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92" r:id="rId7"/>
    <p:sldMasterId id="2147484707" r:id="rId8"/>
    <p:sldMasterId id="2147484730" r:id="rId9"/>
  </p:sldMasterIdLst>
  <p:notesMasterIdLst>
    <p:notesMasterId r:id="rId63"/>
  </p:notesMasterIdLst>
  <p:handoutMasterIdLst>
    <p:handoutMasterId r:id="rId64"/>
  </p:handoutMasterIdLst>
  <p:sldIdLst>
    <p:sldId id="322" r:id="rId10"/>
    <p:sldId id="308" r:id="rId11"/>
    <p:sldId id="2147374679" r:id="rId12"/>
    <p:sldId id="545" r:id="rId13"/>
    <p:sldId id="2147374646" r:id="rId14"/>
    <p:sldId id="2145707389" r:id="rId15"/>
    <p:sldId id="2147374670" r:id="rId16"/>
    <p:sldId id="2147374681" r:id="rId17"/>
    <p:sldId id="2147374682" r:id="rId18"/>
    <p:sldId id="2147374652" r:id="rId19"/>
    <p:sldId id="2147374683" r:id="rId20"/>
    <p:sldId id="1853" r:id="rId21"/>
    <p:sldId id="2096975604" r:id="rId22"/>
    <p:sldId id="2145707365" r:id="rId23"/>
    <p:sldId id="2145707378" r:id="rId24"/>
    <p:sldId id="2145707390" r:id="rId25"/>
    <p:sldId id="2145707303" r:id="rId26"/>
    <p:sldId id="2147374685" r:id="rId27"/>
    <p:sldId id="2141412186" r:id="rId28"/>
    <p:sldId id="2145707288" r:id="rId29"/>
    <p:sldId id="2147374661" r:id="rId30"/>
    <p:sldId id="2147374662" r:id="rId31"/>
    <p:sldId id="2145707199" r:id="rId32"/>
    <p:sldId id="2147374693" r:id="rId33"/>
    <p:sldId id="2147374667" r:id="rId34"/>
    <p:sldId id="2147374673" r:id="rId35"/>
    <p:sldId id="2147374700" r:id="rId36"/>
    <p:sldId id="2145707273" r:id="rId37"/>
    <p:sldId id="2147374695" r:id="rId38"/>
    <p:sldId id="2147374696" r:id="rId39"/>
    <p:sldId id="2145707252" r:id="rId40"/>
    <p:sldId id="2145707251" r:id="rId41"/>
    <p:sldId id="2145707391" r:id="rId42"/>
    <p:sldId id="2147374686" r:id="rId43"/>
    <p:sldId id="2147374694" r:id="rId44"/>
    <p:sldId id="2145707407" r:id="rId45"/>
    <p:sldId id="2145707430" r:id="rId46"/>
    <p:sldId id="2145707370" r:id="rId47"/>
    <p:sldId id="2416" r:id="rId48"/>
    <p:sldId id="2147374688" r:id="rId49"/>
    <p:sldId id="2147374689" r:id="rId50"/>
    <p:sldId id="2147374659" r:id="rId51"/>
    <p:sldId id="2145707399" r:id="rId52"/>
    <p:sldId id="2147374641" r:id="rId53"/>
    <p:sldId id="289" r:id="rId54"/>
    <p:sldId id="2145707400" r:id="rId55"/>
    <p:sldId id="2140757110" r:id="rId56"/>
    <p:sldId id="2393" r:id="rId57"/>
    <p:sldId id="2145707436" r:id="rId58"/>
    <p:sldId id="2145705928" r:id="rId59"/>
    <p:sldId id="2147374638" r:id="rId60"/>
    <p:sldId id="2145707341" r:id="rId61"/>
    <p:sldId id="2147374713" r:id="rId62"/>
  </p:sldIdLst>
  <p:sldSz cx="12192000" cy="6858000"/>
  <p:notesSz cx="7315200" cy="9601200"/>
  <p:custDataLst>
    <p:tags r:id="rId6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Nicole Mitchell" initials="NM" lastIdx="10"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31" clrIdx="15">
    <p:extLst>
      <p:ext uri="{19B8F6BF-5375-455C-9EA6-DF929625EA0E}">
        <p15:presenceInfo xmlns:p15="http://schemas.microsoft.com/office/powerpoint/2012/main" userId="S::jeimers@clinicaloptions.com::e496f3f7-6a48-4339-9b0c-9f426a43f948" providerId="AD"/>
      </p:ext>
    </p:extLst>
  </p:cmAuthor>
  <p:cmAuthor id="17" name="Sarah Kessler" initials="SK" lastIdx="22" clrIdx="16">
    <p:extLst>
      <p:ext uri="{19B8F6BF-5375-455C-9EA6-DF929625EA0E}">
        <p15:presenceInfo xmlns:p15="http://schemas.microsoft.com/office/powerpoint/2012/main" userId="S::skessler@clinicaloptions.com::34c07e64-e39a-45e1-8a42-1aeb7eb4acb5" providerId="AD"/>
      </p:ext>
    </p:extLst>
  </p:cmAuthor>
  <p:cmAuthor id="18" name="skessler@clinicaloptions.com" initials="s" lastIdx="150" clrIdx="17">
    <p:extLst>
      <p:ext uri="{19B8F6BF-5375-455C-9EA6-DF929625EA0E}">
        <p15:presenceInfo xmlns:p15="http://schemas.microsoft.com/office/powerpoint/2012/main" userId="skessler@clinicaloptions.com" providerId="None"/>
      </p:ext>
    </p:extLst>
  </p:cmAuthor>
  <p:cmAuthor id="19" name="Donna Ryan" initials="DR" lastIdx="4" clrIdx="18">
    <p:extLst>
      <p:ext uri="{19B8F6BF-5375-455C-9EA6-DF929625EA0E}">
        <p15:presenceInfo xmlns:p15="http://schemas.microsoft.com/office/powerpoint/2012/main" userId="S::donna.ryan@pbrc.edu::103db55d-9754-4f1c-b548-2284d89dc298" providerId="AD"/>
      </p:ext>
    </p:extLst>
  </p:cmAuthor>
  <p:cmAuthor id="20" name="Zachary Schwartz" initials="ZS" lastIdx="132" clrIdx="19">
    <p:extLst>
      <p:ext uri="{19B8F6BF-5375-455C-9EA6-DF929625EA0E}">
        <p15:presenceInfo xmlns:p15="http://schemas.microsoft.com/office/powerpoint/2012/main" userId="S::zschwartz@clinicaloptions.com::64648e91-b212-4092-bee8-eff2e880b6f9" providerId="AD"/>
      </p:ext>
    </p:extLst>
  </p:cmAuthor>
  <p:cmAuthor id="21" name="rblack@clinicaloptions.com" initials="r" lastIdx="11" clrIdx="20">
    <p:extLst>
      <p:ext uri="{19B8F6BF-5375-455C-9EA6-DF929625EA0E}">
        <p15:presenceInfo xmlns:p15="http://schemas.microsoft.com/office/powerpoint/2012/main" userId="rblack@clinicaloptions.com" providerId="None"/>
      </p:ext>
    </p:extLst>
  </p:cmAuthor>
  <p:cmAuthor id="22" name="Ramya Moorthy" initials="RM" lastIdx="7" clrIdx="21">
    <p:extLst>
      <p:ext uri="{19B8F6BF-5375-455C-9EA6-DF929625EA0E}">
        <p15:presenceInfo xmlns:p15="http://schemas.microsoft.com/office/powerpoint/2012/main" userId="S::Ramya.Moorthy@extentia.com::99ca4ff7-edd9-4259-9b9b-c765c454ea60" providerId="AD"/>
      </p:ext>
    </p:extLst>
  </p:cmAuthor>
  <p:cmAuthor id="23" name="Maddelynne Parker" initials="MP" lastIdx="6" clrIdx="22">
    <p:extLst>
      <p:ext uri="{19B8F6BF-5375-455C-9EA6-DF929625EA0E}">
        <p15:presenceInfo xmlns:p15="http://schemas.microsoft.com/office/powerpoint/2012/main" userId="Maddelynne Parker" providerId="None"/>
      </p:ext>
    </p:extLst>
  </p:cmAuthor>
  <p:cmAuthor id="24" name="Abigail West" initials="AW" lastIdx="3" clrIdx="23">
    <p:extLst>
      <p:ext uri="{19B8F6BF-5375-455C-9EA6-DF929625EA0E}">
        <p15:presenceInfo xmlns:p15="http://schemas.microsoft.com/office/powerpoint/2012/main" userId="S::nvaxw31@us.Royalahold.net::38084cb6-3f06-40d9-b4b0-dddca84eedc4" providerId="AD"/>
      </p:ext>
    </p:extLst>
  </p:cmAuthor>
  <p:cmAuthor id="25" name="CLINICALOPTIONS\jeimers" initials="C" lastIdx="12" clrIdx="24">
    <p:extLst>
      <p:ext uri="{19B8F6BF-5375-455C-9EA6-DF929625EA0E}">
        <p15:presenceInfo xmlns:p15="http://schemas.microsoft.com/office/powerpoint/2012/main" userId="CLINICALOPTIONS\jeimers" providerId="None"/>
      </p:ext>
    </p:extLst>
  </p:cmAuthor>
  <p:cmAuthor id="26" name="Christy Seals" initials="CS" lastIdx="14" clrIdx="25">
    <p:extLst>
      <p:ext uri="{19B8F6BF-5375-455C-9EA6-DF929625EA0E}">
        <p15:presenceInfo xmlns:p15="http://schemas.microsoft.com/office/powerpoint/2012/main" userId="S::cseals@clinicaloptions.com::0852e532-1f9e-4bbf-9b56-be19a9543a31" providerId="AD"/>
      </p:ext>
    </p:extLst>
  </p:cmAuthor>
  <p:cmAuthor id="27" name="skelley@clinicaloptions.com" initials="s" lastIdx="1" clrIdx="26">
    <p:extLst>
      <p:ext uri="{19B8F6BF-5375-455C-9EA6-DF929625EA0E}">
        <p15:presenceInfo xmlns:p15="http://schemas.microsoft.com/office/powerpoint/2012/main" userId="skelley@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9140"/>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B9F3E4-48CD-4E1E-9349-1AA4C699837F}" v="1" dt="2023-07-19T15:51:43.90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0" autoAdjust="0"/>
    <p:restoredTop sz="68892" autoAdjust="0"/>
  </p:normalViewPr>
  <p:slideViewPr>
    <p:cSldViewPr snapToGrid="0">
      <p:cViewPr varScale="1">
        <p:scale>
          <a:sx n="46" d="100"/>
          <a:sy n="46" d="100"/>
        </p:scale>
        <p:origin x="1500" y="32"/>
      </p:cViewPr>
      <p:guideLst>
        <p:guide orient="horz" pos="4128"/>
        <p:guide orient="horz" pos="1008"/>
        <p:guide orient="horz" pos="4032"/>
        <p:guide orient="horz" pos="151"/>
        <p:guide orient="horz" pos="264"/>
        <p:guide orient="horz" pos="3912"/>
        <p:guide orient="horz"/>
        <p:guide pos="329"/>
        <p:guide pos="7407"/>
        <p:guide pos="3843"/>
        <p:guide pos="453"/>
        <p:guide pos="7248"/>
      </p:guideLst>
    </p:cSldViewPr>
  </p:slideViewPr>
  <p:notesTextViewPr>
    <p:cViewPr>
      <p:scale>
        <a:sx n="100" d="100"/>
        <a:sy n="100" d="100"/>
      </p:scale>
      <p:origin x="0" y="0"/>
    </p:cViewPr>
  </p:notesTextViewPr>
  <p:sorterViewPr>
    <p:cViewPr>
      <p:scale>
        <a:sx n="100" d="100"/>
        <a:sy n="100" d="100"/>
      </p:scale>
      <p:origin x="0" y="-16704"/>
    </p:cViewPr>
  </p:sorterViewPr>
  <p:notesViewPr>
    <p:cSldViewPr snapToGrid="0">
      <p:cViewPr>
        <p:scale>
          <a:sx n="1" d="2"/>
          <a:sy n="1" d="2"/>
        </p:scale>
        <p:origin x="2636" y="-22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notesMaster" Target="notesMasters/notesMaster1.xml"/><Relationship Id="rId68" Type="http://schemas.openxmlformats.org/officeDocument/2006/relationships/viewProps" Target="viewProps.xml"/><Relationship Id="rId7" Type="http://schemas.openxmlformats.org/officeDocument/2006/relationships/slideMaster" Target="slideMasters/slideMaster2.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commentAuthors" Target="commentAuthors.xml"/><Relationship Id="rId5" Type="http://schemas.openxmlformats.org/officeDocument/2006/relationships/customXml" Target="../customXml/item5.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handoutMaster" Target="handoutMasters/handoutMaster1.xml"/><Relationship Id="rId69" Type="http://schemas.openxmlformats.org/officeDocument/2006/relationships/theme" Target="theme/theme1.xml"/><Relationship Id="rId8" Type="http://schemas.openxmlformats.org/officeDocument/2006/relationships/slideMaster" Target="slideMasters/slideMaster3.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s>
</file>

<file path=ppt/diagrams/_rels/data1.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B2EE29-9AF2-466A-A5CB-720B2B9CA607}" type="doc">
      <dgm:prSet loTypeId="urn:microsoft.com/office/officeart/2005/8/layout/hList7" loCatId="list" qsTypeId="urn:microsoft.com/office/officeart/2005/8/quickstyle/simple1" qsCatId="simple" csTypeId="urn:microsoft.com/office/officeart/2005/8/colors/colorful1" csCatId="colorful" phldr="1"/>
      <dgm:spPr/>
      <dgm:t>
        <a:bodyPr/>
        <a:lstStyle/>
        <a:p>
          <a:endParaRPr lang="en-US"/>
        </a:p>
      </dgm:t>
    </dgm:pt>
    <dgm:pt modelId="{6C457FD5-6B13-4B10-896F-27CFA9672CEA}">
      <dgm:prSet/>
      <dgm:spPr/>
      <dgm:t>
        <a:bodyPr/>
        <a:lstStyle/>
        <a:p>
          <a:r>
            <a:rPr lang="en-US" dirty="0"/>
            <a:t>Improving patient/provider relationship</a:t>
          </a:r>
        </a:p>
      </dgm:t>
    </dgm:pt>
    <dgm:pt modelId="{BA4DCA25-4B90-4581-B825-FB4EC83FA4D3}" type="parTrans" cxnId="{B9ACDE1B-9A78-45FB-A47A-4605B5DE0748}">
      <dgm:prSet/>
      <dgm:spPr/>
      <dgm:t>
        <a:bodyPr/>
        <a:lstStyle/>
        <a:p>
          <a:endParaRPr lang="en-US"/>
        </a:p>
      </dgm:t>
    </dgm:pt>
    <dgm:pt modelId="{84B20E3A-8391-40D4-8E9C-78A9A0166F63}" type="sibTrans" cxnId="{B9ACDE1B-9A78-45FB-A47A-4605B5DE0748}">
      <dgm:prSet/>
      <dgm:spPr/>
      <dgm:t>
        <a:bodyPr/>
        <a:lstStyle/>
        <a:p>
          <a:endParaRPr lang="en-US"/>
        </a:p>
      </dgm:t>
    </dgm:pt>
    <dgm:pt modelId="{8EBF6B2C-7BBB-4B18-9A9B-3FE056130117}">
      <dgm:prSet/>
      <dgm:spPr/>
      <dgm:t>
        <a:bodyPr/>
        <a:lstStyle/>
        <a:p>
          <a:r>
            <a:rPr lang="en-US" dirty="0"/>
            <a:t>Emphasizing that obesity is a disease, not </a:t>
          </a:r>
          <a:br>
            <a:rPr lang="en-US" dirty="0"/>
          </a:br>
          <a:r>
            <a:rPr lang="en-US" dirty="0"/>
            <a:t>a lack of willpower</a:t>
          </a:r>
        </a:p>
      </dgm:t>
    </dgm:pt>
    <dgm:pt modelId="{E3FE4497-41ED-4B67-A389-64D329EBE5DB}" type="parTrans" cxnId="{41C0948D-725A-4882-972B-3753BD2B0200}">
      <dgm:prSet/>
      <dgm:spPr/>
      <dgm:t>
        <a:bodyPr/>
        <a:lstStyle/>
        <a:p>
          <a:endParaRPr lang="en-US"/>
        </a:p>
      </dgm:t>
    </dgm:pt>
    <dgm:pt modelId="{61ED0DDF-3A49-4C10-A68D-4BACF10404FE}" type="sibTrans" cxnId="{41C0948D-725A-4882-972B-3753BD2B0200}">
      <dgm:prSet/>
      <dgm:spPr/>
      <dgm:t>
        <a:bodyPr/>
        <a:lstStyle/>
        <a:p>
          <a:endParaRPr lang="en-US"/>
        </a:p>
      </dgm:t>
    </dgm:pt>
    <dgm:pt modelId="{DDBE2E79-5CB4-4F99-A08B-BD8EC72E4B94}">
      <dgm:prSet/>
      <dgm:spPr/>
      <dgm:t>
        <a:bodyPr/>
        <a:lstStyle/>
        <a:p>
          <a:r>
            <a:rPr lang="en-US" dirty="0"/>
            <a:t>Vaccination and early testing and treatment when necessary</a:t>
          </a:r>
        </a:p>
      </dgm:t>
    </dgm:pt>
    <dgm:pt modelId="{FB4B1B2B-71F5-4105-B9D0-AF36C748BBF5}" type="parTrans" cxnId="{418FDE9B-9AEC-4CFC-894A-489743407094}">
      <dgm:prSet/>
      <dgm:spPr/>
      <dgm:t>
        <a:bodyPr/>
        <a:lstStyle/>
        <a:p>
          <a:endParaRPr lang="en-US"/>
        </a:p>
      </dgm:t>
    </dgm:pt>
    <dgm:pt modelId="{E2650899-A656-45E3-8446-1DBF3D08FEDC}" type="sibTrans" cxnId="{418FDE9B-9AEC-4CFC-894A-489743407094}">
      <dgm:prSet/>
      <dgm:spPr/>
      <dgm:t>
        <a:bodyPr/>
        <a:lstStyle/>
        <a:p>
          <a:endParaRPr lang="en-US"/>
        </a:p>
      </dgm:t>
    </dgm:pt>
    <dgm:pt modelId="{79003453-16B5-4D4C-BDB1-92F71C255678}">
      <dgm:prSet/>
      <dgm:spPr/>
      <dgm:t>
        <a:bodyPr/>
        <a:lstStyle/>
        <a:p>
          <a:r>
            <a:rPr lang="en-US" dirty="0"/>
            <a:t>Initiating weight reduction strategies prior to COVID-19 infection</a:t>
          </a:r>
        </a:p>
      </dgm:t>
    </dgm:pt>
    <dgm:pt modelId="{F4DBB423-C4AB-432D-B761-27A3A5445D99}" type="parTrans" cxnId="{6BDC6772-AF04-490D-8584-4A28B1ECF2D3}">
      <dgm:prSet/>
      <dgm:spPr/>
      <dgm:t>
        <a:bodyPr/>
        <a:lstStyle/>
        <a:p>
          <a:endParaRPr lang="en-US"/>
        </a:p>
      </dgm:t>
    </dgm:pt>
    <dgm:pt modelId="{B5DDDD33-07BF-4315-91BD-BCCAD1FB4895}" type="sibTrans" cxnId="{6BDC6772-AF04-490D-8584-4A28B1ECF2D3}">
      <dgm:prSet/>
      <dgm:spPr/>
      <dgm:t>
        <a:bodyPr/>
        <a:lstStyle/>
        <a:p>
          <a:endParaRPr lang="en-US"/>
        </a:p>
      </dgm:t>
    </dgm:pt>
    <dgm:pt modelId="{8B790FF4-70D0-48DE-90F7-F5909711414C}">
      <dgm:prSet/>
      <dgm:spPr/>
      <dgm:t>
        <a:bodyPr/>
        <a:lstStyle/>
        <a:p>
          <a:r>
            <a:rPr lang="en-US" dirty="0">
              <a:solidFill>
                <a:schemeClr val="bg1"/>
              </a:solidFill>
            </a:rPr>
            <a:t>Encouraging appropriate nutrition and exercise</a:t>
          </a:r>
        </a:p>
      </dgm:t>
    </dgm:pt>
    <dgm:pt modelId="{27DEA347-5408-48E9-A596-0689DAF3E3D3}" type="parTrans" cxnId="{5C606247-C414-417B-9D94-0368801AB747}">
      <dgm:prSet/>
      <dgm:spPr/>
      <dgm:t>
        <a:bodyPr/>
        <a:lstStyle/>
        <a:p>
          <a:endParaRPr lang="en-US"/>
        </a:p>
      </dgm:t>
    </dgm:pt>
    <dgm:pt modelId="{B530B131-6707-4E00-93F6-A6452296FF6A}" type="sibTrans" cxnId="{5C606247-C414-417B-9D94-0368801AB747}">
      <dgm:prSet/>
      <dgm:spPr/>
      <dgm:t>
        <a:bodyPr/>
        <a:lstStyle/>
        <a:p>
          <a:endParaRPr lang="en-US"/>
        </a:p>
      </dgm:t>
    </dgm:pt>
    <dgm:pt modelId="{7EB5D341-5468-4F12-8F6B-A1904AD57BBB}" type="pres">
      <dgm:prSet presAssocID="{5CB2EE29-9AF2-466A-A5CB-720B2B9CA607}" presName="Name0" presStyleCnt="0">
        <dgm:presLayoutVars>
          <dgm:dir/>
          <dgm:resizeHandles val="exact"/>
        </dgm:presLayoutVars>
      </dgm:prSet>
      <dgm:spPr/>
    </dgm:pt>
    <dgm:pt modelId="{2D62DEBC-9430-40B8-97EF-59A40AC34C1E}" type="pres">
      <dgm:prSet presAssocID="{5CB2EE29-9AF2-466A-A5CB-720B2B9CA607}" presName="fgShape" presStyleLbl="fgShp" presStyleIdx="0" presStyleCnt="1"/>
      <dgm:spPr>
        <a:solidFill>
          <a:schemeClr val="tx2"/>
        </a:solidFill>
      </dgm:spPr>
    </dgm:pt>
    <dgm:pt modelId="{ADBB2749-88EA-4326-A57C-8513C9B8CA10}" type="pres">
      <dgm:prSet presAssocID="{5CB2EE29-9AF2-466A-A5CB-720B2B9CA607}" presName="linComp" presStyleCnt="0"/>
      <dgm:spPr/>
    </dgm:pt>
    <dgm:pt modelId="{4EEEFC16-AD80-43EB-857A-3D413C69E5C7}" type="pres">
      <dgm:prSet presAssocID="{79003453-16B5-4D4C-BDB1-92F71C255678}" presName="compNode" presStyleCnt="0"/>
      <dgm:spPr/>
    </dgm:pt>
    <dgm:pt modelId="{23E62B86-0FB3-43CA-ADD7-D99FDDF4DE7B}" type="pres">
      <dgm:prSet presAssocID="{79003453-16B5-4D4C-BDB1-92F71C255678}" presName="bkgdShape" presStyleLbl="node1" presStyleIdx="0" presStyleCnt="5"/>
      <dgm:spPr/>
    </dgm:pt>
    <dgm:pt modelId="{7A22F8BD-199C-4D04-889C-2A630A0C56E4}" type="pres">
      <dgm:prSet presAssocID="{79003453-16B5-4D4C-BDB1-92F71C255678}" presName="nodeTx" presStyleLbl="node1" presStyleIdx="0" presStyleCnt="5">
        <dgm:presLayoutVars>
          <dgm:bulletEnabled val="1"/>
        </dgm:presLayoutVars>
      </dgm:prSet>
      <dgm:spPr/>
    </dgm:pt>
    <dgm:pt modelId="{4199FFAE-8A8A-4691-9275-08DC940685ED}" type="pres">
      <dgm:prSet presAssocID="{79003453-16B5-4D4C-BDB1-92F71C255678}" presName="invisiNode" presStyleLbl="node1" presStyleIdx="0" presStyleCnt="5"/>
      <dgm:spPr/>
    </dgm:pt>
    <dgm:pt modelId="{BDE6534C-AAEE-4A4E-9DDF-D4FC6C37F0E7}" type="pres">
      <dgm:prSet presAssocID="{79003453-16B5-4D4C-BDB1-92F71C255678}" presName="imagNode" presStyleLbl="fgImgPlac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edicine outline"/>
        </a:ext>
      </dgm:extLst>
    </dgm:pt>
    <dgm:pt modelId="{A0B0FE28-C45B-41FD-9635-4BECD7E8633D}" type="pres">
      <dgm:prSet presAssocID="{B5DDDD33-07BF-4315-91BD-BCCAD1FB4895}" presName="sibTrans" presStyleLbl="sibTrans2D1" presStyleIdx="0" presStyleCnt="0"/>
      <dgm:spPr/>
    </dgm:pt>
    <dgm:pt modelId="{02EE91E0-A596-41BE-B45F-C954CB872659}" type="pres">
      <dgm:prSet presAssocID="{DDBE2E79-5CB4-4F99-A08B-BD8EC72E4B94}" presName="compNode" presStyleCnt="0"/>
      <dgm:spPr/>
    </dgm:pt>
    <dgm:pt modelId="{9012C7BA-EAAD-4FF5-BFA5-7ADB09673B71}" type="pres">
      <dgm:prSet presAssocID="{DDBE2E79-5CB4-4F99-A08B-BD8EC72E4B94}" presName="bkgdShape" presStyleLbl="node1" presStyleIdx="1" presStyleCnt="5"/>
      <dgm:spPr/>
    </dgm:pt>
    <dgm:pt modelId="{23F42DA3-2261-45A8-93FB-761605CC98B9}" type="pres">
      <dgm:prSet presAssocID="{DDBE2E79-5CB4-4F99-A08B-BD8EC72E4B94}" presName="nodeTx" presStyleLbl="node1" presStyleIdx="1" presStyleCnt="5">
        <dgm:presLayoutVars>
          <dgm:bulletEnabled val="1"/>
        </dgm:presLayoutVars>
      </dgm:prSet>
      <dgm:spPr/>
    </dgm:pt>
    <dgm:pt modelId="{B16114A8-BE5A-4397-ABDC-D4498646A641}" type="pres">
      <dgm:prSet presAssocID="{DDBE2E79-5CB4-4F99-A08B-BD8EC72E4B94}" presName="invisiNode" presStyleLbl="node1" presStyleIdx="1" presStyleCnt="5"/>
      <dgm:spPr/>
    </dgm:pt>
    <dgm:pt modelId="{6E0C9A9F-FFB7-4DD8-AE54-0EEAC250640D}" type="pres">
      <dgm:prSet presAssocID="{DDBE2E79-5CB4-4F99-A08B-BD8EC72E4B94}" presName="imagNode" presStyleLbl="fgImgPlace1" presStyleIdx="1" presStyleCnt="5"/>
      <dgm:spPr/>
    </dgm:pt>
    <dgm:pt modelId="{27C71AAD-7712-41B4-9019-02C55258B778}" type="pres">
      <dgm:prSet presAssocID="{E2650899-A656-45E3-8446-1DBF3D08FEDC}" presName="sibTrans" presStyleLbl="sibTrans2D1" presStyleIdx="0" presStyleCnt="0"/>
      <dgm:spPr/>
    </dgm:pt>
    <dgm:pt modelId="{FFE126D1-75C3-4F60-9412-649C447CB36E}" type="pres">
      <dgm:prSet presAssocID="{6C457FD5-6B13-4B10-896F-27CFA9672CEA}" presName="compNode" presStyleCnt="0"/>
      <dgm:spPr/>
    </dgm:pt>
    <dgm:pt modelId="{27F1FBBB-1BF6-4B69-92AF-F8EEDAA95F50}" type="pres">
      <dgm:prSet presAssocID="{6C457FD5-6B13-4B10-896F-27CFA9672CEA}" presName="bkgdShape" presStyleLbl="node1" presStyleIdx="2" presStyleCnt="5"/>
      <dgm:spPr/>
    </dgm:pt>
    <dgm:pt modelId="{CBAAE19C-7237-4AD9-A2BF-17DCE7D39BCA}" type="pres">
      <dgm:prSet presAssocID="{6C457FD5-6B13-4B10-896F-27CFA9672CEA}" presName="nodeTx" presStyleLbl="node1" presStyleIdx="2" presStyleCnt="5">
        <dgm:presLayoutVars>
          <dgm:bulletEnabled val="1"/>
        </dgm:presLayoutVars>
      </dgm:prSet>
      <dgm:spPr/>
    </dgm:pt>
    <dgm:pt modelId="{7BD2ED2A-280C-4A10-AB3A-AA50A41BE4FE}" type="pres">
      <dgm:prSet presAssocID="{6C457FD5-6B13-4B10-896F-27CFA9672CEA}" presName="invisiNode" presStyleLbl="node1" presStyleIdx="2" presStyleCnt="5"/>
      <dgm:spPr/>
    </dgm:pt>
    <dgm:pt modelId="{3E616368-6BCC-42A9-B56F-BD9738BA76A8}" type="pres">
      <dgm:prSet presAssocID="{6C457FD5-6B13-4B10-896F-27CFA9672CEA}" presName="imagNod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Doctor female outline"/>
        </a:ext>
      </dgm:extLst>
    </dgm:pt>
    <dgm:pt modelId="{EE3539A6-72D8-4F97-8A0B-6523428AB8C4}" type="pres">
      <dgm:prSet presAssocID="{84B20E3A-8391-40D4-8E9C-78A9A0166F63}" presName="sibTrans" presStyleLbl="sibTrans2D1" presStyleIdx="0" presStyleCnt="0"/>
      <dgm:spPr/>
    </dgm:pt>
    <dgm:pt modelId="{A5DA5CA4-DFD1-447D-9895-89B764B6A1F9}" type="pres">
      <dgm:prSet presAssocID="{8B790FF4-70D0-48DE-90F7-F5909711414C}" presName="compNode" presStyleCnt="0"/>
      <dgm:spPr/>
    </dgm:pt>
    <dgm:pt modelId="{B7A52F98-50C6-491E-BF7C-7C99EC00FD57}" type="pres">
      <dgm:prSet presAssocID="{8B790FF4-70D0-48DE-90F7-F5909711414C}" presName="bkgdShape" presStyleLbl="node1" presStyleIdx="3" presStyleCnt="5"/>
      <dgm:spPr/>
    </dgm:pt>
    <dgm:pt modelId="{EB0E095F-3BD4-44F8-9A7D-09C13DBBDB6A}" type="pres">
      <dgm:prSet presAssocID="{8B790FF4-70D0-48DE-90F7-F5909711414C}" presName="nodeTx" presStyleLbl="node1" presStyleIdx="3" presStyleCnt="5">
        <dgm:presLayoutVars>
          <dgm:bulletEnabled val="1"/>
        </dgm:presLayoutVars>
      </dgm:prSet>
      <dgm:spPr/>
    </dgm:pt>
    <dgm:pt modelId="{C3C6D5AB-1DEF-42B9-8CD2-1A71019E10C4}" type="pres">
      <dgm:prSet presAssocID="{8B790FF4-70D0-48DE-90F7-F5909711414C}" presName="invisiNode" presStyleLbl="node1" presStyleIdx="3" presStyleCnt="5"/>
      <dgm:spPr/>
    </dgm:pt>
    <dgm:pt modelId="{D227FC14-8E9D-40B0-B23B-38FC556ACE2F}" type="pres">
      <dgm:prSet presAssocID="{8B790FF4-70D0-48DE-90F7-F5909711414C}" presName="imagNode" presStyleLbl="fgImgPlace1" presStyleIdx="3"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Fruit bowl outline"/>
        </a:ext>
      </dgm:extLst>
    </dgm:pt>
    <dgm:pt modelId="{97CBA469-C902-4077-A29A-3949BFBB0687}" type="pres">
      <dgm:prSet presAssocID="{B530B131-6707-4E00-93F6-A6452296FF6A}" presName="sibTrans" presStyleLbl="sibTrans2D1" presStyleIdx="0" presStyleCnt="0"/>
      <dgm:spPr/>
    </dgm:pt>
    <dgm:pt modelId="{626AA846-37CD-4484-A7F0-A77FFDA47067}" type="pres">
      <dgm:prSet presAssocID="{8EBF6B2C-7BBB-4B18-9A9B-3FE056130117}" presName="compNode" presStyleCnt="0"/>
      <dgm:spPr/>
    </dgm:pt>
    <dgm:pt modelId="{C248750D-E2F4-4DD9-9152-B202321D6D62}" type="pres">
      <dgm:prSet presAssocID="{8EBF6B2C-7BBB-4B18-9A9B-3FE056130117}" presName="bkgdShape" presStyleLbl="node1" presStyleIdx="4" presStyleCnt="5"/>
      <dgm:spPr/>
    </dgm:pt>
    <dgm:pt modelId="{A90CAC0A-3DC0-47AF-9C14-0FADBCA6079F}" type="pres">
      <dgm:prSet presAssocID="{8EBF6B2C-7BBB-4B18-9A9B-3FE056130117}" presName="nodeTx" presStyleLbl="node1" presStyleIdx="4" presStyleCnt="5">
        <dgm:presLayoutVars>
          <dgm:bulletEnabled val="1"/>
        </dgm:presLayoutVars>
      </dgm:prSet>
      <dgm:spPr/>
    </dgm:pt>
    <dgm:pt modelId="{7B363117-282D-4E75-92C9-21F9854CA16C}" type="pres">
      <dgm:prSet presAssocID="{8EBF6B2C-7BBB-4B18-9A9B-3FE056130117}" presName="invisiNode" presStyleLbl="node1" presStyleIdx="4" presStyleCnt="5"/>
      <dgm:spPr/>
    </dgm:pt>
    <dgm:pt modelId="{B6E9F07D-B28A-4F03-ACF9-2D629614E5E4}" type="pres">
      <dgm:prSet presAssocID="{8EBF6B2C-7BBB-4B18-9A9B-3FE056130117}" presName="imagNode" presStyleLbl="fgImgPlace1" presStyleIdx="4"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lenched Fist outline"/>
        </a:ext>
      </dgm:extLst>
    </dgm:pt>
  </dgm:ptLst>
  <dgm:cxnLst>
    <dgm:cxn modelId="{B9ACDE1B-9A78-45FB-A47A-4605B5DE0748}" srcId="{5CB2EE29-9AF2-466A-A5CB-720B2B9CA607}" destId="{6C457FD5-6B13-4B10-896F-27CFA9672CEA}" srcOrd="2" destOrd="0" parTransId="{BA4DCA25-4B90-4581-B825-FB4EC83FA4D3}" sibTransId="{84B20E3A-8391-40D4-8E9C-78A9A0166F63}"/>
    <dgm:cxn modelId="{9B46C11C-34CE-4B85-ACE1-A67F50F568C2}" type="presOf" srcId="{8EBF6B2C-7BBB-4B18-9A9B-3FE056130117}" destId="{C248750D-E2F4-4DD9-9152-B202321D6D62}" srcOrd="0" destOrd="0" presId="urn:microsoft.com/office/officeart/2005/8/layout/hList7"/>
    <dgm:cxn modelId="{C7987526-E1CF-474B-8703-ED80431DEC46}" type="presOf" srcId="{79003453-16B5-4D4C-BDB1-92F71C255678}" destId="{7A22F8BD-199C-4D04-889C-2A630A0C56E4}" srcOrd="1" destOrd="0" presId="urn:microsoft.com/office/officeart/2005/8/layout/hList7"/>
    <dgm:cxn modelId="{A398653A-2B48-405C-81DA-78BE8BE476FF}" type="presOf" srcId="{8EBF6B2C-7BBB-4B18-9A9B-3FE056130117}" destId="{A90CAC0A-3DC0-47AF-9C14-0FADBCA6079F}" srcOrd="1" destOrd="0" presId="urn:microsoft.com/office/officeart/2005/8/layout/hList7"/>
    <dgm:cxn modelId="{14CB4C44-17AE-4868-9BB6-77714B84682B}" type="presOf" srcId="{6C457FD5-6B13-4B10-896F-27CFA9672CEA}" destId="{CBAAE19C-7237-4AD9-A2BF-17DCE7D39BCA}" srcOrd="1" destOrd="0" presId="urn:microsoft.com/office/officeart/2005/8/layout/hList7"/>
    <dgm:cxn modelId="{5C606247-C414-417B-9D94-0368801AB747}" srcId="{5CB2EE29-9AF2-466A-A5CB-720B2B9CA607}" destId="{8B790FF4-70D0-48DE-90F7-F5909711414C}" srcOrd="3" destOrd="0" parTransId="{27DEA347-5408-48E9-A596-0689DAF3E3D3}" sibTransId="{B530B131-6707-4E00-93F6-A6452296FF6A}"/>
    <dgm:cxn modelId="{720FDC49-DBE1-496F-B5A8-C522D45B1F23}" type="presOf" srcId="{8B790FF4-70D0-48DE-90F7-F5909711414C}" destId="{EB0E095F-3BD4-44F8-9A7D-09C13DBBDB6A}" srcOrd="1" destOrd="0" presId="urn:microsoft.com/office/officeart/2005/8/layout/hList7"/>
    <dgm:cxn modelId="{6BDC6772-AF04-490D-8584-4A28B1ECF2D3}" srcId="{5CB2EE29-9AF2-466A-A5CB-720B2B9CA607}" destId="{79003453-16B5-4D4C-BDB1-92F71C255678}" srcOrd="0" destOrd="0" parTransId="{F4DBB423-C4AB-432D-B761-27A3A5445D99}" sibTransId="{B5DDDD33-07BF-4315-91BD-BCCAD1FB4895}"/>
    <dgm:cxn modelId="{7C103C78-629C-4126-A0F5-CC41718E80AA}" type="presOf" srcId="{DDBE2E79-5CB4-4F99-A08B-BD8EC72E4B94}" destId="{23F42DA3-2261-45A8-93FB-761605CC98B9}" srcOrd="1" destOrd="0" presId="urn:microsoft.com/office/officeart/2005/8/layout/hList7"/>
    <dgm:cxn modelId="{142B0E5A-F182-4EAF-9560-E45BD6C9FECB}" type="presOf" srcId="{E2650899-A656-45E3-8446-1DBF3D08FEDC}" destId="{27C71AAD-7712-41B4-9019-02C55258B778}" srcOrd="0" destOrd="0" presId="urn:microsoft.com/office/officeart/2005/8/layout/hList7"/>
    <dgm:cxn modelId="{FB80FC83-C862-47D4-AC39-AEF352B25FBA}" type="presOf" srcId="{B530B131-6707-4E00-93F6-A6452296FF6A}" destId="{97CBA469-C902-4077-A29A-3949BFBB0687}" srcOrd="0" destOrd="0" presId="urn:microsoft.com/office/officeart/2005/8/layout/hList7"/>
    <dgm:cxn modelId="{41C0948D-725A-4882-972B-3753BD2B0200}" srcId="{5CB2EE29-9AF2-466A-A5CB-720B2B9CA607}" destId="{8EBF6B2C-7BBB-4B18-9A9B-3FE056130117}" srcOrd="4" destOrd="0" parTransId="{E3FE4497-41ED-4B67-A389-64D329EBE5DB}" sibTransId="{61ED0DDF-3A49-4C10-A68D-4BACF10404FE}"/>
    <dgm:cxn modelId="{AE92B48D-A97B-4A31-B16B-4B3DBD91AC14}" type="presOf" srcId="{B5DDDD33-07BF-4315-91BD-BCCAD1FB4895}" destId="{A0B0FE28-C45B-41FD-9635-4BECD7E8633D}" srcOrd="0" destOrd="0" presId="urn:microsoft.com/office/officeart/2005/8/layout/hList7"/>
    <dgm:cxn modelId="{F5BA1D98-3578-4AA9-AA1F-1D26021522DB}" type="presOf" srcId="{84B20E3A-8391-40D4-8E9C-78A9A0166F63}" destId="{EE3539A6-72D8-4F97-8A0B-6523428AB8C4}" srcOrd="0" destOrd="0" presId="urn:microsoft.com/office/officeart/2005/8/layout/hList7"/>
    <dgm:cxn modelId="{418FDE9B-9AEC-4CFC-894A-489743407094}" srcId="{5CB2EE29-9AF2-466A-A5CB-720B2B9CA607}" destId="{DDBE2E79-5CB4-4F99-A08B-BD8EC72E4B94}" srcOrd="1" destOrd="0" parTransId="{FB4B1B2B-71F5-4105-B9D0-AF36C748BBF5}" sibTransId="{E2650899-A656-45E3-8446-1DBF3D08FEDC}"/>
    <dgm:cxn modelId="{E05A07AB-E022-4EA0-A6E4-A9685C87E994}" type="presOf" srcId="{5CB2EE29-9AF2-466A-A5CB-720B2B9CA607}" destId="{7EB5D341-5468-4F12-8F6B-A1904AD57BBB}" srcOrd="0" destOrd="0" presId="urn:microsoft.com/office/officeart/2005/8/layout/hList7"/>
    <dgm:cxn modelId="{08D893BC-D0A9-4936-8707-44FEC2214D4C}" type="presOf" srcId="{DDBE2E79-5CB4-4F99-A08B-BD8EC72E4B94}" destId="{9012C7BA-EAAD-4FF5-BFA5-7ADB09673B71}" srcOrd="0" destOrd="0" presId="urn:microsoft.com/office/officeart/2005/8/layout/hList7"/>
    <dgm:cxn modelId="{B0B5E3BF-AC59-447F-877E-E82955E2D0B1}" type="presOf" srcId="{8B790FF4-70D0-48DE-90F7-F5909711414C}" destId="{B7A52F98-50C6-491E-BF7C-7C99EC00FD57}" srcOrd="0" destOrd="0" presId="urn:microsoft.com/office/officeart/2005/8/layout/hList7"/>
    <dgm:cxn modelId="{49415BD1-677D-419D-BCEC-ABDA51695207}" type="presOf" srcId="{79003453-16B5-4D4C-BDB1-92F71C255678}" destId="{23E62B86-0FB3-43CA-ADD7-D99FDDF4DE7B}" srcOrd="0" destOrd="0" presId="urn:microsoft.com/office/officeart/2005/8/layout/hList7"/>
    <dgm:cxn modelId="{39B168FE-E55C-4871-AEAD-3FDE7B5ABB7F}" type="presOf" srcId="{6C457FD5-6B13-4B10-896F-27CFA9672CEA}" destId="{27F1FBBB-1BF6-4B69-92AF-F8EEDAA95F50}" srcOrd="0" destOrd="0" presId="urn:microsoft.com/office/officeart/2005/8/layout/hList7"/>
    <dgm:cxn modelId="{E952FD15-178F-42B2-97BA-FC3B9E56ECAF}" type="presParOf" srcId="{7EB5D341-5468-4F12-8F6B-A1904AD57BBB}" destId="{2D62DEBC-9430-40B8-97EF-59A40AC34C1E}" srcOrd="0" destOrd="0" presId="urn:microsoft.com/office/officeart/2005/8/layout/hList7"/>
    <dgm:cxn modelId="{C9047824-B1F3-4B09-B8D1-F37272505325}" type="presParOf" srcId="{7EB5D341-5468-4F12-8F6B-A1904AD57BBB}" destId="{ADBB2749-88EA-4326-A57C-8513C9B8CA10}" srcOrd="1" destOrd="0" presId="urn:microsoft.com/office/officeart/2005/8/layout/hList7"/>
    <dgm:cxn modelId="{52F35DF5-F8E9-43DF-BD65-B2119E4BB6E6}" type="presParOf" srcId="{ADBB2749-88EA-4326-A57C-8513C9B8CA10}" destId="{4EEEFC16-AD80-43EB-857A-3D413C69E5C7}" srcOrd="0" destOrd="0" presId="urn:microsoft.com/office/officeart/2005/8/layout/hList7"/>
    <dgm:cxn modelId="{F7413FDA-E665-4592-8B88-76D3359182A5}" type="presParOf" srcId="{4EEEFC16-AD80-43EB-857A-3D413C69E5C7}" destId="{23E62B86-0FB3-43CA-ADD7-D99FDDF4DE7B}" srcOrd="0" destOrd="0" presId="urn:microsoft.com/office/officeart/2005/8/layout/hList7"/>
    <dgm:cxn modelId="{4C74E0DC-8939-4135-A354-68ACE42D4D3C}" type="presParOf" srcId="{4EEEFC16-AD80-43EB-857A-3D413C69E5C7}" destId="{7A22F8BD-199C-4D04-889C-2A630A0C56E4}" srcOrd="1" destOrd="0" presId="urn:microsoft.com/office/officeart/2005/8/layout/hList7"/>
    <dgm:cxn modelId="{9B39D870-8879-4C68-8493-260BF58D5F3B}" type="presParOf" srcId="{4EEEFC16-AD80-43EB-857A-3D413C69E5C7}" destId="{4199FFAE-8A8A-4691-9275-08DC940685ED}" srcOrd="2" destOrd="0" presId="urn:microsoft.com/office/officeart/2005/8/layout/hList7"/>
    <dgm:cxn modelId="{F46AD3CD-2272-4F84-84BF-576DA9BD5901}" type="presParOf" srcId="{4EEEFC16-AD80-43EB-857A-3D413C69E5C7}" destId="{BDE6534C-AAEE-4A4E-9DDF-D4FC6C37F0E7}" srcOrd="3" destOrd="0" presId="urn:microsoft.com/office/officeart/2005/8/layout/hList7"/>
    <dgm:cxn modelId="{C75554C2-B318-42FA-BBBF-8F94B68837C5}" type="presParOf" srcId="{ADBB2749-88EA-4326-A57C-8513C9B8CA10}" destId="{A0B0FE28-C45B-41FD-9635-4BECD7E8633D}" srcOrd="1" destOrd="0" presId="urn:microsoft.com/office/officeart/2005/8/layout/hList7"/>
    <dgm:cxn modelId="{B0885E72-88B9-4552-A8B8-FD656798E8FC}" type="presParOf" srcId="{ADBB2749-88EA-4326-A57C-8513C9B8CA10}" destId="{02EE91E0-A596-41BE-B45F-C954CB872659}" srcOrd="2" destOrd="0" presId="urn:microsoft.com/office/officeart/2005/8/layout/hList7"/>
    <dgm:cxn modelId="{BFFD0F9A-7E31-42D9-AD1B-B8FD2C5DD6CA}" type="presParOf" srcId="{02EE91E0-A596-41BE-B45F-C954CB872659}" destId="{9012C7BA-EAAD-4FF5-BFA5-7ADB09673B71}" srcOrd="0" destOrd="0" presId="urn:microsoft.com/office/officeart/2005/8/layout/hList7"/>
    <dgm:cxn modelId="{F35E373A-0A19-4A86-B8A3-BDB5BEC2E5F8}" type="presParOf" srcId="{02EE91E0-A596-41BE-B45F-C954CB872659}" destId="{23F42DA3-2261-45A8-93FB-761605CC98B9}" srcOrd="1" destOrd="0" presId="urn:microsoft.com/office/officeart/2005/8/layout/hList7"/>
    <dgm:cxn modelId="{9E363C1F-CB09-4BC5-BAE2-0FF7ED55F0BD}" type="presParOf" srcId="{02EE91E0-A596-41BE-B45F-C954CB872659}" destId="{B16114A8-BE5A-4397-ABDC-D4498646A641}" srcOrd="2" destOrd="0" presId="urn:microsoft.com/office/officeart/2005/8/layout/hList7"/>
    <dgm:cxn modelId="{36A013ED-5F3E-4B13-A270-1D17BF7B83F1}" type="presParOf" srcId="{02EE91E0-A596-41BE-B45F-C954CB872659}" destId="{6E0C9A9F-FFB7-4DD8-AE54-0EEAC250640D}" srcOrd="3" destOrd="0" presId="urn:microsoft.com/office/officeart/2005/8/layout/hList7"/>
    <dgm:cxn modelId="{5027E0CB-1175-4025-9EE8-BF4A890332B7}" type="presParOf" srcId="{ADBB2749-88EA-4326-A57C-8513C9B8CA10}" destId="{27C71AAD-7712-41B4-9019-02C55258B778}" srcOrd="3" destOrd="0" presId="urn:microsoft.com/office/officeart/2005/8/layout/hList7"/>
    <dgm:cxn modelId="{524085DB-DF88-444C-BD66-E80D40609319}" type="presParOf" srcId="{ADBB2749-88EA-4326-A57C-8513C9B8CA10}" destId="{FFE126D1-75C3-4F60-9412-649C447CB36E}" srcOrd="4" destOrd="0" presId="urn:microsoft.com/office/officeart/2005/8/layout/hList7"/>
    <dgm:cxn modelId="{EB04EAB3-B882-4956-8480-7763256B6603}" type="presParOf" srcId="{FFE126D1-75C3-4F60-9412-649C447CB36E}" destId="{27F1FBBB-1BF6-4B69-92AF-F8EEDAA95F50}" srcOrd="0" destOrd="0" presId="urn:microsoft.com/office/officeart/2005/8/layout/hList7"/>
    <dgm:cxn modelId="{E347081A-603A-45D3-96D8-7FAB839A0194}" type="presParOf" srcId="{FFE126D1-75C3-4F60-9412-649C447CB36E}" destId="{CBAAE19C-7237-4AD9-A2BF-17DCE7D39BCA}" srcOrd="1" destOrd="0" presId="urn:microsoft.com/office/officeart/2005/8/layout/hList7"/>
    <dgm:cxn modelId="{D6E395B9-B086-4A60-9045-5478D3F28E37}" type="presParOf" srcId="{FFE126D1-75C3-4F60-9412-649C447CB36E}" destId="{7BD2ED2A-280C-4A10-AB3A-AA50A41BE4FE}" srcOrd="2" destOrd="0" presId="urn:microsoft.com/office/officeart/2005/8/layout/hList7"/>
    <dgm:cxn modelId="{397BB989-9A6E-43AB-A7F5-5C8C2DBF7E49}" type="presParOf" srcId="{FFE126D1-75C3-4F60-9412-649C447CB36E}" destId="{3E616368-6BCC-42A9-B56F-BD9738BA76A8}" srcOrd="3" destOrd="0" presId="urn:microsoft.com/office/officeart/2005/8/layout/hList7"/>
    <dgm:cxn modelId="{4D7CC18F-7D39-4E1C-B51C-0701DC7F5010}" type="presParOf" srcId="{ADBB2749-88EA-4326-A57C-8513C9B8CA10}" destId="{EE3539A6-72D8-4F97-8A0B-6523428AB8C4}" srcOrd="5" destOrd="0" presId="urn:microsoft.com/office/officeart/2005/8/layout/hList7"/>
    <dgm:cxn modelId="{8DC39964-0928-4139-9F51-BC33DA2A3C50}" type="presParOf" srcId="{ADBB2749-88EA-4326-A57C-8513C9B8CA10}" destId="{A5DA5CA4-DFD1-447D-9895-89B764B6A1F9}" srcOrd="6" destOrd="0" presId="urn:microsoft.com/office/officeart/2005/8/layout/hList7"/>
    <dgm:cxn modelId="{815BD426-2ECA-48CB-BCC2-8931CE6EE426}" type="presParOf" srcId="{A5DA5CA4-DFD1-447D-9895-89B764B6A1F9}" destId="{B7A52F98-50C6-491E-BF7C-7C99EC00FD57}" srcOrd="0" destOrd="0" presId="urn:microsoft.com/office/officeart/2005/8/layout/hList7"/>
    <dgm:cxn modelId="{D831366D-F352-4476-A789-6E382E151FA9}" type="presParOf" srcId="{A5DA5CA4-DFD1-447D-9895-89B764B6A1F9}" destId="{EB0E095F-3BD4-44F8-9A7D-09C13DBBDB6A}" srcOrd="1" destOrd="0" presId="urn:microsoft.com/office/officeart/2005/8/layout/hList7"/>
    <dgm:cxn modelId="{560C3469-6F5C-40AC-A4D5-1EA81E677934}" type="presParOf" srcId="{A5DA5CA4-DFD1-447D-9895-89B764B6A1F9}" destId="{C3C6D5AB-1DEF-42B9-8CD2-1A71019E10C4}" srcOrd="2" destOrd="0" presId="urn:microsoft.com/office/officeart/2005/8/layout/hList7"/>
    <dgm:cxn modelId="{6ECC89F8-1366-48A6-8494-07966160F020}" type="presParOf" srcId="{A5DA5CA4-DFD1-447D-9895-89B764B6A1F9}" destId="{D227FC14-8E9D-40B0-B23B-38FC556ACE2F}" srcOrd="3" destOrd="0" presId="urn:microsoft.com/office/officeart/2005/8/layout/hList7"/>
    <dgm:cxn modelId="{70679D96-B56B-4292-9436-5EDE2013505C}" type="presParOf" srcId="{ADBB2749-88EA-4326-A57C-8513C9B8CA10}" destId="{97CBA469-C902-4077-A29A-3949BFBB0687}" srcOrd="7" destOrd="0" presId="urn:microsoft.com/office/officeart/2005/8/layout/hList7"/>
    <dgm:cxn modelId="{A24DC4EA-A049-4027-82A7-65DB46D1C67E}" type="presParOf" srcId="{ADBB2749-88EA-4326-A57C-8513C9B8CA10}" destId="{626AA846-37CD-4484-A7F0-A77FFDA47067}" srcOrd="8" destOrd="0" presId="urn:microsoft.com/office/officeart/2005/8/layout/hList7"/>
    <dgm:cxn modelId="{66C65CAF-809F-4025-A207-A0B69DB467C4}" type="presParOf" srcId="{626AA846-37CD-4484-A7F0-A77FFDA47067}" destId="{C248750D-E2F4-4DD9-9152-B202321D6D62}" srcOrd="0" destOrd="0" presId="urn:microsoft.com/office/officeart/2005/8/layout/hList7"/>
    <dgm:cxn modelId="{544FCBB6-3508-496A-8989-6CC56A2F0C7E}" type="presParOf" srcId="{626AA846-37CD-4484-A7F0-A77FFDA47067}" destId="{A90CAC0A-3DC0-47AF-9C14-0FADBCA6079F}" srcOrd="1" destOrd="0" presId="urn:microsoft.com/office/officeart/2005/8/layout/hList7"/>
    <dgm:cxn modelId="{BAC82383-3958-483E-8BD3-CB669055240E}" type="presParOf" srcId="{626AA846-37CD-4484-A7F0-A77FFDA47067}" destId="{7B363117-282D-4E75-92C9-21F9854CA16C}" srcOrd="2" destOrd="0" presId="urn:microsoft.com/office/officeart/2005/8/layout/hList7"/>
    <dgm:cxn modelId="{BDC68AA5-19D7-4710-BB8B-1437316D9290}" type="presParOf" srcId="{626AA846-37CD-4484-A7F0-A77FFDA47067}" destId="{B6E9F07D-B28A-4F03-ACF9-2D629614E5E4}"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CB2EAC-A1BD-BF46-9E65-EF9ABF55A7B5}" type="doc">
      <dgm:prSet loTypeId="urn:microsoft.com/office/officeart/2005/8/layout/matrix1" loCatId="" qsTypeId="urn:microsoft.com/office/officeart/2005/8/quickstyle/simple4" qsCatId="simple" csTypeId="urn:microsoft.com/office/officeart/2005/8/colors/accent1_2" csCatId="accent1" phldr="1"/>
      <dgm:spPr/>
      <dgm:t>
        <a:bodyPr/>
        <a:lstStyle/>
        <a:p>
          <a:endParaRPr lang="en-US"/>
        </a:p>
      </dgm:t>
    </dgm:pt>
    <dgm:pt modelId="{54BEB331-03B7-9649-8482-2AC415A78CCE}">
      <dgm:prSet phldrT="[Text]"/>
      <dgm:spPr>
        <a:solidFill>
          <a:schemeClr val="tx2">
            <a:lumMod val="90000"/>
          </a:schemeClr>
        </a:solidFill>
        <a:effectLst/>
      </dgm:spPr>
      <dgm:t>
        <a:bodyPr/>
        <a:lstStyle/>
        <a:p>
          <a:r>
            <a:rPr lang="en-US" dirty="0">
              <a:solidFill>
                <a:schemeClr val="bg1"/>
              </a:solidFill>
            </a:rPr>
            <a:t>Patient </a:t>
          </a:r>
        </a:p>
      </dgm:t>
    </dgm:pt>
    <dgm:pt modelId="{222DAB68-D226-FA41-98D1-4AD4CD2A0A1A}" type="parTrans" cxnId="{3EB603E5-D3B0-EE45-A4DE-EE3C35D56D7D}">
      <dgm:prSet/>
      <dgm:spPr/>
      <dgm:t>
        <a:bodyPr/>
        <a:lstStyle/>
        <a:p>
          <a:endParaRPr lang="en-US"/>
        </a:p>
      </dgm:t>
    </dgm:pt>
    <dgm:pt modelId="{C1DB0D8D-4EA1-5D47-9588-C70C520A7557}" type="sibTrans" cxnId="{3EB603E5-D3B0-EE45-A4DE-EE3C35D56D7D}">
      <dgm:prSet/>
      <dgm:spPr/>
      <dgm:t>
        <a:bodyPr/>
        <a:lstStyle/>
        <a:p>
          <a:endParaRPr lang="en-US"/>
        </a:p>
      </dgm:t>
    </dgm:pt>
    <dgm:pt modelId="{03C55C2D-2C5E-924B-9247-08F00292228A}">
      <dgm:prSet phldrT="[Text]"/>
      <dgm:spPr>
        <a:solidFill>
          <a:schemeClr val="accent1"/>
        </a:solidFill>
        <a:effectLst/>
      </dgm:spPr>
      <dgm:t>
        <a:bodyPr/>
        <a:lstStyle/>
        <a:p>
          <a:r>
            <a:rPr lang="en-US" dirty="0"/>
            <a:t>Sleep</a:t>
          </a:r>
        </a:p>
      </dgm:t>
    </dgm:pt>
    <dgm:pt modelId="{86B19430-3C95-8C4D-BCD8-0C22739F9233}" type="parTrans" cxnId="{D261220E-25EC-E447-917C-CB1C76453109}">
      <dgm:prSet/>
      <dgm:spPr/>
      <dgm:t>
        <a:bodyPr/>
        <a:lstStyle/>
        <a:p>
          <a:endParaRPr lang="en-US"/>
        </a:p>
      </dgm:t>
    </dgm:pt>
    <dgm:pt modelId="{B262AB3F-65D3-264A-B7A6-01223D00C272}" type="sibTrans" cxnId="{D261220E-25EC-E447-917C-CB1C76453109}">
      <dgm:prSet/>
      <dgm:spPr/>
      <dgm:t>
        <a:bodyPr/>
        <a:lstStyle/>
        <a:p>
          <a:endParaRPr lang="en-US"/>
        </a:p>
      </dgm:t>
    </dgm:pt>
    <dgm:pt modelId="{9FCAD848-46A7-DD41-952E-A21E5C36AFA4}">
      <dgm:prSet phldrT="[Text]"/>
      <dgm:spPr>
        <a:solidFill>
          <a:schemeClr val="accent3"/>
        </a:solidFill>
        <a:effectLst/>
      </dgm:spPr>
      <dgm:t>
        <a:bodyPr/>
        <a:lstStyle/>
        <a:p>
          <a:r>
            <a:rPr lang="en-US" dirty="0"/>
            <a:t>Well-being </a:t>
          </a:r>
        </a:p>
      </dgm:t>
    </dgm:pt>
    <dgm:pt modelId="{EDC78953-C0E6-3C40-828F-61D935F51C34}" type="parTrans" cxnId="{B5AEC3C7-6891-C341-A24C-ED905C6D9C3C}">
      <dgm:prSet/>
      <dgm:spPr/>
      <dgm:t>
        <a:bodyPr/>
        <a:lstStyle/>
        <a:p>
          <a:endParaRPr lang="en-US"/>
        </a:p>
      </dgm:t>
    </dgm:pt>
    <dgm:pt modelId="{D5C6713D-03EB-CD49-8C00-233C207CBEFC}" type="sibTrans" cxnId="{B5AEC3C7-6891-C341-A24C-ED905C6D9C3C}">
      <dgm:prSet/>
      <dgm:spPr/>
      <dgm:t>
        <a:bodyPr/>
        <a:lstStyle/>
        <a:p>
          <a:endParaRPr lang="en-US"/>
        </a:p>
      </dgm:t>
    </dgm:pt>
    <dgm:pt modelId="{EA8633DA-FBDA-D444-B04C-25E78F12CD17}">
      <dgm:prSet phldrT="[Text]"/>
      <dgm:spPr>
        <a:solidFill>
          <a:schemeClr val="accent4"/>
        </a:solidFill>
        <a:effectLst/>
      </dgm:spPr>
      <dgm:t>
        <a:bodyPr/>
        <a:lstStyle/>
        <a:p>
          <a:r>
            <a:rPr lang="en-US" dirty="0"/>
            <a:t>Nutrition </a:t>
          </a:r>
        </a:p>
      </dgm:t>
    </dgm:pt>
    <dgm:pt modelId="{9E33B943-47C8-1346-9BD4-63B456E30F9B}" type="parTrans" cxnId="{11ACFB3C-CB8A-F64D-BEF8-5D18C0E47BD2}">
      <dgm:prSet/>
      <dgm:spPr/>
      <dgm:t>
        <a:bodyPr/>
        <a:lstStyle/>
        <a:p>
          <a:endParaRPr lang="en-US"/>
        </a:p>
      </dgm:t>
    </dgm:pt>
    <dgm:pt modelId="{2FB01AAD-9821-7F47-87A5-BE8B4070AE72}" type="sibTrans" cxnId="{11ACFB3C-CB8A-F64D-BEF8-5D18C0E47BD2}">
      <dgm:prSet/>
      <dgm:spPr/>
      <dgm:t>
        <a:bodyPr/>
        <a:lstStyle/>
        <a:p>
          <a:endParaRPr lang="en-US"/>
        </a:p>
      </dgm:t>
    </dgm:pt>
    <dgm:pt modelId="{B5F176DA-EB4F-554B-9836-AED45F4191A4}">
      <dgm:prSet phldrT="[Text]"/>
      <dgm:spPr>
        <a:solidFill>
          <a:schemeClr val="accent6"/>
        </a:solidFill>
        <a:effectLst/>
      </dgm:spPr>
      <dgm:t>
        <a:bodyPr/>
        <a:lstStyle/>
        <a:p>
          <a:r>
            <a:rPr lang="en-US" dirty="0"/>
            <a:t>Movement </a:t>
          </a:r>
        </a:p>
      </dgm:t>
    </dgm:pt>
    <dgm:pt modelId="{CAD5D0CE-C3A6-014C-9B96-A97D883E4E80}" type="parTrans" cxnId="{C2C6116F-7887-5745-B8D9-2E2298F9A94C}">
      <dgm:prSet/>
      <dgm:spPr/>
      <dgm:t>
        <a:bodyPr/>
        <a:lstStyle/>
        <a:p>
          <a:endParaRPr lang="en-US"/>
        </a:p>
      </dgm:t>
    </dgm:pt>
    <dgm:pt modelId="{D771BB78-4680-824A-8456-EC052CD918FF}" type="sibTrans" cxnId="{C2C6116F-7887-5745-B8D9-2E2298F9A94C}">
      <dgm:prSet/>
      <dgm:spPr/>
      <dgm:t>
        <a:bodyPr/>
        <a:lstStyle/>
        <a:p>
          <a:endParaRPr lang="en-US"/>
        </a:p>
      </dgm:t>
    </dgm:pt>
    <dgm:pt modelId="{C8D7DF55-E5EA-E045-9BBB-AAEA407CC687}" type="pres">
      <dgm:prSet presAssocID="{ADCB2EAC-A1BD-BF46-9E65-EF9ABF55A7B5}" presName="diagram" presStyleCnt="0">
        <dgm:presLayoutVars>
          <dgm:chMax val="1"/>
          <dgm:dir/>
          <dgm:animLvl val="ctr"/>
          <dgm:resizeHandles val="exact"/>
        </dgm:presLayoutVars>
      </dgm:prSet>
      <dgm:spPr/>
    </dgm:pt>
    <dgm:pt modelId="{62D6941E-8855-1E46-9ED9-689584F9989F}" type="pres">
      <dgm:prSet presAssocID="{ADCB2EAC-A1BD-BF46-9E65-EF9ABF55A7B5}" presName="matrix" presStyleCnt="0"/>
      <dgm:spPr/>
    </dgm:pt>
    <dgm:pt modelId="{7A868C3D-C4B5-9042-96C3-41D701305BA5}" type="pres">
      <dgm:prSet presAssocID="{ADCB2EAC-A1BD-BF46-9E65-EF9ABF55A7B5}" presName="tile1" presStyleLbl="node1" presStyleIdx="0" presStyleCnt="4"/>
      <dgm:spPr/>
    </dgm:pt>
    <dgm:pt modelId="{6FD0AB9D-749C-234A-B547-F1E86116CF38}" type="pres">
      <dgm:prSet presAssocID="{ADCB2EAC-A1BD-BF46-9E65-EF9ABF55A7B5}" presName="tile1text" presStyleLbl="node1" presStyleIdx="0" presStyleCnt="4">
        <dgm:presLayoutVars>
          <dgm:chMax val="0"/>
          <dgm:chPref val="0"/>
          <dgm:bulletEnabled val="1"/>
        </dgm:presLayoutVars>
      </dgm:prSet>
      <dgm:spPr/>
    </dgm:pt>
    <dgm:pt modelId="{4013435F-F6AE-2243-9741-7F543516EB51}" type="pres">
      <dgm:prSet presAssocID="{ADCB2EAC-A1BD-BF46-9E65-EF9ABF55A7B5}" presName="tile2" presStyleLbl="node1" presStyleIdx="1" presStyleCnt="4"/>
      <dgm:spPr/>
    </dgm:pt>
    <dgm:pt modelId="{323113B0-3A4F-634B-9C0E-ED54779ED55D}" type="pres">
      <dgm:prSet presAssocID="{ADCB2EAC-A1BD-BF46-9E65-EF9ABF55A7B5}" presName="tile2text" presStyleLbl="node1" presStyleIdx="1" presStyleCnt="4">
        <dgm:presLayoutVars>
          <dgm:chMax val="0"/>
          <dgm:chPref val="0"/>
          <dgm:bulletEnabled val="1"/>
        </dgm:presLayoutVars>
      </dgm:prSet>
      <dgm:spPr/>
    </dgm:pt>
    <dgm:pt modelId="{FDF3FCE8-C90D-BA4E-B61E-D8B454FBBCA0}" type="pres">
      <dgm:prSet presAssocID="{ADCB2EAC-A1BD-BF46-9E65-EF9ABF55A7B5}" presName="tile3" presStyleLbl="node1" presStyleIdx="2" presStyleCnt="4"/>
      <dgm:spPr/>
    </dgm:pt>
    <dgm:pt modelId="{02C31B93-830F-D744-880D-B6B38B79A27C}" type="pres">
      <dgm:prSet presAssocID="{ADCB2EAC-A1BD-BF46-9E65-EF9ABF55A7B5}" presName="tile3text" presStyleLbl="node1" presStyleIdx="2" presStyleCnt="4">
        <dgm:presLayoutVars>
          <dgm:chMax val="0"/>
          <dgm:chPref val="0"/>
          <dgm:bulletEnabled val="1"/>
        </dgm:presLayoutVars>
      </dgm:prSet>
      <dgm:spPr/>
    </dgm:pt>
    <dgm:pt modelId="{61249670-C043-DF48-BBA6-45F27FA2CF0F}" type="pres">
      <dgm:prSet presAssocID="{ADCB2EAC-A1BD-BF46-9E65-EF9ABF55A7B5}" presName="tile4" presStyleLbl="node1" presStyleIdx="3" presStyleCnt="4"/>
      <dgm:spPr/>
    </dgm:pt>
    <dgm:pt modelId="{5F0788EB-169A-8747-90E7-0509BA82E618}" type="pres">
      <dgm:prSet presAssocID="{ADCB2EAC-A1BD-BF46-9E65-EF9ABF55A7B5}" presName="tile4text" presStyleLbl="node1" presStyleIdx="3" presStyleCnt="4">
        <dgm:presLayoutVars>
          <dgm:chMax val="0"/>
          <dgm:chPref val="0"/>
          <dgm:bulletEnabled val="1"/>
        </dgm:presLayoutVars>
      </dgm:prSet>
      <dgm:spPr/>
    </dgm:pt>
    <dgm:pt modelId="{185BEA3D-082E-0E44-8953-4BC5393A11DE}" type="pres">
      <dgm:prSet presAssocID="{ADCB2EAC-A1BD-BF46-9E65-EF9ABF55A7B5}" presName="centerTile" presStyleLbl="fgShp" presStyleIdx="0" presStyleCnt="1">
        <dgm:presLayoutVars>
          <dgm:chMax val="0"/>
          <dgm:chPref val="0"/>
        </dgm:presLayoutVars>
      </dgm:prSet>
      <dgm:spPr/>
    </dgm:pt>
  </dgm:ptLst>
  <dgm:cxnLst>
    <dgm:cxn modelId="{A4C12401-6DF4-C543-865F-B5911DF7DAC7}" type="presOf" srcId="{B5F176DA-EB4F-554B-9836-AED45F4191A4}" destId="{61249670-C043-DF48-BBA6-45F27FA2CF0F}" srcOrd="0" destOrd="0" presId="urn:microsoft.com/office/officeart/2005/8/layout/matrix1"/>
    <dgm:cxn modelId="{D261220E-25EC-E447-917C-CB1C76453109}" srcId="{54BEB331-03B7-9649-8482-2AC415A78CCE}" destId="{03C55C2D-2C5E-924B-9247-08F00292228A}" srcOrd="0" destOrd="0" parTransId="{86B19430-3C95-8C4D-BCD8-0C22739F9233}" sibTransId="{B262AB3F-65D3-264A-B7A6-01223D00C272}"/>
    <dgm:cxn modelId="{407D6315-54E1-0B49-995C-36DE865F640C}" type="presOf" srcId="{03C55C2D-2C5E-924B-9247-08F00292228A}" destId="{7A868C3D-C4B5-9042-96C3-41D701305BA5}" srcOrd="0" destOrd="0" presId="urn:microsoft.com/office/officeart/2005/8/layout/matrix1"/>
    <dgm:cxn modelId="{11ACFB3C-CB8A-F64D-BEF8-5D18C0E47BD2}" srcId="{54BEB331-03B7-9649-8482-2AC415A78CCE}" destId="{EA8633DA-FBDA-D444-B04C-25E78F12CD17}" srcOrd="2" destOrd="0" parTransId="{9E33B943-47C8-1346-9BD4-63B456E30F9B}" sibTransId="{2FB01AAD-9821-7F47-87A5-BE8B4070AE72}"/>
    <dgm:cxn modelId="{B1CCB55E-6940-3F42-90AE-D1CDD8DD5C1E}" type="presOf" srcId="{9FCAD848-46A7-DD41-952E-A21E5C36AFA4}" destId="{323113B0-3A4F-634B-9C0E-ED54779ED55D}" srcOrd="1" destOrd="0" presId="urn:microsoft.com/office/officeart/2005/8/layout/matrix1"/>
    <dgm:cxn modelId="{E3AE3A65-6D6C-2D4E-97DC-BA5987829F2A}" type="presOf" srcId="{B5F176DA-EB4F-554B-9836-AED45F4191A4}" destId="{5F0788EB-169A-8747-90E7-0509BA82E618}" srcOrd="1" destOrd="0" presId="urn:microsoft.com/office/officeart/2005/8/layout/matrix1"/>
    <dgm:cxn modelId="{4373B245-09C5-9C43-86B6-BA524A08D156}" type="presOf" srcId="{EA8633DA-FBDA-D444-B04C-25E78F12CD17}" destId="{02C31B93-830F-D744-880D-B6B38B79A27C}" srcOrd="1" destOrd="0" presId="urn:microsoft.com/office/officeart/2005/8/layout/matrix1"/>
    <dgm:cxn modelId="{C2C6116F-7887-5745-B8D9-2E2298F9A94C}" srcId="{54BEB331-03B7-9649-8482-2AC415A78CCE}" destId="{B5F176DA-EB4F-554B-9836-AED45F4191A4}" srcOrd="3" destOrd="0" parTransId="{CAD5D0CE-C3A6-014C-9B96-A97D883E4E80}" sibTransId="{D771BB78-4680-824A-8456-EC052CD918FF}"/>
    <dgm:cxn modelId="{B6CE2C99-A4C5-CC41-9E9E-44268D97E59A}" type="presOf" srcId="{9FCAD848-46A7-DD41-952E-A21E5C36AFA4}" destId="{4013435F-F6AE-2243-9741-7F543516EB51}" srcOrd="0" destOrd="0" presId="urn:microsoft.com/office/officeart/2005/8/layout/matrix1"/>
    <dgm:cxn modelId="{CBA334B5-A814-6F4D-8BFA-CF5F53B0CD65}" type="presOf" srcId="{54BEB331-03B7-9649-8482-2AC415A78CCE}" destId="{185BEA3D-082E-0E44-8953-4BC5393A11DE}" srcOrd="0" destOrd="0" presId="urn:microsoft.com/office/officeart/2005/8/layout/matrix1"/>
    <dgm:cxn modelId="{B5AEC3C7-6891-C341-A24C-ED905C6D9C3C}" srcId="{54BEB331-03B7-9649-8482-2AC415A78CCE}" destId="{9FCAD848-46A7-DD41-952E-A21E5C36AFA4}" srcOrd="1" destOrd="0" parTransId="{EDC78953-C0E6-3C40-828F-61D935F51C34}" sibTransId="{D5C6713D-03EB-CD49-8C00-233C207CBEFC}"/>
    <dgm:cxn modelId="{DD5363CC-A38B-2D4F-BCE1-2B0C8DD17074}" type="presOf" srcId="{ADCB2EAC-A1BD-BF46-9E65-EF9ABF55A7B5}" destId="{C8D7DF55-E5EA-E045-9BBB-AAEA407CC687}" srcOrd="0" destOrd="0" presId="urn:microsoft.com/office/officeart/2005/8/layout/matrix1"/>
    <dgm:cxn modelId="{3EB603E5-D3B0-EE45-A4DE-EE3C35D56D7D}" srcId="{ADCB2EAC-A1BD-BF46-9E65-EF9ABF55A7B5}" destId="{54BEB331-03B7-9649-8482-2AC415A78CCE}" srcOrd="0" destOrd="0" parTransId="{222DAB68-D226-FA41-98D1-4AD4CD2A0A1A}" sibTransId="{C1DB0D8D-4EA1-5D47-9588-C70C520A7557}"/>
    <dgm:cxn modelId="{A9092AEC-1E89-A64E-913E-B0071CFD502D}" type="presOf" srcId="{EA8633DA-FBDA-D444-B04C-25E78F12CD17}" destId="{FDF3FCE8-C90D-BA4E-B61E-D8B454FBBCA0}" srcOrd="0" destOrd="0" presId="urn:microsoft.com/office/officeart/2005/8/layout/matrix1"/>
    <dgm:cxn modelId="{B4E58FF4-DEEF-6A4E-ABDA-22B29778B049}" type="presOf" srcId="{03C55C2D-2C5E-924B-9247-08F00292228A}" destId="{6FD0AB9D-749C-234A-B547-F1E86116CF38}" srcOrd="1" destOrd="0" presId="urn:microsoft.com/office/officeart/2005/8/layout/matrix1"/>
    <dgm:cxn modelId="{ED3C6E4F-D95F-5A44-BD5D-A11E466E8601}" type="presParOf" srcId="{C8D7DF55-E5EA-E045-9BBB-AAEA407CC687}" destId="{62D6941E-8855-1E46-9ED9-689584F9989F}" srcOrd="0" destOrd="0" presId="urn:microsoft.com/office/officeart/2005/8/layout/matrix1"/>
    <dgm:cxn modelId="{4BE2356A-5903-CE4B-B495-E4A0F1E86E23}" type="presParOf" srcId="{62D6941E-8855-1E46-9ED9-689584F9989F}" destId="{7A868C3D-C4B5-9042-96C3-41D701305BA5}" srcOrd="0" destOrd="0" presId="urn:microsoft.com/office/officeart/2005/8/layout/matrix1"/>
    <dgm:cxn modelId="{C9D3DE9C-B9C1-B04C-8AA6-A5A736FE1395}" type="presParOf" srcId="{62D6941E-8855-1E46-9ED9-689584F9989F}" destId="{6FD0AB9D-749C-234A-B547-F1E86116CF38}" srcOrd="1" destOrd="0" presId="urn:microsoft.com/office/officeart/2005/8/layout/matrix1"/>
    <dgm:cxn modelId="{B1FFD3FC-1DEF-8943-99A5-87572C74E99F}" type="presParOf" srcId="{62D6941E-8855-1E46-9ED9-689584F9989F}" destId="{4013435F-F6AE-2243-9741-7F543516EB51}" srcOrd="2" destOrd="0" presId="urn:microsoft.com/office/officeart/2005/8/layout/matrix1"/>
    <dgm:cxn modelId="{EAD90522-129E-884A-8960-D0E33DE86B8F}" type="presParOf" srcId="{62D6941E-8855-1E46-9ED9-689584F9989F}" destId="{323113B0-3A4F-634B-9C0E-ED54779ED55D}" srcOrd="3" destOrd="0" presId="urn:microsoft.com/office/officeart/2005/8/layout/matrix1"/>
    <dgm:cxn modelId="{E202672A-1FDE-C542-9D61-68AB23E8D2A6}" type="presParOf" srcId="{62D6941E-8855-1E46-9ED9-689584F9989F}" destId="{FDF3FCE8-C90D-BA4E-B61E-D8B454FBBCA0}" srcOrd="4" destOrd="0" presId="urn:microsoft.com/office/officeart/2005/8/layout/matrix1"/>
    <dgm:cxn modelId="{F3E4075E-C665-3A4E-B889-5E54BE1E1D56}" type="presParOf" srcId="{62D6941E-8855-1E46-9ED9-689584F9989F}" destId="{02C31B93-830F-D744-880D-B6B38B79A27C}" srcOrd="5" destOrd="0" presId="urn:microsoft.com/office/officeart/2005/8/layout/matrix1"/>
    <dgm:cxn modelId="{B1E624B3-0137-F846-A33E-A90859B38FC7}" type="presParOf" srcId="{62D6941E-8855-1E46-9ED9-689584F9989F}" destId="{61249670-C043-DF48-BBA6-45F27FA2CF0F}" srcOrd="6" destOrd="0" presId="urn:microsoft.com/office/officeart/2005/8/layout/matrix1"/>
    <dgm:cxn modelId="{FC674989-1FEB-604C-9573-1AEC80F2DCBA}" type="presParOf" srcId="{62D6941E-8855-1E46-9ED9-689584F9989F}" destId="{5F0788EB-169A-8747-90E7-0509BA82E618}" srcOrd="7" destOrd="0" presId="urn:microsoft.com/office/officeart/2005/8/layout/matrix1"/>
    <dgm:cxn modelId="{067A40F8-0196-3F44-A28E-CC96F2790C9A}" type="presParOf" srcId="{C8D7DF55-E5EA-E045-9BBB-AAEA407CC687}" destId="{185BEA3D-082E-0E44-8953-4BC5393A11DE}"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E4F5D7-6A1E-4DCA-AB6D-5D07B1F133DC}" type="doc">
      <dgm:prSet loTypeId="urn:microsoft.com/office/officeart/2005/8/layout/funnel1" loCatId="process" qsTypeId="urn:microsoft.com/office/officeart/2005/8/quickstyle/simple1" qsCatId="simple" csTypeId="urn:microsoft.com/office/officeart/2005/8/colors/colorful1" csCatId="colorful" phldr="1"/>
      <dgm:spPr/>
      <dgm:t>
        <a:bodyPr/>
        <a:lstStyle/>
        <a:p>
          <a:endParaRPr lang="en-US"/>
        </a:p>
      </dgm:t>
    </dgm:pt>
    <dgm:pt modelId="{84831D58-063E-4616-8F25-CC14C63EEA89}">
      <dgm:prSet phldrT="[Text]" custT="1"/>
      <dgm:spPr/>
      <dgm:t>
        <a:bodyPr/>
        <a:lstStyle/>
        <a:p>
          <a:r>
            <a:rPr lang="en-US" sz="1800" dirty="0"/>
            <a:t>Environment  and Lifestyle</a:t>
          </a:r>
        </a:p>
      </dgm:t>
    </dgm:pt>
    <dgm:pt modelId="{14393F6E-779C-4359-A57C-16B2649F8B0A}" type="parTrans" cxnId="{17089253-FCA4-44BA-A637-88CA70A6F960}">
      <dgm:prSet/>
      <dgm:spPr/>
      <dgm:t>
        <a:bodyPr/>
        <a:lstStyle/>
        <a:p>
          <a:endParaRPr lang="en-US"/>
        </a:p>
      </dgm:t>
    </dgm:pt>
    <dgm:pt modelId="{F1F10465-1E8C-4AA0-BC79-7C69CDCEE05F}" type="sibTrans" cxnId="{17089253-FCA4-44BA-A637-88CA70A6F960}">
      <dgm:prSet/>
      <dgm:spPr/>
      <dgm:t>
        <a:bodyPr/>
        <a:lstStyle/>
        <a:p>
          <a:endParaRPr lang="en-US"/>
        </a:p>
      </dgm:t>
    </dgm:pt>
    <dgm:pt modelId="{13B9A004-6CB9-4087-9415-A19E596BA161}">
      <dgm:prSet phldrT="[Text]" custT="1"/>
      <dgm:spPr/>
      <dgm:t>
        <a:bodyPr/>
        <a:lstStyle/>
        <a:p>
          <a:r>
            <a:rPr lang="en-US" sz="1800" dirty="0"/>
            <a:t>Net Energy Expenditure</a:t>
          </a:r>
        </a:p>
      </dgm:t>
    </dgm:pt>
    <dgm:pt modelId="{15A81655-AD54-4332-A52D-0F4B96F1D9D1}" type="parTrans" cxnId="{3BF35357-A0FA-4840-A36C-107A68C3CCB3}">
      <dgm:prSet/>
      <dgm:spPr/>
      <dgm:t>
        <a:bodyPr/>
        <a:lstStyle/>
        <a:p>
          <a:endParaRPr lang="en-US"/>
        </a:p>
      </dgm:t>
    </dgm:pt>
    <dgm:pt modelId="{A0214683-19C9-4A36-8F18-A99BF8F081DF}" type="sibTrans" cxnId="{3BF35357-A0FA-4840-A36C-107A68C3CCB3}">
      <dgm:prSet/>
      <dgm:spPr/>
      <dgm:t>
        <a:bodyPr/>
        <a:lstStyle/>
        <a:p>
          <a:endParaRPr lang="en-US"/>
        </a:p>
      </dgm:t>
    </dgm:pt>
    <dgm:pt modelId="{C72588EB-5B4B-40E5-8694-D19CCDD05EEF}">
      <dgm:prSet phldrT="[Text]" custT="1"/>
      <dgm:spPr/>
      <dgm:t>
        <a:bodyPr lIns="0" rIns="0"/>
        <a:lstStyle/>
        <a:p>
          <a:r>
            <a:rPr lang="en-US" sz="1700" spc="-30" baseline="0" dirty="0"/>
            <a:t>Individual Predispositions</a:t>
          </a:r>
        </a:p>
      </dgm:t>
    </dgm:pt>
    <dgm:pt modelId="{A405EAD7-5E99-4F61-955B-D1505C4D44BA}" type="parTrans" cxnId="{F8C2A5B9-7D2F-4249-AC1C-5D5038701EEC}">
      <dgm:prSet/>
      <dgm:spPr/>
      <dgm:t>
        <a:bodyPr/>
        <a:lstStyle/>
        <a:p>
          <a:endParaRPr lang="en-US"/>
        </a:p>
      </dgm:t>
    </dgm:pt>
    <dgm:pt modelId="{09020FF9-E75F-402D-8668-E051FC8AAF99}" type="sibTrans" cxnId="{F8C2A5B9-7D2F-4249-AC1C-5D5038701EEC}">
      <dgm:prSet/>
      <dgm:spPr/>
      <dgm:t>
        <a:bodyPr/>
        <a:lstStyle/>
        <a:p>
          <a:endParaRPr lang="en-US"/>
        </a:p>
      </dgm:t>
    </dgm:pt>
    <dgm:pt modelId="{0F852B00-BE0D-4D41-BDFF-69803D1A3A02}">
      <dgm:prSet phldrT="[Text]"/>
      <dgm:spPr/>
      <dgm:t>
        <a:bodyPr/>
        <a:lstStyle/>
        <a:p>
          <a:r>
            <a:rPr lang="en-US" dirty="0">
              <a:solidFill>
                <a:schemeClr val="bg1"/>
              </a:solidFill>
            </a:rPr>
            <a:t>Weight</a:t>
          </a:r>
        </a:p>
      </dgm:t>
    </dgm:pt>
    <dgm:pt modelId="{18E5A73B-D14B-4168-84FD-92967FFDB696}" type="parTrans" cxnId="{C4B386D1-A9B4-4F40-AB7D-A619105A95A9}">
      <dgm:prSet/>
      <dgm:spPr/>
      <dgm:t>
        <a:bodyPr/>
        <a:lstStyle/>
        <a:p>
          <a:endParaRPr lang="en-US"/>
        </a:p>
      </dgm:t>
    </dgm:pt>
    <dgm:pt modelId="{DBA4B140-B3A1-4C2F-85D3-A03628DED525}" type="sibTrans" cxnId="{C4B386D1-A9B4-4F40-AB7D-A619105A95A9}">
      <dgm:prSet/>
      <dgm:spPr/>
      <dgm:t>
        <a:bodyPr/>
        <a:lstStyle/>
        <a:p>
          <a:endParaRPr lang="en-US"/>
        </a:p>
      </dgm:t>
    </dgm:pt>
    <dgm:pt modelId="{073B7005-D83F-4E0A-8EAD-1548E5F4FB52}" type="pres">
      <dgm:prSet presAssocID="{C8E4F5D7-6A1E-4DCA-AB6D-5D07B1F133DC}" presName="Name0" presStyleCnt="0">
        <dgm:presLayoutVars>
          <dgm:chMax val="4"/>
          <dgm:resizeHandles val="exact"/>
        </dgm:presLayoutVars>
      </dgm:prSet>
      <dgm:spPr/>
    </dgm:pt>
    <dgm:pt modelId="{128C6F75-384B-41A8-BD74-00427950CE23}" type="pres">
      <dgm:prSet presAssocID="{C8E4F5D7-6A1E-4DCA-AB6D-5D07B1F133DC}" presName="ellipse" presStyleLbl="trBgShp" presStyleIdx="0" presStyleCnt="1" custLinFactNeighborX="436" custLinFactNeighborY="1673"/>
      <dgm:spPr/>
    </dgm:pt>
    <dgm:pt modelId="{A7889E4B-5E9B-42A1-8257-AD7E75EDF5BE}" type="pres">
      <dgm:prSet presAssocID="{C8E4F5D7-6A1E-4DCA-AB6D-5D07B1F133DC}" presName="arrow1" presStyleLbl="fgShp" presStyleIdx="0" presStyleCnt="1" custLinFactNeighborY="-10548"/>
      <dgm:spPr/>
    </dgm:pt>
    <dgm:pt modelId="{0C0E1B41-8C5F-4E3A-B2B3-20B13E9C0F8A}" type="pres">
      <dgm:prSet presAssocID="{C8E4F5D7-6A1E-4DCA-AB6D-5D07B1F133DC}" presName="rectangle" presStyleLbl="revTx" presStyleIdx="0" presStyleCnt="1" custLinFactNeighborY="-21197">
        <dgm:presLayoutVars>
          <dgm:bulletEnabled val="1"/>
        </dgm:presLayoutVars>
      </dgm:prSet>
      <dgm:spPr/>
    </dgm:pt>
    <dgm:pt modelId="{EF3F6AFE-C09C-49B4-957C-5FC4BB095E2D}" type="pres">
      <dgm:prSet presAssocID="{13B9A004-6CB9-4087-9415-A19E596BA161}" presName="item1" presStyleLbl="node1" presStyleIdx="0" presStyleCnt="3" custScaleX="123075" custScaleY="123077" custLinFactNeighborX="-9975" custLinFactNeighborY="10000">
        <dgm:presLayoutVars>
          <dgm:bulletEnabled val="1"/>
        </dgm:presLayoutVars>
      </dgm:prSet>
      <dgm:spPr/>
    </dgm:pt>
    <dgm:pt modelId="{63D7D90D-40F1-47D3-A68B-080CB451DE2F}" type="pres">
      <dgm:prSet presAssocID="{C72588EB-5B4B-40E5-8694-D19CCDD05EEF}" presName="item2" presStyleLbl="node1" presStyleIdx="1" presStyleCnt="3" custScaleX="118677" custScaleY="118677" custLinFactNeighborX="-8227" custLinFactNeighborY="-14353">
        <dgm:presLayoutVars>
          <dgm:bulletEnabled val="1"/>
        </dgm:presLayoutVars>
      </dgm:prSet>
      <dgm:spPr/>
    </dgm:pt>
    <dgm:pt modelId="{0886A2E5-44D1-47F5-9AC9-562F8CD44B94}" type="pres">
      <dgm:prSet presAssocID="{0F852B00-BE0D-4D41-BDFF-69803D1A3A02}" presName="item3" presStyleLbl="node1" presStyleIdx="2" presStyleCnt="3" custScaleX="118677" custScaleY="118677" custLinFactNeighborX="19322" custLinFactNeighborY="6002">
        <dgm:presLayoutVars>
          <dgm:bulletEnabled val="1"/>
        </dgm:presLayoutVars>
      </dgm:prSet>
      <dgm:spPr/>
    </dgm:pt>
    <dgm:pt modelId="{F990AF68-99FF-430B-9E45-55B37ED6B152}" type="pres">
      <dgm:prSet presAssocID="{C8E4F5D7-6A1E-4DCA-AB6D-5D07B1F133DC}" presName="funnel" presStyleLbl="trAlignAcc1" presStyleIdx="0" presStyleCnt="1" custLinFactNeighborX="0" custLinFactNeighborY="496"/>
      <dgm:spPr/>
    </dgm:pt>
  </dgm:ptLst>
  <dgm:cxnLst>
    <dgm:cxn modelId="{6F06BC1D-26DF-4AA3-8B45-C46C68E641CF}" type="presOf" srcId="{C72588EB-5B4B-40E5-8694-D19CCDD05EEF}" destId="{EF3F6AFE-C09C-49B4-957C-5FC4BB095E2D}" srcOrd="0" destOrd="0" presId="urn:microsoft.com/office/officeart/2005/8/layout/funnel1"/>
    <dgm:cxn modelId="{18A32835-C74D-40E3-A128-09643EB2DCAD}" type="presOf" srcId="{0F852B00-BE0D-4D41-BDFF-69803D1A3A02}" destId="{0C0E1B41-8C5F-4E3A-B2B3-20B13E9C0F8A}" srcOrd="0" destOrd="0" presId="urn:microsoft.com/office/officeart/2005/8/layout/funnel1"/>
    <dgm:cxn modelId="{BFC57B52-653D-468C-BAEB-C9B3078CDF77}" type="presOf" srcId="{13B9A004-6CB9-4087-9415-A19E596BA161}" destId="{63D7D90D-40F1-47D3-A68B-080CB451DE2F}" srcOrd="0" destOrd="0" presId="urn:microsoft.com/office/officeart/2005/8/layout/funnel1"/>
    <dgm:cxn modelId="{17089253-FCA4-44BA-A637-88CA70A6F960}" srcId="{C8E4F5D7-6A1E-4DCA-AB6D-5D07B1F133DC}" destId="{84831D58-063E-4616-8F25-CC14C63EEA89}" srcOrd="0" destOrd="0" parTransId="{14393F6E-779C-4359-A57C-16B2649F8B0A}" sibTransId="{F1F10465-1E8C-4AA0-BC79-7C69CDCEE05F}"/>
    <dgm:cxn modelId="{47D91E76-6AB7-4A7D-9CAA-DDB82F18E2EA}" type="presOf" srcId="{C8E4F5D7-6A1E-4DCA-AB6D-5D07B1F133DC}" destId="{073B7005-D83F-4E0A-8EAD-1548E5F4FB52}" srcOrd="0" destOrd="0" presId="urn:microsoft.com/office/officeart/2005/8/layout/funnel1"/>
    <dgm:cxn modelId="{3BF35357-A0FA-4840-A36C-107A68C3CCB3}" srcId="{C8E4F5D7-6A1E-4DCA-AB6D-5D07B1F133DC}" destId="{13B9A004-6CB9-4087-9415-A19E596BA161}" srcOrd="1" destOrd="0" parTransId="{15A81655-AD54-4332-A52D-0F4B96F1D9D1}" sibTransId="{A0214683-19C9-4A36-8F18-A99BF8F081DF}"/>
    <dgm:cxn modelId="{F8C2A5B9-7D2F-4249-AC1C-5D5038701EEC}" srcId="{C8E4F5D7-6A1E-4DCA-AB6D-5D07B1F133DC}" destId="{C72588EB-5B4B-40E5-8694-D19CCDD05EEF}" srcOrd="2" destOrd="0" parTransId="{A405EAD7-5E99-4F61-955B-D1505C4D44BA}" sibTransId="{09020FF9-E75F-402D-8668-E051FC8AAF99}"/>
    <dgm:cxn modelId="{C4B386D1-A9B4-4F40-AB7D-A619105A95A9}" srcId="{C8E4F5D7-6A1E-4DCA-AB6D-5D07B1F133DC}" destId="{0F852B00-BE0D-4D41-BDFF-69803D1A3A02}" srcOrd="3" destOrd="0" parTransId="{18E5A73B-D14B-4168-84FD-92967FFDB696}" sibTransId="{DBA4B140-B3A1-4C2F-85D3-A03628DED525}"/>
    <dgm:cxn modelId="{1924F4D6-5AE3-4145-A9F6-9C6BBBAC86E8}" type="presOf" srcId="{84831D58-063E-4616-8F25-CC14C63EEA89}" destId="{0886A2E5-44D1-47F5-9AC9-562F8CD44B94}" srcOrd="0" destOrd="0" presId="urn:microsoft.com/office/officeart/2005/8/layout/funnel1"/>
    <dgm:cxn modelId="{F8E4DFDC-D889-4BD3-AE2C-CBFAF63D5A2F}" type="presParOf" srcId="{073B7005-D83F-4E0A-8EAD-1548E5F4FB52}" destId="{128C6F75-384B-41A8-BD74-00427950CE23}" srcOrd="0" destOrd="0" presId="urn:microsoft.com/office/officeart/2005/8/layout/funnel1"/>
    <dgm:cxn modelId="{35D57E67-7EAF-43BF-A6E6-B91301212F83}" type="presParOf" srcId="{073B7005-D83F-4E0A-8EAD-1548E5F4FB52}" destId="{A7889E4B-5E9B-42A1-8257-AD7E75EDF5BE}" srcOrd="1" destOrd="0" presId="urn:microsoft.com/office/officeart/2005/8/layout/funnel1"/>
    <dgm:cxn modelId="{B0FBABDD-97EF-413C-AADB-52457B174741}" type="presParOf" srcId="{073B7005-D83F-4E0A-8EAD-1548E5F4FB52}" destId="{0C0E1B41-8C5F-4E3A-B2B3-20B13E9C0F8A}" srcOrd="2" destOrd="0" presId="urn:microsoft.com/office/officeart/2005/8/layout/funnel1"/>
    <dgm:cxn modelId="{11537451-481A-4677-A37A-B55B4D7877BE}" type="presParOf" srcId="{073B7005-D83F-4E0A-8EAD-1548E5F4FB52}" destId="{EF3F6AFE-C09C-49B4-957C-5FC4BB095E2D}" srcOrd="3" destOrd="0" presId="urn:microsoft.com/office/officeart/2005/8/layout/funnel1"/>
    <dgm:cxn modelId="{76ADFCFB-7822-4A40-8892-4FBBD3B7D616}" type="presParOf" srcId="{073B7005-D83F-4E0A-8EAD-1548E5F4FB52}" destId="{63D7D90D-40F1-47D3-A68B-080CB451DE2F}" srcOrd="4" destOrd="0" presId="urn:microsoft.com/office/officeart/2005/8/layout/funnel1"/>
    <dgm:cxn modelId="{9D01F349-90FD-402E-9203-CD6C20FE219B}" type="presParOf" srcId="{073B7005-D83F-4E0A-8EAD-1548E5F4FB52}" destId="{0886A2E5-44D1-47F5-9AC9-562F8CD44B94}" srcOrd="5" destOrd="0" presId="urn:microsoft.com/office/officeart/2005/8/layout/funnel1"/>
    <dgm:cxn modelId="{653921F4-1A4A-4C43-AE6B-C7CCFFB97041}" type="presParOf" srcId="{073B7005-D83F-4E0A-8EAD-1548E5F4FB52}" destId="{F990AF68-99FF-430B-9E45-55B37ED6B152}"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5A6520-4016-4BA9-9C09-6DCDCF56CEE3}"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2A73D63F-58FD-4B6C-9C43-2CB8DDC139ED}">
      <dgm:prSet phldrT="[Text]"/>
      <dgm:spPr/>
      <dgm:t>
        <a:bodyPr/>
        <a:lstStyle/>
        <a:p>
          <a:r>
            <a:rPr lang="en-US" dirty="0"/>
            <a:t>Education, income, and wealth gaps</a:t>
          </a:r>
        </a:p>
      </dgm:t>
    </dgm:pt>
    <dgm:pt modelId="{100695DE-ACF0-485A-99D1-B0C5BD7D4BFC}" type="parTrans" cxnId="{44E4869E-3004-4271-BF2C-E8D810EA83C7}">
      <dgm:prSet/>
      <dgm:spPr/>
      <dgm:t>
        <a:bodyPr/>
        <a:lstStyle/>
        <a:p>
          <a:endParaRPr lang="en-US"/>
        </a:p>
      </dgm:t>
    </dgm:pt>
    <dgm:pt modelId="{C4555F68-9CDA-479E-95E4-013E8EB974F0}" type="sibTrans" cxnId="{44E4869E-3004-4271-BF2C-E8D810EA83C7}">
      <dgm:prSet/>
      <dgm:spPr/>
      <dgm:t>
        <a:bodyPr/>
        <a:lstStyle/>
        <a:p>
          <a:endParaRPr lang="en-US"/>
        </a:p>
      </dgm:t>
    </dgm:pt>
    <dgm:pt modelId="{C690F2D0-7C43-4AAA-A2B4-9E3124F7F3EC}">
      <dgm:prSet phldrT="[Text]"/>
      <dgm:spPr>
        <a:solidFill>
          <a:schemeClr val="accent3"/>
        </a:solidFill>
      </dgm:spPr>
      <dgm:t>
        <a:bodyPr/>
        <a:lstStyle/>
        <a:p>
          <a:r>
            <a:rPr lang="en-US" dirty="0"/>
            <a:t>Job access and working conditions</a:t>
          </a:r>
        </a:p>
      </dgm:t>
    </dgm:pt>
    <dgm:pt modelId="{E0C335F8-FDC2-48CC-9E02-A2A2B09DD718}" type="parTrans" cxnId="{C5CD9E39-1372-4786-895A-A46DFA521BE5}">
      <dgm:prSet/>
      <dgm:spPr/>
      <dgm:t>
        <a:bodyPr/>
        <a:lstStyle/>
        <a:p>
          <a:endParaRPr lang="en-US"/>
        </a:p>
      </dgm:t>
    </dgm:pt>
    <dgm:pt modelId="{AA4E1027-FF42-47DA-AA7B-52FC6D3FBB08}" type="sibTrans" cxnId="{C5CD9E39-1372-4786-895A-A46DFA521BE5}">
      <dgm:prSet/>
      <dgm:spPr/>
      <dgm:t>
        <a:bodyPr/>
        <a:lstStyle/>
        <a:p>
          <a:endParaRPr lang="en-US"/>
        </a:p>
      </dgm:t>
    </dgm:pt>
    <dgm:pt modelId="{97A2619A-65E0-4F76-8329-179BEF6A0F6F}">
      <dgm:prSet phldrT="[Text]"/>
      <dgm:spPr>
        <a:solidFill>
          <a:schemeClr val="accent4"/>
        </a:solidFill>
      </dgm:spPr>
      <dgm:t>
        <a:bodyPr/>
        <a:lstStyle/>
        <a:p>
          <a:r>
            <a:rPr lang="en-US" dirty="0"/>
            <a:t>Discrimination, including racism</a:t>
          </a:r>
        </a:p>
      </dgm:t>
    </dgm:pt>
    <dgm:pt modelId="{74CC2BA6-DD0F-48A4-AFF8-7B97C6D8DAA0}" type="parTrans" cxnId="{2A69C1CD-DD83-4114-ABD0-7C6EC2AEAE3C}">
      <dgm:prSet/>
      <dgm:spPr/>
      <dgm:t>
        <a:bodyPr/>
        <a:lstStyle/>
        <a:p>
          <a:endParaRPr lang="en-US"/>
        </a:p>
      </dgm:t>
    </dgm:pt>
    <dgm:pt modelId="{38E19A26-247F-4C3C-90AC-8B50C7EC92F5}" type="sibTrans" cxnId="{2A69C1CD-DD83-4114-ABD0-7C6EC2AEAE3C}">
      <dgm:prSet/>
      <dgm:spPr/>
      <dgm:t>
        <a:bodyPr/>
        <a:lstStyle/>
        <a:p>
          <a:endParaRPr lang="en-US"/>
        </a:p>
      </dgm:t>
    </dgm:pt>
    <dgm:pt modelId="{2B4F2A66-07B6-4505-9A7F-38877A4F02C9}">
      <dgm:prSet phldrT="[Text]"/>
      <dgm:spPr>
        <a:solidFill>
          <a:schemeClr val="accent5"/>
        </a:solidFill>
      </dgm:spPr>
      <dgm:t>
        <a:bodyPr/>
        <a:lstStyle/>
        <a:p>
          <a:r>
            <a:rPr lang="en-US" dirty="0"/>
            <a:t>Healthcare access gaps</a:t>
          </a:r>
        </a:p>
      </dgm:t>
    </dgm:pt>
    <dgm:pt modelId="{7BAAF399-EE50-4171-B7EE-393EC3325C81}" type="parTrans" cxnId="{CC1FE5CA-322E-45B3-AD42-3C11BC3A55E6}">
      <dgm:prSet/>
      <dgm:spPr/>
      <dgm:t>
        <a:bodyPr/>
        <a:lstStyle/>
        <a:p>
          <a:endParaRPr lang="en-US"/>
        </a:p>
      </dgm:t>
    </dgm:pt>
    <dgm:pt modelId="{E8B1BC14-9D75-461A-AEBF-953D4301C003}" type="sibTrans" cxnId="{CC1FE5CA-322E-45B3-AD42-3C11BC3A55E6}">
      <dgm:prSet/>
      <dgm:spPr/>
      <dgm:t>
        <a:bodyPr/>
        <a:lstStyle/>
        <a:p>
          <a:endParaRPr lang="en-US"/>
        </a:p>
      </dgm:t>
    </dgm:pt>
    <dgm:pt modelId="{5071F80E-3073-403B-99F5-59F4A6596E20}">
      <dgm:prSet phldrT="[Text]"/>
      <dgm:spPr>
        <a:solidFill>
          <a:schemeClr val="accent6"/>
        </a:solidFill>
      </dgm:spPr>
      <dgm:t>
        <a:bodyPr/>
        <a:lstStyle/>
        <a:p>
          <a:r>
            <a:rPr lang="en-US" dirty="0"/>
            <a:t>Lack of transportation to vaccination site</a:t>
          </a:r>
        </a:p>
      </dgm:t>
    </dgm:pt>
    <dgm:pt modelId="{E8AB5C0D-49E7-4470-890D-D69AFD43FA6E}" type="parTrans" cxnId="{6DF76BB3-2FDB-4B65-BC81-1D4F2AF2B1A3}">
      <dgm:prSet/>
      <dgm:spPr/>
      <dgm:t>
        <a:bodyPr/>
        <a:lstStyle/>
        <a:p>
          <a:endParaRPr lang="en-US"/>
        </a:p>
      </dgm:t>
    </dgm:pt>
    <dgm:pt modelId="{9D433024-5687-4D85-B4EE-8765BF656F23}" type="sibTrans" cxnId="{6DF76BB3-2FDB-4B65-BC81-1D4F2AF2B1A3}">
      <dgm:prSet/>
      <dgm:spPr/>
      <dgm:t>
        <a:bodyPr/>
        <a:lstStyle/>
        <a:p>
          <a:endParaRPr lang="en-US"/>
        </a:p>
      </dgm:t>
    </dgm:pt>
    <dgm:pt modelId="{76D23958-C384-49B5-87AF-46351E0C32F9}">
      <dgm:prSet phldrT="[Text]"/>
      <dgm:spPr>
        <a:solidFill>
          <a:schemeClr val="accent2"/>
        </a:solidFill>
      </dgm:spPr>
      <dgm:t>
        <a:bodyPr/>
        <a:lstStyle/>
        <a:p>
          <a:r>
            <a:rPr lang="en-US" dirty="0"/>
            <a:t>Lack of trust in healthcare system</a:t>
          </a:r>
        </a:p>
      </dgm:t>
    </dgm:pt>
    <dgm:pt modelId="{6BA8892F-5788-483D-932C-2FA752D1D399}" type="parTrans" cxnId="{36654063-AE01-4F3A-B2D0-176305C4F4AB}">
      <dgm:prSet/>
      <dgm:spPr/>
      <dgm:t>
        <a:bodyPr/>
        <a:lstStyle/>
        <a:p>
          <a:endParaRPr lang="en-US"/>
        </a:p>
      </dgm:t>
    </dgm:pt>
    <dgm:pt modelId="{7E32210D-86D1-4B8B-A865-417F0F092C8A}" type="sibTrans" cxnId="{36654063-AE01-4F3A-B2D0-176305C4F4AB}">
      <dgm:prSet/>
      <dgm:spPr/>
      <dgm:t>
        <a:bodyPr/>
        <a:lstStyle/>
        <a:p>
          <a:endParaRPr lang="en-US"/>
        </a:p>
      </dgm:t>
    </dgm:pt>
    <dgm:pt modelId="{5E46B9D9-E447-40A1-A041-FE21B1CEA0DA}" type="pres">
      <dgm:prSet presAssocID="{2B5A6520-4016-4BA9-9C09-6DCDCF56CEE3}" presName="Name0" presStyleCnt="0">
        <dgm:presLayoutVars>
          <dgm:chMax val="7"/>
          <dgm:chPref val="7"/>
          <dgm:dir/>
        </dgm:presLayoutVars>
      </dgm:prSet>
      <dgm:spPr/>
    </dgm:pt>
    <dgm:pt modelId="{B471AD64-2C18-44F4-B342-E9AB689AA64E}" type="pres">
      <dgm:prSet presAssocID="{2B5A6520-4016-4BA9-9C09-6DCDCF56CEE3}" presName="Name1" presStyleCnt="0"/>
      <dgm:spPr/>
    </dgm:pt>
    <dgm:pt modelId="{DDC35D41-5B1D-42F9-A7DC-E015BD47A9B3}" type="pres">
      <dgm:prSet presAssocID="{2B5A6520-4016-4BA9-9C09-6DCDCF56CEE3}" presName="cycle" presStyleCnt="0"/>
      <dgm:spPr/>
    </dgm:pt>
    <dgm:pt modelId="{6CADEE92-497E-4CDE-AA77-029F5EB8334A}" type="pres">
      <dgm:prSet presAssocID="{2B5A6520-4016-4BA9-9C09-6DCDCF56CEE3}" presName="srcNode" presStyleLbl="node1" presStyleIdx="0" presStyleCnt="6"/>
      <dgm:spPr/>
    </dgm:pt>
    <dgm:pt modelId="{7827225B-4275-418B-ABE3-C3E9977D8859}" type="pres">
      <dgm:prSet presAssocID="{2B5A6520-4016-4BA9-9C09-6DCDCF56CEE3}" presName="conn" presStyleLbl="parChTrans1D2" presStyleIdx="0" presStyleCnt="1"/>
      <dgm:spPr/>
    </dgm:pt>
    <dgm:pt modelId="{20A8922C-97C3-4EB0-BEEF-2A3D5AFE4155}" type="pres">
      <dgm:prSet presAssocID="{2B5A6520-4016-4BA9-9C09-6DCDCF56CEE3}" presName="extraNode" presStyleLbl="node1" presStyleIdx="0" presStyleCnt="6"/>
      <dgm:spPr/>
    </dgm:pt>
    <dgm:pt modelId="{F2170145-D161-4AE6-AC53-06199CA62DE6}" type="pres">
      <dgm:prSet presAssocID="{2B5A6520-4016-4BA9-9C09-6DCDCF56CEE3}" presName="dstNode" presStyleLbl="node1" presStyleIdx="0" presStyleCnt="6"/>
      <dgm:spPr/>
    </dgm:pt>
    <dgm:pt modelId="{1F7A3E7F-F4C9-4AA9-B661-EAC2F309D854}" type="pres">
      <dgm:prSet presAssocID="{2A73D63F-58FD-4B6C-9C43-2CB8DDC139ED}" presName="text_1" presStyleLbl="node1" presStyleIdx="0" presStyleCnt="6">
        <dgm:presLayoutVars>
          <dgm:bulletEnabled val="1"/>
        </dgm:presLayoutVars>
      </dgm:prSet>
      <dgm:spPr/>
    </dgm:pt>
    <dgm:pt modelId="{F09765C9-E0AD-44C7-B745-6C07681AD8C5}" type="pres">
      <dgm:prSet presAssocID="{2A73D63F-58FD-4B6C-9C43-2CB8DDC139ED}" presName="accent_1" presStyleCnt="0"/>
      <dgm:spPr/>
    </dgm:pt>
    <dgm:pt modelId="{CA8E70A1-466B-4E53-AD3E-9F9DB222FAAB}" type="pres">
      <dgm:prSet presAssocID="{2A73D63F-58FD-4B6C-9C43-2CB8DDC139ED}" presName="accentRepeatNode" presStyleLbl="solidFgAcc1" presStyleIdx="0" presStyleCnt="6"/>
      <dgm:spPr/>
    </dgm:pt>
    <dgm:pt modelId="{41D4BFE9-5554-4E77-9E0F-A6E4855D79A1}" type="pres">
      <dgm:prSet presAssocID="{C690F2D0-7C43-4AAA-A2B4-9E3124F7F3EC}" presName="text_2" presStyleLbl="node1" presStyleIdx="1" presStyleCnt="6">
        <dgm:presLayoutVars>
          <dgm:bulletEnabled val="1"/>
        </dgm:presLayoutVars>
      </dgm:prSet>
      <dgm:spPr/>
    </dgm:pt>
    <dgm:pt modelId="{159AB454-A78D-4F31-861F-204F0A903770}" type="pres">
      <dgm:prSet presAssocID="{C690F2D0-7C43-4AAA-A2B4-9E3124F7F3EC}" presName="accent_2" presStyleCnt="0"/>
      <dgm:spPr/>
    </dgm:pt>
    <dgm:pt modelId="{023D8937-66B0-42D6-83D5-49640137E25A}" type="pres">
      <dgm:prSet presAssocID="{C690F2D0-7C43-4AAA-A2B4-9E3124F7F3EC}" presName="accentRepeatNode" presStyleLbl="solidFgAcc1" presStyleIdx="1" presStyleCnt="6"/>
      <dgm:spPr>
        <a:ln>
          <a:solidFill>
            <a:schemeClr val="accent3"/>
          </a:solidFill>
        </a:ln>
      </dgm:spPr>
    </dgm:pt>
    <dgm:pt modelId="{A97B38C6-EC6F-4C20-9160-4FDAC694B0A3}" type="pres">
      <dgm:prSet presAssocID="{97A2619A-65E0-4F76-8329-179BEF6A0F6F}" presName="text_3" presStyleLbl="node1" presStyleIdx="2" presStyleCnt="6">
        <dgm:presLayoutVars>
          <dgm:bulletEnabled val="1"/>
        </dgm:presLayoutVars>
      </dgm:prSet>
      <dgm:spPr/>
    </dgm:pt>
    <dgm:pt modelId="{3824C939-2262-420F-86C7-BB1618F1228A}" type="pres">
      <dgm:prSet presAssocID="{97A2619A-65E0-4F76-8329-179BEF6A0F6F}" presName="accent_3" presStyleCnt="0"/>
      <dgm:spPr/>
    </dgm:pt>
    <dgm:pt modelId="{B3F49890-4D1C-4032-8C51-09FCA5E50176}" type="pres">
      <dgm:prSet presAssocID="{97A2619A-65E0-4F76-8329-179BEF6A0F6F}" presName="accentRepeatNode" presStyleLbl="solidFgAcc1" presStyleIdx="2" presStyleCnt="6"/>
      <dgm:spPr>
        <a:ln>
          <a:solidFill>
            <a:schemeClr val="accent4"/>
          </a:solidFill>
        </a:ln>
      </dgm:spPr>
    </dgm:pt>
    <dgm:pt modelId="{AEABB4A5-6F8B-41C4-B9ED-14F56EA7348C}" type="pres">
      <dgm:prSet presAssocID="{2B4F2A66-07B6-4505-9A7F-38877A4F02C9}" presName="text_4" presStyleLbl="node1" presStyleIdx="3" presStyleCnt="6">
        <dgm:presLayoutVars>
          <dgm:bulletEnabled val="1"/>
        </dgm:presLayoutVars>
      </dgm:prSet>
      <dgm:spPr/>
    </dgm:pt>
    <dgm:pt modelId="{AABC01DF-15E0-4E76-8C03-94E77FDF8E11}" type="pres">
      <dgm:prSet presAssocID="{2B4F2A66-07B6-4505-9A7F-38877A4F02C9}" presName="accent_4" presStyleCnt="0"/>
      <dgm:spPr/>
    </dgm:pt>
    <dgm:pt modelId="{3724793F-38D6-4F97-A2BB-16AFEFDC0F44}" type="pres">
      <dgm:prSet presAssocID="{2B4F2A66-07B6-4505-9A7F-38877A4F02C9}" presName="accentRepeatNode" presStyleLbl="solidFgAcc1" presStyleIdx="3" presStyleCnt="6"/>
      <dgm:spPr>
        <a:ln>
          <a:solidFill>
            <a:schemeClr val="accent5"/>
          </a:solidFill>
        </a:ln>
      </dgm:spPr>
    </dgm:pt>
    <dgm:pt modelId="{CBCB764D-3D81-436E-9057-7E1D5D146EEC}" type="pres">
      <dgm:prSet presAssocID="{5071F80E-3073-403B-99F5-59F4A6596E20}" presName="text_5" presStyleLbl="node1" presStyleIdx="4" presStyleCnt="6">
        <dgm:presLayoutVars>
          <dgm:bulletEnabled val="1"/>
        </dgm:presLayoutVars>
      </dgm:prSet>
      <dgm:spPr/>
    </dgm:pt>
    <dgm:pt modelId="{E7EAA230-0F16-4B16-87C7-53BEDC6A9345}" type="pres">
      <dgm:prSet presAssocID="{5071F80E-3073-403B-99F5-59F4A6596E20}" presName="accent_5" presStyleCnt="0"/>
      <dgm:spPr/>
    </dgm:pt>
    <dgm:pt modelId="{1DA70AE1-57FB-451C-9C42-91B6028DA4E9}" type="pres">
      <dgm:prSet presAssocID="{5071F80E-3073-403B-99F5-59F4A6596E20}" presName="accentRepeatNode" presStyleLbl="solidFgAcc1" presStyleIdx="4" presStyleCnt="6"/>
      <dgm:spPr>
        <a:ln>
          <a:solidFill>
            <a:schemeClr val="accent6"/>
          </a:solidFill>
        </a:ln>
      </dgm:spPr>
    </dgm:pt>
    <dgm:pt modelId="{28B5CD28-FAFA-4B08-980D-B15C7716F597}" type="pres">
      <dgm:prSet presAssocID="{76D23958-C384-49B5-87AF-46351E0C32F9}" presName="text_6" presStyleLbl="node1" presStyleIdx="5" presStyleCnt="6">
        <dgm:presLayoutVars>
          <dgm:bulletEnabled val="1"/>
        </dgm:presLayoutVars>
      </dgm:prSet>
      <dgm:spPr/>
    </dgm:pt>
    <dgm:pt modelId="{671A23C0-DD38-4CB5-B5E7-78CE57DB0658}" type="pres">
      <dgm:prSet presAssocID="{76D23958-C384-49B5-87AF-46351E0C32F9}" presName="accent_6" presStyleCnt="0"/>
      <dgm:spPr/>
    </dgm:pt>
    <dgm:pt modelId="{D102AEC0-5A0D-4188-91BC-1BB306EF42ED}" type="pres">
      <dgm:prSet presAssocID="{76D23958-C384-49B5-87AF-46351E0C32F9}" presName="accentRepeatNode" presStyleLbl="solidFgAcc1" presStyleIdx="5" presStyleCnt="6"/>
      <dgm:spPr>
        <a:ln>
          <a:solidFill>
            <a:schemeClr val="accent2"/>
          </a:solidFill>
        </a:ln>
      </dgm:spPr>
    </dgm:pt>
  </dgm:ptLst>
  <dgm:cxnLst>
    <dgm:cxn modelId="{C5CD9E39-1372-4786-895A-A46DFA521BE5}" srcId="{2B5A6520-4016-4BA9-9C09-6DCDCF56CEE3}" destId="{C690F2D0-7C43-4AAA-A2B4-9E3124F7F3EC}" srcOrd="1" destOrd="0" parTransId="{E0C335F8-FDC2-48CC-9E02-A2A2B09DD718}" sibTransId="{AA4E1027-FF42-47DA-AA7B-52FC6D3FBB08}"/>
    <dgm:cxn modelId="{36654063-AE01-4F3A-B2D0-176305C4F4AB}" srcId="{2B5A6520-4016-4BA9-9C09-6DCDCF56CEE3}" destId="{76D23958-C384-49B5-87AF-46351E0C32F9}" srcOrd="5" destOrd="0" parTransId="{6BA8892F-5788-483D-932C-2FA752D1D399}" sibTransId="{7E32210D-86D1-4B8B-A865-417F0F092C8A}"/>
    <dgm:cxn modelId="{6C4D9846-1730-4EB1-9EB9-48E5FF391E3C}" type="presOf" srcId="{C4555F68-9CDA-479E-95E4-013E8EB974F0}" destId="{7827225B-4275-418B-ABE3-C3E9977D8859}" srcOrd="0" destOrd="0" presId="urn:microsoft.com/office/officeart/2008/layout/VerticalCurvedList"/>
    <dgm:cxn modelId="{FFAEC573-B381-485D-9046-AD00C2C80A2B}" type="presOf" srcId="{5071F80E-3073-403B-99F5-59F4A6596E20}" destId="{CBCB764D-3D81-436E-9057-7E1D5D146EEC}" srcOrd="0" destOrd="0" presId="urn:microsoft.com/office/officeart/2008/layout/VerticalCurvedList"/>
    <dgm:cxn modelId="{5D5C5181-193D-4233-8B74-A1287B949C10}" type="presOf" srcId="{76D23958-C384-49B5-87AF-46351E0C32F9}" destId="{28B5CD28-FAFA-4B08-980D-B15C7716F597}" srcOrd="0" destOrd="0" presId="urn:microsoft.com/office/officeart/2008/layout/VerticalCurvedList"/>
    <dgm:cxn modelId="{B5BA2A85-0918-45B9-B770-F41B044C2D96}" type="presOf" srcId="{2B4F2A66-07B6-4505-9A7F-38877A4F02C9}" destId="{AEABB4A5-6F8B-41C4-B9ED-14F56EA7348C}" srcOrd="0" destOrd="0" presId="urn:microsoft.com/office/officeart/2008/layout/VerticalCurvedList"/>
    <dgm:cxn modelId="{4AB0D186-93B6-4221-BA82-523010076024}" type="presOf" srcId="{2A73D63F-58FD-4B6C-9C43-2CB8DDC139ED}" destId="{1F7A3E7F-F4C9-4AA9-B661-EAC2F309D854}" srcOrd="0" destOrd="0" presId="urn:microsoft.com/office/officeart/2008/layout/VerticalCurvedList"/>
    <dgm:cxn modelId="{44E4869E-3004-4271-BF2C-E8D810EA83C7}" srcId="{2B5A6520-4016-4BA9-9C09-6DCDCF56CEE3}" destId="{2A73D63F-58FD-4B6C-9C43-2CB8DDC139ED}" srcOrd="0" destOrd="0" parTransId="{100695DE-ACF0-485A-99D1-B0C5BD7D4BFC}" sibTransId="{C4555F68-9CDA-479E-95E4-013E8EB974F0}"/>
    <dgm:cxn modelId="{73C1D7AF-78B6-4C6A-AC82-A78667022238}" type="presOf" srcId="{97A2619A-65E0-4F76-8329-179BEF6A0F6F}" destId="{A97B38C6-EC6F-4C20-9160-4FDAC694B0A3}" srcOrd="0" destOrd="0" presId="urn:microsoft.com/office/officeart/2008/layout/VerticalCurvedList"/>
    <dgm:cxn modelId="{6DF76BB3-2FDB-4B65-BC81-1D4F2AF2B1A3}" srcId="{2B5A6520-4016-4BA9-9C09-6DCDCF56CEE3}" destId="{5071F80E-3073-403B-99F5-59F4A6596E20}" srcOrd="4" destOrd="0" parTransId="{E8AB5C0D-49E7-4470-890D-D69AFD43FA6E}" sibTransId="{9D433024-5687-4D85-B4EE-8765BF656F23}"/>
    <dgm:cxn modelId="{CC1FE5CA-322E-45B3-AD42-3C11BC3A55E6}" srcId="{2B5A6520-4016-4BA9-9C09-6DCDCF56CEE3}" destId="{2B4F2A66-07B6-4505-9A7F-38877A4F02C9}" srcOrd="3" destOrd="0" parTransId="{7BAAF399-EE50-4171-B7EE-393EC3325C81}" sibTransId="{E8B1BC14-9D75-461A-AEBF-953D4301C003}"/>
    <dgm:cxn modelId="{2A69C1CD-DD83-4114-ABD0-7C6EC2AEAE3C}" srcId="{2B5A6520-4016-4BA9-9C09-6DCDCF56CEE3}" destId="{97A2619A-65E0-4F76-8329-179BEF6A0F6F}" srcOrd="2" destOrd="0" parTransId="{74CC2BA6-DD0F-48A4-AFF8-7B97C6D8DAA0}" sibTransId="{38E19A26-247F-4C3C-90AC-8B50C7EC92F5}"/>
    <dgm:cxn modelId="{C06356D5-FBFD-497A-9B93-BA7DF9BB28F4}" type="presOf" srcId="{2B5A6520-4016-4BA9-9C09-6DCDCF56CEE3}" destId="{5E46B9D9-E447-40A1-A041-FE21B1CEA0DA}" srcOrd="0" destOrd="0" presId="urn:microsoft.com/office/officeart/2008/layout/VerticalCurvedList"/>
    <dgm:cxn modelId="{386010EE-2B26-4E88-BEA7-14E235B18411}" type="presOf" srcId="{C690F2D0-7C43-4AAA-A2B4-9E3124F7F3EC}" destId="{41D4BFE9-5554-4E77-9E0F-A6E4855D79A1}" srcOrd="0" destOrd="0" presId="urn:microsoft.com/office/officeart/2008/layout/VerticalCurvedList"/>
    <dgm:cxn modelId="{6892F607-86BA-4AFD-8434-3D1C40F1E53A}" type="presParOf" srcId="{5E46B9D9-E447-40A1-A041-FE21B1CEA0DA}" destId="{B471AD64-2C18-44F4-B342-E9AB689AA64E}" srcOrd="0" destOrd="0" presId="urn:microsoft.com/office/officeart/2008/layout/VerticalCurvedList"/>
    <dgm:cxn modelId="{5A223457-D1B4-4963-97F7-CEC086BE0676}" type="presParOf" srcId="{B471AD64-2C18-44F4-B342-E9AB689AA64E}" destId="{DDC35D41-5B1D-42F9-A7DC-E015BD47A9B3}" srcOrd="0" destOrd="0" presId="urn:microsoft.com/office/officeart/2008/layout/VerticalCurvedList"/>
    <dgm:cxn modelId="{558643EF-D346-40A9-9E2D-43BD4FB5A2D6}" type="presParOf" srcId="{DDC35D41-5B1D-42F9-A7DC-E015BD47A9B3}" destId="{6CADEE92-497E-4CDE-AA77-029F5EB8334A}" srcOrd="0" destOrd="0" presId="urn:microsoft.com/office/officeart/2008/layout/VerticalCurvedList"/>
    <dgm:cxn modelId="{43B8FA30-21C4-48A2-BEDA-6B60BD5A97BB}" type="presParOf" srcId="{DDC35D41-5B1D-42F9-A7DC-E015BD47A9B3}" destId="{7827225B-4275-418B-ABE3-C3E9977D8859}" srcOrd="1" destOrd="0" presId="urn:microsoft.com/office/officeart/2008/layout/VerticalCurvedList"/>
    <dgm:cxn modelId="{09758C61-6E56-4AF0-8045-8B07B9011CDE}" type="presParOf" srcId="{DDC35D41-5B1D-42F9-A7DC-E015BD47A9B3}" destId="{20A8922C-97C3-4EB0-BEEF-2A3D5AFE4155}" srcOrd="2" destOrd="0" presId="urn:microsoft.com/office/officeart/2008/layout/VerticalCurvedList"/>
    <dgm:cxn modelId="{F36CB0F3-13E7-493C-B185-F589227AD4AD}" type="presParOf" srcId="{DDC35D41-5B1D-42F9-A7DC-E015BD47A9B3}" destId="{F2170145-D161-4AE6-AC53-06199CA62DE6}" srcOrd="3" destOrd="0" presId="urn:microsoft.com/office/officeart/2008/layout/VerticalCurvedList"/>
    <dgm:cxn modelId="{15017931-0CF8-4648-8E9D-77A3C3233DAA}" type="presParOf" srcId="{B471AD64-2C18-44F4-B342-E9AB689AA64E}" destId="{1F7A3E7F-F4C9-4AA9-B661-EAC2F309D854}" srcOrd="1" destOrd="0" presId="urn:microsoft.com/office/officeart/2008/layout/VerticalCurvedList"/>
    <dgm:cxn modelId="{9BD58EB3-E08D-4B8C-B28F-6598FE5340DD}" type="presParOf" srcId="{B471AD64-2C18-44F4-B342-E9AB689AA64E}" destId="{F09765C9-E0AD-44C7-B745-6C07681AD8C5}" srcOrd="2" destOrd="0" presId="urn:microsoft.com/office/officeart/2008/layout/VerticalCurvedList"/>
    <dgm:cxn modelId="{9087ED31-C4D1-4B33-A557-7B9438549226}" type="presParOf" srcId="{F09765C9-E0AD-44C7-B745-6C07681AD8C5}" destId="{CA8E70A1-466B-4E53-AD3E-9F9DB222FAAB}" srcOrd="0" destOrd="0" presId="urn:microsoft.com/office/officeart/2008/layout/VerticalCurvedList"/>
    <dgm:cxn modelId="{F305CFE1-A5B3-4A9C-94C9-428436152376}" type="presParOf" srcId="{B471AD64-2C18-44F4-B342-E9AB689AA64E}" destId="{41D4BFE9-5554-4E77-9E0F-A6E4855D79A1}" srcOrd="3" destOrd="0" presId="urn:microsoft.com/office/officeart/2008/layout/VerticalCurvedList"/>
    <dgm:cxn modelId="{734D3727-5AD6-4D23-95A7-5693F9880948}" type="presParOf" srcId="{B471AD64-2C18-44F4-B342-E9AB689AA64E}" destId="{159AB454-A78D-4F31-861F-204F0A903770}" srcOrd="4" destOrd="0" presId="urn:microsoft.com/office/officeart/2008/layout/VerticalCurvedList"/>
    <dgm:cxn modelId="{443AD267-B4EB-4288-A417-6A9E908460CD}" type="presParOf" srcId="{159AB454-A78D-4F31-861F-204F0A903770}" destId="{023D8937-66B0-42D6-83D5-49640137E25A}" srcOrd="0" destOrd="0" presId="urn:microsoft.com/office/officeart/2008/layout/VerticalCurvedList"/>
    <dgm:cxn modelId="{3AA2BCA4-A2B3-45C3-B48B-572436A62FEC}" type="presParOf" srcId="{B471AD64-2C18-44F4-B342-E9AB689AA64E}" destId="{A97B38C6-EC6F-4C20-9160-4FDAC694B0A3}" srcOrd="5" destOrd="0" presId="urn:microsoft.com/office/officeart/2008/layout/VerticalCurvedList"/>
    <dgm:cxn modelId="{2EE2CAB8-4662-4D84-BE08-F09FB99BE1DE}" type="presParOf" srcId="{B471AD64-2C18-44F4-B342-E9AB689AA64E}" destId="{3824C939-2262-420F-86C7-BB1618F1228A}" srcOrd="6" destOrd="0" presId="urn:microsoft.com/office/officeart/2008/layout/VerticalCurvedList"/>
    <dgm:cxn modelId="{80E667B9-94EC-4D16-A4F8-AD3E89055E03}" type="presParOf" srcId="{3824C939-2262-420F-86C7-BB1618F1228A}" destId="{B3F49890-4D1C-4032-8C51-09FCA5E50176}" srcOrd="0" destOrd="0" presId="urn:microsoft.com/office/officeart/2008/layout/VerticalCurvedList"/>
    <dgm:cxn modelId="{5CB57058-D367-4D84-B10E-AD07C0D9B52F}" type="presParOf" srcId="{B471AD64-2C18-44F4-B342-E9AB689AA64E}" destId="{AEABB4A5-6F8B-41C4-B9ED-14F56EA7348C}" srcOrd="7" destOrd="0" presId="urn:microsoft.com/office/officeart/2008/layout/VerticalCurvedList"/>
    <dgm:cxn modelId="{E8DF0559-E1A8-479B-B698-3C7E934C5BF8}" type="presParOf" srcId="{B471AD64-2C18-44F4-B342-E9AB689AA64E}" destId="{AABC01DF-15E0-4E76-8C03-94E77FDF8E11}" srcOrd="8" destOrd="0" presId="urn:microsoft.com/office/officeart/2008/layout/VerticalCurvedList"/>
    <dgm:cxn modelId="{EE3E131A-7CF4-4991-A998-F4D80B92462B}" type="presParOf" srcId="{AABC01DF-15E0-4E76-8C03-94E77FDF8E11}" destId="{3724793F-38D6-4F97-A2BB-16AFEFDC0F44}" srcOrd="0" destOrd="0" presId="urn:microsoft.com/office/officeart/2008/layout/VerticalCurvedList"/>
    <dgm:cxn modelId="{C412684F-60BB-4621-B0CE-BD3935205DAE}" type="presParOf" srcId="{B471AD64-2C18-44F4-B342-E9AB689AA64E}" destId="{CBCB764D-3D81-436E-9057-7E1D5D146EEC}" srcOrd="9" destOrd="0" presId="urn:microsoft.com/office/officeart/2008/layout/VerticalCurvedList"/>
    <dgm:cxn modelId="{CD8DB42A-0204-417A-9C8F-49D24456BCB7}" type="presParOf" srcId="{B471AD64-2C18-44F4-B342-E9AB689AA64E}" destId="{E7EAA230-0F16-4B16-87C7-53BEDC6A9345}" srcOrd="10" destOrd="0" presId="urn:microsoft.com/office/officeart/2008/layout/VerticalCurvedList"/>
    <dgm:cxn modelId="{2F4FF4E8-23FA-46EA-8EE3-5FE119EE35EF}" type="presParOf" srcId="{E7EAA230-0F16-4B16-87C7-53BEDC6A9345}" destId="{1DA70AE1-57FB-451C-9C42-91B6028DA4E9}" srcOrd="0" destOrd="0" presId="urn:microsoft.com/office/officeart/2008/layout/VerticalCurvedList"/>
    <dgm:cxn modelId="{013408EE-7538-4819-BE0E-808F2DB41758}" type="presParOf" srcId="{B471AD64-2C18-44F4-B342-E9AB689AA64E}" destId="{28B5CD28-FAFA-4B08-980D-B15C7716F597}" srcOrd="11" destOrd="0" presId="urn:microsoft.com/office/officeart/2008/layout/VerticalCurvedList"/>
    <dgm:cxn modelId="{FF994A22-1AC0-4457-8EF2-2D63BB808F00}" type="presParOf" srcId="{B471AD64-2C18-44F4-B342-E9AB689AA64E}" destId="{671A23C0-DD38-4CB5-B5E7-78CE57DB0658}" srcOrd="12" destOrd="0" presId="urn:microsoft.com/office/officeart/2008/layout/VerticalCurvedList"/>
    <dgm:cxn modelId="{912979AB-ACC8-47AC-89F2-62CDAF7C6695}" type="presParOf" srcId="{671A23C0-DD38-4CB5-B5E7-78CE57DB0658}" destId="{D102AEC0-5A0D-4188-91BC-1BB306EF42E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418A6C-CE3D-47DA-A97B-00464B7F54B0}" type="doc">
      <dgm:prSet loTypeId="urn:microsoft.com/office/officeart/2005/8/layout/hList6" loCatId="list" qsTypeId="urn:microsoft.com/office/officeart/2005/8/quickstyle/simple1" qsCatId="simple" csTypeId="urn:microsoft.com/office/officeart/2005/8/colors/colorful1" csCatId="colorful" phldr="1"/>
      <dgm:spPr/>
      <dgm:t>
        <a:bodyPr/>
        <a:lstStyle/>
        <a:p>
          <a:endParaRPr lang="en-US"/>
        </a:p>
      </dgm:t>
    </dgm:pt>
    <dgm:pt modelId="{0AEBCDC9-2BFA-4347-B510-CB60C2374755}">
      <dgm:prSet/>
      <dgm:spPr/>
      <dgm:t>
        <a:bodyPr/>
        <a:lstStyle/>
        <a:p>
          <a:r>
            <a:rPr lang="en-US" dirty="0"/>
            <a:t>Motivational interviewing</a:t>
          </a:r>
        </a:p>
      </dgm:t>
    </dgm:pt>
    <dgm:pt modelId="{11E351F4-C239-4D8D-A3C5-CEA835541064}" type="parTrans" cxnId="{81DEEE04-E6E3-4308-BCD9-66229DA98A60}">
      <dgm:prSet/>
      <dgm:spPr/>
      <dgm:t>
        <a:bodyPr/>
        <a:lstStyle/>
        <a:p>
          <a:endParaRPr lang="en-US"/>
        </a:p>
      </dgm:t>
    </dgm:pt>
    <dgm:pt modelId="{01AD2DAD-E207-4AD3-B825-EC286D079888}" type="sibTrans" cxnId="{81DEEE04-E6E3-4308-BCD9-66229DA98A60}">
      <dgm:prSet/>
      <dgm:spPr/>
      <dgm:t>
        <a:bodyPr/>
        <a:lstStyle/>
        <a:p>
          <a:endParaRPr lang="en-US"/>
        </a:p>
      </dgm:t>
    </dgm:pt>
    <dgm:pt modelId="{889638B3-8480-430F-B3FB-DE7E89AD722A}">
      <dgm:prSet/>
      <dgm:spPr/>
      <dgm:t>
        <a:bodyPr/>
        <a:lstStyle/>
        <a:p>
          <a:r>
            <a:rPr lang="en-US" dirty="0"/>
            <a:t>Conveying increased risk</a:t>
          </a:r>
        </a:p>
      </dgm:t>
    </dgm:pt>
    <dgm:pt modelId="{165DAB29-496C-46C1-9FA2-1A484AD56BEA}" type="parTrans" cxnId="{A1F4648C-8514-408B-8D95-B708452CB91F}">
      <dgm:prSet/>
      <dgm:spPr/>
      <dgm:t>
        <a:bodyPr/>
        <a:lstStyle/>
        <a:p>
          <a:endParaRPr lang="en-US"/>
        </a:p>
      </dgm:t>
    </dgm:pt>
    <dgm:pt modelId="{CB2BADF0-E7E4-4171-B480-1CD4591B4854}" type="sibTrans" cxnId="{A1F4648C-8514-408B-8D95-B708452CB91F}">
      <dgm:prSet/>
      <dgm:spPr/>
      <dgm:t>
        <a:bodyPr/>
        <a:lstStyle/>
        <a:p>
          <a:endParaRPr lang="en-US"/>
        </a:p>
      </dgm:t>
    </dgm:pt>
    <dgm:pt modelId="{B13C10D2-1778-4869-AD14-E7F2DFAC3671}">
      <dgm:prSet/>
      <dgm:spPr/>
      <dgm:t>
        <a:bodyPr/>
        <a:lstStyle/>
        <a:p>
          <a:r>
            <a:rPr lang="en-US" dirty="0"/>
            <a:t>Using resources</a:t>
          </a:r>
        </a:p>
      </dgm:t>
    </dgm:pt>
    <dgm:pt modelId="{BE8E1DB9-465E-4664-9CA5-B66538412C13}" type="parTrans" cxnId="{4B6B8079-54B8-4A0F-92A4-5AF1B7EF9031}">
      <dgm:prSet/>
      <dgm:spPr/>
      <dgm:t>
        <a:bodyPr/>
        <a:lstStyle/>
        <a:p>
          <a:endParaRPr lang="en-US"/>
        </a:p>
      </dgm:t>
    </dgm:pt>
    <dgm:pt modelId="{B6B5CFCF-A609-4D9D-8AFD-E75E39FB87CD}" type="sibTrans" cxnId="{4B6B8079-54B8-4A0F-92A4-5AF1B7EF9031}">
      <dgm:prSet/>
      <dgm:spPr/>
      <dgm:t>
        <a:bodyPr/>
        <a:lstStyle/>
        <a:p>
          <a:endParaRPr lang="en-US"/>
        </a:p>
      </dgm:t>
    </dgm:pt>
    <dgm:pt modelId="{669AC2E3-6D3E-4C69-A8A7-F34F9D46F634}" type="pres">
      <dgm:prSet presAssocID="{4F418A6C-CE3D-47DA-A97B-00464B7F54B0}" presName="Name0" presStyleCnt="0">
        <dgm:presLayoutVars>
          <dgm:dir/>
          <dgm:resizeHandles val="exact"/>
        </dgm:presLayoutVars>
      </dgm:prSet>
      <dgm:spPr/>
    </dgm:pt>
    <dgm:pt modelId="{D01584ED-B2E3-48D8-B718-9A246068D786}" type="pres">
      <dgm:prSet presAssocID="{0AEBCDC9-2BFA-4347-B510-CB60C2374755}" presName="node" presStyleLbl="node1" presStyleIdx="0" presStyleCnt="3">
        <dgm:presLayoutVars>
          <dgm:bulletEnabled val="1"/>
        </dgm:presLayoutVars>
      </dgm:prSet>
      <dgm:spPr/>
    </dgm:pt>
    <dgm:pt modelId="{1A091E3F-B056-4D5F-B9D2-95589184D4A3}" type="pres">
      <dgm:prSet presAssocID="{01AD2DAD-E207-4AD3-B825-EC286D079888}" presName="sibTrans" presStyleCnt="0"/>
      <dgm:spPr/>
    </dgm:pt>
    <dgm:pt modelId="{F343143C-3803-43AC-AB9C-BDF6CD7496B4}" type="pres">
      <dgm:prSet presAssocID="{B13C10D2-1778-4869-AD14-E7F2DFAC3671}" presName="node" presStyleLbl="node1" presStyleIdx="1" presStyleCnt="3">
        <dgm:presLayoutVars>
          <dgm:bulletEnabled val="1"/>
        </dgm:presLayoutVars>
      </dgm:prSet>
      <dgm:spPr/>
    </dgm:pt>
    <dgm:pt modelId="{119E201F-CC34-4758-94DD-112F40E2CDE7}" type="pres">
      <dgm:prSet presAssocID="{B6B5CFCF-A609-4D9D-8AFD-E75E39FB87CD}" presName="sibTrans" presStyleCnt="0"/>
      <dgm:spPr/>
    </dgm:pt>
    <dgm:pt modelId="{E55B3464-2664-4C01-9E2B-125CD65FCCE9}" type="pres">
      <dgm:prSet presAssocID="{889638B3-8480-430F-B3FB-DE7E89AD722A}" presName="node" presStyleLbl="node1" presStyleIdx="2" presStyleCnt="3">
        <dgm:presLayoutVars>
          <dgm:bulletEnabled val="1"/>
        </dgm:presLayoutVars>
      </dgm:prSet>
      <dgm:spPr/>
    </dgm:pt>
  </dgm:ptLst>
  <dgm:cxnLst>
    <dgm:cxn modelId="{81DEEE04-E6E3-4308-BCD9-66229DA98A60}" srcId="{4F418A6C-CE3D-47DA-A97B-00464B7F54B0}" destId="{0AEBCDC9-2BFA-4347-B510-CB60C2374755}" srcOrd="0" destOrd="0" parTransId="{11E351F4-C239-4D8D-A3C5-CEA835541064}" sibTransId="{01AD2DAD-E207-4AD3-B825-EC286D079888}"/>
    <dgm:cxn modelId="{F8826763-8208-4965-99A6-7450ACE2864D}" type="presOf" srcId="{0AEBCDC9-2BFA-4347-B510-CB60C2374755}" destId="{D01584ED-B2E3-48D8-B718-9A246068D786}" srcOrd="0" destOrd="0" presId="urn:microsoft.com/office/officeart/2005/8/layout/hList6"/>
    <dgm:cxn modelId="{8241C565-DC92-4A9F-970C-C998CBEAAA83}" type="presOf" srcId="{889638B3-8480-430F-B3FB-DE7E89AD722A}" destId="{E55B3464-2664-4C01-9E2B-125CD65FCCE9}" srcOrd="0" destOrd="0" presId="urn:microsoft.com/office/officeart/2005/8/layout/hList6"/>
    <dgm:cxn modelId="{4B6B8079-54B8-4A0F-92A4-5AF1B7EF9031}" srcId="{4F418A6C-CE3D-47DA-A97B-00464B7F54B0}" destId="{B13C10D2-1778-4869-AD14-E7F2DFAC3671}" srcOrd="1" destOrd="0" parTransId="{BE8E1DB9-465E-4664-9CA5-B66538412C13}" sibTransId="{B6B5CFCF-A609-4D9D-8AFD-E75E39FB87CD}"/>
    <dgm:cxn modelId="{A1F4648C-8514-408B-8D95-B708452CB91F}" srcId="{4F418A6C-CE3D-47DA-A97B-00464B7F54B0}" destId="{889638B3-8480-430F-B3FB-DE7E89AD722A}" srcOrd="2" destOrd="0" parTransId="{165DAB29-496C-46C1-9FA2-1A484AD56BEA}" sibTransId="{CB2BADF0-E7E4-4171-B480-1CD4591B4854}"/>
    <dgm:cxn modelId="{4CA0D098-773D-4FD4-A485-93E983888154}" type="presOf" srcId="{4F418A6C-CE3D-47DA-A97B-00464B7F54B0}" destId="{669AC2E3-6D3E-4C69-A8A7-F34F9D46F634}" srcOrd="0" destOrd="0" presId="urn:microsoft.com/office/officeart/2005/8/layout/hList6"/>
    <dgm:cxn modelId="{CDEBF5FF-ED60-44B9-94EE-C3ED2E5D9443}" type="presOf" srcId="{B13C10D2-1778-4869-AD14-E7F2DFAC3671}" destId="{F343143C-3803-43AC-AB9C-BDF6CD7496B4}" srcOrd="0" destOrd="0" presId="urn:microsoft.com/office/officeart/2005/8/layout/hList6"/>
    <dgm:cxn modelId="{E8AF832B-254E-4ACA-B39F-3406C20681A7}" type="presParOf" srcId="{669AC2E3-6D3E-4C69-A8A7-F34F9D46F634}" destId="{D01584ED-B2E3-48D8-B718-9A246068D786}" srcOrd="0" destOrd="0" presId="urn:microsoft.com/office/officeart/2005/8/layout/hList6"/>
    <dgm:cxn modelId="{72E8F3B9-0294-4265-A0CE-55833D62837A}" type="presParOf" srcId="{669AC2E3-6D3E-4C69-A8A7-F34F9D46F634}" destId="{1A091E3F-B056-4D5F-B9D2-95589184D4A3}" srcOrd="1" destOrd="0" presId="urn:microsoft.com/office/officeart/2005/8/layout/hList6"/>
    <dgm:cxn modelId="{92E917BD-E106-4975-883A-4E0043BD5D14}" type="presParOf" srcId="{669AC2E3-6D3E-4C69-A8A7-F34F9D46F634}" destId="{F343143C-3803-43AC-AB9C-BDF6CD7496B4}" srcOrd="2" destOrd="0" presId="urn:microsoft.com/office/officeart/2005/8/layout/hList6"/>
    <dgm:cxn modelId="{6115503E-F26B-4FDD-B846-3CB7E794CAB0}" type="presParOf" srcId="{669AC2E3-6D3E-4C69-A8A7-F34F9D46F634}" destId="{119E201F-CC34-4758-94DD-112F40E2CDE7}" srcOrd="3" destOrd="0" presId="urn:microsoft.com/office/officeart/2005/8/layout/hList6"/>
    <dgm:cxn modelId="{2DAD9F59-6581-43BA-95A4-406D1DB3682B}" type="presParOf" srcId="{669AC2E3-6D3E-4C69-A8A7-F34F9D46F634}" destId="{E55B3464-2664-4C01-9E2B-125CD65FCCE9}"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1BC4BC-B03F-48F4-B948-F5CD9CFEC60E}"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US"/>
        </a:p>
      </dgm:t>
    </dgm:pt>
    <dgm:pt modelId="{F3A300AC-9DCB-41DE-A574-A3E2F8DE0407}">
      <dgm:prSet phldrT="[Text]" custT="1"/>
      <dgm:spPr>
        <a:solidFill>
          <a:schemeClr val="accent1"/>
        </a:solidFill>
      </dgm:spPr>
      <dgm:t>
        <a:bodyPr/>
        <a:lstStyle/>
        <a:p>
          <a:r>
            <a:rPr lang="en-US" sz="2400" b="1" dirty="0">
              <a:latin typeface="Calibri" panose="020F0502020204030204" pitchFamily="34" charset="0"/>
              <a:cs typeface="Calibri" panose="020F0502020204030204" pitchFamily="34" charset="0"/>
            </a:rPr>
            <a:t>Resist the righting reflex</a:t>
          </a:r>
        </a:p>
      </dgm:t>
    </dgm:pt>
    <dgm:pt modelId="{51E790A7-B68A-4471-B0BF-27B3F33EFB36}" type="parTrans" cxnId="{65DBFD0F-707F-4D24-964D-6F2BFD0195BE}">
      <dgm:prSet/>
      <dgm:spPr/>
      <dgm:t>
        <a:bodyPr/>
        <a:lstStyle/>
        <a:p>
          <a:endParaRPr lang="en-US" sz="2400" b="1">
            <a:latin typeface="Calibri" panose="020F0502020204030204" pitchFamily="34" charset="0"/>
            <a:cs typeface="Calibri" panose="020F0502020204030204" pitchFamily="34" charset="0"/>
          </a:endParaRPr>
        </a:p>
      </dgm:t>
    </dgm:pt>
    <dgm:pt modelId="{EB1EB0AB-9FDB-4994-907D-5600C4FA038A}" type="sibTrans" cxnId="{65DBFD0F-707F-4D24-964D-6F2BFD0195BE}">
      <dgm:prSet/>
      <dgm:spPr/>
      <dgm:t>
        <a:bodyPr/>
        <a:lstStyle/>
        <a:p>
          <a:endParaRPr lang="en-US" sz="2400" b="1">
            <a:latin typeface="Calibri" panose="020F0502020204030204" pitchFamily="34" charset="0"/>
            <a:cs typeface="Calibri" panose="020F0502020204030204" pitchFamily="34" charset="0"/>
          </a:endParaRPr>
        </a:p>
      </dgm:t>
    </dgm:pt>
    <dgm:pt modelId="{6A60E9D7-4180-4CAB-ABDD-B895D9331A32}">
      <dgm:prSet phldrT="[Text]" custT="1"/>
      <dgm:spPr>
        <a:solidFill>
          <a:schemeClr val="accent3"/>
        </a:solidFill>
      </dgm:spPr>
      <dgm:t>
        <a:bodyPr/>
        <a:lstStyle/>
        <a:p>
          <a:r>
            <a:rPr lang="en-US" sz="2400" b="1" dirty="0">
              <a:latin typeface="Calibri" panose="020F0502020204030204" pitchFamily="34" charset="0"/>
              <a:cs typeface="Calibri" panose="020F0502020204030204" pitchFamily="34" charset="0"/>
            </a:rPr>
            <a:t>Understand and explore the patient’s own motivations</a:t>
          </a:r>
        </a:p>
      </dgm:t>
    </dgm:pt>
    <dgm:pt modelId="{3F3DD539-8D79-4E5E-96E5-10544A1AC771}" type="parTrans" cxnId="{818B5B95-52AC-4283-8F41-096502CF2D1F}">
      <dgm:prSet/>
      <dgm:spPr/>
      <dgm:t>
        <a:bodyPr/>
        <a:lstStyle/>
        <a:p>
          <a:endParaRPr lang="en-US" sz="2400" b="1">
            <a:latin typeface="Calibri" panose="020F0502020204030204" pitchFamily="34" charset="0"/>
            <a:cs typeface="Calibri" panose="020F0502020204030204" pitchFamily="34" charset="0"/>
          </a:endParaRPr>
        </a:p>
      </dgm:t>
    </dgm:pt>
    <dgm:pt modelId="{D1CC0DA7-12F6-4D2E-8C2F-927A317D93E0}" type="sibTrans" cxnId="{818B5B95-52AC-4283-8F41-096502CF2D1F}">
      <dgm:prSet/>
      <dgm:spPr/>
      <dgm:t>
        <a:bodyPr/>
        <a:lstStyle/>
        <a:p>
          <a:endParaRPr lang="en-US" sz="2400" b="1">
            <a:latin typeface="Calibri" panose="020F0502020204030204" pitchFamily="34" charset="0"/>
            <a:cs typeface="Calibri" panose="020F0502020204030204" pitchFamily="34" charset="0"/>
          </a:endParaRPr>
        </a:p>
      </dgm:t>
    </dgm:pt>
    <dgm:pt modelId="{5A9759D9-2FE9-411B-A6CF-ECB7E2B57F43}">
      <dgm:prSet phldrT="[Text]" custT="1"/>
      <dgm:spPr>
        <a:solidFill>
          <a:schemeClr val="accent4"/>
        </a:solidFill>
      </dgm:spPr>
      <dgm:t>
        <a:bodyPr/>
        <a:lstStyle/>
        <a:p>
          <a:r>
            <a:rPr lang="en-US" sz="2400" b="1" dirty="0">
              <a:latin typeface="Calibri" panose="020F0502020204030204" pitchFamily="34" charset="0"/>
              <a:cs typeface="Calibri" panose="020F0502020204030204" pitchFamily="34" charset="0"/>
            </a:rPr>
            <a:t>Listen with empathy</a:t>
          </a:r>
        </a:p>
      </dgm:t>
    </dgm:pt>
    <dgm:pt modelId="{28BBB2C8-9164-447A-9FDB-E42E0E08B048}" type="parTrans" cxnId="{3E25C187-5BA8-4D56-BBA2-7B992D54F580}">
      <dgm:prSet/>
      <dgm:spPr/>
      <dgm:t>
        <a:bodyPr/>
        <a:lstStyle/>
        <a:p>
          <a:endParaRPr lang="en-US" sz="2400" b="1">
            <a:latin typeface="Calibri" panose="020F0502020204030204" pitchFamily="34" charset="0"/>
            <a:cs typeface="Calibri" panose="020F0502020204030204" pitchFamily="34" charset="0"/>
          </a:endParaRPr>
        </a:p>
      </dgm:t>
    </dgm:pt>
    <dgm:pt modelId="{9BDCBD26-879C-47F5-9E0F-B8398AD62CDB}" type="sibTrans" cxnId="{3E25C187-5BA8-4D56-BBA2-7B992D54F580}">
      <dgm:prSet/>
      <dgm:spPr/>
      <dgm:t>
        <a:bodyPr/>
        <a:lstStyle/>
        <a:p>
          <a:endParaRPr lang="en-US" sz="2400" b="1">
            <a:latin typeface="Calibri" panose="020F0502020204030204" pitchFamily="34" charset="0"/>
            <a:cs typeface="Calibri" panose="020F0502020204030204" pitchFamily="34" charset="0"/>
          </a:endParaRPr>
        </a:p>
      </dgm:t>
    </dgm:pt>
    <dgm:pt modelId="{602A0CDA-5EB9-44BC-B3B7-C208EE0B87A7}">
      <dgm:prSet phldrT="[Text]" custT="1"/>
      <dgm:spPr>
        <a:solidFill>
          <a:schemeClr val="accent5"/>
        </a:solidFill>
      </dgm:spPr>
      <dgm:t>
        <a:bodyPr/>
        <a:lstStyle/>
        <a:p>
          <a:r>
            <a:rPr lang="en-US" sz="2400" b="1" dirty="0">
              <a:solidFill>
                <a:schemeClr val="bg1"/>
              </a:solidFill>
              <a:latin typeface="Calibri" panose="020F0502020204030204" pitchFamily="34" charset="0"/>
              <a:cs typeface="Calibri" panose="020F0502020204030204" pitchFamily="34" charset="0"/>
            </a:rPr>
            <a:t>Empower the patient</a:t>
          </a:r>
        </a:p>
      </dgm:t>
    </dgm:pt>
    <dgm:pt modelId="{DD3CD746-AE7A-4400-B4E1-5B35F3A49310}" type="parTrans" cxnId="{EAE8BF94-0F9F-49B4-9321-1D90E38C9376}">
      <dgm:prSet/>
      <dgm:spPr/>
      <dgm:t>
        <a:bodyPr/>
        <a:lstStyle/>
        <a:p>
          <a:endParaRPr lang="en-US" sz="2400" b="1">
            <a:latin typeface="Calibri" panose="020F0502020204030204" pitchFamily="34" charset="0"/>
            <a:cs typeface="Calibri" panose="020F0502020204030204" pitchFamily="34" charset="0"/>
          </a:endParaRPr>
        </a:p>
      </dgm:t>
    </dgm:pt>
    <dgm:pt modelId="{6AE3CED7-15B5-4803-9B41-FD7D5A1B7ED0}" type="sibTrans" cxnId="{EAE8BF94-0F9F-49B4-9321-1D90E38C9376}">
      <dgm:prSet/>
      <dgm:spPr/>
      <dgm:t>
        <a:bodyPr/>
        <a:lstStyle/>
        <a:p>
          <a:endParaRPr lang="en-US" sz="2400" b="1">
            <a:latin typeface="Calibri" panose="020F0502020204030204" pitchFamily="34" charset="0"/>
            <a:cs typeface="Calibri" panose="020F0502020204030204" pitchFamily="34" charset="0"/>
          </a:endParaRPr>
        </a:p>
      </dgm:t>
    </dgm:pt>
    <dgm:pt modelId="{13596CC3-9537-45C9-A19C-A65B744557AD}" type="pres">
      <dgm:prSet presAssocID="{4A1BC4BC-B03F-48F4-B948-F5CD9CFEC60E}" presName="diagram" presStyleCnt="0">
        <dgm:presLayoutVars>
          <dgm:dir/>
          <dgm:resizeHandles val="exact"/>
        </dgm:presLayoutVars>
      </dgm:prSet>
      <dgm:spPr/>
    </dgm:pt>
    <dgm:pt modelId="{E19E537B-3F4D-4CEA-88C0-53D5E0FDCA61}" type="pres">
      <dgm:prSet presAssocID="{F3A300AC-9DCB-41DE-A574-A3E2F8DE0407}" presName="node" presStyleLbl="node1" presStyleIdx="0" presStyleCnt="4">
        <dgm:presLayoutVars>
          <dgm:bulletEnabled val="1"/>
        </dgm:presLayoutVars>
      </dgm:prSet>
      <dgm:spPr/>
    </dgm:pt>
    <dgm:pt modelId="{203DDB4C-1DFD-42E0-8DB7-A028A3322FAB}" type="pres">
      <dgm:prSet presAssocID="{EB1EB0AB-9FDB-4994-907D-5600C4FA038A}" presName="sibTrans" presStyleCnt="0"/>
      <dgm:spPr/>
    </dgm:pt>
    <dgm:pt modelId="{BAAD1822-EF4A-435F-9466-C17479B1A95D}" type="pres">
      <dgm:prSet presAssocID="{6A60E9D7-4180-4CAB-ABDD-B895D9331A32}" presName="node" presStyleLbl="node1" presStyleIdx="1" presStyleCnt="4">
        <dgm:presLayoutVars>
          <dgm:bulletEnabled val="1"/>
        </dgm:presLayoutVars>
      </dgm:prSet>
      <dgm:spPr/>
    </dgm:pt>
    <dgm:pt modelId="{9943B85E-F69E-4BD0-AAAC-A9A0D8C4435E}" type="pres">
      <dgm:prSet presAssocID="{D1CC0DA7-12F6-4D2E-8C2F-927A317D93E0}" presName="sibTrans" presStyleCnt="0"/>
      <dgm:spPr/>
    </dgm:pt>
    <dgm:pt modelId="{5A2B4C62-79B6-4DDC-9CC1-E0095AD97518}" type="pres">
      <dgm:prSet presAssocID="{5A9759D9-2FE9-411B-A6CF-ECB7E2B57F43}" presName="node" presStyleLbl="node1" presStyleIdx="2" presStyleCnt="4" custLinFactNeighborY="-9257">
        <dgm:presLayoutVars>
          <dgm:bulletEnabled val="1"/>
        </dgm:presLayoutVars>
      </dgm:prSet>
      <dgm:spPr/>
    </dgm:pt>
    <dgm:pt modelId="{F37BB864-994A-4938-BEEB-8357640261CF}" type="pres">
      <dgm:prSet presAssocID="{9BDCBD26-879C-47F5-9E0F-B8398AD62CDB}" presName="sibTrans" presStyleCnt="0"/>
      <dgm:spPr/>
    </dgm:pt>
    <dgm:pt modelId="{ECFE0031-5743-4CA6-B2EE-08248072CD78}" type="pres">
      <dgm:prSet presAssocID="{602A0CDA-5EB9-44BC-B3B7-C208EE0B87A7}" presName="node" presStyleLbl="node1" presStyleIdx="3" presStyleCnt="4" custLinFactNeighborY="-9257">
        <dgm:presLayoutVars>
          <dgm:bulletEnabled val="1"/>
        </dgm:presLayoutVars>
      </dgm:prSet>
      <dgm:spPr/>
    </dgm:pt>
  </dgm:ptLst>
  <dgm:cxnLst>
    <dgm:cxn modelId="{65DBFD0F-707F-4D24-964D-6F2BFD0195BE}" srcId="{4A1BC4BC-B03F-48F4-B948-F5CD9CFEC60E}" destId="{F3A300AC-9DCB-41DE-A574-A3E2F8DE0407}" srcOrd="0" destOrd="0" parTransId="{51E790A7-B68A-4471-B0BF-27B3F33EFB36}" sibTransId="{EB1EB0AB-9FDB-4994-907D-5600C4FA038A}"/>
    <dgm:cxn modelId="{91404137-302C-40AA-9652-6DC1ECAD6C31}" type="presOf" srcId="{F3A300AC-9DCB-41DE-A574-A3E2F8DE0407}" destId="{E19E537B-3F4D-4CEA-88C0-53D5E0FDCA61}" srcOrd="0" destOrd="0" presId="urn:microsoft.com/office/officeart/2005/8/layout/default"/>
    <dgm:cxn modelId="{B65FAB37-78C3-49B0-AE4F-6F6C3CB9E838}" type="presOf" srcId="{5A9759D9-2FE9-411B-A6CF-ECB7E2B57F43}" destId="{5A2B4C62-79B6-4DDC-9CC1-E0095AD97518}" srcOrd="0" destOrd="0" presId="urn:microsoft.com/office/officeart/2005/8/layout/default"/>
    <dgm:cxn modelId="{76BEB45E-BB03-4D1E-8AEC-62D1390D064B}" type="presOf" srcId="{6A60E9D7-4180-4CAB-ABDD-B895D9331A32}" destId="{BAAD1822-EF4A-435F-9466-C17479B1A95D}" srcOrd="0" destOrd="0" presId="urn:microsoft.com/office/officeart/2005/8/layout/default"/>
    <dgm:cxn modelId="{3E25C187-5BA8-4D56-BBA2-7B992D54F580}" srcId="{4A1BC4BC-B03F-48F4-B948-F5CD9CFEC60E}" destId="{5A9759D9-2FE9-411B-A6CF-ECB7E2B57F43}" srcOrd="2" destOrd="0" parTransId="{28BBB2C8-9164-447A-9FDB-E42E0E08B048}" sibTransId="{9BDCBD26-879C-47F5-9E0F-B8398AD62CDB}"/>
    <dgm:cxn modelId="{672F0E8F-81CE-49FC-A764-86C7B9CD7F3B}" type="presOf" srcId="{4A1BC4BC-B03F-48F4-B948-F5CD9CFEC60E}" destId="{13596CC3-9537-45C9-A19C-A65B744557AD}" srcOrd="0" destOrd="0" presId="urn:microsoft.com/office/officeart/2005/8/layout/default"/>
    <dgm:cxn modelId="{EAE8BF94-0F9F-49B4-9321-1D90E38C9376}" srcId="{4A1BC4BC-B03F-48F4-B948-F5CD9CFEC60E}" destId="{602A0CDA-5EB9-44BC-B3B7-C208EE0B87A7}" srcOrd="3" destOrd="0" parTransId="{DD3CD746-AE7A-4400-B4E1-5B35F3A49310}" sibTransId="{6AE3CED7-15B5-4803-9B41-FD7D5A1B7ED0}"/>
    <dgm:cxn modelId="{818B5B95-52AC-4283-8F41-096502CF2D1F}" srcId="{4A1BC4BC-B03F-48F4-B948-F5CD9CFEC60E}" destId="{6A60E9D7-4180-4CAB-ABDD-B895D9331A32}" srcOrd="1" destOrd="0" parTransId="{3F3DD539-8D79-4E5E-96E5-10544A1AC771}" sibTransId="{D1CC0DA7-12F6-4D2E-8C2F-927A317D93E0}"/>
    <dgm:cxn modelId="{4BF93DD6-18C1-4972-9FA4-380BC447275D}" type="presOf" srcId="{602A0CDA-5EB9-44BC-B3B7-C208EE0B87A7}" destId="{ECFE0031-5743-4CA6-B2EE-08248072CD78}" srcOrd="0" destOrd="0" presId="urn:microsoft.com/office/officeart/2005/8/layout/default"/>
    <dgm:cxn modelId="{E9BA261F-FAB8-4ABE-880B-95CEBE852778}" type="presParOf" srcId="{13596CC3-9537-45C9-A19C-A65B744557AD}" destId="{E19E537B-3F4D-4CEA-88C0-53D5E0FDCA61}" srcOrd="0" destOrd="0" presId="urn:microsoft.com/office/officeart/2005/8/layout/default"/>
    <dgm:cxn modelId="{56DE7A2A-084B-45A4-BA8C-049EF5861A8C}" type="presParOf" srcId="{13596CC3-9537-45C9-A19C-A65B744557AD}" destId="{203DDB4C-1DFD-42E0-8DB7-A028A3322FAB}" srcOrd="1" destOrd="0" presId="urn:microsoft.com/office/officeart/2005/8/layout/default"/>
    <dgm:cxn modelId="{54951092-D38E-4F1B-8C14-B4A34F9BEAC9}" type="presParOf" srcId="{13596CC3-9537-45C9-A19C-A65B744557AD}" destId="{BAAD1822-EF4A-435F-9466-C17479B1A95D}" srcOrd="2" destOrd="0" presId="urn:microsoft.com/office/officeart/2005/8/layout/default"/>
    <dgm:cxn modelId="{27553D01-1128-49AD-8E20-BB8B628F131B}" type="presParOf" srcId="{13596CC3-9537-45C9-A19C-A65B744557AD}" destId="{9943B85E-F69E-4BD0-AAAC-A9A0D8C4435E}" srcOrd="3" destOrd="0" presId="urn:microsoft.com/office/officeart/2005/8/layout/default"/>
    <dgm:cxn modelId="{301A88B8-2348-46E8-BB66-3D88693A0E4A}" type="presParOf" srcId="{13596CC3-9537-45C9-A19C-A65B744557AD}" destId="{5A2B4C62-79B6-4DDC-9CC1-E0095AD97518}" srcOrd="4" destOrd="0" presId="urn:microsoft.com/office/officeart/2005/8/layout/default"/>
    <dgm:cxn modelId="{3C7466A6-5E7B-4A80-AE24-8A1EAA823B0E}" type="presParOf" srcId="{13596CC3-9537-45C9-A19C-A65B744557AD}" destId="{F37BB864-994A-4938-BEEB-8357640261CF}" srcOrd="5" destOrd="0" presId="urn:microsoft.com/office/officeart/2005/8/layout/default"/>
    <dgm:cxn modelId="{3F8C8871-3BF9-4E04-83E8-DAF31C2EB6DA}" type="presParOf" srcId="{13596CC3-9537-45C9-A19C-A65B744557AD}" destId="{ECFE0031-5743-4CA6-B2EE-08248072CD78}"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897FF4-7131-4A72-BA1C-8931A8EB8558}" type="doc">
      <dgm:prSet loTypeId="urn:microsoft.com/office/officeart/2016/7/layout/ChevronBlockProcess" loCatId="process" qsTypeId="urn:microsoft.com/office/officeart/2005/8/quickstyle/simple1" qsCatId="simple" csTypeId="urn:microsoft.com/office/officeart/2005/8/colors/accent1_3" csCatId="accent1" phldr="1"/>
      <dgm:spPr/>
      <dgm:t>
        <a:bodyPr/>
        <a:lstStyle/>
        <a:p>
          <a:endParaRPr lang="en-US"/>
        </a:p>
      </dgm:t>
    </dgm:pt>
    <dgm:pt modelId="{2D8D0FDF-F1A2-47AC-A2E1-8A87818112AC}">
      <dgm:prSet custT="1"/>
      <dgm:spPr/>
      <dgm:t>
        <a:bodyPr/>
        <a:lstStyle/>
        <a:p>
          <a:r>
            <a:rPr lang="en-US" sz="2000" dirty="0"/>
            <a:t>Continue</a:t>
          </a:r>
          <a:endParaRPr lang="en-US" sz="2400" dirty="0"/>
        </a:p>
      </dgm:t>
    </dgm:pt>
    <dgm:pt modelId="{D4735D57-01BE-4387-8368-E23CDB0E7551}" type="parTrans" cxnId="{3D4E0F64-EBCA-48EA-95D0-F5C122FB2BC5}">
      <dgm:prSet/>
      <dgm:spPr/>
      <dgm:t>
        <a:bodyPr/>
        <a:lstStyle/>
        <a:p>
          <a:endParaRPr lang="en-US"/>
        </a:p>
      </dgm:t>
    </dgm:pt>
    <dgm:pt modelId="{455D842F-4C56-4CAB-9EFE-A54440847FFB}" type="sibTrans" cxnId="{3D4E0F64-EBCA-48EA-95D0-F5C122FB2BC5}">
      <dgm:prSet/>
      <dgm:spPr/>
      <dgm:t>
        <a:bodyPr/>
        <a:lstStyle/>
        <a:p>
          <a:endParaRPr lang="en-US"/>
        </a:p>
      </dgm:t>
    </dgm:pt>
    <dgm:pt modelId="{E8840659-ED28-48EE-9222-BF399CD2C32C}">
      <dgm:prSet custT="1"/>
      <dgm:spPr/>
      <dgm:t>
        <a:bodyPr/>
        <a:lstStyle/>
        <a:p>
          <a:r>
            <a:rPr lang="en-US" sz="1600" dirty="0">
              <a:solidFill>
                <a:schemeClr val="bg1"/>
              </a:solidFill>
            </a:rPr>
            <a:t>Continue taking your medications.  There is no evidence that ACE inhibitors or ARBs increase </a:t>
          </a:r>
          <a:br>
            <a:rPr lang="en-US" sz="1600" dirty="0">
              <a:solidFill>
                <a:schemeClr val="bg1"/>
              </a:solidFill>
            </a:rPr>
          </a:br>
          <a:r>
            <a:rPr lang="en-US" sz="1600" dirty="0">
              <a:solidFill>
                <a:schemeClr val="bg1"/>
              </a:solidFill>
            </a:rPr>
            <a:t>your risk for COVID-19.  </a:t>
          </a:r>
        </a:p>
      </dgm:t>
    </dgm:pt>
    <dgm:pt modelId="{1BC41C3F-9F1D-4F55-AAC8-571D42B20050}" type="parTrans" cxnId="{90AAA590-BE0A-48AF-95A2-9F2FEF2B137B}">
      <dgm:prSet/>
      <dgm:spPr/>
      <dgm:t>
        <a:bodyPr/>
        <a:lstStyle/>
        <a:p>
          <a:endParaRPr lang="en-US"/>
        </a:p>
      </dgm:t>
    </dgm:pt>
    <dgm:pt modelId="{74EDB6F2-E4FA-4930-A142-AABDE9570917}" type="sibTrans" cxnId="{90AAA590-BE0A-48AF-95A2-9F2FEF2B137B}">
      <dgm:prSet/>
      <dgm:spPr/>
      <dgm:t>
        <a:bodyPr/>
        <a:lstStyle/>
        <a:p>
          <a:endParaRPr lang="en-US"/>
        </a:p>
      </dgm:t>
    </dgm:pt>
    <dgm:pt modelId="{F43301C5-166F-4DD3-BDB6-5B2A4F3873F7}">
      <dgm:prSet custT="1"/>
      <dgm:spPr/>
      <dgm:t>
        <a:bodyPr/>
        <a:lstStyle/>
        <a:p>
          <a:r>
            <a:rPr lang="en-US" sz="2000" dirty="0"/>
            <a:t>Don’t delay</a:t>
          </a:r>
        </a:p>
      </dgm:t>
    </dgm:pt>
    <dgm:pt modelId="{F7AEF960-3F34-4DD3-8563-B90330AB5252}" type="parTrans" cxnId="{5C4C8EA0-3BC8-4355-ACDA-B5BE31C2CD94}">
      <dgm:prSet/>
      <dgm:spPr/>
      <dgm:t>
        <a:bodyPr/>
        <a:lstStyle/>
        <a:p>
          <a:endParaRPr lang="en-US"/>
        </a:p>
      </dgm:t>
    </dgm:pt>
    <dgm:pt modelId="{6F073AE0-7431-4702-9D69-3E3C1852C035}" type="sibTrans" cxnId="{5C4C8EA0-3BC8-4355-ACDA-B5BE31C2CD94}">
      <dgm:prSet/>
      <dgm:spPr/>
      <dgm:t>
        <a:bodyPr/>
        <a:lstStyle/>
        <a:p>
          <a:endParaRPr lang="en-US"/>
        </a:p>
      </dgm:t>
    </dgm:pt>
    <dgm:pt modelId="{D8E5E113-E450-4690-8D65-37CF91C36730}">
      <dgm:prSet custT="1"/>
      <dgm:spPr/>
      <dgm:t>
        <a:bodyPr/>
        <a:lstStyle/>
        <a:p>
          <a:r>
            <a:rPr lang="en-US" sz="1600" dirty="0">
              <a:solidFill>
                <a:schemeClr val="bg1"/>
              </a:solidFill>
            </a:rPr>
            <a:t>Don’t delay seeking treatment or talking to your provider.</a:t>
          </a:r>
        </a:p>
      </dgm:t>
    </dgm:pt>
    <dgm:pt modelId="{14D48F0F-C833-47F8-9126-E74AB8D18741}" type="parTrans" cxnId="{FF76A56B-9E65-499E-B2D1-A39EA6F86395}">
      <dgm:prSet/>
      <dgm:spPr/>
      <dgm:t>
        <a:bodyPr/>
        <a:lstStyle/>
        <a:p>
          <a:endParaRPr lang="en-US"/>
        </a:p>
      </dgm:t>
    </dgm:pt>
    <dgm:pt modelId="{FA53041D-CDA9-4DC0-971E-4D945D3E5280}" type="sibTrans" cxnId="{FF76A56B-9E65-499E-B2D1-A39EA6F86395}">
      <dgm:prSet/>
      <dgm:spPr/>
      <dgm:t>
        <a:bodyPr/>
        <a:lstStyle/>
        <a:p>
          <a:endParaRPr lang="en-US"/>
        </a:p>
      </dgm:t>
    </dgm:pt>
    <dgm:pt modelId="{AEF32D68-0CB3-46CF-AE68-0950F1DC6581}">
      <dgm:prSet custT="1"/>
      <dgm:spPr/>
      <dgm:t>
        <a:bodyPr/>
        <a:lstStyle/>
        <a:p>
          <a:r>
            <a:rPr lang="en-US" sz="2000" dirty="0"/>
            <a:t>Call</a:t>
          </a:r>
          <a:endParaRPr lang="en-US" sz="2400" dirty="0"/>
        </a:p>
      </dgm:t>
    </dgm:pt>
    <dgm:pt modelId="{B0D2FECD-C6DA-414B-A95C-F31EE6A1B074}" type="parTrans" cxnId="{312D8F90-B30F-4673-83A5-CD4C5EC529D6}">
      <dgm:prSet/>
      <dgm:spPr/>
      <dgm:t>
        <a:bodyPr/>
        <a:lstStyle/>
        <a:p>
          <a:endParaRPr lang="en-US"/>
        </a:p>
      </dgm:t>
    </dgm:pt>
    <dgm:pt modelId="{B1FBEB0A-33E7-4F52-A4DA-E271818D20FB}" type="sibTrans" cxnId="{312D8F90-B30F-4673-83A5-CD4C5EC529D6}">
      <dgm:prSet/>
      <dgm:spPr/>
      <dgm:t>
        <a:bodyPr/>
        <a:lstStyle/>
        <a:p>
          <a:endParaRPr lang="en-US"/>
        </a:p>
      </dgm:t>
    </dgm:pt>
    <dgm:pt modelId="{D9F5B459-DA1A-4018-A803-0F1487B2FD12}">
      <dgm:prSet custT="1"/>
      <dgm:spPr/>
      <dgm:t>
        <a:bodyPr/>
        <a:lstStyle/>
        <a:p>
          <a:r>
            <a:rPr lang="en-US" sz="1600" dirty="0">
              <a:solidFill>
                <a:schemeClr val="bg1"/>
              </a:solidFill>
            </a:rPr>
            <a:t>If you have symptoms,</a:t>
          </a:r>
          <a:br>
            <a:rPr lang="en-US" sz="1600" dirty="0">
              <a:solidFill>
                <a:schemeClr val="bg1"/>
              </a:solidFill>
            </a:rPr>
          </a:br>
          <a:r>
            <a:rPr lang="en-US" sz="1600" dirty="0">
              <a:solidFill>
                <a:schemeClr val="bg1"/>
              </a:solidFill>
            </a:rPr>
            <a:t>call your provider immediately and get tested.  Don’t wait.  </a:t>
          </a:r>
        </a:p>
      </dgm:t>
    </dgm:pt>
    <dgm:pt modelId="{70936FCD-5504-4E9C-B3C7-E1FE3FE90476}" type="parTrans" cxnId="{6F030532-8598-4898-9A90-583BC8C2B3C7}">
      <dgm:prSet/>
      <dgm:spPr/>
      <dgm:t>
        <a:bodyPr/>
        <a:lstStyle/>
        <a:p>
          <a:endParaRPr lang="en-US"/>
        </a:p>
      </dgm:t>
    </dgm:pt>
    <dgm:pt modelId="{B583FBE9-7217-4697-B8B0-CDDAE714EFF9}" type="sibTrans" cxnId="{6F030532-8598-4898-9A90-583BC8C2B3C7}">
      <dgm:prSet/>
      <dgm:spPr/>
      <dgm:t>
        <a:bodyPr/>
        <a:lstStyle/>
        <a:p>
          <a:endParaRPr lang="en-US"/>
        </a:p>
      </dgm:t>
    </dgm:pt>
    <dgm:pt modelId="{F26D4FA5-783D-4330-ACB6-D8399558E61E}">
      <dgm:prSet custT="1"/>
      <dgm:spPr/>
      <dgm:t>
        <a:bodyPr/>
        <a:lstStyle/>
        <a:p>
          <a:r>
            <a:rPr lang="en-US" sz="2000" dirty="0"/>
            <a:t>Distance</a:t>
          </a:r>
          <a:endParaRPr lang="en-US" sz="2400" dirty="0"/>
        </a:p>
      </dgm:t>
    </dgm:pt>
    <dgm:pt modelId="{4E6126DD-D59E-4F29-9CCF-95CD73870EE9}" type="parTrans" cxnId="{2772BC19-3BBA-429E-AA15-AE4AEB0B883A}">
      <dgm:prSet/>
      <dgm:spPr/>
      <dgm:t>
        <a:bodyPr/>
        <a:lstStyle/>
        <a:p>
          <a:endParaRPr lang="en-US"/>
        </a:p>
      </dgm:t>
    </dgm:pt>
    <dgm:pt modelId="{DF69E2FC-2EB0-4BB5-9B80-1BF29B2999DD}" type="sibTrans" cxnId="{2772BC19-3BBA-429E-AA15-AE4AEB0B883A}">
      <dgm:prSet/>
      <dgm:spPr/>
      <dgm:t>
        <a:bodyPr/>
        <a:lstStyle/>
        <a:p>
          <a:endParaRPr lang="en-US"/>
        </a:p>
      </dgm:t>
    </dgm:pt>
    <dgm:pt modelId="{4D0E39AD-BD3D-4A81-A342-7CC2E7A6DF69}">
      <dgm:prSet custT="1"/>
      <dgm:spPr/>
      <dgm:t>
        <a:bodyPr/>
        <a:lstStyle/>
        <a:p>
          <a:r>
            <a:rPr lang="en-US" sz="1600" dirty="0">
              <a:solidFill>
                <a:schemeClr val="bg1"/>
              </a:solidFill>
            </a:rPr>
            <a:t>Practice social distancing when in </a:t>
          </a:r>
          <a:br>
            <a:rPr lang="en-US" sz="1600" dirty="0">
              <a:solidFill>
                <a:schemeClr val="bg1"/>
              </a:solidFill>
            </a:rPr>
          </a:br>
          <a:r>
            <a:rPr lang="en-US" sz="1600" dirty="0">
              <a:solidFill>
                <a:schemeClr val="bg1"/>
              </a:solidFill>
            </a:rPr>
            <a:t>high-risk situations.  </a:t>
          </a:r>
          <a:br>
            <a:rPr lang="en-US" sz="1600" dirty="0">
              <a:solidFill>
                <a:schemeClr val="bg1"/>
              </a:solidFill>
            </a:rPr>
          </a:br>
          <a:r>
            <a:rPr lang="en-US" sz="1600" dirty="0">
              <a:solidFill>
                <a:schemeClr val="bg1"/>
              </a:solidFill>
            </a:rPr>
            <a:t>It doesn’t hurt!</a:t>
          </a:r>
        </a:p>
      </dgm:t>
    </dgm:pt>
    <dgm:pt modelId="{78BE7273-0B19-4F38-B1C4-2E332F38BE93}" type="parTrans" cxnId="{E7C1D373-B426-464A-BDDA-884B9A3B1D7A}">
      <dgm:prSet/>
      <dgm:spPr/>
      <dgm:t>
        <a:bodyPr/>
        <a:lstStyle/>
        <a:p>
          <a:endParaRPr lang="en-US"/>
        </a:p>
      </dgm:t>
    </dgm:pt>
    <dgm:pt modelId="{77E4C779-D397-40F4-9788-070842184383}" type="sibTrans" cxnId="{E7C1D373-B426-464A-BDDA-884B9A3B1D7A}">
      <dgm:prSet/>
      <dgm:spPr/>
      <dgm:t>
        <a:bodyPr/>
        <a:lstStyle/>
        <a:p>
          <a:endParaRPr lang="en-US"/>
        </a:p>
      </dgm:t>
    </dgm:pt>
    <dgm:pt modelId="{F5C080A5-C518-43ED-9DB7-BB27270A74FD}">
      <dgm:prSet custT="1"/>
      <dgm:spPr/>
      <dgm:t>
        <a:bodyPr/>
        <a:lstStyle/>
        <a:p>
          <a:r>
            <a:rPr lang="en-US" sz="2000" dirty="0"/>
            <a:t>Mask</a:t>
          </a:r>
          <a:endParaRPr lang="en-US" sz="2400" dirty="0"/>
        </a:p>
      </dgm:t>
    </dgm:pt>
    <dgm:pt modelId="{5E3E077C-0AC5-46E4-AE6F-EE58394AD1BC}" type="parTrans" cxnId="{06D1DEC6-9E3E-4CB2-80A2-85A88103C77B}">
      <dgm:prSet/>
      <dgm:spPr/>
      <dgm:t>
        <a:bodyPr/>
        <a:lstStyle/>
        <a:p>
          <a:endParaRPr lang="en-US"/>
        </a:p>
      </dgm:t>
    </dgm:pt>
    <dgm:pt modelId="{545858ED-A299-4C2D-9B09-996A6FE10EBE}" type="sibTrans" cxnId="{06D1DEC6-9E3E-4CB2-80A2-85A88103C77B}">
      <dgm:prSet/>
      <dgm:spPr/>
      <dgm:t>
        <a:bodyPr/>
        <a:lstStyle/>
        <a:p>
          <a:endParaRPr lang="en-US"/>
        </a:p>
      </dgm:t>
    </dgm:pt>
    <dgm:pt modelId="{734ED9CB-A3C3-4CB5-88D3-5A2F4F565CB4}">
      <dgm:prSet custT="1"/>
      <dgm:spPr/>
      <dgm:t>
        <a:bodyPr/>
        <a:lstStyle/>
        <a:p>
          <a:r>
            <a:rPr lang="en-US" sz="1600" dirty="0">
              <a:solidFill>
                <a:schemeClr val="bg1"/>
              </a:solidFill>
            </a:rPr>
            <a:t>Wear a mask when in </a:t>
          </a:r>
          <a:br>
            <a:rPr lang="en-US" sz="1600" dirty="0">
              <a:solidFill>
                <a:schemeClr val="bg1"/>
              </a:solidFill>
            </a:rPr>
          </a:br>
          <a:r>
            <a:rPr lang="en-US" sz="1600" dirty="0">
              <a:solidFill>
                <a:schemeClr val="bg1"/>
              </a:solidFill>
            </a:rPr>
            <a:t>high-risk situations. </a:t>
          </a:r>
          <a:br>
            <a:rPr lang="en-US" sz="1600" dirty="0">
              <a:solidFill>
                <a:schemeClr val="bg1"/>
              </a:solidFill>
            </a:rPr>
          </a:br>
          <a:r>
            <a:rPr lang="en-US" sz="1600" dirty="0">
              <a:solidFill>
                <a:schemeClr val="bg1"/>
              </a:solidFill>
            </a:rPr>
            <a:t>It doesn’t hurt!</a:t>
          </a:r>
        </a:p>
      </dgm:t>
    </dgm:pt>
    <dgm:pt modelId="{0E1DE968-B7B8-4FF3-8B68-685D8EF0B53B}" type="parTrans" cxnId="{2E0A78D7-9156-43C7-A28D-F35259AF7D83}">
      <dgm:prSet/>
      <dgm:spPr/>
      <dgm:t>
        <a:bodyPr/>
        <a:lstStyle/>
        <a:p>
          <a:endParaRPr lang="en-US"/>
        </a:p>
      </dgm:t>
    </dgm:pt>
    <dgm:pt modelId="{66BD9DA8-34B0-4358-AE33-20C7337C3414}" type="sibTrans" cxnId="{2E0A78D7-9156-43C7-A28D-F35259AF7D83}">
      <dgm:prSet/>
      <dgm:spPr/>
      <dgm:t>
        <a:bodyPr/>
        <a:lstStyle/>
        <a:p>
          <a:endParaRPr lang="en-US"/>
        </a:p>
      </dgm:t>
    </dgm:pt>
    <dgm:pt modelId="{5069D3E7-3AC4-48F0-BDDF-91128137775A}">
      <dgm:prSet custT="1"/>
      <dgm:spPr/>
      <dgm:t>
        <a:bodyPr/>
        <a:lstStyle/>
        <a:p>
          <a:r>
            <a:rPr lang="en-US" sz="2000" dirty="0"/>
            <a:t>Wash</a:t>
          </a:r>
          <a:endParaRPr lang="en-US" sz="2400" dirty="0"/>
        </a:p>
      </dgm:t>
    </dgm:pt>
    <dgm:pt modelId="{5A10DDBA-8649-43BA-9723-E23662FF16A2}" type="parTrans" cxnId="{7ADBDAAA-319C-418D-A1AD-7898424730B1}">
      <dgm:prSet/>
      <dgm:spPr/>
      <dgm:t>
        <a:bodyPr/>
        <a:lstStyle/>
        <a:p>
          <a:endParaRPr lang="en-US"/>
        </a:p>
      </dgm:t>
    </dgm:pt>
    <dgm:pt modelId="{0B4AD5DD-2AC1-44B5-81D9-CE1130C38974}" type="sibTrans" cxnId="{7ADBDAAA-319C-418D-A1AD-7898424730B1}">
      <dgm:prSet/>
      <dgm:spPr/>
      <dgm:t>
        <a:bodyPr/>
        <a:lstStyle/>
        <a:p>
          <a:endParaRPr lang="en-US"/>
        </a:p>
      </dgm:t>
    </dgm:pt>
    <dgm:pt modelId="{64085539-4248-4E74-8F64-17E438EB9F74}">
      <dgm:prSet custT="1"/>
      <dgm:spPr/>
      <dgm:t>
        <a:bodyPr/>
        <a:lstStyle/>
        <a:p>
          <a:r>
            <a:rPr lang="en-US" sz="1600" dirty="0">
              <a:solidFill>
                <a:schemeClr val="bg1"/>
              </a:solidFill>
            </a:rPr>
            <a:t>Wash hands frequently.</a:t>
          </a:r>
        </a:p>
      </dgm:t>
    </dgm:pt>
    <dgm:pt modelId="{6F5B46F3-0E3E-465A-86D0-9FA0648A588E}" type="parTrans" cxnId="{4CE7EE60-377E-494B-B150-E7F77D8E654F}">
      <dgm:prSet/>
      <dgm:spPr/>
      <dgm:t>
        <a:bodyPr/>
        <a:lstStyle/>
        <a:p>
          <a:endParaRPr lang="en-US"/>
        </a:p>
      </dgm:t>
    </dgm:pt>
    <dgm:pt modelId="{361B01C6-3AEE-4741-89E1-7AAE7BA96AD5}" type="sibTrans" cxnId="{4CE7EE60-377E-494B-B150-E7F77D8E654F}">
      <dgm:prSet/>
      <dgm:spPr/>
      <dgm:t>
        <a:bodyPr/>
        <a:lstStyle/>
        <a:p>
          <a:endParaRPr lang="en-US"/>
        </a:p>
      </dgm:t>
    </dgm:pt>
    <dgm:pt modelId="{004864D3-6804-4261-9A5F-7D9A2F1E845B}">
      <dgm:prSet custT="1"/>
      <dgm:spPr/>
      <dgm:t>
        <a:bodyPr/>
        <a:lstStyle/>
        <a:p>
          <a:r>
            <a:rPr lang="en-US" sz="2000" dirty="0"/>
            <a:t>Health</a:t>
          </a:r>
          <a:endParaRPr lang="en-US" sz="2400" dirty="0"/>
        </a:p>
      </dgm:t>
    </dgm:pt>
    <dgm:pt modelId="{305B054B-1332-45F6-BE89-D7A1D45E5A42}" type="parTrans" cxnId="{010ED2A2-008F-4955-AD4B-B707B69CF3B2}">
      <dgm:prSet/>
      <dgm:spPr/>
      <dgm:t>
        <a:bodyPr/>
        <a:lstStyle/>
        <a:p>
          <a:endParaRPr lang="en-US"/>
        </a:p>
      </dgm:t>
    </dgm:pt>
    <dgm:pt modelId="{C45A9890-6956-4404-BB56-C3AF5A3D20DB}" type="sibTrans" cxnId="{010ED2A2-008F-4955-AD4B-B707B69CF3B2}">
      <dgm:prSet/>
      <dgm:spPr/>
      <dgm:t>
        <a:bodyPr/>
        <a:lstStyle/>
        <a:p>
          <a:endParaRPr lang="en-US"/>
        </a:p>
      </dgm:t>
    </dgm:pt>
    <dgm:pt modelId="{F649E5E5-08DD-4F51-8AEA-41E4858BDD28}">
      <dgm:prSet custT="1"/>
      <dgm:spPr/>
      <dgm:t>
        <a:bodyPr/>
        <a:lstStyle/>
        <a:p>
          <a:r>
            <a:rPr lang="en-US" sz="1600" dirty="0">
              <a:solidFill>
                <a:schemeClr val="bg1"/>
              </a:solidFill>
            </a:rPr>
            <a:t>Practice healthy lifestyle habits.</a:t>
          </a:r>
        </a:p>
      </dgm:t>
    </dgm:pt>
    <dgm:pt modelId="{CAB06A40-225D-49E1-BE62-14D3B4BB6AAC}" type="parTrans" cxnId="{92174060-C100-41DA-8F8A-84729A179B21}">
      <dgm:prSet/>
      <dgm:spPr/>
      <dgm:t>
        <a:bodyPr/>
        <a:lstStyle/>
        <a:p>
          <a:endParaRPr lang="en-US"/>
        </a:p>
      </dgm:t>
    </dgm:pt>
    <dgm:pt modelId="{C29F71B9-827F-487B-A6CE-CF9FDBC8D32C}" type="sibTrans" cxnId="{92174060-C100-41DA-8F8A-84729A179B21}">
      <dgm:prSet/>
      <dgm:spPr/>
      <dgm:t>
        <a:bodyPr/>
        <a:lstStyle/>
        <a:p>
          <a:endParaRPr lang="en-US"/>
        </a:p>
      </dgm:t>
    </dgm:pt>
    <dgm:pt modelId="{3BD40763-79D2-4B29-959E-2D028ACD51E0}" type="pres">
      <dgm:prSet presAssocID="{E2897FF4-7131-4A72-BA1C-8931A8EB8558}" presName="Name0" presStyleCnt="0">
        <dgm:presLayoutVars>
          <dgm:dir/>
          <dgm:animLvl val="lvl"/>
          <dgm:resizeHandles val="exact"/>
        </dgm:presLayoutVars>
      </dgm:prSet>
      <dgm:spPr/>
    </dgm:pt>
    <dgm:pt modelId="{B9FC9EBB-DC56-4F64-B3A5-0C44416A1B68}" type="pres">
      <dgm:prSet presAssocID="{2D8D0FDF-F1A2-47AC-A2E1-8A87818112AC}" presName="composite" presStyleCnt="0"/>
      <dgm:spPr/>
    </dgm:pt>
    <dgm:pt modelId="{44B689EE-889E-44B8-ACE4-861CF60712C7}" type="pres">
      <dgm:prSet presAssocID="{2D8D0FDF-F1A2-47AC-A2E1-8A87818112AC}" presName="parTx" presStyleLbl="alignNode1" presStyleIdx="0" presStyleCnt="7">
        <dgm:presLayoutVars>
          <dgm:chMax val="0"/>
          <dgm:chPref val="0"/>
        </dgm:presLayoutVars>
      </dgm:prSet>
      <dgm:spPr/>
    </dgm:pt>
    <dgm:pt modelId="{79476E2E-224B-4902-8802-EF153924C87A}" type="pres">
      <dgm:prSet presAssocID="{2D8D0FDF-F1A2-47AC-A2E1-8A87818112AC}" presName="desTx" presStyleLbl="alignAccFollowNode1" presStyleIdx="0" presStyleCnt="7">
        <dgm:presLayoutVars/>
      </dgm:prSet>
      <dgm:spPr/>
    </dgm:pt>
    <dgm:pt modelId="{38B44B4E-8239-45A5-AF46-8CCDDA0F7058}" type="pres">
      <dgm:prSet presAssocID="{455D842F-4C56-4CAB-9EFE-A54440847FFB}" presName="space" presStyleCnt="0"/>
      <dgm:spPr/>
    </dgm:pt>
    <dgm:pt modelId="{BAE921D0-A0CA-41BA-BBE2-98575728B8AC}" type="pres">
      <dgm:prSet presAssocID="{F43301C5-166F-4DD3-BDB6-5B2A4F3873F7}" presName="composite" presStyleCnt="0"/>
      <dgm:spPr/>
    </dgm:pt>
    <dgm:pt modelId="{22147C9F-EBC5-4BC2-88AF-277348C7C027}" type="pres">
      <dgm:prSet presAssocID="{F43301C5-166F-4DD3-BDB6-5B2A4F3873F7}" presName="parTx" presStyleLbl="alignNode1" presStyleIdx="1" presStyleCnt="7">
        <dgm:presLayoutVars>
          <dgm:chMax val="0"/>
          <dgm:chPref val="0"/>
        </dgm:presLayoutVars>
      </dgm:prSet>
      <dgm:spPr/>
    </dgm:pt>
    <dgm:pt modelId="{6BC153A6-6C3F-4CBA-96F5-8D2E3BF607A5}" type="pres">
      <dgm:prSet presAssocID="{F43301C5-166F-4DD3-BDB6-5B2A4F3873F7}" presName="desTx" presStyleLbl="alignAccFollowNode1" presStyleIdx="1" presStyleCnt="7">
        <dgm:presLayoutVars/>
      </dgm:prSet>
      <dgm:spPr/>
    </dgm:pt>
    <dgm:pt modelId="{73B0EDB7-3125-410C-909C-60DCDBA0BBFB}" type="pres">
      <dgm:prSet presAssocID="{6F073AE0-7431-4702-9D69-3E3C1852C035}" presName="space" presStyleCnt="0"/>
      <dgm:spPr/>
    </dgm:pt>
    <dgm:pt modelId="{A080FABA-1C52-4A2A-8F59-2415FC783472}" type="pres">
      <dgm:prSet presAssocID="{AEF32D68-0CB3-46CF-AE68-0950F1DC6581}" presName="composite" presStyleCnt="0"/>
      <dgm:spPr/>
    </dgm:pt>
    <dgm:pt modelId="{04E5F3C1-08C2-4F78-B838-BFC9159C4E39}" type="pres">
      <dgm:prSet presAssocID="{AEF32D68-0CB3-46CF-AE68-0950F1DC6581}" presName="parTx" presStyleLbl="alignNode1" presStyleIdx="2" presStyleCnt="7">
        <dgm:presLayoutVars>
          <dgm:chMax val="0"/>
          <dgm:chPref val="0"/>
        </dgm:presLayoutVars>
      </dgm:prSet>
      <dgm:spPr/>
    </dgm:pt>
    <dgm:pt modelId="{BE47FCC8-1B59-4B4A-8876-7876429A0E95}" type="pres">
      <dgm:prSet presAssocID="{AEF32D68-0CB3-46CF-AE68-0950F1DC6581}" presName="desTx" presStyleLbl="alignAccFollowNode1" presStyleIdx="2" presStyleCnt="7">
        <dgm:presLayoutVars/>
      </dgm:prSet>
      <dgm:spPr/>
    </dgm:pt>
    <dgm:pt modelId="{335AC1CA-799A-452D-B01F-8C6FFC8072D9}" type="pres">
      <dgm:prSet presAssocID="{B1FBEB0A-33E7-4F52-A4DA-E271818D20FB}" presName="space" presStyleCnt="0"/>
      <dgm:spPr/>
    </dgm:pt>
    <dgm:pt modelId="{90E2AF30-79C2-448F-8D6A-30F84C5626B7}" type="pres">
      <dgm:prSet presAssocID="{F26D4FA5-783D-4330-ACB6-D8399558E61E}" presName="composite" presStyleCnt="0"/>
      <dgm:spPr/>
    </dgm:pt>
    <dgm:pt modelId="{3800AA52-3BF5-412D-9F47-B8873D64F7D7}" type="pres">
      <dgm:prSet presAssocID="{F26D4FA5-783D-4330-ACB6-D8399558E61E}" presName="parTx" presStyleLbl="alignNode1" presStyleIdx="3" presStyleCnt="7">
        <dgm:presLayoutVars>
          <dgm:chMax val="0"/>
          <dgm:chPref val="0"/>
        </dgm:presLayoutVars>
      </dgm:prSet>
      <dgm:spPr/>
    </dgm:pt>
    <dgm:pt modelId="{67B4D851-FDA7-4E2E-8DFF-37D12777C8F2}" type="pres">
      <dgm:prSet presAssocID="{F26D4FA5-783D-4330-ACB6-D8399558E61E}" presName="desTx" presStyleLbl="alignAccFollowNode1" presStyleIdx="3" presStyleCnt="7">
        <dgm:presLayoutVars/>
      </dgm:prSet>
      <dgm:spPr/>
    </dgm:pt>
    <dgm:pt modelId="{B383E637-D491-48DE-B875-687A35197599}" type="pres">
      <dgm:prSet presAssocID="{DF69E2FC-2EB0-4BB5-9B80-1BF29B2999DD}" presName="space" presStyleCnt="0"/>
      <dgm:spPr/>
    </dgm:pt>
    <dgm:pt modelId="{2F737ECC-5168-4424-A6B7-F66AD5196827}" type="pres">
      <dgm:prSet presAssocID="{F5C080A5-C518-43ED-9DB7-BB27270A74FD}" presName="composite" presStyleCnt="0"/>
      <dgm:spPr/>
    </dgm:pt>
    <dgm:pt modelId="{BD6152FB-D2F6-4DF8-900C-B4C2294E5009}" type="pres">
      <dgm:prSet presAssocID="{F5C080A5-C518-43ED-9DB7-BB27270A74FD}" presName="parTx" presStyleLbl="alignNode1" presStyleIdx="4" presStyleCnt="7">
        <dgm:presLayoutVars>
          <dgm:chMax val="0"/>
          <dgm:chPref val="0"/>
        </dgm:presLayoutVars>
      </dgm:prSet>
      <dgm:spPr/>
    </dgm:pt>
    <dgm:pt modelId="{41E96B7F-171E-43E5-A647-F72AAB27D61E}" type="pres">
      <dgm:prSet presAssocID="{F5C080A5-C518-43ED-9DB7-BB27270A74FD}" presName="desTx" presStyleLbl="alignAccFollowNode1" presStyleIdx="4" presStyleCnt="7">
        <dgm:presLayoutVars/>
      </dgm:prSet>
      <dgm:spPr/>
    </dgm:pt>
    <dgm:pt modelId="{C2ED9211-70BB-4F81-AC9C-0B818186157D}" type="pres">
      <dgm:prSet presAssocID="{545858ED-A299-4C2D-9B09-996A6FE10EBE}" presName="space" presStyleCnt="0"/>
      <dgm:spPr/>
    </dgm:pt>
    <dgm:pt modelId="{325433B9-543F-4982-B724-648D28A21C97}" type="pres">
      <dgm:prSet presAssocID="{5069D3E7-3AC4-48F0-BDDF-91128137775A}" presName="composite" presStyleCnt="0"/>
      <dgm:spPr/>
    </dgm:pt>
    <dgm:pt modelId="{0C6F81B2-633F-4FB8-A553-21488EEECF54}" type="pres">
      <dgm:prSet presAssocID="{5069D3E7-3AC4-48F0-BDDF-91128137775A}" presName="parTx" presStyleLbl="alignNode1" presStyleIdx="5" presStyleCnt="7">
        <dgm:presLayoutVars>
          <dgm:chMax val="0"/>
          <dgm:chPref val="0"/>
        </dgm:presLayoutVars>
      </dgm:prSet>
      <dgm:spPr/>
    </dgm:pt>
    <dgm:pt modelId="{AB870E58-B4F0-4282-B196-D0D3FA0E7DB2}" type="pres">
      <dgm:prSet presAssocID="{5069D3E7-3AC4-48F0-BDDF-91128137775A}" presName="desTx" presStyleLbl="alignAccFollowNode1" presStyleIdx="5" presStyleCnt="7">
        <dgm:presLayoutVars/>
      </dgm:prSet>
      <dgm:spPr/>
    </dgm:pt>
    <dgm:pt modelId="{FAE7A5E4-33F6-480B-A4D9-CA3FAF10FEF8}" type="pres">
      <dgm:prSet presAssocID="{0B4AD5DD-2AC1-44B5-81D9-CE1130C38974}" presName="space" presStyleCnt="0"/>
      <dgm:spPr/>
    </dgm:pt>
    <dgm:pt modelId="{1E8D93D0-3D94-48A8-97F0-E9670D8F8907}" type="pres">
      <dgm:prSet presAssocID="{004864D3-6804-4261-9A5F-7D9A2F1E845B}" presName="composite" presStyleCnt="0"/>
      <dgm:spPr/>
    </dgm:pt>
    <dgm:pt modelId="{90961228-FACA-4364-9A0A-9078061FD9AA}" type="pres">
      <dgm:prSet presAssocID="{004864D3-6804-4261-9A5F-7D9A2F1E845B}" presName="parTx" presStyleLbl="alignNode1" presStyleIdx="6" presStyleCnt="7">
        <dgm:presLayoutVars>
          <dgm:chMax val="0"/>
          <dgm:chPref val="0"/>
        </dgm:presLayoutVars>
      </dgm:prSet>
      <dgm:spPr/>
    </dgm:pt>
    <dgm:pt modelId="{FE27377C-0E68-4214-B604-196D13036246}" type="pres">
      <dgm:prSet presAssocID="{004864D3-6804-4261-9A5F-7D9A2F1E845B}" presName="desTx" presStyleLbl="alignAccFollowNode1" presStyleIdx="6" presStyleCnt="7">
        <dgm:presLayoutVars/>
      </dgm:prSet>
      <dgm:spPr/>
    </dgm:pt>
  </dgm:ptLst>
  <dgm:cxnLst>
    <dgm:cxn modelId="{BDA39812-35EC-4F87-9217-4BA2A2FFEA3C}" type="presOf" srcId="{D9F5B459-DA1A-4018-A803-0F1487B2FD12}" destId="{BE47FCC8-1B59-4B4A-8876-7876429A0E95}" srcOrd="0" destOrd="0" presId="urn:microsoft.com/office/officeart/2016/7/layout/ChevronBlockProcess"/>
    <dgm:cxn modelId="{2772BC19-3BBA-429E-AA15-AE4AEB0B883A}" srcId="{E2897FF4-7131-4A72-BA1C-8931A8EB8558}" destId="{F26D4FA5-783D-4330-ACB6-D8399558E61E}" srcOrd="3" destOrd="0" parTransId="{4E6126DD-D59E-4F29-9CCF-95CD73870EE9}" sibTransId="{DF69E2FC-2EB0-4BB5-9B80-1BF29B2999DD}"/>
    <dgm:cxn modelId="{2048861A-D2F5-4C2F-B11C-96C849858451}" type="presOf" srcId="{E8840659-ED28-48EE-9222-BF399CD2C32C}" destId="{79476E2E-224B-4902-8802-EF153924C87A}" srcOrd="0" destOrd="0" presId="urn:microsoft.com/office/officeart/2016/7/layout/ChevronBlockProcess"/>
    <dgm:cxn modelId="{CE04421C-08E8-45DF-923A-0416B6848613}" type="presOf" srcId="{D8E5E113-E450-4690-8D65-37CF91C36730}" destId="{6BC153A6-6C3F-4CBA-96F5-8D2E3BF607A5}" srcOrd="0" destOrd="0" presId="urn:microsoft.com/office/officeart/2016/7/layout/ChevronBlockProcess"/>
    <dgm:cxn modelId="{6F030532-8598-4898-9A90-583BC8C2B3C7}" srcId="{AEF32D68-0CB3-46CF-AE68-0950F1DC6581}" destId="{D9F5B459-DA1A-4018-A803-0F1487B2FD12}" srcOrd="0" destOrd="0" parTransId="{70936FCD-5504-4E9C-B3C7-E1FE3FE90476}" sibTransId="{B583FBE9-7217-4697-B8B0-CDDAE714EFF9}"/>
    <dgm:cxn modelId="{92174060-C100-41DA-8F8A-84729A179B21}" srcId="{004864D3-6804-4261-9A5F-7D9A2F1E845B}" destId="{F649E5E5-08DD-4F51-8AEA-41E4858BDD28}" srcOrd="0" destOrd="0" parTransId="{CAB06A40-225D-49E1-BE62-14D3B4BB6AAC}" sibTransId="{C29F71B9-827F-487B-A6CE-CF9FDBC8D32C}"/>
    <dgm:cxn modelId="{4CE7EE60-377E-494B-B150-E7F77D8E654F}" srcId="{5069D3E7-3AC4-48F0-BDDF-91128137775A}" destId="{64085539-4248-4E74-8F64-17E438EB9F74}" srcOrd="0" destOrd="0" parTransId="{6F5B46F3-0E3E-465A-86D0-9FA0648A588E}" sibTransId="{361B01C6-3AEE-4741-89E1-7AAE7BA96AD5}"/>
    <dgm:cxn modelId="{3D4E0F64-EBCA-48EA-95D0-F5C122FB2BC5}" srcId="{E2897FF4-7131-4A72-BA1C-8931A8EB8558}" destId="{2D8D0FDF-F1A2-47AC-A2E1-8A87818112AC}" srcOrd="0" destOrd="0" parTransId="{D4735D57-01BE-4387-8368-E23CDB0E7551}" sibTransId="{455D842F-4C56-4CAB-9EFE-A54440847FFB}"/>
    <dgm:cxn modelId="{136E974A-46DE-4DB3-AD6C-169740100239}" type="presOf" srcId="{004864D3-6804-4261-9A5F-7D9A2F1E845B}" destId="{90961228-FACA-4364-9A0A-9078061FD9AA}" srcOrd="0" destOrd="0" presId="urn:microsoft.com/office/officeart/2016/7/layout/ChevronBlockProcess"/>
    <dgm:cxn modelId="{FF76A56B-9E65-499E-B2D1-A39EA6F86395}" srcId="{F43301C5-166F-4DD3-BDB6-5B2A4F3873F7}" destId="{D8E5E113-E450-4690-8D65-37CF91C36730}" srcOrd="0" destOrd="0" parTransId="{14D48F0F-C833-47F8-9126-E74AB8D18741}" sibTransId="{FA53041D-CDA9-4DC0-971E-4D945D3E5280}"/>
    <dgm:cxn modelId="{E7C1D373-B426-464A-BDDA-884B9A3B1D7A}" srcId="{F26D4FA5-783D-4330-ACB6-D8399558E61E}" destId="{4D0E39AD-BD3D-4A81-A342-7CC2E7A6DF69}" srcOrd="0" destOrd="0" parTransId="{78BE7273-0B19-4F38-B1C4-2E332F38BE93}" sibTransId="{77E4C779-D397-40F4-9788-070842184383}"/>
    <dgm:cxn modelId="{1540ED88-C7B1-4732-AC05-1AEDBFBE1EA2}" type="presOf" srcId="{F5C080A5-C518-43ED-9DB7-BB27270A74FD}" destId="{BD6152FB-D2F6-4DF8-900C-B4C2294E5009}" srcOrd="0" destOrd="0" presId="urn:microsoft.com/office/officeart/2016/7/layout/ChevronBlockProcess"/>
    <dgm:cxn modelId="{F3B5D489-8D01-4053-B5B6-3AF9D1CA9D9E}" type="presOf" srcId="{F649E5E5-08DD-4F51-8AEA-41E4858BDD28}" destId="{FE27377C-0E68-4214-B604-196D13036246}" srcOrd="0" destOrd="0" presId="urn:microsoft.com/office/officeart/2016/7/layout/ChevronBlockProcess"/>
    <dgm:cxn modelId="{4421228B-65ED-4DAC-B666-45D2054E83B5}" type="presOf" srcId="{F43301C5-166F-4DD3-BDB6-5B2A4F3873F7}" destId="{22147C9F-EBC5-4BC2-88AF-277348C7C027}" srcOrd="0" destOrd="0" presId="urn:microsoft.com/office/officeart/2016/7/layout/ChevronBlockProcess"/>
    <dgm:cxn modelId="{312D8F90-B30F-4673-83A5-CD4C5EC529D6}" srcId="{E2897FF4-7131-4A72-BA1C-8931A8EB8558}" destId="{AEF32D68-0CB3-46CF-AE68-0950F1DC6581}" srcOrd="2" destOrd="0" parTransId="{B0D2FECD-C6DA-414B-A95C-F31EE6A1B074}" sibTransId="{B1FBEB0A-33E7-4F52-A4DA-E271818D20FB}"/>
    <dgm:cxn modelId="{90AAA590-BE0A-48AF-95A2-9F2FEF2B137B}" srcId="{2D8D0FDF-F1A2-47AC-A2E1-8A87818112AC}" destId="{E8840659-ED28-48EE-9222-BF399CD2C32C}" srcOrd="0" destOrd="0" parTransId="{1BC41C3F-9F1D-4F55-AAC8-571D42B20050}" sibTransId="{74EDB6F2-E4FA-4930-A142-AABDE9570917}"/>
    <dgm:cxn modelId="{5C4C8EA0-3BC8-4355-ACDA-B5BE31C2CD94}" srcId="{E2897FF4-7131-4A72-BA1C-8931A8EB8558}" destId="{F43301C5-166F-4DD3-BDB6-5B2A4F3873F7}" srcOrd="1" destOrd="0" parTransId="{F7AEF960-3F34-4DD3-8563-B90330AB5252}" sibTransId="{6F073AE0-7431-4702-9D69-3E3C1852C035}"/>
    <dgm:cxn modelId="{7F4112A2-6236-4787-A53F-F66519ED75ED}" type="presOf" srcId="{E2897FF4-7131-4A72-BA1C-8931A8EB8558}" destId="{3BD40763-79D2-4B29-959E-2D028ACD51E0}" srcOrd="0" destOrd="0" presId="urn:microsoft.com/office/officeart/2016/7/layout/ChevronBlockProcess"/>
    <dgm:cxn modelId="{010ED2A2-008F-4955-AD4B-B707B69CF3B2}" srcId="{E2897FF4-7131-4A72-BA1C-8931A8EB8558}" destId="{004864D3-6804-4261-9A5F-7D9A2F1E845B}" srcOrd="6" destOrd="0" parTransId="{305B054B-1332-45F6-BE89-D7A1D45E5A42}" sibTransId="{C45A9890-6956-4404-BB56-C3AF5A3D20DB}"/>
    <dgm:cxn modelId="{7ADBDAAA-319C-418D-A1AD-7898424730B1}" srcId="{E2897FF4-7131-4A72-BA1C-8931A8EB8558}" destId="{5069D3E7-3AC4-48F0-BDDF-91128137775A}" srcOrd="5" destOrd="0" parTransId="{5A10DDBA-8649-43BA-9723-E23662FF16A2}" sibTransId="{0B4AD5DD-2AC1-44B5-81D9-CE1130C38974}"/>
    <dgm:cxn modelId="{0B1855B9-0FD7-4602-9144-6249031513C8}" type="presOf" srcId="{734ED9CB-A3C3-4CB5-88D3-5A2F4F565CB4}" destId="{41E96B7F-171E-43E5-A647-F72AAB27D61E}" srcOrd="0" destOrd="0" presId="urn:microsoft.com/office/officeart/2016/7/layout/ChevronBlockProcess"/>
    <dgm:cxn modelId="{381026C2-4712-4E30-A68C-CB94356F4CCC}" type="presOf" srcId="{2D8D0FDF-F1A2-47AC-A2E1-8A87818112AC}" destId="{44B689EE-889E-44B8-ACE4-861CF60712C7}" srcOrd="0" destOrd="0" presId="urn:microsoft.com/office/officeart/2016/7/layout/ChevronBlockProcess"/>
    <dgm:cxn modelId="{BFC009C5-D70C-49BC-A444-92676EF4F56C}" type="presOf" srcId="{AEF32D68-0CB3-46CF-AE68-0950F1DC6581}" destId="{04E5F3C1-08C2-4F78-B838-BFC9159C4E39}" srcOrd="0" destOrd="0" presId="urn:microsoft.com/office/officeart/2016/7/layout/ChevronBlockProcess"/>
    <dgm:cxn modelId="{06D1DEC6-9E3E-4CB2-80A2-85A88103C77B}" srcId="{E2897FF4-7131-4A72-BA1C-8931A8EB8558}" destId="{F5C080A5-C518-43ED-9DB7-BB27270A74FD}" srcOrd="4" destOrd="0" parTransId="{5E3E077C-0AC5-46E4-AE6F-EE58394AD1BC}" sibTransId="{545858ED-A299-4C2D-9B09-996A6FE10EBE}"/>
    <dgm:cxn modelId="{C50660D0-4D46-4167-9B43-237712A6AC98}" type="presOf" srcId="{5069D3E7-3AC4-48F0-BDDF-91128137775A}" destId="{0C6F81B2-633F-4FB8-A553-21488EEECF54}" srcOrd="0" destOrd="0" presId="urn:microsoft.com/office/officeart/2016/7/layout/ChevronBlockProcess"/>
    <dgm:cxn modelId="{2E0A78D7-9156-43C7-A28D-F35259AF7D83}" srcId="{F5C080A5-C518-43ED-9DB7-BB27270A74FD}" destId="{734ED9CB-A3C3-4CB5-88D3-5A2F4F565CB4}" srcOrd="0" destOrd="0" parTransId="{0E1DE968-B7B8-4FF3-8B68-685D8EF0B53B}" sibTransId="{66BD9DA8-34B0-4358-AE33-20C7337C3414}"/>
    <dgm:cxn modelId="{8C78B1F2-D216-412C-BAA4-63773B7103EB}" type="presOf" srcId="{F26D4FA5-783D-4330-ACB6-D8399558E61E}" destId="{3800AA52-3BF5-412D-9F47-B8873D64F7D7}" srcOrd="0" destOrd="0" presId="urn:microsoft.com/office/officeart/2016/7/layout/ChevronBlockProcess"/>
    <dgm:cxn modelId="{FCDAF9F4-CE15-416C-8A79-A8C8B6962265}" type="presOf" srcId="{64085539-4248-4E74-8F64-17E438EB9F74}" destId="{AB870E58-B4F0-4282-B196-D0D3FA0E7DB2}" srcOrd="0" destOrd="0" presId="urn:microsoft.com/office/officeart/2016/7/layout/ChevronBlockProcess"/>
    <dgm:cxn modelId="{F114FAFD-0D43-4379-AFAD-683C6D187AAE}" type="presOf" srcId="{4D0E39AD-BD3D-4A81-A342-7CC2E7A6DF69}" destId="{67B4D851-FDA7-4E2E-8DFF-37D12777C8F2}" srcOrd="0" destOrd="0" presId="urn:microsoft.com/office/officeart/2016/7/layout/ChevronBlockProcess"/>
    <dgm:cxn modelId="{F78884C1-4AFE-4514-91BA-68BEF69D4C35}" type="presParOf" srcId="{3BD40763-79D2-4B29-959E-2D028ACD51E0}" destId="{B9FC9EBB-DC56-4F64-B3A5-0C44416A1B68}" srcOrd="0" destOrd="0" presId="urn:microsoft.com/office/officeart/2016/7/layout/ChevronBlockProcess"/>
    <dgm:cxn modelId="{5C5EF006-88D9-437D-9ABA-796A1C7481DC}" type="presParOf" srcId="{B9FC9EBB-DC56-4F64-B3A5-0C44416A1B68}" destId="{44B689EE-889E-44B8-ACE4-861CF60712C7}" srcOrd="0" destOrd="0" presId="urn:microsoft.com/office/officeart/2016/7/layout/ChevronBlockProcess"/>
    <dgm:cxn modelId="{50C141E1-10D6-4649-B027-1B3193EE7703}" type="presParOf" srcId="{B9FC9EBB-DC56-4F64-B3A5-0C44416A1B68}" destId="{79476E2E-224B-4902-8802-EF153924C87A}" srcOrd="1" destOrd="0" presId="urn:microsoft.com/office/officeart/2016/7/layout/ChevronBlockProcess"/>
    <dgm:cxn modelId="{4527B132-8759-4BBB-833D-29C5B62171E2}" type="presParOf" srcId="{3BD40763-79D2-4B29-959E-2D028ACD51E0}" destId="{38B44B4E-8239-45A5-AF46-8CCDDA0F7058}" srcOrd="1" destOrd="0" presId="urn:microsoft.com/office/officeart/2016/7/layout/ChevronBlockProcess"/>
    <dgm:cxn modelId="{19639AD8-67D9-481B-A7C4-5E79F0F09CE0}" type="presParOf" srcId="{3BD40763-79D2-4B29-959E-2D028ACD51E0}" destId="{BAE921D0-A0CA-41BA-BBE2-98575728B8AC}" srcOrd="2" destOrd="0" presId="urn:microsoft.com/office/officeart/2016/7/layout/ChevronBlockProcess"/>
    <dgm:cxn modelId="{6AC1836D-4913-46C5-B155-6E2F8628A966}" type="presParOf" srcId="{BAE921D0-A0CA-41BA-BBE2-98575728B8AC}" destId="{22147C9F-EBC5-4BC2-88AF-277348C7C027}" srcOrd="0" destOrd="0" presId="urn:microsoft.com/office/officeart/2016/7/layout/ChevronBlockProcess"/>
    <dgm:cxn modelId="{FA7D74BE-12CF-465C-9B7C-16ABE8837CA2}" type="presParOf" srcId="{BAE921D0-A0CA-41BA-BBE2-98575728B8AC}" destId="{6BC153A6-6C3F-4CBA-96F5-8D2E3BF607A5}" srcOrd="1" destOrd="0" presId="urn:microsoft.com/office/officeart/2016/7/layout/ChevronBlockProcess"/>
    <dgm:cxn modelId="{CC3D30D4-0628-4130-9540-47ABF473DA36}" type="presParOf" srcId="{3BD40763-79D2-4B29-959E-2D028ACD51E0}" destId="{73B0EDB7-3125-410C-909C-60DCDBA0BBFB}" srcOrd="3" destOrd="0" presId="urn:microsoft.com/office/officeart/2016/7/layout/ChevronBlockProcess"/>
    <dgm:cxn modelId="{B18B11BC-E5BD-4E65-A6E3-56B246B5C2FA}" type="presParOf" srcId="{3BD40763-79D2-4B29-959E-2D028ACD51E0}" destId="{A080FABA-1C52-4A2A-8F59-2415FC783472}" srcOrd="4" destOrd="0" presId="urn:microsoft.com/office/officeart/2016/7/layout/ChevronBlockProcess"/>
    <dgm:cxn modelId="{FA73D7E2-C53E-43EA-A0EC-FC57B2359211}" type="presParOf" srcId="{A080FABA-1C52-4A2A-8F59-2415FC783472}" destId="{04E5F3C1-08C2-4F78-B838-BFC9159C4E39}" srcOrd="0" destOrd="0" presId="urn:microsoft.com/office/officeart/2016/7/layout/ChevronBlockProcess"/>
    <dgm:cxn modelId="{C1754B5B-A85D-4FCF-B34E-0200C08F63FF}" type="presParOf" srcId="{A080FABA-1C52-4A2A-8F59-2415FC783472}" destId="{BE47FCC8-1B59-4B4A-8876-7876429A0E95}" srcOrd="1" destOrd="0" presId="urn:microsoft.com/office/officeart/2016/7/layout/ChevronBlockProcess"/>
    <dgm:cxn modelId="{339FBB19-05CD-410D-8BD5-7153DC1C7DD0}" type="presParOf" srcId="{3BD40763-79D2-4B29-959E-2D028ACD51E0}" destId="{335AC1CA-799A-452D-B01F-8C6FFC8072D9}" srcOrd="5" destOrd="0" presId="urn:microsoft.com/office/officeart/2016/7/layout/ChevronBlockProcess"/>
    <dgm:cxn modelId="{C7B9AF8A-A3E0-4C10-A50B-65CB42002019}" type="presParOf" srcId="{3BD40763-79D2-4B29-959E-2D028ACD51E0}" destId="{90E2AF30-79C2-448F-8D6A-30F84C5626B7}" srcOrd="6" destOrd="0" presId="urn:microsoft.com/office/officeart/2016/7/layout/ChevronBlockProcess"/>
    <dgm:cxn modelId="{BD0DA86F-7766-4C02-9078-973938520EAC}" type="presParOf" srcId="{90E2AF30-79C2-448F-8D6A-30F84C5626B7}" destId="{3800AA52-3BF5-412D-9F47-B8873D64F7D7}" srcOrd="0" destOrd="0" presId="urn:microsoft.com/office/officeart/2016/7/layout/ChevronBlockProcess"/>
    <dgm:cxn modelId="{67C0F178-107A-42E8-9AFB-7670B5FB3FF3}" type="presParOf" srcId="{90E2AF30-79C2-448F-8D6A-30F84C5626B7}" destId="{67B4D851-FDA7-4E2E-8DFF-37D12777C8F2}" srcOrd="1" destOrd="0" presId="urn:microsoft.com/office/officeart/2016/7/layout/ChevronBlockProcess"/>
    <dgm:cxn modelId="{3714F050-F304-4732-B6A5-7ABE32099612}" type="presParOf" srcId="{3BD40763-79D2-4B29-959E-2D028ACD51E0}" destId="{B383E637-D491-48DE-B875-687A35197599}" srcOrd="7" destOrd="0" presId="urn:microsoft.com/office/officeart/2016/7/layout/ChevronBlockProcess"/>
    <dgm:cxn modelId="{D51BD01E-124D-411E-9E72-BAC008FBF9A0}" type="presParOf" srcId="{3BD40763-79D2-4B29-959E-2D028ACD51E0}" destId="{2F737ECC-5168-4424-A6B7-F66AD5196827}" srcOrd="8" destOrd="0" presId="urn:microsoft.com/office/officeart/2016/7/layout/ChevronBlockProcess"/>
    <dgm:cxn modelId="{634D6C73-FA67-4DD2-B850-1938E9513E3F}" type="presParOf" srcId="{2F737ECC-5168-4424-A6B7-F66AD5196827}" destId="{BD6152FB-D2F6-4DF8-900C-B4C2294E5009}" srcOrd="0" destOrd="0" presId="urn:microsoft.com/office/officeart/2016/7/layout/ChevronBlockProcess"/>
    <dgm:cxn modelId="{835E3C1D-0027-469F-9B4C-0719A2769DED}" type="presParOf" srcId="{2F737ECC-5168-4424-A6B7-F66AD5196827}" destId="{41E96B7F-171E-43E5-A647-F72AAB27D61E}" srcOrd="1" destOrd="0" presId="urn:microsoft.com/office/officeart/2016/7/layout/ChevronBlockProcess"/>
    <dgm:cxn modelId="{7D688A20-4A90-4357-89F6-5EA51B83369A}" type="presParOf" srcId="{3BD40763-79D2-4B29-959E-2D028ACD51E0}" destId="{C2ED9211-70BB-4F81-AC9C-0B818186157D}" srcOrd="9" destOrd="0" presId="urn:microsoft.com/office/officeart/2016/7/layout/ChevronBlockProcess"/>
    <dgm:cxn modelId="{37F63CF7-668C-4000-BB15-D8D6C09A6DBF}" type="presParOf" srcId="{3BD40763-79D2-4B29-959E-2D028ACD51E0}" destId="{325433B9-543F-4982-B724-648D28A21C97}" srcOrd="10" destOrd="0" presId="urn:microsoft.com/office/officeart/2016/7/layout/ChevronBlockProcess"/>
    <dgm:cxn modelId="{EF33BB52-0F19-4D25-9202-F836633BD3BC}" type="presParOf" srcId="{325433B9-543F-4982-B724-648D28A21C97}" destId="{0C6F81B2-633F-4FB8-A553-21488EEECF54}" srcOrd="0" destOrd="0" presId="urn:microsoft.com/office/officeart/2016/7/layout/ChevronBlockProcess"/>
    <dgm:cxn modelId="{A626E3A5-52BC-4B48-9C5B-EB7E38415117}" type="presParOf" srcId="{325433B9-543F-4982-B724-648D28A21C97}" destId="{AB870E58-B4F0-4282-B196-D0D3FA0E7DB2}" srcOrd="1" destOrd="0" presId="urn:microsoft.com/office/officeart/2016/7/layout/ChevronBlockProcess"/>
    <dgm:cxn modelId="{820BA2D6-5018-471F-ABAC-244BCF5BFF94}" type="presParOf" srcId="{3BD40763-79D2-4B29-959E-2D028ACD51E0}" destId="{FAE7A5E4-33F6-480B-A4D9-CA3FAF10FEF8}" srcOrd="11" destOrd="0" presId="urn:microsoft.com/office/officeart/2016/7/layout/ChevronBlockProcess"/>
    <dgm:cxn modelId="{813B2B7F-49E1-41A5-849F-CC46604C88C3}" type="presParOf" srcId="{3BD40763-79D2-4B29-959E-2D028ACD51E0}" destId="{1E8D93D0-3D94-48A8-97F0-E9670D8F8907}" srcOrd="12" destOrd="0" presId="urn:microsoft.com/office/officeart/2016/7/layout/ChevronBlockProcess"/>
    <dgm:cxn modelId="{BB5F3E84-A56E-48A9-A235-1C9ADC0CDCC5}" type="presParOf" srcId="{1E8D93D0-3D94-48A8-97F0-E9670D8F8907}" destId="{90961228-FACA-4364-9A0A-9078061FD9AA}" srcOrd="0" destOrd="0" presId="urn:microsoft.com/office/officeart/2016/7/layout/ChevronBlockProcess"/>
    <dgm:cxn modelId="{583D9433-D1C9-4DF3-BFC7-DEF78E704499}" type="presParOf" srcId="{1E8D93D0-3D94-48A8-97F0-E9670D8F8907}" destId="{FE27377C-0E68-4214-B604-196D13036246}" srcOrd="1" destOrd="0" presId="urn:microsoft.com/office/officeart/2016/7/layout/Chevron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E62B86-0FB3-43CA-ADD7-D99FDDF4DE7B}">
      <dsp:nvSpPr>
        <dsp:cNvPr id="0" name=""/>
        <dsp:cNvSpPr/>
      </dsp:nvSpPr>
      <dsp:spPr>
        <a:xfrm>
          <a:off x="0" y="0"/>
          <a:ext cx="2124517" cy="465068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Initiating weight reduction strategies prior to COVID-19 infection</a:t>
          </a:r>
        </a:p>
      </dsp:txBody>
      <dsp:txXfrm>
        <a:off x="0" y="1860274"/>
        <a:ext cx="2124517" cy="1860274"/>
      </dsp:txXfrm>
    </dsp:sp>
    <dsp:sp modelId="{BDE6534C-AAEE-4A4E-9DDF-D4FC6C37F0E7}">
      <dsp:nvSpPr>
        <dsp:cNvPr id="0" name=""/>
        <dsp:cNvSpPr/>
      </dsp:nvSpPr>
      <dsp:spPr>
        <a:xfrm>
          <a:off x="287919" y="279041"/>
          <a:ext cx="1548678" cy="1548678"/>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12C7BA-EAAD-4FF5-BFA5-7ADB09673B71}">
      <dsp:nvSpPr>
        <dsp:cNvPr id="0" name=""/>
        <dsp:cNvSpPr/>
      </dsp:nvSpPr>
      <dsp:spPr>
        <a:xfrm>
          <a:off x="2188252" y="0"/>
          <a:ext cx="2124517" cy="465068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Vaccination and early testing and treatment when necessary</a:t>
          </a:r>
        </a:p>
      </dsp:txBody>
      <dsp:txXfrm>
        <a:off x="2188252" y="1860274"/>
        <a:ext cx="2124517" cy="1860274"/>
      </dsp:txXfrm>
    </dsp:sp>
    <dsp:sp modelId="{6E0C9A9F-FFB7-4DD8-AE54-0EEAC250640D}">
      <dsp:nvSpPr>
        <dsp:cNvPr id="0" name=""/>
        <dsp:cNvSpPr/>
      </dsp:nvSpPr>
      <dsp:spPr>
        <a:xfrm>
          <a:off x="2476172" y="279041"/>
          <a:ext cx="1548678" cy="1548678"/>
        </a:xfrm>
        <a:prstGeom prst="ellipse">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F1FBBB-1BF6-4B69-92AF-F8EEDAA95F50}">
      <dsp:nvSpPr>
        <dsp:cNvPr id="0" name=""/>
        <dsp:cNvSpPr/>
      </dsp:nvSpPr>
      <dsp:spPr>
        <a:xfrm>
          <a:off x="4376505" y="0"/>
          <a:ext cx="2124517" cy="465068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Improving patient/provider relationship</a:t>
          </a:r>
        </a:p>
      </dsp:txBody>
      <dsp:txXfrm>
        <a:off x="4376505" y="1860274"/>
        <a:ext cx="2124517" cy="1860274"/>
      </dsp:txXfrm>
    </dsp:sp>
    <dsp:sp modelId="{3E616368-6BCC-42A9-B56F-BD9738BA76A8}">
      <dsp:nvSpPr>
        <dsp:cNvPr id="0" name=""/>
        <dsp:cNvSpPr/>
      </dsp:nvSpPr>
      <dsp:spPr>
        <a:xfrm>
          <a:off x="4664425" y="279041"/>
          <a:ext cx="1548678" cy="1548678"/>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A52F98-50C6-491E-BF7C-7C99EC00FD57}">
      <dsp:nvSpPr>
        <dsp:cNvPr id="0" name=""/>
        <dsp:cNvSpPr/>
      </dsp:nvSpPr>
      <dsp:spPr>
        <a:xfrm>
          <a:off x="6564758" y="0"/>
          <a:ext cx="2124517" cy="465068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bg1"/>
              </a:solidFill>
            </a:rPr>
            <a:t>Encouraging appropriate nutrition and exercise</a:t>
          </a:r>
        </a:p>
      </dsp:txBody>
      <dsp:txXfrm>
        <a:off x="6564758" y="1860274"/>
        <a:ext cx="2124517" cy="1860274"/>
      </dsp:txXfrm>
    </dsp:sp>
    <dsp:sp modelId="{D227FC14-8E9D-40B0-B23B-38FC556ACE2F}">
      <dsp:nvSpPr>
        <dsp:cNvPr id="0" name=""/>
        <dsp:cNvSpPr/>
      </dsp:nvSpPr>
      <dsp:spPr>
        <a:xfrm>
          <a:off x="6852678" y="279041"/>
          <a:ext cx="1548678" cy="1548678"/>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48750D-E2F4-4DD9-9152-B202321D6D62}">
      <dsp:nvSpPr>
        <dsp:cNvPr id="0" name=""/>
        <dsp:cNvSpPr/>
      </dsp:nvSpPr>
      <dsp:spPr>
        <a:xfrm>
          <a:off x="8753011" y="0"/>
          <a:ext cx="2124517" cy="4650685"/>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Emphasizing that obesity is a disease, not </a:t>
          </a:r>
          <a:br>
            <a:rPr lang="en-US" sz="2100" kern="1200" dirty="0"/>
          </a:br>
          <a:r>
            <a:rPr lang="en-US" sz="2100" kern="1200" dirty="0"/>
            <a:t>a lack of willpower</a:t>
          </a:r>
        </a:p>
      </dsp:txBody>
      <dsp:txXfrm>
        <a:off x="8753011" y="1860274"/>
        <a:ext cx="2124517" cy="1860274"/>
      </dsp:txXfrm>
    </dsp:sp>
    <dsp:sp modelId="{B6E9F07D-B28A-4F03-ACF9-2D629614E5E4}">
      <dsp:nvSpPr>
        <dsp:cNvPr id="0" name=""/>
        <dsp:cNvSpPr/>
      </dsp:nvSpPr>
      <dsp:spPr>
        <a:xfrm>
          <a:off x="9040931" y="279041"/>
          <a:ext cx="1548678" cy="1548678"/>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62DEBC-9430-40B8-97EF-59A40AC34C1E}">
      <dsp:nvSpPr>
        <dsp:cNvPr id="0" name=""/>
        <dsp:cNvSpPr/>
      </dsp:nvSpPr>
      <dsp:spPr>
        <a:xfrm>
          <a:off x="435101" y="3720548"/>
          <a:ext cx="10007326" cy="697602"/>
        </a:xfrm>
        <a:prstGeom prst="leftRightArrow">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68C3D-C4B5-9042-96C3-41D701305BA5}">
      <dsp:nvSpPr>
        <dsp:cNvPr id="0" name=""/>
        <dsp:cNvSpPr/>
      </dsp:nvSpPr>
      <dsp:spPr>
        <a:xfrm rot="16200000">
          <a:off x="1649770" y="-1649770"/>
          <a:ext cx="2093989" cy="5393531"/>
        </a:xfrm>
        <a:prstGeom prst="round1Rect">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5816" tIns="305816" rIns="305816" bIns="305816" numCol="1" spcCol="1270" anchor="ctr" anchorCtr="0">
          <a:noAutofit/>
        </a:bodyPr>
        <a:lstStyle/>
        <a:p>
          <a:pPr marL="0" lvl="0" indent="0" algn="ctr" defTabSz="1911350">
            <a:lnSpc>
              <a:spcPct val="90000"/>
            </a:lnSpc>
            <a:spcBef>
              <a:spcPct val="0"/>
            </a:spcBef>
            <a:spcAft>
              <a:spcPct val="35000"/>
            </a:spcAft>
            <a:buNone/>
          </a:pPr>
          <a:r>
            <a:rPr lang="en-US" sz="4300" kern="1200" dirty="0"/>
            <a:t>Sleep</a:t>
          </a:r>
        </a:p>
      </dsp:txBody>
      <dsp:txXfrm rot="5400000">
        <a:off x="0" y="0"/>
        <a:ext cx="5393531" cy="1570492"/>
      </dsp:txXfrm>
    </dsp:sp>
    <dsp:sp modelId="{4013435F-F6AE-2243-9741-7F543516EB51}">
      <dsp:nvSpPr>
        <dsp:cNvPr id="0" name=""/>
        <dsp:cNvSpPr/>
      </dsp:nvSpPr>
      <dsp:spPr>
        <a:xfrm>
          <a:off x="5393531" y="0"/>
          <a:ext cx="5393531" cy="2093989"/>
        </a:xfrm>
        <a:prstGeom prst="round1Rect">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5816" tIns="305816" rIns="305816" bIns="305816" numCol="1" spcCol="1270" anchor="ctr" anchorCtr="0">
          <a:noAutofit/>
        </a:bodyPr>
        <a:lstStyle/>
        <a:p>
          <a:pPr marL="0" lvl="0" indent="0" algn="ctr" defTabSz="1911350">
            <a:lnSpc>
              <a:spcPct val="90000"/>
            </a:lnSpc>
            <a:spcBef>
              <a:spcPct val="0"/>
            </a:spcBef>
            <a:spcAft>
              <a:spcPct val="35000"/>
            </a:spcAft>
            <a:buNone/>
          </a:pPr>
          <a:r>
            <a:rPr lang="en-US" sz="4300" kern="1200" dirty="0"/>
            <a:t>Well-being </a:t>
          </a:r>
        </a:p>
      </dsp:txBody>
      <dsp:txXfrm>
        <a:off x="5393531" y="0"/>
        <a:ext cx="5393531" cy="1570492"/>
      </dsp:txXfrm>
    </dsp:sp>
    <dsp:sp modelId="{FDF3FCE8-C90D-BA4E-B61E-D8B454FBBCA0}">
      <dsp:nvSpPr>
        <dsp:cNvPr id="0" name=""/>
        <dsp:cNvSpPr/>
      </dsp:nvSpPr>
      <dsp:spPr>
        <a:xfrm rot="10800000">
          <a:off x="0" y="2093989"/>
          <a:ext cx="5393531" cy="2093989"/>
        </a:xfrm>
        <a:prstGeom prst="round1Rect">
          <a:avLst/>
        </a:prstGeom>
        <a:solidFill>
          <a:schemeClr val="accent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5816" tIns="305816" rIns="305816" bIns="305816" numCol="1" spcCol="1270" anchor="ctr" anchorCtr="0">
          <a:noAutofit/>
        </a:bodyPr>
        <a:lstStyle/>
        <a:p>
          <a:pPr marL="0" lvl="0" indent="0" algn="ctr" defTabSz="1911350">
            <a:lnSpc>
              <a:spcPct val="90000"/>
            </a:lnSpc>
            <a:spcBef>
              <a:spcPct val="0"/>
            </a:spcBef>
            <a:spcAft>
              <a:spcPct val="35000"/>
            </a:spcAft>
            <a:buNone/>
          </a:pPr>
          <a:r>
            <a:rPr lang="en-US" sz="4300" kern="1200" dirty="0"/>
            <a:t>Nutrition </a:t>
          </a:r>
        </a:p>
      </dsp:txBody>
      <dsp:txXfrm rot="10800000">
        <a:off x="0" y="2617486"/>
        <a:ext cx="5393531" cy="1570492"/>
      </dsp:txXfrm>
    </dsp:sp>
    <dsp:sp modelId="{61249670-C043-DF48-BBA6-45F27FA2CF0F}">
      <dsp:nvSpPr>
        <dsp:cNvPr id="0" name=""/>
        <dsp:cNvSpPr/>
      </dsp:nvSpPr>
      <dsp:spPr>
        <a:xfrm rot="5400000">
          <a:off x="7043301" y="444218"/>
          <a:ext cx="2093989" cy="5393531"/>
        </a:xfrm>
        <a:prstGeom prst="round1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5816" tIns="305816" rIns="305816" bIns="305816" numCol="1" spcCol="1270" anchor="ctr" anchorCtr="0">
          <a:noAutofit/>
        </a:bodyPr>
        <a:lstStyle/>
        <a:p>
          <a:pPr marL="0" lvl="0" indent="0" algn="ctr" defTabSz="1911350">
            <a:lnSpc>
              <a:spcPct val="90000"/>
            </a:lnSpc>
            <a:spcBef>
              <a:spcPct val="0"/>
            </a:spcBef>
            <a:spcAft>
              <a:spcPct val="35000"/>
            </a:spcAft>
            <a:buNone/>
          </a:pPr>
          <a:r>
            <a:rPr lang="en-US" sz="4300" kern="1200" dirty="0"/>
            <a:t>Movement </a:t>
          </a:r>
        </a:p>
      </dsp:txBody>
      <dsp:txXfrm rot="-5400000">
        <a:off x="5393531" y="2617486"/>
        <a:ext cx="5393531" cy="1570492"/>
      </dsp:txXfrm>
    </dsp:sp>
    <dsp:sp modelId="{185BEA3D-082E-0E44-8953-4BC5393A11DE}">
      <dsp:nvSpPr>
        <dsp:cNvPr id="0" name=""/>
        <dsp:cNvSpPr/>
      </dsp:nvSpPr>
      <dsp:spPr>
        <a:xfrm>
          <a:off x="3775471" y="1570492"/>
          <a:ext cx="3236118" cy="1046994"/>
        </a:xfrm>
        <a:prstGeom prst="roundRect">
          <a:avLst/>
        </a:prstGeom>
        <a:solidFill>
          <a:schemeClr val="tx2">
            <a:lumMod val="90000"/>
          </a:schemeClr>
        </a:solidFill>
        <a:ln>
          <a:noFill/>
        </a:ln>
        <a:effectLst/>
      </dsp:spPr>
      <dsp:style>
        <a:lnRef idx="0">
          <a:scrgbClr r="0" g="0" b="0"/>
        </a:lnRef>
        <a:fillRef idx="3">
          <a:scrgbClr r="0" g="0" b="0"/>
        </a:fillRef>
        <a:effectRef idx="2">
          <a:scrgbClr r="0" g="0" b="0"/>
        </a:effectRef>
        <a:fontRef idx="minor"/>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solidFill>
                <a:schemeClr val="bg1"/>
              </a:solidFill>
            </a:rPr>
            <a:t>Patient </a:t>
          </a:r>
        </a:p>
      </dsp:txBody>
      <dsp:txXfrm>
        <a:off x="3826581" y="1621602"/>
        <a:ext cx="3133898" cy="9447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C6F75-384B-41A8-BD74-00427950CE23}">
      <dsp:nvSpPr>
        <dsp:cNvPr id="0" name=""/>
        <dsp:cNvSpPr/>
      </dsp:nvSpPr>
      <dsp:spPr>
        <a:xfrm>
          <a:off x="1891874" y="245516"/>
          <a:ext cx="4368800" cy="151722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889E4B-5E9B-42A1-8257-AD7E75EDF5BE}">
      <dsp:nvSpPr>
        <dsp:cNvPr id="0" name=""/>
        <dsp:cNvSpPr/>
      </dsp:nvSpPr>
      <dsp:spPr>
        <a:xfrm>
          <a:off x="3640666" y="3878150"/>
          <a:ext cx="846666" cy="541866"/>
        </a:xfrm>
        <a:prstGeom prst="down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0E1B41-8C5F-4E3A-B2B3-20B13E9C0F8A}">
      <dsp:nvSpPr>
        <dsp:cNvPr id="0" name=""/>
        <dsp:cNvSpPr/>
      </dsp:nvSpPr>
      <dsp:spPr>
        <a:xfrm>
          <a:off x="2031999" y="4153438"/>
          <a:ext cx="4064000" cy="101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1"/>
              </a:solidFill>
            </a:rPr>
            <a:t>Weight</a:t>
          </a:r>
        </a:p>
      </dsp:txBody>
      <dsp:txXfrm>
        <a:off x="2031999" y="4153438"/>
        <a:ext cx="4064000" cy="1016000"/>
      </dsp:txXfrm>
    </dsp:sp>
    <dsp:sp modelId="{EF3F6AFE-C09C-49B4-957C-5FC4BB095E2D}">
      <dsp:nvSpPr>
        <dsp:cNvPr id="0" name=""/>
        <dsp:cNvSpPr/>
      </dsp:nvSpPr>
      <dsp:spPr>
        <a:xfrm>
          <a:off x="3133322" y="1831092"/>
          <a:ext cx="1875663" cy="187569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1590" rIns="0" bIns="21590" numCol="1" spcCol="1270" anchor="ctr" anchorCtr="0">
          <a:noAutofit/>
        </a:bodyPr>
        <a:lstStyle/>
        <a:p>
          <a:pPr marL="0" lvl="0" indent="0" algn="ctr" defTabSz="755650">
            <a:lnSpc>
              <a:spcPct val="90000"/>
            </a:lnSpc>
            <a:spcBef>
              <a:spcPct val="0"/>
            </a:spcBef>
            <a:spcAft>
              <a:spcPct val="35000"/>
            </a:spcAft>
            <a:buNone/>
          </a:pPr>
          <a:r>
            <a:rPr lang="en-US" sz="1700" kern="1200" spc="-30" baseline="0" dirty="0"/>
            <a:t>Individual Predispositions</a:t>
          </a:r>
        </a:p>
      </dsp:txBody>
      <dsp:txXfrm>
        <a:off x="3408006" y="2105781"/>
        <a:ext cx="1326295" cy="1326315"/>
      </dsp:txXfrm>
    </dsp:sp>
    <dsp:sp modelId="{63D7D90D-40F1-47D3-A68B-080CB451DE2F}">
      <dsp:nvSpPr>
        <dsp:cNvPr id="0" name=""/>
        <dsp:cNvSpPr/>
      </dsp:nvSpPr>
      <dsp:spPr>
        <a:xfrm>
          <a:off x="2102968" y="350141"/>
          <a:ext cx="1808637" cy="1808637"/>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Net Energy Expenditure</a:t>
          </a:r>
        </a:p>
      </dsp:txBody>
      <dsp:txXfrm>
        <a:off x="2367837" y="615010"/>
        <a:ext cx="1278899" cy="1278899"/>
      </dsp:txXfrm>
    </dsp:sp>
    <dsp:sp modelId="{0886A2E5-44D1-47F5-9AC9-562F8CD44B94}">
      <dsp:nvSpPr>
        <dsp:cNvPr id="0" name=""/>
        <dsp:cNvSpPr/>
      </dsp:nvSpPr>
      <dsp:spPr>
        <a:xfrm>
          <a:off x="4080681" y="291882"/>
          <a:ext cx="1808637" cy="1808637"/>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Environment  and Lifestyle</a:t>
          </a:r>
        </a:p>
      </dsp:txBody>
      <dsp:txXfrm>
        <a:off x="4345550" y="556751"/>
        <a:ext cx="1278899" cy="1278899"/>
      </dsp:txXfrm>
    </dsp:sp>
    <dsp:sp modelId="{F990AF68-99FF-430B-9E45-55B37ED6B152}">
      <dsp:nvSpPr>
        <dsp:cNvPr id="0" name=""/>
        <dsp:cNvSpPr/>
      </dsp:nvSpPr>
      <dsp:spPr>
        <a:xfrm>
          <a:off x="1693333" y="52680"/>
          <a:ext cx="4741333" cy="3793066"/>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27225B-4275-418B-ABE3-C3E9977D8859}">
      <dsp:nvSpPr>
        <dsp:cNvPr id="0" name=""/>
        <dsp:cNvSpPr/>
      </dsp:nvSpPr>
      <dsp:spPr>
        <a:xfrm>
          <a:off x="-5258881" y="-805436"/>
          <a:ext cx="6262248" cy="6262248"/>
        </a:xfrm>
        <a:prstGeom prst="blockArc">
          <a:avLst>
            <a:gd name="adj1" fmla="val 18900000"/>
            <a:gd name="adj2" fmla="val 2700000"/>
            <a:gd name="adj3" fmla="val 34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A3E7F-F4C9-4AA9-B661-EAC2F309D854}">
      <dsp:nvSpPr>
        <dsp:cNvPr id="0" name=""/>
        <dsp:cNvSpPr/>
      </dsp:nvSpPr>
      <dsp:spPr>
        <a:xfrm>
          <a:off x="374161" y="244941"/>
          <a:ext cx="10438925" cy="4896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869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a:t>Education, income, and wealth gaps</a:t>
          </a:r>
        </a:p>
      </dsp:txBody>
      <dsp:txXfrm>
        <a:off x="374161" y="244941"/>
        <a:ext cx="10438925" cy="489696"/>
      </dsp:txXfrm>
    </dsp:sp>
    <dsp:sp modelId="{CA8E70A1-466B-4E53-AD3E-9F9DB222FAAB}">
      <dsp:nvSpPr>
        <dsp:cNvPr id="0" name=""/>
        <dsp:cNvSpPr/>
      </dsp:nvSpPr>
      <dsp:spPr>
        <a:xfrm>
          <a:off x="68100" y="183729"/>
          <a:ext cx="612120" cy="61212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D4BFE9-5554-4E77-9E0F-A6E4855D79A1}">
      <dsp:nvSpPr>
        <dsp:cNvPr id="0" name=""/>
        <dsp:cNvSpPr/>
      </dsp:nvSpPr>
      <dsp:spPr>
        <a:xfrm>
          <a:off x="776970" y="979393"/>
          <a:ext cx="10036116" cy="489696"/>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869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a:t>Job access and working conditions</a:t>
          </a:r>
        </a:p>
      </dsp:txBody>
      <dsp:txXfrm>
        <a:off x="776970" y="979393"/>
        <a:ext cx="10036116" cy="489696"/>
      </dsp:txXfrm>
    </dsp:sp>
    <dsp:sp modelId="{023D8937-66B0-42D6-83D5-49640137E25A}">
      <dsp:nvSpPr>
        <dsp:cNvPr id="0" name=""/>
        <dsp:cNvSpPr/>
      </dsp:nvSpPr>
      <dsp:spPr>
        <a:xfrm>
          <a:off x="470909" y="918181"/>
          <a:ext cx="612120" cy="612120"/>
        </a:xfrm>
        <a:prstGeom prst="ellipse">
          <a:avLst/>
        </a:prstGeom>
        <a:solidFill>
          <a:schemeClr val="lt1">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A97B38C6-EC6F-4C20-9160-4FDAC694B0A3}">
      <dsp:nvSpPr>
        <dsp:cNvPr id="0" name=""/>
        <dsp:cNvSpPr/>
      </dsp:nvSpPr>
      <dsp:spPr>
        <a:xfrm>
          <a:off x="961164" y="1713845"/>
          <a:ext cx="9851921" cy="489696"/>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869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a:t>Discrimination, including racism</a:t>
          </a:r>
        </a:p>
      </dsp:txBody>
      <dsp:txXfrm>
        <a:off x="961164" y="1713845"/>
        <a:ext cx="9851921" cy="489696"/>
      </dsp:txXfrm>
    </dsp:sp>
    <dsp:sp modelId="{B3F49890-4D1C-4032-8C51-09FCA5E50176}">
      <dsp:nvSpPr>
        <dsp:cNvPr id="0" name=""/>
        <dsp:cNvSpPr/>
      </dsp:nvSpPr>
      <dsp:spPr>
        <a:xfrm>
          <a:off x="655104" y="1652633"/>
          <a:ext cx="612120" cy="612120"/>
        </a:xfrm>
        <a:prstGeom prst="ellipse">
          <a:avLst/>
        </a:prstGeom>
        <a:solidFill>
          <a:schemeClr val="lt1">
            <a:hueOff val="0"/>
            <a:satOff val="0"/>
            <a:lumOff val="0"/>
            <a:alphaOff val="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sp>
    <dsp:sp modelId="{AEABB4A5-6F8B-41C4-B9ED-14F56EA7348C}">
      <dsp:nvSpPr>
        <dsp:cNvPr id="0" name=""/>
        <dsp:cNvSpPr/>
      </dsp:nvSpPr>
      <dsp:spPr>
        <a:xfrm>
          <a:off x="961164" y="2447832"/>
          <a:ext cx="9851921" cy="489696"/>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869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a:t>Healthcare access gaps</a:t>
          </a:r>
        </a:p>
      </dsp:txBody>
      <dsp:txXfrm>
        <a:off x="961164" y="2447832"/>
        <a:ext cx="9851921" cy="489696"/>
      </dsp:txXfrm>
    </dsp:sp>
    <dsp:sp modelId="{3724793F-38D6-4F97-A2BB-16AFEFDC0F44}">
      <dsp:nvSpPr>
        <dsp:cNvPr id="0" name=""/>
        <dsp:cNvSpPr/>
      </dsp:nvSpPr>
      <dsp:spPr>
        <a:xfrm>
          <a:off x="655104" y="2386620"/>
          <a:ext cx="612120" cy="612120"/>
        </a:xfrm>
        <a:prstGeom prst="ellipse">
          <a:avLst/>
        </a:prstGeom>
        <a:solidFill>
          <a:schemeClr val="lt1">
            <a:hueOff val="0"/>
            <a:satOff val="0"/>
            <a:lumOff val="0"/>
            <a:alphaOff val="0"/>
          </a:schemeClr>
        </a:solidFill>
        <a:ln w="25400" cap="flat" cmpd="sng" algn="ctr">
          <a:solidFill>
            <a:schemeClr val="accent5"/>
          </a:solidFill>
          <a:prstDash val="solid"/>
        </a:ln>
        <a:effectLst/>
      </dsp:spPr>
      <dsp:style>
        <a:lnRef idx="2">
          <a:scrgbClr r="0" g="0" b="0"/>
        </a:lnRef>
        <a:fillRef idx="1">
          <a:scrgbClr r="0" g="0" b="0"/>
        </a:fillRef>
        <a:effectRef idx="0">
          <a:scrgbClr r="0" g="0" b="0"/>
        </a:effectRef>
        <a:fontRef idx="minor"/>
      </dsp:style>
    </dsp:sp>
    <dsp:sp modelId="{CBCB764D-3D81-436E-9057-7E1D5D146EEC}">
      <dsp:nvSpPr>
        <dsp:cNvPr id="0" name=""/>
        <dsp:cNvSpPr/>
      </dsp:nvSpPr>
      <dsp:spPr>
        <a:xfrm>
          <a:off x="776970" y="3182284"/>
          <a:ext cx="10036116" cy="489696"/>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869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a:t>Lack of transportation to vaccination site</a:t>
          </a:r>
        </a:p>
      </dsp:txBody>
      <dsp:txXfrm>
        <a:off x="776970" y="3182284"/>
        <a:ext cx="10036116" cy="489696"/>
      </dsp:txXfrm>
    </dsp:sp>
    <dsp:sp modelId="{1DA70AE1-57FB-451C-9C42-91B6028DA4E9}">
      <dsp:nvSpPr>
        <dsp:cNvPr id="0" name=""/>
        <dsp:cNvSpPr/>
      </dsp:nvSpPr>
      <dsp:spPr>
        <a:xfrm>
          <a:off x="470909" y="3121072"/>
          <a:ext cx="612120" cy="612120"/>
        </a:xfrm>
        <a:prstGeom prst="ellipse">
          <a:avLst/>
        </a:prstGeom>
        <a:solidFill>
          <a:schemeClr val="lt1">
            <a:hueOff val="0"/>
            <a:satOff val="0"/>
            <a:lumOff val="0"/>
            <a:alphaOff val="0"/>
          </a:schemeClr>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dsp:style>
    </dsp:sp>
    <dsp:sp modelId="{28B5CD28-FAFA-4B08-980D-B15C7716F597}">
      <dsp:nvSpPr>
        <dsp:cNvPr id="0" name=""/>
        <dsp:cNvSpPr/>
      </dsp:nvSpPr>
      <dsp:spPr>
        <a:xfrm>
          <a:off x="374161" y="3916736"/>
          <a:ext cx="10438925" cy="489696"/>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869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a:t>Lack of trust in healthcare system</a:t>
          </a:r>
        </a:p>
      </dsp:txBody>
      <dsp:txXfrm>
        <a:off x="374161" y="3916736"/>
        <a:ext cx="10438925" cy="489696"/>
      </dsp:txXfrm>
    </dsp:sp>
    <dsp:sp modelId="{D102AEC0-5A0D-4188-91BC-1BB306EF42ED}">
      <dsp:nvSpPr>
        <dsp:cNvPr id="0" name=""/>
        <dsp:cNvSpPr/>
      </dsp:nvSpPr>
      <dsp:spPr>
        <a:xfrm>
          <a:off x="68100" y="3855524"/>
          <a:ext cx="612120" cy="612120"/>
        </a:xfrm>
        <a:prstGeom prst="ellipse">
          <a:avLst/>
        </a:prstGeom>
        <a:solidFill>
          <a:schemeClr val="lt1">
            <a:hueOff val="0"/>
            <a:satOff val="0"/>
            <a:lumOff val="0"/>
            <a:alphaOff val="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1584ED-B2E3-48D8-B718-9A246068D786}">
      <dsp:nvSpPr>
        <dsp:cNvPr id="0" name=""/>
        <dsp:cNvSpPr/>
      </dsp:nvSpPr>
      <dsp:spPr>
        <a:xfrm rot="16200000">
          <a:off x="-597844" y="599172"/>
          <a:ext cx="4650685" cy="3452340"/>
        </a:xfrm>
        <a:prstGeom prst="flowChartManualOperati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0" tIns="0" rIns="275828" bIns="0" numCol="1" spcCol="1270" anchor="ctr" anchorCtr="0">
          <a:noAutofit/>
        </a:bodyPr>
        <a:lstStyle/>
        <a:p>
          <a:pPr marL="0" lvl="0" indent="0" algn="ctr" defTabSz="1911350">
            <a:lnSpc>
              <a:spcPct val="90000"/>
            </a:lnSpc>
            <a:spcBef>
              <a:spcPct val="0"/>
            </a:spcBef>
            <a:spcAft>
              <a:spcPct val="35000"/>
            </a:spcAft>
            <a:buNone/>
          </a:pPr>
          <a:r>
            <a:rPr lang="en-US" sz="4300" kern="1200" dirty="0"/>
            <a:t>Motivational interviewing</a:t>
          </a:r>
        </a:p>
      </dsp:txBody>
      <dsp:txXfrm rot="5400000">
        <a:off x="1329" y="930136"/>
        <a:ext cx="3452340" cy="2790411"/>
      </dsp:txXfrm>
    </dsp:sp>
    <dsp:sp modelId="{F343143C-3803-43AC-AB9C-BDF6CD7496B4}">
      <dsp:nvSpPr>
        <dsp:cNvPr id="0" name=""/>
        <dsp:cNvSpPr/>
      </dsp:nvSpPr>
      <dsp:spPr>
        <a:xfrm rot="16200000">
          <a:off x="3113421" y="599172"/>
          <a:ext cx="4650685" cy="3452340"/>
        </a:xfrm>
        <a:prstGeom prst="flowChartManualOperati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0" tIns="0" rIns="275828" bIns="0" numCol="1" spcCol="1270" anchor="ctr" anchorCtr="0">
          <a:noAutofit/>
        </a:bodyPr>
        <a:lstStyle/>
        <a:p>
          <a:pPr marL="0" lvl="0" indent="0" algn="ctr" defTabSz="1911350">
            <a:lnSpc>
              <a:spcPct val="90000"/>
            </a:lnSpc>
            <a:spcBef>
              <a:spcPct val="0"/>
            </a:spcBef>
            <a:spcAft>
              <a:spcPct val="35000"/>
            </a:spcAft>
            <a:buNone/>
          </a:pPr>
          <a:r>
            <a:rPr lang="en-US" sz="4300" kern="1200" dirty="0"/>
            <a:t>Using resources</a:t>
          </a:r>
        </a:p>
      </dsp:txBody>
      <dsp:txXfrm rot="5400000">
        <a:off x="3712594" y="930136"/>
        <a:ext cx="3452340" cy="2790411"/>
      </dsp:txXfrm>
    </dsp:sp>
    <dsp:sp modelId="{E55B3464-2664-4C01-9E2B-125CD65FCCE9}">
      <dsp:nvSpPr>
        <dsp:cNvPr id="0" name=""/>
        <dsp:cNvSpPr/>
      </dsp:nvSpPr>
      <dsp:spPr>
        <a:xfrm rot="16200000">
          <a:off x="6824687" y="599172"/>
          <a:ext cx="4650685" cy="3452340"/>
        </a:xfrm>
        <a:prstGeom prst="flowChartManualOperati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0" tIns="0" rIns="275828" bIns="0" numCol="1" spcCol="1270" anchor="ctr" anchorCtr="0">
          <a:noAutofit/>
        </a:bodyPr>
        <a:lstStyle/>
        <a:p>
          <a:pPr marL="0" lvl="0" indent="0" algn="ctr" defTabSz="1911350">
            <a:lnSpc>
              <a:spcPct val="90000"/>
            </a:lnSpc>
            <a:spcBef>
              <a:spcPct val="0"/>
            </a:spcBef>
            <a:spcAft>
              <a:spcPct val="35000"/>
            </a:spcAft>
            <a:buNone/>
          </a:pPr>
          <a:r>
            <a:rPr lang="en-US" sz="4300" kern="1200" dirty="0"/>
            <a:t>Conveying increased risk</a:t>
          </a:r>
        </a:p>
      </dsp:txBody>
      <dsp:txXfrm rot="5400000">
        <a:off x="7423860" y="930136"/>
        <a:ext cx="3452340" cy="27904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E537B-3F4D-4CEA-88C0-53D5E0FDCA61}">
      <dsp:nvSpPr>
        <dsp:cNvPr id="0" name=""/>
        <dsp:cNvSpPr/>
      </dsp:nvSpPr>
      <dsp:spPr>
        <a:xfrm>
          <a:off x="1719003" y="2334"/>
          <a:ext cx="3542639" cy="212558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pitchFamily="34" charset="0"/>
              <a:cs typeface="Calibri" panose="020F0502020204030204" pitchFamily="34" charset="0"/>
            </a:rPr>
            <a:t>Resist the righting reflex</a:t>
          </a:r>
        </a:p>
      </dsp:txBody>
      <dsp:txXfrm>
        <a:off x="1719003" y="2334"/>
        <a:ext cx="3542639" cy="2125583"/>
      </dsp:txXfrm>
    </dsp:sp>
    <dsp:sp modelId="{BAAD1822-EF4A-435F-9466-C17479B1A95D}">
      <dsp:nvSpPr>
        <dsp:cNvPr id="0" name=""/>
        <dsp:cNvSpPr/>
      </dsp:nvSpPr>
      <dsp:spPr>
        <a:xfrm>
          <a:off x="5615906" y="2334"/>
          <a:ext cx="3542639" cy="2125583"/>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pitchFamily="34" charset="0"/>
              <a:cs typeface="Calibri" panose="020F0502020204030204" pitchFamily="34" charset="0"/>
            </a:rPr>
            <a:t>Understand and explore the patient’s own motivations</a:t>
          </a:r>
        </a:p>
      </dsp:txBody>
      <dsp:txXfrm>
        <a:off x="5615906" y="2334"/>
        <a:ext cx="3542639" cy="2125583"/>
      </dsp:txXfrm>
    </dsp:sp>
    <dsp:sp modelId="{5A2B4C62-79B6-4DDC-9CC1-E0095AD97518}">
      <dsp:nvSpPr>
        <dsp:cNvPr id="0" name=""/>
        <dsp:cNvSpPr/>
      </dsp:nvSpPr>
      <dsp:spPr>
        <a:xfrm>
          <a:off x="1719003" y="2285416"/>
          <a:ext cx="3542639" cy="2125583"/>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pitchFamily="34" charset="0"/>
              <a:cs typeface="Calibri" panose="020F0502020204030204" pitchFamily="34" charset="0"/>
            </a:rPr>
            <a:t>Listen with empathy</a:t>
          </a:r>
        </a:p>
      </dsp:txBody>
      <dsp:txXfrm>
        <a:off x="1719003" y="2285416"/>
        <a:ext cx="3542639" cy="2125583"/>
      </dsp:txXfrm>
    </dsp:sp>
    <dsp:sp modelId="{ECFE0031-5743-4CA6-B2EE-08248072CD78}">
      <dsp:nvSpPr>
        <dsp:cNvPr id="0" name=""/>
        <dsp:cNvSpPr/>
      </dsp:nvSpPr>
      <dsp:spPr>
        <a:xfrm>
          <a:off x="5615906" y="2285416"/>
          <a:ext cx="3542639" cy="2125583"/>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bg1"/>
              </a:solidFill>
              <a:latin typeface="Calibri" panose="020F0502020204030204" pitchFamily="34" charset="0"/>
              <a:cs typeface="Calibri" panose="020F0502020204030204" pitchFamily="34" charset="0"/>
            </a:rPr>
            <a:t>Empower the patient</a:t>
          </a:r>
        </a:p>
      </dsp:txBody>
      <dsp:txXfrm>
        <a:off x="5615906" y="2285416"/>
        <a:ext cx="3542639" cy="21255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689EE-889E-44B8-ACE4-861CF60712C7}">
      <dsp:nvSpPr>
        <dsp:cNvPr id="0" name=""/>
        <dsp:cNvSpPr/>
      </dsp:nvSpPr>
      <dsp:spPr>
        <a:xfrm>
          <a:off x="12091" y="1100277"/>
          <a:ext cx="1638767" cy="491630"/>
        </a:xfrm>
        <a:prstGeom prst="chevron">
          <a:avLst>
            <a:gd name="adj" fmla="val 30000"/>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3" tIns="60703" rIns="60703" bIns="60703" numCol="1" spcCol="1270" anchor="ctr" anchorCtr="0">
          <a:noAutofit/>
        </a:bodyPr>
        <a:lstStyle/>
        <a:p>
          <a:pPr marL="0" lvl="0" indent="0" algn="ctr" defTabSz="889000">
            <a:lnSpc>
              <a:spcPct val="90000"/>
            </a:lnSpc>
            <a:spcBef>
              <a:spcPct val="0"/>
            </a:spcBef>
            <a:spcAft>
              <a:spcPct val="35000"/>
            </a:spcAft>
            <a:buNone/>
          </a:pPr>
          <a:r>
            <a:rPr lang="en-US" sz="2000" kern="1200" dirty="0"/>
            <a:t>Continue</a:t>
          </a:r>
          <a:endParaRPr lang="en-US" sz="2400" kern="1200" dirty="0"/>
        </a:p>
      </dsp:txBody>
      <dsp:txXfrm>
        <a:off x="159580" y="1100277"/>
        <a:ext cx="1343789" cy="491630"/>
      </dsp:txXfrm>
    </dsp:sp>
    <dsp:sp modelId="{79476E2E-224B-4902-8802-EF153924C87A}">
      <dsp:nvSpPr>
        <dsp:cNvPr id="0" name=""/>
        <dsp:cNvSpPr/>
      </dsp:nvSpPr>
      <dsp:spPr>
        <a:xfrm>
          <a:off x="12091" y="1591907"/>
          <a:ext cx="1491278" cy="28092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844" tIns="117844" rIns="117844" bIns="235688"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bg1"/>
              </a:solidFill>
            </a:rPr>
            <a:t>Continue taking your medications.  There is no evidence that ACE inhibitors or ARBs increase </a:t>
          </a:r>
          <a:br>
            <a:rPr lang="en-US" sz="1600" kern="1200" dirty="0">
              <a:solidFill>
                <a:schemeClr val="bg1"/>
              </a:solidFill>
            </a:rPr>
          </a:br>
          <a:r>
            <a:rPr lang="en-US" sz="1600" kern="1200" dirty="0">
              <a:solidFill>
                <a:schemeClr val="bg1"/>
              </a:solidFill>
            </a:rPr>
            <a:t>your risk for COVID-19.  </a:t>
          </a:r>
        </a:p>
      </dsp:txBody>
      <dsp:txXfrm>
        <a:off x="12091" y="1591907"/>
        <a:ext cx="1491278" cy="2809203"/>
      </dsp:txXfrm>
    </dsp:sp>
    <dsp:sp modelId="{22147C9F-EBC5-4BC2-88AF-277348C7C027}">
      <dsp:nvSpPr>
        <dsp:cNvPr id="0" name=""/>
        <dsp:cNvSpPr/>
      </dsp:nvSpPr>
      <dsp:spPr>
        <a:xfrm>
          <a:off x="1595108" y="1100277"/>
          <a:ext cx="1638767" cy="491630"/>
        </a:xfrm>
        <a:prstGeom prst="chevron">
          <a:avLst>
            <a:gd name="adj" fmla="val 30000"/>
          </a:avLst>
        </a:prstGeom>
        <a:solidFill>
          <a:schemeClr val="accent1">
            <a:shade val="80000"/>
            <a:hueOff val="101090"/>
            <a:satOff val="-14241"/>
            <a:lumOff val="7124"/>
            <a:alphaOff val="0"/>
          </a:schemeClr>
        </a:solidFill>
        <a:ln w="25400" cap="flat" cmpd="sng" algn="ctr">
          <a:solidFill>
            <a:schemeClr val="accent1">
              <a:shade val="80000"/>
              <a:hueOff val="101090"/>
              <a:satOff val="-14241"/>
              <a:lumOff val="712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3" tIns="60703" rIns="60703" bIns="60703" numCol="1" spcCol="1270" anchor="ctr" anchorCtr="0">
          <a:noAutofit/>
        </a:bodyPr>
        <a:lstStyle/>
        <a:p>
          <a:pPr marL="0" lvl="0" indent="0" algn="ctr" defTabSz="889000">
            <a:lnSpc>
              <a:spcPct val="90000"/>
            </a:lnSpc>
            <a:spcBef>
              <a:spcPct val="0"/>
            </a:spcBef>
            <a:spcAft>
              <a:spcPct val="35000"/>
            </a:spcAft>
            <a:buNone/>
          </a:pPr>
          <a:r>
            <a:rPr lang="en-US" sz="2000" kern="1200" dirty="0"/>
            <a:t>Don’t delay</a:t>
          </a:r>
        </a:p>
      </dsp:txBody>
      <dsp:txXfrm>
        <a:off x="1742597" y="1100277"/>
        <a:ext cx="1343789" cy="491630"/>
      </dsp:txXfrm>
    </dsp:sp>
    <dsp:sp modelId="{6BC153A6-6C3F-4CBA-96F5-8D2E3BF607A5}">
      <dsp:nvSpPr>
        <dsp:cNvPr id="0" name=""/>
        <dsp:cNvSpPr/>
      </dsp:nvSpPr>
      <dsp:spPr>
        <a:xfrm>
          <a:off x="1595108" y="1591907"/>
          <a:ext cx="1491278" cy="28092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844" tIns="117844" rIns="117844" bIns="235688"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bg1"/>
              </a:solidFill>
            </a:rPr>
            <a:t>Don’t delay seeking treatment or talking to your provider.</a:t>
          </a:r>
        </a:p>
      </dsp:txBody>
      <dsp:txXfrm>
        <a:off x="1595108" y="1591907"/>
        <a:ext cx="1491278" cy="2809203"/>
      </dsp:txXfrm>
    </dsp:sp>
    <dsp:sp modelId="{04E5F3C1-08C2-4F78-B838-BFC9159C4E39}">
      <dsp:nvSpPr>
        <dsp:cNvPr id="0" name=""/>
        <dsp:cNvSpPr/>
      </dsp:nvSpPr>
      <dsp:spPr>
        <a:xfrm>
          <a:off x="3178124" y="1100277"/>
          <a:ext cx="1638767" cy="491630"/>
        </a:xfrm>
        <a:prstGeom prst="chevron">
          <a:avLst>
            <a:gd name="adj" fmla="val 30000"/>
          </a:avLst>
        </a:prstGeom>
        <a:solidFill>
          <a:schemeClr val="accent1">
            <a:shade val="80000"/>
            <a:hueOff val="202180"/>
            <a:satOff val="-28482"/>
            <a:lumOff val="14247"/>
            <a:alphaOff val="0"/>
          </a:schemeClr>
        </a:solidFill>
        <a:ln w="25400" cap="flat" cmpd="sng" algn="ctr">
          <a:solidFill>
            <a:schemeClr val="accent1">
              <a:shade val="80000"/>
              <a:hueOff val="202180"/>
              <a:satOff val="-28482"/>
              <a:lumOff val="1424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3" tIns="60703" rIns="60703" bIns="60703" numCol="1" spcCol="1270" anchor="ctr" anchorCtr="0">
          <a:noAutofit/>
        </a:bodyPr>
        <a:lstStyle/>
        <a:p>
          <a:pPr marL="0" lvl="0" indent="0" algn="ctr" defTabSz="889000">
            <a:lnSpc>
              <a:spcPct val="90000"/>
            </a:lnSpc>
            <a:spcBef>
              <a:spcPct val="0"/>
            </a:spcBef>
            <a:spcAft>
              <a:spcPct val="35000"/>
            </a:spcAft>
            <a:buNone/>
          </a:pPr>
          <a:r>
            <a:rPr lang="en-US" sz="2000" kern="1200" dirty="0"/>
            <a:t>Call</a:t>
          </a:r>
          <a:endParaRPr lang="en-US" sz="2400" kern="1200" dirty="0"/>
        </a:p>
      </dsp:txBody>
      <dsp:txXfrm>
        <a:off x="3325613" y="1100277"/>
        <a:ext cx="1343789" cy="491630"/>
      </dsp:txXfrm>
    </dsp:sp>
    <dsp:sp modelId="{BE47FCC8-1B59-4B4A-8876-7876429A0E95}">
      <dsp:nvSpPr>
        <dsp:cNvPr id="0" name=""/>
        <dsp:cNvSpPr/>
      </dsp:nvSpPr>
      <dsp:spPr>
        <a:xfrm>
          <a:off x="3178124" y="1591907"/>
          <a:ext cx="1491278" cy="28092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844" tIns="117844" rIns="117844" bIns="235688"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bg1"/>
              </a:solidFill>
            </a:rPr>
            <a:t>If you have symptoms,</a:t>
          </a:r>
          <a:br>
            <a:rPr lang="en-US" sz="1600" kern="1200" dirty="0">
              <a:solidFill>
                <a:schemeClr val="bg1"/>
              </a:solidFill>
            </a:rPr>
          </a:br>
          <a:r>
            <a:rPr lang="en-US" sz="1600" kern="1200" dirty="0">
              <a:solidFill>
                <a:schemeClr val="bg1"/>
              </a:solidFill>
            </a:rPr>
            <a:t>call your provider immediately and get tested.  Don’t wait.  </a:t>
          </a:r>
        </a:p>
      </dsp:txBody>
      <dsp:txXfrm>
        <a:off x="3178124" y="1591907"/>
        <a:ext cx="1491278" cy="2809203"/>
      </dsp:txXfrm>
    </dsp:sp>
    <dsp:sp modelId="{3800AA52-3BF5-412D-9F47-B8873D64F7D7}">
      <dsp:nvSpPr>
        <dsp:cNvPr id="0" name=""/>
        <dsp:cNvSpPr/>
      </dsp:nvSpPr>
      <dsp:spPr>
        <a:xfrm>
          <a:off x="4761141" y="1100277"/>
          <a:ext cx="1638767" cy="491630"/>
        </a:xfrm>
        <a:prstGeom prst="chevron">
          <a:avLst>
            <a:gd name="adj" fmla="val 30000"/>
          </a:avLst>
        </a:prstGeom>
        <a:solidFill>
          <a:schemeClr val="accent1">
            <a:shade val="80000"/>
            <a:hueOff val="303270"/>
            <a:satOff val="-42722"/>
            <a:lumOff val="21371"/>
            <a:alphaOff val="0"/>
          </a:schemeClr>
        </a:solidFill>
        <a:ln w="25400" cap="flat" cmpd="sng" algn="ctr">
          <a:solidFill>
            <a:schemeClr val="accent1">
              <a:shade val="80000"/>
              <a:hueOff val="303270"/>
              <a:satOff val="-42722"/>
              <a:lumOff val="213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3" tIns="60703" rIns="60703" bIns="60703" numCol="1" spcCol="1270" anchor="ctr" anchorCtr="0">
          <a:noAutofit/>
        </a:bodyPr>
        <a:lstStyle/>
        <a:p>
          <a:pPr marL="0" lvl="0" indent="0" algn="ctr" defTabSz="889000">
            <a:lnSpc>
              <a:spcPct val="90000"/>
            </a:lnSpc>
            <a:spcBef>
              <a:spcPct val="0"/>
            </a:spcBef>
            <a:spcAft>
              <a:spcPct val="35000"/>
            </a:spcAft>
            <a:buNone/>
          </a:pPr>
          <a:r>
            <a:rPr lang="en-US" sz="2000" kern="1200" dirty="0"/>
            <a:t>Distance</a:t>
          </a:r>
          <a:endParaRPr lang="en-US" sz="2400" kern="1200" dirty="0"/>
        </a:p>
      </dsp:txBody>
      <dsp:txXfrm>
        <a:off x="4908630" y="1100277"/>
        <a:ext cx="1343789" cy="491630"/>
      </dsp:txXfrm>
    </dsp:sp>
    <dsp:sp modelId="{67B4D851-FDA7-4E2E-8DFF-37D12777C8F2}">
      <dsp:nvSpPr>
        <dsp:cNvPr id="0" name=""/>
        <dsp:cNvSpPr/>
      </dsp:nvSpPr>
      <dsp:spPr>
        <a:xfrm>
          <a:off x="4761141" y="1591907"/>
          <a:ext cx="1491278" cy="28092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844" tIns="117844" rIns="117844" bIns="235688"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bg1"/>
              </a:solidFill>
            </a:rPr>
            <a:t>Practice social distancing when in </a:t>
          </a:r>
          <a:br>
            <a:rPr lang="en-US" sz="1600" kern="1200" dirty="0">
              <a:solidFill>
                <a:schemeClr val="bg1"/>
              </a:solidFill>
            </a:rPr>
          </a:br>
          <a:r>
            <a:rPr lang="en-US" sz="1600" kern="1200" dirty="0">
              <a:solidFill>
                <a:schemeClr val="bg1"/>
              </a:solidFill>
            </a:rPr>
            <a:t>high-risk situations.  </a:t>
          </a:r>
          <a:br>
            <a:rPr lang="en-US" sz="1600" kern="1200" dirty="0">
              <a:solidFill>
                <a:schemeClr val="bg1"/>
              </a:solidFill>
            </a:rPr>
          </a:br>
          <a:r>
            <a:rPr lang="en-US" sz="1600" kern="1200" dirty="0">
              <a:solidFill>
                <a:schemeClr val="bg1"/>
              </a:solidFill>
            </a:rPr>
            <a:t>It doesn’t hurt!</a:t>
          </a:r>
        </a:p>
      </dsp:txBody>
      <dsp:txXfrm>
        <a:off x="4761141" y="1591907"/>
        <a:ext cx="1491278" cy="2809203"/>
      </dsp:txXfrm>
    </dsp:sp>
    <dsp:sp modelId="{BD6152FB-D2F6-4DF8-900C-B4C2294E5009}">
      <dsp:nvSpPr>
        <dsp:cNvPr id="0" name=""/>
        <dsp:cNvSpPr/>
      </dsp:nvSpPr>
      <dsp:spPr>
        <a:xfrm>
          <a:off x="6344157" y="1100277"/>
          <a:ext cx="1638767" cy="491630"/>
        </a:xfrm>
        <a:prstGeom prst="chevron">
          <a:avLst>
            <a:gd name="adj" fmla="val 30000"/>
          </a:avLst>
        </a:prstGeom>
        <a:solidFill>
          <a:schemeClr val="accent1">
            <a:shade val="80000"/>
            <a:hueOff val="404360"/>
            <a:satOff val="-56963"/>
            <a:lumOff val="28495"/>
            <a:alphaOff val="0"/>
          </a:schemeClr>
        </a:solidFill>
        <a:ln w="25400" cap="flat" cmpd="sng" algn="ctr">
          <a:solidFill>
            <a:schemeClr val="accent1">
              <a:shade val="80000"/>
              <a:hueOff val="404360"/>
              <a:satOff val="-56963"/>
              <a:lumOff val="284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3" tIns="60703" rIns="60703" bIns="60703" numCol="1" spcCol="1270" anchor="ctr" anchorCtr="0">
          <a:noAutofit/>
        </a:bodyPr>
        <a:lstStyle/>
        <a:p>
          <a:pPr marL="0" lvl="0" indent="0" algn="ctr" defTabSz="889000">
            <a:lnSpc>
              <a:spcPct val="90000"/>
            </a:lnSpc>
            <a:spcBef>
              <a:spcPct val="0"/>
            </a:spcBef>
            <a:spcAft>
              <a:spcPct val="35000"/>
            </a:spcAft>
            <a:buNone/>
          </a:pPr>
          <a:r>
            <a:rPr lang="en-US" sz="2000" kern="1200" dirty="0"/>
            <a:t>Mask</a:t>
          </a:r>
          <a:endParaRPr lang="en-US" sz="2400" kern="1200" dirty="0"/>
        </a:p>
      </dsp:txBody>
      <dsp:txXfrm>
        <a:off x="6491646" y="1100277"/>
        <a:ext cx="1343789" cy="491630"/>
      </dsp:txXfrm>
    </dsp:sp>
    <dsp:sp modelId="{41E96B7F-171E-43E5-A647-F72AAB27D61E}">
      <dsp:nvSpPr>
        <dsp:cNvPr id="0" name=""/>
        <dsp:cNvSpPr/>
      </dsp:nvSpPr>
      <dsp:spPr>
        <a:xfrm>
          <a:off x="6344157" y="1591907"/>
          <a:ext cx="1491278" cy="28092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844" tIns="117844" rIns="117844" bIns="235688"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bg1"/>
              </a:solidFill>
            </a:rPr>
            <a:t>Wear a mask when in </a:t>
          </a:r>
          <a:br>
            <a:rPr lang="en-US" sz="1600" kern="1200" dirty="0">
              <a:solidFill>
                <a:schemeClr val="bg1"/>
              </a:solidFill>
            </a:rPr>
          </a:br>
          <a:r>
            <a:rPr lang="en-US" sz="1600" kern="1200" dirty="0">
              <a:solidFill>
                <a:schemeClr val="bg1"/>
              </a:solidFill>
            </a:rPr>
            <a:t>high-risk situations. </a:t>
          </a:r>
          <a:br>
            <a:rPr lang="en-US" sz="1600" kern="1200" dirty="0">
              <a:solidFill>
                <a:schemeClr val="bg1"/>
              </a:solidFill>
            </a:rPr>
          </a:br>
          <a:r>
            <a:rPr lang="en-US" sz="1600" kern="1200" dirty="0">
              <a:solidFill>
                <a:schemeClr val="bg1"/>
              </a:solidFill>
            </a:rPr>
            <a:t>It doesn’t hurt!</a:t>
          </a:r>
        </a:p>
      </dsp:txBody>
      <dsp:txXfrm>
        <a:off x="6344157" y="1591907"/>
        <a:ext cx="1491278" cy="2809203"/>
      </dsp:txXfrm>
    </dsp:sp>
    <dsp:sp modelId="{0C6F81B2-633F-4FB8-A553-21488EEECF54}">
      <dsp:nvSpPr>
        <dsp:cNvPr id="0" name=""/>
        <dsp:cNvSpPr/>
      </dsp:nvSpPr>
      <dsp:spPr>
        <a:xfrm>
          <a:off x="7927174" y="1100277"/>
          <a:ext cx="1638767" cy="491630"/>
        </a:xfrm>
        <a:prstGeom prst="chevron">
          <a:avLst>
            <a:gd name="adj" fmla="val 30000"/>
          </a:avLst>
        </a:prstGeom>
        <a:solidFill>
          <a:schemeClr val="accent1">
            <a:shade val="80000"/>
            <a:hueOff val="505450"/>
            <a:satOff val="-71204"/>
            <a:lumOff val="35618"/>
            <a:alphaOff val="0"/>
          </a:schemeClr>
        </a:solidFill>
        <a:ln w="25400" cap="flat" cmpd="sng" algn="ctr">
          <a:solidFill>
            <a:schemeClr val="accent1">
              <a:shade val="80000"/>
              <a:hueOff val="505450"/>
              <a:satOff val="-71204"/>
              <a:lumOff val="3561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3" tIns="60703" rIns="60703" bIns="60703" numCol="1" spcCol="1270" anchor="ctr" anchorCtr="0">
          <a:noAutofit/>
        </a:bodyPr>
        <a:lstStyle/>
        <a:p>
          <a:pPr marL="0" lvl="0" indent="0" algn="ctr" defTabSz="889000">
            <a:lnSpc>
              <a:spcPct val="90000"/>
            </a:lnSpc>
            <a:spcBef>
              <a:spcPct val="0"/>
            </a:spcBef>
            <a:spcAft>
              <a:spcPct val="35000"/>
            </a:spcAft>
            <a:buNone/>
          </a:pPr>
          <a:r>
            <a:rPr lang="en-US" sz="2000" kern="1200" dirty="0"/>
            <a:t>Wash</a:t>
          </a:r>
          <a:endParaRPr lang="en-US" sz="2400" kern="1200" dirty="0"/>
        </a:p>
      </dsp:txBody>
      <dsp:txXfrm>
        <a:off x="8074663" y="1100277"/>
        <a:ext cx="1343789" cy="491630"/>
      </dsp:txXfrm>
    </dsp:sp>
    <dsp:sp modelId="{AB870E58-B4F0-4282-B196-D0D3FA0E7DB2}">
      <dsp:nvSpPr>
        <dsp:cNvPr id="0" name=""/>
        <dsp:cNvSpPr/>
      </dsp:nvSpPr>
      <dsp:spPr>
        <a:xfrm>
          <a:off x="7927174" y="1591907"/>
          <a:ext cx="1491278" cy="28092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844" tIns="117844" rIns="117844" bIns="235688"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bg1"/>
              </a:solidFill>
            </a:rPr>
            <a:t>Wash hands frequently.</a:t>
          </a:r>
        </a:p>
      </dsp:txBody>
      <dsp:txXfrm>
        <a:off x="7927174" y="1591907"/>
        <a:ext cx="1491278" cy="2809203"/>
      </dsp:txXfrm>
    </dsp:sp>
    <dsp:sp modelId="{90961228-FACA-4364-9A0A-9078061FD9AA}">
      <dsp:nvSpPr>
        <dsp:cNvPr id="0" name=""/>
        <dsp:cNvSpPr/>
      </dsp:nvSpPr>
      <dsp:spPr>
        <a:xfrm>
          <a:off x="9510190" y="1100277"/>
          <a:ext cx="1638767" cy="491630"/>
        </a:xfrm>
        <a:prstGeom prst="chevron">
          <a:avLst>
            <a:gd name="adj" fmla="val 30000"/>
          </a:avLst>
        </a:prstGeom>
        <a:solidFill>
          <a:schemeClr val="accent1">
            <a:shade val="80000"/>
            <a:hueOff val="606540"/>
            <a:satOff val="-85445"/>
            <a:lumOff val="42742"/>
            <a:alphaOff val="0"/>
          </a:schemeClr>
        </a:solidFill>
        <a:ln w="25400" cap="flat" cmpd="sng" algn="ctr">
          <a:solidFill>
            <a:schemeClr val="accent1">
              <a:shade val="80000"/>
              <a:hueOff val="606540"/>
              <a:satOff val="-85445"/>
              <a:lumOff val="4274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3" tIns="60703" rIns="60703" bIns="60703" numCol="1" spcCol="1270" anchor="ctr" anchorCtr="0">
          <a:noAutofit/>
        </a:bodyPr>
        <a:lstStyle/>
        <a:p>
          <a:pPr marL="0" lvl="0" indent="0" algn="ctr" defTabSz="889000">
            <a:lnSpc>
              <a:spcPct val="90000"/>
            </a:lnSpc>
            <a:spcBef>
              <a:spcPct val="0"/>
            </a:spcBef>
            <a:spcAft>
              <a:spcPct val="35000"/>
            </a:spcAft>
            <a:buNone/>
          </a:pPr>
          <a:r>
            <a:rPr lang="en-US" sz="2000" kern="1200" dirty="0"/>
            <a:t>Health</a:t>
          </a:r>
          <a:endParaRPr lang="en-US" sz="2400" kern="1200" dirty="0"/>
        </a:p>
      </dsp:txBody>
      <dsp:txXfrm>
        <a:off x="9657679" y="1100277"/>
        <a:ext cx="1343789" cy="491630"/>
      </dsp:txXfrm>
    </dsp:sp>
    <dsp:sp modelId="{FE27377C-0E68-4214-B604-196D13036246}">
      <dsp:nvSpPr>
        <dsp:cNvPr id="0" name=""/>
        <dsp:cNvSpPr/>
      </dsp:nvSpPr>
      <dsp:spPr>
        <a:xfrm>
          <a:off x="9510190" y="1591907"/>
          <a:ext cx="1491278" cy="28092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844" tIns="117844" rIns="117844" bIns="235688" numCol="1" spcCol="1270" anchor="t" anchorCtr="0">
          <a:noAutofit/>
        </a:bodyPr>
        <a:lstStyle/>
        <a:p>
          <a:pPr marL="0" lvl="0" indent="0" algn="l" defTabSz="711200">
            <a:lnSpc>
              <a:spcPct val="90000"/>
            </a:lnSpc>
            <a:spcBef>
              <a:spcPct val="0"/>
            </a:spcBef>
            <a:spcAft>
              <a:spcPct val="35000"/>
            </a:spcAft>
            <a:buNone/>
          </a:pPr>
          <a:r>
            <a:rPr lang="en-US" sz="1600" kern="1200" dirty="0">
              <a:solidFill>
                <a:schemeClr val="bg1"/>
              </a:solidFill>
            </a:rPr>
            <a:t>Practice healthy lifestyle habits.</a:t>
          </a:r>
        </a:p>
      </dsp:txBody>
      <dsp:txXfrm>
        <a:off x="9510190" y="1591907"/>
        <a:ext cx="1491278" cy="2809203"/>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868493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4</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610359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67867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B03D269-CF5E-B240-B3B8-667251DE608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3747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86121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79DA27-E101-406F-AE1C-9D6671D1FA52}" type="slidenum">
              <a:rPr lang="en-US" smtClean="0"/>
              <a:pPr/>
              <a:t>9</a:t>
            </a:fld>
            <a:endParaRPr lang="en-US" dirty="0"/>
          </a:p>
        </p:txBody>
      </p:sp>
    </p:spTree>
    <p:extLst>
      <p:ext uri="{BB962C8B-B14F-4D97-AF65-F5344CB8AC3E}">
        <p14:creationId xmlns:p14="http://schemas.microsoft.com/office/powerpoint/2010/main" val="2490438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HDL, </a:t>
            </a:r>
            <a:r>
              <a:rPr lang="en-US" b="0" i="1" dirty="0">
                <a:solidFill>
                  <a:srgbClr val="FFFFFF"/>
                </a:solidFill>
                <a:effectLst/>
                <a:latin typeface="BlinkMacSystemFont"/>
              </a:rPr>
              <a:t>high-density lipoprotein; IL, interleukin; LDL, low-density lipoprotein</a:t>
            </a:r>
            <a:r>
              <a:rPr lang="en-US" b="0" i="0" dirty="0">
                <a:solidFill>
                  <a:srgbClr val="FFFFFF"/>
                </a:solidFill>
                <a:effectLst/>
                <a:latin typeface="BlinkMacSystemFont"/>
              </a:rPr>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379317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COPD, </a:t>
            </a:r>
            <a:r>
              <a:rPr lang="en-US" b="0" i="1" dirty="0">
                <a:solidFill>
                  <a:srgbClr val="202124"/>
                </a:solidFill>
                <a:effectLst/>
                <a:latin typeface="Google Sans"/>
              </a:rPr>
              <a:t>chronic obstructive pulmonary disease.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678D22-5061-4866-A6F3-CFF603B135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640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850564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89967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78D22-5061-4866-A6F3-CFF603B135F0}" type="slidenum">
              <a:rPr lang="en-US" smtClean="0"/>
              <a:t>14</a:t>
            </a:fld>
            <a:endParaRPr lang="en-US" dirty="0"/>
          </a:p>
        </p:txBody>
      </p:sp>
    </p:spTree>
    <p:extLst>
      <p:ext uri="{BB962C8B-B14F-4D97-AF65-F5344CB8AC3E}">
        <p14:creationId xmlns:p14="http://schemas.microsoft.com/office/powerpoint/2010/main" val="2010037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ME/CFS, myalgic encephalomyelitis/chronic fatigue syndrome.</a:t>
            </a:r>
            <a:endParaRPr lang="en-US" dirty="0"/>
          </a:p>
        </p:txBody>
      </p:sp>
      <p:sp>
        <p:nvSpPr>
          <p:cNvPr id="4" name="Slide Number Placeholder 3"/>
          <p:cNvSpPr>
            <a:spLocks noGrp="1"/>
          </p:cNvSpPr>
          <p:nvPr>
            <p:ph type="sldNum" sz="quarter" idx="5"/>
          </p:nvPr>
        </p:nvSpPr>
        <p:spPr/>
        <p:txBody>
          <a:bodyPr/>
          <a:lstStyle/>
          <a:p>
            <a:fld id="{D4678D22-5061-4866-A6F3-CFF603B135F0}" type="slidenum">
              <a:rPr lang="en-US" smtClean="0"/>
              <a:t>15</a:t>
            </a:fld>
            <a:endParaRPr lang="en-US" dirty="0"/>
          </a:p>
        </p:txBody>
      </p:sp>
    </p:spTree>
    <p:extLst>
      <p:ext uri="{BB962C8B-B14F-4D97-AF65-F5344CB8AC3E}">
        <p14:creationId xmlns:p14="http://schemas.microsoft.com/office/powerpoint/2010/main" val="2062582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235646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1" dirty="0">
              <a:latin typeface="+mn-lt"/>
            </a:endParaRP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2EAF3D7C-E79C-464D-870B-78CB3C2428AA}" type="slidenum">
              <a:rPr kumimoji="0" lang="en-US" sz="1300" b="0" i="0" u="none" strike="noStrike" kern="1200" cap="none" spc="0" normalizeH="0" baseline="0" noProof="0">
                <a:ln>
                  <a:noFill/>
                </a:ln>
                <a:solidFill>
                  <a:srgbClr val="000000"/>
                </a:solidFill>
                <a:effectLst/>
                <a:uLnTx/>
                <a:uFillTx/>
                <a:latin typeface="Calibri"/>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69673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3553807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649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140550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522671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ED, emergency department.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3AE10F-F71E-4A3F-840B-BE47B7D6DC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133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eGFR, estimated glomerular filtration rate; NIH, National Institutes of Health.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90829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RRR, relative risk reduction.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678D22-5061-4866-A6F3-CFF603B135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6180703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15729552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rPr>
              <a:t>ARDS, acute respiratory distress syndrome; NT-proBNP, </a:t>
            </a:r>
            <a:r>
              <a:rPr lang="en-US" sz="1200" i="1" dirty="0">
                <a:effectLst/>
                <a:latin typeface="+mn-lt"/>
                <a:ea typeface="Times" panose="02020603050405020304" pitchFamily="18" charset="0"/>
              </a:rPr>
              <a:t>N-terminal pro B-type natriuretic peptide; </a:t>
            </a:r>
            <a:r>
              <a:rPr lang="en-US" sz="1200" i="1" dirty="0">
                <a:latin typeface="+mn-lt"/>
              </a:rPr>
              <a:t>SIRS, systemic inflammatory response syndrome.</a:t>
            </a: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2EAF3D7C-E79C-464D-870B-78CB3C2428AA}" type="slidenum">
              <a:rPr kumimoji="0" lang="en-US" sz="1300" b="0" i="0" u="none" strike="noStrike" kern="1200" cap="none" spc="0" normalizeH="0" baseline="0" noProof="0">
                <a:ln>
                  <a:noFill/>
                </a:ln>
                <a:solidFill>
                  <a:srgbClr val="000000"/>
                </a:solidFill>
                <a:effectLst/>
                <a:uLnTx/>
                <a:uFillTx/>
                <a:latin typeface="Calibri"/>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299004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78D22-5061-4866-A6F3-CFF603B135F0}" type="slidenum">
              <a:rPr lang="en-US" smtClean="0"/>
              <a:t>28</a:t>
            </a:fld>
            <a:endParaRPr lang="en-US" dirty="0"/>
          </a:p>
        </p:txBody>
      </p:sp>
    </p:spTree>
    <p:extLst>
      <p:ext uri="{BB962C8B-B14F-4D97-AF65-F5344CB8AC3E}">
        <p14:creationId xmlns:p14="http://schemas.microsoft.com/office/powerpoint/2010/main" val="39150266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914400"/>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38986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16961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17660845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553020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31257727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36430449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32141936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BIPOC, Black, indigenous, and people of color.</a:t>
            </a:r>
          </a:p>
        </p:txBody>
      </p:sp>
      <p:sp>
        <p:nvSpPr>
          <p:cNvPr id="4" name="Slide Number Placeholder 3"/>
          <p:cNvSpPr>
            <a:spLocks noGrp="1"/>
          </p:cNvSpPr>
          <p:nvPr>
            <p:ph type="sldNum" sz="quarter" idx="5"/>
          </p:nvPr>
        </p:nvSpPr>
        <p:spPr/>
        <p:txBody>
          <a:bodyPr/>
          <a:lstStyle/>
          <a:p>
            <a:fld id="{03FD632F-D943-47B7-A888-36F6333B10C3}" type="slidenum">
              <a:rPr lang="en-US" smtClean="0"/>
              <a:t>36</a:t>
            </a:fld>
            <a:endParaRPr lang="en-US" dirty="0"/>
          </a:p>
        </p:txBody>
      </p:sp>
    </p:spTree>
    <p:extLst>
      <p:ext uri="{BB962C8B-B14F-4D97-AF65-F5344CB8AC3E}">
        <p14:creationId xmlns:p14="http://schemas.microsoft.com/office/powerpoint/2010/main" val="13331712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FD632F-D943-47B7-A888-36F6333B10C3}" type="slidenum">
              <a:rPr lang="en-US" smtClean="0"/>
              <a:t>37</a:t>
            </a:fld>
            <a:endParaRPr lang="en-US" dirty="0"/>
          </a:p>
        </p:txBody>
      </p:sp>
    </p:spTree>
    <p:extLst>
      <p:ext uri="{BB962C8B-B14F-4D97-AF65-F5344CB8AC3E}">
        <p14:creationId xmlns:p14="http://schemas.microsoft.com/office/powerpoint/2010/main" val="1901176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reported; OR, odds ratio; PASC, post acute sequelae of COVID-19. </a:t>
            </a:r>
          </a:p>
        </p:txBody>
      </p:sp>
      <p:sp>
        <p:nvSpPr>
          <p:cNvPr id="4" name="Slide Number Placeholder 3"/>
          <p:cNvSpPr>
            <a:spLocks noGrp="1"/>
          </p:cNvSpPr>
          <p:nvPr>
            <p:ph type="sldNum" sz="quarter" idx="5"/>
          </p:nvPr>
        </p:nvSpPr>
        <p:spPr/>
        <p:txBody>
          <a:bodyPr/>
          <a:lstStyle/>
          <a:p>
            <a:fld id="{03FD632F-D943-47B7-A888-36F6333B10C3}" type="slidenum">
              <a:rPr lang="en-US" smtClean="0"/>
              <a:t>38</a:t>
            </a:fld>
            <a:endParaRPr lang="en-US" dirty="0"/>
          </a:p>
        </p:txBody>
      </p:sp>
    </p:spTree>
    <p:extLst>
      <p:ext uri="{BB962C8B-B14F-4D97-AF65-F5344CB8AC3E}">
        <p14:creationId xmlns:p14="http://schemas.microsoft.com/office/powerpoint/2010/main" val="2975908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2695128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29804234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8E171-DAF8-47BC-857D-03C8E7776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14380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11562928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15809959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26495116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B99ADF7-D519-4F0A-B356-2476B8F5F16B}"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415795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FD632F-D943-47B7-A888-36F6333B10C3}" type="slidenum">
              <a:rPr lang="en-US" smtClean="0"/>
              <a:t>46</a:t>
            </a:fld>
            <a:endParaRPr lang="en-US" dirty="0"/>
          </a:p>
        </p:txBody>
      </p:sp>
    </p:spTree>
    <p:extLst>
      <p:ext uri="{BB962C8B-B14F-4D97-AF65-F5344CB8AC3E}">
        <p14:creationId xmlns:p14="http://schemas.microsoft.com/office/powerpoint/2010/main" val="9909942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63D589-916D-4EC4-AA9B-1B10FCF22C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71327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8E171-DAF8-47BC-857D-03C8E7776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57179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7CF4FA-35B1-4735-B159-89F81EE740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33759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04056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dirty="0"/>
          </a:p>
        </p:txBody>
      </p:sp>
    </p:spTree>
    <p:extLst>
      <p:ext uri="{BB962C8B-B14F-4D97-AF65-F5344CB8AC3E}">
        <p14:creationId xmlns:p14="http://schemas.microsoft.com/office/powerpoint/2010/main" val="4074644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SDOH, social determinants of health.</a:t>
            </a:r>
          </a:p>
        </p:txBody>
      </p:sp>
      <p:sp>
        <p:nvSpPr>
          <p:cNvPr id="4" name="Slide Number Placeholder 3"/>
          <p:cNvSpPr>
            <a:spLocks noGrp="1"/>
          </p:cNvSpPr>
          <p:nvPr>
            <p:ph type="sldNum" sz="quarter" idx="5"/>
          </p:nvPr>
        </p:nvSpPr>
        <p:spPr/>
        <p:txBody>
          <a:bodyPr/>
          <a:lstStyle/>
          <a:p>
            <a:fld id="{03FD632F-D943-47B7-A888-36F6333B10C3}" type="slidenum">
              <a:rPr lang="en-US" smtClean="0"/>
              <a:t>52</a:t>
            </a:fld>
            <a:endParaRPr lang="en-US" dirty="0"/>
          </a:p>
        </p:txBody>
      </p:sp>
    </p:spTree>
    <p:extLst>
      <p:ext uri="{BB962C8B-B14F-4D97-AF65-F5344CB8AC3E}">
        <p14:creationId xmlns:p14="http://schemas.microsoft.com/office/powerpoint/2010/main" val="36209385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53</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6485AB00-1520-219D-676C-3E8F2C87A6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5401"/>
            <a:ext cx="3991276" cy="984860"/>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4C036-10CF-4ED7-8A6F-57840B16EB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A2DB069-00FC-9F9A-99C1-05B7B36D2E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398B0C9D-4041-E765-B7B1-0B76BC941927}"/>
              </a:ext>
            </a:extLst>
          </p:cNvPr>
          <p:cNvGrpSpPr/>
          <p:nvPr userDrawn="1"/>
        </p:nvGrpSpPr>
        <p:grpSpPr>
          <a:xfrm>
            <a:off x="8059272" y="6315674"/>
            <a:ext cx="3690432" cy="367636"/>
            <a:chOff x="6059216" y="6280341"/>
            <a:chExt cx="5494708" cy="547377"/>
          </a:xfrm>
        </p:grpSpPr>
        <p:pic>
          <p:nvPicPr>
            <p:cNvPr id="6" name="Picture 1">
              <a:extLst>
                <a:ext uri="{FF2B5EF4-FFF2-40B4-BE49-F238E27FC236}">
                  <a16:creationId xmlns:a16="http://schemas.microsoft.com/office/drawing/2014/main" id="{EE5E6945-A1AC-F8D6-CC69-2D0749F170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8924" y="6280341"/>
              <a:ext cx="19050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7AB5B23-330E-9C8F-3D67-886932DC60F1}"/>
                </a:ext>
              </a:extLst>
            </p:cNvPr>
            <p:cNvSpPr txBox="1"/>
            <p:nvPr/>
          </p:nvSpPr>
          <p:spPr>
            <a:xfrm>
              <a:off x="6059216" y="6461117"/>
              <a:ext cx="3656224" cy="366601"/>
            </a:xfrm>
            <a:prstGeom prst="rect">
              <a:avLst/>
            </a:prstGeom>
            <a:noFill/>
          </p:spPr>
          <p:txBody>
            <a:bodyPr wrap="square" rtlCol="0">
              <a:spAutoFit/>
            </a:bodyPr>
            <a:lstStyle/>
            <a:p>
              <a:pPr algn="r"/>
              <a:r>
                <a:rPr lang="en-US" sz="1000" b="0" dirty="0">
                  <a:solidFill>
                    <a:schemeClr val="bg2"/>
                  </a:solidFill>
                  <a:latin typeface="Calibri" panose="020F0502020204030204" pitchFamily="34" charset="0"/>
                  <a:cs typeface="Calibri" panose="020F0502020204030204" pitchFamily="34" charset="0"/>
                </a:rPr>
                <a:t>Slide credit: </a:t>
              </a:r>
              <a:r>
                <a:rPr lang="en-US" sz="1000" dirty="0">
                  <a:solidFill>
                    <a:schemeClr val="bg2"/>
                  </a:solidFill>
                  <a:latin typeface="Calibri" panose="020F0502020204030204" pitchFamily="34" charset="0"/>
                  <a:cs typeface="Calibri" panose="020F0502020204030204" pitchFamily="34" charset="0"/>
                </a:rPr>
                <a:t>clinicaleducationalliance</a:t>
              </a:r>
              <a:r>
                <a:rPr lang="en-US" sz="10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859251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ECA74217-6DBF-7EC9-05DA-CB7DBA19D1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86475" y="3670287"/>
            <a:ext cx="6105525"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0054025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6C920D-2372-786F-496F-9BEC4A6C8EB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14255" y="3656560"/>
            <a:ext cx="6091882" cy="320144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3062185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404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82565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8324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122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7578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5498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61277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2216048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099813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1593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99476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34372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FEB8C7-BFD7-5EAA-DB26-83C768CFF31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2825" y="3636962"/>
            <a:ext cx="6095999"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3" name="Picture 2" descr="Graphical user interface&#10;&#10;Description automatically generated with low confidence">
            <a:extLst>
              <a:ext uri="{FF2B5EF4-FFF2-40B4-BE49-F238E27FC236}">
                <a16:creationId xmlns:a16="http://schemas.microsoft.com/office/drawing/2014/main" id="{27DC2DAD-C4E2-A3E4-D502-2A3490A48D1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1209" y="430796"/>
            <a:ext cx="5069991" cy="898935"/>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4112033"/>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211ED9E3-DB6B-A95F-50CB-BE6488BBED96}"/>
              </a:ext>
            </a:extLst>
          </p:cNvPr>
          <p:cNvGrpSpPr/>
          <p:nvPr/>
        </p:nvGrpSpPr>
        <p:grpSpPr>
          <a:xfrm>
            <a:off x="9809410" y="6163733"/>
            <a:ext cx="1980029" cy="558174"/>
            <a:chOff x="9874835" y="6236872"/>
            <a:chExt cx="1980029" cy="558174"/>
          </a:xfrm>
        </p:grpSpPr>
        <p:pic>
          <p:nvPicPr>
            <p:cNvPr id="5" name="Picture 1">
              <a:extLst>
                <a:ext uri="{FF2B5EF4-FFF2-40B4-BE49-F238E27FC236}">
                  <a16:creationId xmlns:a16="http://schemas.microsoft.com/office/drawing/2014/main" id="{BB5D7729-CF2D-97E1-ED4F-D87CD32B50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837252B-350B-FE8B-6C0E-63B4805A81A9}"/>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7745607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descr="Graphical user interface&#10;&#10;Description automatically generated with low confidence">
            <a:extLst>
              <a:ext uri="{FF2B5EF4-FFF2-40B4-BE49-F238E27FC236}">
                <a16:creationId xmlns:a16="http://schemas.microsoft.com/office/drawing/2014/main" id="{224EA040-56D0-2DB0-CFB7-307836FBE4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7475" y="5528543"/>
            <a:ext cx="5069991" cy="898935"/>
          </a:xfrm>
          <a:prstGeom prst="rect">
            <a:avLst/>
          </a:prstGeom>
        </p:spPr>
      </p:pic>
    </p:spTree>
    <p:extLst>
      <p:ext uri="{BB962C8B-B14F-4D97-AF65-F5344CB8AC3E}">
        <p14:creationId xmlns:p14="http://schemas.microsoft.com/office/powerpoint/2010/main" val="27855408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677FE316-E268-F14F-B6A6-1AC212FCEB14}"/>
              </a:ext>
            </a:extLst>
          </p:cNvPr>
          <p:cNvGrpSpPr/>
          <p:nvPr/>
        </p:nvGrpSpPr>
        <p:grpSpPr>
          <a:xfrm>
            <a:off x="9809410" y="6163733"/>
            <a:ext cx="1980029" cy="558174"/>
            <a:chOff x="9874835" y="6236872"/>
            <a:chExt cx="1980029" cy="558174"/>
          </a:xfrm>
        </p:grpSpPr>
        <p:pic>
          <p:nvPicPr>
            <p:cNvPr id="9" name="Picture 1">
              <a:extLst>
                <a:ext uri="{FF2B5EF4-FFF2-40B4-BE49-F238E27FC236}">
                  <a16:creationId xmlns:a16="http://schemas.microsoft.com/office/drawing/2014/main" id="{6C07A675-1701-C0EC-A02F-EC9AD3DCD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EEE9C4F-83F2-C1D1-18BD-8BCC0CF5252C}"/>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3455561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09478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A7AFE0FC-4134-257E-E807-16748F79C340}"/>
              </a:ext>
            </a:extLst>
          </p:cNvPr>
          <p:cNvGrpSpPr/>
          <p:nvPr/>
        </p:nvGrpSpPr>
        <p:grpSpPr>
          <a:xfrm>
            <a:off x="9809410" y="6163733"/>
            <a:ext cx="1980029" cy="558174"/>
            <a:chOff x="9874835" y="6236872"/>
            <a:chExt cx="1980029" cy="558174"/>
          </a:xfrm>
        </p:grpSpPr>
        <p:pic>
          <p:nvPicPr>
            <p:cNvPr id="7" name="Picture 1">
              <a:extLst>
                <a:ext uri="{FF2B5EF4-FFF2-40B4-BE49-F238E27FC236}">
                  <a16:creationId xmlns:a16="http://schemas.microsoft.com/office/drawing/2014/main" id="{786EDFAE-AAAF-9215-4EB8-B5FBFACD0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B6DDE279-CD74-4A42-2800-F1BF44FE987C}"/>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0349524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0272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descr="Graphical user interface&#10;&#10;Description automatically generated with low confidence">
            <a:extLst>
              <a:ext uri="{FF2B5EF4-FFF2-40B4-BE49-F238E27FC236}">
                <a16:creationId xmlns:a16="http://schemas.microsoft.com/office/drawing/2014/main" id="{FC6DE3BD-CD3C-F56C-1A17-B7E94D71C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7475" y="5528543"/>
            <a:ext cx="5069991" cy="898935"/>
          </a:xfrm>
          <a:prstGeom prst="rect">
            <a:avLst/>
          </a:prstGeom>
        </p:spPr>
      </p:pic>
    </p:spTree>
    <p:extLst>
      <p:ext uri="{BB962C8B-B14F-4D97-AF65-F5344CB8AC3E}">
        <p14:creationId xmlns:p14="http://schemas.microsoft.com/office/powerpoint/2010/main" val="4139426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ECA74217-6DBF-7EC9-05DA-CB7DBA19D1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86475" y="3670287"/>
            <a:ext cx="6105525"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34258590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6C920D-2372-786F-496F-9BEC4A6C8EB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14255" y="3656560"/>
            <a:ext cx="6091882" cy="320144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10906005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25198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598409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92271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038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083673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43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962421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881389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522272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23024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372595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278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theme" Target="../theme/theme2.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theme" Target="../theme/theme4.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60" r:id="rId5"/>
    <p:sldLayoutId id="2147484661" r:id="rId6"/>
    <p:sldLayoutId id="2147484662" r:id="rId7"/>
    <p:sldLayoutId id="2147484663"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7240218"/>
      </p:ext>
    </p:extLst>
  </p:cSld>
  <p:clrMap bg1="dk2" tx1="lt1" bg2="dk1" tx2="lt2" accent1="accent1" accent2="accent2" accent3="accent3" accent4="accent4" accent5="accent5" accent6="accent6" hlink="hlink" folHlink="folHlink"/>
  <p:sldLayoutIdLst>
    <p:sldLayoutId id="2147484693" r:id="rId1"/>
    <p:sldLayoutId id="2147484694" r:id="rId2"/>
    <p:sldLayoutId id="2147484695" r:id="rId3"/>
    <p:sldLayoutId id="2147484696" r:id="rId4"/>
    <p:sldLayoutId id="2147484697" r:id="rId5"/>
    <p:sldLayoutId id="2147484698" r:id="rId6"/>
    <p:sldLayoutId id="2147484699" r:id="rId7"/>
    <p:sldLayoutId id="2147484700" r:id="rId8"/>
    <p:sldLayoutId id="2147484701" r:id="rId9"/>
    <p:sldLayoutId id="2147484702" r:id="rId10"/>
    <p:sldLayoutId id="2147484703" r:id="rId11"/>
    <p:sldLayoutId id="2147484704" r:id="rId12"/>
    <p:sldLayoutId id="2147484705" r:id="rId13"/>
    <p:sldLayoutId id="2147484706"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547483"/>
      </p:ext>
    </p:extLst>
  </p:cSld>
  <p:clrMap bg1="dk2" tx1="lt1" bg2="dk1" tx2="lt2" accent1="accent1" accent2="accent2" accent3="accent3" accent4="accent4" accent5="accent5" accent6="accent6" hlink="hlink" folHlink="folHlink"/>
  <p:sldLayoutIdLst>
    <p:sldLayoutId id="2147484708" r:id="rId1"/>
    <p:sldLayoutId id="2147484709" r:id="rId2"/>
    <p:sldLayoutId id="2147484710" r:id="rId3"/>
    <p:sldLayoutId id="2147484711" r:id="rId4"/>
    <p:sldLayoutId id="2147484712" r:id="rId5"/>
    <p:sldLayoutId id="2147484713" r:id="rId6"/>
    <p:sldLayoutId id="2147484714" r:id="rId7"/>
    <p:sldLayoutId id="2147484715"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0664365"/>
      </p:ext>
    </p:extLst>
  </p:cSld>
  <p:clrMap bg1="dk2" tx1="lt1" bg2="dk1" tx2="lt2" accent1="accent1" accent2="accent2" accent3="accent3" accent4="accent4" accent5="accent5" accent6="accent6" hlink="hlink" folHlink="folHlink"/>
  <p:sldLayoutIdLst>
    <p:sldLayoutId id="2147484731" r:id="rId1"/>
    <p:sldLayoutId id="2147484732" r:id="rId2"/>
    <p:sldLayoutId id="2147484733" r:id="rId3"/>
    <p:sldLayoutId id="2147484734" r:id="rId4"/>
    <p:sldLayoutId id="2147484735" r:id="rId5"/>
    <p:sldLayoutId id="2147484736" r:id="rId6"/>
    <p:sldLayoutId id="2147484737" r:id="rId7"/>
    <p:sldLayoutId id="2147484738" r:id="rId8"/>
    <p:sldLayoutId id="2147484739" r:id="rId9"/>
    <p:sldLayoutId id="2147484740" r:id="rId10"/>
    <p:sldLayoutId id="2147484741" r:id="rId11"/>
    <p:sldLayoutId id="2147484742" r:id="rId12"/>
    <p:sldLayoutId id="2147484743" r:id="rId13"/>
    <p:sldLayoutId id="2147484744"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8.emf"/><Relationship Id="rId7" Type="http://schemas.openxmlformats.org/officeDocument/2006/relationships/image" Target="../media/image22.emf"/><Relationship Id="rId12" Type="http://schemas.openxmlformats.org/officeDocument/2006/relationships/image" Target="../media/image27.emf"/><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1.emf"/><Relationship Id="rId11" Type="http://schemas.openxmlformats.org/officeDocument/2006/relationships/image" Target="../media/image26.emf"/><Relationship Id="rId5" Type="http://schemas.openxmlformats.org/officeDocument/2006/relationships/image" Target="../media/image20.emf"/><Relationship Id="rId10" Type="http://schemas.openxmlformats.org/officeDocument/2006/relationships/image" Target="../media/image25.emf"/><Relationship Id="rId4" Type="http://schemas.openxmlformats.org/officeDocument/2006/relationships/image" Target="../media/image19.emf"/><Relationship Id="rId9" Type="http://schemas.openxmlformats.org/officeDocument/2006/relationships/image" Target="../media/image24.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44.png"/><Relationship Id="rId17" Type="http://schemas.openxmlformats.org/officeDocument/2006/relationships/image" Target="../media/image49.svg"/><Relationship Id="rId2" Type="http://schemas.openxmlformats.org/officeDocument/2006/relationships/notesSlide" Target="../notesSlides/notesSlide39.xml"/><Relationship Id="rId16"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43.svg"/><Relationship Id="rId5" Type="http://schemas.openxmlformats.org/officeDocument/2006/relationships/diagramQuickStyle" Target="../diagrams/quickStyle1.xml"/><Relationship Id="rId15" Type="http://schemas.openxmlformats.org/officeDocument/2006/relationships/image" Target="../media/image47.svg"/><Relationship Id="rId10" Type="http://schemas.openxmlformats.org/officeDocument/2006/relationships/image" Target="../media/image42.png"/><Relationship Id="rId4" Type="http://schemas.openxmlformats.org/officeDocument/2006/relationships/diagramLayout" Target="../diagrams/layout1.xml"/><Relationship Id="rId9" Type="http://schemas.openxmlformats.org/officeDocument/2006/relationships/image" Target="../media/image41.svg"/><Relationship Id="rId1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svg"/><Relationship Id="rId18" Type="http://schemas.openxmlformats.org/officeDocument/2006/relationships/image" Target="../media/image60.pn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54.png"/><Relationship Id="rId17" Type="http://schemas.openxmlformats.org/officeDocument/2006/relationships/image" Target="../media/image59.svg"/><Relationship Id="rId2" Type="http://schemas.openxmlformats.org/officeDocument/2006/relationships/notesSlide" Target="../notesSlides/notesSlide42.xml"/><Relationship Id="rId16"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image" Target="../media/image53.svg"/><Relationship Id="rId5" Type="http://schemas.openxmlformats.org/officeDocument/2006/relationships/diagramQuickStyle" Target="../diagrams/quickStyle4.xml"/><Relationship Id="rId15" Type="http://schemas.openxmlformats.org/officeDocument/2006/relationships/image" Target="../media/image57.svg"/><Relationship Id="rId10" Type="http://schemas.openxmlformats.org/officeDocument/2006/relationships/image" Target="../media/image52.png"/><Relationship Id="rId19" Type="http://schemas.openxmlformats.org/officeDocument/2006/relationships/image" Target="../media/image61.svg"/><Relationship Id="rId4" Type="http://schemas.openxmlformats.org/officeDocument/2006/relationships/diagramLayout" Target="../diagrams/layout4.xml"/><Relationship Id="rId9" Type="http://schemas.openxmlformats.org/officeDocument/2006/relationships/image" Target="../media/image51.svg"/><Relationship Id="rId14" Type="http://schemas.openxmlformats.org/officeDocument/2006/relationships/image" Target="../media/image56.png"/></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4.xml"/><Relationship Id="rId1" Type="http://schemas.openxmlformats.org/officeDocument/2006/relationships/slideLayout" Target="../slideLayouts/slideLayout2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hyperlink" Target="http://www.cdc.gov/healthequity/whatis/index.html" TargetMode="External"/><Relationship Id="rId5" Type="http://schemas.openxmlformats.org/officeDocument/2006/relationships/hyperlink" Target="https://www.cdc.gov/vaccines/covid-19/health-departments/generate-vaccinations.html" TargetMode="External"/><Relationship Id="rId4" Type="http://schemas.openxmlformats.org/officeDocument/2006/relationships/hyperlink" Target="https://www.cdc.gov/vaccines/covid-19/downloads/guide-community-partners.pdf"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65.sv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practicingclinicians.com/CE-CME/dermatology"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hyperlink" Target="https://clinicaloptions.com/CE-CME-program/infectious-disea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598489" y="1600200"/>
            <a:ext cx="11253987" cy="2057400"/>
          </a:xfrm>
        </p:spPr>
        <p:txBody>
          <a:bodyPr>
            <a:normAutofit/>
          </a:bodyPr>
          <a:lstStyle/>
          <a:p>
            <a:pPr eaLnBrk="1" hangingPunct="1"/>
            <a:r>
              <a:rPr lang="en-US" altLang="en-US" sz="4000" dirty="0"/>
              <a:t>Managing COVID-19 Risk in Individuals </a:t>
            </a:r>
            <a:br>
              <a:rPr lang="en-US" altLang="en-US" sz="4000" dirty="0"/>
            </a:br>
            <a:r>
              <a:rPr lang="en-US" altLang="en-US" sz="4000" dirty="0"/>
              <a:t>With Metabolic Syndrome and Obesity</a:t>
            </a:r>
          </a:p>
        </p:txBody>
      </p:sp>
      <p:sp>
        <p:nvSpPr>
          <p:cNvPr id="2" name="Text Box 19">
            <a:extLst>
              <a:ext uri="{FF2B5EF4-FFF2-40B4-BE49-F238E27FC236}">
                <a16:creationId xmlns:a16="http://schemas.microsoft.com/office/drawing/2014/main" id="{9DA522FB-E7BB-D83D-56D4-B7347DFBDF4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 in </a:t>
            </a:r>
            <a:r>
              <a:rPr lang="en-US" altLang="en-US" sz="1200" b="0">
                <a:solidFill>
                  <a:schemeClr val="bg2"/>
                </a:solidFill>
                <a:latin typeface="Calibri" panose="020F0502020204030204" pitchFamily="34" charset="0"/>
              </a:rPr>
              <a:t>partnership with Practicing </a:t>
            </a:r>
            <a:r>
              <a:rPr lang="en-US" altLang="en-US" sz="1200" b="0" dirty="0">
                <a:solidFill>
                  <a:schemeClr val="bg2"/>
                </a:solidFill>
                <a:latin typeface="Calibri" panose="020F0502020204030204" pitchFamily="34" charset="0"/>
              </a:rPr>
              <a:t>Clinicians Exchange</a:t>
            </a:r>
          </a:p>
        </p:txBody>
      </p:sp>
      <p:sp>
        <p:nvSpPr>
          <p:cNvPr id="3" name="Text Box 21">
            <a:extLst>
              <a:ext uri="{FF2B5EF4-FFF2-40B4-BE49-F238E27FC236}">
                <a16:creationId xmlns:a16="http://schemas.microsoft.com/office/drawing/2014/main" id="{72A62AAE-293E-C5C0-7F15-29ED97CB0C7F}"/>
              </a:ext>
            </a:extLst>
          </p:cNvPr>
          <p:cNvSpPr txBox="1">
            <a:spLocks noChangeArrowheads="1"/>
          </p:cNvSpPr>
          <p:nvPr/>
        </p:nvSpPr>
        <p:spPr bwMode="auto">
          <a:xfrm>
            <a:off x="423864" y="6389209"/>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Pfizer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2000" b="0">
                <a:solidFill>
                  <a:srgbClr val="455560"/>
                </a:solidFill>
                <a:latin typeface="Calibri" panose="020F0502020204030204" pitchFamily="34" charset="0"/>
              </a:rPr>
              <a:t>Slide credit: </a:t>
            </a:r>
            <a:r>
              <a:rPr lang="en-US" sz="2000" b="0" err="1">
                <a:solidFill>
                  <a:schemeClr val="bg2"/>
                </a:solidFill>
                <a:latin typeface="Calibri" panose="020F0502020204030204" pitchFamily="34" charset="0"/>
                <a:cs typeface="Calibri" panose="020F0502020204030204" pitchFamily="34" charset="0"/>
              </a:rPr>
              <a:t>clinicaleducationalliance.com</a:t>
            </a:r>
            <a:endParaRPr lang="en-US" altLang="en-US" sz="2000" b="0" u="sng">
              <a:solidFill>
                <a:schemeClr val="bg2"/>
              </a:solidFill>
              <a:latin typeface="Calibri" panose="020F0502020204030204" pitchFamily="34" charset="0"/>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9A3F44-4EE5-362C-F2B7-7BA291D5187C}"/>
              </a:ext>
            </a:extLst>
          </p:cNvPr>
          <p:cNvSpPr>
            <a:spLocks noGrp="1"/>
          </p:cNvSpPr>
          <p:nvPr>
            <p:ph sz="half" idx="2"/>
          </p:nvPr>
        </p:nvSpPr>
        <p:spPr>
          <a:xfrm>
            <a:off x="6252634" y="1516000"/>
            <a:ext cx="5229570" cy="4665746"/>
          </a:xfrm>
        </p:spPr>
        <p:txBody>
          <a:bodyPr/>
          <a:lstStyle/>
          <a:p>
            <a:pPr marL="0" marR="0" indent="0">
              <a:spcBef>
                <a:spcPts val="0"/>
              </a:spcBef>
              <a:spcAft>
                <a:spcPts val="0"/>
              </a:spcAft>
              <a:buNone/>
            </a:pPr>
            <a:r>
              <a:rPr lang="en-US" altLang="en-US" sz="2600" b="1" dirty="0">
                <a:solidFill>
                  <a:srgbClr val="E1471D"/>
                </a:solidFill>
              </a:rPr>
              <a:t>Rasika Karnik, MD, MS</a:t>
            </a:r>
            <a:br>
              <a:rPr lang="en-US" altLang="en-US" sz="2400" b="1" dirty="0">
                <a:solidFill>
                  <a:schemeClr val="hlink"/>
                </a:solidFill>
              </a:rPr>
            </a:br>
            <a:r>
              <a:rPr lang="en-US" sz="2400" dirty="0">
                <a:effectLst/>
                <a:ea typeface="Calibri" panose="020F0502020204030204" pitchFamily="34" charset="0"/>
                <a:cs typeface="Times New Roman" panose="02020603050405020304" pitchFamily="18" charset="0"/>
              </a:rPr>
              <a:t>Assistant Professor</a:t>
            </a:r>
          </a:p>
          <a:p>
            <a:pPr marL="0" marR="0" indent="0">
              <a:spcBef>
                <a:spcPts val="0"/>
              </a:spcBef>
              <a:spcAft>
                <a:spcPts val="0"/>
              </a:spcAft>
              <a:buNone/>
            </a:pPr>
            <a:r>
              <a:rPr lang="en-US" sz="2400" dirty="0">
                <a:effectLst/>
                <a:ea typeface="Calibri" panose="020F0502020204030204" pitchFamily="34" charset="0"/>
                <a:cs typeface="Times New Roman" panose="02020603050405020304" pitchFamily="18" charset="0"/>
              </a:rPr>
              <a:t>Division of Primary Care, </a:t>
            </a:r>
            <a:br>
              <a:rPr lang="en-US" sz="2400" dirty="0">
                <a:effectLst/>
                <a:ea typeface="Calibri" panose="020F0502020204030204" pitchFamily="34" charset="0"/>
                <a:cs typeface="Times New Roman" panose="02020603050405020304" pitchFamily="18" charset="0"/>
              </a:rPr>
            </a:br>
            <a:r>
              <a:rPr lang="en-US" sz="2400" dirty="0">
                <a:effectLst/>
                <a:ea typeface="Calibri" panose="020F0502020204030204" pitchFamily="34" charset="0"/>
                <a:cs typeface="Times New Roman" panose="02020603050405020304" pitchFamily="18" charset="0"/>
              </a:rPr>
              <a:t>Department of Internal Medicine</a:t>
            </a:r>
          </a:p>
          <a:p>
            <a:pPr marL="0" marR="0" indent="0">
              <a:spcBef>
                <a:spcPts val="0"/>
              </a:spcBef>
              <a:spcAft>
                <a:spcPts val="0"/>
              </a:spcAft>
              <a:buNone/>
            </a:pPr>
            <a:r>
              <a:rPr lang="en-US" sz="2400" dirty="0">
                <a:effectLst/>
                <a:ea typeface="Calibri" panose="020F0502020204030204" pitchFamily="34" charset="0"/>
                <a:cs typeface="Times New Roman" panose="02020603050405020304" pitchFamily="18" charset="0"/>
              </a:rPr>
              <a:t>University of Chicago</a:t>
            </a:r>
          </a:p>
          <a:p>
            <a:pPr marL="0" marR="0" indent="0">
              <a:spcBef>
                <a:spcPts val="0"/>
              </a:spcBef>
              <a:spcAft>
                <a:spcPts val="0"/>
              </a:spcAft>
              <a:buNone/>
            </a:pPr>
            <a:r>
              <a:rPr lang="en-US" sz="2400" dirty="0">
                <a:effectLst/>
                <a:ea typeface="Calibri" panose="020F0502020204030204" pitchFamily="34" charset="0"/>
                <a:cs typeface="Times New Roman" panose="02020603050405020304" pitchFamily="18" charset="0"/>
              </a:rPr>
              <a:t>Chicago, Illinois</a:t>
            </a:r>
          </a:p>
        </p:txBody>
      </p:sp>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a:xfrm>
            <a:off x="601820" y="1515999"/>
            <a:ext cx="5309278" cy="4903089"/>
          </a:xfrm>
        </p:spPr>
        <p:txBody>
          <a:bodyPr/>
          <a:lstStyle/>
          <a:p>
            <a:pPr marL="0" marR="0" lvl="0" indent="0" algn="l" defTabSz="914400" rtl="0" eaLnBrk="1" fontAlgn="base" latinLnBrk="0" hangingPunct="1">
              <a:spcBef>
                <a:spcPts val="0"/>
              </a:spcBef>
              <a:spcAft>
                <a:spcPts val="0"/>
              </a:spcAft>
              <a:buClr>
                <a:srgbClr val="000000"/>
              </a:buClr>
              <a:buSzTx/>
              <a:buFont typeface="Wingdings" panose="05000000000000000000" pitchFamily="2" charset="2"/>
              <a:buNone/>
              <a:tabLst/>
              <a:defRPr/>
            </a:pPr>
            <a:r>
              <a:rPr lang="en-US" altLang="en-US" sz="2600" b="1" dirty="0">
                <a:solidFill>
                  <a:srgbClr val="E1471D"/>
                </a:solidFill>
              </a:rPr>
              <a:t>Donna Ryan, MD</a:t>
            </a:r>
            <a:br>
              <a:rPr lang="en-US" altLang="en-US" sz="2400" b="1" dirty="0">
                <a:solidFill>
                  <a:schemeClr val="accent3"/>
                </a:solidFill>
              </a:rPr>
            </a:br>
            <a:r>
              <a:rPr kumimoji="0" lang="en-US" sz="2400" b="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Professor Emerita</a:t>
            </a:r>
            <a:endParaRPr lang="en-US" altLang="en-US" sz="2400" b="1" dirty="0">
              <a:solidFill>
                <a:schemeClr val="accent3"/>
              </a:solidFill>
            </a:endParaRPr>
          </a:p>
          <a:p>
            <a:pPr marL="0" marR="0" indent="0">
              <a:spcBef>
                <a:spcPts val="0"/>
              </a:spcBef>
              <a:spcAft>
                <a:spcPts val="0"/>
              </a:spcAft>
              <a:buNone/>
            </a:pPr>
            <a:r>
              <a:rPr lang="en-US" sz="2400" dirty="0">
                <a:effectLst/>
                <a:ea typeface="Calibri" panose="020F0502020204030204" pitchFamily="34" charset="0"/>
                <a:cs typeface="Times New Roman" panose="02020603050405020304" pitchFamily="18" charset="0"/>
              </a:rPr>
              <a:t>Pennington Biomedical Research Center</a:t>
            </a:r>
          </a:p>
          <a:p>
            <a:pPr marL="0" marR="0" indent="0">
              <a:spcBef>
                <a:spcPts val="0"/>
              </a:spcBef>
              <a:spcAft>
                <a:spcPts val="0"/>
              </a:spcAft>
              <a:buNone/>
            </a:pPr>
            <a:r>
              <a:rPr lang="en-US" sz="2400" dirty="0">
                <a:effectLst/>
                <a:ea typeface="Calibri" panose="020F0502020204030204" pitchFamily="34" charset="0"/>
                <a:cs typeface="Times New Roman" panose="02020603050405020304" pitchFamily="18" charset="0"/>
              </a:rPr>
              <a:t>New Orleans, Louisiana </a:t>
            </a:r>
          </a:p>
          <a:p>
            <a:pPr marL="0" indent="0">
              <a:spcBef>
                <a:spcPts val="0"/>
              </a:spcBef>
              <a:spcAft>
                <a:spcPts val="0"/>
              </a:spcAft>
              <a:buNone/>
            </a:pPr>
            <a:endParaRPr lang="en-US" altLang="en-US" sz="2400" dirty="0"/>
          </a:p>
          <a:p>
            <a:pPr marL="0" marR="0" indent="0">
              <a:spcBef>
                <a:spcPts val="0"/>
              </a:spcBef>
              <a:spcAft>
                <a:spcPts val="0"/>
              </a:spcAft>
              <a:buNone/>
            </a:pPr>
            <a:r>
              <a:rPr lang="en-US" altLang="en-US" sz="2600" b="1" dirty="0">
                <a:solidFill>
                  <a:srgbClr val="E1471D"/>
                </a:solidFill>
              </a:rPr>
              <a:t>Renslow Sherer, MD</a:t>
            </a:r>
            <a:br>
              <a:rPr lang="en-US" altLang="en-US" sz="2400" b="1" dirty="0">
                <a:solidFill>
                  <a:schemeClr val="hlink"/>
                </a:solidFill>
              </a:rPr>
            </a:br>
            <a:r>
              <a:rPr lang="en-US" sz="2400" dirty="0">
                <a:effectLst/>
                <a:ea typeface="Calibri" panose="020F0502020204030204" pitchFamily="34" charset="0"/>
                <a:cs typeface="Times New Roman" panose="02020603050405020304" pitchFamily="18" charset="0"/>
              </a:rPr>
              <a:t>Professor of Medicine</a:t>
            </a:r>
          </a:p>
          <a:p>
            <a:pPr marL="0" marR="0" indent="0">
              <a:spcBef>
                <a:spcPts val="0"/>
              </a:spcBef>
              <a:spcAft>
                <a:spcPts val="0"/>
              </a:spcAft>
              <a:buNone/>
            </a:pPr>
            <a:r>
              <a:rPr lang="en-US" sz="2400" dirty="0">
                <a:effectLst/>
                <a:ea typeface="Calibri" panose="020F0502020204030204" pitchFamily="34" charset="0"/>
                <a:cs typeface="Times New Roman" panose="02020603050405020304" pitchFamily="18" charset="0"/>
              </a:rPr>
              <a:t>Section of Infectious Diseases and </a:t>
            </a:r>
            <a:br>
              <a:rPr lang="en-US" sz="2400" dirty="0">
                <a:effectLst/>
                <a:ea typeface="Calibri" panose="020F0502020204030204" pitchFamily="34" charset="0"/>
                <a:cs typeface="Times New Roman" panose="02020603050405020304" pitchFamily="18" charset="0"/>
              </a:rPr>
            </a:br>
            <a:r>
              <a:rPr lang="en-US" sz="2400" dirty="0">
                <a:effectLst/>
                <a:ea typeface="Calibri" panose="020F0502020204030204" pitchFamily="34" charset="0"/>
                <a:cs typeface="Times New Roman" panose="02020603050405020304" pitchFamily="18" charset="0"/>
              </a:rPr>
              <a:t>Global Health, Department of Medicine</a:t>
            </a:r>
          </a:p>
          <a:p>
            <a:pPr marL="0" marR="0" indent="0">
              <a:spcBef>
                <a:spcPts val="0"/>
              </a:spcBef>
              <a:spcAft>
                <a:spcPts val="0"/>
              </a:spcAft>
              <a:buNone/>
            </a:pPr>
            <a:r>
              <a:rPr lang="en-US" sz="2400" dirty="0">
                <a:effectLst/>
                <a:ea typeface="Calibri" panose="020F0502020204030204" pitchFamily="34" charset="0"/>
                <a:cs typeface="Times New Roman" panose="02020603050405020304" pitchFamily="18" charset="0"/>
              </a:rPr>
              <a:t>Director, International HIV </a:t>
            </a:r>
            <a:br>
              <a:rPr lang="en-US" sz="2400" dirty="0">
                <a:effectLst/>
                <a:ea typeface="Calibri" panose="020F0502020204030204" pitchFamily="34" charset="0"/>
                <a:cs typeface="Times New Roman" panose="02020603050405020304" pitchFamily="18" charset="0"/>
              </a:rPr>
            </a:br>
            <a:r>
              <a:rPr lang="en-US" sz="2400" dirty="0">
                <a:effectLst/>
                <a:ea typeface="Calibri" panose="020F0502020204030204" pitchFamily="34" charset="0"/>
                <a:cs typeface="Times New Roman" panose="02020603050405020304" pitchFamily="18" charset="0"/>
              </a:rPr>
              <a:t>Training Center</a:t>
            </a:r>
          </a:p>
          <a:p>
            <a:pPr marL="0" marR="0" indent="0">
              <a:spcBef>
                <a:spcPts val="0"/>
              </a:spcBef>
              <a:spcAft>
                <a:spcPts val="0"/>
              </a:spcAft>
              <a:buNone/>
            </a:pPr>
            <a:r>
              <a:rPr lang="en-US" sz="2400" dirty="0">
                <a:effectLst/>
                <a:ea typeface="Calibri" panose="020F0502020204030204" pitchFamily="34" charset="0"/>
                <a:cs typeface="Times New Roman" panose="02020603050405020304" pitchFamily="18" charset="0"/>
              </a:rPr>
              <a:t>University of Chicago</a:t>
            </a:r>
          </a:p>
          <a:p>
            <a:pPr marL="0" marR="0" indent="0">
              <a:spcBef>
                <a:spcPts val="0"/>
              </a:spcBef>
              <a:spcAft>
                <a:spcPts val="0"/>
              </a:spcAft>
              <a:buNone/>
            </a:pPr>
            <a:r>
              <a:rPr lang="en-US" sz="2400" dirty="0">
                <a:effectLst/>
                <a:ea typeface="Calibri" panose="020F0502020204030204" pitchFamily="34" charset="0"/>
                <a:cs typeface="Times New Roman" panose="02020603050405020304" pitchFamily="18" charset="0"/>
              </a:rPr>
              <a:t>Chicago, Illinois</a:t>
            </a:r>
          </a:p>
          <a:p>
            <a:pPr marL="0" marR="0" indent="0">
              <a:spcBef>
                <a:spcPts val="0"/>
              </a:spcBef>
              <a:spcAft>
                <a:spcPts val="0"/>
              </a:spcAft>
              <a:buNone/>
            </a:pPr>
            <a:endParaRPr lang="en-US" altLang="en-US" sz="2400" dirty="0">
              <a:ea typeface="Calibri" panose="020F0502020204030204" pitchFamily="34"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rmAutofit lnSpcReduction="10000"/>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800" b="1" dirty="0">
                <a:solidFill>
                  <a:srgbClr val="E1471D"/>
                </a:solidFill>
                <a:latin typeface="Calibri"/>
                <a:cs typeface="Calibri"/>
              </a:rPr>
              <a:t>Donna Ryan, MD: </a:t>
            </a:r>
            <a:r>
              <a:rPr lang="en-US" sz="2800" i="1" dirty="0">
                <a:latin typeface="+mn-lt"/>
                <a:cs typeface="Calibri"/>
              </a:rPr>
              <a:t>advisor: </a:t>
            </a:r>
            <a:r>
              <a:rPr lang="en-US" sz="2800" dirty="0" err="1">
                <a:latin typeface="+mn-lt"/>
                <a:cs typeface="Calibri"/>
              </a:rPr>
              <a:t>Altimmune</a:t>
            </a:r>
            <a:r>
              <a:rPr lang="en-US" sz="2800" dirty="0">
                <a:latin typeface="+mn-lt"/>
                <a:cs typeface="Calibri"/>
              </a:rPr>
              <a:t>, Amgen, </a:t>
            </a:r>
            <a:r>
              <a:rPr lang="en-US" sz="2800" dirty="0" err="1">
                <a:latin typeface="+mn-lt"/>
                <a:cs typeface="Calibri"/>
              </a:rPr>
              <a:t>Biohaven</a:t>
            </a:r>
            <a:r>
              <a:rPr lang="en-US" sz="2800" dirty="0">
                <a:latin typeface="+mn-lt"/>
                <a:cs typeface="Calibri"/>
              </a:rPr>
              <a:t>, </a:t>
            </a:r>
            <a:r>
              <a:rPr lang="en-US" sz="2800" dirty="0" err="1">
                <a:latin typeface="+mn-lt"/>
                <a:cs typeface="Calibri"/>
              </a:rPr>
              <a:t>Boeringer</a:t>
            </a:r>
            <a:r>
              <a:rPr lang="en-US" sz="2800" dirty="0">
                <a:latin typeface="+mn-lt"/>
                <a:cs typeface="Calibri"/>
              </a:rPr>
              <a:t> Ingelheim, Calibrate, </a:t>
            </a:r>
            <a:r>
              <a:rPr lang="en-US" sz="2800" dirty="0" err="1">
                <a:latin typeface="+mn-lt"/>
                <a:cs typeface="Calibri"/>
              </a:rPr>
              <a:t>Carmot</a:t>
            </a:r>
            <a:r>
              <a:rPr lang="en-US" sz="2800" dirty="0">
                <a:latin typeface="+mn-lt"/>
                <a:cs typeface="Calibri"/>
              </a:rPr>
              <a:t>, </a:t>
            </a:r>
            <a:r>
              <a:rPr lang="en-US" sz="2800" dirty="0" err="1">
                <a:latin typeface="+mn-lt"/>
                <a:cs typeface="Calibri"/>
              </a:rPr>
              <a:t>Epitomee</a:t>
            </a:r>
            <a:r>
              <a:rPr lang="en-US" sz="2800" dirty="0">
                <a:latin typeface="+mn-lt"/>
                <a:cs typeface="Calibri"/>
              </a:rPr>
              <a:t>, Gila Therapeutics, Lilly, Novo Nordisk, Scientific Intake, Structure Tx, </a:t>
            </a:r>
            <a:r>
              <a:rPr lang="en-US" sz="2800" dirty="0" err="1">
                <a:latin typeface="+mn-lt"/>
                <a:cs typeface="Calibri"/>
              </a:rPr>
              <a:t>Xeno</a:t>
            </a:r>
            <a:r>
              <a:rPr lang="en-US" sz="2800" dirty="0">
                <a:latin typeface="+mn-lt"/>
                <a:cs typeface="Calibri"/>
              </a:rPr>
              <a:t>, YSOPIA, Zealand; </a:t>
            </a:r>
            <a:r>
              <a:rPr lang="en-US" sz="2800" i="1" dirty="0">
                <a:latin typeface="+mn-lt"/>
                <a:cs typeface="Calibri"/>
              </a:rPr>
              <a:t>speaker</a:t>
            </a:r>
            <a:r>
              <a:rPr lang="en-US" sz="2800" dirty="0">
                <a:latin typeface="+mn-lt"/>
                <a:cs typeface="Calibri"/>
              </a:rPr>
              <a:t>: IFA Celtic, Novo Nordisk, Lilly; </a:t>
            </a:r>
            <a:r>
              <a:rPr lang="en-US" sz="2800" i="1" dirty="0">
                <a:latin typeface="+mn-lt"/>
                <a:cs typeface="Calibri"/>
              </a:rPr>
              <a:t>individual publicly traded stock/stock options</a:t>
            </a:r>
            <a:r>
              <a:rPr lang="en-US" sz="2800" dirty="0">
                <a:latin typeface="+mn-lt"/>
                <a:cs typeface="Calibri"/>
              </a:rPr>
              <a:t>: </a:t>
            </a:r>
            <a:r>
              <a:rPr lang="en-US" sz="2800" dirty="0" err="1">
                <a:latin typeface="+mn-lt"/>
                <a:cs typeface="Calibri"/>
              </a:rPr>
              <a:t>Epitomee</a:t>
            </a:r>
            <a:r>
              <a:rPr lang="en-US" sz="2800" dirty="0">
                <a:latin typeface="+mn-lt"/>
                <a:cs typeface="Calibri"/>
              </a:rPr>
              <a:t>, Calibrate, Ro, Scientific Intake, </a:t>
            </a:r>
            <a:r>
              <a:rPr lang="en-US" sz="2800" dirty="0" err="1">
                <a:latin typeface="+mn-lt"/>
                <a:cs typeface="Calibri"/>
              </a:rPr>
              <a:t>Xeno</a:t>
            </a:r>
            <a:r>
              <a:rPr lang="en-US" sz="2800" dirty="0">
                <a:latin typeface="+mn-lt"/>
                <a:cs typeface="Calibri"/>
              </a:rPr>
              <a:t>; </a:t>
            </a:r>
            <a:r>
              <a:rPr lang="en-US" sz="2800" i="1" dirty="0">
                <a:latin typeface="+mn-lt"/>
                <a:cs typeface="Calibri"/>
              </a:rPr>
              <a:t>clinical trial</a:t>
            </a:r>
            <a:r>
              <a:rPr lang="en-US" sz="2800" dirty="0">
                <a:latin typeface="+mn-lt"/>
                <a:cs typeface="Calibri"/>
              </a:rPr>
              <a:t>: Novo Nordisk; </a:t>
            </a:r>
            <a:r>
              <a:rPr lang="en-US" sz="2800" i="1" dirty="0">
                <a:latin typeface="+mn-lt"/>
                <a:cs typeface="Calibri"/>
              </a:rPr>
              <a:t>data safety monitoring board</a:t>
            </a:r>
            <a:r>
              <a:rPr lang="en-US" sz="2800" dirty="0">
                <a:latin typeface="+mn-lt"/>
                <a:cs typeface="Calibri"/>
              </a:rPr>
              <a:t>: IQVIA (Rhythm), Lilly</a:t>
            </a:r>
            <a:r>
              <a:rPr lang="en-US" sz="2800" i="1" dirty="0">
                <a:latin typeface="+mn-lt"/>
                <a:cs typeface="Calibri"/>
              </a:rPr>
              <a:t>.</a:t>
            </a:r>
          </a:p>
          <a:p>
            <a:pPr marL="0" indent="0">
              <a:buClr>
                <a:schemeClr val="accent6"/>
              </a:buClr>
              <a:buNone/>
              <a:defRPr/>
            </a:pPr>
            <a:r>
              <a:rPr lang="en-US" sz="2800" b="1" dirty="0" err="1">
                <a:solidFill>
                  <a:srgbClr val="E1471D"/>
                </a:solidFill>
                <a:latin typeface="Calibri"/>
                <a:cs typeface="Calibri"/>
              </a:rPr>
              <a:t>Renslow</a:t>
            </a:r>
            <a:r>
              <a:rPr lang="en-US" sz="2800" b="1" dirty="0">
                <a:solidFill>
                  <a:srgbClr val="E1471D"/>
                </a:solidFill>
                <a:latin typeface="Calibri"/>
                <a:cs typeface="Calibri"/>
              </a:rPr>
              <a:t> Sherer, MD</a:t>
            </a:r>
            <a:r>
              <a:rPr lang="en-US" sz="2800" b="1" i="1" dirty="0">
                <a:solidFill>
                  <a:srgbClr val="E1471D"/>
                </a:solidFill>
                <a:latin typeface="Calibri"/>
                <a:cs typeface="Calibri"/>
              </a:rPr>
              <a:t>: </a:t>
            </a:r>
            <a:r>
              <a:rPr lang="en-US" sz="2800" i="1" dirty="0">
                <a:latin typeface="Calibri"/>
                <a:cs typeface="Calibri"/>
              </a:rPr>
              <a:t>researcher:</a:t>
            </a:r>
            <a:r>
              <a:rPr lang="en-US" sz="2800" dirty="0">
                <a:latin typeface="Calibri"/>
                <a:cs typeface="Calibri"/>
              </a:rPr>
              <a:t> Gilead.</a:t>
            </a:r>
          </a:p>
          <a:p>
            <a:pPr marL="0" indent="0">
              <a:buClr>
                <a:schemeClr val="accent6"/>
              </a:buClr>
              <a:buNone/>
              <a:defRPr/>
            </a:pPr>
            <a:r>
              <a:rPr lang="en-US" sz="2800" b="1" dirty="0">
                <a:solidFill>
                  <a:srgbClr val="E1471D"/>
                </a:solidFill>
                <a:latin typeface="Calibri"/>
                <a:cs typeface="Calibri"/>
              </a:rPr>
              <a:t>Rasika Karnik, MD, MS</a:t>
            </a:r>
            <a:r>
              <a:rPr lang="en-US" sz="2800" b="1" i="1" dirty="0">
                <a:solidFill>
                  <a:srgbClr val="E1471D"/>
                </a:solidFill>
                <a:latin typeface="Calibri"/>
                <a:cs typeface="Calibri"/>
              </a:rPr>
              <a:t>: </a:t>
            </a:r>
            <a:r>
              <a:rPr lang="en-US" sz="2800" i="1" dirty="0">
                <a:latin typeface="Calibri"/>
                <a:cs typeface="Calibri"/>
              </a:rPr>
              <a:t>consultant/advisor/speaker: </a:t>
            </a:r>
            <a:r>
              <a:rPr lang="en-US" sz="2800" dirty="0">
                <a:latin typeface="Calibri"/>
                <a:cs typeface="Calibri"/>
              </a:rPr>
              <a:t>Gilead.</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6462-17EF-1CF5-BB18-A9834056B0AB}"/>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882B8CCD-AE60-F46C-1061-2A30326B43FD}"/>
              </a:ext>
            </a:extLst>
          </p:cNvPr>
          <p:cNvSpPr>
            <a:spLocks noGrp="1"/>
          </p:cNvSpPr>
          <p:nvPr>
            <p:ph idx="1"/>
          </p:nvPr>
        </p:nvSpPr>
        <p:spPr/>
        <p:txBody>
          <a:bodyPr/>
          <a:lstStyle/>
          <a:p>
            <a:r>
              <a:rPr lang="en-US" dirty="0"/>
              <a:t>Counsel people with obesity and/or metabolic syndrome on the risks associated with severe acute and postacute COVID-19 outcomes </a:t>
            </a:r>
          </a:p>
          <a:p>
            <a:r>
              <a:rPr lang="en-US" dirty="0"/>
              <a:t>Select the most appropriate prevention and treatment strategies for COVID-19 in ambulatory patients with obesity and/or metabolic syndrome</a:t>
            </a:r>
          </a:p>
          <a:p>
            <a:r>
              <a:rPr lang="en-US" dirty="0"/>
              <a:t>Incorporate strategies aimed at reducing the impact of healthcare disparities in the prevention and treatment of people with obesity/metabolic syndrome and COVID-19</a:t>
            </a:r>
          </a:p>
        </p:txBody>
      </p:sp>
    </p:spTree>
    <p:extLst>
      <p:ext uri="{BB962C8B-B14F-4D97-AF65-F5344CB8AC3E}">
        <p14:creationId xmlns:p14="http://schemas.microsoft.com/office/powerpoint/2010/main" val="2630453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0900AD-489D-75B7-49E0-E5991F05C692}"/>
              </a:ext>
            </a:extLst>
          </p:cNvPr>
          <p:cNvSpPr>
            <a:spLocks noGrp="1"/>
          </p:cNvSpPr>
          <p:nvPr>
            <p:ph type="title"/>
          </p:nvPr>
        </p:nvSpPr>
        <p:spPr/>
        <p:txBody>
          <a:bodyPr/>
          <a:lstStyle/>
          <a:p>
            <a:r>
              <a:rPr lang="en-US" dirty="0"/>
              <a:t>Converging Pandemics</a:t>
            </a:r>
          </a:p>
        </p:txBody>
      </p:sp>
    </p:spTree>
    <p:extLst>
      <p:ext uri="{BB962C8B-B14F-4D97-AF65-F5344CB8AC3E}">
        <p14:creationId xmlns:p14="http://schemas.microsoft.com/office/powerpoint/2010/main" val="1183171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b="1" dirty="0"/>
              <a:t>An Epidemic Meets a Pandemic</a:t>
            </a:r>
            <a:endParaRPr lang="en-US" sz="2400" dirty="0"/>
          </a:p>
        </p:txBody>
      </p:sp>
      <p:sp>
        <p:nvSpPr>
          <p:cNvPr id="16" name="Text Box 15">
            <a:extLst>
              <a:ext uri="{FF2B5EF4-FFF2-40B4-BE49-F238E27FC236}">
                <a16:creationId xmlns:a16="http://schemas.microsoft.com/office/drawing/2014/main" id="{4B5E3D8E-EBB8-918F-13CB-80DFAA2B96F2}"/>
              </a:ext>
            </a:extLst>
          </p:cNvPr>
          <p:cNvSpPr txBox="1">
            <a:spLocks noChangeArrowheads="1"/>
          </p:cNvSpPr>
          <p:nvPr/>
        </p:nvSpPr>
        <p:spPr bwMode="auto">
          <a:xfrm>
            <a:off x="426190" y="6189368"/>
            <a:ext cx="1172229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fontAlgn="base" hangingPunct="1">
              <a:spcBef>
                <a:spcPct val="0"/>
              </a:spcBef>
              <a:spcAft>
                <a:spcPct val="0"/>
              </a:spcAft>
              <a:buClr>
                <a:srgbClr val="000000"/>
              </a:buClr>
              <a:buFontTx/>
              <a:buNone/>
              <a:defRPr/>
            </a:pPr>
            <a:r>
              <a:rPr lang="fr-FR" altLang="en-US" sz="1200" b="0" kern="0" dirty="0">
                <a:solidFill>
                  <a:srgbClr val="455560"/>
                </a:solidFill>
                <a:latin typeface="+mn-lt"/>
                <a:cs typeface="Calibri" panose="020F0502020204030204" pitchFamily="34" charset="0"/>
                <a:sym typeface="Arial"/>
              </a:rPr>
              <a:t>cdc.gov/obesity/data/prevalence-maps.html. </a:t>
            </a:r>
          </a:p>
          <a:p>
            <a:pPr eaLnBrk="1" fontAlgn="base" hangingPunct="1">
              <a:spcBef>
                <a:spcPct val="0"/>
              </a:spcBef>
              <a:spcAft>
                <a:spcPct val="0"/>
              </a:spcAft>
              <a:buClr>
                <a:srgbClr val="000000"/>
              </a:buClr>
              <a:buFontTx/>
              <a:buNone/>
              <a:defRPr/>
            </a:pPr>
            <a:r>
              <a:rPr lang="en-US" sz="1200" b="0" dirty="0">
                <a:solidFill>
                  <a:schemeClr val="bg2"/>
                </a:solidFill>
                <a:latin typeface="+mn-lt"/>
              </a:rPr>
              <a:t>covid.cdc.gov/covid-data-tracker/#cases_deaths-rate-total.</a:t>
            </a:r>
          </a:p>
        </p:txBody>
      </p:sp>
      <p:sp>
        <p:nvSpPr>
          <p:cNvPr id="12" name="TextBox 11">
            <a:extLst>
              <a:ext uri="{FF2B5EF4-FFF2-40B4-BE49-F238E27FC236}">
                <a16:creationId xmlns:a16="http://schemas.microsoft.com/office/drawing/2014/main" id="{BCC25F20-0E8E-710F-4A39-45F01DE9A328}"/>
              </a:ext>
            </a:extLst>
          </p:cNvPr>
          <p:cNvSpPr txBox="1"/>
          <p:nvPr/>
        </p:nvSpPr>
        <p:spPr>
          <a:xfrm>
            <a:off x="774700" y="5669386"/>
            <a:ext cx="4486472"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a:ea typeface="+mn-ea"/>
                <a:cs typeface="+mn-cs"/>
              </a:rPr>
              <a:t>19 states and 2 territories with ≥35% obesity  </a:t>
            </a:r>
          </a:p>
        </p:txBody>
      </p:sp>
      <p:grpSp>
        <p:nvGrpSpPr>
          <p:cNvPr id="1650" name="Group 1649">
            <a:extLst>
              <a:ext uri="{FF2B5EF4-FFF2-40B4-BE49-F238E27FC236}">
                <a16:creationId xmlns:a16="http://schemas.microsoft.com/office/drawing/2014/main" id="{64603B3A-8020-D865-0437-54A251B95003}"/>
              </a:ext>
            </a:extLst>
          </p:cNvPr>
          <p:cNvGrpSpPr/>
          <p:nvPr/>
        </p:nvGrpSpPr>
        <p:grpSpPr>
          <a:xfrm>
            <a:off x="524381" y="1329948"/>
            <a:ext cx="6189453" cy="4832193"/>
            <a:chOff x="524381" y="1329948"/>
            <a:chExt cx="6189453" cy="4832193"/>
          </a:xfrm>
        </p:grpSpPr>
        <p:sp>
          <p:nvSpPr>
            <p:cNvPr id="11" name="Rectangle 10">
              <a:extLst>
                <a:ext uri="{FF2B5EF4-FFF2-40B4-BE49-F238E27FC236}">
                  <a16:creationId xmlns:a16="http://schemas.microsoft.com/office/drawing/2014/main" id="{E82E7F54-D069-F12A-F4B0-0784B408D6E7}"/>
                </a:ext>
              </a:extLst>
            </p:cNvPr>
            <p:cNvSpPr/>
            <p:nvPr/>
          </p:nvSpPr>
          <p:spPr bwMode="auto">
            <a:xfrm>
              <a:off x="3147082" y="5129561"/>
              <a:ext cx="1279952" cy="57409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TextBox 12">
              <a:extLst>
                <a:ext uri="{FF2B5EF4-FFF2-40B4-BE49-F238E27FC236}">
                  <a16:creationId xmlns:a16="http://schemas.microsoft.com/office/drawing/2014/main" id="{5C4CCE69-D252-B159-3A0B-97797A986FF9}"/>
                </a:ext>
              </a:extLst>
            </p:cNvPr>
            <p:cNvSpPr txBox="1"/>
            <p:nvPr/>
          </p:nvSpPr>
          <p:spPr>
            <a:xfrm>
              <a:off x="774700" y="1329948"/>
              <a:ext cx="4486472"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Obesity Prevalence Rates</a:t>
              </a:r>
            </a:p>
          </p:txBody>
        </p:sp>
        <p:sp>
          <p:nvSpPr>
            <p:cNvPr id="14" name="Freeform 6">
              <a:extLst>
                <a:ext uri="{FF2B5EF4-FFF2-40B4-BE49-F238E27FC236}">
                  <a16:creationId xmlns:a16="http://schemas.microsoft.com/office/drawing/2014/main" id="{6307E32A-A4D5-06B0-0598-E84BF03B7E5D}"/>
                </a:ext>
              </a:extLst>
            </p:cNvPr>
            <p:cNvSpPr>
              <a:spLocks/>
            </p:cNvSpPr>
            <p:nvPr/>
          </p:nvSpPr>
          <p:spPr bwMode="auto">
            <a:xfrm rot="21400944">
              <a:off x="702332" y="4442536"/>
              <a:ext cx="683111" cy="671931"/>
            </a:xfrm>
            <a:custGeom>
              <a:avLst/>
              <a:gdLst>
                <a:gd name="T0" fmla="*/ 727 w 797"/>
                <a:gd name="T1" fmla="*/ 693 h 784"/>
                <a:gd name="T2" fmla="*/ 716 w 797"/>
                <a:gd name="T3" fmla="*/ 650 h 784"/>
                <a:gd name="T4" fmla="*/ 696 w 797"/>
                <a:gd name="T5" fmla="*/ 629 h 784"/>
                <a:gd name="T6" fmla="*/ 655 w 797"/>
                <a:gd name="T7" fmla="*/ 589 h 784"/>
                <a:gd name="T8" fmla="*/ 615 w 797"/>
                <a:gd name="T9" fmla="*/ 607 h 784"/>
                <a:gd name="T10" fmla="*/ 576 w 797"/>
                <a:gd name="T11" fmla="*/ 571 h 784"/>
                <a:gd name="T12" fmla="*/ 565 w 797"/>
                <a:gd name="T13" fmla="*/ 556 h 784"/>
                <a:gd name="T14" fmla="*/ 562 w 797"/>
                <a:gd name="T15" fmla="*/ 103 h 784"/>
                <a:gd name="T16" fmla="*/ 481 w 797"/>
                <a:gd name="T17" fmla="*/ 85 h 784"/>
                <a:gd name="T18" fmla="*/ 369 w 797"/>
                <a:gd name="T19" fmla="*/ 39 h 784"/>
                <a:gd name="T20" fmla="*/ 361 w 797"/>
                <a:gd name="T21" fmla="*/ 0 h 784"/>
                <a:gd name="T22" fmla="*/ 313 w 797"/>
                <a:gd name="T23" fmla="*/ 6 h 784"/>
                <a:gd name="T24" fmla="*/ 288 w 797"/>
                <a:gd name="T25" fmla="*/ 9 h 784"/>
                <a:gd name="T26" fmla="*/ 263 w 797"/>
                <a:gd name="T27" fmla="*/ 12 h 784"/>
                <a:gd name="T28" fmla="*/ 243 w 797"/>
                <a:gd name="T29" fmla="*/ 12 h 784"/>
                <a:gd name="T30" fmla="*/ 204 w 797"/>
                <a:gd name="T31" fmla="*/ 55 h 784"/>
                <a:gd name="T32" fmla="*/ 173 w 797"/>
                <a:gd name="T33" fmla="*/ 51 h 784"/>
                <a:gd name="T34" fmla="*/ 182 w 797"/>
                <a:gd name="T35" fmla="*/ 124 h 784"/>
                <a:gd name="T36" fmla="*/ 198 w 797"/>
                <a:gd name="T37" fmla="*/ 161 h 784"/>
                <a:gd name="T38" fmla="*/ 120 w 797"/>
                <a:gd name="T39" fmla="*/ 146 h 784"/>
                <a:gd name="T40" fmla="*/ 98 w 797"/>
                <a:gd name="T41" fmla="*/ 176 h 784"/>
                <a:gd name="T42" fmla="*/ 89 w 797"/>
                <a:gd name="T43" fmla="*/ 225 h 784"/>
                <a:gd name="T44" fmla="*/ 112 w 797"/>
                <a:gd name="T45" fmla="*/ 234 h 784"/>
                <a:gd name="T46" fmla="*/ 162 w 797"/>
                <a:gd name="T47" fmla="*/ 246 h 784"/>
                <a:gd name="T48" fmla="*/ 196 w 797"/>
                <a:gd name="T49" fmla="*/ 255 h 784"/>
                <a:gd name="T50" fmla="*/ 142 w 797"/>
                <a:gd name="T51" fmla="*/ 319 h 784"/>
                <a:gd name="T52" fmla="*/ 81 w 797"/>
                <a:gd name="T53" fmla="*/ 340 h 784"/>
                <a:gd name="T54" fmla="*/ 42 w 797"/>
                <a:gd name="T55" fmla="*/ 343 h 784"/>
                <a:gd name="T56" fmla="*/ 30 w 797"/>
                <a:gd name="T57" fmla="*/ 395 h 784"/>
                <a:gd name="T58" fmla="*/ 53 w 797"/>
                <a:gd name="T59" fmla="*/ 459 h 784"/>
                <a:gd name="T60" fmla="*/ 95 w 797"/>
                <a:gd name="T61" fmla="*/ 477 h 784"/>
                <a:gd name="T62" fmla="*/ 81 w 797"/>
                <a:gd name="T63" fmla="*/ 501 h 784"/>
                <a:gd name="T64" fmla="*/ 120 w 797"/>
                <a:gd name="T65" fmla="*/ 556 h 784"/>
                <a:gd name="T66" fmla="*/ 173 w 797"/>
                <a:gd name="T67" fmla="*/ 553 h 784"/>
                <a:gd name="T68" fmla="*/ 145 w 797"/>
                <a:gd name="T69" fmla="*/ 592 h 784"/>
                <a:gd name="T70" fmla="*/ 114 w 797"/>
                <a:gd name="T71" fmla="*/ 626 h 784"/>
                <a:gd name="T72" fmla="*/ 58 w 797"/>
                <a:gd name="T73" fmla="*/ 638 h 784"/>
                <a:gd name="T74" fmla="*/ 0 w 797"/>
                <a:gd name="T75" fmla="*/ 668 h 784"/>
                <a:gd name="T76" fmla="*/ 67 w 797"/>
                <a:gd name="T77" fmla="*/ 668 h 784"/>
                <a:gd name="T78" fmla="*/ 95 w 797"/>
                <a:gd name="T79" fmla="*/ 668 h 784"/>
                <a:gd name="T80" fmla="*/ 156 w 797"/>
                <a:gd name="T81" fmla="*/ 626 h 784"/>
                <a:gd name="T82" fmla="*/ 229 w 797"/>
                <a:gd name="T83" fmla="*/ 586 h 784"/>
                <a:gd name="T84" fmla="*/ 251 w 797"/>
                <a:gd name="T85" fmla="*/ 571 h 784"/>
                <a:gd name="T86" fmla="*/ 257 w 797"/>
                <a:gd name="T87" fmla="*/ 528 h 784"/>
                <a:gd name="T88" fmla="*/ 285 w 797"/>
                <a:gd name="T89" fmla="*/ 501 h 784"/>
                <a:gd name="T90" fmla="*/ 355 w 797"/>
                <a:gd name="T91" fmla="*/ 489 h 784"/>
                <a:gd name="T92" fmla="*/ 344 w 797"/>
                <a:gd name="T93" fmla="*/ 495 h 784"/>
                <a:gd name="T94" fmla="*/ 305 w 797"/>
                <a:gd name="T95" fmla="*/ 510 h 784"/>
                <a:gd name="T96" fmla="*/ 293 w 797"/>
                <a:gd name="T97" fmla="*/ 532 h 784"/>
                <a:gd name="T98" fmla="*/ 305 w 797"/>
                <a:gd name="T99" fmla="*/ 559 h 784"/>
                <a:gd name="T100" fmla="*/ 335 w 797"/>
                <a:gd name="T101" fmla="*/ 541 h 784"/>
                <a:gd name="T102" fmla="*/ 369 w 797"/>
                <a:gd name="T103" fmla="*/ 541 h 784"/>
                <a:gd name="T104" fmla="*/ 383 w 797"/>
                <a:gd name="T105" fmla="*/ 513 h 784"/>
                <a:gd name="T106" fmla="*/ 411 w 797"/>
                <a:gd name="T107" fmla="*/ 501 h 784"/>
                <a:gd name="T108" fmla="*/ 517 w 797"/>
                <a:gd name="T109" fmla="*/ 556 h 784"/>
                <a:gd name="T110" fmla="*/ 540 w 797"/>
                <a:gd name="T111" fmla="*/ 571 h 784"/>
                <a:gd name="T112" fmla="*/ 571 w 797"/>
                <a:gd name="T113" fmla="*/ 607 h 784"/>
                <a:gd name="T114" fmla="*/ 601 w 797"/>
                <a:gd name="T115" fmla="*/ 638 h 784"/>
                <a:gd name="T116" fmla="*/ 652 w 797"/>
                <a:gd name="T117" fmla="*/ 632 h 784"/>
                <a:gd name="T118" fmla="*/ 666 w 797"/>
                <a:gd name="T119" fmla="*/ 632 h 784"/>
                <a:gd name="T120" fmla="*/ 747 w 797"/>
                <a:gd name="T121" fmla="*/ 756 h 784"/>
                <a:gd name="T122" fmla="*/ 797 w 797"/>
                <a:gd name="T123" fmla="*/ 762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7" h="784">
                  <a:moveTo>
                    <a:pt x="755" y="717"/>
                  </a:moveTo>
                  <a:lnTo>
                    <a:pt x="755" y="717"/>
                  </a:lnTo>
                  <a:lnTo>
                    <a:pt x="747" y="708"/>
                  </a:lnTo>
                  <a:lnTo>
                    <a:pt x="727" y="693"/>
                  </a:lnTo>
                  <a:lnTo>
                    <a:pt x="727" y="693"/>
                  </a:lnTo>
                  <a:lnTo>
                    <a:pt x="722" y="680"/>
                  </a:lnTo>
                  <a:lnTo>
                    <a:pt x="719" y="659"/>
                  </a:lnTo>
                  <a:lnTo>
                    <a:pt x="719" y="659"/>
                  </a:lnTo>
                  <a:lnTo>
                    <a:pt x="719" y="653"/>
                  </a:lnTo>
                  <a:lnTo>
                    <a:pt x="716" y="650"/>
                  </a:lnTo>
                  <a:lnTo>
                    <a:pt x="708" y="644"/>
                  </a:lnTo>
                  <a:lnTo>
                    <a:pt x="699" y="638"/>
                  </a:lnTo>
                  <a:lnTo>
                    <a:pt x="696" y="632"/>
                  </a:lnTo>
                  <a:lnTo>
                    <a:pt x="696" y="632"/>
                  </a:lnTo>
                  <a:lnTo>
                    <a:pt x="696" y="629"/>
                  </a:lnTo>
                  <a:lnTo>
                    <a:pt x="691" y="623"/>
                  </a:lnTo>
                  <a:lnTo>
                    <a:pt x="677" y="607"/>
                  </a:lnTo>
                  <a:lnTo>
                    <a:pt x="677" y="607"/>
                  </a:lnTo>
                  <a:lnTo>
                    <a:pt x="660" y="592"/>
                  </a:lnTo>
                  <a:lnTo>
                    <a:pt x="655" y="589"/>
                  </a:lnTo>
                  <a:lnTo>
                    <a:pt x="649" y="589"/>
                  </a:lnTo>
                  <a:lnTo>
                    <a:pt x="649" y="589"/>
                  </a:lnTo>
                  <a:lnTo>
                    <a:pt x="641" y="592"/>
                  </a:lnTo>
                  <a:lnTo>
                    <a:pt x="638" y="595"/>
                  </a:lnTo>
                  <a:lnTo>
                    <a:pt x="615" y="607"/>
                  </a:lnTo>
                  <a:lnTo>
                    <a:pt x="615" y="607"/>
                  </a:lnTo>
                  <a:lnTo>
                    <a:pt x="610" y="601"/>
                  </a:lnTo>
                  <a:lnTo>
                    <a:pt x="593" y="589"/>
                  </a:lnTo>
                  <a:lnTo>
                    <a:pt x="593" y="589"/>
                  </a:lnTo>
                  <a:lnTo>
                    <a:pt x="576" y="571"/>
                  </a:lnTo>
                  <a:lnTo>
                    <a:pt x="576" y="571"/>
                  </a:lnTo>
                  <a:lnTo>
                    <a:pt x="573" y="565"/>
                  </a:lnTo>
                  <a:lnTo>
                    <a:pt x="573" y="565"/>
                  </a:lnTo>
                  <a:lnTo>
                    <a:pt x="571" y="559"/>
                  </a:lnTo>
                  <a:lnTo>
                    <a:pt x="565" y="556"/>
                  </a:lnTo>
                  <a:lnTo>
                    <a:pt x="534" y="538"/>
                  </a:lnTo>
                  <a:lnTo>
                    <a:pt x="565" y="118"/>
                  </a:lnTo>
                  <a:lnTo>
                    <a:pt x="565" y="118"/>
                  </a:lnTo>
                  <a:lnTo>
                    <a:pt x="565" y="109"/>
                  </a:lnTo>
                  <a:lnTo>
                    <a:pt x="562" y="103"/>
                  </a:lnTo>
                  <a:lnTo>
                    <a:pt x="554" y="97"/>
                  </a:lnTo>
                  <a:lnTo>
                    <a:pt x="545" y="91"/>
                  </a:lnTo>
                  <a:lnTo>
                    <a:pt x="540" y="91"/>
                  </a:lnTo>
                  <a:lnTo>
                    <a:pt x="512" y="100"/>
                  </a:lnTo>
                  <a:lnTo>
                    <a:pt x="481" y="85"/>
                  </a:lnTo>
                  <a:lnTo>
                    <a:pt x="433" y="76"/>
                  </a:lnTo>
                  <a:lnTo>
                    <a:pt x="419" y="61"/>
                  </a:lnTo>
                  <a:lnTo>
                    <a:pt x="397" y="55"/>
                  </a:lnTo>
                  <a:lnTo>
                    <a:pt x="369" y="39"/>
                  </a:lnTo>
                  <a:lnTo>
                    <a:pt x="369" y="39"/>
                  </a:lnTo>
                  <a:lnTo>
                    <a:pt x="369" y="27"/>
                  </a:lnTo>
                  <a:lnTo>
                    <a:pt x="366" y="6"/>
                  </a:lnTo>
                  <a:lnTo>
                    <a:pt x="366" y="6"/>
                  </a:lnTo>
                  <a:lnTo>
                    <a:pt x="363" y="3"/>
                  </a:lnTo>
                  <a:lnTo>
                    <a:pt x="361" y="0"/>
                  </a:lnTo>
                  <a:lnTo>
                    <a:pt x="347" y="3"/>
                  </a:lnTo>
                  <a:lnTo>
                    <a:pt x="330" y="9"/>
                  </a:lnTo>
                  <a:lnTo>
                    <a:pt x="330" y="9"/>
                  </a:lnTo>
                  <a:lnTo>
                    <a:pt x="321" y="6"/>
                  </a:lnTo>
                  <a:lnTo>
                    <a:pt x="313" y="6"/>
                  </a:lnTo>
                  <a:lnTo>
                    <a:pt x="307" y="9"/>
                  </a:lnTo>
                  <a:lnTo>
                    <a:pt x="307" y="9"/>
                  </a:lnTo>
                  <a:lnTo>
                    <a:pt x="305" y="12"/>
                  </a:lnTo>
                  <a:lnTo>
                    <a:pt x="299" y="12"/>
                  </a:lnTo>
                  <a:lnTo>
                    <a:pt x="288" y="9"/>
                  </a:lnTo>
                  <a:lnTo>
                    <a:pt x="274" y="9"/>
                  </a:lnTo>
                  <a:lnTo>
                    <a:pt x="271" y="9"/>
                  </a:lnTo>
                  <a:lnTo>
                    <a:pt x="265" y="9"/>
                  </a:lnTo>
                  <a:lnTo>
                    <a:pt x="265" y="9"/>
                  </a:lnTo>
                  <a:lnTo>
                    <a:pt x="263" y="12"/>
                  </a:lnTo>
                  <a:lnTo>
                    <a:pt x="257" y="12"/>
                  </a:lnTo>
                  <a:lnTo>
                    <a:pt x="254" y="12"/>
                  </a:lnTo>
                  <a:lnTo>
                    <a:pt x="246" y="9"/>
                  </a:lnTo>
                  <a:lnTo>
                    <a:pt x="246" y="9"/>
                  </a:lnTo>
                  <a:lnTo>
                    <a:pt x="243" y="12"/>
                  </a:lnTo>
                  <a:lnTo>
                    <a:pt x="237" y="15"/>
                  </a:lnTo>
                  <a:lnTo>
                    <a:pt x="229" y="24"/>
                  </a:lnTo>
                  <a:lnTo>
                    <a:pt x="210" y="51"/>
                  </a:lnTo>
                  <a:lnTo>
                    <a:pt x="210" y="51"/>
                  </a:lnTo>
                  <a:lnTo>
                    <a:pt x="204" y="55"/>
                  </a:lnTo>
                  <a:lnTo>
                    <a:pt x="198" y="55"/>
                  </a:lnTo>
                  <a:lnTo>
                    <a:pt x="190" y="51"/>
                  </a:lnTo>
                  <a:lnTo>
                    <a:pt x="182" y="48"/>
                  </a:lnTo>
                  <a:lnTo>
                    <a:pt x="179" y="48"/>
                  </a:lnTo>
                  <a:lnTo>
                    <a:pt x="173" y="51"/>
                  </a:lnTo>
                  <a:lnTo>
                    <a:pt x="173" y="51"/>
                  </a:lnTo>
                  <a:lnTo>
                    <a:pt x="148" y="79"/>
                  </a:lnTo>
                  <a:lnTo>
                    <a:pt x="176" y="109"/>
                  </a:lnTo>
                  <a:lnTo>
                    <a:pt x="176" y="109"/>
                  </a:lnTo>
                  <a:lnTo>
                    <a:pt x="182" y="124"/>
                  </a:lnTo>
                  <a:lnTo>
                    <a:pt x="187" y="137"/>
                  </a:lnTo>
                  <a:lnTo>
                    <a:pt x="190" y="149"/>
                  </a:lnTo>
                  <a:lnTo>
                    <a:pt x="190" y="149"/>
                  </a:lnTo>
                  <a:lnTo>
                    <a:pt x="193" y="158"/>
                  </a:lnTo>
                  <a:lnTo>
                    <a:pt x="198" y="161"/>
                  </a:lnTo>
                  <a:lnTo>
                    <a:pt x="207" y="167"/>
                  </a:lnTo>
                  <a:lnTo>
                    <a:pt x="190" y="188"/>
                  </a:lnTo>
                  <a:lnTo>
                    <a:pt x="165" y="182"/>
                  </a:lnTo>
                  <a:lnTo>
                    <a:pt x="165" y="164"/>
                  </a:lnTo>
                  <a:lnTo>
                    <a:pt x="120" y="146"/>
                  </a:lnTo>
                  <a:lnTo>
                    <a:pt x="120" y="146"/>
                  </a:lnTo>
                  <a:lnTo>
                    <a:pt x="109" y="155"/>
                  </a:lnTo>
                  <a:lnTo>
                    <a:pt x="100" y="167"/>
                  </a:lnTo>
                  <a:lnTo>
                    <a:pt x="98" y="176"/>
                  </a:lnTo>
                  <a:lnTo>
                    <a:pt x="98" y="176"/>
                  </a:lnTo>
                  <a:lnTo>
                    <a:pt x="98" y="188"/>
                  </a:lnTo>
                  <a:lnTo>
                    <a:pt x="95" y="200"/>
                  </a:lnTo>
                  <a:lnTo>
                    <a:pt x="89" y="213"/>
                  </a:lnTo>
                  <a:lnTo>
                    <a:pt x="89" y="225"/>
                  </a:lnTo>
                  <a:lnTo>
                    <a:pt x="89" y="225"/>
                  </a:lnTo>
                  <a:lnTo>
                    <a:pt x="89" y="228"/>
                  </a:lnTo>
                  <a:lnTo>
                    <a:pt x="92" y="231"/>
                  </a:lnTo>
                  <a:lnTo>
                    <a:pt x="98" y="234"/>
                  </a:lnTo>
                  <a:lnTo>
                    <a:pt x="112" y="234"/>
                  </a:lnTo>
                  <a:lnTo>
                    <a:pt x="112" y="234"/>
                  </a:lnTo>
                  <a:lnTo>
                    <a:pt x="120" y="237"/>
                  </a:lnTo>
                  <a:lnTo>
                    <a:pt x="128" y="240"/>
                  </a:lnTo>
                  <a:lnTo>
                    <a:pt x="140" y="249"/>
                  </a:lnTo>
                  <a:lnTo>
                    <a:pt x="140" y="249"/>
                  </a:lnTo>
                  <a:lnTo>
                    <a:pt x="162" y="246"/>
                  </a:lnTo>
                  <a:lnTo>
                    <a:pt x="193" y="243"/>
                  </a:lnTo>
                  <a:lnTo>
                    <a:pt x="193" y="243"/>
                  </a:lnTo>
                  <a:lnTo>
                    <a:pt x="196" y="243"/>
                  </a:lnTo>
                  <a:lnTo>
                    <a:pt x="198" y="246"/>
                  </a:lnTo>
                  <a:lnTo>
                    <a:pt x="196" y="255"/>
                  </a:lnTo>
                  <a:lnTo>
                    <a:pt x="190" y="264"/>
                  </a:lnTo>
                  <a:lnTo>
                    <a:pt x="187" y="270"/>
                  </a:lnTo>
                  <a:lnTo>
                    <a:pt x="187" y="270"/>
                  </a:lnTo>
                  <a:lnTo>
                    <a:pt x="142" y="319"/>
                  </a:lnTo>
                  <a:lnTo>
                    <a:pt x="142" y="319"/>
                  </a:lnTo>
                  <a:lnTo>
                    <a:pt x="137" y="322"/>
                  </a:lnTo>
                  <a:lnTo>
                    <a:pt x="128" y="322"/>
                  </a:lnTo>
                  <a:lnTo>
                    <a:pt x="120" y="325"/>
                  </a:lnTo>
                  <a:lnTo>
                    <a:pt x="109" y="355"/>
                  </a:lnTo>
                  <a:lnTo>
                    <a:pt x="81" y="340"/>
                  </a:lnTo>
                  <a:lnTo>
                    <a:pt x="81" y="340"/>
                  </a:lnTo>
                  <a:lnTo>
                    <a:pt x="47" y="340"/>
                  </a:lnTo>
                  <a:lnTo>
                    <a:pt x="47" y="340"/>
                  </a:lnTo>
                  <a:lnTo>
                    <a:pt x="44" y="340"/>
                  </a:lnTo>
                  <a:lnTo>
                    <a:pt x="42" y="343"/>
                  </a:lnTo>
                  <a:lnTo>
                    <a:pt x="39" y="355"/>
                  </a:lnTo>
                  <a:lnTo>
                    <a:pt x="36" y="383"/>
                  </a:lnTo>
                  <a:lnTo>
                    <a:pt x="36" y="383"/>
                  </a:lnTo>
                  <a:lnTo>
                    <a:pt x="36" y="392"/>
                  </a:lnTo>
                  <a:lnTo>
                    <a:pt x="30" y="395"/>
                  </a:lnTo>
                  <a:lnTo>
                    <a:pt x="28" y="395"/>
                  </a:lnTo>
                  <a:lnTo>
                    <a:pt x="14" y="419"/>
                  </a:lnTo>
                  <a:lnTo>
                    <a:pt x="42" y="443"/>
                  </a:lnTo>
                  <a:lnTo>
                    <a:pt x="53" y="459"/>
                  </a:lnTo>
                  <a:lnTo>
                    <a:pt x="53" y="459"/>
                  </a:lnTo>
                  <a:lnTo>
                    <a:pt x="70" y="462"/>
                  </a:lnTo>
                  <a:lnTo>
                    <a:pt x="81" y="465"/>
                  </a:lnTo>
                  <a:lnTo>
                    <a:pt x="89" y="471"/>
                  </a:lnTo>
                  <a:lnTo>
                    <a:pt x="89" y="471"/>
                  </a:lnTo>
                  <a:lnTo>
                    <a:pt x="95" y="477"/>
                  </a:lnTo>
                  <a:lnTo>
                    <a:pt x="92" y="483"/>
                  </a:lnTo>
                  <a:lnTo>
                    <a:pt x="81" y="495"/>
                  </a:lnTo>
                  <a:lnTo>
                    <a:pt x="81" y="495"/>
                  </a:lnTo>
                  <a:lnTo>
                    <a:pt x="81" y="498"/>
                  </a:lnTo>
                  <a:lnTo>
                    <a:pt x="81" y="501"/>
                  </a:lnTo>
                  <a:lnTo>
                    <a:pt x="89" y="510"/>
                  </a:lnTo>
                  <a:lnTo>
                    <a:pt x="100" y="516"/>
                  </a:lnTo>
                  <a:lnTo>
                    <a:pt x="120" y="535"/>
                  </a:lnTo>
                  <a:lnTo>
                    <a:pt x="120" y="556"/>
                  </a:lnTo>
                  <a:lnTo>
                    <a:pt x="120" y="556"/>
                  </a:lnTo>
                  <a:lnTo>
                    <a:pt x="137" y="553"/>
                  </a:lnTo>
                  <a:lnTo>
                    <a:pt x="168" y="550"/>
                  </a:lnTo>
                  <a:lnTo>
                    <a:pt x="168" y="550"/>
                  </a:lnTo>
                  <a:lnTo>
                    <a:pt x="173" y="550"/>
                  </a:lnTo>
                  <a:lnTo>
                    <a:pt x="173" y="553"/>
                  </a:lnTo>
                  <a:lnTo>
                    <a:pt x="170" y="559"/>
                  </a:lnTo>
                  <a:lnTo>
                    <a:pt x="156" y="568"/>
                  </a:lnTo>
                  <a:lnTo>
                    <a:pt x="156" y="568"/>
                  </a:lnTo>
                  <a:lnTo>
                    <a:pt x="151" y="583"/>
                  </a:lnTo>
                  <a:lnTo>
                    <a:pt x="145" y="592"/>
                  </a:lnTo>
                  <a:lnTo>
                    <a:pt x="137" y="604"/>
                  </a:lnTo>
                  <a:lnTo>
                    <a:pt x="137" y="604"/>
                  </a:lnTo>
                  <a:lnTo>
                    <a:pt x="120" y="623"/>
                  </a:lnTo>
                  <a:lnTo>
                    <a:pt x="120" y="623"/>
                  </a:lnTo>
                  <a:lnTo>
                    <a:pt x="114" y="626"/>
                  </a:lnTo>
                  <a:lnTo>
                    <a:pt x="106" y="632"/>
                  </a:lnTo>
                  <a:lnTo>
                    <a:pt x="95" y="635"/>
                  </a:lnTo>
                  <a:lnTo>
                    <a:pt x="81" y="635"/>
                  </a:lnTo>
                  <a:lnTo>
                    <a:pt x="81" y="635"/>
                  </a:lnTo>
                  <a:lnTo>
                    <a:pt x="58" y="638"/>
                  </a:lnTo>
                  <a:lnTo>
                    <a:pt x="47" y="641"/>
                  </a:lnTo>
                  <a:lnTo>
                    <a:pt x="47" y="641"/>
                  </a:lnTo>
                  <a:lnTo>
                    <a:pt x="19" y="647"/>
                  </a:lnTo>
                  <a:lnTo>
                    <a:pt x="0" y="653"/>
                  </a:lnTo>
                  <a:lnTo>
                    <a:pt x="0" y="668"/>
                  </a:lnTo>
                  <a:lnTo>
                    <a:pt x="30" y="677"/>
                  </a:lnTo>
                  <a:lnTo>
                    <a:pt x="30" y="677"/>
                  </a:lnTo>
                  <a:lnTo>
                    <a:pt x="44" y="674"/>
                  </a:lnTo>
                  <a:lnTo>
                    <a:pt x="58" y="671"/>
                  </a:lnTo>
                  <a:lnTo>
                    <a:pt x="67" y="668"/>
                  </a:lnTo>
                  <a:lnTo>
                    <a:pt x="67" y="668"/>
                  </a:lnTo>
                  <a:lnTo>
                    <a:pt x="75" y="665"/>
                  </a:lnTo>
                  <a:lnTo>
                    <a:pt x="84" y="665"/>
                  </a:lnTo>
                  <a:lnTo>
                    <a:pt x="95" y="668"/>
                  </a:lnTo>
                  <a:lnTo>
                    <a:pt x="95" y="668"/>
                  </a:lnTo>
                  <a:lnTo>
                    <a:pt x="106" y="662"/>
                  </a:lnTo>
                  <a:lnTo>
                    <a:pt x="120" y="653"/>
                  </a:lnTo>
                  <a:lnTo>
                    <a:pt x="120" y="653"/>
                  </a:lnTo>
                  <a:lnTo>
                    <a:pt x="128" y="641"/>
                  </a:lnTo>
                  <a:lnTo>
                    <a:pt x="156" y="626"/>
                  </a:lnTo>
                  <a:lnTo>
                    <a:pt x="182" y="617"/>
                  </a:lnTo>
                  <a:lnTo>
                    <a:pt x="212" y="601"/>
                  </a:lnTo>
                  <a:lnTo>
                    <a:pt x="212" y="601"/>
                  </a:lnTo>
                  <a:lnTo>
                    <a:pt x="221" y="592"/>
                  </a:lnTo>
                  <a:lnTo>
                    <a:pt x="229" y="586"/>
                  </a:lnTo>
                  <a:lnTo>
                    <a:pt x="240" y="583"/>
                  </a:lnTo>
                  <a:lnTo>
                    <a:pt x="240" y="583"/>
                  </a:lnTo>
                  <a:lnTo>
                    <a:pt x="246" y="583"/>
                  </a:lnTo>
                  <a:lnTo>
                    <a:pt x="249" y="580"/>
                  </a:lnTo>
                  <a:lnTo>
                    <a:pt x="251" y="571"/>
                  </a:lnTo>
                  <a:lnTo>
                    <a:pt x="251" y="559"/>
                  </a:lnTo>
                  <a:lnTo>
                    <a:pt x="251" y="559"/>
                  </a:lnTo>
                  <a:lnTo>
                    <a:pt x="251" y="550"/>
                  </a:lnTo>
                  <a:lnTo>
                    <a:pt x="257" y="528"/>
                  </a:lnTo>
                  <a:lnTo>
                    <a:pt x="257" y="528"/>
                  </a:lnTo>
                  <a:lnTo>
                    <a:pt x="260" y="522"/>
                  </a:lnTo>
                  <a:lnTo>
                    <a:pt x="263" y="525"/>
                  </a:lnTo>
                  <a:lnTo>
                    <a:pt x="265" y="528"/>
                  </a:lnTo>
                  <a:lnTo>
                    <a:pt x="285" y="513"/>
                  </a:lnTo>
                  <a:lnTo>
                    <a:pt x="285" y="501"/>
                  </a:lnTo>
                  <a:lnTo>
                    <a:pt x="305" y="480"/>
                  </a:lnTo>
                  <a:lnTo>
                    <a:pt x="305" y="480"/>
                  </a:lnTo>
                  <a:lnTo>
                    <a:pt x="333" y="483"/>
                  </a:lnTo>
                  <a:lnTo>
                    <a:pt x="349" y="486"/>
                  </a:lnTo>
                  <a:lnTo>
                    <a:pt x="355" y="489"/>
                  </a:lnTo>
                  <a:lnTo>
                    <a:pt x="358" y="492"/>
                  </a:lnTo>
                  <a:lnTo>
                    <a:pt x="358" y="492"/>
                  </a:lnTo>
                  <a:lnTo>
                    <a:pt x="355" y="492"/>
                  </a:lnTo>
                  <a:lnTo>
                    <a:pt x="352" y="492"/>
                  </a:lnTo>
                  <a:lnTo>
                    <a:pt x="344" y="495"/>
                  </a:lnTo>
                  <a:lnTo>
                    <a:pt x="330" y="492"/>
                  </a:lnTo>
                  <a:lnTo>
                    <a:pt x="330" y="492"/>
                  </a:lnTo>
                  <a:lnTo>
                    <a:pt x="316" y="498"/>
                  </a:lnTo>
                  <a:lnTo>
                    <a:pt x="307" y="507"/>
                  </a:lnTo>
                  <a:lnTo>
                    <a:pt x="305" y="510"/>
                  </a:lnTo>
                  <a:lnTo>
                    <a:pt x="305" y="516"/>
                  </a:lnTo>
                  <a:lnTo>
                    <a:pt x="305" y="516"/>
                  </a:lnTo>
                  <a:lnTo>
                    <a:pt x="302" y="522"/>
                  </a:lnTo>
                  <a:lnTo>
                    <a:pt x="299" y="528"/>
                  </a:lnTo>
                  <a:lnTo>
                    <a:pt x="293" y="532"/>
                  </a:lnTo>
                  <a:lnTo>
                    <a:pt x="293" y="535"/>
                  </a:lnTo>
                  <a:lnTo>
                    <a:pt x="293" y="535"/>
                  </a:lnTo>
                  <a:lnTo>
                    <a:pt x="293" y="544"/>
                  </a:lnTo>
                  <a:lnTo>
                    <a:pt x="299" y="550"/>
                  </a:lnTo>
                  <a:lnTo>
                    <a:pt x="305" y="559"/>
                  </a:lnTo>
                  <a:lnTo>
                    <a:pt x="305" y="559"/>
                  </a:lnTo>
                  <a:lnTo>
                    <a:pt x="316" y="550"/>
                  </a:lnTo>
                  <a:lnTo>
                    <a:pt x="324" y="544"/>
                  </a:lnTo>
                  <a:lnTo>
                    <a:pt x="335" y="541"/>
                  </a:lnTo>
                  <a:lnTo>
                    <a:pt x="335" y="541"/>
                  </a:lnTo>
                  <a:lnTo>
                    <a:pt x="344" y="544"/>
                  </a:lnTo>
                  <a:lnTo>
                    <a:pt x="349" y="547"/>
                  </a:lnTo>
                  <a:lnTo>
                    <a:pt x="352" y="550"/>
                  </a:lnTo>
                  <a:lnTo>
                    <a:pt x="352" y="550"/>
                  </a:lnTo>
                  <a:lnTo>
                    <a:pt x="369" y="541"/>
                  </a:lnTo>
                  <a:lnTo>
                    <a:pt x="377" y="532"/>
                  </a:lnTo>
                  <a:lnTo>
                    <a:pt x="380" y="528"/>
                  </a:lnTo>
                  <a:lnTo>
                    <a:pt x="383" y="522"/>
                  </a:lnTo>
                  <a:lnTo>
                    <a:pt x="383" y="522"/>
                  </a:lnTo>
                  <a:lnTo>
                    <a:pt x="383" y="513"/>
                  </a:lnTo>
                  <a:lnTo>
                    <a:pt x="389" y="507"/>
                  </a:lnTo>
                  <a:lnTo>
                    <a:pt x="397" y="501"/>
                  </a:lnTo>
                  <a:lnTo>
                    <a:pt x="397" y="501"/>
                  </a:lnTo>
                  <a:lnTo>
                    <a:pt x="403" y="498"/>
                  </a:lnTo>
                  <a:lnTo>
                    <a:pt x="411" y="501"/>
                  </a:lnTo>
                  <a:lnTo>
                    <a:pt x="417" y="504"/>
                  </a:lnTo>
                  <a:lnTo>
                    <a:pt x="445" y="535"/>
                  </a:lnTo>
                  <a:lnTo>
                    <a:pt x="464" y="556"/>
                  </a:lnTo>
                  <a:lnTo>
                    <a:pt x="464" y="556"/>
                  </a:lnTo>
                  <a:lnTo>
                    <a:pt x="517" y="556"/>
                  </a:lnTo>
                  <a:lnTo>
                    <a:pt x="517" y="556"/>
                  </a:lnTo>
                  <a:lnTo>
                    <a:pt x="526" y="559"/>
                  </a:lnTo>
                  <a:lnTo>
                    <a:pt x="531" y="562"/>
                  </a:lnTo>
                  <a:lnTo>
                    <a:pt x="537" y="565"/>
                  </a:lnTo>
                  <a:lnTo>
                    <a:pt x="540" y="571"/>
                  </a:lnTo>
                  <a:lnTo>
                    <a:pt x="543" y="580"/>
                  </a:lnTo>
                  <a:lnTo>
                    <a:pt x="545" y="589"/>
                  </a:lnTo>
                  <a:lnTo>
                    <a:pt x="545" y="589"/>
                  </a:lnTo>
                  <a:lnTo>
                    <a:pt x="559" y="601"/>
                  </a:lnTo>
                  <a:lnTo>
                    <a:pt x="571" y="607"/>
                  </a:lnTo>
                  <a:lnTo>
                    <a:pt x="579" y="607"/>
                  </a:lnTo>
                  <a:lnTo>
                    <a:pt x="579" y="607"/>
                  </a:lnTo>
                  <a:lnTo>
                    <a:pt x="585" y="614"/>
                  </a:lnTo>
                  <a:lnTo>
                    <a:pt x="593" y="623"/>
                  </a:lnTo>
                  <a:lnTo>
                    <a:pt x="601" y="638"/>
                  </a:lnTo>
                  <a:lnTo>
                    <a:pt x="646" y="653"/>
                  </a:lnTo>
                  <a:lnTo>
                    <a:pt x="646" y="653"/>
                  </a:lnTo>
                  <a:lnTo>
                    <a:pt x="649" y="647"/>
                  </a:lnTo>
                  <a:lnTo>
                    <a:pt x="652" y="641"/>
                  </a:lnTo>
                  <a:lnTo>
                    <a:pt x="652" y="632"/>
                  </a:lnTo>
                  <a:lnTo>
                    <a:pt x="652" y="632"/>
                  </a:lnTo>
                  <a:lnTo>
                    <a:pt x="652" y="626"/>
                  </a:lnTo>
                  <a:lnTo>
                    <a:pt x="655" y="626"/>
                  </a:lnTo>
                  <a:lnTo>
                    <a:pt x="657" y="626"/>
                  </a:lnTo>
                  <a:lnTo>
                    <a:pt x="666" y="632"/>
                  </a:lnTo>
                  <a:lnTo>
                    <a:pt x="688" y="656"/>
                  </a:lnTo>
                  <a:lnTo>
                    <a:pt x="696" y="693"/>
                  </a:lnTo>
                  <a:lnTo>
                    <a:pt x="724" y="714"/>
                  </a:lnTo>
                  <a:lnTo>
                    <a:pt x="741" y="729"/>
                  </a:lnTo>
                  <a:lnTo>
                    <a:pt x="747" y="756"/>
                  </a:lnTo>
                  <a:lnTo>
                    <a:pt x="755" y="768"/>
                  </a:lnTo>
                  <a:lnTo>
                    <a:pt x="775" y="768"/>
                  </a:lnTo>
                  <a:lnTo>
                    <a:pt x="786" y="784"/>
                  </a:lnTo>
                  <a:lnTo>
                    <a:pt x="797" y="784"/>
                  </a:lnTo>
                  <a:lnTo>
                    <a:pt x="797" y="762"/>
                  </a:lnTo>
                  <a:lnTo>
                    <a:pt x="778" y="747"/>
                  </a:lnTo>
                  <a:lnTo>
                    <a:pt x="778" y="747"/>
                  </a:lnTo>
                  <a:lnTo>
                    <a:pt x="755" y="717"/>
                  </a:lnTo>
                  <a:lnTo>
                    <a:pt x="755" y="717"/>
                  </a:lnTo>
                  <a:close/>
                </a:path>
              </a:pathLst>
            </a:custGeom>
            <a:solidFill>
              <a:schemeClr val="accent3">
                <a:lumMod val="20000"/>
                <a:lumOff val="80000"/>
              </a:schemeClr>
            </a:solidFill>
            <a:ln w="28575">
              <a:noFill/>
              <a:round/>
              <a:headEnd/>
              <a:tailEnd/>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5" name="Group 14">
              <a:extLst>
                <a:ext uri="{FF2B5EF4-FFF2-40B4-BE49-F238E27FC236}">
                  <a16:creationId xmlns:a16="http://schemas.microsoft.com/office/drawing/2014/main" id="{18FB0F3B-7750-E04B-09C3-27907CFD29C7}"/>
                </a:ext>
              </a:extLst>
            </p:cNvPr>
            <p:cNvGrpSpPr/>
            <p:nvPr/>
          </p:nvGrpSpPr>
          <p:grpSpPr>
            <a:xfrm rot="21400944">
              <a:off x="1351592" y="4590741"/>
              <a:ext cx="679757" cy="481868"/>
              <a:chOff x="3937000" y="6069013"/>
              <a:chExt cx="965200" cy="684213"/>
            </a:xfrm>
            <a:solidFill>
              <a:schemeClr val="accent1"/>
            </a:solidFill>
          </p:grpSpPr>
          <p:sp>
            <p:nvSpPr>
              <p:cNvPr id="17" name="Freeform 23">
                <a:extLst>
                  <a:ext uri="{FF2B5EF4-FFF2-40B4-BE49-F238E27FC236}">
                    <a16:creationId xmlns:a16="http://schemas.microsoft.com/office/drawing/2014/main" id="{97DF6B8E-ED70-A441-A3C7-E4AC0F5FEE83}"/>
                  </a:ext>
                </a:extLst>
              </p:cNvPr>
              <p:cNvSpPr>
                <a:spLocks/>
              </p:cNvSpPr>
              <p:nvPr/>
            </p:nvSpPr>
            <p:spPr bwMode="auto">
              <a:xfrm>
                <a:off x="4022725" y="6069013"/>
                <a:ext cx="84138" cy="85725"/>
              </a:xfrm>
              <a:custGeom>
                <a:avLst/>
                <a:gdLst>
                  <a:gd name="T0" fmla="*/ 42 w 53"/>
                  <a:gd name="T1" fmla="*/ 0 h 54"/>
                  <a:gd name="T2" fmla="*/ 22 w 53"/>
                  <a:gd name="T3" fmla="*/ 0 h 54"/>
                  <a:gd name="T4" fmla="*/ 22 w 53"/>
                  <a:gd name="T5" fmla="*/ 0 h 54"/>
                  <a:gd name="T6" fmla="*/ 19 w 53"/>
                  <a:gd name="T7" fmla="*/ 3 h 54"/>
                  <a:gd name="T8" fmla="*/ 11 w 53"/>
                  <a:gd name="T9" fmla="*/ 6 h 54"/>
                  <a:gd name="T10" fmla="*/ 11 w 53"/>
                  <a:gd name="T11" fmla="*/ 6 h 54"/>
                  <a:gd name="T12" fmla="*/ 2 w 53"/>
                  <a:gd name="T13" fmla="*/ 12 h 54"/>
                  <a:gd name="T14" fmla="*/ 0 w 53"/>
                  <a:gd name="T15" fmla="*/ 15 h 54"/>
                  <a:gd name="T16" fmla="*/ 0 w 53"/>
                  <a:gd name="T17" fmla="*/ 21 h 54"/>
                  <a:gd name="T18" fmla="*/ 0 w 53"/>
                  <a:gd name="T19" fmla="*/ 21 h 54"/>
                  <a:gd name="T20" fmla="*/ 11 w 53"/>
                  <a:gd name="T21" fmla="*/ 30 h 54"/>
                  <a:gd name="T22" fmla="*/ 19 w 53"/>
                  <a:gd name="T23" fmla="*/ 33 h 54"/>
                  <a:gd name="T24" fmla="*/ 19 w 53"/>
                  <a:gd name="T25" fmla="*/ 39 h 54"/>
                  <a:gd name="T26" fmla="*/ 19 w 53"/>
                  <a:gd name="T27" fmla="*/ 39 h 54"/>
                  <a:gd name="T28" fmla="*/ 19 w 53"/>
                  <a:gd name="T29" fmla="*/ 51 h 54"/>
                  <a:gd name="T30" fmla="*/ 22 w 53"/>
                  <a:gd name="T31" fmla="*/ 54 h 54"/>
                  <a:gd name="T32" fmla="*/ 22 w 53"/>
                  <a:gd name="T33" fmla="*/ 54 h 54"/>
                  <a:gd name="T34" fmla="*/ 33 w 53"/>
                  <a:gd name="T35" fmla="*/ 51 h 54"/>
                  <a:gd name="T36" fmla="*/ 33 w 53"/>
                  <a:gd name="T37" fmla="*/ 51 h 54"/>
                  <a:gd name="T38" fmla="*/ 53 w 53"/>
                  <a:gd name="T39" fmla="*/ 33 h 54"/>
                  <a:gd name="T40" fmla="*/ 53 w 53"/>
                  <a:gd name="T41" fmla="*/ 33 h 54"/>
                  <a:gd name="T42" fmla="*/ 53 w 53"/>
                  <a:gd name="T43" fmla="*/ 18 h 54"/>
                  <a:gd name="T44" fmla="*/ 50 w 53"/>
                  <a:gd name="T45" fmla="*/ 6 h 54"/>
                  <a:gd name="T46" fmla="*/ 47 w 53"/>
                  <a:gd name="T47" fmla="*/ 3 h 54"/>
                  <a:gd name="T48" fmla="*/ 42 w 53"/>
                  <a:gd name="T49" fmla="*/ 0 h 54"/>
                  <a:gd name="T50" fmla="*/ 42 w 53"/>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54">
                    <a:moveTo>
                      <a:pt x="42" y="0"/>
                    </a:moveTo>
                    <a:lnTo>
                      <a:pt x="22" y="0"/>
                    </a:lnTo>
                    <a:lnTo>
                      <a:pt x="22" y="0"/>
                    </a:lnTo>
                    <a:lnTo>
                      <a:pt x="19" y="3"/>
                    </a:lnTo>
                    <a:lnTo>
                      <a:pt x="11" y="6"/>
                    </a:lnTo>
                    <a:lnTo>
                      <a:pt x="11" y="6"/>
                    </a:lnTo>
                    <a:lnTo>
                      <a:pt x="2" y="12"/>
                    </a:lnTo>
                    <a:lnTo>
                      <a:pt x="0" y="15"/>
                    </a:lnTo>
                    <a:lnTo>
                      <a:pt x="0" y="21"/>
                    </a:lnTo>
                    <a:lnTo>
                      <a:pt x="0" y="21"/>
                    </a:lnTo>
                    <a:lnTo>
                      <a:pt x="11" y="30"/>
                    </a:lnTo>
                    <a:lnTo>
                      <a:pt x="19" y="33"/>
                    </a:lnTo>
                    <a:lnTo>
                      <a:pt x="19" y="39"/>
                    </a:lnTo>
                    <a:lnTo>
                      <a:pt x="19" y="39"/>
                    </a:lnTo>
                    <a:lnTo>
                      <a:pt x="19" y="51"/>
                    </a:lnTo>
                    <a:lnTo>
                      <a:pt x="22" y="54"/>
                    </a:lnTo>
                    <a:lnTo>
                      <a:pt x="22" y="54"/>
                    </a:lnTo>
                    <a:lnTo>
                      <a:pt x="33" y="51"/>
                    </a:lnTo>
                    <a:lnTo>
                      <a:pt x="33" y="51"/>
                    </a:lnTo>
                    <a:lnTo>
                      <a:pt x="53" y="33"/>
                    </a:lnTo>
                    <a:lnTo>
                      <a:pt x="53" y="33"/>
                    </a:lnTo>
                    <a:lnTo>
                      <a:pt x="53" y="18"/>
                    </a:lnTo>
                    <a:lnTo>
                      <a:pt x="50" y="6"/>
                    </a:lnTo>
                    <a:lnTo>
                      <a:pt x="47" y="3"/>
                    </a:lnTo>
                    <a:lnTo>
                      <a:pt x="42" y="0"/>
                    </a:lnTo>
                    <a:lnTo>
                      <a:pt x="42"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24">
                <a:extLst>
                  <a:ext uri="{FF2B5EF4-FFF2-40B4-BE49-F238E27FC236}">
                    <a16:creationId xmlns:a16="http://schemas.microsoft.com/office/drawing/2014/main" id="{A8B215D0-8C9F-5431-682F-8D8A1703F42F}"/>
                  </a:ext>
                </a:extLst>
              </p:cNvPr>
              <p:cNvSpPr>
                <a:spLocks/>
              </p:cNvSpPr>
              <p:nvPr/>
            </p:nvSpPr>
            <p:spPr bwMode="auto">
              <a:xfrm>
                <a:off x="3937000" y="6111875"/>
                <a:ext cx="41275" cy="42863"/>
              </a:xfrm>
              <a:custGeom>
                <a:avLst/>
                <a:gdLst>
                  <a:gd name="T0" fmla="*/ 17 w 26"/>
                  <a:gd name="T1" fmla="*/ 0 h 27"/>
                  <a:gd name="T2" fmla="*/ 17 w 26"/>
                  <a:gd name="T3" fmla="*/ 0 h 27"/>
                  <a:gd name="T4" fmla="*/ 6 w 26"/>
                  <a:gd name="T5" fmla="*/ 9 h 27"/>
                  <a:gd name="T6" fmla="*/ 0 w 26"/>
                  <a:gd name="T7" fmla="*/ 15 h 27"/>
                  <a:gd name="T8" fmla="*/ 0 w 26"/>
                  <a:gd name="T9" fmla="*/ 21 h 27"/>
                  <a:gd name="T10" fmla="*/ 0 w 26"/>
                  <a:gd name="T11" fmla="*/ 21 h 27"/>
                  <a:gd name="T12" fmla="*/ 6 w 26"/>
                  <a:gd name="T13" fmla="*/ 24 h 27"/>
                  <a:gd name="T14" fmla="*/ 14 w 26"/>
                  <a:gd name="T15" fmla="*/ 27 h 27"/>
                  <a:gd name="T16" fmla="*/ 23 w 26"/>
                  <a:gd name="T17" fmla="*/ 27 h 27"/>
                  <a:gd name="T18" fmla="*/ 23 w 26"/>
                  <a:gd name="T19" fmla="*/ 15 h 27"/>
                  <a:gd name="T20" fmla="*/ 23 w 26"/>
                  <a:gd name="T21" fmla="*/ 15 h 27"/>
                  <a:gd name="T22" fmla="*/ 26 w 26"/>
                  <a:gd name="T23" fmla="*/ 6 h 27"/>
                  <a:gd name="T24" fmla="*/ 26 w 26"/>
                  <a:gd name="T25" fmla="*/ 0 h 27"/>
                  <a:gd name="T26" fmla="*/ 23 w 26"/>
                  <a:gd name="T27" fmla="*/ 0 h 27"/>
                  <a:gd name="T28" fmla="*/ 17 w 26"/>
                  <a:gd name="T29" fmla="*/ 0 h 27"/>
                  <a:gd name="T30" fmla="*/ 17 w 26"/>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27">
                    <a:moveTo>
                      <a:pt x="17" y="0"/>
                    </a:moveTo>
                    <a:lnTo>
                      <a:pt x="17" y="0"/>
                    </a:lnTo>
                    <a:lnTo>
                      <a:pt x="6" y="9"/>
                    </a:lnTo>
                    <a:lnTo>
                      <a:pt x="0" y="15"/>
                    </a:lnTo>
                    <a:lnTo>
                      <a:pt x="0" y="21"/>
                    </a:lnTo>
                    <a:lnTo>
                      <a:pt x="0" y="21"/>
                    </a:lnTo>
                    <a:lnTo>
                      <a:pt x="6" y="24"/>
                    </a:lnTo>
                    <a:lnTo>
                      <a:pt x="14" y="27"/>
                    </a:lnTo>
                    <a:lnTo>
                      <a:pt x="23" y="27"/>
                    </a:lnTo>
                    <a:lnTo>
                      <a:pt x="23" y="15"/>
                    </a:lnTo>
                    <a:lnTo>
                      <a:pt x="23" y="15"/>
                    </a:lnTo>
                    <a:lnTo>
                      <a:pt x="26" y="6"/>
                    </a:lnTo>
                    <a:lnTo>
                      <a:pt x="26" y="0"/>
                    </a:lnTo>
                    <a:lnTo>
                      <a:pt x="23" y="0"/>
                    </a:lnTo>
                    <a:lnTo>
                      <a:pt x="17" y="0"/>
                    </a:lnTo>
                    <a:lnTo>
                      <a:pt x="17"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25">
                <a:extLst>
                  <a:ext uri="{FF2B5EF4-FFF2-40B4-BE49-F238E27FC236}">
                    <a16:creationId xmlns:a16="http://schemas.microsoft.com/office/drawing/2014/main" id="{09B0523D-2686-7DA3-E861-49B6CFE707D0}"/>
                  </a:ext>
                </a:extLst>
              </p:cNvPr>
              <p:cNvSpPr>
                <a:spLocks/>
              </p:cNvSpPr>
              <p:nvPr/>
            </p:nvSpPr>
            <p:spPr bwMode="auto">
              <a:xfrm>
                <a:off x="4292600" y="6184900"/>
                <a:ext cx="107950" cy="76200"/>
              </a:xfrm>
              <a:custGeom>
                <a:avLst/>
                <a:gdLst>
                  <a:gd name="T0" fmla="*/ 42 w 68"/>
                  <a:gd name="T1" fmla="*/ 6 h 48"/>
                  <a:gd name="T2" fmla="*/ 37 w 68"/>
                  <a:gd name="T3" fmla="*/ 0 h 48"/>
                  <a:gd name="T4" fmla="*/ 37 w 68"/>
                  <a:gd name="T5" fmla="*/ 0 h 48"/>
                  <a:gd name="T6" fmla="*/ 26 w 68"/>
                  <a:gd name="T7" fmla="*/ 0 h 48"/>
                  <a:gd name="T8" fmla="*/ 26 w 68"/>
                  <a:gd name="T9" fmla="*/ 0 h 48"/>
                  <a:gd name="T10" fmla="*/ 17 w 68"/>
                  <a:gd name="T11" fmla="*/ 0 h 48"/>
                  <a:gd name="T12" fmla="*/ 12 w 68"/>
                  <a:gd name="T13" fmla="*/ 3 h 48"/>
                  <a:gd name="T14" fmla="*/ 9 w 68"/>
                  <a:gd name="T15" fmla="*/ 9 h 48"/>
                  <a:gd name="T16" fmla="*/ 0 w 68"/>
                  <a:gd name="T17" fmla="*/ 18 h 48"/>
                  <a:gd name="T18" fmla="*/ 0 w 68"/>
                  <a:gd name="T19" fmla="*/ 18 h 48"/>
                  <a:gd name="T20" fmla="*/ 12 w 68"/>
                  <a:gd name="T21" fmla="*/ 30 h 48"/>
                  <a:gd name="T22" fmla="*/ 12 w 68"/>
                  <a:gd name="T23" fmla="*/ 30 h 48"/>
                  <a:gd name="T24" fmla="*/ 14 w 68"/>
                  <a:gd name="T25" fmla="*/ 33 h 48"/>
                  <a:gd name="T26" fmla="*/ 14 w 68"/>
                  <a:gd name="T27" fmla="*/ 36 h 48"/>
                  <a:gd name="T28" fmla="*/ 12 w 68"/>
                  <a:gd name="T29" fmla="*/ 42 h 48"/>
                  <a:gd name="T30" fmla="*/ 12 w 68"/>
                  <a:gd name="T31" fmla="*/ 42 h 48"/>
                  <a:gd name="T32" fmla="*/ 14 w 68"/>
                  <a:gd name="T33" fmla="*/ 45 h 48"/>
                  <a:gd name="T34" fmla="*/ 20 w 68"/>
                  <a:gd name="T35" fmla="*/ 48 h 48"/>
                  <a:gd name="T36" fmla="*/ 26 w 68"/>
                  <a:gd name="T37" fmla="*/ 48 h 48"/>
                  <a:gd name="T38" fmla="*/ 26 w 68"/>
                  <a:gd name="T39" fmla="*/ 48 h 48"/>
                  <a:gd name="T40" fmla="*/ 28 w 68"/>
                  <a:gd name="T41" fmla="*/ 42 h 48"/>
                  <a:gd name="T42" fmla="*/ 34 w 68"/>
                  <a:gd name="T43" fmla="*/ 39 h 48"/>
                  <a:gd name="T44" fmla="*/ 37 w 68"/>
                  <a:gd name="T45" fmla="*/ 42 h 48"/>
                  <a:gd name="T46" fmla="*/ 37 w 68"/>
                  <a:gd name="T47" fmla="*/ 42 h 48"/>
                  <a:gd name="T48" fmla="*/ 45 w 68"/>
                  <a:gd name="T49" fmla="*/ 45 h 48"/>
                  <a:gd name="T50" fmla="*/ 51 w 68"/>
                  <a:gd name="T51" fmla="*/ 48 h 48"/>
                  <a:gd name="T52" fmla="*/ 56 w 68"/>
                  <a:gd name="T53" fmla="*/ 48 h 48"/>
                  <a:gd name="T54" fmla="*/ 68 w 68"/>
                  <a:gd name="T55" fmla="*/ 39 h 48"/>
                  <a:gd name="T56" fmla="*/ 48 w 68"/>
                  <a:gd name="T57" fmla="*/ 24 h 48"/>
                  <a:gd name="T58" fmla="*/ 42 w 68"/>
                  <a:gd name="T59"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48">
                    <a:moveTo>
                      <a:pt x="42" y="6"/>
                    </a:moveTo>
                    <a:lnTo>
                      <a:pt x="37" y="0"/>
                    </a:lnTo>
                    <a:lnTo>
                      <a:pt x="37" y="0"/>
                    </a:lnTo>
                    <a:lnTo>
                      <a:pt x="26" y="0"/>
                    </a:lnTo>
                    <a:lnTo>
                      <a:pt x="26" y="0"/>
                    </a:lnTo>
                    <a:lnTo>
                      <a:pt x="17" y="0"/>
                    </a:lnTo>
                    <a:lnTo>
                      <a:pt x="12" y="3"/>
                    </a:lnTo>
                    <a:lnTo>
                      <a:pt x="9" y="9"/>
                    </a:lnTo>
                    <a:lnTo>
                      <a:pt x="0" y="18"/>
                    </a:lnTo>
                    <a:lnTo>
                      <a:pt x="0" y="18"/>
                    </a:lnTo>
                    <a:lnTo>
                      <a:pt x="12" y="30"/>
                    </a:lnTo>
                    <a:lnTo>
                      <a:pt x="12" y="30"/>
                    </a:lnTo>
                    <a:lnTo>
                      <a:pt x="14" y="33"/>
                    </a:lnTo>
                    <a:lnTo>
                      <a:pt x="14" y="36"/>
                    </a:lnTo>
                    <a:lnTo>
                      <a:pt x="12" y="42"/>
                    </a:lnTo>
                    <a:lnTo>
                      <a:pt x="12" y="42"/>
                    </a:lnTo>
                    <a:lnTo>
                      <a:pt x="14" y="45"/>
                    </a:lnTo>
                    <a:lnTo>
                      <a:pt x="20" y="48"/>
                    </a:lnTo>
                    <a:lnTo>
                      <a:pt x="26" y="48"/>
                    </a:lnTo>
                    <a:lnTo>
                      <a:pt x="26" y="48"/>
                    </a:lnTo>
                    <a:lnTo>
                      <a:pt x="28" y="42"/>
                    </a:lnTo>
                    <a:lnTo>
                      <a:pt x="34" y="39"/>
                    </a:lnTo>
                    <a:lnTo>
                      <a:pt x="37" y="42"/>
                    </a:lnTo>
                    <a:lnTo>
                      <a:pt x="37" y="42"/>
                    </a:lnTo>
                    <a:lnTo>
                      <a:pt x="45" y="45"/>
                    </a:lnTo>
                    <a:lnTo>
                      <a:pt x="51" y="48"/>
                    </a:lnTo>
                    <a:lnTo>
                      <a:pt x="56" y="48"/>
                    </a:lnTo>
                    <a:lnTo>
                      <a:pt x="68" y="39"/>
                    </a:lnTo>
                    <a:lnTo>
                      <a:pt x="48" y="24"/>
                    </a:lnTo>
                    <a:lnTo>
                      <a:pt x="42" y="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26">
                <a:extLst>
                  <a:ext uri="{FF2B5EF4-FFF2-40B4-BE49-F238E27FC236}">
                    <a16:creationId xmlns:a16="http://schemas.microsoft.com/office/drawing/2014/main" id="{68354E31-118D-771F-FEC9-2936B3721D57}"/>
                  </a:ext>
                </a:extLst>
              </p:cNvPr>
              <p:cNvSpPr>
                <a:spLocks/>
              </p:cNvSpPr>
              <p:nvPr/>
            </p:nvSpPr>
            <p:spPr bwMode="auto">
              <a:xfrm>
                <a:off x="4457700" y="6284913"/>
                <a:ext cx="98425" cy="30163"/>
              </a:xfrm>
              <a:custGeom>
                <a:avLst/>
                <a:gdLst>
                  <a:gd name="T0" fmla="*/ 59 w 62"/>
                  <a:gd name="T1" fmla="*/ 0 h 19"/>
                  <a:gd name="T2" fmla="*/ 59 w 62"/>
                  <a:gd name="T3" fmla="*/ 0 h 19"/>
                  <a:gd name="T4" fmla="*/ 28 w 62"/>
                  <a:gd name="T5" fmla="*/ 0 h 19"/>
                  <a:gd name="T6" fmla="*/ 28 w 62"/>
                  <a:gd name="T7" fmla="*/ 0 h 19"/>
                  <a:gd name="T8" fmla="*/ 8 w 62"/>
                  <a:gd name="T9" fmla="*/ 0 h 19"/>
                  <a:gd name="T10" fmla="*/ 3 w 62"/>
                  <a:gd name="T11" fmla="*/ 0 h 19"/>
                  <a:gd name="T12" fmla="*/ 0 w 62"/>
                  <a:gd name="T13" fmla="*/ 6 h 19"/>
                  <a:gd name="T14" fmla="*/ 0 w 62"/>
                  <a:gd name="T15" fmla="*/ 6 h 19"/>
                  <a:gd name="T16" fmla="*/ 3 w 62"/>
                  <a:gd name="T17" fmla="*/ 9 h 19"/>
                  <a:gd name="T18" fmla="*/ 6 w 62"/>
                  <a:gd name="T19" fmla="*/ 12 h 19"/>
                  <a:gd name="T20" fmla="*/ 22 w 62"/>
                  <a:gd name="T21" fmla="*/ 15 h 19"/>
                  <a:gd name="T22" fmla="*/ 45 w 62"/>
                  <a:gd name="T23" fmla="*/ 19 h 19"/>
                  <a:gd name="T24" fmla="*/ 59 w 62"/>
                  <a:gd name="T25" fmla="*/ 19 h 19"/>
                  <a:gd name="T26" fmla="*/ 59 w 62"/>
                  <a:gd name="T27" fmla="*/ 19 h 19"/>
                  <a:gd name="T28" fmla="*/ 62 w 62"/>
                  <a:gd name="T29" fmla="*/ 9 h 19"/>
                  <a:gd name="T30" fmla="*/ 62 w 62"/>
                  <a:gd name="T31" fmla="*/ 3 h 19"/>
                  <a:gd name="T32" fmla="*/ 59 w 62"/>
                  <a:gd name="T33" fmla="*/ 0 h 19"/>
                  <a:gd name="T34" fmla="*/ 59 w 62"/>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19">
                    <a:moveTo>
                      <a:pt x="59" y="0"/>
                    </a:moveTo>
                    <a:lnTo>
                      <a:pt x="59" y="0"/>
                    </a:lnTo>
                    <a:lnTo>
                      <a:pt x="28" y="0"/>
                    </a:lnTo>
                    <a:lnTo>
                      <a:pt x="28" y="0"/>
                    </a:lnTo>
                    <a:lnTo>
                      <a:pt x="8" y="0"/>
                    </a:lnTo>
                    <a:lnTo>
                      <a:pt x="3" y="0"/>
                    </a:lnTo>
                    <a:lnTo>
                      <a:pt x="0" y="6"/>
                    </a:lnTo>
                    <a:lnTo>
                      <a:pt x="0" y="6"/>
                    </a:lnTo>
                    <a:lnTo>
                      <a:pt x="3" y="9"/>
                    </a:lnTo>
                    <a:lnTo>
                      <a:pt x="6" y="12"/>
                    </a:lnTo>
                    <a:lnTo>
                      <a:pt x="22" y="15"/>
                    </a:lnTo>
                    <a:lnTo>
                      <a:pt x="45" y="19"/>
                    </a:lnTo>
                    <a:lnTo>
                      <a:pt x="59" y="19"/>
                    </a:lnTo>
                    <a:lnTo>
                      <a:pt x="59" y="19"/>
                    </a:lnTo>
                    <a:lnTo>
                      <a:pt x="62" y="9"/>
                    </a:lnTo>
                    <a:lnTo>
                      <a:pt x="62" y="3"/>
                    </a:lnTo>
                    <a:lnTo>
                      <a:pt x="59" y="0"/>
                    </a:lnTo>
                    <a:lnTo>
                      <a:pt x="5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27">
                <a:extLst>
                  <a:ext uri="{FF2B5EF4-FFF2-40B4-BE49-F238E27FC236}">
                    <a16:creationId xmlns:a16="http://schemas.microsoft.com/office/drawing/2014/main" id="{8FCEBBB9-90AC-7AEA-5824-6D66287C866A}"/>
                  </a:ext>
                </a:extLst>
              </p:cNvPr>
              <p:cNvSpPr>
                <a:spLocks/>
              </p:cNvSpPr>
              <p:nvPr/>
            </p:nvSpPr>
            <p:spPr bwMode="auto">
              <a:xfrm>
                <a:off x="4608513" y="6329363"/>
                <a:ext cx="71438" cy="66675"/>
              </a:xfrm>
              <a:custGeom>
                <a:avLst/>
                <a:gdLst>
                  <a:gd name="T0" fmla="*/ 36 w 45"/>
                  <a:gd name="T1" fmla="*/ 12 h 42"/>
                  <a:gd name="T2" fmla="*/ 36 w 45"/>
                  <a:gd name="T3" fmla="*/ 12 h 42"/>
                  <a:gd name="T4" fmla="*/ 31 w 45"/>
                  <a:gd name="T5" fmla="*/ 9 h 42"/>
                  <a:gd name="T6" fmla="*/ 28 w 45"/>
                  <a:gd name="T7" fmla="*/ 9 h 42"/>
                  <a:gd name="T8" fmla="*/ 25 w 45"/>
                  <a:gd name="T9" fmla="*/ 6 h 42"/>
                  <a:gd name="T10" fmla="*/ 22 w 45"/>
                  <a:gd name="T11" fmla="*/ 3 h 42"/>
                  <a:gd name="T12" fmla="*/ 22 w 45"/>
                  <a:gd name="T13" fmla="*/ 3 h 42"/>
                  <a:gd name="T14" fmla="*/ 20 w 45"/>
                  <a:gd name="T15" fmla="*/ 3 h 42"/>
                  <a:gd name="T16" fmla="*/ 17 w 45"/>
                  <a:gd name="T17" fmla="*/ 0 h 42"/>
                  <a:gd name="T18" fmla="*/ 11 w 45"/>
                  <a:gd name="T19" fmla="*/ 0 h 42"/>
                  <a:gd name="T20" fmla="*/ 6 w 45"/>
                  <a:gd name="T21" fmla="*/ 3 h 42"/>
                  <a:gd name="T22" fmla="*/ 6 w 45"/>
                  <a:gd name="T23" fmla="*/ 3 h 42"/>
                  <a:gd name="T24" fmla="*/ 0 w 45"/>
                  <a:gd name="T25" fmla="*/ 12 h 42"/>
                  <a:gd name="T26" fmla="*/ 0 w 45"/>
                  <a:gd name="T27" fmla="*/ 18 h 42"/>
                  <a:gd name="T28" fmla="*/ 3 w 45"/>
                  <a:gd name="T29" fmla="*/ 21 h 42"/>
                  <a:gd name="T30" fmla="*/ 6 w 45"/>
                  <a:gd name="T31" fmla="*/ 27 h 42"/>
                  <a:gd name="T32" fmla="*/ 6 w 45"/>
                  <a:gd name="T33" fmla="*/ 27 h 42"/>
                  <a:gd name="T34" fmla="*/ 17 w 45"/>
                  <a:gd name="T35" fmla="*/ 36 h 42"/>
                  <a:gd name="T36" fmla="*/ 17 w 45"/>
                  <a:gd name="T37" fmla="*/ 36 h 42"/>
                  <a:gd name="T38" fmla="*/ 22 w 45"/>
                  <a:gd name="T39" fmla="*/ 42 h 42"/>
                  <a:gd name="T40" fmla="*/ 31 w 45"/>
                  <a:gd name="T41" fmla="*/ 42 h 42"/>
                  <a:gd name="T42" fmla="*/ 31 w 45"/>
                  <a:gd name="T43" fmla="*/ 42 h 42"/>
                  <a:gd name="T44" fmla="*/ 36 w 45"/>
                  <a:gd name="T45" fmla="*/ 42 h 42"/>
                  <a:gd name="T46" fmla="*/ 39 w 45"/>
                  <a:gd name="T47" fmla="*/ 39 h 42"/>
                  <a:gd name="T48" fmla="*/ 45 w 45"/>
                  <a:gd name="T49" fmla="*/ 33 h 42"/>
                  <a:gd name="T50" fmla="*/ 45 w 45"/>
                  <a:gd name="T51" fmla="*/ 33 h 42"/>
                  <a:gd name="T52" fmla="*/ 45 w 45"/>
                  <a:gd name="T53" fmla="*/ 21 h 42"/>
                  <a:gd name="T54" fmla="*/ 42 w 45"/>
                  <a:gd name="T55" fmla="*/ 15 h 42"/>
                  <a:gd name="T56" fmla="*/ 39 w 45"/>
                  <a:gd name="T57" fmla="*/ 12 h 42"/>
                  <a:gd name="T58" fmla="*/ 36 w 45"/>
                  <a:gd name="T59" fmla="*/ 12 h 42"/>
                  <a:gd name="T60" fmla="*/ 36 w 45"/>
                  <a:gd name="T61"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2">
                    <a:moveTo>
                      <a:pt x="36" y="12"/>
                    </a:moveTo>
                    <a:lnTo>
                      <a:pt x="36" y="12"/>
                    </a:lnTo>
                    <a:lnTo>
                      <a:pt x="31" y="9"/>
                    </a:lnTo>
                    <a:lnTo>
                      <a:pt x="28" y="9"/>
                    </a:lnTo>
                    <a:lnTo>
                      <a:pt x="25" y="6"/>
                    </a:lnTo>
                    <a:lnTo>
                      <a:pt x="22" y="3"/>
                    </a:lnTo>
                    <a:lnTo>
                      <a:pt x="22" y="3"/>
                    </a:lnTo>
                    <a:lnTo>
                      <a:pt x="20" y="3"/>
                    </a:lnTo>
                    <a:lnTo>
                      <a:pt x="17" y="0"/>
                    </a:lnTo>
                    <a:lnTo>
                      <a:pt x="11" y="0"/>
                    </a:lnTo>
                    <a:lnTo>
                      <a:pt x="6" y="3"/>
                    </a:lnTo>
                    <a:lnTo>
                      <a:pt x="6" y="3"/>
                    </a:lnTo>
                    <a:lnTo>
                      <a:pt x="0" y="12"/>
                    </a:lnTo>
                    <a:lnTo>
                      <a:pt x="0" y="18"/>
                    </a:lnTo>
                    <a:lnTo>
                      <a:pt x="3" y="21"/>
                    </a:lnTo>
                    <a:lnTo>
                      <a:pt x="6" y="27"/>
                    </a:lnTo>
                    <a:lnTo>
                      <a:pt x="6" y="27"/>
                    </a:lnTo>
                    <a:lnTo>
                      <a:pt x="17" y="36"/>
                    </a:lnTo>
                    <a:lnTo>
                      <a:pt x="17" y="36"/>
                    </a:lnTo>
                    <a:lnTo>
                      <a:pt x="22" y="42"/>
                    </a:lnTo>
                    <a:lnTo>
                      <a:pt x="31" y="42"/>
                    </a:lnTo>
                    <a:lnTo>
                      <a:pt x="31" y="42"/>
                    </a:lnTo>
                    <a:lnTo>
                      <a:pt x="36" y="42"/>
                    </a:lnTo>
                    <a:lnTo>
                      <a:pt x="39" y="39"/>
                    </a:lnTo>
                    <a:lnTo>
                      <a:pt x="45" y="33"/>
                    </a:lnTo>
                    <a:lnTo>
                      <a:pt x="45" y="33"/>
                    </a:lnTo>
                    <a:lnTo>
                      <a:pt x="45" y="21"/>
                    </a:lnTo>
                    <a:lnTo>
                      <a:pt x="42" y="15"/>
                    </a:lnTo>
                    <a:lnTo>
                      <a:pt x="39" y="12"/>
                    </a:lnTo>
                    <a:lnTo>
                      <a:pt x="36" y="12"/>
                    </a:lnTo>
                    <a:lnTo>
                      <a:pt x="36" y="1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28">
                <a:extLst>
                  <a:ext uri="{FF2B5EF4-FFF2-40B4-BE49-F238E27FC236}">
                    <a16:creationId xmlns:a16="http://schemas.microsoft.com/office/drawing/2014/main" id="{6EBFBC08-5787-3184-B972-026FBC36C855}"/>
                  </a:ext>
                </a:extLst>
              </p:cNvPr>
              <p:cNvSpPr>
                <a:spLocks/>
              </p:cNvSpPr>
              <p:nvPr/>
            </p:nvSpPr>
            <p:spPr bwMode="auto">
              <a:xfrm>
                <a:off x="4533900" y="6372225"/>
                <a:ext cx="44450" cy="42863"/>
              </a:xfrm>
              <a:custGeom>
                <a:avLst/>
                <a:gdLst>
                  <a:gd name="T0" fmla="*/ 14 w 28"/>
                  <a:gd name="T1" fmla="*/ 0 h 27"/>
                  <a:gd name="T2" fmla="*/ 14 w 28"/>
                  <a:gd name="T3" fmla="*/ 0 h 27"/>
                  <a:gd name="T4" fmla="*/ 5 w 28"/>
                  <a:gd name="T5" fmla="*/ 0 h 27"/>
                  <a:gd name="T6" fmla="*/ 0 w 28"/>
                  <a:gd name="T7" fmla="*/ 3 h 27"/>
                  <a:gd name="T8" fmla="*/ 0 w 28"/>
                  <a:gd name="T9" fmla="*/ 9 h 27"/>
                  <a:gd name="T10" fmla="*/ 2 w 28"/>
                  <a:gd name="T11" fmla="*/ 15 h 27"/>
                  <a:gd name="T12" fmla="*/ 2 w 28"/>
                  <a:gd name="T13" fmla="*/ 15 h 27"/>
                  <a:gd name="T14" fmla="*/ 14 w 28"/>
                  <a:gd name="T15" fmla="*/ 21 h 27"/>
                  <a:gd name="T16" fmla="*/ 19 w 28"/>
                  <a:gd name="T17" fmla="*/ 27 h 27"/>
                  <a:gd name="T18" fmla="*/ 28 w 28"/>
                  <a:gd name="T19" fmla="*/ 27 h 27"/>
                  <a:gd name="T20" fmla="*/ 28 w 28"/>
                  <a:gd name="T21" fmla="*/ 27 h 27"/>
                  <a:gd name="T22" fmla="*/ 25 w 28"/>
                  <a:gd name="T23" fmla="*/ 12 h 27"/>
                  <a:gd name="T24" fmla="*/ 22 w 28"/>
                  <a:gd name="T25" fmla="*/ 3 h 27"/>
                  <a:gd name="T26" fmla="*/ 16 w 28"/>
                  <a:gd name="T27" fmla="*/ 0 h 27"/>
                  <a:gd name="T28" fmla="*/ 14 w 28"/>
                  <a:gd name="T29" fmla="*/ 0 h 27"/>
                  <a:gd name="T30" fmla="*/ 14 w 28"/>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27">
                    <a:moveTo>
                      <a:pt x="14" y="0"/>
                    </a:moveTo>
                    <a:lnTo>
                      <a:pt x="14" y="0"/>
                    </a:lnTo>
                    <a:lnTo>
                      <a:pt x="5" y="0"/>
                    </a:lnTo>
                    <a:lnTo>
                      <a:pt x="0" y="3"/>
                    </a:lnTo>
                    <a:lnTo>
                      <a:pt x="0" y="9"/>
                    </a:lnTo>
                    <a:lnTo>
                      <a:pt x="2" y="15"/>
                    </a:lnTo>
                    <a:lnTo>
                      <a:pt x="2" y="15"/>
                    </a:lnTo>
                    <a:lnTo>
                      <a:pt x="14" y="21"/>
                    </a:lnTo>
                    <a:lnTo>
                      <a:pt x="19" y="27"/>
                    </a:lnTo>
                    <a:lnTo>
                      <a:pt x="28" y="27"/>
                    </a:lnTo>
                    <a:lnTo>
                      <a:pt x="28" y="27"/>
                    </a:lnTo>
                    <a:lnTo>
                      <a:pt x="25" y="12"/>
                    </a:lnTo>
                    <a:lnTo>
                      <a:pt x="22" y="3"/>
                    </a:lnTo>
                    <a:lnTo>
                      <a:pt x="16" y="0"/>
                    </a:lnTo>
                    <a:lnTo>
                      <a:pt x="14" y="0"/>
                    </a:lnTo>
                    <a:lnTo>
                      <a:pt x="14"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9">
                <a:extLst>
                  <a:ext uri="{FF2B5EF4-FFF2-40B4-BE49-F238E27FC236}">
                    <a16:creationId xmlns:a16="http://schemas.microsoft.com/office/drawing/2014/main" id="{F976E1D5-A85B-8E48-1567-E105F548F2BC}"/>
                  </a:ext>
                </a:extLst>
              </p:cNvPr>
              <p:cNvSpPr>
                <a:spLocks/>
              </p:cNvSpPr>
              <p:nvPr/>
            </p:nvSpPr>
            <p:spPr bwMode="auto">
              <a:xfrm>
                <a:off x="4692650" y="6469063"/>
                <a:ext cx="209550" cy="284163"/>
              </a:xfrm>
              <a:custGeom>
                <a:avLst/>
                <a:gdLst>
                  <a:gd name="T0" fmla="*/ 104 w 132"/>
                  <a:gd name="T1" fmla="*/ 82 h 179"/>
                  <a:gd name="T2" fmla="*/ 98 w 132"/>
                  <a:gd name="T3" fmla="*/ 70 h 179"/>
                  <a:gd name="T4" fmla="*/ 93 w 132"/>
                  <a:gd name="T5" fmla="*/ 61 h 179"/>
                  <a:gd name="T6" fmla="*/ 65 w 132"/>
                  <a:gd name="T7" fmla="*/ 30 h 179"/>
                  <a:gd name="T8" fmla="*/ 59 w 132"/>
                  <a:gd name="T9" fmla="*/ 27 h 179"/>
                  <a:gd name="T10" fmla="*/ 59 w 132"/>
                  <a:gd name="T11" fmla="*/ 24 h 179"/>
                  <a:gd name="T12" fmla="*/ 53 w 132"/>
                  <a:gd name="T13" fmla="*/ 12 h 179"/>
                  <a:gd name="T14" fmla="*/ 42 w 132"/>
                  <a:gd name="T15" fmla="*/ 6 h 179"/>
                  <a:gd name="T16" fmla="*/ 37 w 132"/>
                  <a:gd name="T17" fmla="*/ 3 h 179"/>
                  <a:gd name="T18" fmla="*/ 28 w 132"/>
                  <a:gd name="T19" fmla="*/ 0 h 179"/>
                  <a:gd name="T20" fmla="*/ 20 w 132"/>
                  <a:gd name="T21" fmla="*/ 18 h 179"/>
                  <a:gd name="T22" fmla="*/ 14 w 132"/>
                  <a:gd name="T23" fmla="*/ 45 h 179"/>
                  <a:gd name="T24" fmla="*/ 9 w 132"/>
                  <a:gd name="T25" fmla="*/ 57 h 179"/>
                  <a:gd name="T26" fmla="*/ 0 w 132"/>
                  <a:gd name="T27" fmla="*/ 70 h 179"/>
                  <a:gd name="T28" fmla="*/ 0 w 132"/>
                  <a:gd name="T29" fmla="*/ 76 h 179"/>
                  <a:gd name="T30" fmla="*/ 11 w 132"/>
                  <a:gd name="T31" fmla="*/ 91 h 179"/>
                  <a:gd name="T32" fmla="*/ 14 w 132"/>
                  <a:gd name="T33" fmla="*/ 97 h 179"/>
                  <a:gd name="T34" fmla="*/ 20 w 132"/>
                  <a:gd name="T35" fmla="*/ 109 h 179"/>
                  <a:gd name="T36" fmla="*/ 20 w 132"/>
                  <a:gd name="T37" fmla="*/ 133 h 179"/>
                  <a:gd name="T38" fmla="*/ 20 w 132"/>
                  <a:gd name="T39" fmla="*/ 146 h 179"/>
                  <a:gd name="T40" fmla="*/ 25 w 132"/>
                  <a:gd name="T41" fmla="*/ 158 h 179"/>
                  <a:gd name="T42" fmla="*/ 39 w 132"/>
                  <a:gd name="T43" fmla="*/ 173 h 179"/>
                  <a:gd name="T44" fmla="*/ 53 w 132"/>
                  <a:gd name="T45" fmla="*/ 176 h 179"/>
                  <a:gd name="T46" fmla="*/ 56 w 132"/>
                  <a:gd name="T47" fmla="*/ 173 h 179"/>
                  <a:gd name="T48" fmla="*/ 81 w 132"/>
                  <a:gd name="T49" fmla="*/ 146 h 179"/>
                  <a:gd name="T50" fmla="*/ 90 w 132"/>
                  <a:gd name="T51" fmla="*/ 143 h 179"/>
                  <a:gd name="T52" fmla="*/ 112 w 132"/>
                  <a:gd name="T53" fmla="*/ 143 h 179"/>
                  <a:gd name="T54" fmla="*/ 121 w 132"/>
                  <a:gd name="T55" fmla="*/ 140 h 179"/>
                  <a:gd name="T56" fmla="*/ 129 w 132"/>
                  <a:gd name="T57" fmla="*/ 130 h 179"/>
                  <a:gd name="T58" fmla="*/ 132 w 132"/>
                  <a:gd name="T59" fmla="*/ 118 h 179"/>
                  <a:gd name="T60" fmla="*/ 129 w 132"/>
                  <a:gd name="T61" fmla="*/ 106 h 179"/>
                  <a:gd name="T62" fmla="*/ 104 w 132"/>
                  <a:gd name="T63" fmla="*/ 8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79">
                    <a:moveTo>
                      <a:pt x="104" y="82"/>
                    </a:moveTo>
                    <a:lnTo>
                      <a:pt x="104" y="82"/>
                    </a:lnTo>
                    <a:lnTo>
                      <a:pt x="101" y="76"/>
                    </a:lnTo>
                    <a:lnTo>
                      <a:pt x="98" y="70"/>
                    </a:lnTo>
                    <a:lnTo>
                      <a:pt x="93" y="61"/>
                    </a:lnTo>
                    <a:lnTo>
                      <a:pt x="93" y="61"/>
                    </a:lnTo>
                    <a:lnTo>
                      <a:pt x="65" y="30"/>
                    </a:lnTo>
                    <a:lnTo>
                      <a:pt x="65" y="30"/>
                    </a:lnTo>
                    <a:lnTo>
                      <a:pt x="62" y="30"/>
                    </a:lnTo>
                    <a:lnTo>
                      <a:pt x="59" y="27"/>
                    </a:lnTo>
                    <a:lnTo>
                      <a:pt x="59" y="24"/>
                    </a:lnTo>
                    <a:lnTo>
                      <a:pt x="59" y="24"/>
                    </a:lnTo>
                    <a:lnTo>
                      <a:pt x="56" y="18"/>
                    </a:lnTo>
                    <a:lnTo>
                      <a:pt x="53" y="12"/>
                    </a:lnTo>
                    <a:lnTo>
                      <a:pt x="48" y="6"/>
                    </a:lnTo>
                    <a:lnTo>
                      <a:pt x="42" y="6"/>
                    </a:lnTo>
                    <a:lnTo>
                      <a:pt x="42" y="6"/>
                    </a:lnTo>
                    <a:lnTo>
                      <a:pt x="37" y="3"/>
                    </a:lnTo>
                    <a:lnTo>
                      <a:pt x="31" y="0"/>
                    </a:lnTo>
                    <a:lnTo>
                      <a:pt x="28" y="0"/>
                    </a:lnTo>
                    <a:lnTo>
                      <a:pt x="25" y="3"/>
                    </a:lnTo>
                    <a:lnTo>
                      <a:pt x="20" y="18"/>
                    </a:lnTo>
                    <a:lnTo>
                      <a:pt x="20" y="18"/>
                    </a:lnTo>
                    <a:lnTo>
                      <a:pt x="14" y="45"/>
                    </a:lnTo>
                    <a:lnTo>
                      <a:pt x="11" y="51"/>
                    </a:lnTo>
                    <a:lnTo>
                      <a:pt x="9" y="57"/>
                    </a:lnTo>
                    <a:lnTo>
                      <a:pt x="9" y="57"/>
                    </a:lnTo>
                    <a:lnTo>
                      <a:pt x="0" y="70"/>
                    </a:lnTo>
                    <a:lnTo>
                      <a:pt x="0" y="70"/>
                    </a:lnTo>
                    <a:lnTo>
                      <a:pt x="0" y="76"/>
                    </a:lnTo>
                    <a:lnTo>
                      <a:pt x="3" y="82"/>
                    </a:lnTo>
                    <a:lnTo>
                      <a:pt x="11" y="91"/>
                    </a:lnTo>
                    <a:lnTo>
                      <a:pt x="11" y="91"/>
                    </a:lnTo>
                    <a:lnTo>
                      <a:pt x="14" y="97"/>
                    </a:lnTo>
                    <a:lnTo>
                      <a:pt x="17" y="100"/>
                    </a:lnTo>
                    <a:lnTo>
                      <a:pt x="20" y="109"/>
                    </a:lnTo>
                    <a:lnTo>
                      <a:pt x="20" y="109"/>
                    </a:lnTo>
                    <a:lnTo>
                      <a:pt x="20" y="133"/>
                    </a:lnTo>
                    <a:lnTo>
                      <a:pt x="20" y="133"/>
                    </a:lnTo>
                    <a:lnTo>
                      <a:pt x="20" y="146"/>
                    </a:lnTo>
                    <a:lnTo>
                      <a:pt x="20" y="152"/>
                    </a:lnTo>
                    <a:lnTo>
                      <a:pt x="25" y="158"/>
                    </a:lnTo>
                    <a:lnTo>
                      <a:pt x="25" y="158"/>
                    </a:lnTo>
                    <a:lnTo>
                      <a:pt x="39" y="173"/>
                    </a:lnTo>
                    <a:lnTo>
                      <a:pt x="48" y="179"/>
                    </a:lnTo>
                    <a:lnTo>
                      <a:pt x="53" y="176"/>
                    </a:lnTo>
                    <a:lnTo>
                      <a:pt x="56" y="173"/>
                    </a:lnTo>
                    <a:lnTo>
                      <a:pt x="56" y="173"/>
                    </a:lnTo>
                    <a:lnTo>
                      <a:pt x="73" y="155"/>
                    </a:lnTo>
                    <a:lnTo>
                      <a:pt x="81" y="146"/>
                    </a:lnTo>
                    <a:lnTo>
                      <a:pt x="90" y="143"/>
                    </a:lnTo>
                    <a:lnTo>
                      <a:pt x="90" y="143"/>
                    </a:lnTo>
                    <a:lnTo>
                      <a:pt x="112" y="143"/>
                    </a:lnTo>
                    <a:lnTo>
                      <a:pt x="112" y="143"/>
                    </a:lnTo>
                    <a:lnTo>
                      <a:pt x="118" y="143"/>
                    </a:lnTo>
                    <a:lnTo>
                      <a:pt x="121" y="140"/>
                    </a:lnTo>
                    <a:lnTo>
                      <a:pt x="129" y="130"/>
                    </a:lnTo>
                    <a:lnTo>
                      <a:pt x="129" y="130"/>
                    </a:lnTo>
                    <a:lnTo>
                      <a:pt x="129" y="124"/>
                    </a:lnTo>
                    <a:lnTo>
                      <a:pt x="132" y="118"/>
                    </a:lnTo>
                    <a:lnTo>
                      <a:pt x="129" y="112"/>
                    </a:lnTo>
                    <a:lnTo>
                      <a:pt x="129" y="106"/>
                    </a:lnTo>
                    <a:lnTo>
                      <a:pt x="129" y="106"/>
                    </a:lnTo>
                    <a:lnTo>
                      <a:pt x="104" y="82"/>
                    </a:lnTo>
                    <a:lnTo>
                      <a:pt x="104" y="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4" name="Freeform 30">
              <a:extLst>
                <a:ext uri="{FF2B5EF4-FFF2-40B4-BE49-F238E27FC236}">
                  <a16:creationId xmlns:a16="http://schemas.microsoft.com/office/drawing/2014/main" id="{CB826565-3079-CDE7-CB30-6015B2567339}"/>
                </a:ext>
              </a:extLst>
            </p:cNvPr>
            <p:cNvSpPr>
              <a:spLocks/>
            </p:cNvSpPr>
            <p:nvPr/>
          </p:nvSpPr>
          <p:spPr bwMode="auto">
            <a:xfrm rot="21400944">
              <a:off x="4679368" y="2782151"/>
              <a:ext cx="563953" cy="361610"/>
            </a:xfrm>
            <a:custGeom>
              <a:avLst/>
              <a:gdLst>
                <a:gd name="T0" fmla="*/ 31 w 454"/>
                <a:gd name="T1" fmla="*/ 298 h 307"/>
                <a:gd name="T2" fmla="*/ 31 w 454"/>
                <a:gd name="T3" fmla="*/ 307 h 307"/>
                <a:gd name="T4" fmla="*/ 110 w 454"/>
                <a:gd name="T5" fmla="*/ 294 h 307"/>
                <a:gd name="T6" fmla="*/ 110 w 454"/>
                <a:gd name="T7" fmla="*/ 294 h 307"/>
                <a:gd name="T8" fmla="*/ 112 w 454"/>
                <a:gd name="T9" fmla="*/ 291 h 307"/>
                <a:gd name="T10" fmla="*/ 112 w 454"/>
                <a:gd name="T11" fmla="*/ 291 h 307"/>
                <a:gd name="T12" fmla="*/ 115 w 454"/>
                <a:gd name="T13" fmla="*/ 294 h 307"/>
                <a:gd name="T14" fmla="*/ 146 w 454"/>
                <a:gd name="T15" fmla="*/ 288 h 307"/>
                <a:gd name="T16" fmla="*/ 401 w 454"/>
                <a:gd name="T17" fmla="*/ 249 h 307"/>
                <a:gd name="T18" fmla="*/ 401 w 454"/>
                <a:gd name="T19" fmla="*/ 249 h 307"/>
                <a:gd name="T20" fmla="*/ 401 w 454"/>
                <a:gd name="T21" fmla="*/ 249 h 307"/>
                <a:gd name="T22" fmla="*/ 412 w 454"/>
                <a:gd name="T23" fmla="*/ 246 h 307"/>
                <a:gd name="T24" fmla="*/ 437 w 454"/>
                <a:gd name="T25" fmla="*/ 209 h 307"/>
                <a:gd name="T26" fmla="*/ 437 w 454"/>
                <a:gd name="T27" fmla="*/ 209 h 307"/>
                <a:gd name="T28" fmla="*/ 440 w 454"/>
                <a:gd name="T29" fmla="*/ 206 h 307"/>
                <a:gd name="T30" fmla="*/ 440 w 454"/>
                <a:gd name="T31" fmla="*/ 206 h 307"/>
                <a:gd name="T32" fmla="*/ 443 w 454"/>
                <a:gd name="T33" fmla="*/ 203 h 307"/>
                <a:gd name="T34" fmla="*/ 445 w 454"/>
                <a:gd name="T35" fmla="*/ 203 h 307"/>
                <a:gd name="T36" fmla="*/ 448 w 454"/>
                <a:gd name="T37" fmla="*/ 197 h 307"/>
                <a:gd name="T38" fmla="*/ 451 w 454"/>
                <a:gd name="T39" fmla="*/ 194 h 307"/>
                <a:gd name="T40" fmla="*/ 451 w 454"/>
                <a:gd name="T41" fmla="*/ 194 h 307"/>
                <a:gd name="T42" fmla="*/ 454 w 454"/>
                <a:gd name="T43" fmla="*/ 182 h 307"/>
                <a:gd name="T44" fmla="*/ 454 w 454"/>
                <a:gd name="T45" fmla="*/ 176 h 307"/>
                <a:gd name="T46" fmla="*/ 454 w 454"/>
                <a:gd name="T47" fmla="*/ 176 h 307"/>
                <a:gd name="T48" fmla="*/ 434 w 454"/>
                <a:gd name="T49" fmla="*/ 149 h 307"/>
                <a:gd name="T50" fmla="*/ 434 w 454"/>
                <a:gd name="T51" fmla="*/ 149 h 307"/>
                <a:gd name="T52" fmla="*/ 431 w 454"/>
                <a:gd name="T53" fmla="*/ 143 h 307"/>
                <a:gd name="T54" fmla="*/ 429 w 454"/>
                <a:gd name="T55" fmla="*/ 130 h 307"/>
                <a:gd name="T56" fmla="*/ 429 w 454"/>
                <a:gd name="T57" fmla="*/ 130 h 307"/>
                <a:gd name="T58" fmla="*/ 429 w 454"/>
                <a:gd name="T59" fmla="*/ 124 h 307"/>
                <a:gd name="T60" fmla="*/ 429 w 454"/>
                <a:gd name="T61" fmla="*/ 124 h 307"/>
                <a:gd name="T62" fmla="*/ 429 w 454"/>
                <a:gd name="T63" fmla="*/ 118 h 307"/>
                <a:gd name="T64" fmla="*/ 429 w 454"/>
                <a:gd name="T65" fmla="*/ 118 h 307"/>
                <a:gd name="T66" fmla="*/ 437 w 454"/>
                <a:gd name="T67" fmla="*/ 97 h 307"/>
                <a:gd name="T68" fmla="*/ 437 w 454"/>
                <a:gd name="T69" fmla="*/ 97 h 307"/>
                <a:gd name="T70" fmla="*/ 440 w 454"/>
                <a:gd name="T71" fmla="*/ 91 h 307"/>
                <a:gd name="T72" fmla="*/ 440 w 454"/>
                <a:gd name="T73" fmla="*/ 67 h 307"/>
                <a:gd name="T74" fmla="*/ 437 w 454"/>
                <a:gd name="T75" fmla="*/ 61 h 307"/>
                <a:gd name="T76" fmla="*/ 429 w 454"/>
                <a:gd name="T77" fmla="*/ 54 h 307"/>
                <a:gd name="T78" fmla="*/ 429 w 454"/>
                <a:gd name="T79" fmla="*/ 54 h 307"/>
                <a:gd name="T80" fmla="*/ 426 w 454"/>
                <a:gd name="T81" fmla="*/ 54 h 307"/>
                <a:gd name="T82" fmla="*/ 426 w 454"/>
                <a:gd name="T83" fmla="*/ 54 h 307"/>
                <a:gd name="T84" fmla="*/ 395 w 454"/>
                <a:gd name="T85" fmla="*/ 9 h 307"/>
                <a:gd name="T86" fmla="*/ 395 w 454"/>
                <a:gd name="T87" fmla="*/ 9 h 307"/>
                <a:gd name="T88" fmla="*/ 370 w 454"/>
                <a:gd name="T89" fmla="*/ 0 h 307"/>
                <a:gd name="T90" fmla="*/ 370 w 454"/>
                <a:gd name="T91" fmla="*/ 0 h 307"/>
                <a:gd name="T92" fmla="*/ 367 w 454"/>
                <a:gd name="T93" fmla="*/ 0 h 307"/>
                <a:gd name="T94" fmla="*/ 367 w 454"/>
                <a:gd name="T95" fmla="*/ 0 h 307"/>
                <a:gd name="T96" fmla="*/ 51 w 454"/>
                <a:gd name="T97" fmla="*/ 64 h 307"/>
                <a:gd name="T98" fmla="*/ 51 w 454"/>
                <a:gd name="T99" fmla="*/ 64 h 307"/>
                <a:gd name="T100" fmla="*/ 48 w 454"/>
                <a:gd name="T101" fmla="*/ 64 h 307"/>
                <a:gd name="T102" fmla="*/ 48 w 454"/>
                <a:gd name="T103" fmla="*/ 64 h 307"/>
                <a:gd name="T104" fmla="*/ 45 w 454"/>
                <a:gd name="T105" fmla="*/ 58 h 307"/>
                <a:gd name="T106" fmla="*/ 42 w 454"/>
                <a:gd name="T107" fmla="*/ 39 h 307"/>
                <a:gd name="T108" fmla="*/ 42 w 454"/>
                <a:gd name="T109" fmla="*/ 39 h 307"/>
                <a:gd name="T110" fmla="*/ 40 w 454"/>
                <a:gd name="T111" fmla="*/ 42 h 307"/>
                <a:gd name="T112" fmla="*/ 40 w 454"/>
                <a:gd name="T113" fmla="*/ 42 h 307"/>
                <a:gd name="T114" fmla="*/ 26 w 454"/>
                <a:gd name="T115" fmla="*/ 51 h 307"/>
                <a:gd name="T116" fmla="*/ 0 w 454"/>
                <a:gd name="T117" fmla="*/ 61 h 307"/>
                <a:gd name="T118" fmla="*/ 31 w 454"/>
                <a:gd name="T119" fmla="*/ 291 h 307"/>
                <a:gd name="T120" fmla="*/ 31 w 454"/>
                <a:gd name="T121" fmla="*/ 298 h 307"/>
                <a:gd name="T122" fmla="*/ 31 w 454"/>
                <a:gd name="T123" fmla="*/ 29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4" h="307">
                  <a:moveTo>
                    <a:pt x="31" y="298"/>
                  </a:moveTo>
                  <a:lnTo>
                    <a:pt x="31" y="307"/>
                  </a:lnTo>
                  <a:lnTo>
                    <a:pt x="110" y="294"/>
                  </a:lnTo>
                  <a:lnTo>
                    <a:pt x="110" y="294"/>
                  </a:lnTo>
                  <a:lnTo>
                    <a:pt x="112" y="291"/>
                  </a:lnTo>
                  <a:lnTo>
                    <a:pt x="112" y="291"/>
                  </a:lnTo>
                  <a:lnTo>
                    <a:pt x="115" y="294"/>
                  </a:lnTo>
                  <a:lnTo>
                    <a:pt x="146" y="288"/>
                  </a:lnTo>
                  <a:lnTo>
                    <a:pt x="401" y="249"/>
                  </a:lnTo>
                  <a:lnTo>
                    <a:pt x="401" y="249"/>
                  </a:lnTo>
                  <a:lnTo>
                    <a:pt x="401" y="249"/>
                  </a:lnTo>
                  <a:lnTo>
                    <a:pt x="412" y="246"/>
                  </a:lnTo>
                  <a:lnTo>
                    <a:pt x="437" y="209"/>
                  </a:lnTo>
                  <a:lnTo>
                    <a:pt x="437" y="209"/>
                  </a:lnTo>
                  <a:lnTo>
                    <a:pt x="440" y="206"/>
                  </a:lnTo>
                  <a:lnTo>
                    <a:pt x="440" y="206"/>
                  </a:lnTo>
                  <a:lnTo>
                    <a:pt x="443" y="203"/>
                  </a:lnTo>
                  <a:lnTo>
                    <a:pt x="445" y="203"/>
                  </a:lnTo>
                  <a:lnTo>
                    <a:pt x="448" y="197"/>
                  </a:lnTo>
                  <a:lnTo>
                    <a:pt x="451" y="194"/>
                  </a:lnTo>
                  <a:lnTo>
                    <a:pt x="451" y="194"/>
                  </a:lnTo>
                  <a:lnTo>
                    <a:pt x="454" y="182"/>
                  </a:lnTo>
                  <a:lnTo>
                    <a:pt x="454" y="176"/>
                  </a:lnTo>
                  <a:lnTo>
                    <a:pt x="454" y="176"/>
                  </a:lnTo>
                  <a:lnTo>
                    <a:pt x="434" y="149"/>
                  </a:lnTo>
                  <a:lnTo>
                    <a:pt x="434" y="149"/>
                  </a:lnTo>
                  <a:lnTo>
                    <a:pt x="431" y="143"/>
                  </a:lnTo>
                  <a:lnTo>
                    <a:pt x="429" y="130"/>
                  </a:lnTo>
                  <a:lnTo>
                    <a:pt x="429" y="130"/>
                  </a:lnTo>
                  <a:lnTo>
                    <a:pt x="429" y="124"/>
                  </a:lnTo>
                  <a:lnTo>
                    <a:pt x="429" y="124"/>
                  </a:lnTo>
                  <a:lnTo>
                    <a:pt x="429" y="118"/>
                  </a:lnTo>
                  <a:lnTo>
                    <a:pt x="429" y="118"/>
                  </a:lnTo>
                  <a:lnTo>
                    <a:pt x="437" y="97"/>
                  </a:lnTo>
                  <a:lnTo>
                    <a:pt x="437" y="97"/>
                  </a:lnTo>
                  <a:lnTo>
                    <a:pt x="440" y="91"/>
                  </a:lnTo>
                  <a:lnTo>
                    <a:pt x="440" y="67"/>
                  </a:lnTo>
                  <a:lnTo>
                    <a:pt x="437" y="61"/>
                  </a:lnTo>
                  <a:lnTo>
                    <a:pt x="429" y="54"/>
                  </a:lnTo>
                  <a:lnTo>
                    <a:pt x="429" y="54"/>
                  </a:lnTo>
                  <a:lnTo>
                    <a:pt x="426" y="54"/>
                  </a:lnTo>
                  <a:lnTo>
                    <a:pt x="426" y="54"/>
                  </a:lnTo>
                  <a:lnTo>
                    <a:pt x="395" y="9"/>
                  </a:lnTo>
                  <a:lnTo>
                    <a:pt x="395" y="9"/>
                  </a:lnTo>
                  <a:lnTo>
                    <a:pt x="370" y="0"/>
                  </a:lnTo>
                  <a:lnTo>
                    <a:pt x="370" y="0"/>
                  </a:lnTo>
                  <a:lnTo>
                    <a:pt x="367" y="0"/>
                  </a:lnTo>
                  <a:lnTo>
                    <a:pt x="367" y="0"/>
                  </a:lnTo>
                  <a:lnTo>
                    <a:pt x="51" y="64"/>
                  </a:lnTo>
                  <a:lnTo>
                    <a:pt x="51" y="64"/>
                  </a:lnTo>
                  <a:lnTo>
                    <a:pt x="48" y="64"/>
                  </a:lnTo>
                  <a:lnTo>
                    <a:pt x="48" y="64"/>
                  </a:lnTo>
                  <a:lnTo>
                    <a:pt x="45" y="58"/>
                  </a:lnTo>
                  <a:lnTo>
                    <a:pt x="42" y="39"/>
                  </a:lnTo>
                  <a:lnTo>
                    <a:pt x="42" y="39"/>
                  </a:lnTo>
                  <a:lnTo>
                    <a:pt x="40" y="42"/>
                  </a:lnTo>
                  <a:lnTo>
                    <a:pt x="40" y="42"/>
                  </a:lnTo>
                  <a:lnTo>
                    <a:pt x="26" y="51"/>
                  </a:lnTo>
                  <a:lnTo>
                    <a:pt x="0" y="61"/>
                  </a:lnTo>
                  <a:lnTo>
                    <a:pt x="31" y="291"/>
                  </a:lnTo>
                  <a:lnTo>
                    <a:pt x="31" y="298"/>
                  </a:lnTo>
                  <a:lnTo>
                    <a:pt x="31" y="298"/>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 name="Freeform 31">
              <a:extLst>
                <a:ext uri="{FF2B5EF4-FFF2-40B4-BE49-F238E27FC236}">
                  <a16:creationId xmlns:a16="http://schemas.microsoft.com/office/drawing/2014/main" id="{0181B394-6F0A-87C8-A2E3-4FB51CA2C585}"/>
                </a:ext>
              </a:extLst>
            </p:cNvPr>
            <p:cNvSpPr>
              <a:spLocks/>
            </p:cNvSpPr>
            <p:nvPr/>
          </p:nvSpPr>
          <p:spPr bwMode="auto">
            <a:xfrm rot="21400944">
              <a:off x="4715649" y="3138727"/>
              <a:ext cx="0" cy="8246"/>
            </a:xfrm>
            <a:custGeom>
              <a:avLst/>
              <a:gdLst>
                <a:gd name="T0" fmla="*/ 7 h 7"/>
                <a:gd name="T1" fmla="*/ 0 h 7"/>
                <a:gd name="T2" fmla="*/ 7 h 7"/>
                <a:gd name="T3" fmla="*/ 7 h 7"/>
              </a:gdLst>
              <a:ahLst/>
              <a:cxnLst>
                <a:cxn ang="0">
                  <a:pos x="0" y="T0"/>
                </a:cxn>
                <a:cxn ang="0">
                  <a:pos x="0" y="T1"/>
                </a:cxn>
                <a:cxn ang="0">
                  <a:pos x="0" y="T2"/>
                </a:cxn>
                <a:cxn ang="0">
                  <a:pos x="0" y="T3"/>
                </a:cxn>
              </a:cxnLst>
              <a:rect l="0" t="0" r="r" b="b"/>
              <a:pathLst>
                <a:path h="7">
                  <a:moveTo>
                    <a:pt x="0" y="7"/>
                  </a:moveTo>
                  <a:lnTo>
                    <a:pt x="0" y="0"/>
                  </a:lnTo>
                  <a:lnTo>
                    <a:pt x="0" y="7"/>
                  </a:lnTo>
                  <a:lnTo>
                    <a:pt x="0" y="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32">
              <a:extLst>
                <a:ext uri="{FF2B5EF4-FFF2-40B4-BE49-F238E27FC236}">
                  <a16:creationId xmlns:a16="http://schemas.microsoft.com/office/drawing/2014/main" id="{5E261388-AA25-95D6-5F55-53B362407445}"/>
                </a:ext>
              </a:extLst>
            </p:cNvPr>
            <p:cNvSpPr>
              <a:spLocks/>
            </p:cNvSpPr>
            <p:nvPr/>
          </p:nvSpPr>
          <p:spPr bwMode="auto">
            <a:xfrm rot="21400944">
              <a:off x="2430562" y="2915007"/>
              <a:ext cx="821086" cy="411082"/>
            </a:xfrm>
            <a:custGeom>
              <a:avLst/>
              <a:gdLst>
                <a:gd name="T0" fmla="*/ 647 w 661"/>
                <a:gd name="T1" fmla="*/ 304 h 349"/>
                <a:gd name="T2" fmla="*/ 633 w 661"/>
                <a:gd name="T3" fmla="*/ 261 h 349"/>
                <a:gd name="T4" fmla="*/ 627 w 661"/>
                <a:gd name="T5" fmla="*/ 222 h 349"/>
                <a:gd name="T6" fmla="*/ 624 w 661"/>
                <a:gd name="T7" fmla="*/ 173 h 349"/>
                <a:gd name="T8" fmla="*/ 608 w 661"/>
                <a:gd name="T9" fmla="*/ 143 h 349"/>
                <a:gd name="T10" fmla="*/ 602 w 661"/>
                <a:gd name="T11" fmla="*/ 124 h 349"/>
                <a:gd name="T12" fmla="*/ 599 w 661"/>
                <a:gd name="T13" fmla="*/ 121 h 349"/>
                <a:gd name="T14" fmla="*/ 599 w 661"/>
                <a:gd name="T15" fmla="*/ 118 h 349"/>
                <a:gd name="T16" fmla="*/ 596 w 661"/>
                <a:gd name="T17" fmla="*/ 115 h 349"/>
                <a:gd name="T18" fmla="*/ 596 w 661"/>
                <a:gd name="T19" fmla="*/ 109 h 349"/>
                <a:gd name="T20" fmla="*/ 594 w 661"/>
                <a:gd name="T21" fmla="*/ 106 h 349"/>
                <a:gd name="T22" fmla="*/ 591 w 661"/>
                <a:gd name="T23" fmla="*/ 100 h 349"/>
                <a:gd name="T24" fmla="*/ 591 w 661"/>
                <a:gd name="T25" fmla="*/ 94 h 349"/>
                <a:gd name="T26" fmla="*/ 588 w 661"/>
                <a:gd name="T27" fmla="*/ 91 h 349"/>
                <a:gd name="T28" fmla="*/ 582 w 661"/>
                <a:gd name="T29" fmla="*/ 91 h 349"/>
                <a:gd name="T30" fmla="*/ 577 w 661"/>
                <a:gd name="T31" fmla="*/ 88 h 349"/>
                <a:gd name="T32" fmla="*/ 568 w 661"/>
                <a:gd name="T33" fmla="*/ 85 h 349"/>
                <a:gd name="T34" fmla="*/ 560 w 661"/>
                <a:gd name="T35" fmla="*/ 79 h 349"/>
                <a:gd name="T36" fmla="*/ 552 w 661"/>
                <a:gd name="T37" fmla="*/ 76 h 349"/>
                <a:gd name="T38" fmla="*/ 546 w 661"/>
                <a:gd name="T39" fmla="*/ 73 h 349"/>
                <a:gd name="T40" fmla="*/ 538 w 661"/>
                <a:gd name="T41" fmla="*/ 70 h 349"/>
                <a:gd name="T42" fmla="*/ 535 w 661"/>
                <a:gd name="T43" fmla="*/ 67 h 349"/>
                <a:gd name="T44" fmla="*/ 504 w 661"/>
                <a:gd name="T45" fmla="*/ 67 h 349"/>
                <a:gd name="T46" fmla="*/ 434 w 661"/>
                <a:gd name="T47" fmla="*/ 64 h 349"/>
                <a:gd name="T48" fmla="*/ 364 w 661"/>
                <a:gd name="T49" fmla="*/ 42 h 349"/>
                <a:gd name="T50" fmla="*/ 269 w 661"/>
                <a:gd name="T51" fmla="*/ 21 h 349"/>
                <a:gd name="T52" fmla="*/ 233 w 661"/>
                <a:gd name="T53" fmla="*/ 12 h 349"/>
                <a:gd name="T54" fmla="*/ 227 w 661"/>
                <a:gd name="T55" fmla="*/ 12 h 349"/>
                <a:gd name="T56" fmla="*/ 224 w 661"/>
                <a:gd name="T57" fmla="*/ 12 h 349"/>
                <a:gd name="T58" fmla="*/ 219 w 661"/>
                <a:gd name="T59" fmla="*/ 12 h 349"/>
                <a:gd name="T60" fmla="*/ 213 w 661"/>
                <a:gd name="T61" fmla="*/ 9 h 349"/>
                <a:gd name="T62" fmla="*/ 207 w 661"/>
                <a:gd name="T63" fmla="*/ 9 h 349"/>
                <a:gd name="T64" fmla="*/ 199 w 661"/>
                <a:gd name="T65" fmla="*/ 9 h 349"/>
                <a:gd name="T66" fmla="*/ 193 w 661"/>
                <a:gd name="T67" fmla="*/ 9 h 349"/>
                <a:gd name="T68" fmla="*/ 185 w 661"/>
                <a:gd name="T69" fmla="*/ 9 h 349"/>
                <a:gd name="T70" fmla="*/ 179 w 661"/>
                <a:gd name="T71" fmla="*/ 6 h 349"/>
                <a:gd name="T72" fmla="*/ 165 w 661"/>
                <a:gd name="T73" fmla="*/ 6 h 349"/>
                <a:gd name="T74" fmla="*/ 160 w 661"/>
                <a:gd name="T75" fmla="*/ 6 h 349"/>
                <a:gd name="T76" fmla="*/ 151 w 661"/>
                <a:gd name="T77" fmla="*/ 6 h 349"/>
                <a:gd name="T78" fmla="*/ 143 w 661"/>
                <a:gd name="T79" fmla="*/ 6 h 349"/>
                <a:gd name="T80" fmla="*/ 135 w 661"/>
                <a:gd name="T81" fmla="*/ 6 h 349"/>
                <a:gd name="T82" fmla="*/ 107 w 661"/>
                <a:gd name="T83" fmla="*/ 3 h 349"/>
                <a:gd name="T84" fmla="*/ 20 w 661"/>
                <a:gd name="T85" fmla="*/ 15 h 349"/>
                <a:gd name="T86" fmla="*/ 20 w 661"/>
                <a:gd name="T87" fmla="*/ 36 h 349"/>
                <a:gd name="T88" fmla="*/ 14 w 661"/>
                <a:gd name="T89" fmla="*/ 67 h 349"/>
                <a:gd name="T90" fmla="*/ 11 w 661"/>
                <a:gd name="T91" fmla="*/ 115 h 349"/>
                <a:gd name="T92" fmla="*/ 9 w 661"/>
                <a:gd name="T93" fmla="*/ 140 h 349"/>
                <a:gd name="T94" fmla="*/ 6 w 661"/>
                <a:gd name="T95" fmla="*/ 161 h 349"/>
                <a:gd name="T96" fmla="*/ 3 w 661"/>
                <a:gd name="T97" fmla="*/ 185 h 349"/>
                <a:gd name="T98" fmla="*/ 3 w 661"/>
                <a:gd name="T99" fmla="*/ 197 h 349"/>
                <a:gd name="T100" fmla="*/ 25 w 661"/>
                <a:gd name="T101" fmla="*/ 213 h 349"/>
                <a:gd name="T102" fmla="*/ 56 w 661"/>
                <a:gd name="T103" fmla="*/ 219 h 349"/>
                <a:gd name="T104" fmla="*/ 95 w 661"/>
                <a:gd name="T105" fmla="*/ 222 h 349"/>
                <a:gd name="T106" fmla="*/ 123 w 661"/>
                <a:gd name="T107" fmla="*/ 228 h 349"/>
                <a:gd name="T108" fmla="*/ 157 w 661"/>
                <a:gd name="T109" fmla="*/ 237 h 349"/>
                <a:gd name="T110" fmla="*/ 652 w 661"/>
                <a:gd name="T111" fmla="*/ 325 h 349"/>
                <a:gd name="T112" fmla="*/ 652 w 661"/>
                <a:gd name="T113" fmla="*/ 3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1" h="349">
                  <a:moveTo>
                    <a:pt x="650" y="307"/>
                  </a:moveTo>
                  <a:lnTo>
                    <a:pt x="650" y="307"/>
                  </a:lnTo>
                  <a:lnTo>
                    <a:pt x="650" y="307"/>
                  </a:lnTo>
                  <a:lnTo>
                    <a:pt x="650" y="307"/>
                  </a:lnTo>
                  <a:lnTo>
                    <a:pt x="647" y="307"/>
                  </a:lnTo>
                  <a:lnTo>
                    <a:pt x="647" y="307"/>
                  </a:lnTo>
                  <a:lnTo>
                    <a:pt x="647" y="304"/>
                  </a:lnTo>
                  <a:lnTo>
                    <a:pt x="647" y="304"/>
                  </a:lnTo>
                  <a:lnTo>
                    <a:pt x="644" y="304"/>
                  </a:lnTo>
                  <a:lnTo>
                    <a:pt x="644" y="304"/>
                  </a:lnTo>
                  <a:lnTo>
                    <a:pt x="636" y="292"/>
                  </a:lnTo>
                  <a:lnTo>
                    <a:pt x="636" y="282"/>
                  </a:lnTo>
                  <a:lnTo>
                    <a:pt x="636" y="282"/>
                  </a:lnTo>
                  <a:lnTo>
                    <a:pt x="633" y="261"/>
                  </a:lnTo>
                  <a:lnTo>
                    <a:pt x="633" y="261"/>
                  </a:lnTo>
                  <a:lnTo>
                    <a:pt x="630" y="243"/>
                  </a:lnTo>
                  <a:lnTo>
                    <a:pt x="630" y="243"/>
                  </a:lnTo>
                  <a:lnTo>
                    <a:pt x="630" y="240"/>
                  </a:lnTo>
                  <a:lnTo>
                    <a:pt x="630" y="240"/>
                  </a:lnTo>
                  <a:lnTo>
                    <a:pt x="630" y="234"/>
                  </a:lnTo>
                  <a:lnTo>
                    <a:pt x="627" y="222"/>
                  </a:lnTo>
                  <a:lnTo>
                    <a:pt x="627" y="222"/>
                  </a:lnTo>
                  <a:lnTo>
                    <a:pt x="624" y="213"/>
                  </a:lnTo>
                  <a:lnTo>
                    <a:pt x="622" y="203"/>
                  </a:lnTo>
                  <a:lnTo>
                    <a:pt x="624" y="188"/>
                  </a:lnTo>
                  <a:lnTo>
                    <a:pt x="624" y="188"/>
                  </a:lnTo>
                  <a:lnTo>
                    <a:pt x="624" y="173"/>
                  </a:lnTo>
                  <a:lnTo>
                    <a:pt x="624" y="173"/>
                  </a:lnTo>
                  <a:lnTo>
                    <a:pt x="624" y="167"/>
                  </a:lnTo>
                  <a:lnTo>
                    <a:pt x="619" y="161"/>
                  </a:lnTo>
                  <a:lnTo>
                    <a:pt x="619" y="161"/>
                  </a:lnTo>
                  <a:lnTo>
                    <a:pt x="613" y="152"/>
                  </a:lnTo>
                  <a:lnTo>
                    <a:pt x="610" y="149"/>
                  </a:lnTo>
                  <a:lnTo>
                    <a:pt x="608" y="143"/>
                  </a:lnTo>
                  <a:lnTo>
                    <a:pt x="608" y="143"/>
                  </a:lnTo>
                  <a:lnTo>
                    <a:pt x="608" y="134"/>
                  </a:lnTo>
                  <a:lnTo>
                    <a:pt x="602" y="127"/>
                  </a:lnTo>
                  <a:lnTo>
                    <a:pt x="602" y="127"/>
                  </a:lnTo>
                  <a:lnTo>
                    <a:pt x="602" y="124"/>
                  </a:lnTo>
                  <a:lnTo>
                    <a:pt x="602" y="124"/>
                  </a:lnTo>
                  <a:lnTo>
                    <a:pt x="602" y="124"/>
                  </a:lnTo>
                  <a:lnTo>
                    <a:pt x="602" y="124"/>
                  </a:lnTo>
                  <a:lnTo>
                    <a:pt x="602" y="124"/>
                  </a:lnTo>
                  <a:lnTo>
                    <a:pt x="602" y="124"/>
                  </a:lnTo>
                  <a:lnTo>
                    <a:pt x="602" y="121"/>
                  </a:lnTo>
                  <a:lnTo>
                    <a:pt x="602" y="121"/>
                  </a:lnTo>
                  <a:lnTo>
                    <a:pt x="599" y="121"/>
                  </a:lnTo>
                  <a:lnTo>
                    <a:pt x="599" y="121"/>
                  </a:lnTo>
                  <a:lnTo>
                    <a:pt x="599" y="121"/>
                  </a:lnTo>
                  <a:lnTo>
                    <a:pt x="599" y="121"/>
                  </a:lnTo>
                  <a:lnTo>
                    <a:pt x="599" y="121"/>
                  </a:lnTo>
                  <a:lnTo>
                    <a:pt x="599" y="121"/>
                  </a:lnTo>
                  <a:lnTo>
                    <a:pt x="599" y="118"/>
                  </a:lnTo>
                  <a:lnTo>
                    <a:pt x="599" y="118"/>
                  </a:lnTo>
                  <a:lnTo>
                    <a:pt x="599" y="118"/>
                  </a:lnTo>
                  <a:lnTo>
                    <a:pt x="599" y="118"/>
                  </a:lnTo>
                  <a:lnTo>
                    <a:pt x="599" y="118"/>
                  </a:lnTo>
                  <a:lnTo>
                    <a:pt x="599" y="118"/>
                  </a:lnTo>
                  <a:lnTo>
                    <a:pt x="596" y="115"/>
                  </a:lnTo>
                  <a:lnTo>
                    <a:pt x="596" y="115"/>
                  </a:lnTo>
                  <a:lnTo>
                    <a:pt x="596" y="115"/>
                  </a:lnTo>
                  <a:lnTo>
                    <a:pt x="596" y="115"/>
                  </a:lnTo>
                  <a:lnTo>
                    <a:pt x="596" y="115"/>
                  </a:lnTo>
                  <a:lnTo>
                    <a:pt x="596" y="115"/>
                  </a:lnTo>
                  <a:lnTo>
                    <a:pt x="596" y="112"/>
                  </a:lnTo>
                  <a:lnTo>
                    <a:pt x="596" y="112"/>
                  </a:lnTo>
                  <a:lnTo>
                    <a:pt x="596" y="112"/>
                  </a:lnTo>
                  <a:lnTo>
                    <a:pt x="596" y="112"/>
                  </a:lnTo>
                  <a:lnTo>
                    <a:pt x="596" y="109"/>
                  </a:lnTo>
                  <a:lnTo>
                    <a:pt x="596" y="109"/>
                  </a:lnTo>
                  <a:lnTo>
                    <a:pt x="594" y="109"/>
                  </a:lnTo>
                  <a:lnTo>
                    <a:pt x="594" y="109"/>
                  </a:lnTo>
                  <a:lnTo>
                    <a:pt x="594" y="106"/>
                  </a:lnTo>
                  <a:lnTo>
                    <a:pt x="594" y="106"/>
                  </a:lnTo>
                  <a:lnTo>
                    <a:pt x="594" y="106"/>
                  </a:lnTo>
                  <a:lnTo>
                    <a:pt x="594" y="106"/>
                  </a:lnTo>
                  <a:lnTo>
                    <a:pt x="594" y="106"/>
                  </a:lnTo>
                  <a:lnTo>
                    <a:pt x="594" y="106"/>
                  </a:lnTo>
                  <a:lnTo>
                    <a:pt x="594" y="103"/>
                  </a:lnTo>
                  <a:lnTo>
                    <a:pt x="594" y="103"/>
                  </a:lnTo>
                  <a:lnTo>
                    <a:pt x="591" y="103"/>
                  </a:lnTo>
                  <a:lnTo>
                    <a:pt x="591" y="103"/>
                  </a:lnTo>
                  <a:lnTo>
                    <a:pt x="591" y="100"/>
                  </a:lnTo>
                  <a:lnTo>
                    <a:pt x="591" y="100"/>
                  </a:lnTo>
                  <a:lnTo>
                    <a:pt x="591" y="100"/>
                  </a:lnTo>
                  <a:lnTo>
                    <a:pt x="591" y="100"/>
                  </a:lnTo>
                  <a:lnTo>
                    <a:pt x="591" y="97"/>
                  </a:lnTo>
                  <a:lnTo>
                    <a:pt x="591" y="97"/>
                  </a:lnTo>
                  <a:lnTo>
                    <a:pt x="591" y="97"/>
                  </a:lnTo>
                  <a:lnTo>
                    <a:pt x="591" y="97"/>
                  </a:lnTo>
                  <a:lnTo>
                    <a:pt x="591" y="94"/>
                  </a:lnTo>
                  <a:lnTo>
                    <a:pt x="591" y="94"/>
                  </a:lnTo>
                  <a:lnTo>
                    <a:pt x="591" y="94"/>
                  </a:lnTo>
                  <a:lnTo>
                    <a:pt x="591" y="94"/>
                  </a:lnTo>
                  <a:lnTo>
                    <a:pt x="588" y="94"/>
                  </a:lnTo>
                  <a:lnTo>
                    <a:pt x="588" y="94"/>
                  </a:lnTo>
                  <a:lnTo>
                    <a:pt x="588" y="91"/>
                  </a:lnTo>
                  <a:lnTo>
                    <a:pt x="588" y="91"/>
                  </a:lnTo>
                  <a:lnTo>
                    <a:pt x="588" y="91"/>
                  </a:lnTo>
                  <a:lnTo>
                    <a:pt x="588" y="91"/>
                  </a:lnTo>
                  <a:lnTo>
                    <a:pt x="585" y="91"/>
                  </a:lnTo>
                  <a:lnTo>
                    <a:pt x="585" y="91"/>
                  </a:lnTo>
                  <a:lnTo>
                    <a:pt x="585" y="91"/>
                  </a:lnTo>
                  <a:lnTo>
                    <a:pt x="585" y="91"/>
                  </a:lnTo>
                  <a:lnTo>
                    <a:pt x="582" y="91"/>
                  </a:lnTo>
                  <a:lnTo>
                    <a:pt x="582" y="91"/>
                  </a:lnTo>
                  <a:lnTo>
                    <a:pt x="580" y="88"/>
                  </a:lnTo>
                  <a:lnTo>
                    <a:pt x="580" y="88"/>
                  </a:lnTo>
                  <a:lnTo>
                    <a:pt x="580" y="88"/>
                  </a:lnTo>
                  <a:lnTo>
                    <a:pt x="580" y="88"/>
                  </a:lnTo>
                  <a:lnTo>
                    <a:pt x="577" y="88"/>
                  </a:lnTo>
                  <a:lnTo>
                    <a:pt x="577" y="88"/>
                  </a:lnTo>
                  <a:lnTo>
                    <a:pt x="577" y="88"/>
                  </a:lnTo>
                  <a:lnTo>
                    <a:pt x="577" y="88"/>
                  </a:lnTo>
                  <a:lnTo>
                    <a:pt x="574" y="85"/>
                  </a:lnTo>
                  <a:lnTo>
                    <a:pt x="574" y="85"/>
                  </a:lnTo>
                  <a:lnTo>
                    <a:pt x="574" y="85"/>
                  </a:lnTo>
                  <a:lnTo>
                    <a:pt x="574" y="85"/>
                  </a:lnTo>
                  <a:lnTo>
                    <a:pt x="568" y="85"/>
                  </a:lnTo>
                  <a:lnTo>
                    <a:pt x="568" y="85"/>
                  </a:lnTo>
                  <a:lnTo>
                    <a:pt x="568" y="85"/>
                  </a:lnTo>
                  <a:lnTo>
                    <a:pt x="568" y="85"/>
                  </a:lnTo>
                  <a:lnTo>
                    <a:pt x="560" y="79"/>
                  </a:lnTo>
                  <a:lnTo>
                    <a:pt x="560" y="79"/>
                  </a:lnTo>
                  <a:lnTo>
                    <a:pt x="560" y="79"/>
                  </a:lnTo>
                  <a:lnTo>
                    <a:pt x="560" y="79"/>
                  </a:lnTo>
                  <a:lnTo>
                    <a:pt x="557" y="79"/>
                  </a:lnTo>
                  <a:lnTo>
                    <a:pt x="557" y="79"/>
                  </a:lnTo>
                  <a:lnTo>
                    <a:pt x="557" y="79"/>
                  </a:lnTo>
                  <a:lnTo>
                    <a:pt x="557" y="79"/>
                  </a:lnTo>
                  <a:lnTo>
                    <a:pt x="552" y="76"/>
                  </a:lnTo>
                  <a:lnTo>
                    <a:pt x="552" y="76"/>
                  </a:lnTo>
                  <a:lnTo>
                    <a:pt x="552" y="76"/>
                  </a:lnTo>
                  <a:lnTo>
                    <a:pt x="552" y="76"/>
                  </a:lnTo>
                  <a:lnTo>
                    <a:pt x="549" y="73"/>
                  </a:lnTo>
                  <a:lnTo>
                    <a:pt x="549" y="73"/>
                  </a:lnTo>
                  <a:lnTo>
                    <a:pt x="549" y="73"/>
                  </a:lnTo>
                  <a:lnTo>
                    <a:pt x="549" y="73"/>
                  </a:lnTo>
                  <a:lnTo>
                    <a:pt x="546" y="73"/>
                  </a:lnTo>
                  <a:lnTo>
                    <a:pt x="546" y="73"/>
                  </a:lnTo>
                  <a:lnTo>
                    <a:pt x="546" y="73"/>
                  </a:lnTo>
                  <a:lnTo>
                    <a:pt x="546" y="73"/>
                  </a:lnTo>
                  <a:lnTo>
                    <a:pt x="540" y="70"/>
                  </a:lnTo>
                  <a:lnTo>
                    <a:pt x="540" y="70"/>
                  </a:lnTo>
                  <a:lnTo>
                    <a:pt x="540" y="70"/>
                  </a:lnTo>
                  <a:lnTo>
                    <a:pt x="540" y="70"/>
                  </a:lnTo>
                  <a:lnTo>
                    <a:pt x="538" y="70"/>
                  </a:lnTo>
                  <a:lnTo>
                    <a:pt x="538" y="70"/>
                  </a:lnTo>
                  <a:lnTo>
                    <a:pt x="538" y="67"/>
                  </a:lnTo>
                  <a:lnTo>
                    <a:pt x="538" y="67"/>
                  </a:lnTo>
                  <a:lnTo>
                    <a:pt x="538" y="67"/>
                  </a:lnTo>
                  <a:lnTo>
                    <a:pt x="538" y="67"/>
                  </a:lnTo>
                  <a:lnTo>
                    <a:pt x="535" y="67"/>
                  </a:lnTo>
                  <a:lnTo>
                    <a:pt x="535" y="67"/>
                  </a:lnTo>
                  <a:lnTo>
                    <a:pt x="535" y="64"/>
                  </a:lnTo>
                  <a:lnTo>
                    <a:pt x="535" y="64"/>
                  </a:lnTo>
                  <a:lnTo>
                    <a:pt x="529" y="64"/>
                  </a:lnTo>
                  <a:lnTo>
                    <a:pt x="526" y="61"/>
                  </a:lnTo>
                  <a:lnTo>
                    <a:pt x="515" y="64"/>
                  </a:lnTo>
                  <a:lnTo>
                    <a:pt x="515" y="64"/>
                  </a:lnTo>
                  <a:lnTo>
                    <a:pt x="504" y="67"/>
                  </a:lnTo>
                  <a:lnTo>
                    <a:pt x="504" y="67"/>
                  </a:lnTo>
                  <a:lnTo>
                    <a:pt x="482" y="70"/>
                  </a:lnTo>
                  <a:lnTo>
                    <a:pt x="482" y="70"/>
                  </a:lnTo>
                  <a:lnTo>
                    <a:pt x="470" y="73"/>
                  </a:lnTo>
                  <a:lnTo>
                    <a:pt x="470" y="73"/>
                  </a:lnTo>
                  <a:lnTo>
                    <a:pt x="448" y="70"/>
                  </a:lnTo>
                  <a:lnTo>
                    <a:pt x="434" y="64"/>
                  </a:lnTo>
                  <a:lnTo>
                    <a:pt x="426" y="58"/>
                  </a:lnTo>
                  <a:lnTo>
                    <a:pt x="426" y="58"/>
                  </a:lnTo>
                  <a:lnTo>
                    <a:pt x="414" y="55"/>
                  </a:lnTo>
                  <a:lnTo>
                    <a:pt x="400" y="52"/>
                  </a:lnTo>
                  <a:lnTo>
                    <a:pt x="400" y="52"/>
                  </a:lnTo>
                  <a:lnTo>
                    <a:pt x="364" y="42"/>
                  </a:lnTo>
                  <a:lnTo>
                    <a:pt x="364" y="42"/>
                  </a:lnTo>
                  <a:lnTo>
                    <a:pt x="342" y="33"/>
                  </a:lnTo>
                  <a:lnTo>
                    <a:pt x="330" y="24"/>
                  </a:lnTo>
                  <a:lnTo>
                    <a:pt x="330" y="24"/>
                  </a:lnTo>
                  <a:lnTo>
                    <a:pt x="319" y="21"/>
                  </a:lnTo>
                  <a:lnTo>
                    <a:pt x="302" y="21"/>
                  </a:lnTo>
                  <a:lnTo>
                    <a:pt x="302" y="21"/>
                  </a:lnTo>
                  <a:lnTo>
                    <a:pt x="269" y="21"/>
                  </a:lnTo>
                  <a:lnTo>
                    <a:pt x="235" y="15"/>
                  </a:lnTo>
                  <a:lnTo>
                    <a:pt x="235" y="15"/>
                  </a:lnTo>
                  <a:lnTo>
                    <a:pt x="233" y="15"/>
                  </a:lnTo>
                  <a:lnTo>
                    <a:pt x="233" y="15"/>
                  </a:lnTo>
                  <a:lnTo>
                    <a:pt x="233" y="12"/>
                  </a:lnTo>
                  <a:lnTo>
                    <a:pt x="233" y="12"/>
                  </a:lnTo>
                  <a:lnTo>
                    <a:pt x="233" y="12"/>
                  </a:lnTo>
                  <a:lnTo>
                    <a:pt x="233" y="12"/>
                  </a:lnTo>
                  <a:lnTo>
                    <a:pt x="230" y="12"/>
                  </a:lnTo>
                  <a:lnTo>
                    <a:pt x="230" y="12"/>
                  </a:lnTo>
                  <a:lnTo>
                    <a:pt x="230" y="12"/>
                  </a:lnTo>
                  <a:lnTo>
                    <a:pt x="230" y="12"/>
                  </a:lnTo>
                  <a:lnTo>
                    <a:pt x="227" y="12"/>
                  </a:lnTo>
                  <a:lnTo>
                    <a:pt x="227" y="12"/>
                  </a:lnTo>
                  <a:lnTo>
                    <a:pt x="227" y="12"/>
                  </a:lnTo>
                  <a:lnTo>
                    <a:pt x="227" y="12"/>
                  </a:lnTo>
                  <a:lnTo>
                    <a:pt x="224" y="12"/>
                  </a:lnTo>
                  <a:lnTo>
                    <a:pt x="224" y="12"/>
                  </a:lnTo>
                  <a:lnTo>
                    <a:pt x="224" y="12"/>
                  </a:lnTo>
                  <a:lnTo>
                    <a:pt x="224" y="12"/>
                  </a:lnTo>
                  <a:lnTo>
                    <a:pt x="224" y="12"/>
                  </a:lnTo>
                  <a:lnTo>
                    <a:pt x="224" y="12"/>
                  </a:lnTo>
                  <a:lnTo>
                    <a:pt x="221" y="12"/>
                  </a:lnTo>
                  <a:lnTo>
                    <a:pt x="221" y="12"/>
                  </a:lnTo>
                  <a:lnTo>
                    <a:pt x="221" y="12"/>
                  </a:lnTo>
                  <a:lnTo>
                    <a:pt x="221" y="12"/>
                  </a:lnTo>
                  <a:lnTo>
                    <a:pt x="219" y="12"/>
                  </a:lnTo>
                  <a:lnTo>
                    <a:pt x="219" y="12"/>
                  </a:lnTo>
                  <a:lnTo>
                    <a:pt x="219" y="12"/>
                  </a:lnTo>
                  <a:lnTo>
                    <a:pt x="219" y="12"/>
                  </a:lnTo>
                  <a:lnTo>
                    <a:pt x="216" y="12"/>
                  </a:lnTo>
                  <a:lnTo>
                    <a:pt x="216" y="12"/>
                  </a:lnTo>
                  <a:lnTo>
                    <a:pt x="213" y="9"/>
                  </a:lnTo>
                  <a:lnTo>
                    <a:pt x="213" y="9"/>
                  </a:lnTo>
                  <a:lnTo>
                    <a:pt x="213" y="9"/>
                  </a:lnTo>
                  <a:lnTo>
                    <a:pt x="213" y="9"/>
                  </a:lnTo>
                  <a:lnTo>
                    <a:pt x="210" y="9"/>
                  </a:lnTo>
                  <a:lnTo>
                    <a:pt x="210" y="9"/>
                  </a:lnTo>
                  <a:lnTo>
                    <a:pt x="207" y="9"/>
                  </a:lnTo>
                  <a:lnTo>
                    <a:pt x="207" y="9"/>
                  </a:lnTo>
                  <a:lnTo>
                    <a:pt x="207" y="9"/>
                  </a:lnTo>
                  <a:lnTo>
                    <a:pt x="207" y="9"/>
                  </a:lnTo>
                  <a:lnTo>
                    <a:pt x="205" y="9"/>
                  </a:lnTo>
                  <a:lnTo>
                    <a:pt x="205" y="9"/>
                  </a:lnTo>
                  <a:lnTo>
                    <a:pt x="202" y="9"/>
                  </a:lnTo>
                  <a:lnTo>
                    <a:pt x="202" y="9"/>
                  </a:lnTo>
                  <a:lnTo>
                    <a:pt x="202" y="9"/>
                  </a:lnTo>
                  <a:lnTo>
                    <a:pt x="202" y="9"/>
                  </a:lnTo>
                  <a:lnTo>
                    <a:pt x="199" y="9"/>
                  </a:lnTo>
                  <a:lnTo>
                    <a:pt x="199" y="9"/>
                  </a:lnTo>
                  <a:lnTo>
                    <a:pt x="196" y="9"/>
                  </a:lnTo>
                  <a:lnTo>
                    <a:pt x="196" y="9"/>
                  </a:lnTo>
                  <a:lnTo>
                    <a:pt x="196" y="9"/>
                  </a:lnTo>
                  <a:lnTo>
                    <a:pt x="196" y="9"/>
                  </a:lnTo>
                  <a:lnTo>
                    <a:pt x="193" y="9"/>
                  </a:lnTo>
                  <a:lnTo>
                    <a:pt x="193" y="9"/>
                  </a:lnTo>
                  <a:lnTo>
                    <a:pt x="191" y="9"/>
                  </a:lnTo>
                  <a:lnTo>
                    <a:pt x="191" y="9"/>
                  </a:lnTo>
                  <a:lnTo>
                    <a:pt x="191" y="9"/>
                  </a:lnTo>
                  <a:lnTo>
                    <a:pt x="191" y="9"/>
                  </a:lnTo>
                  <a:lnTo>
                    <a:pt x="188" y="9"/>
                  </a:lnTo>
                  <a:lnTo>
                    <a:pt x="188" y="9"/>
                  </a:lnTo>
                  <a:lnTo>
                    <a:pt x="185" y="9"/>
                  </a:lnTo>
                  <a:lnTo>
                    <a:pt x="185" y="9"/>
                  </a:lnTo>
                  <a:lnTo>
                    <a:pt x="185" y="9"/>
                  </a:lnTo>
                  <a:lnTo>
                    <a:pt x="185" y="9"/>
                  </a:lnTo>
                  <a:lnTo>
                    <a:pt x="182" y="6"/>
                  </a:lnTo>
                  <a:lnTo>
                    <a:pt x="182" y="6"/>
                  </a:lnTo>
                  <a:lnTo>
                    <a:pt x="179" y="6"/>
                  </a:lnTo>
                  <a:lnTo>
                    <a:pt x="179" y="6"/>
                  </a:lnTo>
                  <a:lnTo>
                    <a:pt x="177" y="6"/>
                  </a:lnTo>
                  <a:lnTo>
                    <a:pt x="177" y="6"/>
                  </a:lnTo>
                  <a:lnTo>
                    <a:pt x="177" y="6"/>
                  </a:lnTo>
                  <a:lnTo>
                    <a:pt x="177" y="6"/>
                  </a:lnTo>
                  <a:lnTo>
                    <a:pt x="168" y="6"/>
                  </a:lnTo>
                  <a:lnTo>
                    <a:pt x="168" y="6"/>
                  </a:lnTo>
                  <a:lnTo>
                    <a:pt x="165" y="6"/>
                  </a:lnTo>
                  <a:lnTo>
                    <a:pt x="165" y="6"/>
                  </a:lnTo>
                  <a:lnTo>
                    <a:pt x="163" y="6"/>
                  </a:lnTo>
                  <a:lnTo>
                    <a:pt x="163" y="6"/>
                  </a:lnTo>
                  <a:lnTo>
                    <a:pt x="163" y="6"/>
                  </a:lnTo>
                  <a:lnTo>
                    <a:pt x="163" y="6"/>
                  </a:lnTo>
                  <a:lnTo>
                    <a:pt x="160" y="6"/>
                  </a:lnTo>
                  <a:lnTo>
                    <a:pt x="160" y="6"/>
                  </a:lnTo>
                  <a:lnTo>
                    <a:pt x="157" y="6"/>
                  </a:lnTo>
                  <a:lnTo>
                    <a:pt x="157" y="6"/>
                  </a:lnTo>
                  <a:lnTo>
                    <a:pt x="154" y="6"/>
                  </a:lnTo>
                  <a:lnTo>
                    <a:pt x="154" y="6"/>
                  </a:lnTo>
                  <a:lnTo>
                    <a:pt x="154" y="6"/>
                  </a:lnTo>
                  <a:lnTo>
                    <a:pt x="154" y="6"/>
                  </a:lnTo>
                  <a:lnTo>
                    <a:pt x="151" y="6"/>
                  </a:lnTo>
                  <a:lnTo>
                    <a:pt x="151" y="6"/>
                  </a:lnTo>
                  <a:lnTo>
                    <a:pt x="149" y="6"/>
                  </a:lnTo>
                  <a:lnTo>
                    <a:pt x="149" y="6"/>
                  </a:lnTo>
                  <a:lnTo>
                    <a:pt x="146" y="6"/>
                  </a:lnTo>
                  <a:lnTo>
                    <a:pt x="146" y="6"/>
                  </a:lnTo>
                  <a:lnTo>
                    <a:pt x="143" y="6"/>
                  </a:lnTo>
                  <a:lnTo>
                    <a:pt x="143" y="6"/>
                  </a:lnTo>
                  <a:lnTo>
                    <a:pt x="140" y="6"/>
                  </a:lnTo>
                  <a:lnTo>
                    <a:pt x="140" y="6"/>
                  </a:lnTo>
                  <a:lnTo>
                    <a:pt x="140" y="6"/>
                  </a:lnTo>
                  <a:lnTo>
                    <a:pt x="140" y="6"/>
                  </a:lnTo>
                  <a:lnTo>
                    <a:pt x="135" y="6"/>
                  </a:lnTo>
                  <a:lnTo>
                    <a:pt x="135" y="6"/>
                  </a:lnTo>
                  <a:lnTo>
                    <a:pt x="135" y="6"/>
                  </a:lnTo>
                  <a:lnTo>
                    <a:pt x="135" y="6"/>
                  </a:lnTo>
                  <a:lnTo>
                    <a:pt x="112" y="3"/>
                  </a:lnTo>
                  <a:lnTo>
                    <a:pt x="112" y="3"/>
                  </a:lnTo>
                  <a:lnTo>
                    <a:pt x="112" y="3"/>
                  </a:lnTo>
                  <a:lnTo>
                    <a:pt x="112" y="3"/>
                  </a:lnTo>
                  <a:lnTo>
                    <a:pt x="107" y="3"/>
                  </a:lnTo>
                  <a:lnTo>
                    <a:pt x="107" y="3"/>
                  </a:lnTo>
                  <a:lnTo>
                    <a:pt x="107" y="3"/>
                  </a:lnTo>
                  <a:lnTo>
                    <a:pt x="107" y="3"/>
                  </a:lnTo>
                  <a:lnTo>
                    <a:pt x="23" y="0"/>
                  </a:lnTo>
                  <a:lnTo>
                    <a:pt x="23" y="0"/>
                  </a:lnTo>
                  <a:lnTo>
                    <a:pt x="23" y="6"/>
                  </a:lnTo>
                  <a:lnTo>
                    <a:pt x="23" y="6"/>
                  </a:lnTo>
                  <a:lnTo>
                    <a:pt x="20" y="15"/>
                  </a:lnTo>
                  <a:lnTo>
                    <a:pt x="20" y="15"/>
                  </a:lnTo>
                  <a:lnTo>
                    <a:pt x="20" y="24"/>
                  </a:lnTo>
                  <a:lnTo>
                    <a:pt x="20" y="24"/>
                  </a:lnTo>
                  <a:lnTo>
                    <a:pt x="20" y="33"/>
                  </a:lnTo>
                  <a:lnTo>
                    <a:pt x="20" y="33"/>
                  </a:lnTo>
                  <a:lnTo>
                    <a:pt x="20" y="36"/>
                  </a:lnTo>
                  <a:lnTo>
                    <a:pt x="20" y="36"/>
                  </a:lnTo>
                  <a:lnTo>
                    <a:pt x="17" y="52"/>
                  </a:lnTo>
                  <a:lnTo>
                    <a:pt x="17" y="52"/>
                  </a:lnTo>
                  <a:lnTo>
                    <a:pt x="17" y="52"/>
                  </a:lnTo>
                  <a:lnTo>
                    <a:pt x="17" y="52"/>
                  </a:lnTo>
                  <a:lnTo>
                    <a:pt x="14" y="67"/>
                  </a:lnTo>
                  <a:lnTo>
                    <a:pt x="14" y="67"/>
                  </a:lnTo>
                  <a:lnTo>
                    <a:pt x="14" y="67"/>
                  </a:lnTo>
                  <a:lnTo>
                    <a:pt x="14" y="67"/>
                  </a:lnTo>
                  <a:lnTo>
                    <a:pt x="11" y="103"/>
                  </a:lnTo>
                  <a:lnTo>
                    <a:pt x="11" y="103"/>
                  </a:lnTo>
                  <a:lnTo>
                    <a:pt x="11" y="109"/>
                  </a:lnTo>
                  <a:lnTo>
                    <a:pt x="11" y="109"/>
                  </a:lnTo>
                  <a:lnTo>
                    <a:pt x="11" y="115"/>
                  </a:lnTo>
                  <a:lnTo>
                    <a:pt x="11" y="115"/>
                  </a:lnTo>
                  <a:lnTo>
                    <a:pt x="9" y="124"/>
                  </a:lnTo>
                  <a:lnTo>
                    <a:pt x="9" y="124"/>
                  </a:lnTo>
                  <a:lnTo>
                    <a:pt x="9" y="127"/>
                  </a:lnTo>
                  <a:lnTo>
                    <a:pt x="9" y="127"/>
                  </a:lnTo>
                  <a:lnTo>
                    <a:pt x="9" y="137"/>
                  </a:lnTo>
                  <a:lnTo>
                    <a:pt x="9" y="137"/>
                  </a:lnTo>
                  <a:lnTo>
                    <a:pt x="9" y="140"/>
                  </a:lnTo>
                  <a:lnTo>
                    <a:pt x="9" y="140"/>
                  </a:lnTo>
                  <a:lnTo>
                    <a:pt x="6" y="149"/>
                  </a:lnTo>
                  <a:lnTo>
                    <a:pt x="6" y="149"/>
                  </a:lnTo>
                  <a:lnTo>
                    <a:pt x="6" y="155"/>
                  </a:lnTo>
                  <a:lnTo>
                    <a:pt x="6" y="155"/>
                  </a:lnTo>
                  <a:lnTo>
                    <a:pt x="6" y="161"/>
                  </a:lnTo>
                  <a:lnTo>
                    <a:pt x="6" y="161"/>
                  </a:lnTo>
                  <a:lnTo>
                    <a:pt x="6" y="164"/>
                  </a:lnTo>
                  <a:lnTo>
                    <a:pt x="6" y="164"/>
                  </a:lnTo>
                  <a:lnTo>
                    <a:pt x="3" y="173"/>
                  </a:lnTo>
                  <a:lnTo>
                    <a:pt x="3" y="173"/>
                  </a:lnTo>
                  <a:lnTo>
                    <a:pt x="3" y="176"/>
                  </a:lnTo>
                  <a:lnTo>
                    <a:pt x="3" y="176"/>
                  </a:lnTo>
                  <a:lnTo>
                    <a:pt x="3" y="185"/>
                  </a:lnTo>
                  <a:lnTo>
                    <a:pt x="3" y="185"/>
                  </a:lnTo>
                  <a:lnTo>
                    <a:pt x="3" y="185"/>
                  </a:lnTo>
                  <a:lnTo>
                    <a:pt x="3" y="185"/>
                  </a:lnTo>
                  <a:lnTo>
                    <a:pt x="3" y="194"/>
                  </a:lnTo>
                  <a:lnTo>
                    <a:pt x="3" y="194"/>
                  </a:lnTo>
                  <a:lnTo>
                    <a:pt x="3" y="197"/>
                  </a:lnTo>
                  <a:lnTo>
                    <a:pt x="3" y="197"/>
                  </a:lnTo>
                  <a:lnTo>
                    <a:pt x="0" y="210"/>
                  </a:lnTo>
                  <a:lnTo>
                    <a:pt x="0" y="210"/>
                  </a:lnTo>
                  <a:lnTo>
                    <a:pt x="6" y="210"/>
                  </a:lnTo>
                  <a:lnTo>
                    <a:pt x="6" y="210"/>
                  </a:lnTo>
                  <a:lnTo>
                    <a:pt x="17" y="213"/>
                  </a:lnTo>
                  <a:lnTo>
                    <a:pt x="17" y="213"/>
                  </a:lnTo>
                  <a:lnTo>
                    <a:pt x="25" y="213"/>
                  </a:lnTo>
                  <a:lnTo>
                    <a:pt x="25" y="213"/>
                  </a:lnTo>
                  <a:lnTo>
                    <a:pt x="37" y="216"/>
                  </a:lnTo>
                  <a:lnTo>
                    <a:pt x="37" y="216"/>
                  </a:lnTo>
                  <a:lnTo>
                    <a:pt x="45" y="216"/>
                  </a:lnTo>
                  <a:lnTo>
                    <a:pt x="45" y="216"/>
                  </a:lnTo>
                  <a:lnTo>
                    <a:pt x="56" y="219"/>
                  </a:lnTo>
                  <a:lnTo>
                    <a:pt x="56" y="219"/>
                  </a:lnTo>
                  <a:lnTo>
                    <a:pt x="65" y="219"/>
                  </a:lnTo>
                  <a:lnTo>
                    <a:pt x="65" y="219"/>
                  </a:lnTo>
                  <a:lnTo>
                    <a:pt x="76" y="219"/>
                  </a:lnTo>
                  <a:lnTo>
                    <a:pt x="76" y="219"/>
                  </a:lnTo>
                  <a:lnTo>
                    <a:pt x="84" y="222"/>
                  </a:lnTo>
                  <a:lnTo>
                    <a:pt x="84" y="222"/>
                  </a:lnTo>
                  <a:lnTo>
                    <a:pt x="95" y="222"/>
                  </a:lnTo>
                  <a:lnTo>
                    <a:pt x="95" y="222"/>
                  </a:lnTo>
                  <a:lnTo>
                    <a:pt x="104" y="225"/>
                  </a:lnTo>
                  <a:lnTo>
                    <a:pt x="104" y="225"/>
                  </a:lnTo>
                  <a:lnTo>
                    <a:pt x="115" y="225"/>
                  </a:lnTo>
                  <a:lnTo>
                    <a:pt x="115" y="225"/>
                  </a:lnTo>
                  <a:lnTo>
                    <a:pt x="123" y="228"/>
                  </a:lnTo>
                  <a:lnTo>
                    <a:pt x="123" y="228"/>
                  </a:lnTo>
                  <a:lnTo>
                    <a:pt x="132" y="228"/>
                  </a:lnTo>
                  <a:lnTo>
                    <a:pt x="132" y="228"/>
                  </a:lnTo>
                  <a:lnTo>
                    <a:pt x="151" y="231"/>
                  </a:lnTo>
                  <a:lnTo>
                    <a:pt x="151" y="231"/>
                  </a:lnTo>
                  <a:lnTo>
                    <a:pt x="154" y="234"/>
                  </a:lnTo>
                  <a:lnTo>
                    <a:pt x="157" y="237"/>
                  </a:lnTo>
                  <a:lnTo>
                    <a:pt x="157" y="237"/>
                  </a:lnTo>
                  <a:lnTo>
                    <a:pt x="149" y="325"/>
                  </a:lnTo>
                  <a:lnTo>
                    <a:pt x="473" y="340"/>
                  </a:lnTo>
                  <a:lnTo>
                    <a:pt x="661" y="349"/>
                  </a:lnTo>
                  <a:lnTo>
                    <a:pt x="661" y="337"/>
                  </a:lnTo>
                  <a:lnTo>
                    <a:pt x="655" y="331"/>
                  </a:lnTo>
                  <a:lnTo>
                    <a:pt x="655" y="331"/>
                  </a:lnTo>
                  <a:lnTo>
                    <a:pt x="652" y="325"/>
                  </a:lnTo>
                  <a:lnTo>
                    <a:pt x="650" y="316"/>
                  </a:lnTo>
                  <a:lnTo>
                    <a:pt x="650" y="316"/>
                  </a:lnTo>
                  <a:lnTo>
                    <a:pt x="650" y="313"/>
                  </a:lnTo>
                  <a:lnTo>
                    <a:pt x="650" y="313"/>
                  </a:lnTo>
                  <a:lnTo>
                    <a:pt x="650" y="313"/>
                  </a:lnTo>
                  <a:lnTo>
                    <a:pt x="652" y="310"/>
                  </a:lnTo>
                  <a:lnTo>
                    <a:pt x="652" y="310"/>
                  </a:lnTo>
                  <a:lnTo>
                    <a:pt x="652" y="310"/>
                  </a:lnTo>
                  <a:lnTo>
                    <a:pt x="652" y="310"/>
                  </a:lnTo>
                  <a:lnTo>
                    <a:pt x="650" y="310"/>
                  </a:lnTo>
                  <a:lnTo>
                    <a:pt x="650" y="310"/>
                  </a:lnTo>
                  <a:lnTo>
                    <a:pt x="650" y="307"/>
                  </a:lnTo>
                  <a:lnTo>
                    <a:pt x="650" y="307"/>
                  </a:lnTo>
                  <a:close/>
                </a:path>
              </a:pathLst>
            </a:custGeom>
            <a:solidFill>
              <a:schemeClr val="accent3">
                <a:lumMod val="40000"/>
                <a:lumOff val="6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33">
              <a:extLst>
                <a:ext uri="{FF2B5EF4-FFF2-40B4-BE49-F238E27FC236}">
                  <a16:creationId xmlns:a16="http://schemas.microsoft.com/office/drawing/2014/main" id="{11C5B6B4-44B4-F43D-913B-9F67F347B860}"/>
                </a:ext>
              </a:extLst>
            </p:cNvPr>
            <p:cNvSpPr>
              <a:spLocks/>
            </p:cNvSpPr>
            <p:nvPr/>
          </p:nvSpPr>
          <p:spPr bwMode="auto">
            <a:xfrm rot="21400944">
              <a:off x="2148015" y="3768864"/>
              <a:ext cx="1387522" cy="1431129"/>
            </a:xfrm>
            <a:custGeom>
              <a:avLst/>
              <a:gdLst>
                <a:gd name="T0" fmla="*/ 1058 w 1117"/>
                <a:gd name="T1" fmla="*/ 374 h 1215"/>
                <a:gd name="T2" fmla="*/ 1052 w 1117"/>
                <a:gd name="T3" fmla="*/ 368 h 1215"/>
                <a:gd name="T4" fmla="*/ 1027 w 1117"/>
                <a:gd name="T5" fmla="*/ 358 h 1215"/>
                <a:gd name="T6" fmla="*/ 955 w 1117"/>
                <a:gd name="T7" fmla="*/ 328 h 1215"/>
                <a:gd name="T8" fmla="*/ 876 w 1117"/>
                <a:gd name="T9" fmla="*/ 331 h 1215"/>
                <a:gd name="T10" fmla="*/ 845 w 1117"/>
                <a:gd name="T11" fmla="*/ 319 h 1215"/>
                <a:gd name="T12" fmla="*/ 817 w 1117"/>
                <a:gd name="T13" fmla="*/ 322 h 1215"/>
                <a:gd name="T14" fmla="*/ 761 w 1117"/>
                <a:gd name="T15" fmla="*/ 328 h 1215"/>
                <a:gd name="T16" fmla="*/ 700 w 1117"/>
                <a:gd name="T17" fmla="*/ 298 h 1215"/>
                <a:gd name="T18" fmla="*/ 641 w 1117"/>
                <a:gd name="T19" fmla="*/ 267 h 1215"/>
                <a:gd name="T20" fmla="*/ 610 w 1117"/>
                <a:gd name="T21" fmla="*/ 255 h 1215"/>
                <a:gd name="T22" fmla="*/ 551 w 1117"/>
                <a:gd name="T23" fmla="*/ 231 h 1215"/>
                <a:gd name="T24" fmla="*/ 277 w 1117"/>
                <a:gd name="T25" fmla="*/ 477 h 1215"/>
                <a:gd name="T26" fmla="*/ 0 w 1117"/>
                <a:gd name="T27" fmla="*/ 501 h 1215"/>
                <a:gd name="T28" fmla="*/ 31 w 1117"/>
                <a:gd name="T29" fmla="*/ 532 h 1215"/>
                <a:gd name="T30" fmla="*/ 65 w 1117"/>
                <a:gd name="T31" fmla="*/ 586 h 1215"/>
                <a:gd name="T32" fmla="*/ 120 w 1117"/>
                <a:gd name="T33" fmla="*/ 626 h 1215"/>
                <a:gd name="T34" fmla="*/ 140 w 1117"/>
                <a:gd name="T35" fmla="*/ 735 h 1215"/>
                <a:gd name="T36" fmla="*/ 182 w 1117"/>
                <a:gd name="T37" fmla="*/ 781 h 1215"/>
                <a:gd name="T38" fmla="*/ 249 w 1117"/>
                <a:gd name="T39" fmla="*/ 835 h 1215"/>
                <a:gd name="T40" fmla="*/ 286 w 1117"/>
                <a:gd name="T41" fmla="*/ 811 h 1215"/>
                <a:gd name="T42" fmla="*/ 291 w 1117"/>
                <a:gd name="T43" fmla="*/ 778 h 1215"/>
                <a:gd name="T44" fmla="*/ 347 w 1117"/>
                <a:gd name="T45" fmla="*/ 744 h 1215"/>
                <a:gd name="T46" fmla="*/ 389 w 1117"/>
                <a:gd name="T47" fmla="*/ 753 h 1215"/>
                <a:gd name="T48" fmla="*/ 484 w 1117"/>
                <a:gd name="T49" fmla="*/ 848 h 1215"/>
                <a:gd name="T50" fmla="*/ 521 w 1117"/>
                <a:gd name="T51" fmla="*/ 930 h 1215"/>
                <a:gd name="T52" fmla="*/ 543 w 1117"/>
                <a:gd name="T53" fmla="*/ 975 h 1215"/>
                <a:gd name="T54" fmla="*/ 582 w 1117"/>
                <a:gd name="T55" fmla="*/ 1036 h 1215"/>
                <a:gd name="T56" fmla="*/ 596 w 1117"/>
                <a:gd name="T57" fmla="*/ 1088 h 1215"/>
                <a:gd name="T58" fmla="*/ 613 w 1117"/>
                <a:gd name="T59" fmla="*/ 1145 h 1215"/>
                <a:gd name="T60" fmla="*/ 672 w 1117"/>
                <a:gd name="T61" fmla="*/ 1182 h 1215"/>
                <a:gd name="T62" fmla="*/ 750 w 1117"/>
                <a:gd name="T63" fmla="*/ 1203 h 1215"/>
                <a:gd name="T64" fmla="*/ 767 w 1117"/>
                <a:gd name="T65" fmla="*/ 1200 h 1215"/>
                <a:gd name="T66" fmla="*/ 747 w 1117"/>
                <a:gd name="T67" fmla="*/ 1133 h 1215"/>
                <a:gd name="T68" fmla="*/ 733 w 1117"/>
                <a:gd name="T69" fmla="*/ 1066 h 1215"/>
                <a:gd name="T70" fmla="*/ 756 w 1117"/>
                <a:gd name="T71" fmla="*/ 1045 h 1215"/>
                <a:gd name="T72" fmla="*/ 775 w 1117"/>
                <a:gd name="T73" fmla="*/ 1000 h 1215"/>
                <a:gd name="T74" fmla="*/ 831 w 1117"/>
                <a:gd name="T75" fmla="*/ 951 h 1215"/>
                <a:gd name="T76" fmla="*/ 843 w 1117"/>
                <a:gd name="T77" fmla="*/ 911 h 1215"/>
                <a:gd name="T78" fmla="*/ 873 w 1117"/>
                <a:gd name="T79" fmla="*/ 908 h 1215"/>
                <a:gd name="T80" fmla="*/ 907 w 1117"/>
                <a:gd name="T81" fmla="*/ 893 h 1215"/>
                <a:gd name="T82" fmla="*/ 949 w 1117"/>
                <a:gd name="T83" fmla="*/ 866 h 1215"/>
                <a:gd name="T84" fmla="*/ 991 w 1117"/>
                <a:gd name="T85" fmla="*/ 829 h 1215"/>
                <a:gd name="T86" fmla="*/ 988 w 1117"/>
                <a:gd name="T87" fmla="*/ 796 h 1215"/>
                <a:gd name="T88" fmla="*/ 1013 w 1117"/>
                <a:gd name="T89" fmla="*/ 805 h 1215"/>
                <a:gd name="T90" fmla="*/ 1033 w 1117"/>
                <a:gd name="T91" fmla="*/ 811 h 1215"/>
                <a:gd name="T92" fmla="*/ 1075 w 1117"/>
                <a:gd name="T93" fmla="*/ 784 h 1215"/>
                <a:gd name="T94" fmla="*/ 1092 w 1117"/>
                <a:gd name="T95" fmla="*/ 778 h 1215"/>
                <a:gd name="T96" fmla="*/ 1094 w 1117"/>
                <a:gd name="T97" fmla="*/ 775 h 1215"/>
                <a:gd name="T98" fmla="*/ 1094 w 1117"/>
                <a:gd name="T99" fmla="*/ 769 h 1215"/>
                <a:gd name="T100" fmla="*/ 1094 w 1117"/>
                <a:gd name="T101" fmla="*/ 766 h 1215"/>
                <a:gd name="T102" fmla="*/ 1094 w 1117"/>
                <a:gd name="T103" fmla="*/ 729 h 1215"/>
                <a:gd name="T104" fmla="*/ 1103 w 1117"/>
                <a:gd name="T105" fmla="*/ 690 h 1215"/>
                <a:gd name="T106" fmla="*/ 1106 w 1117"/>
                <a:gd name="T107" fmla="*/ 638 h 1215"/>
                <a:gd name="T108" fmla="*/ 1089 w 1117"/>
                <a:gd name="T109" fmla="*/ 602 h 1215"/>
                <a:gd name="T110" fmla="*/ 1075 w 1117"/>
                <a:gd name="T111" fmla="*/ 568 h 1215"/>
                <a:gd name="T112" fmla="*/ 1058 w 1117"/>
                <a:gd name="T113" fmla="*/ 513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7" h="1215">
                  <a:moveTo>
                    <a:pt x="1058" y="374"/>
                  </a:moveTo>
                  <a:lnTo>
                    <a:pt x="1058" y="374"/>
                  </a:lnTo>
                  <a:lnTo>
                    <a:pt x="1058" y="374"/>
                  </a:lnTo>
                  <a:lnTo>
                    <a:pt x="1058" y="374"/>
                  </a:lnTo>
                  <a:lnTo>
                    <a:pt x="1058" y="374"/>
                  </a:lnTo>
                  <a:lnTo>
                    <a:pt x="1058" y="374"/>
                  </a:lnTo>
                  <a:lnTo>
                    <a:pt x="1058" y="374"/>
                  </a:lnTo>
                  <a:lnTo>
                    <a:pt x="1058" y="374"/>
                  </a:lnTo>
                  <a:lnTo>
                    <a:pt x="1058" y="374"/>
                  </a:lnTo>
                  <a:lnTo>
                    <a:pt x="1058" y="374"/>
                  </a:lnTo>
                  <a:lnTo>
                    <a:pt x="1058" y="374"/>
                  </a:lnTo>
                  <a:lnTo>
                    <a:pt x="1055" y="368"/>
                  </a:lnTo>
                  <a:lnTo>
                    <a:pt x="1055" y="368"/>
                  </a:lnTo>
                  <a:lnTo>
                    <a:pt x="1052" y="368"/>
                  </a:lnTo>
                  <a:lnTo>
                    <a:pt x="1052" y="368"/>
                  </a:lnTo>
                  <a:lnTo>
                    <a:pt x="1044" y="368"/>
                  </a:lnTo>
                  <a:lnTo>
                    <a:pt x="1041" y="365"/>
                  </a:lnTo>
                  <a:lnTo>
                    <a:pt x="1030" y="352"/>
                  </a:lnTo>
                  <a:lnTo>
                    <a:pt x="1030" y="352"/>
                  </a:lnTo>
                  <a:lnTo>
                    <a:pt x="1030" y="355"/>
                  </a:lnTo>
                  <a:lnTo>
                    <a:pt x="1027" y="358"/>
                  </a:lnTo>
                  <a:lnTo>
                    <a:pt x="1027" y="358"/>
                  </a:lnTo>
                  <a:lnTo>
                    <a:pt x="1008" y="355"/>
                  </a:lnTo>
                  <a:lnTo>
                    <a:pt x="994" y="349"/>
                  </a:lnTo>
                  <a:lnTo>
                    <a:pt x="980" y="343"/>
                  </a:lnTo>
                  <a:lnTo>
                    <a:pt x="980" y="343"/>
                  </a:lnTo>
                  <a:lnTo>
                    <a:pt x="969" y="334"/>
                  </a:lnTo>
                  <a:lnTo>
                    <a:pt x="955" y="328"/>
                  </a:lnTo>
                  <a:lnTo>
                    <a:pt x="941" y="322"/>
                  </a:lnTo>
                  <a:lnTo>
                    <a:pt x="929" y="322"/>
                  </a:lnTo>
                  <a:lnTo>
                    <a:pt x="929" y="322"/>
                  </a:lnTo>
                  <a:lnTo>
                    <a:pt x="904" y="325"/>
                  </a:lnTo>
                  <a:lnTo>
                    <a:pt x="882" y="334"/>
                  </a:lnTo>
                  <a:lnTo>
                    <a:pt x="882" y="334"/>
                  </a:lnTo>
                  <a:lnTo>
                    <a:pt x="876" y="331"/>
                  </a:lnTo>
                  <a:lnTo>
                    <a:pt x="859" y="319"/>
                  </a:lnTo>
                  <a:lnTo>
                    <a:pt x="859" y="319"/>
                  </a:lnTo>
                  <a:lnTo>
                    <a:pt x="851" y="319"/>
                  </a:lnTo>
                  <a:lnTo>
                    <a:pt x="851" y="319"/>
                  </a:lnTo>
                  <a:lnTo>
                    <a:pt x="848" y="319"/>
                  </a:lnTo>
                  <a:lnTo>
                    <a:pt x="845" y="319"/>
                  </a:lnTo>
                  <a:lnTo>
                    <a:pt x="845" y="319"/>
                  </a:lnTo>
                  <a:lnTo>
                    <a:pt x="843" y="319"/>
                  </a:lnTo>
                  <a:lnTo>
                    <a:pt x="843" y="316"/>
                  </a:lnTo>
                  <a:lnTo>
                    <a:pt x="843" y="316"/>
                  </a:lnTo>
                  <a:lnTo>
                    <a:pt x="831" y="316"/>
                  </a:lnTo>
                  <a:lnTo>
                    <a:pt x="831" y="316"/>
                  </a:lnTo>
                  <a:lnTo>
                    <a:pt x="817" y="322"/>
                  </a:lnTo>
                  <a:lnTo>
                    <a:pt x="817" y="322"/>
                  </a:lnTo>
                  <a:lnTo>
                    <a:pt x="809" y="322"/>
                  </a:lnTo>
                  <a:lnTo>
                    <a:pt x="803" y="328"/>
                  </a:lnTo>
                  <a:lnTo>
                    <a:pt x="803" y="328"/>
                  </a:lnTo>
                  <a:lnTo>
                    <a:pt x="795" y="334"/>
                  </a:lnTo>
                  <a:lnTo>
                    <a:pt x="784" y="334"/>
                  </a:lnTo>
                  <a:lnTo>
                    <a:pt x="761" y="328"/>
                  </a:lnTo>
                  <a:lnTo>
                    <a:pt x="761" y="328"/>
                  </a:lnTo>
                  <a:lnTo>
                    <a:pt x="756" y="325"/>
                  </a:lnTo>
                  <a:lnTo>
                    <a:pt x="756" y="325"/>
                  </a:lnTo>
                  <a:lnTo>
                    <a:pt x="745" y="319"/>
                  </a:lnTo>
                  <a:lnTo>
                    <a:pt x="728" y="304"/>
                  </a:lnTo>
                  <a:lnTo>
                    <a:pt x="708" y="286"/>
                  </a:lnTo>
                  <a:lnTo>
                    <a:pt x="700" y="298"/>
                  </a:lnTo>
                  <a:lnTo>
                    <a:pt x="700" y="298"/>
                  </a:lnTo>
                  <a:lnTo>
                    <a:pt x="697" y="298"/>
                  </a:lnTo>
                  <a:lnTo>
                    <a:pt x="694" y="298"/>
                  </a:lnTo>
                  <a:lnTo>
                    <a:pt x="683" y="292"/>
                  </a:lnTo>
                  <a:lnTo>
                    <a:pt x="652" y="279"/>
                  </a:lnTo>
                  <a:lnTo>
                    <a:pt x="652" y="279"/>
                  </a:lnTo>
                  <a:lnTo>
                    <a:pt x="652" y="276"/>
                  </a:lnTo>
                  <a:lnTo>
                    <a:pt x="641" y="267"/>
                  </a:lnTo>
                  <a:lnTo>
                    <a:pt x="641" y="267"/>
                  </a:lnTo>
                  <a:lnTo>
                    <a:pt x="638" y="264"/>
                  </a:lnTo>
                  <a:lnTo>
                    <a:pt x="627" y="261"/>
                  </a:lnTo>
                  <a:lnTo>
                    <a:pt x="627" y="261"/>
                  </a:lnTo>
                  <a:lnTo>
                    <a:pt x="619" y="258"/>
                  </a:lnTo>
                  <a:lnTo>
                    <a:pt x="610" y="255"/>
                  </a:lnTo>
                  <a:lnTo>
                    <a:pt x="610" y="255"/>
                  </a:lnTo>
                  <a:lnTo>
                    <a:pt x="599" y="249"/>
                  </a:lnTo>
                  <a:lnTo>
                    <a:pt x="585" y="246"/>
                  </a:lnTo>
                  <a:lnTo>
                    <a:pt x="585" y="246"/>
                  </a:lnTo>
                  <a:lnTo>
                    <a:pt x="574" y="243"/>
                  </a:lnTo>
                  <a:lnTo>
                    <a:pt x="563" y="240"/>
                  </a:lnTo>
                  <a:lnTo>
                    <a:pt x="551" y="231"/>
                  </a:lnTo>
                  <a:lnTo>
                    <a:pt x="551" y="231"/>
                  </a:lnTo>
                  <a:lnTo>
                    <a:pt x="551" y="225"/>
                  </a:lnTo>
                  <a:lnTo>
                    <a:pt x="551" y="225"/>
                  </a:lnTo>
                  <a:lnTo>
                    <a:pt x="551" y="225"/>
                  </a:lnTo>
                  <a:lnTo>
                    <a:pt x="557" y="21"/>
                  </a:lnTo>
                  <a:lnTo>
                    <a:pt x="325" y="0"/>
                  </a:lnTo>
                  <a:lnTo>
                    <a:pt x="277" y="477"/>
                  </a:lnTo>
                  <a:lnTo>
                    <a:pt x="277" y="477"/>
                  </a:lnTo>
                  <a:lnTo>
                    <a:pt x="274" y="483"/>
                  </a:lnTo>
                  <a:lnTo>
                    <a:pt x="272" y="483"/>
                  </a:lnTo>
                  <a:lnTo>
                    <a:pt x="6" y="456"/>
                  </a:lnTo>
                  <a:lnTo>
                    <a:pt x="6" y="456"/>
                  </a:lnTo>
                  <a:lnTo>
                    <a:pt x="3" y="465"/>
                  </a:lnTo>
                  <a:lnTo>
                    <a:pt x="0" y="477"/>
                  </a:lnTo>
                  <a:lnTo>
                    <a:pt x="0" y="501"/>
                  </a:lnTo>
                  <a:lnTo>
                    <a:pt x="0" y="501"/>
                  </a:lnTo>
                  <a:lnTo>
                    <a:pt x="6" y="507"/>
                  </a:lnTo>
                  <a:lnTo>
                    <a:pt x="6" y="507"/>
                  </a:lnTo>
                  <a:lnTo>
                    <a:pt x="9" y="510"/>
                  </a:lnTo>
                  <a:lnTo>
                    <a:pt x="9" y="510"/>
                  </a:lnTo>
                  <a:lnTo>
                    <a:pt x="20" y="519"/>
                  </a:lnTo>
                  <a:lnTo>
                    <a:pt x="31" y="532"/>
                  </a:lnTo>
                  <a:lnTo>
                    <a:pt x="31" y="532"/>
                  </a:lnTo>
                  <a:lnTo>
                    <a:pt x="37" y="541"/>
                  </a:lnTo>
                  <a:lnTo>
                    <a:pt x="37" y="541"/>
                  </a:lnTo>
                  <a:lnTo>
                    <a:pt x="48" y="559"/>
                  </a:lnTo>
                  <a:lnTo>
                    <a:pt x="48" y="559"/>
                  </a:lnTo>
                  <a:lnTo>
                    <a:pt x="53" y="574"/>
                  </a:lnTo>
                  <a:lnTo>
                    <a:pt x="65" y="586"/>
                  </a:lnTo>
                  <a:lnTo>
                    <a:pt x="65" y="586"/>
                  </a:lnTo>
                  <a:lnTo>
                    <a:pt x="81" y="602"/>
                  </a:lnTo>
                  <a:lnTo>
                    <a:pt x="98" y="611"/>
                  </a:lnTo>
                  <a:lnTo>
                    <a:pt x="98" y="611"/>
                  </a:lnTo>
                  <a:lnTo>
                    <a:pt x="112" y="620"/>
                  </a:lnTo>
                  <a:lnTo>
                    <a:pt x="120" y="626"/>
                  </a:lnTo>
                  <a:lnTo>
                    <a:pt x="120" y="626"/>
                  </a:lnTo>
                  <a:lnTo>
                    <a:pt x="129" y="653"/>
                  </a:lnTo>
                  <a:lnTo>
                    <a:pt x="137" y="674"/>
                  </a:lnTo>
                  <a:lnTo>
                    <a:pt x="140" y="690"/>
                  </a:lnTo>
                  <a:lnTo>
                    <a:pt x="140" y="690"/>
                  </a:lnTo>
                  <a:lnTo>
                    <a:pt x="140" y="711"/>
                  </a:lnTo>
                  <a:lnTo>
                    <a:pt x="140" y="711"/>
                  </a:lnTo>
                  <a:lnTo>
                    <a:pt x="140" y="735"/>
                  </a:lnTo>
                  <a:lnTo>
                    <a:pt x="140" y="735"/>
                  </a:lnTo>
                  <a:lnTo>
                    <a:pt x="146" y="744"/>
                  </a:lnTo>
                  <a:lnTo>
                    <a:pt x="157" y="753"/>
                  </a:lnTo>
                  <a:lnTo>
                    <a:pt x="157" y="753"/>
                  </a:lnTo>
                  <a:lnTo>
                    <a:pt x="162" y="759"/>
                  </a:lnTo>
                  <a:lnTo>
                    <a:pt x="162" y="759"/>
                  </a:lnTo>
                  <a:lnTo>
                    <a:pt x="182" y="781"/>
                  </a:lnTo>
                  <a:lnTo>
                    <a:pt x="182" y="781"/>
                  </a:lnTo>
                  <a:lnTo>
                    <a:pt x="207" y="808"/>
                  </a:lnTo>
                  <a:lnTo>
                    <a:pt x="221" y="820"/>
                  </a:lnTo>
                  <a:lnTo>
                    <a:pt x="235" y="829"/>
                  </a:lnTo>
                  <a:lnTo>
                    <a:pt x="235" y="829"/>
                  </a:lnTo>
                  <a:lnTo>
                    <a:pt x="244" y="832"/>
                  </a:lnTo>
                  <a:lnTo>
                    <a:pt x="249" y="835"/>
                  </a:lnTo>
                  <a:lnTo>
                    <a:pt x="255" y="832"/>
                  </a:lnTo>
                  <a:lnTo>
                    <a:pt x="260" y="829"/>
                  </a:lnTo>
                  <a:lnTo>
                    <a:pt x="260" y="829"/>
                  </a:lnTo>
                  <a:lnTo>
                    <a:pt x="277" y="820"/>
                  </a:lnTo>
                  <a:lnTo>
                    <a:pt x="277" y="820"/>
                  </a:lnTo>
                  <a:lnTo>
                    <a:pt x="283" y="817"/>
                  </a:lnTo>
                  <a:lnTo>
                    <a:pt x="286" y="811"/>
                  </a:lnTo>
                  <a:lnTo>
                    <a:pt x="288" y="808"/>
                  </a:lnTo>
                  <a:lnTo>
                    <a:pt x="286" y="802"/>
                  </a:lnTo>
                  <a:lnTo>
                    <a:pt x="286" y="802"/>
                  </a:lnTo>
                  <a:lnTo>
                    <a:pt x="286" y="793"/>
                  </a:lnTo>
                  <a:lnTo>
                    <a:pt x="286" y="787"/>
                  </a:lnTo>
                  <a:lnTo>
                    <a:pt x="286" y="787"/>
                  </a:lnTo>
                  <a:lnTo>
                    <a:pt x="291" y="778"/>
                  </a:lnTo>
                  <a:lnTo>
                    <a:pt x="302" y="766"/>
                  </a:lnTo>
                  <a:lnTo>
                    <a:pt x="302" y="766"/>
                  </a:lnTo>
                  <a:lnTo>
                    <a:pt x="314" y="756"/>
                  </a:lnTo>
                  <a:lnTo>
                    <a:pt x="314" y="756"/>
                  </a:lnTo>
                  <a:lnTo>
                    <a:pt x="330" y="750"/>
                  </a:lnTo>
                  <a:lnTo>
                    <a:pt x="330" y="750"/>
                  </a:lnTo>
                  <a:lnTo>
                    <a:pt x="347" y="744"/>
                  </a:lnTo>
                  <a:lnTo>
                    <a:pt x="347" y="744"/>
                  </a:lnTo>
                  <a:lnTo>
                    <a:pt x="353" y="744"/>
                  </a:lnTo>
                  <a:lnTo>
                    <a:pt x="361" y="744"/>
                  </a:lnTo>
                  <a:lnTo>
                    <a:pt x="375" y="750"/>
                  </a:lnTo>
                  <a:lnTo>
                    <a:pt x="375" y="750"/>
                  </a:lnTo>
                  <a:lnTo>
                    <a:pt x="389" y="753"/>
                  </a:lnTo>
                  <a:lnTo>
                    <a:pt x="389" y="753"/>
                  </a:lnTo>
                  <a:lnTo>
                    <a:pt x="412" y="769"/>
                  </a:lnTo>
                  <a:lnTo>
                    <a:pt x="412" y="769"/>
                  </a:lnTo>
                  <a:lnTo>
                    <a:pt x="440" y="787"/>
                  </a:lnTo>
                  <a:lnTo>
                    <a:pt x="456" y="802"/>
                  </a:lnTo>
                  <a:lnTo>
                    <a:pt x="456" y="802"/>
                  </a:lnTo>
                  <a:lnTo>
                    <a:pt x="476" y="832"/>
                  </a:lnTo>
                  <a:lnTo>
                    <a:pt x="484" y="848"/>
                  </a:lnTo>
                  <a:lnTo>
                    <a:pt x="490" y="863"/>
                  </a:lnTo>
                  <a:lnTo>
                    <a:pt x="490" y="863"/>
                  </a:lnTo>
                  <a:lnTo>
                    <a:pt x="493" y="884"/>
                  </a:lnTo>
                  <a:lnTo>
                    <a:pt x="496" y="893"/>
                  </a:lnTo>
                  <a:lnTo>
                    <a:pt x="496" y="893"/>
                  </a:lnTo>
                  <a:lnTo>
                    <a:pt x="512" y="914"/>
                  </a:lnTo>
                  <a:lnTo>
                    <a:pt x="521" y="930"/>
                  </a:lnTo>
                  <a:lnTo>
                    <a:pt x="529" y="945"/>
                  </a:lnTo>
                  <a:lnTo>
                    <a:pt x="529" y="945"/>
                  </a:lnTo>
                  <a:lnTo>
                    <a:pt x="535" y="960"/>
                  </a:lnTo>
                  <a:lnTo>
                    <a:pt x="535" y="960"/>
                  </a:lnTo>
                  <a:lnTo>
                    <a:pt x="540" y="969"/>
                  </a:lnTo>
                  <a:lnTo>
                    <a:pt x="543" y="975"/>
                  </a:lnTo>
                  <a:lnTo>
                    <a:pt x="543" y="975"/>
                  </a:lnTo>
                  <a:lnTo>
                    <a:pt x="560" y="993"/>
                  </a:lnTo>
                  <a:lnTo>
                    <a:pt x="560" y="993"/>
                  </a:lnTo>
                  <a:lnTo>
                    <a:pt x="582" y="1018"/>
                  </a:lnTo>
                  <a:lnTo>
                    <a:pt x="582" y="1018"/>
                  </a:lnTo>
                  <a:lnTo>
                    <a:pt x="585" y="1021"/>
                  </a:lnTo>
                  <a:lnTo>
                    <a:pt x="585" y="1021"/>
                  </a:lnTo>
                  <a:lnTo>
                    <a:pt x="582" y="1036"/>
                  </a:lnTo>
                  <a:lnTo>
                    <a:pt x="579" y="1060"/>
                  </a:lnTo>
                  <a:lnTo>
                    <a:pt x="579" y="1060"/>
                  </a:lnTo>
                  <a:lnTo>
                    <a:pt x="579" y="1066"/>
                  </a:lnTo>
                  <a:lnTo>
                    <a:pt x="582" y="1072"/>
                  </a:lnTo>
                  <a:lnTo>
                    <a:pt x="591" y="1082"/>
                  </a:lnTo>
                  <a:lnTo>
                    <a:pt x="591" y="1082"/>
                  </a:lnTo>
                  <a:lnTo>
                    <a:pt x="596" y="1088"/>
                  </a:lnTo>
                  <a:lnTo>
                    <a:pt x="596" y="1088"/>
                  </a:lnTo>
                  <a:lnTo>
                    <a:pt x="602" y="1100"/>
                  </a:lnTo>
                  <a:lnTo>
                    <a:pt x="605" y="1115"/>
                  </a:lnTo>
                  <a:lnTo>
                    <a:pt x="607" y="1136"/>
                  </a:lnTo>
                  <a:lnTo>
                    <a:pt x="607" y="1136"/>
                  </a:lnTo>
                  <a:lnTo>
                    <a:pt x="610" y="1142"/>
                  </a:lnTo>
                  <a:lnTo>
                    <a:pt x="613" y="1145"/>
                  </a:lnTo>
                  <a:lnTo>
                    <a:pt x="619" y="1151"/>
                  </a:lnTo>
                  <a:lnTo>
                    <a:pt x="619" y="1151"/>
                  </a:lnTo>
                  <a:lnTo>
                    <a:pt x="624" y="1154"/>
                  </a:lnTo>
                  <a:lnTo>
                    <a:pt x="641" y="1164"/>
                  </a:lnTo>
                  <a:lnTo>
                    <a:pt x="641" y="1164"/>
                  </a:lnTo>
                  <a:lnTo>
                    <a:pt x="655" y="1173"/>
                  </a:lnTo>
                  <a:lnTo>
                    <a:pt x="672" y="1182"/>
                  </a:lnTo>
                  <a:lnTo>
                    <a:pt x="672" y="1182"/>
                  </a:lnTo>
                  <a:lnTo>
                    <a:pt x="697" y="1188"/>
                  </a:lnTo>
                  <a:lnTo>
                    <a:pt x="728" y="1191"/>
                  </a:lnTo>
                  <a:lnTo>
                    <a:pt x="728" y="1191"/>
                  </a:lnTo>
                  <a:lnTo>
                    <a:pt x="742" y="1194"/>
                  </a:lnTo>
                  <a:lnTo>
                    <a:pt x="750" y="1203"/>
                  </a:lnTo>
                  <a:lnTo>
                    <a:pt x="750" y="1203"/>
                  </a:lnTo>
                  <a:lnTo>
                    <a:pt x="756" y="1206"/>
                  </a:lnTo>
                  <a:lnTo>
                    <a:pt x="764" y="1215"/>
                  </a:lnTo>
                  <a:lnTo>
                    <a:pt x="764" y="1215"/>
                  </a:lnTo>
                  <a:lnTo>
                    <a:pt x="770" y="1215"/>
                  </a:lnTo>
                  <a:lnTo>
                    <a:pt x="770" y="1215"/>
                  </a:lnTo>
                  <a:lnTo>
                    <a:pt x="767" y="1200"/>
                  </a:lnTo>
                  <a:lnTo>
                    <a:pt x="767" y="1200"/>
                  </a:lnTo>
                  <a:lnTo>
                    <a:pt x="767" y="1191"/>
                  </a:lnTo>
                  <a:lnTo>
                    <a:pt x="767" y="1191"/>
                  </a:lnTo>
                  <a:lnTo>
                    <a:pt x="761" y="1176"/>
                  </a:lnTo>
                  <a:lnTo>
                    <a:pt x="761" y="1176"/>
                  </a:lnTo>
                  <a:lnTo>
                    <a:pt x="753" y="1148"/>
                  </a:lnTo>
                  <a:lnTo>
                    <a:pt x="753" y="1148"/>
                  </a:lnTo>
                  <a:lnTo>
                    <a:pt x="747" y="1133"/>
                  </a:lnTo>
                  <a:lnTo>
                    <a:pt x="747" y="1133"/>
                  </a:lnTo>
                  <a:lnTo>
                    <a:pt x="745" y="1112"/>
                  </a:lnTo>
                  <a:lnTo>
                    <a:pt x="739" y="1097"/>
                  </a:lnTo>
                  <a:lnTo>
                    <a:pt x="739" y="1097"/>
                  </a:lnTo>
                  <a:lnTo>
                    <a:pt x="733" y="1078"/>
                  </a:lnTo>
                  <a:lnTo>
                    <a:pt x="733" y="1069"/>
                  </a:lnTo>
                  <a:lnTo>
                    <a:pt x="733" y="1066"/>
                  </a:lnTo>
                  <a:lnTo>
                    <a:pt x="733" y="1066"/>
                  </a:lnTo>
                  <a:lnTo>
                    <a:pt x="739" y="1060"/>
                  </a:lnTo>
                  <a:lnTo>
                    <a:pt x="745" y="1057"/>
                  </a:lnTo>
                  <a:lnTo>
                    <a:pt x="745" y="1057"/>
                  </a:lnTo>
                  <a:lnTo>
                    <a:pt x="750" y="1054"/>
                  </a:lnTo>
                  <a:lnTo>
                    <a:pt x="756" y="1045"/>
                  </a:lnTo>
                  <a:lnTo>
                    <a:pt x="756" y="1045"/>
                  </a:lnTo>
                  <a:lnTo>
                    <a:pt x="759" y="1033"/>
                  </a:lnTo>
                  <a:lnTo>
                    <a:pt x="759" y="1033"/>
                  </a:lnTo>
                  <a:lnTo>
                    <a:pt x="759" y="1021"/>
                  </a:lnTo>
                  <a:lnTo>
                    <a:pt x="759" y="1021"/>
                  </a:lnTo>
                  <a:lnTo>
                    <a:pt x="764" y="1009"/>
                  </a:lnTo>
                  <a:lnTo>
                    <a:pt x="775" y="1000"/>
                  </a:lnTo>
                  <a:lnTo>
                    <a:pt x="775" y="1000"/>
                  </a:lnTo>
                  <a:lnTo>
                    <a:pt x="784" y="993"/>
                  </a:lnTo>
                  <a:lnTo>
                    <a:pt x="795" y="966"/>
                  </a:lnTo>
                  <a:lnTo>
                    <a:pt x="795" y="966"/>
                  </a:lnTo>
                  <a:lnTo>
                    <a:pt x="798" y="960"/>
                  </a:lnTo>
                  <a:lnTo>
                    <a:pt x="820" y="957"/>
                  </a:lnTo>
                  <a:lnTo>
                    <a:pt x="820" y="957"/>
                  </a:lnTo>
                  <a:lnTo>
                    <a:pt x="831" y="951"/>
                  </a:lnTo>
                  <a:lnTo>
                    <a:pt x="840" y="942"/>
                  </a:lnTo>
                  <a:lnTo>
                    <a:pt x="843" y="939"/>
                  </a:lnTo>
                  <a:lnTo>
                    <a:pt x="843" y="930"/>
                  </a:lnTo>
                  <a:lnTo>
                    <a:pt x="843" y="930"/>
                  </a:lnTo>
                  <a:lnTo>
                    <a:pt x="843" y="914"/>
                  </a:lnTo>
                  <a:lnTo>
                    <a:pt x="843" y="914"/>
                  </a:lnTo>
                  <a:lnTo>
                    <a:pt x="843" y="911"/>
                  </a:lnTo>
                  <a:lnTo>
                    <a:pt x="843" y="911"/>
                  </a:lnTo>
                  <a:lnTo>
                    <a:pt x="843" y="905"/>
                  </a:lnTo>
                  <a:lnTo>
                    <a:pt x="845" y="902"/>
                  </a:lnTo>
                  <a:lnTo>
                    <a:pt x="845" y="902"/>
                  </a:lnTo>
                  <a:lnTo>
                    <a:pt x="848" y="902"/>
                  </a:lnTo>
                  <a:lnTo>
                    <a:pt x="854" y="902"/>
                  </a:lnTo>
                  <a:lnTo>
                    <a:pt x="873" y="908"/>
                  </a:lnTo>
                  <a:lnTo>
                    <a:pt x="873" y="908"/>
                  </a:lnTo>
                  <a:lnTo>
                    <a:pt x="882" y="911"/>
                  </a:lnTo>
                  <a:lnTo>
                    <a:pt x="885" y="908"/>
                  </a:lnTo>
                  <a:lnTo>
                    <a:pt x="885" y="908"/>
                  </a:lnTo>
                  <a:lnTo>
                    <a:pt x="893" y="899"/>
                  </a:lnTo>
                  <a:lnTo>
                    <a:pt x="893" y="899"/>
                  </a:lnTo>
                  <a:lnTo>
                    <a:pt x="907" y="893"/>
                  </a:lnTo>
                  <a:lnTo>
                    <a:pt x="921" y="890"/>
                  </a:lnTo>
                  <a:lnTo>
                    <a:pt x="921" y="890"/>
                  </a:lnTo>
                  <a:lnTo>
                    <a:pt x="932" y="890"/>
                  </a:lnTo>
                  <a:lnTo>
                    <a:pt x="932" y="890"/>
                  </a:lnTo>
                  <a:lnTo>
                    <a:pt x="941" y="884"/>
                  </a:lnTo>
                  <a:lnTo>
                    <a:pt x="946" y="878"/>
                  </a:lnTo>
                  <a:lnTo>
                    <a:pt x="949" y="866"/>
                  </a:lnTo>
                  <a:lnTo>
                    <a:pt x="949" y="866"/>
                  </a:lnTo>
                  <a:lnTo>
                    <a:pt x="952" y="866"/>
                  </a:lnTo>
                  <a:lnTo>
                    <a:pt x="952" y="866"/>
                  </a:lnTo>
                  <a:lnTo>
                    <a:pt x="974" y="838"/>
                  </a:lnTo>
                  <a:lnTo>
                    <a:pt x="974" y="838"/>
                  </a:lnTo>
                  <a:lnTo>
                    <a:pt x="985" y="832"/>
                  </a:lnTo>
                  <a:lnTo>
                    <a:pt x="991" y="829"/>
                  </a:lnTo>
                  <a:lnTo>
                    <a:pt x="991" y="829"/>
                  </a:lnTo>
                  <a:lnTo>
                    <a:pt x="991" y="826"/>
                  </a:lnTo>
                  <a:lnTo>
                    <a:pt x="991" y="826"/>
                  </a:lnTo>
                  <a:lnTo>
                    <a:pt x="988" y="820"/>
                  </a:lnTo>
                  <a:lnTo>
                    <a:pt x="988" y="820"/>
                  </a:lnTo>
                  <a:lnTo>
                    <a:pt x="988" y="808"/>
                  </a:lnTo>
                  <a:lnTo>
                    <a:pt x="988" y="796"/>
                  </a:lnTo>
                  <a:lnTo>
                    <a:pt x="988" y="796"/>
                  </a:lnTo>
                  <a:lnTo>
                    <a:pt x="994" y="790"/>
                  </a:lnTo>
                  <a:lnTo>
                    <a:pt x="999" y="790"/>
                  </a:lnTo>
                  <a:lnTo>
                    <a:pt x="999" y="790"/>
                  </a:lnTo>
                  <a:lnTo>
                    <a:pt x="1005" y="793"/>
                  </a:lnTo>
                  <a:lnTo>
                    <a:pt x="1010" y="799"/>
                  </a:lnTo>
                  <a:lnTo>
                    <a:pt x="1013" y="805"/>
                  </a:lnTo>
                  <a:lnTo>
                    <a:pt x="1013" y="814"/>
                  </a:lnTo>
                  <a:lnTo>
                    <a:pt x="1013" y="814"/>
                  </a:lnTo>
                  <a:lnTo>
                    <a:pt x="1013" y="817"/>
                  </a:lnTo>
                  <a:lnTo>
                    <a:pt x="1013" y="817"/>
                  </a:lnTo>
                  <a:lnTo>
                    <a:pt x="1024" y="814"/>
                  </a:lnTo>
                  <a:lnTo>
                    <a:pt x="1024" y="814"/>
                  </a:lnTo>
                  <a:lnTo>
                    <a:pt x="1033" y="811"/>
                  </a:lnTo>
                  <a:lnTo>
                    <a:pt x="1033" y="811"/>
                  </a:lnTo>
                  <a:lnTo>
                    <a:pt x="1052" y="802"/>
                  </a:lnTo>
                  <a:lnTo>
                    <a:pt x="1066" y="787"/>
                  </a:lnTo>
                  <a:lnTo>
                    <a:pt x="1066" y="787"/>
                  </a:lnTo>
                  <a:lnTo>
                    <a:pt x="1069" y="787"/>
                  </a:lnTo>
                  <a:lnTo>
                    <a:pt x="1069" y="787"/>
                  </a:lnTo>
                  <a:lnTo>
                    <a:pt x="1075" y="784"/>
                  </a:lnTo>
                  <a:lnTo>
                    <a:pt x="1083" y="784"/>
                  </a:lnTo>
                  <a:lnTo>
                    <a:pt x="1083" y="784"/>
                  </a:lnTo>
                  <a:lnTo>
                    <a:pt x="1092" y="781"/>
                  </a:lnTo>
                  <a:lnTo>
                    <a:pt x="1092" y="781"/>
                  </a:lnTo>
                  <a:lnTo>
                    <a:pt x="1092" y="778"/>
                  </a:lnTo>
                  <a:lnTo>
                    <a:pt x="1092" y="778"/>
                  </a:lnTo>
                  <a:lnTo>
                    <a:pt x="1092" y="778"/>
                  </a:lnTo>
                  <a:lnTo>
                    <a:pt x="1092" y="778"/>
                  </a:lnTo>
                  <a:lnTo>
                    <a:pt x="1094" y="775"/>
                  </a:lnTo>
                  <a:lnTo>
                    <a:pt x="1094" y="775"/>
                  </a:lnTo>
                  <a:lnTo>
                    <a:pt x="1094" y="775"/>
                  </a:lnTo>
                  <a:lnTo>
                    <a:pt x="1094" y="775"/>
                  </a:lnTo>
                  <a:lnTo>
                    <a:pt x="1094" y="775"/>
                  </a:lnTo>
                  <a:lnTo>
                    <a:pt x="1094" y="775"/>
                  </a:lnTo>
                  <a:lnTo>
                    <a:pt x="1094" y="772"/>
                  </a:lnTo>
                  <a:lnTo>
                    <a:pt x="1094" y="772"/>
                  </a:lnTo>
                  <a:lnTo>
                    <a:pt x="1094" y="772"/>
                  </a:lnTo>
                  <a:lnTo>
                    <a:pt x="1094" y="772"/>
                  </a:lnTo>
                  <a:lnTo>
                    <a:pt x="1094" y="769"/>
                  </a:lnTo>
                  <a:lnTo>
                    <a:pt x="1094" y="769"/>
                  </a:lnTo>
                  <a:lnTo>
                    <a:pt x="1094" y="769"/>
                  </a:lnTo>
                  <a:lnTo>
                    <a:pt x="1094" y="769"/>
                  </a:lnTo>
                  <a:lnTo>
                    <a:pt x="1094" y="766"/>
                  </a:lnTo>
                  <a:lnTo>
                    <a:pt x="1094" y="766"/>
                  </a:lnTo>
                  <a:lnTo>
                    <a:pt x="1094" y="766"/>
                  </a:lnTo>
                  <a:lnTo>
                    <a:pt x="1094" y="766"/>
                  </a:lnTo>
                  <a:lnTo>
                    <a:pt x="1094" y="766"/>
                  </a:lnTo>
                  <a:lnTo>
                    <a:pt x="1094" y="766"/>
                  </a:lnTo>
                  <a:lnTo>
                    <a:pt x="1094" y="763"/>
                  </a:lnTo>
                  <a:lnTo>
                    <a:pt x="1094" y="763"/>
                  </a:lnTo>
                  <a:lnTo>
                    <a:pt x="1094" y="763"/>
                  </a:lnTo>
                  <a:lnTo>
                    <a:pt x="1094" y="763"/>
                  </a:lnTo>
                  <a:lnTo>
                    <a:pt x="1094" y="759"/>
                  </a:lnTo>
                  <a:lnTo>
                    <a:pt x="1094" y="729"/>
                  </a:lnTo>
                  <a:lnTo>
                    <a:pt x="1094" y="729"/>
                  </a:lnTo>
                  <a:lnTo>
                    <a:pt x="1097" y="717"/>
                  </a:lnTo>
                  <a:lnTo>
                    <a:pt x="1100" y="708"/>
                  </a:lnTo>
                  <a:lnTo>
                    <a:pt x="1100" y="708"/>
                  </a:lnTo>
                  <a:lnTo>
                    <a:pt x="1103" y="696"/>
                  </a:lnTo>
                  <a:lnTo>
                    <a:pt x="1103" y="696"/>
                  </a:lnTo>
                  <a:lnTo>
                    <a:pt x="1103" y="690"/>
                  </a:lnTo>
                  <a:lnTo>
                    <a:pt x="1103" y="690"/>
                  </a:lnTo>
                  <a:lnTo>
                    <a:pt x="1108" y="668"/>
                  </a:lnTo>
                  <a:lnTo>
                    <a:pt x="1111" y="659"/>
                  </a:lnTo>
                  <a:lnTo>
                    <a:pt x="1117" y="650"/>
                  </a:lnTo>
                  <a:lnTo>
                    <a:pt x="1117" y="650"/>
                  </a:lnTo>
                  <a:lnTo>
                    <a:pt x="1114" y="647"/>
                  </a:lnTo>
                  <a:lnTo>
                    <a:pt x="1114" y="647"/>
                  </a:lnTo>
                  <a:lnTo>
                    <a:pt x="1106" y="638"/>
                  </a:lnTo>
                  <a:lnTo>
                    <a:pt x="1106" y="635"/>
                  </a:lnTo>
                  <a:lnTo>
                    <a:pt x="1103" y="626"/>
                  </a:lnTo>
                  <a:lnTo>
                    <a:pt x="1103" y="626"/>
                  </a:lnTo>
                  <a:lnTo>
                    <a:pt x="1103" y="620"/>
                  </a:lnTo>
                  <a:lnTo>
                    <a:pt x="1097" y="614"/>
                  </a:lnTo>
                  <a:lnTo>
                    <a:pt x="1097" y="614"/>
                  </a:lnTo>
                  <a:lnTo>
                    <a:pt x="1089" y="602"/>
                  </a:lnTo>
                  <a:lnTo>
                    <a:pt x="1086" y="595"/>
                  </a:lnTo>
                  <a:lnTo>
                    <a:pt x="1083" y="586"/>
                  </a:lnTo>
                  <a:lnTo>
                    <a:pt x="1083" y="586"/>
                  </a:lnTo>
                  <a:lnTo>
                    <a:pt x="1083" y="580"/>
                  </a:lnTo>
                  <a:lnTo>
                    <a:pt x="1080" y="577"/>
                  </a:lnTo>
                  <a:lnTo>
                    <a:pt x="1080" y="577"/>
                  </a:lnTo>
                  <a:lnTo>
                    <a:pt x="1075" y="568"/>
                  </a:lnTo>
                  <a:lnTo>
                    <a:pt x="1072" y="562"/>
                  </a:lnTo>
                  <a:lnTo>
                    <a:pt x="1072" y="556"/>
                  </a:lnTo>
                  <a:lnTo>
                    <a:pt x="1072" y="556"/>
                  </a:lnTo>
                  <a:lnTo>
                    <a:pt x="1069" y="541"/>
                  </a:lnTo>
                  <a:lnTo>
                    <a:pt x="1064" y="529"/>
                  </a:lnTo>
                  <a:lnTo>
                    <a:pt x="1058" y="513"/>
                  </a:lnTo>
                  <a:lnTo>
                    <a:pt x="1058" y="513"/>
                  </a:lnTo>
                  <a:lnTo>
                    <a:pt x="1058" y="510"/>
                  </a:lnTo>
                  <a:lnTo>
                    <a:pt x="1058" y="413"/>
                  </a:lnTo>
                  <a:lnTo>
                    <a:pt x="1058" y="374"/>
                  </a:lnTo>
                  <a:lnTo>
                    <a:pt x="1058" y="374"/>
                  </a:lnTo>
                  <a:lnTo>
                    <a:pt x="1058" y="374"/>
                  </a:lnTo>
                  <a:lnTo>
                    <a:pt x="1058" y="374"/>
                  </a:lnTo>
                  <a:close/>
                </a:path>
              </a:pathLst>
            </a:custGeom>
            <a:solidFill>
              <a:schemeClr val="accent3">
                <a:lumMod val="40000"/>
                <a:lumOff val="6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34">
              <a:extLst>
                <a:ext uri="{FF2B5EF4-FFF2-40B4-BE49-F238E27FC236}">
                  <a16:creationId xmlns:a16="http://schemas.microsoft.com/office/drawing/2014/main" id="{386977C0-6B33-0C98-B968-0E6671F77C2F}"/>
                </a:ext>
              </a:extLst>
            </p:cNvPr>
            <p:cNvSpPr>
              <a:spLocks/>
            </p:cNvSpPr>
            <p:nvPr/>
          </p:nvSpPr>
          <p:spPr bwMode="auto">
            <a:xfrm rot="21400944">
              <a:off x="1249043" y="3596798"/>
              <a:ext cx="678234" cy="830408"/>
            </a:xfrm>
            <a:custGeom>
              <a:avLst/>
              <a:gdLst>
                <a:gd name="T0" fmla="*/ 496 w 546"/>
                <a:gd name="T1" fmla="*/ 73 h 705"/>
                <a:gd name="T2" fmla="*/ 476 w 546"/>
                <a:gd name="T3" fmla="*/ 70 h 705"/>
                <a:gd name="T4" fmla="*/ 451 w 546"/>
                <a:gd name="T5" fmla="*/ 64 h 705"/>
                <a:gd name="T6" fmla="*/ 434 w 546"/>
                <a:gd name="T7" fmla="*/ 61 h 705"/>
                <a:gd name="T8" fmla="*/ 406 w 546"/>
                <a:gd name="T9" fmla="*/ 58 h 705"/>
                <a:gd name="T10" fmla="*/ 389 w 546"/>
                <a:gd name="T11" fmla="*/ 55 h 705"/>
                <a:gd name="T12" fmla="*/ 370 w 546"/>
                <a:gd name="T13" fmla="*/ 52 h 705"/>
                <a:gd name="T14" fmla="*/ 353 w 546"/>
                <a:gd name="T15" fmla="*/ 49 h 705"/>
                <a:gd name="T16" fmla="*/ 331 w 546"/>
                <a:gd name="T17" fmla="*/ 43 h 705"/>
                <a:gd name="T18" fmla="*/ 317 w 546"/>
                <a:gd name="T19" fmla="*/ 40 h 705"/>
                <a:gd name="T20" fmla="*/ 297 w 546"/>
                <a:gd name="T21" fmla="*/ 37 h 705"/>
                <a:gd name="T22" fmla="*/ 286 w 546"/>
                <a:gd name="T23" fmla="*/ 34 h 705"/>
                <a:gd name="T24" fmla="*/ 264 w 546"/>
                <a:gd name="T25" fmla="*/ 31 h 705"/>
                <a:gd name="T26" fmla="*/ 252 w 546"/>
                <a:gd name="T27" fmla="*/ 28 h 705"/>
                <a:gd name="T28" fmla="*/ 236 w 546"/>
                <a:gd name="T29" fmla="*/ 25 h 705"/>
                <a:gd name="T30" fmla="*/ 224 w 546"/>
                <a:gd name="T31" fmla="*/ 22 h 705"/>
                <a:gd name="T32" fmla="*/ 208 w 546"/>
                <a:gd name="T33" fmla="*/ 19 h 705"/>
                <a:gd name="T34" fmla="*/ 199 w 546"/>
                <a:gd name="T35" fmla="*/ 16 h 705"/>
                <a:gd name="T36" fmla="*/ 185 w 546"/>
                <a:gd name="T37" fmla="*/ 13 h 705"/>
                <a:gd name="T38" fmla="*/ 177 w 546"/>
                <a:gd name="T39" fmla="*/ 9 h 705"/>
                <a:gd name="T40" fmla="*/ 163 w 546"/>
                <a:gd name="T41" fmla="*/ 9 h 705"/>
                <a:gd name="T42" fmla="*/ 154 w 546"/>
                <a:gd name="T43" fmla="*/ 6 h 705"/>
                <a:gd name="T44" fmla="*/ 140 w 546"/>
                <a:gd name="T45" fmla="*/ 3 h 705"/>
                <a:gd name="T46" fmla="*/ 121 w 546"/>
                <a:gd name="T47" fmla="*/ 52 h 705"/>
                <a:gd name="T48" fmla="*/ 115 w 546"/>
                <a:gd name="T49" fmla="*/ 76 h 705"/>
                <a:gd name="T50" fmla="*/ 96 w 546"/>
                <a:gd name="T51" fmla="*/ 85 h 705"/>
                <a:gd name="T52" fmla="*/ 93 w 546"/>
                <a:gd name="T53" fmla="*/ 82 h 705"/>
                <a:gd name="T54" fmla="*/ 65 w 546"/>
                <a:gd name="T55" fmla="*/ 79 h 705"/>
                <a:gd name="T56" fmla="*/ 59 w 546"/>
                <a:gd name="T57" fmla="*/ 82 h 705"/>
                <a:gd name="T58" fmla="*/ 56 w 546"/>
                <a:gd name="T59" fmla="*/ 88 h 705"/>
                <a:gd name="T60" fmla="*/ 54 w 546"/>
                <a:gd name="T61" fmla="*/ 92 h 705"/>
                <a:gd name="T62" fmla="*/ 54 w 546"/>
                <a:gd name="T63" fmla="*/ 98 h 705"/>
                <a:gd name="T64" fmla="*/ 56 w 546"/>
                <a:gd name="T65" fmla="*/ 131 h 705"/>
                <a:gd name="T66" fmla="*/ 59 w 546"/>
                <a:gd name="T67" fmla="*/ 177 h 705"/>
                <a:gd name="T68" fmla="*/ 65 w 546"/>
                <a:gd name="T69" fmla="*/ 195 h 705"/>
                <a:gd name="T70" fmla="*/ 48 w 546"/>
                <a:gd name="T71" fmla="*/ 210 h 705"/>
                <a:gd name="T72" fmla="*/ 48 w 546"/>
                <a:gd name="T73" fmla="*/ 210 h 705"/>
                <a:gd name="T74" fmla="*/ 48 w 546"/>
                <a:gd name="T75" fmla="*/ 210 h 705"/>
                <a:gd name="T76" fmla="*/ 45 w 546"/>
                <a:gd name="T77" fmla="*/ 210 h 705"/>
                <a:gd name="T78" fmla="*/ 45 w 546"/>
                <a:gd name="T79" fmla="*/ 210 h 705"/>
                <a:gd name="T80" fmla="*/ 42 w 546"/>
                <a:gd name="T81" fmla="*/ 210 h 705"/>
                <a:gd name="T82" fmla="*/ 42 w 546"/>
                <a:gd name="T83" fmla="*/ 207 h 705"/>
                <a:gd name="T84" fmla="*/ 42 w 546"/>
                <a:gd name="T85" fmla="*/ 213 h 705"/>
                <a:gd name="T86" fmla="*/ 45 w 546"/>
                <a:gd name="T87" fmla="*/ 216 h 705"/>
                <a:gd name="T88" fmla="*/ 45 w 546"/>
                <a:gd name="T89" fmla="*/ 222 h 705"/>
                <a:gd name="T90" fmla="*/ 48 w 546"/>
                <a:gd name="T91" fmla="*/ 225 h 705"/>
                <a:gd name="T92" fmla="*/ 48 w 546"/>
                <a:gd name="T93" fmla="*/ 228 h 705"/>
                <a:gd name="T94" fmla="*/ 51 w 546"/>
                <a:gd name="T95" fmla="*/ 228 h 705"/>
                <a:gd name="T96" fmla="*/ 76 w 546"/>
                <a:gd name="T97" fmla="*/ 249 h 705"/>
                <a:gd name="T98" fmla="*/ 84 w 546"/>
                <a:gd name="T99" fmla="*/ 268 h 705"/>
                <a:gd name="T100" fmla="*/ 68 w 546"/>
                <a:gd name="T101" fmla="*/ 280 h 705"/>
                <a:gd name="T102" fmla="*/ 54 w 546"/>
                <a:gd name="T103" fmla="*/ 295 h 705"/>
                <a:gd name="T104" fmla="*/ 37 w 546"/>
                <a:gd name="T105" fmla="*/ 344 h 705"/>
                <a:gd name="T106" fmla="*/ 14 w 546"/>
                <a:gd name="T107" fmla="*/ 383 h 705"/>
                <a:gd name="T108" fmla="*/ 31 w 546"/>
                <a:gd name="T109" fmla="*/ 429 h 705"/>
                <a:gd name="T110" fmla="*/ 3 w 546"/>
                <a:gd name="T111" fmla="*/ 474 h 705"/>
                <a:gd name="T112" fmla="*/ 546 w 546"/>
                <a:gd name="T113" fmla="*/ 82 h 705"/>
                <a:gd name="T114" fmla="*/ 521 w 546"/>
                <a:gd name="T115" fmla="*/ 7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6" h="705">
                  <a:moveTo>
                    <a:pt x="521" y="79"/>
                  </a:moveTo>
                  <a:lnTo>
                    <a:pt x="521" y="79"/>
                  </a:lnTo>
                  <a:lnTo>
                    <a:pt x="504" y="76"/>
                  </a:lnTo>
                  <a:lnTo>
                    <a:pt x="504" y="76"/>
                  </a:lnTo>
                  <a:lnTo>
                    <a:pt x="496" y="73"/>
                  </a:lnTo>
                  <a:lnTo>
                    <a:pt x="496" y="73"/>
                  </a:lnTo>
                  <a:lnTo>
                    <a:pt x="485" y="73"/>
                  </a:lnTo>
                  <a:lnTo>
                    <a:pt x="485" y="73"/>
                  </a:lnTo>
                  <a:lnTo>
                    <a:pt x="476" y="70"/>
                  </a:lnTo>
                  <a:lnTo>
                    <a:pt x="476" y="70"/>
                  </a:lnTo>
                  <a:lnTo>
                    <a:pt x="468" y="70"/>
                  </a:lnTo>
                  <a:lnTo>
                    <a:pt x="468" y="70"/>
                  </a:lnTo>
                  <a:lnTo>
                    <a:pt x="459" y="67"/>
                  </a:lnTo>
                  <a:lnTo>
                    <a:pt x="459" y="67"/>
                  </a:lnTo>
                  <a:lnTo>
                    <a:pt x="451" y="64"/>
                  </a:lnTo>
                  <a:lnTo>
                    <a:pt x="451" y="64"/>
                  </a:lnTo>
                  <a:lnTo>
                    <a:pt x="440" y="64"/>
                  </a:lnTo>
                  <a:lnTo>
                    <a:pt x="440" y="64"/>
                  </a:lnTo>
                  <a:lnTo>
                    <a:pt x="434" y="61"/>
                  </a:lnTo>
                  <a:lnTo>
                    <a:pt x="434" y="61"/>
                  </a:lnTo>
                  <a:lnTo>
                    <a:pt x="423" y="61"/>
                  </a:lnTo>
                  <a:lnTo>
                    <a:pt x="423" y="61"/>
                  </a:lnTo>
                  <a:lnTo>
                    <a:pt x="417" y="58"/>
                  </a:lnTo>
                  <a:lnTo>
                    <a:pt x="417" y="58"/>
                  </a:lnTo>
                  <a:lnTo>
                    <a:pt x="406" y="58"/>
                  </a:lnTo>
                  <a:lnTo>
                    <a:pt x="406" y="58"/>
                  </a:lnTo>
                  <a:lnTo>
                    <a:pt x="401" y="55"/>
                  </a:lnTo>
                  <a:lnTo>
                    <a:pt x="401" y="55"/>
                  </a:lnTo>
                  <a:lnTo>
                    <a:pt x="389" y="55"/>
                  </a:lnTo>
                  <a:lnTo>
                    <a:pt x="389" y="55"/>
                  </a:lnTo>
                  <a:lnTo>
                    <a:pt x="384" y="55"/>
                  </a:lnTo>
                  <a:lnTo>
                    <a:pt x="384" y="55"/>
                  </a:lnTo>
                  <a:lnTo>
                    <a:pt x="375" y="52"/>
                  </a:lnTo>
                  <a:lnTo>
                    <a:pt x="375" y="52"/>
                  </a:lnTo>
                  <a:lnTo>
                    <a:pt x="370" y="52"/>
                  </a:lnTo>
                  <a:lnTo>
                    <a:pt x="370" y="52"/>
                  </a:lnTo>
                  <a:lnTo>
                    <a:pt x="359" y="49"/>
                  </a:lnTo>
                  <a:lnTo>
                    <a:pt x="359" y="49"/>
                  </a:lnTo>
                  <a:lnTo>
                    <a:pt x="353" y="49"/>
                  </a:lnTo>
                  <a:lnTo>
                    <a:pt x="353" y="49"/>
                  </a:lnTo>
                  <a:lnTo>
                    <a:pt x="345" y="46"/>
                  </a:lnTo>
                  <a:lnTo>
                    <a:pt x="345" y="46"/>
                  </a:lnTo>
                  <a:lnTo>
                    <a:pt x="339" y="46"/>
                  </a:lnTo>
                  <a:lnTo>
                    <a:pt x="339" y="46"/>
                  </a:lnTo>
                  <a:lnTo>
                    <a:pt x="331" y="43"/>
                  </a:lnTo>
                  <a:lnTo>
                    <a:pt x="331" y="43"/>
                  </a:lnTo>
                  <a:lnTo>
                    <a:pt x="325" y="43"/>
                  </a:lnTo>
                  <a:lnTo>
                    <a:pt x="325" y="43"/>
                  </a:lnTo>
                  <a:lnTo>
                    <a:pt x="317" y="40"/>
                  </a:lnTo>
                  <a:lnTo>
                    <a:pt x="317" y="40"/>
                  </a:lnTo>
                  <a:lnTo>
                    <a:pt x="311" y="40"/>
                  </a:lnTo>
                  <a:lnTo>
                    <a:pt x="311" y="40"/>
                  </a:lnTo>
                  <a:lnTo>
                    <a:pt x="303" y="37"/>
                  </a:lnTo>
                  <a:lnTo>
                    <a:pt x="303" y="37"/>
                  </a:lnTo>
                  <a:lnTo>
                    <a:pt x="297" y="37"/>
                  </a:lnTo>
                  <a:lnTo>
                    <a:pt x="297" y="37"/>
                  </a:lnTo>
                  <a:lnTo>
                    <a:pt x="289" y="34"/>
                  </a:lnTo>
                  <a:lnTo>
                    <a:pt x="289" y="34"/>
                  </a:lnTo>
                  <a:lnTo>
                    <a:pt x="286" y="34"/>
                  </a:lnTo>
                  <a:lnTo>
                    <a:pt x="286" y="34"/>
                  </a:lnTo>
                  <a:lnTo>
                    <a:pt x="278" y="34"/>
                  </a:lnTo>
                  <a:lnTo>
                    <a:pt x="278" y="34"/>
                  </a:lnTo>
                  <a:lnTo>
                    <a:pt x="272" y="31"/>
                  </a:lnTo>
                  <a:lnTo>
                    <a:pt x="272" y="31"/>
                  </a:lnTo>
                  <a:lnTo>
                    <a:pt x="264" y="31"/>
                  </a:lnTo>
                  <a:lnTo>
                    <a:pt x="264" y="31"/>
                  </a:lnTo>
                  <a:lnTo>
                    <a:pt x="261" y="28"/>
                  </a:lnTo>
                  <a:lnTo>
                    <a:pt x="261" y="28"/>
                  </a:lnTo>
                  <a:lnTo>
                    <a:pt x="252" y="28"/>
                  </a:lnTo>
                  <a:lnTo>
                    <a:pt x="252" y="28"/>
                  </a:lnTo>
                  <a:lnTo>
                    <a:pt x="247" y="28"/>
                  </a:lnTo>
                  <a:lnTo>
                    <a:pt x="247" y="28"/>
                  </a:lnTo>
                  <a:lnTo>
                    <a:pt x="241" y="25"/>
                  </a:lnTo>
                  <a:lnTo>
                    <a:pt x="241" y="25"/>
                  </a:lnTo>
                  <a:lnTo>
                    <a:pt x="236" y="25"/>
                  </a:lnTo>
                  <a:lnTo>
                    <a:pt x="236" y="25"/>
                  </a:lnTo>
                  <a:lnTo>
                    <a:pt x="230" y="22"/>
                  </a:lnTo>
                  <a:lnTo>
                    <a:pt x="230" y="22"/>
                  </a:lnTo>
                  <a:lnTo>
                    <a:pt x="224" y="22"/>
                  </a:lnTo>
                  <a:lnTo>
                    <a:pt x="224" y="22"/>
                  </a:lnTo>
                  <a:lnTo>
                    <a:pt x="219" y="22"/>
                  </a:lnTo>
                  <a:lnTo>
                    <a:pt x="219" y="22"/>
                  </a:lnTo>
                  <a:lnTo>
                    <a:pt x="216" y="19"/>
                  </a:lnTo>
                  <a:lnTo>
                    <a:pt x="216" y="19"/>
                  </a:lnTo>
                  <a:lnTo>
                    <a:pt x="208" y="19"/>
                  </a:lnTo>
                  <a:lnTo>
                    <a:pt x="208" y="19"/>
                  </a:lnTo>
                  <a:lnTo>
                    <a:pt x="205" y="19"/>
                  </a:lnTo>
                  <a:lnTo>
                    <a:pt x="205" y="19"/>
                  </a:lnTo>
                  <a:lnTo>
                    <a:pt x="199" y="16"/>
                  </a:lnTo>
                  <a:lnTo>
                    <a:pt x="199" y="16"/>
                  </a:lnTo>
                  <a:lnTo>
                    <a:pt x="194" y="16"/>
                  </a:lnTo>
                  <a:lnTo>
                    <a:pt x="194" y="16"/>
                  </a:lnTo>
                  <a:lnTo>
                    <a:pt x="188" y="13"/>
                  </a:lnTo>
                  <a:lnTo>
                    <a:pt x="188" y="13"/>
                  </a:lnTo>
                  <a:lnTo>
                    <a:pt x="185" y="13"/>
                  </a:lnTo>
                  <a:lnTo>
                    <a:pt x="185" y="13"/>
                  </a:lnTo>
                  <a:lnTo>
                    <a:pt x="180" y="13"/>
                  </a:lnTo>
                  <a:lnTo>
                    <a:pt x="180" y="13"/>
                  </a:lnTo>
                  <a:lnTo>
                    <a:pt x="177" y="9"/>
                  </a:lnTo>
                  <a:lnTo>
                    <a:pt x="177" y="9"/>
                  </a:lnTo>
                  <a:lnTo>
                    <a:pt x="171" y="9"/>
                  </a:lnTo>
                  <a:lnTo>
                    <a:pt x="171" y="9"/>
                  </a:lnTo>
                  <a:lnTo>
                    <a:pt x="166" y="9"/>
                  </a:lnTo>
                  <a:lnTo>
                    <a:pt x="166" y="9"/>
                  </a:lnTo>
                  <a:lnTo>
                    <a:pt x="163" y="9"/>
                  </a:lnTo>
                  <a:lnTo>
                    <a:pt x="163" y="9"/>
                  </a:lnTo>
                  <a:lnTo>
                    <a:pt x="157" y="6"/>
                  </a:lnTo>
                  <a:lnTo>
                    <a:pt x="157" y="6"/>
                  </a:lnTo>
                  <a:lnTo>
                    <a:pt x="154" y="6"/>
                  </a:lnTo>
                  <a:lnTo>
                    <a:pt x="154" y="6"/>
                  </a:lnTo>
                  <a:lnTo>
                    <a:pt x="149" y="6"/>
                  </a:lnTo>
                  <a:lnTo>
                    <a:pt x="149" y="6"/>
                  </a:lnTo>
                  <a:lnTo>
                    <a:pt x="149" y="3"/>
                  </a:lnTo>
                  <a:lnTo>
                    <a:pt x="149" y="3"/>
                  </a:lnTo>
                  <a:lnTo>
                    <a:pt x="140" y="3"/>
                  </a:lnTo>
                  <a:lnTo>
                    <a:pt x="140" y="3"/>
                  </a:lnTo>
                  <a:lnTo>
                    <a:pt x="140" y="3"/>
                  </a:lnTo>
                  <a:lnTo>
                    <a:pt x="140" y="3"/>
                  </a:lnTo>
                  <a:lnTo>
                    <a:pt x="135" y="0"/>
                  </a:lnTo>
                  <a:lnTo>
                    <a:pt x="121" y="52"/>
                  </a:lnTo>
                  <a:lnTo>
                    <a:pt x="118" y="73"/>
                  </a:lnTo>
                  <a:lnTo>
                    <a:pt x="118" y="73"/>
                  </a:lnTo>
                  <a:lnTo>
                    <a:pt x="115" y="76"/>
                  </a:lnTo>
                  <a:lnTo>
                    <a:pt x="115" y="76"/>
                  </a:lnTo>
                  <a:lnTo>
                    <a:pt x="115" y="76"/>
                  </a:lnTo>
                  <a:lnTo>
                    <a:pt x="115" y="76"/>
                  </a:lnTo>
                  <a:lnTo>
                    <a:pt x="107" y="82"/>
                  </a:lnTo>
                  <a:lnTo>
                    <a:pt x="101" y="85"/>
                  </a:lnTo>
                  <a:lnTo>
                    <a:pt x="96" y="85"/>
                  </a:lnTo>
                  <a:lnTo>
                    <a:pt x="96" y="85"/>
                  </a:lnTo>
                  <a:lnTo>
                    <a:pt x="96" y="85"/>
                  </a:lnTo>
                  <a:lnTo>
                    <a:pt x="96" y="85"/>
                  </a:lnTo>
                  <a:lnTo>
                    <a:pt x="96" y="85"/>
                  </a:lnTo>
                  <a:lnTo>
                    <a:pt x="96" y="85"/>
                  </a:lnTo>
                  <a:lnTo>
                    <a:pt x="93" y="82"/>
                  </a:lnTo>
                  <a:lnTo>
                    <a:pt x="93" y="82"/>
                  </a:lnTo>
                  <a:lnTo>
                    <a:pt x="84" y="79"/>
                  </a:lnTo>
                  <a:lnTo>
                    <a:pt x="68" y="79"/>
                  </a:lnTo>
                  <a:lnTo>
                    <a:pt x="68" y="79"/>
                  </a:lnTo>
                  <a:lnTo>
                    <a:pt x="65" y="79"/>
                  </a:lnTo>
                  <a:lnTo>
                    <a:pt x="65" y="79"/>
                  </a:lnTo>
                  <a:lnTo>
                    <a:pt x="62" y="82"/>
                  </a:lnTo>
                  <a:lnTo>
                    <a:pt x="62" y="82"/>
                  </a:lnTo>
                  <a:lnTo>
                    <a:pt x="59" y="82"/>
                  </a:lnTo>
                  <a:lnTo>
                    <a:pt x="59" y="82"/>
                  </a:lnTo>
                  <a:lnTo>
                    <a:pt x="59" y="85"/>
                  </a:lnTo>
                  <a:lnTo>
                    <a:pt x="59" y="85"/>
                  </a:lnTo>
                  <a:lnTo>
                    <a:pt x="56" y="85"/>
                  </a:lnTo>
                  <a:lnTo>
                    <a:pt x="56" y="88"/>
                  </a:lnTo>
                  <a:lnTo>
                    <a:pt x="56" y="88"/>
                  </a:lnTo>
                  <a:lnTo>
                    <a:pt x="54" y="92"/>
                  </a:lnTo>
                  <a:lnTo>
                    <a:pt x="54" y="92"/>
                  </a:lnTo>
                  <a:lnTo>
                    <a:pt x="54" y="92"/>
                  </a:lnTo>
                  <a:lnTo>
                    <a:pt x="54" y="92"/>
                  </a:lnTo>
                  <a:lnTo>
                    <a:pt x="54" y="92"/>
                  </a:lnTo>
                  <a:lnTo>
                    <a:pt x="54" y="92"/>
                  </a:lnTo>
                  <a:lnTo>
                    <a:pt x="54" y="95"/>
                  </a:lnTo>
                  <a:lnTo>
                    <a:pt x="54" y="95"/>
                  </a:lnTo>
                  <a:lnTo>
                    <a:pt x="54" y="98"/>
                  </a:lnTo>
                  <a:lnTo>
                    <a:pt x="54" y="98"/>
                  </a:lnTo>
                  <a:lnTo>
                    <a:pt x="54" y="113"/>
                  </a:lnTo>
                  <a:lnTo>
                    <a:pt x="54" y="116"/>
                  </a:lnTo>
                  <a:lnTo>
                    <a:pt x="54" y="116"/>
                  </a:lnTo>
                  <a:lnTo>
                    <a:pt x="56" y="131"/>
                  </a:lnTo>
                  <a:lnTo>
                    <a:pt x="56" y="131"/>
                  </a:lnTo>
                  <a:lnTo>
                    <a:pt x="56" y="143"/>
                  </a:lnTo>
                  <a:lnTo>
                    <a:pt x="56" y="143"/>
                  </a:lnTo>
                  <a:lnTo>
                    <a:pt x="56" y="158"/>
                  </a:lnTo>
                  <a:lnTo>
                    <a:pt x="56" y="158"/>
                  </a:lnTo>
                  <a:lnTo>
                    <a:pt x="59" y="177"/>
                  </a:lnTo>
                  <a:lnTo>
                    <a:pt x="65" y="186"/>
                  </a:lnTo>
                  <a:lnTo>
                    <a:pt x="65" y="186"/>
                  </a:lnTo>
                  <a:lnTo>
                    <a:pt x="65" y="192"/>
                  </a:lnTo>
                  <a:lnTo>
                    <a:pt x="65" y="195"/>
                  </a:lnTo>
                  <a:lnTo>
                    <a:pt x="65" y="195"/>
                  </a:lnTo>
                  <a:lnTo>
                    <a:pt x="65" y="201"/>
                  </a:lnTo>
                  <a:lnTo>
                    <a:pt x="59" y="207"/>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2" y="210"/>
                  </a:lnTo>
                  <a:lnTo>
                    <a:pt x="42" y="210"/>
                  </a:lnTo>
                  <a:lnTo>
                    <a:pt x="42" y="210"/>
                  </a:lnTo>
                  <a:lnTo>
                    <a:pt x="42" y="210"/>
                  </a:lnTo>
                  <a:lnTo>
                    <a:pt x="42" y="207"/>
                  </a:lnTo>
                  <a:lnTo>
                    <a:pt x="42" y="207"/>
                  </a:lnTo>
                  <a:lnTo>
                    <a:pt x="42" y="207"/>
                  </a:lnTo>
                  <a:lnTo>
                    <a:pt x="42" y="210"/>
                  </a:lnTo>
                  <a:lnTo>
                    <a:pt x="42" y="210"/>
                  </a:lnTo>
                  <a:lnTo>
                    <a:pt x="42" y="210"/>
                  </a:lnTo>
                  <a:lnTo>
                    <a:pt x="42" y="210"/>
                  </a:lnTo>
                  <a:lnTo>
                    <a:pt x="42" y="213"/>
                  </a:lnTo>
                  <a:lnTo>
                    <a:pt x="42" y="213"/>
                  </a:lnTo>
                  <a:lnTo>
                    <a:pt x="45" y="216"/>
                  </a:lnTo>
                  <a:lnTo>
                    <a:pt x="45" y="216"/>
                  </a:lnTo>
                  <a:lnTo>
                    <a:pt x="45" y="216"/>
                  </a:lnTo>
                  <a:lnTo>
                    <a:pt x="45" y="216"/>
                  </a:lnTo>
                  <a:lnTo>
                    <a:pt x="45" y="219"/>
                  </a:lnTo>
                  <a:lnTo>
                    <a:pt x="45" y="219"/>
                  </a:lnTo>
                  <a:lnTo>
                    <a:pt x="45" y="219"/>
                  </a:lnTo>
                  <a:lnTo>
                    <a:pt x="45" y="219"/>
                  </a:lnTo>
                  <a:lnTo>
                    <a:pt x="45" y="222"/>
                  </a:lnTo>
                  <a:lnTo>
                    <a:pt x="45" y="222"/>
                  </a:lnTo>
                  <a:lnTo>
                    <a:pt x="45" y="222"/>
                  </a:lnTo>
                  <a:lnTo>
                    <a:pt x="45" y="222"/>
                  </a:lnTo>
                  <a:lnTo>
                    <a:pt x="48" y="225"/>
                  </a:lnTo>
                  <a:lnTo>
                    <a:pt x="48" y="225"/>
                  </a:lnTo>
                  <a:lnTo>
                    <a:pt x="48" y="225"/>
                  </a:lnTo>
                  <a:lnTo>
                    <a:pt x="48" y="225"/>
                  </a:lnTo>
                  <a:lnTo>
                    <a:pt x="48" y="225"/>
                  </a:lnTo>
                  <a:lnTo>
                    <a:pt x="48" y="225"/>
                  </a:lnTo>
                  <a:lnTo>
                    <a:pt x="48" y="228"/>
                  </a:lnTo>
                  <a:lnTo>
                    <a:pt x="48" y="228"/>
                  </a:lnTo>
                  <a:lnTo>
                    <a:pt x="51" y="228"/>
                  </a:lnTo>
                  <a:lnTo>
                    <a:pt x="51" y="228"/>
                  </a:lnTo>
                  <a:lnTo>
                    <a:pt x="51" y="228"/>
                  </a:lnTo>
                  <a:lnTo>
                    <a:pt x="51" y="228"/>
                  </a:lnTo>
                  <a:lnTo>
                    <a:pt x="51" y="231"/>
                  </a:lnTo>
                  <a:lnTo>
                    <a:pt x="51" y="231"/>
                  </a:lnTo>
                  <a:lnTo>
                    <a:pt x="70" y="246"/>
                  </a:lnTo>
                  <a:lnTo>
                    <a:pt x="70" y="246"/>
                  </a:lnTo>
                  <a:lnTo>
                    <a:pt x="76" y="249"/>
                  </a:lnTo>
                  <a:lnTo>
                    <a:pt x="76" y="249"/>
                  </a:lnTo>
                  <a:lnTo>
                    <a:pt x="82" y="256"/>
                  </a:lnTo>
                  <a:lnTo>
                    <a:pt x="84" y="262"/>
                  </a:lnTo>
                  <a:lnTo>
                    <a:pt x="84" y="262"/>
                  </a:lnTo>
                  <a:lnTo>
                    <a:pt x="84" y="268"/>
                  </a:lnTo>
                  <a:lnTo>
                    <a:pt x="84" y="268"/>
                  </a:lnTo>
                  <a:lnTo>
                    <a:pt x="82" y="271"/>
                  </a:lnTo>
                  <a:lnTo>
                    <a:pt x="82" y="271"/>
                  </a:lnTo>
                  <a:lnTo>
                    <a:pt x="76" y="277"/>
                  </a:lnTo>
                  <a:lnTo>
                    <a:pt x="68" y="280"/>
                  </a:lnTo>
                  <a:lnTo>
                    <a:pt x="68" y="280"/>
                  </a:lnTo>
                  <a:lnTo>
                    <a:pt x="56" y="286"/>
                  </a:lnTo>
                  <a:lnTo>
                    <a:pt x="56" y="289"/>
                  </a:lnTo>
                  <a:lnTo>
                    <a:pt x="54" y="295"/>
                  </a:lnTo>
                  <a:lnTo>
                    <a:pt x="54" y="295"/>
                  </a:lnTo>
                  <a:lnTo>
                    <a:pt x="54" y="301"/>
                  </a:lnTo>
                  <a:lnTo>
                    <a:pt x="54" y="301"/>
                  </a:lnTo>
                  <a:lnTo>
                    <a:pt x="51" y="316"/>
                  </a:lnTo>
                  <a:lnTo>
                    <a:pt x="45" y="332"/>
                  </a:lnTo>
                  <a:lnTo>
                    <a:pt x="37" y="344"/>
                  </a:lnTo>
                  <a:lnTo>
                    <a:pt x="20" y="362"/>
                  </a:lnTo>
                  <a:lnTo>
                    <a:pt x="20" y="362"/>
                  </a:lnTo>
                  <a:lnTo>
                    <a:pt x="14" y="371"/>
                  </a:lnTo>
                  <a:lnTo>
                    <a:pt x="14" y="383"/>
                  </a:lnTo>
                  <a:lnTo>
                    <a:pt x="14" y="383"/>
                  </a:lnTo>
                  <a:lnTo>
                    <a:pt x="17" y="395"/>
                  </a:lnTo>
                  <a:lnTo>
                    <a:pt x="23" y="407"/>
                  </a:lnTo>
                  <a:lnTo>
                    <a:pt x="23" y="407"/>
                  </a:lnTo>
                  <a:lnTo>
                    <a:pt x="28" y="420"/>
                  </a:lnTo>
                  <a:lnTo>
                    <a:pt x="31" y="429"/>
                  </a:lnTo>
                  <a:lnTo>
                    <a:pt x="31" y="453"/>
                  </a:lnTo>
                  <a:lnTo>
                    <a:pt x="31" y="453"/>
                  </a:lnTo>
                  <a:lnTo>
                    <a:pt x="28" y="459"/>
                  </a:lnTo>
                  <a:lnTo>
                    <a:pt x="28" y="459"/>
                  </a:lnTo>
                  <a:lnTo>
                    <a:pt x="3" y="474"/>
                  </a:lnTo>
                  <a:lnTo>
                    <a:pt x="0" y="486"/>
                  </a:lnTo>
                  <a:lnTo>
                    <a:pt x="31" y="505"/>
                  </a:lnTo>
                  <a:lnTo>
                    <a:pt x="294" y="678"/>
                  </a:lnTo>
                  <a:lnTo>
                    <a:pt x="457" y="705"/>
                  </a:lnTo>
                  <a:lnTo>
                    <a:pt x="546" y="82"/>
                  </a:lnTo>
                  <a:lnTo>
                    <a:pt x="546" y="82"/>
                  </a:lnTo>
                  <a:lnTo>
                    <a:pt x="541" y="82"/>
                  </a:lnTo>
                  <a:lnTo>
                    <a:pt x="541" y="82"/>
                  </a:lnTo>
                  <a:lnTo>
                    <a:pt x="521" y="79"/>
                  </a:lnTo>
                  <a:lnTo>
                    <a:pt x="521" y="79"/>
                  </a:lnTo>
                  <a:lnTo>
                    <a:pt x="521" y="79"/>
                  </a:lnTo>
                  <a:lnTo>
                    <a:pt x="521" y="79"/>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35">
              <a:extLst>
                <a:ext uri="{FF2B5EF4-FFF2-40B4-BE49-F238E27FC236}">
                  <a16:creationId xmlns:a16="http://schemas.microsoft.com/office/drawing/2014/main" id="{0B756CAC-2F09-BE57-F0A5-05A230141EFA}"/>
                </a:ext>
              </a:extLst>
            </p:cNvPr>
            <p:cNvSpPr>
              <a:spLocks/>
            </p:cNvSpPr>
            <p:nvPr/>
          </p:nvSpPr>
          <p:spPr bwMode="auto">
            <a:xfrm rot="21400944">
              <a:off x="3391790" y="3745996"/>
              <a:ext cx="515508" cy="454663"/>
            </a:xfrm>
            <a:custGeom>
              <a:avLst/>
              <a:gdLst>
                <a:gd name="T0" fmla="*/ 297 w 415"/>
                <a:gd name="T1" fmla="*/ 383 h 386"/>
                <a:gd name="T2" fmla="*/ 297 w 415"/>
                <a:gd name="T3" fmla="*/ 383 h 386"/>
                <a:gd name="T4" fmla="*/ 297 w 415"/>
                <a:gd name="T5" fmla="*/ 380 h 386"/>
                <a:gd name="T6" fmla="*/ 297 w 415"/>
                <a:gd name="T7" fmla="*/ 380 h 386"/>
                <a:gd name="T8" fmla="*/ 292 w 415"/>
                <a:gd name="T9" fmla="*/ 374 h 386"/>
                <a:gd name="T10" fmla="*/ 292 w 415"/>
                <a:gd name="T11" fmla="*/ 325 h 386"/>
                <a:gd name="T12" fmla="*/ 294 w 415"/>
                <a:gd name="T13" fmla="*/ 295 h 386"/>
                <a:gd name="T14" fmla="*/ 306 w 415"/>
                <a:gd name="T15" fmla="*/ 277 h 386"/>
                <a:gd name="T16" fmla="*/ 314 w 415"/>
                <a:gd name="T17" fmla="*/ 265 h 386"/>
                <a:gd name="T18" fmla="*/ 331 w 415"/>
                <a:gd name="T19" fmla="*/ 216 h 386"/>
                <a:gd name="T20" fmla="*/ 334 w 415"/>
                <a:gd name="T21" fmla="*/ 198 h 386"/>
                <a:gd name="T22" fmla="*/ 339 w 415"/>
                <a:gd name="T23" fmla="*/ 189 h 386"/>
                <a:gd name="T24" fmla="*/ 345 w 415"/>
                <a:gd name="T25" fmla="*/ 186 h 386"/>
                <a:gd name="T26" fmla="*/ 345 w 415"/>
                <a:gd name="T27" fmla="*/ 186 h 386"/>
                <a:gd name="T28" fmla="*/ 345 w 415"/>
                <a:gd name="T29" fmla="*/ 183 h 386"/>
                <a:gd name="T30" fmla="*/ 348 w 415"/>
                <a:gd name="T31" fmla="*/ 183 h 386"/>
                <a:gd name="T32" fmla="*/ 348 w 415"/>
                <a:gd name="T33" fmla="*/ 179 h 386"/>
                <a:gd name="T34" fmla="*/ 350 w 415"/>
                <a:gd name="T35" fmla="*/ 179 h 386"/>
                <a:gd name="T36" fmla="*/ 350 w 415"/>
                <a:gd name="T37" fmla="*/ 176 h 386"/>
                <a:gd name="T38" fmla="*/ 353 w 415"/>
                <a:gd name="T39" fmla="*/ 173 h 386"/>
                <a:gd name="T40" fmla="*/ 356 w 415"/>
                <a:gd name="T41" fmla="*/ 167 h 386"/>
                <a:gd name="T42" fmla="*/ 356 w 415"/>
                <a:gd name="T43" fmla="*/ 167 h 386"/>
                <a:gd name="T44" fmla="*/ 356 w 415"/>
                <a:gd name="T45" fmla="*/ 164 h 386"/>
                <a:gd name="T46" fmla="*/ 359 w 415"/>
                <a:gd name="T47" fmla="*/ 161 h 386"/>
                <a:gd name="T48" fmla="*/ 359 w 415"/>
                <a:gd name="T49" fmla="*/ 158 h 386"/>
                <a:gd name="T50" fmla="*/ 359 w 415"/>
                <a:gd name="T51" fmla="*/ 158 h 386"/>
                <a:gd name="T52" fmla="*/ 362 w 415"/>
                <a:gd name="T53" fmla="*/ 155 h 386"/>
                <a:gd name="T54" fmla="*/ 362 w 415"/>
                <a:gd name="T55" fmla="*/ 152 h 386"/>
                <a:gd name="T56" fmla="*/ 362 w 415"/>
                <a:gd name="T57" fmla="*/ 152 h 386"/>
                <a:gd name="T58" fmla="*/ 362 w 415"/>
                <a:gd name="T59" fmla="*/ 149 h 386"/>
                <a:gd name="T60" fmla="*/ 364 w 415"/>
                <a:gd name="T61" fmla="*/ 146 h 386"/>
                <a:gd name="T62" fmla="*/ 364 w 415"/>
                <a:gd name="T63" fmla="*/ 146 h 386"/>
                <a:gd name="T64" fmla="*/ 378 w 415"/>
                <a:gd name="T65" fmla="*/ 125 h 386"/>
                <a:gd name="T66" fmla="*/ 384 w 415"/>
                <a:gd name="T67" fmla="*/ 119 h 386"/>
                <a:gd name="T68" fmla="*/ 398 w 415"/>
                <a:gd name="T69" fmla="*/ 85 h 386"/>
                <a:gd name="T70" fmla="*/ 406 w 415"/>
                <a:gd name="T71" fmla="*/ 49 h 386"/>
                <a:gd name="T72" fmla="*/ 415 w 415"/>
                <a:gd name="T73" fmla="*/ 37 h 386"/>
                <a:gd name="T74" fmla="*/ 412 w 415"/>
                <a:gd name="T75" fmla="*/ 37 h 386"/>
                <a:gd name="T76" fmla="*/ 412 w 415"/>
                <a:gd name="T77" fmla="*/ 37 h 386"/>
                <a:gd name="T78" fmla="*/ 412 w 415"/>
                <a:gd name="T79" fmla="*/ 37 h 386"/>
                <a:gd name="T80" fmla="*/ 412 w 415"/>
                <a:gd name="T81" fmla="*/ 37 h 386"/>
                <a:gd name="T82" fmla="*/ 409 w 415"/>
                <a:gd name="T83" fmla="*/ 37 h 386"/>
                <a:gd name="T84" fmla="*/ 409 w 415"/>
                <a:gd name="T85" fmla="*/ 34 h 386"/>
                <a:gd name="T86" fmla="*/ 409 w 415"/>
                <a:gd name="T87" fmla="*/ 34 h 386"/>
                <a:gd name="T88" fmla="*/ 406 w 415"/>
                <a:gd name="T89" fmla="*/ 34 h 386"/>
                <a:gd name="T90" fmla="*/ 406 w 415"/>
                <a:gd name="T91" fmla="*/ 34 h 386"/>
                <a:gd name="T92" fmla="*/ 398 w 415"/>
                <a:gd name="T93" fmla="*/ 37 h 386"/>
                <a:gd name="T94" fmla="*/ 373 w 415"/>
                <a:gd name="T95" fmla="*/ 40 h 386"/>
                <a:gd name="T96" fmla="*/ 367 w 415"/>
                <a:gd name="T97" fmla="*/ 28 h 386"/>
                <a:gd name="T98" fmla="*/ 359 w 415"/>
                <a:gd name="T99" fmla="*/ 0 h 386"/>
                <a:gd name="T100" fmla="*/ 6 w 415"/>
                <a:gd name="T101" fmla="*/ 85 h 386"/>
                <a:gd name="T102" fmla="*/ 6 w 415"/>
                <a:gd name="T103" fmla="*/ 88 h 386"/>
                <a:gd name="T104" fmla="*/ 20 w 415"/>
                <a:gd name="T105" fmla="*/ 198 h 386"/>
                <a:gd name="T106" fmla="*/ 17 w 415"/>
                <a:gd name="T107" fmla="*/ 271 h 386"/>
                <a:gd name="T108" fmla="*/ 20 w 415"/>
                <a:gd name="T109" fmla="*/ 328 h 386"/>
                <a:gd name="T110" fmla="*/ 28 w 415"/>
                <a:gd name="T111" fmla="*/ 334 h 386"/>
                <a:gd name="T112" fmla="*/ 42 w 415"/>
                <a:gd name="T113" fmla="*/ 347 h 386"/>
                <a:gd name="T114" fmla="*/ 300 w 415"/>
                <a:gd name="T115" fmla="*/ 386 h 386"/>
                <a:gd name="T116" fmla="*/ 300 w 415"/>
                <a:gd name="T11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386">
                  <a:moveTo>
                    <a:pt x="297" y="386"/>
                  </a:moveTo>
                  <a:lnTo>
                    <a:pt x="297" y="386"/>
                  </a:lnTo>
                  <a:lnTo>
                    <a:pt x="297" y="383"/>
                  </a:lnTo>
                  <a:lnTo>
                    <a:pt x="297" y="383"/>
                  </a:lnTo>
                  <a:lnTo>
                    <a:pt x="297" y="383"/>
                  </a:lnTo>
                  <a:lnTo>
                    <a:pt x="297" y="383"/>
                  </a:lnTo>
                  <a:lnTo>
                    <a:pt x="297" y="383"/>
                  </a:lnTo>
                  <a:lnTo>
                    <a:pt x="297" y="383"/>
                  </a:lnTo>
                  <a:lnTo>
                    <a:pt x="297" y="380"/>
                  </a:lnTo>
                  <a:lnTo>
                    <a:pt x="297" y="380"/>
                  </a:lnTo>
                  <a:lnTo>
                    <a:pt x="297" y="380"/>
                  </a:lnTo>
                  <a:lnTo>
                    <a:pt x="297" y="380"/>
                  </a:lnTo>
                  <a:lnTo>
                    <a:pt x="294" y="380"/>
                  </a:lnTo>
                  <a:lnTo>
                    <a:pt x="294" y="380"/>
                  </a:lnTo>
                  <a:lnTo>
                    <a:pt x="292" y="374"/>
                  </a:lnTo>
                  <a:lnTo>
                    <a:pt x="292" y="362"/>
                  </a:lnTo>
                  <a:lnTo>
                    <a:pt x="292" y="325"/>
                  </a:lnTo>
                  <a:lnTo>
                    <a:pt x="292" y="325"/>
                  </a:lnTo>
                  <a:lnTo>
                    <a:pt x="294" y="304"/>
                  </a:lnTo>
                  <a:lnTo>
                    <a:pt x="294" y="304"/>
                  </a:lnTo>
                  <a:lnTo>
                    <a:pt x="294" y="295"/>
                  </a:lnTo>
                  <a:lnTo>
                    <a:pt x="297" y="286"/>
                  </a:lnTo>
                  <a:lnTo>
                    <a:pt x="306" y="277"/>
                  </a:lnTo>
                  <a:lnTo>
                    <a:pt x="306" y="277"/>
                  </a:lnTo>
                  <a:lnTo>
                    <a:pt x="308" y="274"/>
                  </a:lnTo>
                  <a:lnTo>
                    <a:pt x="308" y="274"/>
                  </a:lnTo>
                  <a:lnTo>
                    <a:pt x="314" y="265"/>
                  </a:lnTo>
                  <a:lnTo>
                    <a:pt x="322" y="249"/>
                  </a:lnTo>
                  <a:lnTo>
                    <a:pt x="328" y="234"/>
                  </a:lnTo>
                  <a:lnTo>
                    <a:pt x="331" y="216"/>
                  </a:lnTo>
                  <a:lnTo>
                    <a:pt x="331" y="216"/>
                  </a:lnTo>
                  <a:lnTo>
                    <a:pt x="331" y="204"/>
                  </a:lnTo>
                  <a:lnTo>
                    <a:pt x="334" y="198"/>
                  </a:lnTo>
                  <a:lnTo>
                    <a:pt x="336" y="192"/>
                  </a:lnTo>
                  <a:lnTo>
                    <a:pt x="339" y="189"/>
                  </a:lnTo>
                  <a:lnTo>
                    <a:pt x="339" y="189"/>
                  </a:lnTo>
                  <a:lnTo>
                    <a:pt x="345" y="186"/>
                  </a:lnTo>
                  <a:lnTo>
                    <a:pt x="345" y="186"/>
                  </a:lnTo>
                  <a:lnTo>
                    <a:pt x="345" y="186"/>
                  </a:lnTo>
                  <a:lnTo>
                    <a:pt x="345" y="186"/>
                  </a:lnTo>
                  <a:lnTo>
                    <a:pt x="345" y="186"/>
                  </a:lnTo>
                  <a:lnTo>
                    <a:pt x="345" y="186"/>
                  </a:lnTo>
                  <a:lnTo>
                    <a:pt x="345" y="183"/>
                  </a:lnTo>
                  <a:lnTo>
                    <a:pt x="345" y="183"/>
                  </a:lnTo>
                  <a:lnTo>
                    <a:pt x="345" y="183"/>
                  </a:lnTo>
                  <a:lnTo>
                    <a:pt x="345" y="183"/>
                  </a:lnTo>
                  <a:lnTo>
                    <a:pt x="348" y="183"/>
                  </a:lnTo>
                  <a:lnTo>
                    <a:pt x="348" y="183"/>
                  </a:lnTo>
                  <a:lnTo>
                    <a:pt x="348" y="183"/>
                  </a:lnTo>
                  <a:lnTo>
                    <a:pt x="348" y="183"/>
                  </a:lnTo>
                  <a:lnTo>
                    <a:pt x="348" y="179"/>
                  </a:lnTo>
                  <a:lnTo>
                    <a:pt x="348" y="179"/>
                  </a:lnTo>
                  <a:lnTo>
                    <a:pt x="350" y="179"/>
                  </a:lnTo>
                  <a:lnTo>
                    <a:pt x="350" y="179"/>
                  </a:lnTo>
                  <a:lnTo>
                    <a:pt x="350" y="176"/>
                  </a:lnTo>
                  <a:lnTo>
                    <a:pt x="350" y="176"/>
                  </a:lnTo>
                  <a:lnTo>
                    <a:pt x="350" y="176"/>
                  </a:lnTo>
                  <a:lnTo>
                    <a:pt x="350" y="176"/>
                  </a:lnTo>
                  <a:lnTo>
                    <a:pt x="353" y="173"/>
                  </a:lnTo>
                  <a:lnTo>
                    <a:pt x="353" y="173"/>
                  </a:lnTo>
                  <a:lnTo>
                    <a:pt x="353" y="173"/>
                  </a:lnTo>
                  <a:lnTo>
                    <a:pt x="353" y="173"/>
                  </a:lnTo>
                  <a:lnTo>
                    <a:pt x="356" y="167"/>
                  </a:lnTo>
                  <a:lnTo>
                    <a:pt x="356" y="167"/>
                  </a:lnTo>
                  <a:lnTo>
                    <a:pt x="356" y="167"/>
                  </a:lnTo>
                  <a:lnTo>
                    <a:pt x="356" y="167"/>
                  </a:lnTo>
                  <a:lnTo>
                    <a:pt x="356" y="164"/>
                  </a:lnTo>
                  <a:lnTo>
                    <a:pt x="356" y="164"/>
                  </a:lnTo>
                  <a:lnTo>
                    <a:pt x="356" y="164"/>
                  </a:lnTo>
                  <a:lnTo>
                    <a:pt x="356" y="164"/>
                  </a:lnTo>
                  <a:lnTo>
                    <a:pt x="359" y="161"/>
                  </a:lnTo>
                  <a:lnTo>
                    <a:pt x="359" y="161"/>
                  </a:lnTo>
                  <a:lnTo>
                    <a:pt x="359" y="161"/>
                  </a:lnTo>
                  <a:lnTo>
                    <a:pt x="359" y="161"/>
                  </a:lnTo>
                  <a:lnTo>
                    <a:pt x="359" y="158"/>
                  </a:lnTo>
                  <a:lnTo>
                    <a:pt x="359" y="158"/>
                  </a:lnTo>
                  <a:lnTo>
                    <a:pt x="359" y="158"/>
                  </a:lnTo>
                  <a:lnTo>
                    <a:pt x="359" y="158"/>
                  </a:lnTo>
                  <a:lnTo>
                    <a:pt x="362" y="155"/>
                  </a:lnTo>
                  <a:lnTo>
                    <a:pt x="362" y="155"/>
                  </a:lnTo>
                  <a:lnTo>
                    <a:pt x="362" y="155"/>
                  </a:lnTo>
                  <a:lnTo>
                    <a:pt x="362" y="155"/>
                  </a:lnTo>
                  <a:lnTo>
                    <a:pt x="362" y="152"/>
                  </a:lnTo>
                  <a:lnTo>
                    <a:pt x="362" y="152"/>
                  </a:lnTo>
                  <a:lnTo>
                    <a:pt x="362" y="152"/>
                  </a:lnTo>
                  <a:lnTo>
                    <a:pt x="362" y="152"/>
                  </a:lnTo>
                  <a:lnTo>
                    <a:pt x="362" y="152"/>
                  </a:lnTo>
                  <a:lnTo>
                    <a:pt x="362" y="152"/>
                  </a:lnTo>
                  <a:lnTo>
                    <a:pt x="362" y="149"/>
                  </a:lnTo>
                  <a:lnTo>
                    <a:pt x="362" y="149"/>
                  </a:lnTo>
                  <a:lnTo>
                    <a:pt x="364" y="149"/>
                  </a:lnTo>
                  <a:lnTo>
                    <a:pt x="364" y="149"/>
                  </a:lnTo>
                  <a:lnTo>
                    <a:pt x="364" y="146"/>
                  </a:lnTo>
                  <a:lnTo>
                    <a:pt x="364" y="146"/>
                  </a:lnTo>
                  <a:lnTo>
                    <a:pt x="364" y="146"/>
                  </a:lnTo>
                  <a:lnTo>
                    <a:pt x="364" y="146"/>
                  </a:lnTo>
                  <a:lnTo>
                    <a:pt x="364" y="137"/>
                  </a:lnTo>
                  <a:lnTo>
                    <a:pt x="370" y="131"/>
                  </a:lnTo>
                  <a:lnTo>
                    <a:pt x="378" y="125"/>
                  </a:lnTo>
                  <a:lnTo>
                    <a:pt x="378" y="125"/>
                  </a:lnTo>
                  <a:lnTo>
                    <a:pt x="384" y="119"/>
                  </a:lnTo>
                  <a:lnTo>
                    <a:pt x="384" y="119"/>
                  </a:lnTo>
                  <a:lnTo>
                    <a:pt x="392" y="104"/>
                  </a:lnTo>
                  <a:lnTo>
                    <a:pt x="398" y="94"/>
                  </a:lnTo>
                  <a:lnTo>
                    <a:pt x="398" y="85"/>
                  </a:lnTo>
                  <a:lnTo>
                    <a:pt x="398" y="85"/>
                  </a:lnTo>
                  <a:lnTo>
                    <a:pt x="401" y="61"/>
                  </a:lnTo>
                  <a:lnTo>
                    <a:pt x="406" y="49"/>
                  </a:lnTo>
                  <a:lnTo>
                    <a:pt x="412" y="37"/>
                  </a:lnTo>
                  <a:lnTo>
                    <a:pt x="412" y="37"/>
                  </a:lnTo>
                  <a:lnTo>
                    <a:pt x="415" y="37"/>
                  </a:lnTo>
                  <a:lnTo>
                    <a:pt x="415"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09" y="37"/>
                  </a:lnTo>
                  <a:lnTo>
                    <a:pt x="409" y="37"/>
                  </a:lnTo>
                  <a:lnTo>
                    <a:pt x="409" y="37"/>
                  </a:lnTo>
                  <a:lnTo>
                    <a:pt x="409" y="37"/>
                  </a:lnTo>
                  <a:lnTo>
                    <a:pt x="409" y="34"/>
                  </a:lnTo>
                  <a:lnTo>
                    <a:pt x="409" y="34"/>
                  </a:lnTo>
                  <a:lnTo>
                    <a:pt x="409" y="34"/>
                  </a:lnTo>
                  <a:lnTo>
                    <a:pt x="409" y="34"/>
                  </a:lnTo>
                  <a:lnTo>
                    <a:pt x="406" y="34"/>
                  </a:lnTo>
                  <a:lnTo>
                    <a:pt x="406" y="34"/>
                  </a:lnTo>
                  <a:lnTo>
                    <a:pt x="406" y="34"/>
                  </a:lnTo>
                  <a:lnTo>
                    <a:pt x="406" y="34"/>
                  </a:lnTo>
                  <a:lnTo>
                    <a:pt x="406" y="34"/>
                  </a:lnTo>
                  <a:lnTo>
                    <a:pt x="406" y="34"/>
                  </a:lnTo>
                  <a:lnTo>
                    <a:pt x="406" y="34"/>
                  </a:lnTo>
                  <a:lnTo>
                    <a:pt x="406" y="34"/>
                  </a:lnTo>
                  <a:lnTo>
                    <a:pt x="398" y="37"/>
                  </a:lnTo>
                  <a:lnTo>
                    <a:pt x="387" y="40"/>
                  </a:lnTo>
                  <a:lnTo>
                    <a:pt x="373" y="40"/>
                  </a:lnTo>
                  <a:lnTo>
                    <a:pt x="373" y="40"/>
                  </a:lnTo>
                  <a:lnTo>
                    <a:pt x="370" y="40"/>
                  </a:lnTo>
                  <a:lnTo>
                    <a:pt x="367" y="34"/>
                  </a:lnTo>
                  <a:lnTo>
                    <a:pt x="367" y="28"/>
                  </a:lnTo>
                  <a:lnTo>
                    <a:pt x="367" y="28"/>
                  </a:lnTo>
                  <a:lnTo>
                    <a:pt x="367" y="9"/>
                  </a:lnTo>
                  <a:lnTo>
                    <a:pt x="359" y="0"/>
                  </a:lnTo>
                  <a:lnTo>
                    <a:pt x="0" y="15"/>
                  </a:lnTo>
                  <a:lnTo>
                    <a:pt x="0" y="15"/>
                  </a:lnTo>
                  <a:lnTo>
                    <a:pt x="6" y="85"/>
                  </a:lnTo>
                  <a:lnTo>
                    <a:pt x="6" y="85"/>
                  </a:lnTo>
                  <a:lnTo>
                    <a:pt x="6" y="88"/>
                  </a:lnTo>
                  <a:lnTo>
                    <a:pt x="6" y="88"/>
                  </a:lnTo>
                  <a:lnTo>
                    <a:pt x="14" y="158"/>
                  </a:lnTo>
                  <a:lnTo>
                    <a:pt x="14" y="158"/>
                  </a:lnTo>
                  <a:lnTo>
                    <a:pt x="20" y="198"/>
                  </a:lnTo>
                  <a:lnTo>
                    <a:pt x="23" y="228"/>
                  </a:lnTo>
                  <a:lnTo>
                    <a:pt x="23" y="228"/>
                  </a:lnTo>
                  <a:lnTo>
                    <a:pt x="17" y="271"/>
                  </a:lnTo>
                  <a:lnTo>
                    <a:pt x="12" y="316"/>
                  </a:lnTo>
                  <a:lnTo>
                    <a:pt x="12" y="316"/>
                  </a:lnTo>
                  <a:lnTo>
                    <a:pt x="20" y="328"/>
                  </a:lnTo>
                  <a:lnTo>
                    <a:pt x="23" y="334"/>
                  </a:lnTo>
                  <a:lnTo>
                    <a:pt x="28" y="334"/>
                  </a:lnTo>
                  <a:lnTo>
                    <a:pt x="28" y="334"/>
                  </a:lnTo>
                  <a:lnTo>
                    <a:pt x="37" y="337"/>
                  </a:lnTo>
                  <a:lnTo>
                    <a:pt x="42" y="340"/>
                  </a:lnTo>
                  <a:lnTo>
                    <a:pt x="42" y="347"/>
                  </a:lnTo>
                  <a:lnTo>
                    <a:pt x="42" y="353"/>
                  </a:lnTo>
                  <a:lnTo>
                    <a:pt x="42" y="386"/>
                  </a:lnTo>
                  <a:lnTo>
                    <a:pt x="300" y="386"/>
                  </a:lnTo>
                  <a:lnTo>
                    <a:pt x="300" y="386"/>
                  </a:lnTo>
                  <a:lnTo>
                    <a:pt x="300" y="386"/>
                  </a:lnTo>
                  <a:lnTo>
                    <a:pt x="300" y="386"/>
                  </a:lnTo>
                  <a:lnTo>
                    <a:pt x="297" y="386"/>
                  </a:lnTo>
                  <a:lnTo>
                    <a:pt x="297" y="386"/>
                  </a:lnTo>
                  <a:close/>
                </a:path>
              </a:pathLst>
            </a:custGeom>
            <a:solidFill>
              <a:schemeClr val="accent3">
                <a:lumMod val="40000"/>
                <a:lumOff val="6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36">
              <a:extLst>
                <a:ext uri="{FF2B5EF4-FFF2-40B4-BE49-F238E27FC236}">
                  <a16:creationId xmlns:a16="http://schemas.microsoft.com/office/drawing/2014/main" id="{2A778698-EF48-14A3-C0A2-DCF5C9479205}"/>
                </a:ext>
              </a:extLst>
            </p:cNvPr>
            <p:cNvSpPr>
              <a:spLocks/>
            </p:cNvSpPr>
            <p:nvPr/>
          </p:nvSpPr>
          <p:spPr bwMode="auto">
            <a:xfrm rot="21400944">
              <a:off x="1828991" y="3663108"/>
              <a:ext cx="688172" cy="744422"/>
            </a:xfrm>
            <a:custGeom>
              <a:avLst/>
              <a:gdLst>
                <a:gd name="T0" fmla="*/ 493 w 554"/>
                <a:gd name="T1" fmla="*/ 58 h 632"/>
                <a:gd name="T2" fmla="*/ 487 w 554"/>
                <a:gd name="T3" fmla="*/ 58 h 632"/>
                <a:gd name="T4" fmla="*/ 459 w 554"/>
                <a:gd name="T5" fmla="*/ 55 h 632"/>
                <a:gd name="T6" fmla="*/ 448 w 554"/>
                <a:gd name="T7" fmla="*/ 52 h 632"/>
                <a:gd name="T8" fmla="*/ 425 w 554"/>
                <a:gd name="T9" fmla="*/ 49 h 632"/>
                <a:gd name="T10" fmla="*/ 414 w 554"/>
                <a:gd name="T11" fmla="*/ 49 h 632"/>
                <a:gd name="T12" fmla="*/ 392 w 554"/>
                <a:gd name="T13" fmla="*/ 46 h 632"/>
                <a:gd name="T14" fmla="*/ 381 w 554"/>
                <a:gd name="T15" fmla="*/ 43 h 632"/>
                <a:gd name="T16" fmla="*/ 355 w 554"/>
                <a:gd name="T17" fmla="*/ 40 h 632"/>
                <a:gd name="T18" fmla="*/ 347 w 554"/>
                <a:gd name="T19" fmla="*/ 40 h 632"/>
                <a:gd name="T20" fmla="*/ 316 w 554"/>
                <a:gd name="T21" fmla="*/ 34 h 632"/>
                <a:gd name="T22" fmla="*/ 311 w 554"/>
                <a:gd name="T23" fmla="*/ 34 h 632"/>
                <a:gd name="T24" fmla="*/ 283 w 554"/>
                <a:gd name="T25" fmla="*/ 31 h 632"/>
                <a:gd name="T26" fmla="*/ 274 w 554"/>
                <a:gd name="T27" fmla="*/ 28 h 632"/>
                <a:gd name="T28" fmla="*/ 252 w 554"/>
                <a:gd name="T29" fmla="*/ 25 h 632"/>
                <a:gd name="T30" fmla="*/ 241 w 554"/>
                <a:gd name="T31" fmla="*/ 22 h 632"/>
                <a:gd name="T32" fmla="*/ 218 w 554"/>
                <a:gd name="T33" fmla="*/ 19 h 632"/>
                <a:gd name="T34" fmla="*/ 207 w 554"/>
                <a:gd name="T35" fmla="*/ 19 h 632"/>
                <a:gd name="T36" fmla="*/ 182 w 554"/>
                <a:gd name="T37" fmla="*/ 13 h 632"/>
                <a:gd name="T38" fmla="*/ 176 w 554"/>
                <a:gd name="T39" fmla="*/ 13 h 632"/>
                <a:gd name="T40" fmla="*/ 146 w 554"/>
                <a:gd name="T41" fmla="*/ 7 h 632"/>
                <a:gd name="T42" fmla="*/ 137 w 554"/>
                <a:gd name="T43" fmla="*/ 7 h 632"/>
                <a:gd name="T44" fmla="*/ 115 w 554"/>
                <a:gd name="T45" fmla="*/ 3 h 632"/>
                <a:gd name="T46" fmla="*/ 104 w 554"/>
                <a:gd name="T47" fmla="*/ 0 h 632"/>
                <a:gd name="T48" fmla="*/ 0 w 554"/>
                <a:gd name="T49" fmla="*/ 623 h 632"/>
                <a:gd name="T50" fmla="*/ 64 w 554"/>
                <a:gd name="T51" fmla="*/ 632 h 632"/>
                <a:gd name="T52" fmla="*/ 73 w 554"/>
                <a:gd name="T53" fmla="*/ 593 h 632"/>
                <a:gd name="T54" fmla="*/ 76 w 554"/>
                <a:gd name="T55" fmla="*/ 590 h 632"/>
                <a:gd name="T56" fmla="*/ 90 w 554"/>
                <a:gd name="T57" fmla="*/ 590 h 632"/>
                <a:gd name="T58" fmla="*/ 148 w 554"/>
                <a:gd name="T59" fmla="*/ 599 h 632"/>
                <a:gd name="T60" fmla="*/ 216 w 554"/>
                <a:gd name="T61" fmla="*/ 614 h 632"/>
                <a:gd name="T62" fmla="*/ 221 w 554"/>
                <a:gd name="T63" fmla="*/ 617 h 632"/>
                <a:gd name="T64" fmla="*/ 224 w 554"/>
                <a:gd name="T65" fmla="*/ 617 h 632"/>
                <a:gd name="T66" fmla="*/ 224 w 554"/>
                <a:gd name="T67" fmla="*/ 599 h 632"/>
                <a:gd name="T68" fmla="*/ 227 w 554"/>
                <a:gd name="T69" fmla="*/ 578 h 632"/>
                <a:gd name="T70" fmla="*/ 232 w 554"/>
                <a:gd name="T71" fmla="*/ 569 h 632"/>
                <a:gd name="T72" fmla="*/ 238 w 554"/>
                <a:gd name="T73" fmla="*/ 566 h 632"/>
                <a:gd name="T74" fmla="*/ 554 w 554"/>
                <a:gd name="T75" fmla="*/ 67 h 632"/>
                <a:gd name="T76" fmla="*/ 537 w 554"/>
                <a:gd name="T77" fmla="*/ 64 h 632"/>
                <a:gd name="T78" fmla="*/ 526 w 554"/>
                <a:gd name="T79" fmla="*/ 61 h 632"/>
                <a:gd name="T80" fmla="*/ 493 w 554"/>
                <a:gd name="T81" fmla="*/ 58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4" h="632">
                  <a:moveTo>
                    <a:pt x="493" y="58"/>
                  </a:moveTo>
                  <a:lnTo>
                    <a:pt x="493" y="58"/>
                  </a:lnTo>
                  <a:lnTo>
                    <a:pt x="487" y="58"/>
                  </a:lnTo>
                  <a:lnTo>
                    <a:pt x="487" y="58"/>
                  </a:lnTo>
                  <a:lnTo>
                    <a:pt x="459" y="55"/>
                  </a:lnTo>
                  <a:lnTo>
                    <a:pt x="459" y="55"/>
                  </a:lnTo>
                  <a:lnTo>
                    <a:pt x="448" y="52"/>
                  </a:lnTo>
                  <a:lnTo>
                    <a:pt x="448" y="52"/>
                  </a:lnTo>
                  <a:lnTo>
                    <a:pt x="425" y="49"/>
                  </a:lnTo>
                  <a:lnTo>
                    <a:pt x="425" y="49"/>
                  </a:lnTo>
                  <a:lnTo>
                    <a:pt x="414" y="49"/>
                  </a:lnTo>
                  <a:lnTo>
                    <a:pt x="414" y="49"/>
                  </a:lnTo>
                  <a:lnTo>
                    <a:pt x="392" y="46"/>
                  </a:lnTo>
                  <a:lnTo>
                    <a:pt x="392" y="46"/>
                  </a:lnTo>
                  <a:lnTo>
                    <a:pt x="381" y="43"/>
                  </a:lnTo>
                  <a:lnTo>
                    <a:pt x="381" y="43"/>
                  </a:lnTo>
                  <a:lnTo>
                    <a:pt x="355" y="40"/>
                  </a:lnTo>
                  <a:lnTo>
                    <a:pt x="355" y="40"/>
                  </a:lnTo>
                  <a:lnTo>
                    <a:pt x="347" y="40"/>
                  </a:lnTo>
                  <a:lnTo>
                    <a:pt x="347" y="40"/>
                  </a:lnTo>
                  <a:lnTo>
                    <a:pt x="316" y="34"/>
                  </a:lnTo>
                  <a:lnTo>
                    <a:pt x="316" y="34"/>
                  </a:lnTo>
                  <a:lnTo>
                    <a:pt x="311" y="34"/>
                  </a:lnTo>
                  <a:lnTo>
                    <a:pt x="311" y="34"/>
                  </a:lnTo>
                  <a:lnTo>
                    <a:pt x="283" y="31"/>
                  </a:lnTo>
                  <a:lnTo>
                    <a:pt x="283" y="31"/>
                  </a:lnTo>
                  <a:lnTo>
                    <a:pt x="274" y="28"/>
                  </a:lnTo>
                  <a:lnTo>
                    <a:pt x="274" y="28"/>
                  </a:lnTo>
                  <a:lnTo>
                    <a:pt x="252" y="25"/>
                  </a:lnTo>
                  <a:lnTo>
                    <a:pt x="252" y="25"/>
                  </a:lnTo>
                  <a:lnTo>
                    <a:pt x="241" y="22"/>
                  </a:lnTo>
                  <a:lnTo>
                    <a:pt x="241" y="22"/>
                  </a:lnTo>
                  <a:lnTo>
                    <a:pt x="218" y="19"/>
                  </a:lnTo>
                  <a:lnTo>
                    <a:pt x="218" y="19"/>
                  </a:lnTo>
                  <a:lnTo>
                    <a:pt x="207" y="19"/>
                  </a:lnTo>
                  <a:lnTo>
                    <a:pt x="207" y="19"/>
                  </a:lnTo>
                  <a:lnTo>
                    <a:pt x="182" y="13"/>
                  </a:lnTo>
                  <a:lnTo>
                    <a:pt x="182" y="13"/>
                  </a:lnTo>
                  <a:lnTo>
                    <a:pt x="176" y="13"/>
                  </a:lnTo>
                  <a:lnTo>
                    <a:pt x="176" y="13"/>
                  </a:lnTo>
                  <a:lnTo>
                    <a:pt x="146" y="7"/>
                  </a:lnTo>
                  <a:lnTo>
                    <a:pt x="146" y="7"/>
                  </a:lnTo>
                  <a:lnTo>
                    <a:pt x="137" y="7"/>
                  </a:lnTo>
                  <a:lnTo>
                    <a:pt x="137" y="7"/>
                  </a:lnTo>
                  <a:lnTo>
                    <a:pt x="115" y="3"/>
                  </a:lnTo>
                  <a:lnTo>
                    <a:pt x="115" y="3"/>
                  </a:lnTo>
                  <a:lnTo>
                    <a:pt x="104" y="0"/>
                  </a:lnTo>
                  <a:lnTo>
                    <a:pt x="104" y="0"/>
                  </a:lnTo>
                  <a:lnTo>
                    <a:pt x="92" y="0"/>
                  </a:lnTo>
                  <a:lnTo>
                    <a:pt x="0" y="623"/>
                  </a:lnTo>
                  <a:lnTo>
                    <a:pt x="64" y="632"/>
                  </a:lnTo>
                  <a:lnTo>
                    <a:pt x="64" y="632"/>
                  </a:lnTo>
                  <a:lnTo>
                    <a:pt x="67" y="620"/>
                  </a:lnTo>
                  <a:lnTo>
                    <a:pt x="73" y="593"/>
                  </a:lnTo>
                  <a:lnTo>
                    <a:pt x="73" y="593"/>
                  </a:lnTo>
                  <a:lnTo>
                    <a:pt x="76" y="590"/>
                  </a:lnTo>
                  <a:lnTo>
                    <a:pt x="76" y="590"/>
                  </a:lnTo>
                  <a:lnTo>
                    <a:pt x="90" y="590"/>
                  </a:lnTo>
                  <a:lnTo>
                    <a:pt x="148" y="599"/>
                  </a:lnTo>
                  <a:lnTo>
                    <a:pt x="148" y="599"/>
                  </a:lnTo>
                  <a:lnTo>
                    <a:pt x="185" y="605"/>
                  </a:lnTo>
                  <a:lnTo>
                    <a:pt x="216" y="614"/>
                  </a:lnTo>
                  <a:lnTo>
                    <a:pt x="216" y="614"/>
                  </a:lnTo>
                  <a:lnTo>
                    <a:pt x="221" y="617"/>
                  </a:lnTo>
                  <a:lnTo>
                    <a:pt x="221" y="617"/>
                  </a:lnTo>
                  <a:lnTo>
                    <a:pt x="224" y="617"/>
                  </a:lnTo>
                  <a:lnTo>
                    <a:pt x="224" y="599"/>
                  </a:lnTo>
                  <a:lnTo>
                    <a:pt x="224" y="599"/>
                  </a:lnTo>
                  <a:lnTo>
                    <a:pt x="224" y="590"/>
                  </a:lnTo>
                  <a:lnTo>
                    <a:pt x="227" y="578"/>
                  </a:lnTo>
                  <a:lnTo>
                    <a:pt x="232" y="569"/>
                  </a:lnTo>
                  <a:lnTo>
                    <a:pt x="232" y="569"/>
                  </a:lnTo>
                  <a:lnTo>
                    <a:pt x="235" y="566"/>
                  </a:lnTo>
                  <a:lnTo>
                    <a:pt x="238" y="566"/>
                  </a:lnTo>
                  <a:lnTo>
                    <a:pt x="501" y="593"/>
                  </a:lnTo>
                  <a:lnTo>
                    <a:pt x="554" y="67"/>
                  </a:lnTo>
                  <a:lnTo>
                    <a:pt x="554" y="67"/>
                  </a:lnTo>
                  <a:lnTo>
                    <a:pt x="537" y="64"/>
                  </a:lnTo>
                  <a:lnTo>
                    <a:pt x="537" y="64"/>
                  </a:lnTo>
                  <a:lnTo>
                    <a:pt x="526" y="61"/>
                  </a:lnTo>
                  <a:lnTo>
                    <a:pt x="526" y="61"/>
                  </a:lnTo>
                  <a:lnTo>
                    <a:pt x="493" y="58"/>
                  </a:lnTo>
                  <a:lnTo>
                    <a:pt x="493" y="58"/>
                  </a:lnTo>
                  <a:close/>
                </a:path>
              </a:pathLst>
            </a:custGeom>
            <a:solidFill>
              <a:schemeClr val="accent3">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37">
              <a:extLst>
                <a:ext uri="{FF2B5EF4-FFF2-40B4-BE49-F238E27FC236}">
                  <a16:creationId xmlns:a16="http://schemas.microsoft.com/office/drawing/2014/main" id="{C9861D51-C132-4A03-AAF4-08850339A496}"/>
                </a:ext>
              </a:extLst>
            </p:cNvPr>
            <p:cNvSpPr>
              <a:spLocks/>
            </p:cNvSpPr>
            <p:nvPr/>
          </p:nvSpPr>
          <p:spPr bwMode="auto">
            <a:xfrm rot="21400944">
              <a:off x="3275404" y="3237086"/>
              <a:ext cx="642211" cy="544182"/>
            </a:xfrm>
            <a:custGeom>
              <a:avLst/>
              <a:gdLst>
                <a:gd name="T0" fmla="*/ 490 w 517"/>
                <a:gd name="T1" fmla="*/ 425 h 462"/>
                <a:gd name="T2" fmla="*/ 495 w 517"/>
                <a:gd name="T3" fmla="*/ 407 h 462"/>
                <a:gd name="T4" fmla="*/ 515 w 517"/>
                <a:gd name="T5" fmla="*/ 398 h 462"/>
                <a:gd name="T6" fmla="*/ 515 w 517"/>
                <a:gd name="T7" fmla="*/ 377 h 462"/>
                <a:gd name="T8" fmla="*/ 506 w 517"/>
                <a:gd name="T9" fmla="*/ 367 h 462"/>
                <a:gd name="T10" fmla="*/ 503 w 517"/>
                <a:gd name="T11" fmla="*/ 367 h 462"/>
                <a:gd name="T12" fmla="*/ 498 w 517"/>
                <a:gd name="T13" fmla="*/ 364 h 462"/>
                <a:gd name="T14" fmla="*/ 495 w 517"/>
                <a:gd name="T15" fmla="*/ 358 h 462"/>
                <a:gd name="T16" fmla="*/ 484 w 517"/>
                <a:gd name="T17" fmla="*/ 310 h 462"/>
                <a:gd name="T18" fmla="*/ 467 w 517"/>
                <a:gd name="T19" fmla="*/ 288 h 462"/>
                <a:gd name="T20" fmla="*/ 439 w 517"/>
                <a:gd name="T21" fmla="*/ 270 h 462"/>
                <a:gd name="T22" fmla="*/ 417 w 517"/>
                <a:gd name="T23" fmla="*/ 228 h 462"/>
                <a:gd name="T24" fmla="*/ 414 w 517"/>
                <a:gd name="T25" fmla="*/ 209 h 462"/>
                <a:gd name="T26" fmla="*/ 414 w 517"/>
                <a:gd name="T27" fmla="*/ 155 h 462"/>
                <a:gd name="T28" fmla="*/ 406 w 517"/>
                <a:gd name="T29" fmla="*/ 161 h 462"/>
                <a:gd name="T30" fmla="*/ 366 w 517"/>
                <a:gd name="T31" fmla="*/ 124 h 462"/>
                <a:gd name="T32" fmla="*/ 347 w 517"/>
                <a:gd name="T33" fmla="*/ 115 h 462"/>
                <a:gd name="T34" fmla="*/ 322 w 517"/>
                <a:gd name="T35" fmla="*/ 100 h 462"/>
                <a:gd name="T36" fmla="*/ 308 w 517"/>
                <a:gd name="T37" fmla="*/ 70 h 462"/>
                <a:gd name="T38" fmla="*/ 308 w 517"/>
                <a:gd name="T39" fmla="*/ 33 h 462"/>
                <a:gd name="T40" fmla="*/ 308 w 517"/>
                <a:gd name="T41" fmla="*/ 30 h 462"/>
                <a:gd name="T42" fmla="*/ 305 w 517"/>
                <a:gd name="T43" fmla="*/ 30 h 462"/>
                <a:gd name="T44" fmla="*/ 302 w 517"/>
                <a:gd name="T45" fmla="*/ 27 h 462"/>
                <a:gd name="T46" fmla="*/ 302 w 517"/>
                <a:gd name="T47" fmla="*/ 24 h 462"/>
                <a:gd name="T48" fmla="*/ 299 w 517"/>
                <a:gd name="T49" fmla="*/ 21 h 462"/>
                <a:gd name="T50" fmla="*/ 11 w 517"/>
                <a:gd name="T51" fmla="*/ 3 h 462"/>
                <a:gd name="T52" fmla="*/ 8 w 517"/>
                <a:gd name="T53" fmla="*/ 3 h 462"/>
                <a:gd name="T54" fmla="*/ 5 w 517"/>
                <a:gd name="T55" fmla="*/ 3 h 462"/>
                <a:gd name="T56" fmla="*/ 3 w 517"/>
                <a:gd name="T57" fmla="*/ 3 h 462"/>
                <a:gd name="T58" fmla="*/ 3 w 517"/>
                <a:gd name="T59" fmla="*/ 12 h 462"/>
                <a:gd name="T60" fmla="*/ 11 w 517"/>
                <a:gd name="T61" fmla="*/ 39 h 462"/>
                <a:gd name="T62" fmla="*/ 14 w 517"/>
                <a:gd name="T63" fmla="*/ 42 h 462"/>
                <a:gd name="T64" fmla="*/ 17 w 517"/>
                <a:gd name="T65" fmla="*/ 42 h 462"/>
                <a:gd name="T66" fmla="*/ 19 w 517"/>
                <a:gd name="T67" fmla="*/ 42 h 462"/>
                <a:gd name="T68" fmla="*/ 22 w 517"/>
                <a:gd name="T69" fmla="*/ 45 h 462"/>
                <a:gd name="T70" fmla="*/ 28 w 517"/>
                <a:gd name="T71" fmla="*/ 45 h 462"/>
                <a:gd name="T72" fmla="*/ 31 w 517"/>
                <a:gd name="T73" fmla="*/ 48 h 462"/>
                <a:gd name="T74" fmla="*/ 33 w 517"/>
                <a:gd name="T75" fmla="*/ 48 h 462"/>
                <a:gd name="T76" fmla="*/ 36 w 517"/>
                <a:gd name="T77" fmla="*/ 51 h 462"/>
                <a:gd name="T78" fmla="*/ 42 w 517"/>
                <a:gd name="T79" fmla="*/ 54 h 462"/>
                <a:gd name="T80" fmla="*/ 44 w 517"/>
                <a:gd name="T81" fmla="*/ 58 h 462"/>
                <a:gd name="T82" fmla="*/ 47 w 517"/>
                <a:gd name="T83" fmla="*/ 58 h 462"/>
                <a:gd name="T84" fmla="*/ 47 w 517"/>
                <a:gd name="T85" fmla="*/ 61 h 462"/>
                <a:gd name="T86" fmla="*/ 50 w 517"/>
                <a:gd name="T87" fmla="*/ 100 h 462"/>
                <a:gd name="T88" fmla="*/ 42 w 517"/>
                <a:gd name="T89" fmla="*/ 121 h 462"/>
                <a:gd name="T90" fmla="*/ 56 w 517"/>
                <a:gd name="T91" fmla="*/ 130 h 462"/>
                <a:gd name="T92" fmla="*/ 64 w 517"/>
                <a:gd name="T93" fmla="*/ 152 h 462"/>
                <a:gd name="T94" fmla="*/ 64 w 517"/>
                <a:gd name="T95" fmla="*/ 152 h 462"/>
                <a:gd name="T96" fmla="*/ 67 w 517"/>
                <a:gd name="T97" fmla="*/ 158 h 462"/>
                <a:gd name="T98" fmla="*/ 434 w 517"/>
                <a:gd name="T99" fmla="*/ 422 h 462"/>
                <a:gd name="T100" fmla="*/ 448 w 517"/>
                <a:gd name="T101" fmla="*/ 437 h 462"/>
                <a:gd name="T102" fmla="*/ 464 w 517"/>
                <a:gd name="T103" fmla="*/ 462 h 462"/>
                <a:gd name="T104" fmla="*/ 492 w 517"/>
                <a:gd name="T105" fmla="*/ 43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7" h="462">
                  <a:moveTo>
                    <a:pt x="492" y="434"/>
                  </a:moveTo>
                  <a:lnTo>
                    <a:pt x="492" y="434"/>
                  </a:lnTo>
                  <a:lnTo>
                    <a:pt x="492" y="434"/>
                  </a:lnTo>
                  <a:lnTo>
                    <a:pt x="492" y="434"/>
                  </a:lnTo>
                  <a:lnTo>
                    <a:pt x="490" y="425"/>
                  </a:lnTo>
                  <a:lnTo>
                    <a:pt x="490" y="425"/>
                  </a:lnTo>
                  <a:lnTo>
                    <a:pt x="490" y="416"/>
                  </a:lnTo>
                  <a:lnTo>
                    <a:pt x="490" y="416"/>
                  </a:lnTo>
                  <a:lnTo>
                    <a:pt x="492" y="410"/>
                  </a:lnTo>
                  <a:lnTo>
                    <a:pt x="495" y="407"/>
                  </a:lnTo>
                  <a:lnTo>
                    <a:pt x="495" y="407"/>
                  </a:lnTo>
                  <a:lnTo>
                    <a:pt x="501" y="407"/>
                  </a:lnTo>
                  <a:lnTo>
                    <a:pt x="509" y="407"/>
                  </a:lnTo>
                  <a:lnTo>
                    <a:pt x="509" y="407"/>
                  </a:lnTo>
                  <a:lnTo>
                    <a:pt x="515" y="398"/>
                  </a:lnTo>
                  <a:lnTo>
                    <a:pt x="517" y="383"/>
                  </a:lnTo>
                  <a:lnTo>
                    <a:pt x="517" y="383"/>
                  </a:lnTo>
                  <a:lnTo>
                    <a:pt x="517" y="383"/>
                  </a:lnTo>
                  <a:lnTo>
                    <a:pt x="517" y="383"/>
                  </a:lnTo>
                  <a:lnTo>
                    <a:pt x="515" y="377"/>
                  </a:lnTo>
                  <a:lnTo>
                    <a:pt x="506" y="370"/>
                  </a:lnTo>
                  <a:lnTo>
                    <a:pt x="506" y="370"/>
                  </a:lnTo>
                  <a:lnTo>
                    <a:pt x="506" y="370"/>
                  </a:lnTo>
                  <a:lnTo>
                    <a:pt x="506" y="370"/>
                  </a:lnTo>
                  <a:lnTo>
                    <a:pt x="506" y="367"/>
                  </a:lnTo>
                  <a:lnTo>
                    <a:pt x="506" y="367"/>
                  </a:lnTo>
                  <a:lnTo>
                    <a:pt x="503" y="367"/>
                  </a:lnTo>
                  <a:lnTo>
                    <a:pt x="503" y="367"/>
                  </a:lnTo>
                  <a:lnTo>
                    <a:pt x="503" y="367"/>
                  </a:lnTo>
                  <a:lnTo>
                    <a:pt x="503" y="367"/>
                  </a:lnTo>
                  <a:lnTo>
                    <a:pt x="498" y="364"/>
                  </a:lnTo>
                  <a:lnTo>
                    <a:pt x="498" y="364"/>
                  </a:lnTo>
                  <a:lnTo>
                    <a:pt x="498" y="364"/>
                  </a:lnTo>
                  <a:lnTo>
                    <a:pt x="498" y="364"/>
                  </a:lnTo>
                  <a:lnTo>
                    <a:pt x="498" y="364"/>
                  </a:lnTo>
                  <a:lnTo>
                    <a:pt x="498" y="364"/>
                  </a:lnTo>
                  <a:lnTo>
                    <a:pt x="498" y="364"/>
                  </a:lnTo>
                  <a:lnTo>
                    <a:pt x="498" y="364"/>
                  </a:lnTo>
                  <a:lnTo>
                    <a:pt x="495" y="361"/>
                  </a:lnTo>
                  <a:lnTo>
                    <a:pt x="495" y="358"/>
                  </a:lnTo>
                  <a:lnTo>
                    <a:pt x="495" y="322"/>
                  </a:lnTo>
                  <a:lnTo>
                    <a:pt x="495" y="322"/>
                  </a:lnTo>
                  <a:lnTo>
                    <a:pt x="492" y="313"/>
                  </a:lnTo>
                  <a:lnTo>
                    <a:pt x="484" y="310"/>
                  </a:lnTo>
                  <a:lnTo>
                    <a:pt x="484" y="310"/>
                  </a:lnTo>
                  <a:lnTo>
                    <a:pt x="476" y="307"/>
                  </a:lnTo>
                  <a:lnTo>
                    <a:pt x="470" y="301"/>
                  </a:lnTo>
                  <a:lnTo>
                    <a:pt x="470" y="294"/>
                  </a:lnTo>
                  <a:lnTo>
                    <a:pt x="470" y="294"/>
                  </a:lnTo>
                  <a:lnTo>
                    <a:pt x="467" y="288"/>
                  </a:lnTo>
                  <a:lnTo>
                    <a:pt x="464" y="285"/>
                  </a:lnTo>
                  <a:lnTo>
                    <a:pt x="453" y="279"/>
                  </a:lnTo>
                  <a:lnTo>
                    <a:pt x="453" y="279"/>
                  </a:lnTo>
                  <a:lnTo>
                    <a:pt x="445" y="276"/>
                  </a:lnTo>
                  <a:lnTo>
                    <a:pt x="439" y="270"/>
                  </a:lnTo>
                  <a:lnTo>
                    <a:pt x="417" y="246"/>
                  </a:lnTo>
                  <a:lnTo>
                    <a:pt x="417" y="246"/>
                  </a:lnTo>
                  <a:lnTo>
                    <a:pt x="414" y="243"/>
                  </a:lnTo>
                  <a:lnTo>
                    <a:pt x="414" y="237"/>
                  </a:lnTo>
                  <a:lnTo>
                    <a:pt x="417" y="228"/>
                  </a:lnTo>
                  <a:lnTo>
                    <a:pt x="417" y="228"/>
                  </a:lnTo>
                  <a:lnTo>
                    <a:pt x="417" y="225"/>
                  </a:lnTo>
                  <a:lnTo>
                    <a:pt x="417" y="225"/>
                  </a:lnTo>
                  <a:lnTo>
                    <a:pt x="414" y="219"/>
                  </a:lnTo>
                  <a:lnTo>
                    <a:pt x="414" y="209"/>
                  </a:lnTo>
                  <a:lnTo>
                    <a:pt x="414" y="179"/>
                  </a:lnTo>
                  <a:lnTo>
                    <a:pt x="414" y="179"/>
                  </a:lnTo>
                  <a:lnTo>
                    <a:pt x="414" y="155"/>
                  </a:lnTo>
                  <a:lnTo>
                    <a:pt x="414" y="155"/>
                  </a:lnTo>
                  <a:lnTo>
                    <a:pt x="414" y="155"/>
                  </a:lnTo>
                  <a:lnTo>
                    <a:pt x="414" y="155"/>
                  </a:lnTo>
                  <a:lnTo>
                    <a:pt x="411" y="158"/>
                  </a:lnTo>
                  <a:lnTo>
                    <a:pt x="411" y="158"/>
                  </a:lnTo>
                  <a:lnTo>
                    <a:pt x="408" y="161"/>
                  </a:lnTo>
                  <a:lnTo>
                    <a:pt x="406" y="161"/>
                  </a:lnTo>
                  <a:lnTo>
                    <a:pt x="406" y="161"/>
                  </a:lnTo>
                  <a:lnTo>
                    <a:pt x="380" y="143"/>
                  </a:lnTo>
                  <a:lnTo>
                    <a:pt x="369" y="133"/>
                  </a:lnTo>
                  <a:lnTo>
                    <a:pt x="366" y="130"/>
                  </a:lnTo>
                  <a:lnTo>
                    <a:pt x="366" y="124"/>
                  </a:lnTo>
                  <a:lnTo>
                    <a:pt x="366" y="124"/>
                  </a:lnTo>
                  <a:lnTo>
                    <a:pt x="366" y="124"/>
                  </a:lnTo>
                  <a:lnTo>
                    <a:pt x="366" y="124"/>
                  </a:lnTo>
                  <a:lnTo>
                    <a:pt x="358" y="118"/>
                  </a:lnTo>
                  <a:lnTo>
                    <a:pt x="347" y="115"/>
                  </a:lnTo>
                  <a:lnTo>
                    <a:pt x="347" y="115"/>
                  </a:lnTo>
                  <a:lnTo>
                    <a:pt x="347" y="115"/>
                  </a:lnTo>
                  <a:lnTo>
                    <a:pt x="347" y="115"/>
                  </a:lnTo>
                  <a:lnTo>
                    <a:pt x="333" y="106"/>
                  </a:lnTo>
                  <a:lnTo>
                    <a:pt x="322" y="100"/>
                  </a:lnTo>
                  <a:lnTo>
                    <a:pt x="313" y="94"/>
                  </a:lnTo>
                  <a:lnTo>
                    <a:pt x="313" y="94"/>
                  </a:lnTo>
                  <a:lnTo>
                    <a:pt x="308" y="88"/>
                  </a:lnTo>
                  <a:lnTo>
                    <a:pt x="308" y="82"/>
                  </a:lnTo>
                  <a:lnTo>
                    <a:pt x="308" y="70"/>
                  </a:lnTo>
                  <a:lnTo>
                    <a:pt x="308" y="70"/>
                  </a:lnTo>
                  <a:lnTo>
                    <a:pt x="310" y="58"/>
                  </a:lnTo>
                  <a:lnTo>
                    <a:pt x="310" y="33"/>
                  </a:lnTo>
                  <a:lnTo>
                    <a:pt x="310" y="33"/>
                  </a:lnTo>
                  <a:lnTo>
                    <a:pt x="308" y="33"/>
                  </a:lnTo>
                  <a:lnTo>
                    <a:pt x="308" y="33"/>
                  </a:lnTo>
                  <a:lnTo>
                    <a:pt x="308" y="33"/>
                  </a:lnTo>
                  <a:lnTo>
                    <a:pt x="308" y="33"/>
                  </a:lnTo>
                  <a:lnTo>
                    <a:pt x="308" y="30"/>
                  </a:lnTo>
                  <a:lnTo>
                    <a:pt x="308" y="30"/>
                  </a:lnTo>
                  <a:lnTo>
                    <a:pt x="308" y="30"/>
                  </a:lnTo>
                  <a:lnTo>
                    <a:pt x="308" y="30"/>
                  </a:lnTo>
                  <a:lnTo>
                    <a:pt x="305" y="30"/>
                  </a:lnTo>
                  <a:lnTo>
                    <a:pt x="305" y="30"/>
                  </a:lnTo>
                  <a:lnTo>
                    <a:pt x="305" y="30"/>
                  </a:lnTo>
                  <a:lnTo>
                    <a:pt x="305" y="30"/>
                  </a:lnTo>
                  <a:lnTo>
                    <a:pt x="305" y="27"/>
                  </a:lnTo>
                  <a:lnTo>
                    <a:pt x="305" y="27"/>
                  </a:lnTo>
                  <a:lnTo>
                    <a:pt x="302" y="27"/>
                  </a:lnTo>
                  <a:lnTo>
                    <a:pt x="302" y="27"/>
                  </a:lnTo>
                  <a:lnTo>
                    <a:pt x="302" y="27"/>
                  </a:lnTo>
                  <a:lnTo>
                    <a:pt x="302" y="27"/>
                  </a:lnTo>
                  <a:lnTo>
                    <a:pt x="302" y="24"/>
                  </a:lnTo>
                  <a:lnTo>
                    <a:pt x="302" y="24"/>
                  </a:lnTo>
                  <a:lnTo>
                    <a:pt x="302" y="24"/>
                  </a:lnTo>
                  <a:lnTo>
                    <a:pt x="302" y="24"/>
                  </a:lnTo>
                  <a:lnTo>
                    <a:pt x="299" y="24"/>
                  </a:lnTo>
                  <a:lnTo>
                    <a:pt x="299" y="24"/>
                  </a:lnTo>
                  <a:lnTo>
                    <a:pt x="299" y="21"/>
                  </a:lnTo>
                  <a:lnTo>
                    <a:pt x="299" y="21"/>
                  </a:lnTo>
                  <a:lnTo>
                    <a:pt x="296" y="18"/>
                  </a:lnTo>
                  <a:lnTo>
                    <a:pt x="280" y="0"/>
                  </a:lnTo>
                  <a:lnTo>
                    <a:pt x="11" y="0"/>
                  </a:lnTo>
                  <a:lnTo>
                    <a:pt x="11" y="0"/>
                  </a:lnTo>
                  <a:lnTo>
                    <a:pt x="11" y="3"/>
                  </a:lnTo>
                  <a:lnTo>
                    <a:pt x="11" y="3"/>
                  </a:lnTo>
                  <a:lnTo>
                    <a:pt x="8" y="3"/>
                  </a:lnTo>
                  <a:lnTo>
                    <a:pt x="8" y="3"/>
                  </a:lnTo>
                  <a:lnTo>
                    <a:pt x="8" y="3"/>
                  </a:lnTo>
                  <a:lnTo>
                    <a:pt x="8" y="3"/>
                  </a:lnTo>
                  <a:lnTo>
                    <a:pt x="8" y="3"/>
                  </a:lnTo>
                  <a:lnTo>
                    <a:pt x="8" y="3"/>
                  </a:lnTo>
                  <a:lnTo>
                    <a:pt x="5" y="3"/>
                  </a:lnTo>
                  <a:lnTo>
                    <a:pt x="5" y="3"/>
                  </a:lnTo>
                  <a:lnTo>
                    <a:pt x="5" y="3"/>
                  </a:lnTo>
                  <a:lnTo>
                    <a:pt x="5" y="3"/>
                  </a:lnTo>
                  <a:lnTo>
                    <a:pt x="3" y="3"/>
                  </a:lnTo>
                  <a:lnTo>
                    <a:pt x="3" y="3"/>
                  </a:lnTo>
                  <a:lnTo>
                    <a:pt x="3" y="3"/>
                  </a:lnTo>
                  <a:lnTo>
                    <a:pt x="3" y="3"/>
                  </a:lnTo>
                  <a:lnTo>
                    <a:pt x="0" y="6"/>
                  </a:lnTo>
                  <a:lnTo>
                    <a:pt x="0" y="6"/>
                  </a:lnTo>
                  <a:lnTo>
                    <a:pt x="0" y="6"/>
                  </a:lnTo>
                  <a:lnTo>
                    <a:pt x="0" y="6"/>
                  </a:lnTo>
                  <a:lnTo>
                    <a:pt x="3" y="12"/>
                  </a:lnTo>
                  <a:lnTo>
                    <a:pt x="8" y="21"/>
                  </a:lnTo>
                  <a:lnTo>
                    <a:pt x="8" y="21"/>
                  </a:lnTo>
                  <a:lnTo>
                    <a:pt x="11" y="24"/>
                  </a:lnTo>
                  <a:lnTo>
                    <a:pt x="11" y="39"/>
                  </a:lnTo>
                  <a:lnTo>
                    <a:pt x="11" y="39"/>
                  </a:lnTo>
                  <a:lnTo>
                    <a:pt x="11" y="42"/>
                  </a:lnTo>
                  <a:lnTo>
                    <a:pt x="11" y="42"/>
                  </a:lnTo>
                  <a:lnTo>
                    <a:pt x="14" y="42"/>
                  </a:lnTo>
                  <a:lnTo>
                    <a:pt x="14" y="42"/>
                  </a:lnTo>
                  <a:lnTo>
                    <a:pt x="14" y="42"/>
                  </a:lnTo>
                  <a:lnTo>
                    <a:pt x="14" y="42"/>
                  </a:lnTo>
                  <a:lnTo>
                    <a:pt x="14" y="42"/>
                  </a:lnTo>
                  <a:lnTo>
                    <a:pt x="14" y="42"/>
                  </a:lnTo>
                  <a:lnTo>
                    <a:pt x="17" y="42"/>
                  </a:lnTo>
                  <a:lnTo>
                    <a:pt x="17" y="42"/>
                  </a:lnTo>
                  <a:lnTo>
                    <a:pt x="17" y="42"/>
                  </a:lnTo>
                  <a:lnTo>
                    <a:pt x="17" y="42"/>
                  </a:lnTo>
                  <a:lnTo>
                    <a:pt x="19" y="42"/>
                  </a:lnTo>
                  <a:lnTo>
                    <a:pt x="19" y="42"/>
                  </a:lnTo>
                  <a:lnTo>
                    <a:pt x="19" y="42"/>
                  </a:lnTo>
                  <a:lnTo>
                    <a:pt x="19" y="42"/>
                  </a:lnTo>
                  <a:lnTo>
                    <a:pt x="22" y="45"/>
                  </a:lnTo>
                  <a:lnTo>
                    <a:pt x="22" y="45"/>
                  </a:lnTo>
                  <a:lnTo>
                    <a:pt x="22" y="45"/>
                  </a:lnTo>
                  <a:lnTo>
                    <a:pt x="22" y="45"/>
                  </a:lnTo>
                  <a:lnTo>
                    <a:pt x="25" y="45"/>
                  </a:lnTo>
                  <a:lnTo>
                    <a:pt x="25" y="45"/>
                  </a:lnTo>
                  <a:lnTo>
                    <a:pt x="25" y="45"/>
                  </a:lnTo>
                  <a:lnTo>
                    <a:pt x="25" y="45"/>
                  </a:lnTo>
                  <a:lnTo>
                    <a:pt x="28" y="45"/>
                  </a:lnTo>
                  <a:lnTo>
                    <a:pt x="28" y="45"/>
                  </a:lnTo>
                  <a:lnTo>
                    <a:pt x="28" y="45"/>
                  </a:lnTo>
                  <a:lnTo>
                    <a:pt x="28" y="45"/>
                  </a:lnTo>
                  <a:lnTo>
                    <a:pt x="31" y="48"/>
                  </a:lnTo>
                  <a:lnTo>
                    <a:pt x="31" y="48"/>
                  </a:lnTo>
                  <a:lnTo>
                    <a:pt x="31" y="48"/>
                  </a:lnTo>
                  <a:lnTo>
                    <a:pt x="31" y="48"/>
                  </a:lnTo>
                  <a:lnTo>
                    <a:pt x="33" y="48"/>
                  </a:lnTo>
                  <a:lnTo>
                    <a:pt x="33" y="48"/>
                  </a:lnTo>
                  <a:lnTo>
                    <a:pt x="33" y="48"/>
                  </a:lnTo>
                  <a:lnTo>
                    <a:pt x="33" y="48"/>
                  </a:lnTo>
                  <a:lnTo>
                    <a:pt x="36" y="51"/>
                  </a:lnTo>
                  <a:lnTo>
                    <a:pt x="36" y="51"/>
                  </a:lnTo>
                  <a:lnTo>
                    <a:pt x="36" y="51"/>
                  </a:lnTo>
                  <a:lnTo>
                    <a:pt x="36" y="51"/>
                  </a:lnTo>
                  <a:lnTo>
                    <a:pt x="39" y="51"/>
                  </a:lnTo>
                  <a:lnTo>
                    <a:pt x="39" y="51"/>
                  </a:lnTo>
                  <a:lnTo>
                    <a:pt x="39" y="51"/>
                  </a:lnTo>
                  <a:lnTo>
                    <a:pt x="39" y="51"/>
                  </a:lnTo>
                  <a:lnTo>
                    <a:pt x="42" y="54"/>
                  </a:lnTo>
                  <a:lnTo>
                    <a:pt x="42" y="54"/>
                  </a:lnTo>
                  <a:lnTo>
                    <a:pt x="42" y="54"/>
                  </a:lnTo>
                  <a:lnTo>
                    <a:pt x="42" y="54"/>
                  </a:lnTo>
                  <a:lnTo>
                    <a:pt x="44" y="58"/>
                  </a:lnTo>
                  <a:lnTo>
                    <a:pt x="44" y="58"/>
                  </a:lnTo>
                  <a:lnTo>
                    <a:pt x="44" y="58"/>
                  </a:lnTo>
                  <a:lnTo>
                    <a:pt x="44" y="58"/>
                  </a:lnTo>
                  <a:lnTo>
                    <a:pt x="44" y="58"/>
                  </a:lnTo>
                  <a:lnTo>
                    <a:pt x="44" y="58"/>
                  </a:lnTo>
                  <a:lnTo>
                    <a:pt x="47" y="58"/>
                  </a:lnTo>
                  <a:lnTo>
                    <a:pt x="47" y="58"/>
                  </a:lnTo>
                  <a:lnTo>
                    <a:pt x="47" y="61"/>
                  </a:lnTo>
                  <a:lnTo>
                    <a:pt x="47" y="61"/>
                  </a:lnTo>
                  <a:lnTo>
                    <a:pt x="47" y="61"/>
                  </a:lnTo>
                  <a:lnTo>
                    <a:pt x="47" y="61"/>
                  </a:lnTo>
                  <a:lnTo>
                    <a:pt x="50" y="64"/>
                  </a:lnTo>
                  <a:lnTo>
                    <a:pt x="50" y="64"/>
                  </a:lnTo>
                  <a:lnTo>
                    <a:pt x="53" y="76"/>
                  </a:lnTo>
                  <a:lnTo>
                    <a:pt x="53" y="88"/>
                  </a:lnTo>
                  <a:lnTo>
                    <a:pt x="50" y="100"/>
                  </a:lnTo>
                  <a:lnTo>
                    <a:pt x="47" y="106"/>
                  </a:lnTo>
                  <a:lnTo>
                    <a:pt x="47" y="106"/>
                  </a:lnTo>
                  <a:lnTo>
                    <a:pt x="44" y="115"/>
                  </a:lnTo>
                  <a:lnTo>
                    <a:pt x="42" y="121"/>
                  </a:lnTo>
                  <a:lnTo>
                    <a:pt x="42" y="121"/>
                  </a:lnTo>
                  <a:lnTo>
                    <a:pt x="47" y="121"/>
                  </a:lnTo>
                  <a:lnTo>
                    <a:pt x="47" y="121"/>
                  </a:lnTo>
                  <a:lnTo>
                    <a:pt x="50" y="124"/>
                  </a:lnTo>
                  <a:lnTo>
                    <a:pt x="56" y="130"/>
                  </a:lnTo>
                  <a:lnTo>
                    <a:pt x="56" y="130"/>
                  </a:lnTo>
                  <a:lnTo>
                    <a:pt x="58" y="136"/>
                  </a:lnTo>
                  <a:lnTo>
                    <a:pt x="58" y="136"/>
                  </a:lnTo>
                  <a:lnTo>
                    <a:pt x="64" y="152"/>
                  </a:lnTo>
                  <a:lnTo>
                    <a:pt x="64" y="152"/>
                  </a:lnTo>
                  <a:lnTo>
                    <a:pt x="64" y="152"/>
                  </a:lnTo>
                  <a:lnTo>
                    <a:pt x="64" y="152"/>
                  </a:lnTo>
                  <a:lnTo>
                    <a:pt x="64" y="152"/>
                  </a:lnTo>
                  <a:lnTo>
                    <a:pt x="64" y="152"/>
                  </a:lnTo>
                  <a:lnTo>
                    <a:pt x="64" y="152"/>
                  </a:lnTo>
                  <a:lnTo>
                    <a:pt x="64" y="152"/>
                  </a:lnTo>
                  <a:lnTo>
                    <a:pt x="64" y="152"/>
                  </a:lnTo>
                  <a:lnTo>
                    <a:pt x="64" y="152"/>
                  </a:lnTo>
                  <a:lnTo>
                    <a:pt x="67" y="152"/>
                  </a:lnTo>
                  <a:lnTo>
                    <a:pt x="67" y="152"/>
                  </a:lnTo>
                  <a:lnTo>
                    <a:pt x="67" y="158"/>
                  </a:lnTo>
                  <a:lnTo>
                    <a:pt x="70" y="383"/>
                  </a:lnTo>
                  <a:lnTo>
                    <a:pt x="70" y="383"/>
                  </a:lnTo>
                  <a:lnTo>
                    <a:pt x="70" y="437"/>
                  </a:lnTo>
                  <a:lnTo>
                    <a:pt x="434" y="422"/>
                  </a:lnTo>
                  <a:lnTo>
                    <a:pt x="434" y="422"/>
                  </a:lnTo>
                  <a:lnTo>
                    <a:pt x="439" y="425"/>
                  </a:lnTo>
                  <a:lnTo>
                    <a:pt x="448" y="434"/>
                  </a:lnTo>
                  <a:lnTo>
                    <a:pt x="448" y="434"/>
                  </a:lnTo>
                  <a:lnTo>
                    <a:pt x="448" y="437"/>
                  </a:lnTo>
                  <a:lnTo>
                    <a:pt x="448" y="437"/>
                  </a:lnTo>
                  <a:lnTo>
                    <a:pt x="450" y="446"/>
                  </a:lnTo>
                  <a:lnTo>
                    <a:pt x="450" y="462"/>
                  </a:lnTo>
                  <a:lnTo>
                    <a:pt x="450" y="462"/>
                  </a:lnTo>
                  <a:lnTo>
                    <a:pt x="450" y="462"/>
                  </a:lnTo>
                  <a:lnTo>
                    <a:pt x="464" y="462"/>
                  </a:lnTo>
                  <a:lnTo>
                    <a:pt x="473" y="459"/>
                  </a:lnTo>
                  <a:lnTo>
                    <a:pt x="492" y="437"/>
                  </a:lnTo>
                  <a:lnTo>
                    <a:pt x="492" y="437"/>
                  </a:lnTo>
                  <a:lnTo>
                    <a:pt x="492" y="434"/>
                  </a:lnTo>
                  <a:lnTo>
                    <a:pt x="492" y="434"/>
                  </a:lnTo>
                  <a:close/>
                </a:path>
              </a:pathLst>
            </a:custGeom>
            <a:solidFill>
              <a:schemeClr val="accent3">
                <a:lumMod val="40000"/>
                <a:lumOff val="6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38">
              <a:extLst>
                <a:ext uri="{FF2B5EF4-FFF2-40B4-BE49-F238E27FC236}">
                  <a16:creationId xmlns:a16="http://schemas.microsoft.com/office/drawing/2014/main" id="{36ECDF5B-BC4D-8661-230E-16271B322D36}"/>
                </a:ext>
              </a:extLst>
            </p:cNvPr>
            <p:cNvSpPr>
              <a:spLocks/>
            </p:cNvSpPr>
            <p:nvPr/>
          </p:nvSpPr>
          <p:spPr bwMode="auto">
            <a:xfrm rot="21400944">
              <a:off x="2519980" y="3696223"/>
              <a:ext cx="883196" cy="472331"/>
            </a:xfrm>
            <a:custGeom>
              <a:avLst/>
              <a:gdLst>
                <a:gd name="T0" fmla="*/ 84 w 711"/>
                <a:gd name="T1" fmla="*/ 3 h 401"/>
                <a:gd name="T2" fmla="*/ 84 w 711"/>
                <a:gd name="T3" fmla="*/ 9 h 401"/>
                <a:gd name="T4" fmla="*/ 81 w 711"/>
                <a:gd name="T5" fmla="*/ 9 h 401"/>
                <a:gd name="T6" fmla="*/ 81 w 711"/>
                <a:gd name="T7" fmla="*/ 9 h 401"/>
                <a:gd name="T8" fmla="*/ 81 w 711"/>
                <a:gd name="T9" fmla="*/ 9 h 401"/>
                <a:gd name="T10" fmla="*/ 81 w 711"/>
                <a:gd name="T11" fmla="*/ 9 h 401"/>
                <a:gd name="T12" fmla="*/ 81 w 711"/>
                <a:gd name="T13" fmla="*/ 9 h 401"/>
                <a:gd name="T14" fmla="*/ 78 w 711"/>
                <a:gd name="T15" fmla="*/ 9 h 401"/>
                <a:gd name="T16" fmla="*/ 78 w 711"/>
                <a:gd name="T17" fmla="*/ 9 h 401"/>
                <a:gd name="T18" fmla="*/ 78 w 711"/>
                <a:gd name="T19" fmla="*/ 9 h 401"/>
                <a:gd name="T20" fmla="*/ 42 w 711"/>
                <a:gd name="T21" fmla="*/ 6 h 401"/>
                <a:gd name="T22" fmla="*/ 42 w 711"/>
                <a:gd name="T23" fmla="*/ 6 h 401"/>
                <a:gd name="T24" fmla="*/ 0 w 711"/>
                <a:gd name="T25" fmla="*/ 43 h 401"/>
                <a:gd name="T26" fmla="*/ 240 w 711"/>
                <a:gd name="T27" fmla="*/ 67 h 401"/>
                <a:gd name="T28" fmla="*/ 246 w 711"/>
                <a:gd name="T29" fmla="*/ 73 h 401"/>
                <a:gd name="T30" fmla="*/ 246 w 711"/>
                <a:gd name="T31" fmla="*/ 73 h 401"/>
                <a:gd name="T32" fmla="*/ 238 w 711"/>
                <a:gd name="T33" fmla="*/ 280 h 401"/>
                <a:gd name="T34" fmla="*/ 254 w 711"/>
                <a:gd name="T35" fmla="*/ 289 h 401"/>
                <a:gd name="T36" fmla="*/ 260 w 711"/>
                <a:gd name="T37" fmla="*/ 289 h 401"/>
                <a:gd name="T38" fmla="*/ 291 w 711"/>
                <a:gd name="T39" fmla="*/ 298 h 401"/>
                <a:gd name="T40" fmla="*/ 302 w 711"/>
                <a:gd name="T41" fmla="*/ 304 h 401"/>
                <a:gd name="T42" fmla="*/ 310 w 711"/>
                <a:gd name="T43" fmla="*/ 307 h 401"/>
                <a:gd name="T44" fmla="*/ 324 w 711"/>
                <a:gd name="T45" fmla="*/ 313 h 401"/>
                <a:gd name="T46" fmla="*/ 324 w 711"/>
                <a:gd name="T47" fmla="*/ 313 h 401"/>
                <a:gd name="T48" fmla="*/ 364 w 711"/>
                <a:gd name="T49" fmla="*/ 334 h 401"/>
                <a:gd name="T50" fmla="*/ 366 w 711"/>
                <a:gd name="T51" fmla="*/ 334 h 401"/>
                <a:gd name="T52" fmla="*/ 380 w 711"/>
                <a:gd name="T53" fmla="*/ 328 h 401"/>
                <a:gd name="T54" fmla="*/ 383 w 711"/>
                <a:gd name="T55" fmla="*/ 325 h 401"/>
                <a:gd name="T56" fmla="*/ 389 w 711"/>
                <a:gd name="T57" fmla="*/ 328 h 401"/>
                <a:gd name="T58" fmla="*/ 411 w 711"/>
                <a:gd name="T59" fmla="*/ 350 h 401"/>
                <a:gd name="T60" fmla="*/ 431 w 711"/>
                <a:gd name="T61" fmla="*/ 368 h 401"/>
                <a:gd name="T62" fmla="*/ 442 w 711"/>
                <a:gd name="T63" fmla="*/ 371 h 401"/>
                <a:gd name="T64" fmla="*/ 464 w 711"/>
                <a:gd name="T65" fmla="*/ 377 h 401"/>
                <a:gd name="T66" fmla="*/ 470 w 711"/>
                <a:gd name="T67" fmla="*/ 374 h 401"/>
                <a:gd name="T68" fmla="*/ 490 w 711"/>
                <a:gd name="T69" fmla="*/ 365 h 401"/>
                <a:gd name="T70" fmla="*/ 504 w 711"/>
                <a:gd name="T71" fmla="*/ 359 h 401"/>
                <a:gd name="T72" fmla="*/ 515 w 711"/>
                <a:gd name="T73" fmla="*/ 359 h 401"/>
                <a:gd name="T74" fmla="*/ 523 w 711"/>
                <a:gd name="T75" fmla="*/ 359 h 401"/>
                <a:gd name="T76" fmla="*/ 526 w 711"/>
                <a:gd name="T77" fmla="*/ 362 h 401"/>
                <a:gd name="T78" fmla="*/ 540 w 711"/>
                <a:gd name="T79" fmla="*/ 362 h 401"/>
                <a:gd name="T80" fmla="*/ 540 w 711"/>
                <a:gd name="T81" fmla="*/ 365 h 401"/>
                <a:gd name="T82" fmla="*/ 557 w 711"/>
                <a:gd name="T83" fmla="*/ 377 h 401"/>
                <a:gd name="T84" fmla="*/ 604 w 711"/>
                <a:gd name="T85" fmla="*/ 365 h 401"/>
                <a:gd name="T86" fmla="*/ 618 w 711"/>
                <a:gd name="T87" fmla="*/ 365 h 401"/>
                <a:gd name="T88" fmla="*/ 649 w 711"/>
                <a:gd name="T89" fmla="*/ 377 h 401"/>
                <a:gd name="T90" fmla="*/ 663 w 711"/>
                <a:gd name="T91" fmla="*/ 389 h 401"/>
                <a:gd name="T92" fmla="*/ 680 w 711"/>
                <a:gd name="T93" fmla="*/ 398 h 401"/>
                <a:gd name="T94" fmla="*/ 697 w 711"/>
                <a:gd name="T95" fmla="*/ 401 h 401"/>
                <a:gd name="T96" fmla="*/ 708 w 711"/>
                <a:gd name="T97" fmla="*/ 325 h 401"/>
                <a:gd name="T98" fmla="*/ 711 w 711"/>
                <a:gd name="T99" fmla="*/ 304 h 401"/>
                <a:gd name="T100" fmla="*/ 702 w 711"/>
                <a:gd name="T101" fmla="*/ 234 h 401"/>
                <a:gd name="T102" fmla="*/ 694 w 711"/>
                <a:gd name="T103" fmla="*/ 164 h 401"/>
                <a:gd name="T104" fmla="*/ 688 w 711"/>
                <a:gd name="T105" fmla="*/ 85 h 401"/>
                <a:gd name="T106" fmla="*/ 688 w 711"/>
                <a:gd name="T107" fmla="*/ 85 h 401"/>
                <a:gd name="T108" fmla="*/ 688 w 711"/>
                <a:gd name="T109" fmla="*/ 85 h 401"/>
                <a:gd name="T110" fmla="*/ 688 w 711"/>
                <a:gd name="T111" fmla="*/ 85 h 401"/>
                <a:gd name="T112" fmla="*/ 685 w 711"/>
                <a:gd name="T113" fmla="*/ 31 h 401"/>
                <a:gd name="T114" fmla="*/ 84 w 711"/>
                <a:gd name="T115" fmla="*/ 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1" h="401">
                  <a:moveTo>
                    <a:pt x="84" y="3"/>
                  </a:moveTo>
                  <a:lnTo>
                    <a:pt x="84" y="3"/>
                  </a:lnTo>
                  <a:lnTo>
                    <a:pt x="84" y="9"/>
                  </a:lnTo>
                  <a:lnTo>
                    <a:pt x="84" y="9"/>
                  </a:lnTo>
                  <a:lnTo>
                    <a:pt x="81" y="9"/>
                  </a:lnTo>
                  <a:lnTo>
                    <a:pt x="81" y="9"/>
                  </a:lnTo>
                  <a:lnTo>
                    <a:pt x="81" y="9"/>
                  </a:lnTo>
                  <a:lnTo>
                    <a:pt x="81" y="9"/>
                  </a:lnTo>
                  <a:lnTo>
                    <a:pt x="81" y="9"/>
                  </a:lnTo>
                  <a:lnTo>
                    <a:pt x="81" y="9"/>
                  </a:lnTo>
                  <a:lnTo>
                    <a:pt x="81" y="9"/>
                  </a:lnTo>
                  <a:lnTo>
                    <a:pt x="81" y="9"/>
                  </a:lnTo>
                  <a:lnTo>
                    <a:pt x="81" y="9"/>
                  </a:lnTo>
                  <a:lnTo>
                    <a:pt x="81" y="9"/>
                  </a:lnTo>
                  <a:lnTo>
                    <a:pt x="78" y="9"/>
                  </a:lnTo>
                  <a:lnTo>
                    <a:pt x="78" y="9"/>
                  </a:lnTo>
                  <a:lnTo>
                    <a:pt x="78" y="9"/>
                  </a:lnTo>
                  <a:lnTo>
                    <a:pt x="78" y="9"/>
                  </a:lnTo>
                  <a:lnTo>
                    <a:pt x="78" y="9"/>
                  </a:lnTo>
                  <a:lnTo>
                    <a:pt x="78" y="9"/>
                  </a:lnTo>
                  <a:lnTo>
                    <a:pt x="42" y="6"/>
                  </a:lnTo>
                  <a:lnTo>
                    <a:pt x="42" y="6"/>
                  </a:lnTo>
                  <a:lnTo>
                    <a:pt x="42" y="6"/>
                  </a:lnTo>
                  <a:lnTo>
                    <a:pt x="42" y="6"/>
                  </a:lnTo>
                  <a:lnTo>
                    <a:pt x="5" y="0"/>
                  </a:lnTo>
                  <a:lnTo>
                    <a:pt x="0" y="43"/>
                  </a:lnTo>
                  <a:lnTo>
                    <a:pt x="240" y="67"/>
                  </a:lnTo>
                  <a:lnTo>
                    <a:pt x="240" y="67"/>
                  </a:lnTo>
                  <a:lnTo>
                    <a:pt x="243" y="67"/>
                  </a:lnTo>
                  <a:lnTo>
                    <a:pt x="246" y="73"/>
                  </a:lnTo>
                  <a:lnTo>
                    <a:pt x="246" y="73"/>
                  </a:lnTo>
                  <a:lnTo>
                    <a:pt x="246" y="73"/>
                  </a:lnTo>
                  <a:lnTo>
                    <a:pt x="238" y="280"/>
                  </a:lnTo>
                  <a:lnTo>
                    <a:pt x="238" y="280"/>
                  </a:lnTo>
                  <a:lnTo>
                    <a:pt x="246" y="286"/>
                  </a:lnTo>
                  <a:lnTo>
                    <a:pt x="254" y="289"/>
                  </a:lnTo>
                  <a:lnTo>
                    <a:pt x="260" y="289"/>
                  </a:lnTo>
                  <a:lnTo>
                    <a:pt x="260" y="289"/>
                  </a:lnTo>
                  <a:lnTo>
                    <a:pt x="277" y="292"/>
                  </a:lnTo>
                  <a:lnTo>
                    <a:pt x="291" y="298"/>
                  </a:lnTo>
                  <a:lnTo>
                    <a:pt x="291" y="298"/>
                  </a:lnTo>
                  <a:lnTo>
                    <a:pt x="302" y="304"/>
                  </a:lnTo>
                  <a:lnTo>
                    <a:pt x="302" y="304"/>
                  </a:lnTo>
                  <a:lnTo>
                    <a:pt x="310" y="307"/>
                  </a:lnTo>
                  <a:lnTo>
                    <a:pt x="319" y="310"/>
                  </a:lnTo>
                  <a:lnTo>
                    <a:pt x="324" y="313"/>
                  </a:lnTo>
                  <a:lnTo>
                    <a:pt x="324" y="313"/>
                  </a:lnTo>
                  <a:lnTo>
                    <a:pt x="324" y="313"/>
                  </a:lnTo>
                  <a:lnTo>
                    <a:pt x="333" y="322"/>
                  </a:lnTo>
                  <a:lnTo>
                    <a:pt x="364" y="334"/>
                  </a:lnTo>
                  <a:lnTo>
                    <a:pt x="364" y="334"/>
                  </a:lnTo>
                  <a:lnTo>
                    <a:pt x="366" y="334"/>
                  </a:lnTo>
                  <a:lnTo>
                    <a:pt x="372" y="341"/>
                  </a:lnTo>
                  <a:lnTo>
                    <a:pt x="380" y="328"/>
                  </a:lnTo>
                  <a:lnTo>
                    <a:pt x="380" y="328"/>
                  </a:lnTo>
                  <a:lnTo>
                    <a:pt x="383" y="325"/>
                  </a:lnTo>
                  <a:lnTo>
                    <a:pt x="383" y="325"/>
                  </a:lnTo>
                  <a:lnTo>
                    <a:pt x="389" y="328"/>
                  </a:lnTo>
                  <a:lnTo>
                    <a:pt x="411" y="350"/>
                  </a:lnTo>
                  <a:lnTo>
                    <a:pt x="411" y="350"/>
                  </a:lnTo>
                  <a:lnTo>
                    <a:pt x="431" y="368"/>
                  </a:lnTo>
                  <a:lnTo>
                    <a:pt x="431" y="368"/>
                  </a:lnTo>
                  <a:lnTo>
                    <a:pt x="442" y="371"/>
                  </a:lnTo>
                  <a:lnTo>
                    <a:pt x="442" y="371"/>
                  </a:lnTo>
                  <a:lnTo>
                    <a:pt x="456" y="374"/>
                  </a:lnTo>
                  <a:lnTo>
                    <a:pt x="464" y="377"/>
                  </a:lnTo>
                  <a:lnTo>
                    <a:pt x="470" y="374"/>
                  </a:lnTo>
                  <a:lnTo>
                    <a:pt x="470" y="374"/>
                  </a:lnTo>
                  <a:lnTo>
                    <a:pt x="478" y="368"/>
                  </a:lnTo>
                  <a:lnTo>
                    <a:pt x="490" y="365"/>
                  </a:lnTo>
                  <a:lnTo>
                    <a:pt x="490" y="365"/>
                  </a:lnTo>
                  <a:lnTo>
                    <a:pt x="504" y="359"/>
                  </a:lnTo>
                  <a:lnTo>
                    <a:pt x="504" y="359"/>
                  </a:lnTo>
                  <a:lnTo>
                    <a:pt x="515" y="359"/>
                  </a:lnTo>
                  <a:lnTo>
                    <a:pt x="523" y="359"/>
                  </a:lnTo>
                  <a:lnTo>
                    <a:pt x="523" y="359"/>
                  </a:lnTo>
                  <a:lnTo>
                    <a:pt x="526" y="362"/>
                  </a:lnTo>
                  <a:lnTo>
                    <a:pt x="526" y="362"/>
                  </a:lnTo>
                  <a:lnTo>
                    <a:pt x="534" y="362"/>
                  </a:lnTo>
                  <a:lnTo>
                    <a:pt x="540" y="362"/>
                  </a:lnTo>
                  <a:lnTo>
                    <a:pt x="540" y="362"/>
                  </a:lnTo>
                  <a:lnTo>
                    <a:pt x="540" y="365"/>
                  </a:lnTo>
                  <a:lnTo>
                    <a:pt x="557" y="377"/>
                  </a:lnTo>
                  <a:lnTo>
                    <a:pt x="557" y="377"/>
                  </a:lnTo>
                  <a:lnTo>
                    <a:pt x="579" y="368"/>
                  </a:lnTo>
                  <a:lnTo>
                    <a:pt x="604" y="365"/>
                  </a:lnTo>
                  <a:lnTo>
                    <a:pt x="604" y="365"/>
                  </a:lnTo>
                  <a:lnTo>
                    <a:pt x="618" y="365"/>
                  </a:lnTo>
                  <a:lnTo>
                    <a:pt x="635" y="371"/>
                  </a:lnTo>
                  <a:lnTo>
                    <a:pt x="649" y="377"/>
                  </a:lnTo>
                  <a:lnTo>
                    <a:pt x="663" y="389"/>
                  </a:lnTo>
                  <a:lnTo>
                    <a:pt x="663" y="389"/>
                  </a:lnTo>
                  <a:lnTo>
                    <a:pt x="669" y="392"/>
                  </a:lnTo>
                  <a:lnTo>
                    <a:pt x="680" y="398"/>
                  </a:lnTo>
                  <a:lnTo>
                    <a:pt x="697" y="401"/>
                  </a:lnTo>
                  <a:lnTo>
                    <a:pt x="697" y="401"/>
                  </a:lnTo>
                  <a:lnTo>
                    <a:pt x="705" y="356"/>
                  </a:lnTo>
                  <a:lnTo>
                    <a:pt x="708" y="325"/>
                  </a:lnTo>
                  <a:lnTo>
                    <a:pt x="711" y="304"/>
                  </a:lnTo>
                  <a:lnTo>
                    <a:pt x="711" y="304"/>
                  </a:lnTo>
                  <a:lnTo>
                    <a:pt x="708" y="274"/>
                  </a:lnTo>
                  <a:lnTo>
                    <a:pt x="702" y="234"/>
                  </a:lnTo>
                  <a:lnTo>
                    <a:pt x="702" y="234"/>
                  </a:lnTo>
                  <a:lnTo>
                    <a:pt x="694" y="164"/>
                  </a:lnTo>
                  <a:lnTo>
                    <a:pt x="694" y="164"/>
                  </a:lnTo>
                  <a:lnTo>
                    <a:pt x="688" y="85"/>
                  </a:lnTo>
                  <a:lnTo>
                    <a:pt x="688" y="85"/>
                  </a:lnTo>
                  <a:lnTo>
                    <a:pt x="688" y="85"/>
                  </a:lnTo>
                  <a:lnTo>
                    <a:pt x="688" y="85"/>
                  </a:lnTo>
                  <a:lnTo>
                    <a:pt x="688" y="85"/>
                  </a:lnTo>
                  <a:lnTo>
                    <a:pt x="688" y="85"/>
                  </a:lnTo>
                  <a:lnTo>
                    <a:pt x="688" y="85"/>
                  </a:lnTo>
                  <a:lnTo>
                    <a:pt x="688" y="85"/>
                  </a:lnTo>
                  <a:lnTo>
                    <a:pt x="685" y="31"/>
                  </a:lnTo>
                  <a:lnTo>
                    <a:pt x="84" y="0"/>
                  </a:lnTo>
                  <a:lnTo>
                    <a:pt x="84" y="3"/>
                  </a:lnTo>
                  <a:close/>
                </a:path>
              </a:pathLst>
            </a:custGeom>
            <a:solidFill>
              <a:schemeClr val="accent3">
                <a:lumMod val="40000"/>
                <a:lumOff val="6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39">
              <a:extLst>
                <a:ext uri="{FF2B5EF4-FFF2-40B4-BE49-F238E27FC236}">
                  <a16:creationId xmlns:a16="http://schemas.microsoft.com/office/drawing/2014/main" id="{ADA1E9F9-EED1-7245-934F-286E3C018F58}"/>
                </a:ext>
              </a:extLst>
            </p:cNvPr>
            <p:cNvSpPr>
              <a:spLocks/>
            </p:cNvSpPr>
            <p:nvPr/>
          </p:nvSpPr>
          <p:spPr bwMode="auto">
            <a:xfrm rot="21400944">
              <a:off x="3472844" y="4209749"/>
              <a:ext cx="556500" cy="519447"/>
            </a:xfrm>
            <a:custGeom>
              <a:avLst/>
              <a:gdLst>
                <a:gd name="T0" fmla="*/ 14 w 448"/>
                <a:gd name="T1" fmla="*/ 122 h 441"/>
                <a:gd name="T2" fmla="*/ 20 w 448"/>
                <a:gd name="T3" fmla="*/ 149 h 441"/>
                <a:gd name="T4" fmla="*/ 40 w 448"/>
                <a:gd name="T5" fmla="*/ 186 h 441"/>
                <a:gd name="T6" fmla="*/ 48 w 448"/>
                <a:gd name="T7" fmla="*/ 207 h 441"/>
                <a:gd name="T8" fmla="*/ 62 w 448"/>
                <a:gd name="T9" fmla="*/ 234 h 441"/>
                <a:gd name="T10" fmla="*/ 48 w 448"/>
                <a:gd name="T11" fmla="*/ 277 h 441"/>
                <a:gd name="T12" fmla="*/ 42 w 448"/>
                <a:gd name="T13" fmla="*/ 301 h 441"/>
                <a:gd name="T14" fmla="*/ 40 w 448"/>
                <a:gd name="T15" fmla="*/ 344 h 441"/>
                <a:gd name="T16" fmla="*/ 40 w 448"/>
                <a:gd name="T17" fmla="*/ 347 h 441"/>
                <a:gd name="T18" fmla="*/ 40 w 448"/>
                <a:gd name="T19" fmla="*/ 347 h 441"/>
                <a:gd name="T20" fmla="*/ 40 w 448"/>
                <a:gd name="T21" fmla="*/ 353 h 441"/>
                <a:gd name="T22" fmla="*/ 40 w 448"/>
                <a:gd name="T23" fmla="*/ 356 h 441"/>
                <a:gd name="T24" fmla="*/ 37 w 448"/>
                <a:gd name="T25" fmla="*/ 359 h 441"/>
                <a:gd name="T26" fmla="*/ 76 w 448"/>
                <a:gd name="T27" fmla="*/ 359 h 441"/>
                <a:gd name="T28" fmla="*/ 140 w 448"/>
                <a:gd name="T29" fmla="*/ 371 h 441"/>
                <a:gd name="T30" fmla="*/ 146 w 448"/>
                <a:gd name="T31" fmla="*/ 380 h 441"/>
                <a:gd name="T32" fmla="*/ 168 w 448"/>
                <a:gd name="T33" fmla="*/ 377 h 441"/>
                <a:gd name="T34" fmla="*/ 182 w 448"/>
                <a:gd name="T35" fmla="*/ 362 h 441"/>
                <a:gd name="T36" fmla="*/ 216 w 448"/>
                <a:gd name="T37" fmla="*/ 359 h 441"/>
                <a:gd name="T38" fmla="*/ 227 w 448"/>
                <a:gd name="T39" fmla="*/ 371 h 441"/>
                <a:gd name="T40" fmla="*/ 247 w 448"/>
                <a:gd name="T41" fmla="*/ 380 h 441"/>
                <a:gd name="T42" fmla="*/ 255 w 448"/>
                <a:gd name="T43" fmla="*/ 395 h 441"/>
                <a:gd name="T44" fmla="*/ 258 w 448"/>
                <a:gd name="T45" fmla="*/ 416 h 441"/>
                <a:gd name="T46" fmla="*/ 278 w 448"/>
                <a:gd name="T47" fmla="*/ 423 h 441"/>
                <a:gd name="T48" fmla="*/ 308 w 448"/>
                <a:gd name="T49" fmla="*/ 426 h 441"/>
                <a:gd name="T50" fmla="*/ 317 w 448"/>
                <a:gd name="T51" fmla="*/ 407 h 441"/>
                <a:gd name="T52" fmla="*/ 325 w 448"/>
                <a:gd name="T53" fmla="*/ 404 h 441"/>
                <a:gd name="T54" fmla="*/ 356 w 448"/>
                <a:gd name="T55" fmla="*/ 429 h 441"/>
                <a:gd name="T56" fmla="*/ 359 w 448"/>
                <a:gd name="T57" fmla="*/ 404 h 441"/>
                <a:gd name="T58" fmla="*/ 364 w 448"/>
                <a:gd name="T59" fmla="*/ 386 h 441"/>
                <a:gd name="T60" fmla="*/ 384 w 448"/>
                <a:gd name="T61" fmla="*/ 392 h 441"/>
                <a:gd name="T62" fmla="*/ 417 w 448"/>
                <a:gd name="T63" fmla="*/ 423 h 441"/>
                <a:gd name="T64" fmla="*/ 429 w 448"/>
                <a:gd name="T65" fmla="*/ 435 h 441"/>
                <a:gd name="T66" fmla="*/ 448 w 448"/>
                <a:gd name="T67" fmla="*/ 419 h 441"/>
                <a:gd name="T68" fmla="*/ 437 w 448"/>
                <a:gd name="T69" fmla="*/ 410 h 441"/>
                <a:gd name="T70" fmla="*/ 398 w 448"/>
                <a:gd name="T71" fmla="*/ 380 h 441"/>
                <a:gd name="T72" fmla="*/ 389 w 448"/>
                <a:gd name="T73" fmla="*/ 365 h 441"/>
                <a:gd name="T74" fmla="*/ 406 w 448"/>
                <a:gd name="T75" fmla="*/ 362 h 441"/>
                <a:gd name="T76" fmla="*/ 415 w 448"/>
                <a:gd name="T77" fmla="*/ 353 h 441"/>
                <a:gd name="T78" fmla="*/ 392 w 448"/>
                <a:gd name="T79" fmla="*/ 344 h 441"/>
                <a:gd name="T80" fmla="*/ 384 w 448"/>
                <a:gd name="T81" fmla="*/ 325 h 441"/>
                <a:gd name="T82" fmla="*/ 348 w 448"/>
                <a:gd name="T83" fmla="*/ 325 h 441"/>
                <a:gd name="T84" fmla="*/ 325 w 448"/>
                <a:gd name="T85" fmla="*/ 310 h 441"/>
                <a:gd name="T86" fmla="*/ 356 w 448"/>
                <a:gd name="T87" fmla="*/ 286 h 441"/>
                <a:gd name="T88" fmla="*/ 392 w 448"/>
                <a:gd name="T89" fmla="*/ 298 h 441"/>
                <a:gd name="T90" fmla="*/ 395 w 448"/>
                <a:gd name="T91" fmla="*/ 301 h 441"/>
                <a:gd name="T92" fmla="*/ 392 w 448"/>
                <a:gd name="T93" fmla="*/ 295 h 441"/>
                <a:gd name="T94" fmla="*/ 389 w 448"/>
                <a:gd name="T95" fmla="*/ 292 h 441"/>
                <a:gd name="T96" fmla="*/ 389 w 448"/>
                <a:gd name="T97" fmla="*/ 289 h 441"/>
                <a:gd name="T98" fmla="*/ 387 w 448"/>
                <a:gd name="T99" fmla="*/ 283 h 441"/>
                <a:gd name="T100" fmla="*/ 387 w 448"/>
                <a:gd name="T101" fmla="*/ 283 h 441"/>
                <a:gd name="T102" fmla="*/ 384 w 448"/>
                <a:gd name="T103" fmla="*/ 277 h 441"/>
                <a:gd name="T104" fmla="*/ 384 w 448"/>
                <a:gd name="T105" fmla="*/ 277 h 441"/>
                <a:gd name="T106" fmla="*/ 373 w 448"/>
                <a:gd name="T107" fmla="*/ 255 h 441"/>
                <a:gd name="T108" fmla="*/ 364 w 448"/>
                <a:gd name="T109" fmla="*/ 222 h 441"/>
                <a:gd name="T110" fmla="*/ 219 w 448"/>
                <a:gd name="T111" fmla="*/ 216 h 441"/>
                <a:gd name="T112" fmla="*/ 224 w 448"/>
                <a:gd name="T113" fmla="*/ 198 h 441"/>
                <a:gd name="T114" fmla="*/ 233 w 448"/>
                <a:gd name="T115" fmla="*/ 158 h 441"/>
                <a:gd name="T116" fmla="*/ 247 w 448"/>
                <a:gd name="T117" fmla="*/ 134 h 441"/>
                <a:gd name="T118" fmla="*/ 264 w 448"/>
                <a:gd name="T119" fmla="*/ 85 h 441"/>
                <a:gd name="T120" fmla="*/ 272 w 448"/>
                <a:gd name="T121" fmla="*/ 61 h 441"/>
                <a:gd name="T122" fmla="*/ 255 w 448"/>
                <a:gd name="T123" fmla="*/ 40 h 441"/>
                <a:gd name="T124" fmla="*/ 258 w 448"/>
                <a:gd name="T125" fmla="*/ 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 h="441">
                  <a:moveTo>
                    <a:pt x="0" y="0"/>
                  </a:moveTo>
                  <a:lnTo>
                    <a:pt x="0" y="88"/>
                  </a:lnTo>
                  <a:lnTo>
                    <a:pt x="0" y="88"/>
                  </a:lnTo>
                  <a:lnTo>
                    <a:pt x="12" y="107"/>
                  </a:lnTo>
                  <a:lnTo>
                    <a:pt x="14" y="122"/>
                  </a:lnTo>
                  <a:lnTo>
                    <a:pt x="17" y="137"/>
                  </a:lnTo>
                  <a:lnTo>
                    <a:pt x="17" y="137"/>
                  </a:lnTo>
                  <a:lnTo>
                    <a:pt x="17" y="143"/>
                  </a:lnTo>
                  <a:lnTo>
                    <a:pt x="20" y="149"/>
                  </a:lnTo>
                  <a:lnTo>
                    <a:pt x="20" y="149"/>
                  </a:lnTo>
                  <a:lnTo>
                    <a:pt x="26" y="155"/>
                  </a:lnTo>
                  <a:lnTo>
                    <a:pt x="28" y="167"/>
                  </a:lnTo>
                  <a:lnTo>
                    <a:pt x="28" y="167"/>
                  </a:lnTo>
                  <a:lnTo>
                    <a:pt x="31" y="176"/>
                  </a:lnTo>
                  <a:lnTo>
                    <a:pt x="40" y="186"/>
                  </a:lnTo>
                  <a:lnTo>
                    <a:pt x="40" y="186"/>
                  </a:lnTo>
                  <a:lnTo>
                    <a:pt x="45" y="195"/>
                  </a:lnTo>
                  <a:lnTo>
                    <a:pt x="48" y="201"/>
                  </a:lnTo>
                  <a:lnTo>
                    <a:pt x="48" y="207"/>
                  </a:lnTo>
                  <a:lnTo>
                    <a:pt x="48" y="207"/>
                  </a:lnTo>
                  <a:lnTo>
                    <a:pt x="51" y="216"/>
                  </a:lnTo>
                  <a:lnTo>
                    <a:pt x="56" y="222"/>
                  </a:lnTo>
                  <a:lnTo>
                    <a:pt x="56" y="222"/>
                  </a:lnTo>
                  <a:lnTo>
                    <a:pt x="62" y="228"/>
                  </a:lnTo>
                  <a:lnTo>
                    <a:pt x="62" y="234"/>
                  </a:lnTo>
                  <a:lnTo>
                    <a:pt x="59" y="240"/>
                  </a:lnTo>
                  <a:lnTo>
                    <a:pt x="59" y="240"/>
                  </a:lnTo>
                  <a:lnTo>
                    <a:pt x="54" y="246"/>
                  </a:lnTo>
                  <a:lnTo>
                    <a:pt x="51" y="255"/>
                  </a:lnTo>
                  <a:lnTo>
                    <a:pt x="48" y="277"/>
                  </a:lnTo>
                  <a:lnTo>
                    <a:pt x="48" y="277"/>
                  </a:lnTo>
                  <a:lnTo>
                    <a:pt x="48" y="286"/>
                  </a:lnTo>
                  <a:lnTo>
                    <a:pt x="45" y="292"/>
                  </a:lnTo>
                  <a:lnTo>
                    <a:pt x="45" y="292"/>
                  </a:lnTo>
                  <a:lnTo>
                    <a:pt x="42" y="301"/>
                  </a:lnTo>
                  <a:lnTo>
                    <a:pt x="40" y="310"/>
                  </a:lnTo>
                  <a:lnTo>
                    <a:pt x="40" y="340"/>
                  </a:lnTo>
                  <a:lnTo>
                    <a:pt x="40" y="340"/>
                  </a:lnTo>
                  <a:lnTo>
                    <a:pt x="40" y="344"/>
                  </a:lnTo>
                  <a:lnTo>
                    <a:pt x="40" y="344"/>
                  </a:lnTo>
                  <a:lnTo>
                    <a:pt x="40" y="344"/>
                  </a:lnTo>
                  <a:lnTo>
                    <a:pt x="40" y="344"/>
                  </a:lnTo>
                  <a:lnTo>
                    <a:pt x="40" y="344"/>
                  </a:lnTo>
                  <a:lnTo>
                    <a:pt x="40" y="344"/>
                  </a:lnTo>
                  <a:lnTo>
                    <a:pt x="40" y="347"/>
                  </a:lnTo>
                  <a:lnTo>
                    <a:pt x="40" y="347"/>
                  </a:lnTo>
                  <a:lnTo>
                    <a:pt x="40" y="347"/>
                  </a:lnTo>
                  <a:lnTo>
                    <a:pt x="40" y="347"/>
                  </a:lnTo>
                  <a:lnTo>
                    <a:pt x="40" y="347"/>
                  </a:lnTo>
                  <a:lnTo>
                    <a:pt x="40" y="347"/>
                  </a:lnTo>
                  <a:lnTo>
                    <a:pt x="40" y="350"/>
                  </a:lnTo>
                  <a:lnTo>
                    <a:pt x="40" y="350"/>
                  </a:lnTo>
                  <a:lnTo>
                    <a:pt x="40" y="350"/>
                  </a:lnTo>
                  <a:lnTo>
                    <a:pt x="40" y="350"/>
                  </a:lnTo>
                  <a:lnTo>
                    <a:pt x="40" y="353"/>
                  </a:lnTo>
                  <a:lnTo>
                    <a:pt x="40" y="353"/>
                  </a:lnTo>
                  <a:lnTo>
                    <a:pt x="40" y="353"/>
                  </a:lnTo>
                  <a:lnTo>
                    <a:pt x="40" y="353"/>
                  </a:lnTo>
                  <a:lnTo>
                    <a:pt x="40" y="356"/>
                  </a:lnTo>
                  <a:lnTo>
                    <a:pt x="40" y="356"/>
                  </a:lnTo>
                  <a:lnTo>
                    <a:pt x="40" y="356"/>
                  </a:lnTo>
                  <a:lnTo>
                    <a:pt x="40" y="356"/>
                  </a:lnTo>
                  <a:lnTo>
                    <a:pt x="37" y="359"/>
                  </a:lnTo>
                  <a:lnTo>
                    <a:pt x="37" y="359"/>
                  </a:lnTo>
                  <a:lnTo>
                    <a:pt x="37" y="359"/>
                  </a:lnTo>
                  <a:lnTo>
                    <a:pt x="37" y="359"/>
                  </a:lnTo>
                  <a:lnTo>
                    <a:pt x="54" y="359"/>
                  </a:lnTo>
                  <a:lnTo>
                    <a:pt x="68" y="359"/>
                  </a:lnTo>
                  <a:lnTo>
                    <a:pt x="68" y="359"/>
                  </a:lnTo>
                  <a:lnTo>
                    <a:pt x="76" y="359"/>
                  </a:lnTo>
                  <a:lnTo>
                    <a:pt x="76" y="359"/>
                  </a:lnTo>
                  <a:lnTo>
                    <a:pt x="118" y="365"/>
                  </a:lnTo>
                  <a:lnTo>
                    <a:pt x="118" y="365"/>
                  </a:lnTo>
                  <a:lnTo>
                    <a:pt x="132" y="365"/>
                  </a:lnTo>
                  <a:lnTo>
                    <a:pt x="140" y="371"/>
                  </a:lnTo>
                  <a:lnTo>
                    <a:pt x="140" y="371"/>
                  </a:lnTo>
                  <a:lnTo>
                    <a:pt x="143" y="377"/>
                  </a:lnTo>
                  <a:lnTo>
                    <a:pt x="143" y="377"/>
                  </a:lnTo>
                  <a:lnTo>
                    <a:pt x="146" y="380"/>
                  </a:lnTo>
                  <a:lnTo>
                    <a:pt x="146" y="380"/>
                  </a:lnTo>
                  <a:lnTo>
                    <a:pt x="152" y="383"/>
                  </a:lnTo>
                  <a:lnTo>
                    <a:pt x="160" y="380"/>
                  </a:lnTo>
                  <a:lnTo>
                    <a:pt x="160" y="380"/>
                  </a:lnTo>
                  <a:lnTo>
                    <a:pt x="168" y="377"/>
                  </a:lnTo>
                  <a:lnTo>
                    <a:pt x="168" y="377"/>
                  </a:lnTo>
                  <a:lnTo>
                    <a:pt x="174" y="374"/>
                  </a:lnTo>
                  <a:lnTo>
                    <a:pt x="174" y="374"/>
                  </a:lnTo>
                  <a:lnTo>
                    <a:pt x="180" y="368"/>
                  </a:lnTo>
                  <a:lnTo>
                    <a:pt x="182" y="362"/>
                  </a:lnTo>
                  <a:lnTo>
                    <a:pt x="182" y="362"/>
                  </a:lnTo>
                  <a:lnTo>
                    <a:pt x="182" y="359"/>
                  </a:lnTo>
                  <a:lnTo>
                    <a:pt x="182" y="359"/>
                  </a:lnTo>
                  <a:lnTo>
                    <a:pt x="188" y="353"/>
                  </a:lnTo>
                  <a:lnTo>
                    <a:pt x="194" y="353"/>
                  </a:lnTo>
                  <a:lnTo>
                    <a:pt x="216" y="359"/>
                  </a:lnTo>
                  <a:lnTo>
                    <a:pt x="216" y="359"/>
                  </a:lnTo>
                  <a:lnTo>
                    <a:pt x="222" y="362"/>
                  </a:lnTo>
                  <a:lnTo>
                    <a:pt x="227" y="365"/>
                  </a:lnTo>
                  <a:lnTo>
                    <a:pt x="227" y="365"/>
                  </a:lnTo>
                  <a:lnTo>
                    <a:pt x="227" y="371"/>
                  </a:lnTo>
                  <a:lnTo>
                    <a:pt x="227" y="374"/>
                  </a:lnTo>
                  <a:lnTo>
                    <a:pt x="227" y="374"/>
                  </a:lnTo>
                  <a:lnTo>
                    <a:pt x="230" y="374"/>
                  </a:lnTo>
                  <a:lnTo>
                    <a:pt x="230" y="374"/>
                  </a:lnTo>
                  <a:lnTo>
                    <a:pt x="247" y="380"/>
                  </a:lnTo>
                  <a:lnTo>
                    <a:pt x="247" y="380"/>
                  </a:lnTo>
                  <a:lnTo>
                    <a:pt x="255" y="386"/>
                  </a:lnTo>
                  <a:lnTo>
                    <a:pt x="258" y="389"/>
                  </a:lnTo>
                  <a:lnTo>
                    <a:pt x="255" y="395"/>
                  </a:lnTo>
                  <a:lnTo>
                    <a:pt x="255" y="395"/>
                  </a:lnTo>
                  <a:lnTo>
                    <a:pt x="255" y="395"/>
                  </a:lnTo>
                  <a:lnTo>
                    <a:pt x="255" y="395"/>
                  </a:lnTo>
                  <a:lnTo>
                    <a:pt x="258" y="407"/>
                  </a:lnTo>
                  <a:lnTo>
                    <a:pt x="258" y="416"/>
                  </a:lnTo>
                  <a:lnTo>
                    <a:pt x="258" y="416"/>
                  </a:lnTo>
                  <a:lnTo>
                    <a:pt x="258" y="416"/>
                  </a:lnTo>
                  <a:lnTo>
                    <a:pt x="258" y="416"/>
                  </a:lnTo>
                  <a:lnTo>
                    <a:pt x="269" y="419"/>
                  </a:lnTo>
                  <a:lnTo>
                    <a:pt x="269" y="419"/>
                  </a:lnTo>
                  <a:lnTo>
                    <a:pt x="278" y="423"/>
                  </a:lnTo>
                  <a:lnTo>
                    <a:pt x="278" y="423"/>
                  </a:lnTo>
                  <a:lnTo>
                    <a:pt x="289" y="426"/>
                  </a:lnTo>
                  <a:lnTo>
                    <a:pt x="306" y="429"/>
                  </a:lnTo>
                  <a:lnTo>
                    <a:pt x="306" y="429"/>
                  </a:lnTo>
                  <a:lnTo>
                    <a:pt x="308" y="426"/>
                  </a:lnTo>
                  <a:lnTo>
                    <a:pt x="311" y="419"/>
                  </a:lnTo>
                  <a:lnTo>
                    <a:pt x="311" y="419"/>
                  </a:lnTo>
                  <a:lnTo>
                    <a:pt x="311" y="419"/>
                  </a:lnTo>
                  <a:lnTo>
                    <a:pt x="311" y="410"/>
                  </a:lnTo>
                  <a:lnTo>
                    <a:pt x="317" y="407"/>
                  </a:lnTo>
                  <a:lnTo>
                    <a:pt x="322" y="404"/>
                  </a:lnTo>
                  <a:lnTo>
                    <a:pt x="322" y="404"/>
                  </a:lnTo>
                  <a:lnTo>
                    <a:pt x="322" y="404"/>
                  </a:lnTo>
                  <a:lnTo>
                    <a:pt x="322" y="404"/>
                  </a:lnTo>
                  <a:lnTo>
                    <a:pt x="325" y="404"/>
                  </a:lnTo>
                  <a:lnTo>
                    <a:pt x="328" y="407"/>
                  </a:lnTo>
                  <a:lnTo>
                    <a:pt x="345" y="426"/>
                  </a:lnTo>
                  <a:lnTo>
                    <a:pt x="345" y="426"/>
                  </a:lnTo>
                  <a:lnTo>
                    <a:pt x="356" y="429"/>
                  </a:lnTo>
                  <a:lnTo>
                    <a:pt x="356" y="429"/>
                  </a:lnTo>
                  <a:lnTo>
                    <a:pt x="356" y="423"/>
                  </a:lnTo>
                  <a:lnTo>
                    <a:pt x="356" y="423"/>
                  </a:lnTo>
                  <a:lnTo>
                    <a:pt x="359" y="410"/>
                  </a:lnTo>
                  <a:lnTo>
                    <a:pt x="359" y="410"/>
                  </a:lnTo>
                  <a:lnTo>
                    <a:pt x="359" y="404"/>
                  </a:lnTo>
                  <a:lnTo>
                    <a:pt x="359" y="404"/>
                  </a:lnTo>
                  <a:lnTo>
                    <a:pt x="359" y="395"/>
                  </a:lnTo>
                  <a:lnTo>
                    <a:pt x="359" y="392"/>
                  </a:lnTo>
                  <a:lnTo>
                    <a:pt x="364" y="386"/>
                  </a:lnTo>
                  <a:lnTo>
                    <a:pt x="364" y="386"/>
                  </a:lnTo>
                  <a:lnTo>
                    <a:pt x="370" y="386"/>
                  </a:lnTo>
                  <a:lnTo>
                    <a:pt x="370" y="386"/>
                  </a:lnTo>
                  <a:lnTo>
                    <a:pt x="378" y="386"/>
                  </a:lnTo>
                  <a:lnTo>
                    <a:pt x="384" y="392"/>
                  </a:lnTo>
                  <a:lnTo>
                    <a:pt x="384" y="392"/>
                  </a:lnTo>
                  <a:lnTo>
                    <a:pt x="398" y="404"/>
                  </a:lnTo>
                  <a:lnTo>
                    <a:pt x="398" y="404"/>
                  </a:lnTo>
                  <a:lnTo>
                    <a:pt x="409" y="413"/>
                  </a:lnTo>
                  <a:lnTo>
                    <a:pt x="417" y="423"/>
                  </a:lnTo>
                  <a:lnTo>
                    <a:pt x="417" y="423"/>
                  </a:lnTo>
                  <a:lnTo>
                    <a:pt x="420" y="432"/>
                  </a:lnTo>
                  <a:lnTo>
                    <a:pt x="420" y="432"/>
                  </a:lnTo>
                  <a:lnTo>
                    <a:pt x="426" y="441"/>
                  </a:lnTo>
                  <a:lnTo>
                    <a:pt x="426" y="441"/>
                  </a:lnTo>
                  <a:lnTo>
                    <a:pt x="429" y="435"/>
                  </a:lnTo>
                  <a:lnTo>
                    <a:pt x="429" y="435"/>
                  </a:lnTo>
                  <a:lnTo>
                    <a:pt x="431" y="432"/>
                  </a:lnTo>
                  <a:lnTo>
                    <a:pt x="440" y="426"/>
                  </a:lnTo>
                  <a:lnTo>
                    <a:pt x="440" y="426"/>
                  </a:lnTo>
                  <a:lnTo>
                    <a:pt x="448" y="419"/>
                  </a:lnTo>
                  <a:lnTo>
                    <a:pt x="448" y="419"/>
                  </a:lnTo>
                  <a:lnTo>
                    <a:pt x="448" y="416"/>
                  </a:lnTo>
                  <a:lnTo>
                    <a:pt x="448" y="416"/>
                  </a:lnTo>
                  <a:lnTo>
                    <a:pt x="445" y="413"/>
                  </a:lnTo>
                  <a:lnTo>
                    <a:pt x="437" y="410"/>
                  </a:lnTo>
                  <a:lnTo>
                    <a:pt x="437" y="410"/>
                  </a:lnTo>
                  <a:lnTo>
                    <a:pt x="423" y="401"/>
                  </a:lnTo>
                  <a:lnTo>
                    <a:pt x="403" y="389"/>
                  </a:lnTo>
                  <a:lnTo>
                    <a:pt x="403" y="389"/>
                  </a:lnTo>
                  <a:lnTo>
                    <a:pt x="398" y="380"/>
                  </a:lnTo>
                  <a:lnTo>
                    <a:pt x="398" y="380"/>
                  </a:lnTo>
                  <a:lnTo>
                    <a:pt x="389" y="374"/>
                  </a:lnTo>
                  <a:lnTo>
                    <a:pt x="389" y="371"/>
                  </a:lnTo>
                  <a:lnTo>
                    <a:pt x="389" y="365"/>
                  </a:lnTo>
                  <a:lnTo>
                    <a:pt x="389" y="365"/>
                  </a:lnTo>
                  <a:lnTo>
                    <a:pt x="392" y="362"/>
                  </a:lnTo>
                  <a:lnTo>
                    <a:pt x="395" y="359"/>
                  </a:lnTo>
                  <a:lnTo>
                    <a:pt x="403" y="362"/>
                  </a:lnTo>
                  <a:lnTo>
                    <a:pt x="403" y="362"/>
                  </a:lnTo>
                  <a:lnTo>
                    <a:pt x="406" y="362"/>
                  </a:lnTo>
                  <a:lnTo>
                    <a:pt x="406" y="362"/>
                  </a:lnTo>
                  <a:lnTo>
                    <a:pt x="409" y="359"/>
                  </a:lnTo>
                  <a:lnTo>
                    <a:pt x="409" y="359"/>
                  </a:lnTo>
                  <a:lnTo>
                    <a:pt x="415" y="353"/>
                  </a:lnTo>
                  <a:lnTo>
                    <a:pt x="415" y="353"/>
                  </a:lnTo>
                  <a:lnTo>
                    <a:pt x="415" y="350"/>
                  </a:lnTo>
                  <a:lnTo>
                    <a:pt x="409" y="350"/>
                  </a:lnTo>
                  <a:lnTo>
                    <a:pt x="409" y="350"/>
                  </a:lnTo>
                  <a:lnTo>
                    <a:pt x="398" y="347"/>
                  </a:lnTo>
                  <a:lnTo>
                    <a:pt x="392" y="344"/>
                  </a:lnTo>
                  <a:lnTo>
                    <a:pt x="387" y="337"/>
                  </a:lnTo>
                  <a:lnTo>
                    <a:pt x="387" y="337"/>
                  </a:lnTo>
                  <a:lnTo>
                    <a:pt x="384" y="331"/>
                  </a:lnTo>
                  <a:lnTo>
                    <a:pt x="384" y="325"/>
                  </a:lnTo>
                  <a:lnTo>
                    <a:pt x="384" y="325"/>
                  </a:lnTo>
                  <a:lnTo>
                    <a:pt x="373" y="325"/>
                  </a:lnTo>
                  <a:lnTo>
                    <a:pt x="373" y="325"/>
                  </a:lnTo>
                  <a:lnTo>
                    <a:pt x="364" y="328"/>
                  </a:lnTo>
                  <a:lnTo>
                    <a:pt x="364" y="328"/>
                  </a:lnTo>
                  <a:lnTo>
                    <a:pt x="348" y="325"/>
                  </a:lnTo>
                  <a:lnTo>
                    <a:pt x="334" y="319"/>
                  </a:lnTo>
                  <a:lnTo>
                    <a:pt x="328" y="316"/>
                  </a:lnTo>
                  <a:lnTo>
                    <a:pt x="325" y="313"/>
                  </a:lnTo>
                  <a:lnTo>
                    <a:pt x="325" y="313"/>
                  </a:lnTo>
                  <a:lnTo>
                    <a:pt x="325" y="310"/>
                  </a:lnTo>
                  <a:lnTo>
                    <a:pt x="328" y="304"/>
                  </a:lnTo>
                  <a:lnTo>
                    <a:pt x="328" y="304"/>
                  </a:lnTo>
                  <a:lnTo>
                    <a:pt x="334" y="298"/>
                  </a:lnTo>
                  <a:lnTo>
                    <a:pt x="339" y="292"/>
                  </a:lnTo>
                  <a:lnTo>
                    <a:pt x="356" y="286"/>
                  </a:lnTo>
                  <a:lnTo>
                    <a:pt x="356" y="286"/>
                  </a:lnTo>
                  <a:lnTo>
                    <a:pt x="362" y="286"/>
                  </a:lnTo>
                  <a:lnTo>
                    <a:pt x="370" y="289"/>
                  </a:lnTo>
                  <a:lnTo>
                    <a:pt x="392" y="298"/>
                  </a:lnTo>
                  <a:lnTo>
                    <a:pt x="392" y="298"/>
                  </a:lnTo>
                  <a:lnTo>
                    <a:pt x="395" y="301"/>
                  </a:lnTo>
                  <a:lnTo>
                    <a:pt x="395" y="301"/>
                  </a:lnTo>
                  <a:lnTo>
                    <a:pt x="395" y="301"/>
                  </a:lnTo>
                  <a:lnTo>
                    <a:pt x="395" y="301"/>
                  </a:lnTo>
                  <a:lnTo>
                    <a:pt x="395" y="301"/>
                  </a:lnTo>
                  <a:lnTo>
                    <a:pt x="395" y="301"/>
                  </a:lnTo>
                  <a:lnTo>
                    <a:pt x="395" y="298"/>
                  </a:lnTo>
                  <a:lnTo>
                    <a:pt x="395" y="298"/>
                  </a:lnTo>
                  <a:lnTo>
                    <a:pt x="392" y="295"/>
                  </a:lnTo>
                  <a:lnTo>
                    <a:pt x="392" y="295"/>
                  </a:lnTo>
                  <a:lnTo>
                    <a:pt x="392" y="295"/>
                  </a:lnTo>
                  <a:lnTo>
                    <a:pt x="392" y="295"/>
                  </a:lnTo>
                  <a:lnTo>
                    <a:pt x="392" y="292"/>
                  </a:lnTo>
                  <a:lnTo>
                    <a:pt x="392" y="292"/>
                  </a:lnTo>
                  <a:lnTo>
                    <a:pt x="389" y="292"/>
                  </a:lnTo>
                  <a:lnTo>
                    <a:pt x="389" y="292"/>
                  </a:lnTo>
                  <a:lnTo>
                    <a:pt x="389" y="289"/>
                  </a:lnTo>
                  <a:lnTo>
                    <a:pt x="389" y="289"/>
                  </a:lnTo>
                  <a:lnTo>
                    <a:pt x="389" y="289"/>
                  </a:lnTo>
                  <a:lnTo>
                    <a:pt x="389" y="289"/>
                  </a:lnTo>
                  <a:lnTo>
                    <a:pt x="389" y="286"/>
                  </a:lnTo>
                  <a:lnTo>
                    <a:pt x="389" y="286"/>
                  </a:lnTo>
                  <a:lnTo>
                    <a:pt x="387" y="286"/>
                  </a:lnTo>
                  <a:lnTo>
                    <a:pt x="387" y="286"/>
                  </a:lnTo>
                  <a:lnTo>
                    <a:pt x="387" y="283"/>
                  </a:lnTo>
                  <a:lnTo>
                    <a:pt x="387" y="283"/>
                  </a:lnTo>
                  <a:lnTo>
                    <a:pt x="387" y="283"/>
                  </a:lnTo>
                  <a:lnTo>
                    <a:pt x="387" y="283"/>
                  </a:lnTo>
                  <a:lnTo>
                    <a:pt x="387" y="283"/>
                  </a:lnTo>
                  <a:lnTo>
                    <a:pt x="387" y="283"/>
                  </a:lnTo>
                  <a:lnTo>
                    <a:pt x="384" y="280"/>
                  </a:lnTo>
                  <a:lnTo>
                    <a:pt x="384" y="280"/>
                  </a:lnTo>
                  <a:lnTo>
                    <a:pt x="384" y="280"/>
                  </a:lnTo>
                  <a:lnTo>
                    <a:pt x="384" y="280"/>
                  </a:lnTo>
                  <a:lnTo>
                    <a:pt x="384" y="277"/>
                  </a:lnTo>
                  <a:lnTo>
                    <a:pt x="384" y="277"/>
                  </a:lnTo>
                  <a:lnTo>
                    <a:pt x="384" y="277"/>
                  </a:lnTo>
                  <a:lnTo>
                    <a:pt x="384" y="277"/>
                  </a:lnTo>
                  <a:lnTo>
                    <a:pt x="384" y="277"/>
                  </a:lnTo>
                  <a:lnTo>
                    <a:pt x="384" y="277"/>
                  </a:lnTo>
                  <a:lnTo>
                    <a:pt x="384" y="277"/>
                  </a:lnTo>
                  <a:lnTo>
                    <a:pt x="384" y="277"/>
                  </a:lnTo>
                  <a:lnTo>
                    <a:pt x="384" y="274"/>
                  </a:lnTo>
                  <a:lnTo>
                    <a:pt x="373" y="255"/>
                  </a:lnTo>
                  <a:lnTo>
                    <a:pt x="373" y="255"/>
                  </a:lnTo>
                  <a:lnTo>
                    <a:pt x="373" y="252"/>
                  </a:lnTo>
                  <a:lnTo>
                    <a:pt x="364" y="231"/>
                  </a:lnTo>
                  <a:lnTo>
                    <a:pt x="364" y="231"/>
                  </a:lnTo>
                  <a:lnTo>
                    <a:pt x="364" y="228"/>
                  </a:lnTo>
                  <a:lnTo>
                    <a:pt x="364" y="222"/>
                  </a:lnTo>
                  <a:lnTo>
                    <a:pt x="224" y="222"/>
                  </a:lnTo>
                  <a:lnTo>
                    <a:pt x="224" y="222"/>
                  </a:lnTo>
                  <a:lnTo>
                    <a:pt x="222" y="219"/>
                  </a:lnTo>
                  <a:lnTo>
                    <a:pt x="219" y="216"/>
                  </a:lnTo>
                  <a:lnTo>
                    <a:pt x="219" y="216"/>
                  </a:lnTo>
                  <a:lnTo>
                    <a:pt x="219" y="213"/>
                  </a:lnTo>
                  <a:lnTo>
                    <a:pt x="222" y="210"/>
                  </a:lnTo>
                  <a:lnTo>
                    <a:pt x="222" y="210"/>
                  </a:lnTo>
                  <a:lnTo>
                    <a:pt x="224" y="207"/>
                  </a:lnTo>
                  <a:lnTo>
                    <a:pt x="224" y="198"/>
                  </a:lnTo>
                  <a:lnTo>
                    <a:pt x="224" y="198"/>
                  </a:lnTo>
                  <a:lnTo>
                    <a:pt x="227" y="189"/>
                  </a:lnTo>
                  <a:lnTo>
                    <a:pt x="230" y="176"/>
                  </a:lnTo>
                  <a:lnTo>
                    <a:pt x="230" y="176"/>
                  </a:lnTo>
                  <a:lnTo>
                    <a:pt x="233" y="158"/>
                  </a:lnTo>
                  <a:lnTo>
                    <a:pt x="233" y="158"/>
                  </a:lnTo>
                  <a:lnTo>
                    <a:pt x="236" y="149"/>
                  </a:lnTo>
                  <a:lnTo>
                    <a:pt x="241" y="140"/>
                  </a:lnTo>
                  <a:lnTo>
                    <a:pt x="241" y="140"/>
                  </a:lnTo>
                  <a:lnTo>
                    <a:pt x="247" y="134"/>
                  </a:lnTo>
                  <a:lnTo>
                    <a:pt x="250" y="128"/>
                  </a:lnTo>
                  <a:lnTo>
                    <a:pt x="250" y="128"/>
                  </a:lnTo>
                  <a:lnTo>
                    <a:pt x="250" y="113"/>
                  </a:lnTo>
                  <a:lnTo>
                    <a:pt x="255" y="100"/>
                  </a:lnTo>
                  <a:lnTo>
                    <a:pt x="264" y="85"/>
                  </a:lnTo>
                  <a:lnTo>
                    <a:pt x="272" y="73"/>
                  </a:lnTo>
                  <a:lnTo>
                    <a:pt x="272" y="73"/>
                  </a:lnTo>
                  <a:lnTo>
                    <a:pt x="275" y="67"/>
                  </a:lnTo>
                  <a:lnTo>
                    <a:pt x="275" y="67"/>
                  </a:lnTo>
                  <a:lnTo>
                    <a:pt x="272" y="61"/>
                  </a:lnTo>
                  <a:lnTo>
                    <a:pt x="264" y="52"/>
                  </a:lnTo>
                  <a:lnTo>
                    <a:pt x="264" y="52"/>
                  </a:lnTo>
                  <a:lnTo>
                    <a:pt x="261" y="46"/>
                  </a:lnTo>
                  <a:lnTo>
                    <a:pt x="261" y="46"/>
                  </a:lnTo>
                  <a:lnTo>
                    <a:pt x="255" y="40"/>
                  </a:lnTo>
                  <a:lnTo>
                    <a:pt x="252" y="31"/>
                  </a:lnTo>
                  <a:lnTo>
                    <a:pt x="255" y="12"/>
                  </a:lnTo>
                  <a:lnTo>
                    <a:pt x="255" y="12"/>
                  </a:lnTo>
                  <a:lnTo>
                    <a:pt x="258" y="3"/>
                  </a:lnTo>
                  <a:lnTo>
                    <a:pt x="258" y="3"/>
                  </a:lnTo>
                  <a:lnTo>
                    <a:pt x="258" y="0"/>
                  </a:lnTo>
                  <a:lnTo>
                    <a:pt x="0" y="0"/>
                  </a:lnTo>
                  <a:close/>
                </a:path>
              </a:pathLst>
            </a:custGeom>
            <a:solidFill>
              <a:schemeClr val="accent3">
                <a:lumMod val="40000"/>
                <a:lumOff val="6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40">
              <a:extLst>
                <a:ext uri="{FF2B5EF4-FFF2-40B4-BE49-F238E27FC236}">
                  <a16:creationId xmlns:a16="http://schemas.microsoft.com/office/drawing/2014/main" id="{FCFDC71D-8F4A-5B74-E739-18AB50BBAAD7}"/>
                </a:ext>
              </a:extLst>
            </p:cNvPr>
            <p:cNvSpPr>
              <a:spLocks/>
            </p:cNvSpPr>
            <p:nvPr/>
          </p:nvSpPr>
          <p:spPr bwMode="auto">
            <a:xfrm rot="21400944">
              <a:off x="3531640" y="463144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41">
              <a:extLst>
                <a:ext uri="{FF2B5EF4-FFF2-40B4-BE49-F238E27FC236}">
                  <a16:creationId xmlns:a16="http://schemas.microsoft.com/office/drawing/2014/main" id="{1F03EAAB-3B95-8152-2749-ED5910162A0B}"/>
                </a:ext>
              </a:extLst>
            </p:cNvPr>
            <p:cNvSpPr>
              <a:spLocks/>
            </p:cNvSpPr>
            <p:nvPr/>
          </p:nvSpPr>
          <p:spPr bwMode="auto">
            <a:xfrm rot="21400944">
              <a:off x="3531538" y="46314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42">
              <a:extLst>
                <a:ext uri="{FF2B5EF4-FFF2-40B4-BE49-F238E27FC236}">
                  <a16:creationId xmlns:a16="http://schemas.microsoft.com/office/drawing/2014/main" id="{63E779B9-7AD9-9A50-1007-B569EADECE1C}"/>
                </a:ext>
              </a:extLst>
            </p:cNvPr>
            <p:cNvSpPr>
              <a:spLocks/>
            </p:cNvSpPr>
            <p:nvPr/>
          </p:nvSpPr>
          <p:spPr bwMode="auto">
            <a:xfrm rot="21400944">
              <a:off x="3531845" y="463497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43">
              <a:extLst>
                <a:ext uri="{FF2B5EF4-FFF2-40B4-BE49-F238E27FC236}">
                  <a16:creationId xmlns:a16="http://schemas.microsoft.com/office/drawing/2014/main" id="{C7A38CA4-A1F7-588C-8631-97AD80025C80}"/>
                </a:ext>
              </a:extLst>
            </p:cNvPr>
            <p:cNvSpPr>
              <a:spLocks/>
            </p:cNvSpPr>
            <p:nvPr/>
          </p:nvSpPr>
          <p:spPr bwMode="auto">
            <a:xfrm rot="21400944">
              <a:off x="3528531" y="4642140"/>
              <a:ext cx="3727" cy="353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44">
              <a:extLst>
                <a:ext uri="{FF2B5EF4-FFF2-40B4-BE49-F238E27FC236}">
                  <a16:creationId xmlns:a16="http://schemas.microsoft.com/office/drawing/2014/main" id="{1A5C2883-F163-C41E-56CE-AD8CA315E140}"/>
                </a:ext>
              </a:extLst>
            </p:cNvPr>
            <p:cNvSpPr>
              <a:spLocks/>
            </p:cNvSpPr>
            <p:nvPr/>
          </p:nvSpPr>
          <p:spPr bwMode="auto">
            <a:xfrm rot="21400944">
              <a:off x="3531334" y="46279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45">
              <a:extLst>
                <a:ext uri="{FF2B5EF4-FFF2-40B4-BE49-F238E27FC236}">
                  <a16:creationId xmlns:a16="http://schemas.microsoft.com/office/drawing/2014/main" id="{87557D22-9275-FE91-6FB0-45D606B2D7EE}"/>
                </a:ext>
              </a:extLst>
            </p:cNvPr>
            <p:cNvSpPr>
              <a:spLocks/>
            </p:cNvSpPr>
            <p:nvPr/>
          </p:nvSpPr>
          <p:spPr bwMode="auto">
            <a:xfrm rot="21400944">
              <a:off x="3531197" y="4623216"/>
              <a:ext cx="0" cy="4711"/>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46">
              <a:extLst>
                <a:ext uri="{FF2B5EF4-FFF2-40B4-BE49-F238E27FC236}">
                  <a16:creationId xmlns:a16="http://schemas.microsoft.com/office/drawing/2014/main" id="{F10CB59E-1488-7DE9-2850-346B973A9FAA}"/>
                </a:ext>
              </a:extLst>
            </p:cNvPr>
            <p:cNvSpPr>
              <a:spLocks/>
            </p:cNvSpPr>
            <p:nvPr/>
          </p:nvSpPr>
          <p:spPr bwMode="auto">
            <a:xfrm rot="21400944">
              <a:off x="3532049" y="4638505"/>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47">
              <a:extLst>
                <a:ext uri="{FF2B5EF4-FFF2-40B4-BE49-F238E27FC236}">
                  <a16:creationId xmlns:a16="http://schemas.microsoft.com/office/drawing/2014/main" id="{E99CDEAB-37F7-6E35-A1C4-2433168F9F7A}"/>
                </a:ext>
              </a:extLst>
            </p:cNvPr>
            <p:cNvSpPr>
              <a:spLocks/>
            </p:cNvSpPr>
            <p:nvPr/>
          </p:nvSpPr>
          <p:spPr bwMode="auto">
            <a:xfrm rot="21400944">
              <a:off x="4016415" y="3003875"/>
              <a:ext cx="285703" cy="528870"/>
            </a:xfrm>
            <a:custGeom>
              <a:avLst/>
              <a:gdLst>
                <a:gd name="T0" fmla="*/ 11 w 230"/>
                <a:gd name="T1" fmla="*/ 21 h 449"/>
                <a:gd name="T2" fmla="*/ 11 w 230"/>
                <a:gd name="T3" fmla="*/ 45 h 449"/>
                <a:gd name="T4" fmla="*/ 11 w 230"/>
                <a:gd name="T5" fmla="*/ 51 h 449"/>
                <a:gd name="T6" fmla="*/ 14 w 230"/>
                <a:gd name="T7" fmla="*/ 79 h 449"/>
                <a:gd name="T8" fmla="*/ 14 w 230"/>
                <a:gd name="T9" fmla="*/ 85 h 449"/>
                <a:gd name="T10" fmla="*/ 17 w 230"/>
                <a:gd name="T11" fmla="*/ 127 h 449"/>
                <a:gd name="T12" fmla="*/ 20 w 230"/>
                <a:gd name="T13" fmla="*/ 191 h 449"/>
                <a:gd name="T14" fmla="*/ 20 w 230"/>
                <a:gd name="T15" fmla="*/ 200 h 449"/>
                <a:gd name="T16" fmla="*/ 22 w 230"/>
                <a:gd name="T17" fmla="*/ 215 h 449"/>
                <a:gd name="T18" fmla="*/ 22 w 230"/>
                <a:gd name="T19" fmla="*/ 240 h 449"/>
                <a:gd name="T20" fmla="*/ 22 w 230"/>
                <a:gd name="T21" fmla="*/ 255 h 449"/>
                <a:gd name="T22" fmla="*/ 25 w 230"/>
                <a:gd name="T23" fmla="*/ 267 h 449"/>
                <a:gd name="T24" fmla="*/ 25 w 230"/>
                <a:gd name="T25" fmla="*/ 273 h 449"/>
                <a:gd name="T26" fmla="*/ 25 w 230"/>
                <a:gd name="T27" fmla="*/ 279 h 449"/>
                <a:gd name="T28" fmla="*/ 25 w 230"/>
                <a:gd name="T29" fmla="*/ 285 h 449"/>
                <a:gd name="T30" fmla="*/ 28 w 230"/>
                <a:gd name="T31" fmla="*/ 316 h 449"/>
                <a:gd name="T32" fmla="*/ 31 w 230"/>
                <a:gd name="T33" fmla="*/ 349 h 449"/>
                <a:gd name="T34" fmla="*/ 25 w 230"/>
                <a:gd name="T35" fmla="*/ 395 h 449"/>
                <a:gd name="T36" fmla="*/ 8 w 230"/>
                <a:gd name="T37" fmla="*/ 431 h 449"/>
                <a:gd name="T38" fmla="*/ 3 w 230"/>
                <a:gd name="T39" fmla="*/ 449 h 449"/>
                <a:gd name="T40" fmla="*/ 14 w 230"/>
                <a:gd name="T41" fmla="*/ 428 h 449"/>
                <a:gd name="T42" fmla="*/ 31 w 230"/>
                <a:gd name="T43" fmla="*/ 425 h 449"/>
                <a:gd name="T44" fmla="*/ 42 w 230"/>
                <a:gd name="T45" fmla="*/ 422 h 449"/>
                <a:gd name="T46" fmla="*/ 73 w 230"/>
                <a:gd name="T47" fmla="*/ 428 h 449"/>
                <a:gd name="T48" fmla="*/ 92 w 230"/>
                <a:gd name="T49" fmla="*/ 422 h 449"/>
                <a:gd name="T50" fmla="*/ 104 w 230"/>
                <a:gd name="T51" fmla="*/ 425 h 449"/>
                <a:gd name="T52" fmla="*/ 115 w 230"/>
                <a:gd name="T53" fmla="*/ 407 h 449"/>
                <a:gd name="T54" fmla="*/ 137 w 230"/>
                <a:gd name="T55" fmla="*/ 398 h 449"/>
                <a:gd name="T56" fmla="*/ 148 w 230"/>
                <a:gd name="T57" fmla="*/ 401 h 449"/>
                <a:gd name="T58" fmla="*/ 165 w 230"/>
                <a:gd name="T59" fmla="*/ 398 h 449"/>
                <a:gd name="T60" fmla="*/ 174 w 230"/>
                <a:gd name="T61" fmla="*/ 392 h 449"/>
                <a:gd name="T62" fmla="*/ 185 w 230"/>
                <a:gd name="T63" fmla="*/ 367 h 449"/>
                <a:gd name="T64" fmla="*/ 204 w 230"/>
                <a:gd name="T65" fmla="*/ 316 h 449"/>
                <a:gd name="T66" fmla="*/ 224 w 230"/>
                <a:gd name="T67" fmla="*/ 303 h 449"/>
                <a:gd name="T68" fmla="*/ 230 w 230"/>
                <a:gd name="T69" fmla="*/ 300 h 449"/>
                <a:gd name="T70" fmla="*/ 230 w 230"/>
                <a:gd name="T71" fmla="*/ 297 h 449"/>
                <a:gd name="T72" fmla="*/ 230 w 230"/>
                <a:gd name="T73" fmla="*/ 291 h 449"/>
                <a:gd name="T74" fmla="*/ 230 w 230"/>
                <a:gd name="T75" fmla="*/ 288 h 449"/>
                <a:gd name="T76" fmla="*/ 230 w 230"/>
                <a:gd name="T77" fmla="*/ 282 h 449"/>
                <a:gd name="T78" fmla="*/ 216 w 230"/>
                <a:gd name="T79" fmla="*/ 94 h 449"/>
                <a:gd name="T80" fmla="*/ 213 w 230"/>
                <a:gd name="T81" fmla="*/ 79 h 449"/>
                <a:gd name="T82" fmla="*/ 213 w 230"/>
                <a:gd name="T83" fmla="*/ 70 h 449"/>
                <a:gd name="T84" fmla="*/ 204 w 230"/>
                <a:gd name="T85" fmla="*/ 27 h 449"/>
                <a:gd name="T86" fmla="*/ 204 w 230"/>
                <a:gd name="T87" fmla="*/ 27 h 449"/>
                <a:gd name="T88" fmla="*/ 204 w 230"/>
                <a:gd name="T89" fmla="*/ 21 h 449"/>
                <a:gd name="T90" fmla="*/ 202 w 230"/>
                <a:gd name="T91" fmla="*/ 12 h 449"/>
                <a:gd name="T92" fmla="*/ 202 w 230"/>
                <a:gd name="T93" fmla="*/ 9 h 449"/>
                <a:gd name="T94" fmla="*/ 202 w 230"/>
                <a:gd name="T95" fmla="*/ 6 h 449"/>
                <a:gd name="T96" fmla="*/ 199 w 230"/>
                <a:gd name="T97" fmla="*/ 0 h 449"/>
                <a:gd name="T98" fmla="*/ 53 w 230"/>
                <a:gd name="T99" fmla="*/ 6 h 449"/>
                <a:gd name="T100" fmla="*/ 22 w 230"/>
                <a:gd name="T101" fmla="*/ 18 h 449"/>
                <a:gd name="T102" fmla="*/ 11 w 230"/>
                <a:gd name="T103" fmla="*/ 18 h 449"/>
                <a:gd name="T104" fmla="*/ 11 w 230"/>
                <a:gd name="T105" fmla="*/ 1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 h="449">
                  <a:moveTo>
                    <a:pt x="11" y="18"/>
                  </a:moveTo>
                  <a:lnTo>
                    <a:pt x="11" y="21"/>
                  </a:lnTo>
                  <a:lnTo>
                    <a:pt x="11" y="21"/>
                  </a:lnTo>
                  <a:lnTo>
                    <a:pt x="11" y="27"/>
                  </a:lnTo>
                  <a:lnTo>
                    <a:pt x="11" y="45"/>
                  </a:lnTo>
                  <a:lnTo>
                    <a:pt x="11" y="45"/>
                  </a:lnTo>
                  <a:lnTo>
                    <a:pt x="11" y="51"/>
                  </a:lnTo>
                  <a:lnTo>
                    <a:pt x="11" y="51"/>
                  </a:lnTo>
                  <a:lnTo>
                    <a:pt x="11" y="51"/>
                  </a:lnTo>
                  <a:lnTo>
                    <a:pt x="14" y="60"/>
                  </a:lnTo>
                  <a:lnTo>
                    <a:pt x="14" y="60"/>
                  </a:lnTo>
                  <a:lnTo>
                    <a:pt x="14" y="79"/>
                  </a:lnTo>
                  <a:lnTo>
                    <a:pt x="14" y="79"/>
                  </a:lnTo>
                  <a:lnTo>
                    <a:pt x="14" y="85"/>
                  </a:lnTo>
                  <a:lnTo>
                    <a:pt x="14" y="85"/>
                  </a:lnTo>
                  <a:lnTo>
                    <a:pt x="14" y="85"/>
                  </a:lnTo>
                  <a:lnTo>
                    <a:pt x="17" y="127"/>
                  </a:lnTo>
                  <a:lnTo>
                    <a:pt x="17" y="127"/>
                  </a:lnTo>
                  <a:lnTo>
                    <a:pt x="17" y="139"/>
                  </a:lnTo>
                  <a:lnTo>
                    <a:pt x="17" y="139"/>
                  </a:lnTo>
                  <a:lnTo>
                    <a:pt x="20" y="191"/>
                  </a:lnTo>
                  <a:lnTo>
                    <a:pt x="20" y="191"/>
                  </a:lnTo>
                  <a:lnTo>
                    <a:pt x="20" y="191"/>
                  </a:lnTo>
                  <a:lnTo>
                    <a:pt x="20" y="200"/>
                  </a:lnTo>
                  <a:lnTo>
                    <a:pt x="20" y="200"/>
                  </a:lnTo>
                  <a:lnTo>
                    <a:pt x="20" y="200"/>
                  </a:lnTo>
                  <a:lnTo>
                    <a:pt x="22" y="215"/>
                  </a:lnTo>
                  <a:lnTo>
                    <a:pt x="22" y="228"/>
                  </a:lnTo>
                  <a:lnTo>
                    <a:pt x="22" y="240"/>
                  </a:lnTo>
                  <a:lnTo>
                    <a:pt x="22" y="240"/>
                  </a:lnTo>
                  <a:lnTo>
                    <a:pt x="22" y="255"/>
                  </a:lnTo>
                  <a:lnTo>
                    <a:pt x="22" y="255"/>
                  </a:lnTo>
                  <a:lnTo>
                    <a:pt x="22" y="255"/>
                  </a:lnTo>
                  <a:lnTo>
                    <a:pt x="22" y="264"/>
                  </a:lnTo>
                  <a:lnTo>
                    <a:pt x="22" y="264"/>
                  </a:lnTo>
                  <a:lnTo>
                    <a:pt x="25" y="267"/>
                  </a:lnTo>
                  <a:lnTo>
                    <a:pt x="25" y="267"/>
                  </a:lnTo>
                  <a:lnTo>
                    <a:pt x="25" y="273"/>
                  </a:lnTo>
                  <a:lnTo>
                    <a:pt x="25" y="273"/>
                  </a:lnTo>
                  <a:lnTo>
                    <a:pt x="25" y="276"/>
                  </a:lnTo>
                  <a:lnTo>
                    <a:pt x="25" y="276"/>
                  </a:lnTo>
                  <a:lnTo>
                    <a:pt x="25" y="279"/>
                  </a:lnTo>
                  <a:lnTo>
                    <a:pt x="25" y="279"/>
                  </a:lnTo>
                  <a:lnTo>
                    <a:pt x="25" y="285"/>
                  </a:lnTo>
                  <a:lnTo>
                    <a:pt x="25" y="285"/>
                  </a:lnTo>
                  <a:lnTo>
                    <a:pt x="25" y="288"/>
                  </a:lnTo>
                  <a:lnTo>
                    <a:pt x="25" y="288"/>
                  </a:lnTo>
                  <a:lnTo>
                    <a:pt x="28" y="316"/>
                  </a:lnTo>
                  <a:lnTo>
                    <a:pt x="28" y="316"/>
                  </a:lnTo>
                  <a:lnTo>
                    <a:pt x="31" y="331"/>
                  </a:lnTo>
                  <a:lnTo>
                    <a:pt x="31" y="349"/>
                  </a:lnTo>
                  <a:lnTo>
                    <a:pt x="31" y="349"/>
                  </a:lnTo>
                  <a:lnTo>
                    <a:pt x="31" y="370"/>
                  </a:lnTo>
                  <a:lnTo>
                    <a:pt x="25" y="395"/>
                  </a:lnTo>
                  <a:lnTo>
                    <a:pt x="17" y="416"/>
                  </a:lnTo>
                  <a:lnTo>
                    <a:pt x="8" y="431"/>
                  </a:lnTo>
                  <a:lnTo>
                    <a:pt x="8" y="431"/>
                  </a:lnTo>
                  <a:lnTo>
                    <a:pt x="3" y="440"/>
                  </a:lnTo>
                  <a:lnTo>
                    <a:pt x="0" y="449"/>
                  </a:lnTo>
                  <a:lnTo>
                    <a:pt x="3" y="449"/>
                  </a:lnTo>
                  <a:lnTo>
                    <a:pt x="11" y="431"/>
                  </a:lnTo>
                  <a:lnTo>
                    <a:pt x="11" y="431"/>
                  </a:lnTo>
                  <a:lnTo>
                    <a:pt x="14" y="428"/>
                  </a:lnTo>
                  <a:lnTo>
                    <a:pt x="17" y="428"/>
                  </a:lnTo>
                  <a:lnTo>
                    <a:pt x="17" y="428"/>
                  </a:lnTo>
                  <a:lnTo>
                    <a:pt x="31" y="425"/>
                  </a:lnTo>
                  <a:lnTo>
                    <a:pt x="31" y="425"/>
                  </a:lnTo>
                  <a:lnTo>
                    <a:pt x="36" y="422"/>
                  </a:lnTo>
                  <a:lnTo>
                    <a:pt x="42" y="422"/>
                  </a:lnTo>
                  <a:lnTo>
                    <a:pt x="56" y="428"/>
                  </a:lnTo>
                  <a:lnTo>
                    <a:pt x="73" y="428"/>
                  </a:lnTo>
                  <a:lnTo>
                    <a:pt x="73" y="428"/>
                  </a:lnTo>
                  <a:lnTo>
                    <a:pt x="81" y="422"/>
                  </a:lnTo>
                  <a:lnTo>
                    <a:pt x="92" y="422"/>
                  </a:lnTo>
                  <a:lnTo>
                    <a:pt x="92" y="422"/>
                  </a:lnTo>
                  <a:lnTo>
                    <a:pt x="101" y="422"/>
                  </a:lnTo>
                  <a:lnTo>
                    <a:pt x="104" y="425"/>
                  </a:lnTo>
                  <a:lnTo>
                    <a:pt x="104" y="425"/>
                  </a:lnTo>
                  <a:lnTo>
                    <a:pt x="115" y="416"/>
                  </a:lnTo>
                  <a:lnTo>
                    <a:pt x="115" y="416"/>
                  </a:lnTo>
                  <a:lnTo>
                    <a:pt x="115" y="407"/>
                  </a:lnTo>
                  <a:lnTo>
                    <a:pt x="120" y="404"/>
                  </a:lnTo>
                  <a:lnTo>
                    <a:pt x="129" y="398"/>
                  </a:lnTo>
                  <a:lnTo>
                    <a:pt x="137" y="398"/>
                  </a:lnTo>
                  <a:lnTo>
                    <a:pt x="137" y="398"/>
                  </a:lnTo>
                  <a:lnTo>
                    <a:pt x="143" y="398"/>
                  </a:lnTo>
                  <a:lnTo>
                    <a:pt x="148" y="401"/>
                  </a:lnTo>
                  <a:lnTo>
                    <a:pt x="154" y="407"/>
                  </a:lnTo>
                  <a:lnTo>
                    <a:pt x="154" y="407"/>
                  </a:lnTo>
                  <a:lnTo>
                    <a:pt x="165" y="398"/>
                  </a:lnTo>
                  <a:lnTo>
                    <a:pt x="165" y="398"/>
                  </a:lnTo>
                  <a:lnTo>
                    <a:pt x="174" y="392"/>
                  </a:lnTo>
                  <a:lnTo>
                    <a:pt x="174" y="392"/>
                  </a:lnTo>
                  <a:lnTo>
                    <a:pt x="182" y="382"/>
                  </a:lnTo>
                  <a:lnTo>
                    <a:pt x="182" y="382"/>
                  </a:lnTo>
                  <a:lnTo>
                    <a:pt x="185" y="367"/>
                  </a:lnTo>
                  <a:lnTo>
                    <a:pt x="199" y="328"/>
                  </a:lnTo>
                  <a:lnTo>
                    <a:pt x="199" y="328"/>
                  </a:lnTo>
                  <a:lnTo>
                    <a:pt x="204" y="316"/>
                  </a:lnTo>
                  <a:lnTo>
                    <a:pt x="210" y="310"/>
                  </a:lnTo>
                  <a:lnTo>
                    <a:pt x="218" y="306"/>
                  </a:lnTo>
                  <a:lnTo>
                    <a:pt x="224" y="303"/>
                  </a:lnTo>
                  <a:lnTo>
                    <a:pt x="224" y="303"/>
                  </a:lnTo>
                  <a:lnTo>
                    <a:pt x="230" y="300"/>
                  </a:lnTo>
                  <a:lnTo>
                    <a:pt x="230" y="300"/>
                  </a:lnTo>
                  <a:lnTo>
                    <a:pt x="230" y="297"/>
                  </a:lnTo>
                  <a:lnTo>
                    <a:pt x="230" y="297"/>
                  </a:lnTo>
                  <a:lnTo>
                    <a:pt x="230" y="297"/>
                  </a:lnTo>
                  <a:lnTo>
                    <a:pt x="230" y="297"/>
                  </a:lnTo>
                  <a:lnTo>
                    <a:pt x="230" y="291"/>
                  </a:lnTo>
                  <a:lnTo>
                    <a:pt x="230" y="291"/>
                  </a:lnTo>
                  <a:lnTo>
                    <a:pt x="230" y="288"/>
                  </a:lnTo>
                  <a:lnTo>
                    <a:pt x="230" y="288"/>
                  </a:lnTo>
                  <a:lnTo>
                    <a:pt x="230" y="288"/>
                  </a:lnTo>
                  <a:lnTo>
                    <a:pt x="230" y="288"/>
                  </a:lnTo>
                  <a:lnTo>
                    <a:pt x="230" y="282"/>
                  </a:lnTo>
                  <a:lnTo>
                    <a:pt x="230" y="282"/>
                  </a:lnTo>
                  <a:lnTo>
                    <a:pt x="224" y="197"/>
                  </a:lnTo>
                  <a:lnTo>
                    <a:pt x="216" y="94"/>
                  </a:lnTo>
                  <a:lnTo>
                    <a:pt x="216" y="94"/>
                  </a:lnTo>
                  <a:lnTo>
                    <a:pt x="213" y="82"/>
                  </a:lnTo>
                  <a:lnTo>
                    <a:pt x="213" y="82"/>
                  </a:lnTo>
                  <a:lnTo>
                    <a:pt x="213" y="79"/>
                  </a:lnTo>
                  <a:lnTo>
                    <a:pt x="213" y="79"/>
                  </a:lnTo>
                  <a:lnTo>
                    <a:pt x="213" y="70"/>
                  </a:lnTo>
                  <a:lnTo>
                    <a:pt x="213" y="70"/>
                  </a:lnTo>
                  <a:lnTo>
                    <a:pt x="207" y="33"/>
                  </a:lnTo>
                  <a:lnTo>
                    <a:pt x="207" y="33"/>
                  </a:lnTo>
                  <a:lnTo>
                    <a:pt x="204" y="27"/>
                  </a:lnTo>
                  <a:lnTo>
                    <a:pt x="204" y="27"/>
                  </a:lnTo>
                  <a:lnTo>
                    <a:pt x="204" y="27"/>
                  </a:lnTo>
                  <a:lnTo>
                    <a:pt x="204" y="27"/>
                  </a:lnTo>
                  <a:lnTo>
                    <a:pt x="204" y="21"/>
                  </a:lnTo>
                  <a:lnTo>
                    <a:pt x="204" y="21"/>
                  </a:lnTo>
                  <a:lnTo>
                    <a:pt x="204" y="21"/>
                  </a:lnTo>
                  <a:lnTo>
                    <a:pt x="204" y="21"/>
                  </a:lnTo>
                  <a:lnTo>
                    <a:pt x="202" y="12"/>
                  </a:lnTo>
                  <a:lnTo>
                    <a:pt x="202" y="12"/>
                  </a:lnTo>
                  <a:lnTo>
                    <a:pt x="202" y="12"/>
                  </a:lnTo>
                  <a:lnTo>
                    <a:pt x="202" y="12"/>
                  </a:lnTo>
                  <a:lnTo>
                    <a:pt x="202" y="9"/>
                  </a:lnTo>
                  <a:lnTo>
                    <a:pt x="202" y="9"/>
                  </a:lnTo>
                  <a:lnTo>
                    <a:pt x="202" y="6"/>
                  </a:lnTo>
                  <a:lnTo>
                    <a:pt x="202" y="6"/>
                  </a:lnTo>
                  <a:lnTo>
                    <a:pt x="202" y="6"/>
                  </a:lnTo>
                  <a:lnTo>
                    <a:pt x="202" y="6"/>
                  </a:lnTo>
                  <a:lnTo>
                    <a:pt x="199" y="0"/>
                  </a:lnTo>
                  <a:lnTo>
                    <a:pt x="53" y="6"/>
                  </a:lnTo>
                  <a:lnTo>
                    <a:pt x="53" y="6"/>
                  </a:lnTo>
                  <a:lnTo>
                    <a:pt x="53" y="6"/>
                  </a:lnTo>
                  <a:lnTo>
                    <a:pt x="45" y="15"/>
                  </a:lnTo>
                  <a:lnTo>
                    <a:pt x="34" y="18"/>
                  </a:lnTo>
                  <a:lnTo>
                    <a:pt x="22" y="18"/>
                  </a:lnTo>
                  <a:lnTo>
                    <a:pt x="11" y="15"/>
                  </a:lnTo>
                  <a:lnTo>
                    <a:pt x="11" y="15"/>
                  </a:lnTo>
                  <a:lnTo>
                    <a:pt x="11" y="18"/>
                  </a:lnTo>
                  <a:lnTo>
                    <a:pt x="11" y="18"/>
                  </a:lnTo>
                  <a:lnTo>
                    <a:pt x="11" y="18"/>
                  </a:lnTo>
                  <a:lnTo>
                    <a:pt x="11" y="18"/>
                  </a:lnTo>
                  <a:close/>
                </a:path>
              </a:pathLst>
            </a:custGeom>
            <a:solidFill>
              <a:schemeClr val="accent3">
                <a:lumMod val="40000"/>
                <a:lumOff val="6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2" name="Freeform 48">
              <a:extLst>
                <a:ext uri="{FF2B5EF4-FFF2-40B4-BE49-F238E27FC236}">
                  <a16:creationId xmlns:a16="http://schemas.microsoft.com/office/drawing/2014/main" id="{C8EB971B-FAC1-BCFD-322D-6F55431F5F73}"/>
                </a:ext>
              </a:extLst>
            </p:cNvPr>
            <p:cNvSpPr>
              <a:spLocks/>
            </p:cNvSpPr>
            <p:nvPr/>
          </p:nvSpPr>
          <p:spPr bwMode="auto">
            <a:xfrm rot="21400944">
              <a:off x="4039480" y="3235738"/>
              <a:ext cx="0" cy="10602"/>
            </a:xfrm>
            <a:custGeom>
              <a:avLst/>
              <a:gdLst>
                <a:gd name="T0" fmla="*/ 9 h 9"/>
                <a:gd name="T1" fmla="*/ 0 h 9"/>
                <a:gd name="T2" fmla="*/ 0 h 9"/>
                <a:gd name="T3" fmla="*/ 9 h 9"/>
                <a:gd name="T4" fmla="*/ 9 h 9"/>
                <a:gd name="T5" fmla="*/ 9 h 9"/>
                <a:gd name="T6" fmla="*/ 9 h 9"/>
              </a:gdLst>
              <a:ahLst/>
              <a:cxnLst>
                <a:cxn ang="0">
                  <a:pos x="0" y="T0"/>
                </a:cxn>
                <a:cxn ang="0">
                  <a:pos x="0" y="T1"/>
                </a:cxn>
                <a:cxn ang="0">
                  <a:pos x="0" y="T2"/>
                </a:cxn>
                <a:cxn ang="0">
                  <a:pos x="0" y="T3"/>
                </a:cxn>
                <a:cxn ang="0">
                  <a:pos x="0" y="T4"/>
                </a:cxn>
                <a:cxn ang="0">
                  <a:pos x="0" y="T5"/>
                </a:cxn>
                <a:cxn ang="0">
                  <a:pos x="0" y="T6"/>
                </a:cxn>
              </a:cxnLst>
              <a:rect l="0" t="0" r="r" b="b"/>
              <a:pathLst>
                <a:path h="9">
                  <a:moveTo>
                    <a:pt x="0" y="9"/>
                  </a:moveTo>
                  <a:lnTo>
                    <a:pt x="0" y="0"/>
                  </a:lnTo>
                  <a:lnTo>
                    <a:pt x="0" y="0"/>
                  </a:lnTo>
                  <a:lnTo>
                    <a:pt x="0" y="9"/>
                  </a:lnTo>
                  <a:lnTo>
                    <a:pt x="0" y="9"/>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49">
              <a:extLst>
                <a:ext uri="{FF2B5EF4-FFF2-40B4-BE49-F238E27FC236}">
                  <a16:creationId xmlns:a16="http://schemas.microsoft.com/office/drawing/2014/main" id="{0A4872D2-E47F-B96E-230F-59B4A39B7341}"/>
                </a:ext>
              </a:extLst>
            </p:cNvPr>
            <p:cNvSpPr>
              <a:spLocks/>
            </p:cNvSpPr>
            <p:nvPr/>
          </p:nvSpPr>
          <p:spPr bwMode="auto">
            <a:xfrm rot="21400944">
              <a:off x="4045504" y="3293208"/>
              <a:ext cx="0" cy="17669"/>
            </a:xfrm>
            <a:custGeom>
              <a:avLst/>
              <a:gdLst>
                <a:gd name="T0" fmla="*/ 0 h 15"/>
                <a:gd name="T1" fmla="*/ 15 h 15"/>
                <a:gd name="T2" fmla="*/ 15 h 15"/>
                <a:gd name="T3" fmla="*/ 15 h 15"/>
                <a:gd name="T4" fmla="*/ 15 h 15"/>
                <a:gd name="T5" fmla="*/ 0 h 15"/>
                <a:gd name="T6" fmla="*/ 0 h 15"/>
                <a:gd name="T7" fmla="*/ 0 h 15"/>
                <a:gd name="T8" fmla="*/ 0 h 15"/>
                <a:gd name="T9" fmla="*/ 0 h 15"/>
                <a:gd name="T10" fmla="*/ 0 h 15"/>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15">
                  <a:moveTo>
                    <a:pt x="0" y="0"/>
                  </a:moveTo>
                  <a:lnTo>
                    <a:pt x="0" y="15"/>
                  </a:lnTo>
                  <a:lnTo>
                    <a:pt x="0" y="15"/>
                  </a:lnTo>
                  <a:lnTo>
                    <a:pt x="0" y="15"/>
                  </a:lnTo>
                  <a:lnTo>
                    <a:pt x="0" y="15"/>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50">
              <a:extLst>
                <a:ext uri="{FF2B5EF4-FFF2-40B4-BE49-F238E27FC236}">
                  <a16:creationId xmlns:a16="http://schemas.microsoft.com/office/drawing/2014/main" id="{19E8B084-6695-092F-B02F-6F76D29FEC15}"/>
                </a:ext>
              </a:extLst>
            </p:cNvPr>
            <p:cNvSpPr>
              <a:spLocks/>
            </p:cNvSpPr>
            <p:nvPr/>
          </p:nvSpPr>
          <p:spPr bwMode="auto">
            <a:xfrm rot="21400944">
              <a:off x="4051065" y="3331809"/>
              <a:ext cx="0" cy="3534"/>
            </a:xfrm>
            <a:custGeom>
              <a:avLst/>
              <a:gdLst>
                <a:gd name="T0" fmla="*/ 3 h 3"/>
                <a:gd name="T1" fmla="*/ 3 h 3"/>
                <a:gd name="T2" fmla="*/ 3 h 3"/>
                <a:gd name="T3" fmla="*/ 0 h 3"/>
                <a:gd name="T4" fmla="*/ 0 h 3"/>
                <a:gd name="T5" fmla="*/ 0 h 3"/>
                <a:gd name="T6" fmla="*/ 0 h 3"/>
                <a:gd name="T7" fmla="*/ 3 h 3"/>
                <a:gd name="T8"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3"/>
                  </a:moveTo>
                  <a:lnTo>
                    <a:pt x="0" y="3"/>
                  </a:lnTo>
                  <a:lnTo>
                    <a:pt x="0" y="3"/>
                  </a:lnTo>
                  <a:lnTo>
                    <a:pt x="0" y="0"/>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51">
              <a:extLst>
                <a:ext uri="{FF2B5EF4-FFF2-40B4-BE49-F238E27FC236}">
                  <a16:creationId xmlns:a16="http://schemas.microsoft.com/office/drawing/2014/main" id="{D883E12A-6851-7AB3-69BA-0DDD2A052FBA}"/>
                </a:ext>
              </a:extLst>
            </p:cNvPr>
            <p:cNvSpPr>
              <a:spLocks/>
            </p:cNvSpPr>
            <p:nvPr/>
          </p:nvSpPr>
          <p:spPr bwMode="auto">
            <a:xfrm rot="21400944">
              <a:off x="4023450" y="3082115"/>
              <a:ext cx="0" cy="22380"/>
            </a:xfrm>
            <a:custGeom>
              <a:avLst/>
              <a:gdLst>
                <a:gd name="T0" fmla="*/ 19 h 19"/>
                <a:gd name="T1" fmla="*/ 19 h 19"/>
                <a:gd name="T2" fmla="*/ 0 h 19"/>
                <a:gd name="T3" fmla="*/ 0 h 19"/>
                <a:gd name="T4" fmla="*/ 0 h 19"/>
                <a:gd name="T5" fmla="*/ 19 h 19"/>
              </a:gdLst>
              <a:ahLst/>
              <a:cxnLst>
                <a:cxn ang="0">
                  <a:pos x="0" y="T0"/>
                </a:cxn>
                <a:cxn ang="0">
                  <a:pos x="0" y="T1"/>
                </a:cxn>
                <a:cxn ang="0">
                  <a:pos x="0" y="T2"/>
                </a:cxn>
                <a:cxn ang="0">
                  <a:pos x="0" y="T3"/>
                </a:cxn>
                <a:cxn ang="0">
                  <a:pos x="0" y="T4"/>
                </a:cxn>
                <a:cxn ang="0">
                  <a:pos x="0" y="T5"/>
                </a:cxn>
              </a:cxnLst>
              <a:rect l="0" t="0" r="r" b="b"/>
              <a:pathLst>
                <a:path h="19">
                  <a:moveTo>
                    <a:pt x="0" y="19"/>
                  </a:moveTo>
                  <a:lnTo>
                    <a:pt x="0" y="19"/>
                  </a:lnTo>
                  <a:lnTo>
                    <a:pt x="0" y="0"/>
                  </a:lnTo>
                  <a:lnTo>
                    <a:pt x="0" y="0"/>
                  </a:lnTo>
                  <a:lnTo>
                    <a:pt x="0" y="0"/>
                  </a:lnTo>
                  <a:lnTo>
                    <a:pt x="0" y="1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52">
              <a:extLst>
                <a:ext uri="{FF2B5EF4-FFF2-40B4-BE49-F238E27FC236}">
                  <a16:creationId xmlns:a16="http://schemas.microsoft.com/office/drawing/2014/main" id="{2D5163EA-8EC5-4718-E859-9BCD937529DA}"/>
                </a:ext>
              </a:extLst>
            </p:cNvPr>
            <p:cNvSpPr>
              <a:spLocks/>
            </p:cNvSpPr>
            <p:nvPr/>
          </p:nvSpPr>
          <p:spPr bwMode="auto">
            <a:xfrm rot="21400944">
              <a:off x="4016628" y="3036483"/>
              <a:ext cx="0" cy="7067"/>
            </a:xfrm>
            <a:custGeom>
              <a:avLst/>
              <a:gdLst>
                <a:gd name="T0" fmla="*/ 6 h 6"/>
                <a:gd name="T1" fmla="*/ 6 h 6"/>
                <a:gd name="T2" fmla="*/ 6 h 6"/>
                <a:gd name="T3" fmla="*/ 0 h 6"/>
                <a:gd name="T4" fmla="*/ 0 h 6"/>
                <a:gd name="T5" fmla="*/ 0 h 6"/>
                <a:gd name="T6" fmla="*/ 6 h 6"/>
              </a:gdLst>
              <a:ahLst/>
              <a:cxnLst>
                <a:cxn ang="0">
                  <a:pos x="0" y="T0"/>
                </a:cxn>
                <a:cxn ang="0">
                  <a:pos x="0" y="T1"/>
                </a:cxn>
                <a:cxn ang="0">
                  <a:pos x="0" y="T2"/>
                </a:cxn>
                <a:cxn ang="0">
                  <a:pos x="0" y="T3"/>
                </a:cxn>
                <a:cxn ang="0">
                  <a:pos x="0" y="T4"/>
                </a:cxn>
                <a:cxn ang="0">
                  <a:pos x="0" y="T5"/>
                </a:cxn>
                <a:cxn ang="0">
                  <a:pos x="0" y="T6"/>
                </a:cxn>
              </a:cxnLst>
              <a:rect l="0" t="0" r="r" b="b"/>
              <a:pathLst>
                <a:path h="6">
                  <a:moveTo>
                    <a:pt x="0" y="6"/>
                  </a:moveTo>
                  <a:lnTo>
                    <a:pt x="0" y="6"/>
                  </a:lnTo>
                  <a:lnTo>
                    <a:pt x="0" y="6"/>
                  </a:lnTo>
                  <a:lnTo>
                    <a:pt x="0" y="0"/>
                  </a:lnTo>
                  <a:lnTo>
                    <a:pt x="0" y="0"/>
                  </a:lnTo>
                  <a:lnTo>
                    <a:pt x="0" y="0"/>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53">
              <a:extLst>
                <a:ext uri="{FF2B5EF4-FFF2-40B4-BE49-F238E27FC236}">
                  <a16:creationId xmlns:a16="http://schemas.microsoft.com/office/drawing/2014/main" id="{ABE4ABCB-3BE6-A7DF-8AFB-D1E8D4DE67AD}"/>
                </a:ext>
              </a:extLst>
            </p:cNvPr>
            <p:cNvSpPr>
              <a:spLocks/>
            </p:cNvSpPr>
            <p:nvPr/>
          </p:nvSpPr>
          <p:spPr bwMode="auto">
            <a:xfrm rot="21400944">
              <a:off x="4018264" y="3064705"/>
              <a:ext cx="0" cy="7067"/>
            </a:xfrm>
            <a:custGeom>
              <a:avLst/>
              <a:gdLst>
                <a:gd name="T0" fmla="*/ 6 h 6"/>
                <a:gd name="T1" fmla="*/ 6 h 6"/>
                <a:gd name="T2" fmla="*/ 6 h 6"/>
                <a:gd name="T3" fmla="*/ 6 h 6"/>
                <a:gd name="T4" fmla="*/ 0 h 6"/>
                <a:gd name="T5" fmla="*/ 0 h 6"/>
                <a:gd name="T6" fmla="*/ 0 h 6"/>
                <a:gd name="T7" fmla="*/ 6 h 6"/>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6">
                  <a:moveTo>
                    <a:pt x="0" y="6"/>
                  </a:moveTo>
                  <a:lnTo>
                    <a:pt x="0" y="6"/>
                  </a:lnTo>
                  <a:lnTo>
                    <a:pt x="0" y="6"/>
                  </a:lnTo>
                  <a:lnTo>
                    <a:pt x="0" y="6"/>
                  </a:lnTo>
                  <a:lnTo>
                    <a:pt x="0" y="0"/>
                  </a:lnTo>
                  <a:lnTo>
                    <a:pt x="0" y="0"/>
                  </a:lnTo>
                  <a:lnTo>
                    <a:pt x="0" y="0"/>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54">
              <a:extLst>
                <a:ext uri="{FF2B5EF4-FFF2-40B4-BE49-F238E27FC236}">
                  <a16:creationId xmlns:a16="http://schemas.microsoft.com/office/drawing/2014/main" id="{4C35D009-8316-C79F-A595-20F4123F0C95}"/>
                </a:ext>
              </a:extLst>
            </p:cNvPr>
            <p:cNvSpPr>
              <a:spLocks/>
            </p:cNvSpPr>
            <p:nvPr/>
          </p:nvSpPr>
          <p:spPr bwMode="auto">
            <a:xfrm rot="21400944">
              <a:off x="4051576" y="3338862"/>
              <a:ext cx="0" cy="7067"/>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55">
              <a:extLst>
                <a:ext uri="{FF2B5EF4-FFF2-40B4-BE49-F238E27FC236}">
                  <a16:creationId xmlns:a16="http://schemas.microsoft.com/office/drawing/2014/main" id="{1D377F30-5D7D-E079-283C-C07811E35546}"/>
                </a:ext>
              </a:extLst>
            </p:cNvPr>
            <p:cNvSpPr>
              <a:spLocks/>
            </p:cNvSpPr>
            <p:nvPr/>
          </p:nvSpPr>
          <p:spPr bwMode="auto">
            <a:xfrm rot="21400944">
              <a:off x="4025935" y="3111383"/>
              <a:ext cx="3727" cy="49471"/>
            </a:xfrm>
            <a:custGeom>
              <a:avLst/>
              <a:gdLst>
                <a:gd name="T0" fmla="*/ 3 w 3"/>
                <a:gd name="T1" fmla="*/ 42 h 42"/>
                <a:gd name="T2" fmla="*/ 3 w 3"/>
                <a:gd name="T3" fmla="*/ 42 h 42"/>
                <a:gd name="T4" fmla="*/ 0 w 3"/>
                <a:gd name="T5" fmla="*/ 0 h 42"/>
                <a:gd name="T6" fmla="*/ 0 w 3"/>
                <a:gd name="T7" fmla="*/ 0 h 42"/>
                <a:gd name="T8" fmla="*/ 0 w 3"/>
                <a:gd name="T9" fmla="*/ 0 h 42"/>
                <a:gd name="T10" fmla="*/ 0 w 3"/>
                <a:gd name="T11" fmla="*/ 0 h 42"/>
                <a:gd name="T12" fmla="*/ 3 w 3"/>
                <a:gd name="T13" fmla="*/ 42 h 42"/>
                <a:gd name="T14" fmla="*/ 3 w 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2">
                  <a:moveTo>
                    <a:pt x="3" y="42"/>
                  </a:moveTo>
                  <a:lnTo>
                    <a:pt x="3" y="42"/>
                  </a:lnTo>
                  <a:lnTo>
                    <a:pt x="0" y="0"/>
                  </a:lnTo>
                  <a:lnTo>
                    <a:pt x="0" y="0"/>
                  </a:lnTo>
                  <a:lnTo>
                    <a:pt x="0" y="0"/>
                  </a:lnTo>
                  <a:lnTo>
                    <a:pt x="0" y="0"/>
                  </a:lnTo>
                  <a:lnTo>
                    <a:pt x="3" y="42"/>
                  </a:lnTo>
                  <a:lnTo>
                    <a:pt x="3" y="4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56">
              <a:extLst>
                <a:ext uri="{FF2B5EF4-FFF2-40B4-BE49-F238E27FC236}">
                  <a16:creationId xmlns:a16="http://schemas.microsoft.com/office/drawing/2014/main" id="{73E2213B-65A9-48C9-EAD1-A050632B2457}"/>
                </a:ext>
              </a:extLst>
            </p:cNvPr>
            <p:cNvSpPr>
              <a:spLocks/>
            </p:cNvSpPr>
            <p:nvPr/>
          </p:nvSpPr>
          <p:spPr bwMode="auto">
            <a:xfrm rot="21400944">
              <a:off x="4306207" y="33347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7">
              <a:extLst>
                <a:ext uri="{FF2B5EF4-FFF2-40B4-BE49-F238E27FC236}">
                  <a16:creationId xmlns:a16="http://schemas.microsoft.com/office/drawing/2014/main" id="{3860DFDD-1B93-3F03-3EEA-8C217B91771B}"/>
                </a:ext>
              </a:extLst>
            </p:cNvPr>
            <p:cNvSpPr>
              <a:spLocks/>
            </p:cNvSpPr>
            <p:nvPr/>
          </p:nvSpPr>
          <p:spPr bwMode="auto">
            <a:xfrm rot="21400944">
              <a:off x="4046728" y="3321333"/>
              <a:ext cx="3727" cy="3534"/>
            </a:xfrm>
            <a:custGeom>
              <a:avLst/>
              <a:gdLst>
                <a:gd name="T0" fmla="*/ 0 w 3"/>
                <a:gd name="T1" fmla="*/ 0 h 3"/>
                <a:gd name="T2" fmla="*/ 0 w 3"/>
                <a:gd name="T3" fmla="*/ 3 h 3"/>
                <a:gd name="T4" fmla="*/ 0 w 3"/>
                <a:gd name="T5" fmla="*/ 3 h 3"/>
                <a:gd name="T6" fmla="*/ 3 w 3"/>
                <a:gd name="T7" fmla="*/ 3 h 3"/>
                <a:gd name="T8" fmla="*/ 3 w 3"/>
                <a:gd name="T9" fmla="*/ 3 h 3"/>
                <a:gd name="T10" fmla="*/ 3 w 3"/>
                <a:gd name="T11" fmla="*/ 3 h 3"/>
                <a:gd name="T12" fmla="*/ 0 w 3"/>
                <a:gd name="T13" fmla="*/ 0 h 3"/>
                <a:gd name="T14" fmla="*/ 0 w 3"/>
                <a:gd name="T15" fmla="*/ 0 h 3"/>
                <a:gd name="T16" fmla="*/ 0 w 3"/>
                <a:gd name="T17" fmla="*/ 0 h 3"/>
                <a:gd name="T18" fmla="*/ 0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3"/>
                  </a:lnTo>
                  <a:lnTo>
                    <a:pt x="0" y="3"/>
                  </a:lnTo>
                  <a:lnTo>
                    <a:pt x="3" y="3"/>
                  </a:lnTo>
                  <a:lnTo>
                    <a:pt x="3" y="3"/>
                  </a:lnTo>
                  <a:lnTo>
                    <a:pt x="3" y="3"/>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58">
              <a:extLst>
                <a:ext uri="{FF2B5EF4-FFF2-40B4-BE49-F238E27FC236}">
                  <a16:creationId xmlns:a16="http://schemas.microsoft.com/office/drawing/2014/main" id="{FB9B2593-C6FF-A0FE-98BD-8E41668BF3AD}"/>
                </a:ext>
              </a:extLst>
            </p:cNvPr>
            <p:cNvSpPr>
              <a:spLocks/>
            </p:cNvSpPr>
            <p:nvPr/>
          </p:nvSpPr>
          <p:spPr bwMode="auto">
            <a:xfrm rot="21400944">
              <a:off x="4043732" y="3263812"/>
              <a:ext cx="0" cy="15313"/>
            </a:xfrm>
            <a:custGeom>
              <a:avLst/>
              <a:gdLst>
                <a:gd name="T0" fmla="*/ 3 h 13"/>
                <a:gd name="T1" fmla="*/ 9 h 13"/>
                <a:gd name="T2" fmla="*/ 9 h 13"/>
                <a:gd name="T3" fmla="*/ 13 h 13"/>
                <a:gd name="T4" fmla="*/ 0 h 13"/>
                <a:gd name="T5" fmla="*/ 0 h 13"/>
                <a:gd name="T6" fmla="*/ 0 h 13"/>
                <a:gd name="T7" fmla="*/ 0 h 13"/>
                <a:gd name="T8" fmla="*/ 3 h 13"/>
                <a:gd name="T9" fmla="*/ 3 h 1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3">
                  <a:moveTo>
                    <a:pt x="0" y="3"/>
                  </a:moveTo>
                  <a:lnTo>
                    <a:pt x="0" y="9"/>
                  </a:lnTo>
                  <a:lnTo>
                    <a:pt x="0" y="9"/>
                  </a:lnTo>
                  <a:lnTo>
                    <a:pt x="0" y="13"/>
                  </a:lnTo>
                  <a:lnTo>
                    <a:pt x="0" y="0"/>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59">
              <a:extLst>
                <a:ext uri="{FF2B5EF4-FFF2-40B4-BE49-F238E27FC236}">
                  <a16:creationId xmlns:a16="http://schemas.microsoft.com/office/drawing/2014/main" id="{CC911377-5E3E-03F0-05FF-BB34BE314E52}"/>
                </a:ext>
              </a:extLst>
            </p:cNvPr>
            <p:cNvSpPr>
              <a:spLocks/>
            </p:cNvSpPr>
            <p:nvPr/>
          </p:nvSpPr>
          <p:spPr bwMode="auto">
            <a:xfrm rot="21400944">
              <a:off x="3660002" y="2953434"/>
              <a:ext cx="382594" cy="693774"/>
            </a:xfrm>
            <a:custGeom>
              <a:avLst/>
              <a:gdLst>
                <a:gd name="T0" fmla="*/ 92 w 308"/>
                <a:gd name="T1" fmla="*/ 45 h 589"/>
                <a:gd name="T2" fmla="*/ 95 w 308"/>
                <a:gd name="T3" fmla="*/ 88 h 589"/>
                <a:gd name="T4" fmla="*/ 81 w 308"/>
                <a:gd name="T5" fmla="*/ 106 h 589"/>
                <a:gd name="T6" fmla="*/ 64 w 308"/>
                <a:gd name="T7" fmla="*/ 124 h 589"/>
                <a:gd name="T8" fmla="*/ 50 w 308"/>
                <a:gd name="T9" fmla="*/ 137 h 589"/>
                <a:gd name="T10" fmla="*/ 36 w 308"/>
                <a:gd name="T11" fmla="*/ 143 h 589"/>
                <a:gd name="T12" fmla="*/ 36 w 308"/>
                <a:gd name="T13" fmla="*/ 149 h 589"/>
                <a:gd name="T14" fmla="*/ 39 w 308"/>
                <a:gd name="T15" fmla="*/ 179 h 589"/>
                <a:gd name="T16" fmla="*/ 33 w 308"/>
                <a:gd name="T17" fmla="*/ 194 h 589"/>
                <a:gd name="T18" fmla="*/ 19 w 308"/>
                <a:gd name="T19" fmla="*/ 210 h 589"/>
                <a:gd name="T20" fmla="*/ 14 w 308"/>
                <a:gd name="T21" fmla="*/ 225 h 589"/>
                <a:gd name="T22" fmla="*/ 14 w 308"/>
                <a:gd name="T23" fmla="*/ 237 h 589"/>
                <a:gd name="T24" fmla="*/ 14 w 308"/>
                <a:gd name="T25" fmla="*/ 237 h 589"/>
                <a:gd name="T26" fmla="*/ 14 w 308"/>
                <a:gd name="T27" fmla="*/ 240 h 589"/>
                <a:gd name="T28" fmla="*/ 14 w 308"/>
                <a:gd name="T29" fmla="*/ 243 h 589"/>
                <a:gd name="T30" fmla="*/ 14 w 308"/>
                <a:gd name="T31" fmla="*/ 243 h 589"/>
                <a:gd name="T32" fmla="*/ 11 w 308"/>
                <a:gd name="T33" fmla="*/ 246 h 589"/>
                <a:gd name="T34" fmla="*/ 11 w 308"/>
                <a:gd name="T35" fmla="*/ 249 h 589"/>
                <a:gd name="T36" fmla="*/ 11 w 308"/>
                <a:gd name="T37" fmla="*/ 252 h 589"/>
                <a:gd name="T38" fmla="*/ 8 w 308"/>
                <a:gd name="T39" fmla="*/ 252 h 589"/>
                <a:gd name="T40" fmla="*/ 8 w 308"/>
                <a:gd name="T41" fmla="*/ 255 h 589"/>
                <a:gd name="T42" fmla="*/ 5 w 308"/>
                <a:gd name="T43" fmla="*/ 258 h 589"/>
                <a:gd name="T44" fmla="*/ 5 w 308"/>
                <a:gd name="T45" fmla="*/ 258 h 589"/>
                <a:gd name="T46" fmla="*/ 3 w 308"/>
                <a:gd name="T47" fmla="*/ 261 h 589"/>
                <a:gd name="T48" fmla="*/ 3 w 308"/>
                <a:gd name="T49" fmla="*/ 261 h 589"/>
                <a:gd name="T50" fmla="*/ 0 w 308"/>
                <a:gd name="T51" fmla="*/ 301 h 589"/>
                <a:gd name="T52" fmla="*/ 3 w 308"/>
                <a:gd name="T53" fmla="*/ 313 h 589"/>
                <a:gd name="T54" fmla="*/ 31 w 308"/>
                <a:gd name="T55" fmla="*/ 331 h 589"/>
                <a:gd name="T56" fmla="*/ 59 w 308"/>
                <a:gd name="T57" fmla="*/ 349 h 589"/>
                <a:gd name="T58" fmla="*/ 87 w 308"/>
                <a:gd name="T59" fmla="*/ 374 h 589"/>
                <a:gd name="T60" fmla="*/ 98 w 308"/>
                <a:gd name="T61" fmla="*/ 368 h 589"/>
                <a:gd name="T62" fmla="*/ 106 w 308"/>
                <a:gd name="T63" fmla="*/ 374 h 589"/>
                <a:gd name="T64" fmla="*/ 106 w 308"/>
                <a:gd name="T65" fmla="*/ 407 h 589"/>
                <a:gd name="T66" fmla="*/ 106 w 308"/>
                <a:gd name="T67" fmla="*/ 443 h 589"/>
                <a:gd name="T68" fmla="*/ 106 w 308"/>
                <a:gd name="T69" fmla="*/ 462 h 589"/>
                <a:gd name="T70" fmla="*/ 129 w 308"/>
                <a:gd name="T71" fmla="*/ 492 h 589"/>
                <a:gd name="T72" fmla="*/ 154 w 308"/>
                <a:gd name="T73" fmla="*/ 504 h 589"/>
                <a:gd name="T74" fmla="*/ 162 w 308"/>
                <a:gd name="T75" fmla="*/ 522 h 589"/>
                <a:gd name="T76" fmla="*/ 168 w 308"/>
                <a:gd name="T77" fmla="*/ 529 h 589"/>
                <a:gd name="T78" fmla="*/ 187 w 308"/>
                <a:gd name="T79" fmla="*/ 547 h 589"/>
                <a:gd name="T80" fmla="*/ 187 w 308"/>
                <a:gd name="T81" fmla="*/ 583 h 589"/>
                <a:gd name="T82" fmla="*/ 190 w 308"/>
                <a:gd name="T83" fmla="*/ 583 h 589"/>
                <a:gd name="T84" fmla="*/ 193 w 308"/>
                <a:gd name="T85" fmla="*/ 586 h 589"/>
                <a:gd name="T86" fmla="*/ 196 w 308"/>
                <a:gd name="T87" fmla="*/ 589 h 589"/>
                <a:gd name="T88" fmla="*/ 210 w 308"/>
                <a:gd name="T89" fmla="*/ 577 h 589"/>
                <a:gd name="T90" fmla="*/ 252 w 308"/>
                <a:gd name="T91" fmla="*/ 565 h 589"/>
                <a:gd name="T92" fmla="*/ 266 w 308"/>
                <a:gd name="T93" fmla="*/ 550 h 589"/>
                <a:gd name="T94" fmla="*/ 274 w 308"/>
                <a:gd name="T95" fmla="*/ 532 h 589"/>
                <a:gd name="T96" fmla="*/ 288 w 308"/>
                <a:gd name="T97" fmla="*/ 483 h 589"/>
                <a:gd name="T98" fmla="*/ 308 w 308"/>
                <a:gd name="T99" fmla="*/ 425 h 589"/>
                <a:gd name="T100" fmla="*/ 305 w 308"/>
                <a:gd name="T101" fmla="*/ 374 h 589"/>
                <a:gd name="T102" fmla="*/ 302 w 308"/>
                <a:gd name="T103" fmla="*/ 346 h 589"/>
                <a:gd name="T104" fmla="*/ 299 w 308"/>
                <a:gd name="T105" fmla="*/ 313 h 589"/>
                <a:gd name="T106" fmla="*/ 296 w 308"/>
                <a:gd name="T107" fmla="*/ 225 h 589"/>
                <a:gd name="T108" fmla="*/ 294 w 308"/>
                <a:gd name="T109" fmla="*/ 197 h 589"/>
                <a:gd name="T110" fmla="*/ 280 w 308"/>
                <a:gd name="T111" fmla="*/ 55 h 589"/>
                <a:gd name="T112" fmla="*/ 268 w 308"/>
                <a:gd name="T113" fmla="*/ 27 h 589"/>
                <a:gd name="T114" fmla="*/ 257 w 308"/>
                <a:gd name="T115" fmla="*/ 12 h 589"/>
                <a:gd name="T116" fmla="*/ 50 w 308"/>
                <a:gd name="T117" fmla="*/ 0 h 589"/>
                <a:gd name="T118" fmla="*/ 81 w 308"/>
                <a:gd name="T119" fmla="*/ 3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89">
                  <a:moveTo>
                    <a:pt x="81" y="30"/>
                  </a:moveTo>
                  <a:lnTo>
                    <a:pt x="81" y="30"/>
                  </a:lnTo>
                  <a:lnTo>
                    <a:pt x="87" y="36"/>
                  </a:lnTo>
                  <a:lnTo>
                    <a:pt x="92" y="45"/>
                  </a:lnTo>
                  <a:lnTo>
                    <a:pt x="95" y="58"/>
                  </a:lnTo>
                  <a:lnTo>
                    <a:pt x="95" y="58"/>
                  </a:lnTo>
                  <a:lnTo>
                    <a:pt x="95" y="58"/>
                  </a:lnTo>
                  <a:lnTo>
                    <a:pt x="95" y="88"/>
                  </a:lnTo>
                  <a:lnTo>
                    <a:pt x="95" y="88"/>
                  </a:lnTo>
                  <a:lnTo>
                    <a:pt x="92" y="94"/>
                  </a:lnTo>
                  <a:lnTo>
                    <a:pt x="89" y="97"/>
                  </a:lnTo>
                  <a:lnTo>
                    <a:pt x="81" y="106"/>
                  </a:lnTo>
                  <a:lnTo>
                    <a:pt x="81" y="106"/>
                  </a:lnTo>
                  <a:lnTo>
                    <a:pt x="75" y="112"/>
                  </a:lnTo>
                  <a:lnTo>
                    <a:pt x="75" y="112"/>
                  </a:lnTo>
                  <a:lnTo>
                    <a:pt x="64" y="124"/>
                  </a:lnTo>
                  <a:lnTo>
                    <a:pt x="64" y="124"/>
                  </a:lnTo>
                  <a:lnTo>
                    <a:pt x="53" y="134"/>
                  </a:lnTo>
                  <a:lnTo>
                    <a:pt x="53" y="134"/>
                  </a:lnTo>
                  <a:lnTo>
                    <a:pt x="50" y="137"/>
                  </a:lnTo>
                  <a:lnTo>
                    <a:pt x="45" y="140"/>
                  </a:lnTo>
                  <a:lnTo>
                    <a:pt x="45" y="140"/>
                  </a:lnTo>
                  <a:lnTo>
                    <a:pt x="42" y="140"/>
                  </a:lnTo>
                  <a:lnTo>
                    <a:pt x="36" y="143"/>
                  </a:lnTo>
                  <a:lnTo>
                    <a:pt x="36" y="143"/>
                  </a:lnTo>
                  <a:lnTo>
                    <a:pt x="36" y="146"/>
                  </a:lnTo>
                  <a:lnTo>
                    <a:pt x="36" y="149"/>
                  </a:lnTo>
                  <a:lnTo>
                    <a:pt x="36" y="149"/>
                  </a:lnTo>
                  <a:lnTo>
                    <a:pt x="39" y="158"/>
                  </a:lnTo>
                  <a:lnTo>
                    <a:pt x="39" y="167"/>
                  </a:lnTo>
                  <a:lnTo>
                    <a:pt x="39" y="167"/>
                  </a:lnTo>
                  <a:lnTo>
                    <a:pt x="39" y="179"/>
                  </a:lnTo>
                  <a:lnTo>
                    <a:pt x="36" y="185"/>
                  </a:lnTo>
                  <a:lnTo>
                    <a:pt x="36" y="185"/>
                  </a:lnTo>
                  <a:lnTo>
                    <a:pt x="33" y="194"/>
                  </a:lnTo>
                  <a:lnTo>
                    <a:pt x="33" y="194"/>
                  </a:lnTo>
                  <a:lnTo>
                    <a:pt x="33" y="200"/>
                  </a:lnTo>
                  <a:lnTo>
                    <a:pt x="28" y="203"/>
                  </a:lnTo>
                  <a:lnTo>
                    <a:pt x="19" y="210"/>
                  </a:lnTo>
                  <a:lnTo>
                    <a:pt x="19" y="210"/>
                  </a:lnTo>
                  <a:lnTo>
                    <a:pt x="14" y="213"/>
                  </a:lnTo>
                  <a:lnTo>
                    <a:pt x="14" y="213"/>
                  </a:lnTo>
                  <a:lnTo>
                    <a:pt x="11" y="216"/>
                  </a:lnTo>
                  <a:lnTo>
                    <a:pt x="14" y="225"/>
                  </a:lnTo>
                  <a:lnTo>
                    <a:pt x="14" y="225"/>
                  </a:lnTo>
                  <a:lnTo>
                    <a:pt x="14" y="234"/>
                  </a:lnTo>
                  <a:lnTo>
                    <a:pt x="14" y="234"/>
                  </a:lnTo>
                  <a:lnTo>
                    <a:pt x="14" y="237"/>
                  </a:lnTo>
                  <a:lnTo>
                    <a:pt x="14" y="237"/>
                  </a:lnTo>
                  <a:lnTo>
                    <a:pt x="14" y="237"/>
                  </a:lnTo>
                  <a:lnTo>
                    <a:pt x="14" y="237"/>
                  </a:lnTo>
                  <a:lnTo>
                    <a:pt x="14" y="237"/>
                  </a:lnTo>
                  <a:lnTo>
                    <a:pt x="14" y="237"/>
                  </a:lnTo>
                  <a:lnTo>
                    <a:pt x="14" y="237"/>
                  </a:lnTo>
                  <a:lnTo>
                    <a:pt x="14" y="237"/>
                  </a:lnTo>
                  <a:lnTo>
                    <a:pt x="14" y="240"/>
                  </a:lnTo>
                  <a:lnTo>
                    <a:pt x="14" y="240"/>
                  </a:lnTo>
                  <a:lnTo>
                    <a:pt x="14" y="240"/>
                  </a:lnTo>
                  <a:lnTo>
                    <a:pt x="14" y="240"/>
                  </a:lnTo>
                  <a:lnTo>
                    <a:pt x="14" y="243"/>
                  </a:lnTo>
                  <a:lnTo>
                    <a:pt x="14" y="243"/>
                  </a:lnTo>
                  <a:lnTo>
                    <a:pt x="14" y="243"/>
                  </a:lnTo>
                  <a:lnTo>
                    <a:pt x="14" y="243"/>
                  </a:lnTo>
                  <a:lnTo>
                    <a:pt x="14" y="243"/>
                  </a:lnTo>
                  <a:lnTo>
                    <a:pt x="14" y="243"/>
                  </a:lnTo>
                  <a:lnTo>
                    <a:pt x="14" y="246"/>
                  </a:lnTo>
                  <a:lnTo>
                    <a:pt x="14" y="246"/>
                  </a:lnTo>
                  <a:lnTo>
                    <a:pt x="11" y="246"/>
                  </a:lnTo>
                  <a:lnTo>
                    <a:pt x="11" y="246"/>
                  </a:lnTo>
                  <a:lnTo>
                    <a:pt x="11" y="246"/>
                  </a:lnTo>
                  <a:lnTo>
                    <a:pt x="11" y="246"/>
                  </a:lnTo>
                  <a:lnTo>
                    <a:pt x="11" y="249"/>
                  </a:lnTo>
                  <a:lnTo>
                    <a:pt x="11" y="249"/>
                  </a:lnTo>
                  <a:lnTo>
                    <a:pt x="11" y="249"/>
                  </a:lnTo>
                  <a:lnTo>
                    <a:pt x="11" y="249"/>
                  </a:lnTo>
                  <a:lnTo>
                    <a:pt x="11" y="252"/>
                  </a:lnTo>
                  <a:lnTo>
                    <a:pt x="11" y="252"/>
                  </a:lnTo>
                  <a:lnTo>
                    <a:pt x="11" y="252"/>
                  </a:lnTo>
                  <a:lnTo>
                    <a:pt x="11" y="252"/>
                  </a:lnTo>
                  <a:lnTo>
                    <a:pt x="8" y="252"/>
                  </a:lnTo>
                  <a:lnTo>
                    <a:pt x="8" y="252"/>
                  </a:lnTo>
                  <a:lnTo>
                    <a:pt x="8" y="255"/>
                  </a:lnTo>
                  <a:lnTo>
                    <a:pt x="8" y="255"/>
                  </a:lnTo>
                  <a:lnTo>
                    <a:pt x="8" y="255"/>
                  </a:lnTo>
                  <a:lnTo>
                    <a:pt x="8" y="255"/>
                  </a:lnTo>
                  <a:lnTo>
                    <a:pt x="8" y="255"/>
                  </a:lnTo>
                  <a:lnTo>
                    <a:pt x="8" y="255"/>
                  </a:lnTo>
                  <a:lnTo>
                    <a:pt x="5" y="258"/>
                  </a:lnTo>
                  <a:lnTo>
                    <a:pt x="5" y="258"/>
                  </a:lnTo>
                  <a:lnTo>
                    <a:pt x="5" y="258"/>
                  </a:lnTo>
                  <a:lnTo>
                    <a:pt x="5" y="258"/>
                  </a:lnTo>
                  <a:lnTo>
                    <a:pt x="5" y="258"/>
                  </a:lnTo>
                  <a:lnTo>
                    <a:pt x="5" y="258"/>
                  </a:lnTo>
                  <a:lnTo>
                    <a:pt x="5" y="261"/>
                  </a:lnTo>
                  <a:lnTo>
                    <a:pt x="5" y="261"/>
                  </a:lnTo>
                  <a:lnTo>
                    <a:pt x="3" y="261"/>
                  </a:lnTo>
                  <a:lnTo>
                    <a:pt x="3" y="261"/>
                  </a:lnTo>
                  <a:lnTo>
                    <a:pt x="3" y="261"/>
                  </a:lnTo>
                  <a:lnTo>
                    <a:pt x="3" y="261"/>
                  </a:lnTo>
                  <a:lnTo>
                    <a:pt x="3" y="261"/>
                  </a:lnTo>
                  <a:lnTo>
                    <a:pt x="3" y="286"/>
                  </a:lnTo>
                  <a:lnTo>
                    <a:pt x="3" y="286"/>
                  </a:lnTo>
                  <a:lnTo>
                    <a:pt x="0" y="301"/>
                  </a:lnTo>
                  <a:lnTo>
                    <a:pt x="0" y="301"/>
                  </a:lnTo>
                  <a:lnTo>
                    <a:pt x="0" y="307"/>
                  </a:lnTo>
                  <a:lnTo>
                    <a:pt x="0" y="313"/>
                  </a:lnTo>
                  <a:lnTo>
                    <a:pt x="0" y="313"/>
                  </a:lnTo>
                  <a:lnTo>
                    <a:pt x="3" y="313"/>
                  </a:lnTo>
                  <a:lnTo>
                    <a:pt x="3" y="313"/>
                  </a:lnTo>
                  <a:lnTo>
                    <a:pt x="17" y="325"/>
                  </a:lnTo>
                  <a:lnTo>
                    <a:pt x="31" y="331"/>
                  </a:lnTo>
                  <a:lnTo>
                    <a:pt x="31" y="331"/>
                  </a:lnTo>
                  <a:lnTo>
                    <a:pt x="45" y="337"/>
                  </a:lnTo>
                  <a:lnTo>
                    <a:pt x="53" y="343"/>
                  </a:lnTo>
                  <a:lnTo>
                    <a:pt x="59" y="349"/>
                  </a:lnTo>
                  <a:lnTo>
                    <a:pt x="59" y="349"/>
                  </a:lnTo>
                  <a:lnTo>
                    <a:pt x="59" y="352"/>
                  </a:lnTo>
                  <a:lnTo>
                    <a:pt x="59" y="352"/>
                  </a:lnTo>
                  <a:lnTo>
                    <a:pt x="67" y="361"/>
                  </a:lnTo>
                  <a:lnTo>
                    <a:pt x="87" y="374"/>
                  </a:lnTo>
                  <a:lnTo>
                    <a:pt x="87" y="374"/>
                  </a:lnTo>
                  <a:lnTo>
                    <a:pt x="92" y="371"/>
                  </a:lnTo>
                  <a:lnTo>
                    <a:pt x="98" y="368"/>
                  </a:lnTo>
                  <a:lnTo>
                    <a:pt x="98" y="368"/>
                  </a:lnTo>
                  <a:lnTo>
                    <a:pt x="101" y="368"/>
                  </a:lnTo>
                  <a:lnTo>
                    <a:pt x="101" y="368"/>
                  </a:lnTo>
                  <a:lnTo>
                    <a:pt x="103" y="371"/>
                  </a:lnTo>
                  <a:lnTo>
                    <a:pt x="106" y="374"/>
                  </a:lnTo>
                  <a:lnTo>
                    <a:pt x="106" y="383"/>
                  </a:lnTo>
                  <a:lnTo>
                    <a:pt x="106" y="383"/>
                  </a:lnTo>
                  <a:lnTo>
                    <a:pt x="106" y="407"/>
                  </a:lnTo>
                  <a:lnTo>
                    <a:pt x="106" y="407"/>
                  </a:lnTo>
                  <a:lnTo>
                    <a:pt x="106" y="410"/>
                  </a:lnTo>
                  <a:lnTo>
                    <a:pt x="106" y="410"/>
                  </a:lnTo>
                  <a:lnTo>
                    <a:pt x="106" y="431"/>
                  </a:lnTo>
                  <a:lnTo>
                    <a:pt x="106" y="443"/>
                  </a:lnTo>
                  <a:lnTo>
                    <a:pt x="106" y="443"/>
                  </a:lnTo>
                  <a:lnTo>
                    <a:pt x="109" y="450"/>
                  </a:lnTo>
                  <a:lnTo>
                    <a:pt x="109" y="453"/>
                  </a:lnTo>
                  <a:lnTo>
                    <a:pt x="106" y="462"/>
                  </a:lnTo>
                  <a:lnTo>
                    <a:pt x="106" y="462"/>
                  </a:lnTo>
                  <a:lnTo>
                    <a:pt x="106" y="465"/>
                  </a:lnTo>
                  <a:lnTo>
                    <a:pt x="129" y="492"/>
                  </a:lnTo>
                  <a:lnTo>
                    <a:pt x="129" y="492"/>
                  </a:lnTo>
                  <a:lnTo>
                    <a:pt x="137" y="495"/>
                  </a:lnTo>
                  <a:lnTo>
                    <a:pt x="137" y="495"/>
                  </a:lnTo>
                  <a:lnTo>
                    <a:pt x="145" y="498"/>
                  </a:lnTo>
                  <a:lnTo>
                    <a:pt x="154" y="504"/>
                  </a:lnTo>
                  <a:lnTo>
                    <a:pt x="159" y="510"/>
                  </a:lnTo>
                  <a:lnTo>
                    <a:pt x="162" y="522"/>
                  </a:lnTo>
                  <a:lnTo>
                    <a:pt x="162" y="522"/>
                  </a:lnTo>
                  <a:lnTo>
                    <a:pt x="162" y="522"/>
                  </a:lnTo>
                  <a:lnTo>
                    <a:pt x="162" y="522"/>
                  </a:lnTo>
                  <a:lnTo>
                    <a:pt x="162" y="526"/>
                  </a:lnTo>
                  <a:lnTo>
                    <a:pt x="168" y="529"/>
                  </a:lnTo>
                  <a:lnTo>
                    <a:pt x="168" y="529"/>
                  </a:lnTo>
                  <a:lnTo>
                    <a:pt x="176" y="532"/>
                  </a:lnTo>
                  <a:lnTo>
                    <a:pt x="176" y="532"/>
                  </a:lnTo>
                  <a:lnTo>
                    <a:pt x="182" y="535"/>
                  </a:lnTo>
                  <a:lnTo>
                    <a:pt x="187" y="547"/>
                  </a:lnTo>
                  <a:lnTo>
                    <a:pt x="187" y="547"/>
                  </a:lnTo>
                  <a:lnTo>
                    <a:pt x="187" y="550"/>
                  </a:lnTo>
                  <a:lnTo>
                    <a:pt x="187" y="583"/>
                  </a:lnTo>
                  <a:lnTo>
                    <a:pt x="187" y="583"/>
                  </a:lnTo>
                  <a:lnTo>
                    <a:pt x="187" y="583"/>
                  </a:lnTo>
                  <a:lnTo>
                    <a:pt x="187" y="583"/>
                  </a:lnTo>
                  <a:lnTo>
                    <a:pt x="190" y="583"/>
                  </a:lnTo>
                  <a:lnTo>
                    <a:pt x="190" y="583"/>
                  </a:lnTo>
                  <a:lnTo>
                    <a:pt x="190" y="586"/>
                  </a:lnTo>
                  <a:lnTo>
                    <a:pt x="190" y="586"/>
                  </a:lnTo>
                  <a:lnTo>
                    <a:pt x="193" y="586"/>
                  </a:lnTo>
                  <a:lnTo>
                    <a:pt x="193" y="586"/>
                  </a:lnTo>
                  <a:lnTo>
                    <a:pt x="196" y="589"/>
                  </a:lnTo>
                  <a:lnTo>
                    <a:pt x="196" y="589"/>
                  </a:lnTo>
                  <a:lnTo>
                    <a:pt x="196" y="589"/>
                  </a:lnTo>
                  <a:lnTo>
                    <a:pt x="196" y="589"/>
                  </a:lnTo>
                  <a:lnTo>
                    <a:pt x="198" y="589"/>
                  </a:lnTo>
                  <a:lnTo>
                    <a:pt x="198" y="589"/>
                  </a:lnTo>
                  <a:lnTo>
                    <a:pt x="198" y="589"/>
                  </a:lnTo>
                  <a:lnTo>
                    <a:pt x="210" y="577"/>
                  </a:lnTo>
                  <a:lnTo>
                    <a:pt x="210" y="577"/>
                  </a:lnTo>
                  <a:lnTo>
                    <a:pt x="215" y="574"/>
                  </a:lnTo>
                  <a:lnTo>
                    <a:pt x="238" y="577"/>
                  </a:lnTo>
                  <a:lnTo>
                    <a:pt x="252" y="565"/>
                  </a:lnTo>
                  <a:lnTo>
                    <a:pt x="252" y="565"/>
                  </a:lnTo>
                  <a:lnTo>
                    <a:pt x="263" y="553"/>
                  </a:lnTo>
                  <a:lnTo>
                    <a:pt x="263" y="553"/>
                  </a:lnTo>
                  <a:lnTo>
                    <a:pt x="266" y="550"/>
                  </a:lnTo>
                  <a:lnTo>
                    <a:pt x="266" y="550"/>
                  </a:lnTo>
                  <a:lnTo>
                    <a:pt x="274" y="541"/>
                  </a:lnTo>
                  <a:lnTo>
                    <a:pt x="274" y="532"/>
                  </a:lnTo>
                  <a:lnTo>
                    <a:pt x="274" y="532"/>
                  </a:lnTo>
                  <a:lnTo>
                    <a:pt x="277" y="513"/>
                  </a:lnTo>
                  <a:lnTo>
                    <a:pt x="277" y="513"/>
                  </a:lnTo>
                  <a:lnTo>
                    <a:pt x="280" y="495"/>
                  </a:lnTo>
                  <a:lnTo>
                    <a:pt x="288" y="483"/>
                  </a:lnTo>
                  <a:lnTo>
                    <a:pt x="288" y="483"/>
                  </a:lnTo>
                  <a:lnTo>
                    <a:pt x="296" y="468"/>
                  </a:lnTo>
                  <a:lnTo>
                    <a:pt x="302" y="450"/>
                  </a:lnTo>
                  <a:lnTo>
                    <a:pt x="308" y="425"/>
                  </a:lnTo>
                  <a:lnTo>
                    <a:pt x="308" y="407"/>
                  </a:lnTo>
                  <a:lnTo>
                    <a:pt x="308" y="407"/>
                  </a:lnTo>
                  <a:lnTo>
                    <a:pt x="308" y="389"/>
                  </a:lnTo>
                  <a:lnTo>
                    <a:pt x="305" y="374"/>
                  </a:lnTo>
                  <a:lnTo>
                    <a:pt x="305" y="374"/>
                  </a:lnTo>
                  <a:lnTo>
                    <a:pt x="302" y="361"/>
                  </a:lnTo>
                  <a:lnTo>
                    <a:pt x="302" y="346"/>
                  </a:lnTo>
                  <a:lnTo>
                    <a:pt x="302" y="346"/>
                  </a:lnTo>
                  <a:lnTo>
                    <a:pt x="302" y="343"/>
                  </a:lnTo>
                  <a:lnTo>
                    <a:pt x="299" y="313"/>
                  </a:lnTo>
                  <a:lnTo>
                    <a:pt x="299" y="313"/>
                  </a:lnTo>
                  <a:lnTo>
                    <a:pt x="299" y="313"/>
                  </a:lnTo>
                  <a:lnTo>
                    <a:pt x="296" y="249"/>
                  </a:lnTo>
                  <a:lnTo>
                    <a:pt x="296" y="249"/>
                  </a:lnTo>
                  <a:lnTo>
                    <a:pt x="296" y="225"/>
                  </a:lnTo>
                  <a:lnTo>
                    <a:pt x="296" y="225"/>
                  </a:lnTo>
                  <a:lnTo>
                    <a:pt x="294" y="200"/>
                  </a:lnTo>
                  <a:lnTo>
                    <a:pt x="294" y="200"/>
                  </a:lnTo>
                  <a:lnTo>
                    <a:pt x="294" y="197"/>
                  </a:lnTo>
                  <a:lnTo>
                    <a:pt x="294" y="197"/>
                  </a:lnTo>
                  <a:lnTo>
                    <a:pt x="291" y="143"/>
                  </a:lnTo>
                  <a:lnTo>
                    <a:pt x="288" y="64"/>
                  </a:lnTo>
                  <a:lnTo>
                    <a:pt x="288" y="64"/>
                  </a:lnTo>
                  <a:lnTo>
                    <a:pt x="280" y="55"/>
                  </a:lnTo>
                  <a:lnTo>
                    <a:pt x="277" y="49"/>
                  </a:lnTo>
                  <a:lnTo>
                    <a:pt x="277" y="49"/>
                  </a:lnTo>
                  <a:lnTo>
                    <a:pt x="271" y="36"/>
                  </a:lnTo>
                  <a:lnTo>
                    <a:pt x="268" y="27"/>
                  </a:lnTo>
                  <a:lnTo>
                    <a:pt x="268" y="27"/>
                  </a:lnTo>
                  <a:lnTo>
                    <a:pt x="263" y="21"/>
                  </a:lnTo>
                  <a:lnTo>
                    <a:pt x="257" y="12"/>
                  </a:lnTo>
                  <a:lnTo>
                    <a:pt x="257" y="12"/>
                  </a:lnTo>
                  <a:lnTo>
                    <a:pt x="254" y="0"/>
                  </a:lnTo>
                  <a:lnTo>
                    <a:pt x="254" y="0"/>
                  </a:lnTo>
                  <a:lnTo>
                    <a:pt x="252" y="0"/>
                  </a:lnTo>
                  <a:lnTo>
                    <a:pt x="50" y="0"/>
                  </a:lnTo>
                  <a:lnTo>
                    <a:pt x="56" y="3"/>
                  </a:lnTo>
                  <a:lnTo>
                    <a:pt x="56" y="3"/>
                  </a:lnTo>
                  <a:lnTo>
                    <a:pt x="81" y="30"/>
                  </a:lnTo>
                  <a:lnTo>
                    <a:pt x="81" y="30"/>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60">
              <a:extLst>
                <a:ext uri="{FF2B5EF4-FFF2-40B4-BE49-F238E27FC236}">
                  <a16:creationId xmlns:a16="http://schemas.microsoft.com/office/drawing/2014/main" id="{0567882C-6906-8FF9-7E38-22E0C07524F3}"/>
                </a:ext>
              </a:extLst>
            </p:cNvPr>
            <p:cNvSpPr>
              <a:spLocks/>
            </p:cNvSpPr>
            <p:nvPr/>
          </p:nvSpPr>
          <p:spPr bwMode="auto">
            <a:xfrm rot="21400944">
              <a:off x="3899299" y="3330977"/>
              <a:ext cx="709289" cy="372211"/>
            </a:xfrm>
            <a:custGeom>
              <a:avLst/>
              <a:gdLst>
                <a:gd name="T0" fmla="*/ 543 w 571"/>
                <a:gd name="T1" fmla="*/ 55 h 316"/>
                <a:gd name="T2" fmla="*/ 540 w 571"/>
                <a:gd name="T3" fmla="*/ 52 h 316"/>
                <a:gd name="T4" fmla="*/ 534 w 571"/>
                <a:gd name="T5" fmla="*/ 49 h 316"/>
                <a:gd name="T6" fmla="*/ 531 w 571"/>
                <a:gd name="T7" fmla="*/ 46 h 316"/>
                <a:gd name="T8" fmla="*/ 526 w 571"/>
                <a:gd name="T9" fmla="*/ 40 h 316"/>
                <a:gd name="T10" fmla="*/ 523 w 571"/>
                <a:gd name="T11" fmla="*/ 37 h 316"/>
                <a:gd name="T12" fmla="*/ 520 w 571"/>
                <a:gd name="T13" fmla="*/ 31 h 316"/>
                <a:gd name="T14" fmla="*/ 517 w 571"/>
                <a:gd name="T15" fmla="*/ 28 h 316"/>
                <a:gd name="T16" fmla="*/ 467 w 571"/>
                <a:gd name="T17" fmla="*/ 34 h 316"/>
                <a:gd name="T18" fmla="*/ 436 w 571"/>
                <a:gd name="T19" fmla="*/ 28 h 316"/>
                <a:gd name="T20" fmla="*/ 408 w 571"/>
                <a:gd name="T21" fmla="*/ 21 h 316"/>
                <a:gd name="T22" fmla="*/ 403 w 571"/>
                <a:gd name="T23" fmla="*/ 18 h 316"/>
                <a:gd name="T24" fmla="*/ 400 w 571"/>
                <a:gd name="T25" fmla="*/ 15 h 316"/>
                <a:gd name="T26" fmla="*/ 397 w 571"/>
                <a:gd name="T27" fmla="*/ 15 h 316"/>
                <a:gd name="T28" fmla="*/ 355 w 571"/>
                <a:gd name="T29" fmla="*/ 0 h 316"/>
                <a:gd name="T30" fmla="*/ 350 w 571"/>
                <a:gd name="T31" fmla="*/ 3 h 316"/>
                <a:gd name="T32" fmla="*/ 347 w 571"/>
                <a:gd name="T33" fmla="*/ 6 h 316"/>
                <a:gd name="T34" fmla="*/ 347 w 571"/>
                <a:gd name="T35" fmla="*/ 9 h 316"/>
                <a:gd name="T36" fmla="*/ 344 w 571"/>
                <a:gd name="T37" fmla="*/ 28 h 316"/>
                <a:gd name="T38" fmla="*/ 316 w 571"/>
                <a:gd name="T39" fmla="*/ 49 h 316"/>
                <a:gd name="T40" fmla="*/ 285 w 571"/>
                <a:gd name="T41" fmla="*/ 119 h 316"/>
                <a:gd name="T42" fmla="*/ 254 w 571"/>
                <a:gd name="T43" fmla="*/ 140 h 316"/>
                <a:gd name="T44" fmla="*/ 235 w 571"/>
                <a:gd name="T45" fmla="*/ 128 h 316"/>
                <a:gd name="T46" fmla="*/ 207 w 571"/>
                <a:gd name="T47" fmla="*/ 158 h 316"/>
                <a:gd name="T48" fmla="*/ 190 w 571"/>
                <a:gd name="T49" fmla="*/ 152 h 316"/>
                <a:gd name="T50" fmla="*/ 159 w 571"/>
                <a:gd name="T51" fmla="*/ 158 h 316"/>
                <a:gd name="T52" fmla="*/ 117 w 571"/>
                <a:gd name="T53" fmla="*/ 176 h 316"/>
                <a:gd name="T54" fmla="*/ 103 w 571"/>
                <a:gd name="T55" fmla="*/ 192 h 316"/>
                <a:gd name="T56" fmla="*/ 64 w 571"/>
                <a:gd name="T57" fmla="*/ 246 h 316"/>
                <a:gd name="T58" fmla="*/ 25 w 571"/>
                <a:gd name="T59" fmla="*/ 258 h 316"/>
                <a:gd name="T60" fmla="*/ 28 w 571"/>
                <a:gd name="T61" fmla="*/ 265 h 316"/>
                <a:gd name="T62" fmla="*/ 28 w 571"/>
                <a:gd name="T63" fmla="*/ 271 h 316"/>
                <a:gd name="T64" fmla="*/ 8 w 571"/>
                <a:gd name="T65" fmla="*/ 307 h 316"/>
                <a:gd name="T66" fmla="*/ 2 w 571"/>
                <a:gd name="T67" fmla="*/ 316 h 316"/>
                <a:gd name="T68" fmla="*/ 5 w 571"/>
                <a:gd name="T69" fmla="*/ 316 h 316"/>
                <a:gd name="T70" fmla="*/ 11 w 571"/>
                <a:gd name="T71" fmla="*/ 316 h 316"/>
                <a:gd name="T72" fmla="*/ 16 w 571"/>
                <a:gd name="T73" fmla="*/ 316 h 316"/>
                <a:gd name="T74" fmla="*/ 22 w 571"/>
                <a:gd name="T75" fmla="*/ 313 h 316"/>
                <a:gd name="T76" fmla="*/ 28 w 571"/>
                <a:gd name="T77" fmla="*/ 313 h 316"/>
                <a:gd name="T78" fmla="*/ 36 w 571"/>
                <a:gd name="T79" fmla="*/ 313 h 316"/>
                <a:gd name="T80" fmla="*/ 44 w 571"/>
                <a:gd name="T81" fmla="*/ 313 h 316"/>
                <a:gd name="T82" fmla="*/ 53 w 571"/>
                <a:gd name="T83" fmla="*/ 310 h 316"/>
                <a:gd name="T84" fmla="*/ 58 w 571"/>
                <a:gd name="T85" fmla="*/ 310 h 316"/>
                <a:gd name="T86" fmla="*/ 98 w 571"/>
                <a:gd name="T87" fmla="*/ 292 h 316"/>
                <a:gd name="T88" fmla="*/ 475 w 571"/>
                <a:gd name="T89" fmla="*/ 243 h 316"/>
                <a:gd name="T90" fmla="*/ 512 w 571"/>
                <a:gd name="T91" fmla="*/ 201 h 316"/>
                <a:gd name="T92" fmla="*/ 534 w 571"/>
                <a:gd name="T93" fmla="*/ 176 h 316"/>
                <a:gd name="T94" fmla="*/ 559 w 571"/>
                <a:gd name="T95" fmla="*/ 155 h 316"/>
                <a:gd name="T96" fmla="*/ 571 w 571"/>
                <a:gd name="T97" fmla="*/ 140 h 316"/>
                <a:gd name="T98" fmla="*/ 568 w 571"/>
                <a:gd name="T99" fmla="*/ 137 h 316"/>
                <a:gd name="T100" fmla="*/ 565 w 571"/>
                <a:gd name="T101" fmla="*/ 131 h 316"/>
                <a:gd name="T102" fmla="*/ 565 w 571"/>
                <a:gd name="T103" fmla="*/ 128 h 316"/>
                <a:gd name="T104" fmla="*/ 562 w 571"/>
                <a:gd name="T105" fmla="*/ 125 h 316"/>
                <a:gd name="T106" fmla="*/ 559 w 571"/>
                <a:gd name="T107" fmla="*/ 122 h 316"/>
                <a:gd name="T108" fmla="*/ 559 w 571"/>
                <a:gd name="T109" fmla="*/ 119 h 316"/>
                <a:gd name="T110" fmla="*/ 557 w 571"/>
                <a:gd name="T111" fmla="*/ 116 h 316"/>
                <a:gd name="T112" fmla="*/ 543 w 571"/>
                <a:gd name="T113" fmla="*/ 73 h 316"/>
                <a:gd name="T114" fmla="*/ 543 w 571"/>
                <a:gd name="T115" fmla="*/ 67 h 316"/>
                <a:gd name="T116" fmla="*/ 543 w 571"/>
                <a:gd name="T117" fmla="*/ 64 h 316"/>
                <a:gd name="T118" fmla="*/ 545 w 571"/>
                <a:gd name="T119" fmla="*/ 58 h 316"/>
                <a:gd name="T120" fmla="*/ 545 w 571"/>
                <a:gd name="T121" fmla="*/ 5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1" h="316">
                  <a:moveTo>
                    <a:pt x="545" y="58"/>
                  </a:moveTo>
                  <a:lnTo>
                    <a:pt x="545" y="58"/>
                  </a:lnTo>
                  <a:lnTo>
                    <a:pt x="545" y="58"/>
                  </a:lnTo>
                  <a:lnTo>
                    <a:pt x="545" y="58"/>
                  </a:lnTo>
                  <a:lnTo>
                    <a:pt x="543" y="55"/>
                  </a:lnTo>
                  <a:lnTo>
                    <a:pt x="543" y="55"/>
                  </a:lnTo>
                  <a:lnTo>
                    <a:pt x="543" y="55"/>
                  </a:lnTo>
                  <a:lnTo>
                    <a:pt x="543" y="55"/>
                  </a:lnTo>
                  <a:lnTo>
                    <a:pt x="540" y="55"/>
                  </a:lnTo>
                  <a:lnTo>
                    <a:pt x="540" y="55"/>
                  </a:lnTo>
                  <a:lnTo>
                    <a:pt x="540" y="55"/>
                  </a:lnTo>
                  <a:lnTo>
                    <a:pt x="540" y="55"/>
                  </a:lnTo>
                  <a:lnTo>
                    <a:pt x="540" y="52"/>
                  </a:lnTo>
                  <a:lnTo>
                    <a:pt x="540" y="52"/>
                  </a:lnTo>
                  <a:lnTo>
                    <a:pt x="537" y="52"/>
                  </a:lnTo>
                  <a:lnTo>
                    <a:pt x="537" y="52"/>
                  </a:lnTo>
                  <a:lnTo>
                    <a:pt x="537" y="52"/>
                  </a:lnTo>
                  <a:lnTo>
                    <a:pt x="537" y="52"/>
                  </a:lnTo>
                  <a:lnTo>
                    <a:pt x="534" y="49"/>
                  </a:lnTo>
                  <a:lnTo>
                    <a:pt x="534" y="49"/>
                  </a:lnTo>
                  <a:lnTo>
                    <a:pt x="534" y="49"/>
                  </a:lnTo>
                  <a:lnTo>
                    <a:pt x="534" y="49"/>
                  </a:lnTo>
                  <a:lnTo>
                    <a:pt x="534" y="49"/>
                  </a:lnTo>
                  <a:lnTo>
                    <a:pt x="534" y="49"/>
                  </a:lnTo>
                  <a:lnTo>
                    <a:pt x="531" y="46"/>
                  </a:lnTo>
                  <a:lnTo>
                    <a:pt x="531" y="46"/>
                  </a:lnTo>
                  <a:lnTo>
                    <a:pt x="531" y="46"/>
                  </a:lnTo>
                  <a:lnTo>
                    <a:pt x="531" y="46"/>
                  </a:lnTo>
                  <a:lnTo>
                    <a:pt x="529" y="43"/>
                  </a:lnTo>
                  <a:lnTo>
                    <a:pt x="529" y="43"/>
                  </a:lnTo>
                  <a:lnTo>
                    <a:pt x="529" y="43"/>
                  </a:lnTo>
                  <a:lnTo>
                    <a:pt x="529" y="43"/>
                  </a:lnTo>
                  <a:lnTo>
                    <a:pt x="526" y="40"/>
                  </a:lnTo>
                  <a:lnTo>
                    <a:pt x="526" y="40"/>
                  </a:lnTo>
                  <a:lnTo>
                    <a:pt x="526" y="40"/>
                  </a:lnTo>
                  <a:lnTo>
                    <a:pt x="526" y="40"/>
                  </a:lnTo>
                  <a:lnTo>
                    <a:pt x="526" y="40"/>
                  </a:lnTo>
                  <a:lnTo>
                    <a:pt x="526" y="40"/>
                  </a:lnTo>
                  <a:lnTo>
                    <a:pt x="523" y="37"/>
                  </a:lnTo>
                  <a:lnTo>
                    <a:pt x="523" y="37"/>
                  </a:lnTo>
                  <a:lnTo>
                    <a:pt x="523" y="37"/>
                  </a:lnTo>
                  <a:lnTo>
                    <a:pt x="523" y="37"/>
                  </a:lnTo>
                  <a:lnTo>
                    <a:pt x="523" y="34"/>
                  </a:lnTo>
                  <a:lnTo>
                    <a:pt x="523" y="34"/>
                  </a:lnTo>
                  <a:lnTo>
                    <a:pt x="520" y="34"/>
                  </a:lnTo>
                  <a:lnTo>
                    <a:pt x="520" y="34"/>
                  </a:lnTo>
                  <a:lnTo>
                    <a:pt x="520" y="34"/>
                  </a:lnTo>
                  <a:lnTo>
                    <a:pt x="520" y="34"/>
                  </a:lnTo>
                  <a:lnTo>
                    <a:pt x="520" y="31"/>
                  </a:lnTo>
                  <a:lnTo>
                    <a:pt x="520" y="31"/>
                  </a:lnTo>
                  <a:lnTo>
                    <a:pt x="520" y="31"/>
                  </a:lnTo>
                  <a:lnTo>
                    <a:pt x="520" y="31"/>
                  </a:lnTo>
                  <a:lnTo>
                    <a:pt x="517" y="28"/>
                  </a:lnTo>
                  <a:lnTo>
                    <a:pt x="517" y="28"/>
                  </a:lnTo>
                  <a:lnTo>
                    <a:pt x="517" y="28"/>
                  </a:lnTo>
                  <a:lnTo>
                    <a:pt x="517" y="28"/>
                  </a:lnTo>
                  <a:lnTo>
                    <a:pt x="517" y="24"/>
                  </a:lnTo>
                  <a:lnTo>
                    <a:pt x="517" y="24"/>
                  </a:lnTo>
                  <a:lnTo>
                    <a:pt x="501" y="28"/>
                  </a:lnTo>
                  <a:lnTo>
                    <a:pt x="501" y="28"/>
                  </a:lnTo>
                  <a:lnTo>
                    <a:pt x="487" y="28"/>
                  </a:lnTo>
                  <a:lnTo>
                    <a:pt x="487" y="28"/>
                  </a:lnTo>
                  <a:lnTo>
                    <a:pt x="467" y="34"/>
                  </a:lnTo>
                  <a:lnTo>
                    <a:pt x="467" y="34"/>
                  </a:lnTo>
                  <a:lnTo>
                    <a:pt x="464" y="34"/>
                  </a:lnTo>
                  <a:lnTo>
                    <a:pt x="464" y="34"/>
                  </a:lnTo>
                  <a:lnTo>
                    <a:pt x="453" y="34"/>
                  </a:lnTo>
                  <a:lnTo>
                    <a:pt x="453" y="34"/>
                  </a:lnTo>
                  <a:lnTo>
                    <a:pt x="436" y="28"/>
                  </a:lnTo>
                  <a:lnTo>
                    <a:pt x="436" y="28"/>
                  </a:lnTo>
                  <a:lnTo>
                    <a:pt x="428" y="24"/>
                  </a:lnTo>
                  <a:lnTo>
                    <a:pt x="428" y="24"/>
                  </a:lnTo>
                  <a:lnTo>
                    <a:pt x="425" y="24"/>
                  </a:lnTo>
                  <a:lnTo>
                    <a:pt x="425" y="24"/>
                  </a:lnTo>
                  <a:lnTo>
                    <a:pt x="408" y="21"/>
                  </a:lnTo>
                  <a:lnTo>
                    <a:pt x="408" y="21"/>
                  </a:lnTo>
                  <a:lnTo>
                    <a:pt x="408" y="21"/>
                  </a:lnTo>
                  <a:lnTo>
                    <a:pt x="408" y="21"/>
                  </a:lnTo>
                  <a:lnTo>
                    <a:pt x="408" y="21"/>
                  </a:lnTo>
                  <a:lnTo>
                    <a:pt x="408" y="21"/>
                  </a:lnTo>
                  <a:lnTo>
                    <a:pt x="408" y="18"/>
                  </a:lnTo>
                  <a:lnTo>
                    <a:pt x="408" y="18"/>
                  </a:lnTo>
                  <a:lnTo>
                    <a:pt x="403" y="18"/>
                  </a:lnTo>
                  <a:lnTo>
                    <a:pt x="403" y="18"/>
                  </a:lnTo>
                  <a:lnTo>
                    <a:pt x="403" y="18"/>
                  </a:lnTo>
                  <a:lnTo>
                    <a:pt x="403" y="18"/>
                  </a:lnTo>
                  <a:lnTo>
                    <a:pt x="403" y="18"/>
                  </a:lnTo>
                  <a:lnTo>
                    <a:pt x="403" y="18"/>
                  </a:lnTo>
                  <a:lnTo>
                    <a:pt x="403" y="15"/>
                  </a:lnTo>
                  <a:lnTo>
                    <a:pt x="403" y="15"/>
                  </a:lnTo>
                  <a:lnTo>
                    <a:pt x="400" y="15"/>
                  </a:lnTo>
                  <a:lnTo>
                    <a:pt x="400" y="15"/>
                  </a:lnTo>
                  <a:lnTo>
                    <a:pt x="400" y="15"/>
                  </a:lnTo>
                  <a:lnTo>
                    <a:pt x="400" y="15"/>
                  </a:lnTo>
                  <a:lnTo>
                    <a:pt x="400" y="15"/>
                  </a:lnTo>
                  <a:lnTo>
                    <a:pt x="400" y="15"/>
                  </a:lnTo>
                  <a:lnTo>
                    <a:pt x="397" y="15"/>
                  </a:lnTo>
                  <a:lnTo>
                    <a:pt x="397" y="15"/>
                  </a:lnTo>
                  <a:lnTo>
                    <a:pt x="397" y="15"/>
                  </a:lnTo>
                  <a:lnTo>
                    <a:pt x="397" y="15"/>
                  </a:lnTo>
                  <a:lnTo>
                    <a:pt x="372" y="9"/>
                  </a:lnTo>
                  <a:lnTo>
                    <a:pt x="366" y="6"/>
                  </a:lnTo>
                  <a:lnTo>
                    <a:pt x="366" y="3"/>
                  </a:lnTo>
                  <a:lnTo>
                    <a:pt x="366" y="3"/>
                  </a:lnTo>
                  <a:lnTo>
                    <a:pt x="355" y="0"/>
                  </a:lnTo>
                  <a:lnTo>
                    <a:pt x="355" y="0"/>
                  </a:lnTo>
                  <a:lnTo>
                    <a:pt x="350" y="3"/>
                  </a:lnTo>
                  <a:lnTo>
                    <a:pt x="350" y="3"/>
                  </a:lnTo>
                  <a:lnTo>
                    <a:pt x="350" y="3"/>
                  </a:lnTo>
                  <a:lnTo>
                    <a:pt x="350" y="3"/>
                  </a:lnTo>
                  <a:lnTo>
                    <a:pt x="350" y="3"/>
                  </a:lnTo>
                  <a:lnTo>
                    <a:pt x="350" y="3"/>
                  </a:lnTo>
                  <a:lnTo>
                    <a:pt x="347" y="3"/>
                  </a:lnTo>
                  <a:lnTo>
                    <a:pt x="347" y="3"/>
                  </a:lnTo>
                  <a:lnTo>
                    <a:pt x="347" y="6"/>
                  </a:lnTo>
                  <a:lnTo>
                    <a:pt x="347" y="6"/>
                  </a:lnTo>
                  <a:lnTo>
                    <a:pt x="347" y="6"/>
                  </a:lnTo>
                  <a:lnTo>
                    <a:pt x="347" y="6"/>
                  </a:lnTo>
                  <a:lnTo>
                    <a:pt x="347" y="6"/>
                  </a:lnTo>
                  <a:lnTo>
                    <a:pt x="347" y="6"/>
                  </a:lnTo>
                  <a:lnTo>
                    <a:pt x="347" y="9"/>
                  </a:lnTo>
                  <a:lnTo>
                    <a:pt x="347" y="9"/>
                  </a:lnTo>
                  <a:lnTo>
                    <a:pt x="347" y="9"/>
                  </a:lnTo>
                  <a:lnTo>
                    <a:pt x="347" y="9"/>
                  </a:lnTo>
                  <a:lnTo>
                    <a:pt x="347" y="9"/>
                  </a:lnTo>
                  <a:lnTo>
                    <a:pt x="347" y="9"/>
                  </a:lnTo>
                  <a:lnTo>
                    <a:pt x="347" y="9"/>
                  </a:lnTo>
                  <a:lnTo>
                    <a:pt x="347" y="9"/>
                  </a:lnTo>
                  <a:lnTo>
                    <a:pt x="347" y="15"/>
                  </a:lnTo>
                  <a:lnTo>
                    <a:pt x="347" y="15"/>
                  </a:lnTo>
                  <a:lnTo>
                    <a:pt x="347" y="24"/>
                  </a:lnTo>
                  <a:lnTo>
                    <a:pt x="344" y="28"/>
                  </a:lnTo>
                  <a:lnTo>
                    <a:pt x="344" y="28"/>
                  </a:lnTo>
                  <a:lnTo>
                    <a:pt x="338" y="31"/>
                  </a:lnTo>
                  <a:lnTo>
                    <a:pt x="333" y="34"/>
                  </a:lnTo>
                  <a:lnTo>
                    <a:pt x="333" y="34"/>
                  </a:lnTo>
                  <a:lnTo>
                    <a:pt x="324" y="37"/>
                  </a:lnTo>
                  <a:lnTo>
                    <a:pt x="319" y="43"/>
                  </a:lnTo>
                  <a:lnTo>
                    <a:pt x="316" y="49"/>
                  </a:lnTo>
                  <a:lnTo>
                    <a:pt x="316" y="49"/>
                  </a:lnTo>
                  <a:lnTo>
                    <a:pt x="302" y="88"/>
                  </a:lnTo>
                  <a:lnTo>
                    <a:pt x="299" y="100"/>
                  </a:lnTo>
                  <a:lnTo>
                    <a:pt x="299" y="100"/>
                  </a:lnTo>
                  <a:lnTo>
                    <a:pt x="299" y="103"/>
                  </a:lnTo>
                  <a:lnTo>
                    <a:pt x="296" y="110"/>
                  </a:lnTo>
                  <a:lnTo>
                    <a:pt x="285" y="119"/>
                  </a:lnTo>
                  <a:lnTo>
                    <a:pt x="285" y="119"/>
                  </a:lnTo>
                  <a:lnTo>
                    <a:pt x="280" y="125"/>
                  </a:lnTo>
                  <a:lnTo>
                    <a:pt x="280" y="125"/>
                  </a:lnTo>
                  <a:lnTo>
                    <a:pt x="266" y="134"/>
                  </a:lnTo>
                  <a:lnTo>
                    <a:pt x="257" y="140"/>
                  </a:lnTo>
                  <a:lnTo>
                    <a:pt x="257" y="140"/>
                  </a:lnTo>
                  <a:lnTo>
                    <a:pt x="254" y="140"/>
                  </a:lnTo>
                  <a:lnTo>
                    <a:pt x="254" y="140"/>
                  </a:lnTo>
                  <a:lnTo>
                    <a:pt x="252" y="134"/>
                  </a:lnTo>
                  <a:lnTo>
                    <a:pt x="252" y="134"/>
                  </a:lnTo>
                  <a:lnTo>
                    <a:pt x="249" y="131"/>
                  </a:lnTo>
                  <a:lnTo>
                    <a:pt x="249" y="128"/>
                  </a:lnTo>
                  <a:lnTo>
                    <a:pt x="243" y="128"/>
                  </a:lnTo>
                  <a:lnTo>
                    <a:pt x="243" y="128"/>
                  </a:lnTo>
                  <a:lnTo>
                    <a:pt x="235" y="128"/>
                  </a:lnTo>
                  <a:lnTo>
                    <a:pt x="232" y="134"/>
                  </a:lnTo>
                  <a:lnTo>
                    <a:pt x="232" y="134"/>
                  </a:lnTo>
                  <a:lnTo>
                    <a:pt x="229" y="140"/>
                  </a:lnTo>
                  <a:lnTo>
                    <a:pt x="224" y="146"/>
                  </a:lnTo>
                  <a:lnTo>
                    <a:pt x="212" y="155"/>
                  </a:lnTo>
                  <a:lnTo>
                    <a:pt x="212" y="155"/>
                  </a:lnTo>
                  <a:lnTo>
                    <a:pt x="207" y="158"/>
                  </a:lnTo>
                  <a:lnTo>
                    <a:pt x="207" y="158"/>
                  </a:lnTo>
                  <a:lnTo>
                    <a:pt x="204" y="152"/>
                  </a:lnTo>
                  <a:lnTo>
                    <a:pt x="204" y="152"/>
                  </a:lnTo>
                  <a:lnTo>
                    <a:pt x="201" y="152"/>
                  </a:lnTo>
                  <a:lnTo>
                    <a:pt x="198" y="149"/>
                  </a:lnTo>
                  <a:lnTo>
                    <a:pt x="198" y="149"/>
                  </a:lnTo>
                  <a:lnTo>
                    <a:pt x="190" y="152"/>
                  </a:lnTo>
                  <a:lnTo>
                    <a:pt x="182" y="155"/>
                  </a:lnTo>
                  <a:lnTo>
                    <a:pt x="182" y="155"/>
                  </a:lnTo>
                  <a:lnTo>
                    <a:pt x="182" y="158"/>
                  </a:lnTo>
                  <a:lnTo>
                    <a:pt x="182" y="158"/>
                  </a:lnTo>
                  <a:lnTo>
                    <a:pt x="179" y="158"/>
                  </a:lnTo>
                  <a:lnTo>
                    <a:pt x="159" y="158"/>
                  </a:lnTo>
                  <a:lnTo>
                    <a:pt x="159" y="158"/>
                  </a:lnTo>
                  <a:lnTo>
                    <a:pt x="156" y="158"/>
                  </a:lnTo>
                  <a:lnTo>
                    <a:pt x="156" y="158"/>
                  </a:lnTo>
                  <a:lnTo>
                    <a:pt x="142" y="152"/>
                  </a:lnTo>
                  <a:lnTo>
                    <a:pt x="142" y="152"/>
                  </a:lnTo>
                  <a:lnTo>
                    <a:pt x="134" y="155"/>
                  </a:lnTo>
                  <a:lnTo>
                    <a:pt x="126" y="158"/>
                  </a:lnTo>
                  <a:lnTo>
                    <a:pt x="117" y="176"/>
                  </a:lnTo>
                  <a:lnTo>
                    <a:pt x="117" y="176"/>
                  </a:lnTo>
                  <a:lnTo>
                    <a:pt x="117" y="179"/>
                  </a:lnTo>
                  <a:lnTo>
                    <a:pt x="112" y="179"/>
                  </a:lnTo>
                  <a:lnTo>
                    <a:pt x="103" y="179"/>
                  </a:lnTo>
                  <a:lnTo>
                    <a:pt x="103" y="179"/>
                  </a:lnTo>
                  <a:lnTo>
                    <a:pt x="103" y="192"/>
                  </a:lnTo>
                  <a:lnTo>
                    <a:pt x="103" y="192"/>
                  </a:lnTo>
                  <a:lnTo>
                    <a:pt x="100" y="204"/>
                  </a:lnTo>
                  <a:lnTo>
                    <a:pt x="92" y="219"/>
                  </a:lnTo>
                  <a:lnTo>
                    <a:pt x="92" y="219"/>
                  </a:lnTo>
                  <a:lnTo>
                    <a:pt x="86" y="225"/>
                  </a:lnTo>
                  <a:lnTo>
                    <a:pt x="86" y="225"/>
                  </a:lnTo>
                  <a:lnTo>
                    <a:pt x="75" y="231"/>
                  </a:lnTo>
                  <a:lnTo>
                    <a:pt x="64" y="246"/>
                  </a:lnTo>
                  <a:lnTo>
                    <a:pt x="64" y="246"/>
                  </a:lnTo>
                  <a:lnTo>
                    <a:pt x="58" y="249"/>
                  </a:lnTo>
                  <a:lnTo>
                    <a:pt x="36" y="246"/>
                  </a:lnTo>
                  <a:lnTo>
                    <a:pt x="25" y="258"/>
                  </a:lnTo>
                  <a:lnTo>
                    <a:pt x="25" y="258"/>
                  </a:lnTo>
                  <a:lnTo>
                    <a:pt x="25" y="258"/>
                  </a:lnTo>
                  <a:lnTo>
                    <a:pt x="25" y="258"/>
                  </a:lnTo>
                  <a:lnTo>
                    <a:pt x="25" y="261"/>
                  </a:lnTo>
                  <a:lnTo>
                    <a:pt x="25" y="261"/>
                  </a:lnTo>
                  <a:lnTo>
                    <a:pt x="25" y="261"/>
                  </a:lnTo>
                  <a:lnTo>
                    <a:pt x="25" y="261"/>
                  </a:lnTo>
                  <a:lnTo>
                    <a:pt x="28" y="265"/>
                  </a:lnTo>
                  <a:lnTo>
                    <a:pt x="28" y="265"/>
                  </a:lnTo>
                  <a:lnTo>
                    <a:pt x="28" y="265"/>
                  </a:lnTo>
                  <a:lnTo>
                    <a:pt x="28" y="265"/>
                  </a:lnTo>
                  <a:lnTo>
                    <a:pt x="28" y="268"/>
                  </a:lnTo>
                  <a:lnTo>
                    <a:pt x="28" y="268"/>
                  </a:lnTo>
                  <a:lnTo>
                    <a:pt x="28" y="268"/>
                  </a:lnTo>
                  <a:lnTo>
                    <a:pt x="28" y="268"/>
                  </a:lnTo>
                  <a:lnTo>
                    <a:pt x="28" y="271"/>
                  </a:lnTo>
                  <a:lnTo>
                    <a:pt x="28" y="271"/>
                  </a:lnTo>
                  <a:lnTo>
                    <a:pt x="25" y="286"/>
                  </a:lnTo>
                  <a:lnTo>
                    <a:pt x="22" y="295"/>
                  </a:lnTo>
                  <a:lnTo>
                    <a:pt x="14" y="307"/>
                  </a:lnTo>
                  <a:lnTo>
                    <a:pt x="14" y="307"/>
                  </a:lnTo>
                  <a:lnTo>
                    <a:pt x="11" y="310"/>
                  </a:lnTo>
                  <a:lnTo>
                    <a:pt x="8" y="307"/>
                  </a:lnTo>
                  <a:lnTo>
                    <a:pt x="8" y="307"/>
                  </a:lnTo>
                  <a:lnTo>
                    <a:pt x="0" y="304"/>
                  </a:lnTo>
                  <a:lnTo>
                    <a:pt x="0" y="304"/>
                  </a:lnTo>
                  <a:lnTo>
                    <a:pt x="0" y="313"/>
                  </a:lnTo>
                  <a:lnTo>
                    <a:pt x="0" y="313"/>
                  </a:lnTo>
                  <a:lnTo>
                    <a:pt x="2" y="316"/>
                  </a:lnTo>
                  <a:lnTo>
                    <a:pt x="2" y="316"/>
                  </a:lnTo>
                  <a:lnTo>
                    <a:pt x="2" y="316"/>
                  </a:lnTo>
                  <a:lnTo>
                    <a:pt x="2" y="316"/>
                  </a:lnTo>
                  <a:lnTo>
                    <a:pt x="2" y="316"/>
                  </a:lnTo>
                  <a:lnTo>
                    <a:pt x="2" y="316"/>
                  </a:lnTo>
                  <a:lnTo>
                    <a:pt x="2" y="316"/>
                  </a:lnTo>
                  <a:lnTo>
                    <a:pt x="2" y="316"/>
                  </a:lnTo>
                  <a:lnTo>
                    <a:pt x="5" y="316"/>
                  </a:lnTo>
                  <a:lnTo>
                    <a:pt x="5" y="316"/>
                  </a:lnTo>
                  <a:lnTo>
                    <a:pt x="5" y="316"/>
                  </a:lnTo>
                  <a:lnTo>
                    <a:pt x="5" y="316"/>
                  </a:lnTo>
                  <a:lnTo>
                    <a:pt x="5" y="316"/>
                  </a:lnTo>
                  <a:lnTo>
                    <a:pt x="5" y="316"/>
                  </a:lnTo>
                  <a:lnTo>
                    <a:pt x="8" y="316"/>
                  </a:lnTo>
                  <a:lnTo>
                    <a:pt x="8" y="316"/>
                  </a:lnTo>
                  <a:lnTo>
                    <a:pt x="11" y="316"/>
                  </a:lnTo>
                  <a:lnTo>
                    <a:pt x="11" y="316"/>
                  </a:lnTo>
                  <a:lnTo>
                    <a:pt x="11" y="316"/>
                  </a:lnTo>
                  <a:lnTo>
                    <a:pt x="11" y="316"/>
                  </a:lnTo>
                  <a:lnTo>
                    <a:pt x="14" y="316"/>
                  </a:lnTo>
                  <a:lnTo>
                    <a:pt x="14" y="316"/>
                  </a:lnTo>
                  <a:lnTo>
                    <a:pt x="16" y="316"/>
                  </a:lnTo>
                  <a:lnTo>
                    <a:pt x="16" y="316"/>
                  </a:lnTo>
                  <a:lnTo>
                    <a:pt x="16" y="316"/>
                  </a:lnTo>
                  <a:lnTo>
                    <a:pt x="16" y="316"/>
                  </a:lnTo>
                  <a:lnTo>
                    <a:pt x="19" y="313"/>
                  </a:lnTo>
                  <a:lnTo>
                    <a:pt x="19" y="313"/>
                  </a:lnTo>
                  <a:lnTo>
                    <a:pt x="19" y="313"/>
                  </a:lnTo>
                  <a:lnTo>
                    <a:pt x="19" y="313"/>
                  </a:lnTo>
                  <a:lnTo>
                    <a:pt x="22" y="313"/>
                  </a:lnTo>
                  <a:lnTo>
                    <a:pt x="22" y="313"/>
                  </a:lnTo>
                  <a:lnTo>
                    <a:pt x="25" y="313"/>
                  </a:lnTo>
                  <a:lnTo>
                    <a:pt x="25" y="313"/>
                  </a:lnTo>
                  <a:lnTo>
                    <a:pt x="28" y="313"/>
                  </a:lnTo>
                  <a:lnTo>
                    <a:pt x="28" y="313"/>
                  </a:lnTo>
                  <a:lnTo>
                    <a:pt x="28" y="313"/>
                  </a:lnTo>
                  <a:lnTo>
                    <a:pt x="28" y="313"/>
                  </a:lnTo>
                  <a:lnTo>
                    <a:pt x="30" y="313"/>
                  </a:lnTo>
                  <a:lnTo>
                    <a:pt x="30" y="313"/>
                  </a:lnTo>
                  <a:lnTo>
                    <a:pt x="30" y="313"/>
                  </a:lnTo>
                  <a:lnTo>
                    <a:pt x="30" y="313"/>
                  </a:lnTo>
                  <a:lnTo>
                    <a:pt x="36" y="313"/>
                  </a:lnTo>
                  <a:lnTo>
                    <a:pt x="36" y="313"/>
                  </a:lnTo>
                  <a:lnTo>
                    <a:pt x="36" y="313"/>
                  </a:lnTo>
                  <a:lnTo>
                    <a:pt x="36" y="313"/>
                  </a:lnTo>
                  <a:lnTo>
                    <a:pt x="39" y="313"/>
                  </a:lnTo>
                  <a:lnTo>
                    <a:pt x="39" y="313"/>
                  </a:lnTo>
                  <a:lnTo>
                    <a:pt x="39" y="313"/>
                  </a:lnTo>
                  <a:lnTo>
                    <a:pt x="39" y="313"/>
                  </a:lnTo>
                  <a:lnTo>
                    <a:pt x="44" y="313"/>
                  </a:lnTo>
                  <a:lnTo>
                    <a:pt x="44" y="313"/>
                  </a:lnTo>
                  <a:lnTo>
                    <a:pt x="44" y="313"/>
                  </a:lnTo>
                  <a:lnTo>
                    <a:pt x="44" y="313"/>
                  </a:lnTo>
                  <a:lnTo>
                    <a:pt x="47" y="313"/>
                  </a:lnTo>
                  <a:lnTo>
                    <a:pt x="47" y="313"/>
                  </a:lnTo>
                  <a:lnTo>
                    <a:pt x="50" y="310"/>
                  </a:lnTo>
                  <a:lnTo>
                    <a:pt x="50" y="310"/>
                  </a:lnTo>
                  <a:lnTo>
                    <a:pt x="53" y="310"/>
                  </a:lnTo>
                  <a:lnTo>
                    <a:pt x="53" y="310"/>
                  </a:lnTo>
                  <a:lnTo>
                    <a:pt x="53" y="310"/>
                  </a:lnTo>
                  <a:lnTo>
                    <a:pt x="53" y="310"/>
                  </a:lnTo>
                  <a:lnTo>
                    <a:pt x="56" y="310"/>
                  </a:lnTo>
                  <a:lnTo>
                    <a:pt x="56" y="310"/>
                  </a:lnTo>
                  <a:lnTo>
                    <a:pt x="58" y="310"/>
                  </a:lnTo>
                  <a:lnTo>
                    <a:pt x="58" y="310"/>
                  </a:lnTo>
                  <a:lnTo>
                    <a:pt x="61" y="310"/>
                  </a:lnTo>
                  <a:lnTo>
                    <a:pt x="92" y="310"/>
                  </a:lnTo>
                  <a:lnTo>
                    <a:pt x="92" y="298"/>
                  </a:lnTo>
                  <a:lnTo>
                    <a:pt x="92" y="298"/>
                  </a:lnTo>
                  <a:lnTo>
                    <a:pt x="95" y="295"/>
                  </a:lnTo>
                  <a:lnTo>
                    <a:pt x="98" y="292"/>
                  </a:lnTo>
                  <a:lnTo>
                    <a:pt x="98" y="292"/>
                  </a:lnTo>
                  <a:lnTo>
                    <a:pt x="98" y="292"/>
                  </a:lnTo>
                  <a:lnTo>
                    <a:pt x="98" y="292"/>
                  </a:lnTo>
                  <a:lnTo>
                    <a:pt x="98" y="292"/>
                  </a:lnTo>
                  <a:lnTo>
                    <a:pt x="98" y="292"/>
                  </a:lnTo>
                  <a:lnTo>
                    <a:pt x="218" y="280"/>
                  </a:lnTo>
                  <a:lnTo>
                    <a:pt x="464" y="255"/>
                  </a:lnTo>
                  <a:lnTo>
                    <a:pt x="475" y="243"/>
                  </a:lnTo>
                  <a:lnTo>
                    <a:pt x="501" y="222"/>
                  </a:lnTo>
                  <a:lnTo>
                    <a:pt x="501" y="222"/>
                  </a:lnTo>
                  <a:lnTo>
                    <a:pt x="503" y="213"/>
                  </a:lnTo>
                  <a:lnTo>
                    <a:pt x="503" y="213"/>
                  </a:lnTo>
                  <a:lnTo>
                    <a:pt x="506" y="207"/>
                  </a:lnTo>
                  <a:lnTo>
                    <a:pt x="506" y="207"/>
                  </a:lnTo>
                  <a:lnTo>
                    <a:pt x="512" y="201"/>
                  </a:lnTo>
                  <a:lnTo>
                    <a:pt x="512" y="201"/>
                  </a:lnTo>
                  <a:lnTo>
                    <a:pt x="517" y="195"/>
                  </a:lnTo>
                  <a:lnTo>
                    <a:pt x="517" y="195"/>
                  </a:lnTo>
                  <a:lnTo>
                    <a:pt x="520" y="192"/>
                  </a:lnTo>
                  <a:lnTo>
                    <a:pt x="520" y="192"/>
                  </a:lnTo>
                  <a:lnTo>
                    <a:pt x="529" y="179"/>
                  </a:lnTo>
                  <a:lnTo>
                    <a:pt x="534" y="176"/>
                  </a:lnTo>
                  <a:lnTo>
                    <a:pt x="534" y="170"/>
                  </a:lnTo>
                  <a:lnTo>
                    <a:pt x="534" y="170"/>
                  </a:lnTo>
                  <a:lnTo>
                    <a:pt x="537" y="164"/>
                  </a:lnTo>
                  <a:lnTo>
                    <a:pt x="543" y="161"/>
                  </a:lnTo>
                  <a:lnTo>
                    <a:pt x="557" y="158"/>
                  </a:lnTo>
                  <a:lnTo>
                    <a:pt x="557" y="158"/>
                  </a:lnTo>
                  <a:lnTo>
                    <a:pt x="559" y="155"/>
                  </a:lnTo>
                  <a:lnTo>
                    <a:pt x="559" y="155"/>
                  </a:lnTo>
                  <a:lnTo>
                    <a:pt x="562" y="155"/>
                  </a:lnTo>
                  <a:lnTo>
                    <a:pt x="562" y="155"/>
                  </a:lnTo>
                  <a:lnTo>
                    <a:pt x="568" y="143"/>
                  </a:lnTo>
                  <a:lnTo>
                    <a:pt x="568" y="143"/>
                  </a:lnTo>
                  <a:lnTo>
                    <a:pt x="571" y="140"/>
                  </a:lnTo>
                  <a:lnTo>
                    <a:pt x="571" y="140"/>
                  </a:lnTo>
                  <a:lnTo>
                    <a:pt x="571" y="140"/>
                  </a:lnTo>
                  <a:lnTo>
                    <a:pt x="571" y="140"/>
                  </a:lnTo>
                  <a:lnTo>
                    <a:pt x="568" y="137"/>
                  </a:lnTo>
                  <a:lnTo>
                    <a:pt x="568" y="137"/>
                  </a:lnTo>
                  <a:lnTo>
                    <a:pt x="568" y="137"/>
                  </a:lnTo>
                  <a:lnTo>
                    <a:pt x="568" y="137"/>
                  </a:lnTo>
                  <a:lnTo>
                    <a:pt x="568" y="137"/>
                  </a:lnTo>
                  <a:lnTo>
                    <a:pt x="568" y="137"/>
                  </a:lnTo>
                  <a:lnTo>
                    <a:pt x="568" y="134"/>
                  </a:lnTo>
                  <a:lnTo>
                    <a:pt x="568" y="134"/>
                  </a:lnTo>
                  <a:lnTo>
                    <a:pt x="568" y="134"/>
                  </a:lnTo>
                  <a:lnTo>
                    <a:pt x="568" y="134"/>
                  </a:lnTo>
                  <a:lnTo>
                    <a:pt x="565" y="131"/>
                  </a:lnTo>
                  <a:lnTo>
                    <a:pt x="565" y="131"/>
                  </a:lnTo>
                  <a:lnTo>
                    <a:pt x="565" y="131"/>
                  </a:lnTo>
                  <a:lnTo>
                    <a:pt x="565" y="131"/>
                  </a:lnTo>
                  <a:lnTo>
                    <a:pt x="565" y="131"/>
                  </a:lnTo>
                  <a:lnTo>
                    <a:pt x="565" y="131"/>
                  </a:lnTo>
                  <a:lnTo>
                    <a:pt x="565" y="131"/>
                  </a:lnTo>
                  <a:lnTo>
                    <a:pt x="565" y="131"/>
                  </a:lnTo>
                  <a:lnTo>
                    <a:pt x="565" y="128"/>
                  </a:lnTo>
                  <a:lnTo>
                    <a:pt x="565" y="128"/>
                  </a:lnTo>
                  <a:lnTo>
                    <a:pt x="565" y="128"/>
                  </a:lnTo>
                  <a:lnTo>
                    <a:pt x="565" y="128"/>
                  </a:lnTo>
                  <a:lnTo>
                    <a:pt x="565" y="128"/>
                  </a:lnTo>
                  <a:lnTo>
                    <a:pt x="565" y="128"/>
                  </a:lnTo>
                  <a:lnTo>
                    <a:pt x="562" y="125"/>
                  </a:lnTo>
                  <a:lnTo>
                    <a:pt x="562" y="125"/>
                  </a:lnTo>
                  <a:lnTo>
                    <a:pt x="562" y="125"/>
                  </a:lnTo>
                  <a:lnTo>
                    <a:pt x="562" y="125"/>
                  </a:lnTo>
                  <a:lnTo>
                    <a:pt x="562" y="125"/>
                  </a:lnTo>
                  <a:lnTo>
                    <a:pt x="562" y="125"/>
                  </a:lnTo>
                  <a:lnTo>
                    <a:pt x="559" y="122"/>
                  </a:lnTo>
                  <a:lnTo>
                    <a:pt x="559" y="122"/>
                  </a:lnTo>
                  <a:lnTo>
                    <a:pt x="559" y="122"/>
                  </a:lnTo>
                  <a:lnTo>
                    <a:pt x="559" y="122"/>
                  </a:lnTo>
                  <a:lnTo>
                    <a:pt x="559" y="122"/>
                  </a:lnTo>
                  <a:lnTo>
                    <a:pt x="559" y="122"/>
                  </a:lnTo>
                  <a:lnTo>
                    <a:pt x="559" y="119"/>
                  </a:lnTo>
                  <a:lnTo>
                    <a:pt x="559" y="119"/>
                  </a:lnTo>
                  <a:lnTo>
                    <a:pt x="559" y="119"/>
                  </a:lnTo>
                  <a:lnTo>
                    <a:pt x="559" y="119"/>
                  </a:lnTo>
                  <a:lnTo>
                    <a:pt x="559" y="119"/>
                  </a:lnTo>
                  <a:lnTo>
                    <a:pt x="559" y="119"/>
                  </a:lnTo>
                  <a:lnTo>
                    <a:pt x="557" y="119"/>
                  </a:lnTo>
                  <a:lnTo>
                    <a:pt x="557" y="119"/>
                  </a:lnTo>
                  <a:lnTo>
                    <a:pt x="557" y="119"/>
                  </a:lnTo>
                  <a:lnTo>
                    <a:pt x="557" y="119"/>
                  </a:lnTo>
                  <a:lnTo>
                    <a:pt x="557" y="116"/>
                  </a:lnTo>
                  <a:lnTo>
                    <a:pt x="557" y="116"/>
                  </a:lnTo>
                  <a:lnTo>
                    <a:pt x="548" y="103"/>
                  </a:lnTo>
                  <a:lnTo>
                    <a:pt x="545" y="91"/>
                  </a:lnTo>
                  <a:lnTo>
                    <a:pt x="543" y="76"/>
                  </a:lnTo>
                  <a:lnTo>
                    <a:pt x="543" y="76"/>
                  </a:lnTo>
                  <a:lnTo>
                    <a:pt x="543" y="73"/>
                  </a:lnTo>
                  <a:lnTo>
                    <a:pt x="543" y="73"/>
                  </a:lnTo>
                  <a:lnTo>
                    <a:pt x="543" y="73"/>
                  </a:lnTo>
                  <a:lnTo>
                    <a:pt x="543" y="73"/>
                  </a:lnTo>
                  <a:lnTo>
                    <a:pt x="543" y="70"/>
                  </a:lnTo>
                  <a:lnTo>
                    <a:pt x="543" y="70"/>
                  </a:lnTo>
                  <a:lnTo>
                    <a:pt x="543" y="70"/>
                  </a:lnTo>
                  <a:lnTo>
                    <a:pt x="543" y="70"/>
                  </a:lnTo>
                  <a:lnTo>
                    <a:pt x="543" y="67"/>
                  </a:lnTo>
                  <a:lnTo>
                    <a:pt x="543" y="67"/>
                  </a:lnTo>
                  <a:lnTo>
                    <a:pt x="543" y="67"/>
                  </a:lnTo>
                  <a:lnTo>
                    <a:pt x="543" y="67"/>
                  </a:lnTo>
                  <a:lnTo>
                    <a:pt x="543" y="64"/>
                  </a:lnTo>
                  <a:lnTo>
                    <a:pt x="543" y="64"/>
                  </a:lnTo>
                  <a:lnTo>
                    <a:pt x="543" y="64"/>
                  </a:lnTo>
                  <a:lnTo>
                    <a:pt x="543" y="64"/>
                  </a:lnTo>
                  <a:lnTo>
                    <a:pt x="545" y="61"/>
                  </a:lnTo>
                  <a:lnTo>
                    <a:pt x="545" y="61"/>
                  </a:lnTo>
                  <a:lnTo>
                    <a:pt x="545" y="61"/>
                  </a:lnTo>
                  <a:lnTo>
                    <a:pt x="545" y="61"/>
                  </a:lnTo>
                  <a:lnTo>
                    <a:pt x="545" y="61"/>
                  </a:lnTo>
                  <a:lnTo>
                    <a:pt x="545" y="61"/>
                  </a:lnTo>
                  <a:lnTo>
                    <a:pt x="545" y="58"/>
                  </a:lnTo>
                  <a:lnTo>
                    <a:pt x="545" y="58"/>
                  </a:lnTo>
                  <a:lnTo>
                    <a:pt x="545" y="58"/>
                  </a:lnTo>
                  <a:lnTo>
                    <a:pt x="545" y="58"/>
                  </a:lnTo>
                  <a:lnTo>
                    <a:pt x="545" y="58"/>
                  </a:lnTo>
                  <a:lnTo>
                    <a:pt x="545" y="58"/>
                  </a:lnTo>
                  <a:lnTo>
                    <a:pt x="545" y="58"/>
                  </a:lnTo>
                  <a:lnTo>
                    <a:pt x="545" y="58"/>
                  </a:lnTo>
                  <a:lnTo>
                    <a:pt x="545" y="58"/>
                  </a:lnTo>
                  <a:lnTo>
                    <a:pt x="545" y="58"/>
                  </a:lnTo>
                  <a:close/>
                </a:path>
              </a:pathLst>
            </a:custGeom>
            <a:solidFill>
              <a:schemeClr val="accent3">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61">
              <a:extLst>
                <a:ext uri="{FF2B5EF4-FFF2-40B4-BE49-F238E27FC236}">
                  <a16:creationId xmlns:a16="http://schemas.microsoft.com/office/drawing/2014/main" id="{CF88B6E7-2419-C2B3-2A6F-2F198F8F2F1E}"/>
                </a:ext>
              </a:extLst>
            </p:cNvPr>
            <p:cNvSpPr>
              <a:spLocks/>
            </p:cNvSpPr>
            <p:nvPr/>
          </p:nvSpPr>
          <p:spPr bwMode="auto">
            <a:xfrm rot="21400944">
              <a:off x="3679780" y="2279120"/>
              <a:ext cx="597492" cy="314496"/>
            </a:xfrm>
            <a:custGeom>
              <a:avLst/>
              <a:gdLst>
                <a:gd name="T0" fmla="*/ 22 w 481"/>
                <a:gd name="T1" fmla="*/ 130 h 267"/>
                <a:gd name="T2" fmla="*/ 81 w 481"/>
                <a:gd name="T3" fmla="*/ 146 h 267"/>
                <a:gd name="T4" fmla="*/ 112 w 481"/>
                <a:gd name="T5" fmla="*/ 164 h 267"/>
                <a:gd name="T6" fmla="*/ 131 w 481"/>
                <a:gd name="T7" fmla="*/ 176 h 267"/>
                <a:gd name="T8" fmla="*/ 154 w 481"/>
                <a:gd name="T9" fmla="*/ 188 h 267"/>
                <a:gd name="T10" fmla="*/ 179 w 481"/>
                <a:gd name="T11" fmla="*/ 219 h 267"/>
                <a:gd name="T12" fmla="*/ 184 w 481"/>
                <a:gd name="T13" fmla="*/ 249 h 267"/>
                <a:gd name="T14" fmla="*/ 196 w 481"/>
                <a:gd name="T15" fmla="*/ 255 h 267"/>
                <a:gd name="T16" fmla="*/ 204 w 481"/>
                <a:gd name="T17" fmla="*/ 249 h 267"/>
                <a:gd name="T18" fmla="*/ 226 w 481"/>
                <a:gd name="T19" fmla="*/ 194 h 267"/>
                <a:gd name="T20" fmla="*/ 249 w 481"/>
                <a:gd name="T21" fmla="*/ 161 h 267"/>
                <a:gd name="T22" fmla="*/ 266 w 481"/>
                <a:gd name="T23" fmla="*/ 161 h 267"/>
                <a:gd name="T24" fmla="*/ 271 w 481"/>
                <a:gd name="T25" fmla="*/ 173 h 267"/>
                <a:gd name="T26" fmla="*/ 288 w 481"/>
                <a:gd name="T27" fmla="*/ 161 h 267"/>
                <a:gd name="T28" fmla="*/ 302 w 481"/>
                <a:gd name="T29" fmla="*/ 149 h 267"/>
                <a:gd name="T30" fmla="*/ 319 w 481"/>
                <a:gd name="T31" fmla="*/ 140 h 267"/>
                <a:gd name="T32" fmla="*/ 341 w 481"/>
                <a:gd name="T33" fmla="*/ 130 h 267"/>
                <a:gd name="T34" fmla="*/ 372 w 481"/>
                <a:gd name="T35" fmla="*/ 127 h 267"/>
                <a:gd name="T36" fmla="*/ 400 w 481"/>
                <a:gd name="T37" fmla="*/ 130 h 267"/>
                <a:gd name="T38" fmla="*/ 442 w 481"/>
                <a:gd name="T39" fmla="*/ 127 h 267"/>
                <a:gd name="T40" fmla="*/ 481 w 481"/>
                <a:gd name="T41" fmla="*/ 127 h 267"/>
                <a:gd name="T42" fmla="*/ 467 w 481"/>
                <a:gd name="T43" fmla="*/ 118 h 267"/>
                <a:gd name="T44" fmla="*/ 439 w 481"/>
                <a:gd name="T45" fmla="*/ 106 h 267"/>
                <a:gd name="T46" fmla="*/ 414 w 481"/>
                <a:gd name="T47" fmla="*/ 100 h 267"/>
                <a:gd name="T48" fmla="*/ 392 w 481"/>
                <a:gd name="T49" fmla="*/ 94 h 267"/>
                <a:gd name="T50" fmla="*/ 383 w 481"/>
                <a:gd name="T51" fmla="*/ 64 h 267"/>
                <a:gd name="T52" fmla="*/ 380 w 481"/>
                <a:gd name="T53" fmla="*/ 45 h 267"/>
                <a:gd name="T54" fmla="*/ 366 w 481"/>
                <a:gd name="T55" fmla="*/ 55 h 267"/>
                <a:gd name="T56" fmla="*/ 319 w 481"/>
                <a:gd name="T57" fmla="*/ 67 h 267"/>
                <a:gd name="T58" fmla="*/ 274 w 481"/>
                <a:gd name="T59" fmla="*/ 88 h 267"/>
                <a:gd name="T60" fmla="*/ 266 w 481"/>
                <a:gd name="T61" fmla="*/ 97 h 267"/>
                <a:gd name="T62" fmla="*/ 240 w 481"/>
                <a:gd name="T63" fmla="*/ 109 h 267"/>
                <a:gd name="T64" fmla="*/ 210 w 481"/>
                <a:gd name="T65" fmla="*/ 103 h 267"/>
                <a:gd name="T66" fmla="*/ 182 w 481"/>
                <a:gd name="T67" fmla="*/ 70 h 267"/>
                <a:gd name="T68" fmla="*/ 170 w 481"/>
                <a:gd name="T69" fmla="*/ 67 h 267"/>
                <a:gd name="T70" fmla="*/ 140 w 481"/>
                <a:gd name="T71" fmla="*/ 51 h 267"/>
                <a:gd name="T72" fmla="*/ 140 w 481"/>
                <a:gd name="T73" fmla="*/ 33 h 267"/>
                <a:gd name="T74" fmla="*/ 142 w 481"/>
                <a:gd name="T75" fmla="*/ 18 h 267"/>
                <a:gd name="T76" fmla="*/ 162 w 481"/>
                <a:gd name="T77" fmla="*/ 3 h 267"/>
                <a:gd name="T78" fmla="*/ 154 w 481"/>
                <a:gd name="T79" fmla="*/ 0 h 267"/>
                <a:gd name="T80" fmla="*/ 137 w 481"/>
                <a:gd name="T81" fmla="*/ 9 h 267"/>
                <a:gd name="T82" fmla="*/ 115 w 481"/>
                <a:gd name="T83" fmla="*/ 36 h 267"/>
                <a:gd name="T84" fmla="*/ 98 w 481"/>
                <a:gd name="T85" fmla="*/ 55 h 267"/>
                <a:gd name="T86" fmla="*/ 67 w 481"/>
                <a:gd name="T87" fmla="*/ 70 h 267"/>
                <a:gd name="T88" fmla="*/ 42 w 481"/>
                <a:gd name="T89" fmla="*/ 85 h 267"/>
                <a:gd name="T90" fmla="*/ 3 w 481"/>
                <a:gd name="T91" fmla="*/ 97 h 267"/>
                <a:gd name="T92" fmla="*/ 0 w 481"/>
                <a:gd name="T93" fmla="*/ 97 h 267"/>
                <a:gd name="T94" fmla="*/ 3 w 481"/>
                <a:gd name="T95" fmla="*/ 100 h 267"/>
                <a:gd name="T96" fmla="*/ 17 w 481"/>
                <a:gd name="T97" fmla="*/ 124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1" h="267">
                  <a:moveTo>
                    <a:pt x="17" y="124"/>
                  </a:moveTo>
                  <a:lnTo>
                    <a:pt x="17" y="124"/>
                  </a:lnTo>
                  <a:lnTo>
                    <a:pt x="22" y="130"/>
                  </a:lnTo>
                  <a:lnTo>
                    <a:pt x="22" y="130"/>
                  </a:lnTo>
                  <a:lnTo>
                    <a:pt x="36" y="140"/>
                  </a:lnTo>
                  <a:lnTo>
                    <a:pt x="50" y="143"/>
                  </a:lnTo>
                  <a:lnTo>
                    <a:pt x="50" y="143"/>
                  </a:lnTo>
                  <a:lnTo>
                    <a:pt x="81" y="146"/>
                  </a:lnTo>
                  <a:lnTo>
                    <a:pt x="92" y="149"/>
                  </a:lnTo>
                  <a:lnTo>
                    <a:pt x="98" y="155"/>
                  </a:lnTo>
                  <a:lnTo>
                    <a:pt x="98" y="155"/>
                  </a:lnTo>
                  <a:lnTo>
                    <a:pt x="112" y="164"/>
                  </a:lnTo>
                  <a:lnTo>
                    <a:pt x="112" y="164"/>
                  </a:lnTo>
                  <a:lnTo>
                    <a:pt x="126" y="173"/>
                  </a:lnTo>
                  <a:lnTo>
                    <a:pt x="126" y="173"/>
                  </a:lnTo>
                  <a:lnTo>
                    <a:pt x="131" y="176"/>
                  </a:lnTo>
                  <a:lnTo>
                    <a:pt x="131" y="176"/>
                  </a:lnTo>
                  <a:lnTo>
                    <a:pt x="142" y="179"/>
                  </a:lnTo>
                  <a:lnTo>
                    <a:pt x="154" y="188"/>
                  </a:lnTo>
                  <a:lnTo>
                    <a:pt x="154" y="188"/>
                  </a:lnTo>
                  <a:lnTo>
                    <a:pt x="162" y="194"/>
                  </a:lnTo>
                  <a:lnTo>
                    <a:pt x="162" y="194"/>
                  </a:lnTo>
                  <a:lnTo>
                    <a:pt x="173" y="203"/>
                  </a:lnTo>
                  <a:lnTo>
                    <a:pt x="179" y="219"/>
                  </a:lnTo>
                  <a:lnTo>
                    <a:pt x="179" y="219"/>
                  </a:lnTo>
                  <a:lnTo>
                    <a:pt x="184" y="234"/>
                  </a:lnTo>
                  <a:lnTo>
                    <a:pt x="184" y="249"/>
                  </a:lnTo>
                  <a:lnTo>
                    <a:pt x="184" y="249"/>
                  </a:lnTo>
                  <a:lnTo>
                    <a:pt x="184" y="258"/>
                  </a:lnTo>
                  <a:lnTo>
                    <a:pt x="184" y="267"/>
                  </a:lnTo>
                  <a:lnTo>
                    <a:pt x="184" y="267"/>
                  </a:lnTo>
                  <a:lnTo>
                    <a:pt x="196" y="255"/>
                  </a:lnTo>
                  <a:lnTo>
                    <a:pt x="196" y="255"/>
                  </a:lnTo>
                  <a:lnTo>
                    <a:pt x="201" y="249"/>
                  </a:lnTo>
                  <a:lnTo>
                    <a:pt x="201" y="249"/>
                  </a:lnTo>
                  <a:lnTo>
                    <a:pt x="204" y="249"/>
                  </a:lnTo>
                  <a:lnTo>
                    <a:pt x="204" y="249"/>
                  </a:lnTo>
                  <a:lnTo>
                    <a:pt x="215" y="225"/>
                  </a:lnTo>
                  <a:lnTo>
                    <a:pt x="226" y="194"/>
                  </a:lnTo>
                  <a:lnTo>
                    <a:pt x="226" y="194"/>
                  </a:lnTo>
                  <a:lnTo>
                    <a:pt x="235" y="173"/>
                  </a:lnTo>
                  <a:lnTo>
                    <a:pt x="235" y="173"/>
                  </a:lnTo>
                  <a:lnTo>
                    <a:pt x="240" y="167"/>
                  </a:lnTo>
                  <a:lnTo>
                    <a:pt x="249" y="161"/>
                  </a:lnTo>
                  <a:lnTo>
                    <a:pt x="260" y="158"/>
                  </a:lnTo>
                  <a:lnTo>
                    <a:pt x="260" y="158"/>
                  </a:lnTo>
                  <a:lnTo>
                    <a:pt x="266" y="161"/>
                  </a:lnTo>
                  <a:lnTo>
                    <a:pt x="266" y="161"/>
                  </a:lnTo>
                  <a:lnTo>
                    <a:pt x="266" y="164"/>
                  </a:lnTo>
                  <a:lnTo>
                    <a:pt x="266" y="176"/>
                  </a:lnTo>
                  <a:lnTo>
                    <a:pt x="266" y="176"/>
                  </a:lnTo>
                  <a:lnTo>
                    <a:pt x="271" y="173"/>
                  </a:lnTo>
                  <a:lnTo>
                    <a:pt x="274" y="173"/>
                  </a:lnTo>
                  <a:lnTo>
                    <a:pt x="274" y="173"/>
                  </a:lnTo>
                  <a:lnTo>
                    <a:pt x="280" y="167"/>
                  </a:lnTo>
                  <a:lnTo>
                    <a:pt x="288" y="161"/>
                  </a:lnTo>
                  <a:lnTo>
                    <a:pt x="288" y="161"/>
                  </a:lnTo>
                  <a:lnTo>
                    <a:pt x="296" y="152"/>
                  </a:lnTo>
                  <a:lnTo>
                    <a:pt x="296" y="152"/>
                  </a:lnTo>
                  <a:lnTo>
                    <a:pt x="302" y="149"/>
                  </a:lnTo>
                  <a:lnTo>
                    <a:pt x="310" y="146"/>
                  </a:lnTo>
                  <a:lnTo>
                    <a:pt x="310" y="146"/>
                  </a:lnTo>
                  <a:lnTo>
                    <a:pt x="319" y="140"/>
                  </a:lnTo>
                  <a:lnTo>
                    <a:pt x="319" y="140"/>
                  </a:lnTo>
                  <a:lnTo>
                    <a:pt x="322" y="137"/>
                  </a:lnTo>
                  <a:lnTo>
                    <a:pt x="327" y="134"/>
                  </a:lnTo>
                  <a:lnTo>
                    <a:pt x="341" y="130"/>
                  </a:lnTo>
                  <a:lnTo>
                    <a:pt x="341" y="130"/>
                  </a:lnTo>
                  <a:lnTo>
                    <a:pt x="350" y="127"/>
                  </a:lnTo>
                  <a:lnTo>
                    <a:pt x="350" y="127"/>
                  </a:lnTo>
                  <a:lnTo>
                    <a:pt x="358" y="127"/>
                  </a:lnTo>
                  <a:lnTo>
                    <a:pt x="372" y="127"/>
                  </a:lnTo>
                  <a:lnTo>
                    <a:pt x="372" y="127"/>
                  </a:lnTo>
                  <a:lnTo>
                    <a:pt x="386" y="130"/>
                  </a:lnTo>
                  <a:lnTo>
                    <a:pt x="400" y="130"/>
                  </a:lnTo>
                  <a:lnTo>
                    <a:pt x="400" y="130"/>
                  </a:lnTo>
                  <a:lnTo>
                    <a:pt x="406" y="127"/>
                  </a:lnTo>
                  <a:lnTo>
                    <a:pt x="414" y="124"/>
                  </a:lnTo>
                  <a:lnTo>
                    <a:pt x="442" y="127"/>
                  </a:lnTo>
                  <a:lnTo>
                    <a:pt x="442" y="127"/>
                  </a:lnTo>
                  <a:lnTo>
                    <a:pt x="467" y="130"/>
                  </a:lnTo>
                  <a:lnTo>
                    <a:pt x="467" y="130"/>
                  </a:lnTo>
                  <a:lnTo>
                    <a:pt x="478" y="130"/>
                  </a:lnTo>
                  <a:lnTo>
                    <a:pt x="481" y="127"/>
                  </a:lnTo>
                  <a:lnTo>
                    <a:pt x="481" y="127"/>
                  </a:lnTo>
                  <a:lnTo>
                    <a:pt x="478" y="121"/>
                  </a:lnTo>
                  <a:lnTo>
                    <a:pt x="478" y="121"/>
                  </a:lnTo>
                  <a:lnTo>
                    <a:pt x="467" y="118"/>
                  </a:lnTo>
                  <a:lnTo>
                    <a:pt x="467" y="118"/>
                  </a:lnTo>
                  <a:lnTo>
                    <a:pt x="453" y="115"/>
                  </a:lnTo>
                  <a:lnTo>
                    <a:pt x="439" y="106"/>
                  </a:lnTo>
                  <a:lnTo>
                    <a:pt x="439" y="106"/>
                  </a:lnTo>
                  <a:lnTo>
                    <a:pt x="436" y="106"/>
                  </a:lnTo>
                  <a:lnTo>
                    <a:pt x="436" y="106"/>
                  </a:lnTo>
                  <a:lnTo>
                    <a:pt x="431" y="100"/>
                  </a:lnTo>
                  <a:lnTo>
                    <a:pt x="414" y="100"/>
                  </a:lnTo>
                  <a:lnTo>
                    <a:pt x="406" y="97"/>
                  </a:lnTo>
                  <a:lnTo>
                    <a:pt x="406" y="97"/>
                  </a:lnTo>
                  <a:lnTo>
                    <a:pt x="400" y="97"/>
                  </a:lnTo>
                  <a:lnTo>
                    <a:pt x="392" y="94"/>
                  </a:lnTo>
                  <a:lnTo>
                    <a:pt x="386" y="85"/>
                  </a:lnTo>
                  <a:lnTo>
                    <a:pt x="383" y="76"/>
                  </a:lnTo>
                  <a:lnTo>
                    <a:pt x="383" y="64"/>
                  </a:lnTo>
                  <a:lnTo>
                    <a:pt x="383" y="64"/>
                  </a:lnTo>
                  <a:lnTo>
                    <a:pt x="383" y="55"/>
                  </a:lnTo>
                  <a:lnTo>
                    <a:pt x="380" y="45"/>
                  </a:lnTo>
                  <a:lnTo>
                    <a:pt x="380" y="45"/>
                  </a:lnTo>
                  <a:lnTo>
                    <a:pt x="380" y="45"/>
                  </a:lnTo>
                  <a:lnTo>
                    <a:pt x="380" y="45"/>
                  </a:lnTo>
                  <a:lnTo>
                    <a:pt x="375" y="48"/>
                  </a:lnTo>
                  <a:lnTo>
                    <a:pt x="375" y="48"/>
                  </a:lnTo>
                  <a:lnTo>
                    <a:pt x="366" y="55"/>
                  </a:lnTo>
                  <a:lnTo>
                    <a:pt x="355" y="61"/>
                  </a:lnTo>
                  <a:lnTo>
                    <a:pt x="338" y="64"/>
                  </a:lnTo>
                  <a:lnTo>
                    <a:pt x="319" y="67"/>
                  </a:lnTo>
                  <a:lnTo>
                    <a:pt x="319" y="67"/>
                  </a:lnTo>
                  <a:lnTo>
                    <a:pt x="299" y="67"/>
                  </a:lnTo>
                  <a:lnTo>
                    <a:pt x="288" y="73"/>
                  </a:lnTo>
                  <a:lnTo>
                    <a:pt x="280" y="79"/>
                  </a:lnTo>
                  <a:lnTo>
                    <a:pt x="274" y="88"/>
                  </a:lnTo>
                  <a:lnTo>
                    <a:pt x="274" y="88"/>
                  </a:lnTo>
                  <a:lnTo>
                    <a:pt x="271" y="94"/>
                  </a:lnTo>
                  <a:lnTo>
                    <a:pt x="266" y="97"/>
                  </a:lnTo>
                  <a:lnTo>
                    <a:pt x="266" y="97"/>
                  </a:lnTo>
                  <a:lnTo>
                    <a:pt x="257" y="100"/>
                  </a:lnTo>
                  <a:lnTo>
                    <a:pt x="257" y="100"/>
                  </a:lnTo>
                  <a:lnTo>
                    <a:pt x="246" y="106"/>
                  </a:lnTo>
                  <a:lnTo>
                    <a:pt x="240" y="109"/>
                  </a:lnTo>
                  <a:lnTo>
                    <a:pt x="229" y="109"/>
                  </a:lnTo>
                  <a:lnTo>
                    <a:pt x="229" y="109"/>
                  </a:lnTo>
                  <a:lnTo>
                    <a:pt x="218" y="109"/>
                  </a:lnTo>
                  <a:lnTo>
                    <a:pt x="210" y="103"/>
                  </a:lnTo>
                  <a:lnTo>
                    <a:pt x="198" y="94"/>
                  </a:lnTo>
                  <a:lnTo>
                    <a:pt x="190" y="79"/>
                  </a:lnTo>
                  <a:lnTo>
                    <a:pt x="190" y="79"/>
                  </a:lnTo>
                  <a:lnTo>
                    <a:pt x="182" y="70"/>
                  </a:lnTo>
                  <a:lnTo>
                    <a:pt x="173" y="67"/>
                  </a:lnTo>
                  <a:lnTo>
                    <a:pt x="173" y="67"/>
                  </a:lnTo>
                  <a:lnTo>
                    <a:pt x="170" y="67"/>
                  </a:lnTo>
                  <a:lnTo>
                    <a:pt x="170" y="67"/>
                  </a:lnTo>
                  <a:lnTo>
                    <a:pt x="154" y="61"/>
                  </a:lnTo>
                  <a:lnTo>
                    <a:pt x="145" y="58"/>
                  </a:lnTo>
                  <a:lnTo>
                    <a:pt x="140" y="51"/>
                  </a:lnTo>
                  <a:lnTo>
                    <a:pt x="140" y="51"/>
                  </a:lnTo>
                  <a:lnTo>
                    <a:pt x="140" y="48"/>
                  </a:lnTo>
                  <a:lnTo>
                    <a:pt x="140" y="42"/>
                  </a:lnTo>
                  <a:lnTo>
                    <a:pt x="140" y="42"/>
                  </a:lnTo>
                  <a:lnTo>
                    <a:pt x="140" y="33"/>
                  </a:lnTo>
                  <a:lnTo>
                    <a:pt x="140" y="33"/>
                  </a:lnTo>
                  <a:lnTo>
                    <a:pt x="140" y="27"/>
                  </a:lnTo>
                  <a:lnTo>
                    <a:pt x="140" y="27"/>
                  </a:lnTo>
                  <a:lnTo>
                    <a:pt x="142" y="18"/>
                  </a:lnTo>
                  <a:lnTo>
                    <a:pt x="142" y="18"/>
                  </a:lnTo>
                  <a:lnTo>
                    <a:pt x="148" y="9"/>
                  </a:lnTo>
                  <a:lnTo>
                    <a:pt x="162" y="3"/>
                  </a:lnTo>
                  <a:lnTo>
                    <a:pt x="162" y="3"/>
                  </a:lnTo>
                  <a:lnTo>
                    <a:pt x="162" y="0"/>
                  </a:lnTo>
                  <a:lnTo>
                    <a:pt x="162" y="0"/>
                  </a:lnTo>
                  <a:lnTo>
                    <a:pt x="154" y="0"/>
                  </a:lnTo>
                  <a:lnTo>
                    <a:pt x="154" y="0"/>
                  </a:lnTo>
                  <a:lnTo>
                    <a:pt x="154" y="0"/>
                  </a:lnTo>
                  <a:lnTo>
                    <a:pt x="154" y="0"/>
                  </a:lnTo>
                  <a:lnTo>
                    <a:pt x="145" y="3"/>
                  </a:lnTo>
                  <a:lnTo>
                    <a:pt x="137" y="9"/>
                  </a:lnTo>
                  <a:lnTo>
                    <a:pt x="120" y="27"/>
                  </a:lnTo>
                  <a:lnTo>
                    <a:pt x="120" y="27"/>
                  </a:lnTo>
                  <a:lnTo>
                    <a:pt x="115" y="36"/>
                  </a:lnTo>
                  <a:lnTo>
                    <a:pt x="115" y="36"/>
                  </a:lnTo>
                  <a:lnTo>
                    <a:pt x="106" y="45"/>
                  </a:lnTo>
                  <a:lnTo>
                    <a:pt x="106" y="45"/>
                  </a:lnTo>
                  <a:lnTo>
                    <a:pt x="98" y="55"/>
                  </a:lnTo>
                  <a:lnTo>
                    <a:pt x="98" y="55"/>
                  </a:lnTo>
                  <a:lnTo>
                    <a:pt x="89" y="61"/>
                  </a:lnTo>
                  <a:lnTo>
                    <a:pt x="75" y="64"/>
                  </a:lnTo>
                  <a:lnTo>
                    <a:pt x="75" y="64"/>
                  </a:lnTo>
                  <a:lnTo>
                    <a:pt x="67" y="70"/>
                  </a:lnTo>
                  <a:lnTo>
                    <a:pt x="59" y="73"/>
                  </a:lnTo>
                  <a:lnTo>
                    <a:pt x="59" y="73"/>
                  </a:lnTo>
                  <a:lnTo>
                    <a:pt x="42" y="85"/>
                  </a:lnTo>
                  <a:lnTo>
                    <a:pt x="42" y="85"/>
                  </a:lnTo>
                  <a:lnTo>
                    <a:pt x="33" y="88"/>
                  </a:lnTo>
                  <a:lnTo>
                    <a:pt x="33" y="88"/>
                  </a:lnTo>
                  <a:lnTo>
                    <a:pt x="19" y="94"/>
                  </a:lnTo>
                  <a:lnTo>
                    <a:pt x="3" y="97"/>
                  </a:lnTo>
                  <a:lnTo>
                    <a:pt x="3" y="97"/>
                  </a:lnTo>
                  <a:lnTo>
                    <a:pt x="0" y="97"/>
                  </a:lnTo>
                  <a:lnTo>
                    <a:pt x="0" y="97"/>
                  </a:lnTo>
                  <a:lnTo>
                    <a:pt x="0" y="97"/>
                  </a:lnTo>
                  <a:lnTo>
                    <a:pt x="0" y="97"/>
                  </a:lnTo>
                  <a:lnTo>
                    <a:pt x="0" y="97"/>
                  </a:lnTo>
                  <a:lnTo>
                    <a:pt x="0" y="97"/>
                  </a:lnTo>
                  <a:lnTo>
                    <a:pt x="3" y="100"/>
                  </a:lnTo>
                  <a:lnTo>
                    <a:pt x="3" y="100"/>
                  </a:lnTo>
                  <a:lnTo>
                    <a:pt x="11" y="112"/>
                  </a:lnTo>
                  <a:lnTo>
                    <a:pt x="17" y="124"/>
                  </a:lnTo>
                  <a:lnTo>
                    <a:pt x="17" y="124"/>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6" name="Freeform 62">
              <a:extLst>
                <a:ext uri="{FF2B5EF4-FFF2-40B4-BE49-F238E27FC236}">
                  <a16:creationId xmlns:a16="http://schemas.microsoft.com/office/drawing/2014/main" id="{DA773788-ABC3-5FE0-611D-D3040C94E943}"/>
                </a:ext>
              </a:extLst>
            </p:cNvPr>
            <p:cNvSpPr>
              <a:spLocks/>
            </p:cNvSpPr>
            <p:nvPr/>
          </p:nvSpPr>
          <p:spPr bwMode="auto">
            <a:xfrm rot="21400944">
              <a:off x="3476204" y="2376137"/>
              <a:ext cx="514265" cy="568918"/>
            </a:xfrm>
            <a:custGeom>
              <a:avLst/>
              <a:gdLst>
                <a:gd name="T0" fmla="*/ 137 w 414"/>
                <a:gd name="T1" fmla="*/ 462 h 483"/>
                <a:gd name="T2" fmla="*/ 151 w 414"/>
                <a:gd name="T3" fmla="*/ 474 h 483"/>
                <a:gd name="T4" fmla="*/ 154 w 414"/>
                <a:gd name="T5" fmla="*/ 480 h 483"/>
                <a:gd name="T6" fmla="*/ 157 w 414"/>
                <a:gd name="T7" fmla="*/ 483 h 483"/>
                <a:gd name="T8" fmla="*/ 367 w 414"/>
                <a:gd name="T9" fmla="*/ 471 h 483"/>
                <a:gd name="T10" fmla="*/ 364 w 414"/>
                <a:gd name="T11" fmla="*/ 416 h 483"/>
                <a:gd name="T12" fmla="*/ 364 w 414"/>
                <a:gd name="T13" fmla="*/ 379 h 483"/>
                <a:gd name="T14" fmla="*/ 381 w 414"/>
                <a:gd name="T15" fmla="*/ 307 h 483"/>
                <a:gd name="T16" fmla="*/ 384 w 414"/>
                <a:gd name="T17" fmla="*/ 294 h 483"/>
                <a:gd name="T18" fmla="*/ 400 w 414"/>
                <a:gd name="T19" fmla="*/ 215 h 483"/>
                <a:gd name="T20" fmla="*/ 412 w 414"/>
                <a:gd name="T21" fmla="*/ 182 h 483"/>
                <a:gd name="T22" fmla="*/ 406 w 414"/>
                <a:gd name="T23" fmla="*/ 185 h 483"/>
                <a:gd name="T24" fmla="*/ 400 w 414"/>
                <a:gd name="T25" fmla="*/ 197 h 483"/>
                <a:gd name="T26" fmla="*/ 353 w 414"/>
                <a:gd name="T27" fmla="*/ 246 h 483"/>
                <a:gd name="T28" fmla="*/ 339 w 414"/>
                <a:gd name="T29" fmla="*/ 246 h 483"/>
                <a:gd name="T30" fmla="*/ 342 w 414"/>
                <a:gd name="T31" fmla="*/ 234 h 483"/>
                <a:gd name="T32" fmla="*/ 353 w 414"/>
                <a:gd name="T33" fmla="*/ 209 h 483"/>
                <a:gd name="T34" fmla="*/ 347 w 414"/>
                <a:gd name="T35" fmla="*/ 179 h 483"/>
                <a:gd name="T36" fmla="*/ 344 w 414"/>
                <a:gd name="T37" fmla="*/ 152 h 483"/>
                <a:gd name="T38" fmla="*/ 325 w 414"/>
                <a:gd name="T39" fmla="*/ 133 h 483"/>
                <a:gd name="T40" fmla="*/ 305 w 414"/>
                <a:gd name="T41" fmla="*/ 118 h 483"/>
                <a:gd name="T42" fmla="*/ 294 w 414"/>
                <a:gd name="T43" fmla="*/ 112 h 483"/>
                <a:gd name="T44" fmla="*/ 263 w 414"/>
                <a:gd name="T45" fmla="*/ 91 h 483"/>
                <a:gd name="T46" fmla="*/ 224 w 414"/>
                <a:gd name="T47" fmla="*/ 85 h 483"/>
                <a:gd name="T48" fmla="*/ 188 w 414"/>
                <a:gd name="T49" fmla="*/ 70 h 483"/>
                <a:gd name="T50" fmla="*/ 177 w 414"/>
                <a:gd name="T51" fmla="*/ 48 h 483"/>
                <a:gd name="T52" fmla="*/ 163 w 414"/>
                <a:gd name="T53" fmla="*/ 27 h 483"/>
                <a:gd name="T54" fmla="*/ 143 w 414"/>
                <a:gd name="T55" fmla="*/ 33 h 483"/>
                <a:gd name="T56" fmla="*/ 129 w 414"/>
                <a:gd name="T57" fmla="*/ 27 h 483"/>
                <a:gd name="T58" fmla="*/ 132 w 414"/>
                <a:gd name="T59" fmla="*/ 0 h 483"/>
                <a:gd name="T60" fmla="*/ 118 w 414"/>
                <a:gd name="T61" fmla="*/ 6 h 483"/>
                <a:gd name="T62" fmla="*/ 93 w 414"/>
                <a:gd name="T63" fmla="*/ 21 h 483"/>
                <a:gd name="T64" fmla="*/ 59 w 414"/>
                <a:gd name="T65" fmla="*/ 18 h 483"/>
                <a:gd name="T66" fmla="*/ 48 w 414"/>
                <a:gd name="T67" fmla="*/ 48 h 483"/>
                <a:gd name="T68" fmla="*/ 42 w 414"/>
                <a:gd name="T69" fmla="*/ 82 h 483"/>
                <a:gd name="T70" fmla="*/ 37 w 414"/>
                <a:gd name="T71" fmla="*/ 118 h 483"/>
                <a:gd name="T72" fmla="*/ 23 w 414"/>
                <a:gd name="T73" fmla="*/ 133 h 483"/>
                <a:gd name="T74" fmla="*/ 11 w 414"/>
                <a:gd name="T75" fmla="*/ 139 h 483"/>
                <a:gd name="T76" fmla="*/ 3 w 414"/>
                <a:gd name="T77" fmla="*/ 152 h 483"/>
                <a:gd name="T78" fmla="*/ 3 w 414"/>
                <a:gd name="T79" fmla="*/ 155 h 483"/>
                <a:gd name="T80" fmla="*/ 6 w 414"/>
                <a:gd name="T81" fmla="*/ 215 h 483"/>
                <a:gd name="T82" fmla="*/ 6 w 414"/>
                <a:gd name="T83" fmla="*/ 234 h 483"/>
                <a:gd name="T84" fmla="*/ 20 w 414"/>
                <a:gd name="T85" fmla="*/ 258 h 483"/>
                <a:gd name="T86" fmla="*/ 31 w 414"/>
                <a:gd name="T87" fmla="*/ 267 h 483"/>
                <a:gd name="T88" fmla="*/ 39 w 414"/>
                <a:gd name="T89" fmla="*/ 285 h 483"/>
                <a:gd name="T90" fmla="*/ 62 w 414"/>
                <a:gd name="T91" fmla="*/ 297 h 483"/>
                <a:gd name="T92" fmla="*/ 73 w 414"/>
                <a:gd name="T93" fmla="*/ 307 h 483"/>
                <a:gd name="T94" fmla="*/ 98 w 414"/>
                <a:gd name="T95" fmla="*/ 328 h 483"/>
                <a:gd name="T96" fmla="*/ 115 w 414"/>
                <a:gd name="T97" fmla="*/ 349 h 483"/>
                <a:gd name="T98" fmla="*/ 135 w 414"/>
                <a:gd name="T99" fmla="*/ 42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4" h="483">
                  <a:moveTo>
                    <a:pt x="137" y="428"/>
                  </a:moveTo>
                  <a:lnTo>
                    <a:pt x="137" y="452"/>
                  </a:lnTo>
                  <a:lnTo>
                    <a:pt x="137" y="452"/>
                  </a:lnTo>
                  <a:lnTo>
                    <a:pt x="137" y="462"/>
                  </a:lnTo>
                  <a:lnTo>
                    <a:pt x="143" y="468"/>
                  </a:lnTo>
                  <a:lnTo>
                    <a:pt x="143" y="468"/>
                  </a:lnTo>
                  <a:lnTo>
                    <a:pt x="143" y="468"/>
                  </a:lnTo>
                  <a:lnTo>
                    <a:pt x="151" y="474"/>
                  </a:lnTo>
                  <a:lnTo>
                    <a:pt x="151" y="474"/>
                  </a:lnTo>
                  <a:lnTo>
                    <a:pt x="154" y="477"/>
                  </a:lnTo>
                  <a:lnTo>
                    <a:pt x="154" y="477"/>
                  </a:lnTo>
                  <a:lnTo>
                    <a:pt x="154" y="480"/>
                  </a:lnTo>
                  <a:lnTo>
                    <a:pt x="154" y="480"/>
                  </a:lnTo>
                  <a:lnTo>
                    <a:pt x="157" y="483"/>
                  </a:lnTo>
                  <a:lnTo>
                    <a:pt x="157" y="483"/>
                  </a:lnTo>
                  <a:lnTo>
                    <a:pt x="157" y="483"/>
                  </a:lnTo>
                  <a:lnTo>
                    <a:pt x="367" y="483"/>
                  </a:lnTo>
                  <a:lnTo>
                    <a:pt x="367" y="483"/>
                  </a:lnTo>
                  <a:lnTo>
                    <a:pt x="367" y="471"/>
                  </a:lnTo>
                  <a:lnTo>
                    <a:pt x="367" y="471"/>
                  </a:lnTo>
                  <a:lnTo>
                    <a:pt x="367" y="458"/>
                  </a:lnTo>
                  <a:lnTo>
                    <a:pt x="367" y="458"/>
                  </a:lnTo>
                  <a:lnTo>
                    <a:pt x="370" y="437"/>
                  </a:lnTo>
                  <a:lnTo>
                    <a:pt x="364" y="416"/>
                  </a:lnTo>
                  <a:lnTo>
                    <a:pt x="364" y="416"/>
                  </a:lnTo>
                  <a:lnTo>
                    <a:pt x="364" y="404"/>
                  </a:lnTo>
                  <a:lnTo>
                    <a:pt x="364" y="404"/>
                  </a:lnTo>
                  <a:lnTo>
                    <a:pt x="364" y="379"/>
                  </a:lnTo>
                  <a:lnTo>
                    <a:pt x="367" y="355"/>
                  </a:lnTo>
                  <a:lnTo>
                    <a:pt x="372" y="322"/>
                  </a:lnTo>
                  <a:lnTo>
                    <a:pt x="372" y="322"/>
                  </a:lnTo>
                  <a:lnTo>
                    <a:pt x="381" y="307"/>
                  </a:lnTo>
                  <a:lnTo>
                    <a:pt x="381" y="307"/>
                  </a:lnTo>
                  <a:lnTo>
                    <a:pt x="384" y="300"/>
                  </a:lnTo>
                  <a:lnTo>
                    <a:pt x="384" y="294"/>
                  </a:lnTo>
                  <a:lnTo>
                    <a:pt x="384" y="294"/>
                  </a:lnTo>
                  <a:lnTo>
                    <a:pt x="389" y="267"/>
                  </a:lnTo>
                  <a:lnTo>
                    <a:pt x="392" y="243"/>
                  </a:lnTo>
                  <a:lnTo>
                    <a:pt x="392" y="243"/>
                  </a:lnTo>
                  <a:lnTo>
                    <a:pt x="400" y="215"/>
                  </a:lnTo>
                  <a:lnTo>
                    <a:pt x="412" y="182"/>
                  </a:lnTo>
                  <a:lnTo>
                    <a:pt x="412" y="182"/>
                  </a:lnTo>
                  <a:lnTo>
                    <a:pt x="412" y="182"/>
                  </a:lnTo>
                  <a:lnTo>
                    <a:pt x="412" y="182"/>
                  </a:lnTo>
                  <a:lnTo>
                    <a:pt x="414" y="176"/>
                  </a:lnTo>
                  <a:lnTo>
                    <a:pt x="414" y="176"/>
                  </a:lnTo>
                  <a:lnTo>
                    <a:pt x="406" y="185"/>
                  </a:lnTo>
                  <a:lnTo>
                    <a:pt x="406" y="185"/>
                  </a:lnTo>
                  <a:lnTo>
                    <a:pt x="406" y="188"/>
                  </a:lnTo>
                  <a:lnTo>
                    <a:pt x="406" y="188"/>
                  </a:lnTo>
                  <a:lnTo>
                    <a:pt x="400" y="197"/>
                  </a:lnTo>
                  <a:lnTo>
                    <a:pt x="400" y="197"/>
                  </a:lnTo>
                  <a:lnTo>
                    <a:pt x="392" y="212"/>
                  </a:lnTo>
                  <a:lnTo>
                    <a:pt x="392" y="212"/>
                  </a:lnTo>
                  <a:lnTo>
                    <a:pt x="375" y="231"/>
                  </a:lnTo>
                  <a:lnTo>
                    <a:pt x="353" y="246"/>
                  </a:lnTo>
                  <a:lnTo>
                    <a:pt x="353" y="246"/>
                  </a:lnTo>
                  <a:lnTo>
                    <a:pt x="347" y="249"/>
                  </a:lnTo>
                  <a:lnTo>
                    <a:pt x="342" y="249"/>
                  </a:lnTo>
                  <a:lnTo>
                    <a:pt x="339" y="246"/>
                  </a:lnTo>
                  <a:lnTo>
                    <a:pt x="339" y="246"/>
                  </a:lnTo>
                  <a:lnTo>
                    <a:pt x="339" y="243"/>
                  </a:lnTo>
                  <a:lnTo>
                    <a:pt x="339" y="240"/>
                  </a:lnTo>
                  <a:lnTo>
                    <a:pt x="342" y="234"/>
                  </a:lnTo>
                  <a:lnTo>
                    <a:pt x="342" y="234"/>
                  </a:lnTo>
                  <a:lnTo>
                    <a:pt x="350" y="218"/>
                  </a:lnTo>
                  <a:lnTo>
                    <a:pt x="350" y="218"/>
                  </a:lnTo>
                  <a:lnTo>
                    <a:pt x="353" y="209"/>
                  </a:lnTo>
                  <a:lnTo>
                    <a:pt x="353" y="209"/>
                  </a:lnTo>
                  <a:lnTo>
                    <a:pt x="350" y="200"/>
                  </a:lnTo>
                  <a:lnTo>
                    <a:pt x="347" y="194"/>
                  </a:lnTo>
                  <a:lnTo>
                    <a:pt x="347" y="179"/>
                  </a:lnTo>
                  <a:lnTo>
                    <a:pt x="347" y="179"/>
                  </a:lnTo>
                  <a:lnTo>
                    <a:pt x="347" y="167"/>
                  </a:lnTo>
                  <a:lnTo>
                    <a:pt x="344" y="152"/>
                  </a:lnTo>
                  <a:lnTo>
                    <a:pt x="344" y="152"/>
                  </a:lnTo>
                  <a:lnTo>
                    <a:pt x="339" y="139"/>
                  </a:lnTo>
                  <a:lnTo>
                    <a:pt x="330" y="136"/>
                  </a:lnTo>
                  <a:lnTo>
                    <a:pt x="330" y="136"/>
                  </a:lnTo>
                  <a:lnTo>
                    <a:pt x="325" y="133"/>
                  </a:lnTo>
                  <a:lnTo>
                    <a:pt x="319" y="127"/>
                  </a:lnTo>
                  <a:lnTo>
                    <a:pt x="319" y="127"/>
                  </a:lnTo>
                  <a:lnTo>
                    <a:pt x="311" y="118"/>
                  </a:lnTo>
                  <a:lnTo>
                    <a:pt x="305" y="118"/>
                  </a:lnTo>
                  <a:lnTo>
                    <a:pt x="305" y="118"/>
                  </a:lnTo>
                  <a:lnTo>
                    <a:pt x="300" y="115"/>
                  </a:lnTo>
                  <a:lnTo>
                    <a:pt x="294" y="112"/>
                  </a:lnTo>
                  <a:lnTo>
                    <a:pt x="294" y="112"/>
                  </a:lnTo>
                  <a:lnTo>
                    <a:pt x="280" y="103"/>
                  </a:lnTo>
                  <a:lnTo>
                    <a:pt x="280" y="103"/>
                  </a:lnTo>
                  <a:lnTo>
                    <a:pt x="263" y="91"/>
                  </a:lnTo>
                  <a:lnTo>
                    <a:pt x="263" y="91"/>
                  </a:lnTo>
                  <a:lnTo>
                    <a:pt x="258" y="88"/>
                  </a:lnTo>
                  <a:lnTo>
                    <a:pt x="247" y="88"/>
                  </a:lnTo>
                  <a:lnTo>
                    <a:pt x="224" y="85"/>
                  </a:lnTo>
                  <a:lnTo>
                    <a:pt x="224" y="85"/>
                  </a:lnTo>
                  <a:lnTo>
                    <a:pt x="216" y="85"/>
                  </a:lnTo>
                  <a:lnTo>
                    <a:pt x="205" y="82"/>
                  </a:lnTo>
                  <a:lnTo>
                    <a:pt x="196" y="76"/>
                  </a:lnTo>
                  <a:lnTo>
                    <a:pt x="188" y="70"/>
                  </a:lnTo>
                  <a:lnTo>
                    <a:pt x="188" y="70"/>
                  </a:lnTo>
                  <a:lnTo>
                    <a:pt x="182" y="60"/>
                  </a:lnTo>
                  <a:lnTo>
                    <a:pt x="182" y="60"/>
                  </a:lnTo>
                  <a:lnTo>
                    <a:pt x="177" y="48"/>
                  </a:lnTo>
                  <a:lnTo>
                    <a:pt x="168" y="39"/>
                  </a:lnTo>
                  <a:lnTo>
                    <a:pt x="168" y="39"/>
                  </a:lnTo>
                  <a:lnTo>
                    <a:pt x="165" y="33"/>
                  </a:lnTo>
                  <a:lnTo>
                    <a:pt x="163" y="27"/>
                  </a:lnTo>
                  <a:lnTo>
                    <a:pt x="163" y="27"/>
                  </a:lnTo>
                  <a:lnTo>
                    <a:pt x="157" y="30"/>
                  </a:lnTo>
                  <a:lnTo>
                    <a:pt x="157" y="30"/>
                  </a:lnTo>
                  <a:lnTo>
                    <a:pt x="143" y="33"/>
                  </a:lnTo>
                  <a:lnTo>
                    <a:pt x="137" y="33"/>
                  </a:lnTo>
                  <a:lnTo>
                    <a:pt x="132" y="30"/>
                  </a:lnTo>
                  <a:lnTo>
                    <a:pt x="132" y="30"/>
                  </a:lnTo>
                  <a:lnTo>
                    <a:pt x="129" y="27"/>
                  </a:lnTo>
                  <a:lnTo>
                    <a:pt x="129" y="21"/>
                  </a:lnTo>
                  <a:lnTo>
                    <a:pt x="129" y="21"/>
                  </a:lnTo>
                  <a:lnTo>
                    <a:pt x="129" y="9"/>
                  </a:lnTo>
                  <a:lnTo>
                    <a:pt x="132" y="0"/>
                  </a:lnTo>
                  <a:lnTo>
                    <a:pt x="132" y="0"/>
                  </a:lnTo>
                  <a:lnTo>
                    <a:pt x="132" y="0"/>
                  </a:lnTo>
                  <a:lnTo>
                    <a:pt x="132" y="0"/>
                  </a:lnTo>
                  <a:lnTo>
                    <a:pt x="118" y="6"/>
                  </a:lnTo>
                  <a:lnTo>
                    <a:pt x="101" y="15"/>
                  </a:lnTo>
                  <a:lnTo>
                    <a:pt x="101" y="15"/>
                  </a:lnTo>
                  <a:lnTo>
                    <a:pt x="93" y="21"/>
                  </a:lnTo>
                  <a:lnTo>
                    <a:pt x="93" y="21"/>
                  </a:lnTo>
                  <a:lnTo>
                    <a:pt x="81" y="24"/>
                  </a:lnTo>
                  <a:lnTo>
                    <a:pt x="73" y="24"/>
                  </a:lnTo>
                  <a:lnTo>
                    <a:pt x="67" y="21"/>
                  </a:lnTo>
                  <a:lnTo>
                    <a:pt x="59" y="18"/>
                  </a:lnTo>
                  <a:lnTo>
                    <a:pt x="59" y="18"/>
                  </a:lnTo>
                  <a:lnTo>
                    <a:pt x="59" y="18"/>
                  </a:lnTo>
                  <a:lnTo>
                    <a:pt x="48" y="48"/>
                  </a:lnTo>
                  <a:lnTo>
                    <a:pt x="48" y="48"/>
                  </a:lnTo>
                  <a:lnTo>
                    <a:pt x="42" y="76"/>
                  </a:lnTo>
                  <a:lnTo>
                    <a:pt x="42" y="76"/>
                  </a:lnTo>
                  <a:lnTo>
                    <a:pt x="42" y="82"/>
                  </a:lnTo>
                  <a:lnTo>
                    <a:pt x="42" y="82"/>
                  </a:lnTo>
                  <a:lnTo>
                    <a:pt x="42" y="94"/>
                  </a:lnTo>
                  <a:lnTo>
                    <a:pt x="39" y="106"/>
                  </a:lnTo>
                  <a:lnTo>
                    <a:pt x="39" y="106"/>
                  </a:lnTo>
                  <a:lnTo>
                    <a:pt x="37" y="118"/>
                  </a:lnTo>
                  <a:lnTo>
                    <a:pt x="37" y="118"/>
                  </a:lnTo>
                  <a:lnTo>
                    <a:pt x="37" y="124"/>
                  </a:lnTo>
                  <a:lnTo>
                    <a:pt x="31" y="127"/>
                  </a:lnTo>
                  <a:lnTo>
                    <a:pt x="23" y="133"/>
                  </a:lnTo>
                  <a:lnTo>
                    <a:pt x="23" y="133"/>
                  </a:lnTo>
                  <a:lnTo>
                    <a:pt x="17" y="136"/>
                  </a:lnTo>
                  <a:lnTo>
                    <a:pt x="11" y="139"/>
                  </a:lnTo>
                  <a:lnTo>
                    <a:pt x="11" y="139"/>
                  </a:lnTo>
                  <a:lnTo>
                    <a:pt x="6" y="142"/>
                  </a:lnTo>
                  <a:lnTo>
                    <a:pt x="6" y="142"/>
                  </a:lnTo>
                  <a:lnTo>
                    <a:pt x="3" y="152"/>
                  </a:lnTo>
                  <a:lnTo>
                    <a:pt x="3" y="152"/>
                  </a:lnTo>
                  <a:lnTo>
                    <a:pt x="0" y="152"/>
                  </a:lnTo>
                  <a:lnTo>
                    <a:pt x="0" y="152"/>
                  </a:lnTo>
                  <a:lnTo>
                    <a:pt x="3" y="155"/>
                  </a:lnTo>
                  <a:lnTo>
                    <a:pt x="3" y="155"/>
                  </a:lnTo>
                  <a:lnTo>
                    <a:pt x="3" y="167"/>
                  </a:lnTo>
                  <a:lnTo>
                    <a:pt x="6" y="188"/>
                  </a:lnTo>
                  <a:lnTo>
                    <a:pt x="6" y="188"/>
                  </a:lnTo>
                  <a:lnTo>
                    <a:pt x="6" y="215"/>
                  </a:lnTo>
                  <a:lnTo>
                    <a:pt x="6" y="215"/>
                  </a:lnTo>
                  <a:lnTo>
                    <a:pt x="6" y="228"/>
                  </a:lnTo>
                  <a:lnTo>
                    <a:pt x="6" y="228"/>
                  </a:lnTo>
                  <a:lnTo>
                    <a:pt x="6" y="234"/>
                  </a:lnTo>
                  <a:lnTo>
                    <a:pt x="6" y="234"/>
                  </a:lnTo>
                  <a:lnTo>
                    <a:pt x="11" y="243"/>
                  </a:lnTo>
                  <a:lnTo>
                    <a:pt x="11" y="243"/>
                  </a:lnTo>
                  <a:lnTo>
                    <a:pt x="20" y="258"/>
                  </a:lnTo>
                  <a:lnTo>
                    <a:pt x="20" y="258"/>
                  </a:lnTo>
                  <a:lnTo>
                    <a:pt x="28" y="261"/>
                  </a:lnTo>
                  <a:lnTo>
                    <a:pt x="31" y="267"/>
                  </a:lnTo>
                  <a:lnTo>
                    <a:pt x="31" y="267"/>
                  </a:lnTo>
                  <a:lnTo>
                    <a:pt x="34" y="270"/>
                  </a:lnTo>
                  <a:lnTo>
                    <a:pt x="34" y="270"/>
                  </a:lnTo>
                  <a:lnTo>
                    <a:pt x="37" y="276"/>
                  </a:lnTo>
                  <a:lnTo>
                    <a:pt x="39" y="285"/>
                  </a:lnTo>
                  <a:lnTo>
                    <a:pt x="39" y="285"/>
                  </a:lnTo>
                  <a:lnTo>
                    <a:pt x="51" y="294"/>
                  </a:lnTo>
                  <a:lnTo>
                    <a:pt x="62" y="297"/>
                  </a:lnTo>
                  <a:lnTo>
                    <a:pt x="62" y="297"/>
                  </a:lnTo>
                  <a:lnTo>
                    <a:pt x="70" y="300"/>
                  </a:lnTo>
                  <a:lnTo>
                    <a:pt x="73" y="304"/>
                  </a:lnTo>
                  <a:lnTo>
                    <a:pt x="73" y="304"/>
                  </a:lnTo>
                  <a:lnTo>
                    <a:pt x="73" y="307"/>
                  </a:lnTo>
                  <a:lnTo>
                    <a:pt x="70" y="313"/>
                  </a:lnTo>
                  <a:lnTo>
                    <a:pt x="95" y="325"/>
                  </a:lnTo>
                  <a:lnTo>
                    <a:pt x="95" y="325"/>
                  </a:lnTo>
                  <a:lnTo>
                    <a:pt x="98" y="328"/>
                  </a:lnTo>
                  <a:lnTo>
                    <a:pt x="98" y="331"/>
                  </a:lnTo>
                  <a:lnTo>
                    <a:pt x="98" y="343"/>
                  </a:lnTo>
                  <a:lnTo>
                    <a:pt x="115" y="349"/>
                  </a:lnTo>
                  <a:lnTo>
                    <a:pt x="115" y="349"/>
                  </a:lnTo>
                  <a:lnTo>
                    <a:pt x="121" y="352"/>
                  </a:lnTo>
                  <a:lnTo>
                    <a:pt x="121" y="355"/>
                  </a:lnTo>
                  <a:lnTo>
                    <a:pt x="121" y="389"/>
                  </a:lnTo>
                  <a:lnTo>
                    <a:pt x="135" y="428"/>
                  </a:lnTo>
                  <a:lnTo>
                    <a:pt x="135" y="428"/>
                  </a:lnTo>
                  <a:lnTo>
                    <a:pt x="137" y="428"/>
                  </a:lnTo>
                  <a:lnTo>
                    <a:pt x="137" y="428"/>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7" name="Rectangle 63">
              <a:extLst>
                <a:ext uri="{FF2B5EF4-FFF2-40B4-BE49-F238E27FC236}">
                  <a16:creationId xmlns:a16="http://schemas.microsoft.com/office/drawing/2014/main" id="{6C14C5E0-543C-A544-C51F-A1E154A46C8B}"/>
                </a:ext>
              </a:extLst>
            </p:cNvPr>
            <p:cNvSpPr>
              <a:spLocks noChangeArrowheads="1"/>
            </p:cNvSpPr>
            <p:nvPr/>
          </p:nvSpPr>
          <p:spPr bwMode="auto">
            <a:xfrm rot="21400944">
              <a:off x="4032407" y="3311615"/>
              <a:ext cx="1242" cy="1178"/>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64">
              <a:extLst>
                <a:ext uri="{FF2B5EF4-FFF2-40B4-BE49-F238E27FC236}">
                  <a16:creationId xmlns:a16="http://schemas.microsoft.com/office/drawing/2014/main" id="{AB452F49-4C6C-2B9D-DF66-97AB2094445D}"/>
                </a:ext>
              </a:extLst>
            </p:cNvPr>
            <p:cNvSpPr>
              <a:spLocks/>
            </p:cNvSpPr>
            <p:nvPr/>
          </p:nvSpPr>
          <p:spPr bwMode="auto">
            <a:xfrm rot="21400944">
              <a:off x="4319848" y="333392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65">
              <a:extLst>
                <a:ext uri="{FF2B5EF4-FFF2-40B4-BE49-F238E27FC236}">
                  <a16:creationId xmlns:a16="http://schemas.microsoft.com/office/drawing/2014/main" id="{E4C065F8-6722-9D14-1C0A-699DF790308D}"/>
                </a:ext>
              </a:extLst>
            </p:cNvPr>
            <p:cNvSpPr>
              <a:spLocks/>
            </p:cNvSpPr>
            <p:nvPr/>
          </p:nvSpPr>
          <p:spPr bwMode="auto">
            <a:xfrm rot="21400944">
              <a:off x="4320052" y="333745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66">
              <a:extLst>
                <a:ext uri="{FF2B5EF4-FFF2-40B4-BE49-F238E27FC236}">
                  <a16:creationId xmlns:a16="http://schemas.microsoft.com/office/drawing/2014/main" id="{8A8D6A49-521F-7A5F-8D31-84EB27E25560}"/>
                </a:ext>
              </a:extLst>
            </p:cNvPr>
            <p:cNvSpPr>
              <a:spLocks/>
            </p:cNvSpPr>
            <p:nvPr/>
          </p:nvSpPr>
          <p:spPr bwMode="auto">
            <a:xfrm rot="21400944">
              <a:off x="3937814" y="365339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67">
              <a:extLst>
                <a:ext uri="{FF2B5EF4-FFF2-40B4-BE49-F238E27FC236}">
                  <a16:creationId xmlns:a16="http://schemas.microsoft.com/office/drawing/2014/main" id="{D1179A3B-58D6-DF23-7BF7-E75436356729}"/>
                </a:ext>
              </a:extLst>
            </p:cNvPr>
            <p:cNvSpPr>
              <a:spLocks/>
            </p:cNvSpPr>
            <p:nvPr/>
          </p:nvSpPr>
          <p:spPr bwMode="auto">
            <a:xfrm rot="21400944">
              <a:off x="3938050" y="3656815"/>
              <a:ext cx="3727" cy="4711"/>
            </a:xfrm>
            <a:custGeom>
              <a:avLst/>
              <a:gdLst>
                <a:gd name="T0" fmla="*/ 3 w 3"/>
                <a:gd name="T1" fmla="*/ 4 h 4"/>
                <a:gd name="T2" fmla="*/ 3 w 3"/>
                <a:gd name="T3" fmla="*/ 4 h 4"/>
                <a:gd name="T4" fmla="*/ 0 w 3"/>
                <a:gd name="T5" fmla="*/ 0 h 4"/>
                <a:gd name="T6" fmla="*/ 0 w 3"/>
                <a:gd name="T7" fmla="*/ 0 h 4"/>
                <a:gd name="T8" fmla="*/ 3 w 3"/>
                <a:gd name="T9" fmla="*/ 4 h 4"/>
                <a:gd name="T10" fmla="*/ 3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3" y="4"/>
                  </a:moveTo>
                  <a:lnTo>
                    <a:pt x="3" y="4"/>
                  </a:lnTo>
                  <a:lnTo>
                    <a:pt x="0" y="0"/>
                  </a:lnTo>
                  <a:lnTo>
                    <a:pt x="0" y="0"/>
                  </a:lnTo>
                  <a:lnTo>
                    <a:pt x="3" y="4"/>
                  </a:lnTo>
                  <a:lnTo>
                    <a:pt x="3"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68">
              <a:extLst>
                <a:ext uri="{FF2B5EF4-FFF2-40B4-BE49-F238E27FC236}">
                  <a16:creationId xmlns:a16="http://schemas.microsoft.com/office/drawing/2014/main" id="{78DB6A6C-26DA-2AF2-4042-3D305E7F59A1}"/>
                </a:ext>
              </a:extLst>
            </p:cNvPr>
            <p:cNvSpPr>
              <a:spLocks/>
            </p:cNvSpPr>
            <p:nvPr/>
          </p:nvSpPr>
          <p:spPr bwMode="auto">
            <a:xfrm rot="21400944">
              <a:off x="3910559" y="3719797"/>
              <a:ext cx="2485" cy="353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69">
              <a:extLst>
                <a:ext uri="{FF2B5EF4-FFF2-40B4-BE49-F238E27FC236}">
                  <a16:creationId xmlns:a16="http://schemas.microsoft.com/office/drawing/2014/main" id="{D16F51D7-3CAF-4D19-1242-FA6DFF9FAF0E}"/>
                </a:ext>
              </a:extLst>
            </p:cNvPr>
            <p:cNvSpPr>
              <a:spLocks/>
            </p:cNvSpPr>
            <p:nvPr/>
          </p:nvSpPr>
          <p:spPr bwMode="auto">
            <a:xfrm rot="21400944">
              <a:off x="3915710" y="3636981"/>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70">
              <a:extLst>
                <a:ext uri="{FF2B5EF4-FFF2-40B4-BE49-F238E27FC236}">
                  <a16:creationId xmlns:a16="http://schemas.microsoft.com/office/drawing/2014/main" id="{14D09038-68F0-9F8F-A915-388560DA4265}"/>
                </a:ext>
              </a:extLst>
            </p:cNvPr>
            <p:cNvSpPr>
              <a:spLocks/>
            </p:cNvSpPr>
            <p:nvPr/>
          </p:nvSpPr>
          <p:spPr bwMode="auto">
            <a:xfrm rot="21400944">
              <a:off x="3799544" y="3436059"/>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71">
              <a:extLst>
                <a:ext uri="{FF2B5EF4-FFF2-40B4-BE49-F238E27FC236}">
                  <a16:creationId xmlns:a16="http://schemas.microsoft.com/office/drawing/2014/main" id="{873AA830-8383-C7C0-9135-64B157C4F408}"/>
                </a:ext>
              </a:extLst>
            </p:cNvPr>
            <p:cNvSpPr>
              <a:spLocks/>
            </p:cNvSpPr>
            <p:nvPr/>
          </p:nvSpPr>
          <p:spPr bwMode="auto">
            <a:xfrm rot="21400944">
              <a:off x="3701837" y="3351060"/>
              <a:ext cx="34782" cy="21202"/>
            </a:xfrm>
            <a:custGeom>
              <a:avLst/>
              <a:gdLst>
                <a:gd name="T0" fmla="*/ 28 w 28"/>
                <a:gd name="T1" fmla="*/ 18 h 18"/>
                <a:gd name="T2" fmla="*/ 28 w 28"/>
                <a:gd name="T3" fmla="*/ 18 h 18"/>
                <a:gd name="T4" fmla="*/ 22 w 28"/>
                <a:gd name="T5" fmla="*/ 12 h 18"/>
                <a:gd name="T6" fmla="*/ 14 w 28"/>
                <a:gd name="T7" fmla="*/ 6 h 18"/>
                <a:gd name="T8" fmla="*/ 0 w 28"/>
                <a:gd name="T9" fmla="*/ 0 h 18"/>
                <a:gd name="T10" fmla="*/ 0 w 28"/>
                <a:gd name="T11" fmla="*/ 0 h 18"/>
                <a:gd name="T12" fmla="*/ 14 w 28"/>
                <a:gd name="T13" fmla="*/ 6 h 18"/>
                <a:gd name="T14" fmla="*/ 22 w 28"/>
                <a:gd name="T15" fmla="*/ 12 h 18"/>
                <a:gd name="T16" fmla="*/ 28 w 28"/>
                <a:gd name="T17" fmla="*/ 18 h 18"/>
                <a:gd name="T18" fmla="*/ 28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8" y="18"/>
                  </a:moveTo>
                  <a:lnTo>
                    <a:pt x="28" y="18"/>
                  </a:lnTo>
                  <a:lnTo>
                    <a:pt x="22" y="12"/>
                  </a:lnTo>
                  <a:lnTo>
                    <a:pt x="14" y="6"/>
                  </a:lnTo>
                  <a:lnTo>
                    <a:pt x="0" y="0"/>
                  </a:lnTo>
                  <a:lnTo>
                    <a:pt x="0" y="0"/>
                  </a:lnTo>
                  <a:lnTo>
                    <a:pt x="14" y="6"/>
                  </a:lnTo>
                  <a:lnTo>
                    <a:pt x="22" y="12"/>
                  </a:lnTo>
                  <a:lnTo>
                    <a:pt x="28" y="18"/>
                  </a:lnTo>
                  <a:lnTo>
                    <a:pt x="28" y="18"/>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72">
              <a:extLst>
                <a:ext uri="{FF2B5EF4-FFF2-40B4-BE49-F238E27FC236}">
                  <a16:creationId xmlns:a16="http://schemas.microsoft.com/office/drawing/2014/main" id="{FDE7D5DA-3344-7D3E-7C46-6811E2C77F62}"/>
                </a:ext>
              </a:extLst>
            </p:cNvPr>
            <p:cNvSpPr>
              <a:spLocks/>
            </p:cNvSpPr>
            <p:nvPr/>
          </p:nvSpPr>
          <p:spPr bwMode="auto">
            <a:xfrm rot="21400944">
              <a:off x="3877052" y="3566752"/>
              <a:ext cx="17391" cy="11779"/>
            </a:xfrm>
            <a:custGeom>
              <a:avLst/>
              <a:gdLst>
                <a:gd name="T0" fmla="*/ 6 w 14"/>
                <a:gd name="T1" fmla="*/ 7 h 10"/>
                <a:gd name="T2" fmla="*/ 6 w 14"/>
                <a:gd name="T3" fmla="*/ 7 h 10"/>
                <a:gd name="T4" fmla="*/ 14 w 14"/>
                <a:gd name="T5" fmla="*/ 10 h 10"/>
                <a:gd name="T6" fmla="*/ 14 w 14"/>
                <a:gd name="T7" fmla="*/ 10 h 10"/>
                <a:gd name="T8" fmla="*/ 6 w 14"/>
                <a:gd name="T9" fmla="*/ 7 h 10"/>
                <a:gd name="T10" fmla="*/ 6 w 14"/>
                <a:gd name="T11" fmla="*/ 7 h 10"/>
                <a:gd name="T12" fmla="*/ 0 w 14"/>
                <a:gd name="T13" fmla="*/ 4 h 10"/>
                <a:gd name="T14" fmla="*/ 0 w 14"/>
                <a:gd name="T15" fmla="*/ 0 h 10"/>
                <a:gd name="T16" fmla="*/ 0 w 14"/>
                <a:gd name="T17" fmla="*/ 0 h 10"/>
                <a:gd name="T18" fmla="*/ 0 w 14"/>
                <a:gd name="T19" fmla="*/ 4 h 10"/>
                <a:gd name="T20" fmla="*/ 6 w 14"/>
                <a:gd name="T21" fmla="*/ 7 h 10"/>
                <a:gd name="T22" fmla="*/ 6 w 14"/>
                <a:gd name="T23"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0">
                  <a:moveTo>
                    <a:pt x="6" y="7"/>
                  </a:moveTo>
                  <a:lnTo>
                    <a:pt x="6" y="7"/>
                  </a:lnTo>
                  <a:lnTo>
                    <a:pt x="14" y="10"/>
                  </a:lnTo>
                  <a:lnTo>
                    <a:pt x="14" y="10"/>
                  </a:lnTo>
                  <a:lnTo>
                    <a:pt x="6" y="7"/>
                  </a:lnTo>
                  <a:lnTo>
                    <a:pt x="6" y="7"/>
                  </a:lnTo>
                  <a:lnTo>
                    <a:pt x="0" y="4"/>
                  </a:lnTo>
                  <a:lnTo>
                    <a:pt x="0" y="0"/>
                  </a:lnTo>
                  <a:lnTo>
                    <a:pt x="0" y="0"/>
                  </a:lnTo>
                  <a:lnTo>
                    <a:pt x="0" y="4"/>
                  </a:lnTo>
                  <a:lnTo>
                    <a:pt x="6" y="7"/>
                  </a:lnTo>
                  <a:lnTo>
                    <a:pt x="6" y="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73">
              <a:extLst>
                <a:ext uri="{FF2B5EF4-FFF2-40B4-BE49-F238E27FC236}">
                  <a16:creationId xmlns:a16="http://schemas.microsoft.com/office/drawing/2014/main" id="{41CF9F09-7D70-A7EC-B8BB-1F275122F613}"/>
                </a:ext>
              </a:extLst>
            </p:cNvPr>
            <p:cNvSpPr>
              <a:spLocks/>
            </p:cNvSpPr>
            <p:nvPr/>
          </p:nvSpPr>
          <p:spPr bwMode="auto">
            <a:xfrm rot="21400944">
              <a:off x="3665888" y="3331906"/>
              <a:ext cx="34782" cy="21202"/>
            </a:xfrm>
            <a:custGeom>
              <a:avLst/>
              <a:gdLst>
                <a:gd name="T0" fmla="*/ 0 w 28"/>
                <a:gd name="T1" fmla="*/ 0 h 18"/>
                <a:gd name="T2" fmla="*/ 0 w 28"/>
                <a:gd name="T3" fmla="*/ 0 h 18"/>
                <a:gd name="T4" fmla="*/ 14 w 28"/>
                <a:gd name="T5" fmla="*/ 12 h 18"/>
                <a:gd name="T6" fmla="*/ 28 w 28"/>
                <a:gd name="T7" fmla="*/ 18 h 18"/>
                <a:gd name="T8" fmla="*/ 28 w 28"/>
                <a:gd name="T9" fmla="*/ 18 h 18"/>
                <a:gd name="T10" fmla="*/ 14 w 28"/>
                <a:gd name="T11" fmla="*/ 12 h 18"/>
                <a:gd name="T12" fmla="*/ 0 w 28"/>
                <a:gd name="T13" fmla="*/ 0 h 18"/>
                <a:gd name="T14" fmla="*/ 0 w 2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8">
                  <a:moveTo>
                    <a:pt x="0" y="0"/>
                  </a:moveTo>
                  <a:lnTo>
                    <a:pt x="0" y="0"/>
                  </a:lnTo>
                  <a:lnTo>
                    <a:pt x="14" y="12"/>
                  </a:lnTo>
                  <a:lnTo>
                    <a:pt x="28" y="18"/>
                  </a:lnTo>
                  <a:lnTo>
                    <a:pt x="28" y="18"/>
                  </a:lnTo>
                  <a:lnTo>
                    <a:pt x="14" y="12"/>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74">
              <a:extLst>
                <a:ext uri="{FF2B5EF4-FFF2-40B4-BE49-F238E27FC236}">
                  <a16:creationId xmlns:a16="http://schemas.microsoft.com/office/drawing/2014/main" id="{4CA972FE-2F7B-C810-F39C-4BF7E205AF9A}"/>
                </a:ext>
              </a:extLst>
            </p:cNvPr>
            <p:cNvSpPr>
              <a:spLocks/>
            </p:cNvSpPr>
            <p:nvPr/>
          </p:nvSpPr>
          <p:spPr bwMode="auto">
            <a:xfrm rot="21400944">
              <a:off x="3911887" y="36371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75">
              <a:extLst>
                <a:ext uri="{FF2B5EF4-FFF2-40B4-BE49-F238E27FC236}">
                  <a16:creationId xmlns:a16="http://schemas.microsoft.com/office/drawing/2014/main" id="{2EEC0263-AAB2-84AB-1910-4FB171EFB6E2}"/>
                </a:ext>
              </a:extLst>
            </p:cNvPr>
            <p:cNvSpPr>
              <a:spLocks/>
            </p:cNvSpPr>
            <p:nvPr/>
          </p:nvSpPr>
          <p:spPr bwMode="auto">
            <a:xfrm rot="21400944">
              <a:off x="3919631" y="3640185"/>
              <a:ext cx="3727"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76">
              <a:extLst>
                <a:ext uri="{FF2B5EF4-FFF2-40B4-BE49-F238E27FC236}">
                  <a16:creationId xmlns:a16="http://schemas.microsoft.com/office/drawing/2014/main" id="{9F915DCF-2961-1BE4-ED4A-7EF1BDEFED3A}"/>
                </a:ext>
              </a:extLst>
            </p:cNvPr>
            <p:cNvSpPr>
              <a:spLocks/>
            </p:cNvSpPr>
            <p:nvPr/>
          </p:nvSpPr>
          <p:spPr bwMode="auto">
            <a:xfrm rot="21400944">
              <a:off x="3942216" y="366494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77">
              <a:extLst>
                <a:ext uri="{FF2B5EF4-FFF2-40B4-BE49-F238E27FC236}">
                  <a16:creationId xmlns:a16="http://schemas.microsoft.com/office/drawing/2014/main" id="{9D40C3DB-B100-A8D2-15AB-2778B5C70D60}"/>
                </a:ext>
              </a:extLst>
            </p:cNvPr>
            <p:cNvSpPr>
              <a:spLocks/>
            </p:cNvSpPr>
            <p:nvPr/>
          </p:nvSpPr>
          <p:spPr bwMode="auto">
            <a:xfrm rot="21400944">
              <a:off x="3942011" y="366141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78">
              <a:extLst>
                <a:ext uri="{FF2B5EF4-FFF2-40B4-BE49-F238E27FC236}">
                  <a16:creationId xmlns:a16="http://schemas.microsoft.com/office/drawing/2014/main" id="{43BF3B26-5EA4-C28F-B6A2-C410C84C1E18}"/>
                </a:ext>
              </a:extLst>
            </p:cNvPr>
            <p:cNvSpPr>
              <a:spLocks/>
            </p:cNvSpPr>
            <p:nvPr/>
          </p:nvSpPr>
          <p:spPr bwMode="auto">
            <a:xfrm rot="21400944">
              <a:off x="3923456" y="3643536"/>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79">
              <a:extLst>
                <a:ext uri="{FF2B5EF4-FFF2-40B4-BE49-F238E27FC236}">
                  <a16:creationId xmlns:a16="http://schemas.microsoft.com/office/drawing/2014/main" id="{4F36D95B-1E07-BFAC-D545-7EA2E08D54E0}"/>
                </a:ext>
              </a:extLst>
            </p:cNvPr>
            <p:cNvSpPr>
              <a:spLocks/>
            </p:cNvSpPr>
            <p:nvPr/>
          </p:nvSpPr>
          <p:spPr bwMode="auto">
            <a:xfrm rot="21400944">
              <a:off x="4125269" y="3513356"/>
              <a:ext cx="19875" cy="10602"/>
            </a:xfrm>
            <a:custGeom>
              <a:avLst/>
              <a:gdLst>
                <a:gd name="T0" fmla="*/ 0 w 16"/>
                <a:gd name="T1" fmla="*/ 9 h 9"/>
                <a:gd name="T2" fmla="*/ 0 w 16"/>
                <a:gd name="T3" fmla="*/ 9 h 9"/>
                <a:gd name="T4" fmla="*/ 0 w 16"/>
                <a:gd name="T5" fmla="*/ 6 h 9"/>
                <a:gd name="T6" fmla="*/ 0 w 16"/>
                <a:gd name="T7" fmla="*/ 6 h 9"/>
                <a:gd name="T8" fmla="*/ 8 w 16"/>
                <a:gd name="T9" fmla="*/ 3 h 9"/>
                <a:gd name="T10" fmla="*/ 16 w 16"/>
                <a:gd name="T11" fmla="*/ 0 h 9"/>
                <a:gd name="T12" fmla="*/ 16 w 16"/>
                <a:gd name="T13" fmla="*/ 0 h 9"/>
                <a:gd name="T14" fmla="*/ 8 w 16"/>
                <a:gd name="T15" fmla="*/ 3 h 9"/>
                <a:gd name="T16" fmla="*/ 0 w 16"/>
                <a:gd name="T17" fmla="*/ 6 h 9"/>
                <a:gd name="T18" fmla="*/ 0 w 16"/>
                <a:gd name="T19" fmla="*/ 6 h 9"/>
                <a:gd name="T20" fmla="*/ 0 w 16"/>
                <a:gd name="T21" fmla="*/ 9 h 9"/>
                <a:gd name="T22" fmla="*/ 0 w 16"/>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9">
                  <a:moveTo>
                    <a:pt x="0" y="9"/>
                  </a:moveTo>
                  <a:lnTo>
                    <a:pt x="0" y="9"/>
                  </a:lnTo>
                  <a:lnTo>
                    <a:pt x="0" y="6"/>
                  </a:lnTo>
                  <a:lnTo>
                    <a:pt x="0" y="6"/>
                  </a:lnTo>
                  <a:lnTo>
                    <a:pt x="8" y="3"/>
                  </a:lnTo>
                  <a:lnTo>
                    <a:pt x="16" y="0"/>
                  </a:lnTo>
                  <a:lnTo>
                    <a:pt x="16" y="0"/>
                  </a:lnTo>
                  <a:lnTo>
                    <a:pt x="8" y="3"/>
                  </a:lnTo>
                  <a:lnTo>
                    <a:pt x="0" y="6"/>
                  </a:lnTo>
                  <a:lnTo>
                    <a:pt x="0" y="6"/>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80">
              <a:extLst>
                <a:ext uri="{FF2B5EF4-FFF2-40B4-BE49-F238E27FC236}">
                  <a16:creationId xmlns:a16="http://schemas.microsoft.com/office/drawing/2014/main" id="{D8CF2B29-1984-7FE2-49C2-CF9D523A27BD}"/>
                </a:ext>
              </a:extLst>
            </p:cNvPr>
            <p:cNvSpPr>
              <a:spLocks/>
            </p:cNvSpPr>
            <p:nvPr/>
          </p:nvSpPr>
          <p:spPr bwMode="auto">
            <a:xfrm rot="21400944">
              <a:off x="4319848" y="333392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81">
              <a:extLst>
                <a:ext uri="{FF2B5EF4-FFF2-40B4-BE49-F238E27FC236}">
                  <a16:creationId xmlns:a16="http://schemas.microsoft.com/office/drawing/2014/main" id="{1C09239B-466D-0B0F-AC82-489D77405B85}"/>
                </a:ext>
              </a:extLst>
            </p:cNvPr>
            <p:cNvSpPr>
              <a:spLocks/>
            </p:cNvSpPr>
            <p:nvPr/>
          </p:nvSpPr>
          <p:spPr bwMode="auto">
            <a:xfrm rot="21400944">
              <a:off x="4319848" y="333392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82">
              <a:extLst>
                <a:ext uri="{FF2B5EF4-FFF2-40B4-BE49-F238E27FC236}">
                  <a16:creationId xmlns:a16="http://schemas.microsoft.com/office/drawing/2014/main" id="{70A00A63-423F-2086-FEB6-5BC404D44A30}"/>
                </a:ext>
              </a:extLst>
            </p:cNvPr>
            <p:cNvSpPr>
              <a:spLocks/>
            </p:cNvSpPr>
            <p:nvPr/>
          </p:nvSpPr>
          <p:spPr bwMode="auto">
            <a:xfrm rot="21400944">
              <a:off x="4269797" y="2884655"/>
              <a:ext cx="431039" cy="490000"/>
            </a:xfrm>
            <a:custGeom>
              <a:avLst/>
              <a:gdLst>
                <a:gd name="T0" fmla="*/ 3 w 347"/>
                <a:gd name="T1" fmla="*/ 88 h 416"/>
                <a:gd name="T2" fmla="*/ 6 w 347"/>
                <a:gd name="T3" fmla="*/ 103 h 416"/>
                <a:gd name="T4" fmla="*/ 8 w 347"/>
                <a:gd name="T5" fmla="*/ 115 h 416"/>
                <a:gd name="T6" fmla="*/ 8 w 347"/>
                <a:gd name="T7" fmla="*/ 118 h 416"/>
                <a:gd name="T8" fmla="*/ 8 w 347"/>
                <a:gd name="T9" fmla="*/ 121 h 416"/>
                <a:gd name="T10" fmla="*/ 8 w 347"/>
                <a:gd name="T11" fmla="*/ 124 h 416"/>
                <a:gd name="T12" fmla="*/ 8 w 347"/>
                <a:gd name="T13" fmla="*/ 130 h 416"/>
                <a:gd name="T14" fmla="*/ 11 w 347"/>
                <a:gd name="T15" fmla="*/ 133 h 416"/>
                <a:gd name="T16" fmla="*/ 11 w 347"/>
                <a:gd name="T17" fmla="*/ 139 h 416"/>
                <a:gd name="T18" fmla="*/ 11 w 347"/>
                <a:gd name="T19" fmla="*/ 145 h 416"/>
                <a:gd name="T20" fmla="*/ 14 w 347"/>
                <a:gd name="T21" fmla="*/ 155 h 416"/>
                <a:gd name="T22" fmla="*/ 14 w 347"/>
                <a:gd name="T23" fmla="*/ 161 h 416"/>
                <a:gd name="T24" fmla="*/ 14 w 347"/>
                <a:gd name="T25" fmla="*/ 170 h 416"/>
                <a:gd name="T26" fmla="*/ 17 w 347"/>
                <a:gd name="T27" fmla="*/ 179 h 416"/>
                <a:gd name="T28" fmla="*/ 17 w 347"/>
                <a:gd name="T29" fmla="*/ 188 h 416"/>
                <a:gd name="T30" fmla="*/ 17 w 347"/>
                <a:gd name="T31" fmla="*/ 197 h 416"/>
                <a:gd name="T32" fmla="*/ 20 w 347"/>
                <a:gd name="T33" fmla="*/ 206 h 416"/>
                <a:gd name="T34" fmla="*/ 20 w 347"/>
                <a:gd name="T35" fmla="*/ 215 h 416"/>
                <a:gd name="T36" fmla="*/ 20 w 347"/>
                <a:gd name="T37" fmla="*/ 227 h 416"/>
                <a:gd name="T38" fmla="*/ 25 w 347"/>
                <a:gd name="T39" fmla="*/ 273 h 416"/>
                <a:gd name="T40" fmla="*/ 25 w 347"/>
                <a:gd name="T41" fmla="*/ 282 h 416"/>
                <a:gd name="T42" fmla="*/ 28 w 347"/>
                <a:gd name="T43" fmla="*/ 291 h 416"/>
                <a:gd name="T44" fmla="*/ 28 w 347"/>
                <a:gd name="T45" fmla="*/ 300 h 416"/>
                <a:gd name="T46" fmla="*/ 28 w 347"/>
                <a:gd name="T47" fmla="*/ 309 h 416"/>
                <a:gd name="T48" fmla="*/ 28 w 347"/>
                <a:gd name="T49" fmla="*/ 319 h 416"/>
                <a:gd name="T50" fmla="*/ 31 w 347"/>
                <a:gd name="T51" fmla="*/ 328 h 416"/>
                <a:gd name="T52" fmla="*/ 31 w 347"/>
                <a:gd name="T53" fmla="*/ 343 h 416"/>
                <a:gd name="T54" fmla="*/ 31 w 347"/>
                <a:gd name="T55" fmla="*/ 349 h 416"/>
                <a:gd name="T56" fmla="*/ 31 w 347"/>
                <a:gd name="T57" fmla="*/ 355 h 416"/>
                <a:gd name="T58" fmla="*/ 39 w 347"/>
                <a:gd name="T59" fmla="*/ 355 h 416"/>
                <a:gd name="T60" fmla="*/ 84 w 347"/>
                <a:gd name="T61" fmla="*/ 370 h 416"/>
                <a:gd name="T62" fmla="*/ 109 w 347"/>
                <a:gd name="T63" fmla="*/ 379 h 416"/>
                <a:gd name="T64" fmla="*/ 176 w 347"/>
                <a:gd name="T65" fmla="*/ 382 h 416"/>
                <a:gd name="T66" fmla="*/ 213 w 347"/>
                <a:gd name="T67" fmla="*/ 391 h 416"/>
                <a:gd name="T68" fmla="*/ 213 w 347"/>
                <a:gd name="T69" fmla="*/ 395 h 416"/>
                <a:gd name="T70" fmla="*/ 215 w 347"/>
                <a:gd name="T71" fmla="*/ 398 h 416"/>
                <a:gd name="T72" fmla="*/ 218 w 347"/>
                <a:gd name="T73" fmla="*/ 401 h 416"/>
                <a:gd name="T74" fmla="*/ 224 w 347"/>
                <a:gd name="T75" fmla="*/ 404 h 416"/>
                <a:gd name="T76" fmla="*/ 227 w 347"/>
                <a:gd name="T77" fmla="*/ 407 h 416"/>
                <a:gd name="T78" fmla="*/ 229 w 347"/>
                <a:gd name="T79" fmla="*/ 410 h 416"/>
                <a:gd name="T80" fmla="*/ 232 w 347"/>
                <a:gd name="T81" fmla="*/ 413 h 416"/>
                <a:gd name="T82" fmla="*/ 235 w 347"/>
                <a:gd name="T83" fmla="*/ 413 h 416"/>
                <a:gd name="T84" fmla="*/ 238 w 347"/>
                <a:gd name="T85" fmla="*/ 416 h 416"/>
                <a:gd name="T86" fmla="*/ 252 w 347"/>
                <a:gd name="T87" fmla="*/ 346 h 416"/>
                <a:gd name="T88" fmla="*/ 280 w 347"/>
                <a:gd name="T89" fmla="*/ 328 h 416"/>
                <a:gd name="T90" fmla="*/ 285 w 347"/>
                <a:gd name="T91" fmla="*/ 303 h 416"/>
                <a:gd name="T92" fmla="*/ 325 w 347"/>
                <a:gd name="T93" fmla="*/ 264 h 416"/>
                <a:gd name="T94" fmla="*/ 327 w 347"/>
                <a:gd name="T95" fmla="*/ 258 h 416"/>
                <a:gd name="T96" fmla="*/ 327 w 347"/>
                <a:gd name="T97" fmla="*/ 255 h 416"/>
                <a:gd name="T98" fmla="*/ 330 w 347"/>
                <a:gd name="T99" fmla="*/ 249 h 416"/>
                <a:gd name="T100" fmla="*/ 333 w 347"/>
                <a:gd name="T101" fmla="*/ 246 h 416"/>
                <a:gd name="T102" fmla="*/ 347 w 347"/>
                <a:gd name="T103" fmla="*/ 230 h 416"/>
                <a:gd name="T104" fmla="*/ 280 w 347"/>
                <a:gd name="T105" fmla="*/ 33 h 416"/>
                <a:gd name="T106" fmla="*/ 229 w 347"/>
                <a:gd name="T107" fmla="*/ 63 h 416"/>
                <a:gd name="T108" fmla="*/ 145 w 347"/>
                <a:gd name="T109" fmla="*/ 76 h 416"/>
                <a:gd name="T110" fmla="*/ 0 w 347"/>
                <a:gd name="T111" fmla="*/ 8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7" h="416">
                  <a:moveTo>
                    <a:pt x="0" y="85"/>
                  </a:moveTo>
                  <a:lnTo>
                    <a:pt x="0" y="85"/>
                  </a:lnTo>
                  <a:lnTo>
                    <a:pt x="0" y="88"/>
                  </a:lnTo>
                  <a:lnTo>
                    <a:pt x="0" y="88"/>
                  </a:lnTo>
                  <a:lnTo>
                    <a:pt x="0" y="88"/>
                  </a:lnTo>
                  <a:lnTo>
                    <a:pt x="0" y="88"/>
                  </a:lnTo>
                  <a:lnTo>
                    <a:pt x="3" y="88"/>
                  </a:lnTo>
                  <a:lnTo>
                    <a:pt x="3" y="88"/>
                  </a:lnTo>
                  <a:lnTo>
                    <a:pt x="3" y="97"/>
                  </a:lnTo>
                  <a:lnTo>
                    <a:pt x="3" y="97"/>
                  </a:lnTo>
                  <a:lnTo>
                    <a:pt x="3" y="100"/>
                  </a:lnTo>
                  <a:lnTo>
                    <a:pt x="3" y="100"/>
                  </a:lnTo>
                  <a:lnTo>
                    <a:pt x="6" y="100"/>
                  </a:lnTo>
                  <a:lnTo>
                    <a:pt x="6" y="100"/>
                  </a:lnTo>
                  <a:lnTo>
                    <a:pt x="6" y="103"/>
                  </a:lnTo>
                  <a:lnTo>
                    <a:pt x="6" y="103"/>
                  </a:lnTo>
                  <a:lnTo>
                    <a:pt x="6" y="106"/>
                  </a:lnTo>
                  <a:lnTo>
                    <a:pt x="6" y="106"/>
                  </a:lnTo>
                  <a:lnTo>
                    <a:pt x="6" y="109"/>
                  </a:lnTo>
                  <a:lnTo>
                    <a:pt x="6" y="109"/>
                  </a:lnTo>
                  <a:lnTo>
                    <a:pt x="6" y="109"/>
                  </a:lnTo>
                  <a:lnTo>
                    <a:pt x="6" y="109"/>
                  </a:lnTo>
                  <a:lnTo>
                    <a:pt x="8" y="115"/>
                  </a:lnTo>
                  <a:lnTo>
                    <a:pt x="8" y="115"/>
                  </a:lnTo>
                  <a:lnTo>
                    <a:pt x="8" y="115"/>
                  </a:lnTo>
                  <a:lnTo>
                    <a:pt x="8" y="115"/>
                  </a:lnTo>
                  <a:lnTo>
                    <a:pt x="8" y="115"/>
                  </a:lnTo>
                  <a:lnTo>
                    <a:pt x="8" y="115"/>
                  </a:lnTo>
                  <a:lnTo>
                    <a:pt x="8" y="118"/>
                  </a:lnTo>
                  <a:lnTo>
                    <a:pt x="8" y="118"/>
                  </a:lnTo>
                  <a:lnTo>
                    <a:pt x="8" y="118"/>
                  </a:lnTo>
                  <a:lnTo>
                    <a:pt x="8" y="118"/>
                  </a:lnTo>
                  <a:lnTo>
                    <a:pt x="8" y="118"/>
                  </a:lnTo>
                  <a:lnTo>
                    <a:pt x="8" y="118"/>
                  </a:lnTo>
                  <a:lnTo>
                    <a:pt x="8" y="118"/>
                  </a:lnTo>
                  <a:lnTo>
                    <a:pt x="8" y="118"/>
                  </a:lnTo>
                  <a:lnTo>
                    <a:pt x="8" y="121"/>
                  </a:lnTo>
                  <a:lnTo>
                    <a:pt x="8" y="121"/>
                  </a:lnTo>
                  <a:lnTo>
                    <a:pt x="8" y="121"/>
                  </a:lnTo>
                  <a:lnTo>
                    <a:pt x="8" y="121"/>
                  </a:lnTo>
                  <a:lnTo>
                    <a:pt x="8" y="121"/>
                  </a:lnTo>
                  <a:lnTo>
                    <a:pt x="8" y="121"/>
                  </a:lnTo>
                  <a:lnTo>
                    <a:pt x="8" y="121"/>
                  </a:lnTo>
                  <a:lnTo>
                    <a:pt x="8" y="121"/>
                  </a:lnTo>
                  <a:lnTo>
                    <a:pt x="8" y="124"/>
                  </a:lnTo>
                  <a:lnTo>
                    <a:pt x="8" y="124"/>
                  </a:lnTo>
                  <a:lnTo>
                    <a:pt x="8" y="124"/>
                  </a:lnTo>
                  <a:lnTo>
                    <a:pt x="8" y="124"/>
                  </a:lnTo>
                  <a:lnTo>
                    <a:pt x="8" y="127"/>
                  </a:lnTo>
                  <a:lnTo>
                    <a:pt x="8" y="127"/>
                  </a:lnTo>
                  <a:lnTo>
                    <a:pt x="8" y="127"/>
                  </a:lnTo>
                  <a:lnTo>
                    <a:pt x="8" y="127"/>
                  </a:lnTo>
                  <a:lnTo>
                    <a:pt x="8" y="127"/>
                  </a:lnTo>
                  <a:lnTo>
                    <a:pt x="8" y="127"/>
                  </a:lnTo>
                  <a:lnTo>
                    <a:pt x="8" y="130"/>
                  </a:lnTo>
                  <a:lnTo>
                    <a:pt x="8" y="130"/>
                  </a:lnTo>
                  <a:lnTo>
                    <a:pt x="11" y="130"/>
                  </a:lnTo>
                  <a:lnTo>
                    <a:pt x="11" y="130"/>
                  </a:lnTo>
                  <a:lnTo>
                    <a:pt x="11" y="133"/>
                  </a:lnTo>
                  <a:lnTo>
                    <a:pt x="11" y="133"/>
                  </a:lnTo>
                  <a:lnTo>
                    <a:pt x="11" y="133"/>
                  </a:lnTo>
                  <a:lnTo>
                    <a:pt x="11" y="133"/>
                  </a:lnTo>
                  <a:lnTo>
                    <a:pt x="11" y="133"/>
                  </a:lnTo>
                  <a:lnTo>
                    <a:pt x="11" y="133"/>
                  </a:lnTo>
                  <a:lnTo>
                    <a:pt x="11" y="136"/>
                  </a:lnTo>
                  <a:lnTo>
                    <a:pt x="11" y="136"/>
                  </a:lnTo>
                  <a:lnTo>
                    <a:pt x="11" y="136"/>
                  </a:lnTo>
                  <a:lnTo>
                    <a:pt x="11" y="136"/>
                  </a:lnTo>
                  <a:lnTo>
                    <a:pt x="11" y="139"/>
                  </a:lnTo>
                  <a:lnTo>
                    <a:pt x="11" y="139"/>
                  </a:lnTo>
                  <a:lnTo>
                    <a:pt x="11" y="139"/>
                  </a:lnTo>
                  <a:lnTo>
                    <a:pt x="11" y="139"/>
                  </a:lnTo>
                  <a:lnTo>
                    <a:pt x="11" y="142"/>
                  </a:lnTo>
                  <a:lnTo>
                    <a:pt x="11" y="142"/>
                  </a:lnTo>
                  <a:lnTo>
                    <a:pt x="11" y="142"/>
                  </a:lnTo>
                  <a:lnTo>
                    <a:pt x="11" y="142"/>
                  </a:lnTo>
                  <a:lnTo>
                    <a:pt x="11" y="145"/>
                  </a:lnTo>
                  <a:lnTo>
                    <a:pt x="11" y="145"/>
                  </a:lnTo>
                  <a:lnTo>
                    <a:pt x="11" y="145"/>
                  </a:lnTo>
                  <a:lnTo>
                    <a:pt x="11" y="145"/>
                  </a:lnTo>
                  <a:lnTo>
                    <a:pt x="11" y="148"/>
                  </a:lnTo>
                  <a:lnTo>
                    <a:pt x="11" y="148"/>
                  </a:lnTo>
                  <a:lnTo>
                    <a:pt x="11" y="151"/>
                  </a:lnTo>
                  <a:lnTo>
                    <a:pt x="11" y="151"/>
                  </a:lnTo>
                  <a:lnTo>
                    <a:pt x="14" y="151"/>
                  </a:lnTo>
                  <a:lnTo>
                    <a:pt x="14" y="151"/>
                  </a:lnTo>
                  <a:lnTo>
                    <a:pt x="14" y="155"/>
                  </a:lnTo>
                  <a:lnTo>
                    <a:pt x="14" y="155"/>
                  </a:lnTo>
                  <a:lnTo>
                    <a:pt x="14" y="158"/>
                  </a:lnTo>
                  <a:lnTo>
                    <a:pt x="14" y="158"/>
                  </a:lnTo>
                  <a:lnTo>
                    <a:pt x="14" y="158"/>
                  </a:lnTo>
                  <a:lnTo>
                    <a:pt x="14" y="158"/>
                  </a:lnTo>
                  <a:lnTo>
                    <a:pt x="14" y="161"/>
                  </a:lnTo>
                  <a:lnTo>
                    <a:pt x="14" y="161"/>
                  </a:lnTo>
                  <a:lnTo>
                    <a:pt x="14" y="161"/>
                  </a:lnTo>
                  <a:lnTo>
                    <a:pt x="14" y="161"/>
                  </a:lnTo>
                  <a:lnTo>
                    <a:pt x="14" y="167"/>
                  </a:lnTo>
                  <a:lnTo>
                    <a:pt x="14" y="167"/>
                  </a:lnTo>
                  <a:lnTo>
                    <a:pt x="14" y="167"/>
                  </a:lnTo>
                  <a:lnTo>
                    <a:pt x="14" y="167"/>
                  </a:lnTo>
                  <a:lnTo>
                    <a:pt x="14" y="170"/>
                  </a:lnTo>
                  <a:lnTo>
                    <a:pt x="14" y="170"/>
                  </a:lnTo>
                  <a:lnTo>
                    <a:pt x="14" y="170"/>
                  </a:lnTo>
                  <a:lnTo>
                    <a:pt x="14" y="170"/>
                  </a:lnTo>
                  <a:lnTo>
                    <a:pt x="14" y="173"/>
                  </a:lnTo>
                  <a:lnTo>
                    <a:pt x="14" y="173"/>
                  </a:lnTo>
                  <a:lnTo>
                    <a:pt x="17" y="176"/>
                  </a:lnTo>
                  <a:lnTo>
                    <a:pt x="17" y="176"/>
                  </a:lnTo>
                  <a:lnTo>
                    <a:pt x="17" y="179"/>
                  </a:lnTo>
                  <a:lnTo>
                    <a:pt x="17" y="179"/>
                  </a:lnTo>
                  <a:lnTo>
                    <a:pt x="17" y="179"/>
                  </a:lnTo>
                  <a:lnTo>
                    <a:pt x="17" y="179"/>
                  </a:lnTo>
                  <a:lnTo>
                    <a:pt x="17" y="182"/>
                  </a:lnTo>
                  <a:lnTo>
                    <a:pt x="17" y="182"/>
                  </a:lnTo>
                  <a:lnTo>
                    <a:pt x="17" y="185"/>
                  </a:lnTo>
                  <a:lnTo>
                    <a:pt x="17" y="185"/>
                  </a:lnTo>
                  <a:lnTo>
                    <a:pt x="17" y="185"/>
                  </a:lnTo>
                  <a:lnTo>
                    <a:pt x="17" y="185"/>
                  </a:lnTo>
                  <a:lnTo>
                    <a:pt x="17" y="188"/>
                  </a:lnTo>
                  <a:lnTo>
                    <a:pt x="17" y="188"/>
                  </a:lnTo>
                  <a:lnTo>
                    <a:pt x="17" y="191"/>
                  </a:lnTo>
                  <a:lnTo>
                    <a:pt x="17" y="191"/>
                  </a:lnTo>
                  <a:lnTo>
                    <a:pt x="17" y="194"/>
                  </a:lnTo>
                  <a:lnTo>
                    <a:pt x="17" y="194"/>
                  </a:lnTo>
                  <a:lnTo>
                    <a:pt x="17" y="194"/>
                  </a:lnTo>
                  <a:lnTo>
                    <a:pt x="17" y="194"/>
                  </a:lnTo>
                  <a:lnTo>
                    <a:pt x="17" y="197"/>
                  </a:lnTo>
                  <a:lnTo>
                    <a:pt x="17" y="197"/>
                  </a:lnTo>
                  <a:lnTo>
                    <a:pt x="17" y="200"/>
                  </a:lnTo>
                  <a:lnTo>
                    <a:pt x="17" y="200"/>
                  </a:lnTo>
                  <a:lnTo>
                    <a:pt x="20" y="203"/>
                  </a:lnTo>
                  <a:lnTo>
                    <a:pt x="20" y="203"/>
                  </a:lnTo>
                  <a:lnTo>
                    <a:pt x="20" y="203"/>
                  </a:lnTo>
                  <a:lnTo>
                    <a:pt x="20" y="203"/>
                  </a:lnTo>
                  <a:lnTo>
                    <a:pt x="20" y="206"/>
                  </a:lnTo>
                  <a:lnTo>
                    <a:pt x="20" y="206"/>
                  </a:lnTo>
                  <a:lnTo>
                    <a:pt x="20" y="209"/>
                  </a:lnTo>
                  <a:lnTo>
                    <a:pt x="20" y="209"/>
                  </a:lnTo>
                  <a:lnTo>
                    <a:pt x="20" y="212"/>
                  </a:lnTo>
                  <a:lnTo>
                    <a:pt x="20" y="212"/>
                  </a:lnTo>
                  <a:lnTo>
                    <a:pt x="20" y="212"/>
                  </a:lnTo>
                  <a:lnTo>
                    <a:pt x="20" y="212"/>
                  </a:lnTo>
                  <a:lnTo>
                    <a:pt x="20" y="215"/>
                  </a:lnTo>
                  <a:lnTo>
                    <a:pt x="20" y="215"/>
                  </a:lnTo>
                  <a:lnTo>
                    <a:pt x="20" y="218"/>
                  </a:lnTo>
                  <a:lnTo>
                    <a:pt x="20" y="218"/>
                  </a:lnTo>
                  <a:lnTo>
                    <a:pt x="20" y="221"/>
                  </a:lnTo>
                  <a:lnTo>
                    <a:pt x="20" y="221"/>
                  </a:lnTo>
                  <a:lnTo>
                    <a:pt x="20" y="221"/>
                  </a:lnTo>
                  <a:lnTo>
                    <a:pt x="20" y="221"/>
                  </a:lnTo>
                  <a:lnTo>
                    <a:pt x="20" y="227"/>
                  </a:lnTo>
                  <a:lnTo>
                    <a:pt x="20" y="227"/>
                  </a:lnTo>
                  <a:lnTo>
                    <a:pt x="20" y="227"/>
                  </a:lnTo>
                  <a:lnTo>
                    <a:pt x="20" y="227"/>
                  </a:lnTo>
                  <a:lnTo>
                    <a:pt x="22" y="230"/>
                  </a:lnTo>
                  <a:lnTo>
                    <a:pt x="22" y="230"/>
                  </a:lnTo>
                  <a:lnTo>
                    <a:pt x="22" y="230"/>
                  </a:lnTo>
                  <a:lnTo>
                    <a:pt x="22" y="230"/>
                  </a:lnTo>
                  <a:lnTo>
                    <a:pt x="25" y="273"/>
                  </a:lnTo>
                  <a:lnTo>
                    <a:pt x="25" y="273"/>
                  </a:lnTo>
                  <a:lnTo>
                    <a:pt x="25" y="273"/>
                  </a:lnTo>
                  <a:lnTo>
                    <a:pt x="25" y="273"/>
                  </a:lnTo>
                  <a:lnTo>
                    <a:pt x="25" y="279"/>
                  </a:lnTo>
                  <a:lnTo>
                    <a:pt x="25" y="279"/>
                  </a:lnTo>
                  <a:lnTo>
                    <a:pt x="25" y="279"/>
                  </a:lnTo>
                  <a:lnTo>
                    <a:pt x="25" y="279"/>
                  </a:lnTo>
                  <a:lnTo>
                    <a:pt x="25" y="282"/>
                  </a:lnTo>
                  <a:lnTo>
                    <a:pt x="25" y="282"/>
                  </a:lnTo>
                  <a:lnTo>
                    <a:pt x="25" y="285"/>
                  </a:lnTo>
                  <a:lnTo>
                    <a:pt x="25" y="285"/>
                  </a:lnTo>
                  <a:lnTo>
                    <a:pt x="25" y="288"/>
                  </a:lnTo>
                  <a:lnTo>
                    <a:pt x="25" y="288"/>
                  </a:lnTo>
                  <a:lnTo>
                    <a:pt x="28" y="288"/>
                  </a:lnTo>
                  <a:lnTo>
                    <a:pt x="28" y="288"/>
                  </a:lnTo>
                  <a:lnTo>
                    <a:pt x="28" y="291"/>
                  </a:lnTo>
                  <a:lnTo>
                    <a:pt x="28" y="291"/>
                  </a:lnTo>
                  <a:lnTo>
                    <a:pt x="28" y="294"/>
                  </a:lnTo>
                  <a:lnTo>
                    <a:pt x="28" y="294"/>
                  </a:lnTo>
                  <a:lnTo>
                    <a:pt x="28" y="297"/>
                  </a:lnTo>
                  <a:lnTo>
                    <a:pt x="28" y="297"/>
                  </a:lnTo>
                  <a:lnTo>
                    <a:pt x="28" y="297"/>
                  </a:lnTo>
                  <a:lnTo>
                    <a:pt x="28" y="297"/>
                  </a:lnTo>
                  <a:lnTo>
                    <a:pt x="28" y="300"/>
                  </a:lnTo>
                  <a:lnTo>
                    <a:pt x="28" y="300"/>
                  </a:lnTo>
                  <a:lnTo>
                    <a:pt x="28" y="303"/>
                  </a:lnTo>
                  <a:lnTo>
                    <a:pt x="28" y="303"/>
                  </a:lnTo>
                  <a:lnTo>
                    <a:pt x="28" y="306"/>
                  </a:lnTo>
                  <a:lnTo>
                    <a:pt x="28" y="306"/>
                  </a:lnTo>
                  <a:lnTo>
                    <a:pt x="28" y="306"/>
                  </a:lnTo>
                  <a:lnTo>
                    <a:pt x="28" y="306"/>
                  </a:lnTo>
                  <a:lnTo>
                    <a:pt x="28" y="309"/>
                  </a:lnTo>
                  <a:lnTo>
                    <a:pt x="28" y="309"/>
                  </a:lnTo>
                  <a:lnTo>
                    <a:pt x="28" y="313"/>
                  </a:lnTo>
                  <a:lnTo>
                    <a:pt x="28" y="313"/>
                  </a:lnTo>
                  <a:lnTo>
                    <a:pt x="28" y="316"/>
                  </a:lnTo>
                  <a:lnTo>
                    <a:pt x="28" y="316"/>
                  </a:lnTo>
                  <a:lnTo>
                    <a:pt x="28" y="316"/>
                  </a:lnTo>
                  <a:lnTo>
                    <a:pt x="28" y="316"/>
                  </a:lnTo>
                  <a:lnTo>
                    <a:pt x="28" y="319"/>
                  </a:lnTo>
                  <a:lnTo>
                    <a:pt x="28" y="319"/>
                  </a:lnTo>
                  <a:lnTo>
                    <a:pt x="28" y="322"/>
                  </a:lnTo>
                  <a:lnTo>
                    <a:pt x="28" y="322"/>
                  </a:lnTo>
                  <a:lnTo>
                    <a:pt x="28" y="325"/>
                  </a:lnTo>
                  <a:lnTo>
                    <a:pt x="28" y="325"/>
                  </a:lnTo>
                  <a:lnTo>
                    <a:pt x="31" y="325"/>
                  </a:lnTo>
                  <a:lnTo>
                    <a:pt x="31" y="325"/>
                  </a:lnTo>
                  <a:lnTo>
                    <a:pt x="31" y="328"/>
                  </a:lnTo>
                  <a:lnTo>
                    <a:pt x="31" y="328"/>
                  </a:lnTo>
                  <a:lnTo>
                    <a:pt x="31" y="328"/>
                  </a:lnTo>
                  <a:lnTo>
                    <a:pt x="31" y="328"/>
                  </a:lnTo>
                  <a:lnTo>
                    <a:pt x="31" y="331"/>
                  </a:lnTo>
                  <a:lnTo>
                    <a:pt x="31" y="331"/>
                  </a:lnTo>
                  <a:lnTo>
                    <a:pt x="31" y="334"/>
                  </a:lnTo>
                  <a:lnTo>
                    <a:pt x="31" y="334"/>
                  </a:lnTo>
                  <a:lnTo>
                    <a:pt x="31" y="343"/>
                  </a:lnTo>
                  <a:lnTo>
                    <a:pt x="31" y="343"/>
                  </a:lnTo>
                  <a:lnTo>
                    <a:pt x="31" y="343"/>
                  </a:lnTo>
                  <a:lnTo>
                    <a:pt x="31" y="343"/>
                  </a:lnTo>
                  <a:lnTo>
                    <a:pt x="31" y="346"/>
                  </a:lnTo>
                  <a:lnTo>
                    <a:pt x="31" y="346"/>
                  </a:lnTo>
                  <a:lnTo>
                    <a:pt x="31" y="346"/>
                  </a:lnTo>
                  <a:lnTo>
                    <a:pt x="31" y="346"/>
                  </a:lnTo>
                  <a:lnTo>
                    <a:pt x="31" y="349"/>
                  </a:lnTo>
                  <a:lnTo>
                    <a:pt x="31" y="349"/>
                  </a:lnTo>
                  <a:lnTo>
                    <a:pt x="31" y="352"/>
                  </a:lnTo>
                  <a:lnTo>
                    <a:pt x="31" y="352"/>
                  </a:lnTo>
                  <a:lnTo>
                    <a:pt x="31" y="352"/>
                  </a:lnTo>
                  <a:lnTo>
                    <a:pt x="31" y="352"/>
                  </a:lnTo>
                  <a:lnTo>
                    <a:pt x="31" y="355"/>
                  </a:lnTo>
                  <a:lnTo>
                    <a:pt x="31" y="355"/>
                  </a:lnTo>
                  <a:lnTo>
                    <a:pt x="31" y="355"/>
                  </a:lnTo>
                  <a:lnTo>
                    <a:pt x="31" y="355"/>
                  </a:lnTo>
                  <a:lnTo>
                    <a:pt x="31" y="358"/>
                  </a:lnTo>
                  <a:lnTo>
                    <a:pt x="31" y="358"/>
                  </a:lnTo>
                  <a:lnTo>
                    <a:pt x="34" y="358"/>
                  </a:lnTo>
                  <a:lnTo>
                    <a:pt x="34" y="358"/>
                  </a:lnTo>
                  <a:lnTo>
                    <a:pt x="34" y="358"/>
                  </a:lnTo>
                  <a:lnTo>
                    <a:pt x="34" y="358"/>
                  </a:lnTo>
                  <a:lnTo>
                    <a:pt x="39" y="355"/>
                  </a:lnTo>
                  <a:lnTo>
                    <a:pt x="39" y="355"/>
                  </a:lnTo>
                  <a:lnTo>
                    <a:pt x="50" y="358"/>
                  </a:lnTo>
                  <a:lnTo>
                    <a:pt x="56" y="361"/>
                  </a:lnTo>
                  <a:lnTo>
                    <a:pt x="59" y="364"/>
                  </a:lnTo>
                  <a:lnTo>
                    <a:pt x="59" y="364"/>
                  </a:lnTo>
                  <a:lnTo>
                    <a:pt x="81" y="370"/>
                  </a:lnTo>
                  <a:lnTo>
                    <a:pt x="81" y="370"/>
                  </a:lnTo>
                  <a:lnTo>
                    <a:pt x="84" y="370"/>
                  </a:lnTo>
                  <a:lnTo>
                    <a:pt x="84" y="370"/>
                  </a:lnTo>
                  <a:lnTo>
                    <a:pt x="87" y="370"/>
                  </a:lnTo>
                  <a:lnTo>
                    <a:pt x="87" y="370"/>
                  </a:lnTo>
                  <a:lnTo>
                    <a:pt x="98" y="376"/>
                  </a:lnTo>
                  <a:lnTo>
                    <a:pt x="98" y="376"/>
                  </a:lnTo>
                  <a:lnTo>
                    <a:pt x="106" y="379"/>
                  </a:lnTo>
                  <a:lnTo>
                    <a:pt x="106" y="379"/>
                  </a:lnTo>
                  <a:lnTo>
                    <a:pt x="109" y="379"/>
                  </a:lnTo>
                  <a:lnTo>
                    <a:pt x="109" y="379"/>
                  </a:lnTo>
                  <a:lnTo>
                    <a:pt x="120" y="382"/>
                  </a:lnTo>
                  <a:lnTo>
                    <a:pt x="126" y="385"/>
                  </a:lnTo>
                  <a:lnTo>
                    <a:pt x="126" y="385"/>
                  </a:lnTo>
                  <a:lnTo>
                    <a:pt x="148" y="388"/>
                  </a:lnTo>
                  <a:lnTo>
                    <a:pt x="148" y="388"/>
                  </a:lnTo>
                  <a:lnTo>
                    <a:pt x="168" y="382"/>
                  </a:lnTo>
                  <a:lnTo>
                    <a:pt x="176" y="382"/>
                  </a:lnTo>
                  <a:lnTo>
                    <a:pt x="176" y="382"/>
                  </a:lnTo>
                  <a:lnTo>
                    <a:pt x="182" y="382"/>
                  </a:lnTo>
                  <a:lnTo>
                    <a:pt x="182" y="382"/>
                  </a:lnTo>
                  <a:lnTo>
                    <a:pt x="199" y="379"/>
                  </a:lnTo>
                  <a:lnTo>
                    <a:pt x="204" y="382"/>
                  </a:lnTo>
                  <a:lnTo>
                    <a:pt x="210" y="382"/>
                  </a:lnTo>
                  <a:lnTo>
                    <a:pt x="210" y="382"/>
                  </a:lnTo>
                  <a:lnTo>
                    <a:pt x="213" y="391"/>
                  </a:lnTo>
                  <a:lnTo>
                    <a:pt x="213" y="391"/>
                  </a:lnTo>
                  <a:lnTo>
                    <a:pt x="213" y="391"/>
                  </a:lnTo>
                  <a:lnTo>
                    <a:pt x="213" y="391"/>
                  </a:lnTo>
                  <a:lnTo>
                    <a:pt x="213" y="391"/>
                  </a:lnTo>
                  <a:lnTo>
                    <a:pt x="213" y="391"/>
                  </a:lnTo>
                  <a:lnTo>
                    <a:pt x="213" y="395"/>
                  </a:lnTo>
                  <a:lnTo>
                    <a:pt x="213" y="395"/>
                  </a:lnTo>
                  <a:lnTo>
                    <a:pt x="213" y="395"/>
                  </a:lnTo>
                  <a:lnTo>
                    <a:pt x="213" y="395"/>
                  </a:lnTo>
                  <a:lnTo>
                    <a:pt x="215" y="395"/>
                  </a:lnTo>
                  <a:lnTo>
                    <a:pt x="215" y="395"/>
                  </a:lnTo>
                  <a:lnTo>
                    <a:pt x="215" y="395"/>
                  </a:lnTo>
                  <a:lnTo>
                    <a:pt x="215" y="395"/>
                  </a:lnTo>
                  <a:lnTo>
                    <a:pt x="215" y="398"/>
                  </a:lnTo>
                  <a:lnTo>
                    <a:pt x="215" y="398"/>
                  </a:lnTo>
                  <a:lnTo>
                    <a:pt x="215" y="398"/>
                  </a:lnTo>
                  <a:lnTo>
                    <a:pt x="215" y="398"/>
                  </a:lnTo>
                  <a:lnTo>
                    <a:pt x="218" y="398"/>
                  </a:lnTo>
                  <a:lnTo>
                    <a:pt x="218" y="398"/>
                  </a:lnTo>
                  <a:lnTo>
                    <a:pt x="218" y="398"/>
                  </a:lnTo>
                  <a:lnTo>
                    <a:pt x="218" y="398"/>
                  </a:lnTo>
                  <a:lnTo>
                    <a:pt x="218" y="401"/>
                  </a:lnTo>
                  <a:lnTo>
                    <a:pt x="218" y="401"/>
                  </a:lnTo>
                  <a:lnTo>
                    <a:pt x="218" y="401"/>
                  </a:lnTo>
                  <a:lnTo>
                    <a:pt x="218" y="401"/>
                  </a:lnTo>
                  <a:lnTo>
                    <a:pt x="221" y="401"/>
                  </a:lnTo>
                  <a:lnTo>
                    <a:pt x="221" y="401"/>
                  </a:lnTo>
                  <a:lnTo>
                    <a:pt x="221" y="404"/>
                  </a:lnTo>
                  <a:lnTo>
                    <a:pt x="221" y="404"/>
                  </a:lnTo>
                  <a:lnTo>
                    <a:pt x="221" y="404"/>
                  </a:lnTo>
                  <a:lnTo>
                    <a:pt x="221" y="404"/>
                  </a:lnTo>
                  <a:lnTo>
                    <a:pt x="224" y="404"/>
                  </a:lnTo>
                  <a:lnTo>
                    <a:pt x="224" y="404"/>
                  </a:lnTo>
                  <a:lnTo>
                    <a:pt x="224" y="407"/>
                  </a:lnTo>
                  <a:lnTo>
                    <a:pt x="224" y="407"/>
                  </a:lnTo>
                  <a:lnTo>
                    <a:pt x="224" y="407"/>
                  </a:lnTo>
                  <a:lnTo>
                    <a:pt x="224" y="407"/>
                  </a:lnTo>
                  <a:lnTo>
                    <a:pt x="227" y="407"/>
                  </a:lnTo>
                  <a:lnTo>
                    <a:pt x="227" y="407"/>
                  </a:lnTo>
                  <a:lnTo>
                    <a:pt x="227" y="407"/>
                  </a:lnTo>
                  <a:lnTo>
                    <a:pt x="227" y="407"/>
                  </a:lnTo>
                  <a:lnTo>
                    <a:pt x="227" y="410"/>
                  </a:lnTo>
                  <a:lnTo>
                    <a:pt x="227" y="410"/>
                  </a:lnTo>
                  <a:lnTo>
                    <a:pt x="229" y="410"/>
                  </a:lnTo>
                  <a:lnTo>
                    <a:pt x="229" y="410"/>
                  </a:lnTo>
                  <a:lnTo>
                    <a:pt x="229" y="410"/>
                  </a:lnTo>
                  <a:lnTo>
                    <a:pt x="229" y="410"/>
                  </a:lnTo>
                  <a:lnTo>
                    <a:pt x="229" y="410"/>
                  </a:lnTo>
                  <a:lnTo>
                    <a:pt x="229" y="410"/>
                  </a:lnTo>
                  <a:lnTo>
                    <a:pt x="232" y="413"/>
                  </a:lnTo>
                  <a:lnTo>
                    <a:pt x="232" y="413"/>
                  </a:lnTo>
                  <a:lnTo>
                    <a:pt x="232" y="413"/>
                  </a:lnTo>
                  <a:lnTo>
                    <a:pt x="232" y="413"/>
                  </a:lnTo>
                  <a:lnTo>
                    <a:pt x="232" y="413"/>
                  </a:lnTo>
                  <a:lnTo>
                    <a:pt x="232" y="413"/>
                  </a:lnTo>
                  <a:lnTo>
                    <a:pt x="232" y="413"/>
                  </a:lnTo>
                  <a:lnTo>
                    <a:pt x="232" y="413"/>
                  </a:lnTo>
                  <a:lnTo>
                    <a:pt x="235" y="413"/>
                  </a:lnTo>
                  <a:lnTo>
                    <a:pt x="235" y="413"/>
                  </a:lnTo>
                  <a:lnTo>
                    <a:pt x="235" y="413"/>
                  </a:lnTo>
                  <a:lnTo>
                    <a:pt x="235" y="413"/>
                  </a:lnTo>
                  <a:lnTo>
                    <a:pt x="235" y="413"/>
                  </a:lnTo>
                  <a:lnTo>
                    <a:pt x="235" y="413"/>
                  </a:lnTo>
                  <a:lnTo>
                    <a:pt x="235" y="413"/>
                  </a:lnTo>
                  <a:lnTo>
                    <a:pt x="235" y="413"/>
                  </a:lnTo>
                  <a:lnTo>
                    <a:pt x="235" y="413"/>
                  </a:lnTo>
                  <a:lnTo>
                    <a:pt x="235" y="413"/>
                  </a:lnTo>
                  <a:lnTo>
                    <a:pt x="238" y="416"/>
                  </a:lnTo>
                  <a:lnTo>
                    <a:pt x="238" y="416"/>
                  </a:lnTo>
                  <a:lnTo>
                    <a:pt x="238" y="416"/>
                  </a:lnTo>
                  <a:lnTo>
                    <a:pt x="238" y="416"/>
                  </a:lnTo>
                  <a:lnTo>
                    <a:pt x="238" y="416"/>
                  </a:lnTo>
                  <a:lnTo>
                    <a:pt x="238" y="416"/>
                  </a:lnTo>
                  <a:lnTo>
                    <a:pt x="235" y="391"/>
                  </a:lnTo>
                  <a:lnTo>
                    <a:pt x="235" y="391"/>
                  </a:lnTo>
                  <a:lnTo>
                    <a:pt x="235" y="388"/>
                  </a:lnTo>
                  <a:lnTo>
                    <a:pt x="246" y="376"/>
                  </a:lnTo>
                  <a:lnTo>
                    <a:pt x="249" y="361"/>
                  </a:lnTo>
                  <a:lnTo>
                    <a:pt x="249" y="361"/>
                  </a:lnTo>
                  <a:lnTo>
                    <a:pt x="252" y="352"/>
                  </a:lnTo>
                  <a:lnTo>
                    <a:pt x="252" y="346"/>
                  </a:lnTo>
                  <a:lnTo>
                    <a:pt x="255" y="340"/>
                  </a:lnTo>
                  <a:lnTo>
                    <a:pt x="255" y="340"/>
                  </a:lnTo>
                  <a:lnTo>
                    <a:pt x="260" y="337"/>
                  </a:lnTo>
                  <a:lnTo>
                    <a:pt x="263" y="337"/>
                  </a:lnTo>
                  <a:lnTo>
                    <a:pt x="274" y="337"/>
                  </a:lnTo>
                  <a:lnTo>
                    <a:pt x="274" y="337"/>
                  </a:lnTo>
                  <a:lnTo>
                    <a:pt x="280" y="328"/>
                  </a:lnTo>
                  <a:lnTo>
                    <a:pt x="280" y="328"/>
                  </a:lnTo>
                  <a:lnTo>
                    <a:pt x="280" y="328"/>
                  </a:lnTo>
                  <a:lnTo>
                    <a:pt x="280" y="328"/>
                  </a:lnTo>
                  <a:lnTo>
                    <a:pt x="280" y="316"/>
                  </a:lnTo>
                  <a:lnTo>
                    <a:pt x="280" y="309"/>
                  </a:lnTo>
                  <a:lnTo>
                    <a:pt x="283" y="303"/>
                  </a:lnTo>
                  <a:lnTo>
                    <a:pt x="283" y="303"/>
                  </a:lnTo>
                  <a:lnTo>
                    <a:pt x="285" y="303"/>
                  </a:lnTo>
                  <a:lnTo>
                    <a:pt x="285" y="303"/>
                  </a:lnTo>
                  <a:lnTo>
                    <a:pt x="294" y="300"/>
                  </a:lnTo>
                  <a:lnTo>
                    <a:pt x="302" y="297"/>
                  </a:lnTo>
                  <a:lnTo>
                    <a:pt x="302" y="297"/>
                  </a:lnTo>
                  <a:lnTo>
                    <a:pt x="313" y="294"/>
                  </a:lnTo>
                  <a:lnTo>
                    <a:pt x="319" y="288"/>
                  </a:lnTo>
                  <a:lnTo>
                    <a:pt x="325" y="273"/>
                  </a:lnTo>
                  <a:lnTo>
                    <a:pt x="325" y="273"/>
                  </a:lnTo>
                  <a:lnTo>
                    <a:pt x="325" y="264"/>
                  </a:lnTo>
                  <a:lnTo>
                    <a:pt x="325" y="264"/>
                  </a:lnTo>
                  <a:lnTo>
                    <a:pt x="327" y="261"/>
                  </a:lnTo>
                  <a:lnTo>
                    <a:pt x="327" y="261"/>
                  </a:lnTo>
                  <a:lnTo>
                    <a:pt x="327" y="261"/>
                  </a:lnTo>
                  <a:lnTo>
                    <a:pt x="327" y="261"/>
                  </a:lnTo>
                  <a:lnTo>
                    <a:pt x="327" y="261"/>
                  </a:lnTo>
                  <a:lnTo>
                    <a:pt x="327" y="261"/>
                  </a:lnTo>
                  <a:lnTo>
                    <a:pt x="327" y="258"/>
                  </a:lnTo>
                  <a:lnTo>
                    <a:pt x="327" y="258"/>
                  </a:lnTo>
                  <a:lnTo>
                    <a:pt x="327" y="258"/>
                  </a:lnTo>
                  <a:lnTo>
                    <a:pt x="327" y="258"/>
                  </a:lnTo>
                  <a:lnTo>
                    <a:pt x="327" y="258"/>
                  </a:lnTo>
                  <a:lnTo>
                    <a:pt x="327" y="258"/>
                  </a:lnTo>
                  <a:lnTo>
                    <a:pt x="327" y="255"/>
                  </a:lnTo>
                  <a:lnTo>
                    <a:pt x="327" y="255"/>
                  </a:lnTo>
                  <a:lnTo>
                    <a:pt x="327" y="255"/>
                  </a:lnTo>
                  <a:lnTo>
                    <a:pt x="327" y="255"/>
                  </a:lnTo>
                  <a:lnTo>
                    <a:pt x="327" y="252"/>
                  </a:lnTo>
                  <a:lnTo>
                    <a:pt x="327" y="252"/>
                  </a:lnTo>
                  <a:lnTo>
                    <a:pt x="330" y="252"/>
                  </a:lnTo>
                  <a:lnTo>
                    <a:pt x="330" y="252"/>
                  </a:lnTo>
                  <a:lnTo>
                    <a:pt x="330" y="252"/>
                  </a:lnTo>
                  <a:lnTo>
                    <a:pt x="330" y="252"/>
                  </a:lnTo>
                  <a:lnTo>
                    <a:pt x="330" y="249"/>
                  </a:lnTo>
                  <a:lnTo>
                    <a:pt x="330" y="249"/>
                  </a:lnTo>
                  <a:lnTo>
                    <a:pt x="330" y="249"/>
                  </a:lnTo>
                  <a:lnTo>
                    <a:pt x="330" y="249"/>
                  </a:lnTo>
                  <a:lnTo>
                    <a:pt x="330" y="246"/>
                  </a:lnTo>
                  <a:lnTo>
                    <a:pt x="330" y="246"/>
                  </a:lnTo>
                  <a:lnTo>
                    <a:pt x="333" y="246"/>
                  </a:lnTo>
                  <a:lnTo>
                    <a:pt x="333" y="246"/>
                  </a:lnTo>
                  <a:lnTo>
                    <a:pt x="333" y="246"/>
                  </a:lnTo>
                  <a:lnTo>
                    <a:pt x="333" y="246"/>
                  </a:lnTo>
                  <a:lnTo>
                    <a:pt x="333" y="243"/>
                  </a:lnTo>
                  <a:lnTo>
                    <a:pt x="333" y="243"/>
                  </a:lnTo>
                  <a:lnTo>
                    <a:pt x="336" y="243"/>
                  </a:lnTo>
                  <a:lnTo>
                    <a:pt x="339" y="240"/>
                  </a:lnTo>
                  <a:lnTo>
                    <a:pt x="344" y="234"/>
                  </a:lnTo>
                  <a:lnTo>
                    <a:pt x="344" y="234"/>
                  </a:lnTo>
                  <a:lnTo>
                    <a:pt x="347" y="230"/>
                  </a:lnTo>
                  <a:lnTo>
                    <a:pt x="316" y="0"/>
                  </a:lnTo>
                  <a:lnTo>
                    <a:pt x="316" y="0"/>
                  </a:lnTo>
                  <a:lnTo>
                    <a:pt x="305" y="6"/>
                  </a:lnTo>
                  <a:lnTo>
                    <a:pt x="297" y="9"/>
                  </a:lnTo>
                  <a:lnTo>
                    <a:pt x="291" y="15"/>
                  </a:lnTo>
                  <a:lnTo>
                    <a:pt x="288" y="21"/>
                  </a:lnTo>
                  <a:lnTo>
                    <a:pt x="288" y="21"/>
                  </a:lnTo>
                  <a:lnTo>
                    <a:pt x="280" y="33"/>
                  </a:lnTo>
                  <a:lnTo>
                    <a:pt x="280" y="33"/>
                  </a:lnTo>
                  <a:lnTo>
                    <a:pt x="274" y="39"/>
                  </a:lnTo>
                  <a:lnTo>
                    <a:pt x="274" y="39"/>
                  </a:lnTo>
                  <a:lnTo>
                    <a:pt x="263" y="51"/>
                  </a:lnTo>
                  <a:lnTo>
                    <a:pt x="255" y="57"/>
                  </a:lnTo>
                  <a:lnTo>
                    <a:pt x="243" y="57"/>
                  </a:lnTo>
                  <a:lnTo>
                    <a:pt x="243" y="57"/>
                  </a:lnTo>
                  <a:lnTo>
                    <a:pt x="229" y="63"/>
                  </a:lnTo>
                  <a:lnTo>
                    <a:pt x="215" y="72"/>
                  </a:lnTo>
                  <a:lnTo>
                    <a:pt x="215" y="72"/>
                  </a:lnTo>
                  <a:lnTo>
                    <a:pt x="196" y="85"/>
                  </a:lnTo>
                  <a:lnTo>
                    <a:pt x="196" y="85"/>
                  </a:lnTo>
                  <a:lnTo>
                    <a:pt x="185" y="88"/>
                  </a:lnTo>
                  <a:lnTo>
                    <a:pt x="173" y="88"/>
                  </a:lnTo>
                  <a:lnTo>
                    <a:pt x="159" y="82"/>
                  </a:lnTo>
                  <a:lnTo>
                    <a:pt x="145" y="76"/>
                  </a:lnTo>
                  <a:lnTo>
                    <a:pt x="145" y="76"/>
                  </a:lnTo>
                  <a:lnTo>
                    <a:pt x="131" y="69"/>
                  </a:lnTo>
                  <a:lnTo>
                    <a:pt x="0" y="82"/>
                  </a:lnTo>
                  <a:lnTo>
                    <a:pt x="0" y="82"/>
                  </a:lnTo>
                  <a:lnTo>
                    <a:pt x="0" y="85"/>
                  </a:lnTo>
                  <a:lnTo>
                    <a:pt x="0" y="85"/>
                  </a:lnTo>
                  <a:lnTo>
                    <a:pt x="0" y="85"/>
                  </a:lnTo>
                  <a:lnTo>
                    <a:pt x="0" y="85"/>
                  </a:lnTo>
                  <a:close/>
                </a:path>
              </a:pathLst>
            </a:custGeom>
            <a:solidFill>
              <a:schemeClr val="accent3">
                <a:lumMod val="40000"/>
                <a:lumOff val="6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77" name="Freeform 83">
              <a:extLst>
                <a:ext uri="{FF2B5EF4-FFF2-40B4-BE49-F238E27FC236}">
                  <a16:creationId xmlns:a16="http://schemas.microsoft.com/office/drawing/2014/main" id="{742FD6EE-D96B-4A73-24E9-0CB98A7D2FC3}"/>
                </a:ext>
              </a:extLst>
            </p:cNvPr>
            <p:cNvSpPr>
              <a:spLocks/>
            </p:cNvSpPr>
            <p:nvPr/>
          </p:nvSpPr>
          <p:spPr bwMode="auto">
            <a:xfrm rot="21400944">
              <a:off x="4692525" y="3148146"/>
              <a:ext cx="6211" cy="7067"/>
            </a:xfrm>
            <a:custGeom>
              <a:avLst/>
              <a:gdLst>
                <a:gd name="T0" fmla="*/ 5 w 5"/>
                <a:gd name="T1" fmla="*/ 0 h 6"/>
                <a:gd name="T2" fmla="*/ 5 w 5"/>
                <a:gd name="T3" fmla="*/ 0 h 6"/>
                <a:gd name="T4" fmla="*/ 0 w 5"/>
                <a:gd name="T5" fmla="*/ 6 h 6"/>
                <a:gd name="T6" fmla="*/ 5 w 5"/>
                <a:gd name="T7" fmla="*/ 0 h 6"/>
                <a:gd name="T8" fmla="*/ 5 w 5"/>
                <a:gd name="T9" fmla="*/ 0 h 6"/>
              </a:gdLst>
              <a:ahLst/>
              <a:cxnLst>
                <a:cxn ang="0">
                  <a:pos x="T0" y="T1"/>
                </a:cxn>
                <a:cxn ang="0">
                  <a:pos x="T2" y="T3"/>
                </a:cxn>
                <a:cxn ang="0">
                  <a:pos x="T4" y="T5"/>
                </a:cxn>
                <a:cxn ang="0">
                  <a:pos x="T6" y="T7"/>
                </a:cxn>
                <a:cxn ang="0">
                  <a:pos x="T8" y="T9"/>
                </a:cxn>
              </a:cxnLst>
              <a:rect l="0" t="0" r="r" b="b"/>
              <a:pathLst>
                <a:path w="5" h="6">
                  <a:moveTo>
                    <a:pt x="5" y="0"/>
                  </a:moveTo>
                  <a:lnTo>
                    <a:pt x="5" y="0"/>
                  </a:lnTo>
                  <a:lnTo>
                    <a:pt x="0" y="6"/>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84">
              <a:extLst>
                <a:ext uri="{FF2B5EF4-FFF2-40B4-BE49-F238E27FC236}">
                  <a16:creationId xmlns:a16="http://schemas.microsoft.com/office/drawing/2014/main" id="{53B8F8B0-05A9-4F9D-DC42-269F9D45B4A3}"/>
                </a:ext>
              </a:extLst>
            </p:cNvPr>
            <p:cNvSpPr>
              <a:spLocks/>
            </p:cNvSpPr>
            <p:nvPr/>
          </p:nvSpPr>
          <p:spPr bwMode="auto">
            <a:xfrm rot="21400944">
              <a:off x="4279095" y="30601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5">
              <a:extLst>
                <a:ext uri="{FF2B5EF4-FFF2-40B4-BE49-F238E27FC236}">
                  <a16:creationId xmlns:a16="http://schemas.microsoft.com/office/drawing/2014/main" id="{E3FC807D-B4CD-FAF1-AB0C-4F36C7AA9DC7}"/>
                </a:ext>
              </a:extLst>
            </p:cNvPr>
            <p:cNvSpPr>
              <a:spLocks/>
            </p:cNvSpPr>
            <p:nvPr/>
          </p:nvSpPr>
          <p:spPr bwMode="auto">
            <a:xfrm rot="21400944">
              <a:off x="4278891" y="30566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86">
              <a:extLst>
                <a:ext uri="{FF2B5EF4-FFF2-40B4-BE49-F238E27FC236}">
                  <a16:creationId xmlns:a16="http://schemas.microsoft.com/office/drawing/2014/main" id="{56C229C1-8F15-D14E-B2E6-F696225D1C3A}"/>
                </a:ext>
              </a:extLst>
            </p:cNvPr>
            <p:cNvSpPr>
              <a:spLocks/>
            </p:cNvSpPr>
            <p:nvPr/>
          </p:nvSpPr>
          <p:spPr bwMode="auto">
            <a:xfrm rot="21400944">
              <a:off x="4279504" y="30672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87">
              <a:extLst>
                <a:ext uri="{FF2B5EF4-FFF2-40B4-BE49-F238E27FC236}">
                  <a16:creationId xmlns:a16="http://schemas.microsoft.com/office/drawing/2014/main" id="{5F4463CD-F434-76E7-24AB-9246DAA4EBFE}"/>
                </a:ext>
              </a:extLst>
            </p:cNvPr>
            <p:cNvSpPr>
              <a:spLocks/>
            </p:cNvSpPr>
            <p:nvPr/>
          </p:nvSpPr>
          <p:spPr bwMode="auto">
            <a:xfrm rot="21400944">
              <a:off x="4279300" y="30637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88">
              <a:extLst>
                <a:ext uri="{FF2B5EF4-FFF2-40B4-BE49-F238E27FC236}">
                  <a16:creationId xmlns:a16="http://schemas.microsoft.com/office/drawing/2014/main" id="{52967341-2407-3FD5-16EB-C7223074C8A5}"/>
                </a:ext>
              </a:extLst>
            </p:cNvPr>
            <p:cNvSpPr>
              <a:spLocks/>
            </p:cNvSpPr>
            <p:nvPr/>
          </p:nvSpPr>
          <p:spPr bwMode="auto">
            <a:xfrm rot="21400944">
              <a:off x="4274660" y="304629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89">
              <a:extLst>
                <a:ext uri="{FF2B5EF4-FFF2-40B4-BE49-F238E27FC236}">
                  <a16:creationId xmlns:a16="http://schemas.microsoft.com/office/drawing/2014/main" id="{3DCF8EBA-C080-120F-FCB0-4A154819E7A6}"/>
                </a:ext>
              </a:extLst>
            </p:cNvPr>
            <p:cNvSpPr>
              <a:spLocks/>
            </p:cNvSpPr>
            <p:nvPr/>
          </p:nvSpPr>
          <p:spPr bwMode="auto">
            <a:xfrm rot="21400944">
              <a:off x="4278686" y="30531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90">
              <a:extLst>
                <a:ext uri="{FF2B5EF4-FFF2-40B4-BE49-F238E27FC236}">
                  <a16:creationId xmlns:a16="http://schemas.microsoft.com/office/drawing/2014/main" id="{3A0D9AD7-3DD6-2497-63B9-6E6A587A4947}"/>
                </a:ext>
              </a:extLst>
            </p:cNvPr>
            <p:cNvSpPr>
              <a:spLocks/>
            </p:cNvSpPr>
            <p:nvPr/>
          </p:nvSpPr>
          <p:spPr bwMode="auto">
            <a:xfrm rot="21400944">
              <a:off x="4278584" y="304961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91">
              <a:extLst>
                <a:ext uri="{FF2B5EF4-FFF2-40B4-BE49-F238E27FC236}">
                  <a16:creationId xmlns:a16="http://schemas.microsoft.com/office/drawing/2014/main" id="{A280632A-ABF4-5A9E-6125-805BCFCA0F59}"/>
                </a:ext>
              </a:extLst>
            </p:cNvPr>
            <p:cNvSpPr>
              <a:spLocks/>
            </p:cNvSpPr>
            <p:nvPr/>
          </p:nvSpPr>
          <p:spPr bwMode="auto">
            <a:xfrm rot="21400944">
              <a:off x="4279811" y="307077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92">
              <a:extLst>
                <a:ext uri="{FF2B5EF4-FFF2-40B4-BE49-F238E27FC236}">
                  <a16:creationId xmlns:a16="http://schemas.microsoft.com/office/drawing/2014/main" id="{AA3A7A84-D070-0BD8-DD50-CD79F0E63E70}"/>
                </a:ext>
              </a:extLst>
            </p:cNvPr>
            <p:cNvSpPr>
              <a:spLocks/>
            </p:cNvSpPr>
            <p:nvPr/>
          </p:nvSpPr>
          <p:spPr bwMode="auto">
            <a:xfrm rot="21400944">
              <a:off x="4284724" y="30929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93">
              <a:extLst>
                <a:ext uri="{FF2B5EF4-FFF2-40B4-BE49-F238E27FC236}">
                  <a16:creationId xmlns:a16="http://schemas.microsoft.com/office/drawing/2014/main" id="{CD9A4456-A9DD-CBBA-A746-3DBE052D93E9}"/>
                </a:ext>
              </a:extLst>
            </p:cNvPr>
            <p:cNvSpPr>
              <a:spLocks/>
            </p:cNvSpPr>
            <p:nvPr/>
          </p:nvSpPr>
          <p:spPr bwMode="auto">
            <a:xfrm rot="21400944">
              <a:off x="4274557" y="30463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94">
              <a:extLst>
                <a:ext uri="{FF2B5EF4-FFF2-40B4-BE49-F238E27FC236}">
                  <a16:creationId xmlns:a16="http://schemas.microsoft.com/office/drawing/2014/main" id="{4C591305-92CB-A07D-EA60-80ECDC32236D}"/>
                </a:ext>
              </a:extLst>
            </p:cNvPr>
            <p:cNvSpPr>
              <a:spLocks/>
            </p:cNvSpPr>
            <p:nvPr/>
          </p:nvSpPr>
          <p:spPr bwMode="auto">
            <a:xfrm rot="21400944">
              <a:off x="4284315" y="30858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95">
              <a:extLst>
                <a:ext uri="{FF2B5EF4-FFF2-40B4-BE49-F238E27FC236}">
                  <a16:creationId xmlns:a16="http://schemas.microsoft.com/office/drawing/2014/main" id="{695BF4DF-90B8-84DC-DF2F-562CCF1C517C}"/>
                </a:ext>
              </a:extLst>
            </p:cNvPr>
            <p:cNvSpPr>
              <a:spLocks/>
            </p:cNvSpPr>
            <p:nvPr/>
          </p:nvSpPr>
          <p:spPr bwMode="auto">
            <a:xfrm rot="21400944">
              <a:off x="4284929" y="30964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96">
              <a:extLst>
                <a:ext uri="{FF2B5EF4-FFF2-40B4-BE49-F238E27FC236}">
                  <a16:creationId xmlns:a16="http://schemas.microsoft.com/office/drawing/2014/main" id="{7A7271DE-18CE-5FAF-E0E8-25601E254C6B}"/>
                </a:ext>
              </a:extLst>
            </p:cNvPr>
            <p:cNvSpPr>
              <a:spLocks/>
            </p:cNvSpPr>
            <p:nvPr/>
          </p:nvSpPr>
          <p:spPr bwMode="auto">
            <a:xfrm rot="21400944">
              <a:off x="4283770" y="3074089"/>
              <a:ext cx="0" cy="4711"/>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97">
              <a:extLst>
                <a:ext uri="{FF2B5EF4-FFF2-40B4-BE49-F238E27FC236}">
                  <a16:creationId xmlns:a16="http://schemas.microsoft.com/office/drawing/2014/main" id="{F3D273DF-2E60-D6CE-4761-465C5D77B232}"/>
                </a:ext>
              </a:extLst>
            </p:cNvPr>
            <p:cNvSpPr>
              <a:spLocks/>
            </p:cNvSpPr>
            <p:nvPr/>
          </p:nvSpPr>
          <p:spPr bwMode="auto">
            <a:xfrm rot="21400944">
              <a:off x="4284111" y="30823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98">
              <a:extLst>
                <a:ext uri="{FF2B5EF4-FFF2-40B4-BE49-F238E27FC236}">
                  <a16:creationId xmlns:a16="http://schemas.microsoft.com/office/drawing/2014/main" id="{36B3FF48-3877-6A62-51CF-40EE2FF40A0D}"/>
                </a:ext>
              </a:extLst>
            </p:cNvPr>
            <p:cNvSpPr>
              <a:spLocks/>
            </p:cNvSpPr>
            <p:nvPr/>
          </p:nvSpPr>
          <p:spPr bwMode="auto">
            <a:xfrm rot="21400944">
              <a:off x="4318621" y="33127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99">
              <a:extLst>
                <a:ext uri="{FF2B5EF4-FFF2-40B4-BE49-F238E27FC236}">
                  <a16:creationId xmlns:a16="http://schemas.microsoft.com/office/drawing/2014/main" id="{11F12CBE-84F7-5F7F-D846-612F6F253DD5}"/>
                </a:ext>
              </a:extLst>
            </p:cNvPr>
            <p:cNvSpPr>
              <a:spLocks/>
            </p:cNvSpPr>
            <p:nvPr/>
          </p:nvSpPr>
          <p:spPr bwMode="auto">
            <a:xfrm rot="21400944">
              <a:off x="4266413" y="301138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100">
              <a:extLst>
                <a:ext uri="{FF2B5EF4-FFF2-40B4-BE49-F238E27FC236}">
                  <a16:creationId xmlns:a16="http://schemas.microsoft.com/office/drawing/2014/main" id="{15E34A13-8A29-47AE-1143-3625EB0DCD74}"/>
                </a:ext>
              </a:extLst>
            </p:cNvPr>
            <p:cNvSpPr>
              <a:spLocks/>
            </p:cNvSpPr>
            <p:nvPr/>
          </p:nvSpPr>
          <p:spPr bwMode="auto">
            <a:xfrm rot="21400944">
              <a:off x="4261975" y="3000910"/>
              <a:ext cx="3727"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 name="Freeform 101">
              <a:extLst>
                <a:ext uri="{FF2B5EF4-FFF2-40B4-BE49-F238E27FC236}">
                  <a16:creationId xmlns:a16="http://schemas.microsoft.com/office/drawing/2014/main" id="{45E29F77-23FC-4602-8862-8250BE6B014A}"/>
                </a:ext>
              </a:extLst>
            </p:cNvPr>
            <p:cNvSpPr>
              <a:spLocks/>
            </p:cNvSpPr>
            <p:nvPr/>
          </p:nvSpPr>
          <p:spPr bwMode="auto">
            <a:xfrm rot="21400944">
              <a:off x="4270339" y="301469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 name="Freeform 102">
              <a:extLst>
                <a:ext uri="{FF2B5EF4-FFF2-40B4-BE49-F238E27FC236}">
                  <a16:creationId xmlns:a16="http://schemas.microsoft.com/office/drawing/2014/main" id="{3F06180E-66BB-106D-238A-3EC39B14E7BD}"/>
                </a:ext>
              </a:extLst>
            </p:cNvPr>
            <p:cNvSpPr>
              <a:spLocks/>
            </p:cNvSpPr>
            <p:nvPr/>
          </p:nvSpPr>
          <p:spPr bwMode="auto">
            <a:xfrm rot="21400944">
              <a:off x="4270748" y="302175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103">
              <a:extLst>
                <a:ext uri="{FF2B5EF4-FFF2-40B4-BE49-F238E27FC236}">
                  <a16:creationId xmlns:a16="http://schemas.microsoft.com/office/drawing/2014/main" id="{FAC0481A-51A8-47B2-E8AC-F64BD9A71858}"/>
                </a:ext>
              </a:extLst>
            </p:cNvPr>
            <p:cNvSpPr>
              <a:spLocks/>
            </p:cNvSpPr>
            <p:nvPr/>
          </p:nvSpPr>
          <p:spPr bwMode="auto">
            <a:xfrm rot="21400944">
              <a:off x="4285232" y="3099852"/>
              <a:ext cx="3727"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104">
              <a:extLst>
                <a:ext uri="{FF2B5EF4-FFF2-40B4-BE49-F238E27FC236}">
                  <a16:creationId xmlns:a16="http://schemas.microsoft.com/office/drawing/2014/main" id="{DECDA0AA-F50A-C044-5045-E0961F72D77D}"/>
                </a:ext>
              </a:extLst>
            </p:cNvPr>
            <p:cNvSpPr>
              <a:spLocks/>
            </p:cNvSpPr>
            <p:nvPr/>
          </p:nvSpPr>
          <p:spPr bwMode="auto">
            <a:xfrm rot="21400944">
              <a:off x="4261876" y="299748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105">
              <a:extLst>
                <a:ext uri="{FF2B5EF4-FFF2-40B4-BE49-F238E27FC236}">
                  <a16:creationId xmlns:a16="http://schemas.microsoft.com/office/drawing/2014/main" id="{47A7588E-C510-CCA6-0D0E-30BD19C37FC7}"/>
                </a:ext>
              </a:extLst>
            </p:cNvPr>
            <p:cNvSpPr>
              <a:spLocks/>
            </p:cNvSpPr>
            <p:nvPr/>
          </p:nvSpPr>
          <p:spPr bwMode="auto">
            <a:xfrm rot="21400944">
              <a:off x="4273739" y="30321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106">
              <a:extLst>
                <a:ext uri="{FF2B5EF4-FFF2-40B4-BE49-F238E27FC236}">
                  <a16:creationId xmlns:a16="http://schemas.microsoft.com/office/drawing/2014/main" id="{8A9240E1-35E2-51F1-24B5-12DF349CE56B}"/>
                </a:ext>
              </a:extLst>
            </p:cNvPr>
            <p:cNvSpPr>
              <a:spLocks/>
            </p:cNvSpPr>
            <p:nvPr/>
          </p:nvSpPr>
          <p:spPr bwMode="auto">
            <a:xfrm rot="21400944">
              <a:off x="4318416" y="33092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107">
              <a:extLst>
                <a:ext uri="{FF2B5EF4-FFF2-40B4-BE49-F238E27FC236}">
                  <a16:creationId xmlns:a16="http://schemas.microsoft.com/office/drawing/2014/main" id="{46B5553B-47EE-A44F-15C5-C96A12F752BC}"/>
                </a:ext>
              </a:extLst>
            </p:cNvPr>
            <p:cNvSpPr>
              <a:spLocks/>
            </p:cNvSpPr>
            <p:nvPr/>
          </p:nvSpPr>
          <p:spPr bwMode="auto">
            <a:xfrm rot="21400944">
              <a:off x="4273944" y="30357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108">
              <a:extLst>
                <a:ext uri="{FF2B5EF4-FFF2-40B4-BE49-F238E27FC236}">
                  <a16:creationId xmlns:a16="http://schemas.microsoft.com/office/drawing/2014/main" id="{F80BBF2A-AD89-69CB-5194-CBAD706DAA0C}"/>
                </a:ext>
              </a:extLst>
            </p:cNvPr>
            <p:cNvSpPr>
              <a:spLocks/>
            </p:cNvSpPr>
            <p:nvPr/>
          </p:nvSpPr>
          <p:spPr bwMode="auto">
            <a:xfrm rot="21400944">
              <a:off x="4274148" y="30392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109">
              <a:extLst>
                <a:ext uri="{FF2B5EF4-FFF2-40B4-BE49-F238E27FC236}">
                  <a16:creationId xmlns:a16="http://schemas.microsoft.com/office/drawing/2014/main" id="{4681884E-A04C-A795-02EA-C26922E1E1F9}"/>
                </a:ext>
              </a:extLst>
            </p:cNvPr>
            <p:cNvSpPr>
              <a:spLocks/>
            </p:cNvSpPr>
            <p:nvPr/>
          </p:nvSpPr>
          <p:spPr bwMode="auto">
            <a:xfrm rot="21400944">
              <a:off x="4274148" y="30392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110">
              <a:extLst>
                <a:ext uri="{FF2B5EF4-FFF2-40B4-BE49-F238E27FC236}">
                  <a16:creationId xmlns:a16="http://schemas.microsoft.com/office/drawing/2014/main" id="{E0868163-BF51-FB62-9409-22C1A5F4414E}"/>
                </a:ext>
              </a:extLst>
            </p:cNvPr>
            <p:cNvSpPr>
              <a:spLocks/>
            </p:cNvSpPr>
            <p:nvPr/>
          </p:nvSpPr>
          <p:spPr bwMode="auto">
            <a:xfrm rot="21400944">
              <a:off x="4273944" y="30357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111">
              <a:extLst>
                <a:ext uri="{FF2B5EF4-FFF2-40B4-BE49-F238E27FC236}">
                  <a16:creationId xmlns:a16="http://schemas.microsoft.com/office/drawing/2014/main" id="{DC105301-84CB-FC84-0713-EBB2060BEB86}"/>
                </a:ext>
              </a:extLst>
            </p:cNvPr>
            <p:cNvSpPr>
              <a:spLocks/>
            </p:cNvSpPr>
            <p:nvPr/>
          </p:nvSpPr>
          <p:spPr bwMode="auto">
            <a:xfrm rot="21400944">
              <a:off x="4274353" y="30427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112">
              <a:extLst>
                <a:ext uri="{FF2B5EF4-FFF2-40B4-BE49-F238E27FC236}">
                  <a16:creationId xmlns:a16="http://schemas.microsoft.com/office/drawing/2014/main" id="{054C5972-DE76-32E2-7C69-32F9DDFFE04C}"/>
                </a:ext>
              </a:extLst>
            </p:cNvPr>
            <p:cNvSpPr>
              <a:spLocks/>
            </p:cNvSpPr>
            <p:nvPr/>
          </p:nvSpPr>
          <p:spPr bwMode="auto">
            <a:xfrm rot="21400944">
              <a:off x="4271052" y="3025202"/>
              <a:ext cx="2485" cy="7067"/>
            </a:xfrm>
            <a:custGeom>
              <a:avLst/>
              <a:gdLst>
                <a:gd name="T0" fmla="*/ 2 w 2"/>
                <a:gd name="T1" fmla="*/ 6 h 6"/>
                <a:gd name="T2" fmla="*/ 2 w 2"/>
                <a:gd name="T3" fmla="*/ 6 h 6"/>
                <a:gd name="T4" fmla="*/ 0 w 2"/>
                <a:gd name="T5" fmla="*/ 0 h 6"/>
                <a:gd name="T6" fmla="*/ 0 w 2"/>
                <a:gd name="T7" fmla="*/ 0 h 6"/>
                <a:gd name="T8" fmla="*/ 2 w 2"/>
                <a:gd name="T9" fmla="*/ 6 h 6"/>
                <a:gd name="T10" fmla="*/ 2 w 2"/>
                <a:gd name="T11" fmla="*/ 6 h 6"/>
              </a:gdLst>
              <a:ahLst/>
              <a:cxnLst>
                <a:cxn ang="0">
                  <a:pos x="T0" y="T1"/>
                </a:cxn>
                <a:cxn ang="0">
                  <a:pos x="T2" y="T3"/>
                </a:cxn>
                <a:cxn ang="0">
                  <a:pos x="T4" y="T5"/>
                </a:cxn>
                <a:cxn ang="0">
                  <a:pos x="T6" y="T7"/>
                </a:cxn>
                <a:cxn ang="0">
                  <a:pos x="T8" y="T9"/>
                </a:cxn>
                <a:cxn ang="0">
                  <a:pos x="T10" y="T11"/>
                </a:cxn>
              </a:cxnLst>
              <a:rect l="0" t="0" r="r" b="b"/>
              <a:pathLst>
                <a:path w="2" h="6">
                  <a:moveTo>
                    <a:pt x="2" y="6"/>
                  </a:moveTo>
                  <a:lnTo>
                    <a:pt x="2" y="6"/>
                  </a:lnTo>
                  <a:lnTo>
                    <a:pt x="0" y="0"/>
                  </a:lnTo>
                  <a:lnTo>
                    <a:pt x="0" y="0"/>
                  </a:lnTo>
                  <a:lnTo>
                    <a:pt x="2" y="6"/>
                  </a:lnTo>
                  <a:lnTo>
                    <a:pt x="2"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113">
              <a:extLst>
                <a:ext uri="{FF2B5EF4-FFF2-40B4-BE49-F238E27FC236}">
                  <a16:creationId xmlns:a16="http://schemas.microsoft.com/office/drawing/2014/main" id="{77B85C95-839C-CF5B-453A-802976673182}"/>
                </a:ext>
              </a:extLst>
            </p:cNvPr>
            <p:cNvSpPr>
              <a:spLocks/>
            </p:cNvSpPr>
            <p:nvPr/>
          </p:nvSpPr>
          <p:spPr bwMode="auto">
            <a:xfrm rot="21400944">
              <a:off x="4311458" y="325182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114">
              <a:extLst>
                <a:ext uri="{FF2B5EF4-FFF2-40B4-BE49-F238E27FC236}">
                  <a16:creationId xmlns:a16="http://schemas.microsoft.com/office/drawing/2014/main" id="{3D0A2ABC-5FAD-0493-990E-49E6D6524626}"/>
                </a:ext>
              </a:extLst>
            </p:cNvPr>
            <p:cNvSpPr>
              <a:spLocks/>
            </p:cNvSpPr>
            <p:nvPr/>
          </p:nvSpPr>
          <p:spPr bwMode="auto">
            <a:xfrm rot="21400944">
              <a:off x="4311663" y="325535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115">
              <a:extLst>
                <a:ext uri="{FF2B5EF4-FFF2-40B4-BE49-F238E27FC236}">
                  <a16:creationId xmlns:a16="http://schemas.microsoft.com/office/drawing/2014/main" id="{1573D6CD-C93A-40F9-98AC-AEDE74D3A862}"/>
                </a:ext>
              </a:extLst>
            </p:cNvPr>
            <p:cNvSpPr>
              <a:spLocks/>
            </p:cNvSpPr>
            <p:nvPr/>
          </p:nvSpPr>
          <p:spPr bwMode="auto">
            <a:xfrm rot="21400944">
              <a:off x="4311049" y="324476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116">
              <a:extLst>
                <a:ext uri="{FF2B5EF4-FFF2-40B4-BE49-F238E27FC236}">
                  <a16:creationId xmlns:a16="http://schemas.microsoft.com/office/drawing/2014/main" id="{F0B8ED54-2128-C7A9-B5AB-36334DB8E119}"/>
                </a:ext>
              </a:extLst>
            </p:cNvPr>
            <p:cNvSpPr>
              <a:spLocks/>
            </p:cNvSpPr>
            <p:nvPr/>
          </p:nvSpPr>
          <p:spPr bwMode="auto">
            <a:xfrm rot="21400944">
              <a:off x="4310845" y="324124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117">
              <a:extLst>
                <a:ext uri="{FF2B5EF4-FFF2-40B4-BE49-F238E27FC236}">
                  <a16:creationId xmlns:a16="http://schemas.microsoft.com/office/drawing/2014/main" id="{9E222B2E-C0D8-235E-30F2-EE393BBB4D00}"/>
                </a:ext>
              </a:extLst>
            </p:cNvPr>
            <p:cNvSpPr>
              <a:spLocks/>
            </p:cNvSpPr>
            <p:nvPr/>
          </p:nvSpPr>
          <p:spPr bwMode="auto">
            <a:xfrm rot="21400944">
              <a:off x="4312140" y="326358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118">
              <a:extLst>
                <a:ext uri="{FF2B5EF4-FFF2-40B4-BE49-F238E27FC236}">
                  <a16:creationId xmlns:a16="http://schemas.microsoft.com/office/drawing/2014/main" id="{AB424512-8761-6C85-8624-CB4728747D06}"/>
                </a:ext>
              </a:extLst>
            </p:cNvPr>
            <p:cNvSpPr>
              <a:spLocks/>
            </p:cNvSpPr>
            <p:nvPr/>
          </p:nvSpPr>
          <p:spPr bwMode="auto">
            <a:xfrm rot="21400944">
              <a:off x="4306101" y="322381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119">
              <a:extLst>
                <a:ext uri="{FF2B5EF4-FFF2-40B4-BE49-F238E27FC236}">
                  <a16:creationId xmlns:a16="http://schemas.microsoft.com/office/drawing/2014/main" id="{B5A732B7-FF8F-7F85-2F8D-0705FB6BEAEB}"/>
                </a:ext>
              </a:extLst>
            </p:cNvPr>
            <p:cNvSpPr>
              <a:spLocks/>
            </p:cNvSpPr>
            <p:nvPr/>
          </p:nvSpPr>
          <p:spPr bwMode="auto">
            <a:xfrm rot="21400944">
              <a:off x="4310436" y="323418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120">
              <a:extLst>
                <a:ext uri="{FF2B5EF4-FFF2-40B4-BE49-F238E27FC236}">
                  <a16:creationId xmlns:a16="http://schemas.microsoft.com/office/drawing/2014/main" id="{BB55E876-7D2D-DB17-679F-5E29493B5596}"/>
                </a:ext>
              </a:extLst>
            </p:cNvPr>
            <p:cNvSpPr>
              <a:spLocks/>
            </p:cNvSpPr>
            <p:nvPr/>
          </p:nvSpPr>
          <p:spPr bwMode="auto">
            <a:xfrm rot="21400944">
              <a:off x="4306510" y="323087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121">
              <a:extLst>
                <a:ext uri="{FF2B5EF4-FFF2-40B4-BE49-F238E27FC236}">
                  <a16:creationId xmlns:a16="http://schemas.microsoft.com/office/drawing/2014/main" id="{FDC98CCD-8D12-5CEE-5D6A-DF7DAACA3B64}"/>
                </a:ext>
              </a:extLst>
            </p:cNvPr>
            <p:cNvSpPr>
              <a:spLocks/>
            </p:cNvSpPr>
            <p:nvPr/>
          </p:nvSpPr>
          <p:spPr bwMode="auto">
            <a:xfrm rot="21400944">
              <a:off x="4312345" y="326710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122">
              <a:extLst>
                <a:ext uri="{FF2B5EF4-FFF2-40B4-BE49-F238E27FC236}">
                  <a16:creationId xmlns:a16="http://schemas.microsoft.com/office/drawing/2014/main" id="{2054A6C2-0D81-E932-4625-569E6E3EE6D9}"/>
                </a:ext>
              </a:extLst>
            </p:cNvPr>
            <p:cNvSpPr>
              <a:spLocks/>
            </p:cNvSpPr>
            <p:nvPr/>
          </p:nvSpPr>
          <p:spPr bwMode="auto">
            <a:xfrm rot="21400944">
              <a:off x="4316883" y="328100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123">
              <a:extLst>
                <a:ext uri="{FF2B5EF4-FFF2-40B4-BE49-F238E27FC236}">
                  <a16:creationId xmlns:a16="http://schemas.microsoft.com/office/drawing/2014/main" id="{73ED0518-D48D-F877-6FC7-CEDC05DC4D71}"/>
                </a:ext>
              </a:extLst>
            </p:cNvPr>
            <p:cNvSpPr>
              <a:spLocks/>
            </p:cNvSpPr>
            <p:nvPr/>
          </p:nvSpPr>
          <p:spPr bwMode="auto">
            <a:xfrm rot="21400944">
              <a:off x="4318110" y="330217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124">
              <a:extLst>
                <a:ext uri="{FF2B5EF4-FFF2-40B4-BE49-F238E27FC236}">
                  <a16:creationId xmlns:a16="http://schemas.microsoft.com/office/drawing/2014/main" id="{E11F621D-40C2-B517-06CF-B567BF2B9EFD}"/>
                </a:ext>
              </a:extLst>
            </p:cNvPr>
            <p:cNvSpPr>
              <a:spLocks/>
            </p:cNvSpPr>
            <p:nvPr/>
          </p:nvSpPr>
          <p:spPr bwMode="auto">
            <a:xfrm rot="21400944">
              <a:off x="4317905" y="329864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125">
              <a:extLst>
                <a:ext uri="{FF2B5EF4-FFF2-40B4-BE49-F238E27FC236}">
                  <a16:creationId xmlns:a16="http://schemas.microsoft.com/office/drawing/2014/main" id="{55613012-7CB7-EEA9-7281-25000036F006}"/>
                </a:ext>
              </a:extLst>
            </p:cNvPr>
            <p:cNvSpPr>
              <a:spLocks/>
            </p:cNvSpPr>
            <p:nvPr/>
          </p:nvSpPr>
          <p:spPr bwMode="auto">
            <a:xfrm rot="21400944">
              <a:off x="4316678" y="327747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126">
              <a:extLst>
                <a:ext uri="{FF2B5EF4-FFF2-40B4-BE49-F238E27FC236}">
                  <a16:creationId xmlns:a16="http://schemas.microsoft.com/office/drawing/2014/main" id="{414DCF74-76F8-BD88-8B7A-58B1B1ECAFB9}"/>
                </a:ext>
              </a:extLst>
            </p:cNvPr>
            <p:cNvSpPr>
              <a:spLocks/>
            </p:cNvSpPr>
            <p:nvPr/>
          </p:nvSpPr>
          <p:spPr bwMode="auto">
            <a:xfrm rot="21400944">
              <a:off x="4312754" y="3274165"/>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127">
              <a:extLst>
                <a:ext uri="{FF2B5EF4-FFF2-40B4-BE49-F238E27FC236}">
                  <a16:creationId xmlns:a16="http://schemas.microsoft.com/office/drawing/2014/main" id="{913D3675-B63A-089B-6626-6E868B9CEAFE}"/>
                </a:ext>
              </a:extLst>
            </p:cNvPr>
            <p:cNvSpPr>
              <a:spLocks/>
            </p:cNvSpPr>
            <p:nvPr/>
          </p:nvSpPr>
          <p:spPr bwMode="auto">
            <a:xfrm rot="21400944">
              <a:off x="4294721" y="313480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128">
              <a:extLst>
                <a:ext uri="{FF2B5EF4-FFF2-40B4-BE49-F238E27FC236}">
                  <a16:creationId xmlns:a16="http://schemas.microsoft.com/office/drawing/2014/main" id="{F992CFE9-2735-A8D7-11AF-327DB82CBD8C}"/>
                </a:ext>
              </a:extLst>
            </p:cNvPr>
            <p:cNvSpPr>
              <a:spLocks/>
            </p:cNvSpPr>
            <p:nvPr/>
          </p:nvSpPr>
          <p:spPr bwMode="auto">
            <a:xfrm rot="21400944">
              <a:off x="4290387" y="312443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129">
              <a:extLst>
                <a:ext uri="{FF2B5EF4-FFF2-40B4-BE49-F238E27FC236}">
                  <a16:creationId xmlns:a16="http://schemas.microsoft.com/office/drawing/2014/main" id="{0F96F01D-1C08-A2CC-60C0-93344C5BD4D1}"/>
                </a:ext>
              </a:extLst>
            </p:cNvPr>
            <p:cNvSpPr>
              <a:spLocks/>
            </p:cNvSpPr>
            <p:nvPr/>
          </p:nvSpPr>
          <p:spPr bwMode="auto">
            <a:xfrm rot="21400944">
              <a:off x="4290182" y="312091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130">
              <a:extLst>
                <a:ext uri="{FF2B5EF4-FFF2-40B4-BE49-F238E27FC236}">
                  <a16:creationId xmlns:a16="http://schemas.microsoft.com/office/drawing/2014/main" id="{4C5C6933-3F47-642C-9514-98934BD12E91}"/>
                </a:ext>
              </a:extLst>
            </p:cNvPr>
            <p:cNvSpPr>
              <a:spLocks/>
            </p:cNvSpPr>
            <p:nvPr/>
          </p:nvSpPr>
          <p:spPr bwMode="auto">
            <a:xfrm rot="21400944">
              <a:off x="4290793" y="3131386"/>
              <a:ext cx="3727"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131">
              <a:extLst>
                <a:ext uri="{FF2B5EF4-FFF2-40B4-BE49-F238E27FC236}">
                  <a16:creationId xmlns:a16="http://schemas.microsoft.com/office/drawing/2014/main" id="{B2FABF44-5CC2-D112-FA76-A819C980585A}"/>
                </a:ext>
              </a:extLst>
            </p:cNvPr>
            <p:cNvSpPr>
              <a:spLocks/>
            </p:cNvSpPr>
            <p:nvPr/>
          </p:nvSpPr>
          <p:spPr bwMode="auto">
            <a:xfrm rot="21400944">
              <a:off x="4289569" y="3110328"/>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132">
              <a:extLst>
                <a:ext uri="{FF2B5EF4-FFF2-40B4-BE49-F238E27FC236}">
                  <a16:creationId xmlns:a16="http://schemas.microsoft.com/office/drawing/2014/main" id="{1B224C2B-EF79-C74D-38E6-067A965BB262}"/>
                </a:ext>
              </a:extLst>
            </p:cNvPr>
            <p:cNvSpPr>
              <a:spLocks/>
            </p:cNvSpPr>
            <p:nvPr/>
          </p:nvSpPr>
          <p:spPr bwMode="auto">
            <a:xfrm rot="21400944">
              <a:off x="4289262" y="31068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133">
              <a:extLst>
                <a:ext uri="{FF2B5EF4-FFF2-40B4-BE49-F238E27FC236}">
                  <a16:creationId xmlns:a16="http://schemas.microsoft.com/office/drawing/2014/main" id="{8172E6F5-3B36-F383-5C36-087CC56F9961}"/>
                </a:ext>
              </a:extLst>
            </p:cNvPr>
            <p:cNvSpPr>
              <a:spLocks/>
            </p:cNvSpPr>
            <p:nvPr/>
          </p:nvSpPr>
          <p:spPr bwMode="auto">
            <a:xfrm rot="21400944">
              <a:off x="4289773" y="311385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134">
              <a:extLst>
                <a:ext uri="{FF2B5EF4-FFF2-40B4-BE49-F238E27FC236}">
                  <a16:creationId xmlns:a16="http://schemas.microsoft.com/office/drawing/2014/main" id="{4C7AECA7-9A94-D210-5634-A806B5F96279}"/>
                </a:ext>
              </a:extLst>
            </p:cNvPr>
            <p:cNvSpPr>
              <a:spLocks/>
            </p:cNvSpPr>
            <p:nvPr/>
          </p:nvSpPr>
          <p:spPr bwMode="auto">
            <a:xfrm rot="21400944">
              <a:off x="4296050" y="3155970"/>
              <a:ext cx="0" cy="7067"/>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135">
              <a:extLst>
                <a:ext uri="{FF2B5EF4-FFF2-40B4-BE49-F238E27FC236}">
                  <a16:creationId xmlns:a16="http://schemas.microsoft.com/office/drawing/2014/main" id="{C7529438-FB42-66E7-9170-118ECF8AE95C}"/>
                </a:ext>
              </a:extLst>
            </p:cNvPr>
            <p:cNvSpPr>
              <a:spLocks/>
            </p:cNvSpPr>
            <p:nvPr/>
          </p:nvSpPr>
          <p:spPr bwMode="auto">
            <a:xfrm rot="21400944">
              <a:off x="4296355" y="3162956"/>
              <a:ext cx="2485" cy="353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136">
              <a:extLst>
                <a:ext uri="{FF2B5EF4-FFF2-40B4-BE49-F238E27FC236}">
                  <a16:creationId xmlns:a16="http://schemas.microsoft.com/office/drawing/2014/main" id="{67EBDA60-0723-279B-B862-4165D4EA464E}"/>
                </a:ext>
              </a:extLst>
            </p:cNvPr>
            <p:cNvSpPr>
              <a:spLocks/>
            </p:cNvSpPr>
            <p:nvPr/>
          </p:nvSpPr>
          <p:spPr bwMode="auto">
            <a:xfrm rot="21400944">
              <a:off x="4300402" y="3166265"/>
              <a:ext cx="3727" cy="50649"/>
            </a:xfrm>
            <a:custGeom>
              <a:avLst/>
              <a:gdLst>
                <a:gd name="T0" fmla="*/ 3 w 3"/>
                <a:gd name="T1" fmla="*/ 43 h 43"/>
                <a:gd name="T2" fmla="*/ 3 w 3"/>
                <a:gd name="T3" fmla="*/ 43 h 43"/>
                <a:gd name="T4" fmla="*/ 0 w 3"/>
                <a:gd name="T5" fmla="*/ 0 h 43"/>
                <a:gd name="T6" fmla="*/ 0 w 3"/>
                <a:gd name="T7" fmla="*/ 0 h 43"/>
                <a:gd name="T8" fmla="*/ 3 w 3"/>
                <a:gd name="T9" fmla="*/ 43 h 43"/>
                <a:gd name="T10" fmla="*/ 3 w 3"/>
                <a:gd name="T11" fmla="*/ 43 h 43"/>
              </a:gdLst>
              <a:ahLst/>
              <a:cxnLst>
                <a:cxn ang="0">
                  <a:pos x="T0" y="T1"/>
                </a:cxn>
                <a:cxn ang="0">
                  <a:pos x="T2" y="T3"/>
                </a:cxn>
                <a:cxn ang="0">
                  <a:pos x="T4" y="T5"/>
                </a:cxn>
                <a:cxn ang="0">
                  <a:pos x="T6" y="T7"/>
                </a:cxn>
                <a:cxn ang="0">
                  <a:pos x="T8" y="T9"/>
                </a:cxn>
                <a:cxn ang="0">
                  <a:pos x="T10" y="T11"/>
                </a:cxn>
              </a:cxnLst>
              <a:rect l="0" t="0" r="r" b="b"/>
              <a:pathLst>
                <a:path w="3" h="43">
                  <a:moveTo>
                    <a:pt x="3" y="43"/>
                  </a:moveTo>
                  <a:lnTo>
                    <a:pt x="3" y="43"/>
                  </a:lnTo>
                  <a:lnTo>
                    <a:pt x="0" y="0"/>
                  </a:lnTo>
                  <a:lnTo>
                    <a:pt x="0" y="0"/>
                  </a:lnTo>
                  <a:lnTo>
                    <a:pt x="3" y="43"/>
                  </a:lnTo>
                  <a:lnTo>
                    <a:pt x="3" y="4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137">
              <a:extLst>
                <a:ext uri="{FF2B5EF4-FFF2-40B4-BE49-F238E27FC236}">
                  <a16:creationId xmlns:a16="http://schemas.microsoft.com/office/drawing/2014/main" id="{1AA35561-1690-5A95-8914-E2A321FBA066}"/>
                </a:ext>
              </a:extLst>
            </p:cNvPr>
            <p:cNvSpPr>
              <a:spLocks/>
            </p:cNvSpPr>
            <p:nvPr/>
          </p:nvSpPr>
          <p:spPr bwMode="auto">
            <a:xfrm rot="21400944">
              <a:off x="4295130" y="314186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138">
              <a:extLst>
                <a:ext uri="{FF2B5EF4-FFF2-40B4-BE49-F238E27FC236}">
                  <a16:creationId xmlns:a16="http://schemas.microsoft.com/office/drawing/2014/main" id="{3FAE2D7D-2EE7-53D7-E102-E5A52D146F3D}"/>
                </a:ext>
              </a:extLst>
            </p:cNvPr>
            <p:cNvSpPr>
              <a:spLocks/>
            </p:cNvSpPr>
            <p:nvPr/>
          </p:nvSpPr>
          <p:spPr bwMode="auto">
            <a:xfrm rot="21400944">
              <a:off x="4305795" y="3216758"/>
              <a:ext cx="0" cy="7067"/>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139">
              <a:extLst>
                <a:ext uri="{FF2B5EF4-FFF2-40B4-BE49-F238E27FC236}">
                  <a16:creationId xmlns:a16="http://schemas.microsoft.com/office/drawing/2014/main" id="{C13009AB-EF88-E59B-E136-C15E001D8853}"/>
                </a:ext>
              </a:extLst>
            </p:cNvPr>
            <p:cNvSpPr>
              <a:spLocks/>
            </p:cNvSpPr>
            <p:nvPr/>
          </p:nvSpPr>
          <p:spPr bwMode="auto">
            <a:xfrm rot="21400944">
              <a:off x="4295744" y="3152445"/>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140">
              <a:extLst>
                <a:ext uri="{FF2B5EF4-FFF2-40B4-BE49-F238E27FC236}">
                  <a16:creationId xmlns:a16="http://schemas.microsoft.com/office/drawing/2014/main" id="{84078C43-C5B5-8534-B1CE-208A2D2800C6}"/>
                </a:ext>
              </a:extLst>
            </p:cNvPr>
            <p:cNvSpPr>
              <a:spLocks/>
            </p:cNvSpPr>
            <p:nvPr/>
          </p:nvSpPr>
          <p:spPr bwMode="auto">
            <a:xfrm rot="21400944">
              <a:off x="4295335" y="314539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141">
              <a:extLst>
                <a:ext uri="{FF2B5EF4-FFF2-40B4-BE49-F238E27FC236}">
                  <a16:creationId xmlns:a16="http://schemas.microsoft.com/office/drawing/2014/main" id="{95FE1DFF-AB7E-D64B-A988-D07C9582DFE3}"/>
                </a:ext>
              </a:extLst>
            </p:cNvPr>
            <p:cNvSpPr>
              <a:spLocks/>
            </p:cNvSpPr>
            <p:nvPr/>
          </p:nvSpPr>
          <p:spPr bwMode="auto">
            <a:xfrm rot="21400944">
              <a:off x="4317496" y="3288054"/>
              <a:ext cx="0" cy="10602"/>
            </a:xfrm>
            <a:custGeom>
              <a:avLst/>
              <a:gdLst>
                <a:gd name="T0" fmla="*/ 9 h 9"/>
                <a:gd name="T1" fmla="*/ 9 h 9"/>
                <a:gd name="T2" fmla="*/ 0 h 9"/>
                <a:gd name="T3" fmla="*/ 0 h 9"/>
                <a:gd name="T4" fmla="*/ 9 h 9"/>
                <a:gd name="T5" fmla="*/ 9 h 9"/>
              </a:gdLst>
              <a:ahLst/>
              <a:cxnLst>
                <a:cxn ang="0">
                  <a:pos x="0" y="T0"/>
                </a:cxn>
                <a:cxn ang="0">
                  <a:pos x="0" y="T1"/>
                </a:cxn>
                <a:cxn ang="0">
                  <a:pos x="0" y="T2"/>
                </a:cxn>
                <a:cxn ang="0">
                  <a:pos x="0" y="T3"/>
                </a:cxn>
                <a:cxn ang="0">
                  <a:pos x="0" y="T4"/>
                </a:cxn>
                <a:cxn ang="0">
                  <a:pos x="0" y="T5"/>
                </a:cxn>
              </a:cxnLst>
              <a:rect l="0" t="0" r="r" b="b"/>
              <a:pathLst>
                <a:path h="9">
                  <a:moveTo>
                    <a:pt x="0" y="9"/>
                  </a:moveTo>
                  <a:lnTo>
                    <a:pt x="0" y="9"/>
                  </a:lnTo>
                  <a:lnTo>
                    <a:pt x="0" y="0"/>
                  </a:lnTo>
                  <a:lnTo>
                    <a:pt x="0" y="0"/>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42">
              <a:extLst>
                <a:ext uri="{FF2B5EF4-FFF2-40B4-BE49-F238E27FC236}">
                  <a16:creationId xmlns:a16="http://schemas.microsoft.com/office/drawing/2014/main" id="{E6BDA7DB-4154-C362-1615-CB020A74F47A}"/>
                </a:ext>
              </a:extLst>
            </p:cNvPr>
            <p:cNvSpPr>
              <a:spLocks/>
            </p:cNvSpPr>
            <p:nvPr/>
          </p:nvSpPr>
          <p:spPr bwMode="auto">
            <a:xfrm rot="21400944">
              <a:off x="4261672" y="2993959"/>
              <a:ext cx="0" cy="3534"/>
            </a:xfrm>
            <a:custGeom>
              <a:avLst/>
              <a:gdLst>
                <a:gd name="T0" fmla="*/ 3 h 3"/>
                <a:gd name="T1" fmla="*/ 3 h 3"/>
                <a:gd name="T2" fmla="*/ 0 h 3"/>
                <a:gd name="T3" fmla="*/ 0 h 3"/>
                <a:gd name="T4" fmla="*/ 0 h 3"/>
                <a:gd name="T5" fmla="*/ 3 h 3"/>
                <a:gd name="T6" fmla="*/ 3 h 3"/>
              </a:gdLst>
              <a:ahLst/>
              <a:cxnLst>
                <a:cxn ang="0">
                  <a:pos x="0" y="T0"/>
                </a:cxn>
                <a:cxn ang="0">
                  <a:pos x="0" y="T1"/>
                </a:cxn>
                <a:cxn ang="0">
                  <a:pos x="0" y="T2"/>
                </a:cxn>
                <a:cxn ang="0">
                  <a:pos x="0" y="T3"/>
                </a:cxn>
                <a:cxn ang="0">
                  <a:pos x="0" y="T4"/>
                </a:cxn>
                <a:cxn ang="0">
                  <a:pos x="0" y="T5"/>
                </a:cxn>
                <a:cxn ang="0">
                  <a:pos x="0" y="T6"/>
                </a:cxn>
              </a:cxnLst>
              <a:rect l="0" t="0" r="r" b="b"/>
              <a:pathLst>
                <a:path h="3">
                  <a:moveTo>
                    <a:pt x="0" y="3"/>
                  </a:moveTo>
                  <a:lnTo>
                    <a:pt x="0" y="3"/>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143">
              <a:extLst>
                <a:ext uri="{FF2B5EF4-FFF2-40B4-BE49-F238E27FC236}">
                  <a16:creationId xmlns:a16="http://schemas.microsoft.com/office/drawing/2014/main" id="{69D045D7-7683-F069-6CFF-412E3DAD1F72}"/>
                </a:ext>
              </a:extLst>
            </p:cNvPr>
            <p:cNvSpPr>
              <a:spLocks/>
            </p:cNvSpPr>
            <p:nvPr/>
          </p:nvSpPr>
          <p:spPr bwMode="auto">
            <a:xfrm rot="21400944">
              <a:off x="4579481" y="33696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144">
              <a:extLst>
                <a:ext uri="{FF2B5EF4-FFF2-40B4-BE49-F238E27FC236}">
                  <a16:creationId xmlns:a16="http://schemas.microsoft.com/office/drawing/2014/main" id="{1F9A60F9-FDDD-89FD-2893-11B8F192835F}"/>
                </a:ext>
              </a:extLst>
            </p:cNvPr>
            <p:cNvSpPr>
              <a:spLocks/>
            </p:cNvSpPr>
            <p:nvPr/>
          </p:nvSpPr>
          <p:spPr bwMode="auto">
            <a:xfrm rot="21400944">
              <a:off x="4575556" y="33662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145">
              <a:extLst>
                <a:ext uri="{FF2B5EF4-FFF2-40B4-BE49-F238E27FC236}">
                  <a16:creationId xmlns:a16="http://schemas.microsoft.com/office/drawing/2014/main" id="{56262BA9-0082-D005-56C5-021985B017DE}"/>
                </a:ext>
              </a:extLst>
            </p:cNvPr>
            <p:cNvSpPr>
              <a:spLocks/>
            </p:cNvSpPr>
            <p:nvPr/>
          </p:nvSpPr>
          <p:spPr bwMode="auto">
            <a:xfrm rot="21400944">
              <a:off x="4567911" y="33631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146">
              <a:extLst>
                <a:ext uri="{FF2B5EF4-FFF2-40B4-BE49-F238E27FC236}">
                  <a16:creationId xmlns:a16="http://schemas.microsoft.com/office/drawing/2014/main" id="{7C707F30-37A4-2211-E7B9-6BF9BA0E11DA}"/>
                </a:ext>
              </a:extLst>
            </p:cNvPr>
            <p:cNvSpPr>
              <a:spLocks/>
            </p:cNvSpPr>
            <p:nvPr/>
          </p:nvSpPr>
          <p:spPr bwMode="auto">
            <a:xfrm rot="21400944">
              <a:off x="4568010" y="3363088"/>
              <a:ext cx="3727"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147">
              <a:extLst>
                <a:ext uri="{FF2B5EF4-FFF2-40B4-BE49-F238E27FC236}">
                  <a16:creationId xmlns:a16="http://schemas.microsoft.com/office/drawing/2014/main" id="{0DB9CE9F-61B2-FD63-5A4E-EC771AFFBDE6}"/>
                </a:ext>
              </a:extLst>
            </p:cNvPr>
            <p:cNvSpPr>
              <a:spLocks/>
            </p:cNvSpPr>
            <p:nvPr/>
          </p:nvSpPr>
          <p:spPr bwMode="auto">
            <a:xfrm rot="21400944">
              <a:off x="4565329" y="3359812"/>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148">
              <a:extLst>
                <a:ext uri="{FF2B5EF4-FFF2-40B4-BE49-F238E27FC236}">
                  <a16:creationId xmlns:a16="http://schemas.microsoft.com/office/drawing/2014/main" id="{0B2505F8-5A04-B452-EF13-124B612259A6}"/>
                </a:ext>
              </a:extLst>
            </p:cNvPr>
            <p:cNvSpPr>
              <a:spLocks/>
            </p:cNvSpPr>
            <p:nvPr/>
          </p:nvSpPr>
          <p:spPr bwMode="auto">
            <a:xfrm rot="21400944">
              <a:off x="4561503" y="3359922"/>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149">
              <a:extLst>
                <a:ext uri="{FF2B5EF4-FFF2-40B4-BE49-F238E27FC236}">
                  <a16:creationId xmlns:a16="http://schemas.microsoft.com/office/drawing/2014/main" id="{6248C6DF-2966-FE22-D6BF-035CD8D0AA6D}"/>
                </a:ext>
              </a:extLst>
            </p:cNvPr>
            <p:cNvSpPr>
              <a:spLocks/>
            </p:cNvSpPr>
            <p:nvPr/>
          </p:nvSpPr>
          <p:spPr bwMode="auto">
            <a:xfrm rot="21400944">
              <a:off x="4571833" y="3366403"/>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150">
              <a:extLst>
                <a:ext uri="{FF2B5EF4-FFF2-40B4-BE49-F238E27FC236}">
                  <a16:creationId xmlns:a16="http://schemas.microsoft.com/office/drawing/2014/main" id="{087A2423-6BAF-9788-90CC-3335B3028092}"/>
                </a:ext>
              </a:extLst>
            </p:cNvPr>
            <p:cNvSpPr>
              <a:spLocks/>
            </p:cNvSpPr>
            <p:nvPr/>
          </p:nvSpPr>
          <p:spPr bwMode="auto">
            <a:xfrm rot="21400944">
              <a:off x="4571836" y="33665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151">
              <a:extLst>
                <a:ext uri="{FF2B5EF4-FFF2-40B4-BE49-F238E27FC236}">
                  <a16:creationId xmlns:a16="http://schemas.microsoft.com/office/drawing/2014/main" id="{CA4FEC57-0A8C-351D-79E9-CF8F0EC1C233}"/>
                </a:ext>
              </a:extLst>
            </p:cNvPr>
            <p:cNvSpPr>
              <a:spLocks/>
            </p:cNvSpPr>
            <p:nvPr/>
          </p:nvSpPr>
          <p:spPr bwMode="auto">
            <a:xfrm rot="21400944">
              <a:off x="4549629" y="3346563"/>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152">
              <a:extLst>
                <a:ext uri="{FF2B5EF4-FFF2-40B4-BE49-F238E27FC236}">
                  <a16:creationId xmlns:a16="http://schemas.microsoft.com/office/drawing/2014/main" id="{96F87C47-2FCA-A7BE-90B5-71FA7E62D400}"/>
                </a:ext>
              </a:extLst>
            </p:cNvPr>
            <p:cNvSpPr>
              <a:spLocks/>
            </p:cNvSpPr>
            <p:nvPr/>
          </p:nvSpPr>
          <p:spPr bwMode="auto">
            <a:xfrm rot="21400944">
              <a:off x="4546910" y="3342002"/>
              <a:ext cx="0" cy="4711"/>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153">
              <a:extLst>
                <a:ext uri="{FF2B5EF4-FFF2-40B4-BE49-F238E27FC236}">
                  <a16:creationId xmlns:a16="http://schemas.microsoft.com/office/drawing/2014/main" id="{072D5AE5-9531-AB44-0F31-816D1CFE7419}"/>
                </a:ext>
              </a:extLst>
            </p:cNvPr>
            <p:cNvSpPr>
              <a:spLocks/>
            </p:cNvSpPr>
            <p:nvPr/>
          </p:nvSpPr>
          <p:spPr bwMode="auto">
            <a:xfrm rot="21400944">
              <a:off x="4561404" y="3356500"/>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154">
              <a:extLst>
                <a:ext uri="{FF2B5EF4-FFF2-40B4-BE49-F238E27FC236}">
                  <a16:creationId xmlns:a16="http://schemas.microsoft.com/office/drawing/2014/main" id="{B5190451-AB6C-AC4A-15A4-C2A3A5655C02}"/>
                </a:ext>
              </a:extLst>
            </p:cNvPr>
            <p:cNvSpPr>
              <a:spLocks/>
            </p:cNvSpPr>
            <p:nvPr/>
          </p:nvSpPr>
          <p:spPr bwMode="auto">
            <a:xfrm rot="21400944">
              <a:off x="4322546" y="33160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155">
              <a:extLst>
                <a:ext uri="{FF2B5EF4-FFF2-40B4-BE49-F238E27FC236}">
                  <a16:creationId xmlns:a16="http://schemas.microsoft.com/office/drawing/2014/main" id="{C2739483-D778-4602-28BD-F0C13D87FC50}"/>
                </a:ext>
              </a:extLst>
            </p:cNvPr>
            <p:cNvSpPr>
              <a:spLocks/>
            </p:cNvSpPr>
            <p:nvPr/>
          </p:nvSpPr>
          <p:spPr bwMode="auto">
            <a:xfrm rot="21400944">
              <a:off x="4546774" y="33420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156">
              <a:extLst>
                <a:ext uri="{FF2B5EF4-FFF2-40B4-BE49-F238E27FC236}">
                  <a16:creationId xmlns:a16="http://schemas.microsoft.com/office/drawing/2014/main" id="{293AC6CB-736D-8962-F241-9539B508E463}"/>
                </a:ext>
              </a:extLst>
            </p:cNvPr>
            <p:cNvSpPr>
              <a:spLocks/>
            </p:cNvSpPr>
            <p:nvPr/>
          </p:nvSpPr>
          <p:spPr bwMode="auto">
            <a:xfrm rot="21400944">
              <a:off x="4557581" y="33567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157">
              <a:extLst>
                <a:ext uri="{FF2B5EF4-FFF2-40B4-BE49-F238E27FC236}">
                  <a16:creationId xmlns:a16="http://schemas.microsoft.com/office/drawing/2014/main" id="{84A9C181-B976-165B-2A47-69B721256D22}"/>
                </a:ext>
              </a:extLst>
            </p:cNvPr>
            <p:cNvSpPr>
              <a:spLocks/>
            </p:cNvSpPr>
            <p:nvPr/>
          </p:nvSpPr>
          <p:spPr bwMode="auto">
            <a:xfrm rot="21400944">
              <a:off x="4549728" y="3349987"/>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158">
              <a:extLst>
                <a:ext uri="{FF2B5EF4-FFF2-40B4-BE49-F238E27FC236}">
                  <a16:creationId xmlns:a16="http://schemas.microsoft.com/office/drawing/2014/main" id="{702DF51D-0EBC-1849-A97C-3701A9489DB2}"/>
                </a:ext>
              </a:extLst>
            </p:cNvPr>
            <p:cNvSpPr>
              <a:spLocks/>
            </p:cNvSpPr>
            <p:nvPr/>
          </p:nvSpPr>
          <p:spPr bwMode="auto">
            <a:xfrm rot="21400944">
              <a:off x="4553653" y="3353298"/>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159">
              <a:extLst>
                <a:ext uri="{FF2B5EF4-FFF2-40B4-BE49-F238E27FC236}">
                  <a16:creationId xmlns:a16="http://schemas.microsoft.com/office/drawing/2014/main" id="{074C3AF6-3D76-5825-AF2A-30617A3E64E3}"/>
                </a:ext>
              </a:extLst>
            </p:cNvPr>
            <p:cNvSpPr>
              <a:spLocks/>
            </p:cNvSpPr>
            <p:nvPr/>
          </p:nvSpPr>
          <p:spPr bwMode="auto">
            <a:xfrm rot="21400944">
              <a:off x="4547045" y="3346638"/>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160">
              <a:extLst>
                <a:ext uri="{FF2B5EF4-FFF2-40B4-BE49-F238E27FC236}">
                  <a16:creationId xmlns:a16="http://schemas.microsoft.com/office/drawing/2014/main" id="{2D242C3B-9B1C-E4FA-2908-F051D4F62AB8}"/>
                </a:ext>
              </a:extLst>
            </p:cNvPr>
            <p:cNvSpPr>
              <a:spLocks/>
            </p:cNvSpPr>
            <p:nvPr/>
          </p:nvSpPr>
          <p:spPr bwMode="auto">
            <a:xfrm rot="21400944">
              <a:off x="4575556" y="336629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161">
              <a:extLst>
                <a:ext uri="{FF2B5EF4-FFF2-40B4-BE49-F238E27FC236}">
                  <a16:creationId xmlns:a16="http://schemas.microsoft.com/office/drawing/2014/main" id="{F20565B1-C62F-BDAD-298A-5264D2EB792B}"/>
                </a:ext>
              </a:extLst>
            </p:cNvPr>
            <p:cNvSpPr>
              <a:spLocks/>
            </p:cNvSpPr>
            <p:nvPr/>
          </p:nvSpPr>
          <p:spPr bwMode="auto">
            <a:xfrm rot="21400944">
              <a:off x="4553554" y="334987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162">
              <a:extLst>
                <a:ext uri="{FF2B5EF4-FFF2-40B4-BE49-F238E27FC236}">
                  <a16:creationId xmlns:a16="http://schemas.microsoft.com/office/drawing/2014/main" id="{158788A7-A6F0-56E7-C5B7-C469478ED1CE}"/>
                </a:ext>
              </a:extLst>
            </p:cNvPr>
            <p:cNvSpPr>
              <a:spLocks/>
            </p:cNvSpPr>
            <p:nvPr/>
          </p:nvSpPr>
          <p:spPr bwMode="auto">
            <a:xfrm rot="21400944">
              <a:off x="4389376" y="3325678"/>
              <a:ext cx="23602" cy="10602"/>
            </a:xfrm>
            <a:custGeom>
              <a:avLst/>
              <a:gdLst>
                <a:gd name="T0" fmla="*/ 19 w 19"/>
                <a:gd name="T1" fmla="*/ 9 h 9"/>
                <a:gd name="T2" fmla="*/ 19 w 19"/>
                <a:gd name="T3" fmla="*/ 9 h 9"/>
                <a:gd name="T4" fmla="*/ 11 w 19"/>
                <a:gd name="T5" fmla="*/ 6 h 9"/>
                <a:gd name="T6" fmla="*/ 11 w 19"/>
                <a:gd name="T7" fmla="*/ 6 h 9"/>
                <a:gd name="T8" fmla="*/ 0 w 19"/>
                <a:gd name="T9" fmla="*/ 0 h 9"/>
                <a:gd name="T10" fmla="*/ 0 w 19"/>
                <a:gd name="T11" fmla="*/ 0 h 9"/>
                <a:gd name="T12" fmla="*/ 11 w 19"/>
                <a:gd name="T13" fmla="*/ 6 h 9"/>
                <a:gd name="T14" fmla="*/ 11 w 19"/>
                <a:gd name="T15" fmla="*/ 6 h 9"/>
                <a:gd name="T16" fmla="*/ 19 w 19"/>
                <a:gd name="T17" fmla="*/ 9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lnTo>
                    <a:pt x="19" y="9"/>
                  </a:lnTo>
                  <a:lnTo>
                    <a:pt x="11" y="6"/>
                  </a:lnTo>
                  <a:lnTo>
                    <a:pt x="11" y="6"/>
                  </a:lnTo>
                  <a:lnTo>
                    <a:pt x="0" y="0"/>
                  </a:lnTo>
                  <a:lnTo>
                    <a:pt x="0" y="0"/>
                  </a:lnTo>
                  <a:lnTo>
                    <a:pt x="11" y="6"/>
                  </a:lnTo>
                  <a:lnTo>
                    <a:pt x="11" y="6"/>
                  </a:lnTo>
                  <a:lnTo>
                    <a:pt x="19" y="9"/>
                  </a:lnTo>
                  <a:lnTo>
                    <a:pt x="19"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163">
              <a:extLst>
                <a:ext uri="{FF2B5EF4-FFF2-40B4-BE49-F238E27FC236}">
                  <a16:creationId xmlns:a16="http://schemas.microsoft.com/office/drawing/2014/main" id="{457029FE-193D-984D-2351-A3F84C4AFCFA}"/>
                </a:ext>
              </a:extLst>
            </p:cNvPr>
            <p:cNvSpPr>
              <a:spLocks/>
            </p:cNvSpPr>
            <p:nvPr/>
          </p:nvSpPr>
          <p:spPr bwMode="auto">
            <a:xfrm rot="21400944">
              <a:off x="4017335" y="2464706"/>
              <a:ext cx="445683" cy="524939"/>
            </a:xfrm>
            <a:custGeom>
              <a:avLst/>
              <a:gdLst>
                <a:gd name="T0" fmla="*/ 243 w 288"/>
                <a:gd name="T1" fmla="*/ 419 h 447"/>
                <a:gd name="T2" fmla="*/ 240 w 288"/>
                <a:gd name="T3" fmla="*/ 401 h 447"/>
                <a:gd name="T4" fmla="*/ 238 w 288"/>
                <a:gd name="T5" fmla="*/ 386 h 447"/>
                <a:gd name="T6" fmla="*/ 249 w 288"/>
                <a:gd name="T7" fmla="*/ 374 h 447"/>
                <a:gd name="T8" fmla="*/ 254 w 288"/>
                <a:gd name="T9" fmla="*/ 346 h 447"/>
                <a:gd name="T10" fmla="*/ 257 w 288"/>
                <a:gd name="T11" fmla="*/ 334 h 447"/>
                <a:gd name="T12" fmla="*/ 268 w 288"/>
                <a:gd name="T13" fmla="*/ 322 h 447"/>
                <a:gd name="T14" fmla="*/ 288 w 288"/>
                <a:gd name="T15" fmla="*/ 304 h 447"/>
                <a:gd name="T16" fmla="*/ 285 w 288"/>
                <a:gd name="T17" fmla="*/ 283 h 447"/>
                <a:gd name="T18" fmla="*/ 260 w 288"/>
                <a:gd name="T19" fmla="*/ 185 h 447"/>
                <a:gd name="T20" fmla="*/ 243 w 288"/>
                <a:gd name="T21" fmla="*/ 176 h 447"/>
                <a:gd name="T22" fmla="*/ 226 w 288"/>
                <a:gd name="T23" fmla="*/ 191 h 447"/>
                <a:gd name="T24" fmla="*/ 212 w 288"/>
                <a:gd name="T25" fmla="*/ 216 h 447"/>
                <a:gd name="T26" fmla="*/ 187 w 288"/>
                <a:gd name="T27" fmla="*/ 219 h 447"/>
                <a:gd name="T28" fmla="*/ 173 w 288"/>
                <a:gd name="T29" fmla="*/ 207 h 447"/>
                <a:gd name="T30" fmla="*/ 165 w 288"/>
                <a:gd name="T31" fmla="*/ 194 h 447"/>
                <a:gd name="T32" fmla="*/ 168 w 288"/>
                <a:gd name="T33" fmla="*/ 182 h 447"/>
                <a:gd name="T34" fmla="*/ 193 w 288"/>
                <a:gd name="T35" fmla="*/ 164 h 447"/>
                <a:gd name="T36" fmla="*/ 210 w 288"/>
                <a:gd name="T37" fmla="*/ 146 h 447"/>
                <a:gd name="T38" fmla="*/ 212 w 288"/>
                <a:gd name="T39" fmla="*/ 121 h 447"/>
                <a:gd name="T40" fmla="*/ 204 w 288"/>
                <a:gd name="T41" fmla="*/ 94 h 447"/>
                <a:gd name="T42" fmla="*/ 198 w 288"/>
                <a:gd name="T43" fmla="*/ 70 h 447"/>
                <a:gd name="T44" fmla="*/ 193 w 288"/>
                <a:gd name="T45" fmla="*/ 42 h 447"/>
                <a:gd name="T46" fmla="*/ 184 w 288"/>
                <a:gd name="T47" fmla="*/ 33 h 447"/>
                <a:gd name="T48" fmla="*/ 156 w 288"/>
                <a:gd name="T49" fmla="*/ 24 h 447"/>
                <a:gd name="T50" fmla="*/ 131 w 288"/>
                <a:gd name="T51" fmla="*/ 12 h 447"/>
                <a:gd name="T52" fmla="*/ 103 w 288"/>
                <a:gd name="T53" fmla="*/ 0 h 447"/>
                <a:gd name="T54" fmla="*/ 84 w 288"/>
                <a:gd name="T55" fmla="*/ 18 h 447"/>
                <a:gd name="T56" fmla="*/ 78 w 288"/>
                <a:gd name="T57" fmla="*/ 36 h 447"/>
                <a:gd name="T58" fmla="*/ 78 w 288"/>
                <a:gd name="T59" fmla="*/ 58 h 447"/>
                <a:gd name="T60" fmla="*/ 81 w 288"/>
                <a:gd name="T61" fmla="*/ 76 h 447"/>
                <a:gd name="T62" fmla="*/ 70 w 288"/>
                <a:gd name="T63" fmla="*/ 91 h 447"/>
                <a:gd name="T64" fmla="*/ 56 w 288"/>
                <a:gd name="T65" fmla="*/ 100 h 447"/>
                <a:gd name="T66" fmla="*/ 47 w 288"/>
                <a:gd name="T67" fmla="*/ 94 h 447"/>
                <a:gd name="T68" fmla="*/ 47 w 288"/>
                <a:gd name="T69" fmla="*/ 85 h 447"/>
                <a:gd name="T70" fmla="*/ 44 w 288"/>
                <a:gd name="T71" fmla="*/ 73 h 447"/>
                <a:gd name="T72" fmla="*/ 36 w 288"/>
                <a:gd name="T73" fmla="*/ 82 h 447"/>
                <a:gd name="T74" fmla="*/ 30 w 288"/>
                <a:gd name="T75" fmla="*/ 88 h 447"/>
                <a:gd name="T76" fmla="*/ 22 w 288"/>
                <a:gd name="T77" fmla="*/ 115 h 447"/>
                <a:gd name="T78" fmla="*/ 19 w 288"/>
                <a:gd name="T79" fmla="*/ 134 h 447"/>
                <a:gd name="T80" fmla="*/ 14 w 288"/>
                <a:gd name="T81" fmla="*/ 158 h 447"/>
                <a:gd name="T82" fmla="*/ 2 w 288"/>
                <a:gd name="T83" fmla="*/ 176 h 447"/>
                <a:gd name="T84" fmla="*/ 0 w 288"/>
                <a:gd name="T85" fmla="*/ 194 h 447"/>
                <a:gd name="T86" fmla="*/ 2 w 288"/>
                <a:gd name="T87" fmla="*/ 216 h 447"/>
                <a:gd name="T88" fmla="*/ 0 w 288"/>
                <a:gd name="T89" fmla="*/ 243 h 447"/>
                <a:gd name="T90" fmla="*/ 0 w 288"/>
                <a:gd name="T91" fmla="*/ 261 h 447"/>
                <a:gd name="T92" fmla="*/ 14 w 288"/>
                <a:gd name="T93" fmla="*/ 289 h 447"/>
                <a:gd name="T94" fmla="*/ 16 w 288"/>
                <a:gd name="T95" fmla="*/ 298 h 447"/>
                <a:gd name="T96" fmla="*/ 22 w 288"/>
                <a:gd name="T97" fmla="*/ 322 h 447"/>
                <a:gd name="T98" fmla="*/ 25 w 288"/>
                <a:gd name="T99" fmla="*/ 334 h 447"/>
                <a:gd name="T100" fmla="*/ 14 w 288"/>
                <a:gd name="T101" fmla="*/ 407 h 447"/>
                <a:gd name="T102" fmla="*/ 0 w 288"/>
                <a:gd name="T103" fmla="*/ 447 h 447"/>
                <a:gd name="T104" fmla="*/ 249 w 288"/>
                <a:gd name="T105" fmla="*/ 428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447">
                  <a:moveTo>
                    <a:pt x="249" y="428"/>
                  </a:moveTo>
                  <a:lnTo>
                    <a:pt x="249" y="428"/>
                  </a:lnTo>
                  <a:lnTo>
                    <a:pt x="243" y="419"/>
                  </a:lnTo>
                  <a:lnTo>
                    <a:pt x="240" y="413"/>
                  </a:lnTo>
                  <a:lnTo>
                    <a:pt x="240" y="413"/>
                  </a:lnTo>
                  <a:lnTo>
                    <a:pt x="240" y="401"/>
                  </a:lnTo>
                  <a:lnTo>
                    <a:pt x="240" y="401"/>
                  </a:lnTo>
                  <a:lnTo>
                    <a:pt x="238" y="392"/>
                  </a:lnTo>
                  <a:lnTo>
                    <a:pt x="238" y="386"/>
                  </a:lnTo>
                  <a:lnTo>
                    <a:pt x="246" y="377"/>
                  </a:lnTo>
                  <a:lnTo>
                    <a:pt x="246" y="377"/>
                  </a:lnTo>
                  <a:lnTo>
                    <a:pt x="249" y="374"/>
                  </a:lnTo>
                  <a:lnTo>
                    <a:pt x="252" y="368"/>
                  </a:lnTo>
                  <a:lnTo>
                    <a:pt x="252" y="368"/>
                  </a:lnTo>
                  <a:lnTo>
                    <a:pt x="254" y="346"/>
                  </a:lnTo>
                  <a:lnTo>
                    <a:pt x="254" y="346"/>
                  </a:lnTo>
                  <a:lnTo>
                    <a:pt x="257" y="334"/>
                  </a:lnTo>
                  <a:lnTo>
                    <a:pt x="257" y="334"/>
                  </a:lnTo>
                  <a:lnTo>
                    <a:pt x="260" y="328"/>
                  </a:lnTo>
                  <a:lnTo>
                    <a:pt x="268" y="322"/>
                  </a:lnTo>
                  <a:lnTo>
                    <a:pt x="268" y="322"/>
                  </a:lnTo>
                  <a:lnTo>
                    <a:pt x="282" y="310"/>
                  </a:lnTo>
                  <a:lnTo>
                    <a:pt x="282" y="310"/>
                  </a:lnTo>
                  <a:lnTo>
                    <a:pt x="288" y="304"/>
                  </a:lnTo>
                  <a:lnTo>
                    <a:pt x="288" y="304"/>
                  </a:lnTo>
                  <a:lnTo>
                    <a:pt x="288" y="295"/>
                  </a:lnTo>
                  <a:lnTo>
                    <a:pt x="285" y="283"/>
                  </a:lnTo>
                  <a:lnTo>
                    <a:pt x="277" y="243"/>
                  </a:lnTo>
                  <a:lnTo>
                    <a:pt x="265" y="207"/>
                  </a:lnTo>
                  <a:lnTo>
                    <a:pt x="260" y="185"/>
                  </a:lnTo>
                  <a:lnTo>
                    <a:pt x="260" y="185"/>
                  </a:lnTo>
                  <a:lnTo>
                    <a:pt x="252" y="179"/>
                  </a:lnTo>
                  <a:lnTo>
                    <a:pt x="243" y="176"/>
                  </a:lnTo>
                  <a:lnTo>
                    <a:pt x="243" y="176"/>
                  </a:lnTo>
                  <a:lnTo>
                    <a:pt x="235" y="185"/>
                  </a:lnTo>
                  <a:lnTo>
                    <a:pt x="226" y="191"/>
                  </a:lnTo>
                  <a:lnTo>
                    <a:pt x="218" y="204"/>
                  </a:lnTo>
                  <a:lnTo>
                    <a:pt x="218" y="204"/>
                  </a:lnTo>
                  <a:lnTo>
                    <a:pt x="212" y="216"/>
                  </a:lnTo>
                  <a:lnTo>
                    <a:pt x="204" y="222"/>
                  </a:lnTo>
                  <a:lnTo>
                    <a:pt x="196" y="222"/>
                  </a:lnTo>
                  <a:lnTo>
                    <a:pt x="187" y="219"/>
                  </a:lnTo>
                  <a:lnTo>
                    <a:pt x="187" y="219"/>
                  </a:lnTo>
                  <a:lnTo>
                    <a:pt x="179" y="213"/>
                  </a:lnTo>
                  <a:lnTo>
                    <a:pt x="173" y="207"/>
                  </a:lnTo>
                  <a:lnTo>
                    <a:pt x="168" y="200"/>
                  </a:lnTo>
                  <a:lnTo>
                    <a:pt x="165" y="194"/>
                  </a:lnTo>
                  <a:lnTo>
                    <a:pt x="165" y="194"/>
                  </a:lnTo>
                  <a:lnTo>
                    <a:pt x="165" y="188"/>
                  </a:lnTo>
                  <a:lnTo>
                    <a:pt x="168" y="182"/>
                  </a:lnTo>
                  <a:lnTo>
                    <a:pt x="168" y="182"/>
                  </a:lnTo>
                  <a:lnTo>
                    <a:pt x="176" y="179"/>
                  </a:lnTo>
                  <a:lnTo>
                    <a:pt x="176" y="179"/>
                  </a:lnTo>
                  <a:lnTo>
                    <a:pt x="193" y="164"/>
                  </a:lnTo>
                  <a:lnTo>
                    <a:pt x="201" y="158"/>
                  </a:lnTo>
                  <a:lnTo>
                    <a:pt x="210" y="146"/>
                  </a:lnTo>
                  <a:lnTo>
                    <a:pt x="210" y="146"/>
                  </a:lnTo>
                  <a:lnTo>
                    <a:pt x="212" y="140"/>
                  </a:lnTo>
                  <a:lnTo>
                    <a:pt x="215" y="137"/>
                  </a:lnTo>
                  <a:lnTo>
                    <a:pt x="212" y="121"/>
                  </a:lnTo>
                  <a:lnTo>
                    <a:pt x="204" y="94"/>
                  </a:lnTo>
                  <a:lnTo>
                    <a:pt x="204" y="94"/>
                  </a:lnTo>
                  <a:lnTo>
                    <a:pt x="204" y="94"/>
                  </a:lnTo>
                  <a:lnTo>
                    <a:pt x="201" y="79"/>
                  </a:lnTo>
                  <a:lnTo>
                    <a:pt x="198" y="70"/>
                  </a:lnTo>
                  <a:lnTo>
                    <a:pt x="198" y="70"/>
                  </a:lnTo>
                  <a:lnTo>
                    <a:pt x="198" y="70"/>
                  </a:lnTo>
                  <a:lnTo>
                    <a:pt x="198" y="55"/>
                  </a:lnTo>
                  <a:lnTo>
                    <a:pt x="193" y="42"/>
                  </a:lnTo>
                  <a:lnTo>
                    <a:pt x="193" y="42"/>
                  </a:lnTo>
                  <a:lnTo>
                    <a:pt x="187" y="39"/>
                  </a:lnTo>
                  <a:lnTo>
                    <a:pt x="184" y="33"/>
                  </a:lnTo>
                  <a:lnTo>
                    <a:pt x="170" y="30"/>
                  </a:lnTo>
                  <a:lnTo>
                    <a:pt x="170" y="30"/>
                  </a:lnTo>
                  <a:lnTo>
                    <a:pt x="156" y="24"/>
                  </a:lnTo>
                  <a:lnTo>
                    <a:pt x="156" y="24"/>
                  </a:lnTo>
                  <a:lnTo>
                    <a:pt x="131" y="12"/>
                  </a:lnTo>
                  <a:lnTo>
                    <a:pt x="131" y="12"/>
                  </a:lnTo>
                  <a:lnTo>
                    <a:pt x="106" y="0"/>
                  </a:lnTo>
                  <a:lnTo>
                    <a:pt x="106" y="0"/>
                  </a:lnTo>
                  <a:lnTo>
                    <a:pt x="103" y="0"/>
                  </a:lnTo>
                  <a:lnTo>
                    <a:pt x="98" y="3"/>
                  </a:lnTo>
                  <a:lnTo>
                    <a:pt x="92" y="6"/>
                  </a:lnTo>
                  <a:lnTo>
                    <a:pt x="84" y="18"/>
                  </a:lnTo>
                  <a:lnTo>
                    <a:pt x="84" y="18"/>
                  </a:lnTo>
                  <a:lnTo>
                    <a:pt x="78" y="36"/>
                  </a:lnTo>
                  <a:lnTo>
                    <a:pt x="78" y="36"/>
                  </a:lnTo>
                  <a:lnTo>
                    <a:pt x="75" y="42"/>
                  </a:lnTo>
                  <a:lnTo>
                    <a:pt x="75" y="42"/>
                  </a:lnTo>
                  <a:lnTo>
                    <a:pt x="78" y="58"/>
                  </a:lnTo>
                  <a:lnTo>
                    <a:pt x="78" y="58"/>
                  </a:lnTo>
                  <a:lnTo>
                    <a:pt x="81" y="76"/>
                  </a:lnTo>
                  <a:lnTo>
                    <a:pt x="81" y="76"/>
                  </a:lnTo>
                  <a:lnTo>
                    <a:pt x="78" y="79"/>
                  </a:lnTo>
                  <a:lnTo>
                    <a:pt x="75" y="85"/>
                  </a:lnTo>
                  <a:lnTo>
                    <a:pt x="70" y="91"/>
                  </a:lnTo>
                  <a:lnTo>
                    <a:pt x="70" y="91"/>
                  </a:lnTo>
                  <a:lnTo>
                    <a:pt x="64" y="97"/>
                  </a:lnTo>
                  <a:lnTo>
                    <a:pt x="56" y="100"/>
                  </a:lnTo>
                  <a:lnTo>
                    <a:pt x="56" y="100"/>
                  </a:lnTo>
                  <a:lnTo>
                    <a:pt x="50" y="97"/>
                  </a:lnTo>
                  <a:lnTo>
                    <a:pt x="47" y="94"/>
                  </a:lnTo>
                  <a:lnTo>
                    <a:pt x="47" y="88"/>
                  </a:lnTo>
                  <a:lnTo>
                    <a:pt x="47" y="88"/>
                  </a:lnTo>
                  <a:lnTo>
                    <a:pt x="47" y="85"/>
                  </a:lnTo>
                  <a:lnTo>
                    <a:pt x="47" y="85"/>
                  </a:lnTo>
                  <a:lnTo>
                    <a:pt x="44" y="73"/>
                  </a:lnTo>
                  <a:lnTo>
                    <a:pt x="44" y="73"/>
                  </a:lnTo>
                  <a:lnTo>
                    <a:pt x="42" y="76"/>
                  </a:lnTo>
                  <a:lnTo>
                    <a:pt x="36" y="82"/>
                  </a:lnTo>
                  <a:lnTo>
                    <a:pt x="36" y="82"/>
                  </a:lnTo>
                  <a:lnTo>
                    <a:pt x="30" y="85"/>
                  </a:lnTo>
                  <a:lnTo>
                    <a:pt x="30" y="85"/>
                  </a:lnTo>
                  <a:lnTo>
                    <a:pt x="30" y="88"/>
                  </a:lnTo>
                  <a:lnTo>
                    <a:pt x="30" y="88"/>
                  </a:lnTo>
                  <a:lnTo>
                    <a:pt x="25" y="100"/>
                  </a:lnTo>
                  <a:lnTo>
                    <a:pt x="22" y="115"/>
                  </a:lnTo>
                  <a:lnTo>
                    <a:pt x="22" y="115"/>
                  </a:lnTo>
                  <a:lnTo>
                    <a:pt x="19" y="134"/>
                  </a:lnTo>
                  <a:lnTo>
                    <a:pt x="19" y="134"/>
                  </a:lnTo>
                  <a:lnTo>
                    <a:pt x="16" y="146"/>
                  </a:lnTo>
                  <a:lnTo>
                    <a:pt x="16" y="146"/>
                  </a:lnTo>
                  <a:lnTo>
                    <a:pt x="14" y="158"/>
                  </a:lnTo>
                  <a:lnTo>
                    <a:pt x="5" y="170"/>
                  </a:lnTo>
                  <a:lnTo>
                    <a:pt x="5" y="170"/>
                  </a:lnTo>
                  <a:lnTo>
                    <a:pt x="2" y="176"/>
                  </a:lnTo>
                  <a:lnTo>
                    <a:pt x="0" y="182"/>
                  </a:lnTo>
                  <a:lnTo>
                    <a:pt x="0" y="194"/>
                  </a:lnTo>
                  <a:lnTo>
                    <a:pt x="0" y="194"/>
                  </a:lnTo>
                  <a:lnTo>
                    <a:pt x="2" y="207"/>
                  </a:lnTo>
                  <a:lnTo>
                    <a:pt x="2" y="207"/>
                  </a:lnTo>
                  <a:lnTo>
                    <a:pt x="2" y="216"/>
                  </a:lnTo>
                  <a:lnTo>
                    <a:pt x="2" y="216"/>
                  </a:lnTo>
                  <a:lnTo>
                    <a:pt x="5" y="228"/>
                  </a:lnTo>
                  <a:lnTo>
                    <a:pt x="0" y="243"/>
                  </a:lnTo>
                  <a:lnTo>
                    <a:pt x="0" y="243"/>
                  </a:lnTo>
                  <a:lnTo>
                    <a:pt x="0" y="252"/>
                  </a:lnTo>
                  <a:lnTo>
                    <a:pt x="0" y="261"/>
                  </a:lnTo>
                  <a:lnTo>
                    <a:pt x="8" y="276"/>
                  </a:lnTo>
                  <a:lnTo>
                    <a:pt x="8" y="276"/>
                  </a:lnTo>
                  <a:lnTo>
                    <a:pt x="14" y="289"/>
                  </a:lnTo>
                  <a:lnTo>
                    <a:pt x="14" y="289"/>
                  </a:lnTo>
                  <a:lnTo>
                    <a:pt x="16" y="298"/>
                  </a:lnTo>
                  <a:lnTo>
                    <a:pt x="16" y="298"/>
                  </a:lnTo>
                  <a:lnTo>
                    <a:pt x="16" y="304"/>
                  </a:lnTo>
                  <a:lnTo>
                    <a:pt x="16" y="304"/>
                  </a:lnTo>
                  <a:lnTo>
                    <a:pt x="22" y="322"/>
                  </a:lnTo>
                  <a:lnTo>
                    <a:pt x="22" y="325"/>
                  </a:lnTo>
                  <a:lnTo>
                    <a:pt x="22" y="325"/>
                  </a:lnTo>
                  <a:lnTo>
                    <a:pt x="25" y="334"/>
                  </a:lnTo>
                  <a:lnTo>
                    <a:pt x="25" y="349"/>
                  </a:lnTo>
                  <a:lnTo>
                    <a:pt x="22" y="371"/>
                  </a:lnTo>
                  <a:lnTo>
                    <a:pt x="14" y="407"/>
                  </a:lnTo>
                  <a:lnTo>
                    <a:pt x="14" y="407"/>
                  </a:lnTo>
                  <a:lnTo>
                    <a:pt x="5" y="434"/>
                  </a:lnTo>
                  <a:lnTo>
                    <a:pt x="0" y="447"/>
                  </a:lnTo>
                  <a:lnTo>
                    <a:pt x="126" y="440"/>
                  </a:lnTo>
                  <a:lnTo>
                    <a:pt x="212" y="431"/>
                  </a:lnTo>
                  <a:lnTo>
                    <a:pt x="249" y="428"/>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58" name="Freeform 164">
              <a:extLst>
                <a:ext uri="{FF2B5EF4-FFF2-40B4-BE49-F238E27FC236}">
                  <a16:creationId xmlns:a16="http://schemas.microsoft.com/office/drawing/2014/main" id="{DF1467BD-7A0A-DCE9-B57A-09B3CFC4E96D}"/>
                </a:ext>
              </a:extLst>
            </p:cNvPr>
            <p:cNvSpPr>
              <a:spLocks/>
            </p:cNvSpPr>
            <p:nvPr/>
          </p:nvSpPr>
          <p:spPr bwMode="auto">
            <a:xfrm rot="21400944">
              <a:off x="4250570" y="2969095"/>
              <a:ext cx="106828" cy="10602"/>
            </a:xfrm>
            <a:custGeom>
              <a:avLst/>
              <a:gdLst>
                <a:gd name="T0" fmla="*/ 86 w 86"/>
                <a:gd name="T1" fmla="*/ 0 h 9"/>
                <a:gd name="T2" fmla="*/ 0 w 86"/>
                <a:gd name="T3" fmla="*/ 9 h 9"/>
                <a:gd name="T4" fmla="*/ 0 w 86"/>
                <a:gd name="T5" fmla="*/ 9 h 9"/>
                <a:gd name="T6" fmla="*/ 86 w 86"/>
                <a:gd name="T7" fmla="*/ 0 h 9"/>
              </a:gdLst>
              <a:ahLst/>
              <a:cxnLst>
                <a:cxn ang="0">
                  <a:pos x="T0" y="T1"/>
                </a:cxn>
                <a:cxn ang="0">
                  <a:pos x="T2" y="T3"/>
                </a:cxn>
                <a:cxn ang="0">
                  <a:pos x="T4" y="T5"/>
                </a:cxn>
                <a:cxn ang="0">
                  <a:pos x="T6" y="T7"/>
                </a:cxn>
              </a:cxnLst>
              <a:rect l="0" t="0" r="r" b="b"/>
              <a:pathLst>
                <a:path w="86" h="9">
                  <a:moveTo>
                    <a:pt x="86" y="0"/>
                  </a:moveTo>
                  <a:lnTo>
                    <a:pt x="0" y="9"/>
                  </a:lnTo>
                  <a:lnTo>
                    <a:pt x="0" y="9"/>
                  </a:lnTo>
                  <a:lnTo>
                    <a:pt x="8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165">
              <a:extLst>
                <a:ext uri="{FF2B5EF4-FFF2-40B4-BE49-F238E27FC236}">
                  <a16:creationId xmlns:a16="http://schemas.microsoft.com/office/drawing/2014/main" id="{743D6C18-0D0A-3E73-5750-32201AEE5AA8}"/>
                </a:ext>
              </a:extLst>
            </p:cNvPr>
            <p:cNvSpPr>
              <a:spLocks/>
            </p:cNvSpPr>
            <p:nvPr/>
          </p:nvSpPr>
          <p:spPr bwMode="auto">
            <a:xfrm rot="21400944">
              <a:off x="4583863" y="3788776"/>
              <a:ext cx="479485" cy="372211"/>
            </a:xfrm>
            <a:custGeom>
              <a:avLst/>
              <a:gdLst>
                <a:gd name="T0" fmla="*/ 243 w 386"/>
                <a:gd name="T1" fmla="*/ 268 h 316"/>
                <a:gd name="T2" fmla="*/ 246 w 386"/>
                <a:gd name="T3" fmla="*/ 262 h 316"/>
                <a:gd name="T4" fmla="*/ 249 w 386"/>
                <a:gd name="T5" fmla="*/ 253 h 316"/>
                <a:gd name="T6" fmla="*/ 280 w 386"/>
                <a:gd name="T7" fmla="*/ 246 h 316"/>
                <a:gd name="T8" fmla="*/ 294 w 386"/>
                <a:gd name="T9" fmla="*/ 237 h 316"/>
                <a:gd name="T10" fmla="*/ 327 w 386"/>
                <a:gd name="T11" fmla="*/ 195 h 316"/>
                <a:gd name="T12" fmla="*/ 333 w 386"/>
                <a:gd name="T13" fmla="*/ 189 h 316"/>
                <a:gd name="T14" fmla="*/ 350 w 386"/>
                <a:gd name="T15" fmla="*/ 161 h 316"/>
                <a:gd name="T16" fmla="*/ 361 w 386"/>
                <a:gd name="T17" fmla="*/ 116 h 316"/>
                <a:gd name="T18" fmla="*/ 372 w 386"/>
                <a:gd name="T19" fmla="*/ 98 h 316"/>
                <a:gd name="T20" fmla="*/ 386 w 386"/>
                <a:gd name="T21" fmla="*/ 85 h 316"/>
                <a:gd name="T22" fmla="*/ 257 w 386"/>
                <a:gd name="T23" fmla="*/ 10 h 316"/>
                <a:gd name="T24" fmla="*/ 232 w 386"/>
                <a:gd name="T25" fmla="*/ 13 h 316"/>
                <a:gd name="T26" fmla="*/ 218 w 386"/>
                <a:gd name="T27" fmla="*/ 19 h 316"/>
                <a:gd name="T28" fmla="*/ 218 w 386"/>
                <a:gd name="T29" fmla="*/ 19 h 316"/>
                <a:gd name="T30" fmla="*/ 201 w 386"/>
                <a:gd name="T31" fmla="*/ 13 h 316"/>
                <a:gd name="T32" fmla="*/ 179 w 386"/>
                <a:gd name="T33" fmla="*/ 3 h 316"/>
                <a:gd name="T34" fmla="*/ 61 w 386"/>
                <a:gd name="T35" fmla="*/ 0 h 316"/>
                <a:gd name="T36" fmla="*/ 44 w 386"/>
                <a:gd name="T37" fmla="*/ 10 h 316"/>
                <a:gd name="T38" fmla="*/ 44 w 386"/>
                <a:gd name="T39" fmla="*/ 10 h 316"/>
                <a:gd name="T40" fmla="*/ 5 w 386"/>
                <a:gd name="T41" fmla="*/ 43 h 316"/>
                <a:gd name="T42" fmla="*/ 0 w 386"/>
                <a:gd name="T43" fmla="*/ 58 h 316"/>
                <a:gd name="T44" fmla="*/ 61 w 386"/>
                <a:gd name="T45" fmla="*/ 128 h 316"/>
                <a:gd name="T46" fmla="*/ 106 w 386"/>
                <a:gd name="T47" fmla="*/ 171 h 316"/>
                <a:gd name="T48" fmla="*/ 145 w 386"/>
                <a:gd name="T49" fmla="*/ 207 h 316"/>
                <a:gd name="T50" fmla="*/ 170 w 386"/>
                <a:gd name="T51" fmla="*/ 237 h 316"/>
                <a:gd name="T52" fmla="*/ 179 w 386"/>
                <a:gd name="T53" fmla="*/ 262 h 316"/>
                <a:gd name="T54" fmla="*/ 184 w 386"/>
                <a:gd name="T55" fmla="*/ 274 h 316"/>
                <a:gd name="T56" fmla="*/ 193 w 386"/>
                <a:gd name="T57" fmla="*/ 298 h 316"/>
                <a:gd name="T58" fmla="*/ 193 w 386"/>
                <a:gd name="T59" fmla="*/ 301 h 316"/>
                <a:gd name="T60" fmla="*/ 196 w 386"/>
                <a:gd name="T61" fmla="*/ 301 h 316"/>
                <a:gd name="T62" fmla="*/ 196 w 386"/>
                <a:gd name="T63" fmla="*/ 301 h 316"/>
                <a:gd name="T64" fmla="*/ 196 w 386"/>
                <a:gd name="T65" fmla="*/ 304 h 316"/>
                <a:gd name="T66" fmla="*/ 198 w 386"/>
                <a:gd name="T67" fmla="*/ 304 h 316"/>
                <a:gd name="T68" fmla="*/ 198 w 386"/>
                <a:gd name="T69" fmla="*/ 304 h 316"/>
                <a:gd name="T70" fmla="*/ 201 w 386"/>
                <a:gd name="T71" fmla="*/ 307 h 316"/>
                <a:gd name="T72" fmla="*/ 201 w 386"/>
                <a:gd name="T73" fmla="*/ 307 h 316"/>
                <a:gd name="T74" fmla="*/ 204 w 386"/>
                <a:gd name="T75" fmla="*/ 307 h 316"/>
                <a:gd name="T76" fmla="*/ 204 w 386"/>
                <a:gd name="T77" fmla="*/ 307 h 316"/>
                <a:gd name="T78" fmla="*/ 207 w 386"/>
                <a:gd name="T79" fmla="*/ 310 h 316"/>
                <a:gd name="T80" fmla="*/ 207 w 386"/>
                <a:gd name="T81" fmla="*/ 310 h 316"/>
                <a:gd name="T82" fmla="*/ 210 w 386"/>
                <a:gd name="T83" fmla="*/ 310 h 316"/>
                <a:gd name="T84" fmla="*/ 212 w 386"/>
                <a:gd name="T85" fmla="*/ 310 h 316"/>
                <a:gd name="T86" fmla="*/ 215 w 386"/>
                <a:gd name="T87" fmla="*/ 313 h 316"/>
                <a:gd name="T88" fmla="*/ 218 w 386"/>
                <a:gd name="T89" fmla="*/ 313 h 316"/>
                <a:gd name="T90" fmla="*/ 221 w 386"/>
                <a:gd name="T91" fmla="*/ 313 h 316"/>
                <a:gd name="T92" fmla="*/ 221 w 386"/>
                <a:gd name="T93" fmla="*/ 313 h 316"/>
                <a:gd name="T94" fmla="*/ 224 w 386"/>
                <a:gd name="T95" fmla="*/ 316 h 316"/>
                <a:gd name="T96" fmla="*/ 235 w 386"/>
                <a:gd name="T97" fmla="*/ 292 h 316"/>
                <a:gd name="T98" fmla="*/ 240 w 386"/>
                <a:gd name="T99" fmla="*/ 28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6" h="316">
                  <a:moveTo>
                    <a:pt x="240" y="286"/>
                  </a:moveTo>
                  <a:lnTo>
                    <a:pt x="240" y="286"/>
                  </a:lnTo>
                  <a:lnTo>
                    <a:pt x="243" y="268"/>
                  </a:lnTo>
                  <a:lnTo>
                    <a:pt x="243" y="268"/>
                  </a:lnTo>
                  <a:lnTo>
                    <a:pt x="246" y="262"/>
                  </a:lnTo>
                  <a:lnTo>
                    <a:pt x="246" y="262"/>
                  </a:lnTo>
                  <a:lnTo>
                    <a:pt x="246" y="259"/>
                  </a:lnTo>
                  <a:lnTo>
                    <a:pt x="246" y="259"/>
                  </a:lnTo>
                  <a:lnTo>
                    <a:pt x="249" y="253"/>
                  </a:lnTo>
                  <a:lnTo>
                    <a:pt x="260" y="250"/>
                  </a:lnTo>
                  <a:lnTo>
                    <a:pt x="260" y="250"/>
                  </a:lnTo>
                  <a:lnTo>
                    <a:pt x="280" y="246"/>
                  </a:lnTo>
                  <a:lnTo>
                    <a:pt x="288" y="240"/>
                  </a:lnTo>
                  <a:lnTo>
                    <a:pt x="294" y="237"/>
                  </a:lnTo>
                  <a:lnTo>
                    <a:pt x="294" y="237"/>
                  </a:lnTo>
                  <a:lnTo>
                    <a:pt x="299" y="225"/>
                  </a:lnTo>
                  <a:lnTo>
                    <a:pt x="308" y="216"/>
                  </a:lnTo>
                  <a:lnTo>
                    <a:pt x="327" y="195"/>
                  </a:lnTo>
                  <a:lnTo>
                    <a:pt x="327" y="195"/>
                  </a:lnTo>
                  <a:lnTo>
                    <a:pt x="333" y="189"/>
                  </a:lnTo>
                  <a:lnTo>
                    <a:pt x="333" y="189"/>
                  </a:lnTo>
                  <a:lnTo>
                    <a:pt x="344" y="180"/>
                  </a:lnTo>
                  <a:lnTo>
                    <a:pt x="350" y="161"/>
                  </a:lnTo>
                  <a:lnTo>
                    <a:pt x="350" y="161"/>
                  </a:lnTo>
                  <a:lnTo>
                    <a:pt x="355" y="134"/>
                  </a:lnTo>
                  <a:lnTo>
                    <a:pt x="355" y="134"/>
                  </a:lnTo>
                  <a:lnTo>
                    <a:pt x="361" y="116"/>
                  </a:lnTo>
                  <a:lnTo>
                    <a:pt x="366" y="104"/>
                  </a:lnTo>
                  <a:lnTo>
                    <a:pt x="366" y="104"/>
                  </a:lnTo>
                  <a:lnTo>
                    <a:pt x="372" y="98"/>
                  </a:lnTo>
                  <a:lnTo>
                    <a:pt x="377" y="92"/>
                  </a:lnTo>
                  <a:lnTo>
                    <a:pt x="377" y="92"/>
                  </a:lnTo>
                  <a:lnTo>
                    <a:pt x="386" y="85"/>
                  </a:lnTo>
                  <a:lnTo>
                    <a:pt x="299" y="6"/>
                  </a:lnTo>
                  <a:lnTo>
                    <a:pt x="299" y="6"/>
                  </a:lnTo>
                  <a:lnTo>
                    <a:pt x="257" y="10"/>
                  </a:lnTo>
                  <a:lnTo>
                    <a:pt x="257" y="10"/>
                  </a:lnTo>
                  <a:lnTo>
                    <a:pt x="243" y="10"/>
                  </a:lnTo>
                  <a:lnTo>
                    <a:pt x="232" y="13"/>
                  </a:lnTo>
                  <a:lnTo>
                    <a:pt x="218" y="19"/>
                  </a:lnTo>
                  <a:lnTo>
                    <a:pt x="218" y="19"/>
                  </a:lnTo>
                  <a:lnTo>
                    <a:pt x="218" y="19"/>
                  </a:lnTo>
                  <a:lnTo>
                    <a:pt x="218" y="19"/>
                  </a:lnTo>
                  <a:lnTo>
                    <a:pt x="218" y="19"/>
                  </a:lnTo>
                  <a:lnTo>
                    <a:pt x="218" y="19"/>
                  </a:lnTo>
                  <a:lnTo>
                    <a:pt x="215" y="19"/>
                  </a:lnTo>
                  <a:lnTo>
                    <a:pt x="215" y="19"/>
                  </a:lnTo>
                  <a:lnTo>
                    <a:pt x="201" y="13"/>
                  </a:lnTo>
                  <a:lnTo>
                    <a:pt x="187" y="6"/>
                  </a:lnTo>
                  <a:lnTo>
                    <a:pt x="187" y="6"/>
                  </a:lnTo>
                  <a:lnTo>
                    <a:pt x="179" y="3"/>
                  </a:lnTo>
                  <a:lnTo>
                    <a:pt x="162" y="0"/>
                  </a:lnTo>
                  <a:lnTo>
                    <a:pt x="61" y="0"/>
                  </a:lnTo>
                  <a:lnTo>
                    <a:pt x="61" y="0"/>
                  </a:lnTo>
                  <a:lnTo>
                    <a:pt x="56" y="0"/>
                  </a:lnTo>
                  <a:lnTo>
                    <a:pt x="50" y="3"/>
                  </a:lnTo>
                  <a:lnTo>
                    <a:pt x="44" y="10"/>
                  </a:lnTo>
                  <a:lnTo>
                    <a:pt x="44" y="10"/>
                  </a:lnTo>
                  <a:lnTo>
                    <a:pt x="44" y="10"/>
                  </a:lnTo>
                  <a:lnTo>
                    <a:pt x="44" y="10"/>
                  </a:lnTo>
                  <a:lnTo>
                    <a:pt x="8" y="34"/>
                  </a:lnTo>
                  <a:lnTo>
                    <a:pt x="8" y="34"/>
                  </a:lnTo>
                  <a:lnTo>
                    <a:pt x="5" y="43"/>
                  </a:lnTo>
                  <a:lnTo>
                    <a:pt x="2" y="49"/>
                  </a:lnTo>
                  <a:lnTo>
                    <a:pt x="2" y="49"/>
                  </a:lnTo>
                  <a:lnTo>
                    <a:pt x="0" y="58"/>
                  </a:lnTo>
                  <a:lnTo>
                    <a:pt x="5" y="67"/>
                  </a:lnTo>
                  <a:lnTo>
                    <a:pt x="61" y="128"/>
                  </a:lnTo>
                  <a:lnTo>
                    <a:pt x="61" y="128"/>
                  </a:lnTo>
                  <a:lnTo>
                    <a:pt x="67" y="134"/>
                  </a:lnTo>
                  <a:lnTo>
                    <a:pt x="67" y="134"/>
                  </a:lnTo>
                  <a:lnTo>
                    <a:pt x="106" y="171"/>
                  </a:lnTo>
                  <a:lnTo>
                    <a:pt x="106" y="171"/>
                  </a:lnTo>
                  <a:lnTo>
                    <a:pt x="145" y="207"/>
                  </a:lnTo>
                  <a:lnTo>
                    <a:pt x="145" y="207"/>
                  </a:lnTo>
                  <a:lnTo>
                    <a:pt x="151" y="213"/>
                  </a:lnTo>
                  <a:lnTo>
                    <a:pt x="151" y="213"/>
                  </a:lnTo>
                  <a:lnTo>
                    <a:pt x="170" y="237"/>
                  </a:lnTo>
                  <a:lnTo>
                    <a:pt x="179" y="250"/>
                  </a:lnTo>
                  <a:lnTo>
                    <a:pt x="179" y="262"/>
                  </a:lnTo>
                  <a:lnTo>
                    <a:pt x="179" y="262"/>
                  </a:lnTo>
                  <a:lnTo>
                    <a:pt x="182" y="268"/>
                  </a:lnTo>
                  <a:lnTo>
                    <a:pt x="184" y="274"/>
                  </a:lnTo>
                  <a:lnTo>
                    <a:pt x="184" y="274"/>
                  </a:lnTo>
                  <a:lnTo>
                    <a:pt x="190" y="286"/>
                  </a:lnTo>
                  <a:lnTo>
                    <a:pt x="193" y="298"/>
                  </a:lnTo>
                  <a:lnTo>
                    <a:pt x="193" y="298"/>
                  </a:lnTo>
                  <a:lnTo>
                    <a:pt x="193" y="301"/>
                  </a:lnTo>
                  <a:lnTo>
                    <a:pt x="193" y="301"/>
                  </a:lnTo>
                  <a:lnTo>
                    <a:pt x="193" y="301"/>
                  </a:lnTo>
                  <a:lnTo>
                    <a:pt x="193" y="301"/>
                  </a:lnTo>
                  <a:lnTo>
                    <a:pt x="196" y="301"/>
                  </a:lnTo>
                  <a:lnTo>
                    <a:pt x="196" y="301"/>
                  </a:lnTo>
                  <a:lnTo>
                    <a:pt x="196" y="301"/>
                  </a:lnTo>
                  <a:lnTo>
                    <a:pt x="196" y="301"/>
                  </a:lnTo>
                  <a:lnTo>
                    <a:pt x="196" y="301"/>
                  </a:lnTo>
                  <a:lnTo>
                    <a:pt x="196" y="301"/>
                  </a:lnTo>
                  <a:lnTo>
                    <a:pt x="196" y="304"/>
                  </a:lnTo>
                  <a:lnTo>
                    <a:pt x="196" y="304"/>
                  </a:lnTo>
                  <a:lnTo>
                    <a:pt x="196" y="304"/>
                  </a:lnTo>
                  <a:lnTo>
                    <a:pt x="196" y="304"/>
                  </a:lnTo>
                  <a:lnTo>
                    <a:pt x="198" y="304"/>
                  </a:lnTo>
                  <a:lnTo>
                    <a:pt x="198" y="304"/>
                  </a:lnTo>
                  <a:lnTo>
                    <a:pt x="198" y="304"/>
                  </a:lnTo>
                  <a:lnTo>
                    <a:pt x="198" y="304"/>
                  </a:lnTo>
                  <a:lnTo>
                    <a:pt x="198" y="304"/>
                  </a:lnTo>
                  <a:lnTo>
                    <a:pt x="198" y="304"/>
                  </a:lnTo>
                  <a:lnTo>
                    <a:pt x="201" y="307"/>
                  </a:lnTo>
                  <a:lnTo>
                    <a:pt x="201" y="307"/>
                  </a:lnTo>
                  <a:lnTo>
                    <a:pt x="201" y="307"/>
                  </a:lnTo>
                  <a:lnTo>
                    <a:pt x="201" y="307"/>
                  </a:lnTo>
                  <a:lnTo>
                    <a:pt x="201" y="307"/>
                  </a:lnTo>
                  <a:lnTo>
                    <a:pt x="201" y="307"/>
                  </a:lnTo>
                  <a:lnTo>
                    <a:pt x="204" y="307"/>
                  </a:lnTo>
                  <a:lnTo>
                    <a:pt x="204" y="307"/>
                  </a:lnTo>
                  <a:lnTo>
                    <a:pt x="204" y="307"/>
                  </a:lnTo>
                  <a:lnTo>
                    <a:pt x="204" y="307"/>
                  </a:lnTo>
                  <a:lnTo>
                    <a:pt x="204" y="307"/>
                  </a:lnTo>
                  <a:lnTo>
                    <a:pt x="204" y="307"/>
                  </a:lnTo>
                  <a:lnTo>
                    <a:pt x="207" y="310"/>
                  </a:lnTo>
                  <a:lnTo>
                    <a:pt x="207" y="310"/>
                  </a:lnTo>
                  <a:lnTo>
                    <a:pt x="207" y="310"/>
                  </a:lnTo>
                  <a:lnTo>
                    <a:pt x="207" y="310"/>
                  </a:lnTo>
                  <a:lnTo>
                    <a:pt x="210" y="310"/>
                  </a:lnTo>
                  <a:lnTo>
                    <a:pt x="210" y="310"/>
                  </a:lnTo>
                  <a:lnTo>
                    <a:pt x="210" y="310"/>
                  </a:lnTo>
                  <a:lnTo>
                    <a:pt x="210" y="310"/>
                  </a:lnTo>
                  <a:lnTo>
                    <a:pt x="212" y="310"/>
                  </a:lnTo>
                  <a:lnTo>
                    <a:pt x="212" y="310"/>
                  </a:lnTo>
                  <a:lnTo>
                    <a:pt x="215" y="313"/>
                  </a:lnTo>
                  <a:lnTo>
                    <a:pt x="215" y="313"/>
                  </a:lnTo>
                  <a:lnTo>
                    <a:pt x="215" y="313"/>
                  </a:lnTo>
                  <a:lnTo>
                    <a:pt x="215" y="313"/>
                  </a:lnTo>
                  <a:lnTo>
                    <a:pt x="218" y="313"/>
                  </a:lnTo>
                  <a:lnTo>
                    <a:pt x="218" y="313"/>
                  </a:lnTo>
                  <a:lnTo>
                    <a:pt x="218" y="313"/>
                  </a:lnTo>
                  <a:lnTo>
                    <a:pt x="218" y="313"/>
                  </a:lnTo>
                  <a:lnTo>
                    <a:pt x="221" y="313"/>
                  </a:lnTo>
                  <a:lnTo>
                    <a:pt x="221" y="313"/>
                  </a:lnTo>
                  <a:lnTo>
                    <a:pt x="221" y="313"/>
                  </a:lnTo>
                  <a:lnTo>
                    <a:pt x="221" y="313"/>
                  </a:lnTo>
                  <a:lnTo>
                    <a:pt x="224" y="313"/>
                  </a:lnTo>
                  <a:lnTo>
                    <a:pt x="224" y="313"/>
                  </a:lnTo>
                  <a:lnTo>
                    <a:pt x="224" y="316"/>
                  </a:lnTo>
                  <a:lnTo>
                    <a:pt x="224" y="316"/>
                  </a:lnTo>
                  <a:lnTo>
                    <a:pt x="229" y="301"/>
                  </a:lnTo>
                  <a:lnTo>
                    <a:pt x="235" y="292"/>
                  </a:lnTo>
                  <a:lnTo>
                    <a:pt x="235" y="292"/>
                  </a:lnTo>
                  <a:lnTo>
                    <a:pt x="240" y="286"/>
                  </a:lnTo>
                  <a:lnTo>
                    <a:pt x="240" y="286"/>
                  </a:lnTo>
                  <a:close/>
                </a:path>
              </a:pathLst>
            </a:cu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160" name="Freeform 166">
              <a:extLst>
                <a:ext uri="{FF2B5EF4-FFF2-40B4-BE49-F238E27FC236}">
                  <a16:creationId xmlns:a16="http://schemas.microsoft.com/office/drawing/2014/main" id="{AF4A7E9D-059D-4C36-0580-5B9BC1F60A53}"/>
                </a:ext>
              </a:extLst>
            </p:cNvPr>
            <p:cNvSpPr>
              <a:spLocks/>
            </p:cNvSpPr>
            <p:nvPr/>
          </p:nvSpPr>
          <p:spPr bwMode="auto">
            <a:xfrm rot="21400944">
              <a:off x="5342511" y="2241543"/>
              <a:ext cx="156516" cy="329807"/>
            </a:xfrm>
            <a:custGeom>
              <a:avLst/>
              <a:gdLst>
                <a:gd name="T0" fmla="*/ 36 w 126"/>
                <a:gd name="T1" fmla="*/ 0 h 280"/>
                <a:gd name="T2" fmla="*/ 33 w 126"/>
                <a:gd name="T3" fmla="*/ 6 h 280"/>
                <a:gd name="T4" fmla="*/ 28 w 126"/>
                <a:gd name="T5" fmla="*/ 22 h 280"/>
                <a:gd name="T6" fmla="*/ 22 w 126"/>
                <a:gd name="T7" fmla="*/ 31 h 280"/>
                <a:gd name="T8" fmla="*/ 19 w 126"/>
                <a:gd name="T9" fmla="*/ 31 h 280"/>
                <a:gd name="T10" fmla="*/ 19 w 126"/>
                <a:gd name="T11" fmla="*/ 34 h 280"/>
                <a:gd name="T12" fmla="*/ 19 w 126"/>
                <a:gd name="T13" fmla="*/ 34 h 280"/>
                <a:gd name="T14" fmla="*/ 19 w 126"/>
                <a:gd name="T15" fmla="*/ 34 h 280"/>
                <a:gd name="T16" fmla="*/ 19 w 126"/>
                <a:gd name="T17" fmla="*/ 34 h 280"/>
                <a:gd name="T18" fmla="*/ 19 w 126"/>
                <a:gd name="T19" fmla="*/ 37 h 280"/>
                <a:gd name="T20" fmla="*/ 19 w 126"/>
                <a:gd name="T21" fmla="*/ 37 h 280"/>
                <a:gd name="T22" fmla="*/ 19 w 126"/>
                <a:gd name="T23" fmla="*/ 37 h 280"/>
                <a:gd name="T24" fmla="*/ 19 w 126"/>
                <a:gd name="T25" fmla="*/ 37 h 280"/>
                <a:gd name="T26" fmla="*/ 19 w 126"/>
                <a:gd name="T27" fmla="*/ 40 h 280"/>
                <a:gd name="T28" fmla="*/ 19 w 126"/>
                <a:gd name="T29" fmla="*/ 40 h 280"/>
                <a:gd name="T30" fmla="*/ 19 w 126"/>
                <a:gd name="T31" fmla="*/ 43 h 280"/>
                <a:gd name="T32" fmla="*/ 19 w 126"/>
                <a:gd name="T33" fmla="*/ 43 h 280"/>
                <a:gd name="T34" fmla="*/ 19 w 126"/>
                <a:gd name="T35" fmla="*/ 46 h 280"/>
                <a:gd name="T36" fmla="*/ 19 w 126"/>
                <a:gd name="T37" fmla="*/ 46 h 280"/>
                <a:gd name="T38" fmla="*/ 22 w 126"/>
                <a:gd name="T39" fmla="*/ 46 h 280"/>
                <a:gd name="T40" fmla="*/ 28 w 126"/>
                <a:gd name="T41" fmla="*/ 58 h 280"/>
                <a:gd name="T42" fmla="*/ 33 w 126"/>
                <a:gd name="T43" fmla="*/ 70 h 280"/>
                <a:gd name="T44" fmla="*/ 30 w 126"/>
                <a:gd name="T45" fmla="*/ 85 h 280"/>
                <a:gd name="T46" fmla="*/ 25 w 126"/>
                <a:gd name="T47" fmla="*/ 95 h 280"/>
                <a:gd name="T48" fmla="*/ 19 w 126"/>
                <a:gd name="T49" fmla="*/ 98 h 280"/>
                <a:gd name="T50" fmla="*/ 16 w 126"/>
                <a:gd name="T51" fmla="*/ 101 h 280"/>
                <a:gd name="T52" fmla="*/ 14 w 126"/>
                <a:gd name="T53" fmla="*/ 107 h 280"/>
                <a:gd name="T54" fmla="*/ 5 w 126"/>
                <a:gd name="T55" fmla="*/ 119 h 280"/>
                <a:gd name="T56" fmla="*/ 5 w 126"/>
                <a:gd name="T57" fmla="*/ 122 h 280"/>
                <a:gd name="T58" fmla="*/ 5 w 126"/>
                <a:gd name="T59" fmla="*/ 183 h 280"/>
                <a:gd name="T60" fmla="*/ 2 w 126"/>
                <a:gd name="T61" fmla="*/ 189 h 280"/>
                <a:gd name="T62" fmla="*/ 2 w 126"/>
                <a:gd name="T63" fmla="*/ 192 h 280"/>
                <a:gd name="T64" fmla="*/ 0 w 126"/>
                <a:gd name="T65" fmla="*/ 195 h 280"/>
                <a:gd name="T66" fmla="*/ 0 w 126"/>
                <a:gd name="T67" fmla="*/ 210 h 280"/>
                <a:gd name="T68" fmla="*/ 8 w 126"/>
                <a:gd name="T69" fmla="*/ 265 h 280"/>
                <a:gd name="T70" fmla="*/ 8 w 126"/>
                <a:gd name="T71" fmla="*/ 274 h 280"/>
                <a:gd name="T72" fmla="*/ 86 w 126"/>
                <a:gd name="T73" fmla="*/ 262 h 280"/>
                <a:gd name="T74" fmla="*/ 86 w 126"/>
                <a:gd name="T75" fmla="*/ 259 h 280"/>
                <a:gd name="T76" fmla="*/ 89 w 126"/>
                <a:gd name="T77" fmla="*/ 256 h 280"/>
                <a:gd name="T78" fmla="*/ 95 w 126"/>
                <a:gd name="T79" fmla="*/ 249 h 280"/>
                <a:gd name="T80" fmla="*/ 106 w 126"/>
                <a:gd name="T81" fmla="*/ 243 h 280"/>
                <a:gd name="T82" fmla="*/ 109 w 126"/>
                <a:gd name="T83" fmla="*/ 243 h 280"/>
                <a:gd name="T84" fmla="*/ 112 w 126"/>
                <a:gd name="T85" fmla="*/ 240 h 280"/>
                <a:gd name="T86" fmla="*/ 112 w 126"/>
                <a:gd name="T87" fmla="*/ 240 h 280"/>
                <a:gd name="T88" fmla="*/ 114 w 126"/>
                <a:gd name="T89" fmla="*/ 240 h 280"/>
                <a:gd name="T90" fmla="*/ 114 w 126"/>
                <a:gd name="T91" fmla="*/ 240 h 280"/>
                <a:gd name="T92" fmla="*/ 114 w 126"/>
                <a:gd name="T93" fmla="*/ 240 h 280"/>
                <a:gd name="T94" fmla="*/ 114 w 126"/>
                <a:gd name="T95" fmla="*/ 240 h 280"/>
                <a:gd name="T96" fmla="*/ 117 w 126"/>
                <a:gd name="T97" fmla="*/ 240 h 280"/>
                <a:gd name="T98" fmla="*/ 117 w 126"/>
                <a:gd name="T99" fmla="*/ 240 h 280"/>
                <a:gd name="T100" fmla="*/ 117 w 126"/>
                <a:gd name="T101" fmla="*/ 240 h 280"/>
                <a:gd name="T102" fmla="*/ 117 w 126"/>
                <a:gd name="T103" fmla="*/ 240 h 280"/>
                <a:gd name="T104" fmla="*/ 120 w 126"/>
                <a:gd name="T105" fmla="*/ 240 h 280"/>
                <a:gd name="T106" fmla="*/ 120 w 126"/>
                <a:gd name="T107" fmla="*/ 240 h 280"/>
                <a:gd name="T108" fmla="*/ 120 w 126"/>
                <a:gd name="T109" fmla="*/ 240 h 280"/>
                <a:gd name="T110" fmla="*/ 123 w 126"/>
                <a:gd name="T111" fmla="*/ 240 h 280"/>
                <a:gd name="T112" fmla="*/ 123 w 126"/>
                <a:gd name="T113" fmla="*/ 237 h 280"/>
                <a:gd name="T114" fmla="*/ 123 w 126"/>
                <a:gd name="T115" fmla="*/ 237 h 280"/>
                <a:gd name="T116" fmla="*/ 126 w 126"/>
                <a:gd name="T117" fmla="*/ 237 h 280"/>
                <a:gd name="T118" fmla="*/ 123 w 126"/>
                <a:gd name="T119" fmla="*/ 2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 h="280">
                  <a:moveTo>
                    <a:pt x="123" y="231"/>
                  </a:moveTo>
                  <a:lnTo>
                    <a:pt x="36" y="0"/>
                  </a:lnTo>
                  <a:lnTo>
                    <a:pt x="36" y="0"/>
                  </a:lnTo>
                  <a:lnTo>
                    <a:pt x="33" y="6"/>
                  </a:lnTo>
                  <a:lnTo>
                    <a:pt x="33" y="6"/>
                  </a:lnTo>
                  <a:lnTo>
                    <a:pt x="28" y="22"/>
                  </a:lnTo>
                  <a:lnTo>
                    <a:pt x="22" y="31"/>
                  </a:lnTo>
                  <a:lnTo>
                    <a:pt x="22" y="31"/>
                  </a:lnTo>
                  <a:lnTo>
                    <a:pt x="19" y="31"/>
                  </a:lnTo>
                  <a:lnTo>
                    <a:pt x="19" y="31"/>
                  </a:lnTo>
                  <a:lnTo>
                    <a:pt x="19" y="34"/>
                  </a:lnTo>
                  <a:lnTo>
                    <a:pt x="19" y="34"/>
                  </a:lnTo>
                  <a:lnTo>
                    <a:pt x="19" y="34"/>
                  </a:lnTo>
                  <a:lnTo>
                    <a:pt x="19" y="34"/>
                  </a:lnTo>
                  <a:lnTo>
                    <a:pt x="19" y="34"/>
                  </a:lnTo>
                  <a:lnTo>
                    <a:pt x="19" y="34"/>
                  </a:lnTo>
                  <a:lnTo>
                    <a:pt x="19" y="34"/>
                  </a:lnTo>
                  <a:lnTo>
                    <a:pt x="19" y="34"/>
                  </a:lnTo>
                  <a:lnTo>
                    <a:pt x="19" y="37"/>
                  </a:lnTo>
                  <a:lnTo>
                    <a:pt x="19" y="37"/>
                  </a:lnTo>
                  <a:lnTo>
                    <a:pt x="19" y="37"/>
                  </a:lnTo>
                  <a:lnTo>
                    <a:pt x="19" y="37"/>
                  </a:lnTo>
                  <a:lnTo>
                    <a:pt x="19" y="37"/>
                  </a:lnTo>
                  <a:lnTo>
                    <a:pt x="19" y="37"/>
                  </a:lnTo>
                  <a:lnTo>
                    <a:pt x="19" y="37"/>
                  </a:lnTo>
                  <a:lnTo>
                    <a:pt x="19" y="37"/>
                  </a:lnTo>
                  <a:lnTo>
                    <a:pt x="19" y="40"/>
                  </a:lnTo>
                  <a:lnTo>
                    <a:pt x="19" y="40"/>
                  </a:lnTo>
                  <a:lnTo>
                    <a:pt x="19" y="40"/>
                  </a:lnTo>
                  <a:lnTo>
                    <a:pt x="19" y="40"/>
                  </a:lnTo>
                  <a:lnTo>
                    <a:pt x="19" y="43"/>
                  </a:lnTo>
                  <a:lnTo>
                    <a:pt x="19" y="43"/>
                  </a:lnTo>
                  <a:lnTo>
                    <a:pt x="19" y="43"/>
                  </a:lnTo>
                  <a:lnTo>
                    <a:pt x="19" y="43"/>
                  </a:lnTo>
                  <a:lnTo>
                    <a:pt x="19" y="46"/>
                  </a:lnTo>
                  <a:lnTo>
                    <a:pt x="19" y="46"/>
                  </a:lnTo>
                  <a:lnTo>
                    <a:pt x="19" y="46"/>
                  </a:lnTo>
                  <a:lnTo>
                    <a:pt x="19" y="46"/>
                  </a:lnTo>
                  <a:lnTo>
                    <a:pt x="22" y="46"/>
                  </a:lnTo>
                  <a:lnTo>
                    <a:pt x="22" y="46"/>
                  </a:lnTo>
                  <a:lnTo>
                    <a:pt x="28" y="58"/>
                  </a:lnTo>
                  <a:lnTo>
                    <a:pt x="28" y="58"/>
                  </a:lnTo>
                  <a:lnTo>
                    <a:pt x="30" y="64"/>
                  </a:lnTo>
                  <a:lnTo>
                    <a:pt x="33" y="70"/>
                  </a:lnTo>
                  <a:lnTo>
                    <a:pt x="33" y="70"/>
                  </a:lnTo>
                  <a:lnTo>
                    <a:pt x="30" y="85"/>
                  </a:lnTo>
                  <a:lnTo>
                    <a:pt x="25" y="95"/>
                  </a:lnTo>
                  <a:lnTo>
                    <a:pt x="25" y="95"/>
                  </a:lnTo>
                  <a:lnTo>
                    <a:pt x="22" y="98"/>
                  </a:lnTo>
                  <a:lnTo>
                    <a:pt x="19" y="98"/>
                  </a:lnTo>
                  <a:lnTo>
                    <a:pt x="19" y="98"/>
                  </a:lnTo>
                  <a:lnTo>
                    <a:pt x="16" y="101"/>
                  </a:lnTo>
                  <a:lnTo>
                    <a:pt x="14" y="107"/>
                  </a:lnTo>
                  <a:lnTo>
                    <a:pt x="14" y="107"/>
                  </a:lnTo>
                  <a:lnTo>
                    <a:pt x="11" y="116"/>
                  </a:lnTo>
                  <a:lnTo>
                    <a:pt x="5" y="119"/>
                  </a:lnTo>
                  <a:lnTo>
                    <a:pt x="5" y="119"/>
                  </a:lnTo>
                  <a:lnTo>
                    <a:pt x="5" y="122"/>
                  </a:lnTo>
                  <a:lnTo>
                    <a:pt x="5" y="125"/>
                  </a:lnTo>
                  <a:lnTo>
                    <a:pt x="5" y="183"/>
                  </a:lnTo>
                  <a:lnTo>
                    <a:pt x="5" y="183"/>
                  </a:lnTo>
                  <a:lnTo>
                    <a:pt x="2" y="189"/>
                  </a:lnTo>
                  <a:lnTo>
                    <a:pt x="2" y="192"/>
                  </a:lnTo>
                  <a:lnTo>
                    <a:pt x="2" y="192"/>
                  </a:lnTo>
                  <a:lnTo>
                    <a:pt x="0" y="195"/>
                  </a:lnTo>
                  <a:lnTo>
                    <a:pt x="0" y="195"/>
                  </a:lnTo>
                  <a:lnTo>
                    <a:pt x="0" y="210"/>
                  </a:lnTo>
                  <a:lnTo>
                    <a:pt x="0" y="210"/>
                  </a:lnTo>
                  <a:lnTo>
                    <a:pt x="2" y="243"/>
                  </a:lnTo>
                  <a:lnTo>
                    <a:pt x="8" y="265"/>
                  </a:lnTo>
                  <a:lnTo>
                    <a:pt x="8" y="265"/>
                  </a:lnTo>
                  <a:lnTo>
                    <a:pt x="8" y="274"/>
                  </a:lnTo>
                  <a:lnTo>
                    <a:pt x="8" y="280"/>
                  </a:lnTo>
                  <a:lnTo>
                    <a:pt x="86" y="262"/>
                  </a:lnTo>
                  <a:lnTo>
                    <a:pt x="86" y="262"/>
                  </a:lnTo>
                  <a:lnTo>
                    <a:pt x="86" y="259"/>
                  </a:lnTo>
                  <a:lnTo>
                    <a:pt x="86" y="259"/>
                  </a:lnTo>
                  <a:lnTo>
                    <a:pt x="89" y="256"/>
                  </a:lnTo>
                  <a:lnTo>
                    <a:pt x="92" y="252"/>
                  </a:lnTo>
                  <a:lnTo>
                    <a:pt x="95" y="249"/>
                  </a:lnTo>
                  <a:lnTo>
                    <a:pt x="95" y="249"/>
                  </a:lnTo>
                  <a:lnTo>
                    <a:pt x="106" y="243"/>
                  </a:lnTo>
                  <a:lnTo>
                    <a:pt x="109" y="243"/>
                  </a:lnTo>
                  <a:lnTo>
                    <a:pt x="109" y="243"/>
                  </a:lnTo>
                  <a:lnTo>
                    <a:pt x="112" y="240"/>
                  </a:lnTo>
                  <a:lnTo>
                    <a:pt x="112" y="240"/>
                  </a:lnTo>
                  <a:lnTo>
                    <a:pt x="112" y="240"/>
                  </a:lnTo>
                  <a:lnTo>
                    <a:pt x="112" y="240"/>
                  </a:lnTo>
                  <a:lnTo>
                    <a:pt x="114" y="240"/>
                  </a:lnTo>
                  <a:lnTo>
                    <a:pt x="114" y="240"/>
                  </a:lnTo>
                  <a:lnTo>
                    <a:pt x="114" y="240"/>
                  </a:lnTo>
                  <a:lnTo>
                    <a:pt x="114" y="240"/>
                  </a:lnTo>
                  <a:lnTo>
                    <a:pt x="114" y="240"/>
                  </a:lnTo>
                  <a:lnTo>
                    <a:pt x="114" y="240"/>
                  </a:lnTo>
                  <a:lnTo>
                    <a:pt x="114" y="240"/>
                  </a:lnTo>
                  <a:lnTo>
                    <a:pt x="114" y="240"/>
                  </a:lnTo>
                  <a:lnTo>
                    <a:pt x="117" y="240"/>
                  </a:lnTo>
                  <a:lnTo>
                    <a:pt x="117" y="240"/>
                  </a:lnTo>
                  <a:lnTo>
                    <a:pt x="117" y="240"/>
                  </a:lnTo>
                  <a:lnTo>
                    <a:pt x="117" y="240"/>
                  </a:lnTo>
                  <a:lnTo>
                    <a:pt x="117" y="240"/>
                  </a:lnTo>
                  <a:lnTo>
                    <a:pt x="117" y="240"/>
                  </a:lnTo>
                  <a:lnTo>
                    <a:pt x="117" y="240"/>
                  </a:lnTo>
                  <a:lnTo>
                    <a:pt x="117" y="240"/>
                  </a:lnTo>
                  <a:lnTo>
                    <a:pt x="120" y="240"/>
                  </a:lnTo>
                  <a:lnTo>
                    <a:pt x="120" y="240"/>
                  </a:lnTo>
                  <a:lnTo>
                    <a:pt x="120" y="240"/>
                  </a:lnTo>
                  <a:lnTo>
                    <a:pt x="120" y="240"/>
                  </a:lnTo>
                  <a:lnTo>
                    <a:pt x="120" y="240"/>
                  </a:lnTo>
                  <a:lnTo>
                    <a:pt x="120" y="240"/>
                  </a:lnTo>
                  <a:lnTo>
                    <a:pt x="123" y="240"/>
                  </a:lnTo>
                  <a:lnTo>
                    <a:pt x="123" y="240"/>
                  </a:lnTo>
                  <a:lnTo>
                    <a:pt x="123" y="237"/>
                  </a:lnTo>
                  <a:lnTo>
                    <a:pt x="123" y="237"/>
                  </a:lnTo>
                  <a:lnTo>
                    <a:pt x="123" y="237"/>
                  </a:lnTo>
                  <a:lnTo>
                    <a:pt x="123" y="237"/>
                  </a:lnTo>
                  <a:lnTo>
                    <a:pt x="126" y="237"/>
                  </a:lnTo>
                  <a:lnTo>
                    <a:pt x="126" y="237"/>
                  </a:lnTo>
                  <a:lnTo>
                    <a:pt x="123" y="231"/>
                  </a:lnTo>
                  <a:lnTo>
                    <a:pt x="123" y="231"/>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1" name="Freeform 167">
              <a:extLst>
                <a:ext uri="{FF2B5EF4-FFF2-40B4-BE49-F238E27FC236}">
                  <a16:creationId xmlns:a16="http://schemas.microsoft.com/office/drawing/2014/main" id="{4218CFA1-3CA3-06D7-1193-CF5305BA212E}"/>
                </a:ext>
              </a:extLst>
            </p:cNvPr>
            <p:cNvSpPr>
              <a:spLocks/>
            </p:cNvSpPr>
            <p:nvPr/>
          </p:nvSpPr>
          <p:spPr bwMode="auto">
            <a:xfrm rot="21400944">
              <a:off x="5384477" y="1892860"/>
              <a:ext cx="386320" cy="579518"/>
            </a:xfrm>
            <a:custGeom>
              <a:avLst/>
              <a:gdLst>
                <a:gd name="T0" fmla="*/ 95 w 311"/>
                <a:gd name="T1" fmla="*/ 461 h 492"/>
                <a:gd name="T2" fmla="*/ 98 w 311"/>
                <a:gd name="T3" fmla="*/ 449 h 492"/>
                <a:gd name="T4" fmla="*/ 115 w 311"/>
                <a:gd name="T5" fmla="*/ 410 h 492"/>
                <a:gd name="T6" fmla="*/ 132 w 311"/>
                <a:gd name="T7" fmla="*/ 392 h 492"/>
                <a:gd name="T8" fmla="*/ 132 w 311"/>
                <a:gd name="T9" fmla="*/ 386 h 492"/>
                <a:gd name="T10" fmla="*/ 140 w 311"/>
                <a:gd name="T11" fmla="*/ 379 h 492"/>
                <a:gd name="T12" fmla="*/ 157 w 311"/>
                <a:gd name="T13" fmla="*/ 386 h 492"/>
                <a:gd name="T14" fmla="*/ 168 w 311"/>
                <a:gd name="T15" fmla="*/ 367 h 492"/>
                <a:gd name="T16" fmla="*/ 171 w 311"/>
                <a:gd name="T17" fmla="*/ 316 h 492"/>
                <a:gd name="T18" fmla="*/ 177 w 311"/>
                <a:gd name="T19" fmla="*/ 307 h 492"/>
                <a:gd name="T20" fmla="*/ 185 w 311"/>
                <a:gd name="T21" fmla="*/ 304 h 492"/>
                <a:gd name="T22" fmla="*/ 199 w 311"/>
                <a:gd name="T23" fmla="*/ 307 h 492"/>
                <a:gd name="T24" fmla="*/ 205 w 311"/>
                <a:gd name="T25" fmla="*/ 304 h 492"/>
                <a:gd name="T26" fmla="*/ 227 w 311"/>
                <a:gd name="T27" fmla="*/ 316 h 492"/>
                <a:gd name="T28" fmla="*/ 227 w 311"/>
                <a:gd name="T29" fmla="*/ 316 h 492"/>
                <a:gd name="T30" fmla="*/ 238 w 311"/>
                <a:gd name="T31" fmla="*/ 304 h 492"/>
                <a:gd name="T32" fmla="*/ 258 w 311"/>
                <a:gd name="T33" fmla="*/ 279 h 492"/>
                <a:gd name="T34" fmla="*/ 269 w 311"/>
                <a:gd name="T35" fmla="*/ 273 h 492"/>
                <a:gd name="T36" fmla="*/ 305 w 311"/>
                <a:gd name="T37" fmla="*/ 246 h 492"/>
                <a:gd name="T38" fmla="*/ 311 w 311"/>
                <a:gd name="T39" fmla="*/ 243 h 492"/>
                <a:gd name="T40" fmla="*/ 291 w 311"/>
                <a:gd name="T41" fmla="*/ 225 h 492"/>
                <a:gd name="T42" fmla="*/ 272 w 311"/>
                <a:gd name="T43" fmla="*/ 218 h 492"/>
                <a:gd name="T44" fmla="*/ 266 w 311"/>
                <a:gd name="T45" fmla="*/ 209 h 492"/>
                <a:gd name="T46" fmla="*/ 258 w 311"/>
                <a:gd name="T47" fmla="*/ 191 h 492"/>
                <a:gd name="T48" fmla="*/ 244 w 311"/>
                <a:gd name="T49" fmla="*/ 182 h 492"/>
                <a:gd name="T50" fmla="*/ 216 w 311"/>
                <a:gd name="T51" fmla="*/ 161 h 492"/>
                <a:gd name="T52" fmla="*/ 199 w 311"/>
                <a:gd name="T53" fmla="*/ 139 h 492"/>
                <a:gd name="T54" fmla="*/ 199 w 311"/>
                <a:gd name="T55" fmla="*/ 118 h 492"/>
                <a:gd name="T56" fmla="*/ 196 w 311"/>
                <a:gd name="T57" fmla="*/ 100 h 492"/>
                <a:gd name="T58" fmla="*/ 188 w 311"/>
                <a:gd name="T59" fmla="*/ 54 h 492"/>
                <a:gd name="T60" fmla="*/ 182 w 311"/>
                <a:gd name="T61" fmla="*/ 33 h 492"/>
                <a:gd name="T62" fmla="*/ 168 w 311"/>
                <a:gd name="T63" fmla="*/ 12 h 492"/>
                <a:gd name="T64" fmla="*/ 146 w 311"/>
                <a:gd name="T65" fmla="*/ 0 h 492"/>
                <a:gd name="T66" fmla="*/ 129 w 311"/>
                <a:gd name="T67" fmla="*/ 9 h 492"/>
                <a:gd name="T68" fmla="*/ 121 w 311"/>
                <a:gd name="T69" fmla="*/ 18 h 492"/>
                <a:gd name="T70" fmla="*/ 98 w 311"/>
                <a:gd name="T71" fmla="*/ 24 h 492"/>
                <a:gd name="T72" fmla="*/ 87 w 311"/>
                <a:gd name="T73" fmla="*/ 15 h 492"/>
                <a:gd name="T74" fmla="*/ 84 w 311"/>
                <a:gd name="T75" fmla="*/ 9 h 492"/>
                <a:gd name="T76" fmla="*/ 79 w 311"/>
                <a:gd name="T77" fmla="*/ 30 h 492"/>
                <a:gd name="T78" fmla="*/ 70 w 311"/>
                <a:gd name="T79" fmla="*/ 57 h 492"/>
                <a:gd name="T80" fmla="*/ 59 w 311"/>
                <a:gd name="T81" fmla="*/ 85 h 492"/>
                <a:gd name="T82" fmla="*/ 56 w 311"/>
                <a:gd name="T83" fmla="*/ 106 h 492"/>
                <a:gd name="T84" fmla="*/ 59 w 311"/>
                <a:gd name="T85" fmla="*/ 121 h 492"/>
                <a:gd name="T86" fmla="*/ 56 w 311"/>
                <a:gd name="T87" fmla="*/ 133 h 492"/>
                <a:gd name="T88" fmla="*/ 45 w 311"/>
                <a:gd name="T89" fmla="*/ 152 h 492"/>
                <a:gd name="T90" fmla="*/ 51 w 311"/>
                <a:gd name="T91" fmla="*/ 167 h 492"/>
                <a:gd name="T92" fmla="*/ 51 w 311"/>
                <a:gd name="T93" fmla="*/ 185 h 492"/>
                <a:gd name="T94" fmla="*/ 51 w 311"/>
                <a:gd name="T95" fmla="*/ 194 h 492"/>
                <a:gd name="T96" fmla="*/ 51 w 311"/>
                <a:gd name="T97" fmla="*/ 209 h 492"/>
                <a:gd name="T98" fmla="*/ 45 w 311"/>
                <a:gd name="T99" fmla="*/ 225 h 492"/>
                <a:gd name="T100" fmla="*/ 34 w 311"/>
                <a:gd name="T101" fmla="*/ 243 h 492"/>
                <a:gd name="T102" fmla="*/ 28 w 311"/>
                <a:gd name="T103" fmla="*/ 273 h 492"/>
                <a:gd name="T104" fmla="*/ 23 w 311"/>
                <a:gd name="T105" fmla="*/ 279 h 492"/>
                <a:gd name="T106" fmla="*/ 12 w 311"/>
                <a:gd name="T107" fmla="*/ 273 h 492"/>
                <a:gd name="T108" fmla="*/ 3 w 311"/>
                <a:gd name="T109" fmla="*/ 279 h 492"/>
                <a:gd name="T110" fmla="*/ 82 w 311"/>
                <a:gd name="T111" fmla="*/ 492 h 492"/>
                <a:gd name="T112" fmla="*/ 93 w 311"/>
                <a:gd name="T113" fmla="*/ 46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1" h="492">
                  <a:moveTo>
                    <a:pt x="93" y="468"/>
                  </a:moveTo>
                  <a:lnTo>
                    <a:pt x="93" y="468"/>
                  </a:lnTo>
                  <a:lnTo>
                    <a:pt x="95" y="461"/>
                  </a:lnTo>
                  <a:lnTo>
                    <a:pt x="95" y="461"/>
                  </a:lnTo>
                  <a:lnTo>
                    <a:pt x="98" y="449"/>
                  </a:lnTo>
                  <a:lnTo>
                    <a:pt x="98" y="449"/>
                  </a:lnTo>
                  <a:lnTo>
                    <a:pt x="101" y="428"/>
                  </a:lnTo>
                  <a:lnTo>
                    <a:pt x="107" y="419"/>
                  </a:lnTo>
                  <a:lnTo>
                    <a:pt x="115" y="410"/>
                  </a:lnTo>
                  <a:lnTo>
                    <a:pt x="115" y="410"/>
                  </a:lnTo>
                  <a:lnTo>
                    <a:pt x="126" y="401"/>
                  </a:lnTo>
                  <a:lnTo>
                    <a:pt x="132" y="392"/>
                  </a:lnTo>
                  <a:lnTo>
                    <a:pt x="132" y="389"/>
                  </a:lnTo>
                  <a:lnTo>
                    <a:pt x="132" y="389"/>
                  </a:lnTo>
                  <a:lnTo>
                    <a:pt x="132" y="386"/>
                  </a:lnTo>
                  <a:lnTo>
                    <a:pt x="135" y="383"/>
                  </a:lnTo>
                  <a:lnTo>
                    <a:pt x="135" y="383"/>
                  </a:lnTo>
                  <a:lnTo>
                    <a:pt x="140" y="379"/>
                  </a:lnTo>
                  <a:lnTo>
                    <a:pt x="146" y="383"/>
                  </a:lnTo>
                  <a:lnTo>
                    <a:pt x="157" y="386"/>
                  </a:lnTo>
                  <a:lnTo>
                    <a:pt x="157" y="386"/>
                  </a:lnTo>
                  <a:lnTo>
                    <a:pt x="165" y="389"/>
                  </a:lnTo>
                  <a:lnTo>
                    <a:pt x="165" y="389"/>
                  </a:lnTo>
                  <a:lnTo>
                    <a:pt x="168" y="367"/>
                  </a:lnTo>
                  <a:lnTo>
                    <a:pt x="171" y="322"/>
                  </a:lnTo>
                  <a:lnTo>
                    <a:pt x="171" y="322"/>
                  </a:lnTo>
                  <a:lnTo>
                    <a:pt x="171" y="316"/>
                  </a:lnTo>
                  <a:lnTo>
                    <a:pt x="171" y="316"/>
                  </a:lnTo>
                  <a:lnTo>
                    <a:pt x="174" y="310"/>
                  </a:lnTo>
                  <a:lnTo>
                    <a:pt x="177" y="307"/>
                  </a:lnTo>
                  <a:lnTo>
                    <a:pt x="177" y="307"/>
                  </a:lnTo>
                  <a:lnTo>
                    <a:pt x="179" y="304"/>
                  </a:lnTo>
                  <a:lnTo>
                    <a:pt x="185" y="304"/>
                  </a:lnTo>
                  <a:lnTo>
                    <a:pt x="193" y="307"/>
                  </a:lnTo>
                  <a:lnTo>
                    <a:pt x="193" y="307"/>
                  </a:lnTo>
                  <a:lnTo>
                    <a:pt x="199" y="307"/>
                  </a:lnTo>
                  <a:lnTo>
                    <a:pt x="199" y="307"/>
                  </a:lnTo>
                  <a:lnTo>
                    <a:pt x="205" y="304"/>
                  </a:lnTo>
                  <a:lnTo>
                    <a:pt x="205" y="304"/>
                  </a:lnTo>
                  <a:lnTo>
                    <a:pt x="210" y="304"/>
                  </a:lnTo>
                  <a:lnTo>
                    <a:pt x="219" y="310"/>
                  </a:lnTo>
                  <a:lnTo>
                    <a:pt x="227" y="316"/>
                  </a:lnTo>
                  <a:lnTo>
                    <a:pt x="227" y="316"/>
                  </a:lnTo>
                  <a:lnTo>
                    <a:pt x="227" y="316"/>
                  </a:lnTo>
                  <a:lnTo>
                    <a:pt x="227" y="316"/>
                  </a:lnTo>
                  <a:lnTo>
                    <a:pt x="233" y="313"/>
                  </a:lnTo>
                  <a:lnTo>
                    <a:pt x="238" y="304"/>
                  </a:lnTo>
                  <a:lnTo>
                    <a:pt x="238" y="304"/>
                  </a:lnTo>
                  <a:lnTo>
                    <a:pt x="241" y="294"/>
                  </a:lnTo>
                  <a:lnTo>
                    <a:pt x="247" y="288"/>
                  </a:lnTo>
                  <a:lnTo>
                    <a:pt x="258" y="279"/>
                  </a:lnTo>
                  <a:lnTo>
                    <a:pt x="258" y="279"/>
                  </a:lnTo>
                  <a:lnTo>
                    <a:pt x="269" y="273"/>
                  </a:lnTo>
                  <a:lnTo>
                    <a:pt x="269" y="273"/>
                  </a:lnTo>
                  <a:lnTo>
                    <a:pt x="280" y="261"/>
                  </a:lnTo>
                  <a:lnTo>
                    <a:pt x="305" y="246"/>
                  </a:lnTo>
                  <a:lnTo>
                    <a:pt x="305" y="246"/>
                  </a:lnTo>
                  <a:lnTo>
                    <a:pt x="311" y="243"/>
                  </a:lnTo>
                  <a:lnTo>
                    <a:pt x="311" y="243"/>
                  </a:lnTo>
                  <a:lnTo>
                    <a:pt x="311" y="243"/>
                  </a:lnTo>
                  <a:lnTo>
                    <a:pt x="305" y="234"/>
                  </a:lnTo>
                  <a:lnTo>
                    <a:pt x="291" y="225"/>
                  </a:lnTo>
                  <a:lnTo>
                    <a:pt x="291" y="225"/>
                  </a:lnTo>
                  <a:lnTo>
                    <a:pt x="280" y="221"/>
                  </a:lnTo>
                  <a:lnTo>
                    <a:pt x="280" y="221"/>
                  </a:lnTo>
                  <a:lnTo>
                    <a:pt x="272" y="218"/>
                  </a:lnTo>
                  <a:lnTo>
                    <a:pt x="269" y="215"/>
                  </a:lnTo>
                  <a:lnTo>
                    <a:pt x="266" y="209"/>
                  </a:lnTo>
                  <a:lnTo>
                    <a:pt x="266" y="209"/>
                  </a:lnTo>
                  <a:lnTo>
                    <a:pt x="266" y="203"/>
                  </a:lnTo>
                  <a:lnTo>
                    <a:pt x="258" y="191"/>
                  </a:lnTo>
                  <a:lnTo>
                    <a:pt x="258" y="191"/>
                  </a:lnTo>
                  <a:lnTo>
                    <a:pt x="252" y="185"/>
                  </a:lnTo>
                  <a:lnTo>
                    <a:pt x="244" y="182"/>
                  </a:lnTo>
                  <a:lnTo>
                    <a:pt x="244" y="182"/>
                  </a:lnTo>
                  <a:lnTo>
                    <a:pt x="233" y="176"/>
                  </a:lnTo>
                  <a:lnTo>
                    <a:pt x="216" y="161"/>
                  </a:lnTo>
                  <a:lnTo>
                    <a:pt x="216" y="161"/>
                  </a:lnTo>
                  <a:lnTo>
                    <a:pt x="207" y="152"/>
                  </a:lnTo>
                  <a:lnTo>
                    <a:pt x="202" y="146"/>
                  </a:lnTo>
                  <a:lnTo>
                    <a:pt x="199" y="139"/>
                  </a:lnTo>
                  <a:lnTo>
                    <a:pt x="199" y="130"/>
                  </a:lnTo>
                  <a:lnTo>
                    <a:pt x="199" y="130"/>
                  </a:lnTo>
                  <a:lnTo>
                    <a:pt x="199" y="118"/>
                  </a:lnTo>
                  <a:lnTo>
                    <a:pt x="196" y="103"/>
                  </a:lnTo>
                  <a:lnTo>
                    <a:pt x="196" y="103"/>
                  </a:lnTo>
                  <a:lnTo>
                    <a:pt x="196" y="100"/>
                  </a:lnTo>
                  <a:lnTo>
                    <a:pt x="196" y="100"/>
                  </a:lnTo>
                  <a:lnTo>
                    <a:pt x="191" y="73"/>
                  </a:lnTo>
                  <a:lnTo>
                    <a:pt x="188" y="54"/>
                  </a:lnTo>
                  <a:lnTo>
                    <a:pt x="188" y="54"/>
                  </a:lnTo>
                  <a:lnTo>
                    <a:pt x="185" y="42"/>
                  </a:lnTo>
                  <a:lnTo>
                    <a:pt x="182" y="33"/>
                  </a:lnTo>
                  <a:lnTo>
                    <a:pt x="182" y="33"/>
                  </a:lnTo>
                  <a:lnTo>
                    <a:pt x="174" y="21"/>
                  </a:lnTo>
                  <a:lnTo>
                    <a:pt x="168" y="12"/>
                  </a:lnTo>
                  <a:lnTo>
                    <a:pt x="154" y="0"/>
                  </a:lnTo>
                  <a:lnTo>
                    <a:pt x="154" y="0"/>
                  </a:lnTo>
                  <a:lnTo>
                    <a:pt x="146" y="0"/>
                  </a:lnTo>
                  <a:lnTo>
                    <a:pt x="137" y="6"/>
                  </a:lnTo>
                  <a:lnTo>
                    <a:pt x="137" y="6"/>
                  </a:lnTo>
                  <a:lnTo>
                    <a:pt x="129" y="9"/>
                  </a:lnTo>
                  <a:lnTo>
                    <a:pt x="129" y="9"/>
                  </a:lnTo>
                  <a:lnTo>
                    <a:pt x="121" y="18"/>
                  </a:lnTo>
                  <a:lnTo>
                    <a:pt x="121" y="18"/>
                  </a:lnTo>
                  <a:lnTo>
                    <a:pt x="109" y="24"/>
                  </a:lnTo>
                  <a:lnTo>
                    <a:pt x="104" y="24"/>
                  </a:lnTo>
                  <a:lnTo>
                    <a:pt x="98" y="24"/>
                  </a:lnTo>
                  <a:lnTo>
                    <a:pt x="98" y="24"/>
                  </a:lnTo>
                  <a:lnTo>
                    <a:pt x="90" y="21"/>
                  </a:lnTo>
                  <a:lnTo>
                    <a:pt x="87" y="15"/>
                  </a:lnTo>
                  <a:lnTo>
                    <a:pt x="87" y="15"/>
                  </a:lnTo>
                  <a:lnTo>
                    <a:pt x="84" y="9"/>
                  </a:lnTo>
                  <a:lnTo>
                    <a:pt x="84" y="9"/>
                  </a:lnTo>
                  <a:lnTo>
                    <a:pt x="79" y="18"/>
                  </a:lnTo>
                  <a:lnTo>
                    <a:pt x="79" y="30"/>
                  </a:lnTo>
                  <a:lnTo>
                    <a:pt x="79" y="30"/>
                  </a:lnTo>
                  <a:lnTo>
                    <a:pt x="76" y="39"/>
                  </a:lnTo>
                  <a:lnTo>
                    <a:pt x="76" y="39"/>
                  </a:lnTo>
                  <a:lnTo>
                    <a:pt x="70" y="57"/>
                  </a:lnTo>
                  <a:lnTo>
                    <a:pt x="62" y="76"/>
                  </a:lnTo>
                  <a:lnTo>
                    <a:pt x="62" y="76"/>
                  </a:lnTo>
                  <a:lnTo>
                    <a:pt x="59" y="85"/>
                  </a:lnTo>
                  <a:lnTo>
                    <a:pt x="56" y="97"/>
                  </a:lnTo>
                  <a:lnTo>
                    <a:pt x="56" y="97"/>
                  </a:lnTo>
                  <a:lnTo>
                    <a:pt x="56" y="106"/>
                  </a:lnTo>
                  <a:lnTo>
                    <a:pt x="59" y="109"/>
                  </a:lnTo>
                  <a:lnTo>
                    <a:pt x="59" y="109"/>
                  </a:lnTo>
                  <a:lnTo>
                    <a:pt x="59" y="121"/>
                  </a:lnTo>
                  <a:lnTo>
                    <a:pt x="59" y="127"/>
                  </a:lnTo>
                  <a:lnTo>
                    <a:pt x="56" y="133"/>
                  </a:lnTo>
                  <a:lnTo>
                    <a:pt x="56" y="133"/>
                  </a:lnTo>
                  <a:lnTo>
                    <a:pt x="51" y="142"/>
                  </a:lnTo>
                  <a:lnTo>
                    <a:pt x="45" y="152"/>
                  </a:lnTo>
                  <a:lnTo>
                    <a:pt x="45" y="152"/>
                  </a:lnTo>
                  <a:lnTo>
                    <a:pt x="48" y="158"/>
                  </a:lnTo>
                  <a:lnTo>
                    <a:pt x="48" y="158"/>
                  </a:lnTo>
                  <a:lnTo>
                    <a:pt x="51" y="167"/>
                  </a:lnTo>
                  <a:lnTo>
                    <a:pt x="54" y="173"/>
                  </a:lnTo>
                  <a:lnTo>
                    <a:pt x="54" y="173"/>
                  </a:lnTo>
                  <a:lnTo>
                    <a:pt x="51" y="185"/>
                  </a:lnTo>
                  <a:lnTo>
                    <a:pt x="51" y="185"/>
                  </a:lnTo>
                  <a:lnTo>
                    <a:pt x="51" y="194"/>
                  </a:lnTo>
                  <a:lnTo>
                    <a:pt x="51" y="194"/>
                  </a:lnTo>
                  <a:lnTo>
                    <a:pt x="51" y="197"/>
                  </a:lnTo>
                  <a:lnTo>
                    <a:pt x="51" y="197"/>
                  </a:lnTo>
                  <a:lnTo>
                    <a:pt x="51" y="209"/>
                  </a:lnTo>
                  <a:lnTo>
                    <a:pt x="48" y="215"/>
                  </a:lnTo>
                  <a:lnTo>
                    <a:pt x="45" y="225"/>
                  </a:lnTo>
                  <a:lnTo>
                    <a:pt x="45" y="225"/>
                  </a:lnTo>
                  <a:lnTo>
                    <a:pt x="42" y="231"/>
                  </a:lnTo>
                  <a:lnTo>
                    <a:pt x="42" y="231"/>
                  </a:lnTo>
                  <a:lnTo>
                    <a:pt x="34" y="243"/>
                  </a:lnTo>
                  <a:lnTo>
                    <a:pt x="31" y="261"/>
                  </a:lnTo>
                  <a:lnTo>
                    <a:pt x="31" y="261"/>
                  </a:lnTo>
                  <a:lnTo>
                    <a:pt x="28" y="273"/>
                  </a:lnTo>
                  <a:lnTo>
                    <a:pt x="28" y="276"/>
                  </a:lnTo>
                  <a:lnTo>
                    <a:pt x="23" y="279"/>
                  </a:lnTo>
                  <a:lnTo>
                    <a:pt x="23" y="279"/>
                  </a:lnTo>
                  <a:lnTo>
                    <a:pt x="17" y="276"/>
                  </a:lnTo>
                  <a:lnTo>
                    <a:pt x="12" y="273"/>
                  </a:lnTo>
                  <a:lnTo>
                    <a:pt x="12" y="273"/>
                  </a:lnTo>
                  <a:lnTo>
                    <a:pt x="9" y="276"/>
                  </a:lnTo>
                  <a:lnTo>
                    <a:pt x="3" y="279"/>
                  </a:lnTo>
                  <a:lnTo>
                    <a:pt x="3" y="279"/>
                  </a:lnTo>
                  <a:lnTo>
                    <a:pt x="0" y="279"/>
                  </a:lnTo>
                  <a:lnTo>
                    <a:pt x="82" y="492"/>
                  </a:lnTo>
                  <a:lnTo>
                    <a:pt x="82" y="492"/>
                  </a:lnTo>
                  <a:lnTo>
                    <a:pt x="87" y="480"/>
                  </a:lnTo>
                  <a:lnTo>
                    <a:pt x="93" y="468"/>
                  </a:lnTo>
                  <a:lnTo>
                    <a:pt x="93" y="468"/>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2" name="Freeform 168">
              <a:extLst>
                <a:ext uri="{FF2B5EF4-FFF2-40B4-BE49-F238E27FC236}">
                  <a16:creationId xmlns:a16="http://schemas.microsoft.com/office/drawing/2014/main" id="{2A924FFD-D8B5-DFD1-DD80-8C1847DA3BE3}"/>
                </a:ext>
              </a:extLst>
            </p:cNvPr>
            <p:cNvSpPr>
              <a:spLocks/>
            </p:cNvSpPr>
            <p:nvPr/>
          </p:nvSpPr>
          <p:spPr bwMode="auto">
            <a:xfrm rot="21400944">
              <a:off x="5295091" y="2674176"/>
              <a:ext cx="177633" cy="146057"/>
            </a:xfrm>
            <a:custGeom>
              <a:avLst/>
              <a:gdLst>
                <a:gd name="T0" fmla="*/ 96 w 143"/>
                <a:gd name="T1" fmla="*/ 6 h 124"/>
                <a:gd name="T2" fmla="*/ 65 w 143"/>
                <a:gd name="T3" fmla="*/ 18 h 124"/>
                <a:gd name="T4" fmla="*/ 59 w 143"/>
                <a:gd name="T5" fmla="*/ 21 h 124"/>
                <a:gd name="T6" fmla="*/ 40 w 143"/>
                <a:gd name="T7" fmla="*/ 24 h 124"/>
                <a:gd name="T8" fmla="*/ 6 w 143"/>
                <a:gd name="T9" fmla="*/ 30 h 124"/>
                <a:gd name="T10" fmla="*/ 0 w 143"/>
                <a:gd name="T11" fmla="*/ 30 h 124"/>
                <a:gd name="T12" fmla="*/ 0 w 143"/>
                <a:gd name="T13" fmla="*/ 42 h 124"/>
                <a:gd name="T14" fmla="*/ 9 w 143"/>
                <a:gd name="T15" fmla="*/ 82 h 124"/>
                <a:gd name="T16" fmla="*/ 17 w 143"/>
                <a:gd name="T17" fmla="*/ 115 h 124"/>
                <a:gd name="T18" fmla="*/ 17 w 143"/>
                <a:gd name="T19" fmla="*/ 118 h 124"/>
                <a:gd name="T20" fmla="*/ 17 w 143"/>
                <a:gd name="T21" fmla="*/ 118 h 124"/>
                <a:gd name="T22" fmla="*/ 17 w 143"/>
                <a:gd name="T23" fmla="*/ 118 h 124"/>
                <a:gd name="T24" fmla="*/ 17 w 143"/>
                <a:gd name="T25" fmla="*/ 118 h 124"/>
                <a:gd name="T26" fmla="*/ 20 w 143"/>
                <a:gd name="T27" fmla="*/ 121 h 124"/>
                <a:gd name="T28" fmla="*/ 20 w 143"/>
                <a:gd name="T29" fmla="*/ 121 h 124"/>
                <a:gd name="T30" fmla="*/ 20 w 143"/>
                <a:gd name="T31" fmla="*/ 124 h 124"/>
                <a:gd name="T32" fmla="*/ 20 w 143"/>
                <a:gd name="T33" fmla="*/ 124 h 124"/>
                <a:gd name="T34" fmla="*/ 20 w 143"/>
                <a:gd name="T35" fmla="*/ 124 h 124"/>
                <a:gd name="T36" fmla="*/ 34 w 143"/>
                <a:gd name="T37" fmla="*/ 115 h 124"/>
                <a:gd name="T38" fmla="*/ 45 w 143"/>
                <a:gd name="T39" fmla="*/ 112 h 124"/>
                <a:gd name="T40" fmla="*/ 62 w 143"/>
                <a:gd name="T41" fmla="*/ 106 h 124"/>
                <a:gd name="T42" fmla="*/ 76 w 143"/>
                <a:gd name="T43" fmla="*/ 97 h 124"/>
                <a:gd name="T44" fmla="*/ 90 w 143"/>
                <a:gd name="T45" fmla="*/ 88 h 124"/>
                <a:gd name="T46" fmla="*/ 96 w 143"/>
                <a:gd name="T47" fmla="*/ 82 h 124"/>
                <a:gd name="T48" fmla="*/ 110 w 143"/>
                <a:gd name="T49" fmla="*/ 76 h 124"/>
                <a:gd name="T50" fmla="*/ 129 w 143"/>
                <a:gd name="T51" fmla="*/ 70 h 124"/>
                <a:gd name="T52" fmla="*/ 143 w 143"/>
                <a:gd name="T53" fmla="*/ 64 h 124"/>
                <a:gd name="T54" fmla="*/ 143 w 143"/>
                <a:gd name="T55" fmla="*/ 64 h 124"/>
                <a:gd name="T56" fmla="*/ 143 w 143"/>
                <a:gd name="T57" fmla="*/ 64 h 124"/>
                <a:gd name="T58" fmla="*/ 140 w 143"/>
                <a:gd name="T59" fmla="*/ 61 h 124"/>
                <a:gd name="T60" fmla="*/ 140 w 143"/>
                <a:gd name="T61" fmla="*/ 58 h 124"/>
                <a:gd name="T62" fmla="*/ 140 w 143"/>
                <a:gd name="T63" fmla="*/ 55 h 124"/>
                <a:gd name="T64" fmla="*/ 140 w 143"/>
                <a:gd name="T65" fmla="*/ 55 h 124"/>
                <a:gd name="T66" fmla="*/ 140 w 143"/>
                <a:gd name="T67" fmla="*/ 52 h 124"/>
                <a:gd name="T68" fmla="*/ 140 w 143"/>
                <a:gd name="T69" fmla="*/ 49 h 124"/>
                <a:gd name="T70" fmla="*/ 140 w 143"/>
                <a:gd name="T71" fmla="*/ 45 h 124"/>
                <a:gd name="T72" fmla="*/ 140 w 143"/>
                <a:gd name="T73" fmla="*/ 42 h 124"/>
                <a:gd name="T74" fmla="*/ 138 w 143"/>
                <a:gd name="T75" fmla="*/ 39 h 124"/>
                <a:gd name="T76" fmla="*/ 138 w 143"/>
                <a:gd name="T77" fmla="*/ 39 h 124"/>
                <a:gd name="T78" fmla="*/ 138 w 143"/>
                <a:gd name="T79" fmla="*/ 36 h 124"/>
                <a:gd name="T80" fmla="*/ 138 w 143"/>
                <a:gd name="T81" fmla="*/ 33 h 124"/>
                <a:gd name="T82" fmla="*/ 138 w 143"/>
                <a:gd name="T83" fmla="*/ 30 h 124"/>
                <a:gd name="T84" fmla="*/ 135 w 143"/>
                <a:gd name="T85" fmla="*/ 30 h 124"/>
                <a:gd name="T86" fmla="*/ 135 w 143"/>
                <a:gd name="T87" fmla="*/ 27 h 124"/>
                <a:gd name="T88" fmla="*/ 135 w 143"/>
                <a:gd name="T89" fmla="*/ 24 h 124"/>
                <a:gd name="T90" fmla="*/ 135 w 143"/>
                <a:gd name="T91" fmla="*/ 21 h 124"/>
                <a:gd name="T92" fmla="*/ 132 w 143"/>
                <a:gd name="T93" fmla="*/ 21 h 124"/>
                <a:gd name="T94" fmla="*/ 132 w 143"/>
                <a:gd name="T95" fmla="*/ 18 h 124"/>
                <a:gd name="T96" fmla="*/ 132 w 143"/>
                <a:gd name="T97" fmla="*/ 15 h 124"/>
                <a:gd name="T98" fmla="*/ 132 w 143"/>
                <a:gd name="T99" fmla="*/ 15 h 124"/>
                <a:gd name="T100" fmla="*/ 129 w 143"/>
                <a:gd name="T101" fmla="*/ 12 h 124"/>
                <a:gd name="T102" fmla="*/ 129 w 143"/>
                <a:gd name="T103" fmla="*/ 9 h 124"/>
                <a:gd name="T104" fmla="*/ 129 w 143"/>
                <a:gd name="T105" fmla="*/ 9 h 124"/>
                <a:gd name="T106" fmla="*/ 129 w 143"/>
                <a:gd name="T107" fmla="*/ 6 h 124"/>
                <a:gd name="T108" fmla="*/ 129 w 143"/>
                <a:gd name="T109" fmla="*/ 6 h 124"/>
                <a:gd name="T110" fmla="*/ 126 w 143"/>
                <a:gd name="T111" fmla="*/ 3 h 124"/>
                <a:gd name="T112" fmla="*/ 126 w 143"/>
                <a:gd name="T113" fmla="*/ 3 h 124"/>
                <a:gd name="T114" fmla="*/ 126 w 143"/>
                <a:gd name="T115" fmla="*/ 0 h 124"/>
                <a:gd name="T116" fmla="*/ 126 w 143"/>
                <a:gd name="T117" fmla="*/ 0 h 124"/>
                <a:gd name="T118" fmla="*/ 96 w 143"/>
                <a:gd name="T119" fmla="*/ 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24">
                  <a:moveTo>
                    <a:pt x="96" y="6"/>
                  </a:moveTo>
                  <a:lnTo>
                    <a:pt x="96" y="6"/>
                  </a:lnTo>
                  <a:lnTo>
                    <a:pt x="79" y="12"/>
                  </a:lnTo>
                  <a:lnTo>
                    <a:pt x="65" y="18"/>
                  </a:lnTo>
                  <a:lnTo>
                    <a:pt x="65" y="18"/>
                  </a:lnTo>
                  <a:lnTo>
                    <a:pt x="59" y="21"/>
                  </a:lnTo>
                  <a:lnTo>
                    <a:pt x="40" y="24"/>
                  </a:lnTo>
                  <a:lnTo>
                    <a:pt x="40" y="24"/>
                  </a:lnTo>
                  <a:lnTo>
                    <a:pt x="26" y="27"/>
                  </a:lnTo>
                  <a:lnTo>
                    <a:pt x="6" y="30"/>
                  </a:lnTo>
                  <a:lnTo>
                    <a:pt x="6" y="30"/>
                  </a:lnTo>
                  <a:lnTo>
                    <a:pt x="0" y="30"/>
                  </a:lnTo>
                  <a:lnTo>
                    <a:pt x="0" y="42"/>
                  </a:lnTo>
                  <a:lnTo>
                    <a:pt x="0" y="42"/>
                  </a:lnTo>
                  <a:lnTo>
                    <a:pt x="9" y="82"/>
                  </a:lnTo>
                  <a:lnTo>
                    <a:pt x="9" y="82"/>
                  </a:lnTo>
                  <a:lnTo>
                    <a:pt x="17" y="115"/>
                  </a:lnTo>
                  <a:lnTo>
                    <a:pt x="17" y="115"/>
                  </a:lnTo>
                  <a:lnTo>
                    <a:pt x="17" y="118"/>
                  </a:lnTo>
                  <a:lnTo>
                    <a:pt x="17" y="118"/>
                  </a:lnTo>
                  <a:lnTo>
                    <a:pt x="17" y="118"/>
                  </a:lnTo>
                  <a:lnTo>
                    <a:pt x="17" y="118"/>
                  </a:lnTo>
                  <a:lnTo>
                    <a:pt x="17" y="118"/>
                  </a:lnTo>
                  <a:lnTo>
                    <a:pt x="17" y="118"/>
                  </a:lnTo>
                  <a:lnTo>
                    <a:pt x="17" y="118"/>
                  </a:lnTo>
                  <a:lnTo>
                    <a:pt x="17" y="118"/>
                  </a:lnTo>
                  <a:lnTo>
                    <a:pt x="20" y="121"/>
                  </a:lnTo>
                  <a:lnTo>
                    <a:pt x="20" y="121"/>
                  </a:lnTo>
                  <a:lnTo>
                    <a:pt x="20" y="121"/>
                  </a:lnTo>
                  <a:lnTo>
                    <a:pt x="20" y="121"/>
                  </a:lnTo>
                  <a:lnTo>
                    <a:pt x="20" y="124"/>
                  </a:lnTo>
                  <a:lnTo>
                    <a:pt x="20" y="124"/>
                  </a:lnTo>
                  <a:lnTo>
                    <a:pt x="20" y="124"/>
                  </a:lnTo>
                  <a:lnTo>
                    <a:pt x="20" y="124"/>
                  </a:lnTo>
                  <a:lnTo>
                    <a:pt x="20" y="124"/>
                  </a:lnTo>
                  <a:lnTo>
                    <a:pt x="20" y="124"/>
                  </a:lnTo>
                  <a:lnTo>
                    <a:pt x="34" y="115"/>
                  </a:lnTo>
                  <a:lnTo>
                    <a:pt x="34" y="115"/>
                  </a:lnTo>
                  <a:lnTo>
                    <a:pt x="45" y="112"/>
                  </a:lnTo>
                  <a:lnTo>
                    <a:pt x="45" y="112"/>
                  </a:lnTo>
                  <a:lnTo>
                    <a:pt x="54" y="112"/>
                  </a:lnTo>
                  <a:lnTo>
                    <a:pt x="62" y="106"/>
                  </a:lnTo>
                  <a:lnTo>
                    <a:pt x="62" y="106"/>
                  </a:lnTo>
                  <a:lnTo>
                    <a:pt x="76" y="97"/>
                  </a:lnTo>
                  <a:lnTo>
                    <a:pt x="76" y="97"/>
                  </a:lnTo>
                  <a:lnTo>
                    <a:pt x="90" y="88"/>
                  </a:lnTo>
                  <a:lnTo>
                    <a:pt x="90" y="88"/>
                  </a:lnTo>
                  <a:lnTo>
                    <a:pt x="96" y="82"/>
                  </a:lnTo>
                  <a:lnTo>
                    <a:pt x="96" y="82"/>
                  </a:lnTo>
                  <a:lnTo>
                    <a:pt x="110" y="76"/>
                  </a:lnTo>
                  <a:lnTo>
                    <a:pt x="129" y="70"/>
                  </a:lnTo>
                  <a:lnTo>
                    <a:pt x="129" y="70"/>
                  </a:lnTo>
                  <a:lnTo>
                    <a:pt x="143" y="64"/>
                  </a:lnTo>
                  <a:lnTo>
                    <a:pt x="143" y="64"/>
                  </a:lnTo>
                  <a:lnTo>
                    <a:pt x="143" y="64"/>
                  </a:lnTo>
                  <a:lnTo>
                    <a:pt x="143" y="64"/>
                  </a:lnTo>
                  <a:lnTo>
                    <a:pt x="143" y="64"/>
                  </a:lnTo>
                  <a:lnTo>
                    <a:pt x="143" y="64"/>
                  </a:lnTo>
                  <a:lnTo>
                    <a:pt x="140" y="61"/>
                  </a:lnTo>
                  <a:lnTo>
                    <a:pt x="140" y="61"/>
                  </a:lnTo>
                  <a:lnTo>
                    <a:pt x="140" y="58"/>
                  </a:lnTo>
                  <a:lnTo>
                    <a:pt x="140" y="58"/>
                  </a:lnTo>
                  <a:lnTo>
                    <a:pt x="140" y="55"/>
                  </a:lnTo>
                  <a:lnTo>
                    <a:pt x="140" y="55"/>
                  </a:lnTo>
                  <a:lnTo>
                    <a:pt x="140" y="55"/>
                  </a:lnTo>
                  <a:lnTo>
                    <a:pt x="140" y="55"/>
                  </a:lnTo>
                  <a:lnTo>
                    <a:pt x="140" y="52"/>
                  </a:lnTo>
                  <a:lnTo>
                    <a:pt x="140" y="52"/>
                  </a:lnTo>
                  <a:lnTo>
                    <a:pt x="140" y="49"/>
                  </a:lnTo>
                  <a:lnTo>
                    <a:pt x="140" y="49"/>
                  </a:lnTo>
                  <a:lnTo>
                    <a:pt x="140" y="45"/>
                  </a:lnTo>
                  <a:lnTo>
                    <a:pt x="140" y="45"/>
                  </a:lnTo>
                  <a:lnTo>
                    <a:pt x="140" y="42"/>
                  </a:lnTo>
                  <a:lnTo>
                    <a:pt x="140" y="42"/>
                  </a:lnTo>
                  <a:lnTo>
                    <a:pt x="138" y="39"/>
                  </a:lnTo>
                  <a:lnTo>
                    <a:pt x="138" y="39"/>
                  </a:lnTo>
                  <a:lnTo>
                    <a:pt x="138" y="39"/>
                  </a:lnTo>
                  <a:lnTo>
                    <a:pt x="138" y="39"/>
                  </a:lnTo>
                  <a:lnTo>
                    <a:pt x="138" y="36"/>
                  </a:lnTo>
                  <a:lnTo>
                    <a:pt x="138" y="36"/>
                  </a:lnTo>
                  <a:lnTo>
                    <a:pt x="138" y="33"/>
                  </a:lnTo>
                  <a:lnTo>
                    <a:pt x="138" y="33"/>
                  </a:lnTo>
                  <a:lnTo>
                    <a:pt x="138" y="30"/>
                  </a:lnTo>
                  <a:lnTo>
                    <a:pt x="138" y="30"/>
                  </a:lnTo>
                  <a:lnTo>
                    <a:pt x="135" y="30"/>
                  </a:lnTo>
                  <a:lnTo>
                    <a:pt x="135" y="30"/>
                  </a:lnTo>
                  <a:lnTo>
                    <a:pt x="135" y="27"/>
                  </a:lnTo>
                  <a:lnTo>
                    <a:pt x="135" y="27"/>
                  </a:lnTo>
                  <a:lnTo>
                    <a:pt x="135" y="24"/>
                  </a:lnTo>
                  <a:lnTo>
                    <a:pt x="135" y="24"/>
                  </a:lnTo>
                  <a:lnTo>
                    <a:pt x="135" y="21"/>
                  </a:lnTo>
                  <a:lnTo>
                    <a:pt x="135" y="21"/>
                  </a:lnTo>
                  <a:lnTo>
                    <a:pt x="132" y="21"/>
                  </a:lnTo>
                  <a:lnTo>
                    <a:pt x="132" y="21"/>
                  </a:lnTo>
                  <a:lnTo>
                    <a:pt x="132" y="18"/>
                  </a:lnTo>
                  <a:lnTo>
                    <a:pt x="132" y="18"/>
                  </a:lnTo>
                  <a:lnTo>
                    <a:pt x="132" y="15"/>
                  </a:lnTo>
                  <a:lnTo>
                    <a:pt x="132" y="15"/>
                  </a:lnTo>
                  <a:lnTo>
                    <a:pt x="132" y="15"/>
                  </a:lnTo>
                  <a:lnTo>
                    <a:pt x="132" y="15"/>
                  </a:lnTo>
                  <a:lnTo>
                    <a:pt x="129" y="12"/>
                  </a:lnTo>
                  <a:lnTo>
                    <a:pt x="129" y="12"/>
                  </a:lnTo>
                  <a:lnTo>
                    <a:pt x="129" y="9"/>
                  </a:lnTo>
                  <a:lnTo>
                    <a:pt x="129" y="9"/>
                  </a:lnTo>
                  <a:lnTo>
                    <a:pt x="129" y="9"/>
                  </a:lnTo>
                  <a:lnTo>
                    <a:pt x="129" y="9"/>
                  </a:lnTo>
                  <a:lnTo>
                    <a:pt x="129" y="6"/>
                  </a:lnTo>
                  <a:lnTo>
                    <a:pt x="129" y="6"/>
                  </a:lnTo>
                  <a:lnTo>
                    <a:pt x="129" y="6"/>
                  </a:lnTo>
                  <a:lnTo>
                    <a:pt x="129" y="6"/>
                  </a:lnTo>
                  <a:lnTo>
                    <a:pt x="126" y="3"/>
                  </a:lnTo>
                  <a:lnTo>
                    <a:pt x="126" y="3"/>
                  </a:lnTo>
                  <a:lnTo>
                    <a:pt x="126" y="3"/>
                  </a:lnTo>
                  <a:lnTo>
                    <a:pt x="126" y="3"/>
                  </a:lnTo>
                  <a:lnTo>
                    <a:pt x="126" y="0"/>
                  </a:lnTo>
                  <a:lnTo>
                    <a:pt x="126" y="0"/>
                  </a:lnTo>
                  <a:lnTo>
                    <a:pt x="126" y="0"/>
                  </a:lnTo>
                  <a:lnTo>
                    <a:pt x="126" y="0"/>
                  </a:lnTo>
                  <a:lnTo>
                    <a:pt x="110" y="3"/>
                  </a:lnTo>
                  <a:lnTo>
                    <a:pt x="96" y="6"/>
                  </a:lnTo>
                  <a:lnTo>
                    <a:pt x="96" y="6"/>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3" name="Freeform 169">
              <a:extLst>
                <a:ext uri="{FF2B5EF4-FFF2-40B4-BE49-F238E27FC236}">
                  <a16:creationId xmlns:a16="http://schemas.microsoft.com/office/drawing/2014/main" id="{23B36CA1-A94A-66D4-131C-B25BFC05682B}"/>
                </a:ext>
              </a:extLst>
            </p:cNvPr>
            <p:cNvSpPr>
              <a:spLocks/>
            </p:cNvSpPr>
            <p:nvPr/>
          </p:nvSpPr>
          <p:spPr bwMode="auto">
            <a:xfrm rot="21400944">
              <a:off x="4428388" y="3510424"/>
              <a:ext cx="868289" cy="361610"/>
            </a:xfrm>
            <a:custGeom>
              <a:avLst/>
              <a:gdLst>
                <a:gd name="T0" fmla="*/ 184 w 699"/>
                <a:gd name="T1" fmla="*/ 131 h 307"/>
                <a:gd name="T2" fmla="*/ 145 w 699"/>
                <a:gd name="T3" fmla="*/ 161 h 307"/>
                <a:gd name="T4" fmla="*/ 103 w 699"/>
                <a:gd name="T5" fmla="*/ 198 h 307"/>
                <a:gd name="T6" fmla="*/ 70 w 699"/>
                <a:gd name="T7" fmla="*/ 222 h 307"/>
                <a:gd name="T8" fmla="*/ 36 w 699"/>
                <a:gd name="T9" fmla="*/ 240 h 307"/>
                <a:gd name="T10" fmla="*/ 0 w 699"/>
                <a:gd name="T11" fmla="*/ 274 h 307"/>
                <a:gd name="T12" fmla="*/ 140 w 699"/>
                <a:gd name="T13" fmla="*/ 240 h 307"/>
                <a:gd name="T14" fmla="*/ 142 w 699"/>
                <a:gd name="T15" fmla="*/ 240 h 307"/>
                <a:gd name="T16" fmla="*/ 145 w 699"/>
                <a:gd name="T17" fmla="*/ 237 h 307"/>
                <a:gd name="T18" fmla="*/ 145 w 699"/>
                <a:gd name="T19" fmla="*/ 237 h 307"/>
                <a:gd name="T20" fmla="*/ 148 w 699"/>
                <a:gd name="T21" fmla="*/ 234 h 307"/>
                <a:gd name="T22" fmla="*/ 274 w 699"/>
                <a:gd name="T23" fmla="*/ 222 h 307"/>
                <a:gd name="T24" fmla="*/ 316 w 699"/>
                <a:gd name="T25" fmla="*/ 234 h 307"/>
                <a:gd name="T26" fmla="*/ 366 w 699"/>
                <a:gd name="T27" fmla="*/ 231 h 307"/>
                <a:gd name="T28" fmla="*/ 414 w 699"/>
                <a:gd name="T29" fmla="*/ 228 h 307"/>
                <a:gd name="T30" fmla="*/ 414 w 699"/>
                <a:gd name="T31" fmla="*/ 231 h 307"/>
                <a:gd name="T32" fmla="*/ 417 w 699"/>
                <a:gd name="T33" fmla="*/ 231 h 307"/>
                <a:gd name="T34" fmla="*/ 520 w 699"/>
                <a:gd name="T35" fmla="*/ 307 h 307"/>
                <a:gd name="T36" fmla="*/ 554 w 699"/>
                <a:gd name="T37" fmla="*/ 301 h 307"/>
                <a:gd name="T38" fmla="*/ 554 w 699"/>
                <a:gd name="T39" fmla="*/ 286 h 307"/>
                <a:gd name="T40" fmla="*/ 593 w 699"/>
                <a:gd name="T41" fmla="*/ 228 h 307"/>
                <a:gd name="T42" fmla="*/ 638 w 699"/>
                <a:gd name="T43" fmla="*/ 207 h 307"/>
                <a:gd name="T44" fmla="*/ 649 w 699"/>
                <a:gd name="T45" fmla="*/ 183 h 307"/>
                <a:gd name="T46" fmla="*/ 632 w 699"/>
                <a:gd name="T47" fmla="*/ 180 h 307"/>
                <a:gd name="T48" fmla="*/ 635 w 699"/>
                <a:gd name="T49" fmla="*/ 152 h 307"/>
                <a:gd name="T50" fmla="*/ 638 w 699"/>
                <a:gd name="T51" fmla="*/ 140 h 307"/>
                <a:gd name="T52" fmla="*/ 624 w 699"/>
                <a:gd name="T53" fmla="*/ 122 h 307"/>
                <a:gd name="T54" fmla="*/ 655 w 699"/>
                <a:gd name="T55" fmla="*/ 119 h 307"/>
                <a:gd name="T56" fmla="*/ 683 w 699"/>
                <a:gd name="T57" fmla="*/ 122 h 307"/>
                <a:gd name="T58" fmla="*/ 680 w 699"/>
                <a:gd name="T59" fmla="*/ 101 h 307"/>
                <a:gd name="T60" fmla="*/ 699 w 699"/>
                <a:gd name="T61" fmla="*/ 79 h 307"/>
                <a:gd name="T62" fmla="*/ 691 w 699"/>
                <a:gd name="T63" fmla="*/ 73 h 307"/>
                <a:gd name="T64" fmla="*/ 680 w 699"/>
                <a:gd name="T65" fmla="*/ 79 h 307"/>
                <a:gd name="T66" fmla="*/ 669 w 699"/>
                <a:gd name="T67" fmla="*/ 58 h 307"/>
                <a:gd name="T68" fmla="*/ 652 w 699"/>
                <a:gd name="T69" fmla="*/ 73 h 307"/>
                <a:gd name="T70" fmla="*/ 632 w 699"/>
                <a:gd name="T71" fmla="*/ 64 h 307"/>
                <a:gd name="T72" fmla="*/ 643 w 699"/>
                <a:gd name="T73" fmla="*/ 43 h 307"/>
                <a:gd name="T74" fmla="*/ 677 w 699"/>
                <a:gd name="T75" fmla="*/ 0 h 307"/>
                <a:gd name="T76" fmla="*/ 666 w 699"/>
                <a:gd name="T77" fmla="*/ 4 h 307"/>
                <a:gd name="T78" fmla="*/ 649 w 699"/>
                <a:gd name="T79" fmla="*/ 7 h 307"/>
                <a:gd name="T80" fmla="*/ 635 w 699"/>
                <a:gd name="T81" fmla="*/ 10 h 307"/>
                <a:gd name="T82" fmla="*/ 615 w 699"/>
                <a:gd name="T83" fmla="*/ 13 h 307"/>
                <a:gd name="T84" fmla="*/ 601 w 699"/>
                <a:gd name="T85" fmla="*/ 16 h 307"/>
                <a:gd name="T86" fmla="*/ 579 w 699"/>
                <a:gd name="T87" fmla="*/ 19 h 307"/>
                <a:gd name="T88" fmla="*/ 565 w 699"/>
                <a:gd name="T89" fmla="*/ 22 h 307"/>
                <a:gd name="T90" fmla="*/ 540 w 699"/>
                <a:gd name="T91" fmla="*/ 25 h 307"/>
                <a:gd name="T92" fmla="*/ 523 w 699"/>
                <a:gd name="T93" fmla="*/ 28 h 307"/>
                <a:gd name="T94" fmla="*/ 498 w 699"/>
                <a:gd name="T95" fmla="*/ 31 h 307"/>
                <a:gd name="T96" fmla="*/ 481 w 699"/>
                <a:gd name="T97" fmla="*/ 34 h 307"/>
                <a:gd name="T98" fmla="*/ 456 w 699"/>
                <a:gd name="T99" fmla="*/ 37 h 307"/>
                <a:gd name="T100" fmla="*/ 436 w 699"/>
                <a:gd name="T101" fmla="*/ 40 h 307"/>
                <a:gd name="T102" fmla="*/ 408 w 699"/>
                <a:gd name="T103" fmla="*/ 43 h 307"/>
                <a:gd name="T104" fmla="*/ 389 w 699"/>
                <a:gd name="T105" fmla="*/ 46 h 307"/>
                <a:gd name="T106" fmla="*/ 361 w 699"/>
                <a:gd name="T107" fmla="*/ 49 h 307"/>
                <a:gd name="T108" fmla="*/ 341 w 699"/>
                <a:gd name="T109" fmla="*/ 52 h 307"/>
                <a:gd name="T110" fmla="*/ 313 w 699"/>
                <a:gd name="T111" fmla="*/ 55 h 307"/>
                <a:gd name="T112" fmla="*/ 294 w 699"/>
                <a:gd name="T113" fmla="*/ 58 h 307"/>
                <a:gd name="T114" fmla="*/ 266 w 699"/>
                <a:gd name="T115" fmla="*/ 61 h 307"/>
                <a:gd name="T116" fmla="*/ 243 w 699"/>
                <a:gd name="T117" fmla="*/ 64 h 307"/>
                <a:gd name="T118" fmla="*/ 226 w 699"/>
                <a:gd name="T119" fmla="*/ 6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9" h="307">
                  <a:moveTo>
                    <a:pt x="221" y="76"/>
                  </a:moveTo>
                  <a:lnTo>
                    <a:pt x="221" y="76"/>
                  </a:lnTo>
                  <a:lnTo>
                    <a:pt x="212" y="98"/>
                  </a:lnTo>
                  <a:lnTo>
                    <a:pt x="201" y="113"/>
                  </a:lnTo>
                  <a:lnTo>
                    <a:pt x="184" y="131"/>
                  </a:lnTo>
                  <a:lnTo>
                    <a:pt x="184" y="131"/>
                  </a:lnTo>
                  <a:lnTo>
                    <a:pt x="179" y="137"/>
                  </a:lnTo>
                  <a:lnTo>
                    <a:pt x="179" y="137"/>
                  </a:lnTo>
                  <a:lnTo>
                    <a:pt x="170" y="146"/>
                  </a:lnTo>
                  <a:lnTo>
                    <a:pt x="162" y="155"/>
                  </a:lnTo>
                  <a:lnTo>
                    <a:pt x="162" y="155"/>
                  </a:lnTo>
                  <a:lnTo>
                    <a:pt x="145" y="161"/>
                  </a:lnTo>
                  <a:lnTo>
                    <a:pt x="131" y="174"/>
                  </a:lnTo>
                  <a:lnTo>
                    <a:pt x="131" y="174"/>
                  </a:lnTo>
                  <a:lnTo>
                    <a:pt x="114" y="189"/>
                  </a:lnTo>
                  <a:lnTo>
                    <a:pt x="114" y="189"/>
                  </a:lnTo>
                  <a:lnTo>
                    <a:pt x="103" y="198"/>
                  </a:lnTo>
                  <a:lnTo>
                    <a:pt x="103" y="198"/>
                  </a:lnTo>
                  <a:lnTo>
                    <a:pt x="89" y="210"/>
                  </a:lnTo>
                  <a:lnTo>
                    <a:pt x="89" y="210"/>
                  </a:lnTo>
                  <a:lnTo>
                    <a:pt x="81" y="216"/>
                  </a:lnTo>
                  <a:lnTo>
                    <a:pt x="81" y="216"/>
                  </a:lnTo>
                  <a:lnTo>
                    <a:pt x="75" y="219"/>
                  </a:lnTo>
                  <a:lnTo>
                    <a:pt x="70" y="222"/>
                  </a:lnTo>
                  <a:lnTo>
                    <a:pt x="70" y="222"/>
                  </a:lnTo>
                  <a:lnTo>
                    <a:pt x="64" y="225"/>
                  </a:lnTo>
                  <a:lnTo>
                    <a:pt x="58" y="228"/>
                  </a:lnTo>
                  <a:lnTo>
                    <a:pt x="58" y="228"/>
                  </a:lnTo>
                  <a:lnTo>
                    <a:pt x="47" y="234"/>
                  </a:lnTo>
                  <a:lnTo>
                    <a:pt x="36" y="240"/>
                  </a:lnTo>
                  <a:lnTo>
                    <a:pt x="36" y="240"/>
                  </a:lnTo>
                  <a:lnTo>
                    <a:pt x="25" y="247"/>
                  </a:lnTo>
                  <a:lnTo>
                    <a:pt x="25" y="247"/>
                  </a:lnTo>
                  <a:lnTo>
                    <a:pt x="17" y="253"/>
                  </a:lnTo>
                  <a:lnTo>
                    <a:pt x="8" y="256"/>
                  </a:lnTo>
                  <a:lnTo>
                    <a:pt x="0" y="274"/>
                  </a:lnTo>
                  <a:lnTo>
                    <a:pt x="0" y="274"/>
                  </a:lnTo>
                  <a:lnTo>
                    <a:pt x="61" y="268"/>
                  </a:lnTo>
                  <a:lnTo>
                    <a:pt x="112" y="259"/>
                  </a:lnTo>
                  <a:lnTo>
                    <a:pt x="112" y="259"/>
                  </a:lnTo>
                  <a:lnTo>
                    <a:pt x="140" y="240"/>
                  </a:lnTo>
                  <a:lnTo>
                    <a:pt x="140" y="240"/>
                  </a:lnTo>
                  <a:lnTo>
                    <a:pt x="140" y="240"/>
                  </a:lnTo>
                  <a:lnTo>
                    <a:pt x="140" y="240"/>
                  </a:lnTo>
                  <a:lnTo>
                    <a:pt x="142" y="240"/>
                  </a:lnTo>
                  <a:lnTo>
                    <a:pt x="142" y="240"/>
                  </a:lnTo>
                  <a:lnTo>
                    <a:pt x="142" y="240"/>
                  </a:lnTo>
                  <a:lnTo>
                    <a:pt x="142" y="240"/>
                  </a:lnTo>
                  <a:lnTo>
                    <a:pt x="142" y="240"/>
                  </a:lnTo>
                  <a:lnTo>
                    <a:pt x="142" y="240"/>
                  </a:lnTo>
                  <a:lnTo>
                    <a:pt x="145" y="237"/>
                  </a:lnTo>
                  <a:lnTo>
                    <a:pt x="145" y="237"/>
                  </a:lnTo>
                  <a:lnTo>
                    <a:pt x="145" y="237"/>
                  </a:lnTo>
                  <a:lnTo>
                    <a:pt x="145" y="237"/>
                  </a:lnTo>
                  <a:lnTo>
                    <a:pt x="145" y="237"/>
                  </a:lnTo>
                  <a:lnTo>
                    <a:pt x="145" y="237"/>
                  </a:lnTo>
                  <a:lnTo>
                    <a:pt x="145" y="237"/>
                  </a:lnTo>
                  <a:lnTo>
                    <a:pt x="145" y="237"/>
                  </a:lnTo>
                  <a:lnTo>
                    <a:pt x="145" y="237"/>
                  </a:lnTo>
                  <a:lnTo>
                    <a:pt x="145" y="237"/>
                  </a:lnTo>
                  <a:lnTo>
                    <a:pt x="148" y="237"/>
                  </a:lnTo>
                  <a:lnTo>
                    <a:pt x="148" y="237"/>
                  </a:lnTo>
                  <a:lnTo>
                    <a:pt x="148" y="237"/>
                  </a:lnTo>
                  <a:lnTo>
                    <a:pt x="148" y="237"/>
                  </a:lnTo>
                  <a:lnTo>
                    <a:pt x="148" y="234"/>
                  </a:lnTo>
                  <a:lnTo>
                    <a:pt x="148" y="234"/>
                  </a:lnTo>
                  <a:lnTo>
                    <a:pt x="156" y="228"/>
                  </a:lnTo>
                  <a:lnTo>
                    <a:pt x="165" y="222"/>
                  </a:lnTo>
                  <a:lnTo>
                    <a:pt x="173" y="222"/>
                  </a:lnTo>
                  <a:lnTo>
                    <a:pt x="274" y="222"/>
                  </a:lnTo>
                  <a:lnTo>
                    <a:pt x="274" y="222"/>
                  </a:lnTo>
                  <a:lnTo>
                    <a:pt x="274" y="222"/>
                  </a:lnTo>
                  <a:lnTo>
                    <a:pt x="274" y="222"/>
                  </a:lnTo>
                  <a:lnTo>
                    <a:pt x="294" y="225"/>
                  </a:lnTo>
                  <a:lnTo>
                    <a:pt x="302" y="228"/>
                  </a:lnTo>
                  <a:lnTo>
                    <a:pt x="308" y="231"/>
                  </a:lnTo>
                  <a:lnTo>
                    <a:pt x="308" y="231"/>
                  </a:lnTo>
                  <a:lnTo>
                    <a:pt x="316" y="234"/>
                  </a:lnTo>
                  <a:lnTo>
                    <a:pt x="327" y="240"/>
                  </a:lnTo>
                  <a:lnTo>
                    <a:pt x="327" y="240"/>
                  </a:lnTo>
                  <a:lnTo>
                    <a:pt x="341" y="234"/>
                  </a:lnTo>
                  <a:lnTo>
                    <a:pt x="361" y="231"/>
                  </a:lnTo>
                  <a:lnTo>
                    <a:pt x="361" y="231"/>
                  </a:lnTo>
                  <a:lnTo>
                    <a:pt x="366" y="231"/>
                  </a:lnTo>
                  <a:lnTo>
                    <a:pt x="366" y="231"/>
                  </a:lnTo>
                  <a:lnTo>
                    <a:pt x="369" y="231"/>
                  </a:lnTo>
                  <a:lnTo>
                    <a:pt x="369" y="231"/>
                  </a:lnTo>
                  <a:lnTo>
                    <a:pt x="414" y="228"/>
                  </a:lnTo>
                  <a:lnTo>
                    <a:pt x="414" y="228"/>
                  </a:lnTo>
                  <a:lnTo>
                    <a:pt x="414" y="228"/>
                  </a:lnTo>
                  <a:lnTo>
                    <a:pt x="414" y="228"/>
                  </a:lnTo>
                  <a:lnTo>
                    <a:pt x="414" y="231"/>
                  </a:lnTo>
                  <a:lnTo>
                    <a:pt x="414" y="231"/>
                  </a:lnTo>
                  <a:lnTo>
                    <a:pt x="414" y="231"/>
                  </a:lnTo>
                  <a:lnTo>
                    <a:pt x="414" y="231"/>
                  </a:lnTo>
                  <a:lnTo>
                    <a:pt x="414" y="231"/>
                  </a:lnTo>
                  <a:lnTo>
                    <a:pt x="414" y="231"/>
                  </a:lnTo>
                  <a:lnTo>
                    <a:pt x="417" y="231"/>
                  </a:lnTo>
                  <a:lnTo>
                    <a:pt x="417" y="231"/>
                  </a:lnTo>
                  <a:lnTo>
                    <a:pt x="417" y="231"/>
                  </a:lnTo>
                  <a:lnTo>
                    <a:pt x="417" y="231"/>
                  </a:lnTo>
                  <a:lnTo>
                    <a:pt x="417" y="231"/>
                  </a:lnTo>
                  <a:lnTo>
                    <a:pt x="417" y="231"/>
                  </a:lnTo>
                  <a:lnTo>
                    <a:pt x="417" y="231"/>
                  </a:lnTo>
                  <a:lnTo>
                    <a:pt x="503" y="307"/>
                  </a:lnTo>
                  <a:lnTo>
                    <a:pt x="503" y="307"/>
                  </a:lnTo>
                  <a:lnTo>
                    <a:pt x="512" y="307"/>
                  </a:lnTo>
                  <a:lnTo>
                    <a:pt x="520" y="307"/>
                  </a:lnTo>
                  <a:lnTo>
                    <a:pt x="520" y="307"/>
                  </a:lnTo>
                  <a:lnTo>
                    <a:pt x="543" y="304"/>
                  </a:lnTo>
                  <a:lnTo>
                    <a:pt x="543" y="304"/>
                  </a:lnTo>
                  <a:lnTo>
                    <a:pt x="554" y="304"/>
                  </a:lnTo>
                  <a:lnTo>
                    <a:pt x="554" y="304"/>
                  </a:lnTo>
                  <a:lnTo>
                    <a:pt x="554" y="301"/>
                  </a:lnTo>
                  <a:lnTo>
                    <a:pt x="554" y="301"/>
                  </a:lnTo>
                  <a:lnTo>
                    <a:pt x="551" y="295"/>
                  </a:lnTo>
                  <a:lnTo>
                    <a:pt x="554" y="289"/>
                  </a:lnTo>
                  <a:lnTo>
                    <a:pt x="554" y="289"/>
                  </a:lnTo>
                  <a:lnTo>
                    <a:pt x="554" y="286"/>
                  </a:lnTo>
                  <a:lnTo>
                    <a:pt x="554" y="286"/>
                  </a:lnTo>
                  <a:lnTo>
                    <a:pt x="557" y="277"/>
                  </a:lnTo>
                  <a:lnTo>
                    <a:pt x="557" y="277"/>
                  </a:lnTo>
                  <a:lnTo>
                    <a:pt x="565" y="253"/>
                  </a:lnTo>
                  <a:lnTo>
                    <a:pt x="565" y="253"/>
                  </a:lnTo>
                  <a:lnTo>
                    <a:pt x="576" y="240"/>
                  </a:lnTo>
                  <a:lnTo>
                    <a:pt x="593" y="228"/>
                  </a:lnTo>
                  <a:lnTo>
                    <a:pt x="615" y="216"/>
                  </a:lnTo>
                  <a:lnTo>
                    <a:pt x="635" y="210"/>
                  </a:lnTo>
                  <a:lnTo>
                    <a:pt x="635" y="210"/>
                  </a:lnTo>
                  <a:lnTo>
                    <a:pt x="641" y="210"/>
                  </a:lnTo>
                  <a:lnTo>
                    <a:pt x="641" y="210"/>
                  </a:lnTo>
                  <a:lnTo>
                    <a:pt x="638" y="207"/>
                  </a:lnTo>
                  <a:lnTo>
                    <a:pt x="641" y="201"/>
                  </a:lnTo>
                  <a:lnTo>
                    <a:pt x="641" y="201"/>
                  </a:lnTo>
                  <a:lnTo>
                    <a:pt x="643" y="198"/>
                  </a:lnTo>
                  <a:lnTo>
                    <a:pt x="643" y="198"/>
                  </a:lnTo>
                  <a:lnTo>
                    <a:pt x="649" y="189"/>
                  </a:lnTo>
                  <a:lnTo>
                    <a:pt x="649" y="183"/>
                  </a:lnTo>
                  <a:lnTo>
                    <a:pt x="649" y="183"/>
                  </a:lnTo>
                  <a:lnTo>
                    <a:pt x="649" y="183"/>
                  </a:lnTo>
                  <a:lnTo>
                    <a:pt x="649" y="183"/>
                  </a:lnTo>
                  <a:lnTo>
                    <a:pt x="643" y="183"/>
                  </a:lnTo>
                  <a:lnTo>
                    <a:pt x="632" y="180"/>
                  </a:lnTo>
                  <a:lnTo>
                    <a:pt x="632" y="180"/>
                  </a:lnTo>
                  <a:lnTo>
                    <a:pt x="624" y="177"/>
                  </a:lnTo>
                  <a:lnTo>
                    <a:pt x="624" y="171"/>
                  </a:lnTo>
                  <a:lnTo>
                    <a:pt x="624" y="171"/>
                  </a:lnTo>
                  <a:lnTo>
                    <a:pt x="624" y="165"/>
                  </a:lnTo>
                  <a:lnTo>
                    <a:pt x="627" y="158"/>
                  </a:lnTo>
                  <a:lnTo>
                    <a:pt x="635" y="152"/>
                  </a:lnTo>
                  <a:lnTo>
                    <a:pt x="635" y="152"/>
                  </a:lnTo>
                  <a:lnTo>
                    <a:pt x="635" y="152"/>
                  </a:lnTo>
                  <a:lnTo>
                    <a:pt x="635" y="152"/>
                  </a:lnTo>
                  <a:lnTo>
                    <a:pt x="643" y="140"/>
                  </a:lnTo>
                  <a:lnTo>
                    <a:pt x="643" y="140"/>
                  </a:lnTo>
                  <a:lnTo>
                    <a:pt x="638" y="140"/>
                  </a:lnTo>
                  <a:lnTo>
                    <a:pt x="638" y="140"/>
                  </a:lnTo>
                  <a:lnTo>
                    <a:pt x="627" y="134"/>
                  </a:lnTo>
                  <a:lnTo>
                    <a:pt x="624" y="131"/>
                  </a:lnTo>
                  <a:lnTo>
                    <a:pt x="624" y="128"/>
                  </a:lnTo>
                  <a:lnTo>
                    <a:pt x="624" y="128"/>
                  </a:lnTo>
                  <a:lnTo>
                    <a:pt x="624" y="122"/>
                  </a:lnTo>
                  <a:lnTo>
                    <a:pt x="627" y="122"/>
                  </a:lnTo>
                  <a:lnTo>
                    <a:pt x="627" y="122"/>
                  </a:lnTo>
                  <a:lnTo>
                    <a:pt x="635" y="119"/>
                  </a:lnTo>
                  <a:lnTo>
                    <a:pt x="649" y="119"/>
                  </a:lnTo>
                  <a:lnTo>
                    <a:pt x="649" y="119"/>
                  </a:lnTo>
                  <a:lnTo>
                    <a:pt x="655" y="119"/>
                  </a:lnTo>
                  <a:lnTo>
                    <a:pt x="655" y="119"/>
                  </a:lnTo>
                  <a:lnTo>
                    <a:pt x="663" y="122"/>
                  </a:lnTo>
                  <a:lnTo>
                    <a:pt x="663" y="122"/>
                  </a:lnTo>
                  <a:lnTo>
                    <a:pt x="671" y="122"/>
                  </a:lnTo>
                  <a:lnTo>
                    <a:pt x="683" y="122"/>
                  </a:lnTo>
                  <a:lnTo>
                    <a:pt x="683" y="122"/>
                  </a:lnTo>
                  <a:lnTo>
                    <a:pt x="685" y="122"/>
                  </a:lnTo>
                  <a:lnTo>
                    <a:pt x="685" y="122"/>
                  </a:lnTo>
                  <a:lnTo>
                    <a:pt x="683" y="116"/>
                  </a:lnTo>
                  <a:lnTo>
                    <a:pt x="683" y="116"/>
                  </a:lnTo>
                  <a:lnTo>
                    <a:pt x="680" y="110"/>
                  </a:lnTo>
                  <a:lnTo>
                    <a:pt x="680" y="101"/>
                  </a:lnTo>
                  <a:lnTo>
                    <a:pt x="680" y="101"/>
                  </a:lnTo>
                  <a:lnTo>
                    <a:pt x="680" y="98"/>
                  </a:lnTo>
                  <a:lnTo>
                    <a:pt x="683" y="92"/>
                  </a:lnTo>
                  <a:lnTo>
                    <a:pt x="691" y="86"/>
                  </a:lnTo>
                  <a:lnTo>
                    <a:pt x="691" y="86"/>
                  </a:lnTo>
                  <a:lnTo>
                    <a:pt x="699" y="79"/>
                  </a:lnTo>
                  <a:lnTo>
                    <a:pt x="699" y="79"/>
                  </a:lnTo>
                  <a:lnTo>
                    <a:pt x="699" y="73"/>
                  </a:lnTo>
                  <a:lnTo>
                    <a:pt x="699" y="73"/>
                  </a:lnTo>
                  <a:lnTo>
                    <a:pt x="697" y="64"/>
                  </a:lnTo>
                  <a:lnTo>
                    <a:pt x="697" y="64"/>
                  </a:lnTo>
                  <a:lnTo>
                    <a:pt x="691" y="73"/>
                  </a:lnTo>
                  <a:lnTo>
                    <a:pt x="691" y="73"/>
                  </a:lnTo>
                  <a:lnTo>
                    <a:pt x="688" y="76"/>
                  </a:lnTo>
                  <a:lnTo>
                    <a:pt x="685" y="79"/>
                  </a:lnTo>
                  <a:lnTo>
                    <a:pt x="685" y="79"/>
                  </a:lnTo>
                  <a:lnTo>
                    <a:pt x="680" y="79"/>
                  </a:lnTo>
                  <a:lnTo>
                    <a:pt x="680" y="79"/>
                  </a:lnTo>
                  <a:lnTo>
                    <a:pt x="677" y="76"/>
                  </a:lnTo>
                  <a:lnTo>
                    <a:pt x="674" y="73"/>
                  </a:lnTo>
                  <a:lnTo>
                    <a:pt x="671" y="61"/>
                  </a:lnTo>
                  <a:lnTo>
                    <a:pt x="669" y="61"/>
                  </a:lnTo>
                  <a:lnTo>
                    <a:pt x="669" y="61"/>
                  </a:lnTo>
                  <a:lnTo>
                    <a:pt x="669" y="58"/>
                  </a:lnTo>
                  <a:lnTo>
                    <a:pt x="666" y="58"/>
                  </a:lnTo>
                  <a:lnTo>
                    <a:pt x="666" y="58"/>
                  </a:lnTo>
                  <a:lnTo>
                    <a:pt x="660" y="61"/>
                  </a:lnTo>
                  <a:lnTo>
                    <a:pt x="660" y="61"/>
                  </a:lnTo>
                  <a:lnTo>
                    <a:pt x="655" y="70"/>
                  </a:lnTo>
                  <a:lnTo>
                    <a:pt x="652" y="73"/>
                  </a:lnTo>
                  <a:lnTo>
                    <a:pt x="646" y="73"/>
                  </a:lnTo>
                  <a:lnTo>
                    <a:pt x="646" y="73"/>
                  </a:lnTo>
                  <a:lnTo>
                    <a:pt x="638" y="73"/>
                  </a:lnTo>
                  <a:lnTo>
                    <a:pt x="635" y="70"/>
                  </a:lnTo>
                  <a:lnTo>
                    <a:pt x="635" y="70"/>
                  </a:lnTo>
                  <a:lnTo>
                    <a:pt x="632" y="64"/>
                  </a:lnTo>
                  <a:lnTo>
                    <a:pt x="632" y="61"/>
                  </a:lnTo>
                  <a:lnTo>
                    <a:pt x="635" y="55"/>
                  </a:lnTo>
                  <a:lnTo>
                    <a:pt x="635" y="55"/>
                  </a:lnTo>
                  <a:lnTo>
                    <a:pt x="641" y="46"/>
                  </a:lnTo>
                  <a:lnTo>
                    <a:pt x="641" y="46"/>
                  </a:lnTo>
                  <a:lnTo>
                    <a:pt x="643" y="43"/>
                  </a:lnTo>
                  <a:lnTo>
                    <a:pt x="643" y="43"/>
                  </a:lnTo>
                  <a:lnTo>
                    <a:pt x="646" y="34"/>
                  </a:lnTo>
                  <a:lnTo>
                    <a:pt x="652" y="25"/>
                  </a:lnTo>
                  <a:lnTo>
                    <a:pt x="674" y="0"/>
                  </a:lnTo>
                  <a:lnTo>
                    <a:pt x="674" y="0"/>
                  </a:lnTo>
                  <a:lnTo>
                    <a:pt x="677" y="0"/>
                  </a:lnTo>
                  <a:lnTo>
                    <a:pt x="677" y="0"/>
                  </a:lnTo>
                  <a:lnTo>
                    <a:pt x="674" y="0"/>
                  </a:lnTo>
                  <a:lnTo>
                    <a:pt x="674" y="0"/>
                  </a:lnTo>
                  <a:lnTo>
                    <a:pt x="669" y="4"/>
                  </a:lnTo>
                  <a:lnTo>
                    <a:pt x="669" y="4"/>
                  </a:lnTo>
                  <a:lnTo>
                    <a:pt x="666" y="4"/>
                  </a:lnTo>
                  <a:lnTo>
                    <a:pt x="666" y="4"/>
                  </a:lnTo>
                  <a:lnTo>
                    <a:pt x="657" y="4"/>
                  </a:lnTo>
                  <a:lnTo>
                    <a:pt x="657" y="4"/>
                  </a:lnTo>
                  <a:lnTo>
                    <a:pt x="657" y="4"/>
                  </a:lnTo>
                  <a:lnTo>
                    <a:pt x="657" y="4"/>
                  </a:lnTo>
                  <a:lnTo>
                    <a:pt x="649" y="7"/>
                  </a:lnTo>
                  <a:lnTo>
                    <a:pt x="649" y="7"/>
                  </a:lnTo>
                  <a:lnTo>
                    <a:pt x="646" y="7"/>
                  </a:lnTo>
                  <a:lnTo>
                    <a:pt x="646" y="7"/>
                  </a:lnTo>
                  <a:lnTo>
                    <a:pt x="638" y="10"/>
                  </a:lnTo>
                  <a:lnTo>
                    <a:pt x="638" y="10"/>
                  </a:lnTo>
                  <a:lnTo>
                    <a:pt x="635" y="10"/>
                  </a:lnTo>
                  <a:lnTo>
                    <a:pt x="635" y="10"/>
                  </a:lnTo>
                  <a:lnTo>
                    <a:pt x="627" y="10"/>
                  </a:lnTo>
                  <a:lnTo>
                    <a:pt x="627" y="10"/>
                  </a:lnTo>
                  <a:lnTo>
                    <a:pt x="624" y="10"/>
                  </a:lnTo>
                  <a:lnTo>
                    <a:pt x="624" y="10"/>
                  </a:lnTo>
                  <a:lnTo>
                    <a:pt x="615" y="13"/>
                  </a:lnTo>
                  <a:lnTo>
                    <a:pt x="615" y="13"/>
                  </a:lnTo>
                  <a:lnTo>
                    <a:pt x="613" y="13"/>
                  </a:lnTo>
                  <a:lnTo>
                    <a:pt x="613" y="13"/>
                  </a:lnTo>
                  <a:lnTo>
                    <a:pt x="604" y="16"/>
                  </a:lnTo>
                  <a:lnTo>
                    <a:pt x="604" y="16"/>
                  </a:lnTo>
                  <a:lnTo>
                    <a:pt x="601" y="16"/>
                  </a:lnTo>
                  <a:lnTo>
                    <a:pt x="601" y="16"/>
                  </a:lnTo>
                  <a:lnTo>
                    <a:pt x="590" y="16"/>
                  </a:lnTo>
                  <a:lnTo>
                    <a:pt x="590" y="16"/>
                  </a:lnTo>
                  <a:lnTo>
                    <a:pt x="590" y="16"/>
                  </a:lnTo>
                  <a:lnTo>
                    <a:pt x="590" y="16"/>
                  </a:lnTo>
                  <a:lnTo>
                    <a:pt x="579" y="19"/>
                  </a:lnTo>
                  <a:lnTo>
                    <a:pt x="579" y="19"/>
                  </a:lnTo>
                  <a:lnTo>
                    <a:pt x="576" y="19"/>
                  </a:lnTo>
                  <a:lnTo>
                    <a:pt x="576" y="19"/>
                  </a:lnTo>
                  <a:lnTo>
                    <a:pt x="568" y="22"/>
                  </a:lnTo>
                  <a:lnTo>
                    <a:pt x="568" y="22"/>
                  </a:lnTo>
                  <a:lnTo>
                    <a:pt x="565" y="22"/>
                  </a:lnTo>
                  <a:lnTo>
                    <a:pt x="565" y="22"/>
                  </a:lnTo>
                  <a:lnTo>
                    <a:pt x="554" y="22"/>
                  </a:lnTo>
                  <a:lnTo>
                    <a:pt x="554" y="22"/>
                  </a:lnTo>
                  <a:lnTo>
                    <a:pt x="551" y="22"/>
                  </a:lnTo>
                  <a:lnTo>
                    <a:pt x="551" y="22"/>
                  </a:lnTo>
                  <a:lnTo>
                    <a:pt x="540" y="25"/>
                  </a:lnTo>
                  <a:lnTo>
                    <a:pt x="540" y="25"/>
                  </a:lnTo>
                  <a:lnTo>
                    <a:pt x="537" y="25"/>
                  </a:lnTo>
                  <a:lnTo>
                    <a:pt x="537" y="25"/>
                  </a:lnTo>
                  <a:lnTo>
                    <a:pt x="526" y="28"/>
                  </a:lnTo>
                  <a:lnTo>
                    <a:pt x="526" y="28"/>
                  </a:lnTo>
                  <a:lnTo>
                    <a:pt x="523" y="28"/>
                  </a:lnTo>
                  <a:lnTo>
                    <a:pt x="523" y="28"/>
                  </a:lnTo>
                  <a:lnTo>
                    <a:pt x="515" y="28"/>
                  </a:lnTo>
                  <a:lnTo>
                    <a:pt x="515" y="28"/>
                  </a:lnTo>
                  <a:lnTo>
                    <a:pt x="509" y="28"/>
                  </a:lnTo>
                  <a:lnTo>
                    <a:pt x="509" y="28"/>
                  </a:lnTo>
                  <a:lnTo>
                    <a:pt x="498" y="31"/>
                  </a:lnTo>
                  <a:lnTo>
                    <a:pt x="498" y="31"/>
                  </a:lnTo>
                  <a:lnTo>
                    <a:pt x="495" y="31"/>
                  </a:lnTo>
                  <a:lnTo>
                    <a:pt x="495" y="31"/>
                  </a:lnTo>
                  <a:lnTo>
                    <a:pt x="484" y="34"/>
                  </a:lnTo>
                  <a:lnTo>
                    <a:pt x="484" y="34"/>
                  </a:lnTo>
                  <a:lnTo>
                    <a:pt x="481" y="34"/>
                  </a:lnTo>
                  <a:lnTo>
                    <a:pt x="481" y="34"/>
                  </a:lnTo>
                  <a:lnTo>
                    <a:pt x="470" y="34"/>
                  </a:lnTo>
                  <a:lnTo>
                    <a:pt x="470" y="34"/>
                  </a:lnTo>
                  <a:lnTo>
                    <a:pt x="467" y="34"/>
                  </a:lnTo>
                  <a:lnTo>
                    <a:pt x="467" y="34"/>
                  </a:lnTo>
                  <a:lnTo>
                    <a:pt x="456" y="37"/>
                  </a:lnTo>
                  <a:lnTo>
                    <a:pt x="456" y="37"/>
                  </a:lnTo>
                  <a:lnTo>
                    <a:pt x="450" y="37"/>
                  </a:lnTo>
                  <a:lnTo>
                    <a:pt x="450" y="37"/>
                  </a:lnTo>
                  <a:lnTo>
                    <a:pt x="439" y="40"/>
                  </a:lnTo>
                  <a:lnTo>
                    <a:pt x="439" y="40"/>
                  </a:lnTo>
                  <a:lnTo>
                    <a:pt x="436" y="40"/>
                  </a:lnTo>
                  <a:lnTo>
                    <a:pt x="436" y="40"/>
                  </a:lnTo>
                  <a:lnTo>
                    <a:pt x="425" y="40"/>
                  </a:lnTo>
                  <a:lnTo>
                    <a:pt x="425" y="40"/>
                  </a:lnTo>
                  <a:lnTo>
                    <a:pt x="420" y="43"/>
                  </a:lnTo>
                  <a:lnTo>
                    <a:pt x="420" y="43"/>
                  </a:lnTo>
                  <a:lnTo>
                    <a:pt x="408" y="43"/>
                  </a:lnTo>
                  <a:lnTo>
                    <a:pt x="408" y="43"/>
                  </a:lnTo>
                  <a:lnTo>
                    <a:pt x="406" y="43"/>
                  </a:lnTo>
                  <a:lnTo>
                    <a:pt x="406" y="43"/>
                  </a:lnTo>
                  <a:lnTo>
                    <a:pt x="392" y="46"/>
                  </a:lnTo>
                  <a:lnTo>
                    <a:pt x="392" y="46"/>
                  </a:lnTo>
                  <a:lnTo>
                    <a:pt x="389" y="46"/>
                  </a:lnTo>
                  <a:lnTo>
                    <a:pt x="389" y="46"/>
                  </a:lnTo>
                  <a:lnTo>
                    <a:pt x="378" y="46"/>
                  </a:lnTo>
                  <a:lnTo>
                    <a:pt x="378" y="46"/>
                  </a:lnTo>
                  <a:lnTo>
                    <a:pt x="375" y="46"/>
                  </a:lnTo>
                  <a:lnTo>
                    <a:pt x="375" y="46"/>
                  </a:lnTo>
                  <a:lnTo>
                    <a:pt x="361" y="49"/>
                  </a:lnTo>
                  <a:lnTo>
                    <a:pt x="361" y="49"/>
                  </a:lnTo>
                  <a:lnTo>
                    <a:pt x="358" y="49"/>
                  </a:lnTo>
                  <a:lnTo>
                    <a:pt x="358" y="49"/>
                  </a:lnTo>
                  <a:lnTo>
                    <a:pt x="347" y="52"/>
                  </a:lnTo>
                  <a:lnTo>
                    <a:pt x="347" y="52"/>
                  </a:lnTo>
                  <a:lnTo>
                    <a:pt x="341" y="52"/>
                  </a:lnTo>
                  <a:lnTo>
                    <a:pt x="341" y="52"/>
                  </a:lnTo>
                  <a:lnTo>
                    <a:pt x="330" y="52"/>
                  </a:lnTo>
                  <a:lnTo>
                    <a:pt x="330" y="52"/>
                  </a:lnTo>
                  <a:lnTo>
                    <a:pt x="327" y="52"/>
                  </a:lnTo>
                  <a:lnTo>
                    <a:pt x="327" y="52"/>
                  </a:lnTo>
                  <a:lnTo>
                    <a:pt x="313" y="55"/>
                  </a:lnTo>
                  <a:lnTo>
                    <a:pt x="313" y="55"/>
                  </a:lnTo>
                  <a:lnTo>
                    <a:pt x="308" y="55"/>
                  </a:lnTo>
                  <a:lnTo>
                    <a:pt x="308" y="55"/>
                  </a:lnTo>
                  <a:lnTo>
                    <a:pt x="299" y="58"/>
                  </a:lnTo>
                  <a:lnTo>
                    <a:pt x="299" y="58"/>
                  </a:lnTo>
                  <a:lnTo>
                    <a:pt x="294" y="58"/>
                  </a:lnTo>
                  <a:lnTo>
                    <a:pt x="294" y="58"/>
                  </a:lnTo>
                  <a:lnTo>
                    <a:pt x="280" y="58"/>
                  </a:lnTo>
                  <a:lnTo>
                    <a:pt x="280" y="58"/>
                  </a:lnTo>
                  <a:lnTo>
                    <a:pt x="277" y="58"/>
                  </a:lnTo>
                  <a:lnTo>
                    <a:pt x="277" y="58"/>
                  </a:lnTo>
                  <a:lnTo>
                    <a:pt x="266" y="61"/>
                  </a:lnTo>
                  <a:lnTo>
                    <a:pt x="266" y="61"/>
                  </a:lnTo>
                  <a:lnTo>
                    <a:pt x="260" y="61"/>
                  </a:lnTo>
                  <a:lnTo>
                    <a:pt x="260" y="61"/>
                  </a:lnTo>
                  <a:lnTo>
                    <a:pt x="249" y="61"/>
                  </a:lnTo>
                  <a:lnTo>
                    <a:pt x="249" y="61"/>
                  </a:lnTo>
                  <a:lnTo>
                    <a:pt x="243" y="64"/>
                  </a:lnTo>
                  <a:lnTo>
                    <a:pt x="243" y="64"/>
                  </a:lnTo>
                  <a:lnTo>
                    <a:pt x="235" y="64"/>
                  </a:lnTo>
                  <a:lnTo>
                    <a:pt x="235" y="64"/>
                  </a:lnTo>
                  <a:lnTo>
                    <a:pt x="232" y="64"/>
                  </a:lnTo>
                  <a:lnTo>
                    <a:pt x="232" y="64"/>
                  </a:lnTo>
                  <a:lnTo>
                    <a:pt x="226" y="67"/>
                  </a:lnTo>
                  <a:lnTo>
                    <a:pt x="221" y="76"/>
                  </a:lnTo>
                  <a:lnTo>
                    <a:pt x="221" y="76"/>
                  </a:lnTo>
                  <a:close/>
                </a:path>
              </a:pathLst>
            </a:custGeom>
            <a:solidFill>
              <a:schemeClr val="accent3">
                <a:lumMod val="40000"/>
                <a:lumOff val="6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4" name="Freeform 170">
              <a:extLst>
                <a:ext uri="{FF2B5EF4-FFF2-40B4-BE49-F238E27FC236}">
                  <a16:creationId xmlns:a16="http://schemas.microsoft.com/office/drawing/2014/main" id="{EA511B49-82CB-C3E8-6DB7-BA6028567DE9}"/>
                </a:ext>
              </a:extLst>
            </p:cNvPr>
            <p:cNvSpPr>
              <a:spLocks/>
            </p:cNvSpPr>
            <p:nvPr/>
          </p:nvSpPr>
          <p:spPr bwMode="auto">
            <a:xfrm rot="21400944">
              <a:off x="4209546" y="4376887"/>
              <a:ext cx="893133" cy="693774"/>
            </a:xfrm>
            <a:custGeom>
              <a:avLst/>
              <a:gdLst>
                <a:gd name="T0" fmla="*/ 129 w 719"/>
                <a:gd name="T1" fmla="*/ 18 h 589"/>
                <a:gd name="T2" fmla="*/ 101 w 719"/>
                <a:gd name="T3" fmla="*/ 18 h 589"/>
                <a:gd name="T4" fmla="*/ 92 w 719"/>
                <a:gd name="T5" fmla="*/ 21 h 589"/>
                <a:gd name="T6" fmla="*/ 22 w 719"/>
                <a:gd name="T7" fmla="*/ 21 h 589"/>
                <a:gd name="T8" fmla="*/ 5 w 719"/>
                <a:gd name="T9" fmla="*/ 39 h 589"/>
                <a:gd name="T10" fmla="*/ 3 w 719"/>
                <a:gd name="T11" fmla="*/ 60 h 589"/>
                <a:gd name="T12" fmla="*/ 3 w 719"/>
                <a:gd name="T13" fmla="*/ 79 h 589"/>
                <a:gd name="T14" fmla="*/ 0 w 719"/>
                <a:gd name="T15" fmla="*/ 91 h 589"/>
                <a:gd name="T16" fmla="*/ 22 w 719"/>
                <a:gd name="T17" fmla="*/ 85 h 589"/>
                <a:gd name="T18" fmla="*/ 47 w 719"/>
                <a:gd name="T19" fmla="*/ 82 h 589"/>
                <a:gd name="T20" fmla="*/ 81 w 719"/>
                <a:gd name="T21" fmla="*/ 75 h 589"/>
                <a:gd name="T22" fmla="*/ 145 w 719"/>
                <a:gd name="T23" fmla="*/ 85 h 589"/>
                <a:gd name="T24" fmla="*/ 182 w 719"/>
                <a:gd name="T25" fmla="*/ 112 h 589"/>
                <a:gd name="T26" fmla="*/ 201 w 719"/>
                <a:gd name="T27" fmla="*/ 139 h 589"/>
                <a:gd name="T28" fmla="*/ 243 w 719"/>
                <a:gd name="T29" fmla="*/ 127 h 589"/>
                <a:gd name="T30" fmla="*/ 277 w 719"/>
                <a:gd name="T31" fmla="*/ 118 h 589"/>
                <a:gd name="T32" fmla="*/ 291 w 719"/>
                <a:gd name="T33" fmla="*/ 115 h 589"/>
                <a:gd name="T34" fmla="*/ 288 w 719"/>
                <a:gd name="T35" fmla="*/ 97 h 589"/>
                <a:gd name="T36" fmla="*/ 308 w 719"/>
                <a:gd name="T37" fmla="*/ 91 h 589"/>
                <a:gd name="T38" fmla="*/ 341 w 719"/>
                <a:gd name="T39" fmla="*/ 103 h 589"/>
                <a:gd name="T40" fmla="*/ 380 w 719"/>
                <a:gd name="T41" fmla="*/ 130 h 589"/>
                <a:gd name="T42" fmla="*/ 400 w 719"/>
                <a:gd name="T43" fmla="*/ 164 h 589"/>
                <a:gd name="T44" fmla="*/ 420 w 719"/>
                <a:gd name="T45" fmla="*/ 173 h 589"/>
                <a:gd name="T46" fmla="*/ 439 w 719"/>
                <a:gd name="T47" fmla="*/ 182 h 589"/>
                <a:gd name="T48" fmla="*/ 448 w 719"/>
                <a:gd name="T49" fmla="*/ 209 h 589"/>
                <a:gd name="T50" fmla="*/ 459 w 719"/>
                <a:gd name="T51" fmla="*/ 237 h 589"/>
                <a:gd name="T52" fmla="*/ 459 w 719"/>
                <a:gd name="T53" fmla="*/ 264 h 589"/>
                <a:gd name="T54" fmla="*/ 450 w 719"/>
                <a:gd name="T55" fmla="*/ 294 h 589"/>
                <a:gd name="T56" fmla="*/ 459 w 719"/>
                <a:gd name="T57" fmla="*/ 306 h 589"/>
                <a:gd name="T58" fmla="*/ 467 w 719"/>
                <a:gd name="T59" fmla="*/ 297 h 589"/>
                <a:gd name="T60" fmla="*/ 490 w 719"/>
                <a:gd name="T61" fmla="*/ 337 h 589"/>
                <a:gd name="T62" fmla="*/ 484 w 719"/>
                <a:gd name="T63" fmla="*/ 367 h 589"/>
                <a:gd name="T64" fmla="*/ 492 w 719"/>
                <a:gd name="T65" fmla="*/ 382 h 589"/>
                <a:gd name="T66" fmla="*/ 515 w 719"/>
                <a:gd name="T67" fmla="*/ 422 h 589"/>
                <a:gd name="T68" fmla="*/ 532 w 719"/>
                <a:gd name="T69" fmla="*/ 416 h 589"/>
                <a:gd name="T70" fmla="*/ 543 w 719"/>
                <a:gd name="T71" fmla="*/ 428 h 589"/>
                <a:gd name="T72" fmla="*/ 543 w 719"/>
                <a:gd name="T73" fmla="*/ 449 h 589"/>
                <a:gd name="T74" fmla="*/ 557 w 719"/>
                <a:gd name="T75" fmla="*/ 464 h 589"/>
                <a:gd name="T76" fmla="*/ 571 w 719"/>
                <a:gd name="T77" fmla="*/ 498 h 589"/>
                <a:gd name="T78" fmla="*/ 607 w 719"/>
                <a:gd name="T79" fmla="*/ 516 h 589"/>
                <a:gd name="T80" fmla="*/ 627 w 719"/>
                <a:gd name="T81" fmla="*/ 543 h 589"/>
                <a:gd name="T82" fmla="*/ 638 w 719"/>
                <a:gd name="T83" fmla="*/ 565 h 589"/>
                <a:gd name="T84" fmla="*/ 649 w 719"/>
                <a:gd name="T85" fmla="*/ 580 h 589"/>
                <a:gd name="T86" fmla="*/ 655 w 719"/>
                <a:gd name="T87" fmla="*/ 589 h 589"/>
                <a:gd name="T88" fmla="*/ 688 w 719"/>
                <a:gd name="T89" fmla="*/ 583 h 589"/>
                <a:gd name="T90" fmla="*/ 705 w 719"/>
                <a:gd name="T91" fmla="*/ 568 h 589"/>
                <a:gd name="T92" fmla="*/ 705 w 719"/>
                <a:gd name="T93" fmla="*/ 537 h 589"/>
                <a:gd name="T94" fmla="*/ 716 w 719"/>
                <a:gd name="T95" fmla="*/ 501 h 589"/>
                <a:gd name="T96" fmla="*/ 719 w 719"/>
                <a:gd name="T97" fmla="*/ 480 h 589"/>
                <a:gd name="T98" fmla="*/ 711 w 719"/>
                <a:gd name="T99" fmla="*/ 398 h 589"/>
                <a:gd name="T100" fmla="*/ 699 w 719"/>
                <a:gd name="T101" fmla="*/ 376 h 589"/>
                <a:gd name="T102" fmla="*/ 655 w 719"/>
                <a:gd name="T103" fmla="*/ 285 h 589"/>
                <a:gd name="T104" fmla="*/ 649 w 719"/>
                <a:gd name="T105" fmla="*/ 270 h 589"/>
                <a:gd name="T106" fmla="*/ 641 w 719"/>
                <a:gd name="T107" fmla="*/ 264 h 589"/>
                <a:gd name="T108" fmla="*/ 618 w 719"/>
                <a:gd name="T109" fmla="*/ 221 h 589"/>
                <a:gd name="T110" fmla="*/ 624 w 719"/>
                <a:gd name="T111" fmla="*/ 209 h 589"/>
                <a:gd name="T112" fmla="*/ 571 w 719"/>
                <a:gd name="T113" fmla="*/ 115 h 589"/>
                <a:gd name="T114" fmla="*/ 529 w 719"/>
                <a:gd name="T115" fmla="*/ 0 h 589"/>
                <a:gd name="T116" fmla="*/ 498 w 719"/>
                <a:gd name="T117" fmla="*/ 9 h 589"/>
                <a:gd name="T118" fmla="*/ 470 w 719"/>
                <a:gd name="T119" fmla="*/ 36 h 589"/>
                <a:gd name="T120" fmla="*/ 232 w 719"/>
                <a:gd name="T121" fmla="*/ 33 h 589"/>
                <a:gd name="T122" fmla="*/ 213 w 719"/>
                <a:gd name="T123" fmla="*/ 1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9" h="589">
                  <a:moveTo>
                    <a:pt x="140" y="18"/>
                  </a:moveTo>
                  <a:lnTo>
                    <a:pt x="134" y="18"/>
                  </a:lnTo>
                  <a:lnTo>
                    <a:pt x="134" y="18"/>
                  </a:lnTo>
                  <a:lnTo>
                    <a:pt x="129" y="18"/>
                  </a:lnTo>
                  <a:lnTo>
                    <a:pt x="129" y="18"/>
                  </a:lnTo>
                  <a:lnTo>
                    <a:pt x="117" y="18"/>
                  </a:lnTo>
                  <a:lnTo>
                    <a:pt x="117" y="18"/>
                  </a:lnTo>
                  <a:lnTo>
                    <a:pt x="112" y="18"/>
                  </a:lnTo>
                  <a:lnTo>
                    <a:pt x="112" y="18"/>
                  </a:lnTo>
                  <a:lnTo>
                    <a:pt x="101" y="18"/>
                  </a:lnTo>
                  <a:lnTo>
                    <a:pt x="101" y="21"/>
                  </a:lnTo>
                  <a:lnTo>
                    <a:pt x="95" y="21"/>
                  </a:lnTo>
                  <a:lnTo>
                    <a:pt x="95" y="21"/>
                  </a:lnTo>
                  <a:lnTo>
                    <a:pt x="92" y="21"/>
                  </a:lnTo>
                  <a:lnTo>
                    <a:pt x="92" y="21"/>
                  </a:lnTo>
                  <a:lnTo>
                    <a:pt x="89" y="21"/>
                  </a:lnTo>
                  <a:lnTo>
                    <a:pt x="89" y="21"/>
                  </a:lnTo>
                  <a:lnTo>
                    <a:pt x="81" y="21"/>
                  </a:lnTo>
                  <a:lnTo>
                    <a:pt x="22" y="21"/>
                  </a:lnTo>
                  <a:lnTo>
                    <a:pt x="22" y="21"/>
                  </a:lnTo>
                  <a:lnTo>
                    <a:pt x="11" y="24"/>
                  </a:lnTo>
                  <a:lnTo>
                    <a:pt x="5" y="30"/>
                  </a:lnTo>
                  <a:lnTo>
                    <a:pt x="5" y="30"/>
                  </a:lnTo>
                  <a:lnTo>
                    <a:pt x="5" y="39"/>
                  </a:lnTo>
                  <a:lnTo>
                    <a:pt x="5" y="39"/>
                  </a:lnTo>
                  <a:lnTo>
                    <a:pt x="5" y="48"/>
                  </a:lnTo>
                  <a:lnTo>
                    <a:pt x="5" y="48"/>
                  </a:lnTo>
                  <a:lnTo>
                    <a:pt x="5" y="54"/>
                  </a:lnTo>
                  <a:lnTo>
                    <a:pt x="3" y="60"/>
                  </a:lnTo>
                  <a:lnTo>
                    <a:pt x="3" y="60"/>
                  </a:lnTo>
                  <a:lnTo>
                    <a:pt x="3" y="69"/>
                  </a:lnTo>
                  <a:lnTo>
                    <a:pt x="3" y="69"/>
                  </a:lnTo>
                  <a:lnTo>
                    <a:pt x="3" y="72"/>
                  </a:lnTo>
                  <a:lnTo>
                    <a:pt x="3" y="72"/>
                  </a:lnTo>
                  <a:lnTo>
                    <a:pt x="3" y="79"/>
                  </a:lnTo>
                  <a:lnTo>
                    <a:pt x="3" y="79"/>
                  </a:lnTo>
                  <a:lnTo>
                    <a:pt x="3" y="85"/>
                  </a:lnTo>
                  <a:lnTo>
                    <a:pt x="0" y="91"/>
                  </a:lnTo>
                  <a:lnTo>
                    <a:pt x="0" y="91"/>
                  </a:lnTo>
                  <a:lnTo>
                    <a:pt x="0" y="91"/>
                  </a:lnTo>
                  <a:lnTo>
                    <a:pt x="0" y="91"/>
                  </a:lnTo>
                  <a:lnTo>
                    <a:pt x="0" y="94"/>
                  </a:lnTo>
                  <a:lnTo>
                    <a:pt x="0" y="94"/>
                  </a:lnTo>
                  <a:lnTo>
                    <a:pt x="22" y="85"/>
                  </a:lnTo>
                  <a:lnTo>
                    <a:pt x="22" y="85"/>
                  </a:lnTo>
                  <a:lnTo>
                    <a:pt x="36" y="82"/>
                  </a:lnTo>
                  <a:lnTo>
                    <a:pt x="45" y="82"/>
                  </a:lnTo>
                  <a:lnTo>
                    <a:pt x="45" y="82"/>
                  </a:lnTo>
                  <a:lnTo>
                    <a:pt x="47" y="82"/>
                  </a:lnTo>
                  <a:lnTo>
                    <a:pt x="47" y="82"/>
                  </a:lnTo>
                  <a:lnTo>
                    <a:pt x="53" y="79"/>
                  </a:lnTo>
                  <a:lnTo>
                    <a:pt x="64" y="79"/>
                  </a:lnTo>
                  <a:lnTo>
                    <a:pt x="64" y="79"/>
                  </a:lnTo>
                  <a:lnTo>
                    <a:pt x="73" y="79"/>
                  </a:lnTo>
                  <a:lnTo>
                    <a:pt x="81" y="75"/>
                  </a:lnTo>
                  <a:lnTo>
                    <a:pt x="81" y="75"/>
                  </a:lnTo>
                  <a:lnTo>
                    <a:pt x="89" y="72"/>
                  </a:lnTo>
                  <a:lnTo>
                    <a:pt x="103" y="72"/>
                  </a:lnTo>
                  <a:lnTo>
                    <a:pt x="123" y="75"/>
                  </a:lnTo>
                  <a:lnTo>
                    <a:pt x="145" y="85"/>
                  </a:lnTo>
                  <a:lnTo>
                    <a:pt x="145" y="85"/>
                  </a:lnTo>
                  <a:lnTo>
                    <a:pt x="165" y="94"/>
                  </a:lnTo>
                  <a:lnTo>
                    <a:pt x="173" y="100"/>
                  </a:lnTo>
                  <a:lnTo>
                    <a:pt x="179" y="106"/>
                  </a:lnTo>
                  <a:lnTo>
                    <a:pt x="182" y="112"/>
                  </a:lnTo>
                  <a:lnTo>
                    <a:pt x="182" y="112"/>
                  </a:lnTo>
                  <a:lnTo>
                    <a:pt x="182" y="118"/>
                  </a:lnTo>
                  <a:lnTo>
                    <a:pt x="182" y="118"/>
                  </a:lnTo>
                  <a:lnTo>
                    <a:pt x="193" y="133"/>
                  </a:lnTo>
                  <a:lnTo>
                    <a:pt x="201" y="139"/>
                  </a:lnTo>
                  <a:lnTo>
                    <a:pt x="207" y="142"/>
                  </a:lnTo>
                  <a:lnTo>
                    <a:pt x="207" y="142"/>
                  </a:lnTo>
                  <a:lnTo>
                    <a:pt x="215" y="142"/>
                  </a:lnTo>
                  <a:lnTo>
                    <a:pt x="227" y="136"/>
                  </a:lnTo>
                  <a:lnTo>
                    <a:pt x="243" y="127"/>
                  </a:lnTo>
                  <a:lnTo>
                    <a:pt x="243" y="127"/>
                  </a:lnTo>
                  <a:lnTo>
                    <a:pt x="249" y="121"/>
                  </a:lnTo>
                  <a:lnTo>
                    <a:pt x="257" y="118"/>
                  </a:lnTo>
                  <a:lnTo>
                    <a:pt x="277" y="118"/>
                  </a:lnTo>
                  <a:lnTo>
                    <a:pt x="277" y="118"/>
                  </a:lnTo>
                  <a:lnTo>
                    <a:pt x="285" y="118"/>
                  </a:lnTo>
                  <a:lnTo>
                    <a:pt x="285" y="118"/>
                  </a:lnTo>
                  <a:lnTo>
                    <a:pt x="291" y="118"/>
                  </a:lnTo>
                  <a:lnTo>
                    <a:pt x="291" y="118"/>
                  </a:lnTo>
                  <a:lnTo>
                    <a:pt x="291" y="115"/>
                  </a:lnTo>
                  <a:lnTo>
                    <a:pt x="291" y="115"/>
                  </a:lnTo>
                  <a:lnTo>
                    <a:pt x="288" y="109"/>
                  </a:lnTo>
                  <a:lnTo>
                    <a:pt x="288" y="103"/>
                  </a:lnTo>
                  <a:lnTo>
                    <a:pt x="288" y="103"/>
                  </a:lnTo>
                  <a:lnTo>
                    <a:pt x="288" y="97"/>
                  </a:lnTo>
                  <a:lnTo>
                    <a:pt x="291" y="94"/>
                  </a:lnTo>
                  <a:lnTo>
                    <a:pt x="291" y="94"/>
                  </a:lnTo>
                  <a:lnTo>
                    <a:pt x="299" y="91"/>
                  </a:lnTo>
                  <a:lnTo>
                    <a:pt x="308" y="91"/>
                  </a:lnTo>
                  <a:lnTo>
                    <a:pt x="308" y="91"/>
                  </a:lnTo>
                  <a:lnTo>
                    <a:pt x="319" y="94"/>
                  </a:lnTo>
                  <a:lnTo>
                    <a:pt x="319" y="94"/>
                  </a:lnTo>
                  <a:lnTo>
                    <a:pt x="327" y="94"/>
                  </a:lnTo>
                  <a:lnTo>
                    <a:pt x="333" y="97"/>
                  </a:lnTo>
                  <a:lnTo>
                    <a:pt x="341" y="103"/>
                  </a:lnTo>
                  <a:lnTo>
                    <a:pt x="341" y="103"/>
                  </a:lnTo>
                  <a:lnTo>
                    <a:pt x="350" y="109"/>
                  </a:lnTo>
                  <a:lnTo>
                    <a:pt x="350" y="109"/>
                  </a:lnTo>
                  <a:lnTo>
                    <a:pt x="366" y="118"/>
                  </a:lnTo>
                  <a:lnTo>
                    <a:pt x="380" y="130"/>
                  </a:lnTo>
                  <a:lnTo>
                    <a:pt x="380" y="130"/>
                  </a:lnTo>
                  <a:lnTo>
                    <a:pt x="394" y="151"/>
                  </a:lnTo>
                  <a:lnTo>
                    <a:pt x="394" y="151"/>
                  </a:lnTo>
                  <a:lnTo>
                    <a:pt x="400" y="164"/>
                  </a:lnTo>
                  <a:lnTo>
                    <a:pt x="400" y="164"/>
                  </a:lnTo>
                  <a:lnTo>
                    <a:pt x="406" y="170"/>
                  </a:lnTo>
                  <a:lnTo>
                    <a:pt x="411" y="170"/>
                  </a:lnTo>
                  <a:lnTo>
                    <a:pt x="411" y="170"/>
                  </a:lnTo>
                  <a:lnTo>
                    <a:pt x="420" y="173"/>
                  </a:lnTo>
                  <a:lnTo>
                    <a:pt x="420" y="173"/>
                  </a:lnTo>
                  <a:lnTo>
                    <a:pt x="425" y="173"/>
                  </a:lnTo>
                  <a:lnTo>
                    <a:pt x="425" y="173"/>
                  </a:lnTo>
                  <a:lnTo>
                    <a:pt x="431" y="176"/>
                  </a:lnTo>
                  <a:lnTo>
                    <a:pt x="439" y="182"/>
                  </a:lnTo>
                  <a:lnTo>
                    <a:pt x="439" y="182"/>
                  </a:lnTo>
                  <a:lnTo>
                    <a:pt x="448" y="185"/>
                  </a:lnTo>
                  <a:lnTo>
                    <a:pt x="450" y="191"/>
                  </a:lnTo>
                  <a:lnTo>
                    <a:pt x="450" y="191"/>
                  </a:lnTo>
                  <a:lnTo>
                    <a:pt x="450" y="203"/>
                  </a:lnTo>
                  <a:lnTo>
                    <a:pt x="448" y="209"/>
                  </a:lnTo>
                  <a:lnTo>
                    <a:pt x="448" y="209"/>
                  </a:lnTo>
                  <a:lnTo>
                    <a:pt x="450" y="212"/>
                  </a:lnTo>
                  <a:lnTo>
                    <a:pt x="450" y="212"/>
                  </a:lnTo>
                  <a:lnTo>
                    <a:pt x="456" y="227"/>
                  </a:lnTo>
                  <a:lnTo>
                    <a:pt x="459" y="237"/>
                  </a:lnTo>
                  <a:lnTo>
                    <a:pt x="459" y="237"/>
                  </a:lnTo>
                  <a:lnTo>
                    <a:pt x="459" y="249"/>
                  </a:lnTo>
                  <a:lnTo>
                    <a:pt x="459" y="249"/>
                  </a:lnTo>
                  <a:lnTo>
                    <a:pt x="459" y="264"/>
                  </a:lnTo>
                  <a:lnTo>
                    <a:pt x="459" y="264"/>
                  </a:lnTo>
                  <a:lnTo>
                    <a:pt x="456" y="279"/>
                  </a:lnTo>
                  <a:lnTo>
                    <a:pt x="453" y="288"/>
                  </a:lnTo>
                  <a:lnTo>
                    <a:pt x="453" y="288"/>
                  </a:lnTo>
                  <a:lnTo>
                    <a:pt x="450" y="294"/>
                  </a:lnTo>
                  <a:lnTo>
                    <a:pt x="450" y="294"/>
                  </a:lnTo>
                  <a:lnTo>
                    <a:pt x="448" y="306"/>
                  </a:lnTo>
                  <a:lnTo>
                    <a:pt x="450" y="325"/>
                  </a:lnTo>
                  <a:lnTo>
                    <a:pt x="450" y="325"/>
                  </a:lnTo>
                  <a:lnTo>
                    <a:pt x="456" y="319"/>
                  </a:lnTo>
                  <a:lnTo>
                    <a:pt x="459" y="306"/>
                  </a:lnTo>
                  <a:lnTo>
                    <a:pt x="459" y="306"/>
                  </a:lnTo>
                  <a:lnTo>
                    <a:pt x="462" y="300"/>
                  </a:lnTo>
                  <a:lnTo>
                    <a:pt x="464" y="297"/>
                  </a:lnTo>
                  <a:lnTo>
                    <a:pt x="464" y="297"/>
                  </a:lnTo>
                  <a:lnTo>
                    <a:pt x="467" y="297"/>
                  </a:lnTo>
                  <a:lnTo>
                    <a:pt x="473" y="300"/>
                  </a:lnTo>
                  <a:lnTo>
                    <a:pt x="478" y="309"/>
                  </a:lnTo>
                  <a:lnTo>
                    <a:pt x="490" y="328"/>
                  </a:lnTo>
                  <a:lnTo>
                    <a:pt x="490" y="328"/>
                  </a:lnTo>
                  <a:lnTo>
                    <a:pt x="490" y="337"/>
                  </a:lnTo>
                  <a:lnTo>
                    <a:pt x="490" y="343"/>
                  </a:lnTo>
                  <a:lnTo>
                    <a:pt x="487" y="361"/>
                  </a:lnTo>
                  <a:lnTo>
                    <a:pt x="487" y="361"/>
                  </a:lnTo>
                  <a:lnTo>
                    <a:pt x="484" y="367"/>
                  </a:lnTo>
                  <a:lnTo>
                    <a:pt x="484" y="367"/>
                  </a:lnTo>
                  <a:lnTo>
                    <a:pt x="484" y="373"/>
                  </a:lnTo>
                  <a:lnTo>
                    <a:pt x="487" y="376"/>
                  </a:lnTo>
                  <a:lnTo>
                    <a:pt x="487" y="376"/>
                  </a:lnTo>
                  <a:lnTo>
                    <a:pt x="492" y="382"/>
                  </a:lnTo>
                  <a:lnTo>
                    <a:pt x="492" y="382"/>
                  </a:lnTo>
                  <a:lnTo>
                    <a:pt x="498" y="395"/>
                  </a:lnTo>
                  <a:lnTo>
                    <a:pt x="498" y="395"/>
                  </a:lnTo>
                  <a:lnTo>
                    <a:pt x="512" y="416"/>
                  </a:lnTo>
                  <a:lnTo>
                    <a:pt x="512" y="416"/>
                  </a:lnTo>
                  <a:lnTo>
                    <a:pt x="515" y="422"/>
                  </a:lnTo>
                  <a:lnTo>
                    <a:pt x="515" y="422"/>
                  </a:lnTo>
                  <a:lnTo>
                    <a:pt x="518" y="419"/>
                  </a:lnTo>
                  <a:lnTo>
                    <a:pt x="518" y="419"/>
                  </a:lnTo>
                  <a:lnTo>
                    <a:pt x="526" y="416"/>
                  </a:lnTo>
                  <a:lnTo>
                    <a:pt x="532" y="416"/>
                  </a:lnTo>
                  <a:lnTo>
                    <a:pt x="537" y="419"/>
                  </a:lnTo>
                  <a:lnTo>
                    <a:pt x="537" y="419"/>
                  </a:lnTo>
                  <a:lnTo>
                    <a:pt x="540" y="422"/>
                  </a:lnTo>
                  <a:lnTo>
                    <a:pt x="543" y="428"/>
                  </a:lnTo>
                  <a:lnTo>
                    <a:pt x="543" y="428"/>
                  </a:lnTo>
                  <a:lnTo>
                    <a:pt x="543" y="437"/>
                  </a:lnTo>
                  <a:lnTo>
                    <a:pt x="543" y="437"/>
                  </a:lnTo>
                  <a:lnTo>
                    <a:pt x="543" y="449"/>
                  </a:lnTo>
                  <a:lnTo>
                    <a:pt x="543" y="449"/>
                  </a:lnTo>
                  <a:lnTo>
                    <a:pt x="543" y="449"/>
                  </a:lnTo>
                  <a:lnTo>
                    <a:pt x="543" y="449"/>
                  </a:lnTo>
                  <a:lnTo>
                    <a:pt x="543" y="449"/>
                  </a:lnTo>
                  <a:lnTo>
                    <a:pt x="543" y="449"/>
                  </a:lnTo>
                  <a:lnTo>
                    <a:pt x="551" y="455"/>
                  </a:lnTo>
                  <a:lnTo>
                    <a:pt x="557" y="464"/>
                  </a:lnTo>
                  <a:lnTo>
                    <a:pt x="557" y="464"/>
                  </a:lnTo>
                  <a:lnTo>
                    <a:pt x="562" y="473"/>
                  </a:lnTo>
                  <a:lnTo>
                    <a:pt x="565" y="480"/>
                  </a:lnTo>
                  <a:lnTo>
                    <a:pt x="565" y="480"/>
                  </a:lnTo>
                  <a:lnTo>
                    <a:pt x="571" y="498"/>
                  </a:lnTo>
                  <a:lnTo>
                    <a:pt x="571" y="498"/>
                  </a:lnTo>
                  <a:lnTo>
                    <a:pt x="574" y="504"/>
                  </a:lnTo>
                  <a:lnTo>
                    <a:pt x="579" y="507"/>
                  </a:lnTo>
                  <a:lnTo>
                    <a:pt x="590" y="513"/>
                  </a:lnTo>
                  <a:lnTo>
                    <a:pt x="607" y="516"/>
                  </a:lnTo>
                  <a:lnTo>
                    <a:pt x="607" y="516"/>
                  </a:lnTo>
                  <a:lnTo>
                    <a:pt x="613" y="519"/>
                  </a:lnTo>
                  <a:lnTo>
                    <a:pt x="618" y="522"/>
                  </a:lnTo>
                  <a:lnTo>
                    <a:pt x="624" y="531"/>
                  </a:lnTo>
                  <a:lnTo>
                    <a:pt x="627" y="543"/>
                  </a:lnTo>
                  <a:lnTo>
                    <a:pt x="627" y="543"/>
                  </a:lnTo>
                  <a:lnTo>
                    <a:pt x="630" y="552"/>
                  </a:lnTo>
                  <a:lnTo>
                    <a:pt x="632" y="562"/>
                  </a:lnTo>
                  <a:lnTo>
                    <a:pt x="632" y="562"/>
                  </a:lnTo>
                  <a:lnTo>
                    <a:pt x="638" y="565"/>
                  </a:lnTo>
                  <a:lnTo>
                    <a:pt x="638" y="565"/>
                  </a:lnTo>
                  <a:lnTo>
                    <a:pt x="646" y="571"/>
                  </a:lnTo>
                  <a:lnTo>
                    <a:pt x="646" y="571"/>
                  </a:lnTo>
                  <a:lnTo>
                    <a:pt x="649" y="577"/>
                  </a:lnTo>
                  <a:lnTo>
                    <a:pt x="649" y="580"/>
                  </a:lnTo>
                  <a:lnTo>
                    <a:pt x="646" y="589"/>
                  </a:lnTo>
                  <a:lnTo>
                    <a:pt x="646" y="589"/>
                  </a:lnTo>
                  <a:lnTo>
                    <a:pt x="644" y="589"/>
                  </a:lnTo>
                  <a:lnTo>
                    <a:pt x="644" y="589"/>
                  </a:lnTo>
                  <a:lnTo>
                    <a:pt x="655" y="589"/>
                  </a:lnTo>
                  <a:lnTo>
                    <a:pt x="655" y="589"/>
                  </a:lnTo>
                  <a:lnTo>
                    <a:pt x="669" y="586"/>
                  </a:lnTo>
                  <a:lnTo>
                    <a:pt x="669" y="586"/>
                  </a:lnTo>
                  <a:lnTo>
                    <a:pt x="677" y="586"/>
                  </a:lnTo>
                  <a:lnTo>
                    <a:pt x="688" y="583"/>
                  </a:lnTo>
                  <a:lnTo>
                    <a:pt x="688" y="583"/>
                  </a:lnTo>
                  <a:lnTo>
                    <a:pt x="694" y="580"/>
                  </a:lnTo>
                  <a:lnTo>
                    <a:pt x="694" y="580"/>
                  </a:lnTo>
                  <a:lnTo>
                    <a:pt x="702" y="574"/>
                  </a:lnTo>
                  <a:lnTo>
                    <a:pt x="705" y="568"/>
                  </a:lnTo>
                  <a:lnTo>
                    <a:pt x="705" y="568"/>
                  </a:lnTo>
                  <a:lnTo>
                    <a:pt x="705" y="559"/>
                  </a:lnTo>
                  <a:lnTo>
                    <a:pt x="705" y="549"/>
                  </a:lnTo>
                  <a:lnTo>
                    <a:pt x="705" y="549"/>
                  </a:lnTo>
                  <a:lnTo>
                    <a:pt x="705" y="537"/>
                  </a:lnTo>
                  <a:lnTo>
                    <a:pt x="705" y="537"/>
                  </a:lnTo>
                  <a:lnTo>
                    <a:pt x="705" y="528"/>
                  </a:lnTo>
                  <a:lnTo>
                    <a:pt x="708" y="519"/>
                  </a:lnTo>
                  <a:lnTo>
                    <a:pt x="716" y="501"/>
                  </a:lnTo>
                  <a:lnTo>
                    <a:pt x="716" y="501"/>
                  </a:lnTo>
                  <a:lnTo>
                    <a:pt x="719" y="498"/>
                  </a:lnTo>
                  <a:lnTo>
                    <a:pt x="719" y="498"/>
                  </a:lnTo>
                  <a:lnTo>
                    <a:pt x="719" y="495"/>
                  </a:lnTo>
                  <a:lnTo>
                    <a:pt x="719" y="495"/>
                  </a:lnTo>
                  <a:lnTo>
                    <a:pt x="719" y="480"/>
                  </a:lnTo>
                  <a:lnTo>
                    <a:pt x="719" y="461"/>
                  </a:lnTo>
                  <a:lnTo>
                    <a:pt x="719" y="461"/>
                  </a:lnTo>
                  <a:lnTo>
                    <a:pt x="713" y="443"/>
                  </a:lnTo>
                  <a:lnTo>
                    <a:pt x="713" y="443"/>
                  </a:lnTo>
                  <a:lnTo>
                    <a:pt x="711" y="398"/>
                  </a:lnTo>
                  <a:lnTo>
                    <a:pt x="711" y="398"/>
                  </a:lnTo>
                  <a:lnTo>
                    <a:pt x="708" y="379"/>
                  </a:lnTo>
                  <a:lnTo>
                    <a:pt x="708" y="379"/>
                  </a:lnTo>
                  <a:lnTo>
                    <a:pt x="705" y="379"/>
                  </a:lnTo>
                  <a:lnTo>
                    <a:pt x="699" y="376"/>
                  </a:lnTo>
                  <a:lnTo>
                    <a:pt x="699" y="376"/>
                  </a:lnTo>
                  <a:lnTo>
                    <a:pt x="691" y="361"/>
                  </a:lnTo>
                  <a:lnTo>
                    <a:pt x="677" y="337"/>
                  </a:lnTo>
                  <a:lnTo>
                    <a:pt x="666" y="309"/>
                  </a:lnTo>
                  <a:lnTo>
                    <a:pt x="655" y="285"/>
                  </a:lnTo>
                  <a:lnTo>
                    <a:pt x="655" y="285"/>
                  </a:lnTo>
                  <a:lnTo>
                    <a:pt x="652" y="273"/>
                  </a:lnTo>
                  <a:lnTo>
                    <a:pt x="649" y="270"/>
                  </a:lnTo>
                  <a:lnTo>
                    <a:pt x="649" y="270"/>
                  </a:lnTo>
                  <a:lnTo>
                    <a:pt x="649" y="270"/>
                  </a:lnTo>
                  <a:lnTo>
                    <a:pt x="649" y="270"/>
                  </a:lnTo>
                  <a:lnTo>
                    <a:pt x="649" y="270"/>
                  </a:lnTo>
                  <a:lnTo>
                    <a:pt x="649" y="270"/>
                  </a:lnTo>
                  <a:lnTo>
                    <a:pt x="646" y="270"/>
                  </a:lnTo>
                  <a:lnTo>
                    <a:pt x="641" y="264"/>
                  </a:lnTo>
                  <a:lnTo>
                    <a:pt x="641" y="264"/>
                  </a:lnTo>
                  <a:lnTo>
                    <a:pt x="621" y="224"/>
                  </a:lnTo>
                  <a:lnTo>
                    <a:pt x="621" y="224"/>
                  </a:lnTo>
                  <a:lnTo>
                    <a:pt x="618" y="221"/>
                  </a:lnTo>
                  <a:lnTo>
                    <a:pt x="618" y="221"/>
                  </a:lnTo>
                  <a:lnTo>
                    <a:pt x="618" y="215"/>
                  </a:lnTo>
                  <a:lnTo>
                    <a:pt x="621" y="209"/>
                  </a:lnTo>
                  <a:lnTo>
                    <a:pt x="621" y="209"/>
                  </a:lnTo>
                  <a:lnTo>
                    <a:pt x="624" y="209"/>
                  </a:lnTo>
                  <a:lnTo>
                    <a:pt x="624" y="209"/>
                  </a:lnTo>
                  <a:lnTo>
                    <a:pt x="613" y="194"/>
                  </a:lnTo>
                  <a:lnTo>
                    <a:pt x="599" y="170"/>
                  </a:lnTo>
                  <a:lnTo>
                    <a:pt x="599" y="170"/>
                  </a:lnTo>
                  <a:lnTo>
                    <a:pt x="585" y="142"/>
                  </a:lnTo>
                  <a:lnTo>
                    <a:pt x="571" y="115"/>
                  </a:lnTo>
                  <a:lnTo>
                    <a:pt x="571" y="115"/>
                  </a:lnTo>
                  <a:lnTo>
                    <a:pt x="560" y="91"/>
                  </a:lnTo>
                  <a:lnTo>
                    <a:pt x="546" y="57"/>
                  </a:lnTo>
                  <a:lnTo>
                    <a:pt x="534" y="24"/>
                  </a:lnTo>
                  <a:lnTo>
                    <a:pt x="529" y="0"/>
                  </a:lnTo>
                  <a:lnTo>
                    <a:pt x="529" y="0"/>
                  </a:lnTo>
                  <a:lnTo>
                    <a:pt x="529" y="0"/>
                  </a:lnTo>
                  <a:lnTo>
                    <a:pt x="529" y="0"/>
                  </a:lnTo>
                  <a:lnTo>
                    <a:pt x="498" y="9"/>
                  </a:lnTo>
                  <a:lnTo>
                    <a:pt x="498" y="9"/>
                  </a:lnTo>
                  <a:lnTo>
                    <a:pt x="487" y="12"/>
                  </a:lnTo>
                  <a:lnTo>
                    <a:pt x="487" y="12"/>
                  </a:lnTo>
                  <a:lnTo>
                    <a:pt x="473" y="33"/>
                  </a:lnTo>
                  <a:lnTo>
                    <a:pt x="473" y="33"/>
                  </a:lnTo>
                  <a:lnTo>
                    <a:pt x="470" y="36"/>
                  </a:lnTo>
                  <a:lnTo>
                    <a:pt x="464" y="36"/>
                  </a:lnTo>
                  <a:lnTo>
                    <a:pt x="464" y="36"/>
                  </a:lnTo>
                  <a:lnTo>
                    <a:pt x="462" y="33"/>
                  </a:lnTo>
                  <a:lnTo>
                    <a:pt x="459" y="27"/>
                  </a:lnTo>
                  <a:lnTo>
                    <a:pt x="232" y="33"/>
                  </a:lnTo>
                  <a:lnTo>
                    <a:pt x="232" y="33"/>
                  </a:lnTo>
                  <a:lnTo>
                    <a:pt x="227" y="33"/>
                  </a:lnTo>
                  <a:lnTo>
                    <a:pt x="227" y="33"/>
                  </a:lnTo>
                  <a:lnTo>
                    <a:pt x="213" y="12"/>
                  </a:lnTo>
                  <a:lnTo>
                    <a:pt x="213" y="12"/>
                  </a:lnTo>
                  <a:lnTo>
                    <a:pt x="140" y="18"/>
                  </a:lnTo>
                  <a:lnTo>
                    <a:pt x="140" y="18"/>
                  </a:lnTo>
                  <a:close/>
                </a:path>
              </a:pathLst>
            </a:custGeom>
            <a:solidFill>
              <a:schemeClr val="tx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5" name="Freeform 171">
              <a:extLst>
                <a:ext uri="{FF2B5EF4-FFF2-40B4-BE49-F238E27FC236}">
                  <a16:creationId xmlns:a16="http://schemas.microsoft.com/office/drawing/2014/main" id="{F664AEB3-1DD2-8626-61E2-D33C61241930}"/>
                </a:ext>
              </a:extLst>
            </p:cNvPr>
            <p:cNvSpPr>
              <a:spLocks/>
            </p:cNvSpPr>
            <p:nvPr/>
          </p:nvSpPr>
          <p:spPr bwMode="auto">
            <a:xfrm rot="21400944">
              <a:off x="3752967" y="3921076"/>
              <a:ext cx="311789" cy="637235"/>
            </a:xfrm>
            <a:custGeom>
              <a:avLst/>
              <a:gdLst>
                <a:gd name="T0" fmla="*/ 148 w 251"/>
                <a:gd name="T1" fmla="*/ 0 h 541"/>
                <a:gd name="T2" fmla="*/ 140 w 251"/>
                <a:gd name="T3" fmla="*/ 0 h 541"/>
                <a:gd name="T4" fmla="*/ 131 w 251"/>
                <a:gd name="T5" fmla="*/ 0 h 541"/>
                <a:gd name="T6" fmla="*/ 126 w 251"/>
                <a:gd name="T7" fmla="*/ 0 h 541"/>
                <a:gd name="T8" fmla="*/ 120 w 251"/>
                <a:gd name="T9" fmla="*/ 0 h 541"/>
                <a:gd name="T10" fmla="*/ 112 w 251"/>
                <a:gd name="T11" fmla="*/ 0 h 541"/>
                <a:gd name="T12" fmla="*/ 98 w 251"/>
                <a:gd name="T13" fmla="*/ 0 h 541"/>
                <a:gd name="T14" fmla="*/ 92 w 251"/>
                <a:gd name="T15" fmla="*/ 3 h 541"/>
                <a:gd name="T16" fmla="*/ 92 w 251"/>
                <a:gd name="T17" fmla="*/ 6 h 541"/>
                <a:gd name="T18" fmla="*/ 89 w 251"/>
                <a:gd name="T19" fmla="*/ 9 h 541"/>
                <a:gd name="T20" fmla="*/ 86 w 251"/>
                <a:gd name="T21" fmla="*/ 12 h 541"/>
                <a:gd name="T22" fmla="*/ 84 w 251"/>
                <a:gd name="T23" fmla="*/ 18 h 541"/>
                <a:gd name="T24" fmla="*/ 81 w 251"/>
                <a:gd name="T25" fmla="*/ 25 h 541"/>
                <a:gd name="T26" fmla="*/ 78 w 251"/>
                <a:gd name="T27" fmla="*/ 28 h 541"/>
                <a:gd name="T28" fmla="*/ 78 w 251"/>
                <a:gd name="T29" fmla="*/ 28 h 541"/>
                <a:gd name="T30" fmla="*/ 75 w 251"/>
                <a:gd name="T31" fmla="*/ 34 h 541"/>
                <a:gd name="T32" fmla="*/ 72 w 251"/>
                <a:gd name="T33" fmla="*/ 34 h 541"/>
                <a:gd name="T34" fmla="*/ 64 w 251"/>
                <a:gd name="T35" fmla="*/ 43 h 541"/>
                <a:gd name="T36" fmla="*/ 47 w 251"/>
                <a:gd name="T37" fmla="*/ 110 h 541"/>
                <a:gd name="T38" fmla="*/ 28 w 251"/>
                <a:gd name="T39" fmla="*/ 131 h 541"/>
                <a:gd name="T40" fmla="*/ 25 w 251"/>
                <a:gd name="T41" fmla="*/ 192 h 541"/>
                <a:gd name="T42" fmla="*/ 28 w 251"/>
                <a:gd name="T43" fmla="*/ 213 h 541"/>
                <a:gd name="T44" fmla="*/ 28 w 251"/>
                <a:gd name="T45" fmla="*/ 216 h 541"/>
                <a:gd name="T46" fmla="*/ 30 w 251"/>
                <a:gd name="T47" fmla="*/ 216 h 541"/>
                <a:gd name="T48" fmla="*/ 30 w 251"/>
                <a:gd name="T49" fmla="*/ 222 h 541"/>
                <a:gd name="T50" fmla="*/ 30 w 251"/>
                <a:gd name="T51" fmla="*/ 225 h 541"/>
                <a:gd name="T52" fmla="*/ 33 w 251"/>
                <a:gd name="T53" fmla="*/ 231 h 541"/>
                <a:gd name="T54" fmla="*/ 33 w 251"/>
                <a:gd name="T55" fmla="*/ 231 h 541"/>
                <a:gd name="T56" fmla="*/ 33 w 251"/>
                <a:gd name="T57" fmla="*/ 231 h 541"/>
                <a:gd name="T58" fmla="*/ 33 w 251"/>
                <a:gd name="T59" fmla="*/ 234 h 541"/>
                <a:gd name="T60" fmla="*/ 30 w 251"/>
                <a:gd name="T61" fmla="*/ 252 h 541"/>
                <a:gd name="T62" fmla="*/ 30 w 251"/>
                <a:gd name="T63" fmla="*/ 277 h 541"/>
                <a:gd name="T64" fmla="*/ 47 w 251"/>
                <a:gd name="T65" fmla="*/ 295 h 541"/>
                <a:gd name="T66" fmla="*/ 44 w 251"/>
                <a:gd name="T67" fmla="*/ 319 h 541"/>
                <a:gd name="T68" fmla="*/ 25 w 251"/>
                <a:gd name="T69" fmla="*/ 365 h 541"/>
                <a:gd name="T70" fmla="*/ 11 w 251"/>
                <a:gd name="T71" fmla="*/ 389 h 541"/>
                <a:gd name="T72" fmla="*/ 5 w 251"/>
                <a:gd name="T73" fmla="*/ 416 h 541"/>
                <a:gd name="T74" fmla="*/ 134 w 251"/>
                <a:gd name="T75" fmla="*/ 447 h 541"/>
                <a:gd name="T76" fmla="*/ 156 w 251"/>
                <a:gd name="T77" fmla="*/ 508 h 541"/>
                <a:gd name="T78" fmla="*/ 159 w 251"/>
                <a:gd name="T79" fmla="*/ 508 h 541"/>
                <a:gd name="T80" fmla="*/ 159 w 251"/>
                <a:gd name="T81" fmla="*/ 511 h 541"/>
                <a:gd name="T82" fmla="*/ 159 w 251"/>
                <a:gd name="T83" fmla="*/ 514 h 541"/>
                <a:gd name="T84" fmla="*/ 162 w 251"/>
                <a:gd name="T85" fmla="*/ 517 h 541"/>
                <a:gd name="T86" fmla="*/ 162 w 251"/>
                <a:gd name="T87" fmla="*/ 520 h 541"/>
                <a:gd name="T88" fmla="*/ 165 w 251"/>
                <a:gd name="T89" fmla="*/ 523 h 541"/>
                <a:gd name="T90" fmla="*/ 167 w 251"/>
                <a:gd name="T91" fmla="*/ 526 h 541"/>
                <a:gd name="T92" fmla="*/ 170 w 251"/>
                <a:gd name="T93" fmla="*/ 532 h 541"/>
                <a:gd name="T94" fmla="*/ 170 w 251"/>
                <a:gd name="T95" fmla="*/ 535 h 541"/>
                <a:gd name="T96" fmla="*/ 173 w 251"/>
                <a:gd name="T97" fmla="*/ 538 h 541"/>
                <a:gd name="T98" fmla="*/ 173 w 251"/>
                <a:gd name="T99" fmla="*/ 538 h 541"/>
                <a:gd name="T100" fmla="*/ 176 w 251"/>
                <a:gd name="T101" fmla="*/ 541 h 541"/>
                <a:gd name="T102" fmla="*/ 207 w 251"/>
                <a:gd name="T103" fmla="*/ 520 h 541"/>
                <a:gd name="T104" fmla="*/ 251 w 251"/>
                <a:gd name="T105" fmla="*/ 514 h 541"/>
                <a:gd name="T106" fmla="*/ 246 w 251"/>
                <a:gd name="T107" fmla="*/ 225 h 541"/>
                <a:gd name="T108" fmla="*/ 249 w 251"/>
                <a:gd name="T109"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1" h="541">
                  <a:moveTo>
                    <a:pt x="156" y="0"/>
                  </a:moveTo>
                  <a:lnTo>
                    <a:pt x="156" y="0"/>
                  </a:lnTo>
                  <a:lnTo>
                    <a:pt x="151" y="0"/>
                  </a:lnTo>
                  <a:lnTo>
                    <a:pt x="151" y="0"/>
                  </a:lnTo>
                  <a:lnTo>
                    <a:pt x="148" y="0"/>
                  </a:lnTo>
                  <a:lnTo>
                    <a:pt x="148" y="0"/>
                  </a:lnTo>
                  <a:lnTo>
                    <a:pt x="145" y="0"/>
                  </a:lnTo>
                  <a:lnTo>
                    <a:pt x="145" y="0"/>
                  </a:lnTo>
                  <a:lnTo>
                    <a:pt x="140" y="0"/>
                  </a:lnTo>
                  <a:lnTo>
                    <a:pt x="140" y="0"/>
                  </a:lnTo>
                  <a:lnTo>
                    <a:pt x="137" y="0"/>
                  </a:lnTo>
                  <a:lnTo>
                    <a:pt x="137" y="0"/>
                  </a:lnTo>
                  <a:lnTo>
                    <a:pt x="134" y="0"/>
                  </a:lnTo>
                  <a:lnTo>
                    <a:pt x="134" y="0"/>
                  </a:lnTo>
                  <a:lnTo>
                    <a:pt x="131" y="0"/>
                  </a:lnTo>
                  <a:lnTo>
                    <a:pt x="131" y="0"/>
                  </a:lnTo>
                  <a:lnTo>
                    <a:pt x="126" y="0"/>
                  </a:lnTo>
                  <a:lnTo>
                    <a:pt x="126" y="0"/>
                  </a:lnTo>
                  <a:lnTo>
                    <a:pt x="126" y="0"/>
                  </a:lnTo>
                  <a:lnTo>
                    <a:pt x="126" y="0"/>
                  </a:lnTo>
                  <a:lnTo>
                    <a:pt x="126" y="0"/>
                  </a:lnTo>
                  <a:lnTo>
                    <a:pt x="126" y="0"/>
                  </a:lnTo>
                  <a:lnTo>
                    <a:pt x="120" y="0"/>
                  </a:lnTo>
                  <a:lnTo>
                    <a:pt x="120" y="0"/>
                  </a:lnTo>
                  <a:lnTo>
                    <a:pt x="120" y="0"/>
                  </a:lnTo>
                  <a:lnTo>
                    <a:pt x="120" y="0"/>
                  </a:lnTo>
                  <a:lnTo>
                    <a:pt x="120" y="0"/>
                  </a:lnTo>
                  <a:lnTo>
                    <a:pt x="120" y="0"/>
                  </a:lnTo>
                  <a:lnTo>
                    <a:pt x="112" y="0"/>
                  </a:lnTo>
                  <a:lnTo>
                    <a:pt x="112" y="0"/>
                  </a:lnTo>
                  <a:lnTo>
                    <a:pt x="112" y="0"/>
                  </a:lnTo>
                  <a:lnTo>
                    <a:pt x="112" y="0"/>
                  </a:lnTo>
                  <a:lnTo>
                    <a:pt x="103" y="0"/>
                  </a:lnTo>
                  <a:lnTo>
                    <a:pt x="98" y="0"/>
                  </a:lnTo>
                  <a:lnTo>
                    <a:pt x="98" y="0"/>
                  </a:lnTo>
                  <a:lnTo>
                    <a:pt x="95" y="0"/>
                  </a:lnTo>
                  <a:lnTo>
                    <a:pt x="95" y="0"/>
                  </a:lnTo>
                  <a:lnTo>
                    <a:pt x="92" y="0"/>
                  </a:lnTo>
                  <a:lnTo>
                    <a:pt x="92" y="0"/>
                  </a:lnTo>
                  <a:lnTo>
                    <a:pt x="92" y="3"/>
                  </a:lnTo>
                  <a:lnTo>
                    <a:pt x="92" y="3"/>
                  </a:lnTo>
                  <a:lnTo>
                    <a:pt x="92" y="3"/>
                  </a:lnTo>
                  <a:lnTo>
                    <a:pt x="92" y="3"/>
                  </a:lnTo>
                  <a:lnTo>
                    <a:pt x="92" y="6"/>
                  </a:lnTo>
                  <a:lnTo>
                    <a:pt x="92" y="6"/>
                  </a:lnTo>
                  <a:lnTo>
                    <a:pt x="89" y="6"/>
                  </a:lnTo>
                  <a:lnTo>
                    <a:pt x="89" y="6"/>
                  </a:lnTo>
                  <a:lnTo>
                    <a:pt x="89" y="9"/>
                  </a:lnTo>
                  <a:lnTo>
                    <a:pt x="89" y="9"/>
                  </a:lnTo>
                  <a:lnTo>
                    <a:pt x="89" y="9"/>
                  </a:lnTo>
                  <a:lnTo>
                    <a:pt x="89" y="9"/>
                  </a:lnTo>
                  <a:lnTo>
                    <a:pt x="86" y="12"/>
                  </a:lnTo>
                  <a:lnTo>
                    <a:pt x="86" y="12"/>
                  </a:lnTo>
                  <a:lnTo>
                    <a:pt x="86" y="12"/>
                  </a:lnTo>
                  <a:lnTo>
                    <a:pt x="86" y="12"/>
                  </a:lnTo>
                  <a:lnTo>
                    <a:pt x="84" y="15"/>
                  </a:lnTo>
                  <a:lnTo>
                    <a:pt x="84" y="15"/>
                  </a:lnTo>
                  <a:lnTo>
                    <a:pt x="84" y="18"/>
                  </a:lnTo>
                  <a:lnTo>
                    <a:pt x="84" y="18"/>
                  </a:lnTo>
                  <a:lnTo>
                    <a:pt x="84" y="18"/>
                  </a:lnTo>
                  <a:lnTo>
                    <a:pt x="84" y="18"/>
                  </a:lnTo>
                  <a:lnTo>
                    <a:pt x="84" y="22"/>
                  </a:lnTo>
                  <a:lnTo>
                    <a:pt x="84" y="22"/>
                  </a:lnTo>
                  <a:lnTo>
                    <a:pt x="81" y="25"/>
                  </a:lnTo>
                  <a:lnTo>
                    <a:pt x="81" y="25"/>
                  </a:lnTo>
                  <a:lnTo>
                    <a:pt x="81" y="25"/>
                  </a:lnTo>
                  <a:lnTo>
                    <a:pt x="81" y="25"/>
                  </a:lnTo>
                  <a:lnTo>
                    <a:pt x="78" y="25"/>
                  </a:lnTo>
                  <a:lnTo>
                    <a:pt x="78" y="25"/>
                  </a:lnTo>
                  <a:lnTo>
                    <a:pt x="78" y="28"/>
                  </a:lnTo>
                  <a:lnTo>
                    <a:pt x="78" y="28"/>
                  </a:lnTo>
                  <a:lnTo>
                    <a:pt x="78" y="28"/>
                  </a:lnTo>
                  <a:lnTo>
                    <a:pt x="78" y="28"/>
                  </a:lnTo>
                  <a:lnTo>
                    <a:pt x="78" y="28"/>
                  </a:lnTo>
                  <a:lnTo>
                    <a:pt x="78" y="28"/>
                  </a:lnTo>
                  <a:lnTo>
                    <a:pt x="75" y="31"/>
                  </a:lnTo>
                  <a:lnTo>
                    <a:pt x="75" y="31"/>
                  </a:lnTo>
                  <a:lnTo>
                    <a:pt x="75" y="31"/>
                  </a:lnTo>
                  <a:lnTo>
                    <a:pt x="75" y="31"/>
                  </a:lnTo>
                  <a:lnTo>
                    <a:pt x="75" y="34"/>
                  </a:lnTo>
                  <a:lnTo>
                    <a:pt x="75" y="34"/>
                  </a:lnTo>
                  <a:lnTo>
                    <a:pt x="75" y="34"/>
                  </a:lnTo>
                  <a:lnTo>
                    <a:pt x="75" y="34"/>
                  </a:lnTo>
                  <a:lnTo>
                    <a:pt x="72" y="34"/>
                  </a:lnTo>
                  <a:lnTo>
                    <a:pt x="72" y="34"/>
                  </a:lnTo>
                  <a:lnTo>
                    <a:pt x="67" y="40"/>
                  </a:lnTo>
                  <a:lnTo>
                    <a:pt x="67" y="40"/>
                  </a:lnTo>
                  <a:lnTo>
                    <a:pt x="67" y="40"/>
                  </a:lnTo>
                  <a:lnTo>
                    <a:pt x="67" y="40"/>
                  </a:lnTo>
                  <a:lnTo>
                    <a:pt x="64" y="43"/>
                  </a:lnTo>
                  <a:lnTo>
                    <a:pt x="61" y="55"/>
                  </a:lnTo>
                  <a:lnTo>
                    <a:pt x="61" y="55"/>
                  </a:lnTo>
                  <a:lnTo>
                    <a:pt x="61" y="73"/>
                  </a:lnTo>
                  <a:lnTo>
                    <a:pt x="53" y="94"/>
                  </a:lnTo>
                  <a:lnTo>
                    <a:pt x="47" y="110"/>
                  </a:lnTo>
                  <a:lnTo>
                    <a:pt x="39" y="122"/>
                  </a:lnTo>
                  <a:lnTo>
                    <a:pt x="39" y="122"/>
                  </a:lnTo>
                  <a:lnTo>
                    <a:pt x="36" y="125"/>
                  </a:lnTo>
                  <a:lnTo>
                    <a:pt x="36" y="125"/>
                  </a:lnTo>
                  <a:lnTo>
                    <a:pt x="28" y="131"/>
                  </a:lnTo>
                  <a:lnTo>
                    <a:pt x="28" y="143"/>
                  </a:lnTo>
                  <a:lnTo>
                    <a:pt x="28" y="143"/>
                  </a:lnTo>
                  <a:lnTo>
                    <a:pt x="25" y="164"/>
                  </a:lnTo>
                  <a:lnTo>
                    <a:pt x="25" y="164"/>
                  </a:lnTo>
                  <a:lnTo>
                    <a:pt x="25" y="192"/>
                  </a:lnTo>
                  <a:lnTo>
                    <a:pt x="25" y="204"/>
                  </a:lnTo>
                  <a:lnTo>
                    <a:pt x="25" y="210"/>
                  </a:lnTo>
                  <a:lnTo>
                    <a:pt x="25" y="210"/>
                  </a:lnTo>
                  <a:lnTo>
                    <a:pt x="28" y="213"/>
                  </a:lnTo>
                  <a:lnTo>
                    <a:pt x="28" y="213"/>
                  </a:lnTo>
                  <a:lnTo>
                    <a:pt x="28" y="213"/>
                  </a:lnTo>
                  <a:lnTo>
                    <a:pt x="28" y="213"/>
                  </a:lnTo>
                  <a:lnTo>
                    <a:pt x="28" y="213"/>
                  </a:lnTo>
                  <a:lnTo>
                    <a:pt x="28" y="213"/>
                  </a:lnTo>
                  <a:lnTo>
                    <a:pt x="28" y="216"/>
                  </a:lnTo>
                  <a:lnTo>
                    <a:pt x="28" y="216"/>
                  </a:lnTo>
                  <a:lnTo>
                    <a:pt x="30" y="216"/>
                  </a:lnTo>
                  <a:lnTo>
                    <a:pt x="30" y="216"/>
                  </a:lnTo>
                  <a:lnTo>
                    <a:pt x="30" y="216"/>
                  </a:lnTo>
                  <a:lnTo>
                    <a:pt x="30" y="216"/>
                  </a:lnTo>
                  <a:lnTo>
                    <a:pt x="30" y="219"/>
                  </a:lnTo>
                  <a:lnTo>
                    <a:pt x="30" y="219"/>
                  </a:lnTo>
                  <a:lnTo>
                    <a:pt x="30" y="219"/>
                  </a:lnTo>
                  <a:lnTo>
                    <a:pt x="30" y="219"/>
                  </a:lnTo>
                  <a:lnTo>
                    <a:pt x="30" y="222"/>
                  </a:lnTo>
                  <a:lnTo>
                    <a:pt x="30" y="222"/>
                  </a:lnTo>
                  <a:lnTo>
                    <a:pt x="30" y="222"/>
                  </a:lnTo>
                  <a:lnTo>
                    <a:pt x="30" y="222"/>
                  </a:lnTo>
                  <a:lnTo>
                    <a:pt x="30" y="225"/>
                  </a:lnTo>
                  <a:lnTo>
                    <a:pt x="30" y="225"/>
                  </a:lnTo>
                  <a:lnTo>
                    <a:pt x="33" y="225"/>
                  </a:lnTo>
                  <a:lnTo>
                    <a:pt x="33" y="225"/>
                  </a:lnTo>
                  <a:lnTo>
                    <a:pt x="33" y="228"/>
                  </a:lnTo>
                  <a:lnTo>
                    <a:pt x="33" y="228"/>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4"/>
                  </a:lnTo>
                  <a:lnTo>
                    <a:pt x="33" y="234"/>
                  </a:lnTo>
                  <a:lnTo>
                    <a:pt x="33" y="237"/>
                  </a:lnTo>
                  <a:lnTo>
                    <a:pt x="33" y="237"/>
                  </a:lnTo>
                  <a:lnTo>
                    <a:pt x="33" y="240"/>
                  </a:lnTo>
                  <a:lnTo>
                    <a:pt x="33" y="240"/>
                  </a:lnTo>
                  <a:lnTo>
                    <a:pt x="30" y="252"/>
                  </a:lnTo>
                  <a:lnTo>
                    <a:pt x="30" y="252"/>
                  </a:lnTo>
                  <a:lnTo>
                    <a:pt x="28" y="265"/>
                  </a:lnTo>
                  <a:lnTo>
                    <a:pt x="28" y="271"/>
                  </a:lnTo>
                  <a:lnTo>
                    <a:pt x="30" y="277"/>
                  </a:lnTo>
                  <a:lnTo>
                    <a:pt x="30" y="277"/>
                  </a:lnTo>
                  <a:lnTo>
                    <a:pt x="36" y="280"/>
                  </a:lnTo>
                  <a:lnTo>
                    <a:pt x="36" y="280"/>
                  </a:lnTo>
                  <a:lnTo>
                    <a:pt x="44" y="289"/>
                  </a:lnTo>
                  <a:lnTo>
                    <a:pt x="47" y="295"/>
                  </a:lnTo>
                  <a:lnTo>
                    <a:pt x="47" y="295"/>
                  </a:lnTo>
                  <a:lnTo>
                    <a:pt x="50" y="304"/>
                  </a:lnTo>
                  <a:lnTo>
                    <a:pt x="50" y="304"/>
                  </a:lnTo>
                  <a:lnTo>
                    <a:pt x="50" y="310"/>
                  </a:lnTo>
                  <a:lnTo>
                    <a:pt x="44" y="319"/>
                  </a:lnTo>
                  <a:lnTo>
                    <a:pt x="44" y="319"/>
                  </a:lnTo>
                  <a:lnTo>
                    <a:pt x="36" y="328"/>
                  </a:lnTo>
                  <a:lnTo>
                    <a:pt x="30" y="344"/>
                  </a:lnTo>
                  <a:lnTo>
                    <a:pt x="25" y="353"/>
                  </a:lnTo>
                  <a:lnTo>
                    <a:pt x="25" y="365"/>
                  </a:lnTo>
                  <a:lnTo>
                    <a:pt x="25" y="365"/>
                  </a:lnTo>
                  <a:lnTo>
                    <a:pt x="22" y="371"/>
                  </a:lnTo>
                  <a:lnTo>
                    <a:pt x="22" y="377"/>
                  </a:lnTo>
                  <a:lnTo>
                    <a:pt x="14" y="386"/>
                  </a:lnTo>
                  <a:lnTo>
                    <a:pt x="14" y="386"/>
                  </a:lnTo>
                  <a:lnTo>
                    <a:pt x="11" y="389"/>
                  </a:lnTo>
                  <a:lnTo>
                    <a:pt x="8" y="395"/>
                  </a:lnTo>
                  <a:lnTo>
                    <a:pt x="8" y="395"/>
                  </a:lnTo>
                  <a:lnTo>
                    <a:pt x="8" y="407"/>
                  </a:lnTo>
                  <a:lnTo>
                    <a:pt x="5" y="416"/>
                  </a:lnTo>
                  <a:lnTo>
                    <a:pt x="5" y="416"/>
                  </a:lnTo>
                  <a:lnTo>
                    <a:pt x="0" y="435"/>
                  </a:lnTo>
                  <a:lnTo>
                    <a:pt x="0" y="435"/>
                  </a:lnTo>
                  <a:lnTo>
                    <a:pt x="0" y="447"/>
                  </a:lnTo>
                  <a:lnTo>
                    <a:pt x="134" y="447"/>
                  </a:lnTo>
                  <a:lnTo>
                    <a:pt x="134" y="447"/>
                  </a:lnTo>
                  <a:lnTo>
                    <a:pt x="137" y="447"/>
                  </a:lnTo>
                  <a:lnTo>
                    <a:pt x="140" y="453"/>
                  </a:lnTo>
                  <a:lnTo>
                    <a:pt x="140" y="465"/>
                  </a:lnTo>
                  <a:lnTo>
                    <a:pt x="145" y="486"/>
                  </a:lnTo>
                  <a:lnTo>
                    <a:pt x="156" y="508"/>
                  </a:lnTo>
                  <a:lnTo>
                    <a:pt x="156" y="508"/>
                  </a:lnTo>
                  <a:lnTo>
                    <a:pt x="156" y="508"/>
                  </a:lnTo>
                  <a:lnTo>
                    <a:pt x="156" y="508"/>
                  </a:lnTo>
                  <a:lnTo>
                    <a:pt x="159" y="508"/>
                  </a:lnTo>
                  <a:lnTo>
                    <a:pt x="159" y="508"/>
                  </a:lnTo>
                  <a:lnTo>
                    <a:pt x="159" y="508"/>
                  </a:lnTo>
                  <a:lnTo>
                    <a:pt x="159" y="508"/>
                  </a:lnTo>
                  <a:lnTo>
                    <a:pt x="159" y="511"/>
                  </a:lnTo>
                  <a:lnTo>
                    <a:pt x="159" y="511"/>
                  </a:lnTo>
                  <a:lnTo>
                    <a:pt x="159" y="511"/>
                  </a:lnTo>
                  <a:lnTo>
                    <a:pt x="159" y="511"/>
                  </a:lnTo>
                  <a:lnTo>
                    <a:pt x="159" y="511"/>
                  </a:lnTo>
                  <a:lnTo>
                    <a:pt x="159" y="511"/>
                  </a:lnTo>
                  <a:lnTo>
                    <a:pt x="159" y="514"/>
                  </a:lnTo>
                  <a:lnTo>
                    <a:pt x="159" y="514"/>
                  </a:lnTo>
                  <a:lnTo>
                    <a:pt x="162" y="514"/>
                  </a:lnTo>
                  <a:lnTo>
                    <a:pt x="162" y="514"/>
                  </a:lnTo>
                  <a:lnTo>
                    <a:pt x="162" y="517"/>
                  </a:lnTo>
                  <a:lnTo>
                    <a:pt x="162" y="517"/>
                  </a:lnTo>
                  <a:lnTo>
                    <a:pt x="162" y="517"/>
                  </a:lnTo>
                  <a:lnTo>
                    <a:pt x="162" y="517"/>
                  </a:lnTo>
                  <a:lnTo>
                    <a:pt x="162" y="517"/>
                  </a:lnTo>
                  <a:lnTo>
                    <a:pt x="162" y="517"/>
                  </a:lnTo>
                  <a:lnTo>
                    <a:pt x="162" y="520"/>
                  </a:lnTo>
                  <a:lnTo>
                    <a:pt x="162" y="520"/>
                  </a:lnTo>
                  <a:lnTo>
                    <a:pt x="165" y="520"/>
                  </a:lnTo>
                  <a:lnTo>
                    <a:pt x="165" y="520"/>
                  </a:lnTo>
                  <a:lnTo>
                    <a:pt x="165" y="523"/>
                  </a:lnTo>
                  <a:lnTo>
                    <a:pt x="165" y="523"/>
                  </a:lnTo>
                  <a:lnTo>
                    <a:pt x="165" y="523"/>
                  </a:lnTo>
                  <a:lnTo>
                    <a:pt x="165" y="523"/>
                  </a:lnTo>
                  <a:lnTo>
                    <a:pt x="167" y="526"/>
                  </a:lnTo>
                  <a:lnTo>
                    <a:pt x="167" y="526"/>
                  </a:lnTo>
                  <a:lnTo>
                    <a:pt x="167" y="526"/>
                  </a:lnTo>
                  <a:lnTo>
                    <a:pt x="167" y="526"/>
                  </a:lnTo>
                  <a:lnTo>
                    <a:pt x="167" y="529"/>
                  </a:lnTo>
                  <a:lnTo>
                    <a:pt x="167" y="529"/>
                  </a:lnTo>
                  <a:lnTo>
                    <a:pt x="167" y="529"/>
                  </a:lnTo>
                  <a:lnTo>
                    <a:pt x="167" y="529"/>
                  </a:lnTo>
                  <a:lnTo>
                    <a:pt x="170" y="532"/>
                  </a:lnTo>
                  <a:lnTo>
                    <a:pt x="170" y="532"/>
                  </a:lnTo>
                  <a:lnTo>
                    <a:pt x="170" y="532"/>
                  </a:lnTo>
                  <a:lnTo>
                    <a:pt x="170" y="532"/>
                  </a:lnTo>
                  <a:lnTo>
                    <a:pt x="170" y="535"/>
                  </a:lnTo>
                  <a:lnTo>
                    <a:pt x="170" y="535"/>
                  </a:lnTo>
                  <a:lnTo>
                    <a:pt x="170" y="535"/>
                  </a:lnTo>
                  <a:lnTo>
                    <a:pt x="170" y="535"/>
                  </a:lnTo>
                  <a:lnTo>
                    <a:pt x="173" y="535"/>
                  </a:lnTo>
                  <a:lnTo>
                    <a:pt x="173" y="535"/>
                  </a:lnTo>
                  <a:lnTo>
                    <a:pt x="173" y="538"/>
                  </a:lnTo>
                  <a:lnTo>
                    <a:pt x="173" y="538"/>
                  </a:lnTo>
                  <a:lnTo>
                    <a:pt x="173" y="538"/>
                  </a:lnTo>
                  <a:lnTo>
                    <a:pt x="173" y="538"/>
                  </a:lnTo>
                  <a:lnTo>
                    <a:pt x="173" y="538"/>
                  </a:lnTo>
                  <a:lnTo>
                    <a:pt x="173" y="538"/>
                  </a:lnTo>
                  <a:lnTo>
                    <a:pt x="176" y="541"/>
                  </a:lnTo>
                  <a:lnTo>
                    <a:pt x="176" y="541"/>
                  </a:lnTo>
                  <a:lnTo>
                    <a:pt x="176" y="541"/>
                  </a:lnTo>
                  <a:lnTo>
                    <a:pt x="176" y="541"/>
                  </a:lnTo>
                  <a:lnTo>
                    <a:pt x="176" y="541"/>
                  </a:lnTo>
                  <a:lnTo>
                    <a:pt x="176" y="541"/>
                  </a:lnTo>
                  <a:lnTo>
                    <a:pt x="195" y="529"/>
                  </a:lnTo>
                  <a:lnTo>
                    <a:pt x="195" y="529"/>
                  </a:lnTo>
                  <a:lnTo>
                    <a:pt x="207" y="520"/>
                  </a:lnTo>
                  <a:lnTo>
                    <a:pt x="207" y="520"/>
                  </a:lnTo>
                  <a:lnTo>
                    <a:pt x="221" y="514"/>
                  </a:lnTo>
                  <a:lnTo>
                    <a:pt x="240" y="514"/>
                  </a:lnTo>
                  <a:lnTo>
                    <a:pt x="240" y="514"/>
                  </a:lnTo>
                  <a:lnTo>
                    <a:pt x="251" y="514"/>
                  </a:lnTo>
                  <a:lnTo>
                    <a:pt x="251" y="514"/>
                  </a:lnTo>
                  <a:lnTo>
                    <a:pt x="249" y="483"/>
                  </a:lnTo>
                  <a:lnTo>
                    <a:pt x="246" y="441"/>
                  </a:lnTo>
                  <a:lnTo>
                    <a:pt x="243" y="334"/>
                  </a:lnTo>
                  <a:lnTo>
                    <a:pt x="243" y="334"/>
                  </a:lnTo>
                  <a:lnTo>
                    <a:pt x="246" y="225"/>
                  </a:lnTo>
                  <a:lnTo>
                    <a:pt x="246" y="137"/>
                  </a:lnTo>
                  <a:lnTo>
                    <a:pt x="246" y="137"/>
                  </a:lnTo>
                  <a:lnTo>
                    <a:pt x="249" y="110"/>
                  </a:lnTo>
                  <a:lnTo>
                    <a:pt x="249" y="0"/>
                  </a:lnTo>
                  <a:lnTo>
                    <a:pt x="249" y="0"/>
                  </a:lnTo>
                  <a:lnTo>
                    <a:pt x="156" y="0"/>
                  </a:lnTo>
                  <a:lnTo>
                    <a:pt x="156" y="0"/>
                  </a:lnTo>
                  <a:lnTo>
                    <a:pt x="156" y="0"/>
                  </a:lnTo>
                  <a:lnTo>
                    <a:pt x="156" y="0"/>
                  </a:lnTo>
                  <a:close/>
                </a:path>
              </a:pathLst>
            </a:custGeom>
            <a:solidFill>
              <a:schemeClr val="accent3">
                <a:lumMod val="40000"/>
                <a:lumOff val="6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6" name="Freeform 172">
              <a:extLst>
                <a:ext uri="{FF2B5EF4-FFF2-40B4-BE49-F238E27FC236}">
                  <a16:creationId xmlns:a16="http://schemas.microsoft.com/office/drawing/2014/main" id="{607C1DD9-E2CA-BAB2-D350-3C23F1564476}"/>
                </a:ext>
              </a:extLst>
            </p:cNvPr>
            <p:cNvSpPr>
              <a:spLocks/>
            </p:cNvSpPr>
            <p:nvPr/>
          </p:nvSpPr>
          <p:spPr bwMode="auto">
            <a:xfrm rot="21400944">
              <a:off x="4079232" y="3886507"/>
              <a:ext cx="368930" cy="626634"/>
            </a:xfrm>
            <a:custGeom>
              <a:avLst/>
              <a:gdLst>
                <a:gd name="T0" fmla="*/ 230 w 297"/>
                <a:gd name="T1" fmla="*/ 438 h 532"/>
                <a:gd name="T2" fmla="*/ 230 w 297"/>
                <a:gd name="T3" fmla="*/ 438 h 532"/>
                <a:gd name="T4" fmla="*/ 255 w 297"/>
                <a:gd name="T5" fmla="*/ 435 h 532"/>
                <a:gd name="T6" fmla="*/ 258 w 297"/>
                <a:gd name="T7" fmla="*/ 435 h 532"/>
                <a:gd name="T8" fmla="*/ 258 w 297"/>
                <a:gd name="T9" fmla="*/ 435 h 532"/>
                <a:gd name="T10" fmla="*/ 294 w 297"/>
                <a:gd name="T11" fmla="*/ 432 h 532"/>
                <a:gd name="T12" fmla="*/ 294 w 297"/>
                <a:gd name="T13" fmla="*/ 425 h 532"/>
                <a:gd name="T14" fmla="*/ 286 w 297"/>
                <a:gd name="T15" fmla="*/ 392 h 532"/>
                <a:gd name="T16" fmla="*/ 283 w 297"/>
                <a:gd name="T17" fmla="*/ 343 h 532"/>
                <a:gd name="T18" fmla="*/ 286 w 297"/>
                <a:gd name="T19" fmla="*/ 310 h 532"/>
                <a:gd name="T20" fmla="*/ 289 w 297"/>
                <a:gd name="T21" fmla="*/ 304 h 532"/>
                <a:gd name="T22" fmla="*/ 297 w 297"/>
                <a:gd name="T23" fmla="*/ 277 h 532"/>
                <a:gd name="T24" fmla="*/ 291 w 297"/>
                <a:gd name="T25" fmla="*/ 261 h 532"/>
                <a:gd name="T26" fmla="*/ 275 w 297"/>
                <a:gd name="T27" fmla="*/ 225 h 532"/>
                <a:gd name="T28" fmla="*/ 258 w 297"/>
                <a:gd name="T29" fmla="*/ 179 h 532"/>
                <a:gd name="T30" fmla="*/ 224 w 297"/>
                <a:gd name="T31" fmla="*/ 0 h 532"/>
                <a:gd name="T32" fmla="*/ 109 w 297"/>
                <a:gd name="T33" fmla="*/ 3 h 532"/>
                <a:gd name="T34" fmla="*/ 3 w 297"/>
                <a:gd name="T35" fmla="*/ 119 h 532"/>
                <a:gd name="T36" fmla="*/ 3 w 297"/>
                <a:gd name="T37" fmla="*/ 146 h 532"/>
                <a:gd name="T38" fmla="*/ 3 w 297"/>
                <a:gd name="T39" fmla="*/ 231 h 532"/>
                <a:gd name="T40" fmla="*/ 0 w 297"/>
                <a:gd name="T41" fmla="*/ 343 h 532"/>
                <a:gd name="T42" fmla="*/ 6 w 297"/>
                <a:gd name="T43" fmla="*/ 492 h 532"/>
                <a:gd name="T44" fmla="*/ 9 w 297"/>
                <a:gd name="T45" fmla="*/ 523 h 532"/>
                <a:gd name="T46" fmla="*/ 28 w 297"/>
                <a:gd name="T47" fmla="*/ 520 h 532"/>
                <a:gd name="T48" fmla="*/ 31 w 297"/>
                <a:gd name="T49" fmla="*/ 517 h 532"/>
                <a:gd name="T50" fmla="*/ 45 w 297"/>
                <a:gd name="T51" fmla="*/ 501 h 532"/>
                <a:gd name="T52" fmla="*/ 45 w 297"/>
                <a:gd name="T53" fmla="*/ 501 h 532"/>
                <a:gd name="T54" fmla="*/ 51 w 297"/>
                <a:gd name="T55" fmla="*/ 501 h 532"/>
                <a:gd name="T56" fmla="*/ 62 w 297"/>
                <a:gd name="T57" fmla="*/ 517 h 532"/>
                <a:gd name="T58" fmla="*/ 70 w 297"/>
                <a:gd name="T59" fmla="*/ 532 h 532"/>
                <a:gd name="T60" fmla="*/ 81 w 297"/>
                <a:gd name="T61" fmla="*/ 529 h 532"/>
                <a:gd name="T62" fmla="*/ 79 w 297"/>
                <a:gd name="T63" fmla="*/ 526 h 532"/>
                <a:gd name="T64" fmla="*/ 81 w 297"/>
                <a:gd name="T65" fmla="*/ 517 h 532"/>
                <a:gd name="T66" fmla="*/ 81 w 297"/>
                <a:gd name="T67" fmla="*/ 511 h 532"/>
                <a:gd name="T68" fmla="*/ 81 w 297"/>
                <a:gd name="T69" fmla="*/ 504 h 532"/>
                <a:gd name="T70" fmla="*/ 81 w 297"/>
                <a:gd name="T71" fmla="*/ 501 h 532"/>
                <a:gd name="T72" fmla="*/ 81 w 297"/>
                <a:gd name="T73" fmla="*/ 489 h 532"/>
                <a:gd name="T74" fmla="*/ 84 w 297"/>
                <a:gd name="T75" fmla="*/ 483 h 532"/>
                <a:gd name="T76" fmla="*/ 84 w 297"/>
                <a:gd name="T77" fmla="*/ 483 h 532"/>
                <a:gd name="T78" fmla="*/ 84 w 297"/>
                <a:gd name="T79" fmla="*/ 471 h 532"/>
                <a:gd name="T80" fmla="*/ 84 w 297"/>
                <a:gd name="T81" fmla="*/ 462 h 532"/>
                <a:gd name="T82" fmla="*/ 93 w 297"/>
                <a:gd name="T83" fmla="*/ 447 h 532"/>
                <a:gd name="T84" fmla="*/ 109 w 297"/>
                <a:gd name="T85" fmla="*/ 441 h 532"/>
                <a:gd name="T86" fmla="*/ 171 w 297"/>
                <a:gd name="T87" fmla="*/ 441 h 532"/>
                <a:gd name="T88" fmla="*/ 177 w 297"/>
                <a:gd name="T89" fmla="*/ 441 h 532"/>
                <a:gd name="T90" fmla="*/ 179 w 297"/>
                <a:gd name="T91" fmla="*/ 44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7" h="532">
                  <a:moveTo>
                    <a:pt x="179" y="441"/>
                  </a:moveTo>
                  <a:lnTo>
                    <a:pt x="230" y="438"/>
                  </a:lnTo>
                  <a:lnTo>
                    <a:pt x="230" y="438"/>
                  </a:lnTo>
                  <a:lnTo>
                    <a:pt x="230" y="438"/>
                  </a:lnTo>
                  <a:lnTo>
                    <a:pt x="255" y="435"/>
                  </a:lnTo>
                  <a:lnTo>
                    <a:pt x="255" y="435"/>
                  </a:lnTo>
                  <a:lnTo>
                    <a:pt x="258" y="435"/>
                  </a:lnTo>
                  <a:lnTo>
                    <a:pt x="258" y="435"/>
                  </a:lnTo>
                  <a:lnTo>
                    <a:pt x="258" y="435"/>
                  </a:lnTo>
                  <a:lnTo>
                    <a:pt x="258" y="435"/>
                  </a:lnTo>
                  <a:lnTo>
                    <a:pt x="294" y="432"/>
                  </a:lnTo>
                  <a:lnTo>
                    <a:pt x="294" y="432"/>
                  </a:lnTo>
                  <a:lnTo>
                    <a:pt x="294" y="425"/>
                  </a:lnTo>
                  <a:lnTo>
                    <a:pt x="294" y="425"/>
                  </a:lnTo>
                  <a:lnTo>
                    <a:pt x="289" y="413"/>
                  </a:lnTo>
                  <a:lnTo>
                    <a:pt x="286" y="392"/>
                  </a:lnTo>
                  <a:lnTo>
                    <a:pt x="283" y="343"/>
                  </a:lnTo>
                  <a:lnTo>
                    <a:pt x="283" y="343"/>
                  </a:lnTo>
                  <a:lnTo>
                    <a:pt x="286" y="319"/>
                  </a:lnTo>
                  <a:lnTo>
                    <a:pt x="286" y="310"/>
                  </a:lnTo>
                  <a:lnTo>
                    <a:pt x="289" y="304"/>
                  </a:lnTo>
                  <a:lnTo>
                    <a:pt x="289" y="304"/>
                  </a:lnTo>
                  <a:lnTo>
                    <a:pt x="294" y="292"/>
                  </a:lnTo>
                  <a:lnTo>
                    <a:pt x="297" y="277"/>
                  </a:lnTo>
                  <a:lnTo>
                    <a:pt x="297" y="277"/>
                  </a:lnTo>
                  <a:lnTo>
                    <a:pt x="291" y="261"/>
                  </a:lnTo>
                  <a:lnTo>
                    <a:pt x="275" y="225"/>
                  </a:lnTo>
                  <a:lnTo>
                    <a:pt x="275" y="225"/>
                  </a:lnTo>
                  <a:lnTo>
                    <a:pt x="266" y="207"/>
                  </a:lnTo>
                  <a:lnTo>
                    <a:pt x="258" y="179"/>
                  </a:lnTo>
                  <a:lnTo>
                    <a:pt x="244" y="113"/>
                  </a:lnTo>
                  <a:lnTo>
                    <a:pt x="224" y="0"/>
                  </a:lnTo>
                  <a:lnTo>
                    <a:pt x="224" y="0"/>
                  </a:lnTo>
                  <a:lnTo>
                    <a:pt x="109" y="3"/>
                  </a:lnTo>
                  <a:lnTo>
                    <a:pt x="3" y="6"/>
                  </a:lnTo>
                  <a:lnTo>
                    <a:pt x="3" y="119"/>
                  </a:lnTo>
                  <a:lnTo>
                    <a:pt x="3" y="119"/>
                  </a:lnTo>
                  <a:lnTo>
                    <a:pt x="3" y="146"/>
                  </a:lnTo>
                  <a:lnTo>
                    <a:pt x="3" y="146"/>
                  </a:lnTo>
                  <a:lnTo>
                    <a:pt x="3" y="231"/>
                  </a:lnTo>
                  <a:lnTo>
                    <a:pt x="0" y="343"/>
                  </a:lnTo>
                  <a:lnTo>
                    <a:pt x="0" y="343"/>
                  </a:lnTo>
                  <a:lnTo>
                    <a:pt x="3" y="450"/>
                  </a:lnTo>
                  <a:lnTo>
                    <a:pt x="6" y="492"/>
                  </a:lnTo>
                  <a:lnTo>
                    <a:pt x="9" y="523"/>
                  </a:lnTo>
                  <a:lnTo>
                    <a:pt x="9" y="523"/>
                  </a:lnTo>
                  <a:lnTo>
                    <a:pt x="23" y="520"/>
                  </a:lnTo>
                  <a:lnTo>
                    <a:pt x="28" y="520"/>
                  </a:lnTo>
                  <a:lnTo>
                    <a:pt x="31" y="517"/>
                  </a:lnTo>
                  <a:lnTo>
                    <a:pt x="31" y="517"/>
                  </a:lnTo>
                  <a:lnTo>
                    <a:pt x="37" y="504"/>
                  </a:lnTo>
                  <a:lnTo>
                    <a:pt x="45" y="501"/>
                  </a:lnTo>
                  <a:lnTo>
                    <a:pt x="45" y="501"/>
                  </a:lnTo>
                  <a:lnTo>
                    <a:pt x="45" y="501"/>
                  </a:lnTo>
                  <a:lnTo>
                    <a:pt x="45" y="501"/>
                  </a:lnTo>
                  <a:lnTo>
                    <a:pt x="51" y="501"/>
                  </a:lnTo>
                  <a:lnTo>
                    <a:pt x="56" y="504"/>
                  </a:lnTo>
                  <a:lnTo>
                    <a:pt x="62" y="517"/>
                  </a:lnTo>
                  <a:lnTo>
                    <a:pt x="62" y="517"/>
                  </a:lnTo>
                  <a:lnTo>
                    <a:pt x="70" y="532"/>
                  </a:lnTo>
                  <a:lnTo>
                    <a:pt x="70" y="532"/>
                  </a:lnTo>
                  <a:lnTo>
                    <a:pt x="81" y="529"/>
                  </a:lnTo>
                  <a:lnTo>
                    <a:pt x="81" y="529"/>
                  </a:lnTo>
                  <a:lnTo>
                    <a:pt x="79" y="526"/>
                  </a:lnTo>
                  <a:lnTo>
                    <a:pt x="79" y="526"/>
                  </a:lnTo>
                  <a:lnTo>
                    <a:pt x="81" y="517"/>
                  </a:lnTo>
                  <a:lnTo>
                    <a:pt x="81" y="517"/>
                  </a:lnTo>
                  <a:lnTo>
                    <a:pt x="81" y="511"/>
                  </a:lnTo>
                  <a:lnTo>
                    <a:pt x="81" y="511"/>
                  </a:lnTo>
                  <a:lnTo>
                    <a:pt x="81" y="504"/>
                  </a:lnTo>
                  <a:lnTo>
                    <a:pt x="81" y="504"/>
                  </a:lnTo>
                  <a:lnTo>
                    <a:pt x="81" y="501"/>
                  </a:lnTo>
                  <a:lnTo>
                    <a:pt x="81" y="501"/>
                  </a:lnTo>
                  <a:lnTo>
                    <a:pt x="81" y="489"/>
                  </a:lnTo>
                  <a:lnTo>
                    <a:pt x="84" y="483"/>
                  </a:lnTo>
                  <a:lnTo>
                    <a:pt x="84" y="483"/>
                  </a:lnTo>
                  <a:lnTo>
                    <a:pt x="84" y="483"/>
                  </a:lnTo>
                  <a:lnTo>
                    <a:pt x="84" y="483"/>
                  </a:lnTo>
                  <a:lnTo>
                    <a:pt x="84" y="471"/>
                  </a:lnTo>
                  <a:lnTo>
                    <a:pt x="84" y="471"/>
                  </a:lnTo>
                  <a:lnTo>
                    <a:pt x="84" y="462"/>
                  </a:lnTo>
                  <a:lnTo>
                    <a:pt x="84" y="462"/>
                  </a:lnTo>
                  <a:lnTo>
                    <a:pt x="87" y="453"/>
                  </a:lnTo>
                  <a:lnTo>
                    <a:pt x="93" y="447"/>
                  </a:lnTo>
                  <a:lnTo>
                    <a:pt x="109" y="441"/>
                  </a:lnTo>
                  <a:lnTo>
                    <a:pt x="109" y="441"/>
                  </a:lnTo>
                  <a:lnTo>
                    <a:pt x="109" y="441"/>
                  </a:lnTo>
                  <a:lnTo>
                    <a:pt x="171" y="441"/>
                  </a:lnTo>
                  <a:lnTo>
                    <a:pt x="171" y="441"/>
                  </a:lnTo>
                  <a:lnTo>
                    <a:pt x="177" y="441"/>
                  </a:lnTo>
                  <a:lnTo>
                    <a:pt x="177" y="441"/>
                  </a:lnTo>
                  <a:lnTo>
                    <a:pt x="179" y="441"/>
                  </a:lnTo>
                  <a:close/>
                </a:path>
              </a:pathLst>
            </a:custGeom>
            <a:solidFill>
              <a:schemeClr val="accent3">
                <a:lumMod val="40000"/>
                <a:lumOff val="6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7" name="Freeform 173">
              <a:extLst>
                <a:ext uri="{FF2B5EF4-FFF2-40B4-BE49-F238E27FC236}">
                  <a16:creationId xmlns:a16="http://schemas.microsoft.com/office/drawing/2014/main" id="{4D25F76B-E353-A991-55FF-25AADF614B8E}"/>
                </a:ext>
              </a:extLst>
            </p:cNvPr>
            <p:cNvSpPr>
              <a:spLocks/>
            </p:cNvSpPr>
            <p:nvPr/>
          </p:nvSpPr>
          <p:spPr bwMode="auto">
            <a:xfrm rot="21400944">
              <a:off x="3843503" y="3623799"/>
              <a:ext cx="850899" cy="261490"/>
            </a:xfrm>
            <a:custGeom>
              <a:avLst/>
              <a:gdLst>
                <a:gd name="T0" fmla="*/ 154 w 685"/>
                <a:gd name="T1" fmla="*/ 73 h 222"/>
                <a:gd name="T2" fmla="*/ 114 w 685"/>
                <a:gd name="T3" fmla="*/ 73 h 222"/>
                <a:gd name="T4" fmla="*/ 109 w 685"/>
                <a:gd name="T5" fmla="*/ 73 h 222"/>
                <a:gd name="T6" fmla="*/ 103 w 685"/>
                <a:gd name="T7" fmla="*/ 73 h 222"/>
                <a:gd name="T8" fmla="*/ 100 w 685"/>
                <a:gd name="T9" fmla="*/ 76 h 222"/>
                <a:gd name="T10" fmla="*/ 95 w 685"/>
                <a:gd name="T11" fmla="*/ 76 h 222"/>
                <a:gd name="T12" fmla="*/ 89 w 685"/>
                <a:gd name="T13" fmla="*/ 76 h 222"/>
                <a:gd name="T14" fmla="*/ 86 w 685"/>
                <a:gd name="T15" fmla="*/ 76 h 222"/>
                <a:gd name="T16" fmla="*/ 81 w 685"/>
                <a:gd name="T17" fmla="*/ 76 h 222"/>
                <a:gd name="T18" fmla="*/ 78 w 685"/>
                <a:gd name="T19" fmla="*/ 76 h 222"/>
                <a:gd name="T20" fmla="*/ 75 w 685"/>
                <a:gd name="T21" fmla="*/ 76 h 222"/>
                <a:gd name="T22" fmla="*/ 70 w 685"/>
                <a:gd name="T23" fmla="*/ 79 h 222"/>
                <a:gd name="T24" fmla="*/ 67 w 685"/>
                <a:gd name="T25" fmla="*/ 79 h 222"/>
                <a:gd name="T26" fmla="*/ 64 w 685"/>
                <a:gd name="T27" fmla="*/ 79 h 222"/>
                <a:gd name="T28" fmla="*/ 61 w 685"/>
                <a:gd name="T29" fmla="*/ 79 h 222"/>
                <a:gd name="T30" fmla="*/ 58 w 685"/>
                <a:gd name="T31" fmla="*/ 79 h 222"/>
                <a:gd name="T32" fmla="*/ 56 w 685"/>
                <a:gd name="T33" fmla="*/ 79 h 222"/>
                <a:gd name="T34" fmla="*/ 56 w 685"/>
                <a:gd name="T35" fmla="*/ 82 h 222"/>
                <a:gd name="T36" fmla="*/ 42 w 685"/>
                <a:gd name="T37" fmla="*/ 98 h 222"/>
                <a:gd name="T38" fmla="*/ 50 w 685"/>
                <a:gd name="T39" fmla="*/ 104 h 222"/>
                <a:gd name="T40" fmla="*/ 53 w 685"/>
                <a:gd name="T41" fmla="*/ 110 h 222"/>
                <a:gd name="T42" fmla="*/ 47 w 685"/>
                <a:gd name="T43" fmla="*/ 119 h 222"/>
                <a:gd name="T44" fmla="*/ 36 w 685"/>
                <a:gd name="T45" fmla="*/ 158 h 222"/>
                <a:gd name="T46" fmla="*/ 19 w 685"/>
                <a:gd name="T47" fmla="*/ 201 h 222"/>
                <a:gd name="T48" fmla="*/ 3 w 685"/>
                <a:gd name="T49" fmla="*/ 219 h 222"/>
                <a:gd name="T50" fmla="*/ 0 w 685"/>
                <a:gd name="T51" fmla="*/ 222 h 222"/>
                <a:gd name="T52" fmla="*/ 25 w 685"/>
                <a:gd name="T53" fmla="*/ 222 h 222"/>
                <a:gd name="T54" fmla="*/ 25 w 685"/>
                <a:gd name="T55" fmla="*/ 222 h 222"/>
                <a:gd name="T56" fmla="*/ 25 w 685"/>
                <a:gd name="T57" fmla="*/ 222 h 222"/>
                <a:gd name="T58" fmla="*/ 89 w 685"/>
                <a:gd name="T59" fmla="*/ 222 h 222"/>
                <a:gd name="T60" fmla="*/ 100 w 685"/>
                <a:gd name="T61" fmla="*/ 222 h 222"/>
                <a:gd name="T62" fmla="*/ 156 w 685"/>
                <a:gd name="T63" fmla="*/ 222 h 222"/>
                <a:gd name="T64" fmla="*/ 459 w 685"/>
                <a:gd name="T65" fmla="*/ 207 h 222"/>
                <a:gd name="T66" fmla="*/ 476 w 685"/>
                <a:gd name="T67" fmla="*/ 180 h 222"/>
                <a:gd name="T68" fmla="*/ 503 w 685"/>
                <a:gd name="T69" fmla="*/ 164 h 222"/>
                <a:gd name="T70" fmla="*/ 531 w 685"/>
                <a:gd name="T71" fmla="*/ 146 h 222"/>
                <a:gd name="T72" fmla="*/ 545 w 685"/>
                <a:gd name="T73" fmla="*/ 140 h 222"/>
                <a:gd name="T74" fmla="*/ 568 w 685"/>
                <a:gd name="T75" fmla="*/ 122 h 222"/>
                <a:gd name="T76" fmla="*/ 596 w 685"/>
                <a:gd name="T77" fmla="*/ 101 h 222"/>
                <a:gd name="T78" fmla="*/ 638 w 685"/>
                <a:gd name="T79" fmla="*/ 70 h 222"/>
                <a:gd name="T80" fmla="*/ 666 w 685"/>
                <a:gd name="T81" fmla="*/ 37 h 222"/>
                <a:gd name="T82" fmla="*/ 685 w 685"/>
                <a:gd name="T83" fmla="*/ 3 h 222"/>
                <a:gd name="T84" fmla="*/ 685 w 685"/>
                <a:gd name="T85" fmla="*/ 0 h 222"/>
                <a:gd name="T86" fmla="*/ 666 w 685"/>
                <a:gd name="T87" fmla="*/ 3 h 222"/>
                <a:gd name="T88" fmla="*/ 643 w 685"/>
                <a:gd name="T89" fmla="*/ 3 h 222"/>
                <a:gd name="T90" fmla="*/ 624 w 685"/>
                <a:gd name="T91" fmla="*/ 6 h 222"/>
                <a:gd name="T92" fmla="*/ 601 w 685"/>
                <a:gd name="T93" fmla="*/ 9 h 222"/>
                <a:gd name="T94" fmla="*/ 582 w 685"/>
                <a:gd name="T95" fmla="*/ 12 h 222"/>
                <a:gd name="T96" fmla="*/ 562 w 685"/>
                <a:gd name="T97" fmla="*/ 12 h 222"/>
                <a:gd name="T98" fmla="*/ 543 w 685"/>
                <a:gd name="T99" fmla="*/ 16 h 222"/>
                <a:gd name="T100" fmla="*/ 159 w 685"/>
                <a:gd name="T101" fmla="*/ 5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5" h="222">
                  <a:moveTo>
                    <a:pt x="159" y="67"/>
                  </a:moveTo>
                  <a:lnTo>
                    <a:pt x="159" y="67"/>
                  </a:lnTo>
                  <a:lnTo>
                    <a:pt x="159" y="73"/>
                  </a:lnTo>
                  <a:lnTo>
                    <a:pt x="154" y="73"/>
                  </a:lnTo>
                  <a:lnTo>
                    <a:pt x="117" y="73"/>
                  </a:lnTo>
                  <a:lnTo>
                    <a:pt x="117" y="73"/>
                  </a:lnTo>
                  <a:lnTo>
                    <a:pt x="114" y="73"/>
                  </a:lnTo>
                  <a:lnTo>
                    <a:pt x="114" y="73"/>
                  </a:lnTo>
                  <a:lnTo>
                    <a:pt x="112" y="73"/>
                  </a:lnTo>
                  <a:lnTo>
                    <a:pt x="112" y="73"/>
                  </a:lnTo>
                  <a:lnTo>
                    <a:pt x="109" y="73"/>
                  </a:lnTo>
                  <a:lnTo>
                    <a:pt x="109" y="73"/>
                  </a:lnTo>
                  <a:lnTo>
                    <a:pt x="109" y="73"/>
                  </a:lnTo>
                  <a:lnTo>
                    <a:pt x="109" y="73"/>
                  </a:lnTo>
                  <a:lnTo>
                    <a:pt x="103" y="73"/>
                  </a:lnTo>
                  <a:lnTo>
                    <a:pt x="103" y="73"/>
                  </a:lnTo>
                  <a:lnTo>
                    <a:pt x="103" y="73"/>
                  </a:lnTo>
                  <a:lnTo>
                    <a:pt x="103" y="73"/>
                  </a:lnTo>
                  <a:lnTo>
                    <a:pt x="100" y="76"/>
                  </a:lnTo>
                  <a:lnTo>
                    <a:pt x="100" y="76"/>
                  </a:lnTo>
                  <a:lnTo>
                    <a:pt x="98" y="76"/>
                  </a:lnTo>
                  <a:lnTo>
                    <a:pt x="98" y="76"/>
                  </a:lnTo>
                  <a:lnTo>
                    <a:pt x="95" y="76"/>
                  </a:lnTo>
                  <a:lnTo>
                    <a:pt x="95" y="76"/>
                  </a:lnTo>
                  <a:lnTo>
                    <a:pt x="95" y="76"/>
                  </a:lnTo>
                  <a:lnTo>
                    <a:pt x="95" y="76"/>
                  </a:lnTo>
                  <a:lnTo>
                    <a:pt x="89" y="76"/>
                  </a:lnTo>
                  <a:lnTo>
                    <a:pt x="89" y="76"/>
                  </a:lnTo>
                  <a:lnTo>
                    <a:pt x="89" y="76"/>
                  </a:lnTo>
                  <a:lnTo>
                    <a:pt x="89" y="76"/>
                  </a:lnTo>
                  <a:lnTo>
                    <a:pt x="86" y="76"/>
                  </a:lnTo>
                  <a:lnTo>
                    <a:pt x="86" y="76"/>
                  </a:lnTo>
                  <a:lnTo>
                    <a:pt x="84" y="76"/>
                  </a:lnTo>
                  <a:lnTo>
                    <a:pt x="84" y="76"/>
                  </a:lnTo>
                  <a:lnTo>
                    <a:pt x="81" y="76"/>
                  </a:lnTo>
                  <a:lnTo>
                    <a:pt x="81" y="76"/>
                  </a:lnTo>
                  <a:lnTo>
                    <a:pt x="81" y="76"/>
                  </a:lnTo>
                  <a:lnTo>
                    <a:pt x="81" y="76"/>
                  </a:lnTo>
                  <a:lnTo>
                    <a:pt x="78" y="76"/>
                  </a:lnTo>
                  <a:lnTo>
                    <a:pt x="78" y="76"/>
                  </a:lnTo>
                  <a:lnTo>
                    <a:pt x="78" y="76"/>
                  </a:lnTo>
                  <a:lnTo>
                    <a:pt x="78" y="76"/>
                  </a:lnTo>
                  <a:lnTo>
                    <a:pt x="75" y="76"/>
                  </a:lnTo>
                  <a:lnTo>
                    <a:pt x="75" y="76"/>
                  </a:lnTo>
                  <a:lnTo>
                    <a:pt x="72" y="79"/>
                  </a:lnTo>
                  <a:lnTo>
                    <a:pt x="72" y="79"/>
                  </a:lnTo>
                  <a:lnTo>
                    <a:pt x="70" y="79"/>
                  </a:lnTo>
                  <a:lnTo>
                    <a:pt x="70" y="79"/>
                  </a:lnTo>
                  <a:lnTo>
                    <a:pt x="70" y="79"/>
                  </a:lnTo>
                  <a:lnTo>
                    <a:pt x="70" y="79"/>
                  </a:lnTo>
                  <a:lnTo>
                    <a:pt x="67" y="79"/>
                  </a:lnTo>
                  <a:lnTo>
                    <a:pt x="67" y="79"/>
                  </a:lnTo>
                  <a:lnTo>
                    <a:pt x="67" y="79"/>
                  </a:lnTo>
                  <a:lnTo>
                    <a:pt x="67" y="79"/>
                  </a:lnTo>
                  <a:lnTo>
                    <a:pt x="64" y="79"/>
                  </a:lnTo>
                  <a:lnTo>
                    <a:pt x="64" y="79"/>
                  </a:lnTo>
                  <a:lnTo>
                    <a:pt x="64" y="79"/>
                  </a:lnTo>
                  <a:lnTo>
                    <a:pt x="64" y="79"/>
                  </a:lnTo>
                  <a:lnTo>
                    <a:pt x="61" y="79"/>
                  </a:lnTo>
                  <a:lnTo>
                    <a:pt x="61" y="79"/>
                  </a:lnTo>
                  <a:lnTo>
                    <a:pt x="61" y="79"/>
                  </a:lnTo>
                  <a:lnTo>
                    <a:pt x="61" y="79"/>
                  </a:lnTo>
                  <a:lnTo>
                    <a:pt x="58" y="79"/>
                  </a:lnTo>
                  <a:lnTo>
                    <a:pt x="58" y="79"/>
                  </a:lnTo>
                  <a:lnTo>
                    <a:pt x="58" y="79"/>
                  </a:lnTo>
                  <a:lnTo>
                    <a:pt x="58" y="79"/>
                  </a:lnTo>
                  <a:lnTo>
                    <a:pt x="56" y="79"/>
                  </a:lnTo>
                  <a:lnTo>
                    <a:pt x="56" y="79"/>
                  </a:lnTo>
                  <a:lnTo>
                    <a:pt x="56" y="79"/>
                  </a:lnTo>
                  <a:lnTo>
                    <a:pt x="56" y="79"/>
                  </a:lnTo>
                  <a:lnTo>
                    <a:pt x="56" y="82"/>
                  </a:lnTo>
                  <a:lnTo>
                    <a:pt x="56" y="82"/>
                  </a:lnTo>
                  <a:lnTo>
                    <a:pt x="56" y="82"/>
                  </a:lnTo>
                  <a:lnTo>
                    <a:pt x="56" y="82"/>
                  </a:lnTo>
                  <a:lnTo>
                    <a:pt x="53" y="85"/>
                  </a:lnTo>
                  <a:lnTo>
                    <a:pt x="42" y="98"/>
                  </a:lnTo>
                  <a:lnTo>
                    <a:pt x="42" y="98"/>
                  </a:lnTo>
                  <a:lnTo>
                    <a:pt x="45" y="101"/>
                  </a:lnTo>
                  <a:lnTo>
                    <a:pt x="45" y="101"/>
                  </a:lnTo>
                  <a:lnTo>
                    <a:pt x="50" y="104"/>
                  </a:lnTo>
                  <a:lnTo>
                    <a:pt x="50" y="107"/>
                  </a:lnTo>
                  <a:lnTo>
                    <a:pt x="50" y="107"/>
                  </a:lnTo>
                  <a:lnTo>
                    <a:pt x="53" y="110"/>
                  </a:lnTo>
                  <a:lnTo>
                    <a:pt x="53" y="110"/>
                  </a:lnTo>
                  <a:lnTo>
                    <a:pt x="50" y="116"/>
                  </a:lnTo>
                  <a:lnTo>
                    <a:pt x="50" y="116"/>
                  </a:lnTo>
                  <a:lnTo>
                    <a:pt x="47" y="119"/>
                  </a:lnTo>
                  <a:lnTo>
                    <a:pt x="47" y="119"/>
                  </a:lnTo>
                  <a:lnTo>
                    <a:pt x="42" y="128"/>
                  </a:lnTo>
                  <a:lnTo>
                    <a:pt x="39" y="137"/>
                  </a:lnTo>
                  <a:lnTo>
                    <a:pt x="36" y="158"/>
                  </a:lnTo>
                  <a:lnTo>
                    <a:pt x="36" y="158"/>
                  </a:lnTo>
                  <a:lnTo>
                    <a:pt x="36" y="170"/>
                  </a:lnTo>
                  <a:lnTo>
                    <a:pt x="31" y="183"/>
                  </a:lnTo>
                  <a:lnTo>
                    <a:pt x="19" y="201"/>
                  </a:lnTo>
                  <a:lnTo>
                    <a:pt x="19" y="201"/>
                  </a:lnTo>
                  <a:lnTo>
                    <a:pt x="11" y="207"/>
                  </a:lnTo>
                  <a:lnTo>
                    <a:pt x="11" y="207"/>
                  </a:lnTo>
                  <a:lnTo>
                    <a:pt x="3" y="213"/>
                  </a:lnTo>
                  <a:lnTo>
                    <a:pt x="3" y="219"/>
                  </a:lnTo>
                  <a:lnTo>
                    <a:pt x="3" y="219"/>
                  </a:lnTo>
                  <a:lnTo>
                    <a:pt x="0" y="222"/>
                  </a:lnTo>
                  <a:lnTo>
                    <a:pt x="0" y="222"/>
                  </a:lnTo>
                  <a:lnTo>
                    <a:pt x="0" y="222"/>
                  </a:lnTo>
                  <a:lnTo>
                    <a:pt x="0" y="222"/>
                  </a:lnTo>
                  <a:lnTo>
                    <a:pt x="0" y="222"/>
                  </a:lnTo>
                  <a:lnTo>
                    <a:pt x="3" y="222"/>
                  </a:lnTo>
                  <a:lnTo>
                    <a:pt x="25" y="222"/>
                  </a:lnTo>
                  <a:lnTo>
                    <a:pt x="25" y="222"/>
                  </a:lnTo>
                  <a:lnTo>
                    <a:pt x="25" y="222"/>
                  </a:lnTo>
                  <a:lnTo>
                    <a:pt x="25" y="222"/>
                  </a:lnTo>
                  <a:lnTo>
                    <a:pt x="25" y="222"/>
                  </a:lnTo>
                  <a:lnTo>
                    <a:pt x="25" y="222"/>
                  </a:lnTo>
                  <a:lnTo>
                    <a:pt x="25" y="222"/>
                  </a:lnTo>
                  <a:lnTo>
                    <a:pt x="25" y="222"/>
                  </a:lnTo>
                  <a:lnTo>
                    <a:pt x="25" y="222"/>
                  </a:lnTo>
                  <a:lnTo>
                    <a:pt x="25" y="222"/>
                  </a:lnTo>
                  <a:lnTo>
                    <a:pt x="89" y="222"/>
                  </a:lnTo>
                  <a:lnTo>
                    <a:pt x="89" y="222"/>
                  </a:lnTo>
                  <a:lnTo>
                    <a:pt x="89" y="222"/>
                  </a:lnTo>
                  <a:lnTo>
                    <a:pt x="89" y="222"/>
                  </a:lnTo>
                  <a:lnTo>
                    <a:pt x="95" y="222"/>
                  </a:lnTo>
                  <a:lnTo>
                    <a:pt x="95" y="222"/>
                  </a:lnTo>
                  <a:lnTo>
                    <a:pt x="100" y="222"/>
                  </a:lnTo>
                  <a:lnTo>
                    <a:pt x="100" y="222"/>
                  </a:lnTo>
                  <a:lnTo>
                    <a:pt x="100" y="222"/>
                  </a:lnTo>
                  <a:lnTo>
                    <a:pt x="100" y="222"/>
                  </a:lnTo>
                  <a:lnTo>
                    <a:pt x="156" y="222"/>
                  </a:lnTo>
                  <a:lnTo>
                    <a:pt x="156" y="222"/>
                  </a:lnTo>
                  <a:lnTo>
                    <a:pt x="308" y="216"/>
                  </a:lnTo>
                  <a:lnTo>
                    <a:pt x="308" y="216"/>
                  </a:lnTo>
                  <a:lnTo>
                    <a:pt x="459" y="207"/>
                  </a:lnTo>
                  <a:lnTo>
                    <a:pt x="473" y="183"/>
                  </a:lnTo>
                  <a:lnTo>
                    <a:pt x="473" y="183"/>
                  </a:lnTo>
                  <a:lnTo>
                    <a:pt x="476" y="180"/>
                  </a:lnTo>
                  <a:lnTo>
                    <a:pt x="476" y="180"/>
                  </a:lnTo>
                  <a:lnTo>
                    <a:pt x="490" y="173"/>
                  </a:lnTo>
                  <a:lnTo>
                    <a:pt x="490" y="173"/>
                  </a:lnTo>
                  <a:lnTo>
                    <a:pt x="503" y="164"/>
                  </a:lnTo>
                  <a:lnTo>
                    <a:pt x="503" y="164"/>
                  </a:lnTo>
                  <a:lnTo>
                    <a:pt x="515" y="158"/>
                  </a:lnTo>
                  <a:lnTo>
                    <a:pt x="523" y="152"/>
                  </a:lnTo>
                  <a:lnTo>
                    <a:pt x="523" y="152"/>
                  </a:lnTo>
                  <a:lnTo>
                    <a:pt x="531" y="146"/>
                  </a:lnTo>
                  <a:lnTo>
                    <a:pt x="540" y="143"/>
                  </a:lnTo>
                  <a:lnTo>
                    <a:pt x="540" y="143"/>
                  </a:lnTo>
                  <a:lnTo>
                    <a:pt x="545" y="140"/>
                  </a:lnTo>
                  <a:lnTo>
                    <a:pt x="545" y="140"/>
                  </a:lnTo>
                  <a:lnTo>
                    <a:pt x="554" y="134"/>
                  </a:lnTo>
                  <a:lnTo>
                    <a:pt x="554" y="134"/>
                  </a:lnTo>
                  <a:lnTo>
                    <a:pt x="568" y="122"/>
                  </a:lnTo>
                  <a:lnTo>
                    <a:pt x="568" y="122"/>
                  </a:lnTo>
                  <a:lnTo>
                    <a:pt x="582" y="113"/>
                  </a:lnTo>
                  <a:lnTo>
                    <a:pt x="582" y="113"/>
                  </a:lnTo>
                  <a:lnTo>
                    <a:pt x="596" y="101"/>
                  </a:lnTo>
                  <a:lnTo>
                    <a:pt x="596" y="101"/>
                  </a:lnTo>
                  <a:lnTo>
                    <a:pt x="613" y="85"/>
                  </a:lnTo>
                  <a:lnTo>
                    <a:pt x="629" y="76"/>
                  </a:lnTo>
                  <a:lnTo>
                    <a:pt x="629" y="76"/>
                  </a:lnTo>
                  <a:lnTo>
                    <a:pt x="638" y="70"/>
                  </a:lnTo>
                  <a:lnTo>
                    <a:pt x="643" y="64"/>
                  </a:lnTo>
                  <a:lnTo>
                    <a:pt x="643" y="64"/>
                  </a:lnTo>
                  <a:lnTo>
                    <a:pt x="649" y="55"/>
                  </a:lnTo>
                  <a:lnTo>
                    <a:pt x="666" y="37"/>
                  </a:lnTo>
                  <a:lnTo>
                    <a:pt x="666" y="37"/>
                  </a:lnTo>
                  <a:lnTo>
                    <a:pt x="677" y="22"/>
                  </a:lnTo>
                  <a:lnTo>
                    <a:pt x="685" y="3"/>
                  </a:lnTo>
                  <a:lnTo>
                    <a:pt x="685" y="3"/>
                  </a:lnTo>
                  <a:lnTo>
                    <a:pt x="685" y="0"/>
                  </a:lnTo>
                  <a:lnTo>
                    <a:pt x="685" y="0"/>
                  </a:lnTo>
                  <a:lnTo>
                    <a:pt x="685" y="0"/>
                  </a:lnTo>
                  <a:lnTo>
                    <a:pt x="685" y="0"/>
                  </a:lnTo>
                  <a:lnTo>
                    <a:pt x="666" y="3"/>
                  </a:lnTo>
                  <a:lnTo>
                    <a:pt x="666" y="3"/>
                  </a:lnTo>
                  <a:lnTo>
                    <a:pt x="666" y="3"/>
                  </a:lnTo>
                  <a:lnTo>
                    <a:pt x="666" y="3"/>
                  </a:lnTo>
                  <a:lnTo>
                    <a:pt x="646" y="3"/>
                  </a:lnTo>
                  <a:lnTo>
                    <a:pt x="646" y="3"/>
                  </a:lnTo>
                  <a:lnTo>
                    <a:pt x="643" y="3"/>
                  </a:lnTo>
                  <a:lnTo>
                    <a:pt x="643" y="3"/>
                  </a:lnTo>
                  <a:lnTo>
                    <a:pt x="627" y="6"/>
                  </a:lnTo>
                  <a:lnTo>
                    <a:pt x="627" y="6"/>
                  </a:lnTo>
                  <a:lnTo>
                    <a:pt x="624" y="6"/>
                  </a:lnTo>
                  <a:lnTo>
                    <a:pt x="624" y="6"/>
                  </a:lnTo>
                  <a:lnTo>
                    <a:pt x="604" y="9"/>
                  </a:lnTo>
                  <a:lnTo>
                    <a:pt x="604" y="9"/>
                  </a:lnTo>
                  <a:lnTo>
                    <a:pt x="601" y="9"/>
                  </a:lnTo>
                  <a:lnTo>
                    <a:pt x="601" y="9"/>
                  </a:lnTo>
                  <a:lnTo>
                    <a:pt x="585" y="12"/>
                  </a:lnTo>
                  <a:lnTo>
                    <a:pt x="585" y="12"/>
                  </a:lnTo>
                  <a:lnTo>
                    <a:pt x="582" y="12"/>
                  </a:lnTo>
                  <a:lnTo>
                    <a:pt x="582" y="12"/>
                  </a:lnTo>
                  <a:lnTo>
                    <a:pt x="565" y="12"/>
                  </a:lnTo>
                  <a:lnTo>
                    <a:pt x="565" y="12"/>
                  </a:lnTo>
                  <a:lnTo>
                    <a:pt x="562" y="12"/>
                  </a:lnTo>
                  <a:lnTo>
                    <a:pt x="562" y="12"/>
                  </a:lnTo>
                  <a:lnTo>
                    <a:pt x="543" y="16"/>
                  </a:lnTo>
                  <a:lnTo>
                    <a:pt x="543" y="16"/>
                  </a:lnTo>
                  <a:lnTo>
                    <a:pt x="543" y="16"/>
                  </a:lnTo>
                  <a:lnTo>
                    <a:pt x="543" y="16"/>
                  </a:lnTo>
                  <a:lnTo>
                    <a:pt x="523" y="19"/>
                  </a:lnTo>
                  <a:lnTo>
                    <a:pt x="523" y="19"/>
                  </a:lnTo>
                  <a:lnTo>
                    <a:pt x="285" y="43"/>
                  </a:lnTo>
                  <a:lnTo>
                    <a:pt x="159" y="55"/>
                  </a:lnTo>
                  <a:lnTo>
                    <a:pt x="159" y="67"/>
                  </a:lnTo>
                  <a:close/>
                </a:path>
              </a:pathLst>
            </a:custGeom>
            <a:solidFill>
              <a:schemeClr val="accent3">
                <a:lumMod val="40000"/>
                <a:lumOff val="6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8" name="Freeform 174">
              <a:extLst>
                <a:ext uri="{FF2B5EF4-FFF2-40B4-BE49-F238E27FC236}">
                  <a16:creationId xmlns:a16="http://schemas.microsoft.com/office/drawing/2014/main" id="{8F3DA3C2-9920-0BE5-D7D4-7CC4BF0947C3}"/>
                </a:ext>
              </a:extLst>
            </p:cNvPr>
            <p:cNvSpPr>
              <a:spLocks/>
            </p:cNvSpPr>
            <p:nvPr/>
          </p:nvSpPr>
          <p:spPr bwMode="auto">
            <a:xfrm rot="21400944">
              <a:off x="4354883" y="3844925"/>
              <a:ext cx="511780" cy="558317"/>
            </a:xfrm>
            <a:custGeom>
              <a:avLst/>
              <a:gdLst>
                <a:gd name="T0" fmla="*/ 20 w 412"/>
                <a:gd name="T1" fmla="*/ 131 h 474"/>
                <a:gd name="T2" fmla="*/ 48 w 412"/>
                <a:gd name="T3" fmla="*/ 240 h 474"/>
                <a:gd name="T4" fmla="*/ 73 w 412"/>
                <a:gd name="T5" fmla="*/ 295 h 474"/>
                <a:gd name="T6" fmla="*/ 73 w 412"/>
                <a:gd name="T7" fmla="*/ 298 h 474"/>
                <a:gd name="T8" fmla="*/ 70 w 412"/>
                <a:gd name="T9" fmla="*/ 313 h 474"/>
                <a:gd name="T10" fmla="*/ 62 w 412"/>
                <a:gd name="T11" fmla="*/ 334 h 474"/>
                <a:gd name="T12" fmla="*/ 59 w 412"/>
                <a:gd name="T13" fmla="*/ 364 h 474"/>
                <a:gd name="T14" fmla="*/ 68 w 412"/>
                <a:gd name="T15" fmla="*/ 443 h 474"/>
                <a:gd name="T16" fmla="*/ 70 w 412"/>
                <a:gd name="T17" fmla="*/ 450 h 474"/>
                <a:gd name="T18" fmla="*/ 73 w 412"/>
                <a:gd name="T19" fmla="*/ 456 h 474"/>
                <a:gd name="T20" fmla="*/ 73 w 412"/>
                <a:gd name="T21" fmla="*/ 456 h 474"/>
                <a:gd name="T22" fmla="*/ 317 w 412"/>
                <a:gd name="T23" fmla="*/ 468 h 474"/>
                <a:gd name="T24" fmla="*/ 322 w 412"/>
                <a:gd name="T25" fmla="*/ 471 h 474"/>
                <a:gd name="T26" fmla="*/ 322 w 412"/>
                <a:gd name="T27" fmla="*/ 474 h 474"/>
                <a:gd name="T28" fmla="*/ 333 w 412"/>
                <a:gd name="T29" fmla="*/ 456 h 474"/>
                <a:gd name="T30" fmla="*/ 353 w 412"/>
                <a:gd name="T31" fmla="*/ 450 h 474"/>
                <a:gd name="T32" fmla="*/ 378 w 412"/>
                <a:gd name="T33" fmla="*/ 443 h 474"/>
                <a:gd name="T34" fmla="*/ 373 w 412"/>
                <a:gd name="T35" fmla="*/ 440 h 474"/>
                <a:gd name="T36" fmla="*/ 370 w 412"/>
                <a:gd name="T37" fmla="*/ 422 h 474"/>
                <a:gd name="T38" fmla="*/ 378 w 412"/>
                <a:gd name="T39" fmla="*/ 398 h 474"/>
                <a:gd name="T40" fmla="*/ 387 w 412"/>
                <a:gd name="T41" fmla="*/ 380 h 474"/>
                <a:gd name="T42" fmla="*/ 395 w 412"/>
                <a:gd name="T43" fmla="*/ 364 h 474"/>
                <a:gd name="T44" fmla="*/ 398 w 412"/>
                <a:gd name="T45" fmla="*/ 349 h 474"/>
                <a:gd name="T46" fmla="*/ 395 w 412"/>
                <a:gd name="T47" fmla="*/ 334 h 474"/>
                <a:gd name="T48" fmla="*/ 401 w 412"/>
                <a:gd name="T49" fmla="*/ 313 h 474"/>
                <a:gd name="T50" fmla="*/ 409 w 412"/>
                <a:gd name="T51" fmla="*/ 288 h 474"/>
                <a:gd name="T52" fmla="*/ 409 w 412"/>
                <a:gd name="T53" fmla="*/ 288 h 474"/>
                <a:gd name="T54" fmla="*/ 406 w 412"/>
                <a:gd name="T55" fmla="*/ 288 h 474"/>
                <a:gd name="T56" fmla="*/ 403 w 412"/>
                <a:gd name="T57" fmla="*/ 285 h 474"/>
                <a:gd name="T58" fmla="*/ 401 w 412"/>
                <a:gd name="T59" fmla="*/ 285 h 474"/>
                <a:gd name="T60" fmla="*/ 398 w 412"/>
                <a:gd name="T61" fmla="*/ 285 h 474"/>
                <a:gd name="T62" fmla="*/ 395 w 412"/>
                <a:gd name="T63" fmla="*/ 285 h 474"/>
                <a:gd name="T64" fmla="*/ 392 w 412"/>
                <a:gd name="T65" fmla="*/ 282 h 474"/>
                <a:gd name="T66" fmla="*/ 389 w 412"/>
                <a:gd name="T67" fmla="*/ 282 h 474"/>
                <a:gd name="T68" fmla="*/ 389 w 412"/>
                <a:gd name="T69" fmla="*/ 282 h 474"/>
                <a:gd name="T70" fmla="*/ 387 w 412"/>
                <a:gd name="T71" fmla="*/ 279 h 474"/>
                <a:gd name="T72" fmla="*/ 384 w 412"/>
                <a:gd name="T73" fmla="*/ 279 h 474"/>
                <a:gd name="T74" fmla="*/ 381 w 412"/>
                <a:gd name="T75" fmla="*/ 276 h 474"/>
                <a:gd name="T76" fmla="*/ 381 w 412"/>
                <a:gd name="T77" fmla="*/ 276 h 474"/>
                <a:gd name="T78" fmla="*/ 378 w 412"/>
                <a:gd name="T79" fmla="*/ 273 h 474"/>
                <a:gd name="T80" fmla="*/ 378 w 412"/>
                <a:gd name="T81" fmla="*/ 273 h 474"/>
                <a:gd name="T82" fmla="*/ 375 w 412"/>
                <a:gd name="T83" fmla="*/ 270 h 474"/>
                <a:gd name="T84" fmla="*/ 375 w 412"/>
                <a:gd name="T85" fmla="*/ 270 h 474"/>
                <a:gd name="T86" fmla="*/ 375 w 412"/>
                <a:gd name="T87" fmla="*/ 267 h 474"/>
                <a:gd name="T88" fmla="*/ 375 w 412"/>
                <a:gd name="T89" fmla="*/ 264 h 474"/>
                <a:gd name="T90" fmla="*/ 373 w 412"/>
                <a:gd name="T91" fmla="*/ 261 h 474"/>
                <a:gd name="T92" fmla="*/ 367 w 412"/>
                <a:gd name="T93" fmla="*/ 243 h 474"/>
                <a:gd name="T94" fmla="*/ 359 w 412"/>
                <a:gd name="T95" fmla="*/ 225 h 474"/>
                <a:gd name="T96" fmla="*/ 353 w 412"/>
                <a:gd name="T97" fmla="*/ 206 h 474"/>
                <a:gd name="T98" fmla="*/ 291 w 412"/>
                <a:gd name="T99" fmla="*/ 143 h 474"/>
                <a:gd name="T100" fmla="*/ 188 w 412"/>
                <a:gd name="T101" fmla="*/ 39 h 474"/>
                <a:gd name="T102" fmla="*/ 179 w 412"/>
                <a:gd name="T103" fmla="*/ 21 h 474"/>
                <a:gd name="T104" fmla="*/ 185 w 412"/>
                <a:gd name="T105" fmla="*/ 6 h 474"/>
                <a:gd name="T106" fmla="*/ 185 w 412"/>
                <a:gd name="T107" fmla="*/ 3 h 474"/>
                <a:gd name="T108" fmla="*/ 185 w 412"/>
                <a:gd name="T109" fmla="*/ 3 h 474"/>
                <a:gd name="T110" fmla="*/ 135 w 412"/>
                <a:gd name="T111" fmla="*/ 9 h 474"/>
                <a:gd name="T112" fmla="*/ 0 w 412"/>
                <a:gd name="T113" fmla="*/ 1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2" h="474">
                  <a:moveTo>
                    <a:pt x="0" y="18"/>
                  </a:moveTo>
                  <a:lnTo>
                    <a:pt x="0" y="18"/>
                  </a:lnTo>
                  <a:lnTo>
                    <a:pt x="20" y="131"/>
                  </a:lnTo>
                  <a:lnTo>
                    <a:pt x="34" y="197"/>
                  </a:lnTo>
                  <a:lnTo>
                    <a:pt x="42" y="222"/>
                  </a:lnTo>
                  <a:lnTo>
                    <a:pt x="48" y="240"/>
                  </a:lnTo>
                  <a:lnTo>
                    <a:pt x="48" y="240"/>
                  </a:lnTo>
                  <a:lnTo>
                    <a:pt x="68" y="282"/>
                  </a:lnTo>
                  <a:lnTo>
                    <a:pt x="73" y="295"/>
                  </a:lnTo>
                  <a:lnTo>
                    <a:pt x="73" y="295"/>
                  </a:lnTo>
                  <a:lnTo>
                    <a:pt x="73" y="298"/>
                  </a:lnTo>
                  <a:lnTo>
                    <a:pt x="73" y="298"/>
                  </a:lnTo>
                  <a:lnTo>
                    <a:pt x="73" y="298"/>
                  </a:lnTo>
                  <a:lnTo>
                    <a:pt x="73" y="298"/>
                  </a:lnTo>
                  <a:lnTo>
                    <a:pt x="70" y="313"/>
                  </a:lnTo>
                  <a:lnTo>
                    <a:pt x="68" y="325"/>
                  </a:lnTo>
                  <a:lnTo>
                    <a:pt x="62" y="334"/>
                  </a:lnTo>
                  <a:lnTo>
                    <a:pt x="62" y="334"/>
                  </a:lnTo>
                  <a:lnTo>
                    <a:pt x="59" y="343"/>
                  </a:lnTo>
                  <a:lnTo>
                    <a:pt x="59" y="364"/>
                  </a:lnTo>
                  <a:lnTo>
                    <a:pt x="59" y="364"/>
                  </a:lnTo>
                  <a:lnTo>
                    <a:pt x="62" y="410"/>
                  </a:lnTo>
                  <a:lnTo>
                    <a:pt x="65" y="428"/>
                  </a:lnTo>
                  <a:lnTo>
                    <a:pt x="68" y="443"/>
                  </a:lnTo>
                  <a:lnTo>
                    <a:pt x="68" y="443"/>
                  </a:lnTo>
                  <a:lnTo>
                    <a:pt x="70" y="450"/>
                  </a:lnTo>
                  <a:lnTo>
                    <a:pt x="70" y="450"/>
                  </a:lnTo>
                  <a:lnTo>
                    <a:pt x="70" y="450"/>
                  </a:lnTo>
                  <a:lnTo>
                    <a:pt x="73" y="456"/>
                  </a:lnTo>
                  <a:lnTo>
                    <a:pt x="73" y="456"/>
                  </a:lnTo>
                  <a:lnTo>
                    <a:pt x="73" y="456"/>
                  </a:lnTo>
                  <a:lnTo>
                    <a:pt x="73" y="456"/>
                  </a:lnTo>
                  <a:lnTo>
                    <a:pt x="73" y="456"/>
                  </a:lnTo>
                  <a:lnTo>
                    <a:pt x="73" y="456"/>
                  </a:lnTo>
                  <a:lnTo>
                    <a:pt x="87" y="474"/>
                  </a:lnTo>
                  <a:lnTo>
                    <a:pt x="317" y="468"/>
                  </a:lnTo>
                  <a:lnTo>
                    <a:pt x="317" y="468"/>
                  </a:lnTo>
                  <a:lnTo>
                    <a:pt x="319" y="468"/>
                  </a:lnTo>
                  <a:lnTo>
                    <a:pt x="322" y="471"/>
                  </a:lnTo>
                  <a:lnTo>
                    <a:pt x="322" y="471"/>
                  </a:lnTo>
                  <a:lnTo>
                    <a:pt x="322" y="474"/>
                  </a:lnTo>
                  <a:lnTo>
                    <a:pt x="322" y="474"/>
                  </a:lnTo>
                  <a:lnTo>
                    <a:pt x="333" y="459"/>
                  </a:lnTo>
                  <a:lnTo>
                    <a:pt x="333" y="459"/>
                  </a:lnTo>
                  <a:lnTo>
                    <a:pt x="333" y="456"/>
                  </a:lnTo>
                  <a:lnTo>
                    <a:pt x="333" y="456"/>
                  </a:lnTo>
                  <a:lnTo>
                    <a:pt x="342" y="453"/>
                  </a:lnTo>
                  <a:lnTo>
                    <a:pt x="353" y="450"/>
                  </a:lnTo>
                  <a:lnTo>
                    <a:pt x="353" y="450"/>
                  </a:lnTo>
                  <a:lnTo>
                    <a:pt x="378" y="443"/>
                  </a:lnTo>
                  <a:lnTo>
                    <a:pt x="378" y="443"/>
                  </a:lnTo>
                  <a:lnTo>
                    <a:pt x="378" y="443"/>
                  </a:lnTo>
                  <a:lnTo>
                    <a:pt x="378" y="443"/>
                  </a:lnTo>
                  <a:lnTo>
                    <a:pt x="373" y="440"/>
                  </a:lnTo>
                  <a:lnTo>
                    <a:pt x="370" y="431"/>
                  </a:lnTo>
                  <a:lnTo>
                    <a:pt x="370" y="431"/>
                  </a:lnTo>
                  <a:lnTo>
                    <a:pt x="370" y="422"/>
                  </a:lnTo>
                  <a:lnTo>
                    <a:pt x="373" y="410"/>
                  </a:lnTo>
                  <a:lnTo>
                    <a:pt x="373" y="410"/>
                  </a:lnTo>
                  <a:lnTo>
                    <a:pt x="378" y="398"/>
                  </a:lnTo>
                  <a:lnTo>
                    <a:pt x="378" y="398"/>
                  </a:lnTo>
                  <a:lnTo>
                    <a:pt x="378" y="389"/>
                  </a:lnTo>
                  <a:lnTo>
                    <a:pt x="387" y="380"/>
                  </a:lnTo>
                  <a:lnTo>
                    <a:pt x="387" y="380"/>
                  </a:lnTo>
                  <a:lnTo>
                    <a:pt x="395" y="364"/>
                  </a:lnTo>
                  <a:lnTo>
                    <a:pt x="395" y="364"/>
                  </a:lnTo>
                  <a:lnTo>
                    <a:pt x="398" y="355"/>
                  </a:lnTo>
                  <a:lnTo>
                    <a:pt x="398" y="349"/>
                  </a:lnTo>
                  <a:lnTo>
                    <a:pt x="398" y="349"/>
                  </a:lnTo>
                  <a:lnTo>
                    <a:pt x="395" y="343"/>
                  </a:lnTo>
                  <a:lnTo>
                    <a:pt x="395" y="334"/>
                  </a:lnTo>
                  <a:lnTo>
                    <a:pt x="395" y="334"/>
                  </a:lnTo>
                  <a:lnTo>
                    <a:pt x="395" y="322"/>
                  </a:lnTo>
                  <a:lnTo>
                    <a:pt x="401" y="313"/>
                  </a:lnTo>
                  <a:lnTo>
                    <a:pt x="401" y="313"/>
                  </a:lnTo>
                  <a:lnTo>
                    <a:pt x="412" y="288"/>
                  </a:lnTo>
                  <a:lnTo>
                    <a:pt x="412" y="288"/>
                  </a:lnTo>
                  <a:lnTo>
                    <a:pt x="409" y="288"/>
                  </a:lnTo>
                  <a:lnTo>
                    <a:pt x="409" y="288"/>
                  </a:lnTo>
                  <a:lnTo>
                    <a:pt x="409" y="288"/>
                  </a:lnTo>
                  <a:lnTo>
                    <a:pt x="409" y="288"/>
                  </a:lnTo>
                  <a:lnTo>
                    <a:pt x="406" y="288"/>
                  </a:lnTo>
                  <a:lnTo>
                    <a:pt x="406" y="288"/>
                  </a:lnTo>
                  <a:lnTo>
                    <a:pt x="406" y="288"/>
                  </a:lnTo>
                  <a:lnTo>
                    <a:pt x="406" y="288"/>
                  </a:lnTo>
                  <a:lnTo>
                    <a:pt x="403" y="285"/>
                  </a:lnTo>
                  <a:lnTo>
                    <a:pt x="403" y="285"/>
                  </a:lnTo>
                  <a:lnTo>
                    <a:pt x="403" y="285"/>
                  </a:lnTo>
                  <a:lnTo>
                    <a:pt x="403" y="285"/>
                  </a:lnTo>
                  <a:lnTo>
                    <a:pt x="401" y="285"/>
                  </a:lnTo>
                  <a:lnTo>
                    <a:pt x="401" y="285"/>
                  </a:lnTo>
                  <a:lnTo>
                    <a:pt x="398" y="285"/>
                  </a:lnTo>
                  <a:lnTo>
                    <a:pt x="398" y="285"/>
                  </a:lnTo>
                  <a:lnTo>
                    <a:pt x="398" y="285"/>
                  </a:lnTo>
                  <a:lnTo>
                    <a:pt x="398" y="285"/>
                  </a:lnTo>
                  <a:lnTo>
                    <a:pt x="395" y="285"/>
                  </a:lnTo>
                  <a:lnTo>
                    <a:pt x="395" y="285"/>
                  </a:lnTo>
                  <a:lnTo>
                    <a:pt x="392" y="282"/>
                  </a:lnTo>
                  <a:lnTo>
                    <a:pt x="392" y="282"/>
                  </a:lnTo>
                  <a:lnTo>
                    <a:pt x="392" y="282"/>
                  </a:lnTo>
                  <a:lnTo>
                    <a:pt x="392" y="282"/>
                  </a:lnTo>
                  <a:lnTo>
                    <a:pt x="389" y="282"/>
                  </a:lnTo>
                  <a:lnTo>
                    <a:pt x="389" y="282"/>
                  </a:lnTo>
                  <a:lnTo>
                    <a:pt x="389" y="282"/>
                  </a:lnTo>
                  <a:lnTo>
                    <a:pt x="389" y="282"/>
                  </a:lnTo>
                  <a:lnTo>
                    <a:pt x="387" y="279"/>
                  </a:lnTo>
                  <a:lnTo>
                    <a:pt x="387" y="279"/>
                  </a:lnTo>
                  <a:lnTo>
                    <a:pt x="387" y="279"/>
                  </a:lnTo>
                  <a:lnTo>
                    <a:pt x="387" y="279"/>
                  </a:lnTo>
                  <a:lnTo>
                    <a:pt x="384" y="279"/>
                  </a:lnTo>
                  <a:lnTo>
                    <a:pt x="384" y="279"/>
                  </a:lnTo>
                  <a:lnTo>
                    <a:pt x="384" y="279"/>
                  </a:lnTo>
                  <a:lnTo>
                    <a:pt x="384" y="279"/>
                  </a:lnTo>
                  <a:lnTo>
                    <a:pt x="381" y="276"/>
                  </a:lnTo>
                  <a:lnTo>
                    <a:pt x="381" y="276"/>
                  </a:lnTo>
                  <a:lnTo>
                    <a:pt x="381" y="276"/>
                  </a:lnTo>
                  <a:lnTo>
                    <a:pt x="381" y="276"/>
                  </a:lnTo>
                  <a:lnTo>
                    <a:pt x="381" y="276"/>
                  </a:lnTo>
                  <a:lnTo>
                    <a:pt x="381" y="276"/>
                  </a:lnTo>
                  <a:lnTo>
                    <a:pt x="378" y="273"/>
                  </a:lnTo>
                  <a:lnTo>
                    <a:pt x="378" y="273"/>
                  </a:lnTo>
                  <a:lnTo>
                    <a:pt x="378" y="273"/>
                  </a:lnTo>
                  <a:lnTo>
                    <a:pt x="378" y="273"/>
                  </a:lnTo>
                  <a:lnTo>
                    <a:pt x="378" y="273"/>
                  </a:lnTo>
                  <a:lnTo>
                    <a:pt x="378" y="273"/>
                  </a:lnTo>
                  <a:lnTo>
                    <a:pt x="375" y="270"/>
                  </a:lnTo>
                  <a:lnTo>
                    <a:pt x="375" y="270"/>
                  </a:lnTo>
                  <a:lnTo>
                    <a:pt x="375" y="270"/>
                  </a:lnTo>
                  <a:lnTo>
                    <a:pt x="375" y="270"/>
                  </a:lnTo>
                  <a:lnTo>
                    <a:pt x="375" y="267"/>
                  </a:lnTo>
                  <a:lnTo>
                    <a:pt x="375" y="267"/>
                  </a:lnTo>
                  <a:lnTo>
                    <a:pt x="375" y="267"/>
                  </a:lnTo>
                  <a:lnTo>
                    <a:pt x="375" y="267"/>
                  </a:lnTo>
                  <a:lnTo>
                    <a:pt x="375" y="264"/>
                  </a:lnTo>
                  <a:lnTo>
                    <a:pt x="375" y="264"/>
                  </a:lnTo>
                  <a:lnTo>
                    <a:pt x="373" y="264"/>
                  </a:lnTo>
                  <a:lnTo>
                    <a:pt x="373" y="264"/>
                  </a:lnTo>
                  <a:lnTo>
                    <a:pt x="373" y="261"/>
                  </a:lnTo>
                  <a:lnTo>
                    <a:pt x="373" y="261"/>
                  </a:lnTo>
                  <a:lnTo>
                    <a:pt x="373" y="252"/>
                  </a:lnTo>
                  <a:lnTo>
                    <a:pt x="367" y="243"/>
                  </a:lnTo>
                  <a:lnTo>
                    <a:pt x="367" y="243"/>
                  </a:lnTo>
                  <a:lnTo>
                    <a:pt x="361" y="234"/>
                  </a:lnTo>
                  <a:lnTo>
                    <a:pt x="359" y="225"/>
                  </a:lnTo>
                  <a:lnTo>
                    <a:pt x="359" y="225"/>
                  </a:lnTo>
                  <a:lnTo>
                    <a:pt x="359" y="216"/>
                  </a:lnTo>
                  <a:lnTo>
                    <a:pt x="353" y="206"/>
                  </a:lnTo>
                  <a:lnTo>
                    <a:pt x="336" y="185"/>
                  </a:lnTo>
                  <a:lnTo>
                    <a:pt x="336" y="185"/>
                  </a:lnTo>
                  <a:lnTo>
                    <a:pt x="291" y="143"/>
                  </a:lnTo>
                  <a:lnTo>
                    <a:pt x="291" y="143"/>
                  </a:lnTo>
                  <a:lnTo>
                    <a:pt x="244" y="100"/>
                  </a:lnTo>
                  <a:lnTo>
                    <a:pt x="188" y="39"/>
                  </a:lnTo>
                  <a:lnTo>
                    <a:pt x="188" y="39"/>
                  </a:lnTo>
                  <a:lnTo>
                    <a:pt x="182" y="30"/>
                  </a:lnTo>
                  <a:lnTo>
                    <a:pt x="179" y="21"/>
                  </a:lnTo>
                  <a:lnTo>
                    <a:pt x="182" y="12"/>
                  </a:lnTo>
                  <a:lnTo>
                    <a:pt x="185" y="6"/>
                  </a:lnTo>
                  <a:lnTo>
                    <a:pt x="185" y="6"/>
                  </a:lnTo>
                  <a:lnTo>
                    <a:pt x="185" y="3"/>
                  </a:lnTo>
                  <a:lnTo>
                    <a:pt x="185" y="3"/>
                  </a:lnTo>
                  <a:lnTo>
                    <a:pt x="185" y="3"/>
                  </a:lnTo>
                  <a:lnTo>
                    <a:pt x="185" y="3"/>
                  </a:lnTo>
                  <a:lnTo>
                    <a:pt x="185" y="3"/>
                  </a:lnTo>
                  <a:lnTo>
                    <a:pt x="185" y="3"/>
                  </a:lnTo>
                  <a:lnTo>
                    <a:pt x="185" y="0"/>
                  </a:lnTo>
                  <a:lnTo>
                    <a:pt x="185" y="0"/>
                  </a:lnTo>
                  <a:lnTo>
                    <a:pt x="135" y="9"/>
                  </a:lnTo>
                  <a:lnTo>
                    <a:pt x="68" y="15"/>
                  </a:lnTo>
                  <a:lnTo>
                    <a:pt x="68" y="15"/>
                  </a:lnTo>
                  <a:lnTo>
                    <a:pt x="0" y="18"/>
                  </a:lnTo>
                  <a:lnTo>
                    <a:pt x="0" y="18"/>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9" name="Freeform 176">
              <a:extLst>
                <a:ext uri="{FF2B5EF4-FFF2-40B4-BE49-F238E27FC236}">
                  <a16:creationId xmlns:a16="http://schemas.microsoft.com/office/drawing/2014/main" id="{0198ACFE-00DB-0C69-943B-DB3D78D9274C}"/>
                </a:ext>
              </a:extLst>
            </p:cNvPr>
            <p:cNvSpPr>
              <a:spLocks/>
            </p:cNvSpPr>
            <p:nvPr/>
          </p:nvSpPr>
          <p:spPr bwMode="auto">
            <a:xfrm rot="21400944">
              <a:off x="4330334" y="4416248"/>
              <a:ext cx="6211" cy="0"/>
            </a:xfrm>
            <a:custGeom>
              <a:avLst/>
              <a:gdLst>
                <a:gd name="T0" fmla="*/ 5 w 5"/>
                <a:gd name="T1" fmla="*/ 0 w 5"/>
                <a:gd name="T2" fmla="*/ 0 w 5"/>
                <a:gd name="T3" fmla="*/ 5 w 5"/>
                <a:gd name="T4" fmla="*/ 5 w 5"/>
                <a:gd name="T5" fmla="*/ 5 w 5"/>
                <a:gd name="T6" fmla="*/ 5 w 5"/>
              </a:gdLst>
              <a:ahLst/>
              <a:cxnLst>
                <a:cxn ang="0">
                  <a:pos x="T0" y="0"/>
                </a:cxn>
                <a:cxn ang="0">
                  <a:pos x="T1" y="0"/>
                </a:cxn>
                <a:cxn ang="0">
                  <a:pos x="T2" y="0"/>
                </a:cxn>
                <a:cxn ang="0">
                  <a:pos x="T3" y="0"/>
                </a:cxn>
                <a:cxn ang="0">
                  <a:pos x="T4" y="0"/>
                </a:cxn>
                <a:cxn ang="0">
                  <a:pos x="T5" y="0"/>
                </a:cxn>
                <a:cxn ang="0">
                  <a:pos x="T6" y="0"/>
                </a:cxn>
              </a:cxnLst>
              <a:rect l="0" t="0" r="r" b="b"/>
              <a:pathLst>
                <a:path w="5">
                  <a:moveTo>
                    <a:pt x="5" y="0"/>
                  </a:moveTo>
                  <a:lnTo>
                    <a:pt x="0" y="0"/>
                  </a:lnTo>
                  <a:lnTo>
                    <a:pt x="0" y="0"/>
                  </a:lnTo>
                  <a:lnTo>
                    <a:pt x="5" y="0"/>
                  </a:lnTo>
                  <a:lnTo>
                    <a:pt x="5"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177">
              <a:extLst>
                <a:ext uri="{FF2B5EF4-FFF2-40B4-BE49-F238E27FC236}">
                  <a16:creationId xmlns:a16="http://schemas.microsoft.com/office/drawing/2014/main" id="{7381CDA4-9051-7F2B-3160-C5A5247E8BD1}"/>
                </a:ext>
              </a:extLst>
            </p:cNvPr>
            <p:cNvSpPr>
              <a:spLocks/>
            </p:cNvSpPr>
            <p:nvPr/>
          </p:nvSpPr>
          <p:spPr bwMode="auto">
            <a:xfrm rot="21400944">
              <a:off x="4302018" y="4421501"/>
              <a:ext cx="3727"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78">
              <a:extLst>
                <a:ext uri="{FF2B5EF4-FFF2-40B4-BE49-F238E27FC236}">
                  <a16:creationId xmlns:a16="http://schemas.microsoft.com/office/drawing/2014/main" id="{5DF4D95E-A373-DAC9-52BD-A2483F27E921}"/>
                </a:ext>
              </a:extLst>
            </p:cNvPr>
            <p:cNvSpPr>
              <a:spLocks/>
            </p:cNvSpPr>
            <p:nvPr/>
          </p:nvSpPr>
          <p:spPr bwMode="auto">
            <a:xfrm rot="21400944">
              <a:off x="4298721" y="4407570"/>
              <a:ext cx="2485"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179">
              <a:extLst>
                <a:ext uri="{FF2B5EF4-FFF2-40B4-BE49-F238E27FC236}">
                  <a16:creationId xmlns:a16="http://schemas.microsoft.com/office/drawing/2014/main" id="{E88118A8-2223-9AA3-4C20-5D879429F628}"/>
                </a:ext>
              </a:extLst>
            </p:cNvPr>
            <p:cNvSpPr>
              <a:spLocks/>
            </p:cNvSpPr>
            <p:nvPr/>
          </p:nvSpPr>
          <p:spPr bwMode="auto">
            <a:xfrm rot="21400944">
              <a:off x="4364781" y="4404729"/>
              <a:ext cx="90680" cy="7067"/>
            </a:xfrm>
            <a:custGeom>
              <a:avLst/>
              <a:gdLst>
                <a:gd name="T0" fmla="*/ 0 w 73"/>
                <a:gd name="T1" fmla="*/ 6 h 6"/>
                <a:gd name="T2" fmla="*/ 0 w 73"/>
                <a:gd name="T3" fmla="*/ 6 h 6"/>
                <a:gd name="T4" fmla="*/ 73 w 73"/>
                <a:gd name="T5" fmla="*/ 0 h 6"/>
                <a:gd name="T6" fmla="*/ 73 w 73"/>
                <a:gd name="T7" fmla="*/ 0 h 6"/>
                <a:gd name="T8" fmla="*/ 73 w 73"/>
                <a:gd name="T9" fmla="*/ 0 h 6"/>
                <a:gd name="T10" fmla="*/ 0 w 73"/>
                <a:gd name="T11" fmla="*/ 6 h 6"/>
                <a:gd name="T12" fmla="*/ 0 w 7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73" h="6">
                  <a:moveTo>
                    <a:pt x="0" y="6"/>
                  </a:moveTo>
                  <a:lnTo>
                    <a:pt x="0" y="6"/>
                  </a:lnTo>
                  <a:lnTo>
                    <a:pt x="73" y="0"/>
                  </a:lnTo>
                  <a:lnTo>
                    <a:pt x="73" y="0"/>
                  </a:lnTo>
                  <a:lnTo>
                    <a:pt x="73"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180">
              <a:extLst>
                <a:ext uri="{FF2B5EF4-FFF2-40B4-BE49-F238E27FC236}">
                  <a16:creationId xmlns:a16="http://schemas.microsoft.com/office/drawing/2014/main" id="{0EAA7512-7382-C8F7-8C12-06E32AF91834}"/>
                </a:ext>
              </a:extLst>
            </p:cNvPr>
            <p:cNvSpPr>
              <a:spLocks/>
            </p:cNvSpPr>
            <p:nvPr/>
          </p:nvSpPr>
          <p:spPr bwMode="auto">
            <a:xfrm rot="21400944">
              <a:off x="4456840" y="4384215"/>
              <a:ext cx="3727" cy="7067"/>
            </a:xfrm>
            <a:custGeom>
              <a:avLst/>
              <a:gdLst>
                <a:gd name="T0" fmla="*/ 0 w 3"/>
                <a:gd name="T1" fmla="*/ 0 h 6"/>
                <a:gd name="T2" fmla="*/ 0 w 3"/>
                <a:gd name="T3" fmla="*/ 0 h 6"/>
                <a:gd name="T4" fmla="*/ 0 w 3"/>
                <a:gd name="T5" fmla="*/ 0 h 6"/>
                <a:gd name="T6" fmla="*/ 3 w 3"/>
                <a:gd name="T7" fmla="*/ 6 h 6"/>
                <a:gd name="T8" fmla="*/ 3 w 3"/>
                <a:gd name="T9" fmla="*/ 6 h 6"/>
                <a:gd name="T10" fmla="*/ 0 w 3"/>
                <a:gd name="T11" fmla="*/ 0 h 6"/>
                <a:gd name="T12" fmla="*/ 0 w 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0" y="0"/>
                  </a:moveTo>
                  <a:lnTo>
                    <a:pt x="0" y="0"/>
                  </a:lnTo>
                  <a:lnTo>
                    <a:pt x="0" y="0"/>
                  </a:lnTo>
                  <a:lnTo>
                    <a:pt x="3" y="6"/>
                  </a:lnTo>
                  <a:lnTo>
                    <a:pt x="3"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181">
              <a:extLst>
                <a:ext uri="{FF2B5EF4-FFF2-40B4-BE49-F238E27FC236}">
                  <a16:creationId xmlns:a16="http://schemas.microsoft.com/office/drawing/2014/main" id="{4E9A6768-8AAB-5655-0440-97C0B8C0AB27}"/>
                </a:ext>
              </a:extLst>
            </p:cNvPr>
            <p:cNvSpPr>
              <a:spLocks/>
            </p:cNvSpPr>
            <p:nvPr/>
          </p:nvSpPr>
          <p:spPr bwMode="auto">
            <a:xfrm rot="21400944">
              <a:off x="4398762" y="43947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182">
              <a:extLst>
                <a:ext uri="{FF2B5EF4-FFF2-40B4-BE49-F238E27FC236}">
                  <a16:creationId xmlns:a16="http://schemas.microsoft.com/office/drawing/2014/main" id="{3EA33E61-2C50-C3D1-3BBE-A7C6B949A539}"/>
                </a:ext>
              </a:extLst>
            </p:cNvPr>
            <p:cNvSpPr>
              <a:spLocks/>
            </p:cNvSpPr>
            <p:nvPr/>
          </p:nvSpPr>
          <p:spPr bwMode="auto">
            <a:xfrm rot="21400944">
              <a:off x="4364115" y="4395874"/>
              <a:ext cx="31055" cy="3534"/>
            </a:xfrm>
            <a:custGeom>
              <a:avLst/>
              <a:gdLst>
                <a:gd name="T0" fmla="*/ 25 w 25"/>
                <a:gd name="T1" fmla="*/ 0 h 3"/>
                <a:gd name="T2" fmla="*/ 25 w 25"/>
                <a:gd name="T3" fmla="*/ 0 h 3"/>
                <a:gd name="T4" fmla="*/ 0 w 25"/>
                <a:gd name="T5" fmla="*/ 3 h 3"/>
                <a:gd name="T6" fmla="*/ 0 w 25"/>
                <a:gd name="T7" fmla="*/ 3 h 3"/>
                <a:gd name="T8" fmla="*/ 0 w 25"/>
                <a:gd name="T9" fmla="*/ 3 h 3"/>
                <a:gd name="T10" fmla="*/ 0 w 25"/>
                <a:gd name="T11" fmla="*/ 3 h 3"/>
                <a:gd name="T12" fmla="*/ 25 w 25"/>
                <a:gd name="T13" fmla="*/ 0 h 3"/>
                <a:gd name="T14" fmla="*/ 25 w 2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3">
                  <a:moveTo>
                    <a:pt x="25" y="0"/>
                  </a:moveTo>
                  <a:lnTo>
                    <a:pt x="25" y="0"/>
                  </a:lnTo>
                  <a:lnTo>
                    <a:pt x="0" y="3"/>
                  </a:lnTo>
                  <a:lnTo>
                    <a:pt x="0" y="3"/>
                  </a:lnTo>
                  <a:lnTo>
                    <a:pt x="0" y="3"/>
                  </a:lnTo>
                  <a:lnTo>
                    <a:pt x="0" y="3"/>
                  </a:lnTo>
                  <a:lnTo>
                    <a:pt x="25" y="0"/>
                  </a:lnTo>
                  <a:lnTo>
                    <a:pt x="2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185">
              <a:extLst>
                <a:ext uri="{FF2B5EF4-FFF2-40B4-BE49-F238E27FC236}">
                  <a16:creationId xmlns:a16="http://schemas.microsoft.com/office/drawing/2014/main" id="{8EBD52C5-1A8B-E0D0-FE40-99C593E61CB1}"/>
                </a:ext>
              </a:extLst>
            </p:cNvPr>
            <p:cNvSpPr>
              <a:spLocks/>
            </p:cNvSpPr>
            <p:nvPr/>
          </p:nvSpPr>
          <p:spPr bwMode="auto">
            <a:xfrm rot="21400944">
              <a:off x="3914602" y="3920100"/>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186">
              <a:extLst>
                <a:ext uri="{FF2B5EF4-FFF2-40B4-BE49-F238E27FC236}">
                  <a16:creationId xmlns:a16="http://schemas.microsoft.com/office/drawing/2014/main" id="{57A7B12B-7189-B1C5-A9F2-DACEDCB3FE7C}"/>
                </a:ext>
              </a:extLst>
            </p:cNvPr>
            <p:cNvSpPr>
              <a:spLocks/>
            </p:cNvSpPr>
            <p:nvPr/>
          </p:nvSpPr>
          <p:spPr bwMode="auto">
            <a:xfrm rot="21400944">
              <a:off x="3904682" y="3920675"/>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187">
              <a:extLst>
                <a:ext uri="{FF2B5EF4-FFF2-40B4-BE49-F238E27FC236}">
                  <a16:creationId xmlns:a16="http://schemas.microsoft.com/office/drawing/2014/main" id="{33696C80-D4EF-8AEA-DA50-178AF74C203B}"/>
                </a:ext>
              </a:extLst>
            </p:cNvPr>
            <p:cNvSpPr>
              <a:spLocks/>
            </p:cNvSpPr>
            <p:nvPr/>
          </p:nvSpPr>
          <p:spPr bwMode="auto">
            <a:xfrm rot="21400944">
              <a:off x="3891043" y="39215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188">
              <a:extLst>
                <a:ext uri="{FF2B5EF4-FFF2-40B4-BE49-F238E27FC236}">
                  <a16:creationId xmlns:a16="http://schemas.microsoft.com/office/drawing/2014/main" id="{8C7560C8-C60B-B21E-656D-6076EA07A867}"/>
                </a:ext>
              </a:extLst>
            </p:cNvPr>
            <p:cNvSpPr>
              <a:spLocks/>
            </p:cNvSpPr>
            <p:nvPr/>
          </p:nvSpPr>
          <p:spPr bwMode="auto">
            <a:xfrm rot="21400944">
              <a:off x="3897241" y="3921106"/>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89">
              <a:extLst>
                <a:ext uri="{FF2B5EF4-FFF2-40B4-BE49-F238E27FC236}">
                  <a16:creationId xmlns:a16="http://schemas.microsoft.com/office/drawing/2014/main" id="{67F06D89-A23E-C886-889C-2DB90D00CBED}"/>
                </a:ext>
              </a:extLst>
            </p:cNvPr>
            <p:cNvSpPr>
              <a:spLocks/>
            </p:cNvSpPr>
            <p:nvPr/>
          </p:nvSpPr>
          <p:spPr bwMode="auto">
            <a:xfrm rot="21400944">
              <a:off x="3962152" y="39032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90">
              <a:extLst>
                <a:ext uri="{FF2B5EF4-FFF2-40B4-BE49-F238E27FC236}">
                  <a16:creationId xmlns:a16="http://schemas.microsoft.com/office/drawing/2014/main" id="{3B54320F-CE60-0BD5-CBE0-0EED4131A0DF}"/>
                </a:ext>
              </a:extLst>
            </p:cNvPr>
            <p:cNvSpPr>
              <a:spLocks/>
            </p:cNvSpPr>
            <p:nvPr/>
          </p:nvSpPr>
          <p:spPr bwMode="auto">
            <a:xfrm rot="21400944">
              <a:off x="3975735" y="3900490"/>
              <a:ext cx="69562" cy="0"/>
            </a:xfrm>
            <a:custGeom>
              <a:avLst/>
              <a:gdLst>
                <a:gd name="T0" fmla="*/ 56 w 56"/>
                <a:gd name="T1" fmla="*/ 56 w 56"/>
                <a:gd name="T2" fmla="*/ 0 w 56"/>
                <a:gd name="T3" fmla="*/ 0 w 56"/>
                <a:gd name="T4" fmla="*/ 56 w 56"/>
                <a:gd name="T5" fmla="*/ 56 w 56"/>
              </a:gdLst>
              <a:ahLst/>
              <a:cxnLst>
                <a:cxn ang="0">
                  <a:pos x="T0" y="0"/>
                </a:cxn>
                <a:cxn ang="0">
                  <a:pos x="T1" y="0"/>
                </a:cxn>
                <a:cxn ang="0">
                  <a:pos x="T2" y="0"/>
                </a:cxn>
                <a:cxn ang="0">
                  <a:pos x="T3" y="0"/>
                </a:cxn>
                <a:cxn ang="0">
                  <a:pos x="T4" y="0"/>
                </a:cxn>
                <a:cxn ang="0">
                  <a:pos x="T5" y="0"/>
                </a:cxn>
              </a:cxnLst>
              <a:rect l="0" t="0" r="r" b="b"/>
              <a:pathLst>
                <a:path w="56">
                  <a:moveTo>
                    <a:pt x="56" y="0"/>
                  </a:moveTo>
                  <a:lnTo>
                    <a:pt x="56" y="0"/>
                  </a:lnTo>
                  <a:lnTo>
                    <a:pt x="0" y="0"/>
                  </a:lnTo>
                  <a:lnTo>
                    <a:pt x="0" y="0"/>
                  </a:lnTo>
                  <a:lnTo>
                    <a:pt x="56" y="0"/>
                  </a:lnTo>
                  <a:lnTo>
                    <a:pt x="5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91">
              <a:extLst>
                <a:ext uri="{FF2B5EF4-FFF2-40B4-BE49-F238E27FC236}">
                  <a16:creationId xmlns:a16="http://schemas.microsoft.com/office/drawing/2014/main" id="{04ED903C-6A72-8830-7607-F382A52DC224}"/>
                </a:ext>
              </a:extLst>
            </p:cNvPr>
            <p:cNvSpPr>
              <a:spLocks/>
            </p:cNvSpPr>
            <p:nvPr/>
          </p:nvSpPr>
          <p:spPr bwMode="auto">
            <a:xfrm rot="21400944">
              <a:off x="3969587" y="3902683"/>
              <a:ext cx="6211"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93">
              <a:extLst>
                <a:ext uri="{FF2B5EF4-FFF2-40B4-BE49-F238E27FC236}">
                  <a16:creationId xmlns:a16="http://schemas.microsoft.com/office/drawing/2014/main" id="{4EDBA206-1A6C-D4FA-B552-69BD11A605AC}"/>
                </a:ext>
              </a:extLst>
            </p:cNvPr>
            <p:cNvSpPr>
              <a:spLocks/>
            </p:cNvSpPr>
            <p:nvPr/>
          </p:nvSpPr>
          <p:spPr bwMode="auto">
            <a:xfrm rot="21400944">
              <a:off x="3882785" y="390789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94">
              <a:extLst>
                <a:ext uri="{FF2B5EF4-FFF2-40B4-BE49-F238E27FC236}">
                  <a16:creationId xmlns:a16="http://schemas.microsoft.com/office/drawing/2014/main" id="{4B926D7A-191D-CC95-DC34-BF2EFF3ADF2B}"/>
                </a:ext>
              </a:extLst>
            </p:cNvPr>
            <p:cNvSpPr>
              <a:spLocks/>
            </p:cNvSpPr>
            <p:nvPr/>
          </p:nvSpPr>
          <p:spPr bwMode="auto">
            <a:xfrm rot="21400944">
              <a:off x="3883603" y="392200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95">
              <a:extLst>
                <a:ext uri="{FF2B5EF4-FFF2-40B4-BE49-F238E27FC236}">
                  <a16:creationId xmlns:a16="http://schemas.microsoft.com/office/drawing/2014/main" id="{44D26E19-7607-8CD4-2525-E5C20A98DB22}"/>
                </a:ext>
              </a:extLst>
            </p:cNvPr>
            <p:cNvSpPr>
              <a:spLocks/>
            </p:cNvSpPr>
            <p:nvPr/>
          </p:nvSpPr>
          <p:spPr bwMode="auto">
            <a:xfrm rot="21400944">
              <a:off x="3928149" y="3916074"/>
              <a:ext cx="115524" cy="0"/>
            </a:xfrm>
            <a:custGeom>
              <a:avLst/>
              <a:gdLst>
                <a:gd name="T0" fmla="*/ 0 w 93"/>
                <a:gd name="T1" fmla="*/ 0 w 93"/>
                <a:gd name="T2" fmla="*/ 93 w 93"/>
                <a:gd name="T3" fmla="*/ 93 w 93"/>
                <a:gd name="T4" fmla="*/ 93 w 93"/>
                <a:gd name="T5" fmla="*/ 0 w 93"/>
                <a:gd name="T6" fmla="*/ 0 w 93"/>
              </a:gdLst>
              <a:ahLst/>
              <a:cxnLst>
                <a:cxn ang="0">
                  <a:pos x="T0" y="0"/>
                </a:cxn>
                <a:cxn ang="0">
                  <a:pos x="T1" y="0"/>
                </a:cxn>
                <a:cxn ang="0">
                  <a:pos x="T2" y="0"/>
                </a:cxn>
                <a:cxn ang="0">
                  <a:pos x="T3" y="0"/>
                </a:cxn>
                <a:cxn ang="0">
                  <a:pos x="T4" y="0"/>
                </a:cxn>
                <a:cxn ang="0">
                  <a:pos x="T5" y="0"/>
                </a:cxn>
                <a:cxn ang="0">
                  <a:pos x="T6" y="0"/>
                </a:cxn>
              </a:cxnLst>
              <a:rect l="0" t="0" r="r" b="b"/>
              <a:pathLst>
                <a:path w="93">
                  <a:moveTo>
                    <a:pt x="0" y="0"/>
                  </a:moveTo>
                  <a:lnTo>
                    <a:pt x="0" y="0"/>
                  </a:lnTo>
                  <a:lnTo>
                    <a:pt x="93" y="0"/>
                  </a:lnTo>
                  <a:lnTo>
                    <a:pt x="93" y="0"/>
                  </a:lnTo>
                  <a:lnTo>
                    <a:pt x="9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96">
              <a:extLst>
                <a:ext uri="{FF2B5EF4-FFF2-40B4-BE49-F238E27FC236}">
                  <a16:creationId xmlns:a16="http://schemas.microsoft.com/office/drawing/2014/main" id="{4019C59B-2581-E653-D26C-152873CDC4F5}"/>
                </a:ext>
              </a:extLst>
            </p:cNvPr>
            <p:cNvSpPr>
              <a:spLocks/>
            </p:cNvSpPr>
            <p:nvPr/>
          </p:nvSpPr>
          <p:spPr bwMode="auto">
            <a:xfrm rot="21400944">
              <a:off x="3922041" y="3919597"/>
              <a:ext cx="6211"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197">
              <a:extLst>
                <a:ext uri="{FF2B5EF4-FFF2-40B4-BE49-F238E27FC236}">
                  <a16:creationId xmlns:a16="http://schemas.microsoft.com/office/drawing/2014/main" id="{DB4B2DA2-B8AE-2C61-98F5-B33FE8CC7E3A}"/>
                </a:ext>
              </a:extLst>
            </p:cNvPr>
            <p:cNvSpPr>
              <a:spLocks/>
            </p:cNvSpPr>
            <p:nvPr/>
          </p:nvSpPr>
          <p:spPr bwMode="auto">
            <a:xfrm rot="21400944">
              <a:off x="4357615" y="4414630"/>
              <a:ext cx="7453"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198">
              <a:extLst>
                <a:ext uri="{FF2B5EF4-FFF2-40B4-BE49-F238E27FC236}">
                  <a16:creationId xmlns:a16="http://schemas.microsoft.com/office/drawing/2014/main" id="{100023C7-34F1-BAA0-9E0F-3889C62BE132}"/>
                </a:ext>
              </a:extLst>
            </p:cNvPr>
            <p:cNvSpPr>
              <a:spLocks/>
            </p:cNvSpPr>
            <p:nvPr/>
          </p:nvSpPr>
          <p:spPr bwMode="auto">
            <a:xfrm rot="21400944">
              <a:off x="3873673" y="3922292"/>
              <a:ext cx="9937" cy="0"/>
            </a:xfrm>
            <a:custGeom>
              <a:avLst/>
              <a:gdLst>
                <a:gd name="T0" fmla="*/ 0 w 8"/>
                <a:gd name="T1" fmla="*/ 8 w 8"/>
                <a:gd name="T2" fmla="*/ 0 w 8"/>
                <a:gd name="T3" fmla="*/ 0 w 8"/>
              </a:gdLst>
              <a:ahLst/>
              <a:cxnLst>
                <a:cxn ang="0">
                  <a:pos x="T0" y="0"/>
                </a:cxn>
                <a:cxn ang="0">
                  <a:pos x="T1" y="0"/>
                </a:cxn>
                <a:cxn ang="0">
                  <a:pos x="T2" y="0"/>
                </a:cxn>
                <a:cxn ang="0">
                  <a:pos x="T3" y="0"/>
                </a:cxn>
              </a:cxnLst>
              <a:rect l="0" t="0" r="r" b="b"/>
              <a:pathLst>
                <a:path w="8">
                  <a:moveTo>
                    <a:pt x="0" y="0"/>
                  </a:moveTo>
                  <a:lnTo>
                    <a:pt x="8"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202">
              <a:extLst>
                <a:ext uri="{FF2B5EF4-FFF2-40B4-BE49-F238E27FC236}">
                  <a16:creationId xmlns:a16="http://schemas.microsoft.com/office/drawing/2014/main" id="{B0A69D95-12DE-414A-065C-A9979CD05BCA}"/>
                </a:ext>
              </a:extLst>
            </p:cNvPr>
            <p:cNvSpPr>
              <a:spLocks/>
            </p:cNvSpPr>
            <p:nvPr/>
          </p:nvSpPr>
          <p:spPr bwMode="auto">
            <a:xfrm rot="21400944">
              <a:off x="3852598" y="3923694"/>
              <a:ext cx="3727" cy="0"/>
            </a:xfrm>
            <a:custGeom>
              <a:avLst/>
              <a:gdLst>
                <a:gd name="T0" fmla="*/ 3 w 3"/>
                <a:gd name="T1" fmla="*/ 0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Rectangle 203">
              <a:extLst>
                <a:ext uri="{FF2B5EF4-FFF2-40B4-BE49-F238E27FC236}">
                  <a16:creationId xmlns:a16="http://schemas.microsoft.com/office/drawing/2014/main" id="{4F00876A-4344-6D95-A7F8-360E0436E3CA}"/>
                </a:ext>
              </a:extLst>
            </p:cNvPr>
            <p:cNvSpPr>
              <a:spLocks noChangeArrowheads="1"/>
            </p:cNvSpPr>
            <p:nvPr/>
          </p:nvSpPr>
          <p:spPr bwMode="auto">
            <a:xfrm rot="21400944">
              <a:off x="3856354" y="3923549"/>
              <a:ext cx="1242" cy="1178"/>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204">
              <a:extLst>
                <a:ext uri="{FF2B5EF4-FFF2-40B4-BE49-F238E27FC236}">
                  <a16:creationId xmlns:a16="http://schemas.microsoft.com/office/drawing/2014/main" id="{452A03E9-CFF7-2F3D-510E-F5F447BF9322}"/>
                </a:ext>
              </a:extLst>
            </p:cNvPr>
            <p:cNvSpPr>
              <a:spLocks/>
            </p:cNvSpPr>
            <p:nvPr/>
          </p:nvSpPr>
          <p:spPr bwMode="auto">
            <a:xfrm rot="21400944">
              <a:off x="3849084" y="39275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Freeform 206">
              <a:extLst>
                <a:ext uri="{FF2B5EF4-FFF2-40B4-BE49-F238E27FC236}">
                  <a16:creationId xmlns:a16="http://schemas.microsoft.com/office/drawing/2014/main" id="{064453C8-9D2A-0349-942C-0B840244F30C}"/>
                </a:ext>
              </a:extLst>
            </p:cNvPr>
            <p:cNvSpPr>
              <a:spLocks/>
            </p:cNvSpPr>
            <p:nvPr/>
          </p:nvSpPr>
          <p:spPr bwMode="auto">
            <a:xfrm rot="21400944">
              <a:off x="3830116" y="39652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3" name="Freeform 207">
              <a:extLst>
                <a:ext uri="{FF2B5EF4-FFF2-40B4-BE49-F238E27FC236}">
                  <a16:creationId xmlns:a16="http://schemas.microsoft.com/office/drawing/2014/main" id="{C5B1C23F-2710-0DCA-C376-1854D6A16A6B}"/>
                </a:ext>
              </a:extLst>
            </p:cNvPr>
            <p:cNvSpPr>
              <a:spLocks/>
            </p:cNvSpPr>
            <p:nvPr/>
          </p:nvSpPr>
          <p:spPr bwMode="auto">
            <a:xfrm rot="21400944">
              <a:off x="3784135" y="4179085"/>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4" name="Freeform 208">
              <a:extLst>
                <a:ext uri="{FF2B5EF4-FFF2-40B4-BE49-F238E27FC236}">
                  <a16:creationId xmlns:a16="http://schemas.microsoft.com/office/drawing/2014/main" id="{425CEAF9-4B4E-5BCF-07B6-9E9E1EBCE3A6}"/>
                </a:ext>
              </a:extLst>
            </p:cNvPr>
            <p:cNvSpPr>
              <a:spLocks/>
            </p:cNvSpPr>
            <p:nvPr/>
          </p:nvSpPr>
          <p:spPr bwMode="auto">
            <a:xfrm rot="21400944">
              <a:off x="3786717" y="41824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5" name="Freeform 209">
              <a:extLst>
                <a:ext uri="{FF2B5EF4-FFF2-40B4-BE49-F238E27FC236}">
                  <a16:creationId xmlns:a16="http://schemas.microsoft.com/office/drawing/2014/main" id="{B74E7E7B-9D3C-8CF3-BA70-D2B454E4A9C8}"/>
                </a:ext>
              </a:extLst>
            </p:cNvPr>
            <p:cNvSpPr>
              <a:spLocks/>
            </p:cNvSpPr>
            <p:nvPr/>
          </p:nvSpPr>
          <p:spPr bwMode="auto">
            <a:xfrm rot="21400944">
              <a:off x="3784032" y="41790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6" name="Freeform 210">
              <a:extLst>
                <a:ext uri="{FF2B5EF4-FFF2-40B4-BE49-F238E27FC236}">
                  <a16:creationId xmlns:a16="http://schemas.microsoft.com/office/drawing/2014/main" id="{FC4801CB-F9A1-7EC0-7E1A-6D4F4FD3A0FA}"/>
                </a:ext>
              </a:extLst>
            </p:cNvPr>
            <p:cNvSpPr>
              <a:spLocks/>
            </p:cNvSpPr>
            <p:nvPr/>
          </p:nvSpPr>
          <p:spPr bwMode="auto">
            <a:xfrm rot="21400944">
              <a:off x="3791460" y="419989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7" name="Freeform 211">
              <a:extLst>
                <a:ext uri="{FF2B5EF4-FFF2-40B4-BE49-F238E27FC236}">
                  <a16:creationId xmlns:a16="http://schemas.microsoft.com/office/drawing/2014/main" id="{D4891C9D-ACD7-AE33-1187-DD6DB5CC5E0F}"/>
                </a:ext>
              </a:extLst>
            </p:cNvPr>
            <p:cNvSpPr>
              <a:spLocks/>
            </p:cNvSpPr>
            <p:nvPr/>
          </p:nvSpPr>
          <p:spPr bwMode="auto">
            <a:xfrm rot="21400944">
              <a:off x="3791358" y="4196363"/>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8" name="Freeform 212">
              <a:extLst>
                <a:ext uri="{FF2B5EF4-FFF2-40B4-BE49-F238E27FC236}">
                  <a16:creationId xmlns:a16="http://schemas.microsoft.com/office/drawing/2014/main" id="{3CA39051-69A0-5931-746D-528438D48D4E}"/>
                </a:ext>
              </a:extLst>
            </p:cNvPr>
            <p:cNvSpPr>
              <a:spLocks/>
            </p:cNvSpPr>
            <p:nvPr/>
          </p:nvSpPr>
          <p:spPr bwMode="auto">
            <a:xfrm rot="21400944">
              <a:off x="3787126" y="41895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9" name="Freeform 213">
              <a:extLst>
                <a:ext uri="{FF2B5EF4-FFF2-40B4-BE49-F238E27FC236}">
                  <a16:creationId xmlns:a16="http://schemas.microsoft.com/office/drawing/2014/main" id="{E4A7D904-1C96-1070-BE21-210466E798CA}"/>
                </a:ext>
              </a:extLst>
            </p:cNvPr>
            <p:cNvSpPr>
              <a:spLocks/>
            </p:cNvSpPr>
            <p:nvPr/>
          </p:nvSpPr>
          <p:spPr bwMode="auto">
            <a:xfrm rot="21400944">
              <a:off x="3786922" y="41859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0" name="Freeform 214">
              <a:extLst>
                <a:ext uri="{FF2B5EF4-FFF2-40B4-BE49-F238E27FC236}">
                  <a16:creationId xmlns:a16="http://schemas.microsoft.com/office/drawing/2014/main" id="{AF87BC6C-743C-9DB5-FED5-1C964F13FD73}"/>
                </a:ext>
              </a:extLst>
            </p:cNvPr>
            <p:cNvSpPr>
              <a:spLocks/>
            </p:cNvSpPr>
            <p:nvPr/>
          </p:nvSpPr>
          <p:spPr bwMode="auto">
            <a:xfrm rot="21400944">
              <a:off x="3787328" y="4192946"/>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1" name="Freeform 215">
              <a:extLst>
                <a:ext uri="{FF2B5EF4-FFF2-40B4-BE49-F238E27FC236}">
                  <a16:creationId xmlns:a16="http://schemas.microsoft.com/office/drawing/2014/main" id="{99CD0ACB-567D-8247-DBD2-A23D528604BA}"/>
                </a:ext>
              </a:extLst>
            </p:cNvPr>
            <p:cNvSpPr>
              <a:spLocks/>
            </p:cNvSpPr>
            <p:nvPr/>
          </p:nvSpPr>
          <p:spPr bwMode="auto">
            <a:xfrm rot="21400944">
              <a:off x="3899637" y="3763874"/>
              <a:ext cx="9937" cy="10601"/>
            </a:xfrm>
            <a:custGeom>
              <a:avLst/>
              <a:gdLst>
                <a:gd name="T0" fmla="*/ 5 w 8"/>
                <a:gd name="T1" fmla="*/ 6 h 9"/>
                <a:gd name="T2" fmla="*/ 5 w 8"/>
                <a:gd name="T3" fmla="*/ 6 h 9"/>
                <a:gd name="T4" fmla="*/ 8 w 8"/>
                <a:gd name="T5" fmla="*/ 9 h 9"/>
                <a:gd name="T6" fmla="*/ 8 w 8"/>
                <a:gd name="T7" fmla="*/ 9 h 9"/>
                <a:gd name="T8" fmla="*/ 5 w 8"/>
                <a:gd name="T9" fmla="*/ 6 h 9"/>
                <a:gd name="T10" fmla="*/ 5 w 8"/>
                <a:gd name="T11" fmla="*/ 6 h 9"/>
                <a:gd name="T12" fmla="*/ 5 w 8"/>
                <a:gd name="T13" fmla="*/ 3 h 9"/>
                <a:gd name="T14" fmla="*/ 0 w 8"/>
                <a:gd name="T15" fmla="*/ 0 h 9"/>
                <a:gd name="T16" fmla="*/ 0 w 8"/>
                <a:gd name="T17" fmla="*/ 0 h 9"/>
                <a:gd name="T18" fmla="*/ 5 w 8"/>
                <a:gd name="T19" fmla="*/ 3 h 9"/>
                <a:gd name="T20" fmla="*/ 5 w 8"/>
                <a:gd name="T21" fmla="*/ 6 h 9"/>
                <a:gd name="T22" fmla="*/ 5 w 8"/>
                <a:gd name="T2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9">
                  <a:moveTo>
                    <a:pt x="5" y="6"/>
                  </a:moveTo>
                  <a:lnTo>
                    <a:pt x="5" y="6"/>
                  </a:lnTo>
                  <a:lnTo>
                    <a:pt x="8" y="9"/>
                  </a:lnTo>
                  <a:lnTo>
                    <a:pt x="8" y="9"/>
                  </a:lnTo>
                  <a:lnTo>
                    <a:pt x="5" y="6"/>
                  </a:lnTo>
                  <a:lnTo>
                    <a:pt x="5" y="6"/>
                  </a:lnTo>
                  <a:lnTo>
                    <a:pt x="5" y="3"/>
                  </a:lnTo>
                  <a:lnTo>
                    <a:pt x="0" y="0"/>
                  </a:lnTo>
                  <a:lnTo>
                    <a:pt x="0" y="0"/>
                  </a:lnTo>
                  <a:lnTo>
                    <a:pt x="5" y="3"/>
                  </a:lnTo>
                  <a:lnTo>
                    <a:pt x="5" y="6"/>
                  </a:lnTo>
                  <a:lnTo>
                    <a:pt x="5" y="6"/>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216">
              <a:extLst>
                <a:ext uri="{FF2B5EF4-FFF2-40B4-BE49-F238E27FC236}">
                  <a16:creationId xmlns:a16="http://schemas.microsoft.com/office/drawing/2014/main" id="{ACFBCF07-5A66-C151-58D7-C0B9321D3514}"/>
                </a:ext>
              </a:extLst>
            </p:cNvPr>
            <p:cNvSpPr>
              <a:spLocks/>
            </p:cNvSpPr>
            <p:nvPr/>
          </p:nvSpPr>
          <p:spPr bwMode="auto">
            <a:xfrm rot="21400944">
              <a:off x="3836943" y="39542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217">
              <a:extLst>
                <a:ext uri="{FF2B5EF4-FFF2-40B4-BE49-F238E27FC236}">
                  <a16:creationId xmlns:a16="http://schemas.microsoft.com/office/drawing/2014/main" id="{C42A34E8-93F6-F691-E0E2-5F0F8797901E}"/>
                </a:ext>
              </a:extLst>
            </p:cNvPr>
            <p:cNvSpPr>
              <a:spLocks/>
            </p:cNvSpPr>
            <p:nvPr/>
          </p:nvSpPr>
          <p:spPr bwMode="auto">
            <a:xfrm rot="21400944">
              <a:off x="3840322" y="3945755"/>
              <a:ext cx="0" cy="4711"/>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4" name="Freeform 218">
              <a:extLst>
                <a:ext uri="{FF2B5EF4-FFF2-40B4-BE49-F238E27FC236}">
                  <a16:creationId xmlns:a16="http://schemas.microsoft.com/office/drawing/2014/main" id="{F2F61598-B104-2C9A-2714-71044A2B6BEC}"/>
                </a:ext>
              </a:extLst>
            </p:cNvPr>
            <p:cNvSpPr>
              <a:spLocks/>
            </p:cNvSpPr>
            <p:nvPr/>
          </p:nvSpPr>
          <p:spPr bwMode="auto">
            <a:xfrm rot="21400944">
              <a:off x="3833324" y="3954419"/>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5" name="Freeform 219">
              <a:extLst>
                <a:ext uri="{FF2B5EF4-FFF2-40B4-BE49-F238E27FC236}">
                  <a16:creationId xmlns:a16="http://schemas.microsoft.com/office/drawing/2014/main" id="{49575B2C-0EED-FF2C-D00E-99088882F907}"/>
                </a:ext>
              </a:extLst>
            </p:cNvPr>
            <p:cNvSpPr>
              <a:spLocks/>
            </p:cNvSpPr>
            <p:nvPr/>
          </p:nvSpPr>
          <p:spPr bwMode="auto">
            <a:xfrm rot="21400944">
              <a:off x="3842258" y="39385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6" name="Freeform 220">
              <a:extLst>
                <a:ext uri="{FF2B5EF4-FFF2-40B4-BE49-F238E27FC236}">
                  <a16:creationId xmlns:a16="http://schemas.microsoft.com/office/drawing/2014/main" id="{BCBD082E-2857-7047-5B1E-49CA2FAE8D6C}"/>
                </a:ext>
              </a:extLst>
            </p:cNvPr>
            <p:cNvSpPr>
              <a:spLocks/>
            </p:cNvSpPr>
            <p:nvPr/>
          </p:nvSpPr>
          <p:spPr bwMode="auto">
            <a:xfrm rot="21400944">
              <a:off x="3840084" y="3942228"/>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7" name="Freeform 221">
              <a:extLst>
                <a:ext uri="{FF2B5EF4-FFF2-40B4-BE49-F238E27FC236}">
                  <a16:creationId xmlns:a16="http://schemas.microsoft.com/office/drawing/2014/main" id="{BE674ABA-F659-4860-5786-E18ADE4094CA}"/>
                </a:ext>
              </a:extLst>
            </p:cNvPr>
            <p:cNvSpPr>
              <a:spLocks/>
            </p:cNvSpPr>
            <p:nvPr/>
          </p:nvSpPr>
          <p:spPr bwMode="auto">
            <a:xfrm rot="21400944">
              <a:off x="3833427" y="39579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222">
              <a:extLst>
                <a:ext uri="{FF2B5EF4-FFF2-40B4-BE49-F238E27FC236}">
                  <a16:creationId xmlns:a16="http://schemas.microsoft.com/office/drawing/2014/main" id="{34C5D09E-95FC-063F-B1CC-B747467F9C87}"/>
                </a:ext>
              </a:extLst>
            </p:cNvPr>
            <p:cNvSpPr>
              <a:spLocks/>
            </p:cNvSpPr>
            <p:nvPr/>
          </p:nvSpPr>
          <p:spPr bwMode="auto">
            <a:xfrm rot="21400944">
              <a:off x="3829911" y="396169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223">
              <a:extLst>
                <a:ext uri="{FF2B5EF4-FFF2-40B4-BE49-F238E27FC236}">
                  <a16:creationId xmlns:a16="http://schemas.microsoft.com/office/drawing/2014/main" id="{6E19E536-7C2E-2D04-9C3B-449D266B5246}"/>
                </a:ext>
              </a:extLst>
            </p:cNvPr>
            <p:cNvSpPr>
              <a:spLocks/>
            </p:cNvSpPr>
            <p:nvPr/>
          </p:nvSpPr>
          <p:spPr bwMode="auto">
            <a:xfrm rot="21400944">
              <a:off x="3911686" y="374103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224">
              <a:extLst>
                <a:ext uri="{FF2B5EF4-FFF2-40B4-BE49-F238E27FC236}">
                  <a16:creationId xmlns:a16="http://schemas.microsoft.com/office/drawing/2014/main" id="{EC2BA80B-761F-79FB-D304-5363CCA3D447}"/>
                </a:ext>
              </a:extLst>
            </p:cNvPr>
            <p:cNvSpPr>
              <a:spLocks/>
            </p:cNvSpPr>
            <p:nvPr/>
          </p:nvSpPr>
          <p:spPr bwMode="auto">
            <a:xfrm rot="21400944">
              <a:off x="3851783" y="39096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225">
              <a:extLst>
                <a:ext uri="{FF2B5EF4-FFF2-40B4-BE49-F238E27FC236}">
                  <a16:creationId xmlns:a16="http://schemas.microsoft.com/office/drawing/2014/main" id="{06FC6C1E-8413-984C-3AD5-B949FD35E14C}"/>
                </a:ext>
              </a:extLst>
            </p:cNvPr>
            <p:cNvSpPr>
              <a:spLocks/>
            </p:cNvSpPr>
            <p:nvPr/>
          </p:nvSpPr>
          <p:spPr bwMode="auto">
            <a:xfrm rot="21400944">
              <a:off x="3845566" y="3931181"/>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2" name="Freeform 226">
              <a:extLst>
                <a:ext uri="{FF2B5EF4-FFF2-40B4-BE49-F238E27FC236}">
                  <a16:creationId xmlns:a16="http://schemas.microsoft.com/office/drawing/2014/main" id="{B3628A9B-1C8A-84B2-13AB-72133C57D37B}"/>
                </a:ext>
              </a:extLst>
            </p:cNvPr>
            <p:cNvSpPr>
              <a:spLocks/>
            </p:cNvSpPr>
            <p:nvPr/>
          </p:nvSpPr>
          <p:spPr bwMode="auto">
            <a:xfrm rot="21400944">
              <a:off x="3845773" y="39348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3" name="Freeform 227">
              <a:extLst>
                <a:ext uri="{FF2B5EF4-FFF2-40B4-BE49-F238E27FC236}">
                  <a16:creationId xmlns:a16="http://schemas.microsoft.com/office/drawing/2014/main" id="{A282473F-6153-75F7-DDAF-E217959AEF19}"/>
                </a:ext>
              </a:extLst>
            </p:cNvPr>
            <p:cNvSpPr>
              <a:spLocks/>
            </p:cNvSpPr>
            <p:nvPr/>
          </p:nvSpPr>
          <p:spPr bwMode="auto">
            <a:xfrm rot="21400944">
              <a:off x="3989926" y="455414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4" name="Freeform 228">
              <a:extLst>
                <a:ext uri="{FF2B5EF4-FFF2-40B4-BE49-F238E27FC236}">
                  <a16:creationId xmlns:a16="http://schemas.microsoft.com/office/drawing/2014/main" id="{955490A1-A499-0573-9BFA-CF199DF965A0}"/>
                </a:ext>
              </a:extLst>
            </p:cNvPr>
            <p:cNvSpPr>
              <a:spLocks/>
            </p:cNvSpPr>
            <p:nvPr/>
          </p:nvSpPr>
          <p:spPr bwMode="auto">
            <a:xfrm rot="21400944">
              <a:off x="3977845" y="453715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5" name="Freeform 229">
              <a:extLst>
                <a:ext uri="{FF2B5EF4-FFF2-40B4-BE49-F238E27FC236}">
                  <a16:creationId xmlns:a16="http://schemas.microsoft.com/office/drawing/2014/main" id="{60066BE5-1ECD-6831-2B22-AD03AC28D6B0}"/>
                </a:ext>
              </a:extLst>
            </p:cNvPr>
            <p:cNvSpPr>
              <a:spLocks/>
            </p:cNvSpPr>
            <p:nvPr/>
          </p:nvSpPr>
          <p:spPr bwMode="auto">
            <a:xfrm rot="21400944">
              <a:off x="3966800" y="45200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6" name="Freeform 230">
              <a:extLst>
                <a:ext uri="{FF2B5EF4-FFF2-40B4-BE49-F238E27FC236}">
                  <a16:creationId xmlns:a16="http://schemas.microsoft.com/office/drawing/2014/main" id="{58F0C2BB-5FDA-6EBD-C05F-6B2CDCE140DC}"/>
                </a:ext>
              </a:extLst>
            </p:cNvPr>
            <p:cNvSpPr>
              <a:spLocks/>
            </p:cNvSpPr>
            <p:nvPr/>
          </p:nvSpPr>
          <p:spPr bwMode="auto">
            <a:xfrm rot="21400944">
              <a:off x="3986001" y="45508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7" name="Freeform 231">
              <a:extLst>
                <a:ext uri="{FF2B5EF4-FFF2-40B4-BE49-F238E27FC236}">
                  <a16:creationId xmlns:a16="http://schemas.microsoft.com/office/drawing/2014/main" id="{48289DF8-2E19-5A0E-D0A4-7E8D96F8DDCC}"/>
                </a:ext>
              </a:extLst>
            </p:cNvPr>
            <p:cNvSpPr>
              <a:spLocks/>
            </p:cNvSpPr>
            <p:nvPr/>
          </p:nvSpPr>
          <p:spPr bwMode="auto">
            <a:xfrm rot="21400944">
              <a:off x="3967001" y="4523511"/>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8" name="Freeform 232">
              <a:extLst>
                <a:ext uri="{FF2B5EF4-FFF2-40B4-BE49-F238E27FC236}">
                  <a16:creationId xmlns:a16="http://schemas.microsoft.com/office/drawing/2014/main" id="{93ECDBAF-A79C-AB4E-ACC9-D0AC7A780FC0}"/>
                </a:ext>
              </a:extLst>
            </p:cNvPr>
            <p:cNvSpPr>
              <a:spLocks/>
            </p:cNvSpPr>
            <p:nvPr/>
          </p:nvSpPr>
          <p:spPr bwMode="auto">
            <a:xfrm rot="21400944">
              <a:off x="3970929" y="45269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9" name="Freeform 233">
              <a:extLst>
                <a:ext uri="{FF2B5EF4-FFF2-40B4-BE49-F238E27FC236}">
                  <a16:creationId xmlns:a16="http://schemas.microsoft.com/office/drawing/2014/main" id="{B6E008B6-6809-23B6-16E9-1B843A7A4C6E}"/>
                </a:ext>
              </a:extLst>
            </p:cNvPr>
            <p:cNvSpPr>
              <a:spLocks/>
            </p:cNvSpPr>
            <p:nvPr/>
          </p:nvSpPr>
          <p:spPr bwMode="auto">
            <a:xfrm rot="21400944">
              <a:off x="3971031" y="4526928"/>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0" name="Freeform 234">
              <a:extLst>
                <a:ext uri="{FF2B5EF4-FFF2-40B4-BE49-F238E27FC236}">
                  <a16:creationId xmlns:a16="http://schemas.microsoft.com/office/drawing/2014/main" id="{97C09159-BF8F-7772-1550-622AE47D6640}"/>
                </a:ext>
              </a:extLst>
            </p:cNvPr>
            <p:cNvSpPr>
              <a:spLocks/>
            </p:cNvSpPr>
            <p:nvPr/>
          </p:nvSpPr>
          <p:spPr bwMode="auto">
            <a:xfrm rot="21400944">
              <a:off x="3975158" y="4533695"/>
              <a:ext cx="2485" cy="353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1" name="Freeform 235">
              <a:extLst>
                <a:ext uri="{FF2B5EF4-FFF2-40B4-BE49-F238E27FC236}">
                  <a16:creationId xmlns:a16="http://schemas.microsoft.com/office/drawing/2014/main" id="{F6FAB753-B092-FE37-19DB-F13E017503BA}"/>
                </a:ext>
              </a:extLst>
            </p:cNvPr>
            <p:cNvSpPr>
              <a:spLocks/>
            </p:cNvSpPr>
            <p:nvPr/>
          </p:nvSpPr>
          <p:spPr bwMode="auto">
            <a:xfrm rot="21400944">
              <a:off x="3966697" y="451656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2" name="Freeform 236">
              <a:extLst>
                <a:ext uri="{FF2B5EF4-FFF2-40B4-BE49-F238E27FC236}">
                  <a16:creationId xmlns:a16="http://schemas.microsoft.com/office/drawing/2014/main" id="{64B61C69-1FEE-3602-CAA1-FDFBBD1375FF}"/>
                </a:ext>
              </a:extLst>
            </p:cNvPr>
            <p:cNvSpPr>
              <a:spLocks/>
            </p:cNvSpPr>
            <p:nvPr/>
          </p:nvSpPr>
          <p:spPr bwMode="auto">
            <a:xfrm rot="21400944">
              <a:off x="3981974" y="454399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3" name="Freeform 237">
              <a:extLst>
                <a:ext uri="{FF2B5EF4-FFF2-40B4-BE49-F238E27FC236}">
                  <a16:creationId xmlns:a16="http://schemas.microsoft.com/office/drawing/2014/main" id="{5648FE6E-1765-98BF-FD06-0A9FDFD5278E}"/>
                </a:ext>
              </a:extLst>
            </p:cNvPr>
            <p:cNvSpPr>
              <a:spLocks/>
            </p:cNvSpPr>
            <p:nvPr/>
          </p:nvSpPr>
          <p:spPr bwMode="auto">
            <a:xfrm rot="21400944">
              <a:off x="3978046" y="4540572"/>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4" name="Freeform 238">
              <a:extLst>
                <a:ext uri="{FF2B5EF4-FFF2-40B4-BE49-F238E27FC236}">
                  <a16:creationId xmlns:a16="http://schemas.microsoft.com/office/drawing/2014/main" id="{09F500DA-2B4E-84D6-F586-2120FF97DF54}"/>
                </a:ext>
              </a:extLst>
            </p:cNvPr>
            <p:cNvSpPr>
              <a:spLocks/>
            </p:cNvSpPr>
            <p:nvPr/>
          </p:nvSpPr>
          <p:spPr bwMode="auto">
            <a:xfrm rot="21400944">
              <a:off x="3974955" y="453024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5" name="Freeform 239">
              <a:extLst>
                <a:ext uri="{FF2B5EF4-FFF2-40B4-BE49-F238E27FC236}">
                  <a16:creationId xmlns:a16="http://schemas.microsoft.com/office/drawing/2014/main" id="{60F4C2E3-21DA-ABC4-E41E-620717B23E42}"/>
                </a:ext>
              </a:extLst>
            </p:cNvPr>
            <p:cNvSpPr>
              <a:spLocks/>
            </p:cNvSpPr>
            <p:nvPr/>
          </p:nvSpPr>
          <p:spPr bwMode="auto">
            <a:xfrm rot="21400944">
              <a:off x="3982073" y="4547414"/>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6" name="Freeform 240">
              <a:extLst>
                <a:ext uri="{FF2B5EF4-FFF2-40B4-BE49-F238E27FC236}">
                  <a16:creationId xmlns:a16="http://schemas.microsoft.com/office/drawing/2014/main" id="{A15B220A-0840-F4BB-CCB8-147C0982E3DE}"/>
                </a:ext>
              </a:extLst>
            </p:cNvPr>
            <p:cNvSpPr>
              <a:spLocks/>
            </p:cNvSpPr>
            <p:nvPr/>
          </p:nvSpPr>
          <p:spPr bwMode="auto">
            <a:xfrm rot="21400944">
              <a:off x="3986100" y="4550723"/>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7" name="Freeform 241">
              <a:extLst>
                <a:ext uri="{FF2B5EF4-FFF2-40B4-BE49-F238E27FC236}">
                  <a16:creationId xmlns:a16="http://schemas.microsoft.com/office/drawing/2014/main" id="{4CC1BD69-4CD4-D4E9-3560-7E5C7CFDE5A9}"/>
                </a:ext>
              </a:extLst>
            </p:cNvPr>
            <p:cNvSpPr>
              <a:spLocks/>
            </p:cNvSpPr>
            <p:nvPr/>
          </p:nvSpPr>
          <p:spPr bwMode="auto">
            <a:xfrm rot="21400944">
              <a:off x="3791471" y="4253573"/>
              <a:ext cx="21117" cy="21202"/>
            </a:xfrm>
            <a:custGeom>
              <a:avLst/>
              <a:gdLst>
                <a:gd name="T0" fmla="*/ 6 w 17"/>
                <a:gd name="T1" fmla="*/ 3 h 18"/>
                <a:gd name="T2" fmla="*/ 6 w 17"/>
                <a:gd name="T3" fmla="*/ 3 h 18"/>
                <a:gd name="T4" fmla="*/ 0 w 17"/>
                <a:gd name="T5" fmla="*/ 0 h 18"/>
                <a:gd name="T6" fmla="*/ 0 w 17"/>
                <a:gd name="T7" fmla="*/ 0 h 18"/>
                <a:gd name="T8" fmla="*/ 6 w 17"/>
                <a:gd name="T9" fmla="*/ 3 h 18"/>
                <a:gd name="T10" fmla="*/ 6 w 17"/>
                <a:gd name="T11" fmla="*/ 3 h 18"/>
                <a:gd name="T12" fmla="*/ 14 w 17"/>
                <a:gd name="T13" fmla="*/ 12 h 18"/>
                <a:gd name="T14" fmla="*/ 17 w 17"/>
                <a:gd name="T15" fmla="*/ 18 h 18"/>
                <a:gd name="T16" fmla="*/ 17 w 17"/>
                <a:gd name="T17" fmla="*/ 18 h 18"/>
                <a:gd name="T18" fmla="*/ 14 w 17"/>
                <a:gd name="T19" fmla="*/ 12 h 18"/>
                <a:gd name="T20" fmla="*/ 6 w 17"/>
                <a:gd name="T21" fmla="*/ 3 h 18"/>
                <a:gd name="T22" fmla="*/ 6 w 17"/>
                <a:gd name="T2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6" y="3"/>
                  </a:moveTo>
                  <a:lnTo>
                    <a:pt x="6" y="3"/>
                  </a:lnTo>
                  <a:lnTo>
                    <a:pt x="0" y="0"/>
                  </a:lnTo>
                  <a:lnTo>
                    <a:pt x="0" y="0"/>
                  </a:lnTo>
                  <a:lnTo>
                    <a:pt x="6" y="3"/>
                  </a:lnTo>
                  <a:lnTo>
                    <a:pt x="6" y="3"/>
                  </a:lnTo>
                  <a:lnTo>
                    <a:pt x="14" y="12"/>
                  </a:lnTo>
                  <a:lnTo>
                    <a:pt x="17" y="18"/>
                  </a:lnTo>
                  <a:lnTo>
                    <a:pt x="17" y="18"/>
                  </a:lnTo>
                  <a:lnTo>
                    <a:pt x="14" y="12"/>
                  </a:lnTo>
                  <a:lnTo>
                    <a:pt x="6" y="3"/>
                  </a:lnTo>
                  <a:lnTo>
                    <a:pt x="6"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8" name="Freeform 242">
              <a:extLst>
                <a:ext uri="{FF2B5EF4-FFF2-40B4-BE49-F238E27FC236}">
                  <a16:creationId xmlns:a16="http://schemas.microsoft.com/office/drawing/2014/main" id="{43BD6435-D145-262C-6CD8-F2B01FF44798}"/>
                </a:ext>
              </a:extLst>
            </p:cNvPr>
            <p:cNvSpPr>
              <a:spLocks/>
            </p:cNvSpPr>
            <p:nvPr/>
          </p:nvSpPr>
          <p:spPr bwMode="auto">
            <a:xfrm rot="21400944">
              <a:off x="3791767" y="420341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9" name="Freeform 243">
              <a:extLst>
                <a:ext uri="{FF2B5EF4-FFF2-40B4-BE49-F238E27FC236}">
                  <a16:creationId xmlns:a16="http://schemas.microsoft.com/office/drawing/2014/main" id="{3FC98DF6-ACBF-841A-91FC-E447110430D0}"/>
                </a:ext>
              </a:extLst>
            </p:cNvPr>
            <p:cNvSpPr>
              <a:spLocks/>
            </p:cNvSpPr>
            <p:nvPr/>
          </p:nvSpPr>
          <p:spPr bwMode="auto">
            <a:xfrm rot="21400944">
              <a:off x="3791460" y="419989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0" name="Freeform 244">
              <a:extLst>
                <a:ext uri="{FF2B5EF4-FFF2-40B4-BE49-F238E27FC236}">
                  <a16:creationId xmlns:a16="http://schemas.microsoft.com/office/drawing/2014/main" id="{54386BAF-B5C9-22DF-1DF6-230F792AC197}"/>
                </a:ext>
              </a:extLst>
            </p:cNvPr>
            <p:cNvSpPr>
              <a:spLocks/>
            </p:cNvSpPr>
            <p:nvPr/>
          </p:nvSpPr>
          <p:spPr bwMode="auto">
            <a:xfrm rot="21400944">
              <a:off x="3962871" y="4516671"/>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1" name="Freeform 245">
              <a:extLst>
                <a:ext uri="{FF2B5EF4-FFF2-40B4-BE49-F238E27FC236}">
                  <a16:creationId xmlns:a16="http://schemas.microsoft.com/office/drawing/2014/main" id="{5320BAD2-2D8D-1CDA-ECA5-FD190367B2D4}"/>
                </a:ext>
              </a:extLst>
            </p:cNvPr>
            <p:cNvSpPr>
              <a:spLocks/>
            </p:cNvSpPr>
            <p:nvPr/>
          </p:nvSpPr>
          <p:spPr bwMode="auto">
            <a:xfrm rot="21400944">
              <a:off x="3791460" y="419989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2" name="Freeform 246">
              <a:extLst>
                <a:ext uri="{FF2B5EF4-FFF2-40B4-BE49-F238E27FC236}">
                  <a16:creationId xmlns:a16="http://schemas.microsoft.com/office/drawing/2014/main" id="{88366F16-5739-FDC8-5891-E38452DCA86F}"/>
                </a:ext>
              </a:extLst>
            </p:cNvPr>
            <p:cNvSpPr>
              <a:spLocks/>
            </p:cNvSpPr>
            <p:nvPr/>
          </p:nvSpPr>
          <p:spPr bwMode="auto">
            <a:xfrm rot="21400944">
              <a:off x="3917681" y="37371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3" name="Freeform 247">
              <a:extLst>
                <a:ext uri="{FF2B5EF4-FFF2-40B4-BE49-F238E27FC236}">
                  <a16:creationId xmlns:a16="http://schemas.microsoft.com/office/drawing/2014/main" id="{26AB566B-7925-3300-58AD-0AAB146D6C1D}"/>
                </a:ext>
              </a:extLst>
            </p:cNvPr>
            <p:cNvSpPr>
              <a:spLocks/>
            </p:cNvSpPr>
            <p:nvPr/>
          </p:nvSpPr>
          <p:spPr bwMode="auto">
            <a:xfrm rot="21400944">
              <a:off x="3913961" y="373736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4" name="Freeform 248">
              <a:extLst>
                <a:ext uri="{FF2B5EF4-FFF2-40B4-BE49-F238E27FC236}">
                  <a16:creationId xmlns:a16="http://schemas.microsoft.com/office/drawing/2014/main" id="{FFCCE859-344F-F2B3-0A64-B6154AEFC42E}"/>
                </a:ext>
              </a:extLst>
            </p:cNvPr>
            <p:cNvSpPr>
              <a:spLocks/>
            </p:cNvSpPr>
            <p:nvPr/>
          </p:nvSpPr>
          <p:spPr bwMode="auto">
            <a:xfrm rot="21400944">
              <a:off x="3938558" y="37324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5" name="Freeform 249">
              <a:extLst>
                <a:ext uri="{FF2B5EF4-FFF2-40B4-BE49-F238E27FC236}">
                  <a16:creationId xmlns:a16="http://schemas.microsoft.com/office/drawing/2014/main" id="{6BEC5D03-5DEF-36F6-B142-C01E099B541D}"/>
                </a:ext>
              </a:extLst>
            </p:cNvPr>
            <p:cNvSpPr>
              <a:spLocks/>
            </p:cNvSpPr>
            <p:nvPr/>
          </p:nvSpPr>
          <p:spPr bwMode="auto">
            <a:xfrm rot="21400944">
              <a:off x="3925122" y="37367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6" name="Freeform 250">
              <a:extLst>
                <a:ext uri="{FF2B5EF4-FFF2-40B4-BE49-F238E27FC236}">
                  <a16:creationId xmlns:a16="http://schemas.microsoft.com/office/drawing/2014/main" id="{D000B30E-327F-10B8-C960-FB8D656B05DB}"/>
                </a:ext>
              </a:extLst>
            </p:cNvPr>
            <p:cNvSpPr>
              <a:spLocks/>
            </p:cNvSpPr>
            <p:nvPr/>
          </p:nvSpPr>
          <p:spPr bwMode="auto">
            <a:xfrm rot="21400944">
              <a:off x="3945997" y="3731898"/>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7" name="Freeform 251">
              <a:extLst>
                <a:ext uri="{FF2B5EF4-FFF2-40B4-BE49-F238E27FC236}">
                  <a16:creationId xmlns:a16="http://schemas.microsoft.com/office/drawing/2014/main" id="{5C5BA2C1-D701-718F-EA18-4C48DE2F31F9}"/>
                </a:ext>
              </a:extLst>
            </p:cNvPr>
            <p:cNvSpPr>
              <a:spLocks/>
            </p:cNvSpPr>
            <p:nvPr/>
          </p:nvSpPr>
          <p:spPr bwMode="auto">
            <a:xfrm rot="21400944">
              <a:off x="3976797" y="37266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8" name="Freeform 252">
              <a:extLst>
                <a:ext uri="{FF2B5EF4-FFF2-40B4-BE49-F238E27FC236}">
                  <a16:creationId xmlns:a16="http://schemas.microsoft.com/office/drawing/2014/main" id="{A32F4CBC-7A7F-3C39-6315-43C57BF31253}"/>
                </a:ext>
              </a:extLst>
            </p:cNvPr>
            <p:cNvSpPr>
              <a:spLocks/>
            </p:cNvSpPr>
            <p:nvPr/>
          </p:nvSpPr>
          <p:spPr bwMode="auto">
            <a:xfrm rot="21400944">
              <a:off x="3959641" y="37311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9" name="Freeform 253">
              <a:extLst>
                <a:ext uri="{FF2B5EF4-FFF2-40B4-BE49-F238E27FC236}">
                  <a16:creationId xmlns:a16="http://schemas.microsoft.com/office/drawing/2014/main" id="{0F4EEB8B-0EEA-58D7-435D-D5CD54C73073}"/>
                </a:ext>
              </a:extLst>
            </p:cNvPr>
            <p:cNvSpPr>
              <a:spLocks/>
            </p:cNvSpPr>
            <p:nvPr/>
          </p:nvSpPr>
          <p:spPr bwMode="auto">
            <a:xfrm rot="21400944">
              <a:off x="3952200" y="37316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0" name="Freeform 254">
              <a:extLst>
                <a:ext uri="{FF2B5EF4-FFF2-40B4-BE49-F238E27FC236}">
                  <a16:creationId xmlns:a16="http://schemas.microsoft.com/office/drawing/2014/main" id="{BD9FC964-C8BB-914E-3283-D39ABE2E4A62}"/>
                </a:ext>
              </a:extLst>
            </p:cNvPr>
            <p:cNvSpPr>
              <a:spLocks/>
            </p:cNvSpPr>
            <p:nvPr/>
          </p:nvSpPr>
          <p:spPr bwMode="auto">
            <a:xfrm rot="21400944">
              <a:off x="3911481" y="373751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1" name="Freeform 255">
              <a:extLst>
                <a:ext uri="{FF2B5EF4-FFF2-40B4-BE49-F238E27FC236}">
                  <a16:creationId xmlns:a16="http://schemas.microsoft.com/office/drawing/2014/main" id="{475C20E6-F004-CB6D-B902-3194CEEB6BE4}"/>
                </a:ext>
              </a:extLst>
            </p:cNvPr>
            <p:cNvSpPr>
              <a:spLocks/>
            </p:cNvSpPr>
            <p:nvPr/>
          </p:nvSpPr>
          <p:spPr bwMode="auto">
            <a:xfrm rot="21400944">
              <a:off x="3980516" y="3726357"/>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2" name="Freeform 256">
              <a:extLst>
                <a:ext uri="{FF2B5EF4-FFF2-40B4-BE49-F238E27FC236}">
                  <a16:creationId xmlns:a16="http://schemas.microsoft.com/office/drawing/2014/main" id="{FF7529DF-EC89-26AA-84C1-282235402868}"/>
                </a:ext>
              </a:extLst>
            </p:cNvPr>
            <p:cNvSpPr>
              <a:spLocks/>
            </p:cNvSpPr>
            <p:nvPr/>
          </p:nvSpPr>
          <p:spPr bwMode="auto">
            <a:xfrm rot="21400944">
              <a:off x="3931217" y="3732721"/>
              <a:ext cx="3726" cy="353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3" name="Freeform 257">
              <a:extLst>
                <a:ext uri="{FF2B5EF4-FFF2-40B4-BE49-F238E27FC236}">
                  <a16:creationId xmlns:a16="http://schemas.microsoft.com/office/drawing/2014/main" id="{BCC549CC-0595-03B6-0897-214DF2937E63}"/>
                </a:ext>
              </a:extLst>
            </p:cNvPr>
            <p:cNvSpPr>
              <a:spLocks/>
            </p:cNvSpPr>
            <p:nvPr/>
          </p:nvSpPr>
          <p:spPr bwMode="auto">
            <a:xfrm rot="21400944">
              <a:off x="3963359" y="3730891"/>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4" name="Freeform 258">
              <a:extLst>
                <a:ext uri="{FF2B5EF4-FFF2-40B4-BE49-F238E27FC236}">
                  <a16:creationId xmlns:a16="http://schemas.microsoft.com/office/drawing/2014/main" id="{5E337C54-CBA7-39E6-4CA5-8DBE9F45BF0D}"/>
                </a:ext>
              </a:extLst>
            </p:cNvPr>
            <p:cNvSpPr>
              <a:spLocks/>
            </p:cNvSpPr>
            <p:nvPr/>
          </p:nvSpPr>
          <p:spPr bwMode="auto">
            <a:xfrm rot="21400944">
              <a:off x="3921402" y="373693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5" name="Freeform 259">
              <a:extLst>
                <a:ext uri="{FF2B5EF4-FFF2-40B4-BE49-F238E27FC236}">
                  <a16:creationId xmlns:a16="http://schemas.microsoft.com/office/drawing/2014/main" id="{3DE0EA51-A2AA-1684-3A15-E4A6EA7FCC16}"/>
                </a:ext>
              </a:extLst>
            </p:cNvPr>
            <p:cNvSpPr>
              <a:spLocks/>
            </p:cNvSpPr>
            <p:nvPr/>
          </p:nvSpPr>
          <p:spPr bwMode="auto">
            <a:xfrm rot="21400944">
              <a:off x="3928842" y="37365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6" name="Freeform 260">
              <a:extLst>
                <a:ext uri="{FF2B5EF4-FFF2-40B4-BE49-F238E27FC236}">
                  <a16:creationId xmlns:a16="http://schemas.microsoft.com/office/drawing/2014/main" id="{4858C9C5-92D8-2B64-6C59-40F9F7721881}"/>
                </a:ext>
              </a:extLst>
            </p:cNvPr>
            <p:cNvSpPr>
              <a:spLocks/>
            </p:cNvSpPr>
            <p:nvPr/>
          </p:nvSpPr>
          <p:spPr bwMode="auto">
            <a:xfrm rot="21400944">
              <a:off x="3942279" y="373218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7" name="Freeform 261">
              <a:extLst>
                <a:ext uri="{FF2B5EF4-FFF2-40B4-BE49-F238E27FC236}">
                  <a16:creationId xmlns:a16="http://schemas.microsoft.com/office/drawing/2014/main" id="{94B10C5A-E8A1-775C-0050-16AC0ACEF750}"/>
                </a:ext>
              </a:extLst>
            </p:cNvPr>
            <p:cNvSpPr>
              <a:spLocks/>
            </p:cNvSpPr>
            <p:nvPr/>
          </p:nvSpPr>
          <p:spPr bwMode="auto">
            <a:xfrm rot="21400944">
              <a:off x="3969357" y="37270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8" name="Freeform 262">
              <a:extLst>
                <a:ext uri="{FF2B5EF4-FFF2-40B4-BE49-F238E27FC236}">
                  <a16:creationId xmlns:a16="http://schemas.microsoft.com/office/drawing/2014/main" id="{466D5F87-3463-E8C1-8F9F-8233C3D19CE1}"/>
                </a:ext>
              </a:extLst>
            </p:cNvPr>
            <p:cNvSpPr>
              <a:spLocks/>
            </p:cNvSpPr>
            <p:nvPr/>
          </p:nvSpPr>
          <p:spPr bwMode="auto">
            <a:xfrm rot="21400944">
              <a:off x="4838196" y="4160386"/>
              <a:ext cx="2485" cy="3534"/>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9" name="Freeform 263">
              <a:extLst>
                <a:ext uri="{FF2B5EF4-FFF2-40B4-BE49-F238E27FC236}">
                  <a16:creationId xmlns:a16="http://schemas.microsoft.com/office/drawing/2014/main" id="{CB4557CC-3945-ADDD-FEB0-38C1905BA628}"/>
                </a:ext>
              </a:extLst>
            </p:cNvPr>
            <p:cNvSpPr>
              <a:spLocks/>
            </p:cNvSpPr>
            <p:nvPr/>
          </p:nvSpPr>
          <p:spPr bwMode="auto">
            <a:xfrm rot="21400944">
              <a:off x="4611001" y="3804223"/>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0" name="Freeform 264">
              <a:extLst>
                <a:ext uri="{FF2B5EF4-FFF2-40B4-BE49-F238E27FC236}">
                  <a16:creationId xmlns:a16="http://schemas.microsoft.com/office/drawing/2014/main" id="{FA322730-BC45-741D-5BAC-D54D1814CA4C}"/>
                </a:ext>
              </a:extLst>
            </p:cNvPr>
            <p:cNvSpPr>
              <a:spLocks/>
            </p:cNvSpPr>
            <p:nvPr/>
          </p:nvSpPr>
          <p:spPr bwMode="auto">
            <a:xfrm rot="21400944">
              <a:off x="4858445" y="4166255"/>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1" name="Freeform 265">
              <a:extLst>
                <a:ext uri="{FF2B5EF4-FFF2-40B4-BE49-F238E27FC236}">
                  <a16:creationId xmlns:a16="http://schemas.microsoft.com/office/drawing/2014/main" id="{AE8E0175-5B84-448A-9FA7-077FE6441477}"/>
                </a:ext>
              </a:extLst>
            </p:cNvPr>
            <p:cNvSpPr>
              <a:spLocks/>
            </p:cNvSpPr>
            <p:nvPr/>
          </p:nvSpPr>
          <p:spPr bwMode="auto">
            <a:xfrm rot="21400944">
              <a:off x="4834373" y="4160568"/>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2" name="Freeform 266">
              <a:extLst>
                <a:ext uri="{FF2B5EF4-FFF2-40B4-BE49-F238E27FC236}">
                  <a16:creationId xmlns:a16="http://schemas.microsoft.com/office/drawing/2014/main" id="{D1691903-3263-93FC-2617-011B7299003D}"/>
                </a:ext>
              </a:extLst>
            </p:cNvPr>
            <p:cNvSpPr>
              <a:spLocks/>
            </p:cNvSpPr>
            <p:nvPr/>
          </p:nvSpPr>
          <p:spPr bwMode="auto">
            <a:xfrm rot="21400944">
              <a:off x="4614623" y="38041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3" name="Freeform 267">
              <a:extLst>
                <a:ext uri="{FF2B5EF4-FFF2-40B4-BE49-F238E27FC236}">
                  <a16:creationId xmlns:a16="http://schemas.microsoft.com/office/drawing/2014/main" id="{2B975E4A-4612-80F9-E383-DDF1031781EE}"/>
                </a:ext>
              </a:extLst>
            </p:cNvPr>
            <p:cNvSpPr>
              <a:spLocks/>
            </p:cNvSpPr>
            <p:nvPr/>
          </p:nvSpPr>
          <p:spPr bwMode="auto">
            <a:xfrm rot="21400944">
              <a:off x="4614623" y="38041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4" name="Freeform 268">
              <a:extLst>
                <a:ext uri="{FF2B5EF4-FFF2-40B4-BE49-F238E27FC236}">
                  <a16:creationId xmlns:a16="http://schemas.microsoft.com/office/drawing/2014/main" id="{E4F88BFF-1439-FE63-31A7-920595034A70}"/>
                </a:ext>
              </a:extLst>
            </p:cNvPr>
            <p:cNvSpPr>
              <a:spLocks/>
            </p:cNvSpPr>
            <p:nvPr/>
          </p:nvSpPr>
          <p:spPr bwMode="auto">
            <a:xfrm rot="21400944">
              <a:off x="4611107" y="38078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5" name="Freeform 269">
              <a:extLst>
                <a:ext uri="{FF2B5EF4-FFF2-40B4-BE49-F238E27FC236}">
                  <a16:creationId xmlns:a16="http://schemas.microsoft.com/office/drawing/2014/main" id="{CB47250C-4A83-CC07-9D22-78899E7426A9}"/>
                </a:ext>
              </a:extLst>
            </p:cNvPr>
            <p:cNvSpPr>
              <a:spLocks/>
            </p:cNvSpPr>
            <p:nvPr/>
          </p:nvSpPr>
          <p:spPr bwMode="auto">
            <a:xfrm rot="21400944">
              <a:off x="4830450" y="41573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6" name="Freeform 270">
              <a:extLst>
                <a:ext uri="{FF2B5EF4-FFF2-40B4-BE49-F238E27FC236}">
                  <a16:creationId xmlns:a16="http://schemas.microsoft.com/office/drawing/2014/main" id="{58B7748F-EEAD-2FC9-1EBA-DC7C1A8D6A41}"/>
                </a:ext>
              </a:extLst>
            </p:cNvPr>
            <p:cNvSpPr>
              <a:spLocks/>
            </p:cNvSpPr>
            <p:nvPr/>
          </p:nvSpPr>
          <p:spPr bwMode="auto">
            <a:xfrm rot="21400944">
              <a:off x="4862268" y="4169570"/>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7" name="Freeform 271">
              <a:extLst>
                <a:ext uri="{FF2B5EF4-FFF2-40B4-BE49-F238E27FC236}">
                  <a16:creationId xmlns:a16="http://schemas.microsoft.com/office/drawing/2014/main" id="{E80E3AB1-32AC-F32D-2432-198ADCB2516A}"/>
                </a:ext>
              </a:extLst>
            </p:cNvPr>
            <p:cNvSpPr>
              <a:spLocks/>
            </p:cNvSpPr>
            <p:nvPr/>
          </p:nvSpPr>
          <p:spPr bwMode="auto">
            <a:xfrm rot="21400944">
              <a:off x="4865989" y="4169354"/>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8" name="Freeform 272">
              <a:extLst>
                <a:ext uri="{FF2B5EF4-FFF2-40B4-BE49-F238E27FC236}">
                  <a16:creationId xmlns:a16="http://schemas.microsoft.com/office/drawing/2014/main" id="{E64C6408-5E9C-CAF4-D551-113E208AA416}"/>
                </a:ext>
              </a:extLst>
            </p:cNvPr>
            <p:cNvSpPr>
              <a:spLocks/>
            </p:cNvSpPr>
            <p:nvPr/>
          </p:nvSpPr>
          <p:spPr bwMode="auto">
            <a:xfrm rot="21400944">
              <a:off x="4822499" y="4147209"/>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9" name="Freeform 273">
              <a:extLst>
                <a:ext uri="{FF2B5EF4-FFF2-40B4-BE49-F238E27FC236}">
                  <a16:creationId xmlns:a16="http://schemas.microsoft.com/office/drawing/2014/main" id="{32D23B60-01B2-B459-964B-B8E2BE13D56B}"/>
                </a:ext>
              </a:extLst>
            </p:cNvPr>
            <p:cNvSpPr>
              <a:spLocks/>
            </p:cNvSpPr>
            <p:nvPr/>
          </p:nvSpPr>
          <p:spPr bwMode="auto">
            <a:xfrm rot="21400944">
              <a:off x="4568781" y="38504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0" name="Freeform 274">
              <a:extLst>
                <a:ext uri="{FF2B5EF4-FFF2-40B4-BE49-F238E27FC236}">
                  <a16:creationId xmlns:a16="http://schemas.microsoft.com/office/drawing/2014/main" id="{2AF03BC0-55B2-CE27-8D6F-BF47D2C8B649}"/>
                </a:ext>
              </a:extLst>
            </p:cNvPr>
            <p:cNvSpPr>
              <a:spLocks/>
            </p:cNvSpPr>
            <p:nvPr/>
          </p:nvSpPr>
          <p:spPr bwMode="auto">
            <a:xfrm rot="21400944">
              <a:off x="4608627" y="38080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1" name="Freeform 275">
              <a:extLst>
                <a:ext uri="{FF2B5EF4-FFF2-40B4-BE49-F238E27FC236}">
                  <a16:creationId xmlns:a16="http://schemas.microsoft.com/office/drawing/2014/main" id="{CEC9B22F-AEC5-9409-9562-6417DDBE841E}"/>
                </a:ext>
              </a:extLst>
            </p:cNvPr>
            <p:cNvSpPr>
              <a:spLocks/>
            </p:cNvSpPr>
            <p:nvPr/>
          </p:nvSpPr>
          <p:spPr bwMode="auto">
            <a:xfrm rot="21400944">
              <a:off x="4618343" y="38039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2" name="Freeform 276">
              <a:extLst>
                <a:ext uri="{FF2B5EF4-FFF2-40B4-BE49-F238E27FC236}">
                  <a16:creationId xmlns:a16="http://schemas.microsoft.com/office/drawing/2014/main" id="{1A2E34F9-51FC-31E1-7295-9CD9CA6B6624}"/>
                </a:ext>
              </a:extLst>
            </p:cNvPr>
            <p:cNvSpPr>
              <a:spLocks/>
            </p:cNvSpPr>
            <p:nvPr/>
          </p:nvSpPr>
          <p:spPr bwMode="auto">
            <a:xfrm rot="21400944">
              <a:off x="4568679" y="3846900"/>
              <a:ext cx="0" cy="3534"/>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3" name="Freeform 277">
              <a:extLst>
                <a:ext uri="{FF2B5EF4-FFF2-40B4-BE49-F238E27FC236}">
                  <a16:creationId xmlns:a16="http://schemas.microsoft.com/office/drawing/2014/main" id="{AC0C7C82-EAF8-0C41-E38E-7CCDB6DD72A2}"/>
                </a:ext>
              </a:extLst>
            </p:cNvPr>
            <p:cNvSpPr>
              <a:spLocks/>
            </p:cNvSpPr>
            <p:nvPr/>
          </p:nvSpPr>
          <p:spPr bwMode="auto">
            <a:xfrm rot="21400944">
              <a:off x="4855864" y="4166438"/>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4" name="Freeform 278">
              <a:extLst>
                <a:ext uri="{FF2B5EF4-FFF2-40B4-BE49-F238E27FC236}">
                  <a16:creationId xmlns:a16="http://schemas.microsoft.com/office/drawing/2014/main" id="{D447C1A6-FAB9-3C14-B52F-FEBE4CA5EC7B}"/>
                </a:ext>
              </a:extLst>
            </p:cNvPr>
            <p:cNvSpPr>
              <a:spLocks/>
            </p:cNvSpPr>
            <p:nvPr/>
          </p:nvSpPr>
          <p:spPr bwMode="auto">
            <a:xfrm rot="21400944">
              <a:off x="4822700" y="4150629"/>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5" name="Freeform 279">
              <a:extLst>
                <a:ext uri="{FF2B5EF4-FFF2-40B4-BE49-F238E27FC236}">
                  <a16:creationId xmlns:a16="http://schemas.microsoft.com/office/drawing/2014/main" id="{D1B28C89-5558-0348-6533-FF91291E3AAE}"/>
                </a:ext>
              </a:extLst>
            </p:cNvPr>
            <p:cNvSpPr>
              <a:spLocks/>
            </p:cNvSpPr>
            <p:nvPr/>
          </p:nvSpPr>
          <p:spPr bwMode="auto">
            <a:xfrm rot="21400944">
              <a:off x="4852145" y="41667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6" name="Freeform 280">
              <a:extLst>
                <a:ext uri="{FF2B5EF4-FFF2-40B4-BE49-F238E27FC236}">
                  <a16:creationId xmlns:a16="http://schemas.microsoft.com/office/drawing/2014/main" id="{6E9758AA-BF0D-8254-53B3-E54E8B834F34}"/>
                </a:ext>
              </a:extLst>
            </p:cNvPr>
            <p:cNvSpPr>
              <a:spLocks/>
            </p:cNvSpPr>
            <p:nvPr/>
          </p:nvSpPr>
          <p:spPr bwMode="auto">
            <a:xfrm rot="21400944">
              <a:off x="4826526" y="41540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7" name="Freeform 281">
              <a:extLst>
                <a:ext uri="{FF2B5EF4-FFF2-40B4-BE49-F238E27FC236}">
                  <a16:creationId xmlns:a16="http://schemas.microsoft.com/office/drawing/2014/main" id="{C8C04EB3-E65E-98A2-F2FD-7F071A485D55}"/>
                </a:ext>
              </a:extLst>
            </p:cNvPr>
            <p:cNvSpPr>
              <a:spLocks/>
            </p:cNvSpPr>
            <p:nvPr/>
          </p:nvSpPr>
          <p:spPr bwMode="auto">
            <a:xfrm rot="21400944">
              <a:off x="4822294" y="4143681"/>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8" name="Freeform 282">
              <a:extLst>
                <a:ext uri="{FF2B5EF4-FFF2-40B4-BE49-F238E27FC236}">
                  <a16:creationId xmlns:a16="http://schemas.microsoft.com/office/drawing/2014/main" id="{09EF3CB4-4696-2EC9-3CED-A9312AE529DC}"/>
                </a:ext>
              </a:extLst>
            </p:cNvPr>
            <p:cNvSpPr>
              <a:spLocks/>
            </p:cNvSpPr>
            <p:nvPr/>
          </p:nvSpPr>
          <p:spPr bwMode="auto">
            <a:xfrm rot="21400944">
              <a:off x="4882072" y="3781355"/>
              <a:ext cx="6211"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9" name="Freeform 283">
              <a:extLst>
                <a:ext uri="{FF2B5EF4-FFF2-40B4-BE49-F238E27FC236}">
                  <a16:creationId xmlns:a16="http://schemas.microsoft.com/office/drawing/2014/main" id="{4C50D872-ED7A-D88A-5427-B406AA61074C}"/>
                </a:ext>
              </a:extLst>
            </p:cNvPr>
            <p:cNvSpPr>
              <a:spLocks/>
            </p:cNvSpPr>
            <p:nvPr/>
          </p:nvSpPr>
          <p:spPr bwMode="auto">
            <a:xfrm rot="21400944">
              <a:off x="4844600" y="4163518"/>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0" name="Freeform 284">
              <a:extLst>
                <a:ext uri="{FF2B5EF4-FFF2-40B4-BE49-F238E27FC236}">
                  <a16:creationId xmlns:a16="http://schemas.microsoft.com/office/drawing/2014/main" id="{802A17AD-84D4-C24C-9807-64EC7346BEB5}"/>
                </a:ext>
              </a:extLst>
            </p:cNvPr>
            <p:cNvSpPr>
              <a:spLocks/>
            </p:cNvSpPr>
            <p:nvPr/>
          </p:nvSpPr>
          <p:spPr bwMode="auto">
            <a:xfrm rot="21400944">
              <a:off x="4840777" y="4163737"/>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1" name="Freeform 285">
              <a:extLst>
                <a:ext uri="{FF2B5EF4-FFF2-40B4-BE49-F238E27FC236}">
                  <a16:creationId xmlns:a16="http://schemas.microsoft.com/office/drawing/2014/main" id="{D163D2EB-634B-91FC-5ED3-4A494AAB8EA5}"/>
                </a:ext>
              </a:extLst>
            </p:cNvPr>
            <p:cNvSpPr>
              <a:spLocks/>
            </p:cNvSpPr>
            <p:nvPr/>
          </p:nvSpPr>
          <p:spPr bwMode="auto">
            <a:xfrm rot="21400944">
              <a:off x="4830549" y="4157254"/>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2" name="Freeform 286">
              <a:extLst>
                <a:ext uri="{FF2B5EF4-FFF2-40B4-BE49-F238E27FC236}">
                  <a16:creationId xmlns:a16="http://schemas.microsoft.com/office/drawing/2014/main" id="{F0118BB6-E77D-F5FE-0E14-B5F8A2912B27}"/>
                </a:ext>
              </a:extLst>
            </p:cNvPr>
            <p:cNvSpPr>
              <a:spLocks/>
            </p:cNvSpPr>
            <p:nvPr/>
          </p:nvSpPr>
          <p:spPr bwMode="auto">
            <a:xfrm rot="21400944">
              <a:off x="4947802" y="37777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3" name="Freeform 287">
              <a:extLst>
                <a:ext uri="{FF2B5EF4-FFF2-40B4-BE49-F238E27FC236}">
                  <a16:creationId xmlns:a16="http://schemas.microsoft.com/office/drawing/2014/main" id="{09F7B33A-8D2C-821C-871A-54F66457AE91}"/>
                </a:ext>
              </a:extLst>
            </p:cNvPr>
            <p:cNvSpPr>
              <a:spLocks/>
            </p:cNvSpPr>
            <p:nvPr/>
          </p:nvSpPr>
          <p:spPr bwMode="auto">
            <a:xfrm rot="21400944">
              <a:off x="4951523" y="37775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4" name="Freeform 288">
              <a:extLst>
                <a:ext uri="{FF2B5EF4-FFF2-40B4-BE49-F238E27FC236}">
                  <a16:creationId xmlns:a16="http://schemas.microsoft.com/office/drawing/2014/main" id="{BB948271-FD61-CCEA-6C19-7BBC777208AD}"/>
                </a:ext>
              </a:extLst>
            </p:cNvPr>
            <p:cNvSpPr>
              <a:spLocks/>
            </p:cNvSpPr>
            <p:nvPr/>
          </p:nvSpPr>
          <p:spPr bwMode="auto">
            <a:xfrm rot="21400944">
              <a:off x="4819609" y="4140297"/>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5" name="Freeform 289">
              <a:extLst>
                <a:ext uri="{FF2B5EF4-FFF2-40B4-BE49-F238E27FC236}">
                  <a16:creationId xmlns:a16="http://schemas.microsoft.com/office/drawing/2014/main" id="{580D39E0-3953-ECC9-0917-27F1F48697E8}"/>
                </a:ext>
              </a:extLst>
            </p:cNvPr>
            <p:cNvSpPr>
              <a:spLocks/>
            </p:cNvSpPr>
            <p:nvPr/>
          </p:nvSpPr>
          <p:spPr bwMode="auto">
            <a:xfrm rot="21400944">
              <a:off x="4947799" y="3777617"/>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6" name="Freeform 290">
              <a:extLst>
                <a:ext uri="{FF2B5EF4-FFF2-40B4-BE49-F238E27FC236}">
                  <a16:creationId xmlns:a16="http://schemas.microsoft.com/office/drawing/2014/main" id="{5B138345-2E94-915A-1CC7-A92DA9523D9F}"/>
                </a:ext>
              </a:extLst>
            </p:cNvPr>
            <p:cNvSpPr>
              <a:spLocks/>
            </p:cNvSpPr>
            <p:nvPr/>
          </p:nvSpPr>
          <p:spPr bwMode="auto">
            <a:xfrm rot="21400944">
              <a:off x="4506638" y="3194809"/>
              <a:ext cx="757734" cy="396947"/>
            </a:xfrm>
            <a:custGeom>
              <a:avLst/>
              <a:gdLst>
                <a:gd name="T0" fmla="*/ 367 w 610"/>
                <a:gd name="T1" fmla="*/ 40 h 337"/>
                <a:gd name="T2" fmla="*/ 369 w 610"/>
                <a:gd name="T3" fmla="*/ 61 h 337"/>
                <a:gd name="T4" fmla="*/ 322 w 610"/>
                <a:gd name="T5" fmla="*/ 106 h 337"/>
                <a:gd name="T6" fmla="*/ 285 w 610"/>
                <a:gd name="T7" fmla="*/ 103 h 337"/>
                <a:gd name="T8" fmla="*/ 274 w 610"/>
                <a:gd name="T9" fmla="*/ 134 h 337"/>
                <a:gd name="T10" fmla="*/ 243 w 610"/>
                <a:gd name="T11" fmla="*/ 167 h 337"/>
                <a:gd name="T12" fmla="*/ 224 w 610"/>
                <a:gd name="T13" fmla="*/ 213 h 337"/>
                <a:gd name="T14" fmla="*/ 187 w 610"/>
                <a:gd name="T15" fmla="*/ 228 h 337"/>
                <a:gd name="T16" fmla="*/ 154 w 610"/>
                <a:gd name="T17" fmla="*/ 222 h 337"/>
                <a:gd name="T18" fmla="*/ 115 w 610"/>
                <a:gd name="T19" fmla="*/ 237 h 337"/>
                <a:gd name="T20" fmla="*/ 101 w 610"/>
                <a:gd name="T21" fmla="*/ 210 h 337"/>
                <a:gd name="T22" fmla="*/ 95 w 610"/>
                <a:gd name="T23" fmla="*/ 219 h 337"/>
                <a:gd name="T24" fmla="*/ 95 w 610"/>
                <a:gd name="T25" fmla="*/ 222 h 337"/>
                <a:gd name="T26" fmla="*/ 87 w 610"/>
                <a:gd name="T27" fmla="*/ 249 h 337"/>
                <a:gd name="T28" fmla="*/ 56 w 610"/>
                <a:gd name="T29" fmla="*/ 271 h 337"/>
                <a:gd name="T30" fmla="*/ 31 w 610"/>
                <a:gd name="T31" fmla="*/ 301 h 337"/>
                <a:gd name="T32" fmla="*/ 0 w 610"/>
                <a:gd name="T33" fmla="*/ 337 h 337"/>
                <a:gd name="T34" fmla="*/ 232 w 610"/>
                <a:gd name="T35" fmla="*/ 313 h 337"/>
                <a:gd name="T36" fmla="*/ 252 w 610"/>
                <a:gd name="T37" fmla="*/ 310 h 337"/>
                <a:gd name="T38" fmla="*/ 274 w 610"/>
                <a:gd name="T39" fmla="*/ 307 h 337"/>
                <a:gd name="T40" fmla="*/ 285 w 610"/>
                <a:gd name="T41" fmla="*/ 304 h 337"/>
                <a:gd name="T42" fmla="*/ 308 w 610"/>
                <a:gd name="T43" fmla="*/ 301 h 337"/>
                <a:gd name="T44" fmla="*/ 327 w 610"/>
                <a:gd name="T45" fmla="*/ 301 h 337"/>
                <a:gd name="T46" fmla="*/ 347 w 610"/>
                <a:gd name="T47" fmla="*/ 298 h 337"/>
                <a:gd name="T48" fmla="*/ 358 w 610"/>
                <a:gd name="T49" fmla="*/ 295 h 337"/>
                <a:gd name="T50" fmla="*/ 448 w 610"/>
                <a:gd name="T51" fmla="*/ 283 h 337"/>
                <a:gd name="T52" fmla="*/ 464 w 610"/>
                <a:gd name="T53" fmla="*/ 280 h 337"/>
                <a:gd name="T54" fmla="*/ 481 w 610"/>
                <a:gd name="T55" fmla="*/ 280 h 337"/>
                <a:gd name="T56" fmla="*/ 492 w 610"/>
                <a:gd name="T57" fmla="*/ 277 h 337"/>
                <a:gd name="T58" fmla="*/ 509 w 610"/>
                <a:gd name="T59" fmla="*/ 274 h 337"/>
                <a:gd name="T60" fmla="*/ 523 w 610"/>
                <a:gd name="T61" fmla="*/ 271 h 337"/>
                <a:gd name="T62" fmla="*/ 540 w 610"/>
                <a:gd name="T63" fmla="*/ 267 h 337"/>
                <a:gd name="T64" fmla="*/ 551 w 610"/>
                <a:gd name="T65" fmla="*/ 267 h 337"/>
                <a:gd name="T66" fmla="*/ 565 w 610"/>
                <a:gd name="T67" fmla="*/ 264 h 337"/>
                <a:gd name="T68" fmla="*/ 576 w 610"/>
                <a:gd name="T69" fmla="*/ 261 h 337"/>
                <a:gd name="T70" fmla="*/ 590 w 610"/>
                <a:gd name="T71" fmla="*/ 258 h 337"/>
                <a:gd name="T72" fmla="*/ 604 w 610"/>
                <a:gd name="T73" fmla="*/ 255 h 337"/>
                <a:gd name="T74" fmla="*/ 593 w 610"/>
                <a:gd name="T75" fmla="*/ 228 h 337"/>
                <a:gd name="T76" fmla="*/ 576 w 610"/>
                <a:gd name="T77" fmla="*/ 231 h 337"/>
                <a:gd name="T78" fmla="*/ 548 w 610"/>
                <a:gd name="T79" fmla="*/ 204 h 337"/>
                <a:gd name="T80" fmla="*/ 554 w 610"/>
                <a:gd name="T81" fmla="*/ 188 h 337"/>
                <a:gd name="T82" fmla="*/ 548 w 610"/>
                <a:gd name="T83" fmla="*/ 170 h 337"/>
                <a:gd name="T84" fmla="*/ 554 w 610"/>
                <a:gd name="T85" fmla="*/ 158 h 337"/>
                <a:gd name="T86" fmla="*/ 537 w 610"/>
                <a:gd name="T87" fmla="*/ 134 h 337"/>
                <a:gd name="T88" fmla="*/ 551 w 610"/>
                <a:gd name="T89" fmla="*/ 128 h 337"/>
                <a:gd name="T90" fmla="*/ 509 w 610"/>
                <a:gd name="T91" fmla="*/ 97 h 337"/>
                <a:gd name="T92" fmla="*/ 506 w 610"/>
                <a:gd name="T93" fmla="*/ 97 h 337"/>
                <a:gd name="T94" fmla="*/ 481 w 610"/>
                <a:gd name="T95" fmla="*/ 82 h 337"/>
                <a:gd name="T96" fmla="*/ 467 w 610"/>
                <a:gd name="T97" fmla="*/ 27 h 337"/>
                <a:gd name="T98" fmla="*/ 445 w 610"/>
                <a:gd name="T99" fmla="*/ 12 h 337"/>
                <a:gd name="T100" fmla="*/ 434 w 610"/>
                <a:gd name="T101" fmla="*/ 6 h 337"/>
                <a:gd name="T102" fmla="*/ 431 w 610"/>
                <a:gd name="T103" fmla="*/ 3 h 337"/>
                <a:gd name="T104" fmla="*/ 425 w 610"/>
                <a:gd name="T105" fmla="*/ 0 h 337"/>
                <a:gd name="T106" fmla="*/ 422 w 610"/>
                <a:gd name="T107"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0" h="337">
                  <a:moveTo>
                    <a:pt x="392" y="21"/>
                  </a:moveTo>
                  <a:lnTo>
                    <a:pt x="392" y="21"/>
                  </a:lnTo>
                  <a:lnTo>
                    <a:pt x="386" y="27"/>
                  </a:lnTo>
                  <a:lnTo>
                    <a:pt x="372" y="34"/>
                  </a:lnTo>
                  <a:lnTo>
                    <a:pt x="372" y="34"/>
                  </a:lnTo>
                  <a:lnTo>
                    <a:pt x="367" y="40"/>
                  </a:lnTo>
                  <a:lnTo>
                    <a:pt x="367" y="40"/>
                  </a:lnTo>
                  <a:lnTo>
                    <a:pt x="369" y="40"/>
                  </a:lnTo>
                  <a:lnTo>
                    <a:pt x="369" y="40"/>
                  </a:lnTo>
                  <a:lnTo>
                    <a:pt x="372" y="43"/>
                  </a:lnTo>
                  <a:lnTo>
                    <a:pt x="375" y="49"/>
                  </a:lnTo>
                  <a:lnTo>
                    <a:pt x="375" y="49"/>
                  </a:lnTo>
                  <a:lnTo>
                    <a:pt x="375" y="55"/>
                  </a:lnTo>
                  <a:lnTo>
                    <a:pt x="369" y="61"/>
                  </a:lnTo>
                  <a:lnTo>
                    <a:pt x="358" y="64"/>
                  </a:lnTo>
                  <a:lnTo>
                    <a:pt x="358" y="64"/>
                  </a:lnTo>
                  <a:lnTo>
                    <a:pt x="353" y="67"/>
                  </a:lnTo>
                  <a:lnTo>
                    <a:pt x="353" y="67"/>
                  </a:lnTo>
                  <a:lnTo>
                    <a:pt x="327" y="100"/>
                  </a:lnTo>
                  <a:lnTo>
                    <a:pt x="327" y="100"/>
                  </a:lnTo>
                  <a:lnTo>
                    <a:pt x="322" y="106"/>
                  </a:lnTo>
                  <a:lnTo>
                    <a:pt x="308" y="113"/>
                  </a:lnTo>
                  <a:lnTo>
                    <a:pt x="308" y="113"/>
                  </a:lnTo>
                  <a:lnTo>
                    <a:pt x="305" y="113"/>
                  </a:lnTo>
                  <a:lnTo>
                    <a:pt x="305" y="113"/>
                  </a:lnTo>
                  <a:lnTo>
                    <a:pt x="297" y="113"/>
                  </a:lnTo>
                  <a:lnTo>
                    <a:pt x="291" y="109"/>
                  </a:lnTo>
                  <a:lnTo>
                    <a:pt x="285" y="103"/>
                  </a:lnTo>
                  <a:lnTo>
                    <a:pt x="285" y="103"/>
                  </a:lnTo>
                  <a:lnTo>
                    <a:pt x="280" y="109"/>
                  </a:lnTo>
                  <a:lnTo>
                    <a:pt x="280" y="109"/>
                  </a:lnTo>
                  <a:lnTo>
                    <a:pt x="280" y="116"/>
                  </a:lnTo>
                  <a:lnTo>
                    <a:pt x="280" y="116"/>
                  </a:lnTo>
                  <a:lnTo>
                    <a:pt x="280" y="125"/>
                  </a:lnTo>
                  <a:lnTo>
                    <a:pt x="274" y="134"/>
                  </a:lnTo>
                  <a:lnTo>
                    <a:pt x="274" y="134"/>
                  </a:lnTo>
                  <a:lnTo>
                    <a:pt x="263" y="140"/>
                  </a:lnTo>
                  <a:lnTo>
                    <a:pt x="263" y="140"/>
                  </a:lnTo>
                  <a:lnTo>
                    <a:pt x="257" y="146"/>
                  </a:lnTo>
                  <a:lnTo>
                    <a:pt x="257" y="146"/>
                  </a:lnTo>
                  <a:lnTo>
                    <a:pt x="252" y="152"/>
                  </a:lnTo>
                  <a:lnTo>
                    <a:pt x="243" y="167"/>
                  </a:lnTo>
                  <a:lnTo>
                    <a:pt x="243" y="167"/>
                  </a:lnTo>
                  <a:lnTo>
                    <a:pt x="238" y="182"/>
                  </a:lnTo>
                  <a:lnTo>
                    <a:pt x="238" y="192"/>
                  </a:lnTo>
                  <a:lnTo>
                    <a:pt x="238" y="192"/>
                  </a:lnTo>
                  <a:lnTo>
                    <a:pt x="238" y="198"/>
                  </a:lnTo>
                  <a:lnTo>
                    <a:pt x="235" y="204"/>
                  </a:lnTo>
                  <a:lnTo>
                    <a:pt x="224" y="213"/>
                  </a:lnTo>
                  <a:lnTo>
                    <a:pt x="224" y="213"/>
                  </a:lnTo>
                  <a:lnTo>
                    <a:pt x="224" y="213"/>
                  </a:lnTo>
                  <a:lnTo>
                    <a:pt x="224" y="213"/>
                  </a:lnTo>
                  <a:lnTo>
                    <a:pt x="218" y="216"/>
                  </a:lnTo>
                  <a:lnTo>
                    <a:pt x="199" y="216"/>
                  </a:lnTo>
                  <a:lnTo>
                    <a:pt x="199" y="216"/>
                  </a:lnTo>
                  <a:lnTo>
                    <a:pt x="187" y="228"/>
                  </a:lnTo>
                  <a:lnTo>
                    <a:pt x="182" y="228"/>
                  </a:lnTo>
                  <a:lnTo>
                    <a:pt x="182" y="228"/>
                  </a:lnTo>
                  <a:lnTo>
                    <a:pt x="173" y="225"/>
                  </a:lnTo>
                  <a:lnTo>
                    <a:pt x="162" y="219"/>
                  </a:lnTo>
                  <a:lnTo>
                    <a:pt x="162" y="219"/>
                  </a:lnTo>
                  <a:lnTo>
                    <a:pt x="154" y="222"/>
                  </a:lnTo>
                  <a:lnTo>
                    <a:pt x="154" y="222"/>
                  </a:lnTo>
                  <a:lnTo>
                    <a:pt x="143" y="243"/>
                  </a:lnTo>
                  <a:lnTo>
                    <a:pt x="143" y="243"/>
                  </a:lnTo>
                  <a:lnTo>
                    <a:pt x="140" y="246"/>
                  </a:lnTo>
                  <a:lnTo>
                    <a:pt x="134" y="246"/>
                  </a:lnTo>
                  <a:lnTo>
                    <a:pt x="115" y="237"/>
                  </a:lnTo>
                  <a:lnTo>
                    <a:pt x="115" y="237"/>
                  </a:lnTo>
                  <a:lnTo>
                    <a:pt x="115" y="237"/>
                  </a:lnTo>
                  <a:lnTo>
                    <a:pt x="115" y="237"/>
                  </a:lnTo>
                  <a:lnTo>
                    <a:pt x="109" y="231"/>
                  </a:lnTo>
                  <a:lnTo>
                    <a:pt x="106" y="222"/>
                  </a:lnTo>
                  <a:lnTo>
                    <a:pt x="101" y="210"/>
                  </a:lnTo>
                  <a:lnTo>
                    <a:pt x="101" y="210"/>
                  </a:lnTo>
                  <a:lnTo>
                    <a:pt x="101" y="210"/>
                  </a:lnTo>
                  <a:lnTo>
                    <a:pt x="101" y="210"/>
                  </a:lnTo>
                  <a:lnTo>
                    <a:pt x="95" y="216"/>
                  </a:lnTo>
                  <a:lnTo>
                    <a:pt x="95" y="216"/>
                  </a:lnTo>
                  <a:lnTo>
                    <a:pt x="95" y="216"/>
                  </a:lnTo>
                  <a:lnTo>
                    <a:pt x="95" y="216"/>
                  </a:lnTo>
                  <a:lnTo>
                    <a:pt x="95" y="216"/>
                  </a:lnTo>
                  <a:lnTo>
                    <a:pt x="95" y="216"/>
                  </a:lnTo>
                  <a:lnTo>
                    <a:pt x="95" y="219"/>
                  </a:lnTo>
                  <a:lnTo>
                    <a:pt x="95" y="219"/>
                  </a:lnTo>
                  <a:lnTo>
                    <a:pt x="95" y="219"/>
                  </a:lnTo>
                  <a:lnTo>
                    <a:pt x="95" y="219"/>
                  </a:lnTo>
                  <a:lnTo>
                    <a:pt x="95" y="222"/>
                  </a:lnTo>
                  <a:lnTo>
                    <a:pt x="95" y="222"/>
                  </a:lnTo>
                  <a:lnTo>
                    <a:pt x="95" y="222"/>
                  </a:lnTo>
                  <a:lnTo>
                    <a:pt x="95" y="222"/>
                  </a:lnTo>
                  <a:lnTo>
                    <a:pt x="95" y="222"/>
                  </a:lnTo>
                  <a:lnTo>
                    <a:pt x="95" y="222"/>
                  </a:lnTo>
                  <a:lnTo>
                    <a:pt x="98" y="225"/>
                  </a:lnTo>
                  <a:lnTo>
                    <a:pt x="98" y="225"/>
                  </a:lnTo>
                  <a:lnTo>
                    <a:pt x="92" y="240"/>
                  </a:lnTo>
                  <a:lnTo>
                    <a:pt x="87" y="249"/>
                  </a:lnTo>
                  <a:lnTo>
                    <a:pt x="87" y="249"/>
                  </a:lnTo>
                  <a:lnTo>
                    <a:pt x="81" y="252"/>
                  </a:lnTo>
                  <a:lnTo>
                    <a:pt x="73" y="252"/>
                  </a:lnTo>
                  <a:lnTo>
                    <a:pt x="73" y="252"/>
                  </a:lnTo>
                  <a:lnTo>
                    <a:pt x="61" y="255"/>
                  </a:lnTo>
                  <a:lnTo>
                    <a:pt x="61" y="255"/>
                  </a:lnTo>
                  <a:lnTo>
                    <a:pt x="61" y="264"/>
                  </a:lnTo>
                  <a:lnTo>
                    <a:pt x="56" y="271"/>
                  </a:lnTo>
                  <a:lnTo>
                    <a:pt x="45" y="283"/>
                  </a:lnTo>
                  <a:lnTo>
                    <a:pt x="45" y="283"/>
                  </a:lnTo>
                  <a:lnTo>
                    <a:pt x="42" y="286"/>
                  </a:lnTo>
                  <a:lnTo>
                    <a:pt x="42" y="286"/>
                  </a:lnTo>
                  <a:lnTo>
                    <a:pt x="36" y="292"/>
                  </a:lnTo>
                  <a:lnTo>
                    <a:pt x="36" y="292"/>
                  </a:lnTo>
                  <a:lnTo>
                    <a:pt x="31" y="301"/>
                  </a:lnTo>
                  <a:lnTo>
                    <a:pt x="31" y="301"/>
                  </a:lnTo>
                  <a:lnTo>
                    <a:pt x="28" y="307"/>
                  </a:lnTo>
                  <a:lnTo>
                    <a:pt x="28" y="310"/>
                  </a:lnTo>
                  <a:lnTo>
                    <a:pt x="28" y="310"/>
                  </a:lnTo>
                  <a:lnTo>
                    <a:pt x="25" y="313"/>
                  </a:lnTo>
                  <a:lnTo>
                    <a:pt x="0" y="337"/>
                  </a:lnTo>
                  <a:lnTo>
                    <a:pt x="0" y="337"/>
                  </a:lnTo>
                  <a:lnTo>
                    <a:pt x="221" y="313"/>
                  </a:lnTo>
                  <a:lnTo>
                    <a:pt x="221" y="313"/>
                  </a:lnTo>
                  <a:lnTo>
                    <a:pt x="221" y="313"/>
                  </a:lnTo>
                  <a:lnTo>
                    <a:pt x="221" y="313"/>
                  </a:lnTo>
                  <a:lnTo>
                    <a:pt x="232" y="313"/>
                  </a:lnTo>
                  <a:lnTo>
                    <a:pt x="232" y="313"/>
                  </a:lnTo>
                  <a:lnTo>
                    <a:pt x="232" y="313"/>
                  </a:lnTo>
                  <a:lnTo>
                    <a:pt x="232" y="313"/>
                  </a:lnTo>
                  <a:lnTo>
                    <a:pt x="241" y="310"/>
                  </a:lnTo>
                  <a:lnTo>
                    <a:pt x="241" y="310"/>
                  </a:lnTo>
                  <a:lnTo>
                    <a:pt x="243" y="310"/>
                  </a:lnTo>
                  <a:lnTo>
                    <a:pt x="243" y="310"/>
                  </a:lnTo>
                  <a:lnTo>
                    <a:pt x="252" y="310"/>
                  </a:lnTo>
                  <a:lnTo>
                    <a:pt x="252" y="310"/>
                  </a:lnTo>
                  <a:lnTo>
                    <a:pt x="255" y="310"/>
                  </a:lnTo>
                  <a:lnTo>
                    <a:pt x="255" y="310"/>
                  </a:lnTo>
                  <a:lnTo>
                    <a:pt x="263" y="307"/>
                  </a:lnTo>
                  <a:lnTo>
                    <a:pt x="263" y="307"/>
                  </a:lnTo>
                  <a:lnTo>
                    <a:pt x="266" y="307"/>
                  </a:lnTo>
                  <a:lnTo>
                    <a:pt x="266" y="307"/>
                  </a:lnTo>
                  <a:lnTo>
                    <a:pt x="274" y="307"/>
                  </a:lnTo>
                  <a:lnTo>
                    <a:pt x="274" y="307"/>
                  </a:lnTo>
                  <a:lnTo>
                    <a:pt x="277" y="307"/>
                  </a:lnTo>
                  <a:lnTo>
                    <a:pt x="277" y="307"/>
                  </a:lnTo>
                  <a:lnTo>
                    <a:pt x="285" y="304"/>
                  </a:lnTo>
                  <a:lnTo>
                    <a:pt x="285" y="304"/>
                  </a:lnTo>
                  <a:lnTo>
                    <a:pt x="285" y="304"/>
                  </a:lnTo>
                  <a:lnTo>
                    <a:pt x="285" y="304"/>
                  </a:lnTo>
                  <a:lnTo>
                    <a:pt x="297" y="304"/>
                  </a:lnTo>
                  <a:lnTo>
                    <a:pt x="297" y="304"/>
                  </a:lnTo>
                  <a:lnTo>
                    <a:pt x="297" y="304"/>
                  </a:lnTo>
                  <a:lnTo>
                    <a:pt x="297" y="304"/>
                  </a:lnTo>
                  <a:lnTo>
                    <a:pt x="305" y="304"/>
                  </a:lnTo>
                  <a:lnTo>
                    <a:pt x="305" y="304"/>
                  </a:lnTo>
                  <a:lnTo>
                    <a:pt x="308" y="301"/>
                  </a:lnTo>
                  <a:lnTo>
                    <a:pt x="308" y="301"/>
                  </a:lnTo>
                  <a:lnTo>
                    <a:pt x="316" y="301"/>
                  </a:lnTo>
                  <a:lnTo>
                    <a:pt x="316" y="301"/>
                  </a:lnTo>
                  <a:lnTo>
                    <a:pt x="319" y="301"/>
                  </a:lnTo>
                  <a:lnTo>
                    <a:pt x="319" y="301"/>
                  </a:lnTo>
                  <a:lnTo>
                    <a:pt x="327" y="301"/>
                  </a:lnTo>
                  <a:lnTo>
                    <a:pt x="327" y="301"/>
                  </a:lnTo>
                  <a:lnTo>
                    <a:pt x="330" y="301"/>
                  </a:lnTo>
                  <a:lnTo>
                    <a:pt x="330" y="301"/>
                  </a:lnTo>
                  <a:lnTo>
                    <a:pt x="339" y="298"/>
                  </a:lnTo>
                  <a:lnTo>
                    <a:pt x="339" y="298"/>
                  </a:lnTo>
                  <a:lnTo>
                    <a:pt x="339" y="298"/>
                  </a:lnTo>
                  <a:lnTo>
                    <a:pt x="339" y="298"/>
                  </a:lnTo>
                  <a:lnTo>
                    <a:pt x="347" y="298"/>
                  </a:lnTo>
                  <a:lnTo>
                    <a:pt x="347" y="298"/>
                  </a:lnTo>
                  <a:lnTo>
                    <a:pt x="350" y="298"/>
                  </a:lnTo>
                  <a:lnTo>
                    <a:pt x="350" y="298"/>
                  </a:lnTo>
                  <a:lnTo>
                    <a:pt x="358" y="295"/>
                  </a:lnTo>
                  <a:lnTo>
                    <a:pt x="358" y="295"/>
                  </a:lnTo>
                  <a:lnTo>
                    <a:pt x="358" y="295"/>
                  </a:lnTo>
                  <a:lnTo>
                    <a:pt x="358" y="295"/>
                  </a:lnTo>
                  <a:lnTo>
                    <a:pt x="436" y="286"/>
                  </a:lnTo>
                  <a:lnTo>
                    <a:pt x="436" y="286"/>
                  </a:lnTo>
                  <a:lnTo>
                    <a:pt x="436" y="286"/>
                  </a:lnTo>
                  <a:lnTo>
                    <a:pt x="436" y="286"/>
                  </a:lnTo>
                  <a:lnTo>
                    <a:pt x="445" y="283"/>
                  </a:lnTo>
                  <a:lnTo>
                    <a:pt x="445" y="283"/>
                  </a:lnTo>
                  <a:lnTo>
                    <a:pt x="448" y="283"/>
                  </a:lnTo>
                  <a:lnTo>
                    <a:pt x="448" y="283"/>
                  </a:lnTo>
                  <a:lnTo>
                    <a:pt x="453" y="283"/>
                  </a:lnTo>
                  <a:lnTo>
                    <a:pt x="453" y="283"/>
                  </a:lnTo>
                  <a:lnTo>
                    <a:pt x="456" y="283"/>
                  </a:lnTo>
                  <a:lnTo>
                    <a:pt x="456" y="283"/>
                  </a:lnTo>
                  <a:lnTo>
                    <a:pt x="464" y="280"/>
                  </a:lnTo>
                  <a:lnTo>
                    <a:pt x="464" y="280"/>
                  </a:lnTo>
                  <a:lnTo>
                    <a:pt x="464" y="280"/>
                  </a:lnTo>
                  <a:lnTo>
                    <a:pt x="464" y="280"/>
                  </a:lnTo>
                  <a:lnTo>
                    <a:pt x="473" y="280"/>
                  </a:lnTo>
                  <a:lnTo>
                    <a:pt x="473" y="280"/>
                  </a:lnTo>
                  <a:lnTo>
                    <a:pt x="476" y="280"/>
                  </a:lnTo>
                  <a:lnTo>
                    <a:pt x="476" y="280"/>
                  </a:lnTo>
                  <a:lnTo>
                    <a:pt x="481" y="280"/>
                  </a:lnTo>
                  <a:lnTo>
                    <a:pt x="481" y="280"/>
                  </a:lnTo>
                  <a:lnTo>
                    <a:pt x="484" y="277"/>
                  </a:lnTo>
                  <a:lnTo>
                    <a:pt x="484" y="277"/>
                  </a:lnTo>
                  <a:lnTo>
                    <a:pt x="490" y="277"/>
                  </a:lnTo>
                  <a:lnTo>
                    <a:pt x="490" y="277"/>
                  </a:lnTo>
                  <a:lnTo>
                    <a:pt x="492" y="277"/>
                  </a:lnTo>
                  <a:lnTo>
                    <a:pt x="492" y="277"/>
                  </a:lnTo>
                  <a:lnTo>
                    <a:pt x="498" y="277"/>
                  </a:lnTo>
                  <a:lnTo>
                    <a:pt x="498" y="277"/>
                  </a:lnTo>
                  <a:lnTo>
                    <a:pt x="501" y="274"/>
                  </a:lnTo>
                  <a:lnTo>
                    <a:pt x="501" y="274"/>
                  </a:lnTo>
                  <a:lnTo>
                    <a:pt x="506" y="274"/>
                  </a:lnTo>
                  <a:lnTo>
                    <a:pt x="506" y="274"/>
                  </a:lnTo>
                  <a:lnTo>
                    <a:pt x="509" y="274"/>
                  </a:lnTo>
                  <a:lnTo>
                    <a:pt x="509" y="274"/>
                  </a:lnTo>
                  <a:lnTo>
                    <a:pt x="515" y="274"/>
                  </a:lnTo>
                  <a:lnTo>
                    <a:pt x="515" y="274"/>
                  </a:lnTo>
                  <a:lnTo>
                    <a:pt x="518" y="274"/>
                  </a:lnTo>
                  <a:lnTo>
                    <a:pt x="518" y="274"/>
                  </a:lnTo>
                  <a:lnTo>
                    <a:pt x="523" y="271"/>
                  </a:lnTo>
                  <a:lnTo>
                    <a:pt x="523" y="271"/>
                  </a:lnTo>
                  <a:lnTo>
                    <a:pt x="526" y="271"/>
                  </a:lnTo>
                  <a:lnTo>
                    <a:pt x="526" y="271"/>
                  </a:lnTo>
                  <a:lnTo>
                    <a:pt x="532" y="271"/>
                  </a:lnTo>
                  <a:lnTo>
                    <a:pt x="532" y="271"/>
                  </a:lnTo>
                  <a:lnTo>
                    <a:pt x="534" y="271"/>
                  </a:lnTo>
                  <a:lnTo>
                    <a:pt x="534" y="271"/>
                  </a:lnTo>
                  <a:lnTo>
                    <a:pt x="540" y="267"/>
                  </a:lnTo>
                  <a:lnTo>
                    <a:pt x="540" y="267"/>
                  </a:lnTo>
                  <a:lnTo>
                    <a:pt x="543" y="267"/>
                  </a:lnTo>
                  <a:lnTo>
                    <a:pt x="543" y="267"/>
                  </a:lnTo>
                  <a:lnTo>
                    <a:pt x="548" y="267"/>
                  </a:lnTo>
                  <a:lnTo>
                    <a:pt x="548" y="267"/>
                  </a:lnTo>
                  <a:lnTo>
                    <a:pt x="551" y="267"/>
                  </a:lnTo>
                  <a:lnTo>
                    <a:pt x="551" y="267"/>
                  </a:lnTo>
                  <a:lnTo>
                    <a:pt x="557" y="264"/>
                  </a:lnTo>
                  <a:lnTo>
                    <a:pt x="557" y="264"/>
                  </a:lnTo>
                  <a:lnTo>
                    <a:pt x="560" y="264"/>
                  </a:lnTo>
                  <a:lnTo>
                    <a:pt x="560" y="264"/>
                  </a:lnTo>
                  <a:lnTo>
                    <a:pt x="562" y="264"/>
                  </a:lnTo>
                  <a:lnTo>
                    <a:pt x="562" y="264"/>
                  </a:lnTo>
                  <a:lnTo>
                    <a:pt x="565" y="264"/>
                  </a:lnTo>
                  <a:lnTo>
                    <a:pt x="565" y="264"/>
                  </a:lnTo>
                  <a:lnTo>
                    <a:pt x="571" y="264"/>
                  </a:lnTo>
                  <a:lnTo>
                    <a:pt x="571" y="264"/>
                  </a:lnTo>
                  <a:lnTo>
                    <a:pt x="574" y="261"/>
                  </a:lnTo>
                  <a:lnTo>
                    <a:pt x="574" y="261"/>
                  </a:lnTo>
                  <a:lnTo>
                    <a:pt x="576" y="261"/>
                  </a:lnTo>
                  <a:lnTo>
                    <a:pt x="576" y="261"/>
                  </a:lnTo>
                  <a:lnTo>
                    <a:pt x="579" y="261"/>
                  </a:lnTo>
                  <a:lnTo>
                    <a:pt x="579" y="261"/>
                  </a:lnTo>
                  <a:lnTo>
                    <a:pt x="585" y="261"/>
                  </a:lnTo>
                  <a:lnTo>
                    <a:pt x="585" y="261"/>
                  </a:lnTo>
                  <a:lnTo>
                    <a:pt x="588" y="258"/>
                  </a:lnTo>
                  <a:lnTo>
                    <a:pt x="588" y="258"/>
                  </a:lnTo>
                  <a:lnTo>
                    <a:pt x="590" y="258"/>
                  </a:lnTo>
                  <a:lnTo>
                    <a:pt x="590" y="258"/>
                  </a:lnTo>
                  <a:lnTo>
                    <a:pt x="596" y="258"/>
                  </a:lnTo>
                  <a:lnTo>
                    <a:pt x="596" y="258"/>
                  </a:lnTo>
                  <a:lnTo>
                    <a:pt x="599" y="258"/>
                  </a:lnTo>
                  <a:lnTo>
                    <a:pt x="599" y="258"/>
                  </a:lnTo>
                  <a:lnTo>
                    <a:pt x="604" y="255"/>
                  </a:lnTo>
                  <a:lnTo>
                    <a:pt x="604" y="255"/>
                  </a:lnTo>
                  <a:lnTo>
                    <a:pt x="604" y="255"/>
                  </a:lnTo>
                  <a:lnTo>
                    <a:pt x="604" y="255"/>
                  </a:lnTo>
                  <a:lnTo>
                    <a:pt x="610" y="255"/>
                  </a:lnTo>
                  <a:lnTo>
                    <a:pt x="610" y="255"/>
                  </a:lnTo>
                  <a:lnTo>
                    <a:pt x="602" y="246"/>
                  </a:lnTo>
                  <a:lnTo>
                    <a:pt x="602" y="246"/>
                  </a:lnTo>
                  <a:lnTo>
                    <a:pt x="593" y="228"/>
                  </a:lnTo>
                  <a:lnTo>
                    <a:pt x="593" y="228"/>
                  </a:lnTo>
                  <a:lnTo>
                    <a:pt x="590" y="225"/>
                  </a:lnTo>
                  <a:lnTo>
                    <a:pt x="590" y="225"/>
                  </a:lnTo>
                  <a:lnTo>
                    <a:pt x="585" y="228"/>
                  </a:lnTo>
                  <a:lnTo>
                    <a:pt x="576" y="231"/>
                  </a:lnTo>
                  <a:lnTo>
                    <a:pt x="576" y="231"/>
                  </a:lnTo>
                  <a:lnTo>
                    <a:pt x="576" y="231"/>
                  </a:lnTo>
                  <a:lnTo>
                    <a:pt x="576" y="231"/>
                  </a:lnTo>
                  <a:lnTo>
                    <a:pt x="562" y="228"/>
                  </a:lnTo>
                  <a:lnTo>
                    <a:pt x="554" y="222"/>
                  </a:lnTo>
                  <a:lnTo>
                    <a:pt x="548" y="210"/>
                  </a:lnTo>
                  <a:lnTo>
                    <a:pt x="548" y="210"/>
                  </a:lnTo>
                  <a:lnTo>
                    <a:pt x="548" y="204"/>
                  </a:lnTo>
                  <a:lnTo>
                    <a:pt x="548" y="204"/>
                  </a:lnTo>
                  <a:lnTo>
                    <a:pt x="554" y="201"/>
                  </a:lnTo>
                  <a:lnTo>
                    <a:pt x="554" y="201"/>
                  </a:lnTo>
                  <a:lnTo>
                    <a:pt x="557" y="201"/>
                  </a:lnTo>
                  <a:lnTo>
                    <a:pt x="565" y="195"/>
                  </a:lnTo>
                  <a:lnTo>
                    <a:pt x="565" y="195"/>
                  </a:lnTo>
                  <a:lnTo>
                    <a:pt x="554" y="188"/>
                  </a:lnTo>
                  <a:lnTo>
                    <a:pt x="554" y="188"/>
                  </a:lnTo>
                  <a:lnTo>
                    <a:pt x="546" y="185"/>
                  </a:lnTo>
                  <a:lnTo>
                    <a:pt x="543" y="179"/>
                  </a:lnTo>
                  <a:lnTo>
                    <a:pt x="543" y="179"/>
                  </a:lnTo>
                  <a:lnTo>
                    <a:pt x="546" y="173"/>
                  </a:lnTo>
                  <a:lnTo>
                    <a:pt x="546" y="173"/>
                  </a:lnTo>
                  <a:lnTo>
                    <a:pt x="548" y="170"/>
                  </a:lnTo>
                  <a:lnTo>
                    <a:pt x="548" y="170"/>
                  </a:lnTo>
                  <a:lnTo>
                    <a:pt x="554" y="167"/>
                  </a:lnTo>
                  <a:lnTo>
                    <a:pt x="557" y="161"/>
                  </a:lnTo>
                  <a:lnTo>
                    <a:pt x="557" y="161"/>
                  </a:lnTo>
                  <a:lnTo>
                    <a:pt x="557" y="161"/>
                  </a:lnTo>
                  <a:lnTo>
                    <a:pt x="557" y="161"/>
                  </a:lnTo>
                  <a:lnTo>
                    <a:pt x="554" y="158"/>
                  </a:lnTo>
                  <a:lnTo>
                    <a:pt x="554" y="158"/>
                  </a:lnTo>
                  <a:lnTo>
                    <a:pt x="540" y="149"/>
                  </a:lnTo>
                  <a:lnTo>
                    <a:pt x="540" y="149"/>
                  </a:lnTo>
                  <a:lnTo>
                    <a:pt x="534" y="146"/>
                  </a:lnTo>
                  <a:lnTo>
                    <a:pt x="534" y="143"/>
                  </a:lnTo>
                  <a:lnTo>
                    <a:pt x="534" y="137"/>
                  </a:lnTo>
                  <a:lnTo>
                    <a:pt x="534" y="137"/>
                  </a:lnTo>
                  <a:lnTo>
                    <a:pt x="537" y="134"/>
                  </a:lnTo>
                  <a:lnTo>
                    <a:pt x="540" y="131"/>
                  </a:lnTo>
                  <a:lnTo>
                    <a:pt x="548" y="131"/>
                  </a:lnTo>
                  <a:lnTo>
                    <a:pt x="548" y="131"/>
                  </a:lnTo>
                  <a:lnTo>
                    <a:pt x="551" y="128"/>
                  </a:lnTo>
                  <a:lnTo>
                    <a:pt x="551" y="128"/>
                  </a:lnTo>
                  <a:lnTo>
                    <a:pt x="551" y="128"/>
                  </a:lnTo>
                  <a:lnTo>
                    <a:pt x="551" y="128"/>
                  </a:lnTo>
                  <a:lnTo>
                    <a:pt x="551" y="122"/>
                  </a:lnTo>
                  <a:lnTo>
                    <a:pt x="551" y="122"/>
                  </a:lnTo>
                  <a:lnTo>
                    <a:pt x="548" y="113"/>
                  </a:lnTo>
                  <a:lnTo>
                    <a:pt x="543" y="106"/>
                  </a:lnTo>
                  <a:lnTo>
                    <a:pt x="509" y="100"/>
                  </a:lnTo>
                  <a:lnTo>
                    <a:pt x="509" y="100"/>
                  </a:lnTo>
                  <a:lnTo>
                    <a:pt x="509" y="97"/>
                  </a:lnTo>
                  <a:lnTo>
                    <a:pt x="509" y="97"/>
                  </a:lnTo>
                  <a:lnTo>
                    <a:pt x="509" y="97"/>
                  </a:lnTo>
                  <a:lnTo>
                    <a:pt x="509" y="97"/>
                  </a:lnTo>
                  <a:lnTo>
                    <a:pt x="506" y="97"/>
                  </a:lnTo>
                  <a:lnTo>
                    <a:pt x="506" y="97"/>
                  </a:lnTo>
                  <a:lnTo>
                    <a:pt x="506" y="97"/>
                  </a:lnTo>
                  <a:lnTo>
                    <a:pt x="506" y="97"/>
                  </a:lnTo>
                  <a:lnTo>
                    <a:pt x="492" y="88"/>
                  </a:lnTo>
                  <a:lnTo>
                    <a:pt x="492" y="88"/>
                  </a:lnTo>
                  <a:lnTo>
                    <a:pt x="492" y="85"/>
                  </a:lnTo>
                  <a:lnTo>
                    <a:pt x="492" y="85"/>
                  </a:lnTo>
                  <a:lnTo>
                    <a:pt x="490" y="85"/>
                  </a:lnTo>
                  <a:lnTo>
                    <a:pt x="490" y="85"/>
                  </a:lnTo>
                  <a:lnTo>
                    <a:pt x="481" y="82"/>
                  </a:lnTo>
                  <a:lnTo>
                    <a:pt x="481" y="82"/>
                  </a:lnTo>
                  <a:lnTo>
                    <a:pt x="473" y="79"/>
                  </a:lnTo>
                  <a:lnTo>
                    <a:pt x="470" y="76"/>
                  </a:lnTo>
                  <a:lnTo>
                    <a:pt x="467" y="70"/>
                  </a:lnTo>
                  <a:lnTo>
                    <a:pt x="467" y="34"/>
                  </a:lnTo>
                  <a:lnTo>
                    <a:pt x="467" y="34"/>
                  </a:lnTo>
                  <a:lnTo>
                    <a:pt x="467" y="27"/>
                  </a:lnTo>
                  <a:lnTo>
                    <a:pt x="462" y="21"/>
                  </a:lnTo>
                  <a:lnTo>
                    <a:pt x="462" y="21"/>
                  </a:lnTo>
                  <a:lnTo>
                    <a:pt x="459" y="18"/>
                  </a:lnTo>
                  <a:lnTo>
                    <a:pt x="459" y="18"/>
                  </a:lnTo>
                  <a:lnTo>
                    <a:pt x="453" y="15"/>
                  </a:lnTo>
                  <a:lnTo>
                    <a:pt x="453" y="15"/>
                  </a:lnTo>
                  <a:lnTo>
                    <a:pt x="445" y="12"/>
                  </a:lnTo>
                  <a:lnTo>
                    <a:pt x="436" y="9"/>
                  </a:lnTo>
                  <a:lnTo>
                    <a:pt x="436" y="9"/>
                  </a:lnTo>
                  <a:lnTo>
                    <a:pt x="436" y="6"/>
                  </a:lnTo>
                  <a:lnTo>
                    <a:pt x="436" y="6"/>
                  </a:lnTo>
                  <a:lnTo>
                    <a:pt x="434" y="6"/>
                  </a:lnTo>
                  <a:lnTo>
                    <a:pt x="434" y="6"/>
                  </a:lnTo>
                  <a:lnTo>
                    <a:pt x="434" y="6"/>
                  </a:lnTo>
                  <a:lnTo>
                    <a:pt x="434" y="6"/>
                  </a:lnTo>
                  <a:lnTo>
                    <a:pt x="434" y="6"/>
                  </a:lnTo>
                  <a:lnTo>
                    <a:pt x="434" y="6"/>
                  </a:lnTo>
                  <a:lnTo>
                    <a:pt x="431" y="3"/>
                  </a:lnTo>
                  <a:lnTo>
                    <a:pt x="431" y="3"/>
                  </a:lnTo>
                  <a:lnTo>
                    <a:pt x="431" y="3"/>
                  </a:lnTo>
                  <a:lnTo>
                    <a:pt x="431" y="3"/>
                  </a:lnTo>
                  <a:lnTo>
                    <a:pt x="428" y="3"/>
                  </a:lnTo>
                  <a:lnTo>
                    <a:pt x="428" y="3"/>
                  </a:lnTo>
                  <a:lnTo>
                    <a:pt x="428" y="3"/>
                  </a:lnTo>
                  <a:lnTo>
                    <a:pt x="428" y="3"/>
                  </a:lnTo>
                  <a:lnTo>
                    <a:pt x="425" y="0"/>
                  </a:lnTo>
                  <a:lnTo>
                    <a:pt x="425" y="0"/>
                  </a:lnTo>
                  <a:lnTo>
                    <a:pt x="425" y="0"/>
                  </a:lnTo>
                  <a:lnTo>
                    <a:pt x="425" y="0"/>
                  </a:lnTo>
                  <a:lnTo>
                    <a:pt x="425" y="0"/>
                  </a:lnTo>
                  <a:lnTo>
                    <a:pt x="425" y="0"/>
                  </a:lnTo>
                  <a:lnTo>
                    <a:pt x="425" y="0"/>
                  </a:lnTo>
                  <a:lnTo>
                    <a:pt x="425" y="0"/>
                  </a:lnTo>
                  <a:lnTo>
                    <a:pt x="422" y="0"/>
                  </a:lnTo>
                  <a:lnTo>
                    <a:pt x="422" y="0"/>
                  </a:lnTo>
                  <a:lnTo>
                    <a:pt x="408" y="12"/>
                  </a:lnTo>
                  <a:lnTo>
                    <a:pt x="403" y="15"/>
                  </a:lnTo>
                  <a:lnTo>
                    <a:pt x="395" y="18"/>
                  </a:lnTo>
                  <a:lnTo>
                    <a:pt x="395" y="18"/>
                  </a:lnTo>
                  <a:lnTo>
                    <a:pt x="392" y="21"/>
                  </a:lnTo>
                  <a:lnTo>
                    <a:pt x="392" y="21"/>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7" name="Freeform 291">
              <a:extLst>
                <a:ext uri="{FF2B5EF4-FFF2-40B4-BE49-F238E27FC236}">
                  <a16:creationId xmlns:a16="http://schemas.microsoft.com/office/drawing/2014/main" id="{442DBBDE-32F4-C2F5-0DAC-0775E1771F56}"/>
                </a:ext>
              </a:extLst>
            </p:cNvPr>
            <p:cNvSpPr>
              <a:spLocks/>
            </p:cNvSpPr>
            <p:nvPr/>
          </p:nvSpPr>
          <p:spPr bwMode="auto">
            <a:xfrm rot="21400944">
              <a:off x="4882126" y="3308411"/>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8" name="Freeform 292">
              <a:extLst>
                <a:ext uri="{FF2B5EF4-FFF2-40B4-BE49-F238E27FC236}">
                  <a16:creationId xmlns:a16="http://schemas.microsoft.com/office/drawing/2014/main" id="{18A2209F-7A21-125D-2441-271C42B291DC}"/>
                </a:ext>
              </a:extLst>
            </p:cNvPr>
            <p:cNvSpPr>
              <a:spLocks/>
            </p:cNvSpPr>
            <p:nvPr/>
          </p:nvSpPr>
          <p:spPr bwMode="auto">
            <a:xfrm rot="21400944">
              <a:off x="4576529" y="3149902"/>
              <a:ext cx="431039" cy="325096"/>
            </a:xfrm>
            <a:custGeom>
              <a:avLst/>
              <a:gdLst>
                <a:gd name="T0" fmla="*/ 117 w 347"/>
                <a:gd name="T1" fmla="*/ 15 h 276"/>
                <a:gd name="T2" fmla="*/ 115 w 347"/>
                <a:gd name="T3" fmla="*/ 15 h 276"/>
                <a:gd name="T4" fmla="*/ 109 w 347"/>
                <a:gd name="T5" fmla="*/ 6 h 276"/>
                <a:gd name="T6" fmla="*/ 98 w 347"/>
                <a:gd name="T7" fmla="*/ 33 h 276"/>
                <a:gd name="T8" fmla="*/ 98 w 347"/>
                <a:gd name="T9" fmla="*/ 36 h 276"/>
                <a:gd name="T10" fmla="*/ 73 w 347"/>
                <a:gd name="T11" fmla="*/ 69 h 276"/>
                <a:gd name="T12" fmla="*/ 53 w 347"/>
                <a:gd name="T13" fmla="*/ 73 h 276"/>
                <a:gd name="T14" fmla="*/ 53 w 347"/>
                <a:gd name="T15" fmla="*/ 88 h 276"/>
                <a:gd name="T16" fmla="*/ 33 w 347"/>
                <a:gd name="T17" fmla="*/ 109 h 276"/>
                <a:gd name="T18" fmla="*/ 22 w 347"/>
                <a:gd name="T19" fmla="*/ 121 h 276"/>
                <a:gd name="T20" fmla="*/ 8 w 347"/>
                <a:gd name="T21" fmla="*/ 155 h 276"/>
                <a:gd name="T22" fmla="*/ 11 w 347"/>
                <a:gd name="T23" fmla="*/ 191 h 276"/>
                <a:gd name="T24" fmla="*/ 8 w 347"/>
                <a:gd name="T25" fmla="*/ 191 h 276"/>
                <a:gd name="T26" fmla="*/ 8 w 347"/>
                <a:gd name="T27" fmla="*/ 191 h 276"/>
                <a:gd name="T28" fmla="*/ 3 w 347"/>
                <a:gd name="T29" fmla="*/ 188 h 276"/>
                <a:gd name="T30" fmla="*/ 0 w 347"/>
                <a:gd name="T31" fmla="*/ 191 h 276"/>
                <a:gd name="T32" fmla="*/ 0 w 347"/>
                <a:gd name="T33" fmla="*/ 194 h 276"/>
                <a:gd name="T34" fmla="*/ 0 w 347"/>
                <a:gd name="T35" fmla="*/ 197 h 276"/>
                <a:gd name="T36" fmla="*/ 0 w 347"/>
                <a:gd name="T37" fmla="*/ 200 h 276"/>
                <a:gd name="T38" fmla="*/ 5 w 347"/>
                <a:gd name="T39" fmla="*/ 227 h 276"/>
                <a:gd name="T40" fmla="*/ 11 w 347"/>
                <a:gd name="T41" fmla="*/ 237 h 276"/>
                <a:gd name="T42" fmla="*/ 11 w 347"/>
                <a:gd name="T43" fmla="*/ 237 h 276"/>
                <a:gd name="T44" fmla="*/ 14 w 347"/>
                <a:gd name="T45" fmla="*/ 240 h 276"/>
                <a:gd name="T46" fmla="*/ 14 w 347"/>
                <a:gd name="T47" fmla="*/ 240 h 276"/>
                <a:gd name="T48" fmla="*/ 17 w 347"/>
                <a:gd name="T49" fmla="*/ 243 h 276"/>
                <a:gd name="T50" fmla="*/ 17 w 347"/>
                <a:gd name="T51" fmla="*/ 246 h 276"/>
                <a:gd name="T52" fmla="*/ 33 w 347"/>
                <a:gd name="T53" fmla="*/ 240 h 276"/>
                <a:gd name="T54" fmla="*/ 50 w 347"/>
                <a:gd name="T55" fmla="*/ 270 h 276"/>
                <a:gd name="T56" fmla="*/ 81 w 347"/>
                <a:gd name="T57" fmla="*/ 252 h 276"/>
                <a:gd name="T58" fmla="*/ 95 w 347"/>
                <a:gd name="T59" fmla="*/ 249 h 276"/>
                <a:gd name="T60" fmla="*/ 129 w 347"/>
                <a:gd name="T61" fmla="*/ 246 h 276"/>
                <a:gd name="T62" fmla="*/ 148 w 347"/>
                <a:gd name="T63" fmla="*/ 246 h 276"/>
                <a:gd name="T64" fmla="*/ 162 w 347"/>
                <a:gd name="T65" fmla="*/ 203 h 276"/>
                <a:gd name="T66" fmla="*/ 187 w 347"/>
                <a:gd name="T67" fmla="*/ 173 h 276"/>
                <a:gd name="T68" fmla="*/ 199 w 347"/>
                <a:gd name="T69" fmla="*/ 155 h 276"/>
                <a:gd name="T70" fmla="*/ 215 w 347"/>
                <a:gd name="T71" fmla="*/ 136 h 276"/>
                <a:gd name="T72" fmla="*/ 238 w 347"/>
                <a:gd name="T73" fmla="*/ 142 h 276"/>
                <a:gd name="T74" fmla="*/ 263 w 347"/>
                <a:gd name="T75" fmla="*/ 115 h 276"/>
                <a:gd name="T76" fmla="*/ 294 w 347"/>
                <a:gd name="T77" fmla="*/ 91 h 276"/>
                <a:gd name="T78" fmla="*/ 285 w 347"/>
                <a:gd name="T79" fmla="*/ 82 h 276"/>
                <a:gd name="T80" fmla="*/ 288 w 347"/>
                <a:gd name="T81" fmla="*/ 73 h 276"/>
                <a:gd name="T82" fmla="*/ 313 w 347"/>
                <a:gd name="T83" fmla="*/ 54 h 276"/>
                <a:gd name="T84" fmla="*/ 347 w 347"/>
                <a:gd name="T85" fmla="*/ 33 h 276"/>
                <a:gd name="T86" fmla="*/ 347 w 347"/>
                <a:gd name="T87" fmla="*/ 30 h 276"/>
                <a:gd name="T88" fmla="*/ 347 w 347"/>
                <a:gd name="T89" fmla="*/ 27 h 276"/>
                <a:gd name="T90" fmla="*/ 344 w 347"/>
                <a:gd name="T91" fmla="*/ 27 h 276"/>
                <a:gd name="T92" fmla="*/ 344 w 347"/>
                <a:gd name="T93" fmla="*/ 24 h 276"/>
                <a:gd name="T94" fmla="*/ 344 w 347"/>
                <a:gd name="T95" fmla="*/ 24 h 276"/>
                <a:gd name="T96" fmla="*/ 341 w 347"/>
                <a:gd name="T97" fmla="*/ 21 h 276"/>
                <a:gd name="T98" fmla="*/ 341 w 347"/>
                <a:gd name="T99" fmla="*/ 21 h 276"/>
                <a:gd name="T100" fmla="*/ 341 w 347"/>
                <a:gd name="T101" fmla="*/ 21 h 276"/>
                <a:gd name="T102" fmla="*/ 338 w 347"/>
                <a:gd name="T103" fmla="*/ 21 h 276"/>
                <a:gd name="T104" fmla="*/ 338 w 347"/>
                <a:gd name="T105" fmla="*/ 21 h 276"/>
                <a:gd name="T106" fmla="*/ 338 w 347"/>
                <a:gd name="T107" fmla="*/ 21 h 276"/>
                <a:gd name="T108" fmla="*/ 336 w 347"/>
                <a:gd name="T109" fmla="*/ 18 h 276"/>
                <a:gd name="T110" fmla="*/ 299 w 347"/>
                <a:gd name="T111" fmla="*/ 6 h 276"/>
                <a:gd name="T112" fmla="*/ 263 w 347"/>
                <a:gd name="T113" fmla="*/ 12 h 276"/>
                <a:gd name="T114" fmla="*/ 238 w 347"/>
                <a:gd name="T115" fmla="*/ 54 h 276"/>
                <a:gd name="T116" fmla="*/ 207 w 347"/>
                <a:gd name="T117" fmla="*/ 6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7" h="276">
                  <a:moveTo>
                    <a:pt x="117" y="15"/>
                  </a:moveTo>
                  <a:lnTo>
                    <a:pt x="117" y="15"/>
                  </a:lnTo>
                  <a:lnTo>
                    <a:pt x="117" y="15"/>
                  </a:lnTo>
                  <a:lnTo>
                    <a:pt x="117" y="15"/>
                  </a:lnTo>
                  <a:lnTo>
                    <a:pt x="117" y="15"/>
                  </a:lnTo>
                  <a:lnTo>
                    <a:pt x="117" y="15"/>
                  </a:lnTo>
                  <a:lnTo>
                    <a:pt x="115" y="15"/>
                  </a:lnTo>
                  <a:lnTo>
                    <a:pt x="115" y="15"/>
                  </a:lnTo>
                  <a:lnTo>
                    <a:pt x="115" y="15"/>
                  </a:lnTo>
                  <a:lnTo>
                    <a:pt x="115" y="15"/>
                  </a:lnTo>
                  <a:lnTo>
                    <a:pt x="112" y="15"/>
                  </a:lnTo>
                  <a:lnTo>
                    <a:pt x="112" y="15"/>
                  </a:lnTo>
                  <a:lnTo>
                    <a:pt x="112" y="9"/>
                  </a:lnTo>
                  <a:lnTo>
                    <a:pt x="109" y="6"/>
                  </a:lnTo>
                  <a:lnTo>
                    <a:pt x="109" y="6"/>
                  </a:lnTo>
                  <a:lnTo>
                    <a:pt x="106" y="12"/>
                  </a:lnTo>
                  <a:lnTo>
                    <a:pt x="106" y="12"/>
                  </a:lnTo>
                  <a:lnTo>
                    <a:pt x="101" y="18"/>
                  </a:lnTo>
                  <a:lnTo>
                    <a:pt x="98" y="24"/>
                  </a:lnTo>
                  <a:lnTo>
                    <a:pt x="98" y="33"/>
                  </a:lnTo>
                  <a:lnTo>
                    <a:pt x="98" y="33"/>
                  </a:lnTo>
                  <a:lnTo>
                    <a:pt x="98" y="33"/>
                  </a:lnTo>
                  <a:lnTo>
                    <a:pt x="98" y="33"/>
                  </a:lnTo>
                  <a:lnTo>
                    <a:pt x="98" y="36"/>
                  </a:lnTo>
                  <a:lnTo>
                    <a:pt x="98" y="36"/>
                  </a:lnTo>
                  <a:lnTo>
                    <a:pt x="98" y="42"/>
                  </a:lnTo>
                  <a:lnTo>
                    <a:pt x="92" y="54"/>
                  </a:lnTo>
                  <a:lnTo>
                    <a:pt x="87" y="60"/>
                  </a:lnTo>
                  <a:lnTo>
                    <a:pt x="81" y="63"/>
                  </a:lnTo>
                  <a:lnTo>
                    <a:pt x="73" y="69"/>
                  </a:lnTo>
                  <a:lnTo>
                    <a:pt x="64" y="69"/>
                  </a:lnTo>
                  <a:lnTo>
                    <a:pt x="64" y="69"/>
                  </a:lnTo>
                  <a:lnTo>
                    <a:pt x="59" y="69"/>
                  </a:lnTo>
                  <a:lnTo>
                    <a:pt x="53" y="73"/>
                  </a:lnTo>
                  <a:lnTo>
                    <a:pt x="53" y="73"/>
                  </a:lnTo>
                  <a:lnTo>
                    <a:pt x="53" y="79"/>
                  </a:lnTo>
                  <a:lnTo>
                    <a:pt x="53" y="85"/>
                  </a:lnTo>
                  <a:lnTo>
                    <a:pt x="53" y="85"/>
                  </a:lnTo>
                  <a:lnTo>
                    <a:pt x="53" y="88"/>
                  </a:lnTo>
                  <a:lnTo>
                    <a:pt x="53" y="88"/>
                  </a:lnTo>
                  <a:lnTo>
                    <a:pt x="50" y="97"/>
                  </a:lnTo>
                  <a:lnTo>
                    <a:pt x="47" y="103"/>
                  </a:lnTo>
                  <a:lnTo>
                    <a:pt x="39" y="109"/>
                  </a:lnTo>
                  <a:lnTo>
                    <a:pt x="39" y="109"/>
                  </a:lnTo>
                  <a:lnTo>
                    <a:pt x="33" y="109"/>
                  </a:lnTo>
                  <a:lnTo>
                    <a:pt x="33" y="109"/>
                  </a:lnTo>
                  <a:lnTo>
                    <a:pt x="25" y="109"/>
                  </a:lnTo>
                  <a:lnTo>
                    <a:pt x="25" y="109"/>
                  </a:lnTo>
                  <a:lnTo>
                    <a:pt x="22" y="121"/>
                  </a:lnTo>
                  <a:lnTo>
                    <a:pt x="22" y="121"/>
                  </a:lnTo>
                  <a:lnTo>
                    <a:pt x="22" y="124"/>
                  </a:lnTo>
                  <a:lnTo>
                    <a:pt x="17" y="142"/>
                  </a:lnTo>
                  <a:lnTo>
                    <a:pt x="17" y="142"/>
                  </a:lnTo>
                  <a:lnTo>
                    <a:pt x="17" y="145"/>
                  </a:lnTo>
                  <a:lnTo>
                    <a:pt x="8" y="155"/>
                  </a:lnTo>
                  <a:lnTo>
                    <a:pt x="14" y="182"/>
                  </a:lnTo>
                  <a:lnTo>
                    <a:pt x="14" y="182"/>
                  </a:lnTo>
                  <a:lnTo>
                    <a:pt x="11" y="188"/>
                  </a:lnTo>
                  <a:lnTo>
                    <a:pt x="11" y="188"/>
                  </a:lnTo>
                  <a:lnTo>
                    <a:pt x="11" y="191"/>
                  </a:lnTo>
                  <a:lnTo>
                    <a:pt x="11" y="191"/>
                  </a:lnTo>
                  <a:lnTo>
                    <a:pt x="11" y="191"/>
                  </a:lnTo>
                  <a:lnTo>
                    <a:pt x="11" y="191"/>
                  </a:lnTo>
                  <a:lnTo>
                    <a:pt x="8" y="191"/>
                  </a:lnTo>
                  <a:lnTo>
                    <a:pt x="8" y="191"/>
                  </a:lnTo>
                  <a:lnTo>
                    <a:pt x="8" y="191"/>
                  </a:lnTo>
                  <a:lnTo>
                    <a:pt x="8" y="191"/>
                  </a:lnTo>
                  <a:lnTo>
                    <a:pt x="8" y="191"/>
                  </a:lnTo>
                  <a:lnTo>
                    <a:pt x="8" y="191"/>
                  </a:lnTo>
                  <a:lnTo>
                    <a:pt x="8" y="191"/>
                  </a:lnTo>
                  <a:lnTo>
                    <a:pt x="8" y="191"/>
                  </a:lnTo>
                  <a:lnTo>
                    <a:pt x="8" y="191"/>
                  </a:lnTo>
                  <a:lnTo>
                    <a:pt x="8" y="191"/>
                  </a:lnTo>
                  <a:lnTo>
                    <a:pt x="5" y="191"/>
                  </a:lnTo>
                  <a:lnTo>
                    <a:pt x="3" y="188"/>
                  </a:lnTo>
                  <a:lnTo>
                    <a:pt x="3" y="188"/>
                  </a:lnTo>
                  <a:lnTo>
                    <a:pt x="0" y="191"/>
                  </a:lnTo>
                  <a:lnTo>
                    <a:pt x="0" y="191"/>
                  </a:lnTo>
                  <a:lnTo>
                    <a:pt x="0" y="191"/>
                  </a:lnTo>
                  <a:lnTo>
                    <a:pt x="0" y="191"/>
                  </a:lnTo>
                  <a:lnTo>
                    <a:pt x="0" y="191"/>
                  </a:lnTo>
                  <a:lnTo>
                    <a:pt x="0" y="191"/>
                  </a:lnTo>
                  <a:lnTo>
                    <a:pt x="0" y="194"/>
                  </a:lnTo>
                  <a:lnTo>
                    <a:pt x="0" y="194"/>
                  </a:lnTo>
                  <a:lnTo>
                    <a:pt x="0" y="194"/>
                  </a:lnTo>
                  <a:lnTo>
                    <a:pt x="0" y="194"/>
                  </a:lnTo>
                  <a:lnTo>
                    <a:pt x="0" y="194"/>
                  </a:lnTo>
                  <a:lnTo>
                    <a:pt x="0" y="194"/>
                  </a:lnTo>
                  <a:lnTo>
                    <a:pt x="0" y="197"/>
                  </a:lnTo>
                  <a:lnTo>
                    <a:pt x="0" y="197"/>
                  </a:lnTo>
                  <a:lnTo>
                    <a:pt x="0" y="197"/>
                  </a:lnTo>
                  <a:lnTo>
                    <a:pt x="0" y="197"/>
                  </a:lnTo>
                  <a:lnTo>
                    <a:pt x="0" y="200"/>
                  </a:lnTo>
                  <a:lnTo>
                    <a:pt x="0" y="200"/>
                  </a:lnTo>
                  <a:lnTo>
                    <a:pt x="0" y="200"/>
                  </a:lnTo>
                  <a:lnTo>
                    <a:pt x="0" y="200"/>
                  </a:lnTo>
                  <a:lnTo>
                    <a:pt x="0" y="203"/>
                  </a:lnTo>
                  <a:lnTo>
                    <a:pt x="0" y="203"/>
                  </a:lnTo>
                  <a:lnTo>
                    <a:pt x="3" y="218"/>
                  </a:lnTo>
                  <a:lnTo>
                    <a:pt x="5" y="227"/>
                  </a:lnTo>
                  <a:lnTo>
                    <a:pt x="11" y="234"/>
                  </a:lnTo>
                  <a:lnTo>
                    <a:pt x="11" y="234"/>
                  </a:lnTo>
                  <a:lnTo>
                    <a:pt x="11" y="237"/>
                  </a:lnTo>
                  <a:lnTo>
                    <a:pt x="11" y="237"/>
                  </a:lnTo>
                  <a:lnTo>
                    <a:pt x="11" y="237"/>
                  </a:lnTo>
                  <a:lnTo>
                    <a:pt x="11" y="237"/>
                  </a:lnTo>
                  <a:lnTo>
                    <a:pt x="11" y="237"/>
                  </a:lnTo>
                  <a:lnTo>
                    <a:pt x="11" y="237"/>
                  </a:lnTo>
                  <a:lnTo>
                    <a:pt x="11" y="237"/>
                  </a:lnTo>
                  <a:lnTo>
                    <a:pt x="11" y="237"/>
                  </a:lnTo>
                  <a:lnTo>
                    <a:pt x="14" y="237"/>
                  </a:lnTo>
                  <a:lnTo>
                    <a:pt x="14" y="237"/>
                  </a:lnTo>
                  <a:lnTo>
                    <a:pt x="14" y="240"/>
                  </a:lnTo>
                  <a:lnTo>
                    <a:pt x="14" y="240"/>
                  </a:lnTo>
                  <a:lnTo>
                    <a:pt x="14" y="240"/>
                  </a:lnTo>
                  <a:lnTo>
                    <a:pt x="14" y="240"/>
                  </a:lnTo>
                  <a:lnTo>
                    <a:pt x="14" y="240"/>
                  </a:lnTo>
                  <a:lnTo>
                    <a:pt x="14" y="240"/>
                  </a:lnTo>
                  <a:lnTo>
                    <a:pt x="14" y="240"/>
                  </a:lnTo>
                  <a:lnTo>
                    <a:pt x="14" y="240"/>
                  </a:lnTo>
                  <a:lnTo>
                    <a:pt x="17" y="243"/>
                  </a:lnTo>
                  <a:lnTo>
                    <a:pt x="17" y="243"/>
                  </a:lnTo>
                  <a:lnTo>
                    <a:pt x="17" y="243"/>
                  </a:lnTo>
                  <a:lnTo>
                    <a:pt x="17" y="243"/>
                  </a:lnTo>
                  <a:lnTo>
                    <a:pt x="17" y="243"/>
                  </a:lnTo>
                  <a:lnTo>
                    <a:pt x="17" y="243"/>
                  </a:lnTo>
                  <a:lnTo>
                    <a:pt x="17" y="246"/>
                  </a:lnTo>
                  <a:lnTo>
                    <a:pt x="17" y="246"/>
                  </a:lnTo>
                  <a:lnTo>
                    <a:pt x="17" y="246"/>
                  </a:lnTo>
                  <a:lnTo>
                    <a:pt x="17" y="246"/>
                  </a:lnTo>
                  <a:lnTo>
                    <a:pt x="19" y="246"/>
                  </a:lnTo>
                  <a:lnTo>
                    <a:pt x="19" y="246"/>
                  </a:lnTo>
                  <a:lnTo>
                    <a:pt x="25" y="240"/>
                  </a:lnTo>
                  <a:lnTo>
                    <a:pt x="33" y="240"/>
                  </a:lnTo>
                  <a:lnTo>
                    <a:pt x="33" y="240"/>
                  </a:lnTo>
                  <a:lnTo>
                    <a:pt x="39" y="243"/>
                  </a:lnTo>
                  <a:lnTo>
                    <a:pt x="42" y="249"/>
                  </a:lnTo>
                  <a:lnTo>
                    <a:pt x="42" y="249"/>
                  </a:lnTo>
                  <a:lnTo>
                    <a:pt x="47" y="264"/>
                  </a:lnTo>
                  <a:lnTo>
                    <a:pt x="50" y="270"/>
                  </a:lnTo>
                  <a:lnTo>
                    <a:pt x="64" y="276"/>
                  </a:lnTo>
                  <a:lnTo>
                    <a:pt x="64" y="276"/>
                  </a:lnTo>
                  <a:lnTo>
                    <a:pt x="75" y="255"/>
                  </a:lnTo>
                  <a:lnTo>
                    <a:pt x="75" y="255"/>
                  </a:lnTo>
                  <a:lnTo>
                    <a:pt x="81" y="252"/>
                  </a:lnTo>
                  <a:lnTo>
                    <a:pt x="87" y="252"/>
                  </a:lnTo>
                  <a:lnTo>
                    <a:pt x="92" y="249"/>
                  </a:lnTo>
                  <a:lnTo>
                    <a:pt x="92" y="249"/>
                  </a:lnTo>
                  <a:lnTo>
                    <a:pt x="95" y="249"/>
                  </a:lnTo>
                  <a:lnTo>
                    <a:pt x="95" y="249"/>
                  </a:lnTo>
                  <a:lnTo>
                    <a:pt x="112" y="258"/>
                  </a:lnTo>
                  <a:lnTo>
                    <a:pt x="112" y="258"/>
                  </a:lnTo>
                  <a:lnTo>
                    <a:pt x="123" y="249"/>
                  </a:lnTo>
                  <a:lnTo>
                    <a:pt x="123" y="249"/>
                  </a:lnTo>
                  <a:lnTo>
                    <a:pt x="129" y="246"/>
                  </a:lnTo>
                  <a:lnTo>
                    <a:pt x="129" y="246"/>
                  </a:lnTo>
                  <a:lnTo>
                    <a:pt x="145" y="246"/>
                  </a:lnTo>
                  <a:lnTo>
                    <a:pt x="145" y="246"/>
                  </a:lnTo>
                  <a:lnTo>
                    <a:pt x="148" y="246"/>
                  </a:lnTo>
                  <a:lnTo>
                    <a:pt x="148" y="246"/>
                  </a:lnTo>
                  <a:lnTo>
                    <a:pt x="157" y="237"/>
                  </a:lnTo>
                  <a:lnTo>
                    <a:pt x="157" y="234"/>
                  </a:lnTo>
                  <a:lnTo>
                    <a:pt x="157" y="234"/>
                  </a:lnTo>
                  <a:lnTo>
                    <a:pt x="159" y="221"/>
                  </a:lnTo>
                  <a:lnTo>
                    <a:pt x="162" y="203"/>
                  </a:lnTo>
                  <a:lnTo>
                    <a:pt x="162" y="203"/>
                  </a:lnTo>
                  <a:lnTo>
                    <a:pt x="171" y="188"/>
                  </a:lnTo>
                  <a:lnTo>
                    <a:pt x="179" y="179"/>
                  </a:lnTo>
                  <a:lnTo>
                    <a:pt x="179" y="179"/>
                  </a:lnTo>
                  <a:lnTo>
                    <a:pt x="187" y="173"/>
                  </a:lnTo>
                  <a:lnTo>
                    <a:pt x="187" y="173"/>
                  </a:lnTo>
                  <a:lnTo>
                    <a:pt x="196" y="167"/>
                  </a:lnTo>
                  <a:lnTo>
                    <a:pt x="196" y="167"/>
                  </a:lnTo>
                  <a:lnTo>
                    <a:pt x="199" y="155"/>
                  </a:lnTo>
                  <a:lnTo>
                    <a:pt x="199" y="155"/>
                  </a:lnTo>
                  <a:lnTo>
                    <a:pt x="199" y="148"/>
                  </a:lnTo>
                  <a:lnTo>
                    <a:pt x="201" y="142"/>
                  </a:lnTo>
                  <a:lnTo>
                    <a:pt x="201" y="142"/>
                  </a:lnTo>
                  <a:lnTo>
                    <a:pt x="207" y="136"/>
                  </a:lnTo>
                  <a:lnTo>
                    <a:pt x="215" y="136"/>
                  </a:lnTo>
                  <a:lnTo>
                    <a:pt x="221" y="136"/>
                  </a:lnTo>
                  <a:lnTo>
                    <a:pt x="224" y="139"/>
                  </a:lnTo>
                  <a:lnTo>
                    <a:pt x="224" y="139"/>
                  </a:lnTo>
                  <a:lnTo>
                    <a:pt x="229" y="142"/>
                  </a:lnTo>
                  <a:lnTo>
                    <a:pt x="238" y="142"/>
                  </a:lnTo>
                  <a:lnTo>
                    <a:pt x="238" y="142"/>
                  </a:lnTo>
                  <a:lnTo>
                    <a:pt x="246" y="139"/>
                  </a:lnTo>
                  <a:lnTo>
                    <a:pt x="246" y="139"/>
                  </a:lnTo>
                  <a:lnTo>
                    <a:pt x="252" y="127"/>
                  </a:lnTo>
                  <a:lnTo>
                    <a:pt x="263" y="115"/>
                  </a:lnTo>
                  <a:lnTo>
                    <a:pt x="274" y="100"/>
                  </a:lnTo>
                  <a:lnTo>
                    <a:pt x="274" y="100"/>
                  </a:lnTo>
                  <a:lnTo>
                    <a:pt x="285" y="97"/>
                  </a:lnTo>
                  <a:lnTo>
                    <a:pt x="285" y="97"/>
                  </a:lnTo>
                  <a:lnTo>
                    <a:pt x="294" y="91"/>
                  </a:lnTo>
                  <a:lnTo>
                    <a:pt x="294" y="91"/>
                  </a:lnTo>
                  <a:lnTo>
                    <a:pt x="291" y="91"/>
                  </a:lnTo>
                  <a:lnTo>
                    <a:pt x="291" y="91"/>
                  </a:lnTo>
                  <a:lnTo>
                    <a:pt x="288" y="88"/>
                  </a:lnTo>
                  <a:lnTo>
                    <a:pt x="285" y="82"/>
                  </a:lnTo>
                  <a:lnTo>
                    <a:pt x="285" y="82"/>
                  </a:lnTo>
                  <a:lnTo>
                    <a:pt x="285" y="79"/>
                  </a:lnTo>
                  <a:lnTo>
                    <a:pt x="285" y="79"/>
                  </a:lnTo>
                  <a:lnTo>
                    <a:pt x="285" y="76"/>
                  </a:lnTo>
                  <a:lnTo>
                    <a:pt x="288" y="73"/>
                  </a:lnTo>
                  <a:lnTo>
                    <a:pt x="297" y="66"/>
                  </a:lnTo>
                  <a:lnTo>
                    <a:pt x="297" y="66"/>
                  </a:lnTo>
                  <a:lnTo>
                    <a:pt x="308" y="60"/>
                  </a:lnTo>
                  <a:lnTo>
                    <a:pt x="313" y="54"/>
                  </a:lnTo>
                  <a:lnTo>
                    <a:pt x="313" y="54"/>
                  </a:lnTo>
                  <a:lnTo>
                    <a:pt x="319" y="48"/>
                  </a:lnTo>
                  <a:lnTo>
                    <a:pt x="325" y="48"/>
                  </a:lnTo>
                  <a:lnTo>
                    <a:pt x="325" y="48"/>
                  </a:lnTo>
                  <a:lnTo>
                    <a:pt x="333" y="42"/>
                  </a:lnTo>
                  <a:lnTo>
                    <a:pt x="347" y="33"/>
                  </a:lnTo>
                  <a:lnTo>
                    <a:pt x="347" y="33"/>
                  </a:lnTo>
                  <a:lnTo>
                    <a:pt x="347" y="30"/>
                  </a:lnTo>
                  <a:lnTo>
                    <a:pt x="347" y="30"/>
                  </a:lnTo>
                  <a:lnTo>
                    <a:pt x="347" y="30"/>
                  </a:lnTo>
                  <a:lnTo>
                    <a:pt x="347" y="30"/>
                  </a:lnTo>
                  <a:lnTo>
                    <a:pt x="347" y="30"/>
                  </a:lnTo>
                  <a:lnTo>
                    <a:pt x="347" y="30"/>
                  </a:lnTo>
                  <a:lnTo>
                    <a:pt x="347" y="27"/>
                  </a:lnTo>
                  <a:lnTo>
                    <a:pt x="347" y="27"/>
                  </a:lnTo>
                  <a:lnTo>
                    <a:pt x="347" y="27"/>
                  </a:lnTo>
                  <a:lnTo>
                    <a:pt x="347" y="27"/>
                  </a:lnTo>
                  <a:lnTo>
                    <a:pt x="347" y="27"/>
                  </a:lnTo>
                  <a:lnTo>
                    <a:pt x="347" y="27"/>
                  </a:lnTo>
                  <a:lnTo>
                    <a:pt x="344" y="27"/>
                  </a:lnTo>
                  <a:lnTo>
                    <a:pt x="344" y="27"/>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6" y="18"/>
                  </a:lnTo>
                  <a:lnTo>
                    <a:pt x="336" y="18"/>
                  </a:lnTo>
                  <a:lnTo>
                    <a:pt x="322" y="12"/>
                  </a:lnTo>
                  <a:lnTo>
                    <a:pt x="308" y="0"/>
                  </a:lnTo>
                  <a:lnTo>
                    <a:pt x="308" y="0"/>
                  </a:lnTo>
                  <a:lnTo>
                    <a:pt x="299" y="6"/>
                  </a:lnTo>
                  <a:lnTo>
                    <a:pt x="299" y="6"/>
                  </a:lnTo>
                  <a:lnTo>
                    <a:pt x="297" y="6"/>
                  </a:lnTo>
                  <a:lnTo>
                    <a:pt x="297" y="6"/>
                  </a:lnTo>
                  <a:lnTo>
                    <a:pt x="274" y="9"/>
                  </a:lnTo>
                  <a:lnTo>
                    <a:pt x="263" y="12"/>
                  </a:lnTo>
                  <a:lnTo>
                    <a:pt x="263" y="12"/>
                  </a:lnTo>
                  <a:lnTo>
                    <a:pt x="252" y="30"/>
                  </a:lnTo>
                  <a:lnTo>
                    <a:pt x="238" y="51"/>
                  </a:lnTo>
                  <a:lnTo>
                    <a:pt x="238" y="51"/>
                  </a:lnTo>
                  <a:lnTo>
                    <a:pt x="238" y="54"/>
                  </a:lnTo>
                  <a:lnTo>
                    <a:pt x="215" y="73"/>
                  </a:lnTo>
                  <a:lnTo>
                    <a:pt x="215" y="73"/>
                  </a:lnTo>
                  <a:lnTo>
                    <a:pt x="210" y="76"/>
                  </a:lnTo>
                  <a:lnTo>
                    <a:pt x="210" y="76"/>
                  </a:lnTo>
                  <a:lnTo>
                    <a:pt x="207" y="69"/>
                  </a:lnTo>
                  <a:lnTo>
                    <a:pt x="204" y="57"/>
                  </a:lnTo>
                  <a:lnTo>
                    <a:pt x="199" y="3"/>
                  </a:lnTo>
                  <a:lnTo>
                    <a:pt x="117" y="15"/>
                  </a:lnTo>
                  <a:close/>
                </a:path>
              </a:pathLst>
            </a:custGeom>
            <a:solidFill>
              <a:schemeClr val="accent3">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9" name="Rectangle 293">
              <a:extLst>
                <a:ext uri="{FF2B5EF4-FFF2-40B4-BE49-F238E27FC236}">
                  <a16:creationId xmlns:a16="http://schemas.microsoft.com/office/drawing/2014/main" id="{34DFD4DC-9DD8-BEED-BC03-294B14BCDB5C}"/>
                </a:ext>
              </a:extLst>
            </p:cNvPr>
            <p:cNvSpPr>
              <a:spLocks noChangeArrowheads="1"/>
            </p:cNvSpPr>
            <p:nvPr/>
          </p:nvSpPr>
          <p:spPr bwMode="auto">
            <a:xfrm rot="21400944">
              <a:off x="4703097" y="3161830"/>
              <a:ext cx="1242" cy="1178"/>
            </a:xfrm>
            <a:prstGeom prst="rect">
              <a:avLst/>
            </a:pr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0" name="Freeform 294">
              <a:extLst>
                <a:ext uri="{FF2B5EF4-FFF2-40B4-BE49-F238E27FC236}">
                  <a16:creationId xmlns:a16="http://schemas.microsoft.com/office/drawing/2014/main" id="{8A26DEE1-4D39-9EA6-1853-56DB174FC819}"/>
                </a:ext>
              </a:extLst>
            </p:cNvPr>
            <p:cNvSpPr>
              <a:spLocks/>
            </p:cNvSpPr>
            <p:nvPr/>
          </p:nvSpPr>
          <p:spPr bwMode="auto">
            <a:xfrm rot="21400944">
              <a:off x="4713598" y="317187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1" name="Freeform 295">
              <a:extLst>
                <a:ext uri="{FF2B5EF4-FFF2-40B4-BE49-F238E27FC236}">
                  <a16:creationId xmlns:a16="http://schemas.microsoft.com/office/drawing/2014/main" id="{EC4F3EFE-CAF1-58E4-AED7-774A3BE61DB7}"/>
                </a:ext>
              </a:extLst>
            </p:cNvPr>
            <p:cNvSpPr>
              <a:spLocks/>
            </p:cNvSpPr>
            <p:nvPr/>
          </p:nvSpPr>
          <p:spPr bwMode="auto">
            <a:xfrm rot="21400944">
              <a:off x="4711119" y="31720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2" name="Freeform 296">
              <a:extLst>
                <a:ext uri="{FF2B5EF4-FFF2-40B4-BE49-F238E27FC236}">
                  <a16:creationId xmlns:a16="http://schemas.microsoft.com/office/drawing/2014/main" id="{C14135B6-7667-65CE-0D33-32D8637BC97A}"/>
                </a:ext>
              </a:extLst>
            </p:cNvPr>
            <p:cNvSpPr>
              <a:spLocks/>
            </p:cNvSpPr>
            <p:nvPr/>
          </p:nvSpPr>
          <p:spPr bwMode="auto">
            <a:xfrm rot="21400944">
              <a:off x="4616482" y="34712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3" name="Freeform 297">
              <a:extLst>
                <a:ext uri="{FF2B5EF4-FFF2-40B4-BE49-F238E27FC236}">
                  <a16:creationId xmlns:a16="http://schemas.microsoft.com/office/drawing/2014/main" id="{3B8AA8AE-7618-B3C8-D8AB-1FC23D0EAD9D}"/>
                </a:ext>
              </a:extLst>
            </p:cNvPr>
            <p:cNvSpPr>
              <a:spLocks/>
            </p:cNvSpPr>
            <p:nvPr/>
          </p:nvSpPr>
          <p:spPr bwMode="auto">
            <a:xfrm rot="21400944">
              <a:off x="4616073" y="34642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4" name="Freeform 298">
              <a:extLst>
                <a:ext uri="{FF2B5EF4-FFF2-40B4-BE49-F238E27FC236}">
                  <a16:creationId xmlns:a16="http://schemas.microsoft.com/office/drawing/2014/main" id="{0571FFAF-E0C2-1DBA-7375-9E4FAE67DAA9}"/>
                </a:ext>
              </a:extLst>
            </p:cNvPr>
            <p:cNvSpPr>
              <a:spLocks/>
            </p:cNvSpPr>
            <p:nvPr/>
          </p:nvSpPr>
          <p:spPr bwMode="auto">
            <a:xfrm rot="21400944">
              <a:off x="4616278" y="34677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5" name="Freeform 299">
              <a:extLst>
                <a:ext uri="{FF2B5EF4-FFF2-40B4-BE49-F238E27FC236}">
                  <a16:creationId xmlns:a16="http://schemas.microsoft.com/office/drawing/2014/main" id="{FF42BE45-F254-12FD-4FEA-0854BA59B1CC}"/>
                </a:ext>
              </a:extLst>
            </p:cNvPr>
            <p:cNvSpPr>
              <a:spLocks/>
            </p:cNvSpPr>
            <p:nvPr/>
          </p:nvSpPr>
          <p:spPr bwMode="auto">
            <a:xfrm rot="21400944">
              <a:off x="4581014" y="339429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6" name="Freeform 300">
              <a:extLst>
                <a:ext uri="{FF2B5EF4-FFF2-40B4-BE49-F238E27FC236}">
                  <a16:creationId xmlns:a16="http://schemas.microsoft.com/office/drawing/2014/main" id="{81097173-D802-F22C-EE2E-1130735C1CA0}"/>
                </a:ext>
              </a:extLst>
            </p:cNvPr>
            <p:cNvSpPr>
              <a:spLocks/>
            </p:cNvSpPr>
            <p:nvPr/>
          </p:nvSpPr>
          <p:spPr bwMode="auto">
            <a:xfrm rot="21400944">
              <a:off x="4581219" y="339782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7" name="Freeform 301">
              <a:extLst>
                <a:ext uri="{FF2B5EF4-FFF2-40B4-BE49-F238E27FC236}">
                  <a16:creationId xmlns:a16="http://schemas.microsoft.com/office/drawing/2014/main" id="{A50FE012-27F4-C29D-9118-DCE2BED98814}"/>
                </a:ext>
              </a:extLst>
            </p:cNvPr>
            <p:cNvSpPr>
              <a:spLocks/>
            </p:cNvSpPr>
            <p:nvPr/>
          </p:nvSpPr>
          <p:spPr bwMode="auto">
            <a:xfrm rot="21400944">
              <a:off x="4580810" y="339077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8" name="Freeform 302">
              <a:extLst>
                <a:ext uri="{FF2B5EF4-FFF2-40B4-BE49-F238E27FC236}">
                  <a16:creationId xmlns:a16="http://schemas.microsoft.com/office/drawing/2014/main" id="{75F86CE9-AD12-C242-D894-64960525EC8E}"/>
                </a:ext>
              </a:extLst>
            </p:cNvPr>
            <p:cNvSpPr>
              <a:spLocks/>
            </p:cNvSpPr>
            <p:nvPr/>
          </p:nvSpPr>
          <p:spPr bwMode="auto">
            <a:xfrm rot="21400944">
              <a:off x="4597280" y="34405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9" name="Freeform 303">
              <a:extLst>
                <a:ext uri="{FF2B5EF4-FFF2-40B4-BE49-F238E27FC236}">
                  <a16:creationId xmlns:a16="http://schemas.microsoft.com/office/drawing/2014/main" id="{3A38738B-FFF2-F57B-FC63-AF634AB5ED16}"/>
                </a:ext>
              </a:extLst>
            </p:cNvPr>
            <p:cNvSpPr>
              <a:spLocks/>
            </p:cNvSpPr>
            <p:nvPr/>
          </p:nvSpPr>
          <p:spPr bwMode="auto">
            <a:xfrm rot="21400944">
              <a:off x="4580707" y="33907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0" name="Freeform 304">
              <a:extLst>
                <a:ext uri="{FF2B5EF4-FFF2-40B4-BE49-F238E27FC236}">
                  <a16:creationId xmlns:a16="http://schemas.microsoft.com/office/drawing/2014/main" id="{288BC3A6-EF5B-F508-1B63-3220B86FB6BC}"/>
                </a:ext>
              </a:extLst>
            </p:cNvPr>
            <p:cNvSpPr>
              <a:spLocks/>
            </p:cNvSpPr>
            <p:nvPr/>
          </p:nvSpPr>
          <p:spPr bwMode="auto">
            <a:xfrm rot="21400944">
              <a:off x="4580398" y="3383607"/>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1" name="Freeform 305">
              <a:extLst>
                <a:ext uri="{FF2B5EF4-FFF2-40B4-BE49-F238E27FC236}">
                  <a16:creationId xmlns:a16="http://schemas.microsoft.com/office/drawing/2014/main" id="{E0C37A01-00ED-6D34-3222-E114156B7C47}"/>
                </a:ext>
              </a:extLst>
            </p:cNvPr>
            <p:cNvSpPr>
              <a:spLocks/>
            </p:cNvSpPr>
            <p:nvPr/>
          </p:nvSpPr>
          <p:spPr bwMode="auto">
            <a:xfrm rot="21400944">
              <a:off x="4580503" y="3387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2" name="Freeform 306">
              <a:extLst>
                <a:ext uri="{FF2B5EF4-FFF2-40B4-BE49-F238E27FC236}">
                  <a16:creationId xmlns:a16="http://schemas.microsoft.com/office/drawing/2014/main" id="{FDFBA8D5-255D-1BFC-2DA0-CEDE5830EC51}"/>
                </a:ext>
              </a:extLst>
            </p:cNvPr>
            <p:cNvSpPr>
              <a:spLocks/>
            </p:cNvSpPr>
            <p:nvPr/>
          </p:nvSpPr>
          <p:spPr bwMode="auto">
            <a:xfrm rot="21400944">
              <a:off x="4601304" y="3443748"/>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3" name="Freeform 307">
              <a:extLst>
                <a:ext uri="{FF2B5EF4-FFF2-40B4-BE49-F238E27FC236}">
                  <a16:creationId xmlns:a16="http://schemas.microsoft.com/office/drawing/2014/main" id="{18229736-D27F-488F-7522-1804F0BD6CA6}"/>
                </a:ext>
              </a:extLst>
            </p:cNvPr>
            <p:cNvSpPr>
              <a:spLocks/>
            </p:cNvSpPr>
            <p:nvPr/>
          </p:nvSpPr>
          <p:spPr bwMode="auto">
            <a:xfrm rot="21400944">
              <a:off x="4605129" y="34471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4" name="Freeform 308">
              <a:extLst>
                <a:ext uri="{FF2B5EF4-FFF2-40B4-BE49-F238E27FC236}">
                  <a16:creationId xmlns:a16="http://schemas.microsoft.com/office/drawing/2014/main" id="{0F0AEFA3-B939-A7ED-4AD5-E082E4E4AD6F}"/>
                </a:ext>
              </a:extLst>
            </p:cNvPr>
            <p:cNvSpPr>
              <a:spLocks/>
            </p:cNvSpPr>
            <p:nvPr/>
          </p:nvSpPr>
          <p:spPr bwMode="auto">
            <a:xfrm rot="21400944">
              <a:off x="4605334" y="34506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5" name="Freeform 309">
              <a:extLst>
                <a:ext uri="{FF2B5EF4-FFF2-40B4-BE49-F238E27FC236}">
                  <a16:creationId xmlns:a16="http://schemas.microsoft.com/office/drawing/2014/main" id="{91965B52-D43A-897F-7604-A0FF548BA05E}"/>
                </a:ext>
              </a:extLst>
            </p:cNvPr>
            <p:cNvSpPr>
              <a:spLocks/>
            </p:cNvSpPr>
            <p:nvPr/>
          </p:nvSpPr>
          <p:spPr bwMode="auto">
            <a:xfrm rot="21400944">
              <a:off x="4505667" y="3584204"/>
              <a:ext cx="31054" cy="28269"/>
            </a:xfrm>
            <a:custGeom>
              <a:avLst/>
              <a:gdLst>
                <a:gd name="T0" fmla="*/ 0 w 25"/>
                <a:gd name="T1" fmla="*/ 24 h 24"/>
                <a:gd name="T2" fmla="*/ 25 w 25"/>
                <a:gd name="T3" fmla="*/ 0 h 24"/>
                <a:gd name="T4" fmla="*/ 0 w 25"/>
                <a:gd name="T5" fmla="*/ 24 h 24"/>
                <a:gd name="T6" fmla="*/ 0 w 25"/>
                <a:gd name="T7" fmla="*/ 24 h 24"/>
              </a:gdLst>
              <a:ahLst/>
              <a:cxnLst>
                <a:cxn ang="0">
                  <a:pos x="T0" y="T1"/>
                </a:cxn>
                <a:cxn ang="0">
                  <a:pos x="T2" y="T3"/>
                </a:cxn>
                <a:cxn ang="0">
                  <a:pos x="T4" y="T5"/>
                </a:cxn>
                <a:cxn ang="0">
                  <a:pos x="T6" y="T7"/>
                </a:cxn>
              </a:cxnLst>
              <a:rect l="0" t="0" r="r" b="b"/>
              <a:pathLst>
                <a:path w="25" h="24">
                  <a:moveTo>
                    <a:pt x="0" y="24"/>
                  </a:moveTo>
                  <a:lnTo>
                    <a:pt x="25" y="0"/>
                  </a:lnTo>
                  <a:lnTo>
                    <a:pt x="0" y="24"/>
                  </a:lnTo>
                  <a:lnTo>
                    <a:pt x="0" y="24"/>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6" name="Freeform 310">
              <a:extLst>
                <a:ext uri="{FF2B5EF4-FFF2-40B4-BE49-F238E27FC236}">
                  <a16:creationId xmlns:a16="http://schemas.microsoft.com/office/drawing/2014/main" id="{BE30F39F-8EF0-FC43-E301-7F12D3AACA37}"/>
                </a:ext>
              </a:extLst>
            </p:cNvPr>
            <p:cNvSpPr>
              <a:spLocks/>
            </p:cNvSpPr>
            <p:nvPr/>
          </p:nvSpPr>
          <p:spPr bwMode="auto">
            <a:xfrm rot="21400944">
              <a:off x="4616582" y="3471179"/>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7" name="Freeform 311">
              <a:extLst>
                <a:ext uri="{FF2B5EF4-FFF2-40B4-BE49-F238E27FC236}">
                  <a16:creationId xmlns:a16="http://schemas.microsoft.com/office/drawing/2014/main" id="{3FB39390-96C4-6D5D-8E48-8E2352E11A5C}"/>
                </a:ext>
              </a:extLst>
            </p:cNvPr>
            <p:cNvSpPr>
              <a:spLocks/>
            </p:cNvSpPr>
            <p:nvPr/>
          </p:nvSpPr>
          <p:spPr bwMode="auto">
            <a:xfrm rot="21400944">
              <a:off x="4597280" y="34405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8" name="Freeform 312">
              <a:extLst>
                <a:ext uri="{FF2B5EF4-FFF2-40B4-BE49-F238E27FC236}">
                  <a16:creationId xmlns:a16="http://schemas.microsoft.com/office/drawing/2014/main" id="{11F2254F-8696-93A5-B858-529D1F9B5CBA}"/>
                </a:ext>
              </a:extLst>
            </p:cNvPr>
            <p:cNvSpPr>
              <a:spLocks/>
            </p:cNvSpPr>
            <p:nvPr/>
          </p:nvSpPr>
          <p:spPr bwMode="auto">
            <a:xfrm rot="21400944">
              <a:off x="4601103" y="3440328"/>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9" name="Freeform 313">
              <a:extLst>
                <a:ext uri="{FF2B5EF4-FFF2-40B4-BE49-F238E27FC236}">
                  <a16:creationId xmlns:a16="http://schemas.microsoft.com/office/drawing/2014/main" id="{24FA3FC7-B4FF-C5B9-DBB4-E9F9D22758E3}"/>
                </a:ext>
              </a:extLst>
            </p:cNvPr>
            <p:cNvSpPr>
              <a:spLocks/>
            </p:cNvSpPr>
            <p:nvPr/>
          </p:nvSpPr>
          <p:spPr bwMode="auto">
            <a:xfrm rot="21400944">
              <a:off x="4601205" y="34438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0" name="Freeform 314">
              <a:extLst>
                <a:ext uri="{FF2B5EF4-FFF2-40B4-BE49-F238E27FC236}">
                  <a16:creationId xmlns:a16="http://schemas.microsoft.com/office/drawing/2014/main" id="{28179622-2CB9-E0ED-4CE8-B43544110ED2}"/>
                </a:ext>
              </a:extLst>
            </p:cNvPr>
            <p:cNvSpPr>
              <a:spLocks/>
            </p:cNvSpPr>
            <p:nvPr/>
          </p:nvSpPr>
          <p:spPr bwMode="auto">
            <a:xfrm rot="21400944">
              <a:off x="4594042" y="3382924"/>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1" name="Freeform 315">
              <a:extLst>
                <a:ext uri="{FF2B5EF4-FFF2-40B4-BE49-F238E27FC236}">
                  <a16:creationId xmlns:a16="http://schemas.microsoft.com/office/drawing/2014/main" id="{B15F68C1-FBFB-CFD5-520D-3CA5E3F1F8EC}"/>
                </a:ext>
              </a:extLst>
            </p:cNvPr>
            <p:cNvSpPr>
              <a:spLocks/>
            </p:cNvSpPr>
            <p:nvPr/>
          </p:nvSpPr>
          <p:spPr bwMode="auto">
            <a:xfrm rot="21400944">
              <a:off x="4590422" y="3386562"/>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2" name="Freeform 316">
              <a:extLst>
                <a:ext uri="{FF2B5EF4-FFF2-40B4-BE49-F238E27FC236}">
                  <a16:creationId xmlns:a16="http://schemas.microsoft.com/office/drawing/2014/main" id="{AD5A3675-DA49-9C63-103E-2C7E351937F4}"/>
                </a:ext>
              </a:extLst>
            </p:cNvPr>
            <p:cNvSpPr>
              <a:spLocks/>
            </p:cNvSpPr>
            <p:nvPr/>
          </p:nvSpPr>
          <p:spPr bwMode="auto">
            <a:xfrm rot="21400944">
              <a:off x="4586701" y="338677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3" name="Freeform 317">
              <a:extLst>
                <a:ext uri="{FF2B5EF4-FFF2-40B4-BE49-F238E27FC236}">
                  <a16:creationId xmlns:a16="http://schemas.microsoft.com/office/drawing/2014/main" id="{1B5C18FF-2AA6-0FCE-48E3-BE86296C3E63}"/>
                </a:ext>
              </a:extLst>
            </p:cNvPr>
            <p:cNvSpPr>
              <a:spLocks/>
            </p:cNvSpPr>
            <p:nvPr/>
          </p:nvSpPr>
          <p:spPr bwMode="auto">
            <a:xfrm rot="21400944">
              <a:off x="4590425" y="338667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4" name="Freeform 318">
              <a:extLst>
                <a:ext uri="{FF2B5EF4-FFF2-40B4-BE49-F238E27FC236}">
                  <a16:creationId xmlns:a16="http://schemas.microsoft.com/office/drawing/2014/main" id="{FE0E66DB-17E0-E714-FF95-2C6E8FB6191B}"/>
                </a:ext>
              </a:extLst>
            </p:cNvPr>
            <p:cNvSpPr>
              <a:spLocks/>
            </p:cNvSpPr>
            <p:nvPr/>
          </p:nvSpPr>
          <p:spPr bwMode="auto">
            <a:xfrm rot="21400944">
              <a:off x="4691366" y="3194404"/>
              <a:ext cx="0" cy="3534"/>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5" name="Freeform 319">
              <a:extLst>
                <a:ext uri="{FF2B5EF4-FFF2-40B4-BE49-F238E27FC236}">
                  <a16:creationId xmlns:a16="http://schemas.microsoft.com/office/drawing/2014/main" id="{4F91C27F-EF87-CAF9-82D6-49C3641121DC}"/>
                </a:ext>
              </a:extLst>
            </p:cNvPr>
            <p:cNvSpPr>
              <a:spLocks/>
            </p:cNvSpPr>
            <p:nvPr/>
          </p:nvSpPr>
          <p:spPr bwMode="auto">
            <a:xfrm rot="21400944">
              <a:off x="5119888" y="3503356"/>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6" name="Freeform 320">
              <a:extLst>
                <a:ext uri="{FF2B5EF4-FFF2-40B4-BE49-F238E27FC236}">
                  <a16:creationId xmlns:a16="http://schemas.microsoft.com/office/drawing/2014/main" id="{6698E41B-CDD4-EA5C-F678-4A68531083DE}"/>
                </a:ext>
              </a:extLst>
            </p:cNvPr>
            <p:cNvSpPr>
              <a:spLocks/>
            </p:cNvSpPr>
            <p:nvPr/>
          </p:nvSpPr>
          <p:spPr bwMode="auto">
            <a:xfrm rot="21400944">
              <a:off x="5099011" y="3508106"/>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7" name="Freeform 321">
              <a:extLst>
                <a:ext uri="{FF2B5EF4-FFF2-40B4-BE49-F238E27FC236}">
                  <a16:creationId xmlns:a16="http://schemas.microsoft.com/office/drawing/2014/main" id="{08A419F4-019E-EA67-85DF-8DFA969FEC49}"/>
                </a:ext>
              </a:extLst>
            </p:cNvPr>
            <p:cNvSpPr>
              <a:spLocks/>
            </p:cNvSpPr>
            <p:nvPr/>
          </p:nvSpPr>
          <p:spPr bwMode="auto">
            <a:xfrm rot="21400944">
              <a:off x="5140867" y="3502137"/>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8" name="Freeform 322">
              <a:extLst>
                <a:ext uri="{FF2B5EF4-FFF2-40B4-BE49-F238E27FC236}">
                  <a16:creationId xmlns:a16="http://schemas.microsoft.com/office/drawing/2014/main" id="{A3F72F2F-CABF-2D64-6439-DFAC88018641}"/>
                </a:ext>
              </a:extLst>
            </p:cNvPr>
            <p:cNvSpPr>
              <a:spLocks/>
            </p:cNvSpPr>
            <p:nvPr/>
          </p:nvSpPr>
          <p:spPr bwMode="auto">
            <a:xfrm rot="21400944">
              <a:off x="5249939" y="3473289"/>
              <a:ext cx="7453" cy="0"/>
            </a:xfrm>
            <a:custGeom>
              <a:avLst/>
              <a:gdLst>
                <a:gd name="T0" fmla="*/ 6 w 6"/>
                <a:gd name="T1" fmla="*/ 6 w 6"/>
                <a:gd name="T2" fmla="*/ 6 w 6"/>
                <a:gd name="T3" fmla="*/ 0 w 6"/>
                <a:gd name="T4" fmla="*/ 0 w 6"/>
                <a:gd name="T5" fmla="*/ 6 w 6"/>
                <a:gd name="T6" fmla="*/ 6 w 6"/>
              </a:gdLst>
              <a:ahLst/>
              <a:cxnLst>
                <a:cxn ang="0">
                  <a:pos x="T0" y="0"/>
                </a:cxn>
                <a:cxn ang="0">
                  <a:pos x="T1" y="0"/>
                </a:cxn>
                <a:cxn ang="0">
                  <a:pos x="T2" y="0"/>
                </a:cxn>
                <a:cxn ang="0">
                  <a:pos x="T3" y="0"/>
                </a:cxn>
                <a:cxn ang="0">
                  <a:pos x="T4" y="0"/>
                </a:cxn>
                <a:cxn ang="0">
                  <a:pos x="T5" y="0"/>
                </a:cxn>
                <a:cxn ang="0">
                  <a:pos x="T6" y="0"/>
                </a:cxn>
              </a:cxnLst>
              <a:rect l="0" t="0" r="r" b="b"/>
              <a:pathLst>
                <a:path w="6">
                  <a:moveTo>
                    <a:pt x="6" y="0"/>
                  </a:moveTo>
                  <a:lnTo>
                    <a:pt x="6" y="0"/>
                  </a:lnTo>
                  <a:lnTo>
                    <a:pt x="6" y="0"/>
                  </a:lnTo>
                  <a:lnTo>
                    <a:pt x="0" y="0"/>
                  </a:lnTo>
                  <a:lnTo>
                    <a:pt x="0" y="0"/>
                  </a:lnTo>
                  <a:lnTo>
                    <a:pt x="6" y="0"/>
                  </a:lnTo>
                  <a:lnTo>
                    <a:pt x="6"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9" name="Freeform 323">
              <a:extLst>
                <a:ext uri="{FF2B5EF4-FFF2-40B4-BE49-F238E27FC236}">
                  <a16:creationId xmlns:a16="http://schemas.microsoft.com/office/drawing/2014/main" id="{379225F6-4FD4-CE48-BFA8-8599D17C607F}"/>
                </a:ext>
              </a:extLst>
            </p:cNvPr>
            <p:cNvSpPr>
              <a:spLocks/>
            </p:cNvSpPr>
            <p:nvPr/>
          </p:nvSpPr>
          <p:spPr bwMode="auto">
            <a:xfrm rot="21400944">
              <a:off x="5110070" y="3507498"/>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0" name="Freeform 324">
              <a:extLst>
                <a:ext uri="{FF2B5EF4-FFF2-40B4-BE49-F238E27FC236}">
                  <a16:creationId xmlns:a16="http://schemas.microsoft.com/office/drawing/2014/main" id="{C7682EB8-F2F4-A9A6-84BA-77393263A71F}"/>
                </a:ext>
              </a:extLst>
            </p:cNvPr>
            <p:cNvSpPr>
              <a:spLocks/>
            </p:cNvSpPr>
            <p:nvPr/>
          </p:nvSpPr>
          <p:spPr bwMode="auto">
            <a:xfrm rot="21400944">
              <a:off x="5243842" y="3473681"/>
              <a:ext cx="6211" cy="3534"/>
            </a:xfrm>
            <a:custGeom>
              <a:avLst/>
              <a:gdLst>
                <a:gd name="T0" fmla="*/ 5 w 5"/>
                <a:gd name="T1" fmla="*/ 0 h 3"/>
                <a:gd name="T2" fmla="*/ 5 w 5"/>
                <a:gd name="T3" fmla="*/ 0 h 3"/>
                <a:gd name="T4" fmla="*/ 0 w 5"/>
                <a:gd name="T5" fmla="*/ 3 h 3"/>
                <a:gd name="T6" fmla="*/ 0 w 5"/>
                <a:gd name="T7" fmla="*/ 3 h 3"/>
                <a:gd name="T8" fmla="*/ 5 w 5"/>
                <a:gd name="T9" fmla="*/ 0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5" y="0"/>
                  </a:lnTo>
                  <a:lnTo>
                    <a:pt x="0" y="3"/>
                  </a:lnTo>
                  <a:lnTo>
                    <a:pt x="0" y="3"/>
                  </a:lnTo>
                  <a:lnTo>
                    <a:pt x="5" y="0"/>
                  </a:lnTo>
                  <a:lnTo>
                    <a:pt x="5"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1" name="Freeform 325">
              <a:extLst>
                <a:ext uri="{FF2B5EF4-FFF2-40B4-BE49-F238E27FC236}">
                  <a16:creationId xmlns:a16="http://schemas.microsoft.com/office/drawing/2014/main" id="{D68DE06F-994E-2B4B-E839-A1B86A971BB9}"/>
                </a:ext>
              </a:extLst>
            </p:cNvPr>
            <p:cNvSpPr>
              <a:spLocks/>
            </p:cNvSpPr>
            <p:nvPr/>
          </p:nvSpPr>
          <p:spPr bwMode="auto">
            <a:xfrm rot="21400944">
              <a:off x="5129707" y="3502784"/>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2" name="Freeform 326">
              <a:extLst>
                <a:ext uri="{FF2B5EF4-FFF2-40B4-BE49-F238E27FC236}">
                  <a16:creationId xmlns:a16="http://schemas.microsoft.com/office/drawing/2014/main" id="{C4183C73-194A-BCD0-5782-81001C9C8761}"/>
                </a:ext>
              </a:extLst>
            </p:cNvPr>
            <p:cNvSpPr>
              <a:spLocks/>
            </p:cNvSpPr>
            <p:nvPr/>
          </p:nvSpPr>
          <p:spPr bwMode="auto">
            <a:xfrm rot="21400944">
              <a:off x="5171394" y="349210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3" name="Freeform 327">
              <a:extLst>
                <a:ext uri="{FF2B5EF4-FFF2-40B4-BE49-F238E27FC236}">
                  <a16:creationId xmlns:a16="http://schemas.microsoft.com/office/drawing/2014/main" id="{6E088F92-4EE3-00FB-CC7C-D595388D4701}"/>
                </a:ext>
              </a:extLst>
            </p:cNvPr>
            <p:cNvSpPr>
              <a:spLocks/>
            </p:cNvSpPr>
            <p:nvPr/>
          </p:nvSpPr>
          <p:spPr bwMode="auto">
            <a:xfrm rot="21400944">
              <a:off x="4830611" y="3559057"/>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4" name="Freeform 328">
              <a:extLst>
                <a:ext uri="{FF2B5EF4-FFF2-40B4-BE49-F238E27FC236}">
                  <a16:creationId xmlns:a16="http://schemas.microsoft.com/office/drawing/2014/main" id="{90543A68-A36B-BFB1-B877-F82E780C66A5}"/>
                </a:ext>
              </a:extLst>
            </p:cNvPr>
            <p:cNvSpPr>
              <a:spLocks/>
            </p:cNvSpPr>
            <p:nvPr/>
          </p:nvSpPr>
          <p:spPr bwMode="auto">
            <a:xfrm rot="21400944">
              <a:off x="5198471" y="3486999"/>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5" name="Freeform 329">
              <a:extLst>
                <a:ext uri="{FF2B5EF4-FFF2-40B4-BE49-F238E27FC236}">
                  <a16:creationId xmlns:a16="http://schemas.microsoft.com/office/drawing/2014/main" id="{A1B8DCEA-FD23-8D68-0ED1-1178F9C6B0E3}"/>
                </a:ext>
              </a:extLst>
            </p:cNvPr>
            <p:cNvSpPr>
              <a:spLocks/>
            </p:cNvSpPr>
            <p:nvPr/>
          </p:nvSpPr>
          <p:spPr bwMode="auto">
            <a:xfrm rot="21400944">
              <a:off x="4895927" y="3548192"/>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6" name="Freeform 330">
              <a:extLst>
                <a:ext uri="{FF2B5EF4-FFF2-40B4-BE49-F238E27FC236}">
                  <a16:creationId xmlns:a16="http://schemas.microsoft.com/office/drawing/2014/main" id="{D7C58271-53F9-41CA-1EF3-147A0E895D58}"/>
                </a:ext>
              </a:extLst>
            </p:cNvPr>
            <p:cNvSpPr>
              <a:spLocks/>
            </p:cNvSpPr>
            <p:nvPr/>
          </p:nvSpPr>
          <p:spPr bwMode="auto">
            <a:xfrm rot="21400944">
              <a:off x="5226687" y="3478287"/>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7" name="Freeform 331">
              <a:extLst>
                <a:ext uri="{FF2B5EF4-FFF2-40B4-BE49-F238E27FC236}">
                  <a16:creationId xmlns:a16="http://schemas.microsoft.com/office/drawing/2014/main" id="{003BDB10-6E38-CB38-0659-50C5A5AEA160}"/>
                </a:ext>
              </a:extLst>
            </p:cNvPr>
            <p:cNvSpPr>
              <a:spLocks/>
            </p:cNvSpPr>
            <p:nvPr/>
          </p:nvSpPr>
          <p:spPr bwMode="auto">
            <a:xfrm rot="21400944">
              <a:off x="4947606" y="35382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8" name="Freeform 332">
              <a:extLst>
                <a:ext uri="{FF2B5EF4-FFF2-40B4-BE49-F238E27FC236}">
                  <a16:creationId xmlns:a16="http://schemas.microsoft.com/office/drawing/2014/main" id="{013DA4CD-F324-246D-2174-08357AF24ED3}"/>
                </a:ext>
              </a:extLst>
            </p:cNvPr>
            <p:cNvSpPr>
              <a:spLocks/>
            </p:cNvSpPr>
            <p:nvPr/>
          </p:nvSpPr>
          <p:spPr bwMode="auto">
            <a:xfrm rot="21400944">
              <a:off x="4909568" y="3547401"/>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9" name="Freeform 333">
              <a:extLst>
                <a:ext uri="{FF2B5EF4-FFF2-40B4-BE49-F238E27FC236}">
                  <a16:creationId xmlns:a16="http://schemas.microsoft.com/office/drawing/2014/main" id="{4DB29527-E576-4756-9115-F439DE9D8589}"/>
                </a:ext>
              </a:extLst>
            </p:cNvPr>
            <p:cNvSpPr>
              <a:spLocks/>
            </p:cNvSpPr>
            <p:nvPr/>
          </p:nvSpPr>
          <p:spPr bwMode="auto">
            <a:xfrm rot="21400944">
              <a:off x="4817174" y="3563376"/>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0" name="Freeform 334">
              <a:extLst>
                <a:ext uri="{FF2B5EF4-FFF2-40B4-BE49-F238E27FC236}">
                  <a16:creationId xmlns:a16="http://schemas.microsoft.com/office/drawing/2014/main" id="{58F056B4-A1AC-F221-86A5-C70BA59C1B09}"/>
                </a:ext>
              </a:extLst>
            </p:cNvPr>
            <p:cNvSpPr>
              <a:spLocks/>
            </p:cNvSpPr>
            <p:nvPr/>
          </p:nvSpPr>
          <p:spPr bwMode="auto">
            <a:xfrm rot="21400944">
              <a:off x="4857692" y="355405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1" name="Freeform 335">
              <a:extLst>
                <a:ext uri="{FF2B5EF4-FFF2-40B4-BE49-F238E27FC236}">
                  <a16:creationId xmlns:a16="http://schemas.microsoft.com/office/drawing/2014/main" id="{6867C0DC-8162-AAD1-E3ED-8A71F74B5155}"/>
                </a:ext>
              </a:extLst>
            </p:cNvPr>
            <p:cNvSpPr>
              <a:spLocks/>
            </p:cNvSpPr>
            <p:nvPr/>
          </p:nvSpPr>
          <p:spPr bwMode="auto">
            <a:xfrm rot="21400944">
              <a:off x="5150585" y="3498034"/>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2" name="Freeform 336">
              <a:extLst>
                <a:ext uri="{FF2B5EF4-FFF2-40B4-BE49-F238E27FC236}">
                  <a16:creationId xmlns:a16="http://schemas.microsoft.com/office/drawing/2014/main" id="{22087940-EC7A-9272-9C53-6F976633DC02}"/>
                </a:ext>
              </a:extLst>
            </p:cNvPr>
            <p:cNvSpPr>
              <a:spLocks/>
            </p:cNvSpPr>
            <p:nvPr/>
          </p:nvSpPr>
          <p:spPr bwMode="auto">
            <a:xfrm rot="21400944">
              <a:off x="5181314" y="3491533"/>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3" name="Freeform 337">
              <a:extLst>
                <a:ext uri="{FF2B5EF4-FFF2-40B4-BE49-F238E27FC236}">
                  <a16:creationId xmlns:a16="http://schemas.microsoft.com/office/drawing/2014/main" id="{23E058D9-F2D1-914C-7109-DA69AA979176}"/>
                </a:ext>
              </a:extLst>
            </p:cNvPr>
            <p:cNvSpPr>
              <a:spLocks/>
            </p:cNvSpPr>
            <p:nvPr/>
          </p:nvSpPr>
          <p:spPr bwMode="auto">
            <a:xfrm rot="21400944">
              <a:off x="4882388" y="3548980"/>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4" name="Freeform 338">
              <a:extLst>
                <a:ext uri="{FF2B5EF4-FFF2-40B4-BE49-F238E27FC236}">
                  <a16:creationId xmlns:a16="http://schemas.microsoft.com/office/drawing/2014/main" id="{F121D186-A916-7D61-69A7-65FB254B1399}"/>
                </a:ext>
              </a:extLst>
            </p:cNvPr>
            <p:cNvSpPr>
              <a:spLocks/>
            </p:cNvSpPr>
            <p:nvPr/>
          </p:nvSpPr>
          <p:spPr bwMode="auto">
            <a:xfrm rot="21400944">
              <a:off x="4872573" y="355319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5" name="Freeform 339">
              <a:extLst>
                <a:ext uri="{FF2B5EF4-FFF2-40B4-BE49-F238E27FC236}">
                  <a16:creationId xmlns:a16="http://schemas.microsoft.com/office/drawing/2014/main" id="{AA5426BD-E81C-AD94-B418-38B889566183}"/>
                </a:ext>
              </a:extLst>
            </p:cNvPr>
            <p:cNvSpPr>
              <a:spLocks/>
            </p:cNvSpPr>
            <p:nvPr/>
          </p:nvSpPr>
          <p:spPr bwMode="auto">
            <a:xfrm rot="21400944">
              <a:off x="4844252" y="3558267"/>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6" name="Freeform 340">
              <a:extLst>
                <a:ext uri="{FF2B5EF4-FFF2-40B4-BE49-F238E27FC236}">
                  <a16:creationId xmlns:a16="http://schemas.microsoft.com/office/drawing/2014/main" id="{7046CA59-00BE-3626-9925-9BD36AC7922A}"/>
                </a:ext>
              </a:extLst>
            </p:cNvPr>
            <p:cNvSpPr>
              <a:spLocks/>
            </p:cNvSpPr>
            <p:nvPr/>
          </p:nvSpPr>
          <p:spPr bwMode="auto">
            <a:xfrm rot="21400944">
              <a:off x="5192271" y="348735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7" name="Freeform 341">
              <a:extLst>
                <a:ext uri="{FF2B5EF4-FFF2-40B4-BE49-F238E27FC236}">
                  <a16:creationId xmlns:a16="http://schemas.microsoft.com/office/drawing/2014/main" id="{86A1055D-8410-ED0C-B111-1E1A758D9427}"/>
                </a:ext>
              </a:extLst>
            </p:cNvPr>
            <p:cNvSpPr>
              <a:spLocks/>
            </p:cNvSpPr>
            <p:nvPr/>
          </p:nvSpPr>
          <p:spPr bwMode="auto">
            <a:xfrm rot="21400944">
              <a:off x="4924248" y="35431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8" name="Freeform 342">
              <a:extLst>
                <a:ext uri="{FF2B5EF4-FFF2-40B4-BE49-F238E27FC236}">
                  <a16:creationId xmlns:a16="http://schemas.microsoft.com/office/drawing/2014/main" id="{91E54055-B4E6-15D3-7353-C6C885B4170D}"/>
                </a:ext>
              </a:extLst>
            </p:cNvPr>
            <p:cNvSpPr>
              <a:spLocks/>
            </p:cNvSpPr>
            <p:nvPr/>
          </p:nvSpPr>
          <p:spPr bwMode="auto">
            <a:xfrm rot="21400944">
              <a:off x="5054674" y="3517752"/>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9" name="Freeform 343">
              <a:extLst>
                <a:ext uri="{FF2B5EF4-FFF2-40B4-BE49-F238E27FC236}">
                  <a16:creationId xmlns:a16="http://schemas.microsoft.com/office/drawing/2014/main" id="{11BE902F-3208-F2B0-8D74-BC3C32C13A23}"/>
                </a:ext>
              </a:extLst>
            </p:cNvPr>
            <p:cNvSpPr>
              <a:spLocks/>
            </p:cNvSpPr>
            <p:nvPr/>
          </p:nvSpPr>
          <p:spPr bwMode="auto">
            <a:xfrm rot="21400944">
              <a:off x="5161747" y="3497423"/>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0" name="Freeform 344">
              <a:extLst>
                <a:ext uri="{FF2B5EF4-FFF2-40B4-BE49-F238E27FC236}">
                  <a16:creationId xmlns:a16="http://schemas.microsoft.com/office/drawing/2014/main" id="{5E3A594E-D060-0A77-558D-4CF138C2ACEB}"/>
                </a:ext>
              </a:extLst>
            </p:cNvPr>
            <p:cNvSpPr>
              <a:spLocks/>
            </p:cNvSpPr>
            <p:nvPr/>
          </p:nvSpPr>
          <p:spPr bwMode="auto">
            <a:xfrm rot="21400944">
              <a:off x="4934166" y="3542436"/>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1" name="Freeform 345">
              <a:extLst>
                <a:ext uri="{FF2B5EF4-FFF2-40B4-BE49-F238E27FC236}">
                  <a16:creationId xmlns:a16="http://schemas.microsoft.com/office/drawing/2014/main" id="{80053945-4EE0-7BA8-05C8-474FBA908C01}"/>
                </a:ext>
              </a:extLst>
            </p:cNvPr>
            <p:cNvSpPr>
              <a:spLocks/>
            </p:cNvSpPr>
            <p:nvPr/>
          </p:nvSpPr>
          <p:spPr bwMode="auto">
            <a:xfrm rot="21400944">
              <a:off x="4792580" y="35684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2" name="Freeform 346">
              <a:extLst>
                <a:ext uri="{FF2B5EF4-FFF2-40B4-BE49-F238E27FC236}">
                  <a16:creationId xmlns:a16="http://schemas.microsoft.com/office/drawing/2014/main" id="{99EC3409-C740-F9B1-FE48-82EE5C657BE9}"/>
                </a:ext>
              </a:extLst>
            </p:cNvPr>
            <p:cNvSpPr>
              <a:spLocks/>
            </p:cNvSpPr>
            <p:nvPr/>
          </p:nvSpPr>
          <p:spPr bwMode="auto">
            <a:xfrm rot="21400944">
              <a:off x="5078034" y="351296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3" name="Freeform 347">
              <a:extLst>
                <a:ext uri="{FF2B5EF4-FFF2-40B4-BE49-F238E27FC236}">
                  <a16:creationId xmlns:a16="http://schemas.microsoft.com/office/drawing/2014/main" id="{99C81575-0AC1-745B-F73E-89616D2E8248}"/>
                </a:ext>
              </a:extLst>
            </p:cNvPr>
            <p:cNvSpPr>
              <a:spLocks/>
            </p:cNvSpPr>
            <p:nvPr/>
          </p:nvSpPr>
          <p:spPr bwMode="auto">
            <a:xfrm rot="21400944">
              <a:off x="5232782" y="3477823"/>
              <a:ext cx="7453"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4" name="Freeform 348">
              <a:extLst>
                <a:ext uri="{FF2B5EF4-FFF2-40B4-BE49-F238E27FC236}">
                  <a16:creationId xmlns:a16="http://schemas.microsoft.com/office/drawing/2014/main" id="{15EE3CB5-51DE-4E4E-8F5F-95C5CBFFCC9C}"/>
                </a:ext>
              </a:extLst>
            </p:cNvPr>
            <p:cNvSpPr>
              <a:spLocks/>
            </p:cNvSpPr>
            <p:nvPr/>
          </p:nvSpPr>
          <p:spPr bwMode="auto">
            <a:xfrm rot="21400944">
              <a:off x="5089192" y="3512211"/>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5" name="Freeform 349">
              <a:extLst>
                <a:ext uri="{FF2B5EF4-FFF2-40B4-BE49-F238E27FC236}">
                  <a16:creationId xmlns:a16="http://schemas.microsoft.com/office/drawing/2014/main" id="{53069780-F3B7-526D-13A7-C3FF1BC27A01}"/>
                </a:ext>
              </a:extLst>
            </p:cNvPr>
            <p:cNvSpPr>
              <a:spLocks/>
            </p:cNvSpPr>
            <p:nvPr/>
          </p:nvSpPr>
          <p:spPr bwMode="auto">
            <a:xfrm rot="21400944">
              <a:off x="4778938" y="35692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6" name="Freeform 350">
              <a:extLst>
                <a:ext uri="{FF2B5EF4-FFF2-40B4-BE49-F238E27FC236}">
                  <a16:creationId xmlns:a16="http://schemas.microsoft.com/office/drawing/2014/main" id="{B642056E-F349-5179-F73A-221714EF16C2}"/>
                </a:ext>
              </a:extLst>
            </p:cNvPr>
            <p:cNvSpPr>
              <a:spLocks/>
            </p:cNvSpPr>
            <p:nvPr/>
          </p:nvSpPr>
          <p:spPr bwMode="auto">
            <a:xfrm rot="21400944">
              <a:off x="5064595" y="3517177"/>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7" name="Freeform 351">
              <a:extLst>
                <a:ext uri="{FF2B5EF4-FFF2-40B4-BE49-F238E27FC236}">
                  <a16:creationId xmlns:a16="http://schemas.microsoft.com/office/drawing/2014/main" id="{C5F46008-DE3E-5466-808B-0F39390450B0}"/>
                </a:ext>
              </a:extLst>
            </p:cNvPr>
            <p:cNvSpPr>
              <a:spLocks/>
            </p:cNvSpPr>
            <p:nvPr/>
          </p:nvSpPr>
          <p:spPr bwMode="auto">
            <a:xfrm rot="21400944">
              <a:off x="4803534" y="3564202"/>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8" name="Freeform 352">
              <a:extLst>
                <a:ext uri="{FF2B5EF4-FFF2-40B4-BE49-F238E27FC236}">
                  <a16:creationId xmlns:a16="http://schemas.microsoft.com/office/drawing/2014/main" id="{00DAD25F-E3B6-942F-EC9E-CBEA8EC4F862}"/>
                </a:ext>
              </a:extLst>
            </p:cNvPr>
            <p:cNvSpPr>
              <a:spLocks/>
            </p:cNvSpPr>
            <p:nvPr/>
          </p:nvSpPr>
          <p:spPr bwMode="auto">
            <a:xfrm rot="21400944">
              <a:off x="5215628" y="3482465"/>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9" name="Freeform 353">
              <a:extLst>
                <a:ext uri="{FF2B5EF4-FFF2-40B4-BE49-F238E27FC236}">
                  <a16:creationId xmlns:a16="http://schemas.microsoft.com/office/drawing/2014/main" id="{E8C4C778-18CD-9B76-9619-5C31B735125B}"/>
                </a:ext>
              </a:extLst>
            </p:cNvPr>
            <p:cNvSpPr>
              <a:spLocks/>
            </p:cNvSpPr>
            <p:nvPr/>
          </p:nvSpPr>
          <p:spPr bwMode="auto">
            <a:xfrm rot="21400944">
              <a:off x="5209530" y="3482821"/>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0" name="Freeform 354">
              <a:extLst>
                <a:ext uri="{FF2B5EF4-FFF2-40B4-BE49-F238E27FC236}">
                  <a16:creationId xmlns:a16="http://schemas.microsoft.com/office/drawing/2014/main" id="{33F63C4D-06A0-8A91-476B-F53CC4E44434}"/>
                </a:ext>
              </a:extLst>
            </p:cNvPr>
            <p:cNvSpPr>
              <a:spLocks/>
            </p:cNvSpPr>
            <p:nvPr/>
          </p:nvSpPr>
          <p:spPr bwMode="auto">
            <a:xfrm rot="21400944">
              <a:off x="5043721" y="35220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1" name="Freeform 355">
              <a:extLst>
                <a:ext uri="{FF2B5EF4-FFF2-40B4-BE49-F238E27FC236}">
                  <a16:creationId xmlns:a16="http://schemas.microsoft.com/office/drawing/2014/main" id="{88DCE1EB-A3F3-26CE-DDFE-CD1E982766BD}"/>
                </a:ext>
              </a:extLst>
            </p:cNvPr>
            <p:cNvSpPr>
              <a:spLocks/>
            </p:cNvSpPr>
            <p:nvPr/>
          </p:nvSpPr>
          <p:spPr bwMode="auto">
            <a:xfrm rot="21400944">
              <a:off x="5186126" y="3070727"/>
              <a:ext cx="65836" cy="147236"/>
            </a:xfrm>
            <a:custGeom>
              <a:avLst/>
              <a:gdLst>
                <a:gd name="T0" fmla="*/ 0 w 53"/>
                <a:gd name="T1" fmla="*/ 0 h 125"/>
                <a:gd name="T2" fmla="*/ 31 w 53"/>
                <a:gd name="T3" fmla="*/ 125 h 125"/>
                <a:gd name="T4" fmla="*/ 50 w 53"/>
                <a:gd name="T5" fmla="*/ 122 h 125"/>
                <a:gd name="T6" fmla="*/ 50 w 53"/>
                <a:gd name="T7" fmla="*/ 122 h 125"/>
                <a:gd name="T8" fmla="*/ 53 w 53"/>
                <a:gd name="T9" fmla="*/ 109 h 125"/>
                <a:gd name="T10" fmla="*/ 50 w 53"/>
                <a:gd name="T11" fmla="*/ 94 h 125"/>
                <a:gd name="T12" fmla="*/ 50 w 53"/>
                <a:gd name="T13" fmla="*/ 94 h 125"/>
                <a:gd name="T14" fmla="*/ 48 w 53"/>
                <a:gd name="T15" fmla="*/ 85 h 125"/>
                <a:gd name="T16" fmla="*/ 42 w 53"/>
                <a:gd name="T17" fmla="*/ 76 h 125"/>
                <a:gd name="T18" fmla="*/ 42 w 53"/>
                <a:gd name="T19" fmla="*/ 76 h 125"/>
                <a:gd name="T20" fmla="*/ 31 w 53"/>
                <a:gd name="T21" fmla="*/ 64 h 125"/>
                <a:gd name="T22" fmla="*/ 31 w 53"/>
                <a:gd name="T23" fmla="*/ 64 h 125"/>
                <a:gd name="T24" fmla="*/ 22 w 53"/>
                <a:gd name="T25" fmla="*/ 49 h 125"/>
                <a:gd name="T26" fmla="*/ 22 w 53"/>
                <a:gd name="T27" fmla="*/ 49 h 125"/>
                <a:gd name="T28" fmla="*/ 11 w 53"/>
                <a:gd name="T29" fmla="*/ 33 h 125"/>
                <a:gd name="T30" fmla="*/ 8 w 53"/>
                <a:gd name="T31" fmla="*/ 27 h 125"/>
                <a:gd name="T32" fmla="*/ 8 w 53"/>
                <a:gd name="T33" fmla="*/ 21 h 125"/>
                <a:gd name="T34" fmla="*/ 6 w 53"/>
                <a:gd name="T35" fmla="*/ 18 h 125"/>
                <a:gd name="T36" fmla="*/ 0 w 53"/>
                <a:gd name="T37" fmla="*/ 0 h 125"/>
                <a:gd name="T38" fmla="*/ 0 w 53"/>
                <a:gd name="T3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125">
                  <a:moveTo>
                    <a:pt x="0" y="0"/>
                  </a:moveTo>
                  <a:lnTo>
                    <a:pt x="31" y="125"/>
                  </a:lnTo>
                  <a:lnTo>
                    <a:pt x="50" y="122"/>
                  </a:lnTo>
                  <a:lnTo>
                    <a:pt x="50" y="122"/>
                  </a:lnTo>
                  <a:lnTo>
                    <a:pt x="53" y="109"/>
                  </a:lnTo>
                  <a:lnTo>
                    <a:pt x="50" y="94"/>
                  </a:lnTo>
                  <a:lnTo>
                    <a:pt x="50" y="94"/>
                  </a:lnTo>
                  <a:lnTo>
                    <a:pt x="48" y="85"/>
                  </a:lnTo>
                  <a:lnTo>
                    <a:pt x="42" y="76"/>
                  </a:lnTo>
                  <a:lnTo>
                    <a:pt x="42" y="76"/>
                  </a:lnTo>
                  <a:lnTo>
                    <a:pt x="31" y="64"/>
                  </a:lnTo>
                  <a:lnTo>
                    <a:pt x="31" y="64"/>
                  </a:lnTo>
                  <a:lnTo>
                    <a:pt x="22" y="49"/>
                  </a:lnTo>
                  <a:lnTo>
                    <a:pt x="22" y="49"/>
                  </a:lnTo>
                  <a:lnTo>
                    <a:pt x="11" y="33"/>
                  </a:lnTo>
                  <a:lnTo>
                    <a:pt x="8" y="27"/>
                  </a:lnTo>
                  <a:lnTo>
                    <a:pt x="8" y="21"/>
                  </a:lnTo>
                  <a:lnTo>
                    <a:pt x="6" y="18"/>
                  </a:lnTo>
                  <a:lnTo>
                    <a:pt x="0" y="0"/>
                  </a:lnTo>
                  <a:lnTo>
                    <a:pt x="0" y="0"/>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2" name="Freeform 356">
              <a:extLst>
                <a:ext uri="{FF2B5EF4-FFF2-40B4-BE49-F238E27FC236}">
                  <a16:creationId xmlns:a16="http://schemas.microsoft.com/office/drawing/2014/main" id="{5574F8C6-358D-6BDA-0999-569BC98FDFD5}"/>
                </a:ext>
              </a:extLst>
            </p:cNvPr>
            <p:cNvSpPr>
              <a:spLocks/>
            </p:cNvSpPr>
            <p:nvPr/>
          </p:nvSpPr>
          <p:spPr bwMode="auto">
            <a:xfrm rot="21400944">
              <a:off x="4830922" y="3084439"/>
              <a:ext cx="427312" cy="217908"/>
            </a:xfrm>
            <a:custGeom>
              <a:avLst/>
              <a:gdLst>
                <a:gd name="T0" fmla="*/ 19 w 344"/>
                <a:gd name="T1" fmla="*/ 88 h 185"/>
                <a:gd name="T2" fmla="*/ 45 w 344"/>
                <a:gd name="T3" fmla="*/ 49 h 185"/>
                <a:gd name="T4" fmla="*/ 61 w 344"/>
                <a:gd name="T5" fmla="*/ 40 h 185"/>
                <a:gd name="T6" fmla="*/ 92 w 344"/>
                <a:gd name="T7" fmla="*/ 30 h 185"/>
                <a:gd name="T8" fmla="*/ 103 w 344"/>
                <a:gd name="T9" fmla="*/ 33 h 185"/>
                <a:gd name="T10" fmla="*/ 131 w 344"/>
                <a:gd name="T11" fmla="*/ 52 h 185"/>
                <a:gd name="T12" fmla="*/ 145 w 344"/>
                <a:gd name="T13" fmla="*/ 64 h 185"/>
                <a:gd name="T14" fmla="*/ 156 w 344"/>
                <a:gd name="T15" fmla="*/ 79 h 185"/>
                <a:gd name="T16" fmla="*/ 176 w 344"/>
                <a:gd name="T17" fmla="*/ 91 h 185"/>
                <a:gd name="T18" fmla="*/ 184 w 344"/>
                <a:gd name="T19" fmla="*/ 94 h 185"/>
                <a:gd name="T20" fmla="*/ 196 w 344"/>
                <a:gd name="T21" fmla="*/ 103 h 185"/>
                <a:gd name="T22" fmla="*/ 198 w 344"/>
                <a:gd name="T23" fmla="*/ 155 h 185"/>
                <a:gd name="T24" fmla="*/ 204 w 344"/>
                <a:gd name="T25" fmla="*/ 155 h 185"/>
                <a:gd name="T26" fmla="*/ 218 w 344"/>
                <a:gd name="T27" fmla="*/ 161 h 185"/>
                <a:gd name="T28" fmla="*/ 254 w 344"/>
                <a:gd name="T29" fmla="*/ 179 h 185"/>
                <a:gd name="T30" fmla="*/ 257 w 344"/>
                <a:gd name="T31" fmla="*/ 164 h 185"/>
                <a:gd name="T32" fmla="*/ 254 w 344"/>
                <a:gd name="T33" fmla="*/ 146 h 185"/>
                <a:gd name="T34" fmla="*/ 252 w 344"/>
                <a:gd name="T35" fmla="*/ 140 h 185"/>
                <a:gd name="T36" fmla="*/ 240 w 344"/>
                <a:gd name="T37" fmla="*/ 122 h 185"/>
                <a:gd name="T38" fmla="*/ 238 w 344"/>
                <a:gd name="T39" fmla="*/ 97 h 185"/>
                <a:gd name="T40" fmla="*/ 235 w 344"/>
                <a:gd name="T41" fmla="*/ 82 h 185"/>
                <a:gd name="T42" fmla="*/ 226 w 344"/>
                <a:gd name="T43" fmla="*/ 58 h 185"/>
                <a:gd name="T44" fmla="*/ 229 w 344"/>
                <a:gd name="T45" fmla="*/ 43 h 185"/>
                <a:gd name="T46" fmla="*/ 229 w 344"/>
                <a:gd name="T47" fmla="*/ 40 h 185"/>
                <a:gd name="T48" fmla="*/ 240 w 344"/>
                <a:gd name="T49" fmla="*/ 24 h 185"/>
                <a:gd name="T50" fmla="*/ 252 w 344"/>
                <a:gd name="T51" fmla="*/ 15 h 185"/>
                <a:gd name="T52" fmla="*/ 263 w 344"/>
                <a:gd name="T53" fmla="*/ 9 h 185"/>
                <a:gd name="T54" fmla="*/ 263 w 344"/>
                <a:gd name="T55" fmla="*/ 27 h 185"/>
                <a:gd name="T56" fmla="*/ 263 w 344"/>
                <a:gd name="T57" fmla="*/ 30 h 185"/>
                <a:gd name="T58" fmla="*/ 257 w 344"/>
                <a:gd name="T59" fmla="*/ 67 h 185"/>
                <a:gd name="T60" fmla="*/ 257 w 344"/>
                <a:gd name="T61" fmla="*/ 70 h 185"/>
                <a:gd name="T62" fmla="*/ 260 w 344"/>
                <a:gd name="T63" fmla="*/ 73 h 185"/>
                <a:gd name="T64" fmla="*/ 263 w 344"/>
                <a:gd name="T65" fmla="*/ 103 h 185"/>
                <a:gd name="T66" fmla="*/ 271 w 344"/>
                <a:gd name="T67" fmla="*/ 116 h 185"/>
                <a:gd name="T68" fmla="*/ 280 w 344"/>
                <a:gd name="T69" fmla="*/ 131 h 185"/>
                <a:gd name="T70" fmla="*/ 282 w 344"/>
                <a:gd name="T71" fmla="*/ 137 h 185"/>
                <a:gd name="T72" fmla="*/ 294 w 344"/>
                <a:gd name="T73" fmla="*/ 152 h 185"/>
                <a:gd name="T74" fmla="*/ 305 w 344"/>
                <a:gd name="T75" fmla="*/ 170 h 185"/>
                <a:gd name="T76" fmla="*/ 308 w 344"/>
                <a:gd name="T77" fmla="*/ 176 h 185"/>
                <a:gd name="T78" fmla="*/ 310 w 344"/>
                <a:gd name="T79" fmla="*/ 182 h 185"/>
                <a:gd name="T80" fmla="*/ 327 w 344"/>
                <a:gd name="T81" fmla="*/ 185 h 185"/>
                <a:gd name="T82" fmla="*/ 336 w 344"/>
                <a:gd name="T83" fmla="*/ 176 h 185"/>
                <a:gd name="T84" fmla="*/ 336 w 344"/>
                <a:gd name="T85" fmla="*/ 155 h 185"/>
                <a:gd name="T86" fmla="*/ 344 w 344"/>
                <a:gd name="T87" fmla="*/ 143 h 185"/>
                <a:gd name="T88" fmla="*/ 344 w 344"/>
                <a:gd name="T89" fmla="*/ 140 h 185"/>
                <a:gd name="T90" fmla="*/ 338 w 344"/>
                <a:gd name="T91" fmla="*/ 137 h 185"/>
                <a:gd name="T92" fmla="*/ 336 w 344"/>
                <a:gd name="T93" fmla="*/ 131 h 185"/>
                <a:gd name="T94" fmla="*/ 310 w 344"/>
                <a:gd name="T95" fmla="*/ 134 h 185"/>
                <a:gd name="T96" fmla="*/ 170 w 344"/>
                <a:gd name="T97" fmla="*/ 1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4" h="185">
                  <a:moveTo>
                    <a:pt x="0" y="43"/>
                  </a:moveTo>
                  <a:lnTo>
                    <a:pt x="5" y="100"/>
                  </a:lnTo>
                  <a:lnTo>
                    <a:pt x="19" y="88"/>
                  </a:lnTo>
                  <a:lnTo>
                    <a:pt x="19" y="88"/>
                  </a:lnTo>
                  <a:lnTo>
                    <a:pt x="31" y="67"/>
                  </a:lnTo>
                  <a:lnTo>
                    <a:pt x="45" y="49"/>
                  </a:lnTo>
                  <a:lnTo>
                    <a:pt x="45" y="49"/>
                  </a:lnTo>
                  <a:lnTo>
                    <a:pt x="50" y="43"/>
                  </a:lnTo>
                  <a:lnTo>
                    <a:pt x="61" y="40"/>
                  </a:lnTo>
                  <a:lnTo>
                    <a:pt x="84" y="37"/>
                  </a:lnTo>
                  <a:lnTo>
                    <a:pt x="84" y="37"/>
                  </a:lnTo>
                  <a:lnTo>
                    <a:pt x="92" y="30"/>
                  </a:lnTo>
                  <a:lnTo>
                    <a:pt x="98" y="30"/>
                  </a:lnTo>
                  <a:lnTo>
                    <a:pt x="103" y="33"/>
                  </a:lnTo>
                  <a:lnTo>
                    <a:pt x="103" y="33"/>
                  </a:lnTo>
                  <a:lnTo>
                    <a:pt x="126" y="49"/>
                  </a:lnTo>
                  <a:lnTo>
                    <a:pt x="126" y="49"/>
                  </a:lnTo>
                  <a:lnTo>
                    <a:pt x="131" y="52"/>
                  </a:lnTo>
                  <a:lnTo>
                    <a:pt x="131" y="52"/>
                  </a:lnTo>
                  <a:lnTo>
                    <a:pt x="142" y="58"/>
                  </a:lnTo>
                  <a:lnTo>
                    <a:pt x="145" y="64"/>
                  </a:lnTo>
                  <a:lnTo>
                    <a:pt x="148" y="73"/>
                  </a:lnTo>
                  <a:lnTo>
                    <a:pt x="148" y="73"/>
                  </a:lnTo>
                  <a:lnTo>
                    <a:pt x="156" y="79"/>
                  </a:lnTo>
                  <a:lnTo>
                    <a:pt x="165" y="85"/>
                  </a:lnTo>
                  <a:lnTo>
                    <a:pt x="165" y="85"/>
                  </a:lnTo>
                  <a:lnTo>
                    <a:pt x="176" y="91"/>
                  </a:lnTo>
                  <a:lnTo>
                    <a:pt x="176" y="91"/>
                  </a:lnTo>
                  <a:lnTo>
                    <a:pt x="184" y="94"/>
                  </a:lnTo>
                  <a:lnTo>
                    <a:pt x="184" y="94"/>
                  </a:lnTo>
                  <a:lnTo>
                    <a:pt x="187" y="97"/>
                  </a:lnTo>
                  <a:lnTo>
                    <a:pt x="187" y="97"/>
                  </a:lnTo>
                  <a:lnTo>
                    <a:pt x="196" y="103"/>
                  </a:lnTo>
                  <a:lnTo>
                    <a:pt x="198" y="109"/>
                  </a:lnTo>
                  <a:lnTo>
                    <a:pt x="198" y="119"/>
                  </a:lnTo>
                  <a:lnTo>
                    <a:pt x="198" y="155"/>
                  </a:lnTo>
                  <a:lnTo>
                    <a:pt x="198" y="155"/>
                  </a:lnTo>
                  <a:lnTo>
                    <a:pt x="204" y="155"/>
                  </a:lnTo>
                  <a:lnTo>
                    <a:pt x="204" y="155"/>
                  </a:lnTo>
                  <a:lnTo>
                    <a:pt x="212" y="158"/>
                  </a:lnTo>
                  <a:lnTo>
                    <a:pt x="218" y="161"/>
                  </a:lnTo>
                  <a:lnTo>
                    <a:pt x="218" y="161"/>
                  </a:lnTo>
                  <a:lnTo>
                    <a:pt x="235" y="173"/>
                  </a:lnTo>
                  <a:lnTo>
                    <a:pt x="254" y="179"/>
                  </a:lnTo>
                  <a:lnTo>
                    <a:pt x="254" y="179"/>
                  </a:lnTo>
                  <a:lnTo>
                    <a:pt x="257" y="170"/>
                  </a:lnTo>
                  <a:lnTo>
                    <a:pt x="257" y="170"/>
                  </a:lnTo>
                  <a:lnTo>
                    <a:pt x="257" y="164"/>
                  </a:lnTo>
                  <a:lnTo>
                    <a:pt x="257" y="155"/>
                  </a:lnTo>
                  <a:lnTo>
                    <a:pt x="257" y="155"/>
                  </a:lnTo>
                  <a:lnTo>
                    <a:pt x="254" y="146"/>
                  </a:lnTo>
                  <a:lnTo>
                    <a:pt x="254" y="146"/>
                  </a:lnTo>
                  <a:lnTo>
                    <a:pt x="252" y="140"/>
                  </a:lnTo>
                  <a:lnTo>
                    <a:pt x="252" y="140"/>
                  </a:lnTo>
                  <a:lnTo>
                    <a:pt x="249" y="131"/>
                  </a:lnTo>
                  <a:lnTo>
                    <a:pt x="249" y="131"/>
                  </a:lnTo>
                  <a:lnTo>
                    <a:pt x="240" y="122"/>
                  </a:lnTo>
                  <a:lnTo>
                    <a:pt x="238" y="109"/>
                  </a:lnTo>
                  <a:lnTo>
                    <a:pt x="238" y="109"/>
                  </a:lnTo>
                  <a:lnTo>
                    <a:pt x="238" y="97"/>
                  </a:lnTo>
                  <a:lnTo>
                    <a:pt x="238" y="97"/>
                  </a:lnTo>
                  <a:lnTo>
                    <a:pt x="238" y="88"/>
                  </a:lnTo>
                  <a:lnTo>
                    <a:pt x="235" y="82"/>
                  </a:lnTo>
                  <a:lnTo>
                    <a:pt x="235" y="82"/>
                  </a:lnTo>
                  <a:lnTo>
                    <a:pt x="226" y="58"/>
                  </a:lnTo>
                  <a:lnTo>
                    <a:pt x="226" y="58"/>
                  </a:lnTo>
                  <a:lnTo>
                    <a:pt x="224" y="52"/>
                  </a:lnTo>
                  <a:lnTo>
                    <a:pt x="226" y="49"/>
                  </a:lnTo>
                  <a:lnTo>
                    <a:pt x="229" y="43"/>
                  </a:lnTo>
                  <a:lnTo>
                    <a:pt x="229" y="43"/>
                  </a:lnTo>
                  <a:lnTo>
                    <a:pt x="229" y="40"/>
                  </a:lnTo>
                  <a:lnTo>
                    <a:pt x="229" y="40"/>
                  </a:lnTo>
                  <a:lnTo>
                    <a:pt x="235" y="30"/>
                  </a:lnTo>
                  <a:lnTo>
                    <a:pt x="240" y="24"/>
                  </a:lnTo>
                  <a:lnTo>
                    <a:pt x="240" y="24"/>
                  </a:lnTo>
                  <a:lnTo>
                    <a:pt x="246" y="21"/>
                  </a:lnTo>
                  <a:lnTo>
                    <a:pt x="252" y="15"/>
                  </a:lnTo>
                  <a:lnTo>
                    <a:pt x="252" y="15"/>
                  </a:lnTo>
                  <a:lnTo>
                    <a:pt x="257" y="9"/>
                  </a:lnTo>
                  <a:lnTo>
                    <a:pt x="263" y="9"/>
                  </a:lnTo>
                  <a:lnTo>
                    <a:pt x="263" y="9"/>
                  </a:lnTo>
                  <a:lnTo>
                    <a:pt x="266" y="12"/>
                  </a:lnTo>
                  <a:lnTo>
                    <a:pt x="266" y="18"/>
                  </a:lnTo>
                  <a:lnTo>
                    <a:pt x="263" y="27"/>
                  </a:lnTo>
                  <a:lnTo>
                    <a:pt x="263" y="27"/>
                  </a:lnTo>
                  <a:lnTo>
                    <a:pt x="263" y="30"/>
                  </a:lnTo>
                  <a:lnTo>
                    <a:pt x="263" y="30"/>
                  </a:lnTo>
                  <a:lnTo>
                    <a:pt x="263" y="40"/>
                  </a:lnTo>
                  <a:lnTo>
                    <a:pt x="257" y="67"/>
                  </a:lnTo>
                  <a:lnTo>
                    <a:pt x="257" y="67"/>
                  </a:lnTo>
                  <a:lnTo>
                    <a:pt x="257" y="70"/>
                  </a:lnTo>
                  <a:lnTo>
                    <a:pt x="257" y="70"/>
                  </a:lnTo>
                  <a:lnTo>
                    <a:pt x="257" y="70"/>
                  </a:lnTo>
                  <a:lnTo>
                    <a:pt x="257" y="70"/>
                  </a:lnTo>
                  <a:lnTo>
                    <a:pt x="260" y="73"/>
                  </a:lnTo>
                  <a:lnTo>
                    <a:pt x="260" y="73"/>
                  </a:lnTo>
                  <a:lnTo>
                    <a:pt x="263" y="79"/>
                  </a:lnTo>
                  <a:lnTo>
                    <a:pt x="266" y="85"/>
                  </a:lnTo>
                  <a:lnTo>
                    <a:pt x="263" y="103"/>
                  </a:lnTo>
                  <a:lnTo>
                    <a:pt x="263" y="103"/>
                  </a:lnTo>
                  <a:lnTo>
                    <a:pt x="266" y="109"/>
                  </a:lnTo>
                  <a:lnTo>
                    <a:pt x="271" y="116"/>
                  </a:lnTo>
                  <a:lnTo>
                    <a:pt x="271" y="116"/>
                  </a:lnTo>
                  <a:lnTo>
                    <a:pt x="277" y="125"/>
                  </a:lnTo>
                  <a:lnTo>
                    <a:pt x="280" y="131"/>
                  </a:lnTo>
                  <a:lnTo>
                    <a:pt x="280" y="131"/>
                  </a:lnTo>
                  <a:lnTo>
                    <a:pt x="282" y="137"/>
                  </a:lnTo>
                  <a:lnTo>
                    <a:pt x="282" y="137"/>
                  </a:lnTo>
                  <a:lnTo>
                    <a:pt x="285" y="146"/>
                  </a:lnTo>
                  <a:lnTo>
                    <a:pt x="294" y="152"/>
                  </a:lnTo>
                  <a:lnTo>
                    <a:pt x="294" y="152"/>
                  </a:lnTo>
                  <a:lnTo>
                    <a:pt x="299" y="155"/>
                  </a:lnTo>
                  <a:lnTo>
                    <a:pt x="302" y="161"/>
                  </a:lnTo>
                  <a:lnTo>
                    <a:pt x="305" y="170"/>
                  </a:lnTo>
                  <a:lnTo>
                    <a:pt x="305" y="170"/>
                  </a:lnTo>
                  <a:lnTo>
                    <a:pt x="308" y="176"/>
                  </a:lnTo>
                  <a:lnTo>
                    <a:pt x="308" y="176"/>
                  </a:lnTo>
                  <a:lnTo>
                    <a:pt x="308" y="179"/>
                  </a:lnTo>
                  <a:lnTo>
                    <a:pt x="310" y="182"/>
                  </a:lnTo>
                  <a:lnTo>
                    <a:pt x="310" y="182"/>
                  </a:lnTo>
                  <a:lnTo>
                    <a:pt x="319" y="185"/>
                  </a:lnTo>
                  <a:lnTo>
                    <a:pt x="319" y="185"/>
                  </a:lnTo>
                  <a:lnTo>
                    <a:pt x="327" y="185"/>
                  </a:lnTo>
                  <a:lnTo>
                    <a:pt x="333" y="179"/>
                  </a:lnTo>
                  <a:lnTo>
                    <a:pt x="333" y="179"/>
                  </a:lnTo>
                  <a:lnTo>
                    <a:pt x="336" y="176"/>
                  </a:lnTo>
                  <a:lnTo>
                    <a:pt x="336" y="170"/>
                  </a:lnTo>
                  <a:lnTo>
                    <a:pt x="336" y="170"/>
                  </a:lnTo>
                  <a:lnTo>
                    <a:pt x="336" y="155"/>
                  </a:lnTo>
                  <a:lnTo>
                    <a:pt x="341" y="149"/>
                  </a:lnTo>
                  <a:lnTo>
                    <a:pt x="341" y="149"/>
                  </a:lnTo>
                  <a:lnTo>
                    <a:pt x="344" y="143"/>
                  </a:lnTo>
                  <a:lnTo>
                    <a:pt x="344" y="143"/>
                  </a:lnTo>
                  <a:lnTo>
                    <a:pt x="344" y="140"/>
                  </a:lnTo>
                  <a:lnTo>
                    <a:pt x="344" y="140"/>
                  </a:lnTo>
                  <a:lnTo>
                    <a:pt x="344" y="140"/>
                  </a:lnTo>
                  <a:lnTo>
                    <a:pt x="344" y="140"/>
                  </a:lnTo>
                  <a:lnTo>
                    <a:pt x="338" y="137"/>
                  </a:lnTo>
                  <a:lnTo>
                    <a:pt x="336" y="134"/>
                  </a:lnTo>
                  <a:lnTo>
                    <a:pt x="336" y="134"/>
                  </a:lnTo>
                  <a:lnTo>
                    <a:pt x="336" y="131"/>
                  </a:lnTo>
                  <a:lnTo>
                    <a:pt x="316" y="137"/>
                  </a:lnTo>
                  <a:lnTo>
                    <a:pt x="316" y="137"/>
                  </a:lnTo>
                  <a:lnTo>
                    <a:pt x="310" y="134"/>
                  </a:lnTo>
                  <a:lnTo>
                    <a:pt x="308" y="131"/>
                  </a:lnTo>
                  <a:lnTo>
                    <a:pt x="277" y="0"/>
                  </a:lnTo>
                  <a:lnTo>
                    <a:pt x="170" y="15"/>
                  </a:lnTo>
                  <a:lnTo>
                    <a:pt x="0" y="43"/>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3" name="Freeform 357">
              <a:extLst>
                <a:ext uri="{FF2B5EF4-FFF2-40B4-BE49-F238E27FC236}">
                  <a16:creationId xmlns:a16="http://schemas.microsoft.com/office/drawing/2014/main" id="{26B84F3C-BB67-037E-D96B-804D91170961}"/>
                </a:ext>
              </a:extLst>
            </p:cNvPr>
            <p:cNvSpPr>
              <a:spLocks/>
            </p:cNvSpPr>
            <p:nvPr/>
          </p:nvSpPr>
          <p:spPr bwMode="auto">
            <a:xfrm rot="21400944">
              <a:off x="5036192" y="3080905"/>
              <a:ext cx="132914" cy="17668"/>
            </a:xfrm>
            <a:custGeom>
              <a:avLst/>
              <a:gdLst>
                <a:gd name="T0" fmla="*/ 0 w 107"/>
                <a:gd name="T1" fmla="*/ 15 h 15"/>
                <a:gd name="T2" fmla="*/ 107 w 107"/>
                <a:gd name="T3" fmla="*/ 0 h 15"/>
                <a:gd name="T4" fmla="*/ 107 w 107"/>
                <a:gd name="T5" fmla="*/ 0 h 15"/>
                <a:gd name="T6" fmla="*/ 0 w 107"/>
                <a:gd name="T7" fmla="*/ 15 h 15"/>
              </a:gdLst>
              <a:ahLst/>
              <a:cxnLst>
                <a:cxn ang="0">
                  <a:pos x="T0" y="T1"/>
                </a:cxn>
                <a:cxn ang="0">
                  <a:pos x="T2" y="T3"/>
                </a:cxn>
                <a:cxn ang="0">
                  <a:pos x="T4" y="T5"/>
                </a:cxn>
                <a:cxn ang="0">
                  <a:pos x="T6" y="T7"/>
                </a:cxn>
              </a:cxnLst>
              <a:rect l="0" t="0" r="r" b="b"/>
              <a:pathLst>
                <a:path w="107" h="15">
                  <a:moveTo>
                    <a:pt x="0" y="15"/>
                  </a:moveTo>
                  <a:lnTo>
                    <a:pt x="107" y="0"/>
                  </a:lnTo>
                  <a:lnTo>
                    <a:pt x="107" y="0"/>
                  </a:lnTo>
                  <a:lnTo>
                    <a:pt x="0" y="15"/>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4" name="Freeform 359">
              <a:extLst>
                <a:ext uri="{FF2B5EF4-FFF2-40B4-BE49-F238E27FC236}">
                  <a16:creationId xmlns:a16="http://schemas.microsoft.com/office/drawing/2014/main" id="{3C7BE8D9-F946-8136-F426-2DF563333620}"/>
                </a:ext>
              </a:extLst>
            </p:cNvPr>
            <p:cNvSpPr>
              <a:spLocks/>
            </p:cNvSpPr>
            <p:nvPr/>
          </p:nvSpPr>
          <p:spPr bwMode="auto">
            <a:xfrm rot="21400944">
              <a:off x="5128376" y="3282837"/>
              <a:ext cx="23602" cy="7067"/>
            </a:xfrm>
            <a:custGeom>
              <a:avLst/>
              <a:gdLst>
                <a:gd name="T0" fmla="*/ 19 w 19"/>
                <a:gd name="T1" fmla="*/ 6 h 6"/>
                <a:gd name="T2" fmla="*/ 19 w 19"/>
                <a:gd name="T3" fmla="*/ 6 h 6"/>
                <a:gd name="T4" fmla="*/ 0 w 19"/>
                <a:gd name="T5" fmla="*/ 0 h 6"/>
                <a:gd name="T6" fmla="*/ 19 w 19"/>
                <a:gd name="T7" fmla="*/ 6 h 6"/>
              </a:gdLst>
              <a:ahLst/>
              <a:cxnLst>
                <a:cxn ang="0">
                  <a:pos x="T0" y="T1"/>
                </a:cxn>
                <a:cxn ang="0">
                  <a:pos x="T2" y="T3"/>
                </a:cxn>
                <a:cxn ang="0">
                  <a:pos x="T4" y="T5"/>
                </a:cxn>
                <a:cxn ang="0">
                  <a:pos x="T6" y="T7"/>
                </a:cxn>
              </a:cxnLst>
              <a:rect l="0" t="0" r="r" b="b"/>
              <a:pathLst>
                <a:path w="19" h="6">
                  <a:moveTo>
                    <a:pt x="19" y="6"/>
                  </a:moveTo>
                  <a:lnTo>
                    <a:pt x="19" y="6"/>
                  </a:lnTo>
                  <a:lnTo>
                    <a:pt x="0" y="0"/>
                  </a:lnTo>
                  <a:lnTo>
                    <a:pt x="19" y="6"/>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5" name="Freeform 360">
              <a:extLst>
                <a:ext uri="{FF2B5EF4-FFF2-40B4-BE49-F238E27FC236}">
                  <a16:creationId xmlns:a16="http://schemas.microsoft.com/office/drawing/2014/main" id="{8314ABFA-3E5E-F790-E36E-9227D9F8B954}"/>
                </a:ext>
              </a:extLst>
            </p:cNvPr>
            <p:cNvSpPr>
              <a:spLocks/>
            </p:cNvSpPr>
            <p:nvPr/>
          </p:nvSpPr>
          <p:spPr bwMode="auto">
            <a:xfrm rot="21400944">
              <a:off x="5106683" y="3270014"/>
              <a:ext cx="21117" cy="14134"/>
            </a:xfrm>
            <a:custGeom>
              <a:avLst/>
              <a:gdLst>
                <a:gd name="T0" fmla="*/ 17 w 17"/>
                <a:gd name="T1" fmla="*/ 12 h 12"/>
                <a:gd name="T2" fmla="*/ 17 w 17"/>
                <a:gd name="T3" fmla="*/ 12 h 12"/>
                <a:gd name="T4" fmla="*/ 0 w 17"/>
                <a:gd name="T5" fmla="*/ 0 h 12"/>
                <a:gd name="T6" fmla="*/ 0 w 17"/>
                <a:gd name="T7" fmla="*/ 0 h 12"/>
                <a:gd name="T8" fmla="*/ 17 w 17"/>
                <a:gd name="T9" fmla="*/ 12 h 12"/>
                <a:gd name="T10" fmla="*/ 17 w 17"/>
                <a:gd name="T11" fmla="*/ 12 h 12"/>
              </a:gdLst>
              <a:ahLst/>
              <a:cxnLst>
                <a:cxn ang="0">
                  <a:pos x="T0" y="T1"/>
                </a:cxn>
                <a:cxn ang="0">
                  <a:pos x="T2" y="T3"/>
                </a:cxn>
                <a:cxn ang="0">
                  <a:pos x="T4" y="T5"/>
                </a:cxn>
                <a:cxn ang="0">
                  <a:pos x="T6" y="T7"/>
                </a:cxn>
                <a:cxn ang="0">
                  <a:pos x="T8" y="T9"/>
                </a:cxn>
                <a:cxn ang="0">
                  <a:pos x="T10" y="T11"/>
                </a:cxn>
              </a:cxnLst>
              <a:rect l="0" t="0" r="r" b="b"/>
              <a:pathLst>
                <a:path w="17" h="12">
                  <a:moveTo>
                    <a:pt x="17" y="12"/>
                  </a:moveTo>
                  <a:lnTo>
                    <a:pt x="17" y="12"/>
                  </a:lnTo>
                  <a:lnTo>
                    <a:pt x="0" y="0"/>
                  </a:lnTo>
                  <a:lnTo>
                    <a:pt x="0" y="0"/>
                  </a:lnTo>
                  <a:lnTo>
                    <a:pt x="17" y="12"/>
                  </a:lnTo>
                  <a:lnTo>
                    <a:pt x="17" y="12"/>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6" name="Freeform 361">
              <a:extLst>
                <a:ext uri="{FF2B5EF4-FFF2-40B4-BE49-F238E27FC236}">
                  <a16:creationId xmlns:a16="http://schemas.microsoft.com/office/drawing/2014/main" id="{AEA496EE-D400-876F-8AE1-78524A7D42CC}"/>
                </a:ext>
              </a:extLst>
            </p:cNvPr>
            <p:cNvSpPr>
              <a:spLocks/>
            </p:cNvSpPr>
            <p:nvPr/>
          </p:nvSpPr>
          <p:spPr bwMode="auto">
            <a:xfrm rot="21400944">
              <a:off x="5190830" y="2843780"/>
              <a:ext cx="115523" cy="289760"/>
            </a:xfrm>
            <a:custGeom>
              <a:avLst/>
              <a:gdLst>
                <a:gd name="T0" fmla="*/ 31 w 93"/>
                <a:gd name="T1" fmla="*/ 0 h 246"/>
                <a:gd name="T2" fmla="*/ 25 w 93"/>
                <a:gd name="T3" fmla="*/ 36 h 246"/>
                <a:gd name="T4" fmla="*/ 20 w 93"/>
                <a:gd name="T5" fmla="*/ 54 h 246"/>
                <a:gd name="T6" fmla="*/ 20 w 93"/>
                <a:gd name="T7" fmla="*/ 57 h 246"/>
                <a:gd name="T8" fmla="*/ 20 w 93"/>
                <a:gd name="T9" fmla="*/ 57 h 246"/>
                <a:gd name="T10" fmla="*/ 20 w 93"/>
                <a:gd name="T11" fmla="*/ 60 h 246"/>
                <a:gd name="T12" fmla="*/ 20 w 93"/>
                <a:gd name="T13" fmla="*/ 63 h 246"/>
                <a:gd name="T14" fmla="*/ 20 w 93"/>
                <a:gd name="T15" fmla="*/ 63 h 246"/>
                <a:gd name="T16" fmla="*/ 20 w 93"/>
                <a:gd name="T17" fmla="*/ 63 h 246"/>
                <a:gd name="T18" fmla="*/ 23 w 93"/>
                <a:gd name="T19" fmla="*/ 76 h 246"/>
                <a:gd name="T20" fmla="*/ 42 w 93"/>
                <a:gd name="T21" fmla="*/ 100 h 246"/>
                <a:gd name="T22" fmla="*/ 42 w 93"/>
                <a:gd name="T23" fmla="*/ 100 h 246"/>
                <a:gd name="T24" fmla="*/ 39 w 93"/>
                <a:gd name="T25" fmla="*/ 130 h 246"/>
                <a:gd name="T26" fmla="*/ 37 w 93"/>
                <a:gd name="T27" fmla="*/ 142 h 246"/>
                <a:gd name="T28" fmla="*/ 0 w 93"/>
                <a:gd name="T29" fmla="*/ 185 h 246"/>
                <a:gd name="T30" fmla="*/ 14 w 93"/>
                <a:gd name="T31" fmla="*/ 206 h 246"/>
                <a:gd name="T32" fmla="*/ 28 w 93"/>
                <a:gd name="T33" fmla="*/ 218 h 246"/>
                <a:gd name="T34" fmla="*/ 34 w 93"/>
                <a:gd name="T35" fmla="*/ 218 h 246"/>
                <a:gd name="T36" fmla="*/ 53 w 93"/>
                <a:gd name="T37" fmla="*/ 234 h 246"/>
                <a:gd name="T38" fmla="*/ 56 w 93"/>
                <a:gd name="T39" fmla="*/ 246 h 246"/>
                <a:gd name="T40" fmla="*/ 76 w 93"/>
                <a:gd name="T41" fmla="*/ 191 h 246"/>
                <a:gd name="T42" fmla="*/ 79 w 93"/>
                <a:gd name="T43" fmla="*/ 179 h 246"/>
                <a:gd name="T44" fmla="*/ 87 w 93"/>
                <a:gd name="T45" fmla="*/ 161 h 246"/>
                <a:gd name="T46" fmla="*/ 93 w 93"/>
                <a:gd name="T47" fmla="*/ 124 h 246"/>
                <a:gd name="T48" fmla="*/ 87 w 93"/>
                <a:gd name="T49" fmla="*/ 94 h 246"/>
                <a:gd name="T50" fmla="*/ 87 w 93"/>
                <a:gd name="T51" fmla="*/ 82 h 246"/>
                <a:gd name="T52" fmla="*/ 79 w 93"/>
                <a:gd name="T53" fmla="*/ 66 h 246"/>
                <a:gd name="T54" fmla="*/ 67 w 93"/>
                <a:gd name="T55" fmla="*/ 54 h 246"/>
                <a:gd name="T56" fmla="*/ 70 w 93"/>
                <a:gd name="T57" fmla="*/ 42 h 246"/>
                <a:gd name="T58" fmla="*/ 87 w 93"/>
                <a:gd name="T59" fmla="*/ 21 h 246"/>
                <a:gd name="T60" fmla="*/ 84 w 93"/>
                <a:gd name="T61" fmla="*/ 21 h 246"/>
                <a:gd name="T62" fmla="*/ 81 w 93"/>
                <a:gd name="T63" fmla="*/ 18 h 246"/>
                <a:gd name="T64" fmla="*/ 79 w 93"/>
                <a:gd name="T65" fmla="*/ 18 h 246"/>
                <a:gd name="T66" fmla="*/ 76 w 93"/>
                <a:gd name="T67" fmla="*/ 15 h 246"/>
                <a:gd name="T68" fmla="*/ 70 w 93"/>
                <a:gd name="T69" fmla="*/ 15 h 246"/>
                <a:gd name="T70" fmla="*/ 67 w 93"/>
                <a:gd name="T71" fmla="*/ 12 h 246"/>
                <a:gd name="T72" fmla="*/ 67 w 93"/>
                <a:gd name="T73" fmla="*/ 12 h 246"/>
                <a:gd name="T74" fmla="*/ 62 w 93"/>
                <a:gd name="T75" fmla="*/ 12 h 246"/>
                <a:gd name="T76" fmla="*/ 59 w 93"/>
                <a:gd name="T77" fmla="*/ 9 h 246"/>
                <a:gd name="T78" fmla="*/ 56 w 93"/>
                <a:gd name="T79" fmla="*/ 9 h 246"/>
                <a:gd name="T80" fmla="*/ 53 w 93"/>
                <a:gd name="T81" fmla="*/ 6 h 246"/>
                <a:gd name="T82" fmla="*/ 51 w 93"/>
                <a:gd name="T83" fmla="*/ 6 h 246"/>
                <a:gd name="T84" fmla="*/ 48 w 93"/>
                <a:gd name="T85" fmla="*/ 6 h 246"/>
                <a:gd name="T86" fmla="*/ 42 w 93"/>
                <a:gd name="T87" fmla="*/ 3 h 246"/>
                <a:gd name="T88" fmla="*/ 39 w 93"/>
                <a:gd name="T89" fmla="*/ 3 h 246"/>
                <a:gd name="T90" fmla="*/ 37 w 93"/>
                <a:gd name="T91" fmla="*/ 0 h 246"/>
                <a:gd name="T92" fmla="*/ 31 w 93"/>
                <a:gd name="T93"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3" h="246">
                  <a:moveTo>
                    <a:pt x="31" y="0"/>
                  </a:moveTo>
                  <a:lnTo>
                    <a:pt x="31" y="0"/>
                  </a:lnTo>
                  <a:lnTo>
                    <a:pt x="31" y="0"/>
                  </a:lnTo>
                  <a:lnTo>
                    <a:pt x="31" y="24"/>
                  </a:lnTo>
                  <a:lnTo>
                    <a:pt x="31" y="24"/>
                  </a:lnTo>
                  <a:lnTo>
                    <a:pt x="25" y="36"/>
                  </a:lnTo>
                  <a:lnTo>
                    <a:pt x="25" y="36"/>
                  </a:lnTo>
                  <a:lnTo>
                    <a:pt x="20" y="54"/>
                  </a:lnTo>
                  <a:lnTo>
                    <a:pt x="20" y="54"/>
                  </a:lnTo>
                  <a:lnTo>
                    <a:pt x="20" y="57"/>
                  </a:lnTo>
                  <a:lnTo>
                    <a:pt x="20" y="57"/>
                  </a:lnTo>
                  <a:lnTo>
                    <a:pt x="20" y="57"/>
                  </a:lnTo>
                  <a:lnTo>
                    <a:pt x="20" y="57"/>
                  </a:lnTo>
                  <a:lnTo>
                    <a:pt x="20" y="57"/>
                  </a:lnTo>
                  <a:lnTo>
                    <a:pt x="20" y="57"/>
                  </a:lnTo>
                  <a:lnTo>
                    <a:pt x="20" y="60"/>
                  </a:lnTo>
                  <a:lnTo>
                    <a:pt x="20" y="60"/>
                  </a:lnTo>
                  <a:lnTo>
                    <a:pt x="20" y="60"/>
                  </a:lnTo>
                  <a:lnTo>
                    <a:pt x="20" y="60"/>
                  </a:lnTo>
                  <a:lnTo>
                    <a:pt x="20" y="63"/>
                  </a:lnTo>
                  <a:lnTo>
                    <a:pt x="20" y="63"/>
                  </a:lnTo>
                  <a:lnTo>
                    <a:pt x="20" y="63"/>
                  </a:lnTo>
                  <a:lnTo>
                    <a:pt x="20" y="63"/>
                  </a:lnTo>
                  <a:lnTo>
                    <a:pt x="20" y="63"/>
                  </a:lnTo>
                  <a:lnTo>
                    <a:pt x="20" y="63"/>
                  </a:lnTo>
                  <a:lnTo>
                    <a:pt x="20" y="63"/>
                  </a:lnTo>
                  <a:lnTo>
                    <a:pt x="20" y="63"/>
                  </a:lnTo>
                  <a:lnTo>
                    <a:pt x="20" y="73"/>
                  </a:lnTo>
                  <a:lnTo>
                    <a:pt x="23" y="76"/>
                  </a:lnTo>
                  <a:lnTo>
                    <a:pt x="23" y="76"/>
                  </a:lnTo>
                  <a:lnTo>
                    <a:pt x="37" y="94"/>
                  </a:lnTo>
                  <a:lnTo>
                    <a:pt x="37" y="94"/>
                  </a:lnTo>
                  <a:lnTo>
                    <a:pt x="42" y="100"/>
                  </a:lnTo>
                  <a:lnTo>
                    <a:pt x="42" y="100"/>
                  </a:lnTo>
                  <a:lnTo>
                    <a:pt x="42" y="100"/>
                  </a:lnTo>
                  <a:lnTo>
                    <a:pt x="42" y="100"/>
                  </a:lnTo>
                  <a:lnTo>
                    <a:pt x="45" y="106"/>
                  </a:lnTo>
                  <a:lnTo>
                    <a:pt x="45" y="112"/>
                  </a:lnTo>
                  <a:lnTo>
                    <a:pt x="39" y="130"/>
                  </a:lnTo>
                  <a:lnTo>
                    <a:pt x="39" y="133"/>
                  </a:lnTo>
                  <a:lnTo>
                    <a:pt x="39" y="133"/>
                  </a:lnTo>
                  <a:lnTo>
                    <a:pt x="37" y="142"/>
                  </a:lnTo>
                  <a:lnTo>
                    <a:pt x="31" y="145"/>
                  </a:lnTo>
                  <a:lnTo>
                    <a:pt x="23" y="152"/>
                  </a:lnTo>
                  <a:lnTo>
                    <a:pt x="0" y="185"/>
                  </a:lnTo>
                  <a:lnTo>
                    <a:pt x="6" y="203"/>
                  </a:lnTo>
                  <a:lnTo>
                    <a:pt x="6" y="203"/>
                  </a:lnTo>
                  <a:lnTo>
                    <a:pt x="14" y="206"/>
                  </a:lnTo>
                  <a:lnTo>
                    <a:pt x="25" y="215"/>
                  </a:lnTo>
                  <a:lnTo>
                    <a:pt x="25" y="215"/>
                  </a:lnTo>
                  <a:lnTo>
                    <a:pt x="28" y="218"/>
                  </a:lnTo>
                  <a:lnTo>
                    <a:pt x="28" y="218"/>
                  </a:lnTo>
                  <a:lnTo>
                    <a:pt x="34" y="218"/>
                  </a:lnTo>
                  <a:lnTo>
                    <a:pt x="34" y="218"/>
                  </a:lnTo>
                  <a:lnTo>
                    <a:pt x="42" y="227"/>
                  </a:lnTo>
                  <a:lnTo>
                    <a:pt x="53" y="234"/>
                  </a:lnTo>
                  <a:lnTo>
                    <a:pt x="53" y="234"/>
                  </a:lnTo>
                  <a:lnTo>
                    <a:pt x="56" y="243"/>
                  </a:lnTo>
                  <a:lnTo>
                    <a:pt x="56" y="243"/>
                  </a:lnTo>
                  <a:lnTo>
                    <a:pt x="56" y="246"/>
                  </a:lnTo>
                  <a:lnTo>
                    <a:pt x="56" y="246"/>
                  </a:lnTo>
                  <a:lnTo>
                    <a:pt x="67" y="224"/>
                  </a:lnTo>
                  <a:lnTo>
                    <a:pt x="76" y="191"/>
                  </a:lnTo>
                  <a:lnTo>
                    <a:pt x="76" y="191"/>
                  </a:lnTo>
                  <a:lnTo>
                    <a:pt x="79" y="179"/>
                  </a:lnTo>
                  <a:lnTo>
                    <a:pt x="79" y="179"/>
                  </a:lnTo>
                  <a:lnTo>
                    <a:pt x="81" y="170"/>
                  </a:lnTo>
                  <a:lnTo>
                    <a:pt x="81" y="170"/>
                  </a:lnTo>
                  <a:lnTo>
                    <a:pt x="87" y="161"/>
                  </a:lnTo>
                  <a:lnTo>
                    <a:pt x="90" y="148"/>
                  </a:lnTo>
                  <a:lnTo>
                    <a:pt x="90" y="148"/>
                  </a:lnTo>
                  <a:lnTo>
                    <a:pt x="93" y="124"/>
                  </a:lnTo>
                  <a:lnTo>
                    <a:pt x="90" y="106"/>
                  </a:lnTo>
                  <a:lnTo>
                    <a:pt x="90" y="106"/>
                  </a:lnTo>
                  <a:lnTo>
                    <a:pt x="87" y="94"/>
                  </a:lnTo>
                  <a:lnTo>
                    <a:pt x="87" y="88"/>
                  </a:lnTo>
                  <a:lnTo>
                    <a:pt x="87" y="88"/>
                  </a:lnTo>
                  <a:lnTo>
                    <a:pt x="87" y="82"/>
                  </a:lnTo>
                  <a:lnTo>
                    <a:pt x="87" y="76"/>
                  </a:lnTo>
                  <a:lnTo>
                    <a:pt x="87" y="76"/>
                  </a:lnTo>
                  <a:lnTo>
                    <a:pt x="79" y="66"/>
                  </a:lnTo>
                  <a:lnTo>
                    <a:pt x="79" y="66"/>
                  </a:lnTo>
                  <a:lnTo>
                    <a:pt x="70" y="57"/>
                  </a:lnTo>
                  <a:lnTo>
                    <a:pt x="67" y="54"/>
                  </a:lnTo>
                  <a:lnTo>
                    <a:pt x="67" y="48"/>
                  </a:lnTo>
                  <a:lnTo>
                    <a:pt x="67" y="48"/>
                  </a:lnTo>
                  <a:lnTo>
                    <a:pt x="70" y="42"/>
                  </a:lnTo>
                  <a:lnTo>
                    <a:pt x="87" y="21"/>
                  </a:lnTo>
                  <a:lnTo>
                    <a:pt x="87" y="21"/>
                  </a:lnTo>
                  <a:lnTo>
                    <a:pt x="87" y="21"/>
                  </a:lnTo>
                  <a:lnTo>
                    <a:pt x="87" y="21"/>
                  </a:lnTo>
                  <a:lnTo>
                    <a:pt x="84" y="21"/>
                  </a:lnTo>
                  <a:lnTo>
                    <a:pt x="84" y="21"/>
                  </a:lnTo>
                  <a:lnTo>
                    <a:pt x="81" y="18"/>
                  </a:lnTo>
                  <a:lnTo>
                    <a:pt x="81" y="18"/>
                  </a:lnTo>
                  <a:lnTo>
                    <a:pt x="81" y="18"/>
                  </a:lnTo>
                  <a:lnTo>
                    <a:pt x="81" y="18"/>
                  </a:lnTo>
                  <a:lnTo>
                    <a:pt x="79" y="18"/>
                  </a:lnTo>
                  <a:lnTo>
                    <a:pt x="79" y="18"/>
                  </a:lnTo>
                  <a:lnTo>
                    <a:pt x="76" y="15"/>
                  </a:lnTo>
                  <a:lnTo>
                    <a:pt x="76" y="15"/>
                  </a:lnTo>
                  <a:lnTo>
                    <a:pt x="76" y="15"/>
                  </a:lnTo>
                  <a:lnTo>
                    <a:pt x="76" y="15"/>
                  </a:lnTo>
                  <a:lnTo>
                    <a:pt x="70" y="15"/>
                  </a:lnTo>
                  <a:lnTo>
                    <a:pt x="70" y="15"/>
                  </a:lnTo>
                  <a:lnTo>
                    <a:pt x="70" y="15"/>
                  </a:lnTo>
                  <a:lnTo>
                    <a:pt x="70" y="15"/>
                  </a:lnTo>
                  <a:lnTo>
                    <a:pt x="67" y="12"/>
                  </a:lnTo>
                  <a:lnTo>
                    <a:pt x="67" y="12"/>
                  </a:lnTo>
                  <a:lnTo>
                    <a:pt x="67" y="12"/>
                  </a:lnTo>
                  <a:lnTo>
                    <a:pt x="67" y="12"/>
                  </a:lnTo>
                  <a:lnTo>
                    <a:pt x="65" y="12"/>
                  </a:lnTo>
                  <a:lnTo>
                    <a:pt x="65" y="12"/>
                  </a:lnTo>
                  <a:lnTo>
                    <a:pt x="62" y="12"/>
                  </a:lnTo>
                  <a:lnTo>
                    <a:pt x="62" y="12"/>
                  </a:lnTo>
                  <a:lnTo>
                    <a:pt x="59" y="9"/>
                  </a:lnTo>
                  <a:lnTo>
                    <a:pt x="59" y="9"/>
                  </a:lnTo>
                  <a:lnTo>
                    <a:pt x="59" y="9"/>
                  </a:lnTo>
                  <a:lnTo>
                    <a:pt x="59" y="9"/>
                  </a:lnTo>
                  <a:lnTo>
                    <a:pt x="56" y="9"/>
                  </a:lnTo>
                  <a:lnTo>
                    <a:pt x="56" y="9"/>
                  </a:lnTo>
                  <a:lnTo>
                    <a:pt x="53" y="6"/>
                  </a:lnTo>
                  <a:lnTo>
                    <a:pt x="53" y="6"/>
                  </a:lnTo>
                  <a:lnTo>
                    <a:pt x="51" y="6"/>
                  </a:lnTo>
                  <a:lnTo>
                    <a:pt x="51" y="6"/>
                  </a:lnTo>
                  <a:lnTo>
                    <a:pt x="51" y="6"/>
                  </a:lnTo>
                  <a:lnTo>
                    <a:pt x="51" y="6"/>
                  </a:lnTo>
                  <a:lnTo>
                    <a:pt x="48" y="6"/>
                  </a:lnTo>
                  <a:lnTo>
                    <a:pt x="48" y="6"/>
                  </a:lnTo>
                  <a:lnTo>
                    <a:pt x="48" y="6"/>
                  </a:lnTo>
                  <a:lnTo>
                    <a:pt x="48" y="6"/>
                  </a:lnTo>
                  <a:lnTo>
                    <a:pt x="42" y="3"/>
                  </a:lnTo>
                  <a:lnTo>
                    <a:pt x="42" y="3"/>
                  </a:lnTo>
                  <a:lnTo>
                    <a:pt x="39" y="3"/>
                  </a:lnTo>
                  <a:lnTo>
                    <a:pt x="39" y="3"/>
                  </a:lnTo>
                  <a:lnTo>
                    <a:pt x="39" y="3"/>
                  </a:lnTo>
                  <a:lnTo>
                    <a:pt x="39" y="3"/>
                  </a:lnTo>
                  <a:lnTo>
                    <a:pt x="37" y="0"/>
                  </a:lnTo>
                  <a:lnTo>
                    <a:pt x="37" y="0"/>
                  </a:lnTo>
                  <a:lnTo>
                    <a:pt x="31" y="0"/>
                  </a:lnTo>
                  <a:lnTo>
                    <a:pt x="31"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7" name="Freeform 362">
              <a:extLst>
                <a:ext uri="{FF2B5EF4-FFF2-40B4-BE49-F238E27FC236}">
                  <a16:creationId xmlns:a16="http://schemas.microsoft.com/office/drawing/2014/main" id="{EF7209B0-AB23-1FEA-BD28-E39EB5D6FF4A}"/>
                </a:ext>
              </a:extLst>
            </p:cNvPr>
            <p:cNvSpPr>
              <a:spLocks/>
            </p:cNvSpPr>
            <p:nvPr/>
          </p:nvSpPr>
          <p:spPr bwMode="auto">
            <a:xfrm rot="21400944">
              <a:off x="5211537" y="291648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8" name="Freeform 363">
              <a:extLst>
                <a:ext uri="{FF2B5EF4-FFF2-40B4-BE49-F238E27FC236}">
                  <a16:creationId xmlns:a16="http://schemas.microsoft.com/office/drawing/2014/main" id="{30028888-45CC-5544-A890-08A2A89801B3}"/>
                </a:ext>
              </a:extLst>
            </p:cNvPr>
            <p:cNvSpPr>
              <a:spLocks/>
            </p:cNvSpPr>
            <p:nvPr/>
          </p:nvSpPr>
          <p:spPr bwMode="auto">
            <a:xfrm rot="21400944">
              <a:off x="5211639" y="29200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9" name="Freeform 364">
              <a:extLst>
                <a:ext uri="{FF2B5EF4-FFF2-40B4-BE49-F238E27FC236}">
                  <a16:creationId xmlns:a16="http://schemas.microsoft.com/office/drawing/2014/main" id="{4A5F1B1B-4141-E002-8CB3-42B893531000}"/>
                </a:ext>
              </a:extLst>
            </p:cNvPr>
            <p:cNvSpPr>
              <a:spLocks/>
            </p:cNvSpPr>
            <p:nvPr/>
          </p:nvSpPr>
          <p:spPr bwMode="auto">
            <a:xfrm rot="21400944">
              <a:off x="5211332" y="291295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0" name="Freeform 365">
              <a:extLst>
                <a:ext uri="{FF2B5EF4-FFF2-40B4-BE49-F238E27FC236}">
                  <a16:creationId xmlns:a16="http://schemas.microsoft.com/office/drawing/2014/main" id="{37A8B731-970C-90E9-5232-4119990C766E}"/>
                </a:ext>
              </a:extLst>
            </p:cNvPr>
            <p:cNvSpPr>
              <a:spLocks/>
            </p:cNvSpPr>
            <p:nvPr/>
          </p:nvSpPr>
          <p:spPr bwMode="auto">
            <a:xfrm rot="21400944">
              <a:off x="5211230" y="29129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1" name="Freeform 368">
              <a:extLst>
                <a:ext uri="{FF2B5EF4-FFF2-40B4-BE49-F238E27FC236}">
                  <a16:creationId xmlns:a16="http://schemas.microsoft.com/office/drawing/2014/main" id="{020E97D6-85DB-0E64-06B1-03E7A980C1D2}"/>
                </a:ext>
              </a:extLst>
            </p:cNvPr>
            <p:cNvSpPr>
              <a:spLocks/>
            </p:cNvSpPr>
            <p:nvPr/>
          </p:nvSpPr>
          <p:spPr bwMode="auto">
            <a:xfrm rot="21400944">
              <a:off x="5235033" y="2955056"/>
              <a:ext cx="6211" cy="7067"/>
            </a:xfrm>
            <a:custGeom>
              <a:avLst/>
              <a:gdLst>
                <a:gd name="T0" fmla="*/ 5 w 5"/>
                <a:gd name="T1" fmla="*/ 6 h 6"/>
                <a:gd name="T2" fmla="*/ 5 w 5"/>
                <a:gd name="T3" fmla="*/ 6 h 6"/>
                <a:gd name="T4" fmla="*/ 0 w 5"/>
                <a:gd name="T5" fmla="*/ 0 h 6"/>
                <a:gd name="T6" fmla="*/ 0 w 5"/>
                <a:gd name="T7" fmla="*/ 0 h 6"/>
                <a:gd name="T8" fmla="*/ 5 w 5"/>
                <a:gd name="T9" fmla="*/ 6 h 6"/>
                <a:gd name="T10" fmla="*/ 5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5" y="6"/>
                  </a:moveTo>
                  <a:lnTo>
                    <a:pt x="5" y="6"/>
                  </a:lnTo>
                  <a:lnTo>
                    <a:pt x="0" y="0"/>
                  </a:lnTo>
                  <a:lnTo>
                    <a:pt x="0" y="0"/>
                  </a:lnTo>
                  <a:lnTo>
                    <a:pt x="5" y="6"/>
                  </a:lnTo>
                  <a:lnTo>
                    <a:pt x="5" y="6"/>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2" name="Freeform 369">
              <a:extLst>
                <a:ext uri="{FF2B5EF4-FFF2-40B4-BE49-F238E27FC236}">
                  <a16:creationId xmlns:a16="http://schemas.microsoft.com/office/drawing/2014/main" id="{484710DA-2013-F548-CB45-A31A92BB7452}"/>
                </a:ext>
              </a:extLst>
            </p:cNvPr>
            <p:cNvSpPr>
              <a:spLocks/>
            </p:cNvSpPr>
            <p:nvPr/>
          </p:nvSpPr>
          <p:spPr bwMode="auto">
            <a:xfrm rot="21400944">
              <a:off x="5463861" y="2656780"/>
              <a:ext cx="72047" cy="82451"/>
            </a:xfrm>
            <a:custGeom>
              <a:avLst/>
              <a:gdLst>
                <a:gd name="T0" fmla="*/ 2 w 58"/>
                <a:gd name="T1" fmla="*/ 12 h 70"/>
                <a:gd name="T2" fmla="*/ 2 w 58"/>
                <a:gd name="T3" fmla="*/ 15 h 70"/>
                <a:gd name="T4" fmla="*/ 2 w 58"/>
                <a:gd name="T5" fmla="*/ 18 h 70"/>
                <a:gd name="T6" fmla="*/ 5 w 58"/>
                <a:gd name="T7" fmla="*/ 21 h 70"/>
                <a:gd name="T8" fmla="*/ 5 w 58"/>
                <a:gd name="T9" fmla="*/ 27 h 70"/>
                <a:gd name="T10" fmla="*/ 5 w 58"/>
                <a:gd name="T11" fmla="*/ 27 h 70"/>
                <a:gd name="T12" fmla="*/ 8 w 58"/>
                <a:gd name="T13" fmla="*/ 33 h 70"/>
                <a:gd name="T14" fmla="*/ 8 w 58"/>
                <a:gd name="T15" fmla="*/ 36 h 70"/>
                <a:gd name="T16" fmla="*/ 11 w 58"/>
                <a:gd name="T17" fmla="*/ 42 h 70"/>
                <a:gd name="T18" fmla="*/ 11 w 58"/>
                <a:gd name="T19" fmla="*/ 42 h 70"/>
                <a:gd name="T20" fmla="*/ 11 w 58"/>
                <a:gd name="T21" fmla="*/ 48 h 70"/>
                <a:gd name="T22" fmla="*/ 11 w 58"/>
                <a:gd name="T23" fmla="*/ 51 h 70"/>
                <a:gd name="T24" fmla="*/ 14 w 58"/>
                <a:gd name="T25" fmla="*/ 58 h 70"/>
                <a:gd name="T26" fmla="*/ 14 w 58"/>
                <a:gd name="T27" fmla="*/ 58 h 70"/>
                <a:gd name="T28" fmla="*/ 14 w 58"/>
                <a:gd name="T29" fmla="*/ 64 h 70"/>
                <a:gd name="T30" fmla="*/ 14 w 58"/>
                <a:gd name="T31" fmla="*/ 67 h 70"/>
                <a:gd name="T32" fmla="*/ 14 w 58"/>
                <a:gd name="T33" fmla="*/ 70 h 70"/>
                <a:gd name="T34" fmla="*/ 14 w 58"/>
                <a:gd name="T35" fmla="*/ 70 h 70"/>
                <a:gd name="T36" fmla="*/ 25 w 58"/>
                <a:gd name="T37" fmla="*/ 54 h 70"/>
                <a:gd name="T38" fmla="*/ 22 w 58"/>
                <a:gd name="T39" fmla="*/ 42 h 70"/>
                <a:gd name="T40" fmla="*/ 22 w 58"/>
                <a:gd name="T41" fmla="*/ 30 h 70"/>
                <a:gd name="T42" fmla="*/ 33 w 58"/>
                <a:gd name="T43" fmla="*/ 21 h 70"/>
                <a:gd name="T44" fmla="*/ 53 w 58"/>
                <a:gd name="T45" fmla="*/ 36 h 70"/>
                <a:gd name="T46" fmla="*/ 53 w 58"/>
                <a:gd name="T47" fmla="*/ 42 h 70"/>
                <a:gd name="T48" fmla="*/ 58 w 58"/>
                <a:gd name="T49" fmla="*/ 39 h 70"/>
                <a:gd name="T50" fmla="*/ 55 w 58"/>
                <a:gd name="T51" fmla="*/ 36 h 70"/>
                <a:gd name="T52" fmla="*/ 55 w 58"/>
                <a:gd name="T53" fmla="*/ 36 h 70"/>
                <a:gd name="T54" fmla="*/ 55 w 58"/>
                <a:gd name="T55" fmla="*/ 33 h 70"/>
                <a:gd name="T56" fmla="*/ 53 w 58"/>
                <a:gd name="T57" fmla="*/ 30 h 70"/>
                <a:gd name="T58" fmla="*/ 53 w 58"/>
                <a:gd name="T59" fmla="*/ 27 h 70"/>
                <a:gd name="T60" fmla="*/ 53 w 58"/>
                <a:gd name="T61" fmla="*/ 27 h 70"/>
                <a:gd name="T62" fmla="*/ 53 w 58"/>
                <a:gd name="T63" fmla="*/ 24 h 70"/>
                <a:gd name="T64" fmla="*/ 50 w 58"/>
                <a:gd name="T65" fmla="*/ 24 h 70"/>
                <a:gd name="T66" fmla="*/ 50 w 58"/>
                <a:gd name="T67" fmla="*/ 21 h 70"/>
                <a:gd name="T68" fmla="*/ 50 w 58"/>
                <a:gd name="T69" fmla="*/ 21 h 70"/>
                <a:gd name="T70" fmla="*/ 39 w 58"/>
                <a:gd name="T71" fmla="*/ 15 h 70"/>
                <a:gd name="T72" fmla="*/ 36 w 58"/>
                <a:gd name="T73" fmla="*/ 12 h 70"/>
                <a:gd name="T74" fmla="*/ 25 w 58"/>
                <a:gd name="T75" fmla="*/ 0 h 70"/>
                <a:gd name="T76" fmla="*/ 25 w 58"/>
                <a:gd name="T77" fmla="*/ 0 h 70"/>
                <a:gd name="T78" fmla="*/ 25 w 58"/>
                <a:gd name="T79" fmla="*/ 0 h 70"/>
                <a:gd name="T80" fmla="*/ 25 w 58"/>
                <a:gd name="T81" fmla="*/ 0 h 70"/>
                <a:gd name="T82" fmla="*/ 22 w 58"/>
                <a:gd name="T83" fmla="*/ 0 h 70"/>
                <a:gd name="T84" fmla="*/ 22 w 58"/>
                <a:gd name="T85" fmla="*/ 0 h 70"/>
                <a:gd name="T86" fmla="*/ 19 w 58"/>
                <a:gd name="T87" fmla="*/ 3 h 70"/>
                <a:gd name="T88" fmla="*/ 19 w 58"/>
                <a:gd name="T89" fmla="*/ 3 h 70"/>
                <a:gd name="T90" fmla="*/ 16 w 58"/>
                <a:gd name="T91" fmla="*/ 3 h 70"/>
                <a:gd name="T92" fmla="*/ 16 w 58"/>
                <a:gd name="T93" fmla="*/ 3 h 70"/>
                <a:gd name="T94" fmla="*/ 14 w 58"/>
                <a:gd name="T95" fmla="*/ 3 h 70"/>
                <a:gd name="T96" fmla="*/ 14 w 58"/>
                <a:gd name="T97" fmla="*/ 3 h 70"/>
                <a:gd name="T98" fmla="*/ 11 w 58"/>
                <a:gd name="T99" fmla="*/ 6 h 70"/>
                <a:gd name="T100" fmla="*/ 8 w 58"/>
                <a:gd name="T101" fmla="*/ 6 h 70"/>
                <a:gd name="T102" fmla="*/ 8 w 58"/>
                <a:gd name="T103" fmla="*/ 6 h 70"/>
                <a:gd name="T104" fmla="*/ 5 w 58"/>
                <a:gd name="T105" fmla="*/ 6 h 70"/>
                <a:gd name="T106" fmla="*/ 0 w 58"/>
                <a:gd name="T107" fmla="*/ 9 h 70"/>
                <a:gd name="T108" fmla="*/ 0 w 58"/>
                <a:gd name="T109"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 h="70">
                  <a:moveTo>
                    <a:pt x="0" y="12"/>
                  </a:moveTo>
                  <a:lnTo>
                    <a:pt x="0" y="12"/>
                  </a:lnTo>
                  <a:lnTo>
                    <a:pt x="2" y="12"/>
                  </a:lnTo>
                  <a:lnTo>
                    <a:pt x="2" y="12"/>
                  </a:lnTo>
                  <a:lnTo>
                    <a:pt x="2" y="15"/>
                  </a:lnTo>
                  <a:lnTo>
                    <a:pt x="2" y="15"/>
                  </a:lnTo>
                  <a:lnTo>
                    <a:pt x="2" y="18"/>
                  </a:lnTo>
                  <a:lnTo>
                    <a:pt x="2" y="18"/>
                  </a:lnTo>
                  <a:lnTo>
                    <a:pt x="2" y="18"/>
                  </a:lnTo>
                  <a:lnTo>
                    <a:pt x="2" y="18"/>
                  </a:lnTo>
                  <a:lnTo>
                    <a:pt x="5" y="21"/>
                  </a:lnTo>
                  <a:lnTo>
                    <a:pt x="5" y="21"/>
                  </a:lnTo>
                  <a:lnTo>
                    <a:pt x="5" y="24"/>
                  </a:lnTo>
                  <a:lnTo>
                    <a:pt x="5" y="24"/>
                  </a:lnTo>
                  <a:lnTo>
                    <a:pt x="5" y="27"/>
                  </a:lnTo>
                  <a:lnTo>
                    <a:pt x="5" y="27"/>
                  </a:lnTo>
                  <a:lnTo>
                    <a:pt x="5" y="27"/>
                  </a:lnTo>
                  <a:lnTo>
                    <a:pt x="5" y="27"/>
                  </a:lnTo>
                  <a:lnTo>
                    <a:pt x="8" y="30"/>
                  </a:lnTo>
                  <a:lnTo>
                    <a:pt x="8" y="30"/>
                  </a:lnTo>
                  <a:lnTo>
                    <a:pt x="8" y="33"/>
                  </a:lnTo>
                  <a:lnTo>
                    <a:pt x="8" y="33"/>
                  </a:lnTo>
                  <a:lnTo>
                    <a:pt x="8" y="36"/>
                  </a:lnTo>
                  <a:lnTo>
                    <a:pt x="8" y="36"/>
                  </a:lnTo>
                  <a:lnTo>
                    <a:pt x="8" y="36"/>
                  </a:lnTo>
                  <a:lnTo>
                    <a:pt x="8" y="36"/>
                  </a:lnTo>
                  <a:lnTo>
                    <a:pt x="11" y="42"/>
                  </a:lnTo>
                  <a:lnTo>
                    <a:pt x="11" y="42"/>
                  </a:lnTo>
                  <a:lnTo>
                    <a:pt x="11" y="42"/>
                  </a:lnTo>
                  <a:lnTo>
                    <a:pt x="11" y="42"/>
                  </a:lnTo>
                  <a:lnTo>
                    <a:pt x="11" y="45"/>
                  </a:lnTo>
                  <a:lnTo>
                    <a:pt x="11" y="45"/>
                  </a:lnTo>
                  <a:lnTo>
                    <a:pt x="11" y="48"/>
                  </a:lnTo>
                  <a:lnTo>
                    <a:pt x="11" y="48"/>
                  </a:lnTo>
                  <a:lnTo>
                    <a:pt x="11" y="51"/>
                  </a:lnTo>
                  <a:lnTo>
                    <a:pt x="11" y="51"/>
                  </a:lnTo>
                  <a:lnTo>
                    <a:pt x="14" y="51"/>
                  </a:lnTo>
                  <a:lnTo>
                    <a:pt x="14" y="51"/>
                  </a:lnTo>
                  <a:lnTo>
                    <a:pt x="14" y="58"/>
                  </a:lnTo>
                  <a:lnTo>
                    <a:pt x="14" y="58"/>
                  </a:lnTo>
                  <a:lnTo>
                    <a:pt x="14" y="58"/>
                  </a:lnTo>
                  <a:lnTo>
                    <a:pt x="14" y="58"/>
                  </a:lnTo>
                  <a:lnTo>
                    <a:pt x="14" y="61"/>
                  </a:lnTo>
                  <a:lnTo>
                    <a:pt x="14" y="61"/>
                  </a:lnTo>
                  <a:lnTo>
                    <a:pt x="14" y="64"/>
                  </a:lnTo>
                  <a:lnTo>
                    <a:pt x="14" y="64"/>
                  </a:lnTo>
                  <a:lnTo>
                    <a:pt x="14" y="67"/>
                  </a:lnTo>
                  <a:lnTo>
                    <a:pt x="14" y="67"/>
                  </a:lnTo>
                  <a:lnTo>
                    <a:pt x="14" y="70"/>
                  </a:lnTo>
                  <a:lnTo>
                    <a:pt x="14" y="70"/>
                  </a:lnTo>
                  <a:lnTo>
                    <a:pt x="14" y="70"/>
                  </a:lnTo>
                  <a:lnTo>
                    <a:pt x="14" y="70"/>
                  </a:lnTo>
                  <a:lnTo>
                    <a:pt x="14" y="70"/>
                  </a:lnTo>
                  <a:lnTo>
                    <a:pt x="14" y="70"/>
                  </a:lnTo>
                  <a:lnTo>
                    <a:pt x="19" y="67"/>
                  </a:lnTo>
                  <a:lnTo>
                    <a:pt x="25" y="61"/>
                  </a:lnTo>
                  <a:lnTo>
                    <a:pt x="25" y="54"/>
                  </a:lnTo>
                  <a:lnTo>
                    <a:pt x="22" y="45"/>
                  </a:lnTo>
                  <a:lnTo>
                    <a:pt x="22" y="45"/>
                  </a:lnTo>
                  <a:lnTo>
                    <a:pt x="22" y="42"/>
                  </a:lnTo>
                  <a:lnTo>
                    <a:pt x="22" y="42"/>
                  </a:lnTo>
                  <a:lnTo>
                    <a:pt x="22" y="36"/>
                  </a:lnTo>
                  <a:lnTo>
                    <a:pt x="22" y="30"/>
                  </a:lnTo>
                  <a:lnTo>
                    <a:pt x="28" y="24"/>
                  </a:lnTo>
                  <a:lnTo>
                    <a:pt x="33" y="21"/>
                  </a:lnTo>
                  <a:lnTo>
                    <a:pt x="33" y="21"/>
                  </a:lnTo>
                  <a:lnTo>
                    <a:pt x="39" y="21"/>
                  </a:lnTo>
                  <a:lnTo>
                    <a:pt x="44" y="24"/>
                  </a:lnTo>
                  <a:lnTo>
                    <a:pt x="53" y="36"/>
                  </a:lnTo>
                  <a:lnTo>
                    <a:pt x="53" y="39"/>
                  </a:lnTo>
                  <a:lnTo>
                    <a:pt x="53" y="39"/>
                  </a:lnTo>
                  <a:lnTo>
                    <a:pt x="53" y="42"/>
                  </a:lnTo>
                  <a:lnTo>
                    <a:pt x="53" y="42"/>
                  </a:lnTo>
                  <a:lnTo>
                    <a:pt x="58" y="39"/>
                  </a:lnTo>
                  <a:lnTo>
                    <a:pt x="58" y="39"/>
                  </a:lnTo>
                  <a:lnTo>
                    <a:pt x="58" y="39"/>
                  </a:lnTo>
                  <a:lnTo>
                    <a:pt x="58" y="39"/>
                  </a:lnTo>
                  <a:lnTo>
                    <a:pt x="55" y="36"/>
                  </a:lnTo>
                  <a:lnTo>
                    <a:pt x="55" y="36"/>
                  </a:lnTo>
                  <a:lnTo>
                    <a:pt x="55" y="36"/>
                  </a:lnTo>
                  <a:lnTo>
                    <a:pt x="55" y="36"/>
                  </a:lnTo>
                  <a:lnTo>
                    <a:pt x="55" y="33"/>
                  </a:lnTo>
                  <a:lnTo>
                    <a:pt x="55" y="33"/>
                  </a:lnTo>
                  <a:lnTo>
                    <a:pt x="55" y="33"/>
                  </a:lnTo>
                  <a:lnTo>
                    <a:pt x="55" y="33"/>
                  </a:lnTo>
                  <a:lnTo>
                    <a:pt x="53" y="30"/>
                  </a:lnTo>
                  <a:lnTo>
                    <a:pt x="53" y="30"/>
                  </a:lnTo>
                  <a:lnTo>
                    <a:pt x="53" y="30"/>
                  </a:lnTo>
                  <a:lnTo>
                    <a:pt x="53" y="30"/>
                  </a:lnTo>
                  <a:lnTo>
                    <a:pt x="53" y="27"/>
                  </a:lnTo>
                  <a:lnTo>
                    <a:pt x="53" y="27"/>
                  </a:lnTo>
                  <a:lnTo>
                    <a:pt x="53" y="27"/>
                  </a:lnTo>
                  <a:lnTo>
                    <a:pt x="53" y="27"/>
                  </a:lnTo>
                  <a:lnTo>
                    <a:pt x="53" y="24"/>
                  </a:lnTo>
                  <a:lnTo>
                    <a:pt x="53" y="24"/>
                  </a:lnTo>
                  <a:lnTo>
                    <a:pt x="53" y="24"/>
                  </a:lnTo>
                  <a:lnTo>
                    <a:pt x="53" y="24"/>
                  </a:lnTo>
                  <a:lnTo>
                    <a:pt x="50" y="24"/>
                  </a:lnTo>
                  <a:lnTo>
                    <a:pt x="50" y="24"/>
                  </a:lnTo>
                  <a:lnTo>
                    <a:pt x="50" y="24"/>
                  </a:lnTo>
                  <a:lnTo>
                    <a:pt x="50" y="24"/>
                  </a:lnTo>
                  <a:lnTo>
                    <a:pt x="50" y="21"/>
                  </a:lnTo>
                  <a:lnTo>
                    <a:pt x="50" y="21"/>
                  </a:lnTo>
                  <a:lnTo>
                    <a:pt x="50" y="21"/>
                  </a:lnTo>
                  <a:lnTo>
                    <a:pt x="50" y="21"/>
                  </a:lnTo>
                  <a:lnTo>
                    <a:pt x="50" y="21"/>
                  </a:lnTo>
                  <a:lnTo>
                    <a:pt x="50" y="21"/>
                  </a:lnTo>
                  <a:lnTo>
                    <a:pt x="39" y="15"/>
                  </a:lnTo>
                  <a:lnTo>
                    <a:pt x="39" y="15"/>
                  </a:lnTo>
                  <a:lnTo>
                    <a:pt x="36" y="12"/>
                  </a:lnTo>
                  <a:lnTo>
                    <a:pt x="36" y="12"/>
                  </a:lnTo>
                  <a:lnTo>
                    <a:pt x="28" y="0"/>
                  </a:lnTo>
                  <a:lnTo>
                    <a:pt x="28" y="0"/>
                  </a:lnTo>
                  <a:lnTo>
                    <a:pt x="25" y="0"/>
                  </a:lnTo>
                  <a:lnTo>
                    <a:pt x="25" y="0"/>
                  </a:lnTo>
                  <a:lnTo>
                    <a:pt x="25" y="0"/>
                  </a:lnTo>
                  <a:lnTo>
                    <a:pt x="25" y="0"/>
                  </a:lnTo>
                  <a:lnTo>
                    <a:pt x="25" y="0"/>
                  </a:lnTo>
                  <a:lnTo>
                    <a:pt x="25" y="0"/>
                  </a:lnTo>
                  <a:lnTo>
                    <a:pt x="25" y="0"/>
                  </a:lnTo>
                  <a:lnTo>
                    <a:pt x="25" y="0"/>
                  </a:lnTo>
                  <a:lnTo>
                    <a:pt x="25" y="0"/>
                  </a:lnTo>
                  <a:lnTo>
                    <a:pt x="25" y="0"/>
                  </a:lnTo>
                  <a:lnTo>
                    <a:pt x="22" y="0"/>
                  </a:lnTo>
                  <a:lnTo>
                    <a:pt x="22" y="0"/>
                  </a:lnTo>
                  <a:lnTo>
                    <a:pt x="22" y="0"/>
                  </a:lnTo>
                  <a:lnTo>
                    <a:pt x="22" y="0"/>
                  </a:lnTo>
                  <a:lnTo>
                    <a:pt x="22" y="0"/>
                  </a:lnTo>
                  <a:lnTo>
                    <a:pt x="22" y="0"/>
                  </a:lnTo>
                  <a:lnTo>
                    <a:pt x="22" y="0"/>
                  </a:lnTo>
                  <a:lnTo>
                    <a:pt x="22" y="0"/>
                  </a:lnTo>
                  <a:lnTo>
                    <a:pt x="19" y="3"/>
                  </a:lnTo>
                  <a:lnTo>
                    <a:pt x="19" y="3"/>
                  </a:lnTo>
                  <a:lnTo>
                    <a:pt x="19" y="3"/>
                  </a:lnTo>
                  <a:lnTo>
                    <a:pt x="19" y="3"/>
                  </a:lnTo>
                  <a:lnTo>
                    <a:pt x="19" y="3"/>
                  </a:lnTo>
                  <a:lnTo>
                    <a:pt x="19" y="3"/>
                  </a:lnTo>
                  <a:lnTo>
                    <a:pt x="16" y="3"/>
                  </a:lnTo>
                  <a:lnTo>
                    <a:pt x="16" y="3"/>
                  </a:lnTo>
                  <a:lnTo>
                    <a:pt x="16" y="3"/>
                  </a:lnTo>
                  <a:lnTo>
                    <a:pt x="16" y="3"/>
                  </a:lnTo>
                  <a:lnTo>
                    <a:pt x="14" y="3"/>
                  </a:lnTo>
                  <a:lnTo>
                    <a:pt x="14" y="3"/>
                  </a:lnTo>
                  <a:lnTo>
                    <a:pt x="14" y="3"/>
                  </a:lnTo>
                  <a:lnTo>
                    <a:pt x="14" y="3"/>
                  </a:lnTo>
                  <a:lnTo>
                    <a:pt x="14" y="3"/>
                  </a:lnTo>
                  <a:lnTo>
                    <a:pt x="14" y="3"/>
                  </a:lnTo>
                  <a:lnTo>
                    <a:pt x="11" y="6"/>
                  </a:lnTo>
                  <a:lnTo>
                    <a:pt x="11" y="6"/>
                  </a:lnTo>
                  <a:lnTo>
                    <a:pt x="11" y="6"/>
                  </a:lnTo>
                  <a:lnTo>
                    <a:pt x="11" y="6"/>
                  </a:lnTo>
                  <a:lnTo>
                    <a:pt x="8" y="6"/>
                  </a:lnTo>
                  <a:lnTo>
                    <a:pt x="8" y="6"/>
                  </a:lnTo>
                  <a:lnTo>
                    <a:pt x="8" y="6"/>
                  </a:lnTo>
                  <a:lnTo>
                    <a:pt x="8" y="6"/>
                  </a:lnTo>
                  <a:lnTo>
                    <a:pt x="8" y="6"/>
                  </a:lnTo>
                  <a:lnTo>
                    <a:pt x="8" y="6"/>
                  </a:lnTo>
                  <a:lnTo>
                    <a:pt x="5" y="6"/>
                  </a:lnTo>
                  <a:lnTo>
                    <a:pt x="5" y="6"/>
                  </a:lnTo>
                  <a:lnTo>
                    <a:pt x="5" y="9"/>
                  </a:lnTo>
                  <a:lnTo>
                    <a:pt x="5" y="9"/>
                  </a:lnTo>
                  <a:lnTo>
                    <a:pt x="0" y="9"/>
                  </a:lnTo>
                  <a:lnTo>
                    <a:pt x="0" y="9"/>
                  </a:lnTo>
                  <a:lnTo>
                    <a:pt x="0" y="9"/>
                  </a:lnTo>
                  <a:lnTo>
                    <a:pt x="0" y="9"/>
                  </a:lnTo>
                  <a:lnTo>
                    <a:pt x="0" y="12"/>
                  </a:lnTo>
                  <a:lnTo>
                    <a:pt x="0" y="12"/>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3" name="Freeform 370">
              <a:extLst>
                <a:ext uri="{FF2B5EF4-FFF2-40B4-BE49-F238E27FC236}">
                  <a16:creationId xmlns:a16="http://schemas.microsoft.com/office/drawing/2014/main" id="{DD9B389E-E936-04AD-C13D-8E7E2B6E0C31}"/>
                </a:ext>
              </a:extLst>
            </p:cNvPr>
            <p:cNvSpPr>
              <a:spLocks/>
            </p:cNvSpPr>
            <p:nvPr/>
          </p:nvSpPr>
          <p:spPr bwMode="auto">
            <a:xfrm rot="21400944">
              <a:off x="5469576" y="26903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4" name="Freeform 371">
              <a:extLst>
                <a:ext uri="{FF2B5EF4-FFF2-40B4-BE49-F238E27FC236}">
                  <a16:creationId xmlns:a16="http://schemas.microsoft.com/office/drawing/2014/main" id="{F0B91610-A65F-F043-185B-46E9379980B3}"/>
                </a:ext>
              </a:extLst>
            </p:cNvPr>
            <p:cNvSpPr>
              <a:spLocks/>
            </p:cNvSpPr>
            <p:nvPr/>
          </p:nvSpPr>
          <p:spPr bwMode="auto">
            <a:xfrm rot="21400944">
              <a:off x="5465242" y="26799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5" name="Freeform 372">
              <a:extLst>
                <a:ext uri="{FF2B5EF4-FFF2-40B4-BE49-F238E27FC236}">
                  <a16:creationId xmlns:a16="http://schemas.microsoft.com/office/drawing/2014/main" id="{2DBBC6E3-3E47-4920-C559-CB11DA32FB2A}"/>
                </a:ext>
              </a:extLst>
            </p:cNvPr>
            <p:cNvSpPr>
              <a:spLocks/>
            </p:cNvSpPr>
            <p:nvPr/>
          </p:nvSpPr>
          <p:spPr bwMode="auto">
            <a:xfrm rot="21400944">
              <a:off x="5469270" y="268326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6" name="Freeform 373">
              <a:extLst>
                <a:ext uri="{FF2B5EF4-FFF2-40B4-BE49-F238E27FC236}">
                  <a16:creationId xmlns:a16="http://schemas.microsoft.com/office/drawing/2014/main" id="{D2150548-A680-F87E-4153-D05B1005B3E5}"/>
                </a:ext>
              </a:extLst>
            </p:cNvPr>
            <p:cNvSpPr>
              <a:spLocks/>
            </p:cNvSpPr>
            <p:nvPr/>
          </p:nvSpPr>
          <p:spPr bwMode="auto">
            <a:xfrm rot="21400944">
              <a:off x="5482850" y="27261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7" name="Freeform 374">
              <a:extLst>
                <a:ext uri="{FF2B5EF4-FFF2-40B4-BE49-F238E27FC236}">
                  <a16:creationId xmlns:a16="http://schemas.microsoft.com/office/drawing/2014/main" id="{1871B224-2054-D959-5623-A51F77BAE9FC}"/>
                </a:ext>
              </a:extLst>
            </p:cNvPr>
            <p:cNvSpPr>
              <a:spLocks/>
            </p:cNvSpPr>
            <p:nvPr/>
          </p:nvSpPr>
          <p:spPr bwMode="auto">
            <a:xfrm rot="21400944">
              <a:off x="5462251" y="266951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8" name="Freeform 375">
              <a:extLst>
                <a:ext uri="{FF2B5EF4-FFF2-40B4-BE49-F238E27FC236}">
                  <a16:creationId xmlns:a16="http://schemas.microsoft.com/office/drawing/2014/main" id="{1B28F5F6-F713-ABBC-D23A-C96BC8179487}"/>
                </a:ext>
              </a:extLst>
            </p:cNvPr>
            <p:cNvSpPr>
              <a:spLocks/>
            </p:cNvSpPr>
            <p:nvPr/>
          </p:nvSpPr>
          <p:spPr bwMode="auto">
            <a:xfrm rot="21400944">
              <a:off x="5483157" y="272965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9" name="Freeform 376">
              <a:extLst>
                <a:ext uri="{FF2B5EF4-FFF2-40B4-BE49-F238E27FC236}">
                  <a16:creationId xmlns:a16="http://schemas.microsoft.com/office/drawing/2014/main" id="{F21649C1-112C-2738-6E56-63D7B47DB51E}"/>
                </a:ext>
              </a:extLst>
            </p:cNvPr>
            <p:cNvSpPr>
              <a:spLocks/>
            </p:cNvSpPr>
            <p:nvPr/>
          </p:nvSpPr>
          <p:spPr bwMode="auto">
            <a:xfrm rot="21400944">
              <a:off x="5478649" y="2718007"/>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0" name="Freeform 377">
              <a:extLst>
                <a:ext uri="{FF2B5EF4-FFF2-40B4-BE49-F238E27FC236}">
                  <a16:creationId xmlns:a16="http://schemas.microsoft.com/office/drawing/2014/main" id="{2F197F52-8522-392A-5F96-A18226016F5A}"/>
                </a:ext>
              </a:extLst>
            </p:cNvPr>
            <p:cNvSpPr>
              <a:spLocks/>
            </p:cNvSpPr>
            <p:nvPr/>
          </p:nvSpPr>
          <p:spPr bwMode="auto">
            <a:xfrm rot="21400944">
              <a:off x="5483566" y="273671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1" name="Freeform 378">
              <a:extLst>
                <a:ext uri="{FF2B5EF4-FFF2-40B4-BE49-F238E27FC236}">
                  <a16:creationId xmlns:a16="http://schemas.microsoft.com/office/drawing/2014/main" id="{11231CCE-685F-22DA-061C-D4458A666B7C}"/>
                </a:ext>
              </a:extLst>
            </p:cNvPr>
            <p:cNvSpPr>
              <a:spLocks/>
            </p:cNvSpPr>
            <p:nvPr/>
          </p:nvSpPr>
          <p:spPr bwMode="auto">
            <a:xfrm rot="21400944">
              <a:off x="5473603" y="269363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2" name="Freeform 379">
              <a:extLst>
                <a:ext uri="{FF2B5EF4-FFF2-40B4-BE49-F238E27FC236}">
                  <a16:creationId xmlns:a16="http://schemas.microsoft.com/office/drawing/2014/main" id="{CBB50A15-F58D-8B63-CB6C-DD105D98FE26}"/>
                </a:ext>
              </a:extLst>
            </p:cNvPr>
            <p:cNvSpPr>
              <a:spLocks/>
            </p:cNvSpPr>
            <p:nvPr/>
          </p:nvSpPr>
          <p:spPr bwMode="auto">
            <a:xfrm rot="21400944">
              <a:off x="5473910" y="27006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3" name="Freeform 380">
              <a:extLst>
                <a:ext uri="{FF2B5EF4-FFF2-40B4-BE49-F238E27FC236}">
                  <a16:creationId xmlns:a16="http://schemas.microsoft.com/office/drawing/2014/main" id="{56DAB342-6E81-5554-8C66-50BAF9B77C03}"/>
                </a:ext>
              </a:extLst>
            </p:cNvPr>
            <p:cNvSpPr>
              <a:spLocks/>
            </p:cNvSpPr>
            <p:nvPr/>
          </p:nvSpPr>
          <p:spPr bwMode="auto">
            <a:xfrm rot="21400944">
              <a:off x="5478346" y="271105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4" name="Freeform 381">
              <a:extLst>
                <a:ext uri="{FF2B5EF4-FFF2-40B4-BE49-F238E27FC236}">
                  <a16:creationId xmlns:a16="http://schemas.microsoft.com/office/drawing/2014/main" id="{48A341FF-9840-28CF-42C0-0C7D65C2A789}"/>
                </a:ext>
              </a:extLst>
            </p:cNvPr>
            <p:cNvSpPr>
              <a:spLocks/>
            </p:cNvSpPr>
            <p:nvPr/>
          </p:nvSpPr>
          <p:spPr bwMode="auto">
            <a:xfrm rot="21400944">
              <a:off x="5478039" y="27075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5" name="Freeform 382">
              <a:extLst>
                <a:ext uri="{FF2B5EF4-FFF2-40B4-BE49-F238E27FC236}">
                  <a16:creationId xmlns:a16="http://schemas.microsoft.com/office/drawing/2014/main" id="{257DAB02-CD72-4BFC-8CF5-7D2D2AC84804}"/>
                </a:ext>
              </a:extLst>
            </p:cNvPr>
            <p:cNvSpPr>
              <a:spLocks/>
            </p:cNvSpPr>
            <p:nvPr/>
          </p:nvSpPr>
          <p:spPr bwMode="auto">
            <a:xfrm rot="21400944">
              <a:off x="5464935" y="2672898"/>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6" name="Freeform 383">
              <a:extLst>
                <a:ext uri="{FF2B5EF4-FFF2-40B4-BE49-F238E27FC236}">
                  <a16:creationId xmlns:a16="http://schemas.microsoft.com/office/drawing/2014/main" id="{3218F0C5-3C97-F9F7-7BA1-1B1D2D0A76F7}"/>
                </a:ext>
              </a:extLst>
            </p:cNvPr>
            <p:cNvSpPr>
              <a:spLocks/>
            </p:cNvSpPr>
            <p:nvPr/>
          </p:nvSpPr>
          <p:spPr bwMode="auto">
            <a:xfrm rot="21400944">
              <a:off x="4710440" y="2358944"/>
              <a:ext cx="591281" cy="512379"/>
            </a:xfrm>
            <a:custGeom>
              <a:avLst/>
              <a:gdLst>
                <a:gd name="T0" fmla="*/ 453 w 476"/>
                <a:gd name="T1" fmla="*/ 301 h 435"/>
                <a:gd name="T2" fmla="*/ 456 w 476"/>
                <a:gd name="T3" fmla="*/ 256 h 435"/>
                <a:gd name="T4" fmla="*/ 459 w 476"/>
                <a:gd name="T5" fmla="*/ 240 h 435"/>
                <a:gd name="T6" fmla="*/ 456 w 476"/>
                <a:gd name="T7" fmla="*/ 228 h 435"/>
                <a:gd name="T8" fmla="*/ 445 w 476"/>
                <a:gd name="T9" fmla="*/ 210 h 435"/>
                <a:gd name="T10" fmla="*/ 431 w 476"/>
                <a:gd name="T11" fmla="*/ 146 h 435"/>
                <a:gd name="T12" fmla="*/ 425 w 476"/>
                <a:gd name="T13" fmla="*/ 143 h 435"/>
                <a:gd name="T14" fmla="*/ 420 w 476"/>
                <a:gd name="T15" fmla="*/ 122 h 435"/>
                <a:gd name="T16" fmla="*/ 411 w 476"/>
                <a:gd name="T17" fmla="*/ 88 h 435"/>
                <a:gd name="T18" fmla="*/ 408 w 476"/>
                <a:gd name="T19" fmla="*/ 61 h 435"/>
                <a:gd name="T20" fmla="*/ 397 w 476"/>
                <a:gd name="T21" fmla="*/ 31 h 435"/>
                <a:gd name="T22" fmla="*/ 355 w 476"/>
                <a:gd name="T23" fmla="*/ 6 h 435"/>
                <a:gd name="T24" fmla="*/ 294 w 476"/>
                <a:gd name="T25" fmla="*/ 25 h 435"/>
                <a:gd name="T26" fmla="*/ 260 w 476"/>
                <a:gd name="T27" fmla="*/ 58 h 435"/>
                <a:gd name="T28" fmla="*/ 240 w 476"/>
                <a:gd name="T29" fmla="*/ 98 h 435"/>
                <a:gd name="T30" fmla="*/ 229 w 476"/>
                <a:gd name="T31" fmla="*/ 116 h 435"/>
                <a:gd name="T32" fmla="*/ 246 w 476"/>
                <a:gd name="T33" fmla="*/ 125 h 435"/>
                <a:gd name="T34" fmla="*/ 260 w 476"/>
                <a:gd name="T35" fmla="*/ 134 h 435"/>
                <a:gd name="T36" fmla="*/ 249 w 476"/>
                <a:gd name="T37" fmla="*/ 155 h 435"/>
                <a:gd name="T38" fmla="*/ 240 w 476"/>
                <a:gd name="T39" fmla="*/ 164 h 435"/>
                <a:gd name="T40" fmla="*/ 229 w 476"/>
                <a:gd name="T41" fmla="*/ 204 h 435"/>
                <a:gd name="T42" fmla="*/ 173 w 476"/>
                <a:gd name="T43" fmla="*/ 234 h 435"/>
                <a:gd name="T44" fmla="*/ 148 w 476"/>
                <a:gd name="T45" fmla="*/ 243 h 435"/>
                <a:gd name="T46" fmla="*/ 126 w 476"/>
                <a:gd name="T47" fmla="*/ 240 h 435"/>
                <a:gd name="T48" fmla="*/ 109 w 476"/>
                <a:gd name="T49" fmla="*/ 234 h 435"/>
                <a:gd name="T50" fmla="*/ 98 w 476"/>
                <a:gd name="T51" fmla="*/ 237 h 435"/>
                <a:gd name="T52" fmla="*/ 56 w 476"/>
                <a:gd name="T53" fmla="*/ 262 h 435"/>
                <a:gd name="T54" fmla="*/ 45 w 476"/>
                <a:gd name="T55" fmla="*/ 274 h 435"/>
                <a:gd name="T56" fmla="*/ 50 w 476"/>
                <a:gd name="T57" fmla="*/ 295 h 435"/>
                <a:gd name="T58" fmla="*/ 47 w 476"/>
                <a:gd name="T59" fmla="*/ 325 h 435"/>
                <a:gd name="T60" fmla="*/ 36 w 476"/>
                <a:gd name="T61" fmla="*/ 341 h 435"/>
                <a:gd name="T62" fmla="*/ 17 w 476"/>
                <a:gd name="T63" fmla="*/ 368 h 435"/>
                <a:gd name="T64" fmla="*/ 3 w 476"/>
                <a:gd name="T65" fmla="*/ 407 h 435"/>
                <a:gd name="T66" fmla="*/ 316 w 476"/>
                <a:gd name="T67" fmla="*/ 344 h 435"/>
                <a:gd name="T68" fmla="*/ 350 w 476"/>
                <a:gd name="T69" fmla="*/ 356 h 435"/>
                <a:gd name="T70" fmla="*/ 408 w 476"/>
                <a:gd name="T71" fmla="*/ 410 h 435"/>
                <a:gd name="T72" fmla="*/ 408 w 476"/>
                <a:gd name="T73" fmla="*/ 414 h 435"/>
                <a:gd name="T74" fmla="*/ 411 w 476"/>
                <a:gd name="T75" fmla="*/ 414 h 435"/>
                <a:gd name="T76" fmla="*/ 414 w 476"/>
                <a:gd name="T77" fmla="*/ 414 h 435"/>
                <a:gd name="T78" fmla="*/ 417 w 476"/>
                <a:gd name="T79" fmla="*/ 414 h 435"/>
                <a:gd name="T80" fmla="*/ 420 w 476"/>
                <a:gd name="T81" fmla="*/ 417 h 435"/>
                <a:gd name="T82" fmla="*/ 422 w 476"/>
                <a:gd name="T83" fmla="*/ 417 h 435"/>
                <a:gd name="T84" fmla="*/ 425 w 476"/>
                <a:gd name="T85" fmla="*/ 420 h 435"/>
                <a:gd name="T86" fmla="*/ 431 w 476"/>
                <a:gd name="T87" fmla="*/ 420 h 435"/>
                <a:gd name="T88" fmla="*/ 434 w 476"/>
                <a:gd name="T89" fmla="*/ 423 h 435"/>
                <a:gd name="T90" fmla="*/ 436 w 476"/>
                <a:gd name="T91" fmla="*/ 423 h 435"/>
                <a:gd name="T92" fmla="*/ 442 w 476"/>
                <a:gd name="T93" fmla="*/ 426 h 435"/>
                <a:gd name="T94" fmla="*/ 445 w 476"/>
                <a:gd name="T95" fmla="*/ 426 h 435"/>
                <a:gd name="T96" fmla="*/ 448 w 476"/>
                <a:gd name="T97" fmla="*/ 429 h 435"/>
                <a:gd name="T98" fmla="*/ 450 w 476"/>
                <a:gd name="T99" fmla="*/ 429 h 435"/>
                <a:gd name="T100" fmla="*/ 453 w 476"/>
                <a:gd name="T101" fmla="*/ 429 h 435"/>
                <a:gd name="T102" fmla="*/ 456 w 476"/>
                <a:gd name="T103" fmla="*/ 432 h 435"/>
                <a:gd name="T104" fmla="*/ 462 w 476"/>
                <a:gd name="T105" fmla="*/ 435 h 435"/>
                <a:gd name="T106" fmla="*/ 464 w 476"/>
                <a:gd name="T107" fmla="*/ 435 h 435"/>
                <a:gd name="T108" fmla="*/ 476 w 476"/>
                <a:gd name="T109" fmla="*/ 420 h 435"/>
                <a:gd name="T110" fmla="*/ 476 w 476"/>
                <a:gd name="T111" fmla="*/ 417 h 435"/>
                <a:gd name="T112" fmla="*/ 473 w 476"/>
                <a:gd name="T113" fmla="*/ 414 h 435"/>
                <a:gd name="T114" fmla="*/ 473 w 476"/>
                <a:gd name="T115" fmla="*/ 410 h 435"/>
                <a:gd name="T116" fmla="*/ 470 w 476"/>
                <a:gd name="T117" fmla="*/ 407 h 435"/>
                <a:gd name="T118" fmla="*/ 470 w 476"/>
                <a:gd name="T119" fmla="*/ 404 h 435"/>
                <a:gd name="T120" fmla="*/ 470 w 476"/>
                <a:gd name="T121" fmla="*/ 401 h 435"/>
                <a:gd name="T122" fmla="*/ 464 w 476"/>
                <a:gd name="T123" fmla="*/ 371 h 435"/>
                <a:gd name="T124" fmla="*/ 453 w 476"/>
                <a:gd name="T125" fmla="*/ 3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435">
                  <a:moveTo>
                    <a:pt x="453" y="313"/>
                  </a:moveTo>
                  <a:lnTo>
                    <a:pt x="453" y="313"/>
                  </a:lnTo>
                  <a:lnTo>
                    <a:pt x="453" y="313"/>
                  </a:lnTo>
                  <a:lnTo>
                    <a:pt x="453" y="301"/>
                  </a:lnTo>
                  <a:lnTo>
                    <a:pt x="453" y="301"/>
                  </a:lnTo>
                  <a:lnTo>
                    <a:pt x="456" y="286"/>
                  </a:lnTo>
                  <a:lnTo>
                    <a:pt x="456" y="286"/>
                  </a:lnTo>
                  <a:lnTo>
                    <a:pt x="456" y="256"/>
                  </a:lnTo>
                  <a:lnTo>
                    <a:pt x="456" y="256"/>
                  </a:lnTo>
                  <a:lnTo>
                    <a:pt x="456" y="246"/>
                  </a:lnTo>
                  <a:lnTo>
                    <a:pt x="456" y="246"/>
                  </a:lnTo>
                  <a:lnTo>
                    <a:pt x="459" y="240"/>
                  </a:lnTo>
                  <a:lnTo>
                    <a:pt x="459" y="240"/>
                  </a:lnTo>
                  <a:lnTo>
                    <a:pt x="456" y="228"/>
                  </a:lnTo>
                  <a:lnTo>
                    <a:pt x="456" y="228"/>
                  </a:lnTo>
                  <a:lnTo>
                    <a:pt x="456" y="228"/>
                  </a:lnTo>
                  <a:lnTo>
                    <a:pt x="456" y="228"/>
                  </a:lnTo>
                  <a:lnTo>
                    <a:pt x="450" y="222"/>
                  </a:lnTo>
                  <a:lnTo>
                    <a:pt x="450" y="222"/>
                  </a:lnTo>
                  <a:lnTo>
                    <a:pt x="445" y="210"/>
                  </a:lnTo>
                  <a:lnTo>
                    <a:pt x="439" y="192"/>
                  </a:lnTo>
                  <a:lnTo>
                    <a:pt x="439" y="161"/>
                  </a:lnTo>
                  <a:lnTo>
                    <a:pt x="439" y="161"/>
                  </a:lnTo>
                  <a:lnTo>
                    <a:pt x="431" y="146"/>
                  </a:lnTo>
                  <a:lnTo>
                    <a:pt x="431" y="146"/>
                  </a:lnTo>
                  <a:lnTo>
                    <a:pt x="428" y="146"/>
                  </a:lnTo>
                  <a:lnTo>
                    <a:pt x="428" y="146"/>
                  </a:lnTo>
                  <a:lnTo>
                    <a:pt x="425" y="143"/>
                  </a:lnTo>
                  <a:lnTo>
                    <a:pt x="425" y="143"/>
                  </a:lnTo>
                  <a:lnTo>
                    <a:pt x="420" y="134"/>
                  </a:lnTo>
                  <a:lnTo>
                    <a:pt x="420" y="122"/>
                  </a:lnTo>
                  <a:lnTo>
                    <a:pt x="420" y="122"/>
                  </a:lnTo>
                  <a:lnTo>
                    <a:pt x="417" y="110"/>
                  </a:lnTo>
                  <a:lnTo>
                    <a:pt x="417" y="110"/>
                  </a:lnTo>
                  <a:lnTo>
                    <a:pt x="411" y="88"/>
                  </a:lnTo>
                  <a:lnTo>
                    <a:pt x="411" y="88"/>
                  </a:lnTo>
                  <a:lnTo>
                    <a:pt x="411" y="79"/>
                  </a:lnTo>
                  <a:lnTo>
                    <a:pt x="411" y="79"/>
                  </a:lnTo>
                  <a:lnTo>
                    <a:pt x="408" y="61"/>
                  </a:lnTo>
                  <a:lnTo>
                    <a:pt x="408" y="61"/>
                  </a:lnTo>
                  <a:lnTo>
                    <a:pt x="406" y="52"/>
                  </a:lnTo>
                  <a:lnTo>
                    <a:pt x="403" y="43"/>
                  </a:lnTo>
                  <a:lnTo>
                    <a:pt x="403" y="43"/>
                  </a:lnTo>
                  <a:lnTo>
                    <a:pt x="397" y="31"/>
                  </a:lnTo>
                  <a:lnTo>
                    <a:pt x="397" y="22"/>
                  </a:lnTo>
                  <a:lnTo>
                    <a:pt x="397" y="0"/>
                  </a:lnTo>
                  <a:lnTo>
                    <a:pt x="397" y="0"/>
                  </a:lnTo>
                  <a:lnTo>
                    <a:pt x="355" y="6"/>
                  </a:lnTo>
                  <a:lnTo>
                    <a:pt x="319" y="9"/>
                  </a:lnTo>
                  <a:lnTo>
                    <a:pt x="319" y="9"/>
                  </a:lnTo>
                  <a:lnTo>
                    <a:pt x="305" y="16"/>
                  </a:lnTo>
                  <a:lnTo>
                    <a:pt x="294" y="25"/>
                  </a:lnTo>
                  <a:lnTo>
                    <a:pt x="271" y="46"/>
                  </a:lnTo>
                  <a:lnTo>
                    <a:pt x="271" y="46"/>
                  </a:lnTo>
                  <a:lnTo>
                    <a:pt x="260" y="58"/>
                  </a:lnTo>
                  <a:lnTo>
                    <a:pt x="260" y="58"/>
                  </a:lnTo>
                  <a:lnTo>
                    <a:pt x="254" y="67"/>
                  </a:lnTo>
                  <a:lnTo>
                    <a:pt x="246" y="82"/>
                  </a:lnTo>
                  <a:lnTo>
                    <a:pt x="246" y="82"/>
                  </a:lnTo>
                  <a:lnTo>
                    <a:pt x="240" y="98"/>
                  </a:lnTo>
                  <a:lnTo>
                    <a:pt x="235" y="107"/>
                  </a:lnTo>
                  <a:lnTo>
                    <a:pt x="235" y="107"/>
                  </a:lnTo>
                  <a:lnTo>
                    <a:pt x="232" y="110"/>
                  </a:lnTo>
                  <a:lnTo>
                    <a:pt x="229" y="116"/>
                  </a:lnTo>
                  <a:lnTo>
                    <a:pt x="229" y="116"/>
                  </a:lnTo>
                  <a:lnTo>
                    <a:pt x="235" y="122"/>
                  </a:lnTo>
                  <a:lnTo>
                    <a:pt x="246" y="125"/>
                  </a:lnTo>
                  <a:lnTo>
                    <a:pt x="246" y="125"/>
                  </a:lnTo>
                  <a:lnTo>
                    <a:pt x="254" y="125"/>
                  </a:lnTo>
                  <a:lnTo>
                    <a:pt x="257" y="128"/>
                  </a:lnTo>
                  <a:lnTo>
                    <a:pt x="260" y="134"/>
                  </a:lnTo>
                  <a:lnTo>
                    <a:pt x="260" y="134"/>
                  </a:lnTo>
                  <a:lnTo>
                    <a:pt x="260" y="137"/>
                  </a:lnTo>
                  <a:lnTo>
                    <a:pt x="257" y="143"/>
                  </a:lnTo>
                  <a:lnTo>
                    <a:pt x="249" y="155"/>
                  </a:lnTo>
                  <a:lnTo>
                    <a:pt x="249" y="155"/>
                  </a:lnTo>
                  <a:lnTo>
                    <a:pt x="243" y="161"/>
                  </a:lnTo>
                  <a:lnTo>
                    <a:pt x="243" y="161"/>
                  </a:lnTo>
                  <a:lnTo>
                    <a:pt x="240" y="164"/>
                  </a:lnTo>
                  <a:lnTo>
                    <a:pt x="240" y="164"/>
                  </a:lnTo>
                  <a:lnTo>
                    <a:pt x="240" y="177"/>
                  </a:lnTo>
                  <a:lnTo>
                    <a:pt x="240" y="186"/>
                  </a:lnTo>
                  <a:lnTo>
                    <a:pt x="235" y="198"/>
                  </a:lnTo>
                  <a:lnTo>
                    <a:pt x="229" y="204"/>
                  </a:lnTo>
                  <a:lnTo>
                    <a:pt x="229" y="204"/>
                  </a:lnTo>
                  <a:lnTo>
                    <a:pt x="210" y="216"/>
                  </a:lnTo>
                  <a:lnTo>
                    <a:pt x="173" y="234"/>
                  </a:lnTo>
                  <a:lnTo>
                    <a:pt x="173" y="234"/>
                  </a:lnTo>
                  <a:lnTo>
                    <a:pt x="165" y="237"/>
                  </a:lnTo>
                  <a:lnTo>
                    <a:pt x="165" y="237"/>
                  </a:lnTo>
                  <a:lnTo>
                    <a:pt x="154" y="243"/>
                  </a:lnTo>
                  <a:lnTo>
                    <a:pt x="148" y="243"/>
                  </a:lnTo>
                  <a:lnTo>
                    <a:pt x="148" y="243"/>
                  </a:lnTo>
                  <a:lnTo>
                    <a:pt x="140" y="240"/>
                  </a:lnTo>
                  <a:lnTo>
                    <a:pt x="140" y="240"/>
                  </a:lnTo>
                  <a:lnTo>
                    <a:pt x="126" y="240"/>
                  </a:lnTo>
                  <a:lnTo>
                    <a:pt x="120" y="237"/>
                  </a:lnTo>
                  <a:lnTo>
                    <a:pt x="120" y="237"/>
                  </a:lnTo>
                  <a:lnTo>
                    <a:pt x="115" y="234"/>
                  </a:lnTo>
                  <a:lnTo>
                    <a:pt x="109" y="234"/>
                  </a:lnTo>
                  <a:lnTo>
                    <a:pt x="109" y="234"/>
                  </a:lnTo>
                  <a:lnTo>
                    <a:pt x="109" y="234"/>
                  </a:lnTo>
                  <a:lnTo>
                    <a:pt x="109" y="234"/>
                  </a:lnTo>
                  <a:lnTo>
                    <a:pt x="98" y="237"/>
                  </a:lnTo>
                  <a:lnTo>
                    <a:pt x="89" y="240"/>
                  </a:lnTo>
                  <a:lnTo>
                    <a:pt x="70" y="256"/>
                  </a:lnTo>
                  <a:lnTo>
                    <a:pt x="70" y="256"/>
                  </a:lnTo>
                  <a:lnTo>
                    <a:pt x="56" y="262"/>
                  </a:lnTo>
                  <a:lnTo>
                    <a:pt x="56" y="262"/>
                  </a:lnTo>
                  <a:lnTo>
                    <a:pt x="50" y="268"/>
                  </a:lnTo>
                  <a:lnTo>
                    <a:pt x="45" y="274"/>
                  </a:lnTo>
                  <a:lnTo>
                    <a:pt x="45" y="274"/>
                  </a:lnTo>
                  <a:lnTo>
                    <a:pt x="45" y="277"/>
                  </a:lnTo>
                  <a:lnTo>
                    <a:pt x="47" y="283"/>
                  </a:lnTo>
                  <a:lnTo>
                    <a:pt x="47" y="283"/>
                  </a:lnTo>
                  <a:lnTo>
                    <a:pt x="50" y="295"/>
                  </a:lnTo>
                  <a:lnTo>
                    <a:pt x="53" y="304"/>
                  </a:lnTo>
                  <a:lnTo>
                    <a:pt x="50" y="319"/>
                  </a:lnTo>
                  <a:lnTo>
                    <a:pt x="50" y="319"/>
                  </a:lnTo>
                  <a:lnTo>
                    <a:pt x="47" y="325"/>
                  </a:lnTo>
                  <a:lnTo>
                    <a:pt x="42" y="331"/>
                  </a:lnTo>
                  <a:lnTo>
                    <a:pt x="42" y="331"/>
                  </a:lnTo>
                  <a:lnTo>
                    <a:pt x="36" y="341"/>
                  </a:lnTo>
                  <a:lnTo>
                    <a:pt x="36" y="341"/>
                  </a:lnTo>
                  <a:lnTo>
                    <a:pt x="22" y="359"/>
                  </a:lnTo>
                  <a:lnTo>
                    <a:pt x="22" y="359"/>
                  </a:lnTo>
                  <a:lnTo>
                    <a:pt x="17" y="368"/>
                  </a:lnTo>
                  <a:lnTo>
                    <a:pt x="17" y="368"/>
                  </a:lnTo>
                  <a:lnTo>
                    <a:pt x="11" y="377"/>
                  </a:lnTo>
                  <a:lnTo>
                    <a:pt x="11" y="377"/>
                  </a:lnTo>
                  <a:lnTo>
                    <a:pt x="0" y="386"/>
                  </a:lnTo>
                  <a:lnTo>
                    <a:pt x="3" y="407"/>
                  </a:lnTo>
                  <a:lnTo>
                    <a:pt x="3" y="407"/>
                  </a:lnTo>
                  <a:lnTo>
                    <a:pt x="187" y="368"/>
                  </a:lnTo>
                  <a:lnTo>
                    <a:pt x="316" y="344"/>
                  </a:lnTo>
                  <a:lnTo>
                    <a:pt x="316" y="344"/>
                  </a:lnTo>
                  <a:lnTo>
                    <a:pt x="333" y="347"/>
                  </a:lnTo>
                  <a:lnTo>
                    <a:pt x="344" y="353"/>
                  </a:lnTo>
                  <a:lnTo>
                    <a:pt x="350" y="356"/>
                  </a:lnTo>
                  <a:lnTo>
                    <a:pt x="350" y="356"/>
                  </a:lnTo>
                  <a:lnTo>
                    <a:pt x="383" y="401"/>
                  </a:lnTo>
                  <a:lnTo>
                    <a:pt x="394" y="407"/>
                  </a:lnTo>
                  <a:lnTo>
                    <a:pt x="394" y="407"/>
                  </a:lnTo>
                  <a:lnTo>
                    <a:pt x="408" y="410"/>
                  </a:lnTo>
                  <a:lnTo>
                    <a:pt x="408" y="410"/>
                  </a:lnTo>
                  <a:lnTo>
                    <a:pt x="408" y="410"/>
                  </a:lnTo>
                  <a:lnTo>
                    <a:pt x="408" y="410"/>
                  </a:lnTo>
                  <a:lnTo>
                    <a:pt x="408" y="414"/>
                  </a:lnTo>
                  <a:lnTo>
                    <a:pt x="408" y="414"/>
                  </a:lnTo>
                  <a:lnTo>
                    <a:pt x="411" y="414"/>
                  </a:lnTo>
                  <a:lnTo>
                    <a:pt x="411" y="414"/>
                  </a:lnTo>
                  <a:lnTo>
                    <a:pt x="411" y="414"/>
                  </a:lnTo>
                  <a:lnTo>
                    <a:pt x="411" y="414"/>
                  </a:lnTo>
                  <a:lnTo>
                    <a:pt x="411" y="414"/>
                  </a:lnTo>
                  <a:lnTo>
                    <a:pt x="411" y="414"/>
                  </a:lnTo>
                  <a:lnTo>
                    <a:pt x="414" y="414"/>
                  </a:lnTo>
                  <a:lnTo>
                    <a:pt x="414" y="414"/>
                  </a:lnTo>
                  <a:lnTo>
                    <a:pt x="414" y="414"/>
                  </a:lnTo>
                  <a:lnTo>
                    <a:pt x="414" y="414"/>
                  </a:lnTo>
                  <a:lnTo>
                    <a:pt x="417" y="414"/>
                  </a:lnTo>
                  <a:lnTo>
                    <a:pt x="417" y="414"/>
                  </a:lnTo>
                  <a:lnTo>
                    <a:pt x="417" y="417"/>
                  </a:lnTo>
                  <a:lnTo>
                    <a:pt x="417" y="417"/>
                  </a:lnTo>
                  <a:lnTo>
                    <a:pt x="420" y="417"/>
                  </a:lnTo>
                  <a:lnTo>
                    <a:pt x="420" y="417"/>
                  </a:lnTo>
                  <a:lnTo>
                    <a:pt x="420" y="417"/>
                  </a:lnTo>
                  <a:lnTo>
                    <a:pt x="420" y="417"/>
                  </a:lnTo>
                  <a:lnTo>
                    <a:pt x="422" y="417"/>
                  </a:lnTo>
                  <a:lnTo>
                    <a:pt x="422" y="417"/>
                  </a:lnTo>
                  <a:lnTo>
                    <a:pt x="422" y="417"/>
                  </a:lnTo>
                  <a:lnTo>
                    <a:pt x="422" y="417"/>
                  </a:lnTo>
                  <a:lnTo>
                    <a:pt x="425" y="420"/>
                  </a:lnTo>
                  <a:lnTo>
                    <a:pt x="425" y="420"/>
                  </a:lnTo>
                  <a:lnTo>
                    <a:pt x="425" y="420"/>
                  </a:lnTo>
                  <a:lnTo>
                    <a:pt x="425" y="420"/>
                  </a:lnTo>
                  <a:lnTo>
                    <a:pt x="431" y="420"/>
                  </a:lnTo>
                  <a:lnTo>
                    <a:pt x="431" y="420"/>
                  </a:lnTo>
                  <a:lnTo>
                    <a:pt x="434" y="420"/>
                  </a:lnTo>
                  <a:lnTo>
                    <a:pt x="434" y="420"/>
                  </a:lnTo>
                  <a:lnTo>
                    <a:pt x="434" y="423"/>
                  </a:lnTo>
                  <a:lnTo>
                    <a:pt x="434" y="423"/>
                  </a:lnTo>
                  <a:lnTo>
                    <a:pt x="436" y="423"/>
                  </a:lnTo>
                  <a:lnTo>
                    <a:pt x="436" y="423"/>
                  </a:lnTo>
                  <a:lnTo>
                    <a:pt x="436" y="423"/>
                  </a:lnTo>
                  <a:lnTo>
                    <a:pt x="436" y="423"/>
                  </a:lnTo>
                  <a:lnTo>
                    <a:pt x="439" y="423"/>
                  </a:lnTo>
                  <a:lnTo>
                    <a:pt x="439" y="423"/>
                  </a:lnTo>
                  <a:lnTo>
                    <a:pt x="442" y="426"/>
                  </a:lnTo>
                  <a:lnTo>
                    <a:pt x="442" y="426"/>
                  </a:lnTo>
                  <a:lnTo>
                    <a:pt x="442" y="426"/>
                  </a:lnTo>
                  <a:lnTo>
                    <a:pt x="442" y="426"/>
                  </a:lnTo>
                  <a:lnTo>
                    <a:pt x="445" y="426"/>
                  </a:lnTo>
                  <a:lnTo>
                    <a:pt x="445" y="426"/>
                  </a:lnTo>
                  <a:lnTo>
                    <a:pt x="445" y="426"/>
                  </a:lnTo>
                  <a:lnTo>
                    <a:pt x="445" y="426"/>
                  </a:lnTo>
                  <a:lnTo>
                    <a:pt x="448" y="429"/>
                  </a:lnTo>
                  <a:lnTo>
                    <a:pt x="448" y="429"/>
                  </a:lnTo>
                  <a:lnTo>
                    <a:pt x="448" y="429"/>
                  </a:lnTo>
                  <a:lnTo>
                    <a:pt x="448" y="429"/>
                  </a:lnTo>
                  <a:lnTo>
                    <a:pt x="450" y="429"/>
                  </a:lnTo>
                  <a:lnTo>
                    <a:pt x="450" y="429"/>
                  </a:lnTo>
                  <a:lnTo>
                    <a:pt x="453" y="429"/>
                  </a:lnTo>
                  <a:lnTo>
                    <a:pt x="453" y="429"/>
                  </a:lnTo>
                  <a:lnTo>
                    <a:pt x="453" y="429"/>
                  </a:lnTo>
                  <a:lnTo>
                    <a:pt x="453" y="429"/>
                  </a:lnTo>
                  <a:lnTo>
                    <a:pt x="456" y="432"/>
                  </a:lnTo>
                  <a:lnTo>
                    <a:pt x="456" y="432"/>
                  </a:lnTo>
                  <a:lnTo>
                    <a:pt x="456" y="432"/>
                  </a:lnTo>
                  <a:lnTo>
                    <a:pt x="456" y="432"/>
                  </a:lnTo>
                  <a:lnTo>
                    <a:pt x="459" y="432"/>
                  </a:lnTo>
                  <a:lnTo>
                    <a:pt x="459" y="432"/>
                  </a:lnTo>
                  <a:lnTo>
                    <a:pt x="462" y="435"/>
                  </a:lnTo>
                  <a:lnTo>
                    <a:pt x="462" y="435"/>
                  </a:lnTo>
                  <a:lnTo>
                    <a:pt x="462" y="435"/>
                  </a:lnTo>
                  <a:lnTo>
                    <a:pt x="462" y="435"/>
                  </a:lnTo>
                  <a:lnTo>
                    <a:pt x="464" y="435"/>
                  </a:lnTo>
                  <a:lnTo>
                    <a:pt x="476" y="423"/>
                  </a:lnTo>
                  <a:lnTo>
                    <a:pt x="476" y="423"/>
                  </a:lnTo>
                  <a:lnTo>
                    <a:pt x="476" y="420"/>
                  </a:lnTo>
                  <a:lnTo>
                    <a:pt x="476" y="420"/>
                  </a:lnTo>
                  <a:lnTo>
                    <a:pt x="476" y="420"/>
                  </a:lnTo>
                  <a:lnTo>
                    <a:pt x="476" y="420"/>
                  </a:lnTo>
                  <a:lnTo>
                    <a:pt x="476" y="417"/>
                  </a:lnTo>
                  <a:lnTo>
                    <a:pt x="476" y="417"/>
                  </a:lnTo>
                  <a:lnTo>
                    <a:pt x="476" y="417"/>
                  </a:lnTo>
                  <a:lnTo>
                    <a:pt x="476" y="417"/>
                  </a:lnTo>
                  <a:lnTo>
                    <a:pt x="473" y="414"/>
                  </a:lnTo>
                  <a:lnTo>
                    <a:pt x="473" y="414"/>
                  </a:lnTo>
                  <a:lnTo>
                    <a:pt x="473" y="414"/>
                  </a:lnTo>
                  <a:lnTo>
                    <a:pt x="473" y="414"/>
                  </a:lnTo>
                  <a:lnTo>
                    <a:pt x="473" y="410"/>
                  </a:lnTo>
                  <a:lnTo>
                    <a:pt x="473" y="410"/>
                  </a:lnTo>
                  <a:lnTo>
                    <a:pt x="473" y="410"/>
                  </a:lnTo>
                  <a:lnTo>
                    <a:pt x="473" y="410"/>
                  </a:lnTo>
                  <a:lnTo>
                    <a:pt x="470" y="407"/>
                  </a:lnTo>
                  <a:lnTo>
                    <a:pt x="470" y="407"/>
                  </a:lnTo>
                  <a:lnTo>
                    <a:pt x="470" y="407"/>
                  </a:lnTo>
                  <a:lnTo>
                    <a:pt x="470" y="407"/>
                  </a:lnTo>
                  <a:lnTo>
                    <a:pt x="470" y="404"/>
                  </a:lnTo>
                  <a:lnTo>
                    <a:pt x="470" y="404"/>
                  </a:lnTo>
                  <a:lnTo>
                    <a:pt x="470" y="404"/>
                  </a:lnTo>
                  <a:lnTo>
                    <a:pt x="470" y="404"/>
                  </a:lnTo>
                  <a:lnTo>
                    <a:pt x="470" y="401"/>
                  </a:lnTo>
                  <a:lnTo>
                    <a:pt x="470" y="401"/>
                  </a:lnTo>
                  <a:lnTo>
                    <a:pt x="464" y="377"/>
                  </a:lnTo>
                  <a:lnTo>
                    <a:pt x="464" y="377"/>
                  </a:lnTo>
                  <a:lnTo>
                    <a:pt x="464" y="371"/>
                  </a:lnTo>
                  <a:lnTo>
                    <a:pt x="464" y="371"/>
                  </a:lnTo>
                  <a:lnTo>
                    <a:pt x="459" y="350"/>
                  </a:lnTo>
                  <a:lnTo>
                    <a:pt x="453" y="328"/>
                  </a:lnTo>
                  <a:lnTo>
                    <a:pt x="453" y="313"/>
                  </a:lnTo>
                  <a:lnTo>
                    <a:pt x="453" y="313"/>
                  </a:lnTo>
                  <a:lnTo>
                    <a:pt x="453" y="313"/>
                  </a:lnTo>
                  <a:lnTo>
                    <a:pt x="453" y="313"/>
                  </a:lnTo>
                  <a:lnTo>
                    <a:pt x="453" y="31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7" name="Freeform 384">
              <a:extLst>
                <a:ext uri="{FF2B5EF4-FFF2-40B4-BE49-F238E27FC236}">
                  <a16:creationId xmlns:a16="http://schemas.microsoft.com/office/drawing/2014/main" id="{9129C64C-7303-3251-CE37-825305497F52}"/>
                </a:ext>
              </a:extLst>
            </p:cNvPr>
            <p:cNvSpPr>
              <a:spLocks/>
            </p:cNvSpPr>
            <p:nvPr/>
          </p:nvSpPr>
          <p:spPr bwMode="auto">
            <a:xfrm rot="21400944">
              <a:off x="5207968" y="2292763"/>
              <a:ext cx="163968" cy="307427"/>
            </a:xfrm>
            <a:custGeom>
              <a:avLst/>
              <a:gdLst>
                <a:gd name="T0" fmla="*/ 107 w 132"/>
                <a:gd name="T1" fmla="*/ 231 h 261"/>
                <a:gd name="T2" fmla="*/ 98 w 132"/>
                <a:gd name="T3" fmla="*/ 173 h 261"/>
                <a:gd name="T4" fmla="*/ 101 w 132"/>
                <a:gd name="T5" fmla="*/ 152 h 261"/>
                <a:gd name="T6" fmla="*/ 104 w 132"/>
                <a:gd name="T7" fmla="*/ 146 h 261"/>
                <a:gd name="T8" fmla="*/ 104 w 132"/>
                <a:gd name="T9" fmla="*/ 88 h 261"/>
                <a:gd name="T10" fmla="*/ 104 w 132"/>
                <a:gd name="T11" fmla="*/ 79 h 261"/>
                <a:gd name="T12" fmla="*/ 110 w 132"/>
                <a:gd name="T13" fmla="*/ 73 h 261"/>
                <a:gd name="T14" fmla="*/ 112 w 132"/>
                <a:gd name="T15" fmla="*/ 64 h 261"/>
                <a:gd name="T16" fmla="*/ 115 w 132"/>
                <a:gd name="T17" fmla="*/ 61 h 261"/>
                <a:gd name="T18" fmla="*/ 115 w 132"/>
                <a:gd name="T19" fmla="*/ 58 h 261"/>
                <a:gd name="T20" fmla="*/ 121 w 132"/>
                <a:gd name="T21" fmla="*/ 51 h 261"/>
                <a:gd name="T22" fmla="*/ 126 w 132"/>
                <a:gd name="T23" fmla="*/ 48 h 261"/>
                <a:gd name="T24" fmla="*/ 126 w 132"/>
                <a:gd name="T25" fmla="*/ 48 h 261"/>
                <a:gd name="T26" fmla="*/ 132 w 132"/>
                <a:gd name="T27" fmla="*/ 33 h 261"/>
                <a:gd name="T28" fmla="*/ 129 w 132"/>
                <a:gd name="T29" fmla="*/ 27 h 261"/>
                <a:gd name="T30" fmla="*/ 124 w 132"/>
                <a:gd name="T31" fmla="*/ 21 h 261"/>
                <a:gd name="T32" fmla="*/ 121 w 132"/>
                <a:gd name="T33" fmla="*/ 15 h 261"/>
                <a:gd name="T34" fmla="*/ 121 w 132"/>
                <a:gd name="T35" fmla="*/ 12 h 261"/>
                <a:gd name="T36" fmla="*/ 118 w 132"/>
                <a:gd name="T37" fmla="*/ 9 h 261"/>
                <a:gd name="T38" fmla="*/ 118 w 132"/>
                <a:gd name="T39" fmla="*/ 6 h 261"/>
                <a:gd name="T40" fmla="*/ 118 w 132"/>
                <a:gd name="T41" fmla="*/ 6 h 261"/>
                <a:gd name="T42" fmla="*/ 118 w 132"/>
                <a:gd name="T43" fmla="*/ 3 h 261"/>
                <a:gd name="T44" fmla="*/ 118 w 132"/>
                <a:gd name="T45" fmla="*/ 3 h 261"/>
                <a:gd name="T46" fmla="*/ 118 w 132"/>
                <a:gd name="T47" fmla="*/ 0 h 261"/>
                <a:gd name="T48" fmla="*/ 118 w 132"/>
                <a:gd name="T49" fmla="*/ 0 h 261"/>
                <a:gd name="T50" fmla="*/ 28 w 132"/>
                <a:gd name="T51" fmla="*/ 33 h 261"/>
                <a:gd name="T52" fmla="*/ 0 w 132"/>
                <a:gd name="T53" fmla="*/ 64 h 261"/>
                <a:gd name="T54" fmla="*/ 0 w 132"/>
                <a:gd name="T55" fmla="*/ 70 h 261"/>
                <a:gd name="T56" fmla="*/ 3 w 132"/>
                <a:gd name="T57" fmla="*/ 79 h 261"/>
                <a:gd name="T58" fmla="*/ 12 w 132"/>
                <a:gd name="T59" fmla="*/ 103 h 261"/>
                <a:gd name="T60" fmla="*/ 14 w 132"/>
                <a:gd name="T61" fmla="*/ 118 h 261"/>
                <a:gd name="T62" fmla="*/ 14 w 132"/>
                <a:gd name="T63" fmla="*/ 130 h 261"/>
                <a:gd name="T64" fmla="*/ 20 w 132"/>
                <a:gd name="T65" fmla="*/ 149 h 261"/>
                <a:gd name="T66" fmla="*/ 23 w 132"/>
                <a:gd name="T67" fmla="*/ 164 h 261"/>
                <a:gd name="T68" fmla="*/ 26 w 132"/>
                <a:gd name="T69" fmla="*/ 176 h 261"/>
                <a:gd name="T70" fmla="*/ 26 w 132"/>
                <a:gd name="T71" fmla="*/ 176 h 261"/>
                <a:gd name="T72" fmla="*/ 28 w 132"/>
                <a:gd name="T73" fmla="*/ 176 h 261"/>
                <a:gd name="T74" fmla="*/ 31 w 132"/>
                <a:gd name="T75" fmla="*/ 179 h 261"/>
                <a:gd name="T76" fmla="*/ 34 w 132"/>
                <a:gd name="T77" fmla="*/ 182 h 261"/>
                <a:gd name="T78" fmla="*/ 40 w 132"/>
                <a:gd name="T79" fmla="*/ 197 h 261"/>
                <a:gd name="T80" fmla="*/ 40 w 132"/>
                <a:gd name="T81" fmla="*/ 200 h 261"/>
                <a:gd name="T82" fmla="*/ 45 w 132"/>
                <a:gd name="T83" fmla="*/ 249 h 261"/>
                <a:gd name="T84" fmla="*/ 51 w 132"/>
                <a:gd name="T85" fmla="*/ 255 h 261"/>
                <a:gd name="T86" fmla="*/ 107 w 132"/>
                <a:gd name="T87" fmla="*/ 246 h 261"/>
                <a:gd name="T88" fmla="*/ 107 w 132"/>
                <a:gd name="T89" fmla="*/ 237 h 261"/>
                <a:gd name="T90" fmla="*/ 107 w 132"/>
                <a:gd name="T91" fmla="*/ 23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261">
                  <a:moveTo>
                    <a:pt x="107" y="231"/>
                  </a:moveTo>
                  <a:lnTo>
                    <a:pt x="107" y="231"/>
                  </a:lnTo>
                  <a:lnTo>
                    <a:pt x="101" y="209"/>
                  </a:lnTo>
                  <a:lnTo>
                    <a:pt x="98" y="173"/>
                  </a:lnTo>
                  <a:lnTo>
                    <a:pt x="98" y="173"/>
                  </a:lnTo>
                  <a:lnTo>
                    <a:pt x="101" y="152"/>
                  </a:lnTo>
                  <a:lnTo>
                    <a:pt x="104" y="146"/>
                  </a:lnTo>
                  <a:lnTo>
                    <a:pt x="104" y="146"/>
                  </a:lnTo>
                  <a:lnTo>
                    <a:pt x="104" y="146"/>
                  </a:lnTo>
                  <a:lnTo>
                    <a:pt x="104" y="88"/>
                  </a:lnTo>
                  <a:lnTo>
                    <a:pt x="104" y="88"/>
                  </a:lnTo>
                  <a:lnTo>
                    <a:pt x="104" y="79"/>
                  </a:lnTo>
                  <a:lnTo>
                    <a:pt x="110" y="73"/>
                  </a:lnTo>
                  <a:lnTo>
                    <a:pt x="110" y="73"/>
                  </a:lnTo>
                  <a:lnTo>
                    <a:pt x="112" y="70"/>
                  </a:lnTo>
                  <a:lnTo>
                    <a:pt x="112" y="64"/>
                  </a:lnTo>
                  <a:lnTo>
                    <a:pt x="112" y="64"/>
                  </a:lnTo>
                  <a:lnTo>
                    <a:pt x="115" y="61"/>
                  </a:lnTo>
                  <a:lnTo>
                    <a:pt x="115" y="61"/>
                  </a:lnTo>
                  <a:lnTo>
                    <a:pt x="115" y="58"/>
                  </a:lnTo>
                  <a:lnTo>
                    <a:pt x="115" y="58"/>
                  </a:lnTo>
                  <a:lnTo>
                    <a:pt x="121" y="51"/>
                  </a:lnTo>
                  <a:lnTo>
                    <a:pt x="126" y="48"/>
                  </a:lnTo>
                  <a:lnTo>
                    <a:pt x="126" y="48"/>
                  </a:lnTo>
                  <a:lnTo>
                    <a:pt x="126" y="48"/>
                  </a:lnTo>
                  <a:lnTo>
                    <a:pt x="126" y="48"/>
                  </a:lnTo>
                  <a:lnTo>
                    <a:pt x="129" y="42"/>
                  </a:lnTo>
                  <a:lnTo>
                    <a:pt x="132" y="33"/>
                  </a:lnTo>
                  <a:lnTo>
                    <a:pt x="132" y="33"/>
                  </a:lnTo>
                  <a:lnTo>
                    <a:pt x="129" y="27"/>
                  </a:lnTo>
                  <a:lnTo>
                    <a:pt x="129" y="27"/>
                  </a:lnTo>
                  <a:lnTo>
                    <a:pt x="124" y="21"/>
                  </a:lnTo>
                  <a:lnTo>
                    <a:pt x="121" y="15"/>
                  </a:lnTo>
                  <a:lnTo>
                    <a:pt x="121" y="15"/>
                  </a:lnTo>
                  <a:lnTo>
                    <a:pt x="121" y="12"/>
                  </a:lnTo>
                  <a:lnTo>
                    <a:pt x="121" y="12"/>
                  </a:lnTo>
                  <a:lnTo>
                    <a:pt x="118" y="9"/>
                  </a:lnTo>
                  <a:lnTo>
                    <a:pt x="118" y="9"/>
                  </a:lnTo>
                  <a:lnTo>
                    <a:pt x="118" y="6"/>
                  </a:lnTo>
                  <a:lnTo>
                    <a:pt x="118" y="6"/>
                  </a:lnTo>
                  <a:lnTo>
                    <a:pt x="118" y="6"/>
                  </a:lnTo>
                  <a:lnTo>
                    <a:pt x="118" y="6"/>
                  </a:lnTo>
                  <a:lnTo>
                    <a:pt x="118" y="3"/>
                  </a:lnTo>
                  <a:lnTo>
                    <a:pt x="118" y="3"/>
                  </a:lnTo>
                  <a:lnTo>
                    <a:pt x="118" y="3"/>
                  </a:lnTo>
                  <a:lnTo>
                    <a:pt x="118" y="3"/>
                  </a:lnTo>
                  <a:lnTo>
                    <a:pt x="118" y="0"/>
                  </a:lnTo>
                  <a:lnTo>
                    <a:pt x="118" y="0"/>
                  </a:lnTo>
                  <a:lnTo>
                    <a:pt x="118" y="0"/>
                  </a:lnTo>
                  <a:lnTo>
                    <a:pt x="118" y="0"/>
                  </a:lnTo>
                  <a:lnTo>
                    <a:pt x="28" y="33"/>
                  </a:lnTo>
                  <a:lnTo>
                    <a:pt x="28" y="33"/>
                  </a:lnTo>
                  <a:lnTo>
                    <a:pt x="0" y="39"/>
                  </a:lnTo>
                  <a:lnTo>
                    <a:pt x="0" y="64"/>
                  </a:lnTo>
                  <a:lnTo>
                    <a:pt x="0" y="64"/>
                  </a:lnTo>
                  <a:lnTo>
                    <a:pt x="0" y="70"/>
                  </a:lnTo>
                  <a:lnTo>
                    <a:pt x="3" y="79"/>
                  </a:lnTo>
                  <a:lnTo>
                    <a:pt x="3" y="79"/>
                  </a:lnTo>
                  <a:lnTo>
                    <a:pt x="9" y="91"/>
                  </a:lnTo>
                  <a:lnTo>
                    <a:pt x="12" y="103"/>
                  </a:lnTo>
                  <a:lnTo>
                    <a:pt x="12" y="103"/>
                  </a:lnTo>
                  <a:lnTo>
                    <a:pt x="14" y="118"/>
                  </a:lnTo>
                  <a:lnTo>
                    <a:pt x="14" y="118"/>
                  </a:lnTo>
                  <a:lnTo>
                    <a:pt x="14" y="130"/>
                  </a:lnTo>
                  <a:lnTo>
                    <a:pt x="14" y="130"/>
                  </a:lnTo>
                  <a:lnTo>
                    <a:pt x="20" y="149"/>
                  </a:lnTo>
                  <a:lnTo>
                    <a:pt x="20" y="149"/>
                  </a:lnTo>
                  <a:lnTo>
                    <a:pt x="23" y="164"/>
                  </a:lnTo>
                  <a:lnTo>
                    <a:pt x="23" y="164"/>
                  </a:lnTo>
                  <a:lnTo>
                    <a:pt x="26" y="176"/>
                  </a:lnTo>
                  <a:lnTo>
                    <a:pt x="26" y="176"/>
                  </a:lnTo>
                  <a:lnTo>
                    <a:pt x="26" y="176"/>
                  </a:lnTo>
                  <a:lnTo>
                    <a:pt x="26" y="176"/>
                  </a:lnTo>
                  <a:lnTo>
                    <a:pt x="28" y="176"/>
                  </a:lnTo>
                  <a:lnTo>
                    <a:pt x="28" y="176"/>
                  </a:lnTo>
                  <a:lnTo>
                    <a:pt x="31" y="179"/>
                  </a:lnTo>
                  <a:lnTo>
                    <a:pt x="34" y="182"/>
                  </a:lnTo>
                  <a:lnTo>
                    <a:pt x="34" y="182"/>
                  </a:lnTo>
                  <a:lnTo>
                    <a:pt x="40" y="197"/>
                  </a:lnTo>
                  <a:lnTo>
                    <a:pt x="40" y="197"/>
                  </a:lnTo>
                  <a:lnTo>
                    <a:pt x="40" y="200"/>
                  </a:lnTo>
                  <a:lnTo>
                    <a:pt x="40" y="200"/>
                  </a:lnTo>
                  <a:lnTo>
                    <a:pt x="42" y="234"/>
                  </a:lnTo>
                  <a:lnTo>
                    <a:pt x="45" y="249"/>
                  </a:lnTo>
                  <a:lnTo>
                    <a:pt x="51" y="255"/>
                  </a:lnTo>
                  <a:lnTo>
                    <a:pt x="51" y="255"/>
                  </a:lnTo>
                  <a:lnTo>
                    <a:pt x="54" y="261"/>
                  </a:lnTo>
                  <a:lnTo>
                    <a:pt x="107" y="246"/>
                  </a:lnTo>
                  <a:lnTo>
                    <a:pt x="107" y="237"/>
                  </a:lnTo>
                  <a:lnTo>
                    <a:pt x="107" y="237"/>
                  </a:lnTo>
                  <a:lnTo>
                    <a:pt x="107" y="231"/>
                  </a:lnTo>
                  <a:lnTo>
                    <a:pt x="107" y="231"/>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8" name="Freeform 385">
              <a:extLst>
                <a:ext uri="{FF2B5EF4-FFF2-40B4-BE49-F238E27FC236}">
                  <a16:creationId xmlns:a16="http://schemas.microsoft.com/office/drawing/2014/main" id="{11F1ABCF-CBDE-2114-63EC-DBE13BC94497}"/>
                </a:ext>
              </a:extLst>
            </p:cNvPr>
            <p:cNvSpPr>
              <a:spLocks/>
            </p:cNvSpPr>
            <p:nvPr/>
          </p:nvSpPr>
          <p:spPr bwMode="auto">
            <a:xfrm rot="21400944">
              <a:off x="5287610" y="2533620"/>
              <a:ext cx="320484" cy="164904"/>
            </a:xfrm>
            <a:custGeom>
              <a:avLst/>
              <a:gdLst>
                <a:gd name="T0" fmla="*/ 255 w 258"/>
                <a:gd name="T1" fmla="*/ 119 h 140"/>
                <a:gd name="T2" fmla="*/ 252 w 258"/>
                <a:gd name="T3" fmla="*/ 119 h 140"/>
                <a:gd name="T4" fmla="*/ 235 w 258"/>
                <a:gd name="T5" fmla="*/ 131 h 140"/>
                <a:gd name="T6" fmla="*/ 233 w 258"/>
                <a:gd name="T7" fmla="*/ 128 h 140"/>
                <a:gd name="T8" fmla="*/ 219 w 258"/>
                <a:gd name="T9" fmla="*/ 116 h 140"/>
                <a:gd name="T10" fmla="*/ 213 w 258"/>
                <a:gd name="T11" fmla="*/ 122 h 140"/>
                <a:gd name="T12" fmla="*/ 205 w 258"/>
                <a:gd name="T13" fmla="*/ 140 h 140"/>
                <a:gd name="T14" fmla="*/ 196 w 258"/>
                <a:gd name="T15" fmla="*/ 119 h 140"/>
                <a:gd name="T16" fmla="*/ 188 w 258"/>
                <a:gd name="T17" fmla="*/ 116 h 140"/>
                <a:gd name="T18" fmla="*/ 174 w 258"/>
                <a:gd name="T19" fmla="*/ 101 h 140"/>
                <a:gd name="T20" fmla="*/ 166 w 258"/>
                <a:gd name="T21" fmla="*/ 95 h 140"/>
                <a:gd name="T22" fmla="*/ 163 w 258"/>
                <a:gd name="T23" fmla="*/ 95 h 140"/>
                <a:gd name="T24" fmla="*/ 163 w 258"/>
                <a:gd name="T25" fmla="*/ 95 h 140"/>
                <a:gd name="T26" fmla="*/ 160 w 258"/>
                <a:gd name="T27" fmla="*/ 95 h 140"/>
                <a:gd name="T28" fmla="*/ 160 w 258"/>
                <a:gd name="T29" fmla="*/ 95 h 140"/>
                <a:gd name="T30" fmla="*/ 157 w 258"/>
                <a:gd name="T31" fmla="*/ 95 h 140"/>
                <a:gd name="T32" fmla="*/ 138 w 258"/>
                <a:gd name="T33" fmla="*/ 104 h 140"/>
                <a:gd name="T34" fmla="*/ 129 w 258"/>
                <a:gd name="T35" fmla="*/ 104 h 140"/>
                <a:gd name="T36" fmla="*/ 112 w 258"/>
                <a:gd name="T37" fmla="*/ 107 h 140"/>
                <a:gd name="T38" fmla="*/ 96 w 258"/>
                <a:gd name="T39" fmla="*/ 113 h 140"/>
                <a:gd name="T40" fmla="*/ 56 w 258"/>
                <a:gd name="T41" fmla="*/ 125 h 140"/>
                <a:gd name="T42" fmla="*/ 40 w 258"/>
                <a:gd name="T43" fmla="*/ 128 h 140"/>
                <a:gd name="T44" fmla="*/ 26 w 258"/>
                <a:gd name="T45" fmla="*/ 131 h 140"/>
                <a:gd name="T46" fmla="*/ 0 w 258"/>
                <a:gd name="T47" fmla="*/ 134 h 140"/>
                <a:gd name="T48" fmla="*/ 0 w 258"/>
                <a:gd name="T49" fmla="*/ 131 h 140"/>
                <a:gd name="T50" fmla="*/ 0 w 258"/>
                <a:gd name="T51" fmla="*/ 116 h 140"/>
                <a:gd name="T52" fmla="*/ 3 w 258"/>
                <a:gd name="T53" fmla="*/ 76 h 140"/>
                <a:gd name="T54" fmla="*/ 3 w 258"/>
                <a:gd name="T55" fmla="*/ 70 h 140"/>
                <a:gd name="T56" fmla="*/ 154 w 258"/>
                <a:gd name="T57" fmla="*/ 22 h 140"/>
                <a:gd name="T58" fmla="*/ 154 w 258"/>
                <a:gd name="T59" fmla="*/ 19 h 140"/>
                <a:gd name="T60" fmla="*/ 157 w 258"/>
                <a:gd name="T61" fmla="*/ 13 h 140"/>
                <a:gd name="T62" fmla="*/ 160 w 258"/>
                <a:gd name="T63" fmla="*/ 10 h 140"/>
                <a:gd name="T64" fmla="*/ 171 w 258"/>
                <a:gd name="T65" fmla="*/ 3 h 140"/>
                <a:gd name="T66" fmla="*/ 171 w 258"/>
                <a:gd name="T67" fmla="*/ 3 h 140"/>
                <a:gd name="T68" fmla="*/ 174 w 258"/>
                <a:gd name="T69" fmla="*/ 3 h 140"/>
                <a:gd name="T70" fmla="*/ 174 w 258"/>
                <a:gd name="T71" fmla="*/ 3 h 140"/>
                <a:gd name="T72" fmla="*/ 174 w 258"/>
                <a:gd name="T73" fmla="*/ 3 h 140"/>
                <a:gd name="T74" fmla="*/ 177 w 258"/>
                <a:gd name="T75" fmla="*/ 0 h 140"/>
                <a:gd name="T76" fmla="*/ 177 w 258"/>
                <a:gd name="T77" fmla="*/ 0 h 140"/>
                <a:gd name="T78" fmla="*/ 177 w 258"/>
                <a:gd name="T79" fmla="*/ 0 h 140"/>
                <a:gd name="T80" fmla="*/ 180 w 258"/>
                <a:gd name="T81" fmla="*/ 0 h 140"/>
                <a:gd name="T82" fmla="*/ 180 w 258"/>
                <a:gd name="T83" fmla="*/ 0 h 140"/>
                <a:gd name="T84" fmla="*/ 180 w 258"/>
                <a:gd name="T85" fmla="*/ 0 h 140"/>
                <a:gd name="T86" fmla="*/ 180 w 258"/>
                <a:gd name="T87" fmla="*/ 0 h 140"/>
                <a:gd name="T88" fmla="*/ 188 w 258"/>
                <a:gd name="T89" fmla="*/ 22 h 140"/>
                <a:gd name="T90" fmla="*/ 191 w 258"/>
                <a:gd name="T91" fmla="*/ 28 h 140"/>
                <a:gd name="T92" fmla="*/ 182 w 258"/>
                <a:gd name="T93" fmla="*/ 46 h 140"/>
                <a:gd name="T94" fmla="*/ 180 w 258"/>
                <a:gd name="T95" fmla="*/ 52 h 140"/>
                <a:gd name="T96" fmla="*/ 188 w 258"/>
                <a:gd name="T97" fmla="*/ 70 h 140"/>
                <a:gd name="T98" fmla="*/ 205 w 258"/>
                <a:gd name="T99" fmla="*/ 76 h 140"/>
                <a:gd name="T100" fmla="*/ 207 w 258"/>
                <a:gd name="T101" fmla="*/ 82 h 140"/>
                <a:gd name="T102" fmla="*/ 227 w 258"/>
                <a:gd name="T103" fmla="*/ 101 h 140"/>
                <a:gd name="T104" fmla="*/ 241 w 258"/>
                <a:gd name="T105" fmla="*/ 107 h 140"/>
                <a:gd name="T106" fmla="*/ 252 w 258"/>
                <a:gd name="T107" fmla="*/ 101 h 140"/>
                <a:gd name="T108" fmla="*/ 258 w 258"/>
                <a:gd name="T109" fmla="*/ 107 h 140"/>
                <a:gd name="T110" fmla="*/ 258 w 258"/>
                <a:gd name="T111" fmla="*/ 1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8" h="140">
                  <a:moveTo>
                    <a:pt x="258" y="116"/>
                  </a:moveTo>
                  <a:lnTo>
                    <a:pt x="258" y="116"/>
                  </a:lnTo>
                  <a:lnTo>
                    <a:pt x="255" y="119"/>
                  </a:lnTo>
                  <a:lnTo>
                    <a:pt x="255" y="119"/>
                  </a:lnTo>
                  <a:lnTo>
                    <a:pt x="252" y="119"/>
                  </a:lnTo>
                  <a:lnTo>
                    <a:pt x="252" y="119"/>
                  </a:lnTo>
                  <a:lnTo>
                    <a:pt x="241" y="128"/>
                  </a:lnTo>
                  <a:lnTo>
                    <a:pt x="241" y="128"/>
                  </a:lnTo>
                  <a:lnTo>
                    <a:pt x="235" y="131"/>
                  </a:lnTo>
                  <a:lnTo>
                    <a:pt x="233" y="131"/>
                  </a:lnTo>
                  <a:lnTo>
                    <a:pt x="233" y="128"/>
                  </a:lnTo>
                  <a:lnTo>
                    <a:pt x="233" y="128"/>
                  </a:lnTo>
                  <a:lnTo>
                    <a:pt x="227" y="119"/>
                  </a:lnTo>
                  <a:lnTo>
                    <a:pt x="221" y="116"/>
                  </a:lnTo>
                  <a:lnTo>
                    <a:pt x="219" y="116"/>
                  </a:lnTo>
                  <a:lnTo>
                    <a:pt x="219" y="116"/>
                  </a:lnTo>
                  <a:lnTo>
                    <a:pt x="216" y="119"/>
                  </a:lnTo>
                  <a:lnTo>
                    <a:pt x="213" y="122"/>
                  </a:lnTo>
                  <a:lnTo>
                    <a:pt x="210" y="131"/>
                  </a:lnTo>
                  <a:lnTo>
                    <a:pt x="210" y="131"/>
                  </a:lnTo>
                  <a:lnTo>
                    <a:pt x="205" y="140"/>
                  </a:lnTo>
                  <a:lnTo>
                    <a:pt x="205" y="140"/>
                  </a:lnTo>
                  <a:lnTo>
                    <a:pt x="202" y="128"/>
                  </a:lnTo>
                  <a:lnTo>
                    <a:pt x="196" y="119"/>
                  </a:lnTo>
                  <a:lnTo>
                    <a:pt x="196" y="119"/>
                  </a:lnTo>
                  <a:lnTo>
                    <a:pt x="188" y="116"/>
                  </a:lnTo>
                  <a:lnTo>
                    <a:pt x="188" y="116"/>
                  </a:lnTo>
                  <a:lnTo>
                    <a:pt x="182" y="113"/>
                  </a:lnTo>
                  <a:lnTo>
                    <a:pt x="182" y="113"/>
                  </a:lnTo>
                  <a:lnTo>
                    <a:pt x="174" y="101"/>
                  </a:lnTo>
                  <a:lnTo>
                    <a:pt x="171" y="95"/>
                  </a:lnTo>
                  <a:lnTo>
                    <a:pt x="166" y="95"/>
                  </a:lnTo>
                  <a:lnTo>
                    <a:pt x="166" y="95"/>
                  </a:lnTo>
                  <a:lnTo>
                    <a:pt x="163" y="95"/>
                  </a:lnTo>
                  <a:lnTo>
                    <a:pt x="163" y="95"/>
                  </a:lnTo>
                  <a:lnTo>
                    <a:pt x="163" y="95"/>
                  </a:lnTo>
                  <a:lnTo>
                    <a:pt x="163" y="95"/>
                  </a:lnTo>
                  <a:lnTo>
                    <a:pt x="163" y="95"/>
                  </a:lnTo>
                  <a:lnTo>
                    <a:pt x="163" y="95"/>
                  </a:lnTo>
                  <a:lnTo>
                    <a:pt x="163" y="95"/>
                  </a:lnTo>
                  <a:lnTo>
                    <a:pt x="163" y="95"/>
                  </a:lnTo>
                  <a:lnTo>
                    <a:pt x="160" y="95"/>
                  </a:lnTo>
                  <a:lnTo>
                    <a:pt x="160" y="95"/>
                  </a:lnTo>
                  <a:lnTo>
                    <a:pt x="160" y="95"/>
                  </a:lnTo>
                  <a:lnTo>
                    <a:pt x="160" y="95"/>
                  </a:lnTo>
                  <a:lnTo>
                    <a:pt x="157" y="95"/>
                  </a:lnTo>
                  <a:lnTo>
                    <a:pt x="157" y="95"/>
                  </a:lnTo>
                  <a:lnTo>
                    <a:pt x="157" y="95"/>
                  </a:lnTo>
                  <a:lnTo>
                    <a:pt x="157" y="95"/>
                  </a:lnTo>
                  <a:lnTo>
                    <a:pt x="138" y="104"/>
                  </a:lnTo>
                  <a:lnTo>
                    <a:pt x="138" y="104"/>
                  </a:lnTo>
                  <a:lnTo>
                    <a:pt x="135" y="104"/>
                  </a:lnTo>
                  <a:lnTo>
                    <a:pt x="135" y="104"/>
                  </a:lnTo>
                  <a:lnTo>
                    <a:pt x="129" y="104"/>
                  </a:lnTo>
                  <a:lnTo>
                    <a:pt x="124" y="104"/>
                  </a:lnTo>
                  <a:lnTo>
                    <a:pt x="124" y="104"/>
                  </a:lnTo>
                  <a:lnTo>
                    <a:pt x="112" y="107"/>
                  </a:lnTo>
                  <a:lnTo>
                    <a:pt x="112" y="107"/>
                  </a:lnTo>
                  <a:lnTo>
                    <a:pt x="104" y="110"/>
                  </a:lnTo>
                  <a:lnTo>
                    <a:pt x="96" y="113"/>
                  </a:lnTo>
                  <a:lnTo>
                    <a:pt x="96" y="113"/>
                  </a:lnTo>
                  <a:lnTo>
                    <a:pt x="76" y="116"/>
                  </a:lnTo>
                  <a:lnTo>
                    <a:pt x="56" y="125"/>
                  </a:lnTo>
                  <a:lnTo>
                    <a:pt x="56" y="125"/>
                  </a:lnTo>
                  <a:lnTo>
                    <a:pt x="40" y="128"/>
                  </a:lnTo>
                  <a:lnTo>
                    <a:pt x="40" y="128"/>
                  </a:lnTo>
                  <a:lnTo>
                    <a:pt x="37" y="128"/>
                  </a:lnTo>
                  <a:lnTo>
                    <a:pt x="37" y="128"/>
                  </a:lnTo>
                  <a:lnTo>
                    <a:pt x="26" y="131"/>
                  </a:lnTo>
                  <a:lnTo>
                    <a:pt x="6" y="134"/>
                  </a:lnTo>
                  <a:lnTo>
                    <a:pt x="6" y="134"/>
                  </a:lnTo>
                  <a:lnTo>
                    <a:pt x="0" y="134"/>
                  </a:lnTo>
                  <a:lnTo>
                    <a:pt x="0" y="134"/>
                  </a:lnTo>
                  <a:lnTo>
                    <a:pt x="0" y="134"/>
                  </a:lnTo>
                  <a:lnTo>
                    <a:pt x="0" y="131"/>
                  </a:lnTo>
                  <a:lnTo>
                    <a:pt x="0" y="131"/>
                  </a:lnTo>
                  <a:lnTo>
                    <a:pt x="0" y="116"/>
                  </a:lnTo>
                  <a:lnTo>
                    <a:pt x="0" y="116"/>
                  </a:lnTo>
                  <a:lnTo>
                    <a:pt x="3" y="86"/>
                  </a:lnTo>
                  <a:lnTo>
                    <a:pt x="3" y="86"/>
                  </a:lnTo>
                  <a:lnTo>
                    <a:pt x="3" y="76"/>
                  </a:lnTo>
                  <a:lnTo>
                    <a:pt x="3" y="76"/>
                  </a:lnTo>
                  <a:lnTo>
                    <a:pt x="3" y="70"/>
                  </a:lnTo>
                  <a:lnTo>
                    <a:pt x="3" y="70"/>
                  </a:lnTo>
                  <a:lnTo>
                    <a:pt x="3" y="61"/>
                  </a:lnTo>
                  <a:lnTo>
                    <a:pt x="59" y="46"/>
                  </a:lnTo>
                  <a:lnTo>
                    <a:pt x="154" y="22"/>
                  </a:lnTo>
                  <a:lnTo>
                    <a:pt x="154" y="22"/>
                  </a:lnTo>
                  <a:lnTo>
                    <a:pt x="154" y="19"/>
                  </a:lnTo>
                  <a:lnTo>
                    <a:pt x="154" y="19"/>
                  </a:lnTo>
                  <a:lnTo>
                    <a:pt x="157" y="16"/>
                  </a:lnTo>
                  <a:lnTo>
                    <a:pt x="157" y="16"/>
                  </a:lnTo>
                  <a:lnTo>
                    <a:pt x="157" y="13"/>
                  </a:lnTo>
                  <a:lnTo>
                    <a:pt x="157" y="13"/>
                  </a:lnTo>
                  <a:lnTo>
                    <a:pt x="160" y="10"/>
                  </a:lnTo>
                  <a:lnTo>
                    <a:pt x="160" y="10"/>
                  </a:lnTo>
                  <a:lnTo>
                    <a:pt x="163" y="10"/>
                  </a:lnTo>
                  <a:lnTo>
                    <a:pt x="163" y="10"/>
                  </a:lnTo>
                  <a:lnTo>
                    <a:pt x="171" y="3"/>
                  </a:lnTo>
                  <a:lnTo>
                    <a:pt x="171" y="3"/>
                  </a:lnTo>
                  <a:lnTo>
                    <a:pt x="171" y="3"/>
                  </a:lnTo>
                  <a:lnTo>
                    <a:pt x="171" y="3"/>
                  </a:lnTo>
                  <a:lnTo>
                    <a:pt x="171" y="3"/>
                  </a:lnTo>
                  <a:lnTo>
                    <a:pt x="171" y="3"/>
                  </a:lnTo>
                  <a:lnTo>
                    <a:pt x="174" y="3"/>
                  </a:lnTo>
                  <a:lnTo>
                    <a:pt x="174" y="3"/>
                  </a:lnTo>
                  <a:lnTo>
                    <a:pt x="174" y="3"/>
                  </a:lnTo>
                  <a:lnTo>
                    <a:pt x="174" y="3"/>
                  </a:lnTo>
                  <a:lnTo>
                    <a:pt x="174" y="3"/>
                  </a:lnTo>
                  <a:lnTo>
                    <a:pt x="174" y="3"/>
                  </a:lnTo>
                  <a:lnTo>
                    <a:pt x="174" y="3"/>
                  </a:lnTo>
                  <a:lnTo>
                    <a:pt x="174" y="3"/>
                  </a:lnTo>
                  <a:lnTo>
                    <a:pt x="177" y="0"/>
                  </a:lnTo>
                  <a:lnTo>
                    <a:pt x="177" y="0"/>
                  </a:lnTo>
                  <a:lnTo>
                    <a:pt x="177" y="0"/>
                  </a:lnTo>
                  <a:lnTo>
                    <a:pt x="177" y="0"/>
                  </a:lnTo>
                  <a:lnTo>
                    <a:pt x="177" y="0"/>
                  </a:lnTo>
                  <a:lnTo>
                    <a:pt x="177" y="0"/>
                  </a:lnTo>
                  <a:lnTo>
                    <a:pt x="177" y="0"/>
                  </a:lnTo>
                  <a:lnTo>
                    <a:pt x="177"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2" y="7"/>
                  </a:lnTo>
                  <a:lnTo>
                    <a:pt x="182" y="7"/>
                  </a:lnTo>
                  <a:lnTo>
                    <a:pt x="188" y="22"/>
                  </a:lnTo>
                  <a:lnTo>
                    <a:pt x="188" y="22"/>
                  </a:lnTo>
                  <a:lnTo>
                    <a:pt x="191" y="28"/>
                  </a:lnTo>
                  <a:lnTo>
                    <a:pt x="191" y="28"/>
                  </a:lnTo>
                  <a:lnTo>
                    <a:pt x="188" y="37"/>
                  </a:lnTo>
                  <a:lnTo>
                    <a:pt x="188" y="37"/>
                  </a:lnTo>
                  <a:lnTo>
                    <a:pt x="182" y="46"/>
                  </a:lnTo>
                  <a:lnTo>
                    <a:pt x="180" y="52"/>
                  </a:lnTo>
                  <a:lnTo>
                    <a:pt x="180" y="52"/>
                  </a:lnTo>
                  <a:lnTo>
                    <a:pt x="180" y="52"/>
                  </a:lnTo>
                  <a:lnTo>
                    <a:pt x="182" y="61"/>
                  </a:lnTo>
                  <a:lnTo>
                    <a:pt x="182" y="67"/>
                  </a:lnTo>
                  <a:lnTo>
                    <a:pt x="188" y="70"/>
                  </a:lnTo>
                  <a:lnTo>
                    <a:pt x="196" y="76"/>
                  </a:lnTo>
                  <a:lnTo>
                    <a:pt x="196" y="76"/>
                  </a:lnTo>
                  <a:lnTo>
                    <a:pt x="205" y="76"/>
                  </a:lnTo>
                  <a:lnTo>
                    <a:pt x="205" y="76"/>
                  </a:lnTo>
                  <a:lnTo>
                    <a:pt x="207" y="82"/>
                  </a:lnTo>
                  <a:lnTo>
                    <a:pt x="207" y="82"/>
                  </a:lnTo>
                  <a:lnTo>
                    <a:pt x="216" y="89"/>
                  </a:lnTo>
                  <a:lnTo>
                    <a:pt x="221" y="92"/>
                  </a:lnTo>
                  <a:lnTo>
                    <a:pt x="227" y="101"/>
                  </a:lnTo>
                  <a:lnTo>
                    <a:pt x="233" y="107"/>
                  </a:lnTo>
                  <a:lnTo>
                    <a:pt x="235" y="107"/>
                  </a:lnTo>
                  <a:lnTo>
                    <a:pt x="241" y="107"/>
                  </a:lnTo>
                  <a:lnTo>
                    <a:pt x="241" y="107"/>
                  </a:lnTo>
                  <a:lnTo>
                    <a:pt x="244" y="104"/>
                  </a:lnTo>
                  <a:lnTo>
                    <a:pt x="252" y="101"/>
                  </a:lnTo>
                  <a:lnTo>
                    <a:pt x="252" y="101"/>
                  </a:lnTo>
                  <a:lnTo>
                    <a:pt x="255" y="104"/>
                  </a:lnTo>
                  <a:lnTo>
                    <a:pt x="258" y="107"/>
                  </a:lnTo>
                  <a:lnTo>
                    <a:pt x="258" y="113"/>
                  </a:lnTo>
                  <a:lnTo>
                    <a:pt x="258" y="116"/>
                  </a:lnTo>
                  <a:lnTo>
                    <a:pt x="258" y="116"/>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9" name="Freeform 386">
              <a:extLst>
                <a:ext uri="{FF2B5EF4-FFF2-40B4-BE49-F238E27FC236}">
                  <a16:creationId xmlns:a16="http://schemas.microsoft.com/office/drawing/2014/main" id="{462EC30D-9603-03B8-EA59-F0D6AF0D9CDD}"/>
                </a:ext>
              </a:extLst>
            </p:cNvPr>
            <p:cNvSpPr>
              <a:spLocks/>
            </p:cNvSpPr>
            <p:nvPr/>
          </p:nvSpPr>
          <p:spPr bwMode="auto">
            <a:xfrm rot="21400944">
              <a:off x="4723134" y="2830255"/>
              <a:ext cx="3726" cy="24736"/>
            </a:xfrm>
            <a:custGeom>
              <a:avLst/>
              <a:gdLst>
                <a:gd name="T0" fmla="*/ 0 w 3"/>
                <a:gd name="T1" fmla="*/ 0 h 21"/>
                <a:gd name="T2" fmla="*/ 3 w 3"/>
                <a:gd name="T3" fmla="*/ 21 h 21"/>
                <a:gd name="T4" fmla="*/ 0 w 3"/>
                <a:gd name="T5" fmla="*/ 0 h 21"/>
                <a:gd name="T6" fmla="*/ 0 w 3"/>
                <a:gd name="T7" fmla="*/ 0 h 21"/>
              </a:gdLst>
              <a:ahLst/>
              <a:cxnLst>
                <a:cxn ang="0">
                  <a:pos x="T0" y="T1"/>
                </a:cxn>
                <a:cxn ang="0">
                  <a:pos x="T2" y="T3"/>
                </a:cxn>
                <a:cxn ang="0">
                  <a:pos x="T4" y="T5"/>
                </a:cxn>
                <a:cxn ang="0">
                  <a:pos x="T6" y="T7"/>
                </a:cxn>
              </a:cxnLst>
              <a:rect l="0" t="0" r="r" b="b"/>
              <a:pathLst>
                <a:path w="3" h="21">
                  <a:moveTo>
                    <a:pt x="0" y="0"/>
                  </a:moveTo>
                  <a:lnTo>
                    <a:pt x="3" y="21"/>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0" name="Freeform 387">
              <a:extLst>
                <a:ext uri="{FF2B5EF4-FFF2-40B4-BE49-F238E27FC236}">
                  <a16:creationId xmlns:a16="http://schemas.microsoft.com/office/drawing/2014/main" id="{ADA13014-1719-C224-B133-0F66090D1BEC}"/>
                </a:ext>
              </a:extLst>
            </p:cNvPr>
            <p:cNvSpPr>
              <a:spLocks/>
            </p:cNvSpPr>
            <p:nvPr/>
          </p:nvSpPr>
          <p:spPr bwMode="auto">
            <a:xfrm rot="21400944">
              <a:off x="5506428" y="2530089"/>
              <a:ext cx="0" cy="3534"/>
            </a:xfrm>
            <a:custGeom>
              <a:avLst/>
              <a:gdLst>
                <a:gd name="T0" fmla="*/ 3 h 3"/>
                <a:gd name="T1" fmla="*/ 3 h 3"/>
                <a:gd name="T2" fmla="*/ 0 h 3"/>
                <a:gd name="T3" fmla="*/ 0 h 3"/>
                <a:gd name="T4" fmla="*/ 0 h 3"/>
                <a:gd name="T5" fmla="*/ 0 h 3"/>
                <a:gd name="T6" fmla="*/ 3 h 3"/>
                <a:gd name="T7" fmla="*/ 3 h 3"/>
                <a:gd name="T8" fmla="*/ 3 h 3"/>
                <a:gd name="T9"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3"/>
                  </a:moveTo>
                  <a:lnTo>
                    <a:pt x="0" y="3"/>
                  </a:lnTo>
                  <a:lnTo>
                    <a:pt x="0" y="0"/>
                  </a:lnTo>
                  <a:lnTo>
                    <a:pt x="0" y="0"/>
                  </a:lnTo>
                  <a:lnTo>
                    <a:pt x="0" y="0"/>
                  </a:lnTo>
                  <a:lnTo>
                    <a:pt x="0" y="0"/>
                  </a:lnTo>
                  <a:lnTo>
                    <a:pt x="0" y="3"/>
                  </a:lnTo>
                  <a:lnTo>
                    <a:pt x="0" y="3"/>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1" name="Freeform 388">
              <a:extLst>
                <a:ext uri="{FF2B5EF4-FFF2-40B4-BE49-F238E27FC236}">
                  <a16:creationId xmlns:a16="http://schemas.microsoft.com/office/drawing/2014/main" id="{963587B3-BBB1-D353-A2BE-8F6AE6643ACC}"/>
                </a:ext>
              </a:extLst>
            </p:cNvPr>
            <p:cNvSpPr>
              <a:spLocks/>
            </p:cNvSpPr>
            <p:nvPr/>
          </p:nvSpPr>
          <p:spPr bwMode="auto">
            <a:xfrm rot="21400944">
              <a:off x="5279213" y="271197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2" name="Freeform 389">
              <a:extLst>
                <a:ext uri="{FF2B5EF4-FFF2-40B4-BE49-F238E27FC236}">
                  <a16:creationId xmlns:a16="http://schemas.microsoft.com/office/drawing/2014/main" id="{A11E6C6B-015F-B797-4145-8EC77EAEB446}"/>
                </a:ext>
              </a:extLst>
            </p:cNvPr>
            <p:cNvSpPr>
              <a:spLocks/>
            </p:cNvSpPr>
            <p:nvPr/>
          </p:nvSpPr>
          <p:spPr bwMode="auto">
            <a:xfrm rot="21400944">
              <a:off x="5502603" y="2530200"/>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3" name="Freeform 390">
              <a:extLst>
                <a:ext uri="{FF2B5EF4-FFF2-40B4-BE49-F238E27FC236}">
                  <a16:creationId xmlns:a16="http://schemas.microsoft.com/office/drawing/2014/main" id="{F910C574-A127-3CD7-A1A7-A44E32B9666A}"/>
                </a:ext>
              </a:extLst>
            </p:cNvPr>
            <p:cNvSpPr>
              <a:spLocks/>
            </p:cNvSpPr>
            <p:nvPr/>
          </p:nvSpPr>
          <p:spPr bwMode="auto">
            <a:xfrm rot="21400944">
              <a:off x="5502606" y="25303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4" name="Freeform 391">
              <a:extLst>
                <a:ext uri="{FF2B5EF4-FFF2-40B4-BE49-F238E27FC236}">
                  <a16:creationId xmlns:a16="http://schemas.microsoft.com/office/drawing/2014/main" id="{EEBF3853-E3BD-8EC5-D676-9B05B3F8406E}"/>
                </a:ext>
              </a:extLst>
            </p:cNvPr>
            <p:cNvSpPr>
              <a:spLocks/>
            </p:cNvSpPr>
            <p:nvPr/>
          </p:nvSpPr>
          <p:spPr bwMode="auto">
            <a:xfrm rot="21400944">
              <a:off x="5498984" y="2530413"/>
              <a:ext cx="3726" cy="353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5" name="Freeform 392">
              <a:extLst>
                <a:ext uri="{FF2B5EF4-FFF2-40B4-BE49-F238E27FC236}">
                  <a16:creationId xmlns:a16="http://schemas.microsoft.com/office/drawing/2014/main" id="{C6A84A54-A9F1-45CB-713D-78FC345693C8}"/>
                </a:ext>
              </a:extLst>
            </p:cNvPr>
            <p:cNvSpPr>
              <a:spLocks/>
            </p:cNvSpPr>
            <p:nvPr/>
          </p:nvSpPr>
          <p:spPr bwMode="auto">
            <a:xfrm rot="21400944">
              <a:off x="5345644" y="228927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6" name="Freeform 393">
              <a:extLst>
                <a:ext uri="{FF2B5EF4-FFF2-40B4-BE49-F238E27FC236}">
                  <a16:creationId xmlns:a16="http://schemas.microsoft.com/office/drawing/2014/main" id="{3085F746-350C-B6D9-BED3-E93BEACAD18E}"/>
                </a:ext>
              </a:extLst>
            </p:cNvPr>
            <p:cNvSpPr>
              <a:spLocks/>
            </p:cNvSpPr>
            <p:nvPr/>
          </p:nvSpPr>
          <p:spPr bwMode="auto">
            <a:xfrm rot="21400944">
              <a:off x="5475480" y="255430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7" name="Freeform 394">
              <a:extLst>
                <a:ext uri="{FF2B5EF4-FFF2-40B4-BE49-F238E27FC236}">
                  <a16:creationId xmlns:a16="http://schemas.microsoft.com/office/drawing/2014/main" id="{68559734-8AF5-D61C-A7B4-62121244B60D}"/>
                </a:ext>
              </a:extLst>
            </p:cNvPr>
            <p:cNvSpPr>
              <a:spLocks/>
            </p:cNvSpPr>
            <p:nvPr/>
          </p:nvSpPr>
          <p:spPr bwMode="auto">
            <a:xfrm rot="21400944">
              <a:off x="5482202" y="254318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8" name="Freeform 395">
              <a:extLst>
                <a:ext uri="{FF2B5EF4-FFF2-40B4-BE49-F238E27FC236}">
                  <a16:creationId xmlns:a16="http://schemas.microsoft.com/office/drawing/2014/main" id="{DB75046F-7EC3-CEE8-EE35-1343D4486080}"/>
                </a:ext>
              </a:extLst>
            </p:cNvPr>
            <p:cNvSpPr>
              <a:spLocks/>
            </p:cNvSpPr>
            <p:nvPr/>
          </p:nvSpPr>
          <p:spPr bwMode="auto">
            <a:xfrm rot="21400944">
              <a:off x="5495366" y="2534159"/>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9" name="Freeform 396">
              <a:extLst>
                <a:ext uri="{FF2B5EF4-FFF2-40B4-BE49-F238E27FC236}">
                  <a16:creationId xmlns:a16="http://schemas.microsoft.com/office/drawing/2014/main" id="{B9C59738-985A-D0F0-1062-DF43A947FA90}"/>
                </a:ext>
              </a:extLst>
            </p:cNvPr>
            <p:cNvSpPr>
              <a:spLocks/>
            </p:cNvSpPr>
            <p:nvPr/>
          </p:nvSpPr>
          <p:spPr bwMode="auto">
            <a:xfrm rot="21400944">
              <a:off x="5350183" y="2303174"/>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0" name="Freeform 397">
              <a:extLst>
                <a:ext uri="{FF2B5EF4-FFF2-40B4-BE49-F238E27FC236}">
                  <a16:creationId xmlns:a16="http://schemas.microsoft.com/office/drawing/2014/main" id="{5DE4D858-A3B1-E183-4E46-6449E29B8607}"/>
                </a:ext>
              </a:extLst>
            </p:cNvPr>
            <p:cNvSpPr>
              <a:spLocks/>
            </p:cNvSpPr>
            <p:nvPr/>
          </p:nvSpPr>
          <p:spPr bwMode="auto">
            <a:xfrm rot="21400944">
              <a:off x="5485679" y="2534547"/>
              <a:ext cx="9937" cy="8246"/>
            </a:xfrm>
            <a:custGeom>
              <a:avLst/>
              <a:gdLst>
                <a:gd name="T0" fmla="*/ 0 w 8"/>
                <a:gd name="T1" fmla="*/ 7 h 7"/>
                <a:gd name="T2" fmla="*/ 0 w 8"/>
                <a:gd name="T3" fmla="*/ 7 h 7"/>
                <a:gd name="T4" fmla="*/ 8 w 8"/>
                <a:gd name="T5" fmla="*/ 0 h 7"/>
                <a:gd name="T6" fmla="*/ 8 w 8"/>
                <a:gd name="T7" fmla="*/ 0 h 7"/>
                <a:gd name="T8" fmla="*/ 0 w 8"/>
                <a:gd name="T9" fmla="*/ 7 h 7"/>
                <a:gd name="T10" fmla="*/ 0 w 8"/>
                <a:gd name="T11" fmla="*/ 7 h 7"/>
              </a:gdLst>
              <a:ahLst/>
              <a:cxnLst>
                <a:cxn ang="0">
                  <a:pos x="T0" y="T1"/>
                </a:cxn>
                <a:cxn ang="0">
                  <a:pos x="T2" y="T3"/>
                </a:cxn>
                <a:cxn ang="0">
                  <a:pos x="T4" y="T5"/>
                </a:cxn>
                <a:cxn ang="0">
                  <a:pos x="T6" y="T7"/>
                </a:cxn>
                <a:cxn ang="0">
                  <a:pos x="T8" y="T9"/>
                </a:cxn>
                <a:cxn ang="0">
                  <a:pos x="T10" y="T11"/>
                </a:cxn>
              </a:cxnLst>
              <a:rect l="0" t="0" r="r" b="b"/>
              <a:pathLst>
                <a:path w="8" h="7">
                  <a:moveTo>
                    <a:pt x="0" y="7"/>
                  </a:moveTo>
                  <a:lnTo>
                    <a:pt x="0" y="7"/>
                  </a:lnTo>
                  <a:lnTo>
                    <a:pt x="8" y="0"/>
                  </a:lnTo>
                  <a:lnTo>
                    <a:pt x="8" y="0"/>
                  </a:lnTo>
                  <a:lnTo>
                    <a:pt x="0" y="7"/>
                  </a:lnTo>
                  <a:lnTo>
                    <a:pt x="0" y="7"/>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1" name="Freeform 398">
              <a:extLst>
                <a:ext uri="{FF2B5EF4-FFF2-40B4-BE49-F238E27FC236}">
                  <a16:creationId xmlns:a16="http://schemas.microsoft.com/office/drawing/2014/main" id="{43860A93-9C1D-4B68-EC0C-1979F9D4BB86}"/>
                </a:ext>
              </a:extLst>
            </p:cNvPr>
            <p:cNvSpPr>
              <a:spLocks/>
            </p:cNvSpPr>
            <p:nvPr/>
          </p:nvSpPr>
          <p:spPr bwMode="auto">
            <a:xfrm rot="21400944">
              <a:off x="5495369" y="25342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2" name="Freeform 399">
              <a:extLst>
                <a:ext uri="{FF2B5EF4-FFF2-40B4-BE49-F238E27FC236}">
                  <a16:creationId xmlns:a16="http://schemas.microsoft.com/office/drawing/2014/main" id="{14164AFA-45D4-9188-AC5E-A6ED65F48DD7}"/>
                </a:ext>
              </a:extLst>
            </p:cNvPr>
            <p:cNvSpPr>
              <a:spLocks/>
            </p:cNvSpPr>
            <p:nvPr/>
          </p:nvSpPr>
          <p:spPr bwMode="auto">
            <a:xfrm rot="21400944">
              <a:off x="5499089" y="25340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3" name="Freeform 400">
              <a:extLst>
                <a:ext uri="{FF2B5EF4-FFF2-40B4-BE49-F238E27FC236}">
                  <a16:creationId xmlns:a16="http://schemas.microsoft.com/office/drawing/2014/main" id="{E4689E47-8AE5-4916-4C0C-1ACD1E6F530A}"/>
                </a:ext>
              </a:extLst>
            </p:cNvPr>
            <p:cNvSpPr>
              <a:spLocks/>
            </p:cNvSpPr>
            <p:nvPr/>
          </p:nvSpPr>
          <p:spPr bwMode="auto">
            <a:xfrm rot="21400944">
              <a:off x="5345849" y="2292807"/>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4" name="Freeform 401">
              <a:extLst>
                <a:ext uri="{FF2B5EF4-FFF2-40B4-BE49-F238E27FC236}">
                  <a16:creationId xmlns:a16="http://schemas.microsoft.com/office/drawing/2014/main" id="{58B810FE-7C5A-4ED0-0DF5-A13099052054}"/>
                </a:ext>
              </a:extLst>
            </p:cNvPr>
            <p:cNvSpPr>
              <a:spLocks/>
            </p:cNvSpPr>
            <p:nvPr/>
          </p:nvSpPr>
          <p:spPr bwMode="auto">
            <a:xfrm rot="21400944">
              <a:off x="5506326" y="253009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5" name="Freeform 402">
              <a:extLst>
                <a:ext uri="{FF2B5EF4-FFF2-40B4-BE49-F238E27FC236}">
                  <a16:creationId xmlns:a16="http://schemas.microsoft.com/office/drawing/2014/main" id="{4DAA80DC-AD0C-6043-B5D9-013F3032E227}"/>
                </a:ext>
              </a:extLst>
            </p:cNvPr>
            <p:cNvSpPr>
              <a:spLocks/>
            </p:cNvSpPr>
            <p:nvPr/>
          </p:nvSpPr>
          <p:spPr bwMode="auto">
            <a:xfrm rot="21400944">
              <a:off x="5346053" y="2296334"/>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6" name="Freeform 403">
              <a:extLst>
                <a:ext uri="{FF2B5EF4-FFF2-40B4-BE49-F238E27FC236}">
                  <a16:creationId xmlns:a16="http://schemas.microsoft.com/office/drawing/2014/main" id="{212A00FD-2D59-0D11-4C1B-EB7E1CEC4125}"/>
                </a:ext>
              </a:extLst>
            </p:cNvPr>
            <p:cNvSpPr>
              <a:spLocks/>
            </p:cNvSpPr>
            <p:nvPr/>
          </p:nvSpPr>
          <p:spPr bwMode="auto">
            <a:xfrm rot="21400944">
              <a:off x="5506326" y="25300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7" name="Freeform 404">
              <a:extLst>
                <a:ext uri="{FF2B5EF4-FFF2-40B4-BE49-F238E27FC236}">
                  <a16:creationId xmlns:a16="http://schemas.microsoft.com/office/drawing/2014/main" id="{9D403058-5016-D1ED-FEA1-C979A5131FD9}"/>
                </a:ext>
              </a:extLst>
            </p:cNvPr>
            <p:cNvSpPr>
              <a:spLocks/>
            </p:cNvSpPr>
            <p:nvPr/>
          </p:nvSpPr>
          <p:spPr bwMode="auto">
            <a:xfrm rot="21400944">
              <a:off x="5292235" y="2700388"/>
              <a:ext cx="7453"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8" name="Freeform 405">
              <a:extLst>
                <a:ext uri="{FF2B5EF4-FFF2-40B4-BE49-F238E27FC236}">
                  <a16:creationId xmlns:a16="http://schemas.microsoft.com/office/drawing/2014/main" id="{56DCF18B-7AA7-18FB-EDAF-3D747D12DAA3}"/>
                </a:ext>
              </a:extLst>
            </p:cNvPr>
            <p:cNvSpPr>
              <a:spLocks/>
            </p:cNvSpPr>
            <p:nvPr/>
          </p:nvSpPr>
          <p:spPr bwMode="auto">
            <a:xfrm rot="21400944">
              <a:off x="5310628" y="28246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9" name="Freeform 407">
              <a:extLst>
                <a:ext uri="{FF2B5EF4-FFF2-40B4-BE49-F238E27FC236}">
                  <a16:creationId xmlns:a16="http://schemas.microsoft.com/office/drawing/2014/main" id="{9BB225B3-D6AE-1DF9-D21B-DFC6547968E2}"/>
                </a:ext>
              </a:extLst>
            </p:cNvPr>
            <p:cNvSpPr>
              <a:spLocks/>
            </p:cNvSpPr>
            <p:nvPr/>
          </p:nvSpPr>
          <p:spPr bwMode="auto">
            <a:xfrm rot="21400944">
              <a:off x="5299057" y="28181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0" name="Freeform 408">
              <a:extLst>
                <a:ext uri="{FF2B5EF4-FFF2-40B4-BE49-F238E27FC236}">
                  <a16:creationId xmlns:a16="http://schemas.microsoft.com/office/drawing/2014/main" id="{476F6371-6195-7025-00B6-F897240C6068}"/>
                </a:ext>
              </a:extLst>
            </p:cNvPr>
            <p:cNvSpPr>
              <a:spLocks/>
            </p:cNvSpPr>
            <p:nvPr/>
          </p:nvSpPr>
          <p:spPr bwMode="auto">
            <a:xfrm rot="21400944">
              <a:off x="5299261" y="28217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1" name="Freeform 409">
              <a:extLst>
                <a:ext uri="{FF2B5EF4-FFF2-40B4-BE49-F238E27FC236}">
                  <a16:creationId xmlns:a16="http://schemas.microsoft.com/office/drawing/2014/main" id="{9536ACCF-3594-EB7D-AC83-4C8ED42BC1BA}"/>
                </a:ext>
              </a:extLst>
            </p:cNvPr>
            <p:cNvSpPr>
              <a:spLocks/>
            </p:cNvSpPr>
            <p:nvPr/>
          </p:nvSpPr>
          <p:spPr bwMode="auto">
            <a:xfrm rot="21400944">
              <a:off x="5307588" y="28365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2" name="Freeform 410">
              <a:extLst>
                <a:ext uri="{FF2B5EF4-FFF2-40B4-BE49-F238E27FC236}">
                  <a16:creationId xmlns:a16="http://schemas.microsoft.com/office/drawing/2014/main" id="{CF7DE7F2-95E0-31A9-5683-C592E641927B}"/>
                </a:ext>
              </a:extLst>
            </p:cNvPr>
            <p:cNvSpPr>
              <a:spLocks/>
            </p:cNvSpPr>
            <p:nvPr/>
          </p:nvSpPr>
          <p:spPr bwMode="auto">
            <a:xfrm rot="21400944">
              <a:off x="5303458" y="28297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3" name="Freeform 411">
              <a:extLst>
                <a:ext uri="{FF2B5EF4-FFF2-40B4-BE49-F238E27FC236}">
                  <a16:creationId xmlns:a16="http://schemas.microsoft.com/office/drawing/2014/main" id="{9A52EEBC-3110-C576-B130-421FBDEDCB3F}"/>
                </a:ext>
              </a:extLst>
            </p:cNvPr>
            <p:cNvSpPr>
              <a:spLocks/>
            </p:cNvSpPr>
            <p:nvPr/>
          </p:nvSpPr>
          <p:spPr bwMode="auto">
            <a:xfrm rot="21400944">
              <a:off x="5307384" y="283305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4" name="Freeform 412">
              <a:extLst>
                <a:ext uri="{FF2B5EF4-FFF2-40B4-BE49-F238E27FC236}">
                  <a16:creationId xmlns:a16="http://schemas.microsoft.com/office/drawing/2014/main" id="{063A6DF3-DA4B-5FCB-0EEE-3C1CA99E35EA}"/>
                </a:ext>
              </a:extLst>
            </p:cNvPr>
            <p:cNvSpPr>
              <a:spLocks/>
            </p:cNvSpPr>
            <p:nvPr/>
          </p:nvSpPr>
          <p:spPr bwMode="auto">
            <a:xfrm rot="21400944">
              <a:off x="5283600" y="2852019"/>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5" name="Freeform 413">
              <a:extLst>
                <a:ext uri="{FF2B5EF4-FFF2-40B4-BE49-F238E27FC236}">
                  <a16:creationId xmlns:a16="http://schemas.microsoft.com/office/drawing/2014/main" id="{616A65F8-BF65-A9F9-815C-FC2095B61745}"/>
                </a:ext>
              </a:extLst>
            </p:cNvPr>
            <p:cNvSpPr>
              <a:spLocks/>
            </p:cNvSpPr>
            <p:nvPr/>
          </p:nvSpPr>
          <p:spPr bwMode="auto">
            <a:xfrm rot="21400944">
              <a:off x="5255706" y="2843054"/>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6" name="Freeform 414">
              <a:extLst>
                <a:ext uri="{FF2B5EF4-FFF2-40B4-BE49-F238E27FC236}">
                  <a16:creationId xmlns:a16="http://schemas.microsoft.com/office/drawing/2014/main" id="{E4DF3BC3-AA27-B6B6-A3A7-EAF3224F7C1C}"/>
                </a:ext>
              </a:extLst>
            </p:cNvPr>
            <p:cNvSpPr>
              <a:spLocks/>
            </p:cNvSpPr>
            <p:nvPr/>
          </p:nvSpPr>
          <p:spPr bwMode="auto">
            <a:xfrm rot="21400944">
              <a:off x="5291249" y="28552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7" name="Freeform 415">
              <a:extLst>
                <a:ext uri="{FF2B5EF4-FFF2-40B4-BE49-F238E27FC236}">
                  <a16:creationId xmlns:a16="http://schemas.microsoft.com/office/drawing/2014/main" id="{D1CEBD85-AF3A-F1ED-E622-46E1204E75E2}"/>
                </a:ext>
              </a:extLst>
            </p:cNvPr>
            <p:cNvSpPr>
              <a:spLocks/>
            </p:cNvSpPr>
            <p:nvPr/>
          </p:nvSpPr>
          <p:spPr bwMode="auto">
            <a:xfrm rot="21400944">
              <a:off x="5258185" y="2842874"/>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8" name="Freeform 416">
              <a:extLst>
                <a:ext uri="{FF2B5EF4-FFF2-40B4-BE49-F238E27FC236}">
                  <a16:creationId xmlns:a16="http://schemas.microsoft.com/office/drawing/2014/main" id="{72AA39C8-0081-BE6D-937E-6F62DE790199}"/>
                </a:ext>
              </a:extLst>
            </p:cNvPr>
            <p:cNvSpPr>
              <a:spLocks/>
            </p:cNvSpPr>
            <p:nvPr/>
          </p:nvSpPr>
          <p:spPr bwMode="auto">
            <a:xfrm rot="21400944">
              <a:off x="5279778" y="2848704"/>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9" name="Freeform 417">
              <a:extLst>
                <a:ext uri="{FF2B5EF4-FFF2-40B4-BE49-F238E27FC236}">
                  <a16:creationId xmlns:a16="http://schemas.microsoft.com/office/drawing/2014/main" id="{553B0794-9EC3-EEDB-1928-E3FEB790D004}"/>
                </a:ext>
              </a:extLst>
            </p:cNvPr>
            <p:cNvSpPr>
              <a:spLocks/>
            </p:cNvSpPr>
            <p:nvPr/>
          </p:nvSpPr>
          <p:spPr bwMode="auto">
            <a:xfrm rot="21400944">
              <a:off x="5251780" y="2839705"/>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0" name="Freeform 418">
              <a:extLst>
                <a:ext uri="{FF2B5EF4-FFF2-40B4-BE49-F238E27FC236}">
                  <a16:creationId xmlns:a16="http://schemas.microsoft.com/office/drawing/2014/main" id="{87125A8B-75D3-B36F-1074-BBA92F8C9C1B}"/>
                </a:ext>
              </a:extLst>
            </p:cNvPr>
            <p:cNvSpPr>
              <a:spLocks/>
            </p:cNvSpPr>
            <p:nvPr/>
          </p:nvSpPr>
          <p:spPr bwMode="auto">
            <a:xfrm rot="21400944">
              <a:off x="5222579" y="28297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1" name="Freeform 419">
              <a:extLst>
                <a:ext uri="{FF2B5EF4-FFF2-40B4-BE49-F238E27FC236}">
                  <a16:creationId xmlns:a16="http://schemas.microsoft.com/office/drawing/2014/main" id="{029136E3-7386-FD8A-FC08-6C1EEFD21B2A}"/>
                </a:ext>
              </a:extLst>
            </p:cNvPr>
            <p:cNvSpPr>
              <a:spLocks/>
            </p:cNvSpPr>
            <p:nvPr/>
          </p:nvSpPr>
          <p:spPr bwMode="auto">
            <a:xfrm rot="21400944">
              <a:off x="5234115" y="283376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2" name="Freeform 420">
              <a:extLst>
                <a:ext uri="{FF2B5EF4-FFF2-40B4-BE49-F238E27FC236}">
                  <a16:creationId xmlns:a16="http://schemas.microsoft.com/office/drawing/2014/main" id="{9AF7AED4-3929-38CA-0E35-655B72EE340A}"/>
                </a:ext>
              </a:extLst>
            </p:cNvPr>
            <p:cNvSpPr>
              <a:spLocks/>
            </p:cNvSpPr>
            <p:nvPr/>
          </p:nvSpPr>
          <p:spPr bwMode="auto">
            <a:xfrm rot="21400944">
              <a:off x="5244343" y="28402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3" name="Freeform 421">
              <a:extLst>
                <a:ext uri="{FF2B5EF4-FFF2-40B4-BE49-F238E27FC236}">
                  <a16:creationId xmlns:a16="http://schemas.microsoft.com/office/drawing/2014/main" id="{3B34E28A-BDA0-2E78-5852-AB78F191A921}"/>
                </a:ext>
              </a:extLst>
            </p:cNvPr>
            <p:cNvSpPr>
              <a:spLocks/>
            </p:cNvSpPr>
            <p:nvPr/>
          </p:nvSpPr>
          <p:spPr bwMode="auto">
            <a:xfrm rot="21400944">
              <a:off x="5230292" y="28339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4" name="Freeform 422">
              <a:extLst>
                <a:ext uri="{FF2B5EF4-FFF2-40B4-BE49-F238E27FC236}">
                  <a16:creationId xmlns:a16="http://schemas.microsoft.com/office/drawing/2014/main" id="{70C20CDA-8763-B163-5B40-0BC14C7C78CE}"/>
                </a:ext>
              </a:extLst>
            </p:cNvPr>
            <p:cNvSpPr>
              <a:spLocks/>
            </p:cNvSpPr>
            <p:nvPr/>
          </p:nvSpPr>
          <p:spPr bwMode="auto">
            <a:xfrm rot="21400944">
              <a:off x="5273478" y="28491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5" name="Freeform 423">
              <a:extLst>
                <a:ext uri="{FF2B5EF4-FFF2-40B4-BE49-F238E27FC236}">
                  <a16:creationId xmlns:a16="http://schemas.microsoft.com/office/drawing/2014/main" id="{76B98C76-ED0D-45F4-C991-C90D0EC23D14}"/>
                </a:ext>
              </a:extLst>
            </p:cNvPr>
            <p:cNvSpPr>
              <a:spLocks/>
            </p:cNvSpPr>
            <p:nvPr/>
          </p:nvSpPr>
          <p:spPr bwMode="auto">
            <a:xfrm rot="21400944">
              <a:off x="5275956" y="2848923"/>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6" name="Freeform 424">
              <a:extLst>
                <a:ext uri="{FF2B5EF4-FFF2-40B4-BE49-F238E27FC236}">
                  <a16:creationId xmlns:a16="http://schemas.microsoft.com/office/drawing/2014/main" id="{7AFA4BA8-2977-4F89-8134-CE29C06D8D8D}"/>
                </a:ext>
              </a:extLst>
            </p:cNvPr>
            <p:cNvSpPr>
              <a:spLocks/>
            </p:cNvSpPr>
            <p:nvPr/>
          </p:nvSpPr>
          <p:spPr bwMode="auto">
            <a:xfrm rot="21400944">
              <a:off x="5265834" y="28460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7" name="Freeform 425">
              <a:extLst>
                <a:ext uri="{FF2B5EF4-FFF2-40B4-BE49-F238E27FC236}">
                  <a16:creationId xmlns:a16="http://schemas.microsoft.com/office/drawing/2014/main" id="{130CAF2F-6E6F-55FE-1DE0-AB37C77EB8FF}"/>
                </a:ext>
              </a:extLst>
            </p:cNvPr>
            <p:cNvSpPr>
              <a:spLocks/>
            </p:cNvSpPr>
            <p:nvPr/>
          </p:nvSpPr>
          <p:spPr bwMode="auto">
            <a:xfrm rot="21400944">
              <a:off x="5269554" y="28458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8" name="Freeform 426">
              <a:extLst>
                <a:ext uri="{FF2B5EF4-FFF2-40B4-BE49-F238E27FC236}">
                  <a16:creationId xmlns:a16="http://schemas.microsoft.com/office/drawing/2014/main" id="{92858798-7070-8D0A-4644-D21DEA15F1AD}"/>
                </a:ext>
              </a:extLst>
            </p:cNvPr>
            <p:cNvSpPr>
              <a:spLocks/>
            </p:cNvSpPr>
            <p:nvPr/>
          </p:nvSpPr>
          <p:spPr bwMode="auto">
            <a:xfrm rot="21400944">
              <a:off x="5237938" y="28370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9" name="Freeform 427">
              <a:extLst>
                <a:ext uri="{FF2B5EF4-FFF2-40B4-BE49-F238E27FC236}">
                  <a16:creationId xmlns:a16="http://schemas.microsoft.com/office/drawing/2014/main" id="{E7D318C6-67C7-33CC-E42A-7F59EAE4F001}"/>
                </a:ext>
              </a:extLst>
            </p:cNvPr>
            <p:cNvSpPr>
              <a:spLocks/>
            </p:cNvSpPr>
            <p:nvPr/>
          </p:nvSpPr>
          <p:spPr bwMode="auto">
            <a:xfrm rot="21400944">
              <a:off x="5240418" y="28369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 name="Freeform 428">
              <a:extLst>
                <a:ext uri="{FF2B5EF4-FFF2-40B4-BE49-F238E27FC236}">
                  <a16:creationId xmlns:a16="http://schemas.microsoft.com/office/drawing/2014/main" id="{9196E70F-6E74-9ED0-8EBB-220D08C2929F}"/>
                </a:ext>
              </a:extLst>
            </p:cNvPr>
            <p:cNvSpPr>
              <a:spLocks/>
            </p:cNvSpPr>
            <p:nvPr/>
          </p:nvSpPr>
          <p:spPr bwMode="auto">
            <a:xfrm rot="21400944">
              <a:off x="5226572" y="28341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 name="Freeform 429">
              <a:extLst>
                <a:ext uri="{FF2B5EF4-FFF2-40B4-BE49-F238E27FC236}">
                  <a16:creationId xmlns:a16="http://schemas.microsoft.com/office/drawing/2014/main" id="{576B70F7-C4FD-E50D-F052-D948ED070EFA}"/>
                </a:ext>
              </a:extLst>
            </p:cNvPr>
            <p:cNvSpPr>
              <a:spLocks/>
            </p:cNvSpPr>
            <p:nvPr/>
          </p:nvSpPr>
          <p:spPr bwMode="auto">
            <a:xfrm rot="21400944">
              <a:off x="5222848" y="2834303"/>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 name="Freeform 430">
              <a:extLst>
                <a:ext uri="{FF2B5EF4-FFF2-40B4-BE49-F238E27FC236}">
                  <a16:creationId xmlns:a16="http://schemas.microsoft.com/office/drawing/2014/main" id="{ED708CC5-0EC5-88EE-F729-51DEE25D330D}"/>
                </a:ext>
              </a:extLst>
            </p:cNvPr>
            <p:cNvSpPr>
              <a:spLocks/>
            </p:cNvSpPr>
            <p:nvPr/>
          </p:nvSpPr>
          <p:spPr bwMode="auto">
            <a:xfrm rot="21400944">
              <a:off x="5530864" y="267261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 name="Freeform 431">
              <a:extLst>
                <a:ext uri="{FF2B5EF4-FFF2-40B4-BE49-F238E27FC236}">
                  <a16:creationId xmlns:a16="http://schemas.microsoft.com/office/drawing/2014/main" id="{F82ED58B-708F-2EEC-A2FE-823840E82063}"/>
                </a:ext>
              </a:extLst>
            </p:cNvPr>
            <p:cNvSpPr>
              <a:spLocks/>
            </p:cNvSpPr>
            <p:nvPr/>
          </p:nvSpPr>
          <p:spPr bwMode="auto">
            <a:xfrm rot="21400944">
              <a:off x="5470841" y="26477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 name="Freeform 432">
              <a:extLst>
                <a:ext uri="{FF2B5EF4-FFF2-40B4-BE49-F238E27FC236}">
                  <a16:creationId xmlns:a16="http://schemas.microsoft.com/office/drawing/2014/main" id="{CDB362D4-DD7A-5669-CF9A-651741CB304F}"/>
                </a:ext>
              </a:extLst>
            </p:cNvPr>
            <p:cNvSpPr>
              <a:spLocks/>
            </p:cNvSpPr>
            <p:nvPr/>
          </p:nvSpPr>
          <p:spPr bwMode="auto">
            <a:xfrm rot="21400944">
              <a:off x="5484279" y="26434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 name="Freeform 433">
              <a:extLst>
                <a:ext uri="{FF2B5EF4-FFF2-40B4-BE49-F238E27FC236}">
                  <a16:creationId xmlns:a16="http://schemas.microsoft.com/office/drawing/2014/main" id="{6C0C5344-D755-4029-F3DF-9E75F9BD3549}"/>
                </a:ext>
              </a:extLst>
            </p:cNvPr>
            <p:cNvSpPr>
              <a:spLocks/>
            </p:cNvSpPr>
            <p:nvPr/>
          </p:nvSpPr>
          <p:spPr bwMode="auto">
            <a:xfrm rot="21400944">
              <a:off x="5467326" y="26515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 name="Freeform 434">
              <a:extLst>
                <a:ext uri="{FF2B5EF4-FFF2-40B4-BE49-F238E27FC236}">
                  <a16:creationId xmlns:a16="http://schemas.microsoft.com/office/drawing/2014/main" id="{D4D93FBA-D25C-1315-D985-EE1B1D29F4EE}"/>
                </a:ext>
              </a:extLst>
            </p:cNvPr>
            <p:cNvSpPr>
              <a:spLocks/>
            </p:cNvSpPr>
            <p:nvPr/>
          </p:nvSpPr>
          <p:spPr bwMode="auto">
            <a:xfrm rot="21400944">
              <a:off x="5531270" y="2679564"/>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 name="Freeform 435">
              <a:extLst>
                <a:ext uri="{FF2B5EF4-FFF2-40B4-BE49-F238E27FC236}">
                  <a16:creationId xmlns:a16="http://schemas.microsoft.com/office/drawing/2014/main" id="{456365AB-4D25-AF4A-7B1B-51ED4A289CB4}"/>
                </a:ext>
              </a:extLst>
            </p:cNvPr>
            <p:cNvSpPr>
              <a:spLocks/>
            </p:cNvSpPr>
            <p:nvPr/>
          </p:nvSpPr>
          <p:spPr bwMode="auto">
            <a:xfrm rot="21400944">
              <a:off x="5450169" y="26560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 name="Freeform 436">
              <a:extLst>
                <a:ext uri="{FF2B5EF4-FFF2-40B4-BE49-F238E27FC236}">
                  <a16:creationId xmlns:a16="http://schemas.microsoft.com/office/drawing/2014/main" id="{F333D2AA-AABC-218E-6F6B-415E3FB862AC}"/>
                </a:ext>
              </a:extLst>
            </p:cNvPr>
            <p:cNvSpPr>
              <a:spLocks/>
            </p:cNvSpPr>
            <p:nvPr/>
          </p:nvSpPr>
          <p:spPr bwMode="auto">
            <a:xfrm rot="21400944">
              <a:off x="5526838" y="26693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 name="Freeform 437">
              <a:extLst>
                <a:ext uri="{FF2B5EF4-FFF2-40B4-BE49-F238E27FC236}">
                  <a16:creationId xmlns:a16="http://schemas.microsoft.com/office/drawing/2014/main" id="{CC4A6394-37CE-C3ED-B3CD-8318B977EB6C}"/>
                </a:ext>
              </a:extLst>
            </p:cNvPr>
            <p:cNvSpPr>
              <a:spLocks/>
            </p:cNvSpPr>
            <p:nvPr/>
          </p:nvSpPr>
          <p:spPr bwMode="auto">
            <a:xfrm rot="21400944">
              <a:off x="5535199" y="268298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 name="Freeform 438">
              <a:extLst>
                <a:ext uri="{FF2B5EF4-FFF2-40B4-BE49-F238E27FC236}">
                  <a16:creationId xmlns:a16="http://schemas.microsoft.com/office/drawing/2014/main" id="{E067D839-6F8B-E615-602A-E32E5B67C3BB}"/>
                </a:ext>
              </a:extLst>
            </p:cNvPr>
            <p:cNvSpPr>
              <a:spLocks/>
            </p:cNvSpPr>
            <p:nvPr/>
          </p:nvSpPr>
          <p:spPr bwMode="auto">
            <a:xfrm rot="21400944">
              <a:off x="5484279" y="26434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 name="Freeform 439">
              <a:extLst>
                <a:ext uri="{FF2B5EF4-FFF2-40B4-BE49-F238E27FC236}">
                  <a16:creationId xmlns:a16="http://schemas.microsoft.com/office/drawing/2014/main" id="{C89257F5-751D-1C0E-7801-BAAD86516E65}"/>
                </a:ext>
              </a:extLst>
            </p:cNvPr>
            <p:cNvSpPr>
              <a:spLocks/>
            </p:cNvSpPr>
            <p:nvPr/>
          </p:nvSpPr>
          <p:spPr bwMode="auto">
            <a:xfrm rot="21400944">
              <a:off x="5531069" y="267614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 name="Freeform 440">
              <a:extLst>
                <a:ext uri="{FF2B5EF4-FFF2-40B4-BE49-F238E27FC236}">
                  <a16:creationId xmlns:a16="http://schemas.microsoft.com/office/drawing/2014/main" id="{504F2364-2CC8-193F-60A2-61BBB82C32F9}"/>
                </a:ext>
              </a:extLst>
            </p:cNvPr>
            <p:cNvSpPr>
              <a:spLocks/>
            </p:cNvSpPr>
            <p:nvPr/>
          </p:nvSpPr>
          <p:spPr bwMode="auto">
            <a:xfrm rot="21400944">
              <a:off x="5453890" y="265583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 name="Freeform 441">
              <a:extLst>
                <a:ext uri="{FF2B5EF4-FFF2-40B4-BE49-F238E27FC236}">
                  <a16:creationId xmlns:a16="http://schemas.microsoft.com/office/drawing/2014/main" id="{EB7D806B-BB79-58B4-998B-567C09972486}"/>
                </a:ext>
              </a:extLst>
            </p:cNvPr>
            <p:cNvSpPr>
              <a:spLocks/>
            </p:cNvSpPr>
            <p:nvPr/>
          </p:nvSpPr>
          <p:spPr bwMode="auto">
            <a:xfrm rot="21400944">
              <a:off x="5456369" y="26556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 name="Freeform 442">
              <a:extLst>
                <a:ext uri="{FF2B5EF4-FFF2-40B4-BE49-F238E27FC236}">
                  <a16:creationId xmlns:a16="http://schemas.microsoft.com/office/drawing/2014/main" id="{5556256D-5B9C-4295-9D77-95F850325E41}"/>
                </a:ext>
              </a:extLst>
            </p:cNvPr>
            <p:cNvSpPr>
              <a:spLocks/>
            </p:cNvSpPr>
            <p:nvPr/>
          </p:nvSpPr>
          <p:spPr bwMode="auto">
            <a:xfrm rot="21400944">
              <a:off x="5527039" y="2672727"/>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5" name="Freeform 443">
              <a:extLst>
                <a:ext uri="{FF2B5EF4-FFF2-40B4-BE49-F238E27FC236}">
                  <a16:creationId xmlns:a16="http://schemas.microsoft.com/office/drawing/2014/main" id="{F09D864F-DCA2-BDAE-A66B-E7BA11F5A199}"/>
                </a:ext>
              </a:extLst>
            </p:cNvPr>
            <p:cNvSpPr>
              <a:spLocks/>
            </p:cNvSpPr>
            <p:nvPr/>
          </p:nvSpPr>
          <p:spPr bwMode="auto">
            <a:xfrm rot="21400944">
              <a:off x="5463606" y="265173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6" name="Freeform 444">
              <a:extLst>
                <a:ext uri="{FF2B5EF4-FFF2-40B4-BE49-F238E27FC236}">
                  <a16:creationId xmlns:a16="http://schemas.microsoft.com/office/drawing/2014/main" id="{37AE04F5-66AD-562F-E10D-3DC4536C98C7}"/>
                </a:ext>
              </a:extLst>
            </p:cNvPr>
            <p:cNvSpPr>
              <a:spLocks/>
            </p:cNvSpPr>
            <p:nvPr/>
          </p:nvSpPr>
          <p:spPr bwMode="auto">
            <a:xfrm rot="21400944">
              <a:off x="5470839" y="2647704"/>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7" name="Freeform 445">
              <a:extLst>
                <a:ext uri="{FF2B5EF4-FFF2-40B4-BE49-F238E27FC236}">
                  <a16:creationId xmlns:a16="http://schemas.microsoft.com/office/drawing/2014/main" id="{DB75DAE2-44BC-77F4-724C-94A4DEF817ED}"/>
                </a:ext>
              </a:extLst>
            </p:cNvPr>
            <p:cNvSpPr>
              <a:spLocks/>
            </p:cNvSpPr>
            <p:nvPr/>
          </p:nvSpPr>
          <p:spPr bwMode="auto">
            <a:xfrm rot="21400944">
              <a:off x="5477042" y="26474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8" name="Freeform 446">
              <a:extLst>
                <a:ext uri="{FF2B5EF4-FFF2-40B4-BE49-F238E27FC236}">
                  <a16:creationId xmlns:a16="http://schemas.microsoft.com/office/drawing/2014/main" id="{7E230FF9-CAAE-C98E-1B14-E17181553CE9}"/>
                </a:ext>
              </a:extLst>
            </p:cNvPr>
            <p:cNvSpPr>
              <a:spLocks/>
            </p:cNvSpPr>
            <p:nvPr/>
          </p:nvSpPr>
          <p:spPr bwMode="auto">
            <a:xfrm rot="21400944">
              <a:off x="5480558" y="26436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9" name="Freeform 447">
              <a:extLst>
                <a:ext uri="{FF2B5EF4-FFF2-40B4-BE49-F238E27FC236}">
                  <a16:creationId xmlns:a16="http://schemas.microsoft.com/office/drawing/2014/main" id="{AC86AA25-F47B-C19A-56B1-9377D6364D05}"/>
                </a:ext>
              </a:extLst>
            </p:cNvPr>
            <p:cNvSpPr>
              <a:spLocks/>
            </p:cNvSpPr>
            <p:nvPr/>
          </p:nvSpPr>
          <p:spPr bwMode="auto">
            <a:xfrm rot="21400944">
              <a:off x="5539328" y="268982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0" name="Freeform 448">
              <a:extLst>
                <a:ext uri="{FF2B5EF4-FFF2-40B4-BE49-F238E27FC236}">
                  <a16:creationId xmlns:a16="http://schemas.microsoft.com/office/drawing/2014/main" id="{5F2730AD-4E8F-4331-488F-EFA6204CA043}"/>
                </a:ext>
              </a:extLst>
            </p:cNvPr>
            <p:cNvSpPr>
              <a:spLocks/>
            </p:cNvSpPr>
            <p:nvPr/>
          </p:nvSpPr>
          <p:spPr bwMode="auto">
            <a:xfrm rot="21400944">
              <a:off x="5476838" y="26438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1" name="Freeform 449">
              <a:extLst>
                <a:ext uri="{FF2B5EF4-FFF2-40B4-BE49-F238E27FC236}">
                  <a16:creationId xmlns:a16="http://schemas.microsoft.com/office/drawing/2014/main" id="{BB6222BE-61BE-C053-A551-DE1FB6D0A991}"/>
                </a:ext>
              </a:extLst>
            </p:cNvPr>
            <p:cNvSpPr>
              <a:spLocks/>
            </p:cNvSpPr>
            <p:nvPr/>
          </p:nvSpPr>
          <p:spPr bwMode="auto">
            <a:xfrm rot="21400944">
              <a:off x="5535400" y="2686403"/>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accent3">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2" name="Freeform 451">
              <a:extLst>
                <a:ext uri="{FF2B5EF4-FFF2-40B4-BE49-F238E27FC236}">
                  <a16:creationId xmlns:a16="http://schemas.microsoft.com/office/drawing/2014/main" id="{1E57F750-B11B-ABF4-8828-DD700391F5A4}"/>
                </a:ext>
              </a:extLst>
            </p:cNvPr>
            <p:cNvSpPr>
              <a:spLocks/>
            </p:cNvSpPr>
            <p:nvPr/>
          </p:nvSpPr>
          <p:spPr bwMode="auto">
            <a:xfrm rot="21400944">
              <a:off x="1100405" y="2894044"/>
              <a:ext cx="0" cy="3534"/>
            </a:xfrm>
            <a:custGeom>
              <a:avLst/>
              <a:gdLst>
                <a:gd name="T0" fmla="*/ 0 h 3"/>
                <a:gd name="T1" fmla="*/ 0 h 3"/>
                <a:gd name="T2" fmla="*/ 0 h 3"/>
                <a:gd name="T3" fmla="*/ 0 h 3"/>
                <a:gd name="T4" fmla="*/ 0 h 3"/>
                <a:gd name="T5" fmla="*/ 0 h 3"/>
                <a:gd name="T6" fmla="*/ 0 h 3"/>
                <a:gd name="T7" fmla="*/ 3 h 3"/>
                <a:gd name="T8" fmla="*/ 3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0"/>
                  </a:ln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3" name="Freeform 452">
              <a:extLst>
                <a:ext uri="{FF2B5EF4-FFF2-40B4-BE49-F238E27FC236}">
                  <a16:creationId xmlns:a16="http://schemas.microsoft.com/office/drawing/2014/main" id="{57DD520F-BAF7-4B9B-65F5-525AC5C39B5C}"/>
                </a:ext>
              </a:extLst>
            </p:cNvPr>
            <p:cNvSpPr>
              <a:spLocks/>
            </p:cNvSpPr>
            <p:nvPr/>
          </p:nvSpPr>
          <p:spPr bwMode="auto">
            <a:xfrm rot="21400944">
              <a:off x="1356210" y="3598490"/>
              <a:ext cx="17391" cy="78918"/>
            </a:xfrm>
            <a:custGeom>
              <a:avLst/>
              <a:gdLst>
                <a:gd name="T0" fmla="*/ 0 w 14"/>
                <a:gd name="T1" fmla="*/ 67 h 67"/>
                <a:gd name="T2" fmla="*/ 14 w 14"/>
                <a:gd name="T3" fmla="*/ 0 h 67"/>
                <a:gd name="T4" fmla="*/ 14 w 14"/>
                <a:gd name="T5" fmla="*/ 0 h 67"/>
                <a:gd name="T6" fmla="*/ 14 w 14"/>
                <a:gd name="T7" fmla="*/ 0 h 67"/>
                <a:gd name="T8" fmla="*/ 0 w 14"/>
                <a:gd name="T9" fmla="*/ 67 h 67"/>
              </a:gdLst>
              <a:ahLst/>
              <a:cxnLst>
                <a:cxn ang="0">
                  <a:pos x="T0" y="T1"/>
                </a:cxn>
                <a:cxn ang="0">
                  <a:pos x="T2" y="T3"/>
                </a:cxn>
                <a:cxn ang="0">
                  <a:pos x="T4" y="T5"/>
                </a:cxn>
                <a:cxn ang="0">
                  <a:pos x="T6" y="T7"/>
                </a:cxn>
                <a:cxn ang="0">
                  <a:pos x="T8" y="T9"/>
                </a:cxn>
              </a:cxnLst>
              <a:rect l="0" t="0" r="r" b="b"/>
              <a:pathLst>
                <a:path w="14" h="67">
                  <a:moveTo>
                    <a:pt x="0" y="67"/>
                  </a:moveTo>
                  <a:lnTo>
                    <a:pt x="14" y="0"/>
                  </a:lnTo>
                  <a:lnTo>
                    <a:pt x="14" y="0"/>
                  </a:lnTo>
                  <a:lnTo>
                    <a:pt x="14" y="0"/>
                  </a:lnTo>
                  <a:lnTo>
                    <a:pt x="0" y="6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4" name="Freeform 453">
              <a:extLst>
                <a:ext uri="{FF2B5EF4-FFF2-40B4-BE49-F238E27FC236}">
                  <a16:creationId xmlns:a16="http://schemas.microsoft.com/office/drawing/2014/main" id="{D63870D1-4145-FEB0-93DC-F0CCCD2B8B99}"/>
                </a:ext>
              </a:extLst>
            </p:cNvPr>
            <p:cNvSpPr>
              <a:spLocks/>
            </p:cNvSpPr>
            <p:nvPr/>
          </p:nvSpPr>
          <p:spPr bwMode="auto">
            <a:xfrm rot="21400944">
              <a:off x="1320857" y="3689753"/>
              <a:ext cx="31054" cy="7067"/>
            </a:xfrm>
            <a:custGeom>
              <a:avLst/>
              <a:gdLst>
                <a:gd name="T0" fmla="*/ 0 w 25"/>
                <a:gd name="T1" fmla="*/ 0 h 6"/>
                <a:gd name="T2" fmla="*/ 0 w 25"/>
                <a:gd name="T3" fmla="*/ 0 h 6"/>
                <a:gd name="T4" fmla="*/ 11 w 25"/>
                <a:gd name="T5" fmla="*/ 3 h 6"/>
                <a:gd name="T6" fmla="*/ 22 w 25"/>
                <a:gd name="T7" fmla="*/ 6 h 6"/>
                <a:gd name="T8" fmla="*/ 22 w 25"/>
                <a:gd name="T9" fmla="*/ 6 h 6"/>
                <a:gd name="T10" fmla="*/ 25 w 25"/>
                <a:gd name="T11" fmla="*/ 3 h 6"/>
                <a:gd name="T12" fmla="*/ 25 w 25"/>
                <a:gd name="T13" fmla="*/ 3 h 6"/>
                <a:gd name="T14" fmla="*/ 22 w 25"/>
                <a:gd name="T15" fmla="*/ 6 h 6"/>
                <a:gd name="T16" fmla="*/ 22 w 25"/>
                <a:gd name="T17" fmla="*/ 6 h 6"/>
                <a:gd name="T18" fmla="*/ 11 w 25"/>
                <a:gd name="T19" fmla="*/ 3 h 6"/>
                <a:gd name="T20" fmla="*/ 0 w 25"/>
                <a:gd name="T21" fmla="*/ 0 h 6"/>
                <a:gd name="T22" fmla="*/ 0 w 2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6">
                  <a:moveTo>
                    <a:pt x="0" y="0"/>
                  </a:moveTo>
                  <a:lnTo>
                    <a:pt x="0" y="0"/>
                  </a:lnTo>
                  <a:lnTo>
                    <a:pt x="11" y="3"/>
                  </a:lnTo>
                  <a:lnTo>
                    <a:pt x="22" y="6"/>
                  </a:lnTo>
                  <a:lnTo>
                    <a:pt x="22" y="6"/>
                  </a:lnTo>
                  <a:lnTo>
                    <a:pt x="25" y="3"/>
                  </a:lnTo>
                  <a:lnTo>
                    <a:pt x="25" y="3"/>
                  </a:lnTo>
                  <a:lnTo>
                    <a:pt x="22" y="6"/>
                  </a:lnTo>
                  <a:lnTo>
                    <a:pt x="22" y="6"/>
                  </a:lnTo>
                  <a:lnTo>
                    <a:pt x="11"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 name="Freeform 454">
              <a:extLst>
                <a:ext uri="{FF2B5EF4-FFF2-40B4-BE49-F238E27FC236}">
                  <a16:creationId xmlns:a16="http://schemas.microsoft.com/office/drawing/2014/main" id="{2C5FC971-914D-21CB-890D-F04B54627D21}"/>
                </a:ext>
              </a:extLst>
            </p:cNvPr>
            <p:cNvSpPr>
              <a:spLocks/>
            </p:cNvSpPr>
            <p:nvPr/>
          </p:nvSpPr>
          <p:spPr bwMode="auto">
            <a:xfrm rot="21400944">
              <a:off x="933883" y="285650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 name="Freeform 455">
              <a:extLst>
                <a:ext uri="{FF2B5EF4-FFF2-40B4-BE49-F238E27FC236}">
                  <a16:creationId xmlns:a16="http://schemas.microsoft.com/office/drawing/2014/main" id="{A65446D3-6F7A-D353-4BFD-E3A5AA3B0805}"/>
                </a:ext>
              </a:extLst>
            </p:cNvPr>
            <p:cNvSpPr>
              <a:spLocks/>
            </p:cNvSpPr>
            <p:nvPr/>
          </p:nvSpPr>
          <p:spPr bwMode="auto">
            <a:xfrm rot="21400944">
              <a:off x="933883" y="285650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 name="Freeform 460">
              <a:extLst>
                <a:ext uri="{FF2B5EF4-FFF2-40B4-BE49-F238E27FC236}">
                  <a16:creationId xmlns:a16="http://schemas.microsoft.com/office/drawing/2014/main" id="{CC6A301A-0598-E57E-74A6-32C27DA8BADD}"/>
                </a:ext>
              </a:extLst>
            </p:cNvPr>
            <p:cNvSpPr>
              <a:spLocks/>
            </p:cNvSpPr>
            <p:nvPr/>
          </p:nvSpPr>
          <p:spPr bwMode="auto">
            <a:xfrm rot="21400944">
              <a:off x="966739" y="28652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 name="Freeform 461">
              <a:extLst>
                <a:ext uri="{FF2B5EF4-FFF2-40B4-BE49-F238E27FC236}">
                  <a16:creationId xmlns:a16="http://schemas.microsoft.com/office/drawing/2014/main" id="{F711A5F7-46DC-3E3E-ED8E-8B6FE10205C5}"/>
                </a:ext>
              </a:extLst>
            </p:cNvPr>
            <p:cNvSpPr>
              <a:spLocks/>
            </p:cNvSpPr>
            <p:nvPr/>
          </p:nvSpPr>
          <p:spPr bwMode="auto">
            <a:xfrm rot="21400944">
              <a:off x="966739" y="2865213"/>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 name="Freeform 463">
              <a:extLst>
                <a:ext uri="{FF2B5EF4-FFF2-40B4-BE49-F238E27FC236}">
                  <a16:creationId xmlns:a16="http://schemas.microsoft.com/office/drawing/2014/main" id="{C23A90F7-E06C-5DD4-6463-63092AF3B9FD}"/>
                </a:ext>
              </a:extLst>
            </p:cNvPr>
            <p:cNvSpPr>
              <a:spLocks/>
            </p:cNvSpPr>
            <p:nvPr/>
          </p:nvSpPr>
          <p:spPr bwMode="auto">
            <a:xfrm rot="21400944">
              <a:off x="1462838" y="296624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 name="Freeform 464">
              <a:extLst>
                <a:ext uri="{FF2B5EF4-FFF2-40B4-BE49-F238E27FC236}">
                  <a16:creationId xmlns:a16="http://schemas.microsoft.com/office/drawing/2014/main" id="{F750F920-D31F-52CB-1A7C-82D1FB09F60C}"/>
                </a:ext>
              </a:extLst>
            </p:cNvPr>
            <p:cNvSpPr>
              <a:spLocks/>
            </p:cNvSpPr>
            <p:nvPr/>
          </p:nvSpPr>
          <p:spPr bwMode="auto">
            <a:xfrm rot="21400944">
              <a:off x="851356" y="3234122"/>
              <a:ext cx="0" cy="3534"/>
            </a:xfrm>
            <a:custGeom>
              <a:avLst/>
              <a:gdLst>
                <a:gd name="T0" fmla="*/ 0 h 3"/>
                <a:gd name="T1" fmla="*/ 0 h 3"/>
                <a:gd name="T2" fmla="*/ 0 h 3"/>
                <a:gd name="T3" fmla="*/ 0 h 3"/>
                <a:gd name="T4" fmla="*/ 0 h 3"/>
                <a:gd name="T5" fmla="*/ 3 h 3"/>
                <a:gd name="T6" fmla="*/ 3 h 3"/>
                <a:gd name="T7" fmla="*/ 0 h 3"/>
                <a:gd name="T8" fmla="*/ 0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3"/>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 name="Freeform 465">
              <a:extLst>
                <a:ext uri="{FF2B5EF4-FFF2-40B4-BE49-F238E27FC236}">
                  <a16:creationId xmlns:a16="http://schemas.microsoft.com/office/drawing/2014/main" id="{E4D5AEC3-0E2F-6FB4-47CB-016F2277F059}"/>
                </a:ext>
              </a:extLst>
            </p:cNvPr>
            <p:cNvSpPr>
              <a:spLocks/>
            </p:cNvSpPr>
            <p:nvPr/>
          </p:nvSpPr>
          <p:spPr bwMode="auto">
            <a:xfrm rot="21400944">
              <a:off x="851458" y="32376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 name="Freeform 467">
              <a:extLst>
                <a:ext uri="{FF2B5EF4-FFF2-40B4-BE49-F238E27FC236}">
                  <a16:creationId xmlns:a16="http://schemas.microsoft.com/office/drawing/2014/main" id="{9D5803BB-BC14-59C3-4366-AF70D6B36857}"/>
                </a:ext>
              </a:extLst>
            </p:cNvPr>
            <p:cNvSpPr>
              <a:spLocks/>
            </p:cNvSpPr>
            <p:nvPr/>
          </p:nvSpPr>
          <p:spPr bwMode="auto">
            <a:xfrm rot="21400944">
              <a:off x="1756003" y="2609838"/>
              <a:ext cx="695624" cy="590120"/>
            </a:xfrm>
            <a:custGeom>
              <a:avLst/>
              <a:gdLst>
                <a:gd name="T0" fmla="*/ 0 w 560"/>
                <a:gd name="T1" fmla="*/ 413 h 501"/>
                <a:gd name="T2" fmla="*/ 39 w 560"/>
                <a:gd name="T3" fmla="*/ 422 h 501"/>
                <a:gd name="T4" fmla="*/ 39 w 560"/>
                <a:gd name="T5" fmla="*/ 422 h 501"/>
                <a:gd name="T6" fmla="*/ 45 w 560"/>
                <a:gd name="T7" fmla="*/ 422 h 501"/>
                <a:gd name="T8" fmla="*/ 48 w 560"/>
                <a:gd name="T9" fmla="*/ 422 h 501"/>
                <a:gd name="T10" fmla="*/ 50 w 560"/>
                <a:gd name="T11" fmla="*/ 426 h 501"/>
                <a:gd name="T12" fmla="*/ 53 w 560"/>
                <a:gd name="T13" fmla="*/ 426 h 501"/>
                <a:gd name="T14" fmla="*/ 56 w 560"/>
                <a:gd name="T15" fmla="*/ 426 h 501"/>
                <a:gd name="T16" fmla="*/ 59 w 560"/>
                <a:gd name="T17" fmla="*/ 426 h 501"/>
                <a:gd name="T18" fmla="*/ 64 w 560"/>
                <a:gd name="T19" fmla="*/ 426 h 501"/>
                <a:gd name="T20" fmla="*/ 67 w 560"/>
                <a:gd name="T21" fmla="*/ 429 h 501"/>
                <a:gd name="T22" fmla="*/ 81 w 560"/>
                <a:gd name="T23" fmla="*/ 429 h 501"/>
                <a:gd name="T24" fmla="*/ 104 w 560"/>
                <a:gd name="T25" fmla="*/ 435 h 501"/>
                <a:gd name="T26" fmla="*/ 106 w 560"/>
                <a:gd name="T27" fmla="*/ 435 h 501"/>
                <a:gd name="T28" fmla="*/ 151 w 560"/>
                <a:gd name="T29" fmla="*/ 444 h 501"/>
                <a:gd name="T30" fmla="*/ 165 w 560"/>
                <a:gd name="T31" fmla="*/ 447 h 501"/>
                <a:gd name="T32" fmla="*/ 188 w 560"/>
                <a:gd name="T33" fmla="*/ 450 h 501"/>
                <a:gd name="T34" fmla="*/ 207 w 560"/>
                <a:gd name="T35" fmla="*/ 453 h 501"/>
                <a:gd name="T36" fmla="*/ 221 w 560"/>
                <a:gd name="T37" fmla="*/ 456 h 501"/>
                <a:gd name="T38" fmla="*/ 241 w 560"/>
                <a:gd name="T39" fmla="*/ 459 h 501"/>
                <a:gd name="T40" fmla="*/ 252 w 560"/>
                <a:gd name="T41" fmla="*/ 459 h 501"/>
                <a:gd name="T42" fmla="*/ 283 w 560"/>
                <a:gd name="T43" fmla="*/ 465 h 501"/>
                <a:gd name="T44" fmla="*/ 431 w 560"/>
                <a:gd name="T45" fmla="*/ 489 h 501"/>
                <a:gd name="T46" fmla="*/ 451 w 560"/>
                <a:gd name="T47" fmla="*/ 492 h 501"/>
                <a:gd name="T48" fmla="*/ 515 w 560"/>
                <a:gd name="T49" fmla="*/ 501 h 501"/>
                <a:gd name="T50" fmla="*/ 515 w 560"/>
                <a:gd name="T51" fmla="*/ 498 h 501"/>
                <a:gd name="T52" fmla="*/ 515 w 560"/>
                <a:gd name="T53" fmla="*/ 498 h 501"/>
                <a:gd name="T54" fmla="*/ 518 w 560"/>
                <a:gd name="T55" fmla="*/ 489 h 501"/>
                <a:gd name="T56" fmla="*/ 518 w 560"/>
                <a:gd name="T57" fmla="*/ 489 h 501"/>
                <a:gd name="T58" fmla="*/ 518 w 560"/>
                <a:gd name="T59" fmla="*/ 480 h 501"/>
                <a:gd name="T60" fmla="*/ 518 w 560"/>
                <a:gd name="T61" fmla="*/ 477 h 501"/>
                <a:gd name="T62" fmla="*/ 518 w 560"/>
                <a:gd name="T63" fmla="*/ 468 h 501"/>
                <a:gd name="T64" fmla="*/ 518 w 560"/>
                <a:gd name="T65" fmla="*/ 468 h 501"/>
                <a:gd name="T66" fmla="*/ 521 w 560"/>
                <a:gd name="T67" fmla="*/ 456 h 501"/>
                <a:gd name="T68" fmla="*/ 521 w 560"/>
                <a:gd name="T69" fmla="*/ 456 h 501"/>
                <a:gd name="T70" fmla="*/ 521 w 560"/>
                <a:gd name="T71" fmla="*/ 444 h 501"/>
                <a:gd name="T72" fmla="*/ 521 w 560"/>
                <a:gd name="T73" fmla="*/ 444 h 501"/>
                <a:gd name="T74" fmla="*/ 523 w 560"/>
                <a:gd name="T75" fmla="*/ 432 h 501"/>
                <a:gd name="T76" fmla="*/ 523 w 560"/>
                <a:gd name="T77" fmla="*/ 432 h 501"/>
                <a:gd name="T78" fmla="*/ 523 w 560"/>
                <a:gd name="T79" fmla="*/ 419 h 501"/>
                <a:gd name="T80" fmla="*/ 523 w 560"/>
                <a:gd name="T81" fmla="*/ 416 h 501"/>
                <a:gd name="T82" fmla="*/ 526 w 560"/>
                <a:gd name="T83" fmla="*/ 404 h 501"/>
                <a:gd name="T84" fmla="*/ 526 w 560"/>
                <a:gd name="T85" fmla="*/ 404 h 501"/>
                <a:gd name="T86" fmla="*/ 529 w 560"/>
                <a:gd name="T87" fmla="*/ 374 h 501"/>
                <a:gd name="T88" fmla="*/ 529 w 560"/>
                <a:gd name="T89" fmla="*/ 374 h 501"/>
                <a:gd name="T90" fmla="*/ 532 w 560"/>
                <a:gd name="T91" fmla="*/ 344 h 501"/>
                <a:gd name="T92" fmla="*/ 532 w 560"/>
                <a:gd name="T93" fmla="*/ 340 h 501"/>
                <a:gd name="T94" fmla="*/ 535 w 560"/>
                <a:gd name="T95" fmla="*/ 325 h 501"/>
                <a:gd name="T96" fmla="*/ 535 w 560"/>
                <a:gd name="T97" fmla="*/ 325 h 501"/>
                <a:gd name="T98" fmla="*/ 537 w 560"/>
                <a:gd name="T99" fmla="*/ 289 h 501"/>
                <a:gd name="T100" fmla="*/ 549 w 560"/>
                <a:gd name="T101" fmla="*/ 201 h 501"/>
                <a:gd name="T102" fmla="*/ 549 w 560"/>
                <a:gd name="T103" fmla="*/ 201 h 501"/>
                <a:gd name="T104" fmla="*/ 549 w 560"/>
                <a:gd name="T105" fmla="*/ 189 h 501"/>
                <a:gd name="T106" fmla="*/ 549 w 560"/>
                <a:gd name="T107" fmla="*/ 182 h 501"/>
                <a:gd name="T108" fmla="*/ 551 w 560"/>
                <a:gd name="T109" fmla="*/ 176 h 501"/>
                <a:gd name="T110" fmla="*/ 554 w 560"/>
                <a:gd name="T111" fmla="*/ 152 h 501"/>
                <a:gd name="T112" fmla="*/ 554 w 560"/>
                <a:gd name="T113" fmla="*/ 149 h 501"/>
                <a:gd name="T114" fmla="*/ 526 w 560"/>
                <a:gd name="T115" fmla="*/ 73 h 501"/>
                <a:gd name="T116" fmla="*/ 76 w 560"/>
                <a:gd name="T117" fmla="*/ 46 h 501"/>
                <a:gd name="T118" fmla="*/ 76 w 560"/>
                <a:gd name="T119" fmla="*/ 46 h 501"/>
                <a:gd name="T120" fmla="*/ 70 w 560"/>
                <a:gd name="T121" fmla="*/ 67 h 501"/>
                <a:gd name="T122" fmla="*/ 20 w 560"/>
                <a:gd name="T123" fmla="*/ 316 h 501"/>
                <a:gd name="T124" fmla="*/ 0 w 560"/>
                <a:gd name="T125" fmla="*/ 413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501">
                  <a:moveTo>
                    <a:pt x="0" y="413"/>
                  </a:moveTo>
                  <a:lnTo>
                    <a:pt x="0" y="413"/>
                  </a:lnTo>
                  <a:lnTo>
                    <a:pt x="39" y="422"/>
                  </a:lnTo>
                  <a:lnTo>
                    <a:pt x="39" y="422"/>
                  </a:lnTo>
                  <a:lnTo>
                    <a:pt x="39" y="422"/>
                  </a:lnTo>
                  <a:lnTo>
                    <a:pt x="39" y="422"/>
                  </a:lnTo>
                  <a:lnTo>
                    <a:pt x="45" y="422"/>
                  </a:lnTo>
                  <a:lnTo>
                    <a:pt x="45" y="422"/>
                  </a:lnTo>
                  <a:lnTo>
                    <a:pt x="48" y="422"/>
                  </a:lnTo>
                  <a:lnTo>
                    <a:pt x="48" y="422"/>
                  </a:lnTo>
                  <a:lnTo>
                    <a:pt x="50" y="426"/>
                  </a:lnTo>
                  <a:lnTo>
                    <a:pt x="50" y="426"/>
                  </a:lnTo>
                  <a:lnTo>
                    <a:pt x="53" y="426"/>
                  </a:lnTo>
                  <a:lnTo>
                    <a:pt x="53" y="426"/>
                  </a:lnTo>
                  <a:lnTo>
                    <a:pt x="56" y="426"/>
                  </a:lnTo>
                  <a:lnTo>
                    <a:pt x="56" y="426"/>
                  </a:lnTo>
                  <a:lnTo>
                    <a:pt x="59" y="426"/>
                  </a:lnTo>
                  <a:lnTo>
                    <a:pt x="59" y="426"/>
                  </a:lnTo>
                  <a:lnTo>
                    <a:pt x="64" y="426"/>
                  </a:lnTo>
                  <a:lnTo>
                    <a:pt x="64" y="426"/>
                  </a:lnTo>
                  <a:lnTo>
                    <a:pt x="67" y="429"/>
                  </a:lnTo>
                  <a:lnTo>
                    <a:pt x="67" y="429"/>
                  </a:lnTo>
                  <a:lnTo>
                    <a:pt x="76" y="429"/>
                  </a:lnTo>
                  <a:lnTo>
                    <a:pt x="81" y="429"/>
                  </a:lnTo>
                  <a:lnTo>
                    <a:pt x="81" y="429"/>
                  </a:lnTo>
                  <a:lnTo>
                    <a:pt x="104" y="435"/>
                  </a:lnTo>
                  <a:lnTo>
                    <a:pt x="104" y="435"/>
                  </a:lnTo>
                  <a:lnTo>
                    <a:pt x="106" y="435"/>
                  </a:lnTo>
                  <a:lnTo>
                    <a:pt x="106" y="435"/>
                  </a:lnTo>
                  <a:lnTo>
                    <a:pt x="151" y="444"/>
                  </a:lnTo>
                  <a:lnTo>
                    <a:pt x="151" y="444"/>
                  </a:lnTo>
                  <a:lnTo>
                    <a:pt x="165" y="447"/>
                  </a:lnTo>
                  <a:lnTo>
                    <a:pt x="165" y="447"/>
                  </a:lnTo>
                  <a:lnTo>
                    <a:pt x="188" y="450"/>
                  </a:lnTo>
                  <a:lnTo>
                    <a:pt x="188" y="450"/>
                  </a:lnTo>
                  <a:lnTo>
                    <a:pt x="207" y="453"/>
                  </a:lnTo>
                  <a:lnTo>
                    <a:pt x="207" y="453"/>
                  </a:lnTo>
                  <a:lnTo>
                    <a:pt x="221" y="456"/>
                  </a:lnTo>
                  <a:lnTo>
                    <a:pt x="221" y="456"/>
                  </a:lnTo>
                  <a:lnTo>
                    <a:pt x="241" y="459"/>
                  </a:lnTo>
                  <a:lnTo>
                    <a:pt x="241" y="459"/>
                  </a:lnTo>
                  <a:lnTo>
                    <a:pt x="252" y="459"/>
                  </a:lnTo>
                  <a:lnTo>
                    <a:pt x="252" y="459"/>
                  </a:lnTo>
                  <a:lnTo>
                    <a:pt x="283" y="465"/>
                  </a:lnTo>
                  <a:lnTo>
                    <a:pt x="409" y="486"/>
                  </a:lnTo>
                  <a:lnTo>
                    <a:pt x="431" y="489"/>
                  </a:lnTo>
                  <a:lnTo>
                    <a:pt x="431" y="489"/>
                  </a:lnTo>
                  <a:lnTo>
                    <a:pt x="451" y="492"/>
                  </a:lnTo>
                  <a:lnTo>
                    <a:pt x="515" y="501"/>
                  </a:lnTo>
                  <a:lnTo>
                    <a:pt x="515" y="501"/>
                  </a:lnTo>
                  <a:lnTo>
                    <a:pt x="515" y="498"/>
                  </a:lnTo>
                  <a:lnTo>
                    <a:pt x="515" y="498"/>
                  </a:lnTo>
                  <a:lnTo>
                    <a:pt x="515" y="498"/>
                  </a:lnTo>
                  <a:lnTo>
                    <a:pt x="515" y="498"/>
                  </a:lnTo>
                  <a:lnTo>
                    <a:pt x="518" y="489"/>
                  </a:lnTo>
                  <a:lnTo>
                    <a:pt x="518" y="489"/>
                  </a:lnTo>
                  <a:lnTo>
                    <a:pt x="518" y="489"/>
                  </a:lnTo>
                  <a:lnTo>
                    <a:pt x="518" y="489"/>
                  </a:lnTo>
                  <a:lnTo>
                    <a:pt x="518" y="480"/>
                  </a:lnTo>
                  <a:lnTo>
                    <a:pt x="518" y="480"/>
                  </a:lnTo>
                  <a:lnTo>
                    <a:pt x="518" y="477"/>
                  </a:lnTo>
                  <a:lnTo>
                    <a:pt x="518" y="477"/>
                  </a:lnTo>
                  <a:lnTo>
                    <a:pt x="518" y="468"/>
                  </a:lnTo>
                  <a:lnTo>
                    <a:pt x="518" y="468"/>
                  </a:lnTo>
                  <a:lnTo>
                    <a:pt x="518" y="468"/>
                  </a:lnTo>
                  <a:lnTo>
                    <a:pt x="518" y="468"/>
                  </a:lnTo>
                  <a:lnTo>
                    <a:pt x="521" y="456"/>
                  </a:lnTo>
                  <a:lnTo>
                    <a:pt x="521" y="456"/>
                  </a:lnTo>
                  <a:lnTo>
                    <a:pt x="521" y="456"/>
                  </a:lnTo>
                  <a:lnTo>
                    <a:pt x="521" y="456"/>
                  </a:lnTo>
                  <a:lnTo>
                    <a:pt x="521" y="444"/>
                  </a:lnTo>
                  <a:lnTo>
                    <a:pt x="521" y="444"/>
                  </a:lnTo>
                  <a:lnTo>
                    <a:pt x="521" y="444"/>
                  </a:lnTo>
                  <a:lnTo>
                    <a:pt x="521" y="444"/>
                  </a:lnTo>
                  <a:lnTo>
                    <a:pt x="523" y="432"/>
                  </a:lnTo>
                  <a:lnTo>
                    <a:pt x="523" y="432"/>
                  </a:lnTo>
                  <a:lnTo>
                    <a:pt x="523" y="432"/>
                  </a:lnTo>
                  <a:lnTo>
                    <a:pt x="523" y="432"/>
                  </a:lnTo>
                  <a:lnTo>
                    <a:pt x="523" y="419"/>
                  </a:lnTo>
                  <a:lnTo>
                    <a:pt x="523" y="419"/>
                  </a:lnTo>
                  <a:lnTo>
                    <a:pt x="523" y="416"/>
                  </a:lnTo>
                  <a:lnTo>
                    <a:pt x="523" y="416"/>
                  </a:lnTo>
                  <a:lnTo>
                    <a:pt x="526" y="404"/>
                  </a:lnTo>
                  <a:lnTo>
                    <a:pt x="526" y="404"/>
                  </a:lnTo>
                  <a:lnTo>
                    <a:pt x="526" y="404"/>
                  </a:lnTo>
                  <a:lnTo>
                    <a:pt x="526" y="404"/>
                  </a:lnTo>
                  <a:lnTo>
                    <a:pt x="529" y="374"/>
                  </a:lnTo>
                  <a:lnTo>
                    <a:pt x="529" y="374"/>
                  </a:lnTo>
                  <a:lnTo>
                    <a:pt x="529" y="374"/>
                  </a:lnTo>
                  <a:lnTo>
                    <a:pt x="529" y="374"/>
                  </a:lnTo>
                  <a:lnTo>
                    <a:pt x="532" y="344"/>
                  </a:lnTo>
                  <a:lnTo>
                    <a:pt x="532" y="344"/>
                  </a:lnTo>
                  <a:lnTo>
                    <a:pt x="532" y="340"/>
                  </a:lnTo>
                  <a:lnTo>
                    <a:pt x="532" y="340"/>
                  </a:lnTo>
                  <a:lnTo>
                    <a:pt x="535" y="325"/>
                  </a:lnTo>
                  <a:lnTo>
                    <a:pt x="535" y="325"/>
                  </a:lnTo>
                  <a:lnTo>
                    <a:pt x="535" y="325"/>
                  </a:lnTo>
                  <a:lnTo>
                    <a:pt x="535" y="325"/>
                  </a:lnTo>
                  <a:lnTo>
                    <a:pt x="537" y="289"/>
                  </a:lnTo>
                  <a:lnTo>
                    <a:pt x="537" y="289"/>
                  </a:lnTo>
                  <a:lnTo>
                    <a:pt x="549" y="201"/>
                  </a:lnTo>
                  <a:lnTo>
                    <a:pt x="549" y="201"/>
                  </a:lnTo>
                  <a:lnTo>
                    <a:pt x="549" y="201"/>
                  </a:lnTo>
                  <a:lnTo>
                    <a:pt x="549" y="201"/>
                  </a:lnTo>
                  <a:lnTo>
                    <a:pt x="549" y="189"/>
                  </a:lnTo>
                  <a:lnTo>
                    <a:pt x="549" y="189"/>
                  </a:lnTo>
                  <a:lnTo>
                    <a:pt x="549" y="182"/>
                  </a:lnTo>
                  <a:lnTo>
                    <a:pt x="549" y="182"/>
                  </a:lnTo>
                  <a:lnTo>
                    <a:pt x="551" y="176"/>
                  </a:lnTo>
                  <a:lnTo>
                    <a:pt x="551" y="176"/>
                  </a:lnTo>
                  <a:lnTo>
                    <a:pt x="554" y="152"/>
                  </a:lnTo>
                  <a:lnTo>
                    <a:pt x="554" y="152"/>
                  </a:lnTo>
                  <a:lnTo>
                    <a:pt x="554" y="149"/>
                  </a:lnTo>
                  <a:lnTo>
                    <a:pt x="554" y="149"/>
                  </a:lnTo>
                  <a:lnTo>
                    <a:pt x="560" y="79"/>
                  </a:lnTo>
                  <a:lnTo>
                    <a:pt x="526" y="73"/>
                  </a:lnTo>
                  <a:lnTo>
                    <a:pt x="84" y="0"/>
                  </a:lnTo>
                  <a:lnTo>
                    <a:pt x="76" y="46"/>
                  </a:lnTo>
                  <a:lnTo>
                    <a:pt x="76" y="46"/>
                  </a:lnTo>
                  <a:lnTo>
                    <a:pt x="76" y="46"/>
                  </a:lnTo>
                  <a:lnTo>
                    <a:pt x="73" y="49"/>
                  </a:lnTo>
                  <a:lnTo>
                    <a:pt x="70" y="67"/>
                  </a:lnTo>
                  <a:lnTo>
                    <a:pt x="70" y="67"/>
                  </a:lnTo>
                  <a:lnTo>
                    <a:pt x="20" y="316"/>
                  </a:lnTo>
                  <a:lnTo>
                    <a:pt x="20" y="316"/>
                  </a:lnTo>
                  <a:lnTo>
                    <a:pt x="0" y="413"/>
                  </a:lnTo>
                  <a:close/>
                </a:path>
              </a:pathLst>
            </a:custGeom>
            <a:solidFill>
              <a:schemeClr val="accent3">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 name="Freeform 468">
              <a:extLst>
                <a:ext uri="{FF2B5EF4-FFF2-40B4-BE49-F238E27FC236}">
                  <a16:creationId xmlns:a16="http://schemas.microsoft.com/office/drawing/2014/main" id="{2A86F3B9-31D4-714E-D860-9E3F3ECFBBD7}"/>
                </a:ext>
              </a:extLst>
            </p:cNvPr>
            <p:cNvSpPr>
              <a:spLocks/>
            </p:cNvSpPr>
            <p:nvPr/>
          </p:nvSpPr>
          <p:spPr bwMode="auto">
            <a:xfrm rot="21400944">
              <a:off x="2412111" y="31790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 name="Freeform 469">
              <a:extLst>
                <a:ext uri="{FF2B5EF4-FFF2-40B4-BE49-F238E27FC236}">
                  <a16:creationId xmlns:a16="http://schemas.microsoft.com/office/drawing/2014/main" id="{84DF6A29-5F26-AB26-8EA8-F5217A1DAA1E}"/>
                </a:ext>
              </a:extLst>
            </p:cNvPr>
            <p:cNvSpPr>
              <a:spLocks/>
            </p:cNvSpPr>
            <p:nvPr/>
          </p:nvSpPr>
          <p:spPr bwMode="auto">
            <a:xfrm rot="21400944">
              <a:off x="2414502" y="3154130"/>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 name="Freeform 470">
              <a:extLst>
                <a:ext uri="{FF2B5EF4-FFF2-40B4-BE49-F238E27FC236}">
                  <a16:creationId xmlns:a16="http://schemas.microsoft.com/office/drawing/2014/main" id="{F30FED98-B00A-E132-ECFE-9710853B4B9F}"/>
                </a:ext>
              </a:extLst>
            </p:cNvPr>
            <p:cNvSpPr>
              <a:spLocks/>
            </p:cNvSpPr>
            <p:nvPr/>
          </p:nvSpPr>
          <p:spPr bwMode="auto">
            <a:xfrm rot="21400944">
              <a:off x="2416544" y="3082040"/>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 name="Freeform 471">
              <a:extLst>
                <a:ext uri="{FF2B5EF4-FFF2-40B4-BE49-F238E27FC236}">
                  <a16:creationId xmlns:a16="http://schemas.microsoft.com/office/drawing/2014/main" id="{7C19E21C-3185-F881-3A98-D05242082548}"/>
                </a:ext>
              </a:extLst>
            </p:cNvPr>
            <p:cNvSpPr>
              <a:spLocks/>
            </p:cNvSpPr>
            <p:nvPr/>
          </p:nvSpPr>
          <p:spPr bwMode="auto">
            <a:xfrm rot="21400944">
              <a:off x="2415870" y="31151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7" name="Freeform 472">
              <a:extLst>
                <a:ext uri="{FF2B5EF4-FFF2-40B4-BE49-F238E27FC236}">
                  <a16:creationId xmlns:a16="http://schemas.microsoft.com/office/drawing/2014/main" id="{153E6DDC-11E0-5A7B-4006-CD9978D9F954}"/>
                </a:ext>
              </a:extLst>
            </p:cNvPr>
            <p:cNvSpPr>
              <a:spLocks/>
            </p:cNvSpPr>
            <p:nvPr/>
          </p:nvSpPr>
          <p:spPr bwMode="auto">
            <a:xfrm rot="21400944">
              <a:off x="2417533" y="31008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8" name="Freeform 473">
              <a:extLst>
                <a:ext uri="{FF2B5EF4-FFF2-40B4-BE49-F238E27FC236}">
                  <a16:creationId xmlns:a16="http://schemas.microsoft.com/office/drawing/2014/main" id="{EAC2B987-9387-C7E0-24DC-3D96585B011D}"/>
                </a:ext>
              </a:extLst>
            </p:cNvPr>
            <p:cNvSpPr>
              <a:spLocks/>
            </p:cNvSpPr>
            <p:nvPr/>
          </p:nvSpPr>
          <p:spPr bwMode="auto">
            <a:xfrm rot="21400944">
              <a:off x="2419344" y="30677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9" name="Freeform 474">
              <a:extLst>
                <a:ext uri="{FF2B5EF4-FFF2-40B4-BE49-F238E27FC236}">
                  <a16:creationId xmlns:a16="http://schemas.microsoft.com/office/drawing/2014/main" id="{4DDBF92C-F570-306E-078A-DBDE22C5208B}"/>
                </a:ext>
              </a:extLst>
            </p:cNvPr>
            <p:cNvSpPr>
              <a:spLocks/>
            </p:cNvSpPr>
            <p:nvPr/>
          </p:nvSpPr>
          <p:spPr bwMode="auto">
            <a:xfrm rot="21400944">
              <a:off x="2422559" y="2992022"/>
              <a:ext cx="0" cy="4711"/>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0" name="Freeform 475">
              <a:extLst>
                <a:ext uri="{FF2B5EF4-FFF2-40B4-BE49-F238E27FC236}">
                  <a16:creationId xmlns:a16="http://schemas.microsoft.com/office/drawing/2014/main" id="{E7E3329A-5BB3-48F2-BE45-9E71D29D214A}"/>
                </a:ext>
              </a:extLst>
            </p:cNvPr>
            <p:cNvSpPr>
              <a:spLocks/>
            </p:cNvSpPr>
            <p:nvPr/>
          </p:nvSpPr>
          <p:spPr bwMode="auto">
            <a:xfrm rot="21400944">
              <a:off x="2421019" y="30322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1" name="Freeform 476">
              <a:extLst>
                <a:ext uri="{FF2B5EF4-FFF2-40B4-BE49-F238E27FC236}">
                  <a16:creationId xmlns:a16="http://schemas.microsoft.com/office/drawing/2014/main" id="{B45C43A6-23F0-3F84-F250-E00DBD2EF23F}"/>
                </a:ext>
              </a:extLst>
            </p:cNvPr>
            <p:cNvSpPr>
              <a:spLocks/>
            </p:cNvSpPr>
            <p:nvPr/>
          </p:nvSpPr>
          <p:spPr bwMode="auto">
            <a:xfrm rot="21400944">
              <a:off x="2415217" y="31682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2" name="Freeform 477">
              <a:extLst>
                <a:ext uri="{FF2B5EF4-FFF2-40B4-BE49-F238E27FC236}">
                  <a16:creationId xmlns:a16="http://schemas.microsoft.com/office/drawing/2014/main" id="{D32E250B-0634-AE99-E7B0-297102F84B29}"/>
                </a:ext>
              </a:extLst>
            </p:cNvPr>
            <p:cNvSpPr>
              <a:spLocks/>
            </p:cNvSpPr>
            <p:nvPr/>
          </p:nvSpPr>
          <p:spPr bwMode="auto">
            <a:xfrm rot="21400944">
              <a:off x="2416688" y="312922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3" name="Freeform 478">
              <a:extLst>
                <a:ext uri="{FF2B5EF4-FFF2-40B4-BE49-F238E27FC236}">
                  <a16:creationId xmlns:a16="http://schemas.microsoft.com/office/drawing/2014/main" id="{2BC5ED4D-D5BD-19F6-0028-7334EBEB74C7}"/>
                </a:ext>
              </a:extLst>
            </p:cNvPr>
            <p:cNvSpPr>
              <a:spLocks/>
            </p:cNvSpPr>
            <p:nvPr/>
          </p:nvSpPr>
          <p:spPr bwMode="auto">
            <a:xfrm rot="21400944">
              <a:off x="2425120" y="29741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4" name="Freeform 479">
              <a:extLst>
                <a:ext uri="{FF2B5EF4-FFF2-40B4-BE49-F238E27FC236}">
                  <a16:creationId xmlns:a16="http://schemas.microsoft.com/office/drawing/2014/main" id="{E8679CC6-6638-6743-4675-89391B40EE8D}"/>
                </a:ext>
              </a:extLst>
            </p:cNvPr>
            <p:cNvSpPr>
              <a:spLocks/>
            </p:cNvSpPr>
            <p:nvPr/>
          </p:nvSpPr>
          <p:spPr bwMode="auto">
            <a:xfrm rot="21400944">
              <a:off x="2413786" y="31435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5" name="Freeform 480">
              <a:extLst>
                <a:ext uri="{FF2B5EF4-FFF2-40B4-BE49-F238E27FC236}">
                  <a16:creationId xmlns:a16="http://schemas.microsoft.com/office/drawing/2014/main" id="{4A4924D9-E27C-C810-59DE-820C0BA6D547}"/>
                </a:ext>
              </a:extLst>
            </p:cNvPr>
            <p:cNvSpPr>
              <a:spLocks/>
            </p:cNvSpPr>
            <p:nvPr/>
          </p:nvSpPr>
          <p:spPr bwMode="auto">
            <a:xfrm rot="21400944">
              <a:off x="1369258" y="2962528"/>
              <a:ext cx="580101" cy="711442"/>
            </a:xfrm>
            <a:custGeom>
              <a:avLst/>
              <a:gdLst>
                <a:gd name="T0" fmla="*/ 439 w 467"/>
                <a:gd name="T1" fmla="*/ 170 h 604"/>
                <a:gd name="T2" fmla="*/ 439 w 467"/>
                <a:gd name="T3" fmla="*/ 170 h 604"/>
                <a:gd name="T4" fmla="*/ 434 w 467"/>
                <a:gd name="T5" fmla="*/ 170 h 604"/>
                <a:gd name="T6" fmla="*/ 403 w 467"/>
                <a:gd name="T7" fmla="*/ 164 h 604"/>
                <a:gd name="T8" fmla="*/ 380 w 467"/>
                <a:gd name="T9" fmla="*/ 158 h 604"/>
                <a:gd name="T10" fmla="*/ 322 w 467"/>
                <a:gd name="T11" fmla="*/ 149 h 604"/>
                <a:gd name="T12" fmla="*/ 319 w 467"/>
                <a:gd name="T13" fmla="*/ 145 h 604"/>
                <a:gd name="T14" fmla="*/ 338 w 467"/>
                <a:gd name="T15" fmla="*/ 45 h 604"/>
                <a:gd name="T16" fmla="*/ 302 w 467"/>
                <a:gd name="T17" fmla="*/ 36 h 604"/>
                <a:gd name="T18" fmla="*/ 257 w 467"/>
                <a:gd name="T19" fmla="*/ 27 h 604"/>
                <a:gd name="T20" fmla="*/ 229 w 467"/>
                <a:gd name="T21" fmla="*/ 21 h 604"/>
                <a:gd name="T22" fmla="*/ 199 w 467"/>
                <a:gd name="T23" fmla="*/ 15 h 604"/>
                <a:gd name="T24" fmla="*/ 182 w 467"/>
                <a:gd name="T25" fmla="*/ 12 h 604"/>
                <a:gd name="T26" fmla="*/ 159 w 467"/>
                <a:gd name="T27" fmla="*/ 9 h 604"/>
                <a:gd name="T28" fmla="*/ 134 w 467"/>
                <a:gd name="T29" fmla="*/ 3 h 604"/>
                <a:gd name="T30" fmla="*/ 106 w 467"/>
                <a:gd name="T31" fmla="*/ 70 h 604"/>
                <a:gd name="T32" fmla="*/ 31 w 467"/>
                <a:gd name="T33" fmla="*/ 531 h 604"/>
                <a:gd name="T34" fmla="*/ 31 w 467"/>
                <a:gd name="T35" fmla="*/ 531 h 604"/>
                <a:gd name="T36" fmla="*/ 36 w 467"/>
                <a:gd name="T37" fmla="*/ 531 h 604"/>
                <a:gd name="T38" fmla="*/ 45 w 467"/>
                <a:gd name="T39" fmla="*/ 534 h 604"/>
                <a:gd name="T40" fmla="*/ 53 w 467"/>
                <a:gd name="T41" fmla="*/ 534 h 604"/>
                <a:gd name="T42" fmla="*/ 56 w 467"/>
                <a:gd name="T43" fmla="*/ 534 h 604"/>
                <a:gd name="T44" fmla="*/ 64 w 467"/>
                <a:gd name="T45" fmla="*/ 537 h 604"/>
                <a:gd name="T46" fmla="*/ 73 w 467"/>
                <a:gd name="T47" fmla="*/ 540 h 604"/>
                <a:gd name="T48" fmla="*/ 84 w 467"/>
                <a:gd name="T49" fmla="*/ 540 h 604"/>
                <a:gd name="T50" fmla="*/ 84 w 467"/>
                <a:gd name="T51" fmla="*/ 543 h 604"/>
                <a:gd name="T52" fmla="*/ 95 w 467"/>
                <a:gd name="T53" fmla="*/ 543 h 604"/>
                <a:gd name="T54" fmla="*/ 103 w 467"/>
                <a:gd name="T55" fmla="*/ 547 h 604"/>
                <a:gd name="T56" fmla="*/ 115 w 467"/>
                <a:gd name="T57" fmla="*/ 550 h 604"/>
                <a:gd name="T58" fmla="*/ 117 w 467"/>
                <a:gd name="T59" fmla="*/ 550 h 604"/>
                <a:gd name="T60" fmla="*/ 131 w 467"/>
                <a:gd name="T61" fmla="*/ 553 h 604"/>
                <a:gd name="T62" fmla="*/ 140 w 467"/>
                <a:gd name="T63" fmla="*/ 553 h 604"/>
                <a:gd name="T64" fmla="*/ 151 w 467"/>
                <a:gd name="T65" fmla="*/ 556 h 604"/>
                <a:gd name="T66" fmla="*/ 157 w 467"/>
                <a:gd name="T67" fmla="*/ 556 h 604"/>
                <a:gd name="T68" fmla="*/ 168 w 467"/>
                <a:gd name="T69" fmla="*/ 559 h 604"/>
                <a:gd name="T70" fmla="*/ 176 w 467"/>
                <a:gd name="T71" fmla="*/ 562 h 604"/>
                <a:gd name="T72" fmla="*/ 190 w 467"/>
                <a:gd name="T73" fmla="*/ 565 h 604"/>
                <a:gd name="T74" fmla="*/ 196 w 467"/>
                <a:gd name="T75" fmla="*/ 565 h 604"/>
                <a:gd name="T76" fmla="*/ 210 w 467"/>
                <a:gd name="T77" fmla="*/ 568 h 604"/>
                <a:gd name="T78" fmla="*/ 218 w 467"/>
                <a:gd name="T79" fmla="*/ 571 h 604"/>
                <a:gd name="T80" fmla="*/ 235 w 467"/>
                <a:gd name="T81" fmla="*/ 574 h 604"/>
                <a:gd name="T82" fmla="*/ 243 w 467"/>
                <a:gd name="T83" fmla="*/ 574 h 604"/>
                <a:gd name="T84" fmla="*/ 263 w 467"/>
                <a:gd name="T85" fmla="*/ 577 h 604"/>
                <a:gd name="T86" fmla="*/ 266 w 467"/>
                <a:gd name="T87" fmla="*/ 577 h 604"/>
                <a:gd name="T88" fmla="*/ 282 w 467"/>
                <a:gd name="T89" fmla="*/ 583 h 604"/>
                <a:gd name="T90" fmla="*/ 299 w 467"/>
                <a:gd name="T91" fmla="*/ 583 h 604"/>
                <a:gd name="T92" fmla="*/ 316 w 467"/>
                <a:gd name="T93" fmla="*/ 586 h 604"/>
                <a:gd name="T94" fmla="*/ 319 w 467"/>
                <a:gd name="T95" fmla="*/ 589 h 604"/>
                <a:gd name="T96" fmla="*/ 336 w 467"/>
                <a:gd name="T97" fmla="*/ 592 h 604"/>
                <a:gd name="T98" fmla="*/ 350 w 467"/>
                <a:gd name="T99" fmla="*/ 595 h 604"/>
                <a:gd name="T100" fmla="*/ 369 w 467"/>
                <a:gd name="T101" fmla="*/ 598 h 604"/>
                <a:gd name="T102" fmla="*/ 375 w 467"/>
                <a:gd name="T103" fmla="*/ 598 h 604"/>
                <a:gd name="T104" fmla="*/ 392 w 467"/>
                <a:gd name="T105" fmla="*/ 601 h 604"/>
                <a:gd name="T106" fmla="*/ 467 w 467"/>
                <a:gd name="T107" fmla="*/ 176 h 604"/>
                <a:gd name="T108" fmla="*/ 464 w 467"/>
                <a:gd name="T109" fmla="*/ 1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7" h="604">
                  <a:moveTo>
                    <a:pt x="464" y="176"/>
                  </a:moveTo>
                  <a:lnTo>
                    <a:pt x="464" y="176"/>
                  </a:lnTo>
                  <a:lnTo>
                    <a:pt x="439" y="170"/>
                  </a:lnTo>
                  <a:lnTo>
                    <a:pt x="439" y="170"/>
                  </a:lnTo>
                  <a:lnTo>
                    <a:pt x="439" y="170"/>
                  </a:lnTo>
                  <a:lnTo>
                    <a:pt x="439" y="170"/>
                  </a:lnTo>
                  <a:lnTo>
                    <a:pt x="434" y="170"/>
                  </a:lnTo>
                  <a:lnTo>
                    <a:pt x="434" y="170"/>
                  </a:lnTo>
                  <a:lnTo>
                    <a:pt x="434" y="170"/>
                  </a:lnTo>
                  <a:lnTo>
                    <a:pt x="434" y="170"/>
                  </a:lnTo>
                  <a:lnTo>
                    <a:pt x="408" y="164"/>
                  </a:lnTo>
                  <a:lnTo>
                    <a:pt x="403" y="164"/>
                  </a:lnTo>
                  <a:lnTo>
                    <a:pt x="403" y="164"/>
                  </a:lnTo>
                  <a:lnTo>
                    <a:pt x="380" y="158"/>
                  </a:lnTo>
                  <a:lnTo>
                    <a:pt x="380" y="158"/>
                  </a:lnTo>
                  <a:lnTo>
                    <a:pt x="324" y="149"/>
                  </a:lnTo>
                  <a:lnTo>
                    <a:pt x="324" y="149"/>
                  </a:lnTo>
                  <a:lnTo>
                    <a:pt x="322" y="149"/>
                  </a:lnTo>
                  <a:lnTo>
                    <a:pt x="322" y="149"/>
                  </a:lnTo>
                  <a:lnTo>
                    <a:pt x="319" y="145"/>
                  </a:lnTo>
                  <a:lnTo>
                    <a:pt x="319" y="145"/>
                  </a:lnTo>
                  <a:lnTo>
                    <a:pt x="319" y="139"/>
                  </a:lnTo>
                  <a:lnTo>
                    <a:pt x="338" y="45"/>
                  </a:lnTo>
                  <a:lnTo>
                    <a:pt x="338" y="45"/>
                  </a:lnTo>
                  <a:lnTo>
                    <a:pt x="313" y="39"/>
                  </a:lnTo>
                  <a:lnTo>
                    <a:pt x="313" y="39"/>
                  </a:lnTo>
                  <a:lnTo>
                    <a:pt x="302" y="36"/>
                  </a:lnTo>
                  <a:lnTo>
                    <a:pt x="302" y="36"/>
                  </a:lnTo>
                  <a:lnTo>
                    <a:pt x="257" y="27"/>
                  </a:lnTo>
                  <a:lnTo>
                    <a:pt x="257" y="27"/>
                  </a:lnTo>
                  <a:lnTo>
                    <a:pt x="257" y="27"/>
                  </a:lnTo>
                  <a:lnTo>
                    <a:pt x="235" y="24"/>
                  </a:lnTo>
                  <a:lnTo>
                    <a:pt x="229" y="21"/>
                  </a:lnTo>
                  <a:lnTo>
                    <a:pt x="229" y="21"/>
                  </a:lnTo>
                  <a:lnTo>
                    <a:pt x="212" y="18"/>
                  </a:lnTo>
                  <a:lnTo>
                    <a:pt x="199" y="15"/>
                  </a:lnTo>
                  <a:lnTo>
                    <a:pt x="199" y="15"/>
                  </a:lnTo>
                  <a:lnTo>
                    <a:pt x="190" y="15"/>
                  </a:lnTo>
                  <a:lnTo>
                    <a:pt x="182" y="12"/>
                  </a:lnTo>
                  <a:lnTo>
                    <a:pt x="182" y="12"/>
                  </a:lnTo>
                  <a:lnTo>
                    <a:pt x="171" y="9"/>
                  </a:lnTo>
                  <a:lnTo>
                    <a:pt x="159" y="9"/>
                  </a:lnTo>
                  <a:lnTo>
                    <a:pt x="159" y="9"/>
                  </a:lnTo>
                  <a:lnTo>
                    <a:pt x="143" y="3"/>
                  </a:lnTo>
                  <a:lnTo>
                    <a:pt x="134" y="3"/>
                  </a:lnTo>
                  <a:lnTo>
                    <a:pt x="134" y="3"/>
                  </a:lnTo>
                  <a:lnTo>
                    <a:pt x="123" y="0"/>
                  </a:lnTo>
                  <a:lnTo>
                    <a:pt x="106" y="70"/>
                  </a:lnTo>
                  <a:lnTo>
                    <a:pt x="0" y="522"/>
                  </a:lnTo>
                  <a:lnTo>
                    <a:pt x="0" y="522"/>
                  </a:lnTo>
                  <a:lnTo>
                    <a:pt x="31" y="531"/>
                  </a:lnTo>
                  <a:lnTo>
                    <a:pt x="31" y="531"/>
                  </a:lnTo>
                  <a:lnTo>
                    <a:pt x="31" y="531"/>
                  </a:lnTo>
                  <a:lnTo>
                    <a:pt x="31" y="531"/>
                  </a:lnTo>
                  <a:lnTo>
                    <a:pt x="36" y="531"/>
                  </a:lnTo>
                  <a:lnTo>
                    <a:pt x="36" y="531"/>
                  </a:lnTo>
                  <a:lnTo>
                    <a:pt x="36" y="531"/>
                  </a:lnTo>
                  <a:lnTo>
                    <a:pt x="36" y="531"/>
                  </a:lnTo>
                  <a:lnTo>
                    <a:pt x="45" y="534"/>
                  </a:lnTo>
                  <a:lnTo>
                    <a:pt x="45" y="534"/>
                  </a:lnTo>
                  <a:lnTo>
                    <a:pt x="47" y="534"/>
                  </a:lnTo>
                  <a:lnTo>
                    <a:pt x="47" y="534"/>
                  </a:lnTo>
                  <a:lnTo>
                    <a:pt x="53" y="534"/>
                  </a:lnTo>
                  <a:lnTo>
                    <a:pt x="53" y="534"/>
                  </a:lnTo>
                  <a:lnTo>
                    <a:pt x="56" y="534"/>
                  </a:lnTo>
                  <a:lnTo>
                    <a:pt x="56" y="534"/>
                  </a:lnTo>
                  <a:lnTo>
                    <a:pt x="64" y="537"/>
                  </a:lnTo>
                  <a:lnTo>
                    <a:pt x="64" y="537"/>
                  </a:lnTo>
                  <a:lnTo>
                    <a:pt x="64" y="537"/>
                  </a:lnTo>
                  <a:lnTo>
                    <a:pt x="64" y="537"/>
                  </a:lnTo>
                  <a:lnTo>
                    <a:pt x="73" y="540"/>
                  </a:lnTo>
                  <a:lnTo>
                    <a:pt x="73" y="540"/>
                  </a:lnTo>
                  <a:lnTo>
                    <a:pt x="75" y="540"/>
                  </a:lnTo>
                  <a:lnTo>
                    <a:pt x="75" y="540"/>
                  </a:lnTo>
                  <a:lnTo>
                    <a:pt x="84" y="540"/>
                  </a:lnTo>
                  <a:lnTo>
                    <a:pt x="84" y="540"/>
                  </a:lnTo>
                  <a:lnTo>
                    <a:pt x="84" y="543"/>
                  </a:lnTo>
                  <a:lnTo>
                    <a:pt x="84" y="543"/>
                  </a:lnTo>
                  <a:lnTo>
                    <a:pt x="92" y="543"/>
                  </a:lnTo>
                  <a:lnTo>
                    <a:pt x="92" y="543"/>
                  </a:lnTo>
                  <a:lnTo>
                    <a:pt x="95" y="543"/>
                  </a:lnTo>
                  <a:lnTo>
                    <a:pt x="95" y="543"/>
                  </a:lnTo>
                  <a:lnTo>
                    <a:pt x="103" y="547"/>
                  </a:lnTo>
                  <a:lnTo>
                    <a:pt x="103" y="547"/>
                  </a:lnTo>
                  <a:lnTo>
                    <a:pt x="106" y="547"/>
                  </a:lnTo>
                  <a:lnTo>
                    <a:pt x="106" y="547"/>
                  </a:lnTo>
                  <a:lnTo>
                    <a:pt x="115" y="550"/>
                  </a:lnTo>
                  <a:lnTo>
                    <a:pt x="115" y="550"/>
                  </a:lnTo>
                  <a:lnTo>
                    <a:pt x="117" y="550"/>
                  </a:lnTo>
                  <a:lnTo>
                    <a:pt x="117" y="550"/>
                  </a:lnTo>
                  <a:lnTo>
                    <a:pt x="126" y="553"/>
                  </a:lnTo>
                  <a:lnTo>
                    <a:pt x="126" y="553"/>
                  </a:lnTo>
                  <a:lnTo>
                    <a:pt x="131" y="553"/>
                  </a:lnTo>
                  <a:lnTo>
                    <a:pt x="131" y="553"/>
                  </a:lnTo>
                  <a:lnTo>
                    <a:pt x="140" y="553"/>
                  </a:lnTo>
                  <a:lnTo>
                    <a:pt x="140" y="553"/>
                  </a:lnTo>
                  <a:lnTo>
                    <a:pt x="143" y="556"/>
                  </a:lnTo>
                  <a:lnTo>
                    <a:pt x="143" y="556"/>
                  </a:lnTo>
                  <a:lnTo>
                    <a:pt x="151" y="556"/>
                  </a:lnTo>
                  <a:lnTo>
                    <a:pt x="151" y="556"/>
                  </a:lnTo>
                  <a:lnTo>
                    <a:pt x="157" y="556"/>
                  </a:lnTo>
                  <a:lnTo>
                    <a:pt x="157" y="556"/>
                  </a:lnTo>
                  <a:lnTo>
                    <a:pt x="165" y="559"/>
                  </a:lnTo>
                  <a:lnTo>
                    <a:pt x="165" y="559"/>
                  </a:lnTo>
                  <a:lnTo>
                    <a:pt x="168" y="559"/>
                  </a:lnTo>
                  <a:lnTo>
                    <a:pt x="168" y="559"/>
                  </a:lnTo>
                  <a:lnTo>
                    <a:pt x="176" y="562"/>
                  </a:lnTo>
                  <a:lnTo>
                    <a:pt x="176" y="562"/>
                  </a:lnTo>
                  <a:lnTo>
                    <a:pt x="182" y="562"/>
                  </a:lnTo>
                  <a:lnTo>
                    <a:pt x="182" y="562"/>
                  </a:lnTo>
                  <a:lnTo>
                    <a:pt x="190" y="565"/>
                  </a:lnTo>
                  <a:lnTo>
                    <a:pt x="190" y="565"/>
                  </a:lnTo>
                  <a:lnTo>
                    <a:pt x="196" y="565"/>
                  </a:lnTo>
                  <a:lnTo>
                    <a:pt x="196" y="565"/>
                  </a:lnTo>
                  <a:lnTo>
                    <a:pt x="204" y="568"/>
                  </a:lnTo>
                  <a:lnTo>
                    <a:pt x="204" y="568"/>
                  </a:lnTo>
                  <a:lnTo>
                    <a:pt x="210" y="568"/>
                  </a:lnTo>
                  <a:lnTo>
                    <a:pt x="210" y="568"/>
                  </a:lnTo>
                  <a:lnTo>
                    <a:pt x="218" y="571"/>
                  </a:lnTo>
                  <a:lnTo>
                    <a:pt x="218" y="571"/>
                  </a:lnTo>
                  <a:lnTo>
                    <a:pt x="226" y="571"/>
                  </a:lnTo>
                  <a:lnTo>
                    <a:pt x="226" y="571"/>
                  </a:lnTo>
                  <a:lnTo>
                    <a:pt x="235" y="574"/>
                  </a:lnTo>
                  <a:lnTo>
                    <a:pt x="235" y="574"/>
                  </a:lnTo>
                  <a:lnTo>
                    <a:pt x="243" y="574"/>
                  </a:lnTo>
                  <a:lnTo>
                    <a:pt x="243" y="574"/>
                  </a:lnTo>
                  <a:lnTo>
                    <a:pt x="249" y="577"/>
                  </a:lnTo>
                  <a:lnTo>
                    <a:pt x="249" y="577"/>
                  </a:lnTo>
                  <a:lnTo>
                    <a:pt x="263" y="577"/>
                  </a:lnTo>
                  <a:lnTo>
                    <a:pt x="263" y="577"/>
                  </a:lnTo>
                  <a:lnTo>
                    <a:pt x="266" y="577"/>
                  </a:lnTo>
                  <a:lnTo>
                    <a:pt x="266" y="577"/>
                  </a:lnTo>
                  <a:lnTo>
                    <a:pt x="282" y="580"/>
                  </a:lnTo>
                  <a:lnTo>
                    <a:pt x="282" y="580"/>
                  </a:lnTo>
                  <a:lnTo>
                    <a:pt x="282" y="583"/>
                  </a:lnTo>
                  <a:lnTo>
                    <a:pt x="282" y="583"/>
                  </a:lnTo>
                  <a:lnTo>
                    <a:pt x="299" y="583"/>
                  </a:lnTo>
                  <a:lnTo>
                    <a:pt x="299" y="583"/>
                  </a:lnTo>
                  <a:lnTo>
                    <a:pt x="302" y="586"/>
                  </a:lnTo>
                  <a:lnTo>
                    <a:pt x="302" y="586"/>
                  </a:lnTo>
                  <a:lnTo>
                    <a:pt x="316" y="586"/>
                  </a:lnTo>
                  <a:lnTo>
                    <a:pt x="316" y="586"/>
                  </a:lnTo>
                  <a:lnTo>
                    <a:pt x="319" y="589"/>
                  </a:lnTo>
                  <a:lnTo>
                    <a:pt x="319" y="589"/>
                  </a:lnTo>
                  <a:lnTo>
                    <a:pt x="333" y="592"/>
                  </a:lnTo>
                  <a:lnTo>
                    <a:pt x="333" y="592"/>
                  </a:lnTo>
                  <a:lnTo>
                    <a:pt x="336" y="592"/>
                  </a:lnTo>
                  <a:lnTo>
                    <a:pt x="336" y="592"/>
                  </a:lnTo>
                  <a:lnTo>
                    <a:pt x="350" y="595"/>
                  </a:lnTo>
                  <a:lnTo>
                    <a:pt x="350" y="595"/>
                  </a:lnTo>
                  <a:lnTo>
                    <a:pt x="355" y="595"/>
                  </a:lnTo>
                  <a:lnTo>
                    <a:pt x="355" y="595"/>
                  </a:lnTo>
                  <a:lnTo>
                    <a:pt x="369" y="598"/>
                  </a:lnTo>
                  <a:lnTo>
                    <a:pt x="369" y="598"/>
                  </a:lnTo>
                  <a:lnTo>
                    <a:pt x="375" y="598"/>
                  </a:lnTo>
                  <a:lnTo>
                    <a:pt x="375" y="598"/>
                  </a:lnTo>
                  <a:lnTo>
                    <a:pt x="389" y="601"/>
                  </a:lnTo>
                  <a:lnTo>
                    <a:pt x="389" y="601"/>
                  </a:lnTo>
                  <a:lnTo>
                    <a:pt x="392" y="601"/>
                  </a:lnTo>
                  <a:lnTo>
                    <a:pt x="392" y="601"/>
                  </a:lnTo>
                  <a:lnTo>
                    <a:pt x="403" y="604"/>
                  </a:lnTo>
                  <a:lnTo>
                    <a:pt x="467" y="176"/>
                  </a:lnTo>
                  <a:lnTo>
                    <a:pt x="467" y="176"/>
                  </a:lnTo>
                  <a:lnTo>
                    <a:pt x="464" y="176"/>
                  </a:lnTo>
                  <a:lnTo>
                    <a:pt x="464" y="176"/>
                  </a:lnTo>
                  <a:close/>
                </a:path>
              </a:pathLst>
            </a:custGeom>
            <a:solidFill>
              <a:schemeClr val="accent3">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6" name="Freeform 481">
              <a:extLst>
                <a:ext uri="{FF2B5EF4-FFF2-40B4-BE49-F238E27FC236}">
                  <a16:creationId xmlns:a16="http://schemas.microsoft.com/office/drawing/2014/main" id="{4208A237-A4B8-52A6-D1C9-D75D4F675842}"/>
                </a:ext>
              </a:extLst>
            </p:cNvPr>
            <p:cNvSpPr>
              <a:spLocks/>
            </p:cNvSpPr>
            <p:nvPr/>
          </p:nvSpPr>
          <p:spPr bwMode="auto">
            <a:xfrm rot="21400944">
              <a:off x="1623284" y="3630425"/>
              <a:ext cx="7453"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7" name="Freeform 482">
              <a:extLst>
                <a:ext uri="{FF2B5EF4-FFF2-40B4-BE49-F238E27FC236}">
                  <a16:creationId xmlns:a16="http://schemas.microsoft.com/office/drawing/2014/main" id="{E947E72F-97E6-CD76-AAB0-6B549BCBF12A}"/>
                </a:ext>
              </a:extLst>
            </p:cNvPr>
            <p:cNvSpPr>
              <a:spLocks/>
            </p:cNvSpPr>
            <p:nvPr/>
          </p:nvSpPr>
          <p:spPr bwMode="auto">
            <a:xfrm rot="21400944">
              <a:off x="1640850" y="3632946"/>
              <a:ext cx="7453"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8" name="Freeform 483">
              <a:extLst>
                <a:ext uri="{FF2B5EF4-FFF2-40B4-BE49-F238E27FC236}">
                  <a16:creationId xmlns:a16="http://schemas.microsoft.com/office/drawing/2014/main" id="{3108A6C3-D57C-8521-43B1-51F3210EE156}"/>
                </a:ext>
              </a:extLst>
            </p:cNvPr>
            <p:cNvSpPr>
              <a:spLocks/>
            </p:cNvSpPr>
            <p:nvPr/>
          </p:nvSpPr>
          <p:spPr bwMode="auto">
            <a:xfrm rot="21400944">
              <a:off x="1876337" y="3658054"/>
              <a:ext cx="13664" cy="3534"/>
            </a:xfrm>
            <a:custGeom>
              <a:avLst/>
              <a:gdLst>
                <a:gd name="T0" fmla="*/ 11 w 11"/>
                <a:gd name="T1" fmla="*/ 3 h 3"/>
                <a:gd name="T2" fmla="*/ 11 w 11"/>
                <a:gd name="T3" fmla="*/ 3 h 3"/>
                <a:gd name="T4" fmla="*/ 11 w 11"/>
                <a:gd name="T5" fmla="*/ 3 h 3"/>
                <a:gd name="T6" fmla="*/ 0 w 11"/>
                <a:gd name="T7" fmla="*/ 0 h 3"/>
                <a:gd name="T8" fmla="*/ 0 w 11"/>
                <a:gd name="T9" fmla="*/ 0 h 3"/>
                <a:gd name="T10" fmla="*/ 11 w 11"/>
                <a:gd name="T11" fmla="*/ 3 h 3"/>
                <a:gd name="T12" fmla="*/ 11 w 1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1" h="3">
                  <a:moveTo>
                    <a:pt x="11" y="3"/>
                  </a:moveTo>
                  <a:lnTo>
                    <a:pt x="11" y="3"/>
                  </a:lnTo>
                  <a:lnTo>
                    <a:pt x="11" y="3"/>
                  </a:lnTo>
                  <a:lnTo>
                    <a:pt x="0" y="0"/>
                  </a:lnTo>
                  <a:lnTo>
                    <a:pt x="0" y="0"/>
                  </a:lnTo>
                  <a:lnTo>
                    <a:pt x="11" y="3"/>
                  </a:lnTo>
                  <a:lnTo>
                    <a:pt x="11"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9" name="Freeform 484">
              <a:extLst>
                <a:ext uri="{FF2B5EF4-FFF2-40B4-BE49-F238E27FC236}">
                  <a16:creationId xmlns:a16="http://schemas.microsoft.com/office/drawing/2014/main" id="{70B81699-5F22-67D0-491E-86B0AA17550F}"/>
                </a:ext>
              </a:extLst>
            </p:cNvPr>
            <p:cNvSpPr>
              <a:spLocks/>
            </p:cNvSpPr>
            <p:nvPr/>
          </p:nvSpPr>
          <p:spPr bwMode="auto">
            <a:xfrm rot="21400944">
              <a:off x="1574307" y="3622646"/>
              <a:ext cx="7453"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0" name="Freeform 485">
              <a:extLst>
                <a:ext uri="{FF2B5EF4-FFF2-40B4-BE49-F238E27FC236}">
                  <a16:creationId xmlns:a16="http://schemas.microsoft.com/office/drawing/2014/main" id="{EA54AC97-A7E2-C11B-02BC-08FC8CFDD137}"/>
                </a:ext>
              </a:extLst>
            </p:cNvPr>
            <p:cNvSpPr>
              <a:spLocks/>
            </p:cNvSpPr>
            <p:nvPr/>
          </p:nvSpPr>
          <p:spPr bwMode="auto">
            <a:xfrm rot="21400944">
              <a:off x="1591875" y="3625275"/>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1" name="Freeform 486">
              <a:extLst>
                <a:ext uri="{FF2B5EF4-FFF2-40B4-BE49-F238E27FC236}">
                  <a16:creationId xmlns:a16="http://schemas.microsoft.com/office/drawing/2014/main" id="{CAFFBF8E-FD79-FDF1-F0F5-307AFFFB6A1A}"/>
                </a:ext>
              </a:extLst>
            </p:cNvPr>
            <p:cNvSpPr>
              <a:spLocks/>
            </p:cNvSpPr>
            <p:nvPr/>
          </p:nvSpPr>
          <p:spPr bwMode="auto">
            <a:xfrm rot="21400944">
              <a:off x="1605719" y="3627904"/>
              <a:ext cx="7453"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2" name="Freeform 487">
              <a:extLst>
                <a:ext uri="{FF2B5EF4-FFF2-40B4-BE49-F238E27FC236}">
                  <a16:creationId xmlns:a16="http://schemas.microsoft.com/office/drawing/2014/main" id="{8C2339A5-805E-3F6E-1DCF-4EFFAE81C476}"/>
                </a:ext>
              </a:extLst>
            </p:cNvPr>
            <p:cNvSpPr>
              <a:spLocks/>
            </p:cNvSpPr>
            <p:nvPr/>
          </p:nvSpPr>
          <p:spPr bwMode="auto">
            <a:xfrm rot="21400944">
              <a:off x="1718442" y="3638710"/>
              <a:ext cx="19875" cy="3534"/>
            </a:xfrm>
            <a:custGeom>
              <a:avLst/>
              <a:gdLst>
                <a:gd name="T0" fmla="*/ 16 w 16"/>
                <a:gd name="T1" fmla="*/ 3 h 3"/>
                <a:gd name="T2" fmla="*/ 16 w 16"/>
                <a:gd name="T3" fmla="*/ 3 h 3"/>
                <a:gd name="T4" fmla="*/ 0 w 16"/>
                <a:gd name="T5" fmla="*/ 0 h 3"/>
                <a:gd name="T6" fmla="*/ 0 w 16"/>
                <a:gd name="T7" fmla="*/ 0 h 3"/>
                <a:gd name="T8" fmla="*/ 16 w 16"/>
                <a:gd name="T9" fmla="*/ 3 h 3"/>
                <a:gd name="T10" fmla="*/ 16 w 16"/>
                <a:gd name="T11" fmla="*/ 3 h 3"/>
              </a:gdLst>
              <a:ahLst/>
              <a:cxnLst>
                <a:cxn ang="0">
                  <a:pos x="T0" y="T1"/>
                </a:cxn>
                <a:cxn ang="0">
                  <a:pos x="T2" y="T3"/>
                </a:cxn>
                <a:cxn ang="0">
                  <a:pos x="T4" y="T5"/>
                </a:cxn>
                <a:cxn ang="0">
                  <a:pos x="T6" y="T7"/>
                </a:cxn>
                <a:cxn ang="0">
                  <a:pos x="T8" y="T9"/>
                </a:cxn>
                <a:cxn ang="0">
                  <a:pos x="T10" y="T11"/>
                </a:cxn>
              </a:cxnLst>
              <a:rect l="0" t="0" r="r" b="b"/>
              <a:pathLst>
                <a:path w="16" h="3">
                  <a:moveTo>
                    <a:pt x="16" y="3"/>
                  </a:moveTo>
                  <a:lnTo>
                    <a:pt x="16" y="3"/>
                  </a:lnTo>
                  <a:lnTo>
                    <a:pt x="0" y="0"/>
                  </a:lnTo>
                  <a:lnTo>
                    <a:pt x="0" y="0"/>
                  </a:lnTo>
                  <a:lnTo>
                    <a:pt x="16" y="3"/>
                  </a:lnTo>
                  <a:lnTo>
                    <a:pt x="16"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3" name="Freeform 488">
              <a:extLst>
                <a:ext uri="{FF2B5EF4-FFF2-40B4-BE49-F238E27FC236}">
                  <a16:creationId xmlns:a16="http://schemas.microsoft.com/office/drawing/2014/main" id="{F8740613-6C1C-7953-6BE5-2F0468FC1C83}"/>
                </a:ext>
              </a:extLst>
            </p:cNvPr>
            <p:cNvSpPr>
              <a:spLocks/>
            </p:cNvSpPr>
            <p:nvPr/>
          </p:nvSpPr>
          <p:spPr bwMode="auto">
            <a:xfrm rot="21400944">
              <a:off x="1855047" y="3655640"/>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4" name="Freeform 489">
              <a:extLst>
                <a:ext uri="{FF2B5EF4-FFF2-40B4-BE49-F238E27FC236}">
                  <a16:creationId xmlns:a16="http://schemas.microsoft.com/office/drawing/2014/main" id="{62F7777A-8496-A74A-861F-F1F41A23AC1E}"/>
                </a:ext>
              </a:extLst>
            </p:cNvPr>
            <p:cNvSpPr>
              <a:spLocks/>
            </p:cNvSpPr>
            <p:nvPr/>
          </p:nvSpPr>
          <p:spPr bwMode="auto">
            <a:xfrm rot="21400944">
              <a:off x="1697260" y="3640007"/>
              <a:ext cx="17391"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5" name="Freeform 490">
              <a:extLst>
                <a:ext uri="{FF2B5EF4-FFF2-40B4-BE49-F238E27FC236}">
                  <a16:creationId xmlns:a16="http://schemas.microsoft.com/office/drawing/2014/main" id="{584A46A6-5C88-8B24-FD1F-8A2E261B4638}"/>
                </a:ext>
              </a:extLst>
            </p:cNvPr>
            <p:cNvSpPr>
              <a:spLocks/>
            </p:cNvSpPr>
            <p:nvPr/>
          </p:nvSpPr>
          <p:spPr bwMode="auto">
            <a:xfrm rot="21400944">
              <a:off x="1658414" y="3635395"/>
              <a:ext cx="9937"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6" name="Freeform 491">
              <a:extLst>
                <a:ext uri="{FF2B5EF4-FFF2-40B4-BE49-F238E27FC236}">
                  <a16:creationId xmlns:a16="http://schemas.microsoft.com/office/drawing/2014/main" id="{D09936DB-8643-43A6-43D8-E2D30AEE64B8}"/>
                </a:ext>
              </a:extLst>
            </p:cNvPr>
            <p:cNvSpPr>
              <a:spLocks/>
            </p:cNvSpPr>
            <p:nvPr/>
          </p:nvSpPr>
          <p:spPr bwMode="auto">
            <a:xfrm rot="21400944">
              <a:off x="1738589" y="3644582"/>
              <a:ext cx="21117"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7" name="Freeform 492">
              <a:extLst>
                <a:ext uri="{FF2B5EF4-FFF2-40B4-BE49-F238E27FC236}">
                  <a16:creationId xmlns:a16="http://schemas.microsoft.com/office/drawing/2014/main" id="{ED07DD5C-01D1-5301-AD5E-6C08971850B5}"/>
                </a:ext>
              </a:extLst>
            </p:cNvPr>
            <p:cNvSpPr>
              <a:spLocks/>
            </p:cNvSpPr>
            <p:nvPr/>
          </p:nvSpPr>
          <p:spPr bwMode="auto">
            <a:xfrm rot="21400944">
              <a:off x="1679700" y="3637701"/>
              <a:ext cx="9937"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8" name="Freeform 493">
              <a:extLst>
                <a:ext uri="{FF2B5EF4-FFF2-40B4-BE49-F238E27FC236}">
                  <a16:creationId xmlns:a16="http://schemas.microsoft.com/office/drawing/2014/main" id="{7C54C5FD-0EED-4E00-C63D-6C994A3FF9EE}"/>
                </a:ext>
              </a:extLst>
            </p:cNvPr>
            <p:cNvSpPr>
              <a:spLocks/>
            </p:cNvSpPr>
            <p:nvPr/>
          </p:nvSpPr>
          <p:spPr bwMode="auto">
            <a:xfrm rot="21400944">
              <a:off x="1560566" y="3620014"/>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9" name="Freeform 494">
              <a:extLst>
                <a:ext uri="{FF2B5EF4-FFF2-40B4-BE49-F238E27FC236}">
                  <a16:creationId xmlns:a16="http://schemas.microsoft.com/office/drawing/2014/main" id="{97FF855A-3A19-AF2D-DB88-8A236DCD9BBE}"/>
                </a:ext>
              </a:extLst>
            </p:cNvPr>
            <p:cNvSpPr>
              <a:spLocks/>
            </p:cNvSpPr>
            <p:nvPr/>
          </p:nvSpPr>
          <p:spPr bwMode="auto">
            <a:xfrm rot="21400944">
              <a:off x="1763600" y="3646781"/>
              <a:ext cx="17391"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0" name="Freeform 495">
              <a:extLst>
                <a:ext uri="{FF2B5EF4-FFF2-40B4-BE49-F238E27FC236}">
                  <a16:creationId xmlns:a16="http://schemas.microsoft.com/office/drawing/2014/main" id="{6A72FDD5-5055-8A54-2E3A-359D5ECA167D}"/>
                </a:ext>
              </a:extLst>
            </p:cNvPr>
            <p:cNvSpPr>
              <a:spLocks/>
            </p:cNvSpPr>
            <p:nvPr/>
          </p:nvSpPr>
          <p:spPr bwMode="auto">
            <a:xfrm rot="21400944">
              <a:off x="1806274" y="3651389"/>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1" name="Freeform 496">
              <a:extLst>
                <a:ext uri="{FF2B5EF4-FFF2-40B4-BE49-F238E27FC236}">
                  <a16:creationId xmlns:a16="http://schemas.microsoft.com/office/drawing/2014/main" id="{A8E8AEE0-CFB0-FBFE-9F68-A276D4A974E1}"/>
                </a:ext>
              </a:extLst>
            </p:cNvPr>
            <p:cNvSpPr>
              <a:spLocks/>
            </p:cNvSpPr>
            <p:nvPr/>
          </p:nvSpPr>
          <p:spPr bwMode="auto">
            <a:xfrm rot="21400944">
              <a:off x="1830040" y="3653551"/>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2" name="Freeform 497">
              <a:extLst>
                <a:ext uri="{FF2B5EF4-FFF2-40B4-BE49-F238E27FC236}">
                  <a16:creationId xmlns:a16="http://schemas.microsoft.com/office/drawing/2014/main" id="{0B9E4B83-80A7-6E67-5E64-72A294BB9AC4}"/>
                </a:ext>
              </a:extLst>
            </p:cNvPr>
            <p:cNvSpPr>
              <a:spLocks/>
            </p:cNvSpPr>
            <p:nvPr/>
          </p:nvSpPr>
          <p:spPr bwMode="auto">
            <a:xfrm rot="21400944">
              <a:off x="1784988" y="3649083"/>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3" name="Freeform 498">
              <a:extLst>
                <a:ext uri="{FF2B5EF4-FFF2-40B4-BE49-F238E27FC236}">
                  <a16:creationId xmlns:a16="http://schemas.microsoft.com/office/drawing/2014/main" id="{8F5DF26A-6603-4F6C-33F6-68634A17BDA1}"/>
                </a:ext>
              </a:extLst>
            </p:cNvPr>
            <p:cNvSpPr>
              <a:spLocks/>
            </p:cNvSpPr>
            <p:nvPr/>
          </p:nvSpPr>
          <p:spPr bwMode="auto">
            <a:xfrm rot="21400944">
              <a:off x="1451280" y="360392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4" name="Freeform 499">
              <a:extLst>
                <a:ext uri="{FF2B5EF4-FFF2-40B4-BE49-F238E27FC236}">
                  <a16:creationId xmlns:a16="http://schemas.microsoft.com/office/drawing/2014/main" id="{5FF5B2B2-61D6-F602-953F-F27A543EF6EA}"/>
                </a:ext>
              </a:extLst>
            </p:cNvPr>
            <p:cNvSpPr>
              <a:spLocks/>
            </p:cNvSpPr>
            <p:nvPr/>
          </p:nvSpPr>
          <p:spPr bwMode="auto">
            <a:xfrm rot="21400944">
              <a:off x="1441360" y="3604539"/>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5" name="Freeform 500">
              <a:extLst>
                <a:ext uri="{FF2B5EF4-FFF2-40B4-BE49-F238E27FC236}">
                  <a16:creationId xmlns:a16="http://schemas.microsoft.com/office/drawing/2014/main" id="{6299F885-58B5-964D-CE72-0B87D27843AC}"/>
                </a:ext>
              </a:extLst>
            </p:cNvPr>
            <p:cNvSpPr>
              <a:spLocks/>
            </p:cNvSpPr>
            <p:nvPr/>
          </p:nvSpPr>
          <p:spPr bwMode="auto">
            <a:xfrm rot="21400944">
              <a:off x="1543100" y="3620951"/>
              <a:ext cx="6211"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6" name="Freeform 501">
              <a:extLst>
                <a:ext uri="{FF2B5EF4-FFF2-40B4-BE49-F238E27FC236}">
                  <a16:creationId xmlns:a16="http://schemas.microsoft.com/office/drawing/2014/main" id="{F7C85AA6-4A42-8939-AF7A-4DCA301AEEAF}"/>
                </a:ext>
              </a:extLst>
            </p:cNvPr>
            <p:cNvSpPr>
              <a:spLocks/>
            </p:cNvSpPr>
            <p:nvPr/>
          </p:nvSpPr>
          <p:spPr bwMode="auto">
            <a:xfrm rot="21400944">
              <a:off x="1423796" y="36020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7" name="Freeform 502">
              <a:extLst>
                <a:ext uri="{FF2B5EF4-FFF2-40B4-BE49-F238E27FC236}">
                  <a16:creationId xmlns:a16="http://schemas.microsoft.com/office/drawing/2014/main" id="{16B66095-902B-CCAC-81B7-77AD463D9AE3}"/>
                </a:ext>
              </a:extLst>
            </p:cNvPr>
            <p:cNvSpPr>
              <a:spLocks/>
            </p:cNvSpPr>
            <p:nvPr/>
          </p:nvSpPr>
          <p:spPr bwMode="auto">
            <a:xfrm rot="21400944">
              <a:off x="1429997" y="36017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8" name="Freeform 503">
              <a:extLst>
                <a:ext uri="{FF2B5EF4-FFF2-40B4-BE49-F238E27FC236}">
                  <a16:creationId xmlns:a16="http://schemas.microsoft.com/office/drawing/2014/main" id="{24332BE7-E064-D353-5594-8A070FA63843}"/>
                </a:ext>
              </a:extLst>
            </p:cNvPr>
            <p:cNvSpPr>
              <a:spLocks/>
            </p:cNvSpPr>
            <p:nvPr/>
          </p:nvSpPr>
          <p:spPr bwMode="auto">
            <a:xfrm rot="21400944">
              <a:off x="1465129" y="36067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9" name="Freeform 504">
              <a:extLst>
                <a:ext uri="{FF2B5EF4-FFF2-40B4-BE49-F238E27FC236}">
                  <a16:creationId xmlns:a16="http://schemas.microsoft.com/office/drawing/2014/main" id="{CC324CC2-0D16-544D-7836-BB10039B0692}"/>
                </a:ext>
              </a:extLst>
            </p:cNvPr>
            <p:cNvSpPr>
              <a:spLocks/>
            </p:cNvSpPr>
            <p:nvPr/>
          </p:nvSpPr>
          <p:spPr bwMode="auto">
            <a:xfrm rot="21400944">
              <a:off x="1476492" y="3609582"/>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0" name="Freeform 505">
              <a:extLst>
                <a:ext uri="{FF2B5EF4-FFF2-40B4-BE49-F238E27FC236}">
                  <a16:creationId xmlns:a16="http://schemas.microsoft.com/office/drawing/2014/main" id="{2FFB86DB-D73F-10B9-A9FA-12C13551E32B}"/>
                </a:ext>
              </a:extLst>
            </p:cNvPr>
            <p:cNvSpPr>
              <a:spLocks/>
            </p:cNvSpPr>
            <p:nvPr/>
          </p:nvSpPr>
          <p:spPr bwMode="auto">
            <a:xfrm rot="21400944">
              <a:off x="1500257" y="361170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1" name="Freeform 506">
              <a:extLst>
                <a:ext uri="{FF2B5EF4-FFF2-40B4-BE49-F238E27FC236}">
                  <a16:creationId xmlns:a16="http://schemas.microsoft.com/office/drawing/2014/main" id="{4CA4FDD4-4938-EF7B-09B3-F87CCAD430BA}"/>
                </a:ext>
              </a:extLst>
            </p:cNvPr>
            <p:cNvSpPr>
              <a:spLocks/>
            </p:cNvSpPr>
            <p:nvPr/>
          </p:nvSpPr>
          <p:spPr bwMode="auto">
            <a:xfrm rot="21400944">
              <a:off x="1514172" y="3615620"/>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2" name="Freeform 507">
              <a:extLst>
                <a:ext uri="{FF2B5EF4-FFF2-40B4-BE49-F238E27FC236}">
                  <a16:creationId xmlns:a16="http://schemas.microsoft.com/office/drawing/2014/main" id="{08DCD40C-C7A1-D441-A223-A1DBD11026C7}"/>
                </a:ext>
              </a:extLst>
            </p:cNvPr>
            <p:cNvSpPr>
              <a:spLocks/>
            </p:cNvSpPr>
            <p:nvPr/>
          </p:nvSpPr>
          <p:spPr bwMode="auto">
            <a:xfrm rot="21400944">
              <a:off x="1490237" y="360886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3" name="Freeform 508">
              <a:extLst>
                <a:ext uri="{FF2B5EF4-FFF2-40B4-BE49-F238E27FC236}">
                  <a16:creationId xmlns:a16="http://schemas.microsoft.com/office/drawing/2014/main" id="{3C252980-480E-1BBD-B7E5-A5E66067AED3}"/>
                </a:ext>
              </a:extLst>
            </p:cNvPr>
            <p:cNvSpPr>
              <a:spLocks/>
            </p:cNvSpPr>
            <p:nvPr/>
          </p:nvSpPr>
          <p:spPr bwMode="auto">
            <a:xfrm rot="21400944">
              <a:off x="1529258" y="3618321"/>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4" name="Freeform 509">
              <a:extLst>
                <a:ext uri="{FF2B5EF4-FFF2-40B4-BE49-F238E27FC236}">
                  <a16:creationId xmlns:a16="http://schemas.microsoft.com/office/drawing/2014/main" id="{29CEBA89-B90A-B610-F35C-DFD6C62BF4C2}"/>
                </a:ext>
              </a:extLst>
            </p:cNvPr>
            <p:cNvSpPr>
              <a:spLocks/>
            </p:cNvSpPr>
            <p:nvPr/>
          </p:nvSpPr>
          <p:spPr bwMode="auto">
            <a:xfrm rot="21400944">
              <a:off x="1369224" y="3057967"/>
              <a:ext cx="131671" cy="532404"/>
            </a:xfrm>
            <a:custGeom>
              <a:avLst/>
              <a:gdLst>
                <a:gd name="T0" fmla="*/ 0 w 106"/>
                <a:gd name="T1" fmla="*/ 452 h 452"/>
                <a:gd name="T2" fmla="*/ 106 w 106"/>
                <a:gd name="T3" fmla="*/ 0 h 452"/>
                <a:gd name="T4" fmla="*/ 0 w 106"/>
                <a:gd name="T5" fmla="*/ 452 h 452"/>
                <a:gd name="T6" fmla="*/ 0 w 106"/>
                <a:gd name="T7" fmla="*/ 452 h 452"/>
              </a:gdLst>
              <a:ahLst/>
              <a:cxnLst>
                <a:cxn ang="0">
                  <a:pos x="T0" y="T1"/>
                </a:cxn>
                <a:cxn ang="0">
                  <a:pos x="T2" y="T3"/>
                </a:cxn>
                <a:cxn ang="0">
                  <a:pos x="T4" y="T5"/>
                </a:cxn>
                <a:cxn ang="0">
                  <a:pos x="T6" y="T7"/>
                </a:cxn>
              </a:cxnLst>
              <a:rect l="0" t="0" r="r" b="b"/>
              <a:pathLst>
                <a:path w="106" h="452">
                  <a:moveTo>
                    <a:pt x="0" y="452"/>
                  </a:moveTo>
                  <a:lnTo>
                    <a:pt x="106" y="0"/>
                  </a:lnTo>
                  <a:lnTo>
                    <a:pt x="0" y="452"/>
                  </a:lnTo>
                  <a:lnTo>
                    <a:pt x="0" y="45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5" name="Freeform 510">
              <a:extLst>
                <a:ext uri="{FF2B5EF4-FFF2-40B4-BE49-F238E27FC236}">
                  <a16:creationId xmlns:a16="http://schemas.microsoft.com/office/drawing/2014/main" id="{6C1C5262-D470-B7E1-9489-3C7159C805F0}"/>
                </a:ext>
              </a:extLst>
            </p:cNvPr>
            <p:cNvSpPr>
              <a:spLocks/>
            </p:cNvSpPr>
            <p:nvPr/>
          </p:nvSpPr>
          <p:spPr bwMode="auto">
            <a:xfrm rot="21400944">
              <a:off x="1751003" y="3009118"/>
              <a:ext cx="23602" cy="110721"/>
            </a:xfrm>
            <a:custGeom>
              <a:avLst/>
              <a:gdLst>
                <a:gd name="T0" fmla="*/ 19 w 19"/>
                <a:gd name="T1" fmla="*/ 0 h 94"/>
                <a:gd name="T2" fmla="*/ 0 w 19"/>
                <a:gd name="T3" fmla="*/ 94 h 94"/>
                <a:gd name="T4" fmla="*/ 19 w 19"/>
                <a:gd name="T5" fmla="*/ 0 h 94"/>
                <a:gd name="T6" fmla="*/ 19 w 19"/>
                <a:gd name="T7" fmla="*/ 0 h 94"/>
                <a:gd name="T8" fmla="*/ 19 w 19"/>
                <a:gd name="T9" fmla="*/ 0 h 94"/>
                <a:gd name="T10" fmla="*/ 19 w 19"/>
                <a:gd name="T11" fmla="*/ 0 h 94"/>
              </a:gdLst>
              <a:ahLst/>
              <a:cxnLst>
                <a:cxn ang="0">
                  <a:pos x="T0" y="T1"/>
                </a:cxn>
                <a:cxn ang="0">
                  <a:pos x="T2" y="T3"/>
                </a:cxn>
                <a:cxn ang="0">
                  <a:pos x="T4" y="T5"/>
                </a:cxn>
                <a:cxn ang="0">
                  <a:pos x="T6" y="T7"/>
                </a:cxn>
                <a:cxn ang="0">
                  <a:pos x="T8" y="T9"/>
                </a:cxn>
                <a:cxn ang="0">
                  <a:pos x="T10" y="T11"/>
                </a:cxn>
              </a:cxnLst>
              <a:rect l="0" t="0" r="r" b="b"/>
              <a:pathLst>
                <a:path w="19" h="94">
                  <a:moveTo>
                    <a:pt x="19" y="0"/>
                  </a:moveTo>
                  <a:lnTo>
                    <a:pt x="0" y="94"/>
                  </a:lnTo>
                  <a:lnTo>
                    <a:pt x="19" y="0"/>
                  </a:lnTo>
                  <a:lnTo>
                    <a:pt x="19" y="0"/>
                  </a:lnTo>
                  <a:lnTo>
                    <a:pt x="19" y="0"/>
                  </a:lnTo>
                  <a:lnTo>
                    <a:pt x="19"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6" name="Freeform 511">
              <a:extLst>
                <a:ext uri="{FF2B5EF4-FFF2-40B4-BE49-F238E27FC236}">
                  <a16:creationId xmlns:a16="http://schemas.microsoft.com/office/drawing/2014/main" id="{C00A42E1-A28C-646D-1683-DDB4904CF3DF}"/>
                </a:ext>
              </a:extLst>
            </p:cNvPr>
            <p:cNvSpPr>
              <a:spLocks/>
            </p:cNvSpPr>
            <p:nvPr/>
          </p:nvSpPr>
          <p:spPr bwMode="auto">
            <a:xfrm rot="21400944">
              <a:off x="1898951" y="31486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7" name="Freeform 512">
              <a:extLst>
                <a:ext uri="{FF2B5EF4-FFF2-40B4-BE49-F238E27FC236}">
                  <a16:creationId xmlns:a16="http://schemas.microsoft.com/office/drawing/2014/main" id="{B83C360B-799B-4734-5930-1D19572B45FA}"/>
                </a:ext>
              </a:extLst>
            </p:cNvPr>
            <p:cNvSpPr>
              <a:spLocks/>
            </p:cNvSpPr>
            <p:nvPr/>
          </p:nvSpPr>
          <p:spPr bwMode="auto">
            <a:xfrm rot="21400944">
              <a:off x="1761356" y="3129807"/>
              <a:ext cx="69562" cy="10601"/>
            </a:xfrm>
            <a:custGeom>
              <a:avLst/>
              <a:gdLst>
                <a:gd name="T0" fmla="*/ 0 w 56"/>
                <a:gd name="T1" fmla="*/ 0 h 9"/>
                <a:gd name="T2" fmla="*/ 0 w 56"/>
                <a:gd name="T3" fmla="*/ 0 h 9"/>
                <a:gd name="T4" fmla="*/ 56 w 56"/>
                <a:gd name="T5" fmla="*/ 9 h 9"/>
                <a:gd name="T6" fmla="*/ 56 w 56"/>
                <a:gd name="T7" fmla="*/ 9 h 9"/>
                <a:gd name="T8" fmla="*/ 0 w 56"/>
                <a:gd name="T9" fmla="*/ 0 h 9"/>
                <a:gd name="T10" fmla="*/ 0 w 56"/>
                <a:gd name="T11" fmla="*/ 0 h 9"/>
              </a:gdLst>
              <a:ahLst/>
              <a:cxnLst>
                <a:cxn ang="0">
                  <a:pos x="T0" y="T1"/>
                </a:cxn>
                <a:cxn ang="0">
                  <a:pos x="T2" y="T3"/>
                </a:cxn>
                <a:cxn ang="0">
                  <a:pos x="T4" y="T5"/>
                </a:cxn>
                <a:cxn ang="0">
                  <a:pos x="T6" y="T7"/>
                </a:cxn>
                <a:cxn ang="0">
                  <a:pos x="T8" y="T9"/>
                </a:cxn>
                <a:cxn ang="0">
                  <a:pos x="T10" y="T11"/>
                </a:cxn>
              </a:cxnLst>
              <a:rect l="0" t="0" r="r" b="b"/>
              <a:pathLst>
                <a:path w="56" h="9">
                  <a:moveTo>
                    <a:pt x="0" y="0"/>
                  </a:moveTo>
                  <a:lnTo>
                    <a:pt x="0" y="0"/>
                  </a:lnTo>
                  <a:lnTo>
                    <a:pt x="56" y="9"/>
                  </a:lnTo>
                  <a:lnTo>
                    <a:pt x="56"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8" name="Freeform 513">
              <a:extLst>
                <a:ext uri="{FF2B5EF4-FFF2-40B4-BE49-F238E27FC236}">
                  <a16:creationId xmlns:a16="http://schemas.microsoft.com/office/drawing/2014/main" id="{6BC3FE26-3EEC-8960-EE9C-7CE2435FAB19}"/>
                </a:ext>
              </a:extLst>
            </p:cNvPr>
            <p:cNvSpPr>
              <a:spLocks/>
            </p:cNvSpPr>
            <p:nvPr/>
          </p:nvSpPr>
          <p:spPr bwMode="auto">
            <a:xfrm rot="21400944">
              <a:off x="1898946" y="3148436"/>
              <a:ext cx="6211" cy="0"/>
            </a:xfrm>
            <a:custGeom>
              <a:avLst/>
              <a:gdLst>
                <a:gd name="T0" fmla="*/ 0 w 5"/>
                <a:gd name="T1" fmla="*/ 0 w 5"/>
                <a:gd name="T2" fmla="*/ 5 w 5"/>
                <a:gd name="T3" fmla="*/ 5 w 5"/>
                <a:gd name="T4" fmla="*/ 2 w 5"/>
                <a:gd name="T5" fmla="*/ 2 w 5"/>
                <a:gd name="T6" fmla="*/ 0 w 5"/>
                <a:gd name="T7" fmla="*/ 0 w 5"/>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5">
                  <a:moveTo>
                    <a:pt x="0" y="0"/>
                  </a:moveTo>
                  <a:lnTo>
                    <a:pt x="0" y="0"/>
                  </a:lnTo>
                  <a:lnTo>
                    <a:pt x="5" y="0"/>
                  </a:lnTo>
                  <a:lnTo>
                    <a:pt x="5"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9" name="Freeform 515">
              <a:extLst>
                <a:ext uri="{FF2B5EF4-FFF2-40B4-BE49-F238E27FC236}">
                  <a16:creationId xmlns:a16="http://schemas.microsoft.com/office/drawing/2014/main" id="{C46DADFA-1DF2-6392-598B-0F0988116FAE}"/>
                </a:ext>
              </a:extLst>
            </p:cNvPr>
            <p:cNvSpPr>
              <a:spLocks/>
            </p:cNvSpPr>
            <p:nvPr/>
          </p:nvSpPr>
          <p:spPr bwMode="auto">
            <a:xfrm rot="21400944">
              <a:off x="1866477" y="3142489"/>
              <a:ext cx="32297" cy="7067"/>
            </a:xfrm>
            <a:custGeom>
              <a:avLst/>
              <a:gdLst>
                <a:gd name="T0" fmla="*/ 26 w 26"/>
                <a:gd name="T1" fmla="*/ 6 h 6"/>
                <a:gd name="T2" fmla="*/ 26 w 26"/>
                <a:gd name="T3" fmla="*/ 6 h 6"/>
                <a:gd name="T4" fmla="*/ 0 w 26"/>
                <a:gd name="T5" fmla="*/ 0 h 6"/>
                <a:gd name="T6" fmla="*/ 0 w 26"/>
                <a:gd name="T7" fmla="*/ 0 h 6"/>
                <a:gd name="T8" fmla="*/ 26 w 26"/>
                <a:gd name="T9" fmla="*/ 6 h 6"/>
                <a:gd name="T10" fmla="*/ 26 w 26"/>
                <a:gd name="T11" fmla="*/ 6 h 6"/>
              </a:gdLst>
              <a:ahLst/>
              <a:cxnLst>
                <a:cxn ang="0">
                  <a:pos x="T0" y="T1"/>
                </a:cxn>
                <a:cxn ang="0">
                  <a:pos x="T2" y="T3"/>
                </a:cxn>
                <a:cxn ang="0">
                  <a:pos x="T4" y="T5"/>
                </a:cxn>
                <a:cxn ang="0">
                  <a:pos x="T6" y="T7"/>
                </a:cxn>
                <a:cxn ang="0">
                  <a:pos x="T8" y="T9"/>
                </a:cxn>
                <a:cxn ang="0">
                  <a:pos x="T10" y="T11"/>
                </a:cxn>
              </a:cxnLst>
              <a:rect l="0" t="0" r="r" b="b"/>
              <a:pathLst>
                <a:path w="26" h="6">
                  <a:moveTo>
                    <a:pt x="26" y="6"/>
                  </a:moveTo>
                  <a:lnTo>
                    <a:pt x="26" y="6"/>
                  </a:lnTo>
                  <a:lnTo>
                    <a:pt x="0" y="0"/>
                  </a:lnTo>
                  <a:lnTo>
                    <a:pt x="0" y="0"/>
                  </a:lnTo>
                  <a:lnTo>
                    <a:pt x="26" y="6"/>
                  </a:lnTo>
                  <a:lnTo>
                    <a:pt x="26"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0" name="Freeform 516">
              <a:extLst>
                <a:ext uri="{FF2B5EF4-FFF2-40B4-BE49-F238E27FC236}">
                  <a16:creationId xmlns:a16="http://schemas.microsoft.com/office/drawing/2014/main" id="{E56B7FAB-715A-796B-156D-9761F31758DA}"/>
                </a:ext>
              </a:extLst>
            </p:cNvPr>
            <p:cNvSpPr>
              <a:spLocks/>
            </p:cNvSpPr>
            <p:nvPr/>
          </p:nvSpPr>
          <p:spPr bwMode="auto">
            <a:xfrm rot="21400944">
              <a:off x="1916503" y="3150634"/>
              <a:ext cx="17391"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1" name="Freeform 517">
              <a:extLst>
                <a:ext uri="{FF2B5EF4-FFF2-40B4-BE49-F238E27FC236}">
                  <a16:creationId xmlns:a16="http://schemas.microsoft.com/office/drawing/2014/main" id="{3550EF7C-85DA-9FE5-C6A7-DD2FBC7A294E}"/>
                </a:ext>
              </a:extLst>
            </p:cNvPr>
            <p:cNvSpPr>
              <a:spLocks/>
            </p:cNvSpPr>
            <p:nvPr/>
          </p:nvSpPr>
          <p:spPr bwMode="auto">
            <a:xfrm rot="21400944">
              <a:off x="1866475" y="3142417"/>
              <a:ext cx="34782" cy="7067"/>
            </a:xfrm>
            <a:custGeom>
              <a:avLst/>
              <a:gdLst>
                <a:gd name="T0" fmla="*/ 0 w 28"/>
                <a:gd name="T1" fmla="*/ 0 h 6"/>
                <a:gd name="T2" fmla="*/ 0 w 28"/>
                <a:gd name="T3" fmla="*/ 0 h 6"/>
                <a:gd name="T4" fmla="*/ 26 w 28"/>
                <a:gd name="T5" fmla="*/ 6 h 6"/>
                <a:gd name="T6" fmla="*/ 26 w 28"/>
                <a:gd name="T7" fmla="*/ 6 h 6"/>
                <a:gd name="T8" fmla="*/ 26 w 28"/>
                <a:gd name="T9" fmla="*/ 6 h 6"/>
                <a:gd name="T10" fmla="*/ 26 w 28"/>
                <a:gd name="T11" fmla="*/ 6 h 6"/>
                <a:gd name="T12" fmla="*/ 28 w 28"/>
                <a:gd name="T13" fmla="*/ 6 h 6"/>
                <a:gd name="T14" fmla="*/ 28 w 28"/>
                <a:gd name="T15" fmla="*/ 6 h 6"/>
                <a:gd name="T16" fmla="*/ 0 w 28"/>
                <a:gd name="T17" fmla="*/ 0 h 6"/>
                <a:gd name="T18" fmla="*/ 0 w 2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6">
                  <a:moveTo>
                    <a:pt x="0" y="0"/>
                  </a:moveTo>
                  <a:lnTo>
                    <a:pt x="0" y="0"/>
                  </a:lnTo>
                  <a:lnTo>
                    <a:pt x="26" y="6"/>
                  </a:lnTo>
                  <a:lnTo>
                    <a:pt x="26" y="6"/>
                  </a:lnTo>
                  <a:lnTo>
                    <a:pt x="26" y="6"/>
                  </a:lnTo>
                  <a:lnTo>
                    <a:pt x="26" y="6"/>
                  </a:lnTo>
                  <a:lnTo>
                    <a:pt x="28" y="6"/>
                  </a:lnTo>
                  <a:lnTo>
                    <a:pt x="28"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2" name="Freeform 518">
              <a:extLst>
                <a:ext uri="{FF2B5EF4-FFF2-40B4-BE49-F238E27FC236}">
                  <a16:creationId xmlns:a16="http://schemas.microsoft.com/office/drawing/2014/main" id="{F5AFA95E-0F8E-D52E-6C45-89EF19ADB339}"/>
                </a:ext>
              </a:extLst>
            </p:cNvPr>
            <p:cNvSpPr>
              <a:spLocks/>
            </p:cNvSpPr>
            <p:nvPr/>
          </p:nvSpPr>
          <p:spPr bwMode="auto">
            <a:xfrm rot="21400944">
              <a:off x="1891328" y="3139005"/>
              <a:ext cx="730406" cy="593654"/>
            </a:xfrm>
            <a:custGeom>
              <a:avLst/>
              <a:gdLst>
                <a:gd name="T0" fmla="*/ 551 w 588"/>
                <a:gd name="T1" fmla="*/ 498 h 504"/>
                <a:gd name="T2" fmla="*/ 557 w 588"/>
                <a:gd name="T3" fmla="*/ 437 h 504"/>
                <a:gd name="T4" fmla="*/ 557 w 588"/>
                <a:gd name="T5" fmla="*/ 419 h 504"/>
                <a:gd name="T6" fmla="*/ 557 w 588"/>
                <a:gd name="T7" fmla="*/ 413 h 504"/>
                <a:gd name="T8" fmla="*/ 560 w 588"/>
                <a:gd name="T9" fmla="*/ 392 h 504"/>
                <a:gd name="T10" fmla="*/ 560 w 588"/>
                <a:gd name="T11" fmla="*/ 386 h 504"/>
                <a:gd name="T12" fmla="*/ 563 w 588"/>
                <a:gd name="T13" fmla="*/ 368 h 504"/>
                <a:gd name="T14" fmla="*/ 563 w 588"/>
                <a:gd name="T15" fmla="*/ 349 h 504"/>
                <a:gd name="T16" fmla="*/ 565 w 588"/>
                <a:gd name="T17" fmla="*/ 328 h 504"/>
                <a:gd name="T18" fmla="*/ 565 w 588"/>
                <a:gd name="T19" fmla="*/ 325 h 504"/>
                <a:gd name="T20" fmla="*/ 568 w 588"/>
                <a:gd name="T21" fmla="*/ 304 h 504"/>
                <a:gd name="T22" fmla="*/ 571 w 588"/>
                <a:gd name="T23" fmla="*/ 267 h 504"/>
                <a:gd name="T24" fmla="*/ 571 w 588"/>
                <a:gd name="T25" fmla="*/ 249 h 504"/>
                <a:gd name="T26" fmla="*/ 571 w 588"/>
                <a:gd name="T27" fmla="*/ 246 h 504"/>
                <a:gd name="T28" fmla="*/ 577 w 588"/>
                <a:gd name="T29" fmla="*/ 210 h 504"/>
                <a:gd name="T30" fmla="*/ 588 w 588"/>
                <a:gd name="T31" fmla="*/ 82 h 504"/>
                <a:gd name="T32" fmla="*/ 414 w 588"/>
                <a:gd name="T33" fmla="*/ 58 h 504"/>
                <a:gd name="T34" fmla="*/ 344 w 588"/>
                <a:gd name="T35" fmla="*/ 45 h 504"/>
                <a:gd name="T36" fmla="*/ 196 w 588"/>
                <a:gd name="T37" fmla="*/ 21 h 504"/>
                <a:gd name="T38" fmla="*/ 162 w 588"/>
                <a:gd name="T39" fmla="*/ 15 h 504"/>
                <a:gd name="T40" fmla="*/ 157 w 588"/>
                <a:gd name="T41" fmla="*/ 15 h 504"/>
                <a:gd name="T42" fmla="*/ 137 w 588"/>
                <a:gd name="T43" fmla="*/ 12 h 504"/>
                <a:gd name="T44" fmla="*/ 129 w 588"/>
                <a:gd name="T45" fmla="*/ 9 h 504"/>
                <a:gd name="T46" fmla="*/ 106 w 588"/>
                <a:gd name="T47" fmla="*/ 6 h 504"/>
                <a:gd name="T48" fmla="*/ 95 w 588"/>
                <a:gd name="T49" fmla="*/ 3 h 504"/>
                <a:gd name="T50" fmla="*/ 67 w 588"/>
                <a:gd name="T51" fmla="*/ 0 h 504"/>
                <a:gd name="T52" fmla="*/ 0 w 588"/>
                <a:gd name="T53" fmla="*/ 425 h 504"/>
                <a:gd name="T54" fmla="*/ 22 w 588"/>
                <a:gd name="T55" fmla="*/ 428 h 504"/>
                <a:gd name="T56" fmla="*/ 53 w 588"/>
                <a:gd name="T57" fmla="*/ 434 h 504"/>
                <a:gd name="T58" fmla="*/ 67 w 588"/>
                <a:gd name="T59" fmla="*/ 437 h 504"/>
                <a:gd name="T60" fmla="*/ 101 w 588"/>
                <a:gd name="T61" fmla="*/ 443 h 504"/>
                <a:gd name="T62" fmla="*/ 120 w 588"/>
                <a:gd name="T63" fmla="*/ 447 h 504"/>
                <a:gd name="T64" fmla="*/ 151 w 588"/>
                <a:gd name="T65" fmla="*/ 450 h 504"/>
                <a:gd name="T66" fmla="*/ 168 w 588"/>
                <a:gd name="T67" fmla="*/ 453 h 504"/>
                <a:gd name="T68" fmla="*/ 202 w 588"/>
                <a:gd name="T69" fmla="*/ 459 h 504"/>
                <a:gd name="T70" fmla="*/ 218 w 588"/>
                <a:gd name="T71" fmla="*/ 459 h 504"/>
                <a:gd name="T72" fmla="*/ 252 w 588"/>
                <a:gd name="T73" fmla="*/ 465 h 504"/>
                <a:gd name="T74" fmla="*/ 269 w 588"/>
                <a:gd name="T75" fmla="*/ 468 h 504"/>
                <a:gd name="T76" fmla="*/ 302 w 588"/>
                <a:gd name="T77" fmla="*/ 471 h 504"/>
                <a:gd name="T78" fmla="*/ 322 w 588"/>
                <a:gd name="T79" fmla="*/ 474 h 504"/>
                <a:gd name="T80" fmla="*/ 355 w 588"/>
                <a:gd name="T81" fmla="*/ 480 h 504"/>
                <a:gd name="T82" fmla="*/ 372 w 588"/>
                <a:gd name="T83" fmla="*/ 483 h 504"/>
                <a:gd name="T84" fmla="*/ 409 w 588"/>
                <a:gd name="T85" fmla="*/ 486 h 504"/>
                <a:gd name="T86" fmla="*/ 425 w 588"/>
                <a:gd name="T87" fmla="*/ 489 h 504"/>
                <a:gd name="T88" fmla="*/ 462 w 588"/>
                <a:gd name="T89" fmla="*/ 492 h 504"/>
                <a:gd name="T90" fmla="*/ 479 w 588"/>
                <a:gd name="T91" fmla="*/ 495 h 504"/>
                <a:gd name="T92" fmla="*/ 515 w 588"/>
                <a:gd name="T93" fmla="*/ 498 h 504"/>
                <a:gd name="T94" fmla="*/ 551 w 588"/>
                <a:gd name="T95" fmla="*/ 504 h 504"/>
                <a:gd name="T96" fmla="*/ 549 w 588"/>
                <a:gd name="T97" fmla="*/ 50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8" h="504">
                  <a:moveTo>
                    <a:pt x="549" y="501"/>
                  </a:moveTo>
                  <a:lnTo>
                    <a:pt x="549" y="501"/>
                  </a:lnTo>
                  <a:lnTo>
                    <a:pt x="551" y="498"/>
                  </a:lnTo>
                  <a:lnTo>
                    <a:pt x="551" y="498"/>
                  </a:lnTo>
                  <a:lnTo>
                    <a:pt x="557" y="437"/>
                  </a:lnTo>
                  <a:lnTo>
                    <a:pt x="557" y="437"/>
                  </a:lnTo>
                  <a:lnTo>
                    <a:pt x="557" y="434"/>
                  </a:lnTo>
                  <a:lnTo>
                    <a:pt x="557" y="434"/>
                  </a:lnTo>
                  <a:lnTo>
                    <a:pt x="557" y="419"/>
                  </a:lnTo>
                  <a:lnTo>
                    <a:pt x="557" y="419"/>
                  </a:lnTo>
                  <a:lnTo>
                    <a:pt x="557" y="413"/>
                  </a:lnTo>
                  <a:lnTo>
                    <a:pt x="557" y="413"/>
                  </a:lnTo>
                  <a:lnTo>
                    <a:pt x="560" y="404"/>
                  </a:lnTo>
                  <a:lnTo>
                    <a:pt x="560" y="404"/>
                  </a:lnTo>
                  <a:lnTo>
                    <a:pt x="560" y="392"/>
                  </a:lnTo>
                  <a:lnTo>
                    <a:pt x="560" y="392"/>
                  </a:lnTo>
                  <a:lnTo>
                    <a:pt x="560" y="386"/>
                  </a:lnTo>
                  <a:lnTo>
                    <a:pt x="560" y="386"/>
                  </a:lnTo>
                  <a:lnTo>
                    <a:pt x="563" y="371"/>
                  </a:lnTo>
                  <a:lnTo>
                    <a:pt x="563" y="371"/>
                  </a:lnTo>
                  <a:lnTo>
                    <a:pt x="563" y="368"/>
                  </a:lnTo>
                  <a:lnTo>
                    <a:pt x="563" y="368"/>
                  </a:lnTo>
                  <a:lnTo>
                    <a:pt x="563" y="349"/>
                  </a:lnTo>
                  <a:lnTo>
                    <a:pt x="563" y="349"/>
                  </a:lnTo>
                  <a:lnTo>
                    <a:pt x="563" y="346"/>
                  </a:lnTo>
                  <a:lnTo>
                    <a:pt x="563" y="346"/>
                  </a:lnTo>
                  <a:lnTo>
                    <a:pt x="565" y="328"/>
                  </a:lnTo>
                  <a:lnTo>
                    <a:pt x="565" y="328"/>
                  </a:lnTo>
                  <a:lnTo>
                    <a:pt x="565" y="325"/>
                  </a:lnTo>
                  <a:lnTo>
                    <a:pt x="565" y="325"/>
                  </a:lnTo>
                  <a:lnTo>
                    <a:pt x="565" y="307"/>
                  </a:lnTo>
                  <a:lnTo>
                    <a:pt x="565" y="307"/>
                  </a:lnTo>
                  <a:lnTo>
                    <a:pt x="568" y="304"/>
                  </a:lnTo>
                  <a:lnTo>
                    <a:pt x="568" y="304"/>
                  </a:lnTo>
                  <a:lnTo>
                    <a:pt x="571" y="267"/>
                  </a:lnTo>
                  <a:lnTo>
                    <a:pt x="571" y="267"/>
                  </a:lnTo>
                  <a:lnTo>
                    <a:pt x="571" y="264"/>
                  </a:lnTo>
                  <a:lnTo>
                    <a:pt x="571" y="264"/>
                  </a:lnTo>
                  <a:lnTo>
                    <a:pt x="571" y="249"/>
                  </a:lnTo>
                  <a:lnTo>
                    <a:pt x="571" y="249"/>
                  </a:lnTo>
                  <a:lnTo>
                    <a:pt x="571" y="246"/>
                  </a:lnTo>
                  <a:lnTo>
                    <a:pt x="571" y="246"/>
                  </a:lnTo>
                  <a:lnTo>
                    <a:pt x="577" y="210"/>
                  </a:lnTo>
                  <a:lnTo>
                    <a:pt x="577" y="210"/>
                  </a:lnTo>
                  <a:lnTo>
                    <a:pt x="577" y="210"/>
                  </a:lnTo>
                  <a:lnTo>
                    <a:pt x="579" y="170"/>
                  </a:lnTo>
                  <a:lnTo>
                    <a:pt x="579" y="170"/>
                  </a:lnTo>
                  <a:lnTo>
                    <a:pt x="588" y="82"/>
                  </a:lnTo>
                  <a:lnTo>
                    <a:pt x="588" y="82"/>
                  </a:lnTo>
                  <a:lnTo>
                    <a:pt x="437" y="61"/>
                  </a:lnTo>
                  <a:lnTo>
                    <a:pt x="414" y="58"/>
                  </a:lnTo>
                  <a:lnTo>
                    <a:pt x="364" y="49"/>
                  </a:lnTo>
                  <a:lnTo>
                    <a:pt x="364" y="49"/>
                  </a:lnTo>
                  <a:lnTo>
                    <a:pt x="344" y="45"/>
                  </a:lnTo>
                  <a:lnTo>
                    <a:pt x="213" y="24"/>
                  </a:lnTo>
                  <a:lnTo>
                    <a:pt x="196" y="21"/>
                  </a:lnTo>
                  <a:lnTo>
                    <a:pt x="196" y="21"/>
                  </a:lnTo>
                  <a:lnTo>
                    <a:pt x="168" y="15"/>
                  </a:lnTo>
                  <a:lnTo>
                    <a:pt x="168" y="15"/>
                  </a:lnTo>
                  <a:lnTo>
                    <a:pt x="162" y="15"/>
                  </a:lnTo>
                  <a:lnTo>
                    <a:pt x="162" y="15"/>
                  </a:lnTo>
                  <a:lnTo>
                    <a:pt x="157" y="15"/>
                  </a:lnTo>
                  <a:lnTo>
                    <a:pt x="157" y="15"/>
                  </a:lnTo>
                  <a:lnTo>
                    <a:pt x="157" y="15"/>
                  </a:lnTo>
                  <a:lnTo>
                    <a:pt x="157" y="15"/>
                  </a:lnTo>
                  <a:lnTo>
                    <a:pt x="137" y="12"/>
                  </a:lnTo>
                  <a:lnTo>
                    <a:pt x="137" y="12"/>
                  </a:lnTo>
                  <a:lnTo>
                    <a:pt x="129" y="9"/>
                  </a:lnTo>
                  <a:lnTo>
                    <a:pt x="129" y="9"/>
                  </a:lnTo>
                  <a:lnTo>
                    <a:pt x="123" y="9"/>
                  </a:lnTo>
                  <a:lnTo>
                    <a:pt x="123" y="9"/>
                  </a:lnTo>
                  <a:lnTo>
                    <a:pt x="106" y="6"/>
                  </a:lnTo>
                  <a:lnTo>
                    <a:pt x="106" y="6"/>
                  </a:lnTo>
                  <a:lnTo>
                    <a:pt x="95" y="3"/>
                  </a:lnTo>
                  <a:lnTo>
                    <a:pt x="95" y="3"/>
                  </a:lnTo>
                  <a:lnTo>
                    <a:pt x="87" y="3"/>
                  </a:lnTo>
                  <a:lnTo>
                    <a:pt x="87" y="3"/>
                  </a:lnTo>
                  <a:lnTo>
                    <a:pt x="67" y="0"/>
                  </a:lnTo>
                  <a:lnTo>
                    <a:pt x="67" y="0"/>
                  </a:lnTo>
                  <a:lnTo>
                    <a:pt x="64" y="0"/>
                  </a:lnTo>
                  <a:lnTo>
                    <a:pt x="0" y="425"/>
                  </a:lnTo>
                  <a:lnTo>
                    <a:pt x="0" y="425"/>
                  </a:lnTo>
                  <a:lnTo>
                    <a:pt x="22" y="428"/>
                  </a:lnTo>
                  <a:lnTo>
                    <a:pt x="22" y="428"/>
                  </a:lnTo>
                  <a:lnTo>
                    <a:pt x="34" y="431"/>
                  </a:lnTo>
                  <a:lnTo>
                    <a:pt x="34" y="431"/>
                  </a:lnTo>
                  <a:lnTo>
                    <a:pt x="53" y="434"/>
                  </a:lnTo>
                  <a:lnTo>
                    <a:pt x="53" y="434"/>
                  </a:lnTo>
                  <a:lnTo>
                    <a:pt x="67" y="437"/>
                  </a:lnTo>
                  <a:lnTo>
                    <a:pt x="67" y="437"/>
                  </a:lnTo>
                  <a:lnTo>
                    <a:pt x="87" y="440"/>
                  </a:lnTo>
                  <a:lnTo>
                    <a:pt x="87" y="440"/>
                  </a:lnTo>
                  <a:lnTo>
                    <a:pt x="101" y="443"/>
                  </a:lnTo>
                  <a:lnTo>
                    <a:pt x="101" y="443"/>
                  </a:lnTo>
                  <a:lnTo>
                    <a:pt x="120" y="447"/>
                  </a:lnTo>
                  <a:lnTo>
                    <a:pt x="120" y="447"/>
                  </a:lnTo>
                  <a:lnTo>
                    <a:pt x="134" y="447"/>
                  </a:lnTo>
                  <a:lnTo>
                    <a:pt x="134" y="447"/>
                  </a:lnTo>
                  <a:lnTo>
                    <a:pt x="151" y="450"/>
                  </a:lnTo>
                  <a:lnTo>
                    <a:pt x="151" y="450"/>
                  </a:lnTo>
                  <a:lnTo>
                    <a:pt x="168" y="453"/>
                  </a:lnTo>
                  <a:lnTo>
                    <a:pt x="168" y="453"/>
                  </a:lnTo>
                  <a:lnTo>
                    <a:pt x="185" y="456"/>
                  </a:lnTo>
                  <a:lnTo>
                    <a:pt x="185" y="456"/>
                  </a:lnTo>
                  <a:lnTo>
                    <a:pt x="202" y="459"/>
                  </a:lnTo>
                  <a:lnTo>
                    <a:pt x="202" y="459"/>
                  </a:lnTo>
                  <a:lnTo>
                    <a:pt x="218" y="459"/>
                  </a:lnTo>
                  <a:lnTo>
                    <a:pt x="218" y="459"/>
                  </a:lnTo>
                  <a:lnTo>
                    <a:pt x="235" y="462"/>
                  </a:lnTo>
                  <a:lnTo>
                    <a:pt x="235" y="462"/>
                  </a:lnTo>
                  <a:lnTo>
                    <a:pt x="252" y="465"/>
                  </a:lnTo>
                  <a:lnTo>
                    <a:pt x="252" y="465"/>
                  </a:lnTo>
                  <a:lnTo>
                    <a:pt x="269" y="468"/>
                  </a:lnTo>
                  <a:lnTo>
                    <a:pt x="269" y="468"/>
                  </a:lnTo>
                  <a:lnTo>
                    <a:pt x="285" y="471"/>
                  </a:lnTo>
                  <a:lnTo>
                    <a:pt x="285" y="471"/>
                  </a:lnTo>
                  <a:lnTo>
                    <a:pt x="302" y="471"/>
                  </a:lnTo>
                  <a:lnTo>
                    <a:pt x="302" y="471"/>
                  </a:lnTo>
                  <a:lnTo>
                    <a:pt x="322" y="474"/>
                  </a:lnTo>
                  <a:lnTo>
                    <a:pt x="322" y="474"/>
                  </a:lnTo>
                  <a:lnTo>
                    <a:pt x="339" y="477"/>
                  </a:lnTo>
                  <a:lnTo>
                    <a:pt x="339" y="477"/>
                  </a:lnTo>
                  <a:lnTo>
                    <a:pt x="355" y="480"/>
                  </a:lnTo>
                  <a:lnTo>
                    <a:pt x="355" y="480"/>
                  </a:lnTo>
                  <a:lnTo>
                    <a:pt x="372" y="483"/>
                  </a:lnTo>
                  <a:lnTo>
                    <a:pt x="372" y="483"/>
                  </a:lnTo>
                  <a:lnTo>
                    <a:pt x="389" y="483"/>
                  </a:lnTo>
                  <a:lnTo>
                    <a:pt x="389" y="483"/>
                  </a:lnTo>
                  <a:lnTo>
                    <a:pt x="409" y="486"/>
                  </a:lnTo>
                  <a:lnTo>
                    <a:pt x="409" y="486"/>
                  </a:lnTo>
                  <a:lnTo>
                    <a:pt x="425" y="489"/>
                  </a:lnTo>
                  <a:lnTo>
                    <a:pt x="425" y="489"/>
                  </a:lnTo>
                  <a:lnTo>
                    <a:pt x="442" y="492"/>
                  </a:lnTo>
                  <a:lnTo>
                    <a:pt x="442" y="492"/>
                  </a:lnTo>
                  <a:lnTo>
                    <a:pt x="462" y="492"/>
                  </a:lnTo>
                  <a:lnTo>
                    <a:pt x="462" y="492"/>
                  </a:lnTo>
                  <a:lnTo>
                    <a:pt x="479" y="495"/>
                  </a:lnTo>
                  <a:lnTo>
                    <a:pt x="479" y="495"/>
                  </a:lnTo>
                  <a:lnTo>
                    <a:pt x="501" y="498"/>
                  </a:lnTo>
                  <a:lnTo>
                    <a:pt x="501" y="498"/>
                  </a:lnTo>
                  <a:lnTo>
                    <a:pt x="515" y="498"/>
                  </a:lnTo>
                  <a:lnTo>
                    <a:pt x="515" y="498"/>
                  </a:lnTo>
                  <a:lnTo>
                    <a:pt x="551" y="504"/>
                  </a:lnTo>
                  <a:lnTo>
                    <a:pt x="551" y="504"/>
                  </a:lnTo>
                  <a:lnTo>
                    <a:pt x="551" y="504"/>
                  </a:lnTo>
                  <a:lnTo>
                    <a:pt x="549" y="501"/>
                  </a:lnTo>
                  <a:lnTo>
                    <a:pt x="549" y="501"/>
                  </a:lnTo>
                  <a:lnTo>
                    <a:pt x="549" y="501"/>
                  </a:lnTo>
                  <a:lnTo>
                    <a:pt x="549" y="501"/>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93" name="Freeform 519">
              <a:extLst>
                <a:ext uri="{FF2B5EF4-FFF2-40B4-BE49-F238E27FC236}">
                  <a16:creationId xmlns:a16="http://schemas.microsoft.com/office/drawing/2014/main" id="{9A107BDA-645D-BCC5-612B-38CD442405F2}"/>
                </a:ext>
              </a:extLst>
            </p:cNvPr>
            <p:cNvSpPr>
              <a:spLocks/>
            </p:cNvSpPr>
            <p:nvPr/>
          </p:nvSpPr>
          <p:spPr bwMode="auto">
            <a:xfrm rot="21400944">
              <a:off x="2054030" y="3677139"/>
              <a:ext cx="17391"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4" name="Freeform 520">
              <a:extLst>
                <a:ext uri="{FF2B5EF4-FFF2-40B4-BE49-F238E27FC236}">
                  <a16:creationId xmlns:a16="http://schemas.microsoft.com/office/drawing/2014/main" id="{CFE31B3A-F5FB-24B7-499C-D64FE9229281}"/>
                </a:ext>
              </a:extLst>
            </p:cNvPr>
            <p:cNvSpPr>
              <a:spLocks/>
            </p:cNvSpPr>
            <p:nvPr/>
          </p:nvSpPr>
          <p:spPr bwMode="auto">
            <a:xfrm rot="21400944">
              <a:off x="2135350" y="3682938"/>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5" name="Freeform 521">
              <a:extLst>
                <a:ext uri="{FF2B5EF4-FFF2-40B4-BE49-F238E27FC236}">
                  <a16:creationId xmlns:a16="http://schemas.microsoft.com/office/drawing/2014/main" id="{31FD69D8-1BA9-5136-DFB1-4CF821E16DED}"/>
                </a:ext>
              </a:extLst>
            </p:cNvPr>
            <p:cNvSpPr>
              <a:spLocks/>
            </p:cNvSpPr>
            <p:nvPr/>
          </p:nvSpPr>
          <p:spPr bwMode="auto">
            <a:xfrm rot="21400944">
              <a:off x="2176477" y="3684095"/>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6" name="Freeform 522">
              <a:extLst>
                <a:ext uri="{FF2B5EF4-FFF2-40B4-BE49-F238E27FC236}">
                  <a16:creationId xmlns:a16="http://schemas.microsoft.com/office/drawing/2014/main" id="{F1605CCD-87E6-3885-E1BC-62C304D71BAD}"/>
                </a:ext>
              </a:extLst>
            </p:cNvPr>
            <p:cNvSpPr>
              <a:spLocks/>
            </p:cNvSpPr>
            <p:nvPr/>
          </p:nvSpPr>
          <p:spPr bwMode="auto">
            <a:xfrm rot="21400944">
              <a:off x="2012731" y="3671277"/>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7" name="Freeform 523">
              <a:extLst>
                <a:ext uri="{FF2B5EF4-FFF2-40B4-BE49-F238E27FC236}">
                  <a16:creationId xmlns:a16="http://schemas.microsoft.com/office/drawing/2014/main" id="{6C2A2E93-75A8-08EB-ED7B-F92463B8F482}"/>
                </a:ext>
              </a:extLst>
            </p:cNvPr>
            <p:cNvSpPr>
              <a:spLocks/>
            </p:cNvSpPr>
            <p:nvPr/>
          </p:nvSpPr>
          <p:spPr bwMode="auto">
            <a:xfrm rot="21400944">
              <a:off x="2092777" y="3678327"/>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8" name="Freeform 524">
              <a:extLst>
                <a:ext uri="{FF2B5EF4-FFF2-40B4-BE49-F238E27FC236}">
                  <a16:creationId xmlns:a16="http://schemas.microsoft.com/office/drawing/2014/main" id="{45EC89B5-B2A7-D746-8418-F1230E179E6A}"/>
                </a:ext>
              </a:extLst>
            </p:cNvPr>
            <p:cNvSpPr>
              <a:spLocks/>
            </p:cNvSpPr>
            <p:nvPr/>
          </p:nvSpPr>
          <p:spPr bwMode="auto">
            <a:xfrm rot="21400944">
              <a:off x="2219050" y="3688706"/>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9" name="Freeform 525">
              <a:extLst>
                <a:ext uri="{FF2B5EF4-FFF2-40B4-BE49-F238E27FC236}">
                  <a16:creationId xmlns:a16="http://schemas.microsoft.com/office/drawing/2014/main" id="{42011FD5-119E-84C1-262C-9C0ADCED2EA0}"/>
                </a:ext>
              </a:extLst>
            </p:cNvPr>
            <p:cNvSpPr>
              <a:spLocks/>
            </p:cNvSpPr>
            <p:nvPr/>
          </p:nvSpPr>
          <p:spPr bwMode="auto">
            <a:xfrm rot="21400944">
              <a:off x="2481313" y="3705359"/>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0" name="Freeform 526">
              <a:extLst>
                <a:ext uri="{FF2B5EF4-FFF2-40B4-BE49-F238E27FC236}">
                  <a16:creationId xmlns:a16="http://schemas.microsoft.com/office/drawing/2014/main" id="{93E399B1-169E-1B9C-6639-E9F64D62AE1A}"/>
                </a:ext>
              </a:extLst>
            </p:cNvPr>
            <p:cNvSpPr>
              <a:spLocks/>
            </p:cNvSpPr>
            <p:nvPr/>
          </p:nvSpPr>
          <p:spPr bwMode="auto">
            <a:xfrm rot="21400944">
              <a:off x="1931309" y="3661910"/>
              <a:ext cx="14906" cy="3534"/>
            </a:xfrm>
            <a:custGeom>
              <a:avLst/>
              <a:gdLst>
                <a:gd name="T0" fmla="*/ 12 w 12"/>
                <a:gd name="T1" fmla="*/ 3 h 3"/>
                <a:gd name="T2" fmla="*/ 12 w 12"/>
                <a:gd name="T3" fmla="*/ 3 h 3"/>
                <a:gd name="T4" fmla="*/ 0 w 12"/>
                <a:gd name="T5" fmla="*/ 0 h 3"/>
                <a:gd name="T6" fmla="*/ 0 w 12"/>
                <a:gd name="T7" fmla="*/ 0 h 3"/>
                <a:gd name="T8" fmla="*/ 12 w 12"/>
                <a:gd name="T9" fmla="*/ 3 h 3"/>
                <a:gd name="T10" fmla="*/ 12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12" y="3"/>
                  </a:moveTo>
                  <a:lnTo>
                    <a:pt x="12" y="3"/>
                  </a:lnTo>
                  <a:lnTo>
                    <a:pt x="0" y="0"/>
                  </a:lnTo>
                  <a:lnTo>
                    <a:pt x="0" y="0"/>
                  </a:lnTo>
                  <a:lnTo>
                    <a:pt x="12" y="3"/>
                  </a:lnTo>
                  <a:lnTo>
                    <a:pt x="1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1" name="Freeform 527">
              <a:extLst>
                <a:ext uri="{FF2B5EF4-FFF2-40B4-BE49-F238E27FC236}">
                  <a16:creationId xmlns:a16="http://schemas.microsoft.com/office/drawing/2014/main" id="{BBD236A2-A0A7-1FD0-6F8F-5772647E26A8}"/>
                </a:ext>
              </a:extLst>
            </p:cNvPr>
            <p:cNvSpPr>
              <a:spLocks/>
            </p:cNvSpPr>
            <p:nvPr/>
          </p:nvSpPr>
          <p:spPr bwMode="auto">
            <a:xfrm rot="21400944">
              <a:off x="2435224" y="3704492"/>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2" name="Freeform 529">
              <a:extLst>
                <a:ext uri="{FF2B5EF4-FFF2-40B4-BE49-F238E27FC236}">
                  <a16:creationId xmlns:a16="http://schemas.microsoft.com/office/drawing/2014/main" id="{0CDE1AA3-3724-8334-B3D9-531902ACD771}"/>
                </a:ext>
              </a:extLst>
            </p:cNvPr>
            <p:cNvSpPr>
              <a:spLocks/>
            </p:cNvSpPr>
            <p:nvPr/>
          </p:nvSpPr>
          <p:spPr bwMode="auto">
            <a:xfrm rot="21400944">
              <a:off x="2529986" y="3709722"/>
              <a:ext cx="17391"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3" name="Freeform 530">
              <a:extLst>
                <a:ext uri="{FF2B5EF4-FFF2-40B4-BE49-F238E27FC236}">
                  <a16:creationId xmlns:a16="http://schemas.microsoft.com/office/drawing/2014/main" id="{1CECDAE3-10FD-E8B4-6334-7E219DA9A41B}"/>
                </a:ext>
              </a:extLst>
            </p:cNvPr>
            <p:cNvSpPr>
              <a:spLocks/>
            </p:cNvSpPr>
            <p:nvPr/>
          </p:nvSpPr>
          <p:spPr bwMode="auto">
            <a:xfrm rot="21400944">
              <a:off x="1970159" y="3666665"/>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4" name="Freeform 531">
              <a:extLst>
                <a:ext uri="{FF2B5EF4-FFF2-40B4-BE49-F238E27FC236}">
                  <a16:creationId xmlns:a16="http://schemas.microsoft.com/office/drawing/2014/main" id="{4A09B7D9-AE2D-F7D9-BB99-13F2243AEAA9}"/>
                </a:ext>
              </a:extLst>
            </p:cNvPr>
            <p:cNvSpPr>
              <a:spLocks/>
            </p:cNvSpPr>
            <p:nvPr/>
          </p:nvSpPr>
          <p:spPr bwMode="auto">
            <a:xfrm rot="21400944">
              <a:off x="2306471" y="3694257"/>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5" name="Freeform 532">
              <a:extLst>
                <a:ext uri="{FF2B5EF4-FFF2-40B4-BE49-F238E27FC236}">
                  <a16:creationId xmlns:a16="http://schemas.microsoft.com/office/drawing/2014/main" id="{91E7AD94-440B-4933-8C8E-94E9FA9436E6}"/>
                </a:ext>
              </a:extLst>
            </p:cNvPr>
            <p:cNvSpPr>
              <a:spLocks/>
            </p:cNvSpPr>
            <p:nvPr/>
          </p:nvSpPr>
          <p:spPr bwMode="auto">
            <a:xfrm rot="21400944">
              <a:off x="2347803" y="3698940"/>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6" name="Freeform 533">
              <a:extLst>
                <a:ext uri="{FF2B5EF4-FFF2-40B4-BE49-F238E27FC236}">
                  <a16:creationId xmlns:a16="http://schemas.microsoft.com/office/drawing/2014/main" id="{40FFBE0D-9D64-E403-29C7-51348AEA2316}"/>
                </a:ext>
              </a:extLst>
            </p:cNvPr>
            <p:cNvSpPr>
              <a:spLocks/>
            </p:cNvSpPr>
            <p:nvPr/>
          </p:nvSpPr>
          <p:spPr bwMode="auto">
            <a:xfrm rot="21400944">
              <a:off x="2390168" y="3699915"/>
              <a:ext cx="24843" cy="3534"/>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7" name="Freeform 534">
              <a:extLst>
                <a:ext uri="{FF2B5EF4-FFF2-40B4-BE49-F238E27FC236}">
                  <a16:creationId xmlns:a16="http://schemas.microsoft.com/office/drawing/2014/main" id="{17657A5F-9727-1158-255E-F5181C09033D}"/>
                </a:ext>
              </a:extLst>
            </p:cNvPr>
            <p:cNvSpPr>
              <a:spLocks/>
            </p:cNvSpPr>
            <p:nvPr/>
          </p:nvSpPr>
          <p:spPr bwMode="auto">
            <a:xfrm rot="21400944">
              <a:off x="2260281" y="3693392"/>
              <a:ext cx="21117"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8" name="Freeform 535">
              <a:extLst>
                <a:ext uri="{FF2B5EF4-FFF2-40B4-BE49-F238E27FC236}">
                  <a16:creationId xmlns:a16="http://schemas.microsoft.com/office/drawing/2014/main" id="{BE255DE4-7513-E765-9637-50A4F8DCC797}"/>
                </a:ext>
              </a:extLst>
            </p:cNvPr>
            <p:cNvSpPr>
              <a:spLocks/>
            </p:cNvSpPr>
            <p:nvPr/>
          </p:nvSpPr>
          <p:spPr bwMode="auto">
            <a:xfrm rot="21400944">
              <a:off x="2084298" y="3165187"/>
              <a:ext cx="34782" cy="7067"/>
            </a:xfrm>
            <a:custGeom>
              <a:avLst/>
              <a:gdLst>
                <a:gd name="T0" fmla="*/ 28 w 28"/>
                <a:gd name="T1" fmla="*/ 6 h 6"/>
                <a:gd name="T2" fmla="*/ 28 w 28"/>
                <a:gd name="T3" fmla="*/ 6 h 6"/>
                <a:gd name="T4" fmla="*/ 0 w 28"/>
                <a:gd name="T5" fmla="*/ 0 h 6"/>
                <a:gd name="T6" fmla="*/ 0 w 28"/>
                <a:gd name="T7" fmla="*/ 0 h 6"/>
                <a:gd name="T8" fmla="*/ 28 w 28"/>
                <a:gd name="T9" fmla="*/ 6 h 6"/>
                <a:gd name="T10" fmla="*/ 28 w 28"/>
                <a:gd name="T11" fmla="*/ 6 h 6"/>
              </a:gdLst>
              <a:ahLst/>
              <a:cxnLst>
                <a:cxn ang="0">
                  <a:pos x="T0" y="T1"/>
                </a:cxn>
                <a:cxn ang="0">
                  <a:pos x="T2" y="T3"/>
                </a:cxn>
                <a:cxn ang="0">
                  <a:pos x="T4" y="T5"/>
                </a:cxn>
                <a:cxn ang="0">
                  <a:pos x="T6" y="T7"/>
                </a:cxn>
                <a:cxn ang="0">
                  <a:pos x="T8" y="T9"/>
                </a:cxn>
                <a:cxn ang="0">
                  <a:pos x="T10" y="T11"/>
                </a:cxn>
              </a:cxnLst>
              <a:rect l="0" t="0" r="r" b="b"/>
              <a:pathLst>
                <a:path w="28" h="6">
                  <a:moveTo>
                    <a:pt x="28" y="6"/>
                  </a:moveTo>
                  <a:lnTo>
                    <a:pt x="28" y="6"/>
                  </a:lnTo>
                  <a:lnTo>
                    <a:pt x="0" y="0"/>
                  </a:lnTo>
                  <a:lnTo>
                    <a:pt x="0" y="0"/>
                  </a:lnTo>
                  <a:lnTo>
                    <a:pt x="28" y="6"/>
                  </a:lnTo>
                  <a:lnTo>
                    <a:pt x="28"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9" name="Freeform 536">
              <a:extLst>
                <a:ext uri="{FF2B5EF4-FFF2-40B4-BE49-F238E27FC236}">
                  <a16:creationId xmlns:a16="http://schemas.microsoft.com/office/drawing/2014/main" id="{21CEF786-289A-DAAE-58D1-78EAEEB5338B}"/>
                </a:ext>
              </a:extLst>
            </p:cNvPr>
            <p:cNvSpPr>
              <a:spLocks/>
            </p:cNvSpPr>
            <p:nvPr/>
          </p:nvSpPr>
          <p:spPr bwMode="auto">
            <a:xfrm rot="21400944">
              <a:off x="2006707" y="3159458"/>
              <a:ext cx="21117" cy="3534"/>
            </a:xfrm>
            <a:custGeom>
              <a:avLst/>
              <a:gdLst>
                <a:gd name="T0" fmla="*/ 0 w 17"/>
                <a:gd name="T1" fmla="*/ 0 h 3"/>
                <a:gd name="T2" fmla="*/ 0 w 17"/>
                <a:gd name="T3" fmla="*/ 0 h 3"/>
                <a:gd name="T4" fmla="*/ 17 w 17"/>
                <a:gd name="T5" fmla="*/ 3 h 3"/>
                <a:gd name="T6" fmla="*/ 17 w 17"/>
                <a:gd name="T7" fmla="*/ 3 h 3"/>
                <a:gd name="T8" fmla="*/ 14 w 17"/>
                <a:gd name="T9" fmla="*/ 3 h 3"/>
                <a:gd name="T10" fmla="*/ 14 w 17"/>
                <a:gd name="T11" fmla="*/ 3 h 3"/>
                <a:gd name="T12" fmla="*/ 0 w 17"/>
                <a:gd name="T13" fmla="*/ 0 h 3"/>
                <a:gd name="T14" fmla="*/ 0 w 1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
                  <a:moveTo>
                    <a:pt x="0" y="0"/>
                  </a:moveTo>
                  <a:lnTo>
                    <a:pt x="0" y="0"/>
                  </a:lnTo>
                  <a:lnTo>
                    <a:pt x="17" y="3"/>
                  </a:lnTo>
                  <a:lnTo>
                    <a:pt x="17" y="3"/>
                  </a:lnTo>
                  <a:lnTo>
                    <a:pt x="14" y="3"/>
                  </a:lnTo>
                  <a:lnTo>
                    <a:pt x="14"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0" name="Freeform 537">
              <a:extLst>
                <a:ext uri="{FF2B5EF4-FFF2-40B4-BE49-F238E27FC236}">
                  <a16:creationId xmlns:a16="http://schemas.microsoft.com/office/drawing/2014/main" id="{9AA5D3B7-B538-2F3F-4A9E-03FC5172A2F0}"/>
                </a:ext>
              </a:extLst>
            </p:cNvPr>
            <p:cNvSpPr>
              <a:spLocks/>
            </p:cNvSpPr>
            <p:nvPr/>
          </p:nvSpPr>
          <p:spPr bwMode="auto">
            <a:xfrm rot="21400944">
              <a:off x="2045556" y="3164177"/>
              <a:ext cx="24843" cy="3534"/>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1" name="Freeform 538">
              <a:extLst>
                <a:ext uri="{FF2B5EF4-FFF2-40B4-BE49-F238E27FC236}">
                  <a16:creationId xmlns:a16="http://schemas.microsoft.com/office/drawing/2014/main" id="{04A6475B-6D5D-E848-03D3-D1E185ACBE0C}"/>
                </a:ext>
              </a:extLst>
            </p:cNvPr>
            <p:cNvSpPr>
              <a:spLocks/>
            </p:cNvSpPr>
            <p:nvPr/>
          </p:nvSpPr>
          <p:spPr bwMode="auto">
            <a:xfrm rot="21400944">
              <a:off x="1957931" y="3155098"/>
              <a:ext cx="24843" cy="3534"/>
            </a:xfrm>
            <a:custGeom>
              <a:avLst/>
              <a:gdLst>
                <a:gd name="T0" fmla="*/ 0 w 20"/>
                <a:gd name="T1" fmla="*/ 0 h 3"/>
                <a:gd name="T2" fmla="*/ 0 w 20"/>
                <a:gd name="T3" fmla="*/ 0 h 3"/>
                <a:gd name="T4" fmla="*/ 20 w 20"/>
                <a:gd name="T5" fmla="*/ 3 h 3"/>
                <a:gd name="T6" fmla="*/ 20 w 20"/>
                <a:gd name="T7" fmla="*/ 3 h 3"/>
                <a:gd name="T8" fmla="*/ 17 w 20"/>
                <a:gd name="T9" fmla="*/ 3 h 3"/>
                <a:gd name="T10" fmla="*/ 17 w 20"/>
                <a:gd name="T11" fmla="*/ 3 h 3"/>
                <a:gd name="T12" fmla="*/ 0 w 20"/>
                <a:gd name="T13" fmla="*/ 0 h 3"/>
                <a:gd name="T14" fmla="*/ 0 w 2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
                  <a:moveTo>
                    <a:pt x="0" y="0"/>
                  </a:moveTo>
                  <a:lnTo>
                    <a:pt x="0" y="0"/>
                  </a:lnTo>
                  <a:lnTo>
                    <a:pt x="20" y="3"/>
                  </a:lnTo>
                  <a:lnTo>
                    <a:pt x="20" y="3"/>
                  </a:lnTo>
                  <a:lnTo>
                    <a:pt x="17" y="3"/>
                  </a:lnTo>
                  <a:lnTo>
                    <a:pt x="17"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2" name="Freeform 539">
              <a:extLst>
                <a:ext uri="{FF2B5EF4-FFF2-40B4-BE49-F238E27FC236}">
                  <a16:creationId xmlns:a16="http://schemas.microsoft.com/office/drawing/2014/main" id="{D9B7361F-F84D-FD2C-CA63-02C0CA4FFD04}"/>
                </a:ext>
              </a:extLst>
            </p:cNvPr>
            <p:cNvSpPr>
              <a:spLocks/>
            </p:cNvSpPr>
            <p:nvPr/>
          </p:nvSpPr>
          <p:spPr bwMode="auto">
            <a:xfrm rot="21400944">
              <a:off x="2070476" y="3166810"/>
              <a:ext cx="6211"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 name="Freeform 540">
              <a:extLst>
                <a:ext uri="{FF2B5EF4-FFF2-40B4-BE49-F238E27FC236}">
                  <a16:creationId xmlns:a16="http://schemas.microsoft.com/office/drawing/2014/main" id="{A3D61EBE-BEC1-828B-57EE-C41EC8B7F8E7}"/>
                </a:ext>
              </a:extLst>
            </p:cNvPr>
            <p:cNvSpPr>
              <a:spLocks/>
            </p:cNvSpPr>
            <p:nvPr/>
          </p:nvSpPr>
          <p:spPr bwMode="auto">
            <a:xfrm rot="21400944">
              <a:off x="2027902" y="3162162"/>
              <a:ext cx="7453" cy="0"/>
            </a:xfrm>
            <a:custGeom>
              <a:avLst/>
              <a:gdLst>
                <a:gd name="T0" fmla="*/ 0 w 6"/>
                <a:gd name="T1" fmla="*/ 0 w 6"/>
                <a:gd name="T2" fmla="*/ 6 w 6"/>
                <a:gd name="T3" fmla="*/ 6 w 6"/>
                <a:gd name="T4" fmla="*/ 0 w 6"/>
                <a:gd name="T5" fmla="*/ 0 w 6"/>
                <a:gd name="T6" fmla="*/ 0 w 6"/>
                <a:gd name="T7" fmla="*/ 0 w 6"/>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6">
                  <a:moveTo>
                    <a:pt x="0" y="0"/>
                  </a:moveTo>
                  <a:lnTo>
                    <a:pt x="0" y="0"/>
                  </a:lnTo>
                  <a:lnTo>
                    <a:pt x="6" y="0"/>
                  </a:lnTo>
                  <a:lnTo>
                    <a:pt x="6"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 name="Freeform 541">
              <a:extLst>
                <a:ext uri="{FF2B5EF4-FFF2-40B4-BE49-F238E27FC236}">
                  <a16:creationId xmlns:a16="http://schemas.microsoft.com/office/drawing/2014/main" id="{22B73F69-1B1C-5ABC-0115-28A0D10C88B4}"/>
                </a:ext>
              </a:extLst>
            </p:cNvPr>
            <p:cNvSpPr>
              <a:spLocks/>
            </p:cNvSpPr>
            <p:nvPr/>
          </p:nvSpPr>
          <p:spPr bwMode="auto">
            <a:xfrm rot="21400944">
              <a:off x="1982847" y="3157623"/>
              <a:ext cx="9937" cy="0"/>
            </a:xfrm>
            <a:custGeom>
              <a:avLst/>
              <a:gdLst>
                <a:gd name="T0" fmla="*/ 0 w 8"/>
                <a:gd name="T1" fmla="*/ 0 w 8"/>
                <a:gd name="T2" fmla="*/ 8 w 8"/>
                <a:gd name="T3" fmla="*/ 8 w 8"/>
                <a:gd name="T4" fmla="*/ 8 w 8"/>
                <a:gd name="T5" fmla="*/ 8 w 8"/>
                <a:gd name="T6" fmla="*/ 0 w 8"/>
                <a:gd name="T7" fmla="*/ 0 w 8"/>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8">
                  <a:moveTo>
                    <a:pt x="0" y="0"/>
                  </a:moveTo>
                  <a:lnTo>
                    <a:pt x="0" y="0"/>
                  </a:lnTo>
                  <a:lnTo>
                    <a:pt x="8" y="0"/>
                  </a:lnTo>
                  <a:lnTo>
                    <a:pt x="8" y="0"/>
                  </a:lnTo>
                  <a:lnTo>
                    <a:pt x="8" y="0"/>
                  </a:lnTo>
                  <a:lnTo>
                    <a:pt x="8"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5" name="Freeform 542">
              <a:extLst>
                <a:ext uri="{FF2B5EF4-FFF2-40B4-BE49-F238E27FC236}">
                  <a16:creationId xmlns:a16="http://schemas.microsoft.com/office/drawing/2014/main" id="{5982F2B5-8DD2-4C1E-FF33-9DAC209496E0}"/>
                </a:ext>
              </a:extLst>
            </p:cNvPr>
            <p:cNvSpPr>
              <a:spLocks/>
            </p:cNvSpPr>
            <p:nvPr/>
          </p:nvSpPr>
          <p:spPr bwMode="auto">
            <a:xfrm rot="21400944">
              <a:off x="2024185" y="3162485"/>
              <a:ext cx="3726" cy="0"/>
            </a:xfrm>
            <a:custGeom>
              <a:avLst/>
              <a:gdLst>
                <a:gd name="T0" fmla="*/ 0 w 3"/>
                <a:gd name="T1" fmla="*/ 0 w 3"/>
                <a:gd name="T2" fmla="*/ 3 w 3"/>
                <a:gd name="T3" fmla="*/ 3 w 3"/>
                <a:gd name="T4" fmla="*/ 3 w 3"/>
                <a:gd name="T5" fmla="*/ 3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6" name="Freeform 543">
              <a:extLst>
                <a:ext uri="{FF2B5EF4-FFF2-40B4-BE49-F238E27FC236}">
                  <a16:creationId xmlns:a16="http://schemas.microsoft.com/office/drawing/2014/main" id="{C69BA6D2-8A68-FB7D-3942-460D94782B2A}"/>
                </a:ext>
              </a:extLst>
            </p:cNvPr>
            <p:cNvSpPr>
              <a:spLocks/>
            </p:cNvSpPr>
            <p:nvPr/>
          </p:nvSpPr>
          <p:spPr bwMode="auto">
            <a:xfrm rot="21400944">
              <a:off x="1979124" y="3157731"/>
              <a:ext cx="13664" cy="0"/>
            </a:xfrm>
            <a:custGeom>
              <a:avLst/>
              <a:gdLst>
                <a:gd name="T0" fmla="*/ 0 w 11"/>
                <a:gd name="T1" fmla="*/ 0 w 11"/>
                <a:gd name="T2" fmla="*/ 3 w 11"/>
                <a:gd name="T3" fmla="*/ 3 w 11"/>
                <a:gd name="T4" fmla="*/ 11 w 11"/>
                <a:gd name="T5" fmla="*/ 11 w 11"/>
                <a:gd name="T6" fmla="*/ 0 w 11"/>
                <a:gd name="T7" fmla="*/ 0 w 1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1">
                  <a:moveTo>
                    <a:pt x="0" y="0"/>
                  </a:moveTo>
                  <a:lnTo>
                    <a:pt x="0" y="0"/>
                  </a:lnTo>
                  <a:lnTo>
                    <a:pt x="3" y="0"/>
                  </a:lnTo>
                  <a:lnTo>
                    <a:pt x="3" y="0"/>
                  </a:lnTo>
                  <a:lnTo>
                    <a:pt x="11" y="0"/>
                  </a:lnTo>
                  <a:lnTo>
                    <a:pt x="11"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7" name="Freeform 544">
              <a:extLst>
                <a:ext uri="{FF2B5EF4-FFF2-40B4-BE49-F238E27FC236}">
                  <a16:creationId xmlns:a16="http://schemas.microsoft.com/office/drawing/2014/main" id="{96178515-1CEF-C204-AD00-D6EFEC7E08D4}"/>
                </a:ext>
              </a:extLst>
            </p:cNvPr>
            <p:cNvSpPr>
              <a:spLocks/>
            </p:cNvSpPr>
            <p:nvPr/>
          </p:nvSpPr>
          <p:spPr bwMode="auto">
            <a:xfrm rot="21400944">
              <a:off x="2596245" y="3305285"/>
              <a:ext cx="742827" cy="412260"/>
            </a:xfrm>
            <a:custGeom>
              <a:avLst/>
              <a:gdLst>
                <a:gd name="T0" fmla="*/ 25 w 598"/>
                <a:gd name="T1" fmla="*/ 12 h 350"/>
                <a:gd name="T2" fmla="*/ 25 w 598"/>
                <a:gd name="T3" fmla="*/ 12 h 350"/>
                <a:gd name="T4" fmla="*/ 25 w 598"/>
                <a:gd name="T5" fmla="*/ 15 h 350"/>
                <a:gd name="T6" fmla="*/ 25 w 598"/>
                <a:gd name="T7" fmla="*/ 15 h 350"/>
                <a:gd name="T8" fmla="*/ 0 w 598"/>
                <a:gd name="T9" fmla="*/ 319 h 350"/>
                <a:gd name="T10" fmla="*/ 598 w 598"/>
                <a:gd name="T11" fmla="*/ 350 h 350"/>
                <a:gd name="T12" fmla="*/ 596 w 598"/>
                <a:gd name="T13" fmla="*/ 131 h 350"/>
                <a:gd name="T14" fmla="*/ 596 w 598"/>
                <a:gd name="T15" fmla="*/ 131 h 350"/>
                <a:gd name="T16" fmla="*/ 596 w 598"/>
                <a:gd name="T17" fmla="*/ 131 h 350"/>
                <a:gd name="T18" fmla="*/ 596 w 598"/>
                <a:gd name="T19" fmla="*/ 131 h 350"/>
                <a:gd name="T20" fmla="*/ 587 w 598"/>
                <a:gd name="T21" fmla="*/ 116 h 350"/>
                <a:gd name="T22" fmla="*/ 587 w 598"/>
                <a:gd name="T23" fmla="*/ 116 h 350"/>
                <a:gd name="T24" fmla="*/ 584 w 598"/>
                <a:gd name="T25" fmla="*/ 109 h 350"/>
                <a:gd name="T26" fmla="*/ 582 w 598"/>
                <a:gd name="T27" fmla="*/ 106 h 350"/>
                <a:gd name="T28" fmla="*/ 582 w 598"/>
                <a:gd name="T29" fmla="*/ 106 h 350"/>
                <a:gd name="T30" fmla="*/ 582 w 598"/>
                <a:gd name="T31" fmla="*/ 106 h 350"/>
                <a:gd name="T32" fmla="*/ 582 w 598"/>
                <a:gd name="T33" fmla="*/ 106 h 350"/>
                <a:gd name="T34" fmla="*/ 576 w 598"/>
                <a:gd name="T35" fmla="*/ 103 h 350"/>
                <a:gd name="T36" fmla="*/ 576 w 598"/>
                <a:gd name="T37" fmla="*/ 103 h 350"/>
                <a:gd name="T38" fmla="*/ 573 w 598"/>
                <a:gd name="T39" fmla="*/ 94 h 350"/>
                <a:gd name="T40" fmla="*/ 573 w 598"/>
                <a:gd name="T41" fmla="*/ 85 h 350"/>
                <a:gd name="T42" fmla="*/ 573 w 598"/>
                <a:gd name="T43" fmla="*/ 85 h 350"/>
                <a:gd name="T44" fmla="*/ 576 w 598"/>
                <a:gd name="T45" fmla="*/ 76 h 350"/>
                <a:gd name="T46" fmla="*/ 579 w 598"/>
                <a:gd name="T47" fmla="*/ 70 h 350"/>
                <a:gd name="T48" fmla="*/ 579 w 598"/>
                <a:gd name="T49" fmla="*/ 70 h 350"/>
                <a:gd name="T50" fmla="*/ 582 w 598"/>
                <a:gd name="T51" fmla="*/ 61 h 350"/>
                <a:gd name="T52" fmla="*/ 582 w 598"/>
                <a:gd name="T53" fmla="*/ 52 h 350"/>
                <a:gd name="T54" fmla="*/ 579 w 598"/>
                <a:gd name="T55" fmla="*/ 40 h 350"/>
                <a:gd name="T56" fmla="*/ 579 w 598"/>
                <a:gd name="T57" fmla="*/ 40 h 350"/>
                <a:gd name="T58" fmla="*/ 573 w 598"/>
                <a:gd name="T59" fmla="*/ 37 h 350"/>
                <a:gd name="T60" fmla="*/ 565 w 598"/>
                <a:gd name="T61" fmla="*/ 31 h 350"/>
                <a:gd name="T62" fmla="*/ 545 w 598"/>
                <a:gd name="T63" fmla="*/ 24 h 350"/>
                <a:gd name="T64" fmla="*/ 25 w 598"/>
                <a:gd name="T65" fmla="*/ 0 h 350"/>
                <a:gd name="T66" fmla="*/ 25 w 598"/>
                <a:gd name="T67" fmla="*/ 0 h 350"/>
                <a:gd name="T68" fmla="*/ 25 w 598"/>
                <a:gd name="T69" fmla="*/ 12 h 350"/>
                <a:gd name="T70" fmla="*/ 25 w 598"/>
                <a:gd name="T71" fmla="*/ 1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8" h="350">
                  <a:moveTo>
                    <a:pt x="25" y="12"/>
                  </a:moveTo>
                  <a:lnTo>
                    <a:pt x="25" y="12"/>
                  </a:lnTo>
                  <a:lnTo>
                    <a:pt x="25" y="15"/>
                  </a:lnTo>
                  <a:lnTo>
                    <a:pt x="25" y="15"/>
                  </a:lnTo>
                  <a:lnTo>
                    <a:pt x="0" y="319"/>
                  </a:lnTo>
                  <a:lnTo>
                    <a:pt x="598" y="350"/>
                  </a:lnTo>
                  <a:lnTo>
                    <a:pt x="596" y="131"/>
                  </a:lnTo>
                  <a:lnTo>
                    <a:pt x="596" y="131"/>
                  </a:lnTo>
                  <a:lnTo>
                    <a:pt x="596" y="131"/>
                  </a:lnTo>
                  <a:lnTo>
                    <a:pt x="596" y="131"/>
                  </a:lnTo>
                  <a:lnTo>
                    <a:pt x="587" y="116"/>
                  </a:lnTo>
                  <a:lnTo>
                    <a:pt x="587" y="116"/>
                  </a:lnTo>
                  <a:lnTo>
                    <a:pt x="584" y="109"/>
                  </a:lnTo>
                  <a:lnTo>
                    <a:pt x="582" y="106"/>
                  </a:lnTo>
                  <a:lnTo>
                    <a:pt x="582" y="106"/>
                  </a:lnTo>
                  <a:lnTo>
                    <a:pt x="582" y="106"/>
                  </a:lnTo>
                  <a:lnTo>
                    <a:pt x="582" y="106"/>
                  </a:lnTo>
                  <a:lnTo>
                    <a:pt x="576" y="103"/>
                  </a:lnTo>
                  <a:lnTo>
                    <a:pt x="576" y="103"/>
                  </a:lnTo>
                  <a:lnTo>
                    <a:pt x="573" y="94"/>
                  </a:lnTo>
                  <a:lnTo>
                    <a:pt x="573" y="85"/>
                  </a:lnTo>
                  <a:lnTo>
                    <a:pt x="573" y="85"/>
                  </a:lnTo>
                  <a:lnTo>
                    <a:pt x="576" y="76"/>
                  </a:lnTo>
                  <a:lnTo>
                    <a:pt x="579" y="70"/>
                  </a:lnTo>
                  <a:lnTo>
                    <a:pt x="579" y="70"/>
                  </a:lnTo>
                  <a:lnTo>
                    <a:pt x="582" y="61"/>
                  </a:lnTo>
                  <a:lnTo>
                    <a:pt x="582" y="52"/>
                  </a:lnTo>
                  <a:lnTo>
                    <a:pt x="579" y="40"/>
                  </a:lnTo>
                  <a:lnTo>
                    <a:pt x="579" y="40"/>
                  </a:lnTo>
                  <a:lnTo>
                    <a:pt x="573" y="37"/>
                  </a:lnTo>
                  <a:lnTo>
                    <a:pt x="565" y="31"/>
                  </a:lnTo>
                  <a:lnTo>
                    <a:pt x="545" y="24"/>
                  </a:lnTo>
                  <a:lnTo>
                    <a:pt x="25" y="0"/>
                  </a:lnTo>
                  <a:lnTo>
                    <a:pt x="25" y="0"/>
                  </a:lnTo>
                  <a:lnTo>
                    <a:pt x="25" y="12"/>
                  </a:lnTo>
                  <a:lnTo>
                    <a:pt x="25" y="12"/>
                  </a:lnTo>
                  <a:close/>
                </a:path>
              </a:pathLst>
            </a:custGeom>
            <a:solidFill>
              <a:schemeClr val="accent3">
                <a:lumMod val="40000"/>
                <a:lumOff val="6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8" name="Freeform 545">
              <a:extLst>
                <a:ext uri="{FF2B5EF4-FFF2-40B4-BE49-F238E27FC236}">
                  <a16:creationId xmlns:a16="http://schemas.microsoft.com/office/drawing/2014/main" id="{9A83502F-6238-587C-F4A0-9F1CC650982A}"/>
                </a:ext>
              </a:extLst>
            </p:cNvPr>
            <p:cNvSpPr>
              <a:spLocks/>
            </p:cNvSpPr>
            <p:nvPr/>
          </p:nvSpPr>
          <p:spPr bwMode="auto">
            <a:xfrm rot="21400944">
              <a:off x="2607117" y="3680716"/>
              <a:ext cx="742827" cy="36514"/>
            </a:xfrm>
            <a:custGeom>
              <a:avLst/>
              <a:gdLst>
                <a:gd name="T0" fmla="*/ 0 w 598"/>
                <a:gd name="T1" fmla="*/ 0 h 31"/>
                <a:gd name="T2" fmla="*/ 598 w 598"/>
                <a:gd name="T3" fmla="*/ 31 h 31"/>
                <a:gd name="T4" fmla="*/ 0 w 598"/>
                <a:gd name="T5" fmla="*/ 0 h 31"/>
                <a:gd name="T6" fmla="*/ 0 w 598"/>
                <a:gd name="T7" fmla="*/ 0 h 31"/>
              </a:gdLst>
              <a:ahLst/>
              <a:cxnLst>
                <a:cxn ang="0">
                  <a:pos x="T0" y="T1"/>
                </a:cxn>
                <a:cxn ang="0">
                  <a:pos x="T2" y="T3"/>
                </a:cxn>
                <a:cxn ang="0">
                  <a:pos x="T4" y="T5"/>
                </a:cxn>
                <a:cxn ang="0">
                  <a:pos x="T6" y="T7"/>
                </a:cxn>
              </a:cxnLst>
              <a:rect l="0" t="0" r="r" b="b"/>
              <a:pathLst>
                <a:path w="598" h="31">
                  <a:moveTo>
                    <a:pt x="0" y="0"/>
                  </a:moveTo>
                  <a:lnTo>
                    <a:pt x="598" y="31"/>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9" name="Freeform 546">
              <a:extLst>
                <a:ext uri="{FF2B5EF4-FFF2-40B4-BE49-F238E27FC236}">
                  <a16:creationId xmlns:a16="http://schemas.microsoft.com/office/drawing/2014/main" id="{E0AF7D71-2431-EEEA-CE38-89732D6F41AB}"/>
                </a:ext>
              </a:extLst>
            </p:cNvPr>
            <p:cNvSpPr>
              <a:spLocks/>
            </p:cNvSpPr>
            <p:nvPr/>
          </p:nvSpPr>
          <p:spPr bwMode="auto">
            <a:xfrm rot="21400944">
              <a:off x="3262942" y="3314931"/>
              <a:ext cx="42234" cy="18846"/>
            </a:xfrm>
            <a:custGeom>
              <a:avLst/>
              <a:gdLst>
                <a:gd name="T0" fmla="*/ 34 w 34"/>
                <a:gd name="T1" fmla="*/ 16 h 16"/>
                <a:gd name="T2" fmla="*/ 34 w 34"/>
                <a:gd name="T3" fmla="*/ 16 h 16"/>
                <a:gd name="T4" fmla="*/ 28 w 34"/>
                <a:gd name="T5" fmla="*/ 13 h 16"/>
                <a:gd name="T6" fmla="*/ 20 w 34"/>
                <a:gd name="T7" fmla="*/ 7 h 16"/>
                <a:gd name="T8" fmla="*/ 0 w 34"/>
                <a:gd name="T9" fmla="*/ 0 h 16"/>
                <a:gd name="T10" fmla="*/ 0 w 34"/>
                <a:gd name="T11" fmla="*/ 0 h 16"/>
                <a:gd name="T12" fmla="*/ 20 w 34"/>
                <a:gd name="T13" fmla="*/ 7 h 16"/>
                <a:gd name="T14" fmla="*/ 28 w 34"/>
                <a:gd name="T15" fmla="*/ 13 h 16"/>
                <a:gd name="T16" fmla="*/ 34 w 34"/>
                <a:gd name="T17" fmla="*/ 16 h 16"/>
                <a:gd name="T18" fmla="*/ 34 w 34"/>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6">
                  <a:moveTo>
                    <a:pt x="34" y="16"/>
                  </a:moveTo>
                  <a:lnTo>
                    <a:pt x="34" y="16"/>
                  </a:lnTo>
                  <a:lnTo>
                    <a:pt x="28" y="13"/>
                  </a:lnTo>
                  <a:lnTo>
                    <a:pt x="20" y="7"/>
                  </a:lnTo>
                  <a:lnTo>
                    <a:pt x="0" y="0"/>
                  </a:lnTo>
                  <a:lnTo>
                    <a:pt x="0" y="0"/>
                  </a:lnTo>
                  <a:lnTo>
                    <a:pt x="20" y="7"/>
                  </a:lnTo>
                  <a:lnTo>
                    <a:pt x="28" y="13"/>
                  </a:lnTo>
                  <a:lnTo>
                    <a:pt x="34" y="16"/>
                  </a:lnTo>
                  <a:lnTo>
                    <a:pt x="34" y="1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0" name="Freeform 547">
              <a:extLst>
                <a:ext uri="{FF2B5EF4-FFF2-40B4-BE49-F238E27FC236}">
                  <a16:creationId xmlns:a16="http://schemas.microsoft.com/office/drawing/2014/main" id="{80C149F8-A677-FE70-5971-9311F63B43EB}"/>
                </a:ext>
              </a:extLst>
            </p:cNvPr>
            <p:cNvSpPr>
              <a:spLocks/>
            </p:cNvSpPr>
            <p:nvPr/>
          </p:nvSpPr>
          <p:spPr bwMode="auto">
            <a:xfrm rot="21400944">
              <a:off x="2616350" y="3325316"/>
              <a:ext cx="0" cy="14134"/>
            </a:xfrm>
            <a:custGeom>
              <a:avLst/>
              <a:gdLst>
                <a:gd name="T0" fmla="*/ 0 h 12"/>
                <a:gd name="T1" fmla="*/ 0 h 12"/>
                <a:gd name="T2" fmla="*/ 12 h 12"/>
                <a:gd name="T3" fmla="*/ 12 h 12"/>
                <a:gd name="T4" fmla="*/ 0 h 12"/>
                <a:gd name="T5" fmla="*/ 0 h 12"/>
              </a:gdLst>
              <a:ahLst/>
              <a:cxnLst>
                <a:cxn ang="0">
                  <a:pos x="0" y="T0"/>
                </a:cxn>
                <a:cxn ang="0">
                  <a:pos x="0" y="T1"/>
                </a:cxn>
                <a:cxn ang="0">
                  <a:pos x="0" y="T2"/>
                </a:cxn>
                <a:cxn ang="0">
                  <a:pos x="0" y="T3"/>
                </a:cxn>
                <a:cxn ang="0">
                  <a:pos x="0" y="T4"/>
                </a:cxn>
                <a:cxn ang="0">
                  <a:pos x="0" y="T5"/>
                </a:cxn>
              </a:cxnLst>
              <a:rect l="0" t="0" r="r" b="b"/>
              <a:pathLst>
                <a:path h="12">
                  <a:moveTo>
                    <a:pt x="0" y="0"/>
                  </a:moveTo>
                  <a:lnTo>
                    <a:pt x="0" y="0"/>
                  </a:lnTo>
                  <a:lnTo>
                    <a:pt x="0" y="12"/>
                  </a:lnTo>
                  <a:lnTo>
                    <a:pt x="0" y="12"/>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1" name="Freeform 548">
              <a:extLst>
                <a:ext uri="{FF2B5EF4-FFF2-40B4-BE49-F238E27FC236}">
                  <a16:creationId xmlns:a16="http://schemas.microsoft.com/office/drawing/2014/main" id="{376844D4-F811-BFC6-9B2D-5B805B199113}"/>
                </a:ext>
              </a:extLst>
            </p:cNvPr>
            <p:cNvSpPr>
              <a:spLocks/>
            </p:cNvSpPr>
            <p:nvPr/>
          </p:nvSpPr>
          <p:spPr bwMode="auto">
            <a:xfrm rot="21400944">
              <a:off x="2596296" y="3343565"/>
              <a:ext cx="31054" cy="358077"/>
            </a:xfrm>
            <a:custGeom>
              <a:avLst/>
              <a:gdLst>
                <a:gd name="T0" fmla="*/ 25 w 25"/>
                <a:gd name="T1" fmla="*/ 0 h 304"/>
                <a:gd name="T2" fmla="*/ 25 w 25"/>
                <a:gd name="T3" fmla="*/ 0 h 304"/>
                <a:gd name="T4" fmla="*/ 0 w 25"/>
                <a:gd name="T5" fmla="*/ 304 h 304"/>
                <a:gd name="T6" fmla="*/ 0 w 25"/>
                <a:gd name="T7" fmla="*/ 304 h 304"/>
                <a:gd name="T8" fmla="*/ 0 w 25"/>
                <a:gd name="T9" fmla="*/ 304 h 304"/>
                <a:gd name="T10" fmla="*/ 25 w 25"/>
                <a:gd name="T11" fmla="*/ 0 h 304"/>
                <a:gd name="T12" fmla="*/ 25 w 25"/>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5" h="304">
                  <a:moveTo>
                    <a:pt x="25" y="0"/>
                  </a:moveTo>
                  <a:lnTo>
                    <a:pt x="25" y="0"/>
                  </a:lnTo>
                  <a:lnTo>
                    <a:pt x="0" y="304"/>
                  </a:lnTo>
                  <a:lnTo>
                    <a:pt x="0" y="304"/>
                  </a:lnTo>
                  <a:lnTo>
                    <a:pt x="0" y="304"/>
                  </a:lnTo>
                  <a:lnTo>
                    <a:pt x="25" y="0"/>
                  </a:lnTo>
                  <a:lnTo>
                    <a:pt x="2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2" name="Freeform 550">
              <a:extLst>
                <a:ext uri="{FF2B5EF4-FFF2-40B4-BE49-F238E27FC236}">
                  <a16:creationId xmlns:a16="http://schemas.microsoft.com/office/drawing/2014/main" id="{17EE0AE4-A1C9-2731-3510-0C1632ACC6AA}"/>
                </a:ext>
              </a:extLst>
            </p:cNvPr>
            <p:cNvSpPr>
              <a:spLocks/>
            </p:cNvSpPr>
            <p:nvPr/>
          </p:nvSpPr>
          <p:spPr bwMode="auto">
            <a:xfrm rot="21400944">
              <a:off x="3144026" y="2862396"/>
              <a:ext cx="598734" cy="411081"/>
            </a:xfrm>
            <a:custGeom>
              <a:avLst/>
              <a:gdLst>
                <a:gd name="T0" fmla="*/ 12 w 482"/>
                <a:gd name="T1" fmla="*/ 60 h 349"/>
                <a:gd name="T2" fmla="*/ 17 w 482"/>
                <a:gd name="T3" fmla="*/ 103 h 349"/>
                <a:gd name="T4" fmla="*/ 28 w 482"/>
                <a:gd name="T5" fmla="*/ 133 h 349"/>
                <a:gd name="T6" fmla="*/ 28 w 482"/>
                <a:gd name="T7" fmla="*/ 133 h 349"/>
                <a:gd name="T8" fmla="*/ 37 w 482"/>
                <a:gd name="T9" fmla="*/ 158 h 349"/>
                <a:gd name="T10" fmla="*/ 42 w 482"/>
                <a:gd name="T11" fmla="*/ 167 h 349"/>
                <a:gd name="T12" fmla="*/ 54 w 482"/>
                <a:gd name="T13" fmla="*/ 179 h 349"/>
                <a:gd name="T14" fmla="*/ 54 w 482"/>
                <a:gd name="T15" fmla="*/ 203 h 349"/>
                <a:gd name="T16" fmla="*/ 54 w 482"/>
                <a:gd name="T17" fmla="*/ 234 h 349"/>
                <a:gd name="T18" fmla="*/ 59 w 482"/>
                <a:gd name="T19" fmla="*/ 255 h 349"/>
                <a:gd name="T20" fmla="*/ 62 w 482"/>
                <a:gd name="T21" fmla="*/ 276 h 349"/>
                <a:gd name="T22" fmla="*/ 65 w 482"/>
                <a:gd name="T23" fmla="*/ 304 h 349"/>
                <a:gd name="T24" fmla="*/ 73 w 482"/>
                <a:gd name="T25" fmla="*/ 313 h 349"/>
                <a:gd name="T26" fmla="*/ 73 w 482"/>
                <a:gd name="T27" fmla="*/ 313 h 349"/>
                <a:gd name="T28" fmla="*/ 73 w 482"/>
                <a:gd name="T29" fmla="*/ 313 h 349"/>
                <a:gd name="T30" fmla="*/ 76 w 482"/>
                <a:gd name="T31" fmla="*/ 313 h 349"/>
                <a:gd name="T32" fmla="*/ 76 w 482"/>
                <a:gd name="T33" fmla="*/ 316 h 349"/>
                <a:gd name="T34" fmla="*/ 76 w 482"/>
                <a:gd name="T35" fmla="*/ 316 h 349"/>
                <a:gd name="T36" fmla="*/ 79 w 482"/>
                <a:gd name="T37" fmla="*/ 316 h 349"/>
                <a:gd name="T38" fmla="*/ 79 w 482"/>
                <a:gd name="T39" fmla="*/ 316 h 349"/>
                <a:gd name="T40" fmla="*/ 79 w 482"/>
                <a:gd name="T41" fmla="*/ 316 h 349"/>
                <a:gd name="T42" fmla="*/ 79 w 482"/>
                <a:gd name="T43" fmla="*/ 316 h 349"/>
                <a:gd name="T44" fmla="*/ 82 w 482"/>
                <a:gd name="T45" fmla="*/ 316 h 349"/>
                <a:gd name="T46" fmla="*/ 82 w 482"/>
                <a:gd name="T47" fmla="*/ 316 h 349"/>
                <a:gd name="T48" fmla="*/ 84 w 482"/>
                <a:gd name="T49" fmla="*/ 316 h 349"/>
                <a:gd name="T50" fmla="*/ 84 w 482"/>
                <a:gd name="T51" fmla="*/ 316 h 349"/>
                <a:gd name="T52" fmla="*/ 84 w 482"/>
                <a:gd name="T53" fmla="*/ 316 h 349"/>
                <a:gd name="T54" fmla="*/ 361 w 482"/>
                <a:gd name="T55" fmla="*/ 313 h 349"/>
                <a:gd name="T56" fmla="*/ 384 w 482"/>
                <a:gd name="T57" fmla="*/ 334 h 349"/>
                <a:gd name="T58" fmla="*/ 389 w 482"/>
                <a:gd name="T59" fmla="*/ 340 h 349"/>
                <a:gd name="T60" fmla="*/ 395 w 482"/>
                <a:gd name="T61" fmla="*/ 349 h 349"/>
                <a:gd name="T62" fmla="*/ 401 w 482"/>
                <a:gd name="T63" fmla="*/ 331 h 349"/>
                <a:gd name="T64" fmla="*/ 401 w 482"/>
                <a:gd name="T65" fmla="*/ 325 h 349"/>
                <a:gd name="T66" fmla="*/ 398 w 482"/>
                <a:gd name="T67" fmla="*/ 313 h 349"/>
                <a:gd name="T68" fmla="*/ 403 w 482"/>
                <a:gd name="T69" fmla="*/ 300 h 349"/>
                <a:gd name="T70" fmla="*/ 415 w 482"/>
                <a:gd name="T71" fmla="*/ 294 h 349"/>
                <a:gd name="T72" fmla="*/ 420 w 482"/>
                <a:gd name="T73" fmla="*/ 291 h 349"/>
                <a:gd name="T74" fmla="*/ 423 w 482"/>
                <a:gd name="T75" fmla="*/ 279 h 349"/>
                <a:gd name="T76" fmla="*/ 426 w 482"/>
                <a:gd name="T77" fmla="*/ 264 h 349"/>
                <a:gd name="T78" fmla="*/ 423 w 482"/>
                <a:gd name="T79" fmla="*/ 252 h 349"/>
                <a:gd name="T80" fmla="*/ 429 w 482"/>
                <a:gd name="T81" fmla="*/ 231 h 349"/>
                <a:gd name="T82" fmla="*/ 440 w 482"/>
                <a:gd name="T83" fmla="*/ 225 h 349"/>
                <a:gd name="T84" fmla="*/ 440 w 482"/>
                <a:gd name="T85" fmla="*/ 225 h 349"/>
                <a:gd name="T86" fmla="*/ 454 w 482"/>
                <a:gd name="T87" fmla="*/ 212 h 349"/>
                <a:gd name="T88" fmla="*/ 465 w 482"/>
                <a:gd name="T89" fmla="*/ 200 h 349"/>
                <a:gd name="T90" fmla="*/ 482 w 482"/>
                <a:gd name="T91" fmla="*/ 185 h 349"/>
                <a:gd name="T92" fmla="*/ 479 w 482"/>
                <a:gd name="T93" fmla="*/ 146 h 349"/>
                <a:gd name="T94" fmla="*/ 445 w 482"/>
                <a:gd name="T95" fmla="*/ 109 h 349"/>
                <a:gd name="T96" fmla="*/ 431 w 482"/>
                <a:gd name="T97" fmla="*/ 94 h 349"/>
                <a:gd name="T98" fmla="*/ 423 w 482"/>
                <a:gd name="T99" fmla="*/ 85 h 349"/>
                <a:gd name="T100" fmla="*/ 415 w 482"/>
                <a:gd name="T101" fmla="*/ 79 h 349"/>
                <a:gd name="T102" fmla="*/ 406 w 482"/>
                <a:gd name="T103" fmla="*/ 64 h 349"/>
                <a:gd name="T104" fmla="*/ 392 w 482"/>
                <a:gd name="T105" fmla="*/ 0 h 349"/>
                <a:gd name="T106" fmla="*/ 0 w 482"/>
                <a:gd name="T107" fmla="*/ 0 h 349"/>
                <a:gd name="T108" fmla="*/ 12 w 482"/>
                <a:gd name="T109" fmla="*/ 2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2" h="349">
                  <a:moveTo>
                    <a:pt x="12" y="21"/>
                  </a:moveTo>
                  <a:lnTo>
                    <a:pt x="12" y="60"/>
                  </a:lnTo>
                  <a:lnTo>
                    <a:pt x="12" y="60"/>
                  </a:lnTo>
                  <a:lnTo>
                    <a:pt x="14" y="82"/>
                  </a:lnTo>
                  <a:lnTo>
                    <a:pt x="14" y="82"/>
                  </a:lnTo>
                  <a:lnTo>
                    <a:pt x="17" y="103"/>
                  </a:lnTo>
                  <a:lnTo>
                    <a:pt x="17" y="103"/>
                  </a:lnTo>
                  <a:lnTo>
                    <a:pt x="23" y="115"/>
                  </a:lnTo>
                  <a:lnTo>
                    <a:pt x="28" y="133"/>
                  </a:lnTo>
                  <a:lnTo>
                    <a:pt x="28" y="133"/>
                  </a:lnTo>
                  <a:lnTo>
                    <a:pt x="28" y="133"/>
                  </a:lnTo>
                  <a:lnTo>
                    <a:pt x="28" y="133"/>
                  </a:lnTo>
                  <a:lnTo>
                    <a:pt x="34" y="142"/>
                  </a:lnTo>
                  <a:lnTo>
                    <a:pt x="37" y="152"/>
                  </a:lnTo>
                  <a:lnTo>
                    <a:pt x="37" y="158"/>
                  </a:lnTo>
                  <a:lnTo>
                    <a:pt x="37" y="158"/>
                  </a:lnTo>
                  <a:lnTo>
                    <a:pt x="40" y="161"/>
                  </a:lnTo>
                  <a:lnTo>
                    <a:pt x="42" y="167"/>
                  </a:lnTo>
                  <a:lnTo>
                    <a:pt x="42" y="167"/>
                  </a:lnTo>
                  <a:lnTo>
                    <a:pt x="51" y="173"/>
                  </a:lnTo>
                  <a:lnTo>
                    <a:pt x="54" y="179"/>
                  </a:lnTo>
                  <a:lnTo>
                    <a:pt x="54" y="188"/>
                  </a:lnTo>
                  <a:lnTo>
                    <a:pt x="54" y="188"/>
                  </a:lnTo>
                  <a:lnTo>
                    <a:pt x="54" y="203"/>
                  </a:lnTo>
                  <a:lnTo>
                    <a:pt x="54" y="203"/>
                  </a:lnTo>
                  <a:lnTo>
                    <a:pt x="51" y="218"/>
                  </a:lnTo>
                  <a:lnTo>
                    <a:pt x="54" y="234"/>
                  </a:lnTo>
                  <a:lnTo>
                    <a:pt x="54" y="234"/>
                  </a:lnTo>
                  <a:lnTo>
                    <a:pt x="59" y="246"/>
                  </a:lnTo>
                  <a:lnTo>
                    <a:pt x="59" y="255"/>
                  </a:lnTo>
                  <a:lnTo>
                    <a:pt x="59" y="255"/>
                  </a:lnTo>
                  <a:lnTo>
                    <a:pt x="62" y="276"/>
                  </a:lnTo>
                  <a:lnTo>
                    <a:pt x="62" y="276"/>
                  </a:lnTo>
                  <a:lnTo>
                    <a:pt x="65" y="297"/>
                  </a:lnTo>
                  <a:lnTo>
                    <a:pt x="65" y="297"/>
                  </a:lnTo>
                  <a:lnTo>
                    <a:pt x="65" y="304"/>
                  </a:lnTo>
                  <a:lnTo>
                    <a:pt x="70" y="310"/>
                  </a:lnTo>
                  <a:lnTo>
                    <a:pt x="70" y="310"/>
                  </a:lnTo>
                  <a:lnTo>
                    <a:pt x="73" y="313"/>
                  </a:lnTo>
                  <a:lnTo>
                    <a:pt x="73" y="313"/>
                  </a:lnTo>
                  <a:lnTo>
                    <a:pt x="73" y="313"/>
                  </a:lnTo>
                  <a:lnTo>
                    <a:pt x="73" y="313"/>
                  </a:lnTo>
                  <a:lnTo>
                    <a:pt x="73" y="313"/>
                  </a:lnTo>
                  <a:lnTo>
                    <a:pt x="73" y="313"/>
                  </a:lnTo>
                  <a:lnTo>
                    <a:pt x="73" y="313"/>
                  </a:lnTo>
                  <a:lnTo>
                    <a:pt x="73" y="313"/>
                  </a:lnTo>
                  <a:lnTo>
                    <a:pt x="76" y="313"/>
                  </a:lnTo>
                  <a:lnTo>
                    <a:pt x="76" y="313"/>
                  </a:lnTo>
                  <a:lnTo>
                    <a:pt x="76" y="313"/>
                  </a:lnTo>
                  <a:lnTo>
                    <a:pt x="76" y="313"/>
                  </a:lnTo>
                  <a:lnTo>
                    <a:pt x="76" y="316"/>
                  </a:lnTo>
                  <a:lnTo>
                    <a:pt x="76" y="316"/>
                  </a:lnTo>
                  <a:lnTo>
                    <a:pt x="76" y="316"/>
                  </a:lnTo>
                  <a:lnTo>
                    <a:pt x="76"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82" y="316"/>
                  </a:lnTo>
                  <a:lnTo>
                    <a:pt x="82" y="316"/>
                  </a:lnTo>
                  <a:lnTo>
                    <a:pt x="82" y="316"/>
                  </a:lnTo>
                  <a:lnTo>
                    <a:pt x="82" y="316"/>
                  </a:lnTo>
                  <a:lnTo>
                    <a:pt x="82" y="316"/>
                  </a:lnTo>
                  <a:lnTo>
                    <a:pt x="82" y="316"/>
                  </a:lnTo>
                  <a:lnTo>
                    <a:pt x="84" y="316"/>
                  </a:lnTo>
                  <a:lnTo>
                    <a:pt x="84" y="316"/>
                  </a:lnTo>
                  <a:lnTo>
                    <a:pt x="84" y="316"/>
                  </a:lnTo>
                  <a:lnTo>
                    <a:pt x="84" y="316"/>
                  </a:lnTo>
                  <a:lnTo>
                    <a:pt x="84" y="316"/>
                  </a:lnTo>
                  <a:lnTo>
                    <a:pt x="84" y="316"/>
                  </a:lnTo>
                  <a:lnTo>
                    <a:pt x="84" y="316"/>
                  </a:lnTo>
                  <a:lnTo>
                    <a:pt x="84" y="316"/>
                  </a:lnTo>
                  <a:lnTo>
                    <a:pt x="84" y="316"/>
                  </a:lnTo>
                  <a:lnTo>
                    <a:pt x="84" y="316"/>
                  </a:lnTo>
                  <a:lnTo>
                    <a:pt x="90" y="313"/>
                  </a:lnTo>
                  <a:lnTo>
                    <a:pt x="361" y="313"/>
                  </a:lnTo>
                  <a:lnTo>
                    <a:pt x="361" y="313"/>
                  </a:lnTo>
                  <a:lnTo>
                    <a:pt x="367" y="316"/>
                  </a:lnTo>
                  <a:lnTo>
                    <a:pt x="384" y="334"/>
                  </a:lnTo>
                  <a:lnTo>
                    <a:pt x="384" y="334"/>
                  </a:lnTo>
                  <a:lnTo>
                    <a:pt x="389" y="340"/>
                  </a:lnTo>
                  <a:lnTo>
                    <a:pt x="389" y="340"/>
                  </a:lnTo>
                  <a:lnTo>
                    <a:pt x="392" y="346"/>
                  </a:lnTo>
                  <a:lnTo>
                    <a:pt x="395" y="349"/>
                  </a:lnTo>
                  <a:lnTo>
                    <a:pt x="395" y="349"/>
                  </a:lnTo>
                  <a:lnTo>
                    <a:pt x="398" y="343"/>
                  </a:lnTo>
                  <a:lnTo>
                    <a:pt x="401" y="331"/>
                  </a:lnTo>
                  <a:lnTo>
                    <a:pt x="401" y="331"/>
                  </a:lnTo>
                  <a:lnTo>
                    <a:pt x="401" y="328"/>
                  </a:lnTo>
                  <a:lnTo>
                    <a:pt x="401" y="328"/>
                  </a:lnTo>
                  <a:lnTo>
                    <a:pt x="401" y="325"/>
                  </a:lnTo>
                  <a:lnTo>
                    <a:pt x="401" y="325"/>
                  </a:lnTo>
                  <a:lnTo>
                    <a:pt x="398" y="313"/>
                  </a:lnTo>
                  <a:lnTo>
                    <a:pt x="398" y="313"/>
                  </a:lnTo>
                  <a:lnTo>
                    <a:pt x="401" y="307"/>
                  </a:lnTo>
                  <a:lnTo>
                    <a:pt x="401" y="307"/>
                  </a:lnTo>
                  <a:lnTo>
                    <a:pt x="403" y="300"/>
                  </a:lnTo>
                  <a:lnTo>
                    <a:pt x="403" y="300"/>
                  </a:lnTo>
                  <a:lnTo>
                    <a:pt x="409" y="297"/>
                  </a:lnTo>
                  <a:lnTo>
                    <a:pt x="415" y="294"/>
                  </a:lnTo>
                  <a:lnTo>
                    <a:pt x="415" y="294"/>
                  </a:lnTo>
                  <a:lnTo>
                    <a:pt x="420" y="291"/>
                  </a:lnTo>
                  <a:lnTo>
                    <a:pt x="420" y="291"/>
                  </a:lnTo>
                  <a:lnTo>
                    <a:pt x="420" y="291"/>
                  </a:lnTo>
                  <a:lnTo>
                    <a:pt x="420" y="282"/>
                  </a:lnTo>
                  <a:lnTo>
                    <a:pt x="423" y="279"/>
                  </a:lnTo>
                  <a:lnTo>
                    <a:pt x="423" y="279"/>
                  </a:lnTo>
                  <a:lnTo>
                    <a:pt x="426" y="273"/>
                  </a:lnTo>
                  <a:lnTo>
                    <a:pt x="426" y="264"/>
                  </a:lnTo>
                  <a:lnTo>
                    <a:pt x="426" y="264"/>
                  </a:lnTo>
                  <a:lnTo>
                    <a:pt x="423" y="252"/>
                  </a:lnTo>
                  <a:lnTo>
                    <a:pt x="423" y="252"/>
                  </a:lnTo>
                  <a:lnTo>
                    <a:pt x="423" y="243"/>
                  </a:lnTo>
                  <a:lnTo>
                    <a:pt x="423" y="237"/>
                  </a:lnTo>
                  <a:lnTo>
                    <a:pt x="429" y="231"/>
                  </a:lnTo>
                  <a:lnTo>
                    <a:pt x="429" y="231"/>
                  </a:lnTo>
                  <a:lnTo>
                    <a:pt x="434" y="228"/>
                  </a:lnTo>
                  <a:lnTo>
                    <a:pt x="440" y="225"/>
                  </a:lnTo>
                  <a:lnTo>
                    <a:pt x="440" y="225"/>
                  </a:lnTo>
                  <a:lnTo>
                    <a:pt x="440" y="225"/>
                  </a:lnTo>
                  <a:lnTo>
                    <a:pt x="440" y="225"/>
                  </a:lnTo>
                  <a:lnTo>
                    <a:pt x="445" y="221"/>
                  </a:lnTo>
                  <a:lnTo>
                    <a:pt x="445" y="221"/>
                  </a:lnTo>
                  <a:lnTo>
                    <a:pt x="454" y="212"/>
                  </a:lnTo>
                  <a:lnTo>
                    <a:pt x="454" y="212"/>
                  </a:lnTo>
                  <a:lnTo>
                    <a:pt x="465" y="200"/>
                  </a:lnTo>
                  <a:lnTo>
                    <a:pt x="465" y="200"/>
                  </a:lnTo>
                  <a:lnTo>
                    <a:pt x="473" y="194"/>
                  </a:lnTo>
                  <a:lnTo>
                    <a:pt x="473" y="194"/>
                  </a:lnTo>
                  <a:lnTo>
                    <a:pt x="482" y="185"/>
                  </a:lnTo>
                  <a:lnTo>
                    <a:pt x="482" y="158"/>
                  </a:lnTo>
                  <a:lnTo>
                    <a:pt x="482" y="158"/>
                  </a:lnTo>
                  <a:lnTo>
                    <a:pt x="479" y="146"/>
                  </a:lnTo>
                  <a:lnTo>
                    <a:pt x="471" y="133"/>
                  </a:lnTo>
                  <a:lnTo>
                    <a:pt x="471" y="133"/>
                  </a:lnTo>
                  <a:lnTo>
                    <a:pt x="445" y="109"/>
                  </a:lnTo>
                  <a:lnTo>
                    <a:pt x="445" y="109"/>
                  </a:lnTo>
                  <a:lnTo>
                    <a:pt x="445" y="109"/>
                  </a:lnTo>
                  <a:lnTo>
                    <a:pt x="431" y="94"/>
                  </a:lnTo>
                  <a:lnTo>
                    <a:pt x="431" y="94"/>
                  </a:lnTo>
                  <a:lnTo>
                    <a:pt x="431" y="94"/>
                  </a:lnTo>
                  <a:lnTo>
                    <a:pt x="423" y="85"/>
                  </a:lnTo>
                  <a:lnTo>
                    <a:pt x="423" y="85"/>
                  </a:lnTo>
                  <a:lnTo>
                    <a:pt x="415" y="79"/>
                  </a:lnTo>
                  <a:lnTo>
                    <a:pt x="415" y="79"/>
                  </a:lnTo>
                  <a:lnTo>
                    <a:pt x="415" y="79"/>
                  </a:lnTo>
                  <a:lnTo>
                    <a:pt x="409" y="70"/>
                  </a:lnTo>
                  <a:lnTo>
                    <a:pt x="406" y="64"/>
                  </a:lnTo>
                  <a:lnTo>
                    <a:pt x="406" y="54"/>
                  </a:lnTo>
                  <a:lnTo>
                    <a:pt x="406" y="33"/>
                  </a:lnTo>
                  <a:lnTo>
                    <a:pt x="392" y="0"/>
                  </a:lnTo>
                  <a:lnTo>
                    <a:pt x="12" y="0"/>
                  </a:lnTo>
                  <a:lnTo>
                    <a:pt x="0" y="0"/>
                  </a:lnTo>
                  <a:lnTo>
                    <a:pt x="0" y="0"/>
                  </a:lnTo>
                  <a:lnTo>
                    <a:pt x="9" y="9"/>
                  </a:lnTo>
                  <a:lnTo>
                    <a:pt x="12" y="21"/>
                  </a:lnTo>
                  <a:lnTo>
                    <a:pt x="12" y="21"/>
                  </a:lnTo>
                  <a:close/>
                </a:path>
              </a:pathLst>
            </a:custGeom>
            <a:solidFill>
              <a:schemeClr val="accent3">
                <a:lumMod val="40000"/>
                <a:lumOff val="6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3" name="Freeform 551">
              <a:extLst>
                <a:ext uri="{FF2B5EF4-FFF2-40B4-BE49-F238E27FC236}">
                  <a16:creationId xmlns:a16="http://schemas.microsoft.com/office/drawing/2014/main" id="{B0407821-D792-97AF-D522-125B49CF5CF9}"/>
                </a:ext>
              </a:extLst>
            </p:cNvPr>
            <p:cNvSpPr>
              <a:spLocks/>
            </p:cNvSpPr>
            <p:nvPr/>
          </p:nvSpPr>
          <p:spPr bwMode="auto">
            <a:xfrm rot="21400944">
              <a:off x="3255859" y="3245686"/>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4" name="Freeform 552">
              <a:extLst>
                <a:ext uri="{FF2B5EF4-FFF2-40B4-BE49-F238E27FC236}">
                  <a16:creationId xmlns:a16="http://schemas.microsoft.com/office/drawing/2014/main" id="{E5B79403-25CC-C8E3-6E1C-5801F8B018E2}"/>
                </a:ext>
              </a:extLst>
            </p:cNvPr>
            <p:cNvSpPr>
              <a:spLocks/>
            </p:cNvSpPr>
            <p:nvPr/>
          </p:nvSpPr>
          <p:spPr bwMode="auto">
            <a:xfrm rot="21400944">
              <a:off x="3248421" y="32461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5" name="Freeform 553">
              <a:extLst>
                <a:ext uri="{FF2B5EF4-FFF2-40B4-BE49-F238E27FC236}">
                  <a16:creationId xmlns:a16="http://schemas.microsoft.com/office/drawing/2014/main" id="{D16034F2-57B3-DF07-E888-10828061D2E1}"/>
                </a:ext>
              </a:extLst>
            </p:cNvPr>
            <p:cNvSpPr>
              <a:spLocks/>
            </p:cNvSpPr>
            <p:nvPr/>
          </p:nvSpPr>
          <p:spPr bwMode="auto">
            <a:xfrm rot="21400944">
              <a:off x="3244496" y="32428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6" name="Freeform 554">
              <a:extLst>
                <a:ext uri="{FF2B5EF4-FFF2-40B4-BE49-F238E27FC236}">
                  <a16:creationId xmlns:a16="http://schemas.microsoft.com/office/drawing/2014/main" id="{193F2279-D4DD-4411-A55B-F2B2060452FA}"/>
                </a:ext>
              </a:extLst>
            </p:cNvPr>
            <p:cNvSpPr>
              <a:spLocks/>
            </p:cNvSpPr>
            <p:nvPr/>
          </p:nvSpPr>
          <p:spPr bwMode="auto">
            <a:xfrm rot="21400944">
              <a:off x="3177265" y="3034100"/>
              <a:ext cx="11180" cy="29447"/>
            </a:xfrm>
            <a:custGeom>
              <a:avLst/>
              <a:gdLst>
                <a:gd name="T0" fmla="*/ 0 w 9"/>
                <a:gd name="T1" fmla="*/ 0 h 25"/>
                <a:gd name="T2" fmla="*/ 0 w 9"/>
                <a:gd name="T3" fmla="*/ 0 h 25"/>
                <a:gd name="T4" fmla="*/ 6 w 9"/>
                <a:gd name="T5" fmla="*/ 9 h 25"/>
                <a:gd name="T6" fmla="*/ 9 w 9"/>
                <a:gd name="T7" fmla="*/ 19 h 25"/>
                <a:gd name="T8" fmla="*/ 9 w 9"/>
                <a:gd name="T9" fmla="*/ 25 h 25"/>
                <a:gd name="T10" fmla="*/ 9 w 9"/>
                <a:gd name="T11" fmla="*/ 25 h 25"/>
                <a:gd name="T12" fmla="*/ 9 w 9"/>
                <a:gd name="T13" fmla="*/ 19 h 25"/>
                <a:gd name="T14" fmla="*/ 6 w 9"/>
                <a:gd name="T15" fmla="*/ 9 h 25"/>
                <a:gd name="T16" fmla="*/ 0 w 9"/>
                <a:gd name="T17" fmla="*/ 0 h 25"/>
                <a:gd name="T18" fmla="*/ 0 w 9"/>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5">
                  <a:moveTo>
                    <a:pt x="0" y="0"/>
                  </a:moveTo>
                  <a:lnTo>
                    <a:pt x="0" y="0"/>
                  </a:lnTo>
                  <a:lnTo>
                    <a:pt x="6" y="9"/>
                  </a:lnTo>
                  <a:lnTo>
                    <a:pt x="9" y="19"/>
                  </a:lnTo>
                  <a:lnTo>
                    <a:pt x="9" y="25"/>
                  </a:lnTo>
                  <a:lnTo>
                    <a:pt x="9" y="25"/>
                  </a:lnTo>
                  <a:lnTo>
                    <a:pt x="9" y="19"/>
                  </a:lnTo>
                  <a:lnTo>
                    <a:pt x="6"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7" name="Freeform 555">
              <a:extLst>
                <a:ext uri="{FF2B5EF4-FFF2-40B4-BE49-F238E27FC236}">
                  <a16:creationId xmlns:a16="http://schemas.microsoft.com/office/drawing/2014/main" id="{DA719E15-47A9-83CF-8F4A-491C26B7DCFA}"/>
                </a:ext>
              </a:extLst>
            </p:cNvPr>
            <p:cNvSpPr>
              <a:spLocks/>
            </p:cNvSpPr>
            <p:nvPr/>
          </p:nvSpPr>
          <p:spPr bwMode="auto">
            <a:xfrm rot="21400944">
              <a:off x="3252141" y="32459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8" name="Freeform 556">
              <a:extLst>
                <a:ext uri="{FF2B5EF4-FFF2-40B4-BE49-F238E27FC236}">
                  <a16:creationId xmlns:a16="http://schemas.microsoft.com/office/drawing/2014/main" id="{10728F64-30D4-165A-1F5A-FBA70D8D28CF}"/>
                </a:ext>
              </a:extLst>
            </p:cNvPr>
            <p:cNvSpPr>
              <a:spLocks/>
            </p:cNvSpPr>
            <p:nvPr/>
          </p:nvSpPr>
          <p:spPr bwMode="auto">
            <a:xfrm rot="21400944">
              <a:off x="3258342" y="32456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9" name="Freeform 557">
              <a:extLst>
                <a:ext uri="{FF2B5EF4-FFF2-40B4-BE49-F238E27FC236}">
                  <a16:creationId xmlns:a16="http://schemas.microsoft.com/office/drawing/2014/main" id="{A9B9AAE4-1E98-DF9E-B959-AB3C67AA719C}"/>
                </a:ext>
              </a:extLst>
            </p:cNvPr>
            <p:cNvSpPr>
              <a:spLocks/>
            </p:cNvSpPr>
            <p:nvPr/>
          </p:nvSpPr>
          <p:spPr bwMode="auto">
            <a:xfrm rot="21400944">
              <a:off x="3258342" y="32456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0" name="Freeform 558">
              <a:extLst>
                <a:ext uri="{FF2B5EF4-FFF2-40B4-BE49-F238E27FC236}">
                  <a16:creationId xmlns:a16="http://schemas.microsoft.com/office/drawing/2014/main" id="{3F3784FD-4E47-F093-97B4-E3325889053E}"/>
                </a:ext>
              </a:extLst>
            </p:cNvPr>
            <p:cNvSpPr>
              <a:spLocks/>
            </p:cNvSpPr>
            <p:nvPr/>
          </p:nvSpPr>
          <p:spPr bwMode="auto">
            <a:xfrm rot="21400944">
              <a:off x="3244496" y="32428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1" name="Freeform 559">
              <a:extLst>
                <a:ext uri="{FF2B5EF4-FFF2-40B4-BE49-F238E27FC236}">
                  <a16:creationId xmlns:a16="http://schemas.microsoft.com/office/drawing/2014/main" id="{B3207662-D2C5-5F4E-4A3B-35F8403703B6}"/>
                </a:ext>
              </a:extLst>
            </p:cNvPr>
            <p:cNvSpPr>
              <a:spLocks/>
            </p:cNvSpPr>
            <p:nvPr/>
          </p:nvSpPr>
          <p:spPr bwMode="auto">
            <a:xfrm rot="21400944">
              <a:off x="3252141" y="32459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2" name="Freeform 560">
              <a:extLst>
                <a:ext uri="{FF2B5EF4-FFF2-40B4-BE49-F238E27FC236}">
                  <a16:creationId xmlns:a16="http://schemas.microsoft.com/office/drawing/2014/main" id="{C8B111A0-68E2-BAD2-6946-153B15D5351F}"/>
                </a:ext>
              </a:extLst>
            </p:cNvPr>
            <p:cNvSpPr>
              <a:spLocks/>
            </p:cNvSpPr>
            <p:nvPr/>
          </p:nvSpPr>
          <p:spPr bwMode="auto">
            <a:xfrm rot="21400944">
              <a:off x="3255861" y="32457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3" name="Freeform 561">
              <a:extLst>
                <a:ext uri="{FF2B5EF4-FFF2-40B4-BE49-F238E27FC236}">
                  <a16:creationId xmlns:a16="http://schemas.microsoft.com/office/drawing/2014/main" id="{AE3E220A-7351-DBEB-CD76-BB636B2718D7}"/>
                </a:ext>
              </a:extLst>
            </p:cNvPr>
            <p:cNvSpPr>
              <a:spLocks/>
            </p:cNvSpPr>
            <p:nvPr/>
          </p:nvSpPr>
          <p:spPr bwMode="auto">
            <a:xfrm rot="21400944">
              <a:off x="3248217" y="32426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4" name="Freeform 562">
              <a:extLst>
                <a:ext uri="{FF2B5EF4-FFF2-40B4-BE49-F238E27FC236}">
                  <a16:creationId xmlns:a16="http://schemas.microsoft.com/office/drawing/2014/main" id="{A9C67DB3-9D78-A5BD-ABA5-AF160C41B2A3}"/>
                </a:ext>
              </a:extLst>
            </p:cNvPr>
            <p:cNvSpPr>
              <a:spLocks/>
            </p:cNvSpPr>
            <p:nvPr/>
          </p:nvSpPr>
          <p:spPr bwMode="auto">
            <a:xfrm rot="21400944">
              <a:off x="3252141" y="32459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5" name="Freeform 563">
              <a:extLst>
                <a:ext uri="{FF2B5EF4-FFF2-40B4-BE49-F238E27FC236}">
                  <a16:creationId xmlns:a16="http://schemas.microsoft.com/office/drawing/2014/main" id="{A89E6755-3B4D-A522-6CE0-17E83C075A5E}"/>
                </a:ext>
              </a:extLst>
            </p:cNvPr>
            <p:cNvSpPr>
              <a:spLocks/>
            </p:cNvSpPr>
            <p:nvPr/>
          </p:nvSpPr>
          <p:spPr bwMode="auto">
            <a:xfrm rot="21400944">
              <a:off x="3631799" y="3245029"/>
              <a:ext cx="6211" cy="7067"/>
            </a:xfrm>
            <a:custGeom>
              <a:avLst/>
              <a:gdLst>
                <a:gd name="T0" fmla="*/ 0 w 5"/>
                <a:gd name="T1" fmla="*/ 0 h 6"/>
                <a:gd name="T2" fmla="*/ 0 w 5"/>
                <a:gd name="T3" fmla="*/ 0 h 6"/>
                <a:gd name="T4" fmla="*/ 5 w 5"/>
                <a:gd name="T5" fmla="*/ 6 h 6"/>
                <a:gd name="T6" fmla="*/ 5 w 5"/>
                <a:gd name="T7" fmla="*/ 6 h 6"/>
                <a:gd name="T8" fmla="*/ 0 w 5"/>
                <a:gd name="T9" fmla="*/ 0 h 6"/>
                <a:gd name="T10" fmla="*/ 0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0" y="0"/>
                  </a:moveTo>
                  <a:lnTo>
                    <a:pt x="0" y="0"/>
                  </a:lnTo>
                  <a:lnTo>
                    <a:pt x="5" y="6"/>
                  </a:lnTo>
                  <a:lnTo>
                    <a:pt x="5"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6" name="Freeform 564">
              <a:extLst>
                <a:ext uri="{FF2B5EF4-FFF2-40B4-BE49-F238E27FC236}">
                  <a16:creationId xmlns:a16="http://schemas.microsoft.com/office/drawing/2014/main" id="{8C62D348-8BBC-8AA6-16A1-04DB50EEC092}"/>
                </a:ext>
              </a:extLst>
            </p:cNvPr>
            <p:cNvSpPr>
              <a:spLocks/>
            </p:cNvSpPr>
            <p:nvPr/>
          </p:nvSpPr>
          <p:spPr bwMode="auto">
            <a:xfrm rot="21400944">
              <a:off x="3709671" y="3082204"/>
              <a:ext cx="13664" cy="14134"/>
            </a:xfrm>
            <a:custGeom>
              <a:avLst/>
              <a:gdLst>
                <a:gd name="T0" fmla="*/ 11 w 11"/>
                <a:gd name="T1" fmla="*/ 0 h 12"/>
                <a:gd name="T2" fmla="*/ 11 w 11"/>
                <a:gd name="T3" fmla="*/ 0 h 12"/>
                <a:gd name="T4" fmla="*/ 0 w 11"/>
                <a:gd name="T5" fmla="*/ 12 h 12"/>
                <a:gd name="T6" fmla="*/ 0 w 11"/>
                <a:gd name="T7" fmla="*/ 12 h 12"/>
                <a:gd name="T8" fmla="*/ 11 w 11"/>
                <a:gd name="T9" fmla="*/ 0 h 12"/>
                <a:gd name="T10" fmla="*/ 11 w 11"/>
                <a:gd name="T11" fmla="*/ 0 h 12"/>
              </a:gdLst>
              <a:ahLst/>
              <a:cxnLst>
                <a:cxn ang="0">
                  <a:pos x="T0" y="T1"/>
                </a:cxn>
                <a:cxn ang="0">
                  <a:pos x="T2" y="T3"/>
                </a:cxn>
                <a:cxn ang="0">
                  <a:pos x="T4" y="T5"/>
                </a:cxn>
                <a:cxn ang="0">
                  <a:pos x="T6" y="T7"/>
                </a:cxn>
                <a:cxn ang="0">
                  <a:pos x="T8" y="T9"/>
                </a:cxn>
                <a:cxn ang="0">
                  <a:pos x="T10" y="T11"/>
                </a:cxn>
              </a:cxnLst>
              <a:rect l="0" t="0" r="r" b="b"/>
              <a:pathLst>
                <a:path w="11" h="12">
                  <a:moveTo>
                    <a:pt x="11" y="0"/>
                  </a:moveTo>
                  <a:lnTo>
                    <a:pt x="11" y="0"/>
                  </a:lnTo>
                  <a:lnTo>
                    <a:pt x="0" y="12"/>
                  </a:lnTo>
                  <a:lnTo>
                    <a:pt x="0" y="12"/>
                  </a:lnTo>
                  <a:lnTo>
                    <a:pt x="11" y="0"/>
                  </a:lnTo>
                  <a:lnTo>
                    <a:pt x="1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7" name="Freeform 565">
              <a:extLst>
                <a:ext uri="{FF2B5EF4-FFF2-40B4-BE49-F238E27FC236}">
                  <a16:creationId xmlns:a16="http://schemas.microsoft.com/office/drawing/2014/main" id="{3ADD2793-F444-125D-6A7E-9187736C2A1B}"/>
                </a:ext>
              </a:extLst>
            </p:cNvPr>
            <p:cNvSpPr>
              <a:spLocks/>
            </p:cNvSpPr>
            <p:nvPr/>
          </p:nvSpPr>
          <p:spPr bwMode="auto">
            <a:xfrm rot="21400944">
              <a:off x="3663289" y="2949313"/>
              <a:ext cx="9937" cy="10601"/>
            </a:xfrm>
            <a:custGeom>
              <a:avLst/>
              <a:gdLst>
                <a:gd name="T0" fmla="*/ 8 w 8"/>
                <a:gd name="T1" fmla="*/ 9 h 9"/>
                <a:gd name="T2" fmla="*/ 8 w 8"/>
                <a:gd name="T3" fmla="*/ 9 h 9"/>
                <a:gd name="T4" fmla="*/ 0 w 8"/>
                <a:gd name="T5" fmla="*/ 0 h 9"/>
                <a:gd name="T6" fmla="*/ 0 w 8"/>
                <a:gd name="T7" fmla="*/ 0 h 9"/>
                <a:gd name="T8" fmla="*/ 8 w 8"/>
                <a:gd name="T9" fmla="*/ 9 h 9"/>
                <a:gd name="T10" fmla="*/ 8 w 8"/>
                <a:gd name="T11" fmla="*/ 9 h 9"/>
              </a:gdLst>
              <a:ahLst/>
              <a:cxnLst>
                <a:cxn ang="0">
                  <a:pos x="T0" y="T1"/>
                </a:cxn>
                <a:cxn ang="0">
                  <a:pos x="T2" y="T3"/>
                </a:cxn>
                <a:cxn ang="0">
                  <a:pos x="T4" y="T5"/>
                </a:cxn>
                <a:cxn ang="0">
                  <a:pos x="T6" y="T7"/>
                </a:cxn>
                <a:cxn ang="0">
                  <a:pos x="T8" y="T9"/>
                </a:cxn>
                <a:cxn ang="0">
                  <a:pos x="T10" y="T11"/>
                </a:cxn>
              </a:cxnLst>
              <a:rect l="0" t="0" r="r" b="b"/>
              <a:pathLst>
                <a:path w="8" h="9">
                  <a:moveTo>
                    <a:pt x="8" y="9"/>
                  </a:moveTo>
                  <a:lnTo>
                    <a:pt x="8" y="9"/>
                  </a:lnTo>
                  <a:lnTo>
                    <a:pt x="0" y="0"/>
                  </a:lnTo>
                  <a:lnTo>
                    <a:pt x="0" y="0"/>
                  </a:lnTo>
                  <a:lnTo>
                    <a:pt x="8" y="9"/>
                  </a:lnTo>
                  <a:lnTo>
                    <a:pt x="8"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8" name="Freeform 566">
              <a:extLst>
                <a:ext uri="{FF2B5EF4-FFF2-40B4-BE49-F238E27FC236}">
                  <a16:creationId xmlns:a16="http://schemas.microsoft.com/office/drawing/2014/main" id="{F3E177F1-1AC2-BFA4-B6DA-8F5C0E31926F}"/>
                </a:ext>
              </a:extLst>
            </p:cNvPr>
            <p:cNvSpPr>
              <a:spLocks/>
            </p:cNvSpPr>
            <p:nvPr/>
          </p:nvSpPr>
          <p:spPr bwMode="auto">
            <a:xfrm rot="21400944">
              <a:off x="3647323" y="3212345"/>
              <a:ext cx="3726" cy="7067"/>
            </a:xfrm>
            <a:custGeom>
              <a:avLst/>
              <a:gdLst>
                <a:gd name="T0" fmla="*/ 0 w 3"/>
                <a:gd name="T1" fmla="*/ 6 h 6"/>
                <a:gd name="T2" fmla="*/ 0 w 3"/>
                <a:gd name="T3" fmla="*/ 6 h 6"/>
                <a:gd name="T4" fmla="*/ 3 w 3"/>
                <a:gd name="T5" fmla="*/ 0 h 6"/>
                <a:gd name="T6" fmla="*/ 3 w 3"/>
                <a:gd name="T7" fmla="*/ 0 h 6"/>
                <a:gd name="T8" fmla="*/ 0 w 3"/>
                <a:gd name="T9" fmla="*/ 6 h 6"/>
                <a:gd name="T10" fmla="*/ 0 w 3"/>
                <a:gd name="T11" fmla="*/ 6 h 6"/>
              </a:gdLst>
              <a:ahLst/>
              <a:cxnLst>
                <a:cxn ang="0">
                  <a:pos x="T0" y="T1"/>
                </a:cxn>
                <a:cxn ang="0">
                  <a:pos x="T2" y="T3"/>
                </a:cxn>
                <a:cxn ang="0">
                  <a:pos x="T4" y="T5"/>
                </a:cxn>
                <a:cxn ang="0">
                  <a:pos x="T6" y="T7"/>
                </a:cxn>
                <a:cxn ang="0">
                  <a:pos x="T8" y="T9"/>
                </a:cxn>
                <a:cxn ang="0">
                  <a:pos x="T10" y="T11"/>
                </a:cxn>
              </a:cxnLst>
              <a:rect l="0" t="0" r="r" b="b"/>
              <a:pathLst>
                <a:path w="3" h="6">
                  <a:moveTo>
                    <a:pt x="0" y="6"/>
                  </a:moveTo>
                  <a:lnTo>
                    <a:pt x="0" y="6"/>
                  </a:lnTo>
                  <a:lnTo>
                    <a:pt x="3" y="0"/>
                  </a:lnTo>
                  <a:lnTo>
                    <a:pt x="3"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9" name="Freeform 567">
              <a:extLst>
                <a:ext uri="{FF2B5EF4-FFF2-40B4-BE49-F238E27FC236}">
                  <a16:creationId xmlns:a16="http://schemas.microsoft.com/office/drawing/2014/main" id="{46651EA7-DD01-9EEF-A667-FFFC09AE9F18}"/>
                </a:ext>
              </a:extLst>
            </p:cNvPr>
            <p:cNvSpPr>
              <a:spLocks/>
            </p:cNvSpPr>
            <p:nvPr/>
          </p:nvSpPr>
          <p:spPr bwMode="auto">
            <a:xfrm rot="21400944">
              <a:off x="3075529" y="2123382"/>
              <a:ext cx="637242" cy="726754"/>
            </a:xfrm>
            <a:custGeom>
              <a:avLst/>
              <a:gdLst>
                <a:gd name="T0" fmla="*/ 40 w 513"/>
                <a:gd name="T1" fmla="*/ 547 h 617"/>
                <a:gd name="T2" fmla="*/ 40 w 513"/>
                <a:gd name="T3" fmla="*/ 550 h 617"/>
                <a:gd name="T4" fmla="*/ 40 w 513"/>
                <a:gd name="T5" fmla="*/ 556 h 617"/>
                <a:gd name="T6" fmla="*/ 40 w 513"/>
                <a:gd name="T7" fmla="*/ 559 h 617"/>
                <a:gd name="T8" fmla="*/ 42 w 513"/>
                <a:gd name="T9" fmla="*/ 565 h 617"/>
                <a:gd name="T10" fmla="*/ 42 w 513"/>
                <a:gd name="T11" fmla="*/ 571 h 617"/>
                <a:gd name="T12" fmla="*/ 42 w 513"/>
                <a:gd name="T13" fmla="*/ 580 h 617"/>
                <a:gd name="T14" fmla="*/ 42 w 513"/>
                <a:gd name="T15" fmla="*/ 586 h 617"/>
                <a:gd name="T16" fmla="*/ 42 w 513"/>
                <a:gd name="T17" fmla="*/ 592 h 617"/>
                <a:gd name="T18" fmla="*/ 42 w 513"/>
                <a:gd name="T19" fmla="*/ 595 h 617"/>
                <a:gd name="T20" fmla="*/ 45 w 513"/>
                <a:gd name="T21" fmla="*/ 604 h 617"/>
                <a:gd name="T22" fmla="*/ 45 w 513"/>
                <a:gd name="T23" fmla="*/ 610 h 617"/>
                <a:gd name="T24" fmla="*/ 45 w 513"/>
                <a:gd name="T25" fmla="*/ 614 h 617"/>
                <a:gd name="T26" fmla="*/ 417 w 513"/>
                <a:gd name="T27" fmla="*/ 617 h 617"/>
                <a:gd name="T28" fmla="*/ 395 w 513"/>
                <a:gd name="T29" fmla="*/ 580 h 617"/>
                <a:gd name="T30" fmla="*/ 367 w 513"/>
                <a:gd name="T31" fmla="*/ 547 h 617"/>
                <a:gd name="T32" fmla="*/ 359 w 513"/>
                <a:gd name="T33" fmla="*/ 538 h 617"/>
                <a:gd name="T34" fmla="*/ 336 w 513"/>
                <a:gd name="T35" fmla="*/ 519 h 617"/>
                <a:gd name="T36" fmla="*/ 328 w 513"/>
                <a:gd name="T37" fmla="*/ 501 h 617"/>
                <a:gd name="T38" fmla="*/ 308 w 513"/>
                <a:gd name="T39" fmla="*/ 480 h 617"/>
                <a:gd name="T40" fmla="*/ 305 w 513"/>
                <a:gd name="T41" fmla="*/ 474 h 617"/>
                <a:gd name="T42" fmla="*/ 303 w 513"/>
                <a:gd name="T43" fmla="*/ 419 h 617"/>
                <a:gd name="T44" fmla="*/ 297 w 513"/>
                <a:gd name="T45" fmla="*/ 383 h 617"/>
                <a:gd name="T46" fmla="*/ 305 w 513"/>
                <a:gd name="T47" fmla="*/ 370 h 617"/>
                <a:gd name="T48" fmla="*/ 328 w 513"/>
                <a:gd name="T49" fmla="*/ 352 h 617"/>
                <a:gd name="T50" fmla="*/ 339 w 513"/>
                <a:gd name="T51" fmla="*/ 313 h 617"/>
                <a:gd name="T52" fmla="*/ 345 w 513"/>
                <a:gd name="T53" fmla="*/ 273 h 617"/>
                <a:gd name="T54" fmla="*/ 375 w 513"/>
                <a:gd name="T55" fmla="*/ 212 h 617"/>
                <a:gd name="T56" fmla="*/ 409 w 513"/>
                <a:gd name="T57" fmla="*/ 182 h 617"/>
                <a:gd name="T58" fmla="*/ 426 w 513"/>
                <a:gd name="T59" fmla="*/ 164 h 617"/>
                <a:gd name="T60" fmla="*/ 471 w 513"/>
                <a:gd name="T61" fmla="*/ 137 h 617"/>
                <a:gd name="T62" fmla="*/ 513 w 513"/>
                <a:gd name="T63" fmla="*/ 109 h 617"/>
                <a:gd name="T64" fmla="*/ 493 w 513"/>
                <a:gd name="T65" fmla="*/ 103 h 617"/>
                <a:gd name="T66" fmla="*/ 451 w 513"/>
                <a:gd name="T67" fmla="*/ 88 h 617"/>
                <a:gd name="T68" fmla="*/ 431 w 513"/>
                <a:gd name="T69" fmla="*/ 100 h 617"/>
                <a:gd name="T70" fmla="*/ 406 w 513"/>
                <a:gd name="T71" fmla="*/ 109 h 617"/>
                <a:gd name="T72" fmla="*/ 387 w 513"/>
                <a:gd name="T73" fmla="*/ 103 h 617"/>
                <a:gd name="T74" fmla="*/ 364 w 513"/>
                <a:gd name="T75" fmla="*/ 82 h 617"/>
                <a:gd name="T76" fmla="*/ 347 w 513"/>
                <a:gd name="T77" fmla="*/ 79 h 617"/>
                <a:gd name="T78" fmla="*/ 280 w 513"/>
                <a:gd name="T79" fmla="*/ 33 h 617"/>
                <a:gd name="T80" fmla="*/ 249 w 513"/>
                <a:gd name="T81" fmla="*/ 54 h 617"/>
                <a:gd name="T82" fmla="*/ 177 w 513"/>
                <a:gd name="T83" fmla="*/ 27 h 617"/>
                <a:gd name="T84" fmla="*/ 14 w 513"/>
                <a:gd name="T85" fmla="*/ 0 h 617"/>
                <a:gd name="T86" fmla="*/ 9 w 513"/>
                <a:gd name="T87" fmla="*/ 15 h 617"/>
                <a:gd name="T88" fmla="*/ 0 w 513"/>
                <a:gd name="T89" fmla="*/ 67 h 617"/>
                <a:gd name="T90" fmla="*/ 17 w 513"/>
                <a:gd name="T91" fmla="*/ 109 h 617"/>
                <a:gd name="T92" fmla="*/ 26 w 513"/>
                <a:gd name="T93" fmla="*/ 152 h 617"/>
                <a:gd name="T94" fmla="*/ 31 w 513"/>
                <a:gd name="T95" fmla="*/ 185 h 617"/>
                <a:gd name="T96" fmla="*/ 34 w 513"/>
                <a:gd name="T97" fmla="*/ 234 h 617"/>
                <a:gd name="T98" fmla="*/ 34 w 513"/>
                <a:gd name="T99" fmla="*/ 264 h 617"/>
                <a:gd name="T100" fmla="*/ 45 w 513"/>
                <a:gd name="T101" fmla="*/ 304 h 617"/>
                <a:gd name="T102" fmla="*/ 45 w 513"/>
                <a:gd name="T103" fmla="*/ 304 h 617"/>
                <a:gd name="T104" fmla="*/ 45 w 513"/>
                <a:gd name="T105" fmla="*/ 304 h 617"/>
                <a:gd name="T106" fmla="*/ 45 w 513"/>
                <a:gd name="T107" fmla="*/ 349 h 617"/>
                <a:gd name="T108" fmla="*/ 31 w 513"/>
                <a:gd name="T109" fmla="*/ 39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3" h="617">
                  <a:moveTo>
                    <a:pt x="31" y="398"/>
                  </a:moveTo>
                  <a:lnTo>
                    <a:pt x="31" y="398"/>
                  </a:lnTo>
                  <a:lnTo>
                    <a:pt x="37" y="437"/>
                  </a:lnTo>
                  <a:lnTo>
                    <a:pt x="40" y="471"/>
                  </a:lnTo>
                  <a:lnTo>
                    <a:pt x="40" y="547"/>
                  </a:lnTo>
                  <a:lnTo>
                    <a:pt x="40" y="547"/>
                  </a:lnTo>
                  <a:lnTo>
                    <a:pt x="40" y="547"/>
                  </a:lnTo>
                  <a:lnTo>
                    <a:pt x="40" y="547"/>
                  </a:lnTo>
                  <a:lnTo>
                    <a:pt x="40" y="550"/>
                  </a:lnTo>
                  <a:lnTo>
                    <a:pt x="40" y="550"/>
                  </a:lnTo>
                  <a:lnTo>
                    <a:pt x="40" y="553"/>
                  </a:lnTo>
                  <a:lnTo>
                    <a:pt x="40" y="553"/>
                  </a:lnTo>
                  <a:lnTo>
                    <a:pt x="40" y="553"/>
                  </a:lnTo>
                  <a:lnTo>
                    <a:pt x="40" y="553"/>
                  </a:lnTo>
                  <a:lnTo>
                    <a:pt x="40" y="556"/>
                  </a:lnTo>
                  <a:lnTo>
                    <a:pt x="40" y="556"/>
                  </a:lnTo>
                  <a:lnTo>
                    <a:pt x="40" y="556"/>
                  </a:lnTo>
                  <a:lnTo>
                    <a:pt x="40" y="556"/>
                  </a:lnTo>
                  <a:lnTo>
                    <a:pt x="40" y="559"/>
                  </a:lnTo>
                  <a:lnTo>
                    <a:pt x="40" y="559"/>
                  </a:lnTo>
                  <a:lnTo>
                    <a:pt x="40" y="562"/>
                  </a:lnTo>
                  <a:lnTo>
                    <a:pt x="40" y="562"/>
                  </a:lnTo>
                  <a:lnTo>
                    <a:pt x="42" y="565"/>
                  </a:lnTo>
                  <a:lnTo>
                    <a:pt x="42" y="565"/>
                  </a:lnTo>
                  <a:lnTo>
                    <a:pt x="42" y="565"/>
                  </a:lnTo>
                  <a:lnTo>
                    <a:pt x="42" y="565"/>
                  </a:lnTo>
                  <a:lnTo>
                    <a:pt x="42" y="571"/>
                  </a:lnTo>
                  <a:lnTo>
                    <a:pt x="42" y="571"/>
                  </a:lnTo>
                  <a:lnTo>
                    <a:pt x="42" y="571"/>
                  </a:lnTo>
                  <a:lnTo>
                    <a:pt x="42" y="571"/>
                  </a:lnTo>
                  <a:lnTo>
                    <a:pt x="42" y="574"/>
                  </a:lnTo>
                  <a:lnTo>
                    <a:pt x="42" y="574"/>
                  </a:lnTo>
                  <a:lnTo>
                    <a:pt x="42" y="577"/>
                  </a:lnTo>
                  <a:lnTo>
                    <a:pt x="42" y="577"/>
                  </a:lnTo>
                  <a:lnTo>
                    <a:pt x="42" y="580"/>
                  </a:lnTo>
                  <a:lnTo>
                    <a:pt x="42" y="580"/>
                  </a:lnTo>
                  <a:lnTo>
                    <a:pt x="42" y="580"/>
                  </a:lnTo>
                  <a:lnTo>
                    <a:pt x="42" y="580"/>
                  </a:lnTo>
                  <a:lnTo>
                    <a:pt x="42" y="586"/>
                  </a:lnTo>
                  <a:lnTo>
                    <a:pt x="42" y="586"/>
                  </a:lnTo>
                  <a:lnTo>
                    <a:pt x="42" y="586"/>
                  </a:lnTo>
                  <a:lnTo>
                    <a:pt x="42" y="586"/>
                  </a:lnTo>
                  <a:lnTo>
                    <a:pt x="42" y="592"/>
                  </a:lnTo>
                  <a:lnTo>
                    <a:pt x="42" y="592"/>
                  </a:lnTo>
                  <a:lnTo>
                    <a:pt x="42" y="592"/>
                  </a:lnTo>
                  <a:lnTo>
                    <a:pt x="42" y="592"/>
                  </a:lnTo>
                  <a:lnTo>
                    <a:pt x="42" y="595"/>
                  </a:lnTo>
                  <a:lnTo>
                    <a:pt x="42" y="595"/>
                  </a:lnTo>
                  <a:lnTo>
                    <a:pt x="42" y="595"/>
                  </a:lnTo>
                  <a:lnTo>
                    <a:pt x="42" y="595"/>
                  </a:lnTo>
                  <a:lnTo>
                    <a:pt x="45" y="601"/>
                  </a:lnTo>
                  <a:lnTo>
                    <a:pt x="45" y="601"/>
                  </a:lnTo>
                  <a:lnTo>
                    <a:pt x="45" y="601"/>
                  </a:lnTo>
                  <a:lnTo>
                    <a:pt x="45" y="601"/>
                  </a:lnTo>
                  <a:lnTo>
                    <a:pt x="45" y="604"/>
                  </a:lnTo>
                  <a:lnTo>
                    <a:pt x="45" y="604"/>
                  </a:lnTo>
                  <a:lnTo>
                    <a:pt x="45" y="607"/>
                  </a:lnTo>
                  <a:lnTo>
                    <a:pt x="45" y="607"/>
                  </a:lnTo>
                  <a:lnTo>
                    <a:pt x="45" y="610"/>
                  </a:lnTo>
                  <a:lnTo>
                    <a:pt x="45" y="610"/>
                  </a:lnTo>
                  <a:lnTo>
                    <a:pt x="45" y="610"/>
                  </a:lnTo>
                  <a:lnTo>
                    <a:pt x="45" y="610"/>
                  </a:lnTo>
                  <a:lnTo>
                    <a:pt x="45" y="614"/>
                  </a:lnTo>
                  <a:lnTo>
                    <a:pt x="45" y="614"/>
                  </a:lnTo>
                  <a:lnTo>
                    <a:pt x="45" y="614"/>
                  </a:lnTo>
                  <a:lnTo>
                    <a:pt x="45" y="614"/>
                  </a:lnTo>
                  <a:lnTo>
                    <a:pt x="45" y="614"/>
                  </a:lnTo>
                  <a:lnTo>
                    <a:pt x="45" y="614"/>
                  </a:lnTo>
                  <a:lnTo>
                    <a:pt x="45" y="617"/>
                  </a:lnTo>
                  <a:lnTo>
                    <a:pt x="417" y="617"/>
                  </a:lnTo>
                  <a:lnTo>
                    <a:pt x="417" y="589"/>
                  </a:lnTo>
                  <a:lnTo>
                    <a:pt x="398" y="586"/>
                  </a:lnTo>
                  <a:lnTo>
                    <a:pt x="398" y="586"/>
                  </a:lnTo>
                  <a:lnTo>
                    <a:pt x="395" y="583"/>
                  </a:lnTo>
                  <a:lnTo>
                    <a:pt x="395" y="580"/>
                  </a:lnTo>
                  <a:lnTo>
                    <a:pt x="395" y="565"/>
                  </a:lnTo>
                  <a:lnTo>
                    <a:pt x="370" y="550"/>
                  </a:lnTo>
                  <a:lnTo>
                    <a:pt x="370" y="550"/>
                  </a:lnTo>
                  <a:lnTo>
                    <a:pt x="367" y="547"/>
                  </a:lnTo>
                  <a:lnTo>
                    <a:pt x="367" y="547"/>
                  </a:lnTo>
                  <a:lnTo>
                    <a:pt x="367" y="541"/>
                  </a:lnTo>
                  <a:lnTo>
                    <a:pt x="367" y="541"/>
                  </a:lnTo>
                  <a:lnTo>
                    <a:pt x="367" y="541"/>
                  </a:lnTo>
                  <a:lnTo>
                    <a:pt x="367" y="541"/>
                  </a:lnTo>
                  <a:lnTo>
                    <a:pt x="359" y="538"/>
                  </a:lnTo>
                  <a:lnTo>
                    <a:pt x="350" y="531"/>
                  </a:lnTo>
                  <a:lnTo>
                    <a:pt x="339" y="522"/>
                  </a:lnTo>
                  <a:lnTo>
                    <a:pt x="339" y="522"/>
                  </a:lnTo>
                  <a:lnTo>
                    <a:pt x="336" y="519"/>
                  </a:lnTo>
                  <a:lnTo>
                    <a:pt x="336" y="519"/>
                  </a:lnTo>
                  <a:lnTo>
                    <a:pt x="333" y="510"/>
                  </a:lnTo>
                  <a:lnTo>
                    <a:pt x="333" y="510"/>
                  </a:lnTo>
                  <a:lnTo>
                    <a:pt x="331" y="504"/>
                  </a:lnTo>
                  <a:lnTo>
                    <a:pt x="331" y="504"/>
                  </a:lnTo>
                  <a:lnTo>
                    <a:pt x="328" y="501"/>
                  </a:lnTo>
                  <a:lnTo>
                    <a:pt x="328" y="501"/>
                  </a:lnTo>
                  <a:lnTo>
                    <a:pt x="325" y="501"/>
                  </a:lnTo>
                  <a:lnTo>
                    <a:pt x="325" y="501"/>
                  </a:lnTo>
                  <a:lnTo>
                    <a:pt x="317" y="495"/>
                  </a:lnTo>
                  <a:lnTo>
                    <a:pt x="308" y="480"/>
                  </a:lnTo>
                  <a:lnTo>
                    <a:pt x="308" y="480"/>
                  </a:lnTo>
                  <a:lnTo>
                    <a:pt x="305" y="474"/>
                  </a:lnTo>
                  <a:lnTo>
                    <a:pt x="305" y="474"/>
                  </a:lnTo>
                  <a:lnTo>
                    <a:pt x="305" y="474"/>
                  </a:lnTo>
                  <a:lnTo>
                    <a:pt x="305" y="474"/>
                  </a:lnTo>
                  <a:lnTo>
                    <a:pt x="303" y="471"/>
                  </a:lnTo>
                  <a:lnTo>
                    <a:pt x="303" y="465"/>
                  </a:lnTo>
                  <a:lnTo>
                    <a:pt x="303" y="446"/>
                  </a:lnTo>
                  <a:lnTo>
                    <a:pt x="303" y="446"/>
                  </a:lnTo>
                  <a:lnTo>
                    <a:pt x="303" y="419"/>
                  </a:lnTo>
                  <a:lnTo>
                    <a:pt x="303" y="419"/>
                  </a:lnTo>
                  <a:lnTo>
                    <a:pt x="300" y="401"/>
                  </a:lnTo>
                  <a:lnTo>
                    <a:pt x="300" y="392"/>
                  </a:lnTo>
                  <a:lnTo>
                    <a:pt x="300" y="392"/>
                  </a:lnTo>
                  <a:lnTo>
                    <a:pt x="297" y="383"/>
                  </a:lnTo>
                  <a:lnTo>
                    <a:pt x="300" y="377"/>
                  </a:lnTo>
                  <a:lnTo>
                    <a:pt x="303" y="373"/>
                  </a:lnTo>
                  <a:lnTo>
                    <a:pt x="303" y="373"/>
                  </a:lnTo>
                  <a:lnTo>
                    <a:pt x="305" y="370"/>
                  </a:lnTo>
                  <a:lnTo>
                    <a:pt x="305" y="370"/>
                  </a:lnTo>
                  <a:lnTo>
                    <a:pt x="311" y="361"/>
                  </a:lnTo>
                  <a:lnTo>
                    <a:pt x="311" y="361"/>
                  </a:lnTo>
                  <a:lnTo>
                    <a:pt x="319" y="355"/>
                  </a:lnTo>
                  <a:lnTo>
                    <a:pt x="328" y="352"/>
                  </a:lnTo>
                  <a:lnTo>
                    <a:pt x="328" y="352"/>
                  </a:lnTo>
                  <a:lnTo>
                    <a:pt x="333" y="349"/>
                  </a:lnTo>
                  <a:lnTo>
                    <a:pt x="333" y="349"/>
                  </a:lnTo>
                  <a:lnTo>
                    <a:pt x="336" y="334"/>
                  </a:lnTo>
                  <a:lnTo>
                    <a:pt x="336" y="334"/>
                  </a:lnTo>
                  <a:lnTo>
                    <a:pt x="339" y="313"/>
                  </a:lnTo>
                  <a:lnTo>
                    <a:pt x="339" y="313"/>
                  </a:lnTo>
                  <a:lnTo>
                    <a:pt x="342" y="288"/>
                  </a:lnTo>
                  <a:lnTo>
                    <a:pt x="345" y="276"/>
                  </a:lnTo>
                  <a:lnTo>
                    <a:pt x="345" y="276"/>
                  </a:lnTo>
                  <a:lnTo>
                    <a:pt x="345" y="273"/>
                  </a:lnTo>
                  <a:lnTo>
                    <a:pt x="361" y="231"/>
                  </a:lnTo>
                  <a:lnTo>
                    <a:pt x="361" y="231"/>
                  </a:lnTo>
                  <a:lnTo>
                    <a:pt x="367" y="222"/>
                  </a:lnTo>
                  <a:lnTo>
                    <a:pt x="375" y="212"/>
                  </a:lnTo>
                  <a:lnTo>
                    <a:pt x="375" y="212"/>
                  </a:lnTo>
                  <a:lnTo>
                    <a:pt x="392" y="197"/>
                  </a:lnTo>
                  <a:lnTo>
                    <a:pt x="392" y="197"/>
                  </a:lnTo>
                  <a:lnTo>
                    <a:pt x="401" y="188"/>
                  </a:lnTo>
                  <a:lnTo>
                    <a:pt x="409" y="182"/>
                  </a:lnTo>
                  <a:lnTo>
                    <a:pt x="409" y="182"/>
                  </a:lnTo>
                  <a:lnTo>
                    <a:pt x="412" y="179"/>
                  </a:lnTo>
                  <a:lnTo>
                    <a:pt x="412" y="179"/>
                  </a:lnTo>
                  <a:lnTo>
                    <a:pt x="420" y="173"/>
                  </a:lnTo>
                  <a:lnTo>
                    <a:pt x="426" y="164"/>
                  </a:lnTo>
                  <a:lnTo>
                    <a:pt x="426" y="164"/>
                  </a:lnTo>
                  <a:lnTo>
                    <a:pt x="434" y="155"/>
                  </a:lnTo>
                  <a:lnTo>
                    <a:pt x="443" y="146"/>
                  </a:lnTo>
                  <a:lnTo>
                    <a:pt x="462" y="140"/>
                  </a:lnTo>
                  <a:lnTo>
                    <a:pt x="462" y="140"/>
                  </a:lnTo>
                  <a:lnTo>
                    <a:pt x="471" y="137"/>
                  </a:lnTo>
                  <a:lnTo>
                    <a:pt x="471" y="137"/>
                  </a:lnTo>
                  <a:lnTo>
                    <a:pt x="485" y="127"/>
                  </a:lnTo>
                  <a:lnTo>
                    <a:pt x="499" y="118"/>
                  </a:lnTo>
                  <a:lnTo>
                    <a:pt x="499" y="118"/>
                  </a:lnTo>
                  <a:lnTo>
                    <a:pt x="513" y="109"/>
                  </a:lnTo>
                  <a:lnTo>
                    <a:pt x="513" y="109"/>
                  </a:lnTo>
                  <a:lnTo>
                    <a:pt x="504" y="106"/>
                  </a:lnTo>
                  <a:lnTo>
                    <a:pt x="504" y="106"/>
                  </a:lnTo>
                  <a:lnTo>
                    <a:pt x="493" y="103"/>
                  </a:lnTo>
                  <a:lnTo>
                    <a:pt x="493" y="103"/>
                  </a:lnTo>
                  <a:lnTo>
                    <a:pt x="479" y="100"/>
                  </a:lnTo>
                  <a:lnTo>
                    <a:pt x="468" y="94"/>
                  </a:lnTo>
                  <a:lnTo>
                    <a:pt x="468" y="94"/>
                  </a:lnTo>
                  <a:lnTo>
                    <a:pt x="459" y="91"/>
                  </a:lnTo>
                  <a:lnTo>
                    <a:pt x="451" y="88"/>
                  </a:lnTo>
                  <a:lnTo>
                    <a:pt x="451" y="88"/>
                  </a:lnTo>
                  <a:lnTo>
                    <a:pt x="445" y="88"/>
                  </a:lnTo>
                  <a:lnTo>
                    <a:pt x="443" y="91"/>
                  </a:lnTo>
                  <a:lnTo>
                    <a:pt x="443" y="91"/>
                  </a:lnTo>
                  <a:lnTo>
                    <a:pt x="431" y="100"/>
                  </a:lnTo>
                  <a:lnTo>
                    <a:pt x="426" y="106"/>
                  </a:lnTo>
                  <a:lnTo>
                    <a:pt x="415" y="109"/>
                  </a:lnTo>
                  <a:lnTo>
                    <a:pt x="415" y="109"/>
                  </a:lnTo>
                  <a:lnTo>
                    <a:pt x="406" y="109"/>
                  </a:lnTo>
                  <a:lnTo>
                    <a:pt x="406" y="109"/>
                  </a:lnTo>
                  <a:lnTo>
                    <a:pt x="398" y="112"/>
                  </a:lnTo>
                  <a:lnTo>
                    <a:pt x="392" y="112"/>
                  </a:lnTo>
                  <a:lnTo>
                    <a:pt x="389" y="109"/>
                  </a:lnTo>
                  <a:lnTo>
                    <a:pt x="387" y="103"/>
                  </a:lnTo>
                  <a:lnTo>
                    <a:pt x="387" y="103"/>
                  </a:lnTo>
                  <a:lnTo>
                    <a:pt x="381" y="91"/>
                  </a:lnTo>
                  <a:lnTo>
                    <a:pt x="381" y="91"/>
                  </a:lnTo>
                  <a:lnTo>
                    <a:pt x="375" y="85"/>
                  </a:lnTo>
                  <a:lnTo>
                    <a:pt x="373" y="82"/>
                  </a:lnTo>
                  <a:lnTo>
                    <a:pt x="364" y="82"/>
                  </a:lnTo>
                  <a:lnTo>
                    <a:pt x="364" y="82"/>
                  </a:lnTo>
                  <a:lnTo>
                    <a:pt x="356" y="85"/>
                  </a:lnTo>
                  <a:lnTo>
                    <a:pt x="353" y="82"/>
                  </a:lnTo>
                  <a:lnTo>
                    <a:pt x="347" y="79"/>
                  </a:lnTo>
                  <a:lnTo>
                    <a:pt x="347" y="79"/>
                  </a:lnTo>
                  <a:lnTo>
                    <a:pt x="328" y="64"/>
                  </a:lnTo>
                  <a:lnTo>
                    <a:pt x="294" y="36"/>
                  </a:lnTo>
                  <a:lnTo>
                    <a:pt x="294" y="36"/>
                  </a:lnTo>
                  <a:lnTo>
                    <a:pt x="286" y="33"/>
                  </a:lnTo>
                  <a:lnTo>
                    <a:pt x="280" y="33"/>
                  </a:lnTo>
                  <a:lnTo>
                    <a:pt x="275" y="39"/>
                  </a:lnTo>
                  <a:lnTo>
                    <a:pt x="269" y="42"/>
                  </a:lnTo>
                  <a:lnTo>
                    <a:pt x="269" y="42"/>
                  </a:lnTo>
                  <a:lnTo>
                    <a:pt x="258" y="54"/>
                  </a:lnTo>
                  <a:lnTo>
                    <a:pt x="249" y="54"/>
                  </a:lnTo>
                  <a:lnTo>
                    <a:pt x="241" y="54"/>
                  </a:lnTo>
                  <a:lnTo>
                    <a:pt x="235" y="51"/>
                  </a:lnTo>
                  <a:lnTo>
                    <a:pt x="235" y="51"/>
                  </a:lnTo>
                  <a:lnTo>
                    <a:pt x="207" y="42"/>
                  </a:lnTo>
                  <a:lnTo>
                    <a:pt x="177" y="27"/>
                  </a:lnTo>
                  <a:lnTo>
                    <a:pt x="177" y="27"/>
                  </a:lnTo>
                  <a:lnTo>
                    <a:pt x="177" y="27"/>
                  </a:lnTo>
                  <a:lnTo>
                    <a:pt x="140" y="3"/>
                  </a:lnTo>
                  <a:lnTo>
                    <a:pt x="140" y="3"/>
                  </a:lnTo>
                  <a:lnTo>
                    <a:pt x="14" y="0"/>
                  </a:lnTo>
                  <a:lnTo>
                    <a:pt x="14" y="0"/>
                  </a:lnTo>
                  <a:lnTo>
                    <a:pt x="14" y="3"/>
                  </a:lnTo>
                  <a:lnTo>
                    <a:pt x="14" y="3"/>
                  </a:lnTo>
                  <a:lnTo>
                    <a:pt x="14" y="9"/>
                  </a:lnTo>
                  <a:lnTo>
                    <a:pt x="9" y="15"/>
                  </a:lnTo>
                  <a:lnTo>
                    <a:pt x="9" y="15"/>
                  </a:lnTo>
                  <a:lnTo>
                    <a:pt x="3" y="27"/>
                  </a:lnTo>
                  <a:lnTo>
                    <a:pt x="0" y="39"/>
                  </a:lnTo>
                  <a:lnTo>
                    <a:pt x="0" y="67"/>
                  </a:lnTo>
                  <a:lnTo>
                    <a:pt x="0" y="67"/>
                  </a:lnTo>
                  <a:lnTo>
                    <a:pt x="9" y="82"/>
                  </a:lnTo>
                  <a:lnTo>
                    <a:pt x="14" y="88"/>
                  </a:lnTo>
                  <a:lnTo>
                    <a:pt x="14" y="97"/>
                  </a:lnTo>
                  <a:lnTo>
                    <a:pt x="14" y="97"/>
                  </a:lnTo>
                  <a:lnTo>
                    <a:pt x="17" y="109"/>
                  </a:lnTo>
                  <a:lnTo>
                    <a:pt x="17" y="109"/>
                  </a:lnTo>
                  <a:lnTo>
                    <a:pt x="20" y="133"/>
                  </a:lnTo>
                  <a:lnTo>
                    <a:pt x="20" y="133"/>
                  </a:lnTo>
                  <a:lnTo>
                    <a:pt x="23" y="140"/>
                  </a:lnTo>
                  <a:lnTo>
                    <a:pt x="26" y="152"/>
                  </a:lnTo>
                  <a:lnTo>
                    <a:pt x="26" y="152"/>
                  </a:lnTo>
                  <a:lnTo>
                    <a:pt x="28" y="161"/>
                  </a:lnTo>
                  <a:lnTo>
                    <a:pt x="28" y="170"/>
                  </a:lnTo>
                  <a:lnTo>
                    <a:pt x="28" y="170"/>
                  </a:lnTo>
                  <a:lnTo>
                    <a:pt x="31" y="185"/>
                  </a:lnTo>
                  <a:lnTo>
                    <a:pt x="31" y="185"/>
                  </a:lnTo>
                  <a:lnTo>
                    <a:pt x="34" y="197"/>
                  </a:lnTo>
                  <a:lnTo>
                    <a:pt x="37" y="212"/>
                  </a:lnTo>
                  <a:lnTo>
                    <a:pt x="37" y="212"/>
                  </a:lnTo>
                  <a:lnTo>
                    <a:pt x="34" y="234"/>
                  </a:lnTo>
                  <a:lnTo>
                    <a:pt x="34" y="234"/>
                  </a:lnTo>
                  <a:lnTo>
                    <a:pt x="31" y="252"/>
                  </a:lnTo>
                  <a:lnTo>
                    <a:pt x="31" y="252"/>
                  </a:lnTo>
                  <a:lnTo>
                    <a:pt x="31" y="258"/>
                  </a:lnTo>
                  <a:lnTo>
                    <a:pt x="34" y="264"/>
                  </a:lnTo>
                  <a:lnTo>
                    <a:pt x="34" y="264"/>
                  </a:lnTo>
                  <a:lnTo>
                    <a:pt x="40" y="270"/>
                  </a:lnTo>
                  <a:lnTo>
                    <a:pt x="45" y="279"/>
                  </a:lnTo>
                  <a:lnTo>
                    <a:pt x="45" y="288"/>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40"/>
                  </a:lnTo>
                  <a:lnTo>
                    <a:pt x="45" y="340"/>
                  </a:lnTo>
                  <a:lnTo>
                    <a:pt x="45" y="349"/>
                  </a:lnTo>
                  <a:lnTo>
                    <a:pt x="40" y="358"/>
                  </a:lnTo>
                  <a:lnTo>
                    <a:pt x="40" y="358"/>
                  </a:lnTo>
                  <a:lnTo>
                    <a:pt x="34" y="377"/>
                  </a:lnTo>
                  <a:lnTo>
                    <a:pt x="31" y="389"/>
                  </a:lnTo>
                  <a:lnTo>
                    <a:pt x="31" y="398"/>
                  </a:lnTo>
                  <a:lnTo>
                    <a:pt x="31" y="398"/>
                  </a:lnTo>
                  <a:close/>
                </a:path>
              </a:pathLst>
            </a:custGeom>
            <a:solidFill>
              <a:schemeClr val="accent3">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40" name="Freeform 568">
              <a:extLst>
                <a:ext uri="{FF2B5EF4-FFF2-40B4-BE49-F238E27FC236}">
                  <a16:creationId xmlns:a16="http://schemas.microsoft.com/office/drawing/2014/main" id="{51A2AD97-E93B-D26D-0C10-240F60849305}"/>
                </a:ext>
              </a:extLst>
            </p:cNvPr>
            <p:cNvSpPr>
              <a:spLocks/>
            </p:cNvSpPr>
            <p:nvPr/>
          </p:nvSpPr>
          <p:spPr bwMode="auto">
            <a:xfrm rot="21400944">
              <a:off x="2450856" y="2118656"/>
              <a:ext cx="657116" cy="433461"/>
            </a:xfrm>
            <a:custGeom>
              <a:avLst/>
              <a:gdLst>
                <a:gd name="T0" fmla="*/ 17 w 529"/>
                <a:gd name="T1" fmla="*/ 189 h 368"/>
                <a:gd name="T2" fmla="*/ 17 w 529"/>
                <a:gd name="T3" fmla="*/ 201 h 368"/>
                <a:gd name="T4" fmla="*/ 17 w 529"/>
                <a:gd name="T5" fmla="*/ 201 h 368"/>
                <a:gd name="T6" fmla="*/ 17 w 529"/>
                <a:gd name="T7" fmla="*/ 201 h 368"/>
                <a:gd name="T8" fmla="*/ 232 w 529"/>
                <a:gd name="T9" fmla="*/ 356 h 368"/>
                <a:gd name="T10" fmla="*/ 232 w 529"/>
                <a:gd name="T11" fmla="*/ 356 h 368"/>
                <a:gd name="T12" fmla="*/ 243 w 529"/>
                <a:gd name="T13" fmla="*/ 356 h 368"/>
                <a:gd name="T14" fmla="*/ 252 w 529"/>
                <a:gd name="T15" fmla="*/ 356 h 368"/>
                <a:gd name="T16" fmla="*/ 263 w 529"/>
                <a:gd name="T17" fmla="*/ 356 h 368"/>
                <a:gd name="T18" fmla="*/ 266 w 529"/>
                <a:gd name="T19" fmla="*/ 356 h 368"/>
                <a:gd name="T20" fmla="*/ 277 w 529"/>
                <a:gd name="T21" fmla="*/ 359 h 368"/>
                <a:gd name="T22" fmla="*/ 285 w 529"/>
                <a:gd name="T23" fmla="*/ 359 h 368"/>
                <a:gd name="T24" fmla="*/ 297 w 529"/>
                <a:gd name="T25" fmla="*/ 359 h 368"/>
                <a:gd name="T26" fmla="*/ 297 w 529"/>
                <a:gd name="T27" fmla="*/ 359 h 368"/>
                <a:gd name="T28" fmla="*/ 347 w 529"/>
                <a:gd name="T29" fmla="*/ 362 h 368"/>
                <a:gd name="T30" fmla="*/ 355 w 529"/>
                <a:gd name="T31" fmla="*/ 362 h 368"/>
                <a:gd name="T32" fmla="*/ 364 w 529"/>
                <a:gd name="T33" fmla="*/ 362 h 368"/>
                <a:gd name="T34" fmla="*/ 369 w 529"/>
                <a:gd name="T35" fmla="*/ 362 h 368"/>
                <a:gd name="T36" fmla="*/ 378 w 529"/>
                <a:gd name="T37" fmla="*/ 365 h 368"/>
                <a:gd name="T38" fmla="*/ 386 w 529"/>
                <a:gd name="T39" fmla="*/ 365 h 368"/>
                <a:gd name="T40" fmla="*/ 395 w 529"/>
                <a:gd name="T41" fmla="*/ 365 h 368"/>
                <a:gd name="T42" fmla="*/ 400 w 529"/>
                <a:gd name="T43" fmla="*/ 365 h 368"/>
                <a:gd name="T44" fmla="*/ 409 w 529"/>
                <a:gd name="T45" fmla="*/ 365 h 368"/>
                <a:gd name="T46" fmla="*/ 414 w 529"/>
                <a:gd name="T47" fmla="*/ 365 h 368"/>
                <a:gd name="T48" fmla="*/ 425 w 529"/>
                <a:gd name="T49" fmla="*/ 365 h 368"/>
                <a:gd name="T50" fmla="*/ 428 w 529"/>
                <a:gd name="T51" fmla="*/ 365 h 368"/>
                <a:gd name="T52" fmla="*/ 439 w 529"/>
                <a:gd name="T53" fmla="*/ 368 h 368"/>
                <a:gd name="T54" fmla="*/ 448 w 529"/>
                <a:gd name="T55" fmla="*/ 368 h 368"/>
                <a:gd name="T56" fmla="*/ 456 w 529"/>
                <a:gd name="T57" fmla="*/ 368 h 368"/>
                <a:gd name="T58" fmla="*/ 462 w 529"/>
                <a:gd name="T59" fmla="*/ 368 h 368"/>
                <a:gd name="T60" fmla="*/ 470 w 529"/>
                <a:gd name="T61" fmla="*/ 368 h 368"/>
                <a:gd name="T62" fmla="*/ 476 w 529"/>
                <a:gd name="T63" fmla="*/ 368 h 368"/>
                <a:gd name="T64" fmla="*/ 484 w 529"/>
                <a:gd name="T65" fmla="*/ 368 h 368"/>
                <a:gd name="T66" fmla="*/ 487 w 529"/>
                <a:gd name="T67" fmla="*/ 368 h 368"/>
                <a:gd name="T68" fmla="*/ 495 w 529"/>
                <a:gd name="T69" fmla="*/ 368 h 368"/>
                <a:gd name="T70" fmla="*/ 501 w 529"/>
                <a:gd name="T71" fmla="*/ 368 h 368"/>
                <a:gd name="T72" fmla="*/ 507 w 529"/>
                <a:gd name="T73" fmla="*/ 368 h 368"/>
                <a:gd name="T74" fmla="*/ 512 w 529"/>
                <a:gd name="T75" fmla="*/ 368 h 368"/>
                <a:gd name="T76" fmla="*/ 521 w 529"/>
                <a:gd name="T77" fmla="*/ 368 h 368"/>
                <a:gd name="T78" fmla="*/ 523 w 529"/>
                <a:gd name="T79" fmla="*/ 368 h 368"/>
                <a:gd name="T80" fmla="*/ 529 w 529"/>
                <a:gd name="T81" fmla="*/ 368 h 368"/>
                <a:gd name="T82" fmla="*/ 529 w 529"/>
                <a:gd name="T83" fmla="*/ 338 h 368"/>
                <a:gd name="T84" fmla="*/ 529 w 529"/>
                <a:gd name="T85" fmla="*/ 338 h 368"/>
                <a:gd name="T86" fmla="*/ 529 w 529"/>
                <a:gd name="T87" fmla="*/ 338 h 368"/>
                <a:gd name="T88" fmla="*/ 529 w 529"/>
                <a:gd name="T89" fmla="*/ 338 h 368"/>
                <a:gd name="T90" fmla="*/ 521 w 529"/>
                <a:gd name="T91" fmla="*/ 307 h 368"/>
                <a:gd name="T92" fmla="*/ 515 w 529"/>
                <a:gd name="T93" fmla="*/ 286 h 368"/>
                <a:gd name="T94" fmla="*/ 518 w 529"/>
                <a:gd name="T95" fmla="*/ 265 h 368"/>
                <a:gd name="T96" fmla="*/ 518 w 529"/>
                <a:gd name="T97" fmla="*/ 234 h 368"/>
                <a:gd name="T98" fmla="*/ 512 w 529"/>
                <a:gd name="T99" fmla="*/ 204 h 368"/>
                <a:gd name="T100" fmla="*/ 509 w 529"/>
                <a:gd name="T101" fmla="*/ 189 h 368"/>
                <a:gd name="T102" fmla="*/ 504 w 529"/>
                <a:gd name="T103" fmla="*/ 167 h 368"/>
                <a:gd name="T104" fmla="*/ 498 w 529"/>
                <a:gd name="T105" fmla="*/ 131 h 368"/>
                <a:gd name="T106" fmla="*/ 487 w 529"/>
                <a:gd name="T107" fmla="*/ 107 h 368"/>
                <a:gd name="T108" fmla="*/ 484 w 529"/>
                <a:gd name="T109" fmla="*/ 73 h 368"/>
                <a:gd name="T110" fmla="*/ 498 w 529"/>
                <a:gd name="T111" fmla="*/ 43 h 368"/>
                <a:gd name="T112" fmla="*/ 498 w 529"/>
                <a:gd name="T113" fmla="*/ 37 h 368"/>
                <a:gd name="T114" fmla="*/ 313 w 529"/>
                <a:gd name="T115" fmla="*/ 25 h 368"/>
                <a:gd name="T116" fmla="*/ 39 w 529"/>
                <a:gd name="T117" fmla="*/ 0 h 368"/>
                <a:gd name="T118" fmla="*/ 34 w 529"/>
                <a:gd name="T119" fmla="*/ 46 h 368"/>
                <a:gd name="T120" fmla="*/ 17 w 529"/>
                <a:gd name="T121" fmla="*/ 18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9" h="368">
                  <a:moveTo>
                    <a:pt x="17" y="189"/>
                  </a:moveTo>
                  <a:lnTo>
                    <a:pt x="17" y="189"/>
                  </a:lnTo>
                  <a:lnTo>
                    <a:pt x="17" y="189"/>
                  </a:lnTo>
                  <a:lnTo>
                    <a:pt x="17" y="189"/>
                  </a:lnTo>
                  <a:lnTo>
                    <a:pt x="17" y="201"/>
                  </a:lnTo>
                  <a:lnTo>
                    <a:pt x="17" y="201"/>
                  </a:lnTo>
                  <a:lnTo>
                    <a:pt x="17" y="201"/>
                  </a:lnTo>
                  <a:lnTo>
                    <a:pt x="17" y="201"/>
                  </a:lnTo>
                  <a:lnTo>
                    <a:pt x="17" y="201"/>
                  </a:lnTo>
                  <a:lnTo>
                    <a:pt x="17" y="201"/>
                  </a:lnTo>
                  <a:lnTo>
                    <a:pt x="17" y="201"/>
                  </a:lnTo>
                  <a:lnTo>
                    <a:pt x="17" y="201"/>
                  </a:lnTo>
                  <a:lnTo>
                    <a:pt x="0" y="341"/>
                  </a:lnTo>
                  <a:lnTo>
                    <a:pt x="0" y="341"/>
                  </a:lnTo>
                  <a:lnTo>
                    <a:pt x="232" y="356"/>
                  </a:lnTo>
                  <a:lnTo>
                    <a:pt x="232" y="356"/>
                  </a:lnTo>
                  <a:lnTo>
                    <a:pt x="232" y="356"/>
                  </a:lnTo>
                  <a:lnTo>
                    <a:pt x="232" y="356"/>
                  </a:lnTo>
                  <a:lnTo>
                    <a:pt x="243" y="356"/>
                  </a:lnTo>
                  <a:lnTo>
                    <a:pt x="243" y="356"/>
                  </a:lnTo>
                  <a:lnTo>
                    <a:pt x="243" y="356"/>
                  </a:lnTo>
                  <a:lnTo>
                    <a:pt x="243" y="356"/>
                  </a:lnTo>
                  <a:lnTo>
                    <a:pt x="252" y="356"/>
                  </a:lnTo>
                  <a:lnTo>
                    <a:pt x="252" y="356"/>
                  </a:lnTo>
                  <a:lnTo>
                    <a:pt x="255" y="356"/>
                  </a:lnTo>
                  <a:lnTo>
                    <a:pt x="255" y="356"/>
                  </a:lnTo>
                  <a:lnTo>
                    <a:pt x="263" y="356"/>
                  </a:lnTo>
                  <a:lnTo>
                    <a:pt x="263" y="356"/>
                  </a:lnTo>
                  <a:lnTo>
                    <a:pt x="266" y="356"/>
                  </a:lnTo>
                  <a:lnTo>
                    <a:pt x="266" y="356"/>
                  </a:lnTo>
                  <a:lnTo>
                    <a:pt x="274" y="359"/>
                  </a:lnTo>
                  <a:lnTo>
                    <a:pt x="274" y="359"/>
                  </a:lnTo>
                  <a:lnTo>
                    <a:pt x="277" y="359"/>
                  </a:lnTo>
                  <a:lnTo>
                    <a:pt x="277" y="359"/>
                  </a:lnTo>
                  <a:lnTo>
                    <a:pt x="285" y="359"/>
                  </a:lnTo>
                  <a:lnTo>
                    <a:pt x="285" y="359"/>
                  </a:lnTo>
                  <a:lnTo>
                    <a:pt x="285" y="359"/>
                  </a:lnTo>
                  <a:lnTo>
                    <a:pt x="285" y="359"/>
                  </a:lnTo>
                  <a:lnTo>
                    <a:pt x="297" y="359"/>
                  </a:lnTo>
                  <a:lnTo>
                    <a:pt x="297" y="359"/>
                  </a:lnTo>
                  <a:lnTo>
                    <a:pt x="297" y="359"/>
                  </a:lnTo>
                  <a:lnTo>
                    <a:pt x="297" y="359"/>
                  </a:lnTo>
                  <a:lnTo>
                    <a:pt x="344" y="362"/>
                  </a:lnTo>
                  <a:lnTo>
                    <a:pt x="344" y="362"/>
                  </a:lnTo>
                  <a:lnTo>
                    <a:pt x="347" y="362"/>
                  </a:lnTo>
                  <a:lnTo>
                    <a:pt x="347" y="362"/>
                  </a:lnTo>
                  <a:lnTo>
                    <a:pt x="355" y="362"/>
                  </a:lnTo>
                  <a:lnTo>
                    <a:pt x="355" y="362"/>
                  </a:lnTo>
                  <a:lnTo>
                    <a:pt x="358" y="362"/>
                  </a:lnTo>
                  <a:lnTo>
                    <a:pt x="358" y="362"/>
                  </a:lnTo>
                  <a:lnTo>
                    <a:pt x="364" y="362"/>
                  </a:lnTo>
                  <a:lnTo>
                    <a:pt x="364" y="362"/>
                  </a:lnTo>
                  <a:lnTo>
                    <a:pt x="369" y="362"/>
                  </a:lnTo>
                  <a:lnTo>
                    <a:pt x="369" y="362"/>
                  </a:lnTo>
                  <a:lnTo>
                    <a:pt x="375" y="365"/>
                  </a:lnTo>
                  <a:lnTo>
                    <a:pt x="375" y="365"/>
                  </a:lnTo>
                  <a:lnTo>
                    <a:pt x="378" y="365"/>
                  </a:lnTo>
                  <a:lnTo>
                    <a:pt x="378" y="365"/>
                  </a:lnTo>
                  <a:lnTo>
                    <a:pt x="386" y="365"/>
                  </a:lnTo>
                  <a:lnTo>
                    <a:pt x="386" y="365"/>
                  </a:lnTo>
                  <a:lnTo>
                    <a:pt x="389" y="365"/>
                  </a:lnTo>
                  <a:lnTo>
                    <a:pt x="389" y="365"/>
                  </a:lnTo>
                  <a:lnTo>
                    <a:pt x="395" y="365"/>
                  </a:lnTo>
                  <a:lnTo>
                    <a:pt x="395" y="365"/>
                  </a:lnTo>
                  <a:lnTo>
                    <a:pt x="400" y="365"/>
                  </a:lnTo>
                  <a:lnTo>
                    <a:pt x="400" y="365"/>
                  </a:lnTo>
                  <a:lnTo>
                    <a:pt x="406" y="365"/>
                  </a:lnTo>
                  <a:lnTo>
                    <a:pt x="406" y="365"/>
                  </a:lnTo>
                  <a:lnTo>
                    <a:pt x="409" y="365"/>
                  </a:lnTo>
                  <a:lnTo>
                    <a:pt x="409" y="365"/>
                  </a:lnTo>
                  <a:lnTo>
                    <a:pt x="414" y="365"/>
                  </a:lnTo>
                  <a:lnTo>
                    <a:pt x="414" y="365"/>
                  </a:lnTo>
                  <a:lnTo>
                    <a:pt x="420" y="365"/>
                  </a:lnTo>
                  <a:lnTo>
                    <a:pt x="420" y="365"/>
                  </a:lnTo>
                  <a:lnTo>
                    <a:pt x="425" y="365"/>
                  </a:lnTo>
                  <a:lnTo>
                    <a:pt x="425" y="365"/>
                  </a:lnTo>
                  <a:lnTo>
                    <a:pt x="428" y="365"/>
                  </a:lnTo>
                  <a:lnTo>
                    <a:pt x="428" y="365"/>
                  </a:lnTo>
                  <a:lnTo>
                    <a:pt x="434" y="365"/>
                  </a:lnTo>
                  <a:lnTo>
                    <a:pt x="434" y="365"/>
                  </a:lnTo>
                  <a:lnTo>
                    <a:pt x="439" y="368"/>
                  </a:lnTo>
                  <a:lnTo>
                    <a:pt x="439" y="368"/>
                  </a:lnTo>
                  <a:lnTo>
                    <a:pt x="448" y="368"/>
                  </a:lnTo>
                  <a:lnTo>
                    <a:pt x="448" y="368"/>
                  </a:lnTo>
                  <a:lnTo>
                    <a:pt x="453" y="368"/>
                  </a:lnTo>
                  <a:lnTo>
                    <a:pt x="453" y="368"/>
                  </a:lnTo>
                  <a:lnTo>
                    <a:pt x="456" y="368"/>
                  </a:lnTo>
                  <a:lnTo>
                    <a:pt x="456" y="368"/>
                  </a:lnTo>
                  <a:lnTo>
                    <a:pt x="462" y="368"/>
                  </a:lnTo>
                  <a:lnTo>
                    <a:pt x="462" y="368"/>
                  </a:lnTo>
                  <a:lnTo>
                    <a:pt x="467" y="368"/>
                  </a:lnTo>
                  <a:lnTo>
                    <a:pt x="467" y="368"/>
                  </a:lnTo>
                  <a:lnTo>
                    <a:pt x="470" y="368"/>
                  </a:lnTo>
                  <a:lnTo>
                    <a:pt x="470" y="368"/>
                  </a:lnTo>
                  <a:lnTo>
                    <a:pt x="476" y="368"/>
                  </a:lnTo>
                  <a:lnTo>
                    <a:pt x="476" y="368"/>
                  </a:lnTo>
                  <a:lnTo>
                    <a:pt x="479" y="368"/>
                  </a:lnTo>
                  <a:lnTo>
                    <a:pt x="479" y="368"/>
                  </a:lnTo>
                  <a:lnTo>
                    <a:pt x="484" y="368"/>
                  </a:lnTo>
                  <a:lnTo>
                    <a:pt x="484" y="368"/>
                  </a:lnTo>
                  <a:lnTo>
                    <a:pt x="487" y="368"/>
                  </a:lnTo>
                  <a:lnTo>
                    <a:pt x="487" y="368"/>
                  </a:lnTo>
                  <a:lnTo>
                    <a:pt x="493" y="368"/>
                  </a:lnTo>
                  <a:lnTo>
                    <a:pt x="493" y="368"/>
                  </a:lnTo>
                  <a:lnTo>
                    <a:pt x="495" y="368"/>
                  </a:lnTo>
                  <a:lnTo>
                    <a:pt x="495" y="368"/>
                  </a:lnTo>
                  <a:lnTo>
                    <a:pt x="501" y="368"/>
                  </a:lnTo>
                  <a:lnTo>
                    <a:pt x="501" y="368"/>
                  </a:lnTo>
                  <a:lnTo>
                    <a:pt x="504" y="368"/>
                  </a:lnTo>
                  <a:lnTo>
                    <a:pt x="504" y="368"/>
                  </a:lnTo>
                  <a:lnTo>
                    <a:pt x="507" y="368"/>
                  </a:lnTo>
                  <a:lnTo>
                    <a:pt x="507" y="368"/>
                  </a:lnTo>
                  <a:lnTo>
                    <a:pt x="512" y="368"/>
                  </a:lnTo>
                  <a:lnTo>
                    <a:pt x="512" y="368"/>
                  </a:lnTo>
                  <a:lnTo>
                    <a:pt x="515" y="368"/>
                  </a:lnTo>
                  <a:lnTo>
                    <a:pt x="515" y="368"/>
                  </a:lnTo>
                  <a:lnTo>
                    <a:pt x="521" y="368"/>
                  </a:lnTo>
                  <a:lnTo>
                    <a:pt x="521" y="368"/>
                  </a:lnTo>
                  <a:lnTo>
                    <a:pt x="523" y="368"/>
                  </a:lnTo>
                  <a:lnTo>
                    <a:pt x="523" y="368"/>
                  </a:lnTo>
                  <a:lnTo>
                    <a:pt x="526" y="368"/>
                  </a:lnTo>
                  <a:lnTo>
                    <a:pt x="526" y="368"/>
                  </a:lnTo>
                  <a:lnTo>
                    <a:pt x="529" y="368"/>
                  </a:lnTo>
                  <a:lnTo>
                    <a:pt x="529" y="368"/>
                  </a:lnTo>
                  <a:lnTo>
                    <a:pt x="529" y="368"/>
                  </a:lnTo>
                  <a:lnTo>
                    <a:pt x="529" y="338"/>
                  </a:lnTo>
                  <a:lnTo>
                    <a:pt x="529" y="338"/>
                  </a:lnTo>
                  <a:lnTo>
                    <a:pt x="529" y="338"/>
                  </a:lnTo>
                  <a:lnTo>
                    <a:pt x="529" y="338"/>
                  </a:lnTo>
                  <a:lnTo>
                    <a:pt x="529" y="338"/>
                  </a:lnTo>
                  <a:lnTo>
                    <a:pt x="529" y="338"/>
                  </a:lnTo>
                  <a:lnTo>
                    <a:pt x="529" y="338"/>
                  </a:lnTo>
                  <a:lnTo>
                    <a:pt x="529" y="338"/>
                  </a:lnTo>
                  <a:lnTo>
                    <a:pt x="529" y="338"/>
                  </a:lnTo>
                  <a:lnTo>
                    <a:pt x="529" y="338"/>
                  </a:lnTo>
                  <a:lnTo>
                    <a:pt x="529" y="316"/>
                  </a:lnTo>
                  <a:lnTo>
                    <a:pt x="526" y="310"/>
                  </a:lnTo>
                  <a:lnTo>
                    <a:pt x="521" y="307"/>
                  </a:lnTo>
                  <a:lnTo>
                    <a:pt x="521" y="307"/>
                  </a:lnTo>
                  <a:lnTo>
                    <a:pt x="518" y="298"/>
                  </a:lnTo>
                  <a:lnTo>
                    <a:pt x="515" y="286"/>
                  </a:lnTo>
                  <a:lnTo>
                    <a:pt x="515" y="286"/>
                  </a:lnTo>
                  <a:lnTo>
                    <a:pt x="518" y="265"/>
                  </a:lnTo>
                  <a:lnTo>
                    <a:pt x="518" y="265"/>
                  </a:lnTo>
                  <a:lnTo>
                    <a:pt x="521" y="246"/>
                  </a:lnTo>
                  <a:lnTo>
                    <a:pt x="521" y="246"/>
                  </a:lnTo>
                  <a:lnTo>
                    <a:pt x="518" y="234"/>
                  </a:lnTo>
                  <a:lnTo>
                    <a:pt x="515" y="222"/>
                  </a:lnTo>
                  <a:lnTo>
                    <a:pt x="515" y="222"/>
                  </a:lnTo>
                  <a:lnTo>
                    <a:pt x="512" y="204"/>
                  </a:lnTo>
                  <a:lnTo>
                    <a:pt x="512" y="204"/>
                  </a:lnTo>
                  <a:lnTo>
                    <a:pt x="509" y="189"/>
                  </a:lnTo>
                  <a:lnTo>
                    <a:pt x="509" y="189"/>
                  </a:lnTo>
                  <a:lnTo>
                    <a:pt x="507" y="177"/>
                  </a:lnTo>
                  <a:lnTo>
                    <a:pt x="504" y="167"/>
                  </a:lnTo>
                  <a:lnTo>
                    <a:pt x="504" y="167"/>
                  </a:lnTo>
                  <a:lnTo>
                    <a:pt x="501" y="146"/>
                  </a:lnTo>
                  <a:lnTo>
                    <a:pt x="501" y="146"/>
                  </a:lnTo>
                  <a:lnTo>
                    <a:pt x="498" y="131"/>
                  </a:lnTo>
                  <a:lnTo>
                    <a:pt x="498" y="131"/>
                  </a:lnTo>
                  <a:lnTo>
                    <a:pt x="495" y="119"/>
                  </a:lnTo>
                  <a:lnTo>
                    <a:pt x="487" y="107"/>
                  </a:lnTo>
                  <a:lnTo>
                    <a:pt x="487" y="107"/>
                  </a:lnTo>
                  <a:lnTo>
                    <a:pt x="484" y="104"/>
                  </a:lnTo>
                  <a:lnTo>
                    <a:pt x="484" y="73"/>
                  </a:lnTo>
                  <a:lnTo>
                    <a:pt x="484" y="73"/>
                  </a:lnTo>
                  <a:lnTo>
                    <a:pt x="487" y="55"/>
                  </a:lnTo>
                  <a:lnTo>
                    <a:pt x="498" y="43"/>
                  </a:lnTo>
                  <a:lnTo>
                    <a:pt x="498" y="43"/>
                  </a:lnTo>
                  <a:lnTo>
                    <a:pt x="498" y="37"/>
                  </a:lnTo>
                  <a:lnTo>
                    <a:pt x="498" y="37"/>
                  </a:lnTo>
                  <a:lnTo>
                    <a:pt x="498" y="34"/>
                  </a:lnTo>
                  <a:lnTo>
                    <a:pt x="498" y="34"/>
                  </a:lnTo>
                  <a:lnTo>
                    <a:pt x="313" y="25"/>
                  </a:lnTo>
                  <a:lnTo>
                    <a:pt x="313" y="25"/>
                  </a:lnTo>
                  <a:lnTo>
                    <a:pt x="176" y="13"/>
                  </a:lnTo>
                  <a:lnTo>
                    <a:pt x="39" y="0"/>
                  </a:lnTo>
                  <a:lnTo>
                    <a:pt x="39" y="0"/>
                  </a:lnTo>
                  <a:lnTo>
                    <a:pt x="34" y="46"/>
                  </a:lnTo>
                  <a:lnTo>
                    <a:pt x="34" y="46"/>
                  </a:lnTo>
                  <a:lnTo>
                    <a:pt x="17" y="186"/>
                  </a:lnTo>
                  <a:lnTo>
                    <a:pt x="17" y="186"/>
                  </a:lnTo>
                  <a:lnTo>
                    <a:pt x="17" y="189"/>
                  </a:lnTo>
                  <a:lnTo>
                    <a:pt x="17" y="189"/>
                  </a:lnTo>
                  <a:close/>
                </a:path>
              </a:pathLst>
            </a:custGeom>
            <a:solidFill>
              <a:schemeClr val="accent3">
                <a:lumMod val="40000"/>
                <a:lumOff val="6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1" name="Freeform 569">
              <a:extLst>
                <a:ext uri="{FF2B5EF4-FFF2-40B4-BE49-F238E27FC236}">
                  <a16:creationId xmlns:a16="http://schemas.microsoft.com/office/drawing/2014/main" id="{3E4E3866-55CC-E20D-3EBE-4370C3C1EEFD}"/>
                </a:ext>
              </a:extLst>
            </p:cNvPr>
            <p:cNvSpPr>
              <a:spLocks/>
            </p:cNvSpPr>
            <p:nvPr/>
          </p:nvSpPr>
          <p:spPr bwMode="auto">
            <a:xfrm rot="21400944">
              <a:off x="3466476" y="2677141"/>
              <a:ext cx="24843" cy="31803"/>
            </a:xfrm>
            <a:custGeom>
              <a:avLst/>
              <a:gdLst>
                <a:gd name="T0" fmla="*/ 20 w 20"/>
                <a:gd name="T1" fmla="*/ 27 h 27"/>
                <a:gd name="T2" fmla="*/ 20 w 20"/>
                <a:gd name="T3" fmla="*/ 27 h 27"/>
                <a:gd name="T4" fmla="*/ 12 w 20"/>
                <a:gd name="T5" fmla="*/ 21 h 27"/>
                <a:gd name="T6" fmla="*/ 3 w 20"/>
                <a:gd name="T7" fmla="*/ 6 h 27"/>
                <a:gd name="T8" fmla="*/ 3 w 20"/>
                <a:gd name="T9" fmla="*/ 6 h 27"/>
                <a:gd name="T10" fmla="*/ 0 w 20"/>
                <a:gd name="T11" fmla="*/ 0 h 27"/>
                <a:gd name="T12" fmla="*/ 0 w 20"/>
                <a:gd name="T13" fmla="*/ 0 h 27"/>
                <a:gd name="T14" fmla="*/ 3 w 20"/>
                <a:gd name="T15" fmla="*/ 6 h 27"/>
                <a:gd name="T16" fmla="*/ 3 w 20"/>
                <a:gd name="T17" fmla="*/ 6 h 27"/>
                <a:gd name="T18" fmla="*/ 12 w 20"/>
                <a:gd name="T19" fmla="*/ 21 h 27"/>
                <a:gd name="T20" fmla="*/ 20 w 20"/>
                <a:gd name="T21" fmla="*/ 27 h 27"/>
                <a:gd name="T22" fmla="*/ 20 w 20"/>
                <a:gd name="T2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7">
                  <a:moveTo>
                    <a:pt x="20" y="27"/>
                  </a:moveTo>
                  <a:lnTo>
                    <a:pt x="20" y="27"/>
                  </a:lnTo>
                  <a:lnTo>
                    <a:pt x="12" y="21"/>
                  </a:lnTo>
                  <a:lnTo>
                    <a:pt x="3" y="6"/>
                  </a:lnTo>
                  <a:lnTo>
                    <a:pt x="3" y="6"/>
                  </a:lnTo>
                  <a:lnTo>
                    <a:pt x="0" y="0"/>
                  </a:lnTo>
                  <a:lnTo>
                    <a:pt x="0" y="0"/>
                  </a:lnTo>
                  <a:lnTo>
                    <a:pt x="3" y="6"/>
                  </a:lnTo>
                  <a:lnTo>
                    <a:pt x="3" y="6"/>
                  </a:lnTo>
                  <a:lnTo>
                    <a:pt x="12" y="21"/>
                  </a:lnTo>
                  <a:lnTo>
                    <a:pt x="20" y="27"/>
                  </a:lnTo>
                  <a:lnTo>
                    <a:pt x="20" y="2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2" name="Freeform 570">
              <a:extLst>
                <a:ext uri="{FF2B5EF4-FFF2-40B4-BE49-F238E27FC236}">
                  <a16:creationId xmlns:a16="http://schemas.microsoft.com/office/drawing/2014/main" id="{7FF98BE5-EBA4-4F03-1D74-F0265C40A238}"/>
                </a:ext>
              </a:extLst>
            </p:cNvPr>
            <p:cNvSpPr>
              <a:spLocks/>
            </p:cNvSpPr>
            <p:nvPr/>
          </p:nvSpPr>
          <p:spPr bwMode="auto">
            <a:xfrm rot="21400944">
              <a:off x="3491265" y="2511124"/>
              <a:ext cx="3726" cy="17668"/>
            </a:xfrm>
            <a:custGeom>
              <a:avLst/>
              <a:gdLst>
                <a:gd name="T0" fmla="*/ 3 w 3"/>
                <a:gd name="T1" fmla="*/ 0 h 15"/>
                <a:gd name="T2" fmla="*/ 3 w 3"/>
                <a:gd name="T3" fmla="*/ 0 h 15"/>
                <a:gd name="T4" fmla="*/ 0 w 3"/>
                <a:gd name="T5" fmla="*/ 15 h 15"/>
                <a:gd name="T6" fmla="*/ 0 w 3"/>
                <a:gd name="T7" fmla="*/ 15 h 15"/>
                <a:gd name="T8" fmla="*/ 3 w 3"/>
                <a:gd name="T9" fmla="*/ 0 h 15"/>
                <a:gd name="T10" fmla="*/ 3 w 3"/>
                <a:gd name="T11" fmla="*/ 0 h 15"/>
              </a:gdLst>
              <a:ahLst/>
              <a:cxnLst>
                <a:cxn ang="0">
                  <a:pos x="T0" y="T1"/>
                </a:cxn>
                <a:cxn ang="0">
                  <a:pos x="T2" y="T3"/>
                </a:cxn>
                <a:cxn ang="0">
                  <a:pos x="T4" y="T5"/>
                </a:cxn>
                <a:cxn ang="0">
                  <a:pos x="T6" y="T7"/>
                </a:cxn>
                <a:cxn ang="0">
                  <a:pos x="T8" y="T9"/>
                </a:cxn>
                <a:cxn ang="0">
                  <a:pos x="T10" y="T11"/>
                </a:cxn>
              </a:cxnLst>
              <a:rect l="0" t="0" r="r" b="b"/>
              <a:pathLst>
                <a:path w="3" h="15">
                  <a:moveTo>
                    <a:pt x="3" y="0"/>
                  </a:moveTo>
                  <a:lnTo>
                    <a:pt x="3" y="0"/>
                  </a:lnTo>
                  <a:lnTo>
                    <a:pt x="0" y="15"/>
                  </a:lnTo>
                  <a:lnTo>
                    <a:pt x="0" y="15"/>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3" name="Freeform 571">
              <a:extLst>
                <a:ext uri="{FF2B5EF4-FFF2-40B4-BE49-F238E27FC236}">
                  <a16:creationId xmlns:a16="http://schemas.microsoft.com/office/drawing/2014/main" id="{B660332F-A235-C877-FB8C-B4E4EA930515}"/>
                </a:ext>
              </a:extLst>
            </p:cNvPr>
            <p:cNvSpPr>
              <a:spLocks/>
            </p:cNvSpPr>
            <p:nvPr/>
          </p:nvSpPr>
          <p:spPr bwMode="auto">
            <a:xfrm rot="21400944">
              <a:off x="2431362" y="2531480"/>
              <a:ext cx="701835" cy="479398"/>
            </a:xfrm>
            <a:custGeom>
              <a:avLst/>
              <a:gdLst>
                <a:gd name="T0" fmla="*/ 19 w 565"/>
                <a:gd name="T1" fmla="*/ 133 h 407"/>
                <a:gd name="T2" fmla="*/ 19 w 565"/>
                <a:gd name="T3" fmla="*/ 152 h 407"/>
                <a:gd name="T4" fmla="*/ 0 w 565"/>
                <a:gd name="T5" fmla="*/ 316 h 407"/>
                <a:gd name="T6" fmla="*/ 168 w 565"/>
                <a:gd name="T7" fmla="*/ 325 h 407"/>
                <a:gd name="T8" fmla="*/ 176 w 565"/>
                <a:gd name="T9" fmla="*/ 325 h 407"/>
                <a:gd name="T10" fmla="*/ 179 w 565"/>
                <a:gd name="T11" fmla="*/ 325 h 407"/>
                <a:gd name="T12" fmla="*/ 187 w 565"/>
                <a:gd name="T13" fmla="*/ 325 h 407"/>
                <a:gd name="T14" fmla="*/ 198 w 565"/>
                <a:gd name="T15" fmla="*/ 328 h 407"/>
                <a:gd name="T16" fmla="*/ 204 w 565"/>
                <a:gd name="T17" fmla="*/ 328 h 407"/>
                <a:gd name="T18" fmla="*/ 210 w 565"/>
                <a:gd name="T19" fmla="*/ 328 h 407"/>
                <a:gd name="T20" fmla="*/ 212 w 565"/>
                <a:gd name="T21" fmla="*/ 331 h 407"/>
                <a:gd name="T22" fmla="*/ 302 w 565"/>
                <a:gd name="T23" fmla="*/ 337 h 407"/>
                <a:gd name="T24" fmla="*/ 377 w 565"/>
                <a:gd name="T25" fmla="*/ 367 h 407"/>
                <a:gd name="T26" fmla="*/ 447 w 565"/>
                <a:gd name="T27" fmla="*/ 389 h 407"/>
                <a:gd name="T28" fmla="*/ 489 w 565"/>
                <a:gd name="T29" fmla="*/ 383 h 407"/>
                <a:gd name="T30" fmla="*/ 498 w 565"/>
                <a:gd name="T31" fmla="*/ 380 h 407"/>
                <a:gd name="T32" fmla="*/ 503 w 565"/>
                <a:gd name="T33" fmla="*/ 380 h 407"/>
                <a:gd name="T34" fmla="*/ 506 w 565"/>
                <a:gd name="T35" fmla="*/ 380 h 407"/>
                <a:gd name="T36" fmla="*/ 509 w 565"/>
                <a:gd name="T37" fmla="*/ 380 h 407"/>
                <a:gd name="T38" fmla="*/ 515 w 565"/>
                <a:gd name="T39" fmla="*/ 380 h 407"/>
                <a:gd name="T40" fmla="*/ 517 w 565"/>
                <a:gd name="T41" fmla="*/ 383 h 407"/>
                <a:gd name="T42" fmla="*/ 520 w 565"/>
                <a:gd name="T43" fmla="*/ 386 h 407"/>
                <a:gd name="T44" fmla="*/ 523 w 565"/>
                <a:gd name="T45" fmla="*/ 389 h 407"/>
                <a:gd name="T46" fmla="*/ 531 w 565"/>
                <a:gd name="T47" fmla="*/ 392 h 407"/>
                <a:gd name="T48" fmla="*/ 534 w 565"/>
                <a:gd name="T49" fmla="*/ 395 h 407"/>
                <a:gd name="T50" fmla="*/ 543 w 565"/>
                <a:gd name="T51" fmla="*/ 398 h 407"/>
                <a:gd name="T52" fmla="*/ 548 w 565"/>
                <a:gd name="T53" fmla="*/ 401 h 407"/>
                <a:gd name="T54" fmla="*/ 557 w 565"/>
                <a:gd name="T55" fmla="*/ 404 h 407"/>
                <a:gd name="T56" fmla="*/ 562 w 565"/>
                <a:gd name="T57" fmla="*/ 407 h 407"/>
                <a:gd name="T58" fmla="*/ 562 w 565"/>
                <a:gd name="T59" fmla="*/ 404 h 407"/>
                <a:gd name="T60" fmla="*/ 557 w 565"/>
                <a:gd name="T61" fmla="*/ 328 h 407"/>
                <a:gd name="T62" fmla="*/ 545 w 565"/>
                <a:gd name="T63" fmla="*/ 301 h 407"/>
                <a:gd name="T64" fmla="*/ 562 w 565"/>
                <a:gd name="T65" fmla="*/ 270 h 407"/>
                <a:gd name="T66" fmla="*/ 562 w 565"/>
                <a:gd name="T67" fmla="*/ 255 h 407"/>
                <a:gd name="T68" fmla="*/ 562 w 565"/>
                <a:gd name="T69" fmla="*/ 246 h 407"/>
                <a:gd name="T70" fmla="*/ 559 w 565"/>
                <a:gd name="T71" fmla="*/ 237 h 407"/>
                <a:gd name="T72" fmla="*/ 559 w 565"/>
                <a:gd name="T73" fmla="*/ 234 h 407"/>
                <a:gd name="T74" fmla="*/ 551 w 565"/>
                <a:gd name="T75" fmla="*/ 70 h 407"/>
                <a:gd name="T76" fmla="*/ 557 w 565"/>
                <a:gd name="T77" fmla="*/ 30 h 407"/>
                <a:gd name="T78" fmla="*/ 543 w 565"/>
                <a:gd name="T79" fmla="*/ 30 h 407"/>
                <a:gd name="T80" fmla="*/ 531 w 565"/>
                <a:gd name="T81" fmla="*/ 30 h 407"/>
                <a:gd name="T82" fmla="*/ 515 w 565"/>
                <a:gd name="T83" fmla="*/ 30 h 407"/>
                <a:gd name="T84" fmla="*/ 501 w 565"/>
                <a:gd name="T85" fmla="*/ 30 h 407"/>
                <a:gd name="T86" fmla="*/ 484 w 565"/>
                <a:gd name="T87" fmla="*/ 30 h 407"/>
                <a:gd name="T88" fmla="*/ 470 w 565"/>
                <a:gd name="T89" fmla="*/ 27 h 407"/>
                <a:gd name="T90" fmla="*/ 408 w 565"/>
                <a:gd name="T91" fmla="*/ 24 h 407"/>
                <a:gd name="T92" fmla="*/ 389 w 565"/>
                <a:gd name="T93" fmla="*/ 24 h 407"/>
                <a:gd name="T94" fmla="*/ 366 w 565"/>
                <a:gd name="T95" fmla="*/ 24 h 407"/>
                <a:gd name="T96" fmla="*/ 355 w 565"/>
                <a:gd name="T97" fmla="*/ 21 h 407"/>
                <a:gd name="T98" fmla="*/ 333 w 565"/>
                <a:gd name="T99" fmla="*/ 21 h 407"/>
                <a:gd name="T100" fmla="*/ 254 w 565"/>
                <a:gd name="T101" fmla="*/ 15 h 407"/>
                <a:gd name="T102" fmla="*/ 235 w 565"/>
                <a:gd name="T103" fmla="*/ 15 h 407"/>
                <a:gd name="T104" fmla="*/ 221 w 565"/>
                <a:gd name="T105" fmla="*/ 15 h 407"/>
                <a:gd name="T106" fmla="*/ 198 w 565"/>
                <a:gd name="T107" fmla="*/ 12 h 407"/>
                <a:gd name="T108" fmla="*/ 184 w 565"/>
                <a:gd name="T109" fmla="*/ 12 h 407"/>
                <a:gd name="T110" fmla="*/ 168 w 565"/>
                <a:gd name="T111" fmla="*/ 12 h 407"/>
                <a:gd name="T112" fmla="*/ 33 w 565"/>
                <a:gd name="T113" fmla="*/ 2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5" h="407">
                  <a:moveTo>
                    <a:pt x="33" y="30"/>
                  </a:moveTo>
                  <a:lnTo>
                    <a:pt x="33" y="30"/>
                  </a:lnTo>
                  <a:lnTo>
                    <a:pt x="28" y="67"/>
                  </a:lnTo>
                  <a:lnTo>
                    <a:pt x="28" y="67"/>
                  </a:lnTo>
                  <a:lnTo>
                    <a:pt x="25" y="106"/>
                  </a:lnTo>
                  <a:lnTo>
                    <a:pt x="25" y="106"/>
                  </a:lnTo>
                  <a:lnTo>
                    <a:pt x="19" y="133"/>
                  </a:lnTo>
                  <a:lnTo>
                    <a:pt x="19" y="133"/>
                  </a:lnTo>
                  <a:lnTo>
                    <a:pt x="19" y="136"/>
                  </a:lnTo>
                  <a:lnTo>
                    <a:pt x="19" y="136"/>
                  </a:lnTo>
                  <a:lnTo>
                    <a:pt x="19" y="146"/>
                  </a:lnTo>
                  <a:lnTo>
                    <a:pt x="19" y="146"/>
                  </a:lnTo>
                  <a:lnTo>
                    <a:pt x="19" y="152"/>
                  </a:lnTo>
                  <a:lnTo>
                    <a:pt x="19" y="152"/>
                  </a:lnTo>
                  <a:lnTo>
                    <a:pt x="16" y="161"/>
                  </a:lnTo>
                  <a:lnTo>
                    <a:pt x="16" y="161"/>
                  </a:lnTo>
                  <a:lnTo>
                    <a:pt x="16" y="164"/>
                  </a:lnTo>
                  <a:lnTo>
                    <a:pt x="16" y="164"/>
                  </a:lnTo>
                  <a:lnTo>
                    <a:pt x="16" y="170"/>
                  </a:lnTo>
                  <a:lnTo>
                    <a:pt x="16" y="170"/>
                  </a:lnTo>
                  <a:lnTo>
                    <a:pt x="0" y="316"/>
                  </a:lnTo>
                  <a:lnTo>
                    <a:pt x="0" y="316"/>
                  </a:lnTo>
                  <a:lnTo>
                    <a:pt x="61" y="319"/>
                  </a:lnTo>
                  <a:lnTo>
                    <a:pt x="145" y="322"/>
                  </a:lnTo>
                  <a:lnTo>
                    <a:pt x="145" y="322"/>
                  </a:lnTo>
                  <a:lnTo>
                    <a:pt x="145" y="322"/>
                  </a:lnTo>
                  <a:lnTo>
                    <a:pt x="168" y="325"/>
                  </a:lnTo>
                  <a:lnTo>
                    <a:pt x="168" y="325"/>
                  </a:lnTo>
                  <a:lnTo>
                    <a:pt x="168" y="325"/>
                  </a:lnTo>
                  <a:lnTo>
                    <a:pt x="168" y="325"/>
                  </a:lnTo>
                  <a:lnTo>
                    <a:pt x="170" y="325"/>
                  </a:lnTo>
                  <a:lnTo>
                    <a:pt x="170" y="325"/>
                  </a:lnTo>
                  <a:lnTo>
                    <a:pt x="173" y="325"/>
                  </a:lnTo>
                  <a:lnTo>
                    <a:pt x="173" y="325"/>
                  </a:lnTo>
                  <a:lnTo>
                    <a:pt x="176" y="325"/>
                  </a:lnTo>
                  <a:lnTo>
                    <a:pt x="176" y="325"/>
                  </a:lnTo>
                  <a:lnTo>
                    <a:pt x="176" y="325"/>
                  </a:lnTo>
                  <a:lnTo>
                    <a:pt x="176" y="325"/>
                  </a:lnTo>
                  <a:lnTo>
                    <a:pt x="179" y="325"/>
                  </a:lnTo>
                  <a:lnTo>
                    <a:pt x="179" y="325"/>
                  </a:lnTo>
                  <a:lnTo>
                    <a:pt x="179" y="325"/>
                  </a:lnTo>
                  <a:lnTo>
                    <a:pt x="179" y="325"/>
                  </a:lnTo>
                  <a:lnTo>
                    <a:pt x="182" y="325"/>
                  </a:lnTo>
                  <a:lnTo>
                    <a:pt x="182" y="325"/>
                  </a:lnTo>
                  <a:lnTo>
                    <a:pt x="184" y="325"/>
                  </a:lnTo>
                  <a:lnTo>
                    <a:pt x="184" y="325"/>
                  </a:lnTo>
                  <a:lnTo>
                    <a:pt x="187" y="325"/>
                  </a:lnTo>
                  <a:lnTo>
                    <a:pt x="187" y="325"/>
                  </a:lnTo>
                  <a:lnTo>
                    <a:pt x="187" y="325"/>
                  </a:lnTo>
                  <a:lnTo>
                    <a:pt x="187" y="325"/>
                  </a:lnTo>
                  <a:lnTo>
                    <a:pt x="196" y="328"/>
                  </a:lnTo>
                  <a:lnTo>
                    <a:pt x="196" y="328"/>
                  </a:lnTo>
                  <a:lnTo>
                    <a:pt x="198" y="328"/>
                  </a:lnTo>
                  <a:lnTo>
                    <a:pt x="198" y="328"/>
                  </a:lnTo>
                  <a:lnTo>
                    <a:pt x="198" y="328"/>
                  </a:lnTo>
                  <a:lnTo>
                    <a:pt x="198" y="328"/>
                  </a:lnTo>
                  <a:lnTo>
                    <a:pt x="201" y="328"/>
                  </a:lnTo>
                  <a:lnTo>
                    <a:pt x="201" y="328"/>
                  </a:lnTo>
                  <a:lnTo>
                    <a:pt x="201" y="328"/>
                  </a:lnTo>
                  <a:lnTo>
                    <a:pt x="201" y="328"/>
                  </a:lnTo>
                  <a:lnTo>
                    <a:pt x="204" y="328"/>
                  </a:lnTo>
                  <a:lnTo>
                    <a:pt x="204" y="328"/>
                  </a:lnTo>
                  <a:lnTo>
                    <a:pt x="204" y="328"/>
                  </a:lnTo>
                  <a:lnTo>
                    <a:pt x="204" y="328"/>
                  </a:lnTo>
                  <a:lnTo>
                    <a:pt x="207" y="328"/>
                  </a:lnTo>
                  <a:lnTo>
                    <a:pt x="207" y="328"/>
                  </a:lnTo>
                  <a:lnTo>
                    <a:pt x="207" y="328"/>
                  </a:lnTo>
                  <a:lnTo>
                    <a:pt x="207" y="328"/>
                  </a:lnTo>
                  <a:lnTo>
                    <a:pt x="210" y="328"/>
                  </a:lnTo>
                  <a:lnTo>
                    <a:pt x="210" y="328"/>
                  </a:lnTo>
                  <a:lnTo>
                    <a:pt x="210" y="328"/>
                  </a:lnTo>
                  <a:lnTo>
                    <a:pt x="210" y="328"/>
                  </a:lnTo>
                  <a:lnTo>
                    <a:pt x="210" y="331"/>
                  </a:lnTo>
                  <a:lnTo>
                    <a:pt x="210" y="331"/>
                  </a:lnTo>
                  <a:lnTo>
                    <a:pt x="212" y="331"/>
                  </a:lnTo>
                  <a:lnTo>
                    <a:pt x="212" y="331"/>
                  </a:lnTo>
                  <a:lnTo>
                    <a:pt x="212" y="331"/>
                  </a:lnTo>
                  <a:lnTo>
                    <a:pt x="212" y="331"/>
                  </a:lnTo>
                  <a:lnTo>
                    <a:pt x="215" y="331"/>
                  </a:lnTo>
                  <a:lnTo>
                    <a:pt x="215" y="331"/>
                  </a:lnTo>
                  <a:lnTo>
                    <a:pt x="249" y="337"/>
                  </a:lnTo>
                  <a:lnTo>
                    <a:pt x="279" y="337"/>
                  </a:lnTo>
                  <a:lnTo>
                    <a:pt x="279" y="337"/>
                  </a:lnTo>
                  <a:lnTo>
                    <a:pt x="302" y="337"/>
                  </a:lnTo>
                  <a:lnTo>
                    <a:pt x="310" y="340"/>
                  </a:lnTo>
                  <a:lnTo>
                    <a:pt x="313" y="343"/>
                  </a:lnTo>
                  <a:lnTo>
                    <a:pt x="313" y="343"/>
                  </a:lnTo>
                  <a:lnTo>
                    <a:pt x="324" y="352"/>
                  </a:lnTo>
                  <a:lnTo>
                    <a:pt x="347" y="358"/>
                  </a:lnTo>
                  <a:lnTo>
                    <a:pt x="347" y="358"/>
                  </a:lnTo>
                  <a:lnTo>
                    <a:pt x="377" y="367"/>
                  </a:lnTo>
                  <a:lnTo>
                    <a:pt x="377" y="367"/>
                  </a:lnTo>
                  <a:lnTo>
                    <a:pt x="400" y="370"/>
                  </a:lnTo>
                  <a:lnTo>
                    <a:pt x="408" y="377"/>
                  </a:lnTo>
                  <a:lnTo>
                    <a:pt x="408" y="377"/>
                  </a:lnTo>
                  <a:lnTo>
                    <a:pt x="417" y="383"/>
                  </a:lnTo>
                  <a:lnTo>
                    <a:pt x="428" y="386"/>
                  </a:lnTo>
                  <a:lnTo>
                    <a:pt x="447" y="389"/>
                  </a:lnTo>
                  <a:lnTo>
                    <a:pt x="447" y="389"/>
                  </a:lnTo>
                  <a:lnTo>
                    <a:pt x="459" y="386"/>
                  </a:lnTo>
                  <a:lnTo>
                    <a:pt x="459" y="386"/>
                  </a:lnTo>
                  <a:lnTo>
                    <a:pt x="481" y="383"/>
                  </a:lnTo>
                  <a:lnTo>
                    <a:pt x="481" y="383"/>
                  </a:lnTo>
                  <a:lnTo>
                    <a:pt x="489" y="383"/>
                  </a:lnTo>
                  <a:lnTo>
                    <a:pt x="489" y="383"/>
                  </a:lnTo>
                  <a:lnTo>
                    <a:pt x="492" y="380"/>
                  </a:lnTo>
                  <a:lnTo>
                    <a:pt x="492" y="380"/>
                  </a:lnTo>
                  <a:lnTo>
                    <a:pt x="492" y="380"/>
                  </a:lnTo>
                  <a:lnTo>
                    <a:pt x="492" y="380"/>
                  </a:lnTo>
                  <a:lnTo>
                    <a:pt x="495" y="380"/>
                  </a:lnTo>
                  <a:lnTo>
                    <a:pt x="495" y="380"/>
                  </a:lnTo>
                  <a:lnTo>
                    <a:pt x="498" y="380"/>
                  </a:lnTo>
                  <a:lnTo>
                    <a:pt x="498" y="380"/>
                  </a:lnTo>
                  <a:lnTo>
                    <a:pt x="501" y="380"/>
                  </a:lnTo>
                  <a:lnTo>
                    <a:pt x="501" y="380"/>
                  </a:lnTo>
                  <a:lnTo>
                    <a:pt x="501" y="380"/>
                  </a:lnTo>
                  <a:lnTo>
                    <a:pt x="501" y="380"/>
                  </a:lnTo>
                  <a:lnTo>
                    <a:pt x="503" y="380"/>
                  </a:lnTo>
                  <a:lnTo>
                    <a:pt x="503" y="380"/>
                  </a:lnTo>
                  <a:lnTo>
                    <a:pt x="503" y="380"/>
                  </a:lnTo>
                  <a:lnTo>
                    <a:pt x="503" y="380"/>
                  </a:lnTo>
                  <a:lnTo>
                    <a:pt x="506" y="380"/>
                  </a:lnTo>
                  <a:lnTo>
                    <a:pt x="506" y="380"/>
                  </a:lnTo>
                  <a:lnTo>
                    <a:pt x="506" y="380"/>
                  </a:lnTo>
                  <a:lnTo>
                    <a:pt x="506" y="380"/>
                  </a:lnTo>
                  <a:lnTo>
                    <a:pt x="506" y="380"/>
                  </a:lnTo>
                  <a:lnTo>
                    <a:pt x="506" y="380"/>
                  </a:lnTo>
                  <a:lnTo>
                    <a:pt x="509" y="380"/>
                  </a:lnTo>
                  <a:lnTo>
                    <a:pt x="509" y="380"/>
                  </a:lnTo>
                  <a:lnTo>
                    <a:pt x="509" y="380"/>
                  </a:lnTo>
                  <a:lnTo>
                    <a:pt x="509" y="380"/>
                  </a:lnTo>
                  <a:lnTo>
                    <a:pt x="509" y="380"/>
                  </a:lnTo>
                  <a:lnTo>
                    <a:pt x="509" y="380"/>
                  </a:lnTo>
                  <a:lnTo>
                    <a:pt x="512" y="380"/>
                  </a:lnTo>
                  <a:lnTo>
                    <a:pt x="512" y="380"/>
                  </a:lnTo>
                  <a:lnTo>
                    <a:pt x="512" y="380"/>
                  </a:lnTo>
                  <a:lnTo>
                    <a:pt x="512" y="380"/>
                  </a:lnTo>
                  <a:lnTo>
                    <a:pt x="512" y="380"/>
                  </a:lnTo>
                  <a:lnTo>
                    <a:pt x="512" y="380"/>
                  </a:lnTo>
                  <a:lnTo>
                    <a:pt x="515" y="380"/>
                  </a:lnTo>
                  <a:lnTo>
                    <a:pt x="515" y="380"/>
                  </a:lnTo>
                  <a:lnTo>
                    <a:pt x="515" y="380"/>
                  </a:lnTo>
                  <a:lnTo>
                    <a:pt x="515" y="380"/>
                  </a:lnTo>
                  <a:lnTo>
                    <a:pt x="515" y="383"/>
                  </a:lnTo>
                  <a:lnTo>
                    <a:pt x="515" y="383"/>
                  </a:lnTo>
                  <a:lnTo>
                    <a:pt x="517" y="383"/>
                  </a:lnTo>
                  <a:lnTo>
                    <a:pt x="517" y="383"/>
                  </a:lnTo>
                  <a:lnTo>
                    <a:pt x="517" y="383"/>
                  </a:lnTo>
                  <a:lnTo>
                    <a:pt x="517" y="383"/>
                  </a:lnTo>
                  <a:lnTo>
                    <a:pt x="520" y="383"/>
                  </a:lnTo>
                  <a:lnTo>
                    <a:pt x="520" y="383"/>
                  </a:lnTo>
                  <a:lnTo>
                    <a:pt x="520" y="386"/>
                  </a:lnTo>
                  <a:lnTo>
                    <a:pt x="520" y="386"/>
                  </a:lnTo>
                  <a:lnTo>
                    <a:pt x="520" y="386"/>
                  </a:lnTo>
                  <a:lnTo>
                    <a:pt x="520" y="386"/>
                  </a:lnTo>
                  <a:lnTo>
                    <a:pt x="523" y="386"/>
                  </a:lnTo>
                  <a:lnTo>
                    <a:pt x="523" y="386"/>
                  </a:lnTo>
                  <a:lnTo>
                    <a:pt x="523" y="386"/>
                  </a:lnTo>
                  <a:lnTo>
                    <a:pt x="523" y="386"/>
                  </a:lnTo>
                  <a:lnTo>
                    <a:pt x="523" y="389"/>
                  </a:lnTo>
                  <a:lnTo>
                    <a:pt x="523" y="389"/>
                  </a:lnTo>
                  <a:lnTo>
                    <a:pt x="526" y="389"/>
                  </a:lnTo>
                  <a:lnTo>
                    <a:pt x="526" y="389"/>
                  </a:lnTo>
                  <a:lnTo>
                    <a:pt x="526" y="389"/>
                  </a:lnTo>
                  <a:lnTo>
                    <a:pt x="526" y="389"/>
                  </a:lnTo>
                  <a:lnTo>
                    <a:pt x="529" y="389"/>
                  </a:lnTo>
                  <a:lnTo>
                    <a:pt x="529" y="389"/>
                  </a:lnTo>
                  <a:lnTo>
                    <a:pt x="531" y="392"/>
                  </a:lnTo>
                  <a:lnTo>
                    <a:pt x="531" y="392"/>
                  </a:lnTo>
                  <a:lnTo>
                    <a:pt x="531" y="392"/>
                  </a:lnTo>
                  <a:lnTo>
                    <a:pt x="531" y="392"/>
                  </a:lnTo>
                  <a:lnTo>
                    <a:pt x="534" y="395"/>
                  </a:lnTo>
                  <a:lnTo>
                    <a:pt x="534" y="395"/>
                  </a:lnTo>
                  <a:lnTo>
                    <a:pt x="534" y="395"/>
                  </a:lnTo>
                  <a:lnTo>
                    <a:pt x="534" y="395"/>
                  </a:lnTo>
                  <a:lnTo>
                    <a:pt x="537" y="395"/>
                  </a:lnTo>
                  <a:lnTo>
                    <a:pt x="537" y="395"/>
                  </a:lnTo>
                  <a:lnTo>
                    <a:pt x="540" y="395"/>
                  </a:lnTo>
                  <a:lnTo>
                    <a:pt x="540" y="395"/>
                  </a:lnTo>
                  <a:lnTo>
                    <a:pt x="543" y="398"/>
                  </a:lnTo>
                  <a:lnTo>
                    <a:pt x="543" y="398"/>
                  </a:lnTo>
                  <a:lnTo>
                    <a:pt x="543" y="398"/>
                  </a:lnTo>
                  <a:lnTo>
                    <a:pt x="543" y="398"/>
                  </a:lnTo>
                  <a:lnTo>
                    <a:pt x="545" y="398"/>
                  </a:lnTo>
                  <a:lnTo>
                    <a:pt x="545" y="398"/>
                  </a:lnTo>
                  <a:lnTo>
                    <a:pt x="545" y="401"/>
                  </a:lnTo>
                  <a:lnTo>
                    <a:pt x="545" y="401"/>
                  </a:lnTo>
                  <a:lnTo>
                    <a:pt x="548" y="401"/>
                  </a:lnTo>
                  <a:lnTo>
                    <a:pt x="548" y="401"/>
                  </a:lnTo>
                  <a:lnTo>
                    <a:pt x="551" y="401"/>
                  </a:lnTo>
                  <a:lnTo>
                    <a:pt x="551" y="401"/>
                  </a:lnTo>
                  <a:lnTo>
                    <a:pt x="554" y="404"/>
                  </a:lnTo>
                  <a:lnTo>
                    <a:pt x="554" y="404"/>
                  </a:lnTo>
                  <a:lnTo>
                    <a:pt x="554" y="404"/>
                  </a:lnTo>
                  <a:lnTo>
                    <a:pt x="554" y="404"/>
                  </a:lnTo>
                  <a:lnTo>
                    <a:pt x="557" y="404"/>
                  </a:lnTo>
                  <a:lnTo>
                    <a:pt x="557" y="404"/>
                  </a:lnTo>
                  <a:lnTo>
                    <a:pt x="559" y="404"/>
                  </a:lnTo>
                  <a:lnTo>
                    <a:pt x="559" y="404"/>
                  </a:lnTo>
                  <a:lnTo>
                    <a:pt x="562" y="407"/>
                  </a:lnTo>
                  <a:lnTo>
                    <a:pt x="562" y="407"/>
                  </a:lnTo>
                  <a:lnTo>
                    <a:pt x="562" y="407"/>
                  </a:lnTo>
                  <a:lnTo>
                    <a:pt x="562" y="407"/>
                  </a:lnTo>
                  <a:lnTo>
                    <a:pt x="565" y="407"/>
                  </a:lnTo>
                  <a:lnTo>
                    <a:pt x="565" y="407"/>
                  </a:lnTo>
                  <a:lnTo>
                    <a:pt x="565" y="407"/>
                  </a:lnTo>
                  <a:lnTo>
                    <a:pt x="565" y="407"/>
                  </a:lnTo>
                  <a:lnTo>
                    <a:pt x="562" y="404"/>
                  </a:lnTo>
                  <a:lnTo>
                    <a:pt x="562" y="404"/>
                  </a:lnTo>
                  <a:lnTo>
                    <a:pt x="562" y="404"/>
                  </a:lnTo>
                  <a:lnTo>
                    <a:pt x="562" y="404"/>
                  </a:lnTo>
                  <a:lnTo>
                    <a:pt x="562" y="398"/>
                  </a:lnTo>
                  <a:lnTo>
                    <a:pt x="562" y="398"/>
                  </a:lnTo>
                  <a:lnTo>
                    <a:pt x="559" y="373"/>
                  </a:lnTo>
                  <a:lnTo>
                    <a:pt x="559" y="334"/>
                  </a:lnTo>
                  <a:lnTo>
                    <a:pt x="559" y="334"/>
                  </a:lnTo>
                  <a:lnTo>
                    <a:pt x="557" y="328"/>
                  </a:lnTo>
                  <a:lnTo>
                    <a:pt x="554" y="322"/>
                  </a:lnTo>
                  <a:lnTo>
                    <a:pt x="545" y="310"/>
                  </a:lnTo>
                  <a:lnTo>
                    <a:pt x="545" y="310"/>
                  </a:lnTo>
                  <a:lnTo>
                    <a:pt x="543" y="307"/>
                  </a:lnTo>
                  <a:lnTo>
                    <a:pt x="543" y="304"/>
                  </a:lnTo>
                  <a:lnTo>
                    <a:pt x="543" y="304"/>
                  </a:lnTo>
                  <a:lnTo>
                    <a:pt x="545" y="301"/>
                  </a:lnTo>
                  <a:lnTo>
                    <a:pt x="548" y="301"/>
                  </a:lnTo>
                  <a:lnTo>
                    <a:pt x="565" y="301"/>
                  </a:lnTo>
                  <a:lnTo>
                    <a:pt x="565" y="301"/>
                  </a:lnTo>
                  <a:lnTo>
                    <a:pt x="562" y="270"/>
                  </a:lnTo>
                  <a:lnTo>
                    <a:pt x="562" y="270"/>
                  </a:lnTo>
                  <a:lnTo>
                    <a:pt x="562" y="270"/>
                  </a:lnTo>
                  <a:lnTo>
                    <a:pt x="562" y="270"/>
                  </a:lnTo>
                  <a:lnTo>
                    <a:pt x="562" y="261"/>
                  </a:lnTo>
                  <a:lnTo>
                    <a:pt x="562" y="261"/>
                  </a:lnTo>
                  <a:lnTo>
                    <a:pt x="562" y="258"/>
                  </a:lnTo>
                  <a:lnTo>
                    <a:pt x="562" y="258"/>
                  </a:lnTo>
                  <a:lnTo>
                    <a:pt x="562" y="255"/>
                  </a:lnTo>
                  <a:lnTo>
                    <a:pt x="562" y="255"/>
                  </a:lnTo>
                  <a:lnTo>
                    <a:pt x="562" y="255"/>
                  </a:lnTo>
                  <a:lnTo>
                    <a:pt x="562" y="255"/>
                  </a:lnTo>
                  <a:lnTo>
                    <a:pt x="562" y="249"/>
                  </a:lnTo>
                  <a:lnTo>
                    <a:pt x="562" y="249"/>
                  </a:lnTo>
                  <a:lnTo>
                    <a:pt x="562" y="249"/>
                  </a:lnTo>
                  <a:lnTo>
                    <a:pt x="562" y="249"/>
                  </a:lnTo>
                  <a:lnTo>
                    <a:pt x="562" y="246"/>
                  </a:lnTo>
                  <a:lnTo>
                    <a:pt x="562" y="246"/>
                  </a:lnTo>
                  <a:lnTo>
                    <a:pt x="559" y="243"/>
                  </a:lnTo>
                  <a:lnTo>
                    <a:pt x="559" y="243"/>
                  </a:lnTo>
                  <a:lnTo>
                    <a:pt x="559" y="240"/>
                  </a:lnTo>
                  <a:lnTo>
                    <a:pt x="559" y="240"/>
                  </a:lnTo>
                  <a:lnTo>
                    <a:pt x="559" y="240"/>
                  </a:lnTo>
                  <a:lnTo>
                    <a:pt x="559" y="240"/>
                  </a:lnTo>
                  <a:lnTo>
                    <a:pt x="559" y="237"/>
                  </a:lnTo>
                  <a:lnTo>
                    <a:pt x="559" y="237"/>
                  </a:lnTo>
                  <a:lnTo>
                    <a:pt x="559" y="237"/>
                  </a:lnTo>
                  <a:lnTo>
                    <a:pt x="559" y="237"/>
                  </a:lnTo>
                  <a:lnTo>
                    <a:pt x="559" y="234"/>
                  </a:lnTo>
                  <a:lnTo>
                    <a:pt x="559" y="234"/>
                  </a:lnTo>
                  <a:lnTo>
                    <a:pt x="559" y="234"/>
                  </a:lnTo>
                  <a:lnTo>
                    <a:pt x="559" y="234"/>
                  </a:lnTo>
                  <a:lnTo>
                    <a:pt x="559" y="231"/>
                  </a:lnTo>
                  <a:lnTo>
                    <a:pt x="559" y="155"/>
                  </a:lnTo>
                  <a:lnTo>
                    <a:pt x="559" y="155"/>
                  </a:lnTo>
                  <a:lnTo>
                    <a:pt x="557" y="121"/>
                  </a:lnTo>
                  <a:lnTo>
                    <a:pt x="551" y="85"/>
                  </a:lnTo>
                  <a:lnTo>
                    <a:pt x="551" y="85"/>
                  </a:lnTo>
                  <a:lnTo>
                    <a:pt x="551" y="70"/>
                  </a:lnTo>
                  <a:lnTo>
                    <a:pt x="554" y="57"/>
                  </a:lnTo>
                  <a:lnTo>
                    <a:pt x="562" y="36"/>
                  </a:lnTo>
                  <a:lnTo>
                    <a:pt x="562" y="36"/>
                  </a:lnTo>
                  <a:lnTo>
                    <a:pt x="565" y="30"/>
                  </a:lnTo>
                  <a:lnTo>
                    <a:pt x="565" y="30"/>
                  </a:lnTo>
                  <a:lnTo>
                    <a:pt x="557" y="30"/>
                  </a:lnTo>
                  <a:lnTo>
                    <a:pt x="557" y="30"/>
                  </a:lnTo>
                  <a:lnTo>
                    <a:pt x="554" y="30"/>
                  </a:lnTo>
                  <a:lnTo>
                    <a:pt x="554" y="30"/>
                  </a:lnTo>
                  <a:lnTo>
                    <a:pt x="551" y="30"/>
                  </a:lnTo>
                  <a:lnTo>
                    <a:pt x="551" y="30"/>
                  </a:lnTo>
                  <a:lnTo>
                    <a:pt x="548" y="30"/>
                  </a:lnTo>
                  <a:lnTo>
                    <a:pt x="548" y="30"/>
                  </a:lnTo>
                  <a:lnTo>
                    <a:pt x="543" y="30"/>
                  </a:lnTo>
                  <a:lnTo>
                    <a:pt x="543" y="30"/>
                  </a:lnTo>
                  <a:lnTo>
                    <a:pt x="540" y="30"/>
                  </a:lnTo>
                  <a:lnTo>
                    <a:pt x="540" y="30"/>
                  </a:lnTo>
                  <a:lnTo>
                    <a:pt x="534" y="30"/>
                  </a:lnTo>
                  <a:lnTo>
                    <a:pt x="534" y="30"/>
                  </a:lnTo>
                  <a:lnTo>
                    <a:pt x="531" y="30"/>
                  </a:lnTo>
                  <a:lnTo>
                    <a:pt x="531" y="30"/>
                  </a:lnTo>
                  <a:lnTo>
                    <a:pt x="526" y="30"/>
                  </a:lnTo>
                  <a:lnTo>
                    <a:pt x="526" y="30"/>
                  </a:lnTo>
                  <a:lnTo>
                    <a:pt x="523" y="30"/>
                  </a:lnTo>
                  <a:lnTo>
                    <a:pt x="523" y="30"/>
                  </a:lnTo>
                  <a:lnTo>
                    <a:pt x="517" y="30"/>
                  </a:lnTo>
                  <a:lnTo>
                    <a:pt x="517" y="30"/>
                  </a:lnTo>
                  <a:lnTo>
                    <a:pt x="515" y="30"/>
                  </a:lnTo>
                  <a:lnTo>
                    <a:pt x="515" y="30"/>
                  </a:lnTo>
                  <a:lnTo>
                    <a:pt x="509" y="30"/>
                  </a:lnTo>
                  <a:lnTo>
                    <a:pt x="509" y="30"/>
                  </a:lnTo>
                  <a:lnTo>
                    <a:pt x="506" y="30"/>
                  </a:lnTo>
                  <a:lnTo>
                    <a:pt x="506" y="30"/>
                  </a:lnTo>
                  <a:lnTo>
                    <a:pt x="501" y="30"/>
                  </a:lnTo>
                  <a:lnTo>
                    <a:pt x="501" y="30"/>
                  </a:lnTo>
                  <a:lnTo>
                    <a:pt x="498" y="30"/>
                  </a:lnTo>
                  <a:lnTo>
                    <a:pt x="498" y="30"/>
                  </a:lnTo>
                  <a:lnTo>
                    <a:pt x="492" y="30"/>
                  </a:lnTo>
                  <a:lnTo>
                    <a:pt x="492" y="30"/>
                  </a:lnTo>
                  <a:lnTo>
                    <a:pt x="489" y="30"/>
                  </a:lnTo>
                  <a:lnTo>
                    <a:pt x="489" y="30"/>
                  </a:lnTo>
                  <a:lnTo>
                    <a:pt x="484" y="30"/>
                  </a:lnTo>
                  <a:lnTo>
                    <a:pt x="484" y="30"/>
                  </a:lnTo>
                  <a:lnTo>
                    <a:pt x="481" y="30"/>
                  </a:lnTo>
                  <a:lnTo>
                    <a:pt x="481" y="30"/>
                  </a:lnTo>
                  <a:lnTo>
                    <a:pt x="473" y="27"/>
                  </a:lnTo>
                  <a:lnTo>
                    <a:pt x="473" y="27"/>
                  </a:lnTo>
                  <a:lnTo>
                    <a:pt x="470" y="27"/>
                  </a:lnTo>
                  <a:lnTo>
                    <a:pt x="470" y="27"/>
                  </a:lnTo>
                  <a:lnTo>
                    <a:pt x="461" y="27"/>
                  </a:lnTo>
                  <a:lnTo>
                    <a:pt x="461" y="27"/>
                  </a:lnTo>
                  <a:lnTo>
                    <a:pt x="461" y="27"/>
                  </a:lnTo>
                  <a:lnTo>
                    <a:pt x="461" y="27"/>
                  </a:lnTo>
                  <a:lnTo>
                    <a:pt x="408" y="24"/>
                  </a:lnTo>
                  <a:lnTo>
                    <a:pt x="408" y="24"/>
                  </a:lnTo>
                  <a:lnTo>
                    <a:pt x="408" y="24"/>
                  </a:lnTo>
                  <a:lnTo>
                    <a:pt x="408" y="24"/>
                  </a:lnTo>
                  <a:lnTo>
                    <a:pt x="400" y="24"/>
                  </a:lnTo>
                  <a:lnTo>
                    <a:pt x="400" y="24"/>
                  </a:lnTo>
                  <a:lnTo>
                    <a:pt x="397" y="24"/>
                  </a:lnTo>
                  <a:lnTo>
                    <a:pt x="397" y="24"/>
                  </a:lnTo>
                  <a:lnTo>
                    <a:pt x="389" y="24"/>
                  </a:lnTo>
                  <a:lnTo>
                    <a:pt x="389" y="24"/>
                  </a:lnTo>
                  <a:lnTo>
                    <a:pt x="386" y="24"/>
                  </a:lnTo>
                  <a:lnTo>
                    <a:pt x="386" y="24"/>
                  </a:lnTo>
                  <a:lnTo>
                    <a:pt x="377" y="24"/>
                  </a:lnTo>
                  <a:lnTo>
                    <a:pt x="377" y="24"/>
                  </a:lnTo>
                  <a:lnTo>
                    <a:pt x="375" y="24"/>
                  </a:lnTo>
                  <a:lnTo>
                    <a:pt x="375" y="24"/>
                  </a:lnTo>
                  <a:lnTo>
                    <a:pt x="366" y="24"/>
                  </a:lnTo>
                  <a:lnTo>
                    <a:pt x="366" y="24"/>
                  </a:lnTo>
                  <a:lnTo>
                    <a:pt x="363" y="24"/>
                  </a:lnTo>
                  <a:lnTo>
                    <a:pt x="363" y="24"/>
                  </a:lnTo>
                  <a:lnTo>
                    <a:pt x="355" y="21"/>
                  </a:lnTo>
                  <a:lnTo>
                    <a:pt x="355" y="21"/>
                  </a:lnTo>
                  <a:lnTo>
                    <a:pt x="355" y="21"/>
                  </a:lnTo>
                  <a:lnTo>
                    <a:pt x="355" y="21"/>
                  </a:lnTo>
                  <a:lnTo>
                    <a:pt x="344" y="21"/>
                  </a:lnTo>
                  <a:lnTo>
                    <a:pt x="344" y="21"/>
                  </a:lnTo>
                  <a:lnTo>
                    <a:pt x="344" y="21"/>
                  </a:lnTo>
                  <a:lnTo>
                    <a:pt x="344" y="21"/>
                  </a:lnTo>
                  <a:lnTo>
                    <a:pt x="333" y="21"/>
                  </a:lnTo>
                  <a:lnTo>
                    <a:pt x="333" y="21"/>
                  </a:lnTo>
                  <a:lnTo>
                    <a:pt x="333" y="21"/>
                  </a:lnTo>
                  <a:lnTo>
                    <a:pt x="333" y="21"/>
                  </a:lnTo>
                  <a:lnTo>
                    <a:pt x="321" y="21"/>
                  </a:lnTo>
                  <a:lnTo>
                    <a:pt x="321" y="21"/>
                  </a:lnTo>
                  <a:lnTo>
                    <a:pt x="321" y="21"/>
                  </a:lnTo>
                  <a:lnTo>
                    <a:pt x="321" y="21"/>
                  </a:lnTo>
                  <a:lnTo>
                    <a:pt x="254" y="15"/>
                  </a:lnTo>
                  <a:lnTo>
                    <a:pt x="254" y="15"/>
                  </a:lnTo>
                  <a:lnTo>
                    <a:pt x="254" y="15"/>
                  </a:lnTo>
                  <a:lnTo>
                    <a:pt x="254" y="15"/>
                  </a:lnTo>
                  <a:lnTo>
                    <a:pt x="243" y="15"/>
                  </a:lnTo>
                  <a:lnTo>
                    <a:pt x="243" y="15"/>
                  </a:lnTo>
                  <a:lnTo>
                    <a:pt x="243" y="15"/>
                  </a:lnTo>
                  <a:lnTo>
                    <a:pt x="243" y="15"/>
                  </a:lnTo>
                  <a:lnTo>
                    <a:pt x="235" y="15"/>
                  </a:lnTo>
                  <a:lnTo>
                    <a:pt x="235" y="15"/>
                  </a:lnTo>
                  <a:lnTo>
                    <a:pt x="232" y="15"/>
                  </a:lnTo>
                  <a:lnTo>
                    <a:pt x="232" y="15"/>
                  </a:lnTo>
                  <a:lnTo>
                    <a:pt x="224" y="15"/>
                  </a:lnTo>
                  <a:lnTo>
                    <a:pt x="224" y="15"/>
                  </a:lnTo>
                  <a:lnTo>
                    <a:pt x="221" y="15"/>
                  </a:lnTo>
                  <a:lnTo>
                    <a:pt x="221" y="15"/>
                  </a:lnTo>
                  <a:lnTo>
                    <a:pt x="212" y="15"/>
                  </a:lnTo>
                  <a:lnTo>
                    <a:pt x="212" y="15"/>
                  </a:lnTo>
                  <a:lnTo>
                    <a:pt x="210" y="15"/>
                  </a:lnTo>
                  <a:lnTo>
                    <a:pt x="210" y="15"/>
                  </a:lnTo>
                  <a:lnTo>
                    <a:pt x="204" y="12"/>
                  </a:lnTo>
                  <a:lnTo>
                    <a:pt x="204" y="12"/>
                  </a:lnTo>
                  <a:lnTo>
                    <a:pt x="198" y="12"/>
                  </a:lnTo>
                  <a:lnTo>
                    <a:pt x="198" y="12"/>
                  </a:lnTo>
                  <a:lnTo>
                    <a:pt x="193" y="12"/>
                  </a:lnTo>
                  <a:lnTo>
                    <a:pt x="193" y="12"/>
                  </a:lnTo>
                  <a:lnTo>
                    <a:pt x="190" y="12"/>
                  </a:lnTo>
                  <a:lnTo>
                    <a:pt x="190" y="12"/>
                  </a:lnTo>
                  <a:lnTo>
                    <a:pt x="184" y="12"/>
                  </a:lnTo>
                  <a:lnTo>
                    <a:pt x="184" y="12"/>
                  </a:lnTo>
                  <a:lnTo>
                    <a:pt x="179" y="12"/>
                  </a:lnTo>
                  <a:lnTo>
                    <a:pt x="179" y="12"/>
                  </a:lnTo>
                  <a:lnTo>
                    <a:pt x="176" y="12"/>
                  </a:lnTo>
                  <a:lnTo>
                    <a:pt x="176" y="12"/>
                  </a:lnTo>
                  <a:lnTo>
                    <a:pt x="170" y="12"/>
                  </a:lnTo>
                  <a:lnTo>
                    <a:pt x="170" y="12"/>
                  </a:lnTo>
                  <a:lnTo>
                    <a:pt x="168" y="12"/>
                  </a:lnTo>
                  <a:lnTo>
                    <a:pt x="168" y="12"/>
                  </a:lnTo>
                  <a:lnTo>
                    <a:pt x="162" y="9"/>
                  </a:lnTo>
                  <a:lnTo>
                    <a:pt x="162" y="9"/>
                  </a:lnTo>
                  <a:lnTo>
                    <a:pt x="159" y="9"/>
                  </a:lnTo>
                  <a:lnTo>
                    <a:pt x="159" y="9"/>
                  </a:lnTo>
                  <a:lnTo>
                    <a:pt x="36" y="0"/>
                  </a:lnTo>
                  <a:lnTo>
                    <a:pt x="33" y="27"/>
                  </a:lnTo>
                  <a:lnTo>
                    <a:pt x="33" y="27"/>
                  </a:lnTo>
                  <a:lnTo>
                    <a:pt x="33" y="30"/>
                  </a:lnTo>
                  <a:lnTo>
                    <a:pt x="33" y="30"/>
                  </a:lnTo>
                  <a:close/>
                </a:path>
              </a:pathLst>
            </a:custGeom>
            <a:solidFill>
              <a:schemeClr val="accent3">
                <a:lumMod val="40000"/>
                <a:lumOff val="6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4" name="Freeform 572">
              <a:extLst>
                <a:ext uri="{FF2B5EF4-FFF2-40B4-BE49-F238E27FC236}">
                  <a16:creationId xmlns:a16="http://schemas.microsoft.com/office/drawing/2014/main" id="{6A50E73B-2984-9D61-6BAF-4854958EEA51}"/>
                </a:ext>
              </a:extLst>
            </p:cNvPr>
            <p:cNvSpPr>
              <a:spLocks/>
            </p:cNvSpPr>
            <p:nvPr/>
          </p:nvSpPr>
          <p:spPr bwMode="auto">
            <a:xfrm rot="21400944">
              <a:off x="3121267" y="2984444"/>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5" name="Freeform 573">
              <a:extLst>
                <a:ext uri="{FF2B5EF4-FFF2-40B4-BE49-F238E27FC236}">
                  <a16:creationId xmlns:a16="http://schemas.microsoft.com/office/drawing/2014/main" id="{F2BFE5BC-C828-A904-F9D3-E2A19328F192}"/>
                </a:ext>
              </a:extLst>
            </p:cNvPr>
            <p:cNvSpPr>
              <a:spLocks/>
            </p:cNvSpPr>
            <p:nvPr/>
          </p:nvSpPr>
          <p:spPr bwMode="auto">
            <a:xfrm rot="21400944">
              <a:off x="3118583" y="2981096"/>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6" name="Freeform 574">
              <a:extLst>
                <a:ext uri="{FF2B5EF4-FFF2-40B4-BE49-F238E27FC236}">
                  <a16:creationId xmlns:a16="http://schemas.microsoft.com/office/drawing/2014/main" id="{E44216BD-D6FC-9F4E-0175-85DD7D591DD5}"/>
                </a:ext>
              </a:extLst>
            </p:cNvPr>
            <p:cNvSpPr>
              <a:spLocks/>
            </p:cNvSpPr>
            <p:nvPr/>
          </p:nvSpPr>
          <p:spPr bwMode="auto">
            <a:xfrm rot="21400944">
              <a:off x="3128809" y="2984010"/>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7" name="Freeform 575">
              <a:extLst>
                <a:ext uri="{FF2B5EF4-FFF2-40B4-BE49-F238E27FC236}">
                  <a16:creationId xmlns:a16="http://schemas.microsoft.com/office/drawing/2014/main" id="{FE3CC626-CAFF-449B-25BF-D1949D680EB5}"/>
                </a:ext>
              </a:extLst>
            </p:cNvPr>
            <p:cNvSpPr>
              <a:spLocks/>
            </p:cNvSpPr>
            <p:nvPr/>
          </p:nvSpPr>
          <p:spPr bwMode="auto">
            <a:xfrm rot="21400944">
              <a:off x="3138935" y="2986962"/>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8" name="Freeform 576">
              <a:extLst>
                <a:ext uri="{FF2B5EF4-FFF2-40B4-BE49-F238E27FC236}">
                  <a16:creationId xmlns:a16="http://schemas.microsoft.com/office/drawing/2014/main" id="{58FAF40E-7FC3-DF07-FD7B-ED7CC9BC5FBA}"/>
                </a:ext>
              </a:extLst>
            </p:cNvPr>
            <p:cNvSpPr>
              <a:spLocks/>
            </p:cNvSpPr>
            <p:nvPr/>
          </p:nvSpPr>
          <p:spPr bwMode="auto">
            <a:xfrm rot="21400944">
              <a:off x="3114760" y="2977745"/>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9" name="Freeform 577">
              <a:extLst>
                <a:ext uri="{FF2B5EF4-FFF2-40B4-BE49-F238E27FC236}">
                  <a16:creationId xmlns:a16="http://schemas.microsoft.com/office/drawing/2014/main" id="{0E07B713-5D3A-5E66-A204-DD615F7F512F}"/>
                </a:ext>
              </a:extLst>
            </p:cNvPr>
            <p:cNvSpPr>
              <a:spLocks/>
            </p:cNvSpPr>
            <p:nvPr/>
          </p:nvSpPr>
          <p:spPr bwMode="auto">
            <a:xfrm rot="21400944">
              <a:off x="3132632" y="2987325"/>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0" name="Freeform 578">
              <a:extLst>
                <a:ext uri="{FF2B5EF4-FFF2-40B4-BE49-F238E27FC236}">
                  <a16:creationId xmlns:a16="http://schemas.microsoft.com/office/drawing/2014/main" id="{82A44AEE-D62A-57F2-1D90-E2D37566447E}"/>
                </a:ext>
              </a:extLst>
            </p:cNvPr>
            <p:cNvSpPr>
              <a:spLocks/>
            </p:cNvSpPr>
            <p:nvPr/>
          </p:nvSpPr>
          <p:spPr bwMode="auto">
            <a:xfrm rot="21400944">
              <a:off x="3107217" y="2978179"/>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1" name="Freeform 579">
              <a:extLst>
                <a:ext uri="{FF2B5EF4-FFF2-40B4-BE49-F238E27FC236}">
                  <a16:creationId xmlns:a16="http://schemas.microsoft.com/office/drawing/2014/main" id="{F0F9AAB1-E199-84F2-C01F-68B123C560B7}"/>
                </a:ext>
              </a:extLst>
            </p:cNvPr>
            <p:cNvSpPr>
              <a:spLocks/>
            </p:cNvSpPr>
            <p:nvPr/>
          </p:nvSpPr>
          <p:spPr bwMode="auto">
            <a:xfrm rot="21400944">
              <a:off x="2693415" y="2923115"/>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2" name="Freeform 580">
              <a:extLst>
                <a:ext uri="{FF2B5EF4-FFF2-40B4-BE49-F238E27FC236}">
                  <a16:creationId xmlns:a16="http://schemas.microsoft.com/office/drawing/2014/main" id="{FD4DE73F-90CC-4D26-421A-0455DE2CF663}"/>
                </a:ext>
              </a:extLst>
            </p:cNvPr>
            <p:cNvSpPr>
              <a:spLocks/>
            </p:cNvSpPr>
            <p:nvPr/>
          </p:nvSpPr>
          <p:spPr bwMode="auto">
            <a:xfrm rot="21400944">
              <a:off x="2697135" y="2922900"/>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3" name="Freeform 581">
              <a:extLst>
                <a:ext uri="{FF2B5EF4-FFF2-40B4-BE49-F238E27FC236}">
                  <a16:creationId xmlns:a16="http://schemas.microsoft.com/office/drawing/2014/main" id="{ABC28832-DBD1-0D20-6171-C7E56C336825}"/>
                </a:ext>
              </a:extLst>
            </p:cNvPr>
            <p:cNvSpPr>
              <a:spLocks/>
            </p:cNvSpPr>
            <p:nvPr/>
          </p:nvSpPr>
          <p:spPr bwMode="auto">
            <a:xfrm rot="21400944">
              <a:off x="2689694" y="292333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4" name="Freeform 582">
              <a:extLst>
                <a:ext uri="{FF2B5EF4-FFF2-40B4-BE49-F238E27FC236}">
                  <a16:creationId xmlns:a16="http://schemas.microsoft.com/office/drawing/2014/main" id="{BB5FCF41-34D0-6837-3ECD-EA7B0A96BDDC}"/>
                </a:ext>
              </a:extLst>
            </p:cNvPr>
            <p:cNvSpPr>
              <a:spLocks/>
            </p:cNvSpPr>
            <p:nvPr/>
          </p:nvSpPr>
          <p:spPr bwMode="auto">
            <a:xfrm rot="21400944">
              <a:off x="3050491" y="2963772"/>
              <a:ext cx="3726" cy="353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5" name="Freeform 583">
              <a:extLst>
                <a:ext uri="{FF2B5EF4-FFF2-40B4-BE49-F238E27FC236}">
                  <a16:creationId xmlns:a16="http://schemas.microsoft.com/office/drawing/2014/main" id="{59EA2E95-B113-510C-7547-F2A34F7AEE99}"/>
                </a:ext>
              </a:extLst>
            </p:cNvPr>
            <p:cNvSpPr>
              <a:spLocks/>
            </p:cNvSpPr>
            <p:nvPr/>
          </p:nvSpPr>
          <p:spPr bwMode="auto">
            <a:xfrm rot="21400944">
              <a:off x="2685974" y="2923547"/>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 name="Freeform 584">
              <a:extLst>
                <a:ext uri="{FF2B5EF4-FFF2-40B4-BE49-F238E27FC236}">
                  <a16:creationId xmlns:a16="http://schemas.microsoft.com/office/drawing/2014/main" id="{BF602B48-6112-0657-7E48-803BDC1E9BB6}"/>
                </a:ext>
              </a:extLst>
            </p:cNvPr>
            <p:cNvSpPr>
              <a:spLocks/>
            </p:cNvSpPr>
            <p:nvPr/>
          </p:nvSpPr>
          <p:spPr bwMode="auto">
            <a:xfrm rot="21400944">
              <a:off x="2700961" y="2922789"/>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 name="Freeform 585">
              <a:extLst>
                <a:ext uri="{FF2B5EF4-FFF2-40B4-BE49-F238E27FC236}">
                  <a16:creationId xmlns:a16="http://schemas.microsoft.com/office/drawing/2014/main" id="{D073B420-98E3-3F05-49D6-EBE9B79DE75E}"/>
                </a:ext>
              </a:extLst>
            </p:cNvPr>
            <p:cNvSpPr>
              <a:spLocks/>
            </p:cNvSpPr>
            <p:nvPr/>
          </p:nvSpPr>
          <p:spPr bwMode="auto">
            <a:xfrm rot="21400944">
              <a:off x="2703544" y="29261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8" name="Freeform 586">
              <a:extLst>
                <a:ext uri="{FF2B5EF4-FFF2-40B4-BE49-F238E27FC236}">
                  <a16:creationId xmlns:a16="http://schemas.microsoft.com/office/drawing/2014/main" id="{4D040A47-0DC9-2400-4B9B-11B500243AB6}"/>
                </a:ext>
              </a:extLst>
            </p:cNvPr>
            <p:cNvSpPr>
              <a:spLocks/>
            </p:cNvSpPr>
            <p:nvPr/>
          </p:nvSpPr>
          <p:spPr bwMode="auto">
            <a:xfrm rot="21400944">
              <a:off x="2619843" y="292040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9" name="Freeform 587">
              <a:extLst>
                <a:ext uri="{FF2B5EF4-FFF2-40B4-BE49-F238E27FC236}">
                  <a16:creationId xmlns:a16="http://schemas.microsoft.com/office/drawing/2014/main" id="{891B38C8-3987-F8B7-4B7C-B9355D66A53A}"/>
                </a:ext>
              </a:extLst>
            </p:cNvPr>
            <p:cNvSpPr>
              <a:spLocks/>
            </p:cNvSpPr>
            <p:nvPr/>
          </p:nvSpPr>
          <p:spPr bwMode="auto">
            <a:xfrm rot="21400944">
              <a:off x="2683495" y="2923726"/>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0" name="Freeform 588">
              <a:extLst>
                <a:ext uri="{FF2B5EF4-FFF2-40B4-BE49-F238E27FC236}">
                  <a16:creationId xmlns:a16="http://schemas.microsoft.com/office/drawing/2014/main" id="{03DD5584-412E-B240-A1EE-2223F46E3EFB}"/>
                </a:ext>
              </a:extLst>
            </p:cNvPr>
            <p:cNvSpPr>
              <a:spLocks/>
            </p:cNvSpPr>
            <p:nvPr/>
          </p:nvSpPr>
          <p:spPr bwMode="auto">
            <a:xfrm rot="21400944">
              <a:off x="2658491" y="29217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1" name="Freeform 589">
              <a:extLst>
                <a:ext uri="{FF2B5EF4-FFF2-40B4-BE49-F238E27FC236}">
                  <a16:creationId xmlns:a16="http://schemas.microsoft.com/office/drawing/2014/main" id="{CA7CC228-38BB-B3BD-A04D-6AE608AF57B7}"/>
                </a:ext>
              </a:extLst>
            </p:cNvPr>
            <p:cNvSpPr>
              <a:spLocks/>
            </p:cNvSpPr>
            <p:nvPr/>
          </p:nvSpPr>
          <p:spPr bwMode="auto">
            <a:xfrm rot="21400944">
              <a:off x="2648570" y="29222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2" name="Freeform 590">
              <a:extLst>
                <a:ext uri="{FF2B5EF4-FFF2-40B4-BE49-F238E27FC236}">
                  <a16:creationId xmlns:a16="http://schemas.microsoft.com/office/drawing/2014/main" id="{5976669E-4444-D099-2095-8208FDC2DD34}"/>
                </a:ext>
              </a:extLst>
            </p:cNvPr>
            <p:cNvSpPr>
              <a:spLocks/>
            </p:cNvSpPr>
            <p:nvPr/>
          </p:nvSpPr>
          <p:spPr bwMode="auto">
            <a:xfrm rot="21400944">
              <a:off x="2651046" y="2922032"/>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3" name="Freeform 591">
              <a:extLst>
                <a:ext uri="{FF2B5EF4-FFF2-40B4-BE49-F238E27FC236}">
                  <a16:creationId xmlns:a16="http://schemas.microsoft.com/office/drawing/2014/main" id="{0946EBB9-7637-D849-A9F1-7094D0F870DC}"/>
                </a:ext>
              </a:extLst>
            </p:cNvPr>
            <p:cNvSpPr>
              <a:spLocks/>
            </p:cNvSpPr>
            <p:nvPr/>
          </p:nvSpPr>
          <p:spPr bwMode="auto">
            <a:xfrm rot="21400944">
              <a:off x="2672131" y="29209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4" name="Freeform 592">
              <a:extLst>
                <a:ext uri="{FF2B5EF4-FFF2-40B4-BE49-F238E27FC236}">
                  <a16:creationId xmlns:a16="http://schemas.microsoft.com/office/drawing/2014/main" id="{50C68738-8926-FB47-B1DF-1AE699265C12}"/>
                </a:ext>
              </a:extLst>
            </p:cNvPr>
            <p:cNvSpPr>
              <a:spLocks/>
            </p:cNvSpPr>
            <p:nvPr/>
          </p:nvSpPr>
          <p:spPr bwMode="auto">
            <a:xfrm rot="21400944">
              <a:off x="3142758" y="2990277"/>
              <a:ext cx="3726"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5" name="Freeform 593">
              <a:extLst>
                <a:ext uri="{FF2B5EF4-FFF2-40B4-BE49-F238E27FC236}">
                  <a16:creationId xmlns:a16="http://schemas.microsoft.com/office/drawing/2014/main" id="{5C1D7836-EFF8-7B55-BB8B-8B375EE20A46}"/>
                </a:ext>
              </a:extLst>
            </p:cNvPr>
            <p:cNvSpPr>
              <a:spLocks/>
            </p:cNvSpPr>
            <p:nvPr/>
          </p:nvSpPr>
          <p:spPr bwMode="auto">
            <a:xfrm rot="21400944">
              <a:off x="2665929" y="2921205"/>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6" name="Freeform 594">
              <a:extLst>
                <a:ext uri="{FF2B5EF4-FFF2-40B4-BE49-F238E27FC236}">
                  <a16:creationId xmlns:a16="http://schemas.microsoft.com/office/drawing/2014/main" id="{5BC0AE9A-53C5-369F-CF97-5FBDD8F9490D}"/>
                </a:ext>
              </a:extLst>
            </p:cNvPr>
            <p:cNvSpPr>
              <a:spLocks/>
            </p:cNvSpPr>
            <p:nvPr/>
          </p:nvSpPr>
          <p:spPr bwMode="auto">
            <a:xfrm rot="21400944">
              <a:off x="2662211" y="292149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7" name="Freeform 595">
              <a:extLst>
                <a:ext uri="{FF2B5EF4-FFF2-40B4-BE49-F238E27FC236}">
                  <a16:creationId xmlns:a16="http://schemas.microsoft.com/office/drawing/2014/main" id="{0A2CADFE-124B-A9DE-8C93-E9098B2BF027}"/>
                </a:ext>
              </a:extLst>
            </p:cNvPr>
            <p:cNvSpPr>
              <a:spLocks/>
            </p:cNvSpPr>
            <p:nvPr/>
          </p:nvSpPr>
          <p:spPr bwMode="auto">
            <a:xfrm rot="21400944">
              <a:off x="3085320" y="29653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8" name="Freeform 596">
              <a:extLst>
                <a:ext uri="{FF2B5EF4-FFF2-40B4-BE49-F238E27FC236}">
                  <a16:creationId xmlns:a16="http://schemas.microsoft.com/office/drawing/2014/main" id="{587AB5FB-7287-21E6-AEC7-66E5F7C8A1C5}"/>
                </a:ext>
              </a:extLst>
            </p:cNvPr>
            <p:cNvSpPr>
              <a:spLocks/>
            </p:cNvSpPr>
            <p:nvPr/>
          </p:nvSpPr>
          <p:spPr bwMode="auto">
            <a:xfrm rot="21400944">
              <a:off x="3089241" y="2968603"/>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9" name="Freeform 597">
              <a:extLst>
                <a:ext uri="{FF2B5EF4-FFF2-40B4-BE49-F238E27FC236}">
                  <a16:creationId xmlns:a16="http://schemas.microsoft.com/office/drawing/2014/main" id="{117A54FF-1687-5EEA-D7BC-187F57E2E729}"/>
                </a:ext>
              </a:extLst>
            </p:cNvPr>
            <p:cNvSpPr>
              <a:spLocks/>
            </p:cNvSpPr>
            <p:nvPr/>
          </p:nvSpPr>
          <p:spPr bwMode="auto">
            <a:xfrm rot="21400944">
              <a:off x="3089142" y="2965179"/>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0" name="Freeform 598">
              <a:extLst>
                <a:ext uri="{FF2B5EF4-FFF2-40B4-BE49-F238E27FC236}">
                  <a16:creationId xmlns:a16="http://schemas.microsoft.com/office/drawing/2014/main" id="{915E307A-3592-FB59-F7C3-11ABA1911DD6}"/>
                </a:ext>
              </a:extLst>
            </p:cNvPr>
            <p:cNvSpPr>
              <a:spLocks/>
            </p:cNvSpPr>
            <p:nvPr/>
          </p:nvSpPr>
          <p:spPr bwMode="auto">
            <a:xfrm rot="21400944">
              <a:off x="3093068" y="2968492"/>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1" name="Freeform 599">
              <a:extLst>
                <a:ext uri="{FF2B5EF4-FFF2-40B4-BE49-F238E27FC236}">
                  <a16:creationId xmlns:a16="http://schemas.microsoft.com/office/drawing/2014/main" id="{4C6370C2-37E5-2D0E-231C-EAAFA20546CB}"/>
                </a:ext>
              </a:extLst>
            </p:cNvPr>
            <p:cNvSpPr>
              <a:spLocks/>
            </p:cNvSpPr>
            <p:nvPr/>
          </p:nvSpPr>
          <p:spPr bwMode="auto">
            <a:xfrm rot="21400944">
              <a:off x="3054110" y="2963559"/>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2" name="Freeform 600">
              <a:extLst>
                <a:ext uri="{FF2B5EF4-FFF2-40B4-BE49-F238E27FC236}">
                  <a16:creationId xmlns:a16="http://schemas.microsoft.com/office/drawing/2014/main" id="{E47D4A89-DDB6-03E3-8F36-FF365786BC8D}"/>
                </a:ext>
              </a:extLst>
            </p:cNvPr>
            <p:cNvSpPr>
              <a:spLocks/>
            </p:cNvSpPr>
            <p:nvPr/>
          </p:nvSpPr>
          <p:spPr bwMode="auto">
            <a:xfrm rot="21400944">
              <a:off x="3103394" y="2974864"/>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3" name="Freeform 601">
              <a:extLst>
                <a:ext uri="{FF2B5EF4-FFF2-40B4-BE49-F238E27FC236}">
                  <a16:creationId xmlns:a16="http://schemas.microsoft.com/office/drawing/2014/main" id="{58A2C2C6-4EE2-E514-A262-75E295C10141}"/>
                </a:ext>
              </a:extLst>
            </p:cNvPr>
            <p:cNvSpPr>
              <a:spLocks/>
            </p:cNvSpPr>
            <p:nvPr/>
          </p:nvSpPr>
          <p:spPr bwMode="auto">
            <a:xfrm rot="21400944">
              <a:off x="3100710" y="2971516"/>
              <a:ext cx="2485" cy="3534"/>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4" name="Freeform 602">
              <a:extLst>
                <a:ext uri="{FF2B5EF4-FFF2-40B4-BE49-F238E27FC236}">
                  <a16:creationId xmlns:a16="http://schemas.microsoft.com/office/drawing/2014/main" id="{57E1C4ED-661E-F6C1-4226-5747DB7555E4}"/>
                </a:ext>
              </a:extLst>
            </p:cNvPr>
            <p:cNvSpPr>
              <a:spLocks/>
            </p:cNvSpPr>
            <p:nvPr/>
          </p:nvSpPr>
          <p:spPr bwMode="auto">
            <a:xfrm rot="21400944">
              <a:off x="3096890" y="29718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5" name="Freeform 603">
              <a:extLst>
                <a:ext uri="{FF2B5EF4-FFF2-40B4-BE49-F238E27FC236}">
                  <a16:creationId xmlns:a16="http://schemas.microsoft.com/office/drawing/2014/main" id="{F0EFE1A1-2994-3A0C-1EB4-FB1BD613B4ED}"/>
                </a:ext>
              </a:extLst>
            </p:cNvPr>
            <p:cNvSpPr>
              <a:spLocks/>
            </p:cNvSpPr>
            <p:nvPr/>
          </p:nvSpPr>
          <p:spPr bwMode="auto">
            <a:xfrm rot="21400944">
              <a:off x="3071475" y="29626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6" name="Freeform 604">
              <a:extLst>
                <a:ext uri="{FF2B5EF4-FFF2-40B4-BE49-F238E27FC236}">
                  <a16:creationId xmlns:a16="http://schemas.microsoft.com/office/drawing/2014/main" id="{85010EAA-6F9D-98DB-D0DF-FC5D91530030}"/>
                </a:ext>
              </a:extLst>
            </p:cNvPr>
            <p:cNvSpPr>
              <a:spLocks/>
            </p:cNvSpPr>
            <p:nvPr/>
          </p:nvSpPr>
          <p:spPr bwMode="auto">
            <a:xfrm rot="21400944">
              <a:off x="3065272" y="2962948"/>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7" name="Freeform 605">
              <a:extLst>
                <a:ext uri="{FF2B5EF4-FFF2-40B4-BE49-F238E27FC236}">
                  <a16:creationId xmlns:a16="http://schemas.microsoft.com/office/drawing/2014/main" id="{CF897A93-0C06-F023-83FA-737939B21EA2}"/>
                </a:ext>
              </a:extLst>
            </p:cNvPr>
            <p:cNvSpPr>
              <a:spLocks/>
            </p:cNvSpPr>
            <p:nvPr/>
          </p:nvSpPr>
          <p:spPr bwMode="auto">
            <a:xfrm rot="21400944">
              <a:off x="3082737" y="2962011"/>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8" name="Freeform 606">
              <a:extLst>
                <a:ext uri="{FF2B5EF4-FFF2-40B4-BE49-F238E27FC236}">
                  <a16:creationId xmlns:a16="http://schemas.microsoft.com/office/drawing/2014/main" id="{2ACEAA94-F8AA-4FE1-FF2D-15D225E378F6}"/>
                </a:ext>
              </a:extLst>
            </p:cNvPr>
            <p:cNvSpPr>
              <a:spLocks/>
            </p:cNvSpPr>
            <p:nvPr/>
          </p:nvSpPr>
          <p:spPr bwMode="auto">
            <a:xfrm rot="21400944">
              <a:off x="3071472" y="2962553"/>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9" name="Freeform 608">
              <a:extLst>
                <a:ext uri="{FF2B5EF4-FFF2-40B4-BE49-F238E27FC236}">
                  <a16:creationId xmlns:a16="http://schemas.microsoft.com/office/drawing/2014/main" id="{5804014B-FD61-4F00-FDB1-4F649880302C}"/>
                </a:ext>
              </a:extLst>
            </p:cNvPr>
            <p:cNvSpPr>
              <a:spLocks/>
            </p:cNvSpPr>
            <p:nvPr/>
          </p:nvSpPr>
          <p:spPr bwMode="auto">
            <a:xfrm rot="21400944">
              <a:off x="3075604" y="29695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0" name="Freeform 609">
              <a:extLst>
                <a:ext uri="{FF2B5EF4-FFF2-40B4-BE49-F238E27FC236}">
                  <a16:creationId xmlns:a16="http://schemas.microsoft.com/office/drawing/2014/main" id="{FA8C6E56-EEB4-91B4-1C53-494C38F41B5A}"/>
                </a:ext>
              </a:extLst>
            </p:cNvPr>
            <p:cNvSpPr>
              <a:spLocks/>
            </p:cNvSpPr>
            <p:nvPr/>
          </p:nvSpPr>
          <p:spPr bwMode="auto">
            <a:xfrm rot="21400944">
              <a:off x="3079321" y="2969177"/>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1" name="Freeform 610">
              <a:extLst>
                <a:ext uri="{FF2B5EF4-FFF2-40B4-BE49-F238E27FC236}">
                  <a16:creationId xmlns:a16="http://schemas.microsoft.com/office/drawing/2014/main" id="{2E69109E-3395-5C4D-F090-7029D608575F}"/>
                </a:ext>
              </a:extLst>
            </p:cNvPr>
            <p:cNvSpPr>
              <a:spLocks/>
            </p:cNvSpPr>
            <p:nvPr/>
          </p:nvSpPr>
          <p:spPr bwMode="auto">
            <a:xfrm rot="21400944">
              <a:off x="3079324" y="296928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2" name="Freeform 611">
              <a:extLst>
                <a:ext uri="{FF2B5EF4-FFF2-40B4-BE49-F238E27FC236}">
                  <a16:creationId xmlns:a16="http://schemas.microsoft.com/office/drawing/2014/main" id="{F39F7BF2-309B-AA39-AC1F-DBCD6BC187C3}"/>
                </a:ext>
              </a:extLst>
            </p:cNvPr>
            <p:cNvSpPr>
              <a:spLocks/>
            </p:cNvSpPr>
            <p:nvPr/>
          </p:nvSpPr>
          <p:spPr bwMode="auto">
            <a:xfrm rot="21400944">
              <a:off x="3061960" y="2970183"/>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3" name="Freeform 612">
              <a:extLst>
                <a:ext uri="{FF2B5EF4-FFF2-40B4-BE49-F238E27FC236}">
                  <a16:creationId xmlns:a16="http://schemas.microsoft.com/office/drawing/2014/main" id="{1B738462-4B8F-4E4B-92E3-632D69296CF3}"/>
                </a:ext>
              </a:extLst>
            </p:cNvPr>
            <p:cNvSpPr>
              <a:spLocks/>
            </p:cNvSpPr>
            <p:nvPr/>
          </p:nvSpPr>
          <p:spPr bwMode="auto">
            <a:xfrm rot="21400944">
              <a:off x="2451218" y="2714272"/>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4" name="Freeform 613">
              <a:extLst>
                <a:ext uri="{FF2B5EF4-FFF2-40B4-BE49-F238E27FC236}">
                  <a16:creationId xmlns:a16="http://schemas.microsoft.com/office/drawing/2014/main" id="{32C1AA97-D288-8F5F-2E0C-18E91FD88369}"/>
                </a:ext>
              </a:extLst>
            </p:cNvPr>
            <p:cNvSpPr>
              <a:spLocks/>
            </p:cNvSpPr>
            <p:nvPr/>
          </p:nvSpPr>
          <p:spPr bwMode="auto">
            <a:xfrm rot="21400944">
              <a:off x="2452207" y="2729556"/>
              <a:ext cx="0" cy="7067"/>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5" name="Freeform 614">
              <a:extLst>
                <a:ext uri="{FF2B5EF4-FFF2-40B4-BE49-F238E27FC236}">
                  <a16:creationId xmlns:a16="http://schemas.microsoft.com/office/drawing/2014/main" id="{F85E4950-915C-15AE-2A47-948383A16A09}"/>
                </a:ext>
              </a:extLst>
            </p:cNvPr>
            <p:cNvSpPr>
              <a:spLocks/>
            </p:cNvSpPr>
            <p:nvPr/>
          </p:nvSpPr>
          <p:spPr bwMode="auto">
            <a:xfrm rot="21400944">
              <a:off x="2435035" y="2758431"/>
              <a:ext cx="19875" cy="171971"/>
            </a:xfrm>
            <a:custGeom>
              <a:avLst/>
              <a:gdLst>
                <a:gd name="T0" fmla="*/ 0 w 16"/>
                <a:gd name="T1" fmla="*/ 146 h 146"/>
                <a:gd name="T2" fmla="*/ 0 w 16"/>
                <a:gd name="T3" fmla="*/ 146 h 146"/>
                <a:gd name="T4" fmla="*/ 16 w 16"/>
                <a:gd name="T5" fmla="*/ 0 h 146"/>
                <a:gd name="T6" fmla="*/ 16 w 16"/>
                <a:gd name="T7" fmla="*/ 0 h 146"/>
                <a:gd name="T8" fmla="*/ 0 w 16"/>
                <a:gd name="T9" fmla="*/ 146 h 146"/>
                <a:gd name="T10" fmla="*/ 0 w 16"/>
                <a:gd name="T11" fmla="*/ 146 h 146"/>
              </a:gdLst>
              <a:ahLst/>
              <a:cxnLst>
                <a:cxn ang="0">
                  <a:pos x="T0" y="T1"/>
                </a:cxn>
                <a:cxn ang="0">
                  <a:pos x="T2" y="T3"/>
                </a:cxn>
                <a:cxn ang="0">
                  <a:pos x="T4" y="T5"/>
                </a:cxn>
                <a:cxn ang="0">
                  <a:pos x="T6" y="T7"/>
                </a:cxn>
                <a:cxn ang="0">
                  <a:pos x="T8" y="T9"/>
                </a:cxn>
                <a:cxn ang="0">
                  <a:pos x="T10" y="T11"/>
                </a:cxn>
              </a:cxnLst>
              <a:rect l="0" t="0" r="r" b="b"/>
              <a:pathLst>
                <a:path w="16" h="146">
                  <a:moveTo>
                    <a:pt x="0" y="146"/>
                  </a:moveTo>
                  <a:lnTo>
                    <a:pt x="0" y="146"/>
                  </a:lnTo>
                  <a:lnTo>
                    <a:pt x="16" y="0"/>
                  </a:lnTo>
                  <a:lnTo>
                    <a:pt x="16" y="0"/>
                  </a:lnTo>
                  <a:lnTo>
                    <a:pt x="0" y="146"/>
                  </a:lnTo>
                  <a:lnTo>
                    <a:pt x="0" y="14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6" name="Freeform 615">
              <a:extLst>
                <a:ext uri="{FF2B5EF4-FFF2-40B4-BE49-F238E27FC236}">
                  <a16:creationId xmlns:a16="http://schemas.microsoft.com/office/drawing/2014/main" id="{8D942A03-43FC-AD8E-A66B-80F653014FA5}"/>
                </a:ext>
              </a:extLst>
            </p:cNvPr>
            <p:cNvSpPr>
              <a:spLocks/>
            </p:cNvSpPr>
            <p:nvPr/>
          </p:nvSpPr>
          <p:spPr bwMode="auto">
            <a:xfrm rot="21400944">
              <a:off x="2449406" y="2747414"/>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7" name="Freeform 616">
              <a:extLst>
                <a:ext uri="{FF2B5EF4-FFF2-40B4-BE49-F238E27FC236}">
                  <a16:creationId xmlns:a16="http://schemas.microsoft.com/office/drawing/2014/main" id="{1B6A20D7-0750-3D75-B255-95B5D558B585}"/>
                </a:ext>
              </a:extLst>
            </p:cNvPr>
            <p:cNvSpPr>
              <a:spLocks/>
            </p:cNvSpPr>
            <p:nvPr/>
          </p:nvSpPr>
          <p:spPr bwMode="auto">
            <a:xfrm rot="21400944">
              <a:off x="2456410" y="2588763"/>
              <a:ext cx="6211" cy="47116"/>
            </a:xfrm>
            <a:custGeom>
              <a:avLst/>
              <a:gdLst>
                <a:gd name="T0" fmla="*/ 5 w 5"/>
                <a:gd name="T1" fmla="*/ 3 h 40"/>
                <a:gd name="T2" fmla="*/ 5 w 5"/>
                <a:gd name="T3" fmla="*/ 3 h 40"/>
                <a:gd name="T4" fmla="*/ 5 w 5"/>
                <a:gd name="T5" fmla="*/ 0 h 40"/>
                <a:gd name="T6" fmla="*/ 5 w 5"/>
                <a:gd name="T7" fmla="*/ 0 h 40"/>
                <a:gd name="T8" fmla="*/ 0 w 5"/>
                <a:gd name="T9" fmla="*/ 40 h 40"/>
                <a:gd name="T10" fmla="*/ 0 w 5"/>
                <a:gd name="T11" fmla="*/ 40 h 40"/>
                <a:gd name="T12" fmla="*/ 5 w 5"/>
                <a:gd name="T13" fmla="*/ 3 h 40"/>
                <a:gd name="T14" fmla="*/ 5 w 5"/>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
                  </a:moveTo>
                  <a:lnTo>
                    <a:pt x="5" y="3"/>
                  </a:lnTo>
                  <a:lnTo>
                    <a:pt x="5" y="0"/>
                  </a:lnTo>
                  <a:lnTo>
                    <a:pt x="5" y="0"/>
                  </a:lnTo>
                  <a:lnTo>
                    <a:pt x="0" y="40"/>
                  </a:lnTo>
                  <a:lnTo>
                    <a:pt x="0" y="40"/>
                  </a:lnTo>
                  <a:lnTo>
                    <a:pt x="5" y="3"/>
                  </a:lnTo>
                  <a:lnTo>
                    <a:pt x="5"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8" name="Freeform 617">
              <a:extLst>
                <a:ext uri="{FF2B5EF4-FFF2-40B4-BE49-F238E27FC236}">
                  <a16:creationId xmlns:a16="http://schemas.microsoft.com/office/drawing/2014/main" id="{4D55A5A9-1B5D-21E1-7376-496BC02CEFC6}"/>
                </a:ext>
              </a:extLst>
            </p:cNvPr>
            <p:cNvSpPr>
              <a:spLocks/>
            </p:cNvSpPr>
            <p:nvPr/>
          </p:nvSpPr>
          <p:spPr bwMode="auto">
            <a:xfrm rot="21400944">
              <a:off x="3146890" y="299722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9" name="Freeform 618">
              <a:extLst>
                <a:ext uri="{FF2B5EF4-FFF2-40B4-BE49-F238E27FC236}">
                  <a16:creationId xmlns:a16="http://schemas.microsoft.com/office/drawing/2014/main" id="{7A57FD85-AC83-6EA4-653F-31F592B56C4C}"/>
                </a:ext>
              </a:extLst>
            </p:cNvPr>
            <p:cNvSpPr>
              <a:spLocks/>
            </p:cNvSpPr>
            <p:nvPr/>
          </p:nvSpPr>
          <p:spPr bwMode="auto">
            <a:xfrm rot="21400944">
              <a:off x="3142965" y="29939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0" name="Freeform 619">
              <a:extLst>
                <a:ext uri="{FF2B5EF4-FFF2-40B4-BE49-F238E27FC236}">
                  <a16:creationId xmlns:a16="http://schemas.microsoft.com/office/drawing/2014/main" id="{69D46D9A-CD53-B0A8-3AD2-54883671BFC3}"/>
                </a:ext>
              </a:extLst>
            </p:cNvPr>
            <p:cNvSpPr>
              <a:spLocks/>
            </p:cNvSpPr>
            <p:nvPr/>
          </p:nvSpPr>
          <p:spPr bwMode="auto">
            <a:xfrm rot="21400944">
              <a:off x="3146890" y="29972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1" name="Freeform 620">
              <a:extLst>
                <a:ext uri="{FF2B5EF4-FFF2-40B4-BE49-F238E27FC236}">
                  <a16:creationId xmlns:a16="http://schemas.microsoft.com/office/drawing/2014/main" id="{EF71DD2C-F83F-3DB6-AFCF-576412D96F57}"/>
                </a:ext>
              </a:extLst>
            </p:cNvPr>
            <p:cNvSpPr>
              <a:spLocks/>
            </p:cNvSpPr>
            <p:nvPr/>
          </p:nvSpPr>
          <p:spPr bwMode="auto">
            <a:xfrm rot="21400944">
              <a:off x="3079025" y="2556243"/>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2" name="Freeform 621">
              <a:extLst>
                <a:ext uri="{FF2B5EF4-FFF2-40B4-BE49-F238E27FC236}">
                  <a16:creationId xmlns:a16="http://schemas.microsoft.com/office/drawing/2014/main" id="{43B3961A-30BF-59C2-D754-7B19DA9EDBF7}"/>
                </a:ext>
              </a:extLst>
            </p:cNvPr>
            <p:cNvSpPr>
              <a:spLocks/>
            </p:cNvSpPr>
            <p:nvPr/>
          </p:nvSpPr>
          <p:spPr bwMode="auto">
            <a:xfrm rot="21400944">
              <a:off x="3069105" y="2556818"/>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3" name="Freeform 622">
              <a:extLst>
                <a:ext uri="{FF2B5EF4-FFF2-40B4-BE49-F238E27FC236}">
                  <a16:creationId xmlns:a16="http://schemas.microsoft.com/office/drawing/2014/main" id="{C0DA5717-D6EA-CFE5-F292-23AC3FA172B5}"/>
                </a:ext>
              </a:extLst>
            </p:cNvPr>
            <p:cNvSpPr>
              <a:spLocks/>
            </p:cNvSpPr>
            <p:nvPr/>
          </p:nvSpPr>
          <p:spPr bwMode="auto">
            <a:xfrm rot="21400944">
              <a:off x="2620094" y="2557964"/>
              <a:ext cx="7453" cy="3534"/>
            </a:xfrm>
            <a:custGeom>
              <a:avLst/>
              <a:gdLst>
                <a:gd name="T0" fmla="*/ 0 w 6"/>
                <a:gd name="T1" fmla="*/ 0 h 3"/>
                <a:gd name="T2" fmla="*/ 0 w 6"/>
                <a:gd name="T3" fmla="*/ 0 h 3"/>
                <a:gd name="T4" fmla="*/ 6 w 6"/>
                <a:gd name="T5" fmla="*/ 3 h 3"/>
                <a:gd name="T6" fmla="*/ 6 w 6"/>
                <a:gd name="T7" fmla="*/ 3 h 3"/>
                <a:gd name="T8" fmla="*/ 0 w 6"/>
                <a:gd name="T9" fmla="*/ 0 h 3"/>
                <a:gd name="T10" fmla="*/ 0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0" y="0"/>
                  </a:moveTo>
                  <a:lnTo>
                    <a:pt x="0" y="0"/>
                  </a:lnTo>
                  <a:lnTo>
                    <a:pt x="6" y="3"/>
                  </a:lnTo>
                  <a:lnTo>
                    <a:pt x="6"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4" name="Freeform 623">
              <a:extLst>
                <a:ext uri="{FF2B5EF4-FFF2-40B4-BE49-F238E27FC236}">
                  <a16:creationId xmlns:a16="http://schemas.microsoft.com/office/drawing/2014/main" id="{070ADA88-A4F7-7374-9BDF-6392BF5F24DA}"/>
                </a:ext>
              </a:extLst>
            </p:cNvPr>
            <p:cNvSpPr>
              <a:spLocks/>
            </p:cNvSpPr>
            <p:nvPr/>
          </p:nvSpPr>
          <p:spPr bwMode="auto">
            <a:xfrm rot="21400944">
              <a:off x="2463310" y="2552228"/>
              <a:ext cx="152788" cy="10601"/>
            </a:xfrm>
            <a:custGeom>
              <a:avLst/>
              <a:gdLst>
                <a:gd name="T0" fmla="*/ 0 w 123"/>
                <a:gd name="T1" fmla="*/ 0 h 9"/>
                <a:gd name="T2" fmla="*/ 0 w 123"/>
                <a:gd name="T3" fmla="*/ 0 h 9"/>
                <a:gd name="T4" fmla="*/ 0 w 123"/>
                <a:gd name="T5" fmla="*/ 0 h 9"/>
                <a:gd name="T6" fmla="*/ 123 w 123"/>
                <a:gd name="T7" fmla="*/ 9 h 9"/>
                <a:gd name="T8" fmla="*/ 123 w 123"/>
                <a:gd name="T9" fmla="*/ 9 h 9"/>
                <a:gd name="T10" fmla="*/ 0 w 123"/>
                <a:gd name="T11" fmla="*/ 0 h 9"/>
                <a:gd name="T12" fmla="*/ 0 w 12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23" h="9">
                  <a:moveTo>
                    <a:pt x="0" y="0"/>
                  </a:moveTo>
                  <a:lnTo>
                    <a:pt x="0" y="0"/>
                  </a:lnTo>
                  <a:lnTo>
                    <a:pt x="0" y="0"/>
                  </a:lnTo>
                  <a:lnTo>
                    <a:pt x="123" y="9"/>
                  </a:lnTo>
                  <a:lnTo>
                    <a:pt x="123"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5" name="Freeform 624">
              <a:extLst>
                <a:ext uri="{FF2B5EF4-FFF2-40B4-BE49-F238E27FC236}">
                  <a16:creationId xmlns:a16="http://schemas.microsoft.com/office/drawing/2014/main" id="{2E21C67D-1FC3-E1C7-26A8-69041770050C}"/>
                </a:ext>
              </a:extLst>
            </p:cNvPr>
            <p:cNvSpPr>
              <a:spLocks/>
            </p:cNvSpPr>
            <p:nvPr/>
          </p:nvSpPr>
          <p:spPr bwMode="auto">
            <a:xfrm rot="21400944">
              <a:off x="3059185" y="2557429"/>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6" name="Freeform 625">
              <a:extLst>
                <a:ext uri="{FF2B5EF4-FFF2-40B4-BE49-F238E27FC236}">
                  <a16:creationId xmlns:a16="http://schemas.microsoft.com/office/drawing/2014/main" id="{619CA392-99A3-65BA-F1F2-D73BCE3C1B14}"/>
                </a:ext>
              </a:extLst>
            </p:cNvPr>
            <p:cNvSpPr>
              <a:spLocks/>
            </p:cNvSpPr>
            <p:nvPr/>
          </p:nvSpPr>
          <p:spPr bwMode="auto">
            <a:xfrm rot="21400944">
              <a:off x="3127963" y="2797748"/>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7" name="Freeform 626">
              <a:extLst>
                <a:ext uri="{FF2B5EF4-FFF2-40B4-BE49-F238E27FC236}">
                  <a16:creationId xmlns:a16="http://schemas.microsoft.com/office/drawing/2014/main" id="{4338B8AF-5D08-3AB3-AD8B-6C6E1B251383}"/>
                </a:ext>
              </a:extLst>
            </p:cNvPr>
            <p:cNvSpPr>
              <a:spLocks/>
            </p:cNvSpPr>
            <p:nvPr/>
          </p:nvSpPr>
          <p:spPr bwMode="auto">
            <a:xfrm rot="21400944">
              <a:off x="3107548" y="2554590"/>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8" name="Freeform 627">
              <a:extLst>
                <a:ext uri="{FF2B5EF4-FFF2-40B4-BE49-F238E27FC236}">
                  <a16:creationId xmlns:a16="http://schemas.microsoft.com/office/drawing/2014/main" id="{E0E7BA69-B299-312A-F7F9-73E8BD8AEDE3}"/>
                </a:ext>
              </a:extLst>
            </p:cNvPr>
            <p:cNvSpPr>
              <a:spLocks/>
            </p:cNvSpPr>
            <p:nvPr/>
          </p:nvSpPr>
          <p:spPr bwMode="auto">
            <a:xfrm rot="21400944">
              <a:off x="2734497" y="25586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9" name="Freeform 628">
              <a:extLst>
                <a:ext uri="{FF2B5EF4-FFF2-40B4-BE49-F238E27FC236}">
                  <a16:creationId xmlns:a16="http://schemas.microsoft.com/office/drawing/2014/main" id="{AE53278B-75E4-9004-9377-E60D82E37C54}"/>
                </a:ext>
              </a:extLst>
            </p:cNvPr>
            <p:cNvSpPr>
              <a:spLocks/>
            </p:cNvSpPr>
            <p:nvPr/>
          </p:nvSpPr>
          <p:spPr bwMode="auto">
            <a:xfrm rot="21400944">
              <a:off x="3127759" y="2794221"/>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0" name="Freeform 629">
              <a:extLst>
                <a:ext uri="{FF2B5EF4-FFF2-40B4-BE49-F238E27FC236}">
                  <a16:creationId xmlns:a16="http://schemas.microsoft.com/office/drawing/2014/main" id="{1D2C19AA-B59D-11B5-F2BE-041CA49B8396}"/>
                </a:ext>
              </a:extLst>
            </p:cNvPr>
            <p:cNvSpPr>
              <a:spLocks/>
            </p:cNvSpPr>
            <p:nvPr/>
          </p:nvSpPr>
          <p:spPr bwMode="auto">
            <a:xfrm rot="21400944">
              <a:off x="3090186" y="2555596"/>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1" name="Freeform 630">
              <a:extLst>
                <a:ext uri="{FF2B5EF4-FFF2-40B4-BE49-F238E27FC236}">
                  <a16:creationId xmlns:a16="http://schemas.microsoft.com/office/drawing/2014/main" id="{B49CBA4F-B051-C8FC-4509-8BB9ECBF22A7}"/>
                </a:ext>
              </a:extLst>
            </p:cNvPr>
            <p:cNvSpPr>
              <a:spLocks/>
            </p:cNvSpPr>
            <p:nvPr/>
          </p:nvSpPr>
          <p:spPr bwMode="auto">
            <a:xfrm rot="21400944">
              <a:off x="3100107" y="255502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2" name="Freeform 631">
              <a:extLst>
                <a:ext uri="{FF2B5EF4-FFF2-40B4-BE49-F238E27FC236}">
                  <a16:creationId xmlns:a16="http://schemas.microsoft.com/office/drawing/2014/main" id="{774B48E7-D4DC-2ADA-6CFE-4134A3BF9624}"/>
                </a:ext>
              </a:extLst>
            </p:cNvPr>
            <p:cNvSpPr>
              <a:spLocks/>
            </p:cNvSpPr>
            <p:nvPr/>
          </p:nvSpPr>
          <p:spPr bwMode="auto">
            <a:xfrm rot="21400944">
              <a:off x="3127554" y="2790693"/>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3" name="Freeform 632">
              <a:extLst>
                <a:ext uri="{FF2B5EF4-FFF2-40B4-BE49-F238E27FC236}">
                  <a16:creationId xmlns:a16="http://schemas.microsoft.com/office/drawing/2014/main" id="{9C43DEBE-088D-6FD2-4E36-A171FE6C5D22}"/>
                </a:ext>
              </a:extLst>
            </p:cNvPr>
            <p:cNvSpPr>
              <a:spLocks/>
            </p:cNvSpPr>
            <p:nvPr/>
          </p:nvSpPr>
          <p:spPr bwMode="auto">
            <a:xfrm rot="21400944">
              <a:off x="2693570" y="2560889"/>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4" name="Freeform 633">
              <a:extLst>
                <a:ext uri="{FF2B5EF4-FFF2-40B4-BE49-F238E27FC236}">
                  <a16:creationId xmlns:a16="http://schemas.microsoft.com/office/drawing/2014/main" id="{3D37FA36-5858-3FC6-8EFE-B7D26282CC80}"/>
                </a:ext>
              </a:extLst>
            </p:cNvPr>
            <p:cNvSpPr>
              <a:spLocks/>
            </p:cNvSpPr>
            <p:nvPr/>
          </p:nvSpPr>
          <p:spPr bwMode="auto">
            <a:xfrm rot="21400944">
              <a:off x="2641280" y="2560308"/>
              <a:ext cx="6211"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5" name="Freeform 634">
              <a:extLst>
                <a:ext uri="{FF2B5EF4-FFF2-40B4-BE49-F238E27FC236}">
                  <a16:creationId xmlns:a16="http://schemas.microsoft.com/office/drawing/2014/main" id="{6499AD99-F558-EAC5-4236-166A31197876}"/>
                </a:ext>
              </a:extLst>
            </p:cNvPr>
            <p:cNvSpPr>
              <a:spLocks/>
            </p:cNvSpPr>
            <p:nvPr/>
          </p:nvSpPr>
          <p:spPr bwMode="auto">
            <a:xfrm rot="21400944">
              <a:off x="2654922" y="2559590"/>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6" name="Freeform 635">
              <a:extLst>
                <a:ext uri="{FF2B5EF4-FFF2-40B4-BE49-F238E27FC236}">
                  <a16:creationId xmlns:a16="http://schemas.microsoft.com/office/drawing/2014/main" id="{6F74FAD2-94AB-81F2-0892-85CA8C4B5279}"/>
                </a:ext>
              </a:extLst>
            </p:cNvPr>
            <p:cNvSpPr>
              <a:spLocks/>
            </p:cNvSpPr>
            <p:nvPr/>
          </p:nvSpPr>
          <p:spPr bwMode="auto">
            <a:xfrm rot="21400944">
              <a:off x="2679930" y="2561716"/>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7" name="Freeform 636">
              <a:extLst>
                <a:ext uri="{FF2B5EF4-FFF2-40B4-BE49-F238E27FC236}">
                  <a16:creationId xmlns:a16="http://schemas.microsoft.com/office/drawing/2014/main" id="{BC287FFC-62AE-7DBB-FA22-8954BC2F01CF}"/>
                </a:ext>
              </a:extLst>
            </p:cNvPr>
            <p:cNvSpPr>
              <a:spLocks/>
            </p:cNvSpPr>
            <p:nvPr/>
          </p:nvSpPr>
          <p:spPr bwMode="auto">
            <a:xfrm rot="21400944">
              <a:off x="3003174" y="255710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8" name="Freeform 637">
              <a:extLst>
                <a:ext uri="{FF2B5EF4-FFF2-40B4-BE49-F238E27FC236}">
                  <a16:creationId xmlns:a16="http://schemas.microsoft.com/office/drawing/2014/main" id="{76FEA925-AEB5-1CE0-C449-253815F8BECD}"/>
                </a:ext>
              </a:extLst>
            </p:cNvPr>
            <p:cNvSpPr>
              <a:spLocks/>
            </p:cNvSpPr>
            <p:nvPr/>
          </p:nvSpPr>
          <p:spPr bwMode="auto">
            <a:xfrm rot="21400944">
              <a:off x="2664840" y="2558907"/>
              <a:ext cx="7453"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9" name="Freeform 638">
              <a:extLst>
                <a:ext uri="{FF2B5EF4-FFF2-40B4-BE49-F238E27FC236}">
                  <a16:creationId xmlns:a16="http://schemas.microsoft.com/office/drawing/2014/main" id="{8255E4CB-12E0-5C9F-94C7-BD7DB680E5C8}"/>
                </a:ext>
              </a:extLst>
            </p:cNvPr>
            <p:cNvSpPr>
              <a:spLocks/>
            </p:cNvSpPr>
            <p:nvPr/>
          </p:nvSpPr>
          <p:spPr bwMode="auto">
            <a:xfrm rot="21400944">
              <a:off x="3026941" y="2559262"/>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0" name="Freeform 639">
              <a:extLst>
                <a:ext uri="{FF2B5EF4-FFF2-40B4-BE49-F238E27FC236}">
                  <a16:creationId xmlns:a16="http://schemas.microsoft.com/office/drawing/2014/main" id="{FA1EA8D3-5BFA-D31C-CEB9-F92A172546C3}"/>
                </a:ext>
              </a:extLst>
            </p:cNvPr>
            <p:cNvSpPr>
              <a:spLocks/>
            </p:cNvSpPr>
            <p:nvPr/>
          </p:nvSpPr>
          <p:spPr bwMode="auto">
            <a:xfrm rot="21400944">
              <a:off x="3048023" y="2558040"/>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1" name="Freeform 640">
              <a:extLst>
                <a:ext uri="{FF2B5EF4-FFF2-40B4-BE49-F238E27FC236}">
                  <a16:creationId xmlns:a16="http://schemas.microsoft.com/office/drawing/2014/main" id="{C34B94F4-C95C-64F3-9337-09AF6E453C7F}"/>
                </a:ext>
              </a:extLst>
            </p:cNvPr>
            <p:cNvSpPr>
              <a:spLocks/>
            </p:cNvSpPr>
            <p:nvPr/>
          </p:nvSpPr>
          <p:spPr bwMode="auto">
            <a:xfrm rot="21400944">
              <a:off x="2707211" y="2560098"/>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2" name="Freeform 641">
              <a:extLst>
                <a:ext uri="{FF2B5EF4-FFF2-40B4-BE49-F238E27FC236}">
                  <a16:creationId xmlns:a16="http://schemas.microsoft.com/office/drawing/2014/main" id="{A892AD43-9C70-D90A-A782-D3EB90990A58}"/>
                </a:ext>
              </a:extLst>
            </p:cNvPr>
            <p:cNvSpPr>
              <a:spLocks/>
            </p:cNvSpPr>
            <p:nvPr/>
          </p:nvSpPr>
          <p:spPr bwMode="auto">
            <a:xfrm rot="21400944">
              <a:off x="3038102" y="2558615"/>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3" name="Freeform 642">
              <a:extLst>
                <a:ext uri="{FF2B5EF4-FFF2-40B4-BE49-F238E27FC236}">
                  <a16:creationId xmlns:a16="http://schemas.microsoft.com/office/drawing/2014/main" id="{0E1846B6-1657-539F-4690-B29B4049EED6}"/>
                </a:ext>
              </a:extLst>
            </p:cNvPr>
            <p:cNvSpPr>
              <a:spLocks/>
            </p:cNvSpPr>
            <p:nvPr/>
          </p:nvSpPr>
          <p:spPr bwMode="auto">
            <a:xfrm rot="21400944">
              <a:off x="2630118" y="2560920"/>
              <a:ext cx="7453"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4" name="Freeform 643">
              <a:extLst>
                <a:ext uri="{FF2B5EF4-FFF2-40B4-BE49-F238E27FC236}">
                  <a16:creationId xmlns:a16="http://schemas.microsoft.com/office/drawing/2014/main" id="{CFA8E53A-83E2-987F-828A-6CF53746C50F}"/>
                </a:ext>
              </a:extLst>
            </p:cNvPr>
            <p:cNvSpPr>
              <a:spLocks/>
            </p:cNvSpPr>
            <p:nvPr/>
          </p:nvSpPr>
          <p:spPr bwMode="auto">
            <a:xfrm rot="21400944">
              <a:off x="3017019" y="2559838"/>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5" name="Freeform 644">
              <a:extLst>
                <a:ext uri="{FF2B5EF4-FFF2-40B4-BE49-F238E27FC236}">
                  <a16:creationId xmlns:a16="http://schemas.microsoft.com/office/drawing/2014/main" id="{893EF64A-CECB-427F-EF20-540ED3115C4F}"/>
                </a:ext>
              </a:extLst>
            </p:cNvPr>
            <p:cNvSpPr>
              <a:spLocks/>
            </p:cNvSpPr>
            <p:nvPr/>
          </p:nvSpPr>
          <p:spPr bwMode="auto">
            <a:xfrm rot="21400944">
              <a:off x="2720856" y="255941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6" name="Freeform 645">
              <a:extLst>
                <a:ext uri="{FF2B5EF4-FFF2-40B4-BE49-F238E27FC236}">
                  <a16:creationId xmlns:a16="http://schemas.microsoft.com/office/drawing/2014/main" id="{CE538A12-157A-4B59-38C4-B6FFDBFB9190}"/>
                </a:ext>
              </a:extLst>
            </p:cNvPr>
            <p:cNvSpPr>
              <a:spLocks/>
            </p:cNvSpPr>
            <p:nvPr/>
          </p:nvSpPr>
          <p:spPr bwMode="auto">
            <a:xfrm rot="21400944">
              <a:off x="2832874" y="25600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7" name="Freeform 646">
              <a:extLst>
                <a:ext uri="{FF2B5EF4-FFF2-40B4-BE49-F238E27FC236}">
                  <a16:creationId xmlns:a16="http://schemas.microsoft.com/office/drawing/2014/main" id="{D1BE7037-1C59-7377-F410-CC345E4B0AC7}"/>
                </a:ext>
              </a:extLst>
            </p:cNvPr>
            <p:cNvSpPr>
              <a:spLocks/>
            </p:cNvSpPr>
            <p:nvPr/>
          </p:nvSpPr>
          <p:spPr bwMode="auto">
            <a:xfrm rot="21400944">
              <a:off x="2846515" y="25592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8" name="Freeform 647">
              <a:extLst>
                <a:ext uri="{FF2B5EF4-FFF2-40B4-BE49-F238E27FC236}">
                  <a16:creationId xmlns:a16="http://schemas.microsoft.com/office/drawing/2014/main" id="{D75B889C-44FF-1CA7-6B03-9AE040412461}"/>
                </a:ext>
              </a:extLst>
            </p:cNvPr>
            <p:cNvSpPr>
              <a:spLocks/>
            </p:cNvSpPr>
            <p:nvPr/>
          </p:nvSpPr>
          <p:spPr bwMode="auto">
            <a:xfrm rot="21400944">
              <a:off x="2885161" y="2560438"/>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9" name="Freeform 648">
              <a:extLst>
                <a:ext uri="{FF2B5EF4-FFF2-40B4-BE49-F238E27FC236}">
                  <a16:creationId xmlns:a16="http://schemas.microsoft.com/office/drawing/2014/main" id="{7E18141B-E10A-9AAD-B249-063AB7A61B14}"/>
                </a:ext>
              </a:extLst>
            </p:cNvPr>
            <p:cNvSpPr>
              <a:spLocks/>
            </p:cNvSpPr>
            <p:nvPr/>
          </p:nvSpPr>
          <p:spPr bwMode="auto">
            <a:xfrm rot="21400944">
              <a:off x="2870279" y="2561265"/>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0" name="Freeform 649">
              <a:extLst>
                <a:ext uri="{FF2B5EF4-FFF2-40B4-BE49-F238E27FC236}">
                  <a16:creationId xmlns:a16="http://schemas.microsoft.com/office/drawing/2014/main" id="{5B8AC9DC-DE18-677C-4FFB-4C5654B81874}"/>
                </a:ext>
              </a:extLst>
            </p:cNvPr>
            <p:cNvSpPr>
              <a:spLocks/>
            </p:cNvSpPr>
            <p:nvPr/>
          </p:nvSpPr>
          <p:spPr bwMode="auto">
            <a:xfrm rot="21400944">
              <a:off x="3134885" y="2836202"/>
              <a:ext cx="3726" cy="36514"/>
            </a:xfrm>
            <a:custGeom>
              <a:avLst/>
              <a:gdLst>
                <a:gd name="T0" fmla="*/ 3 w 3"/>
                <a:gd name="T1" fmla="*/ 31 h 31"/>
                <a:gd name="T2" fmla="*/ 3 w 3"/>
                <a:gd name="T3" fmla="*/ 31 h 31"/>
                <a:gd name="T4" fmla="*/ 0 w 3"/>
                <a:gd name="T5" fmla="*/ 0 h 31"/>
                <a:gd name="T6" fmla="*/ 0 w 3"/>
                <a:gd name="T7" fmla="*/ 0 h 31"/>
                <a:gd name="T8" fmla="*/ 3 w 3"/>
                <a:gd name="T9" fmla="*/ 31 h 31"/>
                <a:gd name="T10" fmla="*/ 3 w 3"/>
                <a:gd name="T11" fmla="*/ 31 h 31"/>
              </a:gdLst>
              <a:ahLst/>
              <a:cxnLst>
                <a:cxn ang="0">
                  <a:pos x="T0" y="T1"/>
                </a:cxn>
                <a:cxn ang="0">
                  <a:pos x="T2" y="T3"/>
                </a:cxn>
                <a:cxn ang="0">
                  <a:pos x="T4" y="T5"/>
                </a:cxn>
                <a:cxn ang="0">
                  <a:pos x="T6" y="T7"/>
                </a:cxn>
                <a:cxn ang="0">
                  <a:pos x="T8" y="T9"/>
                </a:cxn>
                <a:cxn ang="0">
                  <a:pos x="T10" y="T11"/>
                </a:cxn>
              </a:cxnLst>
              <a:rect l="0" t="0" r="r" b="b"/>
              <a:pathLst>
                <a:path w="3" h="31">
                  <a:moveTo>
                    <a:pt x="3" y="31"/>
                  </a:moveTo>
                  <a:lnTo>
                    <a:pt x="3" y="31"/>
                  </a:lnTo>
                  <a:lnTo>
                    <a:pt x="0" y="0"/>
                  </a:lnTo>
                  <a:lnTo>
                    <a:pt x="0" y="0"/>
                  </a:lnTo>
                  <a:lnTo>
                    <a:pt x="3" y="31"/>
                  </a:lnTo>
                  <a:lnTo>
                    <a:pt x="3" y="31"/>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1" name="Freeform 650">
              <a:extLst>
                <a:ext uri="{FF2B5EF4-FFF2-40B4-BE49-F238E27FC236}">
                  <a16:creationId xmlns:a16="http://schemas.microsoft.com/office/drawing/2014/main" id="{0EE58228-7756-48C8-9D71-CC23CD20E786}"/>
                </a:ext>
              </a:extLst>
            </p:cNvPr>
            <p:cNvSpPr>
              <a:spLocks/>
            </p:cNvSpPr>
            <p:nvPr/>
          </p:nvSpPr>
          <p:spPr bwMode="auto">
            <a:xfrm rot="21400944">
              <a:off x="3133525" y="2825749"/>
              <a:ext cx="0" cy="10601"/>
            </a:xfrm>
            <a:custGeom>
              <a:avLst/>
              <a:gdLst>
                <a:gd name="T0" fmla="*/ 0 h 9"/>
                <a:gd name="T1" fmla="*/ 0 h 9"/>
                <a:gd name="T2" fmla="*/ 9 h 9"/>
                <a:gd name="T3" fmla="*/ 9 h 9"/>
                <a:gd name="T4" fmla="*/ 0 h 9"/>
                <a:gd name="T5" fmla="*/ 0 h 9"/>
              </a:gdLst>
              <a:ahLst/>
              <a:cxnLst>
                <a:cxn ang="0">
                  <a:pos x="0" y="T0"/>
                </a:cxn>
                <a:cxn ang="0">
                  <a:pos x="0" y="T1"/>
                </a:cxn>
                <a:cxn ang="0">
                  <a:pos x="0" y="T2"/>
                </a:cxn>
                <a:cxn ang="0">
                  <a:pos x="0" y="T3"/>
                </a:cxn>
                <a:cxn ang="0">
                  <a:pos x="0" y="T4"/>
                </a:cxn>
                <a:cxn ang="0">
                  <a:pos x="0" y="T5"/>
                </a:cxn>
              </a:cxnLst>
              <a:rect l="0" t="0" r="r" b="b"/>
              <a:pathLst>
                <a:path h="9">
                  <a:moveTo>
                    <a:pt x="0" y="0"/>
                  </a:moveTo>
                  <a:lnTo>
                    <a:pt x="0" y="0"/>
                  </a:lnTo>
                  <a:lnTo>
                    <a:pt x="0" y="9"/>
                  </a:lnTo>
                  <a:lnTo>
                    <a:pt x="0"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2" name="Freeform 651">
              <a:extLst>
                <a:ext uri="{FF2B5EF4-FFF2-40B4-BE49-F238E27FC236}">
                  <a16:creationId xmlns:a16="http://schemas.microsoft.com/office/drawing/2014/main" id="{1F42C083-ABB7-9030-0A51-961E241DE5DB}"/>
                </a:ext>
              </a:extLst>
            </p:cNvPr>
            <p:cNvSpPr>
              <a:spLocks/>
            </p:cNvSpPr>
            <p:nvPr/>
          </p:nvSpPr>
          <p:spPr bwMode="auto">
            <a:xfrm rot="21400944">
              <a:off x="2898801" y="255961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3" name="Freeform 652">
              <a:extLst>
                <a:ext uri="{FF2B5EF4-FFF2-40B4-BE49-F238E27FC236}">
                  <a16:creationId xmlns:a16="http://schemas.microsoft.com/office/drawing/2014/main" id="{711164EC-C055-CD6B-BF51-450E5F0D99EE}"/>
                </a:ext>
              </a:extLst>
            </p:cNvPr>
            <p:cNvSpPr>
              <a:spLocks/>
            </p:cNvSpPr>
            <p:nvPr/>
          </p:nvSpPr>
          <p:spPr bwMode="auto">
            <a:xfrm rot="21400944">
              <a:off x="3132911" y="2818699"/>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4" name="Freeform 653">
              <a:extLst>
                <a:ext uri="{FF2B5EF4-FFF2-40B4-BE49-F238E27FC236}">
                  <a16:creationId xmlns:a16="http://schemas.microsoft.com/office/drawing/2014/main" id="{EFC51B91-AE61-54F9-84D6-F8B7C4A97029}"/>
                </a:ext>
              </a:extLst>
            </p:cNvPr>
            <p:cNvSpPr>
              <a:spLocks/>
            </p:cNvSpPr>
            <p:nvPr/>
          </p:nvSpPr>
          <p:spPr bwMode="auto">
            <a:xfrm rot="21400944">
              <a:off x="2926086" y="25581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5" name="Freeform 654">
              <a:extLst>
                <a:ext uri="{FF2B5EF4-FFF2-40B4-BE49-F238E27FC236}">
                  <a16:creationId xmlns:a16="http://schemas.microsoft.com/office/drawing/2014/main" id="{2602E0DF-6ACF-7670-9942-0442AD162D00}"/>
                </a:ext>
              </a:extLst>
            </p:cNvPr>
            <p:cNvSpPr>
              <a:spLocks/>
            </p:cNvSpPr>
            <p:nvPr/>
          </p:nvSpPr>
          <p:spPr bwMode="auto">
            <a:xfrm rot="21400944">
              <a:off x="2992016" y="25578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6" name="Freeform 655">
              <a:extLst>
                <a:ext uri="{FF2B5EF4-FFF2-40B4-BE49-F238E27FC236}">
                  <a16:creationId xmlns:a16="http://schemas.microsoft.com/office/drawing/2014/main" id="{D2940402-56C6-3655-FBC0-77E64E007128}"/>
                </a:ext>
              </a:extLst>
            </p:cNvPr>
            <p:cNvSpPr>
              <a:spLocks/>
            </p:cNvSpPr>
            <p:nvPr/>
          </p:nvSpPr>
          <p:spPr bwMode="auto">
            <a:xfrm rot="21400944">
              <a:off x="2912442" y="255882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7" name="Freeform 656">
              <a:extLst>
                <a:ext uri="{FF2B5EF4-FFF2-40B4-BE49-F238E27FC236}">
                  <a16:creationId xmlns:a16="http://schemas.microsoft.com/office/drawing/2014/main" id="{22EDB9D5-48A5-D0CB-EFF2-BBAC67EDD22B}"/>
                </a:ext>
              </a:extLst>
            </p:cNvPr>
            <p:cNvSpPr>
              <a:spLocks/>
            </p:cNvSpPr>
            <p:nvPr/>
          </p:nvSpPr>
          <p:spPr bwMode="auto">
            <a:xfrm rot="21400944">
              <a:off x="2860157" y="25584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8" name="Freeform 657">
              <a:extLst>
                <a:ext uri="{FF2B5EF4-FFF2-40B4-BE49-F238E27FC236}">
                  <a16:creationId xmlns:a16="http://schemas.microsoft.com/office/drawing/2014/main" id="{36E6C541-D1B8-3B5D-FB8C-9434FA8D8B5A}"/>
                </a:ext>
              </a:extLst>
            </p:cNvPr>
            <p:cNvSpPr>
              <a:spLocks/>
            </p:cNvSpPr>
            <p:nvPr/>
          </p:nvSpPr>
          <p:spPr bwMode="auto">
            <a:xfrm rot="21400944">
              <a:off x="3132604" y="2811641"/>
              <a:ext cx="0" cy="7067"/>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9" name="Freeform 658">
              <a:extLst>
                <a:ext uri="{FF2B5EF4-FFF2-40B4-BE49-F238E27FC236}">
                  <a16:creationId xmlns:a16="http://schemas.microsoft.com/office/drawing/2014/main" id="{1C3FFFCD-EF4B-9141-4328-C6B9718250D0}"/>
                </a:ext>
              </a:extLst>
            </p:cNvPr>
            <p:cNvSpPr>
              <a:spLocks/>
            </p:cNvSpPr>
            <p:nvPr/>
          </p:nvSpPr>
          <p:spPr bwMode="auto">
            <a:xfrm rot="21400944">
              <a:off x="3128168" y="2801276"/>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0" name="Freeform 659">
              <a:extLst>
                <a:ext uri="{FF2B5EF4-FFF2-40B4-BE49-F238E27FC236}">
                  <a16:creationId xmlns:a16="http://schemas.microsoft.com/office/drawing/2014/main" id="{450BD520-8D27-197C-A9CB-86CA6F1D5B76}"/>
                </a:ext>
              </a:extLst>
            </p:cNvPr>
            <p:cNvSpPr>
              <a:spLocks/>
            </p:cNvSpPr>
            <p:nvPr/>
          </p:nvSpPr>
          <p:spPr bwMode="auto">
            <a:xfrm rot="21400944">
              <a:off x="3132298" y="2808116"/>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1" name="Freeform 660">
              <a:extLst>
                <a:ext uri="{FF2B5EF4-FFF2-40B4-BE49-F238E27FC236}">
                  <a16:creationId xmlns:a16="http://schemas.microsoft.com/office/drawing/2014/main" id="{1C8CB6D7-CCC4-74FC-6B28-2F7FF9F54A3A}"/>
                </a:ext>
              </a:extLst>
            </p:cNvPr>
            <p:cNvSpPr>
              <a:spLocks/>
            </p:cNvSpPr>
            <p:nvPr/>
          </p:nvSpPr>
          <p:spPr bwMode="auto">
            <a:xfrm rot="21400944">
              <a:off x="2817993" y="25608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2" name="Freeform 661">
              <a:extLst>
                <a:ext uri="{FF2B5EF4-FFF2-40B4-BE49-F238E27FC236}">
                  <a16:creationId xmlns:a16="http://schemas.microsoft.com/office/drawing/2014/main" id="{78305CEB-7019-0573-77CB-A6C11C679CD0}"/>
                </a:ext>
              </a:extLst>
            </p:cNvPr>
            <p:cNvSpPr>
              <a:spLocks/>
            </p:cNvSpPr>
            <p:nvPr/>
          </p:nvSpPr>
          <p:spPr bwMode="auto">
            <a:xfrm rot="21400944">
              <a:off x="524381" y="2744535"/>
              <a:ext cx="775124" cy="1441729"/>
            </a:xfrm>
            <a:custGeom>
              <a:avLst/>
              <a:gdLst>
                <a:gd name="T0" fmla="*/ 426 w 624"/>
                <a:gd name="T1" fmla="*/ 699 h 1224"/>
                <a:gd name="T2" fmla="*/ 409 w 624"/>
                <a:gd name="T3" fmla="*/ 668 h 1224"/>
                <a:gd name="T4" fmla="*/ 389 w 624"/>
                <a:gd name="T5" fmla="*/ 641 h 1224"/>
                <a:gd name="T6" fmla="*/ 372 w 624"/>
                <a:gd name="T7" fmla="*/ 614 h 1224"/>
                <a:gd name="T8" fmla="*/ 356 w 624"/>
                <a:gd name="T9" fmla="*/ 586 h 1224"/>
                <a:gd name="T10" fmla="*/ 342 w 624"/>
                <a:gd name="T11" fmla="*/ 562 h 1224"/>
                <a:gd name="T12" fmla="*/ 328 w 624"/>
                <a:gd name="T13" fmla="*/ 538 h 1224"/>
                <a:gd name="T14" fmla="*/ 316 w 624"/>
                <a:gd name="T15" fmla="*/ 519 h 1224"/>
                <a:gd name="T16" fmla="*/ 305 w 624"/>
                <a:gd name="T17" fmla="*/ 501 h 1224"/>
                <a:gd name="T18" fmla="*/ 300 w 624"/>
                <a:gd name="T19" fmla="*/ 489 h 1224"/>
                <a:gd name="T20" fmla="*/ 294 w 624"/>
                <a:gd name="T21" fmla="*/ 483 h 1224"/>
                <a:gd name="T22" fmla="*/ 291 w 624"/>
                <a:gd name="T23" fmla="*/ 477 h 1224"/>
                <a:gd name="T24" fmla="*/ 288 w 624"/>
                <a:gd name="T25" fmla="*/ 474 h 1224"/>
                <a:gd name="T26" fmla="*/ 283 w 624"/>
                <a:gd name="T27" fmla="*/ 462 h 1224"/>
                <a:gd name="T28" fmla="*/ 266 w 624"/>
                <a:gd name="T29" fmla="*/ 431 h 1224"/>
                <a:gd name="T30" fmla="*/ 260 w 624"/>
                <a:gd name="T31" fmla="*/ 425 h 1224"/>
                <a:gd name="T32" fmla="*/ 258 w 624"/>
                <a:gd name="T33" fmla="*/ 422 h 1224"/>
                <a:gd name="T34" fmla="*/ 263 w 624"/>
                <a:gd name="T35" fmla="*/ 416 h 1224"/>
                <a:gd name="T36" fmla="*/ 272 w 624"/>
                <a:gd name="T37" fmla="*/ 380 h 1224"/>
                <a:gd name="T38" fmla="*/ 266 w 624"/>
                <a:gd name="T39" fmla="*/ 358 h 1224"/>
                <a:gd name="T40" fmla="*/ 328 w 624"/>
                <a:gd name="T41" fmla="*/ 94 h 1224"/>
                <a:gd name="T42" fmla="*/ 308 w 624"/>
                <a:gd name="T43" fmla="*/ 88 h 1224"/>
                <a:gd name="T44" fmla="*/ 297 w 624"/>
                <a:gd name="T45" fmla="*/ 85 h 1224"/>
                <a:gd name="T46" fmla="*/ 283 w 624"/>
                <a:gd name="T47" fmla="*/ 79 h 1224"/>
                <a:gd name="T48" fmla="*/ 277 w 624"/>
                <a:gd name="T49" fmla="*/ 79 h 1224"/>
                <a:gd name="T50" fmla="*/ 255 w 624"/>
                <a:gd name="T51" fmla="*/ 73 h 1224"/>
                <a:gd name="T52" fmla="*/ 246 w 624"/>
                <a:gd name="T53" fmla="*/ 67 h 1224"/>
                <a:gd name="T54" fmla="*/ 227 w 624"/>
                <a:gd name="T55" fmla="*/ 61 h 1224"/>
                <a:gd name="T56" fmla="*/ 216 w 624"/>
                <a:gd name="T57" fmla="*/ 58 h 1224"/>
                <a:gd name="T58" fmla="*/ 179 w 624"/>
                <a:gd name="T59" fmla="*/ 45 h 1224"/>
                <a:gd name="T60" fmla="*/ 165 w 624"/>
                <a:gd name="T61" fmla="*/ 39 h 1224"/>
                <a:gd name="T62" fmla="*/ 162 w 624"/>
                <a:gd name="T63" fmla="*/ 39 h 1224"/>
                <a:gd name="T64" fmla="*/ 143 w 624"/>
                <a:gd name="T65" fmla="*/ 33 h 1224"/>
                <a:gd name="T66" fmla="*/ 67 w 624"/>
                <a:gd name="T67" fmla="*/ 6 h 1224"/>
                <a:gd name="T68" fmla="*/ 53 w 624"/>
                <a:gd name="T69" fmla="*/ 27 h 1224"/>
                <a:gd name="T70" fmla="*/ 36 w 624"/>
                <a:gd name="T71" fmla="*/ 121 h 1224"/>
                <a:gd name="T72" fmla="*/ 20 w 624"/>
                <a:gd name="T73" fmla="*/ 222 h 1224"/>
                <a:gd name="T74" fmla="*/ 14 w 624"/>
                <a:gd name="T75" fmla="*/ 304 h 1224"/>
                <a:gd name="T76" fmla="*/ 20 w 624"/>
                <a:gd name="T77" fmla="*/ 373 h 1224"/>
                <a:gd name="T78" fmla="*/ 53 w 624"/>
                <a:gd name="T79" fmla="*/ 474 h 1224"/>
                <a:gd name="T80" fmla="*/ 87 w 624"/>
                <a:gd name="T81" fmla="*/ 495 h 1224"/>
                <a:gd name="T82" fmla="*/ 62 w 624"/>
                <a:gd name="T83" fmla="*/ 544 h 1224"/>
                <a:gd name="T84" fmla="*/ 92 w 624"/>
                <a:gd name="T85" fmla="*/ 592 h 1224"/>
                <a:gd name="T86" fmla="*/ 81 w 624"/>
                <a:gd name="T87" fmla="*/ 680 h 1224"/>
                <a:gd name="T88" fmla="*/ 123 w 624"/>
                <a:gd name="T89" fmla="*/ 814 h 1224"/>
                <a:gd name="T90" fmla="*/ 123 w 624"/>
                <a:gd name="T91" fmla="*/ 863 h 1224"/>
                <a:gd name="T92" fmla="*/ 168 w 624"/>
                <a:gd name="T93" fmla="*/ 917 h 1224"/>
                <a:gd name="T94" fmla="*/ 232 w 624"/>
                <a:gd name="T95" fmla="*/ 978 h 1224"/>
                <a:gd name="T96" fmla="*/ 274 w 624"/>
                <a:gd name="T97" fmla="*/ 1024 h 1224"/>
                <a:gd name="T98" fmla="*/ 322 w 624"/>
                <a:gd name="T99" fmla="*/ 1078 h 1224"/>
                <a:gd name="T100" fmla="*/ 350 w 624"/>
                <a:gd name="T101" fmla="*/ 1182 h 1224"/>
                <a:gd name="T102" fmla="*/ 557 w 624"/>
                <a:gd name="T103" fmla="*/ 1221 h 1224"/>
                <a:gd name="T104" fmla="*/ 571 w 624"/>
                <a:gd name="T105" fmla="*/ 1212 h 1224"/>
                <a:gd name="T106" fmla="*/ 560 w 624"/>
                <a:gd name="T107" fmla="*/ 1121 h 1224"/>
                <a:gd name="T108" fmla="*/ 616 w 624"/>
                <a:gd name="T109" fmla="*/ 1030 h 1224"/>
                <a:gd name="T110" fmla="*/ 593 w 624"/>
                <a:gd name="T111" fmla="*/ 999 h 1224"/>
                <a:gd name="T112" fmla="*/ 588 w 624"/>
                <a:gd name="T113" fmla="*/ 990 h 1224"/>
                <a:gd name="T114" fmla="*/ 585 w 624"/>
                <a:gd name="T115" fmla="*/ 984 h 1224"/>
                <a:gd name="T116" fmla="*/ 582 w 624"/>
                <a:gd name="T117" fmla="*/ 972 h 1224"/>
                <a:gd name="T118" fmla="*/ 579 w 624"/>
                <a:gd name="T119" fmla="*/ 960 h 1224"/>
                <a:gd name="T120" fmla="*/ 579 w 624"/>
                <a:gd name="T121" fmla="*/ 945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4" h="1224">
                  <a:moveTo>
                    <a:pt x="579" y="945"/>
                  </a:moveTo>
                  <a:lnTo>
                    <a:pt x="579" y="945"/>
                  </a:lnTo>
                  <a:lnTo>
                    <a:pt x="577" y="945"/>
                  </a:lnTo>
                  <a:lnTo>
                    <a:pt x="577" y="945"/>
                  </a:lnTo>
                  <a:lnTo>
                    <a:pt x="577" y="942"/>
                  </a:lnTo>
                  <a:lnTo>
                    <a:pt x="577" y="942"/>
                  </a:lnTo>
                  <a:lnTo>
                    <a:pt x="574" y="939"/>
                  </a:lnTo>
                  <a:lnTo>
                    <a:pt x="574" y="939"/>
                  </a:lnTo>
                  <a:lnTo>
                    <a:pt x="574" y="939"/>
                  </a:lnTo>
                  <a:lnTo>
                    <a:pt x="574" y="939"/>
                  </a:lnTo>
                  <a:lnTo>
                    <a:pt x="426" y="699"/>
                  </a:lnTo>
                  <a:lnTo>
                    <a:pt x="426" y="699"/>
                  </a:lnTo>
                  <a:lnTo>
                    <a:pt x="426" y="699"/>
                  </a:lnTo>
                  <a:lnTo>
                    <a:pt x="426" y="699"/>
                  </a:lnTo>
                  <a:lnTo>
                    <a:pt x="420" y="689"/>
                  </a:lnTo>
                  <a:lnTo>
                    <a:pt x="420" y="689"/>
                  </a:lnTo>
                  <a:lnTo>
                    <a:pt x="420" y="689"/>
                  </a:lnTo>
                  <a:lnTo>
                    <a:pt x="420" y="689"/>
                  </a:lnTo>
                  <a:lnTo>
                    <a:pt x="414" y="680"/>
                  </a:lnTo>
                  <a:lnTo>
                    <a:pt x="414" y="680"/>
                  </a:lnTo>
                  <a:lnTo>
                    <a:pt x="414" y="680"/>
                  </a:lnTo>
                  <a:lnTo>
                    <a:pt x="414" y="680"/>
                  </a:lnTo>
                  <a:lnTo>
                    <a:pt x="409" y="668"/>
                  </a:lnTo>
                  <a:lnTo>
                    <a:pt x="409" y="668"/>
                  </a:lnTo>
                  <a:lnTo>
                    <a:pt x="409" y="668"/>
                  </a:lnTo>
                  <a:lnTo>
                    <a:pt x="409" y="668"/>
                  </a:lnTo>
                  <a:lnTo>
                    <a:pt x="403" y="659"/>
                  </a:lnTo>
                  <a:lnTo>
                    <a:pt x="403" y="659"/>
                  </a:lnTo>
                  <a:lnTo>
                    <a:pt x="400" y="659"/>
                  </a:lnTo>
                  <a:lnTo>
                    <a:pt x="400" y="659"/>
                  </a:lnTo>
                  <a:lnTo>
                    <a:pt x="398" y="650"/>
                  </a:lnTo>
                  <a:lnTo>
                    <a:pt x="398" y="650"/>
                  </a:lnTo>
                  <a:lnTo>
                    <a:pt x="395" y="647"/>
                  </a:lnTo>
                  <a:lnTo>
                    <a:pt x="395" y="647"/>
                  </a:lnTo>
                  <a:lnTo>
                    <a:pt x="389" y="641"/>
                  </a:lnTo>
                  <a:lnTo>
                    <a:pt x="389" y="641"/>
                  </a:lnTo>
                  <a:lnTo>
                    <a:pt x="389" y="638"/>
                  </a:lnTo>
                  <a:lnTo>
                    <a:pt x="389" y="638"/>
                  </a:lnTo>
                  <a:lnTo>
                    <a:pt x="384" y="632"/>
                  </a:lnTo>
                  <a:lnTo>
                    <a:pt x="384" y="632"/>
                  </a:lnTo>
                  <a:lnTo>
                    <a:pt x="384" y="629"/>
                  </a:lnTo>
                  <a:lnTo>
                    <a:pt x="384" y="629"/>
                  </a:lnTo>
                  <a:lnTo>
                    <a:pt x="378" y="623"/>
                  </a:lnTo>
                  <a:lnTo>
                    <a:pt x="378" y="623"/>
                  </a:lnTo>
                  <a:lnTo>
                    <a:pt x="378" y="620"/>
                  </a:lnTo>
                  <a:lnTo>
                    <a:pt x="378" y="620"/>
                  </a:lnTo>
                  <a:lnTo>
                    <a:pt x="372" y="614"/>
                  </a:lnTo>
                  <a:lnTo>
                    <a:pt x="372" y="614"/>
                  </a:lnTo>
                  <a:lnTo>
                    <a:pt x="372" y="610"/>
                  </a:lnTo>
                  <a:lnTo>
                    <a:pt x="372" y="610"/>
                  </a:lnTo>
                  <a:lnTo>
                    <a:pt x="367" y="604"/>
                  </a:lnTo>
                  <a:lnTo>
                    <a:pt x="367" y="604"/>
                  </a:lnTo>
                  <a:lnTo>
                    <a:pt x="367" y="601"/>
                  </a:lnTo>
                  <a:lnTo>
                    <a:pt x="367" y="601"/>
                  </a:lnTo>
                  <a:lnTo>
                    <a:pt x="361" y="595"/>
                  </a:lnTo>
                  <a:lnTo>
                    <a:pt x="361" y="595"/>
                  </a:lnTo>
                  <a:lnTo>
                    <a:pt x="361" y="592"/>
                  </a:lnTo>
                  <a:lnTo>
                    <a:pt x="361" y="592"/>
                  </a:lnTo>
                  <a:lnTo>
                    <a:pt x="356" y="586"/>
                  </a:lnTo>
                  <a:lnTo>
                    <a:pt x="356" y="586"/>
                  </a:lnTo>
                  <a:lnTo>
                    <a:pt x="356" y="583"/>
                  </a:lnTo>
                  <a:lnTo>
                    <a:pt x="356" y="583"/>
                  </a:lnTo>
                  <a:lnTo>
                    <a:pt x="353" y="577"/>
                  </a:lnTo>
                  <a:lnTo>
                    <a:pt x="353" y="577"/>
                  </a:lnTo>
                  <a:lnTo>
                    <a:pt x="350" y="574"/>
                  </a:lnTo>
                  <a:lnTo>
                    <a:pt x="350" y="574"/>
                  </a:lnTo>
                  <a:lnTo>
                    <a:pt x="347" y="571"/>
                  </a:lnTo>
                  <a:lnTo>
                    <a:pt x="347" y="571"/>
                  </a:lnTo>
                  <a:lnTo>
                    <a:pt x="344" y="565"/>
                  </a:lnTo>
                  <a:lnTo>
                    <a:pt x="344" y="565"/>
                  </a:lnTo>
                  <a:lnTo>
                    <a:pt x="342" y="562"/>
                  </a:lnTo>
                  <a:lnTo>
                    <a:pt x="342" y="562"/>
                  </a:lnTo>
                  <a:lnTo>
                    <a:pt x="339" y="559"/>
                  </a:lnTo>
                  <a:lnTo>
                    <a:pt x="339" y="559"/>
                  </a:lnTo>
                  <a:lnTo>
                    <a:pt x="336" y="553"/>
                  </a:lnTo>
                  <a:lnTo>
                    <a:pt x="336" y="553"/>
                  </a:lnTo>
                  <a:lnTo>
                    <a:pt x="333" y="550"/>
                  </a:lnTo>
                  <a:lnTo>
                    <a:pt x="333" y="550"/>
                  </a:lnTo>
                  <a:lnTo>
                    <a:pt x="333" y="547"/>
                  </a:lnTo>
                  <a:lnTo>
                    <a:pt x="333" y="547"/>
                  </a:lnTo>
                  <a:lnTo>
                    <a:pt x="330" y="544"/>
                  </a:lnTo>
                  <a:lnTo>
                    <a:pt x="330" y="544"/>
                  </a:lnTo>
                  <a:lnTo>
                    <a:pt x="328" y="538"/>
                  </a:lnTo>
                  <a:lnTo>
                    <a:pt x="328" y="538"/>
                  </a:lnTo>
                  <a:lnTo>
                    <a:pt x="325" y="535"/>
                  </a:lnTo>
                  <a:lnTo>
                    <a:pt x="325" y="535"/>
                  </a:lnTo>
                  <a:lnTo>
                    <a:pt x="325" y="531"/>
                  </a:lnTo>
                  <a:lnTo>
                    <a:pt x="325" y="531"/>
                  </a:lnTo>
                  <a:lnTo>
                    <a:pt x="322" y="528"/>
                  </a:lnTo>
                  <a:lnTo>
                    <a:pt x="322" y="528"/>
                  </a:lnTo>
                  <a:lnTo>
                    <a:pt x="319" y="525"/>
                  </a:lnTo>
                  <a:lnTo>
                    <a:pt x="319" y="525"/>
                  </a:lnTo>
                  <a:lnTo>
                    <a:pt x="316" y="522"/>
                  </a:lnTo>
                  <a:lnTo>
                    <a:pt x="316" y="522"/>
                  </a:lnTo>
                  <a:lnTo>
                    <a:pt x="316" y="519"/>
                  </a:lnTo>
                  <a:lnTo>
                    <a:pt x="316" y="519"/>
                  </a:lnTo>
                  <a:lnTo>
                    <a:pt x="314" y="516"/>
                  </a:lnTo>
                  <a:lnTo>
                    <a:pt x="314" y="516"/>
                  </a:lnTo>
                  <a:lnTo>
                    <a:pt x="311" y="513"/>
                  </a:lnTo>
                  <a:lnTo>
                    <a:pt x="311" y="513"/>
                  </a:lnTo>
                  <a:lnTo>
                    <a:pt x="311" y="510"/>
                  </a:lnTo>
                  <a:lnTo>
                    <a:pt x="311" y="510"/>
                  </a:lnTo>
                  <a:lnTo>
                    <a:pt x="308" y="507"/>
                  </a:lnTo>
                  <a:lnTo>
                    <a:pt x="308" y="507"/>
                  </a:lnTo>
                  <a:lnTo>
                    <a:pt x="308" y="504"/>
                  </a:lnTo>
                  <a:lnTo>
                    <a:pt x="308" y="504"/>
                  </a:lnTo>
                  <a:lnTo>
                    <a:pt x="305" y="501"/>
                  </a:lnTo>
                  <a:lnTo>
                    <a:pt x="305" y="501"/>
                  </a:lnTo>
                  <a:lnTo>
                    <a:pt x="305" y="498"/>
                  </a:lnTo>
                  <a:lnTo>
                    <a:pt x="305" y="498"/>
                  </a:lnTo>
                  <a:lnTo>
                    <a:pt x="302" y="495"/>
                  </a:lnTo>
                  <a:lnTo>
                    <a:pt x="302" y="495"/>
                  </a:lnTo>
                  <a:lnTo>
                    <a:pt x="300" y="492"/>
                  </a:lnTo>
                  <a:lnTo>
                    <a:pt x="300" y="492"/>
                  </a:lnTo>
                  <a:lnTo>
                    <a:pt x="300" y="492"/>
                  </a:lnTo>
                  <a:lnTo>
                    <a:pt x="300" y="492"/>
                  </a:lnTo>
                  <a:lnTo>
                    <a:pt x="300" y="489"/>
                  </a:lnTo>
                  <a:lnTo>
                    <a:pt x="300" y="489"/>
                  </a:lnTo>
                  <a:lnTo>
                    <a:pt x="300" y="489"/>
                  </a:lnTo>
                  <a:lnTo>
                    <a:pt x="300" y="489"/>
                  </a:lnTo>
                  <a:lnTo>
                    <a:pt x="300" y="489"/>
                  </a:lnTo>
                  <a:lnTo>
                    <a:pt x="300" y="489"/>
                  </a:lnTo>
                  <a:lnTo>
                    <a:pt x="297" y="486"/>
                  </a:lnTo>
                  <a:lnTo>
                    <a:pt x="297" y="486"/>
                  </a:lnTo>
                  <a:lnTo>
                    <a:pt x="297" y="486"/>
                  </a:lnTo>
                  <a:lnTo>
                    <a:pt x="297" y="486"/>
                  </a:lnTo>
                  <a:lnTo>
                    <a:pt x="297" y="486"/>
                  </a:lnTo>
                  <a:lnTo>
                    <a:pt x="297" y="486"/>
                  </a:lnTo>
                  <a:lnTo>
                    <a:pt x="297" y="486"/>
                  </a:lnTo>
                  <a:lnTo>
                    <a:pt x="297" y="486"/>
                  </a:lnTo>
                  <a:lnTo>
                    <a:pt x="294" y="483"/>
                  </a:lnTo>
                  <a:lnTo>
                    <a:pt x="294" y="483"/>
                  </a:lnTo>
                  <a:lnTo>
                    <a:pt x="294" y="483"/>
                  </a:lnTo>
                  <a:lnTo>
                    <a:pt x="294" y="483"/>
                  </a:lnTo>
                  <a:lnTo>
                    <a:pt x="294" y="480"/>
                  </a:lnTo>
                  <a:lnTo>
                    <a:pt x="294" y="480"/>
                  </a:lnTo>
                  <a:lnTo>
                    <a:pt x="294" y="480"/>
                  </a:lnTo>
                  <a:lnTo>
                    <a:pt x="294" y="480"/>
                  </a:lnTo>
                  <a:lnTo>
                    <a:pt x="294" y="480"/>
                  </a:lnTo>
                  <a:lnTo>
                    <a:pt x="294" y="480"/>
                  </a:lnTo>
                  <a:lnTo>
                    <a:pt x="291" y="477"/>
                  </a:lnTo>
                  <a:lnTo>
                    <a:pt x="291" y="477"/>
                  </a:lnTo>
                  <a:lnTo>
                    <a:pt x="291" y="477"/>
                  </a:lnTo>
                  <a:lnTo>
                    <a:pt x="291" y="477"/>
                  </a:lnTo>
                  <a:lnTo>
                    <a:pt x="291" y="477"/>
                  </a:lnTo>
                  <a:lnTo>
                    <a:pt x="291" y="477"/>
                  </a:lnTo>
                  <a:lnTo>
                    <a:pt x="291" y="474"/>
                  </a:lnTo>
                  <a:lnTo>
                    <a:pt x="291" y="474"/>
                  </a:lnTo>
                  <a:lnTo>
                    <a:pt x="291" y="474"/>
                  </a:lnTo>
                  <a:lnTo>
                    <a:pt x="291" y="474"/>
                  </a:lnTo>
                  <a:lnTo>
                    <a:pt x="291" y="474"/>
                  </a:lnTo>
                  <a:lnTo>
                    <a:pt x="291" y="474"/>
                  </a:lnTo>
                  <a:lnTo>
                    <a:pt x="288" y="474"/>
                  </a:lnTo>
                  <a:lnTo>
                    <a:pt x="288" y="474"/>
                  </a:lnTo>
                  <a:lnTo>
                    <a:pt x="288" y="474"/>
                  </a:lnTo>
                  <a:lnTo>
                    <a:pt x="288" y="474"/>
                  </a:lnTo>
                  <a:lnTo>
                    <a:pt x="288" y="471"/>
                  </a:lnTo>
                  <a:lnTo>
                    <a:pt x="288" y="471"/>
                  </a:lnTo>
                  <a:lnTo>
                    <a:pt x="288" y="471"/>
                  </a:lnTo>
                  <a:lnTo>
                    <a:pt x="288" y="471"/>
                  </a:lnTo>
                  <a:lnTo>
                    <a:pt x="288" y="471"/>
                  </a:lnTo>
                  <a:lnTo>
                    <a:pt x="288" y="471"/>
                  </a:lnTo>
                  <a:lnTo>
                    <a:pt x="288" y="471"/>
                  </a:lnTo>
                  <a:lnTo>
                    <a:pt x="288" y="471"/>
                  </a:lnTo>
                  <a:lnTo>
                    <a:pt x="288" y="471"/>
                  </a:lnTo>
                  <a:lnTo>
                    <a:pt x="288" y="471"/>
                  </a:lnTo>
                  <a:lnTo>
                    <a:pt x="283" y="462"/>
                  </a:lnTo>
                  <a:lnTo>
                    <a:pt x="283" y="462"/>
                  </a:lnTo>
                  <a:lnTo>
                    <a:pt x="283" y="459"/>
                  </a:lnTo>
                  <a:lnTo>
                    <a:pt x="280" y="452"/>
                  </a:lnTo>
                  <a:lnTo>
                    <a:pt x="280" y="452"/>
                  </a:lnTo>
                  <a:lnTo>
                    <a:pt x="280" y="449"/>
                  </a:lnTo>
                  <a:lnTo>
                    <a:pt x="280" y="449"/>
                  </a:lnTo>
                  <a:lnTo>
                    <a:pt x="277" y="446"/>
                  </a:lnTo>
                  <a:lnTo>
                    <a:pt x="277" y="446"/>
                  </a:lnTo>
                  <a:lnTo>
                    <a:pt x="274" y="440"/>
                  </a:lnTo>
                  <a:lnTo>
                    <a:pt x="274" y="440"/>
                  </a:lnTo>
                  <a:lnTo>
                    <a:pt x="266" y="431"/>
                  </a:lnTo>
                  <a:lnTo>
                    <a:pt x="266" y="431"/>
                  </a:lnTo>
                  <a:lnTo>
                    <a:pt x="266" y="431"/>
                  </a:lnTo>
                  <a:lnTo>
                    <a:pt x="263" y="428"/>
                  </a:lnTo>
                  <a:lnTo>
                    <a:pt x="263" y="428"/>
                  </a:lnTo>
                  <a:lnTo>
                    <a:pt x="263" y="428"/>
                  </a:lnTo>
                  <a:lnTo>
                    <a:pt x="263" y="428"/>
                  </a:lnTo>
                  <a:lnTo>
                    <a:pt x="263" y="428"/>
                  </a:lnTo>
                  <a:lnTo>
                    <a:pt x="263" y="428"/>
                  </a:lnTo>
                  <a:lnTo>
                    <a:pt x="260" y="425"/>
                  </a:lnTo>
                  <a:lnTo>
                    <a:pt x="260" y="425"/>
                  </a:lnTo>
                  <a:lnTo>
                    <a:pt x="260" y="425"/>
                  </a:lnTo>
                  <a:lnTo>
                    <a:pt x="260" y="425"/>
                  </a:lnTo>
                  <a:lnTo>
                    <a:pt x="260" y="425"/>
                  </a:lnTo>
                  <a:lnTo>
                    <a:pt x="260" y="425"/>
                  </a:lnTo>
                  <a:lnTo>
                    <a:pt x="260" y="425"/>
                  </a:lnTo>
                  <a:lnTo>
                    <a:pt x="260" y="425"/>
                  </a:lnTo>
                  <a:lnTo>
                    <a:pt x="260" y="422"/>
                  </a:lnTo>
                  <a:lnTo>
                    <a:pt x="260" y="422"/>
                  </a:lnTo>
                  <a:lnTo>
                    <a:pt x="260" y="422"/>
                  </a:lnTo>
                  <a:lnTo>
                    <a:pt x="260" y="422"/>
                  </a:lnTo>
                  <a:lnTo>
                    <a:pt x="258" y="422"/>
                  </a:lnTo>
                  <a:lnTo>
                    <a:pt x="258" y="422"/>
                  </a:lnTo>
                  <a:lnTo>
                    <a:pt x="258" y="422"/>
                  </a:lnTo>
                  <a:lnTo>
                    <a:pt x="258" y="422"/>
                  </a:lnTo>
                  <a:lnTo>
                    <a:pt x="258" y="422"/>
                  </a:lnTo>
                  <a:lnTo>
                    <a:pt x="258" y="422"/>
                  </a:lnTo>
                  <a:lnTo>
                    <a:pt x="258" y="422"/>
                  </a:lnTo>
                  <a:lnTo>
                    <a:pt x="258" y="422"/>
                  </a:lnTo>
                  <a:lnTo>
                    <a:pt x="258" y="419"/>
                  </a:lnTo>
                  <a:lnTo>
                    <a:pt x="258" y="419"/>
                  </a:lnTo>
                  <a:lnTo>
                    <a:pt x="258" y="419"/>
                  </a:lnTo>
                  <a:lnTo>
                    <a:pt x="258" y="419"/>
                  </a:lnTo>
                  <a:lnTo>
                    <a:pt x="260" y="419"/>
                  </a:lnTo>
                  <a:lnTo>
                    <a:pt x="260" y="419"/>
                  </a:lnTo>
                  <a:lnTo>
                    <a:pt x="263" y="416"/>
                  </a:lnTo>
                  <a:lnTo>
                    <a:pt x="263" y="416"/>
                  </a:lnTo>
                  <a:lnTo>
                    <a:pt x="263" y="416"/>
                  </a:lnTo>
                  <a:lnTo>
                    <a:pt x="263" y="416"/>
                  </a:lnTo>
                  <a:lnTo>
                    <a:pt x="263" y="416"/>
                  </a:lnTo>
                  <a:lnTo>
                    <a:pt x="263" y="416"/>
                  </a:lnTo>
                  <a:lnTo>
                    <a:pt x="263" y="416"/>
                  </a:lnTo>
                  <a:lnTo>
                    <a:pt x="263" y="416"/>
                  </a:lnTo>
                  <a:lnTo>
                    <a:pt x="266" y="416"/>
                  </a:lnTo>
                  <a:lnTo>
                    <a:pt x="266" y="392"/>
                  </a:lnTo>
                  <a:lnTo>
                    <a:pt x="266" y="392"/>
                  </a:lnTo>
                  <a:lnTo>
                    <a:pt x="266" y="386"/>
                  </a:lnTo>
                  <a:lnTo>
                    <a:pt x="266" y="386"/>
                  </a:lnTo>
                  <a:lnTo>
                    <a:pt x="269" y="383"/>
                  </a:lnTo>
                  <a:lnTo>
                    <a:pt x="269" y="383"/>
                  </a:lnTo>
                  <a:lnTo>
                    <a:pt x="272" y="380"/>
                  </a:lnTo>
                  <a:lnTo>
                    <a:pt x="272" y="380"/>
                  </a:lnTo>
                  <a:lnTo>
                    <a:pt x="272" y="380"/>
                  </a:lnTo>
                  <a:lnTo>
                    <a:pt x="272" y="380"/>
                  </a:lnTo>
                  <a:lnTo>
                    <a:pt x="272" y="380"/>
                  </a:lnTo>
                  <a:lnTo>
                    <a:pt x="272" y="380"/>
                  </a:lnTo>
                  <a:lnTo>
                    <a:pt x="272" y="377"/>
                  </a:lnTo>
                  <a:lnTo>
                    <a:pt x="272" y="377"/>
                  </a:lnTo>
                  <a:lnTo>
                    <a:pt x="272" y="377"/>
                  </a:lnTo>
                  <a:lnTo>
                    <a:pt x="272" y="377"/>
                  </a:lnTo>
                  <a:lnTo>
                    <a:pt x="266" y="370"/>
                  </a:lnTo>
                  <a:lnTo>
                    <a:pt x="266" y="364"/>
                  </a:lnTo>
                  <a:lnTo>
                    <a:pt x="266" y="358"/>
                  </a:lnTo>
                  <a:lnTo>
                    <a:pt x="266" y="358"/>
                  </a:lnTo>
                  <a:lnTo>
                    <a:pt x="269" y="355"/>
                  </a:lnTo>
                  <a:lnTo>
                    <a:pt x="272" y="352"/>
                  </a:lnTo>
                  <a:lnTo>
                    <a:pt x="344" y="100"/>
                  </a:lnTo>
                  <a:lnTo>
                    <a:pt x="344" y="100"/>
                  </a:lnTo>
                  <a:lnTo>
                    <a:pt x="336" y="97"/>
                  </a:lnTo>
                  <a:lnTo>
                    <a:pt x="336" y="97"/>
                  </a:lnTo>
                  <a:lnTo>
                    <a:pt x="330" y="97"/>
                  </a:lnTo>
                  <a:lnTo>
                    <a:pt x="330" y="97"/>
                  </a:lnTo>
                  <a:lnTo>
                    <a:pt x="328" y="94"/>
                  </a:lnTo>
                  <a:lnTo>
                    <a:pt x="328" y="94"/>
                  </a:lnTo>
                  <a:lnTo>
                    <a:pt x="328" y="94"/>
                  </a:lnTo>
                  <a:lnTo>
                    <a:pt x="328" y="94"/>
                  </a:lnTo>
                  <a:lnTo>
                    <a:pt x="328" y="94"/>
                  </a:lnTo>
                  <a:lnTo>
                    <a:pt x="328" y="94"/>
                  </a:lnTo>
                  <a:lnTo>
                    <a:pt x="325" y="94"/>
                  </a:lnTo>
                  <a:lnTo>
                    <a:pt x="325" y="94"/>
                  </a:lnTo>
                  <a:lnTo>
                    <a:pt x="325" y="94"/>
                  </a:lnTo>
                  <a:lnTo>
                    <a:pt x="322" y="94"/>
                  </a:lnTo>
                  <a:lnTo>
                    <a:pt x="322" y="94"/>
                  </a:lnTo>
                  <a:lnTo>
                    <a:pt x="322" y="94"/>
                  </a:lnTo>
                  <a:lnTo>
                    <a:pt x="314" y="91"/>
                  </a:lnTo>
                  <a:lnTo>
                    <a:pt x="314" y="91"/>
                  </a:lnTo>
                  <a:lnTo>
                    <a:pt x="308" y="88"/>
                  </a:lnTo>
                  <a:lnTo>
                    <a:pt x="308" y="88"/>
                  </a:lnTo>
                  <a:lnTo>
                    <a:pt x="305" y="88"/>
                  </a:lnTo>
                  <a:lnTo>
                    <a:pt x="305" y="88"/>
                  </a:lnTo>
                  <a:lnTo>
                    <a:pt x="305" y="88"/>
                  </a:lnTo>
                  <a:lnTo>
                    <a:pt x="302" y="88"/>
                  </a:lnTo>
                  <a:lnTo>
                    <a:pt x="302" y="88"/>
                  </a:lnTo>
                  <a:lnTo>
                    <a:pt x="302" y="88"/>
                  </a:lnTo>
                  <a:lnTo>
                    <a:pt x="302" y="88"/>
                  </a:lnTo>
                  <a:lnTo>
                    <a:pt x="300" y="85"/>
                  </a:lnTo>
                  <a:lnTo>
                    <a:pt x="300" y="85"/>
                  </a:lnTo>
                  <a:lnTo>
                    <a:pt x="300" y="85"/>
                  </a:lnTo>
                  <a:lnTo>
                    <a:pt x="297" y="85"/>
                  </a:lnTo>
                  <a:lnTo>
                    <a:pt x="297" y="85"/>
                  </a:lnTo>
                  <a:lnTo>
                    <a:pt x="291" y="82"/>
                  </a:lnTo>
                  <a:lnTo>
                    <a:pt x="291" y="82"/>
                  </a:lnTo>
                  <a:lnTo>
                    <a:pt x="291" y="82"/>
                  </a:lnTo>
                  <a:lnTo>
                    <a:pt x="291" y="82"/>
                  </a:lnTo>
                  <a:lnTo>
                    <a:pt x="291" y="82"/>
                  </a:lnTo>
                  <a:lnTo>
                    <a:pt x="288" y="82"/>
                  </a:lnTo>
                  <a:lnTo>
                    <a:pt x="288" y="82"/>
                  </a:lnTo>
                  <a:lnTo>
                    <a:pt x="288" y="82"/>
                  </a:lnTo>
                  <a:lnTo>
                    <a:pt x="283" y="79"/>
                  </a:lnTo>
                  <a:lnTo>
                    <a:pt x="283" y="79"/>
                  </a:lnTo>
                  <a:lnTo>
                    <a:pt x="283" y="79"/>
                  </a:lnTo>
                  <a:lnTo>
                    <a:pt x="280" y="79"/>
                  </a:lnTo>
                  <a:lnTo>
                    <a:pt x="280" y="79"/>
                  </a:lnTo>
                  <a:lnTo>
                    <a:pt x="280" y="79"/>
                  </a:lnTo>
                  <a:lnTo>
                    <a:pt x="280" y="79"/>
                  </a:lnTo>
                  <a:lnTo>
                    <a:pt x="277" y="79"/>
                  </a:lnTo>
                  <a:lnTo>
                    <a:pt x="277" y="79"/>
                  </a:lnTo>
                  <a:lnTo>
                    <a:pt x="277" y="79"/>
                  </a:lnTo>
                  <a:lnTo>
                    <a:pt x="277" y="79"/>
                  </a:lnTo>
                  <a:lnTo>
                    <a:pt x="277" y="79"/>
                  </a:lnTo>
                  <a:lnTo>
                    <a:pt x="277" y="79"/>
                  </a:lnTo>
                  <a:lnTo>
                    <a:pt x="277" y="79"/>
                  </a:lnTo>
                  <a:lnTo>
                    <a:pt x="277" y="79"/>
                  </a:lnTo>
                  <a:lnTo>
                    <a:pt x="274" y="79"/>
                  </a:lnTo>
                  <a:lnTo>
                    <a:pt x="274" y="79"/>
                  </a:lnTo>
                  <a:lnTo>
                    <a:pt x="274" y="79"/>
                  </a:lnTo>
                  <a:lnTo>
                    <a:pt x="274" y="79"/>
                  </a:lnTo>
                  <a:lnTo>
                    <a:pt x="274" y="79"/>
                  </a:lnTo>
                  <a:lnTo>
                    <a:pt x="274" y="79"/>
                  </a:lnTo>
                  <a:lnTo>
                    <a:pt x="274" y="79"/>
                  </a:lnTo>
                  <a:lnTo>
                    <a:pt x="272" y="76"/>
                  </a:lnTo>
                  <a:lnTo>
                    <a:pt x="272" y="76"/>
                  </a:lnTo>
                  <a:lnTo>
                    <a:pt x="272" y="76"/>
                  </a:lnTo>
                  <a:lnTo>
                    <a:pt x="255" y="73"/>
                  </a:lnTo>
                  <a:lnTo>
                    <a:pt x="255" y="73"/>
                  </a:lnTo>
                  <a:lnTo>
                    <a:pt x="255" y="73"/>
                  </a:lnTo>
                  <a:lnTo>
                    <a:pt x="252" y="70"/>
                  </a:lnTo>
                  <a:lnTo>
                    <a:pt x="252" y="70"/>
                  </a:lnTo>
                  <a:lnTo>
                    <a:pt x="252" y="70"/>
                  </a:lnTo>
                  <a:lnTo>
                    <a:pt x="252" y="70"/>
                  </a:lnTo>
                  <a:lnTo>
                    <a:pt x="252" y="70"/>
                  </a:lnTo>
                  <a:lnTo>
                    <a:pt x="252" y="70"/>
                  </a:lnTo>
                  <a:lnTo>
                    <a:pt x="252" y="70"/>
                  </a:lnTo>
                  <a:lnTo>
                    <a:pt x="249" y="70"/>
                  </a:lnTo>
                  <a:lnTo>
                    <a:pt x="246" y="67"/>
                  </a:lnTo>
                  <a:lnTo>
                    <a:pt x="246" y="67"/>
                  </a:lnTo>
                  <a:lnTo>
                    <a:pt x="246" y="67"/>
                  </a:lnTo>
                  <a:lnTo>
                    <a:pt x="244" y="67"/>
                  </a:lnTo>
                  <a:lnTo>
                    <a:pt x="244" y="67"/>
                  </a:lnTo>
                  <a:lnTo>
                    <a:pt x="244" y="67"/>
                  </a:lnTo>
                  <a:lnTo>
                    <a:pt x="232" y="64"/>
                  </a:lnTo>
                  <a:lnTo>
                    <a:pt x="232" y="64"/>
                  </a:lnTo>
                  <a:lnTo>
                    <a:pt x="232" y="64"/>
                  </a:lnTo>
                  <a:lnTo>
                    <a:pt x="232" y="64"/>
                  </a:lnTo>
                  <a:lnTo>
                    <a:pt x="232" y="64"/>
                  </a:lnTo>
                  <a:lnTo>
                    <a:pt x="232" y="64"/>
                  </a:lnTo>
                  <a:lnTo>
                    <a:pt x="230" y="64"/>
                  </a:lnTo>
                  <a:lnTo>
                    <a:pt x="227" y="61"/>
                  </a:lnTo>
                  <a:lnTo>
                    <a:pt x="227" y="61"/>
                  </a:lnTo>
                  <a:lnTo>
                    <a:pt x="227" y="61"/>
                  </a:lnTo>
                  <a:lnTo>
                    <a:pt x="227" y="61"/>
                  </a:lnTo>
                  <a:lnTo>
                    <a:pt x="227" y="61"/>
                  </a:lnTo>
                  <a:lnTo>
                    <a:pt x="227" y="61"/>
                  </a:lnTo>
                  <a:lnTo>
                    <a:pt x="227" y="61"/>
                  </a:lnTo>
                  <a:lnTo>
                    <a:pt x="227" y="61"/>
                  </a:lnTo>
                  <a:lnTo>
                    <a:pt x="227" y="61"/>
                  </a:lnTo>
                  <a:lnTo>
                    <a:pt x="218" y="58"/>
                  </a:lnTo>
                  <a:lnTo>
                    <a:pt x="218" y="58"/>
                  </a:lnTo>
                  <a:lnTo>
                    <a:pt x="218" y="58"/>
                  </a:lnTo>
                  <a:lnTo>
                    <a:pt x="216" y="58"/>
                  </a:lnTo>
                  <a:lnTo>
                    <a:pt x="216" y="58"/>
                  </a:lnTo>
                  <a:lnTo>
                    <a:pt x="202" y="54"/>
                  </a:lnTo>
                  <a:lnTo>
                    <a:pt x="199" y="51"/>
                  </a:lnTo>
                  <a:lnTo>
                    <a:pt x="199" y="51"/>
                  </a:lnTo>
                  <a:lnTo>
                    <a:pt x="188" y="48"/>
                  </a:lnTo>
                  <a:lnTo>
                    <a:pt x="185" y="48"/>
                  </a:lnTo>
                  <a:lnTo>
                    <a:pt x="185" y="48"/>
                  </a:lnTo>
                  <a:lnTo>
                    <a:pt x="185" y="48"/>
                  </a:lnTo>
                  <a:lnTo>
                    <a:pt x="182" y="45"/>
                  </a:lnTo>
                  <a:lnTo>
                    <a:pt x="179" y="45"/>
                  </a:lnTo>
                  <a:lnTo>
                    <a:pt x="179" y="45"/>
                  </a:lnTo>
                  <a:lnTo>
                    <a:pt x="179" y="45"/>
                  </a:lnTo>
                  <a:lnTo>
                    <a:pt x="179" y="45"/>
                  </a:lnTo>
                  <a:lnTo>
                    <a:pt x="176" y="45"/>
                  </a:lnTo>
                  <a:lnTo>
                    <a:pt x="176" y="45"/>
                  </a:lnTo>
                  <a:lnTo>
                    <a:pt x="176" y="45"/>
                  </a:lnTo>
                  <a:lnTo>
                    <a:pt x="174" y="42"/>
                  </a:lnTo>
                  <a:lnTo>
                    <a:pt x="174" y="42"/>
                  </a:lnTo>
                  <a:lnTo>
                    <a:pt x="165" y="39"/>
                  </a:lnTo>
                  <a:lnTo>
                    <a:pt x="165" y="39"/>
                  </a:lnTo>
                  <a:lnTo>
                    <a:pt x="165" y="39"/>
                  </a:lnTo>
                  <a:lnTo>
                    <a:pt x="165" y="39"/>
                  </a:lnTo>
                  <a:lnTo>
                    <a:pt x="165" y="39"/>
                  </a:lnTo>
                  <a:lnTo>
                    <a:pt x="165" y="39"/>
                  </a:lnTo>
                  <a:lnTo>
                    <a:pt x="165" y="39"/>
                  </a:lnTo>
                  <a:lnTo>
                    <a:pt x="165" y="39"/>
                  </a:lnTo>
                  <a:lnTo>
                    <a:pt x="165"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51" y="36"/>
                  </a:lnTo>
                  <a:lnTo>
                    <a:pt x="151" y="36"/>
                  </a:lnTo>
                  <a:lnTo>
                    <a:pt x="151" y="36"/>
                  </a:lnTo>
                  <a:lnTo>
                    <a:pt x="151" y="36"/>
                  </a:lnTo>
                  <a:lnTo>
                    <a:pt x="151" y="36"/>
                  </a:lnTo>
                  <a:lnTo>
                    <a:pt x="151" y="36"/>
                  </a:lnTo>
                  <a:lnTo>
                    <a:pt x="143" y="33"/>
                  </a:lnTo>
                  <a:lnTo>
                    <a:pt x="143" y="33"/>
                  </a:lnTo>
                  <a:lnTo>
                    <a:pt x="143" y="33"/>
                  </a:lnTo>
                  <a:lnTo>
                    <a:pt x="134" y="30"/>
                  </a:lnTo>
                  <a:lnTo>
                    <a:pt x="134" y="30"/>
                  </a:lnTo>
                  <a:lnTo>
                    <a:pt x="129" y="27"/>
                  </a:lnTo>
                  <a:lnTo>
                    <a:pt x="129" y="27"/>
                  </a:lnTo>
                  <a:lnTo>
                    <a:pt x="129" y="27"/>
                  </a:lnTo>
                  <a:lnTo>
                    <a:pt x="129" y="27"/>
                  </a:lnTo>
                  <a:lnTo>
                    <a:pt x="118" y="24"/>
                  </a:lnTo>
                  <a:lnTo>
                    <a:pt x="115" y="24"/>
                  </a:lnTo>
                  <a:lnTo>
                    <a:pt x="115" y="24"/>
                  </a:lnTo>
                  <a:lnTo>
                    <a:pt x="98" y="18"/>
                  </a:lnTo>
                  <a:lnTo>
                    <a:pt x="98" y="18"/>
                  </a:lnTo>
                  <a:lnTo>
                    <a:pt x="67" y="6"/>
                  </a:lnTo>
                  <a:lnTo>
                    <a:pt x="62" y="3"/>
                  </a:lnTo>
                  <a:lnTo>
                    <a:pt x="62" y="3"/>
                  </a:lnTo>
                  <a:lnTo>
                    <a:pt x="50" y="0"/>
                  </a:lnTo>
                  <a:lnTo>
                    <a:pt x="50" y="0"/>
                  </a:lnTo>
                  <a:lnTo>
                    <a:pt x="50" y="3"/>
                  </a:lnTo>
                  <a:lnTo>
                    <a:pt x="50" y="3"/>
                  </a:lnTo>
                  <a:lnTo>
                    <a:pt x="48" y="9"/>
                  </a:lnTo>
                  <a:lnTo>
                    <a:pt x="48" y="12"/>
                  </a:lnTo>
                  <a:lnTo>
                    <a:pt x="53" y="24"/>
                  </a:lnTo>
                  <a:lnTo>
                    <a:pt x="53" y="24"/>
                  </a:lnTo>
                  <a:lnTo>
                    <a:pt x="53" y="27"/>
                  </a:lnTo>
                  <a:lnTo>
                    <a:pt x="53" y="27"/>
                  </a:lnTo>
                  <a:lnTo>
                    <a:pt x="56" y="33"/>
                  </a:lnTo>
                  <a:lnTo>
                    <a:pt x="56" y="33"/>
                  </a:lnTo>
                  <a:lnTo>
                    <a:pt x="59" y="42"/>
                  </a:lnTo>
                  <a:lnTo>
                    <a:pt x="59" y="42"/>
                  </a:lnTo>
                  <a:lnTo>
                    <a:pt x="56" y="64"/>
                  </a:lnTo>
                  <a:lnTo>
                    <a:pt x="53" y="79"/>
                  </a:lnTo>
                  <a:lnTo>
                    <a:pt x="45" y="94"/>
                  </a:lnTo>
                  <a:lnTo>
                    <a:pt x="45" y="94"/>
                  </a:lnTo>
                  <a:lnTo>
                    <a:pt x="39" y="115"/>
                  </a:lnTo>
                  <a:lnTo>
                    <a:pt x="39" y="115"/>
                  </a:lnTo>
                  <a:lnTo>
                    <a:pt x="36" y="121"/>
                  </a:lnTo>
                  <a:lnTo>
                    <a:pt x="36" y="121"/>
                  </a:lnTo>
                  <a:lnTo>
                    <a:pt x="34" y="127"/>
                  </a:lnTo>
                  <a:lnTo>
                    <a:pt x="34" y="127"/>
                  </a:lnTo>
                  <a:lnTo>
                    <a:pt x="20" y="152"/>
                  </a:lnTo>
                  <a:lnTo>
                    <a:pt x="20" y="152"/>
                  </a:lnTo>
                  <a:lnTo>
                    <a:pt x="14" y="161"/>
                  </a:lnTo>
                  <a:lnTo>
                    <a:pt x="14" y="161"/>
                  </a:lnTo>
                  <a:lnTo>
                    <a:pt x="3" y="179"/>
                  </a:lnTo>
                  <a:lnTo>
                    <a:pt x="0" y="185"/>
                  </a:lnTo>
                  <a:lnTo>
                    <a:pt x="0" y="185"/>
                  </a:lnTo>
                  <a:lnTo>
                    <a:pt x="6" y="200"/>
                  </a:lnTo>
                  <a:lnTo>
                    <a:pt x="20" y="222"/>
                  </a:lnTo>
                  <a:lnTo>
                    <a:pt x="20" y="222"/>
                  </a:lnTo>
                  <a:lnTo>
                    <a:pt x="20" y="225"/>
                  </a:lnTo>
                  <a:lnTo>
                    <a:pt x="20" y="225"/>
                  </a:lnTo>
                  <a:lnTo>
                    <a:pt x="25" y="243"/>
                  </a:lnTo>
                  <a:lnTo>
                    <a:pt x="28" y="258"/>
                  </a:lnTo>
                  <a:lnTo>
                    <a:pt x="25" y="270"/>
                  </a:lnTo>
                  <a:lnTo>
                    <a:pt x="25" y="270"/>
                  </a:lnTo>
                  <a:lnTo>
                    <a:pt x="25" y="276"/>
                  </a:lnTo>
                  <a:lnTo>
                    <a:pt x="25" y="276"/>
                  </a:lnTo>
                  <a:lnTo>
                    <a:pt x="22" y="285"/>
                  </a:lnTo>
                  <a:lnTo>
                    <a:pt x="17" y="298"/>
                  </a:lnTo>
                  <a:lnTo>
                    <a:pt x="17" y="298"/>
                  </a:lnTo>
                  <a:lnTo>
                    <a:pt x="14" y="304"/>
                  </a:lnTo>
                  <a:lnTo>
                    <a:pt x="14" y="313"/>
                  </a:lnTo>
                  <a:lnTo>
                    <a:pt x="14" y="313"/>
                  </a:lnTo>
                  <a:lnTo>
                    <a:pt x="14" y="322"/>
                  </a:lnTo>
                  <a:lnTo>
                    <a:pt x="11" y="331"/>
                  </a:lnTo>
                  <a:lnTo>
                    <a:pt x="11" y="331"/>
                  </a:lnTo>
                  <a:lnTo>
                    <a:pt x="11" y="337"/>
                  </a:lnTo>
                  <a:lnTo>
                    <a:pt x="14" y="346"/>
                  </a:lnTo>
                  <a:lnTo>
                    <a:pt x="14" y="346"/>
                  </a:lnTo>
                  <a:lnTo>
                    <a:pt x="17" y="355"/>
                  </a:lnTo>
                  <a:lnTo>
                    <a:pt x="17" y="367"/>
                  </a:lnTo>
                  <a:lnTo>
                    <a:pt x="17" y="367"/>
                  </a:lnTo>
                  <a:lnTo>
                    <a:pt x="20" y="373"/>
                  </a:lnTo>
                  <a:lnTo>
                    <a:pt x="20" y="373"/>
                  </a:lnTo>
                  <a:lnTo>
                    <a:pt x="22" y="377"/>
                  </a:lnTo>
                  <a:lnTo>
                    <a:pt x="22" y="377"/>
                  </a:lnTo>
                  <a:lnTo>
                    <a:pt x="34" y="389"/>
                  </a:lnTo>
                  <a:lnTo>
                    <a:pt x="36" y="398"/>
                  </a:lnTo>
                  <a:lnTo>
                    <a:pt x="39" y="407"/>
                  </a:lnTo>
                  <a:lnTo>
                    <a:pt x="39" y="407"/>
                  </a:lnTo>
                  <a:lnTo>
                    <a:pt x="42" y="428"/>
                  </a:lnTo>
                  <a:lnTo>
                    <a:pt x="45" y="449"/>
                  </a:lnTo>
                  <a:lnTo>
                    <a:pt x="53" y="474"/>
                  </a:lnTo>
                  <a:lnTo>
                    <a:pt x="53" y="474"/>
                  </a:lnTo>
                  <a:lnTo>
                    <a:pt x="53" y="474"/>
                  </a:lnTo>
                  <a:lnTo>
                    <a:pt x="59" y="465"/>
                  </a:lnTo>
                  <a:lnTo>
                    <a:pt x="59" y="465"/>
                  </a:lnTo>
                  <a:lnTo>
                    <a:pt x="62" y="462"/>
                  </a:lnTo>
                  <a:lnTo>
                    <a:pt x="64" y="462"/>
                  </a:lnTo>
                  <a:lnTo>
                    <a:pt x="64" y="462"/>
                  </a:lnTo>
                  <a:lnTo>
                    <a:pt x="73" y="462"/>
                  </a:lnTo>
                  <a:lnTo>
                    <a:pt x="78" y="462"/>
                  </a:lnTo>
                  <a:lnTo>
                    <a:pt x="84" y="465"/>
                  </a:lnTo>
                  <a:lnTo>
                    <a:pt x="84" y="465"/>
                  </a:lnTo>
                  <a:lnTo>
                    <a:pt x="87" y="471"/>
                  </a:lnTo>
                  <a:lnTo>
                    <a:pt x="87" y="471"/>
                  </a:lnTo>
                  <a:lnTo>
                    <a:pt x="87" y="495"/>
                  </a:lnTo>
                  <a:lnTo>
                    <a:pt x="87" y="495"/>
                  </a:lnTo>
                  <a:lnTo>
                    <a:pt x="90" y="510"/>
                  </a:lnTo>
                  <a:lnTo>
                    <a:pt x="90" y="528"/>
                  </a:lnTo>
                  <a:lnTo>
                    <a:pt x="90" y="528"/>
                  </a:lnTo>
                  <a:lnTo>
                    <a:pt x="87" y="538"/>
                  </a:lnTo>
                  <a:lnTo>
                    <a:pt x="81" y="541"/>
                  </a:lnTo>
                  <a:lnTo>
                    <a:pt x="81" y="541"/>
                  </a:lnTo>
                  <a:lnTo>
                    <a:pt x="76" y="541"/>
                  </a:lnTo>
                  <a:lnTo>
                    <a:pt x="70" y="538"/>
                  </a:lnTo>
                  <a:lnTo>
                    <a:pt x="70" y="538"/>
                  </a:lnTo>
                  <a:lnTo>
                    <a:pt x="64" y="541"/>
                  </a:lnTo>
                  <a:lnTo>
                    <a:pt x="62" y="544"/>
                  </a:lnTo>
                  <a:lnTo>
                    <a:pt x="62" y="544"/>
                  </a:lnTo>
                  <a:lnTo>
                    <a:pt x="59" y="565"/>
                  </a:lnTo>
                  <a:lnTo>
                    <a:pt x="59" y="565"/>
                  </a:lnTo>
                  <a:lnTo>
                    <a:pt x="59" y="580"/>
                  </a:lnTo>
                  <a:lnTo>
                    <a:pt x="59" y="580"/>
                  </a:lnTo>
                  <a:lnTo>
                    <a:pt x="59" y="583"/>
                  </a:lnTo>
                  <a:lnTo>
                    <a:pt x="59" y="583"/>
                  </a:lnTo>
                  <a:lnTo>
                    <a:pt x="67" y="583"/>
                  </a:lnTo>
                  <a:lnTo>
                    <a:pt x="67" y="583"/>
                  </a:lnTo>
                  <a:lnTo>
                    <a:pt x="84" y="586"/>
                  </a:lnTo>
                  <a:lnTo>
                    <a:pt x="84" y="586"/>
                  </a:lnTo>
                  <a:lnTo>
                    <a:pt x="92" y="592"/>
                  </a:lnTo>
                  <a:lnTo>
                    <a:pt x="95" y="598"/>
                  </a:lnTo>
                  <a:lnTo>
                    <a:pt x="95" y="598"/>
                  </a:lnTo>
                  <a:lnTo>
                    <a:pt x="95" y="607"/>
                  </a:lnTo>
                  <a:lnTo>
                    <a:pt x="92" y="617"/>
                  </a:lnTo>
                  <a:lnTo>
                    <a:pt x="84" y="632"/>
                  </a:lnTo>
                  <a:lnTo>
                    <a:pt x="84" y="632"/>
                  </a:lnTo>
                  <a:lnTo>
                    <a:pt x="84" y="632"/>
                  </a:lnTo>
                  <a:lnTo>
                    <a:pt x="76" y="647"/>
                  </a:lnTo>
                  <a:lnTo>
                    <a:pt x="76" y="647"/>
                  </a:lnTo>
                  <a:lnTo>
                    <a:pt x="73" y="653"/>
                  </a:lnTo>
                  <a:lnTo>
                    <a:pt x="73" y="653"/>
                  </a:lnTo>
                  <a:lnTo>
                    <a:pt x="81" y="680"/>
                  </a:lnTo>
                  <a:lnTo>
                    <a:pt x="90" y="714"/>
                  </a:lnTo>
                  <a:lnTo>
                    <a:pt x="90" y="714"/>
                  </a:lnTo>
                  <a:lnTo>
                    <a:pt x="90" y="717"/>
                  </a:lnTo>
                  <a:lnTo>
                    <a:pt x="90" y="717"/>
                  </a:lnTo>
                  <a:lnTo>
                    <a:pt x="106" y="750"/>
                  </a:lnTo>
                  <a:lnTo>
                    <a:pt x="106" y="750"/>
                  </a:lnTo>
                  <a:lnTo>
                    <a:pt x="115" y="771"/>
                  </a:lnTo>
                  <a:lnTo>
                    <a:pt x="118" y="781"/>
                  </a:lnTo>
                  <a:lnTo>
                    <a:pt x="118" y="781"/>
                  </a:lnTo>
                  <a:lnTo>
                    <a:pt x="115" y="796"/>
                  </a:lnTo>
                  <a:lnTo>
                    <a:pt x="118" y="805"/>
                  </a:lnTo>
                  <a:lnTo>
                    <a:pt x="123" y="814"/>
                  </a:lnTo>
                  <a:lnTo>
                    <a:pt x="126" y="814"/>
                  </a:lnTo>
                  <a:lnTo>
                    <a:pt x="126" y="814"/>
                  </a:lnTo>
                  <a:lnTo>
                    <a:pt x="126" y="814"/>
                  </a:lnTo>
                  <a:lnTo>
                    <a:pt x="126" y="814"/>
                  </a:lnTo>
                  <a:lnTo>
                    <a:pt x="134" y="823"/>
                  </a:lnTo>
                  <a:lnTo>
                    <a:pt x="134" y="832"/>
                  </a:lnTo>
                  <a:lnTo>
                    <a:pt x="132" y="841"/>
                  </a:lnTo>
                  <a:lnTo>
                    <a:pt x="126" y="847"/>
                  </a:lnTo>
                  <a:lnTo>
                    <a:pt x="126" y="850"/>
                  </a:lnTo>
                  <a:lnTo>
                    <a:pt x="126" y="850"/>
                  </a:lnTo>
                  <a:lnTo>
                    <a:pt x="123" y="857"/>
                  </a:lnTo>
                  <a:lnTo>
                    <a:pt x="123" y="863"/>
                  </a:lnTo>
                  <a:lnTo>
                    <a:pt x="129" y="875"/>
                  </a:lnTo>
                  <a:lnTo>
                    <a:pt x="129" y="875"/>
                  </a:lnTo>
                  <a:lnTo>
                    <a:pt x="134" y="881"/>
                  </a:lnTo>
                  <a:lnTo>
                    <a:pt x="134" y="881"/>
                  </a:lnTo>
                  <a:lnTo>
                    <a:pt x="134" y="887"/>
                  </a:lnTo>
                  <a:lnTo>
                    <a:pt x="137" y="893"/>
                  </a:lnTo>
                  <a:lnTo>
                    <a:pt x="134" y="908"/>
                  </a:lnTo>
                  <a:lnTo>
                    <a:pt x="134" y="908"/>
                  </a:lnTo>
                  <a:lnTo>
                    <a:pt x="148" y="911"/>
                  </a:lnTo>
                  <a:lnTo>
                    <a:pt x="148" y="911"/>
                  </a:lnTo>
                  <a:lnTo>
                    <a:pt x="168" y="917"/>
                  </a:lnTo>
                  <a:lnTo>
                    <a:pt x="168" y="917"/>
                  </a:lnTo>
                  <a:lnTo>
                    <a:pt x="179" y="923"/>
                  </a:lnTo>
                  <a:lnTo>
                    <a:pt x="179" y="923"/>
                  </a:lnTo>
                  <a:lnTo>
                    <a:pt x="188" y="929"/>
                  </a:lnTo>
                  <a:lnTo>
                    <a:pt x="188" y="929"/>
                  </a:lnTo>
                  <a:lnTo>
                    <a:pt x="196" y="933"/>
                  </a:lnTo>
                  <a:lnTo>
                    <a:pt x="204" y="939"/>
                  </a:lnTo>
                  <a:lnTo>
                    <a:pt x="213" y="948"/>
                  </a:lnTo>
                  <a:lnTo>
                    <a:pt x="213" y="951"/>
                  </a:lnTo>
                  <a:lnTo>
                    <a:pt x="213" y="951"/>
                  </a:lnTo>
                  <a:lnTo>
                    <a:pt x="224" y="963"/>
                  </a:lnTo>
                  <a:lnTo>
                    <a:pt x="232" y="978"/>
                  </a:lnTo>
                  <a:lnTo>
                    <a:pt x="232" y="978"/>
                  </a:lnTo>
                  <a:lnTo>
                    <a:pt x="232" y="981"/>
                  </a:lnTo>
                  <a:lnTo>
                    <a:pt x="238" y="981"/>
                  </a:lnTo>
                  <a:lnTo>
                    <a:pt x="246" y="984"/>
                  </a:lnTo>
                  <a:lnTo>
                    <a:pt x="246" y="984"/>
                  </a:lnTo>
                  <a:lnTo>
                    <a:pt x="255" y="987"/>
                  </a:lnTo>
                  <a:lnTo>
                    <a:pt x="260" y="993"/>
                  </a:lnTo>
                  <a:lnTo>
                    <a:pt x="260" y="993"/>
                  </a:lnTo>
                  <a:lnTo>
                    <a:pt x="266" y="1002"/>
                  </a:lnTo>
                  <a:lnTo>
                    <a:pt x="269" y="1008"/>
                  </a:lnTo>
                  <a:lnTo>
                    <a:pt x="269" y="1015"/>
                  </a:lnTo>
                  <a:lnTo>
                    <a:pt x="269" y="1015"/>
                  </a:lnTo>
                  <a:lnTo>
                    <a:pt x="274" y="1024"/>
                  </a:lnTo>
                  <a:lnTo>
                    <a:pt x="283" y="1030"/>
                  </a:lnTo>
                  <a:lnTo>
                    <a:pt x="283" y="1030"/>
                  </a:lnTo>
                  <a:lnTo>
                    <a:pt x="297" y="1039"/>
                  </a:lnTo>
                  <a:lnTo>
                    <a:pt x="297" y="1039"/>
                  </a:lnTo>
                  <a:lnTo>
                    <a:pt x="300" y="1039"/>
                  </a:lnTo>
                  <a:lnTo>
                    <a:pt x="300" y="1039"/>
                  </a:lnTo>
                  <a:lnTo>
                    <a:pt x="300" y="1039"/>
                  </a:lnTo>
                  <a:lnTo>
                    <a:pt x="300" y="1039"/>
                  </a:lnTo>
                  <a:lnTo>
                    <a:pt x="305" y="1051"/>
                  </a:lnTo>
                  <a:lnTo>
                    <a:pt x="305" y="1051"/>
                  </a:lnTo>
                  <a:lnTo>
                    <a:pt x="322" y="1078"/>
                  </a:lnTo>
                  <a:lnTo>
                    <a:pt x="322" y="1078"/>
                  </a:lnTo>
                  <a:lnTo>
                    <a:pt x="339" y="1103"/>
                  </a:lnTo>
                  <a:lnTo>
                    <a:pt x="339" y="1103"/>
                  </a:lnTo>
                  <a:lnTo>
                    <a:pt x="342" y="1106"/>
                  </a:lnTo>
                  <a:lnTo>
                    <a:pt x="342" y="1106"/>
                  </a:lnTo>
                  <a:lnTo>
                    <a:pt x="347" y="1118"/>
                  </a:lnTo>
                  <a:lnTo>
                    <a:pt x="347" y="1130"/>
                  </a:lnTo>
                  <a:lnTo>
                    <a:pt x="347" y="1130"/>
                  </a:lnTo>
                  <a:lnTo>
                    <a:pt x="350" y="1133"/>
                  </a:lnTo>
                  <a:lnTo>
                    <a:pt x="350" y="1133"/>
                  </a:lnTo>
                  <a:lnTo>
                    <a:pt x="350" y="1163"/>
                  </a:lnTo>
                  <a:lnTo>
                    <a:pt x="350" y="1163"/>
                  </a:lnTo>
                  <a:lnTo>
                    <a:pt x="350" y="1182"/>
                  </a:lnTo>
                  <a:lnTo>
                    <a:pt x="350" y="1182"/>
                  </a:lnTo>
                  <a:lnTo>
                    <a:pt x="350" y="1185"/>
                  </a:lnTo>
                  <a:lnTo>
                    <a:pt x="350" y="1188"/>
                  </a:lnTo>
                  <a:lnTo>
                    <a:pt x="350" y="1188"/>
                  </a:lnTo>
                  <a:lnTo>
                    <a:pt x="353" y="1197"/>
                  </a:lnTo>
                  <a:lnTo>
                    <a:pt x="551" y="1221"/>
                  </a:lnTo>
                  <a:lnTo>
                    <a:pt x="551" y="1221"/>
                  </a:lnTo>
                  <a:lnTo>
                    <a:pt x="554" y="1224"/>
                  </a:lnTo>
                  <a:lnTo>
                    <a:pt x="554" y="1224"/>
                  </a:lnTo>
                  <a:lnTo>
                    <a:pt x="554" y="1224"/>
                  </a:lnTo>
                  <a:lnTo>
                    <a:pt x="554" y="1224"/>
                  </a:lnTo>
                  <a:lnTo>
                    <a:pt x="557" y="1221"/>
                  </a:lnTo>
                  <a:lnTo>
                    <a:pt x="557" y="1221"/>
                  </a:lnTo>
                  <a:lnTo>
                    <a:pt x="557" y="1221"/>
                  </a:lnTo>
                  <a:lnTo>
                    <a:pt x="557" y="1221"/>
                  </a:lnTo>
                  <a:lnTo>
                    <a:pt x="560" y="1221"/>
                  </a:lnTo>
                  <a:lnTo>
                    <a:pt x="560" y="1221"/>
                  </a:lnTo>
                  <a:lnTo>
                    <a:pt x="568" y="1215"/>
                  </a:lnTo>
                  <a:lnTo>
                    <a:pt x="568" y="1215"/>
                  </a:lnTo>
                  <a:lnTo>
                    <a:pt x="568" y="1215"/>
                  </a:lnTo>
                  <a:lnTo>
                    <a:pt x="568" y="1215"/>
                  </a:lnTo>
                  <a:lnTo>
                    <a:pt x="571" y="1212"/>
                  </a:lnTo>
                  <a:lnTo>
                    <a:pt x="571" y="1212"/>
                  </a:lnTo>
                  <a:lnTo>
                    <a:pt x="571" y="1212"/>
                  </a:lnTo>
                  <a:lnTo>
                    <a:pt x="571" y="1212"/>
                  </a:lnTo>
                  <a:lnTo>
                    <a:pt x="571" y="1212"/>
                  </a:lnTo>
                  <a:lnTo>
                    <a:pt x="571" y="1191"/>
                  </a:lnTo>
                  <a:lnTo>
                    <a:pt x="571" y="1191"/>
                  </a:lnTo>
                  <a:lnTo>
                    <a:pt x="568" y="1185"/>
                  </a:lnTo>
                  <a:lnTo>
                    <a:pt x="565" y="1176"/>
                  </a:lnTo>
                  <a:lnTo>
                    <a:pt x="565" y="1176"/>
                  </a:lnTo>
                  <a:lnTo>
                    <a:pt x="557" y="1160"/>
                  </a:lnTo>
                  <a:lnTo>
                    <a:pt x="554" y="1145"/>
                  </a:lnTo>
                  <a:lnTo>
                    <a:pt x="554" y="1145"/>
                  </a:lnTo>
                  <a:lnTo>
                    <a:pt x="557" y="1130"/>
                  </a:lnTo>
                  <a:lnTo>
                    <a:pt x="560" y="1121"/>
                  </a:lnTo>
                  <a:lnTo>
                    <a:pt x="565" y="1115"/>
                  </a:lnTo>
                  <a:lnTo>
                    <a:pt x="579" y="1097"/>
                  </a:lnTo>
                  <a:lnTo>
                    <a:pt x="579" y="1097"/>
                  </a:lnTo>
                  <a:lnTo>
                    <a:pt x="588" y="1084"/>
                  </a:lnTo>
                  <a:lnTo>
                    <a:pt x="593" y="1072"/>
                  </a:lnTo>
                  <a:lnTo>
                    <a:pt x="593" y="1057"/>
                  </a:lnTo>
                  <a:lnTo>
                    <a:pt x="593" y="1057"/>
                  </a:lnTo>
                  <a:lnTo>
                    <a:pt x="596" y="1048"/>
                  </a:lnTo>
                  <a:lnTo>
                    <a:pt x="602" y="1039"/>
                  </a:lnTo>
                  <a:lnTo>
                    <a:pt x="607" y="1033"/>
                  </a:lnTo>
                  <a:lnTo>
                    <a:pt x="616" y="1030"/>
                  </a:lnTo>
                  <a:lnTo>
                    <a:pt x="616" y="1030"/>
                  </a:lnTo>
                  <a:lnTo>
                    <a:pt x="624" y="1024"/>
                  </a:lnTo>
                  <a:lnTo>
                    <a:pt x="624" y="1024"/>
                  </a:lnTo>
                  <a:lnTo>
                    <a:pt x="616" y="1018"/>
                  </a:lnTo>
                  <a:lnTo>
                    <a:pt x="616" y="1018"/>
                  </a:lnTo>
                  <a:lnTo>
                    <a:pt x="616" y="1018"/>
                  </a:lnTo>
                  <a:lnTo>
                    <a:pt x="616" y="1018"/>
                  </a:lnTo>
                  <a:lnTo>
                    <a:pt x="605" y="1011"/>
                  </a:lnTo>
                  <a:lnTo>
                    <a:pt x="593" y="1002"/>
                  </a:lnTo>
                  <a:lnTo>
                    <a:pt x="593" y="1002"/>
                  </a:lnTo>
                  <a:lnTo>
                    <a:pt x="593" y="999"/>
                  </a:lnTo>
                  <a:lnTo>
                    <a:pt x="593" y="999"/>
                  </a:lnTo>
                  <a:lnTo>
                    <a:pt x="593" y="999"/>
                  </a:lnTo>
                  <a:lnTo>
                    <a:pt x="593" y="999"/>
                  </a:lnTo>
                  <a:lnTo>
                    <a:pt x="591" y="996"/>
                  </a:lnTo>
                  <a:lnTo>
                    <a:pt x="591" y="996"/>
                  </a:lnTo>
                  <a:lnTo>
                    <a:pt x="591" y="996"/>
                  </a:lnTo>
                  <a:lnTo>
                    <a:pt x="591" y="996"/>
                  </a:lnTo>
                  <a:lnTo>
                    <a:pt x="591" y="996"/>
                  </a:lnTo>
                  <a:lnTo>
                    <a:pt x="591" y="996"/>
                  </a:lnTo>
                  <a:lnTo>
                    <a:pt x="591" y="993"/>
                  </a:lnTo>
                  <a:lnTo>
                    <a:pt x="591" y="993"/>
                  </a:lnTo>
                  <a:lnTo>
                    <a:pt x="588" y="993"/>
                  </a:lnTo>
                  <a:lnTo>
                    <a:pt x="588" y="993"/>
                  </a:lnTo>
                  <a:lnTo>
                    <a:pt x="588" y="990"/>
                  </a:lnTo>
                  <a:lnTo>
                    <a:pt x="588" y="990"/>
                  </a:lnTo>
                  <a:lnTo>
                    <a:pt x="588" y="990"/>
                  </a:lnTo>
                  <a:lnTo>
                    <a:pt x="588" y="990"/>
                  </a:lnTo>
                  <a:lnTo>
                    <a:pt x="588" y="990"/>
                  </a:lnTo>
                  <a:lnTo>
                    <a:pt x="588" y="990"/>
                  </a:lnTo>
                  <a:lnTo>
                    <a:pt x="588" y="987"/>
                  </a:lnTo>
                  <a:lnTo>
                    <a:pt x="588" y="987"/>
                  </a:lnTo>
                  <a:lnTo>
                    <a:pt x="585" y="987"/>
                  </a:lnTo>
                  <a:lnTo>
                    <a:pt x="585" y="987"/>
                  </a:lnTo>
                  <a:lnTo>
                    <a:pt x="585" y="984"/>
                  </a:lnTo>
                  <a:lnTo>
                    <a:pt x="585" y="984"/>
                  </a:lnTo>
                  <a:lnTo>
                    <a:pt x="585" y="984"/>
                  </a:lnTo>
                  <a:lnTo>
                    <a:pt x="585" y="984"/>
                  </a:lnTo>
                  <a:lnTo>
                    <a:pt x="585" y="981"/>
                  </a:lnTo>
                  <a:lnTo>
                    <a:pt x="585" y="981"/>
                  </a:lnTo>
                  <a:lnTo>
                    <a:pt x="585" y="978"/>
                  </a:lnTo>
                  <a:lnTo>
                    <a:pt x="585" y="978"/>
                  </a:lnTo>
                  <a:lnTo>
                    <a:pt x="585" y="978"/>
                  </a:lnTo>
                  <a:lnTo>
                    <a:pt x="585" y="978"/>
                  </a:lnTo>
                  <a:lnTo>
                    <a:pt x="582" y="975"/>
                  </a:lnTo>
                  <a:lnTo>
                    <a:pt x="582" y="975"/>
                  </a:lnTo>
                  <a:lnTo>
                    <a:pt x="582" y="975"/>
                  </a:lnTo>
                  <a:lnTo>
                    <a:pt x="582" y="975"/>
                  </a:lnTo>
                  <a:lnTo>
                    <a:pt x="582" y="972"/>
                  </a:lnTo>
                  <a:lnTo>
                    <a:pt x="582" y="972"/>
                  </a:lnTo>
                  <a:lnTo>
                    <a:pt x="582" y="969"/>
                  </a:lnTo>
                  <a:lnTo>
                    <a:pt x="582" y="969"/>
                  </a:lnTo>
                  <a:lnTo>
                    <a:pt x="582" y="969"/>
                  </a:lnTo>
                  <a:lnTo>
                    <a:pt x="582" y="969"/>
                  </a:lnTo>
                  <a:lnTo>
                    <a:pt x="582" y="966"/>
                  </a:lnTo>
                  <a:lnTo>
                    <a:pt x="582" y="966"/>
                  </a:lnTo>
                  <a:lnTo>
                    <a:pt x="582" y="963"/>
                  </a:lnTo>
                  <a:lnTo>
                    <a:pt x="582" y="963"/>
                  </a:lnTo>
                  <a:lnTo>
                    <a:pt x="582" y="960"/>
                  </a:lnTo>
                  <a:lnTo>
                    <a:pt x="582" y="960"/>
                  </a:lnTo>
                  <a:lnTo>
                    <a:pt x="579" y="960"/>
                  </a:lnTo>
                  <a:lnTo>
                    <a:pt x="579" y="960"/>
                  </a:lnTo>
                  <a:lnTo>
                    <a:pt x="579" y="957"/>
                  </a:lnTo>
                  <a:lnTo>
                    <a:pt x="579" y="957"/>
                  </a:lnTo>
                  <a:lnTo>
                    <a:pt x="579" y="954"/>
                  </a:lnTo>
                  <a:lnTo>
                    <a:pt x="579" y="954"/>
                  </a:lnTo>
                  <a:lnTo>
                    <a:pt x="579" y="951"/>
                  </a:lnTo>
                  <a:lnTo>
                    <a:pt x="579" y="951"/>
                  </a:lnTo>
                  <a:lnTo>
                    <a:pt x="579" y="951"/>
                  </a:lnTo>
                  <a:lnTo>
                    <a:pt x="579" y="951"/>
                  </a:lnTo>
                  <a:lnTo>
                    <a:pt x="579" y="948"/>
                  </a:lnTo>
                  <a:lnTo>
                    <a:pt x="579" y="948"/>
                  </a:lnTo>
                  <a:lnTo>
                    <a:pt x="579" y="945"/>
                  </a:lnTo>
                  <a:lnTo>
                    <a:pt x="579" y="945"/>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633" name="Freeform 662">
              <a:extLst>
                <a:ext uri="{FF2B5EF4-FFF2-40B4-BE49-F238E27FC236}">
                  <a16:creationId xmlns:a16="http://schemas.microsoft.com/office/drawing/2014/main" id="{ABC710CE-CFDD-A463-3F94-CD21E143C48A}"/>
                </a:ext>
              </a:extLst>
            </p:cNvPr>
            <p:cNvSpPr>
              <a:spLocks/>
            </p:cNvSpPr>
            <p:nvPr/>
          </p:nvSpPr>
          <p:spPr bwMode="auto">
            <a:xfrm rot="21400944">
              <a:off x="1275542" y="3876155"/>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4" name="Freeform 663">
              <a:extLst>
                <a:ext uri="{FF2B5EF4-FFF2-40B4-BE49-F238E27FC236}">
                  <a16:creationId xmlns:a16="http://schemas.microsoft.com/office/drawing/2014/main" id="{B9DEDFA8-89B6-F1C4-69AC-E4AB43370A91}"/>
                </a:ext>
              </a:extLst>
            </p:cNvPr>
            <p:cNvSpPr>
              <a:spLocks/>
            </p:cNvSpPr>
            <p:nvPr/>
          </p:nvSpPr>
          <p:spPr bwMode="auto">
            <a:xfrm rot="21400944">
              <a:off x="1280081" y="3890050"/>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5" name="Freeform 664">
              <a:extLst>
                <a:ext uri="{FF2B5EF4-FFF2-40B4-BE49-F238E27FC236}">
                  <a16:creationId xmlns:a16="http://schemas.microsoft.com/office/drawing/2014/main" id="{467E8E7D-9B8A-6FF1-A1F2-012586DA32BC}"/>
                </a:ext>
              </a:extLst>
            </p:cNvPr>
            <p:cNvSpPr>
              <a:spLocks/>
            </p:cNvSpPr>
            <p:nvPr/>
          </p:nvSpPr>
          <p:spPr bwMode="auto">
            <a:xfrm rot="21400944">
              <a:off x="1279978" y="38900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6" name="Freeform 665">
              <a:extLst>
                <a:ext uri="{FF2B5EF4-FFF2-40B4-BE49-F238E27FC236}">
                  <a16:creationId xmlns:a16="http://schemas.microsoft.com/office/drawing/2014/main" id="{D3E695B3-C521-58E3-9052-6E8D20A71307}"/>
                </a:ext>
              </a:extLst>
            </p:cNvPr>
            <p:cNvSpPr>
              <a:spLocks/>
            </p:cNvSpPr>
            <p:nvPr/>
          </p:nvSpPr>
          <p:spPr bwMode="auto">
            <a:xfrm rot="21400944">
              <a:off x="1276050" y="3886634"/>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7" name="Freeform 666">
              <a:extLst>
                <a:ext uri="{FF2B5EF4-FFF2-40B4-BE49-F238E27FC236}">
                  <a16:creationId xmlns:a16="http://schemas.microsoft.com/office/drawing/2014/main" id="{691D7DDA-71C7-B524-557D-5A5C5E008DAE}"/>
                </a:ext>
              </a:extLst>
            </p:cNvPr>
            <p:cNvSpPr>
              <a:spLocks/>
            </p:cNvSpPr>
            <p:nvPr/>
          </p:nvSpPr>
          <p:spPr bwMode="auto">
            <a:xfrm rot="21400944">
              <a:off x="1286792" y="39002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8" name="Freeform 667">
              <a:extLst>
                <a:ext uri="{FF2B5EF4-FFF2-40B4-BE49-F238E27FC236}">
                  <a16:creationId xmlns:a16="http://schemas.microsoft.com/office/drawing/2014/main" id="{1EFA81F8-25A7-24F4-E2E9-275204DC675F}"/>
                </a:ext>
              </a:extLst>
            </p:cNvPr>
            <p:cNvSpPr>
              <a:spLocks/>
            </p:cNvSpPr>
            <p:nvPr/>
          </p:nvSpPr>
          <p:spPr bwMode="auto">
            <a:xfrm rot="21400944">
              <a:off x="1275849" y="38832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9" name="Freeform 668">
              <a:extLst>
                <a:ext uri="{FF2B5EF4-FFF2-40B4-BE49-F238E27FC236}">
                  <a16:creationId xmlns:a16="http://schemas.microsoft.com/office/drawing/2014/main" id="{C0C81C9E-6620-0264-8028-81115CF77AE4}"/>
                </a:ext>
              </a:extLst>
            </p:cNvPr>
            <p:cNvSpPr>
              <a:spLocks/>
            </p:cNvSpPr>
            <p:nvPr/>
          </p:nvSpPr>
          <p:spPr bwMode="auto">
            <a:xfrm rot="21400944">
              <a:off x="1284107" y="389689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0" name="Freeform 669">
              <a:extLst>
                <a:ext uri="{FF2B5EF4-FFF2-40B4-BE49-F238E27FC236}">
                  <a16:creationId xmlns:a16="http://schemas.microsoft.com/office/drawing/2014/main" id="{43982A20-FAF4-9564-0246-4D660727265E}"/>
                </a:ext>
              </a:extLst>
            </p:cNvPr>
            <p:cNvSpPr>
              <a:spLocks/>
            </p:cNvSpPr>
            <p:nvPr/>
          </p:nvSpPr>
          <p:spPr bwMode="auto">
            <a:xfrm rot="21400944">
              <a:off x="1284005" y="3893362"/>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1" name="Freeform 670">
              <a:extLst>
                <a:ext uri="{FF2B5EF4-FFF2-40B4-BE49-F238E27FC236}">
                  <a16:creationId xmlns:a16="http://schemas.microsoft.com/office/drawing/2014/main" id="{A50B2DDB-1744-2F72-8ABD-3D7C0D2B6F4A}"/>
                </a:ext>
              </a:extLst>
            </p:cNvPr>
            <p:cNvSpPr>
              <a:spLocks/>
            </p:cNvSpPr>
            <p:nvPr/>
          </p:nvSpPr>
          <p:spPr bwMode="auto">
            <a:xfrm rot="21400944">
              <a:off x="1266159" y="384483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2" name="Freeform 671">
              <a:extLst>
                <a:ext uri="{FF2B5EF4-FFF2-40B4-BE49-F238E27FC236}">
                  <a16:creationId xmlns:a16="http://schemas.microsoft.com/office/drawing/2014/main" id="{393B6052-287A-C531-7ACE-A5A4278025AD}"/>
                </a:ext>
              </a:extLst>
            </p:cNvPr>
            <p:cNvSpPr>
              <a:spLocks/>
            </p:cNvSpPr>
            <p:nvPr/>
          </p:nvSpPr>
          <p:spPr bwMode="auto">
            <a:xfrm rot="21400944">
              <a:off x="1266466" y="3848365"/>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3" name="Freeform 672">
              <a:extLst>
                <a:ext uri="{FF2B5EF4-FFF2-40B4-BE49-F238E27FC236}">
                  <a16:creationId xmlns:a16="http://schemas.microsoft.com/office/drawing/2014/main" id="{EC303EA4-3815-C019-3218-6AD1157860C1}"/>
                </a:ext>
              </a:extLst>
            </p:cNvPr>
            <p:cNvSpPr>
              <a:spLocks/>
            </p:cNvSpPr>
            <p:nvPr/>
          </p:nvSpPr>
          <p:spPr bwMode="auto">
            <a:xfrm rot="21400944">
              <a:off x="1271614" y="3872735"/>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4" name="Freeform 673">
              <a:extLst>
                <a:ext uri="{FF2B5EF4-FFF2-40B4-BE49-F238E27FC236}">
                  <a16:creationId xmlns:a16="http://schemas.microsoft.com/office/drawing/2014/main" id="{3CCFC605-1AA9-853C-5C71-918527C7D03E}"/>
                </a:ext>
              </a:extLst>
            </p:cNvPr>
            <p:cNvSpPr>
              <a:spLocks/>
            </p:cNvSpPr>
            <p:nvPr/>
          </p:nvSpPr>
          <p:spPr bwMode="auto">
            <a:xfrm rot="21400944">
              <a:off x="1316806" y="3920672"/>
              <a:ext cx="9937" cy="7067"/>
            </a:xfrm>
            <a:custGeom>
              <a:avLst/>
              <a:gdLst>
                <a:gd name="T0" fmla="*/ 0 w 8"/>
                <a:gd name="T1" fmla="*/ 0 h 6"/>
                <a:gd name="T2" fmla="*/ 0 w 8"/>
                <a:gd name="T3" fmla="*/ 0 h 6"/>
                <a:gd name="T4" fmla="*/ 8 w 8"/>
                <a:gd name="T5" fmla="*/ 6 h 6"/>
                <a:gd name="T6" fmla="*/ 8 w 8"/>
                <a:gd name="T7" fmla="*/ 6 h 6"/>
                <a:gd name="T8" fmla="*/ 0 w 8"/>
                <a:gd name="T9" fmla="*/ 0 h 6"/>
                <a:gd name="T10" fmla="*/ 0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0" y="0"/>
                  </a:moveTo>
                  <a:lnTo>
                    <a:pt x="0" y="0"/>
                  </a:lnTo>
                  <a:lnTo>
                    <a:pt x="8" y="6"/>
                  </a:lnTo>
                  <a:lnTo>
                    <a:pt x="8"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5" name="Freeform 674">
              <a:extLst>
                <a:ext uri="{FF2B5EF4-FFF2-40B4-BE49-F238E27FC236}">
                  <a16:creationId xmlns:a16="http://schemas.microsoft.com/office/drawing/2014/main" id="{E867CDE1-FDFD-BD11-0A49-8B8FCA2D87FB}"/>
                </a:ext>
              </a:extLst>
            </p:cNvPr>
            <p:cNvSpPr>
              <a:spLocks/>
            </p:cNvSpPr>
            <p:nvPr/>
          </p:nvSpPr>
          <p:spPr bwMode="auto">
            <a:xfrm rot="21400944">
              <a:off x="1266769" y="3855315"/>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6" name="Freeform 675">
              <a:extLst>
                <a:ext uri="{FF2B5EF4-FFF2-40B4-BE49-F238E27FC236}">
                  <a16:creationId xmlns:a16="http://schemas.microsoft.com/office/drawing/2014/main" id="{790EA835-CF50-B040-9B03-5BC586367B1A}"/>
                </a:ext>
              </a:extLst>
            </p:cNvPr>
            <p:cNvSpPr>
              <a:spLocks/>
            </p:cNvSpPr>
            <p:nvPr/>
          </p:nvSpPr>
          <p:spPr bwMode="auto">
            <a:xfrm rot="21400944">
              <a:off x="1270799" y="3858732"/>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7" name="Freeform 676">
              <a:extLst>
                <a:ext uri="{FF2B5EF4-FFF2-40B4-BE49-F238E27FC236}">
                  <a16:creationId xmlns:a16="http://schemas.microsoft.com/office/drawing/2014/main" id="{EB8C0BF2-8C81-A452-9C77-DD35C370E016}"/>
                </a:ext>
              </a:extLst>
            </p:cNvPr>
            <p:cNvSpPr>
              <a:spLocks/>
            </p:cNvSpPr>
            <p:nvPr/>
          </p:nvSpPr>
          <p:spPr bwMode="auto">
            <a:xfrm rot="21400944">
              <a:off x="1271413" y="3869315"/>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8" name="Freeform 677">
              <a:extLst>
                <a:ext uri="{FF2B5EF4-FFF2-40B4-BE49-F238E27FC236}">
                  <a16:creationId xmlns:a16="http://schemas.microsoft.com/office/drawing/2014/main" id="{C2C23B6D-BB42-4BB5-D42F-252C60968496}"/>
                </a:ext>
              </a:extLst>
            </p:cNvPr>
            <p:cNvSpPr>
              <a:spLocks/>
            </p:cNvSpPr>
            <p:nvPr/>
          </p:nvSpPr>
          <p:spPr bwMode="auto">
            <a:xfrm rot="21400944">
              <a:off x="1271106" y="38657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9" name="Freeform 678">
              <a:extLst>
                <a:ext uri="{FF2B5EF4-FFF2-40B4-BE49-F238E27FC236}">
                  <a16:creationId xmlns:a16="http://schemas.microsoft.com/office/drawing/2014/main" id="{571639E2-1734-CD0B-9E13-E5FD5BEF8883}"/>
                </a:ext>
              </a:extLst>
            </p:cNvPr>
            <p:cNvSpPr>
              <a:spLocks/>
            </p:cNvSpPr>
            <p:nvPr/>
          </p:nvSpPr>
          <p:spPr bwMode="auto">
            <a:xfrm rot="21400944">
              <a:off x="1253766" y="41676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0" name="Freeform 679">
              <a:extLst>
                <a:ext uri="{FF2B5EF4-FFF2-40B4-BE49-F238E27FC236}">
                  <a16:creationId xmlns:a16="http://schemas.microsoft.com/office/drawing/2014/main" id="{223883EA-8BCD-74B5-7DCC-D9B05F653A9C}"/>
                </a:ext>
              </a:extLst>
            </p:cNvPr>
            <p:cNvSpPr>
              <a:spLocks/>
            </p:cNvSpPr>
            <p:nvPr/>
          </p:nvSpPr>
          <p:spPr bwMode="auto">
            <a:xfrm rot="21400944">
              <a:off x="1274029" y="41523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1" name="Freeform 680">
              <a:extLst>
                <a:ext uri="{FF2B5EF4-FFF2-40B4-BE49-F238E27FC236}">
                  <a16:creationId xmlns:a16="http://schemas.microsoft.com/office/drawing/2014/main" id="{A07E72BB-C997-E727-F7BA-53D49A4B8434}"/>
                </a:ext>
              </a:extLst>
            </p:cNvPr>
            <p:cNvSpPr>
              <a:spLocks/>
            </p:cNvSpPr>
            <p:nvPr/>
          </p:nvSpPr>
          <p:spPr bwMode="auto">
            <a:xfrm rot="21400944">
              <a:off x="1257281" y="41639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2" name="Freeform 681">
              <a:extLst>
                <a:ext uri="{FF2B5EF4-FFF2-40B4-BE49-F238E27FC236}">
                  <a16:creationId xmlns:a16="http://schemas.microsoft.com/office/drawing/2014/main" id="{24944784-F9C5-7F97-4C21-D5447C283586}"/>
                </a:ext>
              </a:extLst>
            </p:cNvPr>
            <p:cNvSpPr>
              <a:spLocks/>
            </p:cNvSpPr>
            <p:nvPr/>
          </p:nvSpPr>
          <p:spPr bwMode="auto">
            <a:xfrm rot="21400944">
              <a:off x="1260788" y="4156352"/>
              <a:ext cx="9937" cy="7067"/>
            </a:xfrm>
            <a:custGeom>
              <a:avLst/>
              <a:gdLst>
                <a:gd name="T0" fmla="*/ 8 w 8"/>
                <a:gd name="T1" fmla="*/ 0 h 6"/>
                <a:gd name="T2" fmla="*/ 8 w 8"/>
                <a:gd name="T3" fmla="*/ 0 h 6"/>
                <a:gd name="T4" fmla="*/ 0 w 8"/>
                <a:gd name="T5" fmla="*/ 6 h 6"/>
                <a:gd name="T6" fmla="*/ 0 w 8"/>
                <a:gd name="T7" fmla="*/ 6 h 6"/>
                <a:gd name="T8" fmla="*/ 8 w 8"/>
                <a:gd name="T9" fmla="*/ 0 h 6"/>
                <a:gd name="T10" fmla="*/ 8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8" y="0"/>
                  </a:moveTo>
                  <a:lnTo>
                    <a:pt x="8" y="0"/>
                  </a:lnTo>
                  <a:lnTo>
                    <a:pt x="0" y="6"/>
                  </a:lnTo>
                  <a:lnTo>
                    <a:pt x="0" y="6"/>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3" name="Freeform 682">
              <a:extLst>
                <a:ext uri="{FF2B5EF4-FFF2-40B4-BE49-F238E27FC236}">
                  <a16:creationId xmlns:a16="http://schemas.microsoft.com/office/drawing/2014/main" id="{702B881C-7430-5E30-C463-0F8B5122D71D}"/>
                </a:ext>
              </a:extLst>
            </p:cNvPr>
            <p:cNvSpPr>
              <a:spLocks/>
            </p:cNvSpPr>
            <p:nvPr/>
          </p:nvSpPr>
          <p:spPr bwMode="auto">
            <a:xfrm rot="21400944">
              <a:off x="1270408" y="4152432"/>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4" name="Freeform 683">
              <a:extLst>
                <a:ext uri="{FF2B5EF4-FFF2-40B4-BE49-F238E27FC236}">
                  <a16:creationId xmlns:a16="http://schemas.microsoft.com/office/drawing/2014/main" id="{F76C0EC7-7798-F844-AB9B-6332EB4097C1}"/>
                </a:ext>
              </a:extLst>
            </p:cNvPr>
            <p:cNvSpPr>
              <a:spLocks/>
            </p:cNvSpPr>
            <p:nvPr/>
          </p:nvSpPr>
          <p:spPr bwMode="auto">
            <a:xfrm rot="21400944">
              <a:off x="834609" y="3245713"/>
              <a:ext cx="0" cy="3534"/>
            </a:xfrm>
            <a:custGeom>
              <a:avLst/>
              <a:gdLst>
                <a:gd name="T0" fmla="*/ 3 h 3"/>
                <a:gd name="T1" fmla="*/ 3 h 3"/>
                <a:gd name="T2" fmla="*/ 3 h 3"/>
                <a:gd name="T3" fmla="*/ 3 h 3"/>
                <a:gd name="T4" fmla="*/ 0 h 3"/>
                <a:gd name="T5" fmla="*/ 0 h 3"/>
                <a:gd name="T6" fmla="*/ 3 h 3"/>
                <a:gd name="T7" fmla="*/ 3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3"/>
                  </a:moveTo>
                  <a:lnTo>
                    <a:pt x="0" y="3"/>
                  </a:lnTo>
                  <a:lnTo>
                    <a:pt x="0" y="3"/>
                  </a:ln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5" name="Freeform 684">
              <a:extLst>
                <a:ext uri="{FF2B5EF4-FFF2-40B4-BE49-F238E27FC236}">
                  <a16:creationId xmlns:a16="http://schemas.microsoft.com/office/drawing/2014/main" id="{84F287EF-61DC-7FB8-D0FA-54F856CAB0A0}"/>
                </a:ext>
              </a:extLst>
            </p:cNvPr>
            <p:cNvSpPr>
              <a:spLocks/>
            </p:cNvSpPr>
            <p:nvPr/>
          </p:nvSpPr>
          <p:spPr bwMode="auto">
            <a:xfrm rot="21400944">
              <a:off x="834711" y="32492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6" name="Freeform 685">
              <a:extLst>
                <a:ext uri="{FF2B5EF4-FFF2-40B4-BE49-F238E27FC236}">
                  <a16:creationId xmlns:a16="http://schemas.microsoft.com/office/drawing/2014/main" id="{5E2A7531-1DDB-CD5F-62FE-858E2943F799}"/>
                </a:ext>
              </a:extLst>
            </p:cNvPr>
            <p:cNvSpPr>
              <a:spLocks/>
            </p:cNvSpPr>
            <p:nvPr/>
          </p:nvSpPr>
          <p:spPr bwMode="auto">
            <a:xfrm rot="21400944">
              <a:off x="832026" y="32458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7" name="Freeform 686">
              <a:extLst>
                <a:ext uri="{FF2B5EF4-FFF2-40B4-BE49-F238E27FC236}">
                  <a16:creationId xmlns:a16="http://schemas.microsoft.com/office/drawing/2014/main" id="{F6BF22F8-3786-3FE6-C99A-9CB0F2D0DC37}"/>
                </a:ext>
              </a:extLst>
            </p:cNvPr>
            <p:cNvSpPr>
              <a:spLocks/>
            </p:cNvSpPr>
            <p:nvPr/>
          </p:nvSpPr>
          <p:spPr bwMode="auto">
            <a:xfrm rot="21400944">
              <a:off x="831821" y="3242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8" name="Freeform 687">
              <a:extLst>
                <a:ext uri="{FF2B5EF4-FFF2-40B4-BE49-F238E27FC236}">
                  <a16:creationId xmlns:a16="http://schemas.microsoft.com/office/drawing/2014/main" id="{EE716649-0F2C-3501-3473-36E753B292E2}"/>
                </a:ext>
              </a:extLst>
            </p:cNvPr>
            <p:cNvSpPr>
              <a:spLocks/>
            </p:cNvSpPr>
            <p:nvPr/>
          </p:nvSpPr>
          <p:spPr bwMode="auto">
            <a:xfrm rot="21400944">
              <a:off x="838635" y="32525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9" name="Freeform 688">
              <a:extLst>
                <a:ext uri="{FF2B5EF4-FFF2-40B4-BE49-F238E27FC236}">
                  <a16:creationId xmlns:a16="http://schemas.microsoft.com/office/drawing/2014/main" id="{4D801111-3504-FEF5-D37C-FADF548EC370}"/>
                </a:ext>
              </a:extLst>
            </p:cNvPr>
            <p:cNvSpPr>
              <a:spLocks/>
            </p:cNvSpPr>
            <p:nvPr/>
          </p:nvSpPr>
          <p:spPr bwMode="auto">
            <a:xfrm rot="21400944">
              <a:off x="838734" y="3252444"/>
              <a:ext cx="3726" cy="3534"/>
            </a:xfrm>
            <a:custGeom>
              <a:avLst/>
              <a:gdLst>
                <a:gd name="T0" fmla="*/ 0 w 3"/>
                <a:gd name="T1" fmla="*/ 0 h 3"/>
                <a:gd name="T2" fmla="*/ 0 w 3"/>
                <a:gd name="T3" fmla="*/ 0 h 3"/>
                <a:gd name="T4" fmla="*/ 3 w 3"/>
                <a:gd name="T5" fmla="*/ 3 h 3"/>
                <a:gd name="T6" fmla="*/ 3 w 3"/>
                <a:gd name="T7" fmla="*/ 3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0" name="Freeform 689">
              <a:extLst>
                <a:ext uri="{FF2B5EF4-FFF2-40B4-BE49-F238E27FC236}">
                  <a16:creationId xmlns:a16="http://schemas.microsoft.com/office/drawing/2014/main" id="{2F587B57-265D-B1F5-09C4-81BD95CE5DE4}"/>
                </a:ext>
              </a:extLst>
            </p:cNvPr>
            <p:cNvSpPr>
              <a:spLocks/>
            </p:cNvSpPr>
            <p:nvPr/>
          </p:nvSpPr>
          <p:spPr bwMode="auto">
            <a:xfrm rot="21400944">
              <a:off x="832026" y="32458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1" name="Freeform 690">
              <a:extLst>
                <a:ext uri="{FF2B5EF4-FFF2-40B4-BE49-F238E27FC236}">
                  <a16:creationId xmlns:a16="http://schemas.microsoft.com/office/drawing/2014/main" id="{C4615AF5-C30A-140F-F11E-05C5F07DE325}"/>
                </a:ext>
              </a:extLst>
            </p:cNvPr>
            <p:cNvSpPr>
              <a:spLocks/>
            </p:cNvSpPr>
            <p:nvPr/>
          </p:nvSpPr>
          <p:spPr bwMode="auto">
            <a:xfrm rot="21400944">
              <a:off x="846524" y="31954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2" name="Freeform 691">
              <a:extLst>
                <a:ext uri="{FF2B5EF4-FFF2-40B4-BE49-F238E27FC236}">
                  <a16:creationId xmlns:a16="http://schemas.microsoft.com/office/drawing/2014/main" id="{E7C50FCB-0253-DC21-3E9B-4B1AFF8039C8}"/>
                </a:ext>
              </a:extLst>
            </p:cNvPr>
            <p:cNvSpPr>
              <a:spLocks/>
            </p:cNvSpPr>
            <p:nvPr/>
          </p:nvSpPr>
          <p:spPr bwMode="auto">
            <a:xfrm rot="21400944">
              <a:off x="866056" y="3290909"/>
              <a:ext cx="6211" cy="10601"/>
            </a:xfrm>
            <a:custGeom>
              <a:avLst/>
              <a:gdLst>
                <a:gd name="T0" fmla="*/ 0 w 5"/>
                <a:gd name="T1" fmla="*/ 0 h 9"/>
                <a:gd name="T2" fmla="*/ 0 w 5"/>
                <a:gd name="T3" fmla="*/ 0 h 9"/>
                <a:gd name="T4" fmla="*/ 5 w 5"/>
                <a:gd name="T5" fmla="*/ 9 h 9"/>
                <a:gd name="T6" fmla="*/ 5 w 5"/>
                <a:gd name="T7" fmla="*/ 9 h 9"/>
                <a:gd name="T8" fmla="*/ 5 w 5"/>
                <a:gd name="T9" fmla="*/ 9 h 9"/>
                <a:gd name="T10" fmla="*/ 0 w 5"/>
                <a:gd name="T11" fmla="*/ 0 h 9"/>
                <a:gd name="T12" fmla="*/ 0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0"/>
                  </a:moveTo>
                  <a:lnTo>
                    <a:pt x="0" y="0"/>
                  </a:lnTo>
                  <a:lnTo>
                    <a:pt x="5" y="9"/>
                  </a:lnTo>
                  <a:lnTo>
                    <a:pt x="5" y="9"/>
                  </a:lnTo>
                  <a:lnTo>
                    <a:pt x="5"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3" name="Freeform 692">
              <a:extLst>
                <a:ext uri="{FF2B5EF4-FFF2-40B4-BE49-F238E27FC236}">
                  <a16:creationId xmlns:a16="http://schemas.microsoft.com/office/drawing/2014/main" id="{167F3EC2-3844-9A17-ABE7-82580770D72C}"/>
                </a:ext>
              </a:extLst>
            </p:cNvPr>
            <p:cNvSpPr>
              <a:spLocks/>
            </p:cNvSpPr>
            <p:nvPr/>
          </p:nvSpPr>
          <p:spPr bwMode="auto">
            <a:xfrm rot="21400944">
              <a:off x="834810" y="3249132"/>
              <a:ext cx="3726" cy="3534"/>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3 w 3"/>
                <a:gd name="T13" fmla="*/ 3 h 3"/>
                <a:gd name="T14" fmla="*/ 3 w 3"/>
                <a:gd name="T15" fmla="*/ 3 h 3"/>
                <a:gd name="T16" fmla="*/ 0 w 3"/>
                <a:gd name="T17" fmla="*/ 0 h 3"/>
                <a:gd name="T18" fmla="*/ 0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0"/>
                  </a:moveTo>
                  <a:lnTo>
                    <a:pt x="0" y="0"/>
                  </a:lnTo>
                  <a:lnTo>
                    <a:pt x="0" y="0"/>
                  </a:lnTo>
                  <a:lnTo>
                    <a:pt x="0" y="0"/>
                  </a:lnTo>
                  <a:lnTo>
                    <a:pt x="3" y="3"/>
                  </a:lnTo>
                  <a:lnTo>
                    <a:pt x="3" y="3"/>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4" name="Freeform 693">
              <a:extLst>
                <a:ext uri="{FF2B5EF4-FFF2-40B4-BE49-F238E27FC236}">
                  <a16:creationId xmlns:a16="http://schemas.microsoft.com/office/drawing/2014/main" id="{7E53750C-26EE-C1E3-05B5-DB75B760B564}"/>
                </a:ext>
              </a:extLst>
            </p:cNvPr>
            <p:cNvSpPr>
              <a:spLocks/>
            </p:cNvSpPr>
            <p:nvPr/>
          </p:nvSpPr>
          <p:spPr bwMode="auto">
            <a:xfrm rot="21400944">
              <a:off x="872671" y="3301319"/>
              <a:ext cx="0" cy="3534"/>
            </a:xfrm>
            <a:custGeom>
              <a:avLst/>
              <a:gdLst>
                <a:gd name="T0" fmla="*/ 0 h 3"/>
                <a:gd name="T1" fmla="*/ 0 h 3"/>
                <a:gd name="T2" fmla="*/ 3 h 3"/>
                <a:gd name="T3" fmla="*/ 0 h 3"/>
                <a:gd name="T4" fmla="*/ 0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5" name="Freeform 694">
              <a:extLst>
                <a:ext uri="{FF2B5EF4-FFF2-40B4-BE49-F238E27FC236}">
                  <a16:creationId xmlns:a16="http://schemas.microsoft.com/office/drawing/2014/main" id="{5E00BB8A-82AB-172A-F447-539328670D5F}"/>
                </a:ext>
              </a:extLst>
            </p:cNvPr>
            <p:cNvSpPr>
              <a:spLocks/>
            </p:cNvSpPr>
            <p:nvPr/>
          </p:nvSpPr>
          <p:spPr bwMode="auto">
            <a:xfrm rot="21400944">
              <a:off x="884752" y="33183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6" name="Freeform 695">
              <a:extLst>
                <a:ext uri="{FF2B5EF4-FFF2-40B4-BE49-F238E27FC236}">
                  <a16:creationId xmlns:a16="http://schemas.microsoft.com/office/drawing/2014/main" id="{9031620D-5F32-D8A5-02D1-F1C036B96DFE}"/>
                </a:ext>
              </a:extLst>
            </p:cNvPr>
            <p:cNvSpPr>
              <a:spLocks/>
            </p:cNvSpPr>
            <p:nvPr/>
          </p:nvSpPr>
          <p:spPr bwMode="auto">
            <a:xfrm rot="21400944">
              <a:off x="872569" y="330132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7" name="Freeform 696">
              <a:extLst>
                <a:ext uri="{FF2B5EF4-FFF2-40B4-BE49-F238E27FC236}">
                  <a16:creationId xmlns:a16="http://schemas.microsoft.com/office/drawing/2014/main" id="{1876D42A-9C4C-7054-3167-D7043987BA7A}"/>
                </a:ext>
              </a:extLst>
            </p:cNvPr>
            <p:cNvSpPr>
              <a:spLocks/>
            </p:cNvSpPr>
            <p:nvPr/>
          </p:nvSpPr>
          <p:spPr bwMode="auto">
            <a:xfrm rot="21400944">
              <a:off x="872770" y="3304742"/>
              <a:ext cx="3726" cy="0"/>
            </a:xfrm>
            <a:custGeom>
              <a:avLst/>
              <a:gdLst>
                <a:gd name="T0" fmla="*/ 0 w 3"/>
                <a:gd name="T1" fmla="*/ 0 w 3"/>
                <a:gd name="T2" fmla="*/ 3 w 3"/>
                <a:gd name="T3" fmla="*/ 3 w 3"/>
                <a:gd name="T4" fmla="*/ 0 w 3"/>
                <a:gd name="T5" fmla="*/ 0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8" name="Freeform 697">
              <a:extLst>
                <a:ext uri="{FF2B5EF4-FFF2-40B4-BE49-F238E27FC236}">
                  <a16:creationId xmlns:a16="http://schemas.microsoft.com/office/drawing/2014/main" id="{92A57A67-AA9C-9D41-7AB8-F0481D88B445}"/>
                </a:ext>
              </a:extLst>
            </p:cNvPr>
            <p:cNvSpPr>
              <a:spLocks/>
            </p:cNvSpPr>
            <p:nvPr/>
          </p:nvSpPr>
          <p:spPr bwMode="auto">
            <a:xfrm rot="21400944">
              <a:off x="876798" y="3308051"/>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9" name="Freeform 698">
              <a:extLst>
                <a:ext uri="{FF2B5EF4-FFF2-40B4-BE49-F238E27FC236}">
                  <a16:creationId xmlns:a16="http://schemas.microsoft.com/office/drawing/2014/main" id="{9C6D6DD6-B527-48D9-A2DB-B1F68399C8C5}"/>
                </a:ext>
              </a:extLst>
            </p:cNvPr>
            <p:cNvSpPr>
              <a:spLocks/>
            </p:cNvSpPr>
            <p:nvPr/>
          </p:nvSpPr>
          <p:spPr bwMode="auto">
            <a:xfrm rot="21400944">
              <a:off x="880726" y="3311471"/>
              <a:ext cx="0" cy="3534"/>
            </a:xfrm>
            <a:custGeom>
              <a:avLst/>
              <a:gdLst>
                <a:gd name="T0" fmla="*/ 0 h 3"/>
                <a:gd name="T1" fmla="*/ 0 h 3"/>
                <a:gd name="T2" fmla="*/ 3 h 3"/>
                <a:gd name="T3" fmla="*/ 3 h 3"/>
                <a:gd name="T4" fmla="*/ 0 h 3"/>
                <a:gd name="T5" fmla="*/ 0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0" name="Freeform 699">
              <a:extLst>
                <a:ext uri="{FF2B5EF4-FFF2-40B4-BE49-F238E27FC236}">
                  <a16:creationId xmlns:a16="http://schemas.microsoft.com/office/drawing/2014/main" id="{CD3217E5-9B2A-F135-DAAF-F1F0A365482D}"/>
                </a:ext>
              </a:extLst>
            </p:cNvPr>
            <p:cNvSpPr>
              <a:spLocks/>
            </p:cNvSpPr>
            <p:nvPr/>
          </p:nvSpPr>
          <p:spPr bwMode="auto">
            <a:xfrm rot="21400944">
              <a:off x="876597" y="3304631"/>
              <a:ext cx="0" cy="3534"/>
            </a:xfrm>
            <a:custGeom>
              <a:avLst/>
              <a:gdLst>
                <a:gd name="T0" fmla="*/ 0 h 3"/>
                <a:gd name="T1" fmla="*/ 0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1" name="Freeform 700">
              <a:extLst>
                <a:ext uri="{FF2B5EF4-FFF2-40B4-BE49-F238E27FC236}">
                  <a16:creationId xmlns:a16="http://schemas.microsoft.com/office/drawing/2014/main" id="{BA337A32-C334-4A15-3F19-D88C4CDBCC89}"/>
                </a:ext>
              </a:extLst>
            </p:cNvPr>
            <p:cNvSpPr>
              <a:spLocks/>
            </p:cNvSpPr>
            <p:nvPr/>
          </p:nvSpPr>
          <p:spPr bwMode="auto">
            <a:xfrm rot="21400944">
              <a:off x="838635" y="325255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2" name="Freeform 701">
              <a:extLst>
                <a:ext uri="{FF2B5EF4-FFF2-40B4-BE49-F238E27FC236}">
                  <a16:creationId xmlns:a16="http://schemas.microsoft.com/office/drawing/2014/main" id="{F747ACFA-937C-A8AF-52AC-B5AEEFE3B5BE}"/>
                </a:ext>
              </a:extLst>
            </p:cNvPr>
            <p:cNvSpPr>
              <a:spLocks/>
            </p:cNvSpPr>
            <p:nvPr/>
          </p:nvSpPr>
          <p:spPr bwMode="auto">
            <a:xfrm rot="21400944">
              <a:off x="834711" y="324924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3" name="Freeform 703">
              <a:extLst>
                <a:ext uri="{FF2B5EF4-FFF2-40B4-BE49-F238E27FC236}">
                  <a16:creationId xmlns:a16="http://schemas.microsoft.com/office/drawing/2014/main" id="{5B5C7DCD-BCD5-27DA-1205-9DABC9D083E6}"/>
                </a:ext>
              </a:extLst>
            </p:cNvPr>
            <p:cNvSpPr>
              <a:spLocks/>
            </p:cNvSpPr>
            <p:nvPr/>
          </p:nvSpPr>
          <p:spPr bwMode="auto">
            <a:xfrm rot="21400944">
              <a:off x="834506" y="324571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4" name="Freeform 704">
              <a:extLst>
                <a:ext uri="{FF2B5EF4-FFF2-40B4-BE49-F238E27FC236}">
                  <a16:creationId xmlns:a16="http://schemas.microsoft.com/office/drawing/2014/main" id="{99902C3D-824F-B7DD-0B3A-F554127E7008}"/>
                </a:ext>
              </a:extLst>
            </p:cNvPr>
            <p:cNvSpPr>
              <a:spLocks/>
            </p:cNvSpPr>
            <p:nvPr/>
          </p:nvSpPr>
          <p:spPr bwMode="auto">
            <a:xfrm rot="21400944">
              <a:off x="888677" y="33216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5" name="Freeform 705">
              <a:extLst>
                <a:ext uri="{FF2B5EF4-FFF2-40B4-BE49-F238E27FC236}">
                  <a16:creationId xmlns:a16="http://schemas.microsoft.com/office/drawing/2014/main" id="{6D0005FF-3927-B2EE-E50F-7124AA312D21}"/>
                </a:ext>
              </a:extLst>
            </p:cNvPr>
            <p:cNvSpPr>
              <a:spLocks/>
            </p:cNvSpPr>
            <p:nvPr/>
          </p:nvSpPr>
          <p:spPr bwMode="auto">
            <a:xfrm rot="21400944">
              <a:off x="834609" y="3245713"/>
              <a:ext cx="0" cy="3534"/>
            </a:xfrm>
            <a:custGeom>
              <a:avLst/>
              <a:gdLst>
                <a:gd name="T0" fmla="*/ 0 h 3"/>
                <a:gd name="T1" fmla="*/ 0 h 3"/>
                <a:gd name="T2" fmla="*/ 0 h 3"/>
                <a:gd name="T3" fmla="*/ 3 h 3"/>
                <a:gd name="T4" fmla="*/ 3 h 3"/>
                <a:gd name="T5" fmla="*/ 3 h 3"/>
                <a:gd name="T6" fmla="*/ 3 h 3"/>
                <a:gd name="T7" fmla="*/ 0 h 3"/>
                <a:gd name="T8"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0"/>
                  </a:moveTo>
                  <a:lnTo>
                    <a:pt x="0" y="0"/>
                  </a:ln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6" name="Freeform 706">
              <a:extLst>
                <a:ext uri="{FF2B5EF4-FFF2-40B4-BE49-F238E27FC236}">
                  <a16:creationId xmlns:a16="http://schemas.microsoft.com/office/drawing/2014/main" id="{3361E438-69AF-5438-8DB2-054AC55A8C08}"/>
                </a:ext>
              </a:extLst>
            </p:cNvPr>
            <p:cNvSpPr>
              <a:spLocks/>
            </p:cNvSpPr>
            <p:nvPr/>
          </p:nvSpPr>
          <p:spPr bwMode="auto">
            <a:xfrm rot="21400944">
              <a:off x="838635" y="325255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7" name="Freeform 707">
              <a:extLst>
                <a:ext uri="{FF2B5EF4-FFF2-40B4-BE49-F238E27FC236}">
                  <a16:creationId xmlns:a16="http://schemas.microsoft.com/office/drawing/2014/main" id="{6B75B466-F67C-1026-5D41-107F1F7E8BC3}"/>
                </a:ext>
              </a:extLst>
            </p:cNvPr>
            <p:cNvSpPr>
              <a:spLocks/>
            </p:cNvSpPr>
            <p:nvPr/>
          </p:nvSpPr>
          <p:spPr bwMode="auto">
            <a:xfrm rot="21400944">
              <a:off x="834711" y="324924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8" name="Freeform 708">
              <a:extLst>
                <a:ext uri="{FF2B5EF4-FFF2-40B4-BE49-F238E27FC236}">
                  <a16:creationId xmlns:a16="http://schemas.microsoft.com/office/drawing/2014/main" id="{4FEF467A-423A-23AA-5077-F42E21C9089A}"/>
                </a:ext>
              </a:extLst>
            </p:cNvPr>
            <p:cNvSpPr>
              <a:spLocks/>
            </p:cNvSpPr>
            <p:nvPr/>
          </p:nvSpPr>
          <p:spPr bwMode="auto">
            <a:xfrm rot="21400944">
              <a:off x="838734" y="3252444"/>
              <a:ext cx="3726" cy="3534"/>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0" y="0"/>
                  </a:ln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9" name="Freeform 709">
              <a:extLst>
                <a:ext uri="{FF2B5EF4-FFF2-40B4-BE49-F238E27FC236}">
                  <a16:creationId xmlns:a16="http://schemas.microsoft.com/office/drawing/2014/main" id="{A0015F5B-9101-ACA6-C3D0-8BFD27B3D64B}"/>
                </a:ext>
              </a:extLst>
            </p:cNvPr>
            <p:cNvSpPr>
              <a:spLocks/>
            </p:cNvSpPr>
            <p:nvPr/>
          </p:nvSpPr>
          <p:spPr bwMode="auto">
            <a:xfrm rot="21400944">
              <a:off x="768975" y="28235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0" name="Freeform 710">
              <a:extLst>
                <a:ext uri="{FF2B5EF4-FFF2-40B4-BE49-F238E27FC236}">
                  <a16:creationId xmlns:a16="http://schemas.microsoft.com/office/drawing/2014/main" id="{D8CF3C7E-D644-0586-F720-D1803DFD1ACA}"/>
                </a:ext>
              </a:extLst>
            </p:cNvPr>
            <p:cNvSpPr>
              <a:spLocks/>
            </p:cNvSpPr>
            <p:nvPr/>
          </p:nvSpPr>
          <p:spPr bwMode="auto">
            <a:xfrm rot="21400944">
              <a:off x="757702" y="2820377"/>
              <a:ext cx="11180" cy="3534"/>
            </a:xfrm>
            <a:custGeom>
              <a:avLst/>
              <a:gdLst>
                <a:gd name="T0" fmla="*/ 0 w 9"/>
                <a:gd name="T1" fmla="*/ 0 h 3"/>
                <a:gd name="T2" fmla="*/ 9 w 9"/>
                <a:gd name="T3" fmla="*/ 3 h 3"/>
                <a:gd name="T4" fmla="*/ 0 w 9"/>
                <a:gd name="T5" fmla="*/ 0 h 3"/>
                <a:gd name="T6" fmla="*/ 0 w 9"/>
                <a:gd name="T7" fmla="*/ 0 h 3"/>
                <a:gd name="T8" fmla="*/ 0 w 9"/>
                <a:gd name="T9" fmla="*/ 0 h 3"/>
                <a:gd name="T10" fmla="*/ 0 w 9"/>
                <a:gd name="T11" fmla="*/ 0 h 3"/>
              </a:gdLst>
              <a:ahLst/>
              <a:cxnLst>
                <a:cxn ang="0">
                  <a:pos x="T0" y="T1"/>
                </a:cxn>
                <a:cxn ang="0">
                  <a:pos x="T2" y="T3"/>
                </a:cxn>
                <a:cxn ang="0">
                  <a:pos x="T4" y="T5"/>
                </a:cxn>
                <a:cxn ang="0">
                  <a:pos x="T6" y="T7"/>
                </a:cxn>
                <a:cxn ang="0">
                  <a:pos x="T8" y="T9"/>
                </a:cxn>
                <a:cxn ang="0">
                  <a:pos x="T10" y="T11"/>
                </a:cxn>
              </a:cxnLst>
              <a:rect l="0" t="0" r="r" b="b"/>
              <a:pathLst>
                <a:path w="9" h="3">
                  <a:moveTo>
                    <a:pt x="0" y="0"/>
                  </a:moveTo>
                  <a:lnTo>
                    <a:pt x="9"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1" name="Freeform 711">
              <a:extLst>
                <a:ext uri="{FF2B5EF4-FFF2-40B4-BE49-F238E27FC236}">
                  <a16:creationId xmlns:a16="http://schemas.microsoft.com/office/drawing/2014/main" id="{9672C8DD-E79F-2823-6837-7BEC5B0001B1}"/>
                </a:ext>
              </a:extLst>
            </p:cNvPr>
            <p:cNvSpPr>
              <a:spLocks/>
            </p:cNvSpPr>
            <p:nvPr/>
          </p:nvSpPr>
          <p:spPr bwMode="auto">
            <a:xfrm rot="21400944">
              <a:off x="702055" y="2804977"/>
              <a:ext cx="2485" cy="3534"/>
            </a:xfrm>
            <a:custGeom>
              <a:avLst/>
              <a:gdLst>
                <a:gd name="T0" fmla="*/ 0 w 2"/>
                <a:gd name="T1" fmla="*/ 0 h 3"/>
                <a:gd name="T2" fmla="*/ 0 w 2"/>
                <a:gd name="T3" fmla="*/ 0 h 3"/>
                <a:gd name="T4" fmla="*/ 0 w 2"/>
                <a:gd name="T5" fmla="*/ 0 h 3"/>
                <a:gd name="T6" fmla="*/ 0 w 2"/>
                <a:gd name="T7" fmla="*/ 0 h 3"/>
                <a:gd name="T8" fmla="*/ 0 w 2"/>
                <a:gd name="T9" fmla="*/ 0 h 3"/>
                <a:gd name="T10" fmla="*/ 2 w 2"/>
                <a:gd name="T11" fmla="*/ 3 h 3"/>
                <a:gd name="T12" fmla="*/ 2 w 2"/>
                <a:gd name="T13" fmla="*/ 3 h 3"/>
                <a:gd name="T14" fmla="*/ 2 w 2"/>
                <a:gd name="T15" fmla="*/ 3 h 3"/>
                <a:gd name="T16" fmla="*/ 0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0"/>
                  </a:moveTo>
                  <a:lnTo>
                    <a:pt x="0" y="0"/>
                  </a:lnTo>
                  <a:lnTo>
                    <a:pt x="0" y="0"/>
                  </a:lnTo>
                  <a:lnTo>
                    <a:pt x="0" y="0"/>
                  </a:lnTo>
                  <a:lnTo>
                    <a:pt x="0" y="0"/>
                  </a:lnTo>
                  <a:lnTo>
                    <a:pt x="2" y="3"/>
                  </a:lnTo>
                  <a:lnTo>
                    <a:pt x="2" y="3"/>
                  </a:lnTo>
                  <a:lnTo>
                    <a:pt x="2" y="3"/>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2" name="Freeform 712">
              <a:extLst>
                <a:ext uri="{FF2B5EF4-FFF2-40B4-BE49-F238E27FC236}">
                  <a16:creationId xmlns:a16="http://schemas.microsoft.com/office/drawing/2014/main" id="{90101787-2C21-62F0-5051-C702AF070B91}"/>
                </a:ext>
              </a:extLst>
            </p:cNvPr>
            <p:cNvSpPr>
              <a:spLocks/>
            </p:cNvSpPr>
            <p:nvPr/>
          </p:nvSpPr>
          <p:spPr bwMode="auto">
            <a:xfrm rot="21400944">
              <a:off x="712179" y="2807893"/>
              <a:ext cx="3726" cy="3534"/>
            </a:xfrm>
            <a:custGeom>
              <a:avLst/>
              <a:gdLst>
                <a:gd name="T0" fmla="*/ 3 w 3"/>
                <a:gd name="T1" fmla="*/ 3 h 3"/>
                <a:gd name="T2" fmla="*/ 3 w 3"/>
                <a:gd name="T3" fmla="*/ 3 h 3"/>
                <a:gd name="T4" fmla="*/ 3 w 3"/>
                <a:gd name="T5" fmla="*/ 3 h 3"/>
                <a:gd name="T6" fmla="*/ 3 w 3"/>
                <a:gd name="T7" fmla="*/ 3 h 3"/>
                <a:gd name="T8" fmla="*/ 3 w 3"/>
                <a:gd name="T9" fmla="*/ 3 h 3"/>
                <a:gd name="T10" fmla="*/ 0 w 3"/>
                <a:gd name="T11" fmla="*/ 0 h 3"/>
                <a:gd name="T12" fmla="*/ 3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3"/>
                  </a:moveTo>
                  <a:lnTo>
                    <a:pt x="3" y="3"/>
                  </a:lnTo>
                  <a:lnTo>
                    <a:pt x="3" y="3"/>
                  </a:lnTo>
                  <a:lnTo>
                    <a:pt x="3" y="3"/>
                  </a:lnTo>
                  <a:lnTo>
                    <a:pt x="3" y="3"/>
                  </a:lnTo>
                  <a:lnTo>
                    <a:pt x="0" y="0"/>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3" name="Freeform 713">
              <a:extLst>
                <a:ext uri="{FF2B5EF4-FFF2-40B4-BE49-F238E27FC236}">
                  <a16:creationId xmlns:a16="http://schemas.microsoft.com/office/drawing/2014/main" id="{62EEB87B-2B57-6EA0-ADA0-F2C1346C17C0}"/>
                </a:ext>
              </a:extLst>
            </p:cNvPr>
            <p:cNvSpPr>
              <a:spLocks/>
            </p:cNvSpPr>
            <p:nvPr/>
          </p:nvSpPr>
          <p:spPr bwMode="auto">
            <a:xfrm rot="21400944">
              <a:off x="606257" y="2781676"/>
              <a:ext cx="21117" cy="7067"/>
            </a:xfrm>
            <a:custGeom>
              <a:avLst/>
              <a:gdLst>
                <a:gd name="T0" fmla="*/ 0 w 17"/>
                <a:gd name="T1" fmla="*/ 0 h 6"/>
                <a:gd name="T2" fmla="*/ 0 w 17"/>
                <a:gd name="T3" fmla="*/ 0 h 6"/>
                <a:gd name="T4" fmla="*/ 17 w 17"/>
                <a:gd name="T5" fmla="*/ 6 h 6"/>
                <a:gd name="T6" fmla="*/ 17 w 17"/>
                <a:gd name="T7" fmla="*/ 6 h 6"/>
                <a:gd name="T8" fmla="*/ 17 w 17"/>
                <a:gd name="T9" fmla="*/ 6 h 6"/>
                <a:gd name="T10" fmla="*/ 0 w 17"/>
                <a:gd name="T11" fmla="*/ 0 h 6"/>
                <a:gd name="T12" fmla="*/ 0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0" y="0"/>
                  </a:moveTo>
                  <a:lnTo>
                    <a:pt x="0" y="0"/>
                  </a:lnTo>
                  <a:lnTo>
                    <a:pt x="17" y="6"/>
                  </a:lnTo>
                  <a:lnTo>
                    <a:pt x="17" y="6"/>
                  </a:lnTo>
                  <a:lnTo>
                    <a:pt x="17"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4" name="Freeform 714">
              <a:extLst>
                <a:ext uri="{FF2B5EF4-FFF2-40B4-BE49-F238E27FC236}">
                  <a16:creationId xmlns:a16="http://schemas.microsoft.com/office/drawing/2014/main" id="{75C2D1EE-B9B0-B782-D7B5-63F395721C85}"/>
                </a:ext>
              </a:extLst>
            </p:cNvPr>
            <p:cNvSpPr>
              <a:spLocks/>
            </p:cNvSpPr>
            <p:nvPr/>
          </p:nvSpPr>
          <p:spPr bwMode="auto">
            <a:xfrm rot="21400944">
              <a:off x="645127" y="2790648"/>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5" name="Freeform 715">
              <a:extLst>
                <a:ext uri="{FF2B5EF4-FFF2-40B4-BE49-F238E27FC236}">
                  <a16:creationId xmlns:a16="http://schemas.microsoft.com/office/drawing/2014/main" id="{3437E49E-1BA6-4260-250C-E95FA89C64CF}"/>
                </a:ext>
              </a:extLst>
            </p:cNvPr>
            <p:cNvSpPr>
              <a:spLocks/>
            </p:cNvSpPr>
            <p:nvPr/>
          </p:nvSpPr>
          <p:spPr bwMode="auto">
            <a:xfrm rot="21400944">
              <a:off x="1478032" y="2008373"/>
              <a:ext cx="1001202" cy="693774"/>
            </a:xfrm>
            <a:custGeom>
              <a:avLst/>
              <a:gdLst>
                <a:gd name="T0" fmla="*/ 269 w 806"/>
                <a:gd name="T1" fmla="*/ 513 h 589"/>
                <a:gd name="T2" fmla="*/ 269 w 806"/>
                <a:gd name="T3" fmla="*/ 513 h 589"/>
                <a:gd name="T4" fmla="*/ 269 w 806"/>
                <a:gd name="T5" fmla="*/ 513 h 589"/>
                <a:gd name="T6" fmla="*/ 269 w 806"/>
                <a:gd name="T7" fmla="*/ 513 h 589"/>
                <a:gd name="T8" fmla="*/ 269 w 806"/>
                <a:gd name="T9" fmla="*/ 510 h 589"/>
                <a:gd name="T10" fmla="*/ 269 w 806"/>
                <a:gd name="T11" fmla="*/ 510 h 589"/>
                <a:gd name="T12" fmla="*/ 271 w 806"/>
                <a:gd name="T13" fmla="*/ 510 h 589"/>
                <a:gd name="T14" fmla="*/ 271 w 806"/>
                <a:gd name="T15" fmla="*/ 510 h 589"/>
                <a:gd name="T16" fmla="*/ 271 w 806"/>
                <a:gd name="T17" fmla="*/ 510 h 589"/>
                <a:gd name="T18" fmla="*/ 271 w 806"/>
                <a:gd name="T19" fmla="*/ 510 h 589"/>
                <a:gd name="T20" fmla="*/ 274 w 806"/>
                <a:gd name="T21" fmla="*/ 510 h 589"/>
                <a:gd name="T22" fmla="*/ 758 w 806"/>
                <a:gd name="T23" fmla="*/ 559 h 589"/>
                <a:gd name="T24" fmla="*/ 758 w 806"/>
                <a:gd name="T25" fmla="*/ 553 h 589"/>
                <a:gd name="T26" fmla="*/ 764 w 806"/>
                <a:gd name="T27" fmla="*/ 516 h 589"/>
                <a:gd name="T28" fmla="*/ 767 w 806"/>
                <a:gd name="T29" fmla="*/ 483 h 589"/>
                <a:gd name="T30" fmla="*/ 778 w 806"/>
                <a:gd name="T31" fmla="*/ 385 h 589"/>
                <a:gd name="T32" fmla="*/ 688 w 806"/>
                <a:gd name="T33" fmla="*/ 121 h 589"/>
                <a:gd name="T34" fmla="*/ 674 w 806"/>
                <a:gd name="T35" fmla="*/ 121 h 589"/>
                <a:gd name="T36" fmla="*/ 646 w 806"/>
                <a:gd name="T37" fmla="*/ 115 h 589"/>
                <a:gd name="T38" fmla="*/ 621 w 806"/>
                <a:gd name="T39" fmla="*/ 112 h 589"/>
                <a:gd name="T40" fmla="*/ 602 w 806"/>
                <a:gd name="T41" fmla="*/ 109 h 589"/>
                <a:gd name="T42" fmla="*/ 339 w 806"/>
                <a:gd name="T43" fmla="*/ 66 h 589"/>
                <a:gd name="T44" fmla="*/ 148 w 806"/>
                <a:gd name="T45" fmla="*/ 27 h 589"/>
                <a:gd name="T46" fmla="*/ 0 w 806"/>
                <a:gd name="T47" fmla="*/ 97 h 589"/>
                <a:gd name="T48" fmla="*/ 20 w 806"/>
                <a:gd name="T49" fmla="*/ 136 h 589"/>
                <a:gd name="T50" fmla="*/ 34 w 806"/>
                <a:gd name="T51" fmla="*/ 167 h 589"/>
                <a:gd name="T52" fmla="*/ 42 w 806"/>
                <a:gd name="T53" fmla="*/ 185 h 589"/>
                <a:gd name="T54" fmla="*/ 50 w 806"/>
                <a:gd name="T55" fmla="*/ 191 h 589"/>
                <a:gd name="T56" fmla="*/ 53 w 806"/>
                <a:gd name="T57" fmla="*/ 194 h 589"/>
                <a:gd name="T58" fmla="*/ 53 w 806"/>
                <a:gd name="T59" fmla="*/ 197 h 589"/>
                <a:gd name="T60" fmla="*/ 50 w 806"/>
                <a:gd name="T61" fmla="*/ 212 h 589"/>
                <a:gd name="T62" fmla="*/ 53 w 806"/>
                <a:gd name="T63" fmla="*/ 224 h 589"/>
                <a:gd name="T64" fmla="*/ 59 w 806"/>
                <a:gd name="T65" fmla="*/ 227 h 589"/>
                <a:gd name="T66" fmla="*/ 67 w 806"/>
                <a:gd name="T67" fmla="*/ 231 h 589"/>
                <a:gd name="T68" fmla="*/ 73 w 806"/>
                <a:gd name="T69" fmla="*/ 246 h 589"/>
                <a:gd name="T70" fmla="*/ 67 w 806"/>
                <a:gd name="T71" fmla="*/ 294 h 589"/>
                <a:gd name="T72" fmla="*/ 73 w 806"/>
                <a:gd name="T73" fmla="*/ 300 h 589"/>
                <a:gd name="T74" fmla="*/ 59 w 806"/>
                <a:gd name="T75" fmla="*/ 325 h 589"/>
                <a:gd name="T76" fmla="*/ 39 w 806"/>
                <a:gd name="T77" fmla="*/ 352 h 589"/>
                <a:gd name="T78" fmla="*/ 36 w 806"/>
                <a:gd name="T79" fmla="*/ 373 h 589"/>
                <a:gd name="T80" fmla="*/ 48 w 806"/>
                <a:gd name="T81" fmla="*/ 382 h 589"/>
                <a:gd name="T82" fmla="*/ 50 w 806"/>
                <a:gd name="T83" fmla="*/ 382 h 589"/>
                <a:gd name="T84" fmla="*/ 56 w 806"/>
                <a:gd name="T85" fmla="*/ 385 h 589"/>
                <a:gd name="T86" fmla="*/ 64 w 806"/>
                <a:gd name="T87" fmla="*/ 410 h 589"/>
                <a:gd name="T88" fmla="*/ 70 w 806"/>
                <a:gd name="T89" fmla="*/ 431 h 589"/>
                <a:gd name="T90" fmla="*/ 89 w 806"/>
                <a:gd name="T91" fmla="*/ 468 h 589"/>
                <a:gd name="T92" fmla="*/ 95 w 806"/>
                <a:gd name="T93" fmla="*/ 498 h 589"/>
                <a:gd name="T94" fmla="*/ 117 w 806"/>
                <a:gd name="T95" fmla="*/ 516 h 589"/>
                <a:gd name="T96" fmla="*/ 131 w 806"/>
                <a:gd name="T97" fmla="*/ 519 h 589"/>
                <a:gd name="T98" fmla="*/ 137 w 806"/>
                <a:gd name="T99" fmla="*/ 525 h 589"/>
                <a:gd name="T100" fmla="*/ 165 w 806"/>
                <a:gd name="T101" fmla="*/ 534 h 589"/>
                <a:gd name="T102" fmla="*/ 173 w 806"/>
                <a:gd name="T103" fmla="*/ 534 h 589"/>
                <a:gd name="T104" fmla="*/ 196 w 806"/>
                <a:gd name="T105" fmla="*/ 537 h 589"/>
                <a:gd name="T106" fmla="*/ 199 w 806"/>
                <a:gd name="T107" fmla="*/ 537 h 589"/>
                <a:gd name="T108" fmla="*/ 215 w 806"/>
                <a:gd name="T109" fmla="*/ 534 h 589"/>
                <a:gd name="T110" fmla="*/ 218 w 806"/>
                <a:gd name="T111" fmla="*/ 543 h 589"/>
                <a:gd name="T112" fmla="*/ 246 w 806"/>
                <a:gd name="T113" fmla="*/ 559 h 589"/>
                <a:gd name="T114" fmla="*/ 257 w 806"/>
                <a:gd name="T115" fmla="*/ 56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6" h="589">
                  <a:moveTo>
                    <a:pt x="269" y="513"/>
                  </a:move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0"/>
                  </a:lnTo>
                  <a:lnTo>
                    <a:pt x="269" y="510"/>
                  </a:lnTo>
                  <a:lnTo>
                    <a:pt x="269" y="510"/>
                  </a:lnTo>
                  <a:lnTo>
                    <a:pt x="269" y="510"/>
                  </a:lnTo>
                  <a:lnTo>
                    <a:pt x="269" y="510"/>
                  </a:lnTo>
                  <a:lnTo>
                    <a:pt x="269"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4" y="510"/>
                  </a:lnTo>
                  <a:lnTo>
                    <a:pt x="274" y="510"/>
                  </a:lnTo>
                  <a:lnTo>
                    <a:pt x="274" y="510"/>
                  </a:lnTo>
                  <a:lnTo>
                    <a:pt x="756" y="589"/>
                  </a:lnTo>
                  <a:lnTo>
                    <a:pt x="756" y="589"/>
                  </a:lnTo>
                  <a:lnTo>
                    <a:pt x="758" y="559"/>
                  </a:lnTo>
                  <a:lnTo>
                    <a:pt x="758" y="559"/>
                  </a:lnTo>
                  <a:lnTo>
                    <a:pt x="758" y="553"/>
                  </a:lnTo>
                  <a:lnTo>
                    <a:pt x="758" y="553"/>
                  </a:lnTo>
                  <a:lnTo>
                    <a:pt x="761" y="537"/>
                  </a:lnTo>
                  <a:lnTo>
                    <a:pt x="761" y="537"/>
                  </a:lnTo>
                  <a:lnTo>
                    <a:pt x="764" y="516"/>
                  </a:lnTo>
                  <a:lnTo>
                    <a:pt x="764" y="516"/>
                  </a:lnTo>
                  <a:lnTo>
                    <a:pt x="764" y="513"/>
                  </a:lnTo>
                  <a:lnTo>
                    <a:pt x="767" y="483"/>
                  </a:lnTo>
                  <a:lnTo>
                    <a:pt x="767" y="483"/>
                  </a:lnTo>
                  <a:lnTo>
                    <a:pt x="778" y="385"/>
                  </a:lnTo>
                  <a:lnTo>
                    <a:pt x="778" y="385"/>
                  </a:lnTo>
                  <a:lnTo>
                    <a:pt x="806" y="136"/>
                  </a:lnTo>
                  <a:lnTo>
                    <a:pt x="806" y="136"/>
                  </a:lnTo>
                  <a:lnTo>
                    <a:pt x="688" y="121"/>
                  </a:lnTo>
                  <a:lnTo>
                    <a:pt x="686" y="121"/>
                  </a:lnTo>
                  <a:lnTo>
                    <a:pt x="686" y="121"/>
                  </a:lnTo>
                  <a:lnTo>
                    <a:pt x="674" y="121"/>
                  </a:lnTo>
                  <a:lnTo>
                    <a:pt x="660" y="118"/>
                  </a:lnTo>
                  <a:lnTo>
                    <a:pt x="660" y="118"/>
                  </a:lnTo>
                  <a:lnTo>
                    <a:pt x="646" y="115"/>
                  </a:lnTo>
                  <a:lnTo>
                    <a:pt x="646" y="115"/>
                  </a:lnTo>
                  <a:lnTo>
                    <a:pt x="621" y="112"/>
                  </a:lnTo>
                  <a:lnTo>
                    <a:pt x="621" y="112"/>
                  </a:lnTo>
                  <a:lnTo>
                    <a:pt x="602" y="109"/>
                  </a:lnTo>
                  <a:lnTo>
                    <a:pt x="602" y="109"/>
                  </a:lnTo>
                  <a:lnTo>
                    <a:pt x="602" y="109"/>
                  </a:lnTo>
                  <a:lnTo>
                    <a:pt x="470" y="88"/>
                  </a:lnTo>
                  <a:lnTo>
                    <a:pt x="339" y="66"/>
                  </a:lnTo>
                  <a:lnTo>
                    <a:pt x="339" y="66"/>
                  </a:lnTo>
                  <a:lnTo>
                    <a:pt x="266" y="51"/>
                  </a:lnTo>
                  <a:lnTo>
                    <a:pt x="266" y="51"/>
                  </a:lnTo>
                  <a:lnTo>
                    <a:pt x="148" y="27"/>
                  </a:lnTo>
                  <a:lnTo>
                    <a:pt x="28" y="0"/>
                  </a:lnTo>
                  <a:lnTo>
                    <a:pt x="0" y="97"/>
                  </a:lnTo>
                  <a:lnTo>
                    <a:pt x="0" y="97"/>
                  </a:lnTo>
                  <a:lnTo>
                    <a:pt x="14" y="115"/>
                  </a:lnTo>
                  <a:lnTo>
                    <a:pt x="20" y="124"/>
                  </a:lnTo>
                  <a:lnTo>
                    <a:pt x="20" y="136"/>
                  </a:lnTo>
                  <a:lnTo>
                    <a:pt x="20" y="136"/>
                  </a:lnTo>
                  <a:lnTo>
                    <a:pt x="25" y="152"/>
                  </a:lnTo>
                  <a:lnTo>
                    <a:pt x="34" y="167"/>
                  </a:lnTo>
                  <a:lnTo>
                    <a:pt x="34" y="167"/>
                  </a:lnTo>
                  <a:lnTo>
                    <a:pt x="39" y="179"/>
                  </a:lnTo>
                  <a:lnTo>
                    <a:pt x="42" y="185"/>
                  </a:lnTo>
                  <a:lnTo>
                    <a:pt x="42" y="185"/>
                  </a:lnTo>
                  <a:lnTo>
                    <a:pt x="50" y="191"/>
                  </a:lnTo>
                  <a:lnTo>
                    <a:pt x="50" y="191"/>
                  </a:lnTo>
                  <a:lnTo>
                    <a:pt x="50" y="191"/>
                  </a:lnTo>
                  <a:lnTo>
                    <a:pt x="50" y="191"/>
                  </a:lnTo>
                  <a:lnTo>
                    <a:pt x="53" y="194"/>
                  </a:lnTo>
                  <a:lnTo>
                    <a:pt x="53" y="194"/>
                  </a:lnTo>
                  <a:lnTo>
                    <a:pt x="53" y="197"/>
                  </a:lnTo>
                  <a:lnTo>
                    <a:pt x="53" y="197"/>
                  </a:lnTo>
                  <a:lnTo>
                    <a:pt x="53" y="197"/>
                  </a:lnTo>
                  <a:lnTo>
                    <a:pt x="53" y="197"/>
                  </a:lnTo>
                  <a:lnTo>
                    <a:pt x="50" y="212"/>
                  </a:lnTo>
                  <a:lnTo>
                    <a:pt x="50" y="224"/>
                  </a:lnTo>
                  <a:lnTo>
                    <a:pt x="50" y="224"/>
                  </a:lnTo>
                  <a:lnTo>
                    <a:pt x="53" y="224"/>
                  </a:lnTo>
                  <a:lnTo>
                    <a:pt x="53" y="224"/>
                  </a:lnTo>
                  <a:lnTo>
                    <a:pt x="56" y="227"/>
                  </a:lnTo>
                  <a:lnTo>
                    <a:pt x="59" y="227"/>
                  </a:lnTo>
                  <a:lnTo>
                    <a:pt x="59" y="227"/>
                  </a:lnTo>
                  <a:lnTo>
                    <a:pt x="64" y="227"/>
                  </a:lnTo>
                  <a:lnTo>
                    <a:pt x="67" y="231"/>
                  </a:lnTo>
                  <a:lnTo>
                    <a:pt x="73" y="237"/>
                  </a:lnTo>
                  <a:lnTo>
                    <a:pt x="73" y="246"/>
                  </a:lnTo>
                  <a:lnTo>
                    <a:pt x="73" y="246"/>
                  </a:lnTo>
                  <a:lnTo>
                    <a:pt x="70" y="267"/>
                  </a:lnTo>
                  <a:lnTo>
                    <a:pt x="67" y="282"/>
                  </a:lnTo>
                  <a:lnTo>
                    <a:pt x="67" y="294"/>
                  </a:lnTo>
                  <a:lnTo>
                    <a:pt x="67" y="294"/>
                  </a:lnTo>
                  <a:lnTo>
                    <a:pt x="73" y="300"/>
                  </a:lnTo>
                  <a:lnTo>
                    <a:pt x="73" y="300"/>
                  </a:lnTo>
                  <a:lnTo>
                    <a:pt x="73" y="303"/>
                  </a:lnTo>
                  <a:lnTo>
                    <a:pt x="70" y="310"/>
                  </a:lnTo>
                  <a:lnTo>
                    <a:pt x="59" y="325"/>
                  </a:lnTo>
                  <a:lnTo>
                    <a:pt x="59" y="325"/>
                  </a:lnTo>
                  <a:lnTo>
                    <a:pt x="48" y="340"/>
                  </a:lnTo>
                  <a:lnTo>
                    <a:pt x="39" y="352"/>
                  </a:lnTo>
                  <a:lnTo>
                    <a:pt x="36" y="364"/>
                  </a:lnTo>
                  <a:lnTo>
                    <a:pt x="36" y="373"/>
                  </a:lnTo>
                  <a:lnTo>
                    <a:pt x="36" y="373"/>
                  </a:lnTo>
                  <a:lnTo>
                    <a:pt x="39" y="376"/>
                  </a:lnTo>
                  <a:lnTo>
                    <a:pt x="42" y="379"/>
                  </a:lnTo>
                  <a:lnTo>
                    <a:pt x="48" y="382"/>
                  </a:lnTo>
                  <a:lnTo>
                    <a:pt x="48" y="382"/>
                  </a:lnTo>
                  <a:lnTo>
                    <a:pt x="50" y="382"/>
                  </a:lnTo>
                  <a:lnTo>
                    <a:pt x="50" y="382"/>
                  </a:lnTo>
                  <a:lnTo>
                    <a:pt x="50" y="382"/>
                  </a:lnTo>
                  <a:lnTo>
                    <a:pt x="50" y="382"/>
                  </a:lnTo>
                  <a:lnTo>
                    <a:pt x="56" y="385"/>
                  </a:lnTo>
                  <a:lnTo>
                    <a:pt x="56" y="385"/>
                  </a:lnTo>
                  <a:lnTo>
                    <a:pt x="62" y="395"/>
                  </a:lnTo>
                  <a:lnTo>
                    <a:pt x="64" y="410"/>
                  </a:lnTo>
                  <a:lnTo>
                    <a:pt x="64" y="410"/>
                  </a:lnTo>
                  <a:lnTo>
                    <a:pt x="64" y="419"/>
                  </a:lnTo>
                  <a:lnTo>
                    <a:pt x="70" y="431"/>
                  </a:lnTo>
                  <a:lnTo>
                    <a:pt x="81" y="449"/>
                  </a:lnTo>
                  <a:lnTo>
                    <a:pt x="81" y="449"/>
                  </a:lnTo>
                  <a:lnTo>
                    <a:pt x="89" y="468"/>
                  </a:lnTo>
                  <a:lnTo>
                    <a:pt x="95" y="480"/>
                  </a:lnTo>
                  <a:lnTo>
                    <a:pt x="95" y="480"/>
                  </a:lnTo>
                  <a:lnTo>
                    <a:pt x="95" y="498"/>
                  </a:lnTo>
                  <a:lnTo>
                    <a:pt x="101" y="519"/>
                  </a:lnTo>
                  <a:lnTo>
                    <a:pt x="101" y="519"/>
                  </a:lnTo>
                  <a:lnTo>
                    <a:pt x="117" y="516"/>
                  </a:lnTo>
                  <a:lnTo>
                    <a:pt x="126" y="516"/>
                  </a:lnTo>
                  <a:lnTo>
                    <a:pt x="131" y="519"/>
                  </a:lnTo>
                  <a:lnTo>
                    <a:pt x="131" y="519"/>
                  </a:lnTo>
                  <a:lnTo>
                    <a:pt x="134" y="522"/>
                  </a:lnTo>
                  <a:lnTo>
                    <a:pt x="137" y="525"/>
                  </a:lnTo>
                  <a:lnTo>
                    <a:pt x="137" y="525"/>
                  </a:lnTo>
                  <a:lnTo>
                    <a:pt x="148" y="531"/>
                  </a:lnTo>
                  <a:lnTo>
                    <a:pt x="165" y="534"/>
                  </a:lnTo>
                  <a:lnTo>
                    <a:pt x="165" y="534"/>
                  </a:lnTo>
                  <a:lnTo>
                    <a:pt x="168" y="534"/>
                  </a:lnTo>
                  <a:lnTo>
                    <a:pt x="168" y="534"/>
                  </a:lnTo>
                  <a:lnTo>
                    <a:pt x="173" y="534"/>
                  </a:lnTo>
                  <a:lnTo>
                    <a:pt x="173" y="534"/>
                  </a:lnTo>
                  <a:lnTo>
                    <a:pt x="187" y="534"/>
                  </a:lnTo>
                  <a:lnTo>
                    <a:pt x="196" y="537"/>
                  </a:lnTo>
                  <a:lnTo>
                    <a:pt x="196" y="537"/>
                  </a:lnTo>
                  <a:lnTo>
                    <a:pt x="199" y="537"/>
                  </a:lnTo>
                  <a:lnTo>
                    <a:pt x="199" y="537"/>
                  </a:lnTo>
                  <a:lnTo>
                    <a:pt x="207" y="534"/>
                  </a:lnTo>
                  <a:lnTo>
                    <a:pt x="215" y="534"/>
                  </a:lnTo>
                  <a:lnTo>
                    <a:pt x="215" y="534"/>
                  </a:lnTo>
                  <a:lnTo>
                    <a:pt x="218" y="537"/>
                  </a:lnTo>
                  <a:lnTo>
                    <a:pt x="218" y="543"/>
                  </a:lnTo>
                  <a:lnTo>
                    <a:pt x="218" y="543"/>
                  </a:lnTo>
                  <a:lnTo>
                    <a:pt x="224" y="550"/>
                  </a:lnTo>
                  <a:lnTo>
                    <a:pt x="238" y="559"/>
                  </a:lnTo>
                  <a:lnTo>
                    <a:pt x="246" y="559"/>
                  </a:lnTo>
                  <a:lnTo>
                    <a:pt x="246" y="559"/>
                  </a:lnTo>
                  <a:lnTo>
                    <a:pt x="249" y="559"/>
                  </a:lnTo>
                  <a:lnTo>
                    <a:pt x="257" y="562"/>
                  </a:lnTo>
                  <a:lnTo>
                    <a:pt x="269" y="513"/>
                  </a:lnTo>
                  <a:close/>
                </a:path>
              </a:pathLst>
            </a:custGeom>
            <a:solidFill>
              <a:schemeClr val="accent3">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6" name="Freeform 716">
              <a:extLst>
                <a:ext uri="{FF2B5EF4-FFF2-40B4-BE49-F238E27FC236}">
                  <a16:creationId xmlns:a16="http://schemas.microsoft.com/office/drawing/2014/main" id="{AB5A5FD4-8B41-5D64-FA26-843BC05639B2}"/>
                </a:ext>
              </a:extLst>
            </p:cNvPr>
            <p:cNvSpPr>
              <a:spLocks/>
            </p:cNvSpPr>
            <p:nvPr/>
          </p:nvSpPr>
          <p:spPr bwMode="auto">
            <a:xfrm rot="21400944">
              <a:off x="2444501" y="2585970"/>
              <a:ext cx="3726" cy="28269"/>
            </a:xfrm>
            <a:custGeom>
              <a:avLst/>
              <a:gdLst>
                <a:gd name="T0" fmla="*/ 3 w 3"/>
                <a:gd name="T1" fmla="*/ 3 h 24"/>
                <a:gd name="T2" fmla="*/ 3 w 3"/>
                <a:gd name="T3" fmla="*/ 3 h 24"/>
                <a:gd name="T4" fmla="*/ 0 w 3"/>
                <a:gd name="T5" fmla="*/ 24 h 24"/>
                <a:gd name="T6" fmla="*/ 0 w 3"/>
                <a:gd name="T7" fmla="*/ 24 h 24"/>
                <a:gd name="T8" fmla="*/ 3 w 3"/>
                <a:gd name="T9" fmla="*/ 0 h 24"/>
                <a:gd name="T10" fmla="*/ 3 w 3"/>
                <a:gd name="T11" fmla="*/ 0 h 24"/>
                <a:gd name="T12" fmla="*/ 3 w 3"/>
                <a:gd name="T13" fmla="*/ 3 h 24"/>
                <a:gd name="T14" fmla="*/ 3 w 3"/>
                <a:gd name="T15" fmla="*/ 3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4">
                  <a:moveTo>
                    <a:pt x="3" y="3"/>
                  </a:moveTo>
                  <a:lnTo>
                    <a:pt x="3" y="3"/>
                  </a:lnTo>
                  <a:lnTo>
                    <a:pt x="0" y="24"/>
                  </a:lnTo>
                  <a:lnTo>
                    <a:pt x="0" y="24"/>
                  </a:lnTo>
                  <a:lnTo>
                    <a:pt x="3" y="0"/>
                  </a:lnTo>
                  <a:lnTo>
                    <a:pt x="3"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7" name="Freeform 717">
              <a:extLst>
                <a:ext uri="{FF2B5EF4-FFF2-40B4-BE49-F238E27FC236}">
                  <a16:creationId xmlns:a16="http://schemas.microsoft.com/office/drawing/2014/main" id="{65FE0605-CF43-3258-F7E3-DFFB5274B3A6}"/>
                </a:ext>
              </a:extLst>
            </p:cNvPr>
            <p:cNvSpPr>
              <a:spLocks/>
            </p:cNvSpPr>
            <p:nvPr/>
          </p:nvSpPr>
          <p:spPr bwMode="auto">
            <a:xfrm rot="21400944">
              <a:off x="2442896" y="2633347"/>
              <a:ext cx="0" cy="7067"/>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8" name="Freeform 718">
              <a:extLst>
                <a:ext uri="{FF2B5EF4-FFF2-40B4-BE49-F238E27FC236}">
                  <a16:creationId xmlns:a16="http://schemas.microsoft.com/office/drawing/2014/main" id="{58E27A68-0CF9-9583-BD4B-232D140426FF}"/>
                </a:ext>
              </a:extLst>
            </p:cNvPr>
            <p:cNvSpPr>
              <a:spLocks/>
            </p:cNvSpPr>
            <p:nvPr/>
          </p:nvSpPr>
          <p:spPr bwMode="auto">
            <a:xfrm rot="21400944">
              <a:off x="1835830" y="261779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9" name="Freeform 719">
              <a:extLst>
                <a:ext uri="{FF2B5EF4-FFF2-40B4-BE49-F238E27FC236}">
                  <a16:creationId xmlns:a16="http://schemas.microsoft.com/office/drawing/2014/main" id="{D8715795-2910-0DD9-5677-29F57E9850D5}"/>
                </a:ext>
              </a:extLst>
            </p:cNvPr>
            <p:cNvSpPr>
              <a:spLocks/>
            </p:cNvSpPr>
            <p:nvPr/>
          </p:nvSpPr>
          <p:spPr bwMode="auto">
            <a:xfrm rot="21400944">
              <a:off x="1833350" y="261794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0" name="Freeform 720">
              <a:extLst>
                <a:ext uri="{FF2B5EF4-FFF2-40B4-BE49-F238E27FC236}">
                  <a16:creationId xmlns:a16="http://schemas.microsoft.com/office/drawing/2014/main" id="{5C9E33F8-5F42-DDE6-8693-C0303C0E94D1}"/>
                </a:ext>
              </a:extLst>
            </p:cNvPr>
            <p:cNvSpPr>
              <a:spLocks/>
            </p:cNvSpPr>
            <p:nvPr/>
          </p:nvSpPr>
          <p:spPr bwMode="auto">
            <a:xfrm rot="21400944">
              <a:off x="1835830" y="261779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1" name="Freeform 721">
              <a:extLst>
                <a:ext uri="{FF2B5EF4-FFF2-40B4-BE49-F238E27FC236}">
                  <a16:creationId xmlns:a16="http://schemas.microsoft.com/office/drawing/2014/main" id="{95F6852D-87F4-D6FA-C3C8-5A8B16C5B566}"/>
                </a:ext>
              </a:extLst>
            </p:cNvPr>
            <p:cNvSpPr>
              <a:spLocks/>
            </p:cNvSpPr>
            <p:nvPr/>
          </p:nvSpPr>
          <p:spPr bwMode="auto">
            <a:xfrm rot="21400944">
              <a:off x="1835830" y="261779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2" name="Freeform 722">
              <a:extLst>
                <a:ext uri="{FF2B5EF4-FFF2-40B4-BE49-F238E27FC236}">
                  <a16:creationId xmlns:a16="http://schemas.microsoft.com/office/drawing/2014/main" id="{DC50576E-A83C-398D-4D25-FDDCA7AF008C}"/>
                </a:ext>
              </a:extLst>
            </p:cNvPr>
            <p:cNvSpPr>
              <a:spLocks/>
            </p:cNvSpPr>
            <p:nvPr/>
          </p:nvSpPr>
          <p:spPr bwMode="auto">
            <a:xfrm rot="21400944">
              <a:off x="1833554" y="26214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3" name="Freeform 723">
              <a:extLst>
                <a:ext uri="{FF2B5EF4-FFF2-40B4-BE49-F238E27FC236}">
                  <a16:creationId xmlns:a16="http://schemas.microsoft.com/office/drawing/2014/main" id="{7C002F7D-61B3-3A11-AEC7-7CA92EAC67B6}"/>
                </a:ext>
              </a:extLst>
            </p:cNvPr>
            <p:cNvSpPr>
              <a:spLocks/>
            </p:cNvSpPr>
            <p:nvPr/>
          </p:nvSpPr>
          <p:spPr bwMode="auto">
            <a:xfrm rot="21400944">
              <a:off x="1820331" y="2621852"/>
              <a:ext cx="14906" cy="57716"/>
            </a:xfrm>
            <a:custGeom>
              <a:avLst/>
              <a:gdLst>
                <a:gd name="T0" fmla="*/ 0 w 12"/>
                <a:gd name="T1" fmla="*/ 49 h 49"/>
                <a:gd name="T2" fmla="*/ 12 w 12"/>
                <a:gd name="T3" fmla="*/ 0 h 49"/>
                <a:gd name="T4" fmla="*/ 0 w 12"/>
                <a:gd name="T5" fmla="*/ 49 h 49"/>
                <a:gd name="T6" fmla="*/ 0 w 12"/>
                <a:gd name="T7" fmla="*/ 49 h 49"/>
              </a:gdLst>
              <a:ahLst/>
              <a:cxnLst>
                <a:cxn ang="0">
                  <a:pos x="T0" y="T1"/>
                </a:cxn>
                <a:cxn ang="0">
                  <a:pos x="T2" y="T3"/>
                </a:cxn>
                <a:cxn ang="0">
                  <a:pos x="T4" y="T5"/>
                </a:cxn>
                <a:cxn ang="0">
                  <a:pos x="T6" y="T7"/>
                </a:cxn>
              </a:cxnLst>
              <a:rect l="0" t="0" r="r" b="b"/>
              <a:pathLst>
                <a:path w="12" h="49">
                  <a:moveTo>
                    <a:pt x="0" y="49"/>
                  </a:moveTo>
                  <a:lnTo>
                    <a:pt x="12" y="0"/>
                  </a:lnTo>
                  <a:lnTo>
                    <a:pt x="0" y="49"/>
                  </a:lnTo>
                  <a:lnTo>
                    <a:pt x="0" y="4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4" name="Freeform 724">
              <a:extLst>
                <a:ext uri="{FF2B5EF4-FFF2-40B4-BE49-F238E27FC236}">
                  <a16:creationId xmlns:a16="http://schemas.microsoft.com/office/drawing/2014/main" id="{6BE07F1D-4259-CC58-4496-46A0E6ED1DED}"/>
                </a:ext>
              </a:extLst>
            </p:cNvPr>
            <p:cNvSpPr>
              <a:spLocks/>
            </p:cNvSpPr>
            <p:nvPr/>
          </p:nvSpPr>
          <p:spPr bwMode="auto">
            <a:xfrm rot="21400944">
              <a:off x="1833452" y="2617939"/>
              <a:ext cx="0" cy="3534"/>
            </a:xfrm>
            <a:custGeom>
              <a:avLst/>
              <a:gdLst>
                <a:gd name="T0" fmla="*/ 0 h 3"/>
                <a:gd name="T1" fmla="*/ 0 h 3"/>
                <a:gd name="T2" fmla="*/ 0 h 3"/>
                <a:gd name="T3" fmla="*/ 0 h 3"/>
                <a:gd name="T4" fmla="*/ 3 h 3"/>
                <a:gd name="T5" fmla="*/ 3 h 3"/>
                <a:gd name="T6" fmla="*/ 3 h 3"/>
                <a:gd name="T7" fmla="*/ 3 h 3"/>
                <a:gd name="T8" fmla="*/ 0 h 3"/>
                <a:gd name="T9"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0"/>
                  </a:moveTo>
                  <a:lnTo>
                    <a:pt x="0" y="0"/>
                  </a:lnTo>
                  <a:lnTo>
                    <a:pt x="0" y="0"/>
                  </a:ln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5" name="Freeform 725">
              <a:extLst>
                <a:ext uri="{FF2B5EF4-FFF2-40B4-BE49-F238E27FC236}">
                  <a16:creationId xmlns:a16="http://schemas.microsoft.com/office/drawing/2014/main" id="{84D26A5D-BC26-141E-527F-171674FF449C}"/>
                </a:ext>
              </a:extLst>
            </p:cNvPr>
            <p:cNvSpPr>
              <a:spLocks/>
            </p:cNvSpPr>
            <p:nvPr/>
          </p:nvSpPr>
          <p:spPr bwMode="auto">
            <a:xfrm rot="21400944">
              <a:off x="1833554" y="26214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6" name="Freeform 726">
              <a:extLst>
                <a:ext uri="{FF2B5EF4-FFF2-40B4-BE49-F238E27FC236}">
                  <a16:creationId xmlns:a16="http://schemas.microsoft.com/office/drawing/2014/main" id="{27C83CDD-632D-BFA6-36E6-EEF49CEA63F6}"/>
                </a:ext>
              </a:extLst>
            </p:cNvPr>
            <p:cNvSpPr>
              <a:spLocks/>
            </p:cNvSpPr>
            <p:nvPr/>
          </p:nvSpPr>
          <p:spPr bwMode="auto">
            <a:xfrm rot="21400944">
              <a:off x="1833452" y="261793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7" name="Freeform 727">
              <a:extLst>
                <a:ext uri="{FF2B5EF4-FFF2-40B4-BE49-F238E27FC236}">
                  <a16:creationId xmlns:a16="http://schemas.microsoft.com/office/drawing/2014/main" id="{D4088408-DE1C-56F0-5A93-B4F276148038}"/>
                </a:ext>
              </a:extLst>
            </p:cNvPr>
            <p:cNvSpPr>
              <a:spLocks/>
            </p:cNvSpPr>
            <p:nvPr/>
          </p:nvSpPr>
          <p:spPr bwMode="auto">
            <a:xfrm rot="21400944">
              <a:off x="1835830" y="26177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8" name="Freeform 728">
              <a:extLst>
                <a:ext uri="{FF2B5EF4-FFF2-40B4-BE49-F238E27FC236}">
                  <a16:creationId xmlns:a16="http://schemas.microsoft.com/office/drawing/2014/main" id="{5A6B48F2-1FD8-7D35-E904-E39B57A7F69A}"/>
                </a:ext>
              </a:extLst>
            </p:cNvPr>
            <p:cNvSpPr>
              <a:spLocks/>
            </p:cNvSpPr>
            <p:nvPr/>
          </p:nvSpPr>
          <p:spPr bwMode="auto">
            <a:xfrm rot="21400944">
              <a:off x="1833350" y="26179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9" name="Freeform 729">
              <a:extLst>
                <a:ext uri="{FF2B5EF4-FFF2-40B4-BE49-F238E27FC236}">
                  <a16:creationId xmlns:a16="http://schemas.microsoft.com/office/drawing/2014/main" id="{4DB05AA0-FE32-A0E2-502D-B7827F894CEC}"/>
                </a:ext>
              </a:extLst>
            </p:cNvPr>
            <p:cNvSpPr>
              <a:spLocks/>
            </p:cNvSpPr>
            <p:nvPr/>
          </p:nvSpPr>
          <p:spPr bwMode="auto">
            <a:xfrm rot="21400944">
              <a:off x="1835830" y="26177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0" name="Freeform 730">
              <a:extLst>
                <a:ext uri="{FF2B5EF4-FFF2-40B4-BE49-F238E27FC236}">
                  <a16:creationId xmlns:a16="http://schemas.microsoft.com/office/drawing/2014/main" id="{50E97AE5-35EC-4BBE-AC33-567293D56512}"/>
                </a:ext>
              </a:extLst>
            </p:cNvPr>
            <p:cNvSpPr>
              <a:spLocks/>
            </p:cNvSpPr>
            <p:nvPr/>
          </p:nvSpPr>
          <p:spPr bwMode="auto">
            <a:xfrm rot="21400944">
              <a:off x="1835830" y="26177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1" name="Freeform 731">
              <a:extLst>
                <a:ext uri="{FF2B5EF4-FFF2-40B4-BE49-F238E27FC236}">
                  <a16:creationId xmlns:a16="http://schemas.microsoft.com/office/drawing/2014/main" id="{327B9126-90CE-DBF1-5736-4291A770EFFD}"/>
                </a:ext>
              </a:extLst>
            </p:cNvPr>
            <p:cNvSpPr>
              <a:spLocks/>
            </p:cNvSpPr>
            <p:nvPr/>
          </p:nvSpPr>
          <p:spPr bwMode="auto">
            <a:xfrm rot="21400944">
              <a:off x="2447527" y="2140309"/>
              <a:ext cx="34782" cy="293293"/>
            </a:xfrm>
            <a:custGeom>
              <a:avLst/>
              <a:gdLst>
                <a:gd name="T0" fmla="*/ 28 w 28"/>
                <a:gd name="T1" fmla="*/ 0 h 249"/>
                <a:gd name="T2" fmla="*/ 28 w 28"/>
                <a:gd name="T3" fmla="*/ 0 h 249"/>
                <a:gd name="T4" fmla="*/ 28 w 28"/>
                <a:gd name="T5" fmla="*/ 0 h 249"/>
                <a:gd name="T6" fmla="*/ 0 w 28"/>
                <a:gd name="T7" fmla="*/ 249 h 249"/>
                <a:gd name="T8" fmla="*/ 0 w 28"/>
                <a:gd name="T9" fmla="*/ 249 h 249"/>
                <a:gd name="T10" fmla="*/ 28 w 28"/>
                <a:gd name="T11" fmla="*/ 0 h 249"/>
                <a:gd name="T12" fmla="*/ 28 w 28"/>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8" h="249">
                  <a:moveTo>
                    <a:pt x="28" y="0"/>
                  </a:moveTo>
                  <a:lnTo>
                    <a:pt x="28" y="0"/>
                  </a:lnTo>
                  <a:lnTo>
                    <a:pt x="28" y="0"/>
                  </a:lnTo>
                  <a:lnTo>
                    <a:pt x="0" y="249"/>
                  </a:lnTo>
                  <a:lnTo>
                    <a:pt x="0" y="249"/>
                  </a:lnTo>
                  <a:lnTo>
                    <a:pt x="28" y="0"/>
                  </a:lnTo>
                  <a:lnTo>
                    <a:pt x="2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2" name="Freeform 732">
              <a:extLst>
                <a:ext uri="{FF2B5EF4-FFF2-40B4-BE49-F238E27FC236}">
                  <a16:creationId xmlns:a16="http://schemas.microsoft.com/office/drawing/2014/main" id="{0A54F5D5-1F57-B6E3-1EFB-8AC3903A6412}"/>
                </a:ext>
              </a:extLst>
            </p:cNvPr>
            <p:cNvSpPr>
              <a:spLocks/>
            </p:cNvSpPr>
            <p:nvPr/>
          </p:nvSpPr>
          <p:spPr bwMode="auto">
            <a:xfrm rot="21400944">
              <a:off x="1204597" y="2017087"/>
              <a:ext cx="604945" cy="998845"/>
            </a:xfrm>
            <a:custGeom>
              <a:avLst/>
              <a:gdLst>
                <a:gd name="T0" fmla="*/ 106 w 487"/>
                <a:gd name="T1" fmla="*/ 316 h 848"/>
                <a:gd name="T2" fmla="*/ 106 w 487"/>
                <a:gd name="T3" fmla="*/ 319 h 848"/>
                <a:gd name="T4" fmla="*/ 109 w 487"/>
                <a:gd name="T5" fmla="*/ 322 h 848"/>
                <a:gd name="T6" fmla="*/ 112 w 487"/>
                <a:gd name="T7" fmla="*/ 329 h 848"/>
                <a:gd name="T8" fmla="*/ 114 w 487"/>
                <a:gd name="T9" fmla="*/ 335 h 848"/>
                <a:gd name="T10" fmla="*/ 117 w 487"/>
                <a:gd name="T11" fmla="*/ 338 h 848"/>
                <a:gd name="T12" fmla="*/ 117 w 487"/>
                <a:gd name="T13" fmla="*/ 341 h 848"/>
                <a:gd name="T14" fmla="*/ 120 w 487"/>
                <a:gd name="T15" fmla="*/ 347 h 848"/>
                <a:gd name="T16" fmla="*/ 120 w 487"/>
                <a:gd name="T17" fmla="*/ 353 h 848"/>
                <a:gd name="T18" fmla="*/ 128 w 487"/>
                <a:gd name="T19" fmla="*/ 377 h 848"/>
                <a:gd name="T20" fmla="*/ 131 w 487"/>
                <a:gd name="T21" fmla="*/ 398 h 848"/>
                <a:gd name="T22" fmla="*/ 123 w 487"/>
                <a:gd name="T23" fmla="*/ 405 h 848"/>
                <a:gd name="T24" fmla="*/ 114 w 487"/>
                <a:gd name="T25" fmla="*/ 411 h 848"/>
                <a:gd name="T26" fmla="*/ 103 w 487"/>
                <a:gd name="T27" fmla="*/ 414 h 848"/>
                <a:gd name="T28" fmla="*/ 72 w 487"/>
                <a:gd name="T29" fmla="*/ 468 h 848"/>
                <a:gd name="T30" fmla="*/ 58 w 487"/>
                <a:gd name="T31" fmla="*/ 490 h 848"/>
                <a:gd name="T32" fmla="*/ 50 w 487"/>
                <a:gd name="T33" fmla="*/ 566 h 848"/>
                <a:gd name="T34" fmla="*/ 0 w 487"/>
                <a:gd name="T35" fmla="*/ 748 h 848"/>
                <a:gd name="T36" fmla="*/ 75 w 487"/>
                <a:gd name="T37" fmla="*/ 766 h 848"/>
                <a:gd name="T38" fmla="*/ 126 w 487"/>
                <a:gd name="T39" fmla="*/ 781 h 848"/>
                <a:gd name="T40" fmla="*/ 154 w 487"/>
                <a:gd name="T41" fmla="*/ 787 h 848"/>
                <a:gd name="T42" fmla="*/ 156 w 487"/>
                <a:gd name="T43" fmla="*/ 787 h 848"/>
                <a:gd name="T44" fmla="*/ 193 w 487"/>
                <a:gd name="T45" fmla="*/ 796 h 848"/>
                <a:gd name="T46" fmla="*/ 212 w 487"/>
                <a:gd name="T47" fmla="*/ 799 h 848"/>
                <a:gd name="T48" fmla="*/ 240 w 487"/>
                <a:gd name="T49" fmla="*/ 806 h 848"/>
                <a:gd name="T50" fmla="*/ 280 w 487"/>
                <a:gd name="T51" fmla="*/ 815 h 848"/>
                <a:gd name="T52" fmla="*/ 310 w 487"/>
                <a:gd name="T53" fmla="*/ 824 h 848"/>
                <a:gd name="T54" fmla="*/ 355 w 487"/>
                <a:gd name="T55" fmla="*/ 833 h 848"/>
                <a:gd name="T56" fmla="*/ 473 w 487"/>
                <a:gd name="T57" fmla="*/ 666 h 848"/>
                <a:gd name="T58" fmla="*/ 467 w 487"/>
                <a:gd name="T59" fmla="*/ 587 h 848"/>
                <a:gd name="T60" fmla="*/ 445 w 487"/>
                <a:gd name="T61" fmla="*/ 569 h 848"/>
                <a:gd name="T62" fmla="*/ 428 w 487"/>
                <a:gd name="T63" fmla="*/ 566 h 848"/>
                <a:gd name="T64" fmla="*/ 405 w 487"/>
                <a:gd name="T65" fmla="*/ 562 h 848"/>
                <a:gd name="T66" fmla="*/ 361 w 487"/>
                <a:gd name="T67" fmla="*/ 550 h 848"/>
                <a:gd name="T68" fmla="*/ 330 w 487"/>
                <a:gd name="T69" fmla="*/ 547 h 848"/>
                <a:gd name="T70" fmla="*/ 319 w 487"/>
                <a:gd name="T71" fmla="*/ 523 h 848"/>
                <a:gd name="T72" fmla="*/ 305 w 487"/>
                <a:gd name="T73" fmla="*/ 474 h 848"/>
                <a:gd name="T74" fmla="*/ 282 w 487"/>
                <a:gd name="T75" fmla="*/ 414 h 848"/>
                <a:gd name="T76" fmla="*/ 257 w 487"/>
                <a:gd name="T77" fmla="*/ 395 h 848"/>
                <a:gd name="T78" fmla="*/ 263 w 487"/>
                <a:gd name="T79" fmla="*/ 365 h 848"/>
                <a:gd name="T80" fmla="*/ 291 w 487"/>
                <a:gd name="T81" fmla="*/ 326 h 848"/>
                <a:gd name="T82" fmla="*/ 291 w 487"/>
                <a:gd name="T83" fmla="*/ 322 h 848"/>
                <a:gd name="T84" fmla="*/ 291 w 487"/>
                <a:gd name="T85" fmla="*/ 322 h 848"/>
                <a:gd name="T86" fmla="*/ 288 w 487"/>
                <a:gd name="T87" fmla="*/ 319 h 848"/>
                <a:gd name="T88" fmla="*/ 288 w 487"/>
                <a:gd name="T89" fmla="*/ 295 h 848"/>
                <a:gd name="T90" fmla="*/ 294 w 487"/>
                <a:gd name="T91" fmla="*/ 262 h 848"/>
                <a:gd name="T92" fmla="*/ 285 w 487"/>
                <a:gd name="T93" fmla="*/ 256 h 848"/>
                <a:gd name="T94" fmla="*/ 274 w 487"/>
                <a:gd name="T95" fmla="*/ 216 h 848"/>
                <a:gd name="T96" fmla="*/ 263 w 487"/>
                <a:gd name="T97" fmla="*/ 204 h 848"/>
                <a:gd name="T98" fmla="*/ 243 w 487"/>
                <a:gd name="T99" fmla="*/ 152 h 848"/>
                <a:gd name="T100" fmla="*/ 224 w 487"/>
                <a:gd name="T101" fmla="*/ 119 h 848"/>
                <a:gd name="T102" fmla="*/ 218 w 487"/>
                <a:gd name="T103" fmla="*/ 7 h 848"/>
                <a:gd name="T104" fmla="*/ 103 w 487"/>
                <a:gd name="T105" fmla="*/ 316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7" h="848">
                  <a:moveTo>
                    <a:pt x="103" y="316"/>
                  </a:moveTo>
                  <a:lnTo>
                    <a:pt x="103" y="316"/>
                  </a:lnTo>
                  <a:lnTo>
                    <a:pt x="103" y="316"/>
                  </a:lnTo>
                  <a:lnTo>
                    <a:pt x="103" y="316"/>
                  </a:lnTo>
                  <a:lnTo>
                    <a:pt x="106" y="316"/>
                  </a:lnTo>
                  <a:lnTo>
                    <a:pt x="106" y="316"/>
                  </a:lnTo>
                  <a:lnTo>
                    <a:pt x="106" y="319"/>
                  </a:lnTo>
                  <a:lnTo>
                    <a:pt x="106" y="319"/>
                  </a:lnTo>
                  <a:lnTo>
                    <a:pt x="106" y="319"/>
                  </a:lnTo>
                  <a:lnTo>
                    <a:pt x="106" y="319"/>
                  </a:lnTo>
                  <a:lnTo>
                    <a:pt x="109" y="322"/>
                  </a:lnTo>
                  <a:lnTo>
                    <a:pt x="109" y="322"/>
                  </a:lnTo>
                  <a:lnTo>
                    <a:pt x="109" y="322"/>
                  </a:lnTo>
                  <a:lnTo>
                    <a:pt x="109" y="322"/>
                  </a:lnTo>
                  <a:lnTo>
                    <a:pt x="109" y="322"/>
                  </a:lnTo>
                  <a:lnTo>
                    <a:pt x="109" y="326"/>
                  </a:lnTo>
                  <a:lnTo>
                    <a:pt x="109" y="326"/>
                  </a:lnTo>
                  <a:lnTo>
                    <a:pt x="112" y="326"/>
                  </a:lnTo>
                  <a:lnTo>
                    <a:pt x="112" y="329"/>
                  </a:lnTo>
                  <a:lnTo>
                    <a:pt x="112" y="329"/>
                  </a:lnTo>
                  <a:lnTo>
                    <a:pt x="112" y="329"/>
                  </a:lnTo>
                  <a:lnTo>
                    <a:pt x="114" y="332"/>
                  </a:lnTo>
                  <a:lnTo>
                    <a:pt x="114" y="332"/>
                  </a:lnTo>
                  <a:lnTo>
                    <a:pt x="114" y="335"/>
                  </a:lnTo>
                  <a:lnTo>
                    <a:pt x="114" y="335"/>
                  </a:lnTo>
                  <a:lnTo>
                    <a:pt x="114" y="335"/>
                  </a:lnTo>
                  <a:lnTo>
                    <a:pt x="114" y="335"/>
                  </a:lnTo>
                  <a:lnTo>
                    <a:pt x="114" y="335"/>
                  </a:lnTo>
                  <a:lnTo>
                    <a:pt x="117" y="338"/>
                  </a:lnTo>
                  <a:lnTo>
                    <a:pt x="117" y="338"/>
                  </a:lnTo>
                  <a:lnTo>
                    <a:pt x="117" y="338"/>
                  </a:lnTo>
                  <a:lnTo>
                    <a:pt x="117" y="338"/>
                  </a:lnTo>
                  <a:lnTo>
                    <a:pt x="117" y="341"/>
                  </a:lnTo>
                  <a:lnTo>
                    <a:pt x="117" y="341"/>
                  </a:lnTo>
                  <a:lnTo>
                    <a:pt x="117" y="341"/>
                  </a:lnTo>
                  <a:lnTo>
                    <a:pt x="117" y="341"/>
                  </a:lnTo>
                  <a:lnTo>
                    <a:pt x="117" y="341"/>
                  </a:lnTo>
                  <a:lnTo>
                    <a:pt x="120" y="344"/>
                  </a:lnTo>
                  <a:lnTo>
                    <a:pt x="120" y="344"/>
                  </a:lnTo>
                  <a:lnTo>
                    <a:pt x="120" y="347"/>
                  </a:lnTo>
                  <a:lnTo>
                    <a:pt x="120" y="347"/>
                  </a:lnTo>
                  <a:lnTo>
                    <a:pt x="120" y="347"/>
                  </a:lnTo>
                  <a:lnTo>
                    <a:pt x="120" y="347"/>
                  </a:lnTo>
                  <a:lnTo>
                    <a:pt x="120" y="347"/>
                  </a:lnTo>
                  <a:lnTo>
                    <a:pt x="120" y="353"/>
                  </a:lnTo>
                  <a:lnTo>
                    <a:pt x="120" y="353"/>
                  </a:lnTo>
                  <a:lnTo>
                    <a:pt x="120" y="356"/>
                  </a:lnTo>
                  <a:lnTo>
                    <a:pt x="120" y="356"/>
                  </a:lnTo>
                  <a:lnTo>
                    <a:pt x="123" y="368"/>
                  </a:lnTo>
                  <a:lnTo>
                    <a:pt x="128" y="377"/>
                  </a:lnTo>
                  <a:lnTo>
                    <a:pt x="128" y="377"/>
                  </a:lnTo>
                  <a:lnTo>
                    <a:pt x="134" y="386"/>
                  </a:lnTo>
                  <a:lnTo>
                    <a:pt x="134" y="392"/>
                  </a:lnTo>
                  <a:lnTo>
                    <a:pt x="131" y="398"/>
                  </a:lnTo>
                  <a:lnTo>
                    <a:pt x="131" y="398"/>
                  </a:lnTo>
                  <a:lnTo>
                    <a:pt x="128" y="401"/>
                  </a:lnTo>
                  <a:lnTo>
                    <a:pt x="128" y="401"/>
                  </a:lnTo>
                  <a:lnTo>
                    <a:pt x="128" y="401"/>
                  </a:lnTo>
                  <a:lnTo>
                    <a:pt x="128" y="401"/>
                  </a:lnTo>
                  <a:lnTo>
                    <a:pt x="123" y="405"/>
                  </a:lnTo>
                  <a:lnTo>
                    <a:pt x="123" y="405"/>
                  </a:lnTo>
                  <a:lnTo>
                    <a:pt x="117" y="408"/>
                  </a:lnTo>
                  <a:lnTo>
                    <a:pt x="117" y="408"/>
                  </a:lnTo>
                  <a:lnTo>
                    <a:pt x="114" y="411"/>
                  </a:lnTo>
                  <a:lnTo>
                    <a:pt x="114" y="411"/>
                  </a:lnTo>
                  <a:lnTo>
                    <a:pt x="112" y="411"/>
                  </a:lnTo>
                  <a:lnTo>
                    <a:pt x="112" y="411"/>
                  </a:lnTo>
                  <a:lnTo>
                    <a:pt x="106" y="414"/>
                  </a:lnTo>
                  <a:lnTo>
                    <a:pt x="106" y="414"/>
                  </a:lnTo>
                  <a:lnTo>
                    <a:pt x="103" y="414"/>
                  </a:lnTo>
                  <a:lnTo>
                    <a:pt x="103" y="414"/>
                  </a:lnTo>
                  <a:lnTo>
                    <a:pt x="100" y="414"/>
                  </a:lnTo>
                  <a:lnTo>
                    <a:pt x="84" y="432"/>
                  </a:lnTo>
                  <a:lnTo>
                    <a:pt x="72" y="468"/>
                  </a:lnTo>
                  <a:lnTo>
                    <a:pt x="72" y="468"/>
                  </a:lnTo>
                  <a:lnTo>
                    <a:pt x="70" y="474"/>
                  </a:lnTo>
                  <a:lnTo>
                    <a:pt x="70" y="474"/>
                  </a:lnTo>
                  <a:lnTo>
                    <a:pt x="64" y="477"/>
                  </a:lnTo>
                  <a:lnTo>
                    <a:pt x="58" y="480"/>
                  </a:lnTo>
                  <a:lnTo>
                    <a:pt x="58" y="490"/>
                  </a:lnTo>
                  <a:lnTo>
                    <a:pt x="58" y="490"/>
                  </a:lnTo>
                  <a:lnTo>
                    <a:pt x="56" y="517"/>
                  </a:lnTo>
                  <a:lnTo>
                    <a:pt x="50" y="535"/>
                  </a:lnTo>
                  <a:lnTo>
                    <a:pt x="50" y="566"/>
                  </a:lnTo>
                  <a:lnTo>
                    <a:pt x="50" y="566"/>
                  </a:lnTo>
                  <a:lnTo>
                    <a:pt x="50" y="566"/>
                  </a:lnTo>
                  <a:lnTo>
                    <a:pt x="50" y="566"/>
                  </a:lnTo>
                  <a:lnTo>
                    <a:pt x="50" y="566"/>
                  </a:lnTo>
                  <a:lnTo>
                    <a:pt x="0" y="748"/>
                  </a:lnTo>
                  <a:lnTo>
                    <a:pt x="0" y="748"/>
                  </a:lnTo>
                  <a:lnTo>
                    <a:pt x="19" y="751"/>
                  </a:lnTo>
                  <a:lnTo>
                    <a:pt x="64" y="763"/>
                  </a:lnTo>
                  <a:lnTo>
                    <a:pt x="64" y="763"/>
                  </a:lnTo>
                  <a:lnTo>
                    <a:pt x="64" y="763"/>
                  </a:lnTo>
                  <a:lnTo>
                    <a:pt x="75" y="766"/>
                  </a:lnTo>
                  <a:lnTo>
                    <a:pt x="100" y="775"/>
                  </a:lnTo>
                  <a:lnTo>
                    <a:pt x="100" y="775"/>
                  </a:lnTo>
                  <a:lnTo>
                    <a:pt x="123" y="778"/>
                  </a:lnTo>
                  <a:lnTo>
                    <a:pt x="126" y="781"/>
                  </a:lnTo>
                  <a:lnTo>
                    <a:pt x="126" y="781"/>
                  </a:lnTo>
                  <a:lnTo>
                    <a:pt x="126" y="781"/>
                  </a:lnTo>
                  <a:lnTo>
                    <a:pt x="128" y="781"/>
                  </a:lnTo>
                  <a:lnTo>
                    <a:pt x="128" y="781"/>
                  </a:lnTo>
                  <a:lnTo>
                    <a:pt x="154" y="787"/>
                  </a:lnTo>
                  <a:lnTo>
                    <a:pt x="154" y="787"/>
                  </a:lnTo>
                  <a:lnTo>
                    <a:pt x="154" y="787"/>
                  </a:lnTo>
                  <a:lnTo>
                    <a:pt x="154" y="787"/>
                  </a:lnTo>
                  <a:lnTo>
                    <a:pt x="154" y="787"/>
                  </a:lnTo>
                  <a:lnTo>
                    <a:pt x="156" y="787"/>
                  </a:lnTo>
                  <a:lnTo>
                    <a:pt x="156" y="787"/>
                  </a:lnTo>
                  <a:lnTo>
                    <a:pt x="165" y="790"/>
                  </a:lnTo>
                  <a:lnTo>
                    <a:pt x="165" y="790"/>
                  </a:lnTo>
                  <a:lnTo>
                    <a:pt x="193" y="796"/>
                  </a:lnTo>
                  <a:lnTo>
                    <a:pt x="193" y="796"/>
                  </a:lnTo>
                  <a:lnTo>
                    <a:pt x="193" y="796"/>
                  </a:lnTo>
                  <a:lnTo>
                    <a:pt x="207" y="799"/>
                  </a:lnTo>
                  <a:lnTo>
                    <a:pt x="210" y="799"/>
                  </a:lnTo>
                  <a:lnTo>
                    <a:pt x="210" y="799"/>
                  </a:lnTo>
                  <a:lnTo>
                    <a:pt x="210" y="799"/>
                  </a:lnTo>
                  <a:lnTo>
                    <a:pt x="212" y="799"/>
                  </a:lnTo>
                  <a:lnTo>
                    <a:pt x="212" y="799"/>
                  </a:lnTo>
                  <a:lnTo>
                    <a:pt x="215" y="803"/>
                  </a:lnTo>
                  <a:lnTo>
                    <a:pt x="215" y="803"/>
                  </a:lnTo>
                  <a:lnTo>
                    <a:pt x="235" y="806"/>
                  </a:lnTo>
                  <a:lnTo>
                    <a:pt x="240" y="806"/>
                  </a:lnTo>
                  <a:lnTo>
                    <a:pt x="240" y="806"/>
                  </a:lnTo>
                  <a:lnTo>
                    <a:pt x="257" y="812"/>
                  </a:lnTo>
                  <a:lnTo>
                    <a:pt x="268" y="815"/>
                  </a:lnTo>
                  <a:lnTo>
                    <a:pt x="268" y="815"/>
                  </a:lnTo>
                  <a:lnTo>
                    <a:pt x="280" y="815"/>
                  </a:lnTo>
                  <a:lnTo>
                    <a:pt x="288" y="818"/>
                  </a:lnTo>
                  <a:lnTo>
                    <a:pt x="288" y="818"/>
                  </a:lnTo>
                  <a:lnTo>
                    <a:pt x="296" y="821"/>
                  </a:lnTo>
                  <a:lnTo>
                    <a:pt x="310" y="824"/>
                  </a:lnTo>
                  <a:lnTo>
                    <a:pt x="310" y="824"/>
                  </a:lnTo>
                  <a:lnTo>
                    <a:pt x="324" y="827"/>
                  </a:lnTo>
                  <a:lnTo>
                    <a:pt x="333" y="827"/>
                  </a:lnTo>
                  <a:lnTo>
                    <a:pt x="333" y="827"/>
                  </a:lnTo>
                  <a:lnTo>
                    <a:pt x="355" y="833"/>
                  </a:lnTo>
                  <a:lnTo>
                    <a:pt x="355" y="833"/>
                  </a:lnTo>
                  <a:lnTo>
                    <a:pt x="355" y="833"/>
                  </a:lnTo>
                  <a:lnTo>
                    <a:pt x="411" y="842"/>
                  </a:lnTo>
                  <a:lnTo>
                    <a:pt x="411" y="842"/>
                  </a:lnTo>
                  <a:lnTo>
                    <a:pt x="436" y="848"/>
                  </a:lnTo>
                  <a:lnTo>
                    <a:pt x="473" y="666"/>
                  </a:lnTo>
                  <a:lnTo>
                    <a:pt x="487" y="590"/>
                  </a:lnTo>
                  <a:lnTo>
                    <a:pt x="478" y="587"/>
                  </a:lnTo>
                  <a:lnTo>
                    <a:pt x="470" y="587"/>
                  </a:lnTo>
                  <a:lnTo>
                    <a:pt x="470" y="587"/>
                  </a:lnTo>
                  <a:lnTo>
                    <a:pt x="467" y="587"/>
                  </a:lnTo>
                  <a:lnTo>
                    <a:pt x="467" y="587"/>
                  </a:lnTo>
                  <a:lnTo>
                    <a:pt x="467" y="584"/>
                  </a:lnTo>
                  <a:lnTo>
                    <a:pt x="467" y="584"/>
                  </a:lnTo>
                  <a:lnTo>
                    <a:pt x="450" y="578"/>
                  </a:lnTo>
                  <a:lnTo>
                    <a:pt x="445" y="569"/>
                  </a:lnTo>
                  <a:lnTo>
                    <a:pt x="439" y="562"/>
                  </a:lnTo>
                  <a:lnTo>
                    <a:pt x="439" y="562"/>
                  </a:lnTo>
                  <a:lnTo>
                    <a:pt x="436" y="562"/>
                  </a:lnTo>
                  <a:lnTo>
                    <a:pt x="436" y="562"/>
                  </a:lnTo>
                  <a:lnTo>
                    <a:pt x="428" y="566"/>
                  </a:lnTo>
                  <a:lnTo>
                    <a:pt x="425" y="566"/>
                  </a:lnTo>
                  <a:lnTo>
                    <a:pt x="419" y="566"/>
                  </a:lnTo>
                  <a:lnTo>
                    <a:pt x="419" y="566"/>
                  </a:lnTo>
                  <a:lnTo>
                    <a:pt x="405" y="562"/>
                  </a:lnTo>
                  <a:lnTo>
                    <a:pt x="405" y="562"/>
                  </a:lnTo>
                  <a:lnTo>
                    <a:pt x="394" y="559"/>
                  </a:lnTo>
                  <a:lnTo>
                    <a:pt x="394" y="559"/>
                  </a:lnTo>
                  <a:lnTo>
                    <a:pt x="380" y="559"/>
                  </a:lnTo>
                  <a:lnTo>
                    <a:pt x="369" y="556"/>
                  </a:lnTo>
                  <a:lnTo>
                    <a:pt x="361" y="550"/>
                  </a:lnTo>
                  <a:lnTo>
                    <a:pt x="358" y="544"/>
                  </a:lnTo>
                  <a:lnTo>
                    <a:pt x="358" y="544"/>
                  </a:lnTo>
                  <a:lnTo>
                    <a:pt x="347" y="544"/>
                  </a:lnTo>
                  <a:lnTo>
                    <a:pt x="330" y="547"/>
                  </a:lnTo>
                  <a:lnTo>
                    <a:pt x="330" y="547"/>
                  </a:lnTo>
                  <a:lnTo>
                    <a:pt x="324" y="547"/>
                  </a:lnTo>
                  <a:lnTo>
                    <a:pt x="324" y="547"/>
                  </a:lnTo>
                  <a:lnTo>
                    <a:pt x="321" y="544"/>
                  </a:lnTo>
                  <a:lnTo>
                    <a:pt x="321" y="544"/>
                  </a:lnTo>
                  <a:lnTo>
                    <a:pt x="319" y="523"/>
                  </a:lnTo>
                  <a:lnTo>
                    <a:pt x="316" y="496"/>
                  </a:lnTo>
                  <a:lnTo>
                    <a:pt x="316" y="496"/>
                  </a:lnTo>
                  <a:lnTo>
                    <a:pt x="310" y="487"/>
                  </a:lnTo>
                  <a:lnTo>
                    <a:pt x="305" y="474"/>
                  </a:lnTo>
                  <a:lnTo>
                    <a:pt x="305" y="474"/>
                  </a:lnTo>
                  <a:lnTo>
                    <a:pt x="291" y="450"/>
                  </a:lnTo>
                  <a:lnTo>
                    <a:pt x="285" y="438"/>
                  </a:lnTo>
                  <a:lnTo>
                    <a:pt x="285" y="426"/>
                  </a:lnTo>
                  <a:lnTo>
                    <a:pt x="285" y="426"/>
                  </a:lnTo>
                  <a:lnTo>
                    <a:pt x="282" y="414"/>
                  </a:lnTo>
                  <a:lnTo>
                    <a:pt x="282" y="411"/>
                  </a:lnTo>
                  <a:lnTo>
                    <a:pt x="282" y="411"/>
                  </a:lnTo>
                  <a:lnTo>
                    <a:pt x="268" y="408"/>
                  </a:lnTo>
                  <a:lnTo>
                    <a:pt x="263" y="401"/>
                  </a:lnTo>
                  <a:lnTo>
                    <a:pt x="257" y="395"/>
                  </a:lnTo>
                  <a:lnTo>
                    <a:pt x="257" y="395"/>
                  </a:lnTo>
                  <a:lnTo>
                    <a:pt x="257" y="389"/>
                  </a:lnTo>
                  <a:lnTo>
                    <a:pt x="257" y="389"/>
                  </a:lnTo>
                  <a:lnTo>
                    <a:pt x="257" y="377"/>
                  </a:lnTo>
                  <a:lnTo>
                    <a:pt x="263" y="365"/>
                  </a:lnTo>
                  <a:lnTo>
                    <a:pt x="268" y="350"/>
                  </a:lnTo>
                  <a:lnTo>
                    <a:pt x="282" y="335"/>
                  </a:lnTo>
                  <a:lnTo>
                    <a:pt x="282" y="335"/>
                  </a:lnTo>
                  <a:lnTo>
                    <a:pt x="291" y="326"/>
                  </a:lnTo>
                  <a:lnTo>
                    <a:pt x="291" y="326"/>
                  </a:lnTo>
                  <a:lnTo>
                    <a:pt x="291" y="326"/>
                  </a:lnTo>
                  <a:lnTo>
                    <a:pt x="291" y="326"/>
                  </a:lnTo>
                  <a:lnTo>
                    <a:pt x="291" y="326"/>
                  </a:lnTo>
                  <a:lnTo>
                    <a:pt x="291" y="326"/>
                  </a:lnTo>
                  <a:lnTo>
                    <a:pt x="291" y="322"/>
                  </a:lnTo>
                  <a:lnTo>
                    <a:pt x="291" y="322"/>
                  </a:lnTo>
                  <a:lnTo>
                    <a:pt x="291" y="322"/>
                  </a:lnTo>
                  <a:lnTo>
                    <a:pt x="291" y="322"/>
                  </a:lnTo>
                  <a:lnTo>
                    <a:pt x="291" y="322"/>
                  </a:lnTo>
                  <a:lnTo>
                    <a:pt x="291" y="322"/>
                  </a:lnTo>
                  <a:lnTo>
                    <a:pt x="291" y="322"/>
                  </a:lnTo>
                  <a:lnTo>
                    <a:pt x="291" y="322"/>
                  </a:lnTo>
                  <a:lnTo>
                    <a:pt x="294" y="322"/>
                  </a:lnTo>
                  <a:lnTo>
                    <a:pt x="294" y="322"/>
                  </a:lnTo>
                  <a:lnTo>
                    <a:pt x="288" y="319"/>
                  </a:lnTo>
                  <a:lnTo>
                    <a:pt x="288" y="319"/>
                  </a:lnTo>
                  <a:lnTo>
                    <a:pt x="288" y="316"/>
                  </a:lnTo>
                  <a:lnTo>
                    <a:pt x="288" y="298"/>
                  </a:lnTo>
                  <a:lnTo>
                    <a:pt x="288" y="298"/>
                  </a:lnTo>
                  <a:lnTo>
                    <a:pt x="288" y="295"/>
                  </a:lnTo>
                  <a:lnTo>
                    <a:pt x="288" y="295"/>
                  </a:lnTo>
                  <a:lnTo>
                    <a:pt x="291" y="283"/>
                  </a:lnTo>
                  <a:lnTo>
                    <a:pt x="294" y="274"/>
                  </a:lnTo>
                  <a:lnTo>
                    <a:pt x="294" y="262"/>
                  </a:lnTo>
                  <a:lnTo>
                    <a:pt x="294" y="262"/>
                  </a:lnTo>
                  <a:lnTo>
                    <a:pt x="294" y="256"/>
                  </a:lnTo>
                  <a:lnTo>
                    <a:pt x="294" y="256"/>
                  </a:lnTo>
                  <a:lnTo>
                    <a:pt x="291" y="256"/>
                  </a:lnTo>
                  <a:lnTo>
                    <a:pt x="291" y="256"/>
                  </a:lnTo>
                  <a:lnTo>
                    <a:pt x="285" y="256"/>
                  </a:lnTo>
                  <a:lnTo>
                    <a:pt x="277" y="250"/>
                  </a:lnTo>
                  <a:lnTo>
                    <a:pt x="277" y="250"/>
                  </a:lnTo>
                  <a:lnTo>
                    <a:pt x="271" y="243"/>
                  </a:lnTo>
                  <a:lnTo>
                    <a:pt x="271" y="234"/>
                  </a:lnTo>
                  <a:lnTo>
                    <a:pt x="274" y="216"/>
                  </a:lnTo>
                  <a:lnTo>
                    <a:pt x="274" y="216"/>
                  </a:lnTo>
                  <a:lnTo>
                    <a:pt x="266" y="210"/>
                  </a:lnTo>
                  <a:lnTo>
                    <a:pt x="263" y="207"/>
                  </a:lnTo>
                  <a:lnTo>
                    <a:pt x="263" y="204"/>
                  </a:lnTo>
                  <a:lnTo>
                    <a:pt x="263" y="204"/>
                  </a:lnTo>
                  <a:lnTo>
                    <a:pt x="257" y="189"/>
                  </a:lnTo>
                  <a:lnTo>
                    <a:pt x="257" y="189"/>
                  </a:lnTo>
                  <a:lnTo>
                    <a:pt x="246" y="168"/>
                  </a:lnTo>
                  <a:lnTo>
                    <a:pt x="243" y="152"/>
                  </a:lnTo>
                  <a:lnTo>
                    <a:pt x="243" y="152"/>
                  </a:lnTo>
                  <a:lnTo>
                    <a:pt x="240" y="146"/>
                  </a:lnTo>
                  <a:lnTo>
                    <a:pt x="235" y="137"/>
                  </a:lnTo>
                  <a:lnTo>
                    <a:pt x="224" y="119"/>
                  </a:lnTo>
                  <a:lnTo>
                    <a:pt x="224" y="119"/>
                  </a:lnTo>
                  <a:lnTo>
                    <a:pt x="224" y="119"/>
                  </a:lnTo>
                  <a:lnTo>
                    <a:pt x="224" y="119"/>
                  </a:lnTo>
                  <a:lnTo>
                    <a:pt x="221" y="113"/>
                  </a:lnTo>
                  <a:lnTo>
                    <a:pt x="252" y="13"/>
                  </a:lnTo>
                  <a:lnTo>
                    <a:pt x="252" y="13"/>
                  </a:lnTo>
                  <a:lnTo>
                    <a:pt x="218" y="7"/>
                  </a:lnTo>
                  <a:lnTo>
                    <a:pt x="196" y="0"/>
                  </a:lnTo>
                  <a:lnTo>
                    <a:pt x="103" y="313"/>
                  </a:lnTo>
                  <a:lnTo>
                    <a:pt x="103" y="313"/>
                  </a:lnTo>
                  <a:lnTo>
                    <a:pt x="103" y="316"/>
                  </a:lnTo>
                  <a:lnTo>
                    <a:pt x="103" y="316"/>
                  </a:lnTo>
                  <a:lnTo>
                    <a:pt x="103" y="316"/>
                  </a:lnTo>
                  <a:lnTo>
                    <a:pt x="103" y="316"/>
                  </a:lnTo>
                  <a:close/>
                </a:path>
              </a:pathLst>
            </a:custGeom>
            <a:solidFill>
              <a:schemeClr val="accent3">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3" name="Freeform 733">
              <a:extLst>
                <a:ext uri="{FF2B5EF4-FFF2-40B4-BE49-F238E27FC236}">
                  <a16:creationId xmlns:a16="http://schemas.microsoft.com/office/drawing/2014/main" id="{7050C327-5FD4-281F-B018-78F7E6CAF4CB}"/>
                </a:ext>
              </a:extLst>
            </p:cNvPr>
            <p:cNvSpPr>
              <a:spLocks/>
            </p:cNvSpPr>
            <p:nvPr/>
          </p:nvSpPr>
          <p:spPr bwMode="auto">
            <a:xfrm rot="21400944">
              <a:off x="1420824" y="294979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4" name="Rectangle 735">
              <a:extLst>
                <a:ext uri="{FF2B5EF4-FFF2-40B4-BE49-F238E27FC236}">
                  <a16:creationId xmlns:a16="http://schemas.microsoft.com/office/drawing/2014/main" id="{DEF4A849-A384-4482-21B7-75408B9D4491}"/>
                </a:ext>
              </a:extLst>
            </p:cNvPr>
            <p:cNvSpPr>
              <a:spLocks noChangeArrowheads="1"/>
            </p:cNvSpPr>
            <p:nvPr/>
          </p:nvSpPr>
          <p:spPr bwMode="auto">
            <a:xfrm rot="21400944">
              <a:off x="1491121" y="2959847"/>
              <a:ext cx="1242" cy="1178"/>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05" name="Freeform 736">
              <a:extLst>
                <a:ext uri="{FF2B5EF4-FFF2-40B4-BE49-F238E27FC236}">
                  <a16:creationId xmlns:a16="http://schemas.microsoft.com/office/drawing/2014/main" id="{CEC2C572-C179-F3A3-EAD3-38616A81B341}"/>
                </a:ext>
              </a:extLst>
            </p:cNvPr>
            <p:cNvSpPr>
              <a:spLocks/>
            </p:cNvSpPr>
            <p:nvPr/>
          </p:nvSpPr>
          <p:spPr bwMode="auto">
            <a:xfrm rot="21400944">
              <a:off x="1307579" y="29280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6" name="Freeform 737">
              <a:extLst>
                <a:ext uri="{FF2B5EF4-FFF2-40B4-BE49-F238E27FC236}">
                  <a16:creationId xmlns:a16="http://schemas.microsoft.com/office/drawing/2014/main" id="{2AE4058B-10AE-4589-F76B-FE131F2E1F26}"/>
                </a:ext>
              </a:extLst>
            </p:cNvPr>
            <p:cNvSpPr>
              <a:spLocks/>
            </p:cNvSpPr>
            <p:nvPr/>
          </p:nvSpPr>
          <p:spPr bwMode="auto">
            <a:xfrm rot="21400944">
              <a:off x="1438385" y="2952140"/>
              <a:ext cx="6211" cy="0"/>
            </a:xfrm>
            <a:custGeom>
              <a:avLst/>
              <a:gdLst>
                <a:gd name="T0" fmla="*/ 5 w 5"/>
                <a:gd name="T1" fmla="*/ 0 w 5"/>
                <a:gd name="T2" fmla="*/ 0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0" y="0"/>
                  </a:lnTo>
                  <a:lnTo>
                    <a:pt x="0" y="0"/>
                  </a:lnTo>
                  <a:lnTo>
                    <a:pt x="0"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7" name="Freeform 739">
              <a:extLst>
                <a:ext uri="{FF2B5EF4-FFF2-40B4-BE49-F238E27FC236}">
                  <a16:creationId xmlns:a16="http://schemas.microsoft.com/office/drawing/2014/main" id="{93366FE9-EFC4-C77C-D731-5173E87C91FA}"/>
                </a:ext>
              </a:extLst>
            </p:cNvPr>
            <p:cNvSpPr>
              <a:spLocks/>
            </p:cNvSpPr>
            <p:nvPr/>
          </p:nvSpPr>
          <p:spPr bwMode="auto">
            <a:xfrm rot="21400944">
              <a:off x="1227272" y="2914323"/>
              <a:ext cx="23602" cy="3534"/>
            </a:xfrm>
            <a:custGeom>
              <a:avLst/>
              <a:gdLst>
                <a:gd name="T0" fmla="*/ 2 w 19"/>
                <a:gd name="T1" fmla="*/ 0 h 3"/>
                <a:gd name="T2" fmla="*/ 2 w 19"/>
                <a:gd name="T3" fmla="*/ 0 h 3"/>
                <a:gd name="T4" fmla="*/ 19 w 19"/>
                <a:gd name="T5" fmla="*/ 3 h 3"/>
                <a:gd name="T6" fmla="*/ 19 w 19"/>
                <a:gd name="T7" fmla="*/ 3 h 3"/>
                <a:gd name="T8" fmla="*/ 0 w 19"/>
                <a:gd name="T9" fmla="*/ 0 h 3"/>
                <a:gd name="T10" fmla="*/ 0 w 19"/>
                <a:gd name="T11" fmla="*/ 0 h 3"/>
                <a:gd name="T12" fmla="*/ 0 w 19"/>
                <a:gd name="T13" fmla="*/ 0 h 3"/>
                <a:gd name="T14" fmla="*/ 2 w 19"/>
                <a:gd name="T15" fmla="*/ 0 h 3"/>
                <a:gd name="T16" fmla="*/ 2 w 19"/>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
                  <a:moveTo>
                    <a:pt x="2" y="0"/>
                  </a:moveTo>
                  <a:lnTo>
                    <a:pt x="2" y="0"/>
                  </a:lnTo>
                  <a:lnTo>
                    <a:pt x="19" y="3"/>
                  </a:lnTo>
                  <a:lnTo>
                    <a:pt x="19" y="3"/>
                  </a:lnTo>
                  <a:lnTo>
                    <a:pt x="0"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8" name="Freeform 740">
              <a:extLst>
                <a:ext uri="{FF2B5EF4-FFF2-40B4-BE49-F238E27FC236}">
                  <a16:creationId xmlns:a16="http://schemas.microsoft.com/office/drawing/2014/main" id="{B85D8057-1AAD-13A7-5BE8-98F5058B74E7}"/>
                </a:ext>
              </a:extLst>
            </p:cNvPr>
            <p:cNvSpPr>
              <a:spLocks/>
            </p:cNvSpPr>
            <p:nvPr/>
          </p:nvSpPr>
          <p:spPr bwMode="auto">
            <a:xfrm rot="21400944">
              <a:off x="1227188" y="2914937"/>
              <a:ext cx="2485" cy="0"/>
            </a:xfrm>
            <a:custGeom>
              <a:avLst/>
              <a:gdLst>
                <a:gd name="T0" fmla="*/ 2 w 2"/>
                <a:gd name="T1" fmla="*/ 2 w 2"/>
                <a:gd name="T2" fmla="*/ 0 w 2"/>
                <a:gd name="T3" fmla="*/ 0 w 2"/>
                <a:gd name="T4" fmla="*/ 0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2" y="0"/>
                  </a:lnTo>
                  <a:lnTo>
                    <a:pt x="0"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9" name="Freeform 741">
              <a:extLst>
                <a:ext uri="{FF2B5EF4-FFF2-40B4-BE49-F238E27FC236}">
                  <a16:creationId xmlns:a16="http://schemas.microsoft.com/office/drawing/2014/main" id="{1B4880AB-3B6F-99F7-16A3-FDF576F2F07A}"/>
                </a:ext>
              </a:extLst>
            </p:cNvPr>
            <p:cNvSpPr>
              <a:spLocks/>
            </p:cNvSpPr>
            <p:nvPr/>
          </p:nvSpPr>
          <p:spPr bwMode="auto">
            <a:xfrm rot="21400944">
              <a:off x="1491086" y="2959812"/>
              <a:ext cx="2485"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0" name="Freeform 742">
              <a:extLst>
                <a:ext uri="{FF2B5EF4-FFF2-40B4-BE49-F238E27FC236}">
                  <a16:creationId xmlns:a16="http://schemas.microsoft.com/office/drawing/2014/main" id="{A78F7773-8B48-84A2-AFB4-6086B2EA709D}"/>
                </a:ext>
              </a:extLst>
            </p:cNvPr>
            <p:cNvSpPr>
              <a:spLocks/>
            </p:cNvSpPr>
            <p:nvPr/>
          </p:nvSpPr>
          <p:spPr bwMode="auto">
            <a:xfrm rot="21400944">
              <a:off x="1491086" y="2959812"/>
              <a:ext cx="2485" cy="0"/>
            </a:xfrm>
            <a:custGeom>
              <a:avLst/>
              <a:gdLst>
                <a:gd name="T0" fmla="*/ 2 w 2"/>
                <a:gd name="T1" fmla="*/ 2 w 2"/>
                <a:gd name="T2" fmla="*/ 2 w 2"/>
                <a:gd name="T3" fmla="*/ 2 w 2"/>
                <a:gd name="T4" fmla="*/ 2 w 2"/>
                <a:gd name="T5" fmla="*/ 2 w 2"/>
                <a:gd name="T6" fmla="*/ 2 w 2"/>
                <a:gd name="T7" fmla="*/ 2 w 2"/>
                <a:gd name="T8" fmla="*/ 0 w 2"/>
                <a:gd name="T9" fmla="*/ 0 w 2"/>
                <a:gd name="T10"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2" y="0"/>
                  </a:moveTo>
                  <a:lnTo>
                    <a:pt x="2" y="0"/>
                  </a:lnTo>
                  <a:lnTo>
                    <a:pt x="2" y="0"/>
                  </a:lnTo>
                  <a:lnTo>
                    <a:pt x="2" y="0"/>
                  </a:lnTo>
                  <a:lnTo>
                    <a:pt x="2" y="0"/>
                  </a:lnTo>
                  <a:lnTo>
                    <a:pt x="2" y="0"/>
                  </a:lnTo>
                  <a:lnTo>
                    <a:pt x="2" y="0"/>
                  </a:lnTo>
                  <a:lnTo>
                    <a:pt x="2" y="0"/>
                  </a:lnTo>
                  <a:lnTo>
                    <a:pt x="0" y="0"/>
                  </a:lnTo>
                  <a:lnTo>
                    <a:pt x="0"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1" name="Freeform 743">
              <a:extLst>
                <a:ext uri="{FF2B5EF4-FFF2-40B4-BE49-F238E27FC236}">
                  <a16:creationId xmlns:a16="http://schemas.microsoft.com/office/drawing/2014/main" id="{400BF5C8-E090-55DD-FDE2-3CD20C603B94}"/>
                </a:ext>
              </a:extLst>
            </p:cNvPr>
            <p:cNvSpPr>
              <a:spLocks/>
            </p:cNvSpPr>
            <p:nvPr/>
          </p:nvSpPr>
          <p:spPr bwMode="auto">
            <a:xfrm rot="21400944">
              <a:off x="1768451" y="2785732"/>
              <a:ext cx="45960" cy="214374"/>
            </a:xfrm>
            <a:custGeom>
              <a:avLst/>
              <a:gdLst>
                <a:gd name="T0" fmla="*/ 37 w 37"/>
                <a:gd name="T1" fmla="*/ 0 h 182"/>
                <a:gd name="T2" fmla="*/ 0 w 37"/>
                <a:gd name="T3" fmla="*/ 182 h 182"/>
                <a:gd name="T4" fmla="*/ 0 w 37"/>
                <a:gd name="T5" fmla="*/ 182 h 182"/>
                <a:gd name="T6" fmla="*/ 37 w 37"/>
                <a:gd name="T7" fmla="*/ 0 h 182"/>
              </a:gdLst>
              <a:ahLst/>
              <a:cxnLst>
                <a:cxn ang="0">
                  <a:pos x="T0" y="T1"/>
                </a:cxn>
                <a:cxn ang="0">
                  <a:pos x="T2" y="T3"/>
                </a:cxn>
                <a:cxn ang="0">
                  <a:pos x="T4" y="T5"/>
                </a:cxn>
                <a:cxn ang="0">
                  <a:pos x="T6" y="T7"/>
                </a:cxn>
              </a:cxnLst>
              <a:rect l="0" t="0" r="r" b="b"/>
              <a:pathLst>
                <a:path w="37" h="182">
                  <a:moveTo>
                    <a:pt x="37" y="0"/>
                  </a:moveTo>
                  <a:lnTo>
                    <a:pt x="0" y="182"/>
                  </a:lnTo>
                  <a:lnTo>
                    <a:pt x="0" y="182"/>
                  </a:lnTo>
                  <a:lnTo>
                    <a:pt x="3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2" name="Freeform 744">
              <a:extLst>
                <a:ext uri="{FF2B5EF4-FFF2-40B4-BE49-F238E27FC236}">
                  <a16:creationId xmlns:a16="http://schemas.microsoft.com/office/drawing/2014/main" id="{49C26D14-40A1-9485-54F4-7569A2F07C80}"/>
                </a:ext>
              </a:extLst>
            </p:cNvPr>
            <p:cNvSpPr>
              <a:spLocks/>
            </p:cNvSpPr>
            <p:nvPr/>
          </p:nvSpPr>
          <p:spPr bwMode="auto">
            <a:xfrm rot="21400944">
              <a:off x="1743459" y="2995094"/>
              <a:ext cx="31054" cy="7067"/>
            </a:xfrm>
            <a:custGeom>
              <a:avLst/>
              <a:gdLst>
                <a:gd name="T0" fmla="*/ 25 w 25"/>
                <a:gd name="T1" fmla="*/ 6 h 6"/>
                <a:gd name="T2" fmla="*/ 25 w 25"/>
                <a:gd name="T3" fmla="*/ 6 h 6"/>
                <a:gd name="T4" fmla="*/ 0 w 25"/>
                <a:gd name="T5" fmla="*/ 0 h 6"/>
                <a:gd name="T6" fmla="*/ 0 w 25"/>
                <a:gd name="T7" fmla="*/ 0 h 6"/>
                <a:gd name="T8" fmla="*/ 25 w 25"/>
                <a:gd name="T9" fmla="*/ 6 h 6"/>
                <a:gd name="T10" fmla="*/ 25 w 25"/>
                <a:gd name="T11" fmla="*/ 6 h 6"/>
              </a:gdLst>
              <a:ahLst/>
              <a:cxnLst>
                <a:cxn ang="0">
                  <a:pos x="T0" y="T1"/>
                </a:cxn>
                <a:cxn ang="0">
                  <a:pos x="T2" y="T3"/>
                </a:cxn>
                <a:cxn ang="0">
                  <a:pos x="T4" y="T5"/>
                </a:cxn>
                <a:cxn ang="0">
                  <a:pos x="T6" y="T7"/>
                </a:cxn>
                <a:cxn ang="0">
                  <a:pos x="T8" y="T9"/>
                </a:cxn>
                <a:cxn ang="0">
                  <a:pos x="T10" y="T11"/>
                </a:cxn>
              </a:cxnLst>
              <a:rect l="0" t="0" r="r" b="b"/>
              <a:pathLst>
                <a:path w="25" h="6">
                  <a:moveTo>
                    <a:pt x="25" y="6"/>
                  </a:moveTo>
                  <a:lnTo>
                    <a:pt x="25" y="6"/>
                  </a:lnTo>
                  <a:lnTo>
                    <a:pt x="0" y="0"/>
                  </a:lnTo>
                  <a:lnTo>
                    <a:pt x="0" y="0"/>
                  </a:lnTo>
                  <a:lnTo>
                    <a:pt x="25" y="6"/>
                  </a:lnTo>
                  <a:lnTo>
                    <a:pt x="25"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3" name="Rectangle 745">
              <a:extLst>
                <a:ext uri="{FF2B5EF4-FFF2-40B4-BE49-F238E27FC236}">
                  <a16:creationId xmlns:a16="http://schemas.microsoft.com/office/drawing/2014/main" id="{1B89C302-0643-8309-F558-18A5A31ECB78}"/>
                </a:ext>
              </a:extLst>
            </p:cNvPr>
            <p:cNvSpPr>
              <a:spLocks noChangeArrowheads="1"/>
            </p:cNvSpPr>
            <p:nvPr/>
          </p:nvSpPr>
          <p:spPr bwMode="auto">
            <a:xfrm rot="21400944">
              <a:off x="1774725" y="3001220"/>
              <a:ext cx="1242" cy="1178"/>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14" name="Freeform 747">
              <a:extLst>
                <a:ext uri="{FF2B5EF4-FFF2-40B4-BE49-F238E27FC236}">
                  <a16:creationId xmlns:a16="http://schemas.microsoft.com/office/drawing/2014/main" id="{BE89D03D-9394-4948-A601-147241E6EC1A}"/>
                </a:ext>
              </a:extLst>
            </p:cNvPr>
            <p:cNvSpPr>
              <a:spLocks/>
            </p:cNvSpPr>
            <p:nvPr/>
          </p:nvSpPr>
          <p:spPr bwMode="auto">
            <a:xfrm rot="21400944">
              <a:off x="1493569" y="295974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5" name="Oval 748">
              <a:extLst>
                <a:ext uri="{FF2B5EF4-FFF2-40B4-BE49-F238E27FC236}">
                  <a16:creationId xmlns:a16="http://schemas.microsoft.com/office/drawing/2014/main" id="{35E68C6A-D471-872F-3011-D95FCCE60161}"/>
                </a:ext>
              </a:extLst>
            </p:cNvPr>
            <p:cNvSpPr>
              <a:spLocks noChangeArrowheads="1"/>
            </p:cNvSpPr>
            <p:nvPr/>
          </p:nvSpPr>
          <p:spPr bwMode="auto">
            <a:xfrm rot="21400944">
              <a:off x="1493602" y="2959703"/>
              <a:ext cx="1242" cy="1178"/>
            </a:xfrm>
            <a:prstGeom prst="ellipse">
              <a:avLst/>
            </a:pr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6" name="Freeform 749">
              <a:extLst>
                <a:ext uri="{FF2B5EF4-FFF2-40B4-BE49-F238E27FC236}">
                  <a16:creationId xmlns:a16="http://schemas.microsoft.com/office/drawing/2014/main" id="{8A903368-01E7-489A-0DA9-888299E5E1FA}"/>
                </a:ext>
              </a:extLst>
            </p:cNvPr>
            <p:cNvSpPr>
              <a:spLocks/>
            </p:cNvSpPr>
            <p:nvPr/>
          </p:nvSpPr>
          <p:spPr bwMode="auto">
            <a:xfrm rot="21400944">
              <a:off x="1559294" y="239785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7" name="Freeform 750">
              <a:extLst>
                <a:ext uri="{FF2B5EF4-FFF2-40B4-BE49-F238E27FC236}">
                  <a16:creationId xmlns:a16="http://schemas.microsoft.com/office/drawing/2014/main" id="{0BDC183E-73A7-80C1-AF0C-059C8DD48A3A}"/>
                </a:ext>
              </a:extLst>
            </p:cNvPr>
            <p:cNvSpPr>
              <a:spLocks/>
            </p:cNvSpPr>
            <p:nvPr/>
          </p:nvSpPr>
          <p:spPr bwMode="auto">
            <a:xfrm rot="21400944">
              <a:off x="1559021" y="23931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8" name="Freeform 751">
              <a:extLst>
                <a:ext uri="{FF2B5EF4-FFF2-40B4-BE49-F238E27FC236}">
                  <a16:creationId xmlns:a16="http://schemas.microsoft.com/office/drawing/2014/main" id="{554935B7-1523-E5EE-5EB1-0F58783C3B2A}"/>
                </a:ext>
              </a:extLst>
            </p:cNvPr>
            <p:cNvSpPr>
              <a:spLocks/>
            </p:cNvSpPr>
            <p:nvPr/>
          </p:nvSpPr>
          <p:spPr bwMode="auto">
            <a:xfrm rot="21400944">
              <a:off x="1559021" y="23931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9" name="Freeform 752">
              <a:extLst>
                <a:ext uri="{FF2B5EF4-FFF2-40B4-BE49-F238E27FC236}">
                  <a16:creationId xmlns:a16="http://schemas.microsoft.com/office/drawing/2014/main" id="{ADBC6056-26D6-AE7A-0314-0AFFB12D0AEA}"/>
                </a:ext>
              </a:extLst>
            </p:cNvPr>
            <p:cNvSpPr>
              <a:spLocks/>
            </p:cNvSpPr>
            <p:nvPr/>
          </p:nvSpPr>
          <p:spPr bwMode="auto">
            <a:xfrm rot="21400944">
              <a:off x="1548431" y="2398171"/>
              <a:ext cx="11180" cy="10601"/>
            </a:xfrm>
            <a:custGeom>
              <a:avLst/>
              <a:gdLst>
                <a:gd name="T0" fmla="*/ 9 w 9"/>
                <a:gd name="T1" fmla="*/ 0 h 9"/>
                <a:gd name="T2" fmla="*/ 9 w 9"/>
                <a:gd name="T3" fmla="*/ 0 h 9"/>
                <a:gd name="T4" fmla="*/ 0 w 9"/>
                <a:gd name="T5" fmla="*/ 9 h 9"/>
                <a:gd name="T6" fmla="*/ 0 w 9"/>
                <a:gd name="T7" fmla="*/ 9 h 9"/>
                <a:gd name="T8" fmla="*/ 9 w 9"/>
                <a:gd name="T9" fmla="*/ 0 h 9"/>
                <a:gd name="T10" fmla="*/ 9 w 9"/>
                <a:gd name="T11" fmla="*/ 0 h 9"/>
              </a:gdLst>
              <a:ahLst/>
              <a:cxnLst>
                <a:cxn ang="0">
                  <a:pos x="T0" y="T1"/>
                </a:cxn>
                <a:cxn ang="0">
                  <a:pos x="T2" y="T3"/>
                </a:cxn>
                <a:cxn ang="0">
                  <a:pos x="T4" y="T5"/>
                </a:cxn>
                <a:cxn ang="0">
                  <a:pos x="T6" y="T7"/>
                </a:cxn>
                <a:cxn ang="0">
                  <a:pos x="T8" y="T9"/>
                </a:cxn>
                <a:cxn ang="0">
                  <a:pos x="T10" y="T11"/>
                </a:cxn>
              </a:cxnLst>
              <a:rect l="0" t="0" r="r" b="b"/>
              <a:pathLst>
                <a:path w="9" h="9">
                  <a:moveTo>
                    <a:pt x="9" y="0"/>
                  </a:moveTo>
                  <a:lnTo>
                    <a:pt x="9" y="0"/>
                  </a:lnTo>
                  <a:lnTo>
                    <a:pt x="0" y="9"/>
                  </a:lnTo>
                  <a:lnTo>
                    <a:pt x="0" y="9"/>
                  </a:lnTo>
                  <a:lnTo>
                    <a:pt x="9" y="0"/>
                  </a:lnTo>
                  <a:lnTo>
                    <a:pt x="9"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0" name="Freeform 753">
              <a:extLst>
                <a:ext uri="{FF2B5EF4-FFF2-40B4-BE49-F238E27FC236}">
                  <a16:creationId xmlns:a16="http://schemas.microsoft.com/office/drawing/2014/main" id="{F77F0DEF-3D08-B9E5-9B46-938DAC7353C5}"/>
                </a:ext>
              </a:extLst>
            </p:cNvPr>
            <p:cNvSpPr>
              <a:spLocks/>
            </p:cNvSpPr>
            <p:nvPr/>
          </p:nvSpPr>
          <p:spPr bwMode="auto">
            <a:xfrm rot="21400944">
              <a:off x="1809078" y="2690999"/>
              <a:ext cx="11180" cy="3534"/>
            </a:xfrm>
            <a:custGeom>
              <a:avLst/>
              <a:gdLst>
                <a:gd name="T0" fmla="*/ 9 w 9"/>
                <a:gd name="T1" fmla="*/ 3 h 3"/>
                <a:gd name="T2" fmla="*/ 0 w 9"/>
                <a:gd name="T3" fmla="*/ 0 h 3"/>
                <a:gd name="T4" fmla="*/ 9 w 9"/>
                <a:gd name="T5" fmla="*/ 3 h 3"/>
                <a:gd name="T6" fmla="*/ 9 w 9"/>
                <a:gd name="T7" fmla="*/ 3 h 3"/>
              </a:gdLst>
              <a:ahLst/>
              <a:cxnLst>
                <a:cxn ang="0">
                  <a:pos x="T0" y="T1"/>
                </a:cxn>
                <a:cxn ang="0">
                  <a:pos x="T2" y="T3"/>
                </a:cxn>
                <a:cxn ang="0">
                  <a:pos x="T4" y="T5"/>
                </a:cxn>
                <a:cxn ang="0">
                  <a:pos x="T6" y="T7"/>
                </a:cxn>
              </a:cxnLst>
              <a:rect l="0" t="0" r="r" b="b"/>
              <a:pathLst>
                <a:path w="9" h="3">
                  <a:moveTo>
                    <a:pt x="9" y="3"/>
                  </a:moveTo>
                  <a:lnTo>
                    <a:pt x="0" y="0"/>
                  </a:lnTo>
                  <a:lnTo>
                    <a:pt x="9" y="3"/>
                  </a:lnTo>
                  <a:lnTo>
                    <a:pt x="9"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1" name="Freeform 754">
              <a:extLst>
                <a:ext uri="{FF2B5EF4-FFF2-40B4-BE49-F238E27FC236}">
                  <a16:creationId xmlns:a16="http://schemas.microsoft.com/office/drawing/2014/main" id="{B138105E-1074-6594-DF26-933AD14FA9A4}"/>
                </a:ext>
              </a:extLst>
            </p:cNvPr>
            <p:cNvSpPr>
              <a:spLocks/>
            </p:cNvSpPr>
            <p:nvPr/>
          </p:nvSpPr>
          <p:spPr bwMode="auto">
            <a:xfrm rot="21400944">
              <a:off x="1521630" y="2474377"/>
              <a:ext cx="0" cy="7067"/>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2" name="Freeform 755">
              <a:extLst>
                <a:ext uri="{FF2B5EF4-FFF2-40B4-BE49-F238E27FC236}">
                  <a16:creationId xmlns:a16="http://schemas.microsoft.com/office/drawing/2014/main" id="{0F837175-B4FE-4AC9-0DE5-8EFEFF1AE523}"/>
                </a:ext>
              </a:extLst>
            </p:cNvPr>
            <p:cNvSpPr>
              <a:spLocks/>
            </p:cNvSpPr>
            <p:nvPr/>
          </p:nvSpPr>
          <p:spPr bwMode="auto">
            <a:xfrm rot="21400944">
              <a:off x="1454528" y="2033615"/>
              <a:ext cx="38508" cy="117788"/>
            </a:xfrm>
            <a:custGeom>
              <a:avLst/>
              <a:gdLst>
                <a:gd name="T0" fmla="*/ 31 w 31"/>
                <a:gd name="T1" fmla="*/ 0 h 100"/>
                <a:gd name="T2" fmla="*/ 31 w 31"/>
                <a:gd name="T3" fmla="*/ 0 h 100"/>
                <a:gd name="T4" fmla="*/ 0 w 31"/>
                <a:gd name="T5" fmla="*/ 100 h 100"/>
                <a:gd name="T6" fmla="*/ 31 w 31"/>
                <a:gd name="T7" fmla="*/ 0 h 100"/>
              </a:gdLst>
              <a:ahLst/>
              <a:cxnLst>
                <a:cxn ang="0">
                  <a:pos x="T0" y="T1"/>
                </a:cxn>
                <a:cxn ang="0">
                  <a:pos x="T2" y="T3"/>
                </a:cxn>
                <a:cxn ang="0">
                  <a:pos x="T4" y="T5"/>
                </a:cxn>
                <a:cxn ang="0">
                  <a:pos x="T6" y="T7"/>
                </a:cxn>
              </a:cxnLst>
              <a:rect l="0" t="0" r="r" b="b"/>
              <a:pathLst>
                <a:path w="31" h="100">
                  <a:moveTo>
                    <a:pt x="31" y="0"/>
                  </a:moveTo>
                  <a:lnTo>
                    <a:pt x="31" y="0"/>
                  </a:lnTo>
                  <a:lnTo>
                    <a:pt x="0" y="100"/>
                  </a:lnTo>
                  <a:lnTo>
                    <a:pt x="3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3" name="Freeform 756">
              <a:extLst>
                <a:ext uri="{FF2B5EF4-FFF2-40B4-BE49-F238E27FC236}">
                  <a16:creationId xmlns:a16="http://schemas.microsoft.com/office/drawing/2014/main" id="{61461907-DA2B-661E-93D6-6DA560E98C2E}"/>
                </a:ext>
              </a:extLst>
            </p:cNvPr>
            <p:cNvSpPr>
              <a:spLocks/>
            </p:cNvSpPr>
            <p:nvPr/>
          </p:nvSpPr>
          <p:spPr bwMode="auto">
            <a:xfrm rot="21400944">
              <a:off x="1463202" y="2158543"/>
              <a:ext cx="23602" cy="38870"/>
            </a:xfrm>
            <a:custGeom>
              <a:avLst/>
              <a:gdLst>
                <a:gd name="T0" fmla="*/ 0 w 19"/>
                <a:gd name="T1" fmla="*/ 0 h 33"/>
                <a:gd name="T2" fmla="*/ 0 w 19"/>
                <a:gd name="T3" fmla="*/ 0 h 33"/>
                <a:gd name="T4" fmla="*/ 11 w 19"/>
                <a:gd name="T5" fmla="*/ 18 h 33"/>
                <a:gd name="T6" fmla="*/ 16 w 19"/>
                <a:gd name="T7" fmla="*/ 27 h 33"/>
                <a:gd name="T8" fmla="*/ 19 w 19"/>
                <a:gd name="T9" fmla="*/ 33 h 33"/>
                <a:gd name="T10" fmla="*/ 19 w 19"/>
                <a:gd name="T11" fmla="*/ 33 h 33"/>
                <a:gd name="T12" fmla="*/ 16 w 19"/>
                <a:gd name="T13" fmla="*/ 27 h 33"/>
                <a:gd name="T14" fmla="*/ 11 w 19"/>
                <a:gd name="T15" fmla="*/ 18 h 33"/>
                <a:gd name="T16" fmla="*/ 0 w 19"/>
                <a:gd name="T17" fmla="*/ 0 h 33"/>
                <a:gd name="T18" fmla="*/ 0 w 19"/>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0" y="0"/>
                  </a:moveTo>
                  <a:lnTo>
                    <a:pt x="0" y="0"/>
                  </a:lnTo>
                  <a:lnTo>
                    <a:pt x="11" y="18"/>
                  </a:lnTo>
                  <a:lnTo>
                    <a:pt x="16" y="27"/>
                  </a:lnTo>
                  <a:lnTo>
                    <a:pt x="19" y="33"/>
                  </a:lnTo>
                  <a:lnTo>
                    <a:pt x="19" y="33"/>
                  </a:lnTo>
                  <a:lnTo>
                    <a:pt x="16" y="27"/>
                  </a:lnTo>
                  <a:lnTo>
                    <a:pt x="11" y="18"/>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4" name="Freeform 757">
              <a:extLst>
                <a:ext uri="{FF2B5EF4-FFF2-40B4-BE49-F238E27FC236}">
                  <a16:creationId xmlns:a16="http://schemas.microsoft.com/office/drawing/2014/main" id="{ED25285E-34A1-767A-FB5D-0182CE0349C4}"/>
                </a:ext>
              </a:extLst>
            </p:cNvPr>
            <p:cNvSpPr>
              <a:spLocks/>
            </p:cNvSpPr>
            <p:nvPr/>
          </p:nvSpPr>
          <p:spPr bwMode="auto">
            <a:xfrm rot="21400944">
              <a:off x="1759638" y="2663703"/>
              <a:ext cx="34782" cy="25913"/>
            </a:xfrm>
            <a:custGeom>
              <a:avLst/>
              <a:gdLst>
                <a:gd name="T0" fmla="*/ 28 w 28"/>
                <a:gd name="T1" fmla="*/ 22 h 22"/>
                <a:gd name="T2" fmla="*/ 28 w 28"/>
                <a:gd name="T3" fmla="*/ 22 h 22"/>
                <a:gd name="T4" fmla="*/ 11 w 28"/>
                <a:gd name="T5" fmla="*/ 16 h 22"/>
                <a:gd name="T6" fmla="*/ 6 w 28"/>
                <a:gd name="T7" fmla="*/ 7 h 22"/>
                <a:gd name="T8" fmla="*/ 0 w 28"/>
                <a:gd name="T9" fmla="*/ 0 h 22"/>
                <a:gd name="T10" fmla="*/ 0 w 28"/>
                <a:gd name="T11" fmla="*/ 0 h 22"/>
                <a:gd name="T12" fmla="*/ 6 w 28"/>
                <a:gd name="T13" fmla="*/ 7 h 22"/>
                <a:gd name="T14" fmla="*/ 11 w 28"/>
                <a:gd name="T15" fmla="*/ 16 h 22"/>
                <a:gd name="T16" fmla="*/ 28 w 28"/>
                <a:gd name="T17" fmla="*/ 22 h 22"/>
                <a:gd name="T18" fmla="*/ 28 w 28"/>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2">
                  <a:moveTo>
                    <a:pt x="28" y="22"/>
                  </a:moveTo>
                  <a:lnTo>
                    <a:pt x="28" y="22"/>
                  </a:lnTo>
                  <a:lnTo>
                    <a:pt x="11" y="16"/>
                  </a:lnTo>
                  <a:lnTo>
                    <a:pt x="6" y="7"/>
                  </a:lnTo>
                  <a:lnTo>
                    <a:pt x="0" y="0"/>
                  </a:lnTo>
                  <a:lnTo>
                    <a:pt x="0" y="0"/>
                  </a:lnTo>
                  <a:lnTo>
                    <a:pt x="6" y="7"/>
                  </a:lnTo>
                  <a:lnTo>
                    <a:pt x="11" y="16"/>
                  </a:lnTo>
                  <a:lnTo>
                    <a:pt x="28" y="22"/>
                  </a:lnTo>
                  <a:lnTo>
                    <a:pt x="28" y="2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5" name="Freeform 758">
              <a:extLst>
                <a:ext uri="{FF2B5EF4-FFF2-40B4-BE49-F238E27FC236}">
                  <a16:creationId xmlns:a16="http://schemas.microsoft.com/office/drawing/2014/main" id="{6F5402CB-5190-F03A-9E65-B3074CC8BCB1}"/>
                </a:ext>
              </a:extLst>
            </p:cNvPr>
            <p:cNvSpPr>
              <a:spLocks/>
            </p:cNvSpPr>
            <p:nvPr/>
          </p:nvSpPr>
          <p:spPr bwMode="auto">
            <a:xfrm rot="21400944">
              <a:off x="1522353" y="2480523"/>
              <a:ext cx="31054" cy="18846"/>
            </a:xfrm>
            <a:custGeom>
              <a:avLst/>
              <a:gdLst>
                <a:gd name="T0" fmla="*/ 25 w 25"/>
                <a:gd name="T1" fmla="*/ 16 h 16"/>
                <a:gd name="T2" fmla="*/ 25 w 25"/>
                <a:gd name="T3" fmla="*/ 16 h 16"/>
                <a:gd name="T4" fmla="*/ 11 w 25"/>
                <a:gd name="T5" fmla="*/ 13 h 16"/>
                <a:gd name="T6" fmla="*/ 6 w 25"/>
                <a:gd name="T7" fmla="*/ 6 h 16"/>
                <a:gd name="T8" fmla="*/ 0 w 25"/>
                <a:gd name="T9" fmla="*/ 0 h 16"/>
                <a:gd name="T10" fmla="*/ 0 w 25"/>
                <a:gd name="T11" fmla="*/ 0 h 16"/>
                <a:gd name="T12" fmla="*/ 6 w 25"/>
                <a:gd name="T13" fmla="*/ 6 h 16"/>
                <a:gd name="T14" fmla="*/ 11 w 25"/>
                <a:gd name="T15" fmla="*/ 13 h 16"/>
                <a:gd name="T16" fmla="*/ 25 w 25"/>
                <a:gd name="T17" fmla="*/ 16 h 16"/>
                <a:gd name="T18" fmla="*/ 25 w 25"/>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6">
                  <a:moveTo>
                    <a:pt x="25" y="16"/>
                  </a:moveTo>
                  <a:lnTo>
                    <a:pt x="25" y="16"/>
                  </a:lnTo>
                  <a:lnTo>
                    <a:pt x="11" y="13"/>
                  </a:lnTo>
                  <a:lnTo>
                    <a:pt x="6" y="6"/>
                  </a:lnTo>
                  <a:lnTo>
                    <a:pt x="0" y="0"/>
                  </a:lnTo>
                  <a:lnTo>
                    <a:pt x="0" y="0"/>
                  </a:lnTo>
                  <a:lnTo>
                    <a:pt x="6" y="6"/>
                  </a:lnTo>
                  <a:lnTo>
                    <a:pt x="11" y="13"/>
                  </a:lnTo>
                  <a:lnTo>
                    <a:pt x="25" y="16"/>
                  </a:lnTo>
                  <a:lnTo>
                    <a:pt x="25" y="1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6" name="Freeform 759">
              <a:extLst>
                <a:ext uri="{FF2B5EF4-FFF2-40B4-BE49-F238E27FC236}">
                  <a16:creationId xmlns:a16="http://schemas.microsoft.com/office/drawing/2014/main" id="{35DA3618-A0F5-55E5-3BBE-9809570BF6F4}"/>
                </a:ext>
              </a:extLst>
            </p:cNvPr>
            <p:cNvSpPr>
              <a:spLocks/>
            </p:cNvSpPr>
            <p:nvPr/>
          </p:nvSpPr>
          <p:spPr bwMode="auto">
            <a:xfrm rot="21400944">
              <a:off x="1555091" y="2386091"/>
              <a:ext cx="7453" cy="7067"/>
            </a:xfrm>
            <a:custGeom>
              <a:avLst/>
              <a:gdLst>
                <a:gd name="T0" fmla="*/ 6 w 6"/>
                <a:gd name="T1" fmla="*/ 6 h 6"/>
                <a:gd name="T2" fmla="*/ 6 w 6"/>
                <a:gd name="T3" fmla="*/ 6 h 6"/>
                <a:gd name="T4" fmla="*/ 6 w 6"/>
                <a:gd name="T5" fmla="*/ 6 h 6"/>
                <a:gd name="T6" fmla="*/ 0 w 6"/>
                <a:gd name="T7" fmla="*/ 3 h 6"/>
                <a:gd name="T8" fmla="*/ 0 w 6"/>
                <a:gd name="T9" fmla="*/ 3 h 6"/>
                <a:gd name="T10" fmla="*/ 0 w 6"/>
                <a:gd name="T11" fmla="*/ 0 h 6"/>
                <a:gd name="T12" fmla="*/ 0 w 6"/>
                <a:gd name="T13" fmla="*/ 0 h 6"/>
                <a:gd name="T14" fmla="*/ 0 w 6"/>
                <a:gd name="T15" fmla="*/ 3 h 6"/>
                <a:gd name="T16" fmla="*/ 0 w 6"/>
                <a:gd name="T17" fmla="*/ 3 h 6"/>
                <a:gd name="T18" fmla="*/ 6 w 6"/>
                <a:gd name="T19" fmla="*/ 6 h 6"/>
                <a:gd name="T20" fmla="*/ 6 w 6"/>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6" y="6"/>
                  </a:moveTo>
                  <a:lnTo>
                    <a:pt x="6" y="6"/>
                  </a:lnTo>
                  <a:lnTo>
                    <a:pt x="6" y="6"/>
                  </a:lnTo>
                  <a:lnTo>
                    <a:pt x="0" y="3"/>
                  </a:lnTo>
                  <a:lnTo>
                    <a:pt x="0" y="3"/>
                  </a:lnTo>
                  <a:lnTo>
                    <a:pt x="0" y="0"/>
                  </a:lnTo>
                  <a:lnTo>
                    <a:pt x="0" y="0"/>
                  </a:lnTo>
                  <a:lnTo>
                    <a:pt x="0" y="3"/>
                  </a:lnTo>
                  <a:lnTo>
                    <a:pt x="0" y="3"/>
                  </a:lnTo>
                  <a:lnTo>
                    <a:pt x="6" y="6"/>
                  </a:lnTo>
                  <a:lnTo>
                    <a:pt x="6"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7" name="Freeform 760">
              <a:extLst>
                <a:ext uri="{FF2B5EF4-FFF2-40B4-BE49-F238E27FC236}">
                  <a16:creationId xmlns:a16="http://schemas.microsoft.com/office/drawing/2014/main" id="{15DEF4FD-0B8F-3CBA-FFAE-8250AB44B30B}"/>
                </a:ext>
              </a:extLst>
            </p:cNvPr>
            <p:cNvSpPr>
              <a:spLocks/>
            </p:cNvSpPr>
            <p:nvPr/>
          </p:nvSpPr>
          <p:spPr bwMode="auto">
            <a:xfrm rot="21400944">
              <a:off x="1276789" y="26973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8" name="Freeform 761">
              <a:extLst>
                <a:ext uri="{FF2B5EF4-FFF2-40B4-BE49-F238E27FC236}">
                  <a16:creationId xmlns:a16="http://schemas.microsoft.com/office/drawing/2014/main" id="{278F8F48-305C-9D56-52E7-2015434B571D}"/>
                </a:ext>
              </a:extLst>
            </p:cNvPr>
            <p:cNvSpPr>
              <a:spLocks/>
            </p:cNvSpPr>
            <p:nvPr/>
          </p:nvSpPr>
          <p:spPr bwMode="auto">
            <a:xfrm rot="21400944">
              <a:off x="719607" y="1906575"/>
              <a:ext cx="691898" cy="497067"/>
            </a:xfrm>
            <a:custGeom>
              <a:avLst/>
              <a:gdLst>
                <a:gd name="T0" fmla="*/ 406 w 557"/>
                <a:gd name="T1" fmla="*/ 73 h 422"/>
                <a:gd name="T2" fmla="*/ 157 w 557"/>
                <a:gd name="T3" fmla="*/ 18 h 422"/>
                <a:gd name="T4" fmla="*/ 168 w 557"/>
                <a:gd name="T5" fmla="*/ 43 h 422"/>
                <a:gd name="T6" fmla="*/ 163 w 557"/>
                <a:gd name="T7" fmla="*/ 88 h 422"/>
                <a:gd name="T8" fmla="*/ 157 w 557"/>
                <a:gd name="T9" fmla="*/ 118 h 422"/>
                <a:gd name="T10" fmla="*/ 152 w 557"/>
                <a:gd name="T11" fmla="*/ 152 h 422"/>
                <a:gd name="T12" fmla="*/ 129 w 557"/>
                <a:gd name="T13" fmla="*/ 185 h 422"/>
                <a:gd name="T14" fmla="*/ 115 w 557"/>
                <a:gd name="T15" fmla="*/ 197 h 422"/>
                <a:gd name="T16" fmla="*/ 98 w 557"/>
                <a:gd name="T17" fmla="*/ 197 h 422"/>
                <a:gd name="T18" fmla="*/ 87 w 557"/>
                <a:gd name="T19" fmla="*/ 188 h 422"/>
                <a:gd name="T20" fmla="*/ 96 w 557"/>
                <a:gd name="T21" fmla="*/ 176 h 422"/>
                <a:gd name="T22" fmla="*/ 101 w 557"/>
                <a:gd name="T23" fmla="*/ 173 h 422"/>
                <a:gd name="T24" fmla="*/ 110 w 557"/>
                <a:gd name="T25" fmla="*/ 155 h 422"/>
                <a:gd name="T26" fmla="*/ 124 w 557"/>
                <a:gd name="T27" fmla="*/ 143 h 422"/>
                <a:gd name="T28" fmla="*/ 132 w 557"/>
                <a:gd name="T29" fmla="*/ 128 h 422"/>
                <a:gd name="T30" fmla="*/ 118 w 557"/>
                <a:gd name="T31" fmla="*/ 122 h 422"/>
                <a:gd name="T32" fmla="*/ 118 w 557"/>
                <a:gd name="T33" fmla="*/ 112 h 422"/>
                <a:gd name="T34" fmla="*/ 121 w 557"/>
                <a:gd name="T35" fmla="*/ 88 h 422"/>
                <a:gd name="T36" fmla="*/ 107 w 557"/>
                <a:gd name="T37" fmla="*/ 79 h 422"/>
                <a:gd name="T38" fmla="*/ 90 w 557"/>
                <a:gd name="T39" fmla="*/ 76 h 422"/>
                <a:gd name="T40" fmla="*/ 54 w 557"/>
                <a:gd name="T41" fmla="*/ 61 h 422"/>
                <a:gd name="T42" fmla="*/ 9 w 557"/>
                <a:gd name="T43" fmla="*/ 24 h 422"/>
                <a:gd name="T44" fmla="*/ 6 w 557"/>
                <a:gd name="T45" fmla="*/ 61 h 422"/>
                <a:gd name="T46" fmla="*/ 3 w 557"/>
                <a:gd name="T47" fmla="*/ 118 h 422"/>
                <a:gd name="T48" fmla="*/ 0 w 557"/>
                <a:gd name="T49" fmla="*/ 152 h 422"/>
                <a:gd name="T50" fmla="*/ 14 w 557"/>
                <a:gd name="T51" fmla="*/ 207 h 422"/>
                <a:gd name="T52" fmla="*/ 9 w 557"/>
                <a:gd name="T53" fmla="*/ 228 h 422"/>
                <a:gd name="T54" fmla="*/ 23 w 557"/>
                <a:gd name="T55" fmla="*/ 258 h 422"/>
                <a:gd name="T56" fmla="*/ 20 w 557"/>
                <a:gd name="T57" fmla="*/ 261 h 422"/>
                <a:gd name="T58" fmla="*/ 23 w 557"/>
                <a:gd name="T59" fmla="*/ 264 h 422"/>
                <a:gd name="T60" fmla="*/ 26 w 557"/>
                <a:gd name="T61" fmla="*/ 264 h 422"/>
                <a:gd name="T62" fmla="*/ 28 w 557"/>
                <a:gd name="T63" fmla="*/ 267 h 422"/>
                <a:gd name="T64" fmla="*/ 28 w 557"/>
                <a:gd name="T65" fmla="*/ 267 h 422"/>
                <a:gd name="T66" fmla="*/ 68 w 557"/>
                <a:gd name="T67" fmla="*/ 286 h 422"/>
                <a:gd name="T68" fmla="*/ 82 w 557"/>
                <a:gd name="T69" fmla="*/ 358 h 422"/>
                <a:gd name="T70" fmla="*/ 107 w 557"/>
                <a:gd name="T71" fmla="*/ 362 h 422"/>
                <a:gd name="T72" fmla="*/ 146 w 557"/>
                <a:gd name="T73" fmla="*/ 358 h 422"/>
                <a:gd name="T74" fmla="*/ 152 w 557"/>
                <a:gd name="T75" fmla="*/ 365 h 422"/>
                <a:gd name="T76" fmla="*/ 168 w 557"/>
                <a:gd name="T77" fmla="*/ 374 h 422"/>
                <a:gd name="T78" fmla="*/ 213 w 557"/>
                <a:gd name="T79" fmla="*/ 389 h 422"/>
                <a:gd name="T80" fmla="*/ 269 w 557"/>
                <a:gd name="T81" fmla="*/ 389 h 422"/>
                <a:gd name="T82" fmla="*/ 339 w 557"/>
                <a:gd name="T83" fmla="*/ 389 h 422"/>
                <a:gd name="T84" fmla="*/ 342 w 557"/>
                <a:gd name="T85" fmla="*/ 389 h 422"/>
                <a:gd name="T86" fmla="*/ 345 w 557"/>
                <a:gd name="T87" fmla="*/ 389 h 422"/>
                <a:gd name="T88" fmla="*/ 347 w 557"/>
                <a:gd name="T89" fmla="*/ 389 h 422"/>
                <a:gd name="T90" fmla="*/ 350 w 557"/>
                <a:gd name="T91" fmla="*/ 389 h 422"/>
                <a:gd name="T92" fmla="*/ 353 w 557"/>
                <a:gd name="T93" fmla="*/ 392 h 422"/>
                <a:gd name="T94" fmla="*/ 359 w 557"/>
                <a:gd name="T95" fmla="*/ 392 h 422"/>
                <a:gd name="T96" fmla="*/ 361 w 557"/>
                <a:gd name="T97" fmla="*/ 392 h 422"/>
                <a:gd name="T98" fmla="*/ 367 w 557"/>
                <a:gd name="T99" fmla="*/ 395 h 422"/>
                <a:gd name="T100" fmla="*/ 373 w 557"/>
                <a:gd name="T101" fmla="*/ 395 h 422"/>
                <a:gd name="T102" fmla="*/ 375 w 557"/>
                <a:gd name="T103" fmla="*/ 395 h 422"/>
                <a:gd name="T104" fmla="*/ 381 w 557"/>
                <a:gd name="T105" fmla="*/ 398 h 422"/>
                <a:gd name="T106" fmla="*/ 387 w 557"/>
                <a:gd name="T107" fmla="*/ 398 h 422"/>
                <a:gd name="T108" fmla="*/ 389 w 557"/>
                <a:gd name="T109" fmla="*/ 401 h 422"/>
                <a:gd name="T110" fmla="*/ 395 w 557"/>
                <a:gd name="T111" fmla="*/ 401 h 422"/>
                <a:gd name="T112" fmla="*/ 406 w 557"/>
                <a:gd name="T113" fmla="*/ 404 h 422"/>
                <a:gd name="T114" fmla="*/ 412 w 557"/>
                <a:gd name="T115" fmla="*/ 407 h 422"/>
                <a:gd name="T116" fmla="*/ 465 w 557"/>
                <a:gd name="T117"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7" h="422">
                  <a:moveTo>
                    <a:pt x="527" y="216"/>
                  </a:moveTo>
                  <a:lnTo>
                    <a:pt x="557" y="112"/>
                  </a:lnTo>
                  <a:lnTo>
                    <a:pt x="557" y="112"/>
                  </a:lnTo>
                  <a:lnTo>
                    <a:pt x="406" y="73"/>
                  </a:lnTo>
                  <a:lnTo>
                    <a:pt x="286" y="39"/>
                  </a:lnTo>
                  <a:lnTo>
                    <a:pt x="154" y="0"/>
                  </a:lnTo>
                  <a:lnTo>
                    <a:pt x="154" y="0"/>
                  </a:lnTo>
                  <a:lnTo>
                    <a:pt x="157" y="18"/>
                  </a:lnTo>
                  <a:lnTo>
                    <a:pt x="160" y="27"/>
                  </a:lnTo>
                  <a:lnTo>
                    <a:pt x="160" y="27"/>
                  </a:lnTo>
                  <a:lnTo>
                    <a:pt x="163" y="33"/>
                  </a:lnTo>
                  <a:lnTo>
                    <a:pt x="168" y="43"/>
                  </a:lnTo>
                  <a:lnTo>
                    <a:pt x="168" y="52"/>
                  </a:lnTo>
                  <a:lnTo>
                    <a:pt x="168" y="61"/>
                  </a:lnTo>
                  <a:lnTo>
                    <a:pt x="168" y="61"/>
                  </a:lnTo>
                  <a:lnTo>
                    <a:pt x="163" y="88"/>
                  </a:lnTo>
                  <a:lnTo>
                    <a:pt x="163" y="88"/>
                  </a:lnTo>
                  <a:lnTo>
                    <a:pt x="160" y="109"/>
                  </a:lnTo>
                  <a:lnTo>
                    <a:pt x="160" y="109"/>
                  </a:lnTo>
                  <a:lnTo>
                    <a:pt x="157" y="118"/>
                  </a:lnTo>
                  <a:lnTo>
                    <a:pt x="157" y="118"/>
                  </a:lnTo>
                  <a:lnTo>
                    <a:pt x="157" y="131"/>
                  </a:lnTo>
                  <a:lnTo>
                    <a:pt x="152" y="149"/>
                  </a:lnTo>
                  <a:lnTo>
                    <a:pt x="152" y="152"/>
                  </a:lnTo>
                  <a:lnTo>
                    <a:pt x="152" y="152"/>
                  </a:lnTo>
                  <a:lnTo>
                    <a:pt x="143" y="170"/>
                  </a:lnTo>
                  <a:lnTo>
                    <a:pt x="138" y="179"/>
                  </a:lnTo>
                  <a:lnTo>
                    <a:pt x="129" y="185"/>
                  </a:lnTo>
                  <a:lnTo>
                    <a:pt x="129" y="185"/>
                  </a:lnTo>
                  <a:lnTo>
                    <a:pt x="124" y="191"/>
                  </a:lnTo>
                  <a:lnTo>
                    <a:pt x="124" y="191"/>
                  </a:lnTo>
                  <a:lnTo>
                    <a:pt x="115" y="197"/>
                  </a:lnTo>
                  <a:lnTo>
                    <a:pt x="104" y="197"/>
                  </a:lnTo>
                  <a:lnTo>
                    <a:pt x="104" y="197"/>
                  </a:lnTo>
                  <a:lnTo>
                    <a:pt x="98" y="197"/>
                  </a:lnTo>
                  <a:lnTo>
                    <a:pt x="98" y="197"/>
                  </a:lnTo>
                  <a:lnTo>
                    <a:pt x="93" y="194"/>
                  </a:lnTo>
                  <a:lnTo>
                    <a:pt x="90" y="191"/>
                  </a:lnTo>
                  <a:lnTo>
                    <a:pt x="87" y="188"/>
                  </a:lnTo>
                  <a:lnTo>
                    <a:pt x="87" y="188"/>
                  </a:lnTo>
                  <a:lnTo>
                    <a:pt x="87" y="185"/>
                  </a:lnTo>
                  <a:lnTo>
                    <a:pt x="90" y="182"/>
                  </a:lnTo>
                  <a:lnTo>
                    <a:pt x="96" y="176"/>
                  </a:lnTo>
                  <a:lnTo>
                    <a:pt x="96" y="176"/>
                  </a:lnTo>
                  <a:lnTo>
                    <a:pt x="98" y="176"/>
                  </a:lnTo>
                  <a:lnTo>
                    <a:pt x="98" y="176"/>
                  </a:lnTo>
                  <a:lnTo>
                    <a:pt x="101" y="173"/>
                  </a:lnTo>
                  <a:lnTo>
                    <a:pt x="101" y="173"/>
                  </a:lnTo>
                  <a:lnTo>
                    <a:pt x="107" y="170"/>
                  </a:lnTo>
                  <a:lnTo>
                    <a:pt x="110" y="161"/>
                  </a:lnTo>
                  <a:lnTo>
                    <a:pt x="110" y="161"/>
                  </a:lnTo>
                  <a:lnTo>
                    <a:pt x="110" y="155"/>
                  </a:lnTo>
                  <a:lnTo>
                    <a:pt x="112" y="152"/>
                  </a:lnTo>
                  <a:lnTo>
                    <a:pt x="121" y="143"/>
                  </a:lnTo>
                  <a:lnTo>
                    <a:pt x="121" y="143"/>
                  </a:lnTo>
                  <a:lnTo>
                    <a:pt x="124" y="143"/>
                  </a:lnTo>
                  <a:lnTo>
                    <a:pt x="124" y="143"/>
                  </a:lnTo>
                  <a:lnTo>
                    <a:pt x="126" y="137"/>
                  </a:lnTo>
                  <a:lnTo>
                    <a:pt x="126" y="137"/>
                  </a:lnTo>
                  <a:lnTo>
                    <a:pt x="132" y="128"/>
                  </a:lnTo>
                  <a:lnTo>
                    <a:pt x="132" y="128"/>
                  </a:lnTo>
                  <a:lnTo>
                    <a:pt x="126" y="128"/>
                  </a:lnTo>
                  <a:lnTo>
                    <a:pt x="126" y="128"/>
                  </a:lnTo>
                  <a:lnTo>
                    <a:pt x="118" y="122"/>
                  </a:lnTo>
                  <a:lnTo>
                    <a:pt x="118" y="118"/>
                  </a:lnTo>
                  <a:lnTo>
                    <a:pt x="118" y="115"/>
                  </a:lnTo>
                  <a:lnTo>
                    <a:pt x="118" y="115"/>
                  </a:lnTo>
                  <a:lnTo>
                    <a:pt x="118" y="112"/>
                  </a:lnTo>
                  <a:lnTo>
                    <a:pt x="118" y="112"/>
                  </a:lnTo>
                  <a:lnTo>
                    <a:pt x="121" y="103"/>
                  </a:lnTo>
                  <a:lnTo>
                    <a:pt x="121" y="97"/>
                  </a:lnTo>
                  <a:lnTo>
                    <a:pt x="121" y="88"/>
                  </a:lnTo>
                  <a:lnTo>
                    <a:pt x="121" y="88"/>
                  </a:lnTo>
                  <a:lnTo>
                    <a:pt x="118" y="85"/>
                  </a:lnTo>
                  <a:lnTo>
                    <a:pt x="115" y="82"/>
                  </a:lnTo>
                  <a:lnTo>
                    <a:pt x="107" y="79"/>
                  </a:lnTo>
                  <a:lnTo>
                    <a:pt x="107" y="79"/>
                  </a:lnTo>
                  <a:lnTo>
                    <a:pt x="98" y="76"/>
                  </a:lnTo>
                  <a:lnTo>
                    <a:pt x="98" y="76"/>
                  </a:lnTo>
                  <a:lnTo>
                    <a:pt x="90" y="76"/>
                  </a:lnTo>
                  <a:lnTo>
                    <a:pt x="90" y="76"/>
                  </a:lnTo>
                  <a:lnTo>
                    <a:pt x="73" y="70"/>
                  </a:lnTo>
                  <a:lnTo>
                    <a:pt x="54" y="61"/>
                  </a:lnTo>
                  <a:lnTo>
                    <a:pt x="54" y="61"/>
                  </a:lnTo>
                  <a:lnTo>
                    <a:pt x="34" y="49"/>
                  </a:lnTo>
                  <a:lnTo>
                    <a:pt x="20" y="33"/>
                  </a:lnTo>
                  <a:lnTo>
                    <a:pt x="20" y="33"/>
                  </a:lnTo>
                  <a:lnTo>
                    <a:pt x="9" y="24"/>
                  </a:lnTo>
                  <a:lnTo>
                    <a:pt x="9" y="24"/>
                  </a:lnTo>
                  <a:lnTo>
                    <a:pt x="0" y="43"/>
                  </a:lnTo>
                  <a:lnTo>
                    <a:pt x="0" y="43"/>
                  </a:lnTo>
                  <a:lnTo>
                    <a:pt x="6" y="61"/>
                  </a:lnTo>
                  <a:lnTo>
                    <a:pt x="9" y="76"/>
                  </a:lnTo>
                  <a:lnTo>
                    <a:pt x="9" y="76"/>
                  </a:lnTo>
                  <a:lnTo>
                    <a:pt x="6" y="100"/>
                  </a:lnTo>
                  <a:lnTo>
                    <a:pt x="3" y="118"/>
                  </a:lnTo>
                  <a:lnTo>
                    <a:pt x="0" y="134"/>
                  </a:lnTo>
                  <a:lnTo>
                    <a:pt x="0" y="134"/>
                  </a:lnTo>
                  <a:lnTo>
                    <a:pt x="0" y="143"/>
                  </a:lnTo>
                  <a:lnTo>
                    <a:pt x="0" y="152"/>
                  </a:lnTo>
                  <a:lnTo>
                    <a:pt x="6" y="176"/>
                  </a:lnTo>
                  <a:lnTo>
                    <a:pt x="6" y="176"/>
                  </a:lnTo>
                  <a:lnTo>
                    <a:pt x="12" y="191"/>
                  </a:lnTo>
                  <a:lnTo>
                    <a:pt x="14" y="207"/>
                  </a:lnTo>
                  <a:lnTo>
                    <a:pt x="14" y="207"/>
                  </a:lnTo>
                  <a:lnTo>
                    <a:pt x="12" y="210"/>
                  </a:lnTo>
                  <a:lnTo>
                    <a:pt x="12" y="210"/>
                  </a:lnTo>
                  <a:lnTo>
                    <a:pt x="9" y="228"/>
                  </a:lnTo>
                  <a:lnTo>
                    <a:pt x="9" y="228"/>
                  </a:lnTo>
                  <a:lnTo>
                    <a:pt x="17" y="243"/>
                  </a:lnTo>
                  <a:lnTo>
                    <a:pt x="23" y="252"/>
                  </a:lnTo>
                  <a:lnTo>
                    <a:pt x="23" y="258"/>
                  </a:lnTo>
                  <a:lnTo>
                    <a:pt x="23" y="261"/>
                  </a:lnTo>
                  <a:lnTo>
                    <a:pt x="23" y="261"/>
                  </a:lnTo>
                  <a:lnTo>
                    <a:pt x="20" y="261"/>
                  </a:lnTo>
                  <a:lnTo>
                    <a:pt x="20" y="261"/>
                  </a:lnTo>
                  <a:lnTo>
                    <a:pt x="23" y="264"/>
                  </a:lnTo>
                  <a:lnTo>
                    <a:pt x="23" y="264"/>
                  </a:lnTo>
                  <a:lnTo>
                    <a:pt x="23" y="264"/>
                  </a:lnTo>
                  <a:lnTo>
                    <a:pt x="23" y="264"/>
                  </a:lnTo>
                  <a:lnTo>
                    <a:pt x="26" y="264"/>
                  </a:lnTo>
                  <a:lnTo>
                    <a:pt x="26" y="264"/>
                  </a:lnTo>
                  <a:lnTo>
                    <a:pt x="26" y="264"/>
                  </a:lnTo>
                  <a:lnTo>
                    <a:pt x="26" y="264"/>
                  </a:lnTo>
                  <a:lnTo>
                    <a:pt x="26" y="267"/>
                  </a:lnTo>
                  <a:lnTo>
                    <a:pt x="26" y="267"/>
                  </a:lnTo>
                  <a:lnTo>
                    <a:pt x="28" y="267"/>
                  </a:lnTo>
                  <a:lnTo>
                    <a:pt x="28" y="267"/>
                  </a:lnTo>
                  <a:lnTo>
                    <a:pt x="28" y="267"/>
                  </a:lnTo>
                  <a:lnTo>
                    <a:pt x="28" y="267"/>
                  </a:lnTo>
                  <a:lnTo>
                    <a:pt x="28" y="267"/>
                  </a:lnTo>
                  <a:lnTo>
                    <a:pt x="28" y="267"/>
                  </a:lnTo>
                  <a:lnTo>
                    <a:pt x="28" y="270"/>
                  </a:lnTo>
                  <a:lnTo>
                    <a:pt x="65" y="283"/>
                  </a:lnTo>
                  <a:lnTo>
                    <a:pt x="65" y="283"/>
                  </a:lnTo>
                  <a:lnTo>
                    <a:pt x="68" y="286"/>
                  </a:lnTo>
                  <a:lnTo>
                    <a:pt x="68" y="289"/>
                  </a:lnTo>
                  <a:lnTo>
                    <a:pt x="68" y="346"/>
                  </a:lnTo>
                  <a:lnTo>
                    <a:pt x="68" y="346"/>
                  </a:lnTo>
                  <a:lnTo>
                    <a:pt x="82" y="358"/>
                  </a:lnTo>
                  <a:lnTo>
                    <a:pt x="90" y="362"/>
                  </a:lnTo>
                  <a:lnTo>
                    <a:pt x="96" y="365"/>
                  </a:lnTo>
                  <a:lnTo>
                    <a:pt x="96" y="365"/>
                  </a:lnTo>
                  <a:lnTo>
                    <a:pt x="107" y="362"/>
                  </a:lnTo>
                  <a:lnTo>
                    <a:pt x="107" y="362"/>
                  </a:lnTo>
                  <a:lnTo>
                    <a:pt x="115" y="362"/>
                  </a:lnTo>
                  <a:lnTo>
                    <a:pt x="129" y="358"/>
                  </a:lnTo>
                  <a:lnTo>
                    <a:pt x="146" y="358"/>
                  </a:lnTo>
                  <a:lnTo>
                    <a:pt x="146" y="358"/>
                  </a:lnTo>
                  <a:lnTo>
                    <a:pt x="149" y="362"/>
                  </a:lnTo>
                  <a:lnTo>
                    <a:pt x="152" y="365"/>
                  </a:lnTo>
                  <a:lnTo>
                    <a:pt x="152" y="365"/>
                  </a:lnTo>
                  <a:lnTo>
                    <a:pt x="152" y="368"/>
                  </a:lnTo>
                  <a:lnTo>
                    <a:pt x="152" y="374"/>
                  </a:lnTo>
                  <a:lnTo>
                    <a:pt x="168" y="374"/>
                  </a:lnTo>
                  <a:lnTo>
                    <a:pt x="168" y="374"/>
                  </a:lnTo>
                  <a:lnTo>
                    <a:pt x="185" y="380"/>
                  </a:lnTo>
                  <a:lnTo>
                    <a:pt x="196" y="383"/>
                  </a:lnTo>
                  <a:lnTo>
                    <a:pt x="196" y="383"/>
                  </a:lnTo>
                  <a:lnTo>
                    <a:pt x="213" y="389"/>
                  </a:lnTo>
                  <a:lnTo>
                    <a:pt x="227" y="395"/>
                  </a:lnTo>
                  <a:lnTo>
                    <a:pt x="227" y="395"/>
                  </a:lnTo>
                  <a:lnTo>
                    <a:pt x="269" y="389"/>
                  </a:lnTo>
                  <a:lnTo>
                    <a:pt x="269" y="389"/>
                  </a:lnTo>
                  <a:lnTo>
                    <a:pt x="269" y="389"/>
                  </a:lnTo>
                  <a:lnTo>
                    <a:pt x="336" y="389"/>
                  </a:lnTo>
                  <a:lnTo>
                    <a:pt x="336" y="389"/>
                  </a:lnTo>
                  <a:lnTo>
                    <a:pt x="339" y="389"/>
                  </a:lnTo>
                  <a:lnTo>
                    <a:pt x="339" y="389"/>
                  </a:lnTo>
                  <a:lnTo>
                    <a:pt x="339" y="389"/>
                  </a:lnTo>
                  <a:lnTo>
                    <a:pt x="339" y="389"/>
                  </a:lnTo>
                  <a:lnTo>
                    <a:pt x="342" y="389"/>
                  </a:lnTo>
                  <a:lnTo>
                    <a:pt x="342" y="389"/>
                  </a:lnTo>
                  <a:lnTo>
                    <a:pt x="342" y="389"/>
                  </a:lnTo>
                  <a:lnTo>
                    <a:pt x="342" y="389"/>
                  </a:lnTo>
                  <a:lnTo>
                    <a:pt x="345" y="389"/>
                  </a:lnTo>
                  <a:lnTo>
                    <a:pt x="345" y="389"/>
                  </a:lnTo>
                  <a:lnTo>
                    <a:pt x="345" y="389"/>
                  </a:lnTo>
                  <a:lnTo>
                    <a:pt x="345" y="389"/>
                  </a:lnTo>
                  <a:lnTo>
                    <a:pt x="347" y="389"/>
                  </a:lnTo>
                  <a:lnTo>
                    <a:pt x="347" y="389"/>
                  </a:lnTo>
                  <a:lnTo>
                    <a:pt x="347" y="389"/>
                  </a:lnTo>
                  <a:lnTo>
                    <a:pt x="347" y="389"/>
                  </a:lnTo>
                  <a:lnTo>
                    <a:pt x="350" y="389"/>
                  </a:lnTo>
                  <a:lnTo>
                    <a:pt x="350" y="389"/>
                  </a:lnTo>
                  <a:lnTo>
                    <a:pt x="350" y="389"/>
                  </a:lnTo>
                  <a:lnTo>
                    <a:pt x="350" y="389"/>
                  </a:lnTo>
                  <a:lnTo>
                    <a:pt x="353" y="392"/>
                  </a:lnTo>
                  <a:lnTo>
                    <a:pt x="353" y="392"/>
                  </a:lnTo>
                  <a:lnTo>
                    <a:pt x="356" y="392"/>
                  </a:lnTo>
                  <a:lnTo>
                    <a:pt x="356" y="392"/>
                  </a:lnTo>
                  <a:lnTo>
                    <a:pt x="359" y="392"/>
                  </a:lnTo>
                  <a:lnTo>
                    <a:pt x="359" y="392"/>
                  </a:lnTo>
                  <a:lnTo>
                    <a:pt x="359" y="392"/>
                  </a:lnTo>
                  <a:lnTo>
                    <a:pt x="359" y="392"/>
                  </a:lnTo>
                  <a:lnTo>
                    <a:pt x="361" y="392"/>
                  </a:lnTo>
                  <a:lnTo>
                    <a:pt x="361" y="392"/>
                  </a:lnTo>
                  <a:lnTo>
                    <a:pt x="361" y="392"/>
                  </a:lnTo>
                  <a:lnTo>
                    <a:pt x="361" y="392"/>
                  </a:lnTo>
                  <a:lnTo>
                    <a:pt x="367" y="395"/>
                  </a:lnTo>
                  <a:lnTo>
                    <a:pt x="367" y="395"/>
                  </a:lnTo>
                  <a:lnTo>
                    <a:pt x="367" y="395"/>
                  </a:lnTo>
                  <a:lnTo>
                    <a:pt x="367" y="395"/>
                  </a:lnTo>
                  <a:lnTo>
                    <a:pt x="373" y="395"/>
                  </a:lnTo>
                  <a:lnTo>
                    <a:pt x="373" y="395"/>
                  </a:lnTo>
                  <a:lnTo>
                    <a:pt x="373" y="395"/>
                  </a:lnTo>
                  <a:lnTo>
                    <a:pt x="373" y="395"/>
                  </a:lnTo>
                  <a:lnTo>
                    <a:pt x="375" y="395"/>
                  </a:lnTo>
                  <a:lnTo>
                    <a:pt x="375" y="395"/>
                  </a:lnTo>
                  <a:lnTo>
                    <a:pt x="375" y="395"/>
                  </a:lnTo>
                  <a:lnTo>
                    <a:pt x="375" y="395"/>
                  </a:lnTo>
                  <a:lnTo>
                    <a:pt x="381" y="398"/>
                  </a:lnTo>
                  <a:lnTo>
                    <a:pt x="381" y="398"/>
                  </a:lnTo>
                  <a:lnTo>
                    <a:pt x="381" y="398"/>
                  </a:lnTo>
                  <a:lnTo>
                    <a:pt x="381" y="398"/>
                  </a:lnTo>
                  <a:lnTo>
                    <a:pt x="387" y="398"/>
                  </a:lnTo>
                  <a:lnTo>
                    <a:pt x="387" y="398"/>
                  </a:lnTo>
                  <a:lnTo>
                    <a:pt x="387" y="398"/>
                  </a:lnTo>
                  <a:lnTo>
                    <a:pt x="387" y="398"/>
                  </a:lnTo>
                  <a:lnTo>
                    <a:pt x="389" y="401"/>
                  </a:lnTo>
                  <a:lnTo>
                    <a:pt x="389" y="401"/>
                  </a:lnTo>
                  <a:lnTo>
                    <a:pt x="392" y="401"/>
                  </a:lnTo>
                  <a:lnTo>
                    <a:pt x="392" y="401"/>
                  </a:lnTo>
                  <a:lnTo>
                    <a:pt x="395" y="401"/>
                  </a:lnTo>
                  <a:lnTo>
                    <a:pt x="395" y="401"/>
                  </a:lnTo>
                  <a:lnTo>
                    <a:pt x="395" y="401"/>
                  </a:lnTo>
                  <a:lnTo>
                    <a:pt x="395" y="401"/>
                  </a:lnTo>
                  <a:lnTo>
                    <a:pt x="406" y="404"/>
                  </a:lnTo>
                  <a:lnTo>
                    <a:pt x="406" y="404"/>
                  </a:lnTo>
                  <a:lnTo>
                    <a:pt x="406" y="404"/>
                  </a:lnTo>
                  <a:lnTo>
                    <a:pt x="406" y="404"/>
                  </a:lnTo>
                  <a:lnTo>
                    <a:pt x="412" y="407"/>
                  </a:lnTo>
                  <a:lnTo>
                    <a:pt x="412" y="407"/>
                  </a:lnTo>
                  <a:lnTo>
                    <a:pt x="412" y="407"/>
                  </a:lnTo>
                  <a:lnTo>
                    <a:pt x="412" y="407"/>
                  </a:lnTo>
                  <a:lnTo>
                    <a:pt x="465" y="422"/>
                  </a:lnTo>
                  <a:lnTo>
                    <a:pt x="527" y="216"/>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9" name="Freeform 765">
              <a:extLst>
                <a:ext uri="{FF2B5EF4-FFF2-40B4-BE49-F238E27FC236}">
                  <a16:creationId xmlns:a16="http://schemas.microsoft.com/office/drawing/2014/main" id="{9868A4E7-93CD-0FE5-1764-7579C18A0545}"/>
                </a:ext>
              </a:extLst>
            </p:cNvPr>
            <p:cNvSpPr>
              <a:spLocks/>
            </p:cNvSpPr>
            <p:nvPr/>
          </p:nvSpPr>
          <p:spPr bwMode="auto">
            <a:xfrm rot="21400944">
              <a:off x="1057049" y="28776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0" name="Freeform 766">
              <a:extLst>
                <a:ext uri="{FF2B5EF4-FFF2-40B4-BE49-F238E27FC236}">
                  <a16:creationId xmlns:a16="http://schemas.microsoft.com/office/drawing/2014/main" id="{B50D080F-A816-698C-300C-7A7B3EC8FD1A}"/>
                </a:ext>
              </a:extLst>
            </p:cNvPr>
            <p:cNvSpPr>
              <a:spLocks/>
            </p:cNvSpPr>
            <p:nvPr/>
          </p:nvSpPr>
          <p:spPr bwMode="auto">
            <a:xfrm rot="21400944">
              <a:off x="1127787" y="2895886"/>
              <a:ext cx="3726" cy="0"/>
            </a:xfrm>
            <a:custGeom>
              <a:avLst/>
              <a:gdLst>
                <a:gd name="T0" fmla="*/ 3 w 3"/>
                <a:gd name="T1" fmla="*/ 3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3"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1" name="Freeform 768">
              <a:extLst>
                <a:ext uri="{FF2B5EF4-FFF2-40B4-BE49-F238E27FC236}">
                  <a16:creationId xmlns:a16="http://schemas.microsoft.com/office/drawing/2014/main" id="{8C4ECE9B-0C9A-F123-35BB-D45DF3C8B10F}"/>
                </a:ext>
              </a:extLst>
            </p:cNvPr>
            <p:cNvSpPr>
              <a:spLocks/>
            </p:cNvSpPr>
            <p:nvPr/>
          </p:nvSpPr>
          <p:spPr bwMode="auto">
            <a:xfrm rot="21400944">
              <a:off x="968810" y="285801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2" name="Freeform 769">
              <a:extLst>
                <a:ext uri="{FF2B5EF4-FFF2-40B4-BE49-F238E27FC236}">
                  <a16:creationId xmlns:a16="http://schemas.microsoft.com/office/drawing/2014/main" id="{2C03F525-B02A-E454-BD3C-7865E6AD36B8}"/>
                </a:ext>
              </a:extLst>
            </p:cNvPr>
            <p:cNvSpPr>
              <a:spLocks/>
            </p:cNvSpPr>
            <p:nvPr/>
          </p:nvSpPr>
          <p:spPr bwMode="auto">
            <a:xfrm rot="21400944">
              <a:off x="968810" y="28580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3" name="Freeform 770">
              <a:extLst>
                <a:ext uri="{FF2B5EF4-FFF2-40B4-BE49-F238E27FC236}">
                  <a16:creationId xmlns:a16="http://schemas.microsoft.com/office/drawing/2014/main" id="{7F9136BE-9534-0098-315E-565ADBE07177}"/>
                </a:ext>
              </a:extLst>
            </p:cNvPr>
            <p:cNvSpPr>
              <a:spLocks/>
            </p:cNvSpPr>
            <p:nvPr/>
          </p:nvSpPr>
          <p:spPr bwMode="auto">
            <a:xfrm rot="21400944">
              <a:off x="1057049" y="287767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4" name="Freeform 775">
              <a:extLst>
                <a:ext uri="{FF2B5EF4-FFF2-40B4-BE49-F238E27FC236}">
                  <a16:creationId xmlns:a16="http://schemas.microsoft.com/office/drawing/2014/main" id="{5B451C02-5A49-7FDA-DF8C-15EB0FFE041D}"/>
                </a:ext>
              </a:extLst>
            </p:cNvPr>
            <p:cNvSpPr>
              <a:spLocks/>
            </p:cNvSpPr>
            <p:nvPr/>
          </p:nvSpPr>
          <p:spPr bwMode="auto">
            <a:xfrm rot="21400944">
              <a:off x="774491" y="2811357"/>
              <a:ext cx="3726" cy="0"/>
            </a:xfrm>
            <a:custGeom>
              <a:avLst/>
              <a:gdLst>
                <a:gd name="T0" fmla="*/ 3 w 3"/>
                <a:gd name="T1" fmla="*/ 3 w 3"/>
                <a:gd name="T2" fmla="*/ 3 w 3"/>
                <a:gd name="T3" fmla="*/ 3 w 3"/>
                <a:gd name="T4" fmla="*/ 3 w 3"/>
                <a:gd name="T5" fmla="*/ 3 w 3"/>
                <a:gd name="T6" fmla="*/ 3 w 3"/>
                <a:gd name="T7" fmla="*/ 3 w 3"/>
                <a:gd name="T8" fmla="*/ 0 w 3"/>
                <a:gd name="T9" fmla="*/ 3 w 3"/>
                <a:gd name="T10"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3" y="0"/>
                  </a:moveTo>
                  <a:lnTo>
                    <a:pt x="3" y="0"/>
                  </a:lnTo>
                  <a:lnTo>
                    <a:pt x="3" y="0"/>
                  </a:lnTo>
                  <a:lnTo>
                    <a:pt x="3" y="0"/>
                  </a:lnTo>
                  <a:lnTo>
                    <a:pt x="3" y="0"/>
                  </a:lnTo>
                  <a:lnTo>
                    <a:pt x="3" y="0"/>
                  </a:lnTo>
                  <a:lnTo>
                    <a:pt x="3" y="0"/>
                  </a:lnTo>
                  <a:lnTo>
                    <a:pt x="3"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5" name="Freeform 776">
              <a:extLst>
                <a:ext uri="{FF2B5EF4-FFF2-40B4-BE49-F238E27FC236}">
                  <a16:creationId xmlns:a16="http://schemas.microsoft.com/office/drawing/2014/main" id="{C106CF45-A4BC-D437-4591-904030F15DD8}"/>
                </a:ext>
              </a:extLst>
            </p:cNvPr>
            <p:cNvSpPr>
              <a:spLocks/>
            </p:cNvSpPr>
            <p:nvPr/>
          </p:nvSpPr>
          <p:spPr bwMode="auto">
            <a:xfrm rot="21400944">
              <a:off x="891932" y="2841054"/>
              <a:ext cx="6211" cy="0"/>
            </a:xfrm>
            <a:custGeom>
              <a:avLst/>
              <a:gdLst>
                <a:gd name="T0" fmla="*/ 0 w 5"/>
                <a:gd name="T1" fmla="*/ 5 w 5"/>
                <a:gd name="T2" fmla="*/ 5 w 5"/>
                <a:gd name="T3" fmla="*/ 5 w 5"/>
                <a:gd name="T4" fmla="*/ 5 w 5"/>
                <a:gd name="T5" fmla="*/ 0 w 5"/>
                <a:gd name="T6" fmla="*/ 0 w 5"/>
                <a:gd name="T7" fmla="*/ 0 w 5"/>
                <a:gd name="T8" fmla="*/ 0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lnTo>
                    <a:pt x="5" y="0"/>
                  </a:lnTo>
                  <a:lnTo>
                    <a:pt x="5" y="0"/>
                  </a:lnTo>
                  <a:lnTo>
                    <a:pt x="5" y="0"/>
                  </a:lnTo>
                  <a:lnTo>
                    <a:pt x="5"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6" name="Freeform 777">
              <a:extLst>
                <a:ext uri="{FF2B5EF4-FFF2-40B4-BE49-F238E27FC236}">
                  <a16:creationId xmlns:a16="http://schemas.microsoft.com/office/drawing/2014/main" id="{B9939D62-5993-B468-5652-C59FC63D0406}"/>
                </a:ext>
              </a:extLst>
            </p:cNvPr>
            <p:cNvSpPr>
              <a:spLocks/>
            </p:cNvSpPr>
            <p:nvPr/>
          </p:nvSpPr>
          <p:spPr bwMode="auto">
            <a:xfrm rot="21400944">
              <a:off x="633040" y="2773437"/>
              <a:ext cx="7453" cy="3534"/>
            </a:xfrm>
            <a:custGeom>
              <a:avLst/>
              <a:gdLst>
                <a:gd name="T0" fmla="*/ 6 w 6"/>
                <a:gd name="T1" fmla="*/ 3 h 3"/>
                <a:gd name="T2" fmla="*/ 6 w 6"/>
                <a:gd name="T3" fmla="*/ 3 h 3"/>
                <a:gd name="T4" fmla="*/ 0 w 6"/>
                <a:gd name="T5" fmla="*/ 0 h 3"/>
                <a:gd name="T6" fmla="*/ 0 w 6"/>
                <a:gd name="T7" fmla="*/ 0 h 3"/>
                <a:gd name="T8" fmla="*/ 0 w 6"/>
                <a:gd name="T9" fmla="*/ 0 h 3"/>
                <a:gd name="T10" fmla="*/ 6 w 6"/>
                <a:gd name="T11" fmla="*/ 3 h 3"/>
                <a:gd name="T12" fmla="*/ 6 w 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3"/>
                  </a:moveTo>
                  <a:lnTo>
                    <a:pt x="6" y="3"/>
                  </a:lnTo>
                  <a:lnTo>
                    <a:pt x="0" y="0"/>
                  </a:lnTo>
                  <a:lnTo>
                    <a:pt x="0" y="0"/>
                  </a:lnTo>
                  <a:lnTo>
                    <a:pt x="0" y="0"/>
                  </a:lnTo>
                  <a:lnTo>
                    <a:pt x="6" y="3"/>
                  </a:lnTo>
                  <a:lnTo>
                    <a:pt x="6"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7" name="Freeform 781">
              <a:extLst>
                <a:ext uri="{FF2B5EF4-FFF2-40B4-BE49-F238E27FC236}">
                  <a16:creationId xmlns:a16="http://schemas.microsoft.com/office/drawing/2014/main" id="{21E9692A-5930-FDDE-D24C-9BA72DBB2BCF}"/>
                </a:ext>
              </a:extLst>
            </p:cNvPr>
            <p:cNvSpPr>
              <a:spLocks/>
            </p:cNvSpPr>
            <p:nvPr/>
          </p:nvSpPr>
          <p:spPr bwMode="auto">
            <a:xfrm rot="21400944">
              <a:off x="711262" y="279389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8" name="Freeform 783">
              <a:extLst>
                <a:ext uri="{FF2B5EF4-FFF2-40B4-BE49-F238E27FC236}">
                  <a16:creationId xmlns:a16="http://schemas.microsoft.com/office/drawing/2014/main" id="{6544503B-413B-04C8-DA66-A0C47202A42A}"/>
                </a:ext>
              </a:extLst>
            </p:cNvPr>
            <p:cNvSpPr>
              <a:spLocks/>
            </p:cNvSpPr>
            <p:nvPr/>
          </p:nvSpPr>
          <p:spPr bwMode="auto">
            <a:xfrm rot="21400944">
              <a:off x="898137" y="284087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9" name="Freeform 785">
              <a:extLst>
                <a:ext uri="{FF2B5EF4-FFF2-40B4-BE49-F238E27FC236}">
                  <a16:creationId xmlns:a16="http://schemas.microsoft.com/office/drawing/2014/main" id="{9BACF349-1F57-D448-AAD4-DCAA3A1ECCC5}"/>
                </a:ext>
              </a:extLst>
            </p:cNvPr>
            <p:cNvSpPr>
              <a:spLocks/>
            </p:cNvSpPr>
            <p:nvPr/>
          </p:nvSpPr>
          <p:spPr bwMode="auto">
            <a:xfrm rot="21400944">
              <a:off x="1205950" y="2699846"/>
              <a:ext cx="63351" cy="210841"/>
            </a:xfrm>
            <a:custGeom>
              <a:avLst/>
              <a:gdLst>
                <a:gd name="T0" fmla="*/ 51 w 51"/>
                <a:gd name="T1" fmla="*/ 0 h 179"/>
                <a:gd name="T2" fmla="*/ 0 w 51"/>
                <a:gd name="T3" fmla="*/ 179 h 179"/>
                <a:gd name="T4" fmla="*/ 51 w 51"/>
                <a:gd name="T5" fmla="*/ 0 h 179"/>
                <a:gd name="T6" fmla="*/ 51 w 51"/>
                <a:gd name="T7" fmla="*/ 0 h 179"/>
              </a:gdLst>
              <a:ahLst/>
              <a:cxnLst>
                <a:cxn ang="0">
                  <a:pos x="T0" y="T1"/>
                </a:cxn>
                <a:cxn ang="0">
                  <a:pos x="T2" y="T3"/>
                </a:cxn>
                <a:cxn ang="0">
                  <a:pos x="T4" y="T5"/>
                </a:cxn>
                <a:cxn ang="0">
                  <a:pos x="T6" y="T7"/>
                </a:cxn>
              </a:cxnLst>
              <a:rect l="0" t="0" r="r" b="b"/>
              <a:pathLst>
                <a:path w="51" h="179">
                  <a:moveTo>
                    <a:pt x="51" y="0"/>
                  </a:moveTo>
                  <a:lnTo>
                    <a:pt x="0" y="179"/>
                  </a:lnTo>
                  <a:lnTo>
                    <a:pt x="51" y="0"/>
                  </a:lnTo>
                  <a:lnTo>
                    <a:pt x="5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0" name="Freeform 789">
              <a:extLst>
                <a:ext uri="{FF2B5EF4-FFF2-40B4-BE49-F238E27FC236}">
                  <a16:creationId xmlns:a16="http://schemas.microsoft.com/office/drawing/2014/main" id="{B6809DD4-6D37-7F18-6E57-E2797B47C4BF}"/>
                </a:ext>
              </a:extLst>
            </p:cNvPr>
            <p:cNvSpPr>
              <a:spLocks/>
            </p:cNvSpPr>
            <p:nvPr/>
          </p:nvSpPr>
          <p:spPr bwMode="auto">
            <a:xfrm rot="21400944">
              <a:off x="874166" y="283518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1" name="Freeform 791">
              <a:extLst>
                <a:ext uri="{FF2B5EF4-FFF2-40B4-BE49-F238E27FC236}">
                  <a16:creationId xmlns:a16="http://schemas.microsoft.com/office/drawing/2014/main" id="{C518D008-013C-4535-653E-6A78ADC36759}"/>
                </a:ext>
              </a:extLst>
            </p:cNvPr>
            <p:cNvSpPr>
              <a:spLocks/>
            </p:cNvSpPr>
            <p:nvPr/>
          </p:nvSpPr>
          <p:spPr bwMode="auto">
            <a:xfrm rot="21400944">
              <a:off x="835110" y="282682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2" name="Freeform 792">
              <a:extLst>
                <a:ext uri="{FF2B5EF4-FFF2-40B4-BE49-F238E27FC236}">
                  <a16:creationId xmlns:a16="http://schemas.microsoft.com/office/drawing/2014/main" id="{CDB22538-4DB0-FBDE-AB7D-E2F01E1A0FF1}"/>
                </a:ext>
              </a:extLst>
            </p:cNvPr>
            <p:cNvSpPr>
              <a:spLocks/>
            </p:cNvSpPr>
            <p:nvPr/>
          </p:nvSpPr>
          <p:spPr bwMode="auto">
            <a:xfrm rot="21400944">
              <a:off x="831386" y="2826937"/>
              <a:ext cx="3726" cy="0"/>
            </a:xfrm>
            <a:custGeom>
              <a:avLst/>
              <a:gdLst>
                <a:gd name="T0" fmla="*/ 0 w 3"/>
                <a:gd name="T1" fmla="*/ 0 w 3"/>
                <a:gd name="T2" fmla="*/ 3 w 3"/>
                <a:gd name="T3" fmla="*/ 3 w 3"/>
                <a:gd name="T4" fmla="*/ 3 w 3"/>
                <a:gd name="T5" fmla="*/ 3 w 3"/>
                <a:gd name="T6" fmla="*/ 0 w 3"/>
                <a:gd name="T7" fmla="*/ 0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lnTo>
                    <a:pt x="0" y="0"/>
                  </a:lnTo>
                  <a:lnTo>
                    <a:pt x="3" y="0"/>
                  </a:lnTo>
                  <a:lnTo>
                    <a:pt x="3" y="0"/>
                  </a:lnTo>
                  <a:lnTo>
                    <a:pt x="3" y="0"/>
                  </a:lnTo>
                  <a:lnTo>
                    <a:pt x="3"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3" name="Freeform 794">
              <a:extLst>
                <a:ext uri="{FF2B5EF4-FFF2-40B4-BE49-F238E27FC236}">
                  <a16:creationId xmlns:a16="http://schemas.microsoft.com/office/drawing/2014/main" id="{13AAE54E-3400-D206-58C2-99D9597A205D}"/>
                </a:ext>
              </a:extLst>
            </p:cNvPr>
            <p:cNvSpPr>
              <a:spLocks/>
            </p:cNvSpPr>
            <p:nvPr/>
          </p:nvSpPr>
          <p:spPr bwMode="auto">
            <a:xfrm rot="21400944">
              <a:off x="951241" y="2855385"/>
              <a:ext cx="3726" cy="0"/>
            </a:xfrm>
            <a:custGeom>
              <a:avLst/>
              <a:gdLst>
                <a:gd name="T0" fmla="*/ 0 w 3"/>
                <a:gd name="T1" fmla="*/ 0 w 3"/>
                <a:gd name="T2" fmla="*/ 3 w 3"/>
                <a:gd name="T3" fmla="*/ 3 w 3"/>
                <a:gd name="T4" fmla="*/ 0 w 3"/>
                <a:gd name="T5" fmla="*/ 0 w 3"/>
                <a:gd name="T6" fmla="*/ 0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lnTo>
                    <a:pt x="0" y="0"/>
                  </a:lnTo>
                  <a:lnTo>
                    <a:pt x="3" y="0"/>
                  </a:lnTo>
                  <a:lnTo>
                    <a:pt x="3"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4" name="Freeform 795">
              <a:extLst>
                <a:ext uri="{FF2B5EF4-FFF2-40B4-BE49-F238E27FC236}">
                  <a16:creationId xmlns:a16="http://schemas.microsoft.com/office/drawing/2014/main" id="{921469E9-4A0E-E4BA-3844-00ADCBDD3F38}"/>
                </a:ext>
              </a:extLst>
            </p:cNvPr>
            <p:cNvSpPr>
              <a:spLocks/>
            </p:cNvSpPr>
            <p:nvPr/>
          </p:nvSpPr>
          <p:spPr bwMode="auto">
            <a:xfrm rot="21400944">
              <a:off x="951244" y="2855493"/>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5" name="Freeform 796">
              <a:extLst>
                <a:ext uri="{FF2B5EF4-FFF2-40B4-BE49-F238E27FC236}">
                  <a16:creationId xmlns:a16="http://schemas.microsoft.com/office/drawing/2014/main" id="{5A4462AA-A7D4-1D46-28D5-9349E61BDB6E}"/>
                </a:ext>
              </a:extLst>
            </p:cNvPr>
            <p:cNvSpPr>
              <a:spLocks/>
            </p:cNvSpPr>
            <p:nvPr/>
          </p:nvSpPr>
          <p:spPr bwMode="auto">
            <a:xfrm rot="21400944">
              <a:off x="927273" y="28498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6" name="Freeform 798">
              <a:extLst>
                <a:ext uri="{FF2B5EF4-FFF2-40B4-BE49-F238E27FC236}">
                  <a16:creationId xmlns:a16="http://schemas.microsoft.com/office/drawing/2014/main" id="{E80F426B-E717-6AE0-0915-ADFB768AEC8A}"/>
                </a:ext>
              </a:extLst>
            </p:cNvPr>
            <p:cNvSpPr>
              <a:spLocks/>
            </p:cNvSpPr>
            <p:nvPr/>
          </p:nvSpPr>
          <p:spPr bwMode="auto">
            <a:xfrm rot="21400944">
              <a:off x="1315961" y="240724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7" name="Freeform 799">
              <a:extLst>
                <a:ext uri="{FF2B5EF4-FFF2-40B4-BE49-F238E27FC236}">
                  <a16:creationId xmlns:a16="http://schemas.microsoft.com/office/drawing/2014/main" id="{96F57401-D69B-95CE-68B4-206292259D63}"/>
                </a:ext>
              </a:extLst>
            </p:cNvPr>
            <p:cNvSpPr>
              <a:spLocks/>
            </p:cNvSpPr>
            <p:nvPr/>
          </p:nvSpPr>
          <p:spPr bwMode="auto">
            <a:xfrm rot="21400944">
              <a:off x="1348012" y="2487866"/>
              <a:ext cx="3726"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8" name="Freeform 800">
              <a:extLst>
                <a:ext uri="{FF2B5EF4-FFF2-40B4-BE49-F238E27FC236}">
                  <a16:creationId xmlns:a16="http://schemas.microsoft.com/office/drawing/2014/main" id="{BDB61F50-E155-6240-FBD7-F5F5896C99F2}"/>
                </a:ext>
              </a:extLst>
            </p:cNvPr>
            <p:cNvSpPr>
              <a:spLocks/>
            </p:cNvSpPr>
            <p:nvPr/>
          </p:nvSpPr>
          <p:spPr bwMode="auto">
            <a:xfrm rot="21400944">
              <a:off x="1315961" y="240724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9" name="Freeform 801">
              <a:extLst>
                <a:ext uri="{FF2B5EF4-FFF2-40B4-BE49-F238E27FC236}">
                  <a16:creationId xmlns:a16="http://schemas.microsoft.com/office/drawing/2014/main" id="{C7D597C2-E96D-A58D-79E7-E4F8043712E4}"/>
                </a:ext>
              </a:extLst>
            </p:cNvPr>
            <p:cNvSpPr>
              <a:spLocks/>
            </p:cNvSpPr>
            <p:nvPr/>
          </p:nvSpPr>
          <p:spPr bwMode="auto">
            <a:xfrm rot="21400944">
              <a:off x="1297939" y="2523808"/>
              <a:ext cx="3726" cy="3534"/>
            </a:xfrm>
            <a:custGeom>
              <a:avLst/>
              <a:gdLst>
                <a:gd name="T0" fmla="*/ 0 w 3"/>
                <a:gd name="T1" fmla="*/ 3 h 3"/>
                <a:gd name="T2" fmla="*/ 3 w 3"/>
                <a:gd name="T3" fmla="*/ 0 h 3"/>
                <a:gd name="T4" fmla="*/ 0 w 3"/>
                <a:gd name="T5" fmla="*/ 3 h 3"/>
                <a:gd name="T6" fmla="*/ 0 w 3"/>
                <a:gd name="T7" fmla="*/ 3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3" y="0"/>
                  </a:lnTo>
                  <a:lnTo>
                    <a:pt x="0" y="3"/>
                  </a:lnTo>
                  <a:lnTo>
                    <a:pt x="0" y="3"/>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0" name="Freeform 802">
              <a:extLst>
                <a:ext uri="{FF2B5EF4-FFF2-40B4-BE49-F238E27FC236}">
                  <a16:creationId xmlns:a16="http://schemas.microsoft.com/office/drawing/2014/main" id="{B64F2C04-F782-5129-2B78-433E8DA574F5}"/>
                </a:ext>
              </a:extLst>
            </p:cNvPr>
            <p:cNvSpPr>
              <a:spLocks/>
            </p:cNvSpPr>
            <p:nvPr/>
          </p:nvSpPr>
          <p:spPr bwMode="auto">
            <a:xfrm rot="21400944">
              <a:off x="1298147" y="2527443"/>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1" name="Freeform 803">
              <a:extLst>
                <a:ext uri="{FF2B5EF4-FFF2-40B4-BE49-F238E27FC236}">
                  <a16:creationId xmlns:a16="http://schemas.microsoft.com/office/drawing/2014/main" id="{01789492-8C99-4B10-9CFF-BEC364D22E17}"/>
                </a:ext>
              </a:extLst>
            </p:cNvPr>
            <p:cNvSpPr>
              <a:spLocks/>
            </p:cNvSpPr>
            <p:nvPr/>
          </p:nvSpPr>
          <p:spPr bwMode="auto">
            <a:xfrm rot="21400944">
              <a:off x="1355353" y="2484012"/>
              <a:ext cx="0" cy="3534"/>
            </a:xfrm>
            <a:custGeom>
              <a:avLst/>
              <a:gdLst>
                <a:gd name="T0" fmla="*/ 0 h 3"/>
                <a:gd name="T1" fmla="*/ 0 h 3"/>
                <a:gd name="T2" fmla="*/ 3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2" name="Freeform 804">
              <a:extLst>
                <a:ext uri="{FF2B5EF4-FFF2-40B4-BE49-F238E27FC236}">
                  <a16:creationId xmlns:a16="http://schemas.microsoft.com/office/drawing/2014/main" id="{F2134770-FD91-1286-9092-74E5E5202FBF}"/>
                </a:ext>
              </a:extLst>
            </p:cNvPr>
            <p:cNvSpPr>
              <a:spLocks/>
            </p:cNvSpPr>
            <p:nvPr/>
          </p:nvSpPr>
          <p:spPr bwMode="auto">
            <a:xfrm rot="21400944">
              <a:off x="1351735" y="248775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3" name="Freeform 805">
              <a:extLst>
                <a:ext uri="{FF2B5EF4-FFF2-40B4-BE49-F238E27FC236}">
                  <a16:creationId xmlns:a16="http://schemas.microsoft.com/office/drawing/2014/main" id="{C8BDE304-C746-7840-9025-4E422ED4A313}"/>
                </a:ext>
              </a:extLst>
            </p:cNvPr>
            <p:cNvSpPr>
              <a:spLocks/>
            </p:cNvSpPr>
            <p:nvPr/>
          </p:nvSpPr>
          <p:spPr bwMode="auto">
            <a:xfrm rot="21400944">
              <a:off x="1351732" y="2487651"/>
              <a:ext cx="3726" cy="0"/>
            </a:xfrm>
            <a:custGeom>
              <a:avLst/>
              <a:gdLst>
                <a:gd name="T0" fmla="*/ 3 w 3"/>
                <a:gd name="T1" fmla="*/ 3 w 3"/>
                <a:gd name="T2" fmla="*/ 3 w 3"/>
                <a:gd name="T3" fmla="*/ 3 w 3"/>
                <a:gd name="T4" fmla="*/ 0 w 3"/>
                <a:gd name="T5" fmla="*/ 0 w 3"/>
                <a:gd name="T6" fmla="*/ 3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3" y="0"/>
                  </a:ln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4" name="Freeform 806">
              <a:extLst>
                <a:ext uri="{FF2B5EF4-FFF2-40B4-BE49-F238E27FC236}">
                  <a16:creationId xmlns:a16="http://schemas.microsoft.com/office/drawing/2014/main" id="{0484FCEC-E44C-DC33-08CF-80D62A7E6C71}"/>
                </a:ext>
              </a:extLst>
            </p:cNvPr>
            <p:cNvSpPr>
              <a:spLocks/>
            </p:cNvSpPr>
            <p:nvPr/>
          </p:nvSpPr>
          <p:spPr bwMode="auto">
            <a:xfrm rot="21400944">
              <a:off x="1181018" y="237602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5" name="Freeform 807">
              <a:extLst>
                <a:ext uri="{FF2B5EF4-FFF2-40B4-BE49-F238E27FC236}">
                  <a16:creationId xmlns:a16="http://schemas.microsoft.com/office/drawing/2014/main" id="{F6865015-0722-44F2-AA87-0B4AC8ECDE83}"/>
                </a:ext>
              </a:extLst>
            </p:cNvPr>
            <p:cNvSpPr>
              <a:spLocks/>
            </p:cNvSpPr>
            <p:nvPr/>
          </p:nvSpPr>
          <p:spPr bwMode="auto">
            <a:xfrm rot="21400944">
              <a:off x="739090" y="22436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6" name="Freeform 809">
              <a:extLst>
                <a:ext uri="{FF2B5EF4-FFF2-40B4-BE49-F238E27FC236}">
                  <a16:creationId xmlns:a16="http://schemas.microsoft.com/office/drawing/2014/main" id="{9304C507-8043-6A10-68E7-5B091F39FBCA}"/>
                </a:ext>
              </a:extLst>
            </p:cNvPr>
            <p:cNvSpPr>
              <a:spLocks/>
            </p:cNvSpPr>
            <p:nvPr/>
          </p:nvSpPr>
          <p:spPr bwMode="auto">
            <a:xfrm rot="21400944">
              <a:off x="1280008" y="2387981"/>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7" name="Freeform 810">
              <a:extLst>
                <a:ext uri="{FF2B5EF4-FFF2-40B4-BE49-F238E27FC236}">
                  <a16:creationId xmlns:a16="http://schemas.microsoft.com/office/drawing/2014/main" id="{D01A8DF4-3CDA-C139-B563-A99D9C99487C}"/>
                </a:ext>
              </a:extLst>
            </p:cNvPr>
            <p:cNvSpPr>
              <a:spLocks/>
            </p:cNvSpPr>
            <p:nvPr/>
          </p:nvSpPr>
          <p:spPr bwMode="auto">
            <a:xfrm rot="21400944">
              <a:off x="1287657" y="239118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8" name="Freeform 811">
              <a:extLst>
                <a:ext uri="{FF2B5EF4-FFF2-40B4-BE49-F238E27FC236}">
                  <a16:creationId xmlns:a16="http://schemas.microsoft.com/office/drawing/2014/main" id="{C77DDEEE-A408-7A30-F68A-65D324FC88A6}"/>
                </a:ext>
              </a:extLst>
            </p:cNvPr>
            <p:cNvSpPr>
              <a:spLocks/>
            </p:cNvSpPr>
            <p:nvPr/>
          </p:nvSpPr>
          <p:spPr bwMode="auto">
            <a:xfrm rot="21400944">
              <a:off x="1195694" y="2371630"/>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9" name="Freeform 812">
              <a:extLst>
                <a:ext uri="{FF2B5EF4-FFF2-40B4-BE49-F238E27FC236}">
                  <a16:creationId xmlns:a16="http://schemas.microsoft.com/office/drawing/2014/main" id="{9DB12B11-0CA7-D5C0-0026-FE81E843CE42}"/>
                </a:ext>
              </a:extLst>
            </p:cNvPr>
            <p:cNvSpPr>
              <a:spLocks/>
            </p:cNvSpPr>
            <p:nvPr/>
          </p:nvSpPr>
          <p:spPr bwMode="auto">
            <a:xfrm rot="21400944">
              <a:off x="748807" y="22395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0" name="Freeform 813">
              <a:extLst>
                <a:ext uri="{FF2B5EF4-FFF2-40B4-BE49-F238E27FC236}">
                  <a16:creationId xmlns:a16="http://schemas.microsoft.com/office/drawing/2014/main" id="{B1877530-F39B-6D89-E235-91D90FEE90FF}"/>
                </a:ext>
              </a:extLst>
            </p:cNvPr>
            <p:cNvSpPr>
              <a:spLocks/>
            </p:cNvSpPr>
            <p:nvPr/>
          </p:nvSpPr>
          <p:spPr bwMode="auto">
            <a:xfrm rot="21400944">
              <a:off x="1185569" y="2368714"/>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1" name="Freeform 814">
              <a:extLst>
                <a:ext uri="{FF2B5EF4-FFF2-40B4-BE49-F238E27FC236}">
                  <a16:creationId xmlns:a16="http://schemas.microsoft.com/office/drawing/2014/main" id="{4339AC2B-57CE-423D-B094-1F2C295E44D2}"/>
                </a:ext>
              </a:extLst>
            </p:cNvPr>
            <p:cNvSpPr>
              <a:spLocks/>
            </p:cNvSpPr>
            <p:nvPr/>
          </p:nvSpPr>
          <p:spPr bwMode="auto">
            <a:xfrm rot="21400944">
              <a:off x="1297779" y="2394030"/>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2" name="Freeform 815">
              <a:extLst>
                <a:ext uri="{FF2B5EF4-FFF2-40B4-BE49-F238E27FC236}">
                  <a16:creationId xmlns:a16="http://schemas.microsoft.com/office/drawing/2014/main" id="{3F6A9055-04F3-2B78-BAB7-5C13509D7A67}"/>
                </a:ext>
              </a:extLst>
            </p:cNvPr>
            <p:cNvSpPr>
              <a:spLocks/>
            </p:cNvSpPr>
            <p:nvPr/>
          </p:nvSpPr>
          <p:spPr bwMode="auto">
            <a:xfrm rot="21400944">
              <a:off x="1203138" y="23713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3" name="Freeform 816">
              <a:extLst>
                <a:ext uri="{FF2B5EF4-FFF2-40B4-BE49-F238E27FC236}">
                  <a16:creationId xmlns:a16="http://schemas.microsoft.com/office/drawing/2014/main" id="{6AB3D40B-1178-6987-5028-689301548EF6}"/>
                </a:ext>
              </a:extLst>
            </p:cNvPr>
            <p:cNvSpPr>
              <a:spLocks/>
            </p:cNvSpPr>
            <p:nvPr/>
          </p:nvSpPr>
          <p:spPr bwMode="auto">
            <a:xfrm rot="21400944">
              <a:off x="1291375" y="2390897"/>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4" name="Freeform 817">
              <a:extLst>
                <a:ext uri="{FF2B5EF4-FFF2-40B4-BE49-F238E27FC236}">
                  <a16:creationId xmlns:a16="http://schemas.microsoft.com/office/drawing/2014/main" id="{E0FD8724-3215-25DA-EB78-5BD1EB7F62B8}"/>
                </a:ext>
              </a:extLst>
            </p:cNvPr>
            <p:cNvSpPr>
              <a:spLocks/>
            </p:cNvSpPr>
            <p:nvPr/>
          </p:nvSpPr>
          <p:spPr bwMode="auto">
            <a:xfrm rot="21400944">
              <a:off x="1156842" y="2366803"/>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5" name="Freeform 818">
              <a:extLst>
                <a:ext uri="{FF2B5EF4-FFF2-40B4-BE49-F238E27FC236}">
                  <a16:creationId xmlns:a16="http://schemas.microsoft.com/office/drawing/2014/main" id="{0E7E5ABE-1171-1F62-A060-45A6E8205806}"/>
                </a:ext>
              </a:extLst>
            </p:cNvPr>
            <p:cNvSpPr>
              <a:spLocks/>
            </p:cNvSpPr>
            <p:nvPr/>
          </p:nvSpPr>
          <p:spPr bwMode="auto">
            <a:xfrm rot="21400944">
              <a:off x="1160562" y="2366588"/>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6" name="Freeform 819">
              <a:extLst>
                <a:ext uri="{FF2B5EF4-FFF2-40B4-BE49-F238E27FC236}">
                  <a16:creationId xmlns:a16="http://schemas.microsoft.com/office/drawing/2014/main" id="{11F8F550-0455-490C-11FB-A376561DC3D2}"/>
                </a:ext>
              </a:extLst>
            </p:cNvPr>
            <p:cNvSpPr>
              <a:spLocks/>
            </p:cNvSpPr>
            <p:nvPr/>
          </p:nvSpPr>
          <p:spPr bwMode="auto">
            <a:xfrm rot="21400944">
              <a:off x="752527" y="22393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7" name="Freeform 820">
              <a:extLst>
                <a:ext uri="{FF2B5EF4-FFF2-40B4-BE49-F238E27FC236}">
                  <a16:creationId xmlns:a16="http://schemas.microsoft.com/office/drawing/2014/main" id="{EF5E6D10-673C-FD74-D56E-814B811AA60D}"/>
                </a:ext>
              </a:extLst>
            </p:cNvPr>
            <p:cNvSpPr>
              <a:spLocks/>
            </p:cNvSpPr>
            <p:nvPr/>
          </p:nvSpPr>
          <p:spPr bwMode="auto">
            <a:xfrm rot="21400944">
              <a:off x="1262443" y="2385459"/>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8" name="Freeform 821">
              <a:extLst>
                <a:ext uri="{FF2B5EF4-FFF2-40B4-BE49-F238E27FC236}">
                  <a16:creationId xmlns:a16="http://schemas.microsoft.com/office/drawing/2014/main" id="{8F4AEE99-4C53-03E8-D911-D7B943740D19}"/>
                </a:ext>
              </a:extLst>
            </p:cNvPr>
            <p:cNvSpPr>
              <a:spLocks/>
            </p:cNvSpPr>
            <p:nvPr/>
          </p:nvSpPr>
          <p:spPr bwMode="auto">
            <a:xfrm rot="21400944">
              <a:off x="951772" y="2359498"/>
              <a:ext cx="55899" cy="21202"/>
            </a:xfrm>
            <a:custGeom>
              <a:avLst/>
              <a:gdLst>
                <a:gd name="T0" fmla="*/ 45 w 45"/>
                <a:gd name="T1" fmla="*/ 18 h 18"/>
                <a:gd name="T2" fmla="*/ 45 w 45"/>
                <a:gd name="T3" fmla="*/ 18 h 18"/>
                <a:gd name="T4" fmla="*/ 20 w 45"/>
                <a:gd name="T5" fmla="*/ 9 h 18"/>
                <a:gd name="T6" fmla="*/ 20 w 45"/>
                <a:gd name="T7" fmla="*/ 9 h 18"/>
                <a:gd name="T8" fmla="*/ 0 w 45"/>
                <a:gd name="T9" fmla="*/ 0 h 18"/>
                <a:gd name="T10" fmla="*/ 0 w 45"/>
                <a:gd name="T11" fmla="*/ 0 h 18"/>
                <a:gd name="T12" fmla="*/ 20 w 45"/>
                <a:gd name="T13" fmla="*/ 9 h 18"/>
                <a:gd name="T14" fmla="*/ 20 w 45"/>
                <a:gd name="T15" fmla="*/ 9 h 18"/>
                <a:gd name="T16" fmla="*/ 45 w 45"/>
                <a:gd name="T17" fmla="*/ 18 h 18"/>
                <a:gd name="T18" fmla="*/ 45 w 4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8">
                  <a:moveTo>
                    <a:pt x="45" y="18"/>
                  </a:moveTo>
                  <a:lnTo>
                    <a:pt x="45" y="18"/>
                  </a:lnTo>
                  <a:lnTo>
                    <a:pt x="20" y="9"/>
                  </a:lnTo>
                  <a:lnTo>
                    <a:pt x="20" y="9"/>
                  </a:lnTo>
                  <a:lnTo>
                    <a:pt x="0" y="0"/>
                  </a:lnTo>
                  <a:lnTo>
                    <a:pt x="0" y="0"/>
                  </a:lnTo>
                  <a:lnTo>
                    <a:pt x="20" y="9"/>
                  </a:lnTo>
                  <a:lnTo>
                    <a:pt x="20" y="9"/>
                  </a:lnTo>
                  <a:lnTo>
                    <a:pt x="45" y="18"/>
                  </a:lnTo>
                  <a:lnTo>
                    <a:pt x="45" y="18"/>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9" name="Freeform 822">
              <a:extLst>
                <a:ext uri="{FF2B5EF4-FFF2-40B4-BE49-F238E27FC236}">
                  <a16:creationId xmlns:a16="http://schemas.microsoft.com/office/drawing/2014/main" id="{FB8246E6-7BB1-5DBA-5ECD-2B4F05E81461}"/>
                </a:ext>
              </a:extLst>
            </p:cNvPr>
            <p:cNvSpPr>
              <a:spLocks/>
            </p:cNvSpPr>
            <p:nvPr/>
          </p:nvSpPr>
          <p:spPr bwMode="auto">
            <a:xfrm rot="21400944">
              <a:off x="760921" y="2245926"/>
              <a:ext cx="40993" cy="17669"/>
            </a:xfrm>
            <a:custGeom>
              <a:avLst/>
              <a:gdLst>
                <a:gd name="T0" fmla="*/ 33 w 33"/>
                <a:gd name="T1" fmla="*/ 15 h 15"/>
                <a:gd name="T2" fmla="*/ 3 w 33"/>
                <a:gd name="T3" fmla="*/ 0 h 15"/>
                <a:gd name="T4" fmla="*/ 3 w 33"/>
                <a:gd name="T5" fmla="*/ 0 h 15"/>
                <a:gd name="T6" fmla="*/ 0 w 33"/>
                <a:gd name="T7" fmla="*/ 0 h 15"/>
                <a:gd name="T8" fmla="*/ 0 w 33"/>
                <a:gd name="T9" fmla="*/ 0 h 15"/>
                <a:gd name="T10" fmla="*/ 3 w 33"/>
                <a:gd name="T11" fmla="*/ 0 h 15"/>
                <a:gd name="T12" fmla="*/ 33 w 33"/>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33" y="15"/>
                  </a:moveTo>
                  <a:lnTo>
                    <a:pt x="3" y="0"/>
                  </a:lnTo>
                  <a:lnTo>
                    <a:pt x="3" y="0"/>
                  </a:lnTo>
                  <a:lnTo>
                    <a:pt x="0" y="0"/>
                  </a:lnTo>
                  <a:lnTo>
                    <a:pt x="0" y="0"/>
                  </a:lnTo>
                  <a:lnTo>
                    <a:pt x="3" y="0"/>
                  </a:lnTo>
                  <a:lnTo>
                    <a:pt x="33" y="15"/>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0" name="Freeform 823">
              <a:extLst>
                <a:ext uri="{FF2B5EF4-FFF2-40B4-BE49-F238E27FC236}">
                  <a16:creationId xmlns:a16="http://schemas.microsoft.com/office/drawing/2014/main" id="{B2493DB3-3668-3D6B-AE48-D2CFB00D9CE9}"/>
                </a:ext>
              </a:extLst>
            </p:cNvPr>
            <p:cNvSpPr>
              <a:spLocks/>
            </p:cNvSpPr>
            <p:nvPr/>
          </p:nvSpPr>
          <p:spPr bwMode="auto">
            <a:xfrm rot="21400944">
              <a:off x="1319167" y="2396332"/>
              <a:ext cx="3727"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1" name="Freeform 824">
              <a:extLst>
                <a:ext uri="{FF2B5EF4-FFF2-40B4-BE49-F238E27FC236}">
                  <a16:creationId xmlns:a16="http://schemas.microsoft.com/office/drawing/2014/main" id="{A780314E-FF3C-3689-A080-8732305FF167}"/>
                </a:ext>
              </a:extLst>
            </p:cNvPr>
            <p:cNvSpPr>
              <a:spLocks/>
            </p:cNvSpPr>
            <p:nvPr/>
          </p:nvSpPr>
          <p:spPr bwMode="auto">
            <a:xfrm rot="21400944">
              <a:off x="1223386" y="2377105"/>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2" name="Freeform 825">
              <a:extLst>
                <a:ext uri="{FF2B5EF4-FFF2-40B4-BE49-F238E27FC236}">
                  <a16:creationId xmlns:a16="http://schemas.microsoft.com/office/drawing/2014/main" id="{B0C6D1FB-C6DC-EE7F-740F-FFA7B6E113C1}"/>
                </a:ext>
              </a:extLst>
            </p:cNvPr>
            <p:cNvSpPr>
              <a:spLocks/>
            </p:cNvSpPr>
            <p:nvPr/>
          </p:nvSpPr>
          <p:spPr bwMode="auto">
            <a:xfrm rot="21400944">
              <a:off x="1181852" y="23690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3" name="Freeform 826">
              <a:extLst>
                <a:ext uri="{FF2B5EF4-FFF2-40B4-BE49-F238E27FC236}">
                  <a16:creationId xmlns:a16="http://schemas.microsoft.com/office/drawing/2014/main" id="{DD63EB15-48FF-2DE5-E260-20A98F1CF2C4}"/>
                </a:ext>
              </a:extLst>
            </p:cNvPr>
            <p:cNvSpPr>
              <a:spLocks/>
            </p:cNvSpPr>
            <p:nvPr/>
          </p:nvSpPr>
          <p:spPr bwMode="auto">
            <a:xfrm rot="21400944">
              <a:off x="1256038" y="2382327"/>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4" name="Freeform 827">
              <a:extLst>
                <a:ext uri="{FF2B5EF4-FFF2-40B4-BE49-F238E27FC236}">
                  <a16:creationId xmlns:a16="http://schemas.microsoft.com/office/drawing/2014/main" id="{BA5897A6-C08C-0E93-0BEB-36D51B1ADF83}"/>
                </a:ext>
              </a:extLst>
            </p:cNvPr>
            <p:cNvSpPr>
              <a:spLocks/>
            </p:cNvSpPr>
            <p:nvPr/>
          </p:nvSpPr>
          <p:spPr bwMode="auto">
            <a:xfrm rot="21400944">
              <a:off x="1273808" y="2388376"/>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5" name="Freeform 828">
              <a:extLst>
                <a:ext uri="{FF2B5EF4-FFF2-40B4-BE49-F238E27FC236}">
                  <a16:creationId xmlns:a16="http://schemas.microsoft.com/office/drawing/2014/main" id="{EC61F67F-D188-C45B-5B31-A9B563804D2E}"/>
                </a:ext>
              </a:extLst>
            </p:cNvPr>
            <p:cNvSpPr>
              <a:spLocks/>
            </p:cNvSpPr>
            <p:nvPr/>
          </p:nvSpPr>
          <p:spPr bwMode="auto">
            <a:xfrm rot="21400944">
              <a:off x="742197" y="223284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6" name="Freeform 829">
              <a:extLst>
                <a:ext uri="{FF2B5EF4-FFF2-40B4-BE49-F238E27FC236}">
                  <a16:creationId xmlns:a16="http://schemas.microsoft.com/office/drawing/2014/main" id="{98493F35-6841-D644-B61E-1FBDB10A67FC}"/>
                </a:ext>
              </a:extLst>
            </p:cNvPr>
            <p:cNvSpPr>
              <a:spLocks/>
            </p:cNvSpPr>
            <p:nvPr/>
          </p:nvSpPr>
          <p:spPr bwMode="auto">
            <a:xfrm rot="21400944">
              <a:off x="1315345" y="2396551"/>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7" name="Freeform 830">
              <a:extLst>
                <a:ext uri="{FF2B5EF4-FFF2-40B4-BE49-F238E27FC236}">
                  <a16:creationId xmlns:a16="http://schemas.microsoft.com/office/drawing/2014/main" id="{DEA62E77-DDA1-A0F2-F888-C79067952226}"/>
                </a:ext>
              </a:extLst>
            </p:cNvPr>
            <p:cNvSpPr>
              <a:spLocks/>
            </p:cNvSpPr>
            <p:nvPr/>
          </p:nvSpPr>
          <p:spPr bwMode="auto">
            <a:xfrm rot="21400944">
              <a:off x="1301499" y="2393814"/>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8" name="Freeform 831">
              <a:extLst>
                <a:ext uri="{FF2B5EF4-FFF2-40B4-BE49-F238E27FC236}">
                  <a16:creationId xmlns:a16="http://schemas.microsoft.com/office/drawing/2014/main" id="{9F35B267-44FB-5F29-7EB4-77F57C178964}"/>
                </a:ext>
              </a:extLst>
            </p:cNvPr>
            <p:cNvSpPr>
              <a:spLocks/>
            </p:cNvSpPr>
            <p:nvPr/>
          </p:nvSpPr>
          <p:spPr bwMode="auto">
            <a:xfrm rot="21400944">
              <a:off x="1269886" y="23851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9" name="Freeform 832">
              <a:extLst>
                <a:ext uri="{FF2B5EF4-FFF2-40B4-BE49-F238E27FC236}">
                  <a16:creationId xmlns:a16="http://schemas.microsoft.com/office/drawing/2014/main" id="{46ECDB73-151F-7ADA-5D69-9602737C4832}"/>
                </a:ext>
              </a:extLst>
            </p:cNvPr>
            <p:cNvSpPr>
              <a:spLocks/>
            </p:cNvSpPr>
            <p:nvPr/>
          </p:nvSpPr>
          <p:spPr bwMode="auto">
            <a:xfrm rot="21400944">
              <a:off x="1238472" y="2379805"/>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0" name="Freeform 833">
              <a:extLst>
                <a:ext uri="{FF2B5EF4-FFF2-40B4-BE49-F238E27FC236}">
                  <a16:creationId xmlns:a16="http://schemas.microsoft.com/office/drawing/2014/main" id="{B89DFA51-04DA-DF4F-F83E-D65B317C6394}"/>
                </a:ext>
              </a:extLst>
            </p:cNvPr>
            <p:cNvSpPr>
              <a:spLocks/>
            </p:cNvSpPr>
            <p:nvPr/>
          </p:nvSpPr>
          <p:spPr bwMode="auto">
            <a:xfrm rot="21400944">
              <a:off x="1244675" y="23795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1" name="Freeform 834">
              <a:extLst>
                <a:ext uri="{FF2B5EF4-FFF2-40B4-BE49-F238E27FC236}">
                  <a16:creationId xmlns:a16="http://schemas.microsoft.com/office/drawing/2014/main" id="{F6ACABA8-D8E8-64F9-AFB8-1CEDC1111DB5}"/>
                </a:ext>
              </a:extLst>
            </p:cNvPr>
            <p:cNvSpPr>
              <a:spLocks/>
            </p:cNvSpPr>
            <p:nvPr/>
          </p:nvSpPr>
          <p:spPr bwMode="auto">
            <a:xfrm rot="21400944">
              <a:off x="1205717" y="2371052"/>
              <a:ext cx="3727"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2" name="Freeform 835">
              <a:extLst>
                <a:ext uri="{FF2B5EF4-FFF2-40B4-BE49-F238E27FC236}">
                  <a16:creationId xmlns:a16="http://schemas.microsoft.com/office/drawing/2014/main" id="{0EDB319E-FB4B-56EC-BE72-368734BDF84C}"/>
                </a:ext>
              </a:extLst>
            </p:cNvPr>
            <p:cNvSpPr>
              <a:spLocks/>
            </p:cNvSpPr>
            <p:nvPr/>
          </p:nvSpPr>
          <p:spPr bwMode="auto">
            <a:xfrm rot="21400944">
              <a:off x="1230826" y="2376674"/>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3" name="Freeform 836">
              <a:extLst>
                <a:ext uri="{FF2B5EF4-FFF2-40B4-BE49-F238E27FC236}">
                  <a16:creationId xmlns:a16="http://schemas.microsoft.com/office/drawing/2014/main" id="{8562AE5F-BAB2-B210-A815-8696C50EAC46}"/>
                </a:ext>
              </a:extLst>
            </p:cNvPr>
            <p:cNvSpPr>
              <a:spLocks/>
            </p:cNvSpPr>
            <p:nvPr/>
          </p:nvSpPr>
          <p:spPr bwMode="auto">
            <a:xfrm rot="21400944">
              <a:off x="1311624" y="2396766"/>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4" name="Freeform 837">
              <a:extLst>
                <a:ext uri="{FF2B5EF4-FFF2-40B4-BE49-F238E27FC236}">
                  <a16:creationId xmlns:a16="http://schemas.microsoft.com/office/drawing/2014/main" id="{28F034FC-677F-9343-266B-0467D3E5D370}"/>
                </a:ext>
              </a:extLst>
            </p:cNvPr>
            <p:cNvSpPr>
              <a:spLocks/>
            </p:cNvSpPr>
            <p:nvPr/>
          </p:nvSpPr>
          <p:spPr bwMode="auto">
            <a:xfrm rot="21400944">
              <a:off x="1248597" y="2382723"/>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5" name="Freeform 838">
              <a:extLst>
                <a:ext uri="{FF2B5EF4-FFF2-40B4-BE49-F238E27FC236}">
                  <a16:creationId xmlns:a16="http://schemas.microsoft.com/office/drawing/2014/main" id="{1FE47EA8-CA48-2858-4336-53A999D4BA76}"/>
                </a:ext>
              </a:extLst>
            </p:cNvPr>
            <p:cNvSpPr>
              <a:spLocks/>
            </p:cNvSpPr>
            <p:nvPr/>
          </p:nvSpPr>
          <p:spPr bwMode="auto">
            <a:xfrm rot="21400944">
              <a:off x="1168004" y="2366192"/>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6" name="Freeform 839">
              <a:extLst>
                <a:ext uri="{FF2B5EF4-FFF2-40B4-BE49-F238E27FC236}">
                  <a16:creationId xmlns:a16="http://schemas.microsoft.com/office/drawing/2014/main" id="{242E8D10-BB17-F6A6-C862-27FBCDA99C83}"/>
                </a:ext>
              </a:extLst>
            </p:cNvPr>
            <p:cNvSpPr>
              <a:spLocks/>
            </p:cNvSpPr>
            <p:nvPr/>
          </p:nvSpPr>
          <p:spPr bwMode="auto">
            <a:xfrm rot="21400944">
              <a:off x="1305322" y="2393595"/>
              <a:ext cx="3727"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7" name="Freeform 840">
              <a:extLst>
                <a:ext uri="{FF2B5EF4-FFF2-40B4-BE49-F238E27FC236}">
                  <a16:creationId xmlns:a16="http://schemas.microsoft.com/office/drawing/2014/main" id="{710D9612-F6FF-A889-F9BD-6B78029AC42C}"/>
                </a:ext>
              </a:extLst>
            </p:cNvPr>
            <p:cNvSpPr>
              <a:spLocks/>
            </p:cNvSpPr>
            <p:nvPr/>
          </p:nvSpPr>
          <p:spPr bwMode="auto">
            <a:xfrm rot="21400944">
              <a:off x="1170483" y="2366013"/>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8" name="Freeform 841">
              <a:extLst>
                <a:ext uri="{FF2B5EF4-FFF2-40B4-BE49-F238E27FC236}">
                  <a16:creationId xmlns:a16="http://schemas.microsoft.com/office/drawing/2014/main" id="{57AD8255-D4FF-151A-E239-C6EAADBC9E98}"/>
                </a:ext>
              </a:extLst>
            </p:cNvPr>
            <p:cNvSpPr>
              <a:spLocks/>
            </p:cNvSpPr>
            <p:nvPr/>
          </p:nvSpPr>
          <p:spPr bwMode="auto">
            <a:xfrm rot="21400944">
              <a:off x="1174306" y="2365794"/>
              <a:ext cx="3727"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9" name="Freeform 842">
              <a:extLst>
                <a:ext uri="{FF2B5EF4-FFF2-40B4-BE49-F238E27FC236}">
                  <a16:creationId xmlns:a16="http://schemas.microsoft.com/office/drawing/2014/main" id="{E3727B87-32CE-3F34-F6B0-87F5BB8546D7}"/>
                </a:ext>
              </a:extLst>
            </p:cNvPr>
            <p:cNvSpPr>
              <a:spLocks/>
            </p:cNvSpPr>
            <p:nvPr/>
          </p:nvSpPr>
          <p:spPr bwMode="auto">
            <a:xfrm rot="21400944">
              <a:off x="1164286" y="23664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0" name="Freeform 843">
              <a:extLst>
                <a:ext uri="{FF2B5EF4-FFF2-40B4-BE49-F238E27FC236}">
                  <a16:creationId xmlns:a16="http://schemas.microsoft.com/office/drawing/2014/main" id="{5531F1FD-BA1F-E907-49B5-CE11B041C0B1}"/>
                </a:ext>
              </a:extLst>
            </p:cNvPr>
            <p:cNvSpPr>
              <a:spLocks/>
            </p:cNvSpPr>
            <p:nvPr/>
          </p:nvSpPr>
          <p:spPr bwMode="auto">
            <a:xfrm rot="21400944">
              <a:off x="1213260" y="2374152"/>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1" name="Freeform 844">
              <a:extLst>
                <a:ext uri="{FF2B5EF4-FFF2-40B4-BE49-F238E27FC236}">
                  <a16:creationId xmlns:a16="http://schemas.microsoft.com/office/drawing/2014/main" id="{D1C0EED4-BD4D-A299-9D39-EE44D1E85D76}"/>
                </a:ext>
              </a:extLst>
            </p:cNvPr>
            <p:cNvSpPr>
              <a:spLocks/>
            </p:cNvSpPr>
            <p:nvPr/>
          </p:nvSpPr>
          <p:spPr bwMode="auto">
            <a:xfrm rot="21400944">
              <a:off x="1220704" y="23738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2" name="Freeform 846">
              <a:extLst>
                <a:ext uri="{FF2B5EF4-FFF2-40B4-BE49-F238E27FC236}">
                  <a16:creationId xmlns:a16="http://schemas.microsoft.com/office/drawing/2014/main" id="{5A18BB2A-192D-D563-C8F3-193C8C4345E5}"/>
                </a:ext>
              </a:extLst>
            </p:cNvPr>
            <p:cNvSpPr>
              <a:spLocks/>
            </p:cNvSpPr>
            <p:nvPr/>
          </p:nvSpPr>
          <p:spPr bwMode="auto">
            <a:xfrm rot="21400944">
              <a:off x="1301557" y="2523595"/>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3" name="Freeform 847">
              <a:extLst>
                <a:ext uri="{FF2B5EF4-FFF2-40B4-BE49-F238E27FC236}">
                  <a16:creationId xmlns:a16="http://schemas.microsoft.com/office/drawing/2014/main" id="{57E61A27-58B9-7F91-48DC-D82D04E68A6A}"/>
                </a:ext>
              </a:extLst>
            </p:cNvPr>
            <p:cNvSpPr>
              <a:spLocks/>
            </p:cNvSpPr>
            <p:nvPr/>
          </p:nvSpPr>
          <p:spPr bwMode="auto">
            <a:xfrm rot="21400944">
              <a:off x="1308065" y="2498059"/>
              <a:ext cx="17391" cy="17669"/>
            </a:xfrm>
            <a:custGeom>
              <a:avLst/>
              <a:gdLst>
                <a:gd name="T0" fmla="*/ 14 w 14"/>
                <a:gd name="T1" fmla="*/ 0 h 15"/>
                <a:gd name="T2" fmla="*/ 0 w 14"/>
                <a:gd name="T3" fmla="*/ 15 h 15"/>
                <a:gd name="T4" fmla="*/ 0 w 14"/>
                <a:gd name="T5" fmla="*/ 15 h 15"/>
                <a:gd name="T6" fmla="*/ 14 w 14"/>
                <a:gd name="T7" fmla="*/ 0 h 15"/>
              </a:gdLst>
              <a:ahLst/>
              <a:cxnLst>
                <a:cxn ang="0">
                  <a:pos x="T0" y="T1"/>
                </a:cxn>
                <a:cxn ang="0">
                  <a:pos x="T2" y="T3"/>
                </a:cxn>
                <a:cxn ang="0">
                  <a:pos x="T4" y="T5"/>
                </a:cxn>
                <a:cxn ang="0">
                  <a:pos x="T6" y="T7"/>
                </a:cxn>
              </a:cxnLst>
              <a:rect l="0" t="0" r="r" b="b"/>
              <a:pathLst>
                <a:path w="14" h="15">
                  <a:moveTo>
                    <a:pt x="14" y="0"/>
                  </a:moveTo>
                  <a:lnTo>
                    <a:pt x="0" y="15"/>
                  </a:lnTo>
                  <a:lnTo>
                    <a:pt x="0" y="15"/>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4" name="Freeform 848">
              <a:extLst>
                <a:ext uri="{FF2B5EF4-FFF2-40B4-BE49-F238E27FC236}">
                  <a16:creationId xmlns:a16="http://schemas.microsoft.com/office/drawing/2014/main" id="{EC8B3B02-20E8-2A03-9398-690F653896FF}"/>
                </a:ext>
              </a:extLst>
            </p:cNvPr>
            <p:cNvSpPr>
              <a:spLocks/>
            </p:cNvSpPr>
            <p:nvPr/>
          </p:nvSpPr>
          <p:spPr bwMode="auto">
            <a:xfrm rot="21400944">
              <a:off x="1358767" y="24802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5" name="Freeform 849">
              <a:extLst>
                <a:ext uri="{FF2B5EF4-FFF2-40B4-BE49-F238E27FC236}">
                  <a16:creationId xmlns:a16="http://schemas.microsoft.com/office/drawing/2014/main" id="{C90EE247-40CD-805B-A381-7BBBD29ADC49}"/>
                </a:ext>
              </a:extLst>
            </p:cNvPr>
            <p:cNvSpPr>
              <a:spLocks/>
            </p:cNvSpPr>
            <p:nvPr/>
          </p:nvSpPr>
          <p:spPr bwMode="auto">
            <a:xfrm rot="21400944">
              <a:off x="1358767" y="24802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6" name="Freeform 850">
              <a:extLst>
                <a:ext uri="{FF2B5EF4-FFF2-40B4-BE49-F238E27FC236}">
                  <a16:creationId xmlns:a16="http://schemas.microsoft.com/office/drawing/2014/main" id="{A8853362-C0FB-C1DA-0CC0-DF1C66F34F8E}"/>
                </a:ext>
              </a:extLst>
            </p:cNvPr>
            <p:cNvSpPr>
              <a:spLocks/>
            </p:cNvSpPr>
            <p:nvPr/>
          </p:nvSpPr>
          <p:spPr bwMode="auto">
            <a:xfrm rot="21400944">
              <a:off x="1305075" y="25199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7" name="Freeform 851">
              <a:extLst>
                <a:ext uri="{FF2B5EF4-FFF2-40B4-BE49-F238E27FC236}">
                  <a16:creationId xmlns:a16="http://schemas.microsoft.com/office/drawing/2014/main" id="{7F1273C3-73E0-86AD-F675-A31446BABA39}"/>
                </a:ext>
              </a:extLst>
            </p:cNvPr>
            <p:cNvSpPr>
              <a:spLocks/>
            </p:cNvSpPr>
            <p:nvPr/>
          </p:nvSpPr>
          <p:spPr bwMode="auto">
            <a:xfrm rot="21400944">
              <a:off x="1358767" y="248027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8" name="Freeform 852">
              <a:extLst>
                <a:ext uri="{FF2B5EF4-FFF2-40B4-BE49-F238E27FC236}">
                  <a16:creationId xmlns:a16="http://schemas.microsoft.com/office/drawing/2014/main" id="{F0F176D4-D21B-2E9A-D5D1-429E6FCCF7DF}"/>
                </a:ext>
              </a:extLst>
            </p:cNvPr>
            <p:cNvSpPr>
              <a:spLocks/>
            </p:cNvSpPr>
            <p:nvPr/>
          </p:nvSpPr>
          <p:spPr bwMode="auto">
            <a:xfrm rot="21400944">
              <a:off x="1304970" y="2516321"/>
              <a:ext cx="3727" cy="3534"/>
            </a:xfrm>
            <a:custGeom>
              <a:avLst/>
              <a:gdLst>
                <a:gd name="T0" fmla="*/ 0 w 3"/>
                <a:gd name="T1" fmla="*/ 3 h 3"/>
                <a:gd name="T2" fmla="*/ 3 w 3"/>
                <a:gd name="T3" fmla="*/ 0 h 3"/>
                <a:gd name="T4" fmla="*/ 3 w 3"/>
                <a:gd name="T5" fmla="*/ 0 h 3"/>
                <a:gd name="T6" fmla="*/ 0 w 3"/>
                <a:gd name="T7" fmla="*/ 3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9" name="Freeform 853">
              <a:extLst>
                <a:ext uri="{FF2B5EF4-FFF2-40B4-BE49-F238E27FC236}">
                  <a16:creationId xmlns:a16="http://schemas.microsoft.com/office/drawing/2014/main" id="{A1AD34B1-7DFA-8E8E-8BCC-E2FF460F6AEC}"/>
                </a:ext>
              </a:extLst>
            </p:cNvPr>
            <p:cNvSpPr>
              <a:spLocks/>
            </p:cNvSpPr>
            <p:nvPr/>
          </p:nvSpPr>
          <p:spPr bwMode="auto">
            <a:xfrm rot="21400944">
              <a:off x="1305075" y="251996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0" name="Freeform 854">
              <a:extLst>
                <a:ext uri="{FF2B5EF4-FFF2-40B4-BE49-F238E27FC236}">
                  <a16:creationId xmlns:a16="http://schemas.microsoft.com/office/drawing/2014/main" id="{D1FAB0F7-27DC-C18B-53C9-8364B3D32BFA}"/>
                </a:ext>
              </a:extLst>
            </p:cNvPr>
            <p:cNvSpPr>
              <a:spLocks/>
            </p:cNvSpPr>
            <p:nvPr/>
          </p:nvSpPr>
          <p:spPr bwMode="auto">
            <a:xfrm rot="21400944">
              <a:off x="1358763" y="2480164"/>
              <a:ext cx="3727" cy="0"/>
            </a:xfrm>
            <a:custGeom>
              <a:avLst/>
              <a:gdLst>
                <a:gd name="T0" fmla="*/ 3 w 3"/>
                <a:gd name="T1" fmla="*/ 3 w 3"/>
                <a:gd name="T2" fmla="*/ 0 w 3"/>
                <a:gd name="T3" fmla="*/ 0 w 3"/>
                <a:gd name="T4" fmla="*/ 0 w 3"/>
                <a:gd name="T5" fmla="*/ 0 w 3"/>
                <a:gd name="T6" fmla="*/ 0 w 3"/>
                <a:gd name="T7" fmla="*/ 0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0" y="0"/>
                  </a:lnTo>
                  <a:lnTo>
                    <a:pt x="0" y="0"/>
                  </a:lnTo>
                  <a:lnTo>
                    <a:pt x="0" y="0"/>
                  </a:lnTo>
                  <a:lnTo>
                    <a:pt x="0"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1" name="Freeform 855">
              <a:extLst>
                <a:ext uri="{FF2B5EF4-FFF2-40B4-BE49-F238E27FC236}">
                  <a16:creationId xmlns:a16="http://schemas.microsoft.com/office/drawing/2014/main" id="{661CEE7C-7DA1-6962-4AB8-12DFE639F953}"/>
                </a:ext>
              </a:extLst>
            </p:cNvPr>
            <p:cNvSpPr>
              <a:spLocks/>
            </p:cNvSpPr>
            <p:nvPr/>
          </p:nvSpPr>
          <p:spPr bwMode="auto">
            <a:xfrm rot="21400944">
              <a:off x="1362488" y="248005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2" name="Freeform 858">
              <a:extLst>
                <a:ext uri="{FF2B5EF4-FFF2-40B4-BE49-F238E27FC236}">
                  <a16:creationId xmlns:a16="http://schemas.microsoft.com/office/drawing/2014/main" id="{F416B2C2-6F40-E8A9-95DD-8ABF38A7D44B}"/>
                </a:ext>
              </a:extLst>
            </p:cNvPr>
            <p:cNvSpPr>
              <a:spLocks/>
            </p:cNvSpPr>
            <p:nvPr/>
          </p:nvSpPr>
          <p:spPr bwMode="auto">
            <a:xfrm rot="21400944">
              <a:off x="5300674" y="2784519"/>
              <a:ext cx="185086" cy="117788"/>
            </a:xfrm>
            <a:custGeom>
              <a:avLst/>
              <a:gdLst>
                <a:gd name="T0" fmla="*/ 149 w 149"/>
                <a:gd name="T1" fmla="*/ 21 h 100"/>
                <a:gd name="T2" fmla="*/ 138 w 149"/>
                <a:gd name="T3" fmla="*/ 37 h 100"/>
                <a:gd name="T4" fmla="*/ 135 w 149"/>
                <a:gd name="T5" fmla="*/ 37 h 100"/>
                <a:gd name="T6" fmla="*/ 112 w 149"/>
                <a:gd name="T7" fmla="*/ 55 h 100"/>
                <a:gd name="T8" fmla="*/ 107 w 149"/>
                <a:gd name="T9" fmla="*/ 61 h 100"/>
                <a:gd name="T10" fmla="*/ 98 w 149"/>
                <a:gd name="T11" fmla="*/ 64 h 100"/>
                <a:gd name="T12" fmla="*/ 96 w 149"/>
                <a:gd name="T13" fmla="*/ 67 h 100"/>
                <a:gd name="T14" fmla="*/ 70 w 149"/>
                <a:gd name="T15" fmla="*/ 85 h 100"/>
                <a:gd name="T16" fmla="*/ 65 w 149"/>
                <a:gd name="T17" fmla="*/ 85 h 100"/>
                <a:gd name="T18" fmla="*/ 62 w 149"/>
                <a:gd name="T19" fmla="*/ 79 h 100"/>
                <a:gd name="T20" fmla="*/ 62 w 149"/>
                <a:gd name="T21" fmla="*/ 79 h 100"/>
                <a:gd name="T22" fmla="*/ 59 w 149"/>
                <a:gd name="T23" fmla="*/ 82 h 100"/>
                <a:gd name="T24" fmla="*/ 40 w 149"/>
                <a:gd name="T25" fmla="*/ 88 h 100"/>
                <a:gd name="T26" fmla="*/ 31 w 149"/>
                <a:gd name="T27" fmla="*/ 91 h 100"/>
                <a:gd name="T28" fmla="*/ 23 w 149"/>
                <a:gd name="T29" fmla="*/ 100 h 100"/>
                <a:gd name="T30" fmla="*/ 17 w 149"/>
                <a:gd name="T31" fmla="*/ 100 h 100"/>
                <a:gd name="T32" fmla="*/ 0 w 149"/>
                <a:gd name="T33" fmla="*/ 91 h 100"/>
                <a:gd name="T34" fmla="*/ 0 w 149"/>
                <a:gd name="T35" fmla="*/ 85 h 100"/>
                <a:gd name="T36" fmla="*/ 0 w 149"/>
                <a:gd name="T37" fmla="*/ 82 h 100"/>
                <a:gd name="T38" fmla="*/ 14 w 149"/>
                <a:gd name="T39" fmla="*/ 67 h 100"/>
                <a:gd name="T40" fmla="*/ 20 w 149"/>
                <a:gd name="T41" fmla="*/ 61 h 100"/>
                <a:gd name="T42" fmla="*/ 28 w 149"/>
                <a:gd name="T43" fmla="*/ 52 h 100"/>
                <a:gd name="T44" fmla="*/ 37 w 149"/>
                <a:gd name="T45" fmla="*/ 49 h 100"/>
                <a:gd name="T46" fmla="*/ 42 w 149"/>
                <a:gd name="T47" fmla="*/ 49 h 100"/>
                <a:gd name="T48" fmla="*/ 45 w 149"/>
                <a:gd name="T49" fmla="*/ 49 h 100"/>
                <a:gd name="T50" fmla="*/ 70 w 149"/>
                <a:gd name="T51" fmla="*/ 34 h 100"/>
                <a:gd name="T52" fmla="*/ 82 w 149"/>
                <a:gd name="T53" fmla="*/ 24 h 100"/>
                <a:gd name="T54" fmla="*/ 101 w 149"/>
                <a:gd name="T55" fmla="*/ 12 h 100"/>
                <a:gd name="T56" fmla="*/ 112 w 149"/>
                <a:gd name="T57" fmla="*/ 12 h 100"/>
                <a:gd name="T58" fmla="*/ 121 w 149"/>
                <a:gd name="T59" fmla="*/ 15 h 100"/>
                <a:gd name="T60" fmla="*/ 126 w 149"/>
                <a:gd name="T61" fmla="*/ 6 h 100"/>
                <a:gd name="T62" fmla="*/ 132 w 149"/>
                <a:gd name="T63" fmla="*/ 3 h 100"/>
                <a:gd name="T64" fmla="*/ 138 w 149"/>
                <a:gd name="T65" fmla="*/ 0 h 100"/>
                <a:gd name="T66" fmla="*/ 146 w 149"/>
                <a:gd name="T67" fmla="*/ 6 h 100"/>
                <a:gd name="T68" fmla="*/ 149 w 149"/>
                <a:gd name="T69" fmla="*/ 18 h 100"/>
                <a:gd name="T70" fmla="*/ 149 w 149"/>
                <a:gd name="T71" fmla="*/ 2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9" h="100">
                  <a:moveTo>
                    <a:pt x="149" y="21"/>
                  </a:moveTo>
                  <a:lnTo>
                    <a:pt x="149" y="21"/>
                  </a:lnTo>
                  <a:lnTo>
                    <a:pt x="138" y="37"/>
                  </a:lnTo>
                  <a:lnTo>
                    <a:pt x="138" y="37"/>
                  </a:lnTo>
                  <a:lnTo>
                    <a:pt x="135" y="37"/>
                  </a:lnTo>
                  <a:lnTo>
                    <a:pt x="135" y="37"/>
                  </a:lnTo>
                  <a:lnTo>
                    <a:pt x="124" y="46"/>
                  </a:lnTo>
                  <a:lnTo>
                    <a:pt x="112" y="55"/>
                  </a:lnTo>
                  <a:lnTo>
                    <a:pt x="112" y="55"/>
                  </a:lnTo>
                  <a:lnTo>
                    <a:pt x="107" y="61"/>
                  </a:lnTo>
                  <a:lnTo>
                    <a:pt x="98" y="64"/>
                  </a:lnTo>
                  <a:lnTo>
                    <a:pt x="98" y="64"/>
                  </a:lnTo>
                  <a:lnTo>
                    <a:pt x="96" y="67"/>
                  </a:lnTo>
                  <a:lnTo>
                    <a:pt x="96" y="67"/>
                  </a:lnTo>
                  <a:lnTo>
                    <a:pt x="70" y="85"/>
                  </a:lnTo>
                  <a:lnTo>
                    <a:pt x="70" y="85"/>
                  </a:lnTo>
                  <a:lnTo>
                    <a:pt x="65" y="85"/>
                  </a:lnTo>
                  <a:lnTo>
                    <a:pt x="65" y="85"/>
                  </a:lnTo>
                  <a:lnTo>
                    <a:pt x="62" y="79"/>
                  </a:lnTo>
                  <a:lnTo>
                    <a:pt x="62" y="79"/>
                  </a:lnTo>
                  <a:lnTo>
                    <a:pt x="62" y="79"/>
                  </a:lnTo>
                  <a:lnTo>
                    <a:pt x="62" y="79"/>
                  </a:lnTo>
                  <a:lnTo>
                    <a:pt x="59" y="82"/>
                  </a:lnTo>
                  <a:lnTo>
                    <a:pt x="59" y="82"/>
                  </a:lnTo>
                  <a:lnTo>
                    <a:pt x="48" y="85"/>
                  </a:lnTo>
                  <a:lnTo>
                    <a:pt x="40" y="88"/>
                  </a:lnTo>
                  <a:lnTo>
                    <a:pt x="40" y="88"/>
                  </a:lnTo>
                  <a:lnTo>
                    <a:pt x="31" y="91"/>
                  </a:lnTo>
                  <a:lnTo>
                    <a:pt x="23" y="100"/>
                  </a:lnTo>
                  <a:lnTo>
                    <a:pt x="23" y="100"/>
                  </a:lnTo>
                  <a:lnTo>
                    <a:pt x="17" y="100"/>
                  </a:lnTo>
                  <a:lnTo>
                    <a:pt x="17" y="100"/>
                  </a:lnTo>
                  <a:lnTo>
                    <a:pt x="14" y="100"/>
                  </a:lnTo>
                  <a:lnTo>
                    <a:pt x="0" y="91"/>
                  </a:lnTo>
                  <a:lnTo>
                    <a:pt x="0" y="91"/>
                  </a:lnTo>
                  <a:lnTo>
                    <a:pt x="0" y="85"/>
                  </a:lnTo>
                  <a:lnTo>
                    <a:pt x="0" y="85"/>
                  </a:lnTo>
                  <a:lnTo>
                    <a:pt x="0" y="82"/>
                  </a:lnTo>
                  <a:lnTo>
                    <a:pt x="0" y="82"/>
                  </a:lnTo>
                  <a:lnTo>
                    <a:pt x="14" y="67"/>
                  </a:lnTo>
                  <a:lnTo>
                    <a:pt x="14" y="67"/>
                  </a:lnTo>
                  <a:lnTo>
                    <a:pt x="20" y="61"/>
                  </a:lnTo>
                  <a:lnTo>
                    <a:pt x="20" y="61"/>
                  </a:lnTo>
                  <a:lnTo>
                    <a:pt x="28" y="52"/>
                  </a:lnTo>
                  <a:lnTo>
                    <a:pt x="28" y="52"/>
                  </a:lnTo>
                  <a:lnTo>
                    <a:pt x="37" y="49"/>
                  </a:lnTo>
                  <a:lnTo>
                    <a:pt x="42" y="49"/>
                  </a:lnTo>
                  <a:lnTo>
                    <a:pt x="42" y="49"/>
                  </a:lnTo>
                  <a:lnTo>
                    <a:pt x="45" y="49"/>
                  </a:lnTo>
                  <a:lnTo>
                    <a:pt x="45" y="49"/>
                  </a:lnTo>
                  <a:lnTo>
                    <a:pt x="56" y="40"/>
                  </a:lnTo>
                  <a:lnTo>
                    <a:pt x="70" y="34"/>
                  </a:lnTo>
                  <a:lnTo>
                    <a:pt x="82" y="24"/>
                  </a:lnTo>
                  <a:lnTo>
                    <a:pt x="82" y="24"/>
                  </a:lnTo>
                  <a:lnTo>
                    <a:pt x="93" y="18"/>
                  </a:lnTo>
                  <a:lnTo>
                    <a:pt x="101" y="12"/>
                  </a:lnTo>
                  <a:lnTo>
                    <a:pt x="112" y="12"/>
                  </a:lnTo>
                  <a:lnTo>
                    <a:pt x="112" y="12"/>
                  </a:lnTo>
                  <a:lnTo>
                    <a:pt x="118" y="12"/>
                  </a:lnTo>
                  <a:lnTo>
                    <a:pt x="121" y="15"/>
                  </a:lnTo>
                  <a:lnTo>
                    <a:pt x="121" y="15"/>
                  </a:lnTo>
                  <a:lnTo>
                    <a:pt x="126" y="6"/>
                  </a:lnTo>
                  <a:lnTo>
                    <a:pt x="126" y="6"/>
                  </a:lnTo>
                  <a:lnTo>
                    <a:pt x="132" y="3"/>
                  </a:lnTo>
                  <a:lnTo>
                    <a:pt x="138" y="0"/>
                  </a:lnTo>
                  <a:lnTo>
                    <a:pt x="138" y="0"/>
                  </a:lnTo>
                  <a:lnTo>
                    <a:pt x="146" y="6"/>
                  </a:lnTo>
                  <a:lnTo>
                    <a:pt x="146" y="6"/>
                  </a:lnTo>
                  <a:lnTo>
                    <a:pt x="149" y="15"/>
                  </a:lnTo>
                  <a:lnTo>
                    <a:pt x="149" y="18"/>
                  </a:lnTo>
                  <a:lnTo>
                    <a:pt x="149" y="21"/>
                  </a:lnTo>
                  <a:lnTo>
                    <a:pt x="149" y="21"/>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03" name="Freeform 762">
              <a:extLst>
                <a:ext uri="{FF2B5EF4-FFF2-40B4-BE49-F238E27FC236}">
                  <a16:creationId xmlns:a16="http://schemas.microsoft.com/office/drawing/2014/main" id="{6B01D3A4-B3B5-5A3A-6966-EA40F47640C7}"/>
                </a:ext>
              </a:extLst>
            </p:cNvPr>
            <p:cNvSpPr>
              <a:spLocks/>
            </p:cNvSpPr>
            <p:nvPr/>
          </p:nvSpPr>
          <p:spPr bwMode="auto">
            <a:xfrm rot="21400944">
              <a:off x="542567" y="2227248"/>
              <a:ext cx="817358" cy="698485"/>
            </a:xfrm>
            <a:custGeom>
              <a:avLst/>
              <a:gdLst>
                <a:gd name="T0" fmla="*/ 129 w 658"/>
                <a:gd name="T1" fmla="*/ 471 h 593"/>
                <a:gd name="T2" fmla="*/ 179 w 658"/>
                <a:gd name="T3" fmla="*/ 486 h 593"/>
                <a:gd name="T4" fmla="*/ 224 w 658"/>
                <a:gd name="T5" fmla="*/ 502 h 593"/>
                <a:gd name="T6" fmla="*/ 255 w 658"/>
                <a:gd name="T7" fmla="*/ 511 h 593"/>
                <a:gd name="T8" fmla="*/ 255 w 658"/>
                <a:gd name="T9" fmla="*/ 511 h 593"/>
                <a:gd name="T10" fmla="*/ 274 w 658"/>
                <a:gd name="T11" fmla="*/ 517 h 593"/>
                <a:gd name="T12" fmla="*/ 297 w 658"/>
                <a:gd name="T13" fmla="*/ 526 h 593"/>
                <a:gd name="T14" fmla="*/ 400 w 658"/>
                <a:gd name="T15" fmla="*/ 556 h 593"/>
                <a:gd name="T16" fmla="*/ 459 w 658"/>
                <a:gd name="T17" fmla="*/ 575 h 593"/>
                <a:gd name="T18" fmla="*/ 473 w 658"/>
                <a:gd name="T19" fmla="*/ 578 h 593"/>
                <a:gd name="T20" fmla="*/ 574 w 658"/>
                <a:gd name="T21" fmla="*/ 414 h 593"/>
                <a:gd name="T22" fmla="*/ 582 w 658"/>
                <a:gd name="T23" fmla="*/ 338 h 593"/>
                <a:gd name="T24" fmla="*/ 607 w 658"/>
                <a:gd name="T25" fmla="*/ 274 h 593"/>
                <a:gd name="T26" fmla="*/ 610 w 658"/>
                <a:gd name="T27" fmla="*/ 271 h 593"/>
                <a:gd name="T28" fmla="*/ 630 w 658"/>
                <a:gd name="T29" fmla="*/ 253 h 593"/>
                <a:gd name="T30" fmla="*/ 655 w 658"/>
                <a:gd name="T31" fmla="*/ 240 h 593"/>
                <a:gd name="T32" fmla="*/ 658 w 658"/>
                <a:gd name="T33" fmla="*/ 237 h 593"/>
                <a:gd name="T34" fmla="*/ 644 w 658"/>
                <a:gd name="T35" fmla="*/ 204 h 593"/>
                <a:gd name="T36" fmla="*/ 644 w 658"/>
                <a:gd name="T37" fmla="*/ 195 h 593"/>
                <a:gd name="T38" fmla="*/ 641 w 658"/>
                <a:gd name="T39" fmla="*/ 189 h 593"/>
                <a:gd name="T40" fmla="*/ 638 w 658"/>
                <a:gd name="T41" fmla="*/ 183 h 593"/>
                <a:gd name="T42" fmla="*/ 635 w 658"/>
                <a:gd name="T43" fmla="*/ 180 h 593"/>
                <a:gd name="T44" fmla="*/ 635 w 658"/>
                <a:gd name="T45" fmla="*/ 174 h 593"/>
                <a:gd name="T46" fmla="*/ 633 w 658"/>
                <a:gd name="T47" fmla="*/ 174 h 593"/>
                <a:gd name="T48" fmla="*/ 630 w 658"/>
                <a:gd name="T49" fmla="*/ 170 h 593"/>
                <a:gd name="T50" fmla="*/ 627 w 658"/>
                <a:gd name="T51" fmla="*/ 167 h 593"/>
                <a:gd name="T52" fmla="*/ 624 w 658"/>
                <a:gd name="T53" fmla="*/ 167 h 593"/>
                <a:gd name="T54" fmla="*/ 616 w 658"/>
                <a:gd name="T55" fmla="*/ 164 h 593"/>
                <a:gd name="T56" fmla="*/ 610 w 658"/>
                <a:gd name="T57" fmla="*/ 164 h 593"/>
                <a:gd name="T58" fmla="*/ 602 w 658"/>
                <a:gd name="T59" fmla="*/ 161 h 593"/>
                <a:gd name="T60" fmla="*/ 593 w 658"/>
                <a:gd name="T61" fmla="*/ 158 h 593"/>
                <a:gd name="T62" fmla="*/ 585 w 658"/>
                <a:gd name="T63" fmla="*/ 155 h 593"/>
                <a:gd name="T64" fmla="*/ 577 w 658"/>
                <a:gd name="T65" fmla="*/ 152 h 593"/>
                <a:gd name="T66" fmla="*/ 568 w 658"/>
                <a:gd name="T67" fmla="*/ 149 h 593"/>
                <a:gd name="T68" fmla="*/ 560 w 658"/>
                <a:gd name="T69" fmla="*/ 146 h 593"/>
                <a:gd name="T70" fmla="*/ 549 w 658"/>
                <a:gd name="T71" fmla="*/ 143 h 593"/>
                <a:gd name="T72" fmla="*/ 543 w 658"/>
                <a:gd name="T73" fmla="*/ 143 h 593"/>
                <a:gd name="T74" fmla="*/ 535 w 658"/>
                <a:gd name="T75" fmla="*/ 140 h 593"/>
                <a:gd name="T76" fmla="*/ 526 w 658"/>
                <a:gd name="T77" fmla="*/ 137 h 593"/>
                <a:gd name="T78" fmla="*/ 518 w 658"/>
                <a:gd name="T79" fmla="*/ 137 h 593"/>
                <a:gd name="T80" fmla="*/ 512 w 658"/>
                <a:gd name="T81" fmla="*/ 134 h 593"/>
                <a:gd name="T82" fmla="*/ 507 w 658"/>
                <a:gd name="T83" fmla="*/ 134 h 593"/>
                <a:gd name="T84" fmla="*/ 504 w 658"/>
                <a:gd name="T85" fmla="*/ 134 h 593"/>
                <a:gd name="T86" fmla="*/ 431 w 658"/>
                <a:gd name="T87" fmla="*/ 134 h 593"/>
                <a:gd name="T88" fmla="*/ 333 w 658"/>
                <a:gd name="T89" fmla="*/ 119 h 593"/>
                <a:gd name="T90" fmla="*/ 302 w 658"/>
                <a:gd name="T91" fmla="*/ 104 h 593"/>
                <a:gd name="T92" fmla="*/ 258 w 658"/>
                <a:gd name="T93" fmla="*/ 110 h 593"/>
                <a:gd name="T94" fmla="*/ 188 w 658"/>
                <a:gd name="T95" fmla="*/ 13 h 593"/>
                <a:gd name="T96" fmla="*/ 179 w 658"/>
                <a:gd name="T97" fmla="*/ 6 h 593"/>
                <a:gd name="T98" fmla="*/ 174 w 658"/>
                <a:gd name="T99" fmla="*/ 3 h 593"/>
                <a:gd name="T100" fmla="*/ 165 w 658"/>
                <a:gd name="T101" fmla="*/ 13 h 593"/>
                <a:gd name="T102" fmla="*/ 140 w 658"/>
                <a:gd name="T103" fmla="*/ 61 h 593"/>
                <a:gd name="T104" fmla="*/ 123 w 658"/>
                <a:gd name="T105" fmla="*/ 116 h 593"/>
                <a:gd name="T106" fmla="*/ 106 w 658"/>
                <a:gd name="T107" fmla="*/ 164 h 593"/>
                <a:gd name="T108" fmla="*/ 84 w 658"/>
                <a:gd name="T109" fmla="*/ 222 h 593"/>
                <a:gd name="T110" fmla="*/ 62 w 658"/>
                <a:gd name="T111" fmla="*/ 280 h 593"/>
                <a:gd name="T112" fmla="*/ 11 w 658"/>
                <a:gd name="T113" fmla="*/ 359 h 593"/>
                <a:gd name="T114" fmla="*/ 3 w 658"/>
                <a:gd name="T115" fmla="*/ 392 h 593"/>
                <a:gd name="T116" fmla="*/ 70 w 658"/>
                <a:gd name="T117" fmla="*/ 450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593">
                  <a:moveTo>
                    <a:pt x="70" y="450"/>
                  </a:moveTo>
                  <a:lnTo>
                    <a:pt x="70" y="450"/>
                  </a:lnTo>
                  <a:lnTo>
                    <a:pt x="81" y="453"/>
                  </a:lnTo>
                  <a:lnTo>
                    <a:pt x="81" y="453"/>
                  </a:lnTo>
                  <a:lnTo>
                    <a:pt x="92" y="456"/>
                  </a:lnTo>
                  <a:lnTo>
                    <a:pt x="123" y="468"/>
                  </a:lnTo>
                  <a:lnTo>
                    <a:pt x="129" y="471"/>
                  </a:lnTo>
                  <a:lnTo>
                    <a:pt x="129" y="471"/>
                  </a:lnTo>
                  <a:lnTo>
                    <a:pt x="174" y="486"/>
                  </a:lnTo>
                  <a:lnTo>
                    <a:pt x="176" y="486"/>
                  </a:lnTo>
                  <a:lnTo>
                    <a:pt x="179" y="486"/>
                  </a:lnTo>
                  <a:lnTo>
                    <a:pt x="179" y="486"/>
                  </a:lnTo>
                  <a:lnTo>
                    <a:pt x="179" y="486"/>
                  </a:lnTo>
                  <a:lnTo>
                    <a:pt x="179" y="486"/>
                  </a:lnTo>
                  <a:lnTo>
                    <a:pt x="179" y="486"/>
                  </a:lnTo>
                  <a:lnTo>
                    <a:pt x="179" y="486"/>
                  </a:lnTo>
                  <a:lnTo>
                    <a:pt x="221" y="502"/>
                  </a:lnTo>
                  <a:lnTo>
                    <a:pt x="221" y="502"/>
                  </a:lnTo>
                  <a:lnTo>
                    <a:pt x="221" y="502"/>
                  </a:lnTo>
                  <a:lnTo>
                    <a:pt x="224" y="502"/>
                  </a:lnTo>
                  <a:lnTo>
                    <a:pt x="224" y="502"/>
                  </a:lnTo>
                  <a:lnTo>
                    <a:pt x="224" y="502"/>
                  </a:lnTo>
                  <a:lnTo>
                    <a:pt x="224" y="502"/>
                  </a:lnTo>
                  <a:lnTo>
                    <a:pt x="224" y="502"/>
                  </a:lnTo>
                  <a:lnTo>
                    <a:pt x="224" y="502"/>
                  </a:lnTo>
                  <a:lnTo>
                    <a:pt x="224" y="502"/>
                  </a:lnTo>
                  <a:lnTo>
                    <a:pt x="224" y="502"/>
                  </a:lnTo>
                  <a:lnTo>
                    <a:pt x="255" y="511"/>
                  </a:lnTo>
                  <a:lnTo>
                    <a:pt x="255" y="511"/>
                  </a:lnTo>
                  <a:lnTo>
                    <a:pt x="255" y="511"/>
                  </a:lnTo>
                  <a:lnTo>
                    <a:pt x="255" y="511"/>
                  </a:lnTo>
                  <a:lnTo>
                    <a:pt x="255" y="511"/>
                  </a:lnTo>
                  <a:lnTo>
                    <a:pt x="255" y="511"/>
                  </a:lnTo>
                  <a:lnTo>
                    <a:pt x="255" y="511"/>
                  </a:lnTo>
                  <a:lnTo>
                    <a:pt x="255" y="511"/>
                  </a:lnTo>
                  <a:lnTo>
                    <a:pt x="260" y="514"/>
                  </a:lnTo>
                  <a:lnTo>
                    <a:pt x="260" y="514"/>
                  </a:lnTo>
                  <a:lnTo>
                    <a:pt x="269" y="517"/>
                  </a:lnTo>
                  <a:lnTo>
                    <a:pt x="274" y="517"/>
                  </a:lnTo>
                  <a:lnTo>
                    <a:pt x="274" y="517"/>
                  </a:lnTo>
                  <a:lnTo>
                    <a:pt x="274" y="517"/>
                  </a:lnTo>
                  <a:lnTo>
                    <a:pt x="274" y="517"/>
                  </a:lnTo>
                  <a:lnTo>
                    <a:pt x="274" y="517"/>
                  </a:lnTo>
                  <a:lnTo>
                    <a:pt x="274" y="517"/>
                  </a:lnTo>
                  <a:lnTo>
                    <a:pt x="291" y="523"/>
                  </a:lnTo>
                  <a:lnTo>
                    <a:pt x="297" y="526"/>
                  </a:lnTo>
                  <a:lnTo>
                    <a:pt x="297" y="526"/>
                  </a:lnTo>
                  <a:lnTo>
                    <a:pt x="297" y="526"/>
                  </a:lnTo>
                  <a:lnTo>
                    <a:pt x="297" y="526"/>
                  </a:lnTo>
                  <a:lnTo>
                    <a:pt x="297" y="526"/>
                  </a:lnTo>
                  <a:lnTo>
                    <a:pt x="305" y="529"/>
                  </a:lnTo>
                  <a:lnTo>
                    <a:pt x="333" y="535"/>
                  </a:lnTo>
                  <a:lnTo>
                    <a:pt x="386" y="553"/>
                  </a:lnTo>
                  <a:lnTo>
                    <a:pt x="386" y="553"/>
                  </a:lnTo>
                  <a:lnTo>
                    <a:pt x="395" y="556"/>
                  </a:lnTo>
                  <a:lnTo>
                    <a:pt x="400" y="556"/>
                  </a:lnTo>
                  <a:lnTo>
                    <a:pt x="400" y="556"/>
                  </a:lnTo>
                  <a:lnTo>
                    <a:pt x="400" y="556"/>
                  </a:lnTo>
                  <a:lnTo>
                    <a:pt x="400" y="556"/>
                  </a:lnTo>
                  <a:lnTo>
                    <a:pt x="445" y="572"/>
                  </a:lnTo>
                  <a:lnTo>
                    <a:pt x="456" y="575"/>
                  </a:lnTo>
                  <a:lnTo>
                    <a:pt x="456" y="575"/>
                  </a:lnTo>
                  <a:lnTo>
                    <a:pt x="459" y="575"/>
                  </a:lnTo>
                  <a:lnTo>
                    <a:pt x="459" y="575"/>
                  </a:lnTo>
                  <a:lnTo>
                    <a:pt x="459" y="575"/>
                  </a:lnTo>
                  <a:lnTo>
                    <a:pt x="459" y="575"/>
                  </a:lnTo>
                  <a:lnTo>
                    <a:pt x="462" y="575"/>
                  </a:lnTo>
                  <a:lnTo>
                    <a:pt x="462" y="575"/>
                  </a:lnTo>
                  <a:lnTo>
                    <a:pt x="473" y="578"/>
                  </a:lnTo>
                  <a:lnTo>
                    <a:pt x="473" y="578"/>
                  </a:lnTo>
                  <a:lnTo>
                    <a:pt x="490" y="584"/>
                  </a:lnTo>
                  <a:lnTo>
                    <a:pt x="493" y="584"/>
                  </a:lnTo>
                  <a:lnTo>
                    <a:pt x="493" y="584"/>
                  </a:lnTo>
                  <a:lnTo>
                    <a:pt x="493" y="584"/>
                  </a:lnTo>
                  <a:lnTo>
                    <a:pt x="493" y="584"/>
                  </a:lnTo>
                  <a:lnTo>
                    <a:pt x="523" y="593"/>
                  </a:lnTo>
                  <a:lnTo>
                    <a:pt x="574" y="414"/>
                  </a:lnTo>
                  <a:lnTo>
                    <a:pt x="574" y="383"/>
                  </a:lnTo>
                  <a:lnTo>
                    <a:pt x="574" y="383"/>
                  </a:lnTo>
                  <a:lnTo>
                    <a:pt x="574" y="380"/>
                  </a:lnTo>
                  <a:lnTo>
                    <a:pt x="574" y="380"/>
                  </a:lnTo>
                  <a:lnTo>
                    <a:pt x="579" y="365"/>
                  </a:lnTo>
                  <a:lnTo>
                    <a:pt x="582" y="350"/>
                  </a:lnTo>
                  <a:lnTo>
                    <a:pt x="582" y="338"/>
                  </a:lnTo>
                  <a:lnTo>
                    <a:pt x="582" y="338"/>
                  </a:lnTo>
                  <a:lnTo>
                    <a:pt x="585" y="325"/>
                  </a:lnTo>
                  <a:lnTo>
                    <a:pt x="588" y="319"/>
                  </a:lnTo>
                  <a:lnTo>
                    <a:pt x="593" y="313"/>
                  </a:lnTo>
                  <a:lnTo>
                    <a:pt x="599" y="310"/>
                  </a:lnTo>
                  <a:lnTo>
                    <a:pt x="607" y="274"/>
                  </a:lnTo>
                  <a:lnTo>
                    <a:pt x="607" y="274"/>
                  </a:lnTo>
                  <a:lnTo>
                    <a:pt x="607" y="274"/>
                  </a:lnTo>
                  <a:lnTo>
                    <a:pt x="607" y="274"/>
                  </a:lnTo>
                  <a:lnTo>
                    <a:pt x="610" y="274"/>
                  </a:lnTo>
                  <a:lnTo>
                    <a:pt x="610" y="274"/>
                  </a:lnTo>
                  <a:lnTo>
                    <a:pt x="610" y="274"/>
                  </a:lnTo>
                  <a:lnTo>
                    <a:pt x="610" y="274"/>
                  </a:lnTo>
                  <a:lnTo>
                    <a:pt x="610" y="271"/>
                  </a:lnTo>
                  <a:lnTo>
                    <a:pt x="610" y="271"/>
                  </a:lnTo>
                  <a:lnTo>
                    <a:pt x="610" y="271"/>
                  </a:lnTo>
                  <a:lnTo>
                    <a:pt x="610" y="271"/>
                  </a:lnTo>
                  <a:lnTo>
                    <a:pt x="613" y="268"/>
                  </a:lnTo>
                  <a:lnTo>
                    <a:pt x="627" y="253"/>
                  </a:lnTo>
                  <a:lnTo>
                    <a:pt x="627" y="253"/>
                  </a:lnTo>
                  <a:lnTo>
                    <a:pt x="630" y="253"/>
                  </a:lnTo>
                  <a:lnTo>
                    <a:pt x="630" y="253"/>
                  </a:lnTo>
                  <a:lnTo>
                    <a:pt x="652" y="240"/>
                  </a:lnTo>
                  <a:lnTo>
                    <a:pt x="652" y="240"/>
                  </a:lnTo>
                  <a:lnTo>
                    <a:pt x="655" y="240"/>
                  </a:lnTo>
                  <a:lnTo>
                    <a:pt x="655" y="240"/>
                  </a:lnTo>
                  <a:lnTo>
                    <a:pt x="655" y="240"/>
                  </a:lnTo>
                  <a:lnTo>
                    <a:pt x="655" y="240"/>
                  </a:lnTo>
                  <a:lnTo>
                    <a:pt x="655" y="240"/>
                  </a:lnTo>
                  <a:lnTo>
                    <a:pt x="655" y="240"/>
                  </a:lnTo>
                  <a:lnTo>
                    <a:pt x="655" y="240"/>
                  </a:lnTo>
                  <a:lnTo>
                    <a:pt x="655" y="240"/>
                  </a:lnTo>
                  <a:lnTo>
                    <a:pt x="658" y="240"/>
                  </a:lnTo>
                  <a:lnTo>
                    <a:pt x="658" y="240"/>
                  </a:lnTo>
                  <a:lnTo>
                    <a:pt x="658" y="237"/>
                  </a:lnTo>
                  <a:lnTo>
                    <a:pt x="658" y="237"/>
                  </a:lnTo>
                  <a:lnTo>
                    <a:pt x="655" y="234"/>
                  </a:lnTo>
                  <a:lnTo>
                    <a:pt x="655" y="234"/>
                  </a:lnTo>
                  <a:lnTo>
                    <a:pt x="647" y="222"/>
                  </a:lnTo>
                  <a:lnTo>
                    <a:pt x="647" y="213"/>
                  </a:lnTo>
                  <a:lnTo>
                    <a:pt x="644" y="204"/>
                  </a:lnTo>
                  <a:lnTo>
                    <a:pt x="644" y="204"/>
                  </a:lnTo>
                  <a:lnTo>
                    <a:pt x="644" y="201"/>
                  </a:lnTo>
                  <a:lnTo>
                    <a:pt x="644" y="201"/>
                  </a:lnTo>
                  <a:lnTo>
                    <a:pt x="644" y="198"/>
                  </a:lnTo>
                  <a:lnTo>
                    <a:pt x="644" y="198"/>
                  </a:lnTo>
                  <a:lnTo>
                    <a:pt x="644" y="198"/>
                  </a:lnTo>
                  <a:lnTo>
                    <a:pt x="644" y="195"/>
                  </a:lnTo>
                  <a:lnTo>
                    <a:pt x="644" y="195"/>
                  </a:lnTo>
                  <a:lnTo>
                    <a:pt x="644" y="195"/>
                  </a:lnTo>
                  <a:lnTo>
                    <a:pt x="641" y="192"/>
                  </a:lnTo>
                  <a:lnTo>
                    <a:pt x="641" y="192"/>
                  </a:lnTo>
                  <a:lnTo>
                    <a:pt x="641" y="192"/>
                  </a:lnTo>
                  <a:lnTo>
                    <a:pt x="641" y="189"/>
                  </a:lnTo>
                  <a:lnTo>
                    <a:pt x="641" y="189"/>
                  </a:lnTo>
                  <a:lnTo>
                    <a:pt x="641" y="189"/>
                  </a:lnTo>
                  <a:lnTo>
                    <a:pt x="641" y="186"/>
                  </a:lnTo>
                  <a:lnTo>
                    <a:pt x="641" y="186"/>
                  </a:lnTo>
                  <a:lnTo>
                    <a:pt x="641" y="186"/>
                  </a:lnTo>
                  <a:lnTo>
                    <a:pt x="641" y="186"/>
                  </a:lnTo>
                  <a:lnTo>
                    <a:pt x="638" y="186"/>
                  </a:lnTo>
                  <a:lnTo>
                    <a:pt x="638" y="186"/>
                  </a:lnTo>
                  <a:lnTo>
                    <a:pt x="638" y="183"/>
                  </a:lnTo>
                  <a:lnTo>
                    <a:pt x="638" y="183"/>
                  </a:lnTo>
                  <a:lnTo>
                    <a:pt x="638" y="183"/>
                  </a:lnTo>
                  <a:lnTo>
                    <a:pt x="638" y="183"/>
                  </a:lnTo>
                  <a:lnTo>
                    <a:pt x="638" y="183"/>
                  </a:lnTo>
                  <a:lnTo>
                    <a:pt x="635" y="180"/>
                  </a:lnTo>
                  <a:lnTo>
                    <a:pt x="635" y="180"/>
                  </a:lnTo>
                  <a:lnTo>
                    <a:pt x="635" y="180"/>
                  </a:lnTo>
                  <a:lnTo>
                    <a:pt x="635" y="180"/>
                  </a:lnTo>
                  <a:lnTo>
                    <a:pt x="635" y="177"/>
                  </a:lnTo>
                  <a:lnTo>
                    <a:pt x="638" y="174"/>
                  </a:lnTo>
                  <a:lnTo>
                    <a:pt x="633" y="177"/>
                  </a:lnTo>
                  <a:lnTo>
                    <a:pt x="633" y="177"/>
                  </a:lnTo>
                  <a:lnTo>
                    <a:pt x="633" y="174"/>
                  </a:lnTo>
                  <a:lnTo>
                    <a:pt x="635" y="174"/>
                  </a:lnTo>
                  <a:lnTo>
                    <a:pt x="635" y="174"/>
                  </a:lnTo>
                  <a:lnTo>
                    <a:pt x="635" y="174"/>
                  </a:lnTo>
                  <a:lnTo>
                    <a:pt x="635" y="174"/>
                  </a:lnTo>
                  <a:lnTo>
                    <a:pt x="633" y="174"/>
                  </a:lnTo>
                  <a:lnTo>
                    <a:pt x="633" y="174"/>
                  </a:lnTo>
                  <a:lnTo>
                    <a:pt x="633" y="174"/>
                  </a:lnTo>
                  <a:lnTo>
                    <a:pt x="633" y="174"/>
                  </a:lnTo>
                  <a:lnTo>
                    <a:pt x="633" y="174"/>
                  </a:lnTo>
                  <a:lnTo>
                    <a:pt x="633" y="174"/>
                  </a:lnTo>
                  <a:lnTo>
                    <a:pt x="633" y="174"/>
                  </a:lnTo>
                  <a:lnTo>
                    <a:pt x="630" y="174"/>
                  </a:lnTo>
                  <a:lnTo>
                    <a:pt x="630" y="174"/>
                  </a:lnTo>
                  <a:lnTo>
                    <a:pt x="630" y="170"/>
                  </a:lnTo>
                  <a:lnTo>
                    <a:pt x="630" y="170"/>
                  </a:lnTo>
                  <a:lnTo>
                    <a:pt x="630" y="170"/>
                  </a:lnTo>
                  <a:lnTo>
                    <a:pt x="630" y="170"/>
                  </a:lnTo>
                  <a:lnTo>
                    <a:pt x="630" y="170"/>
                  </a:lnTo>
                  <a:lnTo>
                    <a:pt x="630" y="170"/>
                  </a:lnTo>
                  <a:lnTo>
                    <a:pt x="630" y="170"/>
                  </a:lnTo>
                  <a:lnTo>
                    <a:pt x="630" y="170"/>
                  </a:lnTo>
                  <a:lnTo>
                    <a:pt x="627" y="167"/>
                  </a:lnTo>
                  <a:lnTo>
                    <a:pt x="627" y="167"/>
                  </a:lnTo>
                  <a:lnTo>
                    <a:pt x="627" y="167"/>
                  </a:lnTo>
                  <a:lnTo>
                    <a:pt x="627" y="167"/>
                  </a:lnTo>
                  <a:lnTo>
                    <a:pt x="624" y="167"/>
                  </a:lnTo>
                  <a:lnTo>
                    <a:pt x="624" y="167"/>
                  </a:lnTo>
                  <a:lnTo>
                    <a:pt x="624" y="167"/>
                  </a:lnTo>
                  <a:lnTo>
                    <a:pt x="624" y="167"/>
                  </a:lnTo>
                  <a:lnTo>
                    <a:pt x="621" y="167"/>
                  </a:lnTo>
                  <a:lnTo>
                    <a:pt x="621" y="167"/>
                  </a:lnTo>
                  <a:lnTo>
                    <a:pt x="619" y="167"/>
                  </a:lnTo>
                  <a:lnTo>
                    <a:pt x="619" y="167"/>
                  </a:lnTo>
                  <a:lnTo>
                    <a:pt x="616" y="164"/>
                  </a:lnTo>
                  <a:lnTo>
                    <a:pt x="616" y="164"/>
                  </a:lnTo>
                  <a:lnTo>
                    <a:pt x="616" y="164"/>
                  </a:lnTo>
                  <a:lnTo>
                    <a:pt x="616" y="164"/>
                  </a:lnTo>
                  <a:lnTo>
                    <a:pt x="613" y="164"/>
                  </a:lnTo>
                  <a:lnTo>
                    <a:pt x="613" y="164"/>
                  </a:lnTo>
                  <a:lnTo>
                    <a:pt x="613" y="164"/>
                  </a:lnTo>
                  <a:lnTo>
                    <a:pt x="613" y="164"/>
                  </a:lnTo>
                  <a:lnTo>
                    <a:pt x="610" y="164"/>
                  </a:lnTo>
                  <a:lnTo>
                    <a:pt x="610" y="164"/>
                  </a:lnTo>
                  <a:lnTo>
                    <a:pt x="607" y="161"/>
                  </a:lnTo>
                  <a:lnTo>
                    <a:pt x="607" y="161"/>
                  </a:lnTo>
                  <a:lnTo>
                    <a:pt x="605" y="161"/>
                  </a:lnTo>
                  <a:lnTo>
                    <a:pt x="605" y="161"/>
                  </a:lnTo>
                  <a:lnTo>
                    <a:pt x="602" y="161"/>
                  </a:lnTo>
                  <a:lnTo>
                    <a:pt x="602" y="161"/>
                  </a:lnTo>
                  <a:lnTo>
                    <a:pt x="602" y="161"/>
                  </a:lnTo>
                  <a:lnTo>
                    <a:pt x="602" y="161"/>
                  </a:lnTo>
                  <a:lnTo>
                    <a:pt x="599" y="158"/>
                  </a:lnTo>
                  <a:lnTo>
                    <a:pt x="599" y="158"/>
                  </a:lnTo>
                  <a:lnTo>
                    <a:pt x="596" y="158"/>
                  </a:lnTo>
                  <a:lnTo>
                    <a:pt x="596" y="158"/>
                  </a:lnTo>
                  <a:lnTo>
                    <a:pt x="593" y="158"/>
                  </a:lnTo>
                  <a:lnTo>
                    <a:pt x="593" y="158"/>
                  </a:lnTo>
                  <a:lnTo>
                    <a:pt x="591" y="158"/>
                  </a:lnTo>
                  <a:lnTo>
                    <a:pt x="591" y="158"/>
                  </a:lnTo>
                  <a:lnTo>
                    <a:pt x="588" y="155"/>
                  </a:lnTo>
                  <a:lnTo>
                    <a:pt x="588" y="155"/>
                  </a:lnTo>
                  <a:lnTo>
                    <a:pt x="588" y="155"/>
                  </a:lnTo>
                  <a:lnTo>
                    <a:pt x="588" y="155"/>
                  </a:lnTo>
                  <a:lnTo>
                    <a:pt x="585" y="155"/>
                  </a:lnTo>
                  <a:lnTo>
                    <a:pt x="585" y="155"/>
                  </a:lnTo>
                  <a:lnTo>
                    <a:pt x="582" y="155"/>
                  </a:lnTo>
                  <a:lnTo>
                    <a:pt x="582" y="155"/>
                  </a:lnTo>
                  <a:lnTo>
                    <a:pt x="579" y="152"/>
                  </a:lnTo>
                  <a:lnTo>
                    <a:pt x="579" y="152"/>
                  </a:lnTo>
                  <a:lnTo>
                    <a:pt x="577" y="152"/>
                  </a:lnTo>
                  <a:lnTo>
                    <a:pt x="577" y="152"/>
                  </a:lnTo>
                  <a:lnTo>
                    <a:pt x="574" y="152"/>
                  </a:lnTo>
                  <a:lnTo>
                    <a:pt x="574" y="152"/>
                  </a:lnTo>
                  <a:lnTo>
                    <a:pt x="571" y="152"/>
                  </a:lnTo>
                  <a:lnTo>
                    <a:pt x="571" y="152"/>
                  </a:lnTo>
                  <a:lnTo>
                    <a:pt x="568" y="149"/>
                  </a:lnTo>
                  <a:lnTo>
                    <a:pt x="568" y="149"/>
                  </a:lnTo>
                  <a:lnTo>
                    <a:pt x="568" y="149"/>
                  </a:lnTo>
                  <a:lnTo>
                    <a:pt x="568" y="149"/>
                  </a:lnTo>
                  <a:lnTo>
                    <a:pt x="565" y="149"/>
                  </a:lnTo>
                  <a:lnTo>
                    <a:pt x="565" y="149"/>
                  </a:lnTo>
                  <a:lnTo>
                    <a:pt x="563" y="149"/>
                  </a:lnTo>
                  <a:lnTo>
                    <a:pt x="563" y="149"/>
                  </a:lnTo>
                  <a:lnTo>
                    <a:pt x="560" y="146"/>
                  </a:lnTo>
                  <a:lnTo>
                    <a:pt x="560" y="146"/>
                  </a:lnTo>
                  <a:lnTo>
                    <a:pt x="557" y="146"/>
                  </a:lnTo>
                  <a:lnTo>
                    <a:pt x="557" y="146"/>
                  </a:lnTo>
                  <a:lnTo>
                    <a:pt x="554" y="146"/>
                  </a:lnTo>
                  <a:lnTo>
                    <a:pt x="554" y="146"/>
                  </a:lnTo>
                  <a:lnTo>
                    <a:pt x="551" y="146"/>
                  </a:lnTo>
                  <a:lnTo>
                    <a:pt x="551" y="146"/>
                  </a:lnTo>
                  <a:lnTo>
                    <a:pt x="549" y="143"/>
                  </a:lnTo>
                  <a:lnTo>
                    <a:pt x="549" y="143"/>
                  </a:lnTo>
                  <a:lnTo>
                    <a:pt x="549" y="143"/>
                  </a:lnTo>
                  <a:lnTo>
                    <a:pt x="549" y="143"/>
                  </a:lnTo>
                  <a:lnTo>
                    <a:pt x="546" y="143"/>
                  </a:lnTo>
                  <a:lnTo>
                    <a:pt x="546" y="143"/>
                  </a:lnTo>
                  <a:lnTo>
                    <a:pt x="543" y="143"/>
                  </a:lnTo>
                  <a:lnTo>
                    <a:pt x="543" y="143"/>
                  </a:lnTo>
                  <a:lnTo>
                    <a:pt x="540" y="143"/>
                  </a:lnTo>
                  <a:lnTo>
                    <a:pt x="540" y="143"/>
                  </a:lnTo>
                  <a:lnTo>
                    <a:pt x="537" y="140"/>
                  </a:lnTo>
                  <a:lnTo>
                    <a:pt x="537" y="140"/>
                  </a:lnTo>
                  <a:lnTo>
                    <a:pt x="535" y="140"/>
                  </a:lnTo>
                  <a:lnTo>
                    <a:pt x="535" y="140"/>
                  </a:lnTo>
                  <a:lnTo>
                    <a:pt x="535" y="140"/>
                  </a:lnTo>
                  <a:lnTo>
                    <a:pt x="535" y="140"/>
                  </a:lnTo>
                  <a:lnTo>
                    <a:pt x="532" y="140"/>
                  </a:lnTo>
                  <a:lnTo>
                    <a:pt x="532" y="140"/>
                  </a:lnTo>
                  <a:lnTo>
                    <a:pt x="529" y="140"/>
                  </a:lnTo>
                  <a:lnTo>
                    <a:pt x="529" y="140"/>
                  </a:lnTo>
                  <a:lnTo>
                    <a:pt x="526" y="137"/>
                  </a:lnTo>
                  <a:lnTo>
                    <a:pt x="526" y="137"/>
                  </a:lnTo>
                  <a:lnTo>
                    <a:pt x="523" y="137"/>
                  </a:lnTo>
                  <a:lnTo>
                    <a:pt x="523" y="137"/>
                  </a:lnTo>
                  <a:lnTo>
                    <a:pt x="523" y="137"/>
                  </a:lnTo>
                  <a:lnTo>
                    <a:pt x="523" y="137"/>
                  </a:lnTo>
                  <a:lnTo>
                    <a:pt x="521" y="137"/>
                  </a:lnTo>
                  <a:lnTo>
                    <a:pt x="521" y="137"/>
                  </a:lnTo>
                  <a:lnTo>
                    <a:pt x="518" y="137"/>
                  </a:lnTo>
                  <a:lnTo>
                    <a:pt x="518" y="137"/>
                  </a:lnTo>
                  <a:lnTo>
                    <a:pt x="518" y="137"/>
                  </a:lnTo>
                  <a:lnTo>
                    <a:pt x="518" y="137"/>
                  </a:lnTo>
                  <a:lnTo>
                    <a:pt x="515" y="137"/>
                  </a:lnTo>
                  <a:lnTo>
                    <a:pt x="515" y="137"/>
                  </a:lnTo>
                  <a:lnTo>
                    <a:pt x="512" y="134"/>
                  </a:lnTo>
                  <a:lnTo>
                    <a:pt x="512" y="134"/>
                  </a:lnTo>
                  <a:lnTo>
                    <a:pt x="512" y="134"/>
                  </a:lnTo>
                  <a:lnTo>
                    <a:pt x="512" y="134"/>
                  </a:lnTo>
                  <a:lnTo>
                    <a:pt x="509" y="134"/>
                  </a:lnTo>
                  <a:lnTo>
                    <a:pt x="509" y="134"/>
                  </a:lnTo>
                  <a:lnTo>
                    <a:pt x="509" y="134"/>
                  </a:lnTo>
                  <a:lnTo>
                    <a:pt x="509" y="134"/>
                  </a:lnTo>
                  <a:lnTo>
                    <a:pt x="507" y="134"/>
                  </a:lnTo>
                  <a:lnTo>
                    <a:pt x="507" y="134"/>
                  </a:lnTo>
                  <a:lnTo>
                    <a:pt x="504" y="134"/>
                  </a:lnTo>
                  <a:lnTo>
                    <a:pt x="504" y="134"/>
                  </a:lnTo>
                  <a:lnTo>
                    <a:pt x="504" y="134"/>
                  </a:lnTo>
                  <a:lnTo>
                    <a:pt x="504" y="134"/>
                  </a:lnTo>
                  <a:lnTo>
                    <a:pt x="504" y="134"/>
                  </a:lnTo>
                  <a:lnTo>
                    <a:pt x="504" y="134"/>
                  </a:lnTo>
                  <a:lnTo>
                    <a:pt x="501" y="134"/>
                  </a:lnTo>
                  <a:lnTo>
                    <a:pt x="501" y="134"/>
                  </a:lnTo>
                  <a:lnTo>
                    <a:pt x="501" y="134"/>
                  </a:lnTo>
                  <a:lnTo>
                    <a:pt x="501" y="134"/>
                  </a:lnTo>
                  <a:lnTo>
                    <a:pt x="498" y="134"/>
                  </a:lnTo>
                  <a:lnTo>
                    <a:pt x="431" y="134"/>
                  </a:lnTo>
                  <a:lnTo>
                    <a:pt x="431" y="134"/>
                  </a:lnTo>
                  <a:lnTo>
                    <a:pt x="389" y="140"/>
                  </a:lnTo>
                  <a:lnTo>
                    <a:pt x="389" y="140"/>
                  </a:lnTo>
                  <a:lnTo>
                    <a:pt x="378" y="137"/>
                  </a:lnTo>
                  <a:lnTo>
                    <a:pt x="378" y="137"/>
                  </a:lnTo>
                  <a:lnTo>
                    <a:pt x="353" y="128"/>
                  </a:lnTo>
                  <a:lnTo>
                    <a:pt x="353" y="128"/>
                  </a:lnTo>
                  <a:lnTo>
                    <a:pt x="333" y="119"/>
                  </a:lnTo>
                  <a:lnTo>
                    <a:pt x="333" y="119"/>
                  </a:lnTo>
                  <a:lnTo>
                    <a:pt x="330" y="119"/>
                  </a:lnTo>
                  <a:lnTo>
                    <a:pt x="308" y="119"/>
                  </a:lnTo>
                  <a:lnTo>
                    <a:pt x="308" y="119"/>
                  </a:lnTo>
                  <a:lnTo>
                    <a:pt x="305" y="119"/>
                  </a:lnTo>
                  <a:lnTo>
                    <a:pt x="302" y="113"/>
                  </a:lnTo>
                  <a:lnTo>
                    <a:pt x="302" y="104"/>
                  </a:lnTo>
                  <a:lnTo>
                    <a:pt x="291" y="104"/>
                  </a:lnTo>
                  <a:lnTo>
                    <a:pt x="291" y="104"/>
                  </a:lnTo>
                  <a:lnTo>
                    <a:pt x="277" y="107"/>
                  </a:lnTo>
                  <a:lnTo>
                    <a:pt x="269" y="107"/>
                  </a:lnTo>
                  <a:lnTo>
                    <a:pt x="269" y="107"/>
                  </a:lnTo>
                  <a:lnTo>
                    <a:pt x="258" y="110"/>
                  </a:lnTo>
                  <a:lnTo>
                    <a:pt x="258" y="110"/>
                  </a:lnTo>
                  <a:lnTo>
                    <a:pt x="246" y="107"/>
                  </a:lnTo>
                  <a:lnTo>
                    <a:pt x="235" y="98"/>
                  </a:lnTo>
                  <a:lnTo>
                    <a:pt x="221" y="85"/>
                  </a:lnTo>
                  <a:lnTo>
                    <a:pt x="221" y="85"/>
                  </a:lnTo>
                  <a:lnTo>
                    <a:pt x="218" y="79"/>
                  </a:lnTo>
                  <a:lnTo>
                    <a:pt x="218" y="28"/>
                  </a:lnTo>
                  <a:lnTo>
                    <a:pt x="188" y="13"/>
                  </a:lnTo>
                  <a:lnTo>
                    <a:pt x="188" y="13"/>
                  </a:lnTo>
                  <a:lnTo>
                    <a:pt x="185" y="13"/>
                  </a:lnTo>
                  <a:lnTo>
                    <a:pt x="185" y="13"/>
                  </a:lnTo>
                  <a:lnTo>
                    <a:pt x="179" y="6"/>
                  </a:lnTo>
                  <a:lnTo>
                    <a:pt x="179" y="6"/>
                  </a:lnTo>
                  <a:lnTo>
                    <a:pt x="179" y="6"/>
                  </a:lnTo>
                  <a:lnTo>
                    <a:pt x="179" y="6"/>
                  </a:lnTo>
                  <a:lnTo>
                    <a:pt x="176" y="6"/>
                  </a:lnTo>
                  <a:lnTo>
                    <a:pt x="176" y="6"/>
                  </a:lnTo>
                  <a:lnTo>
                    <a:pt x="176" y="6"/>
                  </a:lnTo>
                  <a:lnTo>
                    <a:pt x="176" y="6"/>
                  </a:lnTo>
                  <a:lnTo>
                    <a:pt x="174" y="3"/>
                  </a:lnTo>
                  <a:lnTo>
                    <a:pt x="174" y="3"/>
                  </a:lnTo>
                  <a:lnTo>
                    <a:pt x="174" y="3"/>
                  </a:lnTo>
                  <a:lnTo>
                    <a:pt x="174" y="3"/>
                  </a:lnTo>
                  <a:lnTo>
                    <a:pt x="171" y="0"/>
                  </a:lnTo>
                  <a:lnTo>
                    <a:pt x="171" y="0"/>
                  </a:lnTo>
                  <a:lnTo>
                    <a:pt x="171" y="0"/>
                  </a:lnTo>
                  <a:lnTo>
                    <a:pt x="171" y="0"/>
                  </a:lnTo>
                  <a:lnTo>
                    <a:pt x="165" y="13"/>
                  </a:lnTo>
                  <a:lnTo>
                    <a:pt x="165" y="13"/>
                  </a:lnTo>
                  <a:lnTo>
                    <a:pt x="165" y="13"/>
                  </a:lnTo>
                  <a:lnTo>
                    <a:pt x="165" y="13"/>
                  </a:lnTo>
                  <a:lnTo>
                    <a:pt x="157" y="28"/>
                  </a:lnTo>
                  <a:lnTo>
                    <a:pt x="157" y="28"/>
                  </a:lnTo>
                  <a:lnTo>
                    <a:pt x="154" y="40"/>
                  </a:lnTo>
                  <a:lnTo>
                    <a:pt x="154" y="40"/>
                  </a:lnTo>
                  <a:lnTo>
                    <a:pt x="140" y="61"/>
                  </a:lnTo>
                  <a:lnTo>
                    <a:pt x="140" y="61"/>
                  </a:lnTo>
                  <a:lnTo>
                    <a:pt x="123" y="85"/>
                  </a:lnTo>
                  <a:lnTo>
                    <a:pt x="123" y="85"/>
                  </a:lnTo>
                  <a:lnTo>
                    <a:pt x="120" y="91"/>
                  </a:lnTo>
                  <a:lnTo>
                    <a:pt x="120" y="98"/>
                  </a:lnTo>
                  <a:lnTo>
                    <a:pt x="123" y="116"/>
                  </a:lnTo>
                  <a:lnTo>
                    <a:pt x="123" y="116"/>
                  </a:lnTo>
                  <a:lnTo>
                    <a:pt x="123" y="125"/>
                  </a:lnTo>
                  <a:lnTo>
                    <a:pt x="123" y="125"/>
                  </a:lnTo>
                  <a:lnTo>
                    <a:pt x="118" y="140"/>
                  </a:lnTo>
                  <a:lnTo>
                    <a:pt x="109" y="161"/>
                  </a:lnTo>
                  <a:lnTo>
                    <a:pt x="109" y="161"/>
                  </a:lnTo>
                  <a:lnTo>
                    <a:pt x="106" y="164"/>
                  </a:lnTo>
                  <a:lnTo>
                    <a:pt x="106" y="164"/>
                  </a:lnTo>
                  <a:lnTo>
                    <a:pt x="106" y="164"/>
                  </a:lnTo>
                  <a:lnTo>
                    <a:pt x="92" y="186"/>
                  </a:lnTo>
                  <a:lnTo>
                    <a:pt x="92" y="186"/>
                  </a:lnTo>
                  <a:lnTo>
                    <a:pt x="84" y="195"/>
                  </a:lnTo>
                  <a:lnTo>
                    <a:pt x="81" y="204"/>
                  </a:lnTo>
                  <a:lnTo>
                    <a:pt x="84" y="222"/>
                  </a:lnTo>
                  <a:lnTo>
                    <a:pt x="84" y="222"/>
                  </a:lnTo>
                  <a:lnTo>
                    <a:pt x="84" y="234"/>
                  </a:lnTo>
                  <a:lnTo>
                    <a:pt x="84" y="234"/>
                  </a:lnTo>
                  <a:lnTo>
                    <a:pt x="84" y="243"/>
                  </a:lnTo>
                  <a:lnTo>
                    <a:pt x="84" y="243"/>
                  </a:lnTo>
                  <a:lnTo>
                    <a:pt x="81" y="253"/>
                  </a:lnTo>
                  <a:lnTo>
                    <a:pt x="76" y="262"/>
                  </a:lnTo>
                  <a:lnTo>
                    <a:pt x="62" y="280"/>
                  </a:lnTo>
                  <a:lnTo>
                    <a:pt x="45" y="295"/>
                  </a:lnTo>
                  <a:lnTo>
                    <a:pt x="34" y="304"/>
                  </a:lnTo>
                  <a:lnTo>
                    <a:pt x="34" y="304"/>
                  </a:lnTo>
                  <a:lnTo>
                    <a:pt x="22" y="332"/>
                  </a:lnTo>
                  <a:lnTo>
                    <a:pt x="17" y="347"/>
                  </a:lnTo>
                  <a:lnTo>
                    <a:pt x="11" y="359"/>
                  </a:lnTo>
                  <a:lnTo>
                    <a:pt x="11" y="359"/>
                  </a:lnTo>
                  <a:lnTo>
                    <a:pt x="8" y="365"/>
                  </a:lnTo>
                  <a:lnTo>
                    <a:pt x="6" y="374"/>
                  </a:lnTo>
                  <a:lnTo>
                    <a:pt x="6" y="374"/>
                  </a:lnTo>
                  <a:lnTo>
                    <a:pt x="6" y="380"/>
                  </a:lnTo>
                  <a:lnTo>
                    <a:pt x="6" y="380"/>
                  </a:lnTo>
                  <a:lnTo>
                    <a:pt x="3" y="392"/>
                  </a:lnTo>
                  <a:lnTo>
                    <a:pt x="3" y="392"/>
                  </a:lnTo>
                  <a:lnTo>
                    <a:pt x="0" y="401"/>
                  </a:lnTo>
                  <a:lnTo>
                    <a:pt x="0" y="401"/>
                  </a:lnTo>
                  <a:lnTo>
                    <a:pt x="0" y="423"/>
                  </a:lnTo>
                  <a:lnTo>
                    <a:pt x="64" y="447"/>
                  </a:lnTo>
                  <a:lnTo>
                    <a:pt x="64" y="447"/>
                  </a:lnTo>
                  <a:lnTo>
                    <a:pt x="70" y="450"/>
                  </a:lnTo>
                  <a:lnTo>
                    <a:pt x="70" y="450"/>
                  </a:lnTo>
                  <a:close/>
                </a:path>
              </a:pathLst>
            </a:custGeom>
            <a:solidFill>
              <a:schemeClr val="accent3">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4" name="Freeform 450">
              <a:extLst>
                <a:ext uri="{FF2B5EF4-FFF2-40B4-BE49-F238E27FC236}">
                  <a16:creationId xmlns:a16="http://schemas.microsoft.com/office/drawing/2014/main" id="{35409763-71BA-8185-90C4-71C5EE186288}"/>
                </a:ext>
              </a:extLst>
            </p:cNvPr>
            <p:cNvSpPr>
              <a:spLocks/>
            </p:cNvSpPr>
            <p:nvPr/>
          </p:nvSpPr>
          <p:spPr bwMode="auto">
            <a:xfrm rot="21400944">
              <a:off x="858820" y="2850505"/>
              <a:ext cx="650906" cy="1009446"/>
            </a:xfrm>
            <a:custGeom>
              <a:avLst/>
              <a:gdLst>
                <a:gd name="T0" fmla="*/ 518 w 524"/>
                <a:gd name="T1" fmla="*/ 122 h 857"/>
                <a:gd name="T2" fmla="*/ 496 w 524"/>
                <a:gd name="T3" fmla="*/ 116 h 857"/>
                <a:gd name="T4" fmla="*/ 482 w 524"/>
                <a:gd name="T5" fmla="*/ 113 h 857"/>
                <a:gd name="T6" fmla="*/ 468 w 524"/>
                <a:gd name="T7" fmla="*/ 109 h 857"/>
                <a:gd name="T8" fmla="*/ 445 w 524"/>
                <a:gd name="T9" fmla="*/ 103 h 857"/>
                <a:gd name="T10" fmla="*/ 437 w 524"/>
                <a:gd name="T11" fmla="*/ 100 h 857"/>
                <a:gd name="T12" fmla="*/ 398 w 524"/>
                <a:gd name="T13" fmla="*/ 91 h 857"/>
                <a:gd name="T14" fmla="*/ 364 w 524"/>
                <a:gd name="T15" fmla="*/ 82 h 857"/>
                <a:gd name="T16" fmla="*/ 356 w 524"/>
                <a:gd name="T17" fmla="*/ 79 h 857"/>
                <a:gd name="T18" fmla="*/ 308 w 524"/>
                <a:gd name="T19" fmla="*/ 67 h 857"/>
                <a:gd name="T20" fmla="*/ 297 w 524"/>
                <a:gd name="T21" fmla="*/ 64 h 857"/>
                <a:gd name="T22" fmla="*/ 275 w 524"/>
                <a:gd name="T23" fmla="*/ 58 h 857"/>
                <a:gd name="T24" fmla="*/ 272 w 524"/>
                <a:gd name="T25" fmla="*/ 58 h 857"/>
                <a:gd name="T26" fmla="*/ 272 w 524"/>
                <a:gd name="T27" fmla="*/ 58 h 857"/>
                <a:gd name="T28" fmla="*/ 272 w 524"/>
                <a:gd name="T29" fmla="*/ 58 h 857"/>
                <a:gd name="T30" fmla="*/ 252 w 524"/>
                <a:gd name="T31" fmla="*/ 52 h 857"/>
                <a:gd name="T32" fmla="*/ 249 w 524"/>
                <a:gd name="T33" fmla="*/ 52 h 857"/>
                <a:gd name="T34" fmla="*/ 247 w 524"/>
                <a:gd name="T35" fmla="*/ 49 h 857"/>
                <a:gd name="T36" fmla="*/ 238 w 524"/>
                <a:gd name="T37" fmla="*/ 49 h 857"/>
                <a:gd name="T38" fmla="*/ 235 w 524"/>
                <a:gd name="T39" fmla="*/ 46 h 857"/>
                <a:gd name="T40" fmla="*/ 221 w 524"/>
                <a:gd name="T41" fmla="*/ 43 h 857"/>
                <a:gd name="T42" fmla="*/ 221 w 524"/>
                <a:gd name="T43" fmla="*/ 43 h 857"/>
                <a:gd name="T44" fmla="*/ 216 w 524"/>
                <a:gd name="T45" fmla="*/ 40 h 857"/>
                <a:gd name="T46" fmla="*/ 182 w 524"/>
                <a:gd name="T47" fmla="*/ 30 h 857"/>
                <a:gd name="T48" fmla="*/ 177 w 524"/>
                <a:gd name="T49" fmla="*/ 30 h 857"/>
                <a:gd name="T50" fmla="*/ 160 w 524"/>
                <a:gd name="T51" fmla="*/ 24 h 857"/>
                <a:gd name="T52" fmla="*/ 138 w 524"/>
                <a:gd name="T53" fmla="*/ 18 h 857"/>
                <a:gd name="T54" fmla="*/ 126 w 524"/>
                <a:gd name="T55" fmla="*/ 15 h 857"/>
                <a:gd name="T56" fmla="*/ 110 w 524"/>
                <a:gd name="T57" fmla="*/ 9 h 857"/>
                <a:gd name="T58" fmla="*/ 110 w 524"/>
                <a:gd name="T59" fmla="*/ 9 h 857"/>
                <a:gd name="T60" fmla="*/ 107 w 524"/>
                <a:gd name="T61" fmla="*/ 9 h 857"/>
                <a:gd name="T62" fmla="*/ 98 w 524"/>
                <a:gd name="T63" fmla="*/ 6 h 857"/>
                <a:gd name="T64" fmla="*/ 84 w 524"/>
                <a:gd name="T65" fmla="*/ 0 h 857"/>
                <a:gd name="T66" fmla="*/ 84 w 524"/>
                <a:gd name="T67" fmla="*/ 0 h 857"/>
                <a:gd name="T68" fmla="*/ 82 w 524"/>
                <a:gd name="T69" fmla="*/ 0 h 857"/>
                <a:gd name="T70" fmla="*/ 6 w 524"/>
                <a:gd name="T71" fmla="*/ 258 h 857"/>
                <a:gd name="T72" fmla="*/ 3 w 524"/>
                <a:gd name="T73" fmla="*/ 258 h 857"/>
                <a:gd name="T74" fmla="*/ 3 w 524"/>
                <a:gd name="T75" fmla="*/ 261 h 857"/>
                <a:gd name="T76" fmla="*/ 12 w 524"/>
                <a:gd name="T77" fmla="*/ 277 h 857"/>
                <a:gd name="T78" fmla="*/ 9 w 524"/>
                <a:gd name="T79" fmla="*/ 283 h 857"/>
                <a:gd name="T80" fmla="*/ 3 w 524"/>
                <a:gd name="T81" fmla="*/ 286 h 857"/>
                <a:gd name="T82" fmla="*/ 0 w 524"/>
                <a:gd name="T83" fmla="*/ 289 h 857"/>
                <a:gd name="T84" fmla="*/ 0 w 524"/>
                <a:gd name="T85" fmla="*/ 316 h 857"/>
                <a:gd name="T86" fmla="*/ 0 w 524"/>
                <a:gd name="T87" fmla="*/ 319 h 857"/>
                <a:gd name="T88" fmla="*/ 6 w 524"/>
                <a:gd name="T89" fmla="*/ 325 h 857"/>
                <a:gd name="T90" fmla="*/ 14 w 524"/>
                <a:gd name="T91" fmla="*/ 340 h 857"/>
                <a:gd name="T92" fmla="*/ 26 w 524"/>
                <a:gd name="T93" fmla="*/ 362 h 857"/>
                <a:gd name="T94" fmla="*/ 26 w 524"/>
                <a:gd name="T95" fmla="*/ 365 h 857"/>
                <a:gd name="T96" fmla="*/ 28 w 524"/>
                <a:gd name="T97" fmla="*/ 368 h 857"/>
                <a:gd name="T98" fmla="*/ 28 w 524"/>
                <a:gd name="T99" fmla="*/ 371 h 857"/>
                <a:gd name="T100" fmla="*/ 280 w 524"/>
                <a:gd name="T101" fmla="*/ 781 h 857"/>
                <a:gd name="T102" fmla="*/ 308 w 524"/>
                <a:gd name="T103" fmla="*/ 830 h 857"/>
                <a:gd name="T104" fmla="*/ 317 w 524"/>
                <a:gd name="T105" fmla="*/ 842 h 857"/>
                <a:gd name="T106" fmla="*/ 328 w 524"/>
                <a:gd name="T107" fmla="*/ 848 h 857"/>
                <a:gd name="T108" fmla="*/ 322 w 524"/>
                <a:gd name="T109" fmla="*/ 790 h 857"/>
                <a:gd name="T110" fmla="*/ 319 w 524"/>
                <a:gd name="T111" fmla="*/ 760 h 857"/>
                <a:gd name="T112" fmla="*/ 322 w 524"/>
                <a:gd name="T113" fmla="*/ 744 h 857"/>
                <a:gd name="T114" fmla="*/ 325 w 524"/>
                <a:gd name="T115" fmla="*/ 738 h 857"/>
                <a:gd name="T116" fmla="*/ 333 w 524"/>
                <a:gd name="T117" fmla="*/ 729 h 857"/>
                <a:gd name="T118" fmla="*/ 356 w 524"/>
                <a:gd name="T119" fmla="*/ 726 h 857"/>
                <a:gd name="T120" fmla="*/ 381 w 524"/>
                <a:gd name="T121" fmla="*/ 729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857">
                  <a:moveTo>
                    <a:pt x="496" y="237"/>
                  </a:moveTo>
                  <a:lnTo>
                    <a:pt x="524" y="122"/>
                  </a:lnTo>
                  <a:lnTo>
                    <a:pt x="524" y="122"/>
                  </a:lnTo>
                  <a:lnTo>
                    <a:pt x="524" y="122"/>
                  </a:lnTo>
                  <a:lnTo>
                    <a:pt x="518" y="122"/>
                  </a:lnTo>
                  <a:lnTo>
                    <a:pt x="518" y="122"/>
                  </a:lnTo>
                  <a:lnTo>
                    <a:pt x="510" y="119"/>
                  </a:lnTo>
                  <a:lnTo>
                    <a:pt x="504" y="119"/>
                  </a:lnTo>
                  <a:lnTo>
                    <a:pt x="504" y="119"/>
                  </a:lnTo>
                  <a:lnTo>
                    <a:pt x="504" y="119"/>
                  </a:lnTo>
                  <a:lnTo>
                    <a:pt x="496" y="116"/>
                  </a:lnTo>
                  <a:lnTo>
                    <a:pt x="496" y="116"/>
                  </a:lnTo>
                  <a:lnTo>
                    <a:pt x="496" y="116"/>
                  </a:lnTo>
                  <a:lnTo>
                    <a:pt x="493" y="116"/>
                  </a:lnTo>
                  <a:lnTo>
                    <a:pt x="493" y="116"/>
                  </a:lnTo>
                  <a:lnTo>
                    <a:pt x="487" y="113"/>
                  </a:lnTo>
                  <a:lnTo>
                    <a:pt x="482" y="113"/>
                  </a:lnTo>
                  <a:lnTo>
                    <a:pt x="482" y="113"/>
                  </a:lnTo>
                  <a:lnTo>
                    <a:pt x="482" y="113"/>
                  </a:lnTo>
                  <a:lnTo>
                    <a:pt x="479" y="113"/>
                  </a:lnTo>
                  <a:lnTo>
                    <a:pt x="479" y="113"/>
                  </a:lnTo>
                  <a:lnTo>
                    <a:pt x="471" y="109"/>
                  </a:lnTo>
                  <a:lnTo>
                    <a:pt x="468" y="109"/>
                  </a:lnTo>
                  <a:lnTo>
                    <a:pt x="468" y="109"/>
                  </a:lnTo>
                  <a:lnTo>
                    <a:pt x="462" y="106"/>
                  </a:lnTo>
                  <a:lnTo>
                    <a:pt x="462" y="106"/>
                  </a:lnTo>
                  <a:lnTo>
                    <a:pt x="459" y="106"/>
                  </a:lnTo>
                  <a:lnTo>
                    <a:pt x="459" y="106"/>
                  </a:lnTo>
                  <a:lnTo>
                    <a:pt x="445" y="103"/>
                  </a:lnTo>
                  <a:lnTo>
                    <a:pt x="445" y="103"/>
                  </a:lnTo>
                  <a:lnTo>
                    <a:pt x="443" y="103"/>
                  </a:lnTo>
                  <a:lnTo>
                    <a:pt x="443" y="103"/>
                  </a:lnTo>
                  <a:lnTo>
                    <a:pt x="443" y="103"/>
                  </a:lnTo>
                  <a:lnTo>
                    <a:pt x="440" y="100"/>
                  </a:lnTo>
                  <a:lnTo>
                    <a:pt x="440" y="100"/>
                  </a:lnTo>
                  <a:lnTo>
                    <a:pt x="437" y="100"/>
                  </a:lnTo>
                  <a:lnTo>
                    <a:pt x="415" y="94"/>
                  </a:lnTo>
                  <a:lnTo>
                    <a:pt x="415" y="94"/>
                  </a:lnTo>
                  <a:lnTo>
                    <a:pt x="403" y="91"/>
                  </a:lnTo>
                  <a:lnTo>
                    <a:pt x="398" y="91"/>
                  </a:lnTo>
                  <a:lnTo>
                    <a:pt x="398" y="91"/>
                  </a:lnTo>
                  <a:lnTo>
                    <a:pt x="398" y="91"/>
                  </a:lnTo>
                  <a:lnTo>
                    <a:pt x="389" y="88"/>
                  </a:lnTo>
                  <a:lnTo>
                    <a:pt x="389" y="88"/>
                  </a:lnTo>
                  <a:lnTo>
                    <a:pt x="378" y="85"/>
                  </a:lnTo>
                  <a:lnTo>
                    <a:pt x="375" y="85"/>
                  </a:lnTo>
                  <a:lnTo>
                    <a:pt x="364" y="82"/>
                  </a:lnTo>
                  <a:lnTo>
                    <a:pt x="364" y="82"/>
                  </a:lnTo>
                  <a:lnTo>
                    <a:pt x="361" y="82"/>
                  </a:lnTo>
                  <a:lnTo>
                    <a:pt x="361" y="82"/>
                  </a:lnTo>
                  <a:lnTo>
                    <a:pt x="361" y="82"/>
                  </a:lnTo>
                  <a:lnTo>
                    <a:pt x="356" y="79"/>
                  </a:lnTo>
                  <a:lnTo>
                    <a:pt x="356" y="79"/>
                  </a:lnTo>
                  <a:lnTo>
                    <a:pt x="356" y="79"/>
                  </a:lnTo>
                  <a:lnTo>
                    <a:pt x="308" y="67"/>
                  </a:lnTo>
                  <a:lnTo>
                    <a:pt x="308" y="67"/>
                  </a:lnTo>
                  <a:lnTo>
                    <a:pt x="308" y="67"/>
                  </a:lnTo>
                  <a:lnTo>
                    <a:pt x="308" y="67"/>
                  </a:lnTo>
                  <a:lnTo>
                    <a:pt x="308" y="67"/>
                  </a:lnTo>
                  <a:lnTo>
                    <a:pt x="308" y="67"/>
                  </a:lnTo>
                  <a:lnTo>
                    <a:pt x="308" y="67"/>
                  </a:lnTo>
                  <a:lnTo>
                    <a:pt x="305" y="67"/>
                  </a:lnTo>
                  <a:lnTo>
                    <a:pt x="305" y="67"/>
                  </a:lnTo>
                  <a:lnTo>
                    <a:pt x="300" y="64"/>
                  </a:lnTo>
                  <a:lnTo>
                    <a:pt x="297" y="64"/>
                  </a:lnTo>
                  <a:lnTo>
                    <a:pt x="297" y="64"/>
                  </a:lnTo>
                  <a:lnTo>
                    <a:pt x="297" y="64"/>
                  </a:lnTo>
                  <a:lnTo>
                    <a:pt x="294" y="64"/>
                  </a:lnTo>
                  <a:lnTo>
                    <a:pt x="280" y="61"/>
                  </a:lnTo>
                  <a:lnTo>
                    <a:pt x="280" y="61"/>
                  </a:lnTo>
                  <a:lnTo>
                    <a:pt x="275" y="58"/>
                  </a:lnTo>
                  <a:lnTo>
                    <a:pt x="275" y="58"/>
                  </a:lnTo>
                  <a:lnTo>
                    <a:pt x="275"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52" y="52"/>
                  </a:lnTo>
                  <a:lnTo>
                    <a:pt x="252" y="52"/>
                  </a:lnTo>
                  <a:lnTo>
                    <a:pt x="252" y="52"/>
                  </a:lnTo>
                  <a:lnTo>
                    <a:pt x="252" y="52"/>
                  </a:lnTo>
                  <a:lnTo>
                    <a:pt x="252" y="52"/>
                  </a:lnTo>
                  <a:lnTo>
                    <a:pt x="249" y="52"/>
                  </a:lnTo>
                  <a:lnTo>
                    <a:pt x="249" y="52"/>
                  </a:lnTo>
                  <a:lnTo>
                    <a:pt x="249" y="52"/>
                  </a:lnTo>
                  <a:lnTo>
                    <a:pt x="249" y="52"/>
                  </a:lnTo>
                  <a:lnTo>
                    <a:pt x="249" y="52"/>
                  </a:lnTo>
                  <a:lnTo>
                    <a:pt x="247" y="49"/>
                  </a:lnTo>
                  <a:lnTo>
                    <a:pt x="247" y="49"/>
                  </a:lnTo>
                  <a:lnTo>
                    <a:pt x="247" y="49"/>
                  </a:lnTo>
                  <a:lnTo>
                    <a:pt x="247" y="49"/>
                  </a:lnTo>
                  <a:lnTo>
                    <a:pt x="241" y="49"/>
                  </a:lnTo>
                  <a:lnTo>
                    <a:pt x="241" y="49"/>
                  </a:lnTo>
                  <a:lnTo>
                    <a:pt x="238" y="49"/>
                  </a:lnTo>
                  <a:lnTo>
                    <a:pt x="238" y="49"/>
                  </a:lnTo>
                  <a:lnTo>
                    <a:pt x="238" y="49"/>
                  </a:lnTo>
                  <a:lnTo>
                    <a:pt x="238" y="49"/>
                  </a:lnTo>
                  <a:lnTo>
                    <a:pt x="238" y="49"/>
                  </a:lnTo>
                  <a:lnTo>
                    <a:pt x="238" y="49"/>
                  </a:lnTo>
                  <a:lnTo>
                    <a:pt x="238" y="49"/>
                  </a:lnTo>
                  <a:lnTo>
                    <a:pt x="238" y="49"/>
                  </a:lnTo>
                  <a:lnTo>
                    <a:pt x="235" y="46"/>
                  </a:lnTo>
                  <a:lnTo>
                    <a:pt x="230" y="46"/>
                  </a:lnTo>
                  <a:lnTo>
                    <a:pt x="230" y="46"/>
                  </a:lnTo>
                  <a:lnTo>
                    <a:pt x="227" y="46"/>
                  </a:lnTo>
                  <a:lnTo>
                    <a:pt x="227" y="46"/>
                  </a:lnTo>
                  <a:lnTo>
                    <a:pt x="224" y="43"/>
                  </a:lnTo>
                  <a:lnTo>
                    <a:pt x="221" y="43"/>
                  </a:lnTo>
                  <a:lnTo>
                    <a:pt x="221" y="43"/>
                  </a:lnTo>
                  <a:lnTo>
                    <a:pt x="221" y="43"/>
                  </a:lnTo>
                  <a:lnTo>
                    <a:pt x="221" y="43"/>
                  </a:lnTo>
                  <a:lnTo>
                    <a:pt x="221" y="43"/>
                  </a:lnTo>
                  <a:lnTo>
                    <a:pt x="221" y="43"/>
                  </a:lnTo>
                  <a:lnTo>
                    <a:pt x="221" y="43"/>
                  </a:lnTo>
                  <a:lnTo>
                    <a:pt x="216" y="43"/>
                  </a:lnTo>
                  <a:lnTo>
                    <a:pt x="216" y="43"/>
                  </a:lnTo>
                  <a:lnTo>
                    <a:pt x="216" y="43"/>
                  </a:lnTo>
                  <a:lnTo>
                    <a:pt x="216" y="43"/>
                  </a:lnTo>
                  <a:lnTo>
                    <a:pt x="216" y="43"/>
                  </a:lnTo>
                  <a:lnTo>
                    <a:pt x="216" y="40"/>
                  </a:lnTo>
                  <a:lnTo>
                    <a:pt x="213" y="40"/>
                  </a:lnTo>
                  <a:lnTo>
                    <a:pt x="213" y="40"/>
                  </a:lnTo>
                  <a:lnTo>
                    <a:pt x="193" y="34"/>
                  </a:lnTo>
                  <a:lnTo>
                    <a:pt x="193" y="34"/>
                  </a:lnTo>
                  <a:lnTo>
                    <a:pt x="182" y="30"/>
                  </a:lnTo>
                  <a:lnTo>
                    <a:pt x="182" y="30"/>
                  </a:lnTo>
                  <a:lnTo>
                    <a:pt x="182" y="30"/>
                  </a:lnTo>
                  <a:lnTo>
                    <a:pt x="179" y="30"/>
                  </a:lnTo>
                  <a:lnTo>
                    <a:pt x="179" y="30"/>
                  </a:lnTo>
                  <a:lnTo>
                    <a:pt x="179" y="30"/>
                  </a:lnTo>
                  <a:lnTo>
                    <a:pt x="179" y="30"/>
                  </a:lnTo>
                  <a:lnTo>
                    <a:pt x="177" y="30"/>
                  </a:lnTo>
                  <a:lnTo>
                    <a:pt x="171" y="27"/>
                  </a:lnTo>
                  <a:lnTo>
                    <a:pt x="171" y="27"/>
                  </a:lnTo>
                  <a:lnTo>
                    <a:pt x="160" y="24"/>
                  </a:lnTo>
                  <a:lnTo>
                    <a:pt x="160" y="24"/>
                  </a:lnTo>
                  <a:lnTo>
                    <a:pt x="160" y="24"/>
                  </a:lnTo>
                  <a:lnTo>
                    <a:pt x="160" y="24"/>
                  </a:lnTo>
                  <a:lnTo>
                    <a:pt x="160" y="24"/>
                  </a:lnTo>
                  <a:lnTo>
                    <a:pt x="160" y="24"/>
                  </a:lnTo>
                  <a:lnTo>
                    <a:pt x="154" y="24"/>
                  </a:lnTo>
                  <a:lnTo>
                    <a:pt x="138" y="18"/>
                  </a:lnTo>
                  <a:lnTo>
                    <a:pt x="138" y="18"/>
                  </a:lnTo>
                  <a:lnTo>
                    <a:pt x="138" y="18"/>
                  </a:lnTo>
                  <a:lnTo>
                    <a:pt x="138" y="18"/>
                  </a:lnTo>
                  <a:lnTo>
                    <a:pt x="135" y="15"/>
                  </a:lnTo>
                  <a:lnTo>
                    <a:pt x="135" y="15"/>
                  </a:lnTo>
                  <a:lnTo>
                    <a:pt x="135" y="15"/>
                  </a:lnTo>
                  <a:lnTo>
                    <a:pt x="132" y="15"/>
                  </a:lnTo>
                  <a:lnTo>
                    <a:pt x="126" y="15"/>
                  </a:lnTo>
                  <a:lnTo>
                    <a:pt x="126" y="15"/>
                  </a:lnTo>
                  <a:lnTo>
                    <a:pt x="115" y="12"/>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07" y="9"/>
                  </a:lnTo>
                  <a:lnTo>
                    <a:pt x="107" y="9"/>
                  </a:lnTo>
                  <a:lnTo>
                    <a:pt x="107" y="9"/>
                  </a:lnTo>
                  <a:lnTo>
                    <a:pt x="104" y="6"/>
                  </a:lnTo>
                  <a:lnTo>
                    <a:pt x="104" y="6"/>
                  </a:lnTo>
                  <a:lnTo>
                    <a:pt x="104" y="6"/>
                  </a:lnTo>
                  <a:lnTo>
                    <a:pt x="98" y="6"/>
                  </a:lnTo>
                  <a:lnTo>
                    <a:pt x="93" y="3"/>
                  </a:lnTo>
                  <a:lnTo>
                    <a:pt x="93" y="3"/>
                  </a:lnTo>
                  <a:lnTo>
                    <a:pt x="93" y="3"/>
                  </a:lnTo>
                  <a:lnTo>
                    <a:pt x="93" y="3"/>
                  </a:lnTo>
                  <a:lnTo>
                    <a:pt x="90" y="3"/>
                  </a:lnTo>
                  <a:lnTo>
                    <a:pt x="84" y="0"/>
                  </a:lnTo>
                  <a:lnTo>
                    <a:pt x="84" y="0"/>
                  </a:lnTo>
                  <a:lnTo>
                    <a:pt x="84" y="0"/>
                  </a:lnTo>
                  <a:lnTo>
                    <a:pt x="84" y="0"/>
                  </a:lnTo>
                  <a:lnTo>
                    <a:pt x="84" y="0"/>
                  </a:lnTo>
                  <a:lnTo>
                    <a:pt x="84" y="0"/>
                  </a:lnTo>
                  <a:lnTo>
                    <a:pt x="84" y="0"/>
                  </a:lnTo>
                  <a:lnTo>
                    <a:pt x="84" y="0"/>
                  </a:lnTo>
                  <a:lnTo>
                    <a:pt x="84" y="0"/>
                  </a:lnTo>
                  <a:lnTo>
                    <a:pt x="84" y="0"/>
                  </a:lnTo>
                  <a:lnTo>
                    <a:pt x="84" y="0"/>
                  </a:lnTo>
                  <a:lnTo>
                    <a:pt x="84" y="0"/>
                  </a:lnTo>
                  <a:lnTo>
                    <a:pt x="82" y="0"/>
                  </a:lnTo>
                  <a:lnTo>
                    <a:pt x="82" y="0"/>
                  </a:lnTo>
                  <a:lnTo>
                    <a:pt x="6" y="255"/>
                  </a:lnTo>
                  <a:lnTo>
                    <a:pt x="6" y="255"/>
                  </a:lnTo>
                  <a:lnTo>
                    <a:pt x="6" y="258"/>
                  </a:lnTo>
                  <a:lnTo>
                    <a:pt x="6" y="258"/>
                  </a:lnTo>
                  <a:lnTo>
                    <a:pt x="6" y="258"/>
                  </a:lnTo>
                  <a:lnTo>
                    <a:pt x="6" y="258"/>
                  </a:lnTo>
                  <a:lnTo>
                    <a:pt x="6" y="258"/>
                  </a:lnTo>
                  <a:lnTo>
                    <a:pt x="6" y="258"/>
                  </a:lnTo>
                  <a:lnTo>
                    <a:pt x="3" y="258"/>
                  </a:lnTo>
                  <a:lnTo>
                    <a:pt x="3" y="258"/>
                  </a:lnTo>
                  <a:lnTo>
                    <a:pt x="3" y="258"/>
                  </a:lnTo>
                  <a:lnTo>
                    <a:pt x="3" y="258"/>
                  </a:lnTo>
                  <a:lnTo>
                    <a:pt x="3" y="261"/>
                  </a:lnTo>
                  <a:lnTo>
                    <a:pt x="3" y="261"/>
                  </a:lnTo>
                  <a:lnTo>
                    <a:pt x="3" y="261"/>
                  </a:lnTo>
                  <a:lnTo>
                    <a:pt x="3" y="261"/>
                  </a:lnTo>
                  <a:lnTo>
                    <a:pt x="3" y="261"/>
                  </a:lnTo>
                  <a:lnTo>
                    <a:pt x="3" y="261"/>
                  </a:lnTo>
                  <a:lnTo>
                    <a:pt x="6" y="264"/>
                  </a:lnTo>
                  <a:lnTo>
                    <a:pt x="6" y="264"/>
                  </a:lnTo>
                  <a:lnTo>
                    <a:pt x="12" y="274"/>
                  </a:lnTo>
                  <a:lnTo>
                    <a:pt x="12" y="274"/>
                  </a:lnTo>
                  <a:lnTo>
                    <a:pt x="12" y="277"/>
                  </a:lnTo>
                  <a:lnTo>
                    <a:pt x="9" y="283"/>
                  </a:lnTo>
                  <a:lnTo>
                    <a:pt x="9" y="283"/>
                  </a:lnTo>
                  <a:lnTo>
                    <a:pt x="9" y="283"/>
                  </a:lnTo>
                  <a:lnTo>
                    <a:pt x="9" y="283"/>
                  </a:lnTo>
                  <a:lnTo>
                    <a:pt x="9" y="283"/>
                  </a:lnTo>
                  <a:lnTo>
                    <a:pt x="9" y="283"/>
                  </a:lnTo>
                  <a:lnTo>
                    <a:pt x="9" y="283"/>
                  </a:lnTo>
                  <a:lnTo>
                    <a:pt x="9" y="283"/>
                  </a:lnTo>
                  <a:lnTo>
                    <a:pt x="9" y="283"/>
                  </a:lnTo>
                  <a:lnTo>
                    <a:pt x="6" y="286"/>
                  </a:lnTo>
                  <a:lnTo>
                    <a:pt x="6" y="286"/>
                  </a:lnTo>
                  <a:lnTo>
                    <a:pt x="3" y="286"/>
                  </a:lnTo>
                  <a:lnTo>
                    <a:pt x="3" y="286"/>
                  </a:lnTo>
                  <a:lnTo>
                    <a:pt x="3" y="286"/>
                  </a:lnTo>
                  <a:lnTo>
                    <a:pt x="3" y="286"/>
                  </a:lnTo>
                  <a:lnTo>
                    <a:pt x="3" y="289"/>
                  </a:lnTo>
                  <a:lnTo>
                    <a:pt x="3" y="289"/>
                  </a:lnTo>
                  <a:lnTo>
                    <a:pt x="0" y="289"/>
                  </a:lnTo>
                  <a:lnTo>
                    <a:pt x="0" y="313"/>
                  </a:lnTo>
                  <a:lnTo>
                    <a:pt x="0" y="313"/>
                  </a:lnTo>
                  <a:lnTo>
                    <a:pt x="0" y="316"/>
                  </a:lnTo>
                  <a:lnTo>
                    <a:pt x="0" y="316"/>
                  </a:lnTo>
                  <a:lnTo>
                    <a:pt x="0" y="316"/>
                  </a:lnTo>
                  <a:lnTo>
                    <a:pt x="0" y="316"/>
                  </a:lnTo>
                  <a:lnTo>
                    <a:pt x="0" y="316"/>
                  </a:lnTo>
                  <a:lnTo>
                    <a:pt x="0" y="319"/>
                  </a:lnTo>
                  <a:lnTo>
                    <a:pt x="0" y="319"/>
                  </a:lnTo>
                  <a:lnTo>
                    <a:pt x="0" y="319"/>
                  </a:lnTo>
                  <a:lnTo>
                    <a:pt x="0" y="319"/>
                  </a:lnTo>
                  <a:lnTo>
                    <a:pt x="0" y="319"/>
                  </a:lnTo>
                  <a:lnTo>
                    <a:pt x="0" y="319"/>
                  </a:lnTo>
                  <a:lnTo>
                    <a:pt x="0" y="319"/>
                  </a:lnTo>
                  <a:lnTo>
                    <a:pt x="0" y="319"/>
                  </a:lnTo>
                  <a:lnTo>
                    <a:pt x="6" y="325"/>
                  </a:lnTo>
                  <a:lnTo>
                    <a:pt x="6" y="325"/>
                  </a:lnTo>
                  <a:lnTo>
                    <a:pt x="6" y="325"/>
                  </a:lnTo>
                  <a:lnTo>
                    <a:pt x="6" y="325"/>
                  </a:lnTo>
                  <a:lnTo>
                    <a:pt x="6" y="328"/>
                  </a:lnTo>
                  <a:lnTo>
                    <a:pt x="6" y="328"/>
                  </a:lnTo>
                  <a:lnTo>
                    <a:pt x="14" y="337"/>
                  </a:lnTo>
                  <a:lnTo>
                    <a:pt x="14" y="337"/>
                  </a:lnTo>
                  <a:lnTo>
                    <a:pt x="14" y="340"/>
                  </a:lnTo>
                  <a:lnTo>
                    <a:pt x="14" y="340"/>
                  </a:lnTo>
                  <a:lnTo>
                    <a:pt x="17" y="343"/>
                  </a:lnTo>
                  <a:lnTo>
                    <a:pt x="20" y="349"/>
                  </a:lnTo>
                  <a:lnTo>
                    <a:pt x="20" y="349"/>
                  </a:lnTo>
                  <a:lnTo>
                    <a:pt x="26" y="362"/>
                  </a:lnTo>
                  <a:lnTo>
                    <a:pt x="26" y="362"/>
                  </a:lnTo>
                  <a:lnTo>
                    <a:pt x="26" y="365"/>
                  </a:lnTo>
                  <a:lnTo>
                    <a:pt x="26" y="365"/>
                  </a:lnTo>
                  <a:lnTo>
                    <a:pt x="26" y="365"/>
                  </a:lnTo>
                  <a:lnTo>
                    <a:pt x="26" y="365"/>
                  </a:lnTo>
                  <a:lnTo>
                    <a:pt x="26" y="365"/>
                  </a:lnTo>
                  <a:lnTo>
                    <a:pt x="26" y="365"/>
                  </a:lnTo>
                  <a:lnTo>
                    <a:pt x="26" y="365"/>
                  </a:lnTo>
                  <a:lnTo>
                    <a:pt x="26" y="365"/>
                  </a:lnTo>
                  <a:lnTo>
                    <a:pt x="26" y="368"/>
                  </a:lnTo>
                  <a:lnTo>
                    <a:pt x="26" y="368"/>
                  </a:lnTo>
                  <a:lnTo>
                    <a:pt x="28" y="368"/>
                  </a:lnTo>
                  <a:lnTo>
                    <a:pt x="28" y="368"/>
                  </a:lnTo>
                  <a:lnTo>
                    <a:pt x="28" y="368"/>
                  </a:lnTo>
                  <a:lnTo>
                    <a:pt x="28" y="368"/>
                  </a:lnTo>
                  <a:lnTo>
                    <a:pt x="28" y="371"/>
                  </a:lnTo>
                  <a:lnTo>
                    <a:pt x="28" y="371"/>
                  </a:lnTo>
                  <a:lnTo>
                    <a:pt x="28" y="371"/>
                  </a:lnTo>
                  <a:lnTo>
                    <a:pt x="28" y="371"/>
                  </a:lnTo>
                  <a:lnTo>
                    <a:pt x="112" y="511"/>
                  </a:lnTo>
                  <a:lnTo>
                    <a:pt x="261" y="751"/>
                  </a:lnTo>
                  <a:lnTo>
                    <a:pt x="261" y="751"/>
                  </a:lnTo>
                  <a:lnTo>
                    <a:pt x="266" y="760"/>
                  </a:lnTo>
                  <a:lnTo>
                    <a:pt x="266" y="760"/>
                  </a:lnTo>
                  <a:lnTo>
                    <a:pt x="280" y="781"/>
                  </a:lnTo>
                  <a:lnTo>
                    <a:pt x="280" y="781"/>
                  </a:lnTo>
                  <a:lnTo>
                    <a:pt x="286" y="793"/>
                  </a:lnTo>
                  <a:lnTo>
                    <a:pt x="286" y="793"/>
                  </a:lnTo>
                  <a:lnTo>
                    <a:pt x="300" y="814"/>
                  </a:lnTo>
                  <a:lnTo>
                    <a:pt x="300" y="814"/>
                  </a:lnTo>
                  <a:lnTo>
                    <a:pt x="308" y="830"/>
                  </a:lnTo>
                  <a:lnTo>
                    <a:pt x="308" y="830"/>
                  </a:lnTo>
                  <a:lnTo>
                    <a:pt x="317" y="839"/>
                  </a:lnTo>
                  <a:lnTo>
                    <a:pt x="317" y="839"/>
                  </a:lnTo>
                  <a:lnTo>
                    <a:pt x="317" y="839"/>
                  </a:lnTo>
                  <a:lnTo>
                    <a:pt x="317" y="839"/>
                  </a:lnTo>
                  <a:lnTo>
                    <a:pt x="317" y="842"/>
                  </a:lnTo>
                  <a:lnTo>
                    <a:pt x="317" y="842"/>
                  </a:lnTo>
                  <a:lnTo>
                    <a:pt x="325" y="857"/>
                  </a:lnTo>
                  <a:lnTo>
                    <a:pt x="325" y="857"/>
                  </a:lnTo>
                  <a:lnTo>
                    <a:pt x="331" y="854"/>
                  </a:lnTo>
                  <a:lnTo>
                    <a:pt x="331" y="854"/>
                  </a:lnTo>
                  <a:lnTo>
                    <a:pt x="328" y="848"/>
                  </a:lnTo>
                  <a:lnTo>
                    <a:pt x="325" y="839"/>
                  </a:lnTo>
                  <a:lnTo>
                    <a:pt x="322" y="817"/>
                  </a:lnTo>
                  <a:lnTo>
                    <a:pt x="322" y="817"/>
                  </a:lnTo>
                  <a:lnTo>
                    <a:pt x="322" y="802"/>
                  </a:lnTo>
                  <a:lnTo>
                    <a:pt x="322" y="802"/>
                  </a:lnTo>
                  <a:lnTo>
                    <a:pt x="322" y="790"/>
                  </a:lnTo>
                  <a:lnTo>
                    <a:pt x="322" y="790"/>
                  </a:lnTo>
                  <a:lnTo>
                    <a:pt x="319" y="775"/>
                  </a:lnTo>
                  <a:lnTo>
                    <a:pt x="319" y="775"/>
                  </a:lnTo>
                  <a:lnTo>
                    <a:pt x="319" y="775"/>
                  </a:lnTo>
                  <a:lnTo>
                    <a:pt x="319" y="760"/>
                  </a:lnTo>
                  <a:lnTo>
                    <a:pt x="319" y="760"/>
                  </a:lnTo>
                  <a:lnTo>
                    <a:pt x="319" y="754"/>
                  </a:lnTo>
                  <a:lnTo>
                    <a:pt x="319" y="754"/>
                  </a:lnTo>
                  <a:lnTo>
                    <a:pt x="319" y="751"/>
                  </a:lnTo>
                  <a:lnTo>
                    <a:pt x="319" y="751"/>
                  </a:lnTo>
                  <a:lnTo>
                    <a:pt x="322" y="744"/>
                  </a:lnTo>
                  <a:lnTo>
                    <a:pt x="322" y="744"/>
                  </a:lnTo>
                  <a:lnTo>
                    <a:pt x="322" y="741"/>
                  </a:lnTo>
                  <a:lnTo>
                    <a:pt x="322" y="741"/>
                  </a:lnTo>
                  <a:lnTo>
                    <a:pt x="322" y="741"/>
                  </a:lnTo>
                  <a:lnTo>
                    <a:pt x="322" y="741"/>
                  </a:lnTo>
                  <a:lnTo>
                    <a:pt x="325" y="741"/>
                  </a:lnTo>
                  <a:lnTo>
                    <a:pt x="325" y="738"/>
                  </a:lnTo>
                  <a:lnTo>
                    <a:pt x="325" y="738"/>
                  </a:lnTo>
                  <a:lnTo>
                    <a:pt x="325" y="738"/>
                  </a:lnTo>
                  <a:lnTo>
                    <a:pt x="325" y="738"/>
                  </a:lnTo>
                  <a:lnTo>
                    <a:pt x="328" y="735"/>
                  </a:lnTo>
                  <a:lnTo>
                    <a:pt x="328" y="735"/>
                  </a:lnTo>
                  <a:lnTo>
                    <a:pt x="333" y="729"/>
                  </a:lnTo>
                  <a:lnTo>
                    <a:pt x="333" y="729"/>
                  </a:lnTo>
                  <a:lnTo>
                    <a:pt x="345" y="726"/>
                  </a:lnTo>
                  <a:lnTo>
                    <a:pt x="345" y="726"/>
                  </a:lnTo>
                  <a:lnTo>
                    <a:pt x="350" y="726"/>
                  </a:lnTo>
                  <a:lnTo>
                    <a:pt x="350" y="726"/>
                  </a:lnTo>
                  <a:lnTo>
                    <a:pt x="356" y="726"/>
                  </a:lnTo>
                  <a:lnTo>
                    <a:pt x="356" y="726"/>
                  </a:lnTo>
                  <a:lnTo>
                    <a:pt x="367" y="729"/>
                  </a:lnTo>
                  <a:lnTo>
                    <a:pt x="378" y="732"/>
                  </a:lnTo>
                  <a:lnTo>
                    <a:pt x="378" y="732"/>
                  </a:lnTo>
                  <a:lnTo>
                    <a:pt x="381" y="729"/>
                  </a:lnTo>
                  <a:lnTo>
                    <a:pt x="381" y="729"/>
                  </a:lnTo>
                  <a:lnTo>
                    <a:pt x="384" y="729"/>
                  </a:lnTo>
                  <a:lnTo>
                    <a:pt x="387" y="717"/>
                  </a:lnTo>
                  <a:lnTo>
                    <a:pt x="401" y="650"/>
                  </a:lnTo>
                  <a:lnTo>
                    <a:pt x="496" y="237"/>
                  </a:lnTo>
                  <a:close/>
                </a:path>
              </a:pathLst>
            </a:custGeom>
            <a:solidFill>
              <a:schemeClr val="accent3">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5" name="Rectangle 803">
              <a:extLst>
                <a:ext uri="{FF2B5EF4-FFF2-40B4-BE49-F238E27FC236}">
                  <a16:creationId xmlns:a16="http://schemas.microsoft.com/office/drawing/2014/main" id="{9DFE7821-2BBC-0F08-AD47-A3F18752BFBF}"/>
                </a:ext>
              </a:extLst>
            </p:cNvPr>
            <p:cNvSpPr/>
            <p:nvPr/>
          </p:nvSpPr>
          <p:spPr bwMode="auto">
            <a:xfrm rot="1857104">
              <a:off x="5615420" y="3045717"/>
              <a:ext cx="194290" cy="188906"/>
            </a:xfrm>
            <a:custGeom>
              <a:avLst/>
              <a:gdLst>
                <a:gd name="connsiteX0" fmla="*/ 0 w 941164"/>
                <a:gd name="connsiteY0" fmla="*/ 0 h 575223"/>
                <a:gd name="connsiteX1" fmla="*/ 941164 w 941164"/>
                <a:gd name="connsiteY1" fmla="*/ 0 h 575223"/>
                <a:gd name="connsiteX2" fmla="*/ 941164 w 941164"/>
                <a:gd name="connsiteY2" fmla="*/ 575223 h 575223"/>
                <a:gd name="connsiteX3" fmla="*/ 0 w 941164"/>
                <a:gd name="connsiteY3" fmla="*/ 575223 h 575223"/>
                <a:gd name="connsiteX4" fmla="*/ 0 w 941164"/>
                <a:gd name="connsiteY4" fmla="*/ 0 h 575223"/>
                <a:gd name="connsiteX0" fmla="*/ 0 w 971930"/>
                <a:gd name="connsiteY0" fmla="*/ 0 h 932793"/>
                <a:gd name="connsiteX1" fmla="*/ 941164 w 971930"/>
                <a:gd name="connsiteY1" fmla="*/ 0 h 932793"/>
                <a:gd name="connsiteX2" fmla="*/ 941164 w 971930"/>
                <a:gd name="connsiteY2" fmla="*/ 575223 h 932793"/>
                <a:gd name="connsiteX3" fmla="*/ 959376 w 971930"/>
                <a:gd name="connsiteY3" fmla="*/ 932792 h 932793"/>
                <a:gd name="connsiteX4" fmla="*/ 0 w 971930"/>
                <a:gd name="connsiteY4" fmla="*/ 575223 h 932793"/>
                <a:gd name="connsiteX5" fmla="*/ 0 w 971930"/>
                <a:gd name="connsiteY5" fmla="*/ 0 h 932793"/>
                <a:gd name="connsiteX0" fmla="*/ 0 w 978583"/>
                <a:gd name="connsiteY0" fmla="*/ 0 h 932794"/>
                <a:gd name="connsiteX1" fmla="*/ 941164 w 978583"/>
                <a:gd name="connsiteY1" fmla="*/ 0 h 932794"/>
                <a:gd name="connsiteX2" fmla="*/ 941164 w 978583"/>
                <a:gd name="connsiteY2" fmla="*/ 575223 h 932794"/>
                <a:gd name="connsiteX3" fmla="*/ 959376 w 978583"/>
                <a:gd name="connsiteY3" fmla="*/ 932792 h 932794"/>
                <a:gd name="connsiteX4" fmla="*/ 0 w 978583"/>
                <a:gd name="connsiteY4" fmla="*/ 575223 h 932794"/>
                <a:gd name="connsiteX5" fmla="*/ 0 w 978583"/>
                <a:gd name="connsiteY5" fmla="*/ 0 h 932794"/>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0 w 959376"/>
                <a:gd name="connsiteY4" fmla="*/ 575223 h 932792"/>
                <a:gd name="connsiteX5" fmla="*/ 0 w 959376"/>
                <a:gd name="connsiteY5"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0 w 959376"/>
                <a:gd name="connsiteY5" fmla="*/ 575223 h 932792"/>
                <a:gd name="connsiteX6" fmla="*/ 0 w 959376"/>
                <a:gd name="connsiteY6"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0 w 959376"/>
                <a:gd name="connsiteY5" fmla="*/ 575223 h 932792"/>
                <a:gd name="connsiteX6" fmla="*/ 0 w 959376"/>
                <a:gd name="connsiteY6"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0 w 959376"/>
                <a:gd name="connsiteY5" fmla="*/ 575223 h 932792"/>
                <a:gd name="connsiteX6" fmla="*/ 0 w 959376"/>
                <a:gd name="connsiteY6"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0 w 959376"/>
                <a:gd name="connsiteY6" fmla="*/ 575223 h 932792"/>
                <a:gd name="connsiteX7" fmla="*/ 0 w 959376"/>
                <a:gd name="connsiteY7"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0 w 959376"/>
                <a:gd name="connsiteY6" fmla="*/ 575223 h 932792"/>
                <a:gd name="connsiteX7" fmla="*/ 0 w 959376"/>
                <a:gd name="connsiteY7"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0 w 959376"/>
                <a:gd name="connsiteY6" fmla="*/ 575223 h 932792"/>
                <a:gd name="connsiteX7" fmla="*/ 0 w 959376"/>
                <a:gd name="connsiteY7"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0 w 959376"/>
                <a:gd name="connsiteY6" fmla="*/ 575223 h 932792"/>
                <a:gd name="connsiteX7" fmla="*/ 0 w 959376"/>
                <a:gd name="connsiteY7"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0 w 959376"/>
                <a:gd name="connsiteY6" fmla="*/ 575223 h 932792"/>
                <a:gd name="connsiteX7" fmla="*/ 0 w 959376"/>
                <a:gd name="connsiteY7"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0 w 959376"/>
                <a:gd name="connsiteY7" fmla="*/ 575223 h 932792"/>
                <a:gd name="connsiteX8" fmla="*/ 0 w 959376"/>
                <a:gd name="connsiteY8"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0 w 959376"/>
                <a:gd name="connsiteY7" fmla="*/ 575223 h 932792"/>
                <a:gd name="connsiteX8" fmla="*/ 0 w 959376"/>
                <a:gd name="connsiteY8"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0 w 959376"/>
                <a:gd name="connsiteY7" fmla="*/ 575223 h 932792"/>
                <a:gd name="connsiteX8" fmla="*/ 0 w 959376"/>
                <a:gd name="connsiteY8"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0 w 959376"/>
                <a:gd name="connsiteY7" fmla="*/ 575223 h 932792"/>
                <a:gd name="connsiteX8" fmla="*/ 0 w 959376"/>
                <a:gd name="connsiteY8"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0 w 959376"/>
                <a:gd name="connsiteY7" fmla="*/ 575223 h 932792"/>
                <a:gd name="connsiteX8" fmla="*/ 0 w 959376"/>
                <a:gd name="connsiteY8"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15911 w 959376"/>
                <a:gd name="connsiteY7" fmla="*/ 727974 h 932792"/>
                <a:gd name="connsiteX8" fmla="*/ 0 w 959376"/>
                <a:gd name="connsiteY8" fmla="*/ 575223 h 932792"/>
                <a:gd name="connsiteX9" fmla="*/ 0 w 959376"/>
                <a:gd name="connsiteY9"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73581 w 959376"/>
                <a:gd name="connsiteY7" fmla="*/ 573787 h 932792"/>
                <a:gd name="connsiteX8" fmla="*/ 0 w 959376"/>
                <a:gd name="connsiteY8" fmla="*/ 575223 h 932792"/>
                <a:gd name="connsiteX9" fmla="*/ 0 w 959376"/>
                <a:gd name="connsiteY9"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73581 w 959376"/>
                <a:gd name="connsiteY7" fmla="*/ 573787 h 932792"/>
                <a:gd name="connsiteX8" fmla="*/ 0 w 959376"/>
                <a:gd name="connsiteY8" fmla="*/ 575223 h 932792"/>
                <a:gd name="connsiteX9" fmla="*/ 0 w 959376"/>
                <a:gd name="connsiteY9"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73581 w 959376"/>
                <a:gd name="connsiteY7" fmla="*/ 573787 h 932792"/>
                <a:gd name="connsiteX8" fmla="*/ 0 w 959376"/>
                <a:gd name="connsiteY8" fmla="*/ 575223 h 932792"/>
                <a:gd name="connsiteX9" fmla="*/ 0 w 959376"/>
                <a:gd name="connsiteY9"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73581 w 959376"/>
                <a:gd name="connsiteY7" fmla="*/ 573787 h 932792"/>
                <a:gd name="connsiteX8" fmla="*/ 399172 w 959376"/>
                <a:gd name="connsiteY8" fmla="*/ 571505 h 932792"/>
                <a:gd name="connsiteX9" fmla="*/ 0 w 959376"/>
                <a:gd name="connsiteY9" fmla="*/ 575223 h 932792"/>
                <a:gd name="connsiteX10" fmla="*/ 0 w 959376"/>
                <a:gd name="connsiteY10"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73581 w 959376"/>
                <a:gd name="connsiteY7" fmla="*/ 573787 h 932792"/>
                <a:gd name="connsiteX8" fmla="*/ 399172 w 959376"/>
                <a:gd name="connsiteY8" fmla="*/ 571505 h 932792"/>
                <a:gd name="connsiteX9" fmla="*/ 0 w 959376"/>
                <a:gd name="connsiteY9" fmla="*/ 575223 h 932792"/>
                <a:gd name="connsiteX10" fmla="*/ 0 w 959376"/>
                <a:gd name="connsiteY10"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73581 w 959376"/>
                <a:gd name="connsiteY7" fmla="*/ 573787 h 932792"/>
                <a:gd name="connsiteX8" fmla="*/ 399172 w 959376"/>
                <a:gd name="connsiteY8" fmla="*/ 571505 h 932792"/>
                <a:gd name="connsiteX9" fmla="*/ 0 w 959376"/>
                <a:gd name="connsiteY9" fmla="*/ 575223 h 932792"/>
                <a:gd name="connsiteX10" fmla="*/ 0 w 959376"/>
                <a:gd name="connsiteY10"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73581 w 959376"/>
                <a:gd name="connsiteY7" fmla="*/ 573787 h 932792"/>
                <a:gd name="connsiteX8" fmla="*/ 399172 w 959376"/>
                <a:gd name="connsiteY8" fmla="*/ 571505 h 932792"/>
                <a:gd name="connsiteX9" fmla="*/ 205290 w 959376"/>
                <a:gd name="connsiteY9" fmla="*/ 621616 h 932792"/>
                <a:gd name="connsiteX10" fmla="*/ 0 w 959376"/>
                <a:gd name="connsiteY10" fmla="*/ 575223 h 932792"/>
                <a:gd name="connsiteX11" fmla="*/ 0 w 959376"/>
                <a:gd name="connsiteY11"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73581 w 959376"/>
                <a:gd name="connsiteY7" fmla="*/ 573787 h 932792"/>
                <a:gd name="connsiteX8" fmla="*/ 399172 w 959376"/>
                <a:gd name="connsiteY8" fmla="*/ 571505 h 932792"/>
                <a:gd name="connsiteX9" fmla="*/ 205290 w 959376"/>
                <a:gd name="connsiteY9" fmla="*/ 621616 h 932792"/>
                <a:gd name="connsiteX10" fmla="*/ 0 w 959376"/>
                <a:gd name="connsiteY10" fmla="*/ 575223 h 932792"/>
                <a:gd name="connsiteX11" fmla="*/ 0 w 959376"/>
                <a:gd name="connsiteY11"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73581 w 959376"/>
                <a:gd name="connsiteY7" fmla="*/ 573787 h 932792"/>
                <a:gd name="connsiteX8" fmla="*/ 399172 w 959376"/>
                <a:gd name="connsiteY8" fmla="*/ 571505 h 932792"/>
                <a:gd name="connsiteX9" fmla="*/ 205290 w 959376"/>
                <a:gd name="connsiteY9" fmla="*/ 621616 h 932792"/>
                <a:gd name="connsiteX10" fmla="*/ 0 w 959376"/>
                <a:gd name="connsiteY10" fmla="*/ 575223 h 932792"/>
                <a:gd name="connsiteX11" fmla="*/ 0 w 959376"/>
                <a:gd name="connsiteY11" fmla="*/ 0 h 932792"/>
                <a:gd name="connsiteX0" fmla="*/ 0 w 959376"/>
                <a:gd name="connsiteY0" fmla="*/ 0 h 932792"/>
                <a:gd name="connsiteX1" fmla="*/ 941164 w 959376"/>
                <a:gd name="connsiteY1" fmla="*/ 0 h 932792"/>
                <a:gd name="connsiteX2" fmla="*/ 941164 w 959376"/>
                <a:gd name="connsiteY2" fmla="*/ 575223 h 932792"/>
                <a:gd name="connsiteX3" fmla="*/ 959376 w 959376"/>
                <a:gd name="connsiteY3" fmla="*/ 932792 h 932792"/>
                <a:gd name="connsiteX4" fmla="*/ 826163 w 959376"/>
                <a:gd name="connsiteY4" fmla="*/ 804015 h 932792"/>
                <a:gd name="connsiteX5" fmla="*/ 710900 w 959376"/>
                <a:gd name="connsiteY5" fmla="*/ 743359 h 932792"/>
                <a:gd name="connsiteX6" fmla="*/ 702690 w 959376"/>
                <a:gd name="connsiteY6" fmla="*/ 636317 h 932792"/>
                <a:gd name="connsiteX7" fmla="*/ 573581 w 959376"/>
                <a:gd name="connsiteY7" fmla="*/ 573787 h 932792"/>
                <a:gd name="connsiteX8" fmla="*/ 399172 w 959376"/>
                <a:gd name="connsiteY8" fmla="*/ 571505 h 932792"/>
                <a:gd name="connsiteX9" fmla="*/ 205290 w 959376"/>
                <a:gd name="connsiteY9" fmla="*/ 621616 h 932792"/>
                <a:gd name="connsiteX10" fmla="*/ 0 w 959376"/>
                <a:gd name="connsiteY10" fmla="*/ 575223 h 932792"/>
                <a:gd name="connsiteX11" fmla="*/ 0 w 959376"/>
                <a:gd name="connsiteY11" fmla="*/ 0 h 932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9376" h="932792">
                  <a:moveTo>
                    <a:pt x="0" y="0"/>
                  </a:moveTo>
                  <a:lnTo>
                    <a:pt x="941164" y="0"/>
                  </a:lnTo>
                  <a:lnTo>
                    <a:pt x="941164" y="575223"/>
                  </a:lnTo>
                  <a:cubicBezTo>
                    <a:pt x="947110" y="688549"/>
                    <a:pt x="956045" y="840801"/>
                    <a:pt x="959376" y="932792"/>
                  </a:cubicBezTo>
                  <a:cubicBezTo>
                    <a:pt x="885778" y="887864"/>
                    <a:pt x="889285" y="827233"/>
                    <a:pt x="826163" y="804015"/>
                  </a:cubicBezTo>
                  <a:cubicBezTo>
                    <a:pt x="786006" y="731399"/>
                    <a:pt x="736468" y="778919"/>
                    <a:pt x="710900" y="743359"/>
                  </a:cubicBezTo>
                  <a:cubicBezTo>
                    <a:pt x="671863" y="698065"/>
                    <a:pt x="792251" y="702207"/>
                    <a:pt x="702690" y="636317"/>
                  </a:cubicBezTo>
                  <a:cubicBezTo>
                    <a:pt x="655537" y="612852"/>
                    <a:pt x="633456" y="609978"/>
                    <a:pt x="573581" y="573787"/>
                  </a:cubicBezTo>
                  <a:cubicBezTo>
                    <a:pt x="544762" y="572409"/>
                    <a:pt x="522294" y="628293"/>
                    <a:pt x="399172" y="571505"/>
                  </a:cubicBezTo>
                  <a:cubicBezTo>
                    <a:pt x="328571" y="518843"/>
                    <a:pt x="297611" y="612902"/>
                    <a:pt x="205290" y="621616"/>
                  </a:cubicBezTo>
                  <a:lnTo>
                    <a:pt x="0" y="575223"/>
                  </a:lnTo>
                  <a:lnTo>
                    <a:pt x="0" y="0"/>
                  </a:lnTo>
                  <a:close/>
                </a:path>
              </a:pathLst>
            </a:cu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06" name="Group 805">
              <a:extLst>
                <a:ext uri="{FF2B5EF4-FFF2-40B4-BE49-F238E27FC236}">
                  <a16:creationId xmlns:a16="http://schemas.microsoft.com/office/drawing/2014/main" id="{3798C1B6-62BE-7CDD-5CB5-062BEADD7461}"/>
                </a:ext>
              </a:extLst>
            </p:cNvPr>
            <p:cNvGrpSpPr/>
            <p:nvPr/>
          </p:nvGrpSpPr>
          <p:grpSpPr>
            <a:xfrm>
              <a:off x="5778453" y="2779672"/>
              <a:ext cx="28028" cy="170926"/>
              <a:chOff x="-1634971" y="3212813"/>
              <a:chExt cx="141355" cy="862036"/>
            </a:xfrm>
            <a:solidFill>
              <a:schemeClr val="accent3">
                <a:lumMod val="20000"/>
                <a:lumOff val="80000"/>
              </a:schemeClr>
            </a:solidFill>
          </p:grpSpPr>
          <p:sp>
            <p:nvSpPr>
              <p:cNvPr id="808" name="Rectangle 807">
                <a:extLst>
                  <a:ext uri="{FF2B5EF4-FFF2-40B4-BE49-F238E27FC236}">
                    <a16:creationId xmlns:a16="http://schemas.microsoft.com/office/drawing/2014/main" id="{95895E51-ADC6-659E-AD8C-A4341C598C07}"/>
                  </a:ext>
                </a:extLst>
              </p:cNvPr>
              <p:cNvSpPr/>
              <p:nvPr/>
            </p:nvSpPr>
            <p:spPr bwMode="auto">
              <a:xfrm>
                <a:off x="-1580546" y="3212813"/>
                <a:ext cx="86930" cy="235840"/>
              </a:xfrm>
              <a:custGeom>
                <a:avLst/>
                <a:gdLst>
                  <a:gd name="connsiteX0" fmla="*/ 0 w 122058"/>
                  <a:gd name="connsiteY0" fmla="*/ 0 h 248253"/>
                  <a:gd name="connsiteX1" fmla="*/ 122058 w 122058"/>
                  <a:gd name="connsiteY1" fmla="*/ 0 h 248253"/>
                  <a:gd name="connsiteX2" fmla="*/ 122058 w 122058"/>
                  <a:gd name="connsiteY2" fmla="*/ 248253 h 248253"/>
                  <a:gd name="connsiteX3" fmla="*/ 0 w 122058"/>
                  <a:gd name="connsiteY3" fmla="*/ 248253 h 248253"/>
                  <a:gd name="connsiteX4" fmla="*/ 0 w 122058"/>
                  <a:gd name="connsiteY4" fmla="*/ 0 h 248253"/>
                  <a:gd name="connsiteX0" fmla="*/ 0 w 122058"/>
                  <a:gd name="connsiteY0" fmla="*/ 0 h 248253"/>
                  <a:gd name="connsiteX1" fmla="*/ 55857 w 122058"/>
                  <a:gd name="connsiteY1" fmla="*/ 53788 h 248253"/>
                  <a:gd name="connsiteX2" fmla="*/ 122058 w 122058"/>
                  <a:gd name="connsiteY2" fmla="*/ 248253 h 248253"/>
                  <a:gd name="connsiteX3" fmla="*/ 0 w 122058"/>
                  <a:gd name="connsiteY3" fmla="*/ 248253 h 248253"/>
                  <a:gd name="connsiteX4" fmla="*/ 0 w 122058"/>
                  <a:gd name="connsiteY4" fmla="*/ 0 h 248253"/>
                  <a:gd name="connsiteX0" fmla="*/ 0 w 122058"/>
                  <a:gd name="connsiteY0" fmla="*/ 0 h 248253"/>
                  <a:gd name="connsiteX1" fmla="*/ 55857 w 122058"/>
                  <a:gd name="connsiteY1" fmla="*/ 53788 h 248253"/>
                  <a:gd name="connsiteX2" fmla="*/ 122058 w 122058"/>
                  <a:gd name="connsiteY2" fmla="*/ 248253 h 248253"/>
                  <a:gd name="connsiteX3" fmla="*/ 0 w 122058"/>
                  <a:gd name="connsiteY3" fmla="*/ 248253 h 248253"/>
                  <a:gd name="connsiteX4" fmla="*/ 0 w 122058"/>
                  <a:gd name="connsiteY4" fmla="*/ 0 h 248253"/>
                  <a:gd name="connsiteX0" fmla="*/ 0 w 122058"/>
                  <a:gd name="connsiteY0" fmla="*/ 0 h 248253"/>
                  <a:gd name="connsiteX1" fmla="*/ 55857 w 122058"/>
                  <a:gd name="connsiteY1" fmla="*/ 53788 h 248253"/>
                  <a:gd name="connsiteX2" fmla="*/ 122058 w 122058"/>
                  <a:gd name="connsiteY2" fmla="*/ 248253 h 248253"/>
                  <a:gd name="connsiteX3" fmla="*/ 62063 w 122058"/>
                  <a:gd name="connsiteY3" fmla="*/ 235840 h 248253"/>
                  <a:gd name="connsiteX4" fmla="*/ 0 w 122058"/>
                  <a:gd name="connsiteY4" fmla="*/ 0 h 248253"/>
                  <a:gd name="connsiteX0" fmla="*/ 0 w 122058"/>
                  <a:gd name="connsiteY0" fmla="*/ 0 h 248253"/>
                  <a:gd name="connsiteX1" fmla="*/ 55857 w 122058"/>
                  <a:gd name="connsiteY1" fmla="*/ 53788 h 248253"/>
                  <a:gd name="connsiteX2" fmla="*/ 122058 w 122058"/>
                  <a:gd name="connsiteY2" fmla="*/ 248253 h 248253"/>
                  <a:gd name="connsiteX3" fmla="*/ 62063 w 122058"/>
                  <a:gd name="connsiteY3" fmla="*/ 235840 h 248253"/>
                  <a:gd name="connsiteX4" fmla="*/ 0 w 122058"/>
                  <a:gd name="connsiteY4" fmla="*/ 0 h 248253"/>
                  <a:gd name="connsiteX0" fmla="*/ 0 w 140677"/>
                  <a:gd name="connsiteY0" fmla="*/ 0 h 235840"/>
                  <a:gd name="connsiteX1" fmla="*/ 55857 w 140677"/>
                  <a:gd name="connsiteY1" fmla="*/ 53788 h 235840"/>
                  <a:gd name="connsiteX2" fmla="*/ 140677 w 140677"/>
                  <a:gd name="connsiteY2" fmla="*/ 148952 h 235840"/>
                  <a:gd name="connsiteX3" fmla="*/ 62063 w 140677"/>
                  <a:gd name="connsiteY3" fmla="*/ 235840 h 235840"/>
                  <a:gd name="connsiteX4" fmla="*/ 0 w 140677"/>
                  <a:gd name="connsiteY4" fmla="*/ 0 h 235840"/>
                  <a:gd name="connsiteX0" fmla="*/ 0 w 107576"/>
                  <a:gd name="connsiteY0" fmla="*/ 0 h 235840"/>
                  <a:gd name="connsiteX1" fmla="*/ 55857 w 107576"/>
                  <a:gd name="connsiteY1" fmla="*/ 53788 h 235840"/>
                  <a:gd name="connsiteX2" fmla="*/ 107576 w 107576"/>
                  <a:gd name="connsiteY2" fmla="*/ 192396 h 235840"/>
                  <a:gd name="connsiteX3" fmla="*/ 62063 w 107576"/>
                  <a:gd name="connsiteY3" fmla="*/ 235840 h 235840"/>
                  <a:gd name="connsiteX4" fmla="*/ 0 w 107576"/>
                  <a:gd name="connsiteY4" fmla="*/ 0 h 235840"/>
                  <a:gd name="connsiteX0" fmla="*/ 0 w 107576"/>
                  <a:gd name="connsiteY0" fmla="*/ 0 h 235840"/>
                  <a:gd name="connsiteX1" fmla="*/ 55857 w 107576"/>
                  <a:gd name="connsiteY1" fmla="*/ 53788 h 235840"/>
                  <a:gd name="connsiteX2" fmla="*/ 107576 w 107576"/>
                  <a:gd name="connsiteY2" fmla="*/ 192396 h 235840"/>
                  <a:gd name="connsiteX3" fmla="*/ 62063 w 107576"/>
                  <a:gd name="connsiteY3" fmla="*/ 235840 h 235840"/>
                  <a:gd name="connsiteX4" fmla="*/ 0 w 107576"/>
                  <a:gd name="connsiteY4" fmla="*/ 0 h 235840"/>
                  <a:gd name="connsiteX0" fmla="*/ 0 w 115851"/>
                  <a:gd name="connsiteY0" fmla="*/ 0 h 235840"/>
                  <a:gd name="connsiteX1" fmla="*/ 55857 w 115851"/>
                  <a:gd name="connsiteY1" fmla="*/ 53788 h 235840"/>
                  <a:gd name="connsiteX2" fmla="*/ 115851 w 115851"/>
                  <a:gd name="connsiteY2" fmla="*/ 173777 h 235840"/>
                  <a:gd name="connsiteX3" fmla="*/ 62063 w 115851"/>
                  <a:gd name="connsiteY3" fmla="*/ 235840 h 235840"/>
                  <a:gd name="connsiteX4" fmla="*/ 0 w 115851"/>
                  <a:gd name="connsiteY4" fmla="*/ 0 h 235840"/>
                  <a:gd name="connsiteX0" fmla="*/ 0 w 115860"/>
                  <a:gd name="connsiteY0" fmla="*/ 0 h 235840"/>
                  <a:gd name="connsiteX1" fmla="*/ 55857 w 115860"/>
                  <a:gd name="connsiteY1" fmla="*/ 53788 h 235840"/>
                  <a:gd name="connsiteX2" fmla="*/ 115851 w 115860"/>
                  <a:gd name="connsiteY2" fmla="*/ 173777 h 235840"/>
                  <a:gd name="connsiteX3" fmla="*/ 62063 w 115860"/>
                  <a:gd name="connsiteY3" fmla="*/ 235840 h 235840"/>
                  <a:gd name="connsiteX4" fmla="*/ 0 w 115860"/>
                  <a:gd name="connsiteY4" fmla="*/ 0 h 235840"/>
                  <a:gd name="connsiteX0" fmla="*/ 0 w 86930"/>
                  <a:gd name="connsiteY0" fmla="*/ 0 h 235840"/>
                  <a:gd name="connsiteX1" fmla="*/ 55857 w 86930"/>
                  <a:gd name="connsiteY1" fmla="*/ 53788 h 235840"/>
                  <a:gd name="connsiteX2" fmla="*/ 86888 w 86930"/>
                  <a:gd name="connsiteY2" fmla="*/ 182052 h 235840"/>
                  <a:gd name="connsiteX3" fmla="*/ 62063 w 86930"/>
                  <a:gd name="connsiteY3" fmla="*/ 235840 h 235840"/>
                  <a:gd name="connsiteX4" fmla="*/ 0 w 86930"/>
                  <a:gd name="connsiteY4" fmla="*/ 0 h 235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30" h="235840">
                    <a:moveTo>
                      <a:pt x="0" y="0"/>
                    </a:moveTo>
                    <a:cubicBezTo>
                      <a:pt x="18619" y="17929"/>
                      <a:pt x="41375" y="-26204"/>
                      <a:pt x="55857" y="53788"/>
                    </a:cubicBezTo>
                    <a:cubicBezTo>
                      <a:pt x="73097" y="99991"/>
                      <a:pt x="77923" y="102749"/>
                      <a:pt x="86888" y="182052"/>
                    </a:cubicBezTo>
                    <a:cubicBezTo>
                      <a:pt x="87578" y="229635"/>
                      <a:pt x="79992" y="215152"/>
                      <a:pt x="62063" y="235840"/>
                    </a:cubicBezTo>
                    <a:cubicBezTo>
                      <a:pt x="59994" y="124127"/>
                      <a:pt x="20688" y="78613"/>
                      <a:pt x="0" y="0"/>
                    </a:cubicBezTo>
                    <a:close/>
                  </a:path>
                </a:pathLst>
              </a:cu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9" name="Oval 810">
                <a:extLst>
                  <a:ext uri="{FF2B5EF4-FFF2-40B4-BE49-F238E27FC236}">
                    <a16:creationId xmlns:a16="http://schemas.microsoft.com/office/drawing/2014/main" id="{2CC6CE5A-8ED5-BB20-829A-14962E58B002}"/>
                  </a:ext>
                </a:extLst>
              </p:cNvPr>
              <p:cNvSpPr/>
              <p:nvPr/>
            </p:nvSpPr>
            <p:spPr bwMode="auto">
              <a:xfrm>
                <a:off x="-1634971" y="3882512"/>
                <a:ext cx="107176" cy="192337"/>
              </a:xfrm>
              <a:custGeom>
                <a:avLst/>
                <a:gdLst>
                  <a:gd name="connsiteX0" fmla="*/ 0 w 128264"/>
                  <a:gd name="connsiteY0" fmla="*/ 54823 h 109645"/>
                  <a:gd name="connsiteX1" fmla="*/ 64132 w 128264"/>
                  <a:gd name="connsiteY1" fmla="*/ 0 h 109645"/>
                  <a:gd name="connsiteX2" fmla="*/ 128264 w 128264"/>
                  <a:gd name="connsiteY2" fmla="*/ 54823 h 109645"/>
                  <a:gd name="connsiteX3" fmla="*/ 64132 w 128264"/>
                  <a:gd name="connsiteY3" fmla="*/ 109646 h 109645"/>
                  <a:gd name="connsiteX4" fmla="*/ 0 w 128264"/>
                  <a:gd name="connsiteY4" fmla="*/ 54823 h 109645"/>
                  <a:gd name="connsiteX0" fmla="*/ 3023 w 131287"/>
                  <a:gd name="connsiteY0" fmla="*/ 133437 h 188260"/>
                  <a:gd name="connsiteX1" fmla="*/ 31985 w 131287"/>
                  <a:gd name="connsiteY1" fmla="*/ 0 h 188260"/>
                  <a:gd name="connsiteX2" fmla="*/ 131287 w 131287"/>
                  <a:gd name="connsiteY2" fmla="*/ 133437 h 188260"/>
                  <a:gd name="connsiteX3" fmla="*/ 67155 w 131287"/>
                  <a:gd name="connsiteY3" fmla="*/ 188260 h 188260"/>
                  <a:gd name="connsiteX4" fmla="*/ 3023 w 131287"/>
                  <a:gd name="connsiteY4" fmla="*/ 133437 h 188260"/>
                  <a:gd name="connsiteX0" fmla="*/ 636 w 128900"/>
                  <a:gd name="connsiteY0" fmla="*/ 133437 h 188260"/>
                  <a:gd name="connsiteX1" fmla="*/ 29598 w 128900"/>
                  <a:gd name="connsiteY1" fmla="*/ 0 h 188260"/>
                  <a:gd name="connsiteX2" fmla="*/ 128900 w 128900"/>
                  <a:gd name="connsiteY2" fmla="*/ 133437 h 188260"/>
                  <a:gd name="connsiteX3" fmla="*/ 64768 w 128900"/>
                  <a:gd name="connsiteY3" fmla="*/ 188260 h 188260"/>
                  <a:gd name="connsiteX4" fmla="*/ 636 w 128900"/>
                  <a:gd name="connsiteY4" fmla="*/ 133437 h 188260"/>
                  <a:gd name="connsiteX0" fmla="*/ 636 w 108212"/>
                  <a:gd name="connsiteY0" fmla="*/ 133437 h 188276"/>
                  <a:gd name="connsiteX1" fmla="*/ 29598 w 108212"/>
                  <a:gd name="connsiteY1" fmla="*/ 0 h 188276"/>
                  <a:gd name="connsiteX2" fmla="*/ 108212 w 108212"/>
                  <a:gd name="connsiteY2" fmla="*/ 137574 h 188276"/>
                  <a:gd name="connsiteX3" fmla="*/ 64768 w 108212"/>
                  <a:gd name="connsiteY3" fmla="*/ 188260 h 188276"/>
                  <a:gd name="connsiteX4" fmla="*/ 636 w 108212"/>
                  <a:gd name="connsiteY4" fmla="*/ 133437 h 188276"/>
                  <a:gd name="connsiteX0" fmla="*/ 636 w 108212"/>
                  <a:gd name="connsiteY0" fmla="*/ 133437 h 188276"/>
                  <a:gd name="connsiteX1" fmla="*/ 29598 w 108212"/>
                  <a:gd name="connsiteY1" fmla="*/ 0 h 188276"/>
                  <a:gd name="connsiteX2" fmla="*/ 108212 w 108212"/>
                  <a:gd name="connsiteY2" fmla="*/ 137574 h 188276"/>
                  <a:gd name="connsiteX3" fmla="*/ 64768 w 108212"/>
                  <a:gd name="connsiteY3" fmla="*/ 188260 h 188276"/>
                  <a:gd name="connsiteX4" fmla="*/ 636 w 108212"/>
                  <a:gd name="connsiteY4" fmla="*/ 133437 h 188276"/>
                  <a:gd name="connsiteX0" fmla="*/ 636 w 108212"/>
                  <a:gd name="connsiteY0" fmla="*/ 135560 h 190399"/>
                  <a:gd name="connsiteX1" fmla="*/ 29598 w 108212"/>
                  <a:gd name="connsiteY1" fmla="*/ 2123 h 190399"/>
                  <a:gd name="connsiteX2" fmla="*/ 79250 w 108212"/>
                  <a:gd name="connsiteY2" fmla="*/ 51773 h 190399"/>
                  <a:gd name="connsiteX3" fmla="*/ 108212 w 108212"/>
                  <a:gd name="connsiteY3" fmla="*/ 139697 h 190399"/>
                  <a:gd name="connsiteX4" fmla="*/ 64768 w 108212"/>
                  <a:gd name="connsiteY4" fmla="*/ 190383 h 190399"/>
                  <a:gd name="connsiteX5" fmla="*/ 636 w 108212"/>
                  <a:gd name="connsiteY5" fmla="*/ 135560 h 190399"/>
                  <a:gd name="connsiteX0" fmla="*/ 636 w 108212"/>
                  <a:gd name="connsiteY0" fmla="*/ 135560 h 190399"/>
                  <a:gd name="connsiteX1" fmla="*/ 29598 w 108212"/>
                  <a:gd name="connsiteY1" fmla="*/ 2123 h 190399"/>
                  <a:gd name="connsiteX2" fmla="*/ 79250 w 108212"/>
                  <a:gd name="connsiteY2" fmla="*/ 51773 h 190399"/>
                  <a:gd name="connsiteX3" fmla="*/ 108212 w 108212"/>
                  <a:gd name="connsiteY3" fmla="*/ 139697 h 190399"/>
                  <a:gd name="connsiteX4" fmla="*/ 64768 w 108212"/>
                  <a:gd name="connsiteY4" fmla="*/ 190383 h 190399"/>
                  <a:gd name="connsiteX5" fmla="*/ 636 w 108212"/>
                  <a:gd name="connsiteY5" fmla="*/ 135560 h 190399"/>
                  <a:gd name="connsiteX0" fmla="*/ 636 w 108218"/>
                  <a:gd name="connsiteY0" fmla="*/ 135560 h 190399"/>
                  <a:gd name="connsiteX1" fmla="*/ 29598 w 108218"/>
                  <a:gd name="connsiteY1" fmla="*/ 2123 h 190399"/>
                  <a:gd name="connsiteX2" fmla="*/ 79250 w 108218"/>
                  <a:gd name="connsiteY2" fmla="*/ 51773 h 190399"/>
                  <a:gd name="connsiteX3" fmla="*/ 108212 w 108218"/>
                  <a:gd name="connsiteY3" fmla="*/ 139697 h 190399"/>
                  <a:gd name="connsiteX4" fmla="*/ 64768 w 108218"/>
                  <a:gd name="connsiteY4" fmla="*/ 190383 h 190399"/>
                  <a:gd name="connsiteX5" fmla="*/ 636 w 108218"/>
                  <a:gd name="connsiteY5" fmla="*/ 135560 h 190399"/>
                  <a:gd name="connsiteX0" fmla="*/ 636 w 106149"/>
                  <a:gd name="connsiteY0" fmla="*/ 135560 h 190509"/>
                  <a:gd name="connsiteX1" fmla="*/ 29598 w 106149"/>
                  <a:gd name="connsiteY1" fmla="*/ 2123 h 190509"/>
                  <a:gd name="connsiteX2" fmla="*/ 79250 w 106149"/>
                  <a:gd name="connsiteY2" fmla="*/ 51773 h 190509"/>
                  <a:gd name="connsiteX3" fmla="*/ 106143 w 106149"/>
                  <a:gd name="connsiteY3" fmla="*/ 145903 h 190509"/>
                  <a:gd name="connsiteX4" fmla="*/ 64768 w 106149"/>
                  <a:gd name="connsiteY4" fmla="*/ 190383 h 190509"/>
                  <a:gd name="connsiteX5" fmla="*/ 636 w 106149"/>
                  <a:gd name="connsiteY5" fmla="*/ 135560 h 190509"/>
                  <a:gd name="connsiteX0" fmla="*/ 636 w 106149"/>
                  <a:gd name="connsiteY0" fmla="*/ 135560 h 191806"/>
                  <a:gd name="connsiteX1" fmla="*/ 29598 w 106149"/>
                  <a:gd name="connsiteY1" fmla="*/ 2123 h 191806"/>
                  <a:gd name="connsiteX2" fmla="*/ 79250 w 106149"/>
                  <a:gd name="connsiteY2" fmla="*/ 51773 h 191806"/>
                  <a:gd name="connsiteX3" fmla="*/ 106143 w 106149"/>
                  <a:gd name="connsiteY3" fmla="*/ 145903 h 191806"/>
                  <a:gd name="connsiteX4" fmla="*/ 64768 w 106149"/>
                  <a:gd name="connsiteY4" fmla="*/ 190383 h 191806"/>
                  <a:gd name="connsiteX5" fmla="*/ 636 w 106149"/>
                  <a:gd name="connsiteY5" fmla="*/ 135560 h 191806"/>
                  <a:gd name="connsiteX0" fmla="*/ 636 w 107176"/>
                  <a:gd name="connsiteY0" fmla="*/ 135560 h 191806"/>
                  <a:gd name="connsiteX1" fmla="*/ 29598 w 107176"/>
                  <a:gd name="connsiteY1" fmla="*/ 2123 h 191806"/>
                  <a:gd name="connsiteX2" fmla="*/ 79250 w 107176"/>
                  <a:gd name="connsiteY2" fmla="*/ 51773 h 191806"/>
                  <a:gd name="connsiteX3" fmla="*/ 106143 w 107176"/>
                  <a:gd name="connsiteY3" fmla="*/ 145903 h 191806"/>
                  <a:gd name="connsiteX4" fmla="*/ 64768 w 107176"/>
                  <a:gd name="connsiteY4" fmla="*/ 190383 h 191806"/>
                  <a:gd name="connsiteX5" fmla="*/ 636 w 107176"/>
                  <a:gd name="connsiteY5" fmla="*/ 135560 h 191806"/>
                  <a:gd name="connsiteX0" fmla="*/ 636 w 107176"/>
                  <a:gd name="connsiteY0" fmla="*/ 135560 h 191806"/>
                  <a:gd name="connsiteX1" fmla="*/ 29598 w 107176"/>
                  <a:gd name="connsiteY1" fmla="*/ 2123 h 191806"/>
                  <a:gd name="connsiteX2" fmla="*/ 79250 w 107176"/>
                  <a:gd name="connsiteY2" fmla="*/ 51773 h 191806"/>
                  <a:gd name="connsiteX3" fmla="*/ 106143 w 107176"/>
                  <a:gd name="connsiteY3" fmla="*/ 145903 h 191806"/>
                  <a:gd name="connsiteX4" fmla="*/ 64768 w 107176"/>
                  <a:gd name="connsiteY4" fmla="*/ 190383 h 191806"/>
                  <a:gd name="connsiteX5" fmla="*/ 636 w 107176"/>
                  <a:gd name="connsiteY5" fmla="*/ 135560 h 191806"/>
                  <a:gd name="connsiteX0" fmla="*/ 636 w 107176"/>
                  <a:gd name="connsiteY0" fmla="*/ 142488 h 198734"/>
                  <a:gd name="connsiteX1" fmla="*/ 29598 w 107176"/>
                  <a:gd name="connsiteY1" fmla="*/ 9051 h 198734"/>
                  <a:gd name="connsiteX2" fmla="*/ 79250 w 107176"/>
                  <a:gd name="connsiteY2" fmla="*/ 58701 h 198734"/>
                  <a:gd name="connsiteX3" fmla="*/ 106143 w 107176"/>
                  <a:gd name="connsiteY3" fmla="*/ 152831 h 198734"/>
                  <a:gd name="connsiteX4" fmla="*/ 64768 w 107176"/>
                  <a:gd name="connsiteY4" fmla="*/ 197311 h 198734"/>
                  <a:gd name="connsiteX5" fmla="*/ 636 w 107176"/>
                  <a:gd name="connsiteY5" fmla="*/ 142488 h 198734"/>
                  <a:gd name="connsiteX0" fmla="*/ 636 w 107176"/>
                  <a:gd name="connsiteY0" fmla="*/ 136091 h 192337"/>
                  <a:gd name="connsiteX1" fmla="*/ 29598 w 107176"/>
                  <a:gd name="connsiteY1" fmla="*/ 2654 h 192337"/>
                  <a:gd name="connsiteX2" fmla="*/ 79250 w 107176"/>
                  <a:gd name="connsiteY2" fmla="*/ 52304 h 192337"/>
                  <a:gd name="connsiteX3" fmla="*/ 106143 w 107176"/>
                  <a:gd name="connsiteY3" fmla="*/ 146434 h 192337"/>
                  <a:gd name="connsiteX4" fmla="*/ 64768 w 107176"/>
                  <a:gd name="connsiteY4" fmla="*/ 190914 h 192337"/>
                  <a:gd name="connsiteX5" fmla="*/ 636 w 107176"/>
                  <a:gd name="connsiteY5" fmla="*/ 136091 h 19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76" h="192337">
                    <a:moveTo>
                      <a:pt x="636" y="136091"/>
                    </a:moveTo>
                    <a:cubicBezTo>
                      <a:pt x="-5226" y="104714"/>
                      <a:pt x="31417" y="83336"/>
                      <a:pt x="29598" y="2654"/>
                    </a:cubicBezTo>
                    <a:cubicBezTo>
                      <a:pt x="38907" y="-8897"/>
                      <a:pt x="59942" y="19032"/>
                      <a:pt x="79250" y="52304"/>
                    </a:cubicBezTo>
                    <a:cubicBezTo>
                      <a:pt x="34426" y="114540"/>
                      <a:pt x="106832" y="111265"/>
                      <a:pt x="106143" y="146434"/>
                    </a:cubicBezTo>
                    <a:cubicBezTo>
                      <a:pt x="106143" y="176712"/>
                      <a:pt x="117521" y="182294"/>
                      <a:pt x="64768" y="190914"/>
                    </a:cubicBezTo>
                    <a:cubicBezTo>
                      <a:pt x="7878" y="199534"/>
                      <a:pt x="6498" y="167468"/>
                      <a:pt x="636" y="136091"/>
                    </a:cubicBezTo>
                    <a:close/>
                  </a:path>
                </a:pathLst>
              </a:cu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12" name="Rectangle 813">
              <a:extLst>
                <a:ext uri="{FF2B5EF4-FFF2-40B4-BE49-F238E27FC236}">
                  <a16:creationId xmlns:a16="http://schemas.microsoft.com/office/drawing/2014/main" id="{8E51939A-E26E-EB0C-7EDA-C25BD69943DD}"/>
                </a:ext>
              </a:extLst>
            </p:cNvPr>
            <p:cNvSpPr/>
            <p:nvPr/>
          </p:nvSpPr>
          <p:spPr bwMode="auto">
            <a:xfrm>
              <a:off x="3345321" y="5224733"/>
              <a:ext cx="25679" cy="25069"/>
            </a:xfrm>
            <a:custGeom>
              <a:avLst/>
              <a:gdLst>
                <a:gd name="connsiteX0" fmla="*/ 0 w 45719"/>
                <a:gd name="connsiteY0" fmla="*/ 0 h 45719"/>
                <a:gd name="connsiteX1" fmla="*/ 45719 w 45719"/>
                <a:gd name="connsiteY1" fmla="*/ 0 h 45719"/>
                <a:gd name="connsiteX2" fmla="*/ 45719 w 45719"/>
                <a:gd name="connsiteY2" fmla="*/ 45719 h 45719"/>
                <a:gd name="connsiteX3" fmla="*/ 0 w 45719"/>
                <a:gd name="connsiteY3" fmla="*/ 45719 h 45719"/>
                <a:gd name="connsiteX4" fmla="*/ 0 w 45719"/>
                <a:gd name="connsiteY4" fmla="*/ 0 h 45719"/>
                <a:gd name="connsiteX0" fmla="*/ 0 w 45719"/>
                <a:gd name="connsiteY0" fmla="*/ 0 h 45719"/>
                <a:gd name="connsiteX1" fmla="*/ 45719 w 45719"/>
                <a:gd name="connsiteY1" fmla="*/ 0 h 45719"/>
                <a:gd name="connsiteX2" fmla="*/ 45719 w 45719"/>
                <a:gd name="connsiteY2" fmla="*/ 45719 h 45719"/>
                <a:gd name="connsiteX3" fmla="*/ 0 w 45719"/>
                <a:gd name="connsiteY3" fmla="*/ 0 h 45719"/>
                <a:gd name="connsiteX0" fmla="*/ 0 w 27728"/>
                <a:gd name="connsiteY0" fmla="*/ 22225 h 45719"/>
                <a:gd name="connsiteX1" fmla="*/ 27728 w 27728"/>
                <a:gd name="connsiteY1" fmla="*/ 0 h 45719"/>
                <a:gd name="connsiteX2" fmla="*/ 27728 w 27728"/>
                <a:gd name="connsiteY2" fmla="*/ 45719 h 45719"/>
                <a:gd name="connsiteX3" fmla="*/ 0 w 27728"/>
                <a:gd name="connsiteY3" fmla="*/ 22225 h 45719"/>
                <a:gd name="connsiteX0" fmla="*/ 0 w 27728"/>
                <a:gd name="connsiteY0" fmla="*/ 22225 h 22225"/>
                <a:gd name="connsiteX1" fmla="*/ 27728 w 27728"/>
                <a:gd name="connsiteY1" fmla="*/ 0 h 22225"/>
                <a:gd name="connsiteX2" fmla="*/ 0 w 27728"/>
                <a:gd name="connsiteY2" fmla="*/ 22225 h 22225"/>
                <a:gd name="connsiteX0" fmla="*/ 0 w 12911"/>
                <a:gd name="connsiteY0" fmla="*/ 49742 h 49742"/>
                <a:gd name="connsiteX1" fmla="*/ 12911 w 12911"/>
                <a:gd name="connsiteY1" fmla="*/ 0 h 49742"/>
                <a:gd name="connsiteX2" fmla="*/ 0 w 12911"/>
                <a:gd name="connsiteY2" fmla="*/ 49742 h 49742"/>
                <a:gd name="connsiteX0" fmla="*/ 0 w 23588"/>
                <a:gd name="connsiteY0" fmla="*/ 49742 h 49742"/>
                <a:gd name="connsiteX1" fmla="*/ 12911 w 23588"/>
                <a:gd name="connsiteY1" fmla="*/ 0 h 49742"/>
                <a:gd name="connsiteX2" fmla="*/ 0 w 23588"/>
                <a:gd name="connsiteY2" fmla="*/ 49742 h 49742"/>
                <a:gd name="connsiteX0" fmla="*/ 5524 w 29112"/>
                <a:gd name="connsiteY0" fmla="*/ 49742 h 49742"/>
                <a:gd name="connsiteX1" fmla="*/ 18435 w 29112"/>
                <a:gd name="connsiteY1" fmla="*/ 0 h 49742"/>
                <a:gd name="connsiteX2" fmla="*/ 5524 w 29112"/>
                <a:gd name="connsiteY2" fmla="*/ 49742 h 49742"/>
                <a:gd name="connsiteX0" fmla="*/ 21966 w 45554"/>
                <a:gd name="connsiteY0" fmla="*/ 49742 h 49742"/>
                <a:gd name="connsiteX1" fmla="*/ 34877 w 45554"/>
                <a:gd name="connsiteY1" fmla="*/ 0 h 49742"/>
                <a:gd name="connsiteX2" fmla="*/ 21966 w 45554"/>
                <a:gd name="connsiteY2" fmla="*/ 49742 h 49742"/>
                <a:gd name="connsiteX0" fmla="*/ 21966 w 57051"/>
                <a:gd name="connsiteY0" fmla="*/ 49742 h 53233"/>
                <a:gd name="connsiteX1" fmla="*/ 34877 w 57051"/>
                <a:gd name="connsiteY1" fmla="*/ 0 h 53233"/>
                <a:gd name="connsiteX2" fmla="*/ 21966 w 57051"/>
                <a:gd name="connsiteY2" fmla="*/ 49742 h 53233"/>
                <a:gd name="connsiteX0" fmla="*/ 19851 w 58521"/>
                <a:gd name="connsiteY0" fmla="*/ 22225 h 34528"/>
                <a:gd name="connsiteX1" fmla="*/ 39112 w 58521"/>
                <a:gd name="connsiteY1" fmla="*/ 0 h 34528"/>
                <a:gd name="connsiteX2" fmla="*/ 19851 w 58521"/>
                <a:gd name="connsiteY2" fmla="*/ 22225 h 34528"/>
                <a:gd name="connsiteX0" fmla="*/ 17109 w 55779"/>
                <a:gd name="connsiteY0" fmla="*/ 26294 h 38597"/>
                <a:gd name="connsiteX1" fmla="*/ 36370 w 55779"/>
                <a:gd name="connsiteY1" fmla="*/ 4069 h 38597"/>
                <a:gd name="connsiteX2" fmla="*/ 17109 w 55779"/>
                <a:gd name="connsiteY2" fmla="*/ 26294 h 38597"/>
                <a:gd name="connsiteX0" fmla="*/ 14681 w 53351"/>
                <a:gd name="connsiteY0" fmla="*/ 24525 h 36828"/>
                <a:gd name="connsiteX1" fmla="*/ 33942 w 53351"/>
                <a:gd name="connsiteY1" fmla="*/ 2300 h 36828"/>
                <a:gd name="connsiteX2" fmla="*/ 14681 w 53351"/>
                <a:gd name="connsiteY2" fmla="*/ 24525 h 36828"/>
                <a:gd name="connsiteX0" fmla="*/ 71 w 38741"/>
                <a:gd name="connsiteY0" fmla="*/ 23913 h 36216"/>
                <a:gd name="connsiteX1" fmla="*/ 19332 w 38741"/>
                <a:gd name="connsiteY1" fmla="*/ 1688 h 36216"/>
                <a:gd name="connsiteX2" fmla="*/ 71 w 38741"/>
                <a:gd name="connsiteY2" fmla="*/ 23913 h 36216"/>
                <a:gd name="connsiteX0" fmla="*/ 71 w 30224"/>
                <a:gd name="connsiteY0" fmla="*/ 23913 h 33536"/>
                <a:gd name="connsiteX1" fmla="*/ 19332 w 30224"/>
                <a:gd name="connsiteY1" fmla="*/ 1688 h 33536"/>
                <a:gd name="connsiteX2" fmla="*/ 71 w 30224"/>
                <a:gd name="connsiteY2" fmla="*/ 23913 h 33536"/>
                <a:gd name="connsiteX0" fmla="*/ 71 w 25679"/>
                <a:gd name="connsiteY0" fmla="*/ 23913 h 25069"/>
                <a:gd name="connsiteX1" fmla="*/ 19332 w 25679"/>
                <a:gd name="connsiteY1" fmla="*/ 1688 h 25069"/>
                <a:gd name="connsiteX2" fmla="*/ 71 w 25679"/>
                <a:gd name="connsiteY2" fmla="*/ 23913 h 25069"/>
              </a:gdLst>
              <a:ahLst/>
              <a:cxnLst>
                <a:cxn ang="0">
                  <a:pos x="connsiteX0" y="connsiteY0"/>
                </a:cxn>
                <a:cxn ang="0">
                  <a:pos x="connsiteX1" y="connsiteY1"/>
                </a:cxn>
                <a:cxn ang="0">
                  <a:pos x="connsiteX2" y="connsiteY2"/>
                </a:cxn>
              </a:cxnLst>
              <a:rect l="l" t="t" r="r" b="b"/>
              <a:pathLst>
                <a:path w="25679" h="25069">
                  <a:moveTo>
                    <a:pt x="71" y="23913"/>
                  </a:moveTo>
                  <a:cubicBezTo>
                    <a:pt x="12842" y="25324"/>
                    <a:pt x="37253" y="29911"/>
                    <a:pt x="19332" y="1688"/>
                  </a:cubicBezTo>
                  <a:cubicBezTo>
                    <a:pt x="8678" y="-5015"/>
                    <a:pt x="-918" y="9449"/>
                    <a:pt x="71" y="23913"/>
                  </a:cubicBezTo>
                  <a:close/>
                </a:path>
              </a:pathLst>
            </a:cu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7" name="Rectangle 816">
              <a:extLst>
                <a:ext uri="{FF2B5EF4-FFF2-40B4-BE49-F238E27FC236}">
                  <a16:creationId xmlns:a16="http://schemas.microsoft.com/office/drawing/2014/main" id="{733A5E5E-F359-DA3F-B720-8A7AFB2D1903}"/>
                </a:ext>
              </a:extLst>
            </p:cNvPr>
            <p:cNvSpPr/>
            <p:nvPr/>
          </p:nvSpPr>
          <p:spPr bwMode="auto">
            <a:xfrm>
              <a:off x="5272747" y="4642137"/>
              <a:ext cx="227888" cy="119642"/>
            </a:xfrm>
            <a:prstGeom prst="rect">
              <a:avLst/>
            </a:prstGeom>
            <a:solidFill>
              <a:schemeClr val="accent1">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8" name="Rectangle 817">
              <a:extLst>
                <a:ext uri="{FF2B5EF4-FFF2-40B4-BE49-F238E27FC236}">
                  <a16:creationId xmlns:a16="http://schemas.microsoft.com/office/drawing/2014/main" id="{1B6704A4-495C-88E4-8FD8-EBE0F3D6B15C}"/>
                </a:ext>
              </a:extLst>
            </p:cNvPr>
            <p:cNvSpPr/>
            <p:nvPr/>
          </p:nvSpPr>
          <p:spPr bwMode="auto">
            <a:xfrm>
              <a:off x="5272747" y="4805041"/>
              <a:ext cx="227888" cy="11964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9" name="Rectangle 818">
              <a:extLst>
                <a:ext uri="{FF2B5EF4-FFF2-40B4-BE49-F238E27FC236}">
                  <a16:creationId xmlns:a16="http://schemas.microsoft.com/office/drawing/2014/main" id="{16EE22F7-7795-5FB5-19FF-4AE898CC8AC8}"/>
                </a:ext>
              </a:extLst>
            </p:cNvPr>
            <p:cNvSpPr/>
            <p:nvPr/>
          </p:nvSpPr>
          <p:spPr bwMode="auto">
            <a:xfrm>
              <a:off x="5272747" y="4967945"/>
              <a:ext cx="227888" cy="1196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0" name="Rectangle 819">
              <a:extLst>
                <a:ext uri="{FF2B5EF4-FFF2-40B4-BE49-F238E27FC236}">
                  <a16:creationId xmlns:a16="http://schemas.microsoft.com/office/drawing/2014/main" id="{14E1E7A5-2A95-C413-9B00-A8D6A128525B}"/>
                </a:ext>
              </a:extLst>
            </p:cNvPr>
            <p:cNvSpPr/>
            <p:nvPr/>
          </p:nvSpPr>
          <p:spPr bwMode="auto">
            <a:xfrm>
              <a:off x="5272747" y="5130849"/>
              <a:ext cx="227888" cy="11964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1" name="Rectangle 820">
              <a:extLst>
                <a:ext uri="{FF2B5EF4-FFF2-40B4-BE49-F238E27FC236}">
                  <a16:creationId xmlns:a16="http://schemas.microsoft.com/office/drawing/2014/main" id="{86574F6F-8B72-9376-2F20-9202CB540252}"/>
                </a:ext>
              </a:extLst>
            </p:cNvPr>
            <p:cNvSpPr/>
            <p:nvPr/>
          </p:nvSpPr>
          <p:spPr bwMode="auto">
            <a:xfrm>
              <a:off x="5272747" y="5293753"/>
              <a:ext cx="227888" cy="11964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2" name="Rectangle 821">
              <a:extLst>
                <a:ext uri="{FF2B5EF4-FFF2-40B4-BE49-F238E27FC236}">
                  <a16:creationId xmlns:a16="http://schemas.microsoft.com/office/drawing/2014/main" id="{5EB619B1-590F-DFE0-358F-6E840E7822D7}"/>
                </a:ext>
              </a:extLst>
            </p:cNvPr>
            <p:cNvSpPr/>
            <p:nvPr/>
          </p:nvSpPr>
          <p:spPr bwMode="auto">
            <a:xfrm>
              <a:off x="5272747" y="5456657"/>
              <a:ext cx="227888" cy="11964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3" name="Rectangle 822">
              <a:extLst>
                <a:ext uri="{FF2B5EF4-FFF2-40B4-BE49-F238E27FC236}">
                  <a16:creationId xmlns:a16="http://schemas.microsoft.com/office/drawing/2014/main" id="{F7C3F669-AB7A-8FA6-9BC8-FDF5D1DE625C}"/>
                </a:ext>
              </a:extLst>
            </p:cNvPr>
            <p:cNvSpPr/>
            <p:nvPr/>
          </p:nvSpPr>
          <p:spPr bwMode="auto">
            <a:xfrm>
              <a:off x="5272747" y="5619561"/>
              <a:ext cx="227888" cy="1196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4" name="Rectangle 823">
              <a:extLst>
                <a:ext uri="{FF2B5EF4-FFF2-40B4-BE49-F238E27FC236}">
                  <a16:creationId xmlns:a16="http://schemas.microsoft.com/office/drawing/2014/main" id="{61191528-2C9C-8BB6-88A8-CF1D491128C6}"/>
                </a:ext>
              </a:extLst>
            </p:cNvPr>
            <p:cNvSpPr/>
            <p:nvPr/>
          </p:nvSpPr>
          <p:spPr bwMode="auto">
            <a:xfrm>
              <a:off x="5272747" y="5782465"/>
              <a:ext cx="227888" cy="119642"/>
            </a:xfrm>
            <a:prstGeom prst="rect">
              <a:avLst/>
            </a:prstGeom>
            <a:pattFill prst="pct80">
              <a:fgClr>
                <a:schemeClr val="accent3"/>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5" name="Rectangle 824">
              <a:extLst>
                <a:ext uri="{FF2B5EF4-FFF2-40B4-BE49-F238E27FC236}">
                  <a16:creationId xmlns:a16="http://schemas.microsoft.com/office/drawing/2014/main" id="{5AF5158C-E753-4D7B-429B-8AC0B501BA4F}"/>
                </a:ext>
              </a:extLst>
            </p:cNvPr>
            <p:cNvSpPr/>
            <p:nvPr/>
          </p:nvSpPr>
          <p:spPr bwMode="auto">
            <a:xfrm>
              <a:off x="5272747" y="5945370"/>
              <a:ext cx="227888" cy="119642"/>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6" name="TextBox 825">
              <a:extLst>
                <a:ext uri="{FF2B5EF4-FFF2-40B4-BE49-F238E27FC236}">
                  <a16:creationId xmlns:a16="http://schemas.microsoft.com/office/drawing/2014/main" id="{0E9D3E38-4766-9571-3C87-9F99063BC143}"/>
                </a:ext>
              </a:extLst>
            </p:cNvPr>
            <p:cNvSpPr txBox="1"/>
            <p:nvPr/>
          </p:nvSpPr>
          <p:spPr bwMode="auto">
            <a:xfrm>
              <a:off x="5457115" y="4574014"/>
              <a:ext cx="1256719"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Aft>
                  <a:spcPct val="0"/>
                </a:spcAft>
                <a:buClrTx/>
                <a:buFontTx/>
                <a:buNone/>
              </a:pPr>
              <a:r>
                <a:rPr lang="en-US" sz="1200" b="0" dirty="0">
                  <a:solidFill>
                    <a:schemeClr val="bg1"/>
                  </a:solidFill>
                  <a:latin typeface="Calibri" panose="020F0502020204030204" pitchFamily="34" charset="0"/>
                </a:rPr>
                <a:t>&lt;20%</a:t>
              </a:r>
            </a:p>
            <a:p>
              <a:pPr algn="l">
                <a:lnSpc>
                  <a:spcPct val="90000"/>
                </a:lnSpc>
                <a:spcAft>
                  <a:spcPct val="0"/>
                </a:spcAft>
                <a:buClrTx/>
                <a:buFontTx/>
                <a:buNone/>
              </a:pPr>
              <a:r>
                <a:rPr lang="en-US" sz="1200" b="0" dirty="0">
                  <a:solidFill>
                    <a:schemeClr val="bg1"/>
                  </a:solidFill>
                  <a:latin typeface="Calibri" panose="020F0502020204030204" pitchFamily="34" charset="0"/>
                </a:rPr>
                <a:t>20% to &lt;25%</a:t>
              </a:r>
            </a:p>
            <a:p>
              <a:pPr algn="l">
                <a:lnSpc>
                  <a:spcPct val="90000"/>
                </a:lnSpc>
                <a:spcAft>
                  <a:spcPct val="0"/>
                </a:spcAft>
                <a:buClrTx/>
                <a:buFontTx/>
                <a:buNone/>
              </a:pPr>
              <a:r>
                <a:rPr lang="en-US" sz="1200" b="0" dirty="0">
                  <a:solidFill>
                    <a:schemeClr val="bg1"/>
                  </a:solidFill>
                  <a:latin typeface="Calibri" panose="020F0502020204030204" pitchFamily="34" charset="0"/>
                </a:rPr>
                <a:t>25% to &lt;30%</a:t>
              </a:r>
            </a:p>
            <a:p>
              <a:pPr algn="l">
                <a:lnSpc>
                  <a:spcPct val="90000"/>
                </a:lnSpc>
                <a:spcAft>
                  <a:spcPct val="0"/>
                </a:spcAft>
                <a:buClrTx/>
                <a:buFontTx/>
                <a:buNone/>
              </a:pPr>
              <a:r>
                <a:rPr lang="en-US" sz="1200" b="0" dirty="0">
                  <a:solidFill>
                    <a:schemeClr val="bg1"/>
                  </a:solidFill>
                  <a:latin typeface="Calibri" panose="020F0502020204030204" pitchFamily="34" charset="0"/>
                </a:rPr>
                <a:t>30% to &lt;35%</a:t>
              </a:r>
            </a:p>
            <a:p>
              <a:pPr algn="l">
                <a:lnSpc>
                  <a:spcPct val="90000"/>
                </a:lnSpc>
                <a:spcAft>
                  <a:spcPct val="0"/>
                </a:spcAft>
                <a:buClrTx/>
                <a:buFontTx/>
                <a:buNone/>
              </a:pPr>
              <a:r>
                <a:rPr lang="en-US" sz="1200" b="0" dirty="0">
                  <a:solidFill>
                    <a:schemeClr val="bg1"/>
                  </a:solidFill>
                  <a:latin typeface="Calibri" panose="020F0502020204030204" pitchFamily="34" charset="0"/>
                </a:rPr>
                <a:t>35% to &lt;40%</a:t>
              </a:r>
            </a:p>
            <a:p>
              <a:pPr algn="l">
                <a:lnSpc>
                  <a:spcPct val="90000"/>
                </a:lnSpc>
                <a:spcAft>
                  <a:spcPct val="0"/>
                </a:spcAft>
                <a:buClrTx/>
                <a:buFontTx/>
                <a:buNone/>
              </a:pPr>
              <a:r>
                <a:rPr lang="en-US" sz="1200" b="0" dirty="0">
                  <a:solidFill>
                    <a:schemeClr val="bg1"/>
                  </a:solidFill>
                  <a:latin typeface="Calibri" panose="020F0502020204030204" pitchFamily="34" charset="0"/>
                </a:rPr>
                <a:t>40% to &lt;45%</a:t>
              </a:r>
            </a:p>
            <a:p>
              <a:pPr algn="l">
                <a:lnSpc>
                  <a:spcPct val="90000"/>
                </a:lnSpc>
                <a:spcAft>
                  <a:spcPct val="0"/>
                </a:spcAft>
                <a:buClrTx/>
                <a:buFontTx/>
                <a:buNone/>
              </a:pPr>
              <a:r>
                <a:rPr lang="en-US" sz="1200" b="0" dirty="0">
                  <a:solidFill>
                    <a:schemeClr val="bg1"/>
                  </a:solidFill>
                  <a:latin typeface="Calibri" panose="020F0502020204030204" pitchFamily="34" charset="0"/>
                </a:rPr>
                <a:t>45% to &lt;50%</a:t>
              </a:r>
            </a:p>
            <a:p>
              <a:pPr algn="l">
                <a:lnSpc>
                  <a:spcPct val="90000"/>
                </a:lnSpc>
                <a:spcAft>
                  <a:spcPct val="0"/>
                </a:spcAft>
                <a:buClrTx/>
                <a:buFontTx/>
                <a:buNone/>
              </a:pPr>
              <a:r>
                <a:rPr lang="en-US" sz="1200" b="0" dirty="0">
                  <a:solidFill>
                    <a:schemeClr val="bg1"/>
                  </a:solidFill>
                  <a:latin typeface="Calibri" panose="020F0502020204030204" pitchFamily="34" charset="0"/>
                </a:rPr>
                <a:t>50%+</a:t>
              </a:r>
            </a:p>
            <a:p>
              <a:pPr algn="l">
                <a:lnSpc>
                  <a:spcPct val="90000"/>
                </a:lnSpc>
                <a:spcAft>
                  <a:spcPct val="0"/>
                </a:spcAft>
                <a:buClrTx/>
                <a:buFontTx/>
                <a:buNone/>
              </a:pPr>
              <a:r>
                <a:rPr lang="en-US" sz="1200" b="0" dirty="0">
                  <a:solidFill>
                    <a:schemeClr val="bg1"/>
                  </a:solidFill>
                  <a:latin typeface="Calibri" panose="020F0502020204030204" pitchFamily="34" charset="0"/>
                </a:rPr>
                <a:t>Insufficient data</a:t>
              </a:r>
            </a:p>
          </p:txBody>
        </p:sp>
      </p:grpSp>
      <p:sp>
        <p:nvSpPr>
          <p:cNvPr id="1643" name="Rectangle 1642">
            <a:extLst>
              <a:ext uri="{FF2B5EF4-FFF2-40B4-BE49-F238E27FC236}">
                <a16:creationId xmlns:a16="http://schemas.microsoft.com/office/drawing/2014/main" id="{3D8B6AC7-27EF-E3C8-ADEE-891C6A64B8F9}"/>
              </a:ext>
            </a:extLst>
          </p:cNvPr>
          <p:cNvSpPr/>
          <p:nvPr/>
        </p:nvSpPr>
        <p:spPr bwMode="auto">
          <a:xfrm>
            <a:off x="9765979" y="4957949"/>
            <a:ext cx="227888" cy="119642"/>
          </a:xfrm>
          <a:prstGeom prst="rect">
            <a:avLst/>
          </a:prstGeom>
          <a:solidFill>
            <a:schemeClr val="accent4">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4" name="Rectangle 1643">
            <a:extLst>
              <a:ext uri="{FF2B5EF4-FFF2-40B4-BE49-F238E27FC236}">
                <a16:creationId xmlns:a16="http://schemas.microsoft.com/office/drawing/2014/main" id="{DF3E7B23-7823-A241-83C5-86F81EBD6B64}"/>
              </a:ext>
            </a:extLst>
          </p:cNvPr>
          <p:cNvSpPr/>
          <p:nvPr/>
        </p:nvSpPr>
        <p:spPr bwMode="auto">
          <a:xfrm>
            <a:off x="9765979" y="5120853"/>
            <a:ext cx="227888" cy="119642"/>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5" name="Rectangle 1644">
            <a:extLst>
              <a:ext uri="{FF2B5EF4-FFF2-40B4-BE49-F238E27FC236}">
                <a16:creationId xmlns:a16="http://schemas.microsoft.com/office/drawing/2014/main" id="{0488086F-4433-2E92-A1AA-862CA1E3D04A}"/>
              </a:ext>
            </a:extLst>
          </p:cNvPr>
          <p:cNvSpPr/>
          <p:nvPr/>
        </p:nvSpPr>
        <p:spPr bwMode="auto">
          <a:xfrm>
            <a:off x="9765979" y="5283757"/>
            <a:ext cx="227888" cy="11964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6" name="Rectangle 1645">
            <a:extLst>
              <a:ext uri="{FF2B5EF4-FFF2-40B4-BE49-F238E27FC236}">
                <a16:creationId xmlns:a16="http://schemas.microsoft.com/office/drawing/2014/main" id="{1DEA96F0-2807-1BFA-0330-1621C89572B9}"/>
              </a:ext>
            </a:extLst>
          </p:cNvPr>
          <p:cNvSpPr/>
          <p:nvPr/>
        </p:nvSpPr>
        <p:spPr bwMode="auto">
          <a:xfrm>
            <a:off x="9765979" y="5446661"/>
            <a:ext cx="227888" cy="119642"/>
          </a:xfrm>
          <a:prstGeom prst="rect">
            <a:avLst/>
          </a:prstGeom>
          <a:solidFill>
            <a:schemeClr val="accent6">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7" name="Rectangle 1646">
            <a:extLst>
              <a:ext uri="{FF2B5EF4-FFF2-40B4-BE49-F238E27FC236}">
                <a16:creationId xmlns:a16="http://schemas.microsoft.com/office/drawing/2014/main" id="{5BF66411-8B8C-BF8D-6F72-FCD20E0B59D7}"/>
              </a:ext>
            </a:extLst>
          </p:cNvPr>
          <p:cNvSpPr/>
          <p:nvPr/>
        </p:nvSpPr>
        <p:spPr bwMode="auto">
          <a:xfrm>
            <a:off x="9765979" y="5609565"/>
            <a:ext cx="227888" cy="119642"/>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8" name="Rectangle 1647">
            <a:extLst>
              <a:ext uri="{FF2B5EF4-FFF2-40B4-BE49-F238E27FC236}">
                <a16:creationId xmlns:a16="http://schemas.microsoft.com/office/drawing/2014/main" id="{EB0969CE-5A61-FD2A-98ED-DF00114BBB21}"/>
              </a:ext>
            </a:extLst>
          </p:cNvPr>
          <p:cNvSpPr/>
          <p:nvPr/>
        </p:nvSpPr>
        <p:spPr bwMode="auto">
          <a:xfrm>
            <a:off x="9765979" y="5772469"/>
            <a:ext cx="227888" cy="11964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9" name="Rectangle 1648">
            <a:extLst>
              <a:ext uri="{FF2B5EF4-FFF2-40B4-BE49-F238E27FC236}">
                <a16:creationId xmlns:a16="http://schemas.microsoft.com/office/drawing/2014/main" id="{B354D4BF-434C-931A-19CB-2FE9384C6CF6}"/>
              </a:ext>
            </a:extLst>
          </p:cNvPr>
          <p:cNvSpPr/>
          <p:nvPr/>
        </p:nvSpPr>
        <p:spPr bwMode="auto">
          <a:xfrm>
            <a:off x="9765979" y="5935373"/>
            <a:ext cx="227888" cy="119642"/>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0" name="TextBox 829">
            <a:extLst>
              <a:ext uri="{FF2B5EF4-FFF2-40B4-BE49-F238E27FC236}">
                <a16:creationId xmlns:a16="http://schemas.microsoft.com/office/drawing/2014/main" id="{86D4D370-493D-FA2E-B76D-2B5C4EF21321}"/>
              </a:ext>
            </a:extLst>
          </p:cNvPr>
          <p:cNvSpPr txBox="1"/>
          <p:nvPr/>
        </p:nvSpPr>
        <p:spPr>
          <a:xfrm>
            <a:off x="6588989" y="1329948"/>
            <a:ext cx="5329683"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Provisional COVID-19 Death Rates per 100,000</a:t>
            </a:r>
          </a:p>
        </p:txBody>
      </p:sp>
      <p:sp>
        <p:nvSpPr>
          <p:cNvPr id="831" name="Freeform 6">
            <a:extLst>
              <a:ext uri="{FF2B5EF4-FFF2-40B4-BE49-F238E27FC236}">
                <a16:creationId xmlns:a16="http://schemas.microsoft.com/office/drawing/2014/main" id="{24F855E2-49C6-CD21-0627-561FEC6261FB}"/>
              </a:ext>
            </a:extLst>
          </p:cNvPr>
          <p:cNvSpPr>
            <a:spLocks/>
          </p:cNvSpPr>
          <p:nvPr/>
        </p:nvSpPr>
        <p:spPr bwMode="auto">
          <a:xfrm rot="21400944">
            <a:off x="6700302" y="4531027"/>
            <a:ext cx="683111" cy="671931"/>
          </a:xfrm>
          <a:custGeom>
            <a:avLst/>
            <a:gdLst>
              <a:gd name="T0" fmla="*/ 727 w 797"/>
              <a:gd name="T1" fmla="*/ 693 h 784"/>
              <a:gd name="T2" fmla="*/ 716 w 797"/>
              <a:gd name="T3" fmla="*/ 650 h 784"/>
              <a:gd name="T4" fmla="*/ 696 w 797"/>
              <a:gd name="T5" fmla="*/ 629 h 784"/>
              <a:gd name="T6" fmla="*/ 655 w 797"/>
              <a:gd name="T7" fmla="*/ 589 h 784"/>
              <a:gd name="T8" fmla="*/ 615 w 797"/>
              <a:gd name="T9" fmla="*/ 607 h 784"/>
              <a:gd name="T10" fmla="*/ 576 w 797"/>
              <a:gd name="T11" fmla="*/ 571 h 784"/>
              <a:gd name="T12" fmla="*/ 565 w 797"/>
              <a:gd name="T13" fmla="*/ 556 h 784"/>
              <a:gd name="T14" fmla="*/ 562 w 797"/>
              <a:gd name="T15" fmla="*/ 103 h 784"/>
              <a:gd name="T16" fmla="*/ 481 w 797"/>
              <a:gd name="T17" fmla="*/ 85 h 784"/>
              <a:gd name="T18" fmla="*/ 369 w 797"/>
              <a:gd name="T19" fmla="*/ 39 h 784"/>
              <a:gd name="T20" fmla="*/ 361 w 797"/>
              <a:gd name="T21" fmla="*/ 0 h 784"/>
              <a:gd name="T22" fmla="*/ 313 w 797"/>
              <a:gd name="T23" fmla="*/ 6 h 784"/>
              <a:gd name="T24" fmla="*/ 288 w 797"/>
              <a:gd name="T25" fmla="*/ 9 h 784"/>
              <a:gd name="T26" fmla="*/ 263 w 797"/>
              <a:gd name="T27" fmla="*/ 12 h 784"/>
              <a:gd name="T28" fmla="*/ 243 w 797"/>
              <a:gd name="T29" fmla="*/ 12 h 784"/>
              <a:gd name="T30" fmla="*/ 204 w 797"/>
              <a:gd name="T31" fmla="*/ 55 h 784"/>
              <a:gd name="T32" fmla="*/ 173 w 797"/>
              <a:gd name="T33" fmla="*/ 51 h 784"/>
              <a:gd name="T34" fmla="*/ 182 w 797"/>
              <a:gd name="T35" fmla="*/ 124 h 784"/>
              <a:gd name="T36" fmla="*/ 198 w 797"/>
              <a:gd name="T37" fmla="*/ 161 h 784"/>
              <a:gd name="T38" fmla="*/ 120 w 797"/>
              <a:gd name="T39" fmla="*/ 146 h 784"/>
              <a:gd name="T40" fmla="*/ 98 w 797"/>
              <a:gd name="T41" fmla="*/ 176 h 784"/>
              <a:gd name="T42" fmla="*/ 89 w 797"/>
              <a:gd name="T43" fmla="*/ 225 h 784"/>
              <a:gd name="T44" fmla="*/ 112 w 797"/>
              <a:gd name="T45" fmla="*/ 234 h 784"/>
              <a:gd name="T46" fmla="*/ 162 w 797"/>
              <a:gd name="T47" fmla="*/ 246 h 784"/>
              <a:gd name="T48" fmla="*/ 196 w 797"/>
              <a:gd name="T49" fmla="*/ 255 h 784"/>
              <a:gd name="T50" fmla="*/ 142 w 797"/>
              <a:gd name="T51" fmla="*/ 319 h 784"/>
              <a:gd name="T52" fmla="*/ 81 w 797"/>
              <a:gd name="T53" fmla="*/ 340 h 784"/>
              <a:gd name="T54" fmla="*/ 42 w 797"/>
              <a:gd name="T55" fmla="*/ 343 h 784"/>
              <a:gd name="T56" fmla="*/ 30 w 797"/>
              <a:gd name="T57" fmla="*/ 395 h 784"/>
              <a:gd name="T58" fmla="*/ 53 w 797"/>
              <a:gd name="T59" fmla="*/ 459 h 784"/>
              <a:gd name="T60" fmla="*/ 95 w 797"/>
              <a:gd name="T61" fmla="*/ 477 h 784"/>
              <a:gd name="T62" fmla="*/ 81 w 797"/>
              <a:gd name="T63" fmla="*/ 501 h 784"/>
              <a:gd name="T64" fmla="*/ 120 w 797"/>
              <a:gd name="T65" fmla="*/ 556 h 784"/>
              <a:gd name="T66" fmla="*/ 173 w 797"/>
              <a:gd name="T67" fmla="*/ 553 h 784"/>
              <a:gd name="T68" fmla="*/ 145 w 797"/>
              <a:gd name="T69" fmla="*/ 592 h 784"/>
              <a:gd name="T70" fmla="*/ 114 w 797"/>
              <a:gd name="T71" fmla="*/ 626 h 784"/>
              <a:gd name="T72" fmla="*/ 58 w 797"/>
              <a:gd name="T73" fmla="*/ 638 h 784"/>
              <a:gd name="T74" fmla="*/ 0 w 797"/>
              <a:gd name="T75" fmla="*/ 668 h 784"/>
              <a:gd name="T76" fmla="*/ 67 w 797"/>
              <a:gd name="T77" fmla="*/ 668 h 784"/>
              <a:gd name="T78" fmla="*/ 95 w 797"/>
              <a:gd name="T79" fmla="*/ 668 h 784"/>
              <a:gd name="T80" fmla="*/ 156 w 797"/>
              <a:gd name="T81" fmla="*/ 626 h 784"/>
              <a:gd name="T82" fmla="*/ 229 w 797"/>
              <a:gd name="T83" fmla="*/ 586 h 784"/>
              <a:gd name="T84" fmla="*/ 251 w 797"/>
              <a:gd name="T85" fmla="*/ 571 h 784"/>
              <a:gd name="T86" fmla="*/ 257 w 797"/>
              <a:gd name="T87" fmla="*/ 528 h 784"/>
              <a:gd name="T88" fmla="*/ 285 w 797"/>
              <a:gd name="T89" fmla="*/ 501 h 784"/>
              <a:gd name="T90" fmla="*/ 355 w 797"/>
              <a:gd name="T91" fmla="*/ 489 h 784"/>
              <a:gd name="T92" fmla="*/ 344 w 797"/>
              <a:gd name="T93" fmla="*/ 495 h 784"/>
              <a:gd name="T94" fmla="*/ 305 w 797"/>
              <a:gd name="T95" fmla="*/ 510 h 784"/>
              <a:gd name="T96" fmla="*/ 293 w 797"/>
              <a:gd name="T97" fmla="*/ 532 h 784"/>
              <a:gd name="T98" fmla="*/ 305 w 797"/>
              <a:gd name="T99" fmla="*/ 559 h 784"/>
              <a:gd name="T100" fmla="*/ 335 w 797"/>
              <a:gd name="T101" fmla="*/ 541 h 784"/>
              <a:gd name="T102" fmla="*/ 369 w 797"/>
              <a:gd name="T103" fmla="*/ 541 h 784"/>
              <a:gd name="T104" fmla="*/ 383 w 797"/>
              <a:gd name="T105" fmla="*/ 513 h 784"/>
              <a:gd name="T106" fmla="*/ 411 w 797"/>
              <a:gd name="T107" fmla="*/ 501 h 784"/>
              <a:gd name="T108" fmla="*/ 517 w 797"/>
              <a:gd name="T109" fmla="*/ 556 h 784"/>
              <a:gd name="T110" fmla="*/ 540 w 797"/>
              <a:gd name="T111" fmla="*/ 571 h 784"/>
              <a:gd name="T112" fmla="*/ 571 w 797"/>
              <a:gd name="T113" fmla="*/ 607 h 784"/>
              <a:gd name="T114" fmla="*/ 601 w 797"/>
              <a:gd name="T115" fmla="*/ 638 h 784"/>
              <a:gd name="T116" fmla="*/ 652 w 797"/>
              <a:gd name="T117" fmla="*/ 632 h 784"/>
              <a:gd name="T118" fmla="*/ 666 w 797"/>
              <a:gd name="T119" fmla="*/ 632 h 784"/>
              <a:gd name="T120" fmla="*/ 747 w 797"/>
              <a:gd name="T121" fmla="*/ 756 h 784"/>
              <a:gd name="T122" fmla="*/ 797 w 797"/>
              <a:gd name="T123" fmla="*/ 762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7" h="784">
                <a:moveTo>
                  <a:pt x="755" y="717"/>
                </a:moveTo>
                <a:lnTo>
                  <a:pt x="755" y="717"/>
                </a:lnTo>
                <a:lnTo>
                  <a:pt x="747" y="708"/>
                </a:lnTo>
                <a:lnTo>
                  <a:pt x="727" y="693"/>
                </a:lnTo>
                <a:lnTo>
                  <a:pt x="727" y="693"/>
                </a:lnTo>
                <a:lnTo>
                  <a:pt x="722" y="680"/>
                </a:lnTo>
                <a:lnTo>
                  <a:pt x="719" y="659"/>
                </a:lnTo>
                <a:lnTo>
                  <a:pt x="719" y="659"/>
                </a:lnTo>
                <a:lnTo>
                  <a:pt x="719" y="653"/>
                </a:lnTo>
                <a:lnTo>
                  <a:pt x="716" y="650"/>
                </a:lnTo>
                <a:lnTo>
                  <a:pt x="708" y="644"/>
                </a:lnTo>
                <a:lnTo>
                  <a:pt x="699" y="638"/>
                </a:lnTo>
                <a:lnTo>
                  <a:pt x="696" y="632"/>
                </a:lnTo>
                <a:lnTo>
                  <a:pt x="696" y="632"/>
                </a:lnTo>
                <a:lnTo>
                  <a:pt x="696" y="629"/>
                </a:lnTo>
                <a:lnTo>
                  <a:pt x="691" y="623"/>
                </a:lnTo>
                <a:lnTo>
                  <a:pt x="677" y="607"/>
                </a:lnTo>
                <a:lnTo>
                  <a:pt x="677" y="607"/>
                </a:lnTo>
                <a:lnTo>
                  <a:pt x="660" y="592"/>
                </a:lnTo>
                <a:lnTo>
                  <a:pt x="655" y="589"/>
                </a:lnTo>
                <a:lnTo>
                  <a:pt x="649" y="589"/>
                </a:lnTo>
                <a:lnTo>
                  <a:pt x="649" y="589"/>
                </a:lnTo>
                <a:lnTo>
                  <a:pt x="641" y="592"/>
                </a:lnTo>
                <a:lnTo>
                  <a:pt x="638" y="595"/>
                </a:lnTo>
                <a:lnTo>
                  <a:pt x="615" y="607"/>
                </a:lnTo>
                <a:lnTo>
                  <a:pt x="615" y="607"/>
                </a:lnTo>
                <a:lnTo>
                  <a:pt x="610" y="601"/>
                </a:lnTo>
                <a:lnTo>
                  <a:pt x="593" y="589"/>
                </a:lnTo>
                <a:lnTo>
                  <a:pt x="593" y="589"/>
                </a:lnTo>
                <a:lnTo>
                  <a:pt x="576" y="571"/>
                </a:lnTo>
                <a:lnTo>
                  <a:pt x="576" y="571"/>
                </a:lnTo>
                <a:lnTo>
                  <a:pt x="573" y="565"/>
                </a:lnTo>
                <a:lnTo>
                  <a:pt x="573" y="565"/>
                </a:lnTo>
                <a:lnTo>
                  <a:pt x="571" y="559"/>
                </a:lnTo>
                <a:lnTo>
                  <a:pt x="565" y="556"/>
                </a:lnTo>
                <a:lnTo>
                  <a:pt x="534" y="538"/>
                </a:lnTo>
                <a:lnTo>
                  <a:pt x="565" y="118"/>
                </a:lnTo>
                <a:lnTo>
                  <a:pt x="565" y="118"/>
                </a:lnTo>
                <a:lnTo>
                  <a:pt x="565" y="109"/>
                </a:lnTo>
                <a:lnTo>
                  <a:pt x="562" y="103"/>
                </a:lnTo>
                <a:lnTo>
                  <a:pt x="554" y="97"/>
                </a:lnTo>
                <a:lnTo>
                  <a:pt x="545" y="91"/>
                </a:lnTo>
                <a:lnTo>
                  <a:pt x="540" y="91"/>
                </a:lnTo>
                <a:lnTo>
                  <a:pt x="512" y="100"/>
                </a:lnTo>
                <a:lnTo>
                  <a:pt x="481" y="85"/>
                </a:lnTo>
                <a:lnTo>
                  <a:pt x="433" y="76"/>
                </a:lnTo>
                <a:lnTo>
                  <a:pt x="419" y="61"/>
                </a:lnTo>
                <a:lnTo>
                  <a:pt x="397" y="55"/>
                </a:lnTo>
                <a:lnTo>
                  <a:pt x="369" y="39"/>
                </a:lnTo>
                <a:lnTo>
                  <a:pt x="369" y="39"/>
                </a:lnTo>
                <a:lnTo>
                  <a:pt x="369" y="27"/>
                </a:lnTo>
                <a:lnTo>
                  <a:pt x="366" y="6"/>
                </a:lnTo>
                <a:lnTo>
                  <a:pt x="366" y="6"/>
                </a:lnTo>
                <a:lnTo>
                  <a:pt x="363" y="3"/>
                </a:lnTo>
                <a:lnTo>
                  <a:pt x="361" y="0"/>
                </a:lnTo>
                <a:lnTo>
                  <a:pt x="347" y="3"/>
                </a:lnTo>
                <a:lnTo>
                  <a:pt x="330" y="9"/>
                </a:lnTo>
                <a:lnTo>
                  <a:pt x="330" y="9"/>
                </a:lnTo>
                <a:lnTo>
                  <a:pt x="321" y="6"/>
                </a:lnTo>
                <a:lnTo>
                  <a:pt x="313" y="6"/>
                </a:lnTo>
                <a:lnTo>
                  <a:pt x="307" y="9"/>
                </a:lnTo>
                <a:lnTo>
                  <a:pt x="307" y="9"/>
                </a:lnTo>
                <a:lnTo>
                  <a:pt x="305" y="12"/>
                </a:lnTo>
                <a:lnTo>
                  <a:pt x="299" y="12"/>
                </a:lnTo>
                <a:lnTo>
                  <a:pt x="288" y="9"/>
                </a:lnTo>
                <a:lnTo>
                  <a:pt x="274" y="9"/>
                </a:lnTo>
                <a:lnTo>
                  <a:pt x="271" y="9"/>
                </a:lnTo>
                <a:lnTo>
                  <a:pt x="265" y="9"/>
                </a:lnTo>
                <a:lnTo>
                  <a:pt x="265" y="9"/>
                </a:lnTo>
                <a:lnTo>
                  <a:pt x="263" y="12"/>
                </a:lnTo>
                <a:lnTo>
                  <a:pt x="257" y="12"/>
                </a:lnTo>
                <a:lnTo>
                  <a:pt x="254" y="12"/>
                </a:lnTo>
                <a:lnTo>
                  <a:pt x="246" y="9"/>
                </a:lnTo>
                <a:lnTo>
                  <a:pt x="246" y="9"/>
                </a:lnTo>
                <a:lnTo>
                  <a:pt x="243" y="12"/>
                </a:lnTo>
                <a:lnTo>
                  <a:pt x="237" y="15"/>
                </a:lnTo>
                <a:lnTo>
                  <a:pt x="229" y="24"/>
                </a:lnTo>
                <a:lnTo>
                  <a:pt x="210" y="51"/>
                </a:lnTo>
                <a:lnTo>
                  <a:pt x="210" y="51"/>
                </a:lnTo>
                <a:lnTo>
                  <a:pt x="204" y="55"/>
                </a:lnTo>
                <a:lnTo>
                  <a:pt x="198" y="55"/>
                </a:lnTo>
                <a:lnTo>
                  <a:pt x="190" y="51"/>
                </a:lnTo>
                <a:lnTo>
                  <a:pt x="182" y="48"/>
                </a:lnTo>
                <a:lnTo>
                  <a:pt x="179" y="48"/>
                </a:lnTo>
                <a:lnTo>
                  <a:pt x="173" y="51"/>
                </a:lnTo>
                <a:lnTo>
                  <a:pt x="173" y="51"/>
                </a:lnTo>
                <a:lnTo>
                  <a:pt x="148" y="79"/>
                </a:lnTo>
                <a:lnTo>
                  <a:pt x="176" y="109"/>
                </a:lnTo>
                <a:lnTo>
                  <a:pt x="176" y="109"/>
                </a:lnTo>
                <a:lnTo>
                  <a:pt x="182" y="124"/>
                </a:lnTo>
                <a:lnTo>
                  <a:pt x="187" y="137"/>
                </a:lnTo>
                <a:lnTo>
                  <a:pt x="190" y="149"/>
                </a:lnTo>
                <a:lnTo>
                  <a:pt x="190" y="149"/>
                </a:lnTo>
                <a:lnTo>
                  <a:pt x="193" y="158"/>
                </a:lnTo>
                <a:lnTo>
                  <a:pt x="198" y="161"/>
                </a:lnTo>
                <a:lnTo>
                  <a:pt x="207" y="167"/>
                </a:lnTo>
                <a:lnTo>
                  <a:pt x="190" y="188"/>
                </a:lnTo>
                <a:lnTo>
                  <a:pt x="165" y="182"/>
                </a:lnTo>
                <a:lnTo>
                  <a:pt x="165" y="164"/>
                </a:lnTo>
                <a:lnTo>
                  <a:pt x="120" y="146"/>
                </a:lnTo>
                <a:lnTo>
                  <a:pt x="120" y="146"/>
                </a:lnTo>
                <a:lnTo>
                  <a:pt x="109" y="155"/>
                </a:lnTo>
                <a:lnTo>
                  <a:pt x="100" y="167"/>
                </a:lnTo>
                <a:lnTo>
                  <a:pt x="98" y="176"/>
                </a:lnTo>
                <a:lnTo>
                  <a:pt x="98" y="176"/>
                </a:lnTo>
                <a:lnTo>
                  <a:pt x="98" y="188"/>
                </a:lnTo>
                <a:lnTo>
                  <a:pt x="95" y="200"/>
                </a:lnTo>
                <a:lnTo>
                  <a:pt x="89" y="213"/>
                </a:lnTo>
                <a:lnTo>
                  <a:pt x="89" y="225"/>
                </a:lnTo>
                <a:lnTo>
                  <a:pt x="89" y="225"/>
                </a:lnTo>
                <a:lnTo>
                  <a:pt x="89" y="228"/>
                </a:lnTo>
                <a:lnTo>
                  <a:pt x="92" y="231"/>
                </a:lnTo>
                <a:lnTo>
                  <a:pt x="98" y="234"/>
                </a:lnTo>
                <a:lnTo>
                  <a:pt x="112" y="234"/>
                </a:lnTo>
                <a:lnTo>
                  <a:pt x="112" y="234"/>
                </a:lnTo>
                <a:lnTo>
                  <a:pt x="120" y="237"/>
                </a:lnTo>
                <a:lnTo>
                  <a:pt x="128" y="240"/>
                </a:lnTo>
                <a:lnTo>
                  <a:pt x="140" y="249"/>
                </a:lnTo>
                <a:lnTo>
                  <a:pt x="140" y="249"/>
                </a:lnTo>
                <a:lnTo>
                  <a:pt x="162" y="246"/>
                </a:lnTo>
                <a:lnTo>
                  <a:pt x="193" y="243"/>
                </a:lnTo>
                <a:lnTo>
                  <a:pt x="193" y="243"/>
                </a:lnTo>
                <a:lnTo>
                  <a:pt x="196" y="243"/>
                </a:lnTo>
                <a:lnTo>
                  <a:pt x="198" y="246"/>
                </a:lnTo>
                <a:lnTo>
                  <a:pt x="196" y="255"/>
                </a:lnTo>
                <a:lnTo>
                  <a:pt x="190" y="264"/>
                </a:lnTo>
                <a:lnTo>
                  <a:pt x="187" y="270"/>
                </a:lnTo>
                <a:lnTo>
                  <a:pt x="187" y="270"/>
                </a:lnTo>
                <a:lnTo>
                  <a:pt x="142" y="319"/>
                </a:lnTo>
                <a:lnTo>
                  <a:pt x="142" y="319"/>
                </a:lnTo>
                <a:lnTo>
                  <a:pt x="137" y="322"/>
                </a:lnTo>
                <a:lnTo>
                  <a:pt x="128" y="322"/>
                </a:lnTo>
                <a:lnTo>
                  <a:pt x="120" y="325"/>
                </a:lnTo>
                <a:lnTo>
                  <a:pt x="109" y="355"/>
                </a:lnTo>
                <a:lnTo>
                  <a:pt x="81" y="340"/>
                </a:lnTo>
                <a:lnTo>
                  <a:pt x="81" y="340"/>
                </a:lnTo>
                <a:lnTo>
                  <a:pt x="47" y="340"/>
                </a:lnTo>
                <a:lnTo>
                  <a:pt x="47" y="340"/>
                </a:lnTo>
                <a:lnTo>
                  <a:pt x="44" y="340"/>
                </a:lnTo>
                <a:lnTo>
                  <a:pt x="42" y="343"/>
                </a:lnTo>
                <a:lnTo>
                  <a:pt x="39" y="355"/>
                </a:lnTo>
                <a:lnTo>
                  <a:pt x="36" y="383"/>
                </a:lnTo>
                <a:lnTo>
                  <a:pt x="36" y="383"/>
                </a:lnTo>
                <a:lnTo>
                  <a:pt x="36" y="392"/>
                </a:lnTo>
                <a:lnTo>
                  <a:pt x="30" y="395"/>
                </a:lnTo>
                <a:lnTo>
                  <a:pt x="28" y="395"/>
                </a:lnTo>
                <a:lnTo>
                  <a:pt x="14" y="419"/>
                </a:lnTo>
                <a:lnTo>
                  <a:pt x="42" y="443"/>
                </a:lnTo>
                <a:lnTo>
                  <a:pt x="53" y="459"/>
                </a:lnTo>
                <a:lnTo>
                  <a:pt x="53" y="459"/>
                </a:lnTo>
                <a:lnTo>
                  <a:pt x="70" y="462"/>
                </a:lnTo>
                <a:lnTo>
                  <a:pt x="81" y="465"/>
                </a:lnTo>
                <a:lnTo>
                  <a:pt x="89" y="471"/>
                </a:lnTo>
                <a:lnTo>
                  <a:pt x="89" y="471"/>
                </a:lnTo>
                <a:lnTo>
                  <a:pt x="95" y="477"/>
                </a:lnTo>
                <a:lnTo>
                  <a:pt x="92" y="483"/>
                </a:lnTo>
                <a:lnTo>
                  <a:pt x="81" y="495"/>
                </a:lnTo>
                <a:lnTo>
                  <a:pt x="81" y="495"/>
                </a:lnTo>
                <a:lnTo>
                  <a:pt x="81" y="498"/>
                </a:lnTo>
                <a:lnTo>
                  <a:pt x="81" y="501"/>
                </a:lnTo>
                <a:lnTo>
                  <a:pt x="89" y="510"/>
                </a:lnTo>
                <a:lnTo>
                  <a:pt x="100" y="516"/>
                </a:lnTo>
                <a:lnTo>
                  <a:pt x="120" y="535"/>
                </a:lnTo>
                <a:lnTo>
                  <a:pt x="120" y="556"/>
                </a:lnTo>
                <a:lnTo>
                  <a:pt x="120" y="556"/>
                </a:lnTo>
                <a:lnTo>
                  <a:pt x="137" y="553"/>
                </a:lnTo>
                <a:lnTo>
                  <a:pt x="168" y="550"/>
                </a:lnTo>
                <a:lnTo>
                  <a:pt x="168" y="550"/>
                </a:lnTo>
                <a:lnTo>
                  <a:pt x="173" y="550"/>
                </a:lnTo>
                <a:lnTo>
                  <a:pt x="173" y="553"/>
                </a:lnTo>
                <a:lnTo>
                  <a:pt x="170" y="559"/>
                </a:lnTo>
                <a:lnTo>
                  <a:pt x="156" y="568"/>
                </a:lnTo>
                <a:lnTo>
                  <a:pt x="156" y="568"/>
                </a:lnTo>
                <a:lnTo>
                  <a:pt x="151" y="583"/>
                </a:lnTo>
                <a:lnTo>
                  <a:pt x="145" y="592"/>
                </a:lnTo>
                <a:lnTo>
                  <a:pt x="137" y="604"/>
                </a:lnTo>
                <a:lnTo>
                  <a:pt x="137" y="604"/>
                </a:lnTo>
                <a:lnTo>
                  <a:pt x="120" y="623"/>
                </a:lnTo>
                <a:lnTo>
                  <a:pt x="120" y="623"/>
                </a:lnTo>
                <a:lnTo>
                  <a:pt x="114" y="626"/>
                </a:lnTo>
                <a:lnTo>
                  <a:pt x="106" y="632"/>
                </a:lnTo>
                <a:lnTo>
                  <a:pt x="95" y="635"/>
                </a:lnTo>
                <a:lnTo>
                  <a:pt x="81" y="635"/>
                </a:lnTo>
                <a:lnTo>
                  <a:pt x="81" y="635"/>
                </a:lnTo>
                <a:lnTo>
                  <a:pt x="58" y="638"/>
                </a:lnTo>
                <a:lnTo>
                  <a:pt x="47" y="641"/>
                </a:lnTo>
                <a:lnTo>
                  <a:pt x="47" y="641"/>
                </a:lnTo>
                <a:lnTo>
                  <a:pt x="19" y="647"/>
                </a:lnTo>
                <a:lnTo>
                  <a:pt x="0" y="653"/>
                </a:lnTo>
                <a:lnTo>
                  <a:pt x="0" y="668"/>
                </a:lnTo>
                <a:lnTo>
                  <a:pt x="30" y="677"/>
                </a:lnTo>
                <a:lnTo>
                  <a:pt x="30" y="677"/>
                </a:lnTo>
                <a:lnTo>
                  <a:pt x="44" y="674"/>
                </a:lnTo>
                <a:lnTo>
                  <a:pt x="58" y="671"/>
                </a:lnTo>
                <a:lnTo>
                  <a:pt x="67" y="668"/>
                </a:lnTo>
                <a:lnTo>
                  <a:pt x="67" y="668"/>
                </a:lnTo>
                <a:lnTo>
                  <a:pt x="75" y="665"/>
                </a:lnTo>
                <a:lnTo>
                  <a:pt x="84" y="665"/>
                </a:lnTo>
                <a:lnTo>
                  <a:pt x="95" y="668"/>
                </a:lnTo>
                <a:lnTo>
                  <a:pt x="95" y="668"/>
                </a:lnTo>
                <a:lnTo>
                  <a:pt x="106" y="662"/>
                </a:lnTo>
                <a:lnTo>
                  <a:pt x="120" y="653"/>
                </a:lnTo>
                <a:lnTo>
                  <a:pt x="120" y="653"/>
                </a:lnTo>
                <a:lnTo>
                  <a:pt x="128" y="641"/>
                </a:lnTo>
                <a:lnTo>
                  <a:pt x="156" y="626"/>
                </a:lnTo>
                <a:lnTo>
                  <a:pt x="182" y="617"/>
                </a:lnTo>
                <a:lnTo>
                  <a:pt x="212" y="601"/>
                </a:lnTo>
                <a:lnTo>
                  <a:pt x="212" y="601"/>
                </a:lnTo>
                <a:lnTo>
                  <a:pt x="221" y="592"/>
                </a:lnTo>
                <a:lnTo>
                  <a:pt x="229" y="586"/>
                </a:lnTo>
                <a:lnTo>
                  <a:pt x="240" y="583"/>
                </a:lnTo>
                <a:lnTo>
                  <a:pt x="240" y="583"/>
                </a:lnTo>
                <a:lnTo>
                  <a:pt x="246" y="583"/>
                </a:lnTo>
                <a:lnTo>
                  <a:pt x="249" y="580"/>
                </a:lnTo>
                <a:lnTo>
                  <a:pt x="251" y="571"/>
                </a:lnTo>
                <a:lnTo>
                  <a:pt x="251" y="559"/>
                </a:lnTo>
                <a:lnTo>
                  <a:pt x="251" y="559"/>
                </a:lnTo>
                <a:lnTo>
                  <a:pt x="251" y="550"/>
                </a:lnTo>
                <a:lnTo>
                  <a:pt x="257" y="528"/>
                </a:lnTo>
                <a:lnTo>
                  <a:pt x="257" y="528"/>
                </a:lnTo>
                <a:lnTo>
                  <a:pt x="260" y="522"/>
                </a:lnTo>
                <a:lnTo>
                  <a:pt x="263" y="525"/>
                </a:lnTo>
                <a:lnTo>
                  <a:pt x="265" y="528"/>
                </a:lnTo>
                <a:lnTo>
                  <a:pt x="285" y="513"/>
                </a:lnTo>
                <a:lnTo>
                  <a:pt x="285" y="501"/>
                </a:lnTo>
                <a:lnTo>
                  <a:pt x="305" y="480"/>
                </a:lnTo>
                <a:lnTo>
                  <a:pt x="305" y="480"/>
                </a:lnTo>
                <a:lnTo>
                  <a:pt x="333" y="483"/>
                </a:lnTo>
                <a:lnTo>
                  <a:pt x="349" y="486"/>
                </a:lnTo>
                <a:lnTo>
                  <a:pt x="355" y="489"/>
                </a:lnTo>
                <a:lnTo>
                  <a:pt x="358" y="492"/>
                </a:lnTo>
                <a:lnTo>
                  <a:pt x="358" y="492"/>
                </a:lnTo>
                <a:lnTo>
                  <a:pt x="355" y="492"/>
                </a:lnTo>
                <a:lnTo>
                  <a:pt x="352" y="492"/>
                </a:lnTo>
                <a:lnTo>
                  <a:pt x="344" y="495"/>
                </a:lnTo>
                <a:lnTo>
                  <a:pt x="330" y="492"/>
                </a:lnTo>
                <a:lnTo>
                  <a:pt x="330" y="492"/>
                </a:lnTo>
                <a:lnTo>
                  <a:pt x="316" y="498"/>
                </a:lnTo>
                <a:lnTo>
                  <a:pt x="307" y="507"/>
                </a:lnTo>
                <a:lnTo>
                  <a:pt x="305" y="510"/>
                </a:lnTo>
                <a:lnTo>
                  <a:pt x="305" y="516"/>
                </a:lnTo>
                <a:lnTo>
                  <a:pt x="305" y="516"/>
                </a:lnTo>
                <a:lnTo>
                  <a:pt x="302" y="522"/>
                </a:lnTo>
                <a:lnTo>
                  <a:pt x="299" y="528"/>
                </a:lnTo>
                <a:lnTo>
                  <a:pt x="293" y="532"/>
                </a:lnTo>
                <a:lnTo>
                  <a:pt x="293" y="535"/>
                </a:lnTo>
                <a:lnTo>
                  <a:pt x="293" y="535"/>
                </a:lnTo>
                <a:lnTo>
                  <a:pt x="293" y="544"/>
                </a:lnTo>
                <a:lnTo>
                  <a:pt x="299" y="550"/>
                </a:lnTo>
                <a:lnTo>
                  <a:pt x="305" y="559"/>
                </a:lnTo>
                <a:lnTo>
                  <a:pt x="305" y="559"/>
                </a:lnTo>
                <a:lnTo>
                  <a:pt x="316" y="550"/>
                </a:lnTo>
                <a:lnTo>
                  <a:pt x="324" y="544"/>
                </a:lnTo>
                <a:lnTo>
                  <a:pt x="335" y="541"/>
                </a:lnTo>
                <a:lnTo>
                  <a:pt x="335" y="541"/>
                </a:lnTo>
                <a:lnTo>
                  <a:pt x="344" y="544"/>
                </a:lnTo>
                <a:lnTo>
                  <a:pt x="349" y="547"/>
                </a:lnTo>
                <a:lnTo>
                  <a:pt x="352" y="550"/>
                </a:lnTo>
                <a:lnTo>
                  <a:pt x="352" y="550"/>
                </a:lnTo>
                <a:lnTo>
                  <a:pt x="369" y="541"/>
                </a:lnTo>
                <a:lnTo>
                  <a:pt x="377" y="532"/>
                </a:lnTo>
                <a:lnTo>
                  <a:pt x="380" y="528"/>
                </a:lnTo>
                <a:lnTo>
                  <a:pt x="383" y="522"/>
                </a:lnTo>
                <a:lnTo>
                  <a:pt x="383" y="522"/>
                </a:lnTo>
                <a:lnTo>
                  <a:pt x="383" y="513"/>
                </a:lnTo>
                <a:lnTo>
                  <a:pt x="389" y="507"/>
                </a:lnTo>
                <a:lnTo>
                  <a:pt x="397" y="501"/>
                </a:lnTo>
                <a:lnTo>
                  <a:pt x="397" y="501"/>
                </a:lnTo>
                <a:lnTo>
                  <a:pt x="403" y="498"/>
                </a:lnTo>
                <a:lnTo>
                  <a:pt x="411" y="501"/>
                </a:lnTo>
                <a:lnTo>
                  <a:pt x="417" y="504"/>
                </a:lnTo>
                <a:lnTo>
                  <a:pt x="445" y="535"/>
                </a:lnTo>
                <a:lnTo>
                  <a:pt x="464" y="556"/>
                </a:lnTo>
                <a:lnTo>
                  <a:pt x="464" y="556"/>
                </a:lnTo>
                <a:lnTo>
                  <a:pt x="517" y="556"/>
                </a:lnTo>
                <a:lnTo>
                  <a:pt x="517" y="556"/>
                </a:lnTo>
                <a:lnTo>
                  <a:pt x="526" y="559"/>
                </a:lnTo>
                <a:lnTo>
                  <a:pt x="531" y="562"/>
                </a:lnTo>
                <a:lnTo>
                  <a:pt x="537" y="565"/>
                </a:lnTo>
                <a:lnTo>
                  <a:pt x="540" y="571"/>
                </a:lnTo>
                <a:lnTo>
                  <a:pt x="543" y="580"/>
                </a:lnTo>
                <a:lnTo>
                  <a:pt x="545" y="589"/>
                </a:lnTo>
                <a:lnTo>
                  <a:pt x="545" y="589"/>
                </a:lnTo>
                <a:lnTo>
                  <a:pt x="559" y="601"/>
                </a:lnTo>
                <a:lnTo>
                  <a:pt x="571" y="607"/>
                </a:lnTo>
                <a:lnTo>
                  <a:pt x="579" y="607"/>
                </a:lnTo>
                <a:lnTo>
                  <a:pt x="579" y="607"/>
                </a:lnTo>
                <a:lnTo>
                  <a:pt x="585" y="614"/>
                </a:lnTo>
                <a:lnTo>
                  <a:pt x="593" y="623"/>
                </a:lnTo>
                <a:lnTo>
                  <a:pt x="601" y="638"/>
                </a:lnTo>
                <a:lnTo>
                  <a:pt x="646" y="653"/>
                </a:lnTo>
                <a:lnTo>
                  <a:pt x="646" y="653"/>
                </a:lnTo>
                <a:lnTo>
                  <a:pt x="649" y="647"/>
                </a:lnTo>
                <a:lnTo>
                  <a:pt x="652" y="641"/>
                </a:lnTo>
                <a:lnTo>
                  <a:pt x="652" y="632"/>
                </a:lnTo>
                <a:lnTo>
                  <a:pt x="652" y="632"/>
                </a:lnTo>
                <a:lnTo>
                  <a:pt x="652" y="626"/>
                </a:lnTo>
                <a:lnTo>
                  <a:pt x="655" y="626"/>
                </a:lnTo>
                <a:lnTo>
                  <a:pt x="657" y="626"/>
                </a:lnTo>
                <a:lnTo>
                  <a:pt x="666" y="632"/>
                </a:lnTo>
                <a:lnTo>
                  <a:pt x="688" y="656"/>
                </a:lnTo>
                <a:lnTo>
                  <a:pt x="696" y="693"/>
                </a:lnTo>
                <a:lnTo>
                  <a:pt x="724" y="714"/>
                </a:lnTo>
                <a:lnTo>
                  <a:pt x="741" y="729"/>
                </a:lnTo>
                <a:lnTo>
                  <a:pt x="747" y="756"/>
                </a:lnTo>
                <a:lnTo>
                  <a:pt x="755" y="768"/>
                </a:lnTo>
                <a:lnTo>
                  <a:pt x="775" y="768"/>
                </a:lnTo>
                <a:lnTo>
                  <a:pt x="786" y="784"/>
                </a:lnTo>
                <a:lnTo>
                  <a:pt x="797" y="784"/>
                </a:lnTo>
                <a:lnTo>
                  <a:pt x="797" y="762"/>
                </a:lnTo>
                <a:lnTo>
                  <a:pt x="778" y="747"/>
                </a:lnTo>
                <a:lnTo>
                  <a:pt x="778" y="747"/>
                </a:lnTo>
                <a:lnTo>
                  <a:pt x="755" y="717"/>
                </a:lnTo>
                <a:lnTo>
                  <a:pt x="755" y="717"/>
                </a:lnTo>
                <a:close/>
              </a:path>
            </a:pathLst>
          </a:custGeom>
          <a:solidFill>
            <a:schemeClr val="accent4">
              <a:lumMod val="60000"/>
              <a:lumOff val="40000"/>
            </a:schemeClr>
          </a:solidFill>
          <a:ln w="28575">
            <a:noFill/>
            <a:round/>
            <a:headEnd/>
            <a:tailEnd/>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832" name="Group 831">
            <a:extLst>
              <a:ext uri="{FF2B5EF4-FFF2-40B4-BE49-F238E27FC236}">
                <a16:creationId xmlns:a16="http://schemas.microsoft.com/office/drawing/2014/main" id="{E1263DBE-D7F2-31B5-7845-D6BA06EF0909}"/>
              </a:ext>
            </a:extLst>
          </p:cNvPr>
          <p:cNvGrpSpPr/>
          <p:nvPr/>
        </p:nvGrpSpPr>
        <p:grpSpPr>
          <a:xfrm rot="21400944">
            <a:off x="7349562" y="4679232"/>
            <a:ext cx="679757" cy="481868"/>
            <a:chOff x="3937000" y="6069013"/>
            <a:chExt cx="965200" cy="684213"/>
          </a:xfrm>
          <a:solidFill>
            <a:schemeClr val="accent4">
              <a:lumMod val="20000"/>
              <a:lumOff val="80000"/>
            </a:schemeClr>
          </a:solidFill>
        </p:grpSpPr>
        <p:sp>
          <p:nvSpPr>
            <p:cNvPr id="1636" name="Freeform 23">
              <a:extLst>
                <a:ext uri="{FF2B5EF4-FFF2-40B4-BE49-F238E27FC236}">
                  <a16:creationId xmlns:a16="http://schemas.microsoft.com/office/drawing/2014/main" id="{98A9D06D-BCB8-512F-4698-322C2989D124}"/>
                </a:ext>
              </a:extLst>
            </p:cNvPr>
            <p:cNvSpPr>
              <a:spLocks/>
            </p:cNvSpPr>
            <p:nvPr/>
          </p:nvSpPr>
          <p:spPr bwMode="auto">
            <a:xfrm>
              <a:off x="4022725" y="6069013"/>
              <a:ext cx="84138" cy="85725"/>
            </a:xfrm>
            <a:custGeom>
              <a:avLst/>
              <a:gdLst>
                <a:gd name="T0" fmla="*/ 42 w 53"/>
                <a:gd name="T1" fmla="*/ 0 h 54"/>
                <a:gd name="T2" fmla="*/ 22 w 53"/>
                <a:gd name="T3" fmla="*/ 0 h 54"/>
                <a:gd name="T4" fmla="*/ 22 w 53"/>
                <a:gd name="T5" fmla="*/ 0 h 54"/>
                <a:gd name="T6" fmla="*/ 19 w 53"/>
                <a:gd name="T7" fmla="*/ 3 h 54"/>
                <a:gd name="T8" fmla="*/ 11 w 53"/>
                <a:gd name="T9" fmla="*/ 6 h 54"/>
                <a:gd name="T10" fmla="*/ 11 w 53"/>
                <a:gd name="T11" fmla="*/ 6 h 54"/>
                <a:gd name="T12" fmla="*/ 2 w 53"/>
                <a:gd name="T13" fmla="*/ 12 h 54"/>
                <a:gd name="T14" fmla="*/ 0 w 53"/>
                <a:gd name="T15" fmla="*/ 15 h 54"/>
                <a:gd name="T16" fmla="*/ 0 w 53"/>
                <a:gd name="T17" fmla="*/ 21 h 54"/>
                <a:gd name="T18" fmla="*/ 0 w 53"/>
                <a:gd name="T19" fmla="*/ 21 h 54"/>
                <a:gd name="T20" fmla="*/ 11 w 53"/>
                <a:gd name="T21" fmla="*/ 30 h 54"/>
                <a:gd name="T22" fmla="*/ 19 w 53"/>
                <a:gd name="T23" fmla="*/ 33 h 54"/>
                <a:gd name="T24" fmla="*/ 19 w 53"/>
                <a:gd name="T25" fmla="*/ 39 h 54"/>
                <a:gd name="T26" fmla="*/ 19 w 53"/>
                <a:gd name="T27" fmla="*/ 39 h 54"/>
                <a:gd name="T28" fmla="*/ 19 w 53"/>
                <a:gd name="T29" fmla="*/ 51 h 54"/>
                <a:gd name="T30" fmla="*/ 22 w 53"/>
                <a:gd name="T31" fmla="*/ 54 h 54"/>
                <a:gd name="T32" fmla="*/ 22 w 53"/>
                <a:gd name="T33" fmla="*/ 54 h 54"/>
                <a:gd name="T34" fmla="*/ 33 w 53"/>
                <a:gd name="T35" fmla="*/ 51 h 54"/>
                <a:gd name="T36" fmla="*/ 33 w 53"/>
                <a:gd name="T37" fmla="*/ 51 h 54"/>
                <a:gd name="T38" fmla="*/ 53 w 53"/>
                <a:gd name="T39" fmla="*/ 33 h 54"/>
                <a:gd name="T40" fmla="*/ 53 w 53"/>
                <a:gd name="T41" fmla="*/ 33 h 54"/>
                <a:gd name="T42" fmla="*/ 53 w 53"/>
                <a:gd name="T43" fmla="*/ 18 h 54"/>
                <a:gd name="T44" fmla="*/ 50 w 53"/>
                <a:gd name="T45" fmla="*/ 6 h 54"/>
                <a:gd name="T46" fmla="*/ 47 w 53"/>
                <a:gd name="T47" fmla="*/ 3 h 54"/>
                <a:gd name="T48" fmla="*/ 42 w 53"/>
                <a:gd name="T49" fmla="*/ 0 h 54"/>
                <a:gd name="T50" fmla="*/ 42 w 53"/>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54">
                  <a:moveTo>
                    <a:pt x="42" y="0"/>
                  </a:moveTo>
                  <a:lnTo>
                    <a:pt x="22" y="0"/>
                  </a:lnTo>
                  <a:lnTo>
                    <a:pt x="22" y="0"/>
                  </a:lnTo>
                  <a:lnTo>
                    <a:pt x="19" y="3"/>
                  </a:lnTo>
                  <a:lnTo>
                    <a:pt x="11" y="6"/>
                  </a:lnTo>
                  <a:lnTo>
                    <a:pt x="11" y="6"/>
                  </a:lnTo>
                  <a:lnTo>
                    <a:pt x="2" y="12"/>
                  </a:lnTo>
                  <a:lnTo>
                    <a:pt x="0" y="15"/>
                  </a:lnTo>
                  <a:lnTo>
                    <a:pt x="0" y="21"/>
                  </a:lnTo>
                  <a:lnTo>
                    <a:pt x="0" y="21"/>
                  </a:lnTo>
                  <a:lnTo>
                    <a:pt x="11" y="30"/>
                  </a:lnTo>
                  <a:lnTo>
                    <a:pt x="19" y="33"/>
                  </a:lnTo>
                  <a:lnTo>
                    <a:pt x="19" y="39"/>
                  </a:lnTo>
                  <a:lnTo>
                    <a:pt x="19" y="39"/>
                  </a:lnTo>
                  <a:lnTo>
                    <a:pt x="19" y="51"/>
                  </a:lnTo>
                  <a:lnTo>
                    <a:pt x="22" y="54"/>
                  </a:lnTo>
                  <a:lnTo>
                    <a:pt x="22" y="54"/>
                  </a:lnTo>
                  <a:lnTo>
                    <a:pt x="33" y="51"/>
                  </a:lnTo>
                  <a:lnTo>
                    <a:pt x="33" y="51"/>
                  </a:lnTo>
                  <a:lnTo>
                    <a:pt x="53" y="33"/>
                  </a:lnTo>
                  <a:lnTo>
                    <a:pt x="53" y="33"/>
                  </a:lnTo>
                  <a:lnTo>
                    <a:pt x="53" y="18"/>
                  </a:lnTo>
                  <a:lnTo>
                    <a:pt x="50" y="6"/>
                  </a:lnTo>
                  <a:lnTo>
                    <a:pt x="47" y="3"/>
                  </a:lnTo>
                  <a:lnTo>
                    <a:pt x="42" y="0"/>
                  </a:lnTo>
                  <a:lnTo>
                    <a:pt x="42"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7" name="Freeform 24">
              <a:extLst>
                <a:ext uri="{FF2B5EF4-FFF2-40B4-BE49-F238E27FC236}">
                  <a16:creationId xmlns:a16="http://schemas.microsoft.com/office/drawing/2014/main" id="{01E3F135-4860-6405-410D-9A99C3741677}"/>
                </a:ext>
              </a:extLst>
            </p:cNvPr>
            <p:cNvSpPr>
              <a:spLocks/>
            </p:cNvSpPr>
            <p:nvPr/>
          </p:nvSpPr>
          <p:spPr bwMode="auto">
            <a:xfrm>
              <a:off x="3937000" y="6111875"/>
              <a:ext cx="41275" cy="42863"/>
            </a:xfrm>
            <a:custGeom>
              <a:avLst/>
              <a:gdLst>
                <a:gd name="T0" fmla="*/ 17 w 26"/>
                <a:gd name="T1" fmla="*/ 0 h 27"/>
                <a:gd name="T2" fmla="*/ 17 w 26"/>
                <a:gd name="T3" fmla="*/ 0 h 27"/>
                <a:gd name="T4" fmla="*/ 6 w 26"/>
                <a:gd name="T5" fmla="*/ 9 h 27"/>
                <a:gd name="T6" fmla="*/ 0 w 26"/>
                <a:gd name="T7" fmla="*/ 15 h 27"/>
                <a:gd name="T8" fmla="*/ 0 w 26"/>
                <a:gd name="T9" fmla="*/ 21 h 27"/>
                <a:gd name="T10" fmla="*/ 0 w 26"/>
                <a:gd name="T11" fmla="*/ 21 h 27"/>
                <a:gd name="T12" fmla="*/ 6 w 26"/>
                <a:gd name="T13" fmla="*/ 24 h 27"/>
                <a:gd name="T14" fmla="*/ 14 w 26"/>
                <a:gd name="T15" fmla="*/ 27 h 27"/>
                <a:gd name="T16" fmla="*/ 23 w 26"/>
                <a:gd name="T17" fmla="*/ 27 h 27"/>
                <a:gd name="T18" fmla="*/ 23 w 26"/>
                <a:gd name="T19" fmla="*/ 15 h 27"/>
                <a:gd name="T20" fmla="*/ 23 w 26"/>
                <a:gd name="T21" fmla="*/ 15 h 27"/>
                <a:gd name="T22" fmla="*/ 26 w 26"/>
                <a:gd name="T23" fmla="*/ 6 h 27"/>
                <a:gd name="T24" fmla="*/ 26 w 26"/>
                <a:gd name="T25" fmla="*/ 0 h 27"/>
                <a:gd name="T26" fmla="*/ 23 w 26"/>
                <a:gd name="T27" fmla="*/ 0 h 27"/>
                <a:gd name="T28" fmla="*/ 17 w 26"/>
                <a:gd name="T29" fmla="*/ 0 h 27"/>
                <a:gd name="T30" fmla="*/ 17 w 26"/>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27">
                  <a:moveTo>
                    <a:pt x="17" y="0"/>
                  </a:moveTo>
                  <a:lnTo>
                    <a:pt x="17" y="0"/>
                  </a:lnTo>
                  <a:lnTo>
                    <a:pt x="6" y="9"/>
                  </a:lnTo>
                  <a:lnTo>
                    <a:pt x="0" y="15"/>
                  </a:lnTo>
                  <a:lnTo>
                    <a:pt x="0" y="21"/>
                  </a:lnTo>
                  <a:lnTo>
                    <a:pt x="0" y="21"/>
                  </a:lnTo>
                  <a:lnTo>
                    <a:pt x="6" y="24"/>
                  </a:lnTo>
                  <a:lnTo>
                    <a:pt x="14" y="27"/>
                  </a:lnTo>
                  <a:lnTo>
                    <a:pt x="23" y="27"/>
                  </a:lnTo>
                  <a:lnTo>
                    <a:pt x="23" y="15"/>
                  </a:lnTo>
                  <a:lnTo>
                    <a:pt x="23" y="15"/>
                  </a:lnTo>
                  <a:lnTo>
                    <a:pt x="26" y="6"/>
                  </a:lnTo>
                  <a:lnTo>
                    <a:pt x="26" y="0"/>
                  </a:lnTo>
                  <a:lnTo>
                    <a:pt x="23" y="0"/>
                  </a:lnTo>
                  <a:lnTo>
                    <a:pt x="17" y="0"/>
                  </a:lnTo>
                  <a:lnTo>
                    <a:pt x="17"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8" name="Freeform 25">
              <a:extLst>
                <a:ext uri="{FF2B5EF4-FFF2-40B4-BE49-F238E27FC236}">
                  <a16:creationId xmlns:a16="http://schemas.microsoft.com/office/drawing/2014/main" id="{3FB6C4C8-5825-1EA7-CEE6-72909B2E5B27}"/>
                </a:ext>
              </a:extLst>
            </p:cNvPr>
            <p:cNvSpPr>
              <a:spLocks/>
            </p:cNvSpPr>
            <p:nvPr/>
          </p:nvSpPr>
          <p:spPr bwMode="auto">
            <a:xfrm>
              <a:off x="4292600" y="6184900"/>
              <a:ext cx="107950" cy="76200"/>
            </a:xfrm>
            <a:custGeom>
              <a:avLst/>
              <a:gdLst>
                <a:gd name="T0" fmla="*/ 42 w 68"/>
                <a:gd name="T1" fmla="*/ 6 h 48"/>
                <a:gd name="T2" fmla="*/ 37 w 68"/>
                <a:gd name="T3" fmla="*/ 0 h 48"/>
                <a:gd name="T4" fmla="*/ 37 w 68"/>
                <a:gd name="T5" fmla="*/ 0 h 48"/>
                <a:gd name="T6" fmla="*/ 26 w 68"/>
                <a:gd name="T7" fmla="*/ 0 h 48"/>
                <a:gd name="T8" fmla="*/ 26 w 68"/>
                <a:gd name="T9" fmla="*/ 0 h 48"/>
                <a:gd name="T10" fmla="*/ 17 w 68"/>
                <a:gd name="T11" fmla="*/ 0 h 48"/>
                <a:gd name="T12" fmla="*/ 12 w 68"/>
                <a:gd name="T13" fmla="*/ 3 h 48"/>
                <a:gd name="T14" fmla="*/ 9 w 68"/>
                <a:gd name="T15" fmla="*/ 9 h 48"/>
                <a:gd name="T16" fmla="*/ 0 w 68"/>
                <a:gd name="T17" fmla="*/ 18 h 48"/>
                <a:gd name="T18" fmla="*/ 0 w 68"/>
                <a:gd name="T19" fmla="*/ 18 h 48"/>
                <a:gd name="T20" fmla="*/ 12 w 68"/>
                <a:gd name="T21" fmla="*/ 30 h 48"/>
                <a:gd name="T22" fmla="*/ 12 w 68"/>
                <a:gd name="T23" fmla="*/ 30 h 48"/>
                <a:gd name="T24" fmla="*/ 14 w 68"/>
                <a:gd name="T25" fmla="*/ 33 h 48"/>
                <a:gd name="T26" fmla="*/ 14 w 68"/>
                <a:gd name="T27" fmla="*/ 36 h 48"/>
                <a:gd name="T28" fmla="*/ 12 w 68"/>
                <a:gd name="T29" fmla="*/ 42 h 48"/>
                <a:gd name="T30" fmla="*/ 12 w 68"/>
                <a:gd name="T31" fmla="*/ 42 h 48"/>
                <a:gd name="T32" fmla="*/ 14 w 68"/>
                <a:gd name="T33" fmla="*/ 45 h 48"/>
                <a:gd name="T34" fmla="*/ 20 w 68"/>
                <a:gd name="T35" fmla="*/ 48 h 48"/>
                <a:gd name="T36" fmla="*/ 26 w 68"/>
                <a:gd name="T37" fmla="*/ 48 h 48"/>
                <a:gd name="T38" fmla="*/ 26 w 68"/>
                <a:gd name="T39" fmla="*/ 48 h 48"/>
                <a:gd name="T40" fmla="*/ 28 w 68"/>
                <a:gd name="T41" fmla="*/ 42 h 48"/>
                <a:gd name="T42" fmla="*/ 34 w 68"/>
                <a:gd name="T43" fmla="*/ 39 h 48"/>
                <a:gd name="T44" fmla="*/ 37 w 68"/>
                <a:gd name="T45" fmla="*/ 42 h 48"/>
                <a:gd name="T46" fmla="*/ 37 w 68"/>
                <a:gd name="T47" fmla="*/ 42 h 48"/>
                <a:gd name="T48" fmla="*/ 45 w 68"/>
                <a:gd name="T49" fmla="*/ 45 h 48"/>
                <a:gd name="T50" fmla="*/ 51 w 68"/>
                <a:gd name="T51" fmla="*/ 48 h 48"/>
                <a:gd name="T52" fmla="*/ 56 w 68"/>
                <a:gd name="T53" fmla="*/ 48 h 48"/>
                <a:gd name="T54" fmla="*/ 68 w 68"/>
                <a:gd name="T55" fmla="*/ 39 h 48"/>
                <a:gd name="T56" fmla="*/ 48 w 68"/>
                <a:gd name="T57" fmla="*/ 24 h 48"/>
                <a:gd name="T58" fmla="*/ 42 w 68"/>
                <a:gd name="T59"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48">
                  <a:moveTo>
                    <a:pt x="42" y="6"/>
                  </a:moveTo>
                  <a:lnTo>
                    <a:pt x="37" y="0"/>
                  </a:lnTo>
                  <a:lnTo>
                    <a:pt x="37" y="0"/>
                  </a:lnTo>
                  <a:lnTo>
                    <a:pt x="26" y="0"/>
                  </a:lnTo>
                  <a:lnTo>
                    <a:pt x="26" y="0"/>
                  </a:lnTo>
                  <a:lnTo>
                    <a:pt x="17" y="0"/>
                  </a:lnTo>
                  <a:lnTo>
                    <a:pt x="12" y="3"/>
                  </a:lnTo>
                  <a:lnTo>
                    <a:pt x="9" y="9"/>
                  </a:lnTo>
                  <a:lnTo>
                    <a:pt x="0" y="18"/>
                  </a:lnTo>
                  <a:lnTo>
                    <a:pt x="0" y="18"/>
                  </a:lnTo>
                  <a:lnTo>
                    <a:pt x="12" y="30"/>
                  </a:lnTo>
                  <a:lnTo>
                    <a:pt x="12" y="30"/>
                  </a:lnTo>
                  <a:lnTo>
                    <a:pt x="14" y="33"/>
                  </a:lnTo>
                  <a:lnTo>
                    <a:pt x="14" y="36"/>
                  </a:lnTo>
                  <a:lnTo>
                    <a:pt x="12" y="42"/>
                  </a:lnTo>
                  <a:lnTo>
                    <a:pt x="12" y="42"/>
                  </a:lnTo>
                  <a:lnTo>
                    <a:pt x="14" y="45"/>
                  </a:lnTo>
                  <a:lnTo>
                    <a:pt x="20" y="48"/>
                  </a:lnTo>
                  <a:lnTo>
                    <a:pt x="26" y="48"/>
                  </a:lnTo>
                  <a:lnTo>
                    <a:pt x="26" y="48"/>
                  </a:lnTo>
                  <a:lnTo>
                    <a:pt x="28" y="42"/>
                  </a:lnTo>
                  <a:lnTo>
                    <a:pt x="34" y="39"/>
                  </a:lnTo>
                  <a:lnTo>
                    <a:pt x="37" y="42"/>
                  </a:lnTo>
                  <a:lnTo>
                    <a:pt x="37" y="42"/>
                  </a:lnTo>
                  <a:lnTo>
                    <a:pt x="45" y="45"/>
                  </a:lnTo>
                  <a:lnTo>
                    <a:pt x="51" y="48"/>
                  </a:lnTo>
                  <a:lnTo>
                    <a:pt x="56" y="48"/>
                  </a:lnTo>
                  <a:lnTo>
                    <a:pt x="68" y="39"/>
                  </a:lnTo>
                  <a:lnTo>
                    <a:pt x="48" y="24"/>
                  </a:lnTo>
                  <a:lnTo>
                    <a:pt x="42" y="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9" name="Freeform 26">
              <a:extLst>
                <a:ext uri="{FF2B5EF4-FFF2-40B4-BE49-F238E27FC236}">
                  <a16:creationId xmlns:a16="http://schemas.microsoft.com/office/drawing/2014/main" id="{E0C1E127-93B9-6C2F-6329-F554C74F2B8A}"/>
                </a:ext>
              </a:extLst>
            </p:cNvPr>
            <p:cNvSpPr>
              <a:spLocks/>
            </p:cNvSpPr>
            <p:nvPr/>
          </p:nvSpPr>
          <p:spPr bwMode="auto">
            <a:xfrm>
              <a:off x="4457700" y="6284913"/>
              <a:ext cx="98425" cy="30163"/>
            </a:xfrm>
            <a:custGeom>
              <a:avLst/>
              <a:gdLst>
                <a:gd name="T0" fmla="*/ 59 w 62"/>
                <a:gd name="T1" fmla="*/ 0 h 19"/>
                <a:gd name="T2" fmla="*/ 59 w 62"/>
                <a:gd name="T3" fmla="*/ 0 h 19"/>
                <a:gd name="T4" fmla="*/ 28 w 62"/>
                <a:gd name="T5" fmla="*/ 0 h 19"/>
                <a:gd name="T6" fmla="*/ 28 w 62"/>
                <a:gd name="T7" fmla="*/ 0 h 19"/>
                <a:gd name="T8" fmla="*/ 8 w 62"/>
                <a:gd name="T9" fmla="*/ 0 h 19"/>
                <a:gd name="T10" fmla="*/ 3 w 62"/>
                <a:gd name="T11" fmla="*/ 0 h 19"/>
                <a:gd name="T12" fmla="*/ 0 w 62"/>
                <a:gd name="T13" fmla="*/ 6 h 19"/>
                <a:gd name="T14" fmla="*/ 0 w 62"/>
                <a:gd name="T15" fmla="*/ 6 h 19"/>
                <a:gd name="T16" fmla="*/ 3 w 62"/>
                <a:gd name="T17" fmla="*/ 9 h 19"/>
                <a:gd name="T18" fmla="*/ 6 w 62"/>
                <a:gd name="T19" fmla="*/ 12 h 19"/>
                <a:gd name="T20" fmla="*/ 22 w 62"/>
                <a:gd name="T21" fmla="*/ 15 h 19"/>
                <a:gd name="T22" fmla="*/ 45 w 62"/>
                <a:gd name="T23" fmla="*/ 19 h 19"/>
                <a:gd name="T24" fmla="*/ 59 w 62"/>
                <a:gd name="T25" fmla="*/ 19 h 19"/>
                <a:gd name="T26" fmla="*/ 59 w 62"/>
                <a:gd name="T27" fmla="*/ 19 h 19"/>
                <a:gd name="T28" fmla="*/ 62 w 62"/>
                <a:gd name="T29" fmla="*/ 9 h 19"/>
                <a:gd name="T30" fmla="*/ 62 w 62"/>
                <a:gd name="T31" fmla="*/ 3 h 19"/>
                <a:gd name="T32" fmla="*/ 59 w 62"/>
                <a:gd name="T33" fmla="*/ 0 h 19"/>
                <a:gd name="T34" fmla="*/ 59 w 62"/>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19">
                  <a:moveTo>
                    <a:pt x="59" y="0"/>
                  </a:moveTo>
                  <a:lnTo>
                    <a:pt x="59" y="0"/>
                  </a:lnTo>
                  <a:lnTo>
                    <a:pt x="28" y="0"/>
                  </a:lnTo>
                  <a:lnTo>
                    <a:pt x="28" y="0"/>
                  </a:lnTo>
                  <a:lnTo>
                    <a:pt x="8" y="0"/>
                  </a:lnTo>
                  <a:lnTo>
                    <a:pt x="3" y="0"/>
                  </a:lnTo>
                  <a:lnTo>
                    <a:pt x="0" y="6"/>
                  </a:lnTo>
                  <a:lnTo>
                    <a:pt x="0" y="6"/>
                  </a:lnTo>
                  <a:lnTo>
                    <a:pt x="3" y="9"/>
                  </a:lnTo>
                  <a:lnTo>
                    <a:pt x="6" y="12"/>
                  </a:lnTo>
                  <a:lnTo>
                    <a:pt x="22" y="15"/>
                  </a:lnTo>
                  <a:lnTo>
                    <a:pt x="45" y="19"/>
                  </a:lnTo>
                  <a:lnTo>
                    <a:pt x="59" y="19"/>
                  </a:lnTo>
                  <a:lnTo>
                    <a:pt x="59" y="19"/>
                  </a:lnTo>
                  <a:lnTo>
                    <a:pt x="62" y="9"/>
                  </a:lnTo>
                  <a:lnTo>
                    <a:pt x="62" y="3"/>
                  </a:lnTo>
                  <a:lnTo>
                    <a:pt x="59" y="0"/>
                  </a:lnTo>
                  <a:lnTo>
                    <a:pt x="5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0" name="Freeform 27">
              <a:extLst>
                <a:ext uri="{FF2B5EF4-FFF2-40B4-BE49-F238E27FC236}">
                  <a16:creationId xmlns:a16="http://schemas.microsoft.com/office/drawing/2014/main" id="{83C170EA-F574-76B5-01EA-59A184188234}"/>
                </a:ext>
              </a:extLst>
            </p:cNvPr>
            <p:cNvSpPr>
              <a:spLocks/>
            </p:cNvSpPr>
            <p:nvPr/>
          </p:nvSpPr>
          <p:spPr bwMode="auto">
            <a:xfrm>
              <a:off x="4608513" y="6329363"/>
              <a:ext cx="71438" cy="66675"/>
            </a:xfrm>
            <a:custGeom>
              <a:avLst/>
              <a:gdLst>
                <a:gd name="T0" fmla="*/ 36 w 45"/>
                <a:gd name="T1" fmla="*/ 12 h 42"/>
                <a:gd name="T2" fmla="*/ 36 w 45"/>
                <a:gd name="T3" fmla="*/ 12 h 42"/>
                <a:gd name="T4" fmla="*/ 31 w 45"/>
                <a:gd name="T5" fmla="*/ 9 h 42"/>
                <a:gd name="T6" fmla="*/ 28 w 45"/>
                <a:gd name="T7" fmla="*/ 9 h 42"/>
                <a:gd name="T8" fmla="*/ 25 w 45"/>
                <a:gd name="T9" fmla="*/ 6 h 42"/>
                <a:gd name="T10" fmla="*/ 22 w 45"/>
                <a:gd name="T11" fmla="*/ 3 h 42"/>
                <a:gd name="T12" fmla="*/ 22 w 45"/>
                <a:gd name="T13" fmla="*/ 3 h 42"/>
                <a:gd name="T14" fmla="*/ 20 w 45"/>
                <a:gd name="T15" fmla="*/ 3 h 42"/>
                <a:gd name="T16" fmla="*/ 17 w 45"/>
                <a:gd name="T17" fmla="*/ 0 h 42"/>
                <a:gd name="T18" fmla="*/ 11 w 45"/>
                <a:gd name="T19" fmla="*/ 0 h 42"/>
                <a:gd name="T20" fmla="*/ 6 w 45"/>
                <a:gd name="T21" fmla="*/ 3 h 42"/>
                <a:gd name="T22" fmla="*/ 6 w 45"/>
                <a:gd name="T23" fmla="*/ 3 h 42"/>
                <a:gd name="T24" fmla="*/ 0 w 45"/>
                <a:gd name="T25" fmla="*/ 12 h 42"/>
                <a:gd name="T26" fmla="*/ 0 w 45"/>
                <a:gd name="T27" fmla="*/ 18 h 42"/>
                <a:gd name="T28" fmla="*/ 3 w 45"/>
                <a:gd name="T29" fmla="*/ 21 h 42"/>
                <a:gd name="T30" fmla="*/ 6 w 45"/>
                <a:gd name="T31" fmla="*/ 27 h 42"/>
                <a:gd name="T32" fmla="*/ 6 w 45"/>
                <a:gd name="T33" fmla="*/ 27 h 42"/>
                <a:gd name="T34" fmla="*/ 17 w 45"/>
                <a:gd name="T35" fmla="*/ 36 h 42"/>
                <a:gd name="T36" fmla="*/ 17 w 45"/>
                <a:gd name="T37" fmla="*/ 36 h 42"/>
                <a:gd name="T38" fmla="*/ 22 w 45"/>
                <a:gd name="T39" fmla="*/ 42 h 42"/>
                <a:gd name="T40" fmla="*/ 31 w 45"/>
                <a:gd name="T41" fmla="*/ 42 h 42"/>
                <a:gd name="T42" fmla="*/ 31 w 45"/>
                <a:gd name="T43" fmla="*/ 42 h 42"/>
                <a:gd name="T44" fmla="*/ 36 w 45"/>
                <a:gd name="T45" fmla="*/ 42 h 42"/>
                <a:gd name="T46" fmla="*/ 39 w 45"/>
                <a:gd name="T47" fmla="*/ 39 h 42"/>
                <a:gd name="T48" fmla="*/ 45 w 45"/>
                <a:gd name="T49" fmla="*/ 33 h 42"/>
                <a:gd name="T50" fmla="*/ 45 w 45"/>
                <a:gd name="T51" fmla="*/ 33 h 42"/>
                <a:gd name="T52" fmla="*/ 45 w 45"/>
                <a:gd name="T53" fmla="*/ 21 h 42"/>
                <a:gd name="T54" fmla="*/ 42 w 45"/>
                <a:gd name="T55" fmla="*/ 15 h 42"/>
                <a:gd name="T56" fmla="*/ 39 w 45"/>
                <a:gd name="T57" fmla="*/ 12 h 42"/>
                <a:gd name="T58" fmla="*/ 36 w 45"/>
                <a:gd name="T59" fmla="*/ 12 h 42"/>
                <a:gd name="T60" fmla="*/ 36 w 45"/>
                <a:gd name="T61"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2">
                  <a:moveTo>
                    <a:pt x="36" y="12"/>
                  </a:moveTo>
                  <a:lnTo>
                    <a:pt x="36" y="12"/>
                  </a:lnTo>
                  <a:lnTo>
                    <a:pt x="31" y="9"/>
                  </a:lnTo>
                  <a:lnTo>
                    <a:pt x="28" y="9"/>
                  </a:lnTo>
                  <a:lnTo>
                    <a:pt x="25" y="6"/>
                  </a:lnTo>
                  <a:lnTo>
                    <a:pt x="22" y="3"/>
                  </a:lnTo>
                  <a:lnTo>
                    <a:pt x="22" y="3"/>
                  </a:lnTo>
                  <a:lnTo>
                    <a:pt x="20" y="3"/>
                  </a:lnTo>
                  <a:lnTo>
                    <a:pt x="17" y="0"/>
                  </a:lnTo>
                  <a:lnTo>
                    <a:pt x="11" y="0"/>
                  </a:lnTo>
                  <a:lnTo>
                    <a:pt x="6" y="3"/>
                  </a:lnTo>
                  <a:lnTo>
                    <a:pt x="6" y="3"/>
                  </a:lnTo>
                  <a:lnTo>
                    <a:pt x="0" y="12"/>
                  </a:lnTo>
                  <a:lnTo>
                    <a:pt x="0" y="18"/>
                  </a:lnTo>
                  <a:lnTo>
                    <a:pt x="3" y="21"/>
                  </a:lnTo>
                  <a:lnTo>
                    <a:pt x="6" y="27"/>
                  </a:lnTo>
                  <a:lnTo>
                    <a:pt x="6" y="27"/>
                  </a:lnTo>
                  <a:lnTo>
                    <a:pt x="17" y="36"/>
                  </a:lnTo>
                  <a:lnTo>
                    <a:pt x="17" y="36"/>
                  </a:lnTo>
                  <a:lnTo>
                    <a:pt x="22" y="42"/>
                  </a:lnTo>
                  <a:lnTo>
                    <a:pt x="31" y="42"/>
                  </a:lnTo>
                  <a:lnTo>
                    <a:pt x="31" y="42"/>
                  </a:lnTo>
                  <a:lnTo>
                    <a:pt x="36" y="42"/>
                  </a:lnTo>
                  <a:lnTo>
                    <a:pt x="39" y="39"/>
                  </a:lnTo>
                  <a:lnTo>
                    <a:pt x="45" y="33"/>
                  </a:lnTo>
                  <a:lnTo>
                    <a:pt x="45" y="33"/>
                  </a:lnTo>
                  <a:lnTo>
                    <a:pt x="45" y="21"/>
                  </a:lnTo>
                  <a:lnTo>
                    <a:pt x="42" y="15"/>
                  </a:lnTo>
                  <a:lnTo>
                    <a:pt x="39" y="12"/>
                  </a:lnTo>
                  <a:lnTo>
                    <a:pt x="36" y="12"/>
                  </a:lnTo>
                  <a:lnTo>
                    <a:pt x="36" y="1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1" name="Freeform 28">
              <a:extLst>
                <a:ext uri="{FF2B5EF4-FFF2-40B4-BE49-F238E27FC236}">
                  <a16:creationId xmlns:a16="http://schemas.microsoft.com/office/drawing/2014/main" id="{5271E419-6E66-542F-FF5E-D06E4095CB03}"/>
                </a:ext>
              </a:extLst>
            </p:cNvPr>
            <p:cNvSpPr>
              <a:spLocks/>
            </p:cNvSpPr>
            <p:nvPr/>
          </p:nvSpPr>
          <p:spPr bwMode="auto">
            <a:xfrm>
              <a:off x="4533900" y="6372225"/>
              <a:ext cx="44450" cy="42863"/>
            </a:xfrm>
            <a:custGeom>
              <a:avLst/>
              <a:gdLst>
                <a:gd name="T0" fmla="*/ 14 w 28"/>
                <a:gd name="T1" fmla="*/ 0 h 27"/>
                <a:gd name="T2" fmla="*/ 14 w 28"/>
                <a:gd name="T3" fmla="*/ 0 h 27"/>
                <a:gd name="T4" fmla="*/ 5 w 28"/>
                <a:gd name="T5" fmla="*/ 0 h 27"/>
                <a:gd name="T6" fmla="*/ 0 w 28"/>
                <a:gd name="T7" fmla="*/ 3 h 27"/>
                <a:gd name="T8" fmla="*/ 0 w 28"/>
                <a:gd name="T9" fmla="*/ 9 h 27"/>
                <a:gd name="T10" fmla="*/ 2 w 28"/>
                <a:gd name="T11" fmla="*/ 15 h 27"/>
                <a:gd name="T12" fmla="*/ 2 w 28"/>
                <a:gd name="T13" fmla="*/ 15 h 27"/>
                <a:gd name="T14" fmla="*/ 14 w 28"/>
                <a:gd name="T15" fmla="*/ 21 h 27"/>
                <a:gd name="T16" fmla="*/ 19 w 28"/>
                <a:gd name="T17" fmla="*/ 27 h 27"/>
                <a:gd name="T18" fmla="*/ 28 w 28"/>
                <a:gd name="T19" fmla="*/ 27 h 27"/>
                <a:gd name="T20" fmla="*/ 28 w 28"/>
                <a:gd name="T21" fmla="*/ 27 h 27"/>
                <a:gd name="T22" fmla="*/ 25 w 28"/>
                <a:gd name="T23" fmla="*/ 12 h 27"/>
                <a:gd name="T24" fmla="*/ 22 w 28"/>
                <a:gd name="T25" fmla="*/ 3 h 27"/>
                <a:gd name="T26" fmla="*/ 16 w 28"/>
                <a:gd name="T27" fmla="*/ 0 h 27"/>
                <a:gd name="T28" fmla="*/ 14 w 28"/>
                <a:gd name="T29" fmla="*/ 0 h 27"/>
                <a:gd name="T30" fmla="*/ 14 w 28"/>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27">
                  <a:moveTo>
                    <a:pt x="14" y="0"/>
                  </a:moveTo>
                  <a:lnTo>
                    <a:pt x="14" y="0"/>
                  </a:lnTo>
                  <a:lnTo>
                    <a:pt x="5" y="0"/>
                  </a:lnTo>
                  <a:lnTo>
                    <a:pt x="0" y="3"/>
                  </a:lnTo>
                  <a:lnTo>
                    <a:pt x="0" y="9"/>
                  </a:lnTo>
                  <a:lnTo>
                    <a:pt x="2" y="15"/>
                  </a:lnTo>
                  <a:lnTo>
                    <a:pt x="2" y="15"/>
                  </a:lnTo>
                  <a:lnTo>
                    <a:pt x="14" y="21"/>
                  </a:lnTo>
                  <a:lnTo>
                    <a:pt x="19" y="27"/>
                  </a:lnTo>
                  <a:lnTo>
                    <a:pt x="28" y="27"/>
                  </a:lnTo>
                  <a:lnTo>
                    <a:pt x="28" y="27"/>
                  </a:lnTo>
                  <a:lnTo>
                    <a:pt x="25" y="12"/>
                  </a:lnTo>
                  <a:lnTo>
                    <a:pt x="22" y="3"/>
                  </a:lnTo>
                  <a:lnTo>
                    <a:pt x="16" y="0"/>
                  </a:lnTo>
                  <a:lnTo>
                    <a:pt x="14" y="0"/>
                  </a:lnTo>
                  <a:lnTo>
                    <a:pt x="14"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2" name="Freeform 29">
              <a:extLst>
                <a:ext uri="{FF2B5EF4-FFF2-40B4-BE49-F238E27FC236}">
                  <a16:creationId xmlns:a16="http://schemas.microsoft.com/office/drawing/2014/main" id="{7679DF56-FFC1-07BB-3E5A-1CA1C632C712}"/>
                </a:ext>
              </a:extLst>
            </p:cNvPr>
            <p:cNvSpPr>
              <a:spLocks/>
            </p:cNvSpPr>
            <p:nvPr/>
          </p:nvSpPr>
          <p:spPr bwMode="auto">
            <a:xfrm>
              <a:off x="4692650" y="6469063"/>
              <a:ext cx="209550" cy="284163"/>
            </a:xfrm>
            <a:custGeom>
              <a:avLst/>
              <a:gdLst>
                <a:gd name="T0" fmla="*/ 104 w 132"/>
                <a:gd name="T1" fmla="*/ 82 h 179"/>
                <a:gd name="T2" fmla="*/ 98 w 132"/>
                <a:gd name="T3" fmla="*/ 70 h 179"/>
                <a:gd name="T4" fmla="*/ 93 w 132"/>
                <a:gd name="T5" fmla="*/ 61 h 179"/>
                <a:gd name="T6" fmla="*/ 65 w 132"/>
                <a:gd name="T7" fmla="*/ 30 h 179"/>
                <a:gd name="T8" fmla="*/ 59 w 132"/>
                <a:gd name="T9" fmla="*/ 27 h 179"/>
                <a:gd name="T10" fmla="*/ 59 w 132"/>
                <a:gd name="T11" fmla="*/ 24 h 179"/>
                <a:gd name="T12" fmla="*/ 53 w 132"/>
                <a:gd name="T13" fmla="*/ 12 h 179"/>
                <a:gd name="T14" fmla="*/ 42 w 132"/>
                <a:gd name="T15" fmla="*/ 6 h 179"/>
                <a:gd name="T16" fmla="*/ 37 w 132"/>
                <a:gd name="T17" fmla="*/ 3 h 179"/>
                <a:gd name="T18" fmla="*/ 28 w 132"/>
                <a:gd name="T19" fmla="*/ 0 h 179"/>
                <a:gd name="T20" fmla="*/ 20 w 132"/>
                <a:gd name="T21" fmla="*/ 18 h 179"/>
                <a:gd name="T22" fmla="*/ 14 w 132"/>
                <a:gd name="T23" fmla="*/ 45 h 179"/>
                <a:gd name="T24" fmla="*/ 9 w 132"/>
                <a:gd name="T25" fmla="*/ 57 h 179"/>
                <a:gd name="T26" fmla="*/ 0 w 132"/>
                <a:gd name="T27" fmla="*/ 70 h 179"/>
                <a:gd name="T28" fmla="*/ 0 w 132"/>
                <a:gd name="T29" fmla="*/ 76 h 179"/>
                <a:gd name="T30" fmla="*/ 11 w 132"/>
                <a:gd name="T31" fmla="*/ 91 h 179"/>
                <a:gd name="T32" fmla="*/ 14 w 132"/>
                <a:gd name="T33" fmla="*/ 97 h 179"/>
                <a:gd name="T34" fmla="*/ 20 w 132"/>
                <a:gd name="T35" fmla="*/ 109 h 179"/>
                <a:gd name="T36" fmla="*/ 20 w 132"/>
                <a:gd name="T37" fmla="*/ 133 h 179"/>
                <a:gd name="T38" fmla="*/ 20 w 132"/>
                <a:gd name="T39" fmla="*/ 146 h 179"/>
                <a:gd name="T40" fmla="*/ 25 w 132"/>
                <a:gd name="T41" fmla="*/ 158 h 179"/>
                <a:gd name="T42" fmla="*/ 39 w 132"/>
                <a:gd name="T43" fmla="*/ 173 h 179"/>
                <a:gd name="T44" fmla="*/ 53 w 132"/>
                <a:gd name="T45" fmla="*/ 176 h 179"/>
                <a:gd name="T46" fmla="*/ 56 w 132"/>
                <a:gd name="T47" fmla="*/ 173 h 179"/>
                <a:gd name="T48" fmla="*/ 81 w 132"/>
                <a:gd name="T49" fmla="*/ 146 h 179"/>
                <a:gd name="T50" fmla="*/ 90 w 132"/>
                <a:gd name="T51" fmla="*/ 143 h 179"/>
                <a:gd name="T52" fmla="*/ 112 w 132"/>
                <a:gd name="T53" fmla="*/ 143 h 179"/>
                <a:gd name="T54" fmla="*/ 121 w 132"/>
                <a:gd name="T55" fmla="*/ 140 h 179"/>
                <a:gd name="T56" fmla="*/ 129 w 132"/>
                <a:gd name="T57" fmla="*/ 130 h 179"/>
                <a:gd name="T58" fmla="*/ 132 w 132"/>
                <a:gd name="T59" fmla="*/ 118 h 179"/>
                <a:gd name="T60" fmla="*/ 129 w 132"/>
                <a:gd name="T61" fmla="*/ 106 h 179"/>
                <a:gd name="T62" fmla="*/ 104 w 132"/>
                <a:gd name="T63" fmla="*/ 8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79">
                  <a:moveTo>
                    <a:pt x="104" y="82"/>
                  </a:moveTo>
                  <a:lnTo>
                    <a:pt x="104" y="82"/>
                  </a:lnTo>
                  <a:lnTo>
                    <a:pt x="101" y="76"/>
                  </a:lnTo>
                  <a:lnTo>
                    <a:pt x="98" y="70"/>
                  </a:lnTo>
                  <a:lnTo>
                    <a:pt x="93" y="61"/>
                  </a:lnTo>
                  <a:lnTo>
                    <a:pt x="93" y="61"/>
                  </a:lnTo>
                  <a:lnTo>
                    <a:pt x="65" y="30"/>
                  </a:lnTo>
                  <a:lnTo>
                    <a:pt x="65" y="30"/>
                  </a:lnTo>
                  <a:lnTo>
                    <a:pt x="62" y="30"/>
                  </a:lnTo>
                  <a:lnTo>
                    <a:pt x="59" y="27"/>
                  </a:lnTo>
                  <a:lnTo>
                    <a:pt x="59" y="24"/>
                  </a:lnTo>
                  <a:lnTo>
                    <a:pt x="59" y="24"/>
                  </a:lnTo>
                  <a:lnTo>
                    <a:pt x="56" y="18"/>
                  </a:lnTo>
                  <a:lnTo>
                    <a:pt x="53" y="12"/>
                  </a:lnTo>
                  <a:lnTo>
                    <a:pt x="48" y="6"/>
                  </a:lnTo>
                  <a:lnTo>
                    <a:pt x="42" y="6"/>
                  </a:lnTo>
                  <a:lnTo>
                    <a:pt x="42" y="6"/>
                  </a:lnTo>
                  <a:lnTo>
                    <a:pt x="37" y="3"/>
                  </a:lnTo>
                  <a:lnTo>
                    <a:pt x="31" y="0"/>
                  </a:lnTo>
                  <a:lnTo>
                    <a:pt x="28" y="0"/>
                  </a:lnTo>
                  <a:lnTo>
                    <a:pt x="25" y="3"/>
                  </a:lnTo>
                  <a:lnTo>
                    <a:pt x="20" y="18"/>
                  </a:lnTo>
                  <a:lnTo>
                    <a:pt x="20" y="18"/>
                  </a:lnTo>
                  <a:lnTo>
                    <a:pt x="14" y="45"/>
                  </a:lnTo>
                  <a:lnTo>
                    <a:pt x="11" y="51"/>
                  </a:lnTo>
                  <a:lnTo>
                    <a:pt x="9" y="57"/>
                  </a:lnTo>
                  <a:lnTo>
                    <a:pt x="9" y="57"/>
                  </a:lnTo>
                  <a:lnTo>
                    <a:pt x="0" y="70"/>
                  </a:lnTo>
                  <a:lnTo>
                    <a:pt x="0" y="70"/>
                  </a:lnTo>
                  <a:lnTo>
                    <a:pt x="0" y="76"/>
                  </a:lnTo>
                  <a:lnTo>
                    <a:pt x="3" y="82"/>
                  </a:lnTo>
                  <a:lnTo>
                    <a:pt x="11" y="91"/>
                  </a:lnTo>
                  <a:lnTo>
                    <a:pt x="11" y="91"/>
                  </a:lnTo>
                  <a:lnTo>
                    <a:pt x="14" y="97"/>
                  </a:lnTo>
                  <a:lnTo>
                    <a:pt x="17" y="100"/>
                  </a:lnTo>
                  <a:lnTo>
                    <a:pt x="20" y="109"/>
                  </a:lnTo>
                  <a:lnTo>
                    <a:pt x="20" y="109"/>
                  </a:lnTo>
                  <a:lnTo>
                    <a:pt x="20" y="133"/>
                  </a:lnTo>
                  <a:lnTo>
                    <a:pt x="20" y="133"/>
                  </a:lnTo>
                  <a:lnTo>
                    <a:pt x="20" y="146"/>
                  </a:lnTo>
                  <a:lnTo>
                    <a:pt x="20" y="152"/>
                  </a:lnTo>
                  <a:lnTo>
                    <a:pt x="25" y="158"/>
                  </a:lnTo>
                  <a:lnTo>
                    <a:pt x="25" y="158"/>
                  </a:lnTo>
                  <a:lnTo>
                    <a:pt x="39" y="173"/>
                  </a:lnTo>
                  <a:lnTo>
                    <a:pt x="48" y="179"/>
                  </a:lnTo>
                  <a:lnTo>
                    <a:pt x="53" y="176"/>
                  </a:lnTo>
                  <a:lnTo>
                    <a:pt x="56" y="173"/>
                  </a:lnTo>
                  <a:lnTo>
                    <a:pt x="56" y="173"/>
                  </a:lnTo>
                  <a:lnTo>
                    <a:pt x="73" y="155"/>
                  </a:lnTo>
                  <a:lnTo>
                    <a:pt x="81" y="146"/>
                  </a:lnTo>
                  <a:lnTo>
                    <a:pt x="90" y="143"/>
                  </a:lnTo>
                  <a:lnTo>
                    <a:pt x="90" y="143"/>
                  </a:lnTo>
                  <a:lnTo>
                    <a:pt x="112" y="143"/>
                  </a:lnTo>
                  <a:lnTo>
                    <a:pt x="112" y="143"/>
                  </a:lnTo>
                  <a:lnTo>
                    <a:pt x="118" y="143"/>
                  </a:lnTo>
                  <a:lnTo>
                    <a:pt x="121" y="140"/>
                  </a:lnTo>
                  <a:lnTo>
                    <a:pt x="129" y="130"/>
                  </a:lnTo>
                  <a:lnTo>
                    <a:pt x="129" y="130"/>
                  </a:lnTo>
                  <a:lnTo>
                    <a:pt x="129" y="124"/>
                  </a:lnTo>
                  <a:lnTo>
                    <a:pt x="132" y="118"/>
                  </a:lnTo>
                  <a:lnTo>
                    <a:pt x="129" y="112"/>
                  </a:lnTo>
                  <a:lnTo>
                    <a:pt x="129" y="106"/>
                  </a:lnTo>
                  <a:lnTo>
                    <a:pt x="129" y="106"/>
                  </a:lnTo>
                  <a:lnTo>
                    <a:pt x="104" y="82"/>
                  </a:lnTo>
                  <a:lnTo>
                    <a:pt x="104" y="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833" name="Freeform 30">
            <a:extLst>
              <a:ext uri="{FF2B5EF4-FFF2-40B4-BE49-F238E27FC236}">
                <a16:creationId xmlns:a16="http://schemas.microsoft.com/office/drawing/2014/main" id="{921A0A2D-AD66-F36C-412D-1FDE219FF01C}"/>
              </a:ext>
            </a:extLst>
          </p:cNvPr>
          <p:cNvSpPr>
            <a:spLocks/>
          </p:cNvSpPr>
          <p:nvPr/>
        </p:nvSpPr>
        <p:spPr bwMode="auto">
          <a:xfrm rot="21400944">
            <a:off x="10677338" y="2870642"/>
            <a:ext cx="563953" cy="361610"/>
          </a:xfrm>
          <a:custGeom>
            <a:avLst/>
            <a:gdLst>
              <a:gd name="T0" fmla="*/ 31 w 454"/>
              <a:gd name="T1" fmla="*/ 298 h 307"/>
              <a:gd name="T2" fmla="*/ 31 w 454"/>
              <a:gd name="T3" fmla="*/ 307 h 307"/>
              <a:gd name="T4" fmla="*/ 110 w 454"/>
              <a:gd name="T5" fmla="*/ 294 h 307"/>
              <a:gd name="T6" fmla="*/ 110 w 454"/>
              <a:gd name="T7" fmla="*/ 294 h 307"/>
              <a:gd name="T8" fmla="*/ 112 w 454"/>
              <a:gd name="T9" fmla="*/ 291 h 307"/>
              <a:gd name="T10" fmla="*/ 112 w 454"/>
              <a:gd name="T11" fmla="*/ 291 h 307"/>
              <a:gd name="T12" fmla="*/ 115 w 454"/>
              <a:gd name="T13" fmla="*/ 294 h 307"/>
              <a:gd name="T14" fmla="*/ 146 w 454"/>
              <a:gd name="T15" fmla="*/ 288 h 307"/>
              <a:gd name="T16" fmla="*/ 401 w 454"/>
              <a:gd name="T17" fmla="*/ 249 h 307"/>
              <a:gd name="T18" fmla="*/ 401 w 454"/>
              <a:gd name="T19" fmla="*/ 249 h 307"/>
              <a:gd name="T20" fmla="*/ 401 w 454"/>
              <a:gd name="T21" fmla="*/ 249 h 307"/>
              <a:gd name="T22" fmla="*/ 412 w 454"/>
              <a:gd name="T23" fmla="*/ 246 h 307"/>
              <a:gd name="T24" fmla="*/ 437 w 454"/>
              <a:gd name="T25" fmla="*/ 209 h 307"/>
              <a:gd name="T26" fmla="*/ 437 w 454"/>
              <a:gd name="T27" fmla="*/ 209 h 307"/>
              <a:gd name="T28" fmla="*/ 440 w 454"/>
              <a:gd name="T29" fmla="*/ 206 h 307"/>
              <a:gd name="T30" fmla="*/ 440 w 454"/>
              <a:gd name="T31" fmla="*/ 206 h 307"/>
              <a:gd name="T32" fmla="*/ 443 w 454"/>
              <a:gd name="T33" fmla="*/ 203 h 307"/>
              <a:gd name="T34" fmla="*/ 445 w 454"/>
              <a:gd name="T35" fmla="*/ 203 h 307"/>
              <a:gd name="T36" fmla="*/ 448 w 454"/>
              <a:gd name="T37" fmla="*/ 197 h 307"/>
              <a:gd name="T38" fmla="*/ 451 w 454"/>
              <a:gd name="T39" fmla="*/ 194 h 307"/>
              <a:gd name="T40" fmla="*/ 451 w 454"/>
              <a:gd name="T41" fmla="*/ 194 h 307"/>
              <a:gd name="T42" fmla="*/ 454 w 454"/>
              <a:gd name="T43" fmla="*/ 182 h 307"/>
              <a:gd name="T44" fmla="*/ 454 w 454"/>
              <a:gd name="T45" fmla="*/ 176 h 307"/>
              <a:gd name="T46" fmla="*/ 454 w 454"/>
              <a:gd name="T47" fmla="*/ 176 h 307"/>
              <a:gd name="T48" fmla="*/ 434 w 454"/>
              <a:gd name="T49" fmla="*/ 149 h 307"/>
              <a:gd name="T50" fmla="*/ 434 w 454"/>
              <a:gd name="T51" fmla="*/ 149 h 307"/>
              <a:gd name="T52" fmla="*/ 431 w 454"/>
              <a:gd name="T53" fmla="*/ 143 h 307"/>
              <a:gd name="T54" fmla="*/ 429 w 454"/>
              <a:gd name="T55" fmla="*/ 130 h 307"/>
              <a:gd name="T56" fmla="*/ 429 w 454"/>
              <a:gd name="T57" fmla="*/ 130 h 307"/>
              <a:gd name="T58" fmla="*/ 429 w 454"/>
              <a:gd name="T59" fmla="*/ 124 h 307"/>
              <a:gd name="T60" fmla="*/ 429 w 454"/>
              <a:gd name="T61" fmla="*/ 124 h 307"/>
              <a:gd name="T62" fmla="*/ 429 w 454"/>
              <a:gd name="T63" fmla="*/ 118 h 307"/>
              <a:gd name="T64" fmla="*/ 429 w 454"/>
              <a:gd name="T65" fmla="*/ 118 h 307"/>
              <a:gd name="T66" fmla="*/ 437 w 454"/>
              <a:gd name="T67" fmla="*/ 97 h 307"/>
              <a:gd name="T68" fmla="*/ 437 w 454"/>
              <a:gd name="T69" fmla="*/ 97 h 307"/>
              <a:gd name="T70" fmla="*/ 440 w 454"/>
              <a:gd name="T71" fmla="*/ 91 h 307"/>
              <a:gd name="T72" fmla="*/ 440 w 454"/>
              <a:gd name="T73" fmla="*/ 67 h 307"/>
              <a:gd name="T74" fmla="*/ 437 w 454"/>
              <a:gd name="T75" fmla="*/ 61 h 307"/>
              <a:gd name="T76" fmla="*/ 429 w 454"/>
              <a:gd name="T77" fmla="*/ 54 h 307"/>
              <a:gd name="T78" fmla="*/ 429 w 454"/>
              <a:gd name="T79" fmla="*/ 54 h 307"/>
              <a:gd name="T80" fmla="*/ 426 w 454"/>
              <a:gd name="T81" fmla="*/ 54 h 307"/>
              <a:gd name="T82" fmla="*/ 426 w 454"/>
              <a:gd name="T83" fmla="*/ 54 h 307"/>
              <a:gd name="T84" fmla="*/ 395 w 454"/>
              <a:gd name="T85" fmla="*/ 9 h 307"/>
              <a:gd name="T86" fmla="*/ 395 w 454"/>
              <a:gd name="T87" fmla="*/ 9 h 307"/>
              <a:gd name="T88" fmla="*/ 370 w 454"/>
              <a:gd name="T89" fmla="*/ 0 h 307"/>
              <a:gd name="T90" fmla="*/ 370 w 454"/>
              <a:gd name="T91" fmla="*/ 0 h 307"/>
              <a:gd name="T92" fmla="*/ 367 w 454"/>
              <a:gd name="T93" fmla="*/ 0 h 307"/>
              <a:gd name="T94" fmla="*/ 367 w 454"/>
              <a:gd name="T95" fmla="*/ 0 h 307"/>
              <a:gd name="T96" fmla="*/ 51 w 454"/>
              <a:gd name="T97" fmla="*/ 64 h 307"/>
              <a:gd name="T98" fmla="*/ 51 w 454"/>
              <a:gd name="T99" fmla="*/ 64 h 307"/>
              <a:gd name="T100" fmla="*/ 48 w 454"/>
              <a:gd name="T101" fmla="*/ 64 h 307"/>
              <a:gd name="T102" fmla="*/ 48 w 454"/>
              <a:gd name="T103" fmla="*/ 64 h 307"/>
              <a:gd name="T104" fmla="*/ 45 w 454"/>
              <a:gd name="T105" fmla="*/ 58 h 307"/>
              <a:gd name="T106" fmla="*/ 42 w 454"/>
              <a:gd name="T107" fmla="*/ 39 h 307"/>
              <a:gd name="T108" fmla="*/ 42 w 454"/>
              <a:gd name="T109" fmla="*/ 39 h 307"/>
              <a:gd name="T110" fmla="*/ 40 w 454"/>
              <a:gd name="T111" fmla="*/ 42 h 307"/>
              <a:gd name="T112" fmla="*/ 40 w 454"/>
              <a:gd name="T113" fmla="*/ 42 h 307"/>
              <a:gd name="T114" fmla="*/ 26 w 454"/>
              <a:gd name="T115" fmla="*/ 51 h 307"/>
              <a:gd name="T116" fmla="*/ 0 w 454"/>
              <a:gd name="T117" fmla="*/ 61 h 307"/>
              <a:gd name="T118" fmla="*/ 31 w 454"/>
              <a:gd name="T119" fmla="*/ 291 h 307"/>
              <a:gd name="T120" fmla="*/ 31 w 454"/>
              <a:gd name="T121" fmla="*/ 298 h 307"/>
              <a:gd name="T122" fmla="*/ 31 w 454"/>
              <a:gd name="T123" fmla="*/ 29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4" h="307">
                <a:moveTo>
                  <a:pt x="31" y="298"/>
                </a:moveTo>
                <a:lnTo>
                  <a:pt x="31" y="307"/>
                </a:lnTo>
                <a:lnTo>
                  <a:pt x="110" y="294"/>
                </a:lnTo>
                <a:lnTo>
                  <a:pt x="110" y="294"/>
                </a:lnTo>
                <a:lnTo>
                  <a:pt x="112" y="291"/>
                </a:lnTo>
                <a:lnTo>
                  <a:pt x="112" y="291"/>
                </a:lnTo>
                <a:lnTo>
                  <a:pt x="115" y="294"/>
                </a:lnTo>
                <a:lnTo>
                  <a:pt x="146" y="288"/>
                </a:lnTo>
                <a:lnTo>
                  <a:pt x="401" y="249"/>
                </a:lnTo>
                <a:lnTo>
                  <a:pt x="401" y="249"/>
                </a:lnTo>
                <a:lnTo>
                  <a:pt x="401" y="249"/>
                </a:lnTo>
                <a:lnTo>
                  <a:pt x="412" y="246"/>
                </a:lnTo>
                <a:lnTo>
                  <a:pt x="437" y="209"/>
                </a:lnTo>
                <a:lnTo>
                  <a:pt x="437" y="209"/>
                </a:lnTo>
                <a:lnTo>
                  <a:pt x="440" y="206"/>
                </a:lnTo>
                <a:lnTo>
                  <a:pt x="440" y="206"/>
                </a:lnTo>
                <a:lnTo>
                  <a:pt x="443" y="203"/>
                </a:lnTo>
                <a:lnTo>
                  <a:pt x="445" y="203"/>
                </a:lnTo>
                <a:lnTo>
                  <a:pt x="448" y="197"/>
                </a:lnTo>
                <a:lnTo>
                  <a:pt x="451" y="194"/>
                </a:lnTo>
                <a:lnTo>
                  <a:pt x="451" y="194"/>
                </a:lnTo>
                <a:lnTo>
                  <a:pt x="454" y="182"/>
                </a:lnTo>
                <a:lnTo>
                  <a:pt x="454" y="176"/>
                </a:lnTo>
                <a:lnTo>
                  <a:pt x="454" y="176"/>
                </a:lnTo>
                <a:lnTo>
                  <a:pt x="434" y="149"/>
                </a:lnTo>
                <a:lnTo>
                  <a:pt x="434" y="149"/>
                </a:lnTo>
                <a:lnTo>
                  <a:pt x="431" y="143"/>
                </a:lnTo>
                <a:lnTo>
                  <a:pt x="429" y="130"/>
                </a:lnTo>
                <a:lnTo>
                  <a:pt x="429" y="130"/>
                </a:lnTo>
                <a:lnTo>
                  <a:pt x="429" y="124"/>
                </a:lnTo>
                <a:lnTo>
                  <a:pt x="429" y="124"/>
                </a:lnTo>
                <a:lnTo>
                  <a:pt x="429" y="118"/>
                </a:lnTo>
                <a:lnTo>
                  <a:pt x="429" y="118"/>
                </a:lnTo>
                <a:lnTo>
                  <a:pt x="437" y="97"/>
                </a:lnTo>
                <a:lnTo>
                  <a:pt x="437" y="97"/>
                </a:lnTo>
                <a:lnTo>
                  <a:pt x="440" y="91"/>
                </a:lnTo>
                <a:lnTo>
                  <a:pt x="440" y="67"/>
                </a:lnTo>
                <a:lnTo>
                  <a:pt x="437" y="61"/>
                </a:lnTo>
                <a:lnTo>
                  <a:pt x="429" y="54"/>
                </a:lnTo>
                <a:lnTo>
                  <a:pt x="429" y="54"/>
                </a:lnTo>
                <a:lnTo>
                  <a:pt x="426" y="54"/>
                </a:lnTo>
                <a:lnTo>
                  <a:pt x="426" y="54"/>
                </a:lnTo>
                <a:lnTo>
                  <a:pt x="395" y="9"/>
                </a:lnTo>
                <a:lnTo>
                  <a:pt x="395" y="9"/>
                </a:lnTo>
                <a:lnTo>
                  <a:pt x="370" y="0"/>
                </a:lnTo>
                <a:lnTo>
                  <a:pt x="370" y="0"/>
                </a:lnTo>
                <a:lnTo>
                  <a:pt x="367" y="0"/>
                </a:lnTo>
                <a:lnTo>
                  <a:pt x="367" y="0"/>
                </a:lnTo>
                <a:lnTo>
                  <a:pt x="51" y="64"/>
                </a:lnTo>
                <a:lnTo>
                  <a:pt x="51" y="64"/>
                </a:lnTo>
                <a:lnTo>
                  <a:pt x="48" y="64"/>
                </a:lnTo>
                <a:lnTo>
                  <a:pt x="48" y="64"/>
                </a:lnTo>
                <a:lnTo>
                  <a:pt x="45" y="58"/>
                </a:lnTo>
                <a:lnTo>
                  <a:pt x="42" y="39"/>
                </a:lnTo>
                <a:lnTo>
                  <a:pt x="42" y="39"/>
                </a:lnTo>
                <a:lnTo>
                  <a:pt x="40" y="42"/>
                </a:lnTo>
                <a:lnTo>
                  <a:pt x="40" y="42"/>
                </a:lnTo>
                <a:lnTo>
                  <a:pt x="26" y="51"/>
                </a:lnTo>
                <a:lnTo>
                  <a:pt x="0" y="61"/>
                </a:lnTo>
                <a:lnTo>
                  <a:pt x="31" y="291"/>
                </a:lnTo>
                <a:lnTo>
                  <a:pt x="31" y="298"/>
                </a:lnTo>
                <a:lnTo>
                  <a:pt x="31" y="298"/>
                </a:lnTo>
                <a:close/>
              </a:path>
            </a:pathLst>
          </a:custGeom>
          <a:solidFill>
            <a:schemeClr val="accent6">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34" name="Freeform 31">
            <a:extLst>
              <a:ext uri="{FF2B5EF4-FFF2-40B4-BE49-F238E27FC236}">
                <a16:creationId xmlns:a16="http://schemas.microsoft.com/office/drawing/2014/main" id="{9A47F35E-4E59-C401-E9FF-9B67F6D04A2F}"/>
              </a:ext>
            </a:extLst>
          </p:cNvPr>
          <p:cNvSpPr>
            <a:spLocks/>
          </p:cNvSpPr>
          <p:nvPr/>
        </p:nvSpPr>
        <p:spPr bwMode="auto">
          <a:xfrm rot="21400944">
            <a:off x="10713619" y="3227218"/>
            <a:ext cx="0" cy="8246"/>
          </a:xfrm>
          <a:custGeom>
            <a:avLst/>
            <a:gdLst>
              <a:gd name="T0" fmla="*/ 7 h 7"/>
              <a:gd name="T1" fmla="*/ 0 h 7"/>
              <a:gd name="T2" fmla="*/ 7 h 7"/>
              <a:gd name="T3" fmla="*/ 7 h 7"/>
            </a:gdLst>
            <a:ahLst/>
            <a:cxnLst>
              <a:cxn ang="0">
                <a:pos x="0" y="T0"/>
              </a:cxn>
              <a:cxn ang="0">
                <a:pos x="0" y="T1"/>
              </a:cxn>
              <a:cxn ang="0">
                <a:pos x="0" y="T2"/>
              </a:cxn>
              <a:cxn ang="0">
                <a:pos x="0" y="T3"/>
              </a:cxn>
            </a:cxnLst>
            <a:rect l="0" t="0" r="r" b="b"/>
            <a:pathLst>
              <a:path h="7">
                <a:moveTo>
                  <a:pt x="0" y="7"/>
                </a:moveTo>
                <a:lnTo>
                  <a:pt x="0" y="0"/>
                </a:lnTo>
                <a:lnTo>
                  <a:pt x="0" y="7"/>
                </a:lnTo>
                <a:lnTo>
                  <a:pt x="0" y="7"/>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5" name="Freeform 32">
            <a:extLst>
              <a:ext uri="{FF2B5EF4-FFF2-40B4-BE49-F238E27FC236}">
                <a16:creationId xmlns:a16="http://schemas.microsoft.com/office/drawing/2014/main" id="{505787C2-3AA0-C2DD-4100-D390A2F0E0D5}"/>
              </a:ext>
            </a:extLst>
          </p:cNvPr>
          <p:cNvSpPr>
            <a:spLocks/>
          </p:cNvSpPr>
          <p:nvPr/>
        </p:nvSpPr>
        <p:spPr bwMode="auto">
          <a:xfrm rot="21400944">
            <a:off x="8428532" y="3003498"/>
            <a:ext cx="821086" cy="411082"/>
          </a:xfrm>
          <a:custGeom>
            <a:avLst/>
            <a:gdLst>
              <a:gd name="T0" fmla="*/ 647 w 661"/>
              <a:gd name="T1" fmla="*/ 304 h 349"/>
              <a:gd name="T2" fmla="*/ 633 w 661"/>
              <a:gd name="T3" fmla="*/ 261 h 349"/>
              <a:gd name="T4" fmla="*/ 627 w 661"/>
              <a:gd name="T5" fmla="*/ 222 h 349"/>
              <a:gd name="T6" fmla="*/ 624 w 661"/>
              <a:gd name="T7" fmla="*/ 173 h 349"/>
              <a:gd name="T8" fmla="*/ 608 w 661"/>
              <a:gd name="T9" fmla="*/ 143 h 349"/>
              <a:gd name="T10" fmla="*/ 602 w 661"/>
              <a:gd name="T11" fmla="*/ 124 h 349"/>
              <a:gd name="T12" fmla="*/ 599 w 661"/>
              <a:gd name="T13" fmla="*/ 121 h 349"/>
              <a:gd name="T14" fmla="*/ 599 w 661"/>
              <a:gd name="T15" fmla="*/ 118 h 349"/>
              <a:gd name="T16" fmla="*/ 596 w 661"/>
              <a:gd name="T17" fmla="*/ 115 h 349"/>
              <a:gd name="T18" fmla="*/ 596 w 661"/>
              <a:gd name="T19" fmla="*/ 109 h 349"/>
              <a:gd name="T20" fmla="*/ 594 w 661"/>
              <a:gd name="T21" fmla="*/ 106 h 349"/>
              <a:gd name="T22" fmla="*/ 591 w 661"/>
              <a:gd name="T23" fmla="*/ 100 h 349"/>
              <a:gd name="T24" fmla="*/ 591 w 661"/>
              <a:gd name="T25" fmla="*/ 94 h 349"/>
              <a:gd name="T26" fmla="*/ 588 w 661"/>
              <a:gd name="T27" fmla="*/ 91 h 349"/>
              <a:gd name="T28" fmla="*/ 582 w 661"/>
              <a:gd name="T29" fmla="*/ 91 h 349"/>
              <a:gd name="T30" fmla="*/ 577 w 661"/>
              <a:gd name="T31" fmla="*/ 88 h 349"/>
              <a:gd name="T32" fmla="*/ 568 w 661"/>
              <a:gd name="T33" fmla="*/ 85 h 349"/>
              <a:gd name="T34" fmla="*/ 560 w 661"/>
              <a:gd name="T35" fmla="*/ 79 h 349"/>
              <a:gd name="T36" fmla="*/ 552 w 661"/>
              <a:gd name="T37" fmla="*/ 76 h 349"/>
              <a:gd name="T38" fmla="*/ 546 w 661"/>
              <a:gd name="T39" fmla="*/ 73 h 349"/>
              <a:gd name="T40" fmla="*/ 538 w 661"/>
              <a:gd name="T41" fmla="*/ 70 h 349"/>
              <a:gd name="T42" fmla="*/ 535 w 661"/>
              <a:gd name="T43" fmla="*/ 67 h 349"/>
              <a:gd name="T44" fmla="*/ 504 w 661"/>
              <a:gd name="T45" fmla="*/ 67 h 349"/>
              <a:gd name="T46" fmla="*/ 434 w 661"/>
              <a:gd name="T47" fmla="*/ 64 h 349"/>
              <a:gd name="T48" fmla="*/ 364 w 661"/>
              <a:gd name="T49" fmla="*/ 42 h 349"/>
              <a:gd name="T50" fmla="*/ 269 w 661"/>
              <a:gd name="T51" fmla="*/ 21 h 349"/>
              <a:gd name="T52" fmla="*/ 233 w 661"/>
              <a:gd name="T53" fmla="*/ 12 h 349"/>
              <a:gd name="T54" fmla="*/ 227 w 661"/>
              <a:gd name="T55" fmla="*/ 12 h 349"/>
              <a:gd name="T56" fmla="*/ 224 w 661"/>
              <a:gd name="T57" fmla="*/ 12 h 349"/>
              <a:gd name="T58" fmla="*/ 219 w 661"/>
              <a:gd name="T59" fmla="*/ 12 h 349"/>
              <a:gd name="T60" fmla="*/ 213 w 661"/>
              <a:gd name="T61" fmla="*/ 9 h 349"/>
              <a:gd name="T62" fmla="*/ 207 w 661"/>
              <a:gd name="T63" fmla="*/ 9 h 349"/>
              <a:gd name="T64" fmla="*/ 199 w 661"/>
              <a:gd name="T65" fmla="*/ 9 h 349"/>
              <a:gd name="T66" fmla="*/ 193 w 661"/>
              <a:gd name="T67" fmla="*/ 9 h 349"/>
              <a:gd name="T68" fmla="*/ 185 w 661"/>
              <a:gd name="T69" fmla="*/ 9 h 349"/>
              <a:gd name="T70" fmla="*/ 179 w 661"/>
              <a:gd name="T71" fmla="*/ 6 h 349"/>
              <a:gd name="T72" fmla="*/ 165 w 661"/>
              <a:gd name="T73" fmla="*/ 6 h 349"/>
              <a:gd name="T74" fmla="*/ 160 w 661"/>
              <a:gd name="T75" fmla="*/ 6 h 349"/>
              <a:gd name="T76" fmla="*/ 151 w 661"/>
              <a:gd name="T77" fmla="*/ 6 h 349"/>
              <a:gd name="T78" fmla="*/ 143 w 661"/>
              <a:gd name="T79" fmla="*/ 6 h 349"/>
              <a:gd name="T80" fmla="*/ 135 w 661"/>
              <a:gd name="T81" fmla="*/ 6 h 349"/>
              <a:gd name="T82" fmla="*/ 107 w 661"/>
              <a:gd name="T83" fmla="*/ 3 h 349"/>
              <a:gd name="T84" fmla="*/ 20 w 661"/>
              <a:gd name="T85" fmla="*/ 15 h 349"/>
              <a:gd name="T86" fmla="*/ 20 w 661"/>
              <a:gd name="T87" fmla="*/ 36 h 349"/>
              <a:gd name="T88" fmla="*/ 14 w 661"/>
              <a:gd name="T89" fmla="*/ 67 h 349"/>
              <a:gd name="T90" fmla="*/ 11 w 661"/>
              <a:gd name="T91" fmla="*/ 115 h 349"/>
              <a:gd name="T92" fmla="*/ 9 w 661"/>
              <a:gd name="T93" fmla="*/ 140 h 349"/>
              <a:gd name="T94" fmla="*/ 6 w 661"/>
              <a:gd name="T95" fmla="*/ 161 h 349"/>
              <a:gd name="T96" fmla="*/ 3 w 661"/>
              <a:gd name="T97" fmla="*/ 185 h 349"/>
              <a:gd name="T98" fmla="*/ 3 w 661"/>
              <a:gd name="T99" fmla="*/ 197 h 349"/>
              <a:gd name="T100" fmla="*/ 25 w 661"/>
              <a:gd name="T101" fmla="*/ 213 h 349"/>
              <a:gd name="T102" fmla="*/ 56 w 661"/>
              <a:gd name="T103" fmla="*/ 219 h 349"/>
              <a:gd name="T104" fmla="*/ 95 w 661"/>
              <a:gd name="T105" fmla="*/ 222 h 349"/>
              <a:gd name="T106" fmla="*/ 123 w 661"/>
              <a:gd name="T107" fmla="*/ 228 h 349"/>
              <a:gd name="T108" fmla="*/ 157 w 661"/>
              <a:gd name="T109" fmla="*/ 237 h 349"/>
              <a:gd name="T110" fmla="*/ 652 w 661"/>
              <a:gd name="T111" fmla="*/ 325 h 349"/>
              <a:gd name="T112" fmla="*/ 652 w 661"/>
              <a:gd name="T113" fmla="*/ 3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1" h="349">
                <a:moveTo>
                  <a:pt x="650" y="307"/>
                </a:moveTo>
                <a:lnTo>
                  <a:pt x="650" y="307"/>
                </a:lnTo>
                <a:lnTo>
                  <a:pt x="650" y="307"/>
                </a:lnTo>
                <a:lnTo>
                  <a:pt x="650" y="307"/>
                </a:lnTo>
                <a:lnTo>
                  <a:pt x="647" y="307"/>
                </a:lnTo>
                <a:lnTo>
                  <a:pt x="647" y="307"/>
                </a:lnTo>
                <a:lnTo>
                  <a:pt x="647" y="304"/>
                </a:lnTo>
                <a:lnTo>
                  <a:pt x="647" y="304"/>
                </a:lnTo>
                <a:lnTo>
                  <a:pt x="644" y="304"/>
                </a:lnTo>
                <a:lnTo>
                  <a:pt x="644" y="304"/>
                </a:lnTo>
                <a:lnTo>
                  <a:pt x="636" y="292"/>
                </a:lnTo>
                <a:lnTo>
                  <a:pt x="636" y="282"/>
                </a:lnTo>
                <a:lnTo>
                  <a:pt x="636" y="282"/>
                </a:lnTo>
                <a:lnTo>
                  <a:pt x="633" y="261"/>
                </a:lnTo>
                <a:lnTo>
                  <a:pt x="633" y="261"/>
                </a:lnTo>
                <a:lnTo>
                  <a:pt x="630" y="243"/>
                </a:lnTo>
                <a:lnTo>
                  <a:pt x="630" y="243"/>
                </a:lnTo>
                <a:lnTo>
                  <a:pt x="630" y="240"/>
                </a:lnTo>
                <a:lnTo>
                  <a:pt x="630" y="240"/>
                </a:lnTo>
                <a:lnTo>
                  <a:pt x="630" y="234"/>
                </a:lnTo>
                <a:lnTo>
                  <a:pt x="627" y="222"/>
                </a:lnTo>
                <a:lnTo>
                  <a:pt x="627" y="222"/>
                </a:lnTo>
                <a:lnTo>
                  <a:pt x="624" y="213"/>
                </a:lnTo>
                <a:lnTo>
                  <a:pt x="622" y="203"/>
                </a:lnTo>
                <a:lnTo>
                  <a:pt x="624" y="188"/>
                </a:lnTo>
                <a:lnTo>
                  <a:pt x="624" y="188"/>
                </a:lnTo>
                <a:lnTo>
                  <a:pt x="624" y="173"/>
                </a:lnTo>
                <a:lnTo>
                  <a:pt x="624" y="173"/>
                </a:lnTo>
                <a:lnTo>
                  <a:pt x="624" y="167"/>
                </a:lnTo>
                <a:lnTo>
                  <a:pt x="619" y="161"/>
                </a:lnTo>
                <a:lnTo>
                  <a:pt x="619" y="161"/>
                </a:lnTo>
                <a:lnTo>
                  <a:pt x="613" y="152"/>
                </a:lnTo>
                <a:lnTo>
                  <a:pt x="610" y="149"/>
                </a:lnTo>
                <a:lnTo>
                  <a:pt x="608" y="143"/>
                </a:lnTo>
                <a:lnTo>
                  <a:pt x="608" y="143"/>
                </a:lnTo>
                <a:lnTo>
                  <a:pt x="608" y="134"/>
                </a:lnTo>
                <a:lnTo>
                  <a:pt x="602" y="127"/>
                </a:lnTo>
                <a:lnTo>
                  <a:pt x="602" y="127"/>
                </a:lnTo>
                <a:lnTo>
                  <a:pt x="602" y="124"/>
                </a:lnTo>
                <a:lnTo>
                  <a:pt x="602" y="124"/>
                </a:lnTo>
                <a:lnTo>
                  <a:pt x="602" y="124"/>
                </a:lnTo>
                <a:lnTo>
                  <a:pt x="602" y="124"/>
                </a:lnTo>
                <a:lnTo>
                  <a:pt x="602" y="124"/>
                </a:lnTo>
                <a:lnTo>
                  <a:pt x="602" y="124"/>
                </a:lnTo>
                <a:lnTo>
                  <a:pt x="602" y="121"/>
                </a:lnTo>
                <a:lnTo>
                  <a:pt x="602" y="121"/>
                </a:lnTo>
                <a:lnTo>
                  <a:pt x="599" y="121"/>
                </a:lnTo>
                <a:lnTo>
                  <a:pt x="599" y="121"/>
                </a:lnTo>
                <a:lnTo>
                  <a:pt x="599" y="121"/>
                </a:lnTo>
                <a:lnTo>
                  <a:pt x="599" y="121"/>
                </a:lnTo>
                <a:lnTo>
                  <a:pt x="599" y="121"/>
                </a:lnTo>
                <a:lnTo>
                  <a:pt x="599" y="121"/>
                </a:lnTo>
                <a:lnTo>
                  <a:pt x="599" y="118"/>
                </a:lnTo>
                <a:lnTo>
                  <a:pt x="599" y="118"/>
                </a:lnTo>
                <a:lnTo>
                  <a:pt x="599" y="118"/>
                </a:lnTo>
                <a:lnTo>
                  <a:pt x="599" y="118"/>
                </a:lnTo>
                <a:lnTo>
                  <a:pt x="599" y="118"/>
                </a:lnTo>
                <a:lnTo>
                  <a:pt x="599" y="118"/>
                </a:lnTo>
                <a:lnTo>
                  <a:pt x="596" y="115"/>
                </a:lnTo>
                <a:lnTo>
                  <a:pt x="596" y="115"/>
                </a:lnTo>
                <a:lnTo>
                  <a:pt x="596" y="115"/>
                </a:lnTo>
                <a:lnTo>
                  <a:pt x="596" y="115"/>
                </a:lnTo>
                <a:lnTo>
                  <a:pt x="596" y="115"/>
                </a:lnTo>
                <a:lnTo>
                  <a:pt x="596" y="115"/>
                </a:lnTo>
                <a:lnTo>
                  <a:pt x="596" y="112"/>
                </a:lnTo>
                <a:lnTo>
                  <a:pt x="596" y="112"/>
                </a:lnTo>
                <a:lnTo>
                  <a:pt x="596" y="112"/>
                </a:lnTo>
                <a:lnTo>
                  <a:pt x="596" y="112"/>
                </a:lnTo>
                <a:lnTo>
                  <a:pt x="596" y="109"/>
                </a:lnTo>
                <a:lnTo>
                  <a:pt x="596" y="109"/>
                </a:lnTo>
                <a:lnTo>
                  <a:pt x="594" y="109"/>
                </a:lnTo>
                <a:lnTo>
                  <a:pt x="594" y="109"/>
                </a:lnTo>
                <a:lnTo>
                  <a:pt x="594" y="106"/>
                </a:lnTo>
                <a:lnTo>
                  <a:pt x="594" y="106"/>
                </a:lnTo>
                <a:lnTo>
                  <a:pt x="594" y="106"/>
                </a:lnTo>
                <a:lnTo>
                  <a:pt x="594" y="106"/>
                </a:lnTo>
                <a:lnTo>
                  <a:pt x="594" y="106"/>
                </a:lnTo>
                <a:lnTo>
                  <a:pt x="594" y="106"/>
                </a:lnTo>
                <a:lnTo>
                  <a:pt x="594" y="103"/>
                </a:lnTo>
                <a:lnTo>
                  <a:pt x="594" y="103"/>
                </a:lnTo>
                <a:lnTo>
                  <a:pt x="591" y="103"/>
                </a:lnTo>
                <a:lnTo>
                  <a:pt x="591" y="103"/>
                </a:lnTo>
                <a:lnTo>
                  <a:pt x="591" y="100"/>
                </a:lnTo>
                <a:lnTo>
                  <a:pt x="591" y="100"/>
                </a:lnTo>
                <a:lnTo>
                  <a:pt x="591" y="100"/>
                </a:lnTo>
                <a:lnTo>
                  <a:pt x="591" y="100"/>
                </a:lnTo>
                <a:lnTo>
                  <a:pt x="591" y="97"/>
                </a:lnTo>
                <a:lnTo>
                  <a:pt x="591" y="97"/>
                </a:lnTo>
                <a:lnTo>
                  <a:pt x="591" y="97"/>
                </a:lnTo>
                <a:lnTo>
                  <a:pt x="591" y="97"/>
                </a:lnTo>
                <a:lnTo>
                  <a:pt x="591" y="94"/>
                </a:lnTo>
                <a:lnTo>
                  <a:pt x="591" y="94"/>
                </a:lnTo>
                <a:lnTo>
                  <a:pt x="591" y="94"/>
                </a:lnTo>
                <a:lnTo>
                  <a:pt x="591" y="94"/>
                </a:lnTo>
                <a:lnTo>
                  <a:pt x="588" y="94"/>
                </a:lnTo>
                <a:lnTo>
                  <a:pt x="588" y="94"/>
                </a:lnTo>
                <a:lnTo>
                  <a:pt x="588" y="91"/>
                </a:lnTo>
                <a:lnTo>
                  <a:pt x="588" y="91"/>
                </a:lnTo>
                <a:lnTo>
                  <a:pt x="588" y="91"/>
                </a:lnTo>
                <a:lnTo>
                  <a:pt x="588" y="91"/>
                </a:lnTo>
                <a:lnTo>
                  <a:pt x="585" y="91"/>
                </a:lnTo>
                <a:lnTo>
                  <a:pt x="585" y="91"/>
                </a:lnTo>
                <a:lnTo>
                  <a:pt x="585" y="91"/>
                </a:lnTo>
                <a:lnTo>
                  <a:pt x="585" y="91"/>
                </a:lnTo>
                <a:lnTo>
                  <a:pt x="582" y="91"/>
                </a:lnTo>
                <a:lnTo>
                  <a:pt x="582" y="91"/>
                </a:lnTo>
                <a:lnTo>
                  <a:pt x="580" y="88"/>
                </a:lnTo>
                <a:lnTo>
                  <a:pt x="580" y="88"/>
                </a:lnTo>
                <a:lnTo>
                  <a:pt x="580" y="88"/>
                </a:lnTo>
                <a:lnTo>
                  <a:pt x="580" y="88"/>
                </a:lnTo>
                <a:lnTo>
                  <a:pt x="577" y="88"/>
                </a:lnTo>
                <a:lnTo>
                  <a:pt x="577" y="88"/>
                </a:lnTo>
                <a:lnTo>
                  <a:pt x="577" y="88"/>
                </a:lnTo>
                <a:lnTo>
                  <a:pt x="577" y="88"/>
                </a:lnTo>
                <a:lnTo>
                  <a:pt x="574" y="85"/>
                </a:lnTo>
                <a:lnTo>
                  <a:pt x="574" y="85"/>
                </a:lnTo>
                <a:lnTo>
                  <a:pt x="574" y="85"/>
                </a:lnTo>
                <a:lnTo>
                  <a:pt x="574" y="85"/>
                </a:lnTo>
                <a:lnTo>
                  <a:pt x="568" y="85"/>
                </a:lnTo>
                <a:lnTo>
                  <a:pt x="568" y="85"/>
                </a:lnTo>
                <a:lnTo>
                  <a:pt x="568" y="85"/>
                </a:lnTo>
                <a:lnTo>
                  <a:pt x="568" y="85"/>
                </a:lnTo>
                <a:lnTo>
                  <a:pt x="560" y="79"/>
                </a:lnTo>
                <a:lnTo>
                  <a:pt x="560" y="79"/>
                </a:lnTo>
                <a:lnTo>
                  <a:pt x="560" y="79"/>
                </a:lnTo>
                <a:lnTo>
                  <a:pt x="560" y="79"/>
                </a:lnTo>
                <a:lnTo>
                  <a:pt x="557" y="79"/>
                </a:lnTo>
                <a:lnTo>
                  <a:pt x="557" y="79"/>
                </a:lnTo>
                <a:lnTo>
                  <a:pt x="557" y="79"/>
                </a:lnTo>
                <a:lnTo>
                  <a:pt x="557" y="79"/>
                </a:lnTo>
                <a:lnTo>
                  <a:pt x="552" y="76"/>
                </a:lnTo>
                <a:lnTo>
                  <a:pt x="552" y="76"/>
                </a:lnTo>
                <a:lnTo>
                  <a:pt x="552" y="76"/>
                </a:lnTo>
                <a:lnTo>
                  <a:pt x="552" y="76"/>
                </a:lnTo>
                <a:lnTo>
                  <a:pt x="549" y="73"/>
                </a:lnTo>
                <a:lnTo>
                  <a:pt x="549" y="73"/>
                </a:lnTo>
                <a:lnTo>
                  <a:pt x="549" y="73"/>
                </a:lnTo>
                <a:lnTo>
                  <a:pt x="549" y="73"/>
                </a:lnTo>
                <a:lnTo>
                  <a:pt x="546" y="73"/>
                </a:lnTo>
                <a:lnTo>
                  <a:pt x="546" y="73"/>
                </a:lnTo>
                <a:lnTo>
                  <a:pt x="546" y="73"/>
                </a:lnTo>
                <a:lnTo>
                  <a:pt x="546" y="73"/>
                </a:lnTo>
                <a:lnTo>
                  <a:pt x="540" y="70"/>
                </a:lnTo>
                <a:lnTo>
                  <a:pt x="540" y="70"/>
                </a:lnTo>
                <a:lnTo>
                  <a:pt x="540" y="70"/>
                </a:lnTo>
                <a:lnTo>
                  <a:pt x="540" y="70"/>
                </a:lnTo>
                <a:lnTo>
                  <a:pt x="538" y="70"/>
                </a:lnTo>
                <a:lnTo>
                  <a:pt x="538" y="70"/>
                </a:lnTo>
                <a:lnTo>
                  <a:pt x="538" y="67"/>
                </a:lnTo>
                <a:lnTo>
                  <a:pt x="538" y="67"/>
                </a:lnTo>
                <a:lnTo>
                  <a:pt x="538" y="67"/>
                </a:lnTo>
                <a:lnTo>
                  <a:pt x="538" y="67"/>
                </a:lnTo>
                <a:lnTo>
                  <a:pt x="535" y="67"/>
                </a:lnTo>
                <a:lnTo>
                  <a:pt x="535" y="67"/>
                </a:lnTo>
                <a:lnTo>
                  <a:pt x="535" y="64"/>
                </a:lnTo>
                <a:lnTo>
                  <a:pt x="535" y="64"/>
                </a:lnTo>
                <a:lnTo>
                  <a:pt x="529" y="64"/>
                </a:lnTo>
                <a:lnTo>
                  <a:pt x="526" y="61"/>
                </a:lnTo>
                <a:lnTo>
                  <a:pt x="515" y="64"/>
                </a:lnTo>
                <a:lnTo>
                  <a:pt x="515" y="64"/>
                </a:lnTo>
                <a:lnTo>
                  <a:pt x="504" y="67"/>
                </a:lnTo>
                <a:lnTo>
                  <a:pt x="504" y="67"/>
                </a:lnTo>
                <a:lnTo>
                  <a:pt x="482" y="70"/>
                </a:lnTo>
                <a:lnTo>
                  <a:pt x="482" y="70"/>
                </a:lnTo>
                <a:lnTo>
                  <a:pt x="470" y="73"/>
                </a:lnTo>
                <a:lnTo>
                  <a:pt x="470" y="73"/>
                </a:lnTo>
                <a:lnTo>
                  <a:pt x="448" y="70"/>
                </a:lnTo>
                <a:lnTo>
                  <a:pt x="434" y="64"/>
                </a:lnTo>
                <a:lnTo>
                  <a:pt x="426" y="58"/>
                </a:lnTo>
                <a:lnTo>
                  <a:pt x="426" y="58"/>
                </a:lnTo>
                <a:lnTo>
                  <a:pt x="414" y="55"/>
                </a:lnTo>
                <a:lnTo>
                  <a:pt x="400" y="52"/>
                </a:lnTo>
                <a:lnTo>
                  <a:pt x="400" y="52"/>
                </a:lnTo>
                <a:lnTo>
                  <a:pt x="364" y="42"/>
                </a:lnTo>
                <a:lnTo>
                  <a:pt x="364" y="42"/>
                </a:lnTo>
                <a:lnTo>
                  <a:pt x="342" y="33"/>
                </a:lnTo>
                <a:lnTo>
                  <a:pt x="330" y="24"/>
                </a:lnTo>
                <a:lnTo>
                  <a:pt x="330" y="24"/>
                </a:lnTo>
                <a:lnTo>
                  <a:pt x="319" y="21"/>
                </a:lnTo>
                <a:lnTo>
                  <a:pt x="302" y="21"/>
                </a:lnTo>
                <a:lnTo>
                  <a:pt x="302" y="21"/>
                </a:lnTo>
                <a:lnTo>
                  <a:pt x="269" y="21"/>
                </a:lnTo>
                <a:lnTo>
                  <a:pt x="235" y="15"/>
                </a:lnTo>
                <a:lnTo>
                  <a:pt x="235" y="15"/>
                </a:lnTo>
                <a:lnTo>
                  <a:pt x="233" y="15"/>
                </a:lnTo>
                <a:lnTo>
                  <a:pt x="233" y="15"/>
                </a:lnTo>
                <a:lnTo>
                  <a:pt x="233" y="12"/>
                </a:lnTo>
                <a:lnTo>
                  <a:pt x="233" y="12"/>
                </a:lnTo>
                <a:lnTo>
                  <a:pt x="233" y="12"/>
                </a:lnTo>
                <a:lnTo>
                  <a:pt x="233" y="12"/>
                </a:lnTo>
                <a:lnTo>
                  <a:pt x="230" y="12"/>
                </a:lnTo>
                <a:lnTo>
                  <a:pt x="230" y="12"/>
                </a:lnTo>
                <a:lnTo>
                  <a:pt x="230" y="12"/>
                </a:lnTo>
                <a:lnTo>
                  <a:pt x="230" y="12"/>
                </a:lnTo>
                <a:lnTo>
                  <a:pt x="227" y="12"/>
                </a:lnTo>
                <a:lnTo>
                  <a:pt x="227" y="12"/>
                </a:lnTo>
                <a:lnTo>
                  <a:pt x="227" y="12"/>
                </a:lnTo>
                <a:lnTo>
                  <a:pt x="227" y="12"/>
                </a:lnTo>
                <a:lnTo>
                  <a:pt x="224" y="12"/>
                </a:lnTo>
                <a:lnTo>
                  <a:pt x="224" y="12"/>
                </a:lnTo>
                <a:lnTo>
                  <a:pt x="224" y="12"/>
                </a:lnTo>
                <a:lnTo>
                  <a:pt x="224" y="12"/>
                </a:lnTo>
                <a:lnTo>
                  <a:pt x="224" y="12"/>
                </a:lnTo>
                <a:lnTo>
                  <a:pt x="224" y="12"/>
                </a:lnTo>
                <a:lnTo>
                  <a:pt x="221" y="12"/>
                </a:lnTo>
                <a:lnTo>
                  <a:pt x="221" y="12"/>
                </a:lnTo>
                <a:lnTo>
                  <a:pt x="221" y="12"/>
                </a:lnTo>
                <a:lnTo>
                  <a:pt x="221" y="12"/>
                </a:lnTo>
                <a:lnTo>
                  <a:pt x="219" y="12"/>
                </a:lnTo>
                <a:lnTo>
                  <a:pt x="219" y="12"/>
                </a:lnTo>
                <a:lnTo>
                  <a:pt x="219" y="12"/>
                </a:lnTo>
                <a:lnTo>
                  <a:pt x="219" y="12"/>
                </a:lnTo>
                <a:lnTo>
                  <a:pt x="216" y="12"/>
                </a:lnTo>
                <a:lnTo>
                  <a:pt x="216" y="12"/>
                </a:lnTo>
                <a:lnTo>
                  <a:pt x="213" y="9"/>
                </a:lnTo>
                <a:lnTo>
                  <a:pt x="213" y="9"/>
                </a:lnTo>
                <a:lnTo>
                  <a:pt x="213" y="9"/>
                </a:lnTo>
                <a:lnTo>
                  <a:pt x="213" y="9"/>
                </a:lnTo>
                <a:lnTo>
                  <a:pt x="210" y="9"/>
                </a:lnTo>
                <a:lnTo>
                  <a:pt x="210" y="9"/>
                </a:lnTo>
                <a:lnTo>
                  <a:pt x="207" y="9"/>
                </a:lnTo>
                <a:lnTo>
                  <a:pt x="207" y="9"/>
                </a:lnTo>
                <a:lnTo>
                  <a:pt x="207" y="9"/>
                </a:lnTo>
                <a:lnTo>
                  <a:pt x="207" y="9"/>
                </a:lnTo>
                <a:lnTo>
                  <a:pt x="205" y="9"/>
                </a:lnTo>
                <a:lnTo>
                  <a:pt x="205" y="9"/>
                </a:lnTo>
                <a:lnTo>
                  <a:pt x="202" y="9"/>
                </a:lnTo>
                <a:lnTo>
                  <a:pt x="202" y="9"/>
                </a:lnTo>
                <a:lnTo>
                  <a:pt x="202" y="9"/>
                </a:lnTo>
                <a:lnTo>
                  <a:pt x="202" y="9"/>
                </a:lnTo>
                <a:lnTo>
                  <a:pt x="199" y="9"/>
                </a:lnTo>
                <a:lnTo>
                  <a:pt x="199" y="9"/>
                </a:lnTo>
                <a:lnTo>
                  <a:pt x="196" y="9"/>
                </a:lnTo>
                <a:lnTo>
                  <a:pt x="196" y="9"/>
                </a:lnTo>
                <a:lnTo>
                  <a:pt x="196" y="9"/>
                </a:lnTo>
                <a:lnTo>
                  <a:pt x="196" y="9"/>
                </a:lnTo>
                <a:lnTo>
                  <a:pt x="193" y="9"/>
                </a:lnTo>
                <a:lnTo>
                  <a:pt x="193" y="9"/>
                </a:lnTo>
                <a:lnTo>
                  <a:pt x="191" y="9"/>
                </a:lnTo>
                <a:lnTo>
                  <a:pt x="191" y="9"/>
                </a:lnTo>
                <a:lnTo>
                  <a:pt x="191" y="9"/>
                </a:lnTo>
                <a:lnTo>
                  <a:pt x="191" y="9"/>
                </a:lnTo>
                <a:lnTo>
                  <a:pt x="188" y="9"/>
                </a:lnTo>
                <a:lnTo>
                  <a:pt x="188" y="9"/>
                </a:lnTo>
                <a:lnTo>
                  <a:pt x="185" y="9"/>
                </a:lnTo>
                <a:lnTo>
                  <a:pt x="185" y="9"/>
                </a:lnTo>
                <a:lnTo>
                  <a:pt x="185" y="9"/>
                </a:lnTo>
                <a:lnTo>
                  <a:pt x="185" y="9"/>
                </a:lnTo>
                <a:lnTo>
                  <a:pt x="182" y="6"/>
                </a:lnTo>
                <a:lnTo>
                  <a:pt x="182" y="6"/>
                </a:lnTo>
                <a:lnTo>
                  <a:pt x="179" y="6"/>
                </a:lnTo>
                <a:lnTo>
                  <a:pt x="179" y="6"/>
                </a:lnTo>
                <a:lnTo>
                  <a:pt x="177" y="6"/>
                </a:lnTo>
                <a:lnTo>
                  <a:pt x="177" y="6"/>
                </a:lnTo>
                <a:lnTo>
                  <a:pt x="177" y="6"/>
                </a:lnTo>
                <a:lnTo>
                  <a:pt x="177" y="6"/>
                </a:lnTo>
                <a:lnTo>
                  <a:pt x="168" y="6"/>
                </a:lnTo>
                <a:lnTo>
                  <a:pt x="168" y="6"/>
                </a:lnTo>
                <a:lnTo>
                  <a:pt x="165" y="6"/>
                </a:lnTo>
                <a:lnTo>
                  <a:pt x="165" y="6"/>
                </a:lnTo>
                <a:lnTo>
                  <a:pt x="163" y="6"/>
                </a:lnTo>
                <a:lnTo>
                  <a:pt x="163" y="6"/>
                </a:lnTo>
                <a:lnTo>
                  <a:pt x="163" y="6"/>
                </a:lnTo>
                <a:lnTo>
                  <a:pt x="163" y="6"/>
                </a:lnTo>
                <a:lnTo>
                  <a:pt x="160" y="6"/>
                </a:lnTo>
                <a:lnTo>
                  <a:pt x="160" y="6"/>
                </a:lnTo>
                <a:lnTo>
                  <a:pt x="157" y="6"/>
                </a:lnTo>
                <a:lnTo>
                  <a:pt x="157" y="6"/>
                </a:lnTo>
                <a:lnTo>
                  <a:pt x="154" y="6"/>
                </a:lnTo>
                <a:lnTo>
                  <a:pt x="154" y="6"/>
                </a:lnTo>
                <a:lnTo>
                  <a:pt x="154" y="6"/>
                </a:lnTo>
                <a:lnTo>
                  <a:pt x="154" y="6"/>
                </a:lnTo>
                <a:lnTo>
                  <a:pt x="151" y="6"/>
                </a:lnTo>
                <a:lnTo>
                  <a:pt x="151" y="6"/>
                </a:lnTo>
                <a:lnTo>
                  <a:pt x="149" y="6"/>
                </a:lnTo>
                <a:lnTo>
                  <a:pt x="149" y="6"/>
                </a:lnTo>
                <a:lnTo>
                  <a:pt x="146" y="6"/>
                </a:lnTo>
                <a:lnTo>
                  <a:pt x="146" y="6"/>
                </a:lnTo>
                <a:lnTo>
                  <a:pt x="143" y="6"/>
                </a:lnTo>
                <a:lnTo>
                  <a:pt x="143" y="6"/>
                </a:lnTo>
                <a:lnTo>
                  <a:pt x="140" y="6"/>
                </a:lnTo>
                <a:lnTo>
                  <a:pt x="140" y="6"/>
                </a:lnTo>
                <a:lnTo>
                  <a:pt x="140" y="6"/>
                </a:lnTo>
                <a:lnTo>
                  <a:pt x="140" y="6"/>
                </a:lnTo>
                <a:lnTo>
                  <a:pt x="135" y="6"/>
                </a:lnTo>
                <a:lnTo>
                  <a:pt x="135" y="6"/>
                </a:lnTo>
                <a:lnTo>
                  <a:pt x="135" y="6"/>
                </a:lnTo>
                <a:lnTo>
                  <a:pt x="135" y="6"/>
                </a:lnTo>
                <a:lnTo>
                  <a:pt x="112" y="3"/>
                </a:lnTo>
                <a:lnTo>
                  <a:pt x="112" y="3"/>
                </a:lnTo>
                <a:lnTo>
                  <a:pt x="112" y="3"/>
                </a:lnTo>
                <a:lnTo>
                  <a:pt x="112" y="3"/>
                </a:lnTo>
                <a:lnTo>
                  <a:pt x="107" y="3"/>
                </a:lnTo>
                <a:lnTo>
                  <a:pt x="107" y="3"/>
                </a:lnTo>
                <a:lnTo>
                  <a:pt x="107" y="3"/>
                </a:lnTo>
                <a:lnTo>
                  <a:pt x="107" y="3"/>
                </a:lnTo>
                <a:lnTo>
                  <a:pt x="23" y="0"/>
                </a:lnTo>
                <a:lnTo>
                  <a:pt x="23" y="0"/>
                </a:lnTo>
                <a:lnTo>
                  <a:pt x="23" y="6"/>
                </a:lnTo>
                <a:lnTo>
                  <a:pt x="23" y="6"/>
                </a:lnTo>
                <a:lnTo>
                  <a:pt x="20" y="15"/>
                </a:lnTo>
                <a:lnTo>
                  <a:pt x="20" y="15"/>
                </a:lnTo>
                <a:lnTo>
                  <a:pt x="20" y="24"/>
                </a:lnTo>
                <a:lnTo>
                  <a:pt x="20" y="24"/>
                </a:lnTo>
                <a:lnTo>
                  <a:pt x="20" y="33"/>
                </a:lnTo>
                <a:lnTo>
                  <a:pt x="20" y="33"/>
                </a:lnTo>
                <a:lnTo>
                  <a:pt x="20" y="36"/>
                </a:lnTo>
                <a:lnTo>
                  <a:pt x="20" y="36"/>
                </a:lnTo>
                <a:lnTo>
                  <a:pt x="17" y="52"/>
                </a:lnTo>
                <a:lnTo>
                  <a:pt x="17" y="52"/>
                </a:lnTo>
                <a:lnTo>
                  <a:pt x="17" y="52"/>
                </a:lnTo>
                <a:lnTo>
                  <a:pt x="17" y="52"/>
                </a:lnTo>
                <a:lnTo>
                  <a:pt x="14" y="67"/>
                </a:lnTo>
                <a:lnTo>
                  <a:pt x="14" y="67"/>
                </a:lnTo>
                <a:lnTo>
                  <a:pt x="14" y="67"/>
                </a:lnTo>
                <a:lnTo>
                  <a:pt x="14" y="67"/>
                </a:lnTo>
                <a:lnTo>
                  <a:pt x="11" y="103"/>
                </a:lnTo>
                <a:lnTo>
                  <a:pt x="11" y="103"/>
                </a:lnTo>
                <a:lnTo>
                  <a:pt x="11" y="109"/>
                </a:lnTo>
                <a:lnTo>
                  <a:pt x="11" y="109"/>
                </a:lnTo>
                <a:lnTo>
                  <a:pt x="11" y="115"/>
                </a:lnTo>
                <a:lnTo>
                  <a:pt x="11" y="115"/>
                </a:lnTo>
                <a:lnTo>
                  <a:pt x="9" y="124"/>
                </a:lnTo>
                <a:lnTo>
                  <a:pt x="9" y="124"/>
                </a:lnTo>
                <a:lnTo>
                  <a:pt x="9" y="127"/>
                </a:lnTo>
                <a:lnTo>
                  <a:pt x="9" y="127"/>
                </a:lnTo>
                <a:lnTo>
                  <a:pt x="9" y="137"/>
                </a:lnTo>
                <a:lnTo>
                  <a:pt x="9" y="137"/>
                </a:lnTo>
                <a:lnTo>
                  <a:pt x="9" y="140"/>
                </a:lnTo>
                <a:lnTo>
                  <a:pt x="9" y="140"/>
                </a:lnTo>
                <a:lnTo>
                  <a:pt x="6" y="149"/>
                </a:lnTo>
                <a:lnTo>
                  <a:pt x="6" y="149"/>
                </a:lnTo>
                <a:lnTo>
                  <a:pt x="6" y="155"/>
                </a:lnTo>
                <a:lnTo>
                  <a:pt x="6" y="155"/>
                </a:lnTo>
                <a:lnTo>
                  <a:pt x="6" y="161"/>
                </a:lnTo>
                <a:lnTo>
                  <a:pt x="6" y="161"/>
                </a:lnTo>
                <a:lnTo>
                  <a:pt x="6" y="164"/>
                </a:lnTo>
                <a:lnTo>
                  <a:pt x="6" y="164"/>
                </a:lnTo>
                <a:lnTo>
                  <a:pt x="3" y="173"/>
                </a:lnTo>
                <a:lnTo>
                  <a:pt x="3" y="173"/>
                </a:lnTo>
                <a:lnTo>
                  <a:pt x="3" y="176"/>
                </a:lnTo>
                <a:lnTo>
                  <a:pt x="3" y="176"/>
                </a:lnTo>
                <a:lnTo>
                  <a:pt x="3" y="185"/>
                </a:lnTo>
                <a:lnTo>
                  <a:pt x="3" y="185"/>
                </a:lnTo>
                <a:lnTo>
                  <a:pt x="3" y="185"/>
                </a:lnTo>
                <a:lnTo>
                  <a:pt x="3" y="185"/>
                </a:lnTo>
                <a:lnTo>
                  <a:pt x="3" y="194"/>
                </a:lnTo>
                <a:lnTo>
                  <a:pt x="3" y="194"/>
                </a:lnTo>
                <a:lnTo>
                  <a:pt x="3" y="197"/>
                </a:lnTo>
                <a:lnTo>
                  <a:pt x="3" y="197"/>
                </a:lnTo>
                <a:lnTo>
                  <a:pt x="0" y="210"/>
                </a:lnTo>
                <a:lnTo>
                  <a:pt x="0" y="210"/>
                </a:lnTo>
                <a:lnTo>
                  <a:pt x="6" y="210"/>
                </a:lnTo>
                <a:lnTo>
                  <a:pt x="6" y="210"/>
                </a:lnTo>
                <a:lnTo>
                  <a:pt x="17" y="213"/>
                </a:lnTo>
                <a:lnTo>
                  <a:pt x="17" y="213"/>
                </a:lnTo>
                <a:lnTo>
                  <a:pt x="25" y="213"/>
                </a:lnTo>
                <a:lnTo>
                  <a:pt x="25" y="213"/>
                </a:lnTo>
                <a:lnTo>
                  <a:pt x="37" y="216"/>
                </a:lnTo>
                <a:lnTo>
                  <a:pt x="37" y="216"/>
                </a:lnTo>
                <a:lnTo>
                  <a:pt x="45" y="216"/>
                </a:lnTo>
                <a:lnTo>
                  <a:pt x="45" y="216"/>
                </a:lnTo>
                <a:lnTo>
                  <a:pt x="56" y="219"/>
                </a:lnTo>
                <a:lnTo>
                  <a:pt x="56" y="219"/>
                </a:lnTo>
                <a:lnTo>
                  <a:pt x="65" y="219"/>
                </a:lnTo>
                <a:lnTo>
                  <a:pt x="65" y="219"/>
                </a:lnTo>
                <a:lnTo>
                  <a:pt x="76" y="219"/>
                </a:lnTo>
                <a:lnTo>
                  <a:pt x="76" y="219"/>
                </a:lnTo>
                <a:lnTo>
                  <a:pt x="84" y="222"/>
                </a:lnTo>
                <a:lnTo>
                  <a:pt x="84" y="222"/>
                </a:lnTo>
                <a:lnTo>
                  <a:pt x="95" y="222"/>
                </a:lnTo>
                <a:lnTo>
                  <a:pt x="95" y="222"/>
                </a:lnTo>
                <a:lnTo>
                  <a:pt x="104" y="225"/>
                </a:lnTo>
                <a:lnTo>
                  <a:pt x="104" y="225"/>
                </a:lnTo>
                <a:lnTo>
                  <a:pt x="115" y="225"/>
                </a:lnTo>
                <a:lnTo>
                  <a:pt x="115" y="225"/>
                </a:lnTo>
                <a:lnTo>
                  <a:pt x="123" y="228"/>
                </a:lnTo>
                <a:lnTo>
                  <a:pt x="123" y="228"/>
                </a:lnTo>
                <a:lnTo>
                  <a:pt x="132" y="228"/>
                </a:lnTo>
                <a:lnTo>
                  <a:pt x="132" y="228"/>
                </a:lnTo>
                <a:lnTo>
                  <a:pt x="151" y="231"/>
                </a:lnTo>
                <a:lnTo>
                  <a:pt x="151" y="231"/>
                </a:lnTo>
                <a:lnTo>
                  <a:pt x="154" y="234"/>
                </a:lnTo>
                <a:lnTo>
                  <a:pt x="157" y="237"/>
                </a:lnTo>
                <a:lnTo>
                  <a:pt x="157" y="237"/>
                </a:lnTo>
                <a:lnTo>
                  <a:pt x="149" y="325"/>
                </a:lnTo>
                <a:lnTo>
                  <a:pt x="473" y="340"/>
                </a:lnTo>
                <a:lnTo>
                  <a:pt x="661" y="349"/>
                </a:lnTo>
                <a:lnTo>
                  <a:pt x="661" y="337"/>
                </a:lnTo>
                <a:lnTo>
                  <a:pt x="655" y="331"/>
                </a:lnTo>
                <a:lnTo>
                  <a:pt x="655" y="331"/>
                </a:lnTo>
                <a:lnTo>
                  <a:pt x="652" y="325"/>
                </a:lnTo>
                <a:lnTo>
                  <a:pt x="650" y="316"/>
                </a:lnTo>
                <a:lnTo>
                  <a:pt x="650" y="316"/>
                </a:lnTo>
                <a:lnTo>
                  <a:pt x="650" y="313"/>
                </a:lnTo>
                <a:lnTo>
                  <a:pt x="650" y="313"/>
                </a:lnTo>
                <a:lnTo>
                  <a:pt x="650" y="313"/>
                </a:lnTo>
                <a:lnTo>
                  <a:pt x="652" y="310"/>
                </a:lnTo>
                <a:lnTo>
                  <a:pt x="652" y="310"/>
                </a:lnTo>
                <a:lnTo>
                  <a:pt x="652" y="310"/>
                </a:lnTo>
                <a:lnTo>
                  <a:pt x="652" y="310"/>
                </a:lnTo>
                <a:lnTo>
                  <a:pt x="650" y="310"/>
                </a:lnTo>
                <a:lnTo>
                  <a:pt x="650" y="310"/>
                </a:lnTo>
                <a:lnTo>
                  <a:pt x="650" y="307"/>
                </a:lnTo>
                <a:lnTo>
                  <a:pt x="650" y="307"/>
                </a:lnTo>
                <a:close/>
              </a:path>
            </a:pathLst>
          </a:custGeom>
          <a:solidFill>
            <a:schemeClr val="accent4">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6" name="Freeform 33">
            <a:extLst>
              <a:ext uri="{FF2B5EF4-FFF2-40B4-BE49-F238E27FC236}">
                <a16:creationId xmlns:a16="http://schemas.microsoft.com/office/drawing/2014/main" id="{BFA53C75-81E4-9F9C-36D3-70E89C3F460C}"/>
              </a:ext>
            </a:extLst>
          </p:cNvPr>
          <p:cNvSpPr>
            <a:spLocks/>
          </p:cNvSpPr>
          <p:nvPr/>
        </p:nvSpPr>
        <p:spPr bwMode="auto">
          <a:xfrm rot="21400944">
            <a:off x="8145985" y="3857355"/>
            <a:ext cx="1387522" cy="1431129"/>
          </a:xfrm>
          <a:custGeom>
            <a:avLst/>
            <a:gdLst>
              <a:gd name="T0" fmla="*/ 1058 w 1117"/>
              <a:gd name="T1" fmla="*/ 374 h 1215"/>
              <a:gd name="T2" fmla="*/ 1052 w 1117"/>
              <a:gd name="T3" fmla="*/ 368 h 1215"/>
              <a:gd name="T4" fmla="*/ 1027 w 1117"/>
              <a:gd name="T5" fmla="*/ 358 h 1215"/>
              <a:gd name="T6" fmla="*/ 955 w 1117"/>
              <a:gd name="T7" fmla="*/ 328 h 1215"/>
              <a:gd name="T8" fmla="*/ 876 w 1117"/>
              <a:gd name="T9" fmla="*/ 331 h 1215"/>
              <a:gd name="T10" fmla="*/ 845 w 1117"/>
              <a:gd name="T11" fmla="*/ 319 h 1215"/>
              <a:gd name="T12" fmla="*/ 817 w 1117"/>
              <a:gd name="T13" fmla="*/ 322 h 1215"/>
              <a:gd name="T14" fmla="*/ 761 w 1117"/>
              <a:gd name="T15" fmla="*/ 328 h 1215"/>
              <a:gd name="T16" fmla="*/ 700 w 1117"/>
              <a:gd name="T17" fmla="*/ 298 h 1215"/>
              <a:gd name="T18" fmla="*/ 641 w 1117"/>
              <a:gd name="T19" fmla="*/ 267 h 1215"/>
              <a:gd name="T20" fmla="*/ 610 w 1117"/>
              <a:gd name="T21" fmla="*/ 255 h 1215"/>
              <a:gd name="T22" fmla="*/ 551 w 1117"/>
              <a:gd name="T23" fmla="*/ 231 h 1215"/>
              <a:gd name="T24" fmla="*/ 277 w 1117"/>
              <a:gd name="T25" fmla="*/ 477 h 1215"/>
              <a:gd name="T26" fmla="*/ 0 w 1117"/>
              <a:gd name="T27" fmla="*/ 501 h 1215"/>
              <a:gd name="T28" fmla="*/ 31 w 1117"/>
              <a:gd name="T29" fmla="*/ 532 h 1215"/>
              <a:gd name="T30" fmla="*/ 65 w 1117"/>
              <a:gd name="T31" fmla="*/ 586 h 1215"/>
              <a:gd name="T32" fmla="*/ 120 w 1117"/>
              <a:gd name="T33" fmla="*/ 626 h 1215"/>
              <a:gd name="T34" fmla="*/ 140 w 1117"/>
              <a:gd name="T35" fmla="*/ 735 h 1215"/>
              <a:gd name="T36" fmla="*/ 182 w 1117"/>
              <a:gd name="T37" fmla="*/ 781 h 1215"/>
              <a:gd name="T38" fmla="*/ 249 w 1117"/>
              <a:gd name="T39" fmla="*/ 835 h 1215"/>
              <a:gd name="T40" fmla="*/ 286 w 1117"/>
              <a:gd name="T41" fmla="*/ 811 h 1215"/>
              <a:gd name="T42" fmla="*/ 291 w 1117"/>
              <a:gd name="T43" fmla="*/ 778 h 1215"/>
              <a:gd name="T44" fmla="*/ 347 w 1117"/>
              <a:gd name="T45" fmla="*/ 744 h 1215"/>
              <a:gd name="T46" fmla="*/ 389 w 1117"/>
              <a:gd name="T47" fmla="*/ 753 h 1215"/>
              <a:gd name="T48" fmla="*/ 484 w 1117"/>
              <a:gd name="T49" fmla="*/ 848 h 1215"/>
              <a:gd name="T50" fmla="*/ 521 w 1117"/>
              <a:gd name="T51" fmla="*/ 930 h 1215"/>
              <a:gd name="T52" fmla="*/ 543 w 1117"/>
              <a:gd name="T53" fmla="*/ 975 h 1215"/>
              <a:gd name="T54" fmla="*/ 582 w 1117"/>
              <a:gd name="T55" fmla="*/ 1036 h 1215"/>
              <a:gd name="T56" fmla="*/ 596 w 1117"/>
              <a:gd name="T57" fmla="*/ 1088 h 1215"/>
              <a:gd name="T58" fmla="*/ 613 w 1117"/>
              <a:gd name="T59" fmla="*/ 1145 h 1215"/>
              <a:gd name="T60" fmla="*/ 672 w 1117"/>
              <a:gd name="T61" fmla="*/ 1182 h 1215"/>
              <a:gd name="T62" fmla="*/ 750 w 1117"/>
              <a:gd name="T63" fmla="*/ 1203 h 1215"/>
              <a:gd name="T64" fmla="*/ 767 w 1117"/>
              <a:gd name="T65" fmla="*/ 1200 h 1215"/>
              <a:gd name="T66" fmla="*/ 747 w 1117"/>
              <a:gd name="T67" fmla="*/ 1133 h 1215"/>
              <a:gd name="T68" fmla="*/ 733 w 1117"/>
              <a:gd name="T69" fmla="*/ 1066 h 1215"/>
              <a:gd name="T70" fmla="*/ 756 w 1117"/>
              <a:gd name="T71" fmla="*/ 1045 h 1215"/>
              <a:gd name="T72" fmla="*/ 775 w 1117"/>
              <a:gd name="T73" fmla="*/ 1000 h 1215"/>
              <a:gd name="T74" fmla="*/ 831 w 1117"/>
              <a:gd name="T75" fmla="*/ 951 h 1215"/>
              <a:gd name="T76" fmla="*/ 843 w 1117"/>
              <a:gd name="T77" fmla="*/ 911 h 1215"/>
              <a:gd name="T78" fmla="*/ 873 w 1117"/>
              <a:gd name="T79" fmla="*/ 908 h 1215"/>
              <a:gd name="T80" fmla="*/ 907 w 1117"/>
              <a:gd name="T81" fmla="*/ 893 h 1215"/>
              <a:gd name="T82" fmla="*/ 949 w 1117"/>
              <a:gd name="T83" fmla="*/ 866 h 1215"/>
              <a:gd name="T84" fmla="*/ 991 w 1117"/>
              <a:gd name="T85" fmla="*/ 829 h 1215"/>
              <a:gd name="T86" fmla="*/ 988 w 1117"/>
              <a:gd name="T87" fmla="*/ 796 h 1215"/>
              <a:gd name="T88" fmla="*/ 1013 w 1117"/>
              <a:gd name="T89" fmla="*/ 805 h 1215"/>
              <a:gd name="T90" fmla="*/ 1033 w 1117"/>
              <a:gd name="T91" fmla="*/ 811 h 1215"/>
              <a:gd name="T92" fmla="*/ 1075 w 1117"/>
              <a:gd name="T93" fmla="*/ 784 h 1215"/>
              <a:gd name="T94" fmla="*/ 1092 w 1117"/>
              <a:gd name="T95" fmla="*/ 778 h 1215"/>
              <a:gd name="T96" fmla="*/ 1094 w 1117"/>
              <a:gd name="T97" fmla="*/ 775 h 1215"/>
              <a:gd name="T98" fmla="*/ 1094 w 1117"/>
              <a:gd name="T99" fmla="*/ 769 h 1215"/>
              <a:gd name="T100" fmla="*/ 1094 w 1117"/>
              <a:gd name="T101" fmla="*/ 766 h 1215"/>
              <a:gd name="T102" fmla="*/ 1094 w 1117"/>
              <a:gd name="T103" fmla="*/ 729 h 1215"/>
              <a:gd name="T104" fmla="*/ 1103 w 1117"/>
              <a:gd name="T105" fmla="*/ 690 h 1215"/>
              <a:gd name="T106" fmla="*/ 1106 w 1117"/>
              <a:gd name="T107" fmla="*/ 638 h 1215"/>
              <a:gd name="T108" fmla="*/ 1089 w 1117"/>
              <a:gd name="T109" fmla="*/ 602 h 1215"/>
              <a:gd name="T110" fmla="*/ 1075 w 1117"/>
              <a:gd name="T111" fmla="*/ 568 h 1215"/>
              <a:gd name="T112" fmla="*/ 1058 w 1117"/>
              <a:gd name="T113" fmla="*/ 513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7" h="1215">
                <a:moveTo>
                  <a:pt x="1058" y="374"/>
                </a:moveTo>
                <a:lnTo>
                  <a:pt x="1058" y="374"/>
                </a:lnTo>
                <a:lnTo>
                  <a:pt x="1058" y="374"/>
                </a:lnTo>
                <a:lnTo>
                  <a:pt x="1058" y="374"/>
                </a:lnTo>
                <a:lnTo>
                  <a:pt x="1058" y="374"/>
                </a:lnTo>
                <a:lnTo>
                  <a:pt x="1058" y="374"/>
                </a:lnTo>
                <a:lnTo>
                  <a:pt x="1058" y="374"/>
                </a:lnTo>
                <a:lnTo>
                  <a:pt x="1058" y="374"/>
                </a:lnTo>
                <a:lnTo>
                  <a:pt x="1058" y="374"/>
                </a:lnTo>
                <a:lnTo>
                  <a:pt x="1058" y="374"/>
                </a:lnTo>
                <a:lnTo>
                  <a:pt x="1058" y="374"/>
                </a:lnTo>
                <a:lnTo>
                  <a:pt x="1055" y="368"/>
                </a:lnTo>
                <a:lnTo>
                  <a:pt x="1055" y="368"/>
                </a:lnTo>
                <a:lnTo>
                  <a:pt x="1052" y="368"/>
                </a:lnTo>
                <a:lnTo>
                  <a:pt x="1052" y="368"/>
                </a:lnTo>
                <a:lnTo>
                  <a:pt x="1044" y="368"/>
                </a:lnTo>
                <a:lnTo>
                  <a:pt x="1041" y="365"/>
                </a:lnTo>
                <a:lnTo>
                  <a:pt x="1030" y="352"/>
                </a:lnTo>
                <a:lnTo>
                  <a:pt x="1030" y="352"/>
                </a:lnTo>
                <a:lnTo>
                  <a:pt x="1030" y="355"/>
                </a:lnTo>
                <a:lnTo>
                  <a:pt x="1027" y="358"/>
                </a:lnTo>
                <a:lnTo>
                  <a:pt x="1027" y="358"/>
                </a:lnTo>
                <a:lnTo>
                  <a:pt x="1008" y="355"/>
                </a:lnTo>
                <a:lnTo>
                  <a:pt x="994" y="349"/>
                </a:lnTo>
                <a:lnTo>
                  <a:pt x="980" y="343"/>
                </a:lnTo>
                <a:lnTo>
                  <a:pt x="980" y="343"/>
                </a:lnTo>
                <a:lnTo>
                  <a:pt x="969" y="334"/>
                </a:lnTo>
                <a:lnTo>
                  <a:pt x="955" y="328"/>
                </a:lnTo>
                <a:lnTo>
                  <a:pt x="941" y="322"/>
                </a:lnTo>
                <a:lnTo>
                  <a:pt x="929" y="322"/>
                </a:lnTo>
                <a:lnTo>
                  <a:pt x="929" y="322"/>
                </a:lnTo>
                <a:lnTo>
                  <a:pt x="904" y="325"/>
                </a:lnTo>
                <a:lnTo>
                  <a:pt x="882" y="334"/>
                </a:lnTo>
                <a:lnTo>
                  <a:pt x="882" y="334"/>
                </a:lnTo>
                <a:lnTo>
                  <a:pt x="876" y="331"/>
                </a:lnTo>
                <a:lnTo>
                  <a:pt x="859" y="319"/>
                </a:lnTo>
                <a:lnTo>
                  <a:pt x="859" y="319"/>
                </a:lnTo>
                <a:lnTo>
                  <a:pt x="851" y="319"/>
                </a:lnTo>
                <a:lnTo>
                  <a:pt x="851" y="319"/>
                </a:lnTo>
                <a:lnTo>
                  <a:pt x="848" y="319"/>
                </a:lnTo>
                <a:lnTo>
                  <a:pt x="845" y="319"/>
                </a:lnTo>
                <a:lnTo>
                  <a:pt x="845" y="319"/>
                </a:lnTo>
                <a:lnTo>
                  <a:pt x="843" y="319"/>
                </a:lnTo>
                <a:lnTo>
                  <a:pt x="843" y="316"/>
                </a:lnTo>
                <a:lnTo>
                  <a:pt x="843" y="316"/>
                </a:lnTo>
                <a:lnTo>
                  <a:pt x="831" y="316"/>
                </a:lnTo>
                <a:lnTo>
                  <a:pt x="831" y="316"/>
                </a:lnTo>
                <a:lnTo>
                  <a:pt x="817" y="322"/>
                </a:lnTo>
                <a:lnTo>
                  <a:pt x="817" y="322"/>
                </a:lnTo>
                <a:lnTo>
                  <a:pt x="809" y="322"/>
                </a:lnTo>
                <a:lnTo>
                  <a:pt x="803" y="328"/>
                </a:lnTo>
                <a:lnTo>
                  <a:pt x="803" y="328"/>
                </a:lnTo>
                <a:lnTo>
                  <a:pt x="795" y="334"/>
                </a:lnTo>
                <a:lnTo>
                  <a:pt x="784" y="334"/>
                </a:lnTo>
                <a:lnTo>
                  <a:pt x="761" y="328"/>
                </a:lnTo>
                <a:lnTo>
                  <a:pt x="761" y="328"/>
                </a:lnTo>
                <a:lnTo>
                  <a:pt x="756" y="325"/>
                </a:lnTo>
                <a:lnTo>
                  <a:pt x="756" y="325"/>
                </a:lnTo>
                <a:lnTo>
                  <a:pt x="745" y="319"/>
                </a:lnTo>
                <a:lnTo>
                  <a:pt x="728" y="304"/>
                </a:lnTo>
                <a:lnTo>
                  <a:pt x="708" y="286"/>
                </a:lnTo>
                <a:lnTo>
                  <a:pt x="700" y="298"/>
                </a:lnTo>
                <a:lnTo>
                  <a:pt x="700" y="298"/>
                </a:lnTo>
                <a:lnTo>
                  <a:pt x="697" y="298"/>
                </a:lnTo>
                <a:lnTo>
                  <a:pt x="694" y="298"/>
                </a:lnTo>
                <a:lnTo>
                  <a:pt x="683" y="292"/>
                </a:lnTo>
                <a:lnTo>
                  <a:pt x="652" y="279"/>
                </a:lnTo>
                <a:lnTo>
                  <a:pt x="652" y="279"/>
                </a:lnTo>
                <a:lnTo>
                  <a:pt x="652" y="276"/>
                </a:lnTo>
                <a:lnTo>
                  <a:pt x="641" y="267"/>
                </a:lnTo>
                <a:lnTo>
                  <a:pt x="641" y="267"/>
                </a:lnTo>
                <a:lnTo>
                  <a:pt x="638" y="264"/>
                </a:lnTo>
                <a:lnTo>
                  <a:pt x="627" y="261"/>
                </a:lnTo>
                <a:lnTo>
                  <a:pt x="627" y="261"/>
                </a:lnTo>
                <a:lnTo>
                  <a:pt x="619" y="258"/>
                </a:lnTo>
                <a:lnTo>
                  <a:pt x="610" y="255"/>
                </a:lnTo>
                <a:lnTo>
                  <a:pt x="610" y="255"/>
                </a:lnTo>
                <a:lnTo>
                  <a:pt x="599" y="249"/>
                </a:lnTo>
                <a:lnTo>
                  <a:pt x="585" y="246"/>
                </a:lnTo>
                <a:lnTo>
                  <a:pt x="585" y="246"/>
                </a:lnTo>
                <a:lnTo>
                  <a:pt x="574" y="243"/>
                </a:lnTo>
                <a:lnTo>
                  <a:pt x="563" y="240"/>
                </a:lnTo>
                <a:lnTo>
                  <a:pt x="551" y="231"/>
                </a:lnTo>
                <a:lnTo>
                  <a:pt x="551" y="231"/>
                </a:lnTo>
                <a:lnTo>
                  <a:pt x="551" y="225"/>
                </a:lnTo>
                <a:lnTo>
                  <a:pt x="551" y="225"/>
                </a:lnTo>
                <a:lnTo>
                  <a:pt x="551" y="225"/>
                </a:lnTo>
                <a:lnTo>
                  <a:pt x="557" y="21"/>
                </a:lnTo>
                <a:lnTo>
                  <a:pt x="325" y="0"/>
                </a:lnTo>
                <a:lnTo>
                  <a:pt x="277" y="477"/>
                </a:lnTo>
                <a:lnTo>
                  <a:pt x="277" y="477"/>
                </a:lnTo>
                <a:lnTo>
                  <a:pt x="274" y="483"/>
                </a:lnTo>
                <a:lnTo>
                  <a:pt x="272" y="483"/>
                </a:lnTo>
                <a:lnTo>
                  <a:pt x="6" y="456"/>
                </a:lnTo>
                <a:lnTo>
                  <a:pt x="6" y="456"/>
                </a:lnTo>
                <a:lnTo>
                  <a:pt x="3" y="465"/>
                </a:lnTo>
                <a:lnTo>
                  <a:pt x="0" y="477"/>
                </a:lnTo>
                <a:lnTo>
                  <a:pt x="0" y="501"/>
                </a:lnTo>
                <a:lnTo>
                  <a:pt x="0" y="501"/>
                </a:lnTo>
                <a:lnTo>
                  <a:pt x="6" y="507"/>
                </a:lnTo>
                <a:lnTo>
                  <a:pt x="6" y="507"/>
                </a:lnTo>
                <a:lnTo>
                  <a:pt x="9" y="510"/>
                </a:lnTo>
                <a:lnTo>
                  <a:pt x="9" y="510"/>
                </a:lnTo>
                <a:lnTo>
                  <a:pt x="20" y="519"/>
                </a:lnTo>
                <a:lnTo>
                  <a:pt x="31" y="532"/>
                </a:lnTo>
                <a:lnTo>
                  <a:pt x="31" y="532"/>
                </a:lnTo>
                <a:lnTo>
                  <a:pt x="37" y="541"/>
                </a:lnTo>
                <a:lnTo>
                  <a:pt x="37" y="541"/>
                </a:lnTo>
                <a:lnTo>
                  <a:pt x="48" y="559"/>
                </a:lnTo>
                <a:lnTo>
                  <a:pt x="48" y="559"/>
                </a:lnTo>
                <a:lnTo>
                  <a:pt x="53" y="574"/>
                </a:lnTo>
                <a:lnTo>
                  <a:pt x="65" y="586"/>
                </a:lnTo>
                <a:lnTo>
                  <a:pt x="65" y="586"/>
                </a:lnTo>
                <a:lnTo>
                  <a:pt x="81" y="602"/>
                </a:lnTo>
                <a:lnTo>
                  <a:pt x="98" y="611"/>
                </a:lnTo>
                <a:lnTo>
                  <a:pt x="98" y="611"/>
                </a:lnTo>
                <a:lnTo>
                  <a:pt x="112" y="620"/>
                </a:lnTo>
                <a:lnTo>
                  <a:pt x="120" y="626"/>
                </a:lnTo>
                <a:lnTo>
                  <a:pt x="120" y="626"/>
                </a:lnTo>
                <a:lnTo>
                  <a:pt x="129" y="653"/>
                </a:lnTo>
                <a:lnTo>
                  <a:pt x="137" y="674"/>
                </a:lnTo>
                <a:lnTo>
                  <a:pt x="140" y="690"/>
                </a:lnTo>
                <a:lnTo>
                  <a:pt x="140" y="690"/>
                </a:lnTo>
                <a:lnTo>
                  <a:pt x="140" y="711"/>
                </a:lnTo>
                <a:lnTo>
                  <a:pt x="140" y="711"/>
                </a:lnTo>
                <a:lnTo>
                  <a:pt x="140" y="735"/>
                </a:lnTo>
                <a:lnTo>
                  <a:pt x="140" y="735"/>
                </a:lnTo>
                <a:lnTo>
                  <a:pt x="146" y="744"/>
                </a:lnTo>
                <a:lnTo>
                  <a:pt x="157" y="753"/>
                </a:lnTo>
                <a:lnTo>
                  <a:pt x="157" y="753"/>
                </a:lnTo>
                <a:lnTo>
                  <a:pt x="162" y="759"/>
                </a:lnTo>
                <a:lnTo>
                  <a:pt x="162" y="759"/>
                </a:lnTo>
                <a:lnTo>
                  <a:pt x="182" y="781"/>
                </a:lnTo>
                <a:lnTo>
                  <a:pt x="182" y="781"/>
                </a:lnTo>
                <a:lnTo>
                  <a:pt x="207" y="808"/>
                </a:lnTo>
                <a:lnTo>
                  <a:pt x="221" y="820"/>
                </a:lnTo>
                <a:lnTo>
                  <a:pt x="235" y="829"/>
                </a:lnTo>
                <a:lnTo>
                  <a:pt x="235" y="829"/>
                </a:lnTo>
                <a:lnTo>
                  <a:pt x="244" y="832"/>
                </a:lnTo>
                <a:lnTo>
                  <a:pt x="249" y="835"/>
                </a:lnTo>
                <a:lnTo>
                  <a:pt x="255" y="832"/>
                </a:lnTo>
                <a:lnTo>
                  <a:pt x="260" y="829"/>
                </a:lnTo>
                <a:lnTo>
                  <a:pt x="260" y="829"/>
                </a:lnTo>
                <a:lnTo>
                  <a:pt x="277" y="820"/>
                </a:lnTo>
                <a:lnTo>
                  <a:pt x="277" y="820"/>
                </a:lnTo>
                <a:lnTo>
                  <a:pt x="283" y="817"/>
                </a:lnTo>
                <a:lnTo>
                  <a:pt x="286" y="811"/>
                </a:lnTo>
                <a:lnTo>
                  <a:pt x="288" y="808"/>
                </a:lnTo>
                <a:lnTo>
                  <a:pt x="286" y="802"/>
                </a:lnTo>
                <a:lnTo>
                  <a:pt x="286" y="802"/>
                </a:lnTo>
                <a:lnTo>
                  <a:pt x="286" y="793"/>
                </a:lnTo>
                <a:lnTo>
                  <a:pt x="286" y="787"/>
                </a:lnTo>
                <a:lnTo>
                  <a:pt x="286" y="787"/>
                </a:lnTo>
                <a:lnTo>
                  <a:pt x="291" y="778"/>
                </a:lnTo>
                <a:lnTo>
                  <a:pt x="302" y="766"/>
                </a:lnTo>
                <a:lnTo>
                  <a:pt x="302" y="766"/>
                </a:lnTo>
                <a:lnTo>
                  <a:pt x="314" y="756"/>
                </a:lnTo>
                <a:lnTo>
                  <a:pt x="314" y="756"/>
                </a:lnTo>
                <a:lnTo>
                  <a:pt x="330" y="750"/>
                </a:lnTo>
                <a:lnTo>
                  <a:pt x="330" y="750"/>
                </a:lnTo>
                <a:lnTo>
                  <a:pt x="347" y="744"/>
                </a:lnTo>
                <a:lnTo>
                  <a:pt x="347" y="744"/>
                </a:lnTo>
                <a:lnTo>
                  <a:pt x="353" y="744"/>
                </a:lnTo>
                <a:lnTo>
                  <a:pt x="361" y="744"/>
                </a:lnTo>
                <a:lnTo>
                  <a:pt x="375" y="750"/>
                </a:lnTo>
                <a:lnTo>
                  <a:pt x="375" y="750"/>
                </a:lnTo>
                <a:lnTo>
                  <a:pt x="389" y="753"/>
                </a:lnTo>
                <a:lnTo>
                  <a:pt x="389" y="753"/>
                </a:lnTo>
                <a:lnTo>
                  <a:pt x="412" y="769"/>
                </a:lnTo>
                <a:lnTo>
                  <a:pt x="412" y="769"/>
                </a:lnTo>
                <a:lnTo>
                  <a:pt x="440" y="787"/>
                </a:lnTo>
                <a:lnTo>
                  <a:pt x="456" y="802"/>
                </a:lnTo>
                <a:lnTo>
                  <a:pt x="456" y="802"/>
                </a:lnTo>
                <a:lnTo>
                  <a:pt x="476" y="832"/>
                </a:lnTo>
                <a:lnTo>
                  <a:pt x="484" y="848"/>
                </a:lnTo>
                <a:lnTo>
                  <a:pt x="490" y="863"/>
                </a:lnTo>
                <a:lnTo>
                  <a:pt x="490" y="863"/>
                </a:lnTo>
                <a:lnTo>
                  <a:pt x="493" y="884"/>
                </a:lnTo>
                <a:lnTo>
                  <a:pt x="496" y="893"/>
                </a:lnTo>
                <a:lnTo>
                  <a:pt x="496" y="893"/>
                </a:lnTo>
                <a:lnTo>
                  <a:pt x="512" y="914"/>
                </a:lnTo>
                <a:lnTo>
                  <a:pt x="521" y="930"/>
                </a:lnTo>
                <a:lnTo>
                  <a:pt x="529" y="945"/>
                </a:lnTo>
                <a:lnTo>
                  <a:pt x="529" y="945"/>
                </a:lnTo>
                <a:lnTo>
                  <a:pt x="535" y="960"/>
                </a:lnTo>
                <a:lnTo>
                  <a:pt x="535" y="960"/>
                </a:lnTo>
                <a:lnTo>
                  <a:pt x="540" y="969"/>
                </a:lnTo>
                <a:lnTo>
                  <a:pt x="543" y="975"/>
                </a:lnTo>
                <a:lnTo>
                  <a:pt x="543" y="975"/>
                </a:lnTo>
                <a:lnTo>
                  <a:pt x="560" y="993"/>
                </a:lnTo>
                <a:lnTo>
                  <a:pt x="560" y="993"/>
                </a:lnTo>
                <a:lnTo>
                  <a:pt x="582" y="1018"/>
                </a:lnTo>
                <a:lnTo>
                  <a:pt x="582" y="1018"/>
                </a:lnTo>
                <a:lnTo>
                  <a:pt x="585" y="1021"/>
                </a:lnTo>
                <a:lnTo>
                  <a:pt x="585" y="1021"/>
                </a:lnTo>
                <a:lnTo>
                  <a:pt x="582" y="1036"/>
                </a:lnTo>
                <a:lnTo>
                  <a:pt x="579" y="1060"/>
                </a:lnTo>
                <a:lnTo>
                  <a:pt x="579" y="1060"/>
                </a:lnTo>
                <a:lnTo>
                  <a:pt x="579" y="1066"/>
                </a:lnTo>
                <a:lnTo>
                  <a:pt x="582" y="1072"/>
                </a:lnTo>
                <a:lnTo>
                  <a:pt x="591" y="1082"/>
                </a:lnTo>
                <a:lnTo>
                  <a:pt x="591" y="1082"/>
                </a:lnTo>
                <a:lnTo>
                  <a:pt x="596" y="1088"/>
                </a:lnTo>
                <a:lnTo>
                  <a:pt x="596" y="1088"/>
                </a:lnTo>
                <a:lnTo>
                  <a:pt x="602" y="1100"/>
                </a:lnTo>
                <a:lnTo>
                  <a:pt x="605" y="1115"/>
                </a:lnTo>
                <a:lnTo>
                  <a:pt x="607" y="1136"/>
                </a:lnTo>
                <a:lnTo>
                  <a:pt x="607" y="1136"/>
                </a:lnTo>
                <a:lnTo>
                  <a:pt x="610" y="1142"/>
                </a:lnTo>
                <a:lnTo>
                  <a:pt x="613" y="1145"/>
                </a:lnTo>
                <a:lnTo>
                  <a:pt x="619" y="1151"/>
                </a:lnTo>
                <a:lnTo>
                  <a:pt x="619" y="1151"/>
                </a:lnTo>
                <a:lnTo>
                  <a:pt x="624" y="1154"/>
                </a:lnTo>
                <a:lnTo>
                  <a:pt x="641" y="1164"/>
                </a:lnTo>
                <a:lnTo>
                  <a:pt x="641" y="1164"/>
                </a:lnTo>
                <a:lnTo>
                  <a:pt x="655" y="1173"/>
                </a:lnTo>
                <a:lnTo>
                  <a:pt x="672" y="1182"/>
                </a:lnTo>
                <a:lnTo>
                  <a:pt x="672" y="1182"/>
                </a:lnTo>
                <a:lnTo>
                  <a:pt x="697" y="1188"/>
                </a:lnTo>
                <a:lnTo>
                  <a:pt x="728" y="1191"/>
                </a:lnTo>
                <a:lnTo>
                  <a:pt x="728" y="1191"/>
                </a:lnTo>
                <a:lnTo>
                  <a:pt x="742" y="1194"/>
                </a:lnTo>
                <a:lnTo>
                  <a:pt x="750" y="1203"/>
                </a:lnTo>
                <a:lnTo>
                  <a:pt x="750" y="1203"/>
                </a:lnTo>
                <a:lnTo>
                  <a:pt x="756" y="1206"/>
                </a:lnTo>
                <a:lnTo>
                  <a:pt x="764" y="1215"/>
                </a:lnTo>
                <a:lnTo>
                  <a:pt x="764" y="1215"/>
                </a:lnTo>
                <a:lnTo>
                  <a:pt x="770" y="1215"/>
                </a:lnTo>
                <a:lnTo>
                  <a:pt x="770" y="1215"/>
                </a:lnTo>
                <a:lnTo>
                  <a:pt x="767" y="1200"/>
                </a:lnTo>
                <a:lnTo>
                  <a:pt x="767" y="1200"/>
                </a:lnTo>
                <a:lnTo>
                  <a:pt x="767" y="1191"/>
                </a:lnTo>
                <a:lnTo>
                  <a:pt x="767" y="1191"/>
                </a:lnTo>
                <a:lnTo>
                  <a:pt x="761" y="1176"/>
                </a:lnTo>
                <a:lnTo>
                  <a:pt x="761" y="1176"/>
                </a:lnTo>
                <a:lnTo>
                  <a:pt x="753" y="1148"/>
                </a:lnTo>
                <a:lnTo>
                  <a:pt x="753" y="1148"/>
                </a:lnTo>
                <a:lnTo>
                  <a:pt x="747" y="1133"/>
                </a:lnTo>
                <a:lnTo>
                  <a:pt x="747" y="1133"/>
                </a:lnTo>
                <a:lnTo>
                  <a:pt x="745" y="1112"/>
                </a:lnTo>
                <a:lnTo>
                  <a:pt x="739" y="1097"/>
                </a:lnTo>
                <a:lnTo>
                  <a:pt x="739" y="1097"/>
                </a:lnTo>
                <a:lnTo>
                  <a:pt x="733" y="1078"/>
                </a:lnTo>
                <a:lnTo>
                  <a:pt x="733" y="1069"/>
                </a:lnTo>
                <a:lnTo>
                  <a:pt x="733" y="1066"/>
                </a:lnTo>
                <a:lnTo>
                  <a:pt x="733" y="1066"/>
                </a:lnTo>
                <a:lnTo>
                  <a:pt x="739" y="1060"/>
                </a:lnTo>
                <a:lnTo>
                  <a:pt x="745" y="1057"/>
                </a:lnTo>
                <a:lnTo>
                  <a:pt x="745" y="1057"/>
                </a:lnTo>
                <a:lnTo>
                  <a:pt x="750" y="1054"/>
                </a:lnTo>
                <a:lnTo>
                  <a:pt x="756" y="1045"/>
                </a:lnTo>
                <a:lnTo>
                  <a:pt x="756" y="1045"/>
                </a:lnTo>
                <a:lnTo>
                  <a:pt x="759" y="1033"/>
                </a:lnTo>
                <a:lnTo>
                  <a:pt x="759" y="1033"/>
                </a:lnTo>
                <a:lnTo>
                  <a:pt x="759" y="1021"/>
                </a:lnTo>
                <a:lnTo>
                  <a:pt x="759" y="1021"/>
                </a:lnTo>
                <a:lnTo>
                  <a:pt x="764" y="1009"/>
                </a:lnTo>
                <a:lnTo>
                  <a:pt x="775" y="1000"/>
                </a:lnTo>
                <a:lnTo>
                  <a:pt x="775" y="1000"/>
                </a:lnTo>
                <a:lnTo>
                  <a:pt x="784" y="993"/>
                </a:lnTo>
                <a:lnTo>
                  <a:pt x="795" y="966"/>
                </a:lnTo>
                <a:lnTo>
                  <a:pt x="795" y="966"/>
                </a:lnTo>
                <a:lnTo>
                  <a:pt x="798" y="960"/>
                </a:lnTo>
                <a:lnTo>
                  <a:pt x="820" y="957"/>
                </a:lnTo>
                <a:lnTo>
                  <a:pt x="820" y="957"/>
                </a:lnTo>
                <a:lnTo>
                  <a:pt x="831" y="951"/>
                </a:lnTo>
                <a:lnTo>
                  <a:pt x="840" y="942"/>
                </a:lnTo>
                <a:lnTo>
                  <a:pt x="843" y="939"/>
                </a:lnTo>
                <a:lnTo>
                  <a:pt x="843" y="930"/>
                </a:lnTo>
                <a:lnTo>
                  <a:pt x="843" y="930"/>
                </a:lnTo>
                <a:lnTo>
                  <a:pt x="843" y="914"/>
                </a:lnTo>
                <a:lnTo>
                  <a:pt x="843" y="914"/>
                </a:lnTo>
                <a:lnTo>
                  <a:pt x="843" y="911"/>
                </a:lnTo>
                <a:lnTo>
                  <a:pt x="843" y="911"/>
                </a:lnTo>
                <a:lnTo>
                  <a:pt x="843" y="905"/>
                </a:lnTo>
                <a:lnTo>
                  <a:pt x="845" y="902"/>
                </a:lnTo>
                <a:lnTo>
                  <a:pt x="845" y="902"/>
                </a:lnTo>
                <a:lnTo>
                  <a:pt x="848" y="902"/>
                </a:lnTo>
                <a:lnTo>
                  <a:pt x="854" y="902"/>
                </a:lnTo>
                <a:lnTo>
                  <a:pt x="873" y="908"/>
                </a:lnTo>
                <a:lnTo>
                  <a:pt x="873" y="908"/>
                </a:lnTo>
                <a:lnTo>
                  <a:pt x="882" y="911"/>
                </a:lnTo>
                <a:lnTo>
                  <a:pt x="885" y="908"/>
                </a:lnTo>
                <a:lnTo>
                  <a:pt x="885" y="908"/>
                </a:lnTo>
                <a:lnTo>
                  <a:pt x="893" y="899"/>
                </a:lnTo>
                <a:lnTo>
                  <a:pt x="893" y="899"/>
                </a:lnTo>
                <a:lnTo>
                  <a:pt x="907" y="893"/>
                </a:lnTo>
                <a:lnTo>
                  <a:pt x="921" y="890"/>
                </a:lnTo>
                <a:lnTo>
                  <a:pt x="921" y="890"/>
                </a:lnTo>
                <a:lnTo>
                  <a:pt x="932" y="890"/>
                </a:lnTo>
                <a:lnTo>
                  <a:pt x="932" y="890"/>
                </a:lnTo>
                <a:lnTo>
                  <a:pt x="941" y="884"/>
                </a:lnTo>
                <a:lnTo>
                  <a:pt x="946" y="878"/>
                </a:lnTo>
                <a:lnTo>
                  <a:pt x="949" y="866"/>
                </a:lnTo>
                <a:lnTo>
                  <a:pt x="949" y="866"/>
                </a:lnTo>
                <a:lnTo>
                  <a:pt x="952" y="866"/>
                </a:lnTo>
                <a:lnTo>
                  <a:pt x="952" y="866"/>
                </a:lnTo>
                <a:lnTo>
                  <a:pt x="974" y="838"/>
                </a:lnTo>
                <a:lnTo>
                  <a:pt x="974" y="838"/>
                </a:lnTo>
                <a:lnTo>
                  <a:pt x="985" y="832"/>
                </a:lnTo>
                <a:lnTo>
                  <a:pt x="991" y="829"/>
                </a:lnTo>
                <a:lnTo>
                  <a:pt x="991" y="829"/>
                </a:lnTo>
                <a:lnTo>
                  <a:pt x="991" y="826"/>
                </a:lnTo>
                <a:lnTo>
                  <a:pt x="991" y="826"/>
                </a:lnTo>
                <a:lnTo>
                  <a:pt x="988" y="820"/>
                </a:lnTo>
                <a:lnTo>
                  <a:pt x="988" y="820"/>
                </a:lnTo>
                <a:lnTo>
                  <a:pt x="988" y="808"/>
                </a:lnTo>
                <a:lnTo>
                  <a:pt x="988" y="796"/>
                </a:lnTo>
                <a:lnTo>
                  <a:pt x="988" y="796"/>
                </a:lnTo>
                <a:lnTo>
                  <a:pt x="994" y="790"/>
                </a:lnTo>
                <a:lnTo>
                  <a:pt x="999" y="790"/>
                </a:lnTo>
                <a:lnTo>
                  <a:pt x="999" y="790"/>
                </a:lnTo>
                <a:lnTo>
                  <a:pt x="1005" y="793"/>
                </a:lnTo>
                <a:lnTo>
                  <a:pt x="1010" y="799"/>
                </a:lnTo>
                <a:lnTo>
                  <a:pt x="1013" y="805"/>
                </a:lnTo>
                <a:lnTo>
                  <a:pt x="1013" y="814"/>
                </a:lnTo>
                <a:lnTo>
                  <a:pt x="1013" y="814"/>
                </a:lnTo>
                <a:lnTo>
                  <a:pt x="1013" y="817"/>
                </a:lnTo>
                <a:lnTo>
                  <a:pt x="1013" y="817"/>
                </a:lnTo>
                <a:lnTo>
                  <a:pt x="1024" y="814"/>
                </a:lnTo>
                <a:lnTo>
                  <a:pt x="1024" y="814"/>
                </a:lnTo>
                <a:lnTo>
                  <a:pt x="1033" y="811"/>
                </a:lnTo>
                <a:lnTo>
                  <a:pt x="1033" y="811"/>
                </a:lnTo>
                <a:lnTo>
                  <a:pt x="1052" y="802"/>
                </a:lnTo>
                <a:lnTo>
                  <a:pt x="1066" y="787"/>
                </a:lnTo>
                <a:lnTo>
                  <a:pt x="1066" y="787"/>
                </a:lnTo>
                <a:lnTo>
                  <a:pt x="1069" y="787"/>
                </a:lnTo>
                <a:lnTo>
                  <a:pt x="1069" y="787"/>
                </a:lnTo>
                <a:lnTo>
                  <a:pt x="1075" y="784"/>
                </a:lnTo>
                <a:lnTo>
                  <a:pt x="1083" y="784"/>
                </a:lnTo>
                <a:lnTo>
                  <a:pt x="1083" y="784"/>
                </a:lnTo>
                <a:lnTo>
                  <a:pt x="1092" y="781"/>
                </a:lnTo>
                <a:lnTo>
                  <a:pt x="1092" y="781"/>
                </a:lnTo>
                <a:lnTo>
                  <a:pt x="1092" y="778"/>
                </a:lnTo>
                <a:lnTo>
                  <a:pt x="1092" y="778"/>
                </a:lnTo>
                <a:lnTo>
                  <a:pt x="1092" y="778"/>
                </a:lnTo>
                <a:lnTo>
                  <a:pt x="1092" y="778"/>
                </a:lnTo>
                <a:lnTo>
                  <a:pt x="1094" y="775"/>
                </a:lnTo>
                <a:lnTo>
                  <a:pt x="1094" y="775"/>
                </a:lnTo>
                <a:lnTo>
                  <a:pt x="1094" y="775"/>
                </a:lnTo>
                <a:lnTo>
                  <a:pt x="1094" y="775"/>
                </a:lnTo>
                <a:lnTo>
                  <a:pt x="1094" y="775"/>
                </a:lnTo>
                <a:lnTo>
                  <a:pt x="1094" y="775"/>
                </a:lnTo>
                <a:lnTo>
                  <a:pt x="1094" y="772"/>
                </a:lnTo>
                <a:lnTo>
                  <a:pt x="1094" y="772"/>
                </a:lnTo>
                <a:lnTo>
                  <a:pt x="1094" y="772"/>
                </a:lnTo>
                <a:lnTo>
                  <a:pt x="1094" y="772"/>
                </a:lnTo>
                <a:lnTo>
                  <a:pt x="1094" y="769"/>
                </a:lnTo>
                <a:lnTo>
                  <a:pt x="1094" y="769"/>
                </a:lnTo>
                <a:lnTo>
                  <a:pt x="1094" y="769"/>
                </a:lnTo>
                <a:lnTo>
                  <a:pt x="1094" y="769"/>
                </a:lnTo>
                <a:lnTo>
                  <a:pt x="1094" y="766"/>
                </a:lnTo>
                <a:lnTo>
                  <a:pt x="1094" y="766"/>
                </a:lnTo>
                <a:lnTo>
                  <a:pt x="1094" y="766"/>
                </a:lnTo>
                <a:lnTo>
                  <a:pt x="1094" y="766"/>
                </a:lnTo>
                <a:lnTo>
                  <a:pt x="1094" y="766"/>
                </a:lnTo>
                <a:lnTo>
                  <a:pt x="1094" y="766"/>
                </a:lnTo>
                <a:lnTo>
                  <a:pt x="1094" y="763"/>
                </a:lnTo>
                <a:lnTo>
                  <a:pt x="1094" y="763"/>
                </a:lnTo>
                <a:lnTo>
                  <a:pt x="1094" y="763"/>
                </a:lnTo>
                <a:lnTo>
                  <a:pt x="1094" y="763"/>
                </a:lnTo>
                <a:lnTo>
                  <a:pt x="1094" y="759"/>
                </a:lnTo>
                <a:lnTo>
                  <a:pt x="1094" y="729"/>
                </a:lnTo>
                <a:lnTo>
                  <a:pt x="1094" y="729"/>
                </a:lnTo>
                <a:lnTo>
                  <a:pt x="1097" y="717"/>
                </a:lnTo>
                <a:lnTo>
                  <a:pt x="1100" y="708"/>
                </a:lnTo>
                <a:lnTo>
                  <a:pt x="1100" y="708"/>
                </a:lnTo>
                <a:lnTo>
                  <a:pt x="1103" y="696"/>
                </a:lnTo>
                <a:lnTo>
                  <a:pt x="1103" y="696"/>
                </a:lnTo>
                <a:lnTo>
                  <a:pt x="1103" y="690"/>
                </a:lnTo>
                <a:lnTo>
                  <a:pt x="1103" y="690"/>
                </a:lnTo>
                <a:lnTo>
                  <a:pt x="1108" y="668"/>
                </a:lnTo>
                <a:lnTo>
                  <a:pt x="1111" y="659"/>
                </a:lnTo>
                <a:lnTo>
                  <a:pt x="1117" y="650"/>
                </a:lnTo>
                <a:lnTo>
                  <a:pt x="1117" y="650"/>
                </a:lnTo>
                <a:lnTo>
                  <a:pt x="1114" y="647"/>
                </a:lnTo>
                <a:lnTo>
                  <a:pt x="1114" y="647"/>
                </a:lnTo>
                <a:lnTo>
                  <a:pt x="1106" y="638"/>
                </a:lnTo>
                <a:lnTo>
                  <a:pt x="1106" y="635"/>
                </a:lnTo>
                <a:lnTo>
                  <a:pt x="1103" y="626"/>
                </a:lnTo>
                <a:lnTo>
                  <a:pt x="1103" y="626"/>
                </a:lnTo>
                <a:lnTo>
                  <a:pt x="1103" y="620"/>
                </a:lnTo>
                <a:lnTo>
                  <a:pt x="1097" y="614"/>
                </a:lnTo>
                <a:lnTo>
                  <a:pt x="1097" y="614"/>
                </a:lnTo>
                <a:lnTo>
                  <a:pt x="1089" y="602"/>
                </a:lnTo>
                <a:lnTo>
                  <a:pt x="1086" y="595"/>
                </a:lnTo>
                <a:lnTo>
                  <a:pt x="1083" y="586"/>
                </a:lnTo>
                <a:lnTo>
                  <a:pt x="1083" y="586"/>
                </a:lnTo>
                <a:lnTo>
                  <a:pt x="1083" y="580"/>
                </a:lnTo>
                <a:lnTo>
                  <a:pt x="1080" y="577"/>
                </a:lnTo>
                <a:lnTo>
                  <a:pt x="1080" y="577"/>
                </a:lnTo>
                <a:lnTo>
                  <a:pt x="1075" y="568"/>
                </a:lnTo>
                <a:lnTo>
                  <a:pt x="1072" y="562"/>
                </a:lnTo>
                <a:lnTo>
                  <a:pt x="1072" y="556"/>
                </a:lnTo>
                <a:lnTo>
                  <a:pt x="1072" y="556"/>
                </a:lnTo>
                <a:lnTo>
                  <a:pt x="1069" y="541"/>
                </a:lnTo>
                <a:lnTo>
                  <a:pt x="1064" y="529"/>
                </a:lnTo>
                <a:lnTo>
                  <a:pt x="1058" y="513"/>
                </a:lnTo>
                <a:lnTo>
                  <a:pt x="1058" y="513"/>
                </a:lnTo>
                <a:lnTo>
                  <a:pt x="1058" y="510"/>
                </a:lnTo>
                <a:lnTo>
                  <a:pt x="1058" y="413"/>
                </a:lnTo>
                <a:lnTo>
                  <a:pt x="1058" y="374"/>
                </a:lnTo>
                <a:lnTo>
                  <a:pt x="1058" y="374"/>
                </a:lnTo>
                <a:lnTo>
                  <a:pt x="1058" y="374"/>
                </a:lnTo>
                <a:lnTo>
                  <a:pt x="1058" y="374"/>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37" name="Freeform 34">
            <a:extLst>
              <a:ext uri="{FF2B5EF4-FFF2-40B4-BE49-F238E27FC236}">
                <a16:creationId xmlns:a16="http://schemas.microsoft.com/office/drawing/2014/main" id="{1C9F775C-013D-55C5-40D2-EC0C55578E8C}"/>
              </a:ext>
            </a:extLst>
          </p:cNvPr>
          <p:cNvSpPr>
            <a:spLocks/>
          </p:cNvSpPr>
          <p:nvPr/>
        </p:nvSpPr>
        <p:spPr bwMode="auto">
          <a:xfrm rot="21400944">
            <a:off x="7247013" y="3685289"/>
            <a:ext cx="678234" cy="830408"/>
          </a:xfrm>
          <a:custGeom>
            <a:avLst/>
            <a:gdLst>
              <a:gd name="T0" fmla="*/ 496 w 546"/>
              <a:gd name="T1" fmla="*/ 73 h 705"/>
              <a:gd name="T2" fmla="*/ 476 w 546"/>
              <a:gd name="T3" fmla="*/ 70 h 705"/>
              <a:gd name="T4" fmla="*/ 451 w 546"/>
              <a:gd name="T5" fmla="*/ 64 h 705"/>
              <a:gd name="T6" fmla="*/ 434 w 546"/>
              <a:gd name="T7" fmla="*/ 61 h 705"/>
              <a:gd name="T8" fmla="*/ 406 w 546"/>
              <a:gd name="T9" fmla="*/ 58 h 705"/>
              <a:gd name="T10" fmla="*/ 389 w 546"/>
              <a:gd name="T11" fmla="*/ 55 h 705"/>
              <a:gd name="T12" fmla="*/ 370 w 546"/>
              <a:gd name="T13" fmla="*/ 52 h 705"/>
              <a:gd name="T14" fmla="*/ 353 w 546"/>
              <a:gd name="T15" fmla="*/ 49 h 705"/>
              <a:gd name="T16" fmla="*/ 331 w 546"/>
              <a:gd name="T17" fmla="*/ 43 h 705"/>
              <a:gd name="T18" fmla="*/ 317 w 546"/>
              <a:gd name="T19" fmla="*/ 40 h 705"/>
              <a:gd name="T20" fmla="*/ 297 w 546"/>
              <a:gd name="T21" fmla="*/ 37 h 705"/>
              <a:gd name="T22" fmla="*/ 286 w 546"/>
              <a:gd name="T23" fmla="*/ 34 h 705"/>
              <a:gd name="T24" fmla="*/ 264 w 546"/>
              <a:gd name="T25" fmla="*/ 31 h 705"/>
              <a:gd name="T26" fmla="*/ 252 w 546"/>
              <a:gd name="T27" fmla="*/ 28 h 705"/>
              <a:gd name="T28" fmla="*/ 236 w 546"/>
              <a:gd name="T29" fmla="*/ 25 h 705"/>
              <a:gd name="T30" fmla="*/ 224 w 546"/>
              <a:gd name="T31" fmla="*/ 22 h 705"/>
              <a:gd name="T32" fmla="*/ 208 w 546"/>
              <a:gd name="T33" fmla="*/ 19 h 705"/>
              <a:gd name="T34" fmla="*/ 199 w 546"/>
              <a:gd name="T35" fmla="*/ 16 h 705"/>
              <a:gd name="T36" fmla="*/ 185 w 546"/>
              <a:gd name="T37" fmla="*/ 13 h 705"/>
              <a:gd name="T38" fmla="*/ 177 w 546"/>
              <a:gd name="T39" fmla="*/ 9 h 705"/>
              <a:gd name="T40" fmla="*/ 163 w 546"/>
              <a:gd name="T41" fmla="*/ 9 h 705"/>
              <a:gd name="T42" fmla="*/ 154 w 546"/>
              <a:gd name="T43" fmla="*/ 6 h 705"/>
              <a:gd name="T44" fmla="*/ 140 w 546"/>
              <a:gd name="T45" fmla="*/ 3 h 705"/>
              <a:gd name="T46" fmla="*/ 121 w 546"/>
              <a:gd name="T47" fmla="*/ 52 h 705"/>
              <a:gd name="T48" fmla="*/ 115 w 546"/>
              <a:gd name="T49" fmla="*/ 76 h 705"/>
              <a:gd name="T50" fmla="*/ 96 w 546"/>
              <a:gd name="T51" fmla="*/ 85 h 705"/>
              <a:gd name="T52" fmla="*/ 93 w 546"/>
              <a:gd name="T53" fmla="*/ 82 h 705"/>
              <a:gd name="T54" fmla="*/ 65 w 546"/>
              <a:gd name="T55" fmla="*/ 79 h 705"/>
              <a:gd name="T56" fmla="*/ 59 w 546"/>
              <a:gd name="T57" fmla="*/ 82 h 705"/>
              <a:gd name="T58" fmla="*/ 56 w 546"/>
              <a:gd name="T59" fmla="*/ 88 h 705"/>
              <a:gd name="T60" fmla="*/ 54 w 546"/>
              <a:gd name="T61" fmla="*/ 92 h 705"/>
              <a:gd name="T62" fmla="*/ 54 w 546"/>
              <a:gd name="T63" fmla="*/ 98 h 705"/>
              <a:gd name="T64" fmla="*/ 56 w 546"/>
              <a:gd name="T65" fmla="*/ 131 h 705"/>
              <a:gd name="T66" fmla="*/ 59 w 546"/>
              <a:gd name="T67" fmla="*/ 177 h 705"/>
              <a:gd name="T68" fmla="*/ 65 w 546"/>
              <a:gd name="T69" fmla="*/ 195 h 705"/>
              <a:gd name="T70" fmla="*/ 48 w 546"/>
              <a:gd name="T71" fmla="*/ 210 h 705"/>
              <a:gd name="T72" fmla="*/ 48 w 546"/>
              <a:gd name="T73" fmla="*/ 210 h 705"/>
              <a:gd name="T74" fmla="*/ 48 w 546"/>
              <a:gd name="T75" fmla="*/ 210 h 705"/>
              <a:gd name="T76" fmla="*/ 45 w 546"/>
              <a:gd name="T77" fmla="*/ 210 h 705"/>
              <a:gd name="T78" fmla="*/ 45 w 546"/>
              <a:gd name="T79" fmla="*/ 210 h 705"/>
              <a:gd name="T80" fmla="*/ 42 w 546"/>
              <a:gd name="T81" fmla="*/ 210 h 705"/>
              <a:gd name="T82" fmla="*/ 42 w 546"/>
              <a:gd name="T83" fmla="*/ 207 h 705"/>
              <a:gd name="T84" fmla="*/ 42 w 546"/>
              <a:gd name="T85" fmla="*/ 213 h 705"/>
              <a:gd name="T86" fmla="*/ 45 w 546"/>
              <a:gd name="T87" fmla="*/ 216 h 705"/>
              <a:gd name="T88" fmla="*/ 45 w 546"/>
              <a:gd name="T89" fmla="*/ 222 h 705"/>
              <a:gd name="T90" fmla="*/ 48 w 546"/>
              <a:gd name="T91" fmla="*/ 225 h 705"/>
              <a:gd name="T92" fmla="*/ 48 w 546"/>
              <a:gd name="T93" fmla="*/ 228 h 705"/>
              <a:gd name="T94" fmla="*/ 51 w 546"/>
              <a:gd name="T95" fmla="*/ 228 h 705"/>
              <a:gd name="T96" fmla="*/ 76 w 546"/>
              <a:gd name="T97" fmla="*/ 249 h 705"/>
              <a:gd name="T98" fmla="*/ 84 w 546"/>
              <a:gd name="T99" fmla="*/ 268 h 705"/>
              <a:gd name="T100" fmla="*/ 68 w 546"/>
              <a:gd name="T101" fmla="*/ 280 h 705"/>
              <a:gd name="T102" fmla="*/ 54 w 546"/>
              <a:gd name="T103" fmla="*/ 295 h 705"/>
              <a:gd name="T104" fmla="*/ 37 w 546"/>
              <a:gd name="T105" fmla="*/ 344 h 705"/>
              <a:gd name="T106" fmla="*/ 14 w 546"/>
              <a:gd name="T107" fmla="*/ 383 h 705"/>
              <a:gd name="T108" fmla="*/ 31 w 546"/>
              <a:gd name="T109" fmla="*/ 429 h 705"/>
              <a:gd name="T110" fmla="*/ 3 w 546"/>
              <a:gd name="T111" fmla="*/ 474 h 705"/>
              <a:gd name="T112" fmla="*/ 546 w 546"/>
              <a:gd name="T113" fmla="*/ 82 h 705"/>
              <a:gd name="T114" fmla="*/ 521 w 546"/>
              <a:gd name="T115" fmla="*/ 7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6" h="705">
                <a:moveTo>
                  <a:pt x="521" y="79"/>
                </a:moveTo>
                <a:lnTo>
                  <a:pt x="521" y="79"/>
                </a:lnTo>
                <a:lnTo>
                  <a:pt x="504" y="76"/>
                </a:lnTo>
                <a:lnTo>
                  <a:pt x="504" y="76"/>
                </a:lnTo>
                <a:lnTo>
                  <a:pt x="496" y="73"/>
                </a:lnTo>
                <a:lnTo>
                  <a:pt x="496" y="73"/>
                </a:lnTo>
                <a:lnTo>
                  <a:pt x="485" y="73"/>
                </a:lnTo>
                <a:lnTo>
                  <a:pt x="485" y="73"/>
                </a:lnTo>
                <a:lnTo>
                  <a:pt x="476" y="70"/>
                </a:lnTo>
                <a:lnTo>
                  <a:pt x="476" y="70"/>
                </a:lnTo>
                <a:lnTo>
                  <a:pt x="468" y="70"/>
                </a:lnTo>
                <a:lnTo>
                  <a:pt x="468" y="70"/>
                </a:lnTo>
                <a:lnTo>
                  <a:pt x="459" y="67"/>
                </a:lnTo>
                <a:lnTo>
                  <a:pt x="459" y="67"/>
                </a:lnTo>
                <a:lnTo>
                  <a:pt x="451" y="64"/>
                </a:lnTo>
                <a:lnTo>
                  <a:pt x="451" y="64"/>
                </a:lnTo>
                <a:lnTo>
                  <a:pt x="440" y="64"/>
                </a:lnTo>
                <a:lnTo>
                  <a:pt x="440" y="64"/>
                </a:lnTo>
                <a:lnTo>
                  <a:pt x="434" y="61"/>
                </a:lnTo>
                <a:lnTo>
                  <a:pt x="434" y="61"/>
                </a:lnTo>
                <a:lnTo>
                  <a:pt x="423" y="61"/>
                </a:lnTo>
                <a:lnTo>
                  <a:pt x="423" y="61"/>
                </a:lnTo>
                <a:lnTo>
                  <a:pt x="417" y="58"/>
                </a:lnTo>
                <a:lnTo>
                  <a:pt x="417" y="58"/>
                </a:lnTo>
                <a:lnTo>
                  <a:pt x="406" y="58"/>
                </a:lnTo>
                <a:lnTo>
                  <a:pt x="406" y="58"/>
                </a:lnTo>
                <a:lnTo>
                  <a:pt x="401" y="55"/>
                </a:lnTo>
                <a:lnTo>
                  <a:pt x="401" y="55"/>
                </a:lnTo>
                <a:lnTo>
                  <a:pt x="389" y="55"/>
                </a:lnTo>
                <a:lnTo>
                  <a:pt x="389" y="55"/>
                </a:lnTo>
                <a:lnTo>
                  <a:pt x="384" y="55"/>
                </a:lnTo>
                <a:lnTo>
                  <a:pt x="384" y="55"/>
                </a:lnTo>
                <a:lnTo>
                  <a:pt x="375" y="52"/>
                </a:lnTo>
                <a:lnTo>
                  <a:pt x="375" y="52"/>
                </a:lnTo>
                <a:lnTo>
                  <a:pt x="370" y="52"/>
                </a:lnTo>
                <a:lnTo>
                  <a:pt x="370" y="52"/>
                </a:lnTo>
                <a:lnTo>
                  <a:pt x="359" y="49"/>
                </a:lnTo>
                <a:lnTo>
                  <a:pt x="359" y="49"/>
                </a:lnTo>
                <a:lnTo>
                  <a:pt x="353" y="49"/>
                </a:lnTo>
                <a:lnTo>
                  <a:pt x="353" y="49"/>
                </a:lnTo>
                <a:lnTo>
                  <a:pt x="345" y="46"/>
                </a:lnTo>
                <a:lnTo>
                  <a:pt x="345" y="46"/>
                </a:lnTo>
                <a:lnTo>
                  <a:pt x="339" y="46"/>
                </a:lnTo>
                <a:lnTo>
                  <a:pt x="339" y="46"/>
                </a:lnTo>
                <a:lnTo>
                  <a:pt x="331" y="43"/>
                </a:lnTo>
                <a:lnTo>
                  <a:pt x="331" y="43"/>
                </a:lnTo>
                <a:lnTo>
                  <a:pt x="325" y="43"/>
                </a:lnTo>
                <a:lnTo>
                  <a:pt x="325" y="43"/>
                </a:lnTo>
                <a:lnTo>
                  <a:pt x="317" y="40"/>
                </a:lnTo>
                <a:lnTo>
                  <a:pt x="317" y="40"/>
                </a:lnTo>
                <a:lnTo>
                  <a:pt x="311" y="40"/>
                </a:lnTo>
                <a:lnTo>
                  <a:pt x="311" y="40"/>
                </a:lnTo>
                <a:lnTo>
                  <a:pt x="303" y="37"/>
                </a:lnTo>
                <a:lnTo>
                  <a:pt x="303" y="37"/>
                </a:lnTo>
                <a:lnTo>
                  <a:pt x="297" y="37"/>
                </a:lnTo>
                <a:lnTo>
                  <a:pt x="297" y="37"/>
                </a:lnTo>
                <a:lnTo>
                  <a:pt x="289" y="34"/>
                </a:lnTo>
                <a:lnTo>
                  <a:pt x="289" y="34"/>
                </a:lnTo>
                <a:lnTo>
                  <a:pt x="286" y="34"/>
                </a:lnTo>
                <a:lnTo>
                  <a:pt x="286" y="34"/>
                </a:lnTo>
                <a:lnTo>
                  <a:pt x="278" y="34"/>
                </a:lnTo>
                <a:lnTo>
                  <a:pt x="278" y="34"/>
                </a:lnTo>
                <a:lnTo>
                  <a:pt x="272" y="31"/>
                </a:lnTo>
                <a:lnTo>
                  <a:pt x="272" y="31"/>
                </a:lnTo>
                <a:lnTo>
                  <a:pt x="264" y="31"/>
                </a:lnTo>
                <a:lnTo>
                  <a:pt x="264" y="31"/>
                </a:lnTo>
                <a:lnTo>
                  <a:pt x="261" y="28"/>
                </a:lnTo>
                <a:lnTo>
                  <a:pt x="261" y="28"/>
                </a:lnTo>
                <a:lnTo>
                  <a:pt x="252" y="28"/>
                </a:lnTo>
                <a:lnTo>
                  <a:pt x="252" y="28"/>
                </a:lnTo>
                <a:lnTo>
                  <a:pt x="247" y="28"/>
                </a:lnTo>
                <a:lnTo>
                  <a:pt x="247" y="28"/>
                </a:lnTo>
                <a:lnTo>
                  <a:pt x="241" y="25"/>
                </a:lnTo>
                <a:lnTo>
                  <a:pt x="241" y="25"/>
                </a:lnTo>
                <a:lnTo>
                  <a:pt x="236" y="25"/>
                </a:lnTo>
                <a:lnTo>
                  <a:pt x="236" y="25"/>
                </a:lnTo>
                <a:lnTo>
                  <a:pt x="230" y="22"/>
                </a:lnTo>
                <a:lnTo>
                  <a:pt x="230" y="22"/>
                </a:lnTo>
                <a:lnTo>
                  <a:pt x="224" y="22"/>
                </a:lnTo>
                <a:lnTo>
                  <a:pt x="224" y="22"/>
                </a:lnTo>
                <a:lnTo>
                  <a:pt x="219" y="22"/>
                </a:lnTo>
                <a:lnTo>
                  <a:pt x="219" y="22"/>
                </a:lnTo>
                <a:lnTo>
                  <a:pt x="216" y="19"/>
                </a:lnTo>
                <a:lnTo>
                  <a:pt x="216" y="19"/>
                </a:lnTo>
                <a:lnTo>
                  <a:pt x="208" y="19"/>
                </a:lnTo>
                <a:lnTo>
                  <a:pt x="208" y="19"/>
                </a:lnTo>
                <a:lnTo>
                  <a:pt x="205" y="19"/>
                </a:lnTo>
                <a:lnTo>
                  <a:pt x="205" y="19"/>
                </a:lnTo>
                <a:lnTo>
                  <a:pt x="199" y="16"/>
                </a:lnTo>
                <a:lnTo>
                  <a:pt x="199" y="16"/>
                </a:lnTo>
                <a:lnTo>
                  <a:pt x="194" y="16"/>
                </a:lnTo>
                <a:lnTo>
                  <a:pt x="194" y="16"/>
                </a:lnTo>
                <a:lnTo>
                  <a:pt x="188" y="13"/>
                </a:lnTo>
                <a:lnTo>
                  <a:pt x="188" y="13"/>
                </a:lnTo>
                <a:lnTo>
                  <a:pt x="185" y="13"/>
                </a:lnTo>
                <a:lnTo>
                  <a:pt x="185" y="13"/>
                </a:lnTo>
                <a:lnTo>
                  <a:pt x="180" y="13"/>
                </a:lnTo>
                <a:lnTo>
                  <a:pt x="180" y="13"/>
                </a:lnTo>
                <a:lnTo>
                  <a:pt x="177" y="9"/>
                </a:lnTo>
                <a:lnTo>
                  <a:pt x="177" y="9"/>
                </a:lnTo>
                <a:lnTo>
                  <a:pt x="171" y="9"/>
                </a:lnTo>
                <a:lnTo>
                  <a:pt x="171" y="9"/>
                </a:lnTo>
                <a:lnTo>
                  <a:pt x="166" y="9"/>
                </a:lnTo>
                <a:lnTo>
                  <a:pt x="166" y="9"/>
                </a:lnTo>
                <a:lnTo>
                  <a:pt x="163" y="9"/>
                </a:lnTo>
                <a:lnTo>
                  <a:pt x="163" y="9"/>
                </a:lnTo>
                <a:lnTo>
                  <a:pt x="157" y="6"/>
                </a:lnTo>
                <a:lnTo>
                  <a:pt x="157" y="6"/>
                </a:lnTo>
                <a:lnTo>
                  <a:pt x="154" y="6"/>
                </a:lnTo>
                <a:lnTo>
                  <a:pt x="154" y="6"/>
                </a:lnTo>
                <a:lnTo>
                  <a:pt x="149" y="6"/>
                </a:lnTo>
                <a:lnTo>
                  <a:pt x="149" y="6"/>
                </a:lnTo>
                <a:lnTo>
                  <a:pt x="149" y="3"/>
                </a:lnTo>
                <a:lnTo>
                  <a:pt x="149" y="3"/>
                </a:lnTo>
                <a:lnTo>
                  <a:pt x="140" y="3"/>
                </a:lnTo>
                <a:lnTo>
                  <a:pt x="140" y="3"/>
                </a:lnTo>
                <a:lnTo>
                  <a:pt x="140" y="3"/>
                </a:lnTo>
                <a:lnTo>
                  <a:pt x="140" y="3"/>
                </a:lnTo>
                <a:lnTo>
                  <a:pt x="135" y="0"/>
                </a:lnTo>
                <a:lnTo>
                  <a:pt x="121" y="52"/>
                </a:lnTo>
                <a:lnTo>
                  <a:pt x="118" y="73"/>
                </a:lnTo>
                <a:lnTo>
                  <a:pt x="118" y="73"/>
                </a:lnTo>
                <a:lnTo>
                  <a:pt x="115" y="76"/>
                </a:lnTo>
                <a:lnTo>
                  <a:pt x="115" y="76"/>
                </a:lnTo>
                <a:lnTo>
                  <a:pt x="115" y="76"/>
                </a:lnTo>
                <a:lnTo>
                  <a:pt x="115" y="76"/>
                </a:lnTo>
                <a:lnTo>
                  <a:pt x="107" y="82"/>
                </a:lnTo>
                <a:lnTo>
                  <a:pt x="101" y="85"/>
                </a:lnTo>
                <a:lnTo>
                  <a:pt x="96" y="85"/>
                </a:lnTo>
                <a:lnTo>
                  <a:pt x="96" y="85"/>
                </a:lnTo>
                <a:lnTo>
                  <a:pt x="96" y="85"/>
                </a:lnTo>
                <a:lnTo>
                  <a:pt x="96" y="85"/>
                </a:lnTo>
                <a:lnTo>
                  <a:pt x="96" y="85"/>
                </a:lnTo>
                <a:lnTo>
                  <a:pt x="96" y="85"/>
                </a:lnTo>
                <a:lnTo>
                  <a:pt x="93" y="82"/>
                </a:lnTo>
                <a:lnTo>
                  <a:pt x="93" y="82"/>
                </a:lnTo>
                <a:lnTo>
                  <a:pt x="84" y="79"/>
                </a:lnTo>
                <a:lnTo>
                  <a:pt x="68" y="79"/>
                </a:lnTo>
                <a:lnTo>
                  <a:pt x="68" y="79"/>
                </a:lnTo>
                <a:lnTo>
                  <a:pt x="65" y="79"/>
                </a:lnTo>
                <a:lnTo>
                  <a:pt x="65" y="79"/>
                </a:lnTo>
                <a:lnTo>
                  <a:pt x="62" y="82"/>
                </a:lnTo>
                <a:lnTo>
                  <a:pt x="62" y="82"/>
                </a:lnTo>
                <a:lnTo>
                  <a:pt x="59" y="82"/>
                </a:lnTo>
                <a:lnTo>
                  <a:pt x="59" y="82"/>
                </a:lnTo>
                <a:lnTo>
                  <a:pt x="59" y="85"/>
                </a:lnTo>
                <a:lnTo>
                  <a:pt x="59" y="85"/>
                </a:lnTo>
                <a:lnTo>
                  <a:pt x="56" y="85"/>
                </a:lnTo>
                <a:lnTo>
                  <a:pt x="56" y="88"/>
                </a:lnTo>
                <a:lnTo>
                  <a:pt x="56" y="88"/>
                </a:lnTo>
                <a:lnTo>
                  <a:pt x="54" y="92"/>
                </a:lnTo>
                <a:lnTo>
                  <a:pt x="54" y="92"/>
                </a:lnTo>
                <a:lnTo>
                  <a:pt x="54" y="92"/>
                </a:lnTo>
                <a:lnTo>
                  <a:pt x="54" y="92"/>
                </a:lnTo>
                <a:lnTo>
                  <a:pt x="54" y="92"/>
                </a:lnTo>
                <a:lnTo>
                  <a:pt x="54" y="92"/>
                </a:lnTo>
                <a:lnTo>
                  <a:pt x="54" y="95"/>
                </a:lnTo>
                <a:lnTo>
                  <a:pt x="54" y="95"/>
                </a:lnTo>
                <a:lnTo>
                  <a:pt x="54" y="98"/>
                </a:lnTo>
                <a:lnTo>
                  <a:pt x="54" y="98"/>
                </a:lnTo>
                <a:lnTo>
                  <a:pt x="54" y="113"/>
                </a:lnTo>
                <a:lnTo>
                  <a:pt x="54" y="116"/>
                </a:lnTo>
                <a:lnTo>
                  <a:pt x="54" y="116"/>
                </a:lnTo>
                <a:lnTo>
                  <a:pt x="56" y="131"/>
                </a:lnTo>
                <a:lnTo>
                  <a:pt x="56" y="131"/>
                </a:lnTo>
                <a:lnTo>
                  <a:pt x="56" y="143"/>
                </a:lnTo>
                <a:lnTo>
                  <a:pt x="56" y="143"/>
                </a:lnTo>
                <a:lnTo>
                  <a:pt x="56" y="158"/>
                </a:lnTo>
                <a:lnTo>
                  <a:pt x="56" y="158"/>
                </a:lnTo>
                <a:lnTo>
                  <a:pt x="59" y="177"/>
                </a:lnTo>
                <a:lnTo>
                  <a:pt x="65" y="186"/>
                </a:lnTo>
                <a:lnTo>
                  <a:pt x="65" y="186"/>
                </a:lnTo>
                <a:lnTo>
                  <a:pt x="65" y="192"/>
                </a:lnTo>
                <a:lnTo>
                  <a:pt x="65" y="195"/>
                </a:lnTo>
                <a:lnTo>
                  <a:pt x="65" y="195"/>
                </a:lnTo>
                <a:lnTo>
                  <a:pt x="65" y="201"/>
                </a:lnTo>
                <a:lnTo>
                  <a:pt x="59" y="207"/>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2" y="210"/>
                </a:lnTo>
                <a:lnTo>
                  <a:pt x="42" y="210"/>
                </a:lnTo>
                <a:lnTo>
                  <a:pt x="42" y="210"/>
                </a:lnTo>
                <a:lnTo>
                  <a:pt x="42" y="210"/>
                </a:lnTo>
                <a:lnTo>
                  <a:pt x="42" y="207"/>
                </a:lnTo>
                <a:lnTo>
                  <a:pt x="42" y="207"/>
                </a:lnTo>
                <a:lnTo>
                  <a:pt x="42" y="207"/>
                </a:lnTo>
                <a:lnTo>
                  <a:pt x="42" y="210"/>
                </a:lnTo>
                <a:lnTo>
                  <a:pt x="42" y="210"/>
                </a:lnTo>
                <a:lnTo>
                  <a:pt x="42" y="210"/>
                </a:lnTo>
                <a:lnTo>
                  <a:pt x="42" y="210"/>
                </a:lnTo>
                <a:lnTo>
                  <a:pt x="42" y="213"/>
                </a:lnTo>
                <a:lnTo>
                  <a:pt x="42" y="213"/>
                </a:lnTo>
                <a:lnTo>
                  <a:pt x="45" y="216"/>
                </a:lnTo>
                <a:lnTo>
                  <a:pt x="45" y="216"/>
                </a:lnTo>
                <a:lnTo>
                  <a:pt x="45" y="216"/>
                </a:lnTo>
                <a:lnTo>
                  <a:pt x="45" y="216"/>
                </a:lnTo>
                <a:lnTo>
                  <a:pt x="45" y="219"/>
                </a:lnTo>
                <a:lnTo>
                  <a:pt x="45" y="219"/>
                </a:lnTo>
                <a:lnTo>
                  <a:pt x="45" y="219"/>
                </a:lnTo>
                <a:lnTo>
                  <a:pt x="45" y="219"/>
                </a:lnTo>
                <a:lnTo>
                  <a:pt x="45" y="222"/>
                </a:lnTo>
                <a:lnTo>
                  <a:pt x="45" y="222"/>
                </a:lnTo>
                <a:lnTo>
                  <a:pt x="45" y="222"/>
                </a:lnTo>
                <a:lnTo>
                  <a:pt x="45" y="222"/>
                </a:lnTo>
                <a:lnTo>
                  <a:pt x="48" y="225"/>
                </a:lnTo>
                <a:lnTo>
                  <a:pt x="48" y="225"/>
                </a:lnTo>
                <a:lnTo>
                  <a:pt x="48" y="225"/>
                </a:lnTo>
                <a:lnTo>
                  <a:pt x="48" y="225"/>
                </a:lnTo>
                <a:lnTo>
                  <a:pt x="48" y="225"/>
                </a:lnTo>
                <a:lnTo>
                  <a:pt x="48" y="225"/>
                </a:lnTo>
                <a:lnTo>
                  <a:pt x="48" y="228"/>
                </a:lnTo>
                <a:lnTo>
                  <a:pt x="48" y="228"/>
                </a:lnTo>
                <a:lnTo>
                  <a:pt x="51" y="228"/>
                </a:lnTo>
                <a:lnTo>
                  <a:pt x="51" y="228"/>
                </a:lnTo>
                <a:lnTo>
                  <a:pt x="51" y="228"/>
                </a:lnTo>
                <a:lnTo>
                  <a:pt x="51" y="228"/>
                </a:lnTo>
                <a:lnTo>
                  <a:pt x="51" y="231"/>
                </a:lnTo>
                <a:lnTo>
                  <a:pt x="51" y="231"/>
                </a:lnTo>
                <a:lnTo>
                  <a:pt x="70" y="246"/>
                </a:lnTo>
                <a:lnTo>
                  <a:pt x="70" y="246"/>
                </a:lnTo>
                <a:lnTo>
                  <a:pt x="76" y="249"/>
                </a:lnTo>
                <a:lnTo>
                  <a:pt x="76" y="249"/>
                </a:lnTo>
                <a:lnTo>
                  <a:pt x="82" y="256"/>
                </a:lnTo>
                <a:lnTo>
                  <a:pt x="84" y="262"/>
                </a:lnTo>
                <a:lnTo>
                  <a:pt x="84" y="262"/>
                </a:lnTo>
                <a:lnTo>
                  <a:pt x="84" y="268"/>
                </a:lnTo>
                <a:lnTo>
                  <a:pt x="84" y="268"/>
                </a:lnTo>
                <a:lnTo>
                  <a:pt x="82" y="271"/>
                </a:lnTo>
                <a:lnTo>
                  <a:pt x="82" y="271"/>
                </a:lnTo>
                <a:lnTo>
                  <a:pt x="76" y="277"/>
                </a:lnTo>
                <a:lnTo>
                  <a:pt x="68" y="280"/>
                </a:lnTo>
                <a:lnTo>
                  <a:pt x="68" y="280"/>
                </a:lnTo>
                <a:lnTo>
                  <a:pt x="56" y="286"/>
                </a:lnTo>
                <a:lnTo>
                  <a:pt x="56" y="289"/>
                </a:lnTo>
                <a:lnTo>
                  <a:pt x="54" y="295"/>
                </a:lnTo>
                <a:lnTo>
                  <a:pt x="54" y="295"/>
                </a:lnTo>
                <a:lnTo>
                  <a:pt x="54" y="301"/>
                </a:lnTo>
                <a:lnTo>
                  <a:pt x="54" y="301"/>
                </a:lnTo>
                <a:lnTo>
                  <a:pt x="51" y="316"/>
                </a:lnTo>
                <a:lnTo>
                  <a:pt x="45" y="332"/>
                </a:lnTo>
                <a:lnTo>
                  <a:pt x="37" y="344"/>
                </a:lnTo>
                <a:lnTo>
                  <a:pt x="20" y="362"/>
                </a:lnTo>
                <a:lnTo>
                  <a:pt x="20" y="362"/>
                </a:lnTo>
                <a:lnTo>
                  <a:pt x="14" y="371"/>
                </a:lnTo>
                <a:lnTo>
                  <a:pt x="14" y="383"/>
                </a:lnTo>
                <a:lnTo>
                  <a:pt x="14" y="383"/>
                </a:lnTo>
                <a:lnTo>
                  <a:pt x="17" y="395"/>
                </a:lnTo>
                <a:lnTo>
                  <a:pt x="23" y="407"/>
                </a:lnTo>
                <a:lnTo>
                  <a:pt x="23" y="407"/>
                </a:lnTo>
                <a:lnTo>
                  <a:pt x="28" y="420"/>
                </a:lnTo>
                <a:lnTo>
                  <a:pt x="31" y="429"/>
                </a:lnTo>
                <a:lnTo>
                  <a:pt x="31" y="453"/>
                </a:lnTo>
                <a:lnTo>
                  <a:pt x="31" y="453"/>
                </a:lnTo>
                <a:lnTo>
                  <a:pt x="28" y="459"/>
                </a:lnTo>
                <a:lnTo>
                  <a:pt x="28" y="459"/>
                </a:lnTo>
                <a:lnTo>
                  <a:pt x="3" y="474"/>
                </a:lnTo>
                <a:lnTo>
                  <a:pt x="0" y="486"/>
                </a:lnTo>
                <a:lnTo>
                  <a:pt x="31" y="505"/>
                </a:lnTo>
                <a:lnTo>
                  <a:pt x="294" y="678"/>
                </a:lnTo>
                <a:lnTo>
                  <a:pt x="457" y="705"/>
                </a:lnTo>
                <a:lnTo>
                  <a:pt x="546" y="82"/>
                </a:lnTo>
                <a:lnTo>
                  <a:pt x="546" y="82"/>
                </a:lnTo>
                <a:lnTo>
                  <a:pt x="541" y="82"/>
                </a:lnTo>
                <a:lnTo>
                  <a:pt x="541" y="82"/>
                </a:lnTo>
                <a:lnTo>
                  <a:pt x="521" y="79"/>
                </a:lnTo>
                <a:lnTo>
                  <a:pt x="521" y="79"/>
                </a:lnTo>
                <a:lnTo>
                  <a:pt x="521" y="79"/>
                </a:lnTo>
                <a:lnTo>
                  <a:pt x="521" y="79"/>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38" name="Freeform 35">
            <a:extLst>
              <a:ext uri="{FF2B5EF4-FFF2-40B4-BE49-F238E27FC236}">
                <a16:creationId xmlns:a16="http://schemas.microsoft.com/office/drawing/2014/main" id="{5651EDE2-6310-B647-F083-336D914EEF98}"/>
              </a:ext>
            </a:extLst>
          </p:cNvPr>
          <p:cNvSpPr>
            <a:spLocks/>
          </p:cNvSpPr>
          <p:nvPr/>
        </p:nvSpPr>
        <p:spPr bwMode="auto">
          <a:xfrm rot="21400944">
            <a:off x="9389760" y="3834487"/>
            <a:ext cx="515508" cy="454663"/>
          </a:xfrm>
          <a:custGeom>
            <a:avLst/>
            <a:gdLst>
              <a:gd name="T0" fmla="*/ 297 w 415"/>
              <a:gd name="T1" fmla="*/ 383 h 386"/>
              <a:gd name="T2" fmla="*/ 297 w 415"/>
              <a:gd name="T3" fmla="*/ 383 h 386"/>
              <a:gd name="T4" fmla="*/ 297 w 415"/>
              <a:gd name="T5" fmla="*/ 380 h 386"/>
              <a:gd name="T6" fmla="*/ 297 w 415"/>
              <a:gd name="T7" fmla="*/ 380 h 386"/>
              <a:gd name="T8" fmla="*/ 292 w 415"/>
              <a:gd name="T9" fmla="*/ 374 h 386"/>
              <a:gd name="T10" fmla="*/ 292 w 415"/>
              <a:gd name="T11" fmla="*/ 325 h 386"/>
              <a:gd name="T12" fmla="*/ 294 w 415"/>
              <a:gd name="T13" fmla="*/ 295 h 386"/>
              <a:gd name="T14" fmla="*/ 306 w 415"/>
              <a:gd name="T15" fmla="*/ 277 h 386"/>
              <a:gd name="T16" fmla="*/ 314 w 415"/>
              <a:gd name="T17" fmla="*/ 265 h 386"/>
              <a:gd name="T18" fmla="*/ 331 w 415"/>
              <a:gd name="T19" fmla="*/ 216 h 386"/>
              <a:gd name="T20" fmla="*/ 334 w 415"/>
              <a:gd name="T21" fmla="*/ 198 h 386"/>
              <a:gd name="T22" fmla="*/ 339 w 415"/>
              <a:gd name="T23" fmla="*/ 189 h 386"/>
              <a:gd name="T24" fmla="*/ 345 w 415"/>
              <a:gd name="T25" fmla="*/ 186 h 386"/>
              <a:gd name="T26" fmla="*/ 345 w 415"/>
              <a:gd name="T27" fmla="*/ 186 h 386"/>
              <a:gd name="T28" fmla="*/ 345 w 415"/>
              <a:gd name="T29" fmla="*/ 183 h 386"/>
              <a:gd name="T30" fmla="*/ 348 w 415"/>
              <a:gd name="T31" fmla="*/ 183 h 386"/>
              <a:gd name="T32" fmla="*/ 348 w 415"/>
              <a:gd name="T33" fmla="*/ 179 h 386"/>
              <a:gd name="T34" fmla="*/ 350 w 415"/>
              <a:gd name="T35" fmla="*/ 179 h 386"/>
              <a:gd name="T36" fmla="*/ 350 w 415"/>
              <a:gd name="T37" fmla="*/ 176 h 386"/>
              <a:gd name="T38" fmla="*/ 353 w 415"/>
              <a:gd name="T39" fmla="*/ 173 h 386"/>
              <a:gd name="T40" fmla="*/ 356 w 415"/>
              <a:gd name="T41" fmla="*/ 167 h 386"/>
              <a:gd name="T42" fmla="*/ 356 w 415"/>
              <a:gd name="T43" fmla="*/ 167 h 386"/>
              <a:gd name="T44" fmla="*/ 356 w 415"/>
              <a:gd name="T45" fmla="*/ 164 h 386"/>
              <a:gd name="T46" fmla="*/ 359 w 415"/>
              <a:gd name="T47" fmla="*/ 161 h 386"/>
              <a:gd name="T48" fmla="*/ 359 w 415"/>
              <a:gd name="T49" fmla="*/ 158 h 386"/>
              <a:gd name="T50" fmla="*/ 359 w 415"/>
              <a:gd name="T51" fmla="*/ 158 h 386"/>
              <a:gd name="T52" fmla="*/ 362 w 415"/>
              <a:gd name="T53" fmla="*/ 155 h 386"/>
              <a:gd name="T54" fmla="*/ 362 w 415"/>
              <a:gd name="T55" fmla="*/ 152 h 386"/>
              <a:gd name="T56" fmla="*/ 362 w 415"/>
              <a:gd name="T57" fmla="*/ 152 h 386"/>
              <a:gd name="T58" fmla="*/ 362 w 415"/>
              <a:gd name="T59" fmla="*/ 149 h 386"/>
              <a:gd name="T60" fmla="*/ 364 w 415"/>
              <a:gd name="T61" fmla="*/ 146 h 386"/>
              <a:gd name="T62" fmla="*/ 364 w 415"/>
              <a:gd name="T63" fmla="*/ 146 h 386"/>
              <a:gd name="T64" fmla="*/ 378 w 415"/>
              <a:gd name="T65" fmla="*/ 125 h 386"/>
              <a:gd name="T66" fmla="*/ 384 w 415"/>
              <a:gd name="T67" fmla="*/ 119 h 386"/>
              <a:gd name="T68" fmla="*/ 398 w 415"/>
              <a:gd name="T69" fmla="*/ 85 h 386"/>
              <a:gd name="T70" fmla="*/ 406 w 415"/>
              <a:gd name="T71" fmla="*/ 49 h 386"/>
              <a:gd name="T72" fmla="*/ 415 w 415"/>
              <a:gd name="T73" fmla="*/ 37 h 386"/>
              <a:gd name="T74" fmla="*/ 412 w 415"/>
              <a:gd name="T75" fmla="*/ 37 h 386"/>
              <a:gd name="T76" fmla="*/ 412 w 415"/>
              <a:gd name="T77" fmla="*/ 37 h 386"/>
              <a:gd name="T78" fmla="*/ 412 w 415"/>
              <a:gd name="T79" fmla="*/ 37 h 386"/>
              <a:gd name="T80" fmla="*/ 412 w 415"/>
              <a:gd name="T81" fmla="*/ 37 h 386"/>
              <a:gd name="T82" fmla="*/ 409 w 415"/>
              <a:gd name="T83" fmla="*/ 37 h 386"/>
              <a:gd name="T84" fmla="*/ 409 w 415"/>
              <a:gd name="T85" fmla="*/ 34 h 386"/>
              <a:gd name="T86" fmla="*/ 409 w 415"/>
              <a:gd name="T87" fmla="*/ 34 h 386"/>
              <a:gd name="T88" fmla="*/ 406 w 415"/>
              <a:gd name="T89" fmla="*/ 34 h 386"/>
              <a:gd name="T90" fmla="*/ 406 w 415"/>
              <a:gd name="T91" fmla="*/ 34 h 386"/>
              <a:gd name="T92" fmla="*/ 398 w 415"/>
              <a:gd name="T93" fmla="*/ 37 h 386"/>
              <a:gd name="T94" fmla="*/ 373 w 415"/>
              <a:gd name="T95" fmla="*/ 40 h 386"/>
              <a:gd name="T96" fmla="*/ 367 w 415"/>
              <a:gd name="T97" fmla="*/ 28 h 386"/>
              <a:gd name="T98" fmla="*/ 359 w 415"/>
              <a:gd name="T99" fmla="*/ 0 h 386"/>
              <a:gd name="T100" fmla="*/ 6 w 415"/>
              <a:gd name="T101" fmla="*/ 85 h 386"/>
              <a:gd name="T102" fmla="*/ 6 w 415"/>
              <a:gd name="T103" fmla="*/ 88 h 386"/>
              <a:gd name="T104" fmla="*/ 20 w 415"/>
              <a:gd name="T105" fmla="*/ 198 h 386"/>
              <a:gd name="T106" fmla="*/ 17 w 415"/>
              <a:gd name="T107" fmla="*/ 271 h 386"/>
              <a:gd name="T108" fmla="*/ 20 w 415"/>
              <a:gd name="T109" fmla="*/ 328 h 386"/>
              <a:gd name="T110" fmla="*/ 28 w 415"/>
              <a:gd name="T111" fmla="*/ 334 h 386"/>
              <a:gd name="T112" fmla="*/ 42 w 415"/>
              <a:gd name="T113" fmla="*/ 347 h 386"/>
              <a:gd name="T114" fmla="*/ 300 w 415"/>
              <a:gd name="T115" fmla="*/ 386 h 386"/>
              <a:gd name="T116" fmla="*/ 300 w 415"/>
              <a:gd name="T11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386">
                <a:moveTo>
                  <a:pt x="297" y="386"/>
                </a:moveTo>
                <a:lnTo>
                  <a:pt x="297" y="386"/>
                </a:lnTo>
                <a:lnTo>
                  <a:pt x="297" y="383"/>
                </a:lnTo>
                <a:lnTo>
                  <a:pt x="297" y="383"/>
                </a:lnTo>
                <a:lnTo>
                  <a:pt x="297" y="383"/>
                </a:lnTo>
                <a:lnTo>
                  <a:pt x="297" y="383"/>
                </a:lnTo>
                <a:lnTo>
                  <a:pt x="297" y="383"/>
                </a:lnTo>
                <a:lnTo>
                  <a:pt x="297" y="383"/>
                </a:lnTo>
                <a:lnTo>
                  <a:pt x="297" y="380"/>
                </a:lnTo>
                <a:lnTo>
                  <a:pt x="297" y="380"/>
                </a:lnTo>
                <a:lnTo>
                  <a:pt x="297" y="380"/>
                </a:lnTo>
                <a:lnTo>
                  <a:pt x="297" y="380"/>
                </a:lnTo>
                <a:lnTo>
                  <a:pt x="294" y="380"/>
                </a:lnTo>
                <a:lnTo>
                  <a:pt x="294" y="380"/>
                </a:lnTo>
                <a:lnTo>
                  <a:pt x="292" y="374"/>
                </a:lnTo>
                <a:lnTo>
                  <a:pt x="292" y="362"/>
                </a:lnTo>
                <a:lnTo>
                  <a:pt x="292" y="325"/>
                </a:lnTo>
                <a:lnTo>
                  <a:pt x="292" y="325"/>
                </a:lnTo>
                <a:lnTo>
                  <a:pt x="294" y="304"/>
                </a:lnTo>
                <a:lnTo>
                  <a:pt x="294" y="304"/>
                </a:lnTo>
                <a:lnTo>
                  <a:pt x="294" y="295"/>
                </a:lnTo>
                <a:lnTo>
                  <a:pt x="297" y="286"/>
                </a:lnTo>
                <a:lnTo>
                  <a:pt x="306" y="277"/>
                </a:lnTo>
                <a:lnTo>
                  <a:pt x="306" y="277"/>
                </a:lnTo>
                <a:lnTo>
                  <a:pt x="308" y="274"/>
                </a:lnTo>
                <a:lnTo>
                  <a:pt x="308" y="274"/>
                </a:lnTo>
                <a:lnTo>
                  <a:pt x="314" y="265"/>
                </a:lnTo>
                <a:lnTo>
                  <a:pt x="322" y="249"/>
                </a:lnTo>
                <a:lnTo>
                  <a:pt x="328" y="234"/>
                </a:lnTo>
                <a:lnTo>
                  <a:pt x="331" y="216"/>
                </a:lnTo>
                <a:lnTo>
                  <a:pt x="331" y="216"/>
                </a:lnTo>
                <a:lnTo>
                  <a:pt x="331" y="204"/>
                </a:lnTo>
                <a:lnTo>
                  <a:pt x="334" y="198"/>
                </a:lnTo>
                <a:lnTo>
                  <a:pt x="336" y="192"/>
                </a:lnTo>
                <a:lnTo>
                  <a:pt x="339" y="189"/>
                </a:lnTo>
                <a:lnTo>
                  <a:pt x="339" y="189"/>
                </a:lnTo>
                <a:lnTo>
                  <a:pt x="345" y="186"/>
                </a:lnTo>
                <a:lnTo>
                  <a:pt x="345" y="186"/>
                </a:lnTo>
                <a:lnTo>
                  <a:pt x="345" y="186"/>
                </a:lnTo>
                <a:lnTo>
                  <a:pt x="345" y="186"/>
                </a:lnTo>
                <a:lnTo>
                  <a:pt x="345" y="186"/>
                </a:lnTo>
                <a:lnTo>
                  <a:pt x="345" y="186"/>
                </a:lnTo>
                <a:lnTo>
                  <a:pt x="345" y="183"/>
                </a:lnTo>
                <a:lnTo>
                  <a:pt x="345" y="183"/>
                </a:lnTo>
                <a:lnTo>
                  <a:pt x="345" y="183"/>
                </a:lnTo>
                <a:lnTo>
                  <a:pt x="345" y="183"/>
                </a:lnTo>
                <a:lnTo>
                  <a:pt x="348" y="183"/>
                </a:lnTo>
                <a:lnTo>
                  <a:pt x="348" y="183"/>
                </a:lnTo>
                <a:lnTo>
                  <a:pt x="348" y="183"/>
                </a:lnTo>
                <a:lnTo>
                  <a:pt x="348" y="183"/>
                </a:lnTo>
                <a:lnTo>
                  <a:pt x="348" y="179"/>
                </a:lnTo>
                <a:lnTo>
                  <a:pt x="348" y="179"/>
                </a:lnTo>
                <a:lnTo>
                  <a:pt x="350" y="179"/>
                </a:lnTo>
                <a:lnTo>
                  <a:pt x="350" y="179"/>
                </a:lnTo>
                <a:lnTo>
                  <a:pt x="350" y="176"/>
                </a:lnTo>
                <a:lnTo>
                  <a:pt x="350" y="176"/>
                </a:lnTo>
                <a:lnTo>
                  <a:pt x="350" y="176"/>
                </a:lnTo>
                <a:lnTo>
                  <a:pt x="350" y="176"/>
                </a:lnTo>
                <a:lnTo>
                  <a:pt x="353" y="173"/>
                </a:lnTo>
                <a:lnTo>
                  <a:pt x="353" y="173"/>
                </a:lnTo>
                <a:lnTo>
                  <a:pt x="353" y="173"/>
                </a:lnTo>
                <a:lnTo>
                  <a:pt x="353" y="173"/>
                </a:lnTo>
                <a:lnTo>
                  <a:pt x="356" y="167"/>
                </a:lnTo>
                <a:lnTo>
                  <a:pt x="356" y="167"/>
                </a:lnTo>
                <a:lnTo>
                  <a:pt x="356" y="167"/>
                </a:lnTo>
                <a:lnTo>
                  <a:pt x="356" y="167"/>
                </a:lnTo>
                <a:lnTo>
                  <a:pt x="356" y="164"/>
                </a:lnTo>
                <a:lnTo>
                  <a:pt x="356" y="164"/>
                </a:lnTo>
                <a:lnTo>
                  <a:pt x="356" y="164"/>
                </a:lnTo>
                <a:lnTo>
                  <a:pt x="356" y="164"/>
                </a:lnTo>
                <a:lnTo>
                  <a:pt x="359" y="161"/>
                </a:lnTo>
                <a:lnTo>
                  <a:pt x="359" y="161"/>
                </a:lnTo>
                <a:lnTo>
                  <a:pt x="359" y="161"/>
                </a:lnTo>
                <a:lnTo>
                  <a:pt x="359" y="161"/>
                </a:lnTo>
                <a:lnTo>
                  <a:pt x="359" y="158"/>
                </a:lnTo>
                <a:lnTo>
                  <a:pt x="359" y="158"/>
                </a:lnTo>
                <a:lnTo>
                  <a:pt x="359" y="158"/>
                </a:lnTo>
                <a:lnTo>
                  <a:pt x="359" y="158"/>
                </a:lnTo>
                <a:lnTo>
                  <a:pt x="362" y="155"/>
                </a:lnTo>
                <a:lnTo>
                  <a:pt x="362" y="155"/>
                </a:lnTo>
                <a:lnTo>
                  <a:pt x="362" y="155"/>
                </a:lnTo>
                <a:lnTo>
                  <a:pt x="362" y="155"/>
                </a:lnTo>
                <a:lnTo>
                  <a:pt x="362" y="152"/>
                </a:lnTo>
                <a:lnTo>
                  <a:pt x="362" y="152"/>
                </a:lnTo>
                <a:lnTo>
                  <a:pt x="362" y="152"/>
                </a:lnTo>
                <a:lnTo>
                  <a:pt x="362" y="152"/>
                </a:lnTo>
                <a:lnTo>
                  <a:pt x="362" y="152"/>
                </a:lnTo>
                <a:lnTo>
                  <a:pt x="362" y="152"/>
                </a:lnTo>
                <a:lnTo>
                  <a:pt x="362" y="149"/>
                </a:lnTo>
                <a:lnTo>
                  <a:pt x="362" y="149"/>
                </a:lnTo>
                <a:lnTo>
                  <a:pt x="364" y="149"/>
                </a:lnTo>
                <a:lnTo>
                  <a:pt x="364" y="149"/>
                </a:lnTo>
                <a:lnTo>
                  <a:pt x="364" y="146"/>
                </a:lnTo>
                <a:lnTo>
                  <a:pt x="364" y="146"/>
                </a:lnTo>
                <a:lnTo>
                  <a:pt x="364" y="146"/>
                </a:lnTo>
                <a:lnTo>
                  <a:pt x="364" y="146"/>
                </a:lnTo>
                <a:lnTo>
                  <a:pt x="364" y="137"/>
                </a:lnTo>
                <a:lnTo>
                  <a:pt x="370" y="131"/>
                </a:lnTo>
                <a:lnTo>
                  <a:pt x="378" y="125"/>
                </a:lnTo>
                <a:lnTo>
                  <a:pt x="378" y="125"/>
                </a:lnTo>
                <a:lnTo>
                  <a:pt x="384" y="119"/>
                </a:lnTo>
                <a:lnTo>
                  <a:pt x="384" y="119"/>
                </a:lnTo>
                <a:lnTo>
                  <a:pt x="392" y="104"/>
                </a:lnTo>
                <a:lnTo>
                  <a:pt x="398" y="94"/>
                </a:lnTo>
                <a:lnTo>
                  <a:pt x="398" y="85"/>
                </a:lnTo>
                <a:lnTo>
                  <a:pt x="398" y="85"/>
                </a:lnTo>
                <a:lnTo>
                  <a:pt x="401" y="61"/>
                </a:lnTo>
                <a:lnTo>
                  <a:pt x="406" y="49"/>
                </a:lnTo>
                <a:lnTo>
                  <a:pt x="412" y="37"/>
                </a:lnTo>
                <a:lnTo>
                  <a:pt x="412" y="37"/>
                </a:lnTo>
                <a:lnTo>
                  <a:pt x="415" y="37"/>
                </a:lnTo>
                <a:lnTo>
                  <a:pt x="415"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09" y="37"/>
                </a:lnTo>
                <a:lnTo>
                  <a:pt x="409" y="37"/>
                </a:lnTo>
                <a:lnTo>
                  <a:pt x="409" y="37"/>
                </a:lnTo>
                <a:lnTo>
                  <a:pt x="409" y="37"/>
                </a:lnTo>
                <a:lnTo>
                  <a:pt x="409" y="34"/>
                </a:lnTo>
                <a:lnTo>
                  <a:pt x="409" y="34"/>
                </a:lnTo>
                <a:lnTo>
                  <a:pt x="409" y="34"/>
                </a:lnTo>
                <a:lnTo>
                  <a:pt x="409" y="34"/>
                </a:lnTo>
                <a:lnTo>
                  <a:pt x="406" y="34"/>
                </a:lnTo>
                <a:lnTo>
                  <a:pt x="406" y="34"/>
                </a:lnTo>
                <a:lnTo>
                  <a:pt x="406" y="34"/>
                </a:lnTo>
                <a:lnTo>
                  <a:pt x="406" y="34"/>
                </a:lnTo>
                <a:lnTo>
                  <a:pt x="406" y="34"/>
                </a:lnTo>
                <a:lnTo>
                  <a:pt x="406" y="34"/>
                </a:lnTo>
                <a:lnTo>
                  <a:pt x="406" y="34"/>
                </a:lnTo>
                <a:lnTo>
                  <a:pt x="406" y="34"/>
                </a:lnTo>
                <a:lnTo>
                  <a:pt x="398" y="37"/>
                </a:lnTo>
                <a:lnTo>
                  <a:pt x="387" y="40"/>
                </a:lnTo>
                <a:lnTo>
                  <a:pt x="373" y="40"/>
                </a:lnTo>
                <a:lnTo>
                  <a:pt x="373" y="40"/>
                </a:lnTo>
                <a:lnTo>
                  <a:pt x="370" y="40"/>
                </a:lnTo>
                <a:lnTo>
                  <a:pt x="367" y="34"/>
                </a:lnTo>
                <a:lnTo>
                  <a:pt x="367" y="28"/>
                </a:lnTo>
                <a:lnTo>
                  <a:pt x="367" y="28"/>
                </a:lnTo>
                <a:lnTo>
                  <a:pt x="367" y="9"/>
                </a:lnTo>
                <a:lnTo>
                  <a:pt x="359" y="0"/>
                </a:lnTo>
                <a:lnTo>
                  <a:pt x="0" y="15"/>
                </a:lnTo>
                <a:lnTo>
                  <a:pt x="0" y="15"/>
                </a:lnTo>
                <a:lnTo>
                  <a:pt x="6" y="85"/>
                </a:lnTo>
                <a:lnTo>
                  <a:pt x="6" y="85"/>
                </a:lnTo>
                <a:lnTo>
                  <a:pt x="6" y="88"/>
                </a:lnTo>
                <a:lnTo>
                  <a:pt x="6" y="88"/>
                </a:lnTo>
                <a:lnTo>
                  <a:pt x="14" y="158"/>
                </a:lnTo>
                <a:lnTo>
                  <a:pt x="14" y="158"/>
                </a:lnTo>
                <a:lnTo>
                  <a:pt x="20" y="198"/>
                </a:lnTo>
                <a:lnTo>
                  <a:pt x="23" y="228"/>
                </a:lnTo>
                <a:lnTo>
                  <a:pt x="23" y="228"/>
                </a:lnTo>
                <a:lnTo>
                  <a:pt x="17" y="271"/>
                </a:lnTo>
                <a:lnTo>
                  <a:pt x="12" y="316"/>
                </a:lnTo>
                <a:lnTo>
                  <a:pt x="12" y="316"/>
                </a:lnTo>
                <a:lnTo>
                  <a:pt x="20" y="328"/>
                </a:lnTo>
                <a:lnTo>
                  <a:pt x="23" y="334"/>
                </a:lnTo>
                <a:lnTo>
                  <a:pt x="28" y="334"/>
                </a:lnTo>
                <a:lnTo>
                  <a:pt x="28" y="334"/>
                </a:lnTo>
                <a:lnTo>
                  <a:pt x="37" y="337"/>
                </a:lnTo>
                <a:lnTo>
                  <a:pt x="42" y="340"/>
                </a:lnTo>
                <a:lnTo>
                  <a:pt x="42" y="347"/>
                </a:lnTo>
                <a:lnTo>
                  <a:pt x="42" y="353"/>
                </a:lnTo>
                <a:lnTo>
                  <a:pt x="42" y="386"/>
                </a:lnTo>
                <a:lnTo>
                  <a:pt x="300" y="386"/>
                </a:lnTo>
                <a:lnTo>
                  <a:pt x="300" y="386"/>
                </a:lnTo>
                <a:lnTo>
                  <a:pt x="300" y="386"/>
                </a:lnTo>
                <a:lnTo>
                  <a:pt x="300" y="386"/>
                </a:lnTo>
                <a:lnTo>
                  <a:pt x="297" y="386"/>
                </a:lnTo>
                <a:lnTo>
                  <a:pt x="297" y="386"/>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39" name="Freeform 36">
            <a:extLst>
              <a:ext uri="{FF2B5EF4-FFF2-40B4-BE49-F238E27FC236}">
                <a16:creationId xmlns:a16="http://schemas.microsoft.com/office/drawing/2014/main" id="{6594E2E3-4815-EE0A-0683-94589E5C2563}"/>
              </a:ext>
            </a:extLst>
          </p:cNvPr>
          <p:cNvSpPr>
            <a:spLocks/>
          </p:cNvSpPr>
          <p:nvPr/>
        </p:nvSpPr>
        <p:spPr bwMode="auto">
          <a:xfrm rot="21400944">
            <a:off x="7826961" y="3751599"/>
            <a:ext cx="688172" cy="744422"/>
          </a:xfrm>
          <a:custGeom>
            <a:avLst/>
            <a:gdLst>
              <a:gd name="T0" fmla="*/ 493 w 554"/>
              <a:gd name="T1" fmla="*/ 58 h 632"/>
              <a:gd name="T2" fmla="*/ 487 w 554"/>
              <a:gd name="T3" fmla="*/ 58 h 632"/>
              <a:gd name="T4" fmla="*/ 459 w 554"/>
              <a:gd name="T5" fmla="*/ 55 h 632"/>
              <a:gd name="T6" fmla="*/ 448 w 554"/>
              <a:gd name="T7" fmla="*/ 52 h 632"/>
              <a:gd name="T8" fmla="*/ 425 w 554"/>
              <a:gd name="T9" fmla="*/ 49 h 632"/>
              <a:gd name="T10" fmla="*/ 414 w 554"/>
              <a:gd name="T11" fmla="*/ 49 h 632"/>
              <a:gd name="T12" fmla="*/ 392 w 554"/>
              <a:gd name="T13" fmla="*/ 46 h 632"/>
              <a:gd name="T14" fmla="*/ 381 w 554"/>
              <a:gd name="T15" fmla="*/ 43 h 632"/>
              <a:gd name="T16" fmla="*/ 355 w 554"/>
              <a:gd name="T17" fmla="*/ 40 h 632"/>
              <a:gd name="T18" fmla="*/ 347 w 554"/>
              <a:gd name="T19" fmla="*/ 40 h 632"/>
              <a:gd name="T20" fmla="*/ 316 w 554"/>
              <a:gd name="T21" fmla="*/ 34 h 632"/>
              <a:gd name="T22" fmla="*/ 311 w 554"/>
              <a:gd name="T23" fmla="*/ 34 h 632"/>
              <a:gd name="T24" fmla="*/ 283 w 554"/>
              <a:gd name="T25" fmla="*/ 31 h 632"/>
              <a:gd name="T26" fmla="*/ 274 w 554"/>
              <a:gd name="T27" fmla="*/ 28 h 632"/>
              <a:gd name="T28" fmla="*/ 252 w 554"/>
              <a:gd name="T29" fmla="*/ 25 h 632"/>
              <a:gd name="T30" fmla="*/ 241 w 554"/>
              <a:gd name="T31" fmla="*/ 22 h 632"/>
              <a:gd name="T32" fmla="*/ 218 w 554"/>
              <a:gd name="T33" fmla="*/ 19 h 632"/>
              <a:gd name="T34" fmla="*/ 207 w 554"/>
              <a:gd name="T35" fmla="*/ 19 h 632"/>
              <a:gd name="T36" fmla="*/ 182 w 554"/>
              <a:gd name="T37" fmla="*/ 13 h 632"/>
              <a:gd name="T38" fmla="*/ 176 w 554"/>
              <a:gd name="T39" fmla="*/ 13 h 632"/>
              <a:gd name="T40" fmla="*/ 146 w 554"/>
              <a:gd name="T41" fmla="*/ 7 h 632"/>
              <a:gd name="T42" fmla="*/ 137 w 554"/>
              <a:gd name="T43" fmla="*/ 7 h 632"/>
              <a:gd name="T44" fmla="*/ 115 w 554"/>
              <a:gd name="T45" fmla="*/ 3 h 632"/>
              <a:gd name="T46" fmla="*/ 104 w 554"/>
              <a:gd name="T47" fmla="*/ 0 h 632"/>
              <a:gd name="T48" fmla="*/ 0 w 554"/>
              <a:gd name="T49" fmla="*/ 623 h 632"/>
              <a:gd name="T50" fmla="*/ 64 w 554"/>
              <a:gd name="T51" fmla="*/ 632 h 632"/>
              <a:gd name="T52" fmla="*/ 73 w 554"/>
              <a:gd name="T53" fmla="*/ 593 h 632"/>
              <a:gd name="T54" fmla="*/ 76 w 554"/>
              <a:gd name="T55" fmla="*/ 590 h 632"/>
              <a:gd name="T56" fmla="*/ 90 w 554"/>
              <a:gd name="T57" fmla="*/ 590 h 632"/>
              <a:gd name="T58" fmla="*/ 148 w 554"/>
              <a:gd name="T59" fmla="*/ 599 h 632"/>
              <a:gd name="T60" fmla="*/ 216 w 554"/>
              <a:gd name="T61" fmla="*/ 614 h 632"/>
              <a:gd name="T62" fmla="*/ 221 w 554"/>
              <a:gd name="T63" fmla="*/ 617 h 632"/>
              <a:gd name="T64" fmla="*/ 224 w 554"/>
              <a:gd name="T65" fmla="*/ 617 h 632"/>
              <a:gd name="T66" fmla="*/ 224 w 554"/>
              <a:gd name="T67" fmla="*/ 599 h 632"/>
              <a:gd name="T68" fmla="*/ 227 w 554"/>
              <a:gd name="T69" fmla="*/ 578 h 632"/>
              <a:gd name="T70" fmla="*/ 232 w 554"/>
              <a:gd name="T71" fmla="*/ 569 h 632"/>
              <a:gd name="T72" fmla="*/ 238 w 554"/>
              <a:gd name="T73" fmla="*/ 566 h 632"/>
              <a:gd name="T74" fmla="*/ 554 w 554"/>
              <a:gd name="T75" fmla="*/ 67 h 632"/>
              <a:gd name="T76" fmla="*/ 537 w 554"/>
              <a:gd name="T77" fmla="*/ 64 h 632"/>
              <a:gd name="T78" fmla="*/ 526 w 554"/>
              <a:gd name="T79" fmla="*/ 61 h 632"/>
              <a:gd name="T80" fmla="*/ 493 w 554"/>
              <a:gd name="T81" fmla="*/ 58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4" h="632">
                <a:moveTo>
                  <a:pt x="493" y="58"/>
                </a:moveTo>
                <a:lnTo>
                  <a:pt x="493" y="58"/>
                </a:lnTo>
                <a:lnTo>
                  <a:pt x="487" y="58"/>
                </a:lnTo>
                <a:lnTo>
                  <a:pt x="487" y="58"/>
                </a:lnTo>
                <a:lnTo>
                  <a:pt x="459" y="55"/>
                </a:lnTo>
                <a:lnTo>
                  <a:pt x="459" y="55"/>
                </a:lnTo>
                <a:lnTo>
                  <a:pt x="448" y="52"/>
                </a:lnTo>
                <a:lnTo>
                  <a:pt x="448" y="52"/>
                </a:lnTo>
                <a:lnTo>
                  <a:pt x="425" y="49"/>
                </a:lnTo>
                <a:lnTo>
                  <a:pt x="425" y="49"/>
                </a:lnTo>
                <a:lnTo>
                  <a:pt x="414" y="49"/>
                </a:lnTo>
                <a:lnTo>
                  <a:pt x="414" y="49"/>
                </a:lnTo>
                <a:lnTo>
                  <a:pt x="392" y="46"/>
                </a:lnTo>
                <a:lnTo>
                  <a:pt x="392" y="46"/>
                </a:lnTo>
                <a:lnTo>
                  <a:pt x="381" y="43"/>
                </a:lnTo>
                <a:lnTo>
                  <a:pt x="381" y="43"/>
                </a:lnTo>
                <a:lnTo>
                  <a:pt x="355" y="40"/>
                </a:lnTo>
                <a:lnTo>
                  <a:pt x="355" y="40"/>
                </a:lnTo>
                <a:lnTo>
                  <a:pt x="347" y="40"/>
                </a:lnTo>
                <a:lnTo>
                  <a:pt x="347" y="40"/>
                </a:lnTo>
                <a:lnTo>
                  <a:pt x="316" y="34"/>
                </a:lnTo>
                <a:lnTo>
                  <a:pt x="316" y="34"/>
                </a:lnTo>
                <a:lnTo>
                  <a:pt x="311" y="34"/>
                </a:lnTo>
                <a:lnTo>
                  <a:pt x="311" y="34"/>
                </a:lnTo>
                <a:lnTo>
                  <a:pt x="283" y="31"/>
                </a:lnTo>
                <a:lnTo>
                  <a:pt x="283" y="31"/>
                </a:lnTo>
                <a:lnTo>
                  <a:pt x="274" y="28"/>
                </a:lnTo>
                <a:lnTo>
                  <a:pt x="274" y="28"/>
                </a:lnTo>
                <a:lnTo>
                  <a:pt x="252" y="25"/>
                </a:lnTo>
                <a:lnTo>
                  <a:pt x="252" y="25"/>
                </a:lnTo>
                <a:lnTo>
                  <a:pt x="241" y="22"/>
                </a:lnTo>
                <a:lnTo>
                  <a:pt x="241" y="22"/>
                </a:lnTo>
                <a:lnTo>
                  <a:pt x="218" y="19"/>
                </a:lnTo>
                <a:lnTo>
                  <a:pt x="218" y="19"/>
                </a:lnTo>
                <a:lnTo>
                  <a:pt x="207" y="19"/>
                </a:lnTo>
                <a:lnTo>
                  <a:pt x="207" y="19"/>
                </a:lnTo>
                <a:lnTo>
                  <a:pt x="182" y="13"/>
                </a:lnTo>
                <a:lnTo>
                  <a:pt x="182" y="13"/>
                </a:lnTo>
                <a:lnTo>
                  <a:pt x="176" y="13"/>
                </a:lnTo>
                <a:lnTo>
                  <a:pt x="176" y="13"/>
                </a:lnTo>
                <a:lnTo>
                  <a:pt x="146" y="7"/>
                </a:lnTo>
                <a:lnTo>
                  <a:pt x="146" y="7"/>
                </a:lnTo>
                <a:lnTo>
                  <a:pt x="137" y="7"/>
                </a:lnTo>
                <a:lnTo>
                  <a:pt x="137" y="7"/>
                </a:lnTo>
                <a:lnTo>
                  <a:pt x="115" y="3"/>
                </a:lnTo>
                <a:lnTo>
                  <a:pt x="115" y="3"/>
                </a:lnTo>
                <a:lnTo>
                  <a:pt x="104" y="0"/>
                </a:lnTo>
                <a:lnTo>
                  <a:pt x="104" y="0"/>
                </a:lnTo>
                <a:lnTo>
                  <a:pt x="92" y="0"/>
                </a:lnTo>
                <a:lnTo>
                  <a:pt x="0" y="623"/>
                </a:lnTo>
                <a:lnTo>
                  <a:pt x="64" y="632"/>
                </a:lnTo>
                <a:lnTo>
                  <a:pt x="64" y="632"/>
                </a:lnTo>
                <a:lnTo>
                  <a:pt x="67" y="620"/>
                </a:lnTo>
                <a:lnTo>
                  <a:pt x="73" y="593"/>
                </a:lnTo>
                <a:lnTo>
                  <a:pt x="73" y="593"/>
                </a:lnTo>
                <a:lnTo>
                  <a:pt x="76" y="590"/>
                </a:lnTo>
                <a:lnTo>
                  <a:pt x="76" y="590"/>
                </a:lnTo>
                <a:lnTo>
                  <a:pt x="90" y="590"/>
                </a:lnTo>
                <a:lnTo>
                  <a:pt x="148" y="599"/>
                </a:lnTo>
                <a:lnTo>
                  <a:pt x="148" y="599"/>
                </a:lnTo>
                <a:lnTo>
                  <a:pt x="185" y="605"/>
                </a:lnTo>
                <a:lnTo>
                  <a:pt x="216" y="614"/>
                </a:lnTo>
                <a:lnTo>
                  <a:pt x="216" y="614"/>
                </a:lnTo>
                <a:lnTo>
                  <a:pt x="221" y="617"/>
                </a:lnTo>
                <a:lnTo>
                  <a:pt x="221" y="617"/>
                </a:lnTo>
                <a:lnTo>
                  <a:pt x="224" y="617"/>
                </a:lnTo>
                <a:lnTo>
                  <a:pt x="224" y="599"/>
                </a:lnTo>
                <a:lnTo>
                  <a:pt x="224" y="599"/>
                </a:lnTo>
                <a:lnTo>
                  <a:pt x="224" y="590"/>
                </a:lnTo>
                <a:lnTo>
                  <a:pt x="227" y="578"/>
                </a:lnTo>
                <a:lnTo>
                  <a:pt x="232" y="569"/>
                </a:lnTo>
                <a:lnTo>
                  <a:pt x="232" y="569"/>
                </a:lnTo>
                <a:lnTo>
                  <a:pt x="235" y="566"/>
                </a:lnTo>
                <a:lnTo>
                  <a:pt x="238" y="566"/>
                </a:lnTo>
                <a:lnTo>
                  <a:pt x="501" y="593"/>
                </a:lnTo>
                <a:lnTo>
                  <a:pt x="554" y="67"/>
                </a:lnTo>
                <a:lnTo>
                  <a:pt x="554" y="67"/>
                </a:lnTo>
                <a:lnTo>
                  <a:pt x="537" y="64"/>
                </a:lnTo>
                <a:lnTo>
                  <a:pt x="537" y="64"/>
                </a:lnTo>
                <a:lnTo>
                  <a:pt x="526" y="61"/>
                </a:lnTo>
                <a:lnTo>
                  <a:pt x="526" y="61"/>
                </a:lnTo>
                <a:lnTo>
                  <a:pt x="493" y="58"/>
                </a:lnTo>
                <a:lnTo>
                  <a:pt x="493" y="58"/>
                </a:lnTo>
                <a:close/>
              </a:path>
            </a:pathLst>
          </a:custGeom>
          <a:solidFill>
            <a:schemeClr val="accent6">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0" name="Freeform 37">
            <a:extLst>
              <a:ext uri="{FF2B5EF4-FFF2-40B4-BE49-F238E27FC236}">
                <a16:creationId xmlns:a16="http://schemas.microsoft.com/office/drawing/2014/main" id="{B2D58273-9256-AAAA-419E-E3B0494326CB}"/>
              </a:ext>
            </a:extLst>
          </p:cNvPr>
          <p:cNvSpPr>
            <a:spLocks/>
          </p:cNvSpPr>
          <p:nvPr/>
        </p:nvSpPr>
        <p:spPr bwMode="auto">
          <a:xfrm rot="21400944">
            <a:off x="9273374" y="3325577"/>
            <a:ext cx="642211" cy="544182"/>
          </a:xfrm>
          <a:custGeom>
            <a:avLst/>
            <a:gdLst>
              <a:gd name="T0" fmla="*/ 490 w 517"/>
              <a:gd name="T1" fmla="*/ 425 h 462"/>
              <a:gd name="T2" fmla="*/ 495 w 517"/>
              <a:gd name="T3" fmla="*/ 407 h 462"/>
              <a:gd name="T4" fmla="*/ 515 w 517"/>
              <a:gd name="T5" fmla="*/ 398 h 462"/>
              <a:gd name="T6" fmla="*/ 515 w 517"/>
              <a:gd name="T7" fmla="*/ 377 h 462"/>
              <a:gd name="T8" fmla="*/ 506 w 517"/>
              <a:gd name="T9" fmla="*/ 367 h 462"/>
              <a:gd name="T10" fmla="*/ 503 w 517"/>
              <a:gd name="T11" fmla="*/ 367 h 462"/>
              <a:gd name="T12" fmla="*/ 498 w 517"/>
              <a:gd name="T13" fmla="*/ 364 h 462"/>
              <a:gd name="T14" fmla="*/ 495 w 517"/>
              <a:gd name="T15" fmla="*/ 358 h 462"/>
              <a:gd name="T16" fmla="*/ 484 w 517"/>
              <a:gd name="T17" fmla="*/ 310 h 462"/>
              <a:gd name="T18" fmla="*/ 467 w 517"/>
              <a:gd name="T19" fmla="*/ 288 h 462"/>
              <a:gd name="T20" fmla="*/ 439 w 517"/>
              <a:gd name="T21" fmla="*/ 270 h 462"/>
              <a:gd name="T22" fmla="*/ 417 w 517"/>
              <a:gd name="T23" fmla="*/ 228 h 462"/>
              <a:gd name="T24" fmla="*/ 414 w 517"/>
              <a:gd name="T25" fmla="*/ 209 h 462"/>
              <a:gd name="T26" fmla="*/ 414 w 517"/>
              <a:gd name="T27" fmla="*/ 155 h 462"/>
              <a:gd name="T28" fmla="*/ 406 w 517"/>
              <a:gd name="T29" fmla="*/ 161 h 462"/>
              <a:gd name="T30" fmla="*/ 366 w 517"/>
              <a:gd name="T31" fmla="*/ 124 h 462"/>
              <a:gd name="T32" fmla="*/ 347 w 517"/>
              <a:gd name="T33" fmla="*/ 115 h 462"/>
              <a:gd name="T34" fmla="*/ 322 w 517"/>
              <a:gd name="T35" fmla="*/ 100 h 462"/>
              <a:gd name="T36" fmla="*/ 308 w 517"/>
              <a:gd name="T37" fmla="*/ 70 h 462"/>
              <a:gd name="T38" fmla="*/ 308 w 517"/>
              <a:gd name="T39" fmla="*/ 33 h 462"/>
              <a:gd name="T40" fmla="*/ 308 w 517"/>
              <a:gd name="T41" fmla="*/ 30 h 462"/>
              <a:gd name="T42" fmla="*/ 305 w 517"/>
              <a:gd name="T43" fmla="*/ 30 h 462"/>
              <a:gd name="T44" fmla="*/ 302 w 517"/>
              <a:gd name="T45" fmla="*/ 27 h 462"/>
              <a:gd name="T46" fmla="*/ 302 w 517"/>
              <a:gd name="T47" fmla="*/ 24 h 462"/>
              <a:gd name="T48" fmla="*/ 299 w 517"/>
              <a:gd name="T49" fmla="*/ 21 h 462"/>
              <a:gd name="T50" fmla="*/ 11 w 517"/>
              <a:gd name="T51" fmla="*/ 3 h 462"/>
              <a:gd name="T52" fmla="*/ 8 w 517"/>
              <a:gd name="T53" fmla="*/ 3 h 462"/>
              <a:gd name="T54" fmla="*/ 5 w 517"/>
              <a:gd name="T55" fmla="*/ 3 h 462"/>
              <a:gd name="T56" fmla="*/ 3 w 517"/>
              <a:gd name="T57" fmla="*/ 3 h 462"/>
              <a:gd name="T58" fmla="*/ 3 w 517"/>
              <a:gd name="T59" fmla="*/ 12 h 462"/>
              <a:gd name="T60" fmla="*/ 11 w 517"/>
              <a:gd name="T61" fmla="*/ 39 h 462"/>
              <a:gd name="T62" fmla="*/ 14 w 517"/>
              <a:gd name="T63" fmla="*/ 42 h 462"/>
              <a:gd name="T64" fmla="*/ 17 w 517"/>
              <a:gd name="T65" fmla="*/ 42 h 462"/>
              <a:gd name="T66" fmla="*/ 19 w 517"/>
              <a:gd name="T67" fmla="*/ 42 h 462"/>
              <a:gd name="T68" fmla="*/ 22 w 517"/>
              <a:gd name="T69" fmla="*/ 45 h 462"/>
              <a:gd name="T70" fmla="*/ 28 w 517"/>
              <a:gd name="T71" fmla="*/ 45 h 462"/>
              <a:gd name="T72" fmla="*/ 31 w 517"/>
              <a:gd name="T73" fmla="*/ 48 h 462"/>
              <a:gd name="T74" fmla="*/ 33 w 517"/>
              <a:gd name="T75" fmla="*/ 48 h 462"/>
              <a:gd name="T76" fmla="*/ 36 w 517"/>
              <a:gd name="T77" fmla="*/ 51 h 462"/>
              <a:gd name="T78" fmla="*/ 42 w 517"/>
              <a:gd name="T79" fmla="*/ 54 h 462"/>
              <a:gd name="T80" fmla="*/ 44 w 517"/>
              <a:gd name="T81" fmla="*/ 58 h 462"/>
              <a:gd name="T82" fmla="*/ 47 w 517"/>
              <a:gd name="T83" fmla="*/ 58 h 462"/>
              <a:gd name="T84" fmla="*/ 47 w 517"/>
              <a:gd name="T85" fmla="*/ 61 h 462"/>
              <a:gd name="T86" fmla="*/ 50 w 517"/>
              <a:gd name="T87" fmla="*/ 100 h 462"/>
              <a:gd name="T88" fmla="*/ 42 w 517"/>
              <a:gd name="T89" fmla="*/ 121 h 462"/>
              <a:gd name="T90" fmla="*/ 56 w 517"/>
              <a:gd name="T91" fmla="*/ 130 h 462"/>
              <a:gd name="T92" fmla="*/ 64 w 517"/>
              <a:gd name="T93" fmla="*/ 152 h 462"/>
              <a:gd name="T94" fmla="*/ 64 w 517"/>
              <a:gd name="T95" fmla="*/ 152 h 462"/>
              <a:gd name="T96" fmla="*/ 67 w 517"/>
              <a:gd name="T97" fmla="*/ 158 h 462"/>
              <a:gd name="T98" fmla="*/ 434 w 517"/>
              <a:gd name="T99" fmla="*/ 422 h 462"/>
              <a:gd name="T100" fmla="*/ 448 w 517"/>
              <a:gd name="T101" fmla="*/ 437 h 462"/>
              <a:gd name="T102" fmla="*/ 464 w 517"/>
              <a:gd name="T103" fmla="*/ 462 h 462"/>
              <a:gd name="T104" fmla="*/ 492 w 517"/>
              <a:gd name="T105" fmla="*/ 43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7" h="462">
                <a:moveTo>
                  <a:pt x="492" y="434"/>
                </a:moveTo>
                <a:lnTo>
                  <a:pt x="492" y="434"/>
                </a:lnTo>
                <a:lnTo>
                  <a:pt x="492" y="434"/>
                </a:lnTo>
                <a:lnTo>
                  <a:pt x="492" y="434"/>
                </a:lnTo>
                <a:lnTo>
                  <a:pt x="490" y="425"/>
                </a:lnTo>
                <a:lnTo>
                  <a:pt x="490" y="425"/>
                </a:lnTo>
                <a:lnTo>
                  <a:pt x="490" y="416"/>
                </a:lnTo>
                <a:lnTo>
                  <a:pt x="490" y="416"/>
                </a:lnTo>
                <a:lnTo>
                  <a:pt x="492" y="410"/>
                </a:lnTo>
                <a:lnTo>
                  <a:pt x="495" y="407"/>
                </a:lnTo>
                <a:lnTo>
                  <a:pt x="495" y="407"/>
                </a:lnTo>
                <a:lnTo>
                  <a:pt x="501" y="407"/>
                </a:lnTo>
                <a:lnTo>
                  <a:pt x="509" y="407"/>
                </a:lnTo>
                <a:lnTo>
                  <a:pt x="509" y="407"/>
                </a:lnTo>
                <a:lnTo>
                  <a:pt x="515" y="398"/>
                </a:lnTo>
                <a:lnTo>
                  <a:pt x="517" y="383"/>
                </a:lnTo>
                <a:lnTo>
                  <a:pt x="517" y="383"/>
                </a:lnTo>
                <a:lnTo>
                  <a:pt x="517" y="383"/>
                </a:lnTo>
                <a:lnTo>
                  <a:pt x="517" y="383"/>
                </a:lnTo>
                <a:lnTo>
                  <a:pt x="515" y="377"/>
                </a:lnTo>
                <a:lnTo>
                  <a:pt x="506" y="370"/>
                </a:lnTo>
                <a:lnTo>
                  <a:pt x="506" y="370"/>
                </a:lnTo>
                <a:lnTo>
                  <a:pt x="506" y="370"/>
                </a:lnTo>
                <a:lnTo>
                  <a:pt x="506" y="370"/>
                </a:lnTo>
                <a:lnTo>
                  <a:pt x="506" y="367"/>
                </a:lnTo>
                <a:lnTo>
                  <a:pt x="506" y="367"/>
                </a:lnTo>
                <a:lnTo>
                  <a:pt x="503" y="367"/>
                </a:lnTo>
                <a:lnTo>
                  <a:pt x="503" y="367"/>
                </a:lnTo>
                <a:lnTo>
                  <a:pt x="503" y="367"/>
                </a:lnTo>
                <a:lnTo>
                  <a:pt x="503" y="367"/>
                </a:lnTo>
                <a:lnTo>
                  <a:pt x="498" y="364"/>
                </a:lnTo>
                <a:lnTo>
                  <a:pt x="498" y="364"/>
                </a:lnTo>
                <a:lnTo>
                  <a:pt x="498" y="364"/>
                </a:lnTo>
                <a:lnTo>
                  <a:pt x="498" y="364"/>
                </a:lnTo>
                <a:lnTo>
                  <a:pt x="498" y="364"/>
                </a:lnTo>
                <a:lnTo>
                  <a:pt x="498" y="364"/>
                </a:lnTo>
                <a:lnTo>
                  <a:pt x="498" y="364"/>
                </a:lnTo>
                <a:lnTo>
                  <a:pt x="498" y="364"/>
                </a:lnTo>
                <a:lnTo>
                  <a:pt x="495" y="361"/>
                </a:lnTo>
                <a:lnTo>
                  <a:pt x="495" y="358"/>
                </a:lnTo>
                <a:lnTo>
                  <a:pt x="495" y="322"/>
                </a:lnTo>
                <a:lnTo>
                  <a:pt x="495" y="322"/>
                </a:lnTo>
                <a:lnTo>
                  <a:pt x="492" y="313"/>
                </a:lnTo>
                <a:lnTo>
                  <a:pt x="484" y="310"/>
                </a:lnTo>
                <a:lnTo>
                  <a:pt x="484" y="310"/>
                </a:lnTo>
                <a:lnTo>
                  <a:pt x="476" y="307"/>
                </a:lnTo>
                <a:lnTo>
                  <a:pt x="470" y="301"/>
                </a:lnTo>
                <a:lnTo>
                  <a:pt x="470" y="294"/>
                </a:lnTo>
                <a:lnTo>
                  <a:pt x="470" y="294"/>
                </a:lnTo>
                <a:lnTo>
                  <a:pt x="467" y="288"/>
                </a:lnTo>
                <a:lnTo>
                  <a:pt x="464" y="285"/>
                </a:lnTo>
                <a:lnTo>
                  <a:pt x="453" y="279"/>
                </a:lnTo>
                <a:lnTo>
                  <a:pt x="453" y="279"/>
                </a:lnTo>
                <a:lnTo>
                  <a:pt x="445" y="276"/>
                </a:lnTo>
                <a:lnTo>
                  <a:pt x="439" y="270"/>
                </a:lnTo>
                <a:lnTo>
                  <a:pt x="417" y="246"/>
                </a:lnTo>
                <a:lnTo>
                  <a:pt x="417" y="246"/>
                </a:lnTo>
                <a:lnTo>
                  <a:pt x="414" y="243"/>
                </a:lnTo>
                <a:lnTo>
                  <a:pt x="414" y="237"/>
                </a:lnTo>
                <a:lnTo>
                  <a:pt x="417" y="228"/>
                </a:lnTo>
                <a:lnTo>
                  <a:pt x="417" y="228"/>
                </a:lnTo>
                <a:lnTo>
                  <a:pt x="417" y="225"/>
                </a:lnTo>
                <a:lnTo>
                  <a:pt x="417" y="225"/>
                </a:lnTo>
                <a:lnTo>
                  <a:pt x="414" y="219"/>
                </a:lnTo>
                <a:lnTo>
                  <a:pt x="414" y="209"/>
                </a:lnTo>
                <a:lnTo>
                  <a:pt x="414" y="179"/>
                </a:lnTo>
                <a:lnTo>
                  <a:pt x="414" y="179"/>
                </a:lnTo>
                <a:lnTo>
                  <a:pt x="414" y="155"/>
                </a:lnTo>
                <a:lnTo>
                  <a:pt x="414" y="155"/>
                </a:lnTo>
                <a:lnTo>
                  <a:pt x="414" y="155"/>
                </a:lnTo>
                <a:lnTo>
                  <a:pt x="414" y="155"/>
                </a:lnTo>
                <a:lnTo>
                  <a:pt x="411" y="158"/>
                </a:lnTo>
                <a:lnTo>
                  <a:pt x="411" y="158"/>
                </a:lnTo>
                <a:lnTo>
                  <a:pt x="408" y="161"/>
                </a:lnTo>
                <a:lnTo>
                  <a:pt x="406" y="161"/>
                </a:lnTo>
                <a:lnTo>
                  <a:pt x="406" y="161"/>
                </a:lnTo>
                <a:lnTo>
                  <a:pt x="380" y="143"/>
                </a:lnTo>
                <a:lnTo>
                  <a:pt x="369" y="133"/>
                </a:lnTo>
                <a:lnTo>
                  <a:pt x="366" y="130"/>
                </a:lnTo>
                <a:lnTo>
                  <a:pt x="366" y="124"/>
                </a:lnTo>
                <a:lnTo>
                  <a:pt x="366" y="124"/>
                </a:lnTo>
                <a:lnTo>
                  <a:pt x="366" y="124"/>
                </a:lnTo>
                <a:lnTo>
                  <a:pt x="366" y="124"/>
                </a:lnTo>
                <a:lnTo>
                  <a:pt x="358" y="118"/>
                </a:lnTo>
                <a:lnTo>
                  <a:pt x="347" y="115"/>
                </a:lnTo>
                <a:lnTo>
                  <a:pt x="347" y="115"/>
                </a:lnTo>
                <a:lnTo>
                  <a:pt x="347" y="115"/>
                </a:lnTo>
                <a:lnTo>
                  <a:pt x="347" y="115"/>
                </a:lnTo>
                <a:lnTo>
                  <a:pt x="333" y="106"/>
                </a:lnTo>
                <a:lnTo>
                  <a:pt x="322" y="100"/>
                </a:lnTo>
                <a:lnTo>
                  <a:pt x="313" y="94"/>
                </a:lnTo>
                <a:lnTo>
                  <a:pt x="313" y="94"/>
                </a:lnTo>
                <a:lnTo>
                  <a:pt x="308" y="88"/>
                </a:lnTo>
                <a:lnTo>
                  <a:pt x="308" y="82"/>
                </a:lnTo>
                <a:lnTo>
                  <a:pt x="308" y="70"/>
                </a:lnTo>
                <a:lnTo>
                  <a:pt x="308" y="70"/>
                </a:lnTo>
                <a:lnTo>
                  <a:pt x="310" y="58"/>
                </a:lnTo>
                <a:lnTo>
                  <a:pt x="310" y="33"/>
                </a:lnTo>
                <a:lnTo>
                  <a:pt x="310" y="33"/>
                </a:lnTo>
                <a:lnTo>
                  <a:pt x="308" y="33"/>
                </a:lnTo>
                <a:lnTo>
                  <a:pt x="308" y="33"/>
                </a:lnTo>
                <a:lnTo>
                  <a:pt x="308" y="33"/>
                </a:lnTo>
                <a:lnTo>
                  <a:pt x="308" y="33"/>
                </a:lnTo>
                <a:lnTo>
                  <a:pt x="308" y="30"/>
                </a:lnTo>
                <a:lnTo>
                  <a:pt x="308" y="30"/>
                </a:lnTo>
                <a:lnTo>
                  <a:pt x="308" y="30"/>
                </a:lnTo>
                <a:lnTo>
                  <a:pt x="308" y="30"/>
                </a:lnTo>
                <a:lnTo>
                  <a:pt x="305" y="30"/>
                </a:lnTo>
                <a:lnTo>
                  <a:pt x="305" y="30"/>
                </a:lnTo>
                <a:lnTo>
                  <a:pt x="305" y="30"/>
                </a:lnTo>
                <a:lnTo>
                  <a:pt x="305" y="30"/>
                </a:lnTo>
                <a:lnTo>
                  <a:pt x="305" y="27"/>
                </a:lnTo>
                <a:lnTo>
                  <a:pt x="305" y="27"/>
                </a:lnTo>
                <a:lnTo>
                  <a:pt x="302" y="27"/>
                </a:lnTo>
                <a:lnTo>
                  <a:pt x="302" y="27"/>
                </a:lnTo>
                <a:lnTo>
                  <a:pt x="302" y="27"/>
                </a:lnTo>
                <a:lnTo>
                  <a:pt x="302" y="27"/>
                </a:lnTo>
                <a:lnTo>
                  <a:pt x="302" y="24"/>
                </a:lnTo>
                <a:lnTo>
                  <a:pt x="302" y="24"/>
                </a:lnTo>
                <a:lnTo>
                  <a:pt x="302" y="24"/>
                </a:lnTo>
                <a:lnTo>
                  <a:pt x="302" y="24"/>
                </a:lnTo>
                <a:lnTo>
                  <a:pt x="299" y="24"/>
                </a:lnTo>
                <a:lnTo>
                  <a:pt x="299" y="24"/>
                </a:lnTo>
                <a:lnTo>
                  <a:pt x="299" y="21"/>
                </a:lnTo>
                <a:lnTo>
                  <a:pt x="299" y="21"/>
                </a:lnTo>
                <a:lnTo>
                  <a:pt x="296" y="18"/>
                </a:lnTo>
                <a:lnTo>
                  <a:pt x="280" y="0"/>
                </a:lnTo>
                <a:lnTo>
                  <a:pt x="11" y="0"/>
                </a:lnTo>
                <a:lnTo>
                  <a:pt x="11" y="0"/>
                </a:lnTo>
                <a:lnTo>
                  <a:pt x="11" y="3"/>
                </a:lnTo>
                <a:lnTo>
                  <a:pt x="11" y="3"/>
                </a:lnTo>
                <a:lnTo>
                  <a:pt x="8" y="3"/>
                </a:lnTo>
                <a:lnTo>
                  <a:pt x="8" y="3"/>
                </a:lnTo>
                <a:lnTo>
                  <a:pt x="8" y="3"/>
                </a:lnTo>
                <a:lnTo>
                  <a:pt x="8" y="3"/>
                </a:lnTo>
                <a:lnTo>
                  <a:pt x="8" y="3"/>
                </a:lnTo>
                <a:lnTo>
                  <a:pt x="8" y="3"/>
                </a:lnTo>
                <a:lnTo>
                  <a:pt x="5" y="3"/>
                </a:lnTo>
                <a:lnTo>
                  <a:pt x="5" y="3"/>
                </a:lnTo>
                <a:lnTo>
                  <a:pt x="5" y="3"/>
                </a:lnTo>
                <a:lnTo>
                  <a:pt x="5" y="3"/>
                </a:lnTo>
                <a:lnTo>
                  <a:pt x="3" y="3"/>
                </a:lnTo>
                <a:lnTo>
                  <a:pt x="3" y="3"/>
                </a:lnTo>
                <a:lnTo>
                  <a:pt x="3" y="3"/>
                </a:lnTo>
                <a:lnTo>
                  <a:pt x="3" y="3"/>
                </a:lnTo>
                <a:lnTo>
                  <a:pt x="0" y="6"/>
                </a:lnTo>
                <a:lnTo>
                  <a:pt x="0" y="6"/>
                </a:lnTo>
                <a:lnTo>
                  <a:pt x="0" y="6"/>
                </a:lnTo>
                <a:lnTo>
                  <a:pt x="0" y="6"/>
                </a:lnTo>
                <a:lnTo>
                  <a:pt x="3" y="12"/>
                </a:lnTo>
                <a:lnTo>
                  <a:pt x="8" y="21"/>
                </a:lnTo>
                <a:lnTo>
                  <a:pt x="8" y="21"/>
                </a:lnTo>
                <a:lnTo>
                  <a:pt x="11" y="24"/>
                </a:lnTo>
                <a:lnTo>
                  <a:pt x="11" y="39"/>
                </a:lnTo>
                <a:lnTo>
                  <a:pt x="11" y="39"/>
                </a:lnTo>
                <a:lnTo>
                  <a:pt x="11" y="42"/>
                </a:lnTo>
                <a:lnTo>
                  <a:pt x="11" y="42"/>
                </a:lnTo>
                <a:lnTo>
                  <a:pt x="14" y="42"/>
                </a:lnTo>
                <a:lnTo>
                  <a:pt x="14" y="42"/>
                </a:lnTo>
                <a:lnTo>
                  <a:pt x="14" y="42"/>
                </a:lnTo>
                <a:lnTo>
                  <a:pt x="14" y="42"/>
                </a:lnTo>
                <a:lnTo>
                  <a:pt x="14" y="42"/>
                </a:lnTo>
                <a:lnTo>
                  <a:pt x="14" y="42"/>
                </a:lnTo>
                <a:lnTo>
                  <a:pt x="17" y="42"/>
                </a:lnTo>
                <a:lnTo>
                  <a:pt x="17" y="42"/>
                </a:lnTo>
                <a:lnTo>
                  <a:pt x="17" y="42"/>
                </a:lnTo>
                <a:lnTo>
                  <a:pt x="17" y="42"/>
                </a:lnTo>
                <a:lnTo>
                  <a:pt x="19" y="42"/>
                </a:lnTo>
                <a:lnTo>
                  <a:pt x="19" y="42"/>
                </a:lnTo>
                <a:lnTo>
                  <a:pt x="19" y="42"/>
                </a:lnTo>
                <a:lnTo>
                  <a:pt x="19" y="42"/>
                </a:lnTo>
                <a:lnTo>
                  <a:pt x="22" y="45"/>
                </a:lnTo>
                <a:lnTo>
                  <a:pt x="22" y="45"/>
                </a:lnTo>
                <a:lnTo>
                  <a:pt x="22" y="45"/>
                </a:lnTo>
                <a:lnTo>
                  <a:pt x="22" y="45"/>
                </a:lnTo>
                <a:lnTo>
                  <a:pt x="25" y="45"/>
                </a:lnTo>
                <a:lnTo>
                  <a:pt x="25" y="45"/>
                </a:lnTo>
                <a:lnTo>
                  <a:pt x="25" y="45"/>
                </a:lnTo>
                <a:lnTo>
                  <a:pt x="25" y="45"/>
                </a:lnTo>
                <a:lnTo>
                  <a:pt x="28" y="45"/>
                </a:lnTo>
                <a:lnTo>
                  <a:pt x="28" y="45"/>
                </a:lnTo>
                <a:lnTo>
                  <a:pt x="28" y="45"/>
                </a:lnTo>
                <a:lnTo>
                  <a:pt x="28" y="45"/>
                </a:lnTo>
                <a:lnTo>
                  <a:pt x="31" y="48"/>
                </a:lnTo>
                <a:lnTo>
                  <a:pt x="31" y="48"/>
                </a:lnTo>
                <a:lnTo>
                  <a:pt x="31" y="48"/>
                </a:lnTo>
                <a:lnTo>
                  <a:pt x="31" y="48"/>
                </a:lnTo>
                <a:lnTo>
                  <a:pt x="33" y="48"/>
                </a:lnTo>
                <a:lnTo>
                  <a:pt x="33" y="48"/>
                </a:lnTo>
                <a:lnTo>
                  <a:pt x="33" y="48"/>
                </a:lnTo>
                <a:lnTo>
                  <a:pt x="33" y="48"/>
                </a:lnTo>
                <a:lnTo>
                  <a:pt x="36" y="51"/>
                </a:lnTo>
                <a:lnTo>
                  <a:pt x="36" y="51"/>
                </a:lnTo>
                <a:lnTo>
                  <a:pt x="36" y="51"/>
                </a:lnTo>
                <a:lnTo>
                  <a:pt x="36" y="51"/>
                </a:lnTo>
                <a:lnTo>
                  <a:pt x="39" y="51"/>
                </a:lnTo>
                <a:lnTo>
                  <a:pt x="39" y="51"/>
                </a:lnTo>
                <a:lnTo>
                  <a:pt x="39" y="51"/>
                </a:lnTo>
                <a:lnTo>
                  <a:pt x="39" y="51"/>
                </a:lnTo>
                <a:lnTo>
                  <a:pt x="42" y="54"/>
                </a:lnTo>
                <a:lnTo>
                  <a:pt x="42" y="54"/>
                </a:lnTo>
                <a:lnTo>
                  <a:pt x="42" y="54"/>
                </a:lnTo>
                <a:lnTo>
                  <a:pt x="42" y="54"/>
                </a:lnTo>
                <a:lnTo>
                  <a:pt x="44" y="58"/>
                </a:lnTo>
                <a:lnTo>
                  <a:pt x="44" y="58"/>
                </a:lnTo>
                <a:lnTo>
                  <a:pt x="44" y="58"/>
                </a:lnTo>
                <a:lnTo>
                  <a:pt x="44" y="58"/>
                </a:lnTo>
                <a:lnTo>
                  <a:pt x="44" y="58"/>
                </a:lnTo>
                <a:lnTo>
                  <a:pt x="44" y="58"/>
                </a:lnTo>
                <a:lnTo>
                  <a:pt x="47" y="58"/>
                </a:lnTo>
                <a:lnTo>
                  <a:pt x="47" y="58"/>
                </a:lnTo>
                <a:lnTo>
                  <a:pt x="47" y="61"/>
                </a:lnTo>
                <a:lnTo>
                  <a:pt x="47" y="61"/>
                </a:lnTo>
                <a:lnTo>
                  <a:pt x="47" y="61"/>
                </a:lnTo>
                <a:lnTo>
                  <a:pt x="47" y="61"/>
                </a:lnTo>
                <a:lnTo>
                  <a:pt x="50" y="64"/>
                </a:lnTo>
                <a:lnTo>
                  <a:pt x="50" y="64"/>
                </a:lnTo>
                <a:lnTo>
                  <a:pt x="53" y="76"/>
                </a:lnTo>
                <a:lnTo>
                  <a:pt x="53" y="88"/>
                </a:lnTo>
                <a:lnTo>
                  <a:pt x="50" y="100"/>
                </a:lnTo>
                <a:lnTo>
                  <a:pt x="47" y="106"/>
                </a:lnTo>
                <a:lnTo>
                  <a:pt x="47" y="106"/>
                </a:lnTo>
                <a:lnTo>
                  <a:pt x="44" y="115"/>
                </a:lnTo>
                <a:lnTo>
                  <a:pt x="42" y="121"/>
                </a:lnTo>
                <a:lnTo>
                  <a:pt x="42" y="121"/>
                </a:lnTo>
                <a:lnTo>
                  <a:pt x="47" y="121"/>
                </a:lnTo>
                <a:lnTo>
                  <a:pt x="47" y="121"/>
                </a:lnTo>
                <a:lnTo>
                  <a:pt x="50" y="124"/>
                </a:lnTo>
                <a:lnTo>
                  <a:pt x="56" y="130"/>
                </a:lnTo>
                <a:lnTo>
                  <a:pt x="56" y="130"/>
                </a:lnTo>
                <a:lnTo>
                  <a:pt x="58" y="136"/>
                </a:lnTo>
                <a:lnTo>
                  <a:pt x="58" y="136"/>
                </a:lnTo>
                <a:lnTo>
                  <a:pt x="64" y="152"/>
                </a:lnTo>
                <a:lnTo>
                  <a:pt x="64" y="152"/>
                </a:lnTo>
                <a:lnTo>
                  <a:pt x="64" y="152"/>
                </a:lnTo>
                <a:lnTo>
                  <a:pt x="64" y="152"/>
                </a:lnTo>
                <a:lnTo>
                  <a:pt x="64" y="152"/>
                </a:lnTo>
                <a:lnTo>
                  <a:pt x="64" y="152"/>
                </a:lnTo>
                <a:lnTo>
                  <a:pt x="64" y="152"/>
                </a:lnTo>
                <a:lnTo>
                  <a:pt x="64" y="152"/>
                </a:lnTo>
                <a:lnTo>
                  <a:pt x="64" y="152"/>
                </a:lnTo>
                <a:lnTo>
                  <a:pt x="64" y="152"/>
                </a:lnTo>
                <a:lnTo>
                  <a:pt x="67" y="152"/>
                </a:lnTo>
                <a:lnTo>
                  <a:pt x="67" y="152"/>
                </a:lnTo>
                <a:lnTo>
                  <a:pt x="67" y="158"/>
                </a:lnTo>
                <a:lnTo>
                  <a:pt x="70" y="383"/>
                </a:lnTo>
                <a:lnTo>
                  <a:pt x="70" y="383"/>
                </a:lnTo>
                <a:lnTo>
                  <a:pt x="70" y="437"/>
                </a:lnTo>
                <a:lnTo>
                  <a:pt x="434" y="422"/>
                </a:lnTo>
                <a:lnTo>
                  <a:pt x="434" y="422"/>
                </a:lnTo>
                <a:lnTo>
                  <a:pt x="439" y="425"/>
                </a:lnTo>
                <a:lnTo>
                  <a:pt x="448" y="434"/>
                </a:lnTo>
                <a:lnTo>
                  <a:pt x="448" y="434"/>
                </a:lnTo>
                <a:lnTo>
                  <a:pt x="448" y="437"/>
                </a:lnTo>
                <a:lnTo>
                  <a:pt x="448" y="437"/>
                </a:lnTo>
                <a:lnTo>
                  <a:pt x="450" y="446"/>
                </a:lnTo>
                <a:lnTo>
                  <a:pt x="450" y="462"/>
                </a:lnTo>
                <a:lnTo>
                  <a:pt x="450" y="462"/>
                </a:lnTo>
                <a:lnTo>
                  <a:pt x="450" y="462"/>
                </a:lnTo>
                <a:lnTo>
                  <a:pt x="464" y="462"/>
                </a:lnTo>
                <a:lnTo>
                  <a:pt x="473" y="459"/>
                </a:lnTo>
                <a:lnTo>
                  <a:pt x="492" y="437"/>
                </a:lnTo>
                <a:lnTo>
                  <a:pt x="492" y="437"/>
                </a:lnTo>
                <a:lnTo>
                  <a:pt x="492" y="434"/>
                </a:lnTo>
                <a:lnTo>
                  <a:pt x="492" y="434"/>
                </a:lnTo>
                <a:close/>
              </a:path>
            </a:pathLst>
          </a:custGeom>
          <a:solidFill>
            <a:schemeClr val="accent6">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1" name="Freeform 38">
            <a:extLst>
              <a:ext uri="{FF2B5EF4-FFF2-40B4-BE49-F238E27FC236}">
                <a16:creationId xmlns:a16="http://schemas.microsoft.com/office/drawing/2014/main" id="{B9DEEA79-81B8-6EB3-00CE-0CE5B81D0CD8}"/>
              </a:ext>
            </a:extLst>
          </p:cNvPr>
          <p:cNvSpPr>
            <a:spLocks/>
          </p:cNvSpPr>
          <p:nvPr/>
        </p:nvSpPr>
        <p:spPr bwMode="auto">
          <a:xfrm rot="21400944">
            <a:off x="8517950" y="3784714"/>
            <a:ext cx="883196" cy="472331"/>
          </a:xfrm>
          <a:custGeom>
            <a:avLst/>
            <a:gdLst>
              <a:gd name="T0" fmla="*/ 84 w 711"/>
              <a:gd name="T1" fmla="*/ 3 h 401"/>
              <a:gd name="T2" fmla="*/ 84 w 711"/>
              <a:gd name="T3" fmla="*/ 9 h 401"/>
              <a:gd name="T4" fmla="*/ 81 w 711"/>
              <a:gd name="T5" fmla="*/ 9 h 401"/>
              <a:gd name="T6" fmla="*/ 81 w 711"/>
              <a:gd name="T7" fmla="*/ 9 h 401"/>
              <a:gd name="T8" fmla="*/ 81 w 711"/>
              <a:gd name="T9" fmla="*/ 9 h 401"/>
              <a:gd name="T10" fmla="*/ 81 w 711"/>
              <a:gd name="T11" fmla="*/ 9 h 401"/>
              <a:gd name="T12" fmla="*/ 81 w 711"/>
              <a:gd name="T13" fmla="*/ 9 h 401"/>
              <a:gd name="T14" fmla="*/ 78 w 711"/>
              <a:gd name="T15" fmla="*/ 9 h 401"/>
              <a:gd name="T16" fmla="*/ 78 w 711"/>
              <a:gd name="T17" fmla="*/ 9 h 401"/>
              <a:gd name="T18" fmla="*/ 78 w 711"/>
              <a:gd name="T19" fmla="*/ 9 h 401"/>
              <a:gd name="T20" fmla="*/ 42 w 711"/>
              <a:gd name="T21" fmla="*/ 6 h 401"/>
              <a:gd name="T22" fmla="*/ 42 w 711"/>
              <a:gd name="T23" fmla="*/ 6 h 401"/>
              <a:gd name="T24" fmla="*/ 0 w 711"/>
              <a:gd name="T25" fmla="*/ 43 h 401"/>
              <a:gd name="T26" fmla="*/ 240 w 711"/>
              <a:gd name="T27" fmla="*/ 67 h 401"/>
              <a:gd name="T28" fmla="*/ 246 w 711"/>
              <a:gd name="T29" fmla="*/ 73 h 401"/>
              <a:gd name="T30" fmla="*/ 246 w 711"/>
              <a:gd name="T31" fmla="*/ 73 h 401"/>
              <a:gd name="T32" fmla="*/ 238 w 711"/>
              <a:gd name="T33" fmla="*/ 280 h 401"/>
              <a:gd name="T34" fmla="*/ 254 w 711"/>
              <a:gd name="T35" fmla="*/ 289 h 401"/>
              <a:gd name="T36" fmla="*/ 260 w 711"/>
              <a:gd name="T37" fmla="*/ 289 h 401"/>
              <a:gd name="T38" fmla="*/ 291 w 711"/>
              <a:gd name="T39" fmla="*/ 298 h 401"/>
              <a:gd name="T40" fmla="*/ 302 w 711"/>
              <a:gd name="T41" fmla="*/ 304 h 401"/>
              <a:gd name="T42" fmla="*/ 310 w 711"/>
              <a:gd name="T43" fmla="*/ 307 h 401"/>
              <a:gd name="T44" fmla="*/ 324 w 711"/>
              <a:gd name="T45" fmla="*/ 313 h 401"/>
              <a:gd name="T46" fmla="*/ 324 w 711"/>
              <a:gd name="T47" fmla="*/ 313 h 401"/>
              <a:gd name="T48" fmla="*/ 364 w 711"/>
              <a:gd name="T49" fmla="*/ 334 h 401"/>
              <a:gd name="T50" fmla="*/ 366 w 711"/>
              <a:gd name="T51" fmla="*/ 334 h 401"/>
              <a:gd name="T52" fmla="*/ 380 w 711"/>
              <a:gd name="T53" fmla="*/ 328 h 401"/>
              <a:gd name="T54" fmla="*/ 383 w 711"/>
              <a:gd name="T55" fmla="*/ 325 h 401"/>
              <a:gd name="T56" fmla="*/ 389 w 711"/>
              <a:gd name="T57" fmla="*/ 328 h 401"/>
              <a:gd name="T58" fmla="*/ 411 w 711"/>
              <a:gd name="T59" fmla="*/ 350 h 401"/>
              <a:gd name="T60" fmla="*/ 431 w 711"/>
              <a:gd name="T61" fmla="*/ 368 h 401"/>
              <a:gd name="T62" fmla="*/ 442 w 711"/>
              <a:gd name="T63" fmla="*/ 371 h 401"/>
              <a:gd name="T64" fmla="*/ 464 w 711"/>
              <a:gd name="T65" fmla="*/ 377 h 401"/>
              <a:gd name="T66" fmla="*/ 470 w 711"/>
              <a:gd name="T67" fmla="*/ 374 h 401"/>
              <a:gd name="T68" fmla="*/ 490 w 711"/>
              <a:gd name="T69" fmla="*/ 365 h 401"/>
              <a:gd name="T70" fmla="*/ 504 w 711"/>
              <a:gd name="T71" fmla="*/ 359 h 401"/>
              <a:gd name="T72" fmla="*/ 515 w 711"/>
              <a:gd name="T73" fmla="*/ 359 h 401"/>
              <a:gd name="T74" fmla="*/ 523 w 711"/>
              <a:gd name="T75" fmla="*/ 359 h 401"/>
              <a:gd name="T76" fmla="*/ 526 w 711"/>
              <a:gd name="T77" fmla="*/ 362 h 401"/>
              <a:gd name="T78" fmla="*/ 540 w 711"/>
              <a:gd name="T79" fmla="*/ 362 h 401"/>
              <a:gd name="T80" fmla="*/ 540 w 711"/>
              <a:gd name="T81" fmla="*/ 365 h 401"/>
              <a:gd name="T82" fmla="*/ 557 w 711"/>
              <a:gd name="T83" fmla="*/ 377 h 401"/>
              <a:gd name="T84" fmla="*/ 604 w 711"/>
              <a:gd name="T85" fmla="*/ 365 h 401"/>
              <a:gd name="T86" fmla="*/ 618 w 711"/>
              <a:gd name="T87" fmla="*/ 365 h 401"/>
              <a:gd name="T88" fmla="*/ 649 w 711"/>
              <a:gd name="T89" fmla="*/ 377 h 401"/>
              <a:gd name="T90" fmla="*/ 663 w 711"/>
              <a:gd name="T91" fmla="*/ 389 h 401"/>
              <a:gd name="T92" fmla="*/ 680 w 711"/>
              <a:gd name="T93" fmla="*/ 398 h 401"/>
              <a:gd name="T94" fmla="*/ 697 w 711"/>
              <a:gd name="T95" fmla="*/ 401 h 401"/>
              <a:gd name="T96" fmla="*/ 708 w 711"/>
              <a:gd name="T97" fmla="*/ 325 h 401"/>
              <a:gd name="T98" fmla="*/ 711 w 711"/>
              <a:gd name="T99" fmla="*/ 304 h 401"/>
              <a:gd name="T100" fmla="*/ 702 w 711"/>
              <a:gd name="T101" fmla="*/ 234 h 401"/>
              <a:gd name="T102" fmla="*/ 694 w 711"/>
              <a:gd name="T103" fmla="*/ 164 h 401"/>
              <a:gd name="T104" fmla="*/ 688 w 711"/>
              <a:gd name="T105" fmla="*/ 85 h 401"/>
              <a:gd name="T106" fmla="*/ 688 w 711"/>
              <a:gd name="T107" fmla="*/ 85 h 401"/>
              <a:gd name="T108" fmla="*/ 688 w 711"/>
              <a:gd name="T109" fmla="*/ 85 h 401"/>
              <a:gd name="T110" fmla="*/ 688 w 711"/>
              <a:gd name="T111" fmla="*/ 85 h 401"/>
              <a:gd name="T112" fmla="*/ 685 w 711"/>
              <a:gd name="T113" fmla="*/ 31 h 401"/>
              <a:gd name="T114" fmla="*/ 84 w 711"/>
              <a:gd name="T115" fmla="*/ 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1" h="401">
                <a:moveTo>
                  <a:pt x="84" y="3"/>
                </a:moveTo>
                <a:lnTo>
                  <a:pt x="84" y="3"/>
                </a:lnTo>
                <a:lnTo>
                  <a:pt x="84" y="9"/>
                </a:lnTo>
                <a:lnTo>
                  <a:pt x="84" y="9"/>
                </a:lnTo>
                <a:lnTo>
                  <a:pt x="81" y="9"/>
                </a:lnTo>
                <a:lnTo>
                  <a:pt x="81" y="9"/>
                </a:lnTo>
                <a:lnTo>
                  <a:pt x="81" y="9"/>
                </a:lnTo>
                <a:lnTo>
                  <a:pt x="81" y="9"/>
                </a:lnTo>
                <a:lnTo>
                  <a:pt x="81" y="9"/>
                </a:lnTo>
                <a:lnTo>
                  <a:pt x="81" y="9"/>
                </a:lnTo>
                <a:lnTo>
                  <a:pt x="81" y="9"/>
                </a:lnTo>
                <a:lnTo>
                  <a:pt x="81" y="9"/>
                </a:lnTo>
                <a:lnTo>
                  <a:pt x="81" y="9"/>
                </a:lnTo>
                <a:lnTo>
                  <a:pt x="81" y="9"/>
                </a:lnTo>
                <a:lnTo>
                  <a:pt x="78" y="9"/>
                </a:lnTo>
                <a:lnTo>
                  <a:pt x="78" y="9"/>
                </a:lnTo>
                <a:lnTo>
                  <a:pt x="78" y="9"/>
                </a:lnTo>
                <a:lnTo>
                  <a:pt x="78" y="9"/>
                </a:lnTo>
                <a:lnTo>
                  <a:pt x="78" y="9"/>
                </a:lnTo>
                <a:lnTo>
                  <a:pt x="78" y="9"/>
                </a:lnTo>
                <a:lnTo>
                  <a:pt x="42" y="6"/>
                </a:lnTo>
                <a:lnTo>
                  <a:pt x="42" y="6"/>
                </a:lnTo>
                <a:lnTo>
                  <a:pt x="42" y="6"/>
                </a:lnTo>
                <a:lnTo>
                  <a:pt x="42" y="6"/>
                </a:lnTo>
                <a:lnTo>
                  <a:pt x="5" y="0"/>
                </a:lnTo>
                <a:lnTo>
                  <a:pt x="0" y="43"/>
                </a:lnTo>
                <a:lnTo>
                  <a:pt x="240" y="67"/>
                </a:lnTo>
                <a:lnTo>
                  <a:pt x="240" y="67"/>
                </a:lnTo>
                <a:lnTo>
                  <a:pt x="243" y="67"/>
                </a:lnTo>
                <a:lnTo>
                  <a:pt x="246" y="73"/>
                </a:lnTo>
                <a:lnTo>
                  <a:pt x="246" y="73"/>
                </a:lnTo>
                <a:lnTo>
                  <a:pt x="246" y="73"/>
                </a:lnTo>
                <a:lnTo>
                  <a:pt x="238" y="280"/>
                </a:lnTo>
                <a:lnTo>
                  <a:pt x="238" y="280"/>
                </a:lnTo>
                <a:lnTo>
                  <a:pt x="246" y="286"/>
                </a:lnTo>
                <a:lnTo>
                  <a:pt x="254" y="289"/>
                </a:lnTo>
                <a:lnTo>
                  <a:pt x="260" y="289"/>
                </a:lnTo>
                <a:lnTo>
                  <a:pt x="260" y="289"/>
                </a:lnTo>
                <a:lnTo>
                  <a:pt x="277" y="292"/>
                </a:lnTo>
                <a:lnTo>
                  <a:pt x="291" y="298"/>
                </a:lnTo>
                <a:lnTo>
                  <a:pt x="291" y="298"/>
                </a:lnTo>
                <a:lnTo>
                  <a:pt x="302" y="304"/>
                </a:lnTo>
                <a:lnTo>
                  <a:pt x="302" y="304"/>
                </a:lnTo>
                <a:lnTo>
                  <a:pt x="310" y="307"/>
                </a:lnTo>
                <a:lnTo>
                  <a:pt x="319" y="310"/>
                </a:lnTo>
                <a:lnTo>
                  <a:pt x="324" y="313"/>
                </a:lnTo>
                <a:lnTo>
                  <a:pt x="324" y="313"/>
                </a:lnTo>
                <a:lnTo>
                  <a:pt x="324" y="313"/>
                </a:lnTo>
                <a:lnTo>
                  <a:pt x="333" y="322"/>
                </a:lnTo>
                <a:lnTo>
                  <a:pt x="364" y="334"/>
                </a:lnTo>
                <a:lnTo>
                  <a:pt x="364" y="334"/>
                </a:lnTo>
                <a:lnTo>
                  <a:pt x="366" y="334"/>
                </a:lnTo>
                <a:lnTo>
                  <a:pt x="372" y="341"/>
                </a:lnTo>
                <a:lnTo>
                  <a:pt x="380" y="328"/>
                </a:lnTo>
                <a:lnTo>
                  <a:pt x="380" y="328"/>
                </a:lnTo>
                <a:lnTo>
                  <a:pt x="383" y="325"/>
                </a:lnTo>
                <a:lnTo>
                  <a:pt x="383" y="325"/>
                </a:lnTo>
                <a:lnTo>
                  <a:pt x="389" y="328"/>
                </a:lnTo>
                <a:lnTo>
                  <a:pt x="411" y="350"/>
                </a:lnTo>
                <a:lnTo>
                  <a:pt x="411" y="350"/>
                </a:lnTo>
                <a:lnTo>
                  <a:pt x="431" y="368"/>
                </a:lnTo>
                <a:lnTo>
                  <a:pt x="431" y="368"/>
                </a:lnTo>
                <a:lnTo>
                  <a:pt x="442" y="371"/>
                </a:lnTo>
                <a:lnTo>
                  <a:pt x="442" y="371"/>
                </a:lnTo>
                <a:lnTo>
                  <a:pt x="456" y="374"/>
                </a:lnTo>
                <a:lnTo>
                  <a:pt x="464" y="377"/>
                </a:lnTo>
                <a:lnTo>
                  <a:pt x="470" y="374"/>
                </a:lnTo>
                <a:lnTo>
                  <a:pt x="470" y="374"/>
                </a:lnTo>
                <a:lnTo>
                  <a:pt x="478" y="368"/>
                </a:lnTo>
                <a:lnTo>
                  <a:pt x="490" y="365"/>
                </a:lnTo>
                <a:lnTo>
                  <a:pt x="490" y="365"/>
                </a:lnTo>
                <a:lnTo>
                  <a:pt x="504" y="359"/>
                </a:lnTo>
                <a:lnTo>
                  <a:pt x="504" y="359"/>
                </a:lnTo>
                <a:lnTo>
                  <a:pt x="515" y="359"/>
                </a:lnTo>
                <a:lnTo>
                  <a:pt x="523" y="359"/>
                </a:lnTo>
                <a:lnTo>
                  <a:pt x="523" y="359"/>
                </a:lnTo>
                <a:lnTo>
                  <a:pt x="526" y="362"/>
                </a:lnTo>
                <a:lnTo>
                  <a:pt x="526" y="362"/>
                </a:lnTo>
                <a:lnTo>
                  <a:pt x="534" y="362"/>
                </a:lnTo>
                <a:lnTo>
                  <a:pt x="540" y="362"/>
                </a:lnTo>
                <a:lnTo>
                  <a:pt x="540" y="362"/>
                </a:lnTo>
                <a:lnTo>
                  <a:pt x="540" y="365"/>
                </a:lnTo>
                <a:lnTo>
                  <a:pt x="557" y="377"/>
                </a:lnTo>
                <a:lnTo>
                  <a:pt x="557" y="377"/>
                </a:lnTo>
                <a:lnTo>
                  <a:pt x="579" y="368"/>
                </a:lnTo>
                <a:lnTo>
                  <a:pt x="604" y="365"/>
                </a:lnTo>
                <a:lnTo>
                  <a:pt x="604" y="365"/>
                </a:lnTo>
                <a:lnTo>
                  <a:pt x="618" y="365"/>
                </a:lnTo>
                <a:lnTo>
                  <a:pt x="635" y="371"/>
                </a:lnTo>
                <a:lnTo>
                  <a:pt x="649" y="377"/>
                </a:lnTo>
                <a:lnTo>
                  <a:pt x="663" y="389"/>
                </a:lnTo>
                <a:lnTo>
                  <a:pt x="663" y="389"/>
                </a:lnTo>
                <a:lnTo>
                  <a:pt x="669" y="392"/>
                </a:lnTo>
                <a:lnTo>
                  <a:pt x="680" y="398"/>
                </a:lnTo>
                <a:lnTo>
                  <a:pt x="697" y="401"/>
                </a:lnTo>
                <a:lnTo>
                  <a:pt x="697" y="401"/>
                </a:lnTo>
                <a:lnTo>
                  <a:pt x="705" y="356"/>
                </a:lnTo>
                <a:lnTo>
                  <a:pt x="708" y="325"/>
                </a:lnTo>
                <a:lnTo>
                  <a:pt x="711" y="304"/>
                </a:lnTo>
                <a:lnTo>
                  <a:pt x="711" y="304"/>
                </a:lnTo>
                <a:lnTo>
                  <a:pt x="708" y="274"/>
                </a:lnTo>
                <a:lnTo>
                  <a:pt x="702" y="234"/>
                </a:lnTo>
                <a:lnTo>
                  <a:pt x="702" y="234"/>
                </a:lnTo>
                <a:lnTo>
                  <a:pt x="694" y="164"/>
                </a:lnTo>
                <a:lnTo>
                  <a:pt x="694" y="164"/>
                </a:lnTo>
                <a:lnTo>
                  <a:pt x="688" y="85"/>
                </a:lnTo>
                <a:lnTo>
                  <a:pt x="688" y="85"/>
                </a:lnTo>
                <a:lnTo>
                  <a:pt x="688" y="85"/>
                </a:lnTo>
                <a:lnTo>
                  <a:pt x="688" y="85"/>
                </a:lnTo>
                <a:lnTo>
                  <a:pt x="688" y="85"/>
                </a:lnTo>
                <a:lnTo>
                  <a:pt x="688" y="85"/>
                </a:lnTo>
                <a:lnTo>
                  <a:pt x="688" y="85"/>
                </a:lnTo>
                <a:lnTo>
                  <a:pt x="688" y="85"/>
                </a:lnTo>
                <a:lnTo>
                  <a:pt x="685" y="31"/>
                </a:lnTo>
                <a:lnTo>
                  <a:pt x="84" y="0"/>
                </a:lnTo>
                <a:lnTo>
                  <a:pt x="84" y="3"/>
                </a:lnTo>
                <a:close/>
              </a:path>
            </a:pathLst>
          </a:custGeom>
          <a:solidFill>
            <a:schemeClr val="accent6"/>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42" name="Freeform 39">
            <a:extLst>
              <a:ext uri="{FF2B5EF4-FFF2-40B4-BE49-F238E27FC236}">
                <a16:creationId xmlns:a16="http://schemas.microsoft.com/office/drawing/2014/main" id="{3F1C0FFE-0D38-49BA-8497-34B23BED5A0B}"/>
              </a:ext>
            </a:extLst>
          </p:cNvPr>
          <p:cNvSpPr>
            <a:spLocks/>
          </p:cNvSpPr>
          <p:nvPr/>
        </p:nvSpPr>
        <p:spPr bwMode="auto">
          <a:xfrm rot="21400944">
            <a:off x="9470814" y="4298240"/>
            <a:ext cx="556500" cy="519447"/>
          </a:xfrm>
          <a:custGeom>
            <a:avLst/>
            <a:gdLst>
              <a:gd name="T0" fmla="*/ 14 w 448"/>
              <a:gd name="T1" fmla="*/ 122 h 441"/>
              <a:gd name="T2" fmla="*/ 20 w 448"/>
              <a:gd name="T3" fmla="*/ 149 h 441"/>
              <a:gd name="T4" fmla="*/ 40 w 448"/>
              <a:gd name="T5" fmla="*/ 186 h 441"/>
              <a:gd name="T6" fmla="*/ 48 w 448"/>
              <a:gd name="T7" fmla="*/ 207 h 441"/>
              <a:gd name="T8" fmla="*/ 62 w 448"/>
              <a:gd name="T9" fmla="*/ 234 h 441"/>
              <a:gd name="T10" fmla="*/ 48 w 448"/>
              <a:gd name="T11" fmla="*/ 277 h 441"/>
              <a:gd name="T12" fmla="*/ 42 w 448"/>
              <a:gd name="T13" fmla="*/ 301 h 441"/>
              <a:gd name="T14" fmla="*/ 40 w 448"/>
              <a:gd name="T15" fmla="*/ 344 h 441"/>
              <a:gd name="T16" fmla="*/ 40 w 448"/>
              <a:gd name="T17" fmla="*/ 347 h 441"/>
              <a:gd name="T18" fmla="*/ 40 w 448"/>
              <a:gd name="T19" fmla="*/ 347 h 441"/>
              <a:gd name="T20" fmla="*/ 40 w 448"/>
              <a:gd name="T21" fmla="*/ 353 h 441"/>
              <a:gd name="T22" fmla="*/ 40 w 448"/>
              <a:gd name="T23" fmla="*/ 356 h 441"/>
              <a:gd name="T24" fmla="*/ 37 w 448"/>
              <a:gd name="T25" fmla="*/ 359 h 441"/>
              <a:gd name="T26" fmla="*/ 76 w 448"/>
              <a:gd name="T27" fmla="*/ 359 h 441"/>
              <a:gd name="T28" fmla="*/ 140 w 448"/>
              <a:gd name="T29" fmla="*/ 371 h 441"/>
              <a:gd name="T30" fmla="*/ 146 w 448"/>
              <a:gd name="T31" fmla="*/ 380 h 441"/>
              <a:gd name="T32" fmla="*/ 168 w 448"/>
              <a:gd name="T33" fmla="*/ 377 h 441"/>
              <a:gd name="T34" fmla="*/ 182 w 448"/>
              <a:gd name="T35" fmla="*/ 362 h 441"/>
              <a:gd name="T36" fmla="*/ 216 w 448"/>
              <a:gd name="T37" fmla="*/ 359 h 441"/>
              <a:gd name="T38" fmla="*/ 227 w 448"/>
              <a:gd name="T39" fmla="*/ 371 h 441"/>
              <a:gd name="T40" fmla="*/ 247 w 448"/>
              <a:gd name="T41" fmla="*/ 380 h 441"/>
              <a:gd name="T42" fmla="*/ 255 w 448"/>
              <a:gd name="T43" fmla="*/ 395 h 441"/>
              <a:gd name="T44" fmla="*/ 258 w 448"/>
              <a:gd name="T45" fmla="*/ 416 h 441"/>
              <a:gd name="T46" fmla="*/ 278 w 448"/>
              <a:gd name="T47" fmla="*/ 423 h 441"/>
              <a:gd name="T48" fmla="*/ 308 w 448"/>
              <a:gd name="T49" fmla="*/ 426 h 441"/>
              <a:gd name="T50" fmla="*/ 317 w 448"/>
              <a:gd name="T51" fmla="*/ 407 h 441"/>
              <a:gd name="T52" fmla="*/ 325 w 448"/>
              <a:gd name="T53" fmla="*/ 404 h 441"/>
              <a:gd name="T54" fmla="*/ 356 w 448"/>
              <a:gd name="T55" fmla="*/ 429 h 441"/>
              <a:gd name="T56" fmla="*/ 359 w 448"/>
              <a:gd name="T57" fmla="*/ 404 h 441"/>
              <a:gd name="T58" fmla="*/ 364 w 448"/>
              <a:gd name="T59" fmla="*/ 386 h 441"/>
              <a:gd name="T60" fmla="*/ 384 w 448"/>
              <a:gd name="T61" fmla="*/ 392 h 441"/>
              <a:gd name="T62" fmla="*/ 417 w 448"/>
              <a:gd name="T63" fmla="*/ 423 h 441"/>
              <a:gd name="T64" fmla="*/ 429 w 448"/>
              <a:gd name="T65" fmla="*/ 435 h 441"/>
              <a:gd name="T66" fmla="*/ 448 w 448"/>
              <a:gd name="T67" fmla="*/ 419 h 441"/>
              <a:gd name="T68" fmla="*/ 437 w 448"/>
              <a:gd name="T69" fmla="*/ 410 h 441"/>
              <a:gd name="T70" fmla="*/ 398 w 448"/>
              <a:gd name="T71" fmla="*/ 380 h 441"/>
              <a:gd name="T72" fmla="*/ 389 w 448"/>
              <a:gd name="T73" fmla="*/ 365 h 441"/>
              <a:gd name="T74" fmla="*/ 406 w 448"/>
              <a:gd name="T75" fmla="*/ 362 h 441"/>
              <a:gd name="T76" fmla="*/ 415 w 448"/>
              <a:gd name="T77" fmla="*/ 353 h 441"/>
              <a:gd name="T78" fmla="*/ 392 w 448"/>
              <a:gd name="T79" fmla="*/ 344 h 441"/>
              <a:gd name="T80" fmla="*/ 384 w 448"/>
              <a:gd name="T81" fmla="*/ 325 h 441"/>
              <a:gd name="T82" fmla="*/ 348 w 448"/>
              <a:gd name="T83" fmla="*/ 325 h 441"/>
              <a:gd name="T84" fmla="*/ 325 w 448"/>
              <a:gd name="T85" fmla="*/ 310 h 441"/>
              <a:gd name="T86" fmla="*/ 356 w 448"/>
              <a:gd name="T87" fmla="*/ 286 h 441"/>
              <a:gd name="T88" fmla="*/ 392 w 448"/>
              <a:gd name="T89" fmla="*/ 298 h 441"/>
              <a:gd name="T90" fmla="*/ 395 w 448"/>
              <a:gd name="T91" fmla="*/ 301 h 441"/>
              <a:gd name="T92" fmla="*/ 392 w 448"/>
              <a:gd name="T93" fmla="*/ 295 h 441"/>
              <a:gd name="T94" fmla="*/ 389 w 448"/>
              <a:gd name="T95" fmla="*/ 292 h 441"/>
              <a:gd name="T96" fmla="*/ 389 w 448"/>
              <a:gd name="T97" fmla="*/ 289 h 441"/>
              <a:gd name="T98" fmla="*/ 387 w 448"/>
              <a:gd name="T99" fmla="*/ 283 h 441"/>
              <a:gd name="T100" fmla="*/ 387 w 448"/>
              <a:gd name="T101" fmla="*/ 283 h 441"/>
              <a:gd name="T102" fmla="*/ 384 w 448"/>
              <a:gd name="T103" fmla="*/ 277 h 441"/>
              <a:gd name="T104" fmla="*/ 384 w 448"/>
              <a:gd name="T105" fmla="*/ 277 h 441"/>
              <a:gd name="T106" fmla="*/ 373 w 448"/>
              <a:gd name="T107" fmla="*/ 255 h 441"/>
              <a:gd name="T108" fmla="*/ 364 w 448"/>
              <a:gd name="T109" fmla="*/ 222 h 441"/>
              <a:gd name="T110" fmla="*/ 219 w 448"/>
              <a:gd name="T111" fmla="*/ 216 h 441"/>
              <a:gd name="T112" fmla="*/ 224 w 448"/>
              <a:gd name="T113" fmla="*/ 198 h 441"/>
              <a:gd name="T114" fmla="*/ 233 w 448"/>
              <a:gd name="T115" fmla="*/ 158 h 441"/>
              <a:gd name="T116" fmla="*/ 247 w 448"/>
              <a:gd name="T117" fmla="*/ 134 h 441"/>
              <a:gd name="T118" fmla="*/ 264 w 448"/>
              <a:gd name="T119" fmla="*/ 85 h 441"/>
              <a:gd name="T120" fmla="*/ 272 w 448"/>
              <a:gd name="T121" fmla="*/ 61 h 441"/>
              <a:gd name="T122" fmla="*/ 255 w 448"/>
              <a:gd name="T123" fmla="*/ 40 h 441"/>
              <a:gd name="T124" fmla="*/ 258 w 448"/>
              <a:gd name="T125" fmla="*/ 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 h="441">
                <a:moveTo>
                  <a:pt x="0" y="0"/>
                </a:moveTo>
                <a:lnTo>
                  <a:pt x="0" y="88"/>
                </a:lnTo>
                <a:lnTo>
                  <a:pt x="0" y="88"/>
                </a:lnTo>
                <a:lnTo>
                  <a:pt x="12" y="107"/>
                </a:lnTo>
                <a:lnTo>
                  <a:pt x="14" y="122"/>
                </a:lnTo>
                <a:lnTo>
                  <a:pt x="17" y="137"/>
                </a:lnTo>
                <a:lnTo>
                  <a:pt x="17" y="137"/>
                </a:lnTo>
                <a:lnTo>
                  <a:pt x="17" y="143"/>
                </a:lnTo>
                <a:lnTo>
                  <a:pt x="20" y="149"/>
                </a:lnTo>
                <a:lnTo>
                  <a:pt x="20" y="149"/>
                </a:lnTo>
                <a:lnTo>
                  <a:pt x="26" y="155"/>
                </a:lnTo>
                <a:lnTo>
                  <a:pt x="28" y="167"/>
                </a:lnTo>
                <a:lnTo>
                  <a:pt x="28" y="167"/>
                </a:lnTo>
                <a:lnTo>
                  <a:pt x="31" y="176"/>
                </a:lnTo>
                <a:lnTo>
                  <a:pt x="40" y="186"/>
                </a:lnTo>
                <a:lnTo>
                  <a:pt x="40" y="186"/>
                </a:lnTo>
                <a:lnTo>
                  <a:pt x="45" y="195"/>
                </a:lnTo>
                <a:lnTo>
                  <a:pt x="48" y="201"/>
                </a:lnTo>
                <a:lnTo>
                  <a:pt x="48" y="207"/>
                </a:lnTo>
                <a:lnTo>
                  <a:pt x="48" y="207"/>
                </a:lnTo>
                <a:lnTo>
                  <a:pt x="51" y="216"/>
                </a:lnTo>
                <a:lnTo>
                  <a:pt x="56" y="222"/>
                </a:lnTo>
                <a:lnTo>
                  <a:pt x="56" y="222"/>
                </a:lnTo>
                <a:lnTo>
                  <a:pt x="62" y="228"/>
                </a:lnTo>
                <a:lnTo>
                  <a:pt x="62" y="234"/>
                </a:lnTo>
                <a:lnTo>
                  <a:pt x="59" y="240"/>
                </a:lnTo>
                <a:lnTo>
                  <a:pt x="59" y="240"/>
                </a:lnTo>
                <a:lnTo>
                  <a:pt x="54" y="246"/>
                </a:lnTo>
                <a:lnTo>
                  <a:pt x="51" y="255"/>
                </a:lnTo>
                <a:lnTo>
                  <a:pt x="48" y="277"/>
                </a:lnTo>
                <a:lnTo>
                  <a:pt x="48" y="277"/>
                </a:lnTo>
                <a:lnTo>
                  <a:pt x="48" y="286"/>
                </a:lnTo>
                <a:lnTo>
                  <a:pt x="45" y="292"/>
                </a:lnTo>
                <a:lnTo>
                  <a:pt x="45" y="292"/>
                </a:lnTo>
                <a:lnTo>
                  <a:pt x="42" y="301"/>
                </a:lnTo>
                <a:lnTo>
                  <a:pt x="40" y="310"/>
                </a:lnTo>
                <a:lnTo>
                  <a:pt x="40" y="340"/>
                </a:lnTo>
                <a:lnTo>
                  <a:pt x="40" y="340"/>
                </a:lnTo>
                <a:lnTo>
                  <a:pt x="40" y="344"/>
                </a:lnTo>
                <a:lnTo>
                  <a:pt x="40" y="344"/>
                </a:lnTo>
                <a:lnTo>
                  <a:pt x="40" y="344"/>
                </a:lnTo>
                <a:lnTo>
                  <a:pt x="40" y="344"/>
                </a:lnTo>
                <a:lnTo>
                  <a:pt x="40" y="344"/>
                </a:lnTo>
                <a:lnTo>
                  <a:pt x="40" y="344"/>
                </a:lnTo>
                <a:lnTo>
                  <a:pt x="40" y="347"/>
                </a:lnTo>
                <a:lnTo>
                  <a:pt x="40" y="347"/>
                </a:lnTo>
                <a:lnTo>
                  <a:pt x="40" y="347"/>
                </a:lnTo>
                <a:lnTo>
                  <a:pt x="40" y="347"/>
                </a:lnTo>
                <a:lnTo>
                  <a:pt x="40" y="347"/>
                </a:lnTo>
                <a:lnTo>
                  <a:pt x="40" y="347"/>
                </a:lnTo>
                <a:lnTo>
                  <a:pt x="40" y="350"/>
                </a:lnTo>
                <a:lnTo>
                  <a:pt x="40" y="350"/>
                </a:lnTo>
                <a:lnTo>
                  <a:pt x="40" y="350"/>
                </a:lnTo>
                <a:lnTo>
                  <a:pt x="40" y="350"/>
                </a:lnTo>
                <a:lnTo>
                  <a:pt x="40" y="353"/>
                </a:lnTo>
                <a:lnTo>
                  <a:pt x="40" y="353"/>
                </a:lnTo>
                <a:lnTo>
                  <a:pt x="40" y="353"/>
                </a:lnTo>
                <a:lnTo>
                  <a:pt x="40" y="353"/>
                </a:lnTo>
                <a:lnTo>
                  <a:pt x="40" y="356"/>
                </a:lnTo>
                <a:lnTo>
                  <a:pt x="40" y="356"/>
                </a:lnTo>
                <a:lnTo>
                  <a:pt x="40" y="356"/>
                </a:lnTo>
                <a:lnTo>
                  <a:pt x="40" y="356"/>
                </a:lnTo>
                <a:lnTo>
                  <a:pt x="37" y="359"/>
                </a:lnTo>
                <a:lnTo>
                  <a:pt x="37" y="359"/>
                </a:lnTo>
                <a:lnTo>
                  <a:pt x="37" y="359"/>
                </a:lnTo>
                <a:lnTo>
                  <a:pt x="37" y="359"/>
                </a:lnTo>
                <a:lnTo>
                  <a:pt x="54" y="359"/>
                </a:lnTo>
                <a:lnTo>
                  <a:pt x="68" y="359"/>
                </a:lnTo>
                <a:lnTo>
                  <a:pt x="68" y="359"/>
                </a:lnTo>
                <a:lnTo>
                  <a:pt x="76" y="359"/>
                </a:lnTo>
                <a:lnTo>
                  <a:pt x="76" y="359"/>
                </a:lnTo>
                <a:lnTo>
                  <a:pt x="118" y="365"/>
                </a:lnTo>
                <a:lnTo>
                  <a:pt x="118" y="365"/>
                </a:lnTo>
                <a:lnTo>
                  <a:pt x="132" y="365"/>
                </a:lnTo>
                <a:lnTo>
                  <a:pt x="140" y="371"/>
                </a:lnTo>
                <a:lnTo>
                  <a:pt x="140" y="371"/>
                </a:lnTo>
                <a:lnTo>
                  <a:pt x="143" y="377"/>
                </a:lnTo>
                <a:lnTo>
                  <a:pt x="143" y="377"/>
                </a:lnTo>
                <a:lnTo>
                  <a:pt x="146" y="380"/>
                </a:lnTo>
                <a:lnTo>
                  <a:pt x="146" y="380"/>
                </a:lnTo>
                <a:lnTo>
                  <a:pt x="152" y="383"/>
                </a:lnTo>
                <a:lnTo>
                  <a:pt x="160" y="380"/>
                </a:lnTo>
                <a:lnTo>
                  <a:pt x="160" y="380"/>
                </a:lnTo>
                <a:lnTo>
                  <a:pt x="168" y="377"/>
                </a:lnTo>
                <a:lnTo>
                  <a:pt x="168" y="377"/>
                </a:lnTo>
                <a:lnTo>
                  <a:pt x="174" y="374"/>
                </a:lnTo>
                <a:lnTo>
                  <a:pt x="174" y="374"/>
                </a:lnTo>
                <a:lnTo>
                  <a:pt x="180" y="368"/>
                </a:lnTo>
                <a:lnTo>
                  <a:pt x="182" y="362"/>
                </a:lnTo>
                <a:lnTo>
                  <a:pt x="182" y="362"/>
                </a:lnTo>
                <a:lnTo>
                  <a:pt x="182" y="359"/>
                </a:lnTo>
                <a:lnTo>
                  <a:pt x="182" y="359"/>
                </a:lnTo>
                <a:lnTo>
                  <a:pt x="188" y="353"/>
                </a:lnTo>
                <a:lnTo>
                  <a:pt x="194" y="353"/>
                </a:lnTo>
                <a:lnTo>
                  <a:pt x="216" y="359"/>
                </a:lnTo>
                <a:lnTo>
                  <a:pt x="216" y="359"/>
                </a:lnTo>
                <a:lnTo>
                  <a:pt x="222" y="362"/>
                </a:lnTo>
                <a:lnTo>
                  <a:pt x="227" y="365"/>
                </a:lnTo>
                <a:lnTo>
                  <a:pt x="227" y="365"/>
                </a:lnTo>
                <a:lnTo>
                  <a:pt x="227" y="371"/>
                </a:lnTo>
                <a:lnTo>
                  <a:pt x="227" y="374"/>
                </a:lnTo>
                <a:lnTo>
                  <a:pt x="227" y="374"/>
                </a:lnTo>
                <a:lnTo>
                  <a:pt x="230" y="374"/>
                </a:lnTo>
                <a:lnTo>
                  <a:pt x="230" y="374"/>
                </a:lnTo>
                <a:lnTo>
                  <a:pt x="247" y="380"/>
                </a:lnTo>
                <a:lnTo>
                  <a:pt x="247" y="380"/>
                </a:lnTo>
                <a:lnTo>
                  <a:pt x="255" y="386"/>
                </a:lnTo>
                <a:lnTo>
                  <a:pt x="258" y="389"/>
                </a:lnTo>
                <a:lnTo>
                  <a:pt x="255" y="395"/>
                </a:lnTo>
                <a:lnTo>
                  <a:pt x="255" y="395"/>
                </a:lnTo>
                <a:lnTo>
                  <a:pt x="255" y="395"/>
                </a:lnTo>
                <a:lnTo>
                  <a:pt x="255" y="395"/>
                </a:lnTo>
                <a:lnTo>
                  <a:pt x="258" y="407"/>
                </a:lnTo>
                <a:lnTo>
                  <a:pt x="258" y="416"/>
                </a:lnTo>
                <a:lnTo>
                  <a:pt x="258" y="416"/>
                </a:lnTo>
                <a:lnTo>
                  <a:pt x="258" y="416"/>
                </a:lnTo>
                <a:lnTo>
                  <a:pt x="258" y="416"/>
                </a:lnTo>
                <a:lnTo>
                  <a:pt x="269" y="419"/>
                </a:lnTo>
                <a:lnTo>
                  <a:pt x="269" y="419"/>
                </a:lnTo>
                <a:lnTo>
                  <a:pt x="278" y="423"/>
                </a:lnTo>
                <a:lnTo>
                  <a:pt x="278" y="423"/>
                </a:lnTo>
                <a:lnTo>
                  <a:pt x="289" y="426"/>
                </a:lnTo>
                <a:lnTo>
                  <a:pt x="306" y="429"/>
                </a:lnTo>
                <a:lnTo>
                  <a:pt x="306" y="429"/>
                </a:lnTo>
                <a:lnTo>
                  <a:pt x="308" y="426"/>
                </a:lnTo>
                <a:lnTo>
                  <a:pt x="311" y="419"/>
                </a:lnTo>
                <a:lnTo>
                  <a:pt x="311" y="419"/>
                </a:lnTo>
                <a:lnTo>
                  <a:pt x="311" y="419"/>
                </a:lnTo>
                <a:lnTo>
                  <a:pt x="311" y="410"/>
                </a:lnTo>
                <a:lnTo>
                  <a:pt x="317" y="407"/>
                </a:lnTo>
                <a:lnTo>
                  <a:pt x="322" y="404"/>
                </a:lnTo>
                <a:lnTo>
                  <a:pt x="322" y="404"/>
                </a:lnTo>
                <a:lnTo>
                  <a:pt x="322" y="404"/>
                </a:lnTo>
                <a:lnTo>
                  <a:pt x="322" y="404"/>
                </a:lnTo>
                <a:lnTo>
                  <a:pt x="325" y="404"/>
                </a:lnTo>
                <a:lnTo>
                  <a:pt x="328" y="407"/>
                </a:lnTo>
                <a:lnTo>
                  <a:pt x="345" y="426"/>
                </a:lnTo>
                <a:lnTo>
                  <a:pt x="345" y="426"/>
                </a:lnTo>
                <a:lnTo>
                  <a:pt x="356" y="429"/>
                </a:lnTo>
                <a:lnTo>
                  <a:pt x="356" y="429"/>
                </a:lnTo>
                <a:lnTo>
                  <a:pt x="356" y="423"/>
                </a:lnTo>
                <a:lnTo>
                  <a:pt x="356" y="423"/>
                </a:lnTo>
                <a:lnTo>
                  <a:pt x="359" y="410"/>
                </a:lnTo>
                <a:lnTo>
                  <a:pt x="359" y="410"/>
                </a:lnTo>
                <a:lnTo>
                  <a:pt x="359" y="404"/>
                </a:lnTo>
                <a:lnTo>
                  <a:pt x="359" y="404"/>
                </a:lnTo>
                <a:lnTo>
                  <a:pt x="359" y="395"/>
                </a:lnTo>
                <a:lnTo>
                  <a:pt x="359" y="392"/>
                </a:lnTo>
                <a:lnTo>
                  <a:pt x="364" y="386"/>
                </a:lnTo>
                <a:lnTo>
                  <a:pt x="364" y="386"/>
                </a:lnTo>
                <a:lnTo>
                  <a:pt x="370" y="386"/>
                </a:lnTo>
                <a:lnTo>
                  <a:pt x="370" y="386"/>
                </a:lnTo>
                <a:lnTo>
                  <a:pt x="378" y="386"/>
                </a:lnTo>
                <a:lnTo>
                  <a:pt x="384" y="392"/>
                </a:lnTo>
                <a:lnTo>
                  <a:pt x="384" y="392"/>
                </a:lnTo>
                <a:lnTo>
                  <a:pt x="398" y="404"/>
                </a:lnTo>
                <a:lnTo>
                  <a:pt x="398" y="404"/>
                </a:lnTo>
                <a:lnTo>
                  <a:pt x="409" y="413"/>
                </a:lnTo>
                <a:lnTo>
                  <a:pt x="417" y="423"/>
                </a:lnTo>
                <a:lnTo>
                  <a:pt x="417" y="423"/>
                </a:lnTo>
                <a:lnTo>
                  <a:pt x="420" y="432"/>
                </a:lnTo>
                <a:lnTo>
                  <a:pt x="420" y="432"/>
                </a:lnTo>
                <a:lnTo>
                  <a:pt x="426" y="441"/>
                </a:lnTo>
                <a:lnTo>
                  <a:pt x="426" y="441"/>
                </a:lnTo>
                <a:lnTo>
                  <a:pt x="429" y="435"/>
                </a:lnTo>
                <a:lnTo>
                  <a:pt x="429" y="435"/>
                </a:lnTo>
                <a:lnTo>
                  <a:pt x="431" y="432"/>
                </a:lnTo>
                <a:lnTo>
                  <a:pt x="440" y="426"/>
                </a:lnTo>
                <a:lnTo>
                  <a:pt x="440" y="426"/>
                </a:lnTo>
                <a:lnTo>
                  <a:pt x="448" y="419"/>
                </a:lnTo>
                <a:lnTo>
                  <a:pt x="448" y="419"/>
                </a:lnTo>
                <a:lnTo>
                  <a:pt x="448" y="416"/>
                </a:lnTo>
                <a:lnTo>
                  <a:pt x="448" y="416"/>
                </a:lnTo>
                <a:lnTo>
                  <a:pt x="445" y="413"/>
                </a:lnTo>
                <a:lnTo>
                  <a:pt x="437" y="410"/>
                </a:lnTo>
                <a:lnTo>
                  <a:pt x="437" y="410"/>
                </a:lnTo>
                <a:lnTo>
                  <a:pt x="423" y="401"/>
                </a:lnTo>
                <a:lnTo>
                  <a:pt x="403" y="389"/>
                </a:lnTo>
                <a:lnTo>
                  <a:pt x="403" y="389"/>
                </a:lnTo>
                <a:lnTo>
                  <a:pt x="398" y="380"/>
                </a:lnTo>
                <a:lnTo>
                  <a:pt x="398" y="380"/>
                </a:lnTo>
                <a:lnTo>
                  <a:pt x="389" y="374"/>
                </a:lnTo>
                <a:lnTo>
                  <a:pt x="389" y="371"/>
                </a:lnTo>
                <a:lnTo>
                  <a:pt x="389" y="365"/>
                </a:lnTo>
                <a:lnTo>
                  <a:pt x="389" y="365"/>
                </a:lnTo>
                <a:lnTo>
                  <a:pt x="392" y="362"/>
                </a:lnTo>
                <a:lnTo>
                  <a:pt x="395" y="359"/>
                </a:lnTo>
                <a:lnTo>
                  <a:pt x="403" y="362"/>
                </a:lnTo>
                <a:lnTo>
                  <a:pt x="403" y="362"/>
                </a:lnTo>
                <a:lnTo>
                  <a:pt x="406" y="362"/>
                </a:lnTo>
                <a:lnTo>
                  <a:pt x="406" y="362"/>
                </a:lnTo>
                <a:lnTo>
                  <a:pt x="409" y="359"/>
                </a:lnTo>
                <a:lnTo>
                  <a:pt x="409" y="359"/>
                </a:lnTo>
                <a:lnTo>
                  <a:pt x="415" y="353"/>
                </a:lnTo>
                <a:lnTo>
                  <a:pt x="415" y="353"/>
                </a:lnTo>
                <a:lnTo>
                  <a:pt x="415" y="350"/>
                </a:lnTo>
                <a:lnTo>
                  <a:pt x="409" y="350"/>
                </a:lnTo>
                <a:lnTo>
                  <a:pt x="409" y="350"/>
                </a:lnTo>
                <a:lnTo>
                  <a:pt x="398" y="347"/>
                </a:lnTo>
                <a:lnTo>
                  <a:pt x="392" y="344"/>
                </a:lnTo>
                <a:lnTo>
                  <a:pt x="387" y="337"/>
                </a:lnTo>
                <a:lnTo>
                  <a:pt x="387" y="337"/>
                </a:lnTo>
                <a:lnTo>
                  <a:pt x="384" y="331"/>
                </a:lnTo>
                <a:lnTo>
                  <a:pt x="384" y="325"/>
                </a:lnTo>
                <a:lnTo>
                  <a:pt x="384" y="325"/>
                </a:lnTo>
                <a:lnTo>
                  <a:pt x="373" y="325"/>
                </a:lnTo>
                <a:lnTo>
                  <a:pt x="373" y="325"/>
                </a:lnTo>
                <a:lnTo>
                  <a:pt x="364" y="328"/>
                </a:lnTo>
                <a:lnTo>
                  <a:pt x="364" y="328"/>
                </a:lnTo>
                <a:lnTo>
                  <a:pt x="348" y="325"/>
                </a:lnTo>
                <a:lnTo>
                  <a:pt x="334" y="319"/>
                </a:lnTo>
                <a:lnTo>
                  <a:pt x="328" y="316"/>
                </a:lnTo>
                <a:lnTo>
                  <a:pt x="325" y="313"/>
                </a:lnTo>
                <a:lnTo>
                  <a:pt x="325" y="313"/>
                </a:lnTo>
                <a:lnTo>
                  <a:pt x="325" y="310"/>
                </a:lnTo>
                <a:lnTo>
                  <a:pt x="328" y="304"/>
                </a:lnTo>
                <a:lnTo>
                  <a:pt x="328" y="304"/>
                </a:lnTo>
                <a:lnTo>
                  <a:pt x="334" y="298"/>
                </a:lnTo>
                <a:lnTo>
                  <a:pt x="339" y="292"/>
                </a:lnTo>
                <a:lnTo>
                  <a:pt x="356" y="286"/>
                </a:lnTo>
                <a:lnTo>
                  <a:pt x="356" y="286"/>
                </a:lnTo>
                <a:lnTo>
                  <a:pt x="362" y="286"/>
                </a:lnTo>
                <a:lnTo>
                  <a:pt x="370" y="289"/>
                </a:lnTo>
                <a:lnTo>
                  <a:pt x="392" y="298"/>
                </a:lnTo>
                <a:lnTo>
                  <a:pt x="392" y="298"/>
                </a:lnTo>
                <a:lnTo>
                  <a:pt x="395" y="301"/>
                </a:lnTo>
                <a:lnTo>
                  <a:pt x="395" y="301"/>
                </a:lnTo>
                <a:lnTo>
                  <a:pt x="395" y="301"/>
                </a:lnTo>
                <a:lnTo>
                  <a:pt x="395" y="301"/>
                </a:lnTo>
                <a:lnTo>
                  <a:pt x="395" y="301"/>
                </a:lnTo>
                <a:lnTo>
                  <a:pt x="395" y="301"/>
                </a:lnTo>
                <a:lnTo>
                  <a:pt x="395" y="298"/>
                </a:lnTo>
                <a:lnTo>
                  <a:pt x="395" y="298"/>
                </a:lnTo>
                <a:lnTo>
                  <a:pt x="392" y="295"/>
                </a:lnTo>
                <a:lnTo>
                  <a:pt x="392" y="295"/>
                </a:lnTo>
                <a:lnTo>
                  <a:pt x="392" y="295"/>
                </a:lnTo>
                <a:lnTo>
                  <a:pt x="392" y="295"/>
                </a:lnTo>
                <a:lnTo>
                  <a:pt x="392" y="292"/>
                </a:lnTo>
                <a:lnTo>
                  <a:pt x="392" y="292"/>
                </a:lnTo>
                <a:lnTo>
                  <a:pt x="389" y="292"/>
                </a:lnTo>
                <a:lnTo>
                  <a:pt x="389" y="292"/>
                </a:lnTo>
                <a:lnTo>
                  <a:pt x="389" y="289"/>
                </a:lnTo>
                <a:lnTo>
                  <a:pt x="389" y="289"/>
                </a:lnTo>
                <a:lnTo>
                  <a:pt x="389" y="289"/>
                </a:lnTo>
                <a:lnTo>
                  <a:pt x="389" y="289"/>
                </a:lnTo>
                <a:lnTo>
                  <a:pt x="389" y="286"/>
                </a:lnTo>
                <a:lnTo>
                  <a:pt x="389" y="286"/>
                </a:lnTo>
                <a:lnTo>
                  <a:pt x="387" y="286"/>
                </a:lnTo>
                <a:lnTo>
                  <a:pt x="387" y="286"/>
                </a:lnTo>
                <a:lnTo>
                  <a:pt x="387" y="283"/>
                </a:lnTo>
                <a:lnTo>
                  <a:pt x="387" y="283"/>
                </a:lnTo>
                <a:lnTo>
                  <a:pt x="387" y="283"/>
                </a:lnTo>
                <a:lnTo>
                  <a:pt x="387" y="283"/>
                </a:lnTo>
                <a:lnTo>
                  <a:pt x="387" y="283"/>
                </a:lnTo>
                <a:lnTo>
                  <a:pt x="387" y="283"/>
                </a:lnTo>
                <a:lnTo>
                  <a:pt x="384" y="280"/>
                </a:lnTo>
                <a:lnTo>
                  <a:pt x="384" y="280"/>
                </a:lnTo>
                <a:lnTo>
                  <a:pt x="384" y="280"/>
                </a:lnTo>
                <a:lnTo>
                  <a:pt x="384" y="280"/>
                </a:lnTo>
                <a:lnTo>
                  <a:pt x="384" y="277"/>
                </a:lnTo>
                <a:lnTo>
                  <a:pt x="384" y="277"/>
                </a:lnTo>
                <a:lnTo>
                  <a:pt x="384" y="277"/>
                </a:lnTo>
                <a:lnTo>
                  <a:pt x="384" y="277"/>
                </a:lnTo>
                <a:lnTo>
                  <a:pt x="384" y="277"/>
                </a:lnTo>
                <a:lnTo>
                  <a:pt x="384" y="277"/>
                </a:lnTo>
                <a:lnTo>
                  <a:pt x="384" y="277"/>
                </a:lnTo>
                <a:lnTo>
                  <a:pt x="384" y="277"/>
                </a:lnTo>
                <a:lnTo>
                  <a:pt x="384" y="274"/>
                </a:lnTo>
                <a:lnTo>
                  <a:pt x="373" y="255"/>
                </a:lnTo>
                <a:lnTo>
                  <a:pt x="373" y="255"/>
                </a:lnTo>
                <a:lnTo>
                  <a:pt x="373" y="252"/>
                </a:lnTo>
                <a:lnTo>
                  <a:pt x="364" y="231"/>
                </a:lnTo>
                <a:lnTo>
                  <a:pt x="364" y="231"/>
                </a:lnTo>
                <a:lnTo>
                  <a:pt x="364" y="228"/>
                </a:lnTo>
                <a:lnTo>
                  <a:pt x="364" y="222"/>
                </a:lnTo>
                <a:lnTo>
                  <a:pt x="224" y="222"/>
                </a:lnTo>
                <a:lnTo>
                  <a:pt x="224" y="222"/>
                </a:lnTo>
                <a:lnTo>
                  <a:pt x="222" y="219"/>
                </a:lnTo>
                <a:lnTo>
                  <a:pt x="219" y="216"/>
                </a:lnTo>
                <a:lnTo>
                  <a:pt x="219" y="216"/>
                </a:lnTo>
                <a:lnTo>
                  <a:pt x="219" y="213"/>
                </a:lnTo>
                <a:lnTo>
                  <a:pt x="222" y="210"/>
                </a:lnTo>
                <a:lnTo>
                  <a:pt x="222" y="210"/>
                </a:lnTo>
                <a:lnTo>
                  <a:pt x="224" y="207"/>
                </a:lnTo>
                <a:lnTo>
                  <a:pt x="224" y="198"/>
                </a:lnTo>
                <a:lnTo>
                  <a:pt x="224" y="198"/>
                </a:lnTo>
                <a:lnTo>
                  <a:pt x="227" y="189"/>
                </a:lnTo>
                <a:lnTo>
                  <a:pt x="230" y="176"/>
                </a:lnTo>
                <a:lnTo>
                  <a:pt x="230" y="176"/>
                </a:lnTo>
                <a:lnTo>
                  <a:pt x="233" y="158"/>
                </a:lnTo>
                <a:lnTo>
                  <a:pt x="233" y="158"/>
                </a:lnTo>
                <a:lnTo>
                  <a:pt x="236" y="149"/>
                </a:lnTo>
                <a:lnTo>
                  <a:pt x="241" y="140"/>
                </a:lnTo>
                <a:lnTo>
                  <a:pt x="241" y="140"/>
                </a:lnTo>
                <a:lnTo>
                  <a:pt x="247" y="134"/>
                </a:lnTo>
                <a:lnTo>
                  <a:pt x="250" y="128"/>
                </a:lnTo>
                <a:lnTo>
                  <a:pt x="250" y="128"/>
                </a:lnTo>
                <a:lnTo>
                  <a:pt x="250" y="113"/>
                </a:lnTo>
                <a:lnTo>
                  <a:pt x="255" y="100"/>
                </a:lnTo>
                <a:lnTo>
                  <a:pt x="264" y="85"/>
                </a:lnTo>
                <a:lnTo>
                  <a:pt x="272" y="73"/>
                </a:lnTo>
                <a:lnTo>
                  <a:pt x="272" y="73"/>
                </a:lnTo>
                <a:lnTo>
                  <a:pt x="275" y="67"/>
                </a:lnTo>
                <a:lnTo>
                  <a:pt x="275" y="67"/>
                </a:lnTo>
                <a:lnTo>
                  <a:pt x="272" y="61"/>
                </a:lnTo>
                <a:lnTo>
                  <a:pt x="264" y="52"/>
                </a:lnTo>
                <a:lnTo>
                  <a:pt x="264" y="52"/>
                </a:lnTo>
                <a:lnTo>
                  <a:pt x="261" y="46"/>
                </a:lnTo>
                <a:lnTo>
                  <a:pt x="261" y="46"/>
                </a:lnTo>
                <a:lnTo>
                  <a:pt x="255" y="40"/>
                </a:lnTo>
                <a:lnTo>
                  <a:pt x="252" y="31"/>
                </a:lnTo>
                <a:lnTo>
                  <a:pt x="255" y="12"/>
                </a:lnTo>
                <a:lnTo>
                  <a:pt x="255" y="12"/>
                </a:lnTo>
                <a:lnTo>
                  <a:pt x="258" y="3"/>
                </a:lnTo>
                <a:lnTo>
                  <a:pt x="258" y="3"/>
                </a:lnTo>
                <a:lnTo>
                  <a:pt x="258" y="0"/>
                </a:lnTo>
                <a:lnTo>
                  <a:pt x="0" y="0"/>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43" name="Freeform 40">
            <a:extLst>
              <a:ext uri="{FF2B5EF4-FFF2-40B4-BE49-F238E27FC236}">
                <a16:creationId xmlns:a16="http://schemas.microsoft.com/office/drawing/2014/main" id="{AB9C6985-017C-0298-3C9E-8760C7C7D69E}"/>
              </a:ext>
            </a:extLst>
          </p:cNvPr>
          <p:cNvSpPr>
            <a:spLocks/>
          </p:cNvSpPr>
          <p:nvPr/>
        </p:nvSpPr>
        <p:spPr bwMode="auto">
          <a:xfrm rot="21400944">
            <a:off x="9529610" y="471994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4" name="Freeform 41">
            <a:extLst>
              <a:ext uri="{FF2B5EF4-FFF2-40B4-BE49-F238E27FC236}">
                <a16:creationId xmlns:a16="http://schemas.microsoft.com/office/drawing/2014/main" id="{06859C93-EEC3-2C22-7A00-45109DFEDE62}"/>
              </a:ext>
            </a:extLst>
          </p:cNvPr>
          <p:cNvSpPr>
            <a:spLocks/>
          </p:cNvSpPr>
          <p:nvPr/>
        </p:nvSpPr>
        <p:spPr bwMode="auto">
          <a:xfrm rot="21400944">
            <a:off x="9529508" y="47199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5" name="Freeform 42">
            <a:extLst>
              <a:ext uri="{FF2B5EF4-FFF2-40B4-BE49-F238E27FC236}">
                <a16:creationId xmlns:a16="http://schemas.microsoft.com/office/drawing/2014/main" id="{5D9A1540-21A8-8148-B407-6156BFD4F0EB}"/>
              </a:ext>
            </a:extLst>
          </p:cNvPr>
          <p:cNvSpPr>
            <a:spLocks/>
          </p:cNvSpPr>
          <p:nvPr/>
        </p:nvSpPr>
        <p:spPr bwMode="auto">
          <a:xfrm rot="21400944">
            <a:off x="9529815" y="4723468"/>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6" name="Freeform 43">
            <a:extLst>
              <a:ext uri="{FF2B5EF4-FFF2-40B4-BE49-F238E27FC236}">
                <a16:creationId xmlns:a16="http://schemas.microsoft.com/office/drawing/2014/main" id="{6289084D-0E29-A4FF-CAC7-46826D5E970C}"/>
              </a:ext>
            </a:extLst>
          </p:cNvPr>
          <p:cNvSpPr>
            <a:spLocks/>
          </p:cNvSpPr>
          <p:nvPr/>
        </p:nvSpPr>
        <p:spPr bwMode="auto">
          <a:xfrm rot="21400944">
            <a:off x="9526501" y="4730631"/>
            <a:ext cx="3727" cy="353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7" name="Freeform 44">
            <a:extLst>
              <a:ext uri="{FF2B5EF4-FFF2-40B4-BE49-F238E27FC236}">
                <a16:creationId xmlns:a16="http://schemas.microsoft.com/office/drawing/2014/main" id="{07348F5C-3E24-CA66-A659-7357C7BB56FF}"/>
              </a:ext>
            </a:extLst>
          </p:cNvPr>
          <p:cNvSpPr>
            <a:spLocks/>
          </p:cNvSpPr>
          <p:nvPr/>
        </p:nvSpPr>
        <p:spPr bwMode="auto">
          <a:xfrm rot="21400944">
            <a:off x="9529304" y="47164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8" name="Freeform 45">
            <a:extLst>
              <a:ext uri="{FF2B5EF4-FFF2-40B4-BE49-F238E27FC236}">
                <a16:creationId xmlns:a16="http://schemas.microsoft.com/office/drawing/2014/main" id="{6701EA1C-C089-D646-4B57-DF23E1B1327A}"/>
              </a:ext>
            </a:extLst>
          </p:cNvPr>
          <p:cNvSpPr>
            <a:spLocks/>
          </p:cNvSpPr>
          <p:nvPr/>
        </p:nvSpPr>
        <p:spPr bwMode="auto">
          <a:xfrm rot="21400944">
            <a:off x="9529167" y="4711707"/>
            <a:ext cx="0" cy="4711"/>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9" name="Freeform 46">
            <a:extLst>
              <a:ext uri="{FF2B5EF4-FFF2-40B4-BE49-F238E27FC236}">
                <a16:creationId xmlns:a16="http://schemas.microsoft.com/office/drawing/2014/main" id="{BEE6CBB8-54B8-9B6F-8260-E8DA3D30D197}"/>
              </a:ext>
            </a:extLst>
          </p:cNvPr>
          <p:cNvSpPr>
            <a:spLocks/>
          </p:cNvSpPr>
          <p:nvPr/>
        </p:nvSpPr>
        <p:spPr bwMode="auto">
          <a:xfrm rot="21400944">
            <a:off x="9530019" y="472699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0" name="Freeform 47">
            <a:extLst>
              <a:ext uri="{FF2B5EF4-FFF2-40B4-BE49-F238E27FC236}">
                <a16:creationId xmlns:a16="http://schemas.microsoft.com/office/drawing/2014/main" id="{7BCC935E-530E-C0FF-3841-C7E28DF34EF6}"/>
              </a:ext>
            </a:extLst>
          </p:cNvPr>
          <p:cNvSpPr>
            <a:spLocks/>
          </p:cNvSpPr>
          <p:nvPr/>
        </p:nvSpPr>
        <p:spPr bwMode="auto">
          <a:xfrm rot="21400944">
            <a:off x="10014385" y="3092366"/>
            <a:ext cx="285703" cy="528870"/>
          </a:xfrm>
          <a:custGeom>
            <a:avLst/>
            <a:gdLst>
              <a:gd name="T0" fmla="*/ 11 w 230"/>
              <a:gd name="T1" fmla="*/ 21 h 449"/>
              <a:gd name="T2" fmla="*/ 11 w 230"/>
              <a:gd name="T3" fmla="*/ 45 h 449"/>
              <a:gd name="T4" fmla="*/ 11 w 230"/>
              <a:gd name="T5" fmla="*/ 51 h 449"/>
              <a:gd name="T6" fmla="*/ 14 w 230"/>
              <a:gd name="T7" fmla="*/ 79 h 449"/>
              <a:gd name="T8" fmla="*/ 14 w 230"/>
              <a:gd name="T9" fmla="*/ 85 h 449"/>
              <a:gd name="T10" fmla="*/ 17 w 230"/>
              <a:gd name="T11" fmla="*/ 127 h 449"/>
              <a:gd name="T12" fmla="*/ 20 w 230"/>
              <a:gd name="T13" fmla="*/ 191 h 449"/>
              <a:gd name="T14" fmla="*/ 20 w 230"/>
              <a:gd name="T15" fmla="*/ 200 h 449"/>
              <a:gd name="T16" fmla="*/ 22 w 230"/>
              <a:gd name="T17" fmla="*/ 215 h 449"/>
              <a:gd name="T18" fmla="*/ 22 w 230"/>
              <a:gd name="T19" fmla="*/ 240 h 449"/>
              <a:gd name="T20" fmla="*/ 22 w 230"/>
              <a:gd name="T21" fmla="*/ 255 h 449"/>
              <a:gd name="T22" fmla="*/ 25 w 230"/>
              <a:gd name="T23" fmla="*/ 267 h 449"/>
              <a:gd name="T24" fmla="*/ 25 w 230"/>
              <a:gd name="T25" fmla="*/ 273 h 449"/>
              <a:gd name="T26" fmla="*/ 25 w 230"/>
              <a:gd name="T27" fmla="*/ 279 h 449"/>
              <a:gd name="T28" fmla="*/ 25 w 230"/>
              <a:gd name="T29" fmla="*/ 285 h 449"/>
              <a:gd name="T30" fmla="*/ 28 w 230"/>
              <a:gd name="T31" fmla="*/ 316 h 449"/>
              <a:gd name="T32" fmla="*/ 31 w 230"/>
              <a:gd name="T33" fmla="*/ 349 h 449"/>
              <a:gd name="T34" fmla="*/ 25 w 230"/>
              <a:gd name="T35" fmla="*/ 395 h 449"/>
              <a:gd name="T36" fmla="*/ 8 w 230"/>
              <a:gd name="T37" fmla="*/ 431 h 449"/>
              <a:gd name="T38" fmla="*/ 3 w 230"/>
              <a:gd name="T39" fmla="*/ 449 h 449"/>
              <a:gd name="T40" fmla="*/ 14 w 230"/>
              <a:gd name="T41" fmla="*/ 428 h 449"/>
              <a:gd name="T42" fmla="*/ 31 w 230"/>
              <a:gd name="T43" fmla="*/ 425 h 449"/>
              <a:gd name="T44" fmla="*/ 42 w 230"/>
              <a:gd name="T45" fmla="*/ 422 h 449"/>
              <a:gd name="T46" fmla="*/ 73 w 230"/>
              <a:gd name="T47" fmla="*/ 428 h 449"/>
              <a:gd name="T48" fmla="*/ 92 w 230"/>
              <a:gd name="T49" fmla="*/ 422 h 449"/>
              <a:gd name="T50" fmla="*/ 104 w 230"/>
              <a:gd name="T51" fmla="*/ 425 h 449"/>
              <a:gd name="T52" fmla="*/ 115 w 230"/>
              <a:gd name="T53" fmla="*/ 407 h 449"/>
              <a:gd name="T54" fmla="*/ 137 w 230"/>
              <a:gd name="T55" fmla="*/ 398 h 449"/>
              <a:gd name="T56" fmla="*/ 148 w 230"/>
              <a:gd name="T57" fmla="*/ 401 h 449"/>
              <a:gd name="T58" fmla="*/ 165 w 230"/>
              <a:gd name="T59" fmla="*/ 398 h 449"/>
              <a:gd name="T60" fmla="*/ 174 w 230"/>
              <a:gd name="T61" fmla="*/ 392 h 449"/>
              <a:gd name="T62" fmla="*/ 185 w 230"/>
              <a:gd name="T63" fmla="*/ 367 h 449"/>
              <a:gd name="T64" fmla="*/ 204 w 230"/>
              <a:gd name="T65" fmla="*/ 316 h 449"/>
              <a:gd name="T66" fmla="*/ 224 w 230"/>
              <a:gd name="T67" fmla="*/ 303 h 449"/>
              <a:gd name="T68" fmla="*/ 230 w 230"/>
              <a:gd name="T69" fmla="*/ 300 h 449"/>
              <a:gd name="T70" fmla="*/ 230 w 230"/>
              <a:gd name="T71" fmla="*/ 297 h 449"/>
              <a:gd name="T72" fmla="*/ 230 w 230"/>
              <a:gd name="T73" fmla="*/ 291 h 449"/>
              <a:gd name="T74" fmla="*/ 230 w 230"/>
              <a:gd name="T75" fmla="*/ 288 h 449"/>
              <a:gd name="T76" fmla="*/ 230 w 230"/>
              <a:gd name="T77" fmla="*/ 282 h 449"/>
              <a:gd name="T78" fmla="*/ 216 w 230"/>
              <a:gd name="T79" fmla="*/ 94 h 449"/>
              <a:gd name="T80" fmla="*/ 213 w 230"/>
              <a:gd name="T81" fmla="*/ 79 h 449"/>
              <a:gd name="T82" fmla="*/ 213 w 230"/>
              <a:gd name="T83" fmla="*/ 70 h 449"/>
              <a:gd name="T84" fmla="*/ 204 w 230"/>
              <a:gd name="T85" fmla="*/ 27 h 449"/>
              <a:gd name="T86" fmla="*/ 204 w 230"/>
              <a:gd name="T87" fmla="*/ 27 h 449"/>
              <a:gd name="T88" fmla="*/ 204 w 230"/>
              <a:gd name="T89" fmla="*/ 21 h 449"/>
              <a:gd name="T90" fmla="*/ 202 w 230"/>
              <a:gd name="T91" fmla="*/ 12 h 449"/>
              <a:gd name="T92" fmla="*/ 202 w 230"/>
              <a:gd name="T93" fmla="*/ 9 h 449"/>
              <a:gd name="T94" fmla="*/ 202 w 230"/>
              <a:gd name="T95" fmla="*/ 6 h 449"/>
              <a:gd name="T96" fmla="*/ 199 w 230"/>
              <a:gd name="T97" fmla="*/ 0 h 449"/>
              <a:gd name="T98" fmla="*/ 53 w 230"/>
              <a:gd name="T99" fmla="*/ 6 h 449"/>
              <a:gd name="T100" fmla="*/ 22 w 230"/>
              <a:gd name="T101" fmla="*/ 18 h 449"/>
              <a:gd name="T102" fmla="*/ 11 w 230"/>
              <a:gd name="T103" fmla="*/ 18 h 449"/>
              <a:gd name="T104" fmla="*/ 11 w 230"/>
              <a:gd name="T105" fmla="*/ 1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 h="449">
                <a:moveTo>
                  <a:pt x="11" y="18"/>
                </a:moveTo>
                <a:lnTo>
                  <a:pt x="11" y="21"/>
                </a:lnTo>
                <a:lnTo>
                  <a:pt x="11" y="21"/>
                </a:lnTo>
                <a:lnTo>
                  <a:pt x="11" y="27"/>
                </a:lnTo>
                <a:lnTo>
                  <a:pt x="11" y="45"/>
                </a:lnTo>
                <a:lnTo>
                  <a:pt x="11" y="45"/>
                </a:lnTo>
                <a:lnTo>
                  <a:pt x="11" y="51"/>
                </a:lnTo>
                <a:lnTo>
                  <a:pt x="11" y="51"/>
                </a:lnTo>
                <a:lnTo>
                  <a:pt x="11" y="51"/>
                </a:lnTo>
                <a:lnTo>
                  <a:pt x="14" y="60"/>
                </a:lnTo>
                <a:lnTo>
                  <a:pt x="14" y="60"/>
                </a:lnTo>
                <a:lnTo>
                  <a:pt x="14" y="79"/>
                </a:lnTo>
                <a:lnTo>
                  <a:pt x="14" y="79"/>
                </a:lnTo>
                <a:lnTo>
                  <a:pt x="14" y="85"/>
                </a:lnTo>
                <a:lnTo>
                  <a:pt x="14" y="85"/>
                </a:lnTo>
                <a:lnTo>
                  <a:pt x="14" y="85"/>
                </a:lnTo>
                <a:lnTo>
                  <a:pt x="17" y="127"/>
                </a:lnTo>
                <a:lnTo>
                  <a:pt x="17" y="127"/>
                </a:lnTo>
                <a:lnTo>
                  <a:pt x="17" y="139"/>
                </a:lnTo>
                <a:lnTo>
                  <a:pt x="17" y="139"/>
                </a:lnTo>
                <a:lnTo>
                  <a:pt x="20" y="191"/>
                </a:lnTo>
                <a:lnTo>
                  <a:pt x="20" y="191"/>
                </a:lnTo>
                <a:lnTo>
                  <a:pt x="20" y="191"/>
                </a:lnTo>
                <a:lnTo>
                  <a:pt x="20" y="200"/>
                </a:lnTo>
                <a:lnTo>
                  <a:pt x="20" y="200"/>
                </a:lnTo>
                <a:lnTo>
                  <a:pt x="20" y="200"/>
                </a:lnTo>
                <a:lnTo>
                  <a:pt x="22" y="215"/>
                </a:lnTo>
                <a:lnTo>
                  <a:pt x="22" y="228"/>
                </a:lnTo>
                <a:lnTo>
                  <a:pt x="22" y="240"/>
                </a:lnTo>
                <a:lnTo>
                  <a:pt x="22" y="240"/>
                </a:lnTo>
                <a:lnTo>
                  <a:pt x="22" y="255"/>
                </a:lnTo>
                <a:lnTo>
                  <a:pt x="22" y="255"/>
                </a:lnTo>
                <a:lnTo>
                  <a:pt x="22" y="255"/>
                </a:lnTo>
                <a:lnTo>
                  <a:pt x="22" y="264"/>
                </a:lnTo>
                <a:lnTo>
                  <a:pt x="22" y="264"/>
                </a:lnTo>
                <a:lnTo>
                  <a:pt x="25" y="267"/>
                </a:lnTo>
                <a:lnTo>
                  <a:pt x="25" y="267"/>
                </a:lnTo>
                <a:lnTo>
                  <a:pt x="25" y="273"/>
                </a:lnTo>
                <a:lnTo>
                  <a:pt x="25" y="273"/>
                </a:lnTo>
                <a:lnTo>
                  <a:pt x="25" y="276"/>
                </a:lnTo>
                <a:lnTo>
                  <a:pt x="25" y="276"/>
                </a:lnTo>
                <a:lnTo>
                  <a:pt x="25" y="279"/>
                </a:lnTo>
                <a:lnTo>
                  <a:pt x="25" y="279"/>
                </a:lnTo>
                <a:lnTo>
                  <a:pt x="25" y="285"/>
                </a:lnTo>
                <a:lnTo>
                  <a:pt x="25" y="285"/>
                </a:lnTo>
                <a:lnTo>
                  <a:pt x="25" y="288"/>
                </a:lnTo>
                <a:lnTo>
                  <a:pt x="25" y="288"/>
                </a:lnTo>
                <a:lnTo>
                  <a:pt x="28" y="316"/>
                </a:lnTo>
                <a:lnTo>
                  <a:pt x="28" y="316"/>
                </a:lnTo>
                <a:lnTo>
                  <a:pt x="31" y="331"/>
                </a:lnTo>
                <a:lnTo>
                  <a:pt x="31" y="349"/>
                </a:lnTo>
                <a:lnTo>
                  <a:pt x="31" y="349"/>
                </a:lnTo>
                <a:lnTo>
                  <a:pt x="31" y="370"/>
                </a:lnTo>
                <a:lnTo>
                  <a:pt x="25" y="395"/>
                </a:lnTo>
                <a:lnTo>
                  <a:pt x="17" y="416"/>
                </a:lnTo>
                <a:lnTo>
                  <a:pt x="8" y="431"/>
                </a:lnTo>
                <a:lnTo>
                  <a:pt x="8" y="431"/>
                </a:lnTo>
                <a:lnTo>
                  <a:pt x="3" y="440"/>
                </a:lnTo>
                <a:lnTo>
                  <a:pt x="0" y="449"/>
                </a:lnTo>
                <a:lnTo>
                  <a:pt x="3" y="449"/>
                </a:lnTo>
                <a:lnTo>
                  <a:pt x="11" y="431"/>
                </a:lnTo>
                <a:lnTo>
                  <a:pt x="11" y="431"/>
                </a:lnTo>
                <a:lnTo>
                  <a:pt x="14" y="428"/>
                </a:lnTo>
                <a:lnTo>
                  <a:pt x="17" y="428"/>
                </a:lnTo>
                <a:lnTo>
                  <a:pt x="17" y="428"/>
                </a:lnTo>
                <a:lnTo>
                  <a:pt x="31" y="425"/>
                </a:lnTo>
                <a:lnTo>
                  <a:pt x="31" y="425"/>
                </a:lnTo>
                <a:lnTo>
                  <a:pt x="36" y="422"/>
                </a:lnTo>
                <a:lnTo>
                  <a:pt x="42" y="422"/>
                </a:lnTo>
                <a:lnTo>
                  <a:pt x="56" y="428"/>
                </a:lnTo>
                <a:lnTo>
                  <a:pt x="73" y="428"/>
                </a:lnTo>
                <a:lnTo>
                  <a:pt x="73" y="428"/>
                </a:lnTo>
                <a:lnTo>
                  <a:pt x="81" y="422"/>
                </a:lnTo>
                <a:lnTo>
                  <a:pt x="92" y="422"/>
                </a:lnTo>
                <a:lnTo>
                  <a:pt x="92" y="422"/>
                </a:lnTo>
                <a:lnTo>
                  <a:pt x="101" y="422"/>
                </a:lnTo>
                <a:lnTo>
                  <a:pt x="104" y="425"/>
                </a:lnTo>
                <a:lnTo>
                  <a:pt x="104" y="425"/>
                </a:lnTo>
                <a:lnTo>
                  <a:pt x="115" y="416"/>
                </a:lnTo>
                <a:lnTo>
                  <a:pt x="115" y="416"/>
                </a:lnTo>
                <a:lnTo>
                  <a:pt x="115" y="407"/>
                </a:lnTo>
                <a:lnTo>
                  <a:pt x="120" y="404"/>
                </a:lnTo>
                <a:lnTo>
                  <a:pt x="129" y="398"/>
                </a:lnTo>
                <a:lnTo>
                  <a:pt x="137" y="398"/>
                </a:lnTo>
                <a:lnTo>
                  <a:pt x="137" y="398"/>
                </a:lnTo>
                <a:lnTo>
                  <a:pt x="143" y="398"/>
                </a:lnTo>
                <a:lnTo>
                  <a:pt x="148" y="401"/>
                </a:lnTo>
                <a:lnTo>
                  <a:pt x="154" y="407"/>
                </a:lnTo>
                <a:lnTo>
                  <a:pt x="154" y="407"/>
                </a:lnTo>
                <a:lnTo>
                  <a:pt x="165" y="398"/>
                </a:lnTo>
                <a:lnTo>
                  <a:pt x="165" y="398"/>
                </a:lnTo>
                <a:lnTo>
                  <a:pt x="174" y="392"/>
                </a:lnTo>
                <a:lnTo>
                  <a:pt x="174" y="392"/>
                </a:lnTo>
                <a:lnTo>
                  <a:pt x="182" y="382"/>
                </a:lnTo>
                <a:lnTo>
                  <a:pt x="182" y="382"/>
                </a:lnTo>
                <a:lnTo>
                  <a:pt x="185" y="367"/>
                </a:lnTo>
                <a:lnTo>
                  <a:pt x="199" y="328"/>
                </a:lnTo>
                <a:lnTo>
                  <a:pt x="199" y="328"/>
                </a:lnTo>
                <a:lnTo>
                  <a:pt x="204" y="316"/>
                </a:lnTo>
                <a:lnTo>
                  <a:pt x="210" y="310"/>
                </a:lnTo>
                <a:lnTo>
                  <a:pt x="218" y="306"/>
                </a:lnTo>
                <a:lnTo>
                  <a:pt x="224" y="303"/>
                </a:lnTo>
                <a:lnTo>
                  <a:pt x="224" y="303"/>
                </a:lnTo>
                <a:lnTo>
                  <a:pt x="230" y="300"/>
                </a:lnTo>
                <a:lnTo>
                  <a:pt x="230" y="300"/>
                </a:lnTo>
                <a:lnTo>
                  <a:pt x="230" y="297"/>
                </a:lnTo>
                <a:lnTo>
                  <a:pt x="230" y="297"/>
                </a:lnTo>
                <a:lnTo>
                  <a:pt x="230" y="297"/>
                </a:lnTo>
                <a:lnTo>
                  <a:pt x="230" y="297"/>
                </a:lnTo>
                <a:lnTo>
                  <a:pt x="230" y="291"/>
                </a:lnTo>
                <a:lnTo>
                  <a:pt x="230" y="291"/>
                </a:lnTo>
                <a:lnTo>
                  <a:pt x="230" y="288"/>
                </a:lnTo>
                <a:lnTo>
                  <a:pt x="230" y="288"/>
                </a:lnTo>
                <a:lnTo>
                  <a:pt x="230" y="288"/>
                </a:lnTo>
                <a:lnTo>
                  <a:pt x="230" y="288"/>
                </a:lnTo>
                <a:lnTo>
                  <a:pt x="230" y="282"/>
                </a:lnTo>
                <a:lnTo>
                  <a:pt x="230" y="282"/>
                </a:lnTo>
                <a:lnTo>
                  <a:pt x="224" y="197"/>
                </a:lnTo>
                <a:lnTo>
                  <a:pt x="216" y="94"/>
                </a:lnTo>
                <a:lnTo>
                  <a:pt x="216" y="94"/>
                </a:lnTo>
                <a:lnTo>
                  <a:pt x="213" y="82"/>
                </a:lnTo>
                <a:lnTo>
                  <a:pt x="213" y="82"/>
                </a:lnTo>
                <a:lnTo>
                  <a:pt x="213" y="79"/>
                </a:lnTo>
                <a:lnTo>
                  <a:pt x="213" y="79"/>
                </a:lnTo>
                <a:lnTo>
                  <a:pt x="213" y="70"/>
                </a:lnTo>
                <a:lnTo>
                  <a:pt x="213" y="70"/>
                </a:lnTo>
                <a:lnTo>
                  <a:pt x="207" y="33"/>
                </a:lnTo>
                <a:lnTo>
                  <a:pt x="207" y="33"/>
                </a:lnTo>
                <a:lnTo>
                  <a:pt x="204" y="27"/>
                </a:lnTo>
                <a:lnTo>
                  <a:pt x="204" y="27"/>
                </a:lnTo>
                <a:lnTo>
                  <a:pt x="204" y="27"/>
                </a:lnTo>
                <a:lnTo>
                  <a:pt x="204" y="27"/>
                </a:lnTo>
                <a:lnTo>
                  <a:pt x="204" y="21"/>
                </a:lnTo>
                <a:lnTo>
                  <a:pt x="204" y="21"/>
                </a:lnTo>
                <a:lnTo>
                  <a:pt x="204" y="21"/>
                </a:lnTo>
                <a:lnTo>
                  <a:pt x="204" y="21"/>
                </a:lnTo>
                <a:lnTo>
                  <a:pt x="202" y="12"/>
                </a:lnTo>
                <a:lnTo>
                  <a:pt x="202" y="12"/>
                </a:lnTo>
                <a:lnTo>
                  <a:pt x="202" y="12"/>
                </a:lnTo>
                <a:lnTo>
                  <a:pt x="202" y="12"/>
                </a:lnTo>
                <a:lnTo>
                  <a:pt x="202" y="9"/>
                </a:lnTo>
                <a:lnTo>
                  <a:pt x="202" y="9"/>
                </a:lnTo>
                <a:lnTo>
                  <a:pt x="202" y="6"/>
                </a:lnTo>
                <a:lnTo>
                  <a:pt x="202" y="6"/>
                </a:lnTo>
                <a:lnTo>
                  <a:pt x="202" y="6"/>
                </a:lnTo>
                <a:lnTo>
                  <a:pt x="202" y="6"/>
                </a:lnTo>
                <a:lnTo>
                  <a:pt x="199" y="0"/>
                </a:lnTo>
                <a:lnTo>
                  <a:pt x="53" y="6"/>
                </a:lnTo>
                <a:lnTo>
                  <a:pt x="53" y="6"/>
                </a:lnTo>
                <a:lnTo>
                  <a:pt x="53" y="6"/>
                </a:lnTo>
                <a:lnTo>
                  <a:pt x="45" y="15"/>
                </a:lnTo>
                <a:lnTo>
                  <a:pt x="34" y="18"/>
                </a:lnTo>
                <a:lnTo>
                  <a:pt x="22" y="18"/>
                </a:lnTo>
                <a:lnTo>
                  <a:pt x="11" y="15"/>
                </a:lnTo>
                <a:lnTo>
                  <a:pt x="11" y="15"/>
                </a:lnTo>
                <a:lnTo>
                  <a:pt x="11" y="18"/>
                </a:lnTo>
                <a:lnTo>
                  <a:pt x="11" y="18"/>
                </a:lnTo>
                <a:lnTo>
                  <a:pt x="11" y="18"/>
                </a:lnTo>
                <a:lnTo>
                  <a:pt x="11" y="18"/>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51" name="Freeform 48">
            <a:extLst>
              <a:ext uri="{FF2B5EF4-FFF2-40B4-BE49-F238E27FC236}">
                <a16:creationId xmlns:a16="http://schemas.microsoft.com/office/drawing/2014/main" id="{FDE2DA64-A93A-FEA2-72D1-6598B9DA5DA8}"/>
              </a:ext>
            </a:extLst>
          </p:cNvPr>
          <p:cNvSpPr>
            <a:spLocks/>
          </p:cNvSpPr>
          <p:nvPr/>
        </p:nvSpPr>
        <p:spPr bwMode="auto">
          <a:xfrm rot="21400944">
            <a:off x="10037450" y="3324229"/>
            <a:ext cx="0" cy="10602"/>
          </a:xfrm>
          <a:custGeom>
            <a:avLst/>
            <a:gdLst>
              <a:gd name="T0" fmla="*/ 9 h 9"/>
              <a:gd name="T1" fmla="*/ 0 h 9"/>
              <a:gd name="T2" fmla="*/ 0 h 9"/>
              <a:gd name="T3" fmla="*/ 9 h 9"/>
              <a:gd name="T4" fmla="*/ 9 h 9"/>
              <a:gd name="T5" fmla="*/ 9 h 9"/>
              <a:gd name="T6" fmla="*/ 9 h 9"/>
            </a:gdLst>
            <a:ahLst/>
            <a:cxnLst>
              <a:cxn ang="0">
                <a:pos x="0" y="T0"/>
              </a:cxn>
              <a:cxn ang="0">
                <a:pos x="0" y="T1"/>
              </a:cxn>
              <a:cxn ang="0">
                <a:pos x="0" y="T2"/>
              </a:cxn>
              <a:cxn ang="0">
                <a:pos x="0" y="T3"/>
              </a:cxn>
              <a:cxn ang="0">
                <a:pos x="0" y="T4"/>
              </a:cxn>
              <a:cxn ang="0">
                <a:pos x="0" y="T5"/>
              </a:cxn>
              <a:cxn ang="0">
                <a:pos x="0" y="T6"/>
              </a:cxn>
            </a:cxnLst>
            <a:rect l="0" t="0" r="r" b="b"/>
            <a:pathLst>
              <a:path h="9">
                <a:moveTo>
                  <a:pt x="0" y="9"/>
                </a:moveTo>
                <a:lnTo>
                  <a:pt x="0" y="0"/>
                </a:lnTo>
                <a:lnTo>
                  <a:pt x="0" y="0"/>
                </a:lnTo>
                <a:lnTo>
                  <a:pt x="0" y="9"/>
                </a:lnTo>
                <a:lnTo>
                  <a:pt x="0" y="9"/>
                </a:lnTo>
                <a:lnTo>
                  <a:pt x="0" y="9"/>
                </a:lnTo>
                <a:lnTo>
                  <a:pt x="0" y="9"/>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2" name="Freeform 49">
            <a:extLst>
              <a:ext uri="{FF2B5EF4-FFF2-40B4-BE49-F238E27FC236}">
                <a16:creationId xmlns:a16="http://schemas.microsoft.com/office/drawing/2014/main" id="{E3DDF343-5EBC-0588-58BD-8CDF20A50D81}"/>
              </a:ext>
            </a:extLst>
          </p:cNvPr>
          <p:cNvSpPr>
            <a:spLocks/>
          </p:cNvSpPr>
          <p:nvPr/>
        </p:nvSpPr>
        <p:spPr bwMode="auto">
          <a:xfrm rot="21400944">
            <a:off x="10043474" y="3381699"/>
            <a:ext cx="0" cy="17669"/>
          </a:xfrm>
          <a:custGeom>
            <a:avLst/>
            <a:gdLst>
              <a:gd name="T0" fmla="*/ 0 h 15"/>
              <a:gd name="T1" fmla="*/ 15 h 15"/>
              <a:gd name="T2" fmla="*/ 15 h 15"/>
              <a:gd name="T3" fmla="*/ 15 h 15"/>
              <a:gd name="T4" fmla="*/ 15 h 15"/>
              <a:gd name="T5" fmla="*/ 0 h 15"/>
              <a:gd name="T6" fmla="*/ 0 h 15"/>
              <a:gd name="T7" fmla="*/ 0 h 15"/>
              <a:gd name="T8" fmla="*/ 0 h 15"/>
              <a:gd name="T9" fmla="*/ 0 h 15"/>
              <a:gd name="T10" fmla="*/ 0 h 15"/>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15">
                <a:moveTo>
                  <a:pt x="0" y="0"/>
                </a:moveTo>
                <a:lnTo>
                  <a:pt x="0" y="15"/>
                </a:lnTo>
                <a:lnTo>
                  <a:pt x="0" y="15"/>
                </a:lnTo>
                <a:lnTo>
                  <a:pt x="0" y="15"/>
                </a:lnTo>
                <a:lnTo>
                  <a:pt x="0" y="15"/>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3" name="Freeform 50">
            <a:extLst>
              <a:ext uri="{FF2B5EF4-FFF2-40B4-BE49-F238E27FC236}">
                <a16:creationId xmlns:a16="http://schemas.microsoft.com/office/drawing/2014/main" id="{8C555A66-392E-911E-FEDD-F95CCA1792F1}"/>
              </a:ext>
            </a:extLst>
          </p:cNvPr>
          <p:cNvSpPr>
            <a:spLocks/>
          </p:cNvSpPr>
          <p:nvPr/>
        </p:nvSpPr>
        <p:spPr bwMode="auto">
          <a:xfrm rot="21400944">
            <a:off x="10049035" y="3420300"/>
            <a:ext cx="0" cy="3534"/>
          </a:xfrm>
          <a:custGeom>
            <a:avLst/>
            <a:gdLst>
              <a:gd name="T0" fmla="*/ 3 h 3"/>
              <a:gd name="T1" fmla="*/ 3 h 3"/>
              <a:gd name="T2" fmla="*/ 3 h 3"/>
              <a:gd name="T3" fmla="*/ 0 h 3"/>
              <a:gd name="T4" fmla="*/ 0 h 3"/>
              <a:gd name="T5" fmla="*/ 0 h 3"/>
              <a:gd name="T6" fmla="*/ 0 h 3"/>
              <a:gd name="T7" fmla="*/ 3 h 3"/>
              <a:gd name="T8"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3"/>
                </a:moveTo>
                <a:lnTo>
                  <a:pt x="0" y="3"/>
                </a:lnTo>
                <a:lnTo>
                  <a:pt x="0" y="3"/>
                </a:lnTo>
                <a:lnTo>
                  <a:pt x="0" y="0"/>
                </a:lnTo>
                <a:lnTo>
                  <a:pt x="0" y="0"/>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4" name="Freeform 51">
            <a:extLst>
              <a:ext uri="{FF2B5EF4-FFF2-40B4-BE49-F238E27FC236}">
                <a16:creationId xmlns:a16="http://schemas.microsoft.com/office/drawing/2014/main" id="{7B42B3E3-82A8-AB50-B210-96BBDBAE1BED}"/>
              </a:ext>
            </a:extLst>
          </p:cNvPr>
          <p:cNvSpPr>
            <a:spLocks/>
          </p:cNvSpPr>
          <p:nvPr/>
        </p:nvSpPr>
        <p:spPr bwMode="auto">
          <a:xfrm rot="21400944">
            <a:off x="10021420" y="3170606"/>
            <a:ext cx="0" cy="22380"/>
          </a:xfrm>
          <a:custGeom>
            <a:avLst/>
            <a:gdLst>
              <a:gd name="T0" fmla="*/ 19 h 19"/>
              <a:gd name="T1" fmla="*/ 19 h 19"/>
              <a:gd name="T2" fmla="*/ 0 h 19"/>
              <a:gd name="T3" fmla="*/ 0 h 19"/>
              <a:gd name="T4" fmla="*/ 0 h 19"/>
              <a:gd name="T5" fmla="*/ 19 h 19"/>
            </a:gdLst>
            <a:ahLst/>
            <a:cxnLst>
              <a:cxn ang="0">
                <a:pos x="0" y="T0"/>
              </a:cxn>
              <a:cxn ang="0">
                <a:pos x="0" y="T1"/>
              </a:cxn>
              <a:cxn ang="0">
                <a:pos x="0" y="T2"/>
              </a:cxn>
              <a:cxn ang="0">
                <a:pos x="0" y="T3"/>
              </a:cxn>
              <a:cxn ang="0">
                <a:pos x="0" y="T4"/>
              </a:cxn>
              <a:cxn ang="0">
                <a:pos x="0" y="T5"/>
              </a:cxn>
            </a:cxnLst>
            <a:rect l="0" t="0" r="r" b="b"/>
            <a:pathLst>
              <a:path h="19">
                <a:moveTo>
                  <a:pt x="0" y="19"/>
                </a:moveTo>
                <a:lnTo>
                  <a:pt x="0" y="19"/>
                </a:lnTo>
                <a:lnTo>
                  <a:pt x="0" y="0"/>
                </a:lnTo>
                <a:lnTo>
                  <a:pt x="0" y="0"/>
                </a:lnTo>
                <a:lnTo>
                  <a:pt x="0" y="0"/>
                </a:lnTo>
                <a:lnTo>
                  <a:pt x="0" y="19"/>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5" name="Freeform 52">
            <a:extLst>
              <a:ext uri="{FF2B5EF4-FFF2-40B4-BE49-F238E27FC236}">
                <a16:creationId xmlns:a16="http://schemas.microsoft.com/office/drawing/2014/main" id="{1C07B54B-5981-1F08-2BC9-B96FBC7AFDA9}"/>
              </a:ext>
            </a:extLst>
          </p:cNvPr>
          <p:cNvSpPr>
            <a:spLocks/>
          </p:cNvSpPr>
          <p:nvPr/>
        </p:nvSpPr>
        <p:spPr bwMode="auto">
          <a:xfrm rot="21400944">
            <a:off x="10014598" y="3124974"/>
            <a:ext cx="0" cy="7067"/>
          </a:xfrm>
          <a:custGeom>
            <a:avLst/>
            <a:gdLst>
              <a:gd name="T0" fmla="*/ 6 h 6"/>
              <a:gd name="T1" fmla="*/ 6 h 6"/>
              <a:gd name="T2" fmla="*/ 6 h 6"/>
              <a:gd name="T3" fmla="*/ 0 h 6"/>
              <a:gd name="T4" fmla="*/ 0 h 6"/>
              <a:gd name="T5" fmla="*/ 0 h 6"/>
              <a:gd name="T6" fmla="*/ 6 h 6"/>
            </a:gdLst>
            <a:ahLst/>
            <a:cxnLst>
              <a:cxn ang="0">
                <a:pos x="0" y="T0"/>
              </a:cxn>
              <a:cxn ang="0">
                <a:pos x="0" y="T1"/>
              </a:cxn>
              <a:cxn ang="0">
                <a:pos x="0" y="T2"/>
              </a:cxn>
              <a:cxn ang="0">
                <a:pos x="0" y="T3"/>
              </a:cxn>
              <a:cxn ang="0">
                <a:pos x="0" y="T4"/>
              </a:cxn>
              <a:cxn ang="0">
                <a:pos x="0" y="T5"/>
              </a:cxn>
              <a:cxn ang="0">
                <a:pos x="0" y="T6"/>
              </a:cxn>
            </a:cxnLst>
            <a:rect l="0" t="0" r="r" b="b"/>
            <a:pathLst>
              <a:path h="6">
                <a:moveTo>
                  <a:pt x="0" y="6"/>
                </a:moveTo>
                <a:lnTo>
                  <a:pt x="0" y="6"/>
                </a:lnTo>
                <a:lnTo>
                  <a:pt x="0" y="6"/>
                </a:lnTo>
                <a:lnTo>
                  <a:pt x="0" y="0"/>
                </a:lnTo>
                <a:lnTo>
                  <a:pt x="0" y="0"/>
                </a:lnTo>
                <a:lnTo>
                  <a:pt x="0" y="0"/>
                </a:lnTo>
                <a:lnTo>
                  <a:pt x="0"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6" name="Freeform 53">
            <a:extLst>
              <a:ext uri="{FF2B5EF4-FFF2-40B4-BE49-F238E27FC236}">
                <a16:creationId xmlns:a16="http://schemas.microsoft.com/office/drawing/2014/main" id="{D90E4D6A-8EFE-620A-8266-7B6F592E1BAB}"/>
              </a:ext>
            </a:extLst>
          </p:cNvPr>
          <p:cNvSpPr>
            <a:spLocks/>
          </p:cNvSpPr>
          <p:nvPr/>
        </p:nvSpPr>
        <p:spPr bwMode="auto">
          <a:xfrm rot="21400944">
            <a:off x="10016234" y="3153196"/>
            <a:ext cx="0" cy="7067"/>
          </a:xfrm>
          <a:custGeom>
            <a:avLst/>
            <a:gdLst>
              <a:gd name="T0" fmla="*/ 6 h 6"/>
              <a:gd name="T1" fmla="*/ 6 h 6"/>
              <a:gd name="T2" fmla="*/ 6 h 6"/>
              <a:gd name="T3" fmla="*/ 6 h 6"/>
              <a:gd name="T4" fmla="*/ 0 h 6"/>
              <a:gd name="T5" fmla="*/ 0 h 6"/>
              <a:gd name="T6" fmla="*/ 0 h 6"/>
              <a:gd name="T7" fmla="*/ 6 h 6"/>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6">
                <a:moveTo>
                  <a:pt x="0" y="6"/>
                </a:moveTo>
                <a:lnTo>
                  <a:pt x="0" y="6"/>
                </a:lnTo>
                <a:lnTo>
                  <a:pt x="0" y="6"/>
                </a:lnTo>
                <a:lnTo>
                  <a:pt x="0" y="6"/>
                </a:lnTo>
                <a:lnTo>
                  <a:pt x="0" y="0"/>
                </a:lnTo>
                <a:lnTo>
                  <a:pt x="0" y="0"/>
                </a:lnTo>
                <a:lnTo>
                  <a:pt x="0" y="0"/>
                </a:lnTo>
                <a:lnTo>
                  <a:pt x="0"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7" name="Freeform 54">
            <a:extLst>
              <a:ext uri="{FF2B5EF4-FFF2-40B4-BE49-F238E27FC236}">
                <a16:creationId xmlns:a16="http://schemas.microsoft.com/office/drawing/2014/main" id="{7EAA725C-7E62-854D-8F70-6412FBD6E3E3}"/>
              </a:ext>
            </a:extLst>
          </p:cNvPr>
          <p:cNvSpPr>
            <a:spLocks/>
          </p:cNvSpPr>
          <p:nvPr/>
        </p:nvSpPr>
        <p:spPr bwMode="auto">
          <a:xfrm rot="21400944">
            <a:off x="10049546" y="3427353"/>
            <a:ext cx="0" cy="7067"/>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8" name="Freeform 55">
            <a:extLst>
              <a:ext uri="{FF2B5EF4-FFF2-40B4-BE49-F238E27FC236}">
                <a16:creationId xmlns:a16="http://schemas.microsoft.com/office/drawing/2014/main" id="{33732D5A-F9E0-5942-2293-8F9F0AFAD7FD}"/>
              </a:ext>
            </a:extLst>
          </p:cNvPr>
          <p:cNvSpPr>
            <a:spLocks/>
          </p:cNvSpPr>
          <p:nvPr/>
        </p:nvSpPr>
        <p:spPr bwMode="auto">
          <a:xfrm rot="21400944">
            <a:off x="10023905" y="3199874"/>
            <a:ext cx="3727" cy="49471"/>
          </a:xfrm>
          <a:custGeom>
            <a:avLst/>
            <a:gdLst>
              <a:gd name="T0" fmla="*/ 3 w 3"/>
              <a:gd name="T1" fmla="*/ 42 h 42"/>
              <a:gd name="T2" fmla="*/ 3 w 3"/>
              <a:gd name="T3" fmla="*/ 42 h 42"/>
              <a:gd name="T4" fmla="*/ 0 w 3"/>
              <a:gd name="T5" fmla="*/ 0 h 42"/>
              <a:gd name="T6" fmla="*/ 0 w 3"/>
              <a:gd name="T7" fmla="*/ 0 h 42"/>
              <a:gd name="T8" fmla="*/ 0 w 3"/>
              <a:gd name="T9" fmla="*/ 0 h 42"/>
              <a:gd name="T10" fmla="*/ 0 w 3"/>
              <a:gd name="T11" fmla="*/ 0 h 42"/>
              <a:gd name="T12" fmla="*/ 3 w 3"/>
              <a:gd name="T13" fmla="*/ 42 h 42"/>
              <a:gd name="T14" fmla="*/ 3 w 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2">
                <a:moveTo>
                  <a:pt x="3" y="42"/>
                </a:moveTo>
                <a:lnTo>
                  <a:pt x="3" y="42"/>
                </a:lnTo>
                <a:lnTo>
                  <a:pt x="0" y="0"/>
                </a:lnTo>
                <a:lnTo>
                  <a:pt x="0" y="0"/>
                </a:lnTo>
                <a:lnTo>
                  <a:pt x="0" y="0"/>
                </a:lnTo>
                <a:lnTo>
                  <a:pt x="0" y="0"/>
                </a:lnTo>
                <a:lnTo>
                  <a:pt x="3" y="42"/>
                </a:lnTo>
                <a:lnTo>
                  <a:pt x="3" y="42"/>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9" name="Freeform 56">
            <a:extLst>
              <a:ext uri="{FF2B5EF4-FFF2-40B4-BE49-F238E27FC236}">
                <a16:creationId xmlns:a16="http://schemas.microsoft.com/office/drawing/2014/main" id="{D6CD2394-C750-7680-5377-19823173994D}"/>
              </a:ext>
            </a:extLst>
          </p:cNvPr>
          <p:cNvSpPr>
            <a:spLocks/>
          </p:cNvSpPr>
          <p:nvPr/>
        </p:nvSpPr>
        <p:spPr bwMode="auto">
          <a:xfrm rot="21400944">
            <a:off x="10304177" y="34232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0" name="Freeform 57">
            <a:extLst>
              <a:ext uri="{FF2B5EF4-FFF2-40B4-BE49-F238E27FC236}">
                <a16:creationId xmlns:a16="http://schemas.microsoft.com/office/drawing/2014/main" id="{FD6874D9-6FC6-134E-128E-99AAE15B7752}"/>
              </a:ext>
            </a:extLst>
          </p:cNvPr>
          <p:cNvSpPr>
            <a:spLocks/>
          </p:cNvSpPr>
          <p:nvPr/>
        </p:nvSpPr>
        <p:spPr bwMode="auto">
          <a:xfrm rot="21400944">
            <a:off x="10044698" y="3409824"/>
            <a:ext cx="3727" cy="3534"/>
          </a:xfrm>
          <a:custGeom>
            <a:avLst/>
            <a:gdLst>
              <a:gd name="T0" fmla="*/ 0 w 3"/>
              <a:gd name="T1" fmla="*/ 0 h 3"/>
              <a:gd name="T2" fmla="*/ 0 w 3"/>
              <a:gd name="T3" fmla="*/ 3 h 3"/>
              <a:gd name="T4" fmla="*/ 0 w 3"/>
              <a:gd name="T5" fmla="*/ 3 h 3"/>
              <a:gd name="T6" fmla="*/ 3 w 3"/>
              <a:gd name="T7" fmla="*/ 3 h 3"/>
              <a:gd name="T8" fmla="*/ 3 w 3"/>
              <a:gd name="T9" fmla="*/ 3 h 3"/>
              <a:gd name="T10" fmla="*/ 3 w 3"/>
              <a:gd name="T11" fmla="*/ 3 h 3"/>
              <a:gd name="T12" fmla="*/ 0 w 3"/>
              <a:gd name="T13" fmla="*/ 0 h 3"/>
              <a:gd name="T14" fmla="*/ 0 w 3"/>
              <a:gd name="T15" fmla="*/ 0 h 3"/>
              <a:gd name="T16" fmla="*/ 0 w 3"/>
              <a:gd name="T17" fmla="*/ 0 h 3"/>
              <a:gd name="T18" fmla="*/ 0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3"/>
                </a:lnTo>
                <a:lnTo>
                  <a:pt x="0" y="3"/>
                </a:lnTo>
                <a:lnTo>
                  <a:pt x="3" y="3"/>
                </a:lnTo>
                <a:lnTo>
                  <a:pt x="3" y="3"/>
                </a:lnTo>
                <a:lnTo>
                  <a:pt x="3" y="3"/>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1" name="Freeform 58">
            <a:extLst>
              <a:ext uri="{FF2B5EF4-FFF2-40B4-BE49-F238E27FC236}">
                <a16:creationId xmlns:a16="http://schemas.microsoft.com/office/drawing/2014/main" id="{39966039-EADA-B9CD-0AE1-7C3972A9E891}"/>
              </a:ext>
            </a:extLst>
          </p:cNvPr>
          <p:cNvSpPr>
            <a:spLocks/>
          </p:cNvSpPr>
          <p:nvPr/>
        </p:nvSpPr>
        <p:spPr bwMode="auto">
          <a:xfrm rot="21400944">
            <a:off x="10041702" y="3352303"/>
            <a:ext cx="0" cy="15313"/>
          </a:xfrm>
          <a:custGeom>
            <a:avLst/>
            <a:gdLst>
              <a:gd name="T0" fmla="*/ 3 h 13"/>
              <a:gd name="T1" fmla="*/ 9 h 13"/>
              <a:gd name="T2" fmla="*/ 9 h 13"/>
              <a:gd name="T3" fmla="*/ 13 h 13"/>
              <a:gd name="T4" fmla="*/ 0 h 13"/>
              <a:gd name="T5" fmla="*/ 0 h 13"/>
              <a:gd name="T6" fmla="*/ 0 h 13"/>
              <a:gd name="T7" fmla="*/ 0 h 13"/>
              <a:gd name="T8" fmla="*/ 3 h 13"/>
              <a:gd name="T9" fmla="*/ 3 h 1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3">
                <a:moveTo>
                  <a:pt x="0" y="3"/>
                </a:moveTo>
                <a:lnTo>
                  <a:pt x="0" y="9"/>
                </a:lnTo>
                <a:lnTo>
                  <a:pt x="0" y="9"/>
                </a:lnTo>
                <a:lnTo>
                  <a:pt x="0" y="13"/>
                </a:lnTo>
                <a:lnTo>
                  <a:pt x="0" y="0"/>
                </a:lnTo>
                <a:lnTo>
                  <a:pt x="0" y="0"/>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2" name="Freeform 59">
            <a:extLst>
              <a:ext uri="{FF2B5EF4-FFF2-40B4-BE49-F238E27FC236}">
                <a16:creationId xmlns:a16="http://schemas.microsoft.com/office/drawing/2014/main" id="{7BA58712-C800-14CA-24B5-4B48145465D5}"/>
              </a:ext>
            </a:extLst>
          </p:cNvPr>
          <p:cNvSpPr>
            <a:spLocks/>
          </p:cNvSpPr>
          <p:nvPr/>
        </p:nvSpPr>
        <p:spPr bwMode="auto">
          <a:xfrm rot="21400944">
            <a:off x="9657972" y="3041925"/>
            <a:ext cx="382594" cy="693774"/>
          </a:xfrm>
          <a:custGeom>
            <a:avLst/>
            <a:gdLst>
              <a:gd name="T0" fmla="*/ 92 w 308"/>
              <a:gd name="T1" fmla="*/ 45 h 589"/>
              <a:gd name="T2" fmla="*/ 95 w 308"/>
              <a:gd name="T3" fmla="*/ 88 h 589"/>
              <a:gd name="T4" fmla="*/ 81 w 308"/>
              <a:gd name="T5" fmla="*/ 106 h 589"/>
              <a:gd name="T6" fmla="*/ 64 w 308"/>
              <a:gd name="T7" fmla="*/ 124 h 589"/>
              <a:gd name="T8" fmla="*/ 50 w 308"/>
              <a:gd name="T9" fmla="*/ 137 h 589"/>
              <a:gd name="T10" fmla="*/ 36 w 308"/>
              <a:gd name="T11" fmla="*/ 143 h 589"/>
              <a:gd name="T12" fmla="*/ 36 w 308"/>
              <a:gd name="T13" fmla="*/ 149 h 589"/>
              <a:gd name="T14" fmla="*/ 39 w 308"/>
              <a:gd name="T15" fmla="*/ 179 h 589"/>
              <a:gd name="T16" fmla="*/ 33 w 308"/>
              <a:gd name="T17" fmla="*/ 194 h 589"/>
              <a:gd name="T18" fmla="*/ 19 w 308"/>
              <a:gd name="T19" fmla="*/ 210 h 589"/>
              <a:gd name="T20" fmla="*/ 14 w 308"/>
              <a:gd name="T21" fmla="*/ 225 h 589"/>
              <a:gd name="T22" fmla="*/ 14 w 308"/>
              <a:gd name="T23" fmla="*/ 237 h 589"/>
              <a:gd name="T24" fmla="*/ 14 w 308"/>
              <a:gd name="T25" fmla="*/ 237 h 589"/>
              <a:gd name="T26" fmla="*/ 14 w 308"/>
              <a:gd name="T27" fmla="*/ 240 h 589"/>
              <a:gd name="T28" fmla="*/ 14 w 308"/>
              <a:gd name="T29" fmla="*/ 243 h 589"/>
              <a:gd name="T30" fmla="*/ 14 w 308"/>
              <a:gd name="T31" fmla="*/ 243 h 589"/>
              <a:gd name="T32" fmla="*/ 11 w 308"/>
              <a:gd name="T33" fmla="*/ 246 h 589"/>
              <a:gd name="T34" fmla="*/ 11 w 308"/>
              <a:gd name="T35" fmla="*/ 249 h 589"/>
              <a:gd name="T36" fmla="*/ 11 w 308"/>
              <a:gd name="T37" fmla="*/ 252 h 589"/>
              <a:gd name="T38" fmla="*/ 8 w 308"/>
              <a:gd name="T39" fmla="*/ 252 h 589"/>
              <a:gd name="T40" fmla="*/ 8 w 308"/>
              <a:gd name="T41" fmla="*/ 255 h 589"/>
              <a:gd name="T42" fmla="*/ 5 w 308"/>
              <a:gd name="T43" fmla="*/ 258 h 589"/>
              <a:gd name="T44" fmla="*/ 5 w 308"/>
              <a:gd name="T45" fmla="*/ 258 h 589"/>
              <a:gd name="T46" fmla="*/ 3 w 308"/>
              <a:gd name="T47" fmla="*/ 261 h 589"/>
              <a:gd name="T48" fmla="*/ 3 w 308"/>
              <a:gd name="T49" fmla="*/ 261 h 589"/>
              <a:gd name="T50" fmla="*/ 0 w 308"/>
              <a:gd name="T51" fmla="*/ 301 h 589"/>
              <a:gd name="T52" fmla="*/ 3 w 308"/>
              <a:gd name="T53" fmla="*/ 313 h 589"/>
              <a:gd name="T54" fmla="*/ 31 w 308"/>
              <a:gd name="T55" fmla="*/ 331 h 589"/>
              <a:gd name="T56" fmla="*/ 59 w 308"/>
              <a:gd name="T57" fmla="*/ 349 h 589"/>
              <a:gd name="T58" fmla="*/ 87 w 308"/>
              <a:gd name="T59" fmla="*/ 374 h 589"/>
              <a:gd name="T60" fmla="*/ 98 w 308"/>
              <a:gd name="T61" fmla="*/ 368 h 589"/>
              <a:gd name="T62" fmla="*/ 106 w 308"/>
              <a:gd name="T63" fmla="*/ 374 h 589"/>
              <a:gd name="T64" fmla="*/ 106 w 308"/>
              <a:gd name="T65" fmla="*/ 407 h 589"/>
              <a:gd name="T66" fmla="*/ 106 w 308"/>
              <a:gd name="T67" fmla="*/ 443 h 589"/>
              <a:gd name="T68" fmla="*/ 106 w 308"/>
              <a:gd name="T69" fmla="*/ 462 h 589"/>
              <a:gd name="T70" fmla="*/ 129 w 308"/>
              <a:gd name="T71" fmla="*/ 492 h 589"/>
              <a:gd name="T72" fmla="*/ 154 w 308"/>
              <a:gd name="T73" fmla="*/ 504 h 589"/>
              <a:gd name="T74" fmla="*/ 162 w 308"/>
              <a:gd name="T75" fmla="*/ 522 h 589"/>
              <a:gd name="T76" fmla="*/ 168 w 308"/>
              <a:gd name="T77" fmla="*/ 529 h 589"/>
              <a:gd name="T78" fmla="*/ 187 w 308"/>
              <a:gd name="T79" fmla="*/ 547 h 589"/>
              <a:gd name="T80" fmla="*/ 187 w 308"/>
              <a:gd name="T81" fmla="*/ 583 h 589"/>
              <a:gd name="T82" fmla="*/ 190 w 308"/>
              <a:gd name="T83" fmla="*/ 583 h 589"/>
              <a:gd name="T84" fmla="*/ 193 w 308"/>
              <a:gd name="T85" fmla="*/ 586 h 589"/>
              <a:gd name="T86" fmla="*/ 196 w 308"/>
              <a:gd name="T87" fmla="*/ 589 h 589"/>
              <a:gd name="T88" fmla="*/ 210 w 308"/>
              <a:gd name="T89" fmla="*/ 577 h 589"/>
              <a:gd name="T90" fmla="*/ 252 w 308"/>
              <a:gd name="T91" fmla="*/ 565 h 589"/>
              <a:gd name="T92" fmla="*/ 266 w 308"/>
              <a:gd name="T93" fmla="*/ 550 h 589"/>
              <a:gd name="T94" fmla="*/ 274 w 308"/>
              <a:gd name="T95" fmla="*/ 532 h 589"/>
              <a:gd name="T96" fmla="*/ 288 w 308"/>
              <a:gd name="T97" fmla="*/ 483 h 589"/>
              <a:gd name="T98" fmla="*/ 308 w 308"/>
              <a:gd name="T99" fmla="*/ 425 h 589"/>
              <a:gd name="T100" fmla="*/ 305 w 308"/>
              <a:gd name="T101" fmla="*/ 374 h 589"/>
              <a:gd name="T102" fmla="*/ 302 w 308"/>
              <a:gd name="T103" fmla="*/ 346 h 589"/>
              <a:gd name="T104" fmla="*/ 299 w 308"/>
              <a:gd name="T105" fmla="*/ 313 h 589"/>
              <a:gd name="T106" fmla="*/ 296 w 308"/>
              <a:gd name="T107" fmla="*/ 225 h 589"/>
              <a:gd name="T108" fmla="*/ 294 w 308"/>
              <a:gd name="T109" fmla="*/ 197 h 589"/>
              <a:gd name="T110" fmla="*/ 280 w 308"/>
              <a:gd name="T111" fmla="*/ 55 h 589"/>
              <a:gd name="T112" fmla="*/ 268 w 308"/>
              <a:gd name="T113" fmla="*/ 27 h 589"/>
              <a:gd name="T114" fmla="*/ 257 w 308"/>
              <a:gd name="T115" fmla="*/ 12 h 589"/>
              <a:gd name="T116" fmla="*/ 50 w 308"/>
              <a:gd name="T117" fmla="*/ 0 h 589"/>
              <a:gd name="T118" fmla="*/ 81 w 308"/>
              <a:gd name="T119" fmla="*/ 3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89">
                <a:moveTo>
                  <a:pt x="81" y="30"/>
                </a:moveTo>
                <a:lnTo>
                  <a:pt x="81" y="30"/>
                </a:lnTo>
                <a:lnTo>
                  <a:pt x="87" y="36"/>
                </a:lnTo>
                <a:lnTo>
                  <a:pt x="92" y="45"/>
                </a:lnTo>
                <a:lnTo>
                  <a:pt x="95" y="58"/>
                </a:lnTo>
                <a:lnTo>
                  <a:pt x="95" y="58"/>
                </a:lnTo>
                <a:lnTo>
                  <a:pt x="95" y="58"/>
                </a:lnTo>
                <a:lnTo>
                  <a:pt x="95" y="88"/>
                </a:lnTo>
                <a:lnTo>
                  <a:pt x="95" y="88"/>
                </a:lnTo>
                <a:lnTo>
                  <a:pt x="92" y="94"/>
                </a:lnTo>
                <a:lnTo>
                  <a:pt x="89" y="97"/>
                </a:lnTo>
                <a:lnTo>
                  <a:pt x="81" y="106"/>
                </a:lnTo>
                <a:lnTo>
                  <a:pt x="81" y="106"/>
                </a:lnTo>
                <a:lnTo>
                  <a:pt x="75" y="112"/>
                </a:lnTo>
                <a:lnTo>
                  <a:pt x="75" y="112"/>
                </a:lnTo>
                <a:lnTo>
                  <a:pt x="64" y="124"/>
                </a:lnTo>
                <a:lnTo>
                  <a:pt x="64" y="124"/>
                </a:lnTo>
                <a:lnTo>
                  <a:pt x="53" y="134"/>
                </a:lnTo>
                <a:lnTo>
                  <a:pt x="53" y="134"/>
                </a:lnTo>
                <a:lnTo>
                  <a:pt x="50" y="137"/>
                </a:lnTo>
                <a:lnTo>
                  <a:pt x="45" y="140"/>
                </a:lnTo>
                <a:lnTo>
                  <a:pt x="45" y="140"/>
                </a:lnTo>
                <a:lnTo>
                  <a:pt x="42" y="140"/>
                </a:lnTo>
                <a:lnTo>
                  <a:pt x="36" y="143"/>
                </a:lnTo>
                <a:lnTo>
                  <a:pt x="36" y="143"/>
                </a:lnTo>
                <a:lnTo>
                  <a:pt x="36" y="146"/>
                </a:lnTo>
                <a:lnTo>
                  <a:pt x="36" y="149"/>
                </a:lnTo>
                <a:lnTo>
                  <a:pt x="36" y="149"/>
                </a:lnTo>
                <a:lnTo>
                  <a:pt x="39" y="158"/>
                </a:lnTo>
                <a:lnTo>
                  <a:pt x="39" y="167"/>
                </a:lnTo>
                <a:lnTo>
                  <a:pt x="39" y="167"/>
                </a:lnTo>
                <a:lnTo>
                  <a:pt x="39" y="179"/>
                </a:lnTo>
                <a:lnTo>
                  <a:pt x="36" y="185"/>
                </a:lnTo>
                <a:lnTo>
                  <a:pt x="36" y="185"/>
                </a:lnTo>
                <a:lnTo>
                  <a:pt x="33" y="194"/>
                </a:lnTo>
                <a:lnTo>
                  <a:pt x="33" y="194"/>
                </a:lnTo>
                <a:lnTo>
                  <a:pt x="33" y="200"/>
                </a:lnTo>
                <a:lnTo>
                  <a:pt x="28" y="203"/>
                </a:lnTo>
                <a:lnTo>
                  <a:pt x="19" y="210"/>
                </a:lnTo>
                <a:lnTo>
                  <a:pt x="19" y="210"/>
                </a:lnTo>
                <a:lnTo>
                  <a:pt x="14" y="213"/>
                </a:lnTo>
                <a:lnTo>
                  <a:pt x="14" y="213"/>
                </a:lnTo>
                <a:lnTo>
                  <a:pt x="11" y="216"/>
                </a:lnTo>
                <a:lnTo>
                  <a:pt x="14" y="225"/>
                </a:lnTo>
                <a:lnTo>
                  <a:pt x="14" y="225"/>
                </a:lnTo>
                <a:lnTo>
                  <a:pt x="14" y="234"/>
                </a:lnTo>
                <a:lnTo>
                  <a:pt x="14" y="234"/>
                </a:lnTo>
                <a:lnTo>
                  <a:pt x="14" y="237"/>
                </a:lnTo>
                <a:lnTo>
                  <a:pt x="14" y="237"/>
                </a:lnTo>
                <a:lnTo>
                  <a:pt x="14" y="237"/>
                </a:lnTo>
                <a:lnTo>
                  <a:pt x="14" y="237"/>
                </a:lnTo>
                <a:lnTo>
                  <a:pt x="14" y="237"/>
                </a:lnTo>
                <a:lnTo>
                  <a:pt x="14" y="237"/>
                </a:lnTo>
                <a:lnTo>
                  <a:pt x="14" y="237"/>
                </a:lnTo>
                <a:lnTo>
                  <a:pt x="14" y="237"/>
                </a:lnTo>
                <a:lnTo>
                  <a:pt x="14" y="240"/>
                </a:lnTo>
                <a:lnTo>
                  <a:pt x="14" y="240"/>
                </a:lnTo>
                <a:lnTo>
                  <a:pt x="14" y="240"/>
                </a:lnTo>
                <a:lnTo>
                  <a:pt x="14" y="240"/>
                </a:lnTo>
                <a:lnTo>
                  <a:pt x="14" y="243"/>
                </a:lnTo>
                <a:lnTo>
                  <a:pt x="14" y="243"/>
                </a:lnTo>
                <a:lnTo>
                  <a:pt x="14" y="243"/>
                </a:lnTo>
                <a:lnTo>
                  <a:pt x="14" y="243"/>
                </a:lnTo>
                <a:lnTo>
                  <a:pt x="14" y="243"/>
                </a:lnTo>
                <a:lnTo>
                  <a:pt x="14" y="243"/>
                </a:lnTo>
                <a:lnTo>
                  <a:pt x="14" y="246"/>
                </a:lnTo>
                <a:lnTo>
                  <a:pt x="14" y="246"/>
                </a:lnTo>
                <a:lnTo>
                  <a:pt x="11" y="246"/>
                </a:lnTo>
                <a:lnTo>
                  <a:pt x="11" y="246"/>
                </a:lnTo>
                <a:lnTo>
                  <a:pt x="11" y="246"/>
                </a:lnTo>
                <a:lnTo>
                  <a:pt x="11" y="246"/>
                </a:lnTo>
                <a:lnTo>
                  <a:pt x="11" y="249"/>
                </a:lnTo>
                <a:lnTo>
                  <a:pt x="11" y="249"/>
                </a:lnTo>
                <a:lnTo>
                  <a:pt x="11" y="249"/>
                </a:lnTo>
                <a:lnTo>
                  <a:pt x="11" y="249"/>
                </a:lnTo>
                <a:lnTo>
                  <a:pt x="11" y="252"/>
                </a:lnTo>
                <a:lnTo>
                  <a:pt x="11" y="252"/>
                </a:lnTo>
                <a:lnTo>
                  <a:pt x="11" y="252"/>
                </a:lnTo>
                <a:lnTo>
                  <a:pt x="11" y="252"/>
                </a:lnTo>
                <a:lnTo>
                  <a:pt x="8" y="252"/>
                </a:lnTo>
                <a:lnTo>
                  <a:pt x="8" y="252"/>
                </a:lnTo>
                <a:lnTo>
                  <a:pt x="8" y="255"/>
                </a:lnTo>
                <a:lnTo>
                  <a:pt x="8" y="255"/>
                </a:lnTo>
                <a:lnTo>
                  <a:pt x="8" y="255"/>
                </a:lnTo>
                <a:lnTo>
                  <a:pt x="8" y="255"/>
                </a:lnTo>
                <a:lnTo>
                  <a:pt x="8" y="255"/>
                </a:lnTo>
                <a:lnTo>
                  <a:pt x="8" y="255"/>
                </a:lnTo>
                <a:lnTo>
                  <a:pt x="5" y="258"/>
                </a:lnTo>
                <a:lnTo>
                  <a:pt x="5" y="258"/>
                </a:lnTo>
                <a:lnTo>
                  <a:pt x="5" y="258"/>
                </a:lnTo>
                <a:lnTo>
                  <a:pt x="5" y="258"/>
                </a:lnTo>
                <a:lnTo>
                  <a:pt x="5" y="258"/>
                </a:lnTo>
                <a:lnTo>
                  <a:pt x="5" y="258"/>
                </a:lnTo>
                <a:lnTo>
                  <a:pt x="5" y="261"/>
                </a:lnTo>
                <a:lnTo>
                  <a:pt x="5" y="261"/>
                </a:lnTo>
                <a:lnTo>
                  <a:pt x="3" y="261"/>
                </a:lnTo>
                <a:lnTo>
                  <a:pt x="3" y="261"/>
                </a:lnTo>
                <a:lnTo>
                  <a:pt x="3" y="261"/>
                </a:lnTo>
                <a:lnTo>
                  <a:pt x="3" y="261"/>
                </a:lnTo>
                <a:lnTo>
                  <a:pt x="3" y="261"/>
                </a:lnTo>
                <a:lnTo>
                  <a:pt x="3" y="286"/>
                </a:lnTo>
                <a:lnTo>
                  <a:pt x="3" y="286"/>
                </a:lnTo>
                <a:lnTo>
                  <a:pt x="0" y="301"/>
                </a:lnTo>
                <a:lnTo>
                  <a:pt x="0" y="301"/>
                </a:lnTo>
                <a:lnTo>
                  <a:pt x="0" y="307"/>
                </a:lnTo>
                <a:lnTo>
                  <a:pt x="0" y="313"/>
                </a:lnTo>
                <a:lnTo>
                  <a:pt x="0" y="313"/>
                </a:lnTo>
                <a:lnTo>
                  <a:pt x="3" y="313"/>
                </a:lnTo>
                <a:lnTo>
                  <a:pt x="3" y="313"/>
                </a:lnTo>
                <a:lnTo>
                  <a:pt x="17" y="325"/>
                </a:lnTo>
                <a:lnTo>
                  <a:pt x="31" y="331"/>
                </a:lnTo>
                <a:lnTo>
                  <a:pt x="31" y="331"/>
                </a:lnTo>
                <a:lnTo>
                  <a:pt x="45" y="337"/>
                </a:lnTo>
                <a:lnTo>
                  <a:pt x="53" y="343"/>
                </a:lnTo>
                <a:lnTo>
                  <a:pt x="59" y="349"/>
                </a:lnTo>
                <a:lnTo>
                  <a:pt x="59" y="349"/>
                </a:lnTo>
                <a:lnTo>
                  <a:pt x="59" y="352"/>
                </a:lnTo>
                <a:lnTo>
                  <a:pt x="59" y="352"/>
                </a:lnTo>
                <a:lnTo>
                  <a:pt x="67" y="361"/>
                </a:lnTo>
                <a:lnTo>
                  <a:pt x="87" y="374"/>
                </a:lnTo>
                <a:lnTo>
                  <a:pt x="87" y="374"/>
                </a:lnTo>
                <a:lnTo>
                  <a:pt x="92" y="371"/>
                </a:lnTo>
                <a:lnTo>
                  <a:pt x="98" y="368"/>
                </a:lnTo>
                <a:lnTo>
                  <a:pt x="98" y="368"/>
                </a:lnTo>
                <a:lnTo>
                  <a:pt x="101" y="368"/>
                </a:lnTo>
                <a:lnTo>
                  <a:pt x="101" y="368"/>
                </a:lnTo>
                <a:lnTo>
                  <a:pt x="103" y="371"/>
                </a:lnTo>
                <a:lnTo>
                  <a:pt x="106" y="374"/>
                </a:lnTo>
                <a:lnTo>
                  <a:pt x="106" y="383"/>
                </a:lnTo>
                <a:lnTo>
                  <a:pt x="106" y="383"/>
                </a:lnTo>
                <a:lnTo>
                  <a:pt x="106" y="407"/>
                </a:lnTo>
                <a:lnTo>
                  <a:pt x="106" y="407"/>
                </a:lnTo>
                <a:lnTo>
                  <a:pt x="106" y="410"/>
                </a:lnTo>
                <a:lnTo>
                  <a:pt x="106" y="410"/>
                </a:lnTo>
                <a:lnTo>
                  <a:pt x="106" y="431"/>
                </a:lnTo>
                <a:lnTo>
                  <a:pt x="106" y="443"/>
                </a:lnTo>
                <a:lnTo>
                  <a:pt x="106" y="443"/>
                </a:lnTo>
                <a:lnTo>
                  <a:pt x="109" y="450"/>
                </a:lnTo>
                <a:lnTo>
                  <a:pt x="109" y="453"/>
                </a:lnTo>
                <a:lnTo>
                  <a:pt x="106" y="462"/>
                </a:lnTo>
                <a:lnTo>
                  <a:pt x="106" y="462"/>
                </a:lnTo>
                <a:lnTo>
                  <a:pt x="106" y="465"/>
                </a:lnTo>
                <a:lnTo>
                  <a:pt x="129" y="492"/>
                </a:lnTo>
                <a:lnTo>
                  <a:pt x="129" y="492"/>
                </a:lnTo>
                <a:lnTo>
                  <a:pt x="137" y="495"/>
                </a:lnTo>
                <a:lnTo>
                  <a:pt x="137" y="495"/>
                </a:lnTo>
                <a:lnTo>
                  <a:pt x="145" y="498"/>
                </a:lnTo>
                <a:lnTo>
                  <a:pt x="154" y="504"/>
                </a:lnTo>
                <a:lnTo>
                  <a:pt x="159" y="510"/>
                </a:lnTo>
                <a:lnTo>
                  <a:pt x="162" y="522"/>
                </a:lnTo>
                <a:lnTo>
                  <a:pt x="162" y="522"/>
                </a:lnTo>
                <a:lnTo>
                  <a:pt x="162" y="522"/>
                </a:lnTo>
                <a:lnTo>
                  <a:pt x="162" y="522"/>
                </a:lnTo>
                <a:lnTo>
                  <a:pt x="162" y="526"/>
                </a:lnTo>
                <a:lnTo>
                  <a:pt x="168" y="529"/>
                </a:lnTo>
                <a:lnTo>
                  <a:pt x="168" y="529"/>
                </a:lnTo>
                <a:lnTo>
                  <a:pt x="176" y="532"/>
                </a:lnTo>
                <a:lnTo>
                  <a:pt x="176" y="532"/>
                </a:lnTo>
                <a:lnTo>
                  <a:pt x="182" y="535"/>
                </a:lnTo>
                <a:lnTo>
                  <a:pt x="187" y="547"/>
                </a:lnTo>
                <a:lnTo>
                  <a:pt x="187" y="547"/>
                </a:lnTo>
                <a:lnTo>
                  <a:pt x="187" y="550"/>
                </a:lnTo>
                <a:lnTo>
                  <a:pt x="187" y="583"/>
                </a:lnTo>
                <a:lnTo>
                  <a:pt x="187" y="583"/>
                </a:lnTo>
                <a:lnTo>
                  <a:pt x="187" y="583"/>
                </a:lnTo>
                <a:lnTo>
                  <a:pt x="187" y="583"/>
                </a:lnTo>
                <a:lnTo>
                  <a:pt x="190" y="583"/>
                </a:lnTo>
                <a:lnTo>
                  <a:pt x="190" y="583"/>
                </a:lnTo>
                <a:lnTo>
                  <a:pt x="190" y="586"/>
                </a:lnTo>
                <a:lnTo>
                  <a:pt x="190" y="586"/>
                </a:lnTo>
                <a:lnTo>
                  <a:pt x="193" y="586"/>
                </a:lnTo>
                <a:lnTo>
                  <a:pt x="193" y="586"/>
                </a:lnTo>
                <a:lnTo>
                  <a:pt x="196" y="589"/>
                </a:lnTo>
                <a:lnTo>
                  <a:pt x="196" y="589"/>
                </a:lnTo>
                <a:lnTo>
                  <a:pt x="196" y="589"/>
                </a:lnTo>
                <a:lnTo>
                  <a:pt x="196" y="589"/>
                </a:lnTo>
                <a:lnTo>
                  <a:pt x="198" y="589"/>
                </a:lnTo>
                <a:lnTo>
                  <a:pt x="198" y="589"/>
                </a:lnTo>
                <a:lnTo>
                  <a:pt x="198" y="589"/>
                </a:lnTo>
                <a:lnTo>
                  <a:pt x="210" y="577"/>
                </a:lnTo>
                <a:lnTo>
                  <a:pt x="210" y="577"/>
                </a:lnTo>
                <a:lnTo>
                  <a:pt x="215" y="574"/>
                </a:lnTo>
                <a:lnTo>
                  <a:pt x="238" y="577"/>
                </a:lnTo>
                <a:lnTo>
                  <a:pt x="252" y="565"/>
                </a:lnTo>
                <a:lnTo>
                  <a:pt x="252" y="565"/>
                </a:lnTo>
                <a:lnTo>
                  <a:pt x="263" y="553"/>
                </a:lnTo>
                <a:lnTo>
                  <a:pt x="263" y="553"/>
                </a:lnTo>
                <a:lnTo>
                  <a:pt x="266" y="550"/>
                </a:lnTo>
                <a:lnTo>
                  <a:pt x="266" y="550"/>
                </a:lnTo>
                <a:lnTo>
                  <a:pt x="274" y="541"/>
                </a:lnTo>
                <a:lnTo>
                  <a:pt x="274" y="532"/>
                </a:lnTo>
                <a:lnTo>
                  <a:pt x="274" y="532"/>
                </a:lnTo>
                <a:lnTo>
                  <a:pt x="277" y="513"/>
                </a:lnTo>
                <a:lnTo>
                  <a:pt x="277" y="513"/>
                </a:lnTo>
                <a:lnTo>
                  <a:pt x="280" y="495"/>
                </a:lnTo>
                <a:lnTo>
                  <a:pt x="288" y="483"/>
                </a:lnTo>
                <a:lnTo>
                  <a:pt x="288" y="483"/>
                </a:lnTo>
                <a:lnTo>
                  <a:pt x="296" y="468"/>
                </a:lnTo>
                <a:lnTo>
                  <a:pt x="302" y="450"/>
                </a:lnTo>
                <a:lnTo>
                  <a:pt x="308" y="425"/>
                </a:lnTo>
                <a:lnTo>
                  <a:pt x="308" y="407"/>
                </a:lnTo>
                <a:lnTo>
                  <a:pt x="308" y="407"/>
                </a:lnTo>
                <a:lnTo>
                  <a:pt x="308" y="389"/>
                </a:lnTo>
                <a:lnTo>
                  <a:pt x="305" y="374"/>
                </a:lnTo>
                <a:lnTo>
                  <a:pt x="305" y="374"/>
                </a:lnTo>
                <a:lnTo>
                  <a:pt x="302" y="361"/>
                </a:lnTo>
                <a:lnTo>
                  <a:pt x="302" y="346"/>
                </a:lnTo>
                <a:lnTo>
                  <a:pt x="302" y="346"/>
                </a:lnTo>
                <a:lnTo>
                  <a:pt x="302" y="343"/>
                </a:lnTo>
                <a:lnTo>
                  <a:pt x="299" y="313"/>
                </a:lnTo>
                <a:lnTo>
                  <a:pt x="299" y="313"/>
                </a:lnTo>
                <a:lnTo>
                  <a:pt x="299" y="313"/>
                </a:lnTo>
                <a:lnTo>
                  <a:pt x="296" y="249"/>
                </a:lnTo>
                <a:lnTo>
                  <a:pt x="296" y="249"/>
                </a:lnTo>
                <a:lnTo>
                  <a:pt x="296" y="225"/>
                </a:lnTo>
                <a:lnTo>
                  <a:pt x="296" y="225"/>
                </a:lnTo>
                <a:lnTo>
                  <a:pt x="294" y="200"/>
                </a:lnTo>
                <a:lnTo>
                  <a:pt x="294" y="200"/>
                </a:lnTo>
                <a:lnTo>
                  <a:pt x="294" y="197"/>
                </a:lnTo>
                <a:lnTo>
                  <a:pt x="294" y="197"/>
                </a:lnTo>
                <a:lnTo>
                  <a:pt x="291" y="143"/>
                </a:lnTo>
                <a:lnTo>
                  <a:pt x="288" y="64"/>
                </a:lnTo>
                <a:lnTo>
                  <a:pt x="288" y="64"/>
                </a:lnTo>
                <a:lnTo>
                  <a:pt x="280" y="55"/>
                </a:lnTo>
                <a:lnTo>
                  <a:pt x="277" y="49"/>
                </a:lnTo>
                <a:lnTo>
                  <a:pt x="277" y="49"/>
                </a:lnTo>
                <a:lnTo>
                  <a:pt x="271" y="36"/>
                </a:lnTo>
                <a:lnTo>
                  <a:pt x="268" y="27"/>
                </a:lnTo>
                <a:lnTo>
                  <a:pt x="268" y="27"/>
                </a:lnTo>
                <a:lnTo>
                  <a:pt x="263" y="21"/>
                </a:lnTo>
                <a:lnTo>
                  <a:pt x="257" y="12"/>
                </a:lnTo>
                <a:lnTo>
                  <a:pt x="257" y="12"/>
                </a:lnTo>
                <a:lnTo>
                  <a:pt x="254" y="0"/>
                </a:lnTo>
                <a:lnTo>
                  <a:pt x="254" y="0"/>
                </a:lnTo>
                <a:lnTo>
                  <a:pt x="252" y="0"/>
                </a:lnTo>
                <a:lnTo>
                  <a:pt x="50" y="0"/>
                </a:lnTo>
                <a:lnTo>
                  <a:pt x="56" y="3"/>
                </a:lnTo>
                <a:lnTo>
                  <a:pt x="56" y="3"/>
                </a:lnTo>
                <a:lnTo>
                  <a:pt x="81" y="30"/>
                </a:lnTo>
                <a:lnTo>
                  <a:pt x="81" y="30"/>
                </a:lnTo>
                <a:close/>
              </a:path>
            </a:pathLst>
          </a:custGeom>
          <a:solidFill>
            <a:schemeClr val="accent4"/>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3" name="Freeform 60">
            <a:extLst>
              <a:ext uri="{FF2B5EF4-FFF2-40B4-BE49-F238E27FC236}">
                <a16:creationId xmlns:a16="http://schemas.microsoft.com/office/drawing/2014/main" id="{7D2A090F-3FB4-3A9C-24E6-A8D1B4BC6723}"/>
              </a:ext>
            </a:extLst>
          </p:cNvPr>
          <p:cNvSpPr>
            <a:spLocks/>
          </p:cNvSpPr>
          <p:nvPr/>
        </p:nvSpPr>
        <p:spPr bwMode="auto">
          <a:xfrm rot="21400944">
            <a:off x="9897269" y="3419468"/>
            <a:ext cx="709289" cy="372211"/>
          </a:xfrm>
          <a:custGeom>
            <a:avLst/>
            <a:gdLst>
              <a:gd name="T0" fmla="*/ 543 w 571"/>
              <a:gd name="T1" fmla="*/ 55 h 316"/>
              <a:gd name="T2" fmla="*/ 540 w 571"/>
              <a:gd name="T3" fmla="*/ 52 h 316"/>
              <a:gd name="T4" fmla="*/ 534 w 571"/>
              <a:gd name="T5" fmla="*/ 49 h 316"/>
              <a:gd name="T6" fmla="*/ 531 w 571"/>
              <a:gd name="T7" fmla="*/ 46 h 316"/>
              <a:gd name="T8" fmla="*/ 526 w 571"/>
              <a:gd name="T9" fmla="*/ 40 h 316"/>
              <a:gd name="T10" fmla="*/ 523 w 571"/>
              <a:gd name="T11" fmla="*/ 37 h 316"/>
              <a:gd name="T12" fmla="*/ 520 w 571"/>
              <a:gd name="T13" fmla="*/ 31 h 316"/>
              <a:gd name="T14" fmla="*/ 517 w 571"/>
              <a:gd name="T15" fmla="*/ 28 h 316"/>
              <a:gd name="T16" fmla="*/ 467 w 571"/>
              <a:gd name="T17" fmla="*/ 34 h 316"/>
              <a:gd name="T18" fmla="*/ 436 w 571"/>
              <a:gd name="T19" fmla="*/ 28 h 316"/>
              <a:gd name="T20" fmla="*/ 408 w 571"/>
              <a:gd name="T21" fmla="*/ 21 h 316"/>
              <a:gd name="T22" fmla="*/ 403 w 571"/>
              <a:gd name="T23" fmla="*/ 18 h 316"/>
              <a:gd name="T24" fmla="*/ 400 w 571"/>
              <a:gd name="T25" fmla="*/ 15 h 316"/>
              <a:gd name="T26" fmla="*/ 397 w 571"/>
              <a:gd name="T27" fmla="*/ 15 h 316"/>
              <a:gd name="T28" fmla="*/ 355 w 571"/>
              <a:gd name="T29" fmla="*/ 0 h 316"/>
              <a:gd name="T30" fmla="*/ 350 w 571"/>
              <a:gd name="T31" fmla="*/ 3 h 316"/>
              <a:gd name="T32" fmla="*/ 347 w 571"/>
              <a:gd name="T33" fmla="*/ 6 h 316"/>
              <a:gd name="T34" fmla="*/ 347 w 571"/>
              <a:gd name="T35" fmla="*/ 9 h 316"/>
              <a:gd name="T36" fmla="*/ 344 w 571"/>
              <a:gd name="T37" fmla="*/ 28 h 316"/>
              <a:gd name="T38" fmla="*/ 316 w 571"/>
              <a:gd name="T39" fmla="*/ 49 h 316"/>
              <a:gd name="T40" fmla="*/ 285 w 571"/>
              <a:gd name="T41" fmla="*/ 119 h 316"/>
              <a:gd name="T42" fmla="*/ 254 w 571"/>
              <a:gd name="T43" fmla="*/ 140 h 316"/>
              <a:gd name="T44" fmla="*/ 235 w 571"/>
              <a:gd name="T45" fmla="*/ 128 h 316"/>
              <a:gd name="T46" fmla="*/ 207 w 571"/>
              <a:gd name="T47" fmla="*/ 158 h 316"/>
              <a:gd name="T48" fmla="*/ 190 w 571"/>
              <a:gd name="T49" fmla="*/ 152 h 316"/>
              <a:gd name="T50" fmla="*/ 159 w 571"/>
              <a:gd name="T51" fmla="*/ 158 h 316"/>
              <a:gd name="T52" fmla="*/ 117 w 571"/>
              <a:gd name="T53" fmla="*/ 176 h 316"/>
              <a:gd name="T54" fmla="*/ 103 w 571"/>
              <a:gd name="T55" fmla="*/ 192 h 316"/>
              <a:gd name="T56" fmla="*/ 64 w 571"/>
              <a:gd name="T57" fmla="*/ 246 h 316"/>
              <a:gd name="T58" fmla="*/ 25 w 571"/>
              <a:gd name="T59" fmla="*/ 258 h 316"/>
              <a:gd name="T60" fmla="*/ 28 w 571"/>
              <a:gd name="T61" fmla="*/ 265 h 316"/>
              <a:gd name="T62" fmla="*/ 28 w 571"/>
              <a:gd name="T63" fmla="*/ 271 h 316"/>
              <a:gd name="T64" fmla="*/ 8 w 571"/>
              <a:gd name="T65" fmla="*/ 307 h 316"/>
              <a:gd name="T66" fmla="*/ 2 w 571"/>
              <a:gd name="T67" fmla="*/ 316 h 316"/>
              <a:gd name="T68" fmla="*/ 5 w 571"/>
              <a:gd name="T69" fmla="*/ 316 h 316"/>
              <a:gd name="T70" fmla="*/ 11 w 571"/>
              <a:gd name="T71" fmla="*/ 316 h 316"/>
              <a:gd name="T72" fmla="*/ 16 w 571"/>
              <a:gd name="T73" fmla="*/ 316 h 316"/>
              <a:gd name="T74" fmla="*/ 22 w 571"/>
              <a:gd name="T75" fmla="*/ 313 h 316"/>
              <a:gd name="T76" fmla="*/ 28 w 571"/>
              <a:gd name="T77" fmla="*/ 313 h 316"/>
              <a:gd name="T78" fmla="*/ 36 w 571"/>
              <a:gd name="T79" fmla="*/ 313 h 316"/>
              <a:gd name="T80" fmla="*/ 44 w 571"/>
              <a:gd name="T81" fmla="*/ 313 h 316"/>
              <a:gd name="T82" fmla="*/ 53 w 571"/>
              <a:gd name="T83" fmla="*/ 310 h 316"/>
              <a:gd name="T84" fmla="*/ 58 w 571"/>
              <a:gd name="T85" fmla="*/ 310 h 316"/>
              <a:gd name="T86" fmla="*/ 98 w 571"/>
              <a:gd name="T87" fmla="*/ 292 h 316"/>
              <a:gd name="T88" fmla="*/ 475 w 571"/>
              <a:gd name="T89" fmla="*/ 243 h 316"/>
              <a:gd name="T90" fmla="*/ 512 w 571"/>
              <a:gd name="T91" fmla="*/ 201 h 316"/>
              <a:gd name="T92" fmla="*/ 534 w 571"/>
              <a:gd name="T93" fmla="*/ 176 h 316"/>
              <a:gd name="T94" fmla="*/ 559 w 571"/>
              <a:gd name="T95" fmla="*/ 155 h 316"/>
              <a:gd name="T96" fmla="*/ 571 w 571"/>
              <a:gd name="T97" fmla="*/ 140 h 316"/>
              <a:gd name="T98" fmla="*/ 568 w 571"/>
              <a:gd name="T99" fmla="*/ 137 h 316"/>
              <a:gd name="T100" fmla="*/ 565 w 571"/>
              <a:gd name="T101" fmla="*/ 131 h 316"/>
              <a:gd name="T102" fmla="*/ 565 w 571"/>
              <a:gd name="T103" fmla="*/ 128 h 316"/>
              <a:gd name="T104" fmla="*/ 562 w 571"/>
              <a:gd name="T105" fmla="*/ 125 h 316"/>
              <a:gd name="T106" fmla="*/ 559 w 571"/>
              <a:gd name="T107" fmla="*/ 122 h 316"/>
              <a:gd name="T108" fmla="*/ 559 w 571"/>
              <a:gd name="T109" fmla="*/ 119 h 316"/>
              <a:gd name="T110" fmla="*/ 557 w 571"/>
              <a:gd name="T111" fmla="*/ 116 h 316"/>
              <a:gd name="T112" fmla="*/ 543 w 571"/>
              <a:gd name="T113" fmla="*/ 73 h 316"/>
              <a:gd name="T114" fmla="*/ 543 w 571"/>
              <a:gd name="T115" fmla="*/ 67 h 316"/>
              <a:gd name="T116" fmla="*/ 543 w 571"/>
              <a:gd name="T117" fmla="*/ 64 h 316"/>
              <a:gd name="T118" fmla="*/ 545 w 571"/>
              <a:gd name="T119" fmla="*/ 58 h 316"/>
              <a:gd name="T120" fmla="*/ 545 w 571"/>
              <a:gd name="T121" fmla="*/ 5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1" h="316">
                <a:moveTo>
                  <a:pt x="545" y="58"/>
                </a:moveTo>
                <a:lnTo>
                  <a:pt x="545" y="58"/>
                </a:lnTo>
                <a:lnTo>
                  <a:pt x="545" y="58"/>
                </a:lnTo>
                <a:lnTo>
                  <a:pt x="545" y="58"/>
                </a:lnTo>
                <a:lnTo>
                  <a:pt x="543" y="55"/>
                </a:lnTo>
                <a:lnTo>
                  <a:pt x="543" y="55"/>
                </a:lnTo>
                <a:lnTo>
                  <a:pt x="543" y="55"/>
                </a:lnTo>
                <a:lnTo>
                  <a:pt x="543" y="55"/>
                </a:lnTo>
                <a:lnTo>
                  <a:pt x="540" y="55"/>
                </a:lnTo>
                <a:lnTo>
                  <a:pt x="540" y="55"/>
                </a:lnTo>
                <a:lnTo>
                  <a:pt x="540" y="55"/>
                </a:lnTo>
                <a:lnTo>
                  <a:pt x="540" y="55"/>
                </a:lnTo>
                <a:lnTo>
                  <a:pt x="540" y="52"/>
                </a:lnTo>
                <a:lnTo>
                  <a:pt x="540" y="52"/>
                </a:lnTo>
                <a:lnTo>
                  <a:pt x="537" y="52"/>
                </a:lnTo>
                <a:lnTo>
                  <a:pt x="537" y="52"/>
                </a:lnTo>
                <a:lnTo>
                  <a:pt x="537" y="52"/>
                </a:lnTo>
                <a:lnTo>
                  <a:pt x="537" y="52"/>
                </a:lnTo>
                <a:lnTo>
                  <a:pt x="534" y="49"/>
                </a:lnTo>
                <a:lnTo>
                  <a:pt x="534" y="49"/>
                </a:lnTo>
                <a:lnTo>
                  <a:pt x="534" y="49"/>
                </a:lnTo>
                <a:lnTo>
                  <a:pt x="534" y="49"/>
                </a:lnTo>
                <a:lnTo>
                  <a:pt x="534" y="49"/>
                </a:lnTo>
                <a:lnTo>
                  <a:pt x="534" y="49"/>
                </a:lnTo>
                <a:lnTo>
                  <a:pt x="531" y="46"/>
                </a:lnTo>
                <a:lnTo>
                  <a:pt x="531" y="46"/>
                </a:lnTo>
                <a:lnTo>
                  <a:pt x="531" y="46"/>
                </a:lnTo>
                <a:lnTo>
                  <a:pt x="531" y="46"/>
                </a:lnTo>
                <a:lnTo>
                  <a:pt x="529" y="43"/>
                </a:lnTo>
                <a:lnTo>
                  <a:pt x="529" y="43"/>
                </a:lnTo>
                <a:lnTo>
                  <a:pt x="529" y="43"/>
                </a:lnTo>
                <a:lnTo>
                  <a:pt x="529" y="43"/>
                </a:lnTo>
                <a:lnTo>
                  <a:pt x="526" y="40"/>
                </a:lnTo>
                <a:lnTo>
                  <a:pt x="526" y="40"/>
                </a:lnTo>
                <a:lnTo>
                  <a:pt x="526" y="40"/>
                </a:lnTo>
                <a:lnTo>
                  <a:pt x="526" y="40"/>
                </a:lnTo>
                <a:lnTo>
                  <a:pt x="526" y="40"/>
                </a:lnTo>
                <a:lnTo>
                  <a:pt x="526" y="40"/>
                </a:lnTo>
                <a:lnTo>
                  <a:pt x="523" y="37"/>
                </a:lnTo>
                <a:lnTo>
                  <a:pt x="523" y="37"/>
                </a:lnTo>
                <a:lnTo>
                  <a:pt x="523" y="37"/>
                </a:lnTo>
                <a:lnTo>
                  <a:pt x="523" y="37"/>
                </a:lnTo>
                <a:lnTo>
                  <a:pt x="523" y="34"/>
                </a:lnTo>
                <a:lnTo>
                  <a:pt x="523" y="34"/>
                </a:lnTo>
                <a:lnTo>
                  <a:pt x="520" y="34"/>
                </a:lnTo>
                <a:lnTo>
                  <a:pt x="520" y="34"/>
                </a:lnTo>
                <a:lnTo>
                  <a:pt x="520" y="34"/>
                </a:lnTo>
                <a:lnTo>
                  <a:pt x="520" y="34"/>
                </a:lnTo>
                <a:lnTo>
                  <a:pt x="520" y="31"/>
                </a:lnTo>
                <a:lnTo>
                  <a:pt x="520" y="31"/>
                </a:lnTo>
                <a:lnTo>
                  <a:pt x="520" y="31"/>
                </a:lnTo>
                <a:lnTo>
                  <a:pt x="520" y="31"/>
                </a:lnTo>
                <a:lnTo>
                  <a:pt x="517" y="28"/>
                </a:lnTo>
                <a:lnTo>
                  <a:pt x="517" y="28"/>
                </a:lnTo>
                <a:lnTo>
                  <a:pt x="517" y="28"/>
                </a:lnTo>
                <a:lnTo>
                  <a:pt x="517" y="28"/>
                </a:lnTo>
                <a:lnTo>
                  <a:pt x="517" y="24"/>
                </a:lnTo>
                <a:lnTo>
                  <a:pt x="517" y="24"/>
                </a:lnTo>
                <a:lnTo>
                  <a:pt x="501" y="28"/>
                </a:lnTo>
                <a:lnTo>
                  <a:pt x="501" y="28"/>
                </a:lnTo>
                <a:lnTo>
                  <a:pt x="487" y="28"/>
                </a:lnTo>
                <a:lnTo>
                  <a:pt x="487" y="28"/>
                </a:lnTo>
                <a:lnTo>
                  <a:pt x="467" y="34"/>
                </a:lnTo>
                <a:lnTo>
                  <a:pt x="467" y="34"/>
                </a:lnTo>
                <a:lnTo>
                  <a:pt x="464" y="34"/>
                </a:lnTo>
                <a:lnTo>
                  <a:pt x="464" y="34"/>
                </a:lnTo>
                <a:lnTo>
                  <a:pt x="453" y="34"/>
                </a:lnTo>
                <a:lnTo>
                  <a:pt x="453" y="34"/>
                </a:lnTo>
                <a:lnTo>
                  <a:pt x="436" y="28"/>
                </a:lnTo>
                <a:lnTo>
                  <a:pt x="436" y="28"/>
                </a:lnTo>
                <a:lnTo>
                  <a:pt x="428" y="24"/>
                </a:lnTo>
                <a:lnTo>
                  <a:pt x="428" y="24"/>
                </a:lnTo>
                <a:lnTo>
                  <a:pt x="425" y="24"/>
                </a:lnTo>
                <a:lnTo>
                  <a:pt x="425" y="24"/>
                </a:lnTo>
                <a:lnTo>
                  <a:pt x="408" y="21"/>
                </a:lnTo>
                <a:lnTo>
                  <a:pt x="408" y="21"/>
                </a:lnTo>
                <a:lnTo>
                  <a:pt x="408" y="21"/>
                </a:lnTo>
                <a:lnTo>
                  <a:pt x="408" y="21"/>
                </a:lnTo>
                <a:lnTo>
                  <a:pt x="408" y="21"/>
                </a:lnTo>
                <a:lnTo>
                  <a:pt x="408" y="21"/>
                </a:lnTo>
                <a:lnTo>
                  <a:pt x="408" y="18"/>
                </a:lnTo>
                <a:lnTo>
                  <a:pt x="408" y="18"/>
                </a:lnTo>
                <a:lnTo>
                  <a:pt x="403" y="18"/>
                </a:lnTo>
                <a:lnTo>
                  <a:pt x="403" y="18"/>
                </a:lnTo>
                <a:lnTo>
                  <a:pt x="403" y="18"/>
                </a:lnTo>
                <a:lnTo>
                  <a:pt x="403" y="18"/>
                </a:lnTo>
                <a:lnTo>
                  <a:pt x="403" y="18"/>
                </a:lnTo>
                <a:lnTo>
                  <a:pt x="403" y="18"/>
                </a:lnTo>
                <a:lnTo>
                  <a:pt x="403" y="15"/>
                </a:lnTo>
                <a:lnTo>
                  <a:pt x="403" y="15"/>
                </a:lnTo>
                <a:lnTo>
                  <a:pt x="400" y="15"/>
                </a:lnTo>
                <a:lnTo>
                  <a:pt x="400" y="15"/>
                </a:lnTo>
                <a:lnTo>
                  <a:pt x="400" y="15"/>
                </a:lnTo>
                <a:lnTo>
                  <a:pt x="400" y="15"/>
                </a:lnTo>
                <a:lnTo>
                  <a:pt x="400" y="15"/>
                </a:lnTo>
                <a:lnTo>
                  <a:pt x="400" y="15"/>
                </a:lnTo>
                <a:lnTo>
                  <a:pt x="397" y="15"/>
                </a:lnTo>
                <a:lnTo>
                  <a:pt x="397" y="15"/>
                </a:lnTo>
                <a:lnTo>
                  <a:pt x="397" y="15"/>
                </a:lnTo>
                <a:lnTo>
                  <a:pt x="397" y="15"/>
                </a:lnTo>
                <a:lnTo>
                  <a:pt x="372" y="9"/>
                </a:lnTo>
                <a:lnTo>
                  <a:pt x="366" y="6"/>
                </a:lnTo>
                <a:lnTo>
                  <a:pt x="366" y="3"/>
                </a:lnTo>
                <a:lnTo>
                  <a:pt x="366" y="3"/>
                </a:lnTo>
                <a:lnTo>
                  <a:pt x="355" y="0"/>
                </a:lnTo>
                <a:lnTo>
                  <a:pt x="355" y="0"/>
                </a:lnTo>
                <a:lnTo>
                  <a:pt x="350" y="3"/>
                </a:lnTo>
                <a:lnTo>
                  <a:pt x="350" y="3"/>
                </a:lnTo>
                <a:lnTo>
                  <a:pt x="350" y="3"/>
                </a:lnTo>
                <a:lnTo>
                  <a:pt x="350" y="3"/>
                </a:lnTo>
                <a:lnTo>
                  <a:pt x="350" y="3"/>
                </a:lnTo>
                <a:lnTo>
                  <a:pt x="350" y="3"/>
                </a:lnTo>
                <a:lnTo>
                  <a:pt x="347" y="3"/>
                </a:lnTo>
                <a:lnTo>
                  <a:pt x="347" y="3"/>
                </a:lnTo>
                <a:lnTo>
                  <a:pt x="347" y="6"/>
                </a:lnTo>
                <a:lnTo>
                  <a:pt x="347" y="6"/>
                </a:lnTo>
                <a:lnTo>
                  <a:pt x="347" y="6"/>
                </a:lnTo>
                <a:lnTo>
                  <a:pt x="347" y="6"/>
                </a:lnTo>
                <a:lnTo>
                  <a:pt x="347" y="6"/>
                </a:lnTo>
                <a:lnTo>
                  <a:pt x="347" y="6"/>
                </a:lnTo>
                <a:lnTo>
                  <a:pt x="347" y="9"/>
                </a:lnTo>
                <a:lnTo>
                  <a:pt x="347" y="9"/>
                </a:lnTo>
                <a:lnTo>
                  <a:pt x="347" y="9"/>
                </a:lnTo>
                <a:lnTo>
                  <a:pt x="347" y="9"/>
                </a:lnTo>
                <a:lnTo>
                  <a:pt x="347" y="9"/>
                </a:lnTo>
                <a:lnTo>
                  <a:pt x="347" y="9"/>
                </a:lnTo>
                <a:lnTo>
                  <a:pt x="347" y="9"/>
                </a:lnTo>
                <a:lnTo>
                  <a:pt x="347" y="9"/>
                </a:lnTo>
                <a:lnTo>
                  <a:pt x="347" y="15"/>
                </a:lnTo>
                <a:lnTo>
                  <a:pt x="347" y="15"/>
                </a:lnTo>
                <a:lnTo>
                  <a:pt x="347" y="24"/>
                </a:lnTo>
                <a:lnTo>
                  <a:pt x="344" y="28"/>
                </a:lnTo>
                <a:lnTo>
                  <a:pt x="344" y="28"/>
                </a:lnTo>
                <a:lnTo>
                  <a:pt x="338" y="31"/>
                </a:lnTo>
                <a:lnTo>
                  <a:pt x="333" y="34"/>
                </a:lnTo>
                <a:lnTo>
                  <a:pt x="333" y="34"/>
                </a:lnTo>
                <a:lnTo>
                  <a:pt x="324" y="37"/>
                </a:lnTo>
                <a:lnTo>
                  <a:pt x="319" y="43"/>
                </a:lnTo>
                <a:lnTo>
                  <a:pt x="316" y="49"/>
                </a:lnTo>
                <a:lnTo>
                  <a:pt x="316" y="49"/>
                </a:lnTo>
                <a:lnTo>
                  <a:pt x="302" y="88"/>
                </a:lnTo>
                <a:lnTo>
                  <a:pt x="299" y="100"/>
                </a:lnTo>
                <a:lnTo>
                  <a:pt x="299" y="100"/>
                </a:lnTo>
                <a:lnTo>
                  <a:pt x="299" y="103"/>
                </a:lnTo>
                <a:lnTo>
                  <a:pt x="296" y="110"/>
                </a:lnTo>
                <a:lnTo>
                  <a:pt x="285" y="119"/>
                </a:lnTo>
                <a:lnTo>
                  <a:pt x="285" y="119"/>
                </a:lnTo>
                <a:lnTo>
                  <a:pt x="280" y="125"/>
                </a:lnTo>
                <a:lnTo>
                  <a:pt x="280" y="125"/>
                </a:lnTo>
                <a:lnTo>
                  <a:pt x="266" y="134"/>
                </a:lnTo>
                <a:lnTo>
                  <a:pt x="257" y="140"/>
                </a:lnTo>
                <a:lnTo>
                  <a:pt x="257" y="140"/>
                </a:lnTo>
                <a:lnTo>
                  <a:pt x="254" y="140"/>
                </a:lnTo>
                <a:lnTo>
                  <a:pt x="254" y="140"/>
                </a:lnTo>
                <a:lnTo>
                  <a:pt x="252" y="134"/>
                </a:lnTo>
                <a:lnTo>
                  <a:pt x="252" y="134"/>
                </a:lnTo>
                <a:lnTo>
                  <a:pt x="249" y="131"/>
                </a:lnTo>
                <a:lnTo>
                  <a:pt x="249" y="128"/>
                </a:lnTo>
                <a:lnTo>
                  <a:pt x="243" y="128"/>
                </a:lnTo>
                <a:lnTo>
                  <a:pt x="243" y="128"/>
                </a:lnTo>
                <a:lnTo>
                  <a:pt x="235" y="128"/>
                </a:lnTo>
                <a:lnTo>
                  <a:pt x="232" y="134"/>
                </a:lnTo>
                <a:lnTo>
                  <a:pt x="232" y="134"/>
                </a:lnTo>
                <a:lnTo>
                  <a:pt x="229" y="140"/>
                </a:lnTo>
                <a:lnTo>
                  <a:pt x="224" y="146"/>
                </a:lnTo>
                <a:lnTo>
                  <a:pt x="212" y="155"/>
                </a:lnTo>
                <a:lnTo>
                  <a:pt x="212" y="155"/>
                </a:lnTo>
                <a:lnTo>
                  <a:pt x="207" y="158"/>
                </a:lnTo>
                <a:lnTo>
                  <a:pt x="207" y="158"/>
                </a:lnTo>
                <a:lnTo>
                  <a:pt x="204" y="152"/>
                </a:lnTo>
                <a:lnTo>
                  <a:pt x="204" y="152"/>
                </a:lnTo>
                <a:lnTo>
                  <a:pt x="201" y="152"/>
                </a:lnTo>
                <a:lnTo>
                  <a:pt x="198" y="149"/>
                </a:lnTo>
                <a:lnTo>
                  <a:pt x="198" y="149"/>
                </a:lnTo>
                <a:lnTo>
                  <a:pt x="190" y="152"/>
                </a:lnTo>
                <a:lnTo>
                  <a:pt x="182" y="155"/>
                </a:lnTo>
                <a:lnTo>
                  <a:pt x="182" y="155"/>
                </a:lnTo>
                <a:lnTo>
                  <a:pt x="182" y="158"/>
                </a:lnTo>
                <a:lnTo>
                  <a:pt x="182" y="158"/>
                </a:lnTo>
                <a:lnTo>
                  <a:pt x="179" y="158"/>
                </a:lnTo>
                <a:lnTo>
                  <a:pt x="159" y="158"/>
                </a:lnTo>
                <a:lnTo>
                  <a:pt x="159" y="158"/>
                </a:lnTo>
                <a:lnTo>
                  <a:pt x="156" y="158"/>
                </a:lnTo>
                <a:lnTo>
                  <a:pt x="156" y="158"/>
                </a:lnTo>
                <a:lnTo>
                  <a:pt x="142" y="152"/>
                </a:lnTo>
                <a:lnTo>
                  <a:pt x="142" y="152"/>
                </a:lnTo>
                <a:lnTo>
                  <a:pt x="134" y="155"/>
                </a:lnTo>
                <a:lnTo>
                  <a:pt x="126" y="158"/>
                </a:lnTo>
                <a:lnTo>
                  <a:pt x="117" y="176"/>
                </a:lnTo>
                <a:lnTo>
                  <a:pt x="117" y="176"/>
                </a:lnTo>
                <a:lnTo>
                  <a:pt x="117" y="179"/>
                </a:lnTo>
                <a:lnTo>
                  <a:pt x="112" y="179"/>
                </a:lnTo>
                <a:lnTo>
                  <a:pt x="103" y="179"/>
                </a:lnTo>
                <a:lnTo>
                  <a:pt x="103" y="179"/>
                </a:lnTo>
                <a:lnTo>
                  <a:pt x="103" y="192"/>
                </a:lnTo>
                <a:lnTo>
                  <a:pt x="103" y="192"/>
                </a:lnTo>
                <a:lnTo>
                  <a:pt x="100" y="204"/>
                </a:lnTo>
                <a:lnTo>
                  <a:pt x="92" y="219"/>
                </a:lnTo>
                <a:lnTo>
                  <a:pt x="92" y="219"/>
                </a:lnTo>
                <a:lnTo>
                  <a:pt x="86" y="225"/>
                </a:lnTo>
                <a:lnTo>
                  <a:pt x="86" y="225"/>
                </a:lnTo>
                <a:lnTo>
                  <a:pt x="75" y="231"/>
                </a:lnTo>
                <a:lnTo>
                  <a:pt x="64" y="246"/>
                </a:lnTo>
                <a:lnTo>
                  <a:pt x="64" y="246"/>
                </a:lnTo>
                <a:lnTo>
                  <a:pt x="58" y="249"/>
                </a:lnTo>
                <a:lnTo>
                  <a:pt x="36" y="246"/>
                </a:lnTo>
                <a:lnTo>
                  <a:pt x="25" y="258"/>
                </a:lnTo>
                <a:lnTo>
                  <a:pt x="25" y="258"/>
                </a:lnTo>
                <a:lnTo>
                  <a:pt x="25" y="258"/>
                </a:lnTo>
                <a:lnTo>
                  <a:pt x="25" y="258"/>
                </a:lnTo>
                <a:lnTo>
                  <a:pt x="25" y="261"/>
                </a:lnTo>
                <a:lnTo>
                  <a:pt x="25" y="261"/>
                </a:lnTo>
                <a:lnTo>
                  <a:pt x="25" y="261"/>
                </a:lnTo>
                <a:lnTo>
                  <a:pt x="25" y="261"/>
                </a:lnTo>
                <a:lnTo>
                  <a:pt x="28" y="265"/>
                </a:lnTo>
                <a:lnTo>
                  <a:pt x="28" y="265"/>
                </a:lnTo>
                <a:lnTo>
                  <a:pt x="28" y="265"/>
                </a:lnTo>
                <a:lnTo>
                  <a:pt x="28" y="265"/>
                </a:lnTo>
                <a:lnTo>
                  <a:pt x="28" y="268"/>
                </a:lnTo>
                <a:lnTo>
                  <a:pt x="28" y="268"/>
                </a:lnTo>
                <a:lnTo>
                  <a:pt x="28" y="268"/>
                </a:lnTo>
                <a:lnTo>
                  <a:pt x="28" y="268"/>
                </a:lnTo>
                <a:lnTo>
                  <a:pt x="28" y="271"/>
                </a:lnTo>
                <a:lnTo>
                  <a:pt x="28" y="271"/>
                </a:lnTo>
                <a:lnTo>
                  <a:pt x="25" y="286"/>
                </a:lnTo>
                <a:lnTo>
                  <a:pt x="22" y="295"/>
                </a:lnTo>
                <a:lnTo>
                  <a:pt x="14" y="307"/>
                </a:lnTo>
                <a:lnTo>
                  <a:pt x="14" y="307"/>
                </a:lnTo>
                <a:lnTo>
                  <a:pt x="11" y="310"/>
                </a:lnTo>
                <a:lnTo>
                  <a:pt x="8" y="307"/>
                </a:lnTo>
                <a:lnTo>
                  <a:pt x="8" y="307"/>
                </a:lnTo>
                <a:lnTo>
                  <a:pt x="0" y="304"/>
                </a:lnTo>
                <a:lnTo>
                  <a:pt x="0" y="304"/>
                </a:lnTo>
                <a:lnTo>
                  <a:pt x="0" y="313"/>
                </a:lnTo>
                <a:lnTo>
                  <a:pt x="0" y="313"/>
                </a:lnTo>
                <a:lnTo>
                  <a:pt x="2" y="316"/>
                </a:lnTo>
                <a:lnTo>
                  <a:pt x="2" y="316"/>
                </a:lnTo>
                <a:lnTo>
                  <a:pt x="2" y="316"/>
                </a:lnTo>
                <a:lnTo>
                  <a:pt x="2" y="316"/>
                </a:lnTo>
                <a:lnTo>
                  <a:pt x="2" y="316"/>
                </a:lnTo>
                <a:lnTo>
                  <a:pt x="2" y="316"/>
                </a:lnTo>
                <a:lnTo>
                  <a:pt x="2" y="316"/>
                </a:lnTo>
                <a:lnTo>
                  <a:pt x="2" y="316"/>
                </a:lnTo>
                <a:lnTo>
                  <a:pt x="5" y="316"/>
                </a:lnTo>
                <a:lnTo>
                  <a:pt x="5" y="316"/>
                </a:lnTo>
                <a:lnTo>
                  <a:pt x="5" y="316"/>
                </a:lnTo>
                <a:lnTo>
                  <a:pt x="5" y="316"/>
                </a:lnTo>
                <a:lnTo>
                  <a:pt x="5" y="316"/>
                </a:lnTo>
                <a:lnTo>
                  <a:pt x="5" y="316"/>
                </a:lnTo>
                <a:lnTo>
                  <a:pt x="8" y="316"/>
                </a:lnTo>
                <a:lnTo>
                  <a:pt x="8" y="316"/>
                </a:lnTo>
                <a:lnTo>
                  <a:pt x="11" y="316"/>
                </a:lnTo>
                <a:lnTo>
                  <a:pt x="11" y="316"/>
                </a:lnTo>
                <a:lnTo>
                  <a:pt x="11" y="316"/>
                </a:lnTo>
                <a:lnTo>
                  <a:pt x="11" y="316"/>
                </a:lnTo>
                <a:lnTo>
                  <a:pt x="14" y="316"/>
                </a:lnTo>
                <a:lnTo>
                  <a:pt x="14" y="316"/>
                </a:lnTo>
                <a:lnTo>
                  <a:pt x="16" y="316"/>
                </a:lnTo>
                <a:lnTo>
                  <a:pt x="16" y="316"/>
                </a:lnTo>
                <a:lnTo>
                  <a:pt x="16" y="316"/>
                </a:lnTo>
                <a:lnTo>
                  <a:pt x="16" y="316"/>
                </a:lnTo>
                <a:lnTo>
                  <a:pt x="19" y="313"/>
                </a:lnTo>
                <a:lnTo>
                  <a:pt x="19" y="313"/>
                </a:lnTo>
                <a:lnTo>
                  <a:pt x="19" y="313"/>
                </a:lnTo>
                <a:lnTo>
                  <a:pt x="19" y="313"/>
                </a:lnTo>
                <a:lnTo>
                  <a:pt x="22" y="313"/>
                </a:lnTo>
                <a:lnTo>
                  <a:pt x="22" y="313"/>
                </a:lnTo>
                <a:lnTo>
                  <a:pt x="25" y="313"/>
                </a:lnTo>
                <a:lnTo>
                  <a:pt x="25" y="313"/>
                </a:lnTo>
                <a:lnTo>
                  <a:pt x="28" y="313"/>
                </a:lnTo>
                <a:lnTo>
                  <a:pt x="28" y="313"/>
                </a:lnTo>
                <a:lnTo>
                  <a:pt x="28" y="313"/>
                </a:lnTo>
                <a:lnTo>
                  <a:pt x="28" y="313"/>
                </a:lnTo>
                <a:lnTo>
                  <a:pt x="30" y="313"/>
                </a:lnTo>
                <a:lnTo>
                  <a:pt x="30" y="313"/>
                </a:lnTo>
                <a:lnTo>
                  <a:pt x="30" y="313"/>
                </a:lnTo>
                <a:lnTo>
                  <a:pt x="30" y="313"/>
                </a:lnTo>
                <a:lnTo>
                  <a:pt x="36" y="313"/>
                </a:lnTo>
                <a:lnTo>
                  <a:pt x="36" y="313"/>
                </a:lnTo>
                <a:lnTo>
                  <a:pt x="36" y="313"/>
                </a:lnTo>
                <a:lnTo>
                  <a:pt x="36" y="313"/>
                </a:lnTo>
                <a:lnTo>
                  <a:pt x="39" y="313"/>
                </a:lnTo>
                <a:lnTo>
                  <a:pt x="39" y="313"/>
                </a:lnTo>
                <a:lnTo>
                  <a:pt x="39" y="313"/>
                </a:lnTo>
                <a:lnTo>
                  <a:pt x="39" y="313"/>
                </a:lnTo>
                <a:lnTo>
                  <a:pt x="44" y="313"/>
                </a:lnTo>
                <a:lnTo>
                  <a:pt x="44" y="313"/>
                </a:lnTo>
                <a:lnTo>
                  <a:pt x="44" y="313"/>
                </a:lnTo>
                <a:lnTo>
                  <a:pt x="44" y="313"/>
                </a:lnTo>
                <a:lnTo>
                  <a:pt x="47" y="313"/>
                </a:lnTo>
                <a:lnTo>
                  <a:pt x="47" y="313"/>
                </a:lnTo>
                <a:lnTo>
                  <a:pt x="50" y="310"/>
                </a:lnTo>
                <a:lnTo>
                  <a:pt x="50" y="310"/>
                </a:lnTo>
                <a:lnTo>
                  <a:pt x="53" y="310"/>
                </a:lnTo>
                <a:lnTo>
                  <a:pt x="53" y="310"/>
                </a:lnTo>
                <a:lnTo>
                  <a:pt x="53" y="310"/>
                </a:lnTo>
                <a:lnTo>
                  <a:pt x="53" y="310"/>
                </a:lnTo>
                <a:lnTo>
                  <a:pt x="56" y="310"/>
                </a:lnTo>
                <a:lnTo>
                  <a:pt x="56" y="310"/>
                </a:lnTo>
                <a:lnTo>
                  <a:pt x="58" y="310"/>
                </a:lnTo>
                <a:lnTo>
                  <a:pt x="58" y="310"/>
                </a:lnTo>
                <a:lnTo>
                  <a:pt x="61" y="310"/>
                </a:lnTo>
                <a:lnTo>
                  <a:pt x="92" y="310"/>
                </a:lnTo>
                <a:lnTo>
                  <a:pt x="92" y="298"/>
                </a:lnTo>
                <a:lnTo>
                  <a:pt x="92" y="298"/>
                </a:lnTo>
                <a:lnTo>
                  <a:pt x="95" y="295"/>
                </a:lnTo>
                <a:lnTo>
                  <a:pt x="98" y="292"/>
                </a:lnTo>
                <a:lnTo>
                  <a:pt x="98" y="292"/>
                </a:lnTo>
                <a:lnTo>
                  <a:pt x="98" y="292"/>
                </a:lnTo>
                <a:lnTo>
                  <a:pt x="98" y="292"/>
                </a:lnTo>
                <a:lnTo>
                  <a:pt x="98" y="292"/>
                </a:lnTo>
                <a:lnTo>
                  <a:pt x="98" y="292"/>
                </a:lnTo>
                <a:lnTo>
                  <a:pt x="218" y="280"/>
                </a:lnTo>
                <a:lnTo>
                  <a:pt x="464" y="255"/>
                </a:lnTo>
                <a:lnTo>
                  <a:pt x="475" y="243"/>
                </a:lnTo>
                <a:lnTo>
                  <a:pt x="501" y="222"/>
                </a:lnTo>
                <a:lnTo>
                  <a:pt x="501" y="222"/>
                </a:lnTo>
                <a:lnTo>
                  <a:pt x="503" y="213"/>
                </a:lnTo>
                <a:lnTo>
                  <a:pt x="503" y="213"/>
                </a:lnTo>
                <a:lnTo>
                  <a:pt x="506" y="207"/>
                </a:lnTo>
                <a:lnTo>
                  <a:pt x="506" y="207"/>
                </a:lnTo>
                <a:lnTo>
                  <a:pt x="512" y="201"/>
                </a:lnTo>
                <a:lnTo>
                  <a:pt x="512" y="201"/>
                </a:lnTo>
                <a:lnTo>
                  <a:pt x="517" y="195"/>
                </a:lnTo>
                <a:lnTo>
                  <a:pt x="517" y="195"/>
                </a:lnTo>
                <a:lnTo>
                  <a:pt x="520" y="192"/>
                </a:lnTo>
                <a:lnTo>
                  <a:pt x="520" y="192"/>
                </a:lnTo>
                <a:lnTo>
                  <a:pt x="529" y="179"/>
                </a:lnTo>
                <a:lnTo>
                  <a:pt x="534" y="176"/>
                </a:lnTo>
                <a:lnTo>
                  <a:pt x="534" y="170"/>
                </a:lnTo>
                <a:lnTo>
                  <a:pt x="534" y="170"/>
                </a:lnTo>
                <a:lnTo>
                  <a:pt x="537" y="164"/>
                </a:lnTo>
                <a:lnTo>
                  <a:pt x="543" y="161"/>
                </a:lnTo>
                <a:lnTo>
                  <a:pt x="557" y="158"/>
                </a:lnTo>
                <a:lnTo>
                  <a:pt x="557" y="158"/>
                </a:lnTo>
                <a:lnTo>
                  <a:pt x="559" y="155"/>
                </a:lnTo>
                <a:lnTo>
                  <a:pt x="559" y="155"/>
                </a:lnTo>
                <a:lnTo>
                  <a:pt x="562" y="155"/>
                </a:lnTo>
                <a:lnTo>
                  <a:pt x="562" y="155"/>
                </a:lnTo>
                <a:lnTo>
                  <a:pt x="568" y="143"/>
                </a:lnTo>
                <a:lnTo>
                  <a:pt x="568" y="143"/>
                </a:lnTo>
                <a:lnTo>
                  <a:pt x="571" y="140"/>
                </a:lnTo>
                <a:lnTo>
                  <a:pt x="571" y="140"/>
                </a:lnTo>
                <a:lnTo>
                  <a:pt x="571" y="140"/>
                </a:lnTo>
                <a:lnTo>
                  <a:pt x="571" y="140"/>
                </a:lnTo>
                <a:lnTo>
                  <a:pt x="568" y="137"/>
                </a:lnTo>
                <a:lnTo>
                  <a:pt x="568" y="137"/>
                </a:lnTo>
                <a:lnTo>
                  <a:pt x="568" y="137"/>
                </a:lnTo>
                <a:lnTo>
                  <a:pt x="568" y="137"/>
                </a:lnTo>
                <a:lnTo>
                  <a:pt x="568" y="137"/>
                </a:lnTo>
                <a:lnTo>
                  <a:pt x="568" y="137"/>
                </a:lnTo>
                <a:lnTo>
                  <a:pt x="568" y="134"/>
                </a:lnTo>
                <a:lnTo>
                  <a:pt x="568" y="134"/>
                </a:lnTo>
                <a:lnTo>
                  <a:pt x="568" y="134"/>
                </a:lnTo>
                <a:lnTo>
                  <a:pt x="568" y="134"/>
                </a:lnTo>
                <a:lnTo>
                  <a:pt x="565" y="131"/>
                </a:lnTo>
                <a:lnTo>
                  <a:pt x="565" y="131"/>
                </a:lnTo>
                <a:lnTo>
                  <a:pt x="565" y="131"/>
                </a:lnTo>
                <a:lnTo>
                  <a:pt x="565" y="131"/>
                </a:lnTo>
                <a:lnTo>
                  <a:pt x="565" y="131"/>
                </a:lnTo>
                <a:lnTo>
                  <a:pt x="565" y="131"/>
                </a:lnTo>
                <a:lnTo>
                  <a:pt x="565" y="131"/>
                </a:lnTo>
                <a:lnTo>
                  <a:pt x="565" y="131"/>
                </a:lnTo>
                <a:lnTo>
                  <a:pt x="565" y="128"/>
                </a:lnTo>
                <a:lnTo>
                  <a:pt x="565" y="128"/>
                </a:lnTo>
                <a:lnTo>
                  <a:pt x="565" y="128"/>
                </a:lnTo>
                <a:lnTo>
                  <a:pt x="565" y="128"/>
                </a:lnTo>
                <a:lnTo>
                  <a:pt x="565" y="128"/>
                </a:lnTo>
                <a:lnTo>
                  <a:pt x="565" y="128"/>
                </a:lnTo>
                <a:lnTo>
                  <a:pt x="562" y="125"/>
                </a:lnTo>
                <a:lnTo>
                  <a:pt x="562" y="125"/>
                </a:lnTo>
                <a:lnTo>
                  <a:pt x="562" y="125"/>
                </a:lnTo>
                <a:lnTo>
                  <a:pt x="562" y="125"/>
                </a:lnTo>
                <a:lnTo>
                  <a:pt x="562" y="125"/>
                </a:lnTo>
                <a:lnTo>
                  <a:pt x="562" y="125"/>
                </a:lnTo>
                <a:lnTo>
                  <a:pt x="559" y="122"/>
                </a:lnTo>
                <a:lnTo>
                  <a:pt x="559" y="122"/>
                </a:lnTo>
                <a:lnTo>
                  <a:pt x="559" y="122"/>
                </a:lnTo>
                <a:lnTo>
                  <a:pt x="559" y="122"/>
                </a:lnTo>
                <a:lnTo>
                  <a:pt x="559" y="122"/>
                </a:lnTo>
                <a:lnTo>
                  <a:pt x="559" y="122"/>
                </a:lnTo>
                <a:lnTo>
                  <a:pt x="559" y="119"/>
                </a:lnTo>
                <a:lnTo>
                  <a:pt x="559" y="119"/>
                </a:lnTo>
                <a:lnTo>
                  <a:pt x="559" y="119"/>
                </a:lnTo>
                <a:lnTo>
                  <a:pt x="559" y="119"/>
                </a:lnTo>
                <a:lnTo>
                  <a:pt x="559" y="119"/>
                </a:lnTo>
                <a:lnTo>
                  <a:pt x="559" y="119"/>
                </a:lnTo>
                <a:lnTo>
                  <a:pt x="557" y="119"/>
                </a:lnTo>
                <a:lnTo>
                  <a:pt x="557" y="119"/>
                </a:lnTo>
                <a:lnTo>
                  <a:pt x="557" y="119"/>
                </a:lnTo>
                <a:lnTo>
                  <a:pt x="557" y="119"/>
                </a:lnTo>
                <a:lnTo>
                  <a:pt x="557" y="116"/>
                </a:lnTo>
                <a:lnTo>
                  <a:pt x="557" y="116"/>
                </a:lnTo>
                <a:lnTo>
                  <a:pt x="548" y="103"/>
                </a:lnTo>
                <a:lnTo>
                  <a:pt x="545" y="91"/>
                </a:lnTo>
                <a:lnTo>
                  <a:pt x="543" y="76"/>
                </a:lnTo>
                <a:lnTo>
                  <a:pt x="543" y="76"/>
                </a:lnTo>
                <a:lnTo>
                  <a:pt x="543" y="73"/>
                </a:lnTo>
                <a:lnTo>
                  <a:pt x="543" y="73"/>
                </a:lnTo>
                <a:lnTo>
                  <a:pt x="543" y="73"/>
                </a:lnTo>
                <a:lnTo>
                  <a:pt x="543" y="73"/>
                </a:lnTo>
                <a:lnTo>
                  <a:pt x="543" y="70"/>
                </a:lnTo>
                <a:lnTo>
                  <a:pt x="543" y="70"/>
                </a:lnTo>
                <a:lnTo>
                  <a:pt x="543" y="70"/>
                </a:lnTo>
                <a:lnTo>
                  <a:pt x="543" y="70"/>
                </a:lnTo>
                <a:lnTo>
                  <a:pt x="543" y="67"/>
                </a:lnTo>
                <a:lnTo>
                  <a:pt x="543" y="67"/>
                </a:lnTo>
                <a:lnTo>
                  <a:pt x="543" y="67"/>
                </a:lnTo>
                <a:lnTo>
                  <a:pt x="543" y="67"/>
                </a:lnTo>
                <a:lnTo>
                  <a:pt x="543" y="64"/>
                </a:lnTo>
                <a:lnTo>
                  <a:pt x="543" y="64"/>
                </a:lnTo>
                <a:lnTo>
                  <a:pt x="543" y="64"/>
                </a:lnTo>
                <a:lnTo>
                  <a:pt x="543" y="64"/>
                </a:lnTo>
                <a:lnTo>
                  <a:pt x="545" y="61"/>
                </a:lnTo>
                <a:lnTo>
                  <a:pt x="545" y="61"/>
                </a:lnTo>
                <a:lnTo>
                  <a:pt x="545" y="61"/>
                </a:lnTo>
                <a:lnTo>
                  <a:pt x="545" y="61"/>
                </a:lnTo>
                <a:lnTo>
                  <a:pt x="545" y="61"/>
                </a:lnTo>
                <a:lnTo>
                  <a:pt x="545" y="61"/>
                </a:lnTo>
                <a:lnTo>
                  <a:pt x="545" y="58"/>
                </a:lnTo>
                <a:lnTo>
                  <a:pt x="545" y="58"/>
                </a:lnTo>
                <a:lnTo>
                  <a:pt x="545" y="58"/>
                </a:lnTo>
                <a:lnTo>
                  <a:pt x="545" y="58"/>
                </a:lnTo>
                <a:lnTo>
                  <a:pt x="545" y="58"/>
                </a:lnTo>
                <a:lnTo>
                  <a:pt x="545" y="58"/>
                </a:lnTo>
                <a:lnTo>
                  <a:pt x="545" y="58"/>
                </a:lnTo>
                <a:lnTo>
                  <a:pt x="545" y="58"/>
                </a:lnTo>
                <a:lnTo>
                  <a:pt x="545" y="58"/>
                </a:lnTo>
                <a:lnTo>
                  <a:pt x="545" y="58"/>
                </a:lnTo>
                <a:close/>
              </a:path>
            </a:pathLst>
          </a:custGeom>
          <a:solidFill>
            <a:schemeClr val="accent6"/>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4" name="Freeform 61">
            <a:extLst>
              <a:ext uri="{FF2B5EF4-FFF2-40B4-BE49-F238E27FC236}">
                <a16:creationId xmlns:a16="http://schemas.microsoft.com/office/drawing/2014/main" id="{847F6ED7-FBEF-5874-6370-D5E3A6862A16}"/>
              </a:ext>
            </a:extLst>
          </p:cNvPr>
          <p:cNvSpPr>
            <a:spLocks/>
          </p:cNvSpPr>
          <p:nvPr/>
        </p:nvSpPr>
        <p:spPr bwMode="auto">
          <a:xfrm rot="21400944">
            <a:off x="9677750" y="2367611"/>
            <a:ext cx="597492" cy="314496"/>
          </a:xfrm>
          <a:custGeom>
            <a:avLst/>
            <a:gdLst>
              <a:gd name="T0" fmla="*/ 22 w 481"/>
              <a:gd name="T1" fmla="*/ 130 h 267"/>
              <a:gd name="T2" fmla="*/ 81 w 481"/>
              <a:gd name="T3" fmla="*/ 146 h 267"/>
              <a:gd name="T4" fmla="*/ 112 w 481"/>
              <a:gd name="T5" fmla="*/ 164 h 267"/>
              <a:gd name="T6" fmla="*/ 131 w 481"/>
              <a:gd name="T7" fmla="*/ 176 h 267"/>
              <a:gd name="T8" fmla="*/ 154 w 481"/>
              <a:gd name="T9" fmla="*/ 188 h 267"/>
              <a:gd name="T10" fmla="*/ 179 w 481"/>
              <a:gd name="T11" fmla="*/ 219 h 267"/>
              <a:gd name="T12" fmla="*/ 184 w 481"/>
              <a:gd name="T13" fmla="*/ 249 h 267"/>
              <a:gd name="T14" fmla="*/ 196 w 481"/>
              <a:gd name="T15" fmla="*/ 255 h 267"/>
              <a:gd name="T16" fmla="*/ 204 w 481"/>
              <a:gd name="T17" fmla="*/ 249 h 267"/>
              <a:gd name="T18" fmla="*/ 226 w 481"/>
              <a:gd name="T19" fmla="*/ 194 h 267"/>
              <a:gd name="T20" fmla="*/ 249 w 481"/>
              <a:gd name="T21" fmla="*/ 161 h 267"/>
              <a:gd name="T22" fmla="*/ 266 w 481"/>
              <a:gd name="T23" fmla="*/ 161 h 267"/>
              <a:gd name="T24" fmla="*/ 271 w 481"/>
              <a:gd name="T25" fmla="*/ 173 h 267"/>
              <a:gd name="T26" fmla="*/ 288 w 481"/>
              <a:gd name="T27" fmla="*/ 161 h 267"/>
              <a:gd name="T28" fmla="*/ 302 w 481"/>
              <a:gd name="T29" fmla="*/ 149 h 267"/>
              <a:gd name="T30" fmla="*/ 319 w 481"/>
              <a:gd name="T31" fmla="*/ 140 h 267"/>
              <a:gd name="T32" fmla="*/ 341 w 481"/>
              <a:gd name="T33" fmla="*/ 130 h 267"/>
              <a:gd name="T34" fmla="*/ 372 w 481"/>
              <a:gd name="T35" fmla="*/ 127 h 267"/>
              <a:gd name="T36" fmla="*/ 400 w 481"/>
              <a:gd name="T37" fmla="*/ 130 h 267"/>
              <a:gd name="T38" fmla="*/ 442 w 481"/>
              <a:gd name="T39" fmla="*/ 127 h 267"/>
              <a:gd name="T40" fmla="*/ 481 w 481"/>
              <a:gd name="T41" fmla="*/ 127 h 267"/>
              <a:gd name="T42" fmla="*/ 467 w 481"/>
              <a:gd name="T43" fmla="*/ 118 h 267"/>
              <a:gd name="T44" fmla="*/ 439 w 481"/>
              <a:gd name="T45" fmla="*/ 106 h 267"/>
              <a:gd name="T46" fmla="*/ 414 w 481"/>
              <a:gd name="T47" fmla="*/ 100 h 267"/>
              <a:gd name="T48" fmla="*/ 392 w 481"/>
              <a:gd name="T49" fmla="*/ 94 h 267"/>
              <a:gd name="T50" fmla="*/ 383 w 481"/>
              <a:gd name="T51" fmla="*/ 64 h 267"/>
              <a:gd name="T52" fmla="*/ 380 w 481"/>
              <a:gd name="T53" fmla="*/ 45 h 267"/>
              <a:gd name="T54" fmla="*/ 366 w 481"/>
              <a:gd name="T55" fmla="*/ 55 h 267"/>
              <a:gd name="T56" fmla="*/ 319 w 481"/>
              <a:gd name="T57" fmla="*/ 67 h 267"/>
              <a:gd name="T58" fmla="*/ 274 w 481"/>
              <a:gd name="T59" fmla="*/ 88 h 267"/>
              <a:gd name="T60" fmla="*/ 266 w 481"/>
              <a:gd name="T61" fmla="*/ 97 h 267"/>
              <a:gd name="T62" fmla="*/ 240 w 481"/>
              <a:gd name="T63" fmla="*/ 109 h 267"/>
              <a:gd name="T64" fmla="*/ 210 w 481"/>
              <a:gd name="T65" fmla="*/ 103 h 267"/>
              <a:gd name="T66" fmla="*/ 182 w 481"/>
              <a:gd name="T67" fmla="*/ 70 h 267"/>
              <a:gd name="T68" fmla="*/ 170 w 481"/>
              <a:gd name="T69" fmla="*/ 67 h 267"/>
              <a:gd name="T70" fmla="*/ 140 w 481"/>
              <a:gd name="T71" fmla="*/ 51 h 267"/>
              <a:gd name="T72" fmla="*/ 140 w 481"/>
              <a:gd name="T73" fmla="*/ 33 h 267"/>
              <a:gd name="T74" fmla="*/ 142 w 481"/>
              <a:gd name="T75" fmla="*/ 18 h 267"/>
              <a:gd name="T76" fmla="*/ 162 w 481"/>
              <a:gd name="T77" fmla="*/ 3 h 267"/>
              <a:gd name="T78" fmla="*/ 154 w 481"/>
              <a:gd name="T79" fmla="*/ 0 h 267"/>
              <a:gd name="T80" fmla="*/ 137 w 481"/>
              <a:gd name="T81" fmla="*/ 9 h 267"/>
              <a:gd name="T82" fmla="*/ 115 w 481"/>
              <a:gd name="T83" fmla="*/ 36 h 267"/>
              <a:gd name="T84" fmla="*/ 98 w 481"/>
              <a:gd name="T85" fmla="*/ 55 h 267"/>
              <a:gd name="T86" fmla="*/ 67 w 481"/>
              <a:gd name="T87" fmla="*/ 70 h 267"/>
              <a:gd name="T88" fmla="*/ 42 w 481"/>
              <a:gd name="T89" fmla="*/ 85 h 267"/>
              <a:gd name="T90" fmla="*/ 3 w 481"/>
              <a:gd name="T91" fmla="*/ 97 h 267"/>
              <a:gd name="T92" fmla="*/ 0 w 481"/>
              <a:gd name="T93" fmla="*/ 97 h 267"/>
              <a:gd name="T94" fmla="*/ 3 w 481"/>
              <a:gd name="T95" fmla="*/ 100 h 267"/>
              <a:gd name="T96" fmla="*/ 17 w 481"/>
              <a:gd name="T97" fmla="*/ 124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1" h="267">
                <a:moveTo>
                  <a:pt x="17" y="124"/>
                </a:moveTo>
                <a:lnTo>
                  <a:pt x="17" y="124"/>
                </a:lnTo>
                <a:lnTo>
                  <a:pt x="22" y="130"/>
                </a:lnTo>
                <a:lnTo>
                  <a:pt x="22" y="130"/>
                </a:lnTo>
                <a:lnTo>
                  <a:pt x="36" y="140"/>
                </a:lnTo>
                <a:lnTo>
                  <a:pt x="50" y="143"/>
                </a:lnTo>
                <a:lnTo>
                  <a:pt x="50" y="143"/>
                </a:lnTo>
                <a:lnTo>
                  <a:pt x="81" y="146"/>
                </a:lnTo>
                <a:lnTo>
                  <a:pt x="92" y="149"/>
                </a:lnTo>
                <a:lnTo>
                  <a:pt x="98" y="155"/>
                </a:lnTo>
                <a:lnTo>
                  <a:pt x="98" y="155"/>
                </a:lnTo>
                <a:lnTo>
                  <a:pt x="112" y="164"/>
                </a:lnTo>
                <a:lnTo>
                  <a:pt x="112" y="164"/>
                </a:lnTo>
                <a:lnTo>
                  <a:pt x="126" y="173"/>
                </a:lnTo>
                <a:lnTo>
                  <a:pt x="126" y="173"/>
                </a:lnTo>
                <a:lnTo>
                  <a:pt x="131" y="176"/>
                </a:lnTo>
                <a:lnTo>
                  <a:pt x="131" y="176"/>
                </a:lnTo>
                <a:lnTo>
                  <a:pt x="142" y="179"/>
                </a:lnTo>
                <a:lnTo>
                  <a:pt x="154" y="188"/>
                </a:lnTo>
                <a:lnTo>
                  <a:pt x="154" y="188"/>
                </a:lnTo>
                <a:lnTo>
                  <a:pt x="162" y="194"/>
                </a:lnTo>
                <a:lnTo>
                  <a:pt x="162" y="194"/>
                </a:lnTo>
                <a:lnTo>
                  <a:pt x="173" y="203"/>
                </a:lnTo>
                <a:lnTo>
                  <a:pt x="179" y="219"/>
                </a:lnTo>
                <a:lnTo>
                  <a:pt x="179" y="219"/>
                </a:lnTo>
                <a:lnTo>
                  <a:pt x="184" y="234"/>
                </a:lnTo>
                <a:lnTo>
                  <a:pt x="184" y="249"/>
                </a:lnTo>
                <a:lnTo>
                  <a:pt x="184" y="249"/>
                </a:lnTo>
                <a:lnTo>
                  <a:pt x="184" y="258"/>
                </a:lnTo>
                <a:lnTo>
                  <a:pt x="184" y="267"/>
                </a:lnTo>
                <a:lnTo>
                  <a:pt x="184" y="267"/>
                </a:lnTo>
                <a:lnTo>
                  <a:pt x="196" y="255"/>
                </a:lnTo>
                <a:lnTo>
                  <a:pt x="196" y="255"/>
                </a:lnTo>
                <a:lnTo>
                  <a:pt x="201" y="249"/>
                </a:lnTo>
                <a:lnTo>
                  <a:pt x="201" y="249"/>
                </a:lnTo>
                <a:lnTo>
                  <a:pt x="204" y="249"/>
                </a:lnTo>
                <a:lnTo>
                  <a:pt x="204" y="249"/>
                </a:lnTo>
                <a:lnTo>
                  <a:pt x="215" y="225"/>
                </a:lnTo>
                <a:lnTo>
                  <a:pt x="226" y="194"/>
                </a:lnTo>
                <a:lnTo>
                  <a:pt x="226" y="194"/>
                </a:lnTo>
                <a:lnTo>
                  <a:pt x="235" y="173"/>
                </a:lnTo>
                <a:lnTo>
                  <a:pt x="235" y="173"/>
                </a:lnTo>
                <a:lnTo>
                  <a:pt x="240" y="167"/>
                </a:lnTo>
                <a:lnTo>
                  <a:pt x="249" y="161"/>
                </a:lnTo>
                <a:lnTo>
                  <a:pt x="260" y="158"/>
                </a:lnTo>
                <a:lnTo>
                  <a:pt x="260" y="158"/>
                </a:lnTo>
                <a:lnTo>
                  <a:pt x="266" y="161"/>
                </a:lnTo>
                <a:lnTo>
                  <a:pt x="266" y="161"/>
                </a:lnTo>
                <a:lnTo>
                  <a:pt x="266" y="164"/>
                </a:lnTo>
                <a:lnTo>
                  <a:pt x="266" y="176"/>
                </a:lnTo>
                <a:lnTo>
                  <a:pt x="266" y="176"/>
                </a:lnTo>
                <a:lnTo>
                  <a:pt x="271" y="173"/>
                </a:lnTo>
                <a:lnTo>
                  <a:pt x="274" y="173"/>
                </a:lnTo>
                <a:lnTo>
                  <a:pt x="274" y="173"/>
                </a:lnTo>
                <a:lnTo>
                  <a:pt x="280" y="167"/>
                </a:lnTo>
                <a:lnTo>
                  <a:pt x="288" y="161"/>
                </a:lnTo>
                <a:lnTo>
                  <a:pt x="288" y="161"/>
                </a:lnTo>
                <a:lnTo>
                  <a:pt x="296" y="152"/>
                </a:lnTo>
                <a:lnTo>
                  <a:pt x="296" y="152"/>
                </a:lnTo>
                <a:lnTo>
                  <a:pt x="302" y="149"/>
                </a:lnTo>
                <a:lnTo>
                  <a:pt x="310" y="146"/>
                </a:lnTo>
                <a:lnTo>
                  <a:pt x="310" y="146"/>
                </a:lnTo>
                <a:lnTo>
                  <a:pt x="319" y="140"/>
                </a:lnTo>
                <a:lnTo>
                  <a:pt x="319" y="140"/>
                </a:lnTo>
                <a:lnTo>
                  <a:pt x="322" y="137"/>
                </a:lnTo>
                <a:lnTo>
                  <a:pt x="327" y="134"/>
                </a:lnTo>
                <a:lnTo>
                  <a:pt x="341" y="130"/>
                </a:lnTo>
                <a:lnTo>
                  <a:pt x="341" y="130"/>
                </a:lnTo>
                <a:lnTo>
                  <a:pt x="350" y="127"/>
                </a:lnTo>
                <a:lnTo>
                  <a:pt x="350" y="127"/>
                </a:lnTo>
                <a:lnTo>
                  <a:pt x="358" y="127"/>
                </a:lnTo>
                <a:lnTo>
                  <a:pt x="372" y="127"/>
                </a:lnTo>
                <a:lnTo>
                  <a:pt x="372" y="127"/>
                </a:lnTo>
                <a:lnTo>
                  <a:pt x="386" y="130"/>
                </a:lnTo>
                <a:lnTo>
                  <a:pt x="400" y="130"/>
                </a:lnTo>
                <a:lnTo>
                  <a:pt x="400" y="130"/>
                </a:lnTo>
                <a:lnTo>
                  <a:pt x="406" y="127"/>
                </a:lnTo>
                <a:lnTo>
                  <a:pt x="414" y="124"/>
                </a:lnTo>
                <a:lnTo>
                  <a:pt x="442" y="127"/>
                </a:lnTo>
                <a:lnTo>
                  <a:pt x="442" y="127"/>
                </a:lnTo>
                <a:lnTo>
                  <a:pt x="467" y="130"/>
                </a:lnTo>
                <a:lnTo>
                  <a:pt x="467" y="130"/>
                </a:lnTo>
                <a:lnTo>
                  <a:pt x="478" y="130"/>
                </a:lnTo>
                <a:lnTo>
                  <a:pt x="481" y="127"/>
                </a:lnTo>
                <a:lnTo>
                  <a:pt x="481" y="127"/>
                </a:lnTo>
                <a:lnTo>
                  <a:pt x="478" y="121"/>
                </a:lnTo>
                <a:lnTo>
                  <a:pt x="478" y="121"/>
                </a:lnTo>
                <a:lnTo>
                  <a:pt x="467" y="118"/>
                </a:lnTo>
                <a:lnTo>
                  <a:pt x="467" y="118"/>
                </a:lnTo>
                <a:lnTo>
                  <a:pt x="453" y="115"/>
                </a:lnTo>
                <a:lnTo>
                  <a:pt x="439" y="106"/>
                </a:lnTo>
                <a:lnTo>
                  <a:pt x="439" y="106"/>
                </a:lnTo>
                <a:lnTo>
                  <a:pt x="436" y="106"/>
                </a:lnTo>
                <a:lnTo>
                  <a:pt x="436" y="106"/>
                </a:lnTo>
                <a:lnTo>
                  <a:pt x="431" y="100"/>
                </a:lnTo>
                <a:lnTo>
                  <a:pt x="414" y="100"/>
                </a:lnTo>
                <a:lnTo>
                  <a:pt x="406" y="97"/>
                </a:lnTo>
                <a:lnTo>
                  <a:pt x="406" y="97"/>
                </a:lnTo>
                <a:lnTo>
                  <a:pt x="400" y="97"/>
                </a:lnTo>
                <a:lnTo>
                  <a:pt x="392" y="94"/>
                </a:lnTo>
                <a:lnTo>
                  <a:pt x="386" y="85"/>
                </a:lnTo>
                <a:lnTo>
                  <a:pt x="383" y="76"/>
                </a:lnTo>
                <a:lnTo>
                  <a:pt x="383" y="64"/>
                </a:lnTo>
                <a:lnTo>
                  <a:pt x="383" y="64"/>
                </a:lnTo>
                <a:lnTo>
                  <a:pt x="383" y="55"/>
                </a:lnTo>
                <a:lnTo>
                  <a:pt x="380" y="45"/>
                </a:lnTo>
                <a:lnTo>
                  <a:pt x="380" y="45"/>
                </a:lnTo>
                <a:lnTo>
                  <a:pt x="380" y="45"/>
                </a:lnTo>
                <a:lnTo>
                  <a:pt x="380" y="45"/>
                </a:lnTo>
                <a:lnTo>
                  <a:pt x="375" y="48"/>
                </a:lnTo>
                <a:lnTo>
                  <a:pt x="375" y="48"/>
                </a:lnTo>
                <a:lnTo>
                  <a:pt x="366" y="55"/>
                </a:lnTo>
                <a:lnTo>
                  <a:pt x="355" y="61"/>
                </a:lnTo>
                <a:lnTo>
                  <a:pt x="338" y="64"/>
                </a:lnTo>
                <a:lnTo>
                  <a:pt x="319" y="67"/>
                </a:lnTo>
                <a:lnTo>
                  <a:pt x="319" y="67"/>
                </a:lnTo>
                <a:lnTo>
                  <a:pt x="299" y="67"/>
                </a:lnTo>
                <a:lnTo>
                  <a:pt x="288" y="73"/>
                </a:lnTo>
                <a:lnTo>
                  <a:pt x="280" y="79"/>
                </a:lnTo>
                <a:lnTo>
                  <a:pt x="274" y="88"/>
                </a:lnTo>
                <a:lnTo>
                  <a:pt x="274" y="88"/>
                </a:lnTo>
                <a:lnTo>
                  <a:pt x="271" y="94"/>
                </a:lnTo>
                <a:lnTo>
                  <a:pt x="266" y="97"/>
                </a:lnTo>
                <a:lnTo>
                  <a:pt x="266" y="97"/>
                </a:lnTo>
                <a:lnTo>
                  <a:pt x="257" y="100"/>
                </a:lnTo>
                <a:lnTo>
                  <a:pt x="257" y="100"/>
                </a:lnTo>
                <a:lnTo>
                  <a:pt x="246" y="106"/>
                </a:lnTo>
                <a:lnTo>
                  <a:pt x="240" y="109"/>
                </a:lnTo>
                <a:lnTo>
                  <a:pt x="229" y="109"/>
                </a:lnTo>
                <a:lnTo>
                  <a:pt x="229" y="109"/>
                </a:lnTo>
                <a:lnTo>
                  <a:pt x="218" y="109"/>
                </a:lnTo>
                <a:lnTo>
                  <a:pt x="210" y="103"/>
                </a:lnTo>
                <a:lnTo>
                  <a:pt x="198" y="94"/>
                </a:lnTo>
                <a:lnTo>
                  <a:pt x="190" y="79"/>
                </a:lnTo>
                <a:lnTo>
                  <a:pt x="190" y="79"/>
                </a:lnTo>
                <a:lnTo>
                  <a:pt x="182" y="70"/>
                </a:lnTo>
                <a:lnTo>
                  <a:pt x="173" y="67"/>
                </a:lnTo>
                <a:lnTo>
                  <a:pt x="173" y="67"/>
                </a:lnTo>
                <a:lnTo>
                  <a:pt x="170" y="67"/>
                </a:lnTo>
                <a:lnTo>
                  <a:pt x="170" y="67"/>
                </a:lnTo>
                <a:lnTo>
                  <a:pt x="154" y="61"/>
                </a:lnTo>
                <a:lnTo>
                  <a:pt x="145" y="58"/>
                </a:lnTo>
                <a:lnTo>
                  <a:pt x="140" y="51"/>
                </a:lnTo>
                <a:lnTo>
                  <a:pt x="140" y="51"/>
                </a:lnTo>
                <a:lnTo>
                  <a:pt x="140" y="48"/>
                </a:lnTo>
                <a:lnTo>
                  <a:pt x="140" y="42"/>
                </a:lnTo>
                <a:lnTo>
                  <a:pt x="140" y="42"/>
                </a:lnTo>
                <a:lnTo>
                  <a:pt x="140" y="33"/>
                </a:lnTo>
                <a:lnTo>
                  <a:pt x="140" y="33"/>
                </a:lnTo>
                <a:lnTo>
                  <a:pt x="140" y="27"/>
                </a:lnTo>
                <a:lnTo>
                  <a:pt x="140" y="27"/>
                </a:lnTo>
                <a:lnTo>
                  <a:pt x="142" y="18"/>
                </a:lnTo>
                <a:lnTo>
                  <a:pt x="142" y="18"/>
                </a:lnTo>
                <a:lnTo>
                  <a:pt x="148" y="9"/>
                </a:lnTo>
                <a:lnTo>
                  <a:pt x="162" y="3"/>
                </a:lnTo>
                <a:lnTo>
                  <a:pt x="162" y="3"/>
                </a:lnTo>
                <a:lnTo>
                  <a:pt x="162" y="0"/>
                </a:lnTo>
                <a:lnTo>
                  <a:pt x="162" y="0"/>
                </a:lnTo>
                <a:lnTo>
                  <a:pt x="154" y="0"/>
                </a:lnTo>
                <a:lnTo>
                  <a:pt x="154" y="0"/>
                </a:lnTo>
                <a:lnTo>
                  <a:pt x="154" y="0"/>
                </a:lnTo>
                <a:lnTo>
                  <a:pt x="154" y="0"/>
                </a:lnTo>
                <a:lnTo>
                  <a:pt x="145" y="3"/>
                </a:lnTo>
                <a:lnTo>
                  <a:pt x="137" y="9"/>
                </a:lnTo>
                <a:lnTo>
                  <a:pt x="120" y="27"/>
                </a:lnTo>
                <a:lnTo>
                  <a:pt x="120" y="27"/>
                </a:lnTo>
                <a:lnTo>
                  <a:pt x="115" y="36"/>
                </a:lnTo>
                <a:lnTo>
                  <a:pt x="115" y="36"/>
                </a:lnTo>
                <a:lnTo>
                  <a:pt x="106" y="45"/>
                </a:lnTo>
                <a:lnTo>
                  <a:pt x="106" y="45"/>
                </a:lnTo>
                <a:lnTo>
                  <a:pt x="98" y="55"/>
                </a:lnTo>
                <a:lnTo>
                  <a:pt x="98" y="55"/>
                </a:lnTo>
                <a:lnTo>
                  <a:pt x="89" y="61"/>
                </a:lnTo>
                <a:lnTo>
                  <a:pt x="75" y="64"/>
                </a:lnTo>
                <a:lnTo>
                  <a:pt x="75" y="64"/>
                </a:lnTo>
                <a:lnTo>
                  <a:pt x="67" y="70"/>
                </a:lnTo>
                <a:lnTo>
                  <a:pt x="59" y="73"/>
                </a:lnTo>
                <a:lnTo>
                  <a:pt x="59" y="73"/>
                </a:lnTo>
                <a:lnTo>
                  <a:pt x="42" y="85"/>
                </a:lnTo>
                <a:lnTo>
                  <a:pt x="42" y="85"/>
                </a:lnTo>
                <a:lnTo>
                  <a:pt x="33" y="88"/>
                </a:lnTo>
                <a:lnTo>
                  <a:pt x="33" y="88"/>
                </a:lnTo>
                <a:lnTo>
                  <a:pt x="19" y="94"/>
                </a:lnTo>
                <a:lnTo>
                  <a:pt x="3" y="97"/>
                </a:lnTo>
                <a:lnTo>
                  <a:pt x="3" y="97"/>
                </a:lnTo>
                <a:lnTo>
                  <a:pt x="0" y="97"/>
                </a:lnTo>
                <a:lnTo>
                  <a:pt x="0" y="97"/>
                </a:lnTo>
                <a:lnTo>
                  <a:pt x="0" y="97"/>
                </a:lnTo>
                <a:lnTo>
                  <a:pt x="0" y="97"/>
                </a:lnTo>
                <a:lnTo>
                  <a:pt x="0" y="97"/>
                </a:lnTo>
                <a:lnTo>
                  <a:pt x="0" y="97"/>
                </a:lnTo>
                <a:lnTo>
                  <a:pt x="3" y="100"/>
                </a:lnTo>
                <a:lnTo>
                  <a:pt x="3" y="100"/>
                </a:lnTo>
                <a:lnTo>
                  <a:pt x="11" y="112"/>
                </a:lnTo>
                <a:lnTo>
                  <a:pt x="17" y="124"/>
                </a:lnTo>
                <a:lnTo>
                  <a:pt x="17" y="124"/>
                </a:lnTo>
                <a:close/>
              </a:path>
            </a:pathLst>
          </a:custGeom>
          <a:solidFill>
            <a:schemeClr val="accent6">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5" name="Freeform 62">
            <a:extLst>
              <a:ext uri="{FF2B5EF4-FFF2-40B4-BE49-F238E27FC236}">
                <a16:creationId xmlns:a16="http://schemas.microsoft.com/office/drawing/2014/main" id="{E7C0E829-0C33-C772-E056-3B4801C09E91}"/>
              </a:ext>
            </a:extLst>
          </p:cNvPr>
          <p:cNvSpPr>
            <a:spLocks/>
          </p:cNvSpPr>
          <p:nvPr/>
        </p:nvSpPr>
        <p:spPr bwMode="auto">
          <a:xfrm rot="21400944">
            <a:off x="9474174" y="2464628"/>
            <a:ext cx="514265" cy="568918"/>
          </a:xfrm>
          <a:custGeom>
            <a:avLst/>
            <a:gdLst>
              <a:gd name="T0" fmla="*/ 137 w 414"/>
              <a:gd name="T1" fmla="*/ 462 h 483"/>
              <a:gd name="T2" fmla="*/ 151 w 414"/>
              <a:gd name="T3" fmla="*/ 474 h 483"/>
              <a:gd name="T4" fmla="*/ 154 w 414"/>
              <a:gd name="T5" fmla="*/ 480 h 483"/>
              <a:gd name="T6" fmla="*/ 157 w 414"/>
              <a:gd name="T7" fmla="*/ 483 h 483"/>
              <a:gd name="T8" fmla="*/ 367 w 414"/>
              <a:gd name="T9" fmla="*/ 471 h 483"/>
              <a:gd name="T10" fmla="*/ 364 w 414"/>
              <a:gd name="T11" fmla="*/ 416 h 483"/>
              <a:gd name="T12" fmla="*/ 364 w 414"/>
              <a:gd name="T13" fmla="*/ 379 h 483"/>
              <a:gd name="T14" fmla="*/ 381 w 414"/>
              <a:gd name="T15" fmla="*/ 307 h 483"/>
              <a:gd name="T16" fmla="*/ 384 w 414"/>
              <a:gd name="T17" fmla="*/ 294 h 483"/>
              <a:gd name="T18" fmla="*/ 400 w 414"/>
              <a:gd name="T19" fmla="*/ 215 h 483"/>
              <a:gd name="T20" fmla="*/ 412 w 414"/>
              <a:gd name="T21" fmla="*/ 182 h 483"/>
              <a:gd name="T22" fmla="*/ 406 w 414"/>
              <a:gd name="T23" fmla="*/ 185 h 483"/>
              <a:gd name="T24" fmla="*/ 400 w 414"/>
              <a:gd name="T25" fmla="*/ 197 h 483"/>
              <a:gd name="T26" fmla="*/ 353 w 414"/>
              <a:gd name="T27" fmla="*/ 246 h 483"/>
              <a:gd name="T28" fmla="*/ 339 w 414"/>
              <a:gd name="T29" fmla="*/ 246 h 483"/>
              <a:gd name="T30" fmla="*/ 342 w 414"/>
              <a:gd name="T31" fmla="*/ 234 h 483"/>
              <a:gd name="T32" fmla="*/ 353 w 414"/>
              <a:gd name="T33" fmla="*/ 209 h 483"/>
              <a:gd name="T34" fmla="*/ 347 w 414"/>
              <a:gd name="T35" fmla="*/ 179 h 483"/>
              <a:gd name="T36" fmla="*/ 344 w 414"/>
              <a:gd name="T37" fmla="*/ 152 h 483"/>
              <a:gd name="T38" fmla="*/ 325 w 414"/>
              <a:gd name="T39" fmla="*/ 133 h 483"/>
              <a:gd name="T40" fmla="*/ 305 w 414"/>
              <a:gd name="T41" fmla="*/ 118 h 483"/>
              <a:gd name="T42" fmla="*/ 294 w 414"/>
              <a:gd name="T43" fmla="*/ 112 h 483"/>
              <a:gd name="T44" fmla="*/ 263 w 414"/>
              <a:gd name="T45" fmla="*/ 91 h 483"/>
              <a:gd name="T46" fmla="*/ 224 w 414"/>
              <a:gd name="T47" fmla="*/ 85 h 483"/>
              <a:gd name="T48" fmla="*/ 188 w 414"/>
              <a:gd name="T49" fmla="*/ 70 h 483"/>
              <a:gd name="T50" fmla="*/ 177 w 414"/>
              <a:gd name="T51" fmla="*/ 48 h 483"/>
              <a:gd name="T52" fmla="*/ 163 w 414"/>
              <a:gd name="T53" fmla="*/ 27 h 483"/>
              <a:gd name="T54" fmla="*/ 143 w 414"/>
              <a:gd name="T55" fmla="*/ 33 h 483"/>
              <a:gd name="T56" fmla="*/ 129 w 414"/>
              <a:gd name="T57" fmla="*/ 27 h 483"/>
              <a:gd name="T58" fmla="*/ 132 w 414"/>
              <a:gd name="T59" fmla="*/ 0 h 483"/>
              <a:gd name="T60" fmla="*/ 118 w 414"/>
              <a:gd name="T61" fmla="*/ 6 h 483"/>
              <a:gd name="T62" fmla="*/ 93 w 414"/>
              <a:gd name="T63" fmla="*/ 21 h 483"/>
              <a:gd name="T64" fmla="*/ 59 w 414"/>
              <a:gd name="T65" fmla="*/ 18 h 483"/>
              <a:gd name="T66" fmla="*/ 48 w 414"/>
              <a:gd name="T67" fmla="*/ 48 h 483"/>
              <a:gd name="T68" fmla="*/ 42 w 414"/>
              <a:gd name="T69" fmla="*/ 82 h 483"/>
              <a:gd name="T70" fmla="*/ 37 w 414"/>
              <a:gd name="T71" fmla="*/ 118 h 483"/>
              <a:gd name="T72" fmla="*/ 23 w 414"/>
              <a:gd name="T73" fmla="*/ 133 h 483"/>
              <a:gd name="T74" fmla="*/ 11 w 414"/>
              <a:gd name="T75" fmla="*/ 139 h 483"/>
              <a:gd name="T76" fmla="*/ 3 w 414"/>
              <a:gd name="T77" fmla="*/ 152 h 483"/>
              <a:gd name="T78" fmla="*/ 3 w 414"/>
              <a:gd name="T79" fmla="*/ 155 h 483"/>
              <a:gd name="T80" fmla="*/ 6 w 414"/>
              <a:gd name="T81" fmla="*/ 215 h 483"/>
              <a:gd name="T82" fmla="*/ 6 w 414"/>
              <a:gd name="T83" fmla="*/ 234 h 483"/>
              <a:gd name="T84" fmla="*/ 20 w 414"/>
              <a:gd name="T85" fmla="*/ 258 h 483"/>
              <a:gd name="T86" fmla="*/ 31 w 414"/>
              <a:gd name="T87" fmla="*/ 267 h 483"/>
              <a:gd name="T88" fmla="*/ 39 w 414"/>
              <a:gd name="T89" fmla="*/ 285 h 483"/>
              <a:gd name="T90" fmla="*/ 62 w 414"/>
              <a:gd name="T91" fmla="*/ 297 h 483"/>
              <a:gd name="T92" fmla="*/ 73 w 414"/>
              <a:gd name="T93" fmla="*/ 307 h 483"/>
              <a:gd name="T94" fmla="*/ 98 w 414"/>
              <a:gd name="T95" fmla="*/ 328 h 483"/>
              <a:gd name="T96" fmla="*/ 115 w 414"/>
              <a:gd name="T97" fmla="*/ 349 h 483"/>
              <a:gd name="T98" fmla="*/ 135 w 414"/>
              <a:gd name="T99" fmla="*/ 42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4" h="483">
                <a:moveTo>
                  <a:pt x="137" y="428"/>
                </a:moveTo>
                <a:lnTo>
                  <a:pt x="137" y="452"/>
                </a:lnTo>
                <a:lnTo>
                  <a:pt x="137" y="452"/>
                </a:lnTo>
                <a:lnTo>
                  <a:pt x="137" y="462"/>
                </a:lnTo>
                <a:lnTo>
                  <a:pt x="143" y="468"/>
                </a:lnTo>
                <a:lnTo>
                  <a:pt x="143" y="468"/>
                </a:lnTo>
                <a:lnTo>
                  <a:pt x="143" y="468"/>
                </a:lnTo>
                <a:lnTo>
                  <a:pt x="151" y="474"/>
                </a:lnTo>
                <a:lnTo>
                  <a:pt x="151" y="474"/>
                </a:lnTo>
                <a:lnTo>
                  <a:pt x="154" y="477"/>
                </a:lnTo>
                <a:lnTo>
                  <a:pt x="154" y="477"/>
                </a:lnTo>
                <a:lnTo>
                  <a:pt x="154" y="480"/>
                </a:lnTo>
                <a:lnTo>
                  <a:pt x="154" y="480"/>
                </a:lnTo>
                <a:lnTo>
                  <a:pt x="157" y="483"/>
                </a:lnTo>
                <a:lnTo>
                  <a:pt x="157" y="483"/>
                </a:lnTo>
                <a:lnTo>
                  <a:pt x="157" y="483"/>
                </a:lnTo>
                <a:lnTo>
                  <a:pt x="367" y="483"/>
                </a:lnTo>
                <a:lnTo>
                  <a:pt x="367" y="483"/>
                </a:lnTo>
                <a:lnTo>
                  <a:pt x="367" y="471"/>
                </a:lnTo>
                <a:lnTo>
                  <a:pt x="367" y="471"/>
                </a:lnTo>
                <a:lnTo>
                  <a:pt x="367" y="458"/>
                </a:lnTo>
                <a:lnTo>
                  <a:pt x="367" y="458"/>
                </a:lnTo>
                <a:lnTo>
                  <a:pt x="370" y="437"/>
                </a:lnTo>
                <a:lnTo>
                  <a:pt x="364" y="416"/>
                </a:lnTo>
                <a:lnTo>
                  <a:pt x="364" y="416"/>
                </a:lnTo>
                <a:lnTo>
                  <a:pt x="364" y="404"/>
                </a:lnTo>
                <a:lnTo>
                  <a:pt x="364" y="404"/>
                </a:lnTo>
                <a:lnTo>
                  <a:pt x="364" y="379"/>
                </a:lnTo>
                <a:lnTo>
                  <a:pt x="367" y="355"/>
                </a:lnTo>
                <a:lnTo>
                  <a:pt x="372" y="322"/>
                </a:lnTo>
                <a:lnTo>
                  <a:pt x="372" y="322"/>
                </a:lnTo>
                <a:lnTo>
                  <a:pt x="381" y="307"/>
                </a:lnTo>
                <a:lnTo>
                  <a:pt x="381" y="307"/>
                </a:lnTo>
                <a:lnTo>
                  <a:pt x="384" y="300"/>
                </a:lnTo>
                <a:lnTo>
                  <a:pt x="384" y="294"/>
                </a:lnTo>
                <a:lnTo>
                  <a:pt x="384" y="294"/>
                </a:lnTo>
                <a:lnTo>
                  <a:pt x="389" y="267"/>
                </a:lnTo>
                <a:lnTo>
                  <a:pt x="392" y="243"/>
                </a:lnTo>
                <a:lnTo>
                  <a:pt x="392" y="243"/>
                </a:lnTo>
                <a:lnTo>
                  <a:pt x="400" y="215"/>
                </a:lnTo>
                <a:lnTo>
                  <a:pt x="412" y="182"/>
                </a:lnTo>
                <a:lnTo>
                  <a:pt x="412" y="182"/>
                </a:lnTo>
                <a:lnTo>
                  <a:pt x="412" y="182"/>
                </a:lnTo>
                <a:lnTo>
                  <a:pt x="412" y="182"/>
                </a:lnTo>
                <a:lnTo>
                  <a:pt x="414" y="176"/>
                </a:lnTo>
                <a:lnTo>
                  <a:pt x="414" y="176"/>
                </a:lnTo>
                <a:lnTo>
                  <a:pt x="406" y="185"/>
                </a:lnTo>
                <a:lnTo>
                  <a:pt x="406" y="185"/>
                </a:lnTo>
                <a:lnTo>
                  <a:pt x="406" y="188"/>
                </a:lnTo>
                <a:lnTo>
                  <a:pt x="406" y="188"/>
                </a:lnTo>
                <a:lnTo>
                  <a:pt x="400" y="197"/>
                </a:lnTo>
                <a:lnTo>
                  <a:pt x="400" y="197"/>
                </a:lnTo>
                <a:lnTo>
                  <a:pt x="392" y="212"/>
                </a:lnTo>
                <a:lnTo>
                  <a:pt x="392" y="212"/>
                </a:lnTo>
                <a:lnTo>
                  <a:pt x="375" y="231"/>
                </a:lnTo>
                <a:lnTo>
                  <a:pt x="353" y="246"/>
                </a:lnTo>
                <a:lnTo>
                  <a:pt x="353" y="246"/>
                </a:lnTo>
                <a:lnTo>
                  <a:pt x="347" y="249"/>
                </a:lnTo>
                <a:lnTo>
                  <a:pt x="342" y="249"/>
                </a:lnTo>
                <a:lnTo>
                  <a:pt x="339" y="246"/>
                </a:lnTo>
                <a:lnTo>
                  <a:pt x="339" y="246"/>
                </a:lnTo>
                <a:lnTo>
                  <a:pt x="339" y="243"/>
                </a:lnTo>
                <a:lnTo>
                  <a:pt x="339" y="240"/>
                </a:lnTo>
                <a:lnTo>
                  <a:pt x="342" y="234"/>
                </a:lnTo>
                <a:lnTo>
                  <a:pt x="342" y="234"/>
                </a:lnTo>
                <a:lnTo>
                  <a:pt x="350" y="218"/>
                </a:lnTo>
                <a:lnTo>
                  <a:pt x="350" y="218"/>
                </a:lnTo>
                <a:lnTo>
                  <a:pt x="353" y="209"/>
                </a:lnTo>
                <a:lnTo>
                  <a:pt x="353" y="209"/>
                </a:lnTo>
                <a:lnTo>
                  <a:pt x="350" y="200"/>
                </a:lnTo>
                <a:lnTo>
                  <a:pt x="347" y="194"/>
                </a:lnTo>
                <a:lnTo>
                  <a:pt x="347" y="179"/>
                </a:lnTo>
                <a:lnTo>
                  <a:pt x="347" y="179"/>
                </a:lnTo>
                <a:lnTo>
                  <a:pt x="347" y="167"/>
                </a:lnTo>
                <a:lnTo>
                  <a:pt x="344" y="152"/>
                </a:lnTo>
                <a:lnTo>
                  <a:pt x="344" y="152"/>
                </a:lnTo>
                <a:lnTo>
                  <a:pt x="339" y="139"/>
                </a:lnTo>
                <a:lnTo>
                  <a:pt x="330" y="136"/>
                </a:lnTo>
                <a:lnTo>
                  <a:pt x="330" y="136"/>
                </a:lnTo>
                <a:lnTo>
                  <a:pt x="325" y="133"/>
                </a:lnTo>
                <a:lnTo>
                  <a:pt x="319" y="127"/>
                </a:lnTo>
                <a:lnTo>
                  <a:pt x="319" y="127"/>
                </a:lnTo>
                <a:lnTo>
                  <a:pt x="311" y="118"/>
                </a:lnTo>
                <a:lnTo>
                  <a:pt x="305" y="118"/>
                </a:lnTo>
                <a:lnTo>
                  <a:pt x="305" y="118"/>
                </a:lnTo>
                <a:lnTo>
                  <a:pt x="300" y="115"/>
                </a:lnTo>
                <a:lnTo>
                  <a:pt x="294" y="112"/>
                </a:lnTo>
                <a:lnTo>
                  <a:pt x="294" y="112"/>
                </a:lnTo>
                <a:lnTo>
                  <a:pt x="280" y="103"/>
                </a:lnTo>
                <a:lnTo>
                  <a:pt x="280" y="103"/>
                </a:lnTo>
                <a:lnTo>
                  <a:pt x="263" y="91"/>
                </a:lnTo>
                <a:lnTo>
                  <a:pt x="263" y="91"/>
                </a:lnTo>
                <a:lnTo>
                  <a:pt x="258" y="88"/>
                </a:lnTo>
                <a:lnTo>
                  <a:pt x="247" y="88"/>
                </a:lnTo>
                <a:lnTo>
                  <a:pt x="224" y="85"/>
                </a:lnTo>
                <a:lnTo>
                  <a:pt x="224" y="85"/>
                </a:lnTo>
                <a:lnTo>
                  <a:pt x="216" y="85"/>
                </a:lnTo>
                <a:lnTo>
                  <a:pt x="205" y="82"/>
                </a:lnTo>
                <a:lnTo>
                  <a:pt x="196" y="76"/>
                </a:lnTo>
                <a:lnTo>
                  <a:pt x="188" y="70"/>
                </a:lnTo>
                <a:lnTo>
                  <a:pt x="188" y="70"/>
                </a:lnTo>
                <a:lnTo>
                  <a:pt x="182" y="60"/>
                </a:lnTo>
                <a:lnTo>
                  <a:pt x="182" y="60"/>
                </a:lnTo>
                <a:lnTo>
                  <a:pt x="177" y="48"/>
                </a:lnTo>
                <a:lnTo>
                  <a:pt x="168" y="39"/>
                </a:lnTo>
                <a:lnTo>
                  <a:pt x="168" y="39"/>
                </a:lnTo>
                <a:lnTo>
                  <a:pt x="165" y="33"/>
                </a:lnTo>
                <a:lnTo>
                  <a:pt x="163" y="27"/>
                </a:lnTo>
                <a:lnTo>
                  <a:pt x="163" y="27"/>
                </a:lnTo>
                <a:lnTo>
                  <a:pt x="157" y="30"/>
                </a:lnTo>
                <a:lnTo>
                  <a:pt x="157" y="30"/>
                </a:lnTo>
                <a:lnTo>
                  <a:pt x="143" y="33"/>
                </a:lnTo>
                <a:lnTo>
                  <a:pt x="137" y="33"/>
                </a:lnTo>
                <a:lnTo>
                  <a:pt x="132" y="30"/>
                </a:lnTo>
                <a:lnTo>
                  <a:pt x="132" y="30"/>
                </a:lnTo>
                <a:lnTo>
                  <a:pt x="129" y="27"/>
                </a:lnTo>
                <a:lnTo>
                  <a:pt x="129" y="21"/>
                </a:lnTo>
                <a:lnTo>
                  <a:pt x="129" y="21"/>
                </a:lnTo>
                <a:lnTo>
                  <a:pt x="129" y="9"/>
                </a:lnTo>
                <a:lnTo>
                  <a:pt x="132" y="0"/>
                </a:lnTo>
                <a:lnTo>
                  <a:pt x="132" y="0"/>
                </a:lnTo>
                <a:lnTo>
                  <a:pt x="132" y="0"/>
                </a:lnTo>
                <a:lnTo>
                  <a:pt x="132" y="0"/>
                </a:lnTo>
                <a:lnTo>
                  <a:pt x="118" y="6"/>
                </a:lnTo>
                <a:lnTo>
                  <a:pt x="101" y="15"/>
                </a:lnTo>
                <a:lnTo>
                  <a:pt x="101" y="15"/>
                </a:lnTo>
                <a:lnTo>
                  <a:pt x="93" y="21"/>
                </a:lnTo>
                <a:lnTo>
                  <a:pt x="93" y="21"/>
                </a:lnTo>
                <a:lnTo>
                  <a:pt x="81" y="24"/>
                </a:lnTo>
                <a:lnTo>
                  <a:pt x="73" y="24"/>
                </a:lnTo>
                <a:lnTo>
                  <a:pt x="67" y="21"/>
                </a:lnTo>
                <a:lnTo>
                  <a:pt x="59" y="18"/>
                </a:lnTo>
                <a:lnTo>
                  <a:pt x="59" y="18"/>
                </a:lnTo>
                <a:lnTo>
                  <a:pt x="59" y="18"/>
                </a:lnTo>
                <a:lnTo>
                  <a:pt x="48" y="48"/>
                </a:lnTo>
                <a:lnTo>
                  <a:pt x="48" y="48"/>
                </a:lnTo>
                <a:lnTo>
                  <a:pt x="42" y="76"/>
                </a:lnTo>
                <a:lnTo>
                  <a:pt x="42" y="76"/>
                </a:lnTo>
                <a:lnTo>
                  <a:pt x="42" y="82"/>
                </a:lnTo>
                <a:lnTo>
                  <a:pt x="42" y="82"/>
                </a:lnTo>
                <a:lnTo>
                  <a:pt x="42" y="94"/>
                </a:lnTo>
                <a:lnTo>
                  <a:pt x="39" y="106"/>
                </a:lnTo>
                <a:lnTo>
                  <a:pt x="39" y="106"/>
                </a:lnTo>
                <a:lnTo>
                  <a:pt x="37" y="118"/>
                </a:lnTo>
                <a:lnTo>
                  <a:pt x="37" y="118"/>
                </a:lnTo>
                <a:lnTo>
                  <a:pt x="37" y="124"/>
                </a:lnTo>
                <a:lnTo>
                  <a:pt x="31" y="127"/>
                </a:lnTo>
                <a:lnTo>
                  <a:pt x="23" y="133"/>
                </a:lnTo>
                <a:lnTo>
                  <a:pt x="23" y="133"/>
                </a:lnTo>
                <a:lnTo>
                  <a:pt x="17" y="136"/>
                </a:lnTo>
                <a:lnTo>
                  <a:pt x="11" y="139"/>
                </a:lnTo>
                <a:lnTo>
                  <a:pt x="11" y="139"/>
                </a:lnTo>
                <a:lnTo>
                  <a:pt x="6" y="142"/>
                </a:lnTo>
                <a:lnTo>
                  <a:pt x="6" y="142"/>
                </a:lnTo>
                <a:lnTo>
                  <a:pt x="3" y="152"/>
                </a:lnTo>
                <a:lnTo>
                  <a:pt x="3" y="152"/>
                </a:lnTo>
                <a:lnTo>
                  <a:pt x="0" y="152"/>
                </a:lnTo>
                <a:lnTo>
                  <a:pt x="0" y="152"/>
                </a:lnTo>
                <a:lnTo>
                  <a:pt x="3" y="155"/>
                </a:lnTo>
                <a:lnTo>
                  <a:pt x="3" y="155"/>
                </a:lnTo>
                <a:lnTo>
                  <a:pt x="3" y="167"/>
                </a:lnTo>
                <a:lnTo>
                  <a:pt x="6" y="188"/>
                </a:lnTo>
                <a:lnTo>
                  <a:pt x="6" y="188"/>
                </a:lnTo>
                <a:lnTo>
                  <a:pt x="6" y="215"/>
                </a:lnTo>
                <a:lnTo>
                  <a:pt x="6" y="215"/>
                </a:lnTo>
                <a:lnTo>
                  <a:pt x="6" y="228"/>
                </a:lnTo>
                <a:lnTo>
                  <a:pt x="6" y="228"/>
                </a:lnTo>
                <a:lnTo>
                  <a:pt x="6" y="234"/>
                </a:lnTo>
                <a:lnTo>
                  <a:pt x="6" y="234"/>
                </a:lnTo>
                <a:lnTo>
                  <a:pt x="11" y="243"/>
                </a:lnTo>
                <a:lnTo>
                  <a:pt x="11" y="243"/>
                </a:lnTo>
                <a:lnTo>
                  <a:pt x="20" y="258"/>
                </a:lnTo>
                <a:lnTo>
                  <a:pt x="20" y="258"/>
                </a:lnTo>
                <a:lnTo>
                  <a:pt x="28" y="261"/>
                </a:lnTo>
                <a:lnTo>
                  <a:pt x="31" y="267"/>
                </a:lnTo>
                <a:lnTo>
                  <a:pt x="31" y="267"/>
                </a:lnTo>
                <a:lnTo>
                  <a:pt x="34" y="270"/>
                </a:lnTo>
                <a:lnTo>
                  <a:pt x="34" y="270"/>
                </a:lnTo>
                <a:lnTo>
                  <a:pt x="37" y="276"/>
                </a:lnTo>
                <a:lnTo>
                  <a:pt x="39" y="285"/>
                </a:lnTo>
                <a:lnTo>
                  <a:pt x="39" y="285"/>
                </a:lnTo>
                <a:lnTo>
                  <a:pt x="51" y="294"/>
                </a:lnTo>
                <a:lnTo>
                  <a:pt x="62" y="297"/>
                </a:lnTo>
                <a:lnTo>
                  <a:pt x="62" y="297"/>
                </a:lnTo>
                <a:lnTo>
                  <a:pt x="70" y="300"/>
                </a:lnTo>
                <a:lnTo>
                  <a:pt x="73" y="304"/>
                </a:lnTo>
                <a:lnTo>
                  <a:pt x="73" y="304"/>
                </a:lnTo>
                <a:lnTo>
                  <a:pt x="73" y="307"/>
                </a:lnTo>
                <a:lnTo>
                  <a:pt x="70" y="313"/>
                </a:lnTo>
                <a:lnTo>
                  <a:pt x="95" y="325"/>
                </a:lnTo>
                <a:lnTo>
                  <a:pt x="95" y="325"/>
                </a:lnTo>
                <a:lnTo>
                  <a:pt x="98" y="328"/>
                </a:lnTo>
                <a:lnTo>
                  <a:pt x="98" y="331"/>
                </a:lnTo>
                <a:lnTo>
                  <a:pt x="98" y="343"/>
                </a:lnTo>
                <a:lnTo>
                  <a:pt x="115" y="349"/>
                </a:lnTo>
                <a:lnTo>
                  <a:pt x="115" y="349"/>
                </a:lnTo>
                <a:lnTo>
                  <a:pt x="121" y="352"/>
                </a:lnTo>
                <a:lnTo>
                  <a:pt x="121" y="355"/>
                </a:lnTo>
                <a:lnTo>
                  <a:pt x="121" y="389"/>
                </a:lnTo>
                <a:lnTo>
                  <a:pt x="135" y="428"/>
                </a:lnTo>
                <a:lnTo>
                  <a:pt x="135" y="428"/>
                </a:lnTo>
                <a:lnTo>
                  <a:pt x="137" y="428"/>
                </a:lnTo>
                <a:lnTo>
                  <a:pt x="137" y="428"/>
                </a:lnTo>
                <a:close/>
              </a:path>
            </a:pathLst>
          </a:custGeom>
          <a:solidFill>
            <a:schemeClr val="accent4">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6" name="Rectangle 63">
            <a:extLst>
              <a:ext uri="{FF2B5EF4-FFF2-40B4-BE49-F238E27FC236}">
                <a16:creationId xmlns:a16="http://schemas.microsoft.com/office/drawing/2014/main" id="{CAF8CD1F-935E-137E-CA2D-B598BA250A6E}"/>
              </a:ext>
            </a:extLst>
          </p:cNvPr>
          <p:cNvSpPr>
            <a:spLocks noChangeArrowheads="1"/>
          </p:cNvSpPr>
          <p:nvPr/>
        </p:nvSpPr>
        <p:spPr bwMode="auto">
          <a:xfrm rot="21400944">
            <a:off x="10030377" y="3400106"/>
            <a:ext cx="1242" cy="1178"/>
          </a:xfrm>
          <a:prstGeom prst="rect">
            <a:avLst/>
          </a:prstGeom>
          <a:solidFill>
            <a:schemeClr val="tx1">
              <a:lumMod val="75000"/>
            </a:schemeClr>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867" name="Freeform 64">
            <a:extLst>
              <a:ext uri="{FF2B5EF4-FFF2-40B4-BE49-F238E27FC236}">
                <a16:creationId xmlns:a16="http://schemas.microsoft.com/office/drawing/2014/main" id="{8A3F9074-0217-4939-B67D-001DB8E10ACC}"/>
              </a:ext>
            </a:extLst>
          </p:cNvPr>
          <p:cNvSpPr>
            <a:spLocks/>
          </p:cNvSpPr>
          <p:nvPr/>
        </p:nvSpPr>
        <p:spPr bwMode="auto">
          <a:xfrm rot="21400944">
            <a:off x="10317818" y="342241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8" name="Freeform 65">
            <a:extLst>
              <a:ext uri="{FF2B5EF4-FFF2-40B4-BE49-F238E27FC236}">
                <a16:creationId xmlns:a16="http://schemas.microsoft.com/office/drawing/2014/main" id="{4FEE798E-4475-B01E-3DEB-6BD2E0A447A2}"/>
              </a:ext>
            </a:extLst>
          </p:cNvPr>
          <p:cNvSpPr>
            <a:spLocks/>
          </p:cNvSpPr>
          <p:nvPr/>
        </p:nvSpPr>
        <p:spPr bwMode="auto">
          <a:xfrm rot="21400944">
            <a:off x="10318022" y="342594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9" name="Freeform 66">
            <a:extLst>
              <a:ext uri="{FF2B5EF4-FFF2-40B4-BE49-F238E27FC236}">
                <a16:creationId xmlns:a16="http://schemas.microsoft.com/office/drawing/2014/main" id="{F62329F4-DE48-F819-86EC-A0F5268B5280}"/>
              </a:ext>
            </a:extLst>
          </p:cNvPr>
          <p:cNvSpPr>
            <a:spLocks/>
          </p:cNvSpPr>
          <p:nvPr/>
        </p:nvSpPr>
        <p:spPr bwMode="auto">
          <a:xfrm rot="21400944">
            <a:off x="9935784" y="3741888"/>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0" name="Freeform 67">
            <a:extLst>
              <a:ext uri="{FF2B5EF4-FFF2-40B4-BE49-F238E27FC236}">
                <a16:creationId xmlns:a16="http://schemas.microsoft.com/office/drawing/2014/main" id="{0975EB2E-0C65-5283-E8A8-684ED9CAB0BA}"/>
              </a:ext>
            </a:extLst>
          </p:cNvPr>
          <p:cNvSpPr>
            <a:spLocks/>
          </p:cNvSpPr>
          <p:nvPr/>
        </p:nvSpPr>
        <p:spPr bwMode="auto">
          <a:xfrm rot="21400944">
            <a:off x="9936020" y="3745306"/>
            <a:ext cx="3727" cy="4711"/>
          </a:xfrm>
          <a:custGeom>
            <a:avLst/>
            <a:gdLst>
              <a:gd name="T0" fmla="*/ 3 w 3"/>
              <a:gd name="T1" fmla="*/ 4 h 4"/>
              <a:gd name="T2" fmla="*/ 3 w 3"/>
              <a:gd name="T3" fmla="*/ 4 h 4"/>
              <a:gd name="T4" fmla="*/ 0 w 3"/>
              <a:gd name="T5" fmla="*/ 0 h 4"/>
              <a:gd name="T6" fmla="*/ 0 w 3"/>
              <a:gd name="T7" fmla="*/ 0 h 4"/>
              <a:gd name="T8" fmla="*/ 3 w 3"/>
              <a:gd name="T9" fmla="*/ 4 h 4"/>
              <a:gd name="T10" fmla="*/ 3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3" y="4"/>
                </a:moveTo>
                <a:lnTo>
                  <a:pt x="3" y="4"/>
                </a:lnTo>
                <a:lnTo>
                  <a:pt x="0" y="0"/>
                </a:lnTo>
                <a:lnTo>
                  <a:pt x="0" y="0"/>
                </a:lnTo>
                <a:lnTo>
                  <a:pt x="3" y="4"/>
                </a:lnTo>
                <a:lnTo>
                  <a:pt x="3" y="4"/>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1" name="Freeform 68">
            <a:extLst>
              <a:ext uri="{FF2B5EF4-FFF2-40B4-BE49-F238E27FC236}">
                <a16:creationId xmlns:a16="http://schemas.microsoft.com/office/drawing/2014/main" id="{E842EF62-C2C8-B8D3-6854-53C43D8400D2}"/>
              </a:ext>
            </a:extLst>
          </p:cNvPr>
          <p:cNvSpPr>
            <a:spLocks/>
          </p:cNvSpPr>
          <p:nvPr/>
        </p:nvSpPr>
        <p:spPr bwMode="auto">
          <a:xfrm rot="21400944">
            <a:off x="9908529" y="3808288"/>
            <a:ext cx="2485" cy="353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2" name="Freeform 69">
            <a:extLst>
              <a:ext uri="{FF2B5EF4-FFF2-40B4-BE49-F238E27FC236}">
                <a16:creationId xmlns:a16="http://schemas.microsoft.com/office/drawing/2014/main" id="{58E7A800-960C-970A-B702-B95D119C0F09}"/>
              </a:ext>
            </a:extLst>
          </p:cNvPr>
          <p:cNvSpPr>
            <a:spLocks/>
          </p:cNvSpPr>
          <p:nvPr/>
        </p:nvSpPr>
        <p:spPr bwMode="auto">
          <a:xfrm rot="21400944">
            <a:off x="9913680" y="3725472"/>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3" name="Freeform 70">
            <a:extLst>
              <a:ext uri="{FF2B5EF4-FFF2-40B4-BE49-F238E27FC236}">
                <a16:creationId xmlns:a16="http://schemas.microsoft.com/office/drawing/2014/main" id="{E0718FDA-DCD5-B0A9-C051-04ABF3C8BE24}"/>
              </a:ext>
            </a:extLst>
          </p:cNvPr>
          <p:cNvSpPr>
            <a:spLocks/>
          </p:cNvSpPr>
          <p:nvPr/>
        </p:nvSpPr>
        <p:spPr bwMode="auto">
          <a:xfrm rot="21400944">
            <a:off x="9797514" y="3524550"/>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4" name="Freeform 71">
            <a:extLst>
              <a:ext uri="{FF2B5EF4-FFF2-40B4-BE49-F238E27FC236}">
                <a16:creationId xmlns:a16="http://schemas.microsoft.com/office/drawing/2014/main" id="{DD8BCEB4-97FE-1A4E-729B-554D382ADC04}"/>
              </a:ext>
            </a:extLst>
          </p:cNvPr>
          <p:cNvSpPr>
            <a:spLocks/>
          </p:cNvSpPr>
          <p:nvPr/>
        </p:nvSpPr>
        <p:spPr bwMode="auto">
          <a:xfrm rot="21400944">
            <a:off x="9699807" y="3439551"/>
            <a:ext cx="34782" cy="21202"/>
          </a:xfrm>
          <a:custGeom>
            <a:avLst/>
            <a:gdLst>
              <a:gd name="T0" fmla="*/ 28 w 28"/>
              <a:gd name="T1" fmla="*/ 18 h 18"/>
              <a:gd name="T2" fmla="*/ 28 w 28"/>
              <a:gd name="T3" fmla="*/ 18 h 18"/>
              <a:gd name="T4" fmla="*/ 22 w 28"/>
              <a:gd name="T5" fmla="*/ 12 h 18"/>
              <a:gd name="T6" fmla="*/ 14 w 28"/>
              <a:gd name="T7" fmla="*/ 6 h 18"/>
              <a:gd name="T8" fmla="*/ 0 w 28"/>
              <a:gd name="T9" fmla="*/ 0 h 18"/>
              <a:gd name="T10" fmla="*/ 0 w 28"/>
              <a:gd name="T11" fmla="*/ 0 h 18"/>
              <a:gd name="T12" fmla="*/ 14 w 28"/>
              <a:gd name="T13" fmla="*/ 6 h 18"/>
              <a:gd name="T14" fmla="*/ 22 w 28"/>
              <a:gd name="T15" fmla="*/ 12 h 18"/>
              <a:gd name="T16" fmla="*/ 28 w 28"/>
              <a:gd name="T17" fmla="*/ 18 h 18"/>
              <a:gd name="T18" fmla="*/ 28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8" y="18"/>
                </a:moveTo>
                <a:lnTo>
                  <a:pt x="28" y="18"/>
                </a:lnTo>
                <a:lnTo>
                  <a:pt x="22" y="12"/>
                </a:lnTo>
                <a:lnTo>
                  <a:pt x="14" y="6"/>
                </a:lnTo>
                <a:lnTo>
                  <a:pt x="0" y="0"/>
                </a:lnTo>
                <a:lnTo>
                  <a:pt x="0" y="0"/>
                </a:lnTo>
                <a:lnTo>
                  <a:pt x="14" y="6"/>
                </a:lnTo>
                <a:lnTo>
                  <a:pt x="22" y="12"/>
                </a:lnTo>
                <a:lnTo>
                  <a:pt x="28" y="18"/>
                </a:lnTo>
                <a:lnTo>
                  <a:pt x="28" y="18"/>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5" name="Freeform 72">
            <a:extLst>
              <a:ext uri="{FF2B5EF4-FFF2-40B4-BE49-F238E27FC236}">
                <a16:creationId xmlns:a16="http://schemas.microsoft.com/office/drawing/2014/main" id="{1EEB2B6F-5831-238E-4FF0-9E9AF1F16BF1}"/>
              </a:ext>
            </a:extLst>
          </p:cNvPr>
          <p:cNvSpPr>
            <a:spLocks/>
          </p:cNvSpPr>
          <p:nvPr/>
        </p:nvSpPr>
        <p:spPr bwMode="auto">
          <a:xfrm rot="21400944">
            <a:off x="9875022" y="3655243"/>
            <a:ext cx="17391" cy="11779"/>
          </a:xfrm>
          <a:custGeom>
            <a:avLst/>
            <a:gdLst>
              <a:gd name="T0" fmla="*/ 6 w 14"/>
              <a:gd name="T1" fmla="*/ 7 h 10"/>
              <a:gd name="T2" fmla="*/ 6 w 14"/>
              <a:gd name="T3" fmla="*/ 7 h 10"/>
              <a:gd name="T4" fmla="*/ 14 w 14"/>
              <a:gd name="T5" fmla="*/ 10 h 10"/>
              <a:gd name="T6" fmla="*/ 14 w 14"/>
              <a:gd name="T7" fmla="*/ 10 h 10"/>
              <a:gd name="T8" fmla="*/ 6 w 14"/>
              <a:gd name="T9" fmla="*/ 7 h 10"/>
              <a:gd name="T10" fmla="*/ 6 w 14"/>
              <a:gd name="T11" fmla="*/ 7 h 10"/>
              <a:gd name="T12" fmla="*/ 0 w 14"/>
              <a:gd name="T13" fmla="*/ 4 h 10"/>
              <a:gd name="T14" fmla="*/ 0 w 14"/>
              <a:gd name="T15" fmla="*/ 0 h 10"/>
              <a:gd name="T16" fmla="*/ 0 w 14"/>
              <a:gd name="T17" fmla="*/ 0 h 10"/>
              <a:gd name="T18" fmla="*/ 0 w 14"/>
              <a:gd name="T19" fmla="*/ 4 h 10"/>
              <a:gd name="T20" fmla="*/ 6 w 14"/>
              <a:gd name="T21" fmla="*/ 7 h 10"/>
              <a:gd name="T22" fmla="*/ 6 w 14"/>
              <a:gd name="T23"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0">
                <a:moveTo>
                  <a:pt x="6" y="7"/>
                </a:moveTo>
                <a:lnTo>
                  <a:pt x="6" y="7"/>
                </a:lnTo>
                <a:lnTo>
                  <a:pt x="14" y="10"/>
                </a:lnTo>
                <a:lnTo>
                  <a:pt x="14" y="10"/>
                </a:lnTo>
                <a:lnTo>
                  <a:pt x="6" y="7"/>
                </a:lnTo>
                <a:lnTo>
                  <a:pt x="6" y="7"/>
                </a:lnTo>
                <a:lnTo>
                  <a:pt x="0" y="4"/>
                </a:lnTo>
                <a:lnTo>
                  <a:pt x="0" y="0"/>
                </a:lnTo>
                <a:lnTo>
                  <a:pt x="0" y="0"/>
                </a:lnTo>
                <a:lnTo>
                  <a:pt x="0" y="4"/>
                </a:lnTo>
                <a:lnTo>
                  <a:pt x="6" y="7"/>
                </a:lnTo>
                <a:lnTo>
                  <a:pt x="6" y="7"/>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6" name="Freeform 73">
            <a:extLst>
              <a:ext uri="{FF2B5EF4-FFF2-40B4-BE49-F238E27FC236}">
                <a16:creationId xmlns:a16="http://schemas.microsoft.com/office/drawing/2014/main" id="{83A309FE-FDA1-CA65-3E5A-5B2AD1807863}"/>
              </a:ext>
            </a:extLst>
          </p:cNvPr>
          <p:cNvSpPr>
            <a:spLocks/>
          </p:cNvSpPr>
          <p:nvPr/>
        </p:nvSpPr>
        <p:spPr bwMode="auto">
          <a:xfrm rot="21400944">
            <a:off x="9663858" y="3420397"/>
            <a:ext cx="34782" cy="21202"/>
          </a:xfrm>
          <a:custGeom>
            <a:avLst/>
            <a:gdLst>
              <a:gd name="T0" fmla="*/ 0 w 28"/>
              <a:gd name="T1" fmla="*/ 0 h 18"/>
              <a:gd name="T2" fmla="*/ 0 w 28"/>
              <a:gd name="T3" fmla="*/ 0 h 18"/>
              <a:gd name="T4" fmla="*/ 14 w 28"/>
              <a:gd name="T5" fmla="*/ 12 h 18"/>
              <a:gd name="T6" fmla="*/ 28 w 28"/>
              <a:gd name="T7" fmla="*/ 18 h 18"/>
              <a:gd name="T8" fmla="*/ 28 w 28"/>
              <a:gd name="T9" fmla="*/ 18 h 18"/>
              <a:gd name="T10" fmla="*/ 14 w 28"/>
              <a:gd name="T11" fmla="*/ 12 h 18"/>
              <a:gd name="T12" fmla="*/ 0 w 28"/>
              <a:gd name="T13" fmla="*/ 0 h 18"/>
              <a:gd name="T14" fmla="*/ 0 w 2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8">
                <a:moveTo>
                  <a:pt x="0" y="0"/>
                </a:moveTo>
                <a:lnTo>
                  <a:pt x="0" y="0"/>
                </a:lnTo>
                <a:lnTo>
                  <a:pt x="14" y="12"/>
                </a:lnTo>
                <a:lnTo>
                  <a:pt x="28" y="18"/>
                </a:lnTo>
                <a:lnTo>
                  <a:pt x="28" y="18"/>
                </a:lnTo>
                <a:lnTo>
                  <a:pt x="14" y="12"/>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7" name="Freeform 74">
            <a:extLst>
              <a:ext uri="{FF2B5EF4-FFF2-40B4-BE49-F238E27FC236}">
                <a16:creationId xmlns:a16="http://schemas.microsoft.com/office/drawing/2014/main" id="{9400825B-A910-E897-29EF-3CBACC362DAC}"/>
              </a:ext>
            </a:extLst>
          </p:cNvPr>
          <p:cNvSpPr>
            <a:spLocks/>
          </p:cNvSpPr>
          <p:nvPr/>
        </p:nvSpPr>
        <p:spPr bwMode="auto">
          <a:xfrm rot="21400944">
            <a:off x="9909857" y="37256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8" name="Freeform 75">
            <a:extLst>
              <a:ext uri="{FF2B5EF4-FFF2-40B4-BE49-F238E27FC236}">
                <a16:creationId xmlns:a16="http://schemas.microsoft.com/office/drawing/2014/main" id="{71D93AA4-0D16-7B83-DBB7-8A3DAB7A117D}"/>
              </a:ext>
            </a:extLst>
          </p:cNvPr>
          <p:cNvSpPr>
            <a:spLocks/>
          </p:cNvSpPr>
          <p:nvPr/>
        </p:nvSpPr>
        <p:spPr bwMode="auto">
          <a:xfrm rot="21400944">
            <a:off x="9917601" y="3728676"/>
            <a:ext cx="3727"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9" name="Freeform 76">
            <a:extLst>
              <a:ext uri="{FF2B5EF4-FFF2-40B4-BE49-F238E27FC236}">
                <a16:creationId xmlns:a16="http://schemas.microsoft.com/office/drawing/2014/main" id="{E856EDEA-E14B-F2CB-CE86-61070D61187F}"/>
              </a:ext>
            </a:extLst>
          </p:cNvPr>
          <p:cNvSpPr>
            <a:spLocks/>
          </p:cNvSpPr>
          <p:nvPr/>
        </p:nvSpPr>
        <p:spPr bwMode="auto">
          <a:xfrm rot="21400944">
            <a:off x="9940186" y="375343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0" name="Freeform 77">
            <a:extLst>
              <a:ext uri="{FF2B5EF4-FFF2-40B4-BE49-F238E27FC236}">
                <a16:creationId xmlns:a16="http://schemas.microsoft.com/office/drawing/2014/main" id="{9B99A79C-9630-CC5A-AB62-72DFA83F9D1E}"/>
              </a:ext>
            </a:extLst>
          </p:cNvPr>
          <p:cNvSpPr>
            <a:spLocks/>
          </p:cNvSpPr>
          <p:nvPr/>
        </p:nvSpPr>
        <p:spPr bwMode="auto">
          <a:xfrm rot="21400944">
            <a:off x="9939981" y="374990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1" name="Freeform 78">
            <a:extLst>
              <a:ext uri="{FF2B5EF4-FFF2-40B4-BE49-F238E27FC236}">
                <a16:creationId xmlns:a16="http://schemas.microsoft.com/office/drawing/2014/main" id="{F757B521-0358-6FF5-6700-0F62C676B868}"/>
              </a:ext>
            </a:extLst>
          </p:cNvPr>
          <p:cNvSpPr>
            <a:spLocks/>
          </p:cNvSpPr>
          <p:nvPr/>
        </p:nvSpPr>
        <p:spPr bwMode="auto">
          <a:xfrm rot="21400944">
            <a:off x="9921426" y="3732027"/>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2" name="Freeform 79">
            <a:extLst>
              <a:ext uri="{FF2B5EF4-FFF2-40B4-BE49-F238E27FC236}">
                <a16:creationId xmlns:a16="http://schemas.microsoft.com/office/drawing/2014/main" id="{ED05121C-92B4-213B-AEC7-9534575B0DCD}"/>
              </a:ext>
            </a:extLst>
          </p:cNvPr>
          <p:cNvSpPr>
            <a:spLocks/>
          </p:cNvSpPr>
          <p:nvPr/>
        </p:nvSpPr>
        <p:spPr bwMode="auto">
          <a:xfrm rot="21400944">
            <a:off x="10123239" y="3601847"/>
            <a:ext cx="19875" cy="10602"/>
          </a:xfrm>
          <a:custGeom>
            <a:avLst/>
            <a:gdLst>
              <a:gd name="T0" fmla="*/ 0 w 16"/>
              <a:gd name="T1" fmla="*/ 9 h 9"/>
              <a:gd name="T2" fmla="*/ 0 w 16"/>
              <a:gd name="T3" fmla="*/ 9 h 9"/>
              <a:gd name="T4" fmla="*/ 0 w 16"/>
              <a:gd name="T5" fmla="*/ 6 h 9"/>
              <a:gd name="T6" fmla="*/ 0 w 16"/>
              <a:gd name="T7" fmla="*/ 6 h 9"/>
              <a:gd name="T8" fmla="*/ 8 w 16"/>
              <a:gd name="T9" fmla="*/ 3 h 9"/>
              <a:gd name="T10" fmla="*/ 16 w 16"/>
              <a:gd name="T11" fmla="*/ 0 h 9"/>
              <a:gd name="T12" fmla="*/ 16 w 16"/>
              <a:gd name="T13" fmla="*/ 0 h 9"/>
              <a:gd name="T14" fmla="*/ 8 w 16"/>
              <a:gd name="T15" fmla="*/ 3 h 9"/>
              <a:gd name="T16" fmla="*/ 0 w 16"/>
              <a:gd name="T17" fmla="*/ 6 h 9"/>
              <a:gd name="T18" fmla="*/ 0 w 16"/>
              <a:gd name="T19" fmla="*/ 6 h 9"/>
              <a:gd name="T20" fmla="*/ 0 w 16"/>
              <a:gd name="T21" fmla="*/ 9 h 9"/>
              <a:gd name="T22" fmla="*/ 0 w 16"/>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9">
                <a:moveTo>
                  <a:pt x="0" y="9"/>
                </a:moveTo>
                <a:lnTo>
                  <a:pt x="0" y="9"/>
                </a:lnTo>
                <a:lnTo>
                  <a:pt x="0" y="6"/>
                </a:lnTo>
                <a:lnTo>
                  <a:pt x="0" y="6"/>
                </a:lnTo>
                <a:lnTo>
                  <a:pt x="8" y="3"/>
                </a:lnTo>
                <a:lnTo>
                  <a:pt x="16" y="0"/>
                </a:lnTo>
                <a:lnTo>
                  <a:pt x="16" y="0"/>
                </a:lnTo>
                <a:lnTo>
                  <a:pt x="8" y="3"/>
                </a:lnTo>
                <a:lnTo>
                  <a:pt x="0" y="6"/>
                </a:lnTo>
                <a:lnTo>
                  <a:pt x="0" y="6"/>
                </a:lnTo>
                <a:lnTo>
                  <a:pt x="0" y="9"/>
                </a:lnTo>
                <a:lnTo>
                  <a:pt x="0" y="9"/>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3" name="Freeform 80">
            <a:extLst>
              <a:ext uri="{FF2B5EF4-FFF2-40B4-BE49-F238E27FC236}">
                <a16:creationId xmlns:a16="http://schemas.microsoft.com/office/drawing/2014/main" id="{2CD3BFDC-3D62-E9BA-1924-D47EB6A232F0}"/>
              </a:ext>
            </a:extLst>
          </p:cNvPr>
          <p:cNvSpPr>
            <a:spLocks/>
          </p:cNvSpPr>
          <p:nvPr/>
        </p:nvSpPr>
        <p:spPr bwMode="auto">
          <a:xfrm rot="21400944">
            <a:off x="10317818" y="342241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4" name="Freeform 81">
            <a:extLst>
              <a:ext uri="{FF2B5EF4-FFF2-40B4-BE49-F238E27FC236}">
                <a16:creationId xmlns:a16="http://schemas.microsoft.com/office/drawing/2014/main" id="{B8B4707D-2E10-5E8E-9E43-A5D3116DC551}"/>
              </a:ext>
            </a:extLst>
          </p:cNvPr>
          <p:cNvSpPr>
            <a:spLocks/>
          </p:cNvSpPr>
          <p:nvPr/>
        </p:nvSpPr>
        <p:spPr bwMode="auto">
          <a:xfrm rot="21400944">
            <a:off x="10317818" y="342241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5" name="Freeform 82">
            <a:extLst>
              <a:ext uri="{FF2B5EF4-FFF2-40B4-BE49-F238E27FC236}">
                <a16:creationId xmlns:a16="http://schemas.microsoft.com/office/drawing/2014/main" id="{75499363-1CA3-D18B-62B8-E3D1A0404CFA}"/>
              </a:ext>
            </a:extLst>
          </p:cNvPr>
          <p:cNvSpPr>
            <a:spLocks/>
          </p:cNvSpPr>
          <p:nvPr/>
        </p:nvSpPr>
        <p:spPr bwMode="auto">
          <a:xfrm rot="21400944">
            <a:off x="10267767" y="2973146"/>
            <a:ext cx="431039" cy="490000"/>
          </a:xfrm>
          <a:custGeom>
            <a:avLst/>
            <a:gdLst>
              <a:gd name="T0" fmla="*/ 3 w 347"/>
              <a:gd name="T1" fmla="*/ 88 h 416"/>
              <a:gd name="T2" fmla="*/ 6 w 347"/>
              <a:gd name="T3" fmla="*/ 103 h 416"/>
              <a:gd name="T4" fmla="*/ 8 w 347"/>
              <a:gd name="T5" fmla="*/ 115 h 416"/>
              <a:gd name="T6" fmla="*/ 8 w 347"/>
              <a:gd name="T7" fmla="*/ 118 h 416"/>
              <a:gd name="T8" fmla="*/ 8 w 347"/>
              <a:gd name="T9" fmla="*/ 121 h 416"/>
              <a:gd name="T10" fmla="*/ 8 w 347"/>
              <a:gd name="T11" fmla="*/ 124 h 416"/>
              <a:gd name="T12" fmla="*/ 8 w 347"/>
              <a:gd name="T13" fmla="*/ 130 h 416"/>
              <a:gd name="T14" fmla="*/ 11 w 347"/>
              <a:gd name="T15" fmla="*/ 133 h 416"/>
              <a:gd name="T16" fmla="*/ 11 w 347"/>
              <a:gd name="T17" fmla="*/ 139 h 416"/>
              <a:gd name="T18" fmla="*/ 11 w 347"/>
              <a:gd name="T19" fmla="*/ 145 h 416"/>
              <a:gd name="T20" fmla="*/ 14 w 347"/>
              <a:gd name="T21" fmla="*/ 155 h 416"/>
              <a:gd name="T22" fmla="*/ 14 w 347"/>
              <a:gd name="T23" fmla="*/ 161 h 416"/>
              <a:gd name="T24" fmla="*/ 14 w 347"/>
              <a:gd name="T25" fmla="*/ 170 h 416"/>
              <a:gd name="T26" fmla="*/ 17 w 347"/>
              <a:gd name="T27" fmla="*/ 179 h 416"/>
              <a:gd name="T28" fmla="*/ 17 w 347"/>
              <a:gd name="T29" fmla="*/ 188 h 416"/>
              <a:gd name="T30" fmla="*/ 17 w 347"/>
              <a:gd name="T31" fmla="*/ 197 h 416"/>
              <a:gd name="T32" fmla="*/ 20 w 347"/>
              <a:gd name="T33" fmla="*/ 206 h 416"/>
              <a:gd name="T34" fmla="*/ 20 w 347"/>
              <a:gd name="T35" fmla="*/ 215 h 416"/>
              <a:gd name="T36" fmla="*/ 20 w 347"/>
              <a:gd name="T37" fmla="*/ 227 h 416"/>
              <a:gd name="T38" fmla="*/ 25 w 347"/>
              <a:gd name="T39" fmla="*/ 273 h 416"/>
              <a:gd name="T40" fmla="*/ 25 w 347"/>
              <a:gd name="T41" fmla="*/ 282 h 416"/>
              <a:gd name="T42" fmla="*/ 28 w 347"/>
              <a:gd name="T43" fmla="*/ 291 h 416"/>
              <a:gd name="T44" fmla="*/ 28 w 347"/>
              <a:gd name="T45" fmla="*/ 300 h 416"/>
              <a:gd name="T46" fmla="*/ 28 w 347"/>
              <a:gd name="T47" fmla="*/ 309 h 416"/>
              <a:gd name="T48" fmla="*/ 28 w 347"/>
              <a:gd name="T49" fmla="*/ 319 h 416"/>
              <a:gd name="T50" fmla="*/ 31 w 347"/>
              <a:gd name="T51" fmla="*/ 328 h 416"/>
              <a:gd name="T52" fmla="*/ 31 w 347"/>
              <a:gd name="T53" fmla="*/ 343 h 416"/>
              <a:gd name="T54" fmla="*/ 31 w 347"/>
              <a:gd name="T55" fmla="*/ 349 h 416"/>
              <a:gd name="T56" fmla="*/ 31 w 347"/>
              <a:gd name="T57" fmla="*/ 355 h 416"/>
              <a:gd name="T58" fmla="*/ 39 w 347"/>
              <a:gd name="T59" fmla="*/ 355 h 416"/>
              <a:gd name="T60" fmla="*/ 84 w 347"/>
              <a:gd name="T61" fmla="*/ 370 h 416"/>
              <a:gd name="T62" fmla="*/ 109 w 347"/>
              <a:gd name="T63" fmla="*/ 379 h 416"/>
              <a:gd name="T64" fmla="*/ 176 w 347"/>
              <a:gd name="T65" fmla="*/ 382 h 416"/>
              <a:gd name="T66" fmla="*/ 213 w 347"/>
              <a:gd name="T67" fmla="*/ 391 h 416"/>
              <a:gd name="T68" fmla="*/ 213 w 347"/>
              <a:gd name="T69" fmla="*/ 395 h 416"/>
              <a:gd name="T70" fmla="*/ 215 w 347"/>
              <a:gd name="T71" fmla="*/ 398 h 416"/>
              <a:gd name="T72" fmla="*/ 218 w 347"/>
              <a:gd name="T73" fmla="*/ 401 h 416"/>
              <a:gd name="T74" fmla="*/ 224 w 347"/>
              <a:gd name="T75" fmla="*/ 404 h 416"/>
              <a:gd name="T76" fmla="*/ 227 w 347"/>
              <a:gd name="T77" fmla="*/ 407 h 416"/>
              <a:gd name="T78" fmla="*/ 229 w 347"/>
              <a:gd name="T79" fmla="*/ 410 h 416"/>
              <a:gd name="T80" fmla="*/ 232 w 347"/>
              <a:gd name="T81" fmla="*/ 413 h 416"/>
              <a:gd name="T82" fmla="*/ 235 w 347"/>
              <a:gd name="T83" fmla="*/ 413 h 416"/>
              <a:gd name="T84" fmla="*/ 238 w 347"/>
              <a:gd name="T85" fmla="*/ 416 h 416"/>
              <a:gd name="T86" fmla="*/ 252 w 347"/>
              <a:gd name="T87" fmla="*/ 346 h 416"/>
              <a:gd name="T88" fmla="*/ 280 w 347"/>
              <a:gd name="T89" fmla="*/ 328 h 416"/>
              <a:gd name="T90" fmla="*/ 285 w 347"/>
              <a:gd name="T91" fmla="*/ 303 h 416"/>
              <a:gd name="T92" fmla="*/ 325 w 347"/>
              <a:gd name="T93" fmla="*/ 264 h 416"/>
              <a:gd name="T94" fmla="*/ 327 w 347"/>
              <a:gd name="T95" fmla="*/ 258 h 416"/>
              <a:gd name="T96" fmla="*/ 327 w 347"/>
              <a:gd name="T97" fmla="*/ 255 h 416"/>
              <a:gd name="T98" fmla="*/ 330 w 347"/>
              <a:gd name="T99" fmla="*/ 249 h 416"/>
              <a:gd name="T100" fmla="*/ 333 w 347"/>
              <a:gd name="T101" fmla="*/ 246 h 416"/>
              <a:gd name="T102" fmla="*/ 347 w 347"/>
              <a:gd name="T103" fmla="*/ 230 h 416"/>
              <a:gd name="T104" fmla="*/ 280 w 347"/>
              <a:gd name="T105" fmla="*/ 33 h 416"/>
              <a:gd name="T106" fmla="*/ 229 w 347"/>
              <a:gd name="T107" fmla="*/ 63 h 416"/>
              <a:gd name="T108" fmla="*/ 145 w 347"/>
              <a:gd name="T109" fmla="*/ 76 h 416"/>
              <a:gd name="T110" fmla="*/ 0 w 347"/>
              <a:gd name="T111" fmla="*/ 8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7" h="416">
                <a:moveTo>
                  <a:pt x="0" y="85"/>
                </a:moveTo>
                <a:lnTo>
                  <a:pt x="0" y="85"/>
                </a:lnTo>
                <a:lnTo>
                  <a:pt x="0" y="88"/>
                </a:lnTo>
                <a:lnTo>
                  <a:pt x="0" y="88"/>
                </a:lnTo>
                <a:lnTo>
                  <a:pt x="0" y="88"/>
                </a:lnTo>
                <a:lnTo>
                  <a:pt x="0" y="88"/>
                </a:lnTo>
                <a:lnTo>
                  <a:pt x="3" y="88"/>
                </a:lnTo>
                <a:lnTo>
                  <a:pt x="3" y="88"/>
                </a:lnTo>
                <a:lnTo>
                  <a:pt x="3" y="97"/>
                </a:lnTo>
                <a:lnTo>
                  <a:pt x="3" y="97"/>
                </a:lnTo>
                <a:lnTo>
                  <a:pt x="3" y="100"/>
                </a:lnTo>
                <a:lnTo>
                  <a:pt x="3" y="100"/>
                </a:lnTo>
                <a:lnTo>
                  <a:pt x="6" y="100"/>
                </a:lnTo>
                <a:lnTo>
                  <a:pt x="6" y="100"/>
                </a:lnTo>
                <a:lnTo>
                  <a:pt x="6" y="103"/>
                </a:lnTo>
                <a:lnTo>
                  <a:pt x="6" y="103"/>
                </a:lnTo>
                <a:lnTo>
                  <a:pt x="6" y="106"/>
                </a:lnTo>
                <a:lnTo>
                  <a:pt x="6" y="106"/>
                </a:lnTo>
                <a:lnTo>
                  <a:pt x="6" y="109"/>
                </a:lnTo>
                <a:lnTo>
                  <a:pt x="6" y="109"/>
                </a:lnTo>
                <a:lnTo>
                  <a:pt x="6" y="109"/>
                </a:lnTo>
                <a:lnTo>
                  <a:pt x="6" y="109"/>
                </a:lnTo>
                <a:lnTo>
                  <a:pt x="8" y="115"/>
                </a:lnTo>
                <a:lnTo>
                  <a:pt x="8" y="115"/>
                </a:lnTo>
                <a:lnTo>
                  <a:pt x="8" y="115"/>
                </a:lnTo>
                <a:lnTo>
                  <a:pt x="8" y="115"/>
                </a:lnTo>
                <a:lnTo>
                  <a:pt x="8" y="115"/>
                </a:lnTo>
                <a:lnTo>
                  <a:pt x="8" y="115"/>
                </a:lnTo>
                <a:lnTo>
                  <a:pt x="8" y="118"/>
                </a:lnTo>
                <a:lnTo>
                  <a:pt x="8" y="118"/>
                </a:lnTo>
                <a:lnTo>
                  <a:pt x="8" y="118"/>
                </a:lnTo>
                <a:lnTo>
                  <a:pt x="8" y="118"/>
                </a:lnTo>
                <a:lnTo>
                  <a:pt x="8" y="118"/>
                </a:lnTo>
                <a:lnTo>
                  <a:pt x="8" y="118"/>
                </a:lnTo>
                <a:lnTo>
                  <a:pt x="8" y="118"/>
                </a:lnTo>
                <a:lnTo>
                  <a:pt x="8" y="118"/>
                </a:lnTo>
                <a:lnTo>
                  <a:pt x="8" y="121"/>
                </a:lnTo>
                <a:lnTo>
                  <a:pt x="8" y="121"/>
                </a:lnTo>
                <a:lnTo>
                  <a:pt x="8" y="121"/>
                </a:lnTo>
                <a:lnTo>
                  <a:pt x="8" y="121"/>
                </a:lnTo>
                <a:lnTo>
                  <a:pt x="8" y="121"/>
                </a:lnTo>
                <a:lnTo>
                  <a:pt x="8" y="121"/>
                </a:lnTo>
                <a:lnTo>
                  <a:pt x="8" y="121"/>
                </a:lnTo>
                <a:lnTo>
                  <a:pt x="8" y="121"/>
                </a:lnTo>
                <a:lnTo>
                  <a:pt x="8" y="124"/>
                </a:lnTo>
                <a:lnTo>
                  <a:pt x="8" y="124"/>
                </a:lnTo>
                <a:lnTo>
                  <a:pt x="8" y="124"/>
                </a:lnTo>
                <a:lnTo>
                  <a:pt x="8" y="124"/>
                </a:lnTo>
                <a:lnTo>
                  <a:pt x="8" y="127"/>
                </a:lnTo>
                <a:lnTo>
                  <a:pt x="8" y="127"/>
                </a:lnTo>
                <a:lnTo>
                  <a:pt x="8" y="127"/>
                </a:lnTo>
                <a:lnTo>
                  <a:pt x="8" y="127"/>
                </a:lnTo>
                <a:lnTo>
                  <a:pt x="8" y="127"/>
                </a:lnTo>
                <a:lnTo>
                  <a:pt x="8" y="127"/>
                </a:lnTo>
                <a:lnTo>
                  <a:pt x="8" y="130"/>
                </a:lnTo>
                <a:lnTo>
                  <a:pt x="8" y="130"/>
                </a:lnTo>
                <a:lnTo>
                  <a:pt x="11" y="130"/>
                </a:lnTo>
                <a:lnTo>
                  <a:pt x="11" y="130"/>
                </a:lnTo>
                <a:lnTo>
                  <a:pt x="11" y="133"/>
                </a:lnTo>
                <a:lnTo>
                  <a:pt x="11" y="133"/>
                </a:lnTo>
                <a:lnTo>
                  <a:pt x="11" y="133"/>
                </a:lnTo>
                <a:lnTo>
                  <a:pt x="11" y="133"/>
                </a:lnTo>
                <a:lnTo>
                  <a:pt x="11" y="133"/>
                </a:lnTo>
                <a:lnTo>
                  <a:pt x="11" y="133"/>
                </a:lnTo>
                <a:lnTo>
                  <a:pt x="11" y="136"/>
                </a:lnTo>
                <a:lnTo>
                  <a:pt x="11" y="136"/>
                </a:lnTo>
                <a:lnTo>
                  <a:pt x="11" y="136"/>
                </a:lnTo>
                <a:lnTo>
                  <a:pt x="11" y="136"/>
                </a:lnTo>
                <a:lnTo>
                  <a:pt x="11" y="139"/>
                </a:lnTo>
                <a:lnTo>
                  <a:pt x="11" y="139"/>
                </a:lnTo>
                <a:lnTo>
                  <a:pt x="11" y="139"/>
                </a:lnTo>
                <a:lnTo>
                  <a:pt x="11" y="139"/>
                </a:lnTo>
                <a:lnTo>
                  <a:pt x="11" y="142"/>
                </a:lnTo>
                <a:lnTo>
                  <a:pt x="11" y="142"/>
                </a:lnTo>
                <a:lnTo>
                  <a:pt x="11" y="142"/>
                </a:lnTo>
                <a:lnTo>
                  <a:pt x="11" y="142"/>
                </a:lnTo>
                <a:lnTo>
                  <a:pt x="11" y="145"/>
                </a:lnTo>
                <a:lnTo>
                  <a:pt x="11" y="145"/>
                </a:lnTo>
                <a:lnTo>
                  <a:pt x="11" y="145"/>
                </a:lnTo>
                <a:lnTo>
                  <a:pt x="11" y="145"/>
                </a:lnTo>
                <a:lnTo>
                  <a:pt x="11" y="148"/>
                </a:lnTo>
                <a:lnTo>
                  <a:pt x="11" y="148"/>
                </a:lnTo>
                <a:lnTo>
                  <a:pt x="11" y="151"/>
                </a:lnTo>
                <a:lnTo>
                  <a:pt x="11" y="151"/>
                </a:lnTo>
                <a:lnTo>
                  <a:pt x="14" y="151"/>
                </a:lnTo>
                <a:lnTo>
                  <a:pt x="14" y="151"/>
                </a:lnTo>
                <a:lnTo>
                  <a:pt x="14" y="155"/>
                </a:lnTo>
                <a:lnTo>
                  <a:pt x="14" y="155"/>
                </a:lnTo>
                <a:lnTo>
                  <a:pt x="14" y="158"/>
                </a:lnTo>
                <a:lnTo>
                  <a:pt x="14" y="158"/>
                </a:lnTo>
                <a:lnTo>
                  <a:pt x="14" y="158"/>
                </a:lnTo>
                <a:lnTo>
                  <a:pt x="14" y="158"/>
                </a:lnTo>
                <a:lnTo>
                  <a:pt x="14" y="161"/>
                </a:lnTo>
                <a:lnTo>
                  <a:pt x="14" y="161"/>
                </a:lnTo>
                <a:lnTo>
                  <a:pt x="14" y="161"/>
                </a:lnTo>
                <a:lnTo>
                  <a:pt x="14" y="161"/>
                </a:lnTo>
                <a:lnTo>
                  <a:pt x="14" y="167"/>
                </a:lnTo>
                <a:lnTo>
                  <a:pt x="14" y="167"/>
                </a:lnTo>
                <a:lnTo>
                  <a:pt x="14" y="167"/>
                </a:lnTo>
                <a:lnTo>
                  <a:pt x="14" y="167"/>
                </a:lnTo>
                <a:lnTo>
                  <a:pt x="14" y="170"/>
                </a:lnTo>
                <a:lnTo>
                  <a:pt x="14" y="170"/>
                </a:lnTo>
                <a:lnTo>
                  <a:pt x="14" y="170"/>
                </a:lnTo>
                <a:lnTo>
                  <a:pt x="14" y="170"/>
                </a:lnTo>
                <a:lnTo>
                  <a:pt x="14" y="173"/>
                </a:lnTo>
                <a:lnTo>
                  <a:pt x="14" y="173"/>
                </a:lnTo>
                <a:lnTo>
                  <a:pt x="17" y="176"/>
                </a:lnTo>
                <a:lnTo>
                  <a:pt x="17" y="176"/>
                </a:lnTo>
                <a:lnTo>
                  <a:pt x="17" y="179"/>
                </a:lnTo>
                <a:lnTo>
                  <a:pt x="17" y="179"/>
                </a:lnTo>
                <a:lnTo>
                  <a:pt x="17" y="179"/>
                </a:lnTo>
                <a:lnTo>
                  <a:pt x="17" y="179"/>
                </a:lnTo>
                <a:lnTo>
                  <a:pt x="17" y="182"/>
                </a:lnTo>
                <a:lnTo>
                  <a:pt x="17" y="182"/>
                </a:lnTo>
                <a:lnTo>
                  <a:pt x="17" y="185"/>
                </a:lnTo>
                <a:lnTo>
                  <a:pt x="17" y="185"/>
                </a:lnTo>
                <a:lnTo>
                  <a:pt x="17" y="185"/>
                </a:lnTo>
                <a:lnTo>
                  <a:pt x="17" y="185"/>
                </a:lnTo>
                <a:lnTo>
                  <a:pt x="17" y="188"/>
                </a:lnTo>
                <a:lnTo>
                  <a:pt x="17" y="188"/>
                </a:lnTo>
                <a:lnTo>
                  <a:pt x="17" y="191"/>
                </a:lnTo>
                <a:lnTo>
                  <a:pt x="17" y="191"/>
                </a:lnTo>
                <a:lnTo>
                  <a:pt x="17" y="194"/>
                </a:lnTo>
                <a:lnTo>
                  <a:pt x="17" y="194"/>
                </a:lnTo>
                <a:lnTo>
                  <a:pt x="17" y="194"/>
                </a:lnTo>
                <a:lnTo>
                  <a:pt x="17" y="194"/>
                </a:lnTo>
                <a:lnTo>
                  <a:pt x="17" y="197"/>
                </a:lnTo>
                <a:lnTo>
                  <a:pt x="17" y="197"/>
                </a:lnTo>
                <a:lnTo>
                  <a:pt x="17" y="200"/>
                </a:lnTo>
                <a:lnTo>
                  <a:pt x="17" y="200"/>
                </a:lnTo>
                <a:lnTo>
                  <a:pt x="20" y="203"/>
                </a:lnTo>
                <a:lnTo>
                  <a:pt x="20" y="203"/>
                </a:lnTo>
                <a:lnTo>
                  <a:pt x="20" y="203"/>
                </a:lnTo>
                <a:lnTo>
                  <a:pt x="20" y="203"/>
                </a:lnTo>
                <a:lnTo>
                  <a:pt x="20" y="206"/>
                </a:lnTo>
                <a:lnTo>
                  <a:pt x="20" y="206"/>
                </a:lnTo>
                <a:lnTo>
                  <a:pt x="20" y="209"/>
                </a:lnTo>
                <a:lnTo>
                  <a:pt x="20" y="209"/>
                </a:lnTo>
                <a:lnTo>
                  <a:pt x="20" y="212"/>
                </a:lnTo>
                <a:lnTo>
                  <a:pt x="20" y="212"/>
                </a:lnTo>
                <a:lnTo>
                  <a:pt x="20" y="212"/>
                </a:lnTo>
                <a:lnTo>
                  <a:pt x="20" y="212"/>
                </a:lnTo>
                <a:lnTo>
                  <a:pt x="20" y="215"/>
                </a:lnTo>
                <a:lnTo>
                  <a:pt x="20" y="215"/>
                </a:lnTo>
                <a:lnTo>
                  <a:pt x="20" y="218"/>
                </a:lnTo>
                <a:lnTo>
                  <a:pt x="20" y="218"/>
                </a:lnTo>
                <a:lnTo>
                  <a:pt x="20" y="221"/>
                </a:lnTo>
                <a:lnTo>
                  <a:pt x="20" y="221"/>
                </a:lnTo>
                <a:lnTo>
                  <a:pt x="20" y="221"/>
                </a:lnTo>
                <a:lnTo>
                  <a:pt x="20" y="221"/>
                </a:lnTo>
                <a:lnTo>
                  <a:pt x="20" y="227"/>
                </a:lnTo>
                <a:lnTo>
                  <a:pt x="20" y="227"/>
                </a:lnTo>
                <a:lnTo>
                  <a:pt x="20" y="227"/>
                </a:lnTo>
                <a:lnTo>
                  <a:pt x="20" y="227"/>
                </a:lnTo>
                <a:lnTo>
                  <a:pt x="22" y="230"/>
                </a:lnTo>
                <a:lnTo>
                  <a:pt x="22" y="230"/>
                </a:lnTo>
                <a:lnTo>
                  <a:pt x="22" y="230"/>
                </a:lnTo>
                <a:lnTo>
                  <a:pt x="22" y="230"/>
                </a:lnTo>
                <a:lnTo>
                  <a:pt x="25" y="273"/>
                </a:lnTo>
                <a:lnTo>
                  <a:pt x="25" y="273"/>
                </a:lnTo>
                <a:lnTo>
                  <a:pt x="25" y="273"/>
                </a:lnTo>
                <a:lnTo>
                  <a:pt x="25" y="273"/>
                </a:lnTo>
                <a:lnTo>
                  <a:pt x="25" y="279"/>
                </a:lnTo>
                <a:lnTo>
                  <a:pt x="25" y="279"/>
                </a:lnTo>
                <a:lnTo>
                  <a:pt x="25" y="279"/>
                </a:lnTo>
                <a:lnTo>
                  <a:pt x="25" y="279"/>
                </a:lnTo>
                <a:lnTo>
                  <a:pt x="25" y="282"/>
                </a:lnTo>
                <a:lnTo>
                  <a:pt x="25" y="282"/>
                </a:lnTo>
                <a:lnTo>
                  <a:pt x="25" y="285"/>
                </a:lnTo>
                <a:lnTo>
                  <a:pt x="25" y="285"/>
                </a:lnTo>
                <a:lnTo>
                  <a:pt x="25" y="288"/>
                </a:lnTo>
                <a:lnTo>
                  <a:pt x="25" y="288"/>
                </a:lnTo>
                <a:lnTo>
                  <a:pt x="28" y="288"/>
                </a:lnTo>
                <a:lnTo>
                  <a:pt x="28" y="288"/>
                </a:lnTo>
                <a:lnTo>
                  <a:pt x="28" y="291"/>
                </a:lnTo>
                <a:lnTo>
                  <a:pt x="28" y="291"/>
                </a:lnTo>
                <a:lnTo>
                  <a:pt x="28" y="294"/>
                </a:lnTo>
                <a:lnTo>
                  <a:pt x="28" y="294"/>
                </a:lnTo>
                <a:lnTo>
                  <a:pt x="28" y="297"/>
                </a:lnTo>
                <a:lnTo>
                  <a:pt x="28" y="297"/>
                </a:lnTo>
                <a:lnTo>
                  <a:pt x="28" y="297"/>
                </a:lnTo>
                <a:lnTo>
                  <a:pt x="28" y="297"/>
                </a:lnTo>
                <a:lnTo>
                  <a:pt x="28" y="300"/>
                </a:lnTo>
                <a:lnTo>
                  <a:pt x="28" y="300"/>
                </a:lnTo>
                <a:lnTo>
                  <a:pt x="28" y="303"/>
                </a:lnTo>
                <a:lnTo>
                  <a:pt x="28" y="303"/>
                </a:lnTo>
                <a:lnTo>
                  <a:pt x="28" y="306"/>
                </a:lnTo>
                <a:lnTo>
                  <a:pt x="28" y="306"/>
                </a:lnTo>
                <a:lnTo>
                  <a:pt x="28" y="306"/>
                </a:lnTo>
                <a:lnTo>
                  <a:pt x="28" y="306"/>
                </a:lnTo>
                <a:lnTo>
                  <a:pt x="28" y="309"/>
                </a:lnTo>
                <a:lnTo>
                  <a:pt x="28" y="309"/>
                </a:lnTo>
                <a:lnTo>
                  <a:pt x="28" y="313"/>
                </a:lnTo>
                <a:lnTo>
                  <a:pt x="28" y="313"/>
                </a:lnTo>
                <a:lnTo>
                  <a:pt x="28" y="316"/>
                </a:lnTo>
                <a:lnTo>
                  <a:pt x="28" y="316"/>
                </a:lnTo>
                <a:lnTo>
                  <a:pt x="28" y="316"/>
                </a:lnTo>
                <a:lnTo>
                  <a:pt x="28" y="316"/>
                </a:lnTo>
                <a:lnTo>
                  <a:pt x="28" y="319"/>
                </a:lnTo>
                <a:lnTo>
                  <a:pt x="28" y="319"/>
                </a:lnTo>
                <a:lnTo>
                  <a:pt x="28" y="322"/>
                </a:lnTo>
                <a:lnTo>
                  <a:pt x="28" y="322"/>
                </a:lnTo>
                <a:lnTo>
                  <a:pt x="28" y="325"/>
                </a:lnTo>
                <a:lnTo>
                  <a:pt x="28" y="325"/>
                </a:lnTo>
                <a:lnTo>
                  <a:pt x="31" y="325"/>
                </a:lnTo>
                <a:lnTo>
                  <a:pt x="31" y="325"/>
                </a:lnTo>
                <a:lnTo>
                  <a:pt x="31" y="328"/>
                </a:lnTo>
                <a:lnTo>
                  <a:pt x="31" y="328"/>
                </a:lnTo>
                <a:lnTo>
                  <a:pt x="31" y="328"/>
                </a:lnTo>
                <a:lnTo>
                  <a:pt x="31" y="328"/>
                </a:lnTo>
                <a:lnTo>
                  <a:pt x="31" y="331"/>
                </a:lnTo>
                <a:lnTo>
                  <a:pt x="31" y="331"/>
                </a:lnTo>
                <a:lnTo>
                  <a:pt x="31" y="334"/>
                </a:lnTo>
                <a:lnTo>
                  <a:pt x="31" y="334"/>
                </a:lnTo>
                <a:lnTo>
                  <a:pt x="31" y="343"/>
                </a:lnTo>
                <a:lnTo>
                  <a:pt x="31" y="343"/>
                </a:lnTo>
                <a:lnTo>
                  <a:pt x="31" y="343"/>
                </a:lnTo>
                <a:lnTo>
                  <a:pt x="31" y="343"/>
                </a:lnTo>
                <a:lnTo>
                  <a:pt x="31" y="346"/>
                </a:lnTo>
                <a:lnTo>
                  <a:pt x="31" y="346"/>
                </a:lnTo>
                <a:lnTo>
                  <a:pt x="31" y="346"/>
                </a:lnTo>
                <a:lnTo>
                  <a:pt x="31" y="346"/>
                </a:lnTo>
                <a:lnTo>
                  <a:pt x="31" y="349"/>
                </a:lnTo>
                <a:lnTo>
                  <a:pt x="31" y="349"/>
                </a:lnTo>
                <a:lnTo>
                  <a:pt x="31" y="352"/>
                </a:lnTo>
                <a:lnTo>
                  <a:pt x="31" y="352"/>
                </a:lnTo>
                <a:lnTo>
                  <a:pt x="31" y="352"/>
                </a:lnTo>
                <a:lnTo>
                  <a:pt x="31" y="352"/>
                </a:lnTo>
                <a:lnTo>
                  <a:pt x="31" y="355"/>
                </a:lnTo>
                <a:lnTo>
                  <a:pt x="31" y="355"/>
                </a:lnTo>
                <a:lnTo>
                  <a:pt x="31" y="355"/>
                </a:lnTo>
                <a:lnTo>
                  <a:pt x="31" y="355"/>
                </a:lnTo>
                <a:lnTo>
                  <a:pt x="31" y="358"/>
                </a:lnTo>
                <a:lnTo>
                  <a:pt x="31" y="358"/>
                </a:lnTo>
                <a:lnTo>
                  <a:pt x="34" y="358"/>
                </a:lnTo>
                <a:lnTo>
                  <a:pt x="34" y="358"/>
                </a:lnTo>
                <a:lnTo>
                  <a:pt x="34" y="358"/>
                </a:lnTo>
                <a:lnTo>
                  <a:pt x="34" y="358"/>
                </a:lnTo>
                <a:lnTo>
                  <a:pt x="39" y="355"/>
                </a:lnTo>
                <a:lnTo>
                  <a:pt x="39" y="355"/>
                </a:lnTo>
                <a:lnTo>
                  <a:pt x="50" y="358"/>
                </a:lnTo>
                <a:lnTo>
                  <a:pt x="56" y="361"/>
                </a:lnTo>
                <a:lnTo>
                  <a:pt x="59" y="364"/>
                </a:lnTo>
                <a:lnTo>
                  <a:pt x="59" y="364"/>
                </a:lnTo>
                <a:lnTo>
                  <a:pt x="81" y="370"/>
                </a:lnTo>
                <a:lnTo>
                  <a:pt x="81" y="370"/>
                </a:lnTo>
                <a:lnTo>
                  <a:pt x="84" y="370"/>
                </a:lnTo>
                <a:lnTo>
                  <a:pt x="84" y="370"/>
                </a:lnTo>
                <a:lnTo>
                  <a:pt x="87" y="370"/>
                </a:lnTo>
                <a:lnTo>
                  <a:pt x="87" y="370"/>
                </a:lnTo>
                <a:lnTo>
                  <a:pt x="98" y="376"/>
                </a:lnTo>
                <a:lnTo>
                  <a:pt x="98" y="376"/>
                </a:lnTo>
                <a:lnTo>
                  <a:pt x="106" y="379"/>
                </a:lnTo>
                <a:lnTo>
                  <a:pt x="106" y="379"/>
                </a:lnTo>
                <a:lnTo>
                  <a:pt x="109" y="379"/>
                </a:lnTo>
                <a:lnTo>
                  <a:pt x="109" y="379"/>
                </a:lnTo>
                <a:lnTo>
                  <a:pt x="120" y="382"/>
                </a:lnTo>
                <a:lnTo>
                  <a:pt x="126" y="385"/>
                </a:lnTo>
                <a:lnTo>
                  <a:pt x="126" y="385"/>
                </a:lnTo>
                <a:lnTo>
                  <a:pt x="148" y="388"/>
                </a:lnTo>
                <a:lnTo>
                  <a:pt x="148" y="388"/>
                </a:lnTo>
                <a:lnTo>
                  <a:pt x="168" y="382"/>
                </a:lnTo>
                <a:lnTo>
                  <a:pt x="176" y="382"/>
                </a:lnTo>
                <a:lnTo>
                  <a:pt x="176" y="382"/>
                </a:lnTo>
                <a:lnTo>
                  <a:pt x="182" y="382"/>
                </a:lnTo>
                <a:lnTo>
                  <a:pt x="182" y="382"/>
                </a:lnTo>
                <a:lnTo>
                  <a:pt x="199" y="379"/>
                </a:lnTo>
                <a:lnTo>
                  <a:pt x="204" y="382"/>
                </a:lnTo>
                <a:lnTo>
                  <a:pt x="210" y="382"/>
                </a:lnTo>
                <a:lnTo>
                  <a:pt x="210" y="382"/>
                </a:lnTo>
                <a:lnTo>
                  <a:pt x="213" y="391"/>
                </a:lnTo>
                <a:lnTo>
                  <a:pt x="213" y="391"/>
                </a:lnTo>
                <a:lnTo>
                  <a:pt x="213" y="391"/>
                </a:lnTo>
                <a:lnTo>
                  <a:pt x="213" y="391"/>
                </a:lnTo>
                <a:lnTo>
                  <a:pt x="213" y="391"/>
                </a:lnTo>
                <a:lnTo>
                  <a:pt x="213" y="391"/>
                </a:lnTo>
                <a:lnTo>
                  <a:pt x="213" y="395"/>
                </a:lnTo>
                <a:lnTo>
                  <a:pt x="213" y="395"/>
                </a:lnTo>
                <a:lnTo>
                  <a:pt x="213" y="395"/>
                </a:lnTo>
                <a:lnTo>
                  <a:pt x="213" y="395"/>
                </a:lnTo>
                <a:lnTo>
                  <a:pt x="215" y="395"/>
                </a:lnTo>
                <a:lnTo>
                  <a:pt x="215" y="395"/>
                </a:lnTo>
                <a:lnTo>
                  <a:pt x="215" y="395"/>
                </a:lnTo>
                <a:lnTo>
                  <a:pt x="215" y="395"/>
                </a:lnTo>
                <a:lnTo>
                  <a:pt x="215" y="398"/>
                </a:lnTo>
                <a:lnTo>
                  <a:pt x="215" y="398"/>
                </a:lnTo>
                <a:lnTo>
                  <a:pt x="215" y="398"/>
                </a:lnTo>
                <a:lnTo>
                  <a:pt x="215" y="398"/>
                </a:lnTo>
                <a:lnTo>
                  <a:pt x="218" y="398"/>
                </a:lnTo>
                <a:lnTo>
                  <a:pt x="218" y="398"/>
                </a:lnTo>
                <a:lnTo>
                  <a:pt x="218" y="398"/>
                </a:lnTo>
                <a:lnTo>
                  <a:pt x="218" y="398"/>
                </a:lnTo>
                <a:lnTo>
                  <a:pt x="218" y="401"/>
                </a:lnTo>
                <a:lnTo>
                  <a:pt x="218" y="401"/>
                </a:lnTo>
                <a:lnTo>
                  <a:pt x="218" y="401"/>
                </a:lnTo>
                <a:lnTo>
                  <a:pt x="218" y="401"/>
                </a:lnTo>
                <a:lnTo>
                  <a:pt x="221" y="401"/>
                </a:lnTo>
                <a:lnTo>
                  <a:pt x="221" y="401"/>
                </a:lnTo>
                <a:lnTo>
                  <a:pt x="221" y="404"/>
                </a:lnTo>
                <a:lnTo>
                  <a:pt x="221" y="404"/>
                </a:lnTo>
                <a:lnTo>
                  <a:pt x="221" y="404"/>
                </a:lnTo>
                <a:lnTo>
                  <a:pt x="221" y="404"/>
                </a:lnTo>
                <a:lnTo>
                  <a:pt x="224" y="404"/>
                </a:lnTo>
                <a:lnTo>
                  <a:pt x="224" y="404"/>
                </a:lnTo>
                <a:lnTo>
                  <a:pt x="224" y="407"/>
                </a:lnTo>
                <a:lnTo>
                  <a:pt x="224" y="407"/>
                </a:lnTo>
                <a:lnTo>
                  <a:pt x="224" y="407"/>
                </a:lnTo>
                <a:lnTo>
                  <a:pt x="224" y="407"/>
                </a:lnTo>
                <a:lnTo>
                  <a:pt x="227" y="407"/>
                </a:lnTo>
                <a:lnTo>
                  <a:pt x="227" y="407"/>
                </a:lnTo>
                <a:lnTo>
                  <a:pt x="227" y="407"/>
                </a:lnTo>
                <a:lnTo>
                  <a:pt x="227" y="407"/>
                </a:lnTo>
                <a:lnTo>
                  <a:pt x="227" y="410"/>
                </a:lnTo>
                <a:lnTo>
                  <a:pt x="227" y="410"/>
                </a:lnTo>
                <a:lnTo>
                  <a:pt x="229" y="410"/>
                </a:lnTo>
                <a:lnTo>
                  <a:pt x="229" y="410"/>
                </a:lnTo>
                <a:lnTo>
                  <a:pt x="229" y="410"/>
                </a:lnTo>
                <a:lnTo>
                  <a:pt x="229" y="410"/>
                </a:lnTo>
                <a:lnTo>
                  <a:pt x="229" y="410"/>
                </a:lnTo>
                <a:lnTo>
                  <a:pt x="229" y="410"/>
                </a:lnTo>
                <a:lnTo>
                  <a:pt x="232" y="413"/>
                </a:lnTo>
                <a:lnTo>
                  <a:pt x="232" y="413"/>
                </a:lnTo>
                <a:lnTo>
                  <a:pt x="232" y="413"/>
                </a:lnTo>
                <a:lnTo>
                  <a:pt x="232" y="413"/>
                </a:lnTo>
                <a:lnTo>
                  <a:pt x="232" y="413"/>
                </a:lnTo>
                <a:lnTo>
                  <a:pt x="232" y="413"/>
                </a:lnTo>
                <a:lnTo>
                  <a:pt x="232" y="413"/>
                </a:lnTo>
                <a:lnTo>
                  <a:pt x="232" y="413"/>
                </a:lnTo>
                <a:lnTo>
                  <a:pt x="235" y="413"/>
                </a:lnTo>
                <a:lnTo>
                  <a:pt x="235" y="413"/>
                </a:lnTo>
                <a:lnTo>
                  <a:pt x="235" y="413"/>
                </a:lnTo>
                <a:lnTo>
                  <a:pt x="235" y="413"/>
                </a:lnTo>
                <a:lnTo>
                  <a:pt x="235" y="413"/>
                </a:lnTo>
                <a:lnTo>
                  <a:pt x="235" y="413"/>
                </a:lnTo>
                <a:lnTo>
                  <a:pt x="235" y="413"/>
                </a:lnTo>
                <a:lnTo>
                  <a:pt x="235" y="413"/>
                </a:lnTo>
                <a:lnTo>
                  <a:pt x="235" y="413"/>
                </a:lnTo>
                <a:lnTo>
                  <a:pt x="235" y="413"/>
                </a:lnTo>
                <a:lnTo>
                  <a:pt x="238" y="416"/>
                </a:lnTo>
                <a:lnTo>
                  <a:pt x="238" y="416"/>
                </a:lnTo>
                <a:lnTo>
                  <a:pt x="238" y="416"/>
                </a:lnTo>
                <a:lnTo>
                  <a:pt x="238" y="416"/>
                </a:lnTo>
                <a:lnTo>
                  <a:pt x="238" y="416"/>
                </a:lnTo>
                <a:lnTo>
                  <a:pt x="238" y="416"/>
                </a:lnTo>
                <a:lnTo>
                  <a:pt x="235" y="391"/>
                </a:lnTo>
                <a:lnTo>
                  <a:pt x="235" y="391"/>
                </a:lnTo>
                <a:lnTo>
                  <a:pt x="235" y="388"/>
                </a:lnTo>
                <a:lnTo>
                  <a:pt x="246" y="376"/>
                </a:lnTo>
                <a:lnTo>
                  <a:pt x="249" y="361"/>
                </a:lnTo>
                <a:lnTo>
                  <a:pt x="249" y="361"/>
                </a:lnTo>
                <a:lnTo>
                  <a:pt x="252" y="352"/>
                </a:lnTo>
                <a:lnTo>
                  <a:pt x="252" y="346"/>
                </a:lnTo>
                <a:lnTo>
                  <a:pt x="255" y="340"/>
                </a:lnTo>
                <a:lnTo>
                  <a:pt x="255" y="340"/>
                </a:lnTo>
                <a:lnTo>
                  <a:pt x="260" y="337"/>
                </a:lnTo>
                <a:lnTo>
                  <a:pt x="263" y="337"/>
                </a:lnTo>
                <a:lnTo>
                  <a:pt x="274" y="337"/>
                </a:lnTo>
                <a:lnTo>
                  <a:pt x="274" y="337"/>
                </a:lnTo>
                <a:lnTo>
                  <a:pt x="280" y="328"/>
                </a:lnTo>
                <a:lnTo>
                  <a:pt x="280" y="328"/>
                </a:lnTo>
                <a:lnTo>
                  <a:pt x="280" y="328"/>
                </a:lnTo>
                <a:lnTo>
                  <a:pt x="280" y="328"/>
                </a:lnTo>
                <a:lnTo>
                  <a:pt x="280" y="316"/>
                </a:lnTo>
                <a:lnTo>
                  <a:pt x="280" y="309"/>
                </a:lnTo>
                <a:lnTo>
                  <a:pt x="283" y="303"/>
                </a:lnTo>
                <a:lnTo>
                  <a:pt x="283" y="303"/>
                </a:lnTo>
                <a:lnTo>
                  <a:pt x="285" y="303"/>
                </a:lnTo>
                <a:lnTo>
                  <a:pt x="285" y="303"/>
                </a:lnTo>
                <a:lnTo>
                  <a:pt x="294" y="300"/>
                </a:lnTo>
                <a:lnTo>
                  <a:pt x="302" y="297"/>
                </a:lnTo>
                <a:lnTo>
                  <a:pt x="302" y="297"/>
                </a:lnTo>
                <a:lnTo>
                  <a:pt x="313" y="294"/>
                </a:lnTo>
                <a:lnTo>
                  <a:pt x="319" y="288"/>
                </a:lnTo>
                <a:lnTo>
                  <a:pt x="325" y="273"/>
                </a:lnTo>
                <a:lnTo>
                  <a:pt x="325" y="273"/>
                </a:lnTo>
                <a:lnTo>
                  <a:pt x="325" y="264"/>
                </a:lnTo>
                <a:lnTo>
                  <a:pt x="325" y="264"/>
                </a:lnTo>
                <a:lnTo>
                  <a:pt x="327" y="261"/>
                </a:lnTo>
                <a:lnTo>
                  <a:pt x="327" y="261"/>
                </a:lnTo>
                <a:lnTo>
                  <a:pt x="327" y="261"/>
                </a:lnTo>
                <a:lnTo>
                  <a:pt x="327" y="261"/>
                </a:lnTo>
                <a:lnTo>
                  <a:pt x="327" y="261"/>
                </a:lnTo>
                <a:lnTo>
                  <a:pt x="327" y="261"/>
                </a:lnTo>
                <a:lnTo>
                  <a:pt x="327" y="258"/>
                </a:lnTo>
                <a:lnTo>
                  <a:pt x="327" y="258"/>
                </a:lnTo>
                <a:lnTo>
                  <a:pt x="327" y="258"/>
                </a:lnTo>
                <a:lnTo>
                  <a:pt x="327" y="258"/>
                </a:lnTo>
                <a:lnTo>
                  <a:pt x="327" y="258"/>
                </a:lnTo>
                <a:lnTo>
                  <a:pt x="327" y="258"/>
                </a:lnTo>
                <a:lnTo>
                  <a:pt x="327" y="255"/>
                </a:lnTo>
                <a:lnTo>
                  <a:pt x="327" y="255"/>
                </a:lnTo>
                <a:lnTo>
                  <a:pt x="327" y="255"/>
                </a:lnTo>
                <a:lnTo>
                  <a:pt x="327" y="255"/>
                </a:lnTo>
                <a:lnTo>
                  <a:pt x="327" y="252"/>
                </a:lnTo>
                <a:lnTo>
                  <a:pt x="327" y="252"/>
                </a:lnTo>
                <a:lnTo>
                  <a:pt x="330" y="252"/>
                </a:lnTo>
                <a:lnTo>
                  <a:pt x="330" y="252"/>
                </a:lnTo>
                <a:lnTo>
                  <a:pt x="330" y="252"/>
                </a:lnTo>
                <a:lnTo>
                  <a:pt x="330" y="252"/>
                </a:lnTo>
                <a:lnTo>
                  <a:pt x="330" y="249"/>
                </a:lnTo>
                <a:lnTo>
                  <a:pt x="330" y="249"/>
                </a:lnTo>
                <a:lnTo>
                  <a:pt x="330" y="249"/>
                </a:lnTo>
                <a:lnTo>
                  <a:pt x="330" y="249"/>
                </a:lnTo>
                <a:lnTo>
                  <a:pt x="330" y="246"/>
                </a:lnTo>
                <a:lnTo>
                  <a:pt x="330" y="246"/>
                </a:lnTo>
                <a:lnTo>
                  <a:pt x="333" y="246"/>
                </a:lnTo>
                <a:lnTo>
                  <a:pt x="333" y="246"/>
                </a:lnTo>
                <a:lnTo>
                  <a:pt x="333" y="246"/>
                </a:lnTo>
                <a:lnTo>
                  <a:pt x="333" y="246"/>
                </a:lnTo>
                <a:lnTo>
                  <a:pt x="333" y="243"/>
                </a:lnTo>
                <a:lnTo>
                  <a:pt x="333" y="243"/>
                </a:lnTo>
                <a:lnTo>
                  <a:pt x="336" y="243"/>
                </a:lnTo>
                <a:lnTo>
                  <a:pt x="339" y="240"/>
                </a:lnTo>
                <a:lnTo>
                  <a:pt x="344" y="234"/>
                </a:lnTo>
                <a:lnTo>
                  <a:pt x="344" y="234"/>
                </a:lnTo>
                <a:lnTo>
                  <a:pt x="347" y="230"/>
                </a:lnTo>
                <a:lnTo>
                  <a:pt x="316" y="0"/>
                </a:lnTo>
                <a:lnTo>
                  <a:pt x="316" y="0"/>
                </a:lnTo>
                <a:lnTo>
                  <a:pt x="305" y="6"/>
                </a:lnTo>
                <a:lnTo>
                  <a:pt x="297" y="9"/>
                </a:lnTo>
                <a:lnTo>
                  <a:pt x="291" y="15"/>
                </a:lnTo>
                <a:lnTo>
                  <a:pt x="288" y="21"/>
                </a:lnTo>
                <a:lnTo>
                  <a:pt x="288" y="21"/>
                </a:lnTo>
                <a:lnTo>
                  <a:pt x="280" y="33"/>
                </a:lnTo>
                <a:lnTo>
                  <a:pt x="280" y="33"/>
                </a:lnTo>
                <a:lnTo>
                  <a:pt x="274" y="39"/>
                </a:lnTo>
                <a:lnTo>
                  <a:pt x="274" y="39"/>
                </a:lnTo>
                <a:lnTo>
                  <a:pt x="263" y="51"/>
                </a:lnTo>
                <a:lnTo>
                  <a:pt x="255" y="57"/>
                </a:lnTo>
                <a:lnTo>
                  <a:pt x="243" y="57"/>
                </a:lnTo>
                <a:lnTo>
                  <a:pt x="243" y="57"/>
                </a:lnTo>
                <a:lnTo>
                  <a:pt x="229" y="63"/>
                </a:lnTo>
                <a:lnTo>
                  <a:pt x="215" y="72"/>
                </a:lnTo>
                <a:lnTo>
                  <a:pt x="215" y="72"/>
                </a:lnTo>
                <a:lnTo>
                  <a:pt x="196" y="85"/>
                </a:lnTo>
                <a:lnTo>
                  <a:pt x="196" y="85"/>
                </a:lnTo>
                <a:lnTo>
                  <a:pt x="185" y="88"/>
                </a:lnTo>
                <a:lnTo>
                  <a:pt x="173" y="88"/>
                </a:lnTo>
                <a:lnTo>
                  <a:pt x="159" y="82"/>
                </a:lnTo>
                <a:lnTo>
                  <a:pt x="145" y="76"/>
                </a:lnTo>
                <a:lnTo>
                  <a:pt x="145" y="76"/>
                </a:lnTo>
                <a:lnTo>
                  <a:pt x="131" y="69"/>
                </a:lnTo>
                <a:lnTo>
                  <a:pt x="0" y="82"/>
                </a:lnTo>
                <a:lnTo>
                  <a:pt x="0" y="82"/>
                </a:lnTo>
                <a:lnTo>
                  <a:pt x="0" y="85"/>
                </a:lnTo>
                <a:lnTo>
                  <a:pt x="0" y="85"/>
                </a:lnTo>
                <a:lnTo>
                  <a:pt x="0" y="85"/>
                </a:lnTo>
                <a:lnTo>
                  <a:pt x="0" y="85"/>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86" name="Freeform 83">
            <a:extLst>
              <a:ext uri="{FF2B5EF4-FFF2-40B4-BE49-F238E27FC236}">
                <a16:creationId xmlns:a16="http://schemas.microsoft.com/office/drawing/2014/main" id="{33AF8592-8C26-FEE0-3DBC-0C07DF26B33B}"/>
              </a:ext>
            </a:extLst>
          </p:cNvPr>
          <p:cNvSpPr>
            <a:spLocks/>
          </p:cNvSpPr>
          <p:nvPr/>
        </p:nvSpPr>
        <p:spPr bwMode="auto">
          <a:xfrm rot="21400944">
            <a:off x="10690495" y="3236637"/>
            <a:ext cx="6211" cy="7067"/>
          </a:xfrm>
          <a:custGeom>
            <a:avLst/>
            <a:gdLst>
              <a:gd name="T0" fmla="*/ 5 w 5"/>
              <a:gd name="T1" fmla="*/ 0 h 6"/>
              <a:gd name="T2" fmla="*/ 5 w 5"/>
              <a:gd name="T3" fmla="*/ 0 h 6"/>
              <a:gd name="T4" fmla="*/ 0 w 5"/>
              <a:gd name="T5" fmla="*/ 6 h 6"/>
              <a:gd name="T6" fmla="*/ 5 w 5"/>
              <a:gd name="T7" fmla="*/ 0 h 6"/>
              <a:gd name="T8" fmla="*/ 5 w 5"/>
              <a:gd name="T9" fmla="*/ 0 h 6"/>
            </a:gdLst>
            <a:ahLst/>
            <a:cxnLst>
              <a:cxn ang="0">
                <a:pos x="T0" y="T1"/>
              </a:cxn>
              <a:cxn ang="0">
                <a:pos x="T2" y="T3"/>
              </a:cxn>
              <a:cxn ang="0">
                <a:pos x="T4" y="T5"/>
              </a:cxn>
              <a:cxn ang="0">
                <a:pos x="T6" y="T7"/>
              </a:cxn>
              <a:cxn ang="0">
                <a:pos x="T8" y="T9"/>
              </a:cxn>
            </a:cxnLst>
            <a:rect l="0" t="0" r="r" b="b"/>
            <a:pathLst>
              <a:path w="5" h="6">
                <a:moveTo>
                  <a:pt x="5" y="0"/>
                </a:moveTo>
                <a:lnTo>
                  <a:pt x="5" y="0"/>
                </a:lnTo>
                <a:lnTo>
                  <a:pt x="0" y="6"/>
                </a:lnTo>
                <a:lnTo>
                  <a:pt x="5" y="0"/>
                </a:lnTo>
                <a:lnTo>
                  <a:pt x="5"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7" name="Freeform 84">
            <a:extLst>
              <a:ext uri="{FF2B5EF4-FFF2-40B4-BE49-F238E27FC236}">
                <a16:creationId xmlns:a16="http://schemas.microsoft.com/office/drawing/2014/main" id="{B7AB6C8D-CD8F-8FE6-3A98-284159867A44}"/>
              </a:ext>
            </a:extLst>
          </p:cNvPr>
          <p:cNvSpPr>
            <a:spLocks/>
          </p:cNvSpPr>
          <p:nvPr/>
        </p:nvSpPr>
        <p:spPr bwMode="auto">
          <a:xfrm rot="21400944">
            <a:off x="10277065" y="31486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8" name="Freeform 85">
            <a:extLst>
              <a:ext uri="{FF2B5EF4-FFF2-40B4-BE49-F238E27FC236}">
                <a16:creationId xmlns:a16="http://schemas.microsoft.com/office/drawing/2014/main" id="{47C066AA-9FA0-16ED-8D47-F4A0BB8DE270}"/>
              </a:ext>
            </a:extLst>
          </p:cNvPr>
          <p:cNvSpPr>
            <a:spLocks/>
          </p:cNvSpPr>
          <p:nvPr/>
        </p:nvSpPr>
        <p:spPr bwMode="auto">
          <a:xfrm rot="21400944">
            <a:off x="10276861" y="31451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9" name="Freeform 86">
            <a:extLst>
              <a:ext uri="{FF2B5EF4-FFF2-40B4-BE49-F238E27FC236}">
                <a16:creationId xmlns:a16="http://schemas.microsoft.com/office/drawing/2014/main" id="{6542A8D5-3796-215E-C267-0ABE88037DDE}"/>
              </a:ext>
            </a:extLst>
          </p:cNvPr>
          <p:cNvSpPr>
            <a:spLocks/>
          </p:cNvSpPr>
          <p:nvPr/>
        </p:nvSpPr>
        <p:spPr bwMode="auto">
          <a:xfrm rot="21400944">
            <a:off x="10277474" y="31557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0" name="Freeform 87">
            <a:extLst>
              <a:ext uri="{FF2B5EF4-FFF2-40B4-BE49-F238E27FC236}">
                <a16:creationId xmlns:a16="http://schemas.microsoft.com/office/drawing/2014/main" id="{6BE100B7-899B-69B9-2A0E-65FF03445F53}"/>
              </a:ext>
            </a:extLst>
          </p:cNvPr>
          <p:cNvSpPr>
            <a:spLocks/>
          </p:cNvSpPr>
          <p:nvPr/>
        </p:nvSpPr>
        <p:spPr bwMode="auto">
          <a:xfrm rot="21400944">
            <a:off x="10277270" y="31522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1" name="Freeform 88">
            <a:extLst>
              <a:ext uri="{FF2B5EF4-FFF2-40B4-BE49-F238E27FC236}">
                <a16:creationId xmlns:a16="http://schemas.microsoft.com/office/drawing/2014/main" id="{CD54D1CF-904A-2F60-29A3-DE8970BD9C12}"/>
              </a:ext>
            </a:extLst>
          </p:cNvPr>
          <p:cNvSpPr>
            <a:spLocks/>
          </p:cNvSpPr>
          <p:nvPr/>
        </p:nvSpPr>
        <p:spPr bwMode="auto">
          <a:xfrm rot="21400944">
            <a:off x="10272630" y="313479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2" name="Freeform 89">
            <a:extLst>
              <a:ext uri="{FF2B5EF4-FFF2-40B4-BE49-F238E27FC236}">
                <a16:creationId xmlns:a16="http://schemas.microsoft.com/office/drawing/2014/main" id="{326C942D-6081-0BC8-8CB7-4CB3A8F16D58}"/>
              </a:ext>
            </a:extLst>
          </p:cNvPr>
          <p:cNvSpPr>
            <a:spLocks/>
          </p:cNvSpPr>
          <p:nvPr/>
        </p:nvSpPr>
        <p:spPr bwMode="auto">
          <a:xfrm rot="21400944">
            <a:off x="10276656" y="31416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3" name="Freeform 90">
            <a:extLst>
              <a:ext uri="{FF2B5EF4-FFF2-40B4-BE49-F238E27FC236}">
                <a16:creationId xmlns:a16="http://schemas.microsoft.com/office/drawing/2014/main" id="{904CD152-D8CB-89D3-A36F-EE11C5655DB6}"/>
              </a:ext>
            </a:extLst>
          </p:cNvPr>
          <p:cNvSpPr>
            <a:spLocks/>
          </p:cNvSpPr>
          <p:nvPr/>
        </p:nvSpPr>
        <p:spPr bwMode="auto">
          <a:xfrm rot="21400944">
            <a:off x="10276554" y="313810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4" name="Freeform 91">
            <a:extLst>
              <a:ext uri="{FF2B5EF4-FFF2-40B4-BE49-F238E27FC236}">
                <a16:creationId xmlns:a16="http://schemas.microsoft.com/office/drawing/2014/main" id="{35D2B599-9EC9-8606-DCB4-8FA0B3CCD146}"/>
              </a:ext>
            </a:extLst>
          </p:cNvPr>
          <p:cNvSpPr>
            <a:spLocks/>
          </p:cNvSpPr>
          <p:nvPr/>
        </p:nvSpPr>
        <p:spPr bwMode="auto">
          <a:xfrm rot="21400944">
            <a:off x="10277781" y="315927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5" name="Freeform 92">
            <a:extLst>
              <a:ext uri="{FF2B5EF4-FFF2-40B4-BE49-F238E27FC236}">
                <a16:creationId xmlns:a16="http://schemas.microsoft.com/office/drawing/2014/main" id="{D31DD3B4-F442-67BC-851F-70C49E01DE75}"/>
              </a:ext>
            </a:extLst>
          </p:cNvPr>
          <p:cNvSpPr>
            <a:spLocks/>
          </p:cNvSpPr>
          <p:nvPr/>
        </p:nvSpPr>
        <p:spPr bwMode="auto">
          <a:xfrm rot="21400944">
            <a:off x="10282694" y="31813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6" name="Freeform 93">
            <a:extLst>
              <a:ext uri="{FF2B5EF4-FFF2-40B4-BE49-F238E27FC236}">
                <a16:creationId xmlns:a16="http://schemas.microsoft.com/office/drawing/2014/main" id="{B559BC43-B6B8-0A3A-6C03-44D7BD1797D1}"/>
              </a:ext>
            </a:extLst>
          </p:cNvPr>
          <p:cNvSpPr>
            <a:spLocks/>
          </p:cNvSpPr>
          <p:nvPr/>
        </p:nvSpPr>
        <p:spPr bwMode="auto">
          <a:xfrm rot="21400944">
            <a:off x="10272527" y="313479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7" name="Freeform 94">
            <a:extLst>
              <a:ext uri="{FF2B5EF4-FFF2-40B4-BE49-F238E27FC236}">
                <a16:creationId xmlns:a16="http://schemas.microsoft.com/office/drawing/2014/main" id="{101C1545-CD8F-0B5C-91C1-38EED7B9D6FF}"/>
              </a:ext>
            </a:extLst>
          </p:cNvPr>
          <p:cNvSpPr>
            <a:spLocks/>
          </p:cNvSpPr>
          <p:nvPr/>
        </p:nvSpPr>
        <p:spPr bwMode="auto">
          <a:xfrm rot="21400944">
            <a:off x="10282285" y="31743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8" name="Freeform 95">
            <a:extLst>
              <a:ext uri="{FF2B5EF4-FFF2-40B4-BE49-F238E27FC236}">
                <a16:creationId xmlns:a16="http://schemas.microsoft.com/office/drawing/2014/main" id="{DD7038C7-DDBA-5BEF-F20B-DEAD7D534590}"/>
              </a:ext>
            </a:extLst>
          </p:cNvPr>
          <p:cNvSpPr>
            <a:spLocks/>
          </p:cNvSpPr>
          <p:nvPr/>
        </p:nvSpPr>
        <p:spPr bwMode="auto">
          <a:xfrm rot="21400944">
            <a:off x="10282899" y="31849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9" name="Freeform 96">
            <a:extLst>
              <a:ext uri="{FF2B5EF4-FFF2-40B4-BE49-F238E27FC236}">
                <a16:creationId xmlns:a16="http://schemas.microsoft.com/office/drawing/2014/main" id="{FBB1CFCC-AEC4-DE6C-B275-23D64B8C9036}"/>
              </a:ext>
            </a:extLst>
          </p:cNvPr>
          <p:cNvSpPr>
            <a:spLocks/>
          </p:cNvSpPr>
          <p:nvPr/>
        </p:nvSpPr>
        <p:spPr bwMode="auto">
          <a:xfrm rot="21400944">
            <a:off x="10281740" y="3162580"/>
            <a:ext cx="0" cy="4711"/>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0" name="Freeform 97">
            <a:extLst>
              <a:ext uri="{FF2B5EF4-FFF2-40B4-BE49-F238E27FC236}">
                <a16:creationId xmlns:a16="http://schemas.microsoft.com/office/drawing/2014/main" id="{FC35DFF2-BD95-A152-8B7E-73538857CA86}"/>
              </a:ext>
            </a:extLst>
          </p:cNvPr>
          <p:cNvSpPr>
            <a:spLocks/>
          </p:cNvSpPr>
          <p:nvPr/>
        </p:nvSpPr>
        <p:spPr bwMode="auto">
          <a:xfrm rot="21400944">
            <a:off x="10282081" y="31708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1" name="Freeform 98">
            <a:extLst>
              <a:ext uri="{FF2B5EF4-FFF2-40B4-BE49-F238E27FC236}">
                <a16:creationId xmlns:a16="http://schemas.microsoft.com/office/drawing/2014/main" id="{563223BF-3228-79F4-2E5D-2BC3D64FCFF7}"/>
              </a:ext>
            </a:extLst>
          </p:cNvPr>
          <p:cNvSpPr>
            <a:spLocks/>
          </p:cNvSpPr>
          <p:nvPr/>
        </p:nvSpPr>
        <p:spPr bwMode="auto">
          <a:xfrm rot="21400944">
            <a:off x="10316591" y="34012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2" name="Freeform 99">
            <a:extLst>
              <a:ext uri="{FF2B5EF4-FFF2-40B4-BE49-F238E27FC236}">
                <a16:creationId xmlns:a16="http://schemas.microsoft.com/office/drawing/2014/main" id="{D79339B5-5344-791B-183B-3231B39F64CF}"/>
              </a:ext>
            </a:extLst>
          </p:cNvPr>
          <p:cNvSpPr>
            <a:spLocks/>
          </p:cNvSpPr>
          <p:nvPr/>
        </p:nvSpPr>
        <p:spPr bwMode="auto">
          <a:xfrm rot="21400944">
            <a:off x="10264383" y="309987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3" name="Freeform 100">
            <a:extLst>
              <a:ext uri="{FF2B5EF4-FFF2-40B4-BE49-F238E27FC236}">
                <a16:creationId xmlns:a16="http://schemas.microsoft.com/office/drawing/2014/main" id="{B229FA62-B612-DBE4-837F-49D701A14A48}"/>
              </a:ext>
            </a:extLst>
          </p:cNvPr>
          <p:cNvSpPr>
            <a:spLocks/>
          </p:cNvSpPr>
          <p:nvPr/>
        </p:nvSpPr>
        <p:spPr bwMode="auto">
          <a:xfrm rot="21400944">
            <a:off x="10259945" y="3089401"/>
            <a:ext cx="3727"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4" name="Freeform 101">
            <a:extLst>
              <a:ext uri="{FF2B5EF4-FFF2-40B4-BE49-F238E27FC236}">
                <a16:creationId xmlns:a16="http://schemas.microsoft.com/office/drawing/2014/main" id="{C08BE822-3722-6CE2-30D8-AE6735285A6E}"/>
              </a:ext>
            </a:extLst>
          </p:cNvPr>
          <p:cNvSpPr>
            <a:spLocks/>
          </p:cNvSpPr>
          <p:nvPr/>
        </p:nvSpPr>
        <p:spPr bwMode="auto">
          <a:xfrm rot="21400944">
            <a:off x="10268309" y="3103185"/>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5" name="Freeform 102">
            <a:extLst>
              <a:ext uri="{FF2B5EF4-FFF2-40B4-BE49-F238E27FC236}">
                <a16:creationId xmlns:a16="http://schemas.microsoft.com/office/drawing/2014/main" id="{3DD1C4CD-A24E-752A-AE38-ADA3CEDC9AB2}"/>
              </a:ext>
            </a:extLst>
          </p:cNvPr>
          <p:cNvSpPr>
            <a:spLocks/>
          </p:cNvSpPr>
          <p:nvPr/>
        </p:nvSpPr>
        <p:spPr bwMode="auto">
          <a:xfrm rot="21400944">
            <a:off x="10268718" y="311024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6" name="Freeform 103">
            <a:extLst>
              <a:ext uri="{FF2B5EF4-FFF2-40B4-BE49-F238E27FC236}">
                <a16:creationId xmlns:a16="http://schemas.microsoft.com/office/drawing/2014/main" id="{13D71D5A-7001-A885-B917-EF7BC678F5D5}"/>
              </a:ext>
            </a:extLst>
          </p:cNvPr>
          <p:cNvSpPr>
            <a:spLocks/>
          </p:cNvSpPr>
          <p:nvPr/>
        </p:nvSpPr>
        <p:spPr bwMode="auto">
          <a:xfrm rot="21400944">
            <a:off x="10283202" y="3188343"/>
            <a:ext cx="3727"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7" name="Freeform 104">
            <a:extLst>
              <a:ext uri="{FF2B5EF4-FFF2-40B4-BE49-F238E27FC236}">
                <a16:creationId xmlns:a16="http://schemas.microsoft.com/office/drawing/2014/main" id="{698A1F7D-BD49-5527-8CAC-A7832B80D02D}"/>
              </a:ext>
            </a:extLst>
          </p:cNvPr>
          <p:cNvSpPr>
            <a:spLocks/>
          </p:cNvSpPr>
          <p:nvPr/>
        </p:nvSpPr>
        <p:spPr bwMode="auto">
          <a:xfrm rot="21400944">
            <a:off x="10259846" y="308597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8" name="Freeform 105">
            <a:extLst>
              <a:ext uri="{FF2B5EF4-FFF2-40B4-BE49-F238E27FC236}">
                <a16:creationId xmlns:a16="http://schemas.microsoft.com/office/drawing/2014/main" id="{F1FBC9F7-9303-E183-2507-93FD82281332}"/>
              </a:ext>
            </a:extLst>
          </p:cNvPr>
          <p:cNvSpPr>
            <a:spLocks/>
          </p:cNvSpPr>
          <p:nvPr/>
        </p:nvSpPr>
        <p:spPr bwMode="auto">
          <a:xfrm rot="21400944">
            <a:off x="10271709" y="31206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9" name="Freeform 106">
            <a:extLst>
              <a:ext uri="{FF2B5EF4-FFF2-40B4-BE49-F238E27FC236}">
                <a16:creationId xmlns:a16="http://schemas.microsoft.com/office/drawing/2014/main" id="{26258F9B-9EE9-5E95-53A8-EB11798194DF}"/>
              </a:ext>
            </a:extLst>
          </p:cNvPr>
          <p:cNvSpPr>
            <a:spLocks/>
          </p:cNvSpPr>
          <p:nvPr/>
        </p:nvSpPr>
        <p:spPr bwMode="auto">
          <a:xfrm rot="21400944">
            <a:off x="10316386" y="33977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0" name="Freeform 107">
            <a:extLst>
              <a:ext uri="{FF2B5EF4-FFF2-40B4-BE49-F238E27FC236}">
                <a16:creationId xmlns:a16="http://schemas.microsoft.com/office/drawing/2014/main" id="{3F2829D4-DEC7-D6D5-7D96-531CF332823F}"/>
              </a:ext>
            </a:extLst>
          </p:cNvPr>
          <p:cNvSpPr>
            <a:spLocks/>
          </p:cNvSpPr>
          <p:nvPr/>
        </p:nvSpPr>
        <p:spPr bwMode="auto">
          <a:xfrm rot="21400944">
            <a:off x="10271914" y="31242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1" name="Freeform 108">
            <a:extLst>
              <a:ext uri="{FF2B5EF4-FFF2-40B4-BE49-F238E27FC236}">
                <a16:creationId xmlns:a16="http://schemas.microsoft.com/office/drawing/2014/main" id="{1A3B0D65-13B4-17D0-075D-6FFC55C9349F}"/>
              </a:ext>
            </a:extLst>
          </p:cNvPr>
          <p:cNvSpPr>
            <a:spLocks/>
          </p:cNvSpPr>
          <p:nvPr/>
        </p:nvSpPr>
        <p:spPr bwMode="auto">
          <a:xfrm rot="21400944">
            <a:off x="10272118" y="31277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2" name="Freeform 109">
            <a:extLst>
              <a:ext uri="{FF2B5EF4-FFF2-40B4-BE49-F238E27FC236}">
                <a16:creationId xmlns:a16="http://schemas.microsoft.com/office/drawing/2014/main" id="{4C3CBE5D-36F7-4F04-7B8B-E6AB7323145F}"/>
              </a:ext>
            </a:extLst>
          </p:cNvPr>
          <p:cNvSpPr>
            <a:spLocks/>
          </p:cNvSpPr>
          <p:nvPr/>
        </p:nvSpPr>
        <p:spPr bwMode="auto">
          <a:xfrm rot="21400944">
            <a:off x="10272118" y="31277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3" name="Freeform 110">
            <a:extLst>
              <a:ext uri="{FF2B5EF4-FFF2-40B4-BE49-F238E27FC236}">
                <a16:creationId xmlns:a16="http://schemas.microsoft.com/office/drawing/2014/main" id="{4DA543AC-F178-F78D-193D-2599BE4E0CB0}"/>
              </a:ext>
            </a:extLst>
          </p:cNvPr>
          <p:cNvSpPr>
            <a:spLocks/>
          </p:cNvSpPr>
          <p:nvPr/>
        </p:nvSpPr>
        <p:spPr bwMode="auto">
          <a:xfrm rot="21400944">
            <a:off x="10271914" y="31242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4" name="Freeform 111">
            <a:extLst>
              <a:ext uri="{FF2B5EF4-FFF2-40B4-BE49-F238E27FC236}">
                <a16:creationId xmlns:a16="http://schemas.microsoft.com/office/drawing/2014/main" id="{9BA7E997-A603-0D2D-63AC-509D9311FADD}"/>
              </a:ext>
            </a:extLst>
          </p:cNvPr>
          <p:cNvSpPr>
            <a:spLocks/>
          </p:cNvSpPr>
          <p:nvPr/>
        </p:nvSpPr>
        <p:spPr bwMode="auto">
          <a:xfrm rot="21400944">
            <a:off x="10272323" y="31312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5" name="Freeform 112">
            <a:extLst>
              <a:ext uri="{FF2B5EF4-FFF2-40B4-BE49-F238E27FC236}">
                <a16:creationId xmlns:a16="http://schemas.microsoft.com/office/drawing/2014/main" id="{40942E66-0847-8A0C-7F9C-16D384FF3AAF}"/>
              </a:ext>
            </a:extLst>
          </p:cNvPr>
          <p:cNvSpPr>
            <a:spLocks/>
          </p:cNvSpPr>
          <p:nvPr/>
        </p:nvSpPr>
        <p:spPr bwMode="auto">
          <a:xfrm rot="21400944">
            <a:off x="10269022" y="3113693"/>
            <a:ext cx="2485" cy="7067"/>
          </a:xfrm>
          <a:custGeom>
            <a:avLst/>
            <a:gdLst>
              <a:gd name="T0" fmla="*/ 2 w 2"/>
              <a:gd name="T1" fmla="*/ 6 h 6"/>
              <a:gd name="T2" fmla="*/ 2 w 2"/>
              <a:gd name="T3" fmla="*/ 6 h 6"/>
              <a:gd name="T4" fmla="*/ 0 w 2"/>
              <a:gd name="T5" fmla="*/ 0 h 6"/>
              <a:gd name="T6" fmla="*/ 0 w 2"/>
              <a:gd name="T7" fmla="*/ 0 h 6"/>
              <a:gd name="T8" fmla="*/ 2 w 2"/>
              <a:gd name="T9" fmla="*/ 6 h 6"/>
              <a:gd name="T10" fmla="*/ 2 w 2"/>
              <a:gd name="T11" fmla="*/ 6 h 6"/>
            </a:gdLst>
            <a:ahLst/>
            <a:cxnLst>
              <a:cxn ang="0">
                <a:pos x="T0" y="T1"/>
              </a:cxn>
              <a:cxn ang="0">
                <a:pos x="T2" y="T3"/>
              </a:cxn>
              <a:cxn ang="0">
                <a:pos x="T4" y="T5"/>
              </a:cxn>
              <a:cxn ang="0">
                <a:pos x="T6" y="T7"/>
              </a:cxn>
              <a:cxn ang="0">
                <a:pos x="T8" y="T9"/>
              </a:cxn>
              <a:cxn ang="0">
                <a:pos x="T10" y="T11"/>
              </a:cxn>
            </a:cxnLst>
            <a:rect l="0" t="0" r="r" b="b"/>
            <a:pathLst>
              <a:path w="2" h="6">
                <a:moveTo>
                  <a:pt x="2" y="6"/>
                </a:moveTo>
                <a:lnTo>
                  <a:pt x="2" y="6"/>
                </a:lnTo>
                <a:lnTo>
                  <a:pt x="0" y="0"/>
                </a:lnTo>
                <a:lnTo>
                  <a:pt x="0" y="0"/>
                </a:lnTo>
                <a:lnTo>
                  <a:pt x="2" y="6"/>
                </a:lnTo>
                <a:lnTo>
                  <a:pt x="2"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6" name="Freeform 113">
            <a:extLst>
              <a:ext uri="{FF2B5EF4-FFF2-40B4-BE49-F238E27FC236}">
                <a16:creationId xmlns:a16="http://schemas.microsoft.com/office/drawing/2014/main" id="{71D80C8B-57C4-8A8E-123C-27BB7F51F44D}"/>
              </a:ext>
            </a:extLst>
          </p:cNvPr>
          <p:cNvSpPr>
            <a:spLocks/>
          </p:cNvSpPr>
          <p:nvPr/>
        </p:nvSpPr>
        <p:spPr bwMode="auto">
          <a:xfrm rot="21400944">
            <a:off x="10309428" y="334031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7" name="Freeform 114">
            <a:extLst>
              <a:ext uri="{FF2B5EF4-FFF2-40B4-BE49-F238E27FC236}">
                <a16:creationId xmlns:a16="http://schemas.microsoft.com/office/drawing/2014/main" id="{560F8725-BC5B-9D35-4A47-4D41AEB809C8}"/>
              </a:ext>
            </a:extLst>
          </p:cNvPr>
          <p:cNvSpPr>
            <a:spLocks/>
          </p:cNvSpPr>
          <p:nvPr/>
        </p:nvSpPr>
        <p:spPr bwMode="auto">
          <a:xfrm rot="21400944">
            <a:off x="10309633" y="334384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8" name="Freeform 115">
            <a:extLst>
              <a:ext uri="{FF2B5EF4-FFF2-40B4-BE49-F238E27FC236}">
                <a16:creationId xmlns:a16="http://schemas.microsoft.com/office/drawing/2014/main" id="{7D44E7BA-0E83-BC20-838F-2F8E67679062}"/>
              </a:ext>
            </a:extLst>
          </p:cNvPr>
          <p:cNvSpPr>
            <a:spLocks/>
          </p:cNvSpPr>
          <p:nvPr/>
        </p:nvSpPr>
        <p:spPr bwMode="auto">
          <a:xfrm rot="21400944">
            <a:off x="10309019" y="333325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9" name="Freeform 116">
            <a:extLst>
              <a:ext uri="{FF2B5EF4-FFF2-40B4-BE49-F238E27FC236}">
                <a16:creationId xmlns:a16="http://schemas.microsoft.com/office/drawing/2014/main" id="{C16FF2DC-D0DF-3CAE-23E4-FC48374A8FC6}"/>
              </a:ext>
            </a:extLst>
          </p:cNvPr>
          <p:cNvSpPr>
            <a:spLocks/>
          </p:cNvSpPr>
          <p:nvPr/>
        </p:nvSpPr>
        <p:spPr bwMode="auto">
          <a:xfrm rot="21400944">
            <a:off x="10308815" y="332973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0" name="Freeform 117">
            <a:extLst>
              <a:ext uri="{FF2B5EF4-FFF2-40B4-BE49-F238E27FC236}">
                <a16:creationId xmlns:a16="http://schemas.microsoft.com/office/drawing/2014/main" id="{E5B6B88A-5E74-C726-07B7-877F06CAD2E8}"/>
              </a:ext>
            </a:extLst>
          </p:cNvPr>
          <p:cNvSpPr>
            <a:spLocks/>
          </p:cNvSpPr>
          <p:nvPr/>
        </p:nvSpPr>
        <p:spPr bwMode="auto">
          <a:xfrm rot="21400944">
            <a:off x="10310110" y="335207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1" name="Freeform 118">
            <a:extLst>
              <a:ext uri="{FF2B5EF4-FFF2-40B4-BE49-F238E27FC236}">
                <a16:creationId xmlns:a16="http://schemas.microsoft.com/office/drawing/2014/main" id="{BE2EA1B6-F06C-69D0-F33C-2EFDBCD9281C}"/>
              </a:ext>
            </a:extLst>
          </p:cNvPr>
          <p:cNvSpPr>
            <a:spLocks/>
          </p:cNvSpPr>
          <p:nvPr/>
        </p:nvSpPr>
        <p:spPr bwMode="auto">
          <a:xfrm rot="21400944">
            <a:off x="10304071" y="331230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2" name="Freeform 119">
            <a:extLst>
              <a:ext uri="{FF2B5EF4-FFF2-40B4-BE49-F238E27FC236}">
                <a16:creationId xmlns:a16="http://schemas.microsoft.com/office/drawing/2014/main" id="{BFBE7ABD-69AB-F74B-C5E0-E3F6776019AC}"/>
              </a:ext>
            </a:extLst>
          </p:cNvPr>
          <p:cNvSpPr>
            <a:spLocks/>
          </p:cNvSpPr>
          <p:nvPr/>
        </p:nvSpPr>
        <p:spPr bwMode="auto">
          <a:xfrm rot="21400944">
            <a:off x="10308406" y="3322675"/>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3" name="Freeform 120">
            <a:extLst>
              <a:ext uri="{FF2B5EF4-FFF2-40B4-BE49-F238E27FC236}">
                <a16:creationId xmlns:a16="http://schemas.microsoft.com/office/drawing/2014/main" id="{2AFE0412-5760-4BFC-12BA-5AEE7349A0FA}"/>
              </a:ext>
            </a:extLst>
          </p:cNvPr>
          <p:cNvSpPr>
            <a:spLocks/>
          </p:cNvSpPr>
          <p:nvPr/>
        </p:nvSpPr>
        <p:spPr bwMode="auto">
          <a:xfrm rot="21400944">
            <a:off x="10304480" y="331936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4" name="Freeform 121">
            <a:extLst>
              <a:ext uri="{FF2B5EF4-FFF2-40B4-BE49-F238E27FC236}">
                <a16:creationId xmlns:a16="http://schemas.microsoft.com/office/drawing/2014/main" id="{58359289-B929-5DA5-B71D-AE42AE9F06D5}"/>
              </a:ext>
            </a:extLst>
          </p:cNvPr>
          <p:cNvSpPr>
            <a:spLocks/>
          </p:cNvSpPr>
          <p:nvPr/>
        </p:nvSpPr>
        <p:spPr bwMode="auto">
          <a:xfrm rot="21400944">
            <a:off x="10310315" y="335560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5" name="Freeform 122">
            <a:extLst>
              <a:ext uri="{FF2B5EF4-FFF2-40B4-BE49-F238E27FC236}">
                <a16:creationId xmlns:a16="http://schemas.microsoft.com/office/drawing/2014/main" id="{91BF29E9-52A7-DF07-456D-7031FE84D309}"/>
              </a:ext>
            </a:extLst>
          </p:cNvPr>
          <p:cNvSpPr>
            <a:spLocks/>
          </p:cNvSpPr>
          <p:nvPr/>
        </p:nvSpPr>
        <p:spPr bwMode="auto">
          <a:xfrm rot="21400944">
            <a:off x="10314853" y="3369495"/>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6" name="Freeform 123">
            <a:extLst>
              <a:ext uri="{FF2B5EF4-FFF2-40B4-BE49-F238E27FC236}">
                <a16:creationId xmlns:a16="http://schemas.microsoft.com/office/drawing/2014/main" id="{2A494C74-F119-8B2D-7A59-183419691E5A}"/>
              </a:ext>
            </a:extLst>
          </p:cNvPr>
          <p:cNvSpPr>
            <a:spLocks/>
          </p:cNvSpPr>
          <p:nvPr/>
        </p:nvSpPr>
        <p:spPr bwMode="auto">
          <a:xfrm rot="21400944">
            <a:off x="10316080" y="339066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7" name="Freeform 124">
            <a:extLst>
              <a:ext uri="{FF2B5EF4-FFF2-40B4-BE49-F238E27FC236}">
                <a16:creationId xmlns:a16="http://schemas.microsoft.com/office/drawing/2014/main" id="{46ADDF86-E930-C5E2-22EA-855172047381}"/>
              </a:ext>
            </a:extLst>
          </p:cNvPr>
          <p:cNvSpPr>
            <a:spLocks/>
          </p:cNvSpPr>
          <p:nvPr/>
        </p:nvSpPr>
        <p:spPr bwMode="auto">
          <a:xfrm rot="21400944">
            <a:off x="10315875" y="338713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8" name="Freeform 125">
            <a:extLst>
              <a:ext uri="{FF2B5EF4-FFF2-40B4-BE49-F238E27FC236}">
                <a16:creationId xmlns:a16="http://schemas.microsoft.com/office/drawing/2014/main" id="{F1F25307-4ABA-3C10-63FD-8C07CD04DDBE}"/>
              </a:ext>
            </a:extLst>
          </p:cNvPr>
          <p:cNvSpPr>
            <a:spLocks/>
          </p:cNvSpPr>
          <p:nvPr/>
        </p:nvSpPr>
        <p:spPr bwMode="auto">
          <a:xfrm rot="21400944">
            <a:off x="10314648" y="3365968"/>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9" name="Freeform 126">
            <a:extLst>
              <a:ext uri="{FF2B5EF4-FFF2-40B4-BE49-F238E27FC236}">
                <a16:creationId xmlns:a16="http://schemas.microsoft.com/office/drawing/2014/main" id="{86FC5AC2-5888-7D4F-BEA9-1AD1ABC8B02D}"/>
              </a:ext>
            </a:extLst>
          </p:cNvPr>
          <p:cNvSpPr>
            <a:spLocks/>
          </p:cNvSpPr>
          <p:nvPr/>
        </p:nvSpPr>
        <p:spPr bwMode="auto">
          <a:xfrm rot="21400944">
            <a:off x="10310724" y="336265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0" name="Freeform 127">
            <a:extLst>
              <a:ext uri="{FF2B5EF4-FFF2-40B4-BE49-F238E27FC236}">
                <a16:creationId xmlns:a16="http://schemas.microsoft.com/office/drawing/2014/main" id="{AF4377EE-524F-C6F8-9CEE-A0EDF5F5C1B5}"/>
              </a:ext>
            </a:extLst>
          </p:cNvPr>
          <p:cNvSpPr>
            <a:spLocks/>
          </p:cNvSpPr>
          <p:nvPr/>
        </p:nvSpPr>
        <p:spPr bwMode="auto">
          <a:xfrm rot="21400944">
            <a:off x="10292691" y="322329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1" name="Freeform 128">
            <a:extLst>
              <a:ext uri="{FF2B5EF4-FFF2-40B4-BE49-F238E27FC236}">
                <a16:creationId xmlns:a16="http://schemas.microsoft.com/office/drawing/2014/main" id="{31347CD2-87CE-018F-82F7-B8C961366139}"/>
              </a:ext>
            </a:extLst>
          </p:cNvPr>
          <p:cNvSpPr>
            <a:spLocks/>
          </p:cNvSpPr>
          <p:nvPr/>
        </p:nvSpPr>
        <p:spPr bwMode="auto">
          <a:xfrm rot="21400944">
            <a:off x="10288357" y="321293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2" name="Freeform 129">
            <a:extLst>
              <a:ext uri="{FF2B5EF4-FFF2-40B4-BE49-F238E27FC236}">
                <a16:creationId xmlns:a16="http://schemas.microsoft.com/office/drawing/2014/main" id="{3598FAD6-0FD8-B8DD-ADD3-E1ED713A6064}"/>
              </a:ext>
            </a:extLst>
          </p:cNvPr>
          <p:cNvSpPr>
            <a:spLocks/>
          </p:cNvSpPr>
          <p:nvPr/>
        </p:nvSpPr>
        <p:spPr bwMode="auto">
          <a:xfrm rot="21400944">
            <a:off x="10288152" y="320940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3" name="Freeform 130">
            <a:extLst>
              <a:ext uri="{FF2B5EF4-FFF2-40B4-BE49-F238E27FC236}">
                <a16:creationId xmlns:a16="http://schemas.microsoft.com/office/drawing/2014/main" id="{4659DACA-7C9F-D123-3B99-07331E6BB85A}"/>
              </a:ext>
            </a:extLst>
          </p:cNvPr>
          <p:cNvSpPr>
            <a:spLocks/>
          </p:cNvSpPr>
          <p:nvPr/>
        </p:nvSpPr>
        <p:spPr bwMode="auto">
          <a:xfrm rot="21400944">
            <a:off x="10288763" y="3219877"/>
            <a:ext cx="3727"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4" name="Freeform 131">
            <a:extLst>
              <a:ext uri="{FF2B5EF4-FFF2-40B4-BE49-F238E27FC236}">
                <a16:creationId xmlns:a16="http://schemas.microsoft.com/office/drawing/2014/main" id="{BE04AA83-1DEF-FE76-B583-BBAADB398E25}"/>
              </a:ext>
            </a:extLst>
          </p:cNvPr>
          <p:cNvSpPr>
            <a:spLocks/>
          </p:cNvSpPr>
          <p:nvPr/>
        </p:nvSpPr>
        <p:spPr bwMode="auto">
          <a:xfrm rot="21400944">
            <a:off x="10287539" y="319881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5" name="Freeform 132">
            <a:extLst>
              <a:ext uri="{FF2B5EF4-FFF2-40B4-BE49-F238E27FC236}">
                <a16:creationId xmlns:a16="http://schemas.microsoft.com/office/drawing/2014/main" id="{F1D56559-BF72-8A2A-6930-BCFD6FDBE0A6}"/>
              </a:ext>
            </a:extLst>
          </p:cNvPr>
          <p:cNvSpPr>
            <a:spLocks/>
          </p:cNvSpPr>
          <p:nvPr/>
        </p:nvSpPr>
        <p:spPr bwMode="auto">
          <a:xfrm rot="21400944">
            <a:off x="10287232" y="31952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6" name="Freeform 133">
            <a:extLst>
              <a:ext uri="{FF2B5EF4-FFF2-40B4-BE49-F238E27FC236}">
                <a16:creationId xmlns:a16="http://schemas.microsoft.com/office/drawing/2014/main" id="{6948FF80-E19D-3005-22A8-37525263A2B1}"/>
              </a:ext>
            </a:extLst>
          </p:cNvPr>
          <p:cNvSpPr>
            <a:spLocks/>
          </p:cNvSpPr>
          <p:nvPr/>
        </p:nvSpPr>
        <p:spPr bwMode="auto">
          <a:xfrm rot="21400944">
            <a:off x="10287743" y="320234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7" name="Freeform 134">
            <a:extLst>
              <a:ext uri="{FF2B5EF4-FFF2-40B4-BE49-F238E27FC236}">
                <a16:creationId xmlns:a16="http://schemas.microsoft.com/office/drawing/2014/main" id="{53F8247A-7672-A961-F005-4D6CD50BBBC4}"/>
              </a:ext>
            </a:extLst>
          </p:cNvPr>
          <p:cNvSpPr>
            <a:spLocks/>
          </p:cNvSpPr>
          <p:nvPr/>
        </p:nvSpPr>
        <p:spPr bwMode="auto">
          <a:xfrm rot="21400944">
            <a:off x="10294020" y="3244461"/>
            <a:ext cx="0" cy="7067"/>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8" name="Freeform 135">
            <a:extLst>
              <a:ext uri="{FF2B5EF4-FFF2-40B4-BE49-F238E27FC236}">
                <a16:creationId xmlns:a16="http://schemas.microsoft.com/office/drawing/2014/main" id="{0DAC1A3F-EB79-7E15-C286-AA866316C95C}"/>
              </a:ext>
            </a:extLst>
          </p:cNvPr>
          <p:cNvSpPr>
            <a:spLocks/>
          </p:cNvSpPr>
          <p:nvPr/>
        </p:nvSpPr>
        <p:spPr bwMode="auto">
          <a:xfrm rot="21400944">
            <a:off x="10294325" y="3251447"/>
            <a:ext cx="2485" cy="353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9" name="Freeform 136">
            <a:extLst>
              <a:ext uri="{FF2B5EF4-FFF2-40B4-BE49-F238E27FC236}">
                <a16:creationId xmlns:a16="http://schemas.microsoft.com/office/drawing/2014/main" id="{CF6CD9D1-47FB-CEA3-39D0-49BD64541E34}"/>
              </a:ext>
            </a:extLst>
          </p:cNvPr>
          <p:cNvSpPr>
            <a:spLocks/>
          </p:cNvSpPr>
          <p:nvPr/>
        </p:nvSpPr>
        <p:spPr bwMode="auto">
          <a:xfrm rot="21400944">
            <a:off x="10298372" y="3254756"/>
            <a:ext cx="3727" cy="50649"/>
          </a:xfrm>
          <a:custGeom>
            <a:avLst/>
            <a:gdLst>
              <a:gd name="T0" fmla="*/ 3 w 3"/>
              <a:gd name="T1" fmla="*/ 43 h 43"/>
              <a:gd name="T2" fmla="*/ 3 w 3"/>
              <a:gd name="T3" fmla="*/ 43 h 43"/>
              <a:gd name="T4" fmla="*/ 0 w 3"/>
              <a:gd name="T5" fmla="*/ 0 h 43"/>
              <a:gd name="T6" fmla="*/ 0 w 3"/>
              <a:gd name="T7" fmla="*/ 0 h 43"/>
              <a:gd name="T8" fmla="*/ 3 w 3"/>
              <a:gd name="T9" fmla="*/ 43 h 43"/>
              <a:gd name="T10" fmla="*/ 3 w 3"/>
              <a:gd name="T11" fmla="*/ 43 h 43"/>
            </a:gdLst>
            <a:ahLst/>
            <a:cxnLst>
              <a:cxn ang="0">
                <a:pos x="T0" y="T1"/>
              </a:cxn>
              <a:cxn ang="0">
                <a:pos x="T2" y="T3"/>
              </a:cxn>
              <a:cxn ang="0">
                <a:pos x="T4" y="T5"/>
              </a:cxn>
              <a:cxn ang="0">
                <a:pos x="T6" y="T7"/>
              </a:cxn>
              <a:cxn ang="0">
                <a:pos x="T8" y="T9"/>
              </a:cxn>
              <a:cxn ang="0">
                <a:pos x="T10" y="T11"/>
              </a:cxn>
            </a:cxnLst>
            <a:rect l="0" t="0" r="r" b="b"/>
            <a:pathLst>
              <a:path w="3" h="43">
                <a:moveTo>
                  <a:pt x="3" y="43"/>
                </a:moveTo>
                <a:lnTo>
                  <a:pt x="3" y="43"/>
                </a:lnTo>
                <a:lnTo>
                  <a:pt x="0" y="0"/>
                </a:lnTo>
                <a:lnTo>
                  <a:pt x="0" y="0"/>
                </a:lnTo>
                <a:lnTo>
                  <a:pt x="3" y="43"/>
                </a:lnTo>
                <a:lnTo>
                  <a:pt x="3" y="4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0" name="Freeform 137">
            <a:extLst>
              <a:ext uri="{FF2B5EF4-FFF2-40B4-BE49-F238E27FC236}">
                <a16:creationId xmlns:a16="http://schemas.microsoft.com/office/drawing/2014/main" id="{56393E1D-5B3D-7379-C622-4C9364259AA4}"/>
              </a:ext>
            </a:extLst>
          </p:cNvPr>
          <p:cNvSpPr>
            <a:spLocks/>
          </p:cNvSpPr>
          <p:nvPr/>
        </p:nvSpPr>
        <p:spPr bwMode="auto">
          <a:xfrm rot="21400944">
            <a:off x="10293100" y="323035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1" name="Freeform 138">
            <a:extLst>
              <a:ext uri="{FF2B5EF4-FFF2-40B4-BE49-F238E27FC236}">
                <a16:creationId xmlns:a16="http://schemas.microsoft.com/office/drawing/2014/main" id="{6BE20097-793C-3697-2AD2-B13BB5D2BDF4}"/>
              </a:ext>
            </a:extLst>
          </p:cNvPr>
          <p:cNvSpPr>
            <a:spLocks/>
          </p:cNvSpPr>
          <p:nvPr/>
        </p:nvSpPr>
        <p:spPr bwMode="auto">
          <a:xfrm rot="21400944">
            <a:off x="10303765" y="3305249"/>
            <a:ext cx="0" cy="7067"/>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2" name="Freeform 139">
            <a:extLst>
              <a:ext uri="{FF2B5EF4-FFF2-40B4-BE49-F238E27FC236}">
                <a16:creationId xmlns:a16="http://schemas.microsoft.com/office/drawing/2014/main" id="{DB355ABB-96E7-4B43-B5B9-7F9029FFA523}"/>
              </a:ext>
            </a:extLst>
          </p:cNvPr>
          <p:cNvSpPr>
            <a:spLocks/>
          </p:cNvSpPr>
          <p:nvPr/>
        </p:nvSpPr>
        <p:spPr bwMode="auto">
          <a:xfrm rot="21400944">
            <a:off x="10293714" y="3240936"/>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3" name="Freeform 140">
            <a:extLst>
              <a:ext uri="{FF2B5EF4-FFF2-40B4-BE49-F238E27FC236}">
                <a16:creationId xmlns:a16="http://schemas.microsoft.com/office/drawing/2014/main" id="{D6CED0BD-EC56-834A-1633-C29BB51A20D2}"/>
              </a:ext>
            </a:extLst>
          </p:cNvPr>
          <p:cNvSpPr>
            <a:spLocks/>
          </p:cNvSpPr>
          <p:nvPr/>
        </p:nvSpPr>
        <p:spPr bwMode="auto">
          <a:xfrm rot="21400944">
            <a:off x="10293305" y="323388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4" name="Freeform 141">
            <a:extLst>
              <a:ext uri="{FF2B5EF4-FFF2-40B4-BE49-F238E27FC236}">
                <a16:creationId xmlns:a16="http://schemas.microsoft.com/office/drawing/2014/main" id="{3BAA2AFA-1FF8-CE11-EFF9-7F55B013B3AE}"/>
              </a:ext>
            </a:extLst>
          </p:cNvPr>
          <p:cNvSpPr>
            <a:spLocks/>
          </p:cNvSpPr>
          <p:nvPr/>
        </p:nvSpPr>
        <p:spPr bwMode="auto">
          <a:xfrm rot="21400944">
            <a:off x="10315466" y="3376545"/>
            <a:ext cx="0" cy="10602"/>
          </a:xfrm>
          <a:custGeom>
            <a:avLst/>
            <a:gdLst>
              <a:gd name="T0" fmla="*/ 9 h 9"/>
              <a:gd name="T1" fmla="*/ 9 h 9"/>
              <a:gd name="T2" fmla="*/ 0 h 9"/>
              <a:gd name="T3" fmla="*/ 0 h 9"/>
              <a:gd name="T4" fmla="*/ 9 h 9"/>
              <a:gd name="T5" fmla="*/ 9 h 9"/>
            </a:gdLst>
            <a:ahLst/>
            <a:cxnLst>
              <a:cxn ang="0">
                <a:pos x="0" y="T0"/>
              </a:cxn>
              <a:cxn ang="0">
                <a:pos x="0" y="T1"/>
              </a:cxn>
              <a:cxn ang="0">
                <a:pos x="0" y="T2"/>
              </a:cxn>
              <a:cxn ang="0">
                <a:pos x="0" y="T3"/>
              </a:cxn>
              <a:cxn ang="0">
                <a:pos x="0" y="T4"/>
              </a:cxn>
              <a:cxn ang="0">
                <a:pos x="0" y="T5"/>
              </a:cxn>
            </a:cxnLst>
            <a:rect l="0" t="0" r="r" b="b"/>
            <a:pathLst>
              <a:path h="9">
                <a:moveTo>
                  <a:pt x="0" y="9"/>
                </a:moveTo>
                <a:lnTo>
                  <a:pt x="0" y="9"/>
                </a:lnTo>
                <a:lnTo>
                  <a:pt x="0" y="0"/>
                </a:lnTo>
                <a:lnTo>
                  <a:pt x="0" y="0"/>
                </a:lnTo>
                <a:lnTo>
                  <a:pt x="0" y="9"/>
                </a:lnTo>
                <a:lnTo>
                  <a:pt x="0" y="9"/>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5" name="Freeform 142">
            <a:extLst>
              <a:ext uri="{FF2B5EF4-FFF2-40B4-BE49-F238E27FC236}">
                <a16:creationId xmlns:a16="http://schemas.microsoft.com/office/drawing/2014/main" id="{66F19EA2-866B-DF7F-D19D-A1DB8B077C15}"/>
              </a:ext>
            </a:extLst>
          </p:cNvPr>
          <p:cNvSpPr>
            <a:spLocks/>
          </p:cNvSpPr>
          <p:nvPr/>
        </p:nvSpPr>
        <p:spPr bwMode="auto">
          <a:xfrm rot="21400944">
            <a:off x="10259642" y="3082450"/>
            <a:ext cx="0" cy="3534"/>
          </a:xfrm>
          <a:custGeom>
            <a:avLst/>
            <a:gdLst>
              <a:gd name="T0" fmla="*/ 3 h 3"/>
              <a:gd name="T1" fmla="*/ 3 h 3"/>
              <a:gd name="T2" fmla="*/ 0 h 3"/>
              <a:gd name="T3" fmla="*/ 0 h 3"/>
              <a:gd name="T4" fmla="*/ 0 h 3"/>
              <a:gd name="T5" fmla="*/ 3 h 3"/>
              <a:gd name="T6" fmla="*/ 3 h 3"/>
            </a:gdLst>
            <a:ahLst/>
            <a:cxnLst>
              <a:cxn ang="0">
                <a:pos x="0" y="T0"/>
              </a:cxn>
              <a:cxn ang="0">
                <a:pos x="0" y="T1"/>
              </a:cxn>
              <a:cxn ang="0">
                <a:pos x="0" y="T2"/>
              </a:cxn>
              <a:cxn ang="0">
                <a:pos x="0" y="T3"/>
              </a:cxn>
              <a:cxn ang="0">
                <a:pos x="0" y="T4"/>
              </a:cxn>
              <a:cxn ang="0">
                <a:pos x="0" y="T5"/>
              </a:cxn>
              <a:cxn ang="0">
                <a:pos x="0" y="T6"/>
              </a:cxn>
            </a:cxnLst>
            <a:rect l="0" t="0" r="r" b="b"/>
            <a:pathLst>
              <a:path h="3">
                <a:moveTo>
                  <a:pt x="0" y="3"/>
                </a:moveTo>
                <a:lnTo>
                  <a:pt x="0" y="3"/>
                </a:lnTo>
                <a:lnTo>
                  <a:pt x="0" y="0"/>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6" name="Freeform 143">
            <a:extLst>
              <a:ext uri="{FF2B5EF4-FFF2-40B4-BE49-F238E27FC236}">
                <a16:creationId xmlns:a16="http://schemas.microsoft.com/office/drawing/2014/main" id="{1EFB2DC3-CB77-D969-BBD4-738FC4DD84D6}"/>
              </a:ext>
            </a:extLst>
          </p:cNvPr>
          <p:cNvSpPr>
            <a:spLocks/>
          </p:cNvSpPr>
          <p:nvPr/>
        </p:nvSpPr>
        <p:spPr bwMode="auto">
          <a:xfrm rot="21400944">
            <a:off x="10577451" y="34580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7" name="Freeform 144">
            <a:extLst>
              <a:ext uri="{FF2B5EF4-FFF2-40B4-BE49-F238E27FC236}">
                <a16:creationId xmlns:a16="http://schemas.microsoft.com/office/drawing/2014/main" id="{F2FA5742-7814-9419-1B8D-31F621B17965}"/>
              </a:ext>
            </a:extLst>
          </p:cNvPr>
          <p:cNvSpPr>
            <a:spLocks/>
          </p:cNvSpPr>
          <p:nvPr/>
        </p:nvSpPr>
        <p:spPr bwMode="auto">
          <a:xfrm rot="21400944">
            <a:off x="10573526" y="345478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8" name="Freeform 145">
            <a:extLst>
              <a:ext uri="{FF2B5EF4-FFF2-40B4-BE49-F238E27FC236}">
                <a16:creationId xmlns:a16="http://schemas.microsoft.com/office/drawing/2014/main" id="{AA9B77C3-9763-34F4-0637-682F2604924C}"/>
              </a:ext>
            </a:extLst>
          </p:cNvPr>
          <p:cNvSpPr>
            <a:spLocks/>
          </p:cNvSpPr>
          <p:nvPr/>
        </p:nvSpPr>
        <p:spPr bwMode="auto">
          <a:xfrm rot="21400944">
            <a:off x="10565881" y="34516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9" name="Freeform 146">
            <a:extLst>
              <a:ext uri="{FF2B5EF4-FFF2-40B4-BE49-F238E27FC236}">
                <a16:creationId xmlns:a16="http://schemas.microsoft.com/office/drawing/2014/main" id="{9ED5F418-E963-B402-0353-1F6604732225}"/>
              </a:ext>
            </a:extLst>
          </p:cNvPr>
          <p:cNvSpPr>
            <a:spLocks/>
          </p:cNvSpPr>
          <p:nvPr/>
        </p:nvSpPr>
        <p:spPr bwMode="auto">
          <a:xfrm rot="21400944">
            <a:off x="10565980" y="3451579"/>
            <a:ext cx="3727"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0" name="Freeform 147">
            <a:extLst>
              <a:ext uri="{FF2B5EF4-FFF2-40B4-BE49-F238E27FC236}">
                <a16:creationId xmlns:a16="http://schemas.microsoft.com/office/drawing/2014/main" id="{9A077097-D916-FC59-B8F5-2D6257465C3F}"/>
              </a:ext>
            </a:extLst>
          </p:cNvPr>
          <p:cNvSpPr>
            <a:spLocks/>
          </p:cNvSpPr>
          <p:nvPr/>
        </p:nvSpPr>
        <p:spPr bwMode="auto">
          <a:xfrm rot="21400944">
            <a:off x="10563299" y="3448303"/>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1" name="Freeform 148">
            <a:extLst>
              <a:ext uri="{FF2B5EF4-FFF2-40B4-BE49-F238E27FC236}">
                <a16:creationId xmlns:a16="http://schemas.microsoft.com/office/drawing/2014/main" id="{3D166F38-FD94-AD86-0EF3-4C3FE98D3D42}"/>
              </a:ext>
            </a:extLst>
          </p:cNvPr>
          <p:cNvSpPr>
            <a:spLocks/>
          </p:cNvSpPr>
          <p:nvPr/>
        </p:nvSpPr>
        <p:spPr bwMode="auto">
          <a:xfrm rot="21400944">
            <a:off x="10559473" y="3448413"/>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2" name="Freeform 149">
            <a:extLst>
              <a:ext uri="{FF2B5EF4-FFF2-40B4-BE49-F238E27FC236}">
                <a16:creationId xmlns:a16="http://schemas.microsoft.com/office/drawing/2014/main" id="{22611E0B-BE92-49DD-9CA9-ECA54F79109D}"/>
              </a:ext>
            </a:extLst>
          </p:cNvPr>
          <p:cNvSpPr>
            <a:spLocks/>
          </p:cNvSpPr>
          <p:nvPr/>
        </p:nvSpPr>
        <p:spPr bwMode="auto">
          <a:xfrm rot="21400944">
            <a:off x="10569803" y="3454894"/>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3" name="Freeform 150">
            <a:extLst>
              <a:ext uri="{FF2B5EF4-FFF2-40B4-BE49-F238E27FC236}">
                <a16:creationId xmlns:a16="http://schemas.microsoft.com/office/drawing/2014/main" id="{C692EDCC-17A8-5E15-7B74-05B289F843E5}"/>
              </a:ext>
            </a:extLst>
          </p:cNvPr>
          <p:cNvSpPr>
            <a:spLocks/>
          </p:cNvSpPr>
          <p:nvPr/>
        </p:nvSpPr>
        <p:spPr bwMode="auto">
          <a:xfrm rot="21400944">
            <a:off x="10569806" y="34550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4" name="Freeform 151">
            <a:extLst>
              <a:ext uri="{FF2B5EF4-FFF2-40B4-BE49-F238E27FC236}">
                <a16:creationId xmlns:a16="http://schemas.microsoft.com/office/drawing/2014/main" id="{90E66A66-6DAE-08BC-9C74-925C7869F9C2}"/>
              </a:ext>
            </a:extLst>
          </p:cNvPr>
          <p:cNvSpPr>
            <a:spLocks/>
          </p:cNvSpPr>
          <p:nvPr/>
        </p:nvSpPr>
        <p:spPr bwMode="auto">
          <a:xfrm rot="21400944">
            <a:off x="10547599" y="3435054"/>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5" name="Freeform 152">
            <a:extLst>
              <a:ext uri="{FF2B5EF4-FFF2-40B4-BE49-F238E27FC236}">
                <a16:creationId xmlns:a16="http://schemas.microsoft.com/office/drawing/2014/main" id="{4FD27157-7DBC-C336-D19C-731A6208CB87}"/>
              </a:ext>
            </a:extLst>
          </p:cNvPr>
          <p:cNvSpPr>
            <a:spLocks/>
          </p:cNvSpPr>
          <p:nvPr/>
        </p:nvSpPr>
        <p:spPr bwMode="auto">
          <a:xfrm rot="21400944">
            <a:off x="10544880" y="3430493"/>
            <a:ext cx="0" cy="4711"/>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6" name="Freeform 153">
            <a:extLst>
              <a:ext uri="{FF2B5EF4-FFF2-40B4-BE49-F238E27FC236}">
                <a16:creationId xmlns:a16="http://schemas.microsoft.com/office/drawing/2014/main" id="{585A0926-3C69-1946-C34F-43463F7B9E2B}"/>
              </a:ext>
            </a:extLst>
          </p:cNvPr>
          <p:cNvSpPr>
            <a:spLocks/>
          </p:cNvSpPr>
          <p:nvPr/>
        </p:nvSpPr>
        <p:spPr bwMode="auto">
          <a:xfrm rot="21400944">
            <a:off x="10559374" y="3444991"/>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7" name="Freeform 154">
            <a:extLst>
              <a:ext uri="{FF2B5EF4-FFF2-40B4-BE49-F238E27FC236}">
                <a16:creationId xmlns:a16="http://schemas.microsoft.com/office/drawing/2014/main" id="{027A2413-94E0-D2A9-4140-EE774BE67F20}"/>
              </a:ext>
            </a:extLst>
          </p:cNvPr>
          <p:cNvSpPr>
            <a:spLocks/>
          </p:cNvSpPr>
          <p:nvPr/>
        </p:nvSpPr>
        <p:spPr bwMode="auto">
          <a:xfrm rot="21400944">
            <a:off x="10320516" y="34045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8" name="Freeform 155">
            <a:extLst>
              <a:ext uri="{FF2B5EF4-FFF2-40B4-BE49-F238E27FC236}">
                <a16:creationId xmlns:a16="http://schemas.microsoft.com/office/drawing/2014/main" id="{C778BD4D-998C-9A02-3861-43258A946D69}"/>
              </a:ext>
            </a:extLst>
          </p:cNvPr>
          <p:cNvSpPr>
            <a:spLocks/>
          </p:cNvSpPr>
          <p:nvPr/>
        </p:nvSpPr>
        <p:spPr bwMode="auto">
          <a:xfrm rot="21400944">
            <a:off x="10544744" y="34304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9" name="Freeform 156">
            <a:extLst>
              <a:ext uri="{FF2B5EF4-FFF2-40B4-BE49-F238E27FC236}">
                <a16:creationId xmlns:a16="http://schemas.microsoft.com/office/drawing/2014/main" id="{959530B8-AA3F-F2A6-6DD4-92235AF44303}"/>
              </a:ext>
            </a:extLst>
          </p:cNvPr>
          <p:cNvSpPr>
            <a:spLocks/>
          </p:cNvSpPr>
          <p:nvPr/>
        </p:nvSpPr>
        <p:spPr bwMode="auto">
          <a:xfrm rot="21400944">
            <a:off x="10555551" y="34452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0" name="Freeform 157">
            <a:extLst>
              <a:ext uri="{FF2B5EF4-FFF2-40B4-BE49-F238E27FC236}">
                <a16:creationId xmlns:a16="http://schemas.microsoft.com/office/drawing/2014/main" id="{2A89BE16-EF00-B5FA-9757-DC3497830528}"/>
              </a:ext>
            </a:extLst>
          </p:cNvPr>
          <p:cNvSpPr>
            <a:spLocks/>
          </p:cNvSpPr>
          <p:nvPr/>
        </p:nvSpPr>
        <p:spPr bwMode="auto">
          <a:xfrm rot="21400944">
            <a:off x="10547698" y="3438478"/>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1" name="Freeform 158">
            <a:extLst>
              <a:ext uri="{FF2B5EF4-FFF2-40B4-BE49-F238E27FC236}">
                <a16:creationId xmlns:a16="http://schemas.microsoft.com/office/drawing/2014/main" id="{48EAA2BD-0901-3245-C521-151CF822CA65}"/>
              </a:ext>
            </a:extLst>
          </p:cNvPr>
          <p:cNvSpPr>
            <a:spLocks/>
          </p:cNvSpPr>
          <p:nvPr/>
        </p:nvSpPr>
        <p:spPr bwMode="auto">
          <a:xfrm rot="21400944">
            <a:off x="10551623" y="3441789"/>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2" name="Freeform 159">
            <a:extLst>
              <a:ext uri="{FF2B5EF4-FFF2-40B4-BE49-F238E27FC236}">
                <a16:creationId xmlns:a16="http://schemas.microsoft.com/office/drawing/2014/main" id="{D3D671B3-E02A-2A72-DD7E-AD98F1C6531C}"/>
              </a:ext>
            </a:extLst>
          </p:cNvPr>
          <p:cNvSpPr>
            <a:spLocks/>
          </p:cNvSpPr>
          <p:nvPr/>
        </p:nvSpPr>
        <p:spPr bwMode="auto">
          <a:xfrm rot="21400944">
            <a:off x="10545015" y="3435129"/>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3" name="Freeform 160">
            <a:extLst>
              <a:ext uri="{FF2B5EF4-FFF2-40B4-BE49-F238E27FC236}">
                <a16:creationId xmlns:a16="http://schemas.microsoft.com/office/drawing/2014/main" id="{F1DD48AA-10AF-0166-38E5-265652B25FE6}"/>
              </a:ext>
            </a:extLst>
          </p:cNvPr>
          <p:cNvSpPr>
            <a:spLocks/>
          </p:cNvSpPr>
          <p:nvPr/>
        </p:nvSpPr>
        <p:spPr bwMode="auto">
          <a:xfrm rot="21400944">
            <a:off x="10573526" y="345478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4" name="Freeform 161">
            <a:extLst>
              <a:ext uri="{FF2B5EF4-FFF2-40B4-BE49-F238E27FC236}">
                <a16:creationId xmlns:a16="http://schemas.microsoft.com/office/drawing/2014/main" id="{1755918B-A20D-D6CD-4DEC-D08D63DFD22A}"/>
              </a:ext>
            </a:extLst>
          </p:cNvPr>
          <p:cNvSpPr>
            <a:spLocks/>
          </p:cNvSpPr>
          <p:nvPr/>
        </p:nvSpPr>
        <p:spPr bwMode="auto">
          <a:xfrm rot="21400944">
            <a:off x="10551524" y="343836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5" name="Freeform 162">
            <a:extLst>
              <a:ext uri="{FF2B5EF4-FFF2-40B4-BE49-F238E27FC236}">
                <a16:creationId xmlns:a16="http://schemas.microsoft.com/office/drawing/2014/main" id="{22FBD566-876A-2C61-BCD3-442DACC1C531}"/>
              </a:ext>
            </a:extLst>
          </p:cNvPr>
          <p:cNvSpPr>
            <a:spLocks/>
          </p:cNvSpPr>
          <p:nvPr/>
        </p:nvSpPr>
        <p:spPr bwMode="auto">
          <a:xfrm rot="21400944">
            <a:off x="10387346" y="3414169"/>
            <a:ext cx="23602" cy="10602"/>
          </a:xfrm>
          <a:custGeom>
            <a:avLst/>
            <a:gdLst>
              <a:gd name="T0" fmla="*/ 19 w 19"/>
              <a:gd name="T1" fmla="*/ 9 h 9"/>
              <a:gd name="T2" fmla="*/ 19 w 19"/>
              <a:gd name="T3" fmla="*/ 9 h 9"/>
              <a:gd name="T4" fmla="*/ 11 w 19"/>
              <a:gd name="T5" fmla="*/ 6 h 9"/>
              <a:gd name="T6" fmla="*/ 11 w 19"/>
              <a:gd name="T7" fmla="*/ 6 h 9"/>
              <a:gd name="T8" fmla="*/ 0 w 19"/>
              <a:gd name="T9" fmla="*/ 0 h 9"/>
              <a:gd name="T10" fmla="*/ 0 w 19"/>
              <a:gd name="T11" fmla="*/ 0 h 9"/>
              <a:gd name="T12" fmla="*/ 11 w 19"/>
              <a:gd name="T13" fmla="*/ 6 h 9"/>
              <a:gd name="T14" fmla="*/ 11 w 19"/>
              <a:gd name="T15" fmla="*/ 6 h 9"/>
              <a:gd name="T16" fmla="*/ 19 w 19"/>
              <a:gd name="T17" fmla="*/ 9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lnTo>
                  <a:pt x="19" y="9"/>
                </a:lnTo>
                <a:lnTo>
                  <a:pt x="11" y="6"/>
                </a:lnTo>
                <a:lnTo>
                  <a:pt x="11" y="6"/>
                </a:lnTo>
                <a:lnTo>
                  <a:pt x="0" y="0"/>
                </a:lnTo>
                <a:lnTo>
                  <a:pt x="0" y="0"/>
                </a:lnTo>
                <a:lnTo>
                  <a:pt x="11" y="6"/>
                </a:lnTo>
                <a:lnTo>
                  <a:pt x="11" y="6"/>
                </a:lnTo>
                <a:lnTo>
                  <a:pt x="19" y="9"/>
                </a:lnTo>
                <a:lnTo>
                  <a:pt x="19" y="9"/>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6" name="Freeform 163">
            <a:extLst>
              <a:ext uri="{FF2B5EF4-FFF2-40B4-BE49-F238E27FC236}">
                <a16:creationId xmlns:a16="http://schemas.microsoft.com/office/drawing/2014/main" id="{375A47A7-3D33-6B84-2AED-3D19C718D2C4}"/>
              </a:ext>
            </a:extLst>
          </p:cNvPr>
          <p:cNvSpPr>
            <a:spLocks/>
          </p:cNvSpPr>
          <p:nvPr/>
        </p:nvSpPr>
        <p:spPr bwMode="auto">
          <a:xfrm rot="21400944">
            <a:off x="10015305" y="2553197"/>
            <a:ext cx="445683" cy="524939"/>
          </a:xfrm>
          <a:custGeom>
            <a:avLst/>
            <a:gdLst>
              <a:gd name="T0" fmla="*/ 243 w 288"/>
              <a:gd name="T1" fmla="*/ 419 h 447"/>
              <a:gd name="T2" fmla="*/ 240 w 288"/>
              <a:gd name="T3" fmla="*/ 401 h 447"/>
              <a:gd name="T4" fmla="*/ 238 w 288"/>
              <a:gd name="T5" fmla="*/ 386 h 447"/>
              <a:gd name="T6" fmla="*/ 249 w 288"/>
              <a:gd name="T7" fmla="*/ 374 h 447"/>
              <a:gd name="T8" fmla="*/ 254 w 288"/>
              <a:gd name="T9" fmla="*/ 346 h 447"/>
              <a:gd name="T10" fmla="*/ 257 w 288"/>
              <a:gd name="T11" fmla="*/ 334 h 447"/>
              <a:gd name="T12" fmla="*/ 268 w 288"/>
              <a:gd name="T13" fmla="*/ 322 h 447"/>
              <a:gd name="T14" fmla="*/ 288 w 288"/>
              <a:gd name="T15" fmla="*/ 304 h 447"/>
              <a:gd name="T16" fmla="*/ 285 w 288"/>
              <a:gd name="T17" fmla="*/ 283 h 447"/>
              <a:gd name="T18" fmla="*/ 260 w 288"/>
              <a:gd name="T19" fmla="*/ 185 h 447"/>
              <a:gd name="T20" fmla="*/ 243 w 288"/>
              <a:gd name="T21" fmla="*/ 176 h 447"/>
              <a:gd name="T22" fmla="*/ 226 w 288"/>
              <a:gd name="T23" fmla="*/ 191 h 447"/>
              <a:gd name="T24" fmla="*/ 212 w 288"/>
              <a:gd name="T25" fmla="*/ 216 h 447"/>
              <a:gd name="T26" fmla="*/ 187 w 288"/>
              <a:gd name="T27" fmla="*/ 219 h 447"/>
              <a:gd name="T28" fmla="*/ 173 w 288"/>
              <a:gd name="T29" fmla="*/ 207 h 447"/>
              <a:gd name="T30" fmla="*/ 165 w 288"/>
              <a:gd name="T31" fmla="*/ 194 h 447"/>
              <a:gd name="T32" fmla="*/ 168 w 288"/>
              <a:gd name="T33" fmla="*/ 182 h 447"/>
              <a:gd name="T34" fmla="*/ 193 w 288"/>
              <a:gd name="T35" fmla="*/ 164 h 447"/>
              <a:gd name="T36" fmla="*/ 210 w 288"/>
              <a:gd name="T37" fmla="*/ 146 h 447"/>
              <a:gd name="T38" fmla="*/ 212 w 288"/>
              <a:gd name="T39" fmla="*/ 121 h 447"/>
              <a:gd name="T40" fmla="*/ 204 w 288"/>
              <a:gd name="T41" fmla="*/ 94 h 447"/>
              <a:gd name="T42" fmla="*/ 198 w 288"/>
              <a:gd name="T43" fmla="*/ 70 h 447"/>
              <a:gd name="T44" fmla="*/ 193 w 288"/>
              <a:gd name="T45" fmla="*/ 42 h 447"/>
              <a:gd name="T46" fmla="*/ 184 w 288"/>
              <a:gd name="T47" fmla="*/ 33 h 447"/>
              <a:gd name="T48" fmla="*/ 156 w 288"/>
              <a:gd name="T49" fmla="*/ 24 h 447"/>
              <a:gd name="T50" fmla="*/ 131 w 288"/>
              <a:gd name="T51" fmla="*/ 12 h 447"/>
              <a:gd name="T52" fmla="*/ 103 w 288"/>
              <a:gd name="T53" fmla="*/ 0 h 447"/>
              <a:gd name="T54" fmla="*/ 84 w 288"/>
              <a:gd name="T55" fmla="*/ 18 h 447"/>
              <a:gd name="T56" fmla="*/ 78 w 288"/>
              <a:gd name="T57" fmla="*/ 36 h 447"/>
              <a:gd name="T58" fmla="*/ 78 w 288"/>
              <a:gd name="T59" fmla="*/ 58 h 447"/>
              <a:gd name="T60" fmla="*/ 81 w 288"/>
              <a:gd name="T61" fmla="*/ 76 h 447"/>
              <a:gd name="T62" fmla="*/ 70 w 288"/>
              <a:gd name="T63" fmla="*/ 91 h 447"/>
              <a:gd name="T64" fmla="*/ 56 w 288"/>
              <a:gd name="T65" fmla="*/ 100 h 447"/>
              <a:gd name="T66" fmla="*/ 47 w 288"/>
              <a:gd name="T67" fmla="*/ 94 h 447"/>
              <a:gd name="T68" fmla="*/ 47 w 288"/>
              <a:gd name="T69" fmla="*/ 85 h 447"/>
              <a:gd name="T70" fmla="*/ 44 w 288"/>
              <a:gd name="T71" fmla="*/ 73 h 447"/>
              <a:gd name="T72" fmla="*/ 36 w 288"/>
              <a:gd name="T73" fmla="*/ 82 h 447"/>
              <a:gd name="T74" fmla="*/ 30 w 288"/>
              <a:gd name="T75" fmla="*/ 88 h 447"/>
              <a:gd name="T76" fmla="*/ 22 w 288"/>
              <a:gd name="T77" fmla="*/ 115 h 447"/>
              <a:gd name="T78" fmla="*/ 19 w 288"/>
              <a:gd name="T79" fmla="*/ 134 h 447"/>
              <a:gd name="T80" fmla="*/ 14 w 288"/>
              <a:gd name="T81" fmla="*/ 158 h 447"/>
              <a:gd name="T82" fmla="*/ 2 w 288"/>
              <a:gd name="T83" fmla="*/ 176 h 447"/>
              <a:gd name="T84" fmla="*/ 0 w 288"/>
              <a:gd name="T85" fmla="*/ 194 h 447"/>
              <a:gd name="T86" fmla="*/ 2 w 288"/>
              <a:gd name="T87" fmla="*/ 216 h 447"/>
              <a:gd name="T88" fmla="*/ 0 w 288"/>
              <a:gd name="T89" fmla="*/ 243 h 447"/>
              <a:gd name="T90" fmla="*/ 0 w 288"/>
              <a:gd name="T91" fmla="*/ 261 h 447"/>
              <a:gd name="T92" fmla="*/ 14 w 288"/>
              <a:gd name="T93" fmla="*/ 289 h 447"/>
              <a:gd name="T94" fmla="*/ 16 w 288"/>
              <a:gd name="T95" fmla="*/ 298 h 447"/>
              <a:gd name="T96" fmla="*/ 22 w 288"/>
              <a:gd name="T97" fmla="*/ 322 h 447"/>
              <a:gd name="T98" fmla="*/ 25 w 288"/>
              <a:gd name="T99" fmla="*/ 334 h 447"/>
              <a:gd name="T100" fmla="*/ 14 w 288"/>
              <a:gd name="T101" fmla="*/ 407 h 447"/>
              <a:gd name="T102" fmla="*/ 0 w 288"/>
              <a:gd name="T103" fmla="*/ 447 h 447"/>
              <a:gd name="T104" fmla="*/ 249 w 288"/>
              <a:gd name="T105" fmla="*/ 428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447">
                <a:moveTo>
                  <a:pt x="249" y="428"/>
                </a:moveTo>
                <a:lnTo>
                  <a:pt x="249" y="428"/>
                </a:lnTo>
                <a:lnTo>
                  <a:pt x="243" y="419"/>
                </a:lnTo>
                <a:lnTo>
                  <a:pt x="240" y="413"/>
                </a:lnTo>
                <a:lnTo>
                  <a:pt x="240" y="413"/>
                </a:lnTo>
                <a:lnTo>
                  <a:pt x="240" y="401"/>
                </a:lnTo>
                <a:lnTo>
                  <a:pt x="240" y="401"/>
                </a:lnTo>
                <a:lnTo>
                  <a:pt x="238" y="392"/>
                </a:lnTo>
                <a:lnTo>
                  <a:pt x="238" y="386"/>
                </a:lnTo>
                <a:lnTo>
                  <a:pt x="246" y="377"/>
                </a:lnTo>
                <a:lnTo>
                  <a:pt x="246" y="377"/>
                </a:lnTo>
                <a:lnTo>
                  <a:pt x="249" y="374"/>
                </a:lnTo>
                <a:lnTo>
                  <a:pt x="252" y="368"/>
                </a:lnTo>
                <a:lnTo>
                  <a:pt x="252" y="368"/>
                </a:lnTo>
                <a:lnTo>
                  <a:pt x="254" y="346"/>
                </a:lnTo>
                <a:lnTo>
                  <a:pt x="254" y="346"/>
                </a:lnTo>
                <a:lnTo>
                  <a:pt x="257" y="334"/>
                </a:lnTo>
                <a:lnTo>
                  <a:pt x="257" y="334"/>
                </a:lnTo>
                <a:lnTo>
                  <a:pt x="260" y="328"/>
                </a:lnTo>
                <a:lnTo>
                  <a:pt x="268" y="322"/>
                </a:lnTo>
                <a:lnTo>
                  <a:pt x="268" y="322"/>
                </a:lnTo>
                <a:lnTo>
                  <a:pt x="282" y="310"/>
                </a:lnTo>
                <a:lnTo>
                  <a:pt x="282" y="310"/>
                </a:lnTo>
                <a:lnTo>
                  <a:pt x="288" y="304"/>
                </a:lnTo>
                <a:lnTo>
                  <a:pt x="288" y="304"/>
                </a:lnTo>
                <a:lnTo>
                  <a:pt x="288" y="295"/>
                </a:lnTo>
                <a:lnTo>
                  <a:pt x="285" y="283"/>
                </a:lnTo>
                <a:lnTo>
                  <a:pt x="277" y="243"/>
                </a:lnTo>
                <a:lnTo>
                  <a:pt x="265" y="207"/>
                </a:lnTo>
                <a:lnTo>
                  <a:pt x="260" y="185"/>
                </a:lnTo>
                <a:lnTo>
                  <a:pt x="260" y="185"/>
                </a:lnTo>
                <a:lnTo>
                  <a:pt x="252" y="179"/>
                </a:lnTo>
                <a:lnTo>
                  <a:pt x="243" y="176"/>
                </a:lnTo>
                <a:lnTo>
                  <a:pt x="243" y="176"/>
                </a:lnTo>
                <a:lnTo>
                  <a:pt x="235" y="185"/>
                </a:lnTo>
                <a:lnTo>
                  <a:pt x="226" y="191"/>
                </a:lnTo>
                <a:lnTo>
                  <a:pt x="218" y="204"/>
                </a:lnTo>
                <a:lnTo>
                  <a:pt x="218" y="204"/>
                </a:lnTo>
                <a:lnTo>
                  <a:pt x="212" y="216"/>
                </a:lnTo>
                <a:lnTo>
                  <a:pt x="204" y="222"/>
                </a:lnTo>
                <a:lnTo>
                  <a:pt x="196" y="222"/>
                </a:lnTo>
                <a:lnTo>
                  <a:pt x="187" y="219"/>
                </a:lnTo>
                <a:lnTo>
                  <a:pt x="187" y="219"/>
                </a:lnTo>
                <a:lnTo>
                  <a:pt x="179" y="213"/>
                </a:lnTo>
                <a:lnTo>
                  <a:pt x="173" y="207"/>
                </a:lnTo>
                <a:lnTo>
                  <a:pt x="168" y="200"/>
                </a:lnTo>
                <a:lnTo>
                  <a:pt x="165" y="194"/>
                </a:lnTo>
                <a:lnTo>
                  <a:pt x="165" y="194"/>
                </a:lnTo>
                <a:lnTo>
                  <a:pt x="165" y="188"/>
                </a:lnTo>
                <a:lnTo>
                  <a:pt x="168" y="182"/>
                </a:lnTo>
                <a:lnTo>
                  <a:pt x="168" y="182"/>
                </a:lnTo>
                <a:lnTo>
                  <a:pt x="176" y="179"/>
                </a:lnTo>
                <a:lnTo>
                  <a:pt x="176" y="179"/>
                </a:lnTo>
                <a:lnTo>
                  <a:pt x="193" y="164"/>
                </a:lnTo>
                <a:lnTo>
                  <a:pt x="201" y="158"/>
                </a:lnTo>
                <a:lnTo>
                  <a:pt x="210" y="146"/>
                </a:lnTo>
                <a:lnTo>
                  <a:pt x="210" y="146"/>
                </a:lnTo>
                <a:lnTo>
                  <a:pt x="212" y="140"/>
                </a:lnTo>
                <a:lnTo>
                  <a:pt x="215" y="137"/>
                </a:lnTo>
                <a:lnTo>
                  <a:pt x="212" y="121"/>
                </a:lnTo>
                <a:lnTo>
                  <a:pt x="204" y="94"/>
                </a:lnTo>
                <a:lnTo>
                  <a:pt x="204" y="94"/>
                </a:lnTo>
                <a:lnTo>
                  <a:pt x="204" y="94"/>
                </a:lnTo>
                <a:lnTo>
                  <a:pt x="201" y="79"/>
                </a:lnTo>
                <a:lnTo>
                  <a:pt x="198" y="70"/>
                </a:lnTo>
                <a:lnTo>
                  <a:pt x="198" y="70"/>
                </a:lnTo>
                <a:lnTo>
                  <a:pt x="198" y="70"/>
                </a:lnTo>
                <a:lnTo>
                  <a:pt x="198" y="55"/>
                </a:lnTo>
                <a:lnTo>
                  <a:pt x="193" y="42"/>
                </a:lnTo>
                <a:lnTo>
                  <a:pt x="193" y="42"/>
                </a:lnTo>
                <a:lnTo>
                  <a:pt x="187" y="39"/>
                </a:lnTo>
                <a:lnTo>
                  <a:pt x="184" y="33"/>
                </a:lnTo>
                <a:lnTo>
                  <a:pt x="170" y="30"/>
                </a:lnTo>
                <a:lnTo>
                  <a:pt x="170" y="30"/>
                </a:lnTo>
                <a:lnTo>
                  <a:pt x="156" y="24"/>
                </a:lnTo>
                <a:lnTo>
                  <a:pt x="156" y="24"/>
                </a:lnTo>
                <a:lnTo>
                  <a:pt x="131" y="12"/>
                </a:lnTo>
                <a:lnTo>
                  <a:pt x="131" y="12"/>
                </a:lnTo>
                <a:lnTo>
                  <a:pt x="106" y="0"/>
                </a:lnTo>
                <a:lnTo>
                  <a:pt x="106" y="0"/>
                </a:lnTo>
                <a:lnTo>
                  <a:pt x="103" y="0"/>
                </a:lnTo>
                <a:lnTo>
                  <a:pt x="98" y="3"/>
                </a:lnTo>
                <a:lnTo>
                  <a:pt x="92" y="6"/>
                </a:lnTo>
                <a:lnTo>
                  <a:pt x="84" y="18"/>
                </a:lnTo>
                <a:lnTo>
                  <a:pt x="84" y="18"/>
                </a:lnTo>
                <a:lnTo>
                  <a:pt x="78" y="36"/>
                </a:lnTo>
                <a:lnTo>
                  <a:pt x="78" y="36"/>
                </a:lnTo>
                <a:lnTo>
                  <a:pt x="75" y="42"/>
                </a:lnTo>
                <a:lnTo>
                  <a:pt x="75" y="42"/>
                </a:lnTo>
                <a:lnTo>
                  <a:pt x="78" y="58"/>
                </a:lnTo>
                <a:lnTo>
                  <a:pt x="78" y="58"/>
                </a:lnTo>
                <a:lnTo>
                  <a:pt x="81" y="76"/>
                </a:lnTo>
                <a:lnTo>
                  <a:pt x="81" y="76"/>
                </a:lnTo>
                <a:lnTo>
                  <a:pt x="78" y="79"/>
                </a:lnTo>
                <a:lnTo>
                  <a:pt x="75" y="85"/>
                </a:lnTo>
                <a:lnTo>
                  <a:pt x="70" y="91"/>
                </a:lnTo>
                <a:lnTo>
                  <a:pt x="70" y="91"/>
                </a:lnTo>
                <a:lnTo>
                  <a:pt x="64" y="97"/>
                </a:lnTo>
                <a:lnTo>
                  <a:pt x="56" y="100"/>
                </a:lnTo>
                <a:lnTo>
                  <a:pt x="56" y="100"/>
                </a:lnTo>
                <a:lnTo>
                  <a:pt x="50" y="97"/>
                </a:lnTo>
                <a:lnTo>
                  <a:pt x="47" y="94"/>
                </a:lnTo>
                <a:lnTo>
                  <a:pt x="47" y="88"/>
                </a:lnTo>
                <a:lnTo>
                  <a:pt x="47" y="88"/>
                </a:lnTo>
                <a:lnTo>
                  <a:pt x="47" y="85"/>
                </a:lnTo>
                <a:lnTo>
                  <a:pt x="47" y="85"/>
                </a:lnTo>
                <a:lnTo>
                  <a:pt x="44" y="73"/>
                </a:lnTo>
                <a:lnTo>
                  <a:pt x="44" y="73"/>
                </a:lnTo>
                <a:lnTo>
                  <a:pt x="42" y="76"/>
                </a:lnTo>
                <a:lnTo>
                  <a:pt x="36" y="82"/>
                </a:lnTo>
                <a:lnTo>
                  <a:pt x="36" y="82"/>
                </a:lnTo>
                <a:lnTo>
                  <a:pt x="30" y="85"/>
                </a:lnTo>
                <a:lnTo>
                  <a:pt x="30" y="85"/>
                </a:lnTo>
                <a:lnTo>
                  <a:pt x="30" y="88"/>
                </a:lnTo>
                <a:lnTo>
                  <a:pt x="30" y="88"/>
                </a:lnTo>
                <a:lnTo>
                  <a:pt x="25" y="100"/>
                </a:lnTo>
                <a:lnTo>
                  <a:pt x="22" y="115"/>
                </a:lnTo>
                <a:lnTo>
                  <a:pt x="22" y="115"/>
                </a:lnTo>
                <a:lnTo>
                  <a:pt x="19" y="134"/>
                </a:lnTo>
                <a:lnTo>
                  <a:pt x="19" y="134"/>
                </a:lnTo>
                <a:lnTo>
                  <a:pt x="16" y="146"/>
                </a:lnTo>
                <a:lnTo>
                  <a:pt x="16" y="146"/>
                </a:lnTo>
                <a:lnTo>
                  <a:pt x="14" y="158"/>
                </a:lnTo>
                <a:lnTo>
                  <a:pt x="5" y="170"/>
                </a:lnTo>
                <a:lnTo>
                  <a:pt x="5" y="170"/>
                </a:lnTo>
                <a:lnTo>
                  <a:pt x="2" y="176"/>
                </a:lnTo>
                <a:lnTo>
                  <a:pt x="0" y="182"/>
                </a:lnTo>
                <a:lnTo>
                  <a:pt x="0" y="194"/>
                </a:lnTo>
                <a:lnTo>
                  <a:pt x="0" y="194"/>
                </a:lnTo>
                <a:lnTo>
                  <a:pt x="2" y="207"/>
                </a:lnTo>
                <a:lnTo>
                  <a:pt x="2" y="207"/>
                </a:lnTo>
                <a:lnTo>
                  <a:pt x="2" y="216"/>
                </a:lnTo>
                <a:lnTo>
                  <a:pt x="2" y="216"/>
                </a:lnTo>
                <a:lnTo>
                  <a:pt x="5" y="228"/>
                </a:lnTo>
                <a:lnTo>
                  <a:pt x="0" y="243"/>
                </a:lnTo>
                <a:lnTo>
                  <a:pt x="0" y="243"/>
                </a:lnTo>
                <a:lnTo>
                  <a:pt x="0" y="252"/>
                </a:lnTo>
                <a:lnTo>
                  <a:pt x="0" y="261"/>
                </a:lnTo>
                <a:lnTo>
                  <a:pt x="8" y="276"/>
                </a:lnTo>
                <a:lnTo>
                  <a:pt x="8" y="276"/>
                </a:lnTo>
                <a:lnTo>
                  <a:pt x="14" y="289"/>
                </a:lnTo>
                <a:lnTo>
                  <a:pt x="14" y="289"/>
                </a:lnTo>
                <a:lnTo>
                  <a:pt x="16" y="298"/>
                </a:lnTo>
                <a:lnTo>
                  <a:pt x="16" y="298"/>
                </a:lnTo>
                <a:lnTo>
                  <a:pt x="16" y="304"/>
                </a:lnTo>
                <a:lnTo>
                  <a:pt x="16" y="304"/>
                </a:lnTo>
                <a:lnTo>
                  <a:pt x="22" y="322"/>
                </a:lnTo>
                <a:lnTo>
                  <a:pt x="22" y="325"/>
                </a:lnTo>
                <a:lnTo>
                  <a:pt x="22" y="325"/>
                </a:lnTo>
                <a:lnTo>
                  <a:pt x="25" y="334"/>
                </a:lnTo>
                <a:lnTo>
                  <a:pt x="25" y="349"/>
                </a:lnTo>
                <a:lnTo>
                  <a:pt x="22" y="371"/>
                </a:lnTo>
                <a:lnTo>
                  <a:pt x="14" y="407"/>
                </a:lnTo>
                <a:lnTo>
                  <a:pt x="14" y="407"/>
                </a:lnTo>
                <a:lnTo>
                  <a:pt x="5" y="434"/>
                </a:lnTo>
                <a:lnTo>
                  <a:pt x="0" y="447"/>
                </a:lnTo>
                <a:lnTo>
                  <a:pt x="126" y="440"/>
                </a:lnTo>
                <a:lnTo>
                  <a:pt x="212" y="431"/>
                </a:lnTo>
                <a:lnTo>
                  <a:pt x="249" y="428"/>
                </a:lnTo>
                <a:close/>
              </a:path>
            </a:pathLst>
          </a:custGeom>
          <a:solidFill>
            <a:schemeClr val="accent6">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7" name="Freeform 164">
            <a:extLst>
              <a:ext uri="{FF2B5EF4-FFF2-40B4-BE49-F238E27FC236}">
                <a16:creationId xmlns:a16="http://schemas.microsoft.com/office/drawing/2014/main" id="{6B46AA7F-5383-0F88-539F-F7BFDC70B3B2}"/>
              </a:ext>
            </a:extLst>
          </p:cNvPr>
          <p:cNvSpPr>
            <a:spLocks/>
          </p:cNvSpPr>
          <p:nvPr/>
        </p:nvSpPr>
        <p:spPr bwMode="auto">
          <a:xfrm rot="21400944">
            <a:off x="10248540" y="3057586"/>
            <a:ext cx="106828" cy="10602"/>
          </a:xfrm>
          <a:custGeom>
            <a:avLst/>
            <a:gdLst>
              <a:gd name="T0" fmla="*/ 86 w 86"/>
              <a:gd name="T1" fmla="*/ 0 h 9"/>
              <a:gd name="T2" fmla="*/ 0 w 86"/>
              <a:gd name="T3" fmla="*/ 9 h 9"/>
              <a:gd name="T4" fmla="*/ 0 w 86"/>
              <a:gd name="T5" fmla="*/ 9 h 9"/>
              <a:gd name="T6" fmla="*/ 86 w 86"/>
              <a:gd name="T7" fmla="*/ 0 h 9"/>
            </a:gdLst>
            <a:ahLst/>
            <a:cxnLst>
              <a:cxn ang="0">
                <a:pos x="T0" y="T1"/>
              </a:cxn>
              <a:cxn ang="0">
                <a:pos x="T2" y="T3"/>
              </a:cxn>
              <a:cxn ang="0">
                <a:pos x="T4" y="T5"/>
              </a:cxn>
              <a:cxn ang="0">
                <a:pos x="T6" y="T7"/>
              </a:cxn>
            </a:cxnLst>
            <a:rect l="0" t="0" r="r" b="b"/>
            <a:pathLst>
              <a:path w="86" h="9">
                <a:moveTo>
                  <a:pt x="86" y="0"/>
                </a:moveTo>
                <a:lnTo>
                  <a:pt x="0" y="9"/>
                </a:lnTo>
                <a:lnTo>
                  <a:pt x="0" y="9"/>
                </a:lnTo>
                <a:lnTo>
                  <a:pt x="86"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8" name="Freeform 165">
            <a:extLst>
              <a:ext uri="{FF2B5EF4-FFF2-40B4-BE49-F238E27FC236}">
                <a16:creationId xmlns:a16="http://schemas.microsoft.com/office/drawing/2014/main" id="{4FBC4F9B-F68B-D40D-4102-E96F506B64B6}"/>
              </a:ext>
            </a:extLst>
          </p:cNvPr>
          <p:cNvSpPr>
            <a:spLocks/>
          </p:cNvSpPr>
          <p:nvPr/>
        </p:nvSpPr>
        <p:spPr bwMode="auto">
          <a:xfrm rot="21400944">
            <a:off x="10581833" y="3877267"/>
            <a:ext cx="479485" cy="372211"/>
          </a:xfrm>
          <a:custGeom>
            <a:avLst/>
            <a:gdLst>
              <a:gd name="T0" fmla="*/ 243 w 386"/>
              <a:gd name="T1" fmla="*/ 268 h 316"/>
              <a:gd name="T2" fmla="*/ 246 w 386"/>
              <a:gd name="T3" fmla="*/ 262 h 316"/>
              <a:gd name="T4" fmla="*/ 249 w 386"/>
              <a:gd name="T5" fmla="*/ 253 h 316"/>
              <a:gd name="T6" fmla="*/ 280 w 386"/>
              <a:gd name="T7" fmla="*/ 246 h 316"/>
              <a:gd name="T8" fmla="*/ 294 w 386"/>
              <a:gd name="T9" fmla="*/ 237 h 316"/>
              <a:gd name="T10" fmla="*/ 327 w 386"/>
              <a:gd name="T11" fmla="*/ 195 h 316"/>
              <a:gd name="T12" fmla="*/ 333 w 386"/>
              <a:gd name="T13" fmla="*/ 189 h 316"/>
              <a:gd name="T14" fmla="*/ 350 w 386"/>
              <a:gd name="T15" fmla="*/ 161 h 316"/>
              <a:gd name="T16" fmla="*/ 361 w 386"/>
              <a:gd name="T17" fmla="*/ 116 h 316"/>
              <a:gd name="T18" fmla="*/ 372 w 386"/>
              <a:gd name="T19" fmla="*/ 98 h 316"/>
              <a:gd name="T20" fmla="*/ 386 w 386"/>
              <a:gd name="T21" fmla="*/ 85 h 316"/>
              <a:gd name="T22" fmla="*/ 257 w 386"/>
              <a:gd name="T23" fmla="*/ 10 h 316"/>
              <a:gd name="T24" fmla="*/ 232 w 386"/>
              <a:gd name="T25" fmla="*/ 13 h 316"/>
              <a:gd name="T26" fmla="*/ 218 w 386"/>
              <a:gd name="T27" fmla="*/ 19 h 316"/>
              <a:gd name="T28" fmla="*/ 218 w 386"/>
              <a:gd name="T29" fmla="*/ 19 h 316"/>
              <a:gd name="T30" fmla="*/ 201 w 386"/>
              <a:gd name="T31" fmla="*/ 13 h 316"/>
              <a:gd name="T32" fmla="*/ 179 w 386"/>
              <a:gd name="T33" fmla="*/ 3 h 316"/>
              <a:gd name="T34" fmla="*/ 61 w 386"/>
              <a:gd name="T35" fmla="*/ 0 h 316"/>
              <a:gd name="T36" fmla="*/ 44 w 386"/>
              <a:gd name="T37" fmla="*/ 10 h 316"/>
              <a:gd name="T38" fmla="*/ 44 w 386"/>
              <a:gd name="T39" fmla="*/ 10 h 316"/>
              <a:gd name="T40" fmla="*/ 5 w 386"/>
              <a:gd name="T41" fmla="*/ 43 h 316"/>
              <a:gd name="T42" fmla="*/ 0 w 386"/>
              <a:gd name="T43" fmla="*/ 58 h 316"/>
              <a:gd name="T44" fmla="*/ 61 w 386"/>
              <a:gd name="T45" fmla="*/ 128 h 316"/>
              <a:gd name="T46" fmla="*/ 106 w 386"/>
              <a:gd name="T47" fmla="*/ 171 h 316"/>
              <a:gd name="T48" fmla="*/ 145 w 386"/>
              <a:gd name="T49" fmla="*/ 207 h 316"/>
              <a:gd name="T50" fmla="*/ 170 w 386"/>
              <a:gd name="T51" fmla="*/ 237 h 316"/>
              <a:gd name="T52" fmla="*/ 179 w 386"/>
              <a:gd name="T53" fmla="*/ 262 h 316"/>
              <a:gd name="T54" fmla="*/ 184 w 386"/>
              <a:gd name="T55" fmla="*/ 274 h 316"/>
              <a:gd name="T56" fmla="*/ 193 w 386"/>
              <a:gd name="T57" fmla="*/ 298 h 316"/>
              <a:gd name="T58" fmla="*/ 193 w 386"/>
              <a:gd name="T59" fmla="*/ 301 h 316"/>
              <a:gd name="T60" fmla="*/ 196 w 386"/>
              <a:gd name="T61" fmla="*/ 301 h 316"/>
              <a:gd name="T62" fmla="*/ 196 w 386"/>
              <a:gd name="T63" fmla="*/ 301 h 316"/>
              <a:gd name="T64" fmla="*/ 196 w 386"/>
              <a:gd name="T65" fmla="*/ 304 h 316"/>
              <a:gd name="T66" fmla="*/ 198 w 386"/>
              <a:gd name="T67" fmla="*/ 304 h 316"/>
              <a:gd name="T68" fmla="*/ 198 w 386"/>
              <a:gd name="T69" fmla="*/ 304 h 316"/>
              <a:gd name="T70" fmla="*/ 201 w 386"/>
              <a:gd name="T71" fmla="*/ 307 h 316"/>
              <a:gd name="T72" fmla="*/ 201 w 386"/>
              <a:gd name="T73" fmla="*/ 307 h 316"/>
              <a:gd name="T74" fmla="*/ 204 w 386"/>
              <a:gd name="T75" fmla="*/ 307 h 316"/>
              <a:gd name="T76" fmla="*/ 204 w 386"/>
              <a:gd name="T77" fmla="*/ 307 h 316"/>
              <a:gd name="T78" fmla="*/ 207 w 386"/>
              <a:gd name="T79" fmla="*/ 310 h 316"/>
              <a:gd name="T80" fmla="*/ 207 w 386"/>
              <a:gd name="T81" fmla="*/ 310 h 316"/>
              <a:gd name="T82" fmla="*/ 210 w 386"/>
              <a:gd name="T83" fmla="*/ 310 h 316"/>
              <a:gd name="T84" fmla="*/ 212 w 386"/>
              <a:gd name="T85" fmla="*/ 310 h 316"/>
              <a:gd name="T86" fmla="*/ 215 w 386"/>
              <a:gd name="T87" fmla="*/ 313 h 316"/>
              <a:gd name="T88" fmla="*/ 218 w 386"/>
              <a:gd name="T89" fmla="*/ 313 h 316"/>
              <a:gd name="T90" fmla="*/ 221 w 386"/>
              <a:gd name="T91" fmla="*/ 313 h 316"/>
              <a:gd name="T92" fmla="*/ 221 w 386"/>
              <a:gd name="T93" fmla="*/ 313 h 316"/>
              <a:gd name="T94" fmla="*/ 224 w 386"/>
              <a:gd name="T95" fmla="*/ 316 h 316"/>
              <a:gd name="T96" fmla="*/ 235 w 386"/>
              <a:gd name="T97" fmla="*/ 292 h 316"/>
              <a:gd name="T98" fmla="*/ 240 w 386"/>
              <a:gd name="T99" fmla="*/ 28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6" h="316">
                <a:moveTo>
                  <a:pt x="240" y="286"/>
                </a:moveTo>
                <a:lnTo>
                  <a:pt x="240" y="286"/>
                </a:lnTo>
                <a:lnTo>
                  <a:pt x="243" y="268"/>
                </a:lnTo>
                <a:lnTo>
                  <a:pt x="243" y="268"/>
                </a:lnTo>
                <a:lnTo>
                  <a:pt x="246" y="262"/>
                </a:lnTo>
                <a:lnTo>
                  <a:pt x="246" y="262"/>
                </a:lnTo>
                <a:lnTo>
                  <a:pt x="246" y="259"/>
                </a:lnTo>
                <a:lnTo>
                  <a:pt x="246" y="259"/>
                </a:lnTo>
                <a:lnTo>
                  <a:pt x="249" y="253"/>
                </a:lnTo>
                <a:lnTo>
                  <a:pt x="260" y="250"/>
                </a:lnTo>
                <a:lnTo>
                  <a:pt x="260" y="250"/>
                </a:lnTo>
                <a:lnTo>
                  <a:pt x="280" y="246"/>
                </a:lnTo>
                <a:lnTo>
                  <a:pt x="288" y="240"/>
                </a:lnTo>
                <a:lnTo>
                  <a:pt x="294" y="237"/>
                </a:lnTo>
                <a:lnTo>
                  <a:pt x="294" y="237"/>
                </a:lnTo>
                <a:lnTo>
                  <a:pt x="299" y="225"/>
                </a:lnTo>
                <a:lnTo>
                  <a:pt x="308" y="216"/>
                </a:lnTo>
                <a:lnTo>
                  <a:pt x="327" y="195"/>
                </a:lnTo>
                <a:lnTo>
                  <a:pt x="327" y="195"/>
                </a:lnTo>
                <a:lnTo>
                  <a:pt x="333" y="189"/>
                </a:lnTo>
                <a:lnTo>
                  <a:pt x="333" y="189"/>
                </a:lnTo>
                <a:lnTo>
                  <a:pt x="344" y="180"/>
                </a:lnTo>
                <a:lnTo>
                  <a:pt x="350" y="161"/>
                </a:lnTo>
                <a:lnTo>
                  <a:pt x="350" y="161"/>
                </a:lnTo>
                <a:lnTo>
                  <a:pt x="355" y="134"/>
                </a:lnTo>
                <a:lnTo>
                  <a:pt x="355" y="134"/>
                </a:lnTo>
                <a:lnTo>
                  <a:pt x="361" y="116"/>
                </a:lnTo>
                <a:lnTo>
                  <a:pt x="366" y="104"/>
                </a:lnTo>
                <a:lnTo>
                  <a:pt x="366" y="104"/>
                </a:lnTo>
                <a:lnTo>
                  <a:pt x="372" y="98"/>
                </a:lnTo>
                <a:lnTo>
                  <a:pt x="377" y="92"/>
                </a:lnTo>
                <a:lnTo>
                  <a:pt x="377" y="92"/>
                </a:lnTo>
                <a:lnTo>
                  <a:pt x="386" y="85"/>
                </a:lnTo>
                <a:lnTo>
                  <a:pt x="299" y="6"/>
                </a:lnTo>
                <a:lnTo>
                  <a:pt x="299" y="6"/>
                </a:lnTo>
                <a:lnTo>
                  <a:pt x="257" y="10"/>
                </a:lnTo>
                <a:lnTo>
                  <a:pt x="257" y="10"/>
                </a:lnTo>
                <a:lnTo>
                  <a:pt x="243" y="10"/>
                </a:lnTo>
                <a:lnTo>
                  <a:pt x="232" y="13"/>
                </a:lnTo>
                <a:lnTo>
                  <a:pt x="218" y="19"/>
                </a:lnTo>
                <a:lnTo>
                  <a:pt x="218" y="19"/>
                </a:lnTo>
                <a:lnTo>
                  <a:pt x="218" y="19"/>
                </a:lnTo>
                <a:lnTo>
                  <a:pt x="218" y="19"/>
                </a:lnTo>
                <a:lnTo>
                  <a:pt x="218" y="19"/>
                </a:lnTo>
                <a:lnTo>
                  <a:pt x="218" y="19"/>
                </a:lnTo>
                <a:lnTo>
                  <a:pt x="215" y="19"/>
                </a:lnTo>
                <a:lnTo>
                  <a:pt x="215" y="19"/>
                </a:lnTo>
                <a:lnTo>
                  <a:pt x="201" y="13"/>
                </a:lnTo>
                <a:lnTo>
                  <a:pt x="187" y="6"/>
                </a:lnTo>
                <a:lnTo>
                  <a:pt x="187" y="6"/>
                </a:lnTo>
                <a:lnTo>
                  <a:pt x="179" y="3"/>
                </a:lnTo>
                <a:lnTo>
                  <a:pt x="162" y="0"/>
                </a:lnTo>
                <a:lnTo>
                  <a:pt x="61" y="0"/>
                </a:lnTo>
                <a:lnTo>
                  <a:pt x="61" y="0"/>
                </a:lnTo>
                <a:lnTo>
                  <a:pt x="56" y="0"/>
                </a:lnTo>
                <a:lnTo>
                  <a:pt x="50" y="3"/>
                </a:lnTo>
                <a:lnTo>
                  <a:pt x="44" y="10"/>
                </a:lnTo>
                <a:lnTo>
                  <a:pt x="44" y="10"/>
                </a:lnTo>
                <a:lnTo>
                  <a:pt x="44" y="10"/>
                </a:lnTo>
                <a:lnTo>
                  <a:pt x="44" y="10"/>
                </a:lnTo>
                <a:lnTo>
                  <a:pt x="8" y="34"/>
                </a:lnTo>
                <a:lnTo>
                  <a:pt x="8" y="34"/>
                </a:lnTo>
                <a:lnTo>
                  <a:pt x="5" y="43"/>
                </a:lnTo>
                <a:lnTo>
                  <a:pt x="2" y="49"/>
                </a:lnTo>
                <a:lnTo>
                  <a:pt x="2" y="49"/>
                </a:lnTo>
                <a:lnTo>
                  <a:pt x="0" y="58"/>
                </a:lnTo>
                <a:lnTo>
                  <a:pt x="5" y="67"/>
                </a:lnTo>
                <a:lnTo>
                  <a:pt x="61" y="128"/>
                </a:lnTo>
                <a:lnTo>
                  <a:pt x="61" y="128"/>
                </a:lnTo>
                <a:lnTo>
                  <a:pt x="67" y="134"/>
                </a:lnTo>
                <a:lnTo>
                  <a:pt x="67" y="134"/>
                </a:lnTo>
                <a:lnTo>
                  <a:pt x="106" y="171"/>
                </a:lnTo>
                <a:lnTo>
                  <a:pt x="106" y="171"/>
                </a:lnTo>
                <a:lnTo>
                  <a:pt x="145" y="207"/>
                </a:lnTo>
                <a:lnTo>
                  <a:pt x="145" y="207"/>
                </a:lnTo>
                <a:lnTo>
                  <a:pt x="151" y="213"/>
                </a:lnTo>
                <a:lnTo>
                  <a:pt x="151" y="213"/>
                </a:lnTo>
                <a:lnTo>
                  <a:pt x="170" y="237"/>
                </a:lnTo>
                <a:lnTo>
                  <a:pt x="179" y="250"/>
                </a:lnTo>
                <a:lnTo>
                  <a:pt x="179" y="262"/>
                </a:lnTo>
                <a:lnTo>
                  <a:pt x="179" y="262"/>
                </a:lnTo>
                <a:lnTo>
                  <a:pt x="182" y="268"/>
                </a:lnTo>
                <a:lnTo>
                  <a:pt x="184" y="274"/>
                </a:lnTo>
                <a:lnTo>
                  <a:pt x="184" y="274"/>
                </a:lnTo>
                <a:lnTo>
                  <a:pt x="190" y="286"/>
                </a:lnTo>
                <a:lnTo>
                  <a:pt x="193" y="298"/>
                </a:lnTo>
                <a:lnTo>
                  <a:pt x="193" y="298"/>
                </a:lnTo>
                <a:lnTo>
                  <a:pt x="193" y="301"/>
                </a:lnTo>
                <a:lnTo>
                  <a:pt x="193" y="301"/>
                </a:lnTo>
                <a:lnTo>
                  <a:pt x="193" y="301"/>
                </a:lnTo>
                <a:lnTo>
                  <a:pt x="193" y="301"/>
                </a:lnTo>
                <a:lnTo>
                  <a:pt x="196" y="301"/>
                </a:lnTo>
                <a:lnTo>
                  <a:pt x="196" y="301"/>
                </a:lnTo>
                <a:lnTo>
                  <a:pt x="196" y="301"/>
                </a:lnTo>
                <a:lnTo>
                  <a:pt x="196" y="301"/>
                </a:lnTo>
                <a:lnTo>
                  <a:pt x="196" y="301"/>
                </a:lnTo>
                <a:lnTo>
                  <a:pt x="196" y="301"/>
                </a:lnTo>
                <a:lnTo>
                  <a:pt x="196" y="304"/>
                </a:lnTo>
                <a:lnTo>
                  <a:pt x="196" y="304"/>
                </a:lnTo>
                <a:lnTo>
                  <a:pt x="196" y="304"/>
                </a:lnTo>
                <a:lnTo>
                  <a:pt x="196" y="304"/>
                </a:lnTo>
                <a:lnTo>
                  <a:pt x="198" y="304"/>
                </a:lnTo>
                <a:lnTo>
                  <a:pt x="198" y="304"/>
                </a:lnTo>
                <a:lnTo>
                  <a:pt x="198" y="304"/>
                </a:lnTo>
                <a:lnTo>
                  <a:pt x="198" y="304"/>
                </a:lnTo>
                <a:lnTo>
                  <a:pt x="198" y="304"/>
                </a:lnTo>
                <a:lnTo>
                  <a:pt x="198" y="304"/>
                </a:lnTo>
                <a:lnTo>
                  <a:pt x="201" y="307"/>
                </a:lnTo>
                <a:lnTo>
                  <a:pt x="201" y="307"/>
                </a:lnTo>
                <a:lnTo>
                  <a:pt x="201" y="307"/>
                </a:lnTo>
                <a:lnTo>
                  <a:pt x="201" y="307"/>
                </a:lnTo>
                <a:lnTo>
                  <a:pt x="201" y="307"/>
                </a:lnTo>
                <a:lnTo>
                  <a:pt x="201" y="307"/>
                </a:lnTo>
                <a:lnTo>
                  <a:pt x="204" y="307"/>
                </a:lnTo>
                <a:lnTo>
                  <a:pt x="204" y="307"/>
                </a:lnTo>
                <a:lnTo>
                  <a:pt x="204" y="307"/>
                </a:lnTo>
                <a:lnTo>
                  <a:pt x="204" y="307"/>
                </a:lnTo>
                <a:lnTo>
                  <a:pt x="204" y="307"/>
                </a:lnTo>
                <a:lnTo>
                  <a:pt x="204" y="307"/>
                </a:lnTo>
                <a:lnTo>
                  <a:pt x="207" y="310"/>
                </a:lnTo>
                <a:lnTo>
                  <a:pt x="207" y="310"/>
                </a:lnTo>
                <a:lnTo>
                  <a:pt x="207" y="310"/>
                </a:lnTo>
                <a:lnTo>
                  <a:pt x="207" y="310"/>
                </a:lnTo>
                <a:lnTo>
                  <a:pt x="210" y="310"/>
                </a:lnTo>
                <a:lnTo>
                  <a:pt x="210" y="310"/>
                </a:lnTo>
                <a:lnTo>
                  <a:pt x="210" y="310"/>
                </a:lnTo>
                <a:lnTo>
                  <a:pt x="210" y="310"/>
                </a:lnTo>
                <a:lnTo>
                  <a:pt x="212" y="310"/>
                </a:lnTo>
                <a:lnTo>
                  <a:pt x="212" y="310"/>
                </a:lnTo>
                <a:lnTo>
                  <a:pt x="215" y="313"/>
                </a:lnTo>
                <a:lnTo>
                  <a:pt x="215" y="313"/>
                </a:lnTo>
                <a:lnTo>
                  <a:pt x="215" y="313"/>
                </a:lnTo>
                <a:lnTo>
                  <a:pt x="215" y="313"/>
                </a:lnTo>
                <a:lnTo>
                  <a:pt x="218" y="313"/>
                </a:lnTo>
                <a:lnTo>
                  <a:pt x="218" y="313"/>
                </a:lnTo>
                <a:lnTo>
                  <a:pt x="218" y="313"/>
                </a:lnTo>
                <a:lnTo>
                  <a:pt x="218" y="313"/>
                </a:lnTo>
                <a:lnTo>
                  <a:pt x="221" y="313"/>
                </a:lnTo>
                <a:lnTo>
                  <a:pt x="221" y="313"/>
                </a:lnTo>
                <a:lnTo>
                  <a:pt x="221" y="313"/>
                </a:lnTo>
                <a:lnTo>
                  <a:pt x="221" y="313"/>
                </a:lnTo>
                <a:lnTo>
                  <a:pt x="224" y="313"/>
                </a:lnTo>
                <a:lnTo>
                  <a:pt x="224" y="313"/>
                </a:lnTo>
                <a:lnTo>
                  <a:pt x="224" y="316"/>
                </a:lnTo>
                <a:lnTo>
                  <a:pt x="224" y="316"/>
                </a:lnTo>
                <a:lnTo>
                  <a:pt x="229" y="301"/>
                </a:lnTo>
                <a:lnTo>
                  <a:pt x="235" y="292"/>
                </a:lnTo>
                <a:lnTo>
                  <a:pt x="235" y="292"/>
                </a:lnTo>
                <a:lnTo>
                  <a:pt x="240" y="286"/>
                </a:lnTo>
                <a:lnTo>
                  <a:pt x="240" y="286"/>
                </a:lnTo>
                <a:close/>
              </a:path>
            </a:pathLst>
          </a:cu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969" name="Freeform 166">
            <a:extLst>
              <a:ext uri="{FF2B5EF4-FFF2-40B4-BE49-F238E27FC236}">
                <a16:creationId xmlns:a16="http://schemas.microsoft.com/office/drawing/2014/main" id="{71E98014-5C1F-69A5-A04D-1C0B87FD69DB}"/>
              </a:ext>
            </a:extLst>
          </p:cNvPr>
          <p:cNvSpPr>
            <a:spLocks/>
          </p:cNvSpPr>
          <p:nvPr/>
        </p:nvSpPr>
        <p:spPr bwMode="auto">
          <a:xfrm rot="21400944">
            <a:off x="11340481" y="2330034"/>
            <a:ext cx="156516" cy="329807"/>
          </a:xfrm>
          <a:custGeom>
            <a:avLst/>
            <a:gdLst>
              <a:gd name="T0" fmla="*/ 36 w 126"/>
              <a:gd name="T1" fmla="*/ 0 h 280"/>
              <a:gd name="T2" fmla="*/ 33 w 126"/>
              <a:gd name="T3" fmla="*/ 6 h 280"/>
              <a:gd name="T4" fmla="*/ 28 w 126"/>
              <a:gd name="T5" fmla="*/ 22 h 280"/>
              <a:gd name="T6" fmla="*/ 22 w 126"/>
              <a:gd name="T7" fmla="*/ 31 h 280"/>
              <a:gd name="T8" fmla="*/ 19 w 126"/>
              <a:gd name="T9" fmla="*/ 31 h 280"/>
              <a:gd name="T10" fmla="*/ 19 w 126"/>
              <a:gd name="T11" fmla="*/ 34 h 280"/>
              <a:gd name="T12" fmla="*/ 19 w 126"/>
              <a:gd name="T13" fmla="*/ 34 h 280"/>
              <a:gd name="T14" fmla="*/ 19 w 126"/>
              <a:gd name="T15" fmla="*/ 34 h 280"/>
              <a:gd name="T16" fmla="*/ 19 w 126"/>
              <a:gd name="T17" fmla="*/ 34 h 280"/>
              <a:gd name="T18" fmla="*/ 19 w 126"/>
              <a:gd name="T19" fmla="*/ 37 h 280"/>
              <a:gd name="T20" fmla="*/ 19 w 126"/>
              <a:gd name="T21" fmla="*/ 37 h 280"/>
              <a:gd name="T22" fmla="*/ 19 w 126"/>
              <a:gd name="T23" fmla="*/ 37 h 280"/>
              <a:gd name="T24" fmla="*/ 19 w 126"/>
              <a:gd name="T25" fmla="*/ 37 h 280"/>
              <a:gd name="T26" fmla="*/ 19 w 126"/>
              <a:gd name="T27" fmla="*/ 40 h 280"/>
              <a:gd name="T28" fmla="*/ 19 w 126"/>
              <a:gd name="T29" fmla="*/ 40 h 280"/>
              <a:gd name="T30" fmla="*/ 19 w 126"/>
              <a:gd name="T31" fmla="*/ 43 h 280"/>
              <a:gd name="T32" fmla="*/ 19 w 126"/>
              <a:gd name="T33" fmla="*/ 43 h 280"/>
              <a:gd name="T34" fmla="*/ 19 w 126"/>
              <a:gd name="T35" fmla="*/ 46 h 280"/>
              <a:gd name="T36" fmla="*/ 19 w 126"/>
              <a:gd name="T37" fmla="*/ 46 h 280"/>
              <a:gd name="T38" fmla="*/ 22 w 126"/>
              <a:gd name="T39" fmla="*/ 46 h 280"/>
              <a:gd name="T40" fmla="*/ 28 w 126"/>
              <a:gd name="T41" fmla="*/ 58 h 280"/>
              <a:gd name="T42" fmla="*/ 33 w 126"/>
              <a:gd name="T43" fmla="*/ 70 h 280"/>
              <a:gd name="T44" fmla="*/ 30 w 126"/>
              <a:gd name="T45" fmla="*/ 85 h 280"/>
              <a:gd name="T46" fmla="*/ 25 w 126"/>
              <a:gd name="T47" fmla="*/ 95 h 280"/>
              <a:gd name="T48" fmla="*/ 19 w 126"/>
              <a:gd name="T49" fmla="*/ 98 h 280"/>
              <a:gd name="T50" fmla="*/ 16 w 126"/>
              <a:gd name="T51" fmla="*/ 101 h 280"/>
              <a:gd name="T52" fmla="*/ 14 w 126"/>
              <a:gd name="T53" fmla="*/ 107 h 280"/>
              <a:gd name="T54" fmla="*/ 5 w 126"/>
              <a:gd name="T55" fmla="*/ 119 h 280"/>
              <a:gd name="T56" fmla="*/ 5 w 126"/>
              <a:gd name="T57" fmla="*/ 122 h 280"/>
              <a:gd name="T58" fmla="*/ 5 w 126"/>
              <a:gd name="T59" fmla="*/ 183 h 280"/>
              <a:gd name="T60" fmla="*/ 2 w 126"/>
              <a:gd name="T61" fmla="*/ 189 h 280"/>
              <a:gd name="T62" fmla="*/ 2 w 126"/>
              <a:gd name="T63" fmla="*/ 192 h 280"/>
              <a:gd name="T64" fmla="*/ 0 w 126"/>
              <a:gd name="T65" fmla="*/ 195 h 280"/>
              <a:gd name="T66" fmla="*/ 0 w 126"/>
              <a:gd name="T67" fmla="*/ 210 h 280"/>
              <a:gd name="T68" fmla="*/ 8 w 126"/>
              <a:gd name="T69" fmla="*/ 265 h 280"/>
              <a:gd name="T70" fmla="*/ 8 w 126"/>
              <a:gd name="T71" fmla="*/ 274 h 280"/>
              <a:gd name="T72" fmla="*/ 86 w 126"/>
              <a:gd name="T73" fmla="*/ 262 h 280"/>
              <a:gd name="T74" fmla="*/ 86 w 126"/>
              <a:gd name="T75" fmla="*/ 259 h 280"/>
              <a:gd name="T76" fmla="*/ 89 w 126"/>
              <a:gd name="T77" fmla="*/ 256 h 280"/>
              <a:gd name="T78" fmla="*/ 95 w 126"/>
              <a:gd name="T79" fmla="*/ 249 h 280"/>
              <a:gd name="T80" fmla="*/ 106 w 126"/>
              <a:gd name="T81" fmla="*/ 243 h 280"/>
              <a:gd name="T82" fmla="*/ 109 w 126"/>
              <a:gd name="T83" fmla="*/ 243 h 280"/>
              <a:gd name="T84" fmla="*/ 112 w 126"/>
              <a:gd name="T85" fmla="*/ 240 h 280"/>
              <a:gd name="T86" fmla="*/ 112 w 126"/>
              <a:gd name="T87" fmla="*/ 240 h 280"/>
              <a:gd name="T88" fmla="*/ 114 w 126"/>
              <a:gd name="T89" fmla="*/ 240 h 280"/>
              <a:gd name="T90" fmla="*/ 114 w 126"/>
              <a:gd name="T91" fmla="*/ 240 h 280"/>
              <a:gd name="T92" fmla="*/ 114 w 126"/>
              <a:gd name="T93" fmla="*/ 240 h 280"/>
              <a:gd name="T94" fmla="*/ 114 w 126"/>
              <a:gd name="T95" fmla="*/ 240 h 280"/>
              <a:gd name="T96" fmla="*/ 117 w 126"/>
              <a:gd name="T97" fmla="*/ 240 h 280"/>
              <a:gd name="T98" fmla="*/ 117 w 126"/>
              <a:gd name="T99" fmla="*/ 240 h 280"/>
              <a:gd name="T100" fmla="*/ 117 w 126"/>
              <a:gd name="T101" fmla="*/ 240 h 280"/>
              <a:gd name="T102" fmla="*/ 117 w 126"/>
              <a:gd name="T103" fmla="*/ 240 h 280"/>
              <a:gd name="T104" fmla="*/ 120 w 126"/>
              <a:gd name="T105" fmla="*/ 240 h 280"/>
              <a:gd name="T106" fmla="*/ 120 w 126"/>
              <a:gd name="T107" fmla="*/ 240 h 280"/>
              <a:gd name="T108" fmla="*/ 120 w 126"/>
              <a:gd name="T109" fmla="*/ 240 h 280"/>
              <a:gd name="T110" fmla="*/ 123 w 126"/>
              <a:gd name="T111" fmla="*/ 240 h 280"/>
              <a:gd name="T112" fmla="*/ 123 w 126"/>
              <a:gd name="T113" fmla="*/ 237 h 280"/>
              <a:gd name="T114" fmla="*/ 123 w 126"/>
              <a:gd name="T115" fmla="*/ 237 h 280"/>
              <a:gd name="T116" fmla="*/ 126 w 126"/>
              <a:gd name="T117" fmla="*/ 237 h 280"/>
              <a:gd name="T118" fmla="*/ 123 w 126"/>
              <a:gd name="T119" fmla="*/ 2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 h="280">
                <a:moveTo>
                  <a:pt x="123" y="231"/>
                </a:moveTo>
                <a:lnTo>
                  <a:pt x="36" y="0"/>
                </a:lnTo>
                <a:lnTo>
                  <a:pt x="36" y="0"/>
                </a:lnTo>
                <a:lnTo>
                  <a:pt x="33" y="6"/>
                </a:lnTo>
                <a:lnTo>
                  <a:pt x="33" y="6"/>
                </a:lnTo>
                <a:lnTo>
                  <a:pt x="28" y="22"/>
                </a:lnTo>
                <a:lnTo>
                  <a:pt x="22" y="31"/>
                </a:lnTo>
                <a:lnTo>
                  <a:pt x="22" y="31"/>
                </a:lnTo>
                <a:lnTo>
                  <a:pt x="19" y="31"/>
                </a:lnTo>
                <a:lnTo>
                  <a:pt x="19" y="31"/>
                </a:lnTo>
                <a:lnTo>
                  <a:pt x="19" y="34"/>
                </a:lnTo>
                <a:lnTo>
                  <a:pt x="19" y="34"/>
                </a:lnTo>
                <a:lnTo>
                  <a:pt x="19" y="34"/>
                </a:lnTo>
                <a:lnTo>
                  <a:pt x="19" y="34"/>
                </a:lnTo>
                <a:lnTo>
                  <a:pt x="19" y="34"/>
                </a:lnTo>
                <a:lnTo>
                  <a:pt x="19" y="34"/>
                </a:lnTo>
                <a:lnTo>
                  <a:pt x="19" y="34"/>
                </a:lnTo>
                <a:lnTo>
                  <a:pt x="19" y="34"/>
                </a:lnTo>
                <a:lnTo>
                  <a:pt x="19" y="37"/>
                </a:lnTo>
                <a:lnTo>
                  <a:pt x="19" y="37"/>
                </a:lnTo>
                <a:lnTo>
                  <a:pt x="19" y="37"/>
                </a:lnTo>
                <a:lnTo>
                  <a:pt x="19" y="37"/>
                </a:lnTo>
                <a:lnTo>
                  <a:pt x="19" y="37"/>
                </a:lnTo>
                <a:lnTo>
                  <a:pt x="19" y="37"/>
                </a:lnTo>
                <a:lnTo>
                  <a:pt x="19" y="37"/>
                </a:lnTo>
                <a:lnTo>
                  <a:pt x="19" y="37"/>
                </a:lnTo>
                <a:lnTo>
                  <a:pt x="19" y="40"/>
                </a:lnTo>
                <a:lnTo>
                  <a:pt x="19" y="40"/>
                </a:lnTo>
                <a:lnTo>
                  <a:pt x="19" y="40"/>
                </a:lnTo>
                <a:lnTo>
                  <a:pt x="19" y="40"/>
                </a:lnTo>
                <a:lnTo>
                  <a:pt x="19" y="43"/>
                </a:lnTo>
                <a:lnTo>
                  <a:pt x="19" y="43"/>
                </a:lnTo>
                <a:lnTo>
                  <a:pt x="19" y="43"/>
                </a:lnTo>
                <a:lnTo>
                  <a:pt x="19" y="43"/>
                </a:lnTo>
                <a:lnTo>
                  <a:pt x="19" y="46"/>
                </a:lnTo>
                <a:lnTo>
                  <a:pt x="19" y="46"/>
                </a:lnTo>
                <a:lnTo>
                  <a:pt x="19" y="46"/>
                </a:lnTo>
                <a:lnTo>
                  <a:pt x="19" y="46"/>
                </a:lnTo>
                <a:lnTo>
                  <a:pt x="22" y="46"/>
                </a:lnTo>
                <a:lnTo>
                  <a:pt x="22" y="46"/>
                </a:lnTo>
                <a:lnTo>
                  <a:pt x="28" y="58"/>
                </a:lnTo>
                <a:lnTo>
                  <a:pt x="28" y="58"/>
                </a:lnTo>
                <a:lnTo>
                  <a:pt x="30" y="64"/>
                </a:lnTo>
                <a:lnTo>
                  <a:pt x="33" y="70"/>
                </a:lnTo>
                <a:lnTo>
                  <a:pt x="33" y="70"/>
                </a:lnTo>
                <a:lnTo>
                  <a:pt x="30" y="85"/>
                </a:lnTo>
                <a:lnTo>
                  <a:pt x="25" y="95"/>
                </a:lnTo>
                <a:lnTo>
                  <a:pt x="25" y="95"/>
                </a:lnTo>
                <a:lnTo>
                  <a:pt x="22" y="98"/>
                </a:lnTo>
                <a:lnTo>
                  <a:pt x="19" y="98"/>
                </a:lnTo>
                <a:lnTo>
                  <a:pt x="19" y="98"/>
                </a:lnTo>
                <a:lnTo>
                  <a:pt x="16" y="101"/>
                </a:lnTo>
                <a:lnTo>
                  <a:pt x="14" y="107"/>
                </a:lnTo>
                <a:lnTo>
                  <a:pt x="14" y="107"/>
                </a:lnTo>
                <a:lnTo>
                  <a:pt x="11" y="116"/>
                </a:lnTo>
                <a:lnTo>
                  <a:pt x="5" y="119"/>
                </a:lnTo>
                <a:lnTo>
                  <a:pt x="5" y="119"/>
                </a:lnTo>
                <a:lnTo>
                  <a:pt x="5" y="122"/>
                </a:lnTo>
                <a:lnTo>
                  <a:pt x="5" y="125"/>
                </a:lnTo>
                <a:lnTo>
                  <a:pt x="5" y="183"/>
                </a:lnTo>
                <a:lnTo>
                  <a:pt x="5" y="183"/>
                </a:lnTo>
                <a:lnTo>
                  <a:pt x="2" y="189"/>
                </a:lnTo>
                <a:lnTo>
                  <a:pt x="2" y="192"/>
                </a:lnTo>
                <a:lnTo>
                  <a:pt x="2" y="192"/>
                </a:lnTo>
                <a:lnTo>
                  <a:pt x="0" y="195"/>
                </a:lnTo>
                <a:lnTo>
                  <a:pt x="0" y="195"/>
                </a:lnTo>
                <a:lnTo>
                  <a:pt x="0" y="210"/>
                </a:lnTo>
                <a:lnTo>
                  <a:pt x="0" y="210"/>
                </a:lnTo>
                <a:lnTo>
                  <a:pt x="2" y="243"/>
                </a:lnTo>
                <a:lnTo>
                  <a:pt x="8" y="265"/>
                </a:lnTo>
                <a:lnTo>
                  <a:pt x="8" y="265"/>
                </a:lnTo>
                <a:lnTo>
                  <a:pt x="8" y="274"/>
                </a:lnTo>
                <a:lnTo>
                  <a:pt x="8" y="280"/>
                </a:lnTo>
                <a:lnTo>
                  <a:pt x="86" y="262"/>
                </a:lnTo>
                <a:lnTo>
                  <a:pt x="86" y="262"/>
                </a:lnTo>
                <a:lnTo>
                  <a:pt x="86" y="259"/>
                </a:lnTo>
                <a:lnTo>
                  <a:pt x="86" y="259"/>
                </a:lnTo>
                <a:lnTo>
                  <a:pt x="89" y="256"/>
                </a:lnTo>
                <a:lnTo>
                  <a:pt x="92" y="252"/>
                </a:lnTo>
                <a:lnTo>
                  <a:pt x="95" y="249"/>
                </a:lnTo>
                <a:lnTo>
                  <a:pt x="95" y="249"/>
                </a:lnTo>
                <a:lnTo>
                  <a:pt x="106" y="243"/>
                </a:lnTo>
                <a:lnTo>
                  <a:pt x="109" y="243"/>
                </a:lnTo>
                <a:lnTo>
                  <a:pt x="109" y="243"/>
                </a:lnTo>
                <a:lnTo>
                  <a:pt x="112" y="240"/>
                </a:lnTo>
                <a:lnTo>
                  <a:pt x="112" y="240"/>
                </a:lnTo>
                <a:lnTo>
                  <a:pt x="112" y="240"/>
                </a:lnTo>
                <a:lnTo>
                  <a:pt x="112" y="240"/>
                </a:lnTo>
                <a:lnTo>
                  <a:pt x="114" y="240"/>
                </a:lnTo>
                <a:lnTo>
                  <a:pt x="114" y="240"/>
                </a:lnTo>
                <a:lnTo>
                  <a:pt x="114" y="240"/>
                </a:lnTo>
                <a:lnTo>
                  <a:pt x="114" y="240"/>
                </a:lnTo>
                <a:lnTo>
                  <a:pt x="114" y="240"/>
                </a:lnTo>
                <a:lnTo>
                  <a:pt x="114" y="240"/>
                </a:lnTo>
                <a:lnTo>
                  <a:pt x="114" y="240"/>
                </a:lnTo>
                <a:lnTo>
                  <a:pt x="114" y="240"/>
                </a:lnTo>
                <a:lnTo>
                  <a:pt x="117" y="240"/>
                </a:lnTo>
                <a:lnTo>
                  <a:pt x="117" y="240"/>
                </a:lnTo>
                <a:lnTo>
                  <a:pt x="117" y="240"/>
                </a:lnTo>
                <a:lnTo>
                  <a:pt x="117" y="240"/>
                </a:lnTo>
                <a:lnTo>
                  <a:pt x="117" y="240"/>
                </a:lnTo>
                <a:lnTo>
                  <a:pt x="117" y="240"/>
                </a:lnTo>
                <a:lnTo>
                  <a:pt x="117" y="240"/>
                </a:lnTo>
                <a:lnTo>
                  <a:pt x="117" y="240"/>
                </a:lnTo>
                <a:lnTo>
                  <a:pt x="120" y="240"/>
                </a:lnTo>
                <a:lnTo>
                  <a:pt x="120" y="240"/>
                </a:lnTo>
                <a:lnTo>
                  <a:pt x="120" y="240"/>
                </a:lnTo>
                <a:lnTo>
                  <a:pt x="120" y="240"/>
                </a:lnTo>
                <a:lnTo>
                  <a:pt x="120" y="240"/>
                </a:lnTo>
                <a:lnTo>
                  <a:pt x="120" y="240"/>
                </a:lnTo>
                <a:lnTo>
                  <a:pt x="123" y="240"/>
                </a:lnTo>
                <a:lnTo>
                  <a:pt x="123" y="240"/>
                </a:lnTo>
                <a:lnTo>
                  <a:pt x="123" y="237"/>
                </a:lnTo>
                <a:lnTo>
                  <a:pt x="123" y="237"/>
                </a:lnTo>
                <a:lnTo>
                  <a:pt x="123" y="237"/>
                </a:lnTo>
                <a:lnTo>
                  <a:pt x="123" y="237"/>
                </a:lnTo>
                <a:lnTo>
                  <a:pt x="126" y="237"/>
                </a:lnTo>
                <a:lnTo>
                  <a:pt x="126" y="237"/>
                </a:lnTo>
                <a:lnTo>
                  <a:pt x="123" y="231"/>
                </a:lnTo>
                <a:lnTo>
                  <a:pt x="123" y="231"/>
                </a:lnTo>
                <a:close/>
              </a:path>
            </a:pathLst>
          </a:custGeom>
          <a:solidFill>
            <a:schemeClr val="accent4">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0" name="Freeform 167">
            <a:extLst>
              <a:ext uri="{FF2B5EF4-FFF2-40B4-BE49-F238E27FC236}">
                <a16:creationId xmlns:a16="http://schemas.microsoft.com/office/drawing/2014/main" id="{A4F71C8D-66EE-E07E-2A06-BBA166E1A2C8}"/>
              </a:ext>
            </a:extLst>
          </p:cNvPr>
          <p:cNvSpPr>
            <a:spLocks/>
          </p:cNvSpPr>
          <p:nvPr/>
        </p:nvSpPr>
        <p:spPr bwMode="auto">
          <a:xfrm rot="21400944">
            <a:off x="11382447" y="1981351"/>
            <a:ext cx="386320" cy="579518"/>
          </a:xfrm>
          <a:custGeom>
            <a:avLst/>
            <a:gdLst>
              <a:gd name="T0" fmla="*/ 95 w 311"/>
              <a:gd name="T1" fmla="*/ 461 h 492"/>
              <a:gd name="T2" fmla="*/ 98 w 311"/>
              <a:gd name="T3" fmla="*/ 449 h 492"/>
              <a:gd name="T4" fmla="*/ 115 w 311"/>
              <a:gd name="T5" fmla="*/ 410 h 492"/>
              <a:gd name="T6" fmla="*/ 132 w 311"/>
              <a:gd name="T7" fmla="*/ 392 h 492"/>
              <a:gd name="T8" fmla="*/ 132 w 311"/>
              <a:gd name="T9" fmla="*/ 386 h 492"/>
              <a:gd name="T10" fmla="*/ 140 w 311"/>
              <a:gd name="T11" fmla="*/ 379 h 492"/>
              <a:gd name="T12" fmla="*/ 157 w 311"/>
              <a:gd name="T13" fmla="*/ 386 h 492"/>
              <a:gd name="T14" fmla="*/ 168 w 311"/>
              <a:gd name="T15" fmla="*/ 367 h 492"/>
              <a:gd name="T16" fmla="*/ 171 w 311"/>
              <a:gd name="T17" fmla="*/ 316 h 492"/>
              <a:gd name="T18" fmla="*/ 177 w 311"/>
              <a:gd name="T19" fmla="*/ 307 h 492"/>
              <a:gd name="T20" fmla="*/ 185 w 311"/>
              <a:gd name="T21" fmla="*/ 304 h 492"/>
              <a:gd name="T22" fmla="*/ 199 w 311"/>
              <a:gd name="T23" fmla="*/ 307 h 492"/>
              <a:gd name="T24" fmla="*/ 205 w 311"/>
              <a:gd name="T25" fmla="*/ 304 h 492"/>
              <a:gd name="T26" fmla="*/ 227 w 311"/>
              <a:gd name="T27" fmla="*/ 316 h 492"/>
              <a:gd name="T28" fmla="*/ 227 w 311"/>
              <a:gd name="T29" fmla="*/ 316 h 492"/>
              <a:gd name="T30" fmla="*/ 238 w 311"/>
              <a:gd name="T31" fmla="*/ 304 h 492"/>
              <a:gd name="T32" fmla="*/ 258 w 311"/>
              <a:gd name="T33" fmla="*/ 279 h 492"/>
              <a:gd name="T34" fmla="*/ 269 w 311"/>
              <a:gd name="T35" fmla="*/ 273 h 492"/>
              <a:gd name="T36" fmla="*/ 305 w 311"/>
              <a:gd name="T37" fmla="*/ 246 h 492"/>
              <a:gd name="T38" fmla="*/ 311 w 311"/>
              <a:gd name="T39" fmla="*/ 243 h 492"/>
              <a:gd name="T40" fmla="*/ 291 w 311"/>
              <a:gd name="T41" fmla="*/ 225 h 492"/>
              <a:gd name="T42" fmla="*/ 272 w 311"/>
              <a:gd name="T43" fmla="*/ 218 h 492"/>
              <a:gd name="T44" fmla="*/ 266 w 311"/>
              <a:gd name="T45" fmla="*/ 209 h 492"/>
              <a:gd name="T46" fmla="*/ 258 w 311"/>
              <a:gd name="T47" fmla="*/ 191 h 492"/>
              <a:gd name="T48" fmla="*/ 244 w 311"/>
              <a:gd name="T49" fmla="*/ 182 h 492"/>
              <a:gd name="T50" fmla="*/ 216 w 311"/>
              <a:gd name="T51" fmla="*/ 161 h 492"/>
              <a:gd name="T52" fmla="*/ 199 w 311"/>
              <a:gd name="T53" fmla="*/ 139 h 492"/>
              <a:gd name="T54" fmla="*/ 199 w 311"/>
              <a:gd name="T55" fmla="*/ 118 h 492"/>
              <a:gd name="T56" fmla="*/ 196 w 311"/>
              <a:gd name="T57" fmla="*/ 100 h 492"/>
              <a:gd name="T58" fmla="*/ 188 w 311"/>
              <a:gd name="T59" fmla="*/ 54 h 492"/>
              <a:gd name="T60" fmla="*/ 182 w 311"/>
              <a:gd name="T61" fmla="*/ 33 h 492"/>
              <a:gd name="T62" fmla="*/ 168 w 311"/>
              <a:gd name="T63" fmla="*/ 12 h 492"/>
              <a:gd name="T64" fmla="*/ 146 w 311"/>
              <a:gd name="T65" fmla="*/ 0 h 492"/>
              <a:gd name="T66" fmla="*/ 129 w 311"/>
              <a:gd name="T67" fmla="*/ 9 h 492"/>
              <a:gd name="T68" fmla="*/ 121 w 311"/>
              <a:gd name="T69" fmla="*/ 18 h 492"/>
              <a:gd name="T70" fmla="*/ 98 w 311"/>
              <a:gd name="T71" fmla="*/ 24 h 492"/>
              <a:gd name="T72" fmla="*/ 87 w 311"/>
              <a:gd name="T73" fmla="*/ 15 h 492"/>
              <a:gd name="T74" fmla="*/ 84 w 311"/>
              <a:gd name="T75" fmla="*/ 9 h 492"/>
              <a:gd name="T76" fmla="*/ 79 w 311"/>
              <a:gd name="T77" fmla="*/ 30 h 492"/>
              <a:gd name="T78" fmla="*/ 70 w 311"/>
              <a:gd name="T79" fmla="*/ 57 h 492"/>
              <a:gd name="T80" fmla="*/ 59 w 311"/>
              <a:gd name="T81" fmla="*/ 85 h 492"/>
              <a:gd name="T82" fmla="*/ 56 w 311"/>
              <a:gd name="T83" fmla="*/ 106 h 492"/>
              <a:gd name="T84" fmla="*/ 59 w 311"/>
              <a:gd name="T85" fmla="*/ 121 h 492"/>
              <a:gd name="T86" fmla="*/ 56 w 311"/>
              <a:gd name="T87" fmla="*/ 133 h 492"/>
              <a:gd name="T88" fmla="*/ 45 w 311"/>
              <a:gd name="T89" fmla="*/ 152 h 492"/>
              <a:gd name="T90" fmla="*/ 51 w 311"/>
              <a:gd name="T91" fmla="*/ 167 h 492"/>
              <a:gd name="T92" fmla="*/ 51 w 311"/>
              <a:gd name="T93" fmla="*/ 185 h 492"/>
              <a:gd name="T94" fmla="*/ 51 w 311"/>
              <a:gd name="T95" fmla="*/ 194 h 492"/>
              <a:gd name="T96" fmla="*/ 51 w 311"/>
              <a:gd name="T97" fmla="*/ 209 h 492"/>
              <a:gd name="T98" fmla="*/ 45 w 311"/>
              <a:gd name="T99" fmla="*/ 225 h 492"/>
              <a:gd name="T100" fmla="*/ 34 w 311"/>
              <a:gd name="T101" fmla="*/ 243 h 492"/>
              <a:gd name="T102" fmla="*/ 28 w 311"/>
              <a:gd name="T103" fmla="*/ 273 h 492"/>
              <a:gd name="T104" fmla="*/ 23 w 311"/>
              <a:gd name="T105" fmla="*/ 279 h 492"/>
              <a:gd name="T106" fmla="*/ 12 w 311"/>
              <a:gd name="T107" fmla="*/ 273 h 492"/>
              <a:gd name="T108" fmla="*/ 3 w 311"/>
              <a:gd name="T109" fmla="*/ 279 h 492"/>
              <a:gd name="T110" fmla="*/ 82 w 311"/>
              <a:gd name="T111" fmla="*/ 492 h 492"/>
              <a:gd name="T112" fmla="*/ 93 w 311"/>
              <a:gd name="T113" fmla="*/ 46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1" h="492">
                <a:moveTo>
                  <a:pt x="93" y="468"/>
                </a:moveTo>
                <a:lnTo>
                  <a:pt x="93" y="468"/>
                </a:lnTo>
                <a:lnTo>
                  <a:pt x="95" y="461"/>
                </a:lnTo>
                <a:lnTo>
                  <a:pt x="95" y="461"/>
                </a:lnTo>
                <a:lnTo>
                  <a:pt x="98" y="449"/>
                </a:lnTo>
                <a:lnTo>
                  <a:pt x="98" y="449"/>
                </a:lnTo>
                <a:lnTo>
                  <a:pt x="101" y="428"/>
                </a:lnTo>
                <a:lnTo>
                  <a:pt x="107" y="419"/>
                </a:lnTo>
                <a:lnTo>
                  <a:pt x="115" y="410"/>
                </a:lnTo>
                <a:lnTo>
                  <a:pt x="115" y="410"/>
                </a:lnTo>
                <a:lnTo>
                  <a:pt x="126" y="401"/>
                </a:lnTo>
                <a:lnTo>
                  <a:pt x="132" y="392"/>
                </a:lnTo>
                <a:lnTo>
                  <a:pt x="132" y="389"/>
                </a:lnTo>
                <a:lnTo>
                  <a:pt x="132" y="389"/>
                </a:lnTo>
                <a:lnTo>
                  <a:pt x="132" y="386"/>
                </a:lnTo>
                <a:lnTo>
                  <a:pt x="135" y="383"/>
                </a:lnTo>
                <a:lnTo>
                  <a:pt x="135" y="383"/>
                </a:lnTo>
                <a:lnTo>
                  <a:pt x="140" y="379"/>
                </a:lnTo>
                <a:lnTo>
                  <a:pt x="146" y="383"/>
                </a:lnTo>
                <a:lnTo>
                  <a:pt x="157" y="386"/>
                </a:lnTo>
                <a:lnTo>
                  <a:pt x="157" y="386"/>
                </a:lnTo>
                <a:lnTo>
                  <a:pt x="165" y="389"/>
                </a:lnTo>
                <a:lnTo>
                  <a:pt x="165" y="389"/>
                </a:lnTo>
                <a:lnTo>
                  <a:pt x="168" y="367"/>
                </a:lnTo>
                <a:lnTo>
                  <a:pt x="171" y="322"/>
                </a:lnTo>
                <a:lnTo>
                  <a:pt x="171" y="322"/>
                </a:lnTo>
                <a:lnTo>
                  <a:pt x="171" y="316"/>
                </a:lnTo>
                <a:lnTo>
                  <a:pt x="171" y="316"/>
                </a:lnTo>
                <a:lnTo>
                  <a:pt x="174" y="310"/>
                </a:lnTo>
                <a:lnTo>
                  <a:pt x="177" y="307"/>
                </a:lnTo>
                <a:lnTo>
                  <a:pt x="177" y="307"/>
                </a:lnTo>
                <a:lnTo>
                  <a:pt x="179" y="304"/>
                </a:lnTo>
                <a:lnTo>
                  <a:pt x="185" y="304"/>
                </a:lnTo>
                <a:lnTo>
                  <a:pt x="193" y="307"/>
                </a:lnTo>
                <a:lnTo>
                  <a:pt x="193" y="307"/>
                </a:lnTo>
                <a:lnTo>
                  <a:pt x="199" y="307"/>
                </a:lnTo>
                <a:lnTo>
                  <a:pt x="199" y="307"/>
                </a:lnTo>
                <a:lnTo>
                  <a:pt x="205" y="304"/>
                </a:lnTo>
                <a:lnTo>
                  <a:pt x="205" y="304"/>
                </a:lnTo>
                <a:lnTo>
                  <a:pt x="210" y="304"/>
                </a:lnTo>
                <a:lnTo>
                  <a:pt x="219" y="310"/>
                </a:lnTo>
                <a:lnTo>
                  <a:pt x="227" y="316"/>
                </a:lnTo>
                <a:lnTo>
                  <a:pt x="227" y="316"/>
                </a:lnTo>
                <a:lnTo>
                  <a:pt x="227" y="316"/>
                </a:lnTo>
                <a:lnTo>
                  <a:pt x="227" y="316"/>
                </a:lnTo>
                <a:lnTo>
                  <a:pt x="233" y="313"/>
                </a:lnTo>
                <a:lnTo>
                  <a:pt x="238" y="304"/>
                </a:lnTo>
                <a:lnTo>
                  <a:pt x="238" y="304"/>
                </a:lnTo>
                <a:lnTo>
                  <a:pt x="241" y="294"/>
                </a:lnTo>
                <a:lnTo>
                  <a:pt x="247" y="288"/>
                </a:lnTo>
                <a:lnTo>
                  <a:pt x="258" y="279"/>
                </a:lnTo>
                <a:lnTo>
                  <a:pt x="258" y="279"/>
                </a:lnTo>
                <a:lnTo>
                  <a:pt x="269" y="273"/>
                </a:lnTo>
                <a:lnTo>
                  <a:pt x="269" y="273"/>
                </a:lnTo>
                <a:lnTo>
                  <a:pt x="280" y="261"/>
                </a:lnTo>
                <a:lnTo>
                  <a:pt x="305" y="246"/>
                </a:lnTo>
                <a:lnTo>
                  <a:pt x="305" y="246"/>
                </a:lnTo>
                <a:lnTo>
                  <a:pt x="311" y="243"/>
                </a:lnTo>
                <a:lnTo>
                  <a:pt x="311" y="243"/>
                </a:lnTo>
                <a:lnTo>
                  <a:pt x="311" y="243"/>
                </a:lnTo>
                <a:lnTo>
                  <a:pt x="305" y="234"/>
                </a:lnTo>
                <a:lnTo>
                  <a:pt x="291" y="225"/>
                </a:lnTo>
                <a:lnTo>
                  <a:pt x="291" y="225"/>
                </a:lnTo>
                <a:lnTo>
                  <a:pt x="280" y="221"/>
                </a:lnTo>
                <a:lnTo>
                  <a:pt x="280" y="221"/>
                </a:lnTo>
                <a:lnTo>
                  <a:pt x="272" y="218"/>
                </a:lnTo>
                <a:lnTo>
                  <a:pt x="269" y="215"/>
                </a:lnTo>
                <a:lnTo>
                  <a:pt x="266" y="209"/>
                </a:lnTo>
                <a:lnTo>
                  <a:pt x="266" y="209"/>
                </a:lnTo>
                <a:lnTo>
                  <a:pt x="266" y="203"/>
                </a:lnTo>
                <a:lnTo>
                  <a:pt x="258" y="191"/>
                </a:lnTo>
                <a:lnTo>
                  <a:pt x="258" y="191"/>
                </a:lnTo>
                <a:lnTo>
                  <a:pt x="252" y="185"/>
                </a:lnTo>
                <a:lnTo>
                  <a:pt x="244" y="182"/>
                </a:lnTo>
                <a:lnTo>
                  <a:pt x="244" y="182"/>
                </a:lnTo>
                <a:lnTo>
                  <a:pt x="233" y="176"/>
                </a:lnTo>
                <a:lnTo>
                  <a:pt x="216" y="161"/>
                </a:lnTo>
                <a:lnTo>
                  <a:pt x="216" y="161"/>
                </a:lnTo>
                <a:lnTo>
                  <a:pt x="207" y="152"/>
                </a:lnTo>
                <a:lnTo>
                  <a:pt x="202" y="146"/>
                </a:lnTo>
                <a:lnTo>
                  <a:pt x="199" y="139"/>
                </a:lnTo>
                <a:lnTo>
                  <a:pt x="199" y="130"/>
                </a:lnTo>
                <a:lnTo>
                  <a:pt x="199" y="130"/>
                </a:lnTo>
                <a:lnTo>
                  <a:pt x="199" y="118"/>
                </a:lnTo>
                <a:lnTo>
                  <a:pt x="196" y="103"/>
                </a:lnTo>
                <a:lnTo>
                  <a:pt x="196" y="103"/>
                </a:lnTo>
                <a:lnTo>
                  <a:pt x="196" y="100"/>
                </a:lnTo>
                <a:lnTo>
                  <a:pt x="196" y="100"/>
                </a:lnTo>
                <a:lnTo>
                  <a:pt x="191" y="73"/>
                </a:lnTo>
                <a:lnTo>
                  <a:pt x="188" y="54"/>
                </a:lnTo>
                <a:lnTo>
                  <a:pt x="188" y="54"/>
                </a:lnTo>
                <a:lnTo>
                  <a:pt x="185" y="42"/>
                </a:lnTo>
                <a:lnTo>
                  <a:pt x="182" y="33"/>
                </a:lnTo>
                <a:lnTo>
                  <a:pt x="182" y="33"/>
                </a:lnTo>
                <a:lnTo>
                  <a:pt x="174" y="21"/>
                </a:lnTo>
                <a:lnTo>
                  <a:pt x="168" y="12"/>
                </a:lnTo>
                <a:lnTo>
                  <a:pt x="154" y="0"/>
                </a:lnTo>
                <a:lnTo>
                  <a:pt x="154" y="0"/>
                </a:lnTo>
                <a:lnTo>
                  <a:pt x="146" y="0"/>
                </a:lnTo>
                <a:lnTo>
                  <a:pt x="137" y="6"/>
                </a:lnTo>
                <a:lnTo>
                  <a:pt x="137" y="6"/>
                </a:lnTo>
                <a:lnTo>
                  <a:pt x="129" y="9"/>
                </a:lnTo>
                <a:lnTo>
                  <a:pt x="129" y="9"/>
                </a:lnTo>
                <a:lnTo>
                  <a:pt x="121" y="18"/>
                </a:lnTo>
                <a:lnTo>
                  <a:pt x="121" y="18"/>
                </a:lnTo>
                <a:lnTo>
                  <a:pt x="109" y="24"/>
                </a:lnTo>
                <a:lnTo>
                  <a:pt x="104" y="24"/>
                </a:lnTo>
                <a:lnTo>
                  <a:pt x="98" y="24"/>
                </a:lnTo>
                <a:lnTo>
                  <a:pt x="98" y="24"/>
                </a:lnTo>
                <a:lnTo>
                  <a:pt x="90" y="21"/>
                </a:lnTo>
                <a:lnTo>
                  <a:pt x="87" y="15"/>
                </a:lnTo>
                <a:lnTo>
                  <a:pt x="87" y="15"/>
                </a:lnTo>
                <a:lnTo>
                  <a:pt x="84" y="9"/>
                </a:lnTo>
                <a:lnTo>
                  <a:pt x="84" y="9"/>
                </a:lnTo>
                <a:lnTo>
                  <a:pt x="79" y="18"/>
                </a:lnTo>
                <a:lnTo>
                  <a:pt x="79" y="30"/>
                </a:lnTo>
                <a:lnTo>
                  <a:pt x="79" y="30"/>
                </a:lnTo>
                <a:lnTo>
                  <a:pt x="76" y="39"/>
                </a:lnTo>
                <a:lnTo>
                  <a:pt x="76" y="39"/>
                </a:lnTo>
                <a:lnTo>
                  <a:pt x="70" y="57"/>
                </a:lnTo>
                <a:lnTo>
                  <a:pt x="62" y="76"/>
                </a:lnTo>
                <a:lnTo>
                  <a:pt x="62" y="76"/>
                </a:lnTo>
                <a:lnTo>
                  <a:pt x="59" y="85"/>
                </a:lnTo>
                <a:lnTo>
                  <a:pt x="56" y="97"/>
                </a:lnTo>
                <a:lnTo>
                  <a:pt x="56" y="97"/>
                </a:lnTo>
                <a:lnTo>
                  <a:pt x="56" y="106"/>
                </a:lnTo>
                <a:lnTo>
                  <a:pt x="59" y="109"/>
                </a:lnTo>
                <a:lnTo>
                  <a:pt x="59" y="109"/>
                </a:lnTo>
                <a:lnTo>
                  <a:pt x="59" y="121"/>
                </a:lnTo>
                <a:lnTo>
                  <a:pt x="59" y="127"/>
                </a:lnTo>
                <a:lnTo>
                  <a:pt x="56" y="133"/>
                </a:lnTo>
                <a:lnTo>
                  <a:pt x="56" y="133"/>
                </a:lnTo>
                <a:lnTo>
                  <a:pt x="51" y="142"/>
                </a:lnTo>
                <a:lnTo>
                  <a:pt x="45" y="152"/>
                </a:lnTo>
                <a:lnTo>
                  <a:pt x="45" y="152"/>
                </a:lnTo>
                <a:lnTo>
                  <a:pt x="48" y="158"/>
                </a:lnTo>
                <a:lnTo>
                  <a:pt x="48" y="158"/>
                </a:lnTo>
                <a:lnTo>
                  <a:pt x="51" y="167"/>
                </a:lnTo>
                <a:lnTo>
                  <a:pt x="54" y="173"/>
                </a:lnTo>
                <a:lnTo>
                  <a:pt x="54" y="173"/>
                </a:lnTo>
                <a:lnTo>
                  <a:pt x="51" y="185"/>
                </a:lnTo>
                <a:lnTo>
                  <a:pt x="51" y="185"/>
                </a:lnTo>
                <a:lnTo>
                  <a:pt x="51" y="194"/>
                </a:lnTo>
                <a:lnTo>
                  <a:pt x="51" y="194"/>
                </a:lnTo>
                <a:lnTo>
                  <a:pt x="51" y="197"/>
                </a:lnTo>
                <a:lnTo>
                  <a:pt x="51" y="197"/>
                </a:lnTo>
                <a:lnTo>
                  <a:pt x="51" y="209"/>
                </a:lnTo>
                <a:lnTo>
                  <a:pt x="48" y="215"/>
                </a:lnTo>
                <a:lnTo>
                  <a:pt x="45" y="225"/>
                </a:lnTo>
                <a:lnTo>
                  <a:pt x="45" y="225"/>
                </a:lnTo>
                <a:lnTo>
                  <a:pt x="42" y="231"/>
                </a:lnTo>
                <a:lnTo>
                  <a:pt x="42" y="231"/>
                </a:lnTo>
                <a:lnTo>
                  <a:pt x="34" y="243"/>
                </a:lnTo>
                <a:lnTo>
                  <a:pt x="31" y="261"/>
                </a:lnTo>
                <a:lnTo>
                  <a:pt x="31" y="261"/>
                </a:lnTo>
                <a:lnTo>
                  <a:pt x="28" y="273"/>
                </a:lnTo>
                <a:lnTo>
                  <a:pt x="28" y="276"/>
                </a:lnTo>
                <a:lnTo>
                  <a:pt x="23" y="279"/>
                </a:lnTo>
                <a:lnTo>
                  <a:pt x="23" y="279"/>
                </a:lnTo>
                <a:lnTo>
                  <a:pt x="17" y="276"/>
                </a:lnTo>
                <a:lnTo>
                  <a:pt x="12" y="273"/>
                </a:lnTo>
                <a:lnTo>
                  <a:pt x="12" y="273"/>
                </a:lnTo>
                <a:lnTo>
                  <a:pt x="9" y="276"/>
                </a:lnTo>
                <a:lnTo>
                  <a:pt x="3" y="279"/>
                </a:lnTo>
                <a:lnTo>
                  <a:pt x="3" y="279"/>
                </a:lnTo>
                <a:lnTo>
                  <a:pt x="0" y="279"/>
                </a:lnTo>
                <a:lnTo>
                  <a:pt x="82" y="492"/>
                </a:lnTo>
                <a:lnTo>
                  <a:pt x="82" y="492"/>
                </a:lnTo>
                <a:lnTo>
                  <a:pt x="87" y="480"/>
                </a:lnTo>
                <a:lnTo>
                  <a:pt x="93" y="468"/>
                </a:lnTo>
                <a:lnTo>
                  <a:pt x="93" y="468"/>
                </a:lnTo>
                <a:close/>
              </a:path>
            </a:pathLst>
          </a:custGeom>
          <a:solidFill>
            <a:schemeClr val="accent4">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1" name="Freeform 168">
            <a:extLst>
              <a:ext uri="{FF2B5EF4-FFF2-40B4-BE49-F238E27FC236}">
                <a16:creationId xmlns:a16="http://schemas.microsoft.com/office/drawing/2014/main" id="{1E2210D5-FCC6-C40D-6EF4-459DECC801FB}"/>
              </a:ext>
            </a:extLst>
          </p:cNvPr>
          <p:cNvSpPr>
            <a:spLocks/>
          </p:cNvSpPr>
          <p:nvPr/>
        </p:nvSpPr>
        <p:spPr bwMode="auto">
          <a:xfrm rot="21400944">
            <a:off x="11293061" y="2762667"/>
            <a:ext cx="177633" cy="146057"/>
          </a:xfrm>
          <a:custGeom>
            <a:avLst/>
            <a:gdLst>
              <a:gd name="T0" fmla="*/ 96 w 143"/>
              <a:gd name="T1" fmla="*/ 6 h 124"/>
              <a:gd name="T2" fmla="*/ 65 w 143"/>
              <a:gd name="T3" fmla="*/ 18 h 124"/>
              <a:gd name="T4" fmla="*/ 59 w 143"/>
              <a:gd name="T5" fmla="*/ 21 h 124"/>
              <a:gd name="T6" fmla="*/ 40 w 143"/>
              <a:gd name="T7" fmla="*/ 24 h 124"/>
              <a:gd name="T8" fmla="*/ 6 w 143"/>
              <a:gd name="T9" fmla="*/ 30 h 124"/>
              <a:gd name="T10" fmla="*/ 0 w 143"/>
              <a:gd name="T11" fmla="*/ 30 h 124"/>
              <a:gd name="T12" fmla="*/ 0 w 143"/>
              <a:gd name="T13" fmla="*/ 42 h 124"/>
              <a:gd name="T14" fmla="*/ 9 w 143"/>
              <a:gd name="T15" fmla="*/ 82 h 124"/>
              <a:gd name="T16" fmla="*/ 17 w 143"/>
              <a:gd name="T17" fmla="*/ 115 h 124"/>
              <a:gd name="T18" fmla="*/ 17 w 143"/>
              <a:gd name="T19" fmla="*/ 118 h 124"/>
              <a:gd name="T20" fmla="*/ 17 w 143"/>
              <a:gd name="T21" fmla="*/ 118 h 124"/>
              <a:gd name="T22" fmla="*/ 17 w 143"/>
              <a:gd name="T23" fmla="*/ 118 h 124"/>
              <a:gd name="T24" fmla="*/ 17 w 143"/>
              <a:gd name="T25" fmla="*/ 118 h 124"/>
              <a:gd name="T26" fmla="*/ 20 w 143"/>
              <a:gd name="T27" fmla="*/ 121 h 124"/>
              <a:gd name="T28" fmla="*/ 20 w 143"/>
              <a:gd name="T29" fmla="*/ 121 h 124"/>
              <a:gd name="T30" fmla="*/ 20 w 143"/>
              <a:gd name="T31" fmla="*/ 124 h 124"/>
              <a:gd name="T32" fmla="*/ 20 w 143"/>
              <a:gd name="T33" fmla="*/ 124 h 124"/>
              <a:gd name="T34" fmla="*/ 20 w 143"/>
              <a:gd name="T35" fmla="*/ 124 h 124"/>
              <a:gd name="T36" fmla="*/ 34 w 143"/>
              <a:gd name="T37" fmla="*/ 115 h 124"/>
              <a:gd name="T38" fmla="*/ 45 w 143"/>
              <a:gd name="T39" fmla="*/ 112 h 124"/>
              <a:gd name="T40" fmla="*/ 62 w 143"/>
              <a:gd name="T41" fmla="*/ 106 h 124"/>
              <a:gd name="T42" fmla="*/ 76 w 143"/>
              <a:gd name="T43" fmla="*/ 97 h 124"/>
              <a:gd name="T44" fmla="*/ 90 w 143"/>
              <a:gd name="T45" fmla="*/ 88 h 124"/>
              <a:gd name="T46" fmla="*/ 96 w 143"/>
              <a:gd name="T47" fmla="*/ 82 h 124"/>
              <a:gd name="T48" fmla="*/ 110 w 143"/>
              <a:gd name="T49" fmla="*/ 76 h 124"/>
              <a:gd name="T50" fmla="*/ 129 w 143"/>
              <a:gd name="T51" fmla="*/ 70 h 124"/>
              <a:gd name="T52" fmla="*/ 143 w 143"/>
              <a:gd name="T53" fmla="*/ 64 h 124"/>
              <a:gd name="T54" fmla="*/ 143 w 143"/>
              <a:gd name="T55" fmla="*/ 64 h 124"/>
              <a:gd name="T56" fmla="*/ 143 w 143"/>
              <a:gd name="T57" fmla="*/ 64 h 124"/>
              <a:gd name="T58" fmla="*/ 140 w 143"/>
              <a:gd name="T59" fmla="*/ 61 h 124"/>
              <a:gd name="T60" fmla="*/ 140 w 143"/>
              <a:gd name="T61" fmla="*/ 58 h 124"/>
              <a:gd name="T62" fmla="*/ 140 w 143"/>
              <a:gd name="T63" fmla="*/ 55 h 124"/>
              <a:gd name="T64" fmla="*/ 140 w 143"/>
              <a:gd name="T65" fmla="*/ 55 h 124"/>
              <a:gd name="T66" fmla="*/ 140 w 143"/>
              <a:gd name="T67" fmla="*/ 52 h 124"/>
              <a:gd name="T68" fmla="*/ 140 w 143"/>
              <a:gd name="T69" fmla="*/ 49 h 124"/>
              <a:gd name="T70" fmla="*/ 140 w 143"/>
              <a:gd name="T71" fmla="*/ 45 h 124"/>
              <a:gd name="T72" fmla="*/ 140 w 143"/>
              <a:gd name="T73" fmla="*/ 42 h 124"/>
              <a:gd name="T74" fmla="*/ 138 w 143"/>
              <a:gd name="T75" fmla="*/ 39 h 124"/>
              <a:gd name="T76" fmla="*/ 138 w 143"/>
              <a:gd name="T77" fmla="*/ 39 h 124"/>
              <a:gd name="T78" fmla="*/ 138 w 143"/>
              <a:gd name="T79" fmla="*/ 36 h 124"/>
              <a:gd name="T80" fmla="*/ 138 w 143"/>
              <a:gd name="T81" fmla="*/ 33 h 124"/>
              <a:gd name="T82" fmla="*/ 138 w 143"/>
              <a:gd name="T83" fmla="*/ 30 h 124"/>
              <a:gd name="T84" fmla="*/ 135 w 143"/>
              <a:gd name="T85" fmla="*/ 30 h 124"/>
              <a:gd name="T86" fmla="*/ 135 w 143"/>
              <a:gd name="T87" fmla="*/ 27 h 124"/>
              <a:gd name="T88" fmla="*/ 135 w 143"/>
              <a:gd name="T89" fmla="*/ 24 h 124"/>
              <a:gd name="T90" fmla="*/ 135 w 143"/>
              <a:gd name="T91" fmla="*/ 21 h 124"/>
              <a:gd name="T92" fmla="*/ 132 w 143"/>
              <a:gd name="T93" fmla="*/ 21 h 124"/>
              <a:gd name="T94" fmla="*/ 132 w 143"/>
              <a:gd name="T95" fmla="*/ 18 h 124"/>
              <a:gd name="T96" fmla="*/ 132 w 143"/>
              <a:gd name="T97" fmla="*/ 15 h 124"/>
              <a:gd name="T98" fmla="*/ 132 w 143"/>
              <a:gd name="T99" fmla="*/ 15 h 124"/>
              <a:gd name="T100" fmla="*/ 129 w 143"/>
              <a:gd name="T101" fmla="*/ 12 h 124"/>
              <a:gd name="T102" fmla="*/ 129 w 143"/>
              <a:gd name="T103" fmla="*/ 9 h 124"/>
              <a:gd name="T104" fmla="*/ 129 w 143"/>
              <a:gd name="T105" fmla="*/ 9 h 124"/>
              <a:gd name="T106" fmla="*/ 129 w 143"/>
              <a:gd name="T107" fmla="*/ 6 h 124"/>
              <a:gd name="T108" fmla="*/ 129 w 143"/>
              <a:gd name="T109" fmla="*/ 6 h 124"/>
              <a:gd name="T110" fmla="*/ 126 w 143"/>
              <a:gd name="T111" fmla="*/ 3 h 124"/>
              <a:gd name="T112" fmla="*/ 126 w 143"/>
              <a:gd name="T113" fmla="*/ 3 h 124"/>
              <a:gd name="T114" fmla="*/ 126 w 143"/>
              <a:gd name="T115" fmla="*/ 0 h 124"/>
              <a:gd name="T116" fmla="*/ 126 w 143"/>
              <a:gd name="T117" fmla="*/ 0 h 124"/>
              <a:gd name="T118" fmla="*/ 96 w 143"/>
              <a:gd name="T119" fmla="*/ 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24">
                <a:moveTo>
                  <a:pt x="96" y="6"/>
                </a:moveTo>
                <a:lnTo>
                  <a:pt x="96" y="6"/>
                </a:lnTo>
                <a:lnTo>
                  <a:pt x="79" y="12"/>
                </a:lnTo>
                <a:lnTo>
                  <a:pt x="65" y="18"/>
                </a:lnTo>
                <a:lnTo>
                  <a:pt x="65" y="18"/>
                </a:lnTo>
                <a:lnTo>
                  <a:pt x="59" y="21"/>
                </a:lnTo>
                <a:lnTo>
                  <a:pt x="40" y="24"/>
                </a:lnTo>
                <a:lnTo>
                  <a:pt x="40" y="24"/>
                </a:lnTo>
                <a:lnTo>
                  <a:pt x="26" y="27"/>
                </a:lnTo>
                <a:lnTo>
                  <a:pt x="6" y="30"/>
                </a:lnTo>
                <a:lnTo>
                  <a:pt x="6" y="30"/>
                </a:lnTo>
                <a:lnTo>
                  <a:pt x="0" y="30"/>
                </a:lnTo>
                <a:lnTo>
                  <a:pt x="0" y="42"/>
                </a:lnTo>
                <a:lnTo>
                  <a:pt x="0" y="42"/>
                </a:lnTo>
                <a:lnTo>
                  <a:pt x="9" y="82"/>
                </a:lnTo>
                <a:lnTo>
                  <a:pt x="9" y="82"/>
                </a:lnTo>
                <a:lnTo>
                  <a:pt x="17" y="115"/>
                </a:lnTo>
                <a:lnTo>
                  <a:pt x="17" y="115"/>
                </a:lnTo>
                <a:lnTo>
                  <a:pt x="17" y="118"/>
                </a:lnTo>
                <a:lnTo>
                  <a:pt x="17" y="118"/>
                </a:lnTo>
                <a:lnTo>
                  <a:pt x="17" y="118"/>
                </a:lnTo>
                <a:lnTo>
                  <a:pt x="17" y="118"/>
                </a:lnTo>
                <a:lnTo>
                  <a:pt x="17" y="118"/>
                </a:lnTo>
                <a:lnTo>
                  <a:pt x="17" y="118"/>
                </a:lnTo>
                <a:lnTo>
                  <a:pt x="17" y="118"/>
                </a:lnTo>
                <a:lnTo>
                  <a:pt x="17" y="118"/>
                </a:lnTo>
                <a:lnTo>
                  <a:pt x="20" y="121"/>
                </a:lnTo>
                <a:lnTo>
                  <a:pt x="20" y="121"/>
                </a:lnTo>
                <a:lnTo>
                  <a:pt x="20" y="121"/>
                </a:lnTo>
                <a:lnTo>
                  <a:pt x="20" y="121"/>
                </a:lnTo>
                <a:lnTo>
                  <a:pt x="20" y="124"/>
                </a:lnTo>
                <a:lnTo>
                  <a:pt x="20" y="124"/>
                </a:lnTo>
                <a:lnTo>
                  <a:pt x="20" y="124"/>
                </a:lnTo>
                <a:lnTo>
                  <a:pt x="20" y="124"/>
                </a:lnTo>
                <a:lnTo>
                  <a:pt x="20" y="124"/>
                </a:lnTo>
                <a:lnTo>
                  <a:pt x="20" y="124"/>
                </a:lnTo>
                <a:lnTo>
                  <a:pt x="34" y="115"/>
                </a:lnTo>
                <a:lnTo>
                  <a:pt x="34" y="115"/>
                </a:lnTo>
                <a:lnTo>
                  <a:pt x="45" y="112"/>
                </a:lnTo>
                <a:lnTo>
                  <a:pt x="45" y="112"/>
                </a:lnTo>
                <a:lnTo>
                  <a:pt x="54" y="112"/>
                </a:lnTo>
                <a:lnTo>
                  <a:pt x="62" y="106"/>
                </a:lnTo>
                <a:lnTo>
                  <a:pt x="62" y="106"/>
                </a:lnTo>
                <a:lnTo>
                  <a:pt x="76" y="97"/>
                </a:lnTo>
                <a:lnTo>
                  <a:pt x="76" y="97"/>
                </a:lnTo>
                <a:lnTo>
                  <a:pt x="90" y="88"/>
                </a:lnTo>
                <a:lnTo>
                  <a:pt x="90" y="88"/>
                </a:lnTo>
                <a:lnTo>
                  <a:pt x="96" y="82"/>
                </a:lnTo>
                <a:lnTo>
                  <a:pt x="96" y="82"/>
                </a:lnTo>
                <a:lnTo>
                  <a:pt x="110" y="76"/>
                </a:lnTo>
                <a:lnTo>
                  <a:pt x="129" y="70"/>
                </a:lnTo>
                <a:lnTo>
                  <a:pt x="129" y="70"/>
                </a:lnTo>
                <a:lnTo>
                  <a:pt x="143" y="64"/>
                </a:lnTo>
                <a:lnTo>
                  <a:pt x="143" y="64"/>
                </a:lnTo>
                <a:lnTo>
                  <a:pt x="143" y="64"/>
                </a:lnTo>
                <a:lnTo>
                  <a:pt x="143" y="64"/>
                </a:lnTo>
                <a:lnTo>
                  <a:pt x="143" y="64"/>
                </a:lnTo>
                <a:lnTo>
                  <a:pt x="143" y="64"/>
                </a:lnTo>
                <a:lnTo>
                  <a:pt x="140" y="61"/>
                </a:lnTo>
                <a:lnTo>
                  <a:pt x="140" y="61"/>
                </a:lnTo>
                <a:lnTo>
                  <a:pt x="140" y="58"/>
                </a:lnTo>
                <a:lnTo>
                  <a:pt x="140" y="58"/>
                </a:lnTo>
                <a:lnTo>
                  <a:pt x="140" y="55"/>
                </a:lnTo>
                <a:lnTo>
                  <a:pt x="140" y="55"/>
                </a:lnTo>
                <a:lnTo>
                  <a:pt x="140" y="55"/>
                </a:lnTo>
                <a:lnTo>
                  <a:pt x="140" y="55"/>
                </a:lnTo>
                <a:lnTo>
                  <a:pt x="140" y="52"/>
                </a:lnTo>
                <a:lnTo>
                  <a:pt x="140" y="52"/>
                </a:lnTo>
                <a:lnTo>
                  <a:pt x="140" y="49"/>
                </a:lnTo>
                <a:lnTo>
                  <a:pt x="140" y="49"/>
                </a:lnTo>
                <a:lnTo>
                  <a:pt x="140" y="45"/>
                </a:lnTo>
                <a:lnTo>
                  <a:pt x="140" y="45"/>
                </a:lnTo>
                <a:lnTo>
                  <a:pt x="140" y="42"/>
                </a:lnTo>
                <a:lnTo>
                  <a:pt x="140" y="42"/>
                </a:lnTo>
                <a:lnTo>
                  <a:pt x="138" y="39"/>
                </a:lnTo>
                <a:lnTo>
                  <a:pt x="138" y="39"/>
                </a:lnTo>
                <a:lnTo>
                  <a:pt x="138" y="39"/>
                </a:lnTo>
                <a:lnTo>
                  <a:pt x="138" y="39"/>
                </a:lnTo>
                <a:lnTo>
                  <a:pt x="138" y="36"/>
                </a:lnTo>
                <a:lnTo>
                  <a:pt x="138" y="36"/>
                </a:lnTo>
                <a:lnTo>
                  <a:pt x="138" y="33"/>
                </a:lnTo>
                <a:lnTo>
                  <a:pt x="138" y="33"/>
                </a:lnTo>
                <a:lnTo>
                  <a:pt x="138" y="30"/>
                </a:lnTo>
                <a:lnTo>
                  <a:pt x="138" y="30"/>
                </a:lnTo>
                <a:lnTo>
                  <a:pt x="135" y="30"/>
                </a:lnTo>
                <a:lnTo>
                  <a:pt x="135" y="30"/>
                </a:lnTo>
                <a:lnTo>
                  <a:pt x="135" y="27"/>
                </a:lnTo>
                <a:lnTo>
                  <a:pt x="135" y="27"/>
                </a:lnTo>
                <a:lnTo>
                  <a:pt x="135" y="24"/>
                </a:lnTo>
                <a:lnTo>
                  <a:pt x="135" y="24"/>
                </a:lnTo>
                <a:lnTo>
                  <a:pt x="135" y="21"/>
                </a:lnTo>
                <a:lnTo>
                  <a:pt x="135" y="21"/>
                </a:lnTo>
                <a:lnTo>
                  <a:pt x="132" y="21"/>
                </a:lnTo>
                <a:lnTo>
                  <a:pt x="132" y="21"/>
                </a:lnTo>
                <a:lnTo>
                  <a:pt x="132" y="18"/>
                </a:lnTo>
                <a:lnTo>
                  <a:pt x="132" y="18"/>
                </a:lnTo>
                <a:lnTo>
                  <a:pt x="132" y="15"/>
                </a:lnTo>
                <a:lnTo>
                  <a:pt x="132" y="15"/>
                </a:lnTo>
                <a:lnTo>
                  <a:pt x="132" y="15"/>
                </a:lnTo>
                <a:lnTo>
                  <a:pt x="132" y="15"/>
                </a:lnTo>
                <a:lnTo>
                  <a:pt x="129" y="12"/>
                </a:lnTo>
                <a:lnTo>
                  <a:pt x="129" y="12"/>
                </a:lnTo>
                <a:lnTo>
                  <a:pt x="129" y="9"/>
                </a:lnTo>
                <a:lnTo>
                  <a:pt x="129" y="9"/>
                </a:lnTo>
                <a:lnTo>
                  <a:pt x="129" y="9"/>
                </a:lnTo>
                <a:lnTo>
                  <a:pt x="129" y="9"/>
                </a:lnTo>
                <a:lnTo>
                  <a:pt x="129" y="6"/>
                </a:lnTo>
                <a:lnTo>
                  <a:pt x="129" y="6"/>
                </a:lnTo>
                <a:lnTo>
                  <a:pt x="129" y="6"/>
                </a:lnTo>
                <a:lnTo>
                  <a:pt x="129" y="6"/>
                </a:lnTo>
                <a:lnTo>
                  <a:pt x="126" y="3"/>
                </a:lnTo>
                <a:lnTo>
                  <a:pt x="126" y="3"/>
                </a:lnTo>
                <a:lnTo>
                  <a:pt x="126" y="3"/>
                </a:lnTo>
                <a:lnTo>
                  <a:pt x="126" y="3"/>
                </a:lnTo>
                <a:lnTo>
                  <a:pt x="126" y="0"/>
                </a:lnTo>
                <a:lnTo>
                  <a:pt x="126" y="0"/>
                </a:lnTo>
                <a:lnTo>
                  <a:pt x="126" y="0"/>
                </a:lnTo>
                <a:lnTo>
                  <a:pt x="126" y="0"/>
                </a:lnTo>
                <a:lnTo>
                  <a:pt x="110" y="3"/>
                </a:lnTo>
                <a:lnTo>
                  <a:pt x="96" y="6"/>
                </a:lnTo>
                <a:lnTo>
                  <a:pt x="96" y="6"/>
                </a:lnTo>
                <a:close/>
              </a:path>
            </a:pathLst>
          </a:custGeom>
          <a:solidFill>
            <a:schemeClr val="accent4"/>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2" name="Freeform 169">
            <a:extLst>
              <a:ext uri="{FF2B5EF4-FFF2-40B4-BE49-F238E27FC236}">
                <a16:creationId xmlns:a16="http://schemas.microsoft.com/office/drawing/2014/main" id="{869BDA59-E9E5-1627-9AA5-B90F5B8F7C6F}"/>
              </a:ext>
            </a:extLst>
          </p:cNvPr>
          <p:cNvSpPr>
            <a:spLocks/>
          </p:cNvSpPr>
          <p:nvPr/>
        </p:nvSpPr>
        <p:spPr bwMode="auto">
          <a:xfrm rot="21400944">
            <a:off x="10426358" y="3598915"/>
            <a:ext cx="868289" cy="361610"/>
          </a:xfrm>
          <a:custGeom>
            <a:avLst/>
            <a:gdLst>
              <a:gd name="T0" fmla="*/ 184 w 699"/>
              <a:gd name="T1" fmla="*/ 131 h 307"/>
              <a:gd name="T2" fmla="*/ 145 w 699"/>
              <a:gd name="T3" fmla="*/ 161 h 307"/>
              <a:gd name="T4" fmla="*/ 103 w 699"/>
              <a:gd name="T5" fmla="*/ 198 h 307"/>
              <a:gd name="T6" fmla="*/ 70 w 699"/>
              <a:gd name="T7" fmla="*/ 222 h 307"/>
              <a:gd name="T8" fmla="*/ 36 w 699"/>
              <a:gd name="T9" fmla="*/ 240 h 307"/>
              <a:gd name="T10" fmla="*/ 0 w 699"/>
              <a:gd name="T11" fmla="*/ 274 h 307"/>
              <a:gd name="T12" fmla="*/ 140 w 699"/>
              <a:gd name="T13" fmla="*/ 240 h 307"/>
              <a:gd name="T14" fmla="*/ 142 w 699"/>
              <a:gd name="T15" fmla="*/ 240 h 307"/>
              <a:gd name="T16" fmla="*/ 145 w 699"/>
              <a:gd name="T17" fmla="*/ 237 h 307"/>
              <a:gd name="T18" fmla="*/ 145 w 699"/>
              <a:gd name="T19" fmla="*/ 237 h 307"/>
              <a:gd name="T20" fmla="*/ 148 w 699"/>
              <a:gd name="T21" fmla="*/ 234 h 307"/>
              <a:gd name="T22" fmla="*/ 274 w 699"/>
              <a:gd name="T23" fmla="*/ 222 h 307"/>
              <a:gd name="T24" fmla="*/ 316 w 699"/>
              <a:gd name="T25" fmla="*/ 234 h 307"/>
              <a:gd name="T26" fmla="*/ 366 w 699"/>
              <a:gd name="T27" fmla="*/ 231 h 307"/>
              <a:gd name="T28" fmla="*/ 414 w 699"/>
              <a:gd name="T29" fmla="*/ 228 h 307"/>
              <a:gd name="T30" fmla="*/ 414 w 699"/>
              <a:gd name="T31" fmla="*/ 231 h 307"/>
              <a:gd name="T32" fmla="*/ 417 w 699"/>
              <a:gd name="T33" fmla="*/ 231 h 307"/>
              <a:gd name="T34" fmla="*/ 520 w 699"/>
              <a:gd name="T35" fmla="*/ 307 h 307"/>
              <a:gd name="T36" fmla="*/ 554 w 699"/>
              <a:gd name="T37" fmla="*/ 301 h 307"/>
              <a:gd name="T38" fmla="*/ 554 w 699"/>
              <a:gd name="T39" fmla="*/ 286 h 307"/>
              <a:gd name="T40" fmla="*/ 593 w 699"/>
              <a:gd name="T41" fmla="*/ 228 h 307"/>
              <a:gd name="T42" fmla="*/ 638 w 699"/>
              <a:gd name="T43" fmla="*/ 207 h 307"/>
              <a:gd name="T44" fmla="*/ 649 w 699"/>
              <a:gd name="T45" fmla="*/ 183 h 307"/>
              <a:gd name="T46" fmla="*/ 632 w 699"/>
              <a:gd name="T47" fmla="*/ 180 h 307"/>
              <a:gd name="T48" fmla="*/ 635 w 699"/>
              <a:gd name="T49" fmla="*/ 152 h 307"/>
              <a:gd name="T50" fmla="*/ 638 w 699"/>
              <a:gd name="T51" fmla="*/ 140 h 307"/>
              <a:gd name="T52" fmla="*/ 624 w 699"/>
              <a:gd name="T53" fmla="*/ 122 h 307"/>
              <a:gd name="T54" fmla="*/ 655 w 699"/>
              <a:gd name="T55" fmla="*/ 119 h 307"/>
              <a:gd name="T56" fmla="*/ 683 w 699"/>
              <a:gd name="T57" fmla="*/ 122 h 307"/>
              <a:gd name="T58" fmla="*/ 680 w 699"/>
              <a:gd name="T59" fmla="*/ 101 h 307"/>
              <a:gd name="T60" fmla="*/ 699 w 699"/>
              <a:gd name="T61" fmla="*/ 79 h 307"/>
              <a:gd name="T62" fmla="*/ 691 w 699"/>
              <a:gd name="T63" fmla="*/ 73 h 307"/>
              <a:gd name="T64" fmla="*/ 680 w 699"/>
              <a:gd name="T65" fmla="*/ 79 h 307"/>
              <a:gd name="T66" fmla="*/ 669 w 699"/>
              <a:gd name="T67" fmla="*/ 58 h 307"/>
              <a:gd name="T68" fmla="*/ 652 w 699"/>
              <a:gd name="T69" fmla="*/ 73 h 307"/>
              <a:gd name="T70" fmla="*/ 632 w 699"/>
              <a:gd name="T71" fmla="*/ 64 h 307"/>
              <a:gd name="T72" fmla="*/ 643 w 699"/>
              <a:gd name="T73" fmla="*/ 43 h 307"/>
              <a:gd name="T74" fmla="*/ 677 w 699"/>
              <a:gd name="T75" fmla="*/ 0 h 307"/>
              <a:gd name="T76" fmla="*/ 666 w 699"/>
              <a:gd name="T77" fmla="*/ 4 h 307"/>
              <a:gd name="T78" fmla="*/ 649 w 699"/>
              <a:gd name="T79" fmla="*/ 7 h 307"/>
              <a:gd name="T80" fmla="*/ 635 w 699"/>
              <a:gd name="T81" fmla="*/ 10 h 307"/>
              <a:gd name="T82" fmla="*/ 615 w 699"/>
              <a:gd name="T83" fmla="*/ 13 h 307"/>
              <a:gd name="T84" fmla="*/ 601 w 699"/>
              <a:gd name="T85" fmla="*/ 16 h 307"/>
              <a:gd name="T86" fmla="*/ 579 w 699"/>
              <a:gd name="T87" fmla="*/ 19 h 307"/>
              <a:gd name="T88" fmla="*/ 565 w 699"/>
              <a:gd name="T89" fmla="*/ 22 h 307"/>
              <a:gd name="T90" fmla="*/ 540 w 699"/>
              <a:gd name="T91" fmla="*/ 25 h 307"/>
              <a:gd name="T92" fmla="*/ 523 w 699"/>
              <a:gd name="T93" fmla="*/ 28 h 307"/>
              <a:gd name="T94" fmla="*/ 498 w 699"/>
              <a:gd name="T95" fmla="*/ 31 h 307"/>
              <a:gd name="T96" fmla="*/ 481 w 699"/>
              <a:gd name="T97" fmla="*/ 34 h 307"/>
              <a:gd name="T98" fmla="*/ 456 w 699"/>
              <a:gd name="T99" fmla="*/ 37 h 307"/>
              <a:gd name="T100" fmla="*/ 436 w 699"/>
              <a:gd name="T101" fmla="*/ 40 h 307"/>
              <a:gd name="T102" fmla="*/ 408 w 699"/>
              <a:gd name="T103" fmla="*/ 43 h 307"/>
              <a:gd name="T104" fmla="*/ 389 w 699"/>
              <a:gd name="T105" fmla="*/ 46 h 307"/>
              <a:gd name="T106" fmla="*/ 361 w 699"/>
              <a:gd name="T107" fmla="*/ 49 h 307"/>
              <a:gd name="T108" fmla="*/ 341 w 699"/>
              <a:gd name="T109" fmla="*/ 52 h 307"/>
              <a:gd name="T110" fmla="*/ 313 w 699"/>
              <a:gd name="T111" fmla="*/ 55 h 307"/>
              <a:gd name="T112" fmla="*/ 294 w 699"/>
              <a:gd name="T113" fmla="*/ 58 h 307"/>
              <a:gd name="T114" fmla="*/ 266 w 699"/>
              <a:gd name="T115" fmla="*/ 61 h 307"/>
              <a:gd name="T116" fmla="*/ 243 w 699"/>
              <a:gd name="T117" fmla="*/ 64 h 307"/>
              <a:gd name="T118" fmla="*/ 226 w 699"/>
              <a:gd name="T119" fmla="*/ 6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9" h="307">
                <a:moveTo>
                  <a:pt x="221" y="76"/>
                </a:moveTo>
                <a:lnTo>
                  <a:pt x="221" y="76"/>
                </a:lnTo>
                <a:lnTo>
                  <a:pt x="212" y="98"/>
                </a:lnTo>
                <a:lnTo>
                  <a:pt x="201" y="113"/>
                </a:lnTo>
                <a:lnTo>
                  <a:pt x="184" y="131"/>
                </a:lnTo>
                <a:lnTo>
                  <a:pt x="184" y="131"/>
                </a:lnTo>
                <a:lnTo>
                  <a:pt x="179" y="137"/>
                </a:lnTo>
                <a:lnTo>
                  <a:pt x="179" y="137"/>
                </a:lnTo>
                <a:lnTo>
                  <a:pt x="170" y="146"/>
                </a:lnTo>
                <a:lnTo>
                  <a:pt x="162" y="155"/>
                </a:lnTo>
                <a:lnTo>
                  <a:pt x="162" y="155"/>
                </a:lnTo>
                <a:lnTo>
                  <a:pt x="145" y="161"/>
                </a:lnTo>
                <a:lnTo>
                  <a:pt x="131" y="174"/>
                </a:lnTo>
                <a:lnTo>
                  <a:pt x="131" y="174"/>
                </a:lnTo>
                <a:lnTo>
                  <a:pt x="114" y="189"/>
                </a:lnTo>
                <a:lnTo>
                  <a:pt x="114" y="189"/>
                </a:lnTo>
                <a:lnTo>
                  <a:pt x="103" y="198"/>
                </a:lnTo>
                <a:lnTo>
                  <a:pt x="103" y="198"/>
                </a:lnTo>
                <a:lnTo>
                  <a:pt x="89" y="210"/>
                </a:lnTo>
                <a:lnTo>
                  <a:pt x="89" y="210"/>
                </a:lnTo>
                <a:lnTo>
                  <a:pt x="81" y="216"/>
                </a:lnTo>
                <a:lnTo>
                  <a:pt x="81" y="216"/>
                </a:lnTo>
                <a:lnTo>
                  <a:pt x="75" y="219"/>
                </a:lnTo>
                <a:lnTo>
                  <a:pt x="70" y="222"/>
                </a:lnTo>
                <a:lnTo>
                  <a:pt x="70" y="222"/>
                </a:lnTo>
                <a:lnTo>
                  <a:pt x="64" y="225"/>
                </a:lnTo>
                <a:lnTo>
                  <a:pt x="58" y="228"/>
                </a:lnTo>
                <a:lnTo>
                  <a:pt x="58" y="228"/>
                </a:lnTo>
                <a:lnTo>
                  <a:pt x="47" y="234"/>
                </a:lnTo>
                <a:lnTo>
                  <a:pt x="36" y="240"/>
                </a:lnTo>
                <a:lnTo>
                  <a:pt x="36" y="240"/>
                </a:lnTo>
                <a:lnTo>
                  <a:pt x="25" y="247"/>
                </a:lnTo>
                <a:lnTo>
                  <a:pt x="25" y="247"/>
                </a:lnTo>
                <a:lnTo>
                  <a:pt x="17" y="253"/>
                </a:lnTo>
                <a:lnTo>
                  <a:pt x="8" y="256"/>
                </a:lnTo>
                <a:lnTo>
                  <a:pt x="0" y="274"/>
                </a:lnTo>
                <a:lnTo>
                  <a:pt x="0" y="274"/>
                </a:lnTo>
                <a:lnTo>
                  <a:pt x="61" y="268"/>
                </a:lnTo>
                <a:lnTo>
                  <a:pt x="112" y="259"/>
                </a:lnTo>
                <a:lnTo>
                  <a:pt x="112" y="259"/>
                </a:lnTo>
                <a:lnTo>
                  <a:pt x="140" y="240"/>
                </a:lnTo>
                <a:lnTo>
                  <a:pt x="140" y="240"/>
                </a:lnTo>
                <a:lnTo>
                  <a:pt x="140" y="240"/>
                </a:lnTo>
                <a:lnTo>
                  <a:pt x="140" y="240"/>
                </a:lnTo>
                <a:lnTo>
                  <a:pt x="142" y="240"/>
                </a:lnTo>
                <a:lnTo>
                  <a:pt x="142" y="240"/>
                </a:lnTo>
                <a:lnTo>
                  <a:pt x="142" y="240"/>
                </a:lnTo>
                <a:lnTo>
                  <a:pt x="142" y="240"/>
                </a:lnTo>
                <a:lnTo>
                  <a:pt x="142" y="240"/>
                </a:lnTo>
                <a:lnTo>
                  <a:pt x="142" y="240"/>
                </a:lnTo>
                <a:lnTo>
                  <a:pt x="145" y="237"/>
                </a:lnTo>
                <a:lnTo>
                  <a:pt x="145" y="237"/>
                </a:lnTo>
                <a:lnTo>
                  <a:pt x="145" y="237"/>
                </a:lnTo>
                <a:lnTo>
                  <a:pt x="145" y="237"/>
                </a:lnTo>
                <a:lnTo>
                  <a:pt x="145" y="237"/>
                </a:lnTo>
                <a:lnTo>
                  <a:pt x="145" y="237"/>
                </a:lnTo>
                <a:lnTo>
                  <a:pt x="145" y="237"/>
                </a:lnTo>
                <a:lnTo>
                  <a:pt x="145" y="237"/>
                </a:lnTo>
                <a:lnTo>
                  <a:pt x="145" y="237"/>
                </a:lnTo>
                <a:lnTo>
                  <a:pt x="145" y="237"/>
                </a:lnTo>
                <a:lnTo>
                  <a:pt x="148" y="237"/>
                </a:lnTo>
                <a:lnTo>
                  <a:pt x="148" y="237"/>
                </a:lnTo>
                <a:lnTo>
                  <a:pt x="148" y="237"/>
                </a:lnTo>
                <a:lnTo>
                  <a:pt x="148" y="237"/>
                </a:lnTo>
                <a:lnTo>
                  <a:pt x="148" y="234"/>
                </a:lnTo>
                <a:lnTo>
                  <a:pt x="148" y="234"/>
                </a:lnTo>
                <a:lnTo>
                  <a:pt x="156" y="228"/>
                </a:lnTo>
                <a:lnTo>
                  <a:pt x="165" y="222"/>
                </a:lnTo>
                <a:lnTo>
                  <a:pt x="173" y="222"/>
                </a:lnTo>
                <a:lnTo>
                  <a:pt x="274" y="222"/>
                </a:lnTo>
                <a:lnTo>
                  <a:pt x="274" y="222"/>
                </a:lnTo>
                <a:lnTo>
                  <a:pt x="274" y="222"/>
                </a:lnTo>
                <a:lnTo>
                  <a:pt x="274" y="222"/>
                </a:lnTo>
                <a:lnTo>
                  <a:pt x="294" y="225"/>
                </a:lnTo>
                <a:lnTo>
                  <a:pt x="302" y="228"/>
                </a:lnTo>
                <a:lnTo>
                  <a:pt x="308" y="231"/>
                </a:lnTo>
                <a:lnTo>
                  <a:pt x="308" y="231"/>
                </a:lnTo>
                <a:lnTo>
                  <a:pt x="316" y="234"/>
                </a:lnTo>
                <a:lnTo>
                  <a:pt x="327" y="240"/>
                </a:lnTo>
                <a:lnTo>
                  <a:pt x="327" y="240"/>
                </a:lnTo>
                <a:lnTo>
                  <a:pt x="341" y="234"/>
                </a:lnTo>
                <a:lnTo>
                  <a:pt x="361" y="231"/>
                </a:lnTo>
                <a:lnTo>
                  <a:pt x="361" y="231"/>
                </a:lnTo>
                <a:lnTo>
                  <a:pt x="366" y="231"/>
                </a:lnTo>
                <a:lnTo>
                  <a:pt x="366" y="231"/>
                </a:lnTo>
                <a:lnTo>
                  <a:pt x="369" y="231"/>
                </a:lnTo>
                <a:lnTo>
                  <a:pt x="369" y="231"/>
                </a:lnTo>
                <a:lnTo>
                  <a:pt x="414" y="228"/>
                </a:lnTo>
                <a:lnTo>
                  <a:pt x="414" y="228"/>
                </a:lnTo>
                <a:lnTo>
                  <a:pt x="414" y="228"/>
                </a:lnTo>
                <a:lnTo>
                  <a:pt x="414" y="228"/>
                </a:lnTo>
                <a:lnTo>
                  <a:pt x="414" y="231"/>
                </a:lnTo>
                <a:lnTo>
                  <a:pt x="414" y="231"/>
                </a:lnTo>
                <a:lnTo>
                  <a:pt x="414" y="231"/>
                </a:lnTo>
                <a:lnTo>
                  <a:pt x="414" y="231"/>
                </a:lnTo>
                <a:lnTo>
                  <a:pt x="414" y="231"/>
                </a:lnTo>
                <a:lnTo>
                  <a:pt x="414" y="231"/>
                </a:lnTo>
                <a:lnTo>
                  <a:pt x="417" y="231"/>
                </a:lnTo>
                <a:lnTo>
                  <a:pt x="417" y="231"/>
                </a:lnTo>
                <a:lnTo>
                  <a:pt x="417" y="231"/>
                </a:lnTo>
                <a:lnTo>
                  <a:pt x="417" y="231"/>
                </a:lnTo>
                <a:lnTo>
                  <a:pt x="417" y="231"/>
                </a:lnTo>
                <a:lnTo>
                  <a:pt x="417" y="231"/>
                </a:lnTo>
                <a:lnTo>
                  <a:pt x="417" y="231"/>
                </a:lnTo>
                <a:lnTo>
                  <a:pt x="503" y="307"/>
                </a:lnTo>
                <a:lnTo>
                  <a:pt x="503" y="307"/>
                </a:lnTo>
                <a:lnTo>
                  <a:pt x="512" y="307"/>
                </a:lnTo>
                <a:lnTo>
                  <a:pt x="520" y="307"/>
                </a:lnTo>
                <a:lnTo>
                  <a:pt x="520" y="307"/>
                </a:lnTo>
                <a:lnTo>
                  <a:pt x="543" y="304"/>
                </a:lnTo>
                <a:lnTo>
                  <a:pt x="543" y="304"/>
                </a:lnTo>
                <a:lnTo>
                  <a:pt x="554" y="304"/>
                </a:lnTo>
                <a:lnTo>
                  <a:pt x="554" y="304"/>
                </a:lnTo>
                <a:lnTo>
                  <a:pt x="554" y="301"/>
                </a:lnTo>
                <a:lnTo>
                  <a:pt x="554" y="301"/>
                </a:lnTo>
                <a:lnTo>
                  <a:pt x="551" y="295"/>
                </a:lnTo>
                <a:lnTo>
                  <a:pt x="554" y="289"/>
                </a:lnTo>
                <a:lnTo>
                  <a:pt x="554" y="289"/>
                </a:lnTo>
                <a:lnTo>
                  <a:pt x="554" y="286"/>
                </a:lnTo>
                <a:lnTo>
                  <a:pt x="554" y="286"/>
                </a:lnTo>
                <a:lnTo>
                  <a:pt x="557" y="277"/>
                </a:lnTo>
                <a:lnTo>
                  <a:pt x="557" y="277"/>
                </a:lnTo>
                <a:lnTo>
                  <a:pt x="565" y="253"/>
                </a:lnTo>
                <a:lnTo>
                  <a:pt x="565" y="253"/>
                </a:lnTo>
                <a:lnTo>
                  <a:pt x="576" y="240"/>
                </a:lnTo>
                <a:lnTo>
                  <a:pt x="593" y="228"/>
                </a:lnTo>
                <a:lnTo>
                  <a:pt x="615" y="216"/>
                </a:lnTo>
                <a:lnTo>
                  <a:pt x="635" y="210"/>
                </a:lnTo>
                <a:lnTo>
                  <a:pt x="635" y="210"/>
                </a:lnTo>
                <a:lnTo>
                  <a:pt x="641" y="210"/>
                </a:lnTo>
                <a:lnTo>
                  <a:pt x="641" y="210"/>
                </a:lnTo>
                <a:lnTo>
                  <a:pt x="638" y="207"/>
                </a:lnTo>
                <a:lnTo>
                  <a:pt x="641" y="201"/>
                </a:lnTo>
                <a:lnTo>
                  <a:pt x="641" y="201"/>
                </a:lnTo>
                <a:lnTo>
                  <a:pt x="643" y="198"/>
                </a:lnTo>
                <a:lnTo>
                  <a:pt x="643" y="198"/>
                </a:lnTo>
                <a:lnTo>
                  <a:pt x="649" y="189"/>
                </a:lnTo>
                <a:lnTo>
                  <a:pt x="649" y="183"/>
                </a:lnTo>
                <a:lnTo>
                  <a:pt x="649" y="183"/>
                </a:lnTo>
                <a:lnTo>
                  <a:pt x="649" y="183"/>
                </a:lnTo>
                <a:lnTo>
                  <a:pt x="649" y="183"/>
                </a:lnTo>
                <a:lnTo>
                  <a:pt x="643" y="183"/>
                </a:lnTo>
                <a:lnTo>
                  <a:pt x="632" y="180"/>
                </a:lnTo>
                <a:lnTo>
                  <a:pt x="632" y="180"/>
                </a:lnTo>
                <a:lnTo>
                  <a:pt x="624" y="177"/>
                </a:lnTo>
                <a:lnTo>
                  <a:pt x="624" y="171"/>
                </a:lnTo>
                <a:lnTo>
                  <a:pt x="624" y="171"/>
                </a:lnTo>
                <a:lnTo>
                  <a:pt x="624" y="165"/>
                </a:lnTo>
                <a:lnTo>
                  <a:pt x="627" y="158"/>
                </a:lnTo>
                <a:lnTo>
                  <a:pt x="635" y="152"/>
                </a:lnTo>
                <a:lnTo>
                  <a:pt x="635" y="152"/>
                </a:lnTo>
                <a:lnTo>
                  <a:pt x="635" y="152"/>
                </a:lnTo>
                <a:lnTo>
                  <a:pt x="635" y="152"/>
                </a:lnTo>
                <a:lnTo>
                  <a:pt x="643" y="140"/>
                </a:lnTo>
                <a:lnTo>
                  <a:pt x="643" y="140"/>
                </a:lnTo>
                <a:lnTo>
                  <a:pt x="638" y="140"/>
                </a:lnTo>
                <a:lnTo>
                  <a:pt x="638" y="140"/>
                </a:lnTo>
                <a:lnTo>
                  <a:pt x="627" y="134"/>
                </a:lnTo>
                <a:lnTo>
                  <a:pt x="624" y="131"/>
                </a:lnTo>
                <a:lnTo>
                  <a:pt x="624" y="128"/>
                </a:lnTo>
                <a:lnTo>
                  <a:pt x="624" y="128"/>
                </a:lnTo>
                <a:lnTo>
                  <a:pt x="624" y="122"/>
                </a:lnTo>
                <a:lnTo>
                  <a:pt x="627" y="122"/>
                </a:lnTo>
                <a:lnTo>
                  <a:pt x="627" y="122"/>
                </a:lnTo>
                <a:lnTo>
                  <a:pt x="635" y="119"/>
                </a:lnTo>
                <a:lnTo>
                  <a:pt x="649" y="119"/>
                </a:lnTo>
                <a:lnTo>
                  <a:pt x="649" y="119"/>
                </a:lnTo>
                <a:lnTo>
                  <a:pt x="655" y="119"/>
                </a:lnTo>
                <a:lnTo>
                  <a:pt x="655" y="119"/>
                </a:lnTo>
                <a:lnTo>
                  <a:pt x="663" y="122"/>
                </a:lnTo>
                <a:lnTo>
                  <a:pt x="663" y="122"/>
                </a:lnTo>
                <a:lnTo>
                  <a:pt x="671" y="122"/>
                </a:lnTo>
                <a:lnTo>
                  <a:pt x="683" y="122"/>
                </a:lnTo>
                <a:lnTo>
                  <a:pt x="683" y="122"/>
                </a:lnTo>
                <a:lnTo>
                  <a:pt x="685" y="122"/>
                </a:lnTo>
                <a:lnTo>
                  <a:pt x="685" y="122"/>
                </a:lnTo>
                <a:lnTo>
                  <a:pt x="683" y="116"/>
                </a:lnTo>
                <a:lnTo>
                  <a:pt x="683" y="116"/>
                </a:lnTo>
                <a:lnTo>
                  <a:pt x="680" y="110"/>
                </a:lnTo>
                <a:lnTo>
                  <a:pt x="680" y="101"/>
                </a:lnTo>
                <a:lnTo>
                  <a:pt x="680" y="101"/>
                </a:lnTo>
                <a:lnTo>
                  <a:pt x="680" y="98"/>
                </a:lnTo>
                <a:lnTo>
                  <a:pt x="683" y="92"/>
                </a:lnTo>
                <a:lnTo>
                  <a:pt x="691" y="86"/>
                </a:lnTo>
                <a:lnTo>
                  <a:pt x="691" y="86"/>
                </a:lnTo>
                <a:lnTo>
                  <a:pt x="699" y="79"/>
                </a:lnTo>
                <a:lnTo>
                  <a:pt x="699" y="79"/>
                </a:lnTo>
                <a:lnTo>
                  <a:pt x="699" y="73"/>
                </a:lnTo>
                <a:lnTo>
                  <a:pt x="699" y="73"/>
                </a:lnTo>
                <a:lnTo>
                  <a:pt x="697" y="64"/>
                </a:lnTo>
                <a:lnTo>
                  <a:pt x="697" y="64"/>
                </a:lnTo>
                <a:lnTo>
                  <a:pt x="691" y="73"/>
                </a:lnTo>
                <a:lnTo>
                  <a:pt x="691" y="73"/>
                </a:lnTo>
                <a:lnTo>
                  <a:pt x="688" y="76"/>
                </a:lnTo>
                <a:lnTo>
                  <a:pt x="685" y="79"/>
                </a:lnTo>
                <a:lnTo>
                  <a:pt x="685" y="79"/>
                </a:lnTo>
                <a:lnTo>
                  <a:pt x="680" y="79"/>
                </a:lnTo>
                <a:lnTo>
                  <a:pt x="680" y="79"/>
                </a:lnTo>
                <a:lnTo>
                  <a:pt x="677" y="76"/>
                </a:lnTo>
                <a:lnTo>
                  <a:pt x="674" y="73"/>
                </a:lnTo>
                <a:lnTo>
                  <a:pt x="671" y="61"/>
                </a:lnTo>
                <a:lnTo>
                  <a:pt x="669" y="61"/>
                </a:lnTo>
                <a:lnTo>
                  <a:pt x="669" y="61"/>
                </a:lnTo>
                <a:lnTo>
                  <a:pt x="669" y="58"/>
                </a:lnTo>
                <a:lnTo>
                  <a:pt x="666" y="58"/>
                </a:lnTo>
                <a:lnTo>
                  <a:pt x="666" y="58"/>
                </a:lnTo>
                <a:lnTo>
                  <a:pt x="660" y="61"/>
                </a:lnTo>
                <a:lnTo>
                  <a:pt x="660" y="61"/>
                </a:lnTo>
                <a:lnTo>
                  <a:pt x="655" y="70"/>
                </a:lnTo>
                <a:lnTo>
                  <a:pt x="652" y="73"/>
                </a:lnTo>
                <a:lnTo>
                  <a:pt x="646" y="73"/>
                </a:lnTo>
                <a:lnTo>
                  <a:pt x="646" y="73"/>
                </a:lnTo>
                <a:lnTo>
                  <a:pt x="638" y="73"/>
                </a:lnTo>
                <a:lnTo>
                  <a:pt x="635" y="70"/>
                </a:lnTo>
                <a:lnTo>
                  <a:pt x="635" y="70"/>
                </a:lnTo>
                <a:lnTo>
                  <a:pt x="632" y="64"/>
                </a:lnTo>
                <a:lnTo>
                  <a:pt x="632" y="61"/>
                </a:lnTo>
                <a:lnTo>
                  <a:pt x="635" y="55"/>
                </a:lnTo>
                <a:lnTo>
                  <a:pt x="635" y="55"/>
                </a:lnTo>
                <a:lnTo>
                  <a:pt x="641" y="46"/>
                </a:lnTo>
                <a:lnTo>
                  <a:pt x="641" y="46"/>
                </a:lnTo>
                <a:lnTo>
                  <a:pt x="643" y="43"/>
                </a:lnTo>
                <a:lnTo>
                  <a:pt x="643" y="43"/>
                </a:lnTo>
                <a:lnTo>
                  <a:pt x="646" y="34"/>
                </a:lnTo>
                <a:lnTo>
                  <a:pt x="652" y="25"/>
                </a:lnTo>
                <a:lnTo>
                  <a:pt x="674" y="0"/>
                </a:lnTo>
                <a:lnTo>
                  <a:pt x="674" y="0"/>
                </a:lnTo>
                <a:lnTo>
                  <a:pt x="677" y="0"/>
                </a:lnTo>
                <a:lnTo>
                  <a:pt x="677" y="0"/>
                </a:lnTo>
                <a:lnTo>
                  <a:pt x="674" y="0"/>
                </a:lnTo>
                <a:lnTo>
                  <a:pt x="674" y="0"/>
                </a:lnTo>
                <a:lnTo>
                  <a:pt x="669" y="4"/>
                </a:lnTo>
                <a:lnTo>
                  <a:pt x="669" y="4"/>
                </a:lnTo>
                <a:lnTo>
                  <a:pt x="666" y="4"/>
                </a:lnTo>
                <a:lnTo>
                  <a:pt x="666" y="4"/>
                </a:lnTo>
                <a:lnTo>
                  <a:pt x="657" y="4"/>
                </a:lnTo>
                <a:lnTo>
                  <a:pt x="657" y="4"/>
                </a:lnTo>
                <a:lnTo>
                  <a:pt x="657" y="4"/>
                </a:lnTo>
                <a:lnTo>
                  <a:pt x="657" y="4"/>
                </a:lnTo>
                <a:lnTo>
                  <a:pt x="649" y="7"/>
                </a:lnTo>
                <a:lnTo>
                  <a:pt x="649" y="7"/>
                </a:lnTo>
                <a:lnTo>
                  <a:pt x="646" y="7"/>
                </a:lnTo>
                <a:lnTo>
                  <a:pt x="646" y="7"/>
                </a:lnTo>
                <a:lnTo>
                  <a:pt x="638" y="10"/>
                </a:lnTo>
                <a:lnTo>
                  <a:pt x="638" y="10"/>
                </a:lnTo>
                <a:lnTo>
                  <a:pt x="635" y="10"/>
                </a:lnTo>
                <a:lnTo>
                  <a:pt x="635" y="10"/>
                </a:lnTo>
                <a:lnTo>
                  <a:pt x="627" y="10"/>
                </a:lnTo>
                <a:lnTo>
                  <a:pt x="627" y="10"/>
                </a:lnTo>
                <a:lnTo>
                  <a:pt x="624" y="10"/>
                </a:lnTo>
                <a:lnTo>
                  <a:pt x="624" y="10"/>
                </a:lnTo>
                <a:lnTo>
                  <a:pt x="615" y="13"/>
                </a:lnTo>
                <a:lnTo>
                  <a:pt x="615" y="13"/>
                </a:lnTo>
                <a:lnTo>
                  <a:pt x="613" y="13"/>
                </a:lnTo>
                <a:lnTo>
                  <a:pt x="613" y="13"/>
                </a:lnTo>
                <a:lnTo>
                  <a:pt x="604" y="16"/>
                </a:lnTo>
                <a:lnTo>
                  <a:pt x="604" y="16"/>
                </a:lnTo>
                <a:lnTo>
                  <a:pt x="601" y="16"/>
                </a:lnTo>
                <a:lnTo>
                  <a:pt x="601" y="16"/>
                </a:lnTo>
                <a:lnTo>
                  <a:pt x="590" y="16"/>
                </a:lnTo>
                <a:lnTo>
                  <a:pt x="590" y="16"/>
                </a:lnTo>
                <a:lnTo>
                  <a:pt x="590" y="16"/>
                </a:lnTo>
                <a:lnTo>
                  <a:pt x="590" y="16"/>
                </a:lnTo>
                <a:lnTo>
                  <a:pt x="579" y="19"/>
                </a:lnTo>
                <a:lnTo>
                  <a:pt x="579" y="19"/>
                </a:lnTo>
                <a:lnTo>
                  <a:pt x="576" y="19"/>
                </a:lnTo>
                <a:lnTo>
                  <a:pt x="576" y="19"/>
                </a:lnTo>
                <a:lnTo>
                  <a:pt x="568" y="22"/>
                </a:lnTo>
                <a:lnTo>
                  <a:pt x="568" y="22"/>
                </a:lnTo>
                <a:lnTo>
                  <a:pt x="565" y="22"/>
                </a:lnTo>
                <a:lnTo>
                  <a:pt x="565" y="22"/>
                </a:lnTo>
                <a:lnTo>
                  <a:pt x="554" y="22"/>
                </a:lnTo>
                <a:lnTo>
                  <a:pt x="554" y="22"/>
                </a:lnTo>
                <a:lnTo>
                  <a:pt x="551" y="22"/>
                </a:lnTo>
                <a:lnTo>
                  <a:pt x="551" y="22"/>
                </a:lnTo>
                <a:lnTo>
                  <a:pt x="540" y="25"/>
                </a:lnTo>
                <a:lnTo>
                  <a:pt x="540" y="25"/>
                </a:lnTo>
                <a:lnTo>
                  <a:pt x="537" y="25"/>
                </a:lnTo>
                <a:lnTo>
                  <a:pt x="537" y="25"/>
                </a:lnTo>
                <a:lnTo>
                  <a:pt x="526" y="28"/>
                </a:lnTo>
                <a:lnTo>
                  <a:pt x="526" y="28"/>
                </a:lnTo>
                <a:lnTo>
                  <a:pt x="523" y="28"/>
                </a:lnTo>
                <a:lnTo>
                  <a:pt x="523" y="28"/>
                </a:lnTo>
                <a:lnTo>
                  <a:pt x="515" y="28"/>
                </a:lnTo>
                <a:lnTo>
                  <a:pt x="515" y="28"/>
                </a:lnTo>
                <a:lnTo>
                  <a:pt x="509" y="28"/>
                </a:lnTo>
                <a:lnTo>
                  <a:pt x="509" y="28"/>
                </a:lnTo>
                <a:lnTo>
                  <a:pt x="498" y="31"/>
                </a:lnTo>
                <a:lnTo>
                  <a:pt x="498" y="31"/>
                </a:lnTo>
                <a:lnTo>
                  <a:pt x="495" y="31"/>
                </a:lnTo>
                <a:lnTo>
                  <a:pt x="495" y="31"/>
                </a:lnTo>
                <a:lnTo>
                  <a:pt x="484" y="34"/>
                </a:lnTo>
                <a:lnTo>
                  <a:pt x="484" y="34"/>
                </a:lnTo>
                <a:lnTo>
                  <a:pt x="481" y="34"/>
                </a:lnTo>
                <a:lnTo>
                  <a:pt x="481" y="34"/>
                </a:lnTo>
                <a:lnTo>
                  <a:pt x="470" y="34"/>
                </a:lnTo>
                <a:lnTo>
                  <a:pt x="470" y="34"/>
                </a:lnTo>
                <a:lnTo>
                  <a:pt x="467" y="34"/>
                </a:lnTo>
                <a:lnTo>
                  <a:pt x="467" y="34"/>
                </a:lnTo>
                <a:lnTo>
                  <a:pt x="456" y="37"/>
                </a:lnTo>
                <a:lnTo>
                  <a:pt x="456" y="37"/>
                </a:lnTo>
                <a:lnTo>
                  <a:pt x="450" y="37"/>
                </a:lnTo>
                <a:lnTo>
                  <a:pt x="450" y="37"/>
                </a:lnTo>
                <a:lnTo>
                  <a:pt x="439" y="40"/>
                </a:lnTo>
                <a:lnTo>
                  <a:pt x="439" y="40"/>
                </a:lnTo>
                <a:lnTo>
                  <a:pt x="436" y="40"/>
                </a:lnTo>
                <a:lnTo>
                  <a:pt x="436" y="40"/>
                </a:lnTo>
                <a:lnTo>
                  <a:pt x="425" y="40"/>
                </a:lnTo>
                <a:lnTo>
                  <a:pt x="425" y="40"/>
                </a:lnTo>
                <a:lnTo>
                  <a:pt x="420" y="43"/>
                </a:lnTo>
                <a:lnTo>
                  <a:pt x="420" y="43"/>
                </a:lnTo>
                <a:lnTo>
                  <a:pt x="408" y="43"/>
                </a:lnTo>
                <a:lnTo>
                  <a:pt x="408" y="43"/>
                </a:lnTo>
                <a:lnTo>
                  <a:pt x="406" y="43"/>
                </a:lnTo>
                <a:lnTo>
                  <a:pt x="406" y="43"/>
                </a:lnTo>
                <a:lnTo>
                  <a:pt x="392" y="46"/>
                </a:lnTo>
                <a:lnTo>
                  <a:pt x="392" y="46"/>
                </a:lnTo>
                <a:lnTo>
                  <a:pt x="389" y="46"/>
                </a:lnTo>
                <a:lnTo>
                  <a:pt x="389" y="46"/>
                </a:lnTo>
                <a:lnTo>
                  <a:pt x="378" y="46"/>
                </a:lnTo>
                <a:lnTo>
                  <a:pt x="378" y="46"/>
                </a:lnTo>
                <a:lnTo>
                  <a:pt x="375" y="46"/>
                </a:lnTo>
                <a:lnTo>
                  <a:pt x="375" y="46"/>
                </a:lnTo>
                <a:lnTo>
                  <a:pt x="361" y="49"/>
                </a:lnTo>
                <a:lnTo>
                  <a:pt x="361" y="49"/>
                </a:lnTo>
                <a:lnTo>
                  <a:pt x="358" y="49"/>
                </a:lnTo>
                <a:lnTo>
                  <a:pt x="358" y="49"/>
                </a:lnTo>
                <a:lnTo>
                  <a:pt x="347" y="52"/>
                </a:lnTo>
                <a:lnTo>
                  <a:pt x="347" y="52"/>
                </a:lnTo>
                <a:lnTo>
                  <a:pt x="341" y="52"/>
                </a:lnTo>
                <a:lnTo>
                  <a:pt x="341" y="52"/>
                </a:lnTo>
                <a:lnTo>
                  <a:pt x="330" y="52"/>
                </a:lnTo>
                <a:lnTo>
                  <a:pt x="330" y="52"/>
                </a:lnTo>
                <a:lnTo>
                  <a:pt x="327" y="52"/>
                </a:lnTo>
                <a:lnTo>
                  <a:pt x="327" y="52"/>
                </a:lnTo>
                <a:lnTo>
                  <a:pt x="313" y="55"/>
                </a:lnTo>
                <a:lnTo>
                  <a:pt x="313" y="55"/>
                </a:lnTo>
                <a:lnTo>
                  <a:pt x="308" y="55"/>
                </a:lnTo>
                <a:lnTo>
                  <a:pt x="308" y="55"/>
                </a:lnTo>
                <a:lnTo>
                  <a:pt x="299" y="58"/>
                </a:lnTo>
                <a:lnTo>
                  <a:pt x="299" y="58"/>
                </a:lnTo>
                <a:lnTo>
                  <a:pt x="294" y="58"/>
                </a:lnTo>
                <a:lnTo>
                  <a:pt x="294" y="58"/>
                </a:lnTo>
                <a:lnTo>
                  <a:pt x="280" y="58"/>
                </a:lnTo>
                <a:lnTo>
                  <a:pt x="280" y="58"/>
                </a:lnTo>
                <a:lnTo>
                  <a:pt x="277" y="58"/>
                </a:lnTo>
                <a:lnTo>
                  <a:pt x="277" y="58"/>
                </a:lnTo>
                <a:lnTo>
                  <a:pt x="266" y="61"/>
                </a:lnTo>
                <a:lnTo>
                  <a:pt x="266" y="61"/>
                </a:lnTo>
                <a:lnTo>
                  <a:pt x="260" y="61"/>
                </a:lnTo>
                <a:lnTo>
                  <a:pt x="260" y="61"/>
                </a:lnTo>
                <a:lnTo>
                  <a:pt x="249" y="61"/>
                </a:lnTo>
                <a:lnTo>
                  <a:pt x="249" y="61"/>
                </a:lnTo>
                <a:lnTo>
                  <a:pt x="243" y="64"/>
                </a:lnTo>
                <a:lnTo>
                  <a:pt x="243" y="64"/>
                </a:lnTo>
                <a:lnTo>
                  <a:pt x="235" y="64"/>
                </a:lnTo>
                <a:lnTo>
                  <a:pt x="235" y="64"/>
                </a:lnTo>
                <a:lnTo>
                  <a:pt x="232" y="64"/>
                </a:lnTo>
                <a:lnTo>
                  <a:pt x="232" y="64"/>
                </a:lnTo>
                <a:lnTo>
                  <a:pt x="226" y="67"/>
                </a:lnTo>
                <a:lnTo>
                  <a:pt x="221" y="76"/>
                </a:lnTo>
                <a:lnTo>
                  <a:pt x="221" y="76"/>
                </a:lnTo>
                <a:close/>
              </a:path>
            </a:pathLst>
          </a:custGeom>
          <a:solidFill>
            <a:schemeClr val="accent4"/>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3" name="Freeform 170">
            <a:extLst>
              <a:ext uri="{FF2B5EF4-FFF2-40B4-BE49-F238E27FC236}">
                <a16:creationId xmlns:a16="http://schemas.microsoft.com/office/drawing/2014/main" id="{72F35DBD-50A2-CEF7-9AA9-3F4E30012493}"/>
              </a:ext>
            </a:extLst>
          </p:cNvPr>
          <p:cNvSpPr>
            <a:spLocks/>
          </p:cNvSpPr>
          <p:nvPr/>
        </p:nvSpPr>
        <p:spPr bwMode="auto">
          <a:xfrm rot="21400944">
            <a:off x="10207516" y="4465378"/>
            <a:ext cx="893133" cy="693774"/>
          </a:xfrm>
          <a:custGeom>
            <a:avLst/>
            <a:gdLst>
              <a:gd name="T0" fmla="*/ 129 w 719"/>
              <a:gd name="T1" fmla="*/ 18 h 589"/>
              <a:gd name="T2" fmla="*/ 101 w 719"/>
              <a:gd name="T3" fmla="*/ 18 h 589"/>
              <a:gd name="T4" fmla="*/ 92 w 719"/>
              <a:gd name="T5" fmla="*/ 21 h 589"/>
              <a:gd name="T6" fmla="*/ 22 w 719"/>
              <a:gd name="T7" fmla="*/ 21 h 589"/>
              <a:gd name="T8" fmla="*/ 5 w 719"/>
              <a:gd name="T9" fmla="*/ 39 h 589"/>
              <a:gd name="T10" fmla="*/ 3 w 719"/>
              <a:gd name="T11" fmla="*/ 60 h 589"/>
              <a:gd name="T12" fmla="*/ 3 w 719"/>
              <a:gd name="T13" fmla="*/ 79 h 589"/>
              <a:gd name="T14" fmla="*/ 0 w 719"/>
              <a:gd name="T15" fmla="*/ 91 h 589"/>
              <a:gd name="T16" fmla="*/ 22 w 719"/>
              <a:gd name="T17" fmla="*/ 85 h 589"/>
              <a:gd name="T18" fmla="*/ 47 w 719"/>
              <a:gd name="T19" fmla="*/ 82 h 589"/>
              <a:gd name="T20" fmla="*/ 81 w 719"/>
              <a:gd name="T21" fmla="*/ 75 h 589"/>
              <a:gd name="T22" fmla="*/ 145 w 719"/>
              <a:gd name="T23" fmla="*/ 85 h 589"/>
              <a:gd name="T24" fmla="*/ 182 w 719"/>
              <a:gd name="T25" fmla="*/ 112 h 589"/>
              <a:gd name="T26" fmla="*/ 201 w 719"/>
              <a:gd name="T27" fmla="*/ 139 h 589"/>
              <a:gd name="T28" fmla="*/ 243 w 719"/>
              <a:gd name="T29" fmla="*/ 127 h 589"/>
              <a:gd name="T30" fmla="*/ 277 w 719"/>
              <a:gd name="T31" fmla="*/ 118 h 589"/>
              <a:gd name="T32" fmla="*/ 291 w 719"/>
              <a:gd name="T33" fmla="*/ 115 h 589"/>
              <a:gd name="T34" fmla="*/ 288 w 719"/>
              <a:gd name="T35" fmla="*/ 97 h 589"/>
              <a:gd name="T36" fmla="*/ 308 w 719"/>
              <a:gd name="T37" fmla="*/ 91 h 589"/>
              <a:gd name="T38" fmla="*/ 341 w 719"/>
              <a:gd name="T39" fmla="*/ 103 h 589"/>
              <a:gd name="T40" fmla="*/ 380 w 719"/>
              <a:gd name="T41" fmla="*/ 130 h 589"/>
              <a:gd name="T42" fmla="*/ 400 w 719"/>
              <a:gd name="T43" fmla="*/ 164 h 589"/>
              <a:gd name="T44" fmla="*/ 420 w 719"/>
              <a:gd name="T45" fmla="*/ 173 h 589"/>
              <a:gd name="T46" fmla="*/ 439 w 719"/>
              <a:gd name="T47" fmla="*/ 182 h 589"/>
              <a:gd name="T48" fmla="*/ 448 w 719"/>
              <a:gd name="T49" fmla="*/ 209 h 589"/>
              <a:gd name="T50" fmla="*/ 459 w 719"/>
              <a:gd name="T51" fmla="*/ 237 h 589"/>
              <a:gd name="T52" fmla="*/ 459 w 719"/>
              <a:gd name="T53" fmla="*/ 264 h 589"/>
              <a:gd name="T54" fmla="*/ 450 w 719"/>
              <a:gd name="T55" fmla="*/ 294 h 589"/>
              <a:gd name="T56" fmla="*/ 459 w 719"/>
              <a:gd name="T57" fmla="*/ 306 h 589"/>
              <a:gd name="T58" fmla="*/ 467 w 719"/>
              <a:gd name="T59" fmla="*/ 297 h 589"/>
              <a:gd name="T60" fmla="*/ 490 w 719"/>
              <a:gd name="T61" fmla="*/ 337 h 589"/>
              <a:gd name="T62" fmla="*/ 484 w 719"/>
              <a:gd name="T63" fmla="*/ 367 h 589"/>
              <a:gd name="T64" fmla="*/ 492 w 719"/>
              <a:gd name="T65" fmla="*/ 382 h 589"/>
              <a:gd name="T66" fmla="*/ 515 w 719"/>
              <a:gd name="T67" fmla="*/ 422 h 589"/>
              <a:gd name="T68" fmla="*/ 532 w 719"/>
              <a:gd name="T69" fmla="*/ 416 h 589"/>
              <a:gd name="T70" fmla="*/ 543 w 719"/>
              <a:gd name="T71" fmla="*/ 428 h 589"/>
              <a:gd name="T72" fmla="*/ 543 w 719"/>
              <a:gd name="T73" fmla="*/ 449 h 589"/>
              <a:gd name="T74" fmla="*/ 557 w 719"/>
              <a:gd name="T75" fmla="*/ 464 h 589"/>
              <a:gd name="T76" fmla="*/ 571 w 719"/>
              <a:gd name="T77" fmla="*/ 498 h 589"/>
              <a:gd name="T78" fmla="*/ 607 w 719"/>
              <a:gd name="T79" fmla="*/ 516 h 589"/>
              <a:gd name="T80" fmla="*/ 627 w 719"/>
              <a:gd name="T81" fmla="*/ 543 h 589"/>
              <a:gd name="T82" fmla="*/ 638 w 719"/>
              <a:gd name="T83" fmla="*/ 565 h 589"/>
              <a:gd name="T84" fmla="*/ 649 w 719"/>
              <a:gd name="T85" fmla="*/ 580 h 589"/>
              <a:gd name="T86" fmla="*/ 655 w 719"/>
              <a:gd name="T87" fmla="*/ 589 h 589"/>
              <a:gd name="T88" fmla="*/ 688 w 719"/>
              <a:gd name="T89" fmla="*/ 583 h 589"/>
              <a:gd name="T90" fmla="*/ 705 w 719"/>
              <a:gd name="T91" fmla="*/ 568 h 589"/>
              <a:gd name="T92" fmla="*/ 705 w 719"/>
              <a:gd name="T93" fmla="*/ 537 h 589"/>
              <a:gd name="T94" fmla="*/ 716 w 719"/>
              <a:gd name="T95" fmla="*/ 501 h 589"/>
              <a:gd name="T96" fmla="*/ 719 w 719"/>
              <a:gd name="T97" fmla="*/ 480 h 589"/>
              <a:gd name="T98" fmla="*/ 711 w 719"/>
              <a:gd name="T99" fmla="*/ 398 h 589"/>
              <a:gd name="T100" fmla="*/ 699 w 719"/>
              <a:gd name="T101" fmla="*/ 376 h 589"/>
              <a:gd name="T102" fmla="*/ 655 w 719"/>
              <a:gd name="T103" fmla="*/ 285 h 589"/>
              <a:gd name="T104" fmla="*/ 649 w 719"/>
              <a:gd name="T105" fmla="*/ 270 h 589"/>
              <a:gd name="T106" fmla="*/ 641 w 719"/>
              <a:gd name="T107" fmla="*/ 264 h 589"/>
              <a:gd name="T108" fmla="*/ 618 w 719"/>
              <a:gd name="T109" fmla="*/ 221 h 589"/>
              <a:gd name="T110" fmla="*/ 624 w 719"/>
              <a:gd name="T111" fmla="*/ 209 h 589"/>
              <a:gd name="T112" fmla="*/ 571 w 719"/>
              <a:gd name="T113" fmla="*/ 115 h 589"/>
              <a:gd name="T114" fmla="*/ 529 w 719"/>
              <a:gd name="T115" fmla="*/ 0 h 589"/>
              <a:gd name="T116" fmla="*/ 498 w 719"/>
              <a:gd name="T117" fmla="*/ 9 h 589"/>
              <a:gd name="T118" fmla="*/ 470 w 719"/>
              <a:gd name="T119" fmla="*/ 36 h 589"/>
              <a:gd name="T120" fmla="*/ 232 w 719"/>
              <a:gd name="T121" fmla="*/ 33 h 589"/>
              <a:gd name="T122" fmla="*/ 213 w 719"/>
              <a:gd name="T123" fmla="*/ 1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9" h="589">
                <a:moveTo>
                  <a:pt x="140" y="18"/>
                </a:moveTo>
                <a:lnTo>
                  <a:pt x="134" y="18"/>
                </a:lnTo>
                <a:lnTo>
                  <a:pt x="134" y="18"/>
                </a:lnTo>
                <a:lnTo>
                  <a:pt x="129" y="18"/>
                </a:lnTo>
                <a:lnTo>
                  <a:pt x="129" y="18"/>
                </a:lnTo>
                <a:lnTo>
                  <a:pt x="117" y="18"/>
                </a:lnTo>
                <a:lnTo>
                  <a:pt x="117" y="18"/>
                </a:lnTo>
                <a:lnTo>
                  <a:pt x="112" y="18"/>
                </a:lnTo>
                <a:lnTo>
                  <a:pt x="112" y="18"/>
                </a:lnTo>
                <a:lnTo>
                  <a:pt x="101" y="18"/>
                </a:lnTo>
                <a:lnTo>
                  <a:pt x="101" y="21"/>
                </a:lnTo>
                <a:lnTo>
                  <a:pt x="95" y="21"/>
                </a:lnTo>
                <a:lnTo>
                  <a:pt x="95" y="21"/>
                </a:lnTo>
                <a:lnTo>
                  <a:pt x="92" y="21"/>
                </a:lnTo>
                <a:lnTo>
                  <a:pt x="92" y="21"/>
                </a:lnTo>
                <a:lnTo>
                  <a:pt x="89" y="21"/>
                </a:lnTo>
                <a:lnTo>
                  <a:pt x="89" y="21"/>
                </a:lnTo>
                <a:lnTo>
                  <a:pt x="81" y="21"/>
                </a:lnTo>
                <a:lnTo>
                  <a:pt x="22" y="21"/>
                </a:lnTo>
                <a:lnTo>
                  <a:pt x="22" y="21"/>
                </a:lnTo>
                <a:lnTo>
                  <a:pt x="11" y="24"/>
                </a:lnTo>
                <a:lnTo>
                  <a:pt x="5" y="30"/>
                </a:lnTo>
                <a:lnTo>
                  <a:pt x="5" y="30"/>
                </a:lnTo>
                <a:lnTo>
                  <a:pt x="5" y="39"/>
                </a:lnTo>
                <a:lnTo>
                  <a:pt x="5" y="39"/>
                </a:lnTo>
                <a:lnTo>
                  <a:pt x="5" y="48"/>
                </a:lnTo>
                <a:lnTo>
                  <a:pt x="5" y="48"/>
                </a:lnTo>
                <a:lnTo>
                  <a:pt x="5" y="54"/>
                </a:lnTo>
                <a:lnTo>
                  <a:pt x="3" y="60"/>
                </a:lnTo>
                <a:lnTo>
                  <a:pt x="3" y="60"/>
                </a:lnTo>
                <a:lnTo>
                  <a:pt x="3" y="69"/>
                </a:lnTo>
                <a:lnTo>
                  <a:pt x="3" y="69"/>
                </a:lnTo>
                <a:lnTo>
                  <a:pt x="3" y="72"/>
                </a:lnTo>
                <a:lnTo>
                  <a:pt x="3" y="72"/>
                </a:lnTo>
                <a:lnTo>
                  <a:pt x="3" y="79"/>
                </a:lnTo>
                <a:lnTo>
                  <a:pt x="3" y="79"/>
                </a:lnTo>
                <a:lnTo>
                  <a:pt x="3" y="85"/>
                </a:lnTo>
                <a:lnTo>
                  <a:pt x="0" y="91"/>
                </a:lnTo>
                <a:lnTo>
                  <a:pt x="0" y="91"/>
                </a:lnTo>
                <a:lnTo>
                  <a:pt x="0" y="91"/>
                </a:lnTo>
                <a:lnTo>
                  <a:pt x="0" y="91"/>
                </a:lnTo>
                <a:lnTo>
                  <a:pt x="0" y="94"/>
                </a:lnTo>
                <a:lnTo>
                  <a:pt x="0" y="94"/>
                </a:lnTo>
                <a:lnTo>
                  <a:pt x="22" y="85"/>
                </a:lnTo>
                <a:lnTo>
                  <a:pt x="22" y="85"/>
                </a:lnTo>
                <a:lnTo>
                  <a:pt x="36" y="82"/>
                </a:lnTo>
                <a:lnTo>
                  <a:pt x="45" y="82"/>
                </a:lnTo>
                <a:lnTo>
                  <a:pt x="45" y="82"/>
                </a:lnTo>
                <a:lnTo>
                  <a:pt x="47" y="82"/>
                </a:lnTo>
                <a:lnTo>
                  <a:pt x="47" y="82"/>
                </a:lnTo>
                <a:lnTo>
                  <a:pt x="53" y="79"/>
                </a:lnTo>
                <a:lnTo>
                  <a:pt x="64" y="79"/>
                </a:lnTo>
                <a:lnTo>
                  <a:pt x="64" y="79"/>
                </a:lnTo>
                <a:lnTo>
                  <a:pt x="73" y="79"/>
                </a:lnTo>
                <a:lnTo>
                  <a:pt x="81" y="75"/>
                </a:lnTo>
                <a:lnTo>
                  <a:pt x="81" y="75"/>
                </a:lnTo>
                <a:lnTo>
                  <a:pt x="89" y="72"/>
                </a:lnTo>
                <a:lnTo>
                  <a:pt x="103" y="72"/>
                </a:lnTo>
                <a:lnTo>
                  <a:pt x="123" y="75"/>
                </a:lnTo>
                <a:lnTo>
                  <a:pt x="145" y="85"/>
                </a:lnTo>
                <a:lnTo>
                  <a:pt x="145" y="85"/>
                </a:lnTo>
                <a:lnTo>
                  <a:pt x="165" y="94"/>
                </a:lnTo>
                <a:lnTo>
                  <a:pt x="173" y="100"/>
                </a:lnTo>
                <a:lnTo>
                  <a:pt x="179" y="106"/>
                </a:lnTo>
                <a:lnTo>
                  <a:pt x="182" y="112"/>
                </a:lnTo>
                <a:lnTo>
                  <a:pt x="182" y="112"/>
                </a:lnTo>
                <a:lnTo>
                  <a:pt x="182" y="118"/>
                </a:lnTo>
                <a:lnTo>
                  <a:pt x="182" y="118"/>
                </a:lnTo>
                <a:lnTo>
                  <a:pt x="193" y="133"/>
                </a:lnTo>
                <a:lnTo>
                  <a:pt x="201" y="139"/>
                </a:lnTo>
                <a:lnTo>
                  <a:pt x="207" y="142"/>
                </a:lnTo>
                <a:lnTo>
                  <a:pt x="207" y="142"/>
                </a:lnTo>
                <a:lnTo>
                  <a:pt x="215" y="142"/>
                </a:lnTo>
                <a:lnTo>
                  <a:pt x="227" y="136"/>
                </a:lnTo>
                <a:lnTo>
                  <a:pt x="243" y="127"/>
                </a:lnTo>
                <a:lnTo>
                  <a:pt x="243" y="127"/>
                </a:lnTo>
                <a:lnTo>
                  <a:pt x="249" y="121"/>
                </a:lnTo>
                <a:lnTo>
                  <a:pt x="257" y="118"/>
                </a:lnTo>
                <a:lnTo>
                  <a:pt x="277" y="118"/>
                </a:lnTo>
                <a:lnTo>
                  <a:pt x="277" y="118"/>
                </a:lnTo>
                <a:lnTo>
                  <a:pt x="285" y="118"/>
                </a:lnTo>
                <a:lnTo>
                  <a:pt x="285" y="118"/>
                </a:lnTo>
                <a:lnTo>
                  <a:pt x="291" y="118"/>
                </a:lnTo>
                <a:lnTo>
                  <a:pt x="291" y="118"/>
                </a:lnTo>
                <a:lnTo>
                  <a:pt x="291" y="115"/>
                </a:lnTo>
                <a:lnTo>
                  <a:pt x="291" y="115"/>
                </a:lnTo>
                <a:lnTo>
                  <a:pt x="288" y="109"/>
                </a:lnTo>
                <a:lnTo>
                  <a:pt x="288" y="103"/>
                </a:lnTo>
                <a:lnTo>
                  <a:pt x="288" y="103"/>
                </a:lnTo>
                <a:lnTo>
                  <a:pt x="288" y="97"/>
                </a:lnTo>
                <a:lnTo>
                  <a:pt x="291" y="94"/>
                </a:lnTo>
                <a:lnTo>
                  <a:pt x="291" y="94"/>
                </a:lnTo>
                <a:lnTo>
                  <a:pt x="299" y="91"/>
                </a:lnTo>
                <a:lnTo>
                  <a:pt x="308" y="91"/>
                </a:lnTo>
                <a:lnTo>
                  <a:pt x="308" y="91"/>
                </a:lnTo>
                <a:lnTo>
                  <a:pt x="319" y="94"/>
                </a:lnTo>
                <a:lnTo>
                  <a:pt x="319" y="94"/>
                </a:lnTo>
                <a:lnTo>
                  <a:pt x="327" y="94"/>
                </a:lnTo>
                <a:lnTo>
                  <a:pt x="333" y="97"/>
                </a:lnTo>
                <a:lnTo>
                  <a:pt x="341" y="103"/>
                </a:lnTo>
                <a:lnTo>
                  <a:pt x="341" y="103"/>
                </a:lnTo>
                <a:lnTo>
                  <a:pt x="350" y="109"/>
                </a:lnTo>
                <a:lnTo>
                  <a:pt x="350" y="109"/>
                </a:lnTo>
                <a:lnTo>
                  <a:pt x="366" y="118"/>
                </a:lnTo>
                <a:lnTo>
                  <a:pt x="380" y="130"/>
                </a:lnTo>
                <a:lnTo>
                  <a:pt x="380" y="130"/>
                </a:lnTo>
                <a:lnTo>
                  <a:pt x="394" y="151"/>
                </a:lnTo>
                <a:lnTo>
                  <a:pt x="394" y="151"/>
                </a:lnTo>
                <a:lnTo>
                  <a:pt x="400" y="164"/>
                </a:lnTo>
                <a:lnTo>
                  <a:pt x="400" y="164"/>
                </a:lnTo>
                <a:lnTo>
                  <a:pt x="406" y="170"/>
                </a:lnTo>
                <a:lnTo>
                  <a:pt x="411" y="170"/>
                </a:lnTo>
                <a:lnTo>
                  <a:pt x="411" y="170"/>
                </a:lnTo>
                <a:lnTo>
                  <a:pt x="420" y="173"/>
                </a:lnTo>
                <a:lnTo>
                  <a:pt x="420" y="173"/>
                </a:lnTo>
                <a:lnTo>
                  <a:pt x="425" y="173"/>
                </a:lnTo>
                <a:lnTo>
                  <a:pt x="425" y="173"/>
                </a:lnTo>
                <a:lnTo>
                  <a:pt x="431" y="176"/>
                </a:lnTo>
                <a:lnTo>
                  <a:pt x="439" y="182"/>
                </a:lnTo>
                <a:lnTo>
                  <a:pt x="439" y="182"/>
                </a:lnTo>
                <a:lnTo>
                  <a:pt x="448" y="185"/>
                </a:lnTo>
                <a:lnTo>
                  <a:pt x="450" y="191"/>
                </a:lnTo>
                <a:lnTo>
                  <a:pt x="450" y="191"/>
                </a:lnTo>
                <a:lnTo>
                  <a:pt x="450" y="203"/>
                </a:lnTo>
                <a:lnTo>
                  <a:pt x="448" y="209"/>
                </a:lnTo>
                <a:lnTo>
                  <a:pt x="448" y="209"/>
                </a:lnTo>
                <a:lnTo>
                  <a:pt x="450" y="212"/>
                </a:lnTo>
                <a:lnTo>
                  <a:pt x="450" y="212"/>
                </a:lnTo>
                <a:lnTo>
                  <a:pt x="456" y="227"/>
                </a:lnTo>
                <a:lnTo>
                  <a:pt x="459" y="237"/>
                </a:lnTo>
                <a:lnTo>
                  <a:pt x="459" y="237"/>
                </a:lnTo>
                <a:lnTo>
                  <a:pt x="459" y="249"/>
                </a:lnTo>
                <a:lnTo>
                  <a:pt x="459" y="249"/>
                </a:lnTo>
                <a:lnTo>
                  <a:pt x="459" y="264"/>
                </a:lnTo>
                <a:lnTo>
                  <a:pt x="459" y="264"/>
                </a:lnTo>
                <a:lnTo>
                  <a:pt x="456" y="279"/>
                </a:lnTo>
                <a:lnTo>
                  <a:pt x="453" y="288"/>
                </a:lnTo>
                <a:lnTo>
                  <a:pt x="453" y="288"/>
                </a:lnTo>
                <a:lnTo>
                  <a:pt x="450" y="294"/>
                </a:lnTo>
                <a:lnTo>
                  <a:pt x="450" y="294"/>
                </a:lnTo>
                <a:lnTo>
                  <a:pt x="448" y="306"/>
                </a:lnTo>
                <a:lnTo>
                  <a:pt x="450" y="325"/>
                </a:lnTo>
                <a:lnTo>
                  <a:pt x="450" y="325"/>
                </a:lnTo>
                <a:lnTo>
                  <a:pt x="456" y="319"/>
                </a:lnTo>
                <a:lnTo>
                  <a:pt x="459" y="306"/>
                </a:lnTo>
                <a:lnTo>
                  <a:pt x="459" y="306"/>
                </a:lnTo>
                <a:lnTo>
                  <a:pt x="462" y="300"/>
                </a:lnTo>
                <a:lnTo>
                  <a:pt x="464" y="297"/>
                </a:lnTo>
                <a:lnTo>
                  <a:pt x="464" y="297"/>
                </a:lnTo>
                <a:lnTo>
                  <a:pt x="467" y="297"/>
                </a:lnTo>
                <a:lnTo>
                  <a:pt x="473" y="300"/>
                </a:lnTo>
                <a:lnTo>
                  <a:pt x="478" y="309"/>
                </a:lnTo>
                <a:lnTo>
                  <a:pt x="490" y="328"/>
                </a:lnTo>
                <a:lnTo>
                  <a:pt x="490" y="328"/>
                </a:lnTo>
                <a:lnTo>
                  <a:pt x="490" y="337"/>
                </a:lnTo>
                <a:lnTo>
                  <a:pt x="490" y="343"/>
                </a:lnTo>
                <a:lnTo>
                  <a:pt x="487" y="361"/>
                </a:lnTo>
                <a:lnTo>
                  <a:pt x="487" y="361"/>
                </a:lnTo>
                <a:lnTo>
                  <a:pt x="484" y="367"/>
                </a:lnTo>
                <a:lnTo>
                  <a:pt x="484" y="367"/>
                </a:lnTo>
                <a:lnTo>
                  <a:pt x="484" y="373"/>
                </a:lnTo>
                <a:lnTo>
                  <a:pt x="487" y="376"/>
                </a:lnTo>
                <a:lnTo>
                  <a:pt x="487" y="376"/>
                </a:lnTo>
                <a:lnTo>
                  <a:pt x="492" y="382"/>
                </a:lnTo>
                <a:lnTo>
                  <a:pt x="492" y="382"/>
                </a:lnTo>
                <a:lnTo>
                  <a:pt x="498" y="395"/>
                </a:lnTo>
                <a:lnTo>
                  <a:pt x="498" y="395"/>
                </a:lnTo>
                <a:lnTo>
                  <a:pt x="512" y="416"/>
                </a:lnTo>
                <a:lnTo>
                  <a:pt x="512" y="416"/>
                </a:lnTo>
                <a:lnTo>
                  <a:pt x="515" y="422"/>
                </a:lnTo>
                <a:lnTo>
                  <a:pt x="515" y="422"/>
                </a:lnTo>
                <a:lnTo>
                  <a:pt x="518" y="419"/>
                </a:lnTo>
                <a:lnTo>
                  <a:pt x="518" y="419"/>
                </a:lnTo>
                <a:lnTo>
                  <a:pt x="526" y="416"/>
                </a:lnTo>
                <a:lnTo>
                  <a:pt x="532" y="416"/>
                </a:lnTo>
                <a:lnTo>
                  <a:pt x="537" y="419"/>
                </a:lnTo>
                <a:lnTo>
                  <a:pt x="537" y="419"/>
                </a:lnTo>
                <a:lnTo>
                  <a:pt x="540" y="422"/>
                </a:lnTo>
                <a:lnTo>
                  <a:pt x="543" y="428"/>
                </a:lnTo>
                <a:lnTo>
                  <a:pt x="543" y="428"/>
                </a:lnTo>
                <a:lnTo>
                  <a:pt x="543" y="437"/>
                </a:lnTo>
                <a:lnTo>
                  <a:pt x="543" y="437"/>
                </a:lnTo>
                <a:lnTo>
                  <a:pt x="543" y="449"/>
                </a:lnTo>
                <a:lnTo>
                  <a:pt x="543" y="449"/>
                </a:lnTo>
                <a:lnTo>
                  <a:pt x="543" y="449"/>
                </a:lnTo>
                <a:lnTo>
                  <a:pt x="543" y="449"/>
                </a:lnTo>
                <a:lnTo>
                  <a:pt x="543" y="449"/>
                </a:lnTo>
                <a:lnTo>
                  <a:pt x="543" y="449"/>
                </a:lnTo>
                <a:lnTo>
                  <a:pt x="551" y="455"/>
                </a:lnTo>
                <a:lnTo>
                  <a:pt x="557" y="464"/>
                </a:lnTo>
                <a:lnTo>
                  <a:pt x="557" y="464"/>
                </a:lnTo>
                <a:lnTo>
                  <a:pt x="562" y="473"/>
                </a:lnTo>
                <a:lnTo>
                  <a:pt x="565" y="480"/>
                </a:lnTo>
                <a:lnTo>
                  <a:pt x="565" y="480"/>
                </a:lnTo>
                <a:lnTo>
                  <a:pt x="571" y="498"/>
                </a:lnTo>
                <a:lnTo>
                  <a:pt x="571" y="498"/>
                </a:lnTo>
                <a:lnTo>
                  <a:pt x="574" y="504"/>
                </a:lnTo>
                <a:lnTo>
                  <a:pt x="579" y="507"/>
                </a:lnTo>
                <a:lnTo>
                  <a:pt x="590" y="513"/>
                </a:lnTo>
                <a:lnTo>
                  <a:pt x="607" y="516"/>
                </a:lnTo>
                <a:lnTo>
                  <a:pt x="607" y="516"/>
                </a:lnTo>
                <a:lnTo>
                  <a:pt x="613" y="519"/>
                </a:lnTo>
                <a:lnTo>
                  <a:pt x="618" y="522"/>
                </a:lnTo>
                <a:lnTo>
                  <a:pt x="624" y="531"/>
                </a:lnTo>
                <a:lnTo>
                  <a:pt x="627" y="543"/>
                </a:lnTo>
                <a:lnTo>
                  <a:pt x="627" y="543"/>
                </a:lnTo>
                <a:lnTo>
                  <a:pt x="630" y="552"/>
                </a:lnTo>
                <a:lnTo>
                  <a:pt x="632" y="562"/>
                </a:lnTo>
                <a:lnTo>
                  <a:pt x="632" y="562"/>
                </a:lnTo>
                <a:lnTo>
                  <a:pt x="638" y="565"/>
                </a:lnTo>
                <a:lnTo>
                  <a:pt x="638" y="565"/>
                </a:lnTo>
                <a:lnTo>
                  <a:pt x="646" y="571"/>
                </a:lnTo>
                <a:lnTo>
                  <a:pt x="646" y="571"/>
                </a:lnTo>
                <a:lnTo>
                  <a:pt x="649" y="577"/>
                </a:lnTo>
                <a:lnTo>
                  <a:pt x="649" y="580"/>
                </a:lnTo>
                <a:lnTo>
                  <a:pt x="646" y="589"/>
                </a:lnTo>
                <a:lnTo>
                  <a:pt x="646" y="589"/>
                </a:lnTo>
                <a:lnTo>
                  <a:pt x="644" y="589"/>
                </a:lnTo>
                <a:lnTo>
                  <a:pt x="644" y="589"/>
                </a:lnTo>
                <a:lnTo>
                  <a:pt x="655" y="589"/>
                </a:lnTo>
                <a:lnTo>
                  <a:pt x="655" y="589"/>
                </a:lnTo>
                <a:lnTo>
                  <a:pt x="669" y="586"/>
                </a:lnTo>
                <a:lnTo>
                  <a:pt x="669" y="586"/>
                </a:lnTo>
                <a:lnTo>
                  <a:pt x="677" y="586"/>
                </a:lnTo>
                <a:lnTo>
                  <a:pt x="688" y="583"/>
                </a:lnTo>
                <a:lnTo>
                  <a:pt x="688" y="583"/>
                </a:lnTo>
                <a:lnTo>
                  <a:pt x="694" y="580"/>
                </a:lnTo>
                <a:lnTo>
                  <a:pt x="694" y="580"/>
                </a:lnTo>
                <a:lnTo>
                  <a:pt x="702" y="574"/>
                </a:lnTo>
                <a:lnTo>
                  <a:pt x="705" y="568"/>
                </a:lnTo>
                <a:lnTo>
                  <a:pt x="705" y="568"/>
                </a:lnTo>
                <a:lnTo>
                  <a:pt x="705" y="559"/>
                </a:lnTo>
                <a:lnTo>
                  <a:pt x="705" y="549"/>
                </a:lnTo>
                <a:lnTo>
                  <a:pt x="705" y="549"/>
                </a:lnTo>
                <a:lnTo>
                  <a:pt x="705" y="537"/>
                </a:lnTo>
                <a:lnTo>
                  <a:pt x="705" y="537"/>
                </a:lnTo>
                <a:lnTo>
                  <a:pt x="705" y="528"/>
                </a:lnTo>
                <a:lnTo>
                  <a:pt x="708" y="519"/>
                </a:lnTo>
                <a:lnTo>
                  <a:pt x="716" y="501"/>
                </a:lnTo>
                <a:lnTo>
                  <a:pt x="716" y="501"/>
                </a:lnTo>
                <a:lnTo>
                  <a:pt x="719" y="498"/>
                </a:lnTo>
                <a:lnTo>
                  <a:pt x="719" y="498"/>
                </a:lnTo>
                <a:lnTo>
                  <a:pt x="719" y="495"/>
                </a:lnTo>
                <a:lnTo>
                  <a:pt x="719" y="495"/>
                </a:lnTo>
                <a:lnTo>
                  <a:pt x="719" y="480"/>
                </a:lnTo>
                <a:lnTo>
                  <a:pt x="719" y="461"/>
                </a:lnTo>
                <a:lnTo>
                  <a:pt x="719" y="461"/>
                </a:lnTo>
                <a:lnTo>
                  <a:pt x="713" y="443"/>
                </a:lnTo>
                <a:lnTo>
                  <a:pt x="713" y="443"/>
                </a:lnTo>
                <a:lnTo>
                  <a:pt x="711" y="398"/>
                </a:lnTo>
                <a:lnTo>
                  <a:pt x="711" y="398"/>
                </a:lnTo>
                <a:lnTo>
                  <a:pt x="708" y="379"/>
                </a:lnTo>
                <a:lnTo>
                  <a:pt x="708" y="379"/>
                </a:lnTo>
                <a:lnTo>
                  <a:pt x="705" y="379"/>
                </a:lnTo>
                <a:lnTo>
                  <a:pt x="699" y="376"/>
                </a:lnTo>
                <a:lnTo>
                  <a:pt x="699" y="376"/>
                </a:lnTo>
                <a:lnTo>
                  <a:pt x="691" y="361"/>
                </a:lnTo>
                <a:lnTo>
                  <a:pt x="677" y="337"/>
                </a:lnTo>
                <a:lnTo>
                  <a:pt x="666" y="309"/>
                </a:lnTo>
                <a:lnTo>
                  <a:pt x="655" y="285"/>
                </a:lnTo>
                <a:lnTo>
                  <a:pt x="655" y="285"/>
                </a:lnTo>
                <a:lnTo>
                  <a:pt x="652" y="273"/>
                </a:lnTo>
                <a:lnTo>
                  <a:pt x="649" y="270"/>
                </a:lnTo>
                <a:lnTo>
                  <a:pt x="649" y="270"/>
                </a:lnTo>
                <a:lnTo>
                  <a:pt x="649" y="270"/>
                </a:lnTo>
                <a:lnTo>
                  <a:pt x="649" y="270"/>
                </a:lnTo>
                <a:lnTo>
                  <a:pt x="649" y="270"/>
                </a:lnTo>
                <a:lnTo>
                  <a:pt x="649" y="270"/>
                </a:lnTo>
                <a:lnTo>
                  <a:pt x="646" y="270"/>
                </a:lnTo>
                <a:lnTo>
                  <a:pt x="641" y="264"/>
                </a:lnTo>
                <a:lnTo>
                  <a:pt x="641" y="264"/>
                </a:lnTo>
                <a:lnTo>
                  <a:pt x="621" y="224"/>
                </a:lnTo>
                <a:lnTo>
                  <a:pt x="621" y="224"/>
                </a:lnTo>
                <a:lnTo>
                  <a:pt x="618" y="221"/>
                </a:lnTo>
                <a:lnTo>
                  <a:pt x="618" y="221"/>
                </a:lnTo>
                <a:lnTo>
                  <a:pt x="618" y="215"/>
                </a:lnTo>
                <a:lnTo>
                  <a:pt x="621" y="209"/>
                </a:lnTo>
                <a:lnTo>
                  <a:pt x="621" y="209"/>
                </a:lnTo>
                <a:lnTo>
                  <a:pt x="624" y="209"/>
                </a:lnTo>
                <a:lnTo>
                  <a:pt x="624" y="209"/>
                </a:lnTo>
                <a:lnTo>
                  <a:pt x="613" y="194"/>
                </a:lnTo>
                <a:lnTo>
                  <a:pt x="599" y="170"/>
                </a:lnTo>
                <a:lnTo>
                  <a:pt x="599" y="170"/>
                </a:lnTo>
                <a:lnTo>
                  <a:pt x="585" y="142"/>
                </a:lnTo>
                <a:lnTo>
                  <a:pt x="571" y="115"/>
                </a:lnTo>
                <a:lnTo>
                  <a:pt x="571" y="115"/>
                </a:lnTo>
                <a:lnTo>
                  <a:pt x="560" y="91"/>
                </a:lnTo>
                <a:lnTo>
                  <a:pt x="546" y="57"/>
                </a:lnTo>
                <a:lnTo>
                  <a:pt x="534" y="24"/>
                </a:lnTo>
                <a:lnTo>
                  <a:pt x="529" y="0"/>
                </a:lnTo>
                <a:lnTo>
                  <a:pt x="529" y="0"/>
                </a:lnTo>
                <a:lnTo>
                  <a:pt x="529" y="0"/>
                </a:lnTo>
                <a:lnTo>
                  <a:pt x="529" y="0"/>
                </a:lnTo>
                <a:lnTo>
                  <a:pt x="498" y="9"/>
                </a:lnTo>
                <a:lnTo>
                  <a:pt x="498" y="9"/>
                </a:lnTo>
                <a:lnTo>
                  <a:pt x="487" y="12"/>
                </a:lnTo>
                <a:lnTo>
                  <a:pt x="487" y="12"/>
                </a:lnTo>
                <a:lnTo>
                  <a:pt x="473" y="33"/>
                </a:lnTo>
                <a:lnTo>
                  <a:pt x="473" y="33"/>
                </a:lnTo>
                <a:lnTo>
                  <a:pt x="470" y="36"/>
                </a:lnTo>
                <a:lnTo>
                  <a:pt x="464" y="36"/>
                </a:lnTo>
                <a:lnTo>
                  <a:pt x="464" y="36"/>
                </a:lnTo>
                <a:lnTo>
                  <a:pt x="462" y="33"/>
                </a:lnTo>
                <a:lnTo>
                  <a:pt x="459" y="27"/>
                </a:lnTo>
                <a:lnTo>
                  <a:pt x="232" y="33"/>
                </a:lnTo>
                <a:lnTo>
                  <a:pt x="232" y="33"/>
                </a:lnTo>
                <a:lnTo>
                  <a:pt x="227" y="33"/>
                </a:lnTo>
                <a:lnTo>
                  <a:pt x="227" y="33"/>
                </a:lnTo>
                <a:lnTo>
                  <a:pt x="213" y="12"/>
                </a:lnTo>
                <a:lnTo>
                  <a:pt x="213" y="12"/>
                </a:lnTo>
                <a:lnTo>
                  <a:pt x="140" y="18"/>
                </a:lnTo>
                <a:lnTo>
                  <a:pt x="140" y="18"/>
                </a:lnTo>
                <a:close/>
              </a:path>
            </a:pathLst>
          </a:custGeom>
          <a:solidFill>
            <a:schemeClr val="accent4">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4" name="Freeform 171">
            <a:extLst>
              <a:ext uri="{FF2B5EF4-FFF2-40B4-BE49-F238E27FC236}">
                <a16:creationId xmlns:a16="http://schemas.microsoft.com/office/drawing/2014/main" id="{2DB6B9AE-9388-7A4D-1513-B613EE777A87}"/>
              </a:ext>
            </a:extLst>
          </p:cNvPr>
          <p:cNvSpPr>
            <a:spLocks/>
          </p:cNvSpPr>
          <p:nvPr/>
        </p:nvSpPr>
        <p:spPr bwMode="auto">
          <a:xfrm rot="21400944">
            <a:off x="9750937" y="4009567"/>
            <a:ext cx="311789" cy="637235"/>
          </a:xfrm>
          <a:custGeom>
            <a:avLst/>
            <a:gdLst>
              <a:gd name="T0" fmla="*/ 148 w 251"/>
              <a:gd name="T1" fmla="*/ 0 h 541"/>
              <a:gd name="T2" fmla="*/ 140 w 251"/>
              <a:gd name="T3" fmla="*/ 0 h 541"/>
              <a:gd name="T4" fmla="*/ 131 w 251"/>
              <a:gd name="T5" fmla="*/ 0 h 541"/>
              <a:gd name="T6" fmla="*/ 126 w 251"/>
              <a:gd name="T7" fmla="*/ 0 h 541"/>
              <a:gd name="T8" fmla="*/ 120 w 251"/>
              <a:gd name="T9" fmla="*/ 0 h 541"/>
              <a:gd name="T10" fmla="*/ 112 w 251"/>
              <a:gd name="T11" fmla="*/ 0 h 541"/>
              <a:gd name="T12" fmla="*/ 98 w 251"/>
              <a:gd name="T13" fmla="*/ 0 h 541"/>
              <a:gd name="T14" fmla="*/ 92 w 251"/>
              <a:gd name="T15" fmla="*/ 3 h 541"/>
              <a:gd name="T16" fmla="*/ 92 w 251"/>
              <a:gd name="T17" fmla="*/ 6 h 541"/>
              <a:gd name="T18" fmla="*/ 89 w 251"/>
              <a:gd name="T19" fmla="*/ 9 h 541"/>
              <a:gd name="T20" fmla="*/ 86 w 251"/>
              <a:gd name="T21" fmla="*/ 12 h 541"/>
              <a:gd name="T22" fmla="*/ 84 w 251"/>
              <a:gd name="T23" fmla="*/ 18 h 541"/>
              <a:gd name="T24" fmla="*/ 81 w 251"/>
              <a:gd name="T25" fmla="*/ 25 h 541"/>
              <a:gd name="T26" fmla="*/ 78 w 251"/>
              <a:gd name="T27" fmla="*/ 28 h 541"/>
              <a:gd name="T28" fmla="*/ 78 w 251"/>
              <a:gd name="T29" fmla="*/ 28 h 541"/>
              <a:gd name="T30" fmla="*/ 75 w 251"/>
              <a:gd name="T31" fmla="*/ 34 h 541"/>
              <a:gd name="T32" fmla="*/ 72 w 251"/>
              <a:gd name="T33" fmla="*/ 34 h 541"/>
              <a:gd name="T34" fmla="*/ 64 w 251"/>
              <a:gd name="T35" fmla="*/ 43 h 541"/>
              <a:gd name="T36" fmla="*/ 47 w 251"/>
              <a:gd name="T37" fmla="*/ 110 h 541"/>
              <a:gd name="T38" fmla="*/ 28 w 251"/>
              <a:gd name="T39" fmla="*/ 131 h 541"/>
              <a:gd name="T40" fmla="*/ 25 w 251"/>
              <a:gd name="T41" fmla="*/ 192 h 541"/>
              <a:gd name="T42" fmla="*/ 28 w 251"/>
              <a:gd name="T43" fmla="*/ 213 h 541"/>
              <a:gd name="T44" fmla="*/ 28 w 251"/>
              <a:gd name="T45" fmla="*/ 216 h 541"/>
              <a:gd name="T46" fmla="*/ 30 w 251"/>
              <a:gd name="T47" fmla="*/ 216 h 541"/>
              <a:gd name="T48" fmla="*/ 30 w 251"/>
              <a:gd name="T49" fmla="*/ 222 h 541"/>
              <a:gd name="T50" fmla="*/ 30 w 251"/>
              <a:gd name="T51" fmla="*/ 225 h 541"/>
              <a:gd name="T52" fmla="*/ 33 w 251"/>
              <a:gd name="T53" fmla="*/ 231 h 541"/>
              <a:gd name="T54" fmla="*/ 33 w 251"/>
              <a:gd name="T55" fmla="*/ 231 h 541"/>
              <a:gd name="T56" fmla="*/ 33 w 251"/>
              <a:gd name="T57" fmla="*/ 231 h 541"/>
              <a:gd name="T58" fmla="*/ 33 w 251"/>
              <a:gd name="T59" fmla="*/ 234 h 541"/>
              <a:gd name="T60" fmla="*/ 30 w 251"/>
              <a:gd name="T61" fmla="*/ 252 h 541"/>
              <a:gd name="T62" fmla="*/ 30 w 251"/>
              <a:gd name="T63" fmla="*/ 277 h 541"/>
              <a:gd name="T64" fmla="*/ 47 w 251"/>
              <a:gd name="T65" fmla="*/ 295 h 541"/>
              <a:gd name="T66" fmla="*/ 44 w 251"/>
              <a:gd name="T67" fmla="*/ 319 h 541"/>
              <a:gd name="T68" fmla="*/ 25 w 251"/>
              <a:gd name="T69" fmla="*/ 365 h 541"/>
              <a:gd name="T70" fmla="*/ 11 w 251"/>
              <a:gd name="T71" fmla="*/ 389 h 541"/>
              <a:gd name="T72" fmla="*/ 5 w 251"/>
              <a:gd name="T73" fmla="*/ 416 h 541"/>
              <a:gd name="T74" fmla="*/ 134 w 251"/>
              <a:gd name="T75" fmla="*/ 447 h 541"/>
              <a:gd name="T76" fmla="*/ 156 w 251"/>
              <a:gd name="T77" fmla="*/ 508 h 541"/>
              <a:gd name="T78" fmla="*/ 159 w 251"/>
              <a:gd name="T79" fmla="*/ 508 h 541"/>
              <a:gd name="T80" fmla="*/ 159 w 251"/>
              <a:gd name="T81" fmla="*/ 511 h 541"/>
              <a:gd name="T82" fmla="*/ 159 w 251"/>
              <a:gd name="T83" fmla="*/ 514 h 541"/>
              <a:gd name="T84" fmla="*/ 162 w 251"/>
              <a:gd name="T85" fmla="*/ 517 h 541"/>
              <a:gd name="T86" fmla="*/ 162 w 251"/>
              <a:gd name="T87" fmla="*/ 520 h 541"/>
              <a:gd name="T88" fmla="*/ 165 w 251"/>
              <a:gd name="T89" fmla="*/ 523 h 541"/>
              <a:gd name="T90" fmla="*/ 167 w 251"/>
              <a:gd name="T91" fmla="*/ 526 h 541"/>
              <a:gd name="T92" fmla="*/ 170 w 251"/>
              <a:gd name="T93" fmla="*/ 532 h 541"/>
              <a:gd name="T94" fmla="*/ 170 w 251"/>
              <a:gd name="T95" fmla="*/ 535 h 541"/>
              <a:gd name="T96" fmla="*/ 173 w 251"/>
              <a:gd name="T97" fmla="*/ 538 h 541"/>
              <a:gd name="T98" fmla="*/ 173 w 251"/>
              <a:gd name="T99" fmla="*/ 538 h 541"/>
              <a:gd name="T100" fmla="*/ 176 w 251"/>
              <a:gd name="T101" fmla="*/ 541 h 541"/>
              <a:gd name="T102" fmla="*/ 207 w 251"/>
              <a:gd name="T103" fmla="*/ 520 h 541"/>
              <a:gd name="T104" fmla="*/ 251 w 251"/>
              <a:gd name="T105" fmla="*/ 514 h 541"/>
              <a:gd name="T106" fmla="*/ 246 w 251"/>
              <a:gd name="T107" fmla="*/ 225 h 541"/>
              <a:gd name="T108" fmla="*/ 249 w 251"/>
              <a:gd name="T109"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1" h="541">
                <a:moveTo>
                  <a:pt x="156" y="0"/>
                </a:moveTo>
                <a:lnTo>
                  <a:pt x="156" y="0"/>
                </a:lnTo>
                <a:lnTo>
                  <a:pt x="151" y="0"/>
                </a:lnTo>
                <a:lnTo>
                  <a:pt x="151" y="0"/>
                </a:lnTo>
                <a:lnTo>
                  <a:pt x="148" y="0"/>
                </a:lnTo>
                <a:lnTo>
                  <a:pt x="148" y="0"/>
                </a:lnTo>
                <a:lnTo>
                  <a:pt x="145" y="0"/>
                </a:lnTo>
                <a:lnTo>
                  <a:pt x="145" y="0"/>
                </a:lnTo>
                <a:lnTo>
                  <a:pt x="140" y="0"/>
                </a:lnTo>
                <a:lnTo>
                  <a:pt x="140" y="0"/>
                </a:lnTo>
                <a:lnTo>
                  <a:pt x="137" y="0"/>
                </a:lnTo>
                <a:lnTo>
                  <a:pt x="137" y="0"/>
                </a:lnTo>
                <a:lnTo>
                  <a:pt x="134" y="0"/>
                </a:lnTo>
                <a:lnTo>
                  <a:pt x="134" y="0"/>
                </a:lnTo>
                <a:lnTo>
                  <a:pt x="131" y="0"/>
                </a:lnTo>
                <a:lnTo>
                  <a:pt x="131" y="0"/>
                </a:lnTo>
                <a:lnTo>
                  <a:pt x="126" y="0"/>
                </a:lnTo>
                <a:lnTo>
                  <a:pt x="126" y="0"/>
                </a:lnTo>
                <a:lnTo>
                  <a:pt x="126" y="0"/>
                </a:lnTo>
                <a:lnTo>
                  <a:pt x="126" y="0"/>
                </a:lnTo>
                <a:lnTo>
                  <a:pt x="126" y="0"/>
                </a:lnTo>
                <a:lnTo>
                  <a:pt x="126" y="0"/>
                </a:lnTo>
                <a:lnTo>
                  <a:pt x="120" y="0"/>
                </a:lnTo>
                <a:lnTo>
                  <a:pt x="120" y="0"/>
                </a:lnTo>
                <a:lnTo>
                  <a:pt x="120" y="0"/>
                </a:lnTo>
                <a:lnTo>
                  <a:pt x="120" y="0"/>
                </a:lnTo>
                <a:lnTo>
                  <a:pt x="120" y="0"/>
                </a:lnTo>
                <a:lnTo>
                  <a:pt x="120" y="0"/>
                </a:lnTo>
                <a:lnTo>
                  <a:pt x="112" y="0"/>
                </a:lnTo>
                <a:lnTo>
                  <a:pt x="112" y="0"/>
                </a:lnTo>
                <a:lnTo>
                  <a:pt x="112" y="0"/>
                </a:lnTo>
                <a:lnTo>
                  <a:pt x="112" y="0"/>
                </a:lnTo>
                <a:lnTo>
                  <a:pt x="103" y="0"/>
                </a:lnTo>
                <a:lnTo>
                  <a:pt x="98" y="0"/>
                </a:lnTo>
                <a:lnTo>
                  <a:pt x="98" y="0"/>
                </a:lnTo>
                <a:lnTo>
                  <a:pt x="95" y="0"/>
                </a:lnTo>
                <a:lnTo>
                  <a:pt x="95" y="0"/>
                </a:lnTo>
                <a:lnTo>
                  <a:pt x="92" y="0"/>
                </a:lnTo>
                <a:lnTo>
                  <a:pt x="92" y="0"/>
                </a:lnTo>
                <a:lnTo>
                  <a:pt x="92" y="3"/>
                </a:lnTo>
                <a:lnTo>
                  <a:pt x="92" y="3"/>
                </a:lnTo>
                <a:lnTo>
                  <a:pt x="92" y="3"/>
                </a:lnTo>
                <a:lnTo>
                  <a:pt x="92" y="3"/>
                </a:lnTo>
                <a:lnTo>
                  <a:pt x="92" y="6"/>
                </a:lnTo>
                <a:lnTo>
                  <a:pt x="92" y="6"/>
                </a:lnTo>
                <a:lnTo>
                  <a:pt x="89" y="6"/>
                </a:lnTo>
                <a:lnTo>
                  <a:pt x="89" y="6"/>
                </a:lnTo>
                <a:lnTo>
                  <a:pt x="89" y="9"/>
                </a:lnTo>
                <a:lnTo>
                  <a:pt x="89" y="9"/>
                </a:lnTo>
                <a:lnTo>
                  <a:pt x="89" y="9"/>
                </a:lnTo>
                <a:lnTo>
                  <a:pt x="89" y="9"/>
                </a:lnTo>
                <a:lnTo>
                  <a:pt x="86" y="12"/>
                </a:lnTo>
                <a:lnTo>
                  <a:pt x="86" y="12"/>
                </a:lnTo>
                <a:lnTo>
                  <a:pt x="86" y="12"/>
                </a:lnTo>
                <a:lnTo>
                  <a:pt x="86" y="12"/>
                </a:lnTo>
                <a:lnTo>
                  <a:pt x="84" y="15"/>
                </a:lnTo>
                <a:lnTo>
                  <a:pt x="84" y="15"/>
                </a:lnTo>
                <a:lnTo>
                  <a:pt x="84" y="18"/>
                </a:lnTo>
                <a:lnTo>
                  <a:pt x="84" y="18"/>
                </a:lnTo>
                <a:lnTo>
                  <a:pt x="84" y="18"/>
                </a:lnTo>
                <a:lnTo>
                  <a:pt x="84" y="18"/>
                </a:lnTo>
                <a:lnTo>
                  <a:pt x="84" y="22"/>
                </a:lnTo>
                <a:lnTo>
                  <a:pt x="84" y="22"/>
                </a:lnTo>
                <a:lnTo>
                  <a:pt x="81" y="25"/>
                </a:lnTo>
                <a:lnTo>
                  <a:pt x="81" y="25"/>
                </a:lnTo>
                <a:lnTo>
                  <a:pt x="81" y="25"/>
                </a:lnTo>
                <a:lnTo>
                  <a:pt x="81" y="25"/>
                </a:lnTo>
                <a:lnTo>
                  <a:pt x="78" y="25"/>
                </a:lnTo>
                <a:lnTo>
                  <a:pt x="78" y="25"/>
                </a:lnTo>
                <a:lnTo>
                  <a:pt x="78" y="28"/>
                </a:lnTo>
                <a:lnTo>
                  <a:pt x="78" y="28"/>
                </a:lnTo>
                <a:lnTo>
                  <a:pt x="78" y="28"/>
                </a:lnTo>
                <a:lnTo>
                  <a:pt x="78" y="28"/>
                </a:lnTo>
                <a:lnTo>
                  <a:pt x="78" y="28"/>
                </a:lnTo>
                <a:lnTo>
                  <a:pt x="78" y="28"/>
                </a:lnTo>
                <a:lnTo>
                  <a:pt x="75" y="31"/>
                </a:lnTo>
                <a:lnTo>
                  <a:pt x="75" y="31"/>
                </a:lnTo>
                <a:lnTo>
                  <a:pt x="75" y="31"/>
                </a:lnTo>
                <a:lnTo>
                  <a:pt x="75" y="31"/>
                </a:lnTo>
                <a:lnTo>
                  <a:pt x="75" y="34"/>
                </a:lnTo>
                <a:lnTo>
                  <a:pt x="75" y="34"/>
                </a:lnTo>
                <a:lnTo>
                  <a:pt x="75" y="34"/>
                </a:lnTo>
                <a:lnTo>
                  <a:pt x="75" y="34"/>
                </a:lnTo>
                <a:lnTo>
                  <a:pt x="72" y="34"/>
                </a:lnTo>
                <a:lnTo>
                  <a:pt x="72" y="34"/>
                </a:lnTo>
                <a:lnTo>
                  <a:pt x="67" y="40"/>
                </a:lnTo>
                <a:lnTo>
                  <a:pt x="67" y="40"/>
                </a:lnTo>
                <a:lnTo>
                  <a:pt x="67" y="40"/>
                </a:lnTo>
                <a:lnTo>
                  <a:pt x="67" y="40"/>
                </a:lnTo>
                <a:lnTo>
                  <a:pt x="64" y="43"/>
                </a:lnTo>
                <a:lnTo>
                  <a:pt x="61" y="55"/>
                </a:lnTo>
                <a:lnTo>
                  <a:pt x="61" y="55"/>
                </a:lnTo>
                <a:lnTo>
                  <a:pt x="61" y="73"/>
                </a:lnTo>
                <a:lnTo>
                  <a:pt x="53" y="94"/>
                </a:lnTo>
                <a:lnTo>
                  <a:pt x="47" y="110"/>
                </a:lnTo>
                <a:lnTo>
                  <a:pt x="39" y="122"/>
                </a:lnTo>
                <a:lnTo>
                  <a:pt x="39" y="122"/>
                </a:lnTo>
                <a:lnTo>
                  <a:pt x="36" y="125"/>
                </a:lnTo>
                <a:lnTo>
                  <a:pt x="36" y="125"/>
                </a:lnTo>
                <a:lnTo>
                  <a:pt x="28" y="131"/>
                </a:lnTo>
                <a:lnTo>
                  <a:pt x="28" y="143"/>
                </a:lnTo>
                <a:lnTo>
                  <a:pt x="28" y="143"/>
                </a:lnTo>
                <a:lnTo>
                  <a:pt x="25" y="164"/>
                </a:lnTo>
                <a:lnTo>
                  <a:pt x="25" y="164"/>
                </a:lnTo>
                <a:lnTo>
                  <a:pt x="25" y="192"/>
                </a:lnTo>
                <a:lnTo>
                  <a:pt x="25" y="204"/>
                </a:lnTo>
                <a:lnTo>
                  <a:pt x="25" y="210"/>
                </a:lnTo>
                <a:lnTo>
                  <a:pt x="25" y="210"/>
                </a:lnTo>
                <a:lnTo>
                  <a:pt x="28" y="213"/>
                </a:lnTo>
                <a:lnTo>
                  <a:pt x="28" y="213"/>
                </a:lnTo>
                <a:lnTo>
                  <a:pt x="28" y="213"/>
                </a:lnTo>
                <a:lnTo>
                  <a:pt x="28" y="213"/>
                </a:lnTo>
                <a:lnTo>
                  <a:pt x="28" y="213"/>
                </a:lnTo>
                <a:lnTo>
                  <a:pt x="28" y="213"/>
                </a:lnTo>
                <a:lnTo>
                  <a:pt x="28" y="216"/>
                </a:lnTo>
                <a:lnTo>
                  <a:pt x="28" y="216"/>
                </a:lnTo>
                <a:lnTo>
                  <a:pt x="30" y="216"/>
                </a:lnTo>
                <a:lnTo>
                  <a:pt x="30" y="216"/>
                </a:lnTo>
                <a:lnTo>
                  <a:pt x="30" y="216"/>
                </a:lnTo>
                <a:lnTo>
                  <a:pt x="30" y="216"/>
                </a:lnTo>
                <a:lnTo>
                  <a:pt x="30" y="219"/>
                </a:lnTo>
                <a:lnTo>
                  <a:pt x="30" y="219"/>
                </a:lnTo>
                <a:lnTo>
                  <a:pt x="30" y="219"/>
                </a:lnTo>
                <a:lnTo>
                  <a:pt x="30" y="219"/>
                </a:lnTo>
                <a:lnTo>
                  <a:pt x="30" y="222"/>
                </a:lnTo>
                <a:lnTo>
                  <a:pt x="30" y="222"/>
                </a:lnTo>
                <a:lnTo>
                  <a:pt x="30" y="222"/>
                </a:lnTo>
                <a:lnTo>
                  <a:pt x="30" y="222"/>
                </a:lnTo>
                <a:lnTo>
                  <a:pt x="30" y="225"/>
                </a:lnTo>
                <a:lnTo>
                  <a:pt x="30" y="225"/>
                </a:lnTo>
                <a:lnTo>
                  <a:pt x="33" y="225"/>
                </a:lnTo>
                <a:lnTo>
                  <a:pt x="33" y="225"/>
                </a:lnTo>
                <a:lnTo>
                  <a:pt x="33" y="228"/>
                </a:lnTo>
                <a:lnTo>
                  <a:pt x="33" y="228"/>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4"/>
                </a:lnTo>
                <a:lnTo>
                  <a:pt x="33" y="234"/>
                </a:lnTo>
                <a:lnTo>
                  <a:pt x="33" y="237"/>
                </a:lnTo>
                <a:lnTo>
                  <a:pt x="33" y="237"/>
                </a:lnTo>
                <a:lnTo>
                  <a:pt x="33" y="240"/>
                </a:lnTo>
                <a:lnTo>
                  <a:pt x="33" y="240"/>
                </a:lnTo>
                <a:lnTo>
                  <a:pt x="30" y="252"/>
                </a:lnTo>
                <a:lnTo>
                  <a:pt x="30" y="252"/>
                </a:lnTo>
                <a:lnTo>
                  <a:pt x="28" y="265"/>
                </a:lnTo>
                <a:lnTo>
                  <a:pt x="28" y="271"/>
                </a:lnTo>
                <a:lnTo>
                  <a:pt x="30" y="277"/>
                </a:lnTo>
                <a:lnTo>
                  <a:pt x="30" y="277"/>
                </a:lnTo>
                <a:lnTo>
                  <a:pt x="36" y="280"/>
                </a:lnTo>
                <a:lnTo>
                  <a:pt x="36" y="280"/>
                </a:lnTo>
                <a:lnTo>
                  <a:pt x="44" y="289"/>
                </a:lnTo>
                <a:lnTo>
                  <a:pt x="47" y="295"/>
                </a:lnTo>
                <a:lnTo>
                  <a:pt x="47" y="295"/>
                </a:lnTo>
                <a:lnTo>
                  <a:pt x="50" y="304"/>
                </a:lnTo>
                <a:lnTo>
                  <a:pt x="50" y="304"/>
                </a:lnTo>
                <a:lnTo>
                  <a:pt x="50" y="310"/>
                </a:lnTo>
                <a:lnTo>
                  <a:pt x="44" y="319"/>
                </a:lnTo>
                <a:lnTo>
                  <a:pt x="44" y="319"/>
                </a:lnTo>
                <a:lnTo>
                  <a:pt x="36" y="328"/>
                </a:lnTo>
                <a:lnTo>
                  <a:pt x="30" y="344"/>
                </a:lnTo>
                <a:lnTo>
                  <a:pt x="25" y="353"/>
                </a:lnTo>
                <a:lnTo>
                  <a:pt x="25" y="365"/>
                </a:lnTo>
                <a:lnTo>
                  <a:pt x="25" y="365"/>
                </a:lnTo>
                <a:lnTo>
                  <a:pt x="22" y="371"/>
                </a:lnTo>
                <a:lnTo>
                  <a:pt x="22" y="377"/>
                </a:lnTo>
                <a:lnTo>
                  <a:pt x="14" y="386"/>
                </a:lnTo>
                <a:lnTo>
                  <a:pt x="14" y="386"/>
                </a:lnTo>
                <a:lnTo>
                  <a:pt x="11" y="389"/>
                </a:lnTo>
                <a:lnTo>
                  <a:pt x="8" y="395"/>
                </a:lnTo>
                <a:lnTo>
                  <a:pt x="8" y="395"/>
                </a:lnTo>
                <a:lnTo>
                  <a:pt x="8" y="407"/>
                </a:lnTo>
                <a:lnTo>
                  <a:pt x="5" y="416"/>
                </a:lnTo>
                <a:lnTo>
                  <a:pt x="5" y="416"/>
                </a:lnTo>
                <a:lnTo>
                  <a:pt x="0" y="435"/>
                </a:lnTo>
                <a:lnTo>
                  <a:pt x="0" y="435"/>
                </a:lnTo>
                <a:lnTo>
                  <a:pt x="0" y="447"/>
                </a:lnTo>
                <a:lnTo>
                  <a:pt x="134" y="447"/>
                </a:lnTo>
                <a:lnTo>
                  <a:pt x="134" y="447"/>
                </a:lnTo>
                <a:lnTo>
                  <a:pt x="137" y="447"/>
                </a:lnTo>
                <a:lnTo>
                  <a:pt x="140" y="453"/>
                </a:lnTo>
                <a:lnTo>
                  <a:pt x="140" y="465"/>
                </a:lnTo>
                <a:lnTo>
                  <a:pt x="145" y="486"/>
                </a:lnTo>
                <a:lnTo>
                  <a:pt x="156" y="508"/>
                </a:lnTo>
                <a:lnTo>
                  <a:pt x="156" y="508"/>
                </a:lnTo>
                <a:lnTo>
                  <a:pt x="156" y="508"/>
                </a:lnTo>
                <a:lnTo>
                  <a:pt x="156" y="508"/>
                </a:lnTo>
                <a:lnTo>
                  <a:pt x="159" y="508"/>
                </a:lnTo>
                <a:lnTo>
                  <a:pt x="159" y="508"/>
                </a:lnTo>
                <a:lnTo>
                  <a:pt x="159" y="508"/>
                </a:lnTo>
                <a:lnTo>
                  <a:pt x="159" y="508"/>
                </a:lnTo>
                <a:lnTo>
                  <a:pt x="159" y="511"/>
                </a:lnTo>
                <a:lnTo>
                  <a:pt x="159" y="511"/>
                </a:lnTo>
                <a:lnTo>
                  <a:pt x="159" y="511"/>
                </a:lnTo>
                <a:lnTo>
                  <a:pt x="159" y="511"/>
                </a:lnTo>
                <a:lnTo>
                  <a:pt x="159" y="511"/>
                </a:lnTo>
                <a:lnTo>
                  <a:pt x="159" y="511"/>
                </a:lnTo>
                <a:lnTo>
                  <a:pt x="159" y="514"/>
                </a:lnTo>
                <a:lnTo>
                  <a:pt x="159" y="514"/>
                </a:lnTo>
                <a:lnTo>
                  <a:pt x="162" y="514"/>
                </a:lnTo>
                <a:lnTo>
                  <a:pt x="162" y="514"/>
                </a:lnTo>
                <a:lnTo>
                  <a:pt x="162" y="517"/>
                </a:lnTo>
                <a:lnTo>
                  <a:pt x="162" y="517"/>
                </a:lnTo>
                <a:lnTo>
                  <a:pt x="162" y="517"/>
                </a:lnTo>
                <a:lnTo>
                  <a:pt x="162" y="517"/>
                </a:lnTo>
                <a:lnTo>
                  <a:pt x="162" y="517"/>
                </a:lnTo>
                <a:lnTo>
                  <a:pt x="162" y="517"/>
                </a:lnTo>
                <a:lnTo>
                  <a:pt x="162" y="520"/>
                </a:lnTo>
                <a:lnTo>
                  <a:pt x="162" y="520"/>
                </a:lnTo>
                <a:lnTo>
                  <a:pt x="165" y="520"/>
                </a:lnTo>
                <a:lnTo>
                  <a:pt x="165" y="520"/>
                </a:lnTo>
                <a:lnTo>
                  <a:pt x="165" y="523"/>
                </a:lnTo>
                <a:lnTo>
                  <a:pt x="165" y="523"/>
                </a:lnTo>
                <a:lnTo>
                  <a:pt x="165" y="523"/>
                </a:lnTo>
                <a:lnTo>
                  <a:pt x="165" y="523"/>
                </a:lnTo>
                <a:lnTo>
                  <a:pt x="167" y="526"/>
                </a:lnTo>
                <a:lnTo>
                  <a:pt x="167" y="526"/>
                </a:lnTo>
                <a:lnTo>
                  <a:pt x="167" y="526"/>
                </a:lnTo>
                <a:lnTo>
                  <a:pt x="167" y="526"/>
                </a:lnTo>
                <a:lnTo>
                  <a:pt x="167" y="529"/>
                </a:lnTo>
                <a:lnTo>
                  <a:pt x="167" y="529"/>
                </a:lnTo>
                <a:lnTo>
                  <a:pt x="167" y="529"/>
                </a:lnTo>
                <a:lnTo>
                  <a:pt x="167" y="529"/>
                </a:lnTo>
                <a:lnTo>
                  <a:pt x="170" y="532"/>
                </a:lnTo>
                <a:lnTo>
                  <a:pt x="170" y="532"/>
                </a:lnTo>
                <a:lnTo>
                  <a:pt x="170" y="532"/>
                </a:lnTo>
                <a:lnTo>
                  <a:pt x="170" y="532"/>
                </a:lnTo>
                <a:lnTo>
                  <a:pt x="170" y="535"/>
                </a:lnTo>
                <a:lnTo>
                  <a:pt x="170" y="535"/>
                </a:lnTo>
                <a:lnTo>
                  <a:pt x="170" y="535"/>
                </a:lnTo>
                <a:lnTo>
                  <a:pt x="170" y="535"/>
                </a:lnTo>
                <a:lnTo>
                  <a:pt x="173" y="535"/>
                </a:lnTo>
                <a:lnTo>
                  <a:pt x="173" y="535"/>
                </a:lnTo>
                <a:lnTo>
                  <a:pt x="173" y="538"/>
                </a:lnTo>
                <a:lnTo>
                  <a:pt x="173" y="538"/>
                </a:lnTo>
                <a:lnTo>
                  <a:pt x="173" y="538"/>
                </a:lnTo>
                <a:lnTo>
                  <a:pt x="173" y="538"/>
                </a:lnTo>
                <a:lnTo>
                  <a:pt x="173" y="538"/>
                </a:lnTo>
                <a:lnTo>
                  <a:pt x="173" y="538"/>
                </a:lnTo>
                <a:lnTo>
                  <a:pt x="176" y="541"/>
                </a:lnTo>
                <a:lnTo>
                  <a:pt x="176" y="541"/>
                </a:lnTo>
                <a:lnTo>
                  <a:pt x="176" y="541"/>
                </a:lnTo>
                <a:lnTo>
                  <a:pt x="176" y="541"/>
                </a:lnTo>
                <a:lnTo>
                  <a:pt x="176" y="541"/>
                </a:lnTo>
                <a:lnTo>
                  <a:pt x="176" y="541"/>
                </a:lnTo>
                <a:lnTo>
                  <a:pt x="195" y="529"/>
                </a:lnTo>
                <a:lnTo>
                  <a:pt x="195" y="529"/>
                </a:lnTo>
                <a:lnTo>
                  <a:pt x="207" y="520"/>
                </a:lnTo>
                <a:lnTo>
                  <a:pt x="207" y="520"/>
                </a:lnTo>
                <a:lnTo>
                  <a:pt x="221" y="514"/>
                </a:lnTo>
                <a:lnTo>
                  <a:pt x="240" y="514"/>
                </a:lnTo>
                <a:lnTo>
                  <a:pt x="240" y="514"/>
                </a:lnTo>
                <a:lnTo>
                  <a:pt x="251" y="514"/>
                </a:lnTo>
                <a:lnTo>
                  <a:pt x="251" y="514"/>
                </a:lnTo>
                <a:lnTo>
                  <a:pt x="249" y="483"/>
                </a:lnTo>
                <a:lnTo>
                  <a:pt x="246" y="441"/>
                </a:lnTo>
                <a:lnTo>
                  <a:pt x="243" y="334"/>
                </a:lnTo>
                <a:lnTo>
                  <a:pt x="243" y="334"/>
                </a:lnTo>
                <a:lnTo>
                  <a:pt x="246" y="225"/>
                </a:lnTo>
                <a:lnTo>
                  <a:pt x="246" y="137"/>
                </a:lnTo>
                <a:lnTo>
                  <a:pt x="246" y="137"/>
                </a:lnTo>
                <a:lnTo>
                  <a:pt x="249" y="110"/>
                </a:lnTo>
                <a:lnTo>
                  <a:pt x="249" y="0"/>
                </a:lnTo>
                <a:lnTo>
                  <a:pt x="249" y="0"/>
                </a:lnTo>
                <a:lnTo>
                  <a:pt x="156" y="0"/>
                </a:lnTo>
                <a:lnTo>
                  <a:pt x="156" y="0"/>
                </a:lnTo>
                <a:lnTo>
                  <a:pt x="156" y="0"/>
                </a:lnTo>
                <a:lnTo>
                  <a:pt x="156" y="0"/>
                </a:lnTo>
                <a:close/>
              </a:path>
            </a:pathLst>
          </a:custGeom>
          <a:solidFill>
            <a:schemeClr val="accent6"/>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5" name="Freeform 172">
            <a:extLst>
              <a:ext uri="{FF2B5EF4-FFF2-40B4-BE49-F238E27FC236}">
                <a16:creationId xmlns:a16="http://schemas.microsoft.com/office/drawing/2014/main" id="{2DBF945D-C688-5D0E-D05D-B54A47700238}"/>
              </a:ext>
            </a:extLst>
          </p:cNvPr>
          <p:cNvSpPr>
            <a:spLocks/>
          </p:cNvSpPr>
          <p:nvPr/>
        </p:nvSpPr>
        <p:spPr bwMode="auto">
          <a:xfrm rot="21400944">
            <a:off x="10077202" y="3974998"/>
            <a:ext cx="368930" cy="626634"/>
          </a:xfrm>
          <a:custGeom>
            <a:avLst/>
            <a:gdLst>
              <a:gd name="T0" fmla="*/ 230 w 297"/>
              <a:gd name="T1" fmla="*/ 438 h 532"/>
              <a:gd name="T2" fmla="*/ 230 w 297"/>
              <a:gd name="T3" fmla="*/ 438 h 532"/>
              <a:gd name="T4" fmla="*/ 255 w 297"/>
              <a:gd name="T5" fmla="*/ 435 h 532"/>
              <a:gd name="T6" fmla="*/ 258 w 297"/>
              <a:gd name="T7" fmla="*/ 435 h 532"/>
              <a:gd name="T8" fmla="*/ 258 w 297"/>
              <a:gd name="T9" fmla="*/ 435 h 532"/>
              <a:gd name="T10" fmla="*/ 294 w 297"/>
              <a:gd name="T11" fmla="*/ 432 h 532"/>
              <a:gd name="T12" fmla="*/ 294 w 297"/>
              <a:gd name="T13" fmla="*/ 425 h 532"/>
              <a:gd name="T14" fmla="*/ 286 w 297"/>
              <a:gd name="T15" fmla="*/ 392 h 532"/>
              <a:gd name="T16" fmla="*/ 283 w 297"/>
              <a:gd name="T17" fmla="*/ 343 h 532"/>
              <a:gd name="T18" fmla="*/ 286 w 297"/>
              <a:gd name="T19" fmla="*/ 310 h 532"/>
              <a:gd name="T20" fmla="*/ 289 w 297"/>
              <a:gd name="T21" fmla="*/ 304 h 532"/>
              <a:gd name="T22" fmla="*/ 297 w 297"/>
              <a:gd name="T23" fmla="*/ 277 h 532"/>
              <a:gd name="T24" fmla="*/ 291 w 297"/>
              <a:gd name="T25" fmla="*/ 261 h 532"/>
              <a:gd name="T26" fmla="*/ 275 w 297"/>
              <a:gd name="T27" fmla="*/ 225 h 532"/>
              <a:gd name="T28" fmla="*/ 258 w 297"/>
              <a:gd name="T29" fmla="*/ 179 h 532"/>
              <a:gd name="T30" fmla="*/ 224 w 297"/>
              <a:gd name="T31" fmla="*/ 0 h 532"/>
              <a:gd name="T32" fmla="*/ 109 w 297"/>
              <a:gd name="T33" fmla="*/ 3 h 532"/>
              <a:gd name="T34" fmla="*/ 3 w 297"/>
              <a:gd name="T35" fmla="*/ 119 h 532"/>
              <a:gd name="T36" fmla="*/ 3 w 297"/>
              <a:gd name="T37" fmla="*/ 146 h 532"/>
              <a:gd name="T38" fmla="*/ 3 w 297"/>
              <a:gd name="T39" fmla="*/ 231 h 532"/>
              <a:gd name="T40" fmla="*/ 0 w 297"/>
              <a:gd name="T41" fmla="*/ 343 h 532"/>
              <a:gd name="T42" fmla="*/ 6 w 297"/>
              <a:gd name="T43" fmla="*/ 492 h 532"/>
              <a:gd name="T44" fmla="*/ 9 w 297"/>
              <a:gd name="T45" fmla="*/ 523 h 532"/>
              <a:gd name="T46" fmla="*/ 28 w 297"/>
              <a:gd name="T47" fmla="*/ 520 h 532"/>
              <a:gd name="T48" fmla="*/ 31 w 297"/>
              <a:gd name="T49" fmla="*/ 517 h 532"/>
              <a:gd name="T50" fmla="*/ 45 w 297"/>
              <a:gd name="T51" fmla="*/ 501 h 532"/>
              <a:gd name="T52" fmla="*/ 45 w 297"/>
              <a:gd name="T53" fmla="*/ 501 h 532"/>
              <a:gd name="T54" fmla="*/ 51 w 297"/>
              <a:gd name="T55" fmla="*/ 501 h 532"/>
              <a:gd name="T56" fmla="*/ 62 w 297"/>
              <a:gd name="T57" fmla="*/ 517 h 532"/>
              <a:gd name="T58" fmla="*/ 70 w 297"/>
              <a:gd name="T59" fmla="*/ 532 h 532"/>
              <a:gd name="T60" fmla="*/ 81 w 297"/>
              <a:gd name="T61" fmla="*/ 529 h 532"/>
              <a:gd name="T62" fmla="*/ 79 w 297"/>
              <a:gd name="T63" fmla="*/ 526 h 532"/>
              <a:gd name="T64" fmla="*/ 81 w 297"/>
              <a:gd name="T65" fmla="*/ 517 h 532"/>
              <a:gd name="T66" fmla="*/ 81 w 297"/>
              <a:gd name="T67" fmla="*/ 511 h 532"/>
              <a:gd name="T68" fmla="*/ 81 w 297"/>
              <a:gd name="T69" fmla="*/ 504 h 532"/>
              <a:gd name="T70" fmla="*/ 81 w 297"/>
              <a:gd name="T71" fmla="*/ 501 h 532"/>
              <a:gd name="T72" fmla="*/ 81 w 297"/>
              <a:gd name="T73" fmla="*/ 489 h 532"/>
              <a:gd name="T74" fmla="*/ 84 w 297"/>
              <a:gd name="T75" fmla="*/ 483 h 532"/>
              <a:gd name="T76" fmla="*/ 84 w 297"/>
              <a:gd name="T77" fmla="*/ 483 h 532"/>
              <a:gd name="T78" fmla="*/ 84 w 297"/>
              <a:gd name="T79" fmla="*/ 471 h 532"/>
              <a:gd name="T80" fmla="*/ 84 w 297"/>
              <a:gd name="T81" fmla="*/ 462 h 532"/>
              <a:gd name="T82" fmla="*/ 93 w 297"/>
              <a:gd name="T83" fmla="*/ 447 h 532"/>
              <a:gd name="T84" fmla="*/ 109 w 297"/>
              <a:gd name="T85" fmla="*/ 441 h 532"/>
              <a:gd name="T86" fmla="*/ 171 w 297"/>
              <a:gd name="T87" fmla="*/ 441 h 532"/>
              <a:gd name="T88" fmla="*/ 177 w 297"/>
              <a:gd name="T89" fmla="*/ 441 h 532"/>
              <a:gd name="T90" fmla="*/ 179 w 297"/>
              <a:gd name="T91" fmla="*/ 44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7" h="532">
                <a:moveTo>
                  <a:pt x="179" y="441"/>
                </a:moveTo>
                <a:lnTo>
                  <a:pt x="230" y="438"/>
                </a:lnTo>
                <a:lnTo>
                  <a:pt x="230" y="438"/>
                </a:lnTo>
                <a:lnTo>
                  <a:pt x="230" y="438"/>
                </a:lnTo>
                <a:lnTo>
                  <a:pt x="255" y="435"/>
                </a:lnTo>
                <a:lnTo>
                  <a:pt x="255" y="435"/>
                </a:lnTo>
                <a:lnTo>
                  <a:pt x="258" y="435"/>
                </a:lnTo>
                <a:lnTo>
                  <a:pt x="258" y="435"/>
                </a:lnTo>
                <a:lnTo>
                  <a:pt x="258" y="435"/>
                </a:lnTo>
                <a:lnTo>
                  <a:pt x="258" y="435"/>
                </a:lnTo>
                <a:lnTo>
                  <a:pt x="294" y="432"/>
                </a:lnTo>
                <a:lnTo>
                  <a:pt x="294" y="432"/>
                </a:lnTo>
                <a:lnTo>
                  <a:pt x="294" y="425"/>
                </a:lnTo>
                <a:lnTo>
                  <a:pt x="294" y="425"/>
                </a:lnTo>
                <a:lnTo>
                  <a:pt x="289" y="413"/>
                </a:lnTo>
                <a:lnTo>
                  <a:pt x="286" y="392"/>
                </a:lnTo>
                <a:lnTo>
                  <a:pt x="283" y="343"/>
                </a:lnTo>
                <a:lnTo>
                  <a:pt x="283" y="343"/>
                </a:lnTo>
                <a:lnTo>
                  <a:pt x="286" y="319"/>
                </a:lnTo>
                <a:lnTo>
                  <a:pt x="286" y="310"/>
                </a:lnTo>
                <a:lnTo>
                  <a:pt x="289" y="304"/>
                </a:lnTo>
                <a:lnTo>
                  <a:pt x="289" y="304"/>
                </a:lnTo>
                <a:lnTo>
                  <a:pt x="294" y="292"/>
                </a:lnTo>
                <a:lnTo>
                  <a:pt x="297" y="277"/>
                </a:lnTo>
                <a:lnTo>
                  <a:pt x="297" y="277"/>
                </a:lnTo>
                <a:lnTo>
                  <a:pt x="291" y="261"/>
                </a:lnTo>
                <a:lnTo>
                  <a:pt x="275" y="225"/>
                </a:lnTo>
                <a:lnTo>
                  <a:pt x="275" y="225"/>
                </a:lnTo>
                <a:lnTo>
                  <a:pt x="266" y="207"/>
                </a:lnTo>
                <a:lnTo>
                  <a:pt x="258" y="179"/>
                </a:lnTo>
                <a:lnTo>
                  <a:pt x="244" y="113"/>
                </a:lnTo>
                <a:lnTo>
                  <a:pt x="224" y="0"/>
                </a:lnTo>
                <a:lnTo>
                  <a:pt x="224" y="0"/>
                </a:lnTo>
                <a:lnTo>
                  <a:pt x="109" y="3"/>
                </a:lnTo>
                <a:lnTo>
                  <a:pt x="3" y="6"/>
                </a:lnTo>
                <a:lnTo>
                  <a:pt x="3" y="119"/>
                </a:lnTo>
                <a:lnTo>
                  <a:pt x="3" y="119"/>
                </a:lnTo>
                <a:lnTo>
                  <a:pt x="3" y="146"/>
                </a:lnTo>
                <a:lnTo>
                  <a:pt x="3" y="146"/>
                </a:lnTo>
                <a:lnTo>
                  <a:pt x="3" y="231"/>
                </a:lnTo>
                <a:lnTo>
                  <a:pt x="0" y="343"/>
                </a:lnTo>
                <a:lnTo>
                  <a:pt x="0" y="343"/>
                </a:lnTo>
                <a:lnTo>
                  <a:pt x="3" y="450"/>
                </a:lnTo>
                <a:lnTo>
                  <a:pt x="6" y="492"/>
                </a:lnTo>
                <a:lnTo>
                  <a:pt x="9" y="523"/>
                </a:lnTo>
                <a:lnTo>
                  <a:pt x="9" y="523"/>
                </a:lnTo>
                <a:lnTo>
                  <a:pt x="23" y="520"/>
                </a:lnTo>
                <a:lnTo>
                  <a:pt x="28" y="520"/>
                </a:lnTo>
                <a:lnTo>
                  <a:pt x="31" y="517"/>
                </a:lnTo>
                <a:lnTo>
                  <a:pt x="31" y="517"/>
                </a:lnTo>
                <a:lnTo>
                  <a:pt x="37" y="504"/>
                </a:lnTo>
                <a:lnTo>
                  <a:pt x="45" y="501"/>
                </a:lnTo>
                <a:lnTo>
                  <a:pt x="45" y="501"/>
                </a:lnTo>
                <a:lnTo>
                  <a:pt x="45" y="501"/>
                </a:lnTo>
                <a:lnTo>
                  <a:pt x="45" y="501"/>
                </a:lnTo>
                <a:lnTo>
                  <a:pt x="51" y="501"/>
                </a:lnTo>
                <a:lnTo>
                  <a:pt x="56" y="504"/>
                </a:lnTo>
                <a:lnTo>
                  <a:pt x="62" y="517"/>
                </a:lnTo>
                <a:lnTo>
                  <a:pt x="62" y="517"/>
                </a:lnTo>
                <a:lnTo>
                  <a:pt x="70" y="532"/>
                </a:lnTo>
                <a:lnTo>
                  <a:pt x="70" y="532"/>
                </a:lnTo>
                <a:lnTo>
                  <a:pt x="81" y="529"/>
                </a:lnTo>
                <a:lnTo>
                  <a:pt x="81" y="529"/>
                </a:lnTo>
                <a:lnTo>
                  <a:pt x="79" y="526"/>
                </a:lnTo>
                <a:lnTo>
                  <a:pt x="79" y="526"/>
                </a:lnTo>
                <a:lnTo>
                  <a:pt x="81" y="517"/>
                </a:lnTo>
                <a:lnTo>
                  <a:pt x="81" y="517"/>
                </a:lnTo>
                <a:lnTo>
                  <a:pt x="81" y="511"/>
                </a:lnTo>
                <a:lnTo>
                  <a:pt x="81" y="511"/>
                </a:lnTo>
                <a:lnTo>
                  <a:pt x="81" y="504"/>
                </a:lnTo>
                <a:lnTo>
                  <a:pt x="81" y="504"/>
                </a:lnTo>
                <a:lnTo>
                  <a:pt x="81" y="501"/>
                </a:lnTo>
                <a:lnTo>
                  <a:pt x="81" y="501"/>
                </a:lnTo>
                <a:lnTo>
                  <a:pt x="81" y="489"/>
                </a:lnTo>
                <a:lnTo>
                  <a:pt x="84" y="483"/>
                </a:lnTo>
                <a:lnTo>
                  <a:pt x="84" y="483"/>
                </a:lnTo>
                <a:lnTo>
                  <a:pt x="84" y="483"/>
                </a:lnTo>
                <a:lnTo>
                  <a:pt x="84" y="483"/>
                </a:lnTo>
                <a:lnTo>
                  <a:pt x="84" y="471"/>
                </a:lnTo>
                <a:lnTo>
                  <a:pt x="84" y="471"/>
                </a:lnTo>
                <a:lnTo>
                  <a:pt x="84" y="462"/>
                </a:lnTo>
                <a:lnTo>
                  <a:pt x="84" y="462"/>
                </a:lnTo>
                <a:lnTo>
                  <a:pt x="87" y="453"/>
                </a:lnTo>
                <a:lnTo>
                  <a:pt x="93" y="447"/>
                </a:lnTo>
                <a:lnTo>
                  <a:pt x="109" y="441"/>
                </a:lnTo>
                <a:lnTo>
                  <a:pt x="109" y="441"/>
                </a:lnTo>
                <a:lnTo>
                  <a:pt x="109" y="441"/>
                </a:lnTo>
                <a:lnTo>
                  <a:pt x="171" y="441"/>
                </a:lnTo>
                <a:lnTo>
                  <a:pt x="171" y="441"/>
                </a:lnTo>
                <a:lnTo>
                  <a:pt x="177" y="441"/>
                </a:lnTo>
                <a:lnTo>
                  <a:pt x="177" y="441"/>
                </a:lnTo>
                <a:lnTo>
                  <a:pt x="179" y="441"/>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6" name="Freeform 173">
            <a:extLst>
              <a:ext uri="{FF2B5EF4-FFF2-40B4-BE49-F238E27FC236}">
                <a16:creationId xmlns:a16="http://schemas.microsoft.com/office/drawing/2014/main" id="{85FFAD9E-AF21-E55E-EC03-CB7461082335}"/>
              </a:ext>
            </a:extLst>
          </p:cNvPr>
          <p:cNvSpPr>
            <a:spLocks/>
          </p:cNvSpPr>
          <p:nvPr/>
        </p:nvSpPr>
        <p:spPr bwMode="auto">
          <a:xfrm rot="21400944">
            <a:off x="9841473" y="3712290"/>
            <a:ext cx="850899" cy="261490"/>
          </a:xfrm>
          <a:custGeom>
            <a:avLst/>
            <a:gdLst>
              <a:gd name="T0" fmla="*/ 154 w 685"/>
              <a:gd name="T1" fmla="*/ 73 h 222"/>
              <a:gd name="T2" fmla="*/ 114 w 685"/>
              <a:gd name="T3" fmla="*/ 73 h 222"/>
              <a:gd name="T4" fmla="*/ 109 w 685"/>
              <a:gd name="T5" fmla="*/ 73 h 222"/>
              <a:gd name="T6" fmla="*/ 103 w 685"/>
              <a:gd name="T7" fmla="*/ 73 h 222"/>
              <a:gd name="T8" fmla="*/ 100 w 685"/>
              <a:gd name="T9" fmla="*/ 76 h 222"/>
              <a:gd name="T10" fmla="*/ 95 w 685"/>
              <a:gd name="T11" fmla="*/ 76 h 222"/>
              <a:gd name="T12" fmla="*/ 89 w 685"/>
              <a:gd name="T13" fmla="*/ 76 h 222"/>
              <a:gd name="T14" fmla="*/ 86 w 685"/>
              <a:gd name="T15" fmla="*/ 76 h 222"/>
              <a:gd name="T16" fmla="*/ 81 w 685"/>
              <a:gd name="T17" fmla="*/ 76 h 222"/>
              <a:gd name="T18" fmla="*/ 78 w 685"/>
              <a:gd name="T19" fmla="*/ 76 h 222"/>
              <a:gd name="T20" fmla="*/ 75 w 685"/>
              <a:gd name="T21" fmla="*/ 76 h 222"/>
              <a:gd name="T22" fmla="*/ 70 w 685"/>
              <a:gd name="T23" fmla="*/ 79 h 222"/>
              <a:gd name="T24" fmla="*/ 67 w 685"/>
              <a:gd name="T25" fmla="*/ 79 h 222"/>
              <a:gd name="T26" fmla="*/ 64 w 685"/>
              <a:gd name="T27" fmla="*/ 79 h 222"/>
              <a:gd name="T28" fmla="*/ 61 w 685"/>
              <a:gd name="T29" fmla="*/ 79 h 222"/>
              <a:gd name="T30" fmla="*/ 58 w 685"/>
              <a:gd name="T31" fmla="*/ 79 h 222"/>
              <a:gd name="T32" fmla="*/ 56 w 685"/>
              <a:gd name="T33" fmla="*/ 79 h 222"/>
              <a:gd name="T34" fmla="*/ 56 w 685"/>
              <a:gd name="T35" fmla="*/ 82 h 222"/>
              <a:gd name="T36" fmla="*/ 42 w 685"/>
              <a:gd name="T37" fmla="*/ 98 h 222"/>
              <a:gd name="T38" fmla="*/ 50 w 685"/>
              <a:gd name="T39" fmla="*/ 104 h 222"/>
              <a:gd name="T40" fmla="*/ 53 w 685"/>
              <a:gd name="T41" fmla="*/ 110 h 222"/>
              <a:gd name="T42" fmla="*/ 47 w 685"/>
              <a:gd name="T43" fmla="*/ 119 h 222"/>
              <a:gd name="T44" fmla="*/ 36 w 685"/>
              <a:gd name="T45" fmla="*/ 158 h 222"/>
              <a:gd name="T46" fmla="*/ 19 w 685"/>
              <a:gd name="T47" fmla="*/ 201 h 222"/>
              <a:gd name="T48" fmla="*/ 3 w 685"/>
              <a:gd name="T49" fmla="*/ 219 h 222"/>
              <a:gd name="T50" fmla="*/ 0 w 685"/>
              <a:gd name="T51" fmla="*/ 222 h 222"/>
              <a:gd name="T52" fmla="*/ 25 w 685"/>
              <a:gd name="T53" fmla="*/ 222 h 222"/>
              <a:gd name="T54" fmla="*/ 25 w 685"/>
              <a:gd name="T55" fmla="*/ 222 h 222"/>
              <a:gd name="T56" fmla="*/ 25 w 685"/>
              <a:gd name="T57" fmla="*/ 222 h 222"/>
              <a:gd name="T58" fmla="*/ 89 w 685"/>
              <a:gd name="T59" fmla="*/ 222 h 222"/>
              <a:gd name="T60" fmla="*/ 100 w 685"/>
              <a:gd name="T61" fmla="*/ 222 h 222"/>
              <a:gd name="T62" fmla="*/ 156 w 685"/>
              <a:gd name="T63" fmla="*/ 222 h 222"/>
              <a:gd name="T64" fmla="*/ 459 w 685"/>
              <a:gd name="T65" fmla="*/ 207 h 222"/>
              <a:gd name="T66" fmla="*/ 476 w 685"/>
              <a:gd name="T67" fmla="*/ 180 h 222"/>
              <a:gd name="T68" fmla="*/ 503 w 685"/>
              <a:gd name="T69" fmla="*/ 164 h 222"/>
              <a:gd name="T70" fmla="*/ 531 w 685"/>
              <a:gd name="T71" fmla="*/ 146 h 222"/>
              <a:gd name="T72" fmla="*/ 545 w 685"/>
              <a:gd name="T73" fmla="*/ 140 h 222"/>
              <a:gd name="T74" fmla="*/ 568 w 685"/>
              <a:gd name="T75" fmla="*/ 122 h 222"/>
              <a:gd name="T76" fmla="*/ 596 w 685"/>
              <a:gd name="T77" fmla="*/ 101 h 222"/>
              <a:gd name="T78" fmla="*/ 638 w 685"/>
              <a:gd name="T79" fmla="*/ 70 h 222"/>
              <a:gd name="T80" fmla="*/ 666 w 685"/>
              <a:gd name="T81" fmla="*/ 37 h 222"/>
              <a:gd name="T82" fmla="*/ 685 w 685"/>
              <a:gd name="T83" fmla="*/ 3 h 222"/>
              <a:gd name="T84" fmla="*/ 685 w 685"/>
              <a:gd name="T85" fmla="*/ 0 h 222"/>
              <a:gd name="T86" fmla="*/ 666 w 685"/>
              <a:gd name="T87" fmla="*/ 3 h 222"/>
              <a:gd name="T88" fmla="*/ 643 w 685"/>
              <a:gd name="T89" fmla="*/ 3 h 222"/>
              <a:gd name="T90" fmla="*/ 624 w 685"/>
              <a:gd name="T91" fmla="*/ 6 h 222"/>
              <a:gd name="T92" fmla="*/ 601 w 685"/>
              <a:gd name="T93" fmla="*/ 9 h 222"/>
              <a:gd name="T94" fmla="*/ 582 w 685"/>
              <a:gd name="T95" fmla="*/ 12 h 222"/>
              <a:gd name="T96" fmla="*/ 562 w 685"/>
              <a:gd name="T97" fmla="*/ 12 h 222"/>
              <a:gd name="T98" fmla="*/ 543 w 685"/>
              <a:gd name="T99" fmla="*/ 16 h 222"/>
              <a:gd name="T100" fmla="*/ 159 w 685"/>
              <a:gd name="T101" fmla="*/ 5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5" h="222">
                <a:moveTo>
                  <a:pt x="159" y="67"/>
                </a:moveTo>
                <a:lnTo>
                  <a:pt x="159" y="67"/>
                </a:lnTo>
                <a:lnTo>
                  <a:pt x="159" y="73"/>
                </a:lnTo>
                <a:lnTo>
                  <a:pt x="154" y="73"/>
                </a:lnTo>
                <a:lnTo>
                  <a:pt x="117" y="73"/>
                </a:lnTo>
                <a:lnTo>
                  <a:pt x="117" y="73"/>
                </a:lnTo>
                <a:lnTo>
                  <a:pt x="114" y="73"/>
                </a:lnTo>
                <a:lnTo>
                  <a:pt x="114" y="73"/>
                </a:lnTo>
                <a:lnTo>
                  <a:pt x="112" y="73"/>
                </a:lnTo>
                <a:lnTo>
                  <a:pt x="112" y="73"/>
                </a:lnTo>
                <a:lnTo>
                  <a:pt x="109" y="73"/>
                </a:lnTo>
                <a:lnTo>
                  <a:pt x="109" y="73"/>
                </a:lnTo>
                <a:lnTo>
                  <a:pt x="109" y="73"/>
                </a:lnTo>
                <a:lnTo>
                  <a:pt x="109" y="73"/>
                </a:lnTo>
                <a:lnTo>
                  <a:pt x="103" y="73"/>
                </a:lnTo>
                <a:lnTo>
                  <a:pt x="103" y="73"/>
                </a:lnTo>
                <a:lnTo>
                  <a:pt x="103" y="73"/>
                </a:lnTo>
                <a:lnTo>
                  <a:pt x="103" y="73"/>
                </a:lnTo>
                <a:lnTo>
                  <a:pt x="100" y="76"/>
                </a:lnTo>
                <a:lnTo>
                  <a:pt x="100" y="76"/>
                </a:lnTo>
                <a:lnTo>
                  <a:pt x="98" y="76"/>
                </a:lnTo>
                <a:lnTo>
                  <a:pt x="98" y="76"/>
                </a:lnTo>
                <a:lnTo>
                  <a:pt x="95" y="76"/>
                </a:lnTo>
                <a:lnTo>
                  <a:pt x="95" y="76"/>
                </a:lnTo>
                <a:lnTo>
                  <a:pt x="95" y="76"/>
                </a:lnTo>
                <a:lnTo>
                  <a:pt x="95" y="76"/>
                </a:lnTo>
                <a:lnTo>
                  <a:pt x="89" y="76"/>
                </a:lnTo>
                <a:lnTo>
                  <a:pt x="89" y="76"/>
                </a:lnTo>
                <a:lnTo>
                  <a:pt x="89" y="76"/>
                </a:lnTo>
                <a:lnTo>
                  <a:pt x="89" y="76"/>
                </a:lnTo>
                <a:lnTo>
                  <a:pt x="86" y="76"/>
                </a:lnTo>
                <a:lnTo>
                  <a:pt x="86" y="76"/>
                </a:lnTo>
                <a:lnTo>
                  <a:pt x="84" y="76"/>
                </a:lnTo>
                <a:lnTo>
                  <a:pt x="84" y="76"/>
                </a:lnTo>
                <a:lnTo>
                  <a:pt x="81" y="76"/>
                </a:lnTo>
                <a:lnTo>
                  <a:pt x="81" y="76"/>
                </a:lnTo>
                <a:lnTo>
                  <a:pt x="81" y="76"/>
                </a:lnTo>
                <a:lnTo>
                  <a:pt x="81" y="76"/>
                </a:lnTo>
                <a:lnTo>
                  <a:pt x="78" y="76"/>
                </a:lnTo>
                <a:lnTo>
                  <a:pt x="78" y="76"/>
                </a:lnTo>
                <a:lnTo>
                  <a:pt x="78" y="76"/>
                </a:lnTo>
                <a:lnTo>
                  <a:pt x="78" y="76"/>
                </a:lnTo>
                <a:lnTo>
                  <a:pt x="75" y="76"/>
                </a:lnTo>
                <a:lnTo>
                  <a:pt x="75" y="76"/>
                </a:lnTo>
                <a:lnTo>
                  <a:pt x="72" y="79"/>
                </a:lnTo>
                <a:lnTo>
                  <a:pt x="72" y="79"/>
                </a:lnTo>
                <a:lnTo>
                  <a:pt x="70" y="79"/>
                </a:lnTo>
                <a:lnTo>
                  <a:pt x="70" y="79"/>
                </a:lnTo>
                <a:lnTo>
                  <a:pt x="70" y="79"/>
                </a:lnTo>
                <a:lnTo>
                  <a:pt x="70" y="79"/>
                </a:lnTo>
                <a:lnTo>
                  <a:pt x="67" y="79"/>
                </a:lnTo>
                <a:lnTo>
                  <a:pt x="67" y="79"/>
                </a:lnTo>
                <a:lnTo>
                  <a:pt x="67" y="79"/>
                </a:lnTo>
                <a:lnTo>
                  <a:pt x="67" y="79"/>
                </a:lnTo>
                <a:lnTo>
                  <a:pt x="64" y="79"/>
                </a:lnTo>
                <a:lnTo>
                  <a:pt x="64" y="79"/>
                </a:lnTo>
                <a:lnTo>
                  <a:pt x="64" y="79"/>
                </a:lnTo>
                <a:lnTo>
                  <a:pt x="64" y="79"/>
                </a:lnTo>
                <a:lnTo>
                  <a:pt x="61" y="79"/>
                </a:lnTo>
                <a:lnTo>
                  <a:pt x="61" y="79"/>
                </a:lnTo>
                <a:lnTo>
                  <a:pt x="61" y="79"/>
                </a:lnTo>
                <a:lnTo>
                  <a:pt x="61" y="79"/>
                </a:lnTo>
                <a:lnTo>
                  <a:pt x="58" y="79"/>
                </a:lnTo>
                <a:lnTo>
                  <a:pt x="58" y="79"/>
                </a:lnTo>
                <a:lnTo>
                  <a:pt x="58" y="79"/>
                </a:lnTo>
                <a:lnTo>
                  <a:pt x="58" y="79"/>
                </a:lnTo>
                <a:lnTo>
                  <a:pt x="56" y="79"/>
                </a:lnTo>
                <a:lnTo>
                  <a:pt x="56" y="79"/>
                </a:lnTo>
                <a:lnTo>
                  <a:pt x="56" y="79"/>
                </a:lnTo>
                <a:lnTo>
                  <a:pt x="56" y="79"/>
                </a:lnTo>
                <a:lnTo>
                  <a:pt x="56" y="82"/>
                </a:lnTo>
                <a:lnTo>
                  <a:pt x="56" y="82"/>
                </a:lnTo>
                <a:lnTo>
                  <a:pt x="56" y="82"/>
                </a:lnTo>
                <a:lnTo>
                  <a:pt x="56" y="82"/>
                </a:lnTo>
                <a:lnTo>
                  <a:pt x="53" y="85"/>
                </a:lnTo>
                <a:lnTo>
                  <a:pt x="42" y="98"/>
                </a:lnTo>
                <a:lnTo>
                  <a:pt x="42" y="98"/>
                </a:lnTo>
                <a:lnTo>
                  <a:pt x="45" y="101"/>
                </a:lnTo>
                <a:lnTo>
                  <a:pt x="45" y="101"/>
                </a:lnTo>
                <a:lnTo>
                  <a:pt x="50" y="104"/>
                </a:lnTo>
                <a:lnTo>
                  <a:pt x="50" y="107"/>
                </a:lnTo>
                <a:lnTo>
                  <a:pt x="50" y="107"/>
                </a:lnTo>
                <a:lnTo>
                  <a:pt x="53" y="110"/>
                </a:lnTo>
                <a:lnTo>
                  <a:pt x="53" y="110"/>
                </a:lnTo>
                <a:lnTo>
                  <a:pt x="50" y="116"/>
                </a:lnTo>
                <a:lnTo>
                  <a:pt x="50" y="116"/>
                </a:lnTo>
                <a:lnTo>
                  <a:pt x="47" y="119"/>
                </a:lnTo>
                <a:lnTo>
                  <a:pt x="47" y="119"/>
                </a:lnTo>
                <a:lnTo>
                  <a:pt x="42" y="128"/>
                </a:lnTo>
                <a:lnTo>
                  <a:pt x="39" y="137"/>
                </a:lnTo>
                <a:lnTo>
                  <a:pt x="36" y="158"/>
                </a:lnTo>
                <a:lnTo>
                  <a:pt x="36" y="158"/>
                </a:lnTo>
                <a:lnTo>
                  <a:pt x="36" y="170"/>
                </a:lnTo>
                <a:lnTo>
                  <a:pt x="31" y="183"/>
                </a:lnTo>
                <a:lnTo>
                  <a:pt x="19" y="201"/>
                </a:lnTo>
                <a:lnTo>
                  <a:pt x="19" y="201"/>
                </a:lnTo>
                <a:lnTo>
                  <a:pt x="11" y="207"/>
                </a:lnTo>
                <a:lnTo>
                  <a:pt x="11" y="207"/>
                </a:lnTo>
                <a:lnTo>
                  <a:pt x="3" y="213"/>
                </a:lnTo>
                <a:lnTo>
                  <a:pt x="3" y="219"/>
                </a:lnTo>
                <a:lnTo>
                  <a:pt x="3" y="219"/>
                </a:lnTo>
                <a:lnTo>
                  <a:pt x="0" y="222"/>
                </a:lnTo>
                <a:lnTo>
                  <a:pt x="0" y="222"/>
                </a:lnTo>
                <a:lnTo>
                  <a:pt x="0" y="222"/>
                </a:lnTo>
                <a:lnTo>
                  <a:pt x="0" y="222"/>
                </a:lnTo>
                <a:lnTo>
                  <a:pt x="0" y="222"/>
                </a:lnTo>
                <a:lnTo>
                  <a:pt x="3" y="222"/>
                </a:lnTo>
                <a:lnTo>
                  <a:pt x="25" y="222"/>
                </a:lnTo>
                <a:lnTo>
                  <a:pt x="25" y="222"/>
                </a:lnTo>
                <a:lnTo>
                  <a:pt x="25" y="222"/>
                </a:lnTo>
                <a:lnTo>
                  <a:pt x="25" y="222"/>
                </a:lnTo>
                <a:lnTo>
                  <a:pt x="25" y="222"/>
                </a:lnTo>
                <a:lnTo>
                  <a:pt x="25" y="222"/>
                </a:lnTo>
                <a:lnTo>
                  <a:pt x="25" y="222"/>
                </a:lnTo>
                <a:lnTo>
                  <a:pt x="25" y="222"/>
                </a:lnTo>
                <a:lnTo>
                  <a:pt x="25" y="222"/>
                </a:lnTo>
                <a:lnTo>
                  <a:pt x="25" y="222"/>
                </a:lnTo>
                <a:lnTo>
                  <a:pt x="89" y="222"/>
                </a:lnTo>
                <a:lnTo>
                  <a:pt x="89" y="222"/>
                </a:lnTo>
                <a:lnTo>
                  <a:pt x="89" y="222"/>
                </a:lnTo>
                <a:lnTo>
                  <a:pt x="89" y="222"/>
                </a:lnTo>
                <a:lnTo>
                  <a:pt x="95" y="222"/>
                </a:lnTo>
                <a:lnTo>
                  <a:pt x="95" y="222"/>
                </a:lnTo>
                <a:lnTo>
                  <a:pt x="100" y="222"/>
                </a:lnTo>
                <a:lnTo>
                  <a:pt x="100" y="222"/>
                </a:lnTo>
                <a:lnTo>
                  <a:pt x="100" y="222"/>
                </a:lnTo>
                <a:lnTo>
                  <a:pt x="100" y="222"/>
                </a:lnTo>
                <a:lnTo>
                  <a:pt x="156" y="222"/>
                </a:lnTo>
                <a:lnTo>
                  <a:pt x="156" y="222"/>
                </a:lnTo>
                <a:lnTo>
                  <a:pt x="308" y="216"/>
                </a:lnTo>
                <a:lnTo>
                  <a:pt x="308" y="216"/>
                </a:lnTo>
                <a:lnTo>
                  <a:pt x="459" y="207"/>
                </a:lnTo>
                <a:lnTo>
                  <a:pt x="473" y="183"/>
                </a:lnTo>
                <a:lnTo>
                  <a:pt x="473" y="183"/>
                </a:lnTo>
                <a:lnTo>
                  <a:pt x="476" y="180"/>
                </a:lnTo>
                <a:lnTo>
                  <a:pt x="476" y="180"/>
                </a:lnTo>
                <a:lnTo>
                  <a:pt x="490" y="173"/>
                </a:lnTo>
                <a:lnTo>
                  <a:pt x="490" y="173"/>
                </a:lnTo>
                <a:lnTo>
                  <a:pt x="503" y="164"/>
                </a:lnTo>
                <a:lnTo>
                  <a:pt x="503" y="164"/>
                </a:lnTo>
                <a:lnTo>
                  <a:pt x="515" y="158"/>
                </a:lnTo>
                <a:lnTo>
                  <a:pt x="523" y="152"/>
                </a:lnTo>
                <a:lnTo>
                  <a:pt x="523" y="152"/>
                </a:lnTo>
                <a:lnTo>
                  <a:pt x="531" y="146"/>
                </a:lnTo>
                <a:lnTo>
                  <a:pt x="540" y="143"/>
                </a:lnTo>
                <a:lnTo>
                  <a:pt x="540" y="143"/>
                </a:lnTo>
                <a:lnTo>
                  <a:pt x="545" y="140"/>
                </a:lnTo>
                <a:lnTo>
                  <a:pt x="545" y="140"/>
                </a:lnTo>
                <a:lnTo>
                  <a:pt x="554" y="134"/>
                </a:lnTo>
                <a:lnTo>
                  <a:pt x="554" y="134"/>
                </a:lnTo>
                <a:lnTo>
                  <a:pt x="568" y="122"/>
                </a:lnTo>
                <a:lnTo>
                  <a:pt x="568" y="122"/>
                </a:lnTo>
                <a:lnTo>
                  <a:pt x="582" y="113"/>
                </a:lnTo>
                <a:lnTo>
                  <a:pt x="582" y="113"/>
                </a:lnTo>
                <a:lnTo>
                  <a:pt x="596" y="101"/>
                </a:lnTo>
                <a:lnTo>
                  <a:pt x="596" y="101"/>
                </a:lnTo>
                <a:lnTo>
                  <a:pt x="613" y="85"/>
                </a:lnTo>
                <a:lnTo>
                  <a:pt x="629" y="76"/>
                </a:lnTo>
                <a:lnTo>
                  <a:pt x="629" y="76"/>
                </a:lnTo>
                <a:lnTo>
                  <a:pt x="638" y="70"/>
                </a:lnTo>
                <a:lnTo>
                  <a:pt x="643" y="64"/>
                </a:lnTo>
                <a:lnTo>
                  <a:pt x="643" y="64"/>
                </a:lnTo>
                <a:lnTo>
                  <a:pt x="649" y="55"/>
                </a:lnTo>
                <a:lnTo>
                  <a:pt x="666" y="37"/>
                </a:lnTo>
                <a:lnTo>
                  <a:pt x="666" y="37"/>
                </a:lnTo>
                <a:lnTo>
                  <a:pt x="677" y="22"/>
                </a:lnTo>
                <a:lnTo>
                  <a:pt x="685" y="3"/>
                </a:lnTo>
                <a:lnTo>
                  <a:pt x="685" y="3"/>
                </a:lnTo>
                <a:lnTo>
                  <a:pt x="685" y="0"/>
                </a:lnTo>
                <a:lnTo>
                  <a:pt x="685" y="0"/>
                </a:lnTo>
                <a:lnTo>
                  <a:pt x="685" y="0"/>
                </a:lnTo>
                <a:lnTo>
                  <a:pt x="685" y="0"/>
                </a:lnTo>
                <a:lnTo>
                  <a:pt x="666" y="3"/>
                </a:lnTo>
                <a:lnTo>
                  <a:pt x="666" y="3"/>
                </a:lnTo>
                <a:lnTo>
                  <a:pt x="666" y="3"/>
                </a:lnTo>
                <a:lnTo>
                  <a:pt x="666" y="3"/>
                </a:lnTo>
                <a:lnTo>
                  <a:pt x="646" y="3"/>
                </a:lnTo>
                <a:lnTo>
                  <a:pt x="646" y="3"/>
                </a:lnTo>
                <a:lnTo>
                  <a:pt x="643" y="3"/>
                </a:lnTo>
                <a:lnTo>
                  <a:pt x="643" y="3"/>
                </a:lnTo>
                <a:lnTo>
                  <a:pt x="627" y="6"/>
                </a:lnTo>
                <a:lnTo>
                  <a:pt x="627" y="6"/>
                </a:lnTo>
                <a:lnTo>
                  <a:pt x="624" y="6"/>
                </a:lnTo>
                <a:lnTo>
                  <a:pt x="624" y="6"/>
                </a:lnTo>
                <a:lnTo>
                  <a:pt x="604" y="9"/>
                </a:lnTo>
                <a:lnTo>
                  <a:pt x="604" y="9"/>
                </a:lnTo>
                <a:lnTo>
                  <a:pt x="601" y="9"/>
                </a:lnTo>
                <a:lnTo>
                  <a:pt x="601" y="9"/>
                </a:lnTo>
                <a:lnTo>
                  <a:pt x="585" y="12"/>
                </a:lnTo>
                <a:lnTo>
                  <a:pt x="585" y="12"/>
                </a:lnTo>
                <a:lnTo>
                  <a:pt x="582" y="12"/>
                </a:lnTo>
                <a:lnTo>
                  <a:pt x="582" y="12"/>
                </a:lnTo>
                <a:lnTo>
                  <a:pt x="565" y="12"/>
                </a:lnTo>
                <a:lnTo>
                  <a:pt x="565" y="12"/>
                </a:lnTo>
                <a:lnTo>
                  <a:pt x="562" y="12"/>
                </a:lnTo>
                <a:lnTo>
                  <a:pt x="562" y="12"/>
                </a:lnTo>
                <a:lnTo>
                  <a:pt x="543" y="16"/>
                </a:lnTo>
                <a:lnTo>
                  <a:pt x="543" y="16"/>
                </a:lnTo>
                <a:lnTo>
                  <a:pt x="543" y="16"/>
                </a:lnTo>
                <a:lnTo>
                  <a:pt x="543" y="16"/>
                </a:lnTo>
                <a:lnTo>
                  <a:pt x="523" y="19"/>
                </a:lnTo>
                <a:lnTo>
                  <a:pt x="523" y="19"/>
                </a:lnTo>
                <a:lnTo>
                  <a:pt x="285" y="43"/>
                </a:lnTo>
                <a:lnTo>
                  <a:pt x="159" y="55"/>
                </a:lnTo>
                <a:lnTo>
                  <a:pt x="159" y="67"/>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7" name="Freeform 174">
            <a:extLst>
              <a:ext uri="{FF2B5EF4-FFF2-40B4-BE49-F238E27FC236}">
                <a16:creationId xmlns:a16="http://schemas.microsoft.com/office/drawing/2014/main" id="{BE045389-B8AC-A463-A5AC-104D2BA21478}"/>
              </a:ext>
            </a:extLst>
          </p:cNvPr>
          <p:cNvSpPr>
            <a:spLocks/>
          </p:cNvSpPr>
          <p:nvPr/>
        </p:nvSpPr>
        <p:spPr bwMode="auto">
          <a:xfrm rot="21400944">
            <a:off x="10352853" y="3933416"/>
            <a:ext cx="511780" cy="558317"/>
          </a:xfrm>
          <a:custGeom>
            <a:avLst/>
            <a:gdLst>
              <a:gd name="T0" fmla="*/ 20 w 412"/>
              <a:gd name="T1" fmla="*/ 131 h 474"/>
              <a:gd name="T2" fmla="*/ 48 w 412"/>
              <a:gd name="T3" fmla="*/ 240 h 474"/>
              <a:gd name="T4" fmla="*/ 73 w 412"/>
              <a:gd name="T5" fmla="*/ 295 h 474"/>
              <a:gd name="T6" fmla="*/ 73 w 412"/>
              <a:gd name="T7" fmla="*/ 298 h 474"/>
              <a:gd name="T8" fmla="*/ 70 w 412"/>
              <a:gd name="T9" fmla="*/ 313 h 474"/>
              <a:gd name="T10" fmla="*/ 62 w 412"/>
              <a:gd name="T11" fmla="*/ 334 h 474"/>
              <a:gd name="T12" fmla="*/ 59 w 412"/>
              <a:gd name="T13" fmla="*/ 364 h 474"/>
              <a:gd name="T14" fmla="*/ 68 w 412"/>
              <a:gd name="T15" fmla="*/ 443 h 474"/>
              <a:gd name="T16" fmla="*/ 70 w 412"/>
              <a:gd name="T17" fmla="*/ 450 h 474"/>
              <a:gd name="T18" fmla="*/ 73 w 412"/>
              <a:gd name="T19" fmla="*/ 456 h 474"/>
              <a:gd name="T20" fmla="*/ 73 w 412"/>
              <a:gd name="T21" fmla="*/ 456 h 474"/>
              <a:gd name="T22" fmla="*/ 317 w 412"/>
              <a:gd name="T23" fmla="*/ 468 h 474"/>
              <a:gd name="T24" fmla="*/ 322 w 412"/>
              <a:gd name="T25" fmla="*/ 471 h 474"/>
              <a:gd name="T26" fmla="*/ 322 w 412"/>
              <a:gd name="T27" fmla="*/ 474 h 474"/>
              <a:gd name="T28" fmla="*/ 333 w 412"/>
              <a:gd name="T29" fmla="*/ 456 h 474"/>
              <a:gd name="T30" fmla="*/ 353 w 412"/>
              <a:gd name="T31" fmla="*/ 450 h 474"/>
              <a:gd name="T32" fmla="*/ 378 w 412"/>
              <a:gd name="T33" fmla="*/ 443 h 474"/>
              <a:gd name="T34" fmla="*/ 373 w 412"/>
              <a:gd name="T35" fmla="*/ 440 h 474"/>
              <a:gd name="T36" fmla="*/ 370 w 412"/>
              <a:gd name="T37" fmla="*/ 422 h 474"/>
              <a:gd name="T38" fmla="*/ 378 w 412"/>
              <a:gd name="T39" fmla="*/ 398 h 474"/>
              <a:gd name="T40" fmla="*/ 387 w 412"/>
              <a:gd name="T41" fmla="*/ 380 h 474"/>
              <a:gd name="T42" fmla="*/ 395 w 412"/>
              <a:gd name="T43" fmla="*/ 364 h 474"/>
              <a:gd name="T44" fmla="*/ 398 w 412"/>
              <a:gd name="T45" fmla="*/ 349 h 474"/>
              <a:gd name="T46" fmla="*/ 395 w 412"/>
              <a:gd name="T47" fmla="*/ 334 h 474"/>
              <a:gd name="T48" fmla="*/ 401 w 412"/>
              <a:gd name="T49" fmla="*/ 313 h 474"/>
              <a:gd name="T50" fmla="*/ 409 w 412"/>
              <a:gd name="T51" fmla="*/ 288 h 474"/>
              <a:gd name="T52" fmla="*/ 409 w 412"/>
              <a:gd name="T53" fmla="*/ 288 h 474"/>
              <a:gd name="T54" fmla="*/ 406 w 412"/>
              <a:gd name="T55" fmla="*/ 288 h 474"/>
              <a:gd name="T56" fmla="*/ 403 w 412"/>
              <a:gd name="T57" fmla="*/ 285 h 474"/>
              <a:gd name="T58" fmla="*/ 401 w 412"/>
              <a:gd name="T59" fmla="*/ 285 h 474"/>
              <a:gd name="T60" fmla="*/ 398 w 412"/>
              <a:gd name="T61" fmla="*/ 285 h 474"/>
              <a:gd name="T62" fmla="*/ 395 w 412"/>
              <a:gd name="T63" fmla="*/ 285 h 474"/>
              <a:gd name="T64" fmla="*/ 392 w 412"/>
              <a:gd name="T65" fmla="*/ 282 h 474"/>
              <a:gd name="T66" fmla="*/ 389 w 412"/>
              <a:gd name="T67" fmla="*/ 282 h 474"/>
              <a:gd name="T68" fmla="*/ 389 w 412"/>
              <a:gd name="T69" fmla="*/ 282 h 474"/>
              <a:gd name="T70" fmla="*/ 387 w 412"/>
              <a:gd name="T71" fmla="*/ 279 h 474"/>
              <a:gd name="T72" fmla="*/ 384 w 412"/>
              <a:gd name="T73" fmla="*/ 279 h 474"/>
              <a:gd name="T74" fmla="*/ 381 w 412"/>
              <a:gd name="T75" fmla="*/ 276 h 474"/>
              <a:gd name="T76" fmla="*/ 381 w 412"/>
              <a:gd name="T77" fmla="*/ 276 h 474"/>
              <a:gd name="T78" fmla="*/ 378 w 412"/>
              <a:gd name="T79" fmla="*/ 273 h 474"/>
              <a:gd name="T80" fmla="*/ 378 w 412"/>
              <a:gd name="T81" fmla="*/ 273 h 474"/>
              <a:gd name="T82" fmla="*/ 375 w 412"/>
              <a:gd name="T83" fmla="*/ 270 h 474"/>
              <a:gd name="T84" fmla="*/ 375 w 412"/>
              <a:gd name="T85" fmla="*/ 270 h 474"/>
              <a:gd name="T86" fmla="*/ 375 w 412"/>
              <a:gd name="T87" fmla="*/ 267 h 474"/>
              <a:gd name="T88" fmla="*/ 375 w 412"/>
              <a:gd name="T89" fmla="*/ 264 h 474"/>
              <a:gd name="T90" fmla="*/ 373 w 412"/>
              <a:gd name="T91" fmla="*/ 261 h 474"/>
              <a:gd name="T92" fmla="*/ 367 w 412"/>
              <a:gd name="T93" fmla="*/ 243 h 474"/>
              <a:gd name="T94" fmla="*/ 359 w 412"/>
              <a:gd name="T95" fmla="*/ 225 h 474"/>
              <a:gd name="T96" fmla="*/ 353 w 412"/>
              <a:gd name="T97" fmla="*/ 206 h 474"/>
              <a:gd name="T98" fmla="*/ 291 w 412"/>
              <a:gd name="T99" fmla="*/ 143 h 474"/>
              <a:gd name="T100" fmla="*/ 188 w 412"/>
              <a:gd name="T101" fmla="*/ 39 h 474"/>
              <a:gd name="T102" fmla="*/ 179 w 412"/>
              <a:gd name="T103" fmla="*/ 21 h 474"/>
              <a:gd name="T104" fmla="*/ 185 w 412"/>
              <a:gd name="T105" fmla="*/ 6 h 474"/>
              <a:gd name="T106" fmla="*/ 185 w 412"/>
              <a:gd name="T107" fmla="*/ 3 h 474"/>
              <a:gd name="T108" fmla="*/ 185 w 412"/>
              <a:gd name="T109" fmla="*/ 3 h 474"/>
              <a:gd name="T110" fmla="*/ 135 w 412"/>
              <a:gd name="T111" fmla="*/ 9 h 474"/>
              <a:gd name="T112" fmla="*/ 0 w 412"/>
              <a:gd name="T113" fmla="*/ 1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2" h="474">
                <a:moveTo>
                  <a:pt x="0" y="18"/>
                </a:moveTo>
                <a:lnTo>
                  <a:pt x="0" y="18"/>
                </a:lnTo>
                <a:lnTo>
                  <a:pt x="20" y="131"/>
                </a:lnTo>
                <a:lnTo>
                  <a:pt x="34" y="197"/>
                </a:lnTo>
                <a:lnTo>
                  <a:pt x="42" y="222"/>
                </a:lnTo>
                <a:lnTo>
                  <a:pt x="48" y="240"/>
                </a:lnTo>
                <a:lnTo>
                  <a:pt x="48" y="240"/>
                </a:lnTo>
                <a:lnTo>
                  <a:pt x="68" y="282"/>
                </a:lnTo>
                <a:lnTo>
                  <a:pt x="73" y="295"/>
                </a:lnTo>
                <a:lnTo>
                  <a:pt x="73" y="295"/>
                </a:lnTo>
                <a:lnTo>
                  <a:pt x="73" y="298"/>
                </a:lnTo>
                <a:lnTo>
                  <a:pt x="73" y="298"/>
                </a:lnTo>
                <a:lnTo>
                  <a:pt x="73" y="298"/>
                </a:lnTo>
                <a:lnTo>
                  <a:pt x="73" y="298"/>
                </a:lnTo>
                <a:lnTo>
                  <a:pt x="70" y="313"/>
                </a:lnTo>
                <a:lnTo>
                  <a:pt x="68" y="325"/>
                </a:lnTo>
                <a:lnTo>
                  <a:pt x="62" y="334"/>
                </a:lnTo>
                <a:lnTo>
                  <a:pt x="62" y="334"/>
                </a:lnTo>
                <a:lnTo>
                  <a:pt x="59" y="343"/>
                </a:lnTo>
                <a:lnTo>
                  <a:pt x="59" y="364"/>
                </a:lnTo>
                <a:lnTo>
                  <a:pt x="59" y="364"/>
                </a:lnTo>
                <a:lnTo>
                  <a:pt x="62" y="410"/>
                </a:lnTo>
                <a:lnTo>
                  <a:pt x="65" y="428"/>
                </a:lnTo>
                <a:lnTo>
                  <a:pt x="68" y="443"/>
                </a:lnTo>
                <a:lnTo>
                  <a:pt x="68" y="443"/>
                </a:lnTo>
                <a:lnTo>
                  <a:pt x="70" y="450"/>
                </a:lnTo>
                <a:lnTo>
                  <a:pt x="70" y="450"/>
                </a:lnTo>
                <a:lnTo>
                  <a:pt x="70" y="450"/>
                </a:lnTo>
                <a:lnTo>
                  <a:pt x="73" y="456"/>
                </a:lnTo>
                <a:lnTo>
                  <a:pt x="73" y="456"/>
                </a:lnTo>
                <a:lnTo>
                  <a:pt x="73" y="456"/>
                </a:lnTo>
                <a:lnTo>
                  <a:pt x="73" y="456"/>
                </a:lnTo>
                <a:lnTo>
                  <a:pt x="73" y="456"/>
                </a:lnTo>
                <a:lnTo>
                  <a:pt x="73" y="456"/>
                </a:lnTo>
                <a:lnTo>
                  <a:pt x="87" y="474"/>
                </a:lnTo>
                <a:lnTo>
                  <a:pt x="317" y="468"/>
                </a:lnTo>
                <a:lnTo>
                  <a:pt x="317" y="468"/>
                </a:lnTo>
                <a:lnTo>
                  <a:pt x="319" y="468"/>
                </a:lnTo>
                <a:lnTo>
                  <a:pt x="322" y="471"/>
                </a:lnTo>
                <a:lnTo>
                  <a:pt x="322" y="471"/>
                </a:lnTo>
                <a:lnTo>
                  <a:pt x="322" y="474"/>
                </a:lnTo>
                <a:lnTo>
                  <a:pt x="322" y="474"/>
                </a:lnTo>
                <a:lnTo>
                  <a:pt x="333" y="459"/>
                </a:lnTo>
                <a:lnTo>
                  <a:pt x="333" y="459"/>
                </a:lnTo>
                <a:lnTo>
                  <a:pt x="333" y="456"/>
                </a:lnTo>
                <a:lnTo>
                  <a:pt x="333" y="456"/>
                </a:lnTo>
                <a:lnTo>
                  <a:pt x="342" y="453"/>
                </a:lnTo>
                <a:lnTo>
                  <a:pt x="353" y="450"/>
                </a:lnTo>
                <a:lnTo>
                  <a:pt x="353" y="450"/>
                </a:lnTo>
                <a:lnTo>
                  <a:pt x="378" y="443"/>
                </a:lnTo>
                <a:lnTo>
                  <a:pt x="378" y="443"/>
                </a:lnTo>
                <a:lnTo>
                  <a:pt x="378" y="443"/>
                </a:lnTo>
                <a:lnTo>
                  <a:pt x="378" y="443"/>
                </a:lnTo>
                <a:lnTo>
                  <a:pt x="373" y="440"/>
                </a:lnTo>
                <a:lnTo>
                  <a:pt x="370" y="431"/>
                </a:lnTo>
                <a:lnTo>
                  <a:pt x="370" y="431"/>
                </a:lnTo>
                <a:lnTo>
                  <a:pt x="370" y="422"/>
                </a:lnTo>
                <a:lnTo>
                  <a:pt x="373" y="410"/>
                </a:lnTo>
                <a:lnTo>
                  <a:pt x="373" y="410"/>
                </a:lnTo>
                <a:lnTo>
                  <a:pt x="378" y="398"/>
                </a:lnTo>
                <a:lnTo>
                  <a:pt x="378" y="398"/>
                </a:lnTo>
                <a:lnTo>
                  <a:pt x="378" y="389"/>
                </a:lnTo>
                <a:lnTo>
                  <a:pt x="387" y="380"/>
                </a:lnTo>
                <a:lnTo>
                  <a:pt x="387" y="380"/>
                </a:lnTo>
                <a:lnTo>
                  <a:pt x="395" y="364"/>
                </a:lnTo>
                <a:lnTo>
                  <a:pt x="395" y="364"/>
                </a:lnTo>
                <a:lnTo>
                  <a:pt x="398" y="355"/>
                </a:lnTo>
                <a:lnTo>
                  <a:pt x="398" y="349"/>
                </a:lnTo>
                <a:lnTo>
                  <a:pt x="398" y="349"/>
                </a:lnTo>
                <a:lnTo>
                  <a:pt x="395" y="343"/>
                </a:lnTo>
                <a:lnTo>
                  <a:pt x="395" y="334"/>
                </a:lnTo>
                <a:lnTo>
                  <a:pt x="395" y="334"/>
                </a:lnTo>
                <a:lnTo>
                  <a:pt x="395" y="322"/>
                </a:lnTo>
                <a:lnTo>
                  <a:pt x="401" y="313"/>
                </a:lnTo>
                <a:lnTo>
                  <a:pt x="401" y="313"/>
                </a:lnTo>
                <a:lnTo>
                  <a:pt x="412" y="288"/>
                </a:lnTo>
                <a:lnTo>
                  <a:pt x="412" y="288"/>
                </a:lnTo>
                <a:lnTo>
                  <a:pt x="409" y="288"/>
                </a:lnTo>
                <a:lnTo>
                  <a:pt x="409" y="288"/>
                </a:lnTo>
                <a:lnTo>
                  <a:pt x="409" y="288"/>
                </a:lnTo>
                <a:lnTo>
                  <a:pt x="409" y="288"/>
                </a:lnTo>
                <a:lnTo>
                  <a:pt x="406" y="288"/>
                </a:lnTo>
                <a:lnTo>
                  <a:pt x="406" y="288"/>
                </a:lnTo>
                <a:lnTo>
                  <a:pt x="406" y="288"/>
                </a:lnTo>
                <a:lnTo>
                  <a:pt x="406" y="288"/>
                </a:lnTo>
                <a:lnTo>
                  <a:pt x="403" y="285"/>
                </a:lnTo>
                <a:lnTo>
                  <a:pt x="403" y="285"/>
                </a:lnTo>
                <a:lnTo>
                  <a:pt x="403" y="285"/>
                </a:lnTo>
                <a:lnTo>
                  <a:pt x="403" y="285"/>
                </a:lnTo>
                <a:lnTo>
                  <a:pt x="401" y="285"/>
                </a:lnTo>
                <a:lnTo>
                  <a:pt x="401" y="285"/>
                </a:lnTo>
                <a:lnTo>
                  <a:pt x="398" y="285"/>
                </a:lnTo>
                <a:lnTo>
                  <a:pt x="398" y="285"/>
                </a:lnTo>
                <a:lnTo>
                  <a:pt x="398" y="285"/>
                </a:lnTo>
                <a:lnTo>
                  <a:pt x="398" y="285"/>
                </a:lnTo>
                <a:lnTo>
                  <a:pt x="395" y="285"/>
                </a:lnTo>
                <a:lnTo>
                  <a:pt x="395" y="285"/>
                </a:lnTo>
                <a:lnTo>
                  <a:pt x="392" y="282"/>
                </a:lnTo>
                <a:lnTo>
                  <a:pt x="392" y="282"/>
                </a:lnTo>
                <a:lnTo>
                  <a:pt x="392" y="282"/>
                </a:lnTo>
                <a:lnTo>
                  <a:pt x="392" y="282"/>
                </a:lnTo>
                <a:lnTo>
                  <a:pt x="389" y="282"/>
                </a:lnTo>
                <a:lnTo>
                  <a:pt x="389" y="282"/>
                </a:lnTo>
                <a:lnTo>
                  <a:pt x="389" y="282"/>
                </a:lnTo>
                <a:lnTo>
                  <a:pt x="389" y="282"/>
                </a:lnTo>
                <a:lnTo>
                  <a:pt x="387" y="279"/>
                </a:lnTo>
                <a:lnTo>
                  <a:pt x="387" y="279"/>
                </a:lnTo>
                <a:lnTo>
                  <a:pt x="387" y="279"/>
                </a:lnTo>
                <a:lnTo>
                  <a:pt x="387" y="279"/>
                </a:lnTo>
                <a:lnTo>
                  <a:pt x="384" y="279"/>
                </a:lnTo>
                <a:lnTo>
                  <a:pt x="384" y="279"/>
                </a:lnTo>
                <a:lnTo>
                  <a:pt x="384" y="279"/>
                </a:lnTo>
                <a:lnTo>
                  <a:pt x="384" y="279"/>
                </a:lnTo>
                <a:lnTo>
                  <a:pt x="381" y="276"/>
                </a:lnTo>
                <a:lnTo>
                  <a:pt x="381" y="276"/>
                </a:lnTo>
                <a:lnTo>
                  <a:pt x="381" y="276"/>
                </a:lnTo>
                <a:lnTo>
                  <a:pt x="381" y="276"/>
                </a:lnTo>
                <a:lnTo>
                  <a:pt x="381" y="276"/>
                </a:lnTo>
                <a:lnTo>
                  <a:pt x="381" y="276"/>
                </a:lnTo>
                <a:lnTo>
                  <a:pt x="378" y="273"/>
                </a:lnTo>
                <a:lnTo>
                  <a:pt x="378" y="273"/>
                </a:lnTo>
                <a:lnTo>
                  <a:pt x="378" y="273"/>
                </a:lnTo>
                <a:lnTo>
                  <a:pt x="378" y="273"/>
                </a:lnTo>
                <a:lnTo>
                  <a:pt x="378" y="273"/>
                </a:lnTo>
                <a:lnTo>
                  <a:pt x="378" y="273"/>
                </a:lnTo>
                <a:lnTo>
                  <a:pt x="375" y="270"/>
                </a:lnTo>
                <a:lnTo>
                  <a:pt x="375" y="270"/>
                </a:lnTo>
                <a:lnTo>
                  <a:pt x="375" y="270"/>
                </a:lnTo>
                <a:lnTo>
                  <a:pt x="375" y="270"/>
                </a:lnTo>
                <a:lnTo>
                  <a:pt x="375" y="267"/>
                </a:lnTo>
                <a:lnTo>
                  <a:pt x="375" y="267"/>
                </a:lnTo>
                <a:lnTo>
                  <a:pt x="375" y="267"/>
                </a:lnTo>
                <a:lnTo>
                  <a:pt x="375" y="267"/>
                </a:lnTo>
                <a:lnTo>
                  <a:pt x="375" y="264"/>
                </a:lnTo>
                <a:lnTo>
                  <a:pt x="375" y="264"/>
                </a:lnTo>
                <a:lnTo>
                  <a:pt x="373" y="264"/>
                </a:lnTo>
                <a:lnTo>
                  <a:pt x="373" y="264"/>
                </a:lnTo>
                <a:lnTo>
                  <a:pt x="373" y="261"/>
                </a:lnTo>
                <a:lnTo>
                  <a:pt x="373" y="261"/>
                </a:lnTo>
                <a:lnTo>
                  <a:pt x="373" y="252"/>
                </a:lnTo>
                <a:lnTo>
                  <a:pt x="367" y="243"/>
                </a:lnTo>
                <a:lnTo>
                  <a:pt x="367" y="243"/>
                </a:lnTo>
                <a:lnTo>
                  <a:pt x="361" y="234"/>
                </a:lnTo>
                <a:lnTo>
                  <a:pt x="359" y="225"/>
                </a:lnTo>
                <a:lnTo>
                  <a:pt x="359" y="225"/>
                </a:lnTo>
                <a:lnTo>
                  <a:pt x="359" y="216"/>
                </a:lnTo>
                <a:lnTo>
                  <a:pt x="353" y="206"/>
                </a:lnTo>
                <a:lnTo>
                  <a:pt x="336" y="185"/>
                </a:lnTo>
                <a:lnTo>
                  <a:pt x="336" y="185"/>
                </a:lnTo>
                <a:lnTo>
                  <a:pt x="291" y="143"/>
                </a:lnTo>
                <a:lnTo>
                  <a:pt x="291" y="143"/>
                </a:lnTo>
                <a:lnTo>
                  <a:pt x="244" y="100"/>
                </a:lnTo>
                <a:lnTo>
                  <a:pt x="188" y="39"/>
                </a:lnTo>
                <a:lnTo>
                  <a:pt x="188" y="39"/>
                </a:lnTo>
                <a:lnTo>
                  <a:pt x="182" y="30"/>
                </a:lnTo>
                <a:lnTo>
                  <a:pt x="179" y="21"/>
                </a:lnTo>
                <a:lnTo>
                  <a:pt x="182" y="12"/>
                </a:lnTo>
                <a:lnTo>
                  <a:pt x="185" y="6"/>
                </a:lnTo>
                <a:lnTo>
                  <a:pt x="185" y="6"/>
                </a:lnTo>
                <a:lnTo>
                  <a:pt x="185" y="3"/>
                </a:lnTo>
                <a:lnTo>
                  <a:pt x="185" y="3"/>
                </a:lnTo>
                <a:lnTo>
                  <a:pt x="185" y="3"/>
                </a:lnTo>
                <a:lnTo>
                  <a:pt x="185" y="3"/>
                </a:lnTo>
                <a:lnTo>
                  <a:pt x="185" y="3"/>
                </a:lnTo>
                <a:lnTo>
                  <a:pt x="185" y="3"/>
                </a:lnTo>
                <a:lnTo>
                  <a:pt x="185" y="0"/>
                </a:lnTo>
                <a:lnTo>
                  <a:pt x="185" y="0"/>
                </a:lnTo>
                <a:lnTo>
                  <a:pt x="135" y="9"/>
                </a:lnTo>
                <a:lnTo>
                  <a:pt x="68" y="15"/>
                </a:lnTo>
                <a:lnTo>
                  <a:pt x="68" y="15"/>
                </a:lnTo>
                <a:lnTo>
                  <a:pt x="0" y="18"/>
                </a:lnTo>
                <a:lnTo>
                  <a:pt x="0" y="18"/>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8" name="Freeform 176">
            <a:extLst>
              <a:ext uri="{FF2B5EF4-FFF2-40B4-BE49-F238E27FC236}">
                <a16:creationId xmlns:a16="http://schemas.microsoft.com/office/drawing/2014/main" id="{2802E9C2-253A-1377-D799-7CB29904DB6A}"/>
              </a:ext>
            </a:extLst>
          </p:cNvPr>
          <p:cNvSpPr>
            <a:spLocks/>
          </p:cNvSpPr>
          <p:nvPr/>
        </p:nvSpPr>
        <p:spPr bwMode="auto">
          <a:xfrm rot="21400944">
            <a:off x="10328304" y="4504739"/>
            <a:ext cx="6211" cy="0"/>
          </a:xfrm>
          <a:custGeom>
            <a:avLst/>
            <a:gdLst>
              <a:gd name="T0" fmla="*/ 5 w 5"/>
              <a:gd name="T1" fmla="*/ 0 w 5"/>
              <a:gd name="T2" fmla="*/ 0 w 5"/>
              <a:gd name="T3" fmla="*/ 5 w 5"/>
              <a:gd name="T4" fmla="*/ 5 w 5"/>
              <a:gd name="T5" fmla="*/ 5 w 5"/>
              <a:gd name="T6" fmla="*/ 5 w 5"/>
            </a:gdLst>
            <a:ahLst/>
            <a:cxnLst>
              <a:cxn ang="0">
                <a:pos x="T0" y="0"/>
              </a:cxn>
              <a:cxn ang="0">
                <a:pos x="T1" y="0"/>
              </a:cxn>
              <a:cxn ang="0">
                <a:pos x="T2" y="0"/>
              </a:cxn>
              <a:cxn ang="0">
                <a:pos x="T3" y="0"/>
              </a:cxn>
              <a:cxn ang="0">
                <a:pos x="T4" y="0"/>
              </a:cxn>
              <a:cxn ang="0">
                <a:pos x="T5" y="0"/>
              </a:cxn>
              <a:cxn ang="0">
                <a:pos x="T6" y="0"/>
              </a:cxn>
            </a:cxnLst>
            <a:rect l="0" t="0" r="r" b="b"/>
            <a:pathLst>
              <a:path w="5">
                <a:moveTo>
                  <a:pt x="5" y="0"/>
                </a:moveTo>
                <a:lnTo>
                  <a:pt x="0" y="0"/>
                </a:lnTo>
                <a:lnTo>
                  <a:pt x="0" y="0"/>
                </a:lnTo>
                <a:lnTo>
                  <a:pt x="5" y="0"/>
                </a:lnTo>
                <a:lnTo>
                  <a:pt x="5" y="0"/>
                </a:lnTo>
                <a:lnTo>
                  <a:pt x="5" y="0"/>
                </a:lnTo>
                <a:lnTo>
                  <a:pt x="5"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9" name="Freeform 177">
            <a:extLst>
              <a:ext uri="{FF2B5EF4-FFF2-40B4-BE49-F238E27FC236}">
                <a16:creationId xmlns:a16="http://schemas.microsoft.com/office/drawing/2014/main" id="{644980BA-884C-AE6E-12E0-462369908742}"/>
              </a:ext>
            </a:extLst>
          </p:cNvPr>
          <p:cNvSpPr>
            <a:spLocks/>
          </p:cNvSpPr>
          <p:nvPr/>
        </p:nvSpPr>
        <p:spPr bwMode="auto">
          <a:xfrm rot="21400944">
            <a:off x="10299988" y="4509992"/>
            <a:ext cx="3727"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0" name="Freeform 178">
            <a:extLst>
              <a:ext uri="{FF2B5EF4-FFF2-40B4-BE49-F238E27FC236}">
                <a16:creationId xmlns:a16="http://schemas.microsoft.com/office/drawing/2014/main" id="{E8260214-B8C5-6FEA-97DF-200C631D873C}"/>
              </a:ext>
            </a:extLst>
          </p:cNvPr>
          <p:cNvSpPr>
            <a:spLocks/>
          </p:cNvSpPr>
          <p:nvPr/>
        </p:nvSpPr>
        <p:spPr bwMode="auto">
          <a:xfrm rot="21400944">
            <a:off x="10296691" y="4496061"/>
            <a:ext cx="2485"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1" name="Freeform 179">
            <a:extLst>
              <a:ext uri="{FF2B5EF4-FFF2-40B4-BE49-F238E27FC236}">
                <a16:creationId xmlns:a16="http://schemas.microsoft.com/office/drawing/2014/main" id="{95AE7A54-FFFC-254C-E7AE-479146B18209}"/>
              </a:ext>
            </a:extLst>
          </p:cNvPr>
          <p:cNvSpPr>
            <a:spLocks/>
          </p:cNvSpPr>
          <p:nvPr/>
        </p:nvSpPr>
        <p:spPr bwMode="auto">
          <a:xfrm rot="21400944">
            <a:off x="10362751" y="4493220"/>
            <a:ext cx="90680" cy="7067"/>
          </a:xfrm>
          <a:custGeom>
            <a:avLst/>
            <a:gdLst>
              <a:gd name="T0" fmla="*/ 0 w 73"/>
              <a:gd name="T1" fmla="*/ 6 h 6"/>
              <a:gd name="T2" fmla="*/ 0 w 73"/>
              <a:gd name="T3" fmla="*/ 6 h 6"/>
              <a:gd name="T4" fmla="*/ 73 w 73"/>
              <a:gd name="T5" fmla="*/ 0 h 6"/>
              <a:gd name="T6" fmla="*/ 73 w 73"/>
              <a:gd name="T7" fmla="*/ 0 h 6"/>
              <a:gd name="T8" fmla="*/ 73 w 73"/>
              <a:gd name="T9" fmla="*/ 0 h 6"/>
              <a:gd name="T10" fmla="*/ 0 w 73"/>
              <a:gd name="T11" fmla="*/ 6 h 6"/>
              <a:gd name="T12" fmla="*/ 0 w 7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73" h="6">
                <a:moveTo>
                  <a:pt x="0" y="6"/>
                </a:moveTo>
                <a:lnTo>
                  <a:pt x="0" y="6"/>
                </a:lnTo>
                <a:lnTo>
                  <a:pt x="73" y="0"/>
                </a:lnTo>
                <a:lnTo>
                  <a:pt x="73" y="0"/>
                </a:lnTo>
                <a:lnTo>
                  <a:pt x="73" y="0"/>
                </a:lnTo>
                <a:lnTo>
                  <a:pt x="0" y="6"/>
                </a:lnTo>
                <a:lnTo>
                  <a:pt x="0"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2" name="Freeform 180">
            <a:extLst>
              <a:ext uri="{FF2B5EF4-FFF2-40B4-BE49-F238E27FC236}">
                <a16:creationId xmlns:a16="http://schemas.microsoft.com/office/drawing/2014/main" id="{0532965A-A508-ADAD-47A0-A82DFFA4DA88}"/>
              </a:ext>
            </a:extLst>
          </p:cNvPr>
          <p:cNvSpPr>
            <a:spLocks/>
          </p:cNvSpPr>
          <p:nvPr/>
        </p:nvSpPr>
        <p:spPr bwMode="auto">
          <a:xfrm rot="21400944">
            <a:off x="10454810" y="4472706"/>
            <a:ext cx="3727" cy="7067"/>
          </a:xfrm>
          <a:custGeom>
            <a:avLst/>
            <a:gdLst>
              <a:gd name="T0" fmla="*/ 0 w 3"/>
              <a:gd name="T1" fmla="*/ 0 h 6"/>
              <a:gd name="T2" fmla="*/ 0 w 3"/>
              <a:gd name="T3" fmla="*/ 0 h 6"/>
              <a:gd name="T4" fmla="*/ 0 w 3"/>
              <a:gd name="T5" fmla="*/ 0 h 6"/>
              <a:gd name="T6" fmla="*/ 3 w 3"/>
              <a:gd name="T7" fmla="*/ 6 h 6"/>
              <a:gd name="T8" fmla="*/ 3 w 3"/>
              <a:gd name="T9" fmla="*/ 6 h 6"/>
              <a:gd name="T10" fmla="*/ 0 w 3"/>
              <a:gd name="T11" fmla="*/ 0 h 6"/>
              <a:gd name="T12" fmla="*/ 0 w 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0" y="0"/>
                </a:moveTo>
                <a:lnTo>
                  <a:pt x="0" y="0"/>
                </a:lnTo>
                <a:lnTo>
                  <a:pt x="0" y="0"/>
                </a:lnTo>
                <a:lnTo>
                  <a:pt x="3" y="6"/>
                </a:lnTo>
                <a:lnTo>
                  <a:pt x="3" y="6"/>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3" name="Freeform 181">
            <a:extLst>
              <a:ext uri="{FF2B5EF4-FFF2-40B4-BE49-F238E27FC236}">
                <a16:creationId xmlns:a16="http://schemas.microsoft.com/office/drawing/2014/main" id="{91DCDCA7-F8A1-A9CE-6EA0-7D44BDBBF567}"/>
              </a:ext>
            </a:extLst>
          </p:cNvPr>
          <p:cNvSpPr>
            <a:spLocks/>
          </p:cNvSpPr>
          <p:nvPr/>
        </p:nvSpPr>
        <p:spPr bwMode="auto">
          <a:xfrm rot="21400944">
            <a:off x="10396732" y="44832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4" name="Freeform 182">
            <a:extLst>
              <a:ext uri="{FF2B5EF4-FFF2-40B4-BE49-F238E27FC236}">
                <a16:creationId xmlns:a16="http://schemas.microsoft.com/office/drawing/2014/main" id="{4BF7ED77-076F-3DBB-CD28-238971E9BA8E}"/>
              </a:ext>
            </a:extLst>
          </p:cNvPr>
          <p:cNvSpPr>
            <a:spLocks/>
          </p:cNvSpPr>
          <p:nvPr/>
        </p:nvSpPr>
        <p:spPr bwMode="auto">
          <a:xfrm rot="21400944">
            <a:off x="10362085" y="4484365"/>
            <a:ext cx="31055" cy="3534"/>
          </a:xfrm>
          <a:custGeom>
            <a:avLst/>
            <a:gdLst>
              <a:gd name="T0" fmla="*/ 25 w 25"/>
              <a:gd name="T1" fmla="*/ 0 h 3"/>
              <a:gd name="T2" fmla="*/ 25 w 25"/>
              <a:gd name="T3" fmla="*/ 0 h 3"/>
              <a:gd name="T4" fmla="*/ 0 w 25"/>
              <a:gd name="T5" fmla="*/ 3 h 3"/>
              <a:gd name="T6" fmla="*/ 0 w 25"/>
              <a:gd name="T7" fmla="*/ 3 h 3"/>
              <a:gd name="T8" fmla="*/ 0 w 25"/>
              <a:gd name="T9" fmla="*/ 3 h 3"/>
              <a:gd name="T10" fmla="*/ 0 w 25"/>
              <a:gd name="T11" fmla="*/ 3 h 3"/>
              <a:gd name="T12" fmla="*/ 25 w 25"/>
              <a:gd name="T13" fmla="*/ 0 h 3"/>
              <a:gd name="T14" fmla="*/ 25 w 2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3">
                <a:moveTo>
                  <a:pt x="25" y="0"/>
                </a:moveTo>
                <a:lnTo>
                  <a:pt x="25" y="0"/>
                </a:lnTo>
                <a:lnTo>
                  <a:pt x="0" y="3"/>
                </a:lnTo>
                <a:lnTo>
                  <a:pt x="0" y="3"/>
                </a:lnTo>
                <a:lnTo>
                  <a:pt x="0" y="3"/>
                </a:lnTo>
                <a:lnTo>
                  <a:pt x="0" y="3"/>
                </a:lnTo>
                <a:lnTo>
                  <a:pt x="25" y="0"/>
                </a:lnTo>
                <a:lnTo>
                  <a:pt x="25"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5" name="Freeform 185">
            <a:extLst>
              <a:ext uri="{FF2B5EF4-FFF2-40B4-BE49-F238E27FC236}">
                <a16:creationId xmlns:a16="http://schemas.microsoft.com/office/drawing/2014/main" id="{CC305A42-9F56-E5D6-05C6-1339F182FF80}"/>
              </a:ext>
            </a:extLst>
          </p:cNvPr>
          <p:cNvSpPr>
            <a:spLocks/>
          </p:cNvSpPr>
          <p:nvPr/>
        </p:nvSpPr>
        <p:spPr bwMode="auto">
          <a:xfrm rot="21400944">
            <a:off x="9912572" y="4008591"/>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6" name="Freeform 186">
            <a:extLst>
              <a:ext uri="{FF2B5EF4-FFF2-40B4-BE49-F238E27FC236}">
                <a16:creationId xmlns:a16="http://schemas.microsoft.com/office/drawing/2014/main" id="{D9B28360-2220-F245-98CC-01C3E2BF469E}"/>
              </a:ext>
            </a:extLst>
          </p:cNvPr>
          <p:cNvSpPr>
            <a:spLocks/>
          </p:cNvSpPr>
          <p:nvPr/>
        </p:nvSpPr>
        <p:spPr bwMode="auto">
          <a:xfrm rot="21400944">
            <a:off x="9902652" y="4009166"/>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7" name="Freeform 187">
            <a:extLst>
              <a:ext uri="{FF2B5EF4-FFF2-40B4-BE49-F238E27FC236}">
                <a16:creationId xmlns:a16="http://schemas.microsoft.com/office/drawing/2014/main" id="{9EB042BB-8029-7C73-B60C-1BF31A915935}"/>
              </a:ext>
            </a:extLst>
          </p:cNvPr>
          <p:cNvSpPr>
            <a:spLocks/>
          </p:cNvSpPr>
          <p:nvPr/>
        </p:nvSpPr>
        <p:spPr bwMode="auto">
          <a:xfrm rot="21400944">
            <a:off x="9889013" y="40100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8" name="Freeform 188">
            <a:extLst>
              <a:ext uri="{FF2B5EF4-FFF2-40B4-BE49-F238E27FC236}">
                <a16:creationId xmlns:a16="http://schemas.microsoft.com/office/drawing/2014/main" id="{1810E6DB-1BDB-24EE-170F-409EF5029EB5}"/>
              </a:ext>
            </a:extLst>
          </p:cNvPr>
          <p:cNvSpPr>
            <a:spLocks/>
          </p:cNvSpPr>
          <p:nvPr/>
        </p:nvSpPr>
        <p:spPr bwMode="auto">
          <a:xfrm rot="21400944">
            <a:off x="9895211" y="4009597"/>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9" name="Freeform 189">
            <a:extLst>
              <a:ext uri="{FF2B5EF4-FFF2-40B4-BE49-F238E27FC236}">
                <a16:creationId xmlns:a16="http://schemas.microsoft.com/office/drawing/2014/main" id="{88F1BF45-3E5D-D129-6A13-D389E6D20C3C}"/>
              </a:ext>
            </a:extLst>
          </p:cNvPr>
          <p:cNvSpPr>
            <a:spLocks/>
          </p:cNvSpPr>
          <p:nvPr/>
        </p:nvSpPr>
        <p:spPr bwMode="auto">
          <a:xfrm rot="21400944">
            <a:off x="9960122" y="399178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0" name="Freeform 190">
            <a:extLst>
              <a:ext uri="{FF2B5EF4-FFF2-40B4-BE49-F238E27FC236}">
                <a16:creationId xmlns:a16="http://schemas.microsoft.com/office/drawing/2014/main" id="{D43F5F1E-06CA-5ADC-55A8-74D812EDB1CB}"/>
              </a:ext>
            </a:extLst>
          </p:cNvPr>
          <p:cNvSpPr>
            <a:spLocks/>
          </p:cNvSpPr>
          <p:nvPr/>
        </p:nvSpPr>
        <p:spPr bwMode="auto">
          <a:xfrm rot="21400944">
            <a:off x="9973705" y="3988981"/>
            <a:ext cx="69562" cy="0"/>
          </a:xfrm>
          <a:custGeom>
            <a:avLst/>
            <a:gdLst>
              <a:gd name="T0" fmla="*/ 56 w 56"/>
              <a:gd name="T1" fmla="*/ 56 w 56"/>
              <a:gd name="T2" fmla="*/ 0 w 56"/>
              <a:gd name="T3" fmla="*/ 0 w 56"/>
              <a:gd name="T4" fmla="*/ 56 w 56"/>
              <a:gd name="T5" fmla="*/ 56 w 56"/>
            </a:gdLst>
            <a:ahLst/>
            <a:cxnLst>
              <a:cxn ang="0">
                <a:pos x="T0" y="0"/>
              </a:cxn>
              <a:cxn ang="0">
                <a:pos x="T1" y="0"/>
              </a:cxn>
              <a:cxn ang="0">
                <a:pos x="T2" y="0"/>
              </a:cxn>
              <a:cxn ang="0">
                <a:pos x="T3" y="0"/>
              </a:cxn>
              <a:cxn ang="0">
                <a:pos x="T4" y="0"/>
              </a:cxn>
              <a:cxn ang="0">
                <a:pos x="T5" y="0"/>
              </a:cxn>
            </a:cxnLst>
            <a:rect l="0" t="0" r="r" b="b"/>
            <a:pathLst>
              <a:path w="56">
                <a:moveTo>
                  <a:pt x="56" y="0"/>
                </a:moveTo>
                <a:lnTo>
                  <a:pt x="56" y="0"/>
                </a:lnTo>
                <a:lnTo>
                  <a:pt x="0" y="0"/>
                </a:lnTo>
                <a:lnTo>
                  <a:pt x="0" y="0"/>
                </a:lnTo>
                <a:lnTo>
                  <a:pt x="56" y="0"/>
                </a:lnTo>
                <a:lnTo>
                  <a:pt x="56"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1" name="Freeform 191">
            <a:extLst>
              <a:ext uri="{FF2B5EF4-FFF2-40B4-BE49-F238E27FC236}">
                <a16:creationId xmlns:a16="http://schemas.microsoft.com/office/drawing/2014/main" id="{521865A9-6EEE-2E15-7FAB-E058357928F7}"/>
              </a:ext>
            </a:extLst>
          </p:cNvPr>
          <p:cNvSpPr>
            <a:spLocks/>
          </p:cNvSpPr>
          <p:nvPr/>
        </p:nvSpPr>
        <p:spPr bwMode="auto">
          <a:xfrm rot="21400944">
            <a:off x="9967557" y="3991174"/>
            <a:ext cx="6211"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2" name="Freeform 193">
            <a:extLst>
              <a:ext uri="{FF2B5EF4-FFF2-40B4-BE49-F238E27FC236}">
                <a16:creationId xmlns:a16="http://schemas.microsoft.com/office/drawing/2014/main" id="{D0E1EBA2-380A-2FE5-856D-3A749E75F16C}"/>
              </a:ext>
            </a:extLst>
          </p:cNvPr>
          <p:cNvSpPr>
            <a:spLocks/>
          </p:cNvSpPr>
          <p:nvPr/>
        </p:nvSpPr>
        <p:spPr bwMode="auto">
          <a:xfrm rot="21400944">
            <a:off x="9880755" y="399638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3" name="Freeform 194">
            <a:extLst>
              <a:ext uri="{FF2B5EF4-FFF2-40B4-BE49-F238E27FC236}">
                <a16:creationId xmlns:a16="http://schemas.microsoft.com/office/drawing/2014/main" id="{21FB6F1A-67C1-7452-954D-62E3879E6560}"/>
              </a:ext>
            </a:extLst>
          </p:cNvPr>
          <p:cNvSpPr>
            <a:spLocks/>
          </p:cNvSpPr>
          <p:nvPr/>
        </p:nvSpPr>
        <p:spPr bwMode="auto">
          <a:xfrm rot="21400944">
            <a:off x="9881573" y="401049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4" name="Freeform 195">
            <a:extLst>
              <a:ext uri="{FF2B5EF4-FFF2-40B4-BE49-F238E27FC236}">
                <a16:creationId xmlns:a16="http://schemas.microsoft.com/office/drawing/2014/main" id="{DEF1D3DD-6A01-B88D-E3CD-9C6BE7B0C257}"/>
              </a:ext>
            </a:extLst>
          </p:cNvPr>
          <p:cNvSpPr>
            <a:spLocks/>
          </p:cNvSpPr>
          <p:nvPr/>
        </p:nvSpPr>
        <p:spPr bwMode="auto">
          <a:xfrm rot="21400944">
            <a:off x="9926119" y="4004565"/>
            <a:ext cx="115524" cy="0"/>
          </a:xfrm>
          <a:custGeom>
            <a:avLst/>
            <a:gdLst>
              <a:gd name="T0" fmla="*/ 0 w 93"/>
              <a:gd name="T1" fmla="*/ 0 w 93"/>
              <a:gd name="T2" fmla="*/ 93 w 93"/>
              <a:gd name="T3" fmla="*/ 93 w 93"/>
              <a:gd name="T4" fmla="*/ 93 w 93"/>
              <a:gd name="T5" fmla="*/ 0 w 93"/>
              <a:gd name="T6" fmla="*/ 0 w 93"/>
            </a:gdLst>
            <a:ahLst/>
            <a:cxnLst>
              <a:cxn ang="0">
                <a:pos x="T0" y="0"/>
              </a:cxn>
              <a:cxn ang="0">
                <a:pos x="T1" y="0"/>
              </a:cxn>
              <a:cxn ang="0">
                <a:pos x="T2" y="0"/>
              </a:cxn>
              <a:cxn ang="0">
                <a:pos x="T3" y="0"/>
              </a:cxn>
              <a:cxn ang="0">
                <a:pos x="T4" y="0"/>
              </a:cxn>
              <a:cxn ang="0">
                <a:pos x="T5" y="0"/>
              </a:cxn>
              <a:cxn ang="0">
                <a:pos x="T6" y="0"/>
              </a:cxn>
            </a:cxnLst>
            <a:rect l="0" t="0" r="r" b="b"/>
            <a:pathLst>
              <a:path w="93">
                <a:moveTo>
                  <a:pt x="0" y="0"/>
                </a:moveTo>
                <a:lnTo>
                  <a:pt x="0" y="0"/>
                </a:lnTo>
                <a:lnTo>
                  <a:pt x="93" y="0"/>
                </a:lnTo>
                <a:lnTo>
                  <a:pt x="93" y="0"/>
                </a:lnTo>
                <a:lnTo>
                  <a:pt x="9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5" name="Freeform 196">
            <a:extLst>
              <a:ext uri="{FF2B5EF4-FFF2-40B4-BE49-F238E27FC236}">
                <a16:creationId xmlns:a16="http://schemas.microsoft.com/office/drawing/2014/main" id="{96D9738B-805C-F4EB-6D65-7C80149E14F3}"/>
              </a:ext>
            </a:extLst>
          </p:cNvPr>
          <p:cNvSpPr>
            <a:spLocks/>
          </p:cNvSpPr>
          <p:nvPr/>
        </p:nvSpPr>
        <p:spPr bwMode="auto">
          <a:xfrm rot="21400944">
            <a:off x="9920011" y="4008088"/>
            <a:ext cx="6211"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6" name="Freeform 197">
            <a:extLst>
              <a:ext uri="{FF2B5EF4-FFF2-40B4-BE49-F238E27FC236}">
                <a16:creationId xmlns:a16="http://schemas.microsoft.com/office/drawing/2014/main" id="{DC42DACB-AE8B-268B-880E-727D92654609}"/>
              </a:ext>
            </a:extLst>
          </p:cNvPr>
          <p:cNvSpPr>
            <a:spLocks/>
          </p:cNvSpPr>
          <p:nvPr/>
        </p:nvSpPr>
        <p:spPr bwMode="auto">
          <a:xfrm rot="21400944">
            <a:off x="10355585" y="4503121"/>
            <a:ext cx="7453"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7" name="Freeform 198">
            <a:extLst>
              <a:ext uri="{FF2B5EF4-FFF2-40B4-BE49-F238E27FC236}">
                <a16:creationId xmlns:a16="http://schemas.microsoft.com/office/drawing/2014/main" id="{9CFE188E-67A3-060D-B6B6-D3FCAF4FD937}"/>
              </a:ext>
            </a:extLst>
          </p:cNvPr>
          <p:cNvSpPr>
            <a:spLocks/>
          </p:cNvSpPr>
          <p:nvPr/>
        </p:nvSpPr>
        <p:spPr bwMode="auto">
          <a:xfrm rot="21400944">
            <a:off x="9871643" y="4010783"/>
            <a:ext cx="9937" cy="0"/>
          </a:xfrm>
          <a:custGeom>
            <a:avLst/>
            <a:gdLst>
              <a:gd name="T0" fmla="*/ 0 w 8"/>
              <a:gd name="T1" fmla="*/ 8 w 8"/>
              <a:gd name="T2" fmla="*/ 0 w 8"/>
              <a:gd name="T3" fmla="*/ 0 w 8"/>
            </a:gdLst>
            <a:ahLst/>
            <a:cxnLst>
              <a:cxn ang="0">
                <a:pos x="T0" y="0"/>
              </a:cxn>
              <a:cxn ang="0">
                <a:pos x="T1" y="0"/>
              </a:cxn>
              <a:cxn ang="0">
                <a:pos x="T2" y="0"/>
              </a:cxn>
              <a:cxn ang="0">
                <a:pos x="T3" y="0"/>
              </a:cxn>
            </a:cxnLst>
            <a:rect l="0" t="0" r="r" b="b"/>
            <a:pathLst>
              <a:path w="8">
                <a:moveTo>
                  <a:pt x="0" y="0"/>
                </a:moveTo>
                <a:lnTo>
                  <a:pt x="8"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8" name="Freeform 202">
            <a:extLst>
              <a:ext uri="{FF2B5EF4-FFF2-40B4-BE49-F238E27FC236}">
                <a16:creationId xmlns:a16="http://schemas.microsoft.com/office/drawing/2014/main" id="{F63D1F89-5DF8-FACB-36C5-2C4EC3F3E930}"/>
              </a:ext>
            </a:extLst>
          </p:cNvPr>
          <p:cNvSpPr>
            <a:spLocks/>
          </p:cNvSpPr>
          <p:nvPr/>
        </p:nvSpPr>
        <p:spPr bwMode="auto">
          <a:xfrm rot="21400944">
            <a:off x="9850568" y="4012185"/>
            <a:ext cx="3727" cy="0"/>
          </a:xfrm>
          <a:custGeom>
            <a:avLst/>
            <a:gdLst>
              <a:gd name="T0" fmla="*/ 3 w 3"/>
              <a:gd name="T1" fmla="*/ 0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0" y="0"/>
                </a:lnTo>
                <a:lnTo>
                  <a:pt x="0" y="0"/>
                </a:lnTo>
                <a:lnTo>
                  <a:pt x="3" y="0"/>
                </a:lnTo>
                <a:lnTo>
                  <a:pt x="3"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9" name="Rectangle 203">
            <a:extLst>
              <a:ext uri="{FF2B5EF4-FFF2-40B4-BE49-F238E27FC236}">
                <a16:creationId xmlns:a16="http://schemas.microsoft.com/office/drawing/2014/main" id="{0F2BE561-A3B0-2021-1662-1333998A7906}"/>
              </a:ext>
            </a:extLst>
          </p:cNvPr>
          <p:cNvSpPr>
            <a:spLocks noChangeArrowheads="1"/>
          </p:cNvSpPr>
          <p:nvPr/>
        </p:nvSpPr>
        <p:spPr bwMode="auto">
          <a:xfrm rot="21400944">
            <a:off x="9854324" y="4012040"/>
            <a:ext cx="1242" cy="1178"/>
          </a:xfrm>
          <a:prstGeom prst="rect">
            <a:avLst/>
          </a:prstGeom>
          <a:solidFill>
            <a:schemeClr val="tx1">
              <a:lumMod val="75000"/>
            </a:schemeClr>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0" name="Freeform 204">
            <a:extLst>
              <a:ext uri="{FF2B5EF4-FFF2-40B4-BE49-F238E27FC236}">
                <a16:creationId xmlns:a16="http://schemas.microsoft.com/office/drawing/2014/main" id="{5E10131E-A439-2BA4-D9BE-0461671BF568}"/>
              </a:ext>
            </a:extLst>
          </p:cNvPr>
          <p:cNvSpPr>
            <a:spLocks/>
          </p:cNvSpPr>
          <p:nvPr/>
        </p:nvSpPr>
        <p:spPr bwMode="auto">
          <a:xfrm rot="21400944">
            <a:off x="9847054" y="40160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1" name="Freeform 206">
            <a:extLst>
              <a:ext uri="{FF2B5EF4-FFF2-40B4-BE49-F238E27FC236}">
                <a16:creationId xmlns:a16="http://schemas.microsoft.com/office/drawing/2014/main" id="{84C388AD-C76D-5499-B348-3C1F4C67ADD1}"/>
              </a:ext>
            </a:extLst>
          </p:cNvPr>
          <p:cNvSpPr>
            <a:spLocks/>
          </p:cNvSpPr>
          <p:nvPr/>
        </p:nvSpPr>
        <p:spPr bwMode="auto">
          <a:xfrm rot="21400944">
            <a:off x="9828086" y="40537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2" name="Freeform 207">
            <a:extLst>
              <a:ext uri="{FF2B5EF4-FFF2-40B4-BE49-F238E27FC236}">
                <a16:creationId xmlns:a16="http://schemas.microsoft.com/office/drawing/2014/main" id="{79289DB0-0E2D-5EFF-F453-EC20919A9C92}"/>
              </a:ext>
            </a:extLst>
          </p:cNvPr>
          <p:cNvSpPr>
            <a:spLocks/>
          </p:cNvSpPr>
          <p:nvPr/>
        </p:nvSpPr>
        <p:spPr bwMode="auto">
          <a:xfrm rot="21400944">
            <a:off x="9782105" y="4267576"/>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3" name="Freeform 208">
            <a:extLst>
              <a:ext uri="{FF2B5EF4-FFF2-40B4-BE49-F238E27FC236}">
                <a16:creationId xmlns:a16="http://schemas.microsoft.com/office/drawing/2014/main" id="{170E0D4A-F988-B1FC-4844-C936F8F5B762}"/>
              </a:ext>
            </a:extLst>
          </p:cNvPr>
          <p:cNvSpPr>
            <a:spLocks/>
          </p:cNvSpPr>
          <p:nvPr/>
        </p:nvSpPr>
        <p:spPr bwMode="auto">
          <a:xfrm rot="21400944">
            <a:off x="9784687" y="42709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4" name="Freeform 209">
            <a:extLst>
              <a:ext uri="{FF2B5EF4-FFF2-40B4-BE49-F238E27FC236}">
                <a16:creationId xmlns:a16="http://schemas.microsoft.com/office/drawing/2014/main" id="{866163C0-EC2E-F3EB-9472-E611BF5FF527}"/>
              </a:ext>
            </a:extLst>
          </p:cNvPr>
          <p:cNvSpPr>
            <a:spLocks/>
          </p:cNvSpPr>
          <p:nvPr/>
        </p:nvSpPr>
        <p:spPr bwMode="auto">
          <a:xfrm rot="21400944">
            <a:off x="9782002" y="42675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5" name="Freeform 210">
            <a:extLst>
              <a:ext uri="{FF2B5EF4-FFF2-40B4-BE49-F238E27FC236}">
                <a16:creationId xmlns:a16="http://schemas.microsoft.com/office/drawing/2014/main" id="{4969520B-1925-C8B6-0386-AFF4090E0CD9}"/>
              </a:ext>
            </a:extLst>
          </p:cNvPr>
          <p:cNvSpPr>
            <a:spLocks/>
          </p:cNvSpPr>
          <p:nvPr/>
        </p:nvSpPr>
        <p:spPr bwMode="auto">
          <a:xfrm rot="21400944">
            <a:off x="9789430" y="428838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6" name="Freeform 211">
            <a:extLst>
              <a:ext uri="{FF2B5EF4-FFF2-40B4-BE49-F238E27FC236}">
                <a16:creationId xmlns:a16="http://schemas.microsoft.com/office/drawing/2014/main" id="{3E9BE7CE-63A4-B2AB-CA46-5156458B0A01}"/>
              </a:ext>
            </a:extLst>
          </p:cNvPr>
          <p:cNvSpPr>
            <a:spLocks/>
          </p:cNvSpPr>
          <p:nvPr/>
        </p:nvSpPr>
        <p:spPr bwMode="auto">
          <a:xfrm rot="21400944">
            <a:off x="9789328" y="4284854"/>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7" name="Freeform 212">
            <a:extLst>
              <a:ext uri="{FF2B5EF4-FFF2-40B4-BE49-F238E27FC236}">
                <a16:creationId xmlns:a16="http://schemas.microsoft.com/office/drawing/2014/main" id="{35C1D0AB-8D83-F963-72A4-1A8F9D339AA8}"/>
              </a:ext>
            </a:extLst>
          </p:cNvPr>
          <p:cNvSpPr>
            <a:spLocks/>
          </p:cNvSpPr>
          <p:nvPr/>
        </p:nvSpPr>
        <p:spPr bwMode="auto">
          <a:xfrm rot="21400944">
            <a:off x="9785096" y="42780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8" name="Freeform 213">
            <a:extLst>
              <a:ext uri="{FF2B5EF4-FFF2-40B4-BE49-F238E27FC236}">
                <a16:creationId xmlns:a16="http://schemas.microsoft.com/office/drawing/2014/main" id="{C9A9CEBB-9A5A-9CA5-A7A6-A2118F2DEAC7}"/>
              </a:ext>
            </a:extLst>
          </p:cNvPr>
          <p:cNvSpPr>
            <a:spLocks/>
          </p:cNvSpPr>
          <p:nvPr/>
        </p:nvSpPr>
        <p:spPr bwMode="auto">
          <a:xfrm rot="21400944">
            <a:off x="9784892" y="42744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9" name="Freeform 214">
            <a:extLst>
              <a:ext uri="{FF2B5EF4-FFF2-40B4-BE49-F238E27FC236}">
                <a16:creationId xmlns:a16="http://schemas.microsoft.com/office/drawing/2014/main" id="{9CC3D740-B6A1-135E-BBCF-D3B6A8E98DA6}"/>
              </a:ext>
            </a:extLst>
          </p:cNvPr>
          <p:cNvSpPr>
            <a:spLocks/>
          </p:cNvSpPr>
          <p:nvPr/>
        </p:nvSpPr>
        <p:spPr bwMode="auto">
          <a:xfrm rot="21400944">
            <a:off x="9785298" y="4281437"/>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0" name="Freeform 215">
            <a:extLst>
              <a:ext uri="{FF2B5EF4-FFF2-40B4-BE49-F238E27FC236}">
                <a16:creationId xmlns:a16="http://schemas.microsoft.com/office/drawing/2014/main" id="{441D3926-8C96-5A48-906D-52E2993E9968}"/>
              </a:ext>
            </a:extLst>
          </p:cNvPr>
          <p:cNvSpPr>
            <a:spLocks/>
          </p:cNvSpPr>
          <p:nvPr/>
        </p:nvSpPr>
        <p:spPr bwMode="auto">
          <a:xfrm rot="21400944">
            <a:off x="9897607" y="3852365"/>
            <a:ext cx="9937" cy="10601"/>
          </a:xfrm>
          <a:custGeom>
            <a:avLst/>
            <a:gdLst>
              <a:gd name="T0" fmla="*/ 5 w 8"/>
              <a:gd name="T1" fmla="*/ 6 h 9"/>
              <a:gd name="T2" fmla="*/ 5 w 8"/>
              <a:gd name="T3" fmla="*/ 6 h 9"/>
              <a:gd name="T4" fmla="*/ 8 w 8"/>
              <a:gd name="T5" fmla="*/ 9 h 9"/>
              <a:gd name="T6" fmla="*/ 8 w 8"/>
              <a:gd name="T7" fmla="*/ 9 h 9"/>
              <a:gd name="T8" fmla="*/ 5 w 8"/>
              <a:gd name="T9" fmla="*/ 6 h 9"/>
              <a:gd name="T10" fmla="*/ 5 w 8"/>
              <a:gd name="T11" fmla="*/ 6 h 9"/>
              <a:gd name="T12" fmla="*/ 5 w 8"/>
              <a:gd name="T13" fmla="*/ 3 h 9"/>
              <a:gd name="T14" fmla="*/ 0 w 8"/>
              <a:gd name="T15" fmla="*/ 0 h 9"/>
              <a:gd name="T16" fmla="*/ 0 w 8"/>
              <a:gd name="T17" fmla="*/ 0 h 9"/>
              <a:gd name="T18" fmla="*/ 5 w 8"/>
              <a:gd name="T19" fmla="*/ 3 h 9"/>
              <a:gd name="T20" fmla="*/ 5 w 8"/>
              <a:gd name="T21" fmla="*/ 6 h 9"/>
              <a:gd name="T22" fmla="*/ 5 w 8"/>
              <a:gd name="T2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9">
                <a:moveTo>
                  <a:pt x="5" y="6"/>
                </a:moveTo>
                <a:lnTo>
                  <a:pt x="5" y="6"/>
                </a:lnTo>
                <a:lnTo>
                  <a:pt x="8" y="9"/>
                </a:lnTo>
                <a:lnTo>
                  <a:pt x="8" y="9"/>
                </a:lnTo>
                <a:lnTo>
                  <a:pt x="5" y="6"/>
                </a:lnTo>
                <a:lnTo>
                  <a:pt x="5" y="6"/>
                </a:lnTo>
                <a:lnTo>
                  <a:pt x="5" y="3"/>
                </a:lnTo>
                <a:lnTo>
                  <a:pt x="0" y="0"/>
                </a:lnTo>
                <a:lnTo>
                  <a:pt x="0" y="0"/>
                </a:lnTo>
                <a:lnTo>
                  <a:pt x="5" y="3"/>
                </a:lnTo>
                <a:lnTo>
                  <a:pt x="5" y="6"/>
                </a:lnTo>
                <a:lnTo>
                  <a:pt x="5" y="6"/>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1" name="Freeform 216">
            <a:extLst>
              <a:ext uri="{FF2B5EF4-FFF2-40B4-BE49-F238E27FC236}">
                <a16:creationId xmlns:a16="http://schemas.microsoft.com/office/drawing/2014/main" id="{8B24B240-1640-C8E3-66C9-9C92585CE780}"/>
              </a:ext>
            </a:extLst>
          </p:cNvPr>
          <p:cNvSpPr>
            <a:spLocks/>
          </p:cNvSpPr>
          <p:nvPr/>
        </p:nvSpPr>
        <p:spPr bwMode="auto">
          <a:xfrm rot="21400944">
            <a:off x="9834913" y="40426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2" name="Freeform 217">
            <a:extLst>
              <a:ext uri="{FF2B5EF4-FFF2-40B4-BE49-F238E27FC236}">
                <a16:creationId xmlns:a16="http://schemas.microsoft.com/office/drawing/2014/main" id="{C2F98C10-53C1-06E8-580C-A02C11A7F081}"/>
              </a:ext>
            </a:extLst>
          </p:cNvPr>
          <p:cNvSpPr>
            <a:spLocks/>
          </p:cNvSpPr>
          <p:nvPr/>
        </p:nvSpPr>
        <p:spPr bwMode="auto">
          <a:xfrm rot="21400944">
            <a:off x="9838292" y="4034246"/>
            <a:ext cx="0" cy="4711"/>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3" name="Freeform 218">
            <a:extLst>
              <a:ext uri="{FF2B5EF4-FFF2-40B4-BE49-F238E27FC236}">
                <a16:creationId xmlns:a16="http://schemas.microsoft.com/office/drawing/2014/main" id="{E762D266-4D3C-8DC8-2F2E-0604366CE284}"/>
              </a:ext>
            </a:extLst>
          </p:cNvPr>
          <p:cNvSpPr>
            <a:spLocks/>
          </p:cNvSpPr>
          <p:nvPr/>
        </p:nvSpPr>
        <p:spPr bwMode="auto">
          <a:xfrm rot="21400944">
            <a:off x="9831294" y="4042910"/>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4" name="Freeform 219">
            <a:extLst>
              <a:ext uri="{FF2B5EF4-FFF2-40B4-BE49-F238E27FC236}">
                <a16:creationId xmlns:a16="http://schemas.microsoft.com/office/drawing/2014/main" id="{9D7DC877-DA4F-39E8-BD04-53A0731A9D7C}"/>
              </a:ext>
            </a:extLst>
          </p:cNvPr>
          <p:cNvSpPr>
            <a:spLocks/>
          </p:cNvSpPr>
          <p:nvPr/>
        </p:nvSpPr>
        <p:spPr bwMode="auto">
          <a:xfrm rot="21400944">
            <a:off x="9840228" y="40270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5" name="Freeform 220">
            <a:extLst>
              <a:ext uri="{FF2B5EF4-FFF2-40B4-BE49-F238E27FC236}">
                <a16:creationId xmlns:a16="http://schemas.microsoft.com/office/drawing/2014/main" id="{368A9ADA-2725-CF71-B220-031C9E6F62B5}"/>
              </a:ext>
            </a:extLst>
          </p:cNvPr>
          <p:cNvSpPr>
            <a:spLocks/>
          </p:cNvSpPr>
          <p:nvPr/>
        </p:nvSpPr>
        <p:spPr bwMode="auto">
          <a:xfrm rot="21400944">
            <a:off x="9838054" y="4030719"/>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6" name="Freeform 221">
            <a:extLst>
              <a:ext uri="{FF2B5EF4-FFF2-40B4-BE49-F238E27FC236}">
                <a16:creationId xmlns:a16="http://schemas.microsoft.com/office/drawing/2014/main" id="{339B8B2B-9622-7B23-B5AE-927A94AE2EA3}"/>
              </a:ext>
            </a:extLst>
          </p:cNvPr>
          <p:cNvSpPr>
            <a:spLocks/>
          </p:cNvSpPr>
          <p:nvPr/>
        </p:nvSpPr>
        <p:spPr bwMode="auto">
          <a:xfrm rot="21400944">
            <a:off x="9831397" y="40464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7" name="Freeform 222">
            <a:extLst>
              <a:ext uri="{FF2B5EF4-FFF2-40B4-BE49-F238E27FC236}">
                <a16:creationId xmlns:a16="http://schemas.microsoft.com/office/drawing/2014/main" id="{D7FC8DEF-29D8-0F17-C171-81F6F7C0A4A7}"/>
              </a:ext>
            </a:extLst>
          </p:cNvPr>
          <p:cNvSpPr>
            <a:spLocks/>
          </p:cNvSpPr>
          <p:nvPr/>
        </p:nvSpPr>
        <p:spPr bwMode="auto">
          <a:xfrm rot="21400944">
            <a:off x="9827881" y="40501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8" name="Freeform 223">
            <a:extLst>
              <a:ext uri="{FF2B5EF4-FFF2-40B4-BE49-F238E27FC236}">
                <a16:creationId xmlns:a16="http://schemas.microsoft.com/office/drawing/2014/main" id="{29C20102-86A0-FF7C-72D8-DD53FCBACB0D}"/>
              </a:ext>
            </a:extLst>
          </p:cNvPr>
          <p:cNvSpPr>
            <a:spLocks/>
          </p:cNvSpPr>
          <p:nvPr/>
        </p:nvSpPr>
        <p:spPr bwMode="auto">
          <a:xfrm rot="21400944">
            <a:off x="9909656" y="38295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9" name="Freeform 224">
            <a:extLst>
              <a:ext uri="{FF2B5EF4-FFF2-40B4-BE49-F238E27FC236}">
                <a16:creationId xmlns:a16="http://schemas.microsoft.com/office/drawing/2014/main" id="{8EF63294-DA41-A556-63C5-4447BE91F786}"/>
              </a:ext>
            </a:extLst>
          </p:cNvPr>
          <p:cNvSpPr>
            <a:spLocks/>
          </p:cNvSpPr>
          <p:nvPr/>
        </p:nvSpPr>
        <p:spPr bwMode="auto">
          <a:xfrm rot="21400944">
            <a:off x="9849753" y="39981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0" name="Freeform 225">
            <a:extLst>
              <a:ext uri="{FF2B5EF4-FFF2-40B4-BE49-F238E27FC236}">
                <a16:creationId xmlns:a16="http://schemas.microsoft.com/office/drawing/2014/main" id="{354D8793-F8CD-E440-4D81-5734208AFD33}"/>
              </a:ext>
            </a:extLst>
          </p:cNvPr>
          <p:cNvSpPr>
            <a:spLocks/>
          </p:cNvSpPr>
          <p:nvPr/>
        </p:nvSpPr>
        <p:spPr bwMode="auto">
          <a:xfrm rot="21400944">
            <a:off x="9843536" y="4019672"/>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1" name="Freeform 226">
            <a:extLst>
              <a:ext uri="{FF2B5EF4-FFF2-40B4-BE49-F238E27FC236}">
                <a16:creationId xmlns:a16="http://schemas.microsoft.com/office/drawing/2014/main" id="{1A409655-BDEE-1FC8-8BF8-07EFF9936E67}"/>
              </a:ext>
            </a:extLst>
          </p:cNvPr>
          <p:cNvSpPr>
            <a:spLocks/>
          </p:cNvSpPr>
          <p:nvPr/>
        </p:nvSpPr>
        <p:spPr bwMode="auto">
          <a:xfrm rot="21400944">
            <a:off x="9843743" y="40233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2" name="Freeform 227">
            <a:extLst>
              <a:ext uri="{FF2B5EF4-FFF2-40B4-BE49-F238E27FC236}">
                <a16:creationId xmlns:a16="http://schemas.microsoft.com/office/drawing/2014/main" id="{835F49FD-D027-EE91-9B0C-4D05432EE79F}"/>
              </a:ext>
            </a:extLst>
          </p:cNvPr>
          <p:cNvSpPr>
            <a:spLocks/>
          </p:cNvSpPr>
          <p:nvPr/>
        </p:nvSpPr>
        <p:spPr bwMode="auto">
          <a:xfrm rot="21400944">
            <a:off x="9987896" y="464263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3" name="Freeform 228">
            <a:extLst>
              <a:ext uri="{FF2B5EF4-FFF2-40B4-BE49-F238E27FC236}">
                <a16:creationId xmlns:a16="http://schemas.microsoft.com/office/drawing/2014/main" id="{8DAA7AFD-3EFD-91AA-A45C-8CB6E09695A0}"/>
              </a:ext>
            </a:extLst>
          </p:cNvPr>
          <p:cNvSpPr>
            <a:spLocks/>
          </p:cNvSpPr>
          <p:nvPr/>
        </p:nvSpPr>
        <p:spPr bwMode="auto">
          <a:xfrm rot="21400944">
            <a:off x="9975815" y="462564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4" name="Freeform 229">
            <a:extLst>
              <a:ext uri="{FF2B5EF4-FFF2-40B4-BE49-F238E27FC236}">
                <a16:creationId xmlns:a16="http://schemas.microsoft.com/office/drawing/2014/main" id="{DFF447EE-508B-4105-5F6F-F58720657788}"/>
              </a:ext>
            </a:extLst>
          </p:cNvPr>
          <p:cNvSpPr>
            <a:spLocks/>
          </p:cNvSpPr>
          <p:nvPr/>
        </p:nvSpPr>
        <p:spPr bwMode="auto">
          <a:xfrm rot="21400944">
            <a:off x="9964770" y="46085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5" name="Freeform 230">
            <a:extLst>
              <a:ext uri="{FF2B5EF4-FFF2-40B4-BE49-F238E27FC236}">
                <a16:creationId xmlns:a16="http://schemas.microsoft.com/office/drawing/2014/main" id="{B62350C7-60EB-D68A-E38A-E089E02DA879}"/>
              </a:ext>
            </a:extLst>
          </p:cNvPr>
          <p:cNvSpPr>
            <a:spLocks/>
          </p:cNvSpPr>
          <p:nvPr/>
        </p:nvSpPr>
        <p:spPr bwMode="auto">
          <a:xfrm rot="21400944">
            <a:off x="9983971" y="46393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6" name="Freeform 231">
            <a:extLst>
              <a:ext uri="{FF2B5EF4-FFF2-40B4-BE49-F238E27FC236}">
                <a16:creationId xmlns:a16="http://schemas.microsoft.com/office/drawing/2014/main" id="{9520F100-D7FD-8447-D3AA-8EC079A4254A}"/>
              </a:ext>
            </a:extLst>
          </p:cNvPr>
          <p:cNvSpPr>
            <a:spLocks/>
          </p:cNvSpPr>
          <p:nvPr/>
        </p:nvSpPr>
        <p:spPr bwMode="auto">
          <a:xfrm rot="21400944">
            <a:off x="9964971" y="4612002"/>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7" name="Freeform 232">
            <a:extLst>
              <a:ext uri="{FF2B5EF4-FFF2-40B4-BE49-F238E27FC236}">
                <a16:creationId xmlns:a16="http://schemas.microsoft.com/office/drawing/2014/main" id="{1A821729-64E4-1C8B-1CAA-48272959B432}"/>
              </a:ext>
            </a:extLst>
          </p:cNvPr>
          <p:cNvSpPr>
            <a:spLocks/>
          </p:cNvSpPr>
          <p:nvPr/>
        </p:nvSpPr>
        <p:spPr bwMode="auto">
          <a:xfrm rot="21400944">
            <a:off x="9968899" y="46154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8" name="Freeform 233">
            <a:extLst>
              <a:ext uri="{FF2B5EF4-FFF2-40B4-BE49-F238E27FC236}">
                <a16:creationId xmlns:a16="http://schemas.microsoft.com/office/drawing/2014/main" id="{A536C9D1-9533-99CA-D14B-28F07FABCFCC}"/>
              </a:ext>
            </a:extLst>
          </p:cNvPr>
          <p:cNvSpPr>
            <a:spLocks/>
          </p:cNvSpPr>
          <p:nvPr/>
        </p:nvSpPr>
        <p:spPr bwMode="auto">
          <a:xfrm rot="21400944">
            <a:off x="9969001" y="461541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9" name="Freeform 234">
            <a:extLst>
              <a:ext uri="{FF2B5EF4-FFF2-40B4-BE49-F238E27FC236}">
                <a16:creationId xmlns:a16="http://schemas.microsoft.com/office/drawing/2014/main" id="{C6310AA3-9FCE-FF51-56D1-E46C03513CA9}"/>
              </a:ext>
            </a:extLst>
          </p:cNvPr>
          <p:cNvSpPr>
            <a:spLocks/>
          </p:cNvSpPr>
          <p:nvPr/>
        </p:nvSpPr>
        <p:spPr bwMode="auto">
          <a:xfrm rot="21400944">
            <a:off x="9973128" y="4622186"/>
            <a:ext cx="2485" cy="353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0" name="Freeform 235">
            <a:extLst>
              <a:ext uri="{FF2B5EF4-FFF2-40B4-BE49-F238E27FC236}">
                <a16:creationId xmlns:a16="http://schemas.microsoft.com/office/drawing/2014/main" id="{26BE425E-5410-51BD-C300-C721DBAB8F2A}"/>
              </a:ext>
            </a:extLst>
          </p:cNvPr>
          <p:cNvSpPr>
            <a:spLocks/>
          </p:cNvSpPr>
          <p:nvPr/>
        </p:nvSpPr>
        <p:spPr bwMode="auto">
          <a:xfrm rot="21400944">
            <a:off x="9964667" y="460505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1" name="Freeform 236">
            <a:extLst>
              <a:ext uri="{FF2B5EF4-FFF2-40B4-BE49-F238E27FC236}">
                <a16:creationId xmlns:a16="http://schemas.microsoft.com/office/drawing/2014/main" id="{ED773843-EBA9-F635-35C2-0771A3B60716}"/>
              </a:ext>
            </a:extLst>
          </p:cNvPr>
          <p:cNvSpPr>
            <a:spLocks/>
          </p:cNvSpPr>
          <p:nvPr/>
        </p:nvSpPr>
        <p:spPr bwMode="auto">
          <a:xfrm rot="21400944">
            <a:off x="9979944" y="463248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2" name="Freeform 237">
            <a:extLst>
              <a:ext uri="{FF2B5EF4-FFF2-40B4-BE49-F238E27FC236}">
                <a16:creationId xmlns:a16="http://schemas.microsoft.com/office/drawing/2014/main" id="{156F9118-45D5-19AE-5A89-F44EC40B5223}"/>
              </a:ext>
            </a:extLst>
          </p:cNvPr>
          <p:cNvSpPr>
            <a:spLocks/>
          </p:cNvSpPr>
          <p:nvPr/>
        </p:nvSpPr>
        <p:spPr bwMode="auto">
          <a:xfrm rot="21400944">
            <a:off x="9976016" y="4629063"/>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3" name="Freeform 238">
            <a:extLst>
              <a:ext uri="{FF2B5EF4-FFF2-40B4-BE49-F238E27FC236}">
                <a16:creationId xmlns:a16="http://schemas.microsoft.com/office/drawing/2014/main" id="{9AA7637D-7740-5FCE-0613-CECEBF9A3969}"/>
              </a:ext>
            </a:extLst>
          </p:cNvPr>
          <p:cNvSpPr>
            <a:spLocks/>
          </p:cNvSpPr>
          <p:nvPr/>
        </p:nvSpPr>
        <p:spPr bwMode="auto">
          <a:xfrm rot="21400944">
            <a:off x="9972925" y="461873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4" name="Freeform 239">
            <a:extLst>
              <a:ext uri="{FF2B5EF4-FFF2-40B4-BE49-F238E27FC236}">
                <a16:creationId xmlns:a16="http://schemas.microsoft.com/office/drawing/2014/main" id="{7F68F897-F1EF-7726-AFA0-DD4D9EAFB227}"/>
              </a:ext>
            </a:extLst>
          </p:cNvPr>
          <p:cNvSpPr>
            <a:spLocks/>
          </p:cNvSpPr>
          <p:nvPr/>
        </p:nvSpPr>
        <p:spPr bwMode="auto">
          <a:xfrm rot="21400944">
            <a:off x="9980043" y="4635905"/>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5" name="Freeform 240">
            <a:extLst>
              <a:ext uri="{FF2B5EF4-FFF2-40B4-BE49-F238E27FC236}">
                <a16:creationId xmlns:a16="http://schemas.microsoft.com/office/drawing/2014/main" id="{B2A9D58E-B83E-6743-36EC-113B53EDA5B1}"/>
              </a:ext>
            </a:extLst>
          </p:cNvPr>
          <p:cNvSpPr>
            <a:spLocks/>
          </p:cNvSpPr>
          <p:nvPr/>
        </p:nvSpPr>
        <p:spPr bwMode="auto">
          <a:xfrm rot="21400944">
            <a:off x="9984070" y="4639214"/>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6" name="Freeform 241">
            <a:extLst>
              <a:ext uri="{FF2B5EF4-FFF2-40B4-BE49-F238E27FC236}">
                <a16:creationId xmlns:a16="http://schemas.microsoft.com/office/drawing/2014/main" id="{508DEC48-030C-62C8-ED44-9119DA1CBEFD}"/>
              </a:ext>
            </a:extLst>
          </p:cNvPr>
          <p:cNvSpPr>
            <a:spLocks/>
          </p:cNvSpPr>
          <p:nvPr/>
        </p:nvSpPr>
        <p:spPr bwMode="auto">
          <a:xfrm rot="21400944">
            <a:off x="9789441" y="4342064"/>
            <a:ext cx="21117" cy="21202"/>
          </a:xfrm>
          <a:custGeom>
            <a:avLst/>
            <a:gdLst>
              <a:gd name="T0" fmla="*/ 6 w 17"/>
              <a:gd name="T1" fmla="*/ 3 h 18"/>
              <a:gd name="T2" fmla="*/ 6 w 17"/>
              <a:gd name="T3" fmla="*/ 3 h 18"/>
              <a:gd name="T4" fmla="*/ 0 w 17"/>
              <a:gd name="T5" fmla="*/ 0 h 18"/>
              <a:gd name="T6" fmla="*/ 0 w 17"/>
              <a:gd name="T7" fmla="*/ 0 h 18"/>
              <a:gd name="T8" fmla="*/ 6 w 17"/>
              <a:gd name="T9" fmla="*/ 3 h 18"/>
              <a:gd name="T10" fmla="*/ 6 w 17"/>
              <a:gd name="T11" fmla="*/ 3 h 18"/>
              <a:gd name="T12" fmla="*/ 14 w 17"/>
              <a:gd name="T13" fmla="*/ 12 h 18"/>
              <a:gd name="T14" fmla="*/ 17 w 17"/>
              <a:gd name="T15" fmla="*/ 18 h 18"/>
              <a:gd name="T16" fmla="*/ 17 w 17"/>
              <a:gd name="T17" fmla="*/ 18 h 18"/>
              <a:gd name="T18" fmla="*/ 14 w 17"/>
              <a:gd name="T19" fmla="*/ 12 h 18"/>
              <a:gd name="T20" fmla="*/ 6 w 17"/>
              <a:gd name="T21" fmla="*/ 3 h 18"/>
              <a:gd name="T22" fmla="*/ 6 w 17"/>
              <a:gd name="T2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6" y="3"/>
                </a:moveTo>
                <a:lnTo>
                  <a:pt x="6" y="3"/>
                </a:lnTo>
                <a:lnTo>
                  <a:pt x="0" y="0"/>
                </a:lnTo>
                <a:lnTo>
                  <a:pt x="0" y="0"/>
                </a:lnTo>
                <a:lnTo>
                  <a:pt x="6" y="3"/>
                </a:lnTo>
                <a:lnTo>
                  <a:pt x="6" y="3"/>
                </a:lnTo>
                <a:lnTo>
                  <a:pt x="14" y="12"/>
                </a:lnTo>
                <a:lnTo>
                  <a:pt x="17" y="18"/>
                </a:lnTo>
                <a:lnTo>
                  <a:pt x="17" y="18"/>
                </a:lnTo>
                <a:lnTo>
                  <a:pt x="14" y="12"/>
                </a:lnTo>
                <a:lnTo>
                  <a:pt x="6" y="3"/>
                </a:lnTo>
                <a:lnTo>
                  <a:pt x="6"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7" name="Freeform 242">
            <a:extLst>
              <a:ext uri="{FF2B5EF4-FFF2-40B4-BE49-F238E27FC236}">
                <a16:creationId xmlns:a16="http://schemas.microsoft.com/office/drawing/2014/main" id="{4F7FED34-3E53-F0E1-0FEE-A9E4145893D0}"/>
              </a:ext>
            </a:extLst>
          </p:cNvPr>
          <p:cNvSpPr>
            <a:spLocks/>
          </p:cNvSpPr>
          <p:nvPr/>
        </p:nvSpPr>
        <p:spPr bwMode="auto">
          <a:xfrm rot="21400944">
            <a:off x="9789737" y="429191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8" name="Freeform 243">
            <a:extLst>
              <a:ext uri="{FF2B5EF4-FFF2-40B4-BE49-F238E27FC236}">
                <a16:creationId xmlns:a16="http://schemas.microsoft.com/office/drawing/2014/main" id="{7F2CE3D6-9B00-CFAB-BAD1-E7385F98FAAA}"/>
              </a:ext>
            </a:extLst>
          </p:cNvPr>
          <p:cNvSpPr>
            <a:spLocks/>
          </p:cNvSpPr>
          <p:nvPr/>
        </p:nvSpPr>
        <p:spPr bwMode="auto">
          <a:xfrm rot="21400944">
            <a:off x="9789430" y="428838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9" name="Freeform 244">
            <a:extLst>
              <a:ext uri="{FF2B5EF4-FFF2-40B4-BE49-F238E27FC236}">
                <a16:creationId xmlns:a16="http://schemas.microsoft.com/office/drawing/2014/main" id="{3388031A-795A-5452-4A2F-9B97EAEA38D4}"/>
              </a:ext>
            </a:extLst>
          </p:cNvPr>
          <p:cNvSpPr>
            <a:spLocks/>
          </p:cNvSpPr>
          <p:nvPr/>
        </p:nvSpPr>
        <p:spPr bwMode="auto">
          <a:xfrm rot="21400944">
            <a:off x="9960841" y="4605162"/>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0" name="Freeform 245">
            <a:extLst>
              <a:ext uri="{FF2B5EF4-FFF2-40B4-BE49-F238E27FC236}">
                <a16:creationId xmlns:a16="http://schemas.microsoft.com/office/drawing/2014/main" id="{BCEFD372-FA9A-6E56-5136-E24DE1B4F7A6}"/>
              </a:ext>
            </a:extLst>
          </p:cNvPr>
          <p:cNvSpPr>
            <a:spLocks/>
          </p:cNvSpPr>
          <p:nvPr/>
        </p:nvSpPr>
        <p:spPr bwMode="auto">
          <a:xfrm rot="21400944">
            <a:off x="9789430" y="428838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1" name="Freeform 246">
            <a:extLst>
              <a:ext uri="{FF2B5EF4-FFF2-40B4-BE49-F238E27FC236}">
                <a16:creationId xmlns:a16="http://schemas.microsoft.com/office/drawing/2014/main" id="{A5331325-0964-46A5-3EB5-5ADFC22A1335}"/>
              </a:ext>
            </a:extLst>
          </p:cNvPr>
          <p:cNvSpPr>
            <a:spLocks/>
          </p:cNvSpPr>
          <p:nvPr/>
        </p:nvSpPr>
        <p:spPr bwMode="auto">
          <a:xfrm rot="21400944">
            <a:off x="9915651" y="38256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2" name="Freeform 247">
            <a:extLst>
              <a:ext uri="{FF2B5EF4-FFF2-40B4-BE49-F238E27FC236}">
                <a16:creationId xmlns:a16="http://schemas.microsoft.com/office/drawing/2014/main" id="{3599BA89-09EC-F8BF-32D4-BE23A24458E9}"/>
              </a:ext>
            </a:extLst>
          </p:cNvPr>
          <p:cNvSpPr>
            <a:spLocks/>
          </p:cNvSpPr>
          <p:nvPr/>
        </p:nvSpPr>
        <p:spPr bwMode="auto">
          <a:xfrm rot="21400944">
            <a:off x="9911931" y="38258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3" name="Freeform 248">
            <a:extLst>
              <a:ext uri="{FF2B5EF4-FFF2-40B4-BE49-F238E27FC236}">
                <a16:creationId xmlns:a16="http://schemas.microsoft.com/office/drawing/2014/main" id="{A9CC813F-690D-622D-CBE5-B9348FE2642E}"/>
              </a:ext>
            </a:extLst>
          </p:cNvPr>
          <p:cNvSpPr>
            <a:spLocks/>
          </p:cNvSpPr>
          <p:nvPr/>
        </p:nvSpPr>
        <p:spPr bwMode="auto">
          <a:xfrm rot="21400944">
            <a:off x="9936528" y="38208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4" name="Freeform 249">
            <a:extLst>
              <a:ext uri="{FF2B5EF4-FFF2-40B4-BE49-F238E27FC236}">
                <a16:creationId xmlns:a16="http://schemas.microsoft.com/office/drawing/2014/main" id="{4D100BD9-AB17-E44A-3AB1-F4074C328721}"/>
              </a:ext>
            </a:extLst>
          </p:cNvPr>
          <p:cNvSpPr>
            <a:spLocks/>
          </p:cNvSpPr>
          <p:nvPr/>
        </p:nvSpPr>
        <p:spPr bwMode="auto">
          <a:xfrm rot="21400944">
            <a:off x="9923092" y="38252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5" name="Freeform 250">
            <a:extLst>
              <a:ext uri="{FF2B5EF4-FFF2-40B4-BE49-F238E27FC236}">
                <a16:creationId xmlns:a16="http://schemas.microsoft.com/office/drawing/2014/main" id="{5D601775-DB7D-2203-5BCE-A2DCF6E3819A}"/>
              </a:ext>
            </a:extLst>
          </p:cNvPr>
          <p:cNvSpPr>
            <a:spLocks/>
          </p:cNvSpPr>
          <p:nvPr/>
        </p:nvSpPr>
        <p:spPr bwMode="auto">
          <a:xfrm rot="21400944">
            <a:off x="9943967" y="3820389"/>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6" name="Freeform 251">
            <a:extLst>
              <a:ext uri="{FF2B5EF4-FFF2-40B4-BE49-F238E27FC236}">
                <a16:creationId xmlns:a16="http://schemas.microsoft.com/office/drawing/2014/main" id="{47C549C5-D949-BDFD-D16D-9C850CBA443F}"/>
              </a:ext>
            </a:extLst>
          </p:cNvPr>
          <p:cNvSpPr>
            <a:spLocks/>
          </p:cNvSpPr>
          <p:nvPr/>
        </p:nvSpPr>
        <p:spPr bwMode="auto">
          <a:xfrm rot="21400944">
            <a:off x="9974767" y="38151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7" name="Freeform 252">
            <a:extLst>
              <a:ext uri="{FF2B5EF4-FFF2-40B4-BE49-F238E27FC236}">
                <a16:creationId xmlns:a16="http://schemas.microsoft.com/office/drawing/2014/main" id="{07ED75DB-E034-1D6A-E161-28889EBAE8A6}"/>
              </a:ext>
            </a:extLst>
          </p:cNvPr>
          <p:cNvSpPr>
            <a:spLocks/>
          </p:cNvSpPr>
          <p:nvPr/>
        </p:nvSpPr>
        <p:spPr bwMode="auto">
          <a:xfrm rot="21400944">
            <a:off x="9957611" y="38196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8" name="Freeform 253">
            <a:extLst>
              <a:ext uri="{FF2B5EF4-FFF2-40B4-BE49-F238E27FC236}">
                <a16:creationId xmlns:a16="http://schemas.microsoft.com/office/drawing/2014/main" id="{CF4EDE96-2426-5A94-F958-87A13B240FC9}"/>
              </a:ext>
            </a:extLst>
          </p:cNvPr>
          <p:cNvSpPr>
            <a:spLocks/>
          </p:cNvSpPr>
          <p:nvPr/>
        </p:nvSpPr>
        <p:spPr bwMode="auto">
          <a:xfrm rot="21400944">
            <a:off x="9950170" y="38201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9" name="Freeform 254">
            <a:extLst>
              <a:ext uri="{FF2B5EF4-FFF2-40B4-BE49-F238E27FC236}">
                <a16:creationId xmlns:a16="http://schemas.microsoft.com/office/drawing/2014/main" id="{6EA345D6-7DA1-CD5E-A7F3-73103C16E88D}"/>
              </a:ext>
            </a:extLst>
          </p:cNvPr>
          <p:cNvSpPr>
            <a:spLocks/>
          </p:cNvSpPr>
          <p:nvPr/>
        </p:nvSpPr>
        <p:spPr bwMode="auto">
          <a:xfrm rot="21400944">
            <a:off x="9909451" y="382600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0" name="Freeform 255">
            <a:extLst>
              <a:ext uri="{FF2B5EF4-FFF2-40B4-BE49-F238E27FC236}">
                <a16:creationId xmlns:a16="http://schemas.microsoft.com/office/drawing/2014/main" id="{8F99739F-27D0-AD5B-1933-8917D118FF52}"/>
              </a:ext>
            </a:extLst>
          </p:cNvPr>
          <p:cNvSpPr>
            <a:spLocks/>
          </p:cNvSpPr>
          <p:nvPr/>
        </p:nvSpPr>
        <p:spPr bwMode="auto">
          <a:xfrm rot="21400944">
            <a:off x="9978486" y="3814848"/>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1" name="Freeform 256">
            <a:extLst>
              <a:ext uri="{FF2B5EF4-FFF2-40B4-BE49-F238E27FC236}">
                <a16:creationId xmlns:a16="http://schemas.microsoft.com/office/drawing/2014/main" id="{BFF715F3-CEBF-62DC-BE53-E3CCAE4C46A7}"/>
              </a:ext>
            </a:extLst>
          </p:cNvPr>
          <p:cNvSpPr>
            <a:spLocks/>
          </p:cNvSpPr>
          <p:nvPr/>
        </p:nvSpPr>
        <p:spPr bwMode="auto">
          <a:xfrm rot="21400944">
            <a:off x="9929187" y="3821212"/>
            <a:ext cx="3726" cy="353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2" name="Freeform 257">
            <a:extLst>
              <a:ext uri="{FF2B5EF4-FFF2-40B4-BE49-F238E27FC236}">
                <a16:creationId xmlns:a16="http://schemas.microsoft.com/office/drawing/2014/main" id="{BEDB0CA2-70D1-5C45-819B-B80A01B1636F}"/>
              </a:ext>
            </a:extLst>
          </p:cNvPr>
          <p:cNvSpPr>
            <a:spLocks/>
          </p:cNvSpPr>
          <p:nvPr/>
        </p:nvSpPr>
        <p:spPr bwMode="auto">
          <a:xfrm rot="21400944">
            <a:off x="9961329" y="3819382"/>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3" name="Freeform 258">
            <a:extLst>
              <a:ext uri="{FF2B5EF4-FFF2-40B4-BE49-F238E27FC236}">
                <a16:creationId xmlns:a16="http://schemas.microsoft.com/office/drawing/2014/main" id="{00E30004-1654-0F6A-9163-361B6D610544}"/>
              </a:ext>
            </a:extLst>
          </p:cNvPr>
          <p:cNvSpPr>
            <a:spLocks/>
          </p:cNvSpPr>
          <p:nvPr/>
        </p:nvSpPr>
        <p:spPr bwMode="auto">
          <a:xfrm rot="21400944">
            <a:off x="9919372" y="38254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4" name="Freeform 259">
            <a:extLst>
              <a:ext uri="{FF2B5EF4-FFF2-40B4-BE49-F238E27FC236}">
                <a16:creationId xmlns:a16="http://schemas.microsoft.com/office/drawing/2014/main" id="{4F14B4FA-2D7E-6A67-A20F-D82D209988BA}"/>
              </a:ext>
            </a:extLst>
          </p:cNvPr>
          <p:cNvSpPr>
            <a:spLocks/>
          </p:cNvSpPr>
          <p:nvPr/>
        </p:nvSpPr>
        <p:spPr bwMode="auto">
          <a:xfrm rot="21400944">
            <a:off x="9926812" y="38249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5" name="Freeform 260">
            <a:extLst>
              <a:ext uri="{FF2B5EF4-FFF2-40B4-BE49-F238E27FC236}">
                <a16:creationId xmlns:a16="http://schemas.microsoft.com/office/drawing/2014/main" id="{F7DB9FDB-641B-10F8-FE70-F94C8D586177}"/>
              </a:ext>
            </a:extLst>
          </p:cNvPr>
          <p:cNvSpPr>
            <a:spLocks/>
          </p:cNvSpPr>
          <p:nvPr/>
        </p:nvSpPr>
        <p:spPr bwMode="auto">
          <a:xfrm rot="21400944">
            <a:off x="9940249" y="38206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6" name="Freeform 261">
            <a:extLst>
              <a:ext uri="{FF2B5EF4-FFF2-40B4-BE49-F238E27FC236}">
                <a16:creationId xmlns:a16="http://schemas.microsoft.com/office/drawing/2014/main" id="{790BD216-6905-B802-51FA-7780AABCD039}"/>
              </a:ext>
            </a:extLst>
          </p:cNvPr>
          <p:cNvSpPr>
            <a:spLocks/>
          </p:cNvSpPr>
          <p:nvPr/>
        </p:nvSpPr>
        <p:spPr bwMode="auto">
          <a:xfrm rot="21400944">
            <a:off x="9967327" y="38155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7" name="Freeform 262">
            <a:extLst>
              <a:ext uri="{FF2B5EF4-FFF2-40B4-BE49-F238E27FC236}">
                <a16:creationId xmlns:a16="http://schemas.microsoft.com/office/drawing/2014/main" id="{140B2E1E-135F-2C25-2EFE-B418A4006A13}"/>
              </a:ext>
            </a:extLst>
          </p:cNvPr>
          <p:cNvSpPr>
            <a:spLocks/>
          </p:cNvSpPr>
          <p:nvPr/>
        </p:nvSpPr>
        <p:spPr bwMode="auto">
          <a:xfrm rot="21400944">
            <a:off x="10836166" y="4248877"/>
            <a:ext cx="2485" cy="3534"/>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8" name="Freeform 263">
            <a:extLst>
              <a:ext uri="{FF2B5EF4-FFF2-40B4-BE49-F238E27FC236}">
                <a16:creationId xmlns:a16="http://schemas.microsoft.com/office/drawing/2014/main" id="{AB0FAFCE-D46E-4A04-D0BC-7D460F592E1E}"/>
              </a:ext>
            </a:extLst>
          </p:cNvPr>
          <p:cNvSpPr>
            <a:spLocks/>
          </p:cNvSpPr>
          <p:nvPr/>
        </p:nvSpPr>
        <p:spPr bwMode="auto">
          <a:xfrm rot="21400944">
            <a:off x="10608971" y="3892714"/>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9" name="Freeform 264">
            <a:extLst>
              <a:ext uri="{FF2B5EF4-FFF2-40B4-BE49-F238E27FC236}">
                <a16:creationId xmlns:a16="http://schemas.microsoft.com/office/drawing/2014/main" id="{D69239C0-DDDA-FD91-1C9C-5237A2ECFFB9}"/>
              </a:ext>
            </a:extLst>
          </p:cNvPr>
          <p:cNvSpPr>
            <a:spLocks/>
          </p:cNvSpPr>
          <p:nvPr/>
        </p:nvSpPr>
        <p:spPr bwMode="auto">
          <a:xfrm rot="21400944">
            <a:off x="10856415" y="4254746"/>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0" name="Freeform 265">
            <a:extLst>
              <a:ext uri="{FF2B5EF4-FFF2-40B4-BE49-F238E27FC236}">
                <a16:creationId xmlns:a16="http://schemas.microsoft.com/office/drawing/2014/main" id="{2345DEE3-E11E-E537-C393-F642B351B723}"/>
              </a:ext>
            </a:extLst>
          </p:cNvPr>
          <p:cNvSpPr>
            <a:spLocks/>
          </p:cNvSpPr>
          <p:nvPr/>
        </p:nvSpPr>
        <p:spPr bwMode="auto">
          <a:xfrm rot="21400944">
            <a:off x="10832343" y="4249059"/>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1" name="Freeform 266">
            <a:extLst>
              <a:ext uri="{FF2B5EF4-FFF2-40B4-BE49-F238E27FC236}">
                <a16:creationId xmlns:a16="http://schemas.microsoft.com/office/drawing/2014/main" id="{A63E0246-6367-C775-02EE-ACF9880BDBB8}"/>
              </a:ext>
            </a:extLst>
          </p:cNvPr>
          <p:cNvSpPr>
            <a:spLocks/>
          </p:cNvSpPr>
          <p:nvPr/>
        </p:nvSpPr>
        <p:spPr bwMode="auto">
          <a:xfrm rot="21400944">
            <a:off x="10612593" y="38926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2" name="Freeform 267">
            <a:extLst>
              <a:ext uri="{FF2B5EF4-FFF2-40B4-BE49-F238E27FC236}">
                <a16:creationId xmlns:a16="http://schemas.microsoft.com/office/drawing/2014/main" id="{0A36FFF0-EFF9-D29B-4701-23E5D1FA427E}"/>
              </a:ext>
            </a:extLst>
          </p:cNvPr>
          <p:cNvSpPr>
            <a:spLocks/>
          </p:cNvSpPr>
          <p:nvPr/>
        </p:nvSpPr>
        <p:spPr bwMode="auto">
          <a:xfrm rot="21400944">
            <a:off x="10612593" y="38926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3" name="Freeform 268">
            <a:extLst>
              <a:ext uri="{FF2B5EF4-FFF2-40B4-BE49-F238E27FC236}">
                <a16:creationId xmlns:a16="http://schemas.microsoft.com/office/drawing/2014/main" id="{6F98929D-AF75-79C8-9F3E-D45BD1261208}"/>
              </a:ext>
            </a:extLst>
          </p:cNvPr>
          <p:cNvSpPr>
            <a:spLocks/>
          </p:cNvSpPr>
          <p:nvPr/>
        </p:nvSpPr>
        <p:spPr bwMode="auto">
          <a:xfrm rot="21400944">
            <a:off x="10609077" y="38963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4" name="Freeform 269">
            <a:extLst>
              <a:ext uri="{FF2B5EF4-FFF2-40B4-BE49-F238E27FC236}">
                <a16:creationId xmlns:a16="http://schemas.microsoft.com/office/drawing/2014/main" id="{FB7259F5-DA03-75B2-5417-0BF698BAE28F}"/>
              </a:ext>
            </a:extLst>
          </p:cNvPr>
          <p:cNvSpPr>
            <a:spLocks/>
          </p:cNvSpPr>
          <p:nvPr/>
        </p:nvSpPr>
        <p:spPr bwMode="auto">
          <a:xfrm rot="21400944">
            <a:off x="10828420" y="42458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5" name="Freeform 270">
            <a:extLst>
              <a:ext uri="{FF2B5EF4-FFF2-40B4-BE49-F238E27FC236}">
                <a16:creationId xmlns:a16="http://schemas.microsoft.com/office/drawing/2014/main" id="{F3F3D67F-AA15-5019-AC9F-065957EDF9A9}"/>
              </a:ext>
            </a:extLst>
          </p:cNvPr>
          <p:cNvSpPr>
            <a:spLocks/>
          </p:cNvSpPr>
          <p:nvPr/>
        </p:nvSpPr>
        <p:spPr bwMode="auto">
          <a:xfrm rot="21400944">
            <a:off x="10860238" y="425806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6" name="Freeform 271">
            <a:extLst>
              <a:ext uri="{FF2B5EF4-FFF2-40B4-BE49-F238E27FC236}">
                <a16:creationId xmlns:a16="http://schemas.microsoft.com/office/drawing/2014/main" id="{F03070D4-3B45-4057-7239-809C4FFEB78F}"/>
              </a:ext>
            </a:extLst>
          </p:cNvPr>
          <p:cNvSpPr>
            <a:spLocks/>
          </p:cNvSpPr>
          <p:nvPr/>
        </p:nvSpPr>
        <p:spPr bwMode="auto">
          <a:xfrm rot="21400944">
            <a:off x="10863959" y="4257845"/>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7" name="Freeform 272">
            <a:extLst>
              <a:ext uri="{FF2B5EF4-FFF2-40B4-BE49-F238E27FC236}">
                <a16:creationId xmlns:a16="http://schemas.microsoft.com/office/drawing/2014/main" id="{6DB189F0-C1BD-A122-2BFB-06BFDDA741FF}"/>
              </a:ext>
            </a:extLst>
          </p:cNvPr>
          <p:cNvSpPr>
            <a:spLocks/>
          </p:cNvSpPr>
          <p:nvPr/>
        </p:nvSpPr>
        <p:spPr bwMode="auto">
          <a:xfrm rot="21400944">
            <a:off x="10820469" y="4235700"/>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8" name="Freeform 273">
            <a:extLst>
              <a:ext uri="{FF2B5EF4-FFF2-40B4-BE49-F238E27FC236}">
                <a16:creationId xmlns:a16="http://schemas.microsoft.com/office/drawing/2014/main" id="{88F297BB-61A6-E24D-70B9-8B892A604B93}"/>
              </a:ext>
            </a:extLst>
          </p:cNvPr>
          <p:cNvSpPr>
            <a:spLocks/>
          </p:cNvSpPr>
          <p:nvPr/>
        </p:nvSpPr>
        <p:spPr bwMode="auto">
          <a:xfrm rot="21400944">
            <a:off x="10566751" y="39389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9" name="Freeform 274">
            <a:extLst>
              <a:ext uri="{FF2B5EF4-FFF2-40B4-BE49-F238E27FC236}">
                <a16:creationId xmlns:a16="http://schemas.microsoft.com/office/drawing/2014/main" id="{288A173D-7972-9DE9-035F-71298C16A753}"/>
              </a:ext>
            </a:extLst>
          </p:cNvPr>
          <p:cNvSpPr>
            <a:spLocks/>
          </p:cNvSpPr>
          <p:nvPr/>
        </p:nvSpPr>
        <p:spPr bwMode="auto">
          <a:xfrm rot="21400944">
            <a:off x="10606597" y="38964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0" name="Freeform 275">
            <a:extLst>
              <a:ext uri="{FF2B5EF4-FFF2-40B4-BE49-F238E27FC236}">
                <a16:creationId xmlns:a16="http://schemas.microsoft.com/office/drawing/2014/main" id="{8BE8B646-1614-D292-B76B-C00E13CE5748}"/>
              </a:ext>
            </a:extLst>
          </p:cNvPr>
          <p:cNvSpPr>
            <a:spLocks/>
          </p:cNvSpPr>
          <p:nvPr/>
        </p:nvSpPr>
        <p:spPr bwMode="auto">
          <a:xfrm rot="21400944">
            <a:off x="10616313" y="38923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1" name="Freeform 276">
            <a:extLst>
              <a:ext uri="{FF2B5EF4-FFF2-40B4-BE49-F238E27FC236}">
                <a16:creationId xmlns:a16="http://schemas.microsoft.com/office/drawing/2014/main" id="{3FE5E7B8-D454-6A74-BA97-76028F99160B}"/>
              </a:ext>
            </a:extLst>
          </p:cNvPr>
          <p:cNvSpPr>
            <a:spLocks/>
          </p:cNvSpPr>
          <p:nvPr/>
        </p:nvSpPr>
        <p:spPr bwMode="auto">
          <a:xfrm rot="21400944">
            <a:off x="10566649" y="3935391"/>
            <a:ext cx="0" cy="3534"/>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2" name="Freeform 277">
            <a:extLst>
              <a:ext uri="{FF2B5EF4-FFF2-40B4-BE49-F238E27FC236}">
                <a16:creationId xmlns:a16="http://schemas.microsoft.com/office/drawing/2014/main" id="{E41DD23D-6841-BB98-2D3D-C1BF550FEB67}"/>
              </a:ext>
            </a:extLst>
          </p:cNvPr>
          <p:cNvSpPr>
            <a:spLocks/>
          </p:cNvSpPr>
          <p:nvPr/>
        </p:nvSpPr>
        <p:spPr bwMode="auto">
          <a:xfrm rot="21400944">
            <a:off x="10853834" y="4254929"/>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3" name="Freeform 278">
            <a:extLst>
              <a:ext uri="{FF2B5EF4-FFF2-40B4-BE49-F238E27FC236}">
                <a16:creationId xmlns:a16="http://schemas.microsoft.com/office/drawing/2014/main" id="{615F03EF-4DF5-F781-A31A-BC233D4D9560}"/>
              </a:ext>
            </a:extLst>
          </p:cNvPr>
          <p:cNvSpPr>
            <a:spLocks/>
          </p:cNvSpPr>
          <p:nvPr/>
        </p:nvSpPr>
        <p:spPr bwMode="auto">
          <a:xfrm rot="21400944">
            <a:off x="10820670" y="4239120"/>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4" name="Freeform 279">
            <a:extLst>
              <a:ext uri="{FF2B5EF4-FFF2-40B4-BE49-F238E27FC236}">
                <a16:creationId xmlns:a16="http://schemas.microsoft.com/office/drawing/2014/main" id="{9F590A8C-D563-0514-4F18-A9348062C372}"/>
              </a:ext>
            </a:extLst>
          </p:cNvPr>
          <p:cNvSpPr>
            <a:spLocks/>
          </p:cNvSpPr>
          <p:nvPr/>
        </p:nvSpPr>
        <p:spPr bwMode="auto">
          <a:xfrm rot="21400944">
            <a:off x="10850115" y="42552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5" name="Freeform 280">
            <a:extLst>
              <a:ext uri="{FF2B5EF4-FFF2-40B4-BE49-F238E27FC236}">
                <a16:creationId xmlns:a16="http://schemas.microsoft.com/office/drawing/2014/main" id="{98D052D9-0088-BE42-7A02-98569BA58305}"/>
              </a:ext>
            </a:extLst>
          </p:cNvPr>
          <p:cNvSpPr>
            <a:spLocks/>
          </p:cNvSpPr>
          <p:nvPr/>
        </p:nvSpPr>
        <p:spPr bwMode="auto">
          <a:xfrm rot="21400944">
            <a:off x="10824496" y="42425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6" name="Freeform 281">
            <a:extLst>
              <a:ext uri="{FF2B5EF4-FFF2-40B4-BE49-F238E27FC236}">
                <a16:creationId xmlns:a16="http://schemas.microsoft.com/office/drawing/2014/main" id="{B24D8119-1B81-3544-7617-201AF04C9554}"/>
              </a:ext>
            </a:extLst>
          </p:cNvPr>
          <p:cNvSpPr>
            <a:spLocks/>
          </p:cNvSpPr>
          <p:nvPr/>
        </p:nvSpPr>
        <p:spPr bwMode="auto">
          <a:xfrm rot="21400944">
            <a:off x="10820264" y="4232172"/>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7" name="Freeform 282">
            <a:extLst>
              <a:ext uri="{FF2B5EF4-FFF2-40B4-BE49-F238E27FC236}">
                <a16:creationId xmlns:a16="http://schemas.microsoft.com/office/drawing/2014/main" id="{23664873-DDF0-994E-674E-F83AD763F85C}"/>
              </a:ext>
            </a:extLst>
          </p:cNvPr>
          <p:cNvSpPr>
            <a:spLocks/>
          </p:cNvSpPr>
          <p:nvPr/>
        </p:nvSpPr>
        <p:spPr bwMode="auto">
          <a:xfrm rot="21400944">
            <a:off x="10880042" y="3869846"/>
            <a:ext cx="6211"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8" name="Freeform 283">
            <a:extLst>
              <a:ext uri="{FF2B5EF4-FFF2-40B4-BE49-F238E27FC236}">
                <a16:creationId xmlns:a16="http://schemas.microsoft.com/office/drawing/2014/main" id="{B32903D5-1659-0ACD-3ED7-27D176CDFBE6}"/>
              </a:ext>
            </a:extLst>
          </p:cNvPr>
          <p:cNvSpPr>
            <a:spLocks/>
          </p:cNvSpPr>
          <p:nvPr/>
        </p:nvSpPr>
        <p:spPr bwMode="auto">
          <a:xfrm rot="21400944">
            <a:off x="10842570" y="4252009"/>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9" name="Freeform 284">
            <a:extLst>
              <a:ext uri="{FF2B5EF4-FFF2-40B4-BE49-F238E27FC236}">
                <a16:creationId xmlns:a16="http://schemas.microsoft.com/office/drawing/2014/main" id="{2241F7EA-3414-1590-2E73-3C87FCC3EDDD}"/>
              </a:ext>
            </a:extLst>
          </p:cNvPr>
          <p:cNvSpPr>
            <a:spLocks/>
          </p:cNvSpPr>
          <p:nvPr/>
        </p:nvSpPr>
        <p:spPr bwMode="auto">
          <a:xfrm rot="21400944">
            <a:off x="10838747" y="4252228"/>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0" name="Freeform 285">
            <a:extLst>
              <a:ext uri="{FF2B5EF4-FFF2-40B4-BE49-F238E27FC236}">
                <a16:creationId xmlns:a16="http://schemas.microsoft.com/office/drawing/2014/main" id="{2CF6B44E-2411-CCC1-DC6D-D115402CF83D}"/>
              </a:ext>
            </a:extLst>
          </p:cNvPr>
          <p:cNvSpPr>
            <a:spLocks/>
          </p:cNvSpPr>
          <p:nvPr/>
        </p:nvSpPr>
        <p:spPr bwMode="auto">
          <a:xfrm rot="21400944">
            <a:off x="10828519" y="4245745"/>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1" name="Freeform 286">
            <a:extLst>
              <a:ext uri="{FF2B5EF4-FFF2-40B4-BE49-F238E27FC236}">
                <a16:creationId xmlns:a16="http://schemas.microsoft.com/office/drawing/2014/main" id="{E1BC6FD3-927F-848B-151B-548169703662}"/>
              </a:ext>
            </a:extLst>
          </p:cNvPr>
          <p:cNvSpPr>
            <a:spLocks/>
          </p:cNvSpPr>
          <p:nvPr/>
        </p:nvSpPr>
        <p:spPr bwMode="auto">
          <a:xfrm rot="21400944">
            <a:off x="10945772" y="38662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2" name="Freeform 287">
            <a:extLst>
              <a:ext uri="{FF2B5EF4-FFF2-40B4-BE49-F238E27FC236}">
                <a16:creationId xmlns:a16="http://schemas.microsoft.com/office/drawing/2014/main" id="{CBA896DA-C661-ABED-199D-684794B3F816}"/>
              </a:ext>
            </a:extLst>
          </p:cNvPr>
          <p:cNvSpPr>
            <a:spLocks/>
          </p:cNvSpPr>
          <p:nvPr/>
        </p:nvSpPr>
        <p:spPr bwMode="auto">
          <a:xfrm rot="21400944">
            <a:off x="10949493" y="38660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3" name="Freeform 288">
            <a:extLst>
              <a:ext uri="{FF2B5EF4-FFF2-40B4-BE49-F238E27FC236}">
                <a16:creationId xmlns:a16="http://schemas.microsoft.com/office/drawing/2014/main" id="{B73C3D4B-44C1-6C73-36BA-E0E67D027020}"/>
              </a:ext>
            </a:extLst>
          </p:cNvPr>
          <p:cNvSpPr>
            <a:spLocks/>
          </p:cNvSpPr>
          <p:nvPr/>
        </p:nvSpPr>
        <p:spPr bwMode="auto">
          <a:xfrm rot="21400944">
            <a:off x="10817579" y="4228788"/>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4" name="Freeform 289">
            <a:extLst>
              <a:ext uri="{FF2B5EF4-FFF2-40B4-BE49-F238E27FC236}">
                <a16:creationId xmlns:a16="http://schemas.microsoft.com/office/drawing/2014/main" id="{05520D70-8C8D-AFD6-F5C8-107D1286F05B}"/>
              </a:ext>
            </a:extLst>
          </p:cNvPr>
          <p:cNvSpPr>
            <a:spLocks/>
          </p:cNvSpPr>
          <p:nvPr/>
        </p:nvSpPr>
        <p:spPr bwMode="auto">
          <a:xfrm rot="21400944">
            <a:off x="10945769" y="386610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5" name="Freeform 290">
            <a:extLst>
              <a:ext uri="{FF2B5EF4-FFF2-40B4-BE49-F238E27FC236}">
                <a16:creationId xmlns:a16="http://schemas.microsoft.com/office/drawing/2014/main" id="{D9092583-6E6A-6075-EACF-5BB75A2463C5}"/>
              </a:ext>
            </a:extLst>
          </p:cNvPr>
          <p:cNvSpPr>
            <a:spLocks/>
          </p:cNvSpPr>
          <p:nvPr/>
        </p:nvSpPr>
        <p:spPr bwMode="auto">
          <a:xfrm rot="21400944">
            <a:off x="10504608" y="3283300"/>
            <a:ext cx="757734" cy="396947"/>
          </a:xfrm>
          <a:custGeom>
            <a:avLst/>
            <a:gdLst>
              <a:gd name="T0" fmla="*/ 367 w 610"/>
              <a:gd name="T1" fmla="*/ 40 h 337"/>
              <a:gd name="T2" fmla="*/ 369 w 610"/>
              <a:gd name="T3" fmla="*/ 61 h 337"/>
              <a:gd name="T4" fmla="*/ 322 w 610"/>
              <a:gd name="T5" fmla="*/ 106 h 337"/>
              <a:gd name="T6" fmla="*/ 285 w 610"/>
              <a:gd name="T7" fmla="*/ 103 h 337"/>
              <a:gd name="T8" fmla="*/ 274 w 610"/>
              <a:gd name="T9" fmla="*/ 134 h 337"/>
              <a:gd name="T10" fmla="*/ 243 w 610"/>
              <a:gd name="T11" fmla="*/ 167 h 337"/>
              <a:gd name="T12" fmla="*/ 224 w 610"/>
              <a:gd name="T13" fmla="*/ 213 h 337"/>
              <a:gd name="T14" fmla="*/ 187 w 610"/>
              <a:gd name="T15" fmla="*/ 228 h 337"/>
              <a:gd name="T16" fmla="*/ 154 w 610"/>
              <a:gd name="T17" fmla="*/ 222 h 337"/>
              <a:gd name="T18" fmla="*/ 115 w 610"/>
              <a:gd name="T19" fmla="*/ 237 h 337"/>
              <a:gd name="T20" fmla="*/ 101 w 610"/>
              <a:gd name="T21" fmla="*/ 210 h 337"/>
              <a:gd name="T22" fmla="*/ 95 w 610"/>
              <a:gd name="T23" fmla="*/ 219 h 337"/>
              <a:gd name="T24" fmla="*/ 95 w 610"/>
              <a:gd name="T25" fmla="*/ 222 h 337"/>
              <a:gd name="T26" fmla="*/ 87 w 610"/>
              <a:gd name="T27" fmla="*/ 249 h 337"/>
              <a:gd name="T28" fmla="*/ 56 w 610"/>
              <a:gd name="T29" fmla="*/ 271 h 337"/>
              <a:gd name="T30" fmla="*/ 31 w 610"/>
              <a:gd name="T31" fmla="*/ 301 h 337"/>
              <a:gd name="T32" fmla="*/ 0 w 610"/>
              <a:gd name="T33" fmla="*/ 337 h 337"/>
              <a:gd name="T34" fmla="*/ 232 w 610"/>
              <a:gd name="T35" fmla="*/ 313 h 337"/>
              <a:gd name="T36" fmla="*/ 252 w 610"/>
              <a:gd name="T37" fmla="*/ 310 h 337"/>
              <a:gd name="T38" fmla="*/ 274 w 610"/>
              <a:gd name="T39" fmla="*/ 307 h 337"/>
              <a:gd name="T40" fmla="*/ 285 w 610"/>
              <a:gd name="T41" fmla="*/ 304 h 337"/>
              <a:gd name="T42" fmla="*/ 308 w 610"/>
              <a:gd name="T43" fmla="*/ 301 h 337"/>
              <a:gd name="T44" fmla="*/ 327 w 610"/>
              <a:gd name="T45" fmla="*/ 301 h 337"/>
              <a:gd name="T46" fmla="*/ 347 w 610"/>
              <a:gd name="T47" fmla="*/ 298 h 337"/>
              <a:gd name="T48" fmla="*/ 358 w 610"/>
              <a:gd name="T49" fmla="*/ 295 h 337"/>
              <a:gd name="T50" fmla="*/ 448 w 610"/>
              <a:gd name="T51" fmla="*/ 283 h 337"/>
              <a:gd name="T52" fmla="*/ 464 w 610"/>
              <a:gd name="T53" fmla="*/ 280 h 337"/>
              <a:gd name="T54" fmla="*/ 481 w 610"/>
              <a:gd name="T55" fmla="*/ 280 h 337"/>
              <a:gd name="T56" fmla="*/ 492 w 610"/>
              <a:gd name="T57" fmla="*/ 277 h 337"/>
              <a:gd name="T58" fmla="*/ 509 w 610"/>
              <a:gd name="T59" fmla="*/ 274 h 337"/>
              <a:gd name="T60" fmla="*/ 523 w 610"/>
              <a:gd name="T61" fmla="*/ 271 h 337"/>
              <a:gd name="T62" fmla="*/ 540 w 610"/>
              <a:gd name="T63" fmla="*/ 267 h 337"/>
              <a:gd name="T64" fmla="*/ 551 w 610"/>
              <a:gd name="T65" fmla="*/ 267 h 337"/>
              <a:gd name="T66" fmla="*/ 565 w 610"/>
              <a:gd name="T67" fmla="*/ 264 h 337"/>
              <a:gd name="T68" fmla="*/ 576 w 610"/>
              <a:gd name="T69" fmla="*/ 261 h 337"/>
              <a:gd name="T70" fmla="*/ 590 w 610"/>
              <a:gd name="T71" fmla="*/ 258 h 337"/>
              <a:gd name="T72" fmla="*/ 604 w 610"/>
              <a:gd name="T73" fmla="*/ 255 h 337"/>
              <a:gd name="T74" fmla="*/ 593 w 610"/>
              <a:gd name="T75" fmla="*/ 228 h 337"/>
              <a:gd name="T76" fmla="*/ 576 w 610"/>
              <a:gd name="T77" fmla="*/ 231 h 337"/>
              <a:gd name="T78" fmla="*/ 548 w 610"/>
              <a:gd name="T79" fmla="*/ 204 h 337"/>
              <a:gd name="T80" fmla="*/ 554 w 610"/>
              <a:gd name="T81" fmla="*/ 188 h 337"/>
              <a:gd name="T82" fmla="*/ 548 w 610"/>
              <a:gd name="T83" fmla="*/ 170 h 337"/>
              <a:gd name="T84" fmla="*/ 554 w 610"/>
              <a:gd name="T85" fmla="*/ 158 h 337"/>
              <a:gd name="T86" fmla="*/ 537 w 610"/>
              <a:gd name="T87" fmla="*/ 134 h 337"/>
              <a:gd name="T88" fmla="*/ 551 w 610"/>
              <a:gd name="T89" fmla="*/ 128 h 337"/>
              <a:gd name="T90" fmla="*/ 509 w 610"/>
              <a:gd name="T91" fmla="*/ 97 h 337"/>
              <a:gd name="T92" fmla="*/ 506 w 610"/>
              <a:gd name="T93" fmla="*/ 97 h 337"/>
              <a:gd name="T94" fmla="*/ 481 w 610"/>
              <a:gd name="T95" fmla="*/ 82 h 337"/>
              <a:gd name="T96" fmla="*/ 467 w 610"/>
              <a:gd name="T97" fmla="*/ 27 h 337"/>
              <a:gd name="T98" fmla="*/ 445 w 610"/>
              <a:gd name="T99" fmla="*/ 12 h 337"/>
              <a:gd name="T100" fmla="*/ 434 w 610"/>
              <a:gd name="T101" fmla="*/ 6 h 337"/>
              <a:gd name="T102" fmla="*/ 431 w 610"/>
              <a:gd name="T103" fmla="*/ 3 h 337"/>
              <a:gd name="T104" fmla="*/ 425 w 610"/>
              <a:gd name="T105" fmla="*/ 0 h 337"/>
              <a:gd name="T106" fmla="*/ 422 w 610"/>
              <a:gd name="T107"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0" h="337">
                <a:moveTo>
                  <a:pt x="392" y="21"/>
                </a:moveTo>
                <a:lnTo>
                  <a:pt x="392" y="21"/>
                </a:lnTo>
                <a:lnTo>
                  <a:pt x="386" y="27"/>
                </a:lnTo>
                <a:lnTo>
                  <a:pt x="372" y="34"/>
                </a:lnTo>
                <a:lnTo>
                  <a:pt x="372" y="34"/>
                </a:lnTo>
                <a:lnTo>
                  <a:pt x="367" y="40"/>
                </a:lnTo>
                <a:lnTo>
                  <a:pt x="367" y="40"/>
                </a:lnTo>
                <a:lnTo>
                  <a:pt x="369" y="40"/>
                </a:lnTo>
                <a:lnTo>
                  <a:pt x="369" y="40"/>
                </a:lnTo>
                <a:lnTo>
                  <a:pt x="372" y="43"/>
                </a:lnTo>
                <a:lnTo>
                  <a:pt x="375" y="49"/>
                </a:lnTo>
                <a:lnTo>
                  <a:pt x="375" y="49"/>
                </a:lnTo>
                <a:lnTo>
                  <a:pt x="375" y="55"/>
                </a:lnTo>
                <a:lnTo>
                  <a:pt x="369" y="61"/>
                </a:lnTo>
                <a:lnTo>
                  <a:pt x="358" y="64"/>
                </a:lnTo>
                <a:lnTo>
                  <a:pt x="358" y="64"/>
                </a:lnTo>
                <a:lnTo>
                  <a:pt x="353" y="67"/>
                </a:lnTo>
                <a:lnTo>
                  <a:pt x="353" y="67"/>
                </a:lnTo>
                <a:lnTo>
                  <a:pt x="327" y="100"/>
                </a:lnTo>
                <a:lnTo>
                  <a:pt x="327" y="100"/>
                </a:lnTo>
                <a:lnTo>
                  <a:pt x="322" y="106"/>
                </a:lnTo>
                <a:lnTo>
                  <a:pt x="308" y="113"/>
                </a:lnTo>
                <a:lnTo>
                  <a:pt x="308" y="113"/>
                </a:lnTo>
                <a:lnTo>
                  <a:pt x="305" y="113"/>
                </a:lnTo>
                <a:lnTo>
                  <a:pt x="305" y="113"/>
                </a:lnTo>
                <a:lnTo>
                  <a:pt x="297" y="113"/>
                </a:lnTo>
                <a:lnTo>
                  <a:pt x="291" y="109"/>
                </a:lnTo>
                <a:lnTo>
                  <a:pt x="285" y="103"/>
                </a:lnTo>
                <a:lnTo>
                  <a:pt x="285" y="103"/>
                </a:lnTo>
                <a:lnTo>
                  <a:pt x="280" y="109"/>
                </a:lnTo>
                <a:lnTo>
                  <a:pt x="280" y="109"/>
                </a:lnTo>
                <a:lnTo>
                  <a:pt x="280" y="116"/>
                </a:lnTo>
                <a:lnTo>
                  <a:pt x="280" y="116"/>
                </a:lnTo>
                <a:lnTo>
                  <a:pt x="280" y="125"/>
                </a:lnTo>
                <a:lnTo>
                  <a:pt x="274" y="134"/>
                </a:lnTo>
                <a:lnTo>
                  <a:pt x="274" y="134"/>
                </a:lnTo>
                <a:lnTo>
                  <a:pt x="263" y="140"/>
                </a:lnTo>
                <a:lnTo>
                  <a:pt x="263" y="140"/>
                </a:lnTo>
                <a:lnTo>
                  <a:pt x="257" y="146"/>
                </a:lnTo>
                <a:lnTo>
                  <a:pt x="257" y="146"/>
                </a:lnTo>
                <a:lnTo>
                  <a:pt x="252" y="152"/>
                </a:lnTo>
                <a:lnTo>
                  <a:pt x="243" y="167"/>
                </a:lnTo>
                <a:lnTo>
                  <a:pt x="243" y="167"/>
                </a:lnTo>
                <a:lnTo>
                  <a:pt x="238" y="182"/>
                </a:lnTo>
                <a:lnTo>
                  <a:pt x="238" y="192"/>
                </a:lnTo>
                <a:lnTo>
                  <a:pt x="238" y="192"/>
                </a:lnTo>
                <a:lnTo>
                  <a:pt x="238" y="198"/>
                </a:lnTo>
                <a:lnTo>
                  <a:pt x="235" y="204"/>
                </a:lnTo>
                <a:lnTo>
                  <a:pt x="224" y="213"/>
                </a:lnTo>
                <a:lnTo>
                  <a:pt x="224" y="213"/>
                </a:lnTo>
                <a:lnTo>
                  <a:pt x="224" y="213"/>
                </a:lnTo>
                <a:lnTo>
                  <a:pt x="224" y="213"/>
                </a:lnTo>
                <a:lnTo>
                  <a:pt x="218" y="216"/>
                </a:lnTo>
                <a:lnTo>
                  <a:pt x="199" y="216"/>
                </a:lnTo>
                <a:lnTo>
                  <a:pt x="199" y="216"/>
                </a:lnTo>
                <a:lnTo>
                  <a:pt x="187" y="228"/>
                </a:lnTo>
                <a:lnTo>
                  <a:pt x="182" y="228"/>
                </a:lnTo>
                <a:lnTo>
                  <a:pt x="182" y="228"/>
                </a:lnTo>
                <a:lnTo>
                  <a:pt x="173" y="225"/>
                </a:lnTo>
                <a:lnTo>
                  <a:pt x="162" y="219"/>
                </a:lnTo>
                <a:lnTo>
                  <a:pt x="162" y="219"/>
                </a:lnTo>
                <a:lnTo>
                  <a:pt x="154" y="222"/>
                </a:lnTo>
                <a:lnTo>
                  <a:pt x="154" y="222"/>
                </a:lnTo>
                <a:lnTo>
                  <a:pt x="143" y="243"/>
                </a:lnTo>
                <a:lnTo>
                  <a:pt x="143" y="243"/>
                </a:lnTo>
                <a:lnTo>
                  <a:pt x="140" y="246"/>
                </a:lnTo>
                <a:lnTo>
                  <a:pt x="134" y="246"/>
                </a:lnTo>
                <a:lnTo>
                  <a:pt x="115" y="237"/>
                </a:lnTo>
                <a:lnTo>
                  <a:pt x="115" y="237"/>
                </a:lnTo>
                <a:lnTo>
                  <a:pt x="115" y="237"/>
                </a:lnTo>
                <a:lnTo>
                  <a:pt x="115" y="237"/>
                </a:lnTo>
                <a:lnTo>
                  <a:pt x="109" y="231"/>
                </a:lnTo>
                <a:lnTo>
                  <a:pt x="106" y="222"/>
                </a:lnTo>
                <a:lnTo>
                  <a:pt x="101" y="210"/>
                </a:lnTo>
                <a:lnTo>
                  <a:pt x="101" y="210"/>
                </a:lnTo>
                <a:lnTo>
                  <a:pt x="101" y="210"/>
                </a:lnTo>
                <a:lnTo>
                  <a:pt x="101" y="210"/>
                </a:lnTo>
                <a:lnTo>
                  <a:pt x="95" y="216"/>
                </a:lnTo>
                <a:lnTo>
                  <a:pt x="95" y="216"/>
                </a:lnTo>
                <a:lnTo>
                  <a:pt x="95" y="216"/>
                </a:lnTo>
                <a:lnTo>
                  <a:pt x="95" y="216"/>
                </a:lnTo>
                <a:lnTo>
                  <a:pt x="95" y="216"/>
                </a:lnTo>
                <a:lnTo>
                  <a:pt x="95" y="216"/>
                </a:lnTo>
                <a:lnTo>
                  <a:pt x="95" y="219"/>
                </a:lnTo>
                <a:lnTo>
                  <a:pt x="95" y="219"/>
                </a:lnTo>
                <a:lnTo>
                  <a:pt x="95" y="219"/>
                </a:lnTo>
                <a:lnTo>
                  <a:pt x="95" y="219"/>
                </a:lnTo>
                <a:lnTo>
                  <a:pt x="95" y="222"/>
                </a:lnTo>
                <a:lnTo>
                  <a:pt x="95" y="222"/>
                </a:lnTo>
                <a:lnTo>
                  <a:pt x="95" y="222"/>
                </a:lnTo>
                <a:lnTo>
                  <a:pt x="95" y="222"/>
                </a:lnTo>
                <a:lnTo>
                  <a:pt x="95" y="222"/>
                </a:lnTo>
                <a:lnTo>
                  <a:pt x="95" y="222"/>
                </a:lnTo>
                <a:lnTo>
                  <a:pt x="98" y="225"/>
                </a:lnTo>
                <a:lnTo>
                  <a:pt x="98" y="225"/>
                </a:lnTo>
                <a:lnTo>
                  <a:pt x="92" y="240"/>
                </a:lnTo>
                <a:lnTo>
                  <a:pt x="87" y="249"/>
                </a:lnTo>
                <a:lnTo>
                  <a:pt x="87" y="249"/>
                </a:lnTo>
                <a:lnTo>
                  <a:pt x="81" y="252"/>
                </a:lnTo>
                <a:lnTo>
                  <a:pt x="73" y="252"/>
                </a:lnTo>
                <a:lnTo>
                  <a:pt x="73" y="252"/>
                </a:lnTo>
                <a:lnTo>
                  <a:pt x="61" y="255"/>
                </a:lnTo>
                <a:lnTo>
                  <a:pt x="61" y="255"/>
                </a:lnTo>
                <a:lnTo>
                  <a:pt x="61" y="264"/>
                </a:lnTo>
                <a:lnTo>
                  <a:pt x="56" y="271"/>
                </a:lnTo>
                <a:lnTo>
                  <a:pt x="45" y="283"/>
                </a:lnTo>
                <a:lnTo>
                  <a:pt x="45" y="283"/>
                </a:lnTo>
                <a:lnTo>
                  <a:pt x="42" y="286"/>
                </a:lnTo>
                <a:lnTo>
                  <a:pt x="42" y="286"/>
                </a:lnTo>
                <a:lnTo>
                  <a:pt x="36" y="292"/>
                </a:lnTo>
                <a:lnTo>
                  <a:pt x="36" y="292"/>
                </a:lnTo>
                <a:lnTo>
                  <a:pt x="31" y="301"/>
                </a:lnTo>
                <a:lnTo>
                  <a:pt x="31" y="301"/>
                </a:lnTo>
                <a:lnTo>
                  <a:pt x="28" y="307"/>
                </a:lnTo>
                <a:lnTo>
                  <a:pt x="28" y="310"/>
                </a:lnTo>
                <a:lnTo>
                  <a:pt x="28" y="310"/>
                </a:lnTo>
                <a:lnTo>
                  <a:pt x="25" y="313"/>
                </a:lnTo>
                <a:lnTo>
                  <a:pt x="0" y="337"/>
                </a:lnTo>
                <a:lnTo>
                  <a:pt x="0" y="337"/>
                </a:lnTo>
                <a:lnTo>
                  <a:pt x="221" y="313"/>
                </a:lnTo>
                <a:lnTo>
                  <a:pt x="221" y="313"/>
                </a:lnTo>
                <a:lnTo>
                  <a:pt x="221" y="313"/>
                </a:lnTo>
                <a:lnTo>
                  <a:pt x="221" y="313"/>
                </a:lnTo>
                <a:lnTo>
                  <a:pt x="232" y="313"/>
                </a:lnTo>
                <a:lnTo>
                  <a:pt x="232" y="313"/>
                </a:lnTo>
                <a:lnTo>
                  <a:pt x="232" y="313"/>
                </a:lnTo>
                <a:lnTo>
                  <a:pt x="232" y="313"/>
                </a:lnTo>
                <a:lnTo>
                  <a:pt x="241" y="310"/>
                </a:lnTo>
                <a:lnTo>
                  <a:pt x="241" y="310"/>
                </a:lnTo>
                <a:lnTo>
                  <a:pt x="243" y="310"/>
                </a:lnTo>
                <a:lnTo>
                  <a:pt x="243" y="310"/>
                </a:lnTo>
                <a:lnTo>
                  <a:pt x="252" y="310"/>
                </a:lnTo>
                <a:lnTo>
                  <a:pt x="252" y="310"/>
                </a:lnTo>
                <a:lnTo>
                  <a:pt x="255" y="310"/>
                </a:lnTo>
                <a:lnTo>
                  <a:pt x="255" y="310"/>
                </a:lnTo>
                <a:lnTo>
                  <a:pt x="263" y="307"/>
                </a:lnTo>
                <a:lnTo>
                  <a:pt x="263" y="307"/>
                </a:lnTo>
                <a:lnTo>
                  <a:pt x="266" y="307"/>
                </a:lnTo>
                <a:lnTo>
                  <a:pt x="266" y="307"/>
                </a:lnTo>
                <a:lnTo>
                  <a:pt x="274" y="307"/>
                </a:lnTo>
                <a:lnTo>
                  <a:pt x="274" y="307"/>
                </a:lnTo>
                <a:lnTo>
                  <a:pt x="277" y="307"/>
                </a:lnTo>
                <a:lnTo>
                  <a:pt x="277" y="307"/>
                </a:lnTo>
                <a:lnTo>
                  <a:pt x="285" y="304"/>
                </a:lnTo>
                <a:lnTo>
                  <a:pt x="285" y="304"/>
                </a:lnTo>
                <a:lnTo>
                  <a:pt x="285" y="304"/>
                </a:lnTo>
                <a:lnTo>
                  <a:pt x="285" y="304"/>
                </a:lnTo>
                <a:lnTo>
                  <a:pt x="297" y="304"/>
                </a:lnTo>
                <a:lnTo>
                  <a:pt x="297" y="304"/>
                </a:lnTo>
                <a:lnTo>
                  <a:pt x="297" y="304"/>
                </a:lnTo>
                <a:lnTo>
                  <a:pt x="297" y="304"/>
                </a:lnTo>
                <a:lnTo>
                  <a:pt x="305" y="304"/>
                </a:lnTo>
                <a:lnTo>
                  <a:pt x="305" y="304"/>
                </a:lnTo>
                <a:lnTo>
                  <a:pt x="308" y="301"/>
                </a:lnTo>
                <a:lnTo>
                  <a:pt x="308" y="301"/>
                </a:lnTo>
                <a:lnTo>
                  <a:pt x="316" y="301"/>
                </a:lnTo>
                <a:lnTo>
                  <a:pt x="316" y="301"/>
                </a:lnTo>
                <a:lnTo>
                  <a:pt x="319" y="301"/>
                </a:lnTo>
                <a:lnTo>
                  <a:pt x="319" y="301"/>
                </a:lnTo>
                <a:lnTo>
                  <a:pt x="327" y="301"/>
                </a:lnTo>
                <a:lnTo>
                  <a:pt x="327" y="301"/>
                </a:lnTo>
                <a:lnTo>
                  <a:pt x="330" y="301"/>
                </a:lnTo>
                <a:lnTo>
                  <a:pt x="330" y="301"/>
                </a:lnTo>
                <a:lnTo>
                  <a:pt x="339" y="298"/>
                </a:lnTo>
                <a:lnTo>
                  <a:pt x="339" y="298"/>
                </a:lnTo>
                <a:lnTo>
                  <a:pt x="339" y="298"/>
                </a:lnTo>
                <a:lnTo>
                  <a:pt x="339" y="298"/>
                </a:lnTo>
                <a:lnTo>
                  <a:pt x="347" y="298"/>
                </a:lnTo>
                <a:lnTo>
                  <a:pt x="347" y="298"/>
                </a:lnTo>
                <a:lnTo>
                  <a:pt x="350" y="298"/>
                </a:lnTo>
                <a:lnTo>
                  <a:pt x="350" y="298"/>
                </a:lnTo>
                <a:lnTo>
                  <a:pt x="358" y="295"/>
                </a:lnTo>
                <a:lnTo>
                  <a:pt x="358" y="295"/>
                </a:lnTo>
                <a:lnTo>
                  <a:pt x="358" y="295"/>
                </a:lnTo>
                <a:lnTo>
                  <a:pt x="358" y="295"/>
                </a:lnTo>
                <a:lnTo>
                  <a:pt x="436" y="286"/>
                </a:lnTo>
                <a:lnTo>
                  <a:pt x="436" y="286"/>
                </a:lnTo>
                <a:lnTo>
                  <a:pt x="436" y="286"/>
                </a:lnTo>
                <a:lnTo>
                  <a:pt x="436" y="286"/>
                </a:lnTo>
                <a:lnTo>
                  <a:pt x="445" y="283"/>
                </a:lnTo>
                <a:lnTo>
                  <a:pt x="445" y="283"/>
                </a:lnTo>
                <a:lnTo>
                  <a:pt x="448" y="283"/>
                </a:lnTo>
                <a:lnTo>
                  <a:pt x="448" y="283"/>
                </a:lnTo>
                <a:lnTo>
                  <a:pt x="453" y="283"/>
                </a:lnTo>
                <a:lnTo>
                  <a:pt x="453" y="283"/>
                </a:lnTo>
                <a:lnTo>
                  <a:pt x="456" y="283"/>
                </a:lnTo>
                <a:lnTo>
                  <a:pt x="456" y="283"/>
                </a:lnTo>
                <a:lnTo>
                  <a:pt x="464" y="280"/>
                </a:lnTo>
                <a:lnTo>
                  <a:pt x="464" y="280"/>
                </a:lnTo>
                <a:lnTo>
                  <a:pt x="464" y="280"/>
                </a:lnTo>
                <a:lnTo>
                  <a:pt x="464" y="280"/>
                </a:lnTo>
                <a:lnTo>
                  <a:pt x="473" y="280"/>
                </a:lnTo>
                <a:lnTo>
                  <a:pt x="473" y="280"/>
                </a:lnTo>
                <a:lnTo>
                  <a:pt x="476" y="280"/>
                </a:lnTo>
                <a:lnTo>
                  <a:pt x="476" y="280"/>
                </a:lnTo>
                <a:lnTo>
                  <a:pt x="481" y="280"/>
                </a:lnTo>
                <a:lnTo>
                  <a:pt x="481" y="280"/>
                </a:lnTo>
                <a:lnTo>
                  <a:pt x="484" y="277"/>
                </a:lnTo>
                <a:lnTo>
                  <a:pt x="484" y="277"/>
                </a:lnTo>
                <a:lnTo>
                  <a:pt x="490" y="277"/>
                </a:lnTo>
                <a:lnTo>
                  <a:pt x="490" y="277"/>
                </a:lnTo>
                <a:lnTo>
                  <a:pt x="492" y="277"/>
                </a:lnTo>
                <a:lnTo>
                  <a:pt x="492" y="277"/>
                </a:lnTo>
                <a:lnTo>
                  <a:pt x="498" y="277"/>
                </a:lnTo>
                <a:lnTo>
                  <a:pt x="498" y="277"/>
                </a:lnTo>
                <a:lnTo>
                  <a:pt x="501" y="274"/>
                </a:lnTo>
                <a:lnTo>
                  <a:pt x="501" y="274"/>
                </a:lnTo>
                <a:lnTo>
                  <a:pt x="506" y="274"/>
                </a:lnTo>
                <a:lnTo>
                  <a:pt x="506" y="274"/>
                </a:lnTo>
                <a:lnTo>
                  <a:pt x="509" y="274"/>
                </a:lnTo>
                <a:lnTo>
                  <a:pt x="509" y="274"/>
                </a:lnTo>
                <a:lnTo>
                  <a:pt x="515" y="274"/>
                </a:lnTo>
                <a:lnTo>
                  <a:pt x="515" y="274"/>
                </a:lnTo>
                <a:lnTo>
                  <a:pt x="518" y="274"/>
                </a:lnTo>
                <a:lnTo>
                  <a:pt x="518" y="274"/>
                </a:lnTo>
                <a:lnTo>
                  <a:pt x="523" y="271"/>
                </a:lnTo>
                <a:lnTo>
                  <a:pt x="523" y="271"/>
                </a:lnTo>
                <a:lnTo>
                  <a:pt x="526" y="271"/>
                </a:lnTo>
                <a:lnTo>
                  <a:pt x="526" y="271"/>
                </a:lnTo>
                <a:lnTo>
                  <a:pt x="532" y="271"/>
                </a:lnTo>
                <a:lnTo>
                  <a:pt x="532" y="271"/>
                </a:lnTo>
                <a:lnTo>
                  <a:pt x="534" y="271"/>
                </a:lnTo>
                <a:lnTo>
                  <a:pt x="534" y="271"/>
                </a:lnTo>
                <a:lnTo>
                  <a:pt x="540" y="267"/>
                </a:lnTo>
                <a:lnTo>
                  <a:pt x="540" y="267"/>
                </a:lnTo>
                <a:lnTo>
                  <a:pt x="543" y="267"/>
                </a:lnTo>
                <a:lnTo>
                  <a:pt x="543" y="267"/>
                </a:lnTo>
                <a:lnTo>
                  <a:pt x="548" y="267"/>
                </a:lnTo>
                <a:lnTo>
                  <a:pt x="548" y="267"/>
                </a:lnTo>
                <a:lnTo>
                  <a:pt x="551" y="267"/>
                </a:lnTo>
                <a:lnTo>
                  <a:pt x="551" y="267"/>
                </a:lnTo>
                <a:lnTo>
                  <a:pt x="557" y="264"/>
                </a:lnTo>
                <a:lnTo>
                  <a:pt x="557" y="264"/>
                </a:lnTo>
                <a:lnTo>
                  <a:pt x="560" y="264"/>
                </a:lnTo>
                <a:lnTo>
                  <a:pt x="560" y="264"/>
                </a:lnTo>
                <a:lnTo>
                  <a:pt x="562" y="264"/>
                </a:lnTo>
                <a:lnTo>
                  <a:pt x="562" y="264"/>
                </a:lnTo>
                <a:lnTo>
                  <a:pt x="565" y="264"/>
                </a:lnTo>
                <a:lnTo>
                  <a:pt x="565" y="264"/>
                </a:lnTo>
                <a:lnTo>
                  <a:pt x="571" y="264"/>
                </a:lnTo>
                <a:lnTo>
                  <a:pt x="571" y="264"/>
                </a:lnTo>
                <a:lnTo>
                  <a:pt x="574" y="261"/>
                </a:lnTo>
                <a:lnTo>
                  <a:pt x="574" y="261"/>
                </a:lnTo>
                <a:lnTo>
                  <a:pt x="576" y="261"/>
                </a:lnTo>
                <a:lnTo>
                  <a:pt x="576" y="261"/>
                </a:lnTo>
                <a:lnTo>
                  <a:pt x="579" y="261"/>
                </a:lnTo>
                <a:lnTo>
                  <a:pt x="579" y="261"/>
                </a:lnTo>
                <a:lnTo>
                  <a:pt x="585" y="261"/>
                </a:lnTo>
                <a:lnTo>
                  <a:pt x="585" y="261"/>
                </a:lnTo>
                <a:lnTo>
                  <a:pt x="588" y="258"/>
                </a:lnTo>
                <a:lnTo>
                  <a:pt x="588" y="258"/>
                </a:lnTo>
                <a:lnTo>
                  <a:pt x="590" y="258"/>
                </a:lnTo>
                <a:lnTo>
                  <a:pt x="590" y="258"/>
                </a:lnTo>
                <a:lnTo>
                  <a:pt x="596" y="258"/>
                </a:lnTo>
                <a:lnTo>
                  <a:pt x="596" y="258"/>
                </a:lnTo>
                <a:lnTo>
                  <a:pt x="599" y="258"/>
                </a:lnTo>
                <a:lnTo>
                  <a:pt x="599" y="258"/>
                </a:lnTo>
                <a:lnTo>
                  <a:pt x="604" y="255"/>
                </a:lnTo>
                <a:lnTo>
                  <a:pt x="604" y="255"/>
                </a:lnTo>
                <a:lnTo>
                  <a:pt x="604" y="255"/>
                </a:lnTo>
                <a:lnTo>
                  <a:pt x="604" y="255"/>
                </a:lnTo>
                <a:lnTo>
                  <a:pt x="610" y="255"/>
                </a:lnTo>
                <a:lnTo>
                  <a:pt x="610" y="255"/>
                </a:lnTo>
                <a:lnTo>
                  <a:pt x="602" y="246"/>
                </a:lnTo>
                <a:lnTo>
                  <a:pt x="602" y="246"/>
                </a:lnTo>
                <a:lnTo>
                  <a:pt x="593" y="228"/>
                </a:lnTo>
                <a:lnTo>
                  <a:pt x="593" y="228"/>
                </a:lnTo>
                <a:lnTo>
                  <a:pt x="590" y="225"/>
                </a:lnTo>
                <a:lnTo>
                  <a:pt x="590" y="225"/>
                </a:lnTo>
                <a:lnTo>
                  <a:pt x="585" y="228"/>
                </a:lnTo>
                <a:lnTo>
                  <a:pt x="576" y="231"/>
                </a:lnTo>
                <a:lnTo>
                  <a:pt x="576" y="231"/>
                </a:lnTo>
                <a:lnTo>
                  <a:pt x="576" y="231"/>
                </a:lnTo>
                <a:lnTo>
                  <a:pt x="576" y="231"/>
                </a:lnTo>
                <a:lnTo>
                  <a:pt x="562" y="228"/>
                </a:lnTo>
                <a:lnTo>
                  <a:pt x="554" y="222"/>
                </a:lnTo>
                <a:lnTo>
                  <a:pt x="548" y="210"/>
                </a:lnTo>
                <a:lnTo>
                  <a:pt x="548" y="210"/>
                </a:lnTo>
                <a:lnTo>
                  <a:pt x="548" y="204"/>
                </a:lnTo>
                <a:lnTo>
                  <a:pt x="548" y="204"/>
                </a:lnTo>
                <a:lnTo>
                  <a:pt x="554" y="201"/>
                </a:lnTo>
                <a:lnTo>
                  <a:pt x="554" y="201"/>
                </a:lnTo>
                <a:lnTo>
                  <a:pt x="557" y="201"/>
                </a:lnTo>
                <a:lnTo>
                  <a:pt x="565" y="195"/>
                </a:lnTo>
                <a:lnTo>
                  <a:pt x="565" y="195"/>
                </a:lnTo>
                <a:lnTo>
                  <a:pt x="554" y="188"/>
                </a:lnTo>
                <a:lnTo>
                  <a:pt x="554" y="188"/>
                </a:lnTo>
                <a:lnTo>
                  <a:pt x="546" y="185"/>
                </a:lnTo>
                <a:lnTo>
                  <a:pt x="543" y="179"/>
                </a:lnTo>
                <a:lnTo>
                  <a:pt x="543" y="179"/>
                </a:lnTo>
                <a:lnTo>
                  <a:pt x="546" y="173"/>
                </a:lnTo>
                <a:lnTo>
                  <a:pt x="546" y="173"/>
                </a:lnTo>
                <a:lnTo>
                  <a:pt x="548" y="170"/>
                </a:lnTo>
                <a:lnTo>
                  <a:pt x="548" y="170"/>
                </a:lnTo>
                <a:lnTo>
                  <a:pt x="554" y="167"/>
                </a:lnTo>
                <a:lnTo>
                  <a:pt x="557" y="161"/>
                </a:lnTo>
                <a:lnTo>
                  <a:pt x="557" y="161"/>
                </a:lnTo>
                <a:lnTo>
                  <a:pt x="557" y="161"/>
                </a:lnTo>
                <a:lnTo>
                  <a:pt x="557" y="161"/>
                </a:lnTo>
                <a:lnTo>
                  <a:pt x="554" y="158"/>
                </a:lnTo>
                <a:lnTo>
                  <a:pt x="554" y="158"/>
                </a:lnTo>
                <a:lnTo>
                  <a:pt x="540" y="149"/>
                </a:lnTo>
                <a:lnTo>
                  <a:pt x="540" y="149"/>
                </a:lnTo>
                <a:lnTo>
                  <a:pt x="534" y="146"/>
                </a:lnTo>
                <a:lnTo>
                  <a:pt x="534" y="143"/>
                </a:lnTo>
                <a:lnTo>
                  <a:pt x="534" y="137"/>
                </a:lnTo>
                <a:lnTo>
                  <a:pt x="534" y="137"/>
                </a:lnTo>
                <a:lnTo>
                  <a:pt x="537" y="134"/>
                </a:lnTo>
                <a:lnTo>
                  <a:pt x="540" y="131"/>
                </a:lnTo>
                <a:lnTo>
                  <a:pt x="548" y="131"/>
                </a:lnTo>
                <a:lnTo>
                  <a:pt x="548" y="131"/>
                </a:lnTo>
                <a:lnTo>
                  <a:pt x="551" y="128"/>
                </a:lnTo>
                <a:lnTo>
                  <a:pt x="551" y="128"/>
                </a:lnTo>
                <a:lnTo>
                  <a:pt x="551" y="128"/>
                </a:lnTo>
                <a:lnTo>
                  <a:pt x="551" y="128"/>
                </a:lnTo>
                <a:lnTo>
                  <a:pt x="551" y="122"/>
                </a:lnTo>
                <a:lnTo>
                  <a:pt x="551" y="122"/>
                </a:lnTo>
                <a:lnTo>
                  <a:pt x="548" y="113"/>
                </a:lnTo>
                <a:lnTo>
                  <a:pt x="543" y="106"/>
                </a:lnTo>
                <a:lnTo>
                  <a:pt x="509" y="100"/>
                </a:lnTo>
                <a:lnTo>
                  <a:pt x="509" y="100"/>
                </a:lnTo>
                <a:lnTo>
                  <a:pt x="509" y="97"/>
                </a:lnTo>
                <a:lnTo>
                  <a:pt x="509" y="97"/>
                </a:lnTo>
                <a:lnTo>
                  <a:pt x="509" y="97"/>
                </a:lnTo>
                <a:lnTo>
                  <a:pt x="509" y="97"/>
                </a:lnTo>
                <a:lnTo>
                  <a:pt x="506" y="97"/>
                </a:lnTo>
                <a:lnTo>
                  <a:pt x="506" y="97"/>
                </a:lnTo>
                <a:lnTo>
                  <a:pt x="506" y="97"/>
                </a:lnTo>
                <a:lnTo>
                  <a:pt x="506" y="97"/>
                </a:lnTo>
                <a:lnTo>
                  <a:pt x="492" y="88"/>
                </a:lnTo>
                <a:lnTo>
                  <a:pt x="492" y="88"/>
                </a:lnTo>
                <a:lnTo>
                  <a:pt x="492" y="85"/>
                </a:lnTo>
                <a:lnTo>
                  <a:pt x="492" y="85"/>
                </a:lnTo>
                <a:lnTo>
                  <a:pt x="490" y="85"/>
                </a:lnTo>
                <a:lnTo>
                  <a:pt x="490" y="85"/>
                </a:lnTo>
                <a:lnTo>
                  <a:pt x="481" y="82"/>
                </a:lnTo>
                <a:lnTo>
                  <a:pt x="481" y="82"/>
                </a:lnTo>
                <a:lnTo>
                  <a:pt x="473" y="79"/>
                </a:lnTo>
                <a:lnTo>
                  <a:pt x="470" y="76"/>
                </a:lnTo>
                <a:lnTo>
                  <a:pt x="467" y="70"/>
                </a:lnTo>
                <a:lnTo>
                  <a:pt x="467" y="34"/>
                </a:lnTo>
                <a:lnTo>
                  <a:pt x="467" y="34"/>
                </a:lnTo>
                <a:lnTo>
                  <a:pt x="467" y="27"/>
                </a:lnTo>
                <a:lnTo>
                  <a:pt x="462" y="21"/>
                </a:lnTo>
                <a:lnTo>
                  <a:pt x="462" y="21"/>
                </a:lnTo>
                <a:lnTo>
                  <a:pt x="459" y="18"/>
                </a:lnTo>
                <a:lnTo>
                  <a:pt x="459" y="18"/>
                </a:lnTo>
                <a:lnTo>
                  <a:pt x="453" y="15"/>
                </a:lnTo>
                <a:lnTo>
                  <a:pt x="453" y="15"/>
                </a:lnTo>
                <a:lnTo>
                  <a:pt x="445" y="12"/>
                </a:lnTo>
                <a:lnTo>
                  <a:pt x="436" y="9"/>
                </a:lnTo>
                <a:lnTo>
                  <a:pt x="436" y="9"/>
                </a:lnTo>
                <a:lnTo>
                  <a:pt x="436" y="6"/>
                </a:lnTo>
                <a:lnTo>
                  <a:pt x="436" y="6"/>
                </a:lnTo>
                <a:lnTo>
                  <a:pt x="434" y="6"/>
                </a:lnTo>
                <a:lnTo>
                  <a:pt x="434" y="6"/>
                </a:lnTo>
                <a:lnTo>
                  <a:pt x="434" y="6"/>
                </a:lnTo>
                <a:lnTo>
                  <a:pt x="434" y="6"/>
                </a:lnTo>
                <a:lnTo>
                  <a:pt x="434" y="6"/>
                </a:lnTo>
                <a:lnTo>
                  <a:pt x="434" y="6"/>
                </a:lnTo>
                <a:lnTo>
                  <a:pt x="431" y="3"/>
                </a:lnTo>
                <a:lnTo>
                  <a:pt x="431" y="3"/>
                </a:lnTo>
                <a:lnTo>
                  <a:pt x="431" y="3"/>
                </a:lnTo>
                <a:lnTo>
                  <a:pt x="431" y="3"/>
                </a:lnTo>
                <a:lnTo>
                  <a:pt x="428" y="3"/>
                </a:lnTo>
                <a:lnTo>
                  <a:pt x="428" y="3"/>
                </a:lnTo>
                <a:lnTo>
                  <a:pt x="428" y="3"/>
                </a:lnTo>
                <a:lnTo>
                  <a:pt x="428" y="3"/>
                </a:lnTo>
                <a:lnTo>
                  <a:pt x="425" y="0"/>
                </a:lnTo>
                <a:lnTo>
                  <a:pt x="425" y="0"/>
                </a:lnTo>
                <a:lnTo>
                  <a:pt x="425" y="0"/>
                </a:lnTo>
                <a:lnTo>
                  <a:pt x="425" y="0"/>
                </a:lnTo>
                <a:lnTo>
                  <a:pt x="425" y="0"/>
                </a:lnTo>
                <a:lnTo>
                  <a:pt x="425" y="0"/>
                </a:lnTo>
                <a:lnTo>
                  <a:pt x="425" y="0"/>
                </a:lnTo>
                <a:lnTo>
                  <a:pt x="425" y="0"/>
                </a:lnTo>
                <a:lnTo>
                  <a:pt x="422" y="0"/>
                </a:lnTo>
                <a:lnTo>
                  <a:pt x="422" y="0"/>
                </a:lnTo>
                <a:lnTo>
                  <a:pt x="408" y="12"/>
                </a:lnTo>
                <a:lnTo>
                  <a:pt x="403" y="15"/>
                </a:lnTo>
                <a:lnTo>
                  <a:pt x="395" y="18"/>
                </a:lnTo>
                <a:lnTo>
                  <a:pt x="395" y="18"/>
                </a:lnTo>
                <a:lnTo>
                  <a:pt x="392" y="21"/>
                </a:lnTo>
                <a:lnTo>
                  <a:pt x="392" y="21"/>
                </a:lnTo>
                <a:close/>
              </a:path>
            </a:pathLst>
          </a:custGeom>
          <a:solidFill>
            <a:schemeClr val="accent4">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6" name="Freeform 291">
            <a:extLst>
              <a:ext uri="{FF2B5EF4-FFF2-40B4-BE49-F238E27FC236}">
                <a16:creationId xmlns:a16="http://schemas.microsoft.com/office/drawing/2014/main" id="{24555259-F685-A91D-74F3-7E43CD12B8BD}"/>
              </a:ext>
            </a:extLst>
          </p:cNvPr>
          <p:cNvSpPr>
            <a:spLocks/>
          </p:cNvSpPr>
          <p:nvPr/>
        </p:nvSpPr>
        <p:spPr bwMode="auto">
          <a:xfrm rot="21400944">
            <a:off x="10880096" y="3396902"/>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7" name="Freeform 292">
            <a:extLst>
              <a:ext uri="{FF2B5EF4-FFF2-40B4-BE49-F238E27FC236}">
                <a16:creationId xmlns:a16="http://schemas.microsoft.com/office/drawing/2014/main" id="{1DB1F01F-228D-8B32-6E39-6D86B51AD36F}"/>
              </a:ext>
            </a:extLst>
          </p:cNvPr>
          <p:cNvSpPr>
            <a:spLocks/>
          </p:cNvSpPr>
          <p:nvPr/>
        </p:nvSpPr>
        <p:spPr bwMode="auto">
          <a:xfrm rot="21400944">
            <a:off x="10574499" y="3238393"/>
            <a:ext cx="431039" cy="325096"/>
          </a:xfrm>
          <a:custGeom>
            <a:avLst/>
            <a:gdLst>
              <a:gd name="T0" fmla="*/ 117 w 347"/>
              <a:gd name="T1" fmla="*/ 15 h 276"/>
              <a:gd name="T2" fmla="*/ 115 w 347"/>
              <a:gd name="T3" fmla="*/ 15 h 276"/>
              <a:gd name="T4" fmla="*/ 109 w 347"/>
              <a:gd name="T5" fmla="*/ 6 h 276"/>
              <a:gd name="T6" fmla="*/ 98 w 347"/>
              <a:gd name="T7" fmla="*/ 33 h 276"/>
              <a:gd name="T8" fmla="*/ 98 w 347"/>
              <a:gd name="T9" fmla="*/ 36 h 276"/>
              <a:gd name="T10" fmla="*/ 73 w 347"/>
              <a:gd name="T11" fmla="*/ 69 h 276"/>
              <a:gd name="T12" fmla="*/ 53 w 347"/>
              <a:gd name="T13" fmla="*/ 73 h 276"/>
              <a:gd name="T14" fmla="*/ 53 w 347"/>
              <a:gd name="T15" fmla="*/ 88 h 276"/>
              <a:gd name="T16" fmla="*/ 33 w 347"/>
              <a:gd name="T17" fmla="*/ 109 h 276"/>
              <a:gd name="T18" fmla="*/ 22 w 347"/>
              <a:gd name="T19" fmla="*/ 121 h 276"/>
              <a:gd name="T20" fmla="*/ 8 w 347"/>
              <a:gd name="T21" fmla="*/ 155 h 276"/>
              <a:gd name="T22" fmla="*/ 11 w 347"/>
              <a:gd name="T23" fmla="*/ 191 h 276"/>
              <a:gd name="T24" fmla="*/ 8 w 347"/>
              <a:gd name="T25" fmla="*/ 191 h 276"/>
              <a:gd name="T26" fmla="*/ 8 w 347"/>
              <a:gd name="T27" fmla="*/ 191 h 276"/>
              <a:gd name="T28" fmla="*/ 3 w 347"/>
              <a:gd name="T29" fmla="*/ 188 h 276"/>
              <a:gd name="T30" fmla="*/ 0 w 347"/>
              <a:gd name="T31" fmla="*/ 191 h 276"/>
              <a:gd name="T32" fmla="*/ 0 w 347"/>
              <a:gd name="T33" fmla="*/ 194 h 276"/>
              <a:gd name="T34" fmla="*/ 0 w 347"/>
              <a:gd name="T35" fmla="*/ 197 h 276"/>
              <a:gd name="T36" fmla="*/ 0 w 347"/>
              <a:gd name="T37" fmla="*/ 200 h 276"/>
              <a:gd name="T38" fmla="*/ 5 w 347"/>
              <a:gd name="T39" fmla="*/ 227 h 276"/>
              <a:gd name="T40" fmla="*/ 11 w 347"/>
              <a:gd name="T41" fmla="*/ 237 h 276"/>
              <a:gd name="T42" fmla="*/ 11 w 347"/>
              <a:gd name="T43" fmla="*/ 237 h 276"/>
              <a:gd name="T44" fmla="*/ 14 w 347"/>
              <a:gd name="T45" fmla="*/ 240 h 276"/>
              <a:gd name="T46" fmla="*/ 14 w 347"/>
              <a:gd name="T47" fmla="*/ 240 h 276"/>
              <a:gd name="T48" fmla="*/ 17 w 347"/>
              <a:gd name="T49" fmla="*/ 243 h 276"/>
              <a:gd name="T50" fmla="*/ 17 w 347"/>
              <a:gd name="T51" fmla="*/ 246 h 276"/>
              <a:gd name="T52" fmla="*/ 33 w 347"/>
              <a:gd name="T53" fmla="*/ 240 h 276"/>
              <a:gd name="T54" fmla="*/ 50 w 347"/>
              <a:gd name="T55" fmla="*/ 270 h 276"/>
              <a:gd name="T56" fmla="*/ 81 w 347"/>
              <a:gd name="T57" fmla="*/ 252 h 276"/>
              <a:gd name="T58" fmla="*/ 95 w 347"/>
              <a:gd name="T59" fmla="*/ 249 h 276"/>
              <a:gd name="T60" fmla="*/ 129 w 347"/>
              <a:gd name="T61" fmla="*/ 246 h 276"/>
              <a:gd name="T62" fmla="*/ 148 w 347"/>
              <a:gd name="T63" fmla="*/ 246 h 276"/>
              <a:gd name="T64" fmla="*/ 162 w 347"/>
              <a:gd name="T65" fmla="*/ 203 h 276"/>
              <a:gd name="T66" fmla="*/ 187 w 347"/>
              <a:gd name="T67" fmla="*/ 173 h 276"/>
              <a:gd name="T68" fmla="*/ 199 w 347"/>
              <a:gd name="T69" fmla="*/ 155 h 276"/>
              <a:gd name="T70" fmla="*/ 215 w 347"/>
              <a:gd name="T71" fmla="*/ 136 h 276"/>
              <a:gd name="T72" fmla="*/ 238 w 347"/>
              <a:gd name="T73" fmla="*/ 142 h 276"/>
              <a:gd name="T74" fmla="*/ 263 w 347"/>
              <a:gd name="T75" fmla="*/ 115 h 276"/>
              <a:gd name="T76" fmla="*/ 294 w 347"/>
              <a:gd name="T77" fmla="*/ 91 h 276"/>
              <a:gd name="T78" fmla="*/ 285 w 347"/>
              <a:gd name="T79" fmla="*/ 82 h 276"/>
              <a:gd name="T80" fmla="*/ 288 w 347"/>
              <a:gd name="T81" fmla="*/ 73 h 276"/>
              <a:gd name="T82" fmla="*/ 313 w 347"/>
              <a:gd name="T83" fmla="*/ 54 h 276"/>
              <a:gd name="T84" fmla="*/ 347 w 347"/>
              <a:gd name="T85" fmla="*/ 33 h 276"/>
              <a:gd name="T86" fmla="*/ 347 w 347"/>
              <a:gd name="T87" fmla="*/ 30 h 276"/>
              <a:gd name="T88" fmla="*/ 347 w 347"/>
              <a:gd name="T89" fmla="*/ 27 h 276"/>
              <a:gd name="T90" fmla="*/ 344 w 347"/>
              <a:gd name="T91" fmla="*/ 27 h 276"/>
              <a:gd name="T92" fmla="*/ 344 w 347"/>
              <a:gd name="T93" fmla="*/ 24 h 276"/>
              <a:gd name="T94" fmla="*/ 344 w 347"/>
              <a:gd name="T95" fmla="*/ 24 h 276"/>
              <a:gd name="T96" fmla="*/ 341 w 347"/>
              <a:gd name="T97" fmla="*/ 21 h 276"/>
              <a:gd name="T98" fmla="*/ 341 w 347"/>
              <a:gd name="T99" fmla="*/ 21 h 276"/>
              <a:gd name="T100" fmla="*/ 341 w 347"/>
              <a:gd name="T101" fmla="*/ 21 h 276"/>
              <a:gd name="T102" fmla="*/ 338 w 347"/>
              <a:gd name="T103" fmla="*/ 21 h 276"/>
              <a:gd name="T104" fmla="*/ 338 w 347"/>
              <a:gd name="T105" fmla="*/ 21 h 276"/>
              <a:gd name="T106" fmla="*/ 338 w 347"/>
              <a:gd name="T107" fmla="*/ 21 h 276"/>
              <a:gd name="T108" fmla="*/ 336 w 347"/>
              <a:gd name="T109" fmla="*/ 18 h 276"/>
              <a:gd name="T110" fmla="*/ 299 w 347"/>
              <a:gd name="T111" fmla="*/ 6 h 276"/>
              <a:gd name="T112" fmla="*/ 263 w 347"/>
              <a:gd name="T113" fmla="*/ 12 h 276"/>
              <a:gd name="T114" fmla="*/ 238 w 347"/>
              <a:gd name="T115" fmla="*/ 54 h 276"/>
              <a:gd name="T116" fmla="*/ 207 w 347"/>
              <a:gd name="T117" fmla="*/ 6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7" h="276">
                <a:moveTo>
                  <a:pt x="117" y="15"/>
                </a:moveTo>
                <a:lnTo>
                  <a:pt x="117" y="15"/>
                </a:lnTo>
                <a:lnTo>
                  <a:pt x="117" y="15"/>
                </a:lnTo>
                <a:lnTo>
                  <a:pt x="117" y="15"/>
                </a:lnTo>
                <a:lnTo>
                  <a:pt x="117" y="15"/>
                </a:lnTo>
                <a:lnTo>
                  <a:pt x="117" y="15"/>
                </a:lnTo>
                <a:lnTo>
                  <a:pt x="115" y="15"/>
                </a:lnTo>
                <a:lnTo>
                  <a:pt x="115" y="15"/>
                </a:lnTo>
                <a:lnTo>
                  <a:pt x="115" y="15"/>
                </a:lnTo>
                <a:lnTo>
                  <a:pt x="115" y="15"/>
                </a:lnTo>
                <a:lnTo>
                  <a:pt x="112" y="15"/>
                </a:lnTo>
                <a:lnTo>
                  <a:pt x="112" y="15"/>
                </a:lnTo>
                <a:lnTo>
                  <a:pt x="112" y="9"/>
                </a:lnTo>
                <a:lnTo>
                  <a:pt x="109" y="6"/>
                </a:lnTo>
                <a:lnTo>
                  <a:pt x="109" y="6"/>
                </a:lnTo>
                <a:lnTo>
                  <a:pt x="106" y="12"/>
                </a:lnTo>
                <a:lnTo>
                  <a:pt x="106" y="12"/>
                </a:lnTo>
                <a:lnTo>
                  <a:pt x="101" y="18"/>
                </a:lnTo>
                <a:lnTo>
                  <a:pt x="98" y="24"/>
                </a:lnTo>
                <a:lnTo>
                  <a:pt x="98" y="33"/>
                </a:lnTo>
                <a:lnTo>
                  <a:pt x="98" y="33"/>
                </a:lnTo>
                <a:lnTo>
                  <a:pt x="98" y="33"/>
                </a:lnTo>
                <a:lnTo>
                  <a:pt x="98" y="33"/>
                </a:lnTo>
                <a:lnTo>
                  <a:pt x="98" y="36"/>
                </a:lnTo>
                <a:lnTo>
                  <a:pt x="98" y="36"/>
                </a:lnTo>
                <a:lnTo>
                  <a:pt x="98" y="42"/>
                </a:lnTo>
                <a:lnTo>
                  <a:pt x="92" y="54"/>
                </a:lnTo>
                <a:lnTo>
                  <a:pt x="87" y="60"/>
                </a:lnTo>
                <a:lnTo>
                  <a:pt x="81" y="63"/>
                </a:lnTo>
                <a:lnTo>
                  <a:pt x="73" y="69"/>
                </a:lnTo>
                <a:lnTo>
                  <a:pt x="64" y="69"/>
                </a:lnTo>
                <a:lnTo>
                  <a:pt x="64" y="69"/>
                </a:lnTo>
                <a:lnTo>
                  <a:pt x="59" y="69"/>
                </a:lnTo>
                <a:lnTo>
                  <a:pt x="53" y="73"/>
                </a:lnTo>
                <a:lnTo>
                  <a:pt x="53" y="73"/>
                </a:lnTo>
                <a:lnTo>
                  <a:pt x="53" y="79"/>
                </a:lnTo>
                <a:lnTo>
                  <a:pt x="53" y="85"/>
                </a:lnTo>
                <a:lnTo>
                  <a:pt x="53" y="85"/>
                </a:lnTo>
                <a:lnTo>
                  <a:pt x="53" y="88"/>
                </a:lnTo>
                <a:lnTo>
                  <a:pt x="53" y="88"/>
                </a:lnTo>
                <a:lnTo>
                  <a:pt x="50" y="97"/>
                </a:lnTo>
                <a:lnTo>
                  <a:pt x="47" y="103"/>
                </a:lnTo>
                <a:lnTo>
                  <a:pt x="39" y="109"/>
                </a:lnTo>
                <a:lnTo>
                  <a:pt x="39" y="109"/>
                </a:lnTo>
                <a:lnTo>
                  <a:pt x="33" y="109"/>
                </a:lnTo>
                <a:lnTo>
                  <a:pt x="33" y="109"/>
                </a:lnTo>
                <a:lnTo>
                  <a:pt x="25" y="109"/>
                </a:lnTo>
                <a:lnTo>
                  <a:pt x="25" y="109"/>
                </a:lnTo>
                <a:lnTo>
                  <a:pt x="22" y="121"/>
                </a:lnTo>
                <a:lnTo>
                  <a:pt x="22" y="121"/>
                </a:lnTo>
                <a:lnTo>
                  <a:pt x="22" y="124"/>
                </a:lnTo>
                <a:lnTo>
                  <a:pt x="17" y="142"/>
                </a:lnTo>
                <a:lnTo>
                  <a:pt x="17" y="142"/>
                </a:lnTo>
                <a:lnTo>
                  <a:pt x="17" y="145"/>
                </a:lnTo>
                <a:lnTo>
                  <a:pt x="8" y="155"/>
                </a:lnTo>
                <a:lnTo>
                  <a:pt x="14" y="182"/>
                </a:lnTo>
                <a:lnTo>
                  <a:pt x="14" y="182"/>
                </a:lnTo>
                <a:lnTo>
                  <a:pt x="11" y="188"/>
                </a:lnTo>
                <a:lnTo>
                  <a:pt x="11" y="188"/>
                </a:lnTo>
                <a:lnTo>
                  <a:pt x="11" y="191"/>
                </a:lnTo>
                <a:lnTo>
                  <a:pt x="11" y="191"/>
                </a:lnTo>
                <a:lnTo>
                  <a:pt x="11" y="191"/>
                </a:lnTo>
                <a:lnTo>
                  <a:pt x="11" y="191"/>
                </a:lnTo>
                <a:lnTo>
                  <a:pt x="8" y="191"/>
                </a:lnTo>
                <a:lnTo>
                  <a:pt x="8" y="191"/>
                </a:lnTo>
                <a:lnTo>
                  <a:pt x="8" y="191"/>
                </a:lnTo>
                <a:lnTo>
                  <a:pt x="8" y="191"/>
                </a:lnTo>
                <a:lnTo>
                  <a:pt x="8" y="191"/>
                </a:lnTo>
                <a:lnTo>
                  <a:pt x="8" y="191"/>
                </a:lnTo>
                <a:lnTo>
                  <a:pt x="8" y="191"/>
                </a:lnTo>
                <a:lnTo>
                  <a:pt x="8" y="191"/>
                </a:lnTo>
                <a:lnTo>
                  <a:pt x="8" y="191"/>
                </a:lnTo>
                <a:lnTo>
                  <a:pt x="8" y="191"/>
                </a:lnTo>
                <a:lnTo>
                  <a:pt x="5" y="191"/>
                </a:lnTo>
                <a:lnTo>
                  <a:pt x="3" y="188"/>
                </a:lnTo>
                <a:lnTo>
                  <a:pt x="3" y="188"/>
                </a:lnTo>
                <a:lnTo>
                  <a:pt x="0" y="191"/>
                </a:lnTo>
                <a:lnTo>
                  <a:pt x="0" y="191"/>
                </a:lnTo>
                <a:lnTo>
                  <a:pt x="0" y="191"/>
                </a:lnTo>
                <a:lnTo>
                  <a:pt x="0" y="191"/>
                </a:lnTo>
                <a:lnTo>
                  <a:pt x="0" y="191"/>
                </a:lnTo>
                <a:lnTo>
                  <a:pt x="0" y="191"/>
                </a:lnTo>
                <a:lnTo>
                  <a:pt x="0" y="194"/>
                </a:lnTo>
                <a:lnTo>
                  <a:pt x="0" y="194"/>
                </a:lnTo>
                <a:lnTo>
                  <a:pt x="0" y="194"/>
                </a:lnTo>
                <a:lnTo>
                  <a:pt x="0" y="194"/>
                </a:lnTo>
                <a:lnTo>
                  <a:pt x="0" y="194"/>
                </a:lnTo>
                <a:lnTo>
                  <a:pt x="0" y="194"/>
                </a:lnTo>
                <a:lnTo>
                  <a:pt x="0" y="197"/>
                </a:lnTo>
                <a:lnTo>
                  <a:pt x="0" y="197"/>
                </a:lnTo>
                <a:lnTo>
                  <a:pt x="0" y="197"/>
                </a:lnTo>
                <a:lnTo>
                  <a:pt x="0" y="197"/>
                </a:lnTo>
                <a:lnTo>
                  <a:pt x="0" y="200"/>
                </a:lnTo>
                <a:lnTo>
                  <a:pt x="0" y="200"/>
                </a:lnTo>
                <a:lnTo>
                  <a:pt x="0" y="200"/>
                </a:lnTo>
                <a:lnTo>
                  <a:pt x="0" y="200"/>
                </a:lnTo>
                <a:lnTo>
                  <a:pt x="0" y="203"/>
                </a:lnTo>
                <a:lnTo>
                  <a:pt x="0" y="203"/>
                </a:lnTo>
                <a:lnTo>
                  <a:pt x="3" y="218"/>
                </a:lnTo>
                <a:lnTo>
                  <a:pt x="5" y="227"/>
                </a:lnTo>
                <a:lnTo>
                  <a:pt x="11" y="234"/>
                </a:lnTo>
                <a:lnTo>
                  <a:pt x="11" y="234"/>
                </a:lnTo>
                <a:lnTo>
                  <a:pt x="11" y="237"/>
                </a:lnTo>
                <a:lnTo>
                  <a:pt x="11" y="237"/>
                </a:lnTo>
                <a:lnTo>
                  <a:pt x="11" y="237"/>
                </a:lnTo>
                <a:lnTo>
                  <a:pt x="11" y="237"/>
                </a:lnTo>
                <a:lnTo>
                  <a:pt x="11" y="237"/>
                </a:lnTo>
                <a:lnTo>
                  <a:pt x="11" y="237"/>
                </a:lnTo>
                <a:lnTo>
                  <a:pt x="11" y="237"/>
                </a:lnTo>
                <a:lnTo>
                  <a:pt x="11" y="237"/>
                </a:lnTo>
                <a:lnTo>
                  <a:pt x="14" y="237"/>
                </a:lnTo>
                <a:lnTo>
                  <a:pt x="14" y="237"/>
                </a:lnTo>
                <a:lnTo>
                  <a:pt x="14" y="240"/>
                </a:lnTo>
                <a:lnTo>
                  <a:pt x="14" y="240"/>
                </a:lnTo>
                <a:lnTo>
                  <a:pt x="14" y="240"/>
                </a:lnTo>
                <a:lnTo>
                  <a:pt x="14" y="240"/>
                </a:lnTo>
                <a:lnTo>
                  <a:pt x="14" y="240"/>
                </a:lnTo>
                <a:lnTo>
                  <a:pt x="14" y="240"/>
                </a:lnTo>
                <a:lnTo>
                  <a:pt x="14" y="240"/>
                </a:lnTo>
                <a:lnTo>
                  <a:pt x="14" y="240"/>
                </a:lnTo>
                <a:lnTo>
                  <a:pt x="17" y="243"/>
                </a:lnTo>
                <a:lnTo>
                  <a:pt x="17" y="243"/>
                </a:lnTo>
                <a:lnTo>
                  <a:pt x="17" y="243"/>
                </a:lnTo>
                <a:lnTo>
                  <a:pt x="17" y="243"/>
                </a:lnTo>
                <a:lnTo>
                  <a:pt x="17" y="243"/>
                </a:lnTo>
                <a:lnTo>
                  <a:pt x="17" y="243"/>
                </a:lnTo>
                <a:lnTo>
                  <a:pt x="17" y="246"/>
                </a:lnTo>
                <a:lnTo>
                  <a:pt x="17" y="246"/>
                </a:lnTo>
                <a:lnTo>
                  <a:pt x="17" y="246"/>
                </a:lnTo>
                <a:lnTo>
                  <a:pt x="17" y="246"/>
                </a:lnTo>
                <a:lnTo>
                  <a:pt x="19" y="246"/>
                </a:lnTo>
                <a:lnTo>
                  <a:pt x="19" y="246"/>
                </a:lnTo>
                <a:lnTo>
                  <a:pt x="25" y="240"/>
                </a:lnTo>
                <a:lnTo>
                  <a:pt x="33" y="240"/>
                </a:lnTo>
                <a:lnTo>
                  <a:pt x="33" y="240"/>
                </a:lnTo>
                <a:lnTo>
                  <a:pt x="39" y="243"/>
                </a:lnTo>
                <a:lnTo>
                  <a:pt x="42" y="249"/>
                </a:lnTo>
                <a:lnTo>
                  <a:pt x="42" y="249"/>
                </a:lnTo>
                <a:lnTo>
                  <a:pt x="47" y="264"/>
                </a:lnTo>
                <a:lnTo>
                  <a:pt x="50" y="270"/>
                </a:lnTo>
                <a:lnTo>
                  <a:pt x="64" y="276"/>
                </a:lnTo>
                <a:lnTo>
                  <a:pt x="64" y="276"/>
                </a:lnTo>
                <a:lnTo>
                  <a:pt x="75" y="255"/>
                </a:lnTo>
                <a:lnTo>
                  <a:pt x="75" y="255"/>
                </a:lnTo>
                <a:lnTo>
                  <a:pt x="81" y="252"/>
                </a:lnTo>
                <a:lnTo>
                  <a:pt x="87" y="252"/>
                </a:lnTo>
                <a:lnTo>
                  <a:pt x="92" y="249"/>
                </a:lnTo>
                <a:lnTo>
                  <a:pt x="92" y="249"/>
                </a:lnTo>
                <a:lnTo>
                  <a:pt x="95" y="249"/>
                </a:lnTo>
                <a:lnTo>
                  <a:pt x="95" y="249"/>
                </a:lnTo>
                <a:lnTo>
                  <a:pt x="112" y="258"/>
                </a:lnTo>
                <a:lnTo>
                  <a:pt x="112" y="258"/>
                </a:lnTo>
                <a:lnTo>
                  <a:pt x="123" y="249"/>
                </a:lnTo>
                <a:lnTo>
                  <a:pt x="123" y="249"/>
                </a:lnTo>
                <a:lnTo>
                  <a:pt x="129" y="246"/>
                </a:lnTo>
                <a:lnTo>
                  <a:pt x="129" y="246"/>
                </a:lnTo>
                <a:lnTo>
                  <a:pt x="145" y="246"/>
                </a:lnTo>
                <a:lnTo>
                  <a:pt x="145" y="246"/>
                </a:lnTo>
                <a:lnTo>
                  <a:pt x="148" y="246"/>
                </a:lnTo>
                <a:lnTo>
                  <a:pt x="148" y="246"/>
                </a:lnTo>
                <a:lnTo>
                  <a:pt x="157" y="237"/>
                </a:lnTo>
                <a:lnTo>
                  <a:pt x="157" y="234"/>
                </a:lnTo>
                <a:lnTo>
                  <a:pt x="157" y="234"/>
                </a:lnTo>
                <a:lnTo>
                  <a:pt x="159" y="221"/>
                </a:lnTo>
                <a:lnTo>
                  <a:pt x="162" y="203"/>
                </a:lnTo>
                <a:lnTo>
                  <a:pt x="162" y="203"/>
                </a:lnTo>
                <a:lnTo>
                  <a:pt x="171" y="188"/>
                </a:lnTo>
                <a:lnTo>
                  <a:pt x="179" y="179"/>
                </a:lnTo>
                <a:lnTo>
                  <a:pt x="179" y="179"/>
                </a:lnTo>
                <a:lnTo>
                  <a:pt x="187" y="173"/>
                </a:lnTo>
                <a:lnTo>
                  <a:pt x="187" y="173"/>
                </a:lnTo>
                <a:lnTo>
                  <a:pt x="196" y="167"/>
                </a:lnTo>
                <a:lnTo>
                  <a:pt x="196" y="167"/>
                </a:lnTo>
                <a:lnTo>
                  <a:pt x="199" y="155"/>
                </a:lnTo>
                <a:lnTo>
                  <a:pt x="199" y="155"/>
                </a:lnTo>
                <a:lnTo>
                  <a:pt x="199" y="148"/>
                </a:lnTo>
                <a:lnTo>
                  <a:pt x="201" y="142"/>
                </a:lnTo>
                <a:lnTo>
                  <a:pt x="201" y="142"/>
                </a:lnTo>
                <a:lnTo>
                  <a:pt x="207" y="136"/>
                </a:lnTo>
                <a:lnTo>
                  <a:pt x="215" y="136"/>
                </a:lnTo>
                <a:lnTo>
                  <a:pt x="221" y="136"/>
                </a:lnTo>
                <a:lnTo>
                  <a:pt x="224" y="139"/>
                </a:lnTo>
                <a:lnTo>
                  <a:pt x="224" y="139"/>
                </a:lnTo>
                <a:lnTo>
                  <a:pt x="229" y="142"/>
                </a:lnTo>
                <a:lnTo>
                  <a:pt x="238" y="142"/>
                </a:lnTo>
                <a:lnTo>
                  <a:pt x="238" y="142"/>
                </a:lnTo>
                <a:lnTo>
                  <a:pt x="246" y="139"/>
                </a:lnTo>
                <a:lnTo>
                  <a:pt x="246" y="139"/>
                </a:lnTo>
                <a:lnTo>
                  <a:pt x="252" y="127"/>
                </a:lnTo>
                <a:lnTo>
                  <a:pt x="263" y="115"/>
                </a:lnTo>
                <a:lnTo>
                  <a:pt x="274" y="100"/>
                </a:lnTo>
                <a:lnTo>
                  <a:pt x="274" y="100"/>
                </a:lnTo>
                <a:lnTo>
                  <a:pt x="285" y="97"/>
                </a:lnTo>
                <a:lnTo>
                  <a:pt x="285" y="97"/>
                </a:lnTo>
                <a:lnTo>
                  <a:pt x="294" y="91"/>
                </a:lnTo>
                <a:lnTo>
                  <a:pt x="294" y="91"/>
                </a:lnTo>
                <a:lnTo>
                  <a:pt x="291" y="91"/>
                </a:lnTo>
                <a:lnTo>
                  <a:pt x="291" y="91"/>
                </a:lnTo>
                <a:lnTo>
                  <a:pt x="288" y="88"/>
                </a:lnTo>
                <a:lnTo>
                  <a:pt x="285" y="82"/>
                </a:lnTo>
                <a:lnTo>
                  <a:pt x="285" y="82"/>
                </a:lnTo>
                <a:lnTo>
                  <a:pt x="285" y="79"/>
                </a:lnTo>
                <a:lnTo>
                  <a:pt x="285" y="79"/>
                </a:lnTo>
                <a:lnTo>
                  <a:pt x="285" y="76"/>
                </a:lnTo>
                <a:lnTo>
                  <a:pt x="288" y="73"/>
                </a:lnTo>
                <a:lnTo>
                  <a:pt x="297" y="66"/>
                </a:lnTo>
                <a:lnTo>
                  <a:pt x="297" y="66"/>
                </a:lnTo>
                <a:lnTo>
                  <a:pt x="308" y="60"/>
                </a:lnTo>
                <a:lnTo>
                  <a:pt x="313" y="54"/>
                </a:lnTo>
                <a:lnTo>
                  <a:pt x="313" y="54"/>
                </a:lnTo>
                <a:lnTo>
                  <a:pt x="319" y="48"/>
                </a:lnTo>
                <a:lnTo>
                  <a:pt x="325" y="48"/>
                </a:lnTo>
                <a:lnTo>
                  <a:pt x="325" y="48"/>
                </a:lnTo>
                <a:lnTo>
                  <a:pt x="333" y="42"/>
                </a:lnTo>
                <a:lnTo>
                  <a:pt x="347" y="33"/>
                </a:lnTo>
                <a:lnTo>
                  <a:pt x="347" y="33"/>
                </a:lnTo>
                <a:lnTo>
                  <a:pt x="347" y="30"/>
                </a:lnTo>
                <a:lnTo>
                  <a:pt x="347" y="30"/>
                </a:lnTo>
                <a:lnTo>
                  <a:pt x="347" y="30"/>
                </a:lnTo>
                <a:lnTo>
                  <a:pt x="347" y="30"/>
                </a:lnTo>
                <a:lnTo>
                  <a:pt x="347" y="30"/>
                </a:lnTo>
                <a:lnTo>
                  <a:pt x="347" y="30"/>
                </a:lnTo>
                <a:lnTo>
                  <a:pt x="347" y="27"/>
                </a:lnTo>
                <a:lnTo>
                  <a:pt x="347" y="27"/>
                </a:lnTo>
                <a:lnTo>
                  <a:pt x="347" y="27"/>
                </a:lnTo>
                <a:lnTo>
                  <a:pt x="347" y="27"/>
                </a:lnTo>
                <a:lnTo>
                  <a:pt x="347" y="27"/>
                </a:lnTo>
                <a:lnTo>
                  <a:pt x="347" y="27"/>
                </a:lnTo>
                <a:lnTo>
                  <a:pt x="344" y="27"/>
                </a:lnTo>
                <a:lnTo>
                  <a:pt x="344" y="27"/>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6" y="18"/>
                </a:lnTo>
                <a:lnTo>
                  <a:pt x="336" y="18"/>
                </a:lnTo>
                <a:lnTo>
                  <a:pt x="322" y="12"/>
                </a:lnTo>
                <a:lnTo>
                  <a:pt x="308" y="0"/>
                </a:lnTo>
                <a:lnTo>
                  <a:pt x="308" y="0"/>
                </a:lnTo>
                <a:lnTo>
                  <a:pt x="299" y="6"/>
                </a:lnTo>
                <a:lnTo>
                  <a:pt x="299" y="6"/>
                </a:lnTo>
                <a:lnTo>
                  <a:pt x="297" y="6"/>
                </a:lnTo>
                <a:lnTo>
                  <a:pt x="297" y="6"/>
                </a:lnTo>
                <a:lnTo>
                  <a:pt x="274" y="9"/>
                </a:lnTo>
                <a:lnTo>
                  <a:pt x="263" y="12"/>
                </a:lnTo>
                <a:lnTo>
                  <a:pt x="263" y="12"/>
                </a:lnTo>
                <a:lnTo>
                  <a:pt x="252" y="30"/>
                </a:lnTo>
                <a:lnTo>
                  <a:pt x="238" y="51"/>
                </a:lnTo>
                <a:lnTo>
                  <a:pt x="238" y="51"/>
                </a:lnTo>
                <a:lnTo>
                  <a:pt x="238" y="54"/>
                </a:lnTo>
                <a:lnTo>
                  <a:pt x="215" y="73"/>
                </a:lnTo>
                <a:lnTo>
                  <a:pt x="215" y="73"/>
                </a:lnTo>
                <a:lnTo>
                  <a:pt x="210" y="76"/>
                </a:lnTo>
                <a:lnTo>
                  <a:pt x="210" y="76"/>
                </a:lnTo>
                <a:lnTo>
                  <a:pt x="207" y="69"/>
                </a:lnTo>
                <a:lnTo>
                  <a:pt x="204" y="57"/>
                </a:lnTo>
                <a:lnTo>
                  <a:pt x="199" y="3"/>
                </a:lnTo>
                <a:lnTo>
                  <a:pt x="117" y="15"/>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8" name="Rectangle 293">
            <a:extLst>
              <a:ext uri="{FF2B5EF4-FFF2-40B4-BE49-F238E27FC236}">
                <a16:creationId xmlns:a16="http://schemas.microsoft.com/office/drawing/2014/main" id="{418964CC-1041-23DD-C519-44BD11895F59}"/>
              </a:ext>
            </a:extLst>
          </p:cNvPr>
          <p:cNvSpPr>
            <a:spLocks noChangeArrowheads="1"/>
          </p:cNvSpPr>
          <p:nvPr/>
        </p:nvSpPr>
        <p:spPr bwMode="auto">
          <a:xfrm rot="21400944">
            <a:off x="10701067" y="3250321"/>
            <a:ext cx="1242" cy="1178"/>
          </a:xfrm>
          <a:prstGeom prst="rect">
            <a:avLst/>
          </a:pr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9" name="Freeform 294">
            <a:extLst>
              <a:ext uri="{FF2B5EF4-FFF2-40B4-BE49-F238E27FC236}">
                <a16:creationId xmlns:a16="http://schemas.microsoft.com/office/drawing/2014/main" id="{998B2FC0-9FB6-FC3D-8990-C776EBC0D794}"/>
              </a:ext>
            </a:extLst>
          </p:cNvPr>
          <p:cNvSpPr>
            <a:spLocks/>
          </p:cNvSpPr>
          <p:nvPr/>
        </p:nvSpPr>
        <p:spPr bwMode="auto">
          <a:xfrm rot="21400944">
            <a:off x="10711568" y="326036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90" name="Freeform 295">
            <a:extLst>
              <a:ext uri="{FF2B5EF4-FFF2-40B4-BE49-F238E27FC236}">
                <a16:creationId xmlns:a16="http://schemas.microsoft.com/office/drawing/2014/main" id="{B100E926-E5ED-656E-473B-9103C2E5F676}"/>
              </a:ext>
            </a:extLst>
          </p:cNvPr>
          <p:cNvSpPr>
            <a:spLocks/>
          </p:cNvSpPr>
          <p:nvPr/>
        </p:nvSpPr>
        <p:spPr bwMode="auto">
          <a:xfrm rot="21400944">
            <a:off x="10709089" y="32605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91" name="Freeform 296">
            <a:extLst>
              <a:ext uri="{FF2B5EF4-FFF2-40B4-BE49-F238E27FC236}">
                <a16:creationId xmlns:a16="http://schemas.microsoft.com/office/drawing/2014/main" id="{3DB06591-5D1D-E971-A22C-E58AC5565A0A}"/>
              </a:ext>
            </a:extLst>
          </p:cNvPr>
          <p:cNvSpPr>
            <a:spLocks/>
          </p:cNvSpPr>
          <p:nvPr/>
        </p:nvSpPr>
        <p:spPr bwMode="auto">
          <a:xfrm rot="21400944">
            <a:off x="10614452" y="35597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92" name="Freeform 297">
            <a:extLst>
              <a:ext uri="{FF2B5EF4-FFF2-40B4-BE49-F238E27FC236}">
                <a16:creationId xmlns:a16="http://schemas.microsoft.com/office/drawing/2014/main" id="{2022FA97-F63F-A4FA-ECB3-4F16BE95A04D}"/>
              </a:ext>
            </a:extLst>
          </p:cNvPr>
          <p:cNvSpPr>
            <a:spLocks/>
          </p:cNvSpPr>
          <p:nvPr/>
        </p:nvSpPr>
        <p:spPr bwMode="auto">
          <a:xfrm rot="21400944">
            <a:off x="10614043" y="35527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93" name="Freeform 298">
            <a:extLst>
              <a:ext uri="{FF2B5EF4-FFF2-40B4-BE49-F238E27FC236}">
                <a16:creationId xmlns:a16="http://schemas.microsoft.com/office/drawing/2014/main" id="{4F0DCBB5-0588-8F24-2835-0647B39CCA2D}"/>
              </a:ext>
            </a:extLst>
          </p:cNvPr>
          <p:cNvSpPr>
            <a:spLocks/>
          </p:cNvSpPr>
          <p:nvPr/>
        </p:nvSpPr>
        <p:spPr bwMode="auto">
          <a:xfrm rot="21400944">
            <a:off x="10614248" y="35562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94" name="Freeform 299">
            <a:extLst>
              <a:ext uri="{FF2B5EF4-FFF2-40B4-BE49-F238E27FC236}">
                <a16:creationId xmlns:a16="http://schemas.microsoft.com/office/drawing/2014/main" id="{9026AACD-C3C4-CCF1-300C-93984687F80F}"/>
              </a:ext>
            </a:extLst>
          </p:cNvPr>
          <p:cNvSpPr>
            <a:spLocks/>
          </p:cNvSpPr>
          <p:nvPr/>
        </p:nvSpPr>
        <p:spPr bwMode="auto">
          <a:xfrm rot="21400944">
            <a:off x="10578984" y="3482788"/>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95" name="Freeform 300">
            <a:extLst>
              <a:ext uri="{FF2B5EF4-FFF2-40B4-BE49-F238E27FC236}">
                <a16:creationId xmlns:a16="http://schemas.microsoft.com/office/drawing/2014/main" id="{273F5721-28EC-56DA-3D71-AF15DF916A3F}"/>
              </a:ext>
            </a:extLst>
          </p:cNvPr>
          <p:cNvSpPr>
            <a:spLocks/>
          </p:cNvSpPr>
          <p:nvPr/>
        </p:nvSpPr>
        <p:spPr bwMode="auto">
          <a:xfrm rot="21400944">
            <a:off x="10579189" y="348631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96" name="Freeform 301">
            <a:extLst>
              <a:ext uri="{FF2B5EF4-FFF2-40B4-BE49-F238E27FC236}">
                <a16:creationId xmlns:a16="http://schemas.microsoft.com/office/drawing/2014/main" id="{0E6EE68C-17D0-CAA1-CF51-4C936B4926F1}"/>
              </a:ext>
            </a:extLst>
          </p:cNvPr>
          <p:cNvSpPr>
            <a:spLocks/>
          </p:cNvSpPr>
          <p:nvPr/>
        </p:nvSpPr>
        <p:spPr bwMode="auto">
          <a:xfrm rot="21400944">
            <a:off x="10578780" y="347926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97" name="Freeform 302">
            <a:extLst>
              <a:ext uri="{FF2B5EF4-FFF2-40B4-BE49-F238E27FC236}">
                <a16:creationId xmlns:a16="http://schemas.microsoft.com/office/drawing/2014/main" id="{0C990400-5CF7-847E-4A32-B4446CAA42E6}"/>
              </a:ext>
            </a:extLst>
          </p:cNvPr>
          <p:cNvSpPr>
            <a:spLocks/>
          </p:cNvSpPr>
          <p:nvPr/>
        </p:nvSpPr>
        <p:spPr bwMode="auto">
          <a:xfrm rot="21400944">
            <a:off x="10595250" y="352903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98" name="Freeform 303">
            <a:extLst>
              <a:ext uri="{FF2B5EF4-FFF2-40B4-BE49-F238E27FC236}">
                <a16:creationId xmlns:a16="http://schemas.microsoft.com/office/drawing/2014/main" id="{E0633903-0739-08C9-6BEC-2FBF82595BA4}"/>
              </a:ext>
            </a:extLst>
          </p:cNvPr>
          <p:cNvSpPr>
            <a:spLocks/>
          </p:cNvSpPr>
          <p:nvPr/>
        </p:nvSpPr>
        <p:spPr bwMode="auto">
          <a:xfrm rot="21400944">
            <a:off x="10578677" y="34792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99" name="Freeform 304">
            <a:extLst>
              <a:ext uri="{FF2B5EF4-FFF2-40B4-BE49-F238E27FC236}">
                <a16:creationId xmlns:a16="http://schemas.microsoft.com/office/drawing/2014/main" id="{418D29BE-965B-50C9-3C91-8FE0D804C9F8}"/>
              </a:ext>
            </a:extLst>
          </p:cNvPr>
          <p:cNvSpPr>
            <a:spLocks/>
          </p:cNvSpPr>
          <p:nvPr/>
        </p:nvSpPr>
        <p:spPr bwMode="auto">
          <a:xfrm rot="21400944">
            <a:off x="10578368" y="3472098"/>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00" name="Freeform 305">
            <a:extLst>
              <a:ext uri="{FF2B5EF4-FFF2-40B4-BE49-F238E27FC236}">
                <a16:creationId xmlns:a16="http://schemas.microsoft.com/office/drawing/2014/main" id="{349BF824-E564-551B-98DE-7F09EADAAD03}"/>
              </a:ext>
            </a:extLst>
          </p:cNvPr>
          <p:cNvSpPr>
            <a:spLocks/>
          </p:cNvSpPr>
          <p:nvPr/>
        </p:nvSpPr>
        <p:spPr bwMode="auto">
          <a:xfrm rot="21400944">
            <a:off x="10578473" y="34757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01" name="Freeform 306">
            <a:extLst>
              <a:ext uri="{FF2B5EF4-FFF2-40B4-BE49-F238E27FC236}">
                <a16:creationId xmlns:a16="http://schemas.microsoft.com/office/drawing/2014/main" id="{758DD0E1-DDBC-E1DA-3C4C-5FFE70DC05A3}"/>
              </a:ext>
            </a:extLst>
          </p:cNvPr>
          <p:cNvSpPr>
            <a:spLocks/>
          </p:cNvSpPr>
          <p:nvPr/>
        </p:nvSpPr>
        <p:spPr bwMode="auto">
          <a:xfrm rot="21400944">
            <a:off x="10599274" y="3532239"/>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02" name="Freeform 307">
            <a:extLst>
              <a:ext uri="{FF2B5EF4-FFF2-40B4-BE49-F238E27FC236}">
                <a16:creationId xmlns:a16="http://schemas.microsoft.com/office/drawing/2014/main" id="{251F460F-CC11-D878-4010-3962213375EE}"/>
              </a:ext>
            </a:extLst>
          </p:cNvPr>
          <p:cNvSpPr>
            <a:spLocks/>
          </p:cNvSpPr>
          <p:nvPr/>
        </p:nvSpPr>
        <p:spPr bwMode="auto">
          <a:xfrm rot="21400944">
            <a:off x="10603099" y="35356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03" name="Freeform 308">
            <a:extLst>
              <a:ext uri="{FF2B5EF4-FFF2-40B4-BE49-F238E27FC236}">
                <a16:creationId xmlns:a16="http://schemas.microsoft.com/office/drawing/2014/main" id="{B4D8E70C-7185-1393-6733-2C2EB67B5766}"/>
              </a:ext>
            </a:extLst>
          </p:cNvPr>
          <p:cNvSpPr>
            <a:spLocks/>
          </p:cNvSpPr>
          <p:nvPr/>
        </p:nvSpPr>
        <p:spPr bwMode="auto">
          <a:xfrm rot="21400944">
            <a:off x="10603304" y="35391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04" name="Freeform 309">
            <a:extLst>
              <a:ext uri="{FF2B5EF4-FFF2-40B4-BE49-F238E27FC236}">
                <a16:creationId xmlns:a16="http://schemas.microsoft.com/office/drawing/2014/main" id="{873316DB-78D8-545E-02BA-36E8E649A518}"/>
              </a:ext>
            </a:extLst>
          </p:cNvPr>
          <p:cNvSpPr>
            <a:spLocks/>
          </p:cNvSpPr>
          <p:nvPr/>
        </p:nvSpPr>
        <p:spPr bwMode="auto">
          <a:xfrm rot="21400944">
            <a:off x="10503637" y="3672695"/>
            <a:ext cx="31054" cy="28269"/>
          </a:xfrm>
          <a:custGeom>
            <a:avLst/>
            <a:gdLst>
              <a:gd name="T0" fmla="*/ 0 w 25"/>
              <a:gd name="T1" fmla="*/ 24 h 24"/>
              <a:gd name="T2" fmla="*/ 25 w 25"/>
              <a:gd name="T3" fmla="*/ 0 h 24"/>
              <a:gd name="T4" fmla="*/ 0 w 25"/>
              <a:gd name="T5" fmla="*/ 24 h 24"/>
              <a:gd name="T6" fmla="*/ 0 w 25"/>
              <a:gd name="T7" fmla="*/ 24 h 24"/>
            </a:gdLst>
            <a:ahLst/>
            <a:cxnLst>
              <a:cxn ang="0">
                <a:pos x="T0" y="T1"/>
              </a:cxn>
              <a:cxn ang="0">
                <a:pos x="T2" y="T3"/>
              </a:cxn>
              <a:cxn ang="0">
                <a:pos x="T4" y="T5"/>
              </a:cxn>
              <a:cxn ang="0">
                <a:pos x="T6" y="T7"/>
              </a:cxn>
            </a:cxnLst>
            <a:rect l="0" t="0" r="r" b="b"/>
            <a:pathLst>
              <a:path w="25" h="24">
                <a:moveTo>
                  <a:pt x="0" y="24"/>
                </a:moveTo>
                <a:lnTo>
                  <a:pt x="25" y="0"/>
                </a:lnTo>
                <a:lnTo>
                  <a:pt x="0" y="24"/>
                </a:lnTo>
                <a:lnTo>
                  <a:pt x="0" y="24"/>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05" name="Freeform 310">
            <a:extLst>
              <a:ext uri="{FF2B5EF4-FFF2-40B4-BE49-F238E27FC236}">
                <a16:creationId xmlns:a16="http://schemas.microsoft.com/office/drawing/2014/main" id="{8C04635B-06C7-5212-D2EE-E167957D7282}"/>
              </a:ext>
            </a:extLst>
          </p:cNvPr>
          <p:cNvSpPr>
            <a:spLocks/>
          </p:cNvSpPr>
          <p:nvPr/>
        </p:nvSpPr>
        <p:spPr bwMode="auto">
          <a:xfrm rot="21400944">
            <a:off x="10614552" y="3559670"/>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06" name="Freeform 311">
            <a:extLst>
              <a:ext uri="{FF2B5EF4-FFF2-40B4-BE49-F238E27FC236}">
                <a16:creationId xmlns:a16="http://schemas.microsoft.com/office/drawing/2014/main" id="{BA247370-8080-9DF4-540E-396BF4EBFD1B}"/>
              </a:ext>
            </a:extLst>
          </p:cNvPr>
          <p:cNvSpPr>
            <a:spLocks/>
          </p:cNvSpPr>
          <p:nvPr/>
        </p:nvSpPr>
        <p:spPr bwMode="auto">
          <a:xfrm rot="21400944">
            <a:off x="10595250" y="352903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07" name="Freeform 312">
            <a:extLst>
              <a:ext uri="{FF2B5EF4-FFF2-40B4-BE49-F238E27FC236}">
                <a16:creationId xmlns:a16="http://schemas.microsoft.com/office/drawing/2014/main" id="{0A6D66E4-7A9D-5C73-213E-07A77BAE54D8}"/>
              </a:ext>
            </a:extLst>
          </p:cNvPr>
          <p:cNvSpPr>
            <a:spLocks/>
          </p:cNvSpPr>
          <p:nvPr/>
        </p:nvSpPr>
        <p:spPr bwMode="auto">
          <a:xfrm rot="21400944">
            <a:off x="10599073" y="352881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08" name="Freeform 313">
            <a:extLst>
              <a:ext uri="{FF2B5EF4-FFF2-40B4-BE49-F238E27FC236}">
                <a16:creationId xmlns:a16="http://schemas.microsoft.com/office/drawing/2014/main" id="{F76D4E8C-0FE7-F26B-D897-53BDCA834B92}"/>
              </a:ext>
            </a:extLst>
          </p:cNvPr>
          <p:cNvSpPr>
            <a:spLocks/>
          </p:cNvSpPr>
          <p:nvPr/>
        </p:nvSpPr>
        <p:spPr bwMode="auto">
          <a:xfrm rot="21400944">
            <a:off x="10599175" y="35323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09" name="Freeform 314">
            <a:extLst>
              <a:ext uri="{FF2B5EF4-FFF2-40B4-BE49-F238E27FC236}">
                <a16:creationId xmlns:a16="http://schemas.microsoft.com/office/drawing/2014/main" id="{39CE513D-C180-AAC6-0267-3E42FA27455F}"/>
              </a:ext>
            </a:extLst>
          </p:cNvPr>
          <p:cNvSpPr>
            <a:spLocks/>
          </p:cNvSpPr>
          <p:nvPr/>
        </p:nvSpPr>
        <p:spPr bwMode="auto">
          <a:xfrm rot="21400944">
            <a:off x="10592012" y="3471415"/>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10" name="Freeform 315">
            <a:extLst>
              <a:ext uri="{FF2B5EF4-FFF2-40B4-BE49-F238E27FC236}">
                <a16:creationId xmlns:a16="http://schemas.microsoft.com/office/drawing/2014/main" id="{A1A7F81B-734E-FC04-710C-A1CDF0C7B648}"/>
              </a:ext>
            </a:extLst>
          </p:cNvPr>
          <p:cNvSpPr>
            <a:spLocks/>
          </p:cNvSpPr>
          <p:nvPr/>
        </p:nvSpPr>
        <p:spPr bwMode="auto">
          <a:xfrm rot="21400944">
            <a:off x="10588392" y="3475053"/>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11" name="Freeform 316">
            <a:extLst>
              <a:ext uri="{FF2B5EF4-FFF2-40B4-BE49-F238E27FC236}">
                <a16:creationId xmlns:a16="http://schemas.microsoft.com/office/drawing/2014/main" id="{721DCD1A-014F-DAF4-3010-5172A7E42E31}"/>
              </a:ext>
            </a:extLst>
          </p:cNvPr>
          <p:cNvSpPr>
            <a:spLocks/>
          </p:cNvSpPr>
          <p:nvPr/>
        </p:nvSpPr>
        <p:spPr bwMode="auto">
          <a:xfrm rot="21400944">
            <a:off x="10584671" y="3475269"/>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12" name="Freeform 317">
            <a:extLst>
              <a:ext uri="{FF2B5EF4-FFF2-40B4-BE49-F238E27FC236}">
                <a16:creationId xmlns:a16="http://schemas.microsoft.com/office/drawing/2014/main" id="{2A63C3B2-9C49-E7FF-BF3B-598F8975B915}"/>
              </a:ext>
            </a:extLst>
          </p:cNvPr>
          <p:cNvSpPr>
            <a:spLocks/>
          </p:cNvSpPr>
          <p:nvPr/>
        </p:nvSpPr>
        <p:spPr bwMode="auto">
          <a:xfrm rot="21400944">
            <a:off x="10588395" y="3475161"/>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13" name="Freeform 318">
            <a:extLst>
              <a:ext uri="{FF2B5EF4-FFF2-40B4-BE49-F238E27FC236}">
                <a16:creationId xmlns:a16="http://schemas.microsoft.com/office/drawing/2014/main" id="{39856079-3C21-6564-02E1-236B6015CC03}"/>
              </a:ext>
            </a:extLst>
          </p:cNvPr>
          <p:cNvSpPr>
            <a:spLocks/>
          </p:cNvSpPr>
          <p:nvPr/>
        </p:nvSpPr>
        <p:spPr bwMode="auto">
          <a:xfrm rot="21400944">
            <a:off x="10689336" y="3282895"/>
            <a:ext cx="0" cy="3534"/>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14" name="Freeform 319">
            <a:extLst>
              <a:ext uri="{FF2B5EF4-FFF2-40B4-BE49-F238E27FC236}">
                <a16:creationId xmlns:a16="http://schemas.microsoft.com/office/drawing/2014/main" id="{4ED7D0B6-B2F4-A996-8BBC-4458FD110366}"/>
              </a:ext>
            </a:extLst>
          </p:cNvPr>
          <p:cNvSpPr>
            <a:spLocks/>
          </p:cNvSpPr>
          <p:nvPr/>
        </p:nvSpPr>
        <p:spPr bwMode="auto">
          <a:xfrm rot="21400944">
            <a:off x="11117858" y="3591847"/>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15" name="Freeform 320">
            <a:extLst>
              <a:ext uri="{FF2B5EF4-FFF2-40B4-BE49-F238E27FC236}">
                <a16:creationId xmlns:a16="http://schemas.microsoft.com/office/drawing/2014/main" id="{3C9A0094-36A4-A7F8-BB06-5FCABA54E95B}"/>
              </a:ext>
            </a:extLst>
          </p:cNvPr>
          <p:cNvSpPr>
            <a:spLocks/>
          </p:cNvSpPr>
          <p:nvPr/>
        </p:nvSpPr>
        <p:spPr bwMode="auto">
          <a:xfrm rot="21400944">
            <a:off x="11096981" y="3596597"/>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16" name="Freeform 321">
            <a:extLst>
              <a:ext uri="{FF2B5EF4-FFF2-40B4-BE49-F238E27FC236}">
                <a16:creationId xmlns:a16="http://schemas.microsoft.com/office/drawing/2014/main" id="{D12399A9-FEE1-E0D7-54AB-8614F1A5F0BB}"/>
              </a:ext>
            </a:extLst>
          </p:cNvPr>
          <p:cNvSpPr>
            <a:spLocks/>
          </p:cNvSpPr>
          <p:nvPr/>
        </p:nvSpPr>
        <p:spPr bwMode="auto">
          <a:xfrm rot="21400944">
            <a:off x="11138837" y="359062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17" name="Freeform 322">
            <a:extLst>
              <a:ext uri="{FF2B5EF4-FFF2-40B4-BE49-F238E27FC236}">
                <a16:creationId xmlns:a16="http://schemas.microsoft.com/office/drawing/2014/main" id="{7945CFC1-62B8-6A49-AE42-8EE12BE1218F}"/>
              </a:ext>
            </a:extLst>
          </p:cNvPr>
          <p:cNvSpPr>
            <a:spLocks/>
          </p:cNvSpPr>
          <p:nvPr/>
        </p:nvSpPr>
        <p:spPr bwMode="auto">
          <a:xfrm rot="21400944">
            <a:off x="11247909" y="3561780"/>
            <a:ext cx="7453" cy="0"/>
          </a:xfrm>
          <a:custGeom>
            <a:avLst/>
            <a:gdLst>
              <a:gd name="T0" fmla="*/ 6 w 6"/>
              <a:gd name="T1" fmla="*/ 6 w 6"/>
              <a:gd name="T2" fmla="*/ 6 w 6"/>
              <a:gd name="T3" fmla="*/ 0 w 6"/>
              <a:gd name="T4" fmla="*/ 0 w 6"/>
              <a:gd name="T5" fmla="*/ 6 w 6"/>
              <a:gd name="T6" fmla="*/ 6 w 6"/>
            </a:gdLst>
            <a:ahLst/>
            <a:cxnLst>
              <a:cxn ang="0">
                <a:pos x="T0" y="0"/>
              </a:cxn>
              <a:cxn ang="0">
                <a:pos x="T1" y="0"/>
              </a:cxn>
              <a:cxn ang="0">
                <a:pos x="T2" y="0"/>
              </a:cxn>
              <a:cxn ang="0">
                <a:pos x="T3" y="0"/>
              </a:cxn>
              <a:cxn ang="0">
                <a:pos x="T4" y="0"/>
              </a:cxn>
              <a:cxn ang="0">
                <a:pos x="T5" y="0"/>
              </a:cxn>
              <a:cxn ang="0">
                <a:pos x="T6" y="0"/>
              </a:cxn>
            </a:cxnLst>
            <a:rect l="0" t="0" r="r" b="b"/>
            <a:pathLst>
              <a:path w="6">
                <a:moveTo>
                  <a:pt x="6" y="0"/>
                </a:moveTo>
                <a:lnTo>
                  <a:pt x="6" y="0"/>
                </a:lnTo>
                <a:lnTo>
                  <a:pt x="6" y="0"/>
                </a:lnTo>
                <a:lnTo>
                  <a:pt x="0" y="0"/>
                </a:lnTo>
                <a:lnTo>
                  <a:pt x="0" y="0"/>
                </a:lnTo>
                <a:lnTo>
                  <a:pt x="6" y="0"/>
                </a:lnTo>
                <a:lnTo>
                  <a:pt x="6"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18" name="Freeform 323">
            <a:extLst>
              <a:ext uri="{FF2B5EF4-FFF2-40B4-BE49-F238E27FC236}">
                <a16:creationId xmlns:a16="http://schemas.microsoft.com/office/drawing/2014/main" id="{C8F2692B-92DB-A587-322D-914692F73594}"/>
              </a:ext>
            </a:extLst>
          </p:cNvPr>
          <p:cNvSpPr>
            <a:spLocks/>
          </p:cNvSpPr>
          <p:nvPr/>
        </p:nvSpPr>
        <p:spPr bwMode="auto">
          <a:xfrm rot="21400944">
            <a:off x="11108040" y="3595989"/>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19" name="Freeform 324">
            <a:extLst>
              <a:ext uri="{FF2B5EF4-FFF2-40B4-BE49-F238E27FC236}">
                <a16:creationId xmlns:a16="http://schemas.microsoft.com/office/drawing/2014/main" id="{F7FDB51D-DF92-FA09-5AD9-C875FDB6DC1D}"/>
              </a:ext>
            </a:extLst>
          </p:cNvPr>
          <p:cNvSpPr>
            <a:spLocks/>
          </p:cNvSpPr>
          <p:nvPr/>
        </p:nvSpPr>
        <p:spPr bwMode="auto">
          <a:xfrm rot="21400944">
            <a:off x="11241812" y="3562172"/>
            <a:ext cx="6211" cy="3534"/>
          </a:xfrm>
          <a:custGeom>
            <a:avLst/>
            <a:gdLst>
              <a:gd name="T0" fmla="*/ 5 w 5"/>
              <a:gd name="T1" fmla="*/ 0 h 3"/>
              <a:gd name="T2" fmla="*/ 5 w 5"/>
              <a:gd name="T3" fmla="*/ 0 h 3"/>
              <a:gd name="T4" fmla="*/ 0 w 5"/>
              <a:gd name="T5" fmla="*/ 3 h 3"/>
              <a:gd name="T6" fmla="*/ 0 w 5"/>
              <a:gd name="T7" fmla="*/ 3 h 3"/>
              <a:gd name="T8" fmla="*/ 5 w 5"/>
              <a:gd name="T9" fmla="*/ 0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5" y="0"/>
                </a:lnTo>
                <a:lnTo>
                  <a:pt x="0" y="3"/>
                </a:lnTo>
                <a:lnTo>
                  <a:pt x="0" y="3"/>
                </a:lnTo>
                <a:lnTo>
                  <a:pt x="5" y="0"/>
                </a:lnTo>
                <a:lnTo>
                  <a:pt x="5"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20" name="Freeform 325">
            <a:extLst>
              <a:ext uri="{FF2B5EF4-FFF2-40B4-BE49-F238E27FC236}">
                <a16:creationId xmlns:a16="http://schemas.microsoft.com/office/drawing/2014/main" id="{32D627B7-825F-3F4D-5372-1D25E1B6AFD5}"/>
              </a:ext>
            </a:extLst>
          </p:cNvPr>
          <p:cNvSpPr>
            <a:spLocks/>
          </p:cNvSpPr>
          <p:nvPr/>
        </p:nvSpPr>
        <p:spPr bwMode="auto">
          <a:xfrm rot="21400944">
            <a:off x="11127677" y="3591275"/>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21" name="Freeform 326">
            <a:extLst>
              <a:ext uri="{FF2B5EF4-FFF2-40B4-BE49-F238E27FC236}">
                <a16:creationId xmlns:a16="http://schemas.microsoft.com/office/drawing/2014/main" id="{81EFA1DD-17F7-BD63-C481-9B4C8577433E}"/>
              </a:ext>
            </a:extLst>
          </p:cNvPr>
          <p:cNvSpPr>
            <a:spLocks/>
          </p:cNvSpPr>
          <p:nvPr/>
        </p:nvSpPr>
        <p:spPr bwMode="auto">
          <a:xfrm rot="21400944">
            <a:off x="11169364" y="3580599"/>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22" name="Freeform 327">
            <a:extLst>
              <a:ext uri="{FF2B5EF4-FFF2-40B4-BE49-F238E27FC236}">
                <a16:creationId xmlns:a16="http://schemas.microsoft.com/office/drawing/2014/main" id="{A0BFDF8B-EA6F-FE4E-AD4B-C5E2BE582A10}"/>
              </a:ext>
            </a:extLst>
          </p:cNvPr>
          <p:cNvSpPr>
            <a:spLocks/>
          </p:cNvSpPr>
          <p:nvPr/>
        </p:nvSpPr>
        <p:spPr bwMode="auto">
          <a:xfrm rot="21400944">
            <a:off x="10828581" y="364754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23" name="Freeform 328">
            <a:extLst>
              <a:ext uri="{FF2B5EF4-FFF2-40B4-BE49-F238E27FC236}">
                <a16:creationId xmlns:a16="http://schemas.microsoft.com/office/drawing/2014/main" id="{5D6ACFC5-E0B8-BDB3-3609-336FA4DF7FC3}"/>
              </a:ext>
            </a:extLst>
          </p:cNvPr>
          <p:cNvSpPr>
            <a:spLocks/>
          </p:cNvSpPr>
          <p:nvPr/>
        </p:nvSpPr>
        <p:spPr bwMode="auto">
          <a:xfrm rot="21400944">
            <a:off x="11196441" y="3575490"/>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24" name="Freeform 329">
            <a:extLst>
              <a:ext uri="{FF2B5EF4-FFF2-40B4-BE49-F238E27FC236}">
                <a16:creationId xmlns:a16="http://schemas.microsoft.com/office/drawing/2014/main" id="{4857B783-1B80-3960-CD21-3E2E40EA4988}"/>
              </a:ext>
            </a:extLst>
          </p:cNvPr>
          <p:cNvSpPr>
            <a:spLocks/>
          </p:cNvSpPr>
          <p:nvPr/>
        </p:nvSpPr>
        <p:spPr bwMode="auto">
          <a:xfrm rot="21400944">
            <a:off x="10893897" y="3636683"/>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25" name="Freeform 330">
            <a:extLst>
              <a:ext uri="{FF2B5EF4-FFF2-40B4-BE49-F238E27FC236}">
                <a16:creationId xmlns:a16="http://schemas.microsoft.com/office/drawing/2014/main" id="{DB689007-D10C-C41D-9BBB-22AD957EFBBE}"/>
              </a:ext>
            </a:extLst>
          </p:cNvPr>
          <p:cNvSpPr>
            <a:spLocks/>
          </p:cNvSpPr>
          <p:nvPr/>
        </p:nvSpPr>
        <p:spPr bwMode="auto">
          <a:xfrm rot="21400944">
            <a:off x="11224657" y="3566778"/>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26" name="Freeform 331">
            <a:extLst>
              <a:ext uri="{FF2B5EF4-FFF2-40B4-BE49-F238E27FC236}">
                <a16:creationId xmlns:a16="http://schemas.microsoft.com/office/drawing/2014/main" id="{2E9545BA-F9B9-9B9E-3EBE-3E89D4E14C52}"/>
              </a:ext>
            </a:extLst>
          </p:cNvPr>
          <p:cNvSpPr>
            <a:spLocks/>
          </p:cNvSpPr>
          <p:nvPr/>
        </p:nvSpPr>
        <p:spPr bwMode="auto">
          <a:xfrm rot="21400944">
            <a:off x="10945576" y="362671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27" name="Freeform 332">
            <a:extLst>
              <a:ext uri="{FF2B5EF4-FFF2-40B4-BE49-F238E27FC236}">
                <a16:creationId xmlns:a16="http://schemas.microsoft.com/office/drawing/2014/main" id="{4E6A48FD-F816-0A37-89D3-74F385DA1B5D}"/>
              </a:ext>
            </a:extLst>
          </p:cNvPr>
          <p:cNvSpPr>
            <a:spLocks/>
          </p:cNvSpPr>
          <p:nvPr/>
        </p:nvSpPr>
        <p:spPr bwMode="auto">
          <a:xfrm rot="21400944">
            <a:off x="10907538" y="3635892"/>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28" name="Freeform 333">
            <a:extLst>
              <a:ext uri="{FF2B5EF4-FFF2-40B4-BE49-F238E27FC236}">
                <a16:creationId xmlns:a16="http://schemas.microsoft.com/office/drawing/2014/main" id="{45C0F769-D5DD-6594-A44E-79B6B70BCC13}"/>
              </a:ext>
            </a:extLst>
          </p:cNvPr>
          <p:cNvSpPr>
            <a:spLocks/>
          </p:cNvSpPr>
          <p:nvPr/>
        </p:nvSpPr>
        <p:spPr bwMode="auto">
          <a:xfrm rot="21400944">
            <a:off x="10815144" y="3651867"/>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29" name="Freeform 334">
            <a:extLst>
              <a:ext uri="{FF2B5EF4-FFF2-40B4-BE49-F238E27FC236}">
                <a16:creationId xmlns:a16="http://schemas.microsoft.com/office/drawing/2014/main" id="{101BA069-938C-448B-161C-8FC1E4E44943}"/>
              </a:ext>
            </a:extLst>
          </p:cNvPr>
          <p:cNvSpPr>
            <a:spLocks/>
          </p:cNvSpPr>
          <p:nvPr/>
        </p:nvSpPr>
        <p:spPr bwMode="auto">
          <a:xfrm rot="21400944">
            <a:off x="10855662" y="36425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30" name="Freeform 335">
            <a:extLst>
              <a:ext uri="{FF2B5EF4-FFF2-40B4-BE49-F238E27FC236}">
                <a16:creationId xmlns:a16="http://schemas.microsoft.com/office/drawing/2014/main" id="{AB651DAD-B74C-7055-EC8A-3C669A7C09BA}"/>
              </a:ext>
            </a:extLst>
          </p:cNvPr>
          <p:cNvSpPr>
            <a:spLocks/>
          </p:cNvSpPr>
          <p:nvPr/>
        </p:nvSpPr>
        <p:spPr bwMode="auto">
          <a:xfrm rot="21400944">
            <a:off x="11148555" y="3586525"/>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31" name="Freeform 336">
            <a:extLst>
              <a:ext uri="{FF2B5EF4-FFF2-40B4-BE49-F238E27FC236}">
                <a16:creationId xmlns:a16="http://schemas.microsoft.com/office/drawing/2014/main" id="{308164F3-6968-1807-E1AD-747D3C9D490E}"/>
              </a:ext>
            </a:extLst>
          </p:cNvPr>
          <p:cNvSpPr>
            <a:spLocks/>
          </p:cNvSpPr>
          <p:nvPr/>
        </p:nvSpPr>
        <p:spPr bwMode="auto">
          <a:xfrm rot="21400944">
            <a:off x="11179284" y="3580024"/>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32" name="Freeform 337">
            <a:extLst>
              <a:ext uri="{FF2B5EF4-FFF2-40B4-BE49-F238E27FC236}">
                <a16:creationId xmlns:a16="http://schemas.microsoft.com/office/drawing/2014/main" id="{9C6845A3-884B-8FCB-7024-71235D44F64F}"/>
              </a:ext>
            </a:extLst>
          </p:cNvPr>
          <p:cNvSpPr>
            <a:spLocks/>
          </p:cNvSpPr>
          <p:nvPr/>
        </p:nvSpPr>
        <p:spPr bwMode="auto">
          <a:xfrm rot="21400944">
            <a:off x="10880358" y="3637471"/>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33" name="Freeform 338">
            <a:extLst>
              <a:ext uri="{FF2B5EF4-FFF2-40B4-BE49-F238E27FC236}">
                <a16:creationId xmlns:a16="http://schemas.microsoft.com/office/drawing/2014/main" id="{CD386114-8EFC-B586-BA58-559C2742A7D9}"/>
              </a:ext>
            </a:extLst>
          </p:cNvPr>
          <p:cNvSpPr>
            <a:spLocks/>
          </p:cNvSpPr>
          <p:nvPr/>
        </p:nvSpPr>
        <p:spPr bwMode="auto">
          <a:xfrm rot="21400944">
            <a:off x="10870543" y="36416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34" name="Freeform 339">
            <a:extLst>
              <a:ext uri="{FF2B5EF4-FFF2-40B4-BE49-F238E27FC236}">
                <a16:creationId xmlns:a16="http://schemas.microsoft.com/office/drawing/2014/main" id="{53CED1A2-C57E-2E1D-1967-96A0B5A86F0B}"/>
              </a:ext>
            </a:extLst>
          </p:cNvPr>
          <p:cNvSpPr>
            <a:spLocks/>
          </p:cNvSpPr>
          <p:nvPr/>
        </p:nvSpPr>
        <p:spPr bwMode="auto">
          <a:xfrm rot="21400944">
            <a:off x="10842222" y="364675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35" name="Freeform 340">
            <a:extLst>
              <a:ext uri="{FF2B5EF4-FFF2-40B4-BE49-F238E27FC236}">
                <a16:creationId xmlns:a16="http://schemas.microsoft.com/office/drawing/2014/main" id="{52A1FE70-0A5B-6B3D-2544-312CEDC5B142}"/>
              </a:ext>
            </a:extLst>
          </p:cNvPr>
          <p:cNvSpPr>
            <a:spLocks/>
          </p:cNvSpPr>
          <p:nvPr/>
        </p:nvSpPr>
        <p:spPr bwMode="auto">
          <a:xfrm rot="21400944">
            <a:off x="11190241" y="3575849"/>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36" name="Freeform 341">
            <a:extLst>
              <a:ext uri="{FF2B5EF4-FFF2-40B4-BE49-F238E27FC236}">
                <a16:creationId xmlns:a16="http://schemas.microsoft.com/office/drawing/2014/main" id="{C63DFB46-4E80-823A-50C1-53F730035B0D}"/>
              </a:ext>
            </a:extLst>
          </p:cNvPr>
          <p:cNvSpPr>
            <a:spLocks/>
          </p:cNvSpPr>
          <p:nvPr/>
        </p:nvSpPr>
        <p:spPr bwMode="auto">
          <a:xfrm rot="21400944">
            <a:off x="10922218" y="36316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37" name="Freeform 342">
            <a:extLst>
              <a:ext uri="{FF2B5EF4-FFF2-40B4-BE49-F238E27FC236}">
                <a16:creationId xmlns:a16="http://schemas.microsoft.com/office/drawing/2014/main" id="{6F30BDB4-AC2B-8E13-AB28-E35DBD0CDE69}"/>
              </a:ext>
            </a:extLst>
          </p:cNvPr>
          <p:cNvSpPr>
            <a:spLocks/>
          </p:cNvSpPr>
          <p:nvPr/>
        </p:nvSpPr>
        <p:spPr bwMode="auto">
          <a:xfrm rot="21400944">
            <a:off x="11052644" y="3606243"/>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38" name="Freeform 343">
            <a:extLst>
              <a:ext uri="{FF2B5EF4-FFF2-40B4-BE49-F238E27FC236}">
                <a16:creationId xmlns:a16="http://schemas.microsoft.com/office/drawing/2014/main" id="{1C76C4DF-B527-1199-9E21-3BEFF050F056}"/>
              </a:ext>
            </a:extLst>
          </p:cNvPr>
          <p:cNvSpPr>
            <a:spLocks/>
          </p:cNvSpPr>
          <p:nvPr/>
        </p:nvSpPr>
        <p:spPr bwMode="auto">
          <a:xfrm rot="21400944">
            <a:off x="11159717" y="3585914"/>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39" name="Freeform 344">
            <a:extLst>
              <a:ext uri="{FF2B5EF4-FFF2-40B4-BE49-F238E27FC236}">
                <a16:creationId xmlns:a16="http://schemas.microsoft.com/office/drawing/2014/main" id="{94C91EE1-0FFD-B3C4-D006-95BE16683431}"/>
              </a:ext>
            </a:extLst>
          </p:cNvPr>
          <p:cNvSpPr>
            <a:spLocks/>
          </p:cNvSpPr>
          <p:nvPr/>
        </p:nvSpPr>
        <p:spPr bwMode="auto">
          <a:xfrm rot="21400944">
            <a:off x="10932136" y="3630927"/>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40" name="Freeform 345">
            <a:extLst>
              <a:ext uri="{FF2B5EF4-FFF2-40B4-BE49-F238E27FC236}">
                <a16:creationId xmlns:a16="http://schemas.microsoft.com/office/drawing/2014/main" id="{9F85D1FE-5FD8-546B-A739-D3FC1F9504BF}"/>
              </a:ext>
            </a:extLst>
          </p:cNvPr>
          <p:cNvSpPr>
            <a:spLocks/>
          </p:cNvSpPr>
          <p:nvPr/>
        </p:nvSpPr>
        <p:spPr bwMode="auto">
          <a:xfrm rot="21400944">
            <a:off x="10790550" y="36569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41" name="Freeform 346">
            <a:extLst>
              <a:ext uri="{FF2B5EF4-FFF2-40B4-BE49-F238E27FC236}">
                <a16:creationId xmlns:a16="http://schemas.microsoft.com/office/drawing/2014/main" id="{70101AF7-3B52-7009-8799-0307EC5E27A8}"/>
              </a:ext>
            </a:extLst>
          </p:cNvPr>
          <p:cNvSpPr>
            <a:spLocks/>
          </p:cNvSpPr>
          <p:nvPr/>
        </p:nvSpPr>
        <p:spPr bwMode="auto">
          <a:xfrm rot="21400944">
            <a:off x="11076004" y="36014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42" name="Freeform 347">
            <a:extLst>
              <a:ext uri="{FF2B5EF4-FFF2-40B4-BE49-F238E27FC236}">
                <a16:creationId xmlns:a16="http://schemas.microsoft.com/office/drawing/2014/main" id="{4957EA82-FD21-A647-7DA7-992013E6BD66}"/>
              </a:ext>
            </a:extLst>
          </p:cNvPr>
          <p:cNvSpPr>
            <a:spLocks/>
          </p:cNvSpPr>
          <p:nvPr/>
        </p:nvSpPr>
        <p:spPr bwMode="auto">
          <a:xfrm rot="21400944">
            <a:off x="11230752" y="3566314"/>
            <a:ext cx="7453"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43" name="Freeform 348">
            <a:extLst>
              <a:ext uri="{FF2B5EF4-FFF2-40B4-BE49-F238E27FC236}">
                <a16:creationId xmlns:a16="http://schemas.microsoft.com/office/drawing/2014/main" id="{2DD7EEC0-173E-4528-4C05-3F2F781CE4FE}"/>
              </a:ext>
            </a:extLst>
          </p:cNvPr>
          <p:cNvSpPr>
            <a:spLocks/>
          </p:cNvSpPr>
          <p:nvPr/>
        </p:nvSpPr>
        <p:spPr bwMode="auto">
          <a:xfrm rot="21400944">
            <a:off x="11087162" y="3600702"/>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44" name="Freeform 349">
            <a:extLst>
              <a:ext uri="{FF2B5EF4-FFF2-40B4-BE49-F238E27FC236}">
                <a16:creationId xmlns:a16="http://schemas.microsoft.com/office/drawing/2014/main" id="{233574FC-0DA5-4200-389F-1E2DC9F3E81F}"/>
              </a:ext>
            </a:extLst>
          </p:cNvPr>
          <p:cNvSpPr>
            <a:spLocks/>
          </p:cNvSpPr>
          <p:nvPr/>
        </p:nvSpPr>
        <p:spPr bwMode="auto">
          <a:xfrm rot="21400944">
            <a:off x="10776908" y="36577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45" name="Freeform 350">
            <a:extLst>
              <a:ext uri="{FF2B5EF4-FFF2-40B4-BE49-F238E27FC236}">
                <a16:creationId xmlns:a16="http://schemas.microsoft.com/office/drawing/2014/main" id="{20F44E44-A196-BEF2-0534-AD0246134973}"/>
              </a:ext>
            </a:extLst>
          </p:cNvPr>
          <p:cNvSpPr>
            <a:spLocks/>
          </p:cNvSpPr>
          <p:nvPr/>
        </p:nvSpPr>
        <p:spPr bwMode="auto">
          <a:xfrm rot="21400944">
            <a:off x="11062565" y="360566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46" name="Freeform 351">
            <a:extLst>
              <a:ext uri="{FF2B5EF4-FFF2-40B4-BE49-F238E27FC236}">
                <a16:creationId xmlns:a16="http://schemas.microsoft.com/office/drawing/2014/main" id="{470C2FD0-D68F-DF4C-F56C-E1962B981DF9}"/>
              </a:ext>
            </a:extLst>
          </p:cNvPr>
          <p:cNvSpPr>
            <a:spLocks/>
          </p:cNvSpPr>
          <p:nvPr/>
        </p:nvSpPr>
        <p:spPr bwMode="auto">
          <a:xfrm rot="21400944">
            <a:off x="10801504" y="3652693"/>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47" name="Freeform 352">
            <a:extLst>
              <a:ext uri="{FF2B5EF4-FFF2-40B4-BE49-F238E27FC236}">
                <a16:creationId xmlns:a16="http://schemas.microsoft.com/office/drawing/2014/main" id="{64895853-CDE5-35DD-0E39-17200E1D78AE}"/>
              </a:ext>
            </a:extLst>
          </p:cNvPr>
          <p:cNvSpPr>
            <a:spLocks/>
          </p:cNvSpPr>
          <p:nvPr/>
        </p:nvSpPr>
        <p:spPr bwMode="auto">
          <a:xfrm rot="21400944">
            <a:off x="11213598" y="3570956"/>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48" name="Freeform 353">
            <a:extLst>
              <a:ext uri="{FF2B5EF4-FFF2-40B4-BE49-F238E27FC236}">
                <a16:creationId xmlns:a16="http://schemas.microsoft.com/office/drawing/2014/main" id="{26852016-1F42-59A5-D072-6C9EDF2254C6}"/>
              </a:ext>
            </a:extLst>
          </p:cNvPr>
          <p:cNvSpPr>
            <a:spLocks/>
          </p:cNvSpPr>
          <p:nvPr/>
        </p:nvSpPr>
        <p:spPr bwMode="auto">
          <a:xfrm rot="21400944">
            <a:off x="11207500" y="3571312"/>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49" name="Freeform 354">
            <a:extLst>
              <a:ext uri="{FF2B5EF4-FFF2-40B4-BE49-F238E27FC236}">
                <a16:creationId xmlns:a16="http://schemas.microsoft.com/office/drawing/2014/main" id="{92781665-D37E-E8E3-9A54-A5B13F1BF7BA}"/>
              </a:ext>
            </a:extLst>
          </p:cNvPr>
          <p:cNvSpPr>
            <a:spLocks/>
          </p:cNvSpPr>
          <p:nvPr/>
        </p:nvSpPr>
        <p:spPr bwMode="auto">
          <a:xfrm rot="21400944">
            <a:off x="11041691" y="36105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50" name="Freeform 355">
            <a:extLst>
              <a:ext uri="{FF2B5EF4-FFF2-40B4-BE49-F238E27FC236}">
                <a16:creationId xmlns:a16="http://schemas.microsoft.com/office/drawing/2014/main" id="{F406D118-443D-8288-22E4-DD368B6D65B4}"/>
              </a:ext>
            </a:extLst>
          </p:cNvPr>
          <p:cNvSpPr>
            <a:spLocks/>
          </p:cNvSpPr>
          <p:nvPr/>
        </p:nvSpPr>
        <p:spPr bwMode="auto">
          <a:xfrm rot="21400944">
            <a:off x="11184096" y="3159218"/>
            <a:ext cx="65836" cy="147236"/>
          </a:xfrm>
          <a:custGeom>
            <a:avLst/>
            <a:gdLst>
              <a:gd name="T0" fmla="*/ 0 w 53"/>
              <a:gd name="T1" fmla="*/ 0 h 125"/>
              <a:gd name="T2" fmla="*/ 31 w 53"/>
              <a:gd name="T3" fmla="*/ 125 h 125"/>
              <a:gd name="T4" fmla="*/ 50 w 53"/>
              <a:gd name="T5" fmla="*/ 122 h 125"/>
              <a:gd name="T6" fmla="*/ 50 w 53"/>
              <a:gd name="T7" fmla="*/ 122 h 125"/>
              <a:gd name="T8" fmla="*/ 53 w 53"/>
              <a:gd name="T9" fmla="*/ 109 h 125"/>
              <a:gd name="T10" fmla="*/ 50 w 53"/>
              <a:gd name="T11" fmla="*/ 94 h 125"/>
              <a:gd name="T12" fmla="*/ 50 w 53"/>
              <a:gd name="T13" fmla="*/ 94 h 125"/>
              <a:gd name="T14" fmla="*/ 48 w 53"/>
              <a:gd name="T15" fmla="*/ 85 h 125"/>
              <a:gd name="T16" fmla="*/ 42 w 53"/>
              <a:gd name="T17" fmla="*/ 76 h 125"/>
              <a:gd name="T18" fmla="*/ 42 w 53"/>
              <a:gd name="T19" fmla="*/ 76 h 125"/>
              <a:gd name="T20" fmla="*/ 31 w 53"/>
              <a:gd name="T21" fmla="*/ 64 h 125"/>
              <a:gd name="T22" fmla="*/ 31 w 53"/>
              <a:gd name="T23" fmla="*/ 64 h 125"/>
              <a:gd name="T24" fmla="*/ 22 w 53"/>
              <a:gd name="T25" fmla="*/ 49 h 125"/>
              <a:gd name="T26" fmla="*/ 22 w 53"/>
              <a:gd name="T27" fmla="*/ 49 h 125"/>
              <a:gd name="T28" fmla="*/ 11 w 53"/>
              <a:gd name="T29" fmla="*/ 33 h 125"/>
              <a:gd name="T30" fmla="*/ 8 w 53"/>
              <a:gd name="T31" fmla="*/ 27 h 125"/>
              <a:gd name="T32" fmla="*/ 8 w 53"/>
              <a:gd name="T33" fmla="*/ 21 h 125"/>
              <a:gd name="T34" fmla="*/ 6 w 53"/>
              <a:gd name="T35" fmla="*/ 18 h 125"/>
              <a:gd name="T36" fmla="*/ 0 w 53"/>
              <a:gd name="T37" fmla="*/ 0 h 125"/>
              <a:gd name="T38" fmla="*/ 0 w 53"/>
              <a:gd name="T3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125">
                <a:moveTo>
                  <a:pt x="0" y="0"/>
                </a:moveTo>
                <a:lnTo>
                  <a:pt x="31" y="125"/>
                </a:lnTo>
                <a:lnTo>
                  <a:pt x="50" y="122"/>
                </a:lnTo>
                <a:lnTo>
                  <a:pt x="50" y="122"/>
                </a:lnTo>
                <a:lnTo>
                  <a:pt x="53" y="109"/>
                </a:lnTo>
                <a:lnTo>
                  <a:pt x="50" y="94"/>
                </a:lnTo>
                <a:lnTo>
                  <a:pt x="50" y="94"/>
                </a:lnTo>
                <a:lnTo>
                  <a:pt x="48" y="85"/>
                </a:lnTo>
                <a:lnTo>
                  <a:pt x="42" y="76"/>
                </a:lnTo>
                <a:lnTo>
                  <a:pt x="42" y="76"/>
                </a:lnTo>
                <a:lnTo>
                  <a:pt x="31" y="64"/>
                </a:lnTo>
                <a:lnTo>
                  <a:pt x="31" y="64"/>
                </a:lnTo>
                <a:lnTo>
                  <a:pt x="22" y="49"/>
                </a:lnTo>
                <a:lnTo>
                  <a:pt x="22" y="49"/>
                </a:lnTo>
                <a:lnTo>
                  <a:pt x="11" y="33"/>
                </a:lnTo>
                <a:lnTo>
                  <a:pt x="8" y="27"/>
                </a:lnTo>
                <a:lnTo>
                  <a:pt x="8" y="21"/>
                </a:lnTo>
                <a:lnTo>
                  <a:pt x="6" y="18"/>
                </a:lnTo>
                <a:lnTo>
                  <a:pt x="0" y="0"/>
                </a:lnTo>
                <a:lnTo>
                  <a:pt x="0" y="0"/>
                </a:lnTo>
                <a:close/>
              </a:path>
            </a:pathLst>
          </a:custGeom>
          <a:solidFill>
            <a:schemeClr val="accent4"/>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51" name="Freeform 356">
            <a:extLst>
              <a:ext uri="{FF2B5EF4-FFF2-40B4-BE49-F238E27FC236}">
                <a16:creationId xmlns:a16="http://schemas.microsoft.com/office/drawing/2014/main" id="{2C91993B-0818-C0E0-609C-EF77974888F9}"/>
              </a:ext>
            </a:extLst>
          </p:cNvPr>
          <p:cNvSpPr>
            <a:spLocks/>
          </p:cNvSpPr>
          <p:nvPr/>
        </p:nvSpPr>
        <p:spPr bwMode="auto">
          <a:xfrm rot="21400944">
            <a:off x="10828892" y="3172930"/>
            <a:ext cx="427312" cy="217908"/>
          </a:xfrm>
          <a:custGeom>
            <a:avLst/>
            <a:gdLst>
              <a:gd name="T0" fmla="*/ 19 w 344"/>
              <a:gd name="T1" fmla="*/ 88 h 185"/>
              <a:gd name="T2" fmla="*/ 45 w 344"/>
              <a:gd name="T3" fmla="*/ 49 h 185"/>
              <a:gd name="T4" fmla="*/ 61 w 344"/>
              <a:gd name="T5" fmla="*/ 40 h 185"/>
              <a:gd name="T6" fmla="*/ 92 w 344"/>
              <a:gd name="T7" fmla="*/ 30 h 185"/>
              <a:gd name="T8" fmla="*/ 103 w 344"/>
              <a:gd name="T9" fmla="*/ 33 h 185"/>
              <a:gd name="T10" fmla="*/ 131 w 344"/>
              <a:gd name="T11" fmla="*/ 52 h 185"/>
              <a:gd name="T12" fmla="*/ 145 w 344"/>
              <a:gd name="T13" fmla="*/ 64 h 185"/>
              <a:gd name="T14" fmla="*/ 156 w 344"/>
              <a:gd name="T15" fmla="*/ 79 h 185"/>
              <a:gd name="T16" fmla="*/ 176 w 344"/>
              <a:gd name="T17" fmla="*/ 91 h 185"/>
              <a:gd name="T18" fmla="*/ 184 w 344"/>
              <a:gd name="T19" fmla="*/ 94 h 185"/>
              <a:gd name="T20" fmla="*/ 196 w 344"/>
              <a:gd name="T21" fmla="*/ 103 h 185"/>
              <a:gd name="T22" fmla="*/ 198 w 344"/>
              <a:gd name="T23" fmla="*/ 155 h 185"/>
              <a:gd name="T24" fmla="*/ 204 w 344"/>
              <a:gd name="T25" fmla="*/ 155 h 185"/>
              <a:gd name="T26" fmla="*/ 218 w 344"/>
              <a:gd name="T27" fmla="*/ 161 h 185"/>
              <a:gd name="T28" fmla="*/ 254 w 344"/>
              <a:gd name="T29" fmla="*/ 179 h 185"/>
              <a:gd name="T30" fmla="*/ 257 w 344"/>
              <a:gd name="T31" fmla="*/ 164 h 185"/>
              <a:gd name="T32" fmla="*/ 254 w 344"/>
              <a:gd name="T33" fmla="*/ 146 h 185"/>
              <a:gd name="T34" fmla="*/ 252 w 344"/>
              <a:gd name="T35" fmla="*/ 140 h 185"/>
              <a:gd name="T36" fmla="*/ 240 w 344"/>
              <a:gd name="T37" fmla="*/ 122 h 185"/>
              <a:gd name="T38" fmla="*/ 238 w 344"/>
              <a:gd name="T39" fmla="*/ 97 h 185"/>
              <a:gd name="T40" fmla="*/ 235 w 344"/>
              <a:gd name="T41" fmla="*/ 82 h 185"/>
              <a:gd name="T42" fmla="*/ 226 w 344"/>
              <a:gd name="T43" fmla="*/ 58 h 185"/>
              <a:gd name="T44" fmla="*/ 229 w 344"/>
              <a:gd name="T45" fmla="*/ 43 h 185"/>
              <a:gd name="T46" fmla="*/ 229 w 344"/>
              <a:gd name="T47" fmla="*/ 40 h 185"/>
              <a:gd name="T48" fmla="*/ 240 w 344"/>
              <a:gd name="T49" fmla="*/ 24 h 185"/>
              <a:gd name="T50" fmla="*/ 252 w 344"/>
              <a:gd name="T51" fmla="*/ 15 h 185"/>
              <a:gd name="T52" fmla="*/ 263 w 344"/>
              <a:gd name="T53" fmla="*/ 9 h 185"/>
              <a:gd name="T54" fmla="*/ 263 w 344"/>
              <a:gd name="T55" fmla="*/ 27 h 185"/>
              <a:gd name="T56" fmla="*/ 263 w 344"/>
              <a:gd name="T57" fmla="*/ 30 h 185"/>
              <a:gd name="T58" fmla="*/ 257 w 344"/>
              <a:gd name="T59" fmla="*/ 67 h 185"/>
              <a:gd name="T60" fmla="*/ 257 w 344"/>
              <a:gd name="T61" fmla="*/ 70 h 185"/>
              <a:gd name="T62" fmla="*/ 260 w 344"/>
              <a:gd name="T63" fmla="*/ 73 h 185"/>
              <a:gd name="T64" fmla="*/ 263 w 344"/>
              <a:gd name="T65" fmla="*/ 103 h 185"/>
              <a:gd name="T66" fmla="*/ 271 w 344"/>
              <a:gd name="T67" fmla="*/ 116 h 185"/>
              <a:gd name="T68" fmla="*/ 280 w 344"/>
              <a:gd name="T69" fmla="*/ 131 h 185"/>
              <a:gd name="T70" fmla="*/ 282 w 344"/>
              <a:gd name="T71" fmla="*/ 137 h 185"/>
              <a:gd name="T72" fmla="*/ 294 w 344"/>
              <a:gd name="T73" fmla="*/ 152 h 185"/>
              <a:gd name="T74" fmla="*/ 305 w 344"/>
              <a:gd name="T75" fmla="*/ 170 h 185"/>
              <a:gd name="T76" fmla="*/ 308 w 344"/>
              <a:gd name="T77" fmla="*/ 176 h 185"/>
              <a:gd name="T78" fmla="*/ 310 w 344"/>
              <a:gd name="T79" fmla="*/ 182 h 185"/>
              <a:gd name="T80" fmla="*/ 327 w 344"/>
              <a:gd name="T81" fmla="*/ 185 h 185"/>
              <a:gd name="T82" fmla="*/ 336 w 344"/>
              <a:gd name="T83" fmla="*/ 176 h 185"/>
              <a:gd name="T84" fmla="*/ 336 w 344"/>
              <a:gd name="T85" fmla="*/ 155 h 185"/>
              <a:gd name="T86" fmla="*/ 344 w 344"/>
              <a:gd name="T87" fmla="*/ 143 h 185"/>
              <a:gd name="T88" fmla="*/ 344 w 344"/>
              <a:gd name="T89" fmla="*/ 140 h 185"/>
              <a:gd name="T90" fmla="*/ 338 w 344"/>
              <a:gd name="T91" fmla="*/ 137 h 185"/>
              <a:gd name="T92" fmla="*/ 336 w 344"/>
              <a:gd name="T93" fmla="*/ 131 h 185"/>
              <a:gd name="T94" fmla="*/ 310 w 344"/>
              <a:gd name="T95" fmla="*/ 134 h 185"/>
              <a:gd name="T96" fmla="*/ 170 w 344"/>
              <a:gd name="T97" fmla="*/ 1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4" h="185">
                <a:moveTo>
                  <a:pt x="0" y="43"/>
                </a:moveTo>
                <a:lnTo>
                  <a:pt x="5" y="100"/>
                </a:lnTo>
                <a:lnTo>
                  <a:pt x="19" y="88"/>
                </a:lnTo>
                <a:lnTo>
                  <a:pt x="19" y="88"/>
                </a:lnTo>
                <a:lnTo>
                  <a:pt x="31" y="67"/>
                </a:lnTo>
                <a:lnTo>
                  <a:pt x="45" y="49"/>
                </a:lnTo>
                <a:lnTo>
                  <a:pt x="45" y="49"/>
                </a:lnTo>
                <a:lnTo>
                  <a:pt x="50" y="43"/>
                </a:lnTo>
                <a:lnTo>
                  <a:pt x="61" y="40"/>
                </a:lnTo>
                <a:lnTo>
                  <a:pt x="84" y="37"/>
                </a:lnTo>
                <a:lnTo>
                  <a:pt x="84" y="37"/>
                </a:lnTo>
                <a:lnTo>
                  <a:pt x="92" y="30"/>
                </a:lnTo>
                <a:lnTo>
                  <a:pt x="98" y="30"/>
                </a:lnTo>
                <a:lnTo>
                  <a:pt x="103" y="33"/>
                </a:lnTo>
                <a:lnTo>
                  <a:pt x="103" y="33"/>
                </a:lnTo>
                <a:lnTo>
                  <a:pt x="126" y="49"/>
                </a:lnTo>
                <a:lnTo>
                  <a:pt x="126" y="49"/>
                </a:lnTo>
                <a:lnTo>
                  <a:pt x="131" y="52"/>
                </a:lnTo>
                <a:lnTo>
                  <a:pt x="131" y="52"/>
                </a:lnTo>
                <a:lnTo>
                  <a:pt x="142" y="58"/>
                </a:lnTo>
                <a:lnTo>
                  <a:pt x="145" y="64"/>
                </a:lnTo>
                <a:lnTo>
                  <a:pt x="148" y="73"/>
                </a:lnTo>
                <a:lnTo>
                  <a:pt x="148" y="73"/>
                </a:lnTo>
                <a:lnTo>
                  <a:pt x="156" y="79"/>
                </a:lnTo>
                <a:lnTo>
                  <a:pt x="165" y="85"/>
                </a:lnTo>
                <a:lnTo>
                  <a:pt x="165" y="85"/>
                </a:lnTo>
                <a:lnTo>
                  <a:pt x="176" y="91"/>
                </a:lnTo>
                <a:lnTo>
                  <a:pt x="176" y="91"/>
                </a:lnTo>
                <a:lnTo>
                  <a:pt x="184" y="94"/>
                </a:lnTo>
                <a:lnTo>
                  <a:pt x="184" y="94"/>
                </a:lnTo>
                <a:lnTo>
                  <a:pt x="187" y="97"/>
                </a:lnTo>
                <a:lnTo>
                  <a:pt x="187" y="97"/>
                </a:lnTo>
                <a:lnTo>
                  <a:pt x="196" y="103"/>
                </a:lnTo>
                <a:lnTo>
                  <a:pt x="198" y="109"/>
                </a:lnTo>
                <a:lnTo>
                  <a:pt x="198" y="119"/>
                </a:lnTo>
                <a:lnTo>
                  <a:pt x="198" y="155"/>
                </a:lnTo>
                <a:lnTo>
                  <a:pt x="198" y="155"/>
                </a:lnTo>
                <a:lnTo>
                  <a:pt x="204" y="155"/>
                </a:lnTo>
                <a:lnTo>
                  <a:pt x="204" y="155"/>
                </a:lnTo>
                <a:lnTo>
                  <a:pt x="212" y="158"/>
                </a:lnTo>
                <a:lnTo>
                  <a:pt x="218" y="161"/>
                </a:lnTo>
                <a:lnTo>
                  <a:pt x="218" y="161"/>
                </a:lnTo>
                <a:lnTo>
                  <a:pt x="235" y="173"/>
                </a:lnTo>
                <a:lnTo>
                  <a:pt x="254" y="179"/>
                </a:lnTo>
                <a:lnTo>
                  <a:pt x="254" y="179"/>
                </a:lnTo>
                <a:lnTo>
                  <a:pt x="257" y="170"/>
                </a:lnTo>
                <a:lnTo>
                  <a:pt x="257" y="170"/>
                </a:lnTo>
                <a:lnTo>
                  <a:pt x="257" y="164"/>
                </a:lnTo>
                <a:lnTo>
                  <a:pt x="257" y="155"/>
                </a:lnTo>
                <a:lnTo>
                  <a:pt x="257" y="155"/>
                </a:lnTo>
                <a:lnTo>
                  <a:pt x="254" y="146"/>
                </a:lnTo>
                <a:lnTo>
                  <a:pt x="254" y="146"/>
                </a:lnTo>
                <a:lnTo>
                  <a:pt x="252" y="140"/>
                </a:lnTo>
                <a:lnTo>
                  <a:pt x="252" y="140"/>
                </a:lnTo>
                <a:lnTo>
                  <a:pt x="249" y="131"/>
                </a:lnTo>
                <a:lnTo>
                  <a:pt x="249" y="131"/>
                </a:lnTo>
                <a:lnTo>
                  <a:pt x="240" y="122"/>
                </a:lnTo>
                <a:lnTo>
                  <a:pt x="238" y="109"/>
                </a:lnTo>
                <a:lnTo>
                  <a:pt x="238" y="109"/>
                </a:lnTo>
                <a:lnTo>
                  <a:pt x="238" y="97"/>
                </a:lnTo>
                <a:lnTo>
                  <a:pt x="238" y="97"/>
                </a:lnTo>
                <a:lnTo>
                  <a:pt x="238" y="88"/>
                </a:lnTo>
                <a:lnTo>
                  <a:pt x="235" y="82"/>
                </a:lnTo>
                <a:lnTo>
                  <a:pt x="235" y="82"/>
                </a:lnTo>
                <a:lnTo>
                  <a:pt x="226" y="58"/>
                </a:lnTo>
                <a:lnTo>
                  <a:pt x="226" y="58"/>
                </a:lnTo>
                <a:lnTo>
                  <a:pt x="224" y="52"/>
                </a:lnTo>
                <a:lnTo>
                  <a:pt x="226" y="49"/>
                </a:lnTo>
                <a:lnTo>
                  <a:pt x="229" y="43"/>
                </a:lnTo>
                <a:lnTo>
                  <a:pt x="229" y="43"/>
                </a:lnTo>
                <a:lnTo>
                  <a:pt x="229" y="40"/>
                </a:lnTo>
                <a:lnTo>
                  <a:pt x="229" y="40"/>
                </a:lnTo>
                <a:lnTo>
                  <a:pt x="235" y="30"/>
                </a:lnTo>
                <a:lnTo>
                  <a:pt x="240" y="24"/>
                </a:lnTo>
                <a:lnTo>
                  <a:pt x="240" y="24"/>
                </a:lnTo>
                <a:lnTo>
                  <a:pt x="246" y="21"/>
                </a:lnTo>
                <a:lnTo>
                  <a:pt x="252" y="15"/>
                </a:lnTo>
                <a:lnTo>
                  <a:pt x="252" y="15"/>
                </a:lnTo>
                <a:lnTo>
                  <a:pt x="257" y="9"/>
                </a:lnTo>
                <a:lnTo>
                  <a:pt x="263" y="9"/>
                </a:lnTo>
                <a:lnTo>
                  <a:pt x="263" y="9"/>
                </a:lnTo>
                <a:lnTo>
                  <a:pt x="266" y="12"/>
                </a:lnTo>
                <a:lnTo>
                  <a:pt x="266" y="18"/>
                </a:lnTo>
                <a:lnTo>
                  <a:pt x="263" y="27"/>
                </a:lnTo>
                <a:lnTo>
                  <a:pt x="263" y="27"/>
                </a:lnTo>
                <a:lnTo>
                  <a:pt x="263" y="30"/>
                </a:lnTo>
                <a:lnTo>
                  <a:pt x="263" y="30"/>
                </a:lnTo>
                <a:lnTo>
                  <a:pt x="263" y="40"/>
                </a:lnTo>
                <a:lnTo>
                  <a:pt x="257" y="67"/>
                </a:lnTo>
                <a:lnTo>
                  <a:pt x="257" y="67"/>
                </a:lnTo>
                <a:lnTo>
                  <a:pt x="257" y="70"/>
                </a:lnTo>
                <a:lnTo>
                  <a:pt x="257" y="70"/>
                </a:lnTo>
                <a:lnTo>
                  <a:pt x="257" y="70"/>
                </a:lnTo>
                <a:lnTo>
                  <a:pt x="257" y="70"/>
                </a:lnTo>
                <a:lnTo>
                  <a:pt x="260" y="73"/>
                </a:lnTo>
                <a:lnTo>
                  <a:pt x="260" y="73"/>
                </a:lnTo>
                <a:lnTo>
                  <a:pt x="263" y="79"/>
                </a:lnTo>
                <a:lnTo>
                  <a:pt x="266" y="85"/>
                </a:lnTo>
                <a:lnTo>
                  <a:pt x="263" y="103"/>
                </a:lnTo>
                <a:lnTo>
                  <a:pt x="263" y="103"/>
                </a:lnTo>
                <a:lnTo>
                  <a:pt x="266" y="109"/>
                </a:lnTo>
                <a:lnTo>
                  <a:pt x="271" y="116"/>
                </a:lnTo>
                <a:lnTo>
                  <a:pt x="271" y="116"/>
                </a:lnTo>
                <a:lnTo>
                  <a:pt x="277" y="125"/>
                </a:lnTo>
                <a:lnTo>
                  <a:pt x="280" y="131"/>
                </a:lnTo>
                <a:lnTo>
                  <a:pt x="280" y="131"/>
                </a:lnTo>
                <a:lnTo>
                  <a:pt x="282" y="137"/>
                </a:lnTo>
                <a:lnTo>
                  <a:pt x="282" y="137"/>
                </a:lnTo>
                <a:lnTo>
                  <a:pt x="285" y="146"/>
                </a:lnTo>
                <a:lnTo>
                  <a:pt x="294" y="152"/>
                </a:lnTo>
                <a:lnTo>
                  <a:pt x="294" y="152"/>
                </a:lnTo>
                <a:lnTo>
                  <a:pt x="299" y="155"/>
                </a:lnTo>
                <a:lnTo>
                  <a:pt x="302" y="161"/>
                </a:lnTo>
                <a:lnTo>
                  <a:pt x="305" y="170"/>
                </a:lnTo>
                <a:lnTo>
                  <a:pt x="305" y="170"/>
                </a:lnTo>
                <a:lnTo>
                  <a:pt x="308" y="176"/>
                </a:lnTo>
                <a:lnTo>
                  <a:pt x="308" y="176"/>
                </a:lnTo>
                <a:lnTo>
                  <a:pt x="308" y="179"/>
                </a:lnTo>
                <a:lnTo>
                  <a:pt x="310" y="182"/>
                </a:lnTo>
                <a:lnTo>
                  <a:pt x="310" y="182"/>
                </a:lnTo>
                <a:lnTo>
                  <a:pt x="319" y="185"/>
                </a:lnTo>
                <a:lnTo>
                  <a:pt x="319" y="185"/>
                </a:lnTo>
                <a:lnTo>
                  <a:pt x="327" y="185"/>
                </a:lnTo>
                <a:lnTo>
                  <a:pt x="333" y="179"/>
                </a:lnTo>
                <a:lnTo>
                  <a:pt x="333" y="179"/>
                </a:lnTo>
                <a:lnTo>
                  <a:pt x="336" y="176"/>
                </a:lnTo>
                <a:lnTo>
                  <a:pt x="336" y="170"/>
                </a:lnTo>
                <a:lnTo>
                  <a:pt x="336" y="170"/>
                </a:lnTo>
                <a:lnTo>
                  <a:pt x="336" y="155"/>
                </a:lnTo>
                <a:lnTo>
                  <a:pt x="341" y="149"/>
                </a:lnTo>
                <a:lnTo>
                  <a:pt x="341" y="149"/>
                </a:lnTo>
                <a:lnTo>
                  <a:pt x="344" y="143"/>
                </a:lnTo>
                <a:lnTo>
                  <a:pt x="344" y="143"/>
                </a:lnTo>
                <a:lnTo>
                  <a:pt x="344" y="140"/>
                </a:lnTo>
                <a:lnTo>
                  <a:pt x="344" y="140"/>
                </a:lnTo>
                <a:lnTo>
                  <a:pt x="344" y="140"/>
                </a:lnTo>
                <a:lnTo>
                  <a:pt x="344" y="140"/>
                </a:lnTo>
                <a:lnTo>
                  <a:pt x="338" y="137"/>
                </a:lnTo>
                <a:lnTo>
                  <a:pt x="336" y="134"/>
                </a:lnTo>
                <a:lnTo>
                  <a:pt x="336" y="134"/>
                </a:lnTo>
                <a:lnTo>
                  <a:pt x="336" y="131"/>
                </a:lnTo>
                <a:lnTo>
                  <a:pt x="316" y="137"/>
                </a:lnTo>
                <a:lnTo>
                  <a:pt x="316" y="137"/>
                </a:lnTo>
                <a:lnTo>
                  <a:pt x="310" y="134"/>
                </a:lnTo>
                <a:lnTo>
                  <a:pt x="308" y="131"/>
                </a:lnTo>
                <a:lnTo>
                  <a:pt x="277" y="0"/>
                </a:lnTo>
                <a:lnTo>
                  <a:pt x="170" y="15"/>
                </a:lnTo>
                <a:lnTo>
                  <a:pt x="0" y="43"/>
                </a:lnTo>
                <a:close/>
              </a:path>
            </a:pathLst>
          </a:custGeom>
          <a:solidFill>
            <a:schemeClr val="accent4">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52" name="Freeform 357">
            <a:extLst>
              <a:ext uri="{FF2B5EF4-FFF2-40B4-BE49-F238E27FC236}">
                <a16:creationId xmlns:a16="http://schemas.microsoft.com/office/drawing/2014/main" id="{4762C705-6C90-2412-F1B3-7C66647AFC0F}"/>
              </a:ext>
            </a:extLst>
          </p:cNvPr>
          <p:cNvSpPr>
            <a:spLocks/>
          </p:cNvSpPr>
          <p:nvPr/>
        </p:nvSpPr>
        <p:spPr bwMode="auto">
          <a:xfrm rot="21400944">
            <a:off x="11034162" y="3169396"/>
            <a:ext cx="132914" cy="17668"/>
          </a:xfrm>
          <a:custGeom>
            <a:avLst/>
            <a:gdLst>
              <a:gd name="T0" fmla="*/ 0 w 107"/>
              <a:gd name="T1" fmla="*/ 15 h 15"/>
              <a:gd name="T2" fmla="*/ 107 w 107"/>
              <a:gd name="T3" fmla="*/ 0 h 15"/>
              <a:gd name="T4" fmla="*/ 107 w 107"/>
              <a:gd name="T5" fmla="*/ 0 h 15"/>
              <a:gd name="T6" fmla="*/ 0 w 107"/>
              <a:gd name="T7" fmla="*/ 15 h 15"/>
            </a:gdLst>
            <a:ahLst/>
            <a:cxnLst>
              <a:cxn ang="0">
                <a:pos x="T0" y="T1"/>
              </a:cxn>
              <a:cxn ang="0">
                <a:pos x="T2" y="T3"/>
              </a:cxn>
              <a:cxn ang="0">
                <a:pos x="T4" y="T5"/>
              </a:cxn>
              <a:cxn ang="0">
                <a:pos x="T6" y="T7"/>
              </a:cxn>
            </a:cxnLst>
            <a:rect l="0" t="0" r="r" b="b"/>
            <a:pathLst>
              <a:path w="107" h="15">
                <a:moveTo>
                  <a:pt x="0" y="15"/>
                </a:moveTo>
                <a:lnTo>
                  <a:pt x="107" y="0"/>
                </a:lnTo>
                <a:lnTo>
                  <a:pt x="107" y="0"/>
                </a:lnTo>
                <a:lnTo>
                  <a:pt x="0" y="15"/>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53" name="Freeform 359">
            <a:extLst>
              <a:ext uri="{FF2B5EF4-FFF2-40B4-BE49-F238E27FC236}">
                <a16:creationId xmlns:a16="http://schemas.microsoft.com/office/drawing/2014/main" id="{3425C695-BCAF-7767-D1DF-72510B6A1660}"/>
              </a:ext>
            </a:extLst>
          </p:cNvPr>
          <p:cNvSpPr>
            <a:spLocks/>
          </p:cNvSpPr>
          <p:nvPr/>
        </p:nvSpPr>
        <p:spPr bwMode="auto">
          <a:xfrm rot="21400944">
            <a:off x="11126346" y="3371328"/>
            <a:ext cx="23602" cy="7067"/>
          </a:xfrm>
          <a:custGeom>
            <a:avLst/>
            <a:gdLst>
              <a:gd name="T0" fmla="*/ 19 w 19"/>
              <a:gd name="T1" fmla="*/ 6 h 6"/>
              <a:gd name="T2" fmla="*/ 19 w 19"/>
              <a:gd name="T3" fmla="*/ 6 h 6"/>
              <a:gd name="T4" fmla="*/ 0 w 19"/>
              <a:gd name="T5" fmla="*/ 0 h 6"/>
              <a:gd name="T6" fmla="*/ 19 w 19"/>
              <a:gd name="T7" fmla="*/ 6 h 6"/>
            </a:gdLst>
            <a:ahLst/>
            <a:cxnLst>
              <a:cxn ang="0">
                <a:pos x="T0" y="T1"/>
              </a:cxn>
              <a:cxn ang="0">
                <a:pos x="T2" y="T3"/>
              </a:cxn>
              <a:cxn ang="0">
                <a:pos x="T4" y="T5"/>
              </a:cxn>
              <a:cxn ang="0">
                <a:pos x="T6" y="T7"/>
              </a:cxn>
            </a:cxnLst>
            <a:rect l="0" t="0" r="r" b="b"/>
            <a:pathLst>
              <a:path w="19" h="6">
                <a:moveTo>
                  <a:pt x="19" y="6"/>
                </a:moveTo>
                <a:lnTo>
                  <a:pt x="19" y="6"/>
                </a:lnTo>
                <a:lnTo>
                  <a:pt x="0" y="0"/>
                </a:lnTo>
                <a:lnTo>
                  <a:pt x="19" y="6"/>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54" name="Freeform 360">
            <a:extLst>
              <a:ext uri="{FF2B5EF4-FFF2-40B4-BE49-F238E27FC236}">
                <a16:creationId xmlns:a16="http://schemas.microsoft.com/office/drawing/2014/main" id="{C6DC5820-4544-31DD-7F42-8B8595F2A3B3}"/>
              </a:ext>
            </a:extLst>
          </p:cNvPr>
          <p:cNvSpPr>
            <a:spLocks/>
          </p:cNvSpPr>
          <p:nvPr/>
        </p:nvSpPr>
        <p:spPr bwMode="auto">
          <a:xfrm rot="21400944">
            <a:off x="11104653" y="3358505"/>
            <a:ext cx="21117" cy="14134"/>
          </a:xfrm>
          <a:custGeom>
            <a:avLst/>
            <a:gdLst>
              <a:gd name="T0" fmla="*/ 17 w 17"/>
              <a:gd name="T1" fmla="*/ 12 h 12"/>
              <a:gd name="T2" fmla="*/ 17 w 17"/>
              <a:gd name="T3" fmla="*/ 12 h 12"/>
              <a:gd name="T4" fmla="*/ 0 w 17"/>
              <a:gd name="T5" fmla="*/ 0 h 12"/>
              <a:gd name="T6" fmla="*/ 0 w 17"/>
              <a:gd name="T7" fmla="*/ 0 h 12"/>
              <a:gd name="T8" fmla="*/ 17 w 17"/>
              <a:gd name="T9" fmla="*/ 12 h 12"/>
              <a:gd name="T10" fmla="*/ 17 w 17"/>
              <a:gd name="T11" fmla="*/ 12 h 12"/>
            </a:gdLst>
            <a:ahLst/>
            <a:cxnLst>
              <a:cxn ang="0">
                <a:pos x="T0" y="T1"/>
              </a:cxn>
              <a:cxn ang="0">
                <a:pos x="T2" y="T3"/>
              </a:cxn>
              <a:cxn ang="0">
                <a:pos x="T4" y="T5"/>
              </a:cxn>
              <a:cxn ang="0">
                <a:pos x="T6" y="T7"/>
              </a:cxn>
              <a:cxn ang="0">
                <a:pos x="T8" y="T9"/>
              </a:cxn>
              <a:cxn ang="0">
                <a:pos x="T10" y="T11"/>
              </a:cxn>
            </a:cxnLst>
            <a:rect l="0" t="0" r="r" b="b"/>
            <a:pathLst>
              <a:path w="17" h="12">
                <a:moveTo>
                  <a:pt x="17" y="12"/>
                </a:moveTo>
                <a:lnTo>
                  <a:pt x="17" y="12"/>
                </a:lnTo>
                <a:lnTo>
                  <a:pt x="0" y="0"/>
                </a:lnTo>
                <a:lnTo>
                  <a:pt x="0" y="0"/>
                </a:lnTo>
                <a:lnTo>
                  <a:pt x="17" y="12"/>
                </a:lnTo>
                <a:lnTo>
                  <a:pt x="17" y="12"/>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55" name="Freeform 361">
            <a:extLst>
              <a:ext uri="{FF2B5EF4-FFF2-40B4-BE49-F238E27FC236}">
                <a16:creationId xmlns:a16="http://schemas.microsoft.com/office/drawing/2014/main" id="{D4DF9A9E-878F-7AA6-5508-E1FAAC3CD2BD}"/>
              </a:ext>
            </a:extLst>
          </p:cNvPr>
          <p:cNvSpPr>
            <a:spLocks/>
          </p:cNvSpPr>
          <p:nvPr/>
        </p:nvSpPr>
        <p:spPr bwMode="auto">
          <a:xfrm rot="21400944">
            <a:off x="11188800" y="2932271"/>
            <a:ext cx="115523" cy="289760"/>
          </a:xfrm>
          <a:custGeom>
            <a:avLst/>
            <a:gdLst>
              <a:gd name="T0" fmla="*/ 31 w 93"/>
              <a:gd name="T1" fmla="*/ 0 h 246"/>
              <a:gd name="T2" fmla="*/ 25 w 93"/>
              <a:gd name="T3" fmla="*/ 36 h 246"/>
              <a:gd name="T4" fmla="*/ 20 w 93"/>
              <a:gd name="T5" fmla="*/ 54 h 246"/>
              <a:gd name="T6" fmla="*/ 20 w 93"/>
              <a:gd name="T7" fmla="*/ 57 h 246"/>
              <a:gd name="T8" fmla="*/ 20 w 93"/>
              <a:gd name="T9" fmla="*/ 57 h 246"/>
              <a:gd name="T10" fmla="*/ 20 w 93"/>
              <a:gd name="T11" fmla="*/ 60 h 246"/>
              <a:gd name="T12" fmla="*/ 20 w 93"/>
              <a:gd name="T13" fmla="*/ 63 h 246"/>
              <a:gd name="T14" fmla="*/ 20 w 93"/>
              <a:gd name="T15" fmla="*/ 63 h 246"/>
              <a:gd name="T16" fmla="*/ 20 w 93"/>
              <a:gd name="T17" fmla="*/ 63 h 246"/>
              <a:gd name="T18" fmla="*/ 23 w 93"/>
              <a:gd name="T19" fmla="*/ 76 h 246"/>
              <a:gd name="T20" fmla="*/ 42 w 93"/>
              <a:gd name="T21" fmla="*/ 100 h 246"/>
              <a:gd name="T22" fmla="*/ 42 w 93"/>
              <a:gd name="T23" fmla="*/ 100 h 246"/>
              <a:gd name="T24" fmla="*/ 39 w 93"/>
              <a:gd name="T25" fmla="*/ 130 h 246"/>
              <a:gd name="T26" fmla="*/ 37 w 93"/>
              <a:gd name="T27" fmla="*/ 142 h 246"/>
              <a:gd name="T28" fmla="*/ 0 w 93"/>
              <a:gd name="T29" fmla="*/ 185 h 246"/>
              <a:gd name="T30" fmla="*/ 14 w 93"/>
              <a:gd name="T31" fmla="*/ 206 h 246"/>
              <a:gd name="T32" fmla="*/ 28 w 93"/>
              <a:gd name="T33" fmla="*/ 218 h 246"/>
              <a:gd name="T34" fmla="*/ 34 w 93"/>
              <a:gd name="T35" fmla="*/ 218 h 246"/>
              <a:gd name="T36" fmla="*/ 53 w 93"/>
              <a:gd name="T37" fmla="*/ 234 h 246"/>
              <a:gd name="T38" fmla="*/ 56 w 93"/>
              <a:gd name="T39" fmla="*/ 246 h 246"/>
              <a:gd name="T40" fmla="*/ 76 w 93"/>
              <a:gd name="T41" fmla="*/ 191 h 246"/>
              <a:gd name="T42" fmla="*/ 79 w 93"/>
              <a:gd name="T43" fmla="*/ 179 h 246"/>
              <a:gd name="T44" fmla="*/ 87 w 93"/>
              <a:gd name="T45" fmla="*/ 161 h 246"/>
              <a:gd name="T46" fmla="*/ 93 w 93"/>
              <a:gd name="T47" fmla="*/ 124 h 246"/>
              <a:gd name="T48" fmla="*/ 87 w 93"/>
              <a:gd name="T49" fmla="*/ 94 h 246"/>
              <a:gd name="T50" fmla="*/ 87 w 93"/>
              <a:gd name="T51" fmla="*/ 82 h 246"/>
              <a:gd name="T52" fmla="*/ 79 w 93"/>
              <a:gd name="T53" fmla="*/ 66 h 246"/>
              <a:gd name="T54" fmla="*/ 67 w 93"/>
              <a:gd name="T55" fmla="*/ 54 h 246"/>
              <a:gd name="T56" fmla="*/ 70 w 93"/>
              <a:gd name="T57" fmla="*/ 42 h 246"/>
              <a:gd name="T58" fmla="*/ 87 w 93"/>
              <a:gd name="T59" fmla="*/ 21 h 246"/>
              <a:gd name="T60" fmla="*/ 84 w 93"/>
              <a:gd name="T61" fmla="*/ 21 h 246"/>
              <a:gd name="T62" fmla="*/ 81 w 93"/>
              <a:gd name="T63" fmla="*/ 18 h 246"/>
              <a:gd name="T64" fmla="*/ 79 w 93"/>
              <a:gd name="T65" fmla="*/ 18 h 246"/>
              <a:gd name="T66" fmla="*/ 76 w 93"/>
              <a:gd name="T67" fmla="*/ 15 h 246"/>
              <a:gd name="T68" fmla="*/ 70 w 93"/>
              <a:gd name="T69" fmla="*/ 15 h 246"/>
              <a:gd name="T70" fmla="*/ 67 w 93"/>
              <a:gd name="T71" fmla="*/ 12 h 246"/>
              <a:gd name="T72" fmla="*/ 67 w 93"/>
              <a:gd name="T73" fmla="*/ 12 h 246"/>
              <a:gd name="T74" fmla="*/ 62 w 93"/>
              <a:gd name="T75" fmla="*/ 12 h 246"/>
              <a:gd name="T76" fmla="*/ 59 w 93"/>
              <a:gd name="T77" fmla="*/ 9 h 246"/>
              <a:gd name="T78" fmla="*/ 56 w 93"/>
              <a:gd name="T79" fmla="*/ 9 h 246"/>
              <a:gd name="T80" fmla="*/ 53 w 93"/>
              <a:gd name="T81" fmla="*/ 6 h 246"/>
              <a:gd name="T82" fmla="*/ 51 w 93"/>
              <a:gd name="T83" fmla="*/ 6 h 246"/>
              <a:gd name="T84" fmla="*/ 48 w 93"/>
              <a:gd name="T85" fmla="*/ 6 h 246"/>
              <a:gd name="T86" fmla="*/ 42 w 93"/>
              <a:gd name="T87" fmla="*/ 3 h 246"/>
              <a:gd name="T88" fmla="*/ 39 w 93"/>
              <a:gd name="T89" fmla="*/ 3 h 246"/>
              <a:gd name="T90" fmla="*/ 37 w 93"/>
              <a:gd name="T91" fmla="*/ 0 h 246"/>
              <a:gd name="T92" fmla="*/ 31 w 93"/>
              <a:gd name="T93"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3" h="246">
                <a:moveTo>
                  <a:pt x="31" y="0"/>
                </a:moveTo>
                <a:lnTo>
                  <a:pt x="31" y="0"/>
                </a:lnTo>
                <a:lnTo>
                  <a:pt x="31" y="0"/>
                </a:lnTo>
                <a:lnTo>
                  <a:pt x="31" y="24"/>
                </a:lnTo>
                <a:lnTo>
                  <a:pt x="31" y="24"/>
                </a:lnTo>
                <a:lnTo>
                  <a:pt x="25" y="36"/>
                </a:lnTo>
                <a:lnTo>
                  <a:pt x="25" y="36"/>
                </a:lnTo>
                <a:lnTo>
                  <a:pt x="20" y="54"/>
                </a:lnTo>
                <a:lnTo>
                  <a:pt x="20" y="54"/>
                </a:lnTo>
                <a:lnTo>
                  <a:pt x="20" y="57"/>
                </a:lnTo>
                <a:lnTo>
                  <a:pt x="20" y="57"/>
                </a:lnTo>
                <a:lnTo>
                  <a:pt x="20" y="57"/>
                </a:lnTo>
                <a:lnTo>
                  <a:pt x="20" y="57"/>
                </a:lnTo>
                <a:lnTo>
                  <a:pt x="20" y="57"/>
                </a:lnTo>
                <a:lnTo>
                  <a:pt x="20" y="57"/>
                </a:lnTo>
                <a:lnTo>
                  <a:pt x="20" y="60"/>
                </a:lnTo>
                <a:lnTo>
                  <a:pt x="20" y="60"/>
                </a:lnTo>
                <a:lnTo>
                  <a:pt x="20" y="60"/>
                </a:lnTo>
                <a:lnTo>
                  <a:pt x="20" y="60"/>
                </a:lnTo>
                <a:lnTo>
                  <a:pt x="20" y="63"/>
                </a:lnTo>
                <a:lnTo>
                  <a:pt x="20" y="63"/>
                </a:lnTo>
                <a:lnTo>
                  <a:pt x="20" y="63"/>
                </a:lnTo>
                <a:lnTo>
                  <a:pt x="20" y="63"/>
                </a:lnTo>
                <a:lnTo>
                  <a:pt x="20" y="63"/>
                </a:lnTo>
                <a:lnTo>
                  <a:pt x="20" y="63"/>
                </a:lnTo>
                <a:lnTo>
                  <a:pt x="20" y="63"/>
                </a:lnTo>
                <a:lnTo>
                  <a:pt x="20" y="63"/>
                </a:lnTo>
                <a:lnTo>
                  <a:pt x="20" y="73"/>
                </a:lnTo>
                <a:lnTo>
                  <a:pt x="23" y="76"/>
                </a:lnTo>
                <a:lnTo>
                  <a:pt x="23" y="76"/>
                </a:lnTo>
                <a:lnTo>
                  <a:pt x="37" y="94"/>
                </a:lnTo>
                <a:lnTo>
                  <a:pt x="37" y="94"/>
                </a:lnTo>
                <a:lnTo>
                  <a:pt x="42" y="100"/>
                </a:lnTo>
                <a:lnTo>
                  <a:pt x="42" y="100"/>
                </a:lnTo>
                <a:lnTo>
                  <a:pt x="42" y="100"/>
                </a:lnTo>
                <a:lnTo>
                  <a:pt x="42" y="100"/>
                </a:lnTo>
                <a:lnTo>
                  <a:pt x="45" y="106"/>
                </a:lnTo>
                <a:lnTo>
                  <a:pt x="45" y="112"/>
                </a:lnTo>
                <a:lnTo>
                  <a:pt x="39" y="130"/>
                </a:lnTo>
                <a:lnTo>
                  <a:pt x="39" y="133"/>
                </a:lnTo>
                <a:lnTo>
                  <a:pt x="39" y="133"/>
                </a:lnTo>
                <a:lnTo>
                  <a:pt x="37" y="142"/>
                </a:lnTo>
                <a:lnTo>
                  <a:pt x="31" y="145"/>
                </a:lnTo>
                <a:lnTo>
                  <a:pt x="23" y="152"/>
                </a:lnTo>
                <a:lnTo>
                  <a:pt x="0" y="185"/>
                </a:lnTo>
                <a:lnTo>
                  <a:pt x="6" y="203"/>
                </a:lnTo>
                <a:lnTo>
                  <a:pt x="6" y="203"/>
                </a:lnTo>
                <a:lnTo>
                  <a:pt x="14" y="206"/>
                </a:lnTo>
                <a:lnTo>
                  <a:pt x="25" y="215"/>
                </a:lnTo>
                <a:lnTo>
                  <a:pt x="25" y="215"/>
                </a:lnTo>
                <a:lnTo>
                  <a:pt x="28" y="218"/>
                </a:lnTo>
                <a:lnTo>
                  <a:pt x="28" y="218"/>
                </a:lnTo>
                <a:lnTo>
                  <a:pt x="34" y="218"/>
                </a:lnTo>
                <a:lnTo>
                  <a:pt x="34" y="218"/>
                </a:lnTo>
                <a:lnTo>
                  <a:pt x="42" y="227"/>
                </a:lnTo>
                <a:lnTo>
                  <a:pt x="53" y="234"/>
                </a:lnTo>
                <a:lnTo>
                  <a:pt x="53" y="234"/>
                </a:lnTo>
                <a:lnTo>
                  <a:pt x="56" y="243"/>
                </a:lnTo>
                <a:lnTo>
                  <a:pt x="56" y="243"/>
                </a:lnTo>
                <a:lnTo>
                  <a:pt x="56" y="246"/>
                </a:lnTo>
                <a:lnTo>
                  <a:pt x="56" y="246"/>
                </a:lnTo>
                <a:lnTo>
                  <a:pt x="67" y="224"/>
                </a:lnTo>
                <a:lnTo>
                  <a:pt x="76" y="191"/>
                </a:lnTo>
                <a:lnTo>
                  <a:pt x="76" y="191"/>
                </a:lnTo>
                <a:lnTo>
                  <a:pt x="79" y="179"/>
                </a:lnTo>
                <a:lnTo>
                  <a:pt x="79" y="179"/>
                </a:lnTo>
                <a:lnTo>
                  <a:pt x="81" y="170"/>
                </a:lnTo>
                <a:lnTo>
                  <a:pt x="81" y="170"/>
                </a:lnTo>
                <a:lnTo>
                  <a:pt x="87" y="161"/>
                </a:lnTo>
                <a:lnTo>
                  <a:pt x="90" y="148"/>
                </a:lnTo>
                <a:lnTo>
                  <a:pt x="90" y="148"/>
                </a:lnTo>
                <a:lnTo>
                  <a:pt x="93" y="124"/>
                </a:lnTo>
                <a:lnTo>
                  <a:pt x="90" y="106"/>
                </a:lnTo>
                <a:lnTo>
                  <a:pt x="90" y="106"/>
                </a:lnTo>
                <a:lnTo>
                  <a:pt x="87" y="94"/>
                </a:lnTo>
                <a:lnTo>
                  <a:pt x="87" y="88"/>
                </a:lnTo>
                <a:lnTo>
                  <a:pt x="87" y="88"/>
                </a:lnTo>
                <a:lnTo>
                  <a:pt x="87" y="82"/>
                </a:lnTo>
                <a:lnTo>
                  <a:pt x="87" y="76"/>
                </a:lnTo>
                <a:lnTo>
                  <a:pt x="87" y="76"/>
                </a:lnTo>
                <a:lnTo>
                  <a:pt x="79" y="66"/>
                </a:lnTo>
                <a:lnTo>
                  <a:pt x="79" y="66"/>
                </a:lnTo>
                <a:lnTo>
                  <a:pt x="70" y="57"/>
                </a:lnTo>
                <a:lnTo>
                  <a:pt x="67" y="54"/>
                </a:lnTo>
                <a:lnTo>
                  <a:pt x="67" y="48"/>
                </a:lnTo>
                <a:lnTo>
                  <a:pt x="67" y="48"/>
                </a:lnTo>
                <a:lnTo>
                  <a:pt x="70" y="42"/>
                </a:lnTo>
                <a:lnTo>
                  <a:pt x="87" y="21"/>
                </a:lnTo>
                <a:lnTo>
                  <a:pt x="87" y="21"/>
                </a:lnTo>
                <a:lnTo>
                  <a:pt x="87" y="21"/>
                </a:lnTo>
                <a:lnTo>
                  <a:pt x="87" y="21"/>
                </a:lnTo>
                <a:lnTo>
                  <a:pt x="84" y="21"/>
                </a:lnTo>
                <a:lnTo>
                  <a:pt x="84" y="21"/>
                </a:lnTo>
                <a:lnTo>
                  <a:pt x="81" y="18"/>
                </a:lnTo>
                <a:lnTo>
                  <a:pt x="81" y="18"/>
                </a:lnTo>
                <a:lnTo>
                  <a:pt x="81" y="18"/>
                </a:lnTo>
                <a:lnTo>
                  <a:pt x="81" y="18"/>
                </a:lnTo>
                <a:lnTo>
                  <a:pt x="79" y="18"/>
                </a:lnTo>
                <a:lnTo>
                  <a:pt x="79" y="18"/>
                </a:lnTo>
                <a:lnTo>
                  <a:pt x="76" y="15"/>
                </a:lnTo>
                <a:lnTo>
                  <a:pt x="76" y="15"/>
                </a:lnTo>
                <a:lnTo>
                  <a:pt x="76" y="15"/>
                </a:lnTo>
                <a:lnTo>
                  <a:pt x="76" y="15"/>
                </a:lnTo>
                <a:lnTo>
                  <a:pt x="70" y="15"/>
                </a:lnTo>
                <a:lnTo>
                  <a:pt x="70" y="15"/>
                </a:lnTo>
                <a:lnTo>
                  <a:pt x="70" y="15"/>
                </a:lnTo>
                <a:lnTo>
                  <a:pt x="70" y="15"/>
                </a:lnTo>
                <a:lnTo>
                  <a:pt x="67" y="12"/>
                </a:lnTo>
                <a:lnTo>
                  <a:pt x="67" y="12"/>
                </a:lnTo>
                <a:lnTo>
                  <a:pt x="67" y="12"/>
                </a:lnTo>
                <a:lnTo>
                  <a:pt x="67" y="12"/>
                </a:lnTo>
                <a:lnTo>
                  <a:pt x="65" y="12"/>
                </a:lnTo>
                <a:lnTo>
                  <a:pt x="65" y="12"/>
                </a:lnTo>
                <a:lnTo>
                  <a:pt x="62" y="12"/>
                </a:lnTo>
                <a:lnTo>
                  <a:pt x="62" y="12"/>
                </a:lnTo>
                <a:lnTo>
                  <a:pt x="59" y="9"/>
                </a:lnTo>
                <a:lnTo>
                  <a:pt x="59" y="9"/>
                </a:lnTo>
                <a:lnTo>
                  <a:pt x="59" y="9"/>
                </a:lnTo>
                <a:lnTo>
                  <a:pt x="59" y="9"/>
                </a:lnTo>
                <a:lnTo>
                  <a:pt x="56" y="9"/>
                </a:lnTo>
                <a:lnTo>
                  <a:pt x="56" y="9"/>
                </a:lnTo>
                <a:lnTo>
                  <a:pt x="53" y="6"/>
                </a:lnTo>
                <a:lnTo>
                  <a:pt x="53" y="6"/>
                </a:lnTo>
                <a:lnTo>
                  <a:pt x="51" y="6"/>
                </a:lnTo>
                <a:lnTo>
                  <a:pt x="51" y="6"/>
                </a:lnTo>
                <a:lnTo>
                  <a:pt x="51" y="6"/>
                </a:lnTo>
                <a:lnTo>
                  <a:pt x="51" y="6"/>
                </a:lnTo>
                <a:lnTo>
                  <a:pt x="48" y="6"/>
                </a:lnTo>
                <a:lnTo>
                  <a:pt x="48" y="6"/>
                </a:lnTo>
                <a:lnTo>
                  <a:pt x="48" y="6"/>
                </a:lnTo>
                <a:lnTo>
                  <a:pt x="48" y="6"/>
                </a:lnTo>
                <a:lnTo>
                  <a:pt x="42" y="3"/>
                </a:lnTo>
                <a:lnTo>
                  <a:pt x="42" y="3"/>
                </a:lnTo>
                <a:lnTo>
                  <a:pt x="39" y="3"/>
                </a:lnTo>
                <a:lnTo>
                  <a:pt x="39" y="3"/>
                </a:lnTo>
                <a:lnTo>
                  <a:pt x="39" y="3"/>
                </a:lnTo>
                <a:lnTo>
                  <a:pt x="39" y="3"/>
                </a:lnTo>
                <a:lnTo>
                  <a:pt x="37" y="0"/>
                </a:lnTo>
                <a:lnTo>
                  <a:pt x="37" y="0"/>
                </a:lnTo>
                <a:lnTo>
                  <a:pt x="31" y="0"/>
                </a:lnTo>
                <a:lnTo>
                  <a:pt x="31" y="0"/>
                </a:lnTo>
                <a:close/>
              </a:path>
            </a:pathLst>
          </a:custGeom>
          <a:solidFill>
            <a:schemeClr val="accent6">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56" name="Freeform 362">
            <a:extLst>
              <a:ext uri="{FF2B5EF4-FFF2-40B4-BE49-F238E27FC236}">
                <a16:creationId xmlns:a16="http://schemas.microsoft.com/office/drawing/2014/main" id="{4EFAB620-6AA9-006C-0C83-37FD737E2603}"/>
              </a:ext>
            </a:extLst>
          </p:cNvPr>
          <p:cNvSpPr>
            <a:spLocks/>
          </p:cNvSpPr>
          <p:nvPr/>
        </p:nvSpPr>
        <p:spPr bwMode="auto">
          <a:xfrm rot="21400944">
            <a:off x="11209507" y="300497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57" name="Freeform 363">
            <a:extLst>
              <a:ext uri="{FF2B5EF4-FFF2-40B4-BE49-F238E27FC236}">
                <a16:creationId xmlns:a16="http://schemas.microsoft.com/office/drawing/2014/main" id="{74961B0E-391E-2891-BBFD-0A7D00968802}"/>
              </a:ext>
            </a:extLst>
          </p:cNvPr>
          <p:cNvSpPr>
            <a:spLocks/>
          </p:cNvSpPr>
          <p:nvPr/>
        </p:nvSpPr>
        <p:spPr bwMode="auto">
          <a:xfrm rot="21400944">
            <a:off x="11209609" y="30085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58" name="Freeform 364">
            <a:extLst>
              <a:ext uri="{FF2B5EF4-FFF2-40B4-BE49-F238E27FC236}">
                <a16:creationId xmlns:a16="http://schemas.microsoft.com/office/drawing/2014/main" id="{BEA5D857-DB82-0174-02A5-5CA6A8E81671}"/>
              </a:ext>
            </a:extLst>
          </p:cNvPr>
          <p:cNvSpPr>
            <a:spLocks/>
          </p:cNvSpPr>
          <p:nvPr/>
        </p:nvSpPr>
        <p:spPr bwMode="auto">
          <a:xfrm rot="21400944">
            <a:off x="11209302" y="3001443"/>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59" name="Freeform 365">
            <a:extLst>
              <a:ext uri="{FF2B5EF4-FFF2-40B4-BE49-F238E27FC236}">
                <a16:creationId xmlns:a16="http://schemas.microsoft.com/office/drawing/2014/main" id="{F70B3E9E-2F4B-944D-12D7-80518A55C245}"/>
              </a:ext>
            </a:extLst>
          </p:cNvPr>
          <p:cNvSpPr>
            <a:spLocks/>
          </p:cNvSpPr>
          <p:nvPr/>
        </p:nvSpPr>
        <p:spPr bwMode="auto">
          <a:xfrm rot="21400944">
            <a:off x="11209200" y="30014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60" name="Freeform 368">
            <a:extLst>
              <a:ext uri="{FF2B5EF4-FFF2-40B4-BE49-F238E27FC236}">
                <a16:creationId xmlns:a16="http://schemas.microsoft.com/office/drawing/2014/main" id="{C46C742B-071C-468F-9DCB-FA3222B51DD2}"/>
              </a:ext>
            </a:extLst>
          </p:cNvPr>
          <p:cNvSpPr>
            <a:spLocks/>
          </p:cNvSpPr>
          <p:nvPr/>
        </p:nvSpPr>
        <p:spPr bwMode="auto">
          <a:xfrm rot="21400944">
            <a:off x="11233003" y="3043547"/>
            <a:ext cx="6211" cy="7067"/>
          </a:xfrm>
          <a:custGeom>
            <a:avLst/>
            <a:gdLst>
              <a:gd name="T0" fmla="*/ 5 w 5"/>
              <a:gd name="T1" fmla="*/ 6 h 6"/>
              <a:gd name="T2" fmla="*/ 5 w 5"/>
              <a:gd name="T3" fmla="*/ 6 h 6"/>
              <a:gd name="T4" fmla="*/ 0 w 5"/>
              <a:gd name="T5" fmla="*/ 0 h 6"/>
              <a:gd name="T6" fmla="*/ 0 w 5"/>
              <a:gd name="T7" fmla="*/ 0 h 6"/>
              <a:gd name="T8" fmla="*/ 5 w 5"/>
              <a:gd name="T9" fmla="*/ 6 h 6"/>
              <a:gd name="T10" fmla="*/ 5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5" y="6"/>
                </a:moveTo>
                <a:lnTo>
                  <a:pt x="5" y="6"/>
                </a:lnTo>
                <a:lnTo>
                  <a:pt x="0" y="0"/>
                </a:lnTo>
                <a:lnTo>
                  <a:pt x="0" y="0"/>
                </a:lnTo>
                <a:lnTo>
                  <a:pt x="5" y="6"/>
                </a:lnTo>
                <a:lnTo>
                  <a:pt x="5" y="6"/>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61" name="Freeform 369">
            <a:extLst>
              <a:ext uri="{FF2B5EF4-FFF2-40B4-BE49-F238E27FC236}">
                <a16:creationId xmlns:a16="http://schemas.microsoft.com/office/drawing/2014/main" id="{A6409B30-3EE6-C552-4D1E-9F9E56EB78EA}"/>
              </a:ext>
            </a:extLst>
          </p:cNvPr>
          <p:cNvSpPr>
            <a:spLocks/>
          </p:cNvSpPr>
          <p:nvPr/>
        </p:nvSpPr>
        <p:spPr bwMode="auto">
          <a:xfrm rot="21400944">
            <a:off x="11461831" y="2745271"/>
            <a:ext cx="72047" cy="82451"/>
          </a:xfrm>
          <a:custGeom>
            <a:avLst/>
            <a:gdLst>
              <a:gd name="T0" fmla="*/ 2 w 58"/>
              <a:gd name="T1" fmla="*/ 12 h 70"/>
              <a:gd name="T2" fmla="*/ 2 w 58"/>
              <a:gd name="T3" fmla="*/ 15 h 70"/>
              <a:gd name="T4" fmla="*/ 2 w 58"/>
              <a:gd name="T5" fmla="*/ 18 h 70"/>
              <a:gd name="T6" fmla="*/ 5 w 58"/>
              <a:gd name="T7" fmla="*/ 21 h 70"/>
              <a:gd name="T8" fmla="*/ 5 w 58"/>
              <a:gd name="T9" fmla="*/ 27 h 70"/>
              <a:gd name="T10" fmla="*/ 5 w 58"/>
              <a:gd name="T11" fmla="*/ 27 h 70"/>
              <a:gd name="T12" fmla="*/ 8 w 58"/>
              <a:gd name="T13" fmla="*/ 33 h 70"/>
              <a:gd name="T14" fmla="*/ 8 w 58"/>
              <a:gd name="T15" fmla="*/ 36 h 70"/>
              <a:gd name="T16" fmla="*/ 11 w 58"/>
              <a:gd name="T17" fmla="*/ 42 h 70"/>
              <a:gd name="T18" fmla="*/ 11 w 58"/>
              <a:gd name="T19" fmla="*/ 42 h 70"/>
              <a:gd name="T20" fmla="*/ 11 w 58"/>
              <a:gd name="T21" fmla="*/ 48 h 70"/>
              <a:gd name="T22" fmla="*/ 11 w 58"/>
              <a:gd name="T23" fmla="*/ 51 h 70"/>
              <a:gd name="T24" fmla="*/ 14 w 58"/>
              <a:gd name="T25" fmla="*/ 58 h 70"/>
              <a:gd name="T26" fmla="*/ 14 w 58"/>
              <a:gd name="T27" fmla="*/ 58 h 70"/>
              <a:gd name="T28" fmla="*/ 14 w 58"/>
              <a:gd name="T29" fmla="*/ 64 h 70"/>
              <a:gd name="T30" fmla="*/ 14 w 58"/>
              <a:gd name="T31" fmla="*/ 67 h 70"/>
              <a:gd name="T32" fmla="*/ 14 w 58"/>
              <a:gd name="T33" fmla="*/ 70 h 70"/>
              <a:gd name="T34" fmla="*/ 14 w 58"/>
              <a:gd name="T35" fmla="*/ 70 h 70"/>
              <a:gd name="T36" fmla="*/ 25 w 58"/>
              <a:gd name="T37" fmla="*/ 54 h 70"/>
              <a:gd name="T38" fmla="*/ 22 w 58"/>
              <a:gd name="T39" fmla="*/ 42 h 70"/>
              <a:gd name="T40" fmla="*/ 22 w 58"/>
              <a:gd name="T41" fmla="*/ 30 h 70"/>
              <a:gd name="T42" fmla="*/ 33 w 58"/>
              <a:gd name="T43" fmla="*/ 21 h 70"/>
              <a:gd name="T44" fmla="*/ 53 w 58"/>
              <a:gd name="T45" fmla="*/ 36 h 70"/>
              <a:gd name="T46" fmla="*/ 53 w 58"/>
              <a:gd name="T47" fmla="*/ 42 h 70"/>
              <a:gd name="T48" fmla="*/ 58 w 58"/>
              <a:gd name="T49" fmla="*/ 39 h 70"/>
              <a:gd name="T50" fmla="*/ 55 w 58"/>
              <a:gd name="T51" fmla="*/ 36 h 70"/>
              <a:gd name="T52" fmla="*/ 55 w 58"/>
              <a:gd name="T53" fmla="*/ 36 h 70"/>
              <a:gd name="T54" fmla="*/ 55 w 58"/>
              <a:gd name="T55" fmla="*/ 33 h 70"/>
              <a:gd name="T56" fmla="*/ 53 w 58"/>
              <a:gd name="T57" fmla="*/ 30 h 70"/>
              <a:gd name="T58" fmla="*/ 53 w 58"/>
              <a:gd name="T59" fmla="*/ 27 h 70"/>
              <a:gd name="T60" fmla="*/ 53 w 58"/>
              <a:gd name="T61" fmla="*/ 27 h 70"/>
              <a:gd name="T62" fmla="*/ 53 w 58"/>
              <a:gd name="T63" fmla="*/ 24 h 70"/>
              <a:gd name="T64" fmla="*/ 50 w 58"/>
              <a:gd name="T65" fmla="*/ 24 h 70"/>
              <a:gd name="T66" fmla="*/ 50 w 58"/>
              <a:gd name="T67" fmla="*/ 21 h 70"/>
              <a:gd name="T68" fmla="*/ 50 w 58"/>
              <a:gd name="T69" fmla="*/ 21 h 70"/>
              <a:gd name="T70" fmla="*/ 39 w 58"/>
              <a:gd name="T71" fmla="*/ 15 h 70"/>
              <a:gd name="T72" fmla="*/ 36 w 58"/>
              <a:gd name="T73" fmla="*/ 12 h 70"/>
              <a:gd name="T74" fmla="*/ 25 w 58"/>
              <a:gd name="T75" fmla="*/ 0 h 70"/>
              <a:gd name="T76" fmla="*/ 25 w 58"/>
              <a:gd name="T77" fmla="*/ 0 h 70"/>
              <a:gd name="T78" fmla="*/ 25 w 58"/>
              <a:gd name="T79" fmla="*/ 0 h 70"/>
              <a:gd name="T80" fmla="*/ 25 w 58"/>
              <a:gd name="T81" fmla="*/ 0 h 70"/>
              <a:gd name="T82" fmla="*/ 22 w 58"/>
              <a:gd name="T83" fmla="*/ 0 h 70"/>
              <a:gd name="T84" fmla="*/ 22 w 58"/>
              <a:gd name="T85" fmla="*/ 0 h 70"/>
              <a:gd name="T86" fmla="*/ 19 w 58"/>
              <a:gd name="T87" fmla="*/ 3 h 70"/>
              <a:gd name="T88" fmla="*/ 19 w 58"/>
              <a:gd name="T89" fmla="*/ 3 h 70"/>
              <a:gd name="T90" fmla="*/ 16 w 58"/>
              <a:gd name="T91" fmla="*/ 3 h 70"/>
              <a:gd name="T92" fmla="*/ 16 w 58"/>
              <a:gd name="T93" fmla="*/ 3 h 70"/>
              <a:gd name="T94" fmla="*/ 14 w 58"/>
              <a:gd name="T95" fmla="*/ 3 h 70"/>
              <a:gd name="T96" fmla="*/ 14 w 58"/>
              <a:gd name="T97" fmla="*/ 3 h 70"/>
              <a:gd name="T98" fmla="*/ 11 w 58"/>
              <a:gd name="T99" fmla="*/ 6 h 70"/>
              <a:gd name="T100" fmla="*/ 8 w 58"/>
              <a:gd name="T101" fmla="*/ 6 h 70"/>
              <a:gd name="T102" fmla="*/ 8 w 58"/>
              <a:gd name="T103" fmla="*/ 6 h 70"/>
              <a:gd name="T104" fmla="*/ 5 w 58"/>
              <a:gd name="T105" fmla="*/ 6 h 70"/>
              <a:gd name="T106" fmla="*/ 0 w 58"/>
              <a:gd name="T107" fmla="*/ 9 h 70"/>
              <a:gd name="T108" fmla="*/ 0 w 58"/>
              <a:gd name="T109"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 h="70">
                <a:moveTo>
                  <a:pt x="0" y="12"/>
                </a:moveTo>
                <a:lnTo>
                  <a:pt x="0" y="12"/>
                </a:lnTo>
                <a:lnTo>
                  <a:pt x="2" y="12"/>
                </a:lnTo>
                <a:lnTo>
                  <a:pt x="2" y="12"/>
                </a:lnTo>
                <a:lnTo>
                  <a:pt x="2" y="15"/>
                </a:lnTo>
                <a:lnTo>
                  <a:pt x="2" y="15"/>
                </a:lnTo>
                <a:lnTo>
                  <a:pt x="2" y="18"/>
                </a:lnTo>
                <a:lnTo>
                  <a:pt x="2" y="18"/>
                </a:lnTo>
                <a:lnTo>
                  <a:pt x="2" y="18"/>
                </a:lnTo>
                <a:lnTo>
                  <a:pt x="2" y="18"/>
                </a:lnTo>
                <a:lnTo>
                  <a:pt x="5" y="21"/>
                </a:lnTo>
                <a:lnTo>
                  <a:pt x="5" y="21"/>
                </a:lnTo>
                <a:lnTo>
                  <a:pt x="5" y="24"/>
                </a:lnTo>
                <a:lnTo>
                  <a:pt x="5" y="24"/>
                </a:lnTo>
                <a:lnTo>
                  <a:pt x="5" y="27"/>
                </a:lnTo>
                <a:lnTo>
                  <a:pt x="5" y="27"/>
                </a:lnTo>
                <a:lnTo>
                  <a:pt x="5" y="27"/>
                </a:lnTo>
                <a:lnTo>
                  <a:pt x="5" y="27"/>
                </a:lnTo>
                <a:lnTo>
                  <a:pt x="8" y="30"/>
                </a:lnTo>
                <a:lnTo>
                  <a:pt x="8" y="30"/>
                </a:lnTo>
                <a:lnTo>
                  <a:pt x="8" y="33"/>
                </a:lnTo>
                <a:lnTo>
                  <a:pt x="8" y="33"/>
                </a:lnTo>
                <a:lnTo>
                  <a:pt x="8" y="36"/>
                </a:lnTo>
                <a:lnTo>
                  <a:pt x="8" y="36"/>
                </a:lnTo>
                <a:lnTo>
                  <a:pt x="8" y="36"/>
                </a:lnTo>
                <a:lnTo>
                  <a:pt x="8" y="36"/>
                </a:lnTo>
                <a:lnTo>
                  <a:pt x="11" y="42"/>
                </a:lnTo>
                <a:lnTo>
                  <a:pt x="11" y="42"/>
                </a:lnTo>
                <a:lnTo>
                  <a:pt x="11" y="42"/>
                </a:lnTo>
                <a:lnTo>
                  <a:pt x="11" y="42"/>
                </a:lnTo>
                <a:lnTo>
                  <a:pt x="11" y="45"/>
                </a:lnTo>
                <a:lnTo>
                  <a:pt x="11" y="45"/>
                </a:lnTo>
                <a:lnTo>
                  <a:pt x="11" y="48"/>
                </a:lnTo>
                <a:lnTo>
                  <a:pt x="11" y="48"/>
                </a:lnTo>
                <a:lnTo>
                  <a:pt x="11" y="51"/>
                </a:lnTo>
                <a:lnTo>
                  <a:pt x="11" y="51"/>
                </a:lnTo>
                <a:lnTo>
                  <a:pt x="14" y="51"/>
                </a:lnTo>
                <a:lnTo>
                  <a:pt x="14" y="51"/>
                </a:lnTo>
                <a:lnTo>
                  <a:pt x="14" y="58"/>
                </a:lnTo>
                <a:lnTo>
                  <a:pt x="14" y="58"/>
                </a:lnTo>
                <a:lnTo>
                  <a:pt x="14" y="58"/>
                </a:lnTo>
                <a:lnTo>
                  <a:pt x="14" y="58"/>
                </a:lnTo>
                <a:lnTo>
                  <a:pt x="14" y="61"/>
                </a:lnTo>
                <a:lnTo>
                  <a:pt x="14" y="61"/>
                </a:lnTo>
                <a:lnTo>
                  <a:pt x="14" y="64"/>
                </a:lnTo>
                <a:lnTo>
                  <a:pt x="14" y="64"/>
                </a:lnTo>
                <a:lnTo>
                  <a:pt x="14" y="67"/>
                </a:lnTo>
                <a:lnTo>
                  <a:pt x="14" y="67"/>
                </a:lnTo>
                <a:lnTo>
                  <a:pt x="14" y="70"/>
                </a:lnTo>
                <a:lnTo>
                  <a:pt x="14" y="70"/>
                </a:lnTo>
                <a:lnTo>
                  <a:pt x="14" y="70"/>
                </a:lnTo>
                <a:lnTo>
                  <a:pt x="14" y="70"/>
                </a:lnTo>
                <a:lnTo>
                  <a:pt x="14" y="70"/>
                </a:lnTo>
                <a:lnTo>
                  <a:pt x="14" y="70"/>
                </a:lnTo>
                <a:lnTo>
                  <a:pt x="19" y="67"/>
                </a:lnTo>
                <a:lnTo>
                  <a:pt x="25" y="61"/>
                </a:lnTo>
                <a:lnTo>
                  <a:pt x="25" y="54"/>
                </a:lnTo>
                <a:lnTo>
                  <a:pt x="22" y="45"/>
                </a:lnTo>
                <a:lnTo>
                  <a:pt x="22" y="45"/>
                </a:lnTo>
                <a:lnTo>
                  <a:pt x="22" y="42"/>
                </a:lnTo>
                <a:lnTo>
                  <a:pt x="22" y="42"/>
                </a:lnTo>
                <a:lnTo>
                  <a:pt x="22" y="36"/>
                </a:lnTo>
                <a:lnTo>
                  <a:pt x="22" y="30"/>
                </a:lnTo>
                <a:lnTo>
                  <a:pt x="28" y="24"/>
                </a:lnTo>
                <a:lnTo>
                  <a:pt x="33" y="21"/>
                </a:lnTo>
                <a:lnTo>
                  <a:pt x="33" y="21"/>
                </a:lnTo>
                <a:lnTo>
                  <a:pt x="39" y="21"/>
                </a:lnTo>
                <a:lnTo>
                  <a:pt x="44" y="24"/>
                </a:lnTo>
                <a:lnTo>
                  <a:pt x="53" y="36"/>
                </a:lnTo>
                <a:lnTo>
                  <a:pt x="53" y="39"/>
                </a:lnTo>
                <a:lnTo>
                  <a:pt x="53" y="39"/>
                </a:lnTo>
                <a:lnTo>
                  <a:pt x="53" y="42"/>
                </a:lnTo>
                <a:lnTo>
                  <a:pt x="53" y="42"/>
                </a:lnTo>
                <a:lnTo>
                  <a:pt x="58" y="39"/>
                </a:lnTo>
                <a:lnTo>
                  <a:pt x="58" y="39"/>
                </a:lnTo>
                <a:lnTo>
                  <a:pt x="58" y="39"/>
                </a:lnTo>
                <a:lnTo>
                  <a:pt x="58" y="39"/>
                </a:lnTo>
                <a:lnTo>
                  <a:pt x="55" y="36"/>
                </a:lnTo>
                <a:lnTo>
                  <a:pt x="55" y="36"/>
                </a:lnTo>
                <a:lnTo>
                  <a:pt x="55" y="36"/>
                </a:lnTo>
                <a:lnTo>
                  <a:pt x="55" y="36"/>
                </a:lnTo>
                <a:lnTo>
                  <a:pt x="55" y="33"/>
                </a:lnTo>
                <a:lnTo>
                  <a:pt x="55" y="33"/>
                </a:lnTo>
                <a:lnTo>
                  <a:pt x="55" y="33"/>
                </a:lnTo>
                <a:lnTo>
                  <a:pt x="55" y="33"/>
                </a:lnTo>
                <a:lnTo>
                  <a:pt x="53" y="30"/>
                </a:lnTo>
                <a:lnTo>
                  <a:pt x="53" y="30"/>
                </a:lnTo>
                <a:lnTo>
                  <a:pt x="53" y="30"/>
                </a:lnTo>
                <a:lnTo>
                  <a:pt x="53" y="30"/>
                </a:lnTo>
                <a:lnTo>
                  <a:pt x="53" y="27"/>
                </a:lnTo>
                <a:lnTo>
                  <a:pt x="53" y="27"/>
                </a:lnTo>
                <a:lnTo>
                  <a:pt x="53" y="27"/>
                </a:lnTo>
                <a:lnTo>
                  <a:pt x="53" y="27"/>
                </a:lnTo>
                <a:lnTo>
                  <a:pt x="53" y="24"/>
                </a:lnTo>
                <a:lnTo>
                  <a:pt x="53" y="24"/>
                </a:lnTo>
                <a:lnTo>
                  <a:pt x="53" y="24"/>
                </a:lnTo>
                <a:lnTo>
                  <a:pt x="53" y="24"/>
                </a:lnTo>
                <a:lnTo>
                  <a:pt x="50" y="24"/>
                </a:lnTo>
                <a:lnTo>
                  <a:pt x="50" y="24"/>
                </a:lnTo>
                <a:lnTo>
                  <a:pt x="50" y="24"/>
                </a:lnTo>
                <a:lnTo>
                  <a:pt x="50" y="24"/>
                </a:lnTo>
                <a:lnTo>
                  <a:pt x="50" y="21"/>
                </a:lnTo>
                <a:lnTo>
                  <a:pt x="50" y="21"/>
                </a:lnTo>
                <a:lnTo>
                  <a:pt x="50" y="21"/>
                </a:lnTo>
                <a:lnTo>
                  <a:pt x="50" y="21"/>
                </a:lnTo>
                <a:lnTo>
                  <a:pt x="50" y="21"/>
                </a:lnTo>
                <a:lnTo>
                  <a:pt x="50" y="21"/>
                </a:lnTo>
                <a:lnTo>
                  <a:pt x="39" y="15"/>
                </a:lnTo>
                <a:lnTo>
                  <a:pt x="39" y="15"/>
                </a:lnTo>
                <a:lnTo>
                  <a:pt x="36" y="12"/>
                </a:lnTo>
                <a:lnTo>
                  <a:pt x="36" y="12"/>
                </a:lnTo>
                <a:lnTo>
                  <a:pt x="28" y="0"/>
                </a:lnTo>
                <a:lnTo>
                  <a:pt x="28" y="0"/>
                </a:lnTo>
                <a:lnTo>
                  <a:pt x="25" y="0"/>
                </a:lnTo>
                <a:lnTo>
                  <a:pt x="25" y="0"/>
                </a:lnTo>
                <a:lnTo>
                  <a:pt x="25" y="0"/>
                </a:lnTo>
                <a:lnTo>
                  <a:pt x="25" y="0"/>
                </a:lnTo>
                <a:lnTo>
                  <a:pt x="25" y="0"/>
                </a:lnTo>
                <a:lnTo>
                  <a:pt x="25" y="0"/>
                </a:lnTo>
                <a:lnTo>
                  <a:pt x="25" y="0"/>
                </a:lnTo>
                <a:lnTo>
                  <a:pt x="25" y="0"/>
                </a:lnTo>
                <a:lnTo>
                  <a:pt x="25" y="0"/>
                </a:lnTo>
                <a:lnTo>
                  <a:pt x="25" y="0"/>
                </a:lnTo>
                <a:lnTo>
                  <a:pt x="22" y="0"/>
                </a:lnTo>
                <a:lnTo>
                  <a:pt x="22" y="0"/>
                </a:lnTo>
                <a:lnTo>
                  <a:pt x="22" y="0"/>
                </a:lnTo>
                <a:lnTo>
                  <a:pt x="22" y="0"/>
                </a:lnTo>
                <a:lnTo>
                  <a:pt x="22" y="0"/>
                </a:lnTo>
                <a:lnTo>
                  <a:pt x="22" y="0"/>
                </a:lnTo>
                <a:lnTo>
                  <a:pt x="22" y="0"/>
                </a:lnTo>
                <a:lnTo>
                  <a:pt x="22" y="0"/>
                </a:lnTo>
                <a:lnTo>
                  <a:pt x="19" y="3"/>
                </a:lnTo>
                <a:lnTo>
                  <a:pt x="19" y="3"/>
                </a:lnTo>
                <a:lnTo>
                  <a:pt x="19" y="3"/>
                </a:lnTo>
                <a:lnTo>
                  <a:pt x="19" y="3"/>
                </a:lnTo>
                <a:lnTo>
                  <a:pt x="19" y="3"/>
                </a:lnTo>
                <a:lnTo>
                  <a:pt x="19" y="3"/>
                </a:lnTo>
                <a:lnTo>
                  <a:pt x="16" y="3"/>
                </a:lnTo>
                <a:lnTo>
                  <a:pt x="16" y="3"/>
                </a:lnTo>
                <a:lnTo>
                  <a:pt x="16" y="3"/>
                </a:lnTo>
                <a:lnTo>
                  <a:pt x="16" y="3"/>
                </a:lnTo>
                <a:lnTo>
                  <a:pt x="14" y="3"/>
                </a:lnTo>
                <a:lnTo>
                  <a:pt x="14" y="3"/>
                </a:lnTo>
                <a:lnTo>
                  <a:pt x="14" y="3"/>
                </a:lnTo>
                <a:lnTo>
                  <a:pt x="14" y="3"/>
                </a:lnTo>
                <a:lnTo>
                  <a:pt x="14" y="3"/>
                </a:lnTo>
                <a:lnTo>
                  <a:pt x="14" y="3"/>
                </a:lnTo>
                <a:lnTo>
                  <a:pt x="11" y="6"/>
                </a:lnTo>
                <a:lnTo>
                  <a:pt x="11" y="6"/>
                </a:lnTo>
                <a:lnTo>
                  <a:pt x="11" y="6"/>
                </a:lnTo>
                <a:lnTo>
                  <a:pt x="11" y="6"/>
                </a:lnTo>
                <a:lnTo>
                  <a:pt x="8" y="6"/>
                </a:lnTo>
                <a:lnTo>
                  <a:pt x="8" y="6"/>
                </a:lnTo>
                <a:lnTo>
                  <a:pt x="8" y="6"/>
                </a:lnTo>
                <a:lnTo>
                  <a:pt x="8" y="6"/>
                </a:lnTo>
                <a:lnTo>
                  <a:pt x="8" y="6"/>
                </a:lnTo>
                <a:lnTo>
                  <a:pt x="8" y="6"/>
                </a:lnTo>
                <a:lnTo>
                  <a:pt x="5" y="6"/>
                </a:lnTo>
                <a:lnTo>
                  <a:pt x="5" y="6"/>
                </a:lnTo>
                <a:lnTo>
                  <a:pt x="5" y="9"/>
                </a:lnTo>
                <a:lnTo>
                  <a:pt x="5" y="9"/>
                </a:lnTo>
                <a:lnTo>
                  <a:pt x="0" y="9"/>
                </a:lnTo>
                <a:lnTo>
                  <a:pt x="0" y="9"/>
                </a:lnTo>
                <a:lnTo>
                  <a:pt x="0" y="9"/>
                </a:lnTo>
                <a:lnTo>
                  <a:pt x="0" y="9"/>
                </a:lnTo>
                <a:lnTo>
                  <a:pt x="0" y="12"/>
                </a:lnTo>
                <a:lnTo>
                  <a:pt x="0" y="12"/>
                </a:lnTo>
                <a:close/>
              </a:path>
            </a:pathLst>
          </a:custGeom>
          <a:solidFill>
            <a:schemeClr val="accent4"/>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62" name="Freeform 370">
            <a:extLst>
              <a:ext uri="{FF2B5EF4-FFF2-40B4-BE49-F238E27FC236}">
                <a16:creationId xmlns:a16="http://schemas.microsoft.com/office/drawing/2014/main" id="{CB6CBD41-70C9-3A5F-DC17-681AD36CE8A0}"/>
              </a:ext>
            </a:extLst>
          </p:cNvPr>
          <p:cNvSpPr>
            <a:spLocks/>
          </p:cNvSpPr>
          <p:nvPr/>
        </p:nvSpPr>
        <p:spPr bwMode="auto">
          <a:xfrm rot="21400944">
            <a:off x="11467546" y="277881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63" name="Freeform 371">
            <a:extLst>
              <a:ext uri="{FF2B5EF4-FFF2-40B4-BE49-F238E27FC236}">
                <a16:creationId xmlns:a16="http://schemas.microsoft.com/office/drawing/2014/main" id="{EAD5CD0B-08BF-924E-CC53-C56018580242}"/>
              </a:ext>
            </a:extLst>
          </p:cNvPr>
          <p:cNvSpPr>
            <a:spLocks/>
          </p:cNvSpPr>
          <p:nvPr/>
        </p:nvSpPr>
        <p:spPr bwMode="auto">
          <a:xfrm rot="21400944">
            <a:off x="11463212" y="27684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64" name="Freeform 372">
            <a:extLst>
              <a:ext uri="{FF2B5EF4-FFF2-40B4-BE49-F238E27FC236}">
                <a16:creationId xmlns:a16="http://schemas.microsoft.com/office/drawing/2014/main" id="{CE74A26A-208F-A2B6-5E07-E1B3A6B9466C}"/>
              </a:ext>
            </a:extLst>
          </p:cNvPr>
          <p:cNvSpPr>
            <a:spLocks/>
          </p:cNvSpPr>
          <p:nvPr/>
        </p:nvSpPr>
        <p:spPr bwMode="auto">
          <a:xfrm rot="21400944">
            <a:off x="11467240" y="277175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65" name="Freeform 373">
            <a:extLst>
              <a:ext uri="{FF2B5EF4-FFF2-40B4-BE49-F238E27FC236}">
                <a16:creationId xmlns:a16="http://schemas.microsoft.com/office/drawing/2014/main" id="{5FCE02E4-28AB-194F-B22E-24D5ED50F055}"/>
              </a:ext>
            </a:extLst>
          </p:cNvPr>
          <p:cNvSpPr>
            <a:spLocks/>
          </p:cNvSpPr>
          <p:nvPr/>
        </p:nvSpPr>
        <p:spPr bwMode="auto">
          <a:xfrm rot="21400944">
            <a:off x="11480820" y="28146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66" name="Freeform 374">
            <a:extLst>
              <a:ext uri="{FF2B5EF4-FFF2-40B4-BE49-F238E27FC236}">
                <a16:creationId xmlns:a16="http://schemas.microsoft.com/office/drawing/2014/main" id="{3AF1A2AD-EB81-1DFD-830A-FB009A7E86F0}"/>
              </a:ext>
            </a:extLst>
          </p:cNvPr>
          <p:cNvSpPr>
            <a:spLocks/>
          </p:cNvSpPr>
          <p:nvPr/>
        </p:nvSpPr>
        <p:spPr bwMode="auto">
          <a:xfrm rot="21400944">
            <a:off x="11460221" y="2758005"/>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67" name="Freeform 375">
            <a:extLst>
              <a:ext uri="{FF2B5EF4-FFF2-40B4-BE49-F238E27FC236}">
                <a16:creationId xmlns:a16="http://schemas.microsoft.com/office/drawing/2014/main" id="{1810054E-A592-5281-1756-47E778233276}"/>
              </a:ext>
            </a:extLst>
          </p:cNvPr>
          <p:cNvSpPr>
            <a:spLocks/>
          </p:cNvSpPr>
          <p:nvPr/>
        </p:nvSpPr>
        <p:spPr bwMode="auto">
          <a:xfrm rot="21400944">
            <a:off x="11481127" y="2818145"/>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68" name="Freeform 376">
            <a:extLst>
              <a:ext uri="{FF2B5EF4-FFF2-40B4-BE49-F238E27FC236}">
                <a16:creationId xmlns:a16="http://schemas.microsoft.com/office/drawing/2014/main" id="{DC723D89-81CD-C8BD-46C5-AA7E3B7C8CB7}"/>
              </a:ext>
            </a:extLst>
          </p:cNvPr>
          <p:cNvSpPr>
            <a:spLocks/>
          </p:cNvSpPr>
          <p:nvPr/>
        </p:nvSpPr>
        <p:spPr bwMode="auto">
          <a:xfrm rot="21400944">
            <a:off x="11476619" y="280649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69" name="Freeform 377">
            <a:extLst>
              <a:ext uri="{FF2B5EF4-FFF2-40B4-BE49-F238E27FC236}">
                <a16:creationId xmlns:a16="http://schemas.microsoft.com/office/drawing/2014/main" id="{D9750F07-8464-10D0-F305-90F9614C9C2E}"/>
              </a:ext>
            </a:extLst>
          </p:cNvPr>
          <p:cNvSpPr>
            <a:spLocks/>
          </p:cNvSpPr>
          <p:nvPr/>
        </p:nvSpPr>
        <p:spPr bwMode="auto">
          <a:xfrm rot="21400944">
            <a:off x="11481536" y="282520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70" name="Freeform 378">
            <a:extLst>
              <a:ext uri="{FF2B5EF4-FFF2-40B4-BE49-F238E27FC236}">
                <a16:creationId xmlns:a16="http://schemas.microsoft.com/office/drawing/2014/main" id="{07280A7B-E5B2-8EB8-FBFB-C94AEAE8CE30}"/>
              </a:ext>
            </a:extLst>
          </p:cNvPr>
          <p:cNvSpPr>
            <a:spLocks/>
          </p:cNvSpPr>
          <p:nvPr/>
        </p:nvSpPr>
        <p:spPr bwMode="auto">
          <a:xfrm rot="21400944">
            <a:off x="11471573" y="278212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71" name="Freeform 379">
            <a:extLst>
              <a:ext uri="{FF2B5EF4-FFF2-40B4-BE49-F238E27FC236}">
                <a16:creationId xmlns:a16="http://schemas.microsoft.com/office/drawing/2014/main" id="{725E6A73-B06B-9FDE-3599-DF7D685E7AEA}"/>
              </a:ext>
            </a:extLst>
          </p:cNvPr>
          <p:cNvSpPr>
            <a:spLocks/>
          </p:cNvSpPr>
          <p:nvPr/>
        </p:nvSpPr>
        <p:spPr bwMode="auto">
          <a:xfrm rot="21400944">
            <a:off x="11471880" y="27891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72" name="Freeform 380">
            <a:extLst>
              <a:ext uri="{FF2B5EF4-FFF2-40B4-BE49-F238E27FC236}">
                <a16:creationId xmlns:a16="http://schemas.microsoft.com/office/drawing/2014/main" id="{60D7E14E-0763-7633-8BB7-BCD89A76F016}"/>
              </a:ext>
            </a:extLst>
          </p:cNvPr>
          <p:cNvSpPr>
            <a:spLocks/>
          </p:cNvSpPr>
          <p:nvPr/>
        </p:nvSpPr>
        <p:spPr bwMode="auto">
          <a:xfrm rot="21400944">
            <a:off x="11476316" y="279954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73" name="Freeform 381">
            <a:extLst>
              <a:ext uri="{FF2B5EF4-FFF2-40B4-BE49-F238E27FC236}">
                <a16:creationId xmlns:a16="http://schemas.microsoft.com/office/drawing/2014/main" id="{78155433-568B-0385-649D-8A3F8601F6CC}"/>
              </a:ext>
            </a:extLst>
          </p:cNvPr>
          <p:cNvSpPr>
            <a:spLocks/>
          </p:cNvSpPr>
          <p:nvPr/>
        </p:nvSpPr>
        <p:spPr bwMode="auto">
          <a:xfrm rot="21400944">
            <a:off x="11476009" y="27960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74" name="Freeform 382">
            <a:extLst>
              <a:ext uri="{FF2B5EF4-FFF2-40B4-BE49-F238E27FC236}">
                <a16:creationId xmlns:a16="http://schemas.microsoft.com/office/drawing/2014/main" id="{BDB865E8-5969-EFD0-0AE9-A4581AEE857D}"/>
              </a:ext>
            </a:extLst>
          </p:cNvPr>
          <p:cNvSpPr>
            <a:spLocks/>
          </p:cNvSpPr>
          <p:nvPr/>
        </p:nvSpPr>
        <p:spPr bwMode="auto">
          <a:xfrm rot="21400944">
            <a:off x="11462905" y="2761389"/>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75" name="Freeform 383">
            <a:extLst>
              <a:ext uri="{FF2B5EF4-FFF2-40B4-BE49-F238E27FC236}">
                <a16:creationId xmlns:a16="http://schemas.microsoft.com/office/drawing/2014/main" id="{35C0B0A3-D4FE-166D-75C0-2E1DFB411D92}"/>
              </a:ext>
            </a:extLst>
          </p:cNvPr>
          <p:cNvSpPr>
            <a:spLocks/>
          </p:cNvSpPr>
          <p:nvPr/>
        </p:nvSpPr>
        <p:spPr bwMode="auto">
          <a:xfrm rot="21400944">
            <a:off x="10708410" y="2447435"/>
            <a:ext cx="591281" cy="512379"/>
          </a:xfrm>
          <a:custGeom>
            <a:avLst/>
            <a:gdLst>
              <a:gd name="T0" fmla="*/ 453 w 476"/>
              <a:gd name="T1" fmla="*/ 301 h 435"/>
              <a:gd name="T2" fmla="*/ 456 w 476"/>
              <a:gd name="T3" fmla="*/ 256 h 435"/>
              <a:gd name="T4" fmla="*/ 459 w 476"/>
              <a:gd name="T5" fmla="*/ 240 h 435"/>
              <a:gd name="T6" fmla="*/ 456 w 476"/>
              <a:gd name="T7" fmla="*/ 228 h 435"/>
              <a:gd name="T8" fmla="*/ 445 w 476"/>
              <a:gd name="T9" fmla="*/ 210 h 435"/>
              <a:gd name="T10" fmla="*/ 431 w 476"/>
              <a:gd name="T11" fmla="*/ 146 h 435"/>
              <a:gd name="T12" fmla="*/ 425 w 476"/>
              <a:gd name="T13" fmla="*/ 143 h 435"/>
              <a:gd name="T14" fmla="*/ 420 w 476"/>
              <a:gd name="T15" fmla="*/ 122 h 435"/>
              <a:gd name="T16" fmla="*/ 411 w 476"/>
              <a:gd name="T17" fmla="*/ 88 h 435"/>
              <a:gd name="T18" fmla="*/ 408 w 476"/>
              <a:gd name="T19" fmla="*/ 61 h 435"/>
              <a:gd name="T20" fmla="*/ 397 w 476"/>
              <a:gd name="T21" fmla="*/ 31 h 435"/>
              <a:gd name="T22" fmla="*/ 355 w 476"/>
              <a:gd name="T23" fmla="*/ 6 h 435"/>
              <a:gd name="T24" fmla="*/ 294 w 476"/>
              <a:gd name="T25" fmla="*/ 25 h 435"/>
              <a:gd name="T26" fmla="*/ 260 w 476"/>
              <a:gd name="T27" fmla="*/ 58 h 435"/>
              <a:gd name="T28" fmla="*/ 240 w 476"/>
              <a:gd name="T29" fmla="*/ 98 h 435"/>
              <a:gd name="T30" fmla="*/ 229 w 476"/>
              <a:gd name="T31" fmla="*/ 116 h 435"/>
              <a:gd name="T32" fmla="*/ 246 w 476"/>
              <a:gd name="T33" fmla="*/ 125 h 435"/>
              <a:gd name="T34" fmla="*/ 260 w 476"/>
              <a:gd name="T35" fmla="*/ 134 h 435"/>
              <a:gd name="T36" fmla="*/ 249 w 476"/>
              <a:gd name="T37" fmla="*/ 155 h 435"/>
              <a:gd name="T38" fmla="*/ 240 w 476"/>
              <a:gd name="T39" fmla="*/ 164 h 435"/>
              <a:gd name="T40" fmla="*/ 229 w 476"/>
              <a:gd name="T41" fmla="*/ 204 h 435"/>
              <a:gd name="T42" fmla="*/ 173 w 476"/>
              <a:gd name="T43" fmla="*/ 234 h 435"/>
              <a:gd name="T44" fmla="*/ 148 w 476"/>
              <a:gd name="T45" fmla="*/ 243 h 435"/>
              <a:gd name="T46" fmla="*/ 126 w 476"/>
              <a:gd name="T47" fmla="*/ 240 h 435"/>
              <a:gd name="T48" fmla="*/ 109 w 476"/>
              <a:gd name="T49" fmla="*/ 234 h 435"/>
              <a:gd name="T50" fmla="*/ 98 w 476"/>
              <a:gd name="T51" fmla="*/ 237 h 435"/>
              <a:gd name="T52" fmla="*/ 56 w 476"/>
              <a:gd name="T53" fmla="*/ 262 h 435"/>
              <a:gd name="T54" fmla="*/ 45 w 476"/>
              <a:gd name="T55" fmla="*/ 274 h 435"/>
              <a:gd name="T56" fmla="*/ 50 w 476"/>
              <a:gd name="T57" fmla="*/ 295 h 435"/>
              <a:gd name="T58" fmla="*/ 47 w 476"/>
              <a:gd name="T59" fmla="*/ 325 h 435"/>
              <a:gd name="T60" fmla="*/ 36 w 476"/>
              <a:gd name="T61" fmla="*/ 341 h 435"/>
              <a:gd name="T62" fmla="*/ 17 w 476"/>
              <a:gd name="T63" fmla="*/ 368 h 435"/>
              <a:gd name="T64" fmla="*/ 3 w 476"/>
              <a:gd name="T65" fmla="*/ 407 h 435"/>
              <a:gd name="T66" fmla="*/ 316 w 476"/>
              <a:gd name="T67" fmla="*/ 344 h 435"/>
              <a:gd name="T68" fmla="*/ 350 w 476"/>
              <a:gd name="T69" fmla="*/ 356 h 435"/>
              <a:gd name="T70" fmla="*/ 408 w 476"/>
              <a:gd name="T71" fmla="*/ 410 h 435"/>
              <a:gd name="T72" fmla="*/ 408 w 476"/>
              <a:gd name="T73" fmla="*/ 414 h 435"/>
              <a:gd name="T74" fmla="*/ 411 w 476"/>
              <a:gd name="T75" fmla="*/ 414 h 435"/>
              <a:gd name="T76" fmla="*/ 414 w 476"/>
              <a:gd name="T77" fmla="*/ 414 h 435"/>
              <a:gd name="T78" fmla="*/ 417 w 476"/>
              <a:gd name="T79" fmla="*/ 414 h 435"/>
              <a:gd name="T80" fmla="*/ 420 w 476"/>
              <a:gd name="T81" fmla="*/ 417 h 435"/>
              <a:gd name="T82" fmla="*/ 422 w 476"/>
              <a:gd name="T83" fmla="*/ 417 h 435"/>
              <a:gd name="T84" fmla="*/ 425 w 476"/>
              <a:gd name="T85" fmla="*/ 420 h 435"/>
              <a:gd name="T86" fmla="*/ 431 w 476"/>
              <a:gd name="T87" fmla="*/ 420 h 435"/>
              <a:gd name="T88" fmla="*/ 434 w 476"/>
              <a:gd name="T89" fmla="*/ 423 h 435"/>
              <a:gd name="T90" fmla="*/ 436 w 476"/>
              <a:gd name="T91" fmla="*/ 423 h 435"/>
              <a:gd name="T92" fmla="*/ 442 w 476"/>
              <a:gd name="T93" fmla="*/ 426 h 435"/>
              <a:gd name="T94" fmla="*/ 445 w 476"/>
              <a:gd name="T95" fmla="*/ 426 h 435"/>
              <a:gd name="T96" fmla="*/ 448 w 476"/>
              <a:gd name="T97" fmla="*/ 429 h 435"/>
              <a:gd name="T98" fmla="*/ 450 w 476"/>
              <a:gd name="T99" fmla="*/ 429 h 435"/>
              <a:gd name="T100" fmla="*/ 453 w 476"/>
              <a:gd name="T101" fmla="*/ 429 h 435"/>
              <a:gd name="T102" fmla="*/ 456 w 476"/>
              <a:gd name="T103" fmla="*/ 432 h 435"/>
              <a:gd name="T104" fmla="*/ 462 w 476"/>
              <a:gd name="T105" fmla="*/ 435 h 435"/>
              <a:gd name="T106" fmla="*/ 464 w 476"/>
              <a:gd name="T107" fmla="*/ 435 h 435"/>
              <a:gd name="T108" fmla="*/ 476 w 476"/>
              <a:gd name="T109" fmla="*/ 420 h 435"/>
              <a:gd name="T110" fmla="*/ 476 w 476"/>
              <a:gd name="T111" fmla="*/ 417 h 435"/>
              <a:gd name="T112" fmla="*/ 473 w 476"/>
              <a:gd name="T113" fmla="*/ 414 h 435"/>
              <a:gd name="T114" fmla="*/ 473 w 476"/>
              <a:gd name="T115" fmla="*/ 410 h 435"/>
              <a:gd name="T116" fmla="*/ 470 w 476"/>
              <a:gd name="T117" fmla="*/ 407 h 435"/>
              <a:gd name="T118" fmla="*/ 470 w 476"/>
              <a:gd name="T119" fmla="*/ 404 h 435"/>
              <a:gd name="T120" fmla="*/ 470 w 476"/>
              <a:gd name="T121" fmla="*/ 401 h 435"/>
              <a:gd name="T122" fmla="*/ 464 w 476"/>
              <a:gd name="T123" fmla="*/ 371 h 435"/>
              <a:gd name="T124" fmla="*/ 453 w 476"/>
              <a:gd name="T125" fmla="*/ 3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435">
                <a:moveTo>
                  <a:pt x="453" y="313"/>
                </a:moveTo>
                <a:lnTo>
                  <a:pt x="453" y="313"/>
                </a:lnTo>
                <a:lnTo>
                  <a:pt x="453" y="313"/>
                </a:lnTo>
                <a:lnTo>
                  <a:pt x="453" y="301"/>
                </a:lnTo>
                <a:lnTo>
                  <a:pt x="453" y="301"/>
                </a:lnTo>
                <a:lnTo>
                  <a:pt x="456" y="286"/>
                </a:lnTo>
                <a:lnTo>
                  <a:pt x="456" y="286"/>
                </a:lnTo>
                <a:lnTo>
                  <a:pt x="456" y="256"/>
                </a:lnTo>
                <a:lnTo>
                  <a:pt x="456" y="256"/>
                </a:lnTo>
                <a:lnTo>
                  <a:pt x="456" y="246"/>
                </a:lnTo>
                <a:lnTo>
                  <a:pt x="456" y="246"/>
                </a:lnTo>
                <a:lnTo>
                  <a:pt x="459" y="240"/>
                </a:lnTo>
                <a:lnTo>
                  <a:pt x="459" y="240"/>
                </a:lnTo>
                <a:lnTo>
                  <a:pt x="456" y="228"/>
                </a:lnTo>
                <a:lnTo>
                  <a:pt x="456" y="228"/>
                </a:lnTo>
                <a:lnTo>
                  <a:pt x="456" y="228"/>
                </a:lnTo>
                <a:lnTo>
                  <a:pt x="456" y="228"/>
                </a:lnTo>
                <a:lnTo>
                  <a:pt x="450" y="222"/>
                </a:lnTo>
                <a:lnTo>
                  <a:pt x="450" y="222"/>
                </a:lnTo>
                <a:lnTo>
                  <a:pt x="445" y="210"/>
                </a:lnTo>
                <a:lnTo>
                  <a:pt x="439" y="192"/>
                </a:lnTo>
                <a:lnTo>
                  <a:pt x="439" y="161"/>
                </a:lnTo>
                <a:lnTo>
                  <a:pt x="439" y="161"/>
                </a:lnTo>
                <a:lnTo>
                  <a:pt x="431" y="146"/>
                </a:lnTo>
                <a:lnTo>
                  <a:pt x="431" y="146"/>
                </a:lnTo>
                <a:lnTo>
                  <a:pt x="428" y="146"/>
                </a:lnTo>
                <a:lnTo>
                  <a:pt x="428" y="146"/>
                </a:lnTo>
                <a:lnTo>
                  <a:pt x="425" y="143"/>
                </a:lnTo>
                <a:lnTo>
                  <a:pt x="425" y="143"/>
                </a:lnTo>
                <a:lnTo>
                  <a:pt x="420" y="134"/>
                </a:lnTo>
                <a:lnTo>
                  <a:pt x="420" y="122"/>
                </a:lnTo>
                <a:lnTo>
                  <a:pt x="420" y="122"/>
                </a:lnTo>
                <a:lnTo>
                  <a:pt x="417" y="110"/>
                </a:lnTo>
                <a:lnTo>
                  <a:pt x="417" y="110"/>
                </a:lnTo>
                <a:lnTo>
                  <a:pt x="411" y="88"/>
                </a:lnTo>
                <a:lnTo>
                  <a:pt x="411" y="88"/>
                </a:lnTo>
                <a:lnTo>
                  <a:pt x="411" y="79"/>
                </a:lnTo>
                <a:lnTo>
                  <a:pt x="411" y="79"/>
                </a:lnTo>
                <a:lnTo>
                  <a:pt x="408" y="61"/>
                </a:lnTo>
                <a:lnTo>
                  <a:pt x="408" y="61"/>
                </a:lnTo>
                <a:lnTo>
                  <a:pt x="406" y="52"/>
                </a:lnTo>
                <a:lnTo>
                  <a:pt x="403" y="43"/>
                </a:lnTo>
                <a:lnTo>
                  <a:pt x="403" y="43"/>
                </a:lnTo>
                <a:lnTo>
                  <a:pt x="397" y="31"/>
                </a:lnTo>
                <a:lnTo>
                  <a:pt x="397" y="22"/>
                </a:lnTo>
                <a:lnTo>
                  <a:pt x="397" y="0"/>
                </a:lnTo>
                <a:lnTo>
                  <a:pt x="397" y="0"/>
                </a:lnTo>
                <a:lnTo>
                  <a:pt x="355" y="6"/>
                </a:lnTo>
                <a:lnTo>
                  <a:pt x="319" y="9"/>
                </a:lnTo>
                <a:lnTo>
                  <a:pt x="319" y="9"/>
                </a:lnTo>
                <a:lnTo>
                  <a:pt x="305" y="16"/>
                </a:lnTo>
                <a:lnTo>
                  <a:pt x="294" y="25"/>
                </a:lnTo>
                <a:lnTo>
                  <a:pt x="271" y="46"/>
                </a:lnTo>
                <a:lnTo>
                  <a:pt x="271" y="46"/>
                </a:lnTo>
                <a:lnTo>
                  <a:pt x="260" y="58"/>
                </a:lnTo>
                <a:lnTo>
                  <a:pt x="260" y="58"/>
                </a:lnTo>
                <a:lnTo>
                  <a:pt x="254" y="67"/>
                </a:lnTo>
                <a:lnTo>
                  <a:pt x="246" y="82"/>
                </a:lnTo>
                <a:lnTo>
                  <a:pt x="246" y="82"/>
                </a:lnTo>
                <a:lnTo>
                  <a:pt x="240" y="98"/>
                </a:lnTo>
                <a:lnTo>
                  <a:pt x="235" y="107"/>
                </a:lnTo>
                <a:lnTo>
                  <a:pt x="235" y="107"/>
                </a:lnTo>
                <a:lnTo>
                  <a:pt x="232" y="110"/>
                </a:lnTo>
                <a:lnTo>
                  <a:pt x="229" y="116"/>
                </a:lnTo>
                <a:lnTo>
                  <a:pt x="229" y="116"/>
                </a:lnTo>
                <a:lnTo>
                  <a:pt x="235" y="122"/>
                </a:lnTo>
                <a:lnTo>
                  <a:pt x="246" y="125"/>
                </a:lnTo>
                <a:lnTo>
                  <a:pt x="246" y="125"/>
                </a:lnTo>
                <a:lnTo>
                  <a:pt x="254" y="125"/>
                </a:lnTo>
                <a:lnTo>
                  <a:pt x="257" y="128"/>
                </a:lnTo>
                <a:lnTo>
                  <a:pt x="260" y="134"/>
                </a:lnTo>
                <a:lnTo>
                  <a:pt x="260" y="134"/>
                </a:lnTo>
                <a:lnTo>
                  <a:pt x="260" y="137"/>
                </a:lnTo>
                <a:lnTo>
                  <a:pt x="257" y="143"/>
                </a:lnTo>
                <a:lnTo>
                  <a:pt x="249" y="155"/>
                </a:lnTo>
                <a:lnTo>
                  <a:pt x="249" y="155"/>
                </a:lnTo>
                <a:lnTo>
                  <a:pt x="243" y="161"/>
                </a:lnTo>
                <a:lnTo>
                  <a:pt x="243" y="161"/>
                </a:lnTo>
                <a:lnTo>
                  <a:pt x="240" y="164"/>
                </a:lnTo>
                <a:lnTo>
                  <a:pt x="240" y="164"/>
                </a:lnTo>
                <a:lnTo>
                  <a:pt x="240" y="177"/>
                </a:lnTo>
                <a:lnTo>
                  <a:pt x="240" y="186"/>
                </a:lnTo>
                <a:lnTo>
                  <a:pt x="235" y="198"/>
                </a:lnTo>
                <a:lnTo>
                  <a:pt x="229" y="204"/>
                </a:lnTo>
                <a:lnTo>
                  <a:pt x="229" y="204"/>
                </a:lnTo>
                <a:lnTo>
                  <a:pt x="210" y="216"/>
                </a:lnTo>
                <a:lnTo>
                  <a:pt x="173" y="234"/>
                </a:lnTo>
                <a:lnTo>
                  <a:pt x="173" y="234"/>
                </a:lnTo>
                <a:lnTo>
                  <a:pt x="165" y="237"/>
                </a:lnTo>
                <a:lnTo>
                  <a:pt x="165" y="237"/>
                </a:lnTo>
                <a:lnTo>
                  <a:pt x="154" y="243"/>
                </a:lnTo>
                <a:lnTo>
                  <a:pt x="148" y="243"/>
                </a:lnTo>
                <a:lnTo>
                  <a:pt x="148" y="243"/>
                </a:lnTo>
                <a:lnTo>
                  <a:pt x="140" y="240"/>
                </a:lnTo>
                <a:lnTo>
                  <a:pt x="140" y="240"/>
                </a:lnTo>
                <a:lnTo>
                  <a:pt x="126" y="240"/>
                </a:lnTo>
                <a:lnTo>
                  <a:pt x="120" y="237"/>
                </a:lnTo>
                <a:lnTo>
                  <a:pt x="120" y="237"/>
                </a:lnTo>
                <a:lnTo>
                  <a:pt x="115" y="234"/>
                </a:lnTo>
                <a:lnTo>
                  <a:pt x="109" y="234"/>
                </a:lnTo>
                <a:lnTo>
                  <a:pt x="109" y="234"/>
                </a:lnTo>
                <a:lnTo>
                  <a:pt x="109" y="234"/>
                </a:lnTo>
                <a:lnTo>
                  <a:pt x="109" y="234"/>
                </a:lnTo>
                <a:lnTo>
                  <a:pt x="98" y="237"/>
                </a:lnTo>
                <a:lnTo>
                  <a:pt x="89" y="240"/>
                </a:lnTo>
                <a:lnTo>
                  <a:pt x="70" y="256"/>
                </a:lnTo>
                <a:lnTo>
                  <a:pt x="70" y="256"/>
                </a:lnTo>
                <a:lnTo>
                  <a:pt x="56" y="262"/>
                </a:lnTo>
                <a:lnTo>
                  <a:pt x="56" y="262"/>
                </a:lnTo>
                <a:lnTo>
                  <a:pt x="50" y="268"/>
                </a:lnTo>
                <a:lnTo>
                  <a:pt x="45" y="274"/>
                </a:lnTo>
                <a:lnTo>
                  <a:pt x="45" y="274"/>
                </a:lnTo>
                <a:lnTo>
                  <a:pt x="45" y="277"/>
                </a:lnTo>
                <a:lnTo>
                  <a:pt x="47" y="283"/>
                </a:lnTo>
                <a:lnTo>
                  <a:pt x="47" y="283"/>
                </a:lnTo>
                <a:lnTo>
                  <a:pt x="50" y="295"/>
                </a:lnTo>
                <a:lnTo>
                  <a:pt x="53" y="304"/>
                </a:lnTo>
                <a:lnTo>
                  <a:pt x="50" y="319"/>
                </a:lnTo>
                <a:lnTo>
                  <a:pt x="50" y="319"/>
                </a:lnTo>
                <a:lnTo>
                  <a:pt x="47" y="325"/>
                </a:lnTo>
                <a:lnTo>
                  <a:pt x="42" y="331"/>
                </a:lnTo>
                <a:lnTo>
                  <a:pt x="42" y="331"/>
                </a:lnTo>
                <a:lnTo>
                  <a:pt x="36" y="341"/>
                </a:lnTo>
                <a:lnTo>
                  <a:pt x="36" y="341"/>
                </a:lnTo>
                <a:lnTo>
                  <a:pt x="22" y="359"/>
                </a:lnTo>
                <a:lnTo>
                  <a:pt x="22" y="359"/>
                </a:lnTo>
                <a:lnTo>
                  <a:pt x="17" y="368"/>
                </a:lnTo>
                <a:lnTo>
                  <a:pt x="17" y="368"/>
                </a:lnTo>
                <a:lnTo>
                  <a:pt x="11" y="377"/>
                </a:lnTo>
                <a:lnTo>
                  <a:pt x="11" y="377"/>
                </a:lnTo>
                <a:lnTo>
                  <a:pt x="0" y="386"/>
                </a:lnTo>
                <a:lnTo>
                  <a:pt x="3" y="407"/>
                </a:lnTo>
                <a:lnTo>
                  <a:pt x="3" y="407"/>
                </a:lnTo>
                <a:lnTo>
                  <a:pt x="187" y="368"/>
                </a:lnTo>
                <a:lnTo>
                  <a:pt x="316" y="344"/>
                </a:lnTo>
                <a:lnTo>
                  <a:pt x="316" y="344"/>
                </a:lnTo>
                <a:lnTo>
                  <a:pt x="333" y="347"/>
                </a:lnTo>
                <a:lnTo>
                  <a:pt x="344" y="353"/>
                </a:lnTo>
                <a:lnTo>
                  <a:pt x="350" y="356"/>
                </a:lnTo>
                <a:lnTo>
                  <a:pt x="350" y="356"/>
                </a:lnTo>
                <a:lnTo>
                  <a:pt x="383" y="401"/>
                </a:lnTo>
                <a:lnTo>
                  <a:pt x="394" y="407"/>
                </a:lnTo>
                <a:lnTo>
                  <a:pt x="394" y="407"/>
                </a:lnTo>
                <a:lnTo>
                  <a:pt x="408" y="410"/>
                </a:lnTo>
                <a:lnTo>
                  <a:pt x="408" y="410"/>
                </a:lnTo>
                <a:lnTo>
                  <a:pt x="408" y="410"/>
                </a:lnTo>
                <a:lnTo>
                  <a:pt x="408" y="410"/>
                </a:lnTo>
                <a:lnTo>
                  <a:pt x="408" y="414"/>
                </a:lnTo>
                <a:lnTo>
                  <a:pt x="408" y="414"/>
                </a:lnTo>
                <a:lnTo>
                  <a:pt x="411" y="414"/>
                </a:lnTo>
                <a:lnTo>
                  <a:pt x="411" y="414"/>
                </a:lnTo>
                <a:lnTo>
                  <a:pt x="411" y="414"/>
                </a:lnTo>
                <a:lnTo>
                  <a:pt x="411" y="414"/>
                </a:lnTo>
                <a:lnTo>
                  <a:pt x="411" y="414"/>
                </a:lnTo>
                <a:lnTo>
                  <a:pt x="411" y="414"/>
                </a:lnTo>
                <a:lnTo>
                  <a:pt x="414" y="414"/>
                </a:lnTo>
                <a:lnTo>
                  <a:pt x="414" y="414"/>
                </a:lnTo>
                <a:lnTo>
                  <a:pt x="414" y="414"/>
                </a:lnTo>
                <a:lnTo>
                  <a:pt x="414" y="414"/>
                </a:lnTo>
                <a:lnTo>
                  <a:pt x="417" y="414"/>
                </a:lnTo>
                <a:lnTo>
                  <a:pt x="417" y="414"/>
                </a:lnTo>
                <a:lnTo>
                  <a:pt x="417" y="417"/>
                </a:lnTo>
                <a:lnTo>
                  <a:pt x="417" y="417"/>
                </a:lnTo>
                <a:lnTo>
                  <a:pt x="420" y="417"/>
                </a:lnTo>
                <a:lnTo>
                  <a:pt x="420" y="417"/>
                </a:lnTo>
                <a:lnTo>
                  <a:pt x="420" y="417"/>
                </a:lnTo>
                <a:lnTo>
                  <a:pt x="420" y="417"/>
                </a:lnTo>
                <a:lnTo>
                  <a:pt x="422" y="417"/>
                </a:lnTo>
                <a:lnTo>
                  <a:pt x="422" y="417"/>
                </a:lnTo>
                <a:lnTo>
                  <a:pt x="422" y="417"/>
                </a:lnTo>
                <a:lnTo>
                  <a:pt x="422" y="417"/>
                </a:lnTo>
                <a:lnTo>
                  <a:pt x="425" y="420"/>
                </a:lnTo>
                <a:lnTo>
                  <a:pt x="425" y="420"/>
                </a:lnTo>
                <a:lnTo>
                  <a:pt x="425" y="420"/>
                </a:lnTo>
                <a:lnTo>
                  <a:pt x="425" y="420"/>
                </a:lnTo>
                <a:lnTo>
                  <a:pt x="431" y="420"/>
                </a:lnTo>
                <a:lnTo>
                  <a:pt x="431" y="420"/>
                </a:lnTo>
                <a:lnTo>
                  <a:pt x="434" y="420"/>
                </a:lnTo>
                <a:lnTo>
                  <a:pt x="434" y="420"/>
                </a:lnTo>
                <a:lnTo>
                  <a:pt x="434" y="423"/>
                </a:lnTo>
                <a:lnTo>
                  <a:pt x="434" y="423"/>
                </a:lnTo>
                <a:lnTo>
                  <a:pt x="436" y="423"/>
                </a:lnTo>
                <a:lnTo>
                  <a:pt x="436" y="423"/>
                </a:lnTo>
                <a:lnTo>
                  <a:pt x="436" y="423"/>
                </a:lnTo>
                <a:lnTo>
                  <a:pt x="436" y="423"/>
                </a:lnTo>
                <a:lnTo>
                  <a:pt x="439" y="423"/>
                </a:lnTo>
                <a:lnTo>
                  <a:pt x="439" y="423"/>
                </a:lnTo>
                <a:lnTo>
                  <a:pt x="442" y="426"/>
                </a:lnTo>
                <a:lnTo>
                  <a:pt x="442" y="426"/>
                </a:lnTo>
                <a:lnTo>
                  <a:pt x="442" y="426"/>
                </a:lnTo>
                <a:lnTo>
                  <a:pt x="442" y="426"/>
                </a:lnTo>
                <a:lnTo>
                  <a:pt x="445" y="426"/>
                </a:lnTo>
                <a:lnTo>
                  <a:pt x="445" y="426"/>
                </a:lnTo>
                <a:lnTo>
                  <a:pt x="445" y="426"/>
                </a:lnTo>
                <a:lnTo>
                  <a:pt x="445" y="426"/>
                </a:lnTo>
                <a:lnTo>
                  <a:pt x="448" y="429"/>
                </a:lnTo>
                <a:lnTo>
                  <a:pt x="448" y="429"/>
                </a:lnTo>
                <a:lnTo>
                  <a:pt x="448" y="429"/>
                </a:lnTo>
                <a:lnTo>
                  <a:pt x="448" y="429"/>
                </a:lnTo>
                <a:lnTo>
                  <a:pt x="450" y="429"/>
                </a:lnTo>
                <a:lnTo>
                  <a:pt x="450" y="429"/>
                </a:lnTo>
                <a:lnTo>
                  <a:pt x="453" y="429"/>
                </a:lnTo>
                <a:lnTo>
                  <a:pt x="453" y="429"/>
                </a:lnTo>
                <a:lnTo>
                  <a:pt x="453" y="429"/>
                </a:lnTo>
                <a:lnTo>
                  <a:pt x="453" y="429"/>
                </a:lnTo>
                <a:lnTo>
                  <a:pt x="456" y="432"/>
                </a:lnTo>
                <a:lnTo>
                  <a:pt x="456" y="432"/>
                </a:lnTo>
                <a:lnTo>
                  <a:pt x="456" y="432"/>
                </a:lnTo>
                <a:lnTo>
                  <a:pt x="456" y="432"/>
                </a:lnTo>
                <a:lnTo>
                  <a:pt x="459" y="432"/>
                </a:lnTo>
                <a:lnTo>
                  <a:pt x="459" y="432"/>
                </a:lnTo>
                <a:lnTo>
                  <a:pt x="462" y="435"/>
                </a:lnTo>
                <a:lnTo>
                  <a:pt x="462" y="435"/>
                </a:lnTo>
                <a:lnTo>
                  <a:pt x="462" y="435"/>
                </a:lnTo>
                <a:lnTo>
                  <a:pt x="462" y="435"/>
                </a:lnTo>
                <a:lnTo>
                  <a:pt x="464" y="435"/>
                </a:lnTo>
                <a:lnTo>
                  <a:pt x="476" y="423"/>
                </a:lnTo>
                <a:lnTo>
                  <a:pt x="476" y="423"/>
                </a:lnTo>
                <a:lnTo>
                  <a:pt x="476" y="420"/>
                </a:lnTo>
                <a:lnTo>
                  <a:pt x="476" y="420"/>
                </a:lnTo>
                <a:lnTo>
                  <a:pt x="476" y="420"/>
                </a:lnTo>
                <a:lnTo>
                  <a:pt x="476" y="420"/>
                </a:lnTo>
                <a:lnTo>
                  <a:pt x="476" y="417"/>
                </a:lnTo>
                <a:lnTo>
                  <a:pt x="476" y="417"/>
                </a:lnTo>
                <a:lnTo>
                  <a:pt x="476" y="417"/>
                </a:lnTo>
                <a:lnTo>
                  <a:pt x="476" y="417"/>
                </a:lnTo>
                <a:lnTo>
                  <a:pt x="473" y="414"/>
                </a:lnTo>
                <a:lnTo>
                  <a:pt x="473" y="414"/>
                </a:lnTo>
                <a:lnTo>
                  <a:pt x="473" y="414"/>
                </a:lnTo>
                <a:lnTo>
                  <a:pt x="473" y="414"/>
                </a:lnTo>
                <a:lnTo>
                  <a:pt x="473" y="410"/>
                </a:lnTo>
                <a:lnTo>
                  <a:pt x="473" y="410"/>
                </a:lnTo>
                <a:lnTo>
                  <a:pt x="473" y="410"/>
                </a:lnTo>
                <a:lnTo>
                  <a:pt x="473" y="410"/>
                </a:lnTo>
                <a:lnTo>
                  <a:pt x="470" y="407"/>
                </a:lnTo>
                <a:lnTo>
                  <a:pt x="470" y="407"/>
                </a:lnTo>
                <a:lnTo>
                  <a:pt x="470" y="407"/>
                </a:lnTo>
                <a:lnTo>
                  <a:pt x="470" y="407"/>
                </a:lnTo>
                <a:lnTo>
                  <a:pt x="470" y="404"/>
                </a:lnTo>
                <a:lnTo>
                  <a:pt x="470" y="404"/>
                </a:lnTo>
                <a:lnTo>
                  <a:pt x="470" y="404"/>
                </a:lnTo>
                <a:lnTo>
                  <a:pt x="470" y="404"/>
                </a:lnTo>
                <a:lnTo>
                  <a:pt x="470" y="401"/>
                </a:lnTo>
                <a:lnTo>
                  <a:pt x="470" y="401"/>
                </a:lnTo>
                <a:lnTo>
                  <a:pt x="464" y="377"/>
                </a:lnTo>
                <a:lnTo>
                  <a:pt x="464" y="377"/>
                </a:lnTo>
                <a:lnTo>
                  <a:pt x="464" y="371"/>
                </a:lnTo>
                <a:lnTo>
                  <a:pt x="464" y="371"/>
                </a:lnTo>
                <a:lnTo>
                  <a:pt x="459" y="350"/>
                </a:lnTo>
                <a:lnTo>
                  <a:pt x="453" y="328"/>
                </a:lnTo>
                <a:lnTo>
                  <a:pt x="453" y="313"/>
                </a:lnTo>
                <a:lnTo>
                  <a:pt x="453" y="313"/>
                </a:lnTo>
                <a:lnTo>
                  <a:pt x="453" y="313"/>
                </a:lnTo>
                <a:lnTo>
                  <a:pt x="453" y="313"/>
                </a:lnTo>
                <a:lnTo>
                  <a:pt x="453" y="313"/>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76" name="Freeform 384">
            <a:extLst>
              <a:ext uri="{FF2B5EF4-FFF2-40B4-BE49-F238E27FC236}">
                <a16:creationId xmlns:a16="http://schemas.microsoft.com/office/drawing/2014/main" id="{C7E39C76-416C-FDA8-4183-AF52976EBD01}"/>
              </a:ext>
            </a:extLst>
          </p:cNvPr>
          <p:cNvSpPr>
            <a:spLocks/>
          </p:cNvSpPr>
          <p:nvPr/>
        </p:nvSpPr>
        <p:spPr bwMode="auto">
          <a:xfrm rot="21400944">
            <a:off x="11205938" y="2381254"/>
            <a:ext cx="163968" cy="307427"/>
          </a:xfrm>
          <a:custGeom>
            <a:avLst/>
            <a:gdLst>
              <a:gd name="T0" fmla="*/ 107 w 132"/>
              <a:gd name="T1" fmla="*/ 231 h 261"/>
              <a:gd name="T2" fmla="*/ 98 w 132"/>
              <a:gd name="T3" fmla="*/ 173 h 261"/>
              <a:gd name="T4" fmla="*/ 101 w 132"/>
              <a:gd name="T5" fmla="*/ 152 h 261"/>
              <a:gd name="T6" fmla="*/ 104 w 132"/>
              <a:gd name="T7" fmla="*/ 146 h 261"/>
              <a:gd name="T8" fmla="*/ 104 w 132"/>
              <a:gd name="T9" fmla="*/ 88 h 261"/>
              <a:gd name="T10" fmla="*/ 104 w 132"/>
              <a:gd name="T11" fmla="*/ 79 h 261"/>
              <a:gd name="T12" fmla="*/ 110 w 132"/>
              <a:gd name="T13" fmla="*/ 73 h 261"/>
              <a:gd name="T14" fmla="*/ 112 w 132"/>
              <a:gd name="T15" fmla="*/ 64 h 261"/>
              <a:gd name="T16" fmla="*/ 115 w 132"/>
              <a:gd name="T17" fmla="*/ 61 h 261"/>
              <a:gd name="T18" fmla="*/ 115 w 132"/>
              <a:gd name="T19" fmla="*/ 58 h 261"/>
              <a:gd name="T20" fmla="*/ 121 w 132"/>
              <a:gd name="T21" fmla="*/ 51 h 261"/>
              <a:gd name="T22" fmla="*/ 126 w 132"/>
              <a:gd name="T23" fmla="*/ 48 h 261"/>
              <a:gd name="T24" fmla="*/ 126 w 132"/>
              <a:gd name="T25" fmla="*/ 48 h 261"/>
              <a:gd name="T26" fmla="*/ 132 w 132"/>
              <a:gd name="T27" fmla="*/ 33 h 261"/>
              <a:gd name="T28" fmla="*/ 129 w 132"/>
              <a:gd name="T29" fmla="*/ 27 h 261"/>
              <a:gd name="T30" fmla="*/ 124 w 132"/>
              <a:gd name="T31" fmla="*/ 21 h 261"/>
              <a:gd name="T32" fmla="*/ 121 w 132"/>
              <a:gd name="T33" fmla="*/ 15 h 261"/>
              <a:gd name="T34" fmla="*/ 121 w 132"/>
              <a:gd name="T35" fmla="*/ 12 h 261"/>
              <a:gd name="T36" fmla="*/ 118 w 132"/>
              <a:gd name="T37" fmla="*/ 9 h 261"/>
              <a:gd name="T38" fmla="*/ 118 w 132"/>
              <a:gd name="T39" fmla="*/ 6 h 261"/>
              <a:gd name="T40" fmla="*/ 118 w 132"/>
              <a:gd name="T41" fmla="*/ 6 h 261"/>
              <a:gd name="T42" fmla="*/ 118 w 132"/>
              <a:gd name="T43" fmla="*/ 3 h 261"/>
              <a:gd name="T44" fmla="*/ 118 w 132"/>
              <a:gd name="T45" fmla="*/ 3 h 261"/>
              <a:gd name="T46" fmla="*/ 118 w 132"/>
              <a:gd name="T47" fmla="*/ 0 h 261"/>
              <a:gd name="T48" fmla="*/ 118 w 132"/>
              <a:gd name="T49" fmla="*/ 0 h 261"/>
              <a:gd name="T50" fmla="*/ 28 w 132"/>
              <a:gd name="T51" fmla="*/ 33 h 261"/>
              <a:gd name="T52" fmla="*/ 0 w 132"/>
              <a:gd name="T53" fmla="*/ 64 h 261"/>
              <a:gd name="T54" fmla="*/ 0 w 132"/>
              <a:gd name="T55" fmla="*/ 70 h 261"/>
              <a:gd name="T56" fmla="*/ 3 w 132"/>
              <a:gd name="T57" fmla="*/ 79 h 261"/>
              <a:gd name="T58" fmla="*/ 12 w 132"/>
              <a:gd name="T59" fmla="*/ 103 h 261"/>
              <a:gd name="T60" fmla="*/ 14 w 132"/>
              <a:gd name="T61" fmla="*/ 118 h 261"/>
              <a:gd name="T62" fmla="*/ 14 w 132"/>
              <a:gd name="T63" fmla="*/ 130 h 261"/>
              <a:gd name="T64" fmla="*/ 20 w 132"/>
              <a:gd name="T65" fmla="*/ 149 h 261"/>
              <a:gd name="T66" fmla="*/ 23 w 132"/>
              <a:gd name="T67" fmla="*/ 164 h 261"/>
              <a:gd name="T68" fmla="*/ 26 w 132"/>
              <a:gd name="T69" fmla="*/ 176 h 261"/>
              <a:gd name="T70" fmla="*/ 26 w 132"/>
              <a:gd name="T71" fmla="*/ 176 h 261"/>
              <a:gd name="T72" fmla="*/ 28 w 132"/>
              <a:gd name="T73" fmla="*/ 176 h 261"/>
              <a:gd name="T74" fmla="*/ 31 w 132"/>
              <a:gd name="T75" fmla="*/ 179 h 261"/>
              <a:gd name="T76" fmla="*/ 34 w 132"/>
              <a:gd name="T77" fmla="*/ 182 h 261"/>
              <a:gd name="T78" fmla="*/ 40 w 132"/>
              <a:gd name="T79" fmla="*/ 197 h 261"/>
              <a:gd name="T80" fmla="*/ 40 w 132"/>
              <a:gd name="T81" fmla="*/ 200 h 261"/>
              <a:gd name="T82" fmla="*/ 45 w 132"/>
              <a:gd name="T83" fmla="*/ 249 h 261"/>
              <a:gd name="T84" fmla="*/ 51 w 132"/>
              <a:gd name="T85" fmla="*/ 255 h 261"/>
              <a:gd name="T86" fmla="*/ 107 w 132"/>
              <a:gd name="T87" fmla="*/ 246 h 261"/>
              <a:gd name="T88" fmla="*/ 107 w 132"/>
              <a:gd name="T89" fmla="*/ 237 h 261"/>
              <a:gd name="T90" fmla="*/ 107 w 132"/>
              <a:gd name="T91" fmla="*/ 23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261">
                <a:moveTo>
                  <a:pt x="107" y="231"/>
                </a:moveTo>
                <a:lnTo>
                  <a:pt x="107" y="231"/>
                </a:lnTo>
                <a:lnTo>
                  <a:pt x="101" y="209"/>
                </a:lnTo>
                <a:lnTo>
                  <a:pt x="98" y="173"/>
                </a:lnTo>
                <a:lnTo>
                  <a:pt x="98" y="173"/>
                </a:lnTo>
                <a:lnTo>
                  <a:pt x="101" y="152"/>
                </a:lnTo>
                <a:lnTo>
                  <a:pt x="104" y="146"/>
                </a:lnTo>
                <a:lnTo>
                  <a:pt x="104" y="146"/>
                </a:lnTo>
                <a:lnTo>
                  <a:pt x="104" y="146"/>
                </a:lnTo>
                <a:lnTo>
                  <a:pt x="104" y="88"/>
                </a:lnTo>
                <a:lnTo>
                  <a:pt x="104" y="88"/>
                </a:lnTo>
                <a:lnTo>
                  <a:pt x="104" y="79"/>
                </a:lnTo>
                <a:lnTo>
                  <a:pt x="110" y="73"/>
                </a:lnTo>
                <a:lnTo>
                  <a:pt x="110" y="73"/>
                </a:lnTo>
                <a:lnTo>
                  <a:pt x="112" y="70"/>
                </a:lnTo>
                <a:lnTo>
                  <a:pt x="112" y="64"/>
                </a:lnTo>
                <a:lnTo>
                  <a:pt x="112" y="64"/>
                </a:lnTo>
                <a:lnTo>
                  <a:pt x="115" y="61"/>
                </a:lnTo>
                <a:lnTo>
                  <a:pt x="115" y="61"/>
                </a:lnTo>
                <a:lnTo>
                  <a:pt x="115" y="58"/>
                </a:lnTo>
                <a:lnTo>
                  <a:pt x="115" y="58"/>
                </a:lnTo>
                <a:lnTo>
                  <a:pt x="121" y="51"/>
                </a:lnTo>
                <a:lnTo>
                  <a:pt x="126" y="48"/>
                </a:lnTo>
                <a:lnTo>
                  <a:pt x="126" y="48"/>
                </a:lnTo>
                <a:lnTo>
                  <a:pt x="126" y="48"/>
                </a:lnTo>
                <a:lnTo>
                  <a:pt x="126" y="48"/>
                </a:lnTo>
                <a:lnTo>
                  <a:pt x="129" y="42"/>
                </a:lnTo>
                <a:lnTo>
                  <a:pt x="132" y="33"/>
                </a:lnTo>
                <a:lnTo>
                  <a:pt x="132" y="33"/>
                </a:lnTo>
                <a:lnTo>
                  <a:pt x="129" y="27"/>
                </a:lnTo>
                <a:lnTo>
                  <a:pt x="129" y="27"/>
                </a:lnTo>
                <a:lnTo>
                  <a:pt x="124" y="21"/>
                </a:lnTo>
                <a:lnTo>
                  <a:pt x="121" y="15"/>
                </a:lnTo>
                <a:lnTo>
                  <a:pt x="121" y="15"/>
                </a:lnTo>
                <a:lnTo>
                  <a:pt x="121" y="12"/>
                </a:lnTo>
                <a:lnTo>
                  <a:pt x="121" y="12"/>
                </a:lnTo>
                <a:lnTo>
                  <a:pt x="118" y="9"/>
                </a:lnTo>
                <a:lnTo>
                  <a:pt x="118" y="9"/>
                </a:lnTo>
                <a:lnTo>
                  <a:pt x="118" y="6"/>
                </a:lnTo>
                <a:lnTo>
                  <a:pt x="118" y="6"/>
                </a:lnTo>
                <a:lnTo>
                  <a:pt x="118" y="6"/>
                </a:lnTo>
                <a:lnTo>
                  <a:pt x="118" y="6"/>
                </a:lnTo>
                <a:lnTo>
                  <a:pt x="118" y="3"/>
                </a:lnTo>
                <a:lnTo>
                  <a:pt x="118" y="3"/>
                </a:lnTo>
                <a:lnTo>
                  <a:pt x="118" y="3"/>
                </a:lnTo>
                <a:lnTo>
                  <a:pt x="118" y="3"/>
                </a:lnTo>
                <a:lnTo>
                  <a:pt x="118" y="0"/>
                </a:lnTo>
                <a:lnTo>
                  <a:pt x="118" y="0"/>
                </a:lnTo>
                <a:lnTo>
                  <a:pt x="118" y="0"/>
                </a:lnTo>
                <a:lnTo>
                  <a:pt x="118" y="0"/>
                </a:lnTo>
                <a:lnTo>
                  <a:pt x="28" y="33"/>
                </a:lnTo>
                <a:lnTo>
                  <a:pt x="28" y="33"/>
                </a:lnTo>
                <a:lnTo>
                  <a:pt x="0" y="39"/>
                </a:lnTo>
                <a:lnTo>
                  <a:pt x="0" y="64"/>
                </a:lnTo>
                <a:lnTo>
                  <a:pt x="0" y="64"/>
                </a:lnTo>
                <a:lnTo>
                  <a:pt x="0" y="70"/>
                </a:lnTo>
                <a:lnTo>
                  <a:pt x="3" y="79"/>
                </a:lnTo>
                <a:lnTo>
                  <a:pt x="3" y="79"/>
                </a:lnTo>
                <a:lnTo>
                  <a:pt x="9" y="91"/>
                </a:lnTo>
                <a:lnTo>
                  <a:pt x="12" y="103"/>
                </a:lnTo>
                <a:lnTo>
                  <a:pt x="12" y="103"/>
                </a:lnTo>
                <a:lnTo>
                  <a:pt x="14" y="118"/>
                </a:lnTo>
                <a:lnTo>
                  <a:pt x="14" y="118"/>
                </a:lnTo>
                <a:lnTo>
                  <a:pt x="14" y="130"/>
                </a:lnTo>
                <a:lnTo>
                  <a:pt x="14" y="130"/>
                </a:lnTo>
                <a:lnTo>
                  <a:pt x="20" y="149"/>
                </a:lnTo>
                <a:lnTo>
                  <a:pt x="20" y="149"/>
                </a:lnTo>
                <a:lnTo>
                  <a:pt x="23" y="164"/>
                </a:lnTo>
                <a:lnTo>
                  <a:pt x="23" y="164"/>
                </a:lnTo>
                <a:lnTo>
                  <a:pt x="26" y="176"/>
                </a:lnTo>
                <a:lnTo>
                  <a:pt x="26" y="176"/>
                </a:lnTo>
                <a:lnTo>
                  <a:pt x="26" y="176"/>
                </a:lnTo>
                <a:lnTo>
                  <a:pt x="26" y="176"/>
                </a:lnTo>
                <a:lnTo>
                  <a:pt x="28" y="176"/>
                </a:lnTo>
                <a:lnTo>
                  <a:pt x="28" y="176"/>
                </a:lnTo>
                <a:lnTo>
                  <a:pt x="31" y="179"/>
                </a:lnTo>
                <a:lnTo>
                  <a:pt x="34" y="182"/>
                </a:lnTo>
                <a:lnTo>
                  <a:pt x="34" y="182"/>
                </a:lnTo>
                <a:lnTo>
                  <a:pt x="40" y="197"/>
                </a:lnTo>
                <a:lnTo>
                  <a:pt x="40" y="197"/>
                </a:lnTo>
                <a:lnTo>
                  <a:pt x="40" y="200"/>
                </a:lnTo>
                <a:lnTo>
                  <a:pt x="40" y="200"/>
                </a:lnTo>
                <a:lnTo>
                  <a:pt x="42" y="234"/>
                </a:lnTo>
                <a:lnTo>
                  <a:pt x="45" y="249"/>
                </a:lnTo>
                <a:lnTo>
                  <a:pt x="51" y="255"/>
                </a:lnTo>
                <a:lnTo>
                  <a:pt x="51" y="255"/>
                </a:lnTo>
                <a:lnTo>
                  <a:pt x="54" y="261"/>
                </a:lnTo>
                <a:lnTo>
                  <a:pt x="107" y="246"/>
                </a:lnTo>
                <a:lnTo>
                  <a:pt x="107" y="237"/>
                </a:lnTo>
                <a:lnTo>
                  <a:pt x="107" y="237"/>
                </a:lnTo>
                <a:lnTo>
                  <a:pt x="107" y="231"/>
                </a:lnTo>
                <a:lnTo>
                  <a:pt x="107" y="231"/>
                </a:lnTo>
                <a:close/>
              </a:path>
            </a:pathLst>
          </a:custGeom>
          <a:solidFill>
            <a:schemeClr val="accent4">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77" name="Freeform 385">
            <a:extLst>
              <a:ext uri="{FF2B5EF4-FFF2-40B4-BE49-F238E27FC236}">
                <a16:creationId xmlns:a16="http://schemas.microsoft.com/office/drawing/2014/main" id="{8807A2C8-B1CC-5FEB-4910-ECBA7E314F58}"/>
              </a:ext>
            </a:extLst>
          </p:cNvPr>
          <p:cNvSpPr>
            <a:spLocks/>
          </p:cNvSpPr>
          <p:nvPr/>
        </p:nvSpPr>
        <p:spPr bwMode="auto">
          <a:xfrm rot="21400944">
            <a:off x="11285580" y="2622111"/>
            <a:ext cx="320484" cy="164904"/>
          </a:xfrm>
          <a:custGeom>
            <a:avLst/>
            <a:gdLst>
              <a:gd name="T0" fmla="*/ 255 w 258"/>
              <a:gd name="T1" fmla="*/ 119 h 140"/>
              <a:gd name="T2" fmla="*/ 252 w 258"/>
              <a:gd name="T3" fmla="*/ 119 h 140"/>
              <a:gd name="T4" fmla="*/ 235 w 258"/>
              <a:gd name="T5" fmla="*/ 131 h 140"/>
              <a:gd name="T6" fmla="*/ 233 w 258"/>
              <a:gd name="T7" fmla="*/ 128 h 140"/>
              <a:gd name="T8" fmla="*/ 219 w 258"/>
              <a:gd name="T9" fmla="*/ 116 h 140"/>
              <a:gd name="T10" fmla="*/ 213 w 258"/>
              <a:gd name="T11" fmla="*/ 122 h 140"/>
              <a:gd name="T12" fmla="*/ 205 w 258"/>
              <a:gd name="T13" fmla="*/ 140 h 140"/>
              <a:gd name="T14" fmla="*/ 196 w 258"/>
              <a:gd name="T15" fmla="*/ 119 h 140"/>
              <a:gd name="T16" fmla="*/ 188 w 258"/>
              <a:gd name="T17" fmla="*/ 116 h 140"/>
              <a:gd name="T18" fmla="*/ 174 w 258"/>
              <a:gd name="T19" fmla="*/ 101 h 140"/>
              <a:gd name="T20" fmla="*/ 166 w 258"/>
              <a:gd name="T21" fmla="*/ 95 h 140"/>
              <a:gd name="T22" fmla="*/ 163 w 258"/>
              <a:gd name="T23" fmla="*/ 95 h 140"/>
              <a:gd name="T24" fmla="*/ 163 w 258"/>
              <a:gd name="T25" fmla="*/ 95 h 140"/>
              <a:gd name="T26" fmla="*/ 160 w 258"/>
              <a:gd name="T27" fmla="*/ 95 h 140"/>
              <a:gd name="T28" fmla="*/ 160 w 258"/>
              <a:gd name="T29" fmla="*/ 95 h 140"/>
              <a:gd name="T30" fmla="*/ 157 w 258"/>
              <a:gd name="T31" fmla="*/ 95 h 140"/>
              <a:gd name="T32" fmla="*/ 138 w 258"/>
              <a:gd name="T33" fmla="*/ 104 h 140"/>
              <a:gd name="T34" fmla="*/ 129 w 258"/>
              <a:gd name="T35" fmla="*/ 104 h 140"/>
              <a:gd name="T36" fmla="*/ 112 w 258"/>
              <a:gd name="T37" fmla="*/ 107 h 140"/>
              <a:gd name="T38" fmla="*/ 96 w 258"/>
              <a:gd name="T39" fmla="*/ 113 h 140"/>
              <a:gd name="T40" fmla="*/ 56 w 258"/>
              <a:gd name="T41" fmla="*/ 125 h 140"/>
              <a:gd name="T42" fmla="*/ 40 w 258"/>
              <a:gd name="T43" fmla="*/ 128 h 140"/>
              <a:gd name="T44" fmla="*/ 26 w 258"/>
              <a:gd name="T45" fmla="*/ 131 h 140"/>
              <a:gd name="T46" fmla="*/ 0 w 258"/>
              <a:gd name="T47" fmla="*/ 134 h 140"/>
              <a:gd name="T48" fmla="*/ 0 w 258"/>
              <a:gd name="T49" fmla="*/ 131 h 140"/>
              <a:gd name="T50" fmla="*/ 0 w 258"/>
              <a:gd name="T51" fmla="*/ 116 h 140"/>
              <a:gd name="T52" fmla="*/ 3 w 258"/>
              <a:gd name="T53" fmla="*/ 76 h 140"/>
              <a:gd name="T54" fmla="*/ 3 w 258"/>
              <a:gd name="T55" fmla="*/ 70 h 140"/>
              <a:gd name="T56" fmla="*/ 154 w 258"/>
              <a:gd name="T57" fmla="*/ 22 h 140"/>
              <a:gd name="T58" fmla="*/ 154 w 258"/>
              <a:gd name="T59" fmla="*/ 19 h 140"/>
              <a:gd name="T60" fmla="*/ 157 w 258"/>
              <a:gd name="T61" fmla="*/ 13 h 140"/>
              <a:gd name="T62" fmla="*/ 160 w 258"/>
              <a:gd name="T63" fmla="*/ 10 h 140"/>
              <a:gd name="T64" fmla="*/ 171 w 258"/>
              <a:gd name="T65" fmla="*/ 3 h 140"/>
              <a:gd name="T66" fmla="*/ 171 w 258"/>
              <a:gd name="T67" fmla="*/ 3 h 140"/>
              <a:gd name="T68" fmla="*/ 174 w 258"/>
              <a:gd name="T69" fmla="*/ 3 h 140"/>
              <a:gd name="T70" fmla="*/ 174 w 258"/>
              <a:gd name="T71" fmla="*/ 3 h 140"/>
              <a:gd name="T72" fmla="*/ 174 w 258"/>
              <a:gd name="T73" fmla="*/ 3 h 140"/>
              <a:gd name="T74" fmla="*/ 177 w 258"/>
              <a:gd name="T75" fmla="*/ 0 h 140"/>
              <a:gd name="T76" fmla="*/ 177 w 258"/>
              <a:gd name="T77" fmla="*/ 0 h 140"/>
              <a:gd name="T78" fmla="*/ 177 w 258"/>
              <a:gd name="T79" fmla="*/ 0 h 140"/>
              <a:gd name="T80" fmla="*/ 180 w 258"/>
              <a:gd name="T81" fmla="*/ 0 h 140"/>
              <a:gd name="T82" fmla="*/ 180 w 258"/>
              <a:gd name="T83" fmla="*/ 0 h 140"/>
              <a:gd name="T84" fmla="*/ 180 w 258"/>
              <a:gd name="T85" fmla="*/ 0 h 140"/>
              <a:gd name="T86" fmla="*/ 180 w 258"/>
              <a:gd name="T87" fmla="*/ 0 h 140"/>
              <a:gd name="T88" fmla="*/ 188 w 258"/>
              <a:gd name="T89" fmla="*/ 22 h 140"/>
              <a:gd name="T90" fmla="*/ 191 w 258"/>
              <a:gd name="T91" fmla="*/ 28 h 140"/>
              <a:gd name="T92" fmla="*/ 182 w 258"/>
              <a:gd name="T93" fmla="*/ 46 h 140"/>
              <a:gd name="T94" fmla="*/ 180 w 258"/>
              <a:gd name="T95" fmla="*/ 52 h 140"/>
              <a:gd name="T96" fmla="*/ 188 w 258"/>
              <a:gd name="T97" fmla="*/ 70 h 140"/>
              <a:gd name="T98" fmla="*/ 205 w 258"/>
              <a:gd name="T99" fmla="*/ 76 h 140"/>
              <a:gd name="T100" fmla="*/ 207 w 258"/>
              <a:gd name="T101" fmla="*/ 82 h 140"/>
              <a:gd name="T102" fmla="*/ 227 w 258"/>
              <a:gd name="T103" fmla="*/ 101 h 140"/>
              <a:gd name="T104" fmla="*/ 241 w 258"/>
              <a:gd name="T105" fmla="*/ 107 h 140"/>
              <a:gd name="T106" fmla="*/ 252 w 258"/>
              <a:gd name="T107" fmla="*/ 101 h 140"/>
              <a:gd name="T108" fmla="*/ 258 w 258"/>
              <a:gd name="T109" fmla="*/ 107 h 140"/>
              <a:gd name="T110" fmla="*/ 258 w 258"/>
              <a:gd name="T111" fmla="*/ 1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8" h="140">
                <a:moveTo>
                  <a:pt x="258" y="116"/>
                </a:moveTo>
                <a:lnTo>
                  <a:pt x="258" y="116"/>
                </a:lnTo>
                <a:lnTo>
                  <a:pt x="255" y="119"/>
                </a:lnTo>
                <a:lnTo>
                  <a:pt x="255" y="119"/>
                </a:lnTo>
                <a:lnTo>
                  <a:pt x="252" y="119"/>
                </a:lnTo>
                <a:lnTo>
                  <a:pt x="252" y="119"/>
                </a:lnTo>
                <a:lnTo>
                  <a:pt x="241" y="128"/>
                </a:lnTo>
                <a:lnTo>
                  <a:pt x="241" y="128"/>
                </a:lnTo>
                <a:lnTo>
                  <a:pt x="235" y="131"/>
                </a:lnTo>
                <a:lnTo>
                  <a:pt x="233" y="131"/>
                </a:lnTo>
                <a:lnTo>
                  <a:pt x="233" y="128"/>
                </a:lnTo>
                <a:lnTo>
                  <a:pt x="233" y="128"/>
                </a:lnTo>
                <a:lnTo>
                  <a:pt x="227" y="119"/>
                </a:lnTo>
                <a:lnTo>
                  <a:pt x="221" y="116"/>
                </a:lnTo>
                <a:lnTo>
                  <a:pt x="219" y="116"/>
                </a:lnTo>
                <a:lnTo>
                  <a:pt x="219" y="116"/>
                </a:lnTo>
                <a:lnTo>
                  <a:pt x="216" y="119"/>
                </a:lnTo>
                <a:lnTo>
                  <a:pt x="213" y="122"/>
                </a:lnTo>
                <a:lnTo>
                  <a:pt x="210" y="131"/>
                </a:lnTo>
                <a:lnTo>
                  <a:pt x="210" y="131"/>
                </a:lnTo>
                <a:lnTo>
                  <a:pt x="205" y="140"/>
                </a:lnTo>
                <a:lnTo>
                  <a:pt x="205" y="140"/>
                </a:lnTo>
                <a:lnTo>
                  <a:pt x="202" y="128"/>
                </a:lnTo>
                <a:lnTo>
                  <a:pt x="196" y="119"/>
                </a:lnTo>
                <a:lnTo>
                  <a:pt x="196" y="119"/>
                </a:lnTo>
                <a:lnTo>
                  <a:pt x="188" y="116"/>
                </a:lnTo>
                <a:lnTo>
                  <a:pt x="188" y="116"/>
                </a:lnTo>
                <a:lnTo>
                  <a:pt x="182" y="113"/>
                </a:lnTo>
                <a:lnTo>
                  <a:pt x="182" y="113"/>
                </a:lnTo>
                <a:lnTo>
                  <a:pt x="174" y="101"/>
                </a:lnTo>
                <a:lnTo>
                  <a:pt x="171" y="95"/>
                </a:lnTo>
                <a:lnTo>
                  <a:pt x="166" y="95"/>
                </a:lnTo>
                <a:lnTo>
                  <a:pt x="166" y="95"/>
                </a:lnTo>
                <a:lnTo>
                  <a:pt x="163" y="95"/>
                </a:lnTo>
                <a:lnTo>
                  <a:pt x="163" y="95"/>
                </a:lnTo>
                <a:lnTo>
                  <a:pt x="163" y="95"/>
                </a:lnTo>
                <a:lnTo>
                  <a:pt x="163" y="95"/>
                </a:lnTo>
                <a:lnTo>
                  <a:pt x="163" y="95"/>
                </a:lnTo>
                <a:lnTo>
                  <a:pt x="163" y="95"/>
                </a:lnTo>
                <a:lnTo>
                  <a:pt x="163" y="95"/>
                </a:lnTo>
                <a:lnTo>
                  <a:pt x="163" y="95"/>
                </a:lnTo>
                <a:lnTo>
                  <a:pt x="160" y="95"/>
                </a:lnTo>
                <a:lnTo>
                  <a:pt x="160" y="95"/>
                </a:lnTo>
                <a:lnTo>
                  <a:pt x="160" y="95"/>
                </a:lnTo>
                <a:lnTo>
                  <a:pt x="160" y="95"/>
                </a:lnTo>
                <a:lnTo>
                  <a:pt x="157" y="95"/>
                </a:lnTo>
                <a:lnTo>
                  <a:pt x="157" y="95"/>
                </a:lnTo>
                <a:lnTo>
                  <a:pt x="157" y="95"/>
                </a:lnTo>
                <a:lnTo>
                  <a:pt x="157" y="95"/>
                </a:lnTo>
                <a:lnTo>
                  <a:pt x="138" y="104"/>
                </a:lnTo>
                <a:lnTo>
                  <a:pt x="138" y="104"/>
                </a:lnTo>
                <a:lnTo>
                  <a:pt x="135" y="104"/>
                </a:lnTo>
                <a:lnTo>
                  <a:pt x="135" y="104"/>
                </a:lnTo>
                <a:lnTo>
                  <a:pt x="129" y="104"/>
                </a:lnTo>
                <a:lnTo>
                  <a:pt x="124" y="104"/>
                </a:lnTo>
                <a:lnTo>
                  <a:pt x="124" y="104"/>
                </a:lnTo>
                <a:lnTo>
                  <a:pt x="112" y="107"/>
                </a:lnTo>
                <a:lnTo>
                  <a:pt x="112" y="107"/>
                </a:lnTo>
                <a:lnTo>
                  <a:pt x="104" y="110"/>
                </a:lnTo>
                <a:lnTo>
                  <a:pt x="96" y="113"/>
                </a:lnTo>
                <a:lnTo>
                  <a:pt x="96" y="113"/>
                </a:lnTo>
                <a:lnTo>
                  <a:pt x="76" y="116"/>
                </a:lnTo>
                <a:lnTo>
                  <a:pt x="56" y="125"/>
                </a:lnTo>
                <a:lnTo>
                  <a:pt x="56" y="125"/>
                </a:lnTo>
                <a:lnTo>
                  <a:pt x="40" y="128"/>
                </a:lnTo>
                <a:lnTo>
                  <a:pt x="40" y="128"/>
                </a:lnTo>
                <a:lnTo>
                  <a:pt x="37" y="128"/>
                </a:lnTo>
                <a:lnTo>
                  <a:pt x="37" y="128"/>
                </a:lnTo>
                <a:lnTo>
                  <a:pt x="26" y="131"/>
                </a:lnTo>
                <a:lnTo>
                  <a:pt x="6" y="134"/>
                </a:lnTo>
                <a:lnTo>
                  <a:pt x="6" y="134"/>
                </a:lnTo>
                <a:lnTo>
                  <a:pt x="0" y="134"/>
                </a:lnTo>
                <a:lnTo>
                  <a:pt x="0" y="134"/>
                </a:lnTo>
                <a:lnTo>
                  <a:pt x="0" y="134"/>
                </a:lnTo>
                <a:lnTo>
                  <a:pt x="0" y="131"/>
                </a:lnTo>
                <a:lnTo>
                  <a:pt x="0" y="131"/>
                </a:lnTo>
                <a:lnTo>
                  <a:pt x="0" y="116"/>
                </a:lnTo>
                <a:lnTo>
                  <a:pt x="0" y="116"/>
                </a:lnTo>
                <a:lnTo>
                  <a:pt x="3" y="86"/>
                </a:lnTo>
                <a:lnTo>
                  <a:pt x="3" y="86"/>
                </a:lnTo>
                <a:lnTo>
                  <a:pt x="3" y="76"/>
                </a:lnTo>
                <a:lnTo>
                  <a:pt x="3" y="76"/>
                </a:lnTo>
                <a:lnTo>
                  <a:pt x="3" y="70"/>
                </a:lnTo>
                <a:lnTo>
                  <a:pt x="3" y="70"/>
                </a:lnTo>
                <a:lnTo>
                  <a:pt x="3" y="61"/>
                </a:lnTo>
                <a:lnTo>
                  <a:pt x="59" y="46"/>
                </a:lnTo>
                <a:lnTo>
                  <a:pt x="154" y="22"/>
                </a:lnTo>
                <a:lnTo>
                  <a:pt x="154" y="22"/>
                </a:lnTo>
                <a:lnTo>
                  <a:pt x="154" y="19"/>
                </a:lnTo>
                <a:lnTo>
                  <a:pt x="154" y="19"/>
                </a:lnTo>
                <a:lnTo>
                  <a:pt x="157" y="16"/>
                </a:lnTo>
                <a:lnTo>
                  <a:pt x="157" y="16"/>
                </a:lnTo>
                <a:lnTo>
                  <a:pt x="157" y="13"/>
                </a:lnTo>
                <a:lnTo>
                  <a:pt x="157" y="13"/>
                </a:lnTo>
                <a:lnTo>
                  <a:pt x="160" y="10"/>
                </a:lnTo>
                <a:lnTo>
                  <a:pt x="160" y="10"/>
                </a:lnTo>
                <a:lnTo>
                  <a:pt x="163" y="10"/>
                </a:lnTo>
                <a:lnTo>
                  <a:pt x="163" y="10"/>
                </a:lnTo>
                <a:lnTo>
                  <a:pt x="171" y="3"/>
                </a:lnTo>
                <a:lnTo>
                  <a:pt x="171" y="3"/>
                </a:lnTo>
                <a:lnTo>
                  <a:pt x="171" y="3"/>
                </a:lnTo>
                <a:lnTo>
                  <a:pt x="171" y="3"/>
                </a:lnTo>
                <a:lnTo>
                  <a:pt x="171" y="3"/>
                </a:lnTo>
                <a:lnTo>
                  <a:pt x="171" y="3"/>
                </a:lnTo>
                <a:lnTo>
                  <a:pt x="174" y="3"/>
                </a:lnTo>
                <a:lnTo>
                  <a:pt x="174" y="3"/>
                </a:lnTo>
                <a:lnTo>
                  <a:pt x="174" y="3"/>
                </a:lnTo>
                <a:lnTo>
                  <a:pt x="174" y="3"/>
                </a:lnTo>
                <a:lnTo>
                  <a:pt x="174" y="3"/>
                </a:lnTo>
                <a:lnTo>
                  <a:pt x="174" y="3"/>
                </a:lnTo>
                <a:lnTo>
                  <a:pt x="174" y="3"/>
                </a:lnTo>
                <a:lnTo>
                  <a:pt x="174" y="3"/>
                </a:lnTo>
                <a:lnTo>
                  <a:pt x="177" y="0"/>
                </a:lnTo>
                <a:lnTo>
                  <a:pt x="177" y="0"/>
                </a:lnTo>
                <a:lnTo>
                  <a:pt x="177" y="0"/>
                </a:lnTo>
                <a:lnTo>
                  <a:pt x="177" y="0"/>
                </a:lnTo>
                <a:lnTo>
                  <a:pt x="177" y="0"/>
                </a:lnTo>
                <a:lnTo>
                  <a:pt x="177" y="0"/>
                </a:lnTo>
                <a:lnTo>
                  <a:pt x="177" y="0"/>
                </a:lnTo>
                <a:lnTo>
                  <a:pt x="177"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2" y="7"/>
                </a:lnTo>
                <a:lnTo>
                  <a:pt x="182" y="7"/>
                </a:lnTo>
                <a:lnTo>
                  <a:pt x="188" y="22"/>
                </a:lnTo>
                <a:lnTo>
                  <a:pt x="188" y="22"/>
                </a:lnTo>
                <a:lnTo>
                  <a:pt x="191" y="28"/>
                </a:lnTo>
                <a:lnTo>
                  <a:pt x="191" y="28"/>
                </a:lnTo>
                <a:lnTo>
                  <a:pt x="188" y="37"/>
                </a:lnTo>
                <a:lnTo>
                  <a:pt x="188" y="37"/>
                </a:lnTo>
                <a:lnTo>
                  <a:pt x="182" y="46"/>
                </a:lnTo>
                <a:lnTo>
                  <a:pt x="180" y="52"/>
                </a:lnTo>
                <a:lnTo>
                  <a:pt x="180" y="52"/>
                </a:lnTo>
                <a:lnTo>
                  <a:pt x="180" y="52"/>
                </a:lnTo>
                <a:lnTo>
                  <a:pt x="182" y="61"/>
                </a:lnTo>
                <a:lnTo>
                  <a:pt x="182" y="67"/>
                </a:lnTo>
                <a:lnTo>
                  <a:pt x="188" y="70"/>
                </a:lnTo>
                <a:lnTo>
                  <a:pt x="196" y="76"/>
                </a:lnTo>
                <a:lnTo>
                  <a:pt x="196" y="76"/>
                </a:lnTo>
                <a:lnTo>
                  <a:pt x="205" y="76"/>
                </a:lnTo>
                <a:lnTo>
                  <a:pt x="205" y="76"/>
                </a:lnTo>
                <a:lnTo>
                  <a:pt x="207" y="82"/>
                </a:lnTo>
                <a:lnTo>
                  <a:pt x="207" y="82"/>
                </a:lnTo>
                <a:lnTo>
                  <a:pt x="216" y="89"/>
                </a:lnTo>
                <a:lnTo>
                  <a:pt x="221" y="92"/>
                </a:lnTo>
                <a:lnTo>
                  <a:pt x="227" y="101"/>
                </a:lnTo>
                <a:lnTo>
                  <a:pt x="233" y="107"/>
                </a:lnTo>
                <a:lnTo>
                  <a:pt x="235" y="107"/>
                </a:lnTo>
                <a:lnTo>
                  <a:pt x="241" y="107"/>
                </a:lnTo>
                <a:lnTo>
                  <a:pt x="241" y="107"/>
                </a:lnTo>
                <a:lnTo>
                  <a:pt x="244" y="104"/>
                </a:lnTo>
                <a:lnTo>
                  <a:pt x="252" y="101"/>
                </a:lnTo>
                <a:lnTo>
                  <a:pt x="252" y="101"/>
                </a:lnTo>
                <a:lnTo>
                  <a:pt x="255" y="104"/>
                </a:lnTo>
                <a:lnTo>
                  <a:pt x="258" y="107"/>
                </a:lnTo>
                <a:lnTo>
                  <a:pt x="258" y="113"/>
                </a:lnTo>
                <a:lnTo>
                  <a:pt x="258" y="116"/>
                </a:lnTo>
                <a:lnTo>
                  <a:pt x="258" y="116"/>
                </a:lnTo>
                <a:close/>
              </a:path>
            </a:pathLst>
          </a:custGeom>
          <a:solidFill>
            <a:schemeClr val="accent4">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78" name="Freeform 386">
            <a:extLst>
              <a:ext uri="{FF2B5EF4-FFF2-40B4-BE49-F238E27FC236}">
                <a16:creationId xmlns:a16="http://schemas.microsoft.com/office/drawing/2014/main" id="{6F160995-5ADD-70A3-244D-45AEF1836D36}"/>
              </a:ext>
            </a:extLst>
          </p:cNvPr>
          <p:cNvSpPr>
            <a:spLocks/>
          </p:cNvSpPr>
          <p:nvPr/>
        </p:nvSpPr>
        <p:spPr bwMode="auto">
          <a:xfrm rot="21400944">
            <a:off x="10721104" y="2918746"/>
            <a:ext cx="3726" cy="24736"/>
          </a:xfrm>
          <a:custGeom>
            <a:avLst/>
            <a:gdLst>
              <a:gd name="T0" fmla="*/ 0 w 3"/>
              <a:gd name="T1" fmla="*/ 0 h 21"/>
              <a:gd name="T2" fmla="*/ 3 w 3"/>
              <a:gd name="T3" fmla="*/ 21 h 21"/>
              <a:gd name="T4" fmla="*/ 0 w 3"/>
              <a:gd name="T5" fmla="*/ 0 h 21"/>
              <a:gd name="T6" fmla="*/ 0 w 3"/>
              <a:gd name="T7" fmla="*/ 0 h 21"/>
            </a:gdLst>
            <a:ahLst/>
            <a:cxnLst>
              <a:cxn ang="0">
                <a:pos x="T0" y="T1"/>
              </a:cxn>
              <a:cxn ang="0">
                <a:pos x="T2" y="T3"/>
              </a:cxn>
              <a:cxn ang="0">
                <a:pos x="T4" y="T5"/>
              </a:cxn>
              <a:cxn ang="0">
                <a:pos x="T6" y="T7"/>
              </a:cxn>
            </a:cxnLst>
            <a:rect l="0" t="0" r="r" b="b"/>
            <a:pathLst>
              <a:path w="3" h="21">
                <a:moveTo>
                  <a:pt x="0" y="0"/>
                </a:moveTo>
                <a:lnTo>
                  <a:pt x="3" y="21"/>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79" name="Freeform 387">
            <a:extLst>
              <a:ext uri="{FF2B5EF4-FFF2-40B4-BE49-F238E27FC236}">
                <a16:creationId xmlns:a16="http://schemas.microsoft.com/office/drawing/2014/main" id="{1C24534D-39FB-99A5-9990-AC1DD1FF667A}"/>
              </a:ext>
            </a:extLst>
          </p:cNvPr>
          <p:cNvSpPr>
            <a:spLocks/>
          </p:cNvSpPr>
          <p:nvPr/>
        </p:nvSpPr>
        <p:spPr bwMode="auto">
          <a:xfrm rot="21400944">
            <a:off x="11504398" y="2618580"/>
            <a:ext cx="0" cy="3534"/>
          </a:xfrm>
          <a:custGeom>
            <a:avLst/>
            <a:gdLst>
              <a:gd name="T0" fmla="*/ 3 h 3"/>
              <a:gd name="T1" fmla="*/ 3 h 3"/>
              <a:gd name="T2" fmla="*/ 0 h 3"/>
              <a:gd name="T3" fmla="*/ 0 h 3"/>
              <a:gd name="T4" fmla="*/ 0 h 3"/>
              <a:gd name="T5" fmla="*/ 0 h 3"/>
              <a:gd name="T6" fmla="*/ 3 h 3"/>
              <a:gd name="T7" fmla="*/ 3 h 3"/>
              <a:gd name="T8" fmla="*/ 3 h 3"/>
              <a:gd name="T9"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3"/>
                </a:moveTo>
                <a:lnTo>
                  <a:pt x="0" y="3"/>
                </a:lnTo>
                <a:lnTo>
                  <a:pt x="0" y="0"/>
                </a:lnTo>
                <a:lnTo>
                  <a:pt x="0" y="0"/>
                </a:lnTo>
                <a:lnTo>
                  <a:pt x="0" y="0"/>
                </a:lnTo>
                <a:lnTo>
                  <a:pt x="0" y="0"/>
                </a:lnTo>
                <a:lnTo>
                  <a:pt x="0" y="3"/>
                </a:lnTo>
                <a:lnTo>
                  <a:pt x="0" y="3"/>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80" name="Freeform 388">
            <a:extLst>
              <a:ext uri="{FF2B5EF4-FFF2-40B4-BE49-F238E27FC236}">
                <a16:creationId xmlns:a16="http://schemas.microsoft.com/office/drawing/2014/main" id="{2D07D82A-9E6E-4C4E-B8CA-943C50A2B507}"/>
              </a:ext>
            </a:extLst>
          </p:cNvPr>
          <p:cNvSpPr>
            <a:spLocks/>
          </p:cNvSpPr>
          <p:nvPr/>
        </p:nvSpPr>
        <p:spPr bwMode="auto">
          <a:xfrm rot="21400944">
            <a:off x="11277183" y="280046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81" name="Freeform 389">
            <a:extLst>
              <a:ext uri="{FF2B5EF4-FFF2-40B4-BE49-F238E27FC236}">
                <a16:creationId xmlns:a16="http://schemas.microsoft.com/office/drawing/2014/main" id="{89460551-0857-0490-6DE9-4D3075C26928}"/>
              </a:ext>
            </a:extLst>
          </p:cNvPr>
          <p:cNvSpPr>
            <a:spLocks/>
          </p:cNvSpPr>
          <p:nvPr/>
        </p:nvSpPr>
        <p:spPr bwMode="auto">
          <a:xfrm rot="21400944">
            <a:off x="11500573" y="261869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82" name="Freeform 390">
            <a:extLst>
              <a:ext uri="{FF2B5EF4-FFF2-40B4-BE49-F238E27FC236}">
                <a16:creationId xmlns:a16="http://schemas.microsoft.com/office/drawing/2014/main" id="{E52803E8-1F08-0796-6FCC-21DEDB3DE12E}"/>
              </a:ext>
            </a:extLst>
          </p:cNvPr>
          <p:cNvSpPr>
            <a:spLocks/>
          </p:cNvSpPr>
          <p:nvPr/>
        </p:nvSpPr>
        <p:spPr bwMode="auto">
          <a:xfrm rot="21400944">
            <a:off x="11500576" y="26187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83" name="Freeform 391">
            <a:extLst>
              <a:ext uri="{FF2B5EF4-FFF2-40B4-BE49-F238E27FC236}">
                <a16:creationId xmlns:a16="http://schemas.microsoft.com/office/drawing/2014/main" id="{317D970F-A131-5F83-AAD9-FE3DE512D914}"/>
              </a:ext>
            </a:extLst>
          </p:cNvPr>
          <p:cNvSpPr>
            <a:spLocks/>
          </p:cNvSpPr>
          <p:nvPr/>
        </p:nvSpPr>
        <p:spPr bwMode="auto">
          <a:xfrm rot="21400944">
            <a:off x="11496954" y="2618904"/>
            <a:ext cx="3726" cy="353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84" name="Freeform 392">
            <a:extLst>
              <a:ext uri="{FF2B5EF4-FFF2-40B4-BE49-F238E27FC236}">
                <a16:creationId xmlns:a16="http://schemas.microsoft.com/office/drawing/2014/main" id="{9036DFE7-962F-0ADC-795D-2FA22BDB8F2B}"/>
              </a:ext>
            </a:extLst>
          </p:cNvPr>
          <p:cNvSpPr>
            <a:spLocks/>
          </p:cNvSpPr>
          <p:nvPr/>
        </p:nvSpPr>
        <p:spPr bwMode="auto">
          <a:xfrm rot="21400944">
            <a:off x="11343614" y="237777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85" name="Freeform 393">
            <a:extLst>
              <a:ext uri="{FF2B5EF4-FFF2-40B4-BE49-F238E27FC236}">
                <a16:creationId xmlns:a16="http://schemas.microsoft.com/office/drawing/2014/main" id="{6F207811-0193-8C63-49DA-172F11EE7251}"/>
              </a:ext>
            </a:extLst>
          </p:cNvPr>
          <p:cNvSpPr>
            <a:spLocks/>
          </p:cNvSpPr>
          <p:nvPr/>
        </p:nvSpPr>
        <p:spPr bwMode="auto">
          <a:xfrm rot="21400944">
            <a:off x="11473450" y="264279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86" name="Freeform 394">
            <a:extLst>
              <a:ext uri="{FF2B5EF4-FFF2-40B4-BE49-F238E27FC236}">
                <a16:creationId xmlns:a16="http://schemas.microsoft.com/office/drawing/2014/main" id="{AC2E0E46-D81A-7488-7DDE-2412E4B12933}"/>
              </a:ext>
            </a:extLst>
          </p:cNvPr>
          <p:cNvSpPr>
            <a:spLocks/>
          </p:cNvSpPr>
          <p:nvPr/>
        </p:nvSpPr>
        <p:spPr bwMode="auto">
          <a:xfrm rot="21400944">
            <a:off x="11480172" y="2631672"/>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87" name="Freeform 395">
            <a:extLst>
              <a:ext uri="{FF2B5EF4-FFF2-40B4-BE49-F238E27FC236}">
                <a16:creationId xmlns:a16="http://schemas.microsoft.com/office/drawing/2014/main" id="{AE6CAD3C-B808-BFE3-93D0-4468985C7408}"/>
              </a:ext>
            </a:extLst>
          </p:cNvPr>
          <p:cNvSpPr>
            <a:spLocks/>
          </p:cNvSpPr>
          <p:nvPr/>
        </p:nvSpPr>
        <p:spPr bwMode="auto">
          <a:xfrm rot="21400944">
            <a:off x="11493336" y="2622650"/>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88" name="Freeform 396">
            <a:extLst>
              <a:ext uri="{FF2B5EF4-FFF2-40B4-BE49-F238E27FC236}">
                <a16:creationId xmlns:a16="http://schemas.microsoft.com/office/drawing/2014/main" id="{5EDD7424-78E3-4594-BD41-FBF6E4AE7932}"/>
              </a:ext>
            </a:extLst>
          </p:cNvPr>
          <p:cNvSpPr>
            <a:spLocks/>
          </p:cNvSpPr>
          <p:nvPr/>
        </p:nvSpPr>
        <p:spPr bwMode="auto">
          <a:xfrm rot="21400944">
            <a:off x="11348153" y="2391665"/>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89" name="Freeform 397">
            <a:extLst>
              <a:ext uri="{FF2B5EF4-FFF2-40B4-BE49-F238E27FC236}">
                <a16:creationId xmlns:a16="http://schemas.microsoft.com/office/drawing/2014/main" id="{E0678DEF-E512-22C0-81D3-8332B80B75B8}"/>
              </a:ext>
            </a:extLst>
          </p:cNvPr>
          <p:cNvSpPr>
            <a:spLocks/>
          </p:cNvSpPr>
          <p:nvPr/>
        </p:nvSpPr>
        <p:spPr bwMode="auto">
          <a:xfrm rot="21400944">
            <a:off x="11483649" y="2623038"/>
            <a:ext cx="9937" cy="8246"/>
          </a:xfrm>
          <a:custGeom>
            <a:avLst/>
            <a:gdLst>
              <a:gd name="T0" fmla="*/ 0 w 8"/>
              <a:gd name="T1" fmla="*/ 7 h 7"/>
              <a:gd name="T2" fmla="*/ 0 w 8"/>
              <a:gd name="T3" fmla="*/ 7 h 7"/>
              <a:gd name="T4" fmla="*/ 8 w 8"/>
              <a:gd name="T5" fmla="*/ 0 h 7"/>
              <a:gd name="T6" fmla="*/ 8 w 8"/>
              <a:gd name="T7" fmla="*/ 0 h 7"/>
              <a:gd name="T8" fmla="*/ 0 w 8"/>
              <a:gd name="T9" fmla="*/ 7 h 7"/>
              <a:gd name="T10" fmla="*/ 0 w 8"/>
              <a:gd name="T11" fmla="*/ 7 h 7"/>
            </a:gdLst>
            <a:ahLst/>
            <a:cxnLst>
              <a:cxn ang="0">
                <a:pos x="T0" y="T1"/>
              </a:cxn>
              <a:cxn ang="0">
                <a:pos x="T2" y="T3"/>
              </a:cxn>
              <a:cxn ang="0">
                <a:pos x="T4" y="T5"/>
              </a:cxn>
              <a:cxn ang="0">
                <a:pos x="T6" y="T7"/>
              </a:cxn>
              <a:cxn ang="0">
                <a:pos x="T8" y="T9"/>
              </a:cxn>
              <a:cxn ang="0">
                <a:pos x="T10" y="T11"/>
              </a:cxn>
            </a:cxnLst>
            <a:rect l="0" t="0" r="r" b="b"/>
            <a:pathLst>
              <a:path w="8" h="7">
                <a:moveTo>
                  <a:pt x="0" y="7"/>
                </a:moveTo>
                <a:lnTo>
                  <a:pt x="0" y="7"/>
                </a:lnTo>
                <a:lnTo>
                  <a:pt x="8" y="0"/>
                </a:lnTo>
                <a:lnTo>
                  <a:pt x="8" y="0"/>
                </a:lnTo>
                <a:lnTo>
                  <a:pt x="0" y="7"/>
                </a:lnTo>
                <a:lnTo>
                  <a:pt x="0" y="7"/>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90" name="Freeform 398">
            <a:extLst>
              <a:ext uri="{FF2B5EF4-FFF2-40B4-BE49-F238E27FC236}">
                <a16:creationId xmlns:a16="http://schemas.microsoft.com/office/drawing/2014/main" id="{644654CA-7475-EBA4-4856-1C6E62475BD1}"/>
              </a:ext>
            </a:extLst>
          </p:cNvPr>
          <p:cNvSpPr>
            <a:spLocks/>
          </p:cNvSpPr>
          <p:nvPr/>
        </p:nvSpPr>
        <p:spPr bwMode="auto">
          <a:xfrm rot="21400944">
            <a:off x="11493339" y="26227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91" name="Freeform 399">
            <a:extLst>
              <a:ext uri="{FF2B5EF4-FFF2-40B4-BE49-F238E27FC236}">
                <a16:creationId xmlns:a16="http://schemas.microsoft.com/office/drawing/2014/main" id="{EDCD8E78-D35E-156D-383C-463A64F3B6BD}"/>
              </a:ext>
            </a:extLst>
          </p:cNvPr>
          <p:cNvSpPr>
            <a:spLocks/>
          </p:cNvSpPr>
          <p:nvPr/>
        </p:nvSpPr>
        <p:spPr bwMode="auto">
          <a:xfrm rot="21400944">
            <a:off x="11497059" y="26225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92" name="Freeform 400">
            <a:extLst>
              <a:ext uri="{FF2B5EF4-FFF2-40B4-BE49-F238E27FC236}">
                <a16:creationId xmlns:a16="http://schemas.microsoft.com/office/drawing/2014/main" id="{9199E68E-EDCC-2B99-BD14-14ED036242D7}"/>
              </a:ext>
            </a:extLst>
          </p:cNvPr>
          <p:cNvSpPr>
            <a:spLocks/>
          </p:cNvSpPr>
          <p:nvPr/>
        </p:nvSpPr>
        <p:spPr bwMode="auto">
          <a:xfrm rot="21400944">
            <a:off x="11343819" y="2381298"/>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93" name="Freeform 401">
            <a:extLst>
              <a:ext uri="{FF2B5EF4-FFF2-40B4-BE49-F238E27FC236}">
                <a16:creationId xmlns:a16="http://schemas.microsoft.com/office/drawing/2014/main" id="{7D5A81BC-ED0A-94A4-89AD-68A3E83FB672}"/>
              </a:ext>
            </a:extLst>
          </p:cNvPr>
          <p:cNvSpPr>
            <a:spLocks/>
          </p:cNvSpPr>
          <p:nvPr/>
        </p:nvSpPr>
        <p:spPr bwMode="auto">
          <a:xfrm rot="21400944">
            <a:off x="11504296" y="261858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94" name="Freeform 402">
            <a:extLst>
              <a:ext uri="{FF2B5EF4-FFF2-40B4-BE49-F238E27FC236}">
                <a16:creationId xmlns:a16="http://schemas.microsoft.com/office/drawing/2014/main" id="{45C34AF1-9A7B-0C15-EF6D-6EA3056D5C84}"/>
              </a:ext>
            </a:extLst>
          </p:cNvPr>
          <p:cNvSpPr>
            <a:spLocks/>
          </p:cNvSpPr>
          <p:nvPr/>
        </p:nvSpPr>
        <p:spPr bwMode="auto">
          <a:xfrm rot="21400944">
            <a:off x="11344023" y="2384825"/>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95" name="Freeform 403">
            <a:extLst>
              <a:ext uri="{FF2B5EF4-FFF2-40B4-BE49-F238E27FC236}">
                <a16:creationId xmlns:a16="http://schemas.microsoft.com/office/drawing/2014/main" id="{31330A32-F8B9-7E69-BFA8-77E127BEE5FA}"/>
              </a:ext>
            </a:extLst>
          </p:cNvPr>
          <p:cNvSpPr>
            <a:spLocks/>
          </p:cNvSpPr>
          <p:nvPr/>
        </p:nvSpPr>
        <p:spPr bwMode="auto">
          <a:xfrm rot="21400944">
            <a:off x="11504296" y="26185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96" name="Freeform 404">
            <a:extLst>
              <a:ext uri="{FF2B5EF4-FFF2-40B4-BE49-F238E27FC236}">
                <a16:creationId xmlns:a16="http://schemas.microsoft.com/office/drawing/2014/main" id="{CF380455-305C-2303-03B9-61B478AADB5E}"/>
              </a:ext>
            </a:extLst>
          </p:cNvPr>
          <p:cNvSpPr>
            <a:spLocks/>
          </p:cNvSpPr>
          <p:nvPr/>
        </p:nvSpPr>
        <p:spPr bwMode="auto">
          <a:xfrm rot="21400944">
            <a:off x="11290205" y="2788879"/>
            <a:ext cx="7453"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97" name="Freeform 405">
            <a:extLst>
              <a:ext uri="{FF2B5EF4-FFF2-40B4-BE49-F238E27FC236}">
                <a16:creationId xmlns:a16="http://schemas.microsoft.com/office/drawing/2014/main" id="{2E811257-8E88-D4EC-0E66-C91FAF2376A3}"/>
              </a:ext>
            </a:extLst>
          </p:cNvPr>
          <p:cNvSpPr>
            <a:spLocks/>
          </p:cNvSpPr>
          <p:nvPr/>
        </p:nvSpPr>
        <p:spPr bwMode="auto">
          <a:xfrm rot="21400944">
            <a:off x="11308598" y="29130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98" name="Freeform 407">
            <a:extLst>
              <a:ext uri="{FF2B5EF4-FFF2-40B4-BE49-F238E27FC236}">
                <a16:creationId xmlns:a16="http://schemas.microsoft.com/office/drawing/2014/main" id="{5AA01F59-7A32-83E5-90D9-B96A0BB4C1F3}"/>
              </a:ext>
            </a:extLst>
          </p:cNvPr>
          <p:cNvSpPr>
            <a:spLocks/>
          </p:cNvSpPr>
          <p:nvPr/>
        </p:nvSpPr>
        <p:spPr bwMode="auto">
          <a:xfrm rot="21400944">
            <a:off x="11297027" y="290668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9" name="Freeform 408">
            <a:extLst>
              <a:ext uri="{FF2B5EF4-FFF2-40B4-BE49-F238E27FC236}">
                <a16:creationId xmlns:a16="http://schemas.microsoft.com/office/drawing/2014/main" id="{9275CD91-1663-D34A-D792-0923BBBD440A}"/>
              </a:ext>
            </a:extLst>
          </p:cNvPr>
          <p:cNvSpPr>
            <a:spLocks/>
          </p:cNvSpPr>
          <p:nvPr/>
        </p:nvSpPr>
        <p:spPr bwMode="auto">
          <a:xfrm rot="21400944">
            <a:off x="11297231" y="29102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0" name="Freeform 409">
            <a:extLst>
              <a:ext uri="{FF2B5EF4-FFF2-40B4-BE49-F238E27FC236}">
                <a16:creationId xmlns:a16="http://schemas.microsoft.com/office/drawing/2014/main" id="{8F957C35-8561-12A8-B05F-C3930220A3EB}"/>
              </a:ext>
            </a:extLst>
          </p:cNvPr>
          <p:cNvSpPr>
            <a:spLocks/>
          </p:cNvSpPr>
          <p:nvPr/>
        </p:nvSpPr>
        <p:spPr bwMode="auto">
          <a:xfrm rot="21400944">
            <a:off x="11305558" y="29250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1" name="Freeform 410">
            <a:extLst>
              <a:ext uri="{FF2B5EF4-FFF2-40B4-BE49-F238E27FC236}">
                <a16:creationId xmlns:a16="http://schemas.microsoft.com/office/drawing/2014/main" id="{29718829-3EAD-F4D2-27A9-1941AD6764A2}"/>
              </a:ext>
            </a:extLst>
          </p:cNvPr>
          <p:cNvSpPr>
            <a:spLocks/>
          </p:cNvSpPr>
          <p:nvPr/>
        </p:nvSpPr>
        <p:spPr bwMode="auto">
          <a:xfrm rot="21400944">
            <a:off x="11301428" y="29182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2" name="Freeform 411">
            <a:extLst>
              <a:ext uri="{FF2B5EF4-FFF2-40B4-BE49-F238E27FC236}">
                <a16:creationId xmlns:a16="http://schemas.microsoft.com/office/drawing/2014/main" id="{16C09429-97A2-3886-D061-5C508DF52D29}"/>
              </a:ext>
            </a:extLst>
          </p:cNvPr>
          <p:cNvSpPr>
            <a:spLocks/>
          </p:cNvSpPr>
          <p:nvPr/>
        </p:nvSpPr>
        <p:spPr bwMode="auto">
          <a:xfrm rot="21400944">
            <a:off x="11305354" y="292154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3" name="Freeform 412">
            <a:extLst>
              <a:ext uri="{FF2B5EF4-FFF2-40B4-BE49-F238E27FC236}">
                <a16:creationId xmlns:a16="http://schemas.microsoft.com/office/drawing/2014/main" id="{6E9DAE4B-56D1-F2BA-CAF0-66C627D311D3}"/>
              </a:ext>
            </a:extLst>
          </p:cNvPr>
          <p:cNvSpPr>
            <a:spLocks/>
          </p:cNvSpPr>
          <p:nvPr/>
        </p:nvSpPr>
        <p:spPr bwMode="auto">
          <a:xfrm rot="21400944">
            <a:off x="11281570" y="2940510"/>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4" name="Freeform 413">
            <a:extLst>
              <a:ext uri="{FF2B5EF4-FFF2-40B4-BE49-F238E27FC236}">
                <a16:creationId xmlns:a16="http://schemas.microsoft.com/office/drawing/2014/main" id="{2242F10D-D380-D673-AF91-860E8A0F935F}"/>
              </a:ext>
            </a:extLst>
          </p:cNvPr>
          <p:cNvSpPr>
            <a:spLocks/>
          </p:cNvSpPr>
          <p:nvPr/>
        </p:nvSpPr>
        <p:spPr bwMode="auto">
          <a:xfrm rot="21400944">
            <a:off x="11253676" y="2931545"/>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5" name="Freeform 414">
            <a:extLst>
              <a:ext uri="{FF2B5EF4-FFF2-40B4-BE49-F238E27FC236}">
                <a16:creationId xmlns:a16="http://schemas.microsoft.com/office/drawing/2014/main" id="{AD59A552-61A1-C274-D0F3-556C4BC5BBCF}"/>
              </a:ext>
            </a:extLst>
          </p:cNvPr>
          <p:cNvSpPr>
            <a:spLocks/>
          </p:cNvSpPr>
          <p:nvPr/>
        </p:nvSpPr>
        <p:spPr bwMode="auto">
          <a:xfrm rot="21400944">
            <a:off x="11289219" y="29437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6" name="Freeform 415">
            <a:extLst>
              <a:ext uri="{FF2B5EF4-FFF2-40B4-BE49-F238E27FC236}">
                <a16:creationId xmlns:a16="http://schemas.microsoft.com/office/drawing/2014/main" id="{BF8B8A2D-ACD7-5C3E-1F22-3D1D4E9C64B6}"/>
              </a:ext>
            </a:extLst>
          </p:cNvPr>
          <p:cNvSpPr>
            <a:spLocks/>
          </p:cNvSpPr>
          <p:nvPr/>
        </p:nvSpPr>
        <p:spPr bwMode="auto">
          <a:xfrm rot="21400944">
            <a:off x="11256155" y="2931365"/>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7" name="Freeform 416">
            <a:extLst>
              <a:ext uri="{FF2B5EF4-FFF2-40B4-BE49-F238E27FC236}">
                <a16:creationId xmlns:a16="http://schemas.microsoft.com/office/drawing/2014/main" id="{CBF313C9-193E-5E83-D651-11D060CCD967}"/>
              </a:ext>
            </a:extLst>
          </p:cNvPr>
          <p:cNvSpPr>
            <a:spLocks/>
          </p:cNvSpPr>
          <p:nvPr/>
        </p:nvSpPr>
        <p:spPr bwMode="auto">
          <a:xfrm rot="21400944">
            <a:off x="11277748" y="2937195"/>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8" name="Freeform 417">
            <a:extLst>
              <a:ext uri="{FF2B5EF4-FFF2-40B4-BE49-F238E27FC236}">
                <a16:creationId xmlns:a16="http://schemas.microsoft.com/office/drawing/2014/main" id="{0AD87004-B66D-94B6-45F4-5F4022D5BCB2}"/>
              </a:ext>
            </a:extLst>
          </p:cNvPr>
          <p:cNvSpPr>
            <a:spLocks/>
          </p:cNvSpPr>
          <p:nvPr/>
        </p:nvSpPr>
        <p:spPr bwMode="auto">
          <a:xfrm rot="21400944">
            <a:off x="11249750" y="2928196"/>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9" name="Freeform 418">
            <a:extLst>
              <a:ext uri="{FF2B5EF4-FFF2-40B4-BE49-F238E27FC236}">
                <a16:creationId xmlns:a16="http://schemas.microsoft.com/office/drawing/2014/main" id="{DE1E195E-EA31-3301-6A50-38947C0C354A}"/>
              </a:ext>
            </a:extLst>
          </p:cNvPr>
          <p:cNvSpPr>
            <a:spLocks/>
          </p:cNvSpPr>
          <p:nvPr/>
        </p:nvSpPr>
        <p:spPr bwMode="auto">
          <a:xfrm rot="21400944">
            <a:off x="11220549" y="29181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0" name="Freeform 419">
            <a:extLst>
              <a:ext uri="{FF2B5EF4-FFF2-40B4-BE49-F238E27FC236}">
                <a16:creationId xmlns:a16="http://schemas.microsoft.com/office/drawing/2014/main" id="{A905DF1E-C79A-5F57-99CE-FACD14C39746}"/>
              </a:ext>
            </a:extLst>
          </p:cNvPr>
          <p:cNvSpPr>
            <a:spLocks/>
          </p:cNvSpPr>
          <p:nvPr/>
        </p:nvSpPr>
        <p:spPr bwMode="auto">
          <a:xfrm rot="21400944">
            <a:off x="11232085" y="2922252"/>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1" name="Freeform 420">
            <a:extLst>
              <a:ext uri="{FF2B5EF4-FFF2-40B4-BE49-F238E27FC236}">
                <a16:creationId xmlns:a16="http://schemas.microsoft.com/office/drawing/2014/main" id="{5F3BE67B-97E8-6E93-CDAC-F45A5065794B}"/>
              </a:ext>
            </a:extLst>
          </p:cNvPr>
          <p:cNvSpPr>
            <a:spLocks/>
          </p:cNvSpPr>
          <p:nvPr/>
        </p:nvSpPr>
        <p:spPr bwMode="auto">
          <a:xfrm rot="21400944">
            <a:off x="11242313" y="292873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2" name="Freeform 421">
            <a:extLst>
              <a:ext uri="{FF2B5EF4-FFF2-40B4-BE49-F238E27FC236}">
                <a16:creationId xmlns:a16="http://schemas.microsoft.com/office/drawing/2014/main" id="{7B51508C-29F4-E4EC-5384-31ED9B492828}"/>
              </a:ext>
            </a:extLst>
          </p:cNvPr>
          <p:cNvSpPr>
            <a:spLocks/>
          </p:cNvSpPr>
          <p:nvPr/>
        </p:nvSpPr>
        <p:spPr bwMode="auto">
          <a:xfrm rot="21400944">
            <a:off x="11228262" y="29224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3" name="Freeform 422">
            <a:extLst>
              <a:ext uri="{FF2B5EF4-FFF2-40B4-BE49-F238E27FC236}">
                <a16:creationId xmlns:a16="http://schemas.microsoft.com/office/drawing/2014/main" id="{3A46001E-4572-F413-5DF2-7415748E9F44}"/>
              </a:ext>
            </a:extLst>
          </p:cNvPr>
          <p:cNvSpPr>
            <a:spLocks/>
          </p:cNvSpPr>
          <p:nvPr/>
        </p:nvSpPr>
        <p:spPr bwMode="auto">
          <a:xfrm rot="21400944">
            <a:off x="11271448" y="29376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4" name="Freeform 423">
            <a:extLst>
              <a:ext uri="{FF2B5EF4-FFF2-40B4-BE49-F238E27FC236}">
                <a16:creationId xmlns:a16="http://schemas.microsoft.com/office/drawing/2014/main" id="{30A705B4-6F97-D540-FA7C-D854F07D1983}"/>
              </a:ext>
            </a:extLst>
          </p:cNvPr>
          <p:cNvSpPr>
            <a:spLocks/>
          </p:cNvSpPr>
          <p:nvPr/>
        </p:nvSpPr>
        <p:spPr bwMode="auto">
          <a:xfrm rot="21400944">
            <a:off x="11273926" y="2937414"/>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5" name="Freeform 424">
            <a:extLst>
              <a:ext uri="{FF2B5EF4-FFF2-40B4-BE49-F238E27FC236}">
                <a16:creationId xmlns:a16="http://schemas.microsoft.com/office/drawing/2014/main" id="{D9A1EC1A-8D58-F3C4-67D0-F1FD0F8BAC3E}"/>
              </a:ext>
            </a:extLst>
          </p:cNvPr>
          <p:cNvSpPr>
            <a:spLocks/>
          </p:cNvSpPr>
          <p:nvPr/>
        </p:nvSpPr>
        <p:spPr bwMode="auto">
          <a:xfrm rot="21400944">
            <a:off x="11263804" y="29345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6" name="Freeform 425">
            <a:extLst>
              <a:ext uri="{FF2B5EF4-FFF2-40B4-BE49-F238E27FC236}">
                <a16:creationId xmlns:a16="http://schemas.microsoft.com/office/drawing/2014/main" id="{2C36C4BC-53F6-7B8A-76D8-370952ACCB1B}"/>
              </a:ext>
            </a:extLst>
          </p:cNvPr>
          <p:cNvSpPr>
            <a:spLocks/>
          </p:cNvSpPr>
          <p:nvPr/>
        </p:nvSpPr>
        <p:spPr bwMode="auto">
          <a:xfrm rot="21400944">
            <a:off x="11267524" y="29343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7" name="Freeform 426">
            <a:extLst>
              <a:ext uri="{FF2B5EF4-FFF2-40B4-BE49-F238E27FC236}">
                <a16:creationId xmlns:a16="http://schemas.microsoft.com/office/drawing/2014/main" id="{99C48C35-BCCB-1A05-36CC-48CD4A775538}"/>
              </a:ext>
            </a:extLst>
          </p:cNvPr>
          <p:cNvSpPr>
            <a:spLocks/>
          </p:cNvSpPr>
          <p:nvPr/>
        </p:nvSpPr>
        <p:spPr bwMode="auto">
          <a:xfrm rot="21400944">
            <a:off x="11235908" y="29255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8" name="Freeform 427">
            <a:extLst>
              <a:ext uri="{FF2B5EF4-FFF2-40B4-BE49-F238E27FC236}">
                <a16:creationId xmlns:a16="http://schemas.microsoft.com/office/drawing/2014/main" id="{466DD7B4-3AD0-2D29-9900-427077C0EDEA}"/>
              </a:ext>
            </a:extLst>
          </p:cNvPr>
          <p:cNvSpPr>
            <a:spLocks/>
          </p:cNvSpPr>
          <p:nvPr/>
        </p:nvSpPr>
        <p:spPr bwMode="auto">
          <a:xfrm rot="21400944">
            <a:off x="11238388" y="29254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9" name="Freeform 428">
            <a:extLst>
              <a:ext uri="{FF2B5EF4-FFF2-40B4-BE49-F238E27FC236}">
                <a16:creationId xmlns:a16="http://schemas.microsoft.com/office/drawing/2014/main" id="{FD121B67-1730-2C2D-78B0-7A3510895F4F}"/>
              </a:ext>
            </a:extLst>
          </p:cNvPr>
          <p:cNvSpPr>
            <a:spLocks/>
          </p:cNvSpPr>
          <p:nvPr/>
        </p:nvSpPr>
        <p:spPr bwMode="auto">
          <a:xfrm rot="21400944">
            <a:off x="11224542" y="292268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0" name="Freeform 429">
            <a:extLst>
              <a:ext uri="{FF2B5EF4-FFF2-40B4-BE49-F238E27FC236}">
                <a16:creationId xmlns:a16="http://schemas.microsoft.com/office/drawing/2014/main" id="{0D7AA664-53D5-A44C-D7FD-F8BA8FE6CAC2}"/>
              </a:ext>
            </a:extLst>
          </p:cNvPr>
          <p:cNvSpPr>
            <a:spLocks/>
          </p:cNvSpPr>
          <p:nvPr/>
        </p:nvSpPr>
        <p:spPr bwMode="auto">
          <a:xfrm rot="21400944">
            <a:off x="11220818" y="2922794"/>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1" name="Freeform 430">
            <a:extLst>
              <a:ext uri="{FF2B5EF4-FFF2-40B4-BE49-F238E27FC236}">
                <a16:creationId xmlns:a16="http://schemas.microsoft.com/office/drawing/2014/main" id="{7E2A6242-FBF1-8B3A-BA70-DE0981D6F440}"/>
              </a:ext>
            </a:extLst>
          </p:cNvPr>
          <p:cNvSpPr>
            <a:spLocks/>
          </p:cNvSpPr>
          <p:nvPr/>
        </p:nvSpPr>
        <p:spPr bwMode="auto">
          <a:xfrm rot="21400944">
            <a:off x="11528834" y="2761107"/>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2" name="Freeform 431">
            <a:extLst>
              <a:ext uri="{FF2B5EF4-FFF2-40B4-BE49-F238E27FC236}">
                <a16:creationId xmlns:a16="http://schemas.microsoft.com/office/drawing/2014/main" id="{0B6D112D-4FE1-0153-CB6E-9989F15C3079}"/>
              </a:ext>
            </a:extLst>
          </p:cNvPr>
          <p:cNvSpPr>
            <a:spLocks/>
          </p:cNvSpPr>
          <p:nvPr/>
        </p:nvSpPr>
        <p:spPr bwMode="auto">
          <a:xfrm rot="21400944">
            <a:off x="11468811" y="27362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3" name="Freeform 432">
            <a:extLst>
              <a:ext uri="{FF2B5EF4-FFF2-40B4-BE49-F238E27FC236}">
                <a16:creationId xmlns:a16="http://schemas.microsoft.com/office/drawing/2014/main" id="{4AC02956-72CE-8FA1-08E4-FFDF9DC0102E}"/>
              </a:ext>
            </a:extLst>
          </p:cNvPr>
          <p:cNvSpPr>
            <a:spLocks/>
          </p:cNvSpPr>
          <p:nvPr/>
        </p:nvSpPr>
        <p:spPr bwMode="auto">
          <a:xfrm rot="21400944">
            <a:off x="11482249" y="27319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4" name="Freeform 433">
            <a:extLst>
              <a:ext uri="{FF2B5EF4-FFF2-40B4-BE49-F238E27FC236}">
                <a16:creationId xmlns:a16="http://schemas.microsoft.com/office/drawing/2014/main" id="{C8CAB480-E589-DDCA-CF37-045B5A0A4552}"/>
              </a:ext>
            </a:extLst>
          </p:cNvPr>
          <p:cNvSpPr>
            <a:spLocks/>
          </p:cNvSpPr>
          <p:nvPr/>
        </p:nvSpPr>
        <p:spPr bwMode="auto">
          <a:xfrm rot="21400944">
            <a:off x="11465296" y="27400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5" name="Freeform 434">
            <a:extLst>
              <a:ext uri="{FF2B5EF4-FFF2-40B4-BE49-F238E27FC236}">
                <a16:creationId xmlns:a16="http://schemas.microsoft.com/office/drawing/2014/main" id="{CBB90FF7-DD80-385A-50A8-0399F6110659}"/>
              </a:ext>
            </a:extLst>
          </p:cNvPr>
          <p:cNvSpPr>
            <a:spLocks/>
          </p:cNvSpPr>
          <p:nvPr/>
        </p:nvSpPr>
        <p:spPr bwMode="auto">
          <a:xfrm rot="21400944">
            <a:off x="11529240" y="2768055"/>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6" name="Freeform 435">
            <a:extLst>
              <a:ext uri="{FF2B5EF4-FFF2-40B4-BE49-F238E27FC236}">
                <a16:creationId xmlns:a16="http://schemas.microsoft.com/office/drawing/2014/main" id="{CC1E6F35-06A2-A73F-0C57-CB06E4D89887}"/>
              </a:ext>
            </a:extLst>
          </p:cNvPr>
          <p:cNvSpPr>
            <a:spLocks/>
          </p:cNvSpPr>
          <p:nvPr/>
        </p:nvSpPr>
        <p:spPr bwMode="auto">
          <a:xfrm rot="21400944">
            <a:off x="11448139" y="27445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7" name="Freeform 436">
            <a:extLst>
              <a:ext uri="{FF2B5EF4-FFF2-40B4-BE49-F238E27FC236}">
                <a16:creationId xmlns:a16="http://schemas.microsoft.com/office/drawing/2014/main" id="{C03A1532-BFEF-F114-B29A-64208B2FCD19}"/>
              </a:ext>
            </a:extLst>
          </p:cNvPr>
          <p:cNvSpPr>
            <a:spLocks/>
          </p:cNvSpPr>
          <p:nvPr/>
        </p:nvSpPr>
        <p:spPr bwMode="auto">
          <a:xfrm rot="21400944">
            <a:off x="11524808" y="27577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8" name="Freeform 437">
            <a:extLst>
              <a:ext uri="{FF2B5EF4-FFF2-40B4-BE49-F238E27FC236}">
                <a16:creationId xmlns:a16="http://schemas.microsoft.com/office/drawing/2014/main" id="{ED8C0904-2C53-F7B2-8205-919B85C2C991}"/>
              </a:ext>
            </a:extLst>
          </p:cNvPr>
          <p:cNvSpPr>
            <a:spLocks/>
          </p:cNvSpPr>
          <p:nvPr/>
        </p:nvSpPr>
        <p:spPr bwMode="auto">
          <a:xfrm rot="21400944">
            <a:off x="11533169" y="277147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9" name="Freeform 438">
            <a:extLst>
              <a:ext uri="{FF2B5EF4-FFF2-40B4-BE49-F238E27FC236}">
                <a16:creationId xmlns:a16="http://schemas.microsoft.com/office/drawing/2014/main" id="{D8C8DD73-C09E-6D4B-DE14-BD0434FB4CCA}"/>
              </a:ext>
            </a:extLst>
          </p:cNvPr>
          <p:cNvSpPr>
            <a:spLocks/>
          </p:cNvSpPr>
          <p:nvPr/>
        </p:nvSpPr>
        <p:spPr bwMode="auto">
          <a:xfrm rot="21400944">
            <a:off x="11482249" y="27319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0" name="Freeform 439">
            <a:extLst>
              <a:ext uri="{FF2B5EF4-FFF2-40B4-BE49-F238E27FC236}">
                <a16:creationId xmlns:a16="http://schemas.microsoft.com/office/drawing/2014/main" id="{51C8F12F-D994-DFF7-8F20-FE544617358F}"/>
              </a:ext>
            </a:extLst>
          </p:cNvPr>
          <p:cNvSpPr>
            <a:spLocks/>
          </p:cNvSpPr>
          <p:nvPr/>
        </p:nvSpPr>
        <p:spPr bwMode="auto">
          <a:xfrm rot="21400944">
            <a:off x="11529039" y="2764635"/>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1" name="Freeform 440">
            <a:extLst>
              <a:ext uri="{FF2B5EF4-FFF2-40B4-BE49-F238E27FC236}">
                <a16:creationId xmlns:a16="http://schemas.microsoft.com/office/drawing/2014/main" id="{4A860EC9-0959-49FD-A0F4-017EDCFC618C}"/>
              </a:ext>
            </a:extLst>
          </p:cNvPr>
          <p:cNvSpPr>
            <a:spLocks/>
          </p:cNvSpPr>
          <p:nvPr/>
        </p:nvSpPr>
        <p:spPr bwMode="auto">
          <a:xfrm rot="21400944">
            <a:off x="11451860" y="27443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2" name="Freeform 441">
            <a:extLst>
              <a:ext uri="{FF2B5EF4-FFF2-40B4-BE49-F238E27FC236}">
                <a16:creationId xmlns:a16="http://schemas.microsoft.com/office/drawing/2014/main" id="{640041C7-F16A-89A5-375B-7F407F28194F}"/>
              </a:ext>
            </a:extLst>
          </p:cNvPr>
          <p:cNvSpPr>
            <a:spLocks/>
          </p:cNvSpPr>
          <p:nvPr/>
        </p:nvSpPr>
        <p:spPr bwMode="auto">
          <a:xfrm rot="21400944">
            <a:off x="11454339" y="274418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3" name="Freeform 442">
            <a:extLst>
              <a:ext uri="{FF2B5EF4-FFF2-40B4-BE49-F238E27FC236}">
                <a16:creationId xmlns:a16="http://schemas.microsoft.com/office/drawing/2014/main" id="{54E7DCA2-8E39-F81F-E39E-5EAD779F8ABE}"/>
              </a:ext>
            </a:extLst>
          </p:cNvPr>
          <p:cNvSpPr>
            <a:spLocks/>
          </p:cNvSpPr>
          <p:nvPr/>
        </p:nvSpPr>
        <p:spPr bwMode="auto">
          <a:xfrm rot="21400944">
            <a:off x="11525009" y="2761218"/>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4" name="Freeform 443">
            <a:extLst>
              <a:ext uri="{FF2B5EF4-FFF2-40B4-BE49-F238E27FC236}">
                <a16:creationId xmlns:a16="http://schemas.microsoft.com/office/drawing/2014/main" id="{097CDC32-BE03-4548-8FAC-CFF49804AB03}"/>
              </a:ext>
            </a:extLst>
          </p:cNvPr>
          <p:cNvSpPr>
            <a:spLocks/>
          </p:cNvSpPr>
          <p:nvPr/>
        </p:nvSpPr>
        <p:spPr bwMode="auto">
          <a:xfrm rot="21400944">
            <a:off x="11461576" y="27402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5" name="Freeform 444">
            <a:extLst>
              <a:ext uri="{FF2B5EF4-FFF2-40B4-BE49-F238E27FC236}">
                <a16:creationId xmlns:a16="http://schemas.microsoft.com/office/drawing/2014/main" id="{E184F1B3-536E-EE04-53CC-1D79A2E1C81F}"/>
              </a:ext>
            </a:extLst>
          </p:cNvPr>
          <p:cNvSpPr>
            <a:spLocks/>
          </p:cNvSpPr>
          <p:nvPr/>
        </p:nvSpPr>
        <p:spPr bwMode="auto">
          <a:xfrm rot="21400944">
            <a:off x="11468809" y="2736195"/>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6" name="Freeform 445">
            <a:extLst>
              <a:ext uri="{FF2B5EF4-FFF2-40B4-BE49-F238E27FC236}">
                <a16:creationId xmlns:a16="http://schemas.microsoft.com/office/drawing/2014/main" id="{84312A4D-8160-10E5-49C4-168FA91A50B9}"/>
              </a:ext>
            </a:extLst>
          </p:cNvPr>
          <p:cNvSpPr>
            <a:spLocks/>
          </p:cNvSpPr>
          <p:nvPr/>
        </p:nvSpPr>
        <p:spPr bwMode="auto">
          <a:xfrm rot="21400944">
            <a:off x="11475012" y="27359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7" name="Freeform 446">
            <a:extLst>
              <a:ext uri="{FF2B5EF4-FFF2-40B4-BE49-F238E27FC236}">
                <a16:creationId xmlns:a16="http://schemas.microsoft.com/office/drawing/2014/main" id="{A485B78E-9AB0-F429-3116-5A755877BDD5}"/>
              </a:ext>
            </a:extLst>
          </p:cNvPr>
          <p:cNvSpPr>
            <a:spLocks/>
          </p:cNvSpPr>
          <p:nvPr/>
        </p:nvSpPr>
        <p:spPr bwMode="auto">
          <a:xfrm rot="21400944">
            <a:off x="11478528" y="27321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8" name="Freeform 447">
            <a:extLst>
              <a:ext uri="{FF2B5EF4-FFF2-40B4-BE49-F238E27FC236}">
                <a16:creationId xmlns:a16="http://schemas.microsoft.com/office/drawing/2014/main" id="{BEBC1A54-69AF-5873-7AB0-160D4B7997C7}"/>
              </a:ext>
            </a:extLst>
          </p:cNvPr>
          <p:cNvSpPr>
            <a:spLocks/>
          </p:cNvSpPr>
          <p:nvPr/>
        </p:nvSpPr>
        <p:spPr bwMode="auto">
          <a:xfrm rot="21400944">
            <a:off x="11537298" y="2778314"/>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9" name="Freeform 448">
            <a:extLst>
              <a:ext uri="{FF2B5EF4-FFF2-40B4-BE49-F238E27FC236}">
                <a16:creationId xmlns:a16="http://schemas.microsoft.com/office/drawing/2014/main" id="{2394CB4D-DFCE-7302-A5F4-18D421CA7A6A}"/>
              </a:ext>
            </a:extLst>
          </p:cNvPr>
          <p:cNvSpPr>
            <a:spLocks/>
          </p:cNvSpPr>
          <p:nvPr/>
        </p:nvSpPr>
        <p:spPr bwMode="auto">
          <a:xfrm rot="21400944">
            <a:off x="11474808" y="27323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0" name="Freeform 449">
            <a:extLst>
              <a:ext uri="{FF2B5EF4-FFF2-40B4-BE49-F238E27FC236}">
                <a16:creationId xmlns:a16="http://schemas.microsoft.com/office/drawing/2014/main" id="{117F4173-B937-7858-2CB5-6E0B40CD221E}"/>
              </a:ext>
            </a:extLst>
          </p:cNvPr>
          <p:cNvSpPr>
            <a:spLocks/>
          </p:cNvSpPr>
          <p:nvPr/>
        </p:nvSpPr>
        <p:spPr bwMode="auto">
          <a:xfrm rot="21400944">
            <a:off x="11533370" y="2774894"/>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1" name="Freeform 451">
            <a:extLst>
              <a:ext uri="{FF2B5EF4-FFF2-40B4-BE49-F238E27FC236}">
                <a16:creationId xmlns:a16="http://schemas.microsoft.com/office/drawing/2014/main" id="{4DC5E057-9DB2-D5A1-6D30-F4104B9C032D}"/>
              </a:ext>
            </a:extLst>
          </p:cNvPr>
          <p:cNvSpPr>
            <a:spLocks/>
          </p:cNvSpPr>
          <p:nvPr/>
        </p:nvSpPr>
        <p:spPr bwMode="auto">
          <a:xfrm rot="21400944">
            <a:off x="7098375" y="2982535"/>
            <a:ext cx="0" cy="3534"/>
          </a:xfrm>
          <a:custGeom>
            <a:avLst/>
            <a:gdLst>
              <a:gd name="T0" fmla="*/ 0 h 3"/>
              <a:gd name="T1" fmla="*/ 0 h 3"/>
              <a:gd name="T2" fmla="*/ 0 h 3"/>
              <a:gd name="T3" fmla="*/ 0 h 3"/>
              <a:gd name="T4" fmla="*/ 0 h 3"/>
              <a:gd name="T5" fmla="*/ 0 h 3"/>
              <a:gd name="T6" fmla="*/ 0 h 3"/>
              <a:gd name="T7" fmla="*/ 3 h 3"/>
              <a:gd name="T8" fmla="*/ 3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0"/>
                </a:ln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2" name="Freeform 452">
            <a:extLst>
              <a:ext uri="{FF2B5EF4-FFF2-40B4-BE49-F238E27FC236}">
                <a16:creationId xmlns:a16="http://schemas.microsoft.com/office/drawing/2014/main" id="{356CCB86-772A-190D-5E08-D0DD7A28DBAB}"/>
              </a:ext>
            </a:extLst>
          </p:cNvPr>
          <p:cNvSpPr>
            <a:spLocks/>
          </p:cNvSpPr>
          <p:nvPr/>
        </p:nvSpPr>
        <p:spPr bwMode="auto">
          <a:xfrm rot="21400944">
            <a:off x="7354180" y="3686981"/>
            <a:ext cx="17391" cy="78918"/>
          </a:xfrm>
          <a:custGeom>
            <a:avLst/>
            <a:gdLst>
              <a:gd name="T0" fmla="*/ 0 w 14"/>
              <a:gd name="T1" fmla="*/ 67 h 67"/>
              <a:gd name="T2" fmla="*/ 14 w 14"/>
              <a:gd name="T3" fmla="*/ 0 h 67"/>
              <a:gd name="T4" fmla="*/ 14 w 14"/>
              <a:gd name="T5" fmla="*/ 0 h 67"/>
              <a:gd name="T6" fmla="*/ 14 w 14"/>
              <a:gd name="T7" fmla="*/ 0 h 67"/>
              <a:gd name="T8" fmla="*/ 0 w 14"/>
              <a:gd name="T9" fmla="*/ 67 h 67"/>
            </a:gdLst>
            <a:ahLst/>
            <a:cxnLst>
              <a:cxn ang="0">
                <a:pos x="T0" y="T1"/>
              </a:cxn>
              <a:cxn ang="0">
                <a:pos x="T2" y="T3"/>
              </a:cxn>
              <a:cxn ang="0">
                <a:pos x="T4" y="T5"/>
              </a:cxn>
              <a:cxn ang="0">
                <a:pos x="T6" y="T7"/>
              </a:cxn>
              <a:cxn ang="0">
                <a:pos x="T8" y="T9"/>
              </a:cxn>
            </a:cxnLst>
            <a:rect l="0" t="0" r="r" b="b"/>
            <a:pathLst>
              <a:path w="14" h="67">
                <a:moveTo>
                  <a:pt x="0" y="67"/>
                </a:moveTo>
                <a:lnTo>
                  <a:pt x="14" y="0"/>
                </a:lnTo>
                <a:lnTo>
                  <a:pt x="14" y="0"/>
                </a:lnTo>
                <a:lnTo>
                  <a:pt x="14" y="0"/>
                </a:lnTo>
                <a:lnTo>
                  <a:pt x="0" y="67"/>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3" name="Freeform 453">
            <a:extLst>
              <a:ext uri="{FF2B5EF4-FFF2-40B4-BE49-F238E27FC236}">
                <a16:creationId xmlns:a16="http://schemas.microsoft.com/office/drawing/2014/main" id="{0C4630EC-9DAD-2501-C5B0-5AD211670011}"/>
              </a:ext>
            </a:extLst>
          </p:cNvPr>
          <p:cNvSpPr>
            <a:spLocks/>
          </p:cNvSpPr>
          <p:nvPr/>
        </p:nvSpPr>
        <p:spPr bwMode="auto">
          <a:xfrm rot="21400944">
            <a:off x="7318827" y="3778244"/>
            <a:ext cx="31054" cy="7067"/>
          </a:xfrm>
          <a:custGeom>
            <a:avLst/>
            <a:gdLst>
              <a:gd name="T0" fmla="*/ 0 w 25"/>
              <a:gd name="T1" fmla="*/ 0 h 6"/>
              <a:gd name="T2" fmla="*/ 0 w 25"/>
              <a:gd name="T3" fmla="*/ 0 h 6"/>
              <a:gd name="T4" fmla="*/ 11 w 25"/>
              <a:gd name="T5" fmla="*/ 3 h 6"/>
              <a:gd name="T6" fmla="*/ 22 w 25"/>
              <a:gd name="T7" fmla="*/ 6 h 6"/>
              <a:gd name="T8" fmla="*/ 22 w 25"/>
              <a:gd name="T9" fmla="*/ 6 h 6"/>
              <a:gd name="T10" fmla="*/ 25 w 25"/>
              <a:gd name="T11" fmla="*/ 3 h 6"/>
              <a:gd name="T12" fmla="*/ 25 w 25"/>
              <a:gd name="T13" fmla="*/ 3 h 6"/>
              <a:gd name="T14" fmla="*/ 22 w 25"/>
              <a:gd name="T15" fmla="*/ 6 h 6"/>
              <a:gd name="T16" fmla="*/ 22 w 25"/>
              <a:gd name="T17" fmla="*/ 6 h 6"/>
              <a:gd name="T18" fmla="*/ 11 w 25"/>
              <a:gd name="T19" fmla="*/ 3 h 6"/>
              <a:gd name="T20" fmla="*/ 0 w 25"/>
              <a:gd name="T21" fmla="*/ 0 h 6"/>
              <a:gd name="T22" fmla="*/ 0 w 2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6">
                <a:moveTo>
                  <a:pt x="0" y="0"/>
                </a:moveTo>
                <a:lnTo>
                  <a:pt x="0" y="0"/>
                </a:lnTo>
                <a:lnTo>
                  <a:pt x="11" y="3"/>
                </a:lnTo>
                <a:lnTo>
                  <a:pt x="22" y="6"/>
                </a:lnTo>
                <a:lnTo>
                  <a:pt x="22" y="6"/>
                </a:lnTo>
                <a:lnTo>
                  <a:pt x="25" y="3"/>
                </a:lnTo>
                <a:lnTo>
                  <a:pt x="25" y="3"/>
                </a:lnTo>
                <a:lnTo>
                  <a:pt x="22" y="6"/>
                </a:lnTo>
                <a:lnTo>
                  <a:pt x="22" y="6"/>
                </a:lnTo>
                <a:lnTo>
                  <a:pt x="11"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4" name="Freeform 454">
            <a:extLst>
              <a:ext uri="{FF2B5EF4-FFF2-40B4-BE49-F238E27FC236}">
                <a16:creationId xmlns:a16="http://schemas.microsoft.com/office/drawing/2014/main" id="{6044B14E-8675-807A-5ADD-2774834845E5}"/>
              </a:ext>
            </a:extLst>
          </p:cNvPr>
          <p:cNvSpPr>
            <a:spLocks/>
          </p:cNvSpPr>
          <p:nvPr/>
        </p:nvSpPr>
        <p:spPr bwMode="auto">
          <a:xfrm rot="21400944">
            <a:off x="6931853" y="2944991"/>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5" name="Freeform 455">
            <a:extLst>
              <a:ext uri="{FF2B5EF4-FFF2-40B4-BE49-F238E27FC236}">
                <a16:creationId xmlns:a16="http://schemas.microsoft.com/office/drawing/2014/main" id="{B6A79DFE-B3C5-FE34-46DB-FF516192299D}"/>
              </a:ext>
            </a:extLst>
          </p:cNvPr>
          <p:cNvSpPr>
            <a:spLocks/>
          </p:cNvSpPr>
          <p:nvPr/>
        </p:nvSpPr>
        <p:spPr bwMode="auto">
          <a:xfrm rot="21400944">
            <a:off x="6931853" y="294499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6" name="Freeform 460">
            <a:extLst>
              <a:ext uri="{FF2B5EF4-FFF2-40B4-BE49-F238E27FC236}">
                <a16:creationId xmlns:a16="http://schemas.microsoft.com/office/drawing/2014/main" id="{50A81E34-B573-BC68-C980-F79B0C28D663}"/>
              </a:ext>
            </a:extLst>
          </p:cNvPr>
          <p:cNvSpPr>
            <a:spLocks/>
          </p:cNvSpPr>
          <p:nvPr/>
        </p:nvSpPr>
        <p:spPr bwMode="auto">
          <a:xfrm rot="21400944">
            <a:off x="6964709" y="295370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7" name="Freeform 461">
            <a:extLst>
              <a:ext uri="{FF2B5EF4-FFF2-40B4-BE49-F238E27FC236}">
                <a16:creationId xmlns:a16="http://schemas.microsoft.com/office/drawing/2014/main" id="{3953ADE4-805C-97AF-4512-8B1DE4E370D6}"/>
              </a:ext>
            </a:extLst>
          </p:cNvPr>
          <p:cNvSpPr>
            <a:spLocks/>
          </p:cNvSpPr>
          <p:nvPr/>
        </p:nvSpPr>
        <p:spPr bwMode="auto">
          <a:xfrm rot="21400944">
            <a:off x="6964709" y="295370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8" name="Freeform 463">
            <a:extLst>
              <a:ext uri="{FF2B5EF4-FFF2-40B4-BE49-F238E27FC236}">
                <a16:creationId xmlns:a16="http://schemas.microsoft.com/office/drawing/2014/main" id="{45CE7B66-AEDA-6FC3-AADB-16B936E8BBC4}"/>
              </a:ext>
            </a:extLst>
          </p:cNvPr>
          <p:cNvSpPr>
            <a:spLocks/>
          </p:cNvSpPr>
          <p:nvPr/>
        </p:nvSpPr>
        <p:spPr bwMode="auto">
          <a:xfrm rot="21400944">
            <a:off x="7460808" y="30547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9" name="Freeform 464">
            <a:extLst>
              <a:ext uri="{FF2B5EF4-FFF2-40B4-BE49-F238E27FC236}">
                <a16:creationId xmlns:a16="http://schemas.microsoft.com/office/drawing/2014/main" id="{97E902D2-4106-3FE8-6CDF-ED3086943513}"/>
              </a:ext>
            </a:extLst>
          </p:cNvPr>
          <p:cNvSpPr>
            <a:spLocks/>
          </p:cNvSpPr>
          <p:nvPr/>
        </p:nvSpPr>
        <p:spPr bwMode="auto">
          <a:xfrm rot="21400944">
            <a:off x="6849326" y="3322613"/>
            <a:ext cx="0" cy="3534"/>
          </a:xfrm>
          <a:custGeom>
            <a:avLst/>
            <a:gdLst>
              <a:gd name="T0" fmla="*/ 0 h 3"/>
              <a:gd name="T1" fmla="*/ 0 h 3"/>
              <a:gd name="T2" fmla="*/ 0 h 3"/>
              <a:gd name="T3" fmla="*/ 0 h 3"/>
              <a:gd name="T4" fmla="*/ 0 h 3"/>
              <a:gd name="T5" fmla="*/ 3 h 3"/>
              <a:gd name="T6" fmla="*/ 3 h 3"/>
              <a:gd name="T7" fmla="*/ 0 h 3"/>
              <a:gd name="T8" fmla="*/ 0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3"/>
                </a:lnTo>
                <a:lnTo>
                  <a:pt x="0" y="3"/>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0" name="Freeform 465">
            <a:extLst>
              <a:ext uri="{FF2B5EF4-FFF2-40B4-BE49-F238E27FC236}">
                <a16:creationId xmlns:a16="http://schemas.microsoft.com/office/drawing/2014/main" id="{C8D115B4-9036-7B27-12A4-640AD6FCEB55}"/>
              </a:ext>
            </a:extLst>
          </p:cNvPr>
          <p:cNvSpPr>
            <a:spLocks/>
          </p:cNvSpPr>
          <p:nvPr/>
        </p:nvSpPr>
        <p:spPr bwMode="auto">
          <a:xfrm rot="21400944">
            <a:off x="6849428" y="33261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1" name="Freeform 467">
            <a:extLst>
              <a:ext uri="{FF2B5EF4-FFF2-40B4-BE49-F238E27FC236}">
                <a16:creationId xmlns:a16="http://schemas.microsoft.com/office/drawing/2014/main" id="{B4A4234D-BA78-452A-F491-4D494A8694D9}"/>
              </a:ext>
            </a:extLst>
          </p:cNvPr>
          <p:cNvSpPr>
            <a:spLocks/>
          </p:cNvSpPr>
          <p:nvPr/>
        </p:nvSpPr>
        <p:spPr bwMode="auto">
          <a:xfrm rot="21400944">
            <a:off x="7753973" y="2698329"/>
            <a:ext cx="695624" cy="590120"/>
          </a:xfrm>
          <a:custGeom>
            <a:avLst/>
            <a:gdLst>
              <a:gd name="T0" fmla="*/ 0 w 560"/>
              <a:gd name="T1" fmla="*/ 413 h 501"/>
              <a:gd name="T2" fmla="*/ 39 w 560"/>
              <a:gd name="T3" fmla="*/ 422 h 501"/>
              <a:gd name="T4" fmla="*/ 39 w 560"/>
              <a:gd name="T5" fmla="*/ 422 h 501"/>
              <a:gd name="T6" fmla="*/ 45 w 560"/>
              <a:gd name="T7" fmla="*/ 422 h 501"/>
              <a:gd name="T8" fmla="*/ 48 w 560"/>
              <a:gd name="T9" fmla="*/ 422 h 501"/>
              <a:gd name="T10" fmla="*/ 50 w 560"/>
              <a:gd name="T11" fmla="*/ 426 h 501"/>
              <a:gd name="T12" fmla="*/ 53 w 560"/>
              <a:gd name="T13" fmla="*/ 426 h 501"/>
              <a:gd name="T14" fmla="*/ 56 w 560"/>
              <a:gd name="T15" fmla="*/ 426 h 501"/>
              <a:gd name="T16" fmla="*/ 59 w 560"/>
              <a:gd name="T17" fmla="*/ 426 h 501"/>
              <a:gd name="T18" fmla="*/ 64 w 560"/>
              <a:gd name="T19" fmla="*/ 426 h 501"/>
              <a:gd name="T20" fmla="*/ 67 w 560"/>
              <a:gd name="T21" fmla="*/ 429 h 501"/>
              <a:gd name="T22" fmla="*/ 81 w 560"/>
              <a:gd name="T23" fmla="*/ 429 h 501"/>
              <a:gd name="T24" fmla="*/ 104 w 560"/>
              <a:gd name="T25" fmla="*/ 435 h 501"/>
              <a:gd name="T26" fmla="*/ 106 w 560"/>
              <a:gd name="T27" fmla="*/ 435 h 501"/>
              <a:gd name="T28" fmla="*/ 151 w 560"/>
              <a:gd name="T29" fmla="*/ 444 h 501"/>
              <a:gd name="T30" fmla="*/ 165 w 560"/>
              <a:gd name="T31" fmla="*/ 447 h 501"/>
              <a:gd name="T32" fmla="*/ 188 w 560"/>
              <a:gd name="T33" fmla="*/ 450 h 501"/>
              <a:gd name="T34" fmla="*/ 207 w 560"/>
              <a:gd name="T35" fmla="*/ 453 h 501"/>
              <a:gd name="T36" fmla="*/ 221 w 560"/>
              <a:gd name="T37" fmla="*/ 456 h 501"/>
              <a:gd name="T38" fmla="*/ 241 w 560"/>
              <a:gd name="T39" fmla="*/ 459 h 501"/>
              <a:gd name="T40" fmla="*/ 252 w 560"/>
              <a:gd name="T41" fmla="*/ 459 h 501"/>
              <a:gd name="T42" fmla="*/ 283 w 560"/>
              <a:gd name="T43" fmla="*/ 465 h 501"/>
              <a:gd name="T44" fmla="*/ 431 w 560"/>
              <a:gd name="T45" fmla="*/ 489 h 501"/>
              <a:gd name="T46" fmla="*/ 451 w 560"/>
              <a:gd name="T47" fmla="*/ 492 h 501"/>
              <a:gd name="T48" fmla="*/ 515 w 560"/>
              <a:gd name="T49" fmla="*/ 501 h 501"/>
              <a:gd name="T50" fmla="*/ 515 w 560"/>
              <a:gd name="T51" fmla="*/ 498 h 501"/>
              <a:gd name="T52" fmla="*/ 515 w 560"/>
              <a:gd name="T53" fmla="*/ 498 h 501"/>
              <a:gd name="T54" fmla="*/ 518 w 560"/>
              <a:gd name="T55" fmla="*/ 489 h 501"/>
              <a:gd name="T56" fmla="*/ 518 w 560"/>
              <a:gd name="T57" fmla="*/ 489 h 501"/>
              <a:gd name="T58" fmla="*/ 518 w 560"/>
              <a:gd name="T59" fmla="*/ 480 h 501"/>
              <a:gd name="T60" fmla="*/ 518 w 560"/>
              <a:gd name="T61" fmla="*/ 477 h 501"/>
              <a:gd name="T62" fmla="*/ 518 w 560"/>
              <a:gd name="T63" fmla="*/ 468 h 501"/>
              <a:gd name="T64" fmla="*/ 518 w 560"/>
              <a:gd name="T65" fmla="*/ 468 h 501"/>
              <a:gd name="T66" fmla="*/ 521 w 560"/>
              <a:gd name="T67" fmla="*/ 456 h 501"/>
              <a:gd name="T68" fmla="*/ 521 w 560"/>
              <a:gd name="T69" fmla="*/ 456 h 501"/>
              <a:gd name="T70" fmla="*/ 521 w 560"/>
              <a:gd name="T71" fmla="*/ 444 h 501"/>
              <a:gd name="T72" fmla="*/ 521 w 560"/>
              <a:gd name="T73" fmla="*/ 444 h 501"/>
              <a:gd name="T74" fmla="*/ 523 w 560"/>
              <a:gd name="T75" fmla="*/ 432 h 501"/>
              <a:gd name="T76" fmla="*/ 523 w 560"/>
              <a:gd name="T77" fmla="*/ 432 h 501"/>
              <a:gd name="T78" fmla="*/ 523 w 560"/>
              <a:gd name="T79" fmla="*/ 419 h 501"/>
              <a:gd name="T80" fmla="*/ 523 w 560"/>
              <a:gd name="T81" fmla="*/ 416 h 501"/>
              <a:gd name="T82" fmla="*/ 526 w 560"/>
              <a:gd name="T83" fmla="*/ 404 h 501"/>
              <a:gd name="T84" fmla="*/ 526 w 560"/>
              <a:gd name="T85" fmla="*/ 404 h 501"/>
              <a:gd name="T86" fmla="*/ 529 w 560"/>
              <a:gd name="T87" fmla="*/ 374 h 501"/>
              <a:gd name="T88" fmla="*/ 529 w 560"/>
              <a:gd name="T89" fmla="*/ 374 h 501"/>
              <a:gd name="T90" fmla="*/ 532 w 560"/>
              <a:gd name="T91" fmla="*/ 344 h 501"/>
              <a:gd name="T92" fmla="*/ 532 w 560"/>
              <a:gd name="T93" fmla="*/ 340 h 501"/>
              <a:gd name="T94" fmla="*/ 535 w 560"/>
              <a:gd name="T95" fmla="*/ 325 h 501"/>
              <a:gd name="T96" fmla="*/ 535 w 560"/>
              <a:gd name="T97" fmla="*/ 325 h 501"/>
              <a:gd name="T98" fmla="*/ 537 w 560"/>
              <a:gd name="T99" fmla="*/ 289 h 501"/>
              <a:gd name="T100" fmla="*/ 549 w 560"/>
              <a:gd name="T101" fmla="*/ 201 h 501"/>
              <a:gd name="T102" fmla="*/ 549 w 560"/>
              <a:gd name="T103" fmla="*/ 201 h 501"/>
              <a:gd name="T104" fmla="*/ 549 w 560"/>
              <a:gd name="T105" fmla="*/ 189 h 501"/>
              <a:gd name="T106" fmla="*/ 549 w 560"/>
              <a:gd name="T107" fmla="*/ 182 h 501"/>
              <a:gd name="T108" fmla="*/ 551 w 560"/>
              <a:gd name="T109" fmla="*/ 176 h 501"/>
              <a:gd name="T110" fmla="*/ 554 w 560"/>
              <a:gd name="T111" fmla="*/ 152 h 501"/>
              <a:gd name="T112" fmla="*/ 554 w 560"/>
              <a:gd name="T113" fmla="*/ 149 h 501"/>
              <a:gd name="T114" fmla="*/ 526 w 560"/>
              <a:gd name="T115" fmla="*/ 73 h 501"/>
              <a:gd name="T116" fmla="*/ 76 w 560"/>
              <a:gd name="T117" fmla="*/ 46 h 501"/>
              <a:gd name="T118" fmla="*/ 76 w 560"/>
              <a:gd name="T119" fmla="*/ 46 h 501"/>
              <a:gd name="T120" fmla="*/ 70 w 560"/>
              <a:gd name="T121" fmla="*/ 67 h 501"/>
              <a:gd name="T122" fmla="*/ 20 w 560"/>
              <a:gd name="T123" fmla="*/ 316 h 501"/>
              <a:gd name="T124" fmla="*/ 0 w 560"/>
              <a:gd name="T125" fmla="*/ 413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501">
                <a:moveTo>
                  <a:pt x="0" y="413"/>
                </a:moveTo>
                <a:lnTo>
                  <a:pt x="0" y="413"/>
                </a:lnTo>
                <a:lnTo>
                  <a:pt x="39" y="422"/>
                </a:lnTo>
                <a:lnTo>
                  <a:pt x="39" y="422"/>
                </a:lnTo>
                <a:lnTo>
                  <a:pt x="39" y="422"/>
                </a:lnTo>
                <a:lnTo>
                  <a:pt x="39" y="422"/>
                </a:lnTo>
                <a:lnTo>
                  <a:pt x="45" y="422"/>
                </a:lnTo>
                <a:lnTo>
                  <a:pt x="45" y="422"/>
                </a:lnTo>
                <a:lnTo>
                  <a:pt x="48" y="422"/>
                </a:lnTo>
                <a:lnTo>
                  <a:pt x="48" y="422"/>
                </a:lnTo>
                <a:lnTo>
                  <a:pt x="50" y="426"/>
                </a:lnTo>
                <a:lnTo>
                  <a:pt x="50" y="426"/>
                </a:lnTo>
                <a:lnTo>
                  <a:pt x="53" y="426"/>
                </a:lnTo>
                <a:lnTo>
                  <a:pt x="53" y="426"/>
                </a:lnTo>
                <a:lnTo>
                  <a:pt x="56" y="426"/>
                </a:lnTo>
                <a:lnTo>
                  <a:pt x="56" y="426"/>
                </a:lnTo>
                <a:lnTo>
                  <a:pt x="59" y="426"/>
                </a:lnTo>
                <a:lnTo>
                  <a:pt x="59" y="426"/>
                </a:lnTo>
                <a:lnTo>
                  <a:pt x="64" y="426"/>
                </a:lnTo>
                <a:lnTo>
                  <a:pt x="64" y="426"/>
                </a:lnTo>
                <a:lnTo>
                  <a:pt x="67" y="429"/>
                </a:lnTo>
                <a:lnTo>
                  <a:pt x="67" y="429"/>
                </a:lnTo>
                <a:lnTo>
                  <a:pt x="76" y="429"/>
                </a:lnTo>
                <a:lnTo>
                  <a:pt x="81" y="429"/>
                </a:lnTo>
                <a:lnTo>
                  <a:pt x="81" y="429"/>
                </a:lnTo>
                <a:lnTo>
                  <a:pt x="104" y="435"/>
                </a:lnTo>
                <a:lnTo>
                  <a:pt x="104" y="435"/>
                </a:lnTo>
                <a:lnTo>
                  <a:pt x="106" y="435"/>
                </a:lnTo>
                <a:lnTo>
                  <a:pt x="106" y="435"/>
                </a:lnTo>
                <a:lnTo>
                  <a:pt x="151" y="444"/>
                </a:lnTo>
                <a:lnTo>
                  <a:pt x="151" y="444"/>
                </a:lnTo>
                <a:lnTo>
                  <a:pt x="165" y="447"/>
                </a:lnTo>
                <a:lnTo>
                  <a:pt x="165" y="447"/>
                </a:lnTo>
                <a:lnTo>
                  <a:pt x="188" y="450"/>
                </a:lnTo>
                <a:lnTo>
                  <a:pt x="188" y="450"/>
                </a:lnTo>
                <a:lnTo>
                  <a:pt x="207" y="453"/>
                </a:lnTo>
                <a:lnTo>
                  <a:pt x="207" y="453"/>
                </a:lnTo>
                <a:lnTo>
                  <a:pt x="221" y="456"/>
                </a:lnTo>
                <a:lnTo>
                  <a:pt x="221" y="456"/>
                </a:lnTo>
                <a:lnTo>
                  <a:pt x="241" y="459"/>
                </a:lnTo>
                <a:lnTo>
                  <a:pt x="241" y="459"/>
                </a:lnTo>
                <a:lnTo>
                  <a:pt x="252" y="459"/>
                </a:lnTo>
                <a:lnTo>
                  <a:pt x="252" y="459"/>
                </a:lnTo>
                <a:lnTo>
                  <a:pt x="283" y="465"/>
                </a:lnTo>
                <a:lnTo>
                  <a:pt x="409" y="486"/>
                </a:lnTo>
                <a:lnTo>
                  <a:pt x="431" y="489"/>
                </a:lnTo>
                <a:lnTo>
                  <a:pt x="431" y="489"/>
                </a:lnTo>
                <a:lnTo>
                  <a:pt x="451" y="492"/>
                </a:lnTo>
                <a:lnTo>
                  <a:pt x="515" y="501"/>
                </a:lnTo>
                <a:lnTo>
                  <a:pt x="515" y="501"/>
                </a:lnTo>
                <a:lnTo>
                  <a:pt x="515" y="498"/>
                </a:lnTo>
                <a:lnTo>
                  <a:pt x="515" y="498"/>
                </a:lnTo>
                <a:lnTo>
                  <a:pt x="515" y="498"/>
                </a:lnTo>
                <a:lnTo>
                  <a:pt x="515" y="498"/>
                </a:lnTo>
                <a:lnTo>
                  <a:pt x="518" y="489"/>
                </a:lnTo>
                <a:lnTo>
                  <a:pt x="518" y="489"/>
                </a:lnTo>
                <a:lnTo>
                  <a:pt x="518" y="489"/>
                </a:lnTo>
                <a:lnTo>
                  <a:pt x="518" y="489"/>
                </a:lnTo>
                <a:lnTo>
                  <a:pt x="518" y="480"/>
                </a:lnTo>
                <a:lnTo>
                  <a:pt x="518" y="480"/>
                </a:lnTo>
                <a:lnTo>
                  <a:pt x="518" y="477"/>
                </a:lnTo>
                <a:lnTo>
                  <a:pt x="518" y="477"/>
                </a:lnTo>
                <a:lnTo>
                  <a:pt x="518" y="468"/>
                </a:lnTo>
                <a:lnTo>
                  <a:pt x="518" y="468"/>
                </a:lnTo>
                <a:lnTo>
                  <a:pt x="518" y="468"/>
                </a:lnTo>
                <a:lnTo>
                  <a:pt x="518" y="468"/>
                </a:lnTo>
                <a:lnTo>
                  <a:pt x="521" y="456"/>
                </a:lnTo>
                <a:lnTo>
                  <a:pt x="521" y="456"/>
                </a:lnTo>
                <a:lnTo>
                  <a:pt x="521" y="456"/>
                </a:lnTo>
                <a:lnTo>
                  <a:pt x="521" y="456"/>
                </a:lnTo>
                <a:lnTo>
                  <a:pt x="521" y="444"/>
                </a:lnTo>
                <a:lnTo>
                  <a:pt x="521" y="444"/>
                </a:lnTo>
                <a:lnTo>
                  <a:pt x="521" y="444"/>
                </a:lnTo>
                <a:lnTo>
                  <a:pt x="521" y="444"/>
                </a:lnTo>
                <a:lnTo>
                  <a:pt x="523" y="432"/>
                </a:lnTo>
                <a:lnTo>
                  <a:pt x="523" y="432"/>
                </a:lnTo>
                <a:lnTo>
                  <a:pt x="523" y="432"/>
                </a:lnTo>
                <a:lnTo>
                  <a:pt x="523" y="432"/>
                </a:lnTo>
                <a:lnTo>
                  <a:pt x="523" y="419"/>
                </a:lnTo>
                <a:lnTo>
                  <a:pt x="523" y="419"/>
                </a:lnTo>
                <a:lnTo>
                  <a:pt x="523" y="416"/>
                </a:lnTo>
                <a:lnTo>
                  <a:pt x="523" y="416"/>
                </a:lnTo>
                <a:lnTo>
                  <a:pt x="526" y="404"/>
                </a:lnTo>
                <a:lnTo>
                  <a:pt x="526" y="404"/>
                </a:lnTo>
                <a:lnTo>
                  <a:pt x="526" y="404"/>
                </a:lnTo>
                <a:lnTo>
                  <a:pt x="526" y="404"/>
                </a:lnTo>
                <a:lnTo>
                  <a:pt x="529" y="374"/>
                </a:lnTo>
                <a:lnTo>
                  <a:pt x="529" y="374"/>
                </a:lnTo>
                <a:lnTo>
                  <a:pt x="529" y="374"/>
                </a:lnTo>
                <a:lnTo>
                  <a:pt x="529" y="374"/>
                </a:lnTo>
                <a:lnTo>
                  <a:pt x="532" y="344"/>
                </a:lnTo>
                <a:lnTo>
                  <a:pt x="532" y="344"/>
                </a:lnTo>
                <a:lnTo>
                  <a:pt x="532" y="340"/>
                </a:lnTo>
                <a:lnTo>
                  <a:pt x="532" y="340"/>
                </a:lnTo>
                <a:lnTo>
                  <a:pt x="535" y="325"/>
                </a:lnTo>
                <a:lnTo>
                  <a:pt x="535" y="325"/>
                </a:lnTo>
                <a:lnTo>
                  <a:pt x="535" y="325"/>
                </a:lnTo>
                <a:lnTo>
                  <a:pt x="535" y="325"/>
                </a:lnTo>
                <a:lnTo>
                  <a:pt x="537" y="289"/>
                </a:lnTo>
                <a:lnTo>
                  <a:pt x="537" y="289"/>
                </a:lnTo>
                <a:lnTo>
                  <a:pt x="549" y="201"/>
                </a:lnTo>
                <a:lnTo>
                  <a:pt x="549" y="201"/>
                </a:lnTo>
                <a:lnTo>
                  <a:pt x="549" y="201"/>
                </a:lnTo>
                <a:lnTo>
                  <a:pt x="549" y="201"/>
                </a:lnTo>
                <a:lnTo>
                  <a:pt x="549" y="189"/>
                </a:lnTo>
                <a:lnTo>
                  <a:pt x="549" y="189"/>
                </a:lnTo>
                <a:lnTo>
                  <a:pt x="549" y="182"/>
                </a:lnTo>
                <a:lnTo>
                  <a:pt x="549" y="182"/>
                </a:lnTo>
                <a:lnTo>
                  <a:pt x="551" y="176"/>
                </a:lnTo>
                <a:lnTo>
                  <a:pt x="551" y="176"/>
                </a:lnTo>
                <a:lnTo>
                  <a:pt x="554" y="152"/>
                </a:lnTo>
                <a:lnTo>
                  <a:pt x="554" y="152"/>
                </a:lnTo>
                <a:lnTo>
                  <a:pt x="554" y="149"/>
                </a:lnTo>
                <a:lnTo>
                  <a:pt x="554" y="149"/>
                </a:lnTo>
                <a:lnTo>
                  <a:pt x="560" y="79"/>
                </a:lnTo>
                <a:lnTo>
                  <a:pt x="526" y="73"/>
                </a:lnTo>
                <a:lnTo>
                  <a:pt x="84" y="0"/>
                </a:lnTo>
                <a:lnTo>
                  <a:pt x="76" y="46"/>
                </a:lnTo>
                <a:lnTo>
                  <a:pt x="76" y="46"/>
                </a:lnTo>
                <a:lnTo>
                  <a:pt x="76" y="46"/>
                </a:lnTo>
                <a:lnTo>
                  <a:pt x="73" y="49"/>
                </a:lnTo>
                <a:lnTo>
                  <a:pt x="70" y="67"/>
                </a:lnTo>
                <a:lnTo>
                  <a:pt x="70" y="67"/>
                </a:lnTo>
                <a:lnTo>
                  <a:pt x="20" y="316"/>
                </a:lnTo>
                <a:lnTo>
                  <a:pt x="20" y="316"/>
                </a:lnTo>
                <a:lnTo>
                  <a:pt x="0" y="413"/>
                </a:lnTo>
                <a:close/>
              </a:path>
            </a:pathLst>
          </a:custGeom>
          <a:solidFill>
            <a:schemeClr val="accent6">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2" name="Freeform 468">
            <a:extLst>
              <a:ext uri="{FF2B5EF4-FFF2-40B4-BE49-F238E27FC236}">
                <a16:creationId xmlns:a16="http://schemas.microsoft.com/office/drawing/2014/main" id="{98107A2E-80F4-FB57-EAE2-A0B4B5E2E1A7}"/>
              </a:ext>
            </a:extLst>
          </p:cNvPr>
          <p:cNvSpPr>
            <a:spLocks/>
          </p:cNvSpPr>
          <p:nvPr/>
        </p:nvSpPr>
        <p:spPr bwMode="auto">
          <a:xfrm rot="21400944">
            <a:off x="8410081" y="32675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3" name="Freeform 469">
            <a:extLst>
              <a:ext uri="{FF2B5EF4-FFF2-40B4-BE49-F238E27FC236}">
                <a16:creationId xmlns:a16="http://schemas.microsoft.com/office/drawing/2014/main" id="{211C32D4-52DA-9399-E255-70AD4B6083FD}"/>
              </a:ext>
            </a:extLst>
          </p:cNvPr>
          <p:cNvSpPr>
            <a:spLocks/>
          </p:cNvSpPr>
          <p:nvPr/>
        </p:nvSpPr>
        <p:spPr bwMode="auto">
          <a:xfrm rot="21400944">
            <a:off x="8412472" y="3242621"/>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4" name="Freeform 470">
            <a:extLst>
              <a:ext uri="{FF2B5EF4-FFF2-40B4-BE49-F238E27FC236}">
                <a16:creationId xmlns:a16="http://schemas.microsoft.com/office/drawing/2014/main" id="{F67C958E-02B6-746F-2AA9-33C79F94E221}"/>
              </a:ext>
            </a:extLst>
          </p:cNvPr>
          <p:cNvSpPr>
            <a:spLocks/>
          </p:cNvSpPr>
          <p:nvPr/>
        </p:nvSpPr>
        <p:spPr bwMode="auto">
          <a:xfrm rot="21400944">
            <a:off x="8414514" y="3170531"/>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5" name="Freeform 471">
            <a:extLst>
              <a:ext uri="{FF2B5EF4-FFF2-40B4-BE49-F238E27FC236}">
                <a16:creationId xmlns:a16="http://schemas.microsoft.com/office/drawing/2014/main" id="{314815B1-E9E2-6476-754B-CA51B2A83CA7}"/>
              </a:ext>
            </a:extLst>
          </p:cNvPr>
          <p:cNvSpPr>
            <a:spLocks/>
          </p:cNvSpPr>
          <p:nvPr/>
        </p:nvSpPr>
        <p:spPr bwMode="auto">
          <a:xfrm rot="21400944">
            <a:off x="8413840" y="32036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6" name="Freeform 472">
            <a:extLst>
              <a:ext uri="{FF2B5EF4-FFF2-40B4-BE49-F238E27FC236}">
                <a16:creationId xmlns:a16="http://schemas.microsoft.com/office/drawing/2014/main" id="{EADC8F8C-620D-7DEE-86BB-A99EEDCB3D98}"/>
              </a:ext>
            </a:extLst>
          </p:cNvPr>
          <p:cNvSpPr>
            <a:spLocks/>
          </p:cNvSpPr>
          <p:nvPr/>
        </p:nvSpPr>
        <p:spPr bwMode="auto">
          <a:xfrm rot="21400944">
            <a:off x="8415503" y="31893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7" name="Freeform 473">
            <a:extLst>
              <a:ext uri="{FF2B5EF4-FFF2-40B4-BE49-F238E27FC236}">
                <a16:creationId xmlns:a16="http://schemas.microsoft.com/office/drawing/2014/main" id="{D9A4B4DA-45E0-078B-0CD2-F6B568B9CCB0}"/>
              </a:ext>
            </a:extLst>
          </p:cNvPr>
          <p:cNvSpPr>
            <a:spLocks/>
          </p:cNvSpPr>
          <p:nvPr/>
        </p:nvSpPr>
        <p:spPr bwMode="auto">
          <a:xfrm rot="21400944">
            <a:off x="8417314" y="31562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8" name="Freeform 474">
            <a:extLst>
              <a:ext uri="{FF2B5EF4-FFF2-40B4-BE49-F238E27FC236}">
                <a16:creationId xmlns:a16="http://schemas.microsoft.com/office/drawing/2014/main" id="{E5E680C8-80B8-97D6-1135-0B8648B824EC}"/>
              </a:ext>
            </a:extLst>
          </p:cNvPr>
          <p:cNvSpPr>
            <a:spLocks/>
          </p:cNvSpPr>
          <p:nvPr/>
        </p:nvSpPr>
        <p:spPr bwMode="auto">
          <a:xfrm rot="21400944">
            <a:off x="8420529" y="3080513"/>
            <a:ext cx="0" cy="4711"/>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9" name="Freeform 475">
            <a:extLst>
              <a:ext uri="{FF2B5EF4-FFF2-40B4-BE49-F238E27FC236}">
                <a16:creationId xmlns:a16="http://schemas.microsoft.com/office/drawing/2014/main" id="{FC88DA06-C132-B7AE-C00B-3DC0671A0DE5}"/>
              </a:ext>
            </a:extLst>
          </p:cNvPr>
          <p:cNvSpPr>
            <a:spLocks/>
          </p:cNvSpPr>
          <p:nvPr/>
        </p:nvSpPr>
        <p:spPr bwMode="auto">
          <a:xfrm rot="21400944">
            <a:off x="8418989" y="31207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0" name="Freeform 476">
            <a:extLst>
              <a:ext uri="{FF2B5EF4-FFF2-40B4-BE49-F238E27FC236}">
                <a16:creationId xmlns:a16="http://schemas.microsoft.com/office/drawing/2014/main" id="{2A3984D7-6B2C-1746-3FF6-FFD58133F295}"/>
              </a:ext>
            </a:extLst>
          </p:cNvPr>
          <p:cNvSpPr>
            <a:spLocks/>
          </p:cNvSpPr>
          <p:nvPr/>
        </p:nvSpPr>
        <p:spPr bwMode="auto">
          <a:xfrm rot="21400944">
            <a:off x="8413187" y="32567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1" name="Freeform 477">
            <a:extLst>
              <a:ext uri="{FF2B5EF4-FFF2-40B4-BE49-F238E27FC236}">
                <a16:creationId xmlns:a16="http://schemas.microsoft.com/office/drawing/2014/main" id="{B873E1C6-6C18-E686-48C7-91DC0DDD796A}"/>
              </a:ext>
            </a:extLst>
          </p:cNvPr>
          <p:cNvSpPr>
            <a:spLocks/>
          </p:cNvSpPr>
          <p:nvPr/>
        </p:nvSpPr>
        <p:spPr bwMode="auto">
          <a:xfrm rot="21400944">
            <a:off x="8414658" y="321771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2" name="Freeform 478">
            <a:extLst>
              <a:ext uri="{FF2B5EF4-FFF2-40B4-BE49-F238E27FC236}">
                <a16:creationId xmlns:a16="http://schemas.microsoft.com/office/drawing/2014/main" id="{8FEB8639-9B7D-923A-2E55-53201BBC4672}"/>
              </a:ext>
            </a:extLst>
          </p:cNvPr>
          <p:cNvSpPr>
            <a:spLocks/>
          </p:cNvSpPr>
          <p:nvPr/>
        </p:nvSpPr>
        <p:spPr bwMode="auto">
          <a:xfrm rot="21400944">
            <a:off x="8423090" y="30626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3" name="Freeform 479">
            <a:extLst>
              <a:ext uri="{FF2B5EF4-FFF2-40B4-BE49-F238E27FC236}">
                <a16:creationId xmlns:a16="http://schemas.microsoft.com/office/drawing/2014/main" id="{5F3A697F-527C-EB42-C7DE-DBC28BDAEDEF}"/>
              </a:ext>
            </a:extLst>
          </p:cNvPr>
          <p:cNvSpPr>
            <a:spLocks/>
          </p:cNvSpPr>
          <p:nvPr/>
        </p:nvSpPr>
        <p:spPr bwMode="auto">
          <a:xfrm rot="21400944">
            <a:off x="8411756" y="32320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4" name="Freeform 480">
            <a:extLst>
              <a:ext uri="{FF2B5EF4-FFF2-40B4-BE49-F238E27FC236}">
                <a16:creationId xmlns:a16="http://schemas.microsoft.com/office/drawing/2014/main" id="{F16F68B3-002D-D25C-1327-1091C24C2680}"/>
              </a:ext>
            </a:extLst>
          </p:cNvPr>
          <p:cNvSpPr>
            <a:spLocks/>
          </p:cNvSpPr>
          <p:nvPr/>
        </p:nvSpPr>
        <p:spPr bwMode="auto">
          <a:xfrm rot="21400944">
            <a:off x="7367228" y="3051019"/>
            <a:ext cx="580101" cy="711442"/>
          </a:xfrm>
          <a:custGeom>
            <a:avLst/>
            <a:gdLst>
              <a:gd name="T0" fmla="*/ 439 w 467"/>
              <a:gd name="T1" fmla="*/ 170 h 604"/>
              <a:gd name="T2" fmla="*/ 439 w 467"/>
              <a:gd name="T3" fmla="*/ 170 h 604"/>
              <a:gd name="T4" fmla="*/ 434 w 467"/>
              <a:gd name="T5" fmla="*/ 170 h 604"/>
              <a:gd name="T6" fmla="*/ 403 w 467"/>
              <a:gd name="T7" fmla="*/ 164 h 604"/>
              <a:gd name="T8" fmla="*/ 380 w 467"/>
              <a:gd name="T9" fmla="*/ 158 h 604"/>
              <a:gd name="T10" fmla="*/ 322 w 467"/>
              <a:gd name="T11" fmla="*/ 149 h 604"/>
              <a:gd name="T12" fmla="*/ 319 w 467"/>
              <a:gd name="T13" fmla="*/ 145 h 604"/>
              <a:gd name="T14" fmla="*/ 338 w 467"/>
              <a:gd name="T15" fmla="*/ 45 h 604"/>
              <a:gd name="T16" fmla="*/ 302 w 467"/>
              <a:gd name="T17" fmla="*/ 36 h 604"/>
              <a:gd name="T18" fmla="*/ 257 w 467"/>
              <a:gd name="T19" fmla="*/ 27 h 604"/>
              <a:gd name="T20" fmla="*/ 229 w 467"/>
              <a:gd name="T21" fmla="*/ 21 h 604"/>
              <a:gd name="T22" fmla="*/ 199 w 467"/>
              <a:gd name="T23" fmla="*/ 15 h 604"/>
              <a:gd name="T24" fmla="*/ 182 w 467"/>
              <a:gd name="T25" fmla="*/ 12 h 604"/>
              <a:gd name="T26" fmla="*/ 159 w 467"/>
              <a:gd name="T27" fmla="*/ 9 h 604"/>
              <a:gd name="T28" fmla="*/ 134 w 467"/>
              <a:gd name="T29" fmla="*/ 3 h 604"/>
              <a:gd name="T30" fmla="*/ 106 w 467"/>
              <a:gd name="T31" fmla="*/ 70 h 604"/>
              <a:gd name="T32" fmla="*/ 31 w 467"/>
              <a:gd name="T33" fmla="*/ 531 h 604"/>
              <a:gd name="T34" fmla="*/ 31 w 467"/>
              <a:gd name="T35" fmla="*/ 531 h 604"/>
              <a:gd name="T36" fmla="*/ 36 w 467"/>
              <a:gd name="T37" fmla="*/ 531 h 604"/>
              <a:gd name="T38" fmla="*/ 45 w 467"/>
              <a:gd name="T39" fmla="*/ 534 h 604"/>
              <a:gd name="T40" fmla="*/ 53 w 467"/>
              <a:gd name="T41" fmla="*/ 534 h 604"/>
              <a:gd name="T42" fmla="*/ 56 w 467"/>
              <a:gd name="T43" fmla="*/ 534 h 604"/>
              <a:gd name="T44" fmla="*/ 64 w 467"/>
              <a:gd name="T45" fmla="*/ 537 h 604"/>
              <a:gd name="T46" fmla="*/ 73 w 467"/>
              <a:gd name="T47" fmla="*/ 540 h 604"/>
              <a:gd name="T48" fmla="*/ 84 w 467"/>
              <a:gd name="T49" fmla="*/ 540 h 604"/>
              <a:gd name="T50" fmla="*/ 84 w 467"/>
              <a:gd name="T51" fmla="*/ 543 h 604"/>
              <a:gd name="T52" fmla="*/ 95 w 467"/>
              <a:gd name="T53" fmla="*/ 543 h 604"/>
              <a:gd name="T54" fmla="*/ 103 w 467"/>
              <a:gd name="T55" fmla="*/ 547 h 604"/>
              <a:gd name="T56" fmla="*/ 115 w 467"/>
              <a:gd name="T57" fmla="*/ 550 h 604"/>
              <a:gd name="T58" fmla="*/ 117 w 467"/>
              <a:gd name="T59" fmla="*/ 550 h 604"/>
              <a:gd name="T60" fmla="*/ 131 w 467"/>
              <a:gd name="T61" fmla="*/ 553 h 604"/>
              <a:gd name="T62" fmla="*/ 140 w 467"/>
              <a:gd name="T63" fmla="*/ 553 h 604"/>
              <a:gd name="T64" fmla="*/ 151 w 467"/>
              <a:gd name="T65" fmla="*/ 556 h 604"/>
              <a:gd name="T66" fmla="*/ 157 w 467"/>
              <a:gd name="T67" fmla="*/ 556 h 604"/>
              <a:gd name="T68" fmla="*/ 168 w 467"/>
              <a:gd name="T69" fmla="*/ 559 h 604"/>
              <a:gd name="T70" fmla="*/ 176 w 467"/>
              <a:gd name="T71" fmla="*/ 562 h 604"/>
              <a:gd name="T72" fmla="*/ 190 w 467"/>
              <a:gd name="T73" fmla="*/ 565 h 604"/>
              <a:gd name="T74" fmla="*/ 196 w 467"/>
              <a:gd name="T75" fmla="*/ 565 h 604"/>
              <a:gd name="T76" fmla="*/ 210 w 467"/>
              <a:gd name="T77" fmla="*/ 568 h 604"/>
              <a:gd name="T78" fmla="*/ 218 w 467"/>
              <a:gd name="T79" fmla="*/ 571 h 604"/>
              <a:gd name="T80" fmla="*/ 235 w 467"/>
              <a:gd name="T81" fmla="*/ 574 h 604"/>
              <a:gd name="T82" fmla="*/ 243 w 467"/>
              <a:gd name="T83" fmla="*/ 574 h 604"/>
              <a:gd name="T84" fmla="*/ 263 w 467"/>
              <a:gd name="T85" fmla="*/ 577 h 604"/>
              <a:gd name="T86" fmla="*/ 266 w 467"/>
              <a:gd name="T87" fmla="*/ 577 h 604"/>
              <a:gd name="T88" fmla="*/ 282 w 467"/>
              <a:gd name="T89" fmla="*/ 583 h 604"/>
              <a:gd name="T90" fmla="*/ 299 w 467"/>
              <a:gd name="T91" fmla="*/ 583 h 604"/>
              <a:gd name="T92" fmla="*/ 316 w 467"/>
              <a:gd name="T93" fmla="*/ 586 h 604"/>
              <a:gd name="T94" fmla="*/ 319 w 467"/>
              <a:gd name="T95" fmla="*/ 589 h 604"/>
              <a:gd name="T96" fmla="*/ 336 w 467"/>
              <a:gd name="T97" fmla="*/ 592 h 604"/>
              <a:gd name="T98" fmla="*/ 350 w 467"/>
              <a:gd name="T99" fmla="*/ 595 h 604"/>
              <a:gd name="T100" fmla="*/ 369 w 467"/>
              <a:gd name="T101" fmla="*/ 598 h 604"/>
              <a:gd name="T102" fmla="*/ 375 w 467"/>
              <a:gd name="T103" fmla="*/ 598 h 604"/>
              <a:gd name="T104" fmla="*/ 392 w 467"/>
              <a:gd name="T105" fmla="*/ 601 h 604"/>
              <a:gd name="T106" fmla="*/ 467 w 467"/>
              <a:gd name="T107" fmla="*/ 176 h 604"/>
              <a:gd name="T108" fmla="*/ 464 w 467"/>
              <a:gd name="T109" fmla="*/ 1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7" h="604">
                <a:moveTo>
                  <a:pt x="464" y="176"/>
                </a:moveTo>
                <a:lnTo>
                  <a:pt x="464" y="176"/>
                </a:lnTo>
                <a:lnTo>
                  <a:pt x="439" y="170"/>
                </a:lnTo>
                <a:lnTo>
                  <a:pt x="439" y="170"/>
                </a:lnTo>
                <a:lnTo>
                  <a:pt x="439" y="170"/>
                </a:lnTo>
                <a:lnTo>
                  <a:pt x="439" y="170"/>
                </a:lnTo>
                <a:lnTo>
                  <a:pt x="434" y="170"/>
                </a:lnTo>
                <a:lnTo>
                  <a:pt x="434" y="170"/>
                </a:lnTo>
                <a:lnTo>
                  <a:pt x="434" y="170"/>
                </a:lnTo>
                <a:lnTo>
                  <a:pt x="434" y="170"/>
                </a:lnTo>
                <a:lnTo>
                  <a:pt x="408" y="164"/>
                </a:lnTo>
                <a:lnTo>
                  <a:pt x="403" y="164"/>
                </a:lnTo>
                <a:lnTo>
                  <a:pt x="403" y="164"/>
                </a:lnTo>
                <a:lnTo>
                  <a:pt x="380" y="158"/>
                </a:lnTo>
                <a:lnTo>
                  <a:pt x="380" y="158"/>
                </a:lnTo>
                <a:lnTo>
                  <a:pt x="324" y="149"/>
                </a:lnTo>
                <a:lnTo>
                  <a:pt x="324" y="149"/>
                </a:lnTo>
                <a:lnTo>
                  <a:pt x="322" y="149"/>
                </a:lnTo>
                <a:lnTo>
                  <a:pt x="322" y="149"/>
                </a:lnTo>
                <a:lnTo>
                  <a:pt x="319" y="145"/>
                </a:lnTo>
                <a:lnTo>
                  <a:pt x="319" y="145"/>
                </a:lnTo>
                <a:lnTo>
                  <a:pt x="319" y="139"/>
                </a:lnTo>
                <a:lnTo>
                  <a:pt x="338" y="45"/>
                </a:lnTo>
                <a:lnTo>
                  <a:pt x="338" y="45"/>
                </a:lnTo>
                <a:lnTo>
                  <a:pt x="313" y="39"/>
                </a:lnTo>
                <a:lnTo>
                  <a:pt x="313" y="39"/>
                </a:lnTo>
                <a:lnTo>
                  <a:pt x="302" y="36"/>
                </a:lnTo>
                <a:lnTo>
                  <a:pt x="302" y="36"/>
                </a:lnTo>
                <a:lnTo>
                  <a:pt x="257" y="27"/>
                </a:lnTo>
                <a:lnTo>
                  <a:pt x="257" y="27"/>
                </a:lnTo>
                <a:lnTo>
                  <a:pt x="257" y="27"/>
                </a:lnTo>
                <a:lnTo>
                  <a:pt x="235" y="24"/>
                </a:lnTo>
                <a:lnTo>
                  <a:pt x="229" y="21"/>
                </a:lnTo>
                <a:lnTo>
                  <a:pt x="229" y="21"/>
                </a:lnTo>
                <a:lnTo>
                  <a:pt x="212" y="18"/>
                </a:lnTo>
                <a:lnTo>
                  <a:pt x="199" y="15"/>
                </a:lnTo>
                <a:lnTo>
                  <a:pt x="199" y="15"/>
                </a:lnTo>
                <a:lnTo>
                  <a:pt x="190" y="15"/>
                </a:lnTo>
                <a:lnTo>
                  <a:pt x="182" y="12"/>
                </a:lnTo>
                <a:lnTo>
                  <a:pt x="182" y="12"/>
                </a:lnTo>
                <a:lnTo>
                  <a:pt x="171" y="9"/>
                </a:lnTo>
                <a:lnTo>
                  <a:pt x="159" y="9"/>
                </a:lnTo>
                <a:lnTo>
                  <a:pt x="159" y="9"/>
                </a:lnTo>
                <a:lnTo>
                  <a:pt x="143" y="3"/>
                </a:lnTo>
                <a:lnTo>
                  <a:pt x="134" y="3"/>
                </a:lnTo>
                <a:lnTo>
                  <a:pt x="134" y="3"/>
                </a:lnTo>
                <a:lnTo>
                  <a:pt x="123" y="0"/>
                </a:lnTo>
                <a:lnTo>
                  <a:pt x="106" y="70"/>
                </a:lnTo>
                <a:lnTo>
                  <a:pt x="0" y="522"/>
                </a:lnTo>
                <a:lnTo>
                  <a:pt x="0" y="522"/>
                </a:lnTo>
                <a:lnTo>
                  <a:pt x="31" y="531"/>
                </a:lnTo>
                <a:lnTo>
                  <a:pt x="31" y="531"/>
                </a:lnTo>
                <a:lnTo>
                  <a:pt x="31" y="531"/>
                </a:lnTo>
                <a:lnTo>
                  <a:pt x="31" y="531"/>
                </a:lnTo>
                <a:lnTo>
                  <a:pt x="36" y="531"/>
                </a:lnTo>
                <a:lnTo>
                  <a:pt x="36" y="531"/>
                </a:lnTo>
                <a:lnTo>
                  <a:pt x="36" y="531"/>
                </a:lnTo>
                <a:lnTo>
                  <a:pt x="36" y="531"/>
                </a:lnTo>
                <a:lnTo>
                  <a:pt x="45" y="534"/>
                </a:lnTo>
                <a:lnTo>
                  <a:pt x="45" y="534"/>
                </a:lnTo>
                <a:lnTo>
                  <a:pt x="47" y="534"/>
                </a:lnTo>
                <a:lnTo>
                  <a:pt x="47" y="534"/>
                </a:lnTo>
                <a:lnTo>
                  <a:pt x="53" y="534"/>
                </a:lnTo>
                <a:lnTo>
                  <a:pt x="53" y="534"/>
                </a:lnTo>
                <a:lnTo>
                  <a:pt x="56" y="534"/>
                </a:lnTo>
                <a:lnTo>
                  <a:pt x="56" y="534"/>
                </a:lnTo>
                <a:lnTo>
                  <a:pt x="64" y="537"/>
                </a:lnTo>
                <a:lnTo>
                  <a:pt x="64" y="537"/>
                </a:lnTo>
                <a:lnTo>
                  <a:pt x="64" y="537"/>
                </a:lnTo>
                <a:lnTo>
                  <a:pt x="64" y="537"/>
                </a:lnTo>
                <a:lnTo>
                  <a:pt x="73" y="540"/>
                </a:lnTo>
                <a:lnTo>
                  <a:pt x="73" y="540"/>
                </a:lnTo>
                <a:lnTo>
                  <a:pt x="75" y="540"/>
                </a:lnTo>
                <a:lnTo>
                  <a:pt x="75" y="540"/>
                </a:lnTo>
                <a:lnTo>
                  <a:pt x="84" y="540"/>
                </a:lnTo>
                <a:lnTo>
                  <a:pt x="84" y="540"/>
                </a:lnTo>
                <a:lnTo>
                  <a:pt x="84" y="543"/>
                </a:lnTo>
                <a:lnTo>
                  <a:pt x="84" y="543"/>
                </a:lnTo>
                <a:lnTo>
                  <a:pt x="92" y="543"/>
                </a:lnTo>
                <a:lnTo>
                  <a:pt x="92" y="543"/>
                </a:lnTo>
                <a:lnTo>
                  <a:pt x="95" y="543"/>
                </a:lnTo>
                <a:lnTo>
                  <a:pt x="95" y="543"/>
                </a:lnTo>
                <a:lnTo>
                  <a:pt x="103" y="547"/>
                </a:lnTo>
                <a:lnTo>
                  <a:pt x="103" y="547"/>
                </a:lnTo>
                <a:lnTo>
                  <a:pt x="106" y="547"/>
                </a:lnTo>
                <a:lnTo>
                  <a:pt x="106" y="547"/>
                </a:lnTo>
                <a:lnTo>
                  <a:pt x="115" y="550"/>
                </a:lnTo>
                <a:lnTo>
                  <a:pt x="115" y="550"/>
                </a:lnTo>
                <a:lnTo>
                  <a:pt x="117" y="550"/>
                </a:lnTo>
                <a:lnTo>
                  <a:pt x="117" y="550"/>
                </a:lnTo>
                <a:lnTo>
                  <a:pt x="126" y="553"/>
                </a:lnTo>
                <a:lnTo>
                  <a:pt x="126" y="553"/>
                </a:lnTo>
                <a:lnTo>
                  <a:pt x="131" y="553"/>
                </a:lnTo>
                <a:lnTo>
                  <a:pt x="131" y="553"/>
                </a:lnTo>
                <a:lnTo>
                  <a:pt x="140" y="553"/>
                </a:lnTo>
                <a:lnTo>
                  <a:pt x="140" y="553"/>
                </a:lnTo>
                <a:lnTo>
                  <a:pt x="143" y="556"/>
                </a:lnTo>
                <a:lnTo>
                  <a:pt x="143" y="556"/>
                </a:lnTo>
                <a:lnTo>
                  <a:pt x="151" y="556"/>
                </a:lnTo>
                <a:lnTo>
                  <a:pt x="151" y="556"/>
                </a:lnTo>
                <a:lnTo>
                  <a:pt x="157" y="556"/>
                </a:lnTo>
                <a:lnTo>
                  <a:pt x="157" y="556"/>
                </a:lnTo>
                <a:lnTo>
                  <a:pt x="165" y="559"/>
                </a:lnTo>
                <a:lnTo>
                  <a:pt x="165" y="559"/>
                </a:lnTo>
                <a:lnTo>
                  <a:pt x="168" y="559"/>
                </a:lnTo>
                <a:lnTo>
                  <a:pt x="168" y="559"/>
                </a:lnTo>
                <a:lnTo>
                  <a:pt x="176" y="562"/>
                </a:lnTo>
                <a:lnTo>
                  <a:pt x="176" y="562"/>
                </a:lnTo>
                <a:lnTo>
                  <a:pt x="182" y="562"/>
                </a:lnTo>
                <a:lnTo>
                  <a:pt x="182" y="562"/>
                </a:lnTo>
                <a:lnTo>
                  <a:pt x="190" y="565"/>
                </a:lnTo>
                <a:lnTo>
                  <a:pt x="190" y="565"/>
                </a:lnTo>
                <a:lnTo>
                  <a:pt x="196" y="565"/>
                </a:lnTo>
                <a:lnTo>
                  <a:pt x="196" y="565"/>
                </a:lnTo>
                <a:lnTo>
                  <a:pt x="204" y="568"/>
                </a:lnTo>
                <a:lnTo>
                  <a:pt x="204" y="568"/>
                </a:lnTo>
                <a:lnTo>
                  <a:pt x="210" y="568"/>
                </a:lnTo>
                <a:lnTo>
                  <a:pt x="210" y="568"/>
                </a:lnTo>
                <a:lnTo>
                  <a:pt x="218" y="571"/>
                </a:lnTo>
                <a:lnTo>
                  <a:pt x="218" y="571"/>
                </a:lnTo>
                <a:lnTo>
                  <a:pt x="226" y="571"/>
                </a:lnTo>
                <a:lnTo>
                  <a:pt x="226" y="571"/>
                </a:lnTo>
                <a:lnTo>
                  <a:pt x="235" y="574"/>
                </a:lnTo>
                <a:lnTo>
                  <a:pt x="235" y="574"/>
                </a:lnTo>
                <a:lnTo>
                  <a:pt x="243" y="574"/>
                </a:lnTo>
                <a:lnTo>
                  <a:pt x="243" y="574"/>
                </a:lnTo>
                <a:lnTo>
                  <a:pt x="249" y="577"/>
                </a:lnTo>
                <a:lnTo>
                  <a:pt x="249" y="577"/>
                </a:lnTo>
                <a:lnTo>
                  <a:pt x="263" y="577"/>
                </a:lnTo>
                <a:lnTo>
                  <a:pt x="263" y="577"/>
                </a:lnTo>
                <a:lnTo>
                  <a:pt x="266" y="577"/>
                </a:lnTo>
                <a:lnTo>
                  <a:pt x="266" y="577"/>
                </a:lnTo>
                <a:lnTo>
                  <a:pt x="282" y="580"/>
                </a:lnTo>
                <a:lnTo>
                  <a:pt x="282" y="580"/>
                </a:lnTo>
                <a:lnTo>
                  <a:pt x="282" y="583"/>
                </a:lnTo>
                <a:lnTo>
                  <a:pt x="282" y="583"/>
                </a:lnTo>
                <a:lnTo>
                  <a:pt x="299" y="583"/>
                </a:lnTo>
                <a:lnTo>
                  <a:pt x="299" y="583"/>
                </a:lnTo>
                <a:lnTo>
                  <a:pt x="302" y="586"/>
                </a:lnTo>
                <a:lnTo>
                  <a:pt x="302" y="586"/>
                </a:lnTo>
                <a:lnTo>
                  <a:pt x="316" y="586"/>
                </a:lnTo>
                <a:lnTo>
                  <a:pt x="316" y="586"/>
                </a:lnTo>
                <a:lnTo>
                  <a:pt x="319" y="589"/>
                </a:lnTo>
                <a:lnTo>
                  <a:pt x="319" y="589"/>
                </a:lnTo>
                <a:lnTo>
                  <a:pt x="333" y="592"/>
                </a:lnTo>
                <a:lnTo>
                  <a:pt x="333" y="592"/>
                </a:lnTo>
                <a:lnTo>
                  <a:pt x="336" y="592"/>
                </a:lnTo>
                <a:lnTo>
                  <a:pt x="336" y="592"/>
                </a:lnTo>
                <a:lnTo>
                  <a:pt x="350" y="595"/>
                </a:lnTo>
                <a:lnTo>
                  <a:pt x="350" y="595"/>
                </a:lnTo>
                <a:lnTo>
                  <a:pt x="355" y="595"/>
                </a:lnTo>
                <a:lnTo>
                  <a:pt x="355" y="595"/>
                </a:lnTo>
                <a:lnTo>
                  <a:pt x="369" y="598"/>
                </a:lnTo>
                <a:lnTo>
                  <a:pt x="369" y="598"/>
                </a:lnTo>
                <a:lnTo>
                  <a:pt x="375" y="598"/>
                </a:lnTo>
                <a:lnTo>
                  <a:pt x="375" y="598"/>
                </a:lnTo>
                <a:lnTo>
                  <a:pt x="389" y="601"/>
                </a:lnTo>
                <a:lnTo>
                  <a:pt x="389" y="601"/>
                </a:lnTo>
                <a:lnTo>
                  <a:pt x="392" y="601"/>
                </a:lnTo>
                <a:lnTo>
                  <a:pt x="392" y="601"/>
                </a:lnTo>
                <a:lnTo>
                  <a:pt x="403" y="604"/>
                </a:lnTo>
                <a:lnTo>
                  <a:pt x="467" y="176"/>
                </a:lnTo>
                <a:lnTo>
                  <a:pt x="467" y="176"/>
                </a:lnTo>
                <a:lnTo>
                  <a:pt x="464" y="176"/>
                </a:lnTo>
                <a:lnTo>
                  <a:pt x="464" y="176"/>
                </a:lnTo>
                <a:close/>
              </a:path>
            </a:pathLst>
          </a:custGeom>
          <a:solidFill>
            <a:schemeClr val="accent4">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5" name="Freeform 481">
            <a:extLst>
              <a:ext uri="{FF2B5EF4-FFF2-40B4-BE49-F238E27FC236}">
                <a16:creationId xmlns:a16="http://schemas.microsoft.com/office/drawing/2014/main" id="{881CA516-6EEF-6361-75E1-39DC36CE384B}"/>
              </a:ext>
            </a:extLst>
          </p:cNvPr>
          <p:cNvSpPr>
            <a:spLocks/>
          </p:cNvSpPr>
          <p:nvPr/>
        </p:nvSpPr>
        <p:spPr bwMode="auto">
          <a:xfrm rot="21400944">
            <a:off x="7621254" y="3718916"/>
            <a:ext cx="7453"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6" name="Freeform 482">
            <a:extLst>
              <a:ext uri="{FF2B5EF4-FFF2-40B4-BE49-F238E27FC236}">
                <a16:creationId xmlns:a16="http://schemas.microsoft.com/office/drawing/2014/main" id="{2EB39E68-1456-29F1-80FB-78FA70E36296}"/>
              </a:ext>
            </a:extLst>
          </p:cNvPr>
          <p:cNvSpPr>
            <a:spLocks/>
          </p:cNvSpPr>
          <p:nvPr/>
        </p:nvSpPr>
        <p:spPr bwMode="auto">
          <a:xfrm rot="21400944">
            <a:off x="7638820" y="3721437"/>
            <a:ext cx="7453"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7" name="Freeform 483">
            <a:extLst>
              <a:ext uri="{FF2B5EF4-FFF2-40B4-BE49-F238E27FC236}">
                <a16:creationId xmlns:a16="http://schemas.microsoft.com/office/drawing/2014/main" id="{6063C749-8A95-F8BF-BF0E-887C0A17C822}"/>
              </a:ext>
            </a:extLst>
          </p:cNvPr>
          <p:cNvSpPr>
            <a:spLocks/>
          </p:cNvSpPr>
          <p:nvPr/>
        </p:nvSpPr>
        <p:spPr bwMode="auto">
          <a:xfrm rot="21400944">
            <a:off x="7874307" y="3746545"/>
            <a:ext cx="13664" cy="3534"/>
          </a:xfrm>
          <a:custGeom>
            <a:avLst/>
            <a:gdLst>
              <a:gd name="T0" fmla="*/ 11 w 11"/>
              <a:gd name="T1" fmla="*/ 3 h 3"/>
              <a:gd name="T2" fmla="*/ 11 w 11"/>
              <a:gd name="T3" fmla="*/ 3 h 3"/>
              <a:gd name="T4" fmla="*/ 11 w 11"/>
              <a:gd name="T5" fmla="*/ 3 h 3"/>
              <a:gd name="T6" fmla="*/ 0 w 11"/>
              <a:gd name="T7" fmla="*/ 0 h 3"/>
              <a:gd name="T8" fmla="*/ 0 w 11"/>
              <a:gd name="T9" fmla="*/ 0 h 3"/>
              <a:gd name="T10" fmla="*/ 11 w 11"/>
              <a:gd name="T11" fmla="*/ 3 h 3"/>
              <a:gd name="T12" fmla="*/ 11 w 1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1" h="3">
                <a:moveTo>
                  <a:pt x="11" y="3"/>
                </a:moveTo>
                <a:lnTo>
                  <a:pt x="11" y="3"/>
                </a:lnTo>
                <a:lnTo>
                  <a:pt x="11" y="3"/>
                </a:lnTo>
                <a:lnTo>
                  <a:pt x="0" y="0"/>
                </a:lnTo>
                <a:lnTo>
                  <a:pt x="0" y="0"/>
                </a:lnTo>
                <a:lnTo>
                  <a:pt x="11" y="3"/>
                </a:lnTo>
                <a:lnTo>
                  <a:pt x="11"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8" name="Freeform 484">
            <a:extLst>
              <a:ext uri="{FF2B5EF4-FFF2-40B4-BE49-F238E27FC236}">
                <a16:creationId xmlns:a16="http://schemas.microsoft.com/office/drawing/2014/main" id="{D137BF16-F672-E718-F041-08D5AB0BE71C}"/>
              </a:ext>
            </a:extLst>
          </p:cNvPr>
          <p:cNvSpPr>
            <a:spLocks/>
          </p:cNvSpPr>
          <p:nvPr/>
        </p:nvSpPr>
        <p:spPr bwMode="auto">
          <a:xfrm rot="21400944">
            <a:off x="7572277" y="3711137"/>
            <a:ext cx="7453"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9" name="Freeform 485">
            <a:extLst>
              <a:ext uri="{FF2B5EF4-FFF2-40B4-BE49-F238E27FC236}">
                <a16:creationId xmlns:a16="http://schemas.microsoft.com/office/drawing/2014/main" id="{FF1EF331-E18A-FC62-3D8D-D9D4B30E07FA}"/>
              </a:ext>
            </a:extLst>
          </p:cNvPr>
          <p:cNvSpPr>
            <a:spLocks/>
          </p:cNvSpPr>
          <p:nvPr/>
        </p:nvSpPr>
        <p:spPr bwMode="auto">
          <a:xfrm rot="21400944">
            <a:off x="7589845" y="3713766"/>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0" name="Freeform 486">
            <a:extLst>
              <a:ext uri="{FF2B5EF4-FFF2-40B4-BE49-F238E27FC236}">
                <a16:creationId xmlns:a16="http://schemas.microsoft.com/office/drawing/2014/main" id="{1E5C591A-86C1-1762-95C9-94B20DE89AFA}"/>
              </a:ext>
            </a:extLst>
          </p:cNvPr>
          <p:cNvSpPr>
            <a:spLocks/>
          </p:cNvSpPr>
          <p:nvPr/>
        </p:nvSpPr>
        <p:spPr bwMode="auto">
          <a:xfrm rot="21400944">
            <a:off x="7603689" y="3716395"/>
            <a:ext cx="7453"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1" name="Freeform 487">
            <a:extLst>
              <a:ext uri="{FF2B5EF4-FFF2-40B4-BE49-F238E27FC236}">
                <a16:creationId xmlns:a16="http://schemas.microsoft.com/office/drawing/2014/main" id="{B68548FA-D977-14A3-BCA8-3970F936742E}"/>
              </a:ext>
            </a:extLst>
          </p:cNvPr>
          <p:cNvSpPr>
            <a:spLocks/>
          </p:cNvSpPr>
          <p:nvPr/>
        </p:nvSpPr>
        <p:spPr bwMode="auto">
          <a:xfrm rot="21400944">
            <a:off x="7716412" y="3727201"/>
            <a:ext cx="19875" cy="3534"/>
          </a:xfrm>
          <a:custGeom>
            <a:avLst/>
            <a:gdLst>
              <a:gd name="T0" fmla="*/ 16 w 16"/>
              <a:gd name="T1" fmla="*/ 3 h 3"/>
              <a:gd name="T2" fmla="*/ 16 w 16"/>
              <a:gd name="T3" fmla="*/ 3 h 3"/>
              <a:gd name="T4" fmla="*/ 0 w 16"/>
              <a:gd name="T5" fmla="*/ 0 h 3"/>
              <a:gd name="T6" fmla="*/ 0 w 16"/>
              <a:gd name="T7" fmla="*/ 0 h 3"/>
              <a:gd name="T8" fmla="*/ 16 w 16"/>
              <a:gd name="T9" fmla="*/ 3 h 3"/>
              <a:gd name="T10" fmla="*/ 16 w 16"/>
              <a:gd name="T11" fmla="*/ 3 h 3"/>
            </a:gdLst>
            <a:ahLst/>
            <a:cxnLst>
              <a:cxn ang="0">
                <a:pos x="T0" y="T1"/>
              </a:cxn>
              <a:cxn ang="0">
                <a:pos x="T2" y="T3"/>
              </a:cxn>
              <a:cxn ang="0">
                <a:pos x="T4" y="T5"/>
              </a:cxn>
              <a:cxn ang="0">
                <a:pos x="T6" y="T7"/>
              </a:cxn>
              <a:cxn ang="0">
                <a:pos x="T8" y="T9"/>
              </a:cxn>
              <a:cxn ang="0">
                <a:pos x="T10" y="T11"/>
              </a:cxn>
            </a:cxnLst>
            <a:rect l="0" t="0" r="r" b="b"/>
            <a:pathLst>
              <a:path w="16" h="3">
                <a:moveTo>
                  <a:pt x="16" y="3"/>
                </a:moveTo>
                <a:lnTo>
                  <a:pt x="16" y="3"/>
                </a:lnTo>
                <a:lnTo>
                  <a:pt x="0" y="0"/>
                </a:lnTo>
                <a:lnTo>
                  <a:pt x="0" y="0"/>
                </a:lnTo>
                <a:lnTo>
                  <a:pt x="16" y="3"/>
                </a:lnTo>
                <a:lnTo>
                  <a:pt x="16"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2" name="Freeform 488">
            <a:extLst>
              <a:ext uri="{FF2B5EF4-FFF2-40B4-BE49-F238E27FC236}">
                <a16:creationId xmlns:a16="http://schemas.microsoft.com/office/drawing/2014/main" id="{7923502F-E600-8B53-C2BA-028F5AA05D33}"/>
              </a:ext>
            </a:extLst>
          </p:cNvPr>
          <p:cNvSpPr>
            <a:spLocks/>
          </p:cNvSpPr>
          <p:nvPr/>
        </p:nvSpPr>
        <p:spPr bwMode="auto">
          <a:xfrm rot="21400944">
            <a:off x="7853017" y="3744131"/>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3" name="Freeform 489">
            <a:extLst>
              <a:ext uri="{FF2B5EF4-FFF2-40B4-BE49-F238E27FC236}">
                <a16:creationId xmlns:a16="http://schemas.microsoft.com/office/drawing/2014/main" id="{E1BD70DC-AF7D-363A-8269-3EF0BECB6D84}"/>
              </a:ext>
            </a:extLst>
          </p:cNvPr>
          <p:cNvSpPr>
            <a:spLocks/>
          </p:cNvSpPr>
          <p:nvPr/>
        </p:nvSpPr>
        <p:spPr bwMode="auto">
          <a:xfrm rot="21400944">
            <a:off x="7695230" y="3728498"/>
            <a:ext cx="17391"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4" name="Freeform 490">
            <a:extLst>
              <a:ext uri="{FF2B5EF4-FFF2-40B4-BE49-F238E27FC236}">
                <a16:creationId xmlns:a16="http://schemas.microsoft.com/office/drawing/2014/main" id="{DB34C7F9-DF0D-2E89-04D8-BD7AAA81C01D}"/>
              </a:ext>
            </a:extLst>
          </p:cNvPr>
          <p:cNvSpPr>
            <a:spLocks/>
          </p:cNvSpPr>
          <p:nvPr/>
        </p:nvSpPr>
        <p:spPr bwMode="auto">
          <a:xfrm rot="21400944">
            <a:off x="7656384" y="3723886"/>
            <a:ext cx="9937"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5" name="Freeform 491">
            <a:extLst>
              <a:ext uri="{FF2B5EF4-FFF2-40B4-BE49-F238E27FC236}">
                <a16:creationId xmlns:a16="http://schemas.microsoft.com/office/drawing/2014/main" id="{D198A3AA-7E35-E293-0732-148098B2B2BF}"/>
              </a:ext>
            </a:extLst>
          </p:cNvPr>
          <p:cNvSpPr>
            <a:spLocks/>
          </p:cNvSpPr>
          <p:nvPr/>
        </p:nvSpPr>
        <p:spPr bwMode="auto">
          <a:xfrm rot="21400944">
            <a:off x="7736559" y="3733073"/>
            <a:ext cx="21117"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6" name="Freeform 492">
            <a:extLst>
              <a:ext uri="{FF2B5EF4-FFF2-40B4-BE49-F238E27FC236}">
                <a16:creationId xmlns:a16="http://schemas.microsoft.com/office/drawing/2014/main" id="{FB068410-F517-4E98-EDD8-825269921991}"/>
              </a:ext>
            </a:extLst>
          </p:cNvPr>
          <p:cNvSpPr>
            <a:spLocks/>
          </p:cNvSpPr>
          <p:nvPr/>
        </p:nvSpPr>
        <p:spPr bwMode="auto">
          <a:xfrm rot="21400944">
            <a:off x="7677670" y="3726192"/>
            <a:ext cx="9937"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7" name="Freeform 493">
            <a:extLst>
              <a:ext uri="{FF2B5EF4-FFF2-40B4-BE49-F238E27FC236}">
                <a16:creationId xmlns:a16="http://schemas.microsoft.com/office/drawing/2014/main" id="{3A3179F1-E1BC-0F53-B511-646487D8BD47}"/>
              </a:ext>
            </a:extLst>
          </p:cNvPr>
          <p:cNvSpPr>
            <a:spLocks/>
          </p:cNvSpPr>
          <p:nvPr/>
        </p:nvSpPr>
        <p:spPr bwMode="auto">
          <a:xfrm rot="21400944">
            <a:off x="7558536" y="3708505"/>
            <a:ext cx="3726"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8" name="Freeform 494">
            <a:extLst>
              <a:ext uri="{FF2B5EF4-FFF2-40B4-BE49-F238E27FC236}">
                <a16:creationId xmlns:a16="http://schemas.microsoft.com/office/drawing/2014/main" id="{10C83D46-70AF-4958-CCAB-08D21299334D}"/>
              </a:ext>
            </a:extLst>
          </p:cNvPr>
          <p:cNvSpPr>
            <a:spLocks/>
          </p:cNvSpPr>
          <p:nvPr/>
        </p:nvSpPr>
        <p:spPr bwMode="auto">
          <a:xfrm rot="21400944">
            <a:off x="7761570" y="3735272"/>
            <a:ext cx="17391"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9" name="Freeform 495">
            <a:extLst>
              <a:ext uri="{FF2B5EF4-FFF2-40B4-BE49-F238E27FC236}">
                <a16:creationId xmlns:a16="http://schemas.microsoft.com/office/drawing/2014/main" id="{F6ADB650-D8F3-18CA-8A68-E0C62A489DAA}"/>
              </a:ext>
            </a:extLst>
          </p:cNvPr>
          <p:cNvSpPr>
            <a:spLocks/>
          </p:cNvSpPr>
          <p:nvPr/>
        </p:nvSpPr>
        <p:spPr bwMode="auto">
          <a:xfrm rot="21400944">
            <a:off x="7804244" y="3739880"/>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0" name="Freeform 496">
            <a:extLst>
              <a:ext uri="{FF2B5EF4-FFF2-40B4-BE49-F238E27FC236}">
                <a16:creationId xmlns:a16="http://schemas.microsoft.com/office/drawing/2014/main" id="{B984564C-A261-45CB-5311-49683A9623D3}"/>
              </a:ext>
            </a:extLst>
          </p:cNvPr>
          <p:cNvSpPr>
            <a:spLocks/>
          </p:cNvSpPr>
          <p:nvPr/>
        </p:nvSpPr>
        <p:spPr bwMode="auto">
          <a:xfrm rot="21400944">
            <a:off x="7828010" y="3742042"/>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1" name="Freeform 497">
            <a:extLst>
              <a:ext uri="{FF2B5EF4-FFF2-40B4-BE49-F238E27FC236}">
                <a16:creationId xmlns:a16="http://schemas.microsoft.com/office/drawing/2014/main" id="{F87E4815-4DA9-60B7-7249-A8103AC364F5}"/>
              </a:ext>
            </a:extLst>
          </p:cNvPr>
          <p:cNvSpPr>
            <a:spLocks/>
          </p:cNvSpPr>
          <p:nvPr/>
        </p:nvSpPr>
        <p:spPr bwMode="auto">
          <a:xfrm rot="21400944">
            <a:off x="7782958" y="3737574"/>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2" name="Freeform 498">
            <a:extLst>
              <a:ext uri="{FF2B5EF4-FFF2-40B4-BE49-F238E27FC236}">
                <a16:creationId xmlns:a16="http://schemas.microsoft.com/office/drawing/2014/main" id="{E9D502FB-E54A-BB3F-B6B1-998EE8EC3B47}"/>
              </a:ext>
            </a:extLst>
          </p:cNvPr>
          <p:cNvSpPr>
            <a:spLocks/>
          </p:cNvSpPr>
          <p:nvPr/>
        </p:nvSpPr>
        <p:spPr bwMode="auto">
          <a:xfrm rot="21400944">
            <a:off x="7449250" y="3692419"/>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3" name="Freeform 499">
            <a:extLst>
              <a:ext uri="{FF2B5EF4-FFF2-40B4-BE49-F238E27FC236}">
                <a16:creationId xmlns:a16="http://schemas.microsoft.com/office/drawing/2014/main" id="{7352D86D-5B2B-F7AB-4D1E-3EBBA12391B8}"/>
              </a:ext>
            </a:extLst>
          </p:cNvPr>
          <p:cNvSpPr>
            <a:spLocks/>
          </p:cNvSpPr>
          <p:nvPr/>
        </p:nvSpPr>
        <p:spPr bwMode="auto">
          <a:xfrm rot="21400944">
            <a:off x="7439330" y="3693030"/>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4" name="Freeform 500">
            <a:extLst>
              <a:ext uri="{FF2B5EF4-FFF2-40B4-BE49-F238E27FC236}">
                <a16:creationId xmlns:a16="http://schemas.microsoft.com/office/drawing/2014/main" id="{5C19334C-C1F8-34D6-8400-69281F23E0BC}"/>
              </a:ext>
            </a:extLst>
          </p:cNvPr>
          <p:cNvSpPr>
            <a:spLocks/>
          </p:cNvSpPr>
          <p:nvPr/>
        </p:nvSpPr>
        <p:spPr bwMode="auto">
          <a:xfrm rot="21400944">
            <a:off x="7541070" y="3709442"/>
            <a:ext cx="6211"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5" name="Freeform 501">
            <a:extLst>
              <a:ext uri="{FF2B5EF4-FFF2-40B4-BE49-F238E27FC236}">
                <a16:creationId xmlns:a16="http://schemas.microsoft.com/office/drawing/2014/main" id="{558127D0-0189-38BF-E414-D4FC8B6422A0}"/>
              </a:ext>
            </a:extLst>
          </p:cNvPr>
          <p:cNvSpPr>
            <a:spLocks/>
          </p:cNvSpPr>
          <p:nvPr/>
        </p:nvSpPr>
        <p:spPr bwMode="auto">
          <a:xfrm rot="21400944">
            <a:off x="7421766" y="36905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6" name="Freeform 502">
            <a:extLst>
              <a:ext uri="{FF2B5EF4-FFF2-40B4-BE49-F238E27FC236}">
                <a16:creationId xmlns:a16="http://schemas.microsoft.com/office/drawing/2014/main" id="{A6F5A15E-7474-9393-52EE-988F3F6C37F6}"/>
              </a:ext>
            </a:extLst>
          </p:cNvPr>
          <p:cNvSpPr>
            <a:spLocks/>
          </p:cNvSpPr>
          <p:nvPr/>
        </p:nvSpPr>
        <p:spPr bwMode="auto">
          <a:xfrm rot="21400944">
            <a:off x="7427967" y="369022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7" name="Freeform 503">
            <a:extLst>
              <a:ext uri="{FF2B5EF4-FFF2-40B4-BE49-F238E27FC236}">
                <a16:creationId xmlns:a16="http://schemas.microsoft.com/office/drawing/2014/main" id="{4BEA8D4B-F5AC-9B68-756A-F21BC6C71A25}"/>
              </a:ext>
            </a:extLst>
          </p:cNvPr>
          <p:cNvSpPr>
            <a:spLocks/>
          </p:cNvSpPr>
          <p:nvPr/>
        </p:nvSpPr>
        <p:spPr bwMode="auto">
          <a:xfrm rot="21400944">
            <a:off x="7463099" y="36952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8" name="Freeform 504">
            <a:extLst>
              <a:ext uri="{FF2B5EF4-FFF2-40B4-BE49-F238E27FC236}">
                <a16:creationId xmlns:a16="http://schemas.microsoft.com/office/drawing/2014/main" id="{BC41EF0F-B8AA-84CB-27E0-78D62BED27E6}"/>
              </a:ext>
            </a:extLst>
          </p:cNvPr>
          <p:cNvSpPr>
            <a:spLocks/>
          </p:cNvSpPr>
          <p:nvPr/>
        </p:nvSpPr>
        <p:spPr bwMode="auto">
          <a:xfrm rot="21400944">
            <a:off x="7474462" y="3698073"/>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9" name="Freeform 505">
            <a:extLst>
              <a:ext uri="{FF2B5EF4-FFF2-40B4-BE49-F238E27FC236}">
                <a16:creationId xmlns:a16="http://schemas.microsoft.com/office/drawing/2014/main" id="{EE20045C-0486-D771-FA26-AAEC25FD2904}"/>
              </a:ext>
            </a:extLst>
          </p:cNvPr>
          <p:cNvSpPr>
            <a:spLocks/>
          </p:cNvSpPr>
          <p:nvPr/>
        </p:nvSpPr>
        <p:spPr bwMode="auto">
          <a:xfrm rot="21400944">
            <a:off x="7498227" y="3700199"/>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0" name="Freeform 506">
            <a:extLst>
              <a:ext uri="{FF2B5EF4-FFF2-40B4-BE49-F238E27FC236}">
                <a16:creationId xmlns:a16="http://schemas.microsoft.com/office/drawing/2014/main" id="{BC10160B-F814-344E-CF01-A003C2660C05}"/>
              </a:ext>
            </a:extLst>
          </p:cNvPr>
          <p:cNvSpPr>
            <a:spLocks/>
          </p:cNvSpPr>
          <p:nvPr/>
        </p:nvSpPr>
        <p:spPr bwMode="auto">
          <a:xfrm rot="21400944">
            <a:off x="7512142" y="3704111"/>
            <a:ext cx="3726"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1" name="Freeform 507">
            <a:extLst>
              <a:ext uri="{FF2B5EF4-FFF2-40B4-BE49-F238E27FC236}">
                <a16:creationId xmlns:a16="http://schemas.microsoft.com/office/drawing/2014/main" id="{6CD9F0ED-F15F-814D-89EF-98C103B9A8B5}"/>
              </a:ext>
            </a:extLst>
          </p:cNvPr>
          <p:cNvSpPr>
            <a:spLocks/>
          </p:cNvSpPr>
          <p:nvPr/>
        </p:nvSpPr>
        <p:spPr bwMode="auto">
          <a:xfrm rot="21400944">
            <a:off x="7488207" y="3697351"/>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2" name="Freeform 508">
            <a:extLst>
              <a:ext uri="{FF2B5EF4-FFF2-40B4-BE49-F238E27FC236}">
                <a16:creationId xmlns:a16="http://schemas.microsoft.com/office/drawing/2014/main" id="{528E7978-26DA-D6CB-2238-3358F0FD9E8D}"/>
              </a:ext>
            </a:extLst>
          </p:cNvPr>
          <p:cNvSpPr>
            <a:spLocks/>
          </p:cNvSpPr>
          <p:nvPr/>
        </p:nvSpPr>
        <p:spPr bwMode="auto">
          <a:xfrm rot="21400944">
            <a:off x="7527228" y="3706812"/>
            <a:ext cx="2485"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3" name="Freeform 509">
            <a:extLst>
              <a:ext uri="{FF2B5EF4-FFF2-40B4-BE49-F238E27FC236}">
                <a16:creationId xmlns:a16="http://schemas.microsoft.com/office/drawing/2014/main" id="{494F6ED2-E8BD-4070-C999-73A29CFFC664}"/>
              </a:ext>
            </a:extLst>
          </p:cNvPr>
          <p:cNvSpPr>
            <a:spLocks/>
          </p:cNvSpPr>
          <p:nvPr/>
        </p:nvSpPr>
        <p:spPr bwMode="auto">
          <a:xfrm rot="21400944">
            <a:off x="7367194" y="3146458"/>
            <a:ext cx="131671" cy="532404"/>
          </a:xfrm>
          <a:custGeom>
            <a:avLst/>
            <a:gdLst>
              <a:gd name="T0" fmla="*/ 0 w 106"/>
              <a:gd name="T1" fmla="*/ 452 h 452"/>
              <a:gd name="T2" fmla="*/ 106 w 106"/>
              <a:gd name="T3" fmla="*/ 0 h 452"/>
              <a:gd name="T4" fmla="*/ 0 w 106"/>
              <a:gd name="T5" fmla="*/ 452 h 452"/>
              <a:gd name="T6" fmla="*/ 0 w 106"/>
              <a:gd name="T7" fmla="*/ 452 h 452"/>
            </a:gdLst>
            <a:ahLst/>
            <a:cxnLst>
              <a:cxn ang="0">
                <a:pos x="T0" y="T1"/>
              </a:cxn>
              <a:cxn ang="0">
                <a:pos x="T2" y="T3"/>
              </a:cxn>
              <a:cxn ang="0">
                <a:pos x="T4" y="T5"/>
              </a:cxn>
              <a:cxn ang="0">
                <a:pos x="T6" y="T7"/>
              </a:cxn>
            </a:cxnLst>
            <a:rect l="0" t="0" r="r" b="b"/>
            <a:pathLst>
              <a:path w="106" h="452">
                <a:moveTo>
                  <a:pt x="0" y="452"/>
                </a:moveTo>
                <a:lnTo>
                  <a:pt x="106" y="0"/>
                </a:lnTo>
                <a:lnTo>
                  <a:pt x="0" y="452"/>
                </a:lnTo>
                <a:lnTo>
                  <a:pt x="0" y="452"/>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4" name="Freeform 510">
            <a:extLst>
              <a:ext uri="{FF2B5EF4-FFF2-40B4-BE49-F238E27FC236}">
                <a16:creationId xmlns:a16="http://schemas.microsoft.com/office/drawing/2014/main" id="{18A26177-08E9-9A6F-C2C6-70A5EA0970D5}"/>
              </a:ext>
            </a:extLst>
          </p:cNvPr>
          <p:cNvSpPr>
            <a:spLocks/>
          </p:cNvSpPr>
          <p:nvPr/>
        </p:nvSpPr>
        <p:spPr bwMode="auto">
          <a:xfrm rot="21400944">
            <a:off x="7748973" y="3097609"/>
            <a:ext cx="23602" cy="110721"/>
          </a:xfrm>
          <a:custGeom>
            <a:avLst/>
            <a:gdLst>
              <a:gd name="T0" fmla="*/ 19 w 19"/>
              <a:gd name="T1" fmla="*/ 0 h 94"/>
              <a:gd name="T2" fmla="*/ 0 w 19"/>
              <a:gd name="T3" fmla="*/ 94 h 94"/>
              <a:gd name="T4" fmla="*/ 19 w 19"/>
              <a:gd name="T5" fmla="*/ 0 h 94"/>
              <a:gd name="T6" fmla="*/ 19 w 19"/>
              <a:gd name="T7" fmla="*/ 0 h 94"/>
              <a:gd name="T8" fmla="*/ 19 w 19"/>
              <a:gd name="T9" fmla="*/ 0 h 94"/>
              <a:gd name="T10" fmla="*/ 19 w 19"/>
              <a:gd name="T11" fmla="*/ 0 h 94"/>
            </a:gdLst>
            <a:ahLst/>
            <a:cxnLst>
              <a:cxn ang="0">
                <a:pos x="T0" y="T1"/>
              </a:cxn>
              <a:cxn ang="0">
                <a:pos x="T2" y="T3"/>
              </a:cxn>
              <a:cxn ang="0">
                <a:pos x="T4" y="T5"/>
              </a:cxn>
              <a:cxn ang="0">
                <a:pos x="T6" y="T7"/>
              </a:cxn>
              <a:cxn ang="0">
                <a:pos x="T8" y="T9"/>
              </a:cxn>
              <a:cxn ang="0">
                <a:pos x="T10" y="T11"/>
              </a:cxn>
            </a:cxnLst>
            <a:rect l="0" t="0" r="r" b="b"/>
            <a:pathLst>
              <a:path w="19" h="94">
                <a:moveTo>
                  <a:pt x="19" y="0"/>
                </a:moveTo>
                <a:lnTo>
                  <a:pt x="0" y="94"/>
                </a:lnTo>
                <a:lnTo>
                  <a:pt x="19" y="0"/>
                </a:lnTo>
                <a:lnTo>
                  <a:pt x="19" y="0"/>
                </a:lnTo>
                <a:lnTo>
                  <a:pt x="19" y="0"/>
                </a:lnTo>
                <a:lnTo>
                  <a:pt x="19"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5" name="Freeform 511">
            <a:extLst>
              <a:ext uri="{FF2B5EF4-FFF2-40B4-BE49-F238E27FC236}">
                <a16:creationId xmlns:a16="http://schemas.microsoft.com/office/drawing/2014/main" id="{8108FA92-FCA1-BA55-26DE-A3017E987F44}"/>
              </a:ext>
            </a:extLst>
          </p:cNvPr>
          <p:cNvSpPr>
            <a:spLocks/>
          </p:cNvSpPr>
          <p:nvPr/>
        </p:nvSpPr>
        <p:spPr bwMode="auto">
          <a:xfrm rot="21400944">
            <a:off x="7896921" y="32371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6" name="Freeform 512">
            <a:extLst>
              <a:ext uri="{FF2B5EF4-FFF2-40B4-BE49-F238E27FC236}">
                <a16:creationId xmlns:a16="http://schemas.microsoft.com/office/drawing/2014/main" id="{CE270A98-2979-A83B-D2CC-8BB294069EDD}"/>
              </a:ext>
            </a:extLst>
          </p:cNvPr>
          <p:cNvSpPr>
            <a:spLocks/>
          </p:cNvSpPr>
          <p:nvPr/>
        </p:nvSpPr>
        <p:spPr bwMode="auto">
          <a:xfrm rot="21400944">
            <a:off x="7759326" y="3218298"/>
            <a:ext cx="69562" cy="10601"/>
          </a:xfrm>
          <a:custGeom>
            <a:avLst/>
            <a:gdLst>
              <a:gd name="T0" fmla="*/ 0 w 56"/>
              <a:gd name="T1" fmla="*/ 0 h 9"/>
              <a:gd name="T2" fmla="*/ 0 w 56"/>
              <a:gd name="T3" fmla="*/ 0 h 9"/>
              <a:gd name="T4" fmla="*/ 56 w 56"/>
              <a:gd name="T5" fmla="*/ 9 h 9"/>
              <a:gd name="T6" fmla="*/ 56 w 56"/>
              <a:gd name="T7" fmla="*/ 9 h 9"/>
              <a:gd name="T8" fmla="*/ 0 w 56"/>
              <a:gd name="T9" fmla="*/ 0 h 9"/>
              <a:gd name="T10" fmla="*/ 0 w 56"/>
              <a:gd name="T11" fmla="*/ 0 h 9"/>
            </a:gdLst>
            <a:ahLst/>
            <a:cxnLst>
              <a:cxn ang="0">
                <a:pos x="T0" y="T1"/>
              </a:cxn>
              <a:cxn ang="0">
                <a:pos x="T2" y="T3"/>
              </a:cxn>
              <a:cxn ang="0">
                <a:pos x="T4" y="T5"/>
              </a:cxn>
              <a:cxn ang="0">
                <a:pos x="T6" y="T7"/>
              </a:cxn>
              <a:cxn ang="0">
                <a:pos x="T8" y="T9"/>
              </a:cxn>
              <a:cxn ang="0">
                <a:pos x="T10" y="T11"/>
              </a:cxn>
            </a:cxnLst>
            <a:rect l="0" t="0" r="r" b="b"/>
            <a:pathLst>
              <a:path w="56" h="9">
                <a:moveTo>
                  <a:pt x="0" y="0"/>
                </a:moveTo>
                <a:lnTo>
                  <a:pt x="0" y="0"/>
                </a:lnTo>
                <a:lnTo>
                  <a:pt x="56" y="9"/>
                </a:lnTo>
                <a:lnTo>
                  <a:pt x="56" y="9"/>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7" name="Freeform 513">
            <a:extLst>
              <a:ext uri="{FF2B5EF4-FFF2-40B4-BE49-F238E27FC236}">
                <a16:creationId xmlns:a16="http://schemas.microsoft.com/office/drawing/2014/main" id="{2F9AF08C-C902-C449-B799-6BCF02F46D8B}"/>
              </a:ext>
            </a:extLst>
          </p:cNvPr>
          <p:cNvSpPr>
            <a:spLocks/>
          </p:cNvSpPr>
          <p:nvPr/>
        </p:nvSpPr>
        <p:spPr bwMode="auto">
          <a:xfrm rot="21400944">
            <a:off x="7896916" y="3236927"/>
            <a:ext cx="6211" cy="0"/>
          </a:xfrm>
          <a:custGeom>
            <a:avLst/>
            <a:gdLst>
              <a:gd name="T0" fmla="*/ 0 w 5"/>
              <a:gd name="T1" fmla="*/ 0 w 5"/>
              <a:gd name="T2" fmla="*/ 5 w 5"/>
              <a:gd name="T3" fmla="*/ 5 w 5"/>
              <a:gd name="T4" fmla="*/ 2 w 5"/>
              <a:gd name="T5" fmla="*/ 2 w 5"/>
              <a:gd name="T6" fmla="*/ 0 w 5"/>
              <a:gd name="T7" fmla="*/ 0 w 5"/>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5">
                <a:moveTo>
                  <a:pt x="0" y="0"/>
                </a:moveTo>
                <a:lnTo>
                  <a:pt x="0" y="0"/>
                </a:lnTo>
                <a:lnTo>
                  <a:pt x="5" y="0"/>
                </a:lnTo>
                <a:lnTo>
                  <a:pt x="5"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8" name="Freeform 515">
            <a:extLst>
              <a:ext uri="{FF2B5EF4-FFF2-40B4-BE49-F238E27FC236}">
                <a16:creationId xmlns:a16="http://schemas.microsoft.com/office/drawing/2014/main" id="{EAF6E7B7-1DEE-8E68-C356-1EFCCCBCFA3D}"/>
              </a:ext>
            </a:extLst>
          </p:cNvPr>
          <p:cNvSpPr>
            <a:spLocks/>
          </p:cNvSpPr>
          <p:nvPr/>
        </p:nvSpPr>
        <p:spPr bwMode="auto">
          <a:xfrm rot="21400944">
            <a:off x="7864447" y="3230980"/>
            <a:ext cx="32297" cy="7067"/>
          </a:xfrm>
          <a:custGeom>
            <a:avLst/>
            <a:gdLst>
              <a:gd name="T0" fmla="*/ 26 w 26"/>
              <a:gd name="T1" fmla="*/ 6 h 6"/>
              <a:gd name="T2" fmla="*/ 26 w 26"/>
              <a:gd name="T3" fmla="*/ 6 h 6"/>
              <a:gd name="T4" fmla="*/ 0 w 26"/>
              <a:gd name="T5" fmla="*/ 0 h 6"/>
              <a:gd name="T6" fmla="*/ 0 w 26"/>
              <a:gd name="T7" fmla="*/ 0 h 6"/>
              <a:gd name="T8" fmla="*/ 26 w 26"/>
              <a:gd name="T9" fmla="*/ 6 h 6"/>
              <a:gd name="T10" fmla="*/ 26 w 26"/>
              <a:gd name="T11" fmla="*/ 6 h 6"/>
            </a:gdLst>
            <a:ahLst/>
            <a:cxnLst>
              <a:cxn ang="0">
                <a:pos x="T0" y="T1"/>
              </a:cxn>
              <a:cxn ang="0">
                <a:pos x="T2" y="T3"/>
              </a:cxn>
              <a:cxn ang="0">
                <a:pos x="T4" y="T5"/>
              </a:cxn>
              <a:cxn ang="0">
                <a:pos x="T6" y="T7"/>
              </a:cxn>
              <a:cxn ang="0">
                <a:pos x="T8" y="T9"/>
              </a:cxn>
              <a:cxn ang="0">
                <a:pos x="T10" y="T11"/>
              </a:cxn>
            </a:cxnLst>
            <a:rect l="0" t="0" r="r" b="b"/>
            <a:pathLst>
              <a:path w="26" h="6">
                <a:moveTo>
                  <a:pt x="26" y="6"/>
                </a:moveTo>
                <a:lnTo>
                  <a:pt x="26" y="6"/>
                </a:lnTo>
                <a:lnTo>
                  <a:pt x="0" y="0"/>
                </a:lnTo>
                <a:lnTo>
                  <a:pt x="0" y="0"/>
                </a:lnTo>
                <a:lnTo>
                  <a:pt x="26" y="6"/>
                </a:lnTo>
                <a:lnTo>
                  <a:pt x="26"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9" name="Freeform 516">
            <a:extLst>
              <a:ext uri="{FF2B5EF4-FFF2-40B4-BE49-F238E27FC236}">
                <a16:creationId xmlns:a16="http://schemas.microsoft.com/office/drawing/2014/main" id="{1FA141DE-3C21-EB9A-E16B-7D90676D19DB}"/>
              </a:ext>
            </a:extLst>
          </p:cNvPr>
          <p:cNvSpPr>
            <a:spLocks/>
          </p:cNvSpPr>
          <p:nvPr/>
        </p:nvSpPr>
        <p:spPr bwMode="auto">
          <a:xfrm rot="21400944">
            <a:off x="7914473" y="3239125"/>
            <a:ext cx="17391"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0" name="Freeform 517">
            <a:extLst>
              <a:ext uri="{FF2B5EF4-FFF2-40B4-BE49-F238E27FC236}">
                <a16:creationId xmlns:a16="http://schemas.microsoft.com/office/drawing/2014/main" id="{ECBC8BD4-9D18-EFCC-A35D-26BDF4E0D71E}"/>
              </a:ext>
            </a:extLst>
          </p:cNvPr>
          <p:cNvSpPr>
            <a:spLocks/>
          </p:cNvSpPr>
          <p:nvPr/>
        </p:nvSpPr>
        <p:spPr bwMode="auto">
          <a:xfrm rot="21400944">
            <a:off x="7864445" y="3230908"/>
            <a:ext cx="34782" cy="7067"/>
          </a:xfrm>
          <a:custGeom>
            <a:avLst/>
            <a:gdLst>
              <a:gd name="T0" fmla="*/ 0 w 28"/>
              <a:gd name="T1" fmla="*/ 0 h 6"/>
              <a:gd name="T2" fmla="*/ 0 w 28"/>
              <a:gd name="T3" fmla="*/ 0 h 6"/>
              <a:gd name="T4" fmla="*/ 26 w 28"/>
              <a:gd name="T5" fmla="*/ 6 h 6"/>
              <a:gd name="T6" fmla="*/ 26 w 28"/>
              <a:gd name="T7" fmla="*/ 6 h 6"/>
              <a:gd name="T8" fmla="*/ 26 w 28"/>
              <a:gd name="T9" fmla="*/ 6 h 6"/>
              <a:gd name="T10" fmla="*/ 26 w 28"/>
              <a:gd name="T11" fmla="*/ 6 h 6"/>
              <a:gd name="T12" fmla="*/ 28 w 28"/>
              <a:gd name="T13" fmla="*/ 6 h 6"/>
              <a:gd name="T14" fmla="*/ 28 w 28"/>
              <a:gd name="T15" fmla="*/ 6 h 6"/>
              <a:gd name="T16" fmla="*/ 0 w 28"/>
              <a:gd name="T17" fmla="*/ 0 h 6"/>
              <a:gd name="T18" fmla="*/ 0 w 2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6">
                <a:moveTo>
                  <a:pt x="0" y="0"/>
                </a:moveTo>
                <a:lnTo>
                  <a:pt x="0" y="0"/>
                </a:lnTo>
                <a:lnTo>
                  <a:pt x="26" y="6"/>
                </a:lnTo>
                <a:lnTo>
                  <a:pt x="26" y="6"/>
                </a:lnTo>
                <a:lnTo>
                  <a:pt x="26" y="6"/>
                </a:lnTo>
                <a:lnTo>
                  <a:pt x="26" y="6"/>
                </a:lnTo>
                <a:lnTo>
                  <a:pt x="28" y="6"/>
                </a:lnTo>
                <a:lnTo>
                  <a:pt x="28" y="6"/>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1" name="Freeform 518">
            <a:extLst>
              <a:ext uri="{FF2B5EF4-FFF2-40B4-BE49-F238E27FC236}">
                <a16:creationId xmlns:a16="http://schemas.microsoft.com/office/drawing/2014/main" id="{5357A719-F266-0A6D-786C-27E281B73D12}"/>
              </a:ext>
            </a:extLst>
          </p:cNvPr>
          <p:cNvSpPr>
            <a:spLocks/>
          </p:cNvSpPr>
          <p:nvPr/>
        </p:nvSpPr>
        <p:spPr bwMode="auto">
          <a:xfrm rot="21400944">
            <a:off x="7889298" y="3227496"/>
            <a:ext cx="730406" cy="593654"/>
          </a:xfrm>
          <a:custGeom>
            <a:avLst/>
            <a:gdLst>
              <a:gd name="T0" fmla="*/ 551 w 588"/>
              <a:gd name="T1" fmla="*/ 498 h 504"/>
              <a:gd name="T2" fmla="*/ 557 w 588"/>
              <a:gd name="T3" fmla="*/ 437 h 504"/>
              <a:gd name="T4" fmla="*/ 557 w 588"/>
              <a:gd name="T5" fmla="*/ 419 h 504"/>
              <a:gd name="T6" fmla="*/ 557 w 588"/>
              <a:gd name="T7" fmla="*/ 413 h 504"/>
              <a:gd name="T8" fmla="*/ 560 w 588"/>
              <a:gd name="T9" fmla="*/ 392 h 504"/>
              <a:gd name="T10" fmla="*/ 560 w 588"/>
              <a:gd name="T11" fmla="*/ 386 h 504"/>
              <a:gd name="T12" fmla="*/ 563 w 588"/>
              <a:gd name="T13" fmla="*/ 368 h 504"/>
              <a:gd name="T14" fmla="*/ 563 w 588"/>
              <a:gd name="T15" fmla="*/ 349 h 504"/>
              <a:gd name="T16" fmla="*/ 565 w 588"/>
              <a:gd name="T17" fmla="*/ 328 h 504"/>
              <a:gd name="T18" fmla="*/ 565 w 588"/>
              <a:gd name="T19" fmla="*/ 325 h 504"/>
              <a:gd name="T20" fmla="*/ 568 w 588"/>
              <a:gd name="T21" fmla="*/ 304 h 504"/>
              <a:gd name="T22" fmla="*/ 571 w 588"/>
              <a:gd name="T23" fmla="*/ 267 h 504"/>
              <a:gd name="T24" fmla="*/ 571 w 588"/>
              <a:gd name="T25" fmla="*/ 249 h 504"/>
              <a:gd name="T26" fmla="*/ 571 w 588"/>
              <a:gd name="T27" fmla="*/ 246 h 504"/>
              <a:gd name="T28" fmla="*/ 577 w 588"/>
              <a:gd name="T29" fmla="*/ 210 h 504"/>
              <a:gd name="T30" fmla="*/ 588 w 588"/>
              <a:gd name="T31" fmla="*/ 82 h 504"/>
              <a:gd name="T32" fmla="*/ 414 w 588"/>
              <a:gd name="T33" fmla="*/ 58 h 504"/>
              <a:gd name="T34" fmla="*/ 344 w 588"/>
              <a:gd name="T35" fmla="*/ 45 h 504"/>
              <a:gd name="T36" fmla="*/ 196 w 588"/>
              <a:gd name="T37" fmla="*/ 21 h 504"/>
              <a:gd name="T38" fmla="*/ 162 w 588"/>
              <a:gd name="T39" fmla="*/ 15 h 504"/>
              <a:gd name="T40" fmla="*/ 157 w 588"/>
              <a:gd name="T41" fmla="*/ 15 h 504"/>
              <a:gd name="T42" fmla="*/ 137 w 588"/>
              <a:gd name="T43" fmla="*/ 12 h 504"/>
              <a:gd name="T44" fmla="*/ 129 w 588"/>
              <a:gd name="T45" fmla="*/ 9 h 504"/>
              <a:gd name="T46" fmla="*/ 106 w 588"/>
              <a:gd name="T47" fmla="*/ 6 h 504"/>
              <a:gd name="T48" fmla="*/ 95 w 588"/>
              <a:gd name="T49" fmla="*/ 3 h 504"/>
              <a:gd name="T50" fmla="*/ 67 w 588"/>
              <a:gd name="T51" fmla="*/ 0 h 504"/>
              <a:gd name="T52" fmla="*/ 0 w 588"/>
              <a:gd name="T53" fmla="*/ 425 h 504"/>
              <a:gd name="T54" fmla="*/ 22 w 588"/>
              <a:gd name="T55" fmla="*/ 428 h 504"/>
              <a:gd name="T56" fmla="*/ 53 w 588"/>
              <a:gd name="T57" fmla="*/ 434 h 504"/>
              <a:gd name="T58" fmla="*/ 67 w 588"/>
              <a:gd name="T59" fmla="*/ 437 h 504"/>
              <a:gd name="T60" fmla="*/ 101 w 588"/>
              <a:gd name="T61" fmla="*/ 443 h 504"/>
              <a:gd name="T62" fmla="*/ 120 w 588"/>
              <a:gd name="T63" fmla="*/ 447 h 504"/>
              <a:gd name="T64" fmla="*/ 151 w 588"/>
              <a:gd name="T65" fmla="*/ 450 h 504"/>
              <a:gd name="T66" fmla="*/ 168 w 588"/>
              <a:gd name="T67" fmla="*/ 453 h 504"/>
              <a:gd name="T68" fmla="*/ 202 w 588"/>
              <a:gd name="T69" fmla="*/ 459 h 504"/>
              <a:gd name="T70" fmla="*/ 218 w 588"/>
              <a:gd name="T71" fmla="*/ 459 h 504"/>
              <a:gd name="T72" fmla="*/ 252 w 588"/>
              <a:gd name="T73" fmla="*/ 465 h 504"/>
              <a:gd name="T74" fmla="*/ 269 w 588"/>
              <a:gd name="T75" fmla="*/ 468 h 504"/>
              <a:gd name="T76" fmla="*/ 302 w 588"/>
              <a:gd name="T77" fmla="*/ 471 h 504"/>
              <a:gd name="T78" fmla="*/ 322 w 588"/>
              <a:gd name="T79" fmla="*/ 474 h 504"/>
              <a:gd name="T80" fmla="*/ 355 w 588"/>
              <a:gd name="T81" fmla="*/ 480 h 504"/>
              <a:gd name="T82" fmla="*/ 372 w 588"/>
              <a:gd name="T83" fmla="*/ 483 h 504"/>
              <a:gd name="T84" fmla="*/ 409 w 588"/>
              <a:gd name="T85" fmla="*/ 486 h 504"/>
              <a:gd name="T86" fmla="*/ 425 w 588"/>
              <a:gd name="T87" fmla="*/ 489 h 504"/>
              <a:gd name="T88" fmla="*/ 462 w 588"/>
              <a:gd name="T89" fmla="*/ 492 h 504"/>
              <a:gd name="T90" fmla="*/ 479 w 588"/>
              <a:gd name="T91" fmla="*/ 495 h 504"/>
              <a:gd name="T92" fmla="*/ 515 w 588"/>
              <a:gd name="T93" fmla="*/ 498 h 504"/>
              <a:gd name="T94" fmla="*/ 551 w 588"/>
              <a:gd name="T95" fmla="*/ 504 h 504"/>
              <a:gd name="T96" fmla="*/ 549 w 588"/>
              <a:gd name="T97" fmla="*/ 50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8" h="504">
                <a:moveTo>
                  <a:pt x="549" y="501"/>
                </a:moveTo>
                <a:lnTo>
                  <a:pt x="549" y="501"/>
                </a:lnTo>
                <a:lnTo>
                  <a:pt x="551" y="498"/>
                </a:lnTo>
                <a:lnTo>
                  <a:pt x="551" y="498"/>
                </a:lnTo>
                <a:lnTo>
                  <a:pt x="557" y="437"/>
                </a:lnTo>
                <a:lnTo>
                  <a:pt x="557" y="437"/>
                </a:lnTo>
                <a:lnTo>
                  <a:pt x="557" y="434"/>
                </a:lnTo>
                <a:lnTo>
                  <a:pt x="557" y="434"/>
                </a:lnTo>
                <a:lnTo>
                  <a:pt x="557" y="419"/>
                </a:lnTo>
                <a:lnTo>
                  <a:pt x="557" y="419"/>
                </a:lnTo>
                <a:lnTo>
                  <a:pt x="557" y="413"/>
                </a:lnTo>
                <a:lnTo>
                  <a:pt x="557" y="413"/>
                </a:lnTo>
                <a:lnTo>
                  <a:pt x="560" y="404"/>
                </a:lnTo>
                <a:lnTo>
                  <a:pt x="560" y="404"/>
                </a:lnTo>
                <a:lnTo>
                  <a:pt x="560" y="392"/>
                </a:lnTo>
                <a:lnTo>
                  <a:pt x="560" y="392"/>
                </a:lnTo>
                <a:lnTo>
                  <a:pt x="560" y="386"/>
                </a:lnTo>
                <a:lnTo>
                  <a:pt x="560" y="386"/>
                </a:lnTo>
                <a:lnTo>
                  <a:pt x="563" y="371"/>
                </a:lnTo>
                <a:lnTo>
                  <a:pt x="563" y="371"/>
                </a:lnTo>
                <a:lnTo>
                  <a:pt x="563" y="368"/>
                </a:lnTo>
                <a:lnTo>
                  <a:pt x="563" y="368"/>
                </a:lnTo>
                <a:lnTo>
                  <a:pt x="563" y="349"/>
                </a:lnTo>
                <a:lnTo>
                  <a:pt x="563" y="349"/>
                </a:lnTo>
                <a:lnTo>
                  <a:pt x="563" y="346"/>
                </a:lnTo>
                <a:lnTo>
                  <a:pt x="563" y="346"/>
                </a:lnTo>
                <a:lnTo>
                  <a:pt x="565" y="328"/>
                </a:lnTo>
                <a:lnTo>
                  <a:pt x="565" y="328"/>
                </a:lnTo>
                <a:lnTo>
                  <a:pt x="565" y="325"/>
                </a:lnTo>
                <a:lnTo>
                  <a:pt x="565" y="325"/>
                </a:lnTo>
                <a:lnTo>
                  <a:pt x="565" y="307"/>
                </a:lnTo>
                <a:lnTo>
                  <a:pt x="565" y="307"/>
                </a:lnTo>
                <a:lnTo>
                  <a:pt x="568" y="304"/>
                </a:lnTo>
                <a:lnTo>
                  <a:pt x="568" y="304"/>
                </a:lnTo>
                <a:lnTo>
                  <a:pt x="571" y="267"/>
                </a:lnTo>
                <a:lnTo>
                  <a:pt x="571" y="267"/>
                </a:lnTo>
                <a:lnTo>
                  <a:pt x="571" y="264"/>
                </a:lnTo>
                <a:lnTo>
                  <a:pt x="571" y="264"/>
                </a:lnTo>
                <a:lnTo>
                  <a:pt x="571" y="249"/>
                </a:lnTo>
                <a:lnTo>
                  <a:pt x="571" y="249"/>
                </a:lnTo>
                <a:lnTo>
                  <a:pt x="571" y="246"/>
                </a:lnTo>
                <a:lnTo>
                  <a:pt x="571" y="246"/>
                </a:lnTo>
                <a:lnTo>
                  <a:pt x="577" y="210"/>
                </a:lnTo>
                <a:lnTo>
                  <a:pt x="577" y="210"/>
                </a:lnTo>
                <a:lnTo>
                  <a:pt x="577" y="210"/>
                </a:lnTo>
                <a:lnTo>
                  <a:pt x="579" y="170"/>
                </a:lnTo>
                <a:lnTo>
                  <a:pt x="579" y="170"/>
                </a:lnTo>
                <a:lnTo>
                  <a:pt x="588" y="82"/>
                </a:lnTo>
                <a:lnTo>
                  <a:pt x="588" y="82"/>
                </a:lnTo>
                <a:lnTo>
                  <a:pt x="437" y="61"/>
                </a:lnTo>
                <a:lnTo>
                  <a:pt x="414" y="58"/>
                </a:lnTo>
                <a:lnTo>
                  <a:pt x="364" y="49"/>
                </a:lnTo>
                <a:lnTo>
                  <a:pt x="364" y="49"/>
                </a:lnTo>
                <a:lnTo>
                  <a:pt x="344" y="45"/>
                </a:lnTo>
                <a:lnTo>
                  <a:pt x="213" y="24"/>
                </a:lnTo>
                <a:lnTo>
                  <a:pt x="196" y="21"/>
                </a:lnTo>
                <a:lnTo>
                  <a:pt x="196" y="21"/>
                </a:lnTo>
                <a:lnTo>
                  <a:pt x="168" y="15"/>
                </a:lnTo>
                <a:lnTo>
                  <a:pt x="168" y="15"/>
                </a:lnTo>
                <a:lnTo>
                  <a:pt x="162" y="15"/>
                </a:lnTo>
                <a:lnTo>
                  <a:pt x="162" y="15"/>
                </a:lnTo>
                <a:lnTo>
                  <a:pt x="157" y="15"/>
                </a:lnTo>
                <a:lnTo>
                  <a:pt x="157" y="15"/>
                </a:lnTo>
                <a:lnTo>
                  <a:pt x="157" y="15"/>
                </a:lnTo>
                <a:lnTo>
                  <a:pt x="157" y="15"/>
                </a:lnTo>
                <a:lnTo>
                  <a:pt x="137" y="12"/>
                </a:lnTo>
                <a:lnTo>
                  <a:pt x="137" y="12"/>
                </a:lnTo>
                <a:lnTo>
                  <a:pt x="129" y="9"/>
                </a:lnTo>
                <a:lnTo>
                  <a:pt x="129" y="9"/>
                </a:lnTo>
                <a:lnTo>
                  <a:pt x="123" y="9"/>
                </a:lnTo>
                <a:lnTo>
                  <a:pt x="123" y="9"/>
                </a:lnTo>
                <a:lnTo>
                  <a:pt x="106" y="6"/>
                </a:lnTo>
                <a:lnTo>
                  <a:pt x="106" y="6"/>
                </a:lnTo>
                <a:lnTo>
                  <a:pt x="95" y="3"/>
                </a:lnTo>
                <a:lnTo>
                  <a:pt x="95" y="3"/>
                </a:lnTo>
                <a:lnTo>
                  <a:pt x="87" y="3"/>
                </a:lnTo>
                <a:lnTo>
                  <a:pt x="87" y="3"/>
                </a:lnTo>
                <a:lnTo>
                  <a:pt x="67" y="0"/>
                </a:lnTo>
                <a:lnTo>
                  <a:pt x="67" y="0"/>
                </a:lnTo>
                <a:lnTo>
                  <a:pt x="64" y="0"/>
                </a:lnTo>
                <a:lnTo>
                  <a:pt x="0" y="425"/>
                </a:lnTo>
                <a:lnTo>
                  <a:pt x="0" y="425"/>
                </a:lnTo>
                <a:lnTo>
                  <a:pt x="22" y="428"/>
                </a:lnTo>
                <a:lnTo>
                  <a:pt x="22" y="428"/>
                </a:lnTo>
                <a:lnTo>
                  <a:pt x="34" y="431"/>
                </a:lnTo>
                <a:lnTo>
                  <a:pt x="34" y="431"/>
                </a:lnTo>
                <a:lnTo>
                  <a:pt x="53" y="434"/>
                </a:lnTo>
                <a:lnTo>
                  <a:pt x="53" y="434"/>
                </a:lnTo>
                <a:lnTo>
                  <a:pt x="67" y="437"/>
                </a:lnTo>
                <a:lnTo>
                  <a:pt x="67" y="437"/>
                </a:lnTo>
                <a:lnTo>
                  <a:pt x="87" y="440"/>
                </a:lnTo>
                <a:lnTo>
                  <a:pt x="87" y="440"/>
                </a:lnTo>
                <a:lnTo>
                  <a:pt x="101" y="443"/>
                </a:lnTo>
                <a:lnTo>
                  <a:pt x="101" y="443"/>
                </a:lnTo>
                <a:lnTo>
                  <a:pt x="120" y="447"/>
                </a:lnTo>
                <a:lnTo>
                  <a:pt x="120" y="447"/>
                </a:lnTo>
                <a:lnTo>
                  <a:pt x="134" y="447"/>
                </a:lnTo>
                <a:lnTo>
                  <a:pt x="134" y="447"/>
                </a:lnTo>
                <a:lnTo>
                  <a:pt x="151" y="450"/>
                </a:lnTo>
                <a:lnTo>
                  <a:pt x="151" y="450"/>
                </a:lnTo>
                <a:lnTo>
                  <a:pt x="168" y="453"/>
                </a:lnTo>
                <a:lnTo>
                  <a:pt x="168" y="453"/>
                </a:lnTo>
                <a:lnTo>
                  <a:pt x="185" y="456"/>
                </a:lnTo>
                <a:lnTo>
                  <a:pt x="185" y="456"/>
                </a:lnTo>
                <a:lnTo>
                  <a:pt x="202" y="459"/>
                </a:lnTo>
                <a:lnTo>
                  <a:pt x="202" y="459"/>
                </a:lnTo>
                <a:lnTo>
                  <a:pt x="218" y="459"/>
                </a:lnTo>
                <a:lnTo>
                  <a:pt x="218" y="459"/>
                </a:lnTo>
                <a:lnTo>
                  <a:pt x="235" y="462"/>
                </a:lnTo>
                <a:lnTo>
                  <a:pt x="235" y="462"/>
                </a:lnTo>
                <a:lnTo>
                  <a:pt x="252" y="465"/>
                </a:lnTo>
                <a:lnTo>
                  <a:pt x="252" y="465"/>
                </a:lnTo>
                <a:lnTo>
                  <a:pt x="269" y="468"/>
                </a:lnTo>
                <a:lnTo>
                  <a:pt x="269" y="468"/>
                </a:lnTo>
                <a:lnTo>
                  <a:pt x="285" y="471"/>
                </a:lnTo>
                <a:lnTo>
                  <a:pt x="285" y="471"/>
                </a:lnTo>
                <a:lnTo>
                  <a:pt x="302" y="471"/>
                </a:lnTo>
                <a:lnTo>
                  <a:pt x="302" y="471"/>
                </a:lnTo>
                <a:lnTo>
                  <a:pt x="322" y="474"/>
                </a:lnTo>
                <a:lnTo>
                  <a:pt x="322" y="474"/>
                </a:lnTo>
                <a:lnTo>
                  <a:pt x="339" y="477"/>
                </a:lnTo>
                <a:lnTo>
                  <a:pt x="339" y="477"/>
                </a:lnTo>
                <a:lnTo>
                  <a:pt x="355" y="480"/>
                </a:lnTo>
                <a:lnTo>
                  <a:pt x="355" y="480"/>
                </a:lnTo>
                <a:lnTo>
                  <a:pt x="372" y="483"/>
                </a:lnTo>
                <a:lnTo>
                  <a:pt x="372" y="483"/>
                </a:lnTo>
                <a:lnTo>
                  <a:pt x="389" y="483"/>
                </a:lnTo>
                <a:lnTo>
                  <a:pt x="389" y="483"/>
                </a:lnTo>
                <a:lnTo>
                  <a:pt x="409" y="486"/>
                </a:lnTo>
                <a:lnTo>
                  <a:pt x="409" y="486"/>
                </a:lnTo>
                <a:lnTo>
                  <a:pt x="425" y="489"/>
                </a:lnTo>
                <a:lnTo>
                  <a:pt x="425" y="489"/>
                </a:lnTo>
                <a:lnTo>
                  <a:pt x="442" y="492"/>
                </a:lnTo>
                <a:lnTo>
                  <a:pt x="442" y="492"/>
                </a:lnTo>
                <a:lnTo>
                  <a:pt x="462" y="492"/>
                </a:lnTo>
                <a:lnTo>
                  <a:pt x="462" y="492"/>
                </a:lnTo>
                <a:lnTo>
                  <a:pt x="479" y="495"/>
                </a:lnTo>
                <a:lnTo>
                  <a:pt x="479" y="495"/>
                </a:lnTo>
                <a:lnTo>
                  <a:pt x="501" y="498"/>
                </a:lnTo>
                <a:lnTo>
                  <a:pt x="501" y="498"/>
                </a:lnTo>
                <a:lnTo>
                  <a:pt x="515" y="498"/>
                </a:lnTo>
                <a:lnTo>
                  <a:pt x="515" y="498"/>
                </a:lnTo>
                <a:lnTo>
                  <a:pt x="551" y="504"/>
                </a:lnTo>
                <a:lnTo>
                  <a:pt x="551" y="504"/>
                </a:lnTo>
                <a:lnTo>
                  <a:pt x="551" y="504"/>
                </a:lnTo>
                <a:lnTo>
                  <a:pt x="549" y="501"/>
                </a:lnTo>
                <a:lnTo>
                  <a:pt x="549" y="501"/>
                </a:lnTo>
                <a:lnTo>
                  <a:pt x="549" y="501"/>
                </a:lnTo>
                <a:lnTo>
                  <a:pt x="549" y="501"/>
                </a:lnTo>
                <a:close/>
              </a:path>
            </a:pathLst>
          </a:custGeom>
          <a:solidFill>
            <a:schemeClr val="accent4">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302" name="Freeform 519">
            <a:extLst>
              <a:ext uri="{FF2B5EF4-FFF2-40B4-BE49-F238E27FC236}">
                <a16:creationId xmlns:a16="http://schemas.microsoft.com/office/drawing/2014/main" id="{87B76C52-BEF3-36E9-67BF-3EA76F72BA5D}"/>
              </a:ext>
            </a:extLst>
          </p:cNvPr>
          <p:cNvSpPr>
            <a:spLocks/>
          </p:cNvSpPr>
          <p:nvPr/>
        </p:nvSpPr>
        <p:spPr bwMode="auto">
          <a:xfrm rot="21400944">
            <a:off x="8052000" y="3765630"/>
            <a:ext cx="17391"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3" name="Freeform 520">
            <a:extLst>
              <a:ext uri="{FF2B5EF4-FFF2-40B4-BE49-F238E27FC236}">
                <a16:creationId xmlns:a16="http://schemas.microsoft.com/office/drawing/2014/main" id="{077D0209-9FA6-4AC9-4DC4-118E08E5A6C8}"/>
              </a:ext>
            </a:extLst>
          </p:cNvPr>
          <p:cNvSpPr>
            <a:spLocks/>
          </p:cNvSpPr>
          <p:nvPr/>
        </p:nvSpPr>
        <p:spPr bwMode="auto">
          <a:xfrm rot="21400944">
            <a:off x="8133320" y="3771429"/>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4" name="Freeform 521">
            <a:extLst>
              <a:ext uri="{FF2B5EF4-FFF2-40B4-BE49-F238E27FC236}">
                <a16:creationId xmlns:a16="http://schemas.microsoft.com/office/drawing/2014/main" id="{1D961438-6EF8-E1E4-E197-E23CAA1ABEA0}"/>
              </a:ext>
            </a:extLst>
          </p:cNvPr>
          <p:cNvSpPr>
            <a:spLocks/>
          </p:cNvSpPr>
          <p:nvPr/>
        </p:nvSpPr>
        <p:spPr bwMode="auto">
          <a:xfrm rot="21400944">
            <a:off x="8174447" y="3772586"/>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5" name="Freeform 522">
            <a:extLst>
              <a:ext uri="{FF2B5EF4-FFF2-40B4-BE49-F238E27FC236}">
                <a16:creationId xmlns:a16="http://schemas.microsoft.com/office/drawing/2014/main" id="{77D478CF-DC8A-A7F4-3677-DE85196812DA}"/>
              </a:ext>
            </a:extLst>
          </p:cNvPr>
          <p:cNvSpPr>
            <a:spLocks/>
          </p:cNvSpPr>
          <p:nvPr/>
        </p:nvSpPr>
        <p:spPr bwMode="auto">
          <a:xfrm rot="21400944">
            <a:off x="8010701" y="3759768"/>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6" name="Freeform 523">
            <a:extLst>
              <a:ext uri="{FF2B5EF4-FFF2-40B4-BE49-F238E27FC236}">
                <a16:creationId xmlns:a16="http://schemas.microsoft.com/office/drawing/2014/main" id="{33C0D937-57FF-EE3B-FDED-457638E40ED0}"/>
              </a:ext>
            </a:extLst>
          </p:cNvPr>
          <p:cNvSpPr>
            <a:spLocks/>
          </p:cNvSpPr>
          <p:nvPr/>
        </p:nvSpPr>
        <p:spPr bwMode="auto">
          <a:xfrm rot="21400944">
            <a:off x="8090747" y="3766818"/>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7" name="Freeform 524">
            <a:extLst>
              <a:ext uri="{FF2B5EF4-FFF2-40B4-BE49-F238E27FC236}">
                <a16:creationId xmlns:a16="http://schemas.microsoft.com/office/drawing/2014/main" id="{28DF6E58-C2B6-E318-EC7B-60921839C7FF}"/>
              </a:ext>
            </a:extLst>
          </p:cNvPr>
          <p:cNvSpPr>
            <a:spLocks/>
          </p:cNvSpPr>
          <p:nvPr/>
        </p:nvSpPr>
        <p:spPr bwMode="auto">
          <a:xfrm rot="21400944">
            <a:off x="8217020" y="3777197"/>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8" name="Freeform 525">
            <a:extLst>
              <a:ext uri="{FF2B5EF4-FFF2-40B4-BE49-F238E27FC236}">
                <a16:creationId xmlns:a16="http://schemas.microsoft.com/office/drawing/2014/main" id="{0F740088-9BAF-9035-3574-39076A4395C6}"/>
              </a:ext>
            </a:extLst>
          </p:cNvPr>
          <p:cNvSpPr>
            <a:spLocks/>
          </p:cNvSpPr>
          <p:nvPr/>
        </p:nvSpPr>
        <p:spPr bwMode="auto">
          <a:xfrm rot="21400944">
            <a:off x="8479283" y="3793850"/>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9" name="Freeform 526">
            <a:extLst>
              <a:ext uri="{FF2B5EF4-FFF2-40B4-BE49-F238E27FC236}">
                <a16:creationId xmlns:a16="http://schemas.microsoft.com/office/drawing/2014/main" id="{0DB274E4-A7E6-0EB0-81D0-269257D96358}"/>
              </a:ext>
            </a:extLst>
          </p:cNvPr>
          <p:cNvSpPr>
            <a:spLocks/>
          </p:cNvSpPr>
          <p:nvPr/>
        </p:nvSpPr>
        <p:spPr bwMode="auto">
          <a:xfrm rot="21400944">
            <a:off x="7929279" y="3750401"/>
            <a:ext cx="14906" cy="3534"/>
          </a:xfrm>
          <a:custGeom>
            <a:avLst/>
            <a:gdLst>
              <a:gd name="T0" fmla="*/ 12 w 12"/>
              <a:gd name="T1" fmla="*/ 3 h 3"/>
              <a:gd name="T2" fmla="*/ 12 w 12"/>
              <a:gd name="T3" fmla="*/ 3 h 3"/>
              <a:gd name="T4" fmla="*/ 0 w 12"/>
              <a:gd name="T5" fmla="*/ 0 h 3"/>
              <a:gd name="T6" fmla="*/ 0 w 12"/>
              <a:gd name="T7" fmla="*/ 0 h 3"/>
              <a:gd name="T8" fmla="*/ 12 w 12"/>
              <a:gd name="T9" fmla="*/ 3 h 3"/>
              <a:gd name="T10" fmla="*/ 12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12" y="3"/>
                </a:moveTo>
                <a:lnTo>
                  <a:pt x="12" y="3"/>
                </a:lnTo>
                <a:lnTo>
                  <a:pt x="0" y="0"/>
                </a:lnTo>
                <a:lnTo>
                  <a:pt x="0" y="0"/>
                </a:lnTo>
                <a:lnTo>
                  <a:pt x="12" y="3"/>
                </a:lnTo>
                <a:lnTo>
                  <a:pt x="12"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0" name="Freeform 527">
            <a:extLst>
              <a:ext uri="{FF2B5EF4-FFF2-40B4-BE49-F238E27FC236}">
                <a16:creationId xmlns:a16="http://schemas.microsoft.com/office/drawing/2014/main" id="{C1510E24-B8D6-E058-79C7-E0BBC2522B59}"/>
              </a:ext>
            </a:extLst>
          </p:cNvPr>
          <p:cNvSpPr>
            <a:spLocks/>
          </p:cNvSpPr>
          <p:nvPr/>
        </p:nvSpPr>
        <p:spPr bwMode="auto">
          <a:xfrm rot="21400944">
            <a:off x="8433194" y="3792983"/>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1" name="Freeform 529">
            <a:extLst>
              <a:ext uri="{FF2B5EF4-FFF2-40B4-BE49-F238E27FC236}">
                <a16:creationId xmlns:a16="http://schemas.microsoft.com/office/drawing/2014/main" id="{AD635577-3F6F-5707-708F-74AB66AEDDFD}"/>
              </a:ext>
            </a:extLst>
          </p:cNvPr>
          <p:cNvSpPr>
            <a:spLocks/>
          </p:cNvSpPr>
          <p:nvPr/>
        </p:nvSpPr>
        <p:spPr bwMode="auto">
          <a:xfrm rot="21400944">
            <a:off x="8527956" y="3798213"/>
            <a:ext cx="17391"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2" name="Freeform 530">
            <a:extLst>
              <a:ext uri="{FF2B5EF4-FFF2-40B4-BE49-F238E27FC236}">
                <a16:creationId xmlns:a16="http://schemas.microsoft.com/office/drawing/2014/main" id="{CEA6D11B-1711-B4C3-EE5C-E88E9FDD2FA1}"/>
              </a:ext>
            </a:extLst>
          </p:cNvPr>
          <p:cNvSpPr>
            <a:spLocks/>
          </p:cNvSpPr>
          <p:nvPr/>
        </p:nvSpPr>
        <p:spPr bwMode="auto">
          <a:xfrm rot="21400944">
            <a:off x="7968129" y="3755156"/>
            <a:ext cx="17391" cy="353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3" name="Freeform 531">
            <a:extLst>
              <a:ext uri="{FF2B5EF4-FFF2-40B4-BE49-F238E27FC236}">
                <a16:creationId xmlns:a16="http://schemas.microsoft.com/office/drawing/2014/main" id="{2117B234-26E4-8205-642B-CC186B946662}"/>
              </a:ext>
            </a:extLst>
          </p:cNvPr>
          <p:cNvSpPr>
            <a:spLocks/>
          </p:cNvSpPr>
          <p:nvPr/>
        </p:nvSpPr>
        <p:spPr bwMode="auto">
          <a:xfrm rot="21400944">
            <a:off x="8304441" y="3782748"/>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4" name="Freeform 532">
            <a:extLst>
              <a:ext uri="{FF2B5EF4-FFF2-40B4-BE49-F238E27FC236}">
                <a16:creationId xmlns:a16="http://schemas.microsoft.com/office/drawing/2014/main" id="{9EAF1BF7-6E52-1523-3C6B-3EB29DEEC0D3}"/>
              </a:ext>
            </a:extLst>
          </p:cNvPr>
          <p:cNvSpPr>
            <a:spLocks/>
          </p:cNvSpPr>
          <p:nvPr/>
        </p:nvSpPr>
        <p:spPr bwMode="auto">
          <a:xfrm rot="21400944">
            <a:off x="8345773" y="3787431"/>
            <a:ext cx="21117" cy="353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5" name="Freeform 533">
            <a:extLst>
              <a:ext uri="{FF2B5EF4-FFF2-40B4-BE49-F238E27FC236}">
                <a16:creationId xmlns:a16="http://schemas.microsoft.com/office/drawing/2014/main" id="{1A18ABFE-6324-91A1-561F-3F310E6286F7}"/>
              </a:ext>
            </a:extLst>
          </p:cNvPr>
          <p:cNvSpPr>
            <a:spLocks/>
          </p:cNvSpPr>
          <p:nvPr/>
        </p:nvSpPr>
        <p:spPr bwMode="auto">
          <a:xfrm rot="21400944">
            <a:off x="8388138" y="3788406"/>
            <a:ext cx="24843" cy="3534"/>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6" name="Freeform 534">
            <a:extLst>
              <a:ext uri="{FF2B5EF4-FFF2-40B4-BE49-F238E27FC236}">
                <a16:creationId xmlns:a16="http://schemas.microsoft.com/office/drawing/2014/main" id="{8606D342-8C1E-9288-4CF8-568BFB16BA4D}"/>
              </a:ext>
            </a:extLst>
          </p:cNvPr>
          <p:cNvSpPr>
            <a:spLocks/>
          </p:cNvSpPr>
          <p:nvPr/>
        </p:nvSpPr>
        <p:spPr bwMode="auto">
          <a:xfrm rot="21400944">
            <a:off x="8258251" y="3781883"/>
            <a:ext cx="21117"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7" name="Freeform 535">
            <a:extLst>
              <a:ext uri="{FF2B5EF4-FFF2-40B4-BE49-F238E27FC236}">
                <a16:creationId xmlns:a16="http://schemas.microsoft.com/office/drawing/2014/main" id="{F0547DF8-290E-0C10-10B1-EBDE0CF564D7}"/>
              </a:ext>
            </a:extLst>
          </p:cNvPr>
          <p:cNvSpPr>
            <a:spLocks/>
          </p:cNvSpPr>
          <p:nvPr/>
        </p:nvSpPr>
        <p:spPr bwMode="auto">
          <a:xfrm rot="21400944">
            <a:off x="8082268" y="3253678"/>
            <a:ext cx="34782" cy="7067"/>
          </a:xfrm>
          <a:custGeom>
            <a:avLst/>
            <a:gdLst>
              <a:gd name="T0" fmla="*/ 28 w 28"/>
              <a:gd name="T1" fmla="*/ 6 h 6"/>
              <a:gd name="T2" fmla="*/ 28 w 28"/>
              <a:gd name="T3" fmla="*/ 6 h 6"/>
              <a:gd name="T4" fmla="*/ 0 w 28"/>
              <a:gd name="T5" fmla="*/ 0 h 6"/>
              <a:gd name="T6" fmla="*/ 0 w 28"/>
              <a:gd name="T7" fmla="*/ 0 h 6"/>
              <a:gd name="T8" fmla="*/ 28 w 28"/>
              <a:gd name="T9" fmla="*/ 6 h 6"/>
              <a:gd name="T10" fmla="*/ 28 w 28"/>
              <a:gd name="T11" fmla="*/ 6 h 6"/>
            </a:gdLst>
            <a:ahLst/>
            <a:cxnLst>
              <a:cxn ang="0">
                <a:pos x="T0" y="T1"/>
              </a:cxn>
              <a:cxn ang="0">
                <a:pos x="T2" y="T3"/>
              </a:cxn>
              <a:cxn ang="0">
                <a:pos x="T4" y="T5"/>
              </a:cxn>
              <a:cxn ang="0">
                <a:pos x="T6" y="T7"/>
              </a:cxn>
              <a:cxn ang="0">
                <a:pos x="T8" y="T9"/>
              </a:cxn>
              <a:cxn ang="0">
                <a:pos x="T10" y="T11"/>
              </a:cxn>
            </a:cxnLst>
            <a:rect l="0" t="0" r="r" b="b"/>
            <a:pathLst>
              <a:path w="28" h="6">
                <a:moveTo>
                  <a:pt x="28" y="6"/>
                </a:moveTo>
                <a:lnTo>
                  <a:pt x="28" y="6"/>
                </a:lnTo>
                <a:lnTo>
                  <a:pt x="0" y="0"/>
                </a:lnTo>
                <a:lnTo>
                  <a:pt x="0" y="0"/>
                </a:lnTo>
                <a:lnTo>
                  <a:pt x="28" y="6"/>
                </a:lnTo>
                <a:lnTo>
                  <a:pt x="28"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8" name="Freeform 536">
            <a:extLst>
              <a:ext uri="{FF2B5EF4-FFF2-40B4-BE49-F238E27FC236}">
                <a16:creationId xmlns:a16="http://schemas.microsoft.com/office/drawing/2014/main" id="{8FCE19A0-A3A7-0A22-A9CC-14F682157B45}"/>
              </a:ext>
            </a:extLst>
          </p:cNvPr>
          <p:cNvSpPr>
            <a:spLocks/>
          </p:cNvSpPr>
          <p:nvPr/>
        </p:nvSpPr>
        <p:spPr bwMode="auto">
          <a:xfrm rot="21400944">
            <a:off x="8004677" y="3247949"/>
            <a:ext cx="21117" cy="3534"/>
          </a:xfrm>
          <a:custGeom>
            <a:avLst/>
            <a:gdLst>
              <a:gd name="T0" fmla="*/ 0 w 17"/>
              <a:gd name="T1" fmla="*/ 0 h 3"/>
              <a:gd name="T2" fmla="*/ 0 w 17"/>
              <a:gd name="T3" fmla="*/ 0 h 3"/>
              <a:gd name="T4" fmla="*/ 17 w 17"/>
              <a:gd name="T5" fmla="*/ 3 h 3"/>
              <a:gd name="T6" fmla="*/ 17 w 17"/>
              <a:gd name="T7" fmla="*/ 3 h 3"/>
              <a:gd name="T8" fmla="*/ 14 w 17"/>
              <a:gd name="T9" fmla="*/ 3 h 3"/>
              <a:gd name="T10" fmla="*/ 14 w 17"/>
              <a:gd name="T11" fmla="*/ 3 h 3"/>
              <a:gd name="T12" fmla="*/ 0 w 17"/>
              <a:gd name="T13" fmla="*/ 0 h 3"/>
              <a:gd name="T14" fmla="*/ 0 w 1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
                <a:moveTo>
                  <a:pt x="0" y="0"/>
                </a:moveTo>
                <a:lnTo>
                  <a:pt x="0" y="0"/>
                </a:lnTo>
                <a:lnTo>
                  <a:pt x="17" y="3"/>
                </a:lnTo>
                <a:lnTo>
                  <a:pt x="17" y="3"/>
                </a:lnTo>
                <a:lnTo>
                  <a:pt x="14" y="3"/>
                </a:lnTo>
                <a:lnTo>
                  <a:pt x="14"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9" name="Freeform 537">
            <a:extLst>
              <a:ext uri="{FF2B5EF4-FFF2-40B4-BE49-F238E27FC236}">
                <a16:creationId xmlns:a16="http://schemas.microsoft.com/office/drawing/2014/main" id="{EEE19254-C57C-969D-F038-011B93E753B8}"/>
              </a:ext>
            </a:extLst>
          </p:cNvPr>
          <p:cNvSpPr>
            <a:spLocks/>
          </p:cNvSpPr>
          <p:nvPr/>
        </p:nvSpPr>
        <p:spPr bwMode="auto">
          <a:xfrm rot="21400944">
            <a:off x="8043526" y="3252668"/>
            <a:ext cx="24843" cy="3534"/>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0" name="Freeform 538">
            <a:extLst>
              <a:ext uri="{FF2B5EF4-FFF2-40B4-BE49-F238E27FC236}">
                <a16:creationId xmlns:a16="http://schemas.microsoft.com/office/drawing/2014/main" id="{1D10DFC1-FDCF-B846-2BB6-0EF4F00D0174}"/>
              </a:ext>
            </a:extLst>
          </p:cNvPr>
          <p:cNvSpPr>
            <a:spLocks/>
          </p:cNvSpPr>
          <p:nvPr/>
        </p:nvSpPr>
        <p:spPr bwMode="auto">
          <a:xfrm rot="21400944">
            <a:off x="7955901" y="3243589"/>
            <a:ext cx="24843" cy="3534"/>
          </a:xfrm>
          <a:custGeom>
            <a:avLst/>
            <a:gdLst>
              <a:gd name="T0" fmla="*/ 0 w 20"/>
              <a:gd name="T1" fmla="*/ 0 h 3"/>
              <a:gd name="T2" fmla="*/ 0 w 20"/>
              <a:gd name="T3" fmla="*/ 0 h 3"/>
              <a:gd name="T4" fmla="*/ 20 w 20"/>
              <a:gd name="T5" fmla="*/ 3 h 3"/>
              <a:gd name="T6" fmla="*/ 20 w 20"/>
              <a:gd name="T7" fmla="*/ 3 h 3"/>
              <a:gd name="T8" fmla="*/ 17 w 20"/>
              <a:gd name="T9" fmla="*/ 3 h 3"/>
              <a:gd name="T10" fmla="*/ 17 w 20"/>
              <a:gd name="T11" fmla="*/ 3 h 3"/>
              <a:gd name="T12" fmla="*/ 0 w 20"/>
              <a:gd name="T13" fmla="*/ 0 h 3"/>
              <a:gd name="T14" fmla="*/ 0 w 2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
                <a:moveTo>
                  <a:pt x="0" y="0"/>
                </a:moveTo>
                <a:lnTo>
                  <a:pt x="0" y="0"/>
                </a:lnTo>
                <a:lnTo>
                  <a:pt x="20" y="3"/>
                </a:lnTo>
                <a:lnTo>
                  <a:pt x="20" y="3"/>
                </a:lnTo>
                <a:lnTo>
                  <a:pt x="17" y="3"/>
                </a:lnTo>
                <a:lnTo>
                  <a:pt x="17"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1" name="Freeform 539">
            <a:extLst>
              <a:ext uri="{FF2B5EF4-FFF2-40B4-BE49-F238E27FC236}">
                <a16:creationId xmlns:a16="http://schemas.microsoft.com/office/drawing/2014/main" id="{4E275E95-EE47-7E17-C371-C0E2A4F46C0F}"/>
              </a:ext>
            </a:extLst>
          </p:cNvPr>
          <p:cNvSpPr>
            <a:spLocks/>
          </p:cNvSpPr>
          <p:nvPr/>
        </p:nvSpPr>
        <p:spPr bwMode="auto">
          <a:xfrm rot="21400944">
            <a:off x="8068446" y="3255301"/>
            <a:ext cx="6211"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2" name="Freeform 540">
            <a:extLst>
              <a:ext uri="{FF2B5EF4-FFF2-40B4-BE49-F238E27FC236}">
                <a16:creationId xmlns:a16="http://schemas.microsoft.com/office/drawing/2014/main" id="{971D69AA-F5AD-5633-2AF2-AEF63A11C1A7}"/>
              </a:ext>
            </a:extLst>
          </p:cNvPr>
          <p:cNvSpPr>
            <a:spLocks/>
          </p:cNvSpPr>
          <p:nvPr/>
        </p:nvSpPr>
        <p:spPr bwMode="auto">
          <a:xfrm rot="21400944">
            <a:off x="8025872" y="3250653"/>
            <a:ext cx="7453" cy="0"/>
          </a:xfrm>
          <a:custGeom>
            <a:avLst/>
            <a:gdLst>
              <a:gd name="T0" fmla="*/ 0 w 6"/>
              <a:gd name="T1" fmla="*/ 0 w 6"/>
              <a:gd name="T2" fmla="*/ 6 w 6"/>
              <a:gd name="T3" fmla="*/ 6 w 6"/>
              <a:gd name="T4" fmla="*/ 0 w 6"/>
              <a:gd name="T5" fmla="*/ 0 w 6"/>
              <a:gd name="T6" fmla="*/ 0 w 6"/>
              <a:gd name="T7" fmla="*/ 0 w 6"/>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6">
                <a:moveTo>
                  <a:pt x="0" y="0"/>
                </a:moveTo>
                <a:lnTo>
                  <a:pt x="0" y="0"/>
                </a:lnTo>
                <a:lnTo>
                  <a:pt x="6" y="0"/>
                </a:lnTo>
                <a:lnTo>
                  <a:pt x="6"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3" name="Freeform 541">
            <a:extLst>
              <a:ext uri="{FF2B5EF4-FFF2-40B4-BE49-F238E27FC236}">
                <a16:creationId xmlns:a16="http://schemas.microsoft.com/office/drawing/2014/main" id="{7A3BBA6D-2912-CEDB-6ACB-D7391769656A}"/>
              </a:ext>
            </a:extLst>
          </p:cNvPr>
          <p:cNvSpPr>
            <a:spLocks/>
          </p:cNvSpPr>
          <p:nvPr/>
        </p:nvSpPr>
        <p:spPr bwMode="auto">
          <a:xfrm rot="21400944">
            <a:off x="7980817" y="3246114"/>
            <a:ext cx="9937" cy="0"/>
          </a:xfrm>
          <a:custGeom>
            <a:avLst/>
            <a:gdLst>
              <a:gd name="T0" fmla="*/ 0 w 8"/>
              <a:gd name="T1" fmla="*/ 0 w 8"/>
              <a:gd name="T2" fmla="*/ 8 w 8"/>
              <a:gd name="T3" fmla="*/ 8 w 8"/>
              <a:gd name="T4" fmla="*/ 8 w 8"/>
              <a:gd name="T5" fmla="*/ 8 w 8"/>
              <a:gd name="T6" fmla="*/ 0 w 8"/>
              <a:gd name="T7" fmla="*/ 0 w 8"/>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8">
                <a:moveTo>
                  <a:pt x="0" y="0"/>
                </a:moveTo>
                <a:lnTo>
                  <a:pt x="0" y="0"/>
                </a:lnTo>
                <a:lnTo>
                  <a:pt x="8" y="0"/>
                </a:lnTo>
                <a:lnTo>
                  <a:pt x="8" y="0"/>
                </a:lnTo>
                <a:lnTo>
                  <a:pt x="8" y="0"/>
                </a:lnTo>
                <a:lnTo>
                  <a:pt x="8"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4" name="Freeform 542">
            <a:extLst>
              <a:ext uri="{FF2B5EF4-FFF2-40B4-BE49-F238E27FC236}">
                <a16:creationId xmlns:a16="http://schemas.microsoft.com/office/drawing/2014/main" id="{4CBA3D9D-BA2E-0D6A-35A6-288F8470634D}"/>
              </a:ext>
            </a:extLst>
          </p:cNvPr>
          <p:cNvSpPr>
            <a:spLocks/>
          </p:cNvSpPr>
          <p:nvPr/>
        </p:nvSpPr>
        <p:spPr bwMode="auto">
          <a:xfrm rot="21400944">
            <a:off x="8022155" y="3250976"/>
            <a:ext cx="3726" cy="0"/>
          </a:xfrm>
          <a:custGeom>
            <a:avLst/>
            <a:gdLst>
              <a:gd name="T0" fmla="*/ 0 w 3"/>
              <a:gd name="T1" fmla="*/ 0 w 3"/>
              <a:gd name="T2" fmla="*/ 3 w 3"/>
              <a:gd name="T3" fmla="*/ 3 w 3"/>
              <a:gd name="T4" fmla="*/ 3 w 3"/>
              <a:gd name="T5" fmla="*/ 3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5" name="Freeform 543">
            <a:extLst>
              <a:ext uri="{FF2B5EF4-FFF2-40B4-BE49-F238E27FC236}">
                <a16:creationId xmlns:a16="http://schemas.microsoft.com/office/drawing/2014/main" id="{75416BE4-C30E-E555-47C2-2460A3BE85AE}"/>
              </a:ext>
            </a:extLst>
          </p:cNvPr>
          <p:cNvSpPr>
            <a:spLocks/>
          </p:cNvSpPr>
          <p:nvPr/>
        </p:nvSpPr>
        <p:spPr bwMode="auto">
          <a:xfrm rot="21400944">
            <a:off x="7977094" y="3246222"/>
            <a:ext cx="13664" cy="0"/>
          </a:xfrm>
          <a:custGeom>
            <a:avLst/>
            <a:gdLst>
              <a:gd name="T0" fmla="*/ 0 w 11"/>
              <a:gd name="T1" fmla="*/ 0 w 11"/>
              <a:gd name="T2" fmla="*/ 3 w 11"/>
              <a:gd name="T3" fmla="*/ 3 w 11"/>
              <a:gd name="T4" fmla="*/ 11 w 11"/>
              <a:gd name="T5" fmla="*/ 11 w 11"/>
              <a:gd name="T6" fmla="*/ 0 w 11"/>
              <a:gd name="T7" fmla="*/ 0 w 1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1">
                <a:moveTo>
                  <a:pt x="0" y="0"/>
                </a:moveTo>
                <a:lnTo>
                  <a:pt x="0" y="0"/>
                </a:lnTo>
                <a:lnTo>
                  <a:pt x="3" y="0"/>
                </a:lnTo>
                <a:lnTo>
                  <a:pt x="3" y="0"/>
                </a:lnTo>
                <a:lnTo>
                  <a:pt x="11" y="0"/>
                </a:lnTo>
                <a:lnTo>
                  <a:pt x="11"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6" name="Freeform 544">
            <a:extLst>
              <a:ext uri="{FF2B5EF4-FFF2-40B4-BE49-F238E27FC236}">
                <a16:creationId xmlns:a16="http://schemas.microsoft.com/office/drawing/2014/main" id="{2D9644DC-D7C4-60F6-0F86-D30845D11B23}"/>
              </a:ext>
            </a:extLst>
          </p:cNvPr>
          <p:cNvSpPr>
            <a:spLocks/>
          </p:cNvSpPr>
          <p:nvPr/>
        </p:nvSpPr>
        <p:spPr bwMode="auto">
          <a:xfrm rot="21400944">
            <a:off x="8594215" y="3393776"/>
            <a:ext cx="742827" cy="412260"/>
          </a:xfrm>
          <a:custGeom>
            <a:avLst/>
            <a:gdLst>
              <a:gd name="T0" fmla="*/ 25 w 598"/>
              <a:gd name="T1" fmla="*/ 12 h 350"/>
              <a:gd name="T2" fmla="*/ 25 w 598"/>
              <a:gd name="T3" fmla="*/ 12 h 350"/>
              <a:gd name="T4" fmla="*/ 25 w 598"/>
              <a:gd name="T5" fmla="*/ 15 h 350"/>
              <a:gd name="T6" fmla="*/ 25 w 598"/>
              <a:gd name="T7" fmla="*/ 15 h 350"/>
              <a:gd name="T8" fmla="*/ 0 w 598"/>
              <a:gd name="T9" fmla="*/ 319 h 350"/>
              <a:gd name="T10" fmla="*/ 598 w 598"/>
              <a:gd name="T11" fmla="*/ 350 h 350"/>
              <a:gd name="T12" fmla="*/ 596 w 598"/>
              <a:gd name="T13" fmla="*/ 131 h 350"/>
              <a:gd name="T14" fmla="*/ 596 w 598"/>
              <a:gd name="T15" fmla="*/ 131 h 350"/>
              <a:gd name="T16" fmla="*/ 596 w 598"/>
              <a:gd name="T17" fmla="*/ 131 h 350"/>
              <a:gd name="T18" fmla="*/ 596 w 598"/>
              <a:gd name="T19" fmla="*/ 131 h 350"/>
              <a:gd name="T20" fmla="*/ 587 w 598"/>
              <a:gd name="T21" fmla="*/ 116 h 350"/>
              <a:gd name="T22" fmla="*/ 587 w 598"/>
              <a:gd name="T23" fmla="*/ 116 h 350"/>
              <a:gd name="T24" fmla="*/ 584 w 598"/>
              <a:gd name="T25" fmla="*/ 109 h 350"/>
              <a:gd name="T26" fmla="*/ 582 w 598"/>
              <a:gd name="T27" fmla="*/ 106 h 350"/>
              <a:gd name="T28" fmla="*/ 582 w 598"/>
              <a:gd name="T29" fmla="*/ 106 h 350"/>
              <a:gd name="T30" fmla="*/ 582 w 598"/>
              <a:gd name="T31" fmla="*/ 106 h 350"/>
              <a:gd name="T32" fmla="*/ 582 w 598"/>
              <a:gd name="T33" fmla="*/ 106 h 350"/>
              <a:gd name="T34" fmla="*/ 576 w 598"/>
              <a:gd name="T35" fmla="*/ 103 h 350"/>
              <a:gd name="T36" fmla="*/ 576 w 598"/>
              <a:gd name="T37" fmla="*/ 103 h 350"/>
              <a:gd name="T38" fmla="*/ 573 w 598"/>
              <a:gd name="T39" fmla="*/ 94 h 350"/>
              <a:gd name="T40" fmla="*/ 573 w 598"/>
              <a:gd name="T41" fmla="*/ 85 h 350"/>
              <a:gd name="T42" fmla="*/ 573 w 598"/>
              <a:gd name="T43" fmla="*/ 85 h 350"/>
              <a:gd name="T44" fmla="*/ 576 w 598"/>
              <a:gd name="T45" fmla="*/ 76 h 350"/>
              <a:gd name="T46" fmla="*/ 579 w 598"/>
              <a:gd name="T47" fmla="*/ 70 h 350"/>
              <a:gd name="T48" fmla="*/ 579 w 598"/>
              <a:gd name="T49" fmla="*/ 70 h 350"/>
              <a:gd name="T50" fmla="*/ 582 w 598"/>
              <a:gd name="T51" fmla="*/ 61 h 350"/>
              <a:gd name="T52" fmla="*/ 582 w 598"/>
              <a:gd name="T53" fmla="*/ 52 h 350"/>
              <a:gd name="T54" fmla="*/ 579 w 598"/>
              <a:gd name="T55" fmla="*/ 40 h 350"/>
              <a:gd name="T56" fmla="*/ 579 w 598"/>
              <a:gd name="T57" fmla="*/ 40 h 350"/>
              <a:gd name="T58" fmla="*/ 573 w 598"/>
              <a:gd name="T59" fmla="*/ 37 h 350"/>
              <a:gd name="T60" fmla="*/ 565 w 598"/>
              <a:gd name="T61" fmla="*/ 31 h 350"/>
              <a:gd name="T62" fmla="*/ 545 w 598"/>
              <a:gd name="T63" fmla="*/ 24 h 350"/>
              <a:gd name="T64" fmla="*/ 25 w 598"/>
              <a:gd name="T65" fmla="*/ 0 h 350"/>
              <a:gd name="T66" fmla="*/ 25 w 598"/>
              <a:gd name="T67" fmla="*/ 0 h 350"/>
              <a:gd name="T68" fmla="*/ 25 w 598"/>
              <a:gd name="T69" fmla="*/ 12 h 350"/>
              <a:gd name="T70" fmla="*/ 25 w 598"/>
              <a:gd name="T71" fmla="*/ 1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8" h="350">
                <a:moveTo>
                  <a:pt x="25" y="12"/>
                </a:moveTo>
                <a:lnTo>
                  <a:pt x="25" y="12"/>
                </a:lnTo>
                <a:lnTo>
                  <a:pt x="25" y="15"/>
                </a:lnTo>
                <a:lnTo>
                  <a:pt x="25" y="15"/>
                </a:lnTo>
                <a:lnTo>
                  <a:pt x="0" y="319"/>
                </a:lnTo>
                <a:lnTo>
                  <a:pt x="598" y="350"/>
                </a:lnTo>
                <a:lnTo>
                  <a:pt x="596" y="131"/>
                </a:lnTo>
                <a:lnTo>
                  <a:pt x="596" y="131"/>
                </a:lnTo>
                <a:lnTo>
                  <a:pt x="596" y="131"/>
                </a:lnTo>
                <a:lnTo>
                  <a:pt x="596" y="131"/>
                </a:lnTo>
                <a:lnTo>
                  <a:pt x="587" y="116"/>
                </a:lnTo>
                <a:lnTo>
                  <a:pt x="587" y="116"/>
                </a:lnTo>
                <a:lnTo>
                  <a:pt x="584" y="109"/>
                </a:lnTo>
                <a:lnTo>
                  <a:pt x="582" y="106"/>
                </a:lnTo>
                <a:lnTo>
                  <a:pt x="582" y="106"/>
                </a:lnTo>
                <a:lnTo>
                  <a:pt x="582" y="106"/>
                </a:lnTo>
                <a:lnTo>
                  <a:pt x="582" y="106"/>
                </a:lnTo>
                <a:lnTo>
                  <a:pt x="576" y="103"/>
                </a:lnTo>
                <a:lnTo>
                  <a:pt x="576" y="103"/>
                </a:lnTo>
                <a:lnTo>
                  <a:pt x="573" y="94"/>
                </a:lnTo>
                <a:lnTo>
                  <a:pt x="573" y="85"/>
                </a:lnTo>
                <a:lnTo>
                  <a:pt x="573" y="85"/>
                </a:lnTo>
                <a:lnTo>
                  <a:pt x="576" y="76"/>
                </a:lnTo>
                <a:lnTo>
                  <a:pt x="579" y="70"/>
                </a:lnTo>
                <a:lnTo>
                  <a:pt x="579" y="70"/>
                </a:lnTo>
                <a:lnTo>
                  <a:pt x="582" y="61"/>
                </a:lnTo>
                <a:lnTo>
                  <a:pt x="582" y="52"/>
                </a:lnTo>
                <a:lnTo>
                  <a:pt x="579" y="40"/>
                </a:lnTo>
                <a:lnTo>
                  <a:pt x="579" y="40"/>
                </a:lnTo>
                <a:lnTo>
                  <a:pt x="573" y="37"/>
                </a:lnTo>
                <a:lnTo>
                  <a:pt x="565" y="31"/>
                </a:lnTo>
                <a:lnTo>
                  <a:pt x="545" y="24"/>
                </a:lnTo>
                <a:lnTo>
                  <a:pt x="25" y="0"/>
                </a:lnTo>
                <a:lnTo>
                  <a:pt x="25" y="0"/>
                </a:lnTo>
                <a:lnTo>
                  <a:pt x="25" y="12"/>
                </a:lnTo>
                <a:lnTo>
                  <a:pt x="25" y="12"/>
                </a:lnTo>
                <a:close/>
              </a:path>
            </a:pathLst>
          </a:custGeom>
          <a:solidFill>
            <a:schemeClr val="accent6">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7" name="Freeform 545">
            <a:extLst>
              <a:ext uri="{FF2B5EF4-FFF2-40B4-BE49-F238E27FC236}">
                <a16:creationId xmlns:a16="http://schemas.microsoft.com/office/drawing/2014/main" id="{A56BBEB3-9A41-05C7-4B74-AC4FB707818A}"/>
              </a:ext>
            </a:extLst>
          </p:cNvPr>
          <p:cNvSpPr>
            <a:spLocks/>
          </p:cNvSpPr>
          <p:nvPr/>
        </p:nvSpPr>
        <p:spPr bwMode="auto">
          <a:xfrm rot="21400944">
            <a:off x="8605087" y="3769207"/>
            <a:ext cx="742827" cy="36514"/>
          </a:xfrm>
          <a:custGeom>
            <a:avLst/>
            <a:gdLst>
              <a:gd name="T0" fmla="*/ 0 w 598"/>
              <a:gd name="T1" fmla="*/ 0 h 31"/>
              <a:gd name="T2" fmla="*/ 598 w 598"/>
              <a:gd name="T3" fmla="*/ 31 h 31"/>
              <a:gd name="T4" fmla="*/ 0 w 598"/>
              <a:gd name="T5" fmla="*/ 0 h 31"/>
              <a:gd name="T6" fmla="*/ 0 w 598"/>
              <a:gd name="T7" fmla="*/ 0 h 31"/>
            </a:gdLst>
            <a:ahLst/>
            <a:cxnLst>
              <a:cxn ang="0">
                <a:pos x="T0" y="T1"/>
              </a:cxn>
              <a:cxn ang="0">
                <a:pos x="T2" y="T3"/>
              </a:cxn>
              <a:cxn ang="0">
                <a:pos x="T4" y="T5"/>
              </a:cxn>
              <a:cxn ang="0">
                <a:pos x="T6" y="T7"/>
              </a:cxn>
            </a:cxnLst>
            <a:rect l="0" t="0" r="r" b="b"/>
            <a:pathLst>
              <a:path w="598" h="31">
                <a:moveTo>
                  <a:pt x="0" y="0"/>
                </a:moveTo>
                <a:lnTo>
                  <a:pt x="598" y="31"/>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8" name="Freeform 546">
            <a:extLst>
              <a:ext uri="{FF2B5EF4-FFF2-40B4-BE49-F238E27FC236}">
                <a16:creationId xmlns:a16="http://schemas.microsoft.com/office/drawing/2014/main" id="{A0565685-5598-A1D9-7D89-B75D194129E9}"/>
              </a:ext>
            </a:extLst>
          </p:cNvPr>
          <p:cNvSpPr>
            <a:spLocks/>
          </p:cNvSpPr>
          <p:nvPr/>
        </p:nvSpPr>
        <p:spPr bwMode="auto">
          <a:xfrm rot="21400944">
            <a:off x="9260912" y="3403422"/>
            <a:ext cx="42234" cy="18846"/>
          </a:xfrm>
          <a:custGeom>
            <a:avLst/>
            <a:gdLst>
              <a:gd name="T0" fmla="*/ 34 w 34"/>
              <a:gd name="T1" fmla="*/ 16 h 16"/>
              <a:gd name="T2" fmla="*/ 34 w 34"/>
              <a:gd name="T3" fmla="*/ 16 h 16"/>
              <a:gd name="T4" fmla="*/ 28 w 34"/>
              <a:gd name="T5" fmla="*/ 13 h 16"/>
              <a:gd name="T6" fmla="*/ 20 w 34"/>
              <a:gd name="T7" fmla="*/ 7 h 16"/>
              <a:gd name="T8" fmla="*/ 0 w 34"/>
              <a:gd name="T9" fmla="*/ 0 h 16"/>
              <a:gd name="T10" fmla="*/ 0 w 34"/>
              <a:gd name="T11" fmla="*/ 0 h 16"/>
              <a:gd name="T12" fmla="*/ 20 w 34"/>
              <a:gd name="T13" fmla="*/ 7 h 16"/>
              <a:gd name="T14" fmla="*/ 28 w 34"/>
              <a:gd name="T15" fmla="*/ 13 h 16"/>
              <a:gd name="T16" fmla="*/ 34 w 34"/>
              <a:gd name="T17" fmla="*/ 16 h 16"/>
              <a:gd name="T18" fmla="*/ 34 w 34"/>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6">
                <a:moveTo>
                  <a:pt x="34" y="16"/>
                </a:moveTo>
                <a:lnTo>
                  <a:pt x="34" y="16"/>
                </a:lnTo>
                <a:lnTo>
                  <a:pt x="28" y="13"/>
                </a:lnTo>
                <a:lnTo>
                  <a:pt x="20" y="7"/>
                </a:lnTo>
                <a:lnTo>
                  <a:pt x="0" y="0"/>
                </a:lnTo>
                <a:lnTo>
                  <a:pt x="0" y="0"/>
                </a:lnTo>
                <a:lnTo>
                  <a:pt x="20" y="7"/>
                </a:lnTo>
                <a:lnTo>
                  <a:pt x="28" y="13"/>
                </a:lnTo>
                <a:lnTo>
                  <a:pt x="34" y="16"/>
                </a:lnTo>
                <a:lnTo>
                  <a:pt x="34" y="1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9" name="Freeform 547">
            <a:extLst>
              <a:ext uri="{FF2B5EF4-FFF2-40B4-BE49-F238E27FC236}">
                <a16:creationId xmlns:a16="http://schemas.microsoft.com/office/drawing/2014/main" id="{B5D6BD33-F4A2-AFBF-1464-910349ACD1BA}"/>
              </a:ext>
            </a:extLst>
          </p:cNvPr>
          <p:cNvSpPr>
            <a:spLocks/>
          </p:cNvSpPr>
          <p:nvPr/>
        </p:nvSpPr>
        <p:spPr bwMode="auto">
          <a:xfrm rot="21400944">
            <a:off x="8614320" y="3413807"/>
            <a:ext cx="0" cy="14134"/>
          </a:xfrm>
          <a:custGeom>
            <a:avLst/>
            <a:gdLst>
              <a:gd name="T0" fmla="*/ 0 h 12"/>
              <a:gd name="T1" fmla="*/ 0 h 12"/>
              <a:gd name="T2" fmla="*/ 12 h 12"/>
              <a:gd name="T3" fmla="*/ 12 h 12"/>
              <a:gd name="T4" fmla="*/ 0 h 12"/>
              <a:gd name="T5" fmla="*/ 0 h 12"/>
            </a:gdLst>
            <a:ahLst/>
            <a:cxnLst>
              <a:cxn ang="0">
                <a:pos x="0" y="T0"/>
              </a:cxn>
              <a:cxn ang="0">
                <a:pos x="0" y="T1"/>
              </a:cxn>
              <a:cxn ang="0">
                <a:pos x="0" y="T2"/>
              </a:cxn>
              <a:cxn ang="0">
                <a:pos x="0" y="T3"/>
              </a:cxn>
              <a:cxn ang="0">
                <a:pos x="0" y="T4"/>
              </a:cxn>
              <a:cxn ang="0">
                <a:pos x="0" y="T5"/>
              </a:cxn>
            </a:cxnLst>
            <a:rect l="0" t="0" r="r" b="b"/>
            <a:pathLst>
              <a:path h="12">
                <a:moveTo>
                  <a:pt x="0" y="0"/>
                </a:moveTo>
                <a:lnTo>
                  <a:pt x="0" y="0"/>
                </a:lnTo>
                <a:lnTo>
                  <a:pt x="0" y="12"/>
                </a:lnTo>
                <a:lnTo>
                  <a:pt x="0" y="12"/>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0" name="Freeform 548">
            <a:extLst>
              <a:ext uri="{FF2B5EF4-FFF2-40B4-BE49-F238E27FC236}">
                <a16:creationId xmlns:a16="http://schemas.microsoft.com/office/drawing/2014/main" id="{2105F253-9C27-83C4-5346-4623617DB26C}"/>
              </a:ext>
            </a:extLst>
          </p:cNvPr>
          <p:cNvSpPr>
            <a:spLocks/>
          </p:cNvSpPr>
          <p:nvPr/>
        </p:nvSpPr>
        <p:spPr bwMode="auto">
          <a:xfrm rot="21400944">
            <a:off x="8594266" y="3432056"/>
            <a:ext cx="31054" cy="358077"/>
          </a:xfrm>
          <a:custGeom>
            <a:avLst/>
            <a:gdLst>
              <a:gd name="T0" fmla="*/ 25 w 25"/>
              <a:gd name="T1" fmla="*/ 0 h 304"/>
              <a:gd name="T2" fmla="*/ 25 w 25"/>
              <a:gd name="T3" fmla="*/ 0 h 304"/>
              <a:gd name="T4" fmla="*/ 0 w 25"/>
              <a:gd name="T5" fmla="*/ 304 h 304"/>
              <a:gd name="T6" fmla="*/ 0 w 25"/>
              <a:gd name="T7" fmla="*/ 304 h 304"/>
              <a:gd name="T8" fmla="*/ 0 w 25"/>
              <a:gd name="T9" fmla="*/ 304 h 304"/>
              <a:gd name="T10" fmla="*/ 25 w 25"/>
              <a:gd name="T11" fmla="*/ 0 h 304"/>
              <a:gd name="T12" fmla="*/ 25 w 25"/>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5" h="304">
                <a:moveTo>
                  <a:pt x="25" y="0"/>
                </a:moveTo>
                <a:lnTo>
                  <a:pt x="25" y="0"/>
                </a:lnTo>
                <a:lnTo>
                  <a:pt x="0" y="304"/>
                </a:lnTo>
                <a:lnTo>
                  <a:pt x="0" y="304"/>
                </a:lnTo>
                <a:lnTo>
                  <a:pt x="0" y="304"/>
                </a:lnTo>
                <a:lnTo>
                  <a:pt x="25" y="0"/>
                </a:lnTo>
                <a:lnTo>
                  <a:pt x="25"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1" name="Freeform 550">
            <a:extLst>
              <a:ext uri="{FF2B5EF4-FFF2-40B4-BE49-F238E27FC236}">
                <a16:creationId xmlns:a16="http://schemas.microsoft.com/office/drawing/2014/main" id="{3899E64C-0D22-0678-3675-9385E9B49E2B}"/>
              </a:ext>
            </a:extLst>
          </p:cNvPr>
          <p:cNvSpPr>
            <a:spLocks/>
          </p:cNvSpPr>
          <p:nvPr/>
        </p:nvSpPr>
        <p:spPr bwMode="auto">
          <a:xfrm rot="21400944">
            <a:off x="9141996" y="2950887"/>
            <a:ext cx="598734" cy="411081"/>
          </a:xfrm>
          <a:custGeom>
            <a:avLst/>
            <a:gdLst>
              <a:gd name="T0" fmla="*/ 12 w 482"/>
              <a:gd name="T1" fmla="*/ 60 h 349"/>
              <a:gd name="T2" fmla="*/ 17 w 482"/>
              <a:gd name="T3" fmla="*/ 103 h 349"/>
              <a:gd name="T4" fmla="*/ 28 w 482"/>
              <a:gd name="T5" fmla="*/ 133 h 349"/>
              <a:gd name="T6" fmla="*/ 28 w 482"/>
              <a:gd name="T7" fmla="*/ 133 h 349"/>
              <a:gd name="T8" fmla="*/ 37 w 482"/>
              <a:gd name="T9" fmla="*/ 158 h 349"/>
              <a:gd name="T10" fmla="*/ 42 w 482"/>
              <a:gd name="T11" fmla="*/ 167 h 349"/>
              <a:gd name="T12" fmla="*/ 54 w 482"/>
              <a:gd name="T13" fmla="*/ 179 h 349"/>
              <a:gd name="T14" fmla="*/ 54 w 482"/>
              <a:gd name="T15" fmla="*/ 203 h 349"/>
              <a:gd name="T16" fmla="*/ 54 w 482"/>
              <a:gd name="T17" fmla="*/ 234 h 349"/>
              <a:gd name="T18" fmla="*/ 59 w 482"/>
              <a:gd name="T19" fmla="*/ 255 h 349"/>
              <a:gd name="T20" fmla="*/ 62 w 482"/>
              <a:gd name="T21" fmla="*/ 276 h 349"/>
              <a:gd name="T22" fmla="*/ 65 w 482"/>
              <a:gd name="T23" fmla="*/ 304 h 349"/>
              <a:gd name="T24" fmla="*/ 73 w 482"/>
              <a:gd name="T25" fmla="*/ 313 h 349"/>
              <a:gd name="T26" fmla="*/ 73 w 482"/>
              <a:gd name="T27" fmla="*/ 313 h 349"/>
              <a:gd name="T28" fmla="*/ 73 w 482"/>
              <a:gd name="T29" fmla="*/ 313 h 349"/>
              <a:gd name="T30" fmla="*/ 76 w 482"/>
              <a:gd name="T31" fmla="*/ 313 h 349"/>
              <a:gd name="T32" fmla="*/ 76 w 482"/>
              <a:gd name="T33" fmla="*/ 316 h 349"/>
              <a:gd name="T34" fmla="*/ 76 w 482"/>
              <a:gd name="T35" fmla="*/ 316 h 349"/>
              <a:gd name="T36" fmla="*/ 79 w 482"/>
              <a:gd name="T37" fmla="*/ 316 h 349"/>
              <a:gd name="T38" fmla="*/ 79 w 482"/>
              <a:gd name="T39" fmla="*/ 316 h 349"/>
              <a:gd name="T40" fmla="*/ 79 w 482"/>
              <a:gd name="T41" fmla="*/ 316 h 349"/>
              <a:gd name="T42" fmla="*/ 79 w 482"/>
              <a:gd name="T43" fmla="*/ 316 h 349"/>
              <a:gd name="T44" fmla="*/ 82 w 482"/>
              <a:gd name="T45" fmla="*/ 316 h 349"/>
              <a:gd name="T46" fmla="*/ 82 w 482"/>
              <a:gd name="T47" fmla="*/ 316 h 349"/>
              <a:gd name="T48" fmla="*/ 84 w 482"/>
              <a:gd name="T49" fmla="*/ 316 h 349"/>
              <a:gd name="T50" fmla="*/ 84 w 482"/>
              <a:gd name="T51" fmla="*/ 316 h 349"/>
              <a:gd name="T52" fmla="*/ 84 w 482"/>
              <a:gd name="T53" fmla="*/ 316 h 349"/>
              <a:gd name="T54" fmla="*/ 361 w 482"/>
              <a:gd name="T55" fmla="*/ 313 h 349"/>
              <a:gd name="T56" fmla="*/ 384 w 482"/>
              <a:gd name="T57" fmla="*/ 334 h 349"/>
              <a:gd name="T58" fmla="*/ 389 w 482"/>
              <a:gd name="T59" fmla="*/ 340 h 349"/>
              <a:gd name="T60" fmla="*/ 395 w 482"/>
              <a:gd name="T61" fmla="*/ 349 h 349"/>
              <a:gd name="T62" fmla="*/ 401 w 482"/>
              <a:gd name="T63" fmla="*/ 331 h 349"/>
              <a:gd name="T64" fmla="*/ 401 w 482"/>
              <a:gd name="T65" fmla="*/ 325 h 349"/>
              <a:gd name="T66" fmla="*/ 398 w 482"/>
              <a:gd name="T67" fmla="*/ 313 h 349"/>
              <a:gd name="T68" fmla="*/ 403 w 482"/>
              <a:gd name="T69" fmla="*/ 300 h 349"/>
              <a:gd name="T70" fmla="*/ 415 w 482"/>
              <a:gd name="T71" fmla="*/ 294 h 349"/>
              <a:gd name="T72" fmla="*/ 420 w 482"/>
              <a:gd name="T73" fmla="*/ 291 h 349"/>
              <a:gd name="T74" fmla="*/ 423 w 482"/>
              <a:gd name="T75" fmla="*/ 279 h 349"/>
              <a:gd name="T76" fmla="*/ 426 w 482"/>
              <a:gd name="T77" fmla="*/ 264 h 349"/>
              <a:gd name="T78" fmla="*/ 423 w 482"/>
              <a:gd name="T79" fmla="*/ 252 h 349"/>
              <a:gd name="T80" fmla="*/ 429 w 482"/>
              <a:gd name="T81" fmla="*/ 231 h 349"/>
              <a:gd name="T82" fmla="*/ 440 w 482"/>
              <a:gd name="T83" fmla="*/ 225 h 349"/>
              <a:gd name="T84" fmla="*/ 440 w 482"/>
              <a:gd name="T85" fmla="*/ 225 h 349"/>
              <a:gd name="T86" fmla="*/ 454 w 482"/>
              <a:gd name="T87" fmla="*/ 212 h 349"/>
              <a:gd name="T88" fmla="*/ 465 w 482"/>
              <a:gd name="T89" fmla="*/ 200 h 349"/>
              <a:gd name="T90" fmla="*/ 482 w 482"/>
              <a:gd name="T91" fmla="*/ 185 h 349"/>
              <a:gd name="T92" fmla="*/ 479 w 482"/>
              <a:gd name="T93" fmla="*/ 146 h 349"/>
              <a:gd name="T94" fmla="*/ 445 w 482"/>
              <a:gd name="T95" fmla="*/ 109 h 349"/>
              <a:gd name="T96" fmla="*/ 431 w 482"/>
              <a:gd name="T97" fmla="*/ 94 h 349"/>
              <a:gd name="T98" fmla="*/ 423 w 482"/>
              <a:gd name="T99" fmla="*/ 85 h 349"/>
              <a:gd name="T100" fmla="*/ 415 w 482"/>
              <a:gd name="T101" fmla="*/ 79 h 349"/>
              <a:gd name="T102" fmla="*/ 406 w 482"/>
              <a:gd name="T103" fmla="*/ 64 h 349"/>
              <a:gd name="T104" fmla="*/ 392 w 482"/>
              <a:gd name="T105" fmla="*/ 0 h 349"/>
              <a:gd name="T106" fmla="*/ 0 w 482"/>
              <a:gd name="T107" fmla="*/ 0 h 349"/>
              <a:gd name="T108" fmla="*/ 12 w 482"/>
              <a:gd name="T109" fmla="*/ 2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2" h="349">
                <a:moveTo>
                  <a:pt x="12" y="21"/>
                </a:moveTo>
                <a:lnTo>
                  <a:pt x="12" y="60"/>
                </a:lnTo>
                <a:lnTo>
                  <a:pt x="12" y="60"/>
                </a:lnTo>
                <a:lnTo>
                  <a:pt x="14" y="82"/>
                </a:lnTo>
                <a:lnTo>
                  <a:pt x="14" y="82"/>
                </a:lnTo>
                <a:lnTo>
                  <a:pt x="17" y="103"/>
                </a:lnTo>
                <a:lnTo>
                  <a:pt x="17" y="103"/>
                </a:lnTo>
                <a:lnTo>
                  <a:pt x="23" y="115"/>
                </a:lnTo>
                <a:lnTo>
                  <a:pt x="28" y="133"/>
                </a:lnTo>
                <a:lnTo>
                  <a:pt x="28" y="133"/>
                </a:lnTo>
                <a:lnTo>
                  <a:pt x="28" y="133"/>
                </a:lnTo>
                <a:lnTo>
                  <a:pt x="28" y="133"/>
                </a:lnTo>
                <a:lnTo>
                  <a:pt x="34" y="142"/>
                </a:lnTo>
                <a:lnTo>
                  <a:pt x="37" y="152"/>
                </a:lnTo>
                <a:lnTo>
                  <a:pt x="37" y="158"/>
                </a:lnTo>
                <a:lnTo>
                  <a:pt x="37" y="158"/>
                </a:lnTo>
                <a:lnTo>
                  <a:pt x="40" y="161"/>
                </a:lnTo>
                <a:lnTo>
                  <a:pt x="42" y="167"/>
                </a:lnTo>
                <a:lnTo>
                  <a:pt x="42" y="167"/>
                </a:lnTo>
                <a:lnTo>
                  <a:pt x="51" y="173"/>
                </a:lnTo>
                <a:lnTo>
                  <a:pt x="54" y="179"/>
                </a:lnTo>
                <a:lnTo>
                  <a:pt x="54" y="188"/>
                </a:lnTo>
                <a:lnTo>
                  <a:pt x="54" y="188"/>
                </a:lnTo>
                <a:lnTo>
                  <a:pt x="54" y="203"/>
                </a:lnTo>
                <a:lnTo>
                  <a:pt x="54" y="203"/>
                </a:lnTo>
                <a:lnTo>
                  <a:pt x="51" y="218"/>
                </a:lnTo>
                <a:lnTo>
                  <a:pt x="54" y="234"/>
                </a:lnTo>
                <a:lnTo>
                  <a:pt x="54" y="234"/>
                </a:lnTo>
                <a:lnTo>
                  <a:pt x="59" y="246"/>
                </a:lnTo>
                <a:lnTo>
                  <a:pt x="59" y="255"/>
                </a:lnTo>
                <a:lnTo>
                  <a:pt x="59" y="255"/>
                </a:lnTo>
                <a:lnTo>
                  <a:pt x="62" y="276"/>
                </a:lnTo>
                <a:lnTo>
                  <a:pt x="62" y="276"/>
                </a:lnTo>
                <a:lnTo>
                  <a:pt x="65" y="297"/>
                </a:lnTo>
                <a:lnTo>
                  <a:pt x="65" y="297"/>
                </a:lnTo>
                <a:lnTo>
                  <a:pt x="65" y="304"/>
                </a:lnTo>
                <a:lnTo>
                  <a:pt x="70" y="310"/>
                </a:lnTo>
                <a:lnTo>
                  <a:pt x="70" y="310"/>
                </a:lnTo>
                <a:lnTo>
                  <a:pt x="73" y="313"/>
                </a:lnTo>
                <a:lnTo>
                  <a:pt x="73" y="313"/>
                </a:lnTo>
                <a:lnTo>
                  <a:pt x="73" y="313"/>
                </a:lnTo>
                <a:lnTo>
                  <a:pt x="73" y="313"/>
                </a:lnTo>
                <a:lnTo>
                  <a:pt x="73" y="313"/>
                </a:lnTo>
                <a:lnTo>
                  <a:pt x="73" y="313"/>
                </a:lnTo>
                <a:lnTo>
                  <a:pt x="73" y="313"/>
                </a:lnTo>
                <a:lnTo>
                  <a:pt x="73" y="313"/>
                </a:lnTo>
                <a:lnTo>
                  <a:pt x="76" y="313"/>
                </a:lnTo>
                <a:lnTo>
                  <a:pt x="76" y="313"/>
                </a:lnTo>
                <a:lnTo>
                  <a:pt x="76" y="313"/>
                </a:lnTo>
                <a:lnTo>
                  <a:pt x="76" y="313"/>
                </a:lnTo>
                <a:lnTo>
                  <a:pt x="76" y="316"/>
                </a:lnTo>
                <a:lnTo>
                  <a:pt x="76" y="316"/>
                </a:lnTo>
                <a:lnTo>
                  <a:pt x="76" y="316"/>
                </a:lnTo>
                <a:lnTo>
                  <a:pt x="76"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82" y="316"/>
                </a:lnTo>
                <a:lnTo>
                  <a:pt x="82" y="316"/>
                </a:lnTo>
                <a:lnTo>
                  <a:pt x="82" y="316"/>
                </a:lnTo>
                <a:lnTo>
                  <a:pt x="82" y="316"/>
                </a:lnTo>
                <a:lnTo>
                  <a:pt x="82" y="316"/>
                </a:lnTo>
                <a:lnTo>
                  <a:pt x="82" y="316"/>
                </a:lnTo>
                <a:lnTo>
                  <a:pt x="84" y="316"/>
                </a:lnTo>
                <a:lnTo>
                  <a:pt x="84" y="316"/>
                </a:lnTo>
                <a:lnTo>
                  <a:pt x="84" y="316"/>
                </a:lnTo>
                <a:lnTo>
                  <a:pt x="84" y="316"/>
                </a:lnTo>
                <a:lnTo>
                  <a:pt x="84" y="316"/>
                </a:lnTo>
                <a:lnTo>
                  <a:pt x="84" y="316"/>
                </a:lnTo>
                <a:lnTo>
                  <a:pt x="84" y="316"/>
                </a:lnTo>
                <a:lnTo>
                  <a:pt x="84" y="316"/>
                </a:lnTo>
                <a:lnTo>
                  <a:pt x="84" y="316"/>
                </a:lnTo>
                <a:lnTo>
                  <a:pt x="84" y="316"/>
                </a:lnTo>
                <a:lnTo>
                  <a:pt x="90" y="313"/>
                </a:lnTo>
                <a:lnTo>
                  <a:pt x="361" y="313"/>
                </a:lnTo>
                <a:lnTo>
                  <a:pt x="361" y="313"/>
                </a:lnTo>
                <a:lnTo>
                  <a:pt x="367" y="316"/>
                </a:lnTo>
                <a:lnTo>
                  <a:pt x="384" y="334"/>
                </a:lnTo>
                <a:lnTo>
                  <a:pt x="384" y="334"/>
                </a:lnTo>
                <a:lnTo>
                  <a:pt x="389" y="340"/>
                </a:lnTo>
                <a:lnTo>
                  <a:pt x="389" y="340"/>
                </a:lnTo>
                <a:lnTo>
                  <a:pt x="392" y="346"/>
                </a:lnTo>
                <a:lnTo>
                  <a:pt x="395" y="349"/>
                </a:lnTo>
                <a:lnTo>
                  <a:pt x="395" y="349"/>
                </a:lnTo>
                <a:lnTo>
                  <a:pt x="398" y="343"/>
                </a:lnTo>
                <a:lnTo>
                  <a:pt x="401" y="331"/>
                </a:lnTo>
                <a:lnTo>
                  <a:pt x="401" y="331"/>
                </a:lnTo>
                <a:lnTo>
                  <a:pt x="401" y="328"/>
                </a:lnTo>
                <a:lnTo>
                  <a:pt x="401" y="328"/>
                </a:lnTo>
                <a:lnTo>
                  <a:pt x="401" y="325"/>
                </a:lnTo>
                <a:lnTo>
                  <a:pt x="401" y="325"/>
                </a:lnTo>
                <a:lnTo>
                  <a:pt x="398" y="313"/>
                </a:lnTo>
                <a:lnTo>
                  <a:pt x="398" y="313"/>
                </a:lnTo>
                <a:lnTo>
                  <a:pt x="401" y="307"/>
                </a:lnTo>
                <a:lnTo>
                  <a:pt x="401" y="307"/>
                </a:lnTo>
                <a:lnTo>
                  <a:pt x="403" y="300"/>
                </a:lnTo>
                <a:lnTo>
                  <a:pt x="403" y="300"/>
                </a:lnTo>
                <a:lnTo>
                  <a:pt x="409" y="297"/>
                </a:lnTo>
                <a:lnTo>
                  <a:pt x="415" y="294"/>
                </a:lnTo>
                <a:lnTo>
                  <a:pt x="415" y="294"/>
                </a:lnTo>
                <a:lnTo>
                  <a:pt x="420" y="291"/>
                </a:lnTo>
                <a:lnTo>
                  <a:pt x="420" y="291"/>
                </a:lnTo>
                <a:lnTo>
                  <a:pt x="420" y="291"/>
                </a:lnTo>
                <a:lnTo>
                  <a:pt x="420" y="282"/>
                </a:lnTo>
                <a:lnTo>
                  <a:pt x="423" y="279"/>
                </a:lnTo>
                <a:lnTo>
                  <a:pt x="423" y="279"/>
                </a:lnTo>
                <a:lnTo>
                  <a:pt x="426" y="273"/>
                </a:lnTo>
                <a:lnTo>
                  <a:pt x="426" y="264"/>
                </a:lnTo>
                <a:lnTo>
                  <a:pt x="426" y="264"/>
                </a:lnTo>
                <a:lnTo>
                  <a:pt x="423" y="252"/>
                </a:lnTo>
                <a:lnTo>
                  <a:pt x="423" y="252"/>
                </a:lnTo>
                <a:lnTo>
                  <a:pt x="423" y="243"/>
                </a:lnTo>
                <a:lnTo>
                  <a:pt x="423" y="237"/>
                </a:lnTo>
                <a:lnTo>
                  <a:pt x="429" y="231"/>
                </a:lnTo>
                <a:lnTo>
                  <a:pt x="429" y="231"/>
                </a:lnTo>
                <a:lnTo>
                  <a:pt x="434" y="228"/>
                </a:lnTo>
                <a:lnTo>
                  <a:pt x="440" y="225"/>
                </a:lnTo>
                <a:lnTo>
                  <a:pt x="440" y="225"/>
                </a:lnTo>
                <a:lnTo>
                  <a:pt x="440" y="225"/>
                </a:lnTo>
                <a:lnTo>
                  <a:pt x="440" y="225"/>
                </a:lnTo>
                <a:lnTo>
                  <a:pt x="445" y="221"/>
                </a:lnTo>
                <a:lnTo>
                  <a:pt x="445" y="221"/>
                </a:lnTo>
                <a:lnTo>
                  <a:pt x="454" y="212"/>
                </a:lnTo>
                <a:lnTo>
                  <a:pt x="454" y="212"/>
                </a:lnTo>
                <a:lnTo>
                  <a:pt x="465" y="200"/>
                </a:lnTo>
                <a:lnTo>
                  <a:pt x="465" y="200"/>
                </a:lnTo>
                <a:lnTo>
                  <a:pt x="473" y="194"/>
                </a:lnTo>
                <a:lnTo>
                  <a:pt x="473" y="194"/>
                </a:lnTo>
                <a:lnTo>
                  <a:pt x="482" y="185"/>
                </a:lnTo>
                <a:lnTo>
                  <a:pt x="482" y="158"/>
                </a:lnTo>
                <a:lnTo>
                  <a:pt x="482" y="158"/>
                </a:lnTo>
                <a:lnTo>
                  <a:pt x="479" y="146"/>
                </a:lnTo>
                <a:lnTo>
                  <a:pt x="471" y="133"/>
                </a:lnTo>
                <a:lnTo>
                  <a:pt x="471" y="133"/>
                </a:lnTo>
                <a:lnTo>
                  <a:pt x="445" y="109"/>
                </a:lnTo>
                <a:lnTo>
                  <a:pt x="445" y="109"/>
                </a:lnTo>
                <a:lnTo>
                  <a:pt x="445" y="109"/>
                </a:lnTo>
                <a:lnTo>
                  <a:pt x="431" y="94"/>
                </a:lnTo>
                <a:lnTo>
                  <a:pt x="431" y="94"/>
                </a:lnTo>
                <a:lnTo>
                  <a:pt x="431" y="94"/>
                </a:lnTo>
                <a:lnTo>
                  <a:pt x="423" y="85"/>
                </a:lnTo>
                <a:lnTo>
                  <a:pt x="423" y="85"/>
                </a:lnTo>
                <a:lnTo>
                  <a:pt x="415" y="79"/>
                </a:lnTo>
                <a:lnTo>
                  <a:pt x="415" y="79"/>
                </a:lnTo>
                <a:lnTo>
                  <a:pt x="415" y="79"/>
                </a:lnTo>
                <a:lnTo>
                  <a:pt x="409" y="70"/>
                </a:lnTo>
                <a:lnTo>
                  <a:pt x="406" y="64"/>
                </a:lnTo>
                <a:lnTo>
                  <a:pt x="406" y="54"/>
                </a:lnTo>
                <a:lnTo>
                  <a:pt x="406" y="33"/>
                </a:lnTo>
                <a:lnTo>
                  <a:pt x="392" y="0"/>
                </a:lnTo>
                <a:lnTo>
                  <a:pt x="12" y="0"/>
                </a:lnTo>
                <a:lnTo>
                  <a:pt x="0" y="0"/>
                </a:lnTo>
                <a:lnTo>
                  <a:pt x="0" y="0"/>
                </a:lnTo>
                <a:lnTo>
                  <a:pt x="9" y="9"/>
                </a:lnTo>
                <a:lnTo>
                  <a:pt x="12" y="21"/>
                </a:lnTo>
                <a:lnTo>
                  <a:pt x="12" y="21"/>
                </a:lnTo>
                <a:close/>
              </a:path>
            </a:pathLst>
          </a:custGeom>
          <a:solidFill>
            <a:schemeClr val="accent4"/>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2" name="Freeform 551">
            <a:extLst>
              <a:ext uri="{FF2B5EF4-FFF2-40B4-BE49-F238E27FC236}">
                <a16:creationId xmlns:a16="http://schemas.microsoft.com/office/drawing/2014/main" id="{9EC4A3F9-0D5F-EC8A-186D-05909D4330CB}"/>
              </a:ext>
            </a:extLst>
          </p:cNvPr>
          <p:cNvSpPr>
            <a:spLocks/>
          </p:cNvSpPr>
          <p:nvPr/>
        </p:nvSpPr>
        <p:spPr bwMode="auto">
          <a:xfrm rot="21400944">
            <a:off x="9253829" y="3334177"/>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3" name="Freeform 552">
            <a:extLst>
              <a:ext uri="{FF2B5EF4-FFF2-40B4-BE49-F238E27FC236}">
                <a16:creationId xmlns:a16="http://schemas.microsoft.com/office/drawing/2014/main" id="{0FF54700-CB56-5068-6583-2C590C11E5B5}"/>
              </a:ext>
            </a:extLst>
          </p:cNvPr>
          <p:cNvSpPr>
            <a:spLocks/>
          </p:cNvSpPr>
          <p:nvPr/>
        </p:nvSpPr>
        <p:spPr bwMode="auto">
          <a:xfrm rot="21400944">
            <a:off x="9246391" y="33346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4" name="Freeform 553">
            <a:extLst>
              <a:ext uri="{FF2B5EF4-FFF2-40B4-BE49-F238E27FC236}">
                <a16:creationId xmlns:a16="http://schemas.microsoft.com/office/drawing/2014/main" id="{A5B342AE-D22E-8B44-F8F3-C519FD78AB02}"/>
              </a:ext>
            </a:extLst>
          </p:cNvPr>
          <p:cNvSpPr>
            <a:spLocks/>
          </p:cNvSpPr>
          <p:nvPr/>
        </p:nvSpPr>
        <p:spPr bwMode="auto">
          <a:xfrm rot="21400944">
            <a:off x="9242466" y="33313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5" name="Freeform 554">
            <a:extLst>
              <a:ext uri="{FF2B5EF4-FFF2-40B4-BE49-F238E27FC236}">
                <a16:creationId xmlns:a16="http://schemas.microsoft.com/office/drawing/2014/main" id="{696EF050-AABD-A3E4-DCD3-2C0E45BFEDBD}"/>
              </a:ext>
            </a:extLst>
          </p:cNvPr>
          <p:cNvSpPr>
            <a:spLocks/>
          </p:cNvSpPr>
          <p:nvPr/>
        </p:nvSpPr>
        <p:spPr bwMode="auto">
          <a:xfrm rot="21400944">
            <a:off x="9175235" y="3122591"/>
            <a:ext cx="11180" cy="29447"/>
          </a:xfrm>
          <a:custGeom>
            <a:avLst/>
            <a:gdLst>
              <a:gd name="T0" fmla="*/ 0 w 9"/>
              <a:gd name="T1" fmla="*/ 0 h 25"/>
              <a:gd name="T2" fmla="*/ 0 w 9"/>
              <a:gd name="T3" fmla="*/ 0 h 25"/>
              <a:gd name="T4" fmla="*/ 6 w 9"/>
              <a:gd name="T5" fmla="*/ 9 h 25"/>
              <a:gd name="T6" fmla="*/ 9 w 9"/>
              <a:gd name="T7" fmla="*/ 19 h 25"/>
              <a:gd name="T8" fmla="*/ 9 w 9"/>
              <a:gd name="T9" fmla="*/ 25 h 25"/>
              <a:gd name="T10" fmla="*/ 9 w 9"/>
              <a:gd name="T11" fmla="*/ 25 h 25"/>
              <a:gd name="T12" fmla="*/ 9 w 9"/>
              <a:gd name="T13" fmla="*/ 19 h 25"/>
              <a:gd name="T14" fmla="*/ 6 w 9"/>
              <a:gd name="T15" fmla="*/ 9 h 25"/>
              <a:gd name="T16" fmla="*/ 0 w 9"/>
              <a:gd name="T17" fmla="*/ 0 h 25"/>
              <a:gd name="T18" fmla="*/ 0 w 9"/>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5">
                <a:moveTo>
                  <a:pt x="0" y="0"/>
                </a:moveTo>
                <a:lnTo>
                  <a:pt x="0" y="0"/>
                </a:lnTo>
                <a:lnTo>
                  <a:pt x="6" y="9"/>
                </a:lnTo>
                <a:lnTo>
                  <a:pt x="9" y="19"/>
                </a:lnTo>
                <a:lnTo>
                  <a:pt x="9" y="25"/>
                </a:lnTo>
                <a:lnTo>
                  <a:pt x="9" y="25"/>
                </a:lnTo>
                <a:lnTo>
                  <a:pt x="9" y="19"/>
                </a:lnTo>
                <a:lnTo>
                  <a:pt x="6" y="9"/>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6" name="Freeform 555">
            <a:extLst>
              <a:ext uri="{FF2B5EF4-FFF2-40B4-BE49-F238E27FC236}">
                <a16:creationId xmlns:a16="http://schemas.microsoft.com/office/drawing/2014/main" id="{683141FC-CC3F-2725-7B28-814BF7234E64}"/>
              </a:ext>
            </a:extLst>
          </p:cNvPr>
          <p:cNvSpPr>
            <a:spLocks/>
          </p:cNvSpPr>
          <p:nvPr/>
        </p:nvSpPr>
        <p:spPr bwMode="auto">
          <a:xfrm rot="21400944">
            <a:off x="9250111" y="33344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7" name="Freeform 556">
            <a:extLst>
              <a:ext uri="{FF2B5EF4-FFF2-40B4-BE49-F238E27FC236}">
                <a16:creationId xmlns:a16="http://schemas.microsoft.com/office/drawing/2014/main" id="{D093CEFE-80F1-D152-3060-7A53864AA9C1}"/>
              </a:ext>
            </a:extLst>
          </p:cNvPr>
          <p:cNvSpPr>
            <a:spLocks/>
          </p:cNvSpPr>
          <p:nvPr/>
        </p:nvSpPr>
        <p:spPr bwMode="auto">
          <a:xfrm rot="21400944">
            <a:off x="9256312" y="33341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8" name="Freeform 557">
            <a:extLst>
              <a:ext uri="{FF2B5EF4-FFF2-40B4-BE49-F238E27FC236}">
                <a16:creationId xmlns:a16="http://schemas.microsoft.com/office/drawing/2014/main" id="{428FC30D-661B-B137-51D1-EA0F2A4AACC5}"/>
              </a:ext>
            </a:extLst>
          </p:cNvPr>
          <p:cNvSpPr>
            <a:spLocks/>
          </p:cNvSpPr>
          <p:nvPr/>
        </p:nvSpPr>
        <p:spPr bwMode="auto">
          <a:xfrm rot="21400944">
            <a:off x="9256312" y="33341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9" name="Freeform 558">
            <a:extLst>
              <a:ext uri="{FF2B5EF4-FFF2-40B4-BE49-F238E27FC236}">
                <a16:creationId xmlns:a16="http://schemas.microsoft.com/office/drawing/2014/main" id="{786E4F47-3956-68D4-6E28-07A6DF085301}"/>
              </a:ext>
            </a:extLst>
          </p:cNvPr>
          <p:cNvSpPr>
            <a:spLocks/>
          </p:cNvSpPr>
          <p:nvPr/>
        </p:nvSpPr>
        <p:spPr bwMode="auto">
          <a:xfrm rot="21400944">
            <a:off x="9242466" y="33313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0" name="Freeform 559">
            <a:extLst>
              <a:ext uri="{FF2B5EF4-FFF2-40B4-BE49-F238E27FC236}">
                <a16:creationId xmlns:a16="http://schemas.microsoft.com/office/drawing/2014/main" id="{D9CC23D6-C124-CBD8-C964-F9C0F4E57E42}"/>
              </a:ext>
            </a:extLst>
          </p:cNvPr>
          <p:cNvSpPr>
            <a:spLocks/>
          </p:cNvSpPr>
          <p:nvPr/>
        </p:nvSpPr>
        <p:spPr bwMode="auto">
          <a:xfrm rot="21400944">
            <a:off x="9250111" y="33344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1" name="Freeform 560">
            <a:extLst>
              <a:ext uri="{FF2B5EF4-FFF2-40B4-BE49-F238E27FC236}">
                <a16:creationId xmlns:a16="http://schemas.microsoft.com/office/drawing/2014/main" id="{12FEABEA-F400-E8A4-6EF7-F02F444C3E35}"/>
              </a:ext>
            </a:extLst>
          </p:cNvPr>
          <p:cNvSpPr>
            <a:spLocks/>
          </p:cNvSpPr>
          <p:nvPr/>
        </p:nvSpPr>
        <p:spPr bwMode="auto">
          <a:xfrm rot="21400944">
            <a:off x="9253831" y="33342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2" name="Freeform 561">
            <a:extLst>
              <a:ext uri="{FF2B5EF4-FFF2-40B4-BE49-F238E27FC236}">
                <a16:creationId xmlns:a16="http://schemas.microsoft.com/office/drawing/2014/main" id="{DD1485C5-6286-488C-B391-EF490A76B3B7}"/>
              </a:ext>
            </a:extLst>
          </p:cNvPr>
          <p:cNvSpPr>
            <a:spLocks/>
          </p:cNvSpPr>
          <p:nvPr/>
        </p:nvSpPr>
        <p:spPr bwMode="auto">
          <a:xfrm rot="21400944">
            <a:off x="9246187" y="33311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3" name="Freeform 562">
            <a:extLst>
              <a:ext uri="{FF2B5EF4-FFF2-40B4-BE49-F238E27FC236}">
                <a16:creationId xmlns:a16="http://schemas.microsoft.com/office/drawing/2014/main" id="{30DE67BE-3920-03D1-8525-AB8AD77701BE}"/>
              </a:ext>
            </a:extLst>
          </p:cNvPr>
          <p:cNvSpPr>
            <a:spLocks/>
          </p:cNvSpPr>
          <p:nvPr/>
        </p:nvSpPr>
        <p:spPr bwMode="auto">
          <a:xfrm rot="21400944">
            <a:off x="9250111" y="33344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4" name="Freeform 563">
            <a:extLst>
              <a:ext uri="{FF2B5EF4-FFF2-40B4-BE49-F238E27FC236}">
                <a16:creationId xmlns:a16="http://schemas.microsoft.com/office/drawing/2014/main" id="{94FBFFE9-21DE-89FF-E0DD-8C6EE35AD92C}"/>
              </a:ext>
            </a:extLst>
          </p:cNvPr>
          <p:cNvSpPr>
            <a:spLocks/>
          </p:cNvSpPr>
          <p:nvPr/>
        </p:nvSpPr>
        <p:spPr bwMode="auto">
          <a:xfrm rot="21400944">
            <a:off x="9629769" y="3333520"/>
            <a:ext cx="6211" cy="7067"/>
          </a:xfrm>
          <a:custGeom>
            <a:avLst/>
            <a:gdLst>
              <a:gd name="T0" fmla="*/ 0 w 5"/>
              <a:gd name="T1" fmla="*/ 0 h 6"/>
              <a:gd name="T2" fmla="*/ 0 w 5"/>
              <a:gd name="T3" fmla="*/ 0 h 6"/>
              <a:gd name="T4" fmla="*/ 5 w 5"/>
              <a:gd name="T5" fmla="*/ 6 h 6"/>
              <a:gd name="T6" fmla="*/ 5 w 5"/>
              <a:gd name="T7" fmla="*/ 6 h 6"/>
              <a:gd name="T8" fmla="*/ 0 w 5"/>
              <a:gd name="T9" fmla="*/ 0 h 6"/>
              <a:gd name="T10" fmla="*/ 0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0" y="0"/>
                </a:moveTo>
                <a:lnTo>
                  <a:pt x="0" y="0"/>
                </a:lnTo>
                <a:lnTo>
                  <a:pt x="5" y="6"/>
                </a:lnTo>
                <a:lnTo>
                  <a:pt x="5" y="6"/>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5" name="Freeform 564">
            <a:extLst>
              <a:ext uri="{FF2B5EF4-FFF2-40B4-BE49-F238E27FC236}">
                <a16:creationId xmlns:a16="http://schemas.microsoft.com/office/drawing/2014/main" id="{8B364CF5-D261-01EA-D745-DF4DE74ABB47}"/>
              </a:ext>
            </a:extLst>
          </p:cNvPr>
          <p:cNvSpPr>
            <a:spLocks/>
          </p:cNvSpPr>
          <p:nvPr/>
        </p:nvSpPr>
        <p:spPr bwMode="auto">
          <a:xfrm rot="21400944">
            <a:off x="9707641" y="3170695"/>
            <a:ext cx="13664" cy="14134"/>
          </a:xfrm>
          <a:custGeom>
            <a:avLst/>
            <a:gdLst>
              <a:gd name="T0" fmla="*/ 11 w 11"/>
              <a:gd name="T1" fmla="*/ 0 h 12"/>
              <a:gd name="T2" fmla="*/ 11 w 11"/>
              <a:gd name="T3" fmla="*/ 0 h 12"/>
              <a:gd name="T4" fmla="*/ 0 w 11"/>
              <a:gd name="T5" fmla="*/ 12 h 12"/>
              <a:gd name="T6" fmla="*/ 0 w 11"/>
              <a:gd name="T7" fmla="*/ 12 h 12"/>
              <a:gd name="T8" fmla="*/ 11 w 11"/>
              <a:gd name="T9" fmla="*/ 0 h 12"/>
              <a:gd name="T10" fmla="*/ 11 w 11"/>
              <a:gd name="T11" fmla="*/ 0 h 12"/>
            </a:gdLst>
            <a:ahLst/>
            <a:cxnLst>
              <a:cxn ang="0">
                <a:pos x="T0" y="T1"/>
              </a:cxn>
              <a:cxn ang="0">
                <a:pos x="T2" y="T3"/>
              </a:cxn>
              <a:cxn ang="0">
                <a:pos x="T4" y="T5"/>
              </a:cxn>
              <a:cxn ang="0">
                <a:pos x="T6" y="T7"/>
              </a:cxn>
              <a:cxn ang="0">
                <a:pos x="T8" y="T9"/>
              </a:cxn>
              <a:cxn ang="0">
                <a:pos x="T10" y="T11"/>
              </a:cxn>
            </a:cxnLst>
            <a:rect l="0" t="0" r="r" b="b"/>
            <a:pathLst>
              <a:path w="11" h="12">
                <a:moveTo>
                  <a:pt x="11" y="0"/>
                </a:moveTo>
                <a:lnTo>
                  <a:pt x="11" y="0"/>
                </a:lnTo>
                <a:lnTo>
                  <a:pt x="0" y="12"/>
                </a:lnTo>
                <a:lnTo>
                  <a:pt x="0" y="12"/>
                </a:lnTo>
                <a:lnTo>
                  <a:pt x="11" y="0"/>
                </a:lnTo>
                <a:lnTo>
                  <a:pt x="11"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6" name="Freeform 565">
            <a:extLst>
              <a:ext uri="{FF2B5EF4-FFF2-40B4-BE49-F238E27FC236}">
                <a16:creationId xmlns:a16="http://schemas.microsoft.com/office/drawing/2014/main" id="{F84FBE7A-86E1-B386-FEEF-C0C0B31F57F1}"/>
              </a:ext>
            </a:extLst>
          </p:cNvPr>
          <p:cNvSpPr>
            <a:spLocks/>
          </p:cNvSpPr>
          <p:nvPr/>
        </p:nvSpPr>
        <p:spPr bwMode="auto">
          <a:xfrm rot="21400944">
            <a:off x="9661259" y="3037804"/>
            <a:ext cx="9937" cy="10601"/>
          </a:xfrm>
          <a:custGeom>
            <a:avLst/>
            <a:gdLst>
              <a:gd name="T0" fmla="*/ 8 w 8"/>
              <a:gd name="T1" fmla="*/ 9 h 9"/>
              <a:gd name="T2" fmla="*/ 8 w 8"/>
              <a:gd name="T3" fmla="*/ 9 h 9"/>
              <a:gd name="T4" fmla="*/ 0 w 8"/>
              <a:gd name="T5" fmla="*/ 0 h 9"/>
              <a:gd name="T6" fmla="*/ 0 w 8"/>
              <a:gd name="T7" fmla="*/ 0 h 9"/>
              <a:gd name="T8" fmla="*/ 8 w 8"/>
              <a:gd name="T9" fmla="*/ 9 h 9"/>
              <a:gd name="T10" fmla="*/ 8 w 8"/>
              <a:gd name="T11" fmla="*/ 9 h 9"/>
            </a:gdLst>
            <a:ahLst/>
            <a:cxnLst>
              <a:cxn ang="0">
                <a:pos x="T0" y="T1"/>
              </a:cxn>
              <a:cxn ang="0">
                <a:pos x="T2" y="T3"/>
              </a:cxn>
              <a:cxn ang="0">
                <a:pos x="T4" y="T5"/>
              </a:cxn>
              <a:cxn ang="0">
                <a:pos x="T6" y="T7"/>
              </a:cxn>
              <a:cxn ang="0">
                <a:pos x="T8" y="T9"/>
              </a:cxn>
              <a:cxn ang="0">
                <a:pos x="T10" y="T11"/>
              </a:cxn>
            </a:cxnLst>
            <a:rect l="0" t="0" r="r" b="b"/>
            <a:pathLst>
              <a:path w="8" h="9">
                <a:moveTo>
                  <a:pt x="8" y="9"/>
                </a:moveTo>
                <a:lnTo>
                  <a:pt x="8" y="9"/>
                </a:lnTo>
                <a:lnTo>
                  <a:pt x="0" y="0"/>
                </a:lnTo>
                <a:lnTo>
                  <a:pt x="0" y="0"/>
                </a:lnTo>
                <a:lnTo>
                  <a:pt x="8" y="9"/>
                </a:lnTo>
                <a:lnTo>
                  <a:pt x="8" y="9"/>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7" name="Freeform 566">
            <a:extLst>
              <a:ext uri="{FF2B5EF4-FFF2-40B4-BE49-F238E27FC236}">
                <a16:creationId xmlns:a16="http://schemas.microsoft.com/office/drawing/2014/main" id="{695F2812-456C-5EB1-B768-C4F405BDC3AE}"/>
              </a:ext>
            </a:extLst>
          </p:cNvPr>
          <p:cNvSpPr>
            <a:spLocks/>
          </p:cNvSpPr>
          <p:nvPr/>
        </p:nvSpPr>
        <p:spPr bwMode="auto">
          <a:xfrm rot="21400944">
            <a:off x="9645293" y="3300836"/>
            <a:ext cx="3726" cy="7067"/>
          </a:xfrm>
          <a:custGeom>
            <a:avLst/>
            <a:gdLst>
              <a:gd name="T0" fmla="*/ 0 w 3"/>
              <a:gd name="T1" fmla="*/ 6 h 6"/>
              <a:gd name="T2" fmla="*/ 0 w 3"/>
              <a:gd name="T3" fmla="*/ 6 h 6"/>
              <a:gd name="T4" fmla="*/ 3 w 3"/>
              <a:gd name="T5" fmla="*/ 0 h 6"/>
              <a:gd name="T6" fmla="*/ 3 w 3"/>
              <a:gd name="T7" fmla="*/ 0 h 6"/>
              <a:gd name="T8" fmla="*/ 0 w 3"/>
              <a:gd name="T9" fmla="*/ 6 h 6"/>
              <a:gd name="T10" fmla="*/ 0 w 3"/>
              <a:gd name="T11" fmla="*/ 6 h 6"/>
            </a:gdLst>
            <a:ahLst/>
            <a:cxnLst>
              <a:cxn ang="0">
                <a:pos x="T0" y="T1"/>
              </a:cxn>
              <a:cxn ang="0">
                <a:pos x="T2" y="T3"/>
              </a:cxn>
              <a:cxn ang="0">
                <a:pos x="T4" y="T5"/>
              </a:cxn>
              <a:cxn ang="0">
                <a:pos x="T6" y="T7"/>
              </a:cxn>
              <a:cxn ang="0">
                <a:pos x="T8" y="T9"/>
              </a:cxn>
              <a:cxn ang="0">
                <a:pos x="T10" y="T11"/>
              </a:cxn>
            </a:cxnLst>
            <a:rect l="0" t="0" r="r" b="b"/>
            <a:pathLst>
              <a:path w="3" h="6">
                <a:moveTo>
                  <a:pt x="0" y="6"/>
                </a:moveTo>
                <a:lnTo>
                  <a:pt x="0" y="6"/>
                </a:lnTo>
                <a:lnTo>
                  <a:pt x="3" y="0"/>
                </a:lnTo>
                <a:lnTo>
                  <a:pt x="3" y="0"/>
                </a:lnTo>
                <a:lnTo>
                  <a:pt x="0" y="6"/>
                </a:lnTo>
                <a:lnTo>
                  <a:pt x="0"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8" name="Freeform 567">
            <a:extLst>
              <a:ext uri="{FF2B5EF4-FFF2-40B4-BE49-F238E27FC236}">
                <a16:creationId xmlns:a16="http://schemas.microsoft.com/office/drawing/2014/main" id="{901F8099-D063-F91D-B79E-DECCD089B71C}"/>
              </a:ext>
            </a:extLst>
          </p:cNvPr>
          <p:cNvSpPr>
            <a:spLocks/>
          </p:cNvSpPr>
          <p:nvPr/>
        </p:nvSpPr>
        <p:spPr bwMode="auto">
          <a:xfrm rot="21400944">
            <a:off x="9073499" y="2211873"/>
            <a:ext cx="637242" cy="726754"/>
          </a:xfrm>
          <a:custGeom>
            <a:avLst/>
            <a:gdLst>
              <a:gd name="T0" fmla="*/ 40 w 513"/>
              <a:gd name="T1" fmla="*/ 547 h 617"/>
              <a:gd name="T2" fmla="*/ 40 w 513"/>
              <a:gd name="T3" fmla="*/ 550 h 617"/>
              <a:gd name="T4" fmla="*/ 40 w 513"/>
              <a:gd name="T5" fmla="*/ 556 h 617"/>
              <a:gd name="T6" fmla="*/ 40 w 513"/>
              <a:gd name="T7" fmla="*/ 559 h 617"/>
              <a:gd name="T8" fmla="*/ 42 w 513"/>
              <a:gd name="T9" fmla="*/ 565 h 617"/>
              <a:gd name="T10" fmla="*/ 42 w 513"/>
              <a:gd name="T11" fmla="*/ 571 h 617"/>
              <a:gd name="T12" fmla="*/ 42 w 513"/>
              <a:gd name="T13" fmla="*/ 580 h 617"/>
              <a:gd name="T14" fmla="*/ 42 w 513"/>
              <a:gd name="T15" fmla="*/ 586 h 617"/>
              <a:gd name="T16" fmla="*/ 42 w 513"/>
              <a:gd name="T17" fmla="*/ 592 h 617"/>
              <a:gd name="T18" fmla="*/ 42 w 513"/>
              <a:gd name="T19" fmla="*/ 595 h 617"/>
              <a:gd name="T20" fmla="*/ 45 w 513"/>
              <a:gd name="T21" fmla="*/ 604 h 617"/>
              <a:gd name="T22" fmla="*/ 45 w 513"/>
              <a:gd name="T23" fmla="*/ 610 h 617"/>
              <a:gd name="T24" fmla="*/ 45 w 513"/>
              <a:gd name="T25" fmla="*/ 614 h 617"/>
              <a:gd name="T26" fmla="*/ 417 w 513"/>
              <a:gd name="T27" fmla="*/ 617 h 617"/>
              <a:gd name="T28" fmla="*/ 395 w 513"/>
              <a:gd name="T29" fmla="*/ 580 h 617"/>
              <a:gd name="T30" fmla="*/ 367 w 513"/>
              <a:gd name="T31" fmla="*/ 547 h 617"/>
              <a:gd name="T32" fmla="*/ 359 w 513"/>
              <a:gd name="T33" fmla="*/ 538 h 617"/>
              <a:gd name="T34" fmla="*/ 336 w 513"/>
              <a:gd name="T35" fmla="*/ 519 h 617"/>
              <a:gd name="T36" fmla="*/ 328 w 513"/>
              <a:gd name="T37" fmla="*/ 501 h 617"/>
              <a:gd name="T38" fmla="*/ 308 w 513"/>
              <a:gd name="T39" fmla="*/ 480 h 617"/>
              <a:gd name="T40" fmla="*/ 305 w 513"/>
              <a:gd name="T41" fmla="*/ 474 h 617"/>
              <a:gd name="T42" fmla="*/ 303 w 513"/>
              <a:gd name="T43" fmla="*/ 419 h 617"/>
              <a:gd name="T44" fmla="*/ 297 w 513"/>
              <a:gd name="T45" fmla="*/ 383 h 617"/>
              <a:gd name="T46" fmla="*/ 305 w 513"/>
              <a:gd name="T47" fmla="*/ 370 h 617"/>
              <a:gd name="T48" fmla="*/ 328 w 513"/>
              <a:gd name="T49" fmla="*/ 352 h 617"/>
              <a:gd name="T50" fmla="*/ 339 w 513"/>
              <a:gd name="T51" fmla="*/ 313 h 617"/>
              <a:gd name="T52" fmla="*/ 345 w 513"/>
              <a:gd name="T53" fmla="*/ 273 h 617"/>
              <a:gd name="T54" fmla="*/ 375 w 513"/>
              <a:gd name="T55" fmla="*/ 212 h 617"/>
              <a:gd name="T56" fmla="*/ 409 w 513"/>
              <a:gd name="T57" fmla="*/ 182 h 617"/>
              <a:gd name="T58" fmla="*/ 426 w 513"/>
              <a:gd name="T59" fmla="*/ 164 h 617"/>
              <a:gd name="T60" fmla="*/ 471 w 513"/>
              <a:gd name="T61" fmla="*/ 137 h 617"/>
              <a:gd name="T62" fmla="*/ 513 w 513"/>
              <a:gd name="T63" fmla="*/ 109 h 617"/>
              <a:gd name="T64" fmla="*/ 493 w 513"/>
              <a:gd name="T65" fmla="*/ 103 h 617"/>
              <a:gd name="T66" fmla="*/ 451 w 513"/>
              <a:gd name="T67" fmla="*/ 88 h 617"/>
              <a:gd name="T68" fmla="*/ 431 w 513"/>
              <a:gd name="T69" fmla="*/ 100 h 617"/>
              <a:gd name="T70" fmla="*/ 406 w 513"/>
              <a:gd name="T71" fmla="*/ 109 h 617"/>
              <a:gd name="T72" fmla="*/ 387 w 513"/>
              <a:gd name="T73" fmla="*/ 103 h 617"/>
              <a:gd name="T74" fmla="*/ 364 w 513"/>
              <a:gd name="T75" fmla="*/ 82 h 617"/>
              <a:gd name="T76" fmla="*/ 347 w 513"/>
              <a:gd name="T77" fmla="*/ 79 h 617"/>
              <a:gd name="T78" fmla="*/ 280 w 513"/>
              <a:gd name="T79" fmla="*/ 33 h 617"/>
              <a:gd name="T80" fmla="*/ 249 w 513"/>
              <a:gd name="T81" fmla="*/ 54 h 617"/>
              <a:gd name="T82" fmla="*/ 177 w 513"/>
              <a:gd name="T83" fmla="*/ 27 h 617"/>
              <a:gd name="T84" fmla="*/ 14 w 513"/>
              <a:gd name="T85" fmla="*/ 0 h 617"/>
              <a:gd name="T86" fmla="*/ 9 w 513"/>
              <a:gd name="T87" fmla="*/ 15 h 617"/>
              <a:gd name="T88" fmla="*/ 0 w 513"/>
              <a:gd name="T89" fmla="*/ 67 h 617"/>
              <a:gd name="T90" fmla="*/ 17 w 513"/>
              <a:gd name="T91" fmla="*/ 109 h 617"/>
              <a:gd name="T92" fmla="*/ 26 w 513"/>
              <a:gd name="T93" fmla="*/ 152 h 617"/>
              <a:gd name="T94" fmla="*/ 31 w 513"/>
              <a:gd name="T95" fmla="*/ 185 h 617"/>
              <a:gd name="T96" fmla="*/ 34 w 513"/>
              <a:gd name="T97" fmla="*/ 234 h 617"/>
              <a:gd name="T98" fmla="*/ 34 w 513"/>
              <a:gd name="T99" fmla="*/ 264 h 617"/>
              <a:gd name="T100" fmla="*/ 45 w 513"/>
              <a:gd name="T101" fmla="*/ 304 h 617"/>
              <a:gd name="T102" fmla="*/ 45 w 513"/>
              <a:gd name="T103" fmla="*/ 304 h 617"/>
              <a:gd name="T104" fmla="*/ 45 w 513"/>
              <a:gd name="T105" fmla="*/ 304 h 617"/>
              <a:gd name="T106" fmla="*/ 45 w 513"/>
              <a:gd name="T107" fmla="*/ 349 h 617"/>
              <a:gd name="T108" fmla="*/ 31 w 513"/>
              <a:gd name="T109" fmla="*/ 39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3" h="617">
                <a:moveTo>
                  <a:pt x="31" y="398"/>
                </a:moveTo>
                <a:lnTo>
                  <a:pt x="31" y="398"/>
                </a:lnTo>
                <a:lnTo>
                  <a:pt x="37" y="437"/>
                </a:lnTo>
                <a:lnTo>
                  <a:pt x="40" y="471"/>
                </a:lnTo>
                <a:lnTo>
                  <a:pt x="40" y="547"/>
                </a:lnTo>
                <a:lnTo>
                  <a:pt x="40" y="547"/>
                </a:lnTo>
                <a:lnTo>
                  <a:pt x="40" y="547"/>
                </a:lnTo>
                <a:lnTo>
                  <a:pt x="40" y="547"/>
                </a:lnTo>
                <a:lnTo>
                  <a:pt x="40" y="550"/>
                </a:lnTo>
                <a:lnTo>
                  <a:pt x="40" y="550"/>
                </a:lnTo>
                <a:lnTo>
                  <a:pt x="40" y="553"/>
                </a:lnTo>
                <a:lnTo>
                  <a:pt x="40" y="553"/>
                </a:lnTo>
                <a:lnTo>
                  <a:pt x="40" y="553"/>
                </a:lnTo>
                <a:lnTo>
                  <a:pt x="40" y="553"/>
                </a:lnTo>
                <a:lnTo>
                  <a:pt x="40" y="556"/>
                </a:lnTo>
                <a:lnTo>
                  <a:pt x="40" y="556"/>
                </a:lnTo>
                <a:lnTo>
                  <a:pt x="40" y="556"/>
                </a:lnTo>
                <a:lnTo>
                  <a:pt x="40" y="556"/>
                </a:lnTo>
                <a:lnTo>
                  <a:pt x="40" y="559"/>
                </a:lnTo>
                <a:lnTo>
                  <a:pt x="40" y="559"/>
                </a:lnTo>
                <a:lnTo>
                  <a:pt x="40" y="562"/>
                </a:lnTo>
                <a:lnTo>
                  <a:pt x="40" y="562"/>
                </a:lnTo>
                <a:lnTo>
                  <a:pt x="42" y="565"/>
                </a:lnTo>
                <a:lnTo>
                  <a:pt x="42" y="565"/>
                </a:lnTo>
                <a:lnTo>
                  <a:pt x="42" y="565"/>
                </a:lnTo>
                <a:lnTo>
                  <a:pt x="42" y="565"/>
                </a:lnTo>
                <a:lnTo>
                  <a:pt x="42" y="571"/>
                </a:lnTo>
                <a:lnTo>
                  <a:pt x="42" y="571"/>
                </a:lnTo>
                <a:lnTo>
                  <a:pt x="42" y="571"/>
                </a:lnTo>
                <a:lnTo>
                  <a:pt x="42" y="571"/>
                </a:lnTo>
                <a:lnTo>
                  <a:pt x="42" y="574"/>
                </a:lnTo>
                <a:lnTo>
                  <a:pt x="42" y="574"/>
                </a:lnTo>
                <a:lnTo>
                  <a:pt x="42" y="577"/>
                </a:lnTo>
                <a:lnTo>
                  <a:pt x="42" y="577"/>
                </a:lnTo>
                <a:lnTo>
                  <a:pt x="42" y="580"/>
                </a:lnTo>
                <a:lnTo>
                  <a:pt x="42" y="580"/>
                </a:lnTo>
                <a:lnTo>
                  <a:pt x="42" y="580"/>
                </a:lnTo>
                <a:lnTo>
                  <a:pt x="42" y="580"/>
                </a:lnTo>
                <a:lnTo>
                  <a:pt x="42" y="586"/>
                </a:lnTo>
                <a:lnTo>
                  <a:pt x="42" y="586"/>
                </a:lnTo>
                <a:lnTo>
                  <a:pt x="42" y="586"/>
                </a:lnTo>
                <a:lnTo>
                  <a:pt x="42" y="586"/>
                </a:lnTo>
                <a:lnTo>
                  <a:pt x="42" y="592"/>
                </a:lnTo>
                <a:lnTo>
                  <a:pt x="42" y="592"/>
                </a:lnTo>
                <a:lnTo>
                  <a:pt x="42" y="592"/>
                </a:lnTo>
                <a:lnTo>
                  <a:pt x="42" y="592"/>
                </a:lnTo>
                <a:lnTo>
                  <a:pt x="42" y="595"/>
                </a:lnTo>
                <a:lnTo>
                  <a:pt x="42" y="595"/>
                </a:lnTo>
                <a:lnTo>
                  <a:pt x="42" y="595"/>
                </a:lnTo>
                <a:lnTo>
                  <a:pt x="42" y="595"/>
                </a:lnTo>
                <a:lnTo>
                  <a:pt x="45" y="601"/>
                </a:lnTo>
                <a:lnTo>
                  <a:pt x="45" y="601"/>
                </a:lnTo>
                <a:lnTo>
                  <a:pt x="45" y="601"/>
                </a:lnTo>
                <a:lnTo>
                  <a:pt x="45" y="601"/>
                </a:lnTo>
                <a:lnTo>
                  <a:pt x="45" y="604"/>
                </a:lnTo>
                <a:lnTo>
                  <a:pt x="45" y="604"/>
                </a:lnTo>
                <a:lnTo>
                  <a:pt x="45" y="607"/>
                </a:lnTo>
                <a:lnTo>
                  <a:pt x="45" y="607"/>
                </a:lnTo>
                <a:lnTo>
                  <a:pt x="45" y="610"/>
                </a:lnTo>
                <a:lnTo>
                  <a:pt x="45" y="610"/>
                </a:lnTo>
                <a:lnTo>
                  <a:pt x="45" y="610"/>
                </a:lnTo>
                <a:lnTo>
                  <a:pt x="45" y="610"/>
                </a:lnTo>
                <a:lnTo>
                  <a:pt x="45" y="614"/>
                </a:lnTo>
                <a:lnTo>
                  <a:pt x="45" y="614"/>
                </a:lnTo>
                <a:lnTo>
                  <a:pt x="45" y="614"/>
                </a:lnTo>
                <a:lnTo>
                  <a:pt x="45" y="614"/>
                </a:lnTo>
                <a:lnTo>
                  <a:pt x="45" y="614"/>
                </a:lnTo>
                <a:lnTo>
                  <a:pt x="45" y="614"/>
                </a:lnTo>
                <a:lnTo>
                  <a:pt x="45" y="617"/>
                </a:lnTo>
                <a:lnTo>
                  <a:pt x="417" y="617"/>
                </a:lnTo>
                <a:lnTo>
                  <a:pt x="417" y="589"/>
                </a:lnTo>
                <a:lnTo>
                  <a:pt x="398" y="586"/>
                </a:lnTo>
                <a:lnTo>
                  <a:pt x="398" y="586"/>
                </a:lnTo>
                <a:lnTo>
                  <a:pt x="395" y="583"/>
                </a:lnTo>
                <a:lnTo>
                  <a:pt x="395" y="580"/>
                </a:lnTo>
                <a:lnTo>
                  <a:pt x="395" y="565"/>
                </a:lnTo>
                <a:lnTo>
                  <a:pt x="370" y="550"/>
                </a:lnTo>
                <a:lnTo>
                  <a:pt x="370" y="550"/>
                </a:lnTo>
                <a:lnTo>
                  <a:pt x="367" y="547"/>
                </a:lnTo>
                <a:lnTo>
                  <a:pt x="367" y="547"/>
                </a:lnTo>
                <a:lnTo>
                  <a:pt x="367" y="541"/>
                </a:lnTo>
                <a:lnTo>
                  <a:pt x="367" y="541"/>
                </a:lnTo>
                <a:lnTo>
                  <a:pt x="367" y="541"/>
                </a:lnTo>
                <a:lnTo>
                  <a:pt x="367" y="541"/>
                </a:lnTo>
                <a:lnTo>
                  <a:pt x="359" y="538"/>
                </a:lnTo>
                <a:lnTo>
                  <a:pt x="350" y="531"/>
                </a:lnTo>
                <a:lnTo>
                  <a:pt x="339" y="522"/>
                </a:lnTo>
                <a:lnTo>
                  <a:pt x="339" y="522"/>
                </a:lnTo>
                <a:lnTo>
                  <a:pt x="336" y="519"/>
                </a:lnTo>
                <a:lnTo>
                  <a:pt x="336" y="519"/>
                </a:lnTo>
                <a:lnTo>
                  <a:pt x="333" y="510"/>
                </a:lnTo>
                <a:lnTo>
                  <a:pt x="333" y="510"/>
                </a:lnTo>
                <a:lnTo>
                  <a:pt x="331" y="504"/>
                </a:lnTo>
                <a:lnTo>
                  <a:pt x="331" y="504"/>
                </a:lnTo>
                <a:lnTo>
                  <a:pt x="328" y="501"/>
                </a:lnTo>
                <a:lnTo>
                  <a:pt x="328" y="501"/>
                </a:lnTo>
                <a:lnTo>
                  <a:pt x="325" y="501"/>
                </a:lnTo>
                <a:lnTo>
                  <a:pt x="325" y="501"/>
                </a:lnTo>
                <a:lnTo>
                  <a:pt x="317" y="495"/>
                </a:lnTo>
                <a:lnTo>
                  <a:pt x="308" y="480"/>
                </a:lnTo>
                <a:lnTo>
                  <a:pt x="308" y="480"/>
                </a:lnTo>
                <a:lnTo>
                  <a:pt x="305" y="474"/>
                </a:lnTo>
                <a:lnTo>
                  <a:pt x="305" y="474"/>
                </a:lnTo>
                <a:lnTo>
                  <a:pt x="305" y="474"/>
                </a:lnTo>
                <a:lnTo>
                  <a:pt x="305" y="474"/>
                </a:lnTo>
                <a:lnTo>
                  <a:pt x="303" y="471"/>
                </a:lnTo>
                <a:lnTo>
                  <a:pt x="303" y="465"/>
                </a:lnTo>
                <a:lnTo>
                  <a:pt x="303" y="446"/>
                </a:lnTo>
                <a:lnTo>
                  <a:pt x="303" y="446"/>
                </a:lnTo>
                <a:lnTo>
                  <a:pt x="303" y="419"/>
                </a:lnTo>
                <a:lnTo>
                  <a:pt x="303" y="419"/>
                </a:lnTo>
                <a:lnTo>
                  <a:pt x="300" y="401"/>
                </a:lnTo>
                <a:lnTo>
                  <a:pt x="300" y="392"/>
                </a:lnTo>
                <a:lnTo>
                  <a:pt x="300" y="392"/>
                </a:lnTo>
                <a:lnTo>
                  <a:pt x="297" y="383"/>
                </a:lnTo>
                <a:lnTo>
                  <a:pt x="300" y="377"/>
                </a:lnTo>
                <a:lnTo>
                  <a:pt x="303" y="373"/>
                </a:lnTo>
                <a:lnTo>
                  <a:pt x="303" y="373"/>
                </a:lnTo>
                <a:lnTo>
                  <a:pt x="305" y="370"/>
                </a:lnTo>
                <a:lnTo>
                  <a:pt x="305" y="370"/>
                </a:lnTo>
                <a:lnTo>
                  <a:pt x="311" y="361"/>
                </a:lnTo>
                <a:lnTo>
                  <a:pt x="311" y="361"/>
                </a:lnTo>
                <a:lnTo>
                  <a:pt x="319" y="355"/>
                </a:lnTo>
                <a:lnTo>
                  <a:pt x="328" y="352"/>
                </a:lnTo>
                <a:lnTo>
                  <a:pt x="328" y="352"/>
                </a:lnTo>
                <a:lnTo>
                  <a:pt x="333" y="349"/>
                </a:lnTo>
                <a:lnTo>
                  <a:pt x="333" y="349"/>
                </a:lnTo>
                <a:lnTo>
                  <a:pt x="336" y="334"/>
                </a:lnTo>
                <a:lnTo>
                  <a:pt x="336" y="334"/>
                </a:lnTo>
                <a:lnTo>
                  <a:pt x="339" y="313"/>
                </a:lnTo>
                <a:lnTo>
                  <a:pt x="339" y="313"/>
                </a:lnTo>
                <a:lnTo>
                  <a:pt x="342" y="288"/>
                </a:lnTo>
                <a:lnTo>
                  <a:pt x="345" y="276"/>
                </a:lnTo>
                <a:lnTo>
                  <a:pt x="345" y="276"/>
                </a:lnTo>
                <a:lnTo>
                  <a:pt x="345" y="273"/>
                </a:lnTo>
                <a:lnTo>
                  <a:pt x="361" y="231"/>
                </a:lnTo>
                <a:lnTo>
                  <a:pt x="361" y="231"/>
                </a:lnTo>
                <a:lnTo>
                  <a:pt x="367" y="222"/>
                </a:lnTo>
                <a:lnTo>
                  <a:pt x="375" y="212"/>
                </a:lnTo>
                <a:lnTo>
                  <a:pt x="375" y="212"/>
                </a:lnTo>
                <a:lnTo>
                  <a:pt x="392" y="197"/>
                </a:lnTo>
                <a:lnTo>
                  <a:pt x="392" y="197"/>
                </a:lnTo>
                <a:lnTo>
                  <a:pt x="401" y="188"/>
                </a:lnTo>
                <a:lnTo>
                  <a:pt x="409" y="182"/>
                </a:lnTo>
                <a:lnTo>
                  <a:pt x="409" y="182"/>
                </a:lnTo>
                <a:lnTo>
                  <a:pt x="412" y="179"/>
                </a:lnTo>
                <a:lnTo>
                  <a:pt x="412" y="179"/>
                </a:lnTo>
                <a:lnTo>
                  <a:pt x="420" y="173"/>
                </a:lnTo>
                <a:lnTo>
                  <a:pt x="426" y="164"/>
                </a:lnTo>
                <a:lnTo>
                  <a:pt x="426" y="164"/>
                </a:lnTo>
                <a:lnTo>
                  <a:pt x="434" y="155"/>
                </a:lnTo>
                <a:lnTo>
                  <a:pt x="443" y="146"/>
                </a:lnTo>
                <a:lnTo>
                  <a:pt x="462" y="140"/>
                </a:lnTo>
                <a:lnTo>
                  <a:pt x="462" y="140"/>
                </a:lnTo>
                <a:lnTo>
                  <a:pt x="471" y="137"/>
                </a:lnTo>
                <a:lnTo>
                  <a:pt x="471" y="137"/>
                </a:lnTo>
                <a:lnTo>
                  <a:pt x="485" y="127"/>
                </a:lnTo>
                <a:lnTo>
                  <a:pt x="499" y="118"/>
                </a:lnTo>
                <a:lnTo>
                  <a:pt x="499" y="118"/>
                </a:lnTo>
                <a:lnTo>
                  <a:pt x="513" y="109"/>
                </a:lnTo>
                <a:lnTo>
                  <a:pt x="513" y="109"/>
                </a:lnTo>
                <a:lnTo>
                  <a:pt x="504" y="106"/>
                </a:lnTo>
                <a:lnTo>
                  <a:pt x="504" y="106"/>
                </a:lnTo>
                <a:lnTo>
                  <a:pt x="493" y="103"/>
                </a:lnTo>
                <a:lnTo>
                  <a:pt x="493" y="103"/>
                </a:lnTo>
                <a:lnTo>
                  <a:pt x="479" y="100"/>
                </a:lnTo>
                <a:lnTo>
                  <a:pt x="468" y="94"/>
                </a:lnTo>
                <a:lnTo>
                  <a:pt x="468" y="94"/>
                </a:lnTo>
                <a:lnTo>
                  <a:pt x="459" y="91"/>
                </a:lnTo>
                <a:lnTo>
                  <a:pt x="451" y="88"/>
                </a:lnTo>
                <a:lnTo>
                  <a:pt x="451" y="88"/>
                </a:lnTo>
                <a:lnTo>
                  <a:pt x="445" y="88"/>
                </a:lnTo>
                <a:lnTo>
                  <a:pt x="443" y="91"/>
                </a:lnTo>
                <a:lnTo>
                  <a:pt x="443" y="91"/>
                </a:lnTo>
                <a:lnTo>
                  <a:pt x="431" y="100"/>
                </a:lnTo>
                <a:lnTo>
                  <a:pt x="426" y="106"/>
                </a:lnTo>
                <a:lnTo>
                  <a:pt x="415" y="109"/>
                </a:lnTo>
                <a:lnTo>
                  <a:pt x="415" y="109"/>
                </a:lnTo>
                <a:lnTo>
                  <a:pt x="406" y="109"/>
                </a:lnTo>
                <a:lnTo>
                  <a:pt x="406" y="109"/>
                </a:lnTo>
                <a:lnTo>
                  <a:pt x="398" y="112"/>
                </a:lnTo>
                <a:lnTo>
                  <a:pt x="392" y="112"/>
                </a:lnTo>
                <a:lnTo>
                  <a:pt x="389" y="109"/>
                </a:lnTo>
                <a:lnTo>
                  <a:pt x="387" y="103"/>
                </a:lnTo>
                <a:lnTo>
                  <a:pt x="387" y="103"/>
                </a:lnTo>
                <a:lnTo>
                  <a:pt x="381" y="91"/>
                </a:lnTo>
                <a:lnTo>
                  <a:pt x="381" y="91"/>
                </a:lnTo>
                <a:lnTo>
                  <a:pt x="375" y="85"/>
                </a:lnTo>
                <a:lnTo>
                  <a:pt x="373" y="82"/>
                </a:lnTo>
                <a:lnTo>
                  <a:pt x="364" y="82"/>
                </a:lnTo>
                <a:lnTo>
                  <a:pt x="364" y="82"/>
                </a:lnTo>
                <a:lnTo>
                  <a:pt x="356" y="85"/>
                </a:lnTo>
                <a:lnTo>
                  <a:pt x="353" y="82"/>
                </a:lnTo>
                <a:lnTo>
                  <a:pt x="347" y="79"/>
                </a:lnTo>
                <a:lnTo>
                  <a:pt x="347" y="79"/>
                </a:lnTo>
                <a:lnTo>
                  <a:pt x="328" y="64"/>
                </a:lnTo>
                <a:lnTo>
                  <a:pt x="294" y="36"/>
                </a:lnTo>
                <a:lnTo>
                  <a:pt x="294" y="36"/>
                </a:lnTo>
                <a:lnTo>
                  <a:pt x="286" y="33"/>
                </a:lnTo>
                <a:lnTo>
                  <a:pt x="280" y="33"/>
                </a:lnTo>
                <a:lnTo>
                  <a:pt x="275" y="39"/>
                </a:lnTo>
                <a:lnTo>
                  <a:pt x="269" y="42"/>
                </a:lnTo>
                <a:lnTo>
                  <a:pt x="269" y="42"/>
                </a:lnTo>
                <a:lnTo>
                  <a:pt x="258" y="54"/>
                </a:lnTo>
                <a:lnTo>
                  <a:pt x="249" y="54"/>
                </a:lnTo>
                <a:lnTo>
                  <a:pt x="241" y="54"/>
                </a:lnTo>
                <a:lnTo>
                  <a:pt x="235" y="51"/>
                </a:lnTo>
                <a:lnTo>
                  <a:pt x="235" y="51"/>
                </a:lnTo>
                <a:lnTo>
                  <a:pt x="207" y="42"/>
                </a:lnTo>
                <a:lnTo>
                  <a:pt x="177" y="27"/>
                </a:lnTo>
                <a:lnTo>
                  <a:pt x="177" y="27"/>
                </a:lnTo>
                <a:lnTo>
                  <a:pt x="177" y="27"/>
                </a:lnTo>
                <a:lnTo>
                  <a:pt x="140" y="3"/>
                </a:lnTo>
                <a:lnTo>
                  <a:pt x="140" y="3"/>
                </a:lnTo>
                <a:lnTo>
                  <a:pt x="14" y="0"/>
                </a:lnTo>
                <a:lnTo>
                  <a:pt x="14" y="0"/>
                </a:lnTo>
                <a:lnTo>
                  <a:pt x="14" y="3"/>
                </a:lnTo>
                <a:lnTo>
                  <a:pt x="14" y="3"/>
                </a:lnTo>
                <a:lnTo>
                  <a:pt x="14" y="9"/>
                </a:lnTo>
                <a:lnTo>
                  <a:pt x="9" y="15"/>
                </a:lnTo>
                <a:lnTo>
                  <a:pt x="9" y="15"/>
                </a:lnTo>
                <a:lnTo>
                  <a:pt x="3" y="27"/>
                </a:lnTo>
                <a:lnTo>
                  <a:pt x="0" y="39"/>
                </a:lnTo>
                <a:lnTo>
                  <a:pt x="0" y="67"/>
                </a:lnTo>
                <a:lnTo>
                  <a:pt x="0" y="67"/>
                </a:lnTo>
                <a:lnTo>
                  <a:pt x="9" y="82"/>
                </a:lnTo>
                <a:lnTo>
                  <a:pt x="14" y="88"/>
                </a:lnTo>
                <a:lnTo>
                  <a:pt x="14" y="97"/>
                </a:lnTo>
                <a:lnTo>
                  <a:pt x="14" y="97"/>
                </a:lnTo>
                <a:lnTo>
                  <a:pt x="17" y="109"/>
                </a:lnTo>
                <a:lnTo>
                  <a:pt x="17" y="109"/>
                </a:lnTo>
                <a:lnTo>
                  <a:pt x="20" y="133"/>
                </a:lnTo>
                <a:lnTo>
                  <a:pt x="20" y="133"/>
                </a:lnTo>
                <a:lnTo>
                  <a:pt x="23" y="140"/>
                </a:lnTo>
                <a:lnTo>
                  <a:pt x="26" y="152"/>
                </a:lnTo>
                <a:lnTo>
                  <a:pt x="26" y="152"/>
                </a:lnTo>
                <a:lnTo>
                  <a:pt x="28" y="161"/>
                </a:lnTo>
                <a:lnTo>
                  <a:pt x="28" y="170"/>
                </a:lnTo>
                <a:lnTo>
                  <a:pt x="28" y="170"/>
                </a:lnTo>
                <a:lnTo>
                  <a:pt x="31" y="185"/>
                </a:lnTo>
                <a:lnTo>
                  <a:pt x="31" y="185"/>
                </a:lnTo>
                <a:lnTo>
                  <a:pt x="34" y="197"/>
                </a:lnTo>
                <a:lnTo>
                  <a:pt x="37" y="212"/>
                </a:lnTo>
                <a:lnTo>
                  <a:pt x="37" y="212"/>
                </a:lnTo>
                <a:lnTo>
                  <a:pt x="34" y="234"/>
                </a:lnTo>
                <a:lnTo>
                  <a:pt x="34" y="234"/>
                </a:lnTo>
                <a:lnTo>
                  <a:pt x="31" y="252"/>
                </a:lnTo>
                <a:lnTo>
                  <a:pt x="31" y="252"/>
                </a:lnTo>
                <a:lnTo>
                  <a:pt x="31" y="258"/>
                </a:lnTo>
                <a:lnTo>
                  <a:pt x="34" y="264"/>
                </a:lnTo>
                <a:lnTo>
                  <a:pt x="34" y="264"/>
                </a:lnTo>
                <a:lnTo>
                  <a:pt x="40" y="270"/>
                </a:lnTo>
                <a:lnTo>
                  <a:pt x="45" y="279"/>
                </a:lnTo>
                <a:lnTo>
                  <a:pt x="45" y="288"/>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40"/>
                </a:lnTo>
                <a:lnTo>
                  <a:pt x="45" y="340"/>
                </a:lnTo>
                <a:lnTo>
                  <a:pt x="45" y="349"/>
                </a:lnTo>
                <a:lnTo>
                  <a:pt x="40" y="358"/>
                </a:lnTo>
                <a:lnTo>
                  <a:pt x="40" y="358"/>
                </a:lnTo>
                <a:lnTo>
                  <a:pt x="34" y="377"/>
                </a:lnTo>
                <a:lnTo>
                  <a:pt x="31" y="389"/>
                </a:lnTo>
                <a:lnTo>
                  <a:pt x="31" y="398"/>
                </a:lnTo>
                <a:lnTo>
                  <a:pt x="31" y="398"/>
                </a:lnTo>
                <a:close/>
              </a:path>
            </a:pathLst>
          </a:custGeom>
          <a:solidFill>
            <a:schemeClr val="accent4">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349" name="Freeform 568">
            <a:extLst>
              <a:ext uri="{FF2B5EF4-FFF2-40B4-BE49-F238E27FC236}">
                <a16:creationId xmlns:a16="http://schemas.microsoft.com/office/drawing/2014/main" id="{8800BF77-46FF-24EF-AEAC-707CB207E1EB}"/>
              </a:ext>
            </a:extLst>
          </p:cNvPr>
          <p:cNvSpPr>
            <a:spLocks/>
          </p:cNvSpPr>
          <p:nvPr/>
        </p:nvSpPr>
        <p:spPr bwMode="auto">
          <a:xfrm rot="21400944">
            <a:off x="8448826" y="2207147"/>
            <a:ext cx="657116" cy="433461"/>
          </a:xfrm>
          <a:custGeom>
            <a:avLst/>
            <a:gdLst>
              <a:gd name="T0" fmla="*/ 17 w 529"/>
              <a:gd name="T1" fmla="*/ 189 h 368"/>
              <a:gd name="T2" fmla="*/ 17 w 529"/>
              <a:gd name="T3" fmla="*/ 201 h 368"/>
              <a:gd name="T4" fmla="*/ 17 w 529"/>
              <a:gd name="T5" fmla="*/ 201 h 368"/>
              <a:gd name="T6" fmla="*/ 17 w 529"/>
              <a:gd name="T7" fmla="*/ 201 h 368"/>
              <a:gd name="T8" fmla="*/ 232 w 529"/>
              <a:gd name="T9" fmla="*/ 356 h 368"/>
              <a:gd name="T10" fmla="*/ 232 w 529"/>
              <a:gd name="T11" fmla="*/ 356 h 368"/>
              <a:gd name="T12" fmla="*/ 243 w 529"/>
              <a:gd name="T13" fmla="*/ 356 h 368"/>
              <a:gd name="T14" fmla="*/ 252 w 529"/>
              <a:gd name="T15" fmla="*/ 356 h 368"/>
              <a:gd name="T16" fmla="*/ 263 w 529"/>
              <a:gd name="T17" fmla="*/ 356 h 368"/>
              <a:gd name="T18" fmla="*/ 266 w 529"/>
              <a:gd name="T19" fmla="*/ 356 h 368"/>
              <a:gd name="T20" fmla="*/ 277 w 529"/>
              <a:gd name="T21" fmla="*/ 359 h 368"/>
              <a:gd name="T22" fmla="*/ 285 w 529"/>
              <a:gd name="T23" fmla="*/ 359 h 368"/>
              <a:gd name="T24" fmla="*/ 297 w 529"/>
              <a:gd name="T25" fmla="*/ 359 h 368"/>
              <a:gd name="T26" fmla="*/ 297 w 529"/>
              <a:gd name="T27" fmla="*/ 359 h 368"/>
              <a:gd name="T28" fmla="*/ 347 w 529"/>
              <a:gd name="T29" fmla="*/ 362 h 368"/>
              <a:gd name="T30" fmla="*/ 355 w 529"/>
              <a:gd name="T31" fmla="*/ 362 h 368"/>
              <a:gd name="T32" fmla="*/ 364 w 529"/>
              <a:gd name="T33" fmla="*/ 362 h 368"/>
              <a:gd name="T34" fmla="*/ 369 w 529"/>
              <a:gd name="T35" fmla="*/ 362 h 368"/>
              <a:gd name="T36" fmla="*/ 378 w 529"/>
              <a:gd name="T37" fmla="*/ 365 h 368"/>
              <a:gd name="T38" fmla="*/ 386 w 529"/>
              <a:gd name="T39" fmla="*/ 365 h 368"/>
              <a:gd name="T40" fmla="*/ 395 w 529"/>
              <a:gd name="T41" fmla="*/ 365 h 368"/>
              <a:gd name="T42" fmla="*/ 400 w 529"/>
              <a:gd name="T43" fmla="*/ 365 h 368"/>
              <a:gd name="T44" fmla="*/ 409 w 529"/>
              <a:gd name="T45" fmla="*/ 365 h 368"/>
              <a:gd name="T46" fmla="*/ 414 w 529"/>
              <a:gd name="T47" fmla="*/ 365 h 368"/>
              <a:gd name="T48" fmla="*/ 425 w 529"/>
              <a:gd name="T49" fmla="*/ 365 h 368"/>
              <a:gd name="T50" fmla="*/ 428 w 529"/>
              <a:gd name="T51" fmla="*/ 365 h 368"/>
              <a:gd name="T52" fmla="*/ 439 w 529"/>
              <a:gd name="T53" fmla="*/ 368 h 368"/>
              <a:gd name="T54" fmla="*/ 448 w 529"/>
              <a:gd name="T55" fmla="*/ 368 h 368"/>
              <a:gd name="T56" fmla="*/ 456 w 529"/>
              <a:gd name="T57" fmla="*/ 368 h 368"/>
              <a:gd name="T58" fmla="*/ 462 w 529"/>
              <a:gd name="T59" fmla="*/ 368 h 368"/>
              <a:gd name="T60" fmla="*/ 470 w 529"/>
              <a:gd name="T61" fmla="*/ 368 h 368"/>
              <a:gd name="T62" fmla="*/ 476 w 529"/>
              <a:gd name="T63" fmla="*/ 368 h 368"/>
              <a:gd name="T64" fmla="*/ 484 w 529"/>
              <a:gd name="T65" fmla="*/ 368 h 368"/>
              <a:gd name="T66" fmla="*/ 487 w 529"/>
              <a:gd name="T67" fmla="*/ 368 h 368"/>
              <a:gd name="T68" fmla="*/ 495 w 529"/>
              <a:gd name="T69" fmla="*/ 368 h 368"/>
              <a:gd name="T70" fmla="*/ 501 w 529"/>
              <a:gd name="T71" fmla="*/ 368 h 368"/>
              <a:gd name="T72" fmla="*/ 507 w 529"/>
              <a:gd name="T73" fmla="*/ 368 h 368"/>
              <a:gd name="T74" fmla="*/ 512 w 529"/>
              <a:gd name="T75" fmla="*/ 368 h 368"/>
              <a:gd name="T76" fmla="*/ 521 w 529"/>
              <a:gd name="T77" fmla="*/ 368 h 368"/>
              <a:gd name="T78" fmla="*/ 523 w 529"/>
              <a:gd name="T79" fmla="*/ 368 h 368"/>
              <a:gd name="T80" fmla="*/ 529 w 529"/>
              <a:gd name="T81" fmla="*/ 368 h 368"/>
              <a:gd name="T82" fmla="*/ 529 w 529"/>
              <a:gd name="T83" fmla="*/ 338 h 368"/>
              <a:gd name="T84" fmla="*/ 529 w 529"/>
              <a:gd name="T85" fmla="*/ 338 h 368"/>
              <a:gd name="T86" fmla="*/ 529 w 529"/>
              <a:gd name="T87" fmla="*/ 338 h 368"/>
              <a:gd name="T88" fmla="*/ 529 w 529"/>
              <a:gd name="T89" fmla="*/ 338 h 368"/>
              <a:gd name="T90" fmla="*/ 521 w 529"/>
              <a:gd name="T91" fmla="*/ 307 h 368"/>
              <a:gd name="T92" fmla="*/ 515 w 529"/>
              <a:gd name="T93" fmla="*/ 286 h 368"/>
              <a:gd name="T94" fmla="*/ 518 w 529"/>
              <a:gd name="T95" fmla="*/ 265 h 368"/>
              <a:gd name="T96" fmla="*/ 518 w 529"/>
              <a:gd name="T97" fmla="*/ 234 h 368"/>
              <a:gd name="T98" fmla="*/ 512 w 529"/>
              <a:gd name="T99" fmla="*/ 204 h 368"/>
              <a:gd name="T100" fmla="*/ 509 w 529"/>
              <a:gd name="T101" fmla="*/ 189 h 368"/>
              <a:gd name="T102" fmla="*/ 504 w 529"/>
              <a:gd name="T103" fmla="*/ 167 h 368"/>
              <a:gd name="T104" fmla="*/ 498 w 529"/>
              <a:gd name="T105" fmla="*/ 131 h 368"/>
              <a:gd name="T106" fmla="*/ 487 w 529"/>
              <a:gd name="T107" fmla="*/ 107 h 368"/>
              <a:gd name="T108" fmla="*/ 484 w 529"/>
              <a:gd name="T109" fmla="*/ 73 h 368"/>
              <a:gd name="T110" fmla="*/ 498 w 529"/>
              <a:gd name="T111" fmla="*/ 43 h 368"/>
              <a:gd name="T112" fmla="*/ 498 w 529"/>
              <a:gd name="T113" fmla="*/ 37 h 368"/>
              <a:gd name="T114" fmla="*/ 313 w 529"/>
              <a:gd name="T115" fmla="*/ 25 h 368"/>
              <a:gd name="T116" fmla="*/ 39 w 529"/>
              <a:gd name="T117" fmla="*/ 0 h 368"/>
              <a:gd name="T118" fmla="*/ 34 w 529"/>
              <a:gd name="T119" fmla="*/ 46 h 368"/>
              <a:gd name="T120" fmla="*/ 17 w 529"/>
              <a:gd name="T121" fmla="*/ 18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9" h="368">
                <a:moveTo>
                  <a:pt x="17" y="189"/>
                </a:moveTo>
                <a:lnTo>
                  <a:pt x="17" y="189"/>
                </a:lnTo>
                <a:lnTo>
                  <a:pt x="17" y="189"/>
                </a:lnTo>
                <a:lnTo>
                  <a:pt x="17" y="189"/>
                </a:lnTo>
                <a:lnTo>
                  <a:pt x="17" y="201"/>
                </a:lnTo>
                <a:lnTo>
                  <a:pt x="17" y="201"/>
                </a:lnTo>
                <a:lnTo>
                  <a:pt x="17" y="201"/>
                </a:lnTo>
                <a:lnTo>
                  <a:pt x="17" y="201"/>
                </a:lnTo>
                <a:lnTo>
                  <a:pt x="17" y="201"/>
                </a:lnTo>
                <a:lnTo>
                  <a:pt x="17" y="201"/>
                </a:lnTo>
                <a:lnTo>
                  <a:pt x="17" y="201"/>
                </a:lnTo>
                <a:lnTo>
                  <a:pt x="17" y="201"/>
                </a:lnTo>
                <a:lnTo>
                  <a:pt x="0" y="341"/>
                </a:lnTo>
                <a:lnTo>
                  <a:pt x="0" y="341"/>
                </a:lnTo>
                <a:lnTo>
                  <a:pt x="232" y="356"/>
                </a:lnTo>
                <a:lnTo>
                  <a:pt x="232" y="356"/>
                </a:lnTo>
                <a:lnTo>
                  <a:pt x="232" y="356"/>
                </a:lnTo>
                <a:lnTo>
                  <a:pt x="232" y="356"/>
                </a:lnTo>
                <a:lnTo>
                  <a:pt x="243" y="356"/>
                </a:lnTo>
                <a:lnTo>
                  <a:pt x="243" y="356"/>
                </a:lnTo>
                <a:lnTo>
                  <a:pt x="243" y="356"/>
                </a:lnTo>
                <a:lnTo>
                  <a:pt x="243" y="356"/>
                </a:lnTo>
                <a:lnTo>
                  <a:pt x="252" y="356"/>
                </a:lnTo>
                <a:lnTo>
                  <a:pt x="252" y="356"/>
                </a:lnTo>
                <a:lnTo>
                  <a:pt x="255" y="356"/>
                </a:lnTo>
                <a:lnTo>
                  <a:pt x="255" y="356"/>
                </a:lnTo>
                <a:lnTo>
                  <a:pt x="263" y="356"/>
                </a:lnTo>
                <a:lnTo>
                  <a:pt x="263" y="356"/>
                </a:lnTo>
                <a:lnTo>
                  <a:pt x="266" y="356"/>
                </a:lnTo>
                <a:lnTo>
                  <a:pt x="266" y="356"/>
                </a:lnTo>
                <a:lnTo>
                  <a:pt x="274" y="359"/>
                </a:lnTo>
                <a:lnTo>
                  <a:pt x="274" y="359"/>
                </a:lnTo>
                <a:lnTo>
                  <a:pt x="277" y="359"/>
                </a:lnTo>
                <a:lnTo>
                  <a:pt x="277" y="359"/>
                </a:lnTo>
                <a:lnTo>
                  <a:pt x="285" y="359"/>
                </a:lnTo>
                <a:lnTo>
                  <a:pt x="285" y="359"/>
                </a:lnTo>
                <a:lnTo>
                  <a:pt x="285" y="359"/>
                </a:lnTo>
                <a:lnTo>
                  <a:pt x="285" y="359"/>
                </a:lnTo>
                <a:lnTo>
                  <a:pt x="297" y="359"/>
                </a:lnTo>
                <a:lnTo>
                  <a:pt x="297" y="359"/>
                </a:lnTo>
                <a:lnTo>
                  <a:pt x="297" y="359"/>
                </a:lnTo>
                <a:lnTo>
                  <a:pt x="297" y="359"/>
                </a:lnTo>
                <a:lnTo>
                  <a:pt x="344" y="362"/>
                </a:lnTo>
                <a:lnTo>
                  <a:pt x="344" y="362"/>
                </a:lnTo>
                <a:lnTo>
                  <a:pt x="347" y="362"/>
                </a:lnTo>
                <a:lnTo>
                  <a:pt x="347" y="362"/>
                </a:lnTo>
                <a:lnTo>
                  <a:pt x="355" y="362"/>
                </a:lnTo>
                <a:lnTo>
                  <a:pt x="355" y="362"/>
                </a:lnTo>
                <a:lnTo>
                  <a:pt x="358" y="362"/>
                </a:lnTo>
                <a:lnTo>
                  <a:pt x="358" y="362"/>
                </a:lnTo>
                <a:lnTo>
                  <a:pt x="364" y="362"/>
                </a:lnTo>
                <a:lnTo>
                  <a:pt x="364" y="362"/>
                </a:lnTo>
                <a:lnTo>
                  <a:pt x="369" y="362"/>
                </a:lnTo>
                <a:lnTo>
                  <a:pt x="369" y="362"/>
                </a:lnTo>
                <a:lnTo>
                  <a:pt x="375" y="365"/>
                </a:lnTo>
                <a:lnTo>
                  <a:pt x="375" y="365"/>
                </a:lnTo>
                <a:lnTo>
                  <a:pt x="378" y="365"/>
                </a:lnTo>
                <a:lnTo>
                  <a:pt x="378" y="365"/>
                </a:lnTo>
                <a:lnTo>
                  <a:pt x="386" y="365"/>
                </a:lnTo>
                <a:lnTo>
                  <a:pt x="386" y="365"/>
                </a:lnTo>
                <a:lnTo>
                  <a:pt x="389" y="365"/>
                </a:lnTo>
                <a:lnTo>
                  <a:pt x="389" y="365"/>
                </a:lnTo>
                <a:lnTo>
                  <a:pt x="395" y="365"/>
                </a:lnTo>
                <a:lnTo>
                  <a:pt x="395" y="365"/>
                </a:lnTo>
                <a:lnTo>
                  <a:pt x="400" y="365"/>
                </a:lnTo>
                <a:lnTo>
                  <a:pt x="400" y="365"/>
                </a:lnTo>
                <a:lnTo>
                  <a:pt x="406" y="365"/>
                </a:lnTo>
                <a:lnTo>
                  <a:pt x="406" y="365"/>
                </a:lnTo>
                <a:lnTo>
                  <a:pt x="409" y="365"/>
                </a:lnTo>
                <a:lnTo>
                  <a:pt x="409" y="365"/>
                </a:lnTo>
                <a:lnTo>
                  <a:pt x="414" y="365"/>
                </a:lnTo>
                <a:lnTo>
                  <a:pt x="414" y="365"/>
                </a:lnTo>
                <a:lnTo>
                  <a:pt x="420" y="365"/>
                </a:lnTo>
                <a:lnTo>
                  <a:pt x="420" y="365"/>
                </a:lnTo>
                <a:lnTo>
                  <a:pt x="425" y="365"/>
                </a:lnTo>
                <a:lnTo>
                  <a:pt x="425" y="365"/>
                </a:lnTo>
                <a:lnTo>
                  <a:pt x="428" y="365"/>
                </a:lnTo>
                <a:lnTo>
                  <a:pt x="428" y="365"/>
                </a:lnTo>
                <a:lnTo>
                  <a:pt x="434" y="365"/>
                </a:lnTo>
                <a:lnTo>
                  <a:pt x="434" y="365"/>
                </a:lnTo>
                <a:lnTo>
                  <a:pt x="439" y="368"/>
                </a:lnTo>
                <a:lnTo>
                  <a:pt x="439" y="368"/>
                </a:lnTo>
                <a:lnTo>
                  <a:pt x="448" y="368"/>
                </a:lnTo>
                <a:lnTo>
                  <a:pt x="448" y="368"/>
                </a:lnTo>
                <a:lnTo>
                  <a:pt x="453" y="368"/>
                </a:lnTo>
                <a:lnTo>
                  <a:pt x="453" y="368"/>
                </a:lnTo>
                <a:lnTo>
                  <a:pt x="456" y="368"/>
                </a:lnTo>
                <a:lnTo>
                  <a:pt x="456" y="368"/>
                </a:lnTo>
                <a:lnTo>
                  <a:pt x="462" y="368"/>
                </a:lnTo>
                <a:lnTo>
                  <a:pt x="462" y="368"/>
                </a:lnTo>
                <a:lnTo>
                  <a:pt x="467" y="368"/>
                </a:lnTo>
                <a:lnTo>
                  <a:pt x="467" y="368"/>
                </a:lnTo>
                <a:lnTo>
                  <a:pt x="470" y="368"/>
                </a:lnTo>
                <a:lnTo>
                  <a:pt x="470" y="368"/>
                </a:lnTo>
                <a:lnTo>
                  <a:pt x="476" y="368"/>
                </a:lnTo>
                <a:lnTo>
                  <a:pt x="476" y="368"/>
                </a:lnTo>
                <a:lnTo>
                  <a:pt x="479" y="368"/>
                </a:lnTo>
                <a:lnTo>
                  <a:pt x="479" y="368"/>
                </a:lnTo>
                <a:lnTo>
                  <a:pt x="484" y="368"/>
                </a:lnTo>
                <a:lnTo>
                  <a:pt x="484" y="368"/>
                </a:lnTo>
                <a:lnTo>
                  <a:pt x="487" y="368"/>
                </a:lnTo>
                <a:lnTo>
                  <a:pt x="487" y="368"/>
                </a:lnTo>
                <a:lnTo>
                  <a:pt x="493" y="368"/>
                </a:lnTo>
                <a:lnTo>
                  <a:pt x="493" y="368"/>
                </a:lnTo>
                <a:lnTo>
                  <a:pt x="495" y="368"/>
                </a:lnTo>
                <a:lnTo>
                  <a:pt x="495" y="368"/>
                </a:lnTo>
                <a:lnTo>
                  <a:pt x="501" y="368"/>
                </a:lnTo>
                <a:lnTo>
                  <a:pt x="501" y="368"/>
                </a:lnTo>
                <a:lnTo>
                  <a:pt x="504" y="368"/>
                </a:lnTo>
                <a:lnTo>
                  <a:pt x="504" y="368"/>
                </a:lnTo>
                <a:lnTo>
                  <a:pt x="507" y="368"/>
                </a:lnTo>
                <a:lnTo>
                  <a:pt x="507" y="368"/>
                </a:lnTo>
                <a:lnTo>
                  <a:pt x="512" y="368"/>
                </a:lnTo>
                <a:lnTo>
                  <a:pt x="512" y="368"/>
                </a:lnTo>
                <a:lnTo>
                  <a:pt x="515" y="368"/>
                </a:lnTo>
                <a:lnTo>
                  <a:pt x="515" y="368"/>
                </a:lnTo>
                <a:lnTo>
                  <a:pt x="521" y="368"/>
                </a:lnTo>
                <a:lnTo>
                  <a:pt x="521" y="368"/>
                </a:lnTo>
                <a:lnTo>
                  <a:pt x="523" y="368"/>
                </a:lnTo>
                <a:lnTo>
                  <a:pt x="523" y="368"/>
                </a:lnTo>
                <a:lnTo>
                  <a:pt x="526" y="368"/>
                </a:lnTo>
                <a:lnTo>
                  <a:pt x="526" y="368"/>
                </a:lnTo>
                <a:lnTo>
                  <a:pt x="529" y="368"/>
                </a:lnTo>
                <a:lnTo>
                  <a:pt x="529" y="368"/>
                </a:lnTo>
                <a:lnTo>
                  <a:pt x="529" y="368"/>
                </a:lnTo>
                <a:lnTo>
                  <a:pt x="529" y="338"/>
                </a:lnTo>
                <a:lnTo>
                  <a:pt x="529" y="338"/>
                </a:lnTo>
                <a:lnTo>
                  <a:pt x="529" y="338"/>
                </a:lnTo>
                <a:lnTo>
                  <a:pt x="529" y="338"/>
                </a:lnTo>
                <a:lnTo>
                  <a:pt x="529" y="338"/>
                </a:lnTo>
                <a:lnTo>
                  <a:pt x="529" y="338"/>
                </a:lnTo>
                <a:lnTo>
                  <a:pt x="529" y="338"/>
                </a:lnTo>
                <a:lnTo>
                  <a:pt x="529" y="338"/>
                </a:lnTo>
                <a:lnTo>
                  <a:pt x="529" y="338"/>
                </a:lnTo>
                <a:lnTo>
                  <a:pt x="529" y="338"/>
                </a:lnTo>
                <a:lnTo>
                  <a:pt x="529" y="316"/>
                </a:lnTo>
                <a:lnTo>
                  <a:pt x="526" y="310"/>
                </a:lnTo>
                <a:lnTo>
                  <a:pt x="521" y="307"/>
                </a:lnTo>
                <a:lnTo>
                  <a:pt x="521" y="307"/>
                </a:lnTo>
                <a:lnTo>
                  <a:pt x="518" y="298"/>
                </a:lnTo>
                <a:lnTo>
                  <a:pt x="515" y="286"/>
                </a:lnTo>
                <a:lnTo>
                  <a:pt x="515" y="286"/>
                </a:lnTo>
                <a:lnTo>
                  <a:pt x="518" y="265"/>
                </a:lnTo>
                <a:lnTo>
                  <a:pt x="518" y="265"/>
                </a:lnTo>
                <a:lnTo>
                  <a:pt x="521" y="246"/>
                </a:lnTo>
                <a:lnTo>
                  <a:pt x="521" y="246"/>
                </a:lnTo>
                <a:lnTo>
                  <a:pt x="518" y="234"/>
                </a:lnTo>
                <a:lnTo>
                  <a:pt x="515" y="222"/>
                </a:lnTo>
                <a:lnTo>
                  <a:pt x="515" y="222"/>
                </a:lnTo>
                <a:lnTo>
                  <a:pt x="512" y="204"/>
                </a:lnTo>
                <a:lnTo>
                  <a:pt x="512" y="204"/>
                </a:lnTo>
                <a:lnTo>
                  <a:pt x="509" y="189"/>
                </a:lnTo>
                <a:lnTo>
                  <a:pt x="509" y="189"/>
                </a:lnTo>
                <a:lnTo>
                  <a:pt x="507" y="177"/>
                </a:lnTo>
                <a:lnTo>
                  <a:pt x="504" y="167"/>
                </a:lnTo>
                <a:lnTo>
                  <a:pt x="504" y="167"/>
                </a:lnTo>
                <a:lnTo>
                  <a:pt x="501" y="146"/>
                </a:lnTo>
                <a:lnTo>
                  <a:pt x="501" y="146"/>
                </a:lnTo>
                <a:lnTo>
                  <a:pt x="498" y="131"/>
                </a:lnTo>
                <a:lnTo>
                  <a:pt x="498" y="131"/>
                </a:lnTo>
                <a:lnTo>
                  <a:pt x="495" y="119"/>
                </a:lnTo>
                <a:lnTo>
                  <a:pt x="487" y="107"/>
                </a:lnTo>
                <a:lnTo>
                  <a:pt x="487" y="107"/>
                </a:lnTo>
                <a:lnTo>
                  <a:pt x="484" y="104"/>
                </a:lnTo>
                <a:lnTo>
                  <a:pt x="484" y="73"/>
                </a:lnTo>
                <a:lnTo>
                  <a:pt x="484" y="73"/>
                </a:lnTo>
                <a:lnTo>
                  <a:pt x="487" y="55"/>
                </a:lnTo>
                <a:lnTo>
                  <a:pt x="498" y="43"/>
                </a:lnTo>
                <a:lnTo>
                  <a:pt x="498" y="43"/>
                </a:lnTo>
                <a:lnTo>
                  <a:pt x="498" y="37"/>
                </a:lnTo>
                <a:lnTo>
                  <a:pt x="498" y="37"/>
                </a:lnTo>
                <a:lnTo>
                  <a:pt x="498" y="34"/>
                </a:lnTo>
                <a:lnTo>
                  <a:pt x="498" y="34"/>
                </a:lnTo>
                <a:lnTo>
                  <a:pt x="313" y="25"/>
                </a:lnTo>
                <a:lnTo>
                  <a:pt x="313" y="25"/>
                </a:lnTo>
                <a:lnTo>
                  <a:pt x="176" y="13"/>
                </a:lnTo>
                <a:lnTo>
                  <a:pt x="39" y="0"/>
                </a:lnTo>
                <a:lnTo>
                  <a:pt x="39" y="0"/>
                </a:lnTo>
                <a:lnTo>
                  <a:pt x="34" y="46"/>
                </a:lnTo>
                <a:lnTo>
                  <a:pt x="34" y="46"/>
                </a:lnTo>
                <a:lnTo>
                  <a:pt x="17" y="186"/>
                </a:lnTo>
                <a:lnTo>
                  <a:pt x="17" y="186"/>
                </a:lnTo>
                <a:lnTo>
                  <a:pt x="17" y="189"/>
                </a:lnTo>
                <a:lnTo>
                  <a:pt x="17" y="189"/>
                </a:lnTo>
                <a:close/>
              </a:path>
            </a:pathLst>
          </a:custGeom>
          <a:solidFill>
            <a:schemeClr val="accent6">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0" name="Freeform 569">
            <a:extLst>
              <a:ext uri="{FF2B5EF4-FFF2-40B4-BE49-F238E27FC236}">
                <a16:creationId xmlns:a16="http://schemas.microsoft.com/office/drawing/2014/main" id="{A3BF1CC3-7FC0-C5D4-1520-46BC111EB4B0}"/>
              </a:ext>
            </a:extLst>
          </p:cNvPr>
          <p:cNvSpPr>
            <a:spLocks/>
          </p:cNvSpPr>
          <p:nvPr/>
        </p:nvSpPr>
        <p:spPr bwMode="auto">
          <a:xfrm rot="21400944">
            <a:off x="9464446" y="2765632"/>
            <a:ext cx="24843" cy="31803"/>
          </a:xfrm>
          <a:custGeom>
            <a:avLst/>
            <a:gdLst>
              <a:gd name="T0" fmla="*/ 20 w 20"/>
              <a:gd name="T1" fmla="*/ 27 h 27"/>
              <a:gd name="T2" fmla="*/ 20 w 20"/>
              <a:gd name="T3" fmla="*/ 27 h 27"/>
              <a:gd name="T4" fmla="*/ 12 w 20"/>
              <a:gd name="T5" fmla="*/ 21 h 27"/>
              <a:gd name="T6" fmla="*/ 3 w 20"/>
              <a:gd name="T7" fmla="*/ 6 h 27"/>
              <a:gd name="T8" fmla="*/ 3 w 20"/>
              <a:gd name="T9" fmla="*/ 6 h 27"/>
              <a:gd name="T10" fmla="*/ 0 w 20"/>
              <a:gd name="T11" fmla="*/ 0 h 27"/>
              <a:gd name="T12" fmla="*/ 0 w 20"/>
              <a:gd name="T13" fmla="*/ 0 h 27"/>
              <a:gd name="T14" fmla="*/ 3 w 20"/>
              <a:gd name="T15" fmla="*/ 6 h 27"/>
              <a:gd name="T16" fmla="*/ 3 w 20"/>
              <a:gd name="T17" fmla="*/ 6 h 27"/>
              <a:gd name="T18" fmla="*/ 12 w 20"/>
              <a:gd name="T19" fmla="*/ 21 h 27"/>
              <a:gd name="T20" fmla="*/ 20 w 20"/>
              <a:gd name="T21" fmla="*/ 27 h 27"/>
              <a:gd name="T22" fmla="*/ 20 w 20"/>
              <a:gd name="T2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7">
                <a:moveTo>
                  <a:pt x="20" y="27"/>
                </a:moveTo>
                <a:lnTo>
                  <a:pt x="20" y="27"/>
                </a:lnTo>
                <a:lnTo>
                  <a:pt x="12" y="21"/>
                </a:lnTo>
                <a:lnTo>
                  <a:pt x="3" y="6"/>
                </a:lnTo>
                <a:lnTo>
                  <a:pt x="3" y="6"/>
                </a:lnTo>
                <a:lnTo>
                  <a:pt x="0" y="0"/>
                </a:lnTo>
                <a:lnTo>
                  <a:pt x="0" y="0"/>
                </a:lnTo>
                <a:lnTo>
                  <a:pt x="3" y="6"/>
                </a:lnTo>
                <a:lnTo>
                  <a:pt x="3" y="6"/>
                </a:lnTo>
                <a:lnTo>
                  <a:pt x="12" y="21"/>
                </a:lnTo>
                <a:lnTo>
                  <a:pt x="20" y="27"/>
                </a:lnTo>
                <a:lnTo>
                  <a:pt x="20" y="27"/>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1" name="Freeform 570">
            <a:extLst>
              <a:ext uri="{FF2B5EF4-FFF2-40B4-BE49-F238E27FC236}">
                <a16:creationId xmlns:a16="http://schemas.microsoft.com/office/drawing/2014/main" id="{67CF1059-1598-F030-34AF-3A5EA5653E55}"/>
              </a:ext>
            </a:extLst>
          </p:cNvPr>
          <p:cNvSpPr>
            <a:spLocks/>
          </p:cNvSpPr>
          <p:nvPr/>
        </p:nvSpPr>
        <p:spPr bwMode="auto">
          <a:xfrm rot="21400944">
            <a:off x="9489235" y="2599615"/>
            <a:ext cx="3726" cy="17668"/>
          </a:xfrm>
          <a:custGeom>
            <a:avLst/>
            <a:gdLst>
              <a:gd name="T0" fmla="*/ 3 w 3"/>
              <a:gd name="T1" fmla="*/ 0 h 15"/>
              <a:gd name="T2" fmla="*/ 3 w 3"/>
              <a:gd name="T3" fmla="*/ 0 h 15"/>
              <a:gd name="T4" fmla="*/ 0 w 3"/>
              <a:gd name="T5" fmla="*/ 15 h 15"/>
              <a:gd name="T6" fmla="*/ 0 w 3"/>
              <a:gd name="T7" fmla="*/ 15 h 15"/>
              <a:gd name="T8" fmla="*/ 3 w 3"/>
              <a:gd name="T9" fmla="*/ 0 h 15"/>
              <a:gd name="T10" fmla="*/ 3 w 3"/>
              <a:gd name="T11" fmla="*/ 0 h 15"/>
            </a:gdLst>
            <a:ahLst/>
            <a:cxnLst>
              <a:cxn ang="0">
                <a:pos x="T0" y="T1"/>
              </a:cxn>
              <a:cxn ang="0">
                <a:pos x="T2" y="T3"/>
              </a:cxn>
              <a:cxn ang="0">
                <a:pos x="T4" y="T5"/>
              </a:cxn>
              <a:cxn ang="0">
                <a:pos x="T6" y="T7"/>
              </a:cxn>
              <a:cxn ang="0">
                <a:pos x="T8" y="T9"/>
              </a:cxn>
              <a:cxn ang="0">
                <a:pos x="T10" y="T11"/>
              </a:cxn>
            </a:cxnLst>
            <a:rect l="0" t="0" r="r" b="b"/>
            <a:pathLst>
              <a:path w="3" h="15">
                <a:moveTo>
                  <a:pt x="3" y="0"/>
                </a:moveTo>
                <a:lnTo>
                  <a:pt x="3" y="0"/>
                </a:lnTo>
                <a:lnTo>
                  <a:pt x="0" y="15"/>
                </a:lnTo>
                <a:lnTo>
                  <a:pt x="0" y="15"/>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2" name="Freeform 571">
            <a:extLst>
              <a:ext uri="{FF2B5EF4-FFF2-40B4-BE49-F238E27FC236}">
                <a16:creationId xmlns:a16="http://schemas.microsoft.com/office/drawing/2014/main" id="{AA2B85FC-588D-3EF9-DB80-B7D6E4807443}"/>
              </a:ext>
            </a:extLst>
          </p:cNvPr>
          <p:cNvSpPr>
            <a:spLocks/>
          </p:cNvSpPr>
          <p:nvPr/>
        </p:nvSpPr>
        <p:spPr bwMode="auto">
          <a:xfrm rot="21400944">
            <a:off x="8429332" y="2619971"/>
            <a:ext cx="701835" cy="479398"/>
          </a:xfrm>
          <a:custGeom>
            <a:avLst/>
            <a:gdLst>
              <a:gd name="T0" fmla="*/ 19 w 565"/>
              <a:gd name="T1" fmla="*/ 133 h 407"/>
              <a:gd name="T2" fmla="*/ 19 w 565"/>
              <a:gd name="T3" fmla="*/ 152 h 407"/>
              <a:gd name="T4" fmla="*/ 0 w 565"/>
              <a:gd name="T5" fmla="*/ 316 h 407"/>
              <a:gd name="T6" fmla="*/ 168 w 565"/>
              <a:gd name="T7" fmla="*/ 325 h 407"/>
              <a:gd name="T8" fmla="*/ 176 w 565"/>
              <a:gd name="T9" fmla="*/ 325 h 407"/>
              <a:gd name="T10" fmla="*/ 179 w 565"/>
              <a:gd name="T11" fmla="*/ 325 h 407"/>
              <a:gd name="T12" fmla="*/ 187 w 565"/>
              <a:gd name="T13" fmla="*/ 325 h 407"/>
              <a:gd name="T14" fmla="*/ 198 w 565"/>
              <a:gd name="T15" fmla="*/ 328 h 407"/>
              <a:gd name="T16" fmla="*/ 204 w 565"/>
              <a:gd name="T17" fmla="*/ 328 h 407"/>
              <a:gd name="T18" fmla="*/ 210 w 565"/>
              <a:gd name="T19" fmla="*/ 328 h 407"/>
              <a:gd name="T20" fmla="*/ 212 w 565"/>
              <a:gd name="T21" fmla="*/ 331 h 407"/>
              <a:gd name="T22" fmla="*/ 302 w 565"/>
              <a:gd name="T23" fmla="*/ 337 h 407"/>
              <a:gd name="T24" fmla="*/ 377 w 565"/>
              <a:gd name="T25" fmla="*/ 367 h 407"/>
              <a:gd name="T26" fmla="*/ 447 w 565"/>
              <a:gd name="T27" fmla="*/ 389 h 407"/>
              <a:gd name="T28" fmla="*/ 489 w 565"/>
              <a:gd name="T29" fmla="*/ 383 h 407"/>
              <a:gd name="T30" fmla="*/ 498 w 565"/>
              <a:gd name="T31" fmla="*/ 380 h 407"/>
              <a:gd name="T32" fmla="*/ 503 w 565"/>
              <a:gd name="T33" fmla="*/ 380 h 407"/>
              <a:gd name="T34" fmla="*/ 506 w 565"/>
              <a:gd name="T35" fmla="*/ 380 h 407"/>
              <a:gd name="T36" fmla="*/ 509 w 565"/>
              <a:gd name="T37" fmla="*/ 380 h 407"/>
              <a:gd name="T38" fmla="*/ 515 w 565"/>
              <a:gd name="T39" fmla="*/ 380 h 407"/>
              <a:gd name="T40" fmla="*/ 517 w 565"/>
              <a:gd name="T41" fmla="*/ 383 h 407"/>
              <a:gd name="T42" fmla="*/ 520 w 565"/>
              <a:gd name="T43" fmla="*/ 386 h 407"/>
              <a:gd name="T44" fmla="*/ 523 w 565"/>
              <a:gd name="T45" fmla="*/ 389 h 407"/>
              <a:gd name="T46" fmla="*/ 531 w 565"/>
              <a:gd name="T47" fmla="*/ 392 h 407"/>
              <a:gd name="T48" fmla="*/ 534 w 565"/>
              <a:gd name="T49" fmla="*/ 395 h 407"/>
              <a:gd name="T50" fmla="*/ 543 w 565"/>
              <a:gd name="T51" fmla="*/ 398 h 407"/>
              <a:gd name="T52" fmla="*/ 548 w 565"/>
              <a:gd name="T53" fmla="*/ 401 h 407"/>
              <a:gd name="T54" fmla="*/ 557 w 565"/>
              <a:gd name="T55" fmla="*/ 404 h 407"/>
              <a:gd name="T56" fmla="*/ 562 w 565"/>
              <a:gd name="T57" fmla="*/ 407 h 407"/>
              <a:gd name="T58" fmla="*/ 562 w 565"/>
              <a:gd name="T59" fmla="*/ 404 h 407"/>
              <a:gd name="T60" fmla="*/ 557 w 565"/>
              <a:gd name="T61" fmla="*/ 328 h 407"/>
              <a:gd name="T62" fmla="*/ 545 w 565"/>
              <a:gd name="T63" fmla="*/ 301 h 407"/>
              <a:gd name="T64" fmla="*/ 562 w 565"/>
              <a:gd name="T65" fmla="*/ 270 h 407"/>
              <a:gd name="T66" fmla="*/ 562 w 565"/>
              <a:gd name="T67" fmla="*/ 255 h 407"/>
              <a:gd name="T68" fmla="*/ 562 w 565"/>
              <a:gd name="T69" fmla="*/ 246 h 407"/>
              <a:gd name="T70" fmla="*/ 559 w 565"/>
              <a:gd name="T71" fmla="*/ 237 h 407"/>
              <a:gd name="T72" fmla="*/ 559 w 565"/>
              <a:gd name="T73" fmla="*/ 234 h 407"/>
              <a:gd name="T74" fmla="*/ 551 w 565"/>
              <a:gd name="T75" fmla="*/ 70 h 407"/>
              <a:gd name="T76" fmla="*/ 557 w 565"/>
              <a:gd name="T77" fmla="*/ 30 h 407"/>
              <a:gd name="T78" fmla="*/ 543 w 565"/>
              <a:gd name="T79" fmla="*/ 30 h 407"/>
              <a:gd name="T80" fmla="*/ 531 w 565"/>
              <a:gd name="T81" fmla="*/ 30 h 407"/>
              <a:gd name="T82" fmla="*/ 515 w 565"/>
              <a:gd name="T83" fmla="*/ 30 h 407"/>
              <a:gd name="T84" fmla="*/ 501 w 565"/>
              <a:gd name="T85" fmla="*/ 30 h 407"/>
              <a:gd name="T86" fmla="*/ 484 w 565"/>
              <a:gd name="T87" fmla="*/ 30 h 407"/>
              <a:gd name="T88" fmla="*/ 470 w 565"/>
              <a:gd name="T89" fmla="*/ 27 h 407"/>
              <a:gd name="T90" fmla="*/ 408 w 565"/>
              <a:gd name="T91" fmla="*/ 24 h 407"/>
              <a:gd name="T92" fmla="*/ 389 w 565"/>
              <a:gd name="T93" fmla="*/ 24 h 407"/>
              <a:gd name="T94" fmla="*/ 366 w 565"/>
              <a:gd name="T95" fmla="*/ 24 h 407"/>
              <a:gd name="T96" fmla="*/ 355 w 565"/>
              <a:gd name="T97" fmla="*/ 21 h 407"/>
              <a:gd name="T98" fmla="*/ 333 w 565"/>
              <a:gd name="T99" fmla="*/ 21 h 407"/>
              <a:gd name="T100" fmla="*/ 254 w 565"/>
              <a:gd name="T101" fmla="*/ 15 h 407"/>
              <a:gd name="T102" fmla="*/ 235 w 565"/>
              <a:gd name="T103" fmla="*/ 15 h 407"/>
              <a:gd name="T104" fmla="*/ 221 w 565"/>
              <a:gd name="T105" fmla="*/ 15 h 407"/>
              <a:gd name="T106" fmla="*/ 198 w 565"/>
              <a:gd name="T107" fmla="*/ 12 h 407"/>
              <a:gd name="T108" fmla="*/ 184 w 565"/>
              <a:gd name="T109" fmla="*/ 12 h 407"/>
              <a:gd name="T110" fmla="*/ 168 w 565"/>
              <a:gd name="T111" fmla="*/ 12 h 407"/>
              <a:gd name="T112" fmla="*/ 33 w 565"/>
              <a:gd name="T113" fmla="*/ 2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5" h="407">
                <a:moveTo>
                  <a:pt x="33" y="30"/>
                </a:moveTo>
                <a:lnTo>
                  <a:pt x="33" y="30"/>
                </a:lnTo>
                <a:lnTo>
                  <a:pt x="28" y="67"/>
                </a:lnTo>
                <a:lnTo>
                  <a:pt x="28" y="67"/>
                </a:lnTo>
                <a:lnTo>
                  <a:pt x="25" y="106"/>
                </a:lnTo>
                <a:lnTo>
                  <a:pt x="25" y="106"/>
                </a:lnTo>
                <a:lnTo>
                  <a:pt x="19" y="133"/>
                </a:lnTo>
                <a:lnTo>
                  <a:pt x="19" y="133"/>
                </a:lnTo>
                <a:lnTo>
                  <a:pt x="19" y="136"/>
                </a:lnTo>
                <a:lnTo>
                  <a:pt x="19" y="136"/>
                </a:lnTo>
                <a:lnTo>
                  <a:pt x="19" y="146"/>
                </a:lnTo>
                <a:lnTo>
                  <a:pt x="19" y="146"/>
                </a:lnTo>
                <a:lnTo>
                  <a:pt x="19" y="152"/>
                </a:lnTo>
                <a:lnTo>
                  <a:pt x="19" y="152"/>
                </a:lnTo>
                <a:lnTo>
                  <a:pt x="16" y="161"/>
                </a:lnTo>
                <a:lnTo>
                  <a:pt x="16" y="161"/>
                </a:lnTo>
                <a:lnTo>
                  <a:pt x="16" y="164"/>
                </a:lnTo>
                <a:lnTo>
                  <a:pt x="16" y="164"/>
                </a:lnTo>
                <a:lnTo>
                  <a:pt x="16" y="170"/>
                </a:lnTo>
                <a:lnTo>
                  <a:pt x="16" y="170"/>
                </a:lnTo>
                <a:lnTo>
                  <a:pt x="0" y="316"/>
                </a:lnTo>
                <a:lnTo>
                  <a:pt x="0" y="316"/>
                </a:lnTo>
                <a:lnTo>
                  <a:pt x="61" y="319"/>
                </a:lnTo>
                <a:lnTo>
                  <a:pt x="145" y="322"/>
                </a:lnTo>
                <a:lnTo>
                  <a:pt x="145" y="322"/>
                </a:lnTo>
                <a:lnTo>
                  <a:pt x="145" y="322"/>
                </a:lnTo>
                <a:lnTo>
                  <a:pt x="168" y="325"/>
                </a:lnTo>
                <a:lnTo>
                  <a:pt x="168" y="325"/>
                </a:lnTo>
                <a:lnTo>
                  <a:pt x="168" y="325"/>
                </a:lnTo>
                <a:lnTo>
                  <a:pt x="168" y="325"/>
                </a:lnTo>
                <a:lnTo>
                  <a:pt x="170" y="325"/>
                </a:lnTo>
                <a:lnTo>
                  <a:pt x="170" y="325"/>
                </a:lnTo>
                <a:lnTo>
                  <a:pt x="173" y="325"/>
                </a:lnTo>
                <a:lnTo>
                  <a:pt x="173" y="325"/>
                </a:lnTo>
                <a:lnTo>
                  <a:pt x="176" y="325"/>
                </a:lnTo>
                <a:lnTo>
                  <a:pt x="176" y="325"/>
                </a:lnTo>
                <a:lnTo>
                  <a:pt x="176" y="325"/>
                </a:lnTo>
                <a:lnTo>
                  <a:pt x="176" y="325"/>
                </a:lnTo>
                <a:lnTo>
                  <a:pt x="179" y="325"/>
                </a:lnTo>
                <a:lnTo>
                  <a:pt x="179" y="325"/>
                </a:lnTo>
                <a:lnTo>
                  <a:pt x="179" y="325"/>
                </a:lnTo>
                <a:lnTo>
                  <a:pt x="179" y="325"/>
                </a:lnTo>
                <a:lnTo>
                  <a:pt x="182" y="325"/>
                </a:lnTo>
                <a:lnTo>
                  <a:pt x="182" y="325"/>
                </a:lnTo>
                <a:lnTo>
                  <a:pt x="184" y="325"/>
                </a:lnTo>
                <a:lnTo>
                  <a:pt x="184" y="325"/>
                </a:lnTo>
                <a:lnTo>
                  <a:pt x="187" y="325"/>
                </a:lnTo>
                <a:lnTo>
                  <a:pt x="187" y="325"/>
                </a:lnTo>
                <a:lnTo>
                  <a:pt x="187" y="325"/>
                </a:lnTo>
                <a:lnTo>
                  <a:pt x="187" y="325"/>
                </a:lnTo>
                <a:lnTo>
                  <a:pt x="196" y="328"/>
                </a:lnTo>
                <a:lnTo>
                  <a:pt x="196" y="328"/>
                </a:lnTo>
                <a:lnTo>
                  <a:pt x="198" y="328"/>
                </a:lnTo>
                <a:lnTo>
                  <a:pt x="198" y="328"/>
                </a:lnTo>
                <a:lnTo>
                  <a:pt x="198" y="328"/>
                </a:lnTo>
                <a:lnTo>
                  <a:pt x="198" y="328"/>
                </a:lnTo>
                <a:lnTo>
                  <a:pt x="201" y="328"/>
                </a:lnTo>
                <a:lnTo>
                  <a:pt x="201" y="328"/>
                </a:lnTo>
                <a:lnTo>
                  <a:pt x="201" y="328"/>
                </a:lnTo>
                <a:lnTo>
                  <a:pt x="201" y="328"/>
                </a:lnTo>
                <a:lnTo>
                  <a:pt x="204" y="328"/>
                </a:lnTo>
                <a:lnTo>
                  <a:pt x="204" y="328"/>
                </a:lnTo>
                <a:lnTo>
                  <a:pt x="204" y="328"/>
                </a:lnTo>
                <a:lnTo>
                  <a:pt x="204" y="328"/>
                </a:lnTo>
                <a:lnTo>
                  <a:pt x="207" y="328"/>
                </a:lnTo>
                <a:lnTo>
                  <a:pt x="207" y="328"/>
                </a:lnTo>
                <a:lnTo>
                  <a:pt x="207" y="328"/>
                </a:lnTo>
                <a:lnTo>
                  <a:pt x="207" y="328"/>
                </a:lnTo>
                <a:lnTo>
                  <a:pt x="210" y="328"/>
                </a:lnTo>
                <a:lnTo>
                  <a:pt x="210" y="328"/>
                </a:lnTo>
                <a:lnTo>
                  <a:pt x="210" y="328"/>
                </a:lnTo>
                <a:lnTo>
                  <a:pt x="210" y="328"/>
                </a:lnTo>
                <a:lnTo>
                  <a:pt x="210" y="331"/>
                </a:lnTo>
                <a:lnTo>
                  <a:pt x="210" y="331"/>
                </a:lnTo>
                <a:lnTo>
                  <a:pt x="212" y="331"/>
                </a:lnTo>
                <a:lnTo>
                  <a:pt x="212" y="331"/>
                </a:lnTo>
                <a:lnTo>
                  <a:pt x="212" y="331"/>
                </a:lnTo>
                <a:lnTo>
                  <a:pt x="212" y="331"/>
                </a:lnTo>
                <a:lnTo>
                  <a:pt x="215" y="331"/>
                </a:lnTo>
                <a:lnTo>
                  <a:pt x="215" y="331"/>
                </a:lnTo>
                <a:lnTo>
                  <a:pt x="249" y="337"/>
                </a:lnTo>
                <a:lnTo>
                  <a:pt x="279" y="337"/>
                </a:lnTo>
                <a:lnTo>
                  <a:pt x="279" y="337"/>
                </a:lnTo>
                <a:lnTo>
                  <a:pt x="302" y="337"/>
                </a:lnTo>
                <a:lnTo>
                  <a:pt x="310" y="340"/>
                </a:lnTo>
                <a:lnTo>
                  <a:pt x="313" y="343"/>
                </a:lnTo>
                <a:lnTo>
                  <a:pt x="313" y="343"/>
                </a:lnTo>
                <a:lnTo>
                  <a:pt x="324" y="352"/>
                </a:lnTo>
                <a:lnTo>
                  <a:pt x="347" y="358"/>
                </a:lnTo>
                <a:lnTo>
                  <a:pt x="347" y="358"/>
                </a:lnTo>
                <a:lnTo>
                  <a:pt x="377" y="367"/>
                </a:lnTo>
                <a:lnTo>
                  <a:pt x="377" y="367"/>
                </a:lnTo>
                <a:lnTo>
                  <a:pt x="400" y="370"/>
                </a:lnTo>
                <a:lnTo>
                  <a:pt x="408" y="377"/>
                </a:lnTo>
                <a:lnTo>
                  <a:pt x="408" y="377"/>
                </a:lnTo>
                <a:lnTo>
                  <a:pt x="417" y="383"/>
                </a:lnTo>
                <a:lnTo>
                  <a:pt x="428" y="386"/>
                </a:lnTo>
                <a:lnTo>
                  <a:pt x="447" y="389"/>
                </a:lnTo>
                <a:lnTo>
                  <a:pt x="447" y="389"/>
                </a:lnTo>
                <a:lnTo>
                  <a:pt x="459" y="386"/>
                </a:lnTo>
                <a:lnTo>
                  <a:pt x="459" y="386"/>
                </a:lnTo>
                <a:lnTo>
                  <a:pt x="481" y="383"/>
                </a:lnTo>
                <a:lnTo>
                  <a:pt x="481" y="383"/>
                </a:lnTo>
                <a:lnTo>
                  <a:pt x="489" y="383"/>
                </a:lnTo>
                <a:lnTo>
                  <a:pt x="489" y="383"/>
                </a:lnTo>
                <a:lnTo>
                  <a:pt x="492" y="380"/>
                </a:lnTo>
                <a:lnTo>
                  <a:pt x="492" y="380"/>
                </a:lnTo>
                <a:lnTo>
                  <a:pt x="492" y="380"/>
                </a:lnTo>
                <a:lnTo>
                  <a:pt x="492" y="380"/>
                </a:lnTo>
                <a:lnTo>
                  <a:pt x="495" y="380"/>
                </a:lnTo>
                <a:lnTo>
                  <a:pt x="495" y="380"/>
                </a:lnTo>
                <a:lnTo>
                  <a:pt x="498" y="380"/>
                </a:lnTo>
                <a:lnTo>
                  <a:pt x="498" y="380"/>
                </a:lnTo>
                <a:lnTo>
                  <a:pt x="501" y="380"/>
                </a:lnTo>
                <a:lnTo>
                  <a:pt x="501" y="380"/>
                </a:lnTo>
                <a:lnTo>
                  <a:pt x="501" y="380"/>
                </a:lnTo>
                <a:lnTo>
                  <a:pt x="501" y="380"/>
                </a:lnTo>
                <a:lnTo>
                  <a:pt x="503" y="380"/>
                </a:lnTo>
                <a:lnTo>
                  <a:pt x="503" y="380"/>
                </a:lnTo>
                <a:lnTo>
                  <a:pt x="503" y="380"/>
                </a:lnTo>
                <a:lnTo>
                  <a:pt x="503" y="380"/>
                </a:lnTo>
                <a:lnTo>
                  <a:pt x="506" y="380"/>
                </a:lnTo>
                <a:lnTo>
                  <a:pt x="506" y="380"/>
                </a:lnTo>
                <a:lnTo>
                  <a:pt x="506" y="380"/>
                </a:lnTo>
                <a:lnTo>
                  <a:pt x="506" y="380"/>
                </a:lnTo>
                <a:lnTo>
                  <a:pt x="506" y="380"/>
                </a:lnTo>
                <a:lnTo>
                  <a:pt x="506" y="380"/>
                </a:lnTo>
                <a:lnTo>
                  <a:pt x="509" y="380"/>
                </a:lnTo>
                <a:lnTo>
                  <a:pt x="509" y="380"/>
                </a:lnTo>
                <a:lnTo>
                  <a:pt x="509" y="380"/>
                </a:lnTo>
                <a:lnTo>
                  <a:pt x="509" y="380"/>
                </a:lnTo>
                <a:lnTo>
                  <a:pt x="509" y="380"/>
                </a:lnTo>
                <a:lnTo>
                  <a:pt x="509" y="380"/>
                </a:lnTo>
                <a:lnTo>
                  <a:pt x="512" y="380"/>
                </a:lnTo>
                <a:lnTo>
                  <a:pt x="512" y="380"/>
                </a:lnTo>
                <a:lnTo>
                  <a:pt x="512" y="380"/>
                </a:lnTo>
                <a:lnTo>
                  <a:pt x="512" y="380"/>
                </a:lnTo>
                <a:lnTo>
                  <a:pt x="512" y="380"/>
                </a:lnTo>
                <a:lnTo>
                  <a:pt x="512" y="380"/>
                </a:lnTo>
                <a:lnTo>
                  <a:pt x="515" y="380"/>
                </a:lnTo>
                <a:lnTo>
                  <a:pt x="515" y="380"/>
                </a:lnTo>
                <a:lnTo>
                  <a:pt x="515" y="380"/>
                </a:lnTo>
                <a:lnTo>
                  <a:pt x="515" y="380"/>
                </a:lnTo>
                <a:lnTo>
                  <a:pt x="515" y="383"/>
                </a:lnTo>
                <a:lnTo>
                  <a:pt x="515" y="383"/>
                </a:lnTo>
                <a:lnTo>
                  <a:pt x="517" y="383"/>
                </a:lnTo>
                <a:lnTo>
                  <a:pt x="517" y="383"/>
                </a:lnTo>
                <a:lnTo>
                  <a:pt x="517" y="383"/>
                </a:lnTo>
                <a:lnTo>
                  <a:pt x="517" y="383"/>
                </a:lnTo>
                <a:lnTo>
                  <a:pt x="520" y="383"/>
                </a:lnTo>
                <a:lnTo>
                  <a:pt x="520" y="383"/>
                </a:lnTo>
                <a:lnTo>
                  <a:pt x="520" y="386"/>
                </a:lnTo>
                <a:lnTo>
                  <a:pt x="520" y="386"/>
                </a:lnTo>
                <a:lnTo>
                  <a:pt x="520" y="386"/>
                </a:lnTo>
                <a:lnTo>
                  <a:pt x="520" y="386"/>
                </a:lnTo>
                <a:lnTo>
                  <a:pt x="523" y="386"/>
                </a:lnTo>
                <a:lnTo>
                  <a:pt x="523" y="386"/>
                </a:lnTo>
                <a:lnTo>
                  <a:pt x="523" y="386"/>
                </a:lnTo>
                <a:lnTo>
                  <a:pt x="523" y="386"/>
                </a:lnTo>
                <a:lnTo>
                  <a:pt x="523" y="389"/>
                </a:lnTo>
                <a:lnTo>
                  <a:pt x="523" y="389"/>
                </a:lnTo>
                <a:lnTo>
                  <a:pt x="526" y="389"/>
                </a:lnTo>
                <a:lnTo>
                  <a:pt x="526" y="389"/>
                </a:lnTo>
                <a:lnTo>
                  <a:pt x="526" y="389"/>
                </a:lnTo>
                <a:lnTo>
                  <a:pt x="526" y="389"/>
                </a:lnTo>
                <a:lnTo>
                  <a:pt x="529" y="389"/>
                </a:lnTo>
                <a:lnTo>
                  <a:pt x="529" y="389"/>
                </a:lnTo>
                <a:lnTo>
                  <a:pt x="531" y="392"/>
                </a:lnTo>
                <a:lnTo>
                  <a:pt x="531" y="392"/>
                </a:lnTo>
                <a:lnTo>
                  <a:pt x="531" y="392"/>
                </a:lnTo>
                <a:lnTo>
                  <a:pt x="531" y="392"/>
                </a:lnTo>
                <a:lnTo>
                  <a:pt x="534" y="395"/>
                </a:lnTo>
                <a:lnTo>
                  <a:pt x="534" y="395"/>
                </a:lnTo>
                <a:lnTo>
                  <a:pt x="534" y="395"/>
                </a:lnTo>
                <a:lnTo>
                  <a:pt x="534" y="395"/>
                </a:lnTo>
                <a:lnTo>
                  <a:pt x="537" y="395"/>
                </a:lnTo>
                <a:lnTo>
                  <a:pt x="537" y="395"/>
                </a:lnTo>
                <a:lnTo>
                  <a:pt x="540" y="395"/>
                </a:lnTo>
                <a:lnTo>
                  <a:pt x="540" y="395"/>
                </a:lnTo>
                <a:lnTo>
                  <a:pt x="543" y="398"/>
                </a:lnTo>
                <a:lnTo>
                  <a:pt x="543" y="398"/>
                </a:lnTo>
                <a:lnTo>
                  <a:pt x="543" y="398"/>
                </a:lnTo>
                <a:lnTo>
                  <a:pt x="543" y="398"/>
                </a:lnTo>
                <a:lnTo>
                  <a:pt x="545" y="398"/>
                </a:lnTo>
                <a:lnTo>
                  <a:pt x="545" y="398"/>
                </a:lnTo>
                <a:lnTo>
                  <a:pt x="545" y="401"/>
                </a:lnTo>
                <a:lnTo>
                  <a:pt x="545" y="401"/>
                </a:lnTo>
                <a:lnTo>
                  <a:pt x="548" y="401"/>
                </a:lnTo>
                <a:lnTo>
                  <a:pt x="548" y="401"/>
                </a:lnTo>
                <a:lnTo>
                  <a:pt x="551" y="401"/>
                </a:lnTo>
                <a:lnTo>
                  <a:pt x="551" y="401"/>
                </a:lnTo>
                <a:lnTo>
                  <a:pt x="554" y="404"/>
                </a:lnTo>
                <a:lnTo>
                  <a:pt x="554" y="404"/>
                </a:lnTo>
                <a:lnTo>
                  <a:pt x="554" y="404"/>
                </a:lnTo>
                <a:lnTo>
                  <a:pt x="554" y="404"/>
                </a:lnTo>
                <a:lnTo>
                  <a:pt x="557" y="404"/>
                </a:lnTo>
                <a:lnTo>
                  <a:pt x="557" y="404"/>
                </a:lnTo>
                <a:lnTo>
                  <a:pt x="559" y="404"/>
                </a:lnTo>
                <a:lnTo>
                  <a:pt x="559" y="404"/>
                </a:lnTo>
                <a:lnTo>
                  <a:pt x="562" y="407"/>
                </a:lnTo>
                <a:lnTo>
                  <a:pt x="562" y="407"/>
                </a:lnTo>
                <a:lnTo>
                  <a:pt x="562" y="407"/>
                </a:lnTo>
                <a:lnTo>
                  <a:pt x="562" y="407"/>
                </a:lnTo>
                <a:lnTo>
                  <a:pt x="565" y="407"/>
                </a:lnTo>
                <a:lnTo>
                  <a:pt x="565" y="407"/>
                </a:lnTo>
                <a:lnTo>
                  <a:pt x="565" y="407"/>
                </a:lnTo>
                <a:lnTo>
                  <a:pt x="565" y="407"/>
                </a:lnTo>
                <a:lnTo>
                  <a:pt x="562" y="404"/>
                </a:lnTo>
                <a:lnTo>
                  <a:pt x="562" y="404"/>
                </a:lnTo>
                <a:lnTo>
                  <a:pt x="562" y="404"/>
                </a:lnTo>
                <a:lnTo>
                  <a:pt x="562" y="404"/>
                </a:lnTo>
                <a:lnTo>
                  <a:pt x="562" y="398"/>
                </a:lnTo>
                <a:lnTo>
                  <a:pt x="562" y="398"/>
                </a:lnTo>
                <a:lnTo>
                  <a:pt x="559" y="373"/>
                </a:lnTo>
                <a:lnTo>
                  <a:pt x="559" y="334"/>
                </a:lnTo>
                <a:lnTo>
                  <a:pt x="559" y="334"/>
                </a:lnTo>
                <a:lnTo>
                  <a:pt x="557" y="328"/>
                </a:lnTo>
                <a:lnTo>
                  <a:pt x="554" y="322"/>
                </a:lnTo>
                <a:lnTo>
                  <a:pt x="545" y="310"/>
                </a:lnTo>
                <a:lnTo>
                  <a:pt x="545" y="310"/>
                </a:lnTo>
                <a:lnTo>
                  <a:pt x="543" y="307"/>
                </a:lnTo>
                <a:lnTo>
                  <a:pt x="543" y="304"/>
                </a:lnTo>
                <a:lnTo>
                  <a:pt x="543" y="304"/>
                </a:lnTo>
                <a:lnTo>
                  <a:pt x="545" y="301"/>
                </a:lnTo>
                <a:lnTo>
                  <a:pt x="548" y="301"/>
                </a:lnTo>
                <a:lnTo>
                  <a:pt x="565" y="301"/>
                </a:lnTo>
                <a:lnTo>
                  <a:pt x="565" y="301"/>
                </a:lnTo>
                <a:lnTo>
                  <a:pt x="562" y="270"/>
                </a:lnTo>
                <a:lnTo>
                  <a:pt x="562" y="270"/>
                </a:lnTo>
                <a:lnTo>
                  <a:pt x="562" y="270"/>
                </a:lnTo>
                <a:lnTo>
                  <a:pt x="562" y="270"/>
                </a:lnTo>
                <a:lnTo>
                  <a:pt x="562" y="261"/>
                </a:lnTo>
                <a:lnTo>
                  <a:pt x="562" y="261"/>
                </a:lnTo>
                <a:lnTo>
                  <a:pt x="562" y="258"/>
                </a:lnTo>
                <a:lnTo>
                  <a:pt x="562" y="258"/>
                </a:lnTo>
                <a:lnTo>
                  <a:pt x="562" y="255"/>
                </a:lnTo>
                <a:lnTo>
                  <a:pt x="562" y="255"/>
                </a:lnTo>
                <a:lnTo>
                  <a:pt x="562" y="255"/>
                </a:lnTo>
                <a:lnTo>
                  <a:pt x="562" y="255"/>
                </a:lnTo>
                <a:lnTo>
                  <a:pt x="562" y="249"/>
                </a:lnTo>
                <a:lnTo>
                  <a:pt x="562" y="249"/>
                </a:lnTo>
                <a:lnTo>
                  <a:pt x="562" y="249"/>
                </a:lnTo>
                <a:lnTo>
                  <a:pt x="562" y="249"/>
                </a:lnTo>
                <a:lnTo>
                  <a:pt x="562" y="246"/>
                </a:lnTo>
                <a:lnTo>
                  <a:pt x="562" y="246"/>
                </a:lnTo>
                <a:lnTo>
                  <a:pt x="559" y="243"/>
                </a:lnTo>
                <a:lnTo>
                  <a:pt x="559" y="243"/>
                </a:lnTo>
                <a:lnTo>
                  <a:pt x="559" y="240"/>
                </a:lnTo>
                <a:lnTo>
                  <a:pt x="559" y="240"/>
                </a:lnTo>
                <a:lnTo>
                  <a:pt x="559" y="240"/>
                </a:lnTo>
                <a:lnTo>
                  <a:pt x="559" y="240"/>
                </a:lnTo>
                <a:lnTo>
                  <a:pt x="559" y="237"/>
                </a:lnTo>
                <a:lnTo>
                  <a:pt x="559" y="237"/>
                </a:lnTo>
                <a:lnTo>
                  <a:pt x="559" y="237"/>
                </a:lnTo>
                <a:lnTo>
                  <a:pt x="559" y="237"/>
                </a:lnTo>
                <a:lnTo>
                  <a:pt x="559" y="234"/>
                </a:lnTo>
                <a:lnTo>
                  <a:pt x="559" y="234"/>
                </a:lnTo>
                <a:lnTo>
                  <a:pt x="559" y="234"/>
                </a:lnTo>
                <a:lnTo>
                  <a:pt x="559" y="234"/>
                </a:lnTo>
                <a:lnTo>
                  <a:pt x="559" y="231"/>
                </a:lnTo>
                <a:lnTo>
                  <a:pt x="559" y="155"/>
                </a:lnTo>
                <a:lnTo>
                  <a:pt x="559" y="155"/>
                </a:lnTo>
                <a:lnTo>
                  <a:pt x="557" y="121"/>
                </a:lnTo>
                <a:lnTo>
                  <a:pt x="551" y="85"/>
                </a:lnTo>
                <a:lnTo>
                  <a:pt x="551" y="85"/>
                </a:lnTo>
                <a:lnTo>
                  <a:pt x="551" y="70"/>
                </a:lnTo>
                <a:lnTo>
                  <a:pt x="554" y="57"/>
                </a:lnTo>
                <a:lnTo>
                  <a:pt x="562" y="36"/>
                </a:lnTo>
                <a:lnTo>
                  <a:pt x="562" y="36"/>
                </a:lnTo>
                <a:lnTo>
                  <a:pt x="565" y="30"/>
                </a:lnTo>
                <a:lnTo>
                  <a:pt x="565" y="30"/>
                </a:lnTo>
                <a:lnTo>
                  <a:pt x="557" y="30"/>
                </a:lnTo>
                <a:lnTo>
                  <a:pt x="557" y="30"/>
                </a:lnTo>
                <a:lnTo>
                  <a:pt x="554" y="30"/>
                </a:lnTo>
                <a:lnTo>
                  <a:pt x="554" y="30"/>
                </a:lnTo>
                <a:lnTo>
                  <a:pt x="551" y="30"/>
                </a:lnTo>
                <a:lnTo>
                  <a:pt x="551" y="30"/>
                </a:lnTo>
                <a:lnTo>
                  <a:pt x="548" y="30"/>
                </a:lnTo>
                <a:lnTo>
                  <a:pt x="548" y="30"/>
                </a:lnTo>
                <a:lnTo>
                  <a:pt x="543" y="30"/>
                </a:lnTo>
                <a:lnTo>
                  <a:pt x="543" y="30"/>
                </a:lnTo>
                <a:lnTo>
                  <a:pt x="540" y="30"/>
                </a:lnTo>
                <a:lnTo>
                  <a:pt x="540" y="30"/>
                </a:lnTo>
                <a:lnTo>
                  <a:pt x="534" y="30"/>
                </a:lnTo>
                <a:lnTo>
                  <a:pt x="534" y="30"/>
                </a:lnTo>
                <a:lnTo>
                  <a:pt x="531" y="30"/>
                </a:lnTo>
                <a:lnTo>
                  <a:pt x="531" y="30"/>
                </a:lnTo>
                <a:lnTo>
                  <a:pt x="526" y="30"/>
                </a:lnTo>
                <a:lnTo>
                  <a:pt x="526" y="30"/>
                </a:lnTo>
                <a:lnTo>
                  <a:pt x="523" y="30"/>
                </a:lnTo>
                <a:lnTo>
                  <a:pt x="523" y="30"/>
                </a:lnTo>
                <a:lnTo>
                  <a:pt x="517" y="30"/>
                </a:lnTo>
                <a:lnTo>
                  <a:pt x="517" y="30"/>
                </a:lnTo>
                <a:lnTo>
                  <a:pt x="515" y="30"/>
                </a:lnTo>
                <a:lnTo>
                  <a:pt x="515" y="30"/>
                </a:lnTo>
                <a:lnTo>
                  <a:pt x="509" y="30"/>
                </a:lnTo>
                <a:lnTo>
                  <a:pt x="509" y="30"/>
                </a:lnTo>
                <a:lnTo>
                  <a:pt x="506" y="30"/>
                </a:lnTo>
                <a:lnTo>
                  <a:pt x="506" y="30"/>
                </a:lnTo>
                <a:lnTo>
                  <a:pt x="501" y="30"/>
                </a:lnTo>
                <a:lnTo>
                  <a:pt x="501" y="30"/>
                </a:lnTo>
                <a:lnTo>
                  <a:pt x="498" y="30"/>
                </a:lnTo>
                <a:lnTo>
                  <a:pt x="498" y="30"/>
                </a:lnTo>
                <a:lnTo>
                  <a:pt x="492" y="30"/>
                </a:lnTo>
                <a:lnTo>
                  <a:pt x="492" y="30"/>
                </a:lnTo>
                <a:lnTo>
                  <a:pt x="489" y="30"/>
                </a:lnTo>
                <a:lnTo>
                  <a:pt x="489" y="30"/>
                </a:lnTo>
                <a:lnTo>
                  <a:pt x="484" y="30"/>
                </a:lnTo>
                <a:lnTo>
                  <a:pt x="484" y="30"/>
                </a:lnTo>
                <a:lnTo>
                  <a:pt x="481" y="30"/>
                </a:lnTo>
                <a:lnTo>
                  <a:pt x="481" y="30"/>
                </a:lnTo>
                <a:lnTo>
                  <a:pt x="473" y="27"/>
                </a:lnTo>
                <a:lnTo>
                  <a:pt x="473" y="27"/>
                </a:lnTo>
                <a:lnTo>
                  <a:pt x="470" y="27"/>
                </a:lnTo>
                <a:lnTo>
                  <a:pt x="470" y="27"/>
                </a:lnTo>
                <a:lnTo>
                  <a:pt x="461" y="27"/>
                </a:lnTo>
                <a:lnTo>
                  <a:pt x="461" y="27"/>
                </a:lnTo>
                <a:lnTo>
                  <a:pt x="461" y="27"/>
                </a:lnTo>
                <a:lnTo>
                  <a:pt x="461" y="27"/>
                </a:lnTo>
                <a:lnTo>
                  <a:pt x="408" y="24"/>
                </a:lnTo>
                <a:lnTo>
                  <a:pt x="408" y="24"/>
                </a:lnTo>
                <a:lnTo>
                  <a:pt x="408" y="24"/>
                </a:lnTo>
                <a:lnTo>
                  <a:pt x="408" y="24"/>
                </a:lnTo>
                <a:lnTo>
                  <a:pt x="400" y="24"/>
                </a:lnTo>
                <a:lnTo>
                  <a:pt x="400" y="24"/>
                </a:lnTo>
                <a:lnTo>
                  <a:pt x="397" y="24"/>
                </a:lnTo>
                <a:lnTo>
                  <a:pt x="397" y="24"/>
                </a:lnTo>
                <a:lnTo>
                  <a:pt x="389" y="24"/>
                </a:lnTo>
                <a:lnTo>
                  <a:pt x="389" y="24"/>
                </a:lnTo>
                <a:lnTo>
                  <a:pt x="386" y="24"/>
                </a:lnTo>
                <a:lnTo>
                  <a:pt x="386" y="24"/>
                </a:lnTo>
                <a:lnTo>
                  <a:pt x="377" y="24"/>
                </a:lnTo>
                <a:lnTo>
                  <a:pt x="377" y="24"/>
                </a:lnTo>
                <a:lnTo>
                  <a:pt x="375" y="24"/>
                </a:lnTo>
                <a:lnTo>
                  <a:pt x="375" y="24"/>
                </a:lnTo>
                <a:lnTo>
                  <a:pt x="366" y="24"/>
                </a:lnTo>
                <a:lnTo>
                  <a:pt x="366" y="24"/>
                </a:lnTo>
                <a:lnTo>
                  <a:pt x="363" y="24"/>
                </a:lnTo>
                <a:lnTo>
                  <a:pt x="363" y="24"/>
                </a:lnTo>
                <a:lnTo>
                  <a:pt x="355" y="21"/>
                </a:lnTo>
                <a:lnTo>
                  <a:pt x="355" y="21"/>
                </a:lnTo>
                <a:lnTo>
                  <a:pt x="355" y="21"/>
                </a:lnTo>
                <a:lnTo>
                  <a:pt x="355" y="21"/>
                </a:lnTo>
                <a:lnTo>
                  <a:pt x="344" y="21"/>
                </a:lnTo>
                <a:lnTo>
                  <a:pt x="344" y="21"/>
                </a:lnTo>
                <a:lnTo>
                  <a:pt x="344" y="21"/>
                </a:lnTo>
                <a:lnTo>
                  <a:pt x="344" y="21"/>
                </a:lnTo>
                <a:lnTo>
                  <a:pt x="333" y="21"/>
                </a:lnTo>
                <a:lnTo>
                  <a:pt x="333" y="21"/>
                </a:lnTo>
                <a:lnTo>
                  <a:pt x="333" y="21"/>
                </a:lnTo>
                <a:lnTo>
                  <a:pt x="333" y="21"/>
                </a:lnTo>
                <a:lnTo>
                  <a:pt x="321" y="21"/>
                </a:lnTo>
                <a:lnTo>
                  <a:pt x="321" y="21"/>
                </a:lnTo>
                <a:lnTo>
                  <a:pt x="321" y="21"/>
                </a:lnTo>
                <a:lnTo>
                  <a:pt x="321" y="21"/>
                </a:lnTo>
                <a:lnTo>
                  <a:pt x="254" y="15"/>
                </a:lnTo>
                <a:lnTo>
                  <a:pt x="254" y="15"/>
                </a:lnTo>
                <a:lnTo>
                  <a:pt x="254" y="15"/>
                </a:lnTo>
                <a:lnTo>
                  <a:pt x="254" y="15"/>
                </a:lnTo>
                <a:lnTo>
                  <a:pt x="243" y="15"/>
                </a:lnTo>
                <a:lnTo>
                  <a:pt x="243" y="15"/>
                </a:lnTo>
                <a:lnTo>
                  <a:pt x="243" y="15"/>
                </a:lnTo>
                <a:lnTo>
                  <a:pt x="243" y="15"/>
                </a:lnTo>
                <a:lnTo>
                  <a:pt x="235" y="15"/>
                </a:lnTo>
                <a:lnTo>
                  <a:pt x="235" y="15"/>
                </a:lnTo>
                <a:lnTo>
                  <a:pt x="232" y="15"/>
                </a:lnTo>
                <a:lnTo>
                  <a:pt x="232" y="15"/>
                </a:lnTo>
                <a:lnTo>
                  <a:pt x="224" y="15"/>
                </a:lnTo>
                <a:lnTo>
                  <a:pt x="224" y="15"/>
                </a:lnTo>
                <a:lnTo>
                  <a:pt x="221" y="15"/>
                </a:lnTo>
                <a:lnTo>
                  <a:pt x="221" y="15"/>
                </a:lnTo>
                <a:lnTo>
                  <a:pt x="212" y="15"/>
                </a:lnTo>
                <a:lnTo>
                  <a:pt x="212" y="15"/>
                </a:lnTo>
                <a:lnTo>
                  <a:pt x="210" y="15"/>
                </a:lnTo>
                <a:lnTo>
                  <a:pt x="210" y="15"/>
                </a:lnTo>
                <a:lnTo>
                  <a:pt x="204" y="12"/>
                </a:lnTo>
                <a:lnTo>
                  <a:pt x="204" y="12"/>
                </a:lnTo>
                <a:lnTo>
                  <a:pt x="198" y="12"/>
                </a:lnTo>
                <a:lnTo>
                  <a:pt x="198" y="12"/>
                </a:lnTo>
                <a:lnTo>
                  <a:pt x="193" y="12"/>
                </a:lnTo>
                <a:lnTo>
                  <a:pt x="193" y="12"/>
                </a:lnTo>
                <a:lnTo>
                  <a:pt x="190" y="12"/>
                </a:lnTo>
                <a:lnTo>
                  <a:pt x="190" y="12"/>
                </a:lnTo>
                <a:lnTo>
                  <a:pt x="184" y="12"/>
                </a:lnTo>
                <a:lnTo>
                  <a:pt x="184" y="12"/>
                </a:lnTo>
                <a:lnTo>
                  <a:pt x="179" y="12"/>
                </a:lnTo>
                <a:lnTo>
                  <a:pt x="179" y="12"/>
                </a:lnTo>
                <a:lnTo>
                  <a:pt x="176" y="12"/>
                </a:lnTo>
                <a:lnTo>
                  <a:pt x="176" y="12"/>
                </a:lnTo>
                <a:lnTo>
                  <a:pt x="170" y="12"/>
                </a:lnTo>
                <a:lnTo>
                  <a:pt x="170" y="12"/>
                </a:lnTo>
                <a:lnTo>
                  <a:pt x="168" y="12"/>
                </a:lnTo>
                <a:lnTo>
                  <a:pt x="168" y="12"/>
                </a:lnTo>
                <a:lnTo>
                  <a:pt x="162" y="9"/>
                </a:lnTo>
                <a:lnTo>
                  <a:pt x="162" y="9"/>
                </a:lnTo>
                <a:lnTo>
                  <a:pt x="159" y="9"/>
                </a:lnTo>
                <a:lnTo>
                  <a:pt x="159" y="9"/>
                </a:lnTo>
                <a:lnTo>
                  <a:pt x="36" y="0"/>
                </a:lnTo>
                <a:lnTo>
                  <a:pt x="33" y="27"/>
                </a:lnTo>
                <a:lnTo>
                  <a:pt x="33" y="27"/>
                </a:lnTo>
                <a:lnTo>
                  <a:pt x="33" y="30"/>
                </a:lnTo>
                <a:lnTo>
                  <a:pt x="33" y="30"/>
                </a:lnTo>
                <a:close/>
              </a:path>
            </a:pathLst>
          </a:custGeom>
          <a:solidFill>
            <a:schemeClr val="accent6">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3" name="Freeform 572">
            <a:extLst>
              <a:ext uri="{FF2B5EF4-FFF2-40B4-BE49-F238E27FC236}">
                <a16:creationId xmlns:a16="http://schemas.microsoft.com/office/drawing/2014/main" id="{2D70F2DF-E03E-91FB-A9F1-DEFEDA52B40B}"/>
              </a:ext>
            </a:extLst>
          </p:cNvPr>
          <p:cNvSpPr>
            <a:spLocks/>
          </p:cNvSpPr>
          <p:nvPr/>
        </p:nvSpPr>
        <p:spPr bwMode="auto">
          <a:xfrm rot="21400944">
            <a:off x="9119237" y="3072935"/>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4" name="Freeform 573">
            <a:extLst>
              <a:ext uri="{FF2B5EF4-FFF2-40B4-BE49-F238E27FC236}">
                <a16:creationId xmlns:a16="http://schemas.microsoft.com/office/drawing/2014/main" id="{530AFCC1-CCD6-C4E0-C3BC-475966358737}"/>
              </a:ext>
            </a:extLst>
          </p:cNvPr>
          <p:cNvSpPr>
            <a:spLocks/>
          </p:cNvSpPr>
          <p:nvPr/>
        </p:nvSpPr>
        <p:spPr bwMode="auto">
          <a:xfrm rot="21400944">
            <a:off x="9116553" y="3069587"/>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5" name="Freeform 574">
            <a:extLst>
              <a:ext uri="{FF2B5EF4-FFF2-40B4-BE49-F238E27FC236}">
                <a16:creationId xmlns:a16="http://schemas.microsoft.com/office/drawing/2014/main" id="{94D2B228-5765-808D-386B-6CE4B2E85E7F}"/>
              </a:ext>
            </a:extLst>
          </p:cNvPr>
          <p:cNvSpPr>
            <a:spLocks/>
          </p:cNvSpPr>
          <p:nvPr/>
        </p:nvSpPr>
        <p:spPr bwMode="auto">
          <a:xfrm rot="21400944">
            <a:off x="9126779" y="3072501"/>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6" name="Freeform 575">
            <a:extLst>
              <a:ext uri="{FF2B5EF4-FFF2-40B4-BE49-F238E27FC236}">
                <a16:creationId xmlns:a16="http://schemas.microsoft.com/office/drawing/2014/main" id="{FEE24194-F746-7EEF-8B09-191AF8ADE56C}"/>
              </a:ext>
            </a:extLst>
          </p:cNvPr>
          <p:cNvSpPr>
            <a:spLocks/>
          </p:cNvSpPr>
          <p:nvPr/>
        </p:nvSpPr>
        <p:spPr bwMode="auto">
          <a:xfrm rot="21400944">
            <a:off x="9136905" y="3075453"/>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7" name="Freeform 576">
            <a:extLst>
              <a:ext uri="{FF2B5EF4-FFF2-40B4-BE49-F238E27FC236}">
                <a16:creationId xmlns:a16="http://schemas.microsoft.com/office/drawing/2014/main" id="{4D2DB969-9717-D8A2-726B-275C5E5CCF40}"/>
              </a:ext>
            </a:extLst>
          </p:cNvPr>
          <p:cNvSpPr>
            <a:spLocks/>
          </p:cNvSpPr>
          <p:nvPr/>
        </p:nvSpPr>
        <p:spPr bwMode="auto">
          <a:xfrm rot="21400944">
            <a:off x="9112730" y="3066236"/>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8" name="Freeform 577">
            <a:extLst>
              <a:ext uri="{FF2B5EF4-FFF2-40B4-BE49-F238E27FC236}">
                <a16:creationId xmlns:a16="http://schemas.microsoft.com/office/drawing/2014/main" id="{7CF00DAB-B4C5-8A59-4F2C-5ED530597A85}"/>
              </a:ext>
            </a:extLst>
          </p:cNvPr>
          <p:cNvSpPr>
            <a:spLocks/>
          </p:cNvSpPr>
          <p:nvPr/>
        </p:nvSpPr>
        <p:spPr bwMode="auto">
          <a:xfrm rot="21400944">
            <a:off x="9130602" y="3075816"/>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9" name="Freeform 578">
            <a:extLst>
              <a:ext uri="{FF2B5EF4-FFF2-40B4-BE49-F238E27FC236}">
                <a16:creationId xmlns:a16="http://schemas.microsoft.com/office/drawing/2014/main" id="{0E9E9239-B66C-488C-80BA-3A519EE3E138}"/>
              </a:ext>
            </a:extLst>
          </p:cNvPr>
          <p:cNvSpPr>
            <a:spLocks/>
          </p:cNvSpPr>
          <p:nvPr/>
        </p:nvSpPr>
        <p:spPr bwMode="auto">
          <a:xfrm rot="21400944">
            <a:off x="9105187" y="3066670"/>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0" name="Freeform 579">
            <a:extLst>
              <a:ext uri="{FF2B5EF4-FFF2-40B4-BE49-F238E27FC236}">
                <a16:creationId xmlns:a16="http://schemas.microsoft.com/office/drawing/2014/main" id="{E992D1D0-84E5-9215-F15D-A7876787E764}"/>
              </a:ext>
            </a:extLst>
          </p:cNvPr>
          <p:cNvSpPr>
            <a:spLocks/>
          </p:cNvSpPr>
          <p:nvPr/>
        </p:nvSpPr>
        <p:spPr bwMode="auto">
          <a:xfrm rot="21400944">
            <a:off x="8691385" y="3011606"/>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1" name="Freeform 580">
            <a:extLst>
              <a:ext uri="{FF2B5EF4-FFF2-40B4-BE49-F238E27FC236}">
                <a16:creationId xmlns:a16="http://schemas.microsoft.com/office/drawing/2014/main" id="{E1AA04AC-BEEA-FAD2-68AB-97C2977A65C7}"/>
              </a:ext>
            </a:extLst>
          </p:cNvPr>
          <p:cNvSpPr>
            <a:spLocks/>
          </p:cNvSpPr>
          <p:nvPr/>
        </p:nvSpPr>
        <p:spPr bwMode="auto">
          <a:xfrm rot="21400944">
            <a:off x="8695105" y="301139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2" name="Freeform 581">
            <a:extLst>
              <a:ext uri="{FF2B5EF4-FFF2-40B4-BE49-F238E27FC236}">
                <a16:creationId xmlns:a16="http://schemas.microsoft.com/office/drawing/2014/main" id="{E6510DCC-C4EB-DAFE-E689-66CD3CAA9BCF}"/>
              </a:ext>
            </a:extLst>
          </p:cNvPr>
          <p:cNvSpPr>
            <a:spLocks/>
          </p:cNvSpPr>
          <p:nvPr/>
        </p:nvSpPr>
        <p:spPr bwMode="auto">
          <a:xfrm rot="21400944">
            <a:off x="8687664" y="3011822"/>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3" name="Freeform 582">
            <a:extLst>
              <a:ext uri="{FF2B5EF4-FFF2-40B4-BE49-F238E27FC236}">
                <a16:creationId xmlns:a16="http://schemas.microsoft.com/office/drawing/2014/main" id="{C9096C8B-E569-3934-B8AE-F90F5DCD1596}"/>
              </a:ext>
            </a:extLst>
          </p:cNvPr>
          <p:cNvSpPr>
            <a:spLocks/>
          </p:cNvSpPr>
          <p:nvPr/>
        </p:nvSpPr>
        <p:spPr bwMode="auto">
          <a:xfrm rot="21400944">
            <a:off x="9048461" y="3052263"/>
            <a:ext cx="3726" cy="353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4" name="Freeform 583">
            <a:extLst>
              <a:ext uri="{FF2B5EF4-FFF2-40B4-BE49-F238E27FC236}">
                <a16:creationId xmlns:a16="http://schemas.microsoft.com/office/drawing/2014/main" id="{BB205CA7-3D1D-5708-F9B6-4770EFA418CA}"/>
              </a:ext>
            </a:extLst>
          </p:cNvPr>
          <p:cNvSpPr>
            <a:spLocks/>
          </p:cNvSpPr>
          <p:nvPr/>
        </p:nvSpPr>
        <p:spPr bwMode="auto">
          <a:xfrm rot="21400944">
            <a:off x="8683944" y="3012038"/>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5" name="Freeform 584">
            <a:extLst>
              <a:ext uri="{FF2B5EF4-FFF2-40B4-BE49-F238E27FC236}">
                <a16:creationId xmlns:a16="http://schemas.microsoft.com/office/drawing/2014/main" id="{3FD482DD-ECCB-1771-2351-7761CFA72651}"/>
              </a:ext>
            </a:extLst>
          </p:cNvPr>
          <p:cNvSpPr>
            <a:spLocks/>
          </p:cNvSpPr>
          <p:nvPr/>
        </p:nvSpPr>
        <p:spPr bwMode="auto">
          <a:xfrm rot="21400944">
            <a:off x="8698931" y="3011280"/>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6" name="Freeform 585">
            <a:extLst>
              <a:ext uri="{FF2B5EF4-FFF2-40B4-BE49-F238E27FC236}">
                <a16:creationId xmlns:a16="http://schemas.microsoft.com/office/drawing/2014/main" id="{99DD1C70-B32E-12F4-7E7A-052F6D06A40F}"/>
              </a:ext>
            </a:extLst>
          </p:cNvPr>
          <p:cNvSpPr>
            <a:spLocks/>
          </p:cNvSpPr>
          <p:nvPr/>
        </p:nvSpPr>
        <p:spPr bwMode="auto">
          <a:xfrm rot="21400944">
            <a:off x="8701514" y="30146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7" name="Freeform 586">
            <a:extLst>
              <a:ext uri="{FF2B5EF4-FFF2-40B4-BE49-F238E27FC236}">
                <a16:creationId xmlns:a16="http://schemas.microsoft.com/office/drawing/2014/main" id="{0516D53B-9C6B-BD50-9AFF-87F1B76F22F5}"/>
              </a:ext>
            </a:extLst>
          </p:cNvPr>
          <p:cNvSpPr>
            <a:spLocks/>
          </p:cNvSpPr>
          <p:nvPr/>
        </p:nvSpPr>
        <p:spPr bwMode="auto">
          <a:xfrm rot="21400944">
            <a:off x="8617813" y="300890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8" name="Freeform 587">
            <a:extLst>
              <a:ext uri="{FF2B5EF4-FFF2-40B4-BE49-F238E27FC236}">
                <a16:creationId xmlns:a16="http://schemas.microsoft.com/office/drawing/2014/main" id="{5A12405A-0D2E-C074-6D8F-9C1D08E1BA71}"/>
              </a:ext>
            </a:extLst>
          </p:cNvPr>
          <p:cNvSpPr>
            <a:spLocks/>
          </p:cNvSpPr>
          <p:nvPr/>
        </p:nvSpPr>
        <p:spPr bwMode="auto">
          <a:xfrm rot="21400944">
            <a:off x="8681465" y="3012217"/>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9" name="Freeform 588">
            <a:extLst>
              <a:ext uri="{FF2B5EF4-FFF2-40B4-BE49-F238E27FC236}">
                <a16:creationId xmlns:a16="http://schemas.microsoft.com/office/drawing/2014/main" id="{9BE5014C-7032-68B6-8FC9-537580B8A5D7}"/>
              </a:ext>
            </a:extLst>
          </p:cNvPr>
          <p:cNvSpPr>
            <a:spLocks/>
          </p:cNvSpPr>
          <p:nvPr/>
        </p:nvSpPr>
        <p:spPr bwMode="auto">
          <a:xfrm rot="21400944">
            <a:off x="8656461" y="30101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0" name="Freeform 589">
            <a:extLst>
              <a:ext uri="{FF2B5EF4-FFF2-40B4-BE49-F238E27FC236}">
                <a16:creationId xmlns:a16="http://schemas.microsoft.com/office/drawing/2014/main" id="{C5E4B9C5-31DC-24DD-BAA2-BF1AC1635C0C}"/>
              </a:ext>
            </a:extLst>
          </p:cNvPr>
          <p:cNvSpPr>
            <a:spLocks/>
          </p:cNvSpPr>
          <p:nvPr/>
        </p:nvSpPr>
        <p:spPr bwMode="auto">
          <a:xfrm rot="21400944">
            <a:off x="8646540" y="30107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1" name="Freeform 590">
            <a:extLst>
              <a:ext uri="{FF2B5EF4-FFF2-40B4-BE49-F238E27FC236}">
                <a16:creationId xmlns:a16="http://schemas.microsoft.com/office/drawing/2014/main" id="{A25A4143-9A69-22F5-BA6D-97EF0EAFC79B}"/>
              </a:ext>
            </a:extLst>
          </p:cNvPr>
          <p:cNvSpPr>
            <a:spLocks/>
          </p:cNvSpPr>
          <p:nvPr/>
        </p:nvSpPr>
        <p:spPr bwMode="auto">
          <a:xfrm rot="21400944">
            <a:off x="8649016" y="3010523"/>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2" name="Freeform 591">
            <a:extLst>
              <a:ext uri="{FF2B5EF4-FFF2-40B4-BE49-F238E27FC236}">
                <a16:creationId xmlns:a16="http://schemas.microsoft.com/office/drawing/2014/main" id="{FAA0C9E6-1ACA-420C-04CB-6625D5245F9F}"/>
              </a:ext>
            </a:extLst>
          </p:cNvPr>
          <p:cNvSpPr>
            <a:spLocks/>
          </p:cNvSpPr>
          <p:nvPr/>
        </p:nvSpPr>
        <p:spPr bwMode="auto">
          <a:xfrm rot="21400944">
            <a:off x="8670101" y="30094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3" name="Freeform 592">
            <a:extLst>
              <a:ext uri="{FF2B5EF4-FFF2-40B4-BE49-F238E27FC236}">
                <a16:creationId xmlns:a16="http://schemas.microsoft.com/office/drawing/2014/main" id="{02985402-9216-4780-3578-D3CE9449FE8B}"/>
              </a:ext>
            </a:extLst>
          </p:cNvPr>
          <p:cNvSpPr>
            <a:spLocks/>
          </p:cNvSpPr>
          <p:nvPr/>
        </p:nvSpPr>
        <p:spPr bwMode="auto">
          <a:xfrm rot="21400944">
            <a:off x="9140728" y="3078768"/>
            <a:ext cx="3726"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4" name="Freeform 593">
            <a:extLst>
              <a:ext uri="{FF2B5EF4-FFF2-40B4-BE49-F238E27FC236}">
                <a16:creationId xmlns:a16="http://schemas.microsoft.com/office/drawing/2014/main" id="{876104AF-DCB5-31CF-AB16-EAEF456FAD57}"/>
              </a:ext>
            </a:extLst>
          </p:cNvPr>
          <p:cNvSpPr>
            <a:spLocks/>
          </p:cNvSpPr>
          <p:nvPr/>
        </p:nvSpPr>
        <p:spPr bwMode="auto">
          <a:xfrm rot="21400944">
            <a:off x="8663899" y="3009696"/>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5" name="Freeform 594">
            <a:extLst>
              <a:ext uri="{FF2B5EF4-FFF2-40B4-BE49-F238E27FC236}">
                <a16:creationId xmlns:a16="http://schemas.microsoft.com/office/drawing/2014/main" id="{A192B4E0-0AF9-FE13-02D4-D1319F76B01C}"/>
              </a:ext>
            </a:extLst>
          </p:cNvPr>
          <p:cNvSpPr>
            <a:spLocks/>
          </p:cNvSpPr>
          <p:nvPr/>
        </p:nvSpPr>
        <p:spPr bwMode="auto">
          <a:xfrm rot="21400944">
            <a:off x="8660181" y="30099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6" name="Freeform 595">
            <a:extLst>
              <a:ext uri="{FF2B5EF4-FFF2-40B4-BE49-F238E27FC236}">
                <a16:creationId xmlns:a16="http://schemas.microsoft.com/office/drawing/2014/main" id="{8E374741-A29D-2479-BE43-8C0F40A3E465}"/>
              </a:ext>
            </a:extLst>
          </p:cNvPr>
          <p:cNvSpPr>
            <a:spLocks/>
          </p:cNvSpPr>
          <p:nvPr/>
        </p:nvSpPr>
        <p:spPr bwMode="auto">
          <a:xfrm rot="21400944">
            <a:off x="9083290" y="30538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7" name="Freeform 596">
            <a:extLst>
              <a:ext uri="{FF2B5EF4-FFF2-40B4-BE49-F238E27FC236}">
                <a16:creationId xmlns:a16="http://schemas.microsoft.com/office/drawing/2014/main" id="{C2A1FA07-89B4-90F0-7E79-2AB1368CFC55}"/>
              </a:ext>
            </a:extLst>
          </p:cNvPr>
          <p:cNvSpPr>
            <a:spLocks/>
          </p:cNvSpPr>
          <p:nvPr/>
        </p:nvSpPr>
        <p:spPr bwMode="auto">
          <a:xfrm rot="21400944">
            <a:off x="9087211" y="3057094"/>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8" name="Freeform 597">
            <a:extLst>
              <a:ext uri="{FF2B5EF4-FFF2-40B4-BE49-F238E27FC236}">
                <a16:creationId xmlns:a16="http://schemas.microsoft.com/office/drawing/2014/main" id="{49CD0E5F-D3B5-045E-0EEA-426A281AEE72}"/>
              </a:ext>
            </a:extLst>
          </p:cNvPr>
          <p:cNvSpPr>
            <a:spLocks/>
          </p:cNvSpPr>
          <p:nvPr/>
        </p:nvSpPr>
        <p:spPr bwMode="auto">
          <a:xfrm rot="21400944">
            <a:off x="9087112" y="3053670"/>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9" name="Freeform 598">
            <a:extLst>
              <a:ext uri="{FF2B5EF4-FFF2-40B4-BE49-F238E27FC236}">
                <a16:creationId xmlns:a16="http://schemas.microsoft.com/office/drawing/2014/main" id="{4B0F1455-5083-1DB1-F1E1-538CD9E37D40}"/>
              </a:ext>
            </a:extLst>
          </p:cNvPr>
          <p:cNvSpPr>
            <a:spLocks/>
          </p:cNvSpPr>
          <p:nvPr/>
        </p:nvSpPr>
        <p:spPr bwMode="auto">
          <a:xfrm rot="21400944">
            <a:off x="9091038" y="3056983"/>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0" name="Freeform 599">
            <a:extLst>
              <a:ext uri="{FF2B5EF4-FFF2-40B4-BE49-F238E27FC236}">
                <a16:creationId xmlns:a16="http://schemas.microsoft.com/office/drawing/2014/main" id="{81170AF9-2D02-A260-28C8-BD916D26FE18}"/>
              </a:ext>
            </a:extLst>
          </p:cNvPr>
          <p:cNvSpPr>
            <a:spLocks/>
          </p:cNvSpPr>
          <p:nvPr/>
        </p:nvSpPr>
        <p:spPr bwMode="auto">
          <a:xfrm rot="21400944">
            <a:off x="9052080" y="3052050"/>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1" name="Freeform 600">
            <a:extLst>
              <a:ext uri="{FF2B5EF4-FFF2-40B4-BE49-F238E27FC236}">
                <a16:creationId xmlns:a16="http://schemas.microsoft.com/office/drawing/2014/main" id="{11E38C4F-9309-7364-B9B2-ACBA484A95EA}"/>
              </a:ext>
            </a:extLst>
          </p:cNvPr>
          <p:cNvSpPr>
            <a:spLocks/>
          </p:cNvSpPr>
          <p:nvPr/>
        </p:nvSpPr>
        <p:spPr bwMode="auto">
          <a:xfrm rot="21400944">
            <a:off x="9101364" y="3063355"/>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2" name="Freeform 601">
            <a:extLst>
              <a:ext uri="{FF2B5EF4-FFF2-40B4-BE49-F238E27FC236}">
                <a16:creationId xmlns:a16="http://schemas.microsoft.com/office/drawing/2014/main" id="{B85A4A27-8160-892E-828A-44FA04A18FD1}"/>
              </a:ext>
            </a:extLst>
          </p:cNvPr>
          <p:cNvSpPr>
            <a:spLocks/>
          </p:cNvSpPr>
          <p:nvPr/>
        </p:nvSpPr>
        <p:spPr bwMode="auto">
          <a:xfrm rot="21400944">
            <a:off x="9098680" y="3060007"/>
            <a:ext cx="2485" cy="3534"/>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3" name="Freeform 602">
            <a:extLst>
              <a:ext uri="{FF2B5EF4-FFF2-40B4-BE49-F238E27FC236}">
                <a16:creationId xmlns:a16="http://schemas.microsoft.com/office/drawing/2014/main" id="{4D03593A-8E8C-6D51-F96E-FC1FA91550BB}"/>
              </a:ext>
            </a:extLst>
          </p:cNvPr>
          <p:cNvSpPr>
            <a:spLocks/>
          </p:cNvSpPr>
          <p:nvPr/>
        </p:nvSpPr>
        <p:spPr bwMode="auto">
          <a:xfrm rot="21400944">
            <a:off x="9094860" y="30602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4" name="Freeform 603">
            <a:extLst>
              <a:ext uri="{FF2B5EF4-FFF2-40B4-BE49-F238E27FC236}">
                <a16:creationId xmlns:a16="http://schemas.microsoft.com/office/drawing/2014/main" id="{8AE0F576-46A9-4BC6-16EE-2B9A66A2F721}"/>
              </a:ext>
            </a:extLst>
          </p:cNvPr>
          <p:cNvSpPr>
            <a:spLocks/>
          </p:cNvSpPr>
          <p:nvPr/>
        </p:nvSpPr>
        <p:spPr bwMode="auto">
          <a:xfrm rot="21400944">
            <a:off x="9069445" y="30511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5" name="Freeform 604">
            <a:extLst>
              <a:ext uri="{FF2B5EF4-FFF2-40B4-BE49-F238E27FC236}">
                <a16:creationId xmlns:a16="http://schemas.microsoft.com/office/drawing/2014/main" id="{F1B5FB4C-8BA2-8AA8-358B-00F6BB00FC8F}"/>
              </a:ext>
            </a:extLst>
          </p:cNvPr>
          <p:cNvSpPr>
            <a:spLocks/>
          </p:cNvSpPr>
          <p:nvPr/>
        </p:nvSpPr>
        <p:spPr bwMode="auto">
          <a:xfrm rot="21400944">
            <a:off x="9063242" y="3051439"/>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6" name="Freeform 605">
            <a:extLst>
              <a:ext uri="{FF2B5EF4-FFF2-40B4-BE49-F238E27FC236}">
                <a16:creationId xmlns:a16="http://schemas.microsoft.com/office/drawing/2014/main" id="{C590DF54-B87E-0222-66D7-9F5F27FB88EE}"/>
              </a:ext>
            </a:extLst>
          </p:cNvPr>
          <p:cNvSpPr>
            <a:spLocks/>
          </p:cNvSpPr>
          <p:nvPr/>
        </p:nvSpPr>
        <p:spPr bwMode="auto">
          <a:xfrm rot="21400944">
            <a:off x="9080707" y="3050502"/>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7" name="Freeform 606">
            <a:extLst>
              <a:ext uri="{FF2B5EF4-FFF2-40B4-BE49-F238E27FC236}">
                <a16:creationId xmlns:a16="http://schemas.microsoft.com/office/drawing/2014/main" id="{C6C050B1-BF74-DFFE-E3A0-B63EC20E035C}"/>
              </a:ext>
            </a:extLst>
          </p:cNvPr>
          <p:cNvSpPr>
            <a:spLocks/>
          </p:cNvSpPr>
          <p:nvPr/>
        </p:nvSpPr>
        <p:spPr bwMode="auto">
          <a:xfrm rot="21400944">
            <a:off x="9069442" y="3051044"/>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8" name="Freeform 608">
            <a:extLst>
              <a:ext uri="{FF2B5EF4-FFF2-40B4-BE49-F238E27FC236}">
                <a16:creationId xmlns:a16="http://schemas.microsoft.com/office/drawing/2014/main" id="{7CC155F7-C7F1-CDBB-09F5-E0F3D116B67C}"/>
              </a:ext>
            </a:extLst>
          </p:cNvPr>
          <p:cNvSpPr>
            <a:spLocks/>
          </p:cNvSpPr>
          <p:nvPr/>
        </p:nvSpPr>
        <p:spPr bwMode="auto">
          <a:xfrm rot="21400944">
            <a:off x="9073574" y="30579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9" name="Freeform 609">
            <a:extLst>
              <a:ext uri="{FF2B5EF4-FFF2-40B4-BE49-F238E27FC236}">
                <a16:creationId xmlns:a16="http://schemas.microsoft.com/office/drawing/2014/main" id="{4DCFE639-3C76-7A1F-8E9F-589BF7167216}"/>
              </a:ext>
            </a:extLst>
          </p:cNvPr>
          <p:cNvSpPr>
            <a:spLocks/>
          </p:cNvSpPr>
          <p:nvPr/>
        </p:nvSpPr>
        <p:spPr bwMode="auto">
          <a:xfrm rot="21400944">
            <a:off x="9077291" y="3057668"/>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0" name="Freeform 610">
            <a:extLst>
              <a:ext uri="{FF2B5EF4-FFF2-40B4-BE49-F238E27FC236}">
                <a16:creationId xmlns:a16="http://schemas.microsoft.com/office/drawing/2014/main" id="{77C5D391-23A2-2707-2FAD-84524A259F86}"/>
              </a:ext>
            </a:extLst>
          </p:cNvPr>
          <p:cNvSpPr>
            <a:spLocks/>
          </p:cNvSpPr>
          <p:nvPr/>
        </p:nvSpPr>
        <p:spPr bwMode="auto">
          <a:xfrm rot="21400944">
            <a:off x="9077294" y="30577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1" name="Freeform 611">
            <a:extLst>
              <a:ext uri="{FF2B5EF4-FFF2-40B4-BE49-F238E27FC236}">
                <a16:creationId xmlns:a16="http://schemas.microsoft.com/office/drawing/2014/main" id="{6D18DA27-0550-C002-C751-D2B6A1799759}"/>
              </a:ext>
            </a:extLst>
          </p:cNvPr>
          <p:cNvSpPr>
            <a:spLocks/>
          </p:cNvSpPr>
          <p:nvPr/>
        </p:nvSpPr>
        <p:spPr bwMode="auto">
          <a:xfrm rot="21400944">
            <a:off x="9059930" y="3058674"/>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2" name="Freeform 612">
            <a:extLst>
              <a:ext uri="{FF2B5EF4-FFF2-40B4-BE49-F238E27FC236}">
                <a16:creationId xmlns:a16="http://schemas.microsoft.com/office/drawing/2014/main" id="{09D74700-5E78-6BEA-B016-F2905A518D62}"/>
              </a:ext>
            </a:extLst>
          </p:cNvPr>
          <p:cNvSpPr>
            <a:spLocks/>
          </p:cNvSpPr>
          <p:nvPr/>
        </p:nvSpPr>
        <p:spPr bwMode="auto">
          <a:xfrm rot="21400944">
            <a:off x="8449188" y="2802763"/>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3" name="Freeform 613">
            <a:extLst>
              <a:ext uri="{FF2B5EF4-FFF2-40B4-BE49-F238E27FC236}">
                <a16:creationId xmlns:a16="http://schemas.microsoft.com/office/drawing/2014/main" id="{2C7CDB56-D2C1-89E3-5607-1C7B7EC27245}"/>
              </a:ext>
            </a:extLst>
          </p:cNvPr>
          <p:cNvSpPr>
            <a:spLocks/>
          </p:cNvSpPr>
          <p:nvPr/>
        </p:nvSpPr>
        <p:spPr bwMode="auto">
          <a:xfrm rot="21400944">
            <a:off x="8450177" y="2818047"/>
            <a:ext cx="0" cy="7067"/>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4" name="Freeform 614">
            <a:extLst>
              <a:ext uri="{FF2B5EF4-FFF2-40B4-BE49-F238E27FC236}">
                <a16:creationId xmlns:a16="http://schemas.microsoft.com/office/drawing/2014/main" id="{D93691B8-B086-FFF0-D330-3E935C1921C3}"/>
              </a:ext>
            </a:extLst>
          </p:cNvPr>
          <p:cNvSpPr>
            <a:spLocks/>
          </p:cNvSpPr>
          <p:nvPr/>
        </p:nvSpPr>
        <p:spPr bwMode="auto">
          <a:xfrm rot="21400944">
            <a:off x="8433005" y="2846922"/>
            <a:ext cx="19875" cy="171971"/>
          </a:xfrm>
          <a:custGeom>
            <a:avLst/>
            <a:gdLst>
              <a:gd name="T0" fmla="*/ 0 w 16"/>
              <a:gd name="T1" fmla="*/ 146 h 146"/>
              <a:gd name="T2" fmla="*/ 0 w 16"/>
              <a:gd name="T3" fmla="*/ 146 h 146"/>
              <a:gd name="T4" fmla="*/ 16 w 16"/>
              <a:gd name="T5" fmla="*/ 0 h 146"/>
              <a:gd name="T6" fmla="*/ 16 w 16"/>
              <a:gd name="T7" fmla="*/ 0 h 146"/>
              <a:gd name="T8" fmla="*/ 0 w 16"/>
              <a:gd name="T9" fmla="*/ 146 h 146"/>
              <a:gd name="T10" fmla="*/ 0 w 16"/>
              <a:gd name="T11" fmla="*/ 146 h 146"/>
            </a:gdLst>
            <a:ahLst/>
            <a:cxnLst>
              <a:cxn ang="0">
                <a:pos x="T0" y="T1"/>
              </a:cxn>
              <a:cxn ang="0">
                <a:pos x="T2" y="T3"/>
              </a:cxn>
              <a:cxn ang="0">
                <a:pos x="T4" y="T5"/>
              </a:cxn>
              <a:cxn ang="0">
                <a:pos x="T6" y="T7"/>
              </a:cxn>
              <a:cxn ang="0">
                <a:pos x="T8" y="T9"/>
              </a:cxn>
              <a:cxn ang="0">
                <a:pos x="T10" y="T11"/>
              </a:cxn>
            </a:cxnLst>
            <a:rect l="0" t="0" r="r" b="b"/>
            <a:pathLst>
              <a:path w="16" h="146">
                <a:moveTo>
                  <a:pt x="0" y="146"/>
                </a:moveTo>
                <a:lnTo>
                  <a:pt x="0" y="146"/>
                </a:lnTo>
                <a:lnTo>
                  <a:pt x="16" y="0"/>
                </a:lnTo>
                <a:lnTo>
                  <a:pt x="16" y="0"/>
                </a:lnTo>
                <a:lnTo>
                  <a:pt x="0" y="146"/>
                </a:lnTo>
                <a:lnTo>
                  <a:pt x="0" y="14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5" name="Freeform 615">
            <a:extLst>
              <a:ext uri="{FF2B5EF4-FFF2-40B4-BE49-F238E27FC236}">
                <a16:creationId xmlns:a16="http://schemas.microsoft.com/office/drawing/2014/main" id="{9DA49AB0-E66F-B2B1-C66D-AA909DDB6B9C}"/>
              </a:ext>
            </a:extLst>
          </p:cNvPr>
          <p:cNvSpPr>
            <a:spLocks/>
          </p:cNvSpPr>
          <p:nvPr/>
        </p:nvSpPr>
        <p:spPr bwMode="auto">
          <a:xfrm rot="21400944">
            <a:off x="8447376" y="2835905"/>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6" name="Freeform 616">
            <a:extLst>
              <a:ext uri="{FF2B5EF4-FFF2-40B4-BE49-F238E27FC236}">
                <a16:creationId xmlns:a16="http://schemas.microsoft.com/office/drawing/2014/main" id="{B62D2368-C04F-56D6-C5FA-C11965E793C7}"/>
              </a:ext>
            </a:extLst>
          </p:cNvPr>
          <p:cNvSpPr>
            <a:spLocks/>
          </p:cNvSpPr>
          <p:nvPr/>
        </p:nvSpPr>
        <p:spPr bwMode="auto">
          <a:xfrm rot="21400944">
            <a:off x="8454380" y="2677254"/>
            <a:ext cx="6211" cy="47116"/>
          </a:xfrm>
          <a:custGeom>
            <a:avLst/>
            <a:gdLst>
              <a:gd name="T0" fmla="*/ 5 w 5"/>
              <a:gd name="T1" fmla="*/ 3 h 40"/>
              <a:gd name="T2" fmla="*/ 5 w 5"/>
              <a:gd name="T3" fmla="*/ 3 h 40"/>
              <a:gd name="T4" fmla="*/ 5 w 5"/>
              <a:gd name="T5" fmla="*/ 0 h 40"/>
              <a:gd name="T6" fmla="*/ 5 w 5"/>
              <a:gd name="T7" fmla="*/ 0 h 40"/>
              <a:gd name="T8" fmla="*/ 0 w 5"/>
              <a:gd name="T9" fmla="*/ 40 h 40"/>
              <a:gd name="T10" fmla="*/ 0 w 5"/>
              <a:gd name="T11" fmla="*/ 40 h 40"/>
              <a:gd name="T12" fmla="*/ 5 w 5"/>
              <a:gd name="T13" fmla="*/ 3 h 40"/>
              <a:gd name="T14" fmla="*/ 5 w 5"/>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
                </a:moveTo>
                <a:lnTo>
                  <a:pt x="5" y="3"/>
                </a:lnTo>
                <a:lnTo>
                  <a:pt x="5" y="0"/>
                </a:lnTo>
                <a:lnTo>
                  <a:pt x="5" y="0"/>
                </a:lnTo>
                <a:lnTo>
                  <a:pt x="0" y="40"/>
                </a:lnTo>
                <a:lnTo>
                  <a:pt x="0" y="40"/>
                </a:lnTo>
                <a:lnTo>
                  <a:pt x="5" y="3"/>
                </a:lnTo>
                <a:lnTo>
                  <a:pt x="5"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7" name="Freeform 617">
            <a:extLst>
              <a:ext uri="{FF2B5EF4-FFF2-40B4-BE49-F238E27FC236}">
                <a16:creationId xmlns:a16="http://schemas.microsoft.com/office/drawing/2014/main" id="{CECEF965-AB3E-FE59-D610-67ADCCC15670}"/>
              </a:ext>
            </a:extLst>
          </p:cNvPr>
          <p:cNvSpPr>
            <a:spLocks/>
          </p:cNvSpPr>
          <p:nvPr/>
        </p:nvSpPr>
        <p:spPr bwMode="auto">
          <a:xfrm rot="21400944">
            <a:off x="9144860" y="308571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8" name="Freeform 618">
            <a:extLst>
              <a:ext uri="{FF2B5EF4-FFF2-40B4-BE49-F238E27FC236}">
                <a16:creationId xmlns:a16="http://schemas.microsoft.com/office/drawing/2014/main" id="{6DF8303D-C53D-847D-AF5D-449188D421AC}"/>
              </a:ext>
            </a:extLst>
          </p:cNvPr>
          <p:cNvSpPr>
            <a:spLocks/>
          </p:cNvSpPr>
          <p:nvPr/>
        </p:nvSpPr>
        <p:spPr bwMode="auto">
          <a:xfrm rot="21400944">
            <a:off x="9140935" y="30824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9" name="Freeform 619">
            <a:extLst>
              <a:ext uri="{FF2B5EF4-FFF2-40B4-BE49-F238E27FC236}">
                <a16:creationId xmlns:a16="http://schemas.microsoft.com/office/drawing/2014/main" id="{394CE131-9908-C2B7-2D96-9B45F6D8B13E}"/>
              </a:ext>
            </a:extLst>
          </p:cNvPr>
          <p:cNvSpPr>
            <a:spLocks/>
          </p:cNvSpPr>
          <p:nvPr/>
        </p:nvSpPr>
        <p:spPr bwMode="auto">
          <a:xfrm rot="21400944">
            <a:off x="9144860" y="308571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0" name="Freeform 620">
            <a:extLst>
              <a:ext uri="{FF2B5EF4-FFF2-40B4-BE49-F238E27FC236}">
                <a16:creationId xmlns:a16="http://schemas.microsoft.com/office/drawing/2014/main" id="{43A656F0-7664-77BD-8E1E-BF39B0F3C8CE}"/>
              </a:ext>
            </a:extLst>
          </p:cNvPr>
          <p:cNvSpPr>
            <a:spLocks/>
          </p:cNvSpPr>
          <p:nvPr/>
        </p:nvSpPr>
        <p:spPr bwMode="auto">
          <a:xfrm rot="21400944">
            <a:off x="9076995" y="2644734"/>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1" name="Freeform 621">
            <a:extLst>
              <a:ext uri="{FF2B5EF4-FFF2-40B4-BE49-F238E27FC236}">
                <a16:creationId xmlns:a16="http://schemas.microsoft.com/office/drawing/2014/main" id="{A6E77EDA-2F7A-2A01-4970-4E8451749723}"/>
              </a:ext>
            </a:extLst>
          </p:cNvPr>
          <p:cNvSpPr>
            <a:spLocks/>
          </p:cNvSpPr>
          <p:nvPr/>
        </p:nvSpPr>
        <p:spPr bwMode="auto">
          <a:xfrm rot="21400944">
            <a:off x="9067075" y="2645309"/>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2" name="Freeform 622">
            <a:extLst>
              <a:ext uri="{FF2B5EF4-FFF2-40B4-BE49-F238E27FC236}">
                <a16:creationId xmlns:a16="http://schemas.microsoft.com/office/drawing/2014/main" id="{91D280FD-C46E-6129-F5CD-88F11D5DBB9C}"/>
              </a:ext>
            </a:extLst>
          </p:cNvPr>
          <p:cNvSpPr>
            <a:spLocks/>
          </p:cNvSpPr>
          <p:nvPr/>
        </p:nvSpPr>
        <p:spPr bwMode="auto">
          <a:xfrm rot="21400944">
            <a:off x="8618064" y="2646455"/>
            <a:ext cx="7453" cy="3534"/>
          </a:xfrm>
          <a:custGeom>
            <a:avLst/>
            <a:gdLst>
              <a:gd name="T0" fmla="*/ 0 w 6"/>
              <a:gd name="T1" fmla="*/ 0 h 3"/>
              <a:gd name="T2" fmla="*/ 0 w 6"/>
              <a:gd name="T3" fmla="*/ 0 h 3"/>
              <a:gd name="T4" fmla="*/ 6 w 6"/>
              <a:gd name="T5" fmla="*/ 3 h 3"/>
              <a:gd name="T6" fmla="*/ 6 w 6"/>
              <a:gd name="T7" fmla="*/ 3 h 3"/>
              <a:gd name="T8" fmla="*/ 0 w 6"/>
              <a:gd name="T9" fmla="*/ 0 h 3"/>
              <a:gd name="T10" fmla="*/ 0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0" y="0"/>
                </a:moveTo>
                <a:lnTo>
                  <a:pt x="0" y="0"/>
                </a:lnTo>
                <a:lnTo>
                  <a:pt x="6" y="3"/>
                </a:lnTo>
                <a:lnTo>
                  <a:pt x="6"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3" name="Freeform 623">
            <a:extLst>
              <a:ext uri="{FF2B5EF4-FFF2-40B4-BE49-F238E27FC236}">
                <a16:creationId xmlns:a16="http://schemas.microsoft.com/office/drawing/2014/main" id="{B0A2DBBE-BE6E-81AD-60EB-6033CA1AC71B}"/>
              </a:ext>
            </a:extLst>
          </p:cNvPr>
          <p:cNvSpPr>
            <a:spLocks/>
          </p:cNvSpPr>
          <p:nvPr/>
        </p:nvSpPr>
        <p:spPr bwMode="auto">
          <a:xfrm rot="21400944">
            <a:off x="8461280" y="2640719"/>
            <a:ext cx="152788" cy="10601"/>
          </a:xfrm>
          <a:custGeom>
            <a:avLst/>
            <a:gdLst>
              <a:gd name="T0" fmla="*/ 0 w 123"/>
              <a:gd name="T1" fmla="*/ 0 h 9"/>
              <a:gd name="T2" fmla="*/ 0 w 123"/>
              <a:gd name="T3" fmla="*/ 0 h 9"/>
              <a:gd name="T4" fmla="*/ 0 w 123"/>
              <a:gd name="T5" fmla="*/ 0 h 9"/>
              <a:gd name="T6" fmla="*/ 123 w 123"/>
              <a:gd name="T7" fmla="*/ 9 h 9"/>
              <a:gd name="T8" fmla="*/ 123 w 123"/>
              <a:gd name="T9" fmla="*/ 9 h 9"/>
              <a:gd name="T10" fmla="*/ 0 w 123"/>
              <a:gd name="T11" fmla="*/ 0 h 9"/>
              <a:gd name="T12" fmla="*/ 0 w 12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23" h="9">
                <a:moveTo>
                  <a:pt x="0" y="0"/>
                </a:moveTo>
                <a:lnTo>
                  <a:pt x="0" y="0"/>
                </a:lnTo>
                <a:lnTo>
                  <a:pt x="0" y="0"/>
                </a:lnTo>
                <a:lnTo>
                  <a:pt x="123" y="9"/>
                </a:lnTo>
                <a:lnTo>
                  <a:pt x="123" y="9"/>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4" name="Freeform 624">
            <a:extLst>
              <a:ext uri="{FF2B5EF4-FFF2-40B4-BE49-F238E27FC236}">
                <a16:creationId xmlns:a16="http://schemas.microsoft.com/office/drawing/2014/main" id="{D962203F-7367-CF64-4C6F-A25DEDEF140D}"/>
              </a:ext>
            </a:extLst>
          </p:cNvPr>
          <p:cNvSpPr>
            <a:spLocks/>
          </p:cNvSpPr>
          <p:nvPr/>
        </p:nvSpPr>
        <p:spPr bwMode="auto">
          <a:xfrm rot="21400944">
            <a:off x="9057155" y="2645920"/>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5" name="Freeform 625">
            <a:extLst>
              <a:ext uri="{FF2B5EF4-FFF2-40B4-BE49-F238E27FC236}">
                <a16:creationId xmlns:a16="http://schemas.microsoft.com/office/drawing/2014/main" id="{B95BBAFC-8097-8AE2-D069-3FE08A71E016}"/>
              </a:ext>
            </a:extLst>
          </p:cNvPr>
          <p:cNvSpPr>
            <a:spLocks/>
          </p:cNvSpPr>
          <p:nvPr/>
        </p:nvSpPr>
        <p:spPr bwMode="auto">
          <a:xfrm rot="21400944">
            <a:off x="9125933" y="2886239"/>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6" name="Freeform 626">
            <a:extLst>
              <a:ext uri="{FF2B5EF4-FFF2-40B4-BE49-F238E27FC236}">
                <a16:creationId xmlns:a16="http://schemas.microsoft.com/office/drawing/2014/main" id="{FD388CBF-0825-4658-0B30-48657FD92044}"/>
              </a:ext>
            </a:extLst>
          </p:cNvPr>
          <p:cNvSpPr>
            <a:spLocks/>
          </p:cNvSpPr>
          <p:nvPr/>
        </p:nvSpPr>
        <p:spPr bwMode="auto">
          <a:xfrm rot="21400944">
            <a:off x="9105518" y="264308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7" name="Freeform 627">
            <a:extLst>
              <a:ext uri="{FF2B5EF4-FFF2-40B4-BE49-F238E27FC236}">
                <a16:creationId xmlns:a16="http://schemas.microsoft.com/office/drawing/2014/main" id="{521ACC9B-BD2D-2057-2895-8C29DEB46417}"/>
              </a:ext>
            </a:extLst>
          </p:cNvPr>
          <p:cNvSpPr>
            <a:spLocks/>
          </p:cNvSpPr>
          <p:nvPr/>
        </p:nvSpPr>
        <p:spPr bwMode="auto">
          <a:xfrm rot="21400944">
            <a:off x="8732467" y="264711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8" name="Freeform 628">
            <a:extLst>
              <a:ext uri="{FF2B5EF4-FFF2-40B4-BE49-F238E27FC236}">
                <a16:creationId xmlns:a16="http://schemas.microsoft.com/office/drawing/2014/main" id="{35BC257B-3BF2-6614-4A22-65179D950DC7}"/>
              </a:ext>
            </a:extLst>
          </p:cNvPr>
          <p:cNvSpPr>
            <a:spLocks/>
          </p:cNvSpPr>
          <p:nvPr/>
        </p:nvSpPr>
        <p:spPr bwMode="auto">
          <a:xfrm rot="21400944">
            <a:off x="9125729" y="2882712"/>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9" name="Freeform 629">
            <a:extLst>
              <a:ext uri="{FF2B5EF4-FFF2-40B4-BE49-F238E27FC236}">
                <a16:creationId xmlns:a16="http://schemas.microsoft.com/office/drawing/2014/main" id="{9FF41768-BCF3-8131-BFD5-F32A1474D683}"/>
              </a:ext>
            </a:extLst>
          </p:cNvPr>
          <p:cNvSpPr>
            <a:spLocks/>
          </p:cNvSpPr>
          <p:nvPr/>
        </p:nvSpPr>
        <p:spPr bwMode="auto">
          <a:xfrm rot="21400944">
            <a:off x="9088156" y="2644087"/>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0" name="Freeform 630">
            <a:extLst>
              <a:ext uri="{FF2B5EF4-FFF2-40B4-BE49-F238E27FC236}">
                <a16:creationId xmlns:a16="http://schemas.microsoft.com/office/drawing/2014/main" id="{A317F805-E40F-F88C-2366-2ED60D6AC075}"/>
              </a:ext>
            </a:extLst>
          </p:cNvPr>
          <p:cNvSpPr>
            <a:spLocks/>
          </p:cNvSpPr>
          <p:nvPr/>
        </p:nvSpPr>
        <p:spPr bwMode="auto">
          <a:xfrm rot="21400944">
            <a:off x="9098077" y="2643512"/>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1" name="Freeform 631">
            <a:extLst>
              <a:ext uri="{FF2B5EF4-FFF2-40B4-BE49-F238E27FC236}">
                <a16:creationId xmlns:a16="http://schemas.microsoft.com/office/drawing/2014/main" id="{48F021C3-1D8A-0D64-F5CD-C58167285300}"/>
              </a:ext>
            </a:extLst>
          </p:cNvPr>
          <p:cNvSpPr>
            <a:spLocks/>
          </p:cNvSpPr>
          <p:nvPr/>
        </p:nvSpPr>
        <p:spPr bwMode="auto">
          <a:xfrm rot="21400944">
            <a:off x="9125524" y="2879184"/>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2" name="Freeform 632">
            <a:extLst>
              <a:ext uri="{FF2B5EF4-FFF2-40B4-BE49-F238E27FC236}">
                <a16:creationId xmlns:a16="http://schemas.microsoft.com/office/drawing/2014/main" id="{41A9BA16-FC32-039D-D135-C3FFE7B8532C}"/>
              </a:ext>
            </a:extLst>
          </p:cNvPr>
          <p:cNvSpPr>
            <a:spLocks/>
          </p:cNvSpPr>
          <p:nvPr/>
        </p:nvSpPr>
        <p:spPr bwMode="auto">
          <a:xfrm rot="21400944">
            <a:off x="8691540" y="2649380"/>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3" name="Freeform 633">
            <a:extLst>
              <a:ext uri="{FF2B5EF4-FFF2-40B4-BE49-F238E27FC236}">
                <a16:creationId xmlns:a16="http://schemas.microsoft.com/office/drawing/2014/main" id="{28BDC7F3-40F5-721F-36E2-9B2A26C49D67}"/>
              </a:ext>
            </a:extLst>
          </p:cNvPr>
          <p:cNvSpPr>
            <a:spLocks/>
          </p:cNvSpPr>
          <p:nvPr/>
        </p:nvSpPr>
        <p:spPr bwMode="auto">
          <a:xfrm rot="21400944">
            <a:off x="8639250" y="2648799"/>
            <a:ext cx="6211"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4" name="Freeform 634">
            <a:extLst>
              <a:ext uri="{FF2B5EF4-FFF2-40B4-BE49-F238E27FC236}">
                <a16:creationId xmlns:a16="http://schemas.microsoft.com/office/drawing/2014/main" id="{31EF5696-BBD0-E4C7-EC3C-ED8CE7999EB9}"/>
              </a:ext>
            </a:extLst>
          </p:cNvPr>
          <p:cNvSpPr>
            <a:spLocks/>
          </p:cNvSpPr>
          <p:nvPr/>
        </p:nvSpPr>
        <p:spPr bwMode="auto">
          <a:xfrm rot="21400944">
            <a:off x="8652892" y="264808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5" name="Freeform 635">
            <a:extLst>
              <a:ext uri="{FF2B5EF4-FFF2-40B4-BE49-F238E27FC236}">
                <a16:creationId xmlns:a16="http://schemas.microsoft.com/office/drawing/2014/main" id="{C145C666-0C0F-324B-9640-8A214D59ABAB}"/>
              </a:ext>
            </a:extLst>
          </p:cNvPr>
          <p:cNvSpPr>
            <a:spLocks/>
          </p:cNvSpPr>
          <p:nvPr/>
        </p:nvSpPr>
        <p:spPr bwMode="auto">
          <a:xfrm rot="21400944">
            <a:off x="8677900" y="2650207"/>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6" name="Freeform 636">
            <a:extLst>
              <a:ext uri="{FF2B5EF4-FFF2-40B4-BE49-F238E27FC236}">
                <a16:creationId xmlns:a16="http://schemas.microsoft.com/office/drawing/2014/main" id="{AC67716C-5867-8CA7-B9FC-B05AB1A13918}"/>
              </a:ext>
            </a:extLst>
          </p:cNvPr>
          <p:cNvSpPr>
            <a:spLocks/>
          </p:cNvSpPr>
          <p:nvPr/>
        </p:nvSpPr>
        <p:spPr bwMode="auto">
          <a:xfrm rot="21400944">
            <a:off x="9001144" y="2645592"/>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7" name="Freeform 637">
            <a:extLst>
              <a:ext uri="{FF2B5EF4-FFF2-40B4-BE49-F238E27FC236}">
                <a16:creationId xmlns:a16="http://schemas.microsoft.com/office/drawing/2014/main" id="{FBBAF6FA-4F7E-C412-E10C-B5461AC9AF9C}"/>
              </a:ext>
            </a:extLst>
          </p:cNvPr>
          <p:cNvSpPr>
            <a:spLocks/>
          </p:cNvSpPr>
          <p:nvPr/>
        </p:nvSpPr>
        <p:spPr bwMode="auto">
          <a:xfrm rot="21400944">
            <a:off x="8662810" y="2647398"/>
            <a:ext cx="7453"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8" name="Freeform 638">
            <a:extLst>
              <a:ext uri="{FF2B5EF4-FFF2-40B4-BE49-F238E27FC236}">
                <a16:creationId xmlns:a16="http://schemas.microsoft.com/office/drawing/2014/main" id="{DAEA930B-6172-8C9B-ABF3-5C85C53CC564}"/>
              </a:ext>
            </a:extLst>
          </p:cNvPr>
          <p:cNvSpPr>
            <a:spLocks/>
          </p:cNvSpPr>
          <p:nvPr/>
        </p:nvSpPr>
        <p:spPr bwMode="auto">
          <a:xfrm rot="21400944">
            <a:off x="9024911" y="2647753"/>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9" name="Freeform 639">
            <a:extLst>
              <a:ext uri="{FF2B5EF4-FFF2-40B4-BE49-F238E27FC236}">
                <a16:creationId xmlns:a16="http://schemas.microsoft.com/office/drawing/2014/main" id="{B43A24C2-9167-48DB-5740-FC0496B97C6A}"/>
              </a:ext>
            </a:extLst>
          </p:cNvPr>
          <p:cNvSpPr>
            <a:spLocks/>
          </p:cNvSpPr>
          <p:nvPr/>
        </p:nvSpPr>
        <p:spPr bwMode="auto">
          <a:xfrm rot="21400944">
            <a:off x="9045993" y="2646531"/>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0" name="Freeform 640">
            <a:extLst>
              <a:ext uri="{FF2B5EF4-FFF2-40B4-BE49-F238E27FC236}">
                <a16:creationId xmlns:a16="http://schemas.microsoft.com/office/drawing/2014/main" id="{BAE86973-9513-3C28-C181-78FFB6C360D0}"/>
              </a:ext>
            </a:extLst>
          </p:cNvPr>
          <p:cNvSpPr>
            <a:spLocks/>
          </p:cNvSpPr>
          <p:nvPr/>
        </p:nvSpPr>
        <p:spPr bwMode="auto">
          <a:xfrm rot="21400944">
            <a:off x="8705181" y="2648589"/>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1" name="Freeform 641">
            <a:extLst>
              <a:ext uri="{FF2B5EF4-FFF2-40B4-BE49-F238E27FC236}">
                <a16:creationId xmlns:a16="http://schemas.microsoft.com/office/drawing/2014/main" id="{D51900A4-021F-A62F-CF3C-24969A111490}"/>
              </a:ext>
            </a:extLst>
          </p:cNvPr>
          <p:cNvSpPr>
            <a:spLocks/>
          </p:cNvSpPr>
          <p:nvPr/>
        </p:nvSpPr>
        <p:spPr bwMode="auto">
          <a:xfrm rot="21400944">
            <a:off x="9036072" y="2647106"/>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2" name="Freeform 642">
            <a:extLst>
              <a:ext uri="{FF2B5EF4-FFF2-40B4-BE49-F238E27FC236}">
                <a16:creationId xmlns:a16="http://schemas.microsoft.com/office/drawing/2014/main" id="{0F00B009-BD06-AF59-EF73-26C1302673B2}"/>
              </a:ext>
            </a:extLst>
          </p:cNvPr>
          <p:cNvSpPr>
            <a:spLocks/>
          </p:cNvSpPr>
          <p:nvPr/>
        </p:nvSpPr>
        <p:spPr bwMode="auto">
          <a:xfrm rot="21400944">
            <a:off x="8628088" y="2649411"/>
            <a:ext cx="7453"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3" name="Freeform 643">
            <a:extLst>
              <a:ext uri="{FF2B5EF4-FFF2-40B4-BE49-F238E27FC236}">
                <a16:creationId xmlns:a16="http://schemas.microsoft.com/office/drawing/2014/main" id="{F56DE112-C75F-E4AE-F936-47619E719468}"/>
              </a:ext>
            </a:extLst>
          </p:cNvPr>
          <p:cNvSpPr>
            <a:spLocks/>
          </p:cNvSpPr>
          <p:nvPr/>
        </p:nvSpPr>
        <p:spPr bwMode="auto">
          <a:xfrm rot="21400944">
            <a:off x="9014989" y="2648329"/>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4" name="Freeform 644">
            <a:extLst>
              <a:ext uri="{FF2B5EF4-FFF2-40B4-BE49-F238E27FC236}">
                <a16:creationId xmlns:a16="http://schemas.microsoft.com/office/drawing/2014/main" id="{6B60A6CA-9710-B16F-9CC6-3873B75AF908}"/>
              </a:ext>
            </a:extLst>
          </p:cNvPr>
          <p:cNvSpPr>
            <a:spLocks/>
          </p:cNvSpPr>
          <p:nvPr/>
        </p:nvSpPr>
        <p:spPr bwMode="auto">
          <a:xfrm rot="21400944">
            <a:off x="8718826" y="26479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5" name="Freeform 645">
            <a:extLst>
              <a:ext uri="{FF2B5EF4-FFF2-40B4-BE49-F238E27FC236}">
                <a16:creationId xmlns:a16="http://schemas.microsoft.com/office/drawing/2014/main" id="{A286B0DD-CED4-4DD7-72C7-20AEC368843D}"/>
              </a:ext>
            </a:extLst>
          </p:cNvPr>
          <p:cNvSpPr>
            <a:spLocks/>
          </p:cNvSpPr>
          <p:nvPr/>
        </p:nvSpPr>
        <p:spPr bwMode="auto">
          <a:xfrm rot="21400944">
            <a:off x="8830844" y="264849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6" name="Freeform 646">
            <a:extLst>
              <a:ext uri="{FF2B5EF4-FFF2-40B4-BE49-F238E27FC236}">
                <a16:creationId xmlns:a16="http://schemas.microsoft.com/office/drawing/2014/main" id="{EFC1AD1E-7A7A-7B04-A17C-E19F57289633}"/>
              </a:ext>
            </a:extLst>
          </p:cNvPr>
          <p:cNvSpPr>
            <a:spLocks/>
          </p:cNvSpPr>
          <p:nvPr/>
        </p:nvSpPr>
        <p:spPr bwMode="auto">
          <a:xfrm rot="21400944">
            <a:off x="8844485" y="26477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7" name="Freeform 647">
            <a:extLst>
              <a:ext uri="{FF2B5EF4-FFF2-40B4-BE49-F238E27FC236}">
                <a16:creationId xmlns:a16="http://schemas.microsoft.com/office/drawing/2014/main" id="{F29B328D-E7E2-6ABA-9E80-EA1D54ABFC1D}"/>
              </a:ext>
            </a:extLst>
          </p:cNvPr>
          <p:cNvSpPr>
            <a:spLocks/>
          </p:cNvSpPr>
          <p:nvPr/>
        </p:nvSpPr>
        <p:spPr bwMode="auto">
          <a:xfrm rot="21400944">
            <a:off x="8883131" y="2648929"/>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8" name="Freeform 648">
            <a:extLst>
              <a:ext uri="{FF2B5EF4-FFF2-40B4-BE49-F238E27FC236}">
                <a16:creationId xmlns:a16="http://schemas.microsoft.com/office/drawing/2014/main" id="{DA8B0414-F082-ABB2-79B0-8CDFBBF31DB0}"/>
              </a:ext>
            </a:extLst>
          </p:cNvPr>
          <p:cNvSpPr>
            <a:spLocks/>
          </p:cNvSpPr>
          <p:nvPr/>
        </p:nvSpPr>
        <p:spPr bwMode="auto">
          <a:xfrm rot="21400944">
            <a:off x="8868249" y="2649756"/>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9" name="Freeform 649">
            <a:extLst>
              <a:ext uri="{FF2B5EF4-FFF2-40B4-BE49-F238E27FC236}">
                <a16:creationId xmlns:a16="http://schemas.microsoft.com/office/drawing/2014/main" id="{232E84AC-504D-EC03-B44A-0E281ED2587A}"/>
              </a:ext>
            </a:extLst>
          </p:cNvPr>
          <p:cNvSpPr>
            <a:spLocks/>
          </p:cNvSpPr>
          <p:nvPr/>
        </p:nvSpPr>
        <p:spPr bwMode="auto">
          <a:xfrm rot="21400944">
            <a:off x="9132855" y="2924693"/>
            <a:ext cx="3726" cy="36514"/>
          </a:xfrm>
          <a:custGeom>
            <a:avLst/>
            <a:gdLst>
              <a:gd name="T0" fmla="*/ 3 w 3"/>
              <a:gd name="T1" fmla="*/ 31 h 31"/>
              <a:gd name="T2" fmla="*/ 3 w 3"/>
              <a:gd name="T3" fmla="*/ 31 h 31"/>
              <a:gd name="T4" fmla="*/ 0 w 3"/>
              <a:gd name="T5" fmla="*/ 0 h 31"/>
              <a:gd name="T6" fmla="*/ 0 w 3"/>
              <a:gd name="T7" fmla="*/ 0 h 31"/>
              <a:gd name="T8" fmla="*/ 3 w 3"/>
              <a:gd name="T9" fmla="*/ 31 h 31"/>
              <a:gd name="T10" fmla="*/ 3 w 3"/>
              <a:gd name="T11" fmla="*/ 31 h 31"/>
            </a:gdLst>
            <a:ahLst/>
            <a:cxnLst>
              <a:cxn ang="0">
                <a:pos x="T0" y="T1"/>
              </a:cxn>
              <a:cxn ang="0">
                <a:pos x="T2" y="T3"/>
              </a:cxn>
              <a:cxn ang="0">
                <a:pos x="T4" y="T5"/>
              </a:cxn>
              <a:cxn ang="0">
                <a:pos x="T6" y="T7"/>
              </a:cxn>
              <a:cxn ang="0">
                <a:pos x="T8" y="T9"/>
              </a:cxn>
              <a:cxn ang="0">
                <a:pos x="T10" y="T11"/>
              </a:cxn>
            </a:cxnLst>
            <a:rect l="0" t="0" r="r" b="b"/>
            <a:pathLst>
              <a:path w="3" h="31">
                <a:moveTo>
                  <a:pt x="3" y="31"/>
                </a:moveTo>
                <a:lnTo>
                  <a:pt x="3" y="31"/>
                </a:lnTo>
                <a:lnTo>
                  <a:pt x="0" y="0"/>
                </a:lnTo>
                <a:lnTo>
                  <a:pt x="0" y="0"/>
                </a:lnTo>
                <a:lnTo>
                  <a:pt x="3" y="31"/>
                </a:lnTo>
                <a:lnTo>
                  <a:pt x="3" y="31"/>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0" name="Freeform 650">
            <a:extLst>
              <a:ext uri="{FF2B5EF4-FFF2-40B4-BE49-F238E27FC236}">
                <a16:creationId xmlns:a16="http://schemas.microsoft.com/office/drawing/2014/main" id="{D7E4AD10-522E-4B61-F274-8196F14DFC71}"/>
              </a:ext>
            </a:extLst>
          </p:cNvPr>
          <p:cNvSpPr>
            <a:spLocks/>
          </p:cNvSpPr>
          <p:nvPr/>
        </p:nvSpPr>
        <p:spPr bwMode="auto">
          <a:xfrm rot="21400944">
            <a:off x="9131495" y="2914240"/>
            <a:ext cx="0" cy="10601"/>
          </a:xfrm>
          <a:custGeom>
            <a:avLst/>
            <a:gdLst>
              <a:gd name="T0" fmla="*/ 0 h 9"/>
              <a:gd name="T1" fmla="*/ 0 h 9"/>
              <a:gd name="T2" fmla="*/ 9 h 9"/>
              <a:gd name="T3" fmla="*/ 9 h 9"/>
              <a:gd name="T4" fmla="*/ 0 h 9"/>
              <a:gd name="T5" fmla="*/ 0 h 9"/>
            </a:gdLst>
            <a:ahLst/>
            <a:cxnLst>
              <a:cxn ang="0">
                <a:pos x="0" y="T0"/>
              </a:cxn>
              <a:cxn ang="0">
                <a:pos x="0" y="T1"/>
              </a:cxn>
              <a:cxn ang="0">
                <a:pos x="0" y="T2"/>
              </a:cxn>
              <a:cxn ang="0">
                <a:pos x="0" y="T3"/>
              </a:cxn>
              <a:cxn ang="0">
                <a:pos x="0" y="T4"/>
              </a:cxn>
              <a:cxn ang="0">
                <a:pos x="0" y="T5"/>
              </a:cxn>
            </a:cxnLst>
            <a:rect l="0" t="0" r="r" b="b"/>
            <a:pathLst>
              <a:path h="9">
                <a:moveTo>
                  <a:pt x="0" y="0"/>
                </a:moveTo>
                <a:lnTo>
                  <a:pt x="0" y="0"/>
                </a:lnTo>
                <a:lnTo>
                  <a:pt x="0" y="9"/>
                </a:lnTo>
                <a:lnTo>
                  <a:pt x="0" y="9"/>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1" name="Freeform 651">
            <a:extLst>
              <a:ext uri="{FF2B5EF4-FFF2-40B4-BE49-F238E27FC236}">
                <a16:creationId xmlns:a16="http://schemas.microsoft.com/office/drawing/2014/main" id="{0B5A8C7E-63CF-EEC8-DA33-C07825D37338}"/>
              </a:ext>
            </a:extLst>
          </p:cNvPr>
          <p:cNvSpPr>
            <a:spLocks/>
          </p:cNvSpPr>
          <p:nvPr/>
        </p:nvSpPr>
        <p:spPr bwMode="auto">
          <a:xfrm rot="21400944">
            <a:off x="8896771" y="2648102"/>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2" name="Freeform 652">
            <a:extLst>
              <a:ext uri="{FF2B5EF4-FFF2-40B4-BE49-F238E27FC236}">
                <a16:creationId xmlns:a16="http://schemas.microsoft.com/office/drawing/2014/main" id="{21308AFE-E13E-A114-7578-34BFA52C3DF4}"/>
              </a:ext>
            </a:extLst>
          </p:cNvPr>
          <p:cNvSpPr>
            <a:spLocks/>
          </p:cNvSpPr>
          <p:nvPr/>
        </p:nvSpPr>
        <p:spPr bwMode="auto">
          <a:xfrm rot="21400944">
            <a:off x="9130881" y="2907190"/>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3" name="Freeform 653">
            <a:extLst>
              <a:ext uri="{FF2B5EF4-FFF2-40B4-BE49-F238E27FC236}">
                <a16:creationId xmlns:a16="http://schemas.microsoft.com/office/drawing/2014/main" id="{43E47658-DCC1-A76A-C51E-D03D09268665}"/>
              </a:ext>
            </a:extLst>
          </p:cNvPr>
          <p:cNvSpPr>
            <a:spLocks/>
          </p:cNvSpPr>
          <p:nvPr/>
        </p:nvSpPr>
        <p:spPr bwMode="auto">
          <a:xfrm rot="21400944">
            <a:off x="8924056" y="26466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4" name="Freeform 654">
            <a:extLst>
              <a:ext uri="{FF2B5EF4-FFF2-40B4-BE49-F238E27FC236}">
                <a16:creationId xmlns:a16="http://schemas.microsoft.com/office/drawing/2014/main" id="{FE245A67-E4DA-4F02-E06A-DF1864D30DC1}"/>
              </a:ext>
            </a:extLst>
          </p:cNvPr>
          <p:cNvSpPr>
            <a:spLocks/>
          </p:cNvSpPr>
          <p:nvPr/>
        </p:nvSpPr>
        <p:spPr bwMode="auto">
          <a:xfrm rot="21400944">
            <a:off x="8989986" y="26463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5" name="Freeform 655">
            <a:extLst>
              <a:ext uri="{FF2B5EF4-FFF2-40B4-BE49-F238E27FC236}">
                <a16:creationId xmlns:a16="http://schemas.microsoft.com/office/drawing/2014/main" id="{BD5E1730-316E-D28A-9BAD-65CD1001C655}"/>
              </a:ext>
            </a:extLst>
          </p:cNvPr>
          <p:cNvSpPr>
            <a:spLocks/>
          </p:cNvSpPr>
          <p:nvPr/>
        </p:nvSpPr>
        <p:spPr bwMode="auto">
          <a:xfrm rot="21400944">
            <a:off x="8910412" y="2647312"/>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6" name="Freeform 656">
            <a:extLst>
              <a:ext uri="{FF2B5EF4-FFF2-40B4-BE49-F238E27FC236}">
                <a16:creationId xmlns:a16="http://schemas.microsoft.com/office/drawing/2014/main" id="{EE5CDC66-E121-3F04-90A6-BB7C407CE3DF}"/>
              </a:ext>
            </a:extLst>
          </p:cNvPr>
          <p:cNvSpPr>
            <a:spLocks/>
          </p:cNvSpPr>
          <p:nvPr/>
        </p:nvSpPr>
        <p:spPr bwMode="auto">
          <a:xfrm rot="21400944">
            <a:off x="8858127" y="26469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7" name="Freeform 657">
            <a:extLst>
              <a:ext uri="{FF2B5EF4-FFF2-40B4-BE49-F238E27FC236}">
                <a16:creationId xmlns:a16="http://schemas.microsoft.com/office/drawing/2014/main" id="{B8C4D11E-459F-E4E9-0302-73C1F17E3F2F}"/>
              </a:ext>
            </a:extLst>
          </p:cNvPr>
          <p:cNvSpPr>
            <a:spLocks/>
          </p:cNvSpPr>
          <p:nvPr/>
        </p:nvSpPr>
        <p:spPr bwMode="auto">
          <a:xfrm rot="21400944">
            <a:off x="9130574" y="2900132"/>
            <a:ext cx="0" cy="7067"/>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8" name="Freeform 658">
            <a:extLst>
              <a:ext uri="{FF2B5EF4-FFF2-40B4-BE49-F238E27FC236}">
                <a16:creationId xmlns:a16="http://schemas.microsoft.com/office/drawing/2014/main" id="{B8A7D0C6-2FEC-8EF9-C62B-D67E494582B9}"/>
              </a:ext>
            </a:extLst>
          </p:cNvPr>
          <p:cNvSpPr>
            <a:spLocks/>
          </p:cNvSpPr>
          <p:nvPr/>
        </p:nvSpPr>
        <p:spPr bwMode="auto">
          <a:xfrm rot="21400944">
            <a:off x="9126138" y="2889767"/>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9" name="Freeform 659">
            <a:extLst>
              <a:ext uri="{FF2B5EF4-FFF2-40B4-BE49-F238E27FC236}">
                <a16:creationId xmlns:a16="http://schemas.microsoft.com/office/drawing/2014/main" id="{E1CEC323-B211-F7AA-1230-4043921EADF6}"/>
              </a:ext>
            </a:extLst>
          </p:cNvPr>
          <p:cNvSpPr>
            <a:spLocks/>
          </p:cNvSpPr>
          <p:nvPr/>
        </p:nvSpPr>
        <p:spPr bwMode="auto">
          <a:xfrm rot="21400944">
            <a:off x="9130268" y="2896607"/>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0" name="Freeform 660">
            <a:extLst>
              <a:ext uri="{FF2B5EF4-FFF2-40B4-BE49-F238E27FC236}">
                <a16:creationId xmlns:a16="http://schemas.microsoft.com/office/drawing/2014/main" id="{D9A80FEC-6DE5-FBD2-D10C-96222984EC45}"/>
              </a:ext>
            </a:extLst>
          </p:cNvPr>
          <p:cNvSpPr>
            <a:spLocks/>
          </p:cNvSpPr>
          <p:nvPr/>
        </p:nvSpPr>
        <p:spPr bwMode="auto">
          <a:xfrm rot="21400944">
            <a:off x="8815963" y="26493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1" name="Freeform 661">
            <a:extLst>
              <a:ext uri="{FF2B5EF4-FFF2-40B4-BE49-F238E27FC236}">
                <a16:creationId xmlns:a16="http://schemas.microsoft.com/office/drawing/2014/main" id="{B3548079-A3F3-D1BC-845A-6CD51A4139D0}"/>
              </a:ext>
            </a:extLst>
          </p:cNvPr>
          <p:cNvSpPr>
            <a:spLocks/>
          </p:cNvSpPr>
          <p:nvPr/>
        </p:nvSpPr>
        <p:spPr bwMode="auto">
          <a:xfrm rot="21400944">
            <a:off x="6522351" y="2833026"/>
            <a:ext cx="775124" cy="1441729"/>
          </a:xfrm>
          <a:custGeom>
            <a:avLst/>
            <a:gdLst>
              <a:gd name="T0" fmla="*/ 426 w 624"/>
              <a:gd name="T1" fmla="*/ 699 h 1224"/>
              <a:gd name="T2" fmla="*/ 409 w 624"/>
              <a:gd name="T3" fmla="*/ 668 h 1224"/>
              <a:gd name="T4" fmla="*/ 389 w 624"/>
              <a:gd name="T5" fmla="*/ 641 h 1224"/>
              <a:gd name="T6" fmla="*/ 372 w 624"/>
              <a:gd name="T7" fmla="*/ 614 h 1224"/>
              <a:gd name="T8" fmla="*/ 356 w 624"/>
              <a:gd name="T9" fmla="*/ 586 h 1224"/>
              <a:gd name="T10" fmla="*/ 342 w 624"/>
              <a:gd name="T11" fmla="*/ 562 h 1224"/>
              <a:gd name="T12" fmla="*/ 328 w 624"/>
              <a:gd name="T13" fmla="*/ 538 h 1224"/>
              <a:gd name="T14" fmla="*/ 316 w 624"/>
              <a:gd name="T15" fmla="*/ 519 h 1224"/>
              <a:gd name="T16" fmla="*/ 305 w 624"/>
              <a:gd name="T17" fmla="*/ 501 h 1224"/>
              <a:gd name="T18" fmla="*/ 300 w 624"/>
              <a:gd name="T19" fmla="*/ 489 h 1224"/>
              <a:gd name="T20" fmla="*/ 294 w 624"/>
              <a:gd name="T21" fmla="*/ 483 h 1224"/>
              <a:gd name="T22" fmla="*/ 291 w 624"/>
              <a:gd name="T23" fmla="*/ 477 h 1224"/>
              <a:gd name="T24" fmla="*/ 288 w 624"/>
              <a:gd name="T25" fmla="*/ 474 h 1224"/>
              <a:gd name="T26" fmla="*/ 283 w 624"/>
              <a:gd name="T27" fmla="*/ 462 h 1224"/>
              <a:gd name="T28" fmla="*/ 266 w 624"/>
              <a:gd name="T29" fmla="*/ 431 h 1224"/>
              <a:gd name="T30" fmla="*/ 260 w 624"/>
              <a:gd name="T31" fmla="*/ 425 h 1224"/>
              <a:gd name="T32" fmla="*/ 258 w 624"/>
              <a:gd name="T33" fmla="*/ 422 h 1224"/>
              <a:gd name="T34" fmla="*/ 263 w 624"/>
              <a:gd name="T35" fmla="*/ 416 h 1224"/>
              <a:gd name="T36" fmla="*/ 272 w 624"/>
              <a:gd name="T37" fmla="*/ 380 h 1224"/>
              <a:gd name="T38" fmla="*/ 266 w 624"/>
              <a:gd name="T39" fmla="*/ 358 h 1224"/>
              <a:gd name="T40" fmla="*/ 328 w 624"/>
              <a:gd name="T41" fmla="*/ 94 h 1224"/>
              <a:gd name="T42" fmla="*/ 308 w 624"/>
              <a:gd name="T43" fmla="*/ 88 h 1224"/>
              <a:gd name="T44" fmla="*/ 297 w 624"/>
              <a:gd name="T45" fmla="*/ 85 h 1224"/>
              <a:gd name="T46" fmla="*/ 283 w 624"/>
              <a:gd name="T47" fmla="*/ 79 h 1224"/>
              <a:gd name="T48" fmla="*/ 277 w 624"/>
              <a:gd name="T49" fmla="*/ 79 h 1224"/>
              <a:gd name="T50" fmla="*/ 255 w 624"/>
              <a:gd name="T51" fmla="*/ 73 h 1224"/>
              <a:gd name="T52" fmla="*/ 246 w 624"/>
              <a:gd name="T53" fmla="*/ 67 h 1224"/>
              <a:gd name="T54" fmla="*/ 227 w 624"/>
              <a:gd name="T55" fmla="*/ 61 h 1224"/>
              <a:gd name="T56" fmla="*/ 216 w 624"/>
              <a:gd name="T57" fmla="*/ 58 h 1224"/>
              <a:gd name="T58" fmla="*/ 179 w 624"/>
              <a:gd name="T59" fmla="*/ 45 h 1224"/>
              <a:gd name="T60" fmla="*/ 165 w 624"/>
              <a:gd name="T61" fmla="*/ 39 h 1224"/>
              <a:gd name="T62" fmla="*/ 162 w 624"/>
              <a:gd name="T63" fmla="*/ 39 h 1224"/>
              <a:gd name="T64" fmla="*/ 143 w 624"/>
              <a:gd name="T65" fmla="*/ 33 h 1224"/>
              <a:gd name="T66" fmla="*/ 67 w 624"/>
              <a:gd name="T67" fmla="*/ 6 h 1224"/>
              <a:gd name="T68" fmla="*/ 53 w 624"/>
              <a:gd name="T69" fmla="*/ 27 h 1224"/>
              <a:gd name="T70" fmla="*/ 36 w 624"/>
              <a:gd name="T71" fmla="*/ 121 h 1224"/>
              <a:gd name="T72" fmla="*/ 20 w 624"/>
              <a:gd name="T73" fmla="*/ 222 h 1224"/>
              <a:gd name="T74" fmla="*/ 14 w 624"/>
              <a:gd name="T75" fmla="*/ 304 h 1224"/>
              <a:gd name="T76" fmla="*/ 20 w 624"/>
              <a:gd name="T77" fmla="*/ 373 h 1224"/>
              <a:gd name="T78" fmla="*/ 53 w 624"/>
              <a:gd name="T79" fmla="*/ 474 h 1224"/>
              <a:gd name="T80" fmla="*/ 87 w 624"/>
              <a:gd name="T81" fmla="*/ 495 h 1224"/>
              <a:gd name="T82" fmla="*/ 62 w 624"/>
              <a:gd name="T83" fmla="*/ 544 h 1224"/>
              <a:gd name="T84" fmla="*/ 92 w 624"/>
              <a:gd name="T85" fmla="*/ 592 h 1224"/>
              <a:gd name="T86" fmla="*/ 81 w 624"/>
              <a:gd name="T87" fmla="*/ 680 h 1224"/>
              <a:gd name="T88" fmla="*/ 123 w 624"/>
              <a:gd name="T89" fmla="*/ 814 h 1224"/>
              <a:gd name="T90" fmla="*/ 123 w 624"/>
              <a:gd name="T91" fmla="*/ 863 h 1224"/>
              <a:gd name="T92" fmla="*/ 168 w 624"/>
              <a:gd name="T93" fmla="*/ 917 h 1224"/>
              <a:gd name="T94" fmla="*/ 232 w 624"/>
              <a:gd name="T95" fmla="*/ 978 h 1224"/>
              <a:gd name="T96" fmla="*/ 274 w 624"/>
              <a:gd name="T97" fmla="*/ 1024 h 1224"/>
              <a:gd name="T98" fmla="*/ 322 w 624"/>
              <a:gd name="T99" fmla="*/ 1078 h 1224"/>
              <a:gd name="T100" fmla="*/ 350 w 624"/>
              <a:gd name="T101" fmla="*/ 1182 h 1224"/>
              <a:gd name="T102" fmla="*/ 557 w 624"/>
              <a:gd name="T103" fmla="*/ 1221 h 1224"/>
              <a:gd name="T104" fmla="*/ 571 w 624"/>
              <a:gd name="T105" fmla="*/ 1212 h 1224"/>
              <a:gd name="T106" fmla="*/ 560 w 624"/>
              <a:gd name="T107" fmla="*/ 1121 h 1224"/>
              <a:gd name="T108" fmla="*/ 616 w 624"/>
              <a:gd name="T109" fmla="*/ 1030 h 1224"/>
              <a:gd name="T110" fmla="*/ 593 w 624"/>
              <a:gd name="T111" fmla="*/ 999 h 1224"/>
              <a:gd name="T112" fmla="*/ 588 w 624"/>
              <a:gd name="T113" fmla="*/ 990 h 1224"/>
              <a:gd name="T114" fmla="*/ 585 w 624"/>
              <a:gd name="T115" fmla="*/ 984 h 1224"/>
              <a:gd name="T116" fmla="*/ 582 w 624"/>
              <a:gd name="T117" fmla="*/ 972 h 1224"/>
              <a:gd name="T118" fmla="*/ 579 w 624"/>
              <a:gd name="T119" fmla="*/ 960 h 1224"/>
              <a:gd name="T120" fmla="*/ 579 w 624"/>
              <a:gd name="T121" fmla="*/ 945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4" h="1224">
                <a:moveTo>
                  <a:pt x="579" y="945"/>
                </a:moveTo>
                <a:lnTo>
                  <a:pt x="579" y="945"/>
                </a:lnTo>
                <a:lnTo>
                  <a:pt x="577" y="945"/>
                </a:lnTo>
                <a:lnTo>
                  <a:pt x="577" y="945"/>
                </a:lnTo>
                <a:lnTo>
                  <a:pt x="577" y="942"/>
                </a:lnTo>
                <a:lnTo>
                  <a:pt x="577" y="942"/>
                </a:lnTo>
                <a:lnTo>
                  <a:pt x="574" y="939"/>
                </a:lnTo>
                <a:lnTo>
                  <a:pt x="574" y="939"/>
                </a:lnTo>
                <a:lnTo>
                  <a:pt x="574" y="939"/>
                </a:lnTo>
                <a:lnTo>
                  <a:pt x="574" y="939"/>
                </a:lnTo>
                <a:lnTo>
                  <a:pt x="426" y="699"/>
                </a:lnTo>
                <a:lnTo>
                  <a:pt x="426" y="699"/>
                </a:lnTo>
                <a:lnTo>
                  <a:pt x="426" y="699"/>
                </a:lnTo>
                <a:lnTo>
                  <a:pt x="426" y="699"/>
                </a:lnTo>
                <a:lnTo>
                  <a:pt x="420" y="689"/>
                </a:lnTo>
                <a:lnTo>
                  <a:pt x="420" y="689"/>
                </a:lnTo>
                <a:lnTo>
                  <a:pt x="420" y="689"/>
                </a:lnTo>
                <a:lnTo>
                  <a:pt x="420" y="689"/>
                </a:lnTo>
                <a:lnTo>
                  <a:pt x="414" y="680"/>
                </a:lnTo>
                <a:lnTo>
                  <a:pt x="414" y="680"/>
                </a:lnTo>
                <a:lnTo>
                  <a:pt x="414" y="680"/>
                </a:lnTo>
                <a:lnTo>
                  <a:pt x="414" y="680"/>
                </a:lnTo>
                <a:lnTo>
                  <a:pt x="409" y="668"/>
                </a:lnTo>
                <a:lnTo>
                  <a:pt x="409" y="668"/>
                </a:lnTo>
                <a:lnTo>
                  <a:pt x="409" y="668"/>
                </a:lnTo>
                <a:lnTo>
                  <a:pt x="409" y="668"/>
                </a:lnTo>
                <a:lnTo>
                  <a:pt x="403" y="659"/>
                </a:lnTo>
                <a:lnTo>
                  <a:pt x="403" y="659"/>
                </a:lnTo>
                <a:lnTo>
                  <a:pt x="400" y="659"/>
                </a:lnTo>
                <a:lnTo>
                  <a:pt x="400" y="659"/>
                </a:lnTo>
                <a:lnTo>
                  <a:pt x="398" y="650"/>
                </a:lnTo>
                <a:lnTo>
                  <a:pt x="398" y="650"/>
                </a:lnTo>
                <a:lnTo>
                  <a:pt x="395" y="647"/>
                </a:lnTo>
                <a:lnTo>
                  <a:pt x="395" y="647"/>
                </a:lnTo>
                <a:lnTo>
                  <a:pt x="389" y="641"/>
                </a:lnTo>
                <a:lnTo>
                  <a:pt x="389" y="641"/>
                </a:lnTo>
                <a:lnTo>
                  <a:pt x="389" y="638"/>
                </a:lnTo>
                <a:lnTo>
                  <a:pt x="389" y="638"/>
                </a:lnTo>
                <a:lnTo>
                  <a:pt x="384" y="632"/>
                </a:lnTo>
                <a:lnTo>
                  <a:pt x="384" y="632"/>
                </a:lnTo>
                <a:lnTo>
                  <a:pt x="384" y="629"/>
                </a:lnTo>
                <a:lnTo>
                  <a:pt x="384" y="629"/>
                </a:lnTo>
                <a:lnTo>
                  <a:pt x="378" y="623"/>
                </a:lnTo>
                <a:lnTo>
                  <a:pt x="378" y="623"/>
                </a:lnTo>
                <a:lnTo>
                  <a:pt x="378" y="620"/>
                </a:lnTo>
                <a:lnTo>
                  <a:pt x="378" y="620"/>
                </a:lnTo>
                <a:lnTo>
                  <a:pt x="372" y="614"/>
                </a:lnTo>
                <a:lnTo>
                  <a:pt x="372" y="614"/>
                </a:lnTo>
                <a:lnTo>
                  <a:pt x="372" y="610"/>
                </a:lnTo>
                <a:lnTo>
                  <a:pt x="372" y="610"/>
                </a:lnTo>
                <a:lnTo>
                  <a:pt x="367" y="604"/>
                </a:lnTo>
                <a:lnTo>
                  <a:pt x="367" y="604"/>
                </a:lnTo>
                <a:lnTo>
                  <a:pt x="367" y="601"/>
                </a:lnTo>
                <a:lnTo>
                  <a:pt x="367" y="601"/>
                </a:lnTo>
                <a:lnTo>
                  <a:pt x="361" y="595"/>
                </a:lnTo>
                <a:lnTo>
                  <a:pt x="361" y="595"/>
                </a:lnTo>
                <a:lnTo>
                  <a:pt x="361" y="592"/>
                </a:lnTo>
                <a:lnTo>
                  <a:pt x="361" y="592"/>
                </a:lnTo>
                <a:lnTo>
                  <a:pt x="356" y="586"/>
                </a:lnTo>
                <a:lnTo>
                  <a:pt x="356" y="586"/>
                </a:lnTo>
                <a:lnTo>
                  <a:pt x="356" y="583"/>
                </a:lnTo>
                <a:lnTo>
                  <a:pt x="356" y="583"/>
                </a:lnTo>
                <a:lnTo>
                  <a:pt x="353" y="577"/>
                </a:lnTo>
                <a:lnTo>
                  <a:pt x="353" y="577"/>
                </a:lnTo>
                <a:lnTo>
                  <a:pt x="350" y="574"/>
                </a:lnTo>
                <a:lnTo>
                  <a:pt x="350" y="574"/>
                </a:lnTo>
                <a:lnTo>
                  <a:pt x="347" y="571"/>
                </a:lnTo>
                <a:lnTo>
                  <a:pt x="347" y="571"/>
                </a:lnTo>
                <a:lnTo>
                  <a:pt x="344" y="565"/>
                </a:lnTo>
                <a:lnTo>
                  <a:pt x="344" y="565"/>
                </a:lnTo>
                <a:lnTo>
                  <a:pt x="342" y="562"/>
                </a:lnTo>
                <a:lnTo>
                  <a:pt x="342" y="562"/>
                </a:lnTo>
                <a:lnTo>
                  <a:pt x="339" y="559"/>
                </a:lnTo>
                <a:lnTo>
                  <a:pt x="339" y="559"/>
                </a:lnTo>
                <a:lnTo>
                  <a:pt x="336" y="553"/>
                </a:lnTo>
                <a:lnTo>
                  <a:pt x="336" y="553"/>
                </a:lnTo>
                <a:lnTo>
                  <a:pt x="333" y="550"/>
                </a:lnTo>
                <a:lnTo>
                  <a:pt x="333" y="550"/>
                </a:lnTo>
                <a:lnTo>
                  <a:pt x="333" y="547"/>
                </a:lnTo>
                <a:lnTo>
                  <a:pt x="333" y="547"/>
                </a:lnTo>
                <a:lnTo>
                  <a:pt x="330" y="544"/>
                </a:lnTo>
                <a:lnTo>
                  <a:pt x="330" y="544"/>
                </a:lnTo>
                <a:lnTo>
                  <a:pt x="328" y="538"/>
                </a:lnTo>
                <a:lnTo>
                  <a:pt x="328" y="538"/>
                </a:lnTo>
                <a:lnTo>
                  <a:pt x="325" y="535"/>
                </a:lnTo>
                <a:lnTo>
                  <a:pt x="325" y="535"/>
                </a:lnTo>
                <a:lnTo>
                  <a:pt x="325" y="531"/>
                </a:lnTo>
                <a:lnTo>
                  <a:pt x="325" y="531"/>
                </a:lnTo>
                <a:lnTo>
                  <a:pt x="322" y="528"/>
                </a:lnTo>
                <a:lnTo>
                  <a:pt x="322" y="528"/>
                </a:lnTo>
                <a:lnTo>
                  <a:pt x="319" y="525"/>
                </a:lnTo>
                <a:lnTo>
                  <a:pt x="319" y="525"/>
                </a:lnTo>
                <a:lnTo>
                  <a:pt x="316" y="522"/>
                </a:lnTo>
                <a:lnTo>
                  <a:pt x="316" y="522"/>
                </a:lnTo>
                <a:lnTo>
                  <a:pt x="316" y="519"/>
                </a:lnTo>
                <a:lnTo>
                  <a:pt x="316" y="519"/>
                </a:lnTo>
                <a:lnTo>
                  <a:pt x="314" y="516"/>
                </a:lnTo>
                <a:lnTo>
                  <a:pt x="314" y="516"/>
                </a:lnTo>
                <a:lnTo>
                  <a:pt x="311" y="513"/>
                </a:lnTo>
                <a:lnTo>
                  <a:pt x="311" y="513"/>
                </a:lnTo>
                <a:lnTo>
                  <a:pt x="311" y="510"/>
                </a:lnTo>
                <a:lnTo>
                  <a:pt x="311" y="510"/>
                </a:lnTo>
                <a:lnTo>
                  <a:pt x="308" y="507"/>
                </a:lnTo>
                <a:lnTo>
                  <a:pt x="308" y="507"/>
                </a:lnTo>
                <a:lnTo>
                  <a:pt x="308" y="504"/>
                </a:lnTo>
                <a:lnTo>
                  <a:pt x="308" y="504"/>
                </a:lnTo>
                <a:lnTo>
                  <a:pt x="305" y="501"/>
                </a:lnTo>
                <a:lnTo>
                  <a:pt x="305" y="501"/>
                </a:lnTo>
                <a:lnTo>
                  <a:pt x="305" y="498"/>
                </a:lnTo>
                <a:lnTo>
                  <a:pt x="305" y="498"/>
                </a:lnTo>
                <a:lnTo>
                  <a:pt x="302" y="495"/>
                </a:lnTo>
                <a:lnTo>
                  <a:pt x="302" y="495"/>
                </a:lnTo>
                <a:lnTo>
                  <a:pt x="300" y="492"/>
                </a:lnTo>
                <a:lnTo>
                  <a:pt x="300" y="492"/>
                </a:lnTo>
                <a:lnTo>
                  <a:pt x="300" y="492"/>
                </a:lnTo>
                <a:lnTo>
                  <a:pt x="300" y="492"/>
                </a:lnTo>
                <a:lnTo>
                  <a:pt x="300" y="489"/>
                </a:lnTo>
                <a:lnTo>
                  <a:pt x="300" y="489"/>
                </a:lnTo>
                <a:lnTo>
                  <a:pt x="300" y="489"/>
                </a:lnTo>
                <a:lnTo>
                  <a:pt x="300" y="489"/>
                </a:lnTo>
                <a:lnTo>
                  <a:pt x="300" y="489"/>
                </a:lnTo>
                <a:lnTo>
                  <a:pt x="300" y="489"/>
                </a:lnTo>
                <a:lnTo>
                  <a:pt x="297" y="486"/>
                </a:lnTo>
                <a:lnTo>
                  <a:pt x="297" y="486"/>
                </a:lnTo>
                <a:lnTo>
                  <a:pt x="297" y="486"/>
                </a:lnTo>
                <a:lnTo>
                  <a:pt x="297" y="486"/>
                </a:lnTo>
                <a:lnTo>
                  <a:pt x="297" y="486"/>
                </a:lnTo>
                <a:lnTo>
                  <a:pt x="297" y="486"/>
                </a:lnTo>
                <a:lnTo>
                  <a:pt x="297" y="486"/>
                </a:lnTo>
                <a:lnTo>
                  <a:pt x="297" y="486"/>
                </a:lnTo>
                <a:lnTo>
                  <a:pt x="294" y="483"/>
                </a:lnTo>
                <a:lnTo>
                  <a:pt x="294" y="483"/>
                </a:lnTo>
                <a:lnTo>
                  <a:pt x="294" y="483"/>
                </a:lnTo>
                <a:lnTo>
                  <a:pt x="294" y="483"/>
                </a:lnTo>
                <a:lnTo>
                  <a:pt x="294" y="480"/>
                </a:lnTo>
                <a:lnTo>
                  <a:pt x="294" y="480"/>
                </a:lnTo>
                <a:lnTo>
                  <a:pt x="294" y="480"/>
                </a:lnTo>
                <a:lnTo>
                  <a:pt x="294" y="480"/>
                </a:lnTo>
                <a:lnTo>
                  <a:pt x="294" y="480"/>
                </a:lnTo>
                <a:lnTo>
                  <a:pt x="294" y="480"/>
                </a:lnTo>
                <a:lnTo>
                  <a:pt x="291" y="477"/>
                </a:lnTo>
                <a:lnTo>
                  <a:pt x="291" y="477"/>
                </a:lnTo>
                <a:lnTo>
                  <a:pt x="291" y="477"/>
                </a:lnTo>
                <a:lnTo>
                  <a:pt x="291" y="477"/>
                </a:lnTo>
                <a:lnTo>
                  <a:pt x="291" y="477"/>
                </a:lnTo>
                <a:lnTo>
                  <a:pt x="291" y="477"/>
                </a:lnTo>
                <a:lnTo>
                  <a:pt x="291" y="474"/>
                </a:lnTo>
                <a:lnTo>
                  <a:pt x="291" y="474"/>
                </a:lnTo>
                <a:lnTo>
                  <a:pt x="291" y="474"/>
                </a:lnTo>
                <a:lnTo>
                  <a:pt x="291" y="474"/>
                </a:lnTo>
                <a:lnTo>
                  <a:pt x="291" y="474"/>
                </a:lnTo>
                <a:lnTo>
                  <a:pt x="291" y="474"/>
                </a:lnTo>
                <a:lnTo>
                  <a:pt x="288" y="474"/>
                </a:lnTo>
                <a:lnTo>
                  <a:pt x="288" y="474"/>
                </a:lnTo>
                <a:lnTo>
                  <a:pt x="288" y="474"/>
                </a:lnTo>
                <a:lnTo>
                  <a:pt x="288" y="474"/>
                </a:lnTo>
                <a:lnTo>
                  <a:pt x="288" y="471"/>
                </a:lnTo>
                <a:lnTo>
                  <a:pt x="288" y="471"/>
                </a:lnTo>
                <a:lnTo>
                  <a:pt x="288" y="471"/>
                </a:lnTo>
                <a:lnTo>
                  <a:pt x="288" y="471"/>
                </a:lnTo>
                <a:lnTo>
                  <a:pt x="288" y="471"/>
                </a:lnTo>
                <a:lnTo>
                  <a:pt x="288" y="471"/>
                </a:lnTo>
                <a:lnTo>
                  <a:pt x="288" y="471"/>
                </a:lnTo>
                <a:lnTo>
                  <a:pt x="288" y="471"/>
                </a:lnTo>
                <a:lnTo>
                  <a:pt x="288" y="471"/>
                </a:lnTo>
                <a:lnTo>
                  <a:pt x="288" y="471"/>
                </a:lnTo>
                <a:lnTo>
                  <a:pt x="283" y="462"/>
                </a:lnTo>
                <a:lnTo>
                  <a:pt x="283" y="462"/>
                </a:lnTo>
                <a:lnTo>
                  <a:pt x="283" y="459"/>
                </a:lnTo>
                <a:lnTo>
                  <a:pt x="280" y="452"/>
                </a:lnTo>
                <a:lnTo>
                  <a:pt x="280" y="452"/>
                </a:lnTo>
                <a:lnTo>
                  <a:pt x="280" y="449"/>
                </a:lnTo>
                <a:lnTo>
                  <a:pt x="280" y="449"/>
                </a:lnTo>
                <a:lnTo>
                  <a:pt x="277" y="446"/>
                </a:lnTo>
                <a:lnTo>
                  <a:pt x="277" y="446"/>
                </a:lnTo>
                <a:lnTo>
                  <a:pt x="274" y="440"/>
                </a:lnTo>
                <a:lnTo>
                  <a:pt x="274" y="440"/>
                </a:lnTo>
                <a:lnTo>
                  <a:pt x="266" y="431"/>
                </a:lnTo>
                <a:lnTo>
                  <a:pt x="266" y="431"/>
                </a:lnTo>
                <a:lnTo>
                  <a:pt x="266" y="431"/>
                </a:lnTo>
                <a:lnTo>
                  <a:pt x="263" y="428"/>
                </a:lnTo>
                <a:lnTo>
                  <a:pt x="263" y="428"/>
                </a:lnTo>
                <a:lnTo>
                  <a:pt x="263" y="428"/>
                </a:lnTo>
                <a:lnTo>
                  <a:pt x="263" y="428"/>
                </a:lnTo>
                <a:lnTo>
                  <a:pt x="263" y="428"/>
                </a:lnTo>
                <a:lnTo>
                  <a:pt x="263" y="428"/>
                </a:lnTo>
                <a:lnTo>
                  <a:pt x="260" y="425"/>
                </a:lnTo>
                <a:lnTo>
                  <a:pt x="260" y="425"/>
                </a:lnTo>
                <a:lnTo>
                  <a:pt x="260" y="425"/>
                </a:lnTo>
                <a:lnTo>
                  <a:pt x="260" y="425"/>
                </a:lnTo>
                <a:lnTo>
                  <a:pt x="260" y="425"/>
                </a:lnTo>
                <a:lnTo>
                  <a:pt x="260" y="425"/>
                </a:lnTo>
                <a:lnTo>
                  <a:pt x="260" y="425"/>
                </a:lnTo>
                <a:lnTo>
                  <a:pt x="260" y="425"/>
                </a:lnTo>
                <a:lnTo>
                  <a:pt x="260" y="422"/>
                </a:lnTo>
                <a:lnTo>
                  <a:pt x="260" y="422"/>
                </a:lnTo>
                <a:lnTo>
                  <a:pt x="260" y="422"/>
                </a:lnTo>
                <a:lnTo>
                  <a:pt x="260" y="422"/>
                </a:lnTo>
                <a:lnTo>
                  <a:pt x="258" y="422"/>
                </a:lnTo>
                <a:lnTo>
                  <a:pt x="258" y="422"/>
                </a:lnTo>
                <a:lnTo>
                  <a:pt x="258" y="422"/>
                </a:lnTo>
                <a:lnTo>
                  <a:pt x="258" y="422"/>
                </a:lnTo>
                <a:lnTo>
                  <a:pt x="258" y="422"/>
                </a:lnTo>
                <a:lnTo>
                  <a:pt x="258" y="422"/>
                </a:lnTo>
                <a:lnTo>
                  <a:pt x="258" y="422"/>
                </a:lnTo>
                <a:lnTo>
                  <a:pt x="258" y="422"/>
                </a:lnTo>
                <a:lnTo>
                  <a:pt x="258" y="419"/>
                </a:lnTo>
                <a:lnTo>
                  <a:pt x="258" y="419"/>
                </a:lnTo>
                <a:lnTo>
                  <a:pt x="258" y="419"/>
                </a:lnTo>
                <a:lnTo>
                  <a:pt x="258" y="419"/>
                </a:lnTo>
                <a:lnTo>
                  <a:pt x="260" y="419"/>
                </a:lnTo>
                <a:lnTo>
                  <a:pt x="260" y="419"/>
                </a:lnTo>
                <a:lnTo>
                  <a:pt x="263" y="416"/>
                </a:lnTo>
                <a:lnTo>
                  <a:pt x="263" y="416"/>
                </a:lnTo>
                <a:lnTo>
                  <a:pt x="263" y="416"/>
                </a:lnTo>
                <a:lnTo>
                  <a:pt x="263" y="416"/>
                </a:lnTo>
                <a:lnTo>
                  <a:pt x="263" y="416"/>
                </a:lnTo>
                <a:lnTo>
                  <a:pt x="263" y="416"/>
                </a:lnTo>
                <a:lnTo>
                  <a:pt x="263" y="416"/>
                </a:lnTo>
                <a:lnTo>
                  <a:pt x="263" y="416"/>
                </a:lnTo>
                <a:lnTo>
                  <a:pt x="266" y="416"/>
                </a:lnTo>
                <a:lnTo>
                  <a:pt x="266" y="392"/>
                </a:lnTo>
                <a:lnTo>
                  <a:pt x="266" y="392"/>
                </a:lnTo>
                <a:lnTo>
                  <a:pt x="266" y="386"/>
                </a:lnTo>
                <a:lnTo>
                  <a:pt x="266" y="386"/>
                </a:lnTo>
                <a:lnTo>
                  <a:pt x="269" y="383"/>
                </a:lnTo>
                <a:lnTo>
                  <a:pt x="269" y="383"/>
                </a:lnTo>
                <a:lnTo>
                  <a:pt x="272" y="380"/>
                </a:lnTo>
                <a:lnTo>
                  <a:pt x="272" y="380"/>
                </a:lnTo>
                <a:lnTo>
                  <a:pt x="272" y="380"/>
                </a:lnTo>
                <a:lnTo>
                  <a:pt x="272" y="380"/>
                </a:lnTo>
                <a:lnTo>
                  <a:pt x="272" y="380"/>
                </a:lnTo>
                <a:lnTo>
                  <a:pt x="272" y="380"/>
                </a:lnTo>
                <a:lnTo>
                  <a:pt x="272" y="377"/>
                </a:lnTo>
                <a:lnTo>
                  <a:pt x="272" y="377"/>
                </a:lnTo>
                <a:lnTo>
                  <a:pt x="272" y="377"/>
                </a:lnTo>
                <a:lnTo>
                  <a:pt x="272" y="377"/>
                </a:lnTo>
                <a:lnTo>
                  <a:pt x="266" y="370"/>
                </a:lnTo>
                <a:lnTo>
                  <a:pt x="266" y="364"/>
                </a:lnTo>
                <a:lnTo>
                  <a:pt x="266" y="358"/>
                </a:lnTo>
                <a:lnTo>
                  <a:pt x="266" y="358"/>
                </a:lnTo>
                <a:lnTo>
                  <a:pt x="269" y="355"/>
                </a:lnTo>
                <a:lnTo>
                  <a:pt x="272" y="352"/>
                </a:lnTo>
                <a:lnTo>
                  <a:pt x="344" y="100"/>
                </a:lnTo>
                <a:lnTo>
                  <a:pt x="344" y="100"/>
                </a:lnTo>
                <a:lnTo>
                  <a:pt x="336" y="97"/>
                </a:lnTo>
                <a:lnTo>
                  <a:pt x="336" y="97"/>
                </a:lnTo>
                <a:lnTo>
                  <a:pt x="330" y="97"/>
                </a:lnTo>
                <a:lnTo>
                  <a:pt x="330" y="97"/>
                </a:lnTo>
                <a:lnTo>
                  <a:pt x="328" y="94"/>
                </a:lnTo>
                <a:lnTo>
                  <a:pt x="328" y="94"/>
                </a:lnTo>
                <a:lnTo>
                  <a:pt x="328" y="94"/>
                </a:lnTo>
                <a:lnTo>
                  <a:pt x="328" y="94"/>
                </a:lnTo>
                <a:lnTo>
                  <a:pt x="328" y="94"/>
                </a:lnTo>
                <a:lnTo>
                  <a:pt x="328" y="94"/>
                </a:lnTo>
                <a:lnTo>
                  <a:pt x="325" y="94"/>
                </a:lnTo>
                <a:lnTo>
                  <a:pt x="325" y="94"/>
                </a:lnTo>
                <a:lnTo>
                  <a:pt x="325" y="94"/>
                </a:lnTo>
                <a:lnTo>
                  <a:pt x="322" y="94"/>
                </a:lnTo>
                <a:lnTo>
                  <a:pt x="322" y="94"/>
                </a:lnTo>
                <a:lnTo>
                  <a:pt x="322" y="94"/>
                </a:lnTo>
                <a:lnTo>
                  <a:pt x="314" y="91"/>
                </a:lnTo>
                <a:lnTo>
                  <a:pt x="314" y="91"/>
                </a:lnTo>
                <a:lnTo>
                  <a:pt x="308" y="88"/>
                </a:lnTo>
                <a:lnTo>
                  <a:pt x="308" y="88"/>
                </a:lnTo>
                <a:lnTo>
                  <a:pt x="305" y="88"/>
                </a:lnTo>
                <a:lnTo>
                  <a:pt x="305" y="88"/>
                </a:lnTo>
                <a:lnTo>
                  <a:pt x="305" y="88"/>
                </a:lnTo>
                <a:lnTo>
                  <a:pt x="302" y="88"/>
                </a:lnTo>
                <a:lnTo>
                  <a:pt x="302" y="88"/>
                </a:lnTo>
                <a:lnTo>
                  <a:pt x="302" y="88"/>
                </a:lnTo>
                <a:lnTo>
                  <a:pt x="302" y="88"/>
                </a:lnTo>
                <a:lnTo>
                  <a:pt x="300" y="85"/>
                </a:lnTo>
                <a:lnTo>
                  <a:pt x="300" y="85"/>
                </a:lnTo>
                <a:lnTo>
                  <a:pt x="300" y="85"/>
                </a:lnTo>
                <a:lnTo>
                  <a:pt x="297" y="85"/>
                </a:lnTo>
                <a:lnTo>
                  <a:pt x="297" y="85"/>
                </a:lnTo>
                <a:lnTo>
                  <a:pt x="291" y="82"/>
                </a:lnTo>
                <a:lnTo>
                  <a:pt x="291" y="82"/>
                </a:lnTo>
                <a:lnTo>
                  <a:pt x="291" y="82"/>
                </a:lnTo>
                <a:lnTo>
                  <a:pt x="291" y="82"/>
                </a:lnTo>
                <a:lnTo>
                  <a:pt x="291" y="82"/>
                </a:lnTo>
                <a:lnTo>
                  <a:pt x="288" y="82"/>
                </a:lnTo>
                <a:lnTo>
                  <a:pt x="288" y="82"/>
                </a:lnTo>
                <a:lnTo>
                  <a:pt x="288" y="82"/>
                </a:lnTo>
                <a:lnTo>
                  <a:pt x="283" y="79"/>
                </a:lnTo>
                <a:lnTo>
                  <a:pt x="283" y="79"/>
                </a:lnTo>
                <a:lnTo>
                  <a:pt x="283" y="79"/>
                </a:lnTo>
                <a:lnTo>
                  <a:pt x="280" y="79"/>
                </a:lnTo>
                <a:lnTo>
                  <a:pt x="280" y="79"/>
                </a:lnTo>
                <a:lnTo>
                  <a:pt x="280" y="79"/>
                </a:lnTo>
                <a:lnTo>
                  <a:pt x="280" y="79"/>
                </a:lnTo>
                <a:lnTo>
                  <a:pt x="277" y="79"/>
                </a:lnTo>
                <a:lnTo>
                  <a:pt x="277" y="79"/>
                </a:lnTo>
                <a:lnTo>
                  <a:pt x="277" y="79"/>
                </a:lnTo>
                <a:lnTo>
                  <a:pt x="277" y="79"/>
                </a:lnTo>
                <a:lnTo>
                  <a:pt x="277" y="79"/>
                </a:lnTo>
                <a:lnTo>
                  <a:pt x="277" y="79"/>
                </a:lnTo>
                <a:lnTo>
                  <a:pt x="277" y="79"/>
                </a:lnTo>
                <a:lnTo>
                  <a:pt x="277" y="79"/>
                </a:lnTo>
                <a:lnTo>
                  <a:pt x="274" y="79"/>
                </a:lnTo>
                <a:lnTo>
                  <a:pt x="274" y="79"/>
                </a:lnTo>
                <a:lnTo>
                  <a:pt x="274" y="79"/>
                </a:lnTo>
                <a:lnTo>
                  <a:pt x="274" y="79"/>
                </a:lnTo>
                <a:lnTo>
                  <a:pt x="274" y="79"/>
                </a:lnTo>
                <a:lnTo>
                  <a:pt x="274" y="79"/>
                </a:lnTo>
                <a:lnTo>
                  <a:pt x="274" y="79"/>
                </a:lnTo>
                <a:lnTo>
                  <a:pt x="272" y="76"/>
                </a:lnTo>
                <a:lnTo>
                  <a:pt x="272" y="76"/>
                </a:lnTo>
                <a:lnTo>
                  <a:pt x="272" y="76"/>
                </a:lnTo>
                <a:lnTo>
                  <a:pt x="255" y="73"/>
                </a:lnTo>
                <a:lnTo>
                  <a:pt x="255" y="73"/>
                </a:lnTo>
                <a:lnTo>
                  <a:pt x="255" y="73"/>
                </a:lnTo>
                <a:lnTo>
                  <a:pt x="252" y="70"/>
                </a:lnTo>
                <a:lnTo>
                  <a:pt x="252" y="70"/>
                </a:lnTo>
                <a:lnTo>
                  <a:pt x="252" y="70"/>
                </a:lnTo>
                <a:lnTo>
                  <a:pt x="252" y="70"/>
                </a:lnTo>
                <a:lnTo>
                  <a:pt x="252" y="70"/>
                </a:lnTo>
                <a:lnTo>
                  <a:pt x="252" y="70"/>
                </a:lnTo>
                <a:lnTo>
                  <a:pt x="252" y="70"/>
                </a:lnTo>
                <a:lnTo>
                  <a:pt x="249" y="70"/>
                </a:lnTo>
                <a:lnTo>
                  <a:pt x="246" y="67"/>
                </a:lnTo>
                <a:lnTo>
                  <a:pt x="246" y="67"/>
                </a:lnTo>
                <a:lnTo>
                  <a:pt x="246" y="67"/>
                </a:lnTo>
                <a:lnTo>
                  <a:pt x="244" y="67"/>
                </a:lnTo>
                <a:lnTo>
                  <a:pt x="244" y="67"/>
                </a:lnTo>
                <a:lnTo>
                  <a:pt x="244" y="67"/>
                </a:lnTo>
                <a:lnTo>
                  <a:pt x="232" y="64"/>
                </a:lnTo>
                <a:lnTo>
                  <a:pt x="232" y="64"/>
                </a:lnTo>
                <a:lnTo>
                  <a:pt x="232" y="64"/>
                </a:lnTo>
                <a:lnTo>
                  <a:pt x="232" y="64"/>
                </a:lnTo>
                <a:lnTo>
                  <a:pt x="232" y="64"/>
                </a:lnTo>
                <a:lnTo>
                  <a:pt x="232" y="64"/>
                </a:lnTo>
                <a:lnTo>
                  <a:pt x="230" y="64"/>
                </a:lnTo>
                <a:lnTo>
                  <a:pt x="227" y="61"/>
                </a:lnTo>
                <a:lnTo>
                  <a:pt x="227" y="61"/>
                </a:lnTo>
                <a:lnTo>
                  <a:pt x="227" y="61"/>
                </a:lnTo>
                <a:lnTo>
                  <a:pt x="227" y="61"/>
                </a:lnTo>
                <a:lnTo>
                  <a:pt x="227" y="61"/>
                </a:lnTo>
                <a:lnTo>
                  <a:pt x="227" y="61"/>
                </a:lnTo>
                <a:lnTo>
                  <a:pt x="227" y="61"/>
                </a:lnTo>
                <a:lnTo>
                  <a:pt x="227" y="61"/>
                </a:lnTo>
                <a:lnTo>
                  <a:pt x="227" y="61"/>
                </a:lnTo>
                <a:lnTo>
                  <a:pt x="218" y="58"/>
                </a:lnTo>
                <a:lnTo>
                  <a:pt x="218" y="58"/>
                </a:lnTo>
                <a:lnTo>
                  <a:pt x="218" y="58"/>
                </a:lnTo>
                <a:lnTo>
                  <a:pt x="216" y="58"/>
                </a:lnTo>
                <a:lnTo>
                  <a:pt x="216" y="58"/>
                </a:lnTo>
                <a:lnTo>
                  <a:pt x="202" y="54"/>
                </a:lnTo>
                <a:lnTo>
                  <a:pt x="199" y="51"/>
                </a:lnTo>
                <a:lnTo>
                  <a:pt x="199" y="51"/>
                </a:lnTo>
                <a:lnTo>
                  <a:pt x="188" y="48"/>
                </a:lnTo>
                <a:lnTo>
                  <a:pt x="185" y="48"/>
                </a:lnTo>
                <a:lnTo>
                  <a:pt x="185" y="48"/>
                </a:lnTo>
                <a:lnTo>
                  <a:pt x="185" y="48"/>
                </a:lnTo>
                <a:lnTo>
                  <a:pt x="182" y="45"/>
                </a:lnTo>
                <a:lnTo>
                  <a:pt x="179" y="45"/>
                </a:lnTo>
                <a:lnTo>
                  <a:pt x="179" y="45"/>
                </a:lnTo>
                <a:lnTo>
                  <a:pt x="179" y="45"/>
                </a:lnTo>
                <a:lnTo>
                  <a:pt x="179" y="45"/>
                </a:lnTo>
                <a:lnTo>
                  <a:pt x="176" y="45"/>
                </a:lnTo>
                <a:lnTo>
                  <a:pt x="176" y="45"/>
                </a:lnTo>
                <a:lnTo>
                  <a:pt x="176" y="45"/>
                </a:lnTo>
                <a:lnTo>
                  <a:pt x="174" y="42"/>
                </a:lnTo>
                <a:lnTo>
                  <a:pt x="174" y="42"/>
                </a:lnTo>
                <a:lnTo>
                  <a:pt x="165" y="39"/>
                </a:lnTo>
                <a:lnTo>
                  <a:pt x="165" y="39"/>
                </a:lnTo>
                <a:lnTo>
                  <a:pt x="165" y="39"/>
                </a:lnTo>
                <a:lnTo>
                  <a:pt x="165" y="39"/>
                </a:lnTo>
                <a:lnTo>
                  <a:pt x="165" y="39"/>
                </a:lnTo>
                <a:lnTo>
                  <a:pt x="165" y="39"/>
                </a:lnTo>
                <a:lnTo>
                  <a:pt x="165" y="39"/>
                </a:lnTo>
                <a:lnTo>
                  <a:pt x="165" y="39"/>
                </a:lnTo>
                <a:lnTo>
                  <a:pt x="165"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51" y="36"/>
                </a:lnTo>
                <a:lnTo>
                  <a:pt x="151" y="36"/>
                </a:lnTo>
                <a:lnTo>
                  <a:pt x="151" y="36"/>
                </a:lnTo>
                <a:lnTo>
                  <a:pt x="151" y="36"/>
                </a:lnTo>
                <a:lnTo>
                  <a:pt x="151" y="36"/>
                </a:lnTo>
                <a:lnTo>
                  <a:pt x="151" y="36"/>
                </a:lnTo>
                <a:lnTo>
                  <a:pt x="143" y="33"/>
                </a:lnTo>
                <a:lnTo>
                  <a:pt x="143" y="33"/>
                </a:lnTo>
                <a:lnTo>
                  <a:pt x="143" y="33"/>
                </a:lnTo>
                <a:lnTo>
                  <a:pt x="134" y="30"/>
                </a:lnTo>
                <a:lnTo>
                  <a:pt x="134" y="30"/>
                </a:lnTo>
                <a:lnTo>
                  <a:pt x="129" y="27"/>
                </a:lnTo>
                <a:lnTo>
                  <a:pt x="129" y="27"/>
                </a:lnTo>
                <a:lnTo>
                  <a:pt x="129" y="27"/>
                </a:lnTo>
                <a:lnTo>
                  <a:pt x="129" y="27"/>
                </a:lnTo>
                <a:lnTo>
                  <a:pt x="118" y="24"/>
                </a:lnTo>
                <a:lnTo>
                  <a:pt x="115" y="24"/>
                </a:lnTo>
                <a:lnTo>
                  <a:pt x="115" y="24"/>
                </a:lnTo>
                <a:lnTo>
                  <a:pt x="98" y="18"/>
                </a:lnTo>
                <a:lnTo>
                  <a:pt x="98" y="18"/>
                </a:lnTo>
                <a:lnTo>
                  <a:pt x="67" y="6"/>
                </a:lnTo>
                <a:lnTo>
                  <a:pt x="62" y="3"/>
                </a:lnTo>
                <a:lnTo>
                  <a:pt x="62" y="3"/>
                </a:lnTo>
                <a:lnTo>
                  <a:pt x="50" y="0"/>
                </a:lnTo>
                <a:lnTo>
                  <a:pt x="50" y="0"/>
                </a:lnTo>
                <a:lnTo>
                  <a:pt x="50" y="3"/>
                </a:lnTo>
                <a:lnTo>
                  <a:pt x="50" y="3"/>
                </a:lnTo>
                <a:lnTo>
                  <a:pt x="48" y="9"/>
                </a:lnTo>
                <a:lnTo>
                  <a:pt x="48" y="12"/>
                </a:lnTo>
                <a:lnTo>
                  <a:pt x="53" y="24"/>
                </a:lnTo>
                <a:lnTo>
                  <a:pt x="53" y="24"/>
                </a:lnTo>
                <a:lnTo>
                  <a:pt x="53" y="27"/>
                </a:lnTo>
                <a:lnTo>
                  <a:pt x="53" y="27"/>
                </a:lnTo>
                <a:lnTo>
                  <a:pt x="56" y="33"/>
                </a:lnTo>
                <a:lnTo>
                  <a:pt x="56" y="33"/>
                </a:lnTo>
                <a:lnTo>
                  <a:pt x="59" y="42"/>
                </a:lnTo>
                <a:lnTo>
                  <a:pt x="59" y="42"/>
                </a:lnTo>
                <a:lnTo>
                  <a:pt x="56" y="64"/>
                </a:lnTo>
                <a:lnTo>
                  <a:pt x="53" y="79"/>
                </a:lnTo>
                <a:lnTo>
                  <a:pt x="45" y="94"/>
                </a:lnTo>
                <a:lnTo>
                  <a:pt x="45" y="94"/>
                </a:lnTo>
                <a:lnTo>
                  <a:pt x="39" y="115"/>
                </a:lnTo>
                <a:lnTo>
                  <a:pt x="39" y="115"/>
                </a:lnTo>
                <a:lnTo>
                  <a:pt x="36" y="121"/>
                </a:lnTo>
                <a:lnTo>
                  <a:pt x="36" y="121"/>
                </a:lnTo>
                <a:lnTo>
                  <a:pt x="34" y="127"/>
                </a:lnTo>
                <a:lnTo>
                  <a:pt x="34" y="127"/>
                </a:lnTo>
                <a:lnTo>
                  <a:pt x="20" y="152"/>
                </a:lnTo>
                <a:lnTo>
                  <a:pt x="20" y="152"/>
                </a:lnTo>
                <a:lnTo>
                  <a:pt x="14" y="161"/>
                </a:lnTo>
                <a:lnTo>
                  <a:pt x="14" y="161"/>
                </a:lnTo>
                <a:lnTo>
                  <a:pt x="3" y="179"/>
                </a:lnTo>
                <a:lnTo>
                  <a:pt x="0" y="185"/>
                </a:lnTo>
                <a:lnTo>
                  <a:pt x="0" y="185"/>
                </a:lnTo>
                <a:lnTo>
                  <a:pt x="6" y="200"/>
                </a:lnTo>
                <a:lnTo>
                  <a:pt x="20" y="222"/>
                </a:lnTo>
                <a:lnTo>
                  <a:pt x="20" y="222"/>
                </a:lnTo>
                <a:lnTo>
                  <a:pt x="20" y="225"/>
                </a:lnTo>
                <a:lnTo>
                  <a:pt x="20" y="225"/>
                </a:lnTo>
                <a:lnTo>
                  <a:pt x="25" y="243"/>
                </a:lnTo>
                <a:lnTo>
                  <a:pt x="28" y="258"/>
                </a:lnTo>
                <a:lnTo>
                  <a:pt x="25" y="270"/>
                </a:lnTo>
                <a:lnTo>
                  <a:pt x="25" y="270"/>
                </a:lnTo>
                <a:lnTo>
                  <a:pt x="25" y="276"/>
                </a:lnTo>
                <a:lnTo>
                  <a:pt x="25" y="276"/>
                </a:lnTo>
                <a:lnTo>
                  <a:pt x="22" y="285"/>
                </a:lnTo>
                <a:lnTo>
                  <a:pt x="17" y="298"/>
                </a:lnTo>
                <a:lnTo>
                  <a:pt x="17" y="298"/>
                </a:lnTo>
                <a:lnTo>
                  <a:pt x="14" y="304"/>
                </a:lnTo>
                <a:lnTo>
                  <a:pt x="14" y="313"/>
                </a:lnTo>
                <a:lnTo>
                  <a:pt x="14" y="313"/>
                </a:lnTo>
                <a:lnTo>
                  <a:pt x="14" y="322"/>
                </a:lnTo>
                <a:lnTo>
                  <a:pt x="11" y="331"/>
                </a:lnTo>
                <a:lnTo>
                  <a:pt x="11" y="331"/>
                </a:lnTo>
                <a:lnTo>
                  <a:pt x="11" y="337"/>
                </a:lnTo>
                <a:lnTo>
                  <a:pt x="14" y="346"/>
                </a:lnTo>
                <a:lnTo>
                  <a:pt x="14" y="346"/>
                </a:lnTo>
                <a:lnTo>
                  <a:pt x="17" y="355"/>
                </a:lnTo>
                <a:lnTo>
                  <a:pt x="17" y="367"/>
                </a:lnTo>
                <a:lnTo>
                  <a:pt x="17" y="367"/>
                </a:lnTo>
                <a:lnTo>
                  <a:pt x="20" y="373"/>
                </a:lnTo>
                <a:lnTo>
                  <a:pt x="20" y="373"/>
                </a:lnTo>
                <a:lnTo>
                  <a:pt x="22" y="377"/>
                </a:lnTo>
                <a:lnTo>
                  <a:pt x="22" y="377"/>
                </a:lnTo>
                <a:lnTo>
                  <a:pt x="34" y="389"/>
                </a:lnTo>
                <a:lnTo>
                  <a:pt x="36" y="398"/>
                </a:lnTo>
                <a:lnTo>
                  <a:pt x="39" y="407"/>
                </a:lnTo>
                <a:lnTo>
                  <a:pt x="39" y="407"/>
                </a:lnTo>
                <a:lnTo>
                  <a:pt x="42" y="428"/>
                </a:lnTo>
                <a:lnTo>
                  <a:pt x="45" y="449"/>
                </a:lnTo>
                <a:lnTo>
                  <a:pt x="53" y="474"/>
                </a:lnTo>
                <a:lnTo>
                  <a:pt x="53" y="474"/>
                </a:lnTo>
                <a:lnTo>
                  <a:pt x="53" y="474"/>
                </a:lnTo>
                <a:lnTo>
                  <a:pt x="59" y="465"/>
                </a:lnTo>
                <a:lnTo>
                  <a:pt x="59" y="465"/>
                </a:lnTo>
                <a:lnTo>
                  <a:pt x="62" y="462"/>
                </a:lnTo>
                <a:lnTo>
                  <a:pt x="64" y="462"/>
                </a:lnTo>
                <a:lnTo>
                  <a:pt x="64" y="462"/>
                </a:lnTo>
                <a:lnTo>
                  <a:pt x="73" y="462"/>
                </a:lnTo>
                <a:lnTo>
                  <a:pt x="78" y="462"/>
                </a:lnTo>
                <a:lnTo>
                  <a:pt x="84" y="465"/>
                </a:lnTo>
                <a:lnTo>
                  <a:pt x="84" y="465"/>
                </a:lnTo>
                <a:lnTo>
                  <a:pt x="87" y="471"/>
                </a:lnTo>
                <a:lnTo>
                  <a:pt x="87" y="471"/>
                </a:lnTo>
                <a:lnTo>
                  <a:pt x="87" y="495"/>
                </a:lnTo>
                <a:lnTo>
                  <a:pt x="87" y="495"/>
                </a:lnTo>
                <a:lnTo>
                  <a:pt x="90" y="510"/>
                </a:lnTo>
                <a:lnTo>
                  <a:pt x="90" y="528"/>
                </a:lnTo>
                <a:lnTo>
                  <a:pt x="90" y="528"/>
                </a:lnTo>
                <a:lnTo>
                  <a:pt x="87" y="538"/>
                </a:lnTo>
                <a:lnTo>
                  <a:pt x="81" y="541"/>
                </a:lnTo>
                <a:lnTo>
                  <a:pt x="81" y="541"/>
                </a:lnTo>
                <a:lnTo>
                  <a:pt x="76" y="541"/>
                </a:lnTo>
                <a:lnTo>
                  <a:pt x="70" y="538"/>
                </a:lnTo>
                <a:lnTo>
                  <a:pt x="70" y="538"/>
                </a:lnTo>
                <a:lnTo>
                  <a:pt x="64" y="541"/>
                </a:lnTo>
                <a:lnTo>
                  <a:pt x="62" y="544"/>
                </a:lnTo>
                <a:lnTo>
                  <a:pt x="62" y="544"/>
                </a:lnTo>
                <a:lnTo>
                  <a:pt x="59" y="565"/>
                </a:lnTo>
                <a:lnTo>
                  <a:pt x="59" y="565"/>
                </a:lnTo>
                <a:lnTo>
                  <a:pt x="59" y="580"/>
                </a:lnTo>
                <a:lnTo>
                  <a:pt x="59" y="580"/>
                </a:lnTo>
                <a:lnTo>
                  <a:pt x="59" y="583"/>
                </a:lnTo>
                <a:lnTo>
                  <a:pt x="59" y="583"/>
                </a:lnTo>
                <a:lnTo>
                  <a:pt x="67" y="583"/>
                </a:lnTo>
                <a:lnTo>
                  <a:pt x="67" y="583"/>
                </a:lnTo>
                <a:lnTo>
                  <a:pt x="84" y="586"/>
                </a:lnTo>
                <a:lnTo>
                  <a:pt x="84" y="586"/>
                </a:lnTo>
                <a:lnTo>
                  <a:pt x="92" y="592"/>
                </a:lnTo>
                <a:lnTo>
                  <a:pt x="95" y="598"/>
                </a:lnTo>
                <a:lnTo>
                  <a:pt x="95" y="598"/>
                </a:lnTo>
                <a:lnTo>
                  <a:pt x="95" y="607"/>
                </a:lnTo>
                <a:lnTo>
                  <a:pt x="92" y="617"/>
                </a:lnTo>
                <a:lnTo>
                  <a:pt x="84" y="632"/>
                </a:lnTo>
                <a:lnTo>
                  <a:pt x="84" y="632"/>
                </a:lnTo>
                <a:lnTo>
                  <a:pt x="84" y="632"/>
                </a:lnTo>
                <a:lnTo>
                  <a:pt x="76" y="647"/>
                </a:lnTo>
                <a:lnTo>
                  <a:pt x="76" y="647"/>
                </a:lnTo>
                <a:lnTo>
                  <a:pt x="73" y="653"/>
                </a:lnTo>
                <a:lnTo>
                  <a:pt x="73" y="653"/>
                </a:lnTo>
                <a:lnTo>
                  <a:pt x="81" y="680"/>
                </a:lnTo>
                <a:lnTo>
                  <a:pt x="90" y="714"/>
                </a:lnTo>
                <a:lnTo>
                  <a:pt x="90" y="714"/>
                </a:lnTo>
                <a:lnTo>
                  <a:pt x="90" y="717"/>
                </a:lnTo>
                <a:lnTo>
                  <a:pt x="90" y="717"/>
                </a:lnTo>
                <a:lnTo>
                  <a:pt x="106" y="750"/>
                </a:lnTo>
                <a:lnTo>
                  <a:pt x="106" y="750"/>
                </a:lnTo>
                <a:lnTo>
                  <a:pt x="115" y="771"/>
                </a:lnTo>
                <a:lnTo>
                  <a:pt x="118" y="781"/>
                </a:lnTo>
                <a:lnTo>
                  <a:pt x="118" y="781"/>
                </a:lnTo>
                <a:lnTo>
                  <a:pt x="115" y="796"/>
                </a:lnTo>
                <a:lnTo>
                  <a:pt x="118" y="805"/>
                </a:lnTo>
                <a:lnTo>
                  <a:pt x="123" y="814"/>
                </a:lnTo>
                <a:lnTo>
                  <a:pt x="126" y="814"/>
                </a:lnTo>
                <a:lnTo>
                  <a:pt x="126" y="814"/>
                </a:lnTo>
                <a:lnTo>
                  <a:pt x="126" y="814"/>
                </a:lnTo>
                <a:lnTo>
                  <a:pt x="126" y="814"/>
                </a:lnTo>
                <a:lnTo>
                  <a:pt x="134" y="823"/>
                </a:lnTo>
                <a:lnTo>
                  <a:pt x="134" y="832"/>
                </a:lnTo>
                <a:lnTo>
                  <a:pt x="132" y="841"/>
                </a:lnTo>
                <a:lnTo>
                  <a:pt x="126" y="847"/>
                </a:lnTo>
                <a:lnTo>
                  <a:pt x="126" y="850"/>
                </a:lnTo>
                <a:lnTo>
                  <a:pt x="126" y="850"/>
                </a:lnTo>
                <a:lnTo>
                  <a:pt x="123" y="857"/>
                </a:lnTo>
                <a:lnTo>
                  <a:pt x="123" y="863"/>
                </a:lnTo>
                <a:lnTo>
                  <a:pt x="129" y="875"/>
                </a:lnTo>
                <a:lnTo>
                  <a:pt x="129" y="875"/>
                </a:lnTo>
                <a:lnTo>
                  <a:pt x="134" y="881"/>
                </a:lnTo>
                <a:lnTo>
                  <a:pt x="134" y="881"/>
                </a:lnTo>
                <a:lnTo>
                  <a:pt x="134" y="887"/>
                </a:lnTo>
                <a:lnTo>
                  <a:pt x="137" y="893"/>
                </a:lnTo>
                <a:lnTo>
                  <a:pt x="134" y="908"/>
                </a:lnTo>
                <a:lnTo>
                  <a:pt x="134" y="908"/>
                </a:lnTo>
                <a:lnTo>
                  <a:pt x="148" y="911"/>
                </a:lnTo>
                <a:lnTo>
                  <a:pt x="148" y="911"/>
                </a:lnTo>
                <a:lnTo>
                  <a:pt x="168" y="917"/>
                </a:lnTo>
                <a:lnTo>
                  <a:pt x="168" y="917"/>
                </a:lnTo>
                <a:lnTo>
                  <a:pt x="179" y="923"/>
                </a:lnTo>
                <a:lnTo>
                  <a:pt x="179" y="923"/>
                </a:lnTo>
                <a:lnTo>
                  <a:pt x="188" y="929"/>
                </a:lnTo>
                <a:lnTo>
                  <a:pt x="188" y="929"/>
                </a:lnTo>
                <a:lnTo>
                  <a:pt x="196" y="933"/>
                </a:lnTo>
                <a:lnTo>
                  <a:pt x="204" y="939"/>
                </a:lnTo>
                <a:lnTo>
                  <a:pt x="213" y="948"/>
                </a:lnTo>
                <a:lnTo>
                  <a:pt x="213" y="951"/>
                </a:lnTo>
                <a:lnTo>
                  <a:pt x="213" y="951"/>
                </a:lnTo>
                <a:lnTo>
                  <a:pt x="224" y="963"/>
                </a:lnTo>
                <a:lnTo>
                  <a:pt x="232" y="978"/>
                </a:lnTo>
                <a:lnTo>
                  <a:pt x="232" y="978"/>
                </a:lnTo>
                <a:lnTo>
                  <a:pt x="232" y="981"/>
                </a:lnTo>
                <a:lnTo>
                  <a:pt x="238" y="981"/>
                </a:lnTo>
                <a:lnTo>
                  <a:pt x="246" y="984"/>
                </a:lnTo>
                <a:lnTo>
                  <a:pt x="246" y="984"/>
                </a:lnTo>
                <a:lnTo>
                  <a:pt x="255" y="987"/>
                </a:lnTo>
                <a:lnTo>
                  <a:pt x="260" y="993"/>
                </a:lnTo>
                <a:lnTo>
                  <a:pt x="260" y="993"/>
                </a:lnTo>
                <a:lnTo>
                  <a:pt x="266" y="1002"/>
                </a:lnTo>
                <a:lnTo>
                  <a:pt x="269" y="1008"/>
                </a:lnTo>
                <a:lnTo>
                  <a:pt x="269" y="1015"/>
                </a:lnTo>
                <a:lnTo>
                  <a:pt x="269" y="1015"/>
                </a:lnTo>
                <a:lnTo>
                  <a:pt x="274" y="1024"/>
                </a:lnTo>
                <a:lnTo>
                  <a:pt x="283" y="1030"/>
                </a:lnTo>
                <a:lnTo>
                  <a:pt x="283" y="1030"/>
                </a:lnTo>
                <a:lnTo>
                  <a:pt x="297" y="1039"/>
                </a:lnTo>
                <a:lnTo>
                  <a:pt x="297" y="1039"/>
                </a:lnTo>
                <a:lnTo>
                  <a:pt x="300" y="1039"/>
                </a:lnTo>
                <a:lnTo>
                  <a:pt x="300" y="1039"/>
                </a:lnTo>
                <a:lnTo>
                  <a:pt x="300" y="1039"/>
                </a:lnTo>
                <a:lnTo>
                  <a:pt x="300" y="1039"/>
                </a:lnTo>
                <a:lnTo>
                  <a:pt x="305" y="1051"/>
                </a:lnTo>
                <a:lnTo>
                  <a:pt x="305" y="1051"/>
                </a:lnTo>
                <a:lnTo>
                  <a:pt x="322" y="1078"/>
                </a:lnTo>
                <a:lnTo>
                  <a:pt x="322" y="1078"/>
                </a:lnTo>
                <a:lnTo>
                  <a:pt x="339" y="1103"/>
                </a:lnTo>
                <a:lnTo>
                  <a:pt x="339" y="1103"/>
                </a:lnTo>
                <a:lnTo>
                  <a:pt x="342" y="1106"/>
                </a:lnTo>
                <a:lnTo>
                  <a:pt x="342" y="1106"/>
                </a:lnTo>
                <a:lnTo>
                  <a:pt x="347" y="1118"/>
                </a:lnTo>
                <a:lnTo>
                  <a:pt x="347" y="1130"/>
                </a:lnTo>
                <a:lnTo>
                  <a:pt x="347" y="1130"/>
                </a:lnTo>
                <a:lnTo>
                  <a:pt x="350" y="1133"/>
                </a:lnTo>
                <a:lnTo>
                  <a:pt x="350" y="1133"/>
                </a:lnTo>
                <a:lnTo>
                  <a:pt x="350" y="1163"/>
                </a:lnTo>
                <a:lnTo>
                  <a:pt x="350" y="1163"/>
                </a:lnTo>
                <a:lnTo>
                  <a:pt x="350" y="1182"/>
                </a:lnTo>
                <a:lnTo>
                  <a:pt x="350" y="1182"/>
                </a:lnTo>
                <a:lnTo>
                  <a:pt x="350" y="1185"/>
                </a:lnTo>
                <a:lnTo>
                  <a:pt x="350" y="1188"/>
                </a:lnTo>
                <a:lnTo>
                  <a:pt x="350" y="1188"/>
                </a:lnTo>
                <a:lnTo>
                  <a:pt x="353" y="1197"/>
                </a:lnTo>
                <a:lnTo>
                  <a:pt x="551" y="1221"/>
                </a:lnTo>
                <a:lnTo>
                  <a:pt x="551" y="1221"/>
                </a:lnTo>
                <a:lnTo>
                  <a:pt x="554" y="1224"/>
                </a:lnTo>
                <a:lnTo>
                  <a:pt x="554" y="1224"/>
                </a:lnTo>
                <a:lnTo>
                  <a:pt x="554" y="1224"/>
                </a:lnTo>
                <a:lnTo>
                  <a:pt x="554" y="1224"/>
                </a:lnTo>
                <a:lnTo>
                  <a:pt x="557" y="1221"/>
                </a:lnTo>
                <a:lnTo>
                  <a:pt x="557" y="1221"/>
                </a:lnTo>
                <a:lnTo>
                  <a:pt x="557" y="1221"/>
                </a:lnTo>
                <a:lnTo>
                  <a:pt x="557" y="1221"/>
                </a:lnTo>
                <a:lnTo>
                  <a:pt x="560" y="1221"/>
                </a:lnTo>
                <a:lnTo>
                  <a:pt x="560" y="1221"/>
                </a:lnTo>
                <a:lnTo>
                  <a:pt x="568" y="1215"/>
                </a:lnTo>
                <a:lnTo>
                  <a:pt x="568" y="1215"/>
                </a:lnTo>
                <a:lnTo>
                  <a:pt x="568" y="1215"/>
                </a:lnTo>
                <a:lnTo>
                  <a:pt x="568" y="1215"/>
                </a:lnTo>
                <a:lnTo>
                  <a:pt x="571" y="1212"/>
                </a:lnTo>
                <a:lnTo>
                  <a:pt x="571" y="1212"/>
                </a:lnTo>
                <a:lnTo>
                  <a:pt x="571" y="1212"/>
                </a:lnTo>
                <a:lnTo>
                  <a:pt x="571" y="1212"/>
                </a:lnTo>
                <a:lnTo>
                  <a:pt x="571" y="1212"/>
                </a:lnTo>
                <a:lnTo>
                  <a:pt x="571" y="1191"/>
                </a:lnTo>
                <a:lnTo>
                  <a:pt x="571" y="1191"/>
                </a:lnTo>
                <a:lnTo>
                  <a:pt x="568" y="1185"/>
                </a:lnTo>
                <a:lnTo>
                  <a:pt x="565" y="1176"/>
                </a:lnTo>
                <a:lnTo>
                  <a:pt x="565" y="1176"/>
                </a:lnTo>
                <a:lnTo>
                  <a:pt x="557" y="1160"/>
                </a:lnTo>
                <a:lnTo>
                  <a:pt x="554" y="1145"/>
                </a:lnTo>
                <a:lnTo>
                  <a:pt x="554" y="1145"/>
                </a:lnTo>
                <a:lnTo>
                  <a:pt x="557" y="1130"/>
                </a:lnTo>
                <a:lnTo>
                  <a:pt x="560" y="1121"/>
                </a:lnTo>
                <a:lnTo>
                  <a:pt x="565" y="1115"/>
                </a:lnTo>
                <a:lnTo>
                  <a:pt x="579" y="1097"/>
                </a:lnTo>
                <a:lnTo>
                  <a:pt x="579" y="1097"/>
                </a:lnTo>
                <a:lnTo>
                  <a:pt x="588" y="1084"/>
                </a:lnTo>
                <a:lnTo>
                  <a:pt x="593" y="1072"/>
                </a:lnTo>
                <a:lnTo>
                  <a:pt x="593" y="1057"/>
                </a:lnTo>
                <a:lnTo>
                  <a:pt x="593" y="1057"/>
                </a:lnTo>
                <a:lnTo>
                  <a:pt x="596" y="1048"/>
                </a:lnTo>
                <a:lnTo>
                  <a:pt x="602" y="1039"/>
                </a:lnTo>
                <a:lnTo>
                  <a:pt x="607" y="1033"/>
                </a:lnTo>
                <a:lnTo>
                  <a:pt x="616" y="1030"/>
                </a:lnTo>
                <a:lnTo>
                  <a:pt x="616" y="1030"/>
                </a:lnTo>
                <a:lnTo>
                  <a:pt x="624" y="1024"/>
                </a:lnTo>
                <a:lnTo>
                  <a:pt x="624" y="1024"/>
                </a:lnTo>
                <a:lnTo>
                  <a:pt x="616" y="1018"/>
                </a:lnTo>
                <a:lnTo>
                  <a:pt x="616" y="1018"/>
                </a:lnTo>
                <a:lnTo>
                  <a:pt x="616" y="1018"/>
                </a:lnTo>
                <a:lnTo>
                  <a:pt x="616" y="1018"/>
                </a:lnTo>
                <a:lnTo>
                  <a:pt x="605" y="1011"/>
                </a:lnTo>
                <a:lnTo>
                  <a:pt x="593" y="1002"/>
                </a:lnTo>
                <a:lnTo>
                  <a:pt x="593" y="1002"/>
                </a:lnTo>
                <a:lnTo>
                  <a:pt x="593" y="999"/>
                </a:lnTo>
                <a:lnTo>
                  <a:pt x="593" y="999"/>
                </a:lnTo>
                <a:lnTo>
                  <a:pt x="593" y="999"/>
                </a:lnTo>
                <a:lnTo>
                  <a:pt x="593" y="999"/>
                </a:lnTo>
                <a:lnTo>
                  <a:pt x="591" y="996"/>
                </a:lnTo>
                <a:lnTo>
                  <a:pt x="591" y="996"/>
                </a:lnTo>
                <a:lnTo>
                  <a:pt x="591" y="996"/>
                </a:lnTo>
                <a:lnTo>
                  <a:pt x="591" y="996"/>
                </a:lnTo>
                <a:lnTo>
                  <a:pt x="591" y="996"/>
                </a:lnTo>
                <a:lnTo>
                  <a:pt x="591" y="996"/>
                </a:lnTo>
                <a:lnTo>
                  <a:pt x="591" y="993"/>
                </a:lnTo>
                <a:lnTo>
                  <a:pt x="591" y="993"/>
                </a:lnTo>
                <a:lnTo>
                  <a:pt x="588" y="993"/>
                </a:lnTo>
                <a:lnTo>
                  <a:pt x="588" y="993"/>
                </a:lnTo>
                <a:lnTo>
                  <a:pt x="588" y="990"/>
                </a:lnTo>
                <a:lnTo>
                  <a:pt x="588" y="990"/>
                </a:lnTo>
                <a:lnTo>
                  <a:pt x="588" y="990"/>
                </a:lnTo>
                <a:lnTo>
                  <a:pt x="588" y="990"/>
                </a:lnTo>
                <a:lnTo>
                  <a:pt x="588" y="990"/>
                </a:lnTo>
                <a:lnTo>
                  <a:pt x="588" y="990"/>
                </a:lnTo>
                <a:lnTo>
                  <a:pt x="588" y="987"/>
                </a:lnTo>
                <a:lnTo>
                  <a:pt x="588" y="987"/>
                </a:lnTo>
                <a:lnTo>
                  <a:pt x="585" y="987"/>
                </a:lnTo>
                <a:lnTo>
                  <a:pt x="585" y="987"/>
                </a:lnTo>
                <a:lnTo>
                  <a:pt x="585" y="984"/>
                </a:lnTo>
                <a:lnTo>
                  <a:pt x="585" y="984"/>
                </a:lnTo>
                <a:lnTo>
                  <a:pt x="585" y="984"/>
                </a:lnTo>
                <a:lnTo>
                  <a:pt x="585" y="984"/>
                </a:lnTo>
                <a:lnTo>
                  <a:pt x="585" y="981"/>
                </a:lnTo>
                <a:lnTo>
                  <a:pt x="585" y="981"/>
                </a:lnTo>
                <a:lnTo>
                  <a:pt x="585" y="978"/>
                </a:lnTo>
                <a:lnTo>
                  <a:pt x="585" y="978"/>
                </a:lnTo>
                <a:lnTo>
                  <a:pt x="585" y="978"/>
                </a:lnTo>
                <a:lnTo>
                  <a:pt x="585" y="978"/>
                </a:lnTo>
                <a:lnTo>
                  <a:pt x="582" y="975"/>
                </a:lnTo>
                <a:lnTo>
                  <a:pt x="582" y="975"/>
                </a:lnTo>
                <a:lnTo>
                  <a:pt x="582" y="975"/>
                </a:lnTo>
                <a:lnTo>
                  <a:pt x="582" y="975"/>
                </a:lnTo>
                <a:lnTo>
                  <a:pt x="582" y="972"/>
                </a:lnTo>
                <a:lnTo>
                  <a:pt x="582" y="972"/>
                </a:lnTo>
                <a:lnTo>
                  <a:pt x="582" y="969"/>
                </a:lnTo>
                <a:lnTo>
                  <a:pt x="582" y="969"/>
                </a:lnTo>
                <a:lnTo>
                  <a:pt x="582" y="969"/>
                </a:lnTo>
                <a:lnTo>
                  <a:pt x="582" y="969"/>
                </a:lnTo>
                <a:lnTo>
                  <a:pt x="582" y="966"/>
                </a:lnTo>
                <a:lnTo>
                  <a:pt x="582" y="966"/>
                </a:lnTo>
                <a:lnTo>
                  <a:pt x="582" y="963"/>
                </a:lnTo>
                <a:lnTo>
                  <a:pt x="582" y="963"/>
                </a:lnTo>
                <a:lnTo>
                  <a:pt x="582" y="960"/>
                </a:lnTo>
                <a:lnTo>
                  <a:pt x="582" y="960"/>
                </a:lnTo>
                <a:lnTo>
                  <a:pt x="579" y="960"/>
                </a:lnTo>
                <a:lnTo>
                  <a:pt x="579" y="960"/>
                </a:lnTo>
                <a:lnTo>
                  <a:pt x="579" y="957"/>
                </a:lnTo>
                <a:lnTo>
                  <a:pt x="579" y="957"/>
                </a:lnTo>
                <a:lnTo>
                  <a:pt x="579" y="954"/>
                </a:lnTo>
                <a:lnTo>
                  <a:pt x="579" y="954"/>
                </a:lnTo>
                <a:lnTo>
                  <a:pt x="579" y="951"/>
                </a:lnTo>
                <a:lnTo>
                  <a:pt x="579" y="951"/>
                </a:lnTo>
                <a:lnTo>
                  <a:pt x="579" y="951"/>
                </a:lnTo>
                <a:lnTo>
                  <a:pt x="579" y="951"/>
                </a:lnTo>
                <a:lnTo>
                  <a:pt x="579" y="948"/>
                </a:lnTo>
                <a:lnTo>
                  <a:pt x="579" y="948"/>
                </a:lnTo>
                <a:lnTo>
                  <a:pt x="579" y="945"/>
                </a:lnTo>
                <a:lnTo>
                  <a:pt x="579" y="945"/>
                </a:lnTo>
                <a:close/>
              </a:path>
            </a:pathLst>
          </a:custGeom>
          <a:solidFill>
            <a:schemeClr val="accent4">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442" name="Freeform 662">
            <a:extLst>
              <a:ext uri="{FF2B5EF4-FFF2-40B4-BE49-F238E27FC236}">
                <a16:creationId xmlns:a16="http://schemas.microsoft.com/office/drawing/2014/main" id="{F873CCA9-8006-F56C-BF99-54564FF0D070}"/>
              </a:ext>
            </a:extLst>
          </p:cNvPr>
          <p:cNvSpPr>
            <a:spLocks/>
          </p:cNvSpPr>
          <p:nvPr/>
        </p:nvSpPr>
        <p:spPr bwMode="auto">
          <a:xfrm rot="21400944">
            <a:off x="7273512" y="3964646"/>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3" name="Freeform 663">
            <a:extLst>
              <a:ext uri="{FF2B5EF4-FFF2-40B4-BE49-F238E27FC236}">
                <a16:creationId xmlns:a16="http://schemas.microsoft.com/office/drawing/2014/main" id="{266DCD19-C95C-FD27-7304-D9B5BB044C7B}"/>
              </a:ext>
            </a:extLst>
          </p:cNvPr>
          <p:cNvSpPr>
            <a:spLocks/>
          </p:cNvSpPr>
          <p:nvPr/>
        </p:nvSpPr>
        <p:spPr bwMode="auto">
          <a:xfrm rot="21400944">
            <a:off x="7278051" y="3978541"/>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4" name="Freeform 664">
            <a:extLst>
              <a:ext uri="{FF2B5EF4-FFF2-40B4-BE49-F238E27FC236}">
                <a16:creationId xmlns:a16="http://schemas.microsoft.com/office/drawing/2014/main" id="{D07374BC-0E24-9A40-731E-F0F06FC118FA}"/>
              </a:ext>
            </a:extLst>
          </p:cNvPr>
          <p:cNvSpPr>
            <a:spLocks/>
          </p:cNvSpPr>
          <p:nvPr/>
        </p:nvSpPr>
        <p:spPr bwMode="auto">
          <a:xfrm rot="21400944">
            <a:off x="7277948" y="39785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5" name="Freeform 665">
            <a:extLst>
              <a:ext uri="{FF2B5EF4-FFF2-40B4-BE49-F238E27FC236}">
                <a16:creationId xmlns:a16="http://schemas.microsoft.com/office/drawing/2014/main" id="{87F2FB13-BB8C-8769-8CEF-2A730BC99DEE}"/>
              </a:ext>
            </a:extLst>
          </p:cNvPr>
          <p:cNvSpPr>
            <a:spLocks/>
          </p:cNvSpPr>
          <p:nvPr/>
        </p:nvSpPr>
        <p:spPr bwMode="auto">
          <a:xfrm rot="21400944">
            <a:off x="7274020" y="3975125"/>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6" name="Freeform 666">
            <a:extLst>
              <a:ext uri="{FF2B5EF4-FFF2-40B4-BE49-F238E27FC236}">
                <a16:creationId xmlns:a16="http://schemas.microsoft.com/office/drawing/2014/main" id="{85420030-D16E-F5D6-4829-53EE11361F1E}"/>
              </a:ext>
            </a:extLst>
          </p:cNvPr>
          <p:cNvSpPr>
            <a:spLocks/>
          </p:cNvSpPr>
          <p:nvPr/>
        </p:nvSpPr>
        <p:spPr bwMode="auto">
          <a:xfrm rot="21400944">
            <a:off x="7284762" y="39887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7" name="Freeform 667">
            <a:extLst>
              <a:ext uri="{FF2B5EF4-FFF2-40B4-BE49-F238E27FC236}">
                <a16:creationId xmlns:a16="http://schemas.microsoft.com/office/drawing/2014/main" id="{8D86C9D4-19E3-0F73-9C1C-36694369B8F7}"/>
              </a:ext>
            </a:extLst>
          </p:cNvPr>
          <p:cNvSpPr>
            <a:spLocks/>
          </p:cNvSpPr>
          <p:nvPr/>
        </p:nvSpPr>
        <p:spPr bwMode="auto">
          <a:xfrm rot="21400944">
            <a:off x="7273819" y="39717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8" name="Freeform 668">
            <a:extLst>
              <a:ext uri="{FF2B5EF4-FFF2-40B4-BE49-F238E27FC236}">
                <a16:creationId xmlns:a16="http://schemas.microsoft.com/office/drawing/2014/main" id="{5274F429-EF87-84D8-79AC-BE8757DC6A54}"/>
              </a:ext>
            </a:extLst>
          </p:cNvPr>
          <p:cNvSpPr>
            <a:spLocks/>
          </p:cNvSpPr>
          <p:nvPr/>
        </p:nvSpPr>
        <p:spPr bwMode="auto">
          <a:xfrm rot="21400944">
            <a:off x="7282077" y="39853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9" name="Freeform 669">
            <a:extLst>
              <a:ext uri="{FF2B5EF4-FFF2-40B4-BE49-F238E27FC236}">
                <a16:creationId xmlns:a16="http://schemas.microsoft.com/office/drawing/2014/main" id="{6992CB2A-4B8F-DD14-B407-0011BD4434D6}"/>
              </a:ext>
            </a:extLst>
          </p:cNvPr>
          <p:cNvSpPr>
            <a:spLocks/>
          </p:cNvSpPr>
          <p:nvPr/>
        </p:nvSpPr>
        <p:spPr bwMode="auto">
          <a:xfrm rot="21400944">
            <a:off x="7281975" y="3981853"/>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0" name="Freeform 670">
            <a:extLst>
              <a:ext uri="{FF2B5EF4-FFF2-40B4-BE49-F238E27FC236}">
                <a16:creationId xmlns:a16="http://schemas.microsoft.com/office/drawing/2014/main" id="{44E1D3D5-0BFA-6141-6A8E-0853BFE9CE58}"/>
              </a:ext>
            </a:extLst>
          </p:cNvPr>
          <p:cNvSpPr>
            <a:spLocks/>
          </p:cNvSpPr>
          <p:nvPr/>
        </p:nvSpPr>
        <p:spPr bwMode="auto">
          <a:xfrm rot="21400944">
            <a:off x="7264129" y="39333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1" name="Freeform 671">
            <a:extLst>
              <a:ext uri="{FF2B5EF4-FFF2-40B4-BE49-F238E27FC236}">
                <a16:creationId xmlns:a16="http://schemas.microsoft.com/office/drawing/2014/main" id="{E6EDC186-104B-34F0-8C89-3D0E633E61FB}"/>
              </a:ext>
            </a:extLst>
          </p:cNvPr>
          <p:cNvSpPr>
            <a:spLocks/>
          </p:cNvSpPr>
          <p:nvPr/>
        </p:nvSpPr>
        <p:spPr bwMode="auto">
          <a:xfrm rot="21400944">
            <a:off x="7264436" y="3936856"/>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2" name="Freeform 672">
            <a:extLst>
              <a:ext uri="{FF2B5EF4-FFF2-40B4-BE49-F238E27FC236}">
                <a16:creationId xmlns:a16="http://schemas.microsoft.com/office/drawing/2014/main" id="{61E4BD4D-8EFB-1FD1-4F94-EF3D27A34732}"/>
              </a:ext>
            </a:extLst>
          </p:cNvPr>
          <p:cNvSpPr>
            <a:spLocks/>
          </p:cNvSpPr>
          <p:nvPr/>
        </p:nvSpPr>
        <p:spPr bwMode="auto">
          <a:xfrm rot="21400944">
            <a:off x="7269584" y="3961226"/>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3" name="Freeform 673">
            <a:extLst>
              <a:ext uri="{FF2B5EF4-FFF2-40B4-BE49-F238E27FC236}">
                <a16:creationId xmlns:a16="http://schemas.microsoft.com/office/drawing/2014/main" id="{CBBBF85D-DE6C-5852-5A30-E4B69AF96022}"/>
              </a:ext>
            </a:extLst>
          </p:cNvPr>
          <p:cNvSpPr>
            <a:spLocks/>
          </p:cNvSpPr>
          <p:nvPr/>
        </p:nvSpPr>
        <p:spPr bwMode="auto">
          <a:xfrm rot="21400944">
            <a:off x="7314776" y="4009163"/>
            <a:ext cx="9937" cy="7067"/>
          </a:xfrm>
          <a:custGeom>
            <a:avLst/>
            <a:gdLst>
              <a:gd name="T0" fmla="*/ 0 w 8"/>
              <a:gd name="T1" fmla="*/ 0 h 6"/>
              <a:gd name="T2" fmla="*/ 0 w 8"/>
              <a:gd name="T3" fmla="*/ 0 h 6"/>
              <a:gd name="T4" fmla="*/ 8 w 8"/>
              <a:gd name="T5" fmla="*/ 6 h 6"/>
              <a:gd name="T6" fmla="*/ 8 w 8"/>
              <a:gd name="T7" fmla="*/ 6 h 6"/>
              <a:gd name="T8" fmla="*/ 0 w 8"/>
              <a:gd name="T9" fmla="*/ 0 h 6"/>
              <a:gd name="T10" fmla="*/ 0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0" y="0"/>
                </a:moveTo>
                <a:lnTo>
                  <a:pt x="0" y="0"/>
                </a:lnTo>
                <a:lnTo>
                  <a:pt x="8" y="6"/>
                </a:lnTo>
                <a:lnTo>
                  <a:pt x="8" y="6"/>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4" name="Freeform 674">
            <a:extLst>
              <a:ext uri="{FF2B5EF4-FFF2-40B4-BE49-F238E27FC236}">
                <a16:creationId xmlns:a16="http://schemas.microsoft.com/office/drawing/2014/main" id="{92DCAE77-DD4F-A5BB-B20D-0D2D661CEB2D}"/>
              </a:ext>
            </a:extLst>
          </p:cNvPr>
          <p:cNvSpPr>
            <a:spLocks/>
          </p:cNvSpPr>
          <p:nvPr/>
        </p:nvSpPr>
        <p:spPr bwMode="auto">
          <a:xfrm rot="21400944">
            <a:off x="7264739" y="3943806"/>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5" name="Freeform 675">
            <a:extLst>
              <a:ext uri="{FF2B5EF4-FFF2-40B4-BE49-F238E27FC236}">
                <a16:creationId xmlns:a16="http://schemas.microsoft.com/office/drawing/2014/main" id="{032C255C-DE3D-EA61-2FA2-3FB91BD5AC0F}"/>
              </a:ext>
            </a:extLst>
          </p:cNvPr>
          <p:cNvSpPr>
            <a:spLocks/>
          </p:cNvSpPr>
          <p:nvPr/>
        </p:nvSpPr>
        <p:spPr bwMode="auto">
          <a:xfrm rot="21400944">
            <a:off x="7268769" y="3947223"/>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6" name="Freeform 676">
            <a:extLst>
              <a:ext uri="{FF2B5EF4-FFF2-40B4-BE49-F238E27FC236}">
                <a16:creationId xmlns:a16="http://schemas.microsoft.com/office/drawing/2014/main" id="{B7902A85-9488-A7D5-5CF3-F8F0096F1384}"/>
              </a:ext>
            </a:extLst>
          </p:cNvPr>
          <p:cNvSpPr>
            <a:spLocks/>
          </p:cNvSpPr>
          <p:nvPr/>
        </p:nvSpPr>
        <p:spPr bwMode="auto">
          <a:xfrm rot="21400944">
            <a:off x="7269383" y="3957806"/>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7" name="Freeform 677">
            <a:extLst>
              <a:ext uri="{FF2B5EF4-FFF2-40B4-BE49-F238E27FC236}">
                <a16:creationId xmlns:a16="http://schemas.microsoft.com/office/drawing/2014/main" id="{0A34AF0D-C4E5-EDF5-1764-6557AE22CC9F}"/>
              </a:ext>
            </a:extLst>
          </p:cNvPr>
          <p:cNvSpPr>
            <a:spLocks/>
          </p:cNvSpPr>
          <p:nvPr/>
        </p:nvSpPr>
        <p:spPr bwMode="auto">
          <a:xfrm rot="21400944">
            <a:off x="7269076" y="3954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8" name="Freeform 678">
            <a:extLst>
              <a:ext uri="{FF2B5EF4-FFF2-40B4-BE49-F238E27FC236}">
                <a16:creationId xmlns:a16="http://schemas.microsoft.com/office/drawing/2014/main" id="{FF76DA8C-2E34-7C9A-9EB1-B879EF90955D}"/>
              </a:ext>
            </a:extLst>
          </p:cNvPr>
          <p:cNvSpPr>
            <a:spLocks/>
          </p:cNvSpPr>
          <p:nvPr/>
        </p:nvSpPr>
        <p:spPr bwMode="auto">
          <a:xfrm rot="21400944">
            <a:off x="7251736" y="42561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9" name="Freeform 679">
            <a:extLst>
              <a:ext uri="{FF2B5EF4-FFF2-40B4-BE49-F238E27FC236}">
                <a16:creationId xmlns:a16="http://schemas.microsoft.com/office/drawing/2014/main" id="{D27809B5-E4B7-7391-80F9-AE4D777BA32F}"/>
              </a:ext>
            </a:extLst>
          </p:cNvPr>
          <p:cNvSpPr>
            <a:spLocks/>
          </p:cNvSpPr>
          <p:nvPr/>
        </p:nvSpPr>
        <p:spPr bwMode="auto">
          <a:xfrm rot="21400944">
            <a:off x="7271999" y="42408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0" name="Freeform 680">
            <a:extLst>
              <a:ext uri="{FF2B5EF4-FFF2-40B4-BE49-F238E27FC236}">
                <a16:creationId xmlns:a16="http://schemas.microsoft.com/office/drawing/2014/main" id="{88B93319-2B61-ADF1-DD0C-690CF5008823}"/>
              </a:ext>
            </a:extLst>
          </p:cNvPr>
          <p:cNvSpPr>
            <a:spLocks/>
          </p:cNvSpPr>
          <p:nvPr/>
        </p:nvSpPr>
        <p:spPr bwMode="auto">
          <a:xfrm rot="21400944">
            <a:off x="7255251" y="42524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1" name="Freeform 681">
            <a:extLst>
              <a:ext uri="{FF2B5EF4-FFF2-40B4-BE49-F238E27FC236}">
                <a16:creationId xmlns:a16="http://schemas.microsoft.com/office/drawing/2014/main" id="{5B0527B2-8733-AEF5-E327-B9F21D25D7A9}"/>
              </a:ext>
            </a:extLst>
          </p:cNvPr>
          <p:cNvSpPr>
            <a:spLocks/>
          </p:cNvSpPr>
          <p:nvPr/>
        </p:nvSpPr>
        <p:spPr bwMode="auto">
          <a:xfrm rot="21400944">
            <a:off x="7258758" y="4244843"/>
            <a:ext cx="9937" cy="7067"/>
          </a:xfrm>
          <a:custGeom>
            <a:avLst/>
            <a:gdLst>
              <a:gd name="T0" fmla="*/ 8 w 8"/>
              <a:gd name="T1" fmla="*/ 0 h 6"/>
              <a:gd name="T2" fmla="*/ 8 w 8"/>
              <a:gd name="T3" fmla="*/ 0 h 6"/>
              <a:gd name="T4" fmla="*/ 0 w 8"/>
              <a:gd name="T5" fmla="*/ 6 h 6"/>
              <a:gd name="T6" fmla="*/ 0 w 8"/>
              <a:gd name="T7" fmla="*/ 6 h 6"/>
              <a:gd name="T8" fmla="*/ 8 w 8"/>
              <a:gd name="T9" fmla="*/ 0 h 6"/>
              <a:gd name="T10" fmla="*/ 8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8" y="0"/>
                </a:moveTo>
                <a:lnTo>
                  <a:pt x="8" y="0"/>
                </a:lnTo>
                <a:lnTo>
                  <a:pt x="0" y="6"/>
                </a:lnTo>
                <a:lnTo>
                  <a:pt x="0" y="6"/>
                </a:lnTo>
                <a:lnTo>
                  <a:pt x="8" y="0"/>
                </a:lnTo>
                <a:lnTo>
                  <a:pt x="8"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2" name="Freeform 682">
            <a:extLst>
              <a:ext uri="{FF2B5EF4-FFF2-40B4-BE49-F238E27FC236}">
                <a16:creationId xmlns:a16="http://schemas.microsoft.com/office/drawing/2014/main" id="{537A3C59-7932-08BB-CBE4-43D52A34B432}"/>
              </a:ext>
            </a:extLst>
          </p:cNvPr>
          <p:cNvSpPr>
            <a:spLocks/>
          </p:cNvSpPr>
          <p:nvPr/>
        </p:nvSpPr>
        <p:spPr bwMode="auto">
          <a:xfrm rot="21400944">
            <a:off x="7268378" y="4240923"/>
            <a:ext cx="3726" cy="353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3" name="Freeform 683">
            <a:extLst>
              <a:ext uri="{FF2B5EF4-FFF2-40B4-BE49-F238E27FC236}">
                <a16:creationId xmlns:a16="http://schemas.microsoft.com/office/drawing/2014/main" id="{F199D3BC-84C3-3E47-03F7-EC575C362427}"/>
              </a:ext>
            </a:extLst>
          </p:cNvPr>
          <p:cNvSpPr>
            <a:spLocks/>
          </p:cNvSpPr>
          <p:nvPr/>
        </p:nvSpPr>
        <p:spPr bwMode="auto">
          <a:xfrm rot="21400944">
            <a:off x="6832579" y="3334204"/>
            <a:ext cx="0" cy="3534"/>
          </a:xfrm>
          <a:custGeom>
            <a:avLst/>
            <a:gdLst>
              <a:gd name="T0" fmla="*/ 3 h 3"/>
              <a:gd name="T1" fmla="*/ 3 h 3"/>
              <a:gd name="T2" fmla="*/ 3 h 3"/>
              <a:gd name="T3" fmla="*/ 3 h 3"/>
              <a:gd name="T4" fmla="*/ 0 h 3"/>
              <a:gd name="T5" fmla="*/ 0 h 3"/>
              <a:gd name="T6" fmla="*/ 3 h 3"/>
              <a:gd name="T7" fmla="*/ 3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3"/>
                </a:moveTo>
                <a:lnTo>
                  <a:pt x="0" y="3"/>
                </a:lnTo>
                <a:lnTo>
                  <a:pt x="0" y="3"/>
                </a:ln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4" name="Freeform 684">
            <a:extLst>
              <a:ext uri="{FF2B5EF4-FFF2-40B4-BE49-F238E27FC236}">
                <a16:creationId xmlns:a16="http://schemas.microsoft.com/office/drawing/2014/main" id="{7FF5AA9C-6B02-85AA-EA84-63840F92824A}"/>
              </a:ext>
            </a:extLst>
          </p:cNvPr>
          <p:cNvSpPr>
            <a:spLocks/>
          </p:cNvSpPr>
          <p:nvPr/>
        </p:nvSpPr>
        <p:spPr bwMode="auto">
          <a:xfrm rot="21400944">
            <a:off x="6832681" y="33377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5" name="Freeform 685">
            <a:extLst>
              <a:ext uri="{FF2B5EF4-FFF2-40B4-BE49-F238E27FC236}">
                <a16:creationId xmlns:a16="http://schemas.microsoft.com/office/drawing/2014/main" id="{38A44373-3DF8-E53B-E3D3-992291A0E6A2}"/>
              </a:ext>
            </a:extLst>
          </p:cNvPr>
          <p:cNvSpPr>
            <a:spLocks/>
          </p:cNvSpPr>
          <p:nvPr/>
        </p:nvSpPr>
        <p:spPr bwMode="auto">
          <a:xfrm rot="21400944">
            <a:off x="6829996" y="333435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6" name="Freeform 686">
            <a:extLst>
              <a:ext uri="{FF2B5EF4-FFF2-40B4-BE49-F238E27FC236}">
                <a16:creationId xmlns:a16="http://schemas.microsoft.com/office/drawing/2014/main" id="{8ED2BC00-6BBB-C97D-1861-F1AA29415B35}"/>
              </a:ext>
            </a:extLst>
          </p:cNvPr>
          <p:cNvSpPr>
            <a:spLocks/>
          </p:cNvSpPr>
          <p:nvPr/>
        </p:nvSpPr>
        <p:spPr bwMode="auto">
          <a:xfrm rot="21400944">
            <a:off x="6829791" y="33308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7" name="Freeform 687">
            <a:extLst>
              <a:ext uri="{FF2B5EF4-FFF2-40B4-BE49-F238E27FC236}">
                <a16:creationId xmlns:a16="http://schemas.microsoft.com/office/drawing/2014/main" id="{E6A5A727-96B0-0B8A-4184-346C593F6B9A}"/>
              </a:ext>
            </a:extLst>
          </p:cNvPr>
          <p:cNvSpPr>
            <a:spLocks/>
          </p:cNvSpPr>
          <p:nvPr/>
        </p:nvSpPr>
        <p:spPr bwMode="auto">
          <a:xfrm rot="21400944">
            <a:off x="6836605" y="33410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8" name="Freeform 688">
            <a:extLst>
              <a:ext uri="{FF2B5EF4-FFF2-40B4-BE49-F238E27FC236}">
                <a16:creationId xmlns:a16="http://schemas.microsoft.com/office/drawing/2014/main" id="{5B4A3A7C-187C-502B-EFCD-9D2E879AC435}"/>
              </a:ext>
            </a:extLst>
          </p:cNvPr>
          <p:cNvSpPr>
            <a:spLocks/>
          </p:cNvSpPr>
          <p:nvPr/>
        </p:nvSpPr>
        <p:spPr bwMode="auto">
          <a:xfrm rot="21400944">
            <a:off x="6836704" y="3340935"/>
            <a:ext cx="3726" cy="3534"/>
          </a:xfrm>
          <a:custGeom>
            <a:avLst/>
            <a:gdLst>
              <a:gd name="T0" fmla="*/ 0 w 3"/>
              <a:gd name="T1" fmla="*/ 0 h 3"/>
              <a:gd name="T2" fmla="*/ 0 w 3"/>
              <a:gd name="T3" fmla="*/ 0 h 3"/>
              <a:gd name="T4" fmla="*/ 3 w 3"/>
              <a:gd name="T5" fmla="*/ 3 h 3"/>
              <a:gd name="T6" fmla="*/ 3 w 3"/>
              <a:gd name="T7" fmla="*/ 3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9" name="Freeform 689">
            <a:extLst>
              <a:ext uri="{FF2B5EF4-FFF2-40B4-BE49-F238E27FC236}">
                <a16:creationId xmlns:a16="http://schemas.microsoft.com/office/drawing/2014/main" id="{E3F3D105-176C-5E4F-DB91-DD0CAD249939}"/>
              </a:ext>
            </a:extLst>
          </p:cNvPr>
          <p:cNvSpPr>
            <a:spLocks/>
          </p:cNvSpPr>
          <p:nvPr/>
        </p:nvSpPr>
        <p:spPr bwMode="auto">
          <a:xfrm rot="21400944">
            <a:off x="6829996" y="333435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0" name="Freeform 690">
            <a:extLst>
              <a:ext uri="{FF2B5EF4-FFF2-40B4-BE49-F238E27FC236}">
                <a16:creationId xmlns:a16="http://schemas.microsoft.com/office/drawing/2014/main" id="{6DFFC0CC-0461-0795-074F-15CBE51722D7}"/>
              </a:ext>
            </a:extLst>
          </p:cNvPr>
          <p:cNvSpPr>
            <a:spLocks/>
          </p:cNvSpPr>
          <p:nvPr/>
        </p:nvSpPr>
        <p:spPr bwMode="auto">
          <a:xfrm rot="21400944">
            <a:off x="6844494" y="32839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1" name="Freeform 691">
            <a:extLst>
              <a:ext uri="{FF2B5EF4-FFF2-40B4-BE49-F238E27FC236}">
                <a16:creationId xmlns:a16="http://schemas.microsoft.com/office/drawing/2014/main" id="{F29B1800-5D80-FAED-699D-6C47DF3F8361}"/>
              </a:ext>
            </a:extLst>
          </p:cNvPr>
          <p:cNvSpPr>
            <a:spLocks/>
          </p:cNvSpPr>
          <p:nvPr/>
        </p:nvSpPr>
        <p:spPr bwMode="auto">
          <a:xfrm rot="21400944">
            <a:off x="6864026" y="3379400"/>
            <a:ext cx="6211" cy="10601"/>
          </a:xfrm>
          <a:custGeom>
            <a:avLst/>
            <a:gdLst>
              <a:gd name="T0" fmla="*/ 0 w 5"/>
              <a:gd name="T1" fmla="*/ 0 h 9"/>
              <a:gd name="T2" fmla="*/ 0 w 5"/>
              <a:gd name="T3" fmla="*/ 0 h 9"/>
              <a:gd name="T4" fmla="*/ 5 w 5"/>
              <a:gd name="T5" fmla="*/ 9 h 9"/>
              <a:gd name="T6" fmla="*/ 5 w 5"/>
              <a:gd name="T7" fmla="*/ 9 h 9"/>
              <a:gd name="T8" fmla="*/ 5 w 5"/>
              <a:gd name="T9" fmla="*/ 9 h 9"/>
              <a:gd name="T10" fmla="*/ 0 w 5"/>
              <a:gd name="T11" fmla="*/ 0 h 9"/>
              <a:gd name="T12" fmla="*/ 0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0"/>
                </a:moveTo>
                <a:lnTo>
                  <a:pt x="0" y="0"/>
                </a:lnTo>
                <a:lnTo>
                  <a:pt x="5" y="9"/>
                </a:lnTo>
                <a:lnTo>
                  <a:pt x="5" y="9"/>
                </a:lnTo>
                <a:lnTo>
                  <a:pt x="5" y="9"/>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2" name="Freeform 692">
            <a:extLst>
              <a:ext uri="{FF2B5EF4-FFF2-40B4-BE49-F238E27FC236}">
                <a16:creationId xmlns:a16="http://schemas.microsoft.com/office/drawing/2014/main" id="{A8B6ED7E-E16C-297F-4452-028E722C00E8}"/>
              </a:ext>
            </a:extLst>
          </p:cNvPr>
          <p:cNvSpPr>
            <a:spLocks/>
          </p:cNvSpPr>
          <p:nvPr/>
        </p:nvSpPr>
        <p:spPr bwMode="auto">
          <a:xfrm rot="21400944">
            <a:off x="6832780" y="3337623"/>
            <a:ext cx="3726" cy="3534"/>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3 w 3"/>
              <a:gd name="T13" fmla="*/ 3 h 3"/>
              <a:gd name="T14" fmla="*/ 3 w 3"/>
              <a:gd name="T15" fmla="*/ 3 h 3"/>
              <a:gd name="T16" fmla="*/ 0 w 3"/>
              <a:gd name="T17" fmla="*/ 0 h 3"/>
              <a:gd name="T18" fmla="*/ 0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0"/>
                </a:moveTo>
                <a:lnTo>
                  <a:pt x="0" y="0"/>
                </a:lnTo>
                <a:lnTo>
                  <a:pt x="0" y="0"/>
                </a:lnTo>
                <a:lnTo>
                  <a:pt x="0" y="0"/>
                </a:lnTo>
                <a:lnTo>
                  <a:pt x="3" y="3"/>
                </a:lnTo>
                <a:lnTo>
                  <a:pt x="3" y="3"/>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3" name="Freeform 693">
            <a:extLst>
              <a:ext uri="{FF2B5EF4-FFF2-40B4-BE49-F238E27FC236}">
                <a16:creationId xmlns:a16="http://schemas.microsoft.com/office/drawing/2014/main" id="{BC7E7D83-00A4-CE4A-196E-ED37286B9FC3}"/>
              </a:ext>
            </a:extLst>
          </p:cNvPr>
          <p:cNvSpPr>
            <a:spLocks/>
          </p:cNvSpPr>
          <p:nvPr/>
        </p:nvSpPr>
        <p:spPr bwMode="auto">
          <a:xfrm rot="21400944">
            <a:off x="6870641" y="3389810"/>
            <a:ext cx="0" cy="3534"/>
          </a:xfrm>
          <a:custGeom>
            <a:avLst/>
            <a:gdLst>
              <a:gd name="T0" fmla="*/ 0 h 3"/>
              <a:gd name="T1" fmla="*/ 0 h 3"/>
              <a:gd name="T2" fmla="*/ 3 h 3"/>
              <a:gd name="T3" fmla="*/ 0 h 3"/>
              <a:gd name="T4" fmla="*/ 0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4" name="Freeform 694">
            <a:extLst>
              <a:ext uri="{FF2B5EF4-FFF2-40B4-BE49-F238E27FC236}">
                <a16:creationId xmlns:a16="http://schemas.microsoft.com/office/drawing/2014/main" id="{0D88E5F0-4062-E3F2-5731-699784541A2A}"/>
              </a:ext>
            </a:extLst>
          </p:cNvPr>
          <p:cNvSpPr>
            <a:spLocks/>
          </p:cNvSpPr>
          <p:nvPr/>
        </p:nvSpPr>
        <p:spPr bwMode="auto">
          <a:xfrm rot="21400944">
            <a:off x="6882722" y="34068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5" name="Freeform 695">
            <a:extLst>
              <a:ext uri="{FF2B5EF4-FFF2-40B4-BE49-F238E27FC236}">
                <a16:creationId xmlns:a16="http://schemas.microsoft.com/office/drawing/2014/main" id="{B8ED1578-35A0-6282-AE6E-33CAAFAAA552}"/>
              </a:ext>
            </a:extLst>
          </p:cNvPr>
          <p:cNvSpPr>
            <a:spLocks/>
          </p:cNvSpPr>
          <p:nvPr/>
        </p:nvSpPr>
        <p:spPr bwMode="auto">
          <a:xfrm rot="21400944">
            <a:off x="6870539" y="338981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6" name="Freeform 696">
            <a:extLst>
              <a:ext uri="{FF2B5EF4-FFF2-40B4-BE49-F238E27FC236}">
                <a16:creationId xmlns:a16="http://schemas.microsoft.com/office/drawing/2014/main" id="{F2B69986-142C-42BB-A52D-A275FAD8BC15}"/>
              </a:ext>
            </a:extLst>
          </p:cNvPr>
          <p:cNvSpPr>
            <a:spLocks/>
          </p:cNvSpPr>
          <p:nvPr/>
        </p:nvSpPr>
        <p:spPr bwMode="auto">
          <a:xfrm rot="21400944">
            <a:off x="6870740" y="3393233"/>
            <a:ext cx="3726" cy="0"/>
          </a:xfrm>
          <a:custGeom>
            <a:avLst/>
            <a:gdLst>
              <a:gd name="T0" fmla="*/ 0 w 3"/>
              <a:gd name="T1" fmla="*/ 0 w 3"/>
              <a:gd name="T2" fmla="*/ 3 w 3"/>
              <a:gd name="T3" fmla="*/ 3 w 3"/>
              <a:gd name="T4" fmla="*/ 0 w 3"/>
              <a:gd name="T5" fmla="*/ 0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7" name="Freeform 697">
            <a:extLst>
              <a:ext uri="{FF2B5EF4-FFF2-40B4-BE49-F238E27FC236}">
                <a16:creationId xmlns:a16="http://schemas.microsoft.com/office/drawing/2014/main" id="{4C784B9F-20F2-26C4-2E94-5832655AE16A}"/>
              </a:ext>
            </a:extLst>
          </p:cNvPr>
          <p:cNvSpPr>
            <a:spLocks/>
          </p:cNvSpPr>
          <p:nvPr/>
        </p:nvSpPr>
        <p:spPr bwMode="auto">
          <a:xfrm rot="21400944">
            <a:off x="6874768" y="3396542"/>
            <a:ext cx="3726"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8" name="Freeform 698">
            <a:extLst>
              <a:ext uri="{FF2B5EF4-FFF2-40B4-BE49-F238E27FC236}">
                <a16:creationId xmlns:a16="http://schemas.microsoft.com/office/drawing/2014/main" id="{3C7F7905-814B-1EA9-BF19-C55ED8153C65}"/>
              </a:ext>
            </a:extLst>
          </p:cNvPr>
          <p:cNvSpPr>
            <a:spLocks/>
          </p:cNvSpPr>
          <p:nvPr/>
        </p:nvSpPr>
        <p:spPr bwMode="auto">
          <a:xfrm rot="21400944">
            <a:off x="6878696" y="3399962"/>
            <a:ext cx="0" cy="3534"/>
          </a:xfrm>
          <a:custGeom>
            <a:avLst/>
            <a:gdLst>
              <a:gd name="T0" fmla="*/ 0 h 3"/>
              <a:gd name="T1" fmla="*/ 0 h 3"/>
              <a:gd name="T2" fmla="*/ 3 h 3"/>
              <a:gd name="T3" fmla="*/ 3 h 3"/>
              <a:gd name="T4" fmla="*/ 0 h 3"/>
              <a:gd name="T5" fmla="*/ 0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9" name="Freeform 699">
            <a:extLst>
              <a:ext uri="{FF2B5EF4-FFF2-40B4-BE49-F238E27FC236}">
                <a16:creationId xmlns:a16="http://schemas.microsoft.com/office/drawing/2014/main" id="{B7E84D15-0A96-1235-4F60-D96516CD6DA1}"/>
              </a:ext>
            </a:extLst>
          </p:cNvPr>
          <p:cNvSpPr>
            <a:spLocks/>
          </p:cNvSpPr>
          <p:nvPr/>
        </p:nvSpPr>
        <p:spPr bwMode="auto">
          <a:xfrm rot="21400944">
            <a:off x="6874567" y="3393122"/>
            <a:ext cx="0" cy="3534"/>
          </a:xfrm>
          <a:custGeom>
            <a:avLst/>
            <a:gdLst>
              <a:gd name="T0" fmla="*/ 0 h 3"/>
              <a:gd name="T1" fmla="*/ 0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0" name="Freeform 700">
            <a:extLst>
              <a:ext uri="{FF2B5EF4-FFF2-40B4-BE49-F238E27FC236}">
                <a16:creationId xmlns:a16="http://schemas.microsoft.com/office/drawing/2014/main" id="{A6CA881D-BA82-53DE-FC5A-A49EA39DB87B}"/>
              </a:ext>
            </a:extLst>
          </p:cNvPr>
          <p:cNvSpPr>
            <a:spLocks/>
          </p:cNvSpPr>
          <p:nvPr/>
        </p:nvSpPr>
        <p:spPr bwMode="auto">
          <a:xfrm rot="21400944">
            <a:off x="6836605" y="334104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1" name="Freeform 701">
            <a:extLst>
              <a:ext uri="{FF2B5EF4-FFF2-40B4-BE49-F238E27FC236}">
                <a16:creationId xmlns:a16="http://schemas.microsoft.com/office/drawing/2014/main" id="{89656847-DF47-1800-9112-5096ACE0FC5D}"/>
              </a:ext>
            </a:extLst>
          </p:cNvPr>
          <p:cNvSpPr>
            <a:spLocks/>
          </p:cNvSpPr>
          <p:nvPr/>
        </p:nvSpPr>
        <p:spPr bwMode="auto">
          <a:xfrm rot="21400944">
            <a:off x="6832681" y="333773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2" name="Freeform 703">
            <a:extLst>
              <a:ext uri="{FF2B5EF4-FFF2-40B4-BE49-F238E27FC236}">
                <a16:creationId xmlns:a16="http://schemas.microsoft.com/office/drawing/2014/main" id="{98590E07-31AA-CAB8-EB4F-2C26B6978D0C}"/>
              </a:ext>
            </a:extLst>
          </p:cNvPr>
          <p:cNvSpPr>
            <a:spLocks/>
          </p:cNvSpPr>
          <p:nvPr/>
        </p:nvSpPr>
        <p:spPr bwMode="auto">
          <a:xfrm rot="21400944">
            <a:off x="6832476" y="333420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3" name="Freeform 704">
            <a:extLst>
              <a:ext uri="{FF2B5EF4-FFF2-40B4-BE49-F238E27FC236}">
                <a16:creationId xmlns:a16="http://schemas.microsoft.com/office/drawing/2014/main" id="{3349A68C-E3F4-DD5F-7022-398173E9AD1C}"/>
              </a:ext>
            </a:extLst>
          </p:cNvPr>
          <p:cNvSpPr>
            <a:spLocks/>
          </p:cNvSpPr>
          <p:nvPr/>
        </p:nvSpPr>
        <p:spPr bwMode="auto">
          <a:xfrm rot="21400944">
            <a:off x="6886647" y="34101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4" name="Freeform 705">
            <a:extLst>
              <a:ext uri="{FF2B5EF4-FFF2-40B4-BE49-F238E27FC236}">
                <a16:creationId xmlns:a16="http://schemas.microsoft.com/office/drawing/2014/main" id="{721326C3-1F9C-D4F9-EA9B-DA02FAE3BAD4}"/>
              </a:ext>
            </a:extLst>
          </p:cNvPr>
          <p:cNvSpPr>
            <a:spLocks/>
          </p:cNvSpPr>
          <p:nvPr/>
        </p:nvSpPr>
        <p:spPr bwMode="auto">
          <a:xfrm rot="21400944">
            <a:off x="6832579" y="3334204"/>
            <a:ext cx="0" cy="3534"/>
          </a:xfrm>
          <a:custGeom>
            <a:avLst/>
            <a:gdLst>
              <a:gd name="T0" fmla="*/ 0 h 3"/>
              <a:gd name="T1" fmla="*/ 0 h 3"/>
              <a:gd name="T2" fmla="*/ 0 h 3"/>
              <a:gd name="T3" fmla="*/ 3 h 3"/>
              <a:gd name="T4" fmla="*/ 3 h 3"/>
              <a:gd name="T5" fmla="*/ 3 h 3"/>
              <a:gd name="T6" fmla="*/ 3 h 3"/>
              <a:gd name="T7" fmla="*/ 0 h 3"/>
              <a:gd name="T8"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0"/>
                </a:moveTo>
                <a:lnTo>
                  <a:pt x="0" y="0"/>
                </a:lnTo>
                <a:lnTo>
                  <a:pt x="0" y="0"/>
                </a:lnTo>
                <a:lnTo>
                  <a:pt x="0" y="3"/>
                </a:lnTo>
                <a:lnTo>
                  <a:pt x="0" y="3"/>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5" name="Freeform 706">
            <a:extLst>
              <a:ext uri="{FF2B5EF4-FFF2-40B4-BE49-F238E27FC236}">
                <a16:creationId xmlns:a16="http://schemas.microsoft.com/office/drawing/2014/main" id="{5E4CA278-0740-0E13-A55C-D2E599B6335D}"/>
              </a:ext>
            </a:extLst>
          </p:cNvPr>
          <p:cNvSpPr>
            <a:spLocks/>
          </p:cNvSpPr>
          <p:nvPr/>
        </p:nvSpPr>
        <p:spPr bwMode="auto">
          <a:xfrm rot="21400944">
            <a:off x="6836605" y="334104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6" name="Freeform 707">
            <a:extLst>
              <a:ext uri="{FF2B5EF4-FFF2-40B4-BE49-F238E27FC236}">
                <a16:creationId xmlns:a16="http://schemas.microsoft.com/office/drawing/2014/main" id="{00E5D517-D7B4-936E-04A8-8246FD109C2B}"/>
              </a:ext>
            </a:extLst>
          </p:cNvPr>
          <p:cNvSpPr>
            <a:spLocks/>
          </p:cNvSpPr>
          <p:nvPr/>
        </p:nvSpPr>
        <p:spPr bwMode="auto">
          <a:xfrm rot="21400944">
            <a:off x="6832681" y="333773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7" name="Freeform 708">
            <a:extLst>
              <a:ext uri="{FF2B5EF4-FFF2-40B4-BE49-F238E27FC236}">
                <a16:creationId xmlns:a16="http://schemas.microsoft.com/office/drawing/2014/main" id="{C246EBA1-DDEF-95AF-7262-FC1D490EF8E1}"/>
              </a:ext>
            </a:extLst>
          </p:cNvPr>
          <p:cNvSpPr>
            <a:spLocks/>
          </p:cNvSpPr>
          <p:nvPr/>
        </p:nvSpPr>
        <p:spPr bwMode="auto">
          <a:xfrm rot="21400944">
            <a:off x="6836704" y="3340935"/>
            <a:ext cx="3726" cy="3534"/>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0" y="0"/>
                </a:ln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8" name="Freeform 709">
            <a:extLst>
              <a:ext uri="{FF2B5EF4-FFF2-40B4-BE49-F238E27FC236}">
                <a16:creationId xmlns:a16="http://schemas.microsoft.com/office/drawing/2014/main" id="{2AB105F1-7692-E7D9-7996-F05DE2D07A86}"/>
              </a:ext>
            </a:extLst>
          </p:cNvPr>
          <p:cNvSpPr>
            <a:spLocks/>
          </p:cNvSpPr>
          <p:nvPr/>
        </p:nvSpPr>
        <p:spPr bwMode="auto">
          <a:xfrm rot="21400944">
            <a:off x="6766945" y="291207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9" name="Freeform 710">
            <a:extLst>
              <a:ext uri="{FF2B5EF4-FFF2-40B4-BE49-F238E27FC236}">
                <a16:creationId xmlns:a16="http://schemas.microsoft.com/office/drawing/2014/main" id="{E6747404-B102-75A5-2E9D-E24741205BA9}"/>
              </a:ext>
            </a:extLst>
          </p:cNvPr>
          <p:cNvSpPr>
            <a:spLocks/>
          </p:cNvSpPr>
          <p:nvPr/>
        </p:nvSpPr>
        <p:spPr bwMode="auto">
          <a:xfrm rot="21400944">
            <a:off x="6755672" y="2908868"/>
            <a:ext cx="11180" cy="3534"/>
          </a:xfrm>
          <a:custGeom>
            <a:avLst/>
            <a:gdLst>
              <a:gd name="T0" fmla="*/ 0 w 9"/>
              <a:gd name="T1" fmla="*/ 0 h 3"/>
              <a:gd name="T2" fmla="*/ 9 w 9"/>
              <a:gd name="T3" fmla="*/ 3 h 3"/>
              <a:gd name="T4" fmla="*/ 0 w 9"/>
              <a:gd name="T5" fmla="*/ 0 h 3"/>
              <a:gd name="T6" fmla="*/ 0 w 9"/>
              <a:gd name="T7" fmla="*/ 0 h 3"/>
              <a:gd name="T8" fmla="*/ 0 w 9"/>
              <a:gd name="T9" fmla="*/ 0 h 3"/>
              <a:gd name="T10" fmla="*/ 0 w 9"/>
              <a:gd name="T11" fmla="*/ 0 h 3"/>
            </a:gdLst>
            <a:ahLst/>
            <a:cxnLst>
              <a:cxn ang="0">
                <a:pos x="T0" y="T1"/>
              </a:cxn>
              <a:cxn ang="0">
                <a:pos x="T2" y="T3"/>
              </a:cxn>
              <a:cxn ang="0">
                <a:pos x="T4" y="T5"/>
              </a:cxn>
              <a:cxn ang="0">
                <a:pos x="T6" y="T7"/>
              </a:cxn>
              <a:cxn ang="0">
                <a:pos x="T8" y="T9"/>
              </a:cxn>
              <a:cxn ang="0">
                <a:pos x="T10" y="T11"/>
              </a:cxn>
            </a:cxnLst>
            <a:rect l="0" t="0" r="r" b="b"/>
            <a:pathLst>
              <a:path w="9" h="3">
                <a:moveTo>
                  <a:pt x="0" y="0"/>
                </a:moveTo>
                <a:lnTo>
                  <a:pt x="9" y="3"/>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0" name="Freeform 711">
            <a:extLst>
              <a:ext uri="{FF2B5EF4-FFF2-40B4-BE49-F238E27FC236}">
                <a16:creationId xmlns:a16="http://schemas.microsoft.com/office/drawing/2014/main" id="{2B42B458-C38A-2700-87EA-C4B18020F203}"/>
              </a:ext>
            </a:extLst>
          </p:cNvPr>
          <p:cNvSpPr>
            <a:spLocks/>
          </p:cNvSpPr>
          <p:nvPr/>
        </p:nvSpPr>
        <p:spPr bwMode="auto">
          <a:xfrm rot="21400944">
            <a:off x="6700025" y="2893468"/>
            <a:ext cx="2485" cy="3534"/>
          </a:xfrm>
          <a:custGeom>
            <a:avLst/>
            <a:gdLst>
              <a:gd name="T0" fmla="*/ 0 w 2"/>
              <a:gd name="T1" fmla="*/ 0 h 3"/>
              <a:gd name="T2" fmla="*/ 0 w 2"/>
              <a:gd name="T3" fmla="*/ 0 h 3"/>
              <a:gd name="T4" fmla="*/ 0 w 2"/>
              <a:gd name="T5" fmla="*/ 0 h 3"/>
              <a:gd name="T6" fmla="*/ 0 w 2"/>
              <a:gd name="T7" fmla="*/ 0 h 3"/>
              <a:gd name="T8" fmla="*/ 0 w 2"/>
              <a:gd name="T9" fmla="*/ 0 h 3"/>
              <a:gd name="T10" fmla="*/ 2 w 2"/>
              <a:gd name="T11" fmla="*/ 3 h 3"/>
              <a:gd name="T12" fmla="*/ 2 w 2"/>
              <a:gd name="T13" fmla="*/ 3 h 3"/>
              <a:gd name="T14" fmla="*/ 2 w 2"/>
              <a:gd name="T15" fmla="*/ 3 h 3"/>
              <a:gd name="T16" fmla="*/ 0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0"/>
                </a:moveTo>
                <a:lnTo>
                  <a:pt x="0" y="0"/>
                </a:lnTo>
                <a:lnTo>
                  <a:pt x="0" y="0"/>
                </a:lnTo>
                <a:lnTo>
                  <a:pt x="0" y="0"/>
                </a:lnTo>
                <a:lnTo>
                  <a:pt x="0" y="0"/>
                </a:lnTo>
                <a:lnTo>
                  <a:pt x="2" y="3"/>
                </a:lnTo>
                <a:lnTo>
                  <a:pt x="2" y="3"/>
                </a:lnTo>
                <a:lnTo>
                  <a:pt x="2" y="3"/>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1" name="Freeform 712">
            <a:extLst>
              <a:ext uri="{FF2B5EF4-FFF2-40B4-BE49-F238E27FC236}">
                <a16:creationId xmlns:a16="http://schemas.microsoft.com/office/drawing/2014/main" id="{62671E5D-5146-2FC0-7C05-92C17EC8EDD9}"/>
              </a:ext>
            </a:extLst>
          </p:cNvPr>
          <p:cNvSpPr>
            <a:spLocks/>
          </p:cNvSpPr>
          <p:nvPr/>
        </p:nvSpPr>
        <p:spPr bwMode="auto">
          <a:xfrm rot="21400944">
            <a:off x="6710149" y="2896384"/>
            <a:ext cx="3726" cy="3534"/>
          </a:xfrm>
          <a:custGeom>
            <a:avLst/>
            <a:gdLst>
              <a:gd name="T0" fmla="*/ 3 w 3"/>
              <a:gd name="T1" fmla="*/ 3 h 3"/>
              <a:gd name="T2" fmla="*/ 3 w 3"/>
              <a:gd name="T3" fmla="*/ 3 h 3"/>
              <a:gd name="T4" fmla="*/ 3 w 3"/>
              <a:gd name="T5" fmla="*/ 3 h 3"/>
              <a:gd name="T6" fmla="*/ 3 w 3"/>
              <a:gd name="T7" fmla="*/ 3 h 3"/>
              <a:gd name="T8" fmla="*/ 3 w 3"/>
              <a:gd name="T9" fmla="*/ 3 h 3"/>
              <a:gd name="T10" fmla="*/ 0 w 3"/>
              <a:gd name="T11" fmla="*/ 0 h 3"/>
              <a:gd name="T12" fmla="*/ 3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3"/>
                </a:moveTo>
                <a:lnTo>
                  <a:pt x="3" y="3"/>
                </a:lnTo>
                <a:lnTo>
                  <a:pt x="3" y="3"/>
                </a:lnTo>
                <a:lnTo>
                  <a:pt x="3" y="3"/>
                </a:lnTo>
                <a:lnTo>
                  <a:pt x="3" y="3"/>
                </a:lnTo>
                <a:lnTo>
                  <a:pt x="0" y="0"/>
                </a:lnTo>
                <a:lnTo>
                  <a:pt x="3"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2" name="Freeform 713">
            <a:extLst>
              <a:ext uri="{FF2B5EF4-FFF2-40B4-BE49-F238E27FC236}">
                <a16:creationId xmlns:a16="http://schemas.microsoft.com/office/drawing/2014/main" id="{E7D5592B-B13F-CF82-FD67-0E622176F06A}"/>
              </a:ext>
            </a:extLst>
          </p:cNvPr>
          <p:cNvSpPr>
            <a:spLocks/>
          </p:cNvSpPr>
          <p:nvPr/>
        </p:nvSpPr>
        <p:spPr bwMode="auto">
          <a:xfrm rot="21400944">
            <a:off x="6604227" y="2870167"/>
            <a:ext cx="21117" cy="7067"/>
          </a:xfrm>
          <a:custGeom>
            <a:avLst/>
            <a:gdLst>
              <a:gd name="T0" fmla="*/ 0 w 17"/>
              <a:gd name="T1" fmla="*/ 0 h 6"/>
              <a:gd name="T2" fmla="*/ 0 w 17"/>
              <a:gd name="T3" fmla="*/ 0 h 6"/>
              <a:gd name="T4" fmla="*/ 17 w 17"/>
              <a:gd name="T5" fmla="*/ 6 h 6"/>
              <a:gd name="T6" fmla="*/ 17 w 17"/>
              <a:gd name="T7" fmla="*/ 6 h 6"/>
              <a:gd name="T8" fmla="*/ 17 w 17"/>
              <a:gd name="T9" fmla="*/ 6 h 6"/>
              <a:gd name="T10" fmla="*/ 0 w 17"/>
              <a:gd name="T11" fmla="*/ 0 h 6"/>
              <a:gd name="T12" fmla="*/ 0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0" y="0"/>
                </a:moveTo>
                <a:lnTo>
                  <a:pt x="0" y="0"/>
                </a:lnTo>
                <a:lnTo>
                  <a:pt x="17" y="6"/>
                </a:lnTo>
                <a:lnTo>
                  <a:pt x="17" y="6"/>
                </a:lnTo>
                <a:lnTo>
                  <a:pt x="17" y="6"/>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3" name="Freeform 714">
            <a:extLst>
              <a:ext uri="{FF2B5EF4-FFF2-40B4-BE49-F238E27FC236}">
                <a16:creationId xmlns:a16="http://schemas.microsoft.com/office/drawing/2014/main" id="{198C5CDB-94BB-A2FE-F7EC-953DA00669D9}"/>
              </a:ext>
            </a:extLst>
          </p:cNvPr>
          <p:cNvSpPr>
            <a:spLocks/>
          </p:cNvSpPr>
          <p:nvPr/>
        </p:nvSpPr>
        <p:spPr bwMode="auto">
          <a:xfrm rot="21400944">
            <a:off x="6643097" y="287913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4" name="Freeform 715">
            <a:extLst>
              <a:ext uri="{FF2B5EF4-FFF2-40B4-BE49-F238E27FC236}">
                <a16:creationId xmlns:a16="http://schemas.microsoft.com/office/drawing/2014/main" id="{43A28329-A99E-D764-12B6-A5C4786A9FAC}"/>
              </a:ext>
            </a:extLst>
          </p:cNvPr>
          <p:cNvSpPr>
            <a:spLocks/>
          </p:cNvSpPr>
          <p:nvPr/>
        </p:nvSpPr>
        <p:spPr bwMode="auto">
          <a:xfrm rot="21400944">
            <a:off x="7476002" y="2096864"/>
            <a:ext cx="1001202" cy="693774"/>
          </a:xfrm>
          <a:custGeom>
            <a:avLst/>
            <a:gdLst>
              <a:gd name="T0" fmla="*/ 269 w 806"/>
              <a:gd name="T1" fmla="*/ 513 h 589"/>
              <a:gd name="T2" fmla="*/ 269 w 806"/>
              <a:gd name="T3" fmla="*/ 513 h 589"/>
              <a:gd name="T4" fmla="*/ 269 w 806"/>
              <a:gd name="T5" fmla="*/ 513 h 589"/>
              <a:gd name="T6" fmla="*/ 269 w 806"/>
              <a:gd name="T7" fmla="*/ 513 h 589"/>
              <a:gd name="T8" fmla="*/ 269 w 806"/>
              <a:gd name="T9" fmla="*/ 510 h 589"/>
              <a:gd name="T10" fmla="*/ 269 w 806"/>
              <a:gd name="T11" fmla="*/ 510 h 589"/>
              <a:gd name="T12" fmla="*/ 271 w 806"/>
              <a:gd name="T13" fmla="*/ 510 h 589"/>
              <a:gd name="T14" fmla="*/ 271 w 806"/>
              <a:gd name="T15" fmla="*/ 510 h 589"/>
              <a:gd name="T16" fmla="*/ 271 w 806"/>
              <a:gd name="T17" fmla="*/ 510 h 589"/>
              <a:gd name="T18" fmla="*/ 271 w 806"/>
              <a:gd name="T19" fmla="*/ 510 h 589"/>
              <a:gd name="T20" fmla="*/ 274 w 806"/>
              <a:gd name="T21" fmla="*/ 510 h 589"/>
              <a:gd name="T22" fmla="*/ 758 w 806"/>
              <a:gd name="T23" fmla="*/ 559 h 589"/>
              <a:gd name="T24" fmla="*/ 758 w 806"/>
              <a:gd name="T25" fmla="*/ 553 h 589"/>
              <a:gd name="T26" fmla="*/ 764 w 806"/>
              <a:gd name="T27" fmla="*/ 516 h 589"/>
              <a:gd name="T28" fmla="*/ 767 w 806"/>
              <a:gd name="T29" fmla="*/ 483 h 589"/>
              <a:gd name="T30" fmla="*/ 778 w 806"/>
              <a:gd name="T31" fmla="*/ 385 h 589"/>
              <a:gd name="T32" fmla="*/ 688 w 806"/>
              <a:gd name="T33" fmla="*/ 121 h 589"/>
              <a:gd name="T34" fmla="*/ 674 w 806"/>
              <a:gd name="T35" fmla="*/ 121 h 589"/>
              <a:gd name="T36" fmla="*/ 646 w 806"/>
              <a:gd name="T37" fmla="*/ 115 h 589"/>
              <a:gd name="T38" fmla="*/ 621 w 806"/>
              <a:gd name="T39" fmla="*/ 112 h 589"/>
              <a:gd name="T40" fmla="*/ 602 w 806"/>
              <a:gd name="T41" fmla="*/ 109 h 589"/>
              <a:gd name="T42" fmla="*/ 339 w 806"/>
              <a:gd name="T43" fmla="*/ 66 h 589"/>
              <a:gd name="T44" fmla="*/ 148 w 806"/>
              <a:gd name="T45" fmla="*/ 27 h 589"/>
              <a:gd name="T46" fmla="*/ 0 w 806"/>
              <a:gd name="T47" fmla="*/ 97 h 589"/>
              <a:gd name="T48" fmla="*/ 20 w 806"/>
              <a:gd name="T49" fmla="*/ 136 h 589"/>
              <a:gd name="T50" fmla="*/ 34 w 806"/>
              <a:gd name="T51" fmla="*/ 167 h 589"/>
              <a:gd name="T52" fmla="*/ 42 w 806"/>
              <a:gd name="T53" fmla="*/ 185 h 589"/>
              <a:gd name="T54" fmla="*/ 50 w 806"/>
              <a:gd name="T55" fmla="*/ 191 h 589"/>
              <a:gd name="T56" fmla="*/ 53 w 806"/>
              <a:gd name="T57" fmla="*/ 194 h 589"/>
              <a:gd name="T58" fmla="*/ 53 w 806"/>
              <a:gd name="T59" fmla="*/ 197 h 589"/>
              <a:gd name="T60" fmla="*/ 50 w 806"/>
              <a:gd name="T61" fmla="*/ 212 h 589"/>
              <a:gd name="T62" fmla="*/ 53 w 806"/>
              <a:gd name="T63" fmla="*/ 224 h 589"/>
              <a:gd name="T64" fmla="*/ 59 w 806"/>
              <a:gd name="T65" fmla="*/ 227 h 589"/>
              <a:gd name="T66" fmla="*/ 67 w 806"/>
              <a:gd name="T67" fmla="*/ 231 h 589"/>
              <a:gd name="T68" fmla="*/ 73 w 806"/>
              <a:gd name="T69" fmla="*/ 246 h 589"/>
              <a:gd name="T70" fmla="*/ 67 w 806"/>
              <a:gd name="T71" fmla="*/ 294 h 589"/>
              <a:gd name="T72" fmla="*/ 73 w 806"/>
              <a:gd name="T73" fmla="*/ 300 h 589"/>
              <a:gd name="T74" fmla="*/ 59 w 806"/>
              <a:gd name="T75" fmla="*/ 325 h 589"/>
              <a:gd name="T76" fmla="*/ 39 w 806"/>
              <a:gd name="T77" fmla="*/ 352 h 589"/>
              <a:gd name="T78" fmla="*/ 36 w 806"/>
              <a:gd name="T79" fmla="*/ 373 h 589"/>
              <a:gd name="T80" fmla="*/ 48 w 806"/>
              <a:gd name="T81" fmla="*/ 382 h 589"/>
              <a:gd name="T82" fmla="*/ 50 w 806"/>
              <a:gd name="T83" fmla="*/ 382 h 589"/>
              <a:gd name="T84" fmla="*/ 56 w 806"/>
              <a:gd name="T85" fmla="*/ 385 h 589"/>
              <a:gd name="T86" fmla="*/ 64 w 806"/>
              <a:gd name="T87" fmla="*/ 410 h 589"/>
              <a:gd name="T88" fmla="*/ 70 w 806"/>
              <a:gd name="T89" fmla="*/ 431 h 589"/>
              <a:gd name="T90" fmla="*/ 89 w 806"/>
              <a:gd name="T91" fmla="*/ 468 h 589"/>
              <a:gd name="T92" fmla="*/ 95 w 806"/>
              <a:gd name="T93" fmla="*/ 498 h 589"/>
              <a:gd name="T94" fmla="*/ 117 w 806"/>
              <a:gd name="T95" fmla="*/ 516 h 589"/>
              <a:gd name="T96" fmla="*/ 131 w 806"/>
              <a:gd name="T97" fmla="*/ 519 h 589"/>
              <a:gd name="T98" fmla="*/ 137 w 806"/>
              <a:gd name="T99" fmla="*/ 525 h 589"/>
              <a:gd name="T100" fmla="*/ 165 w 806"/>
              <a:gd name="T101" fmla="*/ 534 h 589"/>
              <a:gd name="T102" fmla="*/ 173 w 806"/>
              <a:gd name="T103" fmla="*/ 534 h 589"/>
              <a:gd name="T104" fmla="*/ 196 w 806"/>
              <a:gd name="T105" fmla="*/ 537 h 589"/>
              <a:gd name="T106" fmla="*/ 199 w 806"/>
              <a:gd name="T107" fmla="*/ 537 h 589"/>
              <a:gd name="T108" fmla="*/ 215 w 806"/>
              <a:gd name="T109" fmla="*/ 534 h 589"/>
              <a:gd name="T110" fmla="*/ 218 w 806"/>
              <a:gd name="T111" fmla="*/ 543 h 589"/>
              <a:gd name="T112" fmla="*/ 246 w 806"/>
              <a:gd name="T113" fmla="*/ 559 h 589"/>
              <a:gd name="T114" fmla="*/ 257 w 806"/>
              <a:gd name="T115" fmla="*/ 56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6" h="589">
                <a:moveTo>
                  <a:pt x="269" y="513"/>
                </a:move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0"/>
                </a:lnTo>
                <a:lnTo>
                  <a:pt x="269" y="510"/>
                </a:lnTo>
                <a:lnTo>
                  <a:pt x="269" y="510"/>
                </a:lnTo>
                <a:lnTo>
                  <a:pt x="269" y="510"/>
                </a:lnTo>
                <a:lnTo>
                  <a:pt x="269" y="510"/>
                </a:lnTo>
                <a:lnTo>
                  <a:pt x="269"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4" y="510"/>
                </a:lnTo>
                <a:lnTo>
                  <a:pt x="274" y="510"/>
                </a:lnTo>
                <a:lnTo>
                  <a:pt x="274" y="510"/>
                </a:lnTo>
                <a:lnTo>
                  <a:pt x="756" y="589"/>
                </a:lnTo>
                <a:lnTo>
                  <a:pt x="756" y="589"/>
                </a:lnTo>
                <a:lnTo>
                  <a:pt x="758" y="559"/>
                </a:lnTo>
                <a:lnTo>
                  <a:pt x="758" y="559"/>
                </a:lnTo>
                <a:lnTo>
                  <a:pt x="758" y="553"/>
                </a:lnTo>
                <a:lnTo>
                  <a:pt x="758" y="553"/>
                </a:lnTo>
                <a:lnTo>
                  <a:pt x="761" y="537"/>
                </a:lnTo>
                <a:lnTo>
                  <a:pt x="761" y="537"/>
                </a:lnTo>
                <a:lnTo>
                  <a:pt x="764" y="516"/>
                </a:lnTo>
                <a:lnTo>
                  <a:pt x="764" y="516"/>
                </a:lnTo>
                <a:lnTo>
                  <a:pt x="764" y="513"/>
                </a:lnTo>
                <a:lnTo>
                  <a:pt x="767" y="483"/>
                </a:lnTo>
                <a:lnTo>
                  <a:pt x="767" y="483"/>
                </a:lnTo>
                <a:lnTo>
                  <a:pt x="778" y="385"/>
                </a:lnTo>
                <a:lnTo>
                  <a:pt x="778" y="385"/>
                </a:lnTo>
                <a:lnTo>
                  <a:pt x="806" y="136"/>
                </a:lnTo>
                <a:lnTo>
                  <a:pt x="806" y="136"/>
                </a:lnTo>
                <a:lnTo>
                  <a:pt x="688" y="121"/>
                </a:lnTo>
                <a:lnTo>
                  <a:pt x="686" y="121"/>
                </a:lnTo>
                <a:lnTo>
                  <a:pt x="686" y="121"/>
                </a:lnTo>
                <a:lnTo>
                  <a:pt x="674" y="121"/>
                </a:lnTo>
                <a:lnTo>
                  <a:pt x="660" y="118"/>
                </a:lnTo>
                <a:lnTo>
                  <a:pt x="660" y="118"/>
                </a:lnTo>
                <a:lnTo>
                  <a:pt x="646" y="115"/>
                </a:lnTo>
                <a:lnTo>
                  <a:pt x="646" y="115"/>
                </a:lnTo>
                <a:lnTo>
                  <a:pt x="621" y="112"/>
                </a:lnTo>
                <a:lnTo>
                  <a:pt x="621" y="112"/>
                </a:lnTo>
                <a:lnTo>
                  <a:pt x="602" y="109"/>
                </a:lnTo>
                <a:lnTo>
                  <a:pt x="602" y="109"/>
                </a:lnTo>
                <a:lnTo>
                  <a:pt x="602" y="109"/>
                </a:lnTo>
                <a:lnTo>
                  <a:pt x="470" y="88"/>
                </a:lnTo>
                <a:lnTo>
                  <a:pt x="339" y="66"/>
                </a:lnTo>
                <a:lnTo>
                  <a:pt x="339" y="66"/>
                </a:lnTo>
                <a:lnTo>
                  <a:pt x="266" y="51"/>
                </a:lnTo>
                <a:lnTo>
                  <a:pt x="266" y="51"/>
                </a:lnTo>
                <a:lnTo>
                  <a:pt x="148" y="27"/>
                </a:lnTo>
                <a:lnTo>
                  <a:pt x="28" y="0"/>
                </a:lnTo>
                <a:lnTo>
                  <a:pt x="0" y="97"/>
                </a:lnTo>
                <a:lnTo>
                  <a:pt x="0" y="97"/>
                </a:lnTo>
                <a:lnTo>
                  <a:pt x="14" y="115"/>
                </a:lnTo>
                <a:lnTo>
                  <a:pt x="20" y="124"/>
                </a:lnTo>
                <a:lnTo>
                  <a:pt x="20" y="136"/>
                </a:lnTo>
                <a:lnTo>
                  <a:pt x="20" y="136"/>
                </a:lnTo>
                <a:lnTo>
                  <a:pt x="25" y="152"/>
                </a:lnTo>
                <a:lnTo>
                  <a:pt x="34" y="167"/>
                </a:lnTo>
                <a:lnTo>
                  <a:pt x="34" y="167"/>
                </a:lnTo>
                <a:lnTo>
                  <a:pt x="39" y="179"/>
                </a:lnTo>
                <a:lnTo>
                  <a:pt x="42" y="185"/>
                </a:lnTo>
                <a:lnTo>
                  <a:pt x="42" y="185"/>
                </a:lnTo>
                <a:lnTo>
                  <a:pt x="50" y="191"/>
                </a:lnTo>
                <a:lnTo>
                  <a:pt x="50" y="191"/>
                </a:lnTo>
                <a:lnTo>
                  <a:pt x="50" y="191"/>
                </a:lnTo>
                <a:lnTo>
                  <a:pt x="50" y="191"/>
                </a:lnTo>
                <a:lnTo>
                  <a:pt x="53" y="194"/>
                </a:lnTo>
                <a:lnTo>
                  <a:pt x="53" y="194"/>
                </a:lnTo>
                <a:lnTo>
                  <a:pt x="53" y="197"/>
                </a:lnTo>
                <a:lnTo>
                  <a:pt x="53" y="197"/>
                </a:lnTo>
                <a:lnTo>
                  <a:pt x="53" y="197"/>
                </a:lnTo>
                <a:lnTo>
                  <a:pt x="53" y="197"/>
                </a:lnTo>
                <a:lnTo>
                  <a:pt x="50" y="212"/>
                </a:lnTo>
                <a:lnTo>
                  <a:pt x="50" y="224"/>
                </a:lnTo>
                <a:lnTo>
                  <a:pt x="50" y="224"/>
                </a:lnTo>
                <a:lnTo>
                  <a:pt x="53" y="224"/>
                </a:lnTo>
                <a:lnTo>
                  <a:pt x="53" y="224"/>
                </a:lnTo>
                <a:lnTo>
                  <a:pt x="56" y="227"/>
                </a:lnTo>
                <a:lnTo>
                  <a:pt x="59" y="227"/>
                </a:lnTo>
                <a:lnTo>
                  <a:pt x="59" y="227"/>
                </a:lnTo>
                <a:lnTo>
                  <a:pt x="64" y="227"/>
                </a:lnTo>
                <a:lnTo>
                  <a:pt x="67" y="231"/>
                </a:lnTo>
                <a:lnTo>
                  <a:pt x="73" y="237"/>
                </a:lnTo>
                <a:lnTo>
                  <a:pt x="73" y="246"/>
                </a:lnTo>
                <a:lnTo>
                  <a:pt x="73" y="246"/>
                </a:lnTo>
                <a:lnTo>
                  <a:pt x="70" y="267"/>
                </a:lnTo>
                <a:lnTo>
                  <a:pt x="67" y="282"/>
                </a:lnTo>
                <a:lnTo>
                  <a:pt x="67" y="294"/>
                </a:lnTo>
                <a:lnTo>
                  <a:pt x="67" y="294"/>
                </a:lnTo>
                <a:lnTo>
                  <a:pt x="73" y="300"/>
                </a:lnTo>
                <a:lnTo>
                  <a:pt x="73" y="300"/>
                </a:lnTo>
                <a:lnTo>
                  <a:pt x="73" y="303"/>
                </a:lnTo>
                <a:lnTo>
                  <a:pt x="70" y="310"/>
                </a:lnTo>
                <a:lnTo>
                  <a:pt x="59" y="325"/>
                </a:lnTo>
                <a:lnTo>
                  <a:pt x="59" y="325"/>
                </a:lnTo>
                <a:lnTo>
                  <a:pt x="48" y="340"/>
                </a:lnTo>
                <a:lnTo>
                  <a:pt x="39" y="352"/>
                </a:lnTo>
                <a:lnTo>
                  <a:pt x="36" y="364"/>
                </a:lnTo>
                <a:lnTo>
                  <a:pt x="36" y="373"/>
                </a:lnTo>
                <a:lnTo>
                  <a:pt x="36" y="373"/>
                </a:lnTo>
                <a:lnTo>
                  <a:pt x="39" y="376"/>
                </a:lnTo>
                <a:lnTo>
                  <a:pt x="42" y="379"/>
                </a:lnTo>
                <a:lnTo>
                  <a:pt x="48" y="382"/>
                </a:lnTo>
                <a:lnTo>
                  <a:pt x="48" y="382"/>
                </a:lnTo>
                <a:lnTo>
                  <a:pt x="50" y="382"/>
                </a:lnTo>
                <a:lnTo>
                  <a:pt x="50" y="382"/>
                </a:lnTo>
                <a:lnTo>
                  <a:pt x="50" y="382"/>
                </a:lnTo>
                <a:lnTo>
                  <a:pt x="50" y="382"/>
                </a:lnTo>
                <a:lnTo>
                  <a:pt x="56" y="385"/>
                </a:lnTo>
                <a:lnTo>
                  <a:pt x="56" y="385"/>
                </a:lnTo>
                <a:lnTo>
                  <a:pt x="62" y="395"/>
                </a:lnTo>
                <a:lnTo>
                  <a:pt x="64" y="410"/>
                </a:lnTo>
                <a:lnTo>
                  <a:pt x="64" y="410"/>
                </a:lnTo>
                <a:lnTo>
                  <a:pt x="64" y="419"/>
                </a:lnTo>
                <a:lnTo>
                  <a:pt x="70" y="431"/>
                </a:lnTo>
                <a:lnTo>
                  <a:pt x="81" y="449"/>
                </a:lnTo>
                <a:lnTo>
                  <a:pt x="81" y="449"/>
                </a:lnTo>
                <a:lnTo>
                  <a:pt x="89" y="468"/>
                </a:lnTo>
                <a:lnTo>
                  <a:pt x="95" y="480"/>
                </a:lnTo>
                <a:lnTo>
                  <a:pt x="95" y="480"/>
                </a:lnTo>
                <a:lnTo>
                  <a:pt x="95" y="498"/>
                </a:lnTo>
                <a:lnTo>
                  <a:pt x="101" y="519"/>
                </a:lnTo>
                <a:lnTo>
                  <a:pt x="101" y="519"/>
                </a:lnTo>
                <a:lnTo>
                  <a:pt x="117" y="516"/>
                </a:lnTo>
                <a:lnTo>
                  <a:pt x="126" y="516"/>
                </a:lnTo>
                <a:lnTo>
                  <a:pt x="131" y="519"/>
                </a:lnTo>
                <a:lnTo>
                  <a:pt x="131" y="519"/>
                </a:lnTo>
                <a:lnTo>
                  <a:pt x="134" y="522"/>
                </a:lnTo>
                <a:lnTo>
                  <a:pt x="137" y="525"/>
                </a:lnTo>
                <a:lnTo>
                  <a:pt x="137" y="525"/>
                </a:lnTo>
                <a:lnTo>
                  <a:pt x="148" y="531"/>
                </a:lnTo>
                <a:lnTo>
                  <a:pt x="165" y="534"/>
                </a:lnTo>
                <a:lnTo>
                  <a:pt x="165" y="534"/>
                </a:lnTo>
                <a:lnTo>
                  <a:pt x="168" y="534"/>
                </a:lnTo>
                <a:lnTo>
                  <a:pt x="168" y="534"/>
                </a:lnTo>
                <a:lnTo>
                  <a:pt x="173" y="534"/>
                </a:lnTo>
                <a:lnTo>
                  <a:pt x="173" y="534"/>
                </a:lnTo>
                <a:lnTo>
                  <a:pt x="187" y="534"/>
                </a:lnTo>
                <a:lnTo>
                  <a:pt x="196" y="537"/>
                </a:lnTo>
                <a:lnTo>
                  <a:pt x="196" y="537"/>
                </a:lnTo>
                <a:lnTo>
                  <a:pt x="199" y="537"/>
                </a:lnTo>
                <a:lnTo>
                  <a:pt x="199" y="537"/>
                </a:lnTo>
                <a:lnTo>
                  <a:pt x="207" y="534"/>
                </a:lnTo>
                <a:lnTo>
                  <a:pt x="215" y="534"/>
                </a:lnTo>
                <a:lnTo>
                  <a:pt x="215" y="534"/>
                </a:lnTo>
                <a:lnTo>
                  <a:pt x="218" y="537"/>
                </a:lnTo>
                <a:lnTo>
                  <a:pt x="218" y="543"/>
                </a:lnTo>
                <a:lnTo>
                  <a:pt x="218" y="543"/>
                </a:lnTo>
                <a:lnTo>
                  <a:pt x="224" y="550"/>
                </a:lnTo>
                <a:lnTo>
                  <a:pt x="238" y="559"/>
                </a:lnTo>
                <a:lnTo>
                  <a:pt x="246" y="559"/>
                </a:lnTo>
                <a:lnTo>
                  <a:pt x="246" y="559"/>
                </a:lnTo>
                <a:lnTo>
                  <a:pt x="249" y="559"/>
                </a:lnTo>
                <a:lnTo>
                  <a:pt x="257" y="562"/>
                </a:lnTo>
                <a:lnTo>
                  <a:pt x="269" y="513"/>
                </a:lnTo>
                <a:close/>
              </a:path>
            </a:pathLst>
          </a:custGeom>
          <a:solidFill>
            <a:schemeClr val="accent4"/>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5" name="Freeform 716">
            <a:extLst>
              <a:ext uri="{FF2B5EF4-FFF2-40B4-BE49-F238E27FC236}">
                <a16:creationId xmlns:a16="http://schemas.microsoft.com/office/drawing/2014/main" id="{87FF4523-DF6D-06E4-F148-58E99FE70D0E}"/>
              </a:ext>
            </a:extLst>
          </p:cNvPr>
          <p:cNvSpPr>
            <a:spLocks/>
          </p:cNvSpPr>
          <p:nvPr/>
        </p:nvSpPr>
        <p:spPr bwMode="auto">
          <a:xfrm rot="21400944">
            <a:off x="8442471" y="2674461"/>
            <a:ext cx="3726" cy="28269"/>
          </a:xfrm>
          <a:custGeom>
            <a:avLst/>
            <a:gdLst>
              <a:gd name="T0" fmla="*/ 3 w 3"/>
              <a:gd name="T1" fmla="*/ 3 h 24"/>
              <a:gd name="T2" fmla="*/ 3 w 3"/>
              <a:gd name="T3" fmla="*/ 3 h 24"/>
              <a:gd name="T4" fmla="*/ 0 w 3"/>
              <a:gd name="T5" fmla="*/ 24 h 24"/>
              <a:gd name="T6" fmla="*/ 0 w 3"/>
              <a:gd name="T7" fmla="*/ 24 h 24"/>
              <a:gd name="T8" fmla="*/ 3 w 3"/>
              <a:gd name="T9" fmla="*/ 0 h 24"/>
              <a:gd name="T10" fmla="*/ 3 w 3"/>
              <a:gd name="T11" fmla="*/ 0 h 24"/>
              <a:gd name="T12" fmla="*/ 3 w 3"/>
              <a:gd name="T13" fmla="*/ 3 h 24"/>
              <a:gd name="T14" fmla="*/ 3 w 3"/>
              <a:gd name="T15" fmla="*/ 3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4">
                <a:moveTo>
                  <a:pt x="3" y="3"/>
                </a:moveTo>
                <a:lnTo>
                  <a:pt x="3" y="3"/>
                </a:lnTo>
                <a:lnTo>
                  <a:pt x="0" y="24"/>
                </a:lnTo>
                <a:lnTo>
                  <a:pt x="0" y="24"/>
                </a:lnTo>
                <a:lnTo>
                  <a:pt x="3" y="0"/>
                </a:lnTo>
                <a:lnTo>
                  <a:pt x="3" y="0"/>
                </a:lnTo>
                <a:lnTo>
                  <a:pt x="3" y="3"/>
                </a:lnTo>
                <a:lnTo>
                  <a:pt x="3"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6" name="Freeform 717">
            <a:extLst>
              <a:ext uri="{FF2B5EF4-FFF2-40B4-BE49-F238E27FC236}">
                <a16:creationId xmlns:a16="http://schemas.microsoft.com/office/drawing/2014/main" id="{505FFCBE-099B-6006-73D3-10A77A80B1AA}"/>
              </a:ext>
            </a:extLst>
          </p:cNvPr>
          <p:cNvSpPr>
            <a:spLocks/>
          </p:cNvSpPr>
          <p:nvPr/>
        </p:nvSpPr>
        <p:spPr bwMode="auto">
          <a:xfrm rot="21400944">
            <a:off x="8440866" y="2721838"/>
            <a:ext cx="0" cy="7067"/>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7" name="Freeform 718">
            <a:extLst>
              <a:ext uri="{FF2B5EF4-FFF2-40B4-BE49-F238E27FC236}">
                <a16:creationId xmlns:a16="http://schemas.microsoft.com/office/drawing/2014/main" id="{D9F95741-CDA4-6779-EEC4-34BA17D4D6A1}"/>
              </a:ext>
            </a:extLst>
          </p:cNvPr>
          <p:cNvSpPr>
            <a:spLocks/>
          </p:cNvSpPr>
          <p:nvPr/>
        </p:nvSpPr>
        <p:spPr bwMode="auto">
          <a:xfrm rot="21400944">
            <a:off x="7833800" y="270628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8" name="Freeform 719">
            <a:extLst>
              <a:ext uri="{FF2B5EF4-FFF2-40B4-BE49-F238E27FC236}">
                <a16:creationId xmlns:a16="http://schemas.microsoft.com/office/drawing/2014/main" id="{87039C77-BF51-E8BD-5A0E-9B98A90B1424}"/>
              </a:ext>
            </a:extLst>
          </p:cNvPr>
          <p:cNvSpPr>
            <a:spLocks/>
          </p:cNvSpPr>
          <p:nvPr/>
        </p:nvSpPr>
        <p:spPr bwMode="auto">
          <a:xfrm rot="21400944">
            <a:off x="7831320" y="270643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9" name="Freeform 720">
            <a:extLst>
              <a:ext uri="{FF2B5EF4-FFF2-40B4-BE49-F238E27FC236}">
                <a16:creationId xmlns:a16="http://schemas.microsoft.com/office/drawing/2014/main" id="{91BB0A5D-F444-F9E9-6436-5DD7788276FC}"/>
              </a:ext>
            </a:extLst>
          </p:cNvPr>
          <p:cNvSpPr>
            <a:spLocks/>
          </p:cNvSpPr>
          <p:nvPr/>
        </p:nvSpPr>
        <p:spPr bwMode="auto">
          <a:xfrm rot="21400944">
            <a:off x="7833800" y="270628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0" name="Freeform 721">
            <a:extLst>
              <a:ext uri="{FF2B5EF4-FFF2-40B4-BE49-F238E27FC236}">
                <a16:creationId xmlns:a16="http://schemas.microsoft.com/office/drawing/2014/main" id="{E0142F24-8EF7-F8C4-6095-9B63B28ECC3E}"/>
              </a:ext>
            </a:extLst>
          </p:cNvPr>
          <p:cNvSpPr>
            <a:spLocks/>
          </p:cNvSpPr>
          <p:nvPr/>
        </p:nvSpPr>
        <p:spPr bwMode="auto">
          <a:xfrm rot="21400944">
            <a:off x="7833800" y="270628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1" name="Freeform 722">
            <a:extLst>
              <a:ext uri="{FF2B5EF4-FFF2-40B4-BE49-F238E27FC236}">
                <a16:creationId xmlns:a16="http://schemas.microsoft.com/office/drawing/2014/main" id="{3532665A-B275-D8D1-ABD2-1F1A6F18B05C}"/>
              </a:ext>
            </a:extLst>
          </p:cNvPr>
          <p:cNvSpPr>
            <a:spLocks/>
          </p:cNvSpPr>
          <p:nvPr/>
        </p:nvSpPr>
        <p:spPr bwMode="auto">
          <a:xfrm rot="21400944">
            <a:off x="7831524" y="27099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2" name="Freeform 723">
            <a:extLst>
              <a:ext uri="{FF2B5EF4-FFF2-40B4-BE49-F238E27FC236}">
                <a16:creationId xmlns:a16="http://schemas.microsoft.com/office/drawing/2014/main" id="{44B76125-3782-B40F-A4EE-2B1DD5EE18A0}"/>
              </a:ext>
            </a:extLst>
          </p:cNvPr>
          <p:cNvSpPr>
            <a:spLocks/>
          </p:cNvSpPr>
          <p:nvPr/>
        </p:nvSpPr>
        <p:spPr bwMode="auto">
          <a:xfrm rot="21400944">
            <a:off x="7818301" y="2710343"/>
            <a:ext cx="14906" cy="57716"/>
          </a:xfrm>
          <a:custGeom>
            <a:avLst/>
            <a:gdLst>
              <a:gd name="T0" fmla="*/ 0 w 12"/>
              <a:gd name="T1" fmla="*/ 49 h 49"/>
              <a:gd name="T2" fmla="*/ 12 w 12"/>
              <a:gd name="T3" fmla="*/ 0 h 49"/>
              <a:gd name="T4" fmla="*/ 0 w 12"/>
              <a:gd name="T5" fmla="*/ 49 h 49"/>
              <a:gd name="T6" fmla="*/ 0 w 12"/>
              <a:gd name="T7" fmla="*/ 49 h 49"/>
            </a:gdLst>
            <a:ahLst/>
            <a:cxnLst>
              <a:cxn ang="0">
                <a:pos x="T0" y="T1"/>
              </a:cxn>
              <a:cxn ang="0">
                <a:pos x="T2" y="T3"/>
              </a:cxn>
              <a:cxn ang="0">
                <a:pos x="T4" y="T5"/>
              </a:cxn>
              <a:cxn ang="0">
                <a:pos x="T6" y="T7"/>
              </a:cxn>
            </a:cxnLst>
            <a:rect l="0" t="0" r="r" b="b"/>
            <a:pathLst>
              <a:path w="12" h="49">
                <a:moveTo>
                  <a:pt x="0" y="49"/>
                </a:moveTo>
                <a:lnTo>
                  <a:pt x="12" y="0"/>
                </a:lnTo>
                <a:lnTo>
                  <a:pt x="0" y="49"/>
                </a:lnTo>
                <a:lnTo>
                  <a:pt x="0" y="49"/>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3" name="Freeform 724">
            <a:extLst>
              <a:ext uri="{FF2B5EF4-FFF2-40B4-BE49-F238E27FC236}">
                <a16:creationId xmlns:a16="http://schemas.microsoft.com/office/drawing/2014/main" id="{A405BBC6-CC48-EC76-5879-BDD015961C53}"/>
              </a:ext>
            </a:extLst>
          </p:cNvPr>
          <p:cNvSpPr>
            <a:spLocks/>
          </p:cNvSpPr>
          <p:nvPr/>
        </p:nvSpPr>
        <p:spPr bwMode="auto">
          <a:xfrm rot="21400944">
            <a:off x="7831422" y="2706430"/>
            <a:ext cx="0" cy="3534"/>
          </a:xfrm>
          <a:custGeom>
            <a:avLst/>
            <a:gdLst>
              <a:gd name="T0" fmla="*/ 0 h 3"/>
              <a:gd name="T1" fmla="*/ 0 h 3"/>
              <a:gd name="T2" fmla="*/ 0 h 3"/>
              <a:gd name="T3" fmla="*/ 0 h 3"/>
              <a:gd name="T4" fmla="*/ 3 h 3"/>
              <a:gd name="T5" fmla="*/ 3 h 3"/>
              <a:gd name="T6" fmla="*/ 3 h 3"/>
              <a:gd name="T7" fmla="*/ 3 h 3"/>
              <a:gd name="T8" fmla="*/ 0 h 3"/>
              <a:gd name="T9"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0"/>
                </a:moveTo>
                <a:lnTo>
                  <a:pt x="0" y="0"/>
                </a:lnTo>
                <a:lnTo>
                  <a:pt x="0" y="0"/>
                </a:lnTo>
                <a:lnTo>
                  <a:pt x="0" y="0"/>
                </a:lnTo>
                <a:lnTo>
                  <a:pt x="0" y="3"/>
                </a:lnTo>
                <a:lnTo>
                  <a:pt x="0" y="3"/>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4" name="Freeform 725">
            <a:extLst>
              <a:ext uri="{FF2B5EF4-FFF2-40B4-BE49-F238E27FC236}">
                <a16:creationId xmlns:a16="http://schemas.microsoft.com/office/drawing/2014/main" id="{280E91AE-08DC-DAAB-4FCC-9F29DC02EF7B}"/>
              </a:ext>
            </a:extLst>
          </p:cNvPr>
          <p:cNvSpPr>
            <a:spLocks/>
          </p:cNvSpPr>
          <p:nvPr/>
        </p:nvSpPr>
        <p:spPr bwMode="auto">
          <a:xfrm rot="21400944">
            <a:off x="7831524" y="27099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5" name="Freeform 726">
            <a:extLst>
              <a:ext uri="{FF2B5EF4-FFF2-40B4-BE49-F238E27FC236}">
                <a16:creationId xmlns:a16="http://schemas.microsoft.com/office/drawing/2014/main" id="{3D79EFB1-393C-BCB7-BB57-03F264A86A4C}"/>
              </a:ext>
            </a:extLst>
          </p:cNvPr>
          <p:cNvSpPr>
            <a:spLocks/>
          </p:cNvSpPr>
          <p:nvPr/>
        </p:nvSpPr>
        <p:spPr bwMode="auto">
          <a:xfrm rot="21400944">
            <a:off x="7831422" y="2706430"/>
            <a:ext cx="0" cy="353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6" name="Freeform 727">
            <a:extLst>
              <a:ext uri="{FF2B5EF4-FFF2-40B4-BE49-F238E27FC236}">
                <a16:creationId xmlns:a16="http://schemas.microsoft.com/office/drawing/2014/main" id="{419A9AE2-3F21-91FC-6C66-4183B764EEE7}"/>
              </a:ext>
            </a:extLst>
          </p:cNvPr>
          <p:cNvSpPr>
            <a:spLocks/>
          </p:cNvSpPr>
          <p:nvPr/>
        </p:nvSpPr>
        <p:spPr bwMode="auto">
          <a:xfrm rot="21400944">
            <a:off x="7833800" y="27062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7" name="Freeform 728">
            <a:extLst>
              <a:ext uri="{FF2B5EF4-FFF2-40B4-BE49-F238E27FC236}">
                <a16:creationId xmlns:a16="http://schemas.microsoft.com/office/drawing/2014/main" id="{729A3549-F8F9-817A-6790-2A4AE6A6AABF}"/>
              </a:ext>
            </a:extLst>
          </p:cNvPr>
          <p:cNvSpPr>
            <a:spLocks/>
          </p:cNvSpPr>
          <p:nvPr/>
        </p:nvSpPr>
        <p:spPr bwMode="auto">
          <a:xfrm rot="21400944">
            <a:off x="7831320" y="27064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8" name="Freeform 729">
            <a:extLst>
              <a:ext uri="{FF2B5EF4-FFF2-40B4-BE49-F238E27FC236}">
                <a16:creationId xmlns:a16="http://schemas.microsoft.com/office/drawing/2014/main" id="{239C9A39-BD0E-BDC1-40EE-738FAA1840F7}"/>
              </a:ext>
            </a:extLst>
          </p:cNvPr>
          <p:cNvSpPr>
            <a:spLocks/>
          </p:cNvSpPr>
          <p:nvPr/>
        </p:nvSpPr>
        <p:spPr bwMode="auto">
          <a:xfrm rot="21400944">
            <a:off x="7833800" y="27062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9" name="Freeform 730">
            <a:extLst>
              <a:ext uri="{FF2B5EF4-FFF2-40B4-BE49-F238E27FC236}">
                <a16:creationId xmlns:a16="http://schemas.microsoft.com/office/drawing/2014/main" id="{9EA16680-B339-4C78-81C4-988F4DC7E071}"/>
              </a:ext>
            </a:extLst>
          </p:cNvPr>
          <p:cNvSpPr>
            <a:spLocks/>
          </p:cNvSpPr>
          <p:nvPr/>
        </p:nvSpPr>
        <p:spPr bwMode="auto">
          <a:xfrm rot="21400944">
            <a:off x="7833800" y="27062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0" name="Freeform 731">
            <a:extLst>
              <a:ext uri="{FF2B5EF4-FFF2-40B4-BE49-F238E27FC236}">
                <a16:creationId xmlns:a16="http://schemas.microsoft.com/office/drawing/2014/main" id="{3D376AC1-7326-7D54-C918-7AFFA6C12E0A}"/>
              </a:ext>
            </a:extLst>
          </p:cNvPr>
          <p:cNvSpPr>
            <a:spLocks/>
          </p:cNvSpPr>
          <p:nvPr/>
        </p:nvSpPr>
        <p:spPr bwMode="auto">
          <a:xfrm rot="21400944">
            <a:off x="8445497" y="2228800"/>
            <a:ext cx="34782" cy="293293"/>
          </a:xfrm>
          <a:custGeom>
            <a:avLst/>
            <a:gdLst>
              <a:gd name="T0" fmla="*/ 28 w 28"/>
              <a:gd name="T1" fmla="*/ 0 h 249"/>
              <a:gd name="T2" fmla="*/ 28 w 28"/>
              <a:gd name="T3" fmla="*/ 0 h 249"/>
              <a:gd name="T4" fmla="*/ 28 w 28"/>
              <a:gd name="T5" fmla="*/ 0 h 249"/>
              <a:gd name="T6" fmla="*/ 0 w 28"/>
              <a:gd name="T7" fmla="*/ 249 h 249"/>
              <a:gd name="T8" fmla="*/ 0 w 28"/>
              <a:gd name="T9" fmla="*/ 249 h 249"/>
              <a:gd name="T10" fmla="*/ 28 w 28"/>
              <a:gd name="T11" fmla="*/ 0 h 249"/>
              <a:gd name="T12" fmla="*/ 28 w 28"/>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8" h="249">
                <a:moveTo>
                  <a:pt x="28" y="0"/>
                </a:moveTo>
                <a:lnTo>
                  <a:pt x="28" y="0"/>
                </a:lnTo>
                <a:lnTo>
                  <a:pt x="28" y="0"/>
                </a:lnTo>
                <a:lnTo>
                  <a:pt x="0" y="249"/>
                </a:lnTo>
                <a:lnTo>
                  <a:pt x="0" y="249"/>
                </a:lnTo>
                <a:lnTo>
                  <a:pt x="28" y="0"/>
                </a:lnTo>
                <a:lnTo>
                  <a:pt x="28"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1" name="Freeform 732">
            <a:extLst>
              <a:ext uri="{FF2B5EF4-FFF2-40B4-BE49-F238E27FC236}">
                <a16:creationId xmlns:a16="http://schemas.microsoft.com/office/drawing/2014/main" id="{1F6401DF-C22E-4107-840D-78D86BB4FB0E}"/>
              </a:ext>
            </a:extLst>
          </p:cNvPr>
          <p:cNvSpPr>
            <a:spLocks/>
          </p:cNvSpPr>
          <p:nvPr/>
        </p:nvSpPr>
        <p:spPr bwMode="auto">
          <a:xfrm rot="21400944">
            <a:off x="7202567" y="2105578"/>
            <a:ext cx="604945" cy="998845"/>
          </a:xfrm>
          <a:custGeom>
            <a:avLst/>
            <a:gdLst>
              <a:gd name="T0" fmla="*/ 106 w 487"/>
              <a:gd name="T1" fmla="*/ 316 h 848"/>
              <a:gd name="T2" fmla="*/ 106 w 487"/>
              <a:gd name="T3" fmla="*/ 319 h 848"/>
              <a:gd name="T4" fmla="*/ 109 w 487"/>
              <a:gd name="T5" fmla="*/ 322 h 848"/>
              <a:gd name="T6" fmla="*/ 112 w 487"/>
              <a:gd name="T7" fmla="*/ 329 h 848"/>
              <a:gd name="T8" fmla="*/ 114 w 487"/>
              <a:gd name="T9" fmla="*/ 335 h 848"/>
              <a:gd name="T10" fmla="*/ 117 w 487"/>
              <a:gd name="T11" fmla="*/ 338 h 848"/>
              <a:gd name="T12" fmla="*/ 117 w 487"/>
              <a:gd name="T13" fmla="*/ 341 h 848"/>
              <a:gd name="T14" fmla="*/ 120 w 487"/>
              <a:gd name="T15" fmla="*/ 347 h 848"/>
              <a:gd name="T16" fmla="*/ 120 w 487"/>
              <a:gd name="T17" fmla="*/ 353 h 848"/>
              <a:gd name="T18" fmla="*/ 128 w 487"/>
              <a:gd name="T19" fmla="*/ 377 h 848"/>
              <a:gd name="T20" fmla="*/ 131 w 487"/>
              <a:gd name="T21" fmla="*/ 398 h 848"/>
              <a:gd name="T22" fmla="*/ 123 w 487"/>
              <a:gd name="T23" fmla="*/ 405 h 848"/>
              <a:gd name="T24" fmla="*/ 114 w 487"/>
              <a:gd name="T25" fmla="*/ 411 h 848"/>
              <a:gd name="T26" fmla="*/ 103 w 487"/>
              <a:gd name="T27" fmla="*/ 414 h 848"/>
              <a:gd name="T28" fmla="*/ 72 w 487"/>
              <a:gd name="T29" fmla="*/ 468 h 848"/>
              <a:gd name="T30" fmla="*/ 58 w 487"/>
              <a:gd name="T31" fmla="*/ 490 h 848"/>
              <a:gd name="T32" fmla="*/ 50 w 487"/>
              <a:gd name="T33" fmla="*/ 566 h 848"/>
              <a:gd name="T34" fmla="*/ 0 w 487"/>
              <a:gd name="T35" fmla="*/ 748 h 848"/>
              <a:gd name="T36" fmla="*/ 75 w 487"/>
              <a:gd name="T37" fmla="*/ 766 h 848"/>
              <a:gd name="T38" fmla="*/ 126 w 487"/>
              <a:gd name="T39" fmla="*/ 781 h 848"/>
              <a:gd name="T40" fmla="*/ 154 w 487"/>
              <a:gd name="T41" fmla="*/ 787 h 848"/>
              <a:gd name="T42" fmla="*/ 156 w 487"/>
              <a:gd name="T43" fmla="*/ 787 h 848"/>
              <a:gd name="T44" fmla="*/ 193 w 487"/>
              <a:gd name="T45" fmla="*/ 796 h 848"/>
              <a:gd name="T46" fmla="*/ 212 w 487"/>
              <a:gd name="T47" fmla="*/ 799 h 848"/>
              <a:gd name="T48" fmla="*/ 240 w 487"/>
              <a:gd name="T49" fmla="*/ 806 h 848"/>
              <a:gd name="T50" fmla="*/ 280 w 487"/>
              <a:gd name="T51" fmla="*/ 815 h 848"/>
              <a:gd name="T52" fmla="*/ 310 w 487"/>
              <a:gd name="T53" fmla="*/ 824 h 848"/>
              <a:gd name="T54" fmla="*/ 355 w 487"/>
              <a:gd name="T55" fmla="*/ 833 h 848"/>
              <a:gd name="T56" fmla="*/ 473 w 487"/>
              <a:gd name="T57" fmla="*/ 666 h 848"/>
              <a:gd name="T58" fmla="*/ 467 w 487"/>
              <a:gd name="T59" fmla="*/ 587 h 848"/>
              <a:gd name="T60" fmla="*/ 445 w 487"/>
              <a:gd name="T61" fmla="*/ 569 h 848"/>
              <a:gd name="T62" fmla="*/ 428 w 487"/>
              <a:gd name="T63" fmla="*/ 566 h 848"/>
              <a:gd name="T64" fmla="*/ 405 w 487"/>
              <a:gd name="T65" fmla="*/ 562 h 848"/>
              <a:gd name="T66" fmla="*/ 361 w 487"/>
              <a:gd name="T67" fmla="*/ 550 h 848"/>
              <a:gd name="T68" fmla="*/ 330 w 487"/>
              <a:gd name="T69" fmla="*/ 547 h 848"/>
              <a:gd name="T70" fmla="*/ 319 w 487"/>
              <a:gd name="T71" fmla="*/ 523 h 848"/>
              <a:gd name="T72" fmla="*/ 305 w 487"/>
              <a:gd name="T73" fmla="*/ 474 h 848"/>
              <a:gd name="T74" fmla="*/ 282 w 487"/>
              <a:gd name="T75" fmla="*/ 414 h 848"/>
              <a:gd name="T76" fmla="*/ 257 w 487"/>
              <a:gd name="T77" fmla="*/ 395 h 848"/>
              <a:gd name="T78" fmla="*/ 263 w 487"/>
              <a:gd name="T79" fmla="*/ 365 h 848"/>
              <a:gd name="T80" fmla="*/ 291 w 487"/>
              <a:gd name="T81" fmla="*/ 326 h 848"/>
              <a:gd name="T82" fmla="*/ 291 w 487"/>
              <a:gd name="T83" fmla="*/ 322 h 848"/>
              <a:gd name="T84" fmla="*/ 291 w 487"/>
              <a:gd name="T85" fmla="*/ 322 h 848"/>
              <a:gd name="T86" fmla="*/ 288 w 487"/>
              <a:gd name="T87" fmla="*/ 319 h 848"/>
              <a:gd name="T88" fmla="*/ 288 w 487"/>
              <a:gd name="T89" fmla="*/ 295 h 848"/>
              <a:gd name="T90" fmla="*/ 294 w 487"/>
              <a:gd name="T91" fmla="*/ 262 h 848"/>
              <a:gd name="T92" fmla="*/ 285 w 487"/>
              <a:gd name="T93" fmla="*/ 256 h 848"/>
              <a:gd name="T94" fmla="*/ 274 w 487"/>
              <a:gd name="T95" fmla="*/ 216 h 848"/>
              <a:gd name="T96" fmla="*/ 263 w 487"/>
              <a:gd name="T97" fmla="*/ 204 h 848"/>
              <a:gd name="T98" fmla="*/ 243 w 487"/>
              <a:gd name="T99" fmla="*/ 152 h 848"/>
              <a:gd name="T100" fmla="*/ 224 w 487"/>
              <a:gd name="T101" fmla="*/ 119 h 848"/>
              <a:gd name="T102" fmla="*/ 218 w 487"/>
              <a:gd name="T103" fmla="*/ 7 h 848"/>
              <a:gd name="T104" fmla="*/ 103 w 487"/>
              <a:gd name="T105" fmla="*/ 316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7" h="848">
                <a:moveTo>
                  <a:pt x="103" y="316"/>
                </a:moveTo>
                <a:lnTo>
                  <a:pt x="103" y="316"/>
                </a:lnTo>
                <a:lnTo>
                  <a:pt x="103" y="316"/>
                </a:lnTo>
                <a:lnTo>
                  <a:pt x="103" y="316"/>
                </a:lnTo>
                <a:lnTo>
                  <a:pt x="106" y="316"/>
                </a:lnTo>
                <a:lnTo>
                  <a:pt x="106" y="316"/>
                </a:lnTo>
                <a:lnTo>
                  <a:pt x="106" y="319"/>
                </a:lnTo>
                <a:lnTo>
                  <a:pt x="106" y="319"/>
                </a:lnTo>
                <a:lnTo>
                  <a:pt x="106" y="319"/>
                </a:lnTo>
                <a:lnTo>
                  <a:pt x="106" y="319"/>
                </a:lnTo>
                <a:lnTo>
                  <a:pt x="109" y="322"/>
                </a:lnTo>
                <a:lnTo>
                  <a:pt x="109" y="322"/>
                </a:lnTo>
                <a:lnTo>
                  <a:pt x="109" y="322"/>
                </a:lnTo>
                <a:lnTo>
                  <a:pt x="109" y="322"/>
                </a:lnTo>
                <a:lnTo>
                  <a:pt x="109" y="322"/>
                </a:lnTo>
                <a:lnTo>
                  <a:pt x="109" y="326"/>
                </a:lnTo>
                <a:lnTo>
                  <a:pt x="109" y="326"/>
                </a:lnTo>
                <a:lnTo>
                  <a:pt x="112" y="326"/>
                </a:lnTo>
                <a:lnTo>
                  <a:pt x="112" y="329"/>
                </a:lnTo>
                <a:lnTo>
                  <a:pt x="112" y="329"/>
                </a:lnTo>
                <a:lnTo>
                  <a:pt x="112" y="329"/>
                </a:lnTo>
                <a:lnTo>
                  <a:pt x="114" y="332"/>
                </a:lnTo>
                <a:lnTo>
                  <a:pt x="114" y="332"/>
                </a:lnTo>
                <a:lnTo>
                  <a:pt x="114" y="335"/>
                </a:lnTo>
                <a:lnTo>
                  <a:pt x="114" y="335"/>
                </a:lnTo>
                <a:lnTo>
                  <a:pt x="114" y="335"/>
                </a:lnTo>
                <a:lnTo>
                  <a:pt x="114" y="335"/>
                </a:lnTo>
                <a:lnTo>
                  <a:pt x="114" y="335"/>
                </a:lnTo>
                <a:lnTo>
                  <a:pt x="117" y="338"/>
                </a:lnTo>
                <a:lnTo>
                  <a:pt x="117" y="338"/>
                </a:lnTo>
                <a:lnTo>
                  <a:pt x="117" y="338"/>
                </a:lnTo>
                <a:lnTo>
                  <a:pt x="117" y="338"/>
                </a:lnTo>
                <a:lnTo>
                  <a:pt x="117" y="341"/>
                </a:lnTo>
                <a:lnTo>
                  <a:pt x="117" y="341"/>
                </a:lnTo>
                <a:lnTo>
                  <a:pt x="117" y="341"/>
                </a:lnTo>
                <a:lnTo>
                  <a:pt x="117" y="341"/>
                </a:lnTo>
                <a:lnTo>
                  <a:pt x="117" y="341"/>
                </a:lnTo>
                <a:lnTo>
                  <a:pt x="120" y="344"/>
                </a:lnTo>
                <a:lnTo>
                  <a:pt x="120" y="344"/>
                </a:lnTo>
                <a:lnTo>
                  <a:pt x="120" y="347"/>
                </a:lnTo>
                <a:lnTo>
                  <a:pt x="120" y="347"/>
                </a:lnTo>
                <a:lnTo>
                  <a:pt x="120" y="347"/>
                </a:lnTo>
                <a:lnTo>
                  <a:pt x="120" y="347"/>
                </a:lnTo>
                <a:lnTo>
                  <a:pt x="120" y="347"/>
                </a:lnTo>
                <a:lnTo>
                  <a:pt x="120" y="353"/>
                </a:lnTo>
                <a:lnTo>
                  <a:pt x="120" y="353"/>
                </a:lnTo>
                <a:lnTo>
                  <a:pt x="120" y="356"/>
                </a:lnTo>
                <a:lnTo>
                  <a:pt x="120" y="356"/>
                </a:lnTo>
                <a:lnTo>
                  <a:pt x="123" y="368"/>
                </a:lnTo>
                <a:lnTo>
                  <a:pt x="128" y="377"/>
                </a:lnTo>
                <a:lnTo>
                  <a:pt x="128" y="377"/>
                </a:lnTo>
                <a:lnTo>
                  <a:pt x="134" y="386"/>
                </a:lnTo>
                <a:lnTo>
                  <a:pt x="134" y="392"/>
                </a:lnTo>
                <a:lnTo>
                  <a:pt x="131" y="398"/>
                </a:lnTo>
                <a:lnTo>
                  <a:pt x="131" y="398"/>
                </a:lnTo>
                <a:lnTo>
                  <a:pt x="128" y="401"/>
                </a:lnTo>
                <a:lnTo>
                  <a:pt x="128" y="401"/>
                </a:lnTo>
                <a:lnTo>
                  <a:pt x="128" y="401"/>
                </a:lnTo>
                <a:lnTo>
                  <a:pt x="128" y="401"/>
                </a:lnTo>
                <a:lnTo>
                  <a:pt x="123" y="405"/>
                </a:lnTo>
                <a:lnTo>
                  <a:pt x="123" y="405"/>
                </a:lnTo>
                <a:lnTo>
                  <a:pt x="117" y="408"/>
                </a:lnTo>
                <a:lnTo>
                  <a:pt x="117" y="408"/>
                </a:lnTo>
                <a:lnTo>
                  <a:pt x="114" y="411"/>
                </a:lnTo>
                <a:lnTo>
                  <a:pt x="114" y="411"/>
                </a:lnTo>
                <a:lnTo>
                  <a:pt x="112" y="411"/>
                </a:lnTo>
                <a:lnTo>
                  <a:pt x="112" y="411"/>
                </a:lnTo>
                <a:lnTo>
                  <a:pt x="106" y="414"/>
                </a:lnTo>
                <a:lnTo>
                  <a:pt x="106" y="414"/>
                </a:lnTo>
                <a:lnTo>
                  <a:pt x="103" y="414"/>
                </a:lnTo>
                <a:lnTo>
                  <a:pt x="103" y="414"/>
                </a:lnTo>
                <a:lnTo>
                  <a:pt x="100" y="414"/>
                </a:lnTo>
                <a:lnTo>
                  <a:pt x="84" y="432"/>
                </a:lnTo>
                <a:lnTo>
                  <a:pt x="72" y="468"/>
                </a:lnTo>
                <a:lnTo>
                  <a:pt x="72" y="468"/>
                </a:lnTo>
                <a:lnTo>
                  <a:pt x="70" y="474"/>
                </a:lnTo>
                <a:lnTo>
                  <a:pt x="70" y="474"/>
                </a:lnTo>
                <a:lnTo>
                  <a:pt x="64" y="477"/>
                </a:lnTo>
                <a:lnTo>
                  <a:pt x="58" y="480"/>
                </a:lnTo>
                <a:lnTo>
                  <a:pt x="58" y="490"/>
                </a:lnTo>
                <a:lnTo>
                  <a:pt x="58" y="490"/>
                </a:lnTo>
                <a:lnTo>
                  <a:pt x="56" y="517"/>
                </a:lnTo>
                <a:lnTo>
                  <a:pt x="50" y="535"/>
                </a:lnTo>
                <a:lnTo>
                  <a:pt x="50" y="566"/>
                </a:lnTo>
                <a:lnTo>
                  <a:pt x="50" y="566"/>
                </a:lnTo>
                <a:lnTo>
                  <a:pt x="50" y="566"/>
                </a:lnTo>
                <a:lnTo>
                  <a:pt x="50" y="566"/>
                </a:lnTo>
                <a:lnTo>
                  <a:pt x="50" y="566"/>
                </a:lnTo>
                <a:lnTo>
                  <a:pt x="0" y="748"/>
                </a:lnTo>
                <a:lnTo>
                  <a:pt x="0" y="748"/>
                </a:lnTo>
                <a:lnTo>
                  <a:pt x="19" y="751"/>
                </a:lnTo>
                <a:lnTo>
                  <a:pt x="64" y="763"/>
                </a:lnTo>
                <a:lnTo>
                  <a:pt x="64" y="763"/>
                </a:lnTo>
                <a:lnTo>
                  <a:pt x="64" y="763"/>
                </a:lnTo>
                <a:lnTo>
                  <a:pt x="75" y="766"/>
                </a:lnTo>
                <a:lnTo>
                  <a:pt x="100" y="775"/>
                </a:lnTo>
                <a:lnTo>
                  <a:pt x="100" y="775"/>
                </a:lnTo>
                <a:lnTo>
                  <a:pt x="123" y="778"/>
                </a:lnTo>
                <a:lnTo>
                  <a:pt x="126" y="781"/>
                </a:lnTo>
                <a:lnTo>
                  <a:pt x="126" y="781"/>
                </a:lnTo>
                <a:lnTo>
                  <a:pt x="126" y="781"/>
                </a:lnTo>
                <a:lnTo>
                  <a:pt x="128" y="781"/>
                </a:lnTo>
                <a:lnTo>
                  <a:pt x="128" y="781"/>
                </a:lnTo>
                <a:lnTo>
                  <a:pt x="154" y="787"/>
                </a:lnTo>
                <a:lnTo>
                  <a:pt x="154" y="787"/>
                </a:lnTo>
                <a:lnTo>
                  <a:pt x="154" y="787"/>
                </a:lnTo>
                <a:lnTo>
                  <a:pt x="154" y="787"/>
                </a:lnTo>
                <a:lnTo>
                  <a:pt x="154" y="787"/>
                </a:lnTo>
                <a:lnTo>
                  <a:pt x="156" y="787"/>
                </a:lnTo>
                <a:lnTo>
                  <a:pt x="156" y="787"/>
                </a:lnTo>
                <a:lnTo>
                  <a:pt x="165" y="790"/>
                </a:lnTo>
                <a:lnTo>
                  <a:pt x="165" y="790"/>
                </a:lnTo>
                <a:lnTo>
                  <a:pt x="193" y="796"/>
                </a:lnTo>
                <a:lnTo>
                  <a:pt x="193" y="796"/>
                </a:lnTo>
                <a:lnTo>
                  <a:pt x="193" y="796"/>
                </a:lnTo>
                <a:lnTo>
                  <a:pt x="207" y="799"/>
                </a:lnTo>
                <a:lnTo>
                  <a:pt x="210" y="799"/>
                </a:lnTo>
                <a:lnTo>
                  <a:pt x="210" y="799"/>
                </a:lnTo>
                <a:lnTo>
                  <a:pt x="210" y="799"/>
                </a:lnTo>
                <a:lnTo>
                  <a:pt x="212" y="799"/>
                </a:lnTo>
                <a:lnTo>
                  <a:pt x="212" y="799"/>
                </a:lnTo>
                <a:lnTo>
                  <a:pt x="215" y="803"/>
                </a:lnTo>
                <a:lnTo>
                  <a:pt x="215" y="803"/>
                </a:lnTo>
                <a:lnTo>
                  <a:pt x="235" y="806"/>
                </a:lnTo>
                <a:lnTo>
                  <a:pt x="240" y="806"/>
                </a:lnTo>
                <a:lnTo>
                  <a:pt x="240" y="806"/>
                </a:lnTo>
                <a:lnTo>
                  <a:pt x="257" y="812"/>
                </a:lnTo>
                <a:lnTo>
                  <a:pt x="268" y="815"/>
                </a:lnTo>
                <a:lnTo>
                  <a:pt x="268" y="815"/>
                </a:lnTo>
                <a:lnTo>
                  <a:pt x="280" y="815"/>
                </a:lnTo>
                <a:lnTo>
                  <a:pt x="288" y="818"/>
                </a:lnTo>
                <a:lnTo>
                  <a:pt x="288" y="818"/>
                </a:lnTo>
                <a:lnTo>
                  <a:pt x="296" y="821"/>
                </a:lnTo>
                <a:lnTo>
                  <a:pt x="310" y="824"/>
                </a:lnTo>
                <a:lnTo>
                  <a:pt x="310" y="824"/>
                </a:lnTo>
                <a:lnTo>
                  <a:pt x="324" y="827"/>
                </a:lnTo>
                <a:lnTo>
                  <a:pt x="333" y="827"/>
                </a:lnTo>
                <a:lnTo>
                  <a:pt x="333" y="827"/>
                </a:lnTo>
                <a:lnTo>
                  <a:pt x="355" y="833"/>
                </a:lnTo>
                <a:lnTo>
                  <a:pt x="355" y="833"/>
                </a:lnTo>
                <a:lnTo>
                  <a:pt x="355" y="833"/>
                </a:lnTo>
                <a:lnTo>
                  <a:pt x="411" y="842"/>
                </a:lnTo>
                <a:lnTo>
                  <a:pt x="411" y="842"/>
                </a:lnTo>
                <a:lnTo>
                  <a:pt x="436" y="848"/>
                </a:lnTo>
                <a:lnTo>
                  <a:pt x="473" y="666"/>
                </a:lnTo>
                <a:lnTo>
                  <a:pt x="487" y="590"/>
                </a:lnTo>
                <a:lnTo>
                  <a:pt x="478" y="587"/>
                </a:lnTo>
                <a:lnTo>
                  <a:pt x="470" y="587"/>
                </a:lnTo>
                <a:lnTo>
                  <a:pt x="470" y="587"/>
                </a:lnTo>
                <a:lnTo>
                  <a:pt x="467" y="587"/>
                </a:lnTo>
                <a:lnTo>
                  <a:pt x="467" y="587"/>
                </a:lnTo>
                <a:lnTo>
                  <a:pt x="467" y="584"/>
                </a:lnTo>
                <a:lnTo>
                  <a:pt x="467" y="584"/>
                </a:lnTo>
                <a:lnTo>
                  <a:pt x="450" y="578"/>
                </a:lnTo>
                <a:lnTo>
                  <a:pt x="445" y="569"/>
                </a:lnTo>
                <a:lnTo>
                  <a:pt x="439" y="562"/>
                </a:lnTo>
                <a:lnTo>
                  <a:pt x="439" y="562"/>
                </a:lnTo>
                <a:lnTo>
                  <a:pt x="436" y="562"/>
                </a:lnTo>
                <a:lnTo>
                  <a:pt x="436" y="562"/>
                </a:lnTo>
                <a:lnTo>
                  <a:pt x="428" y="566"/>
                </a:lnTo>
                <a:lnTo>
                  <a:pt x="425" y="566"/>
                </a:lnTo>
                <a:lnTo>
                  <a:pt x="419" y="566"/>
                </a:lnTo>
                <a:lnTo>
                  <a:pt x="419" y="566"/>
                </a:lnTo>
                <a:lnTo>
                  <a:pt x="405" y="562"/>
                </a:lnTo>
                <a:lnTo>
                  <a:pt x="405" y="562"/>
                </a:lnTo>
                <a:lnTo>
                  <a:pt x="394" y="559"/>
                </a:lnTo>
                <a:lnTo>
                  <a:pt x="394" y="559"/>
                </a:lnTo>
                <a:lnTo>
                  <a:pt x="380" y="559"/>
                </a:lnTo>
                <a:lnTo>
                  <a:pt x="369" y="556"/>
                </a:lnTo>
                <a:lnTo>
                  <a:pt x="361" y="550"/>
                </a:lnTo>
                <a:lnTo>
                  <a:pt x="358" y="544"/>
                </a:lnTo>
                <a:lnTo>
                  <a:pt x="358" y="544"/>
                </a:lnTo>
                <a:lnTo>
                  <a:pt x="347" y="544"/>
                </a:lnTo>
                <a:lnTo>
                  <a:pt x="330" y="547"/>
                </a:lnTo>
                <a:lnTo>
                  <a:pt x="330" y="547"/>
                </a:lnTo>
                <a:lnTo>
                  <a:pt x="324" y="547"/>
                </a:lnTo>
                <a:lnTo>
                  <a:pt x="324" y="547"/>
                </a:lnTo>
                <a:lnTo>
                  <a:pt x="321" y="544"/>
                </a:lnTo>
                <a:lnTo>
                  <a:pt x="321" y="544"/>
                </a:lnTo>
                <a:lnTo>
                  <a:pt x="319" y="523"/>
                </a:lnTo>
                <a:lnTo>
                  <a:pt x="316" y="496"/>
                </a:lnTo>
                <a:lnTo>
                  <a:pt x="316" y="496"/>
                </a:lnTo>
                <a:lnTo>
                  <a:pt x="310" y="487"/>
                </a:lnTo>
                <a:lnTo>
                  <a:pt x="305" y="474"/>
                </a:lnTo>
                <a:lnTo>
                  <a:pt x="305" y="474"/>
                </a:lnTo>
                <a:lnTo>
                  <a:pt x="291" y="450"/>
                </a:lnTo>
                <a:lnTo>
                  <a:pt x="285" y="438"/>
                </a:lnTo>
                <a:lnTo>
                  <a:pt x="285" y="426"/>
                </a:lnTo>
                <a:lnTo>
                  <a:pt x="285" y="426"/>
                </a:lnTo>
                <a:lnTo>
                  <a:pt x="282" y="414"/>
                </a:lnTo>
                <a:lnTo>
                  <a:pt x="282" y="411"/>
                </a:lnTo>
                <a:lnTo>
                  <a:pt x="282" y="411"/>
                </a:lnTo>
                <a:lnTo>
                  <a:pt x="268" y="408"/>
                </a:lnTo>
                <a:lnTo>
                  <a:pt x="263" y="401"/>
                </a:lnTo>
                <a:lnTo>
                  <a:pt x="257" y="395"/>
                </a:lnTo>
                <a:lnTo>
                  <a:pt x="257" y="395"/>
                </a:lnTo>
                <a:lnTo>
                  <a:pt x="257" y="389"/>
                </a:lnTo>
                <a:lnTo>
                  <a:pt x="257" y="389"/>
                </a:lnTo>
                <a:lnTo>
                  <a:pt x="257" y="377"/>
                </a:lnTo>
                <a:lnTo>
                  <a:pt x="263" y="365"/>
                </a:lnTo>
                <a:lnTo>
                  <a:pt x="268" y="350"/>
                </a:lnTo>
                <a:lnTo>
                  <a:pt x="282" y="335"/>
                </a:lnTo>
                <a:lnTo>
                  <a:pt x="282" y="335"/>
                </a:lnTo>
                <a:lnTo>
                  <a:pt x="291" y="326"/>
                </a:lnTo>
                <a:lnTo>
                  <a:pt x="291" y="326"/>
                </a:lnTo>
                <a:lnTo>
                  <a:pt x="291" y="326"/>
                </a:lnTo>
                <a:lnTo>
                  <a:pt x="291" y="326"/>
                </a:lnTo>
                <a:lnTo>
                  <a:pt x="291" y="326"/>
                </a:lnTo>
                <a:lnTo>
                  <a:pt x="291" y="326"/>
                </a:lnTo>
                <a:lnTo>
                  <a:pt x="291" y="322"/>
                </a:lnTo>
                <a:lnTo>
                  <a:pt x="291" y="322"/>
                </a:lnTo>
                <a:lnTo>
                  <a:pt x="291" y="322"/>
                </a:lnTo>
                <a:lnTo>
                  <a:pt x="291" y="322"/>
                </a:lnTo>
                <a:lnTo>
                  <a:pt x="291" y="322"/>
                </a:lnTo>
                <a:lnTo>
                  <a:pt x="291" y="322"/>
                </a:lnTo>
                <a:lnTo>
                  <a:pt x="291" y="322"/>
                </a:lnTo>
                <a:lnTo>
                  <a:pt x="291" y="322"/>
                </a:lnTo>
                <a:lnTo>
                  <a:pt x="294" y="322"/>
                </a:lnTo>
                <a:lnTo>
                  <a:pt x="294" y="322"/>
                </a:lnTo>
                <a:lnTo>
                  <a:pt x="288" y="319"/>
                </a:lnTo>
                <a:lnTo>
                  <a:pt x="288" y="319"/>
                </a:lnTo>
                <a:lnTo>
                  <a:pt x="288" y="316"/>
                </a:lnTo>
                <a:lnTo>
                  <a:pt x="288" y="298"/>
                </a:lnTo>
                <a:lnTo>
                  <a:pt x="288" y="298"/>
                </a:lnTo>
                <a:lnTo>
                  <a:pt x="288" y="295"/>
                </a:lnTo>
                <a:lnTo>
                  <a:pt x="288" y="295"/>
                </a:lnTo>
                <a:lnTo>
                  <a:pt x="291" y="283"/>
                </a:lnTo>
                <a:lnTo>
                  <a:pt x="294" y="274"/>
                </a:lnTo>
                <a:lnTo>
                  <a:pt x="294" y="262"/>
                </a:lnTo>
                <a:lnTo>
                  <a:pt x="294" y="262"/>
                </a:lnTo>
                <a:lnTo>
                  <a:pt x="294" y="256"/>
                </a:lnTo>
                <a:lnTo>
                  <a:pt x="294" y="256"/>
                </a:lnTo>
                <a:lnTo>
                  <a:pt x="291" y="256"/>
                </a:lnTo>
                <a:lnTo>
                  <a:pt x="291" y="256"/>
                </a:lnTo>
                <a:lnTo>
                  <a:pt x="285" y="256"/>
                </a:lnTo>
                <a:lnTo>
                  <a:pt x="277" y="250"/>
                </a:lnTo>
                <a:lnTo>
                  <a:pt x="277" y="250"/>
                </a:lnTo>
                <a:lnTo>
                  <a:pt x="271" y="243"/>
                </a:lnTo>
                <a:lnTo>
                  <a:pt x="271" y="234"/>
                </a:lnTo>
                <a:lnTo>
                  <a:pt x="274" y="216"/>
                </a:lnTo>
                <a:lnTo>
                  <a:pt x="274" y="216"/>
                </a:lnTo>
                <a:lnTo>
                  <a:pt x="266" y="210"/>
                </a:lnTo>
                <a:lnTo>
                  <a:pt x="263" y="207"/>
                </a:lnTo>
                <a:lnTo>
                  <a:pt x="263" y="204"/>
                </a:lnTo>
                <a:lnTo>
                  <a:pt x="263" y="204"/>
                </a:lnTo>
                <a:lnTo>
                  <a:pt x="257" y="189"/>
                </a:lnTo>
                <a:lnTo>
                  <a:pt x="257" y="189"/>
                </a:lnTo>
                <a:lnTo>
                  <a:pt x="246" y="168"/>
                </a:lnTo>
                <a:lnTo>
                  <a:pt x="243" y="152"/>
                </a:lnTo>
                <a:lnTo>
                  <a:pt x="243" y="152"/>
                </a:lnTo>
                <a:lnTo>
                  <a:pt x="240" y="146"/>
                </a:lnTo>
                <a:lnTo>
                  <a:pt x="235" y="137"/>
                </a:lnTo>
                <a:lnTo>
                  <a:pt x="224" y="119"/>
                </a:lnTo>
                <a:lnTo>
                  <a:pt x="224" y="119"/>
                </a:lnTo>
                <a:lnTo>
                  <a:pt x="224" y="119"/>
                </a:lnTo>
                <a:lnTo>
                  <a:pt x="224" y="119"/>
                </a:lnTo>
                <a:lnTo>
                  <a:pt x="221" y="113"/>
                </a:lnTo>
                <a:lnTo>
                  <a:pt x="252" y="13"/>
                </a:lnTo>
                <a:lnTo>
                  <a:pt x="252" y="13"/>
                </a:lnTo>
                <a:lnTo>
                  <a:pt x="218" y="7"/>
                </a:lnTo>
                <a:lnTo>
                  <a:pt x="196" y="0"/>
                </a:lnTo>
                <a:lnTo>
                  <a:pt x="103" y="313"/>
                </a:lnTo>
                <a:lnTo>
                  <a:pt x="103" y="313"/>
                </a:lnTo>
                <a:lnTo>
                  <a:pt x="103" y="316"/>
                </a:lnTo>
                <a:lnTo>
                  <a:pt x="103" y="316"/>
                </a:lnTo>
                <a:lnTo>
                  <a:pt x="103" y="316"/>
                </a:lnTo>
                <a:lnTo>
                  <a:pt x="103" y="316"/>
                </a:lnTo>
                <a:close/>
              </a:path>
            </a:pathLst>
          </a:custGeom>
          <a:solidFill>
            <a:schemeClr val="accent4"/>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2" name="Freeform 733">
            <a:extLst>
              <a:ext uri="{FF2B5EF4-FFF2-40B4-BE49-F238E27FC236}">
                <a16:creationId xmlns:a16="http://schemas.microsoft.com/office/drawing/2014/main" id="{276A5D8B-CE20-0057-53AD-8BC584EB6E36}"/>
              </a:ext>
            </a:extLst>
          </p:cNvPr>
          <p:cNvSpPr>
            <a:spLocks/>
          </p:cNvSpPr>
          <p:nvPr/>
        </p:nvSpPr>
        <p:spPr bwMode="auto">
          <a:xfrm rot="21400944">
            <a:off x="7418794" y="303829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3" name="Rectangle 735">
            <a:extLst>
              <a:ext uri="{FF2B5EF4-FFF2-40B4-BE49-F238E27FC236}">
                <a16:creationId xmlns:a16="http://schemas.microsoft.com/office/drawing/2014/main" id="{A8C4DBFC-D6EC-A41B-732B-C49CC5EE5033}"/>
              </a:ext>
            </a:extLst>
          </p:cNvPr>
          <p:cNvSpPr>
            <a:spLocks noChangeArrowheads="1"/>
          </p:cNvSpPr>
          <p:nvPr/>
        </p:nvSpPr>
        <p:spPr bwMode="auto">
          <a:xfrm rot="21400944">
            <a:off x="7489091" y="3048338"/>
            <a:ext cx="1242" cy="1178"/>
          </a:xfrm>
          <a:prstGeom prst="rect">
            <a:avLst/>
          </a:prstGeom>
          <a:solidFill>
            <a:schemeClr val="tx1">
              <a:lumMod val="75000"/>
            </a:schemeClr>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4" name="Freeform 736">
            <a:extLst>
              <a:ext uri="{FF2B5EF4-FFF2-40B4-BE49-F238E27FC236}">
                <a16:creationId xmlns:a16="http://schemas.microsoft.com/office/drawing/2014/main" id="{DB7C190C-793B-37B2-C002-1DDBD5D3C67F}"/>
              </a:ext>
            </a:extLst>
          </p:cNvPr>
          <p:cNvSpPr>
            <a:spLocks/>
          </p:cNvSpPr>
          <p:nvPr/>
        </p:nvSpPr>
        <p:spPr bwMode="auto">
          <a:xfrm rot="21400944">
            <a:off x="7305549" y="301653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5" name="Freeform 737">
            <a:extLst>
              <a:ext uri="{FF2B5EF4-FFF2-40B4-BE49-F238E27FC236}">
                <a16:creationId xmlns:a16="http://schemas.microsoft.com/office/drawing/2014/main" id="{80A0DFBF-03F2-4DE7-4AAB-215D6CC20361}"/>
              </a:ext>
            </a:extLst>
          </p:cNvPr>
          <p:cNvSpPr>
            <a:spLocks/>
          </p:cNvSpPr>
          <p:nvPr/>
        </p:nvSpPr>
        <p:spPr bwMode="auto">
          <a:xfrm rot="21400944">
            <a:off x="7436355" y="3040631"/>
            <a:ext cx="6211" cy="0"/>
          </a:xfrm>
          <a:custGeom>
            <a:avLst/>
            <a:gdLst>
              <a:gd name="T0" fmla="*/ 5 w 5"/>
              <a:gd name="T1" fmla="*/ 0 w 5"/>
              <a:gd name="T2" fmla="*/ 0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0" y="0"/>
                </a:lnTo>
                <a:lnTo>
                  <a:pt x="0" y="0"/>
                </a:lnTo>
                <a:lnTo>
                  <a:pt x="0" y="0"/>
                </a:lnTo>
                <a:lnTo>
                  <a:pt x="5"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6" name="Freeform 739">
            <a:extLst>
              <a:ext uri="{FF2B5EF4-FFF2-40B4-BE49-F238E27FC236}">
                <a16:creationId xmlns:a16="http://schemas.microsoft.com/office/drawing/2014/main" id="{533DA26F-6B3D-BCF4-E5A3-0FC32604976A}"/>
              </a:ext>
            </a:extLst>
          </p:cNvPr>
          <p:cNvSpPr>
            <a:spLocks/>
          </p:cNvSpPr>
          <p:nvPr/>
        </p:nvSpPr>
        <p:spPr bwMode="auto">
          <a:xfrm rot="21400944">
            <a:off x="7225242" y="3002814"/>
            <a:ext cx="23602" cy="3534"/>
          </a:xfrm>
          <a:custGeom>
            <a:avLst/>
            <a:gdLst>
              <a:gd name="T0" fmla="*/ 2 w 19"/>
              <a:gd name="T1" fmla="*/ 0 h 3"/>
              <a:gd name="T2" fmla="*/ 2 w 19"/>
              <a:gd name="T3" fmla="*/ 0 h 3"/>
              <a:gd name="T4" fmla="*/ 19 w 19"/>
              <a:gd name="T5" fmla="*/ 3 h 3"/>
              <a:gd name="T6" fmla="*/ 19 w 19"/>
              <a:gd name="T7" fmla="*/ 3 h 3"/>
              <a:gd name="T8" fmla="*/ 0 w 19"/>
              <a:gd name="T9" fmla="*/ 0 h 3"/>
              <a:gd name="T10" fmla="*/ 0 w 19"/>
              <a:gd name="T11" fmla="*/ 0 h 3"/>
              <a:gd name="T12" fmla="*/ 0 w 19"/>
              <a:gd name="T13" fmla="*/ 0 h 3"/>
              <a:gd name="T14" fmla="*/ 2 w 19"/>
              <a:gd name="T15" fmla="*/ 0 h 3"/>
              <a:gd name="T16" fmla="*/ 2 w 19"/>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
                <a:moveTo>
                  <a:pt x="2" y="0"/>
                </a:moveTo>
                <a:lnTo>
                  <a:pt x="2" y="0"/>
                </a:lnTo>
                <a:lnTo>
                  <a:pt x="19" y="3"/>
                </a:lnTo>
                <a:lnTo>
                  <a:pt x="19" y="3"/>
                </a:lnTo>
                <a:lnTo>
                  <a:pt x="0" y="0"/>
                </a:lnTo>
                <a:lnTo>
                  <a:pt x="0" y="0"/>
                </a:lnTo>
                <a:lnTo>
                  <a:pt x="0" y="0"/>
                </a:lnTo>
                <a:lnTo>
                  <a:pt x="2" y="0"/>
                </a:lnTo>
                <a:lnTo>
                  <a:pt x="2"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7" name="Freeform 740">
            <a:extLst>
              <a:ext uri="{FF2B5EF4-FFF2-40B4-BE49-F238E27FC236}">
                <a16:creationId xmlns:a16="http://schemas.microsoft.com/office/drawing/2014/main" id="{DED14B7A-FC7A-41C8-888A-D8524D24302F}"/>
              </a:ext>
            </a:extLst>
          </p:cNvPr>
          <p:cNvSpPr>
            <a:spLocks/>
          </p:cNvSpPr>
          <p:nvPr/>
        </p:nvSpPr>
        <p:spPr bwMode="auto">
          <a:xfrm rot="21400944">
            <a:off x="7225158" y="3003428"/>
            <a:ext cx="2485" cy="0"/>
          </a:xfrm>
          <a:custGeom>
            <a:avLst/>
            <a:gdLst>
              <a:gd name="T0" fmla="*/ 2 w 2"/>
              <a:gd name="T1" fmla="*/ 2 w 2"/>
              <a:gd name="T2" fmla="*/ 0 w 2"/>
              <a:gd name="T3" fmla="*/ 0 w 2"/>
              <a:gd name="T4" fmla="*/ 0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2" y="0"/>
                </a:lnTo>
                <a:lnTo>
                  <a:pt x="0" y="0"/>
                </a:lnTo>
                <a:lnTo>
                  <a:pt x="0" y="0"/>
                </a:lnTo>
                <a:lnTo>
                  <a:pt x="0" y="0"/>
                </a:lnTo>
                <a:lnTo>
                  <a:pt x="2" y="0"/>
                </a:lnTo>
                <a:lnTo>
                  <a:pt x="2"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8" name="Freeform 741">
            <a:extLst>
              <a:ext uri="{FF2B5EF4-FFF2-40B4-BE49-F238E27FC236}">
                <a16:creationId xmlns:a16="http://schemas.microsoft.com/office/drawing/2014/main" id="{43931FCD-408B-8F25-BF40-2F3AF1F84FB2}"/>
              </a:ext>
            </a:extLst>
          </p:cNvPr>
          <p:cNvSpPr>
            <a:spLocks/>
          </p:cNvSpPr>
          <p:nvPr/>
        </p:nvSpPr>
        <p:spPr bwMode="auto">
          <a:xfrm rot="21400944">
            <a:off x="7489056" y="3048303"/>
            <a:ext cx="2485"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9" name="Freeform 742">
            <a:extLst>
              <a:ext uri="{FF2B5EF4-FFF2-40B4-BE49-F238E27FC236}">
                <a16:creationId xmlns:a16="http://schemas.microsoft.com/office/drawing/2014/main" id="{D433B9D2-34DD-A2CE-2F7A-F4C75F0C454F}"/>
              </a:ext>
            </a:extLst>
          </p:cNvPr>
          <p:cNvSpPr>
            <a:spLocks/>
          </p:cNvSpPr>
          <p:nvPr/>
        </p:nvSpPr>
        <p:spPr bwMode="auto">
          <a:xfrm rot="21400944">
            <a:off x="7489056" y="3048303"/>
            <a:ext cx="2485" cy="0"/>
          </a:xfrm>
          <a:custGeom>
            <a:avLst/>
            <a:gdLst>
              <a:gd name="T0" fmla="*/ 2 w 2"/>
              <a:gd name="T1" fmla="*/ 2 w 2"/>
              <a:gd name="T2" fmla="*/ 2 w 2"/>
              <a:gd name="T3" fmla="*/ 2 w 2"/>
              <a:gd name="T4" fmla="*/ 2 w 2"/>
              <a:gd name="T5" fmla="*/ 2 w 2"/>
              <a:gd name="T6" fmla="*/ 2 w 2"/>
              <a:gd name="T7" fmla="*/ 2 w 2"/>
              <a:gd name="T8" fmla="*/ 0 w 2"/>
              <a:gd name="T9" fmla="*/ 0 w 2"/>
              <a:gd name="T10"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2" y="0"/>
                </a:moveTo>
                <a:lnTo>
                  <a:pt x="2" y="0"/>
                </a:lnTo>
                <a:lnTo>
                  <a:pt x="2" y="0"/>
                </a:lnTo>
                <a:lnTo>
                  <a:pt x="2" y="0"/>
                </a:lnTo>
                <a:lnTo>
                  <a:pt x="2" y="0"/>
                </a:lnTo>
                <a:lnTo>
                  <a:pt x="2" y="0"/>
                </a:lnTo>
                <a:lnTo>
                  <a:pt x="2" y="0"/>
                </a:lnTo>
                <a:lnTo>
                  <a:pt x="2" y="0"/>
                </a:lnTo>
                <a:lnTo>
                  <a:pt x="0" y="0"/>
                </a:lnTo>
                <a:lnTo>
                  <a:pt x="0" y="0"/>
                </a:lnTo>
                <a:lnTo>
                  <a:pt x="2"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0" name="Freeform 743">
            <a:extLst>
              <a:ext uri="{FF2B5EF4-FFF2-40B4-BE49-F238E27FC236}">
                <a16:creationId xmlns:a16="http://schemas.microsoft.com/office/drawing/2014/main" id="{B8CB7177-3FBB-FB6D-0769-BD62A61145C8}"/>
              </a:ext>
            </a:extLst>
          </p:cNvPr>
          <p:cNvSpPr>
            <a:spLocks/>
          </p:cNvSpPr>
          <p:nvPr/>
        </p:nvSpPr>
        <p:spPr bwMode="auto">
          <a:xfrm rot="21400944">
            <a:off x="7766421" y="2874223"/>
            <a:ext cx="45960" cy="214374"/>
          </a:xfrm>
          <a:custGeom>
            <a:avLst/>
            <a:gdLst>
              <a:gd name="T0" fmla="*/ 37 w 37"/>
              <a:gd name="T1" fmla="*/ 0 h 182"/>
              <a:gd name="T2" fmla="*/ 0 w 37"/>
              <a:gd name="T3" fmla="*/ 182 h 182"/>
              <a:gd name="T4" fmla="*/ 0 w 37"/>
              <a:gd name="T5" fmla="*/ 182 h 182"/>
              <a:gd name="T6" fmla="*/ 37 w 37"/>
              <a:gd name="T7" fmla="*/ 0 h 182"/>
            </a:gdLst>
            <a:ahLst/>
            <a:cxnLst>
              <a:cxn ang="0">
                <a:pos x="T0" y="T1"/>
              </a:cxn>
              <a:cxn ang="0">
                <a:pos x="T2" y="T3"/>
              </a:cxn>
              <a:cxn ang="0">
                <a:pos x="T4" y="T5"/>
              </a:cxn>
              <a:cxn ang="0">
                <a:pos x="T6" y="T7"/>
              </a:cxn>
            </a:cxnLst>
            <a:rect l="0" t="0" r="r" b="b"/>
            <a:pathLst>
              <a:path w="37" h="182">
                <a:moveTo>
                  <a:pt x="37" y="0"/>
                </a:moveTo>
                <a:lnTo>
                  <a:pt x="0" y="182"/>
                </a:lnTo>
                <a:lnTo>
                  <a:pt x="0" y="182"/>
                </a:lnTo>
                <a:lnTo>
                  <a:pt x="37"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1" name="Freeform 744">
            <a:extLst>
              <a:ext uri="{FF2B5EF4-FFF2-40B4-BE49-F238E27FC236}">
                <a16:creationId xmlns:a16="http://schemas.microsoft.com/office/drawing/2014/main" id="{2E91B6B8-F0C8-DCF2-19AB-01FF00BCC5AC}"/>
              </a:ext>
            </a:extLst>
          </p:cNvPr>
          <p:cNvSpPr>
            <a:spLocks/>
          </p:cNvSpPr>
          <p:nvPr/>
        </p:nvSpPr>
        <p:spPr bwMode="auto">
          <a:xfrm rot="21400944">
            <a:off x="7741429" y="3083585"/>
            <a:ext cx="31054" cy="7067"/>
          </a:xfrm>
          <a:custGeom>
            <a:avLst/>
            <a:gdLst>
              <a:gd name="T0" fmla="*/ 25 w 25"/>
              <a:gd name="T1" fmla="*/ 6 h 6"/>
              <a:gd name="T2" fmla="*/ 25 w 25"/>
              <a:gd name="T3" fmla="*/ 6 h 6"/>
              <a:gd name="T4" fmla="*/ 0 w 25"/>
              <a:gd name="T5" fmla="*/ 0 h 6"/>
              <a:gd name="T6" fmla="*/ 0 w 25"/>
              <a:gd name="T7" fmla="*/ 0 h 6"/>
              <a:gd name="T8" fmla="*/ 25 w 25"/>
              <a:gd name="T9" fmla="*/ 6 h 6"/>
              <a:gd name="T10" fmla="*/ 25 w 25"/>
              <a:gd name="T11" fmla="*/ 6 h 6"/>
            </a:gdLst>
            <a:ahLst/>
            <a:cxnLst>
              <a:cxn ang="0">
                <a:pos x="T0" y="T1"/>
              </a:cxn>
              <a:cxn ang="0">
                <a:pos x="T2" y="T3"/>
              </a:cxn>
              <a:cxn ang="0">
                <a:pos x="T4" y="T5"/>
              </a:cxn>
              <a:cxn ang="0">
                <a:pos x="T6" y="T7"/>
              </a:cxn>
              <a:cxn ang="0">
                <a:pos x="T8" y="T9"/>
              </a:cxn>
              <a:cxn ang="0">
                <a:pos x="T10" y="T11"/>
              </a:cxn>
            </a:cxnLst>
            <a:rect l="0" t="0" r="r" b="b"/>
            <a:pathLst>
              <a:path w="25" h="6">
                <a:moveTo>
                  <a:pt x="25" y="6"/>
                </a:moveTo>
                <a:lnTo>
                  <a:pt x="25" y="6"/>
                </a:lnTo>
                <a:lnTo>
                  <a:pt x="0" y="0"/>
                </a:lnTo>
                <a:lnTo>
                  <a:pt x="0" y="0"/>
                </a:lnTo>
                <a:lnTo>
                  <a:pt x="25" y="6"/>
                </a:lnTo>
                <a:lnTo>
                  <a:pt x="25"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2" name="Rectangle 745">
            <a:extLst>
              <a:ext uri="{FF2B5EF4-FFF2-40B4-BE49-F238E27FC236}">
                <a16:creationId xmlns:a16="http://schemas.microsoft.com/office/drawing/2014/main" id="{5C562070-C8DA-8895-451A-3CA6CD7158AE}"/>
              </a:ext>
            </a:extLst>
          </p:cNvPr>
          <p:cNvSpPr>
            <a:spLocks noChangeArrowheads="1"/>
          </p:cNvSpPr>
          <p:nvPr/>
        </p:nvSpPr>
        <p:spPr bwMode="auto">
          <a:xfrm rot="21400944">
            <a:off x="7772695" y="3089711"/>
            <a:ext cx="1242" cy="1178"/>
          </a:xfrm>
          <a:prstGeom prst="rect">
            <a:avLst/>
          </a:prstGeom>
          <a:solidFill>
            <a:schemeClr val="tx1">
              <a:lumMod val="75000"/>
            </a:schemeClr>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3" name="Freeform 747">
            <a:extLst>
              <a:ext uri="{FF2B5EF4-FFF2-40B4-BE49-F238E27FC236}">
                <a16:creationId xmlns:a16="http://schemas.microsoft.com/office/drawing/2014/main" id="{40A957C2-D8FF-27CF-E6AC-F8863EBF62E3}"/>
              </a:ext>
            </a:extLst>
          </p:cNvPr>
          <p:cNvSpPr>
            <a:spLocks/>
          </p:cNvSpPr>
          <p:nvPr/>
        </p:nvSpPr>
        <p:spPr bwMode="auto">
          <a:xfrm rot="21400944">
            <a:off x="7491539" y="304823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4" name="Oval 748">
            <a:extLst>
              <a:ext uri="{FF2B5EF4-FFF2-40B4-BE49-F238E27FC236}">
                <a16:creationId xmlns:a16="http://schemas.microsoft.com/office/drawing/2014/main" id="{D00C1F70-3278-B29E-0857-ECBA63B698E5}"/>
              </a:ext>
            </a:extLst>
          </p:cNvPr>
          <p:cNvSpPr>
            <a:spLocks noChangeArrowheads="1"/>
          </p:cNvSpPr>
          <p:nvPr/>
        </p:nvSpPr>
        <p:spPr bwMode="auto">
          <a:xfrm rot="21400944">
            <a:off x="7491572" y="3048194"/>
            <a:ext cx="1242" cy="1178"/>
          </a:xfrm>
          <a:prstGeom prst="ellipse">
            <a:avLst/>
          </a:pr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5" name="Freeform 749">
            <a:extLst>
              <a:ext uri="{FF2B5EF4-FFF2-40B4-BE49-F238E27FC236}">
                <a16:creationId xmlns:a16="http://schemas.microsoft.com/office/drawing/2014/main" id="{F362A35B-1CA3-DC05-1B49-25266111D77E}"/>
              </a:ext>
            </a:extLst>
          </p:cNvPr>
          <p:cNvSpPr>
            <a:spLocks/>
          </p:cNvSpPr>
          <p:nvPr/>
        </p:nvSpPr>
        <p:spPr bwMode="auto">
          <a:xfrm rot="21400944">
            <a:off x="7557264" y="24863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6" name="Freeform 750">
            <a:extLst>
              <a:ext uri="{FF2B5EF4-FFF2-40B4-BE49-F238E27FC236}">
                <a16:creationId xmlns:a16="http://schemas.microsoft.com/office/drawing/2014/main" id="{22E0C528-4708-79E0-C720-580DF7730289}"/>
              </a:ext>
            </a:extLst>
          </p:cNvPr>
          <p:cNvSpPr>
            <a:spLocks/>
          </p:cNvSpPr>
          <p:nvPr/>
        </p:nvSpPr>
        <p:spPr bwMode="auto">
          <a:xfrm rot="21400944">
            <a:off x="7556991" y="24816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7" name="Freeform 751">
            <a:extLst>
              <a:ext uri="{FF2B5EF4-FFF2-40B4-BE49-F238E27FC236}">
                <a16:creationId xmlns:a16="http://schemas.microsoft.com/office/drawing/2014/main" id="{88D6C853-AE4A-D03F-3D02-E157595D2574}"/>
              </a:ext>
            </a:extLst>
          </p:cNvPr>
          <p:cNvSpPr>
            <a:spLocks/>
          </p:cNvSpPr>
          <p:nvPr/>
        </p:nvSpPr>
        <p:spPr bwMode="auto">
          <a:xfrm rot="21400944">
            <a:off x="7556991" y="24816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8" name="Freeform 752">
            <a:extLst>
              <a:ext uri="{FF2B5EF4-FFF2-40B4-BE49-F238E27FC236}">
                <a16:creationId xmlns:a16="http://schemas.microsoft.com/office/drawing/2014/main" id="{1AC6EC8B-F01B-8810-0DCC-D2935BD08945}"/>
              </a:ext>
            </a:extLst>
          </p:cNvPr>
          <p:cNvSpPr>
            <a:spLocks/>
          </p:cNvSpPr>
          <p:nvPr/>
        </p:nvSpPr>
        <p:spPr bwMode="auto">
          <a:xfrm rot="21400944">
            <a:off x="7546401" y="2486662"/>
            <a:ext cx="11180" cy="10601"/>
          </a:xfrm>
          <a:custGeom>
            <a:avLst/>
            <a:gdLst>
              <a:gd name="T0" fmla="*/ 9 w 9"/>
              <a:gd name="T1" fmla="*/ 0 h 9"/>
              <a:gd name="T2" fmla="*/ 9 w 9"/>
              <a:gd name="T3" fmla="*/ 0 h 9"/>
              <a:gd name="T4" fmla="*/ 0 w 9"/>
              <a:gd name="T5" fmla="*/ 9 h 9"/>
              <a:gd name="T6" fmla="*/ 0 w 9"/>
              <a:gd name="T7" fmla="*/ 9 h 9"/>
              <a:gd name="T8" fmla="*/ 9 w 9"/>
              <a:gd name="T9" fmla="*/ 0 h 9"/>
              <a:gd name="T10" fmla="*/ 9 w 9"/>
              <a:gd name="T11" fmla="*/ 0 h 9"/>
            </a:gdLst>
            <a:ahLst/>
            <a:cxnLst>
              <a:cxn ang="0">
                <a:pos x="T0" y="T1"/>
              </a:cxn>
              <a:cxn ang="0">
                <a:pos x="T2" y="T3"/>
              </a:cxn>
              <a:cxn ang="0">
                <a:pos x="T4" y="T5"/>
              </a:cxn>
              <a:cxn ang="0">
                <a:pos x="T6" y="T7"/>
              </a:cxn>
              <a:cxn ang="0">
                <a:pos x="T8" y="T9"/>
              </a:cxn>
              <a:cxn ang="0">
                <a:pos x="T10" y="T11"/>
              </a:cxn>
            </a:cxnLst>
            <a:rect l="0" t="0" r="r" b="b"/>
            <a:pathLst>
              <a:path w="9" h="9">
                <a:moveTo>
                  <a:pt x="9" y="0"/>
                </a:moveTo>
                <a:lnTo>
                  <a:pt x="9" y="0"/>
                </a:lnTo>
                <a:lnTo>
                  <a:pt x="0" y="9"/>
                </a:lnTo>
                <a:lnTo>
                  <a:pt x="0" y="9"/>
                </a:lnTo>
                <a:lnTo>
                  <a:pt x="9" y="0"/>
                </a:lnTo>
                <a:lnTo>
                  <a:pt x="9"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9" name="Freeform 753">
            <a:extLst>
              <a:ext uri="{FF2B5EF4-FFF2-40B4-BE49-F238E27FC236}">
                <a16:creationId xmlns:a16="http://schemas.microsoft.com/office/drawing/2014/main" id="{403FF72A-A069-C86D-0933-5934A7548D84}"/>
              </a:ext>
            </a:extLst>
          </p:cNvPr>
          <p:cNvSpPr>
            <a:spLocks/>
          </p:cNvSpPr>
          <p:nvPr/>
        </p:nvSpPr>
        <p:spPr bwMode="auto">
          <a:xfrm rot="21400944">
            <a:off x="7807048" y="2779490"/>
            <a:ext cx="11180" cy="3534"/>
          </a:xfrm>
          <a:custGeom>
            <a:avLst/>
            <a:gdLst>
              <a:gd name="T0" fmla="*/ 9 w 9"/>
              <a:gd name="T1" fmla="*/ 3 h 3"/>
              <a:gd name="T2" fmla="*/ 0 w 9"/>
              <a:gd name="T3" fmla="*/ 0 h 3"/>
              <a:gd name="T4" fmla="*/ 9 w 9"/>
              <a:gd name="T5" fmla="*/ 3 h 3"/>
              <a:gd name="T6" fmla="*/ 9 w 9"/>
              <a:gd name="T7" fmla="*/ 3 h 3"/>
            </a:gdLst>
            <a:ahLst/>
            <a:cxnLst>
              <a:cxn ang="0">
                <a:pos x="T0" y="T1"/>
              </a:cxn>
              <a:cxn ang="0">
                <a:pos x="T2" y="T3"/>
              </a:cxn>
              <a:cxn ang="0">
                <a:pos x="T4" y="T5"/>
              </a:cxn>
              <a:cxn ang="0">
                <a:pos x="T6" y="T7"/>
              </a:cxn>
            </a:cxnLst>
            <a:rect l="0" t="0" r="r" b="b"/>
            <a:pathLst>
              <a:path w="9" h="3">
                <a:moveTo>
                  <a:pt x="9" y="3"/>
                </a:moveTo>
                <a:lnTo>
                  <a:pt x="0" y="0"/>
                </a:lnTo>
                <a:lnTo>
                  <a:pt x="9" y="3"/>
                </a:lnTo>
                <a:lnTo>
                  <a:pt x="9"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0" name="Freeform 754">
            <a:extLst>
              <a:ext uri="{FF2B5EF4-FFF2-40B4-BE49-F238E27FC236}">
                <a16:creationId xmlns:a16="http://schemas.microsoft.com/office/drawing/2014/main" id="{3D407111-5688-C8D7-563C-05DD9C4CCBF2}"/>
              </a:ext>
            </a:extLst>
          </p:cNvPr>
          <p:cNvSpPr>
            <a:spLocks/>
          </p:cNvSpPr>
          <p:nvPr/>
        </p:nvSpPr>
        <p:spPr bwMode="auto">
          <a:xfrm rot="21400944">
            <a:off x="7519600" y="2562868"/>
            <a:ext cx="0" cy="7067"/>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1" name="Freeform 755">
            <a:extLst>
              <a:ext uri="{FF2B5EF4-FFF2-40B4-BE49-F238E27FC236}">
                <a16:creationId xmlns:a16="http://schemas.microsoft.com/office/drawing/2014/main" id="{FE7E4037-9B07-F670-6901-CA253A704C82}"/>
              </a:ext>
            </a:extLst>
          </p:cNvPr>
          <p:cNvSpPr>
            <a:spLocks/>
          </p:cNvSpPr>
          <p:nvPr/>
        </p:nvSpPr>
        <p:spPr bwMode="auto">
          <a:xfrm rot="21400944">
            <a:off x="7452498" y="2122106"/>
            <a:ext cx="38508" cy="117788"/>
          </a:xfrm>
          <a:custGeom>
            <a:avLst/>
            <a:gdLst>
              <a:gd name="T0" fmla="*/ 31 w 31"/>
              <a:gd name="T1" fmla="*/ 0 h 100"/>
              <a:gd name="T2" fmla="*/ 31 w 31"/>
              <a:gd name="T3" fmla="*/ 0 h 100"/>
              <a:gd name="T4" fmla="*/ 0 w 31"/>
              <a:gd name="T5" fmla="*/ 100 h 100"/>
              <a:gd name="T6" fmla="*/ 31 w 31"/>
              <a:gd name="T7" fmla="*/ 0 h 100"/>
            </a:gdLst>
            <a:ahLst/>
            <a:cxnLst>
              <a:cxn ang="0">
                <a:pos x="T0" y="T1"/>
              </a:cxn>
              <a:cxn ang="0">
                <a:pos x="T2" y="T3"/>
              </a:cxn>
              <a:cxn ang="0">
                <a:pos x="T4" y="T5"/>
              </a:cxn>
              <a:cxn ang="0">
                <a:pos x="T6" y="T7"/>
              </a:cxn>
            </a:cxnLst>
            <a:rect l="0" t="0" r="r" b="b"/>
            <a:pathLst>
              <a:path w="31" h="100">
                <a:moveTo>
                  <a:pt x="31" y="0"/>
                </a:moveTo>
                <a:lnTo>
                  <a:pt x="31" y="0"/>
                </a:lnTo>
                <a:lnTo>
                  <a:pt x="0" y="100"/>
                </a:lnTo>
                <a:lnTo>
                  <a:pt x="31"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2" name="Freeform 756">
            <a:extLst>
              <a:ext uri="{FF2B5EF4-FFF2-40B4-BE49-F238E27FC236}">
                <a16:creationId xmlns:a16="http://schemas.microsoft.com/office/drawing/2014/main" id="{A6F65ADF-2C39-F84A-BC46-C85944C29740}"/>
              </a:ext>
            </a:extLst>
          </p:cNvPr>
          <p:cNvSpPr>
            <a:spLocks/>
          </p:cNvSpPr>
          <p:nvPr/>
        </p:nvSpPr>
        <p:spPr bwMode="auto">
          <a:xfrm rot="21400944">
            <a:off x="7461172" y="2247034"/>
            <a:ext cx="23602" cy="38870"/>
          </a:xfrm>
          <a:custGeom>
            <a:avLst/>
            <a:gdLst>
              <a:gd name="T0" fmla="*/ 0 w 19"/>
              <a:gd name="T1" fmla="*/ 0 h 33"/>
              <a:gd name="T2" fmla="*/ 0 w 19"/>
              <a:gd name="T3" fmla="*/ 0 h 33"/>
              <a:gd name="T4" fmla="*/ 11 w 19"/>
              <a:gd name="T5" fmla="*/ 18 h 33"/>
              <a:gd name="T6" fmla="*/ 16 w 19"/>
              <a:gd name="T7" fmla="*/ 27 h 33"/>
              <a:gd name="T8" fmla="*/ 19 w 19"/>
              <a:gd name="T9" fmla="*/ 33 h 33"/>
              <a:gd name="T10" fmla="*/ 19 w 19"/>
              <a:gd name="T11" fmla="*/ 33 h 33"/>
              <a:gd name="T12" fmla="*/ 16 w 19"/>
              <a:gd name="T13" fmla="*/ 27 h 33"/>
              <a:gd name="T14" fmla="*/ 11 w 19"/>
              <a:gd name="T15" fmla="*/ 18 h 33"/>
              <a:gd name="T16" fmla="*/ 0 w 19"/>
              <a:gd name="T17" fmla="*/ 0 h 33"/>
              <a:gd name="T18" fmla="*/ 0 w 19"/>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0" y="0"/>
                </a:moveTo>
                <a:lnTo>
                  <a:pt x="0" y="0"/>
                </a:lnTo>
                <a:lnTo>
                  <a:pt x="11" y="18"/>
                </a:lnTo>
                <a:lnTo>
                  <a:pt x="16" y="27"/>
                </a:lnTo>
                <a:lnTo>
                  <a:pt x="19" y="33"/>
                </a:lnTo>
                <a:lnTo>
                  <a:pt x="19" y="33"/>
                </a:lnTo>
                <a:lnTo>
                  <a:pt x="16" y="27"/>
                </a:lnTo>
                <a:lnTo>
                  <a:pt x="11" y="18"/>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3" name="Freeform 757">
            <a:extLst>
              <a:ext uri="{FF2B5EF4-FFF2-40B4-BE49-F238E27FC236}">
                <a16:creationId xmlns:a16="http://schemas.microsoft.com/office/drawing/2014/main" id="{FBA486C8-12CB-90CE-1309-D271709EEA97}"/>
              </a:ext>
            </a:extLst>
          </p:cNvPr>
          <p:cNvSpPr>
            <a:spLocks/>
          </p:cNvSpPr>
          <p:nvPr/>
        </p:nvSpPr>
        <p:spPr bwMode="auto">
          <a:xfrm rot="21400944">
            <a:off x="7757608" y="2752194"/>
            <a:ext cx="34782" cy="25913"/>
          </a:xfrm>
          <a:custGeom>
            <a:avLst/>
            <a:gdLst>
              <a:gd name="T0" fmla="*/ 28 w 28"/>
              <a:gd name="T1" fmla="*/ 22 h 22"/>
              <a:gd name="T2" fmla="*/ 28 w 28"/>
              <a:gd name="T3" fmla="*/ 22 h 22"/>
              <a:gd name="T4" fmla="*/ 11 w 28"/>
              <a:gd name="T5" fmla="*/ 16 h 22"/>
              <a:gd name="T6" fmla="*/ 6 w 28"/>
              <a:gd name="T7" fmla="*/ 7 h 22"/>
              <a:gd name="T8" fmla="*/ 0 w 28"/>
              <a:gd name="T9" fmla="*/ 0 h 22"/>
              <a:gd name="T10" fmla="*/ 0 w 28"/>
              <a:gd name="T11" fmla="*/ 0 h 22"/>
              <a:gd name="T12" fmla="*/ 6 w 28"/>
              <a:gd name="T13" fmla="*/ 7 h 22"/>
              <a:gd name="T14" fmla="*/ 11 w 28"/>
              <a:gd name="T15" fmla="*/ 16 h 22"/>
              <a:gd name="T16" fmla="*/ 28 w 28"/>
              <a:gd name="T17" fmla="*/ 22 h 22"/>
              <a:gd name="T18" fmla="*/ 28 w 28"/>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2">
                <a:moveTo>
                  <a:pt x="28" y="22"/>
                </a:moveTo>
                <a:lnTo>
                  <a:pt x="28" y="22"/>
                </a:lnTo>
                <a:lnTo>
                  <a:pt x="11" y="16"/>
                </a:lnTo>
                <a:lnTo>
                  <a:pt x="6" y="7"/>
                </a:lnTo>
                <a:lnTo>
                  <a:pt x="0" y="0"/>
                </a:lnTo>
                <a:lnTo>
                  <a:pt x="0" y="0"/>
                </a:lnTo>
                <a:lnTo>
                  <a:pt x="6" y="7"/>
                </a:lnTo>
                <a:lnTo>
                  <a:pt x="11" y="16"/>
                </a:lnTo>
                <a:lnTo>
                  <a:pt x="28" y="22"/>
                </a:lnTo>
                <a:lnTo>
                  <a:pt x="28" y="22"/>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4" name="Freeform 758">
            <a:extLst>
              <a:ext uri="{FF2B5EF4-FFF2-40B4-BE49-F238E27FC236}">
                <a16:creationId xmlns:a16="http://schemas.microsoft.com/office/drawing/2014/main" id="{890D1FAA-71CD-43F5-F190-F4ACE261CB09}"/>
              </a:ext>
            </a:extLst>
          </p:cNvPr>
          <p:cNvSpPr>
            <a:spLocks/>
          </p:cNvSpPr>
          <p:nvPr/>
        </p:nvSpPr>
        <p:spPr bwMode="auto">
          <a:xfrm rot="21400944">
            <a:off x="7520323" y="2569014"/>
            <a:ext cx="31054" cy="18846"/>
          </a:xfrm>
          <a:custGeom>
            <a:avLst/>
            <a:gdLst>
              <a:gd name="T0" fmla="*/ 25 w 25"/>
              <a:gd name="T1" fmla="*/ 16 h 16"/>
              <a:gd name="T2" fmla="*/ 25 w 25"/>
              <a:gd name="T3" fmla="*/ 16 h 16"/>
              <a:gd name="T4" fmla="*/ 11 w 25"/>
              <a:gd name="T5" fmla="*/ 13 h 16"/>
              <a:gd name="T6" fmla="*/ 6 w 25"/>
              <a:gd name="T7" fmla="*/ 6 h 16"/>
              <a:gd name="T8" fmla="*/ 0 w 25"/>
              <a:gd name="T9" fmla="*/ 0 h 16"/>
              <a:gd name="T10" fmla="*/ 0 w 25"/>
              <a:gd name="T11" fmla="*/ 0 h 16"/>
              <a:gd name="T12" fmla="*/ 6 w 25"/>
              <a:gd name="T13" fmla="*/ 6 h 16"/>
              <a:gd name="T14" fmla="*/ 11 w 25"/>
              <a:gd name="T15" fmla="*/ 13 h 16"/>
              <a:gd name="T16" fmla="*/ 25 w 25"/>
              <a:gd name="T17" fmla="*/ 16 h 16"/>
              <a:gd name="T18" fmla="*/ 25 w 25"/>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6">
                <a:moveTo>
                  <a:pt x="25" y="16"/>
                </a:moveTo>
                <a:lnTo>
                  <a:pt x="25" y="16"/>
                </a:lnTo>
                <a:lnTo>
                  <a:pt x="11" y="13"/>
                </a:lnTo>
                <a:lnTo>
                  <a:pt x="6" y="6"/>
                </a:lnTo>
                <a:lnTo>
                  <a:pt x="0" y="0"/>
                </a:lnTo>
                <a:lnTo>
                  <a:pt x="0" y="0"/>
                </a:lnTo>
                <a:lnTo>
                  <a:pt x="6" y="6"/>
                </a:lnTo>
                <a:lnTo>
                  <a:pt x="11" y="13"/>
                </a:lnTo>
                <a:lnTo>
                  <a:pt x="25" y="16"/>
                </a:lnTo>
                <a:lnTo>
                  <a:pt x="25" y="1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5" name="Freeform 759">
            <a:extLst>
              <a:ext uri="{FF2B5EF4-FFF2-40B4-BE49-F238E27FC236}">
                <a16:creationId xmlns:a16="http://schemas.microsoft.com/office/drawing/2014/main" id="{C2663F9C-1D33-CC6F-8AF2-B9BE7074A683}"/>
              </a:ext>
            </a:extLst>
          </p:cNvPr>
          <p:cNvSpPr>
            <a:spLocks/>
          </p:cNvSpPr>
          <p:nvPr/>
        </p:nvSpPr>
        <p:spPr bwMode="auto">
          <a:xfrm rot="21400944">
            <a:off x="7553061" y="2474582"/>
            <a:ext cx="7453" cy="7067"/>
          </a:xfrm>
          <a:custGeom>
            <a:avLst/>
            <a:gdLst>
              <a:gd name="T0" fmla="*/ 6 w 6"/>
              <a:gd name="T1" fmla="*/ 6 h 6"/>
              <a:gd name="T2" fmla="*/ 6 w 6"/>
              <a:gd name="T3" fmla="*/ 6 h 6"/>
              <a:gd name="T4" fmla="*/ 6 w 6"/>
              <a:gd name="T5" fmla="*/ 6 h 6"/>
              <a:gd name="T6" fmla="*/ 0 w 6"/>
              <a:gd name="T7" fmla="*/ 3 h 6"/>
              <a:gd name="T8" fmla="*/ 0 w 6"/>
              <a:gd name="T9" fmla="*/ 3 h 6"/>
              <a:gd name="T10" fmla="*/ 0 w 6"/>
              <a:gd name="T11" fmla="*/ 0 h 6"/>
              <a:gd name="T12" fmla="*/ 0 w 6"/>
              <a:gd name="T13" fmla="*/ 0 h 6"/>
              <a:gd name="T14" fmla="*/ 0 w 6"/>
              <a:gd name="T15" fmla="*/ 3 h 6"/>
              <a:gd name="T16" fmla="*/ 0 w 6"/>
              <a:gd name="T17" fmla="*/ 3 h 6"/>
              <a:gd name="T18" fmla="*/ 6 w 6"/>
              <a:gd name="T19" fmla="*/ 6 h 6"/>
              <a:gd name="T20" fmla="*/ 6 w 6"/>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6" y="6"/>
                </a:moveTo>
                <a:lnTo>
                  <a:pt x="6" y="6"/>
                </a:lnTo>
                <a:lnTo>
                  <a:pt x="6" y="6"/>
                </a:lnTo>
                <a:lnTo>
                  <a:pt x="0" y="3"/>
                </a:lnTo>
                <a:lnTo>
                  <a:pt x="0" y="3"/>
                </a:lnTo>
                <a:lnTo>
                  <a:pt x="0" y="0"/>
                </a:lnTo>
                <a:lnTo>
                  <a:pt x="0" y="0"/>
                </a:lnTo>
                <a:lnTo>
                  <a:pt x="0" y="3"/>
                </a:lnTo>
                <a:lnTo>
                  <a:pt x="0" y="3"/>
                </a:lnTo>
                <a:lnTo>
                  <a:pt x="6" y="6"/>
                </a:lnTo>
                <a:lnTo>
                  <a:pt x="6" y="6"/>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6" name="Freeform 760">
            <a:extLst>
              <a:ext uri="{FF2B5EF4-FFF2-40B4-BE49-F238E27FC236}">
                <a16:creationId xmlns:a16="http://schemas.microsoft.com/office/drawing/2014/main" id="{1688A7D9-3B1C-4084-F9FB-4F660D81DCFC}"/>
              </a:ext>
            </a:extLst>
          </p:cNvPr>
          <p:cNvSpPr>
            <a:spLocks/>
          </p:cNvSpPr>
          <p:nvPr/>
        </p:nvSpPr>
        <p:spPr bwMode="auto">
          <a:xfrm rot="21400944">
            <a:off x="7274759" y="27858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7" name="Freeform 761">
            <a:extLst>
              <a:ext uri="{FF2B5EF4-FFF2-40B4-BE49-F238E27FC236}">
                <a16:creationId xmlns:a16="http://schemas.microsoft.com/office/drawing/2014/main" id="{48237605-CA18-EE37-9F97-4B88852D4556}"/>
              </a:ext>
            </a:extLst>
          </p:cNvPr>
          <p:cNvSpPr>
            <a:spLocks/>
          </p:cNvSpPr>
          <p:nvPr/>
        </p:nvSpPr>
        <p:spPr bwMode="auto">
          <a:xfrm rot="21400944">
            <a:off x="6717577" y="1995066"/>
            <a:ext cx="691898" cy="497067"/>
          </a:xfrm>
          <a:custGeom>
            <a:avLst/>
            <a:gdLst>
              <a:gd name="T0" fmla="*/ 406 w 557"/>
              <a:gd name="T1" fmla="*/ 73 h 422"/>
              <a:gd name="T2" fmla="*/ 157 w 557"/>
              <a:gd name="T3" fmla="*/ 18 h 422"/>
              <a:gd name="T4" fmla="*/ 168 w 557"/>
              <a:gd name="T5" fmla="*/ 43 h 422"/>
              <a:gd name="T6" fmla="*/ 163 w 557"/>
              <a:gd name="T7" fmla="*/ 88 h 422"/>
              <a:gd name="T8" fmla="*/ 157 w 557"/>
              <a:gd name="T9" fmla="*/ 118 h 422"/>
              <a:gd name="T10" fmla="*/ 152 w 557"/>
              <a:gd name="T11" fmla="*/ 152 h 422"/>
              <a:gd name="T12" fmla="*/ 129 w 557"/>
              <a:gd name="T13" fmla="*/ 185 h 422"/>
              <a:gd name="T14" fmla="*/ 115 w 557"/>
              <a:gd name="T15" fmla="*/ 197 h 422"/>
              <a:gd name="T16" fmla="*/ 98 w 557"/>
              <a:gd name="T17" fmla="*/ 197 h 422"/>
              <a:gd name="T18" fmla="*/ 87 w 557"/>
              <a:gd name="T19" fmla="*/ 188 h 422"/>
              <a:gd name="T20" fmla="*/ 96 w 557"/>
              <a:gd name="T21" fmla="*/ 176 h 422"/>
              <a:gd name="T22" fmla="*/ 101 w 557"/>
              <a:gd name="T23" fmla="*/ 173 h 422"/>
              <a:gd name="T24" fmla="*/ 110 w 557"/>
              <a:gd name="T25" fmla="*/ 155 h 422"/>
              <a:gd name="T26" fmla="*/ 124 w 557"/>
              <a:gd name="T27" fmla="*/ 143 h 422"/>
              <a:gd name="T28" fmla="*/ 132 w 557"/>
              <a:gd name="T29" fmla="*/ 128 h 422"/>
              <a:gd name="T30" fmla="*/ 118 w 557"/>
              <a:gd name="T31" fmla="*/ 122 h 422"/>
              <a:gd name="T32" fmla="*/ 118 w 557"/>
              <a:gd name="T33" fmla="*/ 112 h 422"/>
              <a:gd name="T34" fmla="*/ 121 w 557"/>
              <a:gd name="T35" fmla="*/ 88 h 422"/>
              <a:gd name="T36" fmla="*/ 107 w 557"/>
              <a:gd name="T37" fmla="*/ 79 h 422"/>
              <a:gd name="T38" fmla="*/ 90 w 557"/>
              <a:gd name="T39" fmla="*/ 76 h 422"/>
              <a:gd name="T40" fmla="*/ 54 w 557"/>
              <a:gd name="T41" fmla="*/ 61 h 422"/>
              <a:gd name="T42" fmla="*/ 9 w 557"/>
              <a:gd name="T43" fmla="*/ 24 h 422"/>
              <a:gd name="T44" fmla="*/ 6 w 557"/>
              <a:gd name="T45" fmla="*/ 61 h 422"/>
              <a:gd name="T46" fmla="*/ 3 w 557"/>
              <a:gd name="T47" fmla="*/ 118 h 422"/>
              <a:gd name="T48" fmla="*/ 0 w 557"/>
              <a:gd name="T49" fmla="*/ 152 h 422"/>
              <a:gd name="T50" fmla="*/ 14 w 557"/>
              <a:gd name="T51" fmla="*/ 207 h 422"/>
              <a:gd name="T52" fmla="*/ 9 w 557"/>
              <a:gd name="T53" fmla="*/ 228 h 422"/>
              <a:gd name="T54" fmla="*/ 23 w 557"/>
              <a:gd name="T55" fmla="*/ 258 h 422"/>
              <a:gd name="T56" fmla="*/ 20 w 557"/>
              <a:gd name="T57" fmla="*/ 261 h 422"/>
              <a:gd name="T58" fmla="*/ 23 w 557"/>
              <a:gd name="T59" fmla="*/ 264 h 422"/>
              <a:gd name="T60" fmla="*/ 26 w 557"/>
              <a:gd name="T61" fmla="*/ 264 h 422"/>
              <a:gd name="T62" fmla="*/ 28 w 557"/>
              <a:gd name="T63" fmla="*/ 267 h 422"/>
              <a:gd name="T64" fmla="*/ 28 w 557"/>
              <a:gd name="T65" fmla="*/ 267 h 422"/>
              <a:gd name="T66" fmla="*/ 68 w 557"/>
              <a:gd name="T67" fmla="*/ 286 h 422"/>
              <a:gd name="T68" fmla="*/ 82 w 557"/>
              <a:gd name="T69" fmla="*/ 358 h 422"/>
              <a:gd name="T70" fmla="*/ 107 w 557"/>
              <a:gd name="T71" fmla="*/ 362 h 422"/>
              <a:gd name="T72" fmla="*/ 146 w 557"/>
              <a:gd name="T73" fmla="*/ 358 h 422"/>
              <a:gd name="T74" fmla="*/ 152 w 557"/>
              <a:gd name="T75" fmla="*/ 365 h 422"/>
              <a:gd name="T76" fmla="*/ 168 w 557"/>
              <a:gd name="T77" fmla="*/ 374 h 422"/>
              <a:gd name="T78" fmla="*/ 213 w 557"/>
              <a:gd name="T79" fmla="*/ 389 h 422"/>
              <a:gd name="T80" fmla="*/ 269 w 557"/>
              <a:gd name="T81" fmla="*/ 389 h 422"/>
              <a:gd name="T82" fmla="*/ 339 w 557"/>
              <a:gd name="T83" fmla="*/ 389 h 422"/>
              <a:gd name="T84" fmla="*/ 342 w 557"/>
              <a:gd name="T85" fmla="*/ 389 h 422"/>
              <a:gd name="T86" fmla="*/ 345 w 557"/>
              <a:gd name="T87" fmla="*/ 389 h 422"/>
              <a:gd name="T88" fmla="*/ 347 w 557"/>
              <a:gd name="T89" fmla="*/ 389 h 422"/>
              <a:gd name="T90" fmla="*/ 350 w 557"/>
              <a:gd name="T91" fmla="*/ 389 h 422"/>
              <a:gd name="T92" fmla="*/ 353 w 557"/>
              <a:gd name="T93" fmla="*/ 392 h 422"/>
              <a:gd name="T94" fmla="*/ 359 w 557"/>
              <a:gd name="T95" fmla="*/ 392 h 422"/>
              <a:gd name="T96" fmla="*/ 361 w 557"/>
              <a:gd name="T97" fmla="*/ 392 h 422"/>
              <a:gd name="T98" fmla="*/ 367 w 557"/>
              <a:gd name="T99" fmla="*/ 395 h 422"/>
              <a:gd name="T100" fmla="*/ 373 w 557"/>
              <a:gd name="T101" fmla="*/ 395 h 422"/>
              <a:gd name="T102" fmla="*/ 375 w 557"/>
              <a:gd name="T103" fmla="*/ 395 h 422"/>
              <a:gd name="T104" fmla="*/ 381 w 557"/>
              <a:gd name="T105" fmla="*/ 398 h 422"/>
              <a:gd name="T106" fmla="*/ 387 w 557"/>
              <a:gd name="T107" fmla="*/ 398 h 422"/>
              <a:gd name="T108" fmla="*/ 389 w 557"/>
              <a:gd name="T109" fmla="*/ 401 h 422"/>
              <a:gd name="T110" fmla="*/ 395 w 557"/>
              <a:gd name="T111" fmla="*/ 401 h 422"/>
              <a:gd name="T112" fmla="*/ 406 w 557"/>
              <a:gd name="T113" fmla="*/ 404 h 422"/>
              <a:gd name="T114" fmla="*/ 412 w 557"/>
              <a:gd name="T115" fmla="*/ 407 h 422"/>
              <a:gd name="T116" fmla="*/ 465 w 557"/>
              <a:gd name="T117"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7" h="422">
                <a:moveTo>
                  <a:pt x="527" y="216"/>
                </a:moveTo>
                <a:lnTo>
                  <a:pt x="557" y="112"/>
                </a:lnTo>
                <a:lnTo>
                  <a:pt x="557" y="112"/>
                </a:lnTo>
                <a:lnTo>
                  <a:pt x="406" y="73"/>
                </a:lnTo>
                <a:lnTo>
                  <a:pt x="286" y="39"/>
                </a:lnTo>
                <a:lnTo>
                  <a:pt x="154" y="0"/>
                </a:lnTo>
                <a:lnTo>
                  <a:pt x="154" y="0"/>
                </a:lnTo>
                <a:lnTo>
                  <a:pt x="157" y="18"/>
                </a:lnTo>
                <a:lnTo>
                  <a:pt x="160" y="27"/>
                </a:lnTo>
                <a:lnTo>
                  <a:pt x="160" y="27"/>
                </a:lnTo>
                <a:lnTo>
                  <a:pt x="163" y="33"/>
                </a:lnTo>
                <a:lnTo>
                  <a:pt x="168" y="43"/>
                </a:lnTo>
                <a:lnTo>
                  <a:pt x="168" y="52"/>
                </a:lnTo>
                <a:lnTo>
                  <a:pt x="168" y="61"/>
                </a:lnTo>
                <a:lnTo>
                  <a:pt x="168" y="61"/>
                </a:lnTo>
                <a:lnTo>
                  <a:pt x="163" y="88"/>
                </a:lnTo>
                <a:lnTo>
                  <a:pt x="163" y="88"/>
                </a:lnTo>
                <a:lnTo>
                  <a:pt x="160" y="109"/>
                </a:lnTo>
                <a:lnTo>
                  <a:pt x="160" y="109"/>
                </a:lnTo>
                <a:lnTo>
                  <a:pt x="157" y="118"/>
                </a:lnTo>
                <a:lnTo>
                  <a:pt x="157" y="118"/>
                </a:lnTo>
                <a:lnTo>
                  <a:pt x="157" y="131"/>
                </a:lnTo>
                <a:lnTo>
                  <a:pt x="152" y="149"/>
                </a:lnTo>
                <a:lnTo>
                  <a:pt x="152" y="152"/>
                </a:lnTo>
                <a:lnTo>
                  <a:pt x="152" y="152"/>
                </a:lnTo>
                <a:lnTo>
                  <a:pt x="143" y="170"/>
                </a:lnTo>
                <a:lnTo>
                  <a:pt x="138" y="179"/>
                </a:lnTo>
                <a:lnTo>
                  <a:pt x="129" y="185"/>
                </a:lnTo>
                <a:lnTo>
                  <a:pt x="129" y="185"/>
                </a:lnTo>
                <a:lnTo>
                  <a:pt x="124" y="191"/>
                </a:lnTo>
                <a:lnTo>
                  <a:pt x="124" y="191"/>
                </a:lnTo>
                <a:lnTo>
                  <a:pt x="115" y="197"/>
                </a:lnTo>
                <a:lnTo>
                  <a:pt x="104" y="197"/>
                </a:lnTo>
                <a:lnTo>
                  <a:pt x="104" y="197"/>
                </a:lnTo>
                <a:lnTo>
                  <a:pt x="98" y="197"/>
                </a:lnTo>
                <a:lnTo>
                  <a:pt x="98" y="197"/>
                </a:lnTo>
                <a:lnTo>
                  <a:pt x="93" y="194"/>
                </a:lnTo>
                <a:lnTo>
                  <a:pt x="90" y="191"/>
                </a:lnTo>
                <a:lnTo>
                  <a:pt x="87" y="188"/>
                </a:lnTo>
                <a:lnTo>
                  <a:pt x="87" y="188"/>
                </a:lnTo>
                <a:lnTo>
                  <a:pt x="87" y="185"/>
                </a:lnTo>
                <a:lnTo>
                  <a:pt x="90" y="182"/>
                </a:lnTo>
                <a:lnTo>
                  <a:pt x="96" y="176"/>
                </a:lnTo>
                <a:lnTo>
                  <a:pt x="96" y="176"/>
                </a:lnTo>
                <a:lnTo>
                  <a:pt x="98" y="176"/>
                </a:lnTo>
                <a:lnTo>
                  <a:pt x="98" y="176"/>
                </a:lnTo>
                <a:lnTo>
                  <a:pt x="101" y="173"/>
                </a:lnTo>
                <a:lnTo>
                  <a:pt x="101" y="173"/>
                </a:lnTo>
                <a:lnTo>
                  <a:pt x="107" y="170"/>
                </a:lnTo>
                <a:lnTo>
                  <a:pt x="110" y="161"/>
                </a:lnTo>
                <a:lnTo>
                  <a:pt x="110" y="161"/>
                </a:lnTo>
                <a:lnTo>
                  <a:pt x="110" y="155"/>
                </a:lnTo>
                <a:lnTo>
                  <a:pt x="112" y="152"/>
                </a:lnTo>
                <a:lnTo>
                  <a:pt x="121" y="143"/>
                </a:lnTo>
                <a:lnTo>
                  <a:pt x="121" y="143"/>
                </a:lnTo>
                <a:lnTo>
                  <a:pt x="124" y="143"/>
                </a:lnTo>
                <a:lnTo>
                  <a:pt x="124" y="143"/>
                </a:lnTo>
                <a:lnTo>
                  <a:pt x="126" y="137"/>
                </a:lnTo>
                <a:lnTo>
                  <a:pt x="126" y="137"/>
                </a:lnTo>
                <a:lnTo>
                  <a:pt x="132" y="128"/>
                </a:lnTo>
                <a:lnTo>
                  <a:pt x="132" y="128"/>
                </a:lnTo>
                <a:lnTo>
                  <a:pt x="126" y="128"/>
                </a:lnTo>
                <a:lnTo>
                  <a:pt x="126" y="128"/>
                </a:lnTo>
                <a:lnTo>
                  <a:pt x="118" y="122"/>
                </a:lnTo>
                <a:lnTo>
                  <a:pt x="118" y="118"/>
                </a:lnTo>
                <a:lnTo>
                  <a:pt x="118" y="115"/>
                </a:lnTo>
                <a:lnTo>
                  <a:pt x="118" y="115"/>
                </a:lnTo>
                <a:lnTo>
                  <a:pt x="118" y="112"/>
                </a:lnTo>
                <a:lnTo>
                  <a:pt x="118" y="112"/>
                </a:lnTo>
                <a:lnTo>
                  <a:pt x="121" y="103"/>
                </a:lnTo>
                <a:lnTo>
                  <a:pt x="121" y="97"/>
                </a:lnTo>
                <a:lnTo>
                  <a:pt x="121" y="88"/>
                </a:lnTo>
                <a:lnTo>
                  <a:pt x="121" y="88"/>
                </a:lnTo>
                <a:lnTo>
                  <a:pt x="118" y="85"/>
                </a:lnTo>
                <a:lnTo>
                  <a:pt x="115" y="82"/>
                </a:lnTo>
                <a:lnTo>
                  <a:pt x="107" y="79"/>
                </a:lnTo>
                <a:lnTo>
                  <a:pt x="107" y="79"/>
                </a:lnTo>
                <a:lnTo>
                  <a:pt x="98" y="76"/>
                </a:lnTo>
                <a:lnTo>
                  <a:pt x="98" y="76"/>
                </a:lnTo>
                <a:lnTo>
                  <a:pt x="90" y="76"/>
                </a:lnTo>
                <a:lnTo>
                  <a:pt x="90" y="76"/>
                </a:lnTo>
                <a:lnTo>
                  <a:pt x="73" y="70"/>
                </a:lnTo>
                <a:lnTo>
                  <a:pt x="54" y="61"/>
                </a:lnTo>
                <a:lnTo>
                  <a:pt x="54" y="61"/>
                </a:lnTo>
                <a:lnTo>
                  <a:pt x="34" y="49"/>
                </a:lnTo>
                <a:lnTo>
                  <a:pt x="20" y="33"/>
                </a:lnTo>
                <a:lnTo>
                  <a:pt x="20" y="33"/>
                </a:lnTo>
                <a:lnTo>
                  <a:pt x="9" y="24"/>
                </a:lnTo>
                <a:lnTo>
                  <a:pt x="9" y="24"/>
                </a:lnTo>
                <a:lnTo>
                  <a:pt x="0" y="43"/>
                </a:lnTo>
                <a:lnTo>
                  <a:pt x="0" y="43"/>
                </a:lnTo>
                <a:lnTo>
                  <a:pt x="6" y="61"/>
                </a:lnTo>
                <a:lnTo>
                  <a:pt x="9" y="76"/>
                </a:lnTo>
                <a:lnTo>
                  <a:pt x="9" y="76"/>
                </a:lnTo>
                <a:lnTo>
                  <a:pt x="6" y="100"/>
                </a:lnTo>
                <a:lnTo>
                  <a:pt x="3" y="118"/>
                </a:lnTo>
                <a:lnTo>
                  <a:pt x="0" y="134"/>
                </a:lnTo>
                <a:lnTo>
                  <a:pt x="0" y="134"/>
                </a:lnTo>
                <a:lnTo>
                  <a:pt x="0" y="143"/>
                </a:lnTo>
                <a:lnTo>
                  <a:pt x="0" y="152"/>
                </a:lnTo>
                <a:lnTo>
                  <a:pt x="6" y="176"/>
                </a:lnTo>
                <a:lnTo>
                  <a:pt x="6" y="176"/>
                </a:lnTo>
                <a:lnTo>
                  <a:pt x="12" y="191"/>
                </a:lnTo>
                <a:lnTo>
                  <a:pt x="14" y="207"/>
                </a:lnTo>
                <a:lnTo>
                  <a:pt x="14" y="207"/>
                </a:lnTo>
                <a:lnTo>
                  <a:pt x="12" y="210"/>
                </a:lnTo>
                <a:lnTo>
                  <a:pt x="12" y="210"/>
                </a:lnTo>
                <a:lnTo>
                  <a:pt x="9" y="228"/>
                </a:lnTo>
                <a:lnTo>
                  <a:pt x="9" y="228"/>
                </a:lnTo>
                <a:lnTo>
                  <a:pt x="17" y="243"/>
                </a:lnTo>
                <a:lnTo>
                  <a:pt x="23" y="252"/>
                </a:lnTo>
                <a:lnTo>
                  <a:pt x="23" y="258"/>
                </a:lnTo>
                <a:lnTo>
                  <a:pt x="23" y="261"/>
                </a:lnTo>
                <a:lnTo>
                  <a:pt x="23" y="261"/>
                </a:lnTo>
                <a:lnTo>
                  <a:pt x="20" y="261"/>
                </a:lnTo>
                <a:lnTo>
                  <a:pt x="20" y="261"/>
                </a:lnTo>
                <a:lnTo>
                  <a:pt x="23" y="264"/>
                </a:lnTo>
                <a:lnTo>
                  <a:pt x="23" y="264"/>
                </a:lnTo>
                <a:lnTo>
                  <a:pt x="23" y="264"/>
                </a:lnTo>
                <a:lnTo>
                  <a:pt x="23" y="264"/>
                </a:lnTo>
                <a:lnTo>
                  <a:pt x="26" y="264"/>
                </a:lnTo>
                <a:lnTo>
                  <a:pt x="26" y="264"/>
                </a:lnTo>
                <a:lnTo>
                  <a:pt x="26" y="264"/>
                </a:lnTo>
                <a:lnTo>
                  <a:pt x="26" y="264"/>
                </a:lnTo>
                <a:lnTo>
                  <a:pt x="26" y="267"/>
                </a:lnTo>
                <a:lnTo>
                  <a:pt x="26" y="267"/>
                </a:lnTo>
                <a:lnTo>
                  <a:pt x="28" y="267"/>
                </a:lnTo>
                <a:lnTo>
                  <a:pt x="28" y="267"/>
                </a:lnTo>
                <a:lnTo>
                  <a:pt x="28" y="267"/>
                </a:lnTo>
                <a:lnTo>
                  <a:pt x="28" y="267"/>
                </a:lnTo>
                <a:lnTo>
                  <a:pt x="28" y="267"/>
                </a:lnTo>
                <a:lnTo>
                  <a:pt x="28" y="267"/>
                </a:lnTo>
                <a:lnTo>
                  <a:pt x="28" y="270"/>
                </a:lnTo>
                <a:lnTo>
                  <a:pt x="65" y="283"/>
                </a:lnTo>
                <a:lnTo>
                  <a:pt x="65" y="283"/>
                </a:lnTo>
                <a:lnTo>
                  <a:pt x="68" y="286"/>
                </a:lnTo>
                <a:lnTo>
                  <a:pt x="68" y="289"/>
                </a:lnTo>
                <a:lnTo>
                  <a:pt x="68" y="346"/>
                </a:lnTo>
                <a:lnTo>
                  <a:pt x="68" y="346"/>
                </a:lnTo>
                <a:lnTo>
                  <a:pt x="82" y="358"/>
                </a:lnTo>
                <a:lnTo>
                  <a:pt x="90" y="362"/>
                </a:lnTo>
                <a:lnTo>
                  <a:pt x="96" y="365"/>
                </a:lnTo>
                <a:lnTo>
                  <a:pt x="96" y="365"/>
                </a:lnTo>
                <a:lnTo>
                  <a:pt x="107" y="362"/>
                </a:lnTo>
                <a:lnTo>
                  <a:pt x="107" y="362"/>
                </a:lnTo>
                <a:lnTo>
                  <a:pt x="115" y="362"/>
                </a:lnTo>
                <a:lnTo>
                  <a:pt x="129" y="358"/>
                </a:lnTo>
                <a:lnTo>
                  <a:pt x="146" y="358"/>
                </a:lnTo>
                <a:lnTo>
                  <a:pt x="146" y="358"/>
                </a:lnTo>
                <a:lnTo>
                  <a:pt x="149" y="362"/>
                </a:lnTo>
                <a:lnTo>
                  <a:pt x="152" y="365"/>
                </a:lnTo>
                <a:lnTo>
                  <a:pt x="152" y="365"/>
                </a:lnTo>
                <a:lnTo>
                  <a:pt x="152" y="368"/>
                </a:lnTo>
                <a:lnTo>
                  <a:pt x="152" y="374"/>
                </a:lnTo>
                <a:lnTo>
                  <a:pt x="168" y="374"/>
                </a:lnTo>
                <a:lnTo>
                  <a:pt x="168" y="374"/>
                </a:lnTo>
                <a:lnTo>
                  <a:pt x="185" y="380"/>
                </a:lnTo>
                <a:lnTo>
                  <a:pt x="196" y="383"/>
                </a:lnTo>
                <a:lnTo>
                  <a:pt x="196" y="383"/>
                </a:lnTo>
                <a:lnTo>
                  <a:pt x="213" y="389"/>
                </a:lnTo>
                <a:lnTo>
                  <a:pt x="227" y="395"/>
                </a:lnTo>
                <a:lnTo>
                  <a:pt x="227" y="395"/>
                </a:lnTo>
                <a:lnTo>
                  <a:pt x="269" y="389"/>
                </a:lnTo>
                <a:lnTo>
                  <a:pt x="269" y="389"/>
                </a:lnTo>
                <a:lnTo>
                  <a:pt x="269" y="389"/>
                </a:lnTo>
                <a:lnTo>
                  <a:pt x="336" y="389"/>
                </a:lnTo>
                <a:lnTo>
                  <a:pt x="336" y="389"/>
                </a:lnTo>
                <a:lnTo>
                  <a:pt x="339" y="389"/>
                </a:lnTo>
                <a:lnTo>
                  <a:pt x="339" y="389"/>
                </a:lnTo>
                <a:lnTo>
                  <a:pt x="339" y="389"/>
                </a:lnTo>
                <a:lnTo>
                  <a:pt x="339" y="389"/>
                </a:lnTo>
                <a:lnTo>
                  <a:pt x="342" y="389"/>
                </a:lnTo>
                <a:lnTo>
                  <a:pt x="342" y="389"/>
                </a:lnTo>
                <a:lnTo>
                  <a:pt x="342" y="389"/>
                </a:lnTo>
                <a:lnTo>
                  <a:pt x="342" y="389"/>
                </a:lnTo>
                <a:lnTo>
                  <a:pt x="345" y="389"/>
                </a:lnTo>
                <a:lnTo>
                  <a:pt x="345" y="389"/>
                </a:lnTo>
                <a:lnTo>
                  <a:pt x="345" y="389"/>
                </a:lnTo>
                <a:lnTo>
                  <a:pt x="345" y="389"/>
                </a:lnTo>
                <a:lnTo>
                  <a:pt x="347" y="389"/>
                </a:lnTo>
                <a:lnTo>
                  <a:pt x="347" y="389"/>
                </a:lnTo>
                <a:lnTo>
                  <a:pt x="347" y="389"/>
                </a:lnTo>
                <a:lnTo>
                  <a:pt x="347" y="389"/>
                </a:lnTo>
                <a:lnTo>
                  <a:pt x="350" y="389"/>
                </a:lnTo>
                <a:lnTo>
                  <a:pt x="350" y="389"/>
                </a:lnTo>
                <a:lnTo>
                  <a:pt x="350" y="389"/>
                </a:lnTo>
                <a:lnTo>
                  <a:pt x="350" y="389"/>
                </a:lnTo>
                <a:lnTo>
                  <a:pt x="353" y="392"/>
                </a:lnTo>
                <a:lnTo>
                  <a:pt x="353" y="392"/>
                </a:lnTo>
                <a:lnTo>
                  <a:pt x="356" y="392"/>
                </a:lnTo>
                <a:lnTo>
                  <a:pt x="356" y="392"/>
                </a:lnTo>
                <a:lnTo>
                  <a:pt x="359" y="392"/>
                </a:lnTo>
                <a:lnTo>
                  <a:pt x="359" y="392"/>
                </a:lnTo>
                <a:lnTo>
                  <a:pt x="359" y="392"/>
                </a:lnTo>
                <a:lnTo>
                  <a:pt x="359" y="392"/>
                </a:lnTo>
                <a:lnTo>
                  <a:pt x="361" y="392"/>
                </a:lnTo>
                <a:lnTo>
                  <a:pt x="361" y="392"/>
                </a:lnTo>
                <a:lnTo>
                  <a:pt x="361" y="392"/>
                </a:lnTo>
                <a:lnTo>
                  <a:pt x="361" y="392"/>
                </a:lnTo>
                <a:lnTo>
                  <a:pt x="367" y="395"/>
                </a:lnTo>
                <a:lnTo>
                  <a:pt x="367" y="395"/>
                </a:lnTo>
                <a:lnTo>
                  <a:pt x="367" y="395"/>
                </a:lnTo>
                <a:lnTo>
                  <a:pt x="367" y="395"/>
                </a:lnTo>
                <a:lnTo>
                  <a:pt x="373" y="395"/>
                </a:lnTo>
                <a:lnTo>
                  <a:pt x="373" y="395"/>
                </a:lnTo>
                <a:lnTo>
                  <a:pt x="373" y="395"/>
                </a:lnTo>
                <a:lnTo>
                  <a:pt x="373" y="395"/>
                </a:lnTo>
                <a:lnTo>
                  <a:pt x="375" y="395"/>
                </a:lnTo>
                <a:lnTo>
                  <a:pt x="375" y="395"/>
                </a:lnTo>
                <a:lnTo>
                  <a:pt x="375" y="395"/>
                </a:lnTo>
                <a:lnTo>
                  <a:pt x="375" y="395"/>
                </a:lnTo>
                <a:lnTo>
                  <a:pt x="381" y="398"/>
                </a:lnTo>
                <a:lnTo>
                  <a:pt x="381" y="398"/>
                </a:lnTo>
                <a:lnTo>
                  <a:pt x="381" y="398"/>
                </a:lnTo>
                <a:lnTo>
                  <a:pt x="381" y="398"/>
                </a:lnTo>
                <a:lnTo>
                  <a:pt x="387" y="398"/>
                </a:lnTo>
                <a:lnTo>
                  <a:pt x="387" y="398"/>
                </a:lnTo>
                <a:lnTo>
                  <a:pt x="387" y="398"/>
                </a:lnTo>
                <a:lnTo>
                  <a:pt x="387" y="398"/>
                </a:lnTo>
                <a:lnTo>
                  <a:pt x="389" y="401"/>
                </a:lnTo>
                <a:lnTo>
                  <a:pt x="389" y="401"/>
                </a:lnTo>
                <a:lnTo>
                  <a:pt x="392" y="401"/>
                </a:lnTo>
                <a:lnTo>
                  <a:pt x="392" y="401"/>
                </a:lnTo>
                <a:lnTo>
                  <a:pt x="395" y="401"/>
                </a:lnTo>
                <a:lnTo>
                  <a:pt x="395" y="401"/>
                </a:lnTo>
                <a:lnTo>
                  <a:pt x="395" y="401"/>
                </a:lnTo>
                <a:lnTo>
                  <a:pt x="395" y="401"/>
                </a:lnTo>
                <a:lnTo>
                  <a:pt x="406" y="404"/>
                </a:lnTo>
                <a:lnTo>
                  <a:pt x="406" y="404"/>
                </a:lnTo>
                <a:lnTo>
                  <a:pt x="406" y="404"/>
                </a:lnTo>
                <a:lnTo>
                  <a:pt x="406" y="404"/>
                </a:lnTo>
                <a:lnTo>
                  <a:pt x="412" y="407"/>
                </a:lnTo>
                <a:lnTo>
                  <a:pt x="412" y="407"/>
                </a:lnTo>
                <a:lnTo>
                  <a:pt x="412" y="407"/>
                </a:lnTo>
                <a:lnTo>
                  <a:pt x="412" y="407"/>
                </a:lnTo>
                <a:lnTo>
                  <a:pt x="465" y="422"/>
                </a:lnTo>
                <a:lnTo>
                  <a:pt x="527" y="216"/>
                </a:lnTo>
                <a:close/>
              </a:path>
            </a:pathLst>
          </a:custGeom>
          <a:solidFill>
            <a:schemeClr val="accent4">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8" name="Freeform 765">
            <a:extLst>
              <a:ext uri="{FF2B5EF4-FFF2-40B4-BE49-F238E27FC236}">
                <a16:creationId xmlns:a16="http://schemas.microsoft.com/office/drawing/2014/main" id="{FBA16BEF-F3D5-040D-69FC-00414EA1399B}"/>
              </a:ext>
            </a:extLst>
          </p:cNvPr>
          <p:cNvSpPr>
            <a:spLocks/>
          </p:cNvSpPr>
          <p:nvPr/>
        </p:nvSpPr>
        <p:spPr bwMode="auto">
          <a:xfrm rot="21400944">
            <a:off x="7055019" y="29661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9" name="Freeform 766">
            <a:extLst>
              <a:ext uri="{FF2B5EF4-FFF2-40B4-BE49-F238E27FC236}">
                <a16:creationId xmlns:a16="http://schemas.microsoft.com/office/drawing/2014/main" id="{5460CF06-A80E-259E-55C6-759EC8A66C0F}"/>
              </a:ext>
            </a:extLst>
          </p:cNvPr>
          <p:cNvSpPr>
            <a:spLocks/>
          </p:cNvSpPr>
          <p:nvPr/>
        </p:nvSpPr>
        <p:spPr bwMode="auto">
          <a:xfrm rot="21400944">
            <a:off x="7125757" y="2984377"/>
            <a:ext cx="3726" cy="0"/>
          </a:xfrm>
          <a:custGeom>
            <a:avLst/>
            <a:gdLst>
              <a:gd name="T0" fmla="*/ 3 w 3"/>
              <a:gd name="T1" fmla="*/ 3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3" y="0"/>
                </a:lnTo>
                <a:lnTo>
                  <a:pt x="0" y="0"/>
                </a:lnTo>
                <a:lnTo>
                  <a:pt x="3" y="0"/>
                </a:lnTo>
                <a:lnTo>
                  <a:pt x="3"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0" name="Freeform 768">
            <a:extLst>
              <a:ext uri="{FF2B5EF4-FFF2-40B4-BE49-F238E27FC236}">
                <a16:creationId xmlns:a16="http://schemas.microsoft.com/office/drawing/2014/main" id="{1585F9D9-835F-D1D2-A33A-C496BE0F229E}"/>
              </a:ext>
            </a:extLst>
          </p:cNvPr>
          <p:cNvSpPr>
            <a:spLocks/>
          </p:cNvSpPr>
          <p:nvPr/>
        </p:nvSpPr>
        <p:spPr bwMode="auto">
          <a:xfrm rot="21400944">
            <a:off x="6966780" y="294650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1" name="Freeform 769">
            <a:extLst>
              <a:ext uri="{FF2B5EF4-FFF2-40B4-BE49-F238E27FC236}">
                <a16:creationId xmlns:a16="http://schemas.microsoft.com/office/drawing/2014/main" id="{BE014201-4AC3-9DED-BD4A-A3AE1BA905EE}"/>
              </a:ext>
            </a:extLst>
          </p:cNvPr>
          <p:cNvSpPr>
            <a:spLocks/>
          </p:cNvSpPr>
          <p:nvPr/>
        </p:nvSpPr>
        <p:spPr bwMode="auto">
          <a:xfrm rot="21400944">
            <a:off x="6966780" y="29465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2" name="Freeform 770">
            <a:extLst>
              <a:ext uri="{FF2B5EF4-FFF2-40B4-BE49-F238E27FC236}">
                <a16:creationId xmlns:a16="http://schemas.microsoft.com/office/drawing/2014/main" id="{BC5B76DD-B2F3-4698-BC78-2CDD563BDBD5}"/>
              </a:ext>
            </a:extLst>
          </p:cNvPr>
          <p:cNvSpPr>
            <a:spLocks/>
          </p:cNvSpPr>
          <p:nvPr/>
        </p:nvSpPr>
        <p:spPr bwMode="auto">
          <a:xfrm rot="21400944">
            <a:off x="7055019" y="2966168"/>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3" name="Freeform 775">
            <a:extLst>
              <a:ext uri="{FF2B5EF4-FFF2-40B4-BE49-F238E27FC236}">
                <a16:creationId xmlns:a16="http://schemas.microsoft.com/office/drawing/2014/main" id="{1211D14B-503F-56AA-24AD-C008EDD670DE}"/>
              </a:ext>
            </a:extLst>
          </p:cNvPr>
          <p:cNvSpPr>
            <a:spLocks/>
          </p:cNvSpPr>
          <p:nvPr/>
        </p:nvSpPr>
        <p:spPr bwMode="auto">
          <a:xfrm rot="21400944">
            <a:off x="6772461" y="2899848"/>
            <a:ext cx="3726" cy="0"/>
          </a:xfrm>
          <a:custGeom>
            <a:avLst/>
            <a:gdLst>
              <a:gd name="T0" fmla="*/ 3 w 3"/>
              <a:gd name="T1" fmla="*/ 3 w 3"/>
              <a:gd name="T2" fmla="*/ 3 w 3"/>
              <a:gd name="T3" fmla="*/ 3 w 3"/>
              <a:gd name="T4" fmla="*/ 3 w 3"/>
              <a:gd name="T5" fmla="*/ 3 w 3"/>
              <a:gd name="T6" fmla="*/ 3 w 3"/>
              <a:gd name="T7" fmla="*/ 3 w 3"/>
              <a:gd name="T8" fmla="*/ 0 w 3"/>
              <a:gd name="T9" fmla="*/ 3 w 3"/>
              <a:gd name="T10"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3" y="0"/>
                </a:moveTo>
                <a:lnTo>
                  <a:pt x="3" y="0"/>
                </a:lnTo>
                <a:lnTo>
                  <a:pt x="3" y="0"/>
                </a:lnTo>
                <a:lnTo>
                  <a:pt x="3" y="0"/>
                </a:lnTo>
                <a:lnTo>
                  <a:pt x="3" y="0"/>
                </a:lnTo>
                <a:lnTo>
                  <a:pt x="3" y="0"/>
                </a:lnTo>
                <a:lnTo>
                  <a:pt x="3" y="0"/>
                </a:lnTo>
                <a:lnTo>
                  <a:pt x="3"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4" name="Freeform 776">
            <a:extLst>
              <a:ext uri="{FF2B5EF4-FFF2-40B4-BE49-F238E27FC236}">
                <a16:creationId xmlns:a16="http://schemas.microsoft.com/office/drawing/2014/main" id="{0BE69EED-5447-1008-6B67-31BFD17D4B82}"/>
              </a:ext>
            </a:extLst>
          </p:cNvPr>
          <p:cNvSpPr>
            <a:spLocks/>
          </p:cNvSpPr>
          <p:nvPr/>
        </p:nvSpPr>
        <p:spPr bwMode="auto">
          <a:xfrm rot="21400944">
            <a:off x="6889902" y="2929545"/>
            <a:ext cx="6211" cy="0"/>
          </a:xfrm>
          <a:custGeom>
            <a:avLst/>
            <a:gdLst>
              <a:gd name="T0" fmla="*/ 0 w 5"/>
              <a:gd name="T1" fmla="*/ 5 w 5"/>
              <a:gd name="T2" fmla="*/ 5 w 5"/>
              <a:gd name="T3" fmla="*/ 5 w 5"/>
              <a:gd name="T4" fmla="*/ 5 w 5"/>
              <a:gd name="T5" fmla="*/ 0 w 5"/>
              <a:gd name="T6" fmla="*/ 0 w 5"/>
              <a:gd name="T7" fmla="*/ 0 w 5"/>
              <a:gd name="T8" fmla="*/ 0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lnTo>
                  <a:pt x="5" y="0"/>
                </a:lnTo>
                <a:lnTo>
                  <a:pt x="5" y="0"/>
                </a:lnTo>
                <a:lnTo>
                  <a:pt x="5" y="0"/>
                </a:lnTo>
                <a:lnTo>
                  <a:pt x="5"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5" name="Freeform 777">
            <a:extLst>
              <a:ext uri="{FF2B5EF4-FFF2-40B4-BE49-F238E27FC236}">
                <a16:creationId xmlns:a16="http://schemas.microsoft.com/office/drawing/2014/main" id="{884E17AD-3C1C-C001-33E3-2111F1CC9FE9}"/>
              </a:ext>
            </a:extLst>
          </p:cNvPr>
          <p:cNvSpPr>
            <a:spLocks/>
          </p:cNvSpPr>
          <p:nvPr/>
        </p:nvSpPr>
        <p:spPr bwMode="auto">
          <a:xfrm rot="21400944">
            <a:off x="6631010" y="2861928"/>
            <a:ext cx="7453" cy="3534"/>
          </a:xfrm>
          <a:custGeom>
            <a:avLst/>
            <a:gdLst>
              <a:gd name="T0" fmla="*/ 6 w 6"/>
              <a:gd name="T1" fmla="*/ 3 h 3"/>
              <a:gd name="T2" fmla="*/ 6 w 6"/>
              <a:gd name="T3" fmla="*/ 3 h 3"/>
              <a:gd name="T4" fmla="*/ 0 w 6"/>
              <a:gd name="T5" fmla="*/ 0 h 3"/>
              <a:gd name="T6" fmla="*/ 0 w 6"/>
              <a:gd name="T7" fmla="*/ 0 h 3"/>
              <a:gd name="T8" fmla="*/ 0 w 6"/>
              <a:gd name="T9" fmla="*/ 0 h 3"/>
              <a:gd name="T10" fmla="*/ 6 w 6"/>
              <a:gd name="T11" fmla="*/ 3 h 3"/>
              <a:gd name="T12" fmla="*/ 6 w 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3"/>
                </a:moveTo>
                <a:lnTo>
                  <a:pt x="6" y="3"/>
                </a:lnTo>
                <a:lnTo>
                  <a:pt x="0" y="0"/>
                </a:lnTo>
                <a:lnTo>
                  <a:pt x="0" y="0"/>
                </a:lnTo>
                <a:lnTo>
                  <a:pt x="0" y="0"/>
                </a:lnTo>
                <a:lnTo>
                  <a:pt x="6" y="3"/>
                </a:lnTo>
                <a:lnTo>
                  <a:pt x="6"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6" name="Freeform 781">
            <a:extLst>
              <a:ext uri="{FF2B5EF4-FFF2-40B4-BE49-F238E27FC236}">
                <a16:creationId xmlns:a16="http://schemas.microsoft.com/office/drawing/2014/main" id="{ADCD0DD1-5D0F-BF20-308E-E1A8EE0CE1A3}"/>
              </a:ext>
            </a:extLst>
          </p:cNvPr>
          <p:cNvSpPr>
            <a:spLocks/>
          </p:cNvSpPr>
          <p:nvPr/>
        </p:nvSpPr>
        <p:spPr bwMode="auto">
          <a:xfrm rot="21400944">
            <a:off x="6709232" y="288238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7" name="Freeform 783">
            <a:extLst>
              <a:ext uri="{FF2B5EF4-FFF2-40B4-BE49-F238E27FC236}">
                <a16:creationId xmlns:a16="http://schemas.microsoft.com/office/drawing/2014/main" id="{293D8A74-1B89-7F6D-22CE-88C4B6FDFBB1}"/>
              </a:ext>
            </a:extLst>
          </p:cNvPr>
          <p:cNvSpPr>
            <a:spLocks/>
          </p:cNvSpPr>
          <p:nvPr/>
        </p:nvSpPr>
        <p:spPr bwMode="auto">
          <a:xfrm rot="21400944">
            <a:off x="6896107" y="292936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8" name="Freeform 785">
            <a:extLst>
              <a:ext uri="{FF2B5EF4-FFF2-40B4-BE49-F238E27FC236}">
                <a16:creationId xmlns:a16="http://schemas.microsoft.com/office/drawing/2014/main" id="{6F62740B-12A7-E1AC-D345-D94D0B07AF30}"/>
              </a:ext>
            </a:extLst>
          </p:cNvPr>
          <p:cNvSpPr>
            <a:spLocks/>
          </p:cNvSpPr>
          <p:nvPr/>
        </p:nvSpPr>
        <p:spPr bwMode="auto">
          <a:xfrm rot="21400944">
            <a:off x="7203920" y="2788337"/>
            <a:ext cx="63351" cy="210841"/>
          </a:xfrm>
          <a:custGeom>
            <a:avLst/>
            <a:gdLst>
              <a:gd name="T0" fmla="*/ 51 w 51"/>
              <a:gd name="T1" fmla="*/ 0 h 179"/>
              <a:gd name="T2" fmla="*/ 0 w 51"/>
              <a:gd name="T3" fmla="*/ 179 h 179"/>
              <a:gd name="T4" fmla="*/ 51 w 51"/>
              <a:gd name="T5" fmla="*/ 0 h 179"/>
              <a:gd name="T6" fmla="*/ 51 w 51"/>
              <a:gd name="T7" fmla="*/ 0 h 179"/>
            </a:gdLst>
            <a:ahLst/>
            <a:cxnLst>
              <a:cxn ang="0">
                <a:pos x="T0" y="T1"/>
              </a:cxn>
              <a:cxn ang="0">
                <a:pos x="T2" y="T3"/>
              </a:cxn>
              <a:cxn ang="0">
                <a:pos x="T4" y="T5"/>
              </a:cxn>
              <a:cxn ang="0">
                <a:pos x="T6" y="T7"/>
              </a:cxn>
            </a:cxnLst>
            <a:rect l="0" t="0" r="r" b="b"/>
            <a:pathLst>
              <a:path w="51" h="179">
                <a:moveTo>
                  <a:pt x="51" y="0"/>
                </a:moveTo>
                <a:lnTo>
                  <a:pt x="0" y="179"/>
                </a:lnTo>
                <a:lnTo>
                  <a:pt x="51" y="0"/>
                </a:lnTo>
                <a:lnTo>
                  <a:pt x="51"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9" name="Freeform 789">
            <a:extLst>
              <a:ext uri="{FF2B5EF4-FFF2-40B4-BE49-F238E27FC236}">
                <a16:creationId xmlns:a16="http://schemas.microsoft.com/office/drawing/2014/main" id="{07D69C22-C6EE-71CD-851D-EA8BAD6B73C8}"/>
              </a:ext>
            </a:extLst>
          </p:cNvPr>
          <p:cNvSpPr>
            <a:spLocks/>
          </p:cNvSpPr>
          <p:nvPr/>
        </p:nvSpPr>
        <p:spPr bwMode="auto">
          <a:xfrm rot="21400944">
            <a:off x="6872136" y="292367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0" name="Freeform 791">
            <a:extLst>
              <a:ext uri="{FF2B5EF4-FFF2-40B4-BE49-F238E27FC236}">
                <a16:creationId xmlns:a16="http://schemas.microsoft.com/office/drawing/2014/main" id="{5323A237-215A-AA06-F808-6E44C8735B83}"/>
              </a:ext>
            </a:extLst>
          </p:cNvPr>
          <p:cNvSpPr>
            <a:spLocks/>
          </p:cNvSpPr>
          <p:nvPr/>
        </p:nvSpPr>
        <p:spPr bwMode="auto">
          <a:xfrm rot="21400944">
            <a:off x="6833080" y="291532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1" name="Freeform 792">
            <a:extLst>
              <a:ext uri="{FF2B5EF4-FFF2-40B4-BE49-F238E27FC236}">
                <a16:creationId xmlns:a16="http://schemas.microsoft.com/office/drawing/2014/main" id="{72D3D70F-3784-ECDD-8E51-507F12677D3A}"/>
              </a:ext>
            </a:extLst>
          </p:cNvPr>
          <p:cNvSpPr>
            <a:spLocks/>
          </p:cNvSpPr>
          <p:nvPr/>
        </p:nvSpPr>
        <p:spPr bwMode="auto">
          <a:xfrm rot="21400944">
            <a:off x="6829356" y="2915428"/>
            <a:ext cx="3726" cy="0"/>
          </a:xfrm>
          <a:custGeom>
            <a:avLst/>
            <a:gdLst>
              <a:gd name="T0" fmla="*/ 0 w 3"/>
              <a:gd name="T1" fmla="*/ 0 w 3"/>
              <a:gd name="T2" fmla="*/ 3 w 3"/>
              <a:gd name="T3" fmla="*/ 3 w 3"/>
              <a:gd name="T4" fmla="*/ 3 w 3"/>
              <a:gd name="T5" fmla="*/ 3 w 3"/>
              <a:gd name="T6" fmla="*/ 0 w 3"/>
              <a:gd name="T7" fmla="*/ 0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lnTo>
                  <a:pt x="0" y="0"/>
                </a:lnTo>
                <a:lnTo>
                  <a:pt x="3" y="0"/>
                </a:lnTo>
                <a:lnTo>
                  <a:pt x="3" y="0"/>
                </a:lnTo>
                <a:lnTo>
                  <a:pt x="3" y="0"/>
                </a:lnTo>
                <a:lnTo>
                  <a:pt x="3"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2" name="Freeform 794">
            <a:extLst>
              <a:ext uri="{FF2B5EF4-FFF2-40B4-BE49-F238E27FC236}">
                <a16:creationId xmlns:a16="http://schemas.microsoft.com/office/drawing/2014/main" id="{1AF720F3-1BA4-392F-3B49-8340D3DC9AFE}"/>
              </a:ext>
            </a:extLst>
          </p:cNvPr>
          <p:cNvSpPr>
            <a:spLocks/>
          </p:cNvSpPr>
          <p:nvPr/>
        </p:nvSpPr>
        <p:spPr bwMode="auto">
          <a:xfrm rot="21400944">
            <a:off x="6949211" y="2943876"/>
            <a:ext cx="3726" cy="0"/>
          </a:xfrm>
          <a:custGeom>
            <a:avLst/>
            <a:gdLst>
              <a:gd name="T0" fmla="*/ 0 w 3"/>
              <a:gd name="T1" fmla="*/ 0 w 3"/>
              <a:gd name="T2" fmla="*/ 3 w 3"/>
              <a:gd name="T3" fmla="*/ 3 w 3"/>
              <a:gd name="T4" fmla="*/ 0 w 3"/>
              <a:gd name="T5" fmla="*/ 0 w 3"/>
              <a:gd name="T6" fmla="*/ 0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lnTo>
                  <a:pt x="0" y="0"/>
                </a:lnTo>
                <a:lnTo>
                  <a:pt x="3" y="0"/>
                </a:lnTo>
                <a:lnTo>
                  <a:pt x="3"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3" name="Freeform 795">
            <a:extLst>
              <a:ext uri="{FF2B5EF4-FFF2-40B4-BE49-F238E27FC236}">
                <a16:creationId xmlns:a16="http://schemas.microsoft.com/office/drawing/2014/main" id="{3E350F5F-C001-02F6-716D-0B5930F8083C}"/>
              </a:ext>
            </a:extLst>
          </p:cNvPr>
          <p:cNvSpPr>
            <a:spLocks/>
          </p:cNvSpPr>
          <p:nvPr/>
        </p:nvSpPr>
        <p:spPr bwMode="auto">
          <a:xfrm rot="21400944">
            <a:off x="6949214" y="294398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4" name="Freeform 796">
            <a:extLst>
              <a:ext uri="{FF2B5EF4-FFF2-40B4-BE49-F238E27FC236}">
                <a16:creationId xmlns:a16="http://schemas.microsoft.com/office/drawing/2014/main" id="{D2D26D1C-5561-B122-B811-88A002C3D009}"/>
              </a:ext>
            </a:extLst>
          </p:cNvPr>
          <p:cNvSpPr>
            <a:spLocks/>
          </p:cNvSpPr>
          <p:nvPr/>
        </p:nvSpPr>
        <p:spPr bwMode="auto">
          <a:xfrm rot="21400944">
            <a:off x="6925243" y="29382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5" name="Freeform 798">
            <a:extLst>
              <a:ext uri="{FF2B5EF4-FFF2-40B4-BE49-F238E27FC236}">
                <a16:creationId xmlns:a16="http://schemas.microsoft.com/office/drawing/2014/main" id="{29A62732-983A-CFF9-F2E4-72CC5CB12A31}"/>
              </a:ext>
            </a:extLst>
          </p:cNvPr>
          <p:cNvSpPr>
            <a:spLocks/>
          </p:cNvSpPr>
          <p:nvPr/>
        </p:nvSpPr>
        <p:spPr bwMode="auto">
          <a:xfrm rot="21400944">
            <a:off x="7313931" y="249573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6" name="Freeform 799">
            <a:extLst>
              <a:ext uri="{FF2B5EF4-FFF2-40B4-BE49-F238E27FC236}">
                <a16:creationId xmlns:a16="http://schemas.microsoft.com/office/drawing/2014/main" id="{0CB00419-651D-E16E-D958-0E6DC63A95C8}"/>
              </a:ext>
            </a:extLst>
          </p:cNvPr>
          <p:cNvSpPr>
            <a:spLocks/>
          </p:cNvSpPr>
          <p:nvPr/>
        </p:nvSpPr>
        <p:spPr bwMode="auto">
          <a:xfrm rot="21400944">
            <a:off x="7345982" y="2576357"/>
            <a:ext cx="3726"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7" name="Freeform 800">
            <a:extLst>
              <a:ext uri="{FF2B5EF4-FFF2-40B4-BE49-F238E27FC236}">
                <a16:creationId xmlns:a16="http://schemas.microsoft.com/office/drawing/2014/main" id="{6C9F438C-BBC4-3909-CDBD-EB699C0E028B}"/>
              </a:ext>
            </a:extLst>
          </p:cNvPr>
          <p:cNvSpPr>
            <a:spLocks/>
          </p:cNvSpPr>
          <p:nvPr/>
        </p:nvSpPr>
        <p:spPr bwMode="auto">
          <a:xfrm rot="21400944">
            <a:off x="7313931" y="249573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8" name="Freeform 801">
            <a:extLst>
              <a:ext uri="{FF2B5EF4-FFF2-40B4-BE49-F238E27FC236}">
                <a16:creationId xmlns:a16="http://schemas.microsoft.com/office/drawing/2014/main" id="{CFB484FF-A800-96D8-0473-DB81DEB3878C}"/>
              </a:ext>
            </a:extLst>
          </p:cNvPr>
          <p:cNvSpPr>
            <a:spLocks/>
          </p:cNvSpPr>
          <p:nvPr/>
        </p:nvSpPr>
        <p:spPr bwMode="auto">
          <a:xfrm rot="21400944">
            <a:off x="7295909" y="2612299"/>
            <a:ext cx="3726" cy="3534"/>
          </a:xfrm>
          <a:custGeom>
            <a:avLst/>
            <a:gdLst>
              <a:gd name="T0" fmla="*/ 0 w 3"/>
              <a:gd name="T1" fmla="*/ 3 h 3"/>
              <a:gd name="T2" fmla="*/ 3 w 3"/>
              <a:gd name="T3" fmla="*/ 0 h 3"/>
              <a:gd name="T4" fmla="*/ 0 w 3"/>
              <a:gd name="T5" fmla="*/ 3 h 3"/>
              <a:gd name="T6" fmla="*/ 0 w 3"/>
              <a:gd name="T7" fmla="*/ 3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3" y="0"/>
                </a:lnTo>
                <a:lnTo>
                  <a:pt x="0" y="3"/>
                </a:lnTo>
                <a:lnTo>
                  <a:pt x="0" y="3"/>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9" name="Freeform 802">
            <a:extLst>
              <a:ext uri="{FF2B5EF4-FFF2-40B4-BE49-F238E27FC236}">
                <a16:creationId xmlns:a16="http://schemas.microsoft.com/office/drawing/2014/main" id="{845611B4-EF8E-D02E-A4B9-F13BE1B31837}"/>
              </a:ext>
            </a:extLst>
          </p:cNvPr>
          <p:cNvSpPr>
            <a:spLocks/>
          </p:cNvSpPr>
          <p:nvPr/>
        </p:nvSpPr>
        <p:spPr bwMode="auto">
          <a:xfrm rot="21400944">
            <a:off x="7296117" y="2615934"/>
            <a:ext cx="0" cy="353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0" name="Freeform 803">
            <a:extLst>
              <a:ext uri="{FF2B5EF4-FFF2-40B4-BE49-F238E27FC236}">
                <a16:creationId xmlns:a16="http://schemas.microsoft.com/office/drawing/2014/main" id="{EDB370E6-D15D-AA86-8A6F-FE94EFD880E0}"/>
              </a:ext>
            </a:extLst>
          </p:cNvPr>
          <p:cNvSpPr>
            <a:spLocks/>
          </p:cNvSpPr>
          <p:nvPr/>
        </p:nvSpPr>
        <p:spPr bwMode="auto">
          <a:xfrm rot="21400944">
            <a:off x="7353323" y="2572503"/>
            <a:ext cx="0" cy="3534"/>
          </a:xfrm>
          <a:custGeom>
            <a:avLst/>
            <a:gdLst>
              <a:gd name="T0" fmla="*/ 0 h 3"/>
              <a:gd name="T1" fmla="*/ 0 h 3"/>
              <a:gd name="T2" fmla="*/ 3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3"/>
                </a:lnTo>
                <a:lnTo>
                  <a:pt x="0"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1" name="Freeform 804">
            <a:extLst>
              <a:ext uri="{FF2B5EF4-FFF2-40B4-BE49-F238E27FC236}">
                <a16:creationId xmlns:a16="http://schemas.microsoft.com/office/drawing/2014/main" id="{357A8B50-6707-E467-A925-E0D9D7CABF31}"/>
              </a:ext>
            </a:extLst>
          </p:cNvPr>
          <p:cNvSpPr>
            <a:spLocks/>
          </p:cNvSpPr>
          <p:nvPr/>
        </p:nvSpPr>
        <p:spPr bwMode="auto">
          <a:xfrm rot="21400944">
            <a:off x="7349705" y="25762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2" name="Freeform 805">
            <a:extLst>
              <a:ext uri="{FF2B5EF4-FFF2-40B4-BE49-F238E27FC236}">
                <a16:creationId xmlns:a16="http://schemas.microsoft.com/office/drawing/2014/main" id="{9744D5F8-3EEB-0349-3938-03A65EFED62C}"/>
              </a:ext>
            </a:extLst>
          </p:cNvPr>
          <p:cNvSpPr>
            <a:spLocks/>
          </p:cNvSpPr>
          <p:nvPr/>
        </p:nvSpPr>
        <p:spPr bwMode="auto">
          <a:xfrm rot="21400944">
            <a:off x="7349702" y="2576142"/>
            <a:ext cx="3726" cy="0"/>
          </a:xfrm>
          <a:custGeom>
            <a:avLst/>
            <a:gdLst>
              <a:gd name="T0" fmla="*/ 3 w 3"/>
              <a:gd name="T1" fmla="*/ 3 w 3"/>
              <a:gd name="T2" fmla="*/ 3 w 3"/>
              <a:gd name="T3" fmla="*/ 3 w 3"/>
              <a:gd name="T4" fmla="*/ 0 w 3"/>
              <a:gd name="T5" fmla="*/ 0 w 3"/>
              <a:gd name="T6" fmla="*/ 3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3" y="0"/>
                </a:lnTo>
                <a:lnTo>
                  <a:pt x="3" y="0"/>
                </a:lnTo>
                <a:lnTo>
                  <a:pt x="0" y="0"/>
                </a:lnTo>
                <a:lnTo>
                  <a:pt x="0" y="0"/>
                </a:lnTo>
                <a:lnTo>
                  <a:pt x="3" y="0"/>
                </a:lnTo>
                <a:lnTo>
                  <a:pt x="3"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3" name="Freeform 806">
            <a:extLst>
              <a:ext uri="{FF2B5EF4-FFF2-40B4-BE49-F238E27FC236}">
                <a16:creationId xmlns:a16="http://schemas.microsoft.com/office/drawing/2014/main" id="{B844EB4B-D04A-B557-69AF-20C5109D1372}"/>
              </a:ext>
            </a:extLst>
          </p:cNvPr>
          <p:cNvSpPr>
            <a:spLocks/>
          </p:cNvSpPr>
          <p:nvPr/>
        </p:nvSpPr>
        <p:spPr bwMode="auto">
          <a:xfrm rot="21400944">
            <a:off x="7178988" y="2464512"/>
            <a:ext cx="3726"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4" name="Freeform 807">
            <a:extLst>
              <a:ext uri="{FF2B5EF4-FFF2-40B4-BE49-F238E27FC236}">
                <a16:creationId xmlns:a16="http://schemas.microsoft.com/office/drawing/2014/main" id="{FD031898-9AF6-47EB-35B3-F5C814A4051B}"/>
              </a:ext>
            </a:extLst>
          </p:cNvPr>
          <p:cNvSpPr>
            <a:spLocks/>
          </p:cNvSpPr>
          <p:nvPr/>
        </p:nvSpPr>
        <p:spPr bwMode="auto">
          <a:xfrm rot="21400944">
            <a:off x="6737060" y="23321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5" name="Freeform 809">
            <a:extLst>
              <a:ext uri="{FF2B5EF4-FFF2-40B4-BE49-F238E27FC236}">
                <a16:creationId xmlns:a16="http://schemas.microsoft.com/office/drawing/2014/main" id="{EFC882A0-F5B3-68F7-F432-735F27A8FDB6}"/>
              </a:ext>
            </a:extLst>
          </p:cNvPr>
          <p:cNvSpPr>
            <a:spLocks/>
          </p:cNvSpPr>
          <p:nvPr/>
        </p:nvSpPr>
        <p:spPr bwMode="auto">
          <a:xfrm rot="21400944">
            <a:off x="7277978" y="2476472"/>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6" name="Freeform 810">
            <a:extLst>
              <a:ext uri="{FF2B5EF4-FFF2-40B4-BE49-F238E27FC236}">
                <a16:creationId xmlns:a16="http://schemas.microsoft.com/office/drawing/2014/main" id="{29218D35-36C7-C7DE-EAE0-05D7B136558A}"/>
              </a:ext>
            </a:extLst>
          </p:cNvPr>
          <p:cNvSpPr>
            <a:spLocks/>
          </p:cNvSpPr>
          <p:nvPr/>
        </p:nvSpPr>
        <p:spPr bwMode="auto">
          <a:xfrm rot="21400944">
            <a:off x="7285627" y="24796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7" name="Freeform 811">
            <a:extLst>
              <a:ext uri="{FF2B5EF4-FFF2-40B4-BE49-F238E27FC236}">
                <a16:creationId xmlns:a16="http://schemas.microsoft.com/office/drawing/2014/main" id="{0A755FFD-DBE6-CFBB-85B3-3240BC3539D2}"/>
              </a:ext>
            </a:extLst>
          </p:cNvPr>
          <p:cNvSpPr>
            <a:spLocks/>
          </p:cNvSpPr>
          <p:nvPr/>
        </p:nvSpPr>
        <p:spPr bwMode="auto">
          <a:xfrm rot="21400944">
            <a:off x="7193664" y="2460121"/>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8" name="Freeform 812">
            <a:extLst>
              <a:ext uri="{FF2B5EF4-FFF2-40B4-BE49-F238E27FC236}">
                <a16:creationId xmlns:a16="http://schemas.microsoft.com/office/drawing/2014/main" id="{3843B122-C8D3-0A9A-2534-4DC6FFD8C15B}"/>
              </a:ext>
            </a:extLst>
          </p:cNvPr>
          <p:cNvSpPr>
            <a:spLocks/>
          </p:cNvSpPr>
          <p:nvPr/>
        </p:nvSpPr>
        <p:spPr bwMode="auto">
          <a:xfrm rot="21400944">
            <a:off x="6746777" y="23280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9" name="Freeform 813">
            <a:extLst>
              <a:ext uri="{FF2B5EF4-FFF2-40B4-BE49-F238E27FC236}">
                <a16:creationId xmlns:a16="http://schemas.microsoft.com/office/drawing/2014/main" id="{FB790A51-74B4-4A21-9096-A9423720F994}"/>
              </a:ext>
            </a:extLst>
          </p:cNvPr>
          <p:cNvSpPr>
            <a:spLocks/>
          </p:cNvSpPr>
          <p:nvPr/>
        </p:nvSpPr>
        <p:spPr bwMode="auto">
          <a:xfrm rot="21400944">
            <a:off x="7183539" y="2457205"/>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0" name="Freeform 814">
            <a:extLst>
              <a:ext uri="{FF2B5EF4-FFF2-40B4-BE49-F238E27FC236}">
                <a16:creationId xmlns:a16="http://schemas.microsoft.com/office/drawing/2014/main" id="{28750F64-F3C2-A5F6-DDFB-E7DDFB15C216}"/>
              </a:ext>
            </a:extLst>
          </p:cNvPr>
          <p:cNvSpPr>
            <a:spLocks/>
          </p:cNvSpPr>
          <p:nvPr/>
        </p:nvSpPr>
        <p:spPr bwMode="auto">
          <a:xfrm rot="21400944">
            <a:off x="7295749" y="2482521"/>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1" name="Freeform 815">
            <a:extLst>
              <a:ext uri="{FF2B5EF4-FFF2-40B4-BE49-F238E27FC236}">
                <a16:creationId xmlns:a16="http://schemas.microsoft.com/office/drawing/2014/main" id="{E198AF12-2FA9-9CE7-668B-D896E6F41145}"/>
              </a:ext>
            </a:extLst>
          </p:cNvPr>
          <p:cNvSpPr>
            <a:spLocks/>
          </p:cNvSpPr>
          <p:nvPr/>
        </p:nvSpPr>
        <p:spPr bwMode="auto">
          <a:xfrm rot="21400944">
            <a:off x="7201108" y="24597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2" name="Freeform 816">
            <a:extLst>
              <a:ext uri="{FF2B5EF4-FFF2-40B4-BE49-F238E27FC236}">
                <a16:creationId xmlns:a16="http://schemas.microsoft.com/office/drawing/2014/main" id="{241940CC-6272-CCCF-C373-FB261C66F085}"/>
              </a:ext>
            </a:extLst>
          </p:cNvPr>
          <p:cNvSpPr>
            <a:spLocks/>
          </p:cNvSpPr>
          <p:nvPr/>
        </p:nvSpPr>
        <p:spPr bwMode="auto">
          <a:xfrm rot="21400944">
            <a:off x="7289345" y="2479388"/>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3" name="Freeform 817">
            <a:extLst>
              <a:ext uri="{FF2B5EF4-FFF2-40B4-BE49-F238E27FC236}">
                <a16:creationId xmlns:a16="http://schemas.microsoft.com/office/drawing/2014/main" id="{29F82CAE-3FE7-7F35-1EAD-B159836E5A38}"/>
              </a:ext>
            </a:extLst>
          </p:cNvPr>
          <p:cNvSpPr>
            <a:spLocks/>
          </p:cNvSpPr>
          <p:nvPr/>
        </p:nvSpPr>
        <p:spPr bwMode="auto">
          <a:xfrm rot="21400944">
            <a:off x="7154812" y="2455294"/>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4" name="Freeform 818">
            <a:extLst>
              <a:ext uri="{FF2B5EF4-FFF2-40B4-BE49-F238E27FC236}">
                <a16:creationId xmlns:a16="http://schemas.microsoft.com/office/drawing/2014/main" id="{CA32037E-6870-9667-432E-2DA0E6DCBB47}"/>
              </a:ext>
            </a:extLst>
          </p:cNvPr>
          <p:cNvSpPr>
            <a:spLocks/>
          </p:cNvSpPr>
          <p:nvPr/>
        </p:nvSpPr>
        <p:spPr bwMode="auto">
          <a:xfrm rot="21400944">
            <a:off x="7158532" y="2455079"/>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5" name="Freeform 819">
            <a:extLst>
              <a:ext uri="{FF2B5EF4-FFF2-40B4-BE49-F238E27FC236}">
                <a16:creationId xmlns:a16="http://schemas.microsoft.com/office/drawing/2014/main" id="{A67DE2AC-28F4-66C6-C5B7-292430F8D18B}"/>
              </a:ext>
            </a:extLst>
          </p:cNvPr>
          <p:cNvSpPr>
            <a:spLocks/>
          </p:cNvSpPr>
          <p:nvPr/>
        </p:nvSpPr>
        <p:spPr bwMode="auto">
          <a:xfrm rot="21400944">
            <a:off x="6750497" y="23278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6" name="Freeform 820">
            <a:extLst>
              <a:ext uri="{FF2B5EF4-FFF2-40B4-BE49-F238E27FC236}">
                <a16:creationId xmlns:a16="http://schemas.microsoft.com/office/drawing/2014/main" id="{070C046E-C496-AB19-665E-E22F8E64F486}"/>
              </a:ext>
            </a:extLst>
          </p:cNvPr>
          <p:cNvSpPr>
            <a:spLocks/>
          </p:cNvSpPr>
          <p:nvPr/>
        </p:nvSpPr>
        <p:spPr bwMode="auto">
          <a:xfrm rot="21400944">
            <a:off x="7260413" y="2473950"/>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7" name="Freeform 821">
            <a:extLst>
              <a:ext uri="{FF2B5EF4-FFF2-40B4-BE49-F238E27FC236}">
                <a16:creationId xmlns:a16="http://schemas.microsoft.com/office/drawing/2014/main" id="{50E2DF49-EB58-0036-0AA0-AE4782C0AAD8}"/>
              </a:ext>
            </a:extLst>
          </p:cNvPr>
          <p:cNvSpPr>
            <a:spLocks/>
          </p:cNvSpPr>
          <p:nvPr/>
        </p:nvSpPr>
        <p:spPr bwMode="auto">
          <a:xfrm rot="21400944">
            <a:off x="6949742" y="2447989"/>
            <a:ext cx="55899" cy="21202"/>
          </a:xfrm>
          <a:custGeom>
            <a:avLst/>
            <a:gdLst>
              <a:gd name="T0" fmla="*/ 45 w 45"/>
              <a:gd name="T1" fmla="*/ 18 h 18"/>
              <a:gd name="T2" fmla="*/ 45 w 45"/>
              <a:gd name="T3" fmla="*/ 18 h 18"/>
              <a:gd name="T4" fmla="*/ 20 w 45"/>
              <a:gd name="T5" fmla="*/ 9 h 18"/>
              <a:gd name="T6" fmla="*/ 20 w 45"/>
              <a:gd name="T7" fmla="*/ 9 h 18"/>
              <a:gd name="T8" fmla="*/ 0 w 45"/>
              <a:gd name="T9" fmla="*/ 0 h 18"/>
              <a:gd name="T10" fmla="*/ 0 w 45"/>
              <a:gd name="T11" fmla="*/ 0 h 18"/>
              <a:gd name="T12" fmla="*/ 20 w 45"/>
              <a:gd name="T13" fmla="*/ 9 h 18"/>
              <a:gd name="T14" fmla="*/ 20 w 45"/>
              <a:gd name="T15" fmla="*/ 9 h 18"/>
              <a:gd name="T16" fmla="*/ 45 w 45"/>
              <a:gd name="T17" fmla="*/ 18 h 18"/>
              <a:gd name="T18" fmla="*/ 45 w 4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8">
                <a:moveTo>
                  <a:pt x="45" y="18"/>
                </a:moveTo>
                <a:lnTo>
                  <a:pt x="45" y="18"/>
                </a:lnTo>
                <a:lnTo>
                  <a:pt x="20" y="9"/>
                </a:lnTo>
                <a:lnTo>
                  <a:pt x="20" y="9"/>
                </a:lnTo>
                <a:lnTo>
                  <a:pt x="0" y="0"/>
                </a:lnTo>
                <a:lnTo>
                  <a:pt x="0" y="0"/>
                </a:lnTo>
                <a:lnTo>
                  <a:pt x="20" y="9"/>
                </a:lnTo>
                <a:lnTo>
                  <a:pt x="20" y="9"/>
                </a:lnTo>
                <a:lnTo>
                  <a:pt x="45" y="18"/>
                </a:lnTo>
                <a:lnTo>
                  <a:pt x="45" y="18"/>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8" name="Freeform 822">
            <a:extLst>
              <a:ext uri="{FF2B5EF4-FFF2-40B4-BE49-F238E27FC236}">
                <a16:creationId xmlns:a16="http://schemas.microsoft.com/office/drawing/2014/main" id="{12183FF3-C1BA-88E1-652E-7A525A5866CE}"/>
              </a:ext>
            </a:extLst>
          </p:cNvPr>
          <p:cNvSpPr>
            <a:spLocks/>
          </p:cNvSpPr>
          <p:nvPr/>
        </p:nvSpPr>
        <p:spPr bwMode="auto">
          <a:xfrm rot="21400944">
            <a:off x="6758891" y="2334417"/>
            <a:ext cx="40993" cy="17669"/>
          </a:xfrm>
          <a:custGeom>
            <a:avLst/>
            <a:gdLst>
              <a:gd name="T0" fmla="*/ 33 w 33"/>
              <a:gd name="T1" fmla="*/ 15 h 15"/>
              <a:gd name="T2" fmla="*/ 3 w 33"/>
              <a:gd name="T3" fmla="*/ 0 h 15"/>
              <a:gd name="T4" fmla="*/ 3 w 33"/>
              <a:gd name="T5" fmla="*/ 0 h 15"/>
              <a:gd name="T6" fmla="*/ 0 w 33"/>
              <a:gd name="T7" fmla="*/ 0 h 15"/>
              <a:gd name="T8" fmla="*/ 0 w 33"/>
              <a:gd name="T9" fmla="*/ 0 h 15"/>
              <a:gd name="T10" fmla="*/ 3 w 33"/>
              <a:gd name="T11" fmla="*/ 0 h 15"/>
              <a:gd name="T12" fmla="*/ 33 w 33"/>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33" y="15"/>
                </a:moveTo>
                <a:lnTo>
                  <a:pt x="3" y="0"/>
                </a:lnTo>
                <a:lnTo>
                  <a:pt x="3" y="0"/>
                </a:lnTo>
                <a:lnTo>
                  <a:pt x="0" y="0"/>
                </a:lnTo>
                <a:lnTo>
                  <a:pt x="0" y="0"/>
                </a:lnTo>
                <a:lnTo>
                  <a:pt x="3" y="0"/>
                </a:lnTo>
                <a:lnTo>
                  <a:pt x="33" y="15"/>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9" name="Freeform 823">
            <a:extLst>
              <a:ext uri="{FF2B5EF4-FFF2-40B4-BE49-F238E27FC236}">
                <a16:creationId xmlns:a16="http://schemas.microsoft.com/office/drawing/2014/main" id="{F1F1D9EC-B315-0BB7-C40F-F3FB5FB53368}"/>
              </a:ext>
            </a:extLst>
          </p:cNvPr>
          <p:cNvSpPr>
            <a:spLocks/>
          </p:cNvSpPr>
          <p:nvPr/>
        </p:nvSpPr>
        <p:spPr bwMode="auto">
          <a:xfrm rot="21400944">
            <a:off x="7317137" y="2484823"/>
            <a:ext cx="3727" cy="353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0" name="Freeform 824">
            <a:extLst>
              <a:ext uri="{FF2B5EF4-FFF2-40B4-BE49-F238E27FC236}">
                <a16:creationId xmlns:a16="http://schemas.microsoft.com/office/drawing/2014/main" id="{22DEEE17-A3A4-580F-7BAE-F4A8118966CF}"/>
              </a:ext>
            </a:extLst>
          </p:cNvPr>
          <p:cNvSpPr>
            <a:spLocks/>
          </p:cNvSpPr>
          <p:nvPr/>
        </p:nvSpPr>
        <p:spPr bwMode="auto">
          <a:xfrm rot="21400944">
            <a:off x="7221356" y="2465596"/>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1" name="Freeform 825">
            <a:extLst>
              <a:ext uri="{FF2B5EF4-FFF2-40B4-BE49-F238E27FC236}">
                <a16:creationId xmlns:a16="http://schemas.microsoft.com/office/drawing/2014/main" id="{FB8BDF74-B36B-A81E-28D6-248781109C41}"/>
              </a:ext>
            </a:extLst>
          </p:cNvPr>
          <p:cNvSpPr>
            <a:spLocks/>
          </p:cNvSpPr>
          <p:nvPr/>
        </p:nvSpPr>
        <p:spPr bwMode="auto">
          <a:xfrm rot="21400944">
            <a:off x="7179822" y="24574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2" name="Freeform 826">
            <a:extLst>
              <a:ext uri="{FF2B5EF4-FFF2-40B4-BE49-F238E27FC236}">
                <a16:creationId xmlns:a16="http://schemas.microsoft.com/office/drawing/2014/main" id="{FA18E903-0FDB-296A-5C3E-A64026D0A272}"/>
              </a:ext>
            </a:extLst>
          </p:cNvPr>
          <p:cNvSpPr>
            <a:spLocks/>
          </p:cNvSpPr>
          <p:nvPr/>
        </p:nvSpPr>
        <p:spPr bwMode="auto">
          <a:xfrm rot="21400944">
            <a:off x="7254008" y="2470818"/>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3" name="Freeform 827">
            <a:extLst>
              <a:ext uri="{FF2B5EF4-FFF2-40B4-BE49-F238E27FC236}">
                <a16:creationId xmlns:a16="http://schemas.microsoft.com/office/drawing/2014/main" id="{D18D8651-77E4-C08E-042A-D04461673129}"/>
              </a:ext>
            </a:extLst>
          </p:cNvPr>
          <p:cNvSpPr>
            <a:spLocks/>
          </p:cNvSpPr>
          <p:nvPr/>
        </p:nvSpPr>
        <p:spPr bwMode="auto">
          <a:xfrm rot="21400944">
            <a:off x="7271778" y="2476867"/>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4" name="Freeform 828">
            <a:extLst>
              <a:ext uri="{FF2B5EF4-FFF2-40B4-BE49-F238E27FC236}">
                <a16:creationId xmlns:a16="http://schemas.microsoft.com/office/drawing/2014/main" id="{C7F19973-E08A-3B1D-8C0C-D92FE86B958E}"/>
              </a:ext>
            </a:extLst>
          </p:cNvPr>
          <p:cNvSpPr>
            <a:spLocks/>
          </p:cNvSpPr>
          <p:nvPr/>
        </p:nvSpPr>
        <p:spPr bwMode="auto">
          <a:xfrm rot="21400944">
            <a:off x="6740167" y="232133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5" name="Freeform 829">
            <a:extLst>
              <a:ext uri="{FF2B5EF4-FFF2-40B4-BE49-F238E27FC236}">
                <a16:creationId xmlns:a16="http://schemas.microsoft.com/office/drawing/2014/main" id="{6543E6AC-B78B-7AA9-34B0-576E28FAEDB2}"/>
              </a:ext>
            </a:extLst>
          </p:cNvPr>
          <p:cNvSpPr>
            <a:spLocks/>
          </p:cNvSpPr>
          <p:nvPr/>
        </p:nvSpPr>
        <p:spPr bwMode="auto">
          <a:xfrm rot="21400944">
            <a:off x="7313315" y="2485042"/>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6" name="Freeform 830">
            <a:extLst>
              <a:ext uri="{FF2B5EF4-FFF2-40B4-BE49-F238E27FC236}">
                <a16:creationId xmlns:a16="http://schemas.microsoft.com/office/drawing/2014/main" id="{2BB4BDD7-B9EA-E3FE-E1FB-6CFD62A08276}"/>
              </a:ext>
            </a:extLst>
          </p:cNvPr>
          <p:cNvSpPr>
            <a:spLocks/>
          </p:cNvSpPr>
          <p:nvPr/>
        </p:nvSpPr>
        <p:spPr bwMode="auto">
          <a:xfrm rot="21400944">
            <a:off x="7299469" y="2482305"/>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7" name="Freeform 831">
            <a:extLst>
              <a:ext uri="{FF2B5EF4-FFF2-40B4-BE49-F238E27FC236}">
                <a16:creationId xmlns:a16="http://schemas.microsoft.com/office/drawing/2014/main" id="{8A1CD9CC-96AD-3D85-5CF1-05C262BCA4B1}"/>
              </a:ext>
            </a:extLst>
          </p:cNvPr>
          <p:cNvSpPr>
            <a:spLocks/>
          </p:cNvSpPr>
          <p:nvPr/>
        </p:nvSpPr>
        <p:spPr bwMode="auto">
          <a:xfrm rot="21400944">
            <a:off x="7267856" y="24736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8" name="Freeform 832">
            <a:extLst>
              <a:ext uri="{FF2B5EF4-FFF2-40B4-BE49-F238E27FC236}">
                <a16:creationId xmlns:a16="http://schemas.microsoft.com/office/drawing/2014/main" id="{1764BDCE-67D4-0FBD-F312-E705BD5BA7F6}"/>
              </a:ext>
            </a:extLst>
          </p:cNvPr>
          <p:cNvSpPr>
            <a:spLocks/>
          </p:cNvSpPr>
          <p:nvPr/>
        </p:nvSpPr>
        <p:spPr bwMode="auto">
          <a:xfrm rot="21400944">
            <a:off x="7236442" y="2468296"/>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9" name="Freeform 833">
            <a:extLst>
              <a:ext uri="{FF2B5EF4-FFF2-40B4-BE49-F238E27FC236}">
                <a16:creationId xmlns:a16="http://schemas.microsoft.com/office/drawing/2014/main" id="{54A0768E-9DB3-41D0-899B-E612EAB060ED}"/>
              </a:ext>
            </a:extLst>
          </p:cNvPr>
          <p:cNvSpPr>
            <a:spLocks/>
          </p:cNvSpPr>
          <p:nvPr/>
        </p:nvSpPr>
        <p:spPr bwMode="auto">
          <a:xfrm rot="21400944">
            <a:off x="7242645" y="24680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0" name="Freeform 834">
            <a:extLst>
              <a:ext uri="{FF2B5EF4-FFF2-40B4-BE49-F238E27FC236}">
                <a16:creationId xmlns:a16="http://schemas.microsoft.com/office/drawing/2014/main" id="{F6176AB5-BB20-92D7-38A6-265F07820E18}"/>
              </a:ext>
            </a:extLst>
          </p:cNvPr>
          <p:cNvSpPr>
            <a:spLocks/>
          </p:cNvSpPr>
          <p:nvPr/>
        </p:nvSpPr>
        <p:spPr bwMode="auto">
          <a:xfrm rot="21400944">
            <a:off x="7203687" y="2459543"/>
            <a:ext cx="3727"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1" name="Freeform 835">
            <a:extLst>
              <a:ext uri="{FF2B5EF4-FFF2-40B4-BE49-F238E27FC236}">
                <a16:creationId xmlns:a16="http://schemas.microsoft.com/office/drawing/2014/main" id="{1DF5F4AC-46F0-0C16-641E-B115BF1CF617}"/>
              </a:ext>
            </a:extLst>
          </p:cNvPr>
          <p:cNvSpPr>
            <a:spLocks/>
          </p:cNvSpPr>
          <p:nvPr/>
        </p:nvSpPr>
        <p:spPr bwMode="auto">
          <a:xfrm rot="21400944">
            <a:off x="7228796" y="2465165"/>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2" name="Freeform 836">
            <a:extLst>
              <a:ext uri="{FF2B5EF4-FFF2-40B4-BE49-F238E27FC236}">
                <a16:creationId xmlns:a16="http://schemas.microsoft.com/office/drawing/2014/main" id="{AA2AE654-812D-5D38-3058-345363783BAD}"/>
              </a:ext>
            </a:extLst>
          </p:cNvPr>
          <p:cNvSpPr>
            <a:spLocks/>
          </p:cNvSpPr>
          <p:nvPr/>
        </p:nvSpPr>
        <p:spPr bwMode="auto">
          <a:xfrm rot="21400944">
            <a:off x="7309594" y="2485257"/>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3" name="Freeform 837">
            <a:extLst>
              <a:ext uri="{FF2B5EF4-FFF2-40B4-BE49-F238E27FC236}">
                <a16:creationId xmlns:a16="http://schemas.microsoft.com/office/drawing/2014/main" id="{2486A3F6-B110-A4BB-C27B-B5DFF1662AAC}"/>
              </a:ext>
            </a:extLst>
          </p:cNvPr>
          <p:cNvSpPr>
            <a:spLocks/>
          </p:cNvSpPr>
          <p:nvPr/>
        </p:nvSpPr>
        <p:spPr bwMode="auto">
          <a:xfrm rot="21400944">
            <a:off x="7246567" y="2471214"/>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4" name="Freeform 838">
            <a:extLst>
              <a:ext uri="{FF2B5EF4-FFF2-40B4-BE49-F238E27FC236}">
                <a16:creationId xmlns:a16="http://schemas.microsoft.com/office/drawing/2014/main" id="{6DAF7D6B-9C29-95EA-98F1-72D7760DBA0C}"/>
              </a:ext>
            </a:extLst>
          </p:cNvPr>
          <p:cNvSpPr>
            <a:spLocks/>
          </p:cNvSpPr>
          <p:nvPr/>
        </p:nvSpPr>
        <p:spPr bwMode="auto">
          <a:xfrm rot="21400944">
            <a:off x="7165974" y="2454683"/>
            <a:ext cx="2485"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5" name="Freeform 839">
            <a:extLst>
              <a:ext uri="{FF2B5EF4-FFF2-40B4-BE49-F238E27FC236}">
                <a16:creationId xmlns:a16="http://schemas.microsoft.com/office/drawing/2014/main" id="{10939FEF-EE9D-1D38-0859-24518EFA70AD}"/>
              </a:ext>
            </a:extLst>
          </p:cNvPr>
          <p:cNvSpPr>
            <a:spLocks/>
          </p:cNvSpPr>
          <p:nvPr/>
        </p:nvSpPr>
        <p:spPr bwMode="auto">
          <a:xfrm rot="21400944">
            <a:off x="7303292" y="2482086"/>
            <a:ext cx="3727"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6" name="Freeform 840">
            <a:extLst>
              <a:ext uri="{FF2B5EF4-FFF2-40B4-BE49-F238E27FC236}">
                <a16:creationId xmlns:a16="http://schemas.microsoft.com/office/drawing/2014/main" id="{625CED28-AE58-226A-2FFB-D0D811E86986}"/>
              </a:ext>
            </a:extLst>
          </p:cNvPr>
          <p:cNvSpPr>
            <a:spLocks/>
          </p:cNvSpPr>
          <p:nvPr/>
        </p:nvSpPr>
        <p:spPr bwMode="auto">
          <a:xfrm rot="21400944">
            <a:off x="7168453" y="2454504"/>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7" name="Freeform 841">
            <a:extLst>
              <a:ext uri="{FF2B5EF4-FFF2-40B4-BE49-F238E27FC236}">
                <a16:creationId xmlns:a16="http://schemas.microsoft.com/office/drawing/2014/main" id="{ECB3D71F-2797-8EF8-DC4D-B865E1FAF884}"/>
              </a:ext>
            </a:extLst>
          </p:cNvPr>
          <p:cNvSpPr>
            <a:spLocks/>
          </p:cNvSpPr>
          <p:nvPr/>
        </p:nvSpPr>
        <p:spPr bwMode="auto">
          <a:xfrm rot="21400944">
            <a:off x="7172276" y="2454285"/>
            <a:ext cx="3727" cy="353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8" name="Freeform 842">
            <a:extLst>
              <a:ext uri="{FF2B5EF4-FFF2-40B4-BE49-F238E27FC236}">
                <a16:creationId xmlns:a16="http://schemas.microsoft.com/office/drawing/2014/main" id="{7B62CEBF-C1B1-E17F-0F1E-58B19535A4B2}"/>
              </a:ext>
            </a:extLst>
          </p:cNvPr>
          <p:cNvSpPr>
            <a:spLocks/>
          </p:cNvSpPr>
          <p:nvPr/>
        </p:nvSpPr>
        <p:spPr bwMode="auto">
          <a:xfrm rot="21400944">
            <a:off x="7162256" y="24549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9" name="Freeform 843">
            <a:extLst>
              <a:ext uri="{FF2B5EF4-FFF2-40B4-BE49-F238E27FC236}">
                <a16:creationId xmlns:a16="http://schemas.microsoft.com/office/drawing/2014/main" id="{EDC42F6D-B74A-2F06-8DE4-C20C4681D963}"/>
              </a:ext>
            </a:extLst>
          </p:cNvPr>
          <p:cNvSpPr>
            <a:spLocks/>
          </p:cNvSpPr>
          <p:nvPr/>
        </p:nvSpPr>
        <p:spPr bwMode="auto">
          <a:xfrm rot="21400944">
            <a:off x="7211230" y="2462643"/>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0" name="Freeform 844">
            <a:extLst>
              <a:ext uri="{FF2B5EF4-FFF2-40B4-BE49-F238E27FC236}">
                <a16:creationId xmlns:a16="http://schemas.microsoft.com/office/drawing/2014/main" id="{888280C5-9DA6-7ECA-DDEF-C65FA5504712}"/>
              </a:ext>
            </a:extLst>
          </p:cNvPr>
          <p:cNvSpPr>
            <a:spLocks/>
          </p:cNvSpPr>
          <p:nvPr/>
        </p:nvSpPr>
        <p:spPr bwMode="auto">
          <a:xfrm rot="21400944">
            <a:off x="7218674" y="24623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1" name="Freeform 846">
            <a:extLst>
              <a:ext uri="{FF2B5EF4-FFF2-40B4-BE49-F238E27FC236}">
                <a16:creationId xmlns:a16="http://schemas.microsoft.com/office/drawing/2014/main" id="{7C85608C-818D-A137-43E1-24E06ADE369C}"/>
              </a:ext>
            </a:extLst>
          </p:cNvPr>
          <p:cNvSpPr>
            <a:spLocks/>
          </p:cNvSpPr>
          <p:nvPr/>
        </p:nvSpPr>
        <p:spPr bwMode="auto">
          <a:xfrm rot="21400944">
            <a:off x="7299527" y="2612086"/>
            <a:ext cx="3727"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2" name="Freeform 847">
            <a:extLst>
              <a:ext uri="{FF2B5EF4-FFF2-40B4-BE49-F238E27FC236}">
                <a16:creationId xmlns:a16="http://schemas.microsoft.com/office/drawing/2014/main" id="{13F66320-2896-6A72-F51B-C1D4EC9D9931}"/>
              </a:ext>
            </a:extLst>
          </p:cNvPr>
          <p:cNvSpPr>
            <a:spLocks/>
          </p:cNvSpPr>
          <p:nvPr/>
        </p:nvSpPr>
        <p:spPr bwMode="auto">
          <a:xfrm rot="21400944">
            <a:off x="7306035" y="2586550"/>
            <a:ext cx="17391" cy="17669"/>
          </a:xfrm>
          <a:custGeom>
            <a:avLst/>
            <a:gdLst>
              <a:gd name="T0" fmla="*/ 14 w 14"/>
              <a:gd name="T1" fmla="*/ 0 h 15"/>
              <a:gd name="T2" fmla="*/ 0 w 14"/>
              <a:gd name="T3" fmla="*/ 15 h 15"/>
              <a:gd name="T4" fmla="*/ 0 w 14"/>
              <a:gd name="T5" fmla="*/ 15 h 15"/>
              <a:gd name="T6" fmla="*/ 14 w 14"/>
              <a:gd name="T7" fmla="*/ 0 h 15"/>
            </a:gdLst>
            <a:ahLst/>
            <a:cxnLst>
              <a:cxn ang="0">
                <a:pos x="T0" y="T1"/>
              </a:cxn>
              <a:cxn ang="0">
                <a:pos x="T2" y="T3"/>
              </a:cxn>
              <a:cxn ang="0">
                <a:pos x="T4" y="T5"/>
              </a:cxn>
              <a:cxn ang="0">
                <a:pos x="T6" y="T7"/>
              </a:cxn>
            </a:cxnLst>
            <a:rect l="0" t="0" r="r" b="b"/>
            <a:pathLst>
              <a:path w="14" h="15">
                <a:moveTo>
                  <a:pt x="14" y="0"/>
                </a:moveTo>
                <a:lnTo>
                  <a:pt x="0" y="15"/>
                </a:lnTo>
                <a:lnTo>
                  <a:pt x="0" y="15"/>
                </a:lnTo>
                <a:lnTo>
                  <a:pt x="14"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3" name="Freeform 848">
            <a:extLst>
              <a:ext uri="{FF2B5EF4-FFF2-40B4-BE49-F238E27FC236}">
                <a16:creationId xmlns:a16="http://schemas.microsoft.com/office/drawing/2014/main" id="{2A4DFE4C-FE91-48E7-61A3-FCADFCAB1CA7}"/>
              </a:ext>
            </a:extLst>
          </p:cNvPr>
          <p:cNvSpPr>
            <a:spLocks/>
          </p:cNvSpPr>
          <p:nvPr/>
        </p:nvSpPr>
        <p:spPr bwMode="auto">
          <a:xfrm rot="21400944">
            <a:off x="7356737" y="25687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4" name="Freeform 849">
            <a:extLst>
              <a:ext uri="{FF2B5EF4-FFF2-40B4-BE49-F238E27FC236}">
                <a16:creationId xmlns:a16="http://schemas.microsoft.com/office/drawing/2014/main" id="{9E81EE49-FDFB-243E-7F84-6837085D2A11}"/>
              </a:ext>
            </a:extLst>
          </p:cNvPr>
          <p:cNvSpPr>
            <a:spLocks/>
          </p:cNvSpPr>
          <p:nvPr/>
        </p:nvSpPr>
        <p:spPr bwMode="auto">
          <a:xfrm rot="21400944">
            <a:off x="7356737" y="25687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5" name="Freeform 850">
            <a:extLst>
              <a:ext uri="{FF2B5EF4-FFF2-40B4-BE49-F238E27FC236}">
                <a16:creationId xmlns:a16="http://schemas.microsoft.com/office/drawing/2014/main" id="{F6AD3F1E-5F3B-FEA4-8CD4-D3F6D52A9117}"/>
              </a:ext>
            </a:extLst>
          </p:cNvPr>
          <p:cNvSpPr>
            <a:spLocks/>
          </p:cNvSpPr>
          <p:nvPr/>
        </p:nvSpPr>
        <p:spPr bwMode="auto">
          <a:xfrm rot="21400944">
            <a:off x="7303045" y="26084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6" name="Freeform 851">
            <a:extLst>
              <a:ext uri="{FF2B5EF4-FFF2-40B4-BE49-F238E27FC236}">
                <a16:creationId xmlns:a16="http://schemas.microsoft.com/office/drawing/2014/main" id="{558E1DCB-A577-2244-11D2-6039D3C4F6B2}"/>
              </a:ext>
            </a:extLst>
          </p:cNvPr>
          <p:cNvSpPr>
            <a:spLocks/>
          </p:cNvSpPr>
          <p:nvPr/>
        </p:nvSpPr>
        <p:spPr bwMode="auto">
          <a:xfrm rot="21400944">
            <a:off x="7356737" y="256876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7" name="Freeform 852">
            <a:extLst>
              <a:ext uri="{FF2B5EF4-FFF2-40B4-BE49-F238E27FC236}">
                <a16:creationId xmlns:a16="http://schemas.microsoft.com/office/drawing/2014/main" id="{F0B4A8B3-FBAE-D7B6-F729-D734A8393C3E}"/>
              </a:ext>
            </a:extLst>
          </p:cNvPr>
          <p:cNvSpPr>
            <a:spLocks/>
          </p:cNvSpPr>
          <p:nvPr/>
        </p:nvSpPr>
        <p:spPr bwMode="auto">
          <a:xfrm rot="21400944">
            <a:off x="7302940" y="2604812"/>
            <a:ext cx="3727" cy="3534"/>
          </a:xfrm>
          <a:custGeom>
            <a:avLst/>
            <a:gdLst>
              <a:gd name="T0" fmla="*/ 0 w 3"/>
              <a:gd name="T1" fmla="*/ 3 h 3"/>
              <a:gd name="T2" fmla="*/ 3 w 3"/>
              <a:gd name="T3" fmla="*/ 0 h 3"/>
              <a:gd name="T4" fmla="*/ 3 w 3"/>
              <a:gd name="T5" fmla="*/ 0 h 3"/>
              <a:gd name="T6" fmla="*/ 0 w 3"/>
              <a:gd name="T7" fmla="*/ 3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lnTo>
                  <a:pt x="3" y="0"/>
                </a:lnTo>
                <a:lnTo>
                  <a:pt x="3" y="0"/>
                </a:lnTo>
                <a:lnTo>
                  <a:pt x="0" y="3"/>
                </a:lnTo>
                <a:lnTo>
                  <a:pt x="0" y="3"/>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8" name="Freeform 853">
            <a:extLst>
              <a:ext uri="{FF2B5EF4-FFF2-40B4-BE49-F238E27FC236}">
                <a16:creationId xmlns:a16="http://schemas.microsoft.com/office/drawing/2014/main" id="{B4A83DF9-1BB9-F6D1-3A31-88C8A50A3A16}"/>
              </a:ext>
            </a:extLst>
          </p:cNvPr>
          <p:cNvSpPr>
            <a:spLocks/>
          </p:cNvSpPr>
          <p:nvPr/>
        </p:nvSpPr>
        <p:spPr bwMode="auto">
          <a:xfrm rot="21400944">
            <a:off x="7303045" y="2608451"/>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9" name="Freeform 854">
            <a:extLst>
              <a:ext uri="{FF2B5EF4-FFF2-40B4-BE49-F238E27FC236}">
                <a16:creationId xmlns:a16="http://schemas.microsoft.com/office/drawing/2014/main" id="{455A39D6-4668-B8CC-561B-122C489628CB}"/>
              </a:ext>
            </a:extLst>
          </p:cNvPr>
          <p:cNvSpPr>
            <a:spLocks/>
          </p:cNvSpPr>
          <p:nvPr/>
        </p:nvSpPr>
        <p:spPr bwMode="auto">
          <a:xfrm rot="21400944">
            <a:off x="7356733" y="2568655"/>
            <a:ext cx="3727" cy="0"/>
          </a:xfrm>
          <a:custGeom>
            <a:avLst/>
            <a:gdLst>
              <a:gd name="T0" fmla="*/ 3 w 3"/>
              <a:gd name="T1" fmla="*/ 3 w 3"/>
              <a:gd name="T2" fmla="*/ 0 w 3"/>
              <a:gd name="T3" fmla="*/ 0 w 3"/>
              <a:gd name="T4" fmla="*/ 0 w 3"/>
              <a:gd name="T5" fmla="*/ 0 w 3"/>
              <a:gd name="T6" fmla="*/ 0 w 3"/>
              <a:gd name="T7" fmla="*/ 0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0" y="0"/>
                </a:lnTo>
                <a:lnTo>
                  <a:pt x="0" y="0"/>
                </a:lnTo>
                <a:lnTo>
                  <a:pt x="0" y="0"/>
                </a:lnTo>
                <a:lnTo>
                  <a:pt x="0" y="0"/>
                </a:lnTo>
                <a:lnTo>
                  <a:pt x="0" y="0"/>
                </a:lnTo>
                <a:lnTo>
                  <a:pt x="0" y="0"/>
                </a:lnTo>
                <a:lnTo>
                  <a:pt x="3" y="0"/>
                </a:lnTo>
                <a:lnTo>
                  <a:pt x="3"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0" name="Freeform 855">
            <a:extLst>
              <a:ext uri="{FF2B5EF4-FFF2-40B4-BE49-F238E27FC236}">
                <a16:creationId xmlns:a16="http://schemas.microsoft.com/office/drawing/2014/main" id="{6F982283-3F64-1DCB-72CD-C35EAEEF94A7}"/>
              </a:ext>
            </a:extLst>
          </p:cNvPr>
          <p:cNvSpPr>
            <a:spLocks/>
          </p:cNvSpPr>
          <p:nvPr/>
        </p:nvSpPr>
        <p:spPr bwMode="auto">
          <a:xfrm rot="21400944">
            <a:off x="7360458" y="256854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chemeClr val="tx1">
              <a:lumMod val="75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1" name="Freeform 858">
            <a:extLst>
              <a:ext uri="{FF2B5EF4-FFF2-40B4-BE49-F238E27FC236}">
                <a16:creationId xmlns:a16="http://schemas.microsoft.com/office/drawing/2014/main" id="{ADD39961-CE29-15F8-E920-A290AC25347C}"/>
              </a:ext>
            </a:extLst>
          </p:cNvPr>
          <p:cNvSpPr>
            <a:spLocks/>
          </p:cNvSpPr>
          <p:nvPr/>
        </p:nvSpPr>
        <p:spPr bwMode="auto">
          <a:xfrm rot="21400944">
            <a:off x="11298644" y="2873010"/>
            <a:ext cx="185086" cy="117788"/>
          </a:xfrm>
          <a:custGeom>
            <a:avLst/>
            <a:gdLst>
              <a:gd name="T0" fmla="*/ 149 w 149"/>
              <a:gd name="T1" fmla="*/ 21 h 100"/>
              <a:gd name="T2" fmla="*/ 138 w 149"/>
              <a:gd name="T3" fmla="*/ 37 h 100"/>
              <a:gd name="T4" fmla="*/ 135 w 149"/>
              <a:gd name="T5" fmla="*/ 37 h 100"/>
              <a:gd name="T6" fmla="*/ 112 w 149"/>
              <a:gd name="T7" fmla="*/ 55 h 100"/>
              <a:gd name="T8" fmla="*/ 107 w 149"/>
              <a:gd name="T9" fmla="*/ 61 h 100"/>
              <a:gd name="T10" fmla="*/ 98 w 149"/>
              <a:gd name="T11" fmla="*/ 64 h 100"/>
              <a:gd name="T12" fmla="*/ 96 w 149"/>
              <a:gd name="T13" fmla="*/ 67 h 100"/>
              <a:gd name="T14" fmla="*/ 70 w 149"/>
              <a:gd name="T15" fmla="*/ 85 h 100"/>
              <a:gd name="T16" fmla="*/ 65 w 149"/>
              <a:gd name="T17" fmla="*/ 85 h 100"/>
              <a:gd name="T18" fmla="*/ 62 w 149"/>
              <a:gd name="T19" fmla="*/ 79 h 100"/>
              <a:gd name="T20" fmla="*/ 62 w 149"/>
              <a:gd name="T21" fmla="*/ 79 h 100"/>
              <a:gd name="T22" fmla="*/ 59 w 149"/>
              <a:gd name="T23" fmla="*/ 82 h 100"/>
              <a:gd name="T24" fmla="*/ 40 w 149"/>
              <a:gd name="T25" fmla="*/ 88 h 100"/>
              <a:gd name="T26" fmla="*/ 31 w 149"/>
              <a:gd name="T27" fmla="*/ 91 h 100"/>
              <a:gd name="T28" fmla="*/ 23 w 149"/>
              <a:gd name="T29" fmla="*/ 100 h 100"/>
              <a:gd name="T30" fmla="*/ 17 w 149"/>
              <a:gd name="T31" fmla="*/ 100 h 100"/>
              <a:gd name="T32" fmla="*/ 0 w 149"/>
              <a:gd name="T33" fmla="*/ 91 h 100"/>
              <a:gd name="T34" fmla="*/ 0 w 149"/>
              <a:gd name="T35" fmla="*/ 85 h 100"/>
              <a:gd name="T36" fmla="*/ 0 w 149"/>
              <a:gd name="T37" fmla="*/ 82 h 100"/>
              <a:gd name="T38" fmla="*/ 14 w 149"/>
              <a:gd name="T39" fmla="*/ 67 h 100"/>
              <a:gd name="T40" fmla="*/ 20 w 149"/>
              <a:gd name="T41" fmla="*/ 61 h 100"/>
              <a:gd name="T42" fmla="*/ 28 w 149"/>
              <a:gd name="T43" fmla="*/ 52 h 100"/>
              <a:gd name="T44" fmla="*/ 37 w 149"/>
              <a:gd name="T45" fmla="*/ 49 h 100"/>
              <a:gd name="T46" fmla="*/ 42 w 149"/>
              <a:gd name="T47" fmla="*/ 49 h 100"/>
              <a:gd name="T48" fmla="*/ 45 w 149"/>
              <a:gd name="T49" fmla="*/ 49 h 100"/>
              <a:gd name="T50" fmla="*/ 70 w 149"/>
              <a:gd name="T51" fmla="*/ 34 h 100"/>
              <a:gd name="T52" fmla="*/ 82 w 149"/>
              <a:gd name="T53" fmla="*/ 24 h 100"/>
              <a:gd name="T54" fmla="*/ 101 w 149"/>
              <a:gd name="T55" fmla="*/ 12 h 100"/>
              <a:gd name="T56" fmla="*/ 112 w 149"/>
              <a:gd name="T57" fmla="*/ 12 h 100"/>
              <a:gd name="T58" fmla="*/ 121 w 149"/>
              <a:gd name="T59" fmla="*/ 15 h 100"/>
              <a:gd name="T60" fmla="*/ 126 w 149"/>
              <a:gd name="T61" fmla="*/ 6 h 100"/>
              <a:gd name="T62" fmla="*/ 132 w 149"/>
              <a:gd name="T63" fmla="*/ 3 h 100"/>
              <a:gd name="T64" fmla="*/ 138 w 149"/>
              <a:gd name="T65" fmla="*/ 0 h 100"/>
              <a:gd name="T66" fmla="*/ 146 w 149"/>
              <a:gd name="T67" fmla="*/ 6 h 100"/>
              <a:gd name="T68" fmla="*/ 149 w 149"/>
              <a:gd name="T69" fmla="*/ 18 h 100"/>
              <a:gd name="T70" fmla="*/ 149 w 149"/>
              <a:gd name="T71" fmla="*/ 2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9" h="100">
                <a:moveTo>
                  <a:pt x="149" y="21"/>
                </a:moveTo>
                <a:lnTo>
                  <a:pt x="149" y="21"/>
                </a:lnTo>
                <a:lnTo>
                  <a:pt x="138" y="37"/>
                </a:lnTo>
                <a:lnTo>
                  <a:pt x="138" y="37"/>
                </a:lnTo>
                <a:lnTo>
                  <a:pt x="135" y="37"/>
                </a:lnTo>
                <a:lnTo>
                  <a:pt x="135" y="37"/>
                </a:lnTo>
                <a:lnTo>
                  <a:pt x="124" y="46"/>
                </a:lnTo>
                <a:lnTo>
                  <a:pt x="112" y="55"/>
                </a:lnTo>
                <a:lnTo>
                  <a:pt x="112" y="55"/>
                </a:lnTo>
                <a:lnTo>
                  <a:pt x="107" y="61"/>
                </a:lnTo>
                <a:lnTo>
                  <a:pt x="98" y="64"/>
                </a:lnTo>
                <a:lnTo>
                  <a:pt x="98" y="64"/>
                </a:lnTo>
                <a:lnTo>
                  <a:pt x="96" y="67"/>
                </a:lnTo>
                <a:lnTo>
                  <a:pt x="96" y="67"/>
                </a:lnTo>
                <a:lnTo>
                  <a:pt x="70" y="85"/>
                </a:lnTo>
                <a:lnTo>
                  <a:pt x="70" y="85"/>
                </a:lnTo>
                <a:lnTo>
                  <a:pt x="65" y="85"/>
                </a:lnTo>
                <a:lnTo>
                  <a:pt x="65" y="85"/>
                </a:lnTo>
                <a:lnTo>
                  <a:pt x="62" y="79"/>
                </a:lnTo>
                <a:lnTo>
                  <a:pt x="62" y="79"/>
                </a:lnTo>
                <a:lnTo>
                  <a:pt x="62" y="79"/>
                </a:lnTo>
                <a:lnTo>
                  <a:pt x="62" y="79"/>
                </a:lnTo>
                <a:lnTo>
                  <a:pt x="59" y="82"/>
                </a:lnTo>
                <a:lnTo>
                  <a:pt x="59" y="82"/>
                </a:lnTo>
                <a:lnTo>
                  <a:pt x="48" y="85"/>
                </a:lnTo>
                <a:lnTo>
                  <a:pt x="40" y="88"/>
                </a:lnTo>
                <a:lnTo>
                  <a:pt x="40" y="88"/>
                </a:lnTo>
                <a:lnTo>
                  <a:pt x="31" y="91"/>
                </a:lnTo>
                <a:lnTo>
                  <a:pt x="23" y="100"/>
                </a:lnTo>
                <a:lnTo>
                  <a:pt x="23" y="100"/>
                </a:lnTo>
                <a:lnTo>
                  <a:pt x="17" y="100"/>
                </a:lnTo>
                <a:lnTo>
                  <a:pt x="17" y="100"/>
                </a:lnTo>
                <a:lnTo>
                  <a:pt x="14" y="100"/>
                </a:lnTo>
                <a:lnTo>
                  <a:pt x="0" y="91"/>
                </a:lnTo>
                <a:lnTo>
                  <a:pt x="0" y="91"/>
                </a:lnTo>
                <a:lnTo>
                  <a:pt x="0" y="85"/>
                </a:lnTo>
                <a:lnTo>
                  <a:pt x="0" y="85"/>
                </a:lnTo>
                <a:lnTo>
                  <a:pt x="0" y="82"/>
                </a:lnTo>
                <a:lnTo>
                  <a:pt x="0" y="82"/>
                </a:lnTo>
                <a:lnTo>
                  <a:pt x="14" y="67"/>
                </a:lnTo>
                <a:lnTo>
                  <a:pt x="14" y="67"/>
                </a:lnTo>
                <a:lnTo>
                  <a:pt x="20" y="61"/>
                </a:lnTo>
                <a:lnTo>
                  <a:pt x="20" y="61"/>
                </a:lnTo>
                <a:lnTo>
                  <a:pt x="28" y="52"/>
                </a:lnTo>
                <a:lnTo>
                  <a:pt x="28" y="52"/>
                </a:lnTo>
                <a:lnTo>
                  <a:pt x="37" y="49"/>
                </a:lnTo>
                <a:lnTo>
                  <a:pt x="42" y="49"/>
                </a:lnTo>
                <a:lnTo>
                  <a:pt x="42" y="49"/>
                </a:lnTo>
                <a:lnTo>
                  <a:pt x="45" y="49"/>
                </a:lnTo>
                <a:lnTo>
                  <a:pt x="45" y="49"/>
                </a:lnTo>
                <a:lnTo>
                  <a:pt x="56" y="40"/>
                </a:lnTo>
                <a:lnTo>
                  <a:pt x="70" y="34"/>
                </a:lnTo>
                <a:lnTo>
                  <a:pt x="82" y="24"/>
                </a:lnTo>
                <a:lnTo>
                  <a:pt x="82" y="24"/>
                </a:lnTo>
                <a:lnTo>
                  <a:pt x="93" y="18"/>
                </a:lnTo>
                <a:lnTo>
                  <a:pt x="101" y="12"/>
                </a:lnTo>
                <a:lnTo>
                  <a:pt x="112" y="12"/>
                </a:lnTo>
                <a:lnTo>
                  <a:pt x="112" y="12"/>
                </a:lnTo>
                <a:lnTo>
                  <a:pt x="118" y="12"/>
                </a:lnTo>
                <a:lnTo>
                  <a:pt x="121" y="15"/>
                </a:lnTo>
                <a:lnTo>
                  <a:pt x="121" y="15"/>
                </a:lnTo>
                <a:lnTo>
                  <a:pt x="126" y="6"/>
                </a:lnTo>
                <a:lnTo>
                  <a:pt x="126" y="6"/>
                </a:lnTo>
                <a:lnTo>
                  <a:pt x="132" y="3"/>
                </a:lnTo>
                <a:lnTo>
                  <a:pt x="138" y="0"/>
                </a:lnTo>
                <a:lnTo>
                  <a:pt x="138" y="0"/>
                </a:lnTo>
                <a:lnTo>
                  <a:pt x="146" y="6"/>
                </a:lnTo>
                <a:lnTo>
                  <a:pt x="146" y="6"/>
                </a:lnTo>
                <a:lnTo>
                  <a:pt x="149" y="15"/>
                </a:lnTo>
                <a:lnTo>
                  <a:pt x="149" y="18"/>
                </a:lnTo>
                <a:lnTo>
                  <a:pt x="149" y="21"/>
                </a:lnTo>
                <a:lnTo>
                  <a:pt x="149" y="21"/>
                </a:lnTo>
                <a:close/>
              </a:path>
            </a:pathLst>
          </a:custGeom>
          <a:solidFill>
            <a:schemeClr val="accent6">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12" name="Freeform 762">
            <a:extLst>
              <a:ext uri="{FF2B5EF4-FFF2-40B4-BE49-F238E27FC236}">
                <a16:creationId xmlns:a16="http://schemas.microsoft.com/office/drawing/2014/main" id="{EB397C11-963C-E69F-8E13-7AAC8D22A649}"/>
              </a:ext>
            </a:extLst>
          </p:cNvPr>
          <p:cNvSpPr>
            <a:spLocks/>
          </p:cNvSpPr>
          <p:nvPr/>
        </p:nvSpPr>
        <p:spPr bwMode="auto">
          <a:xfrm rot="21400944">
            <a:off x="6540537" y="2315739"/>
            <a:ext cx="817358" cy="698485"/>
          </a:xfrm>
          <a:custGeom>
            <a:avLst/>
            <a:gdLst>
              <a:gd name="T0" fmla="*/ 129 w 658"/>
              <a:gd name="T1" fmla="*/ 471 h 593"/>
              <a:gd name="T2" fmla="*/ 179 w 658"/>
              <a:gd name="T3" fmla="*/ 486 h 593"/>
              <a:gd name="T4" fmla="*/ 224 w 658"/>
              <a:gd name="T5" fmla="*/ 502 h 593"/>
              <a:gd name="T6" fmla="*/ 255 w 658"/>
              <a:gd name="T7" fmla="*/ 511 h 593"/>
              <a:gd name="T8" fmla="*/ 255 w 658"/>
              <a:gd name="T9" fmla="*/ 511 h 593"/>
              <a:gd name="T10" fmla="*/ 274 w 658"/>
              <a:gd name="T11" fmla="*/ 517 h 593"/>
              <a:gd name="T12" fmla="*/ 297 w 658"/>
              <a:gd name="T13" fmla="*/ 526 h 593"/>
              <a:gd name="T14" fmla="*/ 400 w 658"/>
              <a:gd name="T15" fmla="*/ 556 h 593"/>
              <a:gd name="T16" fmla="*/ 459 w 658"/>
              <a:gd name="T17" fmla="*/ 575 h 593"/>
              <a:gd name="T18" fmla="*/ 473 w 658"/>
              <a:gd name="T19" fmla="*/ 578 h 593"/>
              <a:gd name="T20" fmla="*/ 574 w 658"/>
              <a:gd name="T21" fmla="*/ 414 h 593"/>
              <a:gd name="T22" fmla="*/ 582 w 658"/>
              <a:gd name="T23" fmla="*/ 338 h 593"/>
              <a:gd name="T24" fmla="*/ 607 w 658"/>
              <a:gd name="T25" fmla="*/ 274 h 593"/>
              <a:gd name="T26" fmla="*/ 610 w 658"/>
              <a:gd name="T27" fmla="*/ 271 h 593"/>
              <a:gd name="T28" fmla="*/ 630 w 658"/>
              <a:gd name="T29" fmla="*/ 253 h 593"/>
              <a:gd name="T30" fmla="*/ 655 w 658"/>
              <a:gd name="T31" fmla="*/ 240 h 593"/>
              <a:gd name="T32" fmla="*/ 658 w 658"/>
              <a:gd name="T33" fmla="*/ 237 h 593"/>
              <a:gd name="T34" fmla="*/ 644 w 658"/>
              <a:gd name="T35" fmla="*/ 204 h 593"/>
              <a:gd name="T36" fmla="*/ 644 w 658"/>
              <a:gd name="T37" fmla="*/ 195 h 593"/>
              <a:gd name="T38" fmla="*/ 641 w 658"/>
              <a:gd name="T39" fmla="*/ 189 h 593"/>
              <a:gd name="T40" fmla="*/ 638 w 658"/>
              <a:gd name="T41" fmla="*/ 183 h 593"/>
              <a:gd name="T42" fmla="*/ 635 w 658"/>
              <a:gd name="T43" fmla="*/ 180 h 593"/>
              <a:gd name="T44" fmla="*/ 635 w 658"/>
              <a:gd name="T45" fmla="*/ 174 h 593"/>
              <a:gd name="T46" fmla="*/ 633 w 658"/>
              <a:gd name="T47" fmla="*/ 174 h 593"/>
              <a:gd name="T48" fmla="*/ 630 w 658"/>
              <a:gd name="T49" fmla="*/ 170 h 593"/>
              <a:gd name="T50" fmla="*/ 627 w 658"/>
              <a:gd name="T51" fmla="*/ 167 h 593"/>
              <a:gd name="T52" fmla="*/ 624 w 658"/>
              <a:gd name="T53" fmla="*/ 167 h 593"/>
              <a:gd name="T54" fmla="*/ 616 w 658"/>
              <a:gd name="T55" fmla="*/ 164 h 593"/>
              <a:gd name="T56" fmla="*/ 610 w 658"/>
              <a:gd name="T57" fmla="*/ 164 h 593"/>
              <a:gd name="T58" fmla="*/ 602 w 658"/>
              <a:gd name="T59" fmla="*/ 161 h 593"/>
              <a:gd name="T60" fmla="*/ 593 w 658"/>
              <a:gd name="T61" fmla="*/ 158 h 593"/>
              <a:gd name="T62" fmla="*/ 585 w 658"/>
              <a:gd name="T63" fmla="*/ 155 h 593"/>
              <a:gd name="T64" fmla="*/ 577 w 658"/>
              <a:gd name="T65" fmla="*/ 152 h 593"/>
              <a:gd name="T66" fmla="*/ 568 w 658"/>
              <a:gd name="T67" fmla="*/ 149 h 593"/>
              <a:gd name="T68" fmla="*/ 560 w 658"/>
              <a:gd name="T69" fmla="*/ 146 h 593"/>
              <a:gd name="T70" fmla="*/ 549 w 658"/>
              <a:gd name="T71" fmla="*/ 143 h 593"/>
              <a:gd name="T72" fmla="*/ 543 w 658"/>
              <a:gd name="T73" fmla="*/ 143 h 593"/>
              <a:gd name="T74" fmla="*/ 535 w 658"/>
              <a:gd name="T75" fmla="*/ 140 h 593"/>
              <a:gd name="T76" fmla="*/ 526 w 658"/>
              <a:gd name="T77" fmla="*/ 137 h 593"/>
              <a:gd name="T78" fmla="*/ 518 w 658"/>
              <a:gd name="T79" fmla="*/ 137 h 593"/>
              <a:gd name="T80" fmla="*/ 512 w 658"/>
              <a:gd name="T81" fmla="*/ 134 h 593"/>
              <a:gd name="T82" fmla="*/ 507 w 658"/>
              <a:gd name="T83" fmla="*/ 134 h 593"/>
              <a:gd name="T84" fmla="*/ 504 w 658"/>
              <a:gd name="T85" fmla="*/ 134 h 593"/>
              <a:gd name="T86" fmla="*/ 431 w 658"/>
              <a:gd name="T87" fmla="*/ 134 h 593"/>
              <a:gd name="T88" fmla="*/ 333 w 658"/>
              <a:gd name="T89" fmla="*/ 119 h 593"/>
              <a:gd name="T90" fmla="*/ 302 w 658"/>
              <a:gd name="T91" fmla="*/ 104 h 593"/>
              <a:gd name="T92" fmla="*/ 258 w 658"/>
              <a:gd name="T93" fmla="*/ 110 h 593"/>
              <a:gd name="T94" fmla="*/ 188 w 658"/>
              <a:gd name="T95" fmla="*/ 13 h 593"/>
              <a:gd name="T96" fmla="*/ 179 w 658"/>
              <a:gd name="T97" fmla="*/ 6 h 593"/>
              <a:gd name="T98" fmla="*/ 174 w 658"/>
              <a:gd name="T99" fmla="*/ 3 h 593"/>
              <a:gd name="T100" fmla="*/ 165 w 658"/>
              <a:gd name="T101" fmla="*/ 13 h 593"/>
              <a:gd name="T102" fmla="*/ 140 w 658"/>
              <a:gd name="T103" fmla="*/ 61 h 593"/>
              <a:gd name="T104" fmla="*/ 123 w 658"/>
              <a:gd name="T105" fmla="*/ 116 h 593"/>
              <a:gd name="T106" fmla="*/ 106 w 658"/>
              <a:gd name="T107" fmla="*/ 164 h 593"/>
              <a:gd name="T108" fmla="*/ 84 w 658"/>
              <a:gd name="T109" fmla="*/ 222 h 593"/>
              <a:gd name="T110" fmla="*/ 62 w 658"/>
              <a:gd name="T111" fmla="*/ 280 h 593"/>
              <a:gd name="T112" fmla="*/ 11 w 658"/>
              <a:gd name="T113" fmla="*/ 359 h 593"/>
              <a:gd name="T114" fmla="*/ 3 w 658"/>
              <a:gd name="T115" fmla="*/ 392 h 593"/>
              <a:gd name="T116" fmla="*/ 70 w 658"/>
              <a:gd name="T117" fmla="*/ 450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593">
                <a:moveTo>
                  <a:pt x="70" y="450"/>
                </a:moveTo>
                <a:lnTo>
                  <a:pt x="70" y="450"/>
                </a:lnTo>
                <a:lnTo>
                  <a:pt x="81" y="453"/>
                </a:lnTo>
                <a:lnTo>
                  <a:pt x="81" y="453"/>
                </a:lnTo>
                <a:lnTo>
                  <a:pt x="92" y="456"/>
                </a:lnTo>
                <a:lnTo>
                  <a:pt x="123" y="468"/>
                </a:lnTo>
                <a:lnTo>
                  <a:pt x="129" y="471"/>
                </a:lnTo>
                <a:lnTo>
                  <a:pt x="129" y="471"/>
                </a:lnTo>
                <a:lnTo>
                  <a:pt x="174" y="486"/>
                </a:lnTo>
                <a:lnTo>
                  <a:pt x="176" y="486"/>
                </a:lnTo>
                <a:lnTo>
                  <a:pt x="179" y="486"/>
                </a:lnTo>
                <a:lnTo>
                  <a:pt x="179" y="486"/>
                </a:lnTo>
                <a:lnTo>
                  <a:pt x="179" y="486"/>
                </a:lnTo>
                <a:lnTo>
                  <a:pt x="179" y="486"/>
                </a:lnTo>
                <a:lnTo>
                  <a:pt x="179" y="486"/>
                </a:lnTo>
                <a:lnTo>
                  <a:pt x="179" y="486"/>
                </a:lnTo>
                <a:lnTo>
                  <a:pt x="221" y="502"/>
                </a:lnTo>
                <a:lnTo>
                  <a:pt x="221" y="502"/>
                </a:lnTo>
                <a:lnTo>
                  <a:pt x="221" y="502"/>
                </a:lnTo>
                <a:lnTo>
                  <a:pt x="224" y="502"/>
                </a:lnTo>
                <a:lnTo>
                  <a:pt x="224" y="502"/>
                </a:lnTo>
                <a:lnTo>
                  <a:pt x="224" y="502"/>
                </a:lnTo>
                <a:lnTo>
                  <a:pt x="224" y="502"/>
                </a:lnTo>
                <a:lnTo>
                  <a:pt x="224" y="502"/>
                </a:lnTo>
                <a:lnTo>
                  <a:pt x="224" y="502"/>
                </a:lnTo>
                <a:lnTo>
                  <a:pt x="224" y="502"/>
                </a:lnTo>
                <a:lnTo>
                  <a:pt x="224" y="502"/>
                </a:lnTo>
                <a:lnTo>
                  <a:pt x="255" y="511"/>
                </a:lnTo>
                <a:lnTo>
                  <a:pt x="255" y="511"/>
                </a:lnTo>
                <a:lnTo>
                  <a:pt x="255" y="511"/>
                </a:lnTo>
                <a:lnTo>
                  <a:pt x="255" y="511"/>
                </a:lnTo>
                <a:lnTo>
                  <a:pt x="255" y="511"/>
                </a:lnTo>
                <a:lnTo>
                  <a:pt x="255" y="511"/>
                </a:lnTo>
                <a:lnTo>
                  <a:pt x="255" y="511"/>
                </a:lnTo>
                <a:lnTo>
                  <a:pt x="255" y="511"/>
                </a:lnTo>
                <a:lnTo>
                  <a:pt x="260" y="514"/>
                </a:lnTo>
                <a:lnTo>
                  <a:pt x="260" y="514"/>
                </a:lnTo>
                <a:lnTo>
                  <a:pt x="269" y="517"/>
                </a:lnTo>
                <a:lnTo>
                  <a:pt x="274" y="517"/>
                </a:lnTo>
                <a:lnTo>
                  <a:pt x="274" y="517"/>
                </a:lnTo>
                <a:lnTo>
                  <a:pt x="274" y="517"/>
                </a:lnTo>
                <a:lnTo>
                  <a:pt x="274" y="517"/>
                </a:lnTo>
                <a:lnTo>
                  <a:pt x="274" y="517"/>
                </a:lnTo>
                <a:lnTo>
                  <a:pt x="274" y="517"/>
                </a:lnTo>
                <a:lnTo>
                  <a:pt x="291" y="523"/>
                </a:lnTo>
                <a:lnTo>
                  <a:pt x="297" y="526"/>
                </a:lnTo>
                <a:lnTo>
                  <a:pt x="297" y="526"/>
                </a:lnTo>
                <a:lnTo>
                  <a:pt x="297" y="526"/>
                </a:lnTo>
                <a:lnTo>
                  <a:pt x="297" y="526"/>
                </a:lnTo>
                <a:lnTo>
                  <a:pt x="297" y="526"/>
                </a:lnTo>
                <a:lnTo>
                  <a:pt x="305" y="529"/>
                </a:lnTo>
                <a:lnTo>
                  <a:pt x="333" y="535"/>
                </a:lnTo>
                <a:lnTo>
                  <a:pt x="386" y="553"/>
                </a:lnTo>
                <a:lnTo>
                  <a:pt x="386" y="553"/>
                </a:lnTo>
                <a:lnTo>
                  <a:pt x="395" y="556"/>
                </a:lnTo>
                <a:lnTo>
                  <a:pt x="400" y="556"/>
                </a:lnTo>
                <a:lnTo>
                  <a:pt x="400" y="556"/>
                </a:lnTo>
                <a:lnTo>
                  <a:pt x="400" y="556"/>
                </a:lnTo>
                <a:lnTo>
                  <a:pt x="400" y="556"/>
                </a:lnTo>
                <a:lnTo>
                  <a:pt x="445" y="572"/>
                </a:lnTo>
                <a:lnTo>
                  <a:pt x="456" y="575"/>
                </a:lnTo>
                <a:lnTo>
                  <a:pt x="456" y="575"/>
                </a:lnTo>
                <a:lnTo>
                  <a:pt x="459" y="575"/>
                </a:lnTo>
                <a:lnTo>
                  <a:pt x="459" y="575"/>
                </a:lnTo>
                <a:lnTo>
                  <a:pt x="459" y="575"/>
                </a:lnTo>
                <a:lnTo>
                  <a:pt x="459" y="575"/>
                </a:lnTo>
                <a:lnTo>
                  <a:pt x="462" y="575"/>
                </a:lnTo>
                <a:lnTo>
                  <a:pt x="462" y="575"/>
                </a:lnTo>
                <a:lnTo>
                  <a:pt x="473" y="578"/>
                </a:lnTo>
                <a:lnTo>
                  <a:pt x="473" y="578"/>
                </a:lnTo>
                <a:lnTo>
                  <a:pt x="490" y="584"/>
                </a:lnTo>
                <a:lnTo>
                  <a:pt x="493" y="584"/>
                </a:lnTo>
                <a:lnTo>
                  <a:pt x="493" y="584"/>
                </a:lnTo>
                <a:lnTo>
                  <a:pt x="493" y="584"/>
                </a:lnTo>
                <a:lnTo>
                  <a:pt x="493" y="584"/>
                </a:lnTo>
                <a:lnTo>
                  <a:pt x="523" y="593"/>
                </a:lnTo>
                <a:lnTo>
                  <a:pt x="574" y="414"/>
                </a:lnTo>
                <a:lnTo>
                  <a:pt x="574" y="383"/>
                </a:lnTo>
                <a:lnTo>
                  <a:pt x="574" y="383"/>
                </a:lnTo>
                <a:lnTo>
                  <a:pt x="574" y="380"/>
                </a:lnTo>
                <a:lnTo>
                  <a:pt x="574" y="380"/>
                </a:lnTo>
                <a:lnTo>
                  <a:pt x="579" y="365"/>
                </a:lnTo>
                <a:lnTo>
                  <a:pt x="582" y="350"/>
                </a:lnTo>
                <a:lnTo>
                  <a:pt x="582" y="338"/>
                </a:lnTo>
                <a:lnTo>
                  <a:pt x="582" y="338"/>
                </a:lnTo>
                <a:lnTo>
                  <a:pt x="585" y="325"/>
                </a:lnTo>
                <a:lnTo>
                  <a:pt x="588" y="319"/>
                </a:lnTo>
                <a:lnTo>
                  <a:pt x="593" y="313"/>
                </a:lnTo>
                <a:lnTo>
                  <a:pt x="599" y="310"/>
                </a:lnTo>
                <a:lnTo>
                  <a:pt x="607" y="274"/>
                </a:lnTo>
                <a:lnTo>
                  <a:pt x="607" y="274"/>
                </a:lnTo>
                <a:lnTo>
                  <a:pt x="607" y="274"/>
                </a:lnTo>
                <a:lnTo>
                  <a:pt x="607" y="274"/>
                </a:lnTo>
                <a:lnTo>
                  <a:pt x="610" y="274"/>
                </a:lnTo>
                <a:lnTo>
                  <a:pt x="610" y="274"/>
                </a:lnTo>
                <a:lnTo>
                  <a:pt x="610" y="274"/>
                </a:lnTo>
                <a:lnTo>
                  <a:pt x="610" y="274"/>
                </a:lnTo>
                <a:lnTo>
                  <a:pt x="610" y="271"/>
                </a:lnTo>
                <a:lnTo>
                  <a:pt x="610" y="271"/>
                </a:lnTo>
                <a:lnTo>
                  <a:pt x="610" y="271"/>
                </a:lnTo>
                <a:lnTo>
                  <a:pt x="610" y="271"/>
                </a:lnTo>
                <a:lnTo>
                  <a:pt x="613" y="268"/>
                </a:lnTo>
                <a:lnTo>
                  <a:pt x="627" y="253"/>
                </a:lnTo>
                <a:lnTo>
                  <a:pt x="627" y="253"/>
                </a:lnTo>
                <a:lnTo>
                  <a:pt x="630" y="253"/>
                </a:lnTo>
                <a:lnTo>
                  <a:pt x="630" y="253"/>
                </a:lnTo>
                <a:lnTo>
                  <a:pt x="652" y="240"/>
                </a:lnTo>
                <a:lnTo>
                  <a:pt x="652" y="240"/>
                </a:lnTo>
                <a:lnTo>
                  <a:pt x="655" y="240"/>
                </a:lnTo>
                <a:lnTo>
                  <a:pt x="655" y="240"/>
                </a:lnTo>
                <a:lnTo>
                  <a:pt x="655" y="240"/>
                </a:lnTo>
                <a:lnTo>
                  <a:pt x="655" y="240"/>
                </a:lnTo>
                <a:lnTo>
                  <a:pt x="655" y="240"/>
                </a:lnTo>
                <a:lnTo>
                  <a:pt x="655" y="240"/>
                </a:lnTo>
                <a:lnTo>
                  <a:pt x="655" y="240"/>
                </a:lnTo>
                <a:lnTo>
                  <a:pt x="655" y="240"/>
                </a:lnTo>
                <a:lnTo>
                  <a:pt x="658" y="240"/>
                </a:lnTo>
                <a:lnTo>
                  <a:pt x="658" y="240"/>
                </a:lnTo>
                <a:lnTo>
                  <a:pt x="658" y="237"/>
                </a:lnTo>
                <a:lnTo>
                  <a:pt x="658" y="237"/>
                </a:lnTo>
                <a:lnTo>
                  <a:pt x="655" y="234"/>
                </a:lnTo>
                <a:lnTo>
                  <a:pt x="655" y="234"/>
                </a:lnTo>
                <a:lnTo>
                  <a:pt x="647" y="222"/>
                </a:lnTo>
                <a:lnTo>
                  <a:pt x="647" y="213"/>
                </a:lnTo>
                <a:lnTo>
                  <a:pt x="644" y="204"/>
                </a:lnTo>
                <a:lnTo>
                  <a:pt x="644" y="204"/>
                </a:lnTo>
                <a:lnTo>
                  <a:pt x="644" y="201"/>
                </a:lnTo>
                <a:lnTo>
                  <a:pt x="644" y="201"/>
                </a:lnTo>
                <a:lnTo>
                  <a:pt x="644" y="198"/>
                </a:lnTo>
                <a:lnTo>
                  <a:pt x="644" y="198"/>
                </a:lnTo>
                <a:lnTo>
                  <a:pt x="644" y="198"/>
                </a:lnTo>
                <a:lnTo>
                  <a:pt x="644" y="195"/>
                </a:lnTo>
                <a:lnTo>
                  <a:pt x="644" y="195"/>
                </a:lnTo>
                <a:lnTo>
                  <a:pt x="644" y="195"/>
                </a:lnTo>
                <a:lnTo>
                  <a:pt x="641" y="192"/>
                </a:lnTo>
                <a:lnTo>
                  <a:pt x="641" y="192"/>
                </a:lnTo>
                <a:lnTo>
                  <a:pt x="641" y="192"/>
                </a:lnTo>
                <a:lnTo>
                  <a:pt x="641" y="189"/>
                </a:lnTo>
                <a:lnTo>
                  <a:pt x="641" y="189"/>
                </a:lnTo>
                <a:lnTo>
                  <a:pt x="641" y="189"/>
                </a:lnTo>
                <a:lnTo>
                  <a:pt x="641" y="186"/>
                </a:lnTo>
                <a:lnTo>
                  <a:pt x="641" y="186"/>
                </a:lnTo>
                <a:lnTo>
                  <a:pt x="641" y="186"/>
                </a:lnTo>
                <a:lnTo>
                  <a:pt x="641" y="186"/>
                </a:lnTo>
                <a:lnTo>
                  <a:pt x="638" y="186"/>
                </a:lnTo>
                <a:lnTo>
                  <a:pt x="638" y="186"/>
                </a:lnTo>
                <a:lnTo>
                  <a:pt x="638" y="183"/>
                </a:lnTo>
                <a:lnTo>
                  <a:pt x="638" y="183"/>
                </a:lnTo>
                <a:lnTo>
                  <a:pt x="638" y="183"/>
                </a:lnTo>
                <a:lnTo>
                  <a:pt x="638" y="183"/>
                </a:lnTo>
                <a:lnTo>
                  <a:pt x="638" y="183"/>
                </a:lnTo>
                <a:lnTo>
                  <a:pt x="635" y="180"/>
                </a:lnTo>
                <a:lnTo>
                  <a:pt x="635" y="180"/>
                </a:lnTo>
                <a:lnTo>
                  <a:pt x="635" y="180"/>
                </a:lnTo>
                <a:lnTo>
                  <a:pt x="635" y="180"/>
                </a:lnTo>
                <a:lnTo>
                  <a:pt x="635" y="177"/>
                </a:lnTo>
                <a:lnTo>
                  <a:pt x="638" y="174"/>
                </a:lnTo>
                <a:lnTo>
                  <a:pt x="633" y="177"/>
                </a:lnTo>
                <a:lnTo>
                  <a:pt x="633" y="177"/>
                </a:lnTo>
                <a:lnTo>
                  <a:pt x="633" y="174"/>
                </a:lnTo>
                <a:lnTo>
                  <a:pt x="635" y="174"/>
                </a:lnTo>
                <a:lnTo>
                  <a:pt x="635" y="174"/>
                </a:lnTo>
                <a:lnTo>
                  <a:pt x="635" y="174"/>
                </a:lnTo>
                <a:lnTo>
                  <a:pt x="635" y="174"/>
                </a:lnTo>
                <a:lnTo>
                  <a:pt x="633" y="174"/>
                </a:lnTo>
                <a:lnTo>
                  <a:pt x="633" y="174"/>
                </a:lnTo>
                <a:lnTo>
                  <a:pt x="633" y="174"/>
                </a:lnTo>
                <a:lnTo>
                  <a:pt x="633" y="174"/>
                </a:lnTo>
                <a:lnTo>
                  <a:pt x="633" y="174"/>
                </a:lnTo>
                <a:lnTo>
                  <a:pt x="633" y="174"/>
                </a:lnTo>
                <a:lnTo>
                  <a:pt x="633" y="174"/>
                </a:lnTo>
                <a:lnTo>
                  <a:pt x="630" y="174"/>
                </a:lnTo>
                <a:lnTo>
                  <a:pt x="630" y="174"/>
                </a:lnTo>
                <a:lnTo>
                  <a:pt x="630" y="170"/>
                </a:lnTo>
                <a:lnTo>
                  <a:pt x="630" y="170"/>
                </a:lnTo>
                <a:lnTo>
                  <a:pt x="630" y="170"/>
                </a:lnTo>
                <a:lnTo>
                  <a:pt x="630" y="170"/>
                </a:lnTo>
                <a:lnTo>
                  <a:pt x="630" y="170"/>
                </a:lnTo>
                <a:lnTo>
                  <a:pt x="630" y="170"/>
                </a:lnTo>
                <a:lnTo>
                  <a:pt x="630" y="170"/>
                </a:lnTo>
                <a:lnTo>
                  <a:pt x="630" y="170"/>
                </a:lnTo>
                <a:lnTo>
                  <a:pt x="627" y="167"/>
                </a:lnTo>
                <a:lnTo>
                  <a:pt x="627" y="167"/>
                </a:lnTo>
                <a:lnTo>
                  <a:pt x="627" y="167"/>
                </a:lnTo>
                <a:lnTo>
                  <a:pt x="627" y="167"/>
                </a:lnTo>
                <a:lnTo>
                  <a:pt x="624" y="167"/>
                </a:lnTo>
                <a:lnTo>
                  <a:pt x="624" y="167"/>
                </a:lnTo>
                <a:lnTo>
                  <a:pt x="624" y="167"/>
                </a:lnTo>
                <a:lnTo>
                  <a:pt x="624" y="167"/>
                </a:lnTo>
                <a:lnTo>
                  <a:pt x="621" y="167"/>
                </a:lnTo>
                <a:lnTo>
                  <a:pt x="621" y="167"/>
                </a:lnTo>
                <a:lnTo>
                  <a:pt x="619" y="167"/>
                </a:lnTo>
                <a:lnTo>
                  <a:pt x="619" y="167"/>
                </a:lnTo>
                <a:lnTo>
                  <a:pt x="616" y="164"/>
                </a:lnTo>
                <a:lnTo>
                  <a:pt x="616" y="164"/>
                </a:lnTo>
                <a:lnTo>
                  <a:pt x="616" y="164"/>
                </a:lnTo>
                <a:lnTo>
                  <a:pt x="616" y="164"/>
                </a:lnTo>
                <a:lnTo>
                  <a:pt x="613" y="164"/>
                </a:lnTo>
                <a:lnTo>
                  <a:pt x="613" y="164"/>
                </a:lnTo>
                <a:lnTo>
                  <a:pt x="613" y="164"/>
                </a:lnTo>
                <a:lnTo>
                  <a:pt x="613" y="164"/>
                </a:lnTo>
                <a:lnTo>
                  <a:pt x="610" y="164"/>
                </a:lnTo>
                <a:lnTo>
                  <a:pt x="610" y="164"/>
                </a:lnTo>
                <a:lnTo>
                  <a:pt x="607" y="161"/>
                </a:lnTo>
                <a:lnTo>
                  <a:pt x="607" y="161"/>
                </a:lnTo>
                <a:lnTo>
                  <a:pt x="605" y="161"/>
                </a:lnTo>
                <a:lnTo>
                  <a:pt x="605" y="161"/>
                </a:lnTo>
                <a:lnTo>
                  <a:pt x="602" y="161"/>
                </a:lnTo>
                <a:lnTo>
                  <a:pt x="602" y="161"/>
                </a:lnTo>
                <a:lnTo>
                  <a:pt x="602" y="161"/>
                </a:lnTo>
                <a:lnTo>
                  <a:pt x="602" y="161"/>
                </a:lnTo>
                <a:lnTo>
                  <a:pt x="599" y="158"/>
                </a:lnTo>
                <a:lnTo>
                  <a:pt x="599" y="158"/>
                </a:lnTo>
                <a:lnTo>
                  <a:pt x="596" y="158"/>
                </a:lnTo>
                <a:lnTo>
                  <a:pt x="596" y="158"/>
                </a:lnTo>
                <a:lnTo>
                  <a:pt x="593" y="158"/>
                </a:lnTo>
                <a:lnTo>
                  <a:pt x="593" y="158"/>
                </a:lnTo>
                <a:lnTo>
                  <a:pt x="591" y="158"/>
                </a:lnTo>
                <a:lnTo>
                  <a:pt x="591" y="158"/>
                </a:lnTo>
                <a:lnTo>
                  <a:pt x="588" y="155"/>
                </a:lnTo>
                <a:lnTo>
                  <a:pt x="588" y="155"/>
                </a:lnTo>
                <a:lnTo>
                  <a:pt x="588" y="155"/>
                </a:lnTo>
                <a:lnTo>
                  <a:pt x="588" y="155"/>
                </a:lnTo>
                <a:lnTo>
                  <a:pt x="585" y="155"/>
                </a:lnTo>
                <a:lnTo>
                  <a:pt x="585" y="155"/>
                </a:lnTo>
                <a:lnTo>
                  <a:pt x="582" y="155"/>
                </a:lnTo>
                <a:lnTo>
                  <a:pt x="582" y="155"/>
                </a:lnTo>
                <a:lnTo>
                  <a:pt x="579" y="152"/>
                </a:lnTo>
                <a:lnTo>
                  <a:pt x="579" y="152"/>
                </a:lnTo>
                <a:lnTo>
                  <a:pt x="577" y="152"/>
                </a:lnTo>
                <a:lnTo>
                  <a:pt x="577" y="152"/>
                </a:lnTo>
                <a:lnTo>
                  <a:pt x="574" y="152"/>
                </a:lnTo>
                <a:lnTo>
                  <a:pt x="574" y="152"/>
                </a:lnTo>
                <a:lnTo>
                  <a:pt x="571" y="152"/>
                </a:lnTo>
                <a:lnTo>
                  <a:pt x="571" y="152"/>
                </a:lnTo>
                <a:lnTo>
                  <a:pt x="568" y="149"/>
                </a:lnTo>
                <a:lnTo>
                  <a:pt x="568" y="149"/>
                </a:lnTo>
                <a:lnTo>
                  <a:pt x="568" y="149"/>
                </a:lnTo>
                <a:lnTo>
                  <a:pt x="568" y="149"/>
                </a:lnTo>
                <a:lnTo>
                  <a:pt x="565" y="149"/>
                </a:lnTo>
                <a:lnTo>
                  <a:pt x="565" y="149"/>
                </a:lnTo>
                <a:lnTo>
                  <a:pt x="563" y="149"/>
                </a:lnTo>
                <a:lnTo>
                  <a:pt x="563" y="149"/>
                </a:lnTo>
                <a:lnTo>
                  <a:pt x="560" y="146"/>
                </a:lnTo>
                <a:lnTo>
                  <a:pt x="560" y="146"/>
                </a:lnTo>
                <a:lnTo>
                  <a:pt x="557" y="146"/>
                </a:lnTo>
                <a:lnTo>
                  <a:pt x="557" y="146"/>
                </a:lnTo>
                <a:lnTo>
                  <a:pt x="554" y="146"/>
                </a:lnTo>
                <a:lnTo>
                  <a:pt x="554" y="146"/>
                </a:lnTo>
                <a:lnTo>
                  <a:pt x="551" y="146"/>
                </a:lnTo>
                <a:lnTo>
                  <a:pt x="551" y="146"/>
                </a:lnTo>
                <a:lnTo>
                  <a:pt x="549" y="143"/>
                </a:lnTo>
                <a:lnTo>
                  <a:pt x="549" y="143"/>
                </a:lnTo>
                <a:lnTo>
                  <a:pt x="549" y="143"/>
                </a:lnTo>
                <a:lnTo>
                  <a:pt x="549" y="143"/>
                </a:lnTo>
                <a:lnTo>
                  <a:pt x="546" y="143"/>
                </a:lnTo>
                <a:lnTo>
                  <a:pt x="546" y="143"/>
                </a:lnTo>
                <a:lnTo>
                  <a:pt x="543" y="143"/>
                </a:lnTo>
                <a:lnTo>
                  <a:pt x="543" y="143"/>
                </a:lnTo>
                <a:lnTo>
                  <a:pt x="540" y="143"/>
                </a:lnTo>
                <a:lnTo>
                  <a:pt x="540" y="143"/>
                </a:lnTo>
                <a:lnTo>
                  <a:pt x="537" y="140"/>
                </a:lnTo>
                <a:lnTo>
                  <a:pt x="537" y="140"/>
                </a:lnTo>
                <a:lnTo>
                  <a:pt x="535" y="140"/>
                </a:lnTo>
                <a:lnTo>
                  <a:pt x="535" y="140"/>
                </a:lnTo>
                <a:lnTo>
                  <a:pt x="535" y="140"/>
                </a:lnTo>
                <a:lnTo>
                  <a:pt x="535" y="140"/>
                </a:lnTo>
                <a:lnTo>
                  <a:pt x="532" y="140"/>
                </a:lnTo>
                <a:lnTo>
                  <a:pt x="532" y="140"/>
                </a:lnTo>
                <a:lnTo>
                  <a:pt x="529" y="140"/>
                </a:lnTo>
                <a:lnTo>
                  <a:pt x="529" y="140"/>
                </a:lnTo>
                <a:lnTo>
                  <a:pt x="526" y="137"/>
                </a:lnTo>
                <a:lnTo>
                  <a:pt x="526" y="137"/>
                </a:lnTo>
                <a:lnTo>
                  <a:pt x="523" y="137"/>
                </a:lnTo>
                <a:lnTo>
                  <a:pt x="523" y="137"/>
                </a:lnTo>
                <a:lnTo>
                  <a:pt x="523" y="137"/>
                </a:lnTo>
                <a:lnTo>
                  <a:pt x="523" y="137"/>
                </a:lnTo>
                <a:lnTo>
                  <a:pt x="521" y="137"/>
                </a:lnTo>
                <a:lnTo>
                  <a:pt x="521" y="137"/>
                </a:lnTo>
                <a:lnTo>
                  <a:pt x="518" y="137"/>
                </a:lnTo>
                <a:lnTo>
                  <a:pt x="518" y="137"/>
                </a:lnTo>
                <a:lnTo>
                  <a:pt x="518" y="137"/>
                </a:lnTo>
                <a:lnTo>
                  <a:pt x="518" y="137"/>
                </a:lnTo>
                <a:lnTo>
                  <a:pt x="515" y="137"/>
                </a:lnTo>
                <a:lnTo>
                  <a:pt x="515" y="137"/>
                </a:lnTo>
                <a:lnTo>
                  <a:pt x="512" y="134"/>
                </a:lnTo>
                <a:lnTo>
                  <a:pt x="512" y="134"/>
                </a:lnTo>
                <a:lnTo>
                  <a:pt x="512" y="134"/>
                </a:lnTo>
                <a:lnTo>
                  <a:pt x="512" y="134"/>
                </a:lnTo>
                <a:lnTo>
                  <a:pt x="509" y="134"/>
                </a:lnTo>
                <a:lnTo>
                  <a:pt x="509" y="134"/>
                </a:lnTo>
                <a:lnTo>
                  <a:pt x="509" y="134"/>
                </a:lnTo>
                <a:lnTo>
                  <a:pt x="509" y="134"/>
                </a:lnTo>
                <a:lnTo>
                  <a:pt x="507" y="134"/>
                </a:lnTo>
                <a:lnTo>
                  <a:pt x="507" y="134"/>
                </a:lnTo>
                <a:lnTo>
                  <a:pt x="504" y="134"/>
                </a:lnTo>
                <a:lnTo>
                  <a:pt x="504" y="134"/>
                </a:lnTo>
                <a:lnTo>
                  <a:pt x="504" y="134"/>
                </a:lnTo>
                <a:lnTo>
                  <a:pt x="504" y="134"/>
                </a:lnTo>
                <a:lnTo>
                  <a:pt x="504" y="134"/>
                </a:lnTo>
                <a:lnTo>
                  <a:pt x="504" y="134"/>
                </a:lnTo>
                <a:lnTo>
                  <a:pt x="501" y="134"/>
                </a:lnTo>
                <a:lnTo>
                  <a:pt x="501" y="134"/>
                </a:lnTo>
                <a:lnTo>
                  <a:pt x="501" y="134"/>
                </a:lnTo>
                <a:lnTo>
                  <a:pt x="501" y="134"/>
                </a:lnTo>
                <a:lnTo>
                  <a:pt x="498" y="134"/>
                </a:lnTo>
                <a:lnTo>
                  <a:pt x="431" y="134"/>
                </a:lnTo>
                <a:lnTo>
                  <a:pt x="431" y="134"/>
                </a:lnTo>
                <a:lnTo>
                  <a:pt x="389" y="140"/>
                </a:lnTo>
                <a:lnTo>
                  <a:pt x="389" y="140"/>
                </a:lnTo>
                <a:lnTo>
                  <a:pt x="378" y="137"/>
                </a:lnTo>
                <a:lnTo>
                  <a:pt x="378" y="137"/>
                </a:lnTo>
                <a:lnTo>
                  <a:pt x="353" y="128"/>
                </a:lnTo>
                <a:lnTo>
                  <a:pt x="353" y="128"/>
                </a:lnTo>
                <a:lnTo>
                  <a:pt x="333" y="119"/>
                </a:lnTo>
                <a:lnTo>
                  <a:pt x="333" y="119"/>
                </a:lnTo>
                <a:lnTo>
                  <a:pt x="330" y="119"/>
                </a:lnTo>
                <a:lnTo>
                  <a:pt x="308" y="119"/>
                </a:lnTo>
                <a:lnTo>
                  <a:pt x="308" y="119"/>
                </a:lnTo>
                <a:lnTo>
                  <a:pt x="305" y="119"/>
                </a:lnTo>
                <a:lnTo>
                  <a:pt x="302" y="113"/>
                </a:lnTo>
                <a:lnTo>
                  <a:pt x="302" y="104"/>
                </a:lnTo>
                <a:lnTo>
                  <a:pt x="291" y="104"/>
                </a:lnTo>
                <a:lnTo>
                  <a:pt x="291" y="104"/>
                </a:lnTo>
                <a:lnTo>
                  <a:pt x="277" y="107"/>
                </a:lnTo>
                <a:lnTo>
                  <a:pt x="269" y="107"/>
                </a:lnTo>
                <a:lnTo>
                  <a:pt x="269" y="107"/>
                </a:lnTo>
                <a:lnTo>
                  <a:pt x="258" y="110"/>
                </a:lnTo>
                <a:lnTo>
                  <a:pt x="258" y="110"/>
                </a:lnTo>
                <a:lnTo>
                  <a:pt x="246" y="107"/>
                </a:lnTo>
                <a:lnTo>
                  <a:pt x="235" y="98"/>
                </a:lnTo>
                <a:lnTo>
                  <a:pt x="221" y="85"/>
                </a:lnTo>
                <a:lnTo>
                  <a:pt x="221" y="85"/>
                </a:lnTo>
                <a:lnTo>
                  <a:pt x="218" y="79"/>
                </a:lnTo>
                <a:lnTo>
                  <a:pt x="218" y="28"/>
                </a:lnTo>
                <a:lnTo>
                  <a:pt x="188" y="13"/>
                </a:lnTo>
                <a:lnTo>
                  <a:pt x="188" y="13"/>
                </a:lnTo>
                <a:lnTo>
                  <a:pt x="185" y="13"/>
                </a:lnTo>
                <a:lnTo>
                  <a:pt x="185" y="13"/>
                </a:lnTo>
                <a:lnTo>
                  <a:pt x="179" y="6"/>
                </a:lnTo>
                <a:lnTo>
                  <a:pt x="179" y="6"/>
                </a:lnTo>
                <a:lnTo>
                  <a:pt x="179" y="6"/>
                </a:lnTo>
                <a:lnTo>
                  <a:pt x="179" y="6"/>
                </a:lnTo>
                <a:lnTo>
                  <a:pt x="176" y="6"/>
                </a:lnTo>
                <a:lnTo>
                  <a:pt x="176" y="6"/>
                </a:lnTo>
                <a:lnTo>
                  <a:pt x="176" y="6"/>
                </a:lnTo>
                <a:lnTo>
                  <a:pt x="176" y="6"/>
                </a:lnTo>
                <a:lnTo>
                  <a:pt x="174" y="3"/>
                </a:lnTo>
                <a:lnTo>
                  <a:pt x="174" y="3"/>
                </a:lnTo>
                <a:lnTo>
                  <a:pt x="174" y="3"/>
                </a:lnTo>
                <a:lnTo>
                  <a:pt x="174" y="3"/>
                </a:lnTo>
                <a:lnTo>
                  <a:pt x="171" y="0"/>
                </a:lnTo>
                <a:lnTo>
                  <a:pt x="171" y="0"/>
                </a:lnTo>
                <a:lnTo>
                  <a:pt x="171" y="0"/>
                </a:lnTo>
                <a:lnTo>
                  <a:pt x="171" y="0"/>
                </a:lnTo>
                <a:lnTo>
                  <a:pt x="165" y="13"/>
                </a:lnTo>
                <a:lnTo>
                  <a:pt x="165" y="13"/>
                </a:lnTo>
                <a:lnTo>
                  <a:pt x="165" y="13"/>
                </a:lnTo>
                <a:lnTo>
                  <a:pt x="165" y="13"/>
                </a:lnTo>
                <a:lnTo>
                  <a:pt x="157" y="28"/>
                </a:lnTo>
                <a:lnTo>
                  <a:pt x="157" y="28"/>
                </a:lnTo>
                <a:lnTo>
                  <a:pt x="154" y="40"/>
                </a:lnTo>
                <a:lnTo>
                  <a:pt x="154" y="40"/>
                </a:lnTo>
                <a:lnTo>
                  <a:pt x="140" y="61"/>
                </a:lnTo>
                <a:lnTo>
                  <a:pt x="140" y="61"/>
                </a:lnTo>
                <a:lnTo>
                  <a:pt x="123" y="85"/>
                </a:lnTo>
                <a:lnTo>
                  <a:pt x="123" y="85"/>
                </a:lnTo>
                <a:lnTo>
                  <a:pt x="120" y="91"/>
                </a:lnTo>
                <a:lnTo>
                  <a:pt x="120" y="98"/>
                </a:lnTo>
                <a:lnTo>
                  <a:pt x="123" y="116"/>
                </a:lnTo>
                <a:lnTo>
                  <a:pt x="123" y="116"/>
                </a:lnTo>
                <a:lnTo>
                  <a:pt x="123" y="125"/>
                </a:lnTo>
                <a:lnTo>
                  <a:pt x="123" y="125"/>
                </a:lnTo>
                <a:lnTo>
                  <a:pt x="118" y="140"/>
                </a:lnTo>
                <a:lnTo>
                  <a:pt x="109" y="161"/>
                </a:lnTo>
                <a:lnTo>
                  <a:pt x="109" y="161"/>
                </a:lnTo>
                <a:lnTo>
                  <a:pt x="106" y="164"/>
                </a:lnTo>
                <a:lnTo>
                  <a:pt x="106" y="164"/>
                </a:lnTo>
                <a:lnTo>
                  <a:pt x="106" y="164"/>
                </a:lnTo>
                <a:lnTo>
                  <a:pt x="92" y="186"/>
                </a:lnTo>
                <a:lnTo>
                  <a:pt x="92" y="186"/>
                </a:lnTo>
                <a:lnTo>
                  <a:pt x="84" y="195"/>
                </a:lnTo>
                <a:lnTo>
                  <a:pt x="81" y="204"/>
                </a:lnTo>
                <a:lnTo>
                  <a:pt x="84" y="222"/>
                </a:lnTo>
                <a:lnTo>
                  <a:pt x="84" y="222"/>
                </a:lnTo>
                <a:lnTo>
                  <a:pt x="84" y="234"/>
                </a:lnTo>
                <a:lnTo>
                  <a:pt x="84" y="234"/>
                </a:lnTo>
                <a:lnTo>
                  <a:pt x="84" y="243"/>
                </a:lnTo>
                <a:lnTo>
                  <a:pt x="84" y="243"/>
                </a:lnTo>
                <a:lnTo>
                  <a:pt x="81" y="253"/>
                </a:lnTo>
                <a:lnTo>
                  <a:pt x="76" y="262"/>
                </a:lnTo>
                <a:lnTo>
                  <a:pt x="62" y="280"/>
                </a:lnTo>
                <a:lnTo>
                  <a:pt x="45" y="295"/>
                </a:lnTo>
                <a:lnTo>
                  <a:pt x="34" y="304"/>
                </a:lnTo>
                <a:lnTo>
                  <a:pt x="34" y="304"/>
                </a:lnTo>
                <a:lnTo>
                  <a:pt x="22" y="332"/>
                </a:lnTo>
                <a:lnTo>
                  <a:pt x="17" y="347"/>
                </a:lnTo>
                <a:lnTo>
                  <a:pt x="11" y="359"/>
                </a:lnTo>
                <a:lnTo>
                  <a:pt x="11" y="359"/>
                </a:lnTo>
                <a:lnTo>
                  <a:pt x="8" y="365"/>
                </a:lnTo>
                <a:lnTo>
                  <a:pt x="6" y="374"/>
                </a:lnTo>
                <a:lnTo>
                  <a:pt x="6" y="374"/>
                </a:lnTo>
                <a:lnTo>
                  <a:pt x="6" y="380"/>
                </a:lnTo>
                <a:lnTo>
                  <a:pt x="6" y="380"/>
                </a:lnTo>
                <a:lnTo>
                  <a:pt x="3" y="392"/>
                </a:lnTo>
                <a:lnTo>
                  <a:pt x="3" y="392"/>
                </a:lnTo>
                <a:lnTo>
                  <a:pt x="0" y="401"/>
                </a:lnTo>
                <a:lnTo>
                  <a:pt x="0" y="401"/>
                </a:lnTo>
                <a:lnTo>
                  <a:pt x="0" y="423"/>
                </a:lnTo>
                <a:lnTo>
                  <a:pt x="64" y="447"/>
                </a:lnTo>
                <a:lnTo>
                  <a:pt x="64" y="447"/>
                </a:lnTo>
                <a:lnTo>
                  <a:pt x="70" y="450"/>
                </a:lnTo>
                <a:lnTo>
                  <a:pt x="70" y="450"/>
                </a:lnTo>
                <a:close/>
              </a:path>
            </a:pathLst>
          </a:custGeom>
          <a:solidFill>
            <a:schemeClr val="accent4">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3" name="Freeform 450">
            <a:extLst>
              <a:ext uri="{FF2B5EF4-FFF2-40B4-BE49-F238E27FC236}">
                <a16:creationId xmlns:a16="http://schemas.microsoft.com/office/drawing/2014/main" id="{C872C244-98F0-6712-7D8C-E7CD993A52E8}"/>
              </a:ext>
            </a:extLst>
          </p:cNvPr>
          <p:cNvSpPr>
            <a:spLocks/>
          </p:cNvSpPr>
          <p:nvPr/>
        </p:nvSpPr>
        <p:spPr bwMode="auto">
          <a:xfrm rot="21400944">
            <a:off x="6856790" y="2938996"/>
            <a:ext cx="650906" cy="1009446"/>
          </a:xfrm>
          <a:custGeom>
            <a:avLst/>
            <a:gdLst>
              <a:gd name="T0" fmla="*/ 518 w 524"/>
              <a:gd name="T1" fmla="*/ 122 h 857"/>
              <a:gd name="T2" fmla="*/ 496 w 524"/>
              <a:gd name="T3" fmla="*/ 116 h 857"/>
              <a:gd name="T4" fmla="*/ 482 w 524"/>
              <a:gd name="T5" fmla="*/ 113 h 857"/>
              <a:gd name="T6" fmla="*/ 468 w 524"/>
              <a:gd name="T7" fmla="*/ 109 h 857"/>
              <a:gd name="T8" fmla="*/ 445 w 524"/>
              <a:gd name="T9" fmla="*/ 103 h 857"/>
              <a:gd name="T10" fmla="*/ 437 w 524"/>
              <a:gd name="T11" fmla="*/ 100 h 857"/>
              <a:gd name="T12" fmla="*/ 398 w 524"/>
              <a:gd name="T13" fmla="*/ 91 h 857"/>
              <a:gd name="T14" fmla="*/ 364 w 524"/>
              <a:gd name="T15" fmla="*/ 82 h 857"/>
              <a:gd name="T16" fmla="*/ 356 w 524"/>
              <a:gd name="T17" fmla="*/ 79 h 857"/>
              <a:gd name="T18" fmla="*/ 308 w 524"/>
              <a:gd name="T19" fmla="*/ 67 h 857"/>
              <a:gd name="T20" fmla="*/ 297 w 524"/>
              <a:gd name="T21" fmla="*/ 64 h 857"/>
              <a:gd name="T22" fmla="*/ 275 w 524"/>
              <a:gd name="T23" fmla="*/ 58 h 857"/>
              <a:gd name="T24" fmla="*/ 272 w 524"/>
              <a:gd name="T25" fmla="*/ 58 h 857"/>
              <a:gd name="T26" fmla="*/ 272 w 524"/>
              <a:gd name="T27" fmla="*/ 58 h 857"/>
              <a:gd name="T28" fmla="*/ 272 w 524"/>
              <a:gd name="T29" fmla="*/ 58 h 857"/>
              <a:gd name="T30" fmla="*/ 252 w 524"/>
              <a:gd name="T31" fmla="*/ 52 h 857"/>
              <a:gd name="T32" fmla="*/ 249 w 524"/>
              <a:gd name="T33" fmla="*/ 52 h 857"/>
              <a:gd name="T34" fmla="*/ 247 w 524"/>
              <a:gd name="T35" fmla="*/ 49 h 857"/>
              <a:gd name="T36" fmla="*/ 238 w 524"/>
              <a:gd name="T37" fmla="*/ 49 h 857"/>
              <a:gd name="T38" fmla="*/ 235 w 524"/>
              <a:gd name="T39" fmla="*/ 46 h 857"/>
              <a:gd name="T40" fmla="*/ 221 w 524"/>
              <a:gd name="T41" fmla="*/ 43 h 857"/>
              <a:gd name="T42" fmla="*/ 221 w 524"/>
              <a:gd name="T43" fmla="*/ 43 h 857"/>
              <a:gd name="T44" fmla="*/ 216 w 524"/>
              <a:gd name="T45" fmla="*/ 40 h 857"/>
              <a:gd name="T46" fmla="*/ 182 w 524"/>
              <a:gd name="T47" fmla="*/ 30 h 857"/>
              <a:gd name="T48" fmla="*/ 177 w 524"/>
              <a:gd name="T49" fmla="*/ 30 h 857"/>
              <a:gd name="T50" fmla="*/ 160 w 524"/>
              <a:gd name="T51" fmla="*/ 24 h 857"/>
              <a:gd name="T52" fmla="*/ 138 w 524"/>
              <a:gd name="T53" fmla="*/ 18 h 857"/>
              <a:gd name="T54" fmla="*/ 126 w 524"/>
              <a:gd name="T55" fmla="*/ 15 h 857"/>
              <a:gd name="T56" fmla="*/ 110 w 524"/>
              <a:gd name="T57" fmla="*/ 9 h 857"/>
              <a:gd name="T58" fmla="*/ 110 w 524"/>
              <a:gd name="T59" fmla="*/ 9 h 857"/>
              <a:gd name="T60" fmla="*/ 107 w 524"/>
              <a:gd name="T61" fmla="*/ 9 h 857"/>
              <a:gd name="T62" fmla="*/ 98 w 524"/>
              <a:gd name="T63" fmla="*/ 6 h 857"/>
              <a:gd name="T64" fmla="*/ 84 w 524"/>
              <a:gd name="T65" fmla="*/ 0 h 857"/>
              <a:gd name="T66" fmla="*/ 84 w 524"/>
              <a:gd name="T67" fmla="*/ 0 h 857"/>
              <a:gd name="T68" fmla="*/ 82 w 524"/>
              <a:gd name="T69" fmla="*/ 0 h 857"/>
              <a:gd name="T70" fmla="*/ 6 w 524"/>
              <a:gd name="T71" fmla="*/ 258 h 857"/>
              <a:gd name="T72" fmla="*/ 3 w 524"/>
              <a:gd name="T73" fmla="*/ 258 h 857"/>
              <a:gd name="T74" fmla="*/ 3 w 524"/>
              <a:gd name="T75" fmla="*/ 261 h 857"/>
              <a:gd name="T76" fmla="*/ 12 w 524"/>
              <a:gd name="T77" fmla="*/ 277 h 857"/>
              <a:gd name="T78" fmla="*/ 9 w 524"/>
              <a:gd name="T79" fmla="*/ 283 h 857"/>
              <a:gd name="T80" fmla="*/ 3 w 524"/>
              <a:gd name="T81" fmla="*/ 286 h 857"/>
              <a:gd name="T82" fmla="*/ 0 w 524"/>
              <a:gd name="T83" fmla="*/ 289 h 857"/>
              <a:gd name="T84" fmla="*/ 0 w 524"/>
              <a:gd name="T85" fmla="*/ 316 h 857"/>
              <a:gd name="T86" fmla="*/ 0 w 524"/>
              <a:gd name="T87" fmla="*/ 319 h 857"/>
              <a:gd name="T88" fmla="*/ 6 w 524"/>
              <a:gd name="T89" fmla="*/ 325 h 857"/>
              <a:gd name="T90" fmla="*/ 14 w 524"/>
              <a:gd name="T91" fmla="*/ 340 h 857"/>
              <a:gd name="T92" fmla="*/ 26 w 524"/>
              <a:gd name="T93" fmla="*/ 362 h 857"/>
              <a:gd name="T94" fmla="*/ 26 w 524"/>
              <a:gd name="T95" fmla="*/ 365 h 857"/>
              <a:gd name="T96" fmla="*/ 28 w 524"/>
              <a:gd name="T97" fmla="*/ 368 h 857"/>
              <a:gd name="T98" fmla="*/ 28 w 524"/>
              <a:gd name="T99" fmla="*/ 371 h 857"/>
              <a:gd name="T100" fmla="*/ 280 w 524"/>
              <a:gd name="T101" fmla="*/ 781 h 857"/>
              <a:gd name="T102" fmla="*/ 308 w 524"/>
              <a:gd name="T103" fmla="*/ 830 h 857"/>
              <a:gd name="T104" fmla="*/ 317 w 524"/>
              <a:gd name="T105" fmla="*/ 842 h 857"/>
              <a:gd name="T106" fmla="*/ 328 w 524"/>
              <a:gd name="T107" fmla="*/ 848 h 857"/>
              <a:gd name="T108" fmla="*/ 322 w 524"/>
              <a:gd name="T109" fmla="*/ 790 h 857"/>
              <a:gd name="T110" fmla="*/ 319 w 524"/>
              <a:gd name="T111" fmla="*/ 760 h 857"/>
              <a:gd name="T112" fmla="*/ 322 w 524"/>
              <a:gd name="T113" fmla="*/ 744 h 857"/>
              <a:gd name="T114" fmla="*/ 325 w 524"/>
              <a:gd name="T115" fmla="*/ 738 h 857"/>
              <a:gd name="T116" fmla="*/ 333 w 524"/>
              <a:gd name="T117" fmla="*/ 729 h 857"/>
              <a:gd name="T118" fmla="*/ 356 w 524"/>
              <a:gd name="T119" fmla="*/ 726 h 857"/>
              <a:gd name="T120" fmla="*/ 381 w 524"/>
              <a:gd name="T121" fmla="*/ 729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857">
                <a:moveTo>
                  <a:pt x="496" y="237"/>
                </a:moveTo>
                <a:lnTo>
                  <a:pt x="524" y="122"/>
                </a:lnTo>
                <a:lnTo>
                  <a:pt x="524" y="122"/>
                </a:lnTo>
                <a:lnTo>
                  <a:pt x="524" y="122"/>
                </a:lnTo>
                <a:lnTo>
                  <a:pt x="518" y="122"/>
                </a:lnTo>
                <a:lnTo>
                  <a:pt x="518" y="122"/>
                </a:lnTo>
                <a:lnTo>
                  <a:pt x="510" y="119"/>
                </a:lnTo>
                <a:lnTo>
                  <a:pt x="504" y="119"/>
                </a:lnTo>
                <a:lnTo>
                  <a:pt x="504" y="119"/>
                </a:lnTo>
                <a:lnTo>
                  <a:pt x="504" y="119"/>
                </a:lnTo>
                <a:lnTo>
                  <a:pt x="496" y="116"/>
                </a:lnTo>
                <a:lnTo>
                  <a:pt x="496" y="116"/>
                </a:lnTo>
                <a:lnTo>
                  <a:pt x="496" y="116"/>
                </a:lnTo>
                <a:lnTo>
                  <a:pt x="493" y="116"/>
                </a:lnTo>
                <a:lnTo>
                  <a:pt x="493" y="116"/>
                </a:lnTo>
                <a:lnTo>
                  <a:pt x="487" y="113"/>
                </a:lnTo>
                <a:lnTo>
                  <a:pt x="482" y="113"/>
                </a:lnTo>
                <a:lnTo>
                  <a:pt x="482" y="113"/>
                </a:lnTo>
                <a:lnTo>
                  <a:pt x="482" y="113"/>
                </a:lnTo>
                <a:lnTo>
                  <a:pt x="479" y="113"/>
                </a:lnTo>
                <a:lnTo>
                  <a:pt x="479" y="113"/>
                </a:lnTo>
                <a:lnTo>
                  <a:pt x="471" y="109"/>
                </a:lnTo>
                <a:lnTo>
                  <a:pt x="468" y="109"/>
                </a:lnTo>
                <a:lnTo>
                  <a:pt x="468" y="109"/>
                </a:lnTo>
                <a:lnTo>
                  <a:pt x="462" y="106"/>
                </a:lnTo>
                <a:lnTo>
                  <a:pt x="462" y="106"/>
                </a:lnTo>
                <a:lnTo>
                  <a:pt x="459" y="106"/>
                </a:lnTo>
                <a:lnTo>
                  <a:pt x="459" y="106"/>
                </a:lnTo>
                <a:lnTo>
                  <a:pt x="445" y="103"/>
                </a:lnTo>
                <a:lnTo>
                  <a:pt x="445" y="103"/>
                </a:lnTo>
                <a:lnTo>
                  <a:pt x="443" y="103"/>
                </a:lnTo>
                <a:lnTo>
                  <a:pt x="443" y="103"/>
                </a:lnTo>
                <a:lnTo>
                  <a:pt x="443" y="103"/>
                </a:lnTo>
                <a:lnTo>
                  <a:pt x="440" y="100"/>
                </a:lnTo>
                <a:lnTo>
                  <a:pt x="440" y="100"/>
                </a:lnTo>
                <a:lnTo>
                  <a:pt x="437" y="100"/>
                </a:lnTo>
                <a:lnTo>
                  <a:pt x="415" y="94"/>
                </a:lnTo>
                <a:lnTo>
                  <a:pt x="415" y="94"/>
                </a:lnTo>
                <a:lnTo>
                  <a:pt x="403" y="91"/>
                </a:lnTo>
                <a:lnTo>
                  <a:pt x="398" y="91"/>
                </a:lnTo>
                <a:lnTo>
                  <a:pt x="398" y="91"/>
                </a:lnTo>
                <a:lnTo>
                  <a:pt x="398" y="91"/>
                </a:lnTo>
                <a:lnTo>
                  <a:pt x="389" y="88"/>
                </a:lnTo>
                <a:lnTo>
                  <a:pt x="389" y="88"/>
                </a:lnTo>
                <a:lnTo>
                  <a:pt x="378" y="85"/>
                </a:lnTo>
                <a:lnTo>
                  <a:pt x="375" y="85"/>
                </a:lnTo>
                <a:lnTo>
                  <a:pt x="364" y="82"/>
                </a:lnTo>
                <a:lnTo>
                  <a:pt x="364" y="82"/>
                </a:lnTo>
                <a:lnTo>
                  <a:pt x="361" y="82"/>
                </a:lnTo>
                <a:lnTo>
                  <a:pt x="361" y="82"/>
                </a:lnTo>
                <a:lnTo>
                  <a:pt x="361" y="82"/>
                </a:lnTo>
                <a:lnTo>
                  <a:pt x="356" y="79"/>
                </a:lnTo>
                <a:lnTo>
                  <a:pt x="356" y="79"/>
                </a:lnTo>
                <a:lnTo>
                  <a:pt x="356" y="79"/>
                </a:lnTo>
                <a:lnTo>
                  <a:pt x="308" y="67"/>
                </a:lnTo>
                <a:lnTo>
                  <a:pt x="308" y="67"/>
                </a:lnTo>
                <a:lnTo>
                  <a:pt x="308" y="67"/>
                </a:lnTo>
                <a:lnTo>
                  <a:pt x="308" y="67"/>
                </a:lnTo>
                <a:lnTo>
                  <a:pt x="308" y="67"/>
                </a:lnTo>
                <a:lnTo>
                  <a:pt x="308" y="67"/>
                </a:lnTo>
                <a:lnTo>
                  <a:pt x="308" y="67"/>
                </a:lnTo>
                <a:lnTo>
                  <a:pt x="305" y="67"/>
                </a:lnTo>
                <a:lnTo>
                  <a:pt x="305" y="67"/>
                </a:lnTo>
                <a:lnTo>
                  <a:pt x="300" y="64"/>
                </a:lnTo>
                <a:lnTo>
                  <a:pt x="297" y="64"/>
                </a:lnTo>
                <a:lnTo>
                  <a:pt x="297" y="64"/>
                </a:lnTo>
                <a:lnTo>
                  <a:pt x="297" y="64"/>
                </a:lnTo>
                <a:lnTo>
                  <a:pt x="294" y="64"/>
                </a:lnTo>
                <a:lnTo>
                  <a:pt x="280" y="61"/>
                </a:lnTo>
                <a:lnTo>
                  <a:pt x="280" y="61"/>
                </a:lnTo>
                <a:lnTo>
                  <a:pt x="275" y="58"/>
                </a:lnTo>
                <a:lnTo>
                  <a:pt x="275" y="58"/>
                </a:lnTo>
                <a:lnTo>
                  <a:pt x="275"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52" y="52"/>
                </a:lnTo>
                <a:lnTo>
                  <a:pt x="252" y="52"/>
                </a:lnTo>
                <a:lnTo>
                  <a:pt x="252" y="52"/>
                </a:lnTo>
                <a:lnTo>
                  <a:pt x="252" y="52"/>
                </a:lnTo>
                <a:lnTo>
                  <a:pt x="252" y="52"/>
                </a:lnTo>
                <a:lnTo>
                  <a:pt x="249" y="52"/>
                </a:lnTo>
                <a:lnTo>
                  <a:pt x="249" y="52"/>
                </a:lnTo>
                <a:lnTo>
                  <a:pt x="249" y="52"/>
                </a:lnTo>
                <a:lnTo>
                  <a:pt x="249" y="52"/>
                </a:lnTo>
                <a:lnTo>
                  <a:pt x="249" y="52"/>
                </a:lnTo>
                <a:lnTo>
                  <a:pt x="247" y="49"/>
                </a:lnTo>
                <a:lnTo>
                  <a:pt x="247" y="49"/>
                </a:lnTo>
                <a:lnTo>
                  <a:pt x="247" y="49"/>
                </a:lnTo>
                <a:lnTo>
                  <a:pt x="247" y="49"/>
                </a:lnTo>
                <a:lnTo>
                  <a:pt x="241" y="49"/>
                </a:lnTo>
                <a:lnTo>
                  <a:pt x="241" y="49"/>
                </a:lnTo>
                <a:lnTo>
                  <a:pt x="238" y="49"/>
                </a:lnTo>
                <a:lnTo>
                  <a:pt x="238" y="49"/>
                </a:lnTo>
                <a:lnTo>
                  <a:pt x="238" y="49"/>
                </a:lnTo>
                <a:lnTo>
                  <a:pt x="238" y="49"/>
                </a:lnTo>
                <a:lnTo>
                  <a:pt x="238" y="49"/>
                </a:lnTo>
                <a:lnTo>
                  <a:pt x="238" y="49"/>
                </a:lnTo>
                <a:lnTo>
                  <a:pt x="238" y="49"/>
                </a:lnTo>
                <a:lnTo>
                  <a:pt x="238" y="49"/>
                </a:lnTo>
                <a:lnTo>
                  <a:pt x="235" y="46"/>
                </a:lnTo>
                <a:lnTo>
                  <a:pt x="230" y="46"/>
                </a:lnTo>
                <a:lnTo>
                  <a:pt x="230" y="46"/>
                </a:lnTo>
                <a:lnTo>
                  <a:pt x="227" y="46"/>
                </a:lnTo>
                <a:lnTo>
                  <a:pt x="227" y="46"/>
                </a:lnTo>
                <a:lnTo>
                  <a:pt x="224" y="43"/>
                </a:lnTo>
                <a:lnTo>
                  <a:pt x="221" y="43"/>
                </a:lnTo>
                <a:lnTo>
                  <a:pt x="221" y="43"/>
                </a:lnTo>
                <a:lnTo>
                  <a:pt x="221" y="43"/>
                </a:lnTo>
                <a:lnTo>
                  <a:pt x="221" y="43"/>
                </a:lnTo>
                <a:lnTo>
                  <a:pt x="221" y="43"/>
                </a:lnTo>
                <a:lnTo>
                  <a:pt x="221" y="43"/>
                </a:lnTo>
                <a:lnTo>
                  <a:pt x="221" y="43"/>
                </a:lnTo>
                <a:lnTo>
                  <a:pt x="216" y="43"/>
                </a:lnTo>
                <a:lnTo>
                  <a:pt x="216" y="43"/>
                </a:lnTo>
                <a:lnTo>
                  <a:pt x="216" y="43"/>
                </a:lnTo>
                <a:lnTo>
                  <a:pt x="216" y="43"/>
                </a:lnTo>
                <a:lnTo>
                  <a:pt x="216" y="43"/>
                </a:lnTo>
                <a:lnTo>
                  <a:pt x="216" y="40"/>
                </a:lnTo>
                <a:lnTo>
                  <a:pt x="213" y="40"/>
                </a:lnTo>
                <a:lnTo>
                  <a:pt x="213" y="40"/>
                </a:lnTo>
                <a:lnTo>
                  <a:pt x="193" y="34"/>
                </a:lnTo>
                <a:lnTo>
                  <a:pt x="193" y="34"/>
                </a:lnTo>
                <a:lnTo>
                  <a:pt x="182" y="30"/>
                </a:lnTo>
                <a:lnTo>
                  <a:pt x="182" y="30"/>
                </a:lnTo>
                <a:lnTo>
                  <a:pt x="182" y="30"/>
                </a:lnTo>
                <a:lnTo>
                  <a:pt x="179" y="30"/>
                </a:lnTo>
                <a:lnTo>
                  <a:pt x="179" y="30"/>
                </a:lnTo>
                <a:lnTo>
                  <a:pt x="179" y="30"/>
                </a:lnTo>
                <a:lnTo>
                  <a:pt x="179" y="30"/>
                </a:lnTo>
                <a:lnTo>
                  <a:pt x="177" y="30"/>
                </a:lnTo>
                <a:lnTo>
                  <a:pt x="171" y="27"/>
                </a:lnTo>
                <a:lnTo>
                  <a:pt x="171" y="27"/>
                </a:lnTo>
                <a:lnTo>
                  <a:pt x="160" y="24"/>
                </a:lnTo>
                <a:lnTo>
                  <a:pt x="160" y="24"/>
                </a:lnTo>
                <a:lnTo>
                  <a:pt x="160" y="24"/>
                </a:lnTo>
                <a:lnTo>
                  <a:pt x="160" y="24"/>
                </a:lnTo>
                <a:lnTo>
                  <a:pt x="160" y="24"/>
                </a:lnTo>
                <a:lnTo>
                  <a:pt x="160" y="24"/>
                </a:lnTo>
                <a:lnTo>
                  <a:pt x="154" y="24"/>
                </a:lnTo>
                <a:lnTo>
                  <a:pt x="138" y="18"/>
                </a:lnTo>
                <a:lnTo>
                  <a:pt x="138" y="18"/>
                </a:lnTo>
                <a:lnTo>
                  <a:pt x="138" y="18"/>
                </a:lnTo>
                <a:lnTo>
                  <a:pt x="138" y="18"/>
                </a:lnTo>
                <a:lnTo>
                  <a:pt x="135" y="15"/>
                </a:lnTo>
                <a:lnTo>
                  <a:pt x="135" y="15"/>
                </a:lnTo>
                <a:lnTo>
                  <a:pt x="135" y="15"/>
                </a:lnTo>
                <a:lnTo>
                  <a:pt x="132" y="15"/>
                </a:lnTo>
                <a:lnTo>
                  <a:pt x="126" y="15"/>
                </a:lnTo>
                <a:lnTo>
                  <a:pt x="126" y="15"/>
                </a:lnTo>
                <a:lnTo>
                  <a:pt x="115" y="12"/>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07" y="9"/>
                </a:lnTo>
                <a:lnTo>
                  <a:pt x="107" y="9"/>
                </a:lnTo>
                <a:lnTo>
                  <a:pt x="107" y="9"/>
                </a:lnTo>
                <a:lnTo>
                  <a:pt x="104" y="6"/>
                </a:lnTo>
                <a:lnTo>
                  <a:pt x="104" y="6"/>
                </a:lnTo>
                <a:lnTo>
                  <a:pt x="104" y="6"/>
                </a:lnTo>
                <a:lnTo>
                  <a:pt x="98" y="6"/>
                </a:lnTo>
                <a:lnTo>
                  <a:pt x="93" y="3"/>
                </a:lnTo>
                <a:lnTo>
                  <a:pt x="93" y="3"/>
                </a:lnTo>
                <a:lnTo>
                  <a:pt x="93" y="3"/>
                </a:lnTo>
                <a:lnTo>
                  <a:pt x="93" y="3"/>
                </a:lnTo>
                <a:lnTo>
                  <a:pt x="90" y="3"/>
                </a:lnTo>
                <a:lnTo>
                  <a:pt x="84" y="0"/>
                </a:lnTo>
                <a:lnTo>
                  <a:pt x="84" y="0"/>
                </a:lnTo>
                <a:lnTo>
                  <a:pt x="84" y="0"/>
                </a:lnTo>
                <a:lnTo>
                  <a:pt x="84" y="0"/>
                </a:lnTo>
                <a:lnTo>
                  <a:pt x="84" y="0"/>
                </a:lnTo>
                <a:lnTo>
                  <a:pt x="84" y="0"/>
                </a:lnTo>
                <a:lnTo>
                  <a:pt x="84" y="0"/>
                </a:lnTo>
                <a:lnTo>
                  <a:pt x="84" y="0"/>
                </a:lnTo>
                <a:lnTo>
                  <a:pt x="84" y="0"/>
                </a:lnTo>
                <a:lnTo>
                  <a:pt x="84" y="0"/>
                </a:lnTo>
                <a:lnTo>
                  <a:pt x="84" y="0"/>
                </a:lnTo>
                <a:lnTo>
                  <a:pt x="84" y="0"/>
                </a:lnTo>
                <a:lnTo>
                  <a:pt x="82" y="0"/>
                </a:lnTo>
                <a:lnTo>
                  <a:pt x="82" y="0"/>
                </a:lnTo>
                <a:lnTo>
                  <a:pt x="6" y="255"/>
                </a:lnTo>
                <a:lnTo>
                  <a:pt x="6" y="255"/>
                </a:lnTo>
                <a:lnTo>
                  <a:pt x="6" y="258"/>
                </a:lnTo>
                <a:lnTo>
                  <a:pt x="6" y="258"/>
                </a:lnTo>
                <a:lnTo>
                  <a:pt x="6" y="258"/>
                </a:lnTo>
                <a:lnTo>
                  <a:pt x="6" y="258"/>
                </a:lnTo>
                <a:lnTo>
                  <a:pt x="6" y="258"/>
                </a:lnTo>
                <a:lnTo>
                  <a:pt x="6" y="258"/>
                </a:lnTo>
                <a:lnTo>
                  <a:pt x="3" y="258"/>
                </a:lnTo>
                <a:lnTo>
                  <a:pt x="3" y="258"/>
                </a:lnTo>
                <a:lnTo>
                  <a:pt x="3" y="258"/>
                </a:lnTo>
                <a:lnTo>
                  <a:pt x="3" y="258"/>
                </a:lnTo>
                <a:lnTo>
                  <a:pt x="3" y="261"/>
                </a:lnTo>
                <a:lnTo>
                  <a:pt x="3" y="261"/>
                </a:lnTo>
                <a:lnTo>
                  <a:pt x="3" y="261"/>
                </a:lnTo>
                <a:lnTo>
                  <a:pt x="3" y="261"/>
                </a:lnTo>
                <a:lnTo>
                  <a:pt x="3" y="261"/>
                </a:lnTo>
                <a:lnTo>
                  <a:pt x="3" y="261"/>
                </a:lnTo>
                <a:lnTo>
                  <a:pt x="6" y="264"/>
                </a:lnTo>
                <a:lnTo>
                  <a:pt x="6" y="264"/>
                </a:lnTo>
                <a:lnTo>
                  <a:pt x="12" y="274"/>
                </a:lnTo>
                <a:lnTo>
                  <a:pt x="12" y="274"/>
                </a:lnTo>
                <a:lnTo>
                  <a:pt x="12" y="277"/>
                </a:lnTo>
                <a:lnTo>
                  <a:pt x="9" y="283"/>
                </a:lnTo>
                <a:lnTo>
                  <a:pt x="9" y="283"/>
                </a:lnTo>
                <a:lnTo>
                  <a:pt x="9" y="283"/>
                </a:lnTo>
                <a:lnTo>
                  <a:pt x="9" y="283"/>
                </a:lnTo>
                <a:lnTo>
                  <a:pt x="9" y="283"/>
                </a:lnTo>
                <a:lnTo>
                  <a:pt x="9" y="283"/>
                </a:lnTo>
                <a:lnTo>
                  <a:pt x="9" y="283"/>
                </a:lnTo>
                <a:lnTo>
                  <a:pt x="9" y="283"/>
                </a:lnTo>
                <a:lnTo>
                  <a:pt x="9" y="283"/>
                </a:lnTo>
                <a:lnTo>
                  <a:pt x="6" y="286"/>
                </a:lnTo>
                <a:lnTo>
                  <a:pt x="6" y="286"/>
                </a:lnTo>
                <a:lnTo>
                  <a:pt x="3" y="286"/>
                </a:lnTo>
                <a:lnTo>
                  <a:pt x="3" y="286"/>
                </a:lnTo>
                <a:lnTo>
                  <a:pt x="3" y="286"/>
                </a:lnTo>
                <a:lnTo>
                  <a:pt x="3" y="286"/>
                </a:lnTo>
                <a:lnTo>
                  <a:pt x="3" y="289"/>
                </a:lnTo>
                <a:lnTo>
                  <a:pt x="3" y="289"/>
                </a:lnTo>
                <a:lnTo>
                  <a:pt x="0" y="289"/>
                </a:lnTo>
                <a:lnTo>
                  <a:pt x="0" y="313"/>
                </a:lnTo>
                <a:lnTo>
                  <a:pt x="0" y="313"/>
                </a:lnTo>
                <a:lnTo>
                  <a:pt x="0" y="316"/>
                </a:lnTo>
                <a:lnTo>
                  <a:pt x="0" y="316"/>
                </a:lnTo>
                <a:lnTo>
                  <a:pt x="0" y="316"/>
                </a:lnTo>
                <a:lnTo>
                  <a:pt x="0" y="316"/>
                </a:lnTo>
                <a:lnTo>
                  <a:pt x="0" y="316"/>
                </a:lnTo>
                <a:lnTo>
                  <a:pt x="0" y="319"/>
                </a:lnTo>
                <a:lnTo>
                  <a:pt x="0" y="319"/>
                </a:lnTo>
                <a:lnTo>
                  <a:pt x="0" y="319"/>
                </a:lnTo>
                <a:lnTo>
                  <a:pt x="0" y="319"/>
                </a:lnTo>
                <a:lnTo>
                  <a:pt x="0" y="319"/>
                </a:lnTo>
                <a:lnTo>
                  <a:pt x="0" y="319"/>
                </a:lnTo>
                <a:lnTo>
                  <a:pt x="0" y="319"/>
                </a:lnTo>
                <a:lnTo>
                  <a:pt x="0" y="319"/>
                </a:lnTo>
                <a:lnTo>
                  <a:pt x="6" y="325"/>
                </a:lnTo>
                <a:lnTo>
                  <a:pt x="6" y="325"/>
                </a:lnTo>
                <a:lnTo>
                  <a:pt x="6" y="325"/>
                </a:lnTo>
                <a:lnTo>
                  <a:pt x="6" y="325"/>
                </a:lnTo>
                <a:lnTo>
                  <a:pt x="6" y="328"/>
                </a:lnTo>
                <a:lnTo>
                  <a:pt x="6" y="328"/>
                </a:lnTo>
                <a:lnTo>
                  <a:pt x="14" y="337"/>
                </a:lnTo>
                <a:lnTo>
                  <a:pt x="14" y="337"/>
                </a:lnTo>
                <a:lnTo>
                  <a:pt x="14" y="340"/>
                </a:lnTo>
                <a:lnTo>
                  <a:pt x="14" y="340"/>
                </a:lnTo>
                <a:lnTo>
                  <a:pt x="17" y="343"/>
                </a:lnTo>
                <a:lnTo>
                  <a:pt x="20" y="349"/>
                </a:lnTo>
                <a:lnTo>
                  <a:pt x="20" y="349"/>
                </a:lnTo>
                <a:lnTo>
                  <a:pt x="26" y="362"/>
                </a:lnTo>
                <a:lnTo>
                  <a:pt x="26" y="362"/>
                </a:lnTo>
                <a:lnTo>
                  <a:pt x="26" y="365"/>
                </a:lnTo>
                <a:lnTo>
                  <a:pt x="26" y="365"/>
                </a:lnTo>
                <a:lnTo>
                  <a:pt x="26" y="365"/>
                </a:lnTo>
                <a:lnTo>
                  <a:pt x="26" y="365"/>
                </a:lnTo>
                <a:lnTo>
                  <a:pt x="26" y="365"/>
                </a:lnTo>
                <a:lnTo>
                  <a:pt x="26" y="365"/>
                </a:lnTo>
                <a:lnTo>
                  <a:pt x="26" y="365"/>
                </a:lnTo>
                <a:lnTo>
                  <a:pt x="26" y="365"/>
                </a:lnTo>
                <a:lnTo>
                  <a:pt x="26" y="368"/>
                </a:lnTo>
                <a:lnTo>
                  <a:pt x="26" y="368"/>
                </a:lnTo>
                <a:lnTo>
                  <a:pt x="28" y="368"/>
                </a:lnTo>
                <a:lnTo>
                  <a:pt x="28" y="368"/>
                </a:lnTo>
                <a:lnTo>
                  <a:pt x="28" y="368"/>
                </a:lnTo>
                <a:lnTo>
                  <a:pt x="28" y="368"/>
                </a:lnTo>
                <a:lnTo>
                  <a:pt x="28" y="371"/>
                </a:lnTo>
                <a:lnTo>
                  <a:pt x="28" y="371"/>
                </a:lnTo>
                <a:lnTo>
                  <a:pt x="28" y="371"/>
                </a:lnTo>
                <a:lnTo>
                  <a:pt x="28" y="371"/>
                </a:lnTo>
                <a:lnTo>
                  <a:pt x="112" y="511"/>
                </a:lnTo>
                <a:lnTo>
                  <a:pt x="261" y="751"/>
                </a:lnTo>
                <a:lnTo>
                  <a:pt x="261" y="751"/>
                </a:lnTo>
                <a:lnTo>
                  <a:pt x="266" y="760"/>
                </a:lnTo>
                <a:lnTo>
                  <a:pt x="266" y="760"/>
                </a:lnTo>
                <a:lnTo>
                  <a:pt x="280" y="781"/>
                </a:lnTo>
                <a:lnTo>
                  <a:pt x="280" y="781"/>
                </a:lnTo>
                <a:lnTo>
                  <a:pt x="286" y="793"/>
                </a:lnTo>
                <a:lnTo>
                  <a:pt x="286" y="793"/>
                </a:lnTo>
                <a:lnTo>
                  <a:pt x="300" y="814"/>
                </a:lnTo>
                <a:lnTo>
                  <a:pt x="300" y="814"/>
                </a:lnTo>
                <a:lnTo>
                  <a:pt x="308" y="830"/>
                </a:lnTo>
                <a:lnTo>
                  <a:pt x="308" y="830"/>
                </a:lnTo>
                <a:lnTo>
                  <a:pt x="317" y="839"/>
                </a:lnTo>
                <a:lnTo>
                  <a:pt x="317" y="839"/>
                </a:lnTo>
                <a:lnTo>
                  <a:pt x="317" y="839"/>
                </a:lnTo>
                <a:lnTo>
                  <a:pt x="317" y="839"/>
                </a:lnTo>
                <a:lnTo>
                  <a:pt x="317" y="842"/>
                </a:lnTo>
                <a:lnTo>
                  <a:pt x="317" y="842"/>
                </a:lnTo>
                <a:lnTo>
                  <a:pt x="325" y="857"/>
                </a:lnTo>
                <a:lnTo>
                  <a:pt x="325" y="857"/>
                </a:lnTo>
                <a:lnTo>
                  <a:pt x="331" y="854"/>
                </a:lnTo>
                <a:lnTo>
                  <a:pt x="331" y="854"/>
                </a:lnTo>
                <a:lnTo>
                  <a:pt x="328" y="848"/>
                </a:lnTo>
                <a:lnTo>
                  <a:pt x="325" y="839"/>
                </a:lnTo>
                <a:lnTo>
                  <a:pt x="322" y="817"/>
                </a:lnTo>
                <a:lnTo>
                  <a:pt x="322" y="817"/>
                </a:lnTo>
                <a:lnTo>
                  <a:pt x="322" y="802"/>
                </a:lnTo>
                <a:lnTo>
                  <a:pt x="322" y="802"/>
                </a:lnTo>
                <a:lnTo>
                  <a:pt x="322" y="790"/>
                </a:lnTo>
                <a:lnTo>
                  <a:pt x="322" y="790"/>
                </a:lnTo>
                <a:lnTo>
                  <a:pt x="319" y="775"/>
                </a:lnTo>
                <a:lnTo>
                  <a:pt x="319" y="775"/>
                </a:lnTo>
                <a:lnTo>
                  <a:pt x="319" y="775"/>
                </a:lnTo>
                <a:lnTo>
                  <a:pt x="319" y="760"/>
                </a:lnTo>
                <a:lnTo>
                  <a:pt x="319" y="760"/>
                </a:lnTo>
                <a:lnTo>
                  <a:pt x="319" y="754"/>
                </a:lnTo>
                <a:lnTo>
                  <a:pt x="319" y="754"/>
                </a:lnTo>
                <a:lnTo>
                  <a:pt x="319" y="751"/>
                </a:lnTo>
                <a:lnTo>
                  <a:pt x="319" y="751"/>
                </a:lnTo>
                <a:lnTo>
                  <a:pt x="322" y="744"/>
                </a:lnTo>
                <a:lnTo>
                  <a:pt x="322" y="744"/>
                </a:lnTo>
                <a:lnTo>
                  <a:pt x="322" y="741"/>
                </a:lnTo>
                <a:lnTo>
                  <a:pt x="322" y="741"/>
                </a:lnTo>
                <a:lnTo>
                  <a:pt x="322" y="741"/>
                </a:lnTo>
                <a:lnTo>
                  <a:pt x="322" y="741"/>
                </a:lnTo>
                <a:lnTo>
                  <a:pt x="325" y="741"/>
                </a:lnTo>
                <a:lnTo>
                  <a:pt x="325" y="738"/>
                </a:lnTo>
                <a:lnTo>
                  <a:pt x="325" y="738"/>
                </a:lnTo>
                <a:lnTo>
                  <a:pt x="325" y="738"/>
                </a:lnTo>
                <a:lnTo>
                  <a:pt x="325" y="738"/>
                </a:lnTo>
                <a:lnTo>
                  <a:pt x="328" y="735"/>
                </a:lnTo>
                <a:lnTo>
                  <a:pt x="328" y="735"/>
                </a:lnTo>
                <a:lnTo>
                  <a:pt x="333" y="729"/>
                </a:lnTo>
                <a:lnTo>
                  <a:pt x="333" y="729"/>
                </a:lnTo>
                <a:lnTo>
                  <a:pt x="345" y="726"/>
                </a:lnTo>
                <a:lnTo>
                  <a:pt x="345" y="726"/>
                </a:lnTo>
                <a:lnTo>
                  <a:pt x="350" y="726"/>
                </a:lnTo>
                <a:lnTo>
                  <a:pt x="350" y="726"/>
                </a:lnTo>
                <a:lnTo>
                  <a:pt x="356" y="726"/>
                </a:lnTo>
                <a:lnTo>
                  <a:pt x="356" y="726"/>
                </a:lnTo>
                <a:lnTo>
                  <a:pt x="367" y="729"/>
                </a:lnTo>
                <a:lnTo>
                  <a:pt x="378" y="732"/>
                </a:lnTo>
                <a:lnTo>
                  <a:pt x="378" y="732"/>
                </a:lnTo>
                <a:lnTo>
                  <a:pt x="381" y="729"/>
                </a:lnTo>
                <a:lnTo>
                  <a:pt x="381" y="729"/>
                </a:lnTo>
                <a:lnTo>
                  <a:pt x="384" y="729"/>
                </a:lnTo>
                <a:lnTo>
                  <a:pt x="387" y="717"/>
                </a:lnTo>
                <a:lnTo>
                  <a:pt x="401" y="650"/>
                </a:lnTo>
                <a:lnTo>
                  <a:pt x="496" y="237"/>
                </a:lnTo>
                <a:close/>
              </a:path>
            </a:pathLst>
          </a:custGeom>
          <a:solidFill>
            <a:schemeClr val="accent6">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2" name="TextBox 1651">
            <a:extLst>
              <a:ext uri="{FF2B5EF4-FFF2-40B4-BE49-F238E27FC236}">
                <a16:creationId xmlns:a16="http://schemas.microsoft.com/office/drawing/2014/main" id="{7B57364E-883F-3368-F303-532FB9DD2BDA}"/>
              </a:ext>
            </a:extLst>
          </p:cNvPr>
          <p:cNvSpPr txBox="1"/>
          <p:nvPr/>
        </p:nvSpPr>
        <p:spPr bwMode="auto">
          <a:xfrm>
            <a:off x="9960602" y="4886783"/>
            <a:ext cx="1256719"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Aft>
                <a:spcPct val="0"/>
              </a:spcAft>
              <a:buClrTx/>
              <a:buFontTx/>
              <a:buNone/>
            </a:pPr>
            <a:r>
              <a:rPr lang="en-US" sz="1200" b="0" dirty="0">
                <a:solidFill>
                  <a:schemeClr val="bg1"/>
                </a:solidFill>
                <a:latin typeface="Calibri" panose="020F0502020204030204" pitchFamily="34" charset="0"/>
              </a:rPr>
              <a:t>93.6-176.2</a:t>
            </a:r>
          </a:p>
          <a:p>
            <a:pPr algn="l">
              <a:lnSpc>
                <a:spcPct val="90000"/>
              </a:lnSpc>
              <a:spcAft>
                <a:spcPct val="0"/>
              </a:spcAft>
              <a:buClrTx/>
              <a:buFontTx/>
              <a:buNone/>
            </a:pPr>
            <a:r>
              <a:rPr lang="en-US" sz="1200" b="0" dirty="0">
                <a:solidFill>
                  <a:schemeClr val="bg1"/>
                </a:solidFill>
                <a:latin typeface="Calibri" panose="020F0502020204030204" pitchFamily="34" charset="0"/>
              </a:rPr>
              <a:t>195.1-245.3</a:t>
            </a:r>
          </a:p>
          <a:p>
            <a:pPr algn="l">
              <a:lnSpc>
                <a:spcPct val="90000"/>
              </a:lnSpc>
              <a:spcAft>
                <a:spcPct val="0"/>
              </a:spcAft>
              <a:buClrTx/>
              <a:buFontTx/>
              <a:buNone/>
            </a:pPr>
            <a:r>
              <a:rPr lang="en-US" sz="1200" b="0" dirty="0">
                <a:solidFill>
                  <a:schemeClr val="bg1"/>
                </a:solidFill>
                <a:latin typeface="Calibri" panose="020F0502020204030204" pitchFamily="34" charset="0"/>
              </a:rPr>
              <a:t>250.3-268.3</a:t>
            </a:r>
          </a:p>
          <a:p>
            <a:pPr algn="l">
              <a:lnSpc>
                <a:spcPct val="90000"/>
              </a:lnSpc>
              <a:spcAft>
                <a:spcPct val="0"/>
              </a:spcAft>
              <a:buClrTx/>
              <a:buFontTx/>
              <a:buNone/>
            </a:pPr>
            <a:r>
              <a:rPr lang="en-US" sz="1200" b="0" dirty="0">
                <a:solidFill>
                  <a:schemeClr val="bg1"/>
                </a:solidFill>
                <a:latin typeface="Calibri" panose="020F0502020204030204" pitchFamily="34" charset="0"/>
              </a:rPr>
              <a:t>279.4-301.5</a:t>
            </a:r>
          </a:p>
          <a:p>
            <a:pPr algn="l">
              <a:lnSpc>
                <a:spcPct val="90000"/>
              </a:lnSpc>
              <a:spcAft>
                <a:spcPct val="0"/>
              </a:spcAft>
              <a:buClrTx/>
              <a:buFontTx/>
              <a:buNone/>
            </a:pPr>
            <a:r>
              <a:rPr lang="en-US" sz="1200" b="0" dirty="0">
                <a:solidFill>
                  <a:schemeClr val="bg1"/>
                </a:solidFill>
                <a:latin typeface="Calibri" panose="020F0502020204030204" pitchFamily="34" charset="0"/>
              </a:rPr>
              <a:t>311.4-356.2</a:t>
            </a:r>
          </a:p>
          <a:p>
            <a:pPr algn="l">
              <a:lnSpc>
                <a:spcPct val="90000"/>
              </a:lnSpc>
              <a:spcAft>
                <a:spcPct val="0"/>
              </a:spcAft>
              <a:buClrTx/>
              <a:buFontTx/>
              <a:buNone/>
            </a:pPr>
            <a:r>
              <a:rPr lang="en-US" sz="1200" b="0" dirty="0">
                <a:solidFill>
                  <a:schemeClr val="bg1"/>
                </a:solidFill>
                <a:latin typeface="Calibri" panose="020F0502020204030204" pitchFamily="34" charset="0"/>
              </a:rPr>
              <a:t>366.3-422.7</a:t>
            </a:r>
          </a:p>
          <a:p>
            <a:pPr algn="l">
              <a:lnSpc>
                <a:spcPct val="90000"/>
              </a:lnSpc>
              <a:spcAft>
                <a:spcPct val="0"/>
              </a:spcAft>
              <a:buClrTx/>
              <a:buFontTx/>
              <a:buNone/>
            </a:pPr>
            <a:r>
              <a:rPr lang="en-US" sz="1200" b="0" dirty="0">
                <a:solidFill>
                  <a:schemeClr val="bg1"/>
                </a:solidFill>
                <a:latin typeface="Calibri" panose="020F0502020204030204" pitchFamily="34" charset="0"/>
              </a:rPr>
              <a:t>Insufficient data</a:t>
            </a:r>
          </a:p>
        </p:txBody>
      </p:sp>
    </p:spTree>
    <p:extLst>
      <p:ext uri="{BB962C8B-B14F-4D97-AF65-F5344CB8AC3E}">
        <p14:creationId xmlns:p14="http://schemas.microsoft.com/office/powerpoint/2010/main" val="3805911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AE8437D-3BF5-4D4D-9406-7D61A9BFF03D}"/>
              </a:ext>
            </a:extLst>
          </p:cNvPr>
          <p:cNvSpPr txBox="1"/>
          <p:nvPr/>
        </p:nvSpPr>
        <p:spPr>
          <a:xfrm>
            <a:off x="3254906" y="3805186"/>
            <a:ext cx="1665514" cy="369332"/>
          </a:xfrm>
          <a:prstGeom prst="rect">
            <a:avLst/>
          </a:prstGeom>
          <a:noFill/>
        </p:spPr>
        <p:txBody>
          <a:bodyPr wrap="square" rtlCol="0">
            <a:spAutoFit/>
          </a:bodyPr>
          <a:lstStyle/>
          <a:p>
            <a:pPr algn="ctr" defTabSz="914446"/>
            <a:r>
              <a:rPr lang="en-US" dirty="0">
                <a:solidFill>
                  <a:prstClr val="black"/>
                </a:solidFill>
                <a:latin typeface="Calibri" panose="020F0502020204030204"/>
              </a:rPr>
              <a:t>Death</a:t>
            </a:r>
          </a:p>
        </p:txBody>
      </p:sp>
      <p:sp>
        <p:nvSpPr>
          <p:cNvPr id="2" name="TextBox 1">
            <a:extLst>
              <a:ext uri="{FF2B5EF4-FFF2-40B4-BE49-F238E27FC236}">
                <a16:creationId xmlns:a16="http://schemas.microsoft.com/office/drawing/2014/main" id="{A252B602-D28E-40CF-ABEC-844DA5B31DA2}"/>
              </a:ext>
            </a:extLst>
          </p:cNvPr>
          <p:cNvSpPr txBox="1"/>
          <p:nvPr/>
        </p:nvSpPr>
        <p:spPr>
          <a:xfrm>
            <a:off x="3303395" y="1483563"/>
            <a:ext cx="1665514" cy="369332"/>
          </a:xfrm>
          <a:prstGeom prst="rect">
            <a:avLst/>
          </a:prstGeom>
          <a:noFill/>
        </p:spPr>
        <p:txBody>
          <a:bodyPr wrap="square" rtlCol="0">
            <a:spAutoFit/>
          </a:bodyPr>
          <a:lstStyle/>
          <a:p>
            <a:pPr defTabSz="914446"/>
            <a:r>
              <a:rPr lang="en-US" dirty="0">
                <a:solidFill>
                  <a:prstClr val="black"/>
                </a:solidFill>
                <a:latin typeface="Calibri" panose="020F0502020204030204"/>
              </a:rPr>
              <a:t>ICU Admission</a:t>
            </a:r>
          </a:p>
        </p:txBody>
      </p:sp>
      <p:sp>
        <p:nvSpPr>
          <p:cNvPr id="9" name="Title 8">
            <a:extLst>
              <a:ext uri="{FF2B5EF4-FFF2-40B4-BE49-F238E27FC236}">
                <a16:creationId xmlns:a16="http://schemas.microsoft.com/office/drawing/2014/main" id="{78C56458-C76F-FAF6-15E2-E64C16D0A444}"/>
              </a:ext>
            </a:extLst>
          </p:cNvPr>
          <p:cNvSpPr>
            <a:spLocks noGrp="1"/>
          </p:cNvSpPr>
          <p:nvPr>
            <p:ph type="title"/>
          </p:nvPr>
        </p:nvSpPr>
        <p:spPr/>
        <p:txBody>
          <a:bodyPr/>
          <a:lstStyle/>
          <a:p>
            <a:r>
              <a:rPr lang="en-US" dirty="0"/>
              <a:t>Obesity as a Risk Factor for Severe COVID-19</a:t>
            </a:r>
          </a:p>
        </p:txBody>
      </p:sp>
      <p:sp>
        <p:nvSpPr>
          <p:cNvPr id="11" name="TextBox 10">
            <a:extLst>
              <a:ext uri="{FF2B5EF4-FFF2-40B4-BE49-F238E27FC236}">
                <a16:creationId xmlns:a16="http://schemas.microsoft.com/office/drawing/2014/main" id="{CC834F27-CE8A-3DD3-C858-BA7E108628CD}"/>
              </a:ext>
            </a:extLst>
          </p:cNvPr>
          <p:cNvSpPr txBox="1"/>
          <p:nvPr/>
        </p:nvSpPr>
        <p:spPr bwMode="auto">
          <a:xfrm>
            <a:off x="425072" y="6370644"/>
            <a:ext cx="7962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Gao. Lancet Diabetes Endocrinol. 2021;9:350. cdc.gov/obesity/data/obesity-and-covid-19.html. </a:t>
            </a:r>
          </a:p>
        </p:txBody>
      </p:sp>
      <p:cxnSp>
        <p:nvCxnSpPr>
          <p:cNvPr id="13" name="Straight Connector 12">
            <a:extLst>
              <a:ext uri="{FF2B5EF4-FFF2-40B4-BE49-F238E27FC236}">
                <a16:creationId xmlns:a16="http://schemas.microsoft.com/office/drawing/2014/main" id="{40AAD119-6D19-D80D-C295-29CA4C6D976A}"/>
              </a:ext>
            </a:extLst>
          </p:cNvPr>
          <p:cNvCxnSpPr>
            <a:cxnSpLocks/>
          </p:cNvCxnSpPr>
          <p:nvPr/>
        </p:nvCxnSpPr>
        <p:spPr bwMode="auto">
          <a:xfrm>
            <a:off x="1488332" y="1580744"/>
            <a:ext cx="0" cy="2052537"/>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6E6DE04-CD22-ED04-F047-680AF00EBC8B}"/>
              </a:ext>
            </a:extLst>
          </p:cNvPr>
          <p:cNvCxnSpPr/>
          <p:nvPr/>
        </p:nvCxnSpPr>
        <p:spPr bwMode="auto">
          <a:xfrm>
            <a:off x="1396892" y="159047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2F2F2B1-0773-3633-489E-F6BA180EF172}"/>
              </a:ext>
            </a:extLst>
          </p:cNvPr>
          <p:cNvCxnSpPr/>
          <p:nvPr/>
        </p:nvCxnSpPr>
        <p:spPr bwMode="auto">
          <a:xfrm>
            <a:off x="1396892" y="17680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696DFF6-92DF-361D-54CE-C55353D9BD8E}"/>
              </a:ext>
            </a:extLst>
          </p:cNvPr>
          <p:cNvCxnSpPr/>
          <p:nvPr/>
        </p:nvCxnSpPr>
        <p:spPr bwMode="auto">
          <a:xfrm>
            <a:off x="1396892" y="195741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EBA4587-5A83-D3C2-DBC5-06F816AA7ACF}"/>
              </a:ext>
            </a:extLst>
          </p:cNvPr>
          <p:cNvCxnSpPr/>
          <p:nvPr/>
        </p:nvCxnSpPr>
        <p:spPr bwMode="auto">
          <a:xfrm>
            <a:off x="1396892" y="214384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8BC0DF8-9235-5626-7741-779ACAAAB8C0}"/>
              </a:ext>
            </a:extLst>
          </p:cNvPr>
          <p:cNvCxnSpPr/>
          <p:nvPr/>
        </p:nvCxnSpPr>
        <p:spPr bwMode="auto">
          <a:xfrm>
            <a:off x="1396892" y="238058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459D9C9-B31C-1D25-A4F1-55DA0DB205BE}"/>
              </a:ext>
            </a:extLst>
          </p:cNvPr>
          <p:cNvCxnSpPr/>
          <p:nvPr/>
        </p:nvCxnSpPr>
        <p:spPr bwMode="auto">
          <a:xfrm>
            <a:off x="1396892" y="28363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2ECBB87-F530-624C-1D15-4D7001365FCB}"/>
              </a:ext>
            </a:extLst>
          </p:cNvPr>
          <p:cNvCxnSpPr/>
          <p:nvPr/>
        </p:nvCxnSpPr>
        <p:spPr bwMode="auto">
          <a:xfrm>
            <a:off x="1396892" y="25729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30B6A3A-047D-AC77-C3F5-ED5691F8437C}"/>
              </a:ext>
            </a:extLst>
          </p:cNvPr>
          <p:cNvCxnSpPr/>
          <p:nvPr/>
        </p:nvCxnSpPr>
        <p:spPr bwMode="auto">
          <a:xfrm>
            <a:off x="1396892" y="329498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E1DBF10-F985-5770-491D-1216C9C597FA}"/>
              </a:ext>
            </a:extLst>
          </p:cNvPr>
          <p:cNvCxnSpPr/>
          <p:nvPr/>
        </p:nvCxnSpPr>
        <p:spPr bwMode="auto">
          <a:xfrm>
            <a:off x="1396892" y="3623460"/>
            <a:ext cx="91440"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49316968-D841-0DFA-22DF-D8FC8B1D19F9}"/>
              </a:ext>
            </a:extLst>
          </p:cNvPr>
          <p:cNvSpPr txBox="1"/>
          <p:nvPr/>
        </p:nvSpPr>
        <p:spPr bwMode="auto">
          <a:xfrm>
            <a:off x="1065199" y="1470505"/>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6" name="TextBox 25">
            <a:extLst>
              <a:ext uri="{FF2B5EF4-FFF2-40B4-BE49-F238E27FC236}">
                <a16:creationId xmlns:a16="http://schemas.microsoft.com/office/drawing/2014/main" id="{B5AFD35F-CDE8-8C93-1F2B-FCE2B9AF332C}"/>
              </a:ext>
            </a:extLst>
          </p:cNvPr>
          <p:cNvSpPr txBox="1"/>
          <p:nvPr/>
        </p:nvSpPr>
        <p:spPr bwMode="auto">
          <a:xfrm>
            <a:off x="1065199" y="1656936"/>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7" name="TextBox 26">
            <a:extLst>
              <a:ext uri="{FF2B5EF4-FFF2-40B4-BE49-F238E27FC236}">
                <a16:creationId xmlns:a16="http://schemas.microsoft.com/office/drawing/2014/main" id="{9CECA3F7-53AE-B1B0-BEFB-85292245AC8D}"/>
              </a:ext>
            </a:extLst>
          </p:cNvPr>
          <p:cNvSpPr txBox="1"/>
          <p:nvPr/>
        </p:nvSpPr>
        <p:spPr bwMode="auto">
          <a:xfrm>
            <a:off x="1065199" y="1843367"/>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621472AE-B0F9-4208-2F6A-C97330A34F46}"/>
              </a:ext>
            </a:extLst>
          </p:cNvPr>
          <p:cNvSpPr txBox="1"/>
          <p:nvPr/>
        </p:nvSpPr>
        <p:spPr bwMode="auto">
          <a:xfrm>
            <a:off x="1065199" y="202683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9" name="TextBox 28">
            <a:extLst>
              <a:ext uri="{FF2B5EF4-FFF2-40B4-BE49-F238E27FC236}">
                <a16:creationId xmlns:a16="http://schemas.microsoft.com/office/drawing/2014/main" id="{D50D8279-D3EE-A155-3E9C-46E85B6E0AB3}"/>
              </a:ext>
            </a:extLst>
          </p:cNvPr>
          <p:cNvSpPr txBox="1"/>
          <p:nvPr/>
        </p:nvSpPr>
        <p:spPr bwMode="auto">
          <a:xfrm>
            <a:off x="1065199" y="2266536"/>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3893112C-83E7-3452-FEA9-2DE3527BBD97}"/>
              </a:ext>
            </a:extLst>
          </p:cNvPr>
          <p:cNvSpPr txBox="1"/>
          <p:nvPr/>
        </p:nvSpPr>
        <p:spPr bwMode="auto">
          <a:xfrm>
            <a:off x="1065199" y="2455926"/>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 name="TextBox 30">
            <a:extLst>
              <a:ext uri="{FF2B5EF4-FFF2-40B4-BE49-F238E27FC236}">
                <a16:creationId xmlns:a16="http://schemas.microsoft.com/office/drawing/2014/main" id="{68F74B36-E736-AFBF-5919-A18ABB0FE7BE}"/>
              </a:ext>
            </a:extLst>
          </p:cNvPr>
          <p:cNvSpPr txBox="1"/>
          <p:nvPr/>
        </p:nvSpPr>
        <p:spPr bwMode="auto">
          <a:xfrm>
            <a:off x="1065199" y="2728175"/>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BA82E8D7-750E-6FDE-05EC-65E3A1DAA366}"/>
              </a:ext>
            </a:extLst>
          </p:cNvPr>
          <p:cNvSpPr txBox="1"/>
          <p:nvPr/>
        </p:nvSpPr>
        <p:spPr bwMode="auto">
          <a:xfrm>
            <a:off x="1065199" y="3192773"/>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3" name="TextBox 32">
            <a:extLst>
              <a:ext uri="{FF2B5EF4-FFF2-40B4-BE49-F238E27FC236}">
                <a16:creationId xmlns:a16="http://schemas.microsoft.com/office/drawing/2014/main" id="{DCC6A8D8-11AD-8383-5994-C1497F59210F}"/>
              </a:ext>
            </a:extLst>
          </p:cNvPr>
          <p:cNvSpPr txBox="1"/>
          <p:nvPr/>
        </p:nvSpPr>
        <p:spPr bwMode="auto">
          <a:xfrm>
            <a:off x="1065199" y="3509410"/>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34" name="Straight Connector 33">
            <a:extLst>
              <a:ext uri="{FF2B5EF4-FFF2-40B4-BE49-F238E27FC236}">
                <a16:creationId xmlns:a16="http://schemas.microsoft.com/office/drawing/2014/main" id="{69ECC88F-991D-3F94-5FB5-ECCE35B52920}"/>
              </a:ext>
            </a:extLst>
          </p:cNvPr>
          <p:cNvCxnSpPr>
            <a:cxnSpLocks/>
          </p:cNvCxnSpPr>
          <p:nvPr/>
        </p:nvCxnSpPr>
        <p:spPr bwMode="auto">
          <a:xfrm>
            <a:off x="1462633" y="3623460"/>
            <a:ext cx="547007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1589DE2-32C7-2F0F-C8E5-B9606620F35F}"/>
              </a:ext>
            </a:extLst>
          </p:cNvPr>
          <p:cNvCxnSpPr>
            <a:cxnSpLocks/>
          </p:cNvCxnSpPr>
          <p:nvPr/>
        </p:nvCxnSpPr>
        <p:spPr bwMode="auto">
          <a:xfrm rot="5400000">
            <a:off x="1442612"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2D3C1D0-5E94-A6FD-6B31-04EADCB3CE4B}"/>
              </a:ext>
            </a:extLst>
          </p:cNvPr>
          <p:cNvCxnSpPr>
            <a:cxnSpLocks/>
          </p:cNvCxnSpPr>
          <p:nvPr/>
        </p:nvCxnSpPr>
        <p:spPr bwMode="auto">
          <a:xfrm rot="5400000">
            <a:off x="1827010"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394599C-E7D2-5DE0-4A99-E5A3C821A454}"/>
              </a:ext>
            </a:extLst>
          </p:cNvPr>
          <p:cNvCxnSpPr>
            <a:cxnSpLocks/>
          </p:cNvCxnSpPr>
          <p:nvPr/>
        </p:nvCxnSpPr>
        <p:spPr bwMode="auto">
          <a:xfrm rot="5400000">
            <a:off x="2220143"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BAA34E4-8407-78E6-769B-09D90EC4522E}"/>
              </a:ext>
            </a:extLst>
          </p:cNvPr>
          <p:cNvCxnSpPr>
            <a:cxnSpLocks/>
          </p:cNvCxnSpPr>
          <p:nvPr/>
        </p:nvCxnSpPr>
        <p:spPr bwMode="auto">
          <a:xfrm rot="5400000">
            <a:off x="2601629"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E4C5F51-A58E-769E-1197-1944974911F9}"/>
              </a:ext>
            </a:extLst>
          </p:cNvPr>
          <p:cNvCxnSpPr>
            <a:cxnSpLocks/>
          </p:cNvCxnSpPr>
          <p:nvPr/>
        </p:nvCxnSpPr>
        <p:spPr bwMode="auto">
          <a:xfrm rot="5400000">
            <a:off x="2997674"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C3FD126-3546-A36D-1FB2-3D10EFCC9ED3}"/>
              </a:ext>
            </a:extLst>
          </p:cNvPr>
          <p:cNvCxnSpPr>
            <a:cxnSpLocks/>
          </p:cNvCxnSpPr>
          <p:nvPr/>
        </p:nvCxnSpPr>
        <p:spPr bwMode="auto">
          <a:xfrm rot="5400000">
            <a:off x="3379160"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ACB0473-55D8-96C8-15F1-899D9C7EDA69}"/>
              </a:ext>
            </a:extLst>
          </p:cNvPr>
          <p:cNvCxnSpPr>
            <a:cxnSpLocks/>
          </p:cNvCxnSpPr>
          <p:nvPr/>
        </p:nvCxnSpPr>
        <p:spPr bwMode="auto">
          <a:xfrm rot="5400000">
            <a:off x="3772293"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F613DD1-2FEA-F027-AD6A-55042C6DD458}"/>
              </a:ext>
            </a:extLst>
          </p:cNvPr>
          <p:cNvCxnSpPr>
            <a:cxnSpLocks/>
          </p:cNvCxnSpPr>
          <p:nvPr/>
        </p:nvCxnSpPr>
        <p:spPr bwMode="auto">
          <a:xfrm rot="5400000">
            <a:off x="4159602"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A01A0A1-304B-D583-6E36-9F926CBEEE8A}"/>
              </a:ext>
            </a:extLst>
          </p:cNvPr>
          <p:cNvCxnSpPr>
            <a:cxnSpLocks/>
          </p:cNvCxnSpPr>
          <p:nvPr/>
        </p:nvCxnSpPr>
        <p:spPr bwMode="auto">
          <a:xfrm rot="5400000">
            <a:off x="4546912"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A746BB7-2B33-C4CB-BB8D-2D781C26AAF4}"/>
              </a:ext>
            </a:extLst>
          </p:cNvPr>
          <p:cNvCxnSpPr>
            <a:cxnSpLocks/>
          </p:cNvCxnSpPr>
          <p:nvPr/>
        </p:nvCxnSpPr>
        <p:spPr bwMode="auto">
          <a:xfrm rot="5400000">
            <a:off x="4937133"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03B0B20-5166-CA16-15BC-384AA401771C}"/>
              </a:ext>
            </a:extLst>
          </p:cNvPr>
          <p:cNvCxnSpPr>
            <a:cxnSpLocks/>
          </p:cNvCxnSpPr>
          <p:nvPr/>
        </p:nvCxnSpPr>
        <p:spPr bwMode="auto">
          <a:xfrm rot="5400000">
            <a:off x="5333179"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7F7F50C-3B34-7821-A777-2CC3C304BE44}"/>
              </a:ext>
            </a:extLst>
          </p:cNvPr>
          <p:cNvCxnSpPr>
            <a:cxnSpLocks/>
          </p:cNvCxnSpPr>
          <p:nvPr/>
        </p:nvCxnSpPr>
        <p:spPr bwMode="auto">
          <a:xfrm rot="5400000">
            <a:off x="5714665"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6A873E2-B31D-468A-7997-75283CAAFA02}"/>
              </a:ext>
            </a:extLst>
          </p:cNvPr>
          <p:cNvCxnSpPr>
            <a:cxnSpLocks/>
          </p:cNvCxnSpPr>
          <p:nvPr/>
        </p:nvCxnSpPr>
        <p:spPr bwMode="auto">
          <a:xfrm rot="5400000">
            <a:off x="6107799"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D2681E8-26A1-E079-7084-B98B3EC98334}"/>
              </a:ext>
            </a:extLst>
          </p:cNvPr>
          <p:cNvCxnSpPr>
            <a:cxnSpLocks/>
          </p:cNvCxnSpPr>
          <p:nvPr/>
        </p:nvCxnSpPr>
        <p:spPr bwMode="auto">
          <a:xfrm rot="5400000">
            <a:off x="6495109" y="36628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85EEC61-DD31-A0D0-40C8-D29773894C70}"/>
              </a:ext>
            </a:extLst>
          </p:cNvPr>
          <p:cNvCxnSpPr>
            <a:cxnSpLocks/>
          </p:cNvCxnSpPr>
          <p:nvPr/>
        </p:nvCxnSpPr>
        <p:spPr bwMode="auto">
          <a:xfrm rot="5400000">
            <a:off x="6882418" y="3662852"/>
            <a:ext cx="91440" cy="0"/>
          </a:xfrm>
          <a:prstGeom prst="line">
            <a:avLst/>
          </a:prstGeom>
          <a:noFill/>
          <a:ln w="28575"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24B4558C-BBDE-CEE2-7B8A-6027E8D3E8E2}"/>
              </a:ext>
            </a:extLst>
          </p:cNvPr>
          <p:cNvSpPr txBox="1"/>
          <p:nvPr/>
        </p:nvSpPr>
        <p:spPr bwMode="auto">
          <a:xfrm rot="16200000">
            <a:off x="-87883" y="2491217"/>
            <a:ext cx="20363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(95% CI)</a:t>
            </a:r>
          </a:p>
        </p:txBody>
      </p:sp>
      <p:sp>
        <p:nvSpPr>
          <p:cNvPr id="61" name="Freeform 5">
            <a:extLst>
              <a:ext uri="{FF2B5EF4-FFF2-40B4-BE49-F238E27FC236}">
                <a16:creationId xmlns:a16="http://schemas.microsoft.com/office/drawing/2014/main" id="{353EFF32-A9AA-4F72-0EE2-939AE19AC947}"/>
              </a:ext>
            </a:extLst>
          </p:cNvPr>
          <p:cNvSpPr>
            <a:spLocks/>
          </p:cNvSpPr>
          <p:nvPr/>
        </p:nvSpPr>
        <p:spPr bwMode="auto">
          <a:xfrm>
            <a:off x="1676400" y="2841625"/>
            <a:ext cx="1179513" cy="762000"/>
          </a:xfrm>
          <a:custGeom>
            <a:avLst/>
            <a:gdLst>
              <a:gd name="T0" fmla="*/ 0 w 743"/>
              <a:gd name="T1" fmla="*/ 50 h 480"/>
              <a:gd name="T2" fmla="*/ 0 w 743"/>
              <a:gd name="T3" fmla="*/ 480 h 480"/>
              <a:gd name="T4" fmla="*/ 274 w 743"/>
              <a:gd name="T5" fmla="*/ 282 h 480"/>
              <a:gd name="T6" fmla="*/ 595 w 743"/>
              <a:gd name="T7" fmla="*/ 60 h 480"/>
              <a:gd name="T8" fmla="*/ 743 w 743"/>
              <a:gd name="T9" fmla="*/ 0 h 480"/>
              <a:gd name="T10" fmla="*/ 0 w 743"/>
              <a:gd name="T11" fmla="*/ 50 h 480"/>
            </a:gdLst>
            <a:ahLst/>
            <a:cxnLst>
              <a:cxn ang="0">
                <a:pos x="T0" y="T1"/>
              </a:cxn>
              <a:cxn ang="0">
                <a:pos x="T2" y="T3"/>
              </a:cxn>
              <a:cxn ang="0">
                <a:pos x="T4" y="T5"/>
              </a:cxn>
              <a:cxn ang="0">
                <a:pos x="T6" y="T7"/>
              </a:cxn>
              <a:cxn ang="0">
                <a:pos x="T8" y="T9"/>
              </a:cxn>
              <a:cxn ang="0">
                <a:pos x="T10" y="T11"/>
              </a:cxn>
            </a:cxnLst>
            <a:rect l="0" t="0" r="r" b="b"/>
            <a:pathLst>
              <a:path w="743" h="480">
                <a:moveTo>
                  <a:pt x="0" y="50"/>
                </a:moveTo>
                <a:lnTo>
                  <a:pt x="0" y="480"/>
                </a:lnTo>
                <a:lnTo>
                  <a:pt x="274" y="282"/>
                </a:lnTo>
                <a:lnTo>
                  <a:pt x="595" y="60"/>
                </a:lnTo>
                <a:lnTo>
                  <a:pt x="743" y="0"/>
                </a:lnTo>
                <a:lnTo>
                  <a:pt x="0" y="50"/>
                </a:lnTo>
                <a:close/>
              </a:path>
            </a:pathLst>
          </a:custGeom>
          <a:solidFill>
            <a:srgbClr val="D5F5FF"/>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2" name="Freeform 6">
            <a:extLst>
              <a:ext uri="{FF2B5EF4-FFF2-40B4-BE49-F238E27FC236}">
                <a16:creationId xmlns:a16="http://schemas.microsoft.com/office/drawing/2014/main" id="{710EFDF9-A012-AFE1-5CF2-03A6225C8628}"/>
              </a:ext>
            </a:extLst>
          </p:cNvPr>
          <p:cNvSpPr>
            <a:spLocks/>
          </p:cNvSpPr>
          <p:nvPr/>
        </p:nvSpPr>
        <p:spPr bwMode="auto">
          <a:xfrm>
            <a:off x="2919413" y="1512888"/>
            <a:ext cx="4035425" cy="1328737"/>
          </a:xfrm>
          <a:custGeom>
            <a:avLst/>
            <a:gdLst>
              <a:gd name="T0" fmla="*/ 0 w 2542"/>
              <a:gd name="T1" fmla="*/ 827 h 837"/>
              <a:gd name="T2" fmla="*/ 362 w 2542"/>
              <a:gd name="T3" fmla="*/ 678 h 837"/>
              <a:gd name="T4" fmla="*/ 620 w 2542"/>
              <a:gd name="T5" fmla="*/ 570 h 837"/>
              <a:gd name="T6" fmla="*/ 814 w 2542"/>
              <a:gd name="T7" fmla="*/ 488 h 837"/>
              <a:gd name="T8" fmla="*/ 969 w 2542"/>
              <a:gd name="T9" fmla="*/ 430 h 837"/>
              <a:gd name="T10" fmla="*/ 1135 w 2542"/>
              <a:gd name="T11" fmla="*/ 376 h 837"/>
              <a:gd name="T12" fmla="*/ 1415 w 2542"/>
              <a:gd name="T13" fmla="*/ 296 h 837"/>
              <a:gd name="T14" fmla="*/ 1783 w 2542"/>
              <a:gd name="T15" fmla="*/ 206 h 837"/>
              <a:gd name="T16" fmla="*/ 2050 w 2542"/>
              <a:gd name="T17" fmla="*/ 136 h 837"/>
              <a:gd name="T18" fmla="*/ 2238 w 2542"/>
              <a:gd name="T19" fmla="*/ 92 h 837"/>
              <a:gd name="T20" fmla="*/ 2406 w 2542"/>
              <a:gd name="T21" fmla="*/ 44 h 837"/>
              <a:gd name="T22" fmla="*/ 2542 w 2542"/>
              <a:gd name="T23" fmla="*/ 0 h 837"/>
              <a:gd name="T24" fmla="*/ 2542 w 2542"/>
              <a:gd name="T25" fmla="*/ 190 h 837"/>
              <a:gd name="T26" fmla="*/ 2068 w 2542"/>
              <a:gd name="T27" fmla="*/ 272 h 837"/>
              <a:gd name="T28" fmla="*/ 1723 w 2542"/>
              <a:gd name="T29" fmla="*/ 352 h 837"/>
              <a:gd name="T30" fmla="*/ 1395 w 2542"/>
              <a:gd name="T31" fmla="*/ 428 h 837"/>
              <a:gd name="T32" fmla="*/ 1213 w 2542"/>
              <a:gd name="T33" fmla="*/ 480 h 837"/>
              <a:gd name="T34" fmla="*/ 1083 w 2542"/>
              <a:gd name="T35" fmla="*/ 520 h 837"/>
              <a:gd name="T36" fmla="*/ 959 w 2542"/>
              <a:gd name="T37" fmla="*/ 562 h 837"/>
              <a:gd name="T38" fmla="*/ 849 w 2542"/>
              <a:gd name="T39" fmla="*/ 598 h 837"/>
              <a:gd name="T40" fmla="*/ 744 w 2542"/>
              <a:gd name="T41" fmla="*/ 650 h 837"/>
              <a:gd name="T42" fmla="*/ 664 w 2542"/>
              <a:gd name="T43" fmla="*/ 688 h 837"/>
              <a:gd name="T44" fmla="*/ 550 w 2542"/>
              <a:gd name="T45" fmla="*/ 743 h 837"/>
              <a:gd name="T46" fmla="*/ 456 w 2542"/>
              <a:gd name="T47" fmla="*/ 787 h 837"/>
              <a:gd name="T48" fmla="*/ 322 w 2542"/>
              <a:gd name="T49" fmla="*/ 837 h 837"/>
              <a:gd name="T50" fmla="*/ 0 w 2542"/>
              <a:gd name="T51" fmla="*/ 827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42" h="837">
                <a:moveTo>
                  <a:pt x="0" y="827"/>
                </a:moveTo>
                <a:lnTo>
                  <a:pt x="362" y="678"/>
                </a:lnTo>
                <a:lnTo>
                  <a:pt x="620" y="570"/>
                </a:lnTo>
                <a:lnTo>
                  <a:pt x="814" y="488"/>
                </a:lnTo>
                <a:lnTo>
                  <a:pt x="969" y="430"/>
                </a:lnTo>
                <a:lnTo>
                  <a:pt x="1135" y="376"/>
                </a:lnTo>
                <a:lnTo>
                  <a:pt x="1415" y="296"/>
                </a:lnTo>
                <a:lnTo>
                  <a:pt x="1783" y="206"/>
                </a:lnTo>
                <a:lnTo>
                  <a:pt x="2050" y="136"/>
                </a:lnTo>
                <a:lnTo>
                  <a:pt x="2238" y="92"/>
                </a:lnTo>
                <a:lnTo>
                  <a:pt x="2406" y="44"/>
                </a:lnTo>
                <a:lnTo>
                  <a:pt x="2542" y="0"/>
                </a:lnTo>
                <a:lnTo>
                  <a:pt x="2542" y="190"/>
                </a:lnTo>
                <a:lnTo>
                  <a:pt x="2068" y="272"/>
                </a:lnTo>
                <a:lnTo>
                  <a:pt x="1723" y="352"/>
                </a:lnTo>
                <a:lnTo>
                  <a:pt x="1395" y="428"/>
                </a:lnTo>
                <a:lnTo>
                  <a:pt x="1213" y="480"/>
                </a:lnTo>
                <a:lnTo>
                  <a:pt x="1083" y="520"/>
                </a:lnTo>
                <a:lnTo>
                  <a:pt x="959" y="562"/>
                </a:lnTo>
                <a:lnTo>
                  <a:pt x="849" y="598"/>
                </a:lnTo>
                <a:lnTo>
                  <a:pt x="744" y="650"/>
                </a:lnTo>
                <a:lnTo>
                  <a:pt x="664" y="688"/>
                </a:lnTo>
                <a:lnTo>
                  <a:pt x="550" y="743"/>
                </a:lnTo>
                <a:lnTo>
                  <a:pt x="456" y="787"/>
                </a:lnTo>
                <a:lnTo>
                  <a:pt x="322" y="837"/>
                </a:lnTo>
                <a:lnTo>
                  <a:pt x="0" y="827"/>
                </a:lnTo>
                <a:close/>
              </a:path>
            </a:pathLst>
          </a:custGeom>
          <a:solidFill>
            <a:srgbClr val="D5F5FF"/>
          </a:solidFill>
          <a:ln>
            <a:noFill/>
          </a:ln>
        </p:spPr>
        <p:txBody>
          <a:bodyPr vert="horz" wrap="square" lIns="91440" tIns="45720" rIns="91440" bIns="45720" numCol="1" anchor="t" anchorCtr="0" compatLnSpc="1">
            <a:prstTxWarp prst="textNoShape">
              <a:avLst/>
            </a:prstTxWarp>
          </a:bodyPr>
          <a:lstStyle/>
          <a:p>
            <a:endParaRPr lang="en-US" dirty="0"/>
          </a:p>
        </p:txBody>
      </p:sp>
      <p:cxnSp>
        <p:nvCxnSpPr>
          <p:cNvPr id="51" name="Straight Connector 50">
            <a:extLst>
              <a:ext uri="{FF2B5EF4-FFF2-40B4-BE49-F238E27FC236}">
                <a16:creationId xmlns:a16="http://schemas.microsoft.com/office/drawing/2014/main" id="{D629B333-2AF8-0535-9BF9-49245101CA94}"/>
              </a:ext>
            </a:extLst>
          </p:cNvPr>
          <p:cNvCxnSpPr>
            <a:cxnSpLocks/>
          </p:cNvCxnSpPr>
          <p:nvPr/>
        </p:nvCxnSpPr>
        <p:spPr bwMode="auto">
          <a:xfrm>
            <a:off x="1494658" y="2836306"/>
            <a:ext cx="5433480" cy="0"/>
          </a:xfrm>
          <a:prstGeom prst="line">
            <a:avLst/>
          </a:prstGeom>
          <a:noFill/>
          <a:ln w="19050" cap="flat" cmpd="sng" algn="ctr">
            <a:solidFill>
              <a:schemeClr val="bg1">
                <a:lumMod val="50000"/>
                <a:lumOff val="50000"/>
              </a:schemeClr>
            </a:solidFill>
            <a:prstDash val="sysDash"/>
            <a:round/>
            <a:headEnd type="none" w="med" len="med"/>
            <a:tailEnd type="none" w="med" len="med"/>
          </a:ln>
          <a:effectLst/>
        </p:spPr>
      </p:cxnSp>
      <p:sp>
        <p:nvSpPr>
          <p:cNvPr id="63" name="Freeform 7">
            <a:extLst>
              <a:ext uri="{FF2B5EF4-FFF2-40B4-BE49-F238E27FC236}">
                <a16:creationId xmlns:a16="http://schemas.microsoft.com/office/drawing/2014/main" id="{BECCA85C-61C7-7208-C4F8-29933D599E53}"/>
              </a:ext>
            </a:extLst>
          </p:cNvPr>
          <p:cNvSpPr>
            <a:spLocks/>
          </p:cNvSpPr>
          <p:nvPr/>
        </p:nvSpPr>
        <p:spPr bwMode="auto">
          <a:xfrm>
            <a:off x="1676400" y="1658938"/>
            <a:ext cx="5278438" cy="1611312"/>
          </a:xfrm>
          <a:custGeom>
            <a:avLst/>
            <a:gdLst>
              <a:gd name="T0" fmla="*/ 0 w 1664"/>
              <a:gd name="T1" fmla="*/ 507 h 507"/>
              <a:gd name="T2" fmla="*/ 283 w 1664"/>
              <a:gd name="T3" fmla="*/ 396 h 507"/>
              <a:gd name="T4" fmla="*/ 392 w 1664"/>
              <a:gd name="T5" fmla="*/ 367 h 507"/>
              <a:gd name="T6" fmla="*/ 460 w 1664"/>
              <a:gd name="T7" fmla="*/ 355 h 507"/>
              <a:gd name="T8" fmla="*/ 516 w 1664"/>
              <a:gd name="T9" fmla="*/ 344 h 507"/>
              <a:gd name="T10" fmla="*/ 556 w 1664"/>
              <a:gd name="T11" fmla="*/ 334 h 507"/>
              <a:gd name="T12" fmla="*/ 609 w 1664"/>
              <a:gd name="T13" fmla="*/ 314 h 507"/>
              <a:gd name="T14" fmla="*/ 725 w 1664"/>
              <a:gd name="T15" fmla="*/ 263 h 507"/>
              <a:gd name="T16" fmla="*/ 825 w 1664"/>
              <a:gd name="T17" fmla="*/ 219 h 507"/>
              <a:gd name="T18" fmla="*/ 937 w 1664"/>
              <a:gd name="T19" fmla="*/ 180 h 507"/>
              <a:gd name="T20" fmla="*/ 1055 w 1664"/>
              <a:gd name="T21" fmla="*/ 144 h 507"/>
              <a:gd name="T22" fmla="*/ 1151 w 1664"/>
              <a:gd name="T23" fmla="*/ 121 h 507"/>
              <a:gd name="T24" fmla="*/ 1268 w 1664"/>
              <a:gd name="T25" fmla="*/ 93 h 507"/>
              <a:gd name="T26" fmla="*/ 1366 w 1664"/>
              <a:gd name="T27" fmla="*/ 70 h 507"/>
              <a:gd name="T28" fmla="*/ 1468 w 1664"/>
              <a:gd name="T29" fmla="*/ 46 h 507"/>
              <a:gd name="T30" fmla="*/ 1664 w 1664"/>
              <a:gd name="T31"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4" h="507">
                <a:moveTo>
                  <a:pt x="0" y="507"/>
                </a:moveTo>
                <a:cubicBezTo>
                  <a:pt x="283" y="396"/>
                  <a:pt x="283" y="396"/>
                  <a:pt x="283" y="396"/>
                </a:cubicBezTo>
                <a:cubicBezTo>
                  <a:pt x="283" y="396"/>
                  <a:pt x="383" y="368"/>
                  <a:pt x="392" y="367"/>
                </a:cubicBezTo>
                <a:cubicBezTo>
                  <a:pt x="401" y="366"/>
                  <a:pt x="460" y="355"/>
                  <a:pt x="460" y="355"/>
                </a:cubicBezTo>
                <a:cubicBezTo>
                  <a:pt x="516" y="344"/>
                  <a:pt x="516" y="344"/>
                  <a:pt x="516" y="344"/>
                </a:cubicBezTo>
                <a:cubicBezTo>
                  <a:pt x="556" y="334"/>
                  <a:pt x="556" y="334"/>
                  <a:pt x="556" y="334"/>
                </a:cubicBezTo>
                <a:cubicBezTo>
                  <a:pt x="609" y="314"/>
                  <a:pt x="609" y="314"/>
                  <a:pt x="609" y="314"/>
                </a:cubicBezTo>
                <a:cubicBezTo>
                  <a:pt x="725" y="263"/>
                  <a:pt x="725" y="263"/>
                  <a:pt x="725" y="263"/>
                </a:cubicBezTo>
                <a:cubicBezTo>
                  <a:pt x="825" y="219"/>
                  <a:pt x="825" y="219"/>
                  <a:pt x="825" y="219"/>
                </a:cubicBezTo>
                <a:cubicBezTo>
                  <a:pt x="937" y="180"/>
                  <a:pt x="937" y="180"/>
                  <a:pt x="937" y="180"/>
                </a:cubicBezTo>
                <a:cubicBezTo>
                  <a:pt x="1055" y="144"/>
                  <a:pt x="1055" y="144"/>
                  <a:pt x="1055" y="144"/>
                </a:cubicBezTo>
                <a:cubicBezTo>
                  <a:pt x="1151" y="121"/>
                  <a:pt x="1151" y="121"/>
                  <a:pt x="1151" y="121"/>
                </a:cubicBezTo>
                <a:cubicBezTo>
                  <a:pt x="1268" y="93"/>
                  <a:pt x="1268" y="93"/>
                  <a:pt x="1268" y="93"/>
                </a:cubicBezTo>
                <a:cubicBezTo>
                  <a:pt x="1366" y="70"/>
                  <a:pt x="1366" y="70"/>
                  <a:pt x="1366" y="70"/>
                </a:cubicBezTo>
                <a:cubicBezTo>
                  <a:pt x="1468" y="46"/>
                  <a:pt x="1468" y="46"/>
                  <a:pt x="1468" y="46"/>
                </a:cubicBezTo>
                <a:cubicBezTo>
                  <a:pt x="1664" y="0"/>
                  <a:pt x="1664" y="0"/>
                  <a:pt x="1664" y="0"/>
                </a:cubicBez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38913" name="Straight Connector 38912">
            <a:extLst>
              <a:ext uri="{FF2B5EF4-FFF2-40B4-BE49-F238E27FC236}">
                <a16:creationId xmlns:a16="http://schemas.microsoft.com/office/drawing/2014/main" id="{33714A0B-DB6E-03B5-65A9-541DDF478DB7}"/>
              </a:ext>
            </a:extLst>
          </p:cNvPr>
          <p:cNvCxnSpPr>
            <a:cxnSpLocks/>
          </p:cNvCxnSpPr>
          <p:nvPr/>
        </p:nvCxnSpPr>
        <p:spPr bwMode="auto">
          <a:xfrm>
            <a:off x="1488332" y="3845112"/>
            <a:ext cx="0" cy="2052537"/>
          </a:xfrm>
          <a:prstGeom prst="line">
            <a:avLst/>
          </a:prstGeom>
          <a:noFill/>
          <a:ln w="28575" cap="flat" cmpd="sng" algn="ctr">
            <a:solidFill>
              <a:schemeClr val="bg1"/>
            </a:solidFill>
            <a:prstDash val="solid"/>
            <a:round/>
            <a:headEnd type="none" w="med" len="med"/>
            <a:tailEnd type="none" w="med" len="med"/>
          </a:ln>
          <a:effectLst/>
        </p:spPr>
      </p:cxnSp>
      <p:cxnSp>
        <p:nvCxnSpPr>
          <p:cNvPr id="38916" name="Straight Connector 38915">
            <a:extLst>
              <a:ext uri="{FF2B5EF4-FFF2-40B4-BE49-F238E27FC236}">
                <a16:creationId xmlns:a16="http://schemas.microsoft.com/office/drawing/2014/main" id="{176E4157-6318-1CE6-FA41-D1132129DF5B}"/>
              </a:ext>
            </a:extLst>
          </p:cNvPr>
          <p:cNvCxnSpPr/>
          <p:nvPr/>
        </p:nvCxnSpPr>
        <p:spPr bwMode="auto">
          <a:xfrm>
            <a:off x="1396892" y="385484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17" name="Straight Connector 38916">
            <a:extLst>
              <a:ext uri="{FF2B5EF4-FFF2-40B4-BE49-F238E27FC236}">
                <a16:creationId xmlns:a16="http://schemas.microsoft.com/office/drawing/2014/main" id="{E09439A2-FF57-E914-66EE-CAF02FAC312E}"/>
              </a:ext>
            </a:extLst>
          </p:cNvPr>
          <p:cNvCxnSpPr/>
          <p:nvPr/>
        </p:nvCxnSpPr>
        <p:spPr bwMode="auto">
          <a:xfrm>
            <a:off x="1396892" y="405941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18" name="Straight Connector 38917">
            <a:extLst>
              <a:ext uri="{FF2B5EF4-FFF2-40B4-BE49-F238E27FC236}">
                <a16:creationId xmlns:a16="http://schemas.microsoft.com/office/drawing/2014/main" id="{10BF5445-8957-B3A3-509D-0E0A396F71EC}"/>
              </a:ext>
            </a:extLst>
          </p:cNvPr>
          <p:cNvCxnSpPr/>
          <p:nvPr/>
        </p:nvCxnSpPr>
        <p:spPr bwMode="auto">
          <a:xfrm>
            <a:off x="1396892" y="42938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19" name="Straight Connector 38918">
            <a:extLst>
              <a:ext uri="{FF2B5EF4-FFF2-40B4-BE49-F238E27FC236}">
                <a16:creationId xmlns:a16="http://schemas.microsoft.com/office/drawing/2014/main" id="{60A2F64E-A36A-D164-8FFB-B596FEC8642C}"/>
              </a:ext>
            </a:extLst>
          </p:cNvPr>
          <p:cNvCxnSpPr/>
          <p:nvPr/>
        </p:nvCxnSpPr>
        <p:spPr bwMode="auto">
          <a:xfrm>
            <a:off x="1396892" y="451563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20" name="Straight Connector 38919">
            <a:extLst>
              <a:ext uri="{FF2B5EF4-FFF2-40B4-BE49-F238E27FC236}">
                <a16:creationId xmlns:a16="http://schemas.microsoft.com/office/drawing/2014/main" id="{0E7599E6-F475-F0AF-6DFA-B41851AC6864}"/>
              </a:ext>
            </a:extLst>
          </p:cNvPr>
          <p:cNvCxnSpPr/>
          <p:nvPr/>
        </p:nvCxnSpPr>
        <p:spPr bwMode="auto">
          <a:xfrm>
            <a:off x="1396892" y="464868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21" name="Straight Connector 38920">
            <a:extLst>
              <a:ext uri="{FF2B5EF4-FFF2-40B4-BE49-F238E27FC236}">
                <a16:creationId xmlns:a16="http://schemas.microsoft.com/office/drawing/2014/main" id="{8BE16D32-D68E-8D21-92B8-09CF43E04174}"/>
              </a:ext>
            </a:extLst>
          </p:cNvPr>
          <p:cNvCxnSpPr/>
          <p:nvPr/>
        </p:nvCxnSpPr>
        <p:spPr bwMode="auto">
          <a:xfrm>
            <a:off x="1396892" y="535664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22" name="Straight Connector 38921">
            <a:extLst>
              <a:ext uri="{FF2B5EF4-FFF2-40B4-BE49-F238E27FC236}">
                <a16:creationId xmlns:a16="http://schemas.microsoft.com/office/drawing/2014/main" id="{BB48DA36-6F0A-03B8-7AF3-5360CDF8EFB4}"/>
              </a:ext>
            </a:extLst>
          </p:cNvPr>
          <p:cNvCxnSpPr/>
          <p:nvPr/>
        </p:nvCxnSpPr>
        <p:spPr bwMode="auto">
          <a:xfrm>
            <a:off x="1396892" y="505081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23" name="Straight Connector 38922">
            <a:extLst>
              <a:ext uri="{FF2B5EF4-FFF2-40B4-BE49-F238E27FC236}">
                <a16:creationId xmlns:a16="http://schemas.microsoft.com/office/drawing/2014/main" id="{54D629FF-CC33-5F52-6CE2-E8A74CA8176A}"/>
              </a:ext>
            </a:extLst>
          </p:cNvPr>
          <p:cNvCxnSpPr/>
          <p:nvPr/>
        </p:nvCxnSpPr>
        <p:spPr bwMode="auto">
          <a:xfrm>
            <a:off x="1396892" y="566828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24" name="Straight Connector 38923">
            <a:extLst>
              <a:ext uri="{FF2B5EF4-FFF2-40B4-BE49-F238E27FC236}">
                <a16:creationId xmlns:a16="http://schemas.microsoft.com/office/drawing/2014/main" id="{81E1BD4D-4053-2449-23A7-E337D4152A4D}"/>
              </a:ext>
            </a:extLst>
          </p:cNvPr>
          <p:cNvCxnSpPr/>
          <p:nvPr/>
        </p:nvCxnSpPr>
        <p:spPr bwMode="auto">
          <a:xfrm>
            <a:off x="1396892" y="5887828"/>
            <a:ext cx="91440" cy="0"/>
          </a:xfrm>
          <a:prstGeom prst="line">
            <a:avLst/>
          </a:prstGeom>
          <a:noFill/>
          <a:ln w="28575" cap="flat" cmpd="sng" algn="ctr">
            <a:solidFill>
              <a:schemeClr val="bg1"/>
            </a:solidFill>
            <a:prstDash val="solid"/>
            <a:round/>
            <a:headEnd type="none" w="med" len="med"/>
            <a:tailEnd type="none" w="med" len="med"/>
          </a:ln>
          <a:effectLst/>
        </p:spPr>
      </p:cxnSp>
      <p:sp>
        <p:nvSpPr>
          <p:cNvPr id="38925" name="TextBox 38924">
            <a:extLst>
              <a:ext uri="{FF2B5EF4-FFF2-40B4-BE49-F238E27FC236}">
                <a16:creationId xmlns:a16="http://schemas.microsoft.com/office/drawing/2014/main" id="{77E6FCF5-8BB2-0BA2-4A2B-90CA32C7D3F4}"/>
              </a:ext>
            </a:extLst>
          </p:cNvPr>
          <p:cNvSpPr txBox="1"/>
          <p:nvPr/>
        </p:nvSpPr>
        <p:spPr bwMode="auto">
          <a:xfrm>
            <a:off x="1065199" y="3789958"/>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8926" name="TextBox 38925">
            <a:extLst>
              <a:ext uri="{FF2B5EF4-FFF2-40B4-BE49-F238E27FC236}">
                <a16:creationId xmlns:a16="http://schemas.microsoft.com/office/drawing/2014/main" id="{6C68A50F-A7B0-BBD5-A1EA-E478D2038B45}"/>
              </a:ext>
            </a:extLst>
          </p:cNvPr>
          <p:cNvSpPr txBox="1"/>
          <p:nvPr/>
        </p:nvSpPr>
        <p:spPr bwMode="auto">
          <a:xfrm>
            <a:off x="1065199" y="3948321"/>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38927" name="TextBox 38926">
            <a:extLst>
              <a:ext uri="{FF2B5EF4-FFF2-40B4-BE49-F238E27FC236}">
                <a16:creationId xmlns:a16="http://schemas.microsoft.com/office/drawing/2014/main" id="{70B6B244-9146-33D2-5F7A-E67114D48593}"/>
              </a:ext>
            </a:extLst>
          </p:cNvPr>
          <p:cNvSpPr txBox="1"/>
          <p:nvPr/>
        </p:nvSpPr>
        <p:spPr bwMode="auto">
          <a:xfrm>
            <a:off x="1065199" y="4179753"/>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8928" name="TextBox 38927">
            <a:extLst>
              <a:ext uri="{FF2B5EF4-FFF2-40B4-BE49-F238E27FC236}">
                <a16:creationId xmlns:a16="http://schemas.microsoft.com/office/drawing/2014/main" id="{B849E5BD-51A7-9F48-AB87-B2E4960FED35}"/>
              </a:ext>
            </a:extLst>
          </p:cNvPr>
          <p:cNvSpPr txBox="1"/>
          <p:nvPr/>
        </p:nvSpPr>
        <p:spPr bwMode="auto">
          <a:xfrm>
            <a:off x="1065199" y="4398626"/>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8929" name="TextBox 38928">
            <a:extLst>
              <a:ext uri="{FF2B5EF4-FFF2-40B4-BE49-F238E27FC236}">
                <a16:creationId xmlns:a16="http://schemas.microsoft.com/office/drawing/2014/main" id="{02D71A96-2974-85E1-EF4B-C61524FFA025}"/>
              </a:ext>
            </a:extLst>
          </p:cNvPr>
          <p:cNvSpPr txBox="1"/>
          <p:nvPr/>
        </p:nvSpPr>
        <p:spPr bwMode="auto">
          <a:xfrm>
            <a:off x="1065199" y="4530904"/>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8930" name="TextBox 38929">
            <a:extLst>
              <a:ext uri="{FF2B5EF4-FFF2-40B4-BE49-F238E27FC236}">
                <a16:creationId xmlns:a16="http://schemas.microsoft.com/office/drawing/2014/main" id="{56F66F46-B80A-337F-F859-A33218B2748C}"/>
              </a:ext>
            </a:extLst>
          </p:cNvPr>
          <p:cNvSpPr txBox="1"/>
          <p:nvPr/>
        </p:nvSpPr>
        <p:spPr bwMode="auto">
          <a:xfrm>
            <a:off x="1065199" y="4933800"/>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8931" name="TextBox 38930">
            <a:extLst>
              <a:ext uri="{FF2B5EF4-FFF2-40B4-BE49-F238E27FC236}">
                <a16:creationId xmlns:a16="http://schemas.microsoft.com/office/drawing/2014/main" id="{E378E82C-DFD5-8831-E38E-9D1BD8C0C15F}"/>
              </a:ext>
            </a:extLst>
          </p:cNvPr>
          <p:cNvSpPr txBox="1"/>
          <p:nvPr/>
        </p:nvSpPr>
        <p:spPr bwMode="auto">
          <a:xfrm>
            <a:off x="1065199" y="5248512"/>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8932" name="TextBox 38931">
            <a:extLst>
              <a:ext uri="{FF2B5EF4-FFF2-40B4-BE49-F238E27FC236}">
                <a16:creationId xmlns:a16="http://schemas.microsoft.com/office/drawing/2014/main" id="{C2702FDD-CC1C-9AF0-E993-93FB3DF1A645}"/>
              </a:ext>
            </a:extLst>
          </p:cNvPr>
          <p:cNvSpPr txBox="1"/>
          <p:nvPr/>
        </p:nvSpPr>
        <p:spPr bwMode="auto">
          <a:xfrm>
            <a:off x="1065199" y="5566068"/>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8933" name="TextBox 38932">
            <a:extLst>
              <a:ext uri="{FF2B5EF4-FFF2-40B4-BE49-F238E27FC236}">
                <a16:creationId xmlns:a16="http://schemas.microsoft.com/office/drawing/2014/main" id="{46BA9CBC-CA2B-AB23-E290-C64500946097}"/>
              </a:ext>
            </a:extLst>
          </p:cNvPr>
          <p:cNvSpPr txBox="1"/>
          <p:nvPr/>
        </p:nvSpPr>
        <p:spPr bwMode="auto">
          <a:xfrm>
            <a:off x="1065199" y="5773778"/>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38934" name="Straight Connector 38933">
            <a:extLst>
              <a:ext uri="{FF2B5EF4-FFF2-40B4-BE49-F238E27FC236}">
                <a16:creationId xmlns:a16="http://schemas.microsoft.com/office/drawing/2014/main" id="{9A87F70B-334D-DEBC-04B2-CC16729C038F}"/>
              </a:ext>
            </a:extLst>
          </p:cNvPr>
          <p:cNvCxnSpPr>
            <a:cxnSpLocks/>
          </p:cNvCxnSpPr>
          <p:nvPr/>
        </p:nvCxnSpPr>
        <p:spPr bwMode="auto">
          <a:xfrm>
            <a:off x="1462633" y="5887828"/>
            <a:ext cx="5470073" cy="0"/>
          </a:xfrm>
          <a:prstGeom prst="line">
            <a:avLst/>
          </a:prstGeom>
          <a:noFill/>
          <a:ln w="28575" cap="flat" cmpd="sng" algn="ctr">
            <a:solidFill>
              <a:schemeClr val="bg1"/>
            </a:solidFill>
            <a:prstDash val="solid"/>
            <a:round/>
            <a:headEnd type="none" w="med" len="med"/>
            <a:tailEnd type="none" w="med" len="med"/>
          </a:ln>
          <a:effectLst/>
        </p:spPr>
      </p:cxnSp>
      <p:cxnSp>
        <p:nvCxnSpPr>
          <p:cNvPr id="38935" name="Straight Connector 38934">
            <a:extLst>
              <a:ext uri="{FF2B5EF4-FFF2-40B4-BE49-F238E27FC236}">
                <a16:creationId xmlns:a16="http://schemas.microsoft.com/office/drawing/2014/main" id="{A7F59B0F-A2FE-B188-77C0-70E36626928F}"/>
              </a:ext>
            </a:extLst>
          </p:cNvPr>
          <p:cNvCxnSpPr>
            <a:cxnSpLocks/>
          </p:cNvCxnSpPr>
          <p:nvPr/>
        </p:nvCxnSpPr>
        <p:spPr bwMode="auto">
          <a:xfrm rot="5400000">
            <a:off x="1442612"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36" name="Straight Connector 38935">
            <a:extLst>
              <a:ext uri="{FF2B5EF4-FFF2-40B4-BE49-F238E27FC236}">
                <a16:creationId xmlns:a16="http://schemas.microsoft.com/office/drawing/2014/main" id="{6E5F7999-CE9F-262E-D0B9-D9D96607E78E}"/>
              </a:ext>
            </a:extLst>
          </p:cNvPr>
          <p:cNvCxnSpPr>
            <a:cxnSpLocks/>
          </p:cNvCxnSpPr>
          <p:nvPr/>
        </p:nvCxnSpPr>
        <p:spPr bwMode="auto">
          <a:xfrm rot="5400000">
            <a:off x="1827010"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37" name="Straight Connector 38936">
            <a:extLst>
              <a:ext uri="{FF2B5EF4-FFF2-40B4-BE49-F238E27FC236}">
                <a16:creationId xmlns:a16="http://schemas.microsoft.com/office/drawing/2014/main" id="{3B779918-64F7-6594-2D1E-6577EA0BE8D7}"/>
              </a:ext>
            </a:extLst>
          </p:cNvPr>
          <p:cNvCxnSpPr>
            <a:cxnSpLocks/>
          </p:cNvCxnSpPr>
          <p:nvPr/>
        </p:nvCxnSpPr>
        <p:spPr bwMode="auto">
          <a:xfrm rot="5400000">
            <a:off x="2220143"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38" name="Straight Connector 38937">
            <a:extLst>
              <a:ext uri="{FF2B5EF4-FFF2-40B4-BE49-F238E27FC236}">
                <a16:creationId xmlns:a16="http://schemas.microsoft.com/office/drawing/2014/main" id="{E7B1AFAE-9EC9-4084-CE5A-E978E7AE5550}"/>
              </a:ext>
            </a:extLst>
          </p:cNvPr>
          <p:cNvCxnSpPr>
            <a:cxnSpLocks/>
          </p:cNvCxnSpPr>
          <p:nvPr/>
        </p:nvCxnSpPr>
        <p:spPr bwMode="auto">
          <a:xfrm rot="5400000">
            <a:off x="2601629"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39" name="Straight Connector 38938">
            <a:extLst>
              <a:ext uri="{FF2B5EF4-FFF2-40B4-BE49-F238E27FC236}">
                <a16:creationId xmlns:a16="http://schemas.microsoft.com/office/drawing/2014/main" id="{2C8F6163-92BF-B818-EEF8-0E258E1FA57E}"/>
              </a:ext>
            </a:extLst>
          </p:cNvPr>
          <p:cNvCxnSpPr>
            <a:cxnSpLocks/>
          </p:cNvCxnSpPr>
          <p:nvPr/>
        </p:nvCxnSpPr>
        <p:spPr bwMode="auto">
          <a:xfrm rot="5400000">
            <a:off x="2997674"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40" name="Straight Connector 38939">
            <a:extLst>
              <a:ext uri="{FF2B5EF4-FFF2-40B4-BE49-F238E27FC236}">
                <a16:creationId xmlns:a16="http://schemas.microsoft.com/office/drawing/2014/main" id="{157749E4-C54F-7BFD-AC1E-CB4F4D8BB899}"/>
              </a:ext>
            </a:extLst>
          </p:cNvPr>
          <p:cNvCxnSpPr>
            <a:cxnSpLocks/>
          </p:cNvCxnSpPr>
          <p:nvPr/>
        </p:nvCxnSpPr>
        <p:spPr bwMode="auto">
          <a:xfrm rot="5400000">
            <a:off x="3379160"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41" name="Straight Connector 38940">
            <a:extLst>
              <a:ext uri="{FF2B5EF4-FFF2-40B4-BE49-F238E27FC236}">
                <a16:creationId xmlns:a16="http://schemas.microsoft.com/office/drawing/2014/main" id="{371B6C5E-15E5-02A2-E9AA-470D533EA7B8}"/>
              </a:ext>
            </a:extLst>
          </p:cNvPr>
          <p:cNvCxnSpPr>
            <a:cxnSpLocks/>
          </p:cNvCxnSpPr>
          <p:nvPr/>
        </p:nvCxnSpPr>
        <p:spPr bwMode="auto">
          <a:xfrm rot="5400000">
            <a:off x="3772293"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42" name="Straight Connector 38941">
            <a:extLst>
              <a:ext uri="{FF2B5EF4-FFF2-40B4-BE49-F238E27FC236}">
                <a16:creationId xmlns:a16="http://schemas.microsoft.com/office/drawing/2014/main" id="{67157E0D-2FD3-8628-1B7A-6A3353D9E2F0}"/>
              </a:ext>
            </a:extLst>
          </p:cNvPr>
          <p:cNvCxnSpPr>
            <a:cxnSpLocks/>
          </p:cNvCxnSpPr>
          <p:nvPr/>
        </p:nvCxnSpPr>
        <p:spPr bwMode="auto">
          <a:xfrm rot="5400000">
            <a:off x="4159602"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43" name="Straight Connector 38942">
            <a:extLst>
              <a:ext uri="{FF2B5EF4-FFF2-40B4-BE49-F238E27FC236}">
                <a16:creationId xmlns:a16="http://schemas.microsoft.com/office/drawing/2014/main" id="{8273272B-C754-03B9-DF21-AB8C24FFD302}"/>
              </a:ext>
            </a:extLst>
          </p:cNvPr>
          <p:cNvCxnSpPr>
            <a:cxnSpLocks/>
          </p:cNvCxnSpPr>
          <p:nvPr/>
        </p:nvCxnSpPr>
        <p:spPr bwMode="auto">
          <a:xfrm rot="5400000">
            <a:off x="4546912"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44" name="Straight Connector 38943">
            <a:extLst>
              <a:ext uri="{FF2B5EF4-FFF2-40B4-BE49-F238E27FC236}">
                <a16:creationId xmlns:a16="http://schemas.microsoft.com/office/drawing/2014/main" id="{6C221C9B-842C-280E-0D44-A5F67629E18B}"/>
              </a:ext>
            </a:extLst>
          </p:cNvPr>
          <p:cNvCxnSpPr>
            <a:cxnSpLocks/>
          </p:cNvCxnSpPr>
          <p:nvPr/>
        </p:nvCxnSpPr>
        <p:spPr bwMode="auto">
          <a:xfrm rot="5400000">
            <a:off x="4937133"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45" name="Straight Connector 38944">
            <a:extLst>
              <a:ext uri="{FF2B5EF4-FFF2-40B4-BE49-F238E27FC236}">
                <a16:creationId xmlns:a16="http://schemas.microsoft.com/office/drawing/2014/main" id="{B0840351-4AF7-B8A1-FE34-82DD255433FA}"/>
              </a:ext>
            </a:extLst>
          </p:cNvPr>
          <p:cNvCxnSpPr>
            <a:cxnSpLocks/>
          </p:cNvCxnSpPr>
          <p:nvPr/>
        </p:nvCxnSpPr>
        <p:spPr bwMode="auto">
          <a:xfrm rot="5400000">
            <a:off x="5333179"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46" name="Straight Connector 38945">
            <a:extLst>
              <a:ext uri="{FF2B5EF4-FFF2-40B4-BE49-F238E27FC236}">
                <a16:creationId xmlns:a16="http://schemas.microsoft.com/office/drawing/2014/main" id="{B9ADEB57-64BB-3038-378A-D7539BC929C3}"/>
              </a:ext>
            </a:extLst>
          </p:cNvPr>
          <p:cNvCxnSpPr>
            <a:cxnSpLocks/>
          </p:cNvCxnSpPr>
          <p:nvPr/>
        </p:nvCxnSpPr>
        <p:spPr bwMode="auto">
          <a:xfrm rot="5400000">
            <a:off x="5714665"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47" name="Straight Connector 38946">
            <a:extLst>
              <a:ext uri="{FF2B5EF4-FFF2-40B4-BE49-F238E27FC236}">
                <a16:creationId xmlns:a16="http://schemas.microsoft.com/office/drawing/2014/main" id="{F885158D-1981-6E6F-2749-76AEF4862C6D}"/>
              </a:ext>
            </a:extLst>
          </p:cNvPr>
          <p:cNvCxnSpPr>
            <a:cxnSpLocks/>
          </p:cNvCxnSpPr>
          <p:nvPr/>
        </p:nvCxnSpPr>
        <p:spPr bwMode="auto">
          <a:xfrm rot="5400000">
            <a:off x="6107799"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48" name="Straight Connector 38947">
            <a:extLst>
              <a:ext uri="{FF2B5EF4-FFF2-40B4-BE49-F238E27FC236}">
                <a16:creationId xmlns:a16="http://schemas.microsoft.com/office/drawing/2014/main" id="{906A878E-B69B-1BD1-640C-A04A9A9E3CAC}"/>
              </a:ext>
            </a:extLst>
          </p:cNvPr>
          <p:cNvCxnSpPr>
            <a:cxnSpLocks/>
          </p:cNvCxnSpPr>
          <p:nvPr/>
        </p:nvCxnSpPr>
        <p:spPr bwMode="auto">
          <a:xfrm rot="5400000">
            <a:off x="6495109" y="59272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49" name="Straight Connector 38948">
            <a:extLst>
              <a:ext uri="{FF2B5EF4-FFF2-40B4-BE49-F238E27FC236}">
                <a16:creationId xmlns:a16="http://schemas.microsoft.com/office/drawing/2014/main" id="{48A982C4-39C8-32F1-C8C9-A3F70ED1157A}"/>
              </a:ext>
            </a:extLst>
          </p:cNvPr>
          <p:cNvCxnSpPr>
            <a:cxnSpLocks/>
          </p:cNvCxnSpPr>
          <p:nvPr/>
        </p:nvCxnSpPr>
        <p:spPr bwMode="auto">
          <a:xfrm rot="5400000">
            <a:off x="6882418" y="5927220"/>
            <a:ext cx="91440" cy="0"/>
          </a:xfrm>
          <a:prstGeom prst="line">
            <a:avLst/>
          </a:prstGeom>
          <a:noFill/>
          <a:ln w="28575" cap="flat" cmpd="sng" algn="ctr">
            <a:solidFill>
              <a:schemeClr val="bg1"/>
            </a:solidFill>
            <a:prstDash val="solid"/>
            <a:round/>
            <a:headEnd type="none" w="med" len="med"/>
            <a:tailEnd type="none" w="med" len="med"/>
          </a:ln>
          <a:effectLst/>
        </p:spPr>
      </p:cxnSp>
      <p:sp>
        <p:nvSpPr>
          <p:cNvPr id="38950" name="TextBox 38949">
            <a:extLst>
              <a:ext uri="{FF2B5EF4-FFF2-40B4-BE49-F238E27FC236}">
                <a16:creationId xmlns:a16="http://schemas.microsoft.com/office/drawing/2014/main" id="{01BBA2E3-75FA-8AE6-76ED-EAA531648ACA}"/>
              </a:ext>
            </a:extLst>
          </p:cNvPr>
          <p:cNvSpPr txBox="1"/>
          <p:nvPr/>
        </p:nvSpPr>
        <p:spPr bwMode="auto">
          <a:xfrm rot="16200000">
            <a:off x="-87883" y="4755585"/>
            <a:ext cx="20363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(95% CI)</a:t>
            </a:r>
          </a:p>
        </p:txBody>
      </p:sp>
      <p:cxnSp>
        <p:nvCxnSpPr>
          <p:cNvPr id="38951" name="Straight Connector 38950">
            <a:extLst>
              <a:ext uri="{FF2B5EF4-FFF2-40B4-BE49-F238E27FC236}">
                <a16:creationId xmlns:a16="http://schemas.microsoft.com/office/drawing/2014/main" id="{D3C5553D-8668-9F8F-5A2C-D010C9C66945}"/>
              </a:ext>
            </a:extLst>
          </p:cNvPr>
          <p:cNvCxnSpPr>
            <a:cxnSpLocks/>
          </p:cNvCxnSpPr>
          <p:nvPr/>
        </p:nvCxnSpPr>
        <p:spPr bwMode="auto">
          <a:xfrm>
            <a:off x="1494658" y="5100674"/>
            <a:ext cx="5433480" cy="0"/>
          </a:xfrm>
          <a:prstGeom prst="line">
            <a:avLst/>
          </a:prstGeom>
          <a:noFill/>
          <a:ln w="19050" cap="flat" cmpd="sng" algn="ctr">
            <a:solidFill>
              <a:schemeClr val="bg1">
                <a:lumMod val="50000"/>
                <a:lumOff val="50000"/>
              </a:schemeClr>
            </a:solidFill>
            <a:prstDash val="sysDash"/>
            <a:round/>
            <a:headEnd type="none" w="med" len="med"/>
            <a:tailEnd type="none" w="med" len="med"/>
          </a:ln>
          <a:effectLst/>
        </p:spPr>
      </p:cxnSp>
      <p:cxnSp>
        <p:nvCxnSpPr>
          <p:cNvPr id="38956" name="Straight Connector 38955">
            <a:extLst>
              <a:ext uri="{FF2B5EF4-FFF2-40B4-BE49-F238E27FC236}">
                <a16:creationId xmlns:a16="http://schemas.microsoft.com/office/drawing/2014/main" id="{26210A32-C0F9-3993-E6F1-A44BA504D67A}"/>
              </a:ext>
            </a:extLst>
          </p:cNvPr>
          <p:cNvCxnSpPr/>
          <p:nvPr/>
        </p:nvCxnSpPr>
        <p:spPr bwMode="auto">
          <a:xfrm>
            <a:off x="1396892" y="4824101"/>
            <a:ext cx="91440" cy="0"/>
          </a:xfrm>
          <a:prstGeom prst="line">
            <a:avLst/>
          </a:prstGeom>
          <a:noFill/>
          <a:ln w="28575" cap="flat" cmpd="sng" algn="ctr">
            <a:solidFill>
              <a:schemeClr val="bg1"/>
            </a:solidFill>
            <a:prstDash val="solid"/>
            <a:round/>
            <a:headEnd type="none" w="med" len="med"/>
            <a:tailEnd type="none" w="med" len="med"/>
          </a:ln>
          <a:effectLst/>
        </p:spPr>
      </p:cxnSp>
      <p:sp>
        <p:nvSpPr>
          <p:cNvPr id="38957" name="TextBox 38956">
            <a:extLst>
              <a:ext uri="{FF2B5EF4-FFF2-40B4-BE49-F238E27FC236}">
                <a16:creationId xmlns:a16="http://schemas.microsoft.com/office/drawing/2014/main" id="{0ADB75A5-C63E-5F2F-F448-F741C65CB951}"/>
              </a:ext>
            </a:extLst>
          </p:cNvPr>
          <p:cNvSpPr txBox="1"/>
          <p:nvPr/>
        </p:nvSpPr>
        <p:spPr bwMode="auto">
          <a:xfrm>
            <a:off x="1065199" y="4710052"/>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8958" name="TextBox 38957">
            <a:extLst>
              <a:ext uri="{FF2B5EF4-FFF2-40B4-BE49-F238E27FC236}">
                <a16:creationId xmlns:a16="http://schemas.microsoft.com/office/drawing/2014/main" id="{165494C5-DA12-1D01-BFAF-0CE4A833A3C6}"/>
              </a:ext>
            </a:extLst>
          </p:cNvPr>
          <p:cNvSpPr txBox="1"/>
          <p:nvPr/>
        </p:nvSpPr>
        <p:spPr bwMode="auto">
          <a:xfrm>
            <a:off x="1343377"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8959" name="TextBox 38958">
            <a:extLst>
              <a:ext uri="{FF2B5EF4-FFF2-40B4-BE49-F238E27FC236}">
                <a16:creationId xmlns:a16="http://schemas.microsoft.com/office/drawing/2014/main" id="{5199AB7D-98C4-296B-98F1-EB886D41EC7B}"/>
              </a:ext>
            </a:extLst>
          </p:cNvPr>
          <p:cNvSpPr txBox="1"/>
          <p:nvPr/>
        </p:nvSpPr>
        <p:spPr bwMode="auto">
          <a:xfrm>
            <a:off x="1712869"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8960" name="TextBox 38959">
            <a:extLst>
              <a:ext uri="{FF2B5EF4-FFF2-40B4-BE49-F238E27FC236}">
                <a16:creationId xmlns:a16="http://schemas.microsoft.com/office/drawing/2014/main" id="{33A3DE65-BA93-23C1-B40D-AD63E5148C12}"/>
              </a:ext>
            </a:extLst>
          </p:cNvPr>
          <p:cNvSpPr txBox="1"/>
          <p:nvPr/>
        </p:nvSpPr>
        <p:spPr bwMode="auto">
          <a:xfrm>
            <a:off x="2102935"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8961" name="TextBox 38960">
            <a:extLst>
              <a:ext uri="{FF2B5EF4-FFF2-40B4-BE49-F238E27FC236}">
                <a16:creationId xmlns:a16="http://schemas.microsoft.com/office/drawing/2014/main" id="{4D0923EE-D311-88D0-E97D-9E21345EACF3}"/>
              </a:ext>
            </a:extLst>
          </p:cNvPr>
          <p:cNvSpPr txBox="1"/>
          <p:nvPr/>
        </p:nvSpPr>
        <p:spPr bwMode="auto">
          <a:xfrm>
            <a:off x="2502285"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8962" name="TextBox 38961">
            <a:extLst>
              <a:ext uri="{FF2B5EF4-FFF2-40B4-BE49-F238E27FC236}">
                <a16:creationId xmlns:a16="http://schemas.microsoft.com/office/drawing/2014/main" id="{9E3E2A58-D14D-25DE-2A6C-F3A4324A36D3}"/>
              </a:ext>
            </a:extLst>
          </p:cNvPr>
          <p:cNvSpPr txBox="1"/>
          <p:nvPr/>
        </p:nvSpPr>
        <p:spPr bwMode="auto">
          <a:xfrm>
            <a:off x="2882974"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8963" name="TextBox 38962">
            <a:extLst>
              <a:ext uri="{FF2B5EF4-FFF2-40B4-BE49-F238E27FC236}">
                <a16:creationId xmlns:a16="http://schemas.microsoft.com/office/drawing/2014/main" id="{B4225B71-BA3F-F0E2-B281-650A312269DE}"/>
              </a:ext>
            </a:extLst>
          </p:cNvPr>
          <p:cNvSpPr txBox="1"/>
          <p:nvPr/>
        </p:nvSpPr>
        <p:spPr bwMode="auto">
          <a:xfrm>
            <a:off x="3274860"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8964" name="TextBox 38963">
            <a:extLst>
              <a:ext uri="{FF2B5EF4-FFF2-40B4-BE49-F238E27FC236}">
                <a16:creationId xmlns:a16="http://schemas.microsoft.com/office/drawing/2014/main" id="{137B5603-97FD-0E55-A369-CA37E3349F94}"/>
              </a:ext>
            </a:extLst>
          </p:cNvPr>
          <p:cNvSpPr txBox="1"/>
          <p:nvPr/>
        </p:nvSpPr>
        <p:spPr bwMode="auto">
          <a:xfrm>
            <a:off x="3674210"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8965" name="TextBox 38964">
            <a:extLst>
              <a:ext uri="{FF2B5EF4-FFF2-40B4-BE49-F238E27FC236}">
                <a16:creationId xmlns:a16="http://schemas.microsoft.com/office/drawing/2014/main" id="{12E8DCAC-083E-748B-F560-475EE57982E6}"/>
              </a:ext>
            </a:extLst>
          </p:cNvPr>
          <p:cNvSpPr txBox="1"/>
          <p:nvPr/>
        </p:nvSpPr>
        <p:spPr bwMode="auto">
          <a:xfrm>
            <a:off x="4051166"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8966" name="TextBox 38965">
            <a:extLst>
              <a:ext uri="{FF2B5EF4-FFF2-40B4-BE49-F238E27FC236}">
                <a16:creationId xmlns:a16="http://schemas.microsoft.com/office/drawing/2014/main" id="{2D888349-7390-E9C9-70D3-15713C8EFED6}"/>
              </a:ext>
            </a:extLst>
          </p:cNvPr>
          <p:cNvSpPr txBox="1"/>
          <p:nvPr/>
        </p:nvSpPr>
        <p:spPr bwMode="auto">
          <a:xfrm>
            <a:off x="4450516"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38967" name="TextBox 38966">
            <a:extLst>
              <a:ext uri="{FF2B5EF4-FFF2-40B4-BE49-F238E27FC236}">
                <a16:creationId xmlns:a16="http://schemas.microsoft.com/office/drawing/2014/main" id="{14228BEB-E39A-65D4-5ACD-CC65896945AD}"/>
              </a:ext>
            </a:extLst>
          </p:cNvPr>
          <p:cNvSpPr txBox="1"/>
          <p:nvPr/>
        </p:nvSpPr>
        <p:spPr bwMode="auto">
          <a:xfrm>
            <a:off x="4838669"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38968" name="TextBox 38967">
            <a:extLst>
              <a:ext uri="{FF2B5EF4-FFF2-40B4-BE49-F238E27FC236}">
                <a16:creationId xmlns:a16="http://schemas.microsoft.com/office/drawing/2014/main" id="{D6E0EC36-175C-FF26-D88B-3B66A070B1E6}"/>
              </a:ext>
            </a:extLst>
          </p:cNvPr>
          <p:cNvSpPr txBox="1"/>
          <p:nvPr/>
        </p:nvSpPr>
        <p:spPr bwMode="auto">
          <a:xfrm>
            <a:off x="5219358"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8969" name="TextBox 38968">
            <a:extLst>
              <a:ext uri="{FF2B5EF4-FFF2-40B4-BE49-F238E27FC236}">
                <a16:creationId xmlns:a16="http://schemas.microsoft.com/office/drawing/2014/main" id="{461966C2-74D4-9B93-8CA8-ADC21562F33A}"/>
              </a:ext>
            </a:extLst>
          </p:cNvPr>
          <p:cNvSpPr txBox="1"/>
          <p:nvPr/>
        </p:nvSpPr>
        <p:spPr bwMode="auto">
          <a:xfrm>
            <a:off x="5611243"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38970" name="TextBox 38969">
            <a:extLst>
              <a:ext uri="{FF2B5EF4-FFF2-40B4-BE49-F238E27FC236}">
                <a16:creationId xmlns:a16="http://schemas.microsoft.com/office/drawing/2014/main" id="{A561C70A-2631-F19E-0621-02A3F85D10D9}"/>
              </a:ext>
            </a:extLst>
          </p:cNvPr>
          <p:cNvSpPr txBox="1"/>
          <p:nvPr/>
        </p:nvSpPr>
        <p:spPr bwMode="auto">
          <a:xfrm>
            <a:off x="5995665"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8971" name="TextBox 38970">
            <a:extLst>
              <a:ext uri="{FF2B5EF4-FFF2-40B4-BE49-F238E27FC236}">
                <a16:creationId xmlns:a16="http://schemas.microsoft.com/office/drawing/2014/main" id="{7B3E2AFF-1392-B56B-EA61-ABCFF18413D9}"/>
              </a:ext>
            </a:extLst>
          </p:cNvPr>
          <p:cNvSpPr txBox="1"/>
          <p:nvPr/>
        </p:nvSpPr>
        <p:spPr bwMode="auto">
          <a:xfrm>
            <a:off x="6387551"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38972" name="TextBox 38971">
            <a:extLst>
              <a:ext uri="{FF2B5EF4-FFF2-40B4-BE49-F238E27FC236}">
                <a16:creationId xmlns:a16="http://schemas.microsoft.com/office/drawing/2014/main" id="{C34E2757-4B35-5E49-7391-B2DE4DDD01B0}"/>
              </a:ext>
            </a:extLst>
          </p:cNvPr>
          <p:cNvSpPr txBox="1"/>
          <p:nvPr/>
        </p:nvSpPr>
        <p:spPr bwMode="auto">
          <a:xfrm>
            <a:off x="6771972" y="5942629"/>
            <a:ext cx="302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38973" name="TextBox 38972">
            <a:extLst>
              <a:ext uri="{FF2B5EF4-FFF2-40B4-BE49-F238E27FC236}">
                <a16:creationId xmlns:a16="http://schemas.microsoft.com/office/drawing/2014/main" id="{92F6AB8A-32E7-FEB8-5DFB-70D788A0C75D}"/>
              </a:ext>
            </a:extLst>
          </p:cNvPr>
          <p:cNvSpPr txBox="1"/>
          <p:nvPr/>
        </p:nvSpPr>
        <p:spPr bwMode="auto">
          <a:xfrm>
            <a:off x="1484765" y="6170147"/>
            <a:ext cx="5470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Latest BMI (kg/m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a:t>
            </a:r>
          </a:p>
        </p:txBody>
      </p:sp>
      <p:cxnSp>
        <p:nvCxnSpPr>
          <p:cNvPr id="38974" name="Straight Connector 38973">
            <a:extLst>
              <a:ext uri="{FF2B5EF4-FFF2-40B4-BE49-F238E27FC236}">
                <a16:creationId xmlns:a16="http://schemas.microsoft.com/office/drawing/2014/main" id="{54D3D207-6B59-DCA1-C7B4-51DC9E01D12A}"/>
              </a:ext>
            </a:extLst>
          </p:cNvPr>
          <p:cNvCxnSpPr>
            <a:cxnSpLocks/>
          </p:cNvCxnSpPr>
          <p:nvPr/>
        </p:nvCxnSpPr>
        <p:spPr bwMode="auto">
          <a:xfrm>
            <a:off x="1494658" y="5369615"/>
            <a:ext cx="5433480" cy="0"/>
          </a:xfrm>
          <a:prstGeom prst="line">
            <a:avLst/>
          </a:prstGeom>
          <a:noFill/>
          <a:ln w="19050" cap="flat" cmpd="sng" algn="ctr">
            <a:solidFill>
              <a:schemeClr val="bg1">
                <a:lumMod val="50000"/>
                <a:lumOff val="50000"/>
              </a:schemeClr>
            </a:solidFill>
            <a:prstDash val="sysDash"/>
            <a:round/>
            <a:headEnd type="none" w="med" len="med"/>
            <a:tailEnd type="none" w="med" len="med"/>
          </a:ln>
          <a:effectLst/>
        </p:spPr>
      </p:cxnSp>
      <p:sp>
        <p:nvSpPr>
          <p:cNvPr id="38980" name="AutoShape 9">
            <a:extLst>
              <a:ext uri="{FF2B5EF4-FFF2-40B4-BE49-F238E27FC236}">
                <a16:creationId xmlns:a16="http://schemas.microsoft.com/office/drawing/2014/main" id="{E760EA16-83A4-0747-5D55-1102A41706F8}"/>
              </a:ext>
            </a:extLst>
          </p:cNvPr>
          <p:cNvSpPr>
            <a:spLocks noChangeAspect="1" noChangeArrowheads="1" noTextEdit="1"/>
          </p:cNvSpPr>
          <p:nvPr/>
        </p:nvSpPr>
        <p:spPr bwMode="auto">
          <a:xfrm>
            <a:off x="1658938" y="4480403"/>
            <a:ext cx="5268912"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981" name="Freeform 11">
            <a:extLst>
              <a:ext uri="{FF2B5EF4-FFF2-40B4-BE49-F238E27FC236}">
                <a16:creationId xmlns:a16="http://schemas.microsoft.com/office/drawing/2014/main" id="{C6429699-0100-CA36-AA84-A80830971232}"/>
              </a:ext>
            </a:extLst>
          </p:cNvPr>
          <p:cNvSpPr>
            <a:spLocks/>
          </p:cNvSpPr>
          <p:nvPr/>
        </p:nvSpPr>
        <p:spPr bwMode="auto">
          <a:xfrm>
            <a:off x="1665288" y="4769328"/>
            <a:ext cx="1022350" cy="557213"/>
          </a:xfrm>
          <a:custGeom>
            <a:avLst/>
            <a:gdLst>
              <a:gd name="T0" fmla="*/ 0 w 644"/>
              <a:gd name="T1" fmla="*/ 126 h 351"/>
              <a:gd name="T2" fmla="*/ 0 w 644"/>
              <a:gd name="T3" fmla="*/ 0 h 351"/>
              <a:gd name="T4" fmla="*/ 297 w 644"/>
              <a:gd name="T5" fmla="*/ 174 h 351"/>
              <a:gd name="T6" fmla="*/ 432 w 644"/>
              <a:gd name="T7" fmla="*/ 251 h 351"/>
              <a:gd name="T8" fmla="*/ 644 w 644"/>
              <a:gd name="T9" fmla="*/ 351 h 351"/>
              <a:gd name="T10" fmla="*/ 520 w 644"/>
              <a:gd name="T11" fmla="*/ 316 h 351"/>
              <a:gd name="T12" fmla="*/ 371 w 644"/>
              <a:gd name="T13" fmla="*/ 260 h 351"/>
              <a:gd name="T14" fmla="*/ 285 w 644"/>
              <a:gd name="T15" fmla="*/ 233 h 351"/>
              <a:gd name="T16" fmla="*/ 213 w 644"/>
              <a:gd name="T17" fmla="*/ 205 h 351"/>
              <a:gd name="T18" fmla="*/ 128 w 644"/>
              <a:gd name="T19" fmla="*/ 177 h 351"/>
              <a:gd name="T20" fmla="*/ 62 w 644"/>
              <a:gd name="T21" fmla="*/ 148 h 351"/>
              <a:gd name="T22" fmla="*/ 0 w 644"/>
              <a:gd name="T23" fmla="*/ 12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4" h="351">
                <a:moveTo>
                  <a:pt x="0" y="126"/>
                </a:moveTo>
                <a:lnTo>
                  <a:pt x="0" y="0"/>
                </a:lnTo>
                <a:lnTo>
                  <a:pt x="297" y="174"/>
                </a:lnTo>
                <a:lnTo>
                  <a:pt x="432" y="251"/>
                </a:lnTo>
                <a:lnTo>
                  <a:pt x="644" y="351"/>
                </a:lnTo>
                <a:lnTo>
                  <a:pt x="520" y="316"/>
                </a:lnTo>
                <a:lnTo>
                  <a:pt x="371" y="260"/>
                </a:lnTo>
                <a:lnTo>
                  <a:pt x="285" y="233"/>
                </a:lnTo>
                <a:lnTo>
                  <a:pt x="213" y="205"/>
                </a:lnTo>
                <a:lnTo>
                  <a:pt x="128" y="177"/>
                </a:lnTo>
                <a:lnTo>
                  <a:pt x="62" y="148"/>
                </a:lnTo>
                <a:lnTo>
                  <a:pt x="0" y="126"/>
                </a:lnTo>
                <a:close/>
              </a:path>
            </a:pathLst>
          </a:custGeom>
          <a:solidFill>
            <a:srgbClr val="D5F5FF"/>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8982" name="Freeform 12">
            <a:extLst>
              <a:ext uri="{FF2B5EF4-FFF2-40B4-BE49-F238E27FC236}">
                <a16:creationId xmlns:a16="http://schemas.microsoft.com/office/drawing/2014/main" id="{FD0BD9ED-3B7F-2357-3A26-021755C492A1}"/>
              </a:ext>
            </a:extLst>
          </p:cNvPr>
          <p:cNvSpPr>
            <a:spLocks/>
          </p:cNvSpPr>
          <p:nvPr/>
        </p:nvSpPr>
        <p:spPr bwMode="auto">
          <a:xfrm>
            <a:off x="2901950" y="4477228"/>
            <a:ext cx="4025900" cy="1016000"/>
          </a:xfrm>
          <a:custGeom>
            <a:avLst/>
            <a:gdLst>
              <a:gd name="T0" fmla="*/ 0 w 1263"/>
              <a:gd name="T1" fmla="*/ 281 h 316"/>
              <a:gd name="T2" fmla="*/ 46 w 1263"/>
              <a:gd name="T3" fmla="*/ 285 h 316"/>
              <a:gd name="T4" fmla="*/ 98 w 1263"/>
              <a:gd name="T5" fmla="*/ 285 h 316"/>
              <a:gd name="T6" fmla="*/ 140 w 1263"/>
              <a:gd name="T7" fmla="*/ 283 h 316"/>
              <a:gd name="T8" fmla="*/ 174 w 1263"/>
              <a:gd name="T9" fmla="*/ 281 h 316"/>
              <a:gd name="T10" fmla="*/ 212 w 1263"/>
              <a:gd name="T11" fmla="*/ 279 h 316"/>
              <a:gd name="T12" fmla="*/ 252 w 1263"/>
              <a:gd name="T13" fmla="*/ 276 h 316"/>
              <a:gd name="T14" fmla="*/ 300 w 1263"/>
              <a:gd name="T15" fmla="*/ 273 h 316"/>
              <a:gd name="T16" fmla="*/ 345 w 1263"/>
              <a:gd name="T17" fmla="*/ 268 h 316"/>
              <a:gd name="T18" fmla="*/ 393 w 1263"/>
              <a:gd name="T19" fmla="*/ 260 h 316"/>
              <a:gd name="T20" fmla="*/ 452 w 1263"/>
              <a:gd name="T21" fmla="*/ 248 h 316"/>
              <a:gd name="T22" fmla="*/ 499 w 1263"/>
              <a:gd name="T23" fmla="*/ 238 h 316"/>
              <a:gd name="T24" fmla="*/ 537 w 1263"/>
              <a:gd name="T25" fmla="*/ 229 h 316"/>
              <a:gd name="T26" fmla="*/ 583 w 1263"/>
              <a:gd name="T27" fmla="*/ 218 h 316"/>
              <a:gd name="T28" fmla="*/ 637 w 1263"/>
              <a:gd name="T29" fmla="*/ 203 h 316"/>
              <a:gd name="T30" fmla="*/ 679 w 1263"/>
              <a:gd name="T31" fmla="*/ 192 h 316"/>
              <a:gd name="T32" fmla="*/ 717 w 1263"/>
              <a:gd name="T33" fmla="*/ 181 h 316"/>
              <a:gd name="T34" fmla="*/ 806 w 1263"/>
              <a:gd name="T35" fmla="*/ 154 h 316"/>
              <a:gd name="T36" fmla="*/ 871 w 1263"/>
              <a:gd name="T37" fmla="*/ 134 h 316"/>
              <a:gd name="T38" fmla="*/ 921 w 1263"/>
              <a:gd name="T39" fmla="*/ 117 h 316"/>
              <a:gd name="T40" fmla="*/ 986 w 1263"/>
              <a:gd name="T41" fmla="*/ 95 h 316"/>
              <a:gd name="T42" fmla="*/ 1064 w 1263"/>
              <a:gd name="T43" fmla="*/ 69 h 316"/>
              <a:gd name="T44" fmla="*/ 1123 w 1263"/>
              <a:gd name="T45" fmla="*/ 49 h 316"/>
              <a:gd name="T46" fmla="*/ 1172 w 1263"/>
              <a:gd name="T47" fmla="*/ 33 h 316"/>
              <a:gd name="T48" fmla="*/ 1230 w 1263"/>
              <a:gd name="T49" fmla="*/ 12 h 316"/>
              <a:gd name="T50" fmla="*/ 1263 w 1263"/>
              <a:gd name="T51" fmla="*/ 0 h 316"/>
              <a:gd name="T52" fmla="*/ 1263 w 1263"/>
              <a:gd name="T53" fmla="*/ 68 h 316"/>
              <a:gd name="T54" fmla="*/ 1215 w 1263"/>
              <a:gd name="T55" fmla="*/ 81 h 316"/>
              <a:gd name="T56" fmla="*/ 1167 w 1263"/>
              <a:gd name="T57" fmla="*/ 93 h 316"/>
              <a:gd name="T58" fmla="*/ 1112 w 1263"/>
              <a:gd name="T59" fmla="*/ 108 h 316"/>
              <a:gd name="T60" fmla="*/ 1070 w 1263"/>
              <a:gd name="T61" fmla="*/ 119 h 316"/>
              <a:gd name="T62" fmla="*/ 1024 w 1263"/>
              <a:gd name="T63" fmla="*/ 131 h 316"/>
              <a:gd name="T64" fmla="*/ 983 w 1263"/>
              <a:gd name="T65" fmla="*/ 142 h 316"/>
              <a:gd name="T66" fmla="*/ 922 w 1263"/>
              <a:gd name="T67" fmla="*/ 159 h 316"/>
              <a:gd name="T68" fmla="*/ 877 w 1263"/>
              <a:gd name="T69" fmla="*/ 172 h 316"/>
              <a:gd name="T70" fmla="*/ 840 w 1263"/>
              <a:gd name="T71" fmla="*/ 182 h 316"/>
              <a:gd name="T72" fmla="*/ 804 w 1263"/>
              <a:gd name="T73" fmla="*/ 193 h 316"/>
              <a:gd name="T74" fmla="*/ 770 w 1263"/>
              <a:gd name="T75" fmla="*/ 203 h 316"/>
              <a:gd name="T76" fmla="*/ 724 w 1263"/>
              <a:gd name="T77" fmla="*/ 217 h 316"/>
              <a:gd name="T78" fmla="*/ 668 w 1263"/>
              <a:gd name="T79" fmla="*/ 232 h 316"/>
              <a:gd name="T80" fmla="*/ 611 w 1263"/>
              <a:gd name="T81" fmla="*/ 247 h 316"/>
              <a:gd name="T82" fmla="*/ 557 w 1263"/>
              <a:gd name="T83" fmla="*/ 262 h 316"/>
              <a:gd name="T84" fmla="*/ 514 w 1263"/>
              <a:gd name="T85" fmla="*/ 272 h 316"/>
              <a:gd name="T86" fmla="*/ 477 w 1263"/>
              <a:gd name="T87" fmla="*/ 280 h 316"/>
              <a:gd name="T88" fmla="*/ 452 w 1263"/>
              <a:gd name="T89" fmla="*/ 285 h 316"/>
              <a:gd name="T90" fmla="*/ 397 w 1263"/>
              <a:gd name="T91" fmla="*/ 295 h 316"/>
              <a:gd name="T92" fmla="*/ 344 w 1263"/>
              <a:gd name="T93" fmla="*/ 303 h 316"/>
              <a:gd name="T94" fmla="*/ 304 w 1263"/>
              <a:gd name="T95" fmla="*/ 308 h 316"/>
              <a:gd name="T96" fmla="*/ 257 w 1263"/>
              <a:gd name="T97" fmla="*/ 313 h 316"/>
              <a:gd name="T98" fmla="*/ 227 w 1263"/>
              <a:gd name="T99" fmla="*/ 316 h 316"/>
              <a:gd name="T100" fmla="*/ 196 w 1263"/>
              <a:gd name="T101" fmla="*/ 316 h 316"/>
              <a:gd name="T102" fmla="*/ 158 w 1263"/>
              <a:gd name="T103" fmla="*/ 316 h 316"/>
              <a:gd name="T104" fmla="*/ 125 w 1263"/>
              <a:gd name="T105" fmla="*/ 312 h 316"/>
              <a:gd name="T106" fmla="*/ 92 w 1263"/>
              <a:gd name="T107" fmla="*/ 308 h 316"/>
              <a:gd name="T108" fmla="*/ 58 w 1263"/>
              <a:gd name="T109" fmla="*/ 300 h 316"/>
              <a:gd name="T110" fmla="*/ 38 w 1263"/>
              <a:gd name="T111" fmla="*/ 296 h 316"/>
              <a:gd name="T112" fmla="*/ 15 w 1263"/>
              <a:gd name="T113" fmla="*/ 288 h 316"/>
              <a:gd name="T114" fmla="*/ 0 w 1263"/>
              <a:gd name="T115" fmla="*/ 281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3" h="316">
                <a:moveTo>
                  <a:pt x="0" y="281"/>
                </a:moveTo>
                <a:cubicBezTo>
                  <a:pt x="46" y="285"/>
                  <a:pt x="46" y="285"/>
                  <a:pt x="46" y="285"/>
                </a:cubicBezTo>
                <a:cubicBezTo>
                  <a:pt x="98" y="285"/>
                  <a:pt x="98" y="285"/>
                  <a:pt x="98" y="285"/>
                </a:cubicBezTo>
                <a:cubicBezTo>
                  <a:pt x="140" y="283"/>
                  <a:pt x="140" y="283"/>
                  <a:pt x="140" y="283"/>
                </a:cubicBezTo>
                <a:cubicBezTo>
                  <a:pt x="174" y="281"/>
                  <a:pt x="174" y="281"/>
                  <a:pt x="174" y="281"/>
                </a:cubicBezTo>
                <a:cubicBezTo>
                  <a:pt x="212" y="279"/>
                  <a:pt x="212" y="279"/>
                  <a:pt x="212" y="279"/>
                </a:cubicBezTo>
                <a:cubicBezTo>
                  <a:pt x="252" y="276"/>
                  <a:pt x="252" y="276"/>
                  <a:pt x="252" y="276"/>
                </a:cubicBezTo>
                <a:cubicBezTo>
                  <a:pt x="300" y="273"/>
                  <a:pt x="300" y="273"/>
                  <a:pt x="300" y="273"/>
                </a:cubicBezTo>
                <a:cubicBezTo>
                  <a:pt x="345" y="268"/>
                  <a:pt x="345" y="268"/>
                  <a:pt x="345" y="268"/>
                </a:cubicBezTo>
                <a:cubicBezTo>
                  <a:pt x="393" y="260"/>
                  <a:pt x="393" y="260"/>
                  <a:pt x="393" y="260"/>
                </a:cubicBezTo>
                <a:cubicBezTo>
                  <a:pt x="452" y="248"/>
                  <a:pt x="452" y="248"/>
                  <a:pt x="452" y="248"/>
                </a:cubicBezTo>
                <a:cubicBezTo>
                  <a:pt x="499" y="238"/>
                  <a:pt x="499" y="238"/>
                  <a:pt x="499" y="238"/>
                </a:cubicBezTo>
                <a:cubicBezTo>
                  <a:pt x="537" y="229"/>
                  <a:pt x="537" y="229"/>
                  <a:pt x="537" y="229"/>
                </a:cubicBezTo>
                <a:cubicBezTo>
                  <a:pt x="583" y="218"/>
                  <a:pt x="583" y="218"/>
                  <a:pt x="583" y="218"/>
                </a:cubicBezTo>
                <a:cubicBezTo>
                  <a:pt x="637" y="203"/>
                  <a:pt x="637" y="203"/>
                  <a:pt x="637" y="203"/>
                </a:cubicBezTo>
                <a:cubicBezTo>
                  <a:pt x="679" y="192"/>
                  <a:pt x="679" y="192"/>
                  <a:pt x="679" y="192"/>
                </a:cubicBezTo>
                <a:cubicBezTo>
                  <a:pt x="717" y="181"/>
                  <a:pt x="717" y="181"/>
                  <a:pt x="717" y="181"/>
                </a:cubicBezTo>
                <a:cubicBezTo>
                  <a:pt x="806" y="154"/>
                  <a:pt x="806" y="154"/>
                  <a:pt x="806" y="154"/>
                </a:cubicBezTo>
                <a:cubicBezTo>
                  <a:pt x="871" y="134"/>
                  <a:pt x="871" y="134"/>
                  <a:pt x="871" y="134"/>
                </a:cubicBezTo>
                <a:cubicBezTo>
                  <a:pt x="871" y="134"/>
                  <a:pt x="920" y="117"/>
                  <a:pt x="921" y="117"/>
                </a:cubicBezTo>
                <a:cubicBezTo>
                  <a:pt x="922" y="117"/>
                  <a:pt x="986" y="95"/>
                  <a:pt x="986" y="95"/>
                </a:cubicBezTo>
                <a:cubicBezTo>
                  <a:pt x="1064" y="69"/>
                  <a:pt x="1064" y="69"/>
                  <a:pt x="1064" y="69"/>
                </a:cubicBezTo>
                <a:cubicBezTo>
                  <a:pt x="1123" y="49"/>
                  <a:pt x="1123" y="49"/>
                  <a:pt x="1123" y="49"/>
                </a:cubicBezTo>
                <a:cubicBezTo>
                  <a:pt x="1172" y="33"/>
                  <a:pt x="1172" y="33"/>
                  <a:pt x="1172" y="33"/>
                </a:cubicBezTo>
                <a:cubicBezTo>
                  <a:pt x="1230" y="12"/>
                  <a:pt x="1230" y="12"/>
                  <a:pt x="1230" y="12"/>
                </a:cubicBezTo>
                <a:cubicBezTo>
                  <a:pt x="1263" y="0"/>
                  <a:pt x="1263" y="0"/>
                  <a:pt x="1263" y="0"/>
                </a:cubicBezTo>
                <a:cubicBezTo>
                  <a:pt x="1263" y="68"/>
                  <a:pt x="1263" y="68"/>
                  <a:pt x="1263" y="68"/>
                </a:cubicBezTo>
                <a:cubicBezTo>
                  <a:pt x="1215" y="81"/>
                  <a:pt x="1215" y="81"/>
                  <a:pt x="1215" y="81"/>
                </a:cubicBezTo>
                <a:cubicBezTo>
                  <a:pt x="1167" y="93"/>
                  <a:pt x="1167" y="93"/>
                  <a:pt x="1167" y="93"/>
                </a:cubicBezTo>
                <a:cubicBezTo>
                  <a:pt x="1112" y="108"/>
                  <a:pt x="1112" y="108"/>
                  <a:pt x="1112" y="108"/>
                </a:cubicBezTo>
                <a:cubicBezTo>
                  <a:pt x="1070" y="119"/>
                  <a:pt x="1070" y="119"/>
                  <a:pt x="1070" y="119"/>
                </a:cubicBezTo>
                <a:cubicBezTo>
                  <a:pt x="1024" y="131"/>
                  <a:pt x="1024" y="131"/>
                  <a:pt x="1024" y="131"/>
                </a:cubicBezTo>
                <a:cubicBezTo>
                  <a:pt x="983" y="142"/>
                  <a:pt x="983" y="142"/>
                  <a:pt x="983" y="142"/>
                </a:cubicBezTo>
                <a:cubicBezTo>
                  <a:pt x="922" y="159"/>
                  <a:pt x="922" y="159"/>
                  <a:pt x="922" y="159"/>
                </a:cubicBezTo>
                <a:cubicBezTo>
                  <a:pt x="877" y="172"/>
                  <a:pt x="877" y="172"/>
                  <a:pt x="877" y="172"/>
                </a:cubicBezTo>
                <a:cubicBezTo>
                  <a:pt x="840" y="182"/>
                  <a:pt x="840" y="182"/>
                  <a:pt x="840" y="182"/>
                </a:cubicBezTo>
                <a:cubicBezTo>
                  <a:pt x="804" y="193"/>
                  <a:pt x="804" y="193"/>
                  <a:pt x="804" y="193"/>
                </a:cubicBezTo>
                <a:cubicBezTo>
                  <a:pt x="770" y="203"/>
                  <a:pt x="770" y="203"/>
                  <a:pt x="770" y="203"/>
                </a:cubicBezTo>
                <a:cubicBezTo>
                  <a:pt x="724" y="217"/>
                  <a:pt x="724" y="217"/>
                  <a:pt x="724" y="217"/>
                </a:cubicBezTo>
                <a:cubicBezTo>
                  <a:pt x="668" y="232"/>
                  <a:pt x="668" y="232"/>
                  <a:pt x="668" y="232"/>
                </a:cubicBezTo>
                <a:cubicBezTo>
                  <a:pt x="611" y="247"/>
                  <a:pt x="611" y="247"/>
                  <a:pt x="611" y="247"/>
                </a:cubicBezTo>
                <a:cubicBezTo>
                  <a:pt x="557" y="262"/>
                  <a:pt x="557" y="262"/>
                  <a:pt x="557" y="262"/>
                </a:cubicBezTo>
                <a:cubicBezTo>
                  <a:pt x="514" y="272"/>
                  <a:pt x="514" y="272"/>
                  <a:pt x="514" y="272"/>
                </a:cubicBezTo>
                <a:cubicBezTo>
                  <a:pt x="477" y="280"/>
                  <a:pt x="477" y="280"/>
                  <a:pt x="477" y="280"/>
                </a:cubicBezTo>
                <a:cubicBezTo>
                  <a:pt x="452" y="285"/>
                  <a:pt x="452" y="285"/>
                  <a:pt x="452" y="285"/>
                </a:cubicBezTo>
                <a:cubicBezTo>
                  <a:pt x="397" y="295"/>
                  <a:pt x="397" y="295"/>
                  <a:pt x="397" y="295"/>
                </a:cubicBezTo>
                <a:cubicBezTo>
                  <a:pt x="344" y="303"/>
                  <a:pt x="344" y="303"/>
                  <a:pt x="344" y="303"/>
                </a:cubicBezTo>
                <a:cubicBezTo>
                  <a:pt x="304" y="308"/>
                  <a:pt x="304" y="308"/>
                  <a:pt x="304" y="308"/>
                </a:cubicBezTo>
                <a:cubicBezTo>
                  <a:pt x="257" y="313"/>
                  <a:pt x="257" y="313"/>
                  <a:pt x="257" y="313"/>
                </a:cubicBezTo>
                <a:cubicBezTo>
                  <a:pt x="227" y="316"/>
                  <a:pt x="227" y="316"/>
                  <a:pt x="227" y="316"/>
                </a:cubicBezTo>
                <a:cubicBezTo>
                  <a:pt x="196" y="316"/>
                  <a:pt x="196" y="316"/>
                  <a:pt x="196" y="316"/>
                </a:cubicBezTo>
                <a:cubicBezTo>
                  <a:pt x="158" y="316"/>
                  <a:pt x="158" y="316"/>
                  <a:pt x="158" y="316"/>
                </a:cubicBezTo>
                <a:cubicBezTo>
                  <a:pt x="125" y="312"/>
                  <a:pt x="125" y="312"/>
                  <a:pt x="125" y="312"/>
                </a:cubicBezTo>
                <a:cubicBezTo>
                  <a:pt x="92" y="308"/>
                  <a:pt x="92" y="308"/>
                  <a:pt x="92" y="308"/>
                </a:cubicBezTo>
                <a:cubicBezTo>
                  <a:pt x="58" y="300"/>
                  <a:pt x="58" y="300"/>
                  <a:pt x="58" y="300"/>
                </a:cubicBezTo>
                <a:cubicBezTo>
                  <a:pt x="38" y="296"/>
                  <a:pt x="38" y="296"/>
                  <a:pt x="38" y="296"/>
                </a:cubicBezTo>
                <a:cubicBezTo>
                  <a:pt x="15" y="288"/>
                  <a:pt x="15" y="288"/>
                  <a:pt x="15" y="288"/>
                </a:cubicBezTo>
                <a:lnTo>
                  <a:pt x="0" y="281"/>
                </a:lnTo>
                <a:close/>
              </a:path>
            </a:pathLst>
          </a:custGeom>
          <a:solidFill>
            <a:srgbClr val="D5F5FF"/>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8983" name="Freeform 13">
            <a:extLst>
              <a:ext uri="{FF2B5EF4-FFF2-40B4-BE49-F238E27FC236}">
                <a16:creationId xmlns:a16="http://schemas.microsoft.com/office/drawing/2014/main" id="{17A9C1CA-0099-A33D-1C7F-437AB6FD912B}"/>
              </a:ext>
            </a:extLst>
          </p:cNvPr>
          <p:cNvSpPr>
            <a:spLocks/>
          </p:cNvSpPr>
          <p:nvPr/>
        </p:nvSpPr>
        <p:spPr bwMode="auto">
          <a:xfrm>
            <a:off x="1662113" y="4586766"/>
            <a:ext cx="5262562" cy="852488"/>
          </a:xfrm>
          <a:custGeom>
            <a:avLst/>
            <a:gdLst>
              <a:gd name="T0" fmla="*/ 0 w 1651"/>
              <a:gd name="T1" fmla="*/ 90 h 265"/>
              <a:gd name="T2" fmla="*/ 52 w 1651"/>
              <a:gd name="T3" fmla="*/ 114 h 265"/>
              <a:gd name="T4" fmla="*/ 105 w 1651"/>
              <a:gd name="T5" fmla="*/ 137 h 265"/>
              <a:gd name="T6" fmla="*/ 174 w 1651"/>
              <a:gd name="T7" fmla="*/ 170 h 265"/>
              <a:gd name="T8" fmla="*/ 254 w 1651"/>
              <a:gd name="T9" fmla="*/ 204 h 265"/>
              <a:gd name="T10" fmla="*/ 301 w 1651"/>
              <a:gd name="T11" fmla="*/ 223 h 265"/>
              <a:gd name="T12" fmla="*/ 345 w 1651"/>
              <a:gd name="T13" fmla="*/ 237 h 265"/>
              <a:gd name="T14" fmla="*/ 372 w 1651"/>
              <a:gd name="T15" fmla="*/ 245 h 265"/>
              <a:gd name="T16" fmla="*/ 393 w 1651"/>
              <a:gd name="T17" fmla="*/ 248 h 265"/>
              <a:gd name="T18" fmla="*/ 412 w 1651"/>
              <a:gd name="T19" fmla="*/ 252 h 265"/>
              <a:gd name="T20" fmla="*/ 429 w 1651"/>
              <a:gd name="T21" fmla="*/ 256 h 265"/>
              <a:gd name="T22" fmla="*/ 467 w 1651"/>
              <a:gd name="T23" fmla="*/ 260 h 265"/>
              <a:gd name="T24" fmla="*/ 495 w 1651"/>
              <a:gd name="T25" fmla="*/ 263 h 265"/>
              <a:gd name="T26" fmla="*/ 529 w 1651"/>
              <a:gd name="T27" fmla="*/ 265 h 265"/>
              <a:gd name="T28" fmla="*/ 559 w 1651"/>
              <a:gd name="T29" fmla="*/ 265 h 265"/>
              <a:gd name="T30" fmla="*/ 603 w 1651"/>
              <a:gd name="T31" fmla="*/ 263 h 265"/>
              <a:gd name="T32" fmla="*/ 635 w 1651"/>
              <a:gd name="T33" fmla="*/ 261 h 265"/>
              <a:gd name="T34" fmla="*/ 659 w 1651"/>
              <a:gd name="T35" fmla="*/ 259 h 265"/>
              <a:gd name="T36" fmla="*/ 681 w 1651"/>
              <a:gd name="T37" fmla="*/ 257 h 265"/>
              <a:gd name="T38" fmla="*/ 711 w 1651"/>
              <a:gd name="T39" fmla="*/ 254 h 265"/>
              <a:gd name="T40" fmla="*/ 742 w 1651"/>
              <a:gd name="T41" fmla="*/ 250 h 265"/>
              <a:gd name="T42" fmla="*/ 779 w 1651"/>
              <a:gd name="T43" fmla="*/ 244 h 265"/>
              <a:gd name="T44" fmla="*/ 816 w 1651"/>
              <a:gd name="T45" fmla="*/ 237 h 265"/>
              <a:gd name="T46" fmla="*/ 851 w 1651"/>
              <a:gd name="T47" fmla="*/ 231 h 265"/>
              <a:gd name="T48" fmla="*/ 881 w 1651"/>
              <a:gd name="T49" fmla="*/ 224 h 265"/>
              <a:gd name="T50" fmla="*/ 913 w 1651"/>
              <a:gd name="T51" fmla="*/ 217 h 265"/>
              <a:gd name="T52" fmla="*/ 944 w 1651"/>
              <a:gd name="T53" fmla="*/ 210 h 265"/>
              <a:gd name="T54" fmla="*/ 975 w 1651"/>
              <a:gd name="T55" fmla="*/ 202 h 265"/>
              <a:gd name="T56" fmla="*/ 1024 w 1651"/>
              <a:gd name="T57" fmla="*/ 188 h 265"/>
              <a:gd name="T58" fmla="*/ 1074 w 1651"/>
              <a:gd name="T59" fmla="*/ 175 h 265"/>
              <a:gd name="T60" fmla="*/ 1121 w 1651"/>
              <a:gd name="T61" fmla="*/ 161 h 265"/>
              <a:gd name="T62" fmla="*/ 1185 w 1651"/>
              <a:gd name="T63" fmla="*/ 142 h 265"/>
              <a:gd name="T64" fmla="*/ 1226 w 1651"/>
              <a:gd name="T65" fmla="*/ 130 h 265"/>
              <a:gd name="T66" fmla="*/ 1277 w 1651"/>
              <a:gd name="T67" fmla="*/ 115 h 265"/>
              <a:gd name="T68" fmla="*/ 1324 w 1651"/>
              <a:gd name="T69" fmla="*/ 100 h 265"/>
              <a:gd name="T70" fmla="*/ 1360 w 1651"/>
              <a:gd name="T71" fmla="*/ 90 h 265"/>
              <a:gd name="T72" fmla="*/ 1415 w 1651"/>
              <a:gd name="T73" fmla="*/ 72 h 265"/>
              <a:gd name="T74" fmla="*/ 1473 w 1651"/>
              <a:gd name="T75" fmla="*/ 55 h 265"/>
              <a:gd name="T76" fmla="*/ 1513 w 1651"/>
              <a:gd name="T77" fmla="*/ 42 h 265"/>
              <a:gd name="T78" fmla="*/ 1565 w 1651"/>
              <a:gd name="T79" fmla="*/ 26 h 265"/>
              <a:gd name="T80" fmla="*/ 1601 w 1651"/>
              <a:gd name="T81" fmla="*/ 15 h 265"/>
              <a:gd name="T82" fmla="*/ 1651 w 1651"/>
              <a:gd name="T83"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51" h="265">
                <a:moveTo>
                  <a:pt x="0" y="90"/>
                </a:moveTo>
                <a:cubicBezTo>
                  <a:pt x="52" y="114"/>
                  <a:pt x="52" y="114"/>
                  <a:pt x="52" y="114"/>
                </a:cubicBezTo>
                <a:cubicBezTo>
                  <a:pt x="105" y="137"/>
                  <a:pt x="105" y="137"/>
                  <a:pt x="105" y="137"/>
                </a:cubicBezTo>
                <a:cubicBezTo>
                  <a:pt x="174" y="170"/>
                  <a:pt x="174" y="170"/>
                  <a:pt x="174" y="170"/>
                </a:cubicBezTo>
                <a:cubicBezTo>
                  <a:pt x="254" y="204"/>
                  <a:pt x="254" y="204"/>
                  <a:pt x="254" y="204"/>
                </a:cubicBezTo>
                <a:cubicBezTo>
                  <a:pt x="301" y="223"/>
                  <a:pt x="301" y="223"/>
                  <a:pt x="301" y="223"/>
                </a:cubicBezTo>
                <a:cubicBezTo>
                  <a:pt x="301" y="223"/>
                  <a:pt x="340" y="236"/>
                  <a:pt x="345" y="237"/>
                </a:cubicBezTo>
                <a:cubicBezTo>
                  <a:pt x="351" y="238"/>
                  <a:pt x="372" y="245"/>
                  <a:pt x="372" y="245"/>
                </a:cubicBezTo>
                <a:cubicBezTo>
                  <a:pt x="393" y="248"/>
                  <a:pt x="393" y="248"/>
                  <a:pt x="393" y="248"/>
                </a:cubicBezTo>
                <a:cubicBezTo>
                  <a:pt x="412" y="252"/>
                  <a:pt x="412" y="252"/>
                  <a:pt x="412" y="252"/>
                </a:cubicBezTo>
                <a:cubicBezTo>
                  <a:pt x="429" y="256"/>
                  <a:pt x="429" y="256"/>
                  <a:pt x="429" y="256"/>
                </a:cubicBezTo>
                <a:cubicBezTo>
                  <a:pt x="467" y="260"/>
                  <a:pt x="467" y="260"/>
                  <a:pt x="467" y="260"/>
                </a:cubicBezTo>
                <a:cubicBezTo>
                  <a:pt x="495" y="263"/>
                  <a:pt x="495" y="263"/>
                  <a:pt x="495" y="263"/>
                </a:cubicBezTo>
                <a:cubicBezTo>
                  <a:pt x="529" y="265"/>
                  <a:pt x="529" y="265"/>
                  <a:pt x="529" y="265"/>
                </a:cubicBezTo>
                <a:cubicBezTo>
                  <a:pt x="559" y="265"/>
                  <a:pt x="559" y="265"/>
                  <a:pt x="559" y="265"/>
                </a:cubicBezTo>
                <a:cubicBezTo>
                  <a:pt x="603" y="263"/>
                  <a:pt x="603" y="263"/>
                  <a:pt x="603" y="263"/>
                </a:cubicBezTo>
                <a:cubicBezTo>
                  <a:pt x="635" y="261"/>
                  <a:pt x="635" y="261"/>
                  <a:pt x="635" y="261"/>
                </a:cubicBezTo>
                <a:cubicBezTo>
                  <a:pt x="659" y="259"/>
                  <a:pt x="659" y="259"/>
                  <a:pt x="659" y="259"/>
                </a:cubicBezTo>
                <a:cubicBezTo>
                  <a:pt x="681" y="257"/>
                  <a:pt x="681" y="257"/>
                  <a:pt x="681" y="257"/>
                </a:cubicBezTo>
                <a:cubicBezTo>
                  <a:pt x="711" y="254"/>
                  <a:pt x="711" y="254"/>
                  <a:pt x="711" y="254"/>
                </a:cubicBezTo>
                <a:cubicBezTo>
                  <a:pt x="742" y="250"/>
                  <a:pt x="742" y="250"/>
                  <a:pt x="742" y="250"/>
                </a:cubicBezTo>
                <a:cubicBezTo>
                  <a:pt x="779" y="244"/>
                  <a:pt x="779" y="244"/>
                  <a:pt x="779" y="244"/>
                </a:cubicBezTo>
                <a:cubicBezTo>
                  <a:pt x="816" y="237"/>
                  <a:pt x="816" y="237"/>
                  <a:pt x="816" y="237"/>
                </a:cubicBezTo>
                <a:cubicBezTo>
                  <a:pt x="851" y="231"/>
                  <a:pt x="851" y="231"/>
                  <a:pt x="851" y="231"/>
                </a:cubicBezTo>
                <a:cubicBezTo>
                  <a:pt x="881" y="224"/>
                  <a:pt x="881" y="224"/>
                  <a:pt x="881" y="224"/>
                </a:cubicBezTo>
                <a:cubicBezTo>
                  <a:pt x="913" y="217"/>
                  <a:pt x="913" y="217"/>
                  <a:pt x="913" y="217"/>
                </a:cubicBezTo>
                <a:cubicBezTo>
                  <a:pt x="944" y="210"/>
                  <a:pt x="944" y="210"/>
                  <a:pt x="944" y="210"/>
                </a:cubicBezTo>
                <a:cubicBezTo>
                  <a:pt x="975" y="202"/>
                  <a:pt x="975" y="202"/>
                  <a:pt x="975" y="202"/>
                </a:cubicBezTo>
                <a:cubicBezTo>
                  <a:pt x="1024" y="188"/>
                  <a:pt x="1024" y="188"/>
                  <a:pt x="1024" y="188"/>
                </a:cubicBezTo>
                <a:cubicBezTo>
                  <a:pt x="1074" y="175"/>
                  <a:pt x="1074" y="175"/>
                  <a:pt x="1074" y="175"/>
                </a:cubicBezTo>
                <a:cubicBezTo>
                  <a:pt x="1121" y="161"/>
                  <a:pt x="1121" y="161"/>
                  <a:pt x="1121" y="161"/>
                </a:cubicBezTo>
                <a:cubicBezTo>
                  <a:pt x="1185" y="142"/>
                  <a:pt x="1185" y="142"/>
                  <a:pt x="1185" y="142"/>
                </a:cubicBezTo>
                <a:cubicBezTo>
                  <a:pt x="1185" y="142"/>
                  <a:pt x="1224" y="130"/>
                  <a:pt x="1226" y="130"/>
                </a:cubicBezTo>
                <a:cubicBezTo>
                  <a:pt x="1227" y="130"/>
                  <a:pt x="1277" y="115"/>
                  <a:pt x="1277" y="115"/>
                </a:cubicBezTo>
                <a:cubicBezTo>
                  <a:pt x="1324" y="100"/>
                  <a:pt x="1324" y="100"/>
                  <a:pt x="1324" y="100"/>
                </a:cubicBezTo>
                <a:cubicBezTo>
                  <a:pt x="1360" y="90"/>
                  <a:pt x="1360" y="90"/>
                  <a:pt x="1360" y="90"/>
                </a:cubicBezTo>
                <a:cubicBezTo>
                  <a:pt x="1415" y="72"/>
                  <a:pt x="1415" y="72"/>
                  <a:pt x="1415" y="72"/>
                </a:cubicBezTo>
                <a:cubicBezTo>
                  <a:pt x="1473" y="55"/>
                  <a:pt x="1473" y="55"/>
                  <a:pt x="1473" y="55"/>
                </a:cubicBezTo>
                <a:cubicBezTo>
                  <a:pt x="1513" y="42"/>
                  <a:pt x="1513" y="42"/>
                  <a:pt x="1513" y="42"/>
                </a:cubicBezTo>
                <a:cubicBezTo>
                  <a:pt x="1565" y="26"/>
                  <a:pt x="1565" y="26"/>
                  <a:pt x="1565" y="26"/>
                </a:cubicBezTo>
                <a:cubicBezTo>
                  <a:pt x="1601" y="15"/>
                  <a:pt x="1601" y="15"/>
                  <a:pt x="1601" y="15"/>
                </a:cubicBezTo>
                <a:cubicBezTo>
                  <a:pt x="1651" y="0"/>
                  <a:pt x="1651" y="0"/>
                  <a:pt x="1651" y="0"/>
                </a:cubicBez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7" name="Straight Arrow Connector 6">
            <a:extLst>
              <a:ext uri="{FF2B5EF4-FFF2-40B4-BE49-F238E27FC236}">
                <a16:creationId xmlns:a16="http://schemas.microsoft.com/office/drawing/2014/main" id="{C33BD1B4-F8E5-67F4-E9A1-9A132C3D4A4E}"/>
              </a:ext>
            </a:extLst>
          </p:cNvPr>
          <p:cNvCxnSpPr>
            <a:cxnSpLocks/>
          </p:cNvCxnSpPr>
          <p:nvPr/>
        </p:nvCxnSpPr>
        <p:spPr bwMode="auto">
          <a:xfrm>
            <a:off x="6143289" y="4899101"/>
            <a:ext cx="0" cy="982399"/>
          </a:xfrm>
          <a:prstGeom prst="straightConnector1">
            <a:avLst/>
          </a:prstGeom>
          <a:noFill/>
          <a:ln w="28575" cap="flat" cmpd="sng" algn="ctr">
            <a:solidFill>
              <a:srgbClr val="FF0000"/>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16D37EDC-1562-F79A-F745-498934DDE198}"/>
              </a:ext>
            </a:extLst>
          </p:cNvPr>
          <p:cNvCxnSpPr>
            <a:cxnSpLocks/>
          </p:cNvCxnSpPr>
          <p:nvPr/>
        </p:nvCxnSpPr>
        <p:spPr bwMode="auto">
          <a:xfrm>
            <a:off x="2855913" y="2852179"/>
            <a:ext cx="0" cy="764953"/>
          </a:xfrm>
          <a:prstGeom prst="straightConnector1">
            <a:avLst/>
          </a:prstGeom>
          <a:noFill/>
          <a:ln w="28575" cap="flat" cmpd="sng" algn="ctr">
            <a:solidFill>
              <a:srgbClr val="FF0000"/>
            </a:solidFill>
            <a:prstDash val="solid"/>
            <a:round/>
            <a:headEnd type="none" w="med" len="med"/>
            <a:tailEnd type="triangle"/>
          </a:ln>
          <a:effectLst/>
        </p:spPr>
      </p:cxnSp>
      <p:sp>
        <p:nvSpPr>
          <p:cNvPr id="10" name="TextBox 9">
            <a:extLst>
              <a:ext uri="{FF2B5EF4-FFF2-40B4-BE49-F238E27FC236}">
                <a16:creationId xmlns:a16="http://schemas.microsoft.com/office/drawing/2014/main" id="{4EEBDC04-C0AE-4041-D86C-1E9A4C3660DF}"/>
              </a:ext>
            </a:extLst>
          </p:cNvPr>
          <p:cNvSpPr txBox="1"/>
          <p:nvPr/>
        </p:nvSpPr>
        <p:spPr>
          <a:xfrm>
            <a:off x="7336640" y="1470505"/>
            <a:ext cx="4089195" cy="646331"/>
          </a:xfrm>
          <a:prstGeom prst="rect">
            <a:avLst/>
          </a:prstGeom>
          <a:noFill/>
        </p:spPr>
        <p:txBody>
          <a:bodyPr wrap="square" rtlCol="0">
            <a:spAutoFit/>
          </a:bodyPr>
          <a:lstStyle/>
          <a:p>
            <a:pPr algn="ctr" defTabSz="914446"/>
            <a:r>
              <a:rPr lang="en-US" dirty="0">
                <a:solidFill>
                  <a:prstClr val="black"/>
                </a:solidFill>
                <a:latin typeface="Calibri" panose="020F0502020204030204"/>
              </a:rPr>
              <a:t>According to CDC, </a:t>
            </a:r>
            <a:br>
              <a:rPr lang="en-US" dirty="0">
                <a:solidFill>
                  <a:prstClr val="black"/>
                </a:solidFill>
                <a:latin typeface="Calibri" panose="020F0502020204030204"/>
              </a:rPr>
            </a:br>
            <a:r>
              <a:rPr lang="en-US" dirty="0">
                <a:solidFill>
                  <a:prstClr val="black"/>
                </a:solidFill>
                <a:latin typeface="Calibri" panose="020F0502020204030204"/>
              </a:rPr>
              <a:t>adults with obesity were: </a:t>
            </a:r>
          </a:p>
        </p:txBody>
      </p:sp>
      <p:sp>
        <p:nvSpPr>
          <p:cNvPr id="12" name="TextBox 11">
            <a:extLst>
              <a:ext uri="{FF2B5EF4-FFF2-40B4-BE49-F238E27FC236}">
                <a16:creationId xmlns:a16="http://schemas.microsoft.com/office/drawing/2014/main" id="{EED59583-F4FC-7F27-FC65-9F843A8C2E6D}"/>
              </a:ext>
            </a:extLst>
          </p:cNvPr>
          <p:cNvSpPr txBox="1"/>
          <p:nvPr/>
        </p:nvSpPr>
        <p:spPr>
          <a:xfrm>
            <a:off x="7336640" y="3319675"/>
            <a:ext cx="4089195" cy="646331"/>
          </a:xfrm>
          <a:prstGeom prst="rect">
            <a:avLst/>
          </a:prstGeom>
          <a:noFill/>
        </p:spPr>
        <p:txBody>
          <a:bodyPr wrap="square" rtlCol="0">
            <a:spAutoFit/>
          </a:bodyPr>
          <a:lstStyle/>
          <a:p>
            <a:pPr algn="ctr" defTabSz="914446"/>
            <a:r>
              <a:rPr lang="en-US" b="0" dirty="0">
                <a:solidFill>
                  <a:prstClr val="black"/>
                </a:solidFill>
                <a:latin typeface="Calibri" panose="020F0502020204030204"/>
              </a:rPr>
              <a:t>~3x more likely to require </a:t>
            </a:r>
            <a:br>
              <a:rPr lang="en-US" b="0" dirty="0">
                <a:solidFill>
                  <a:prstClr val="black"/>
                </a:solidFill>
                <a:latin typeface="Calibri" panose="020F0502020204030204"/>
              </a:rPr>
            </a:br>
            <a:r>
              <a:rPr lang="en-US" b="0" dirty="0">
                <a:solidFill>
                  <a:prstClr val="black"/>
                </a:solidFill>
                <a:latin typeface="Calibri" panose="020F0502020204030204"/>
              </a:rPr>
              <a:t>hospitalization due to COVID-19</a:t>
            </a:r>
          </a:p>
        </p:txBody>
      </p:sp>
      <p:sp>
        <p:nvSpPr>
          <p:cNvPr id="14" name="TextBox 13">
            <a:extLst>
              <a:ext uri="{FF2B5EF4-FFF2-40B4-BE49-F238E27FC236}">
                <a16:creationId xmlns:a16="http://schemas.microsoft.com/office/drawing/2014/main" id="{91F89386-37F0-2076-B15A-E80C523385A7}"/>
              </a:ext>
            </a:extLst>
          </p:cNvPr>
          <p:cNvSpPr txBox="1"/>
          <p:nvPr/>
        </p:nvSpPr>
        <p:spPr>
          <a:xfrm>
            <a:off x="7464158" y="5192695"/>
            <a:ext cx="3834159" cy="923330"/>
          </a:xfrm>
          <a:prstGeom prst="rect">
            <a:avLst/>
          </a:prstGeom>
          <a:noFill/>
        </p:spPr>
        <p:txBody>
          <a:bodyPr wrap="square" rtlCol="0">
            <a:spAutoFit/>
          </a:bodyPr>
          <a:lstStyle/>
          <a:p>
            <a:pPr algn="ctr" defTabSz="914446"/>
            <a:r>
              <a:rPr lang="en-US" b="0" dirty="0">
                <a:solidFill>
                  <a:prstClr val="black"/>
                </a:solidFill>
                <a:latin typeface="Calibri" panose="020F0502020204030204"/>
              </a:rPr>
              <a:t>At higher risk for hospitalization, </a:t>
            </a:r>
            <a:br>
              <a:rPr lang="en-US" b="0" dirty="0">
                <a:solidFill>
                  <a:prstClr val="black"/>
                </a:solidFill>
                <a:latin typeface="Calibri" panose="020F0502020204030204"/>
              </a:rPr>
            </a:br>
            <a:r>
              <a:rPr lang="en-US" b="0" dirty="0">
                <a:solidFill>
                  <a:prstClr val="black"/>
                </a:solidFill>
                <a:latin typeface="Calibri" panose="020F0502020204030204"/>
              </a:rPr>
              <a:t>ICU, mechanical ventilation, and death due to COVID-19</a:t>
            </a:r>
          </a:p>
        </p:txBody>
      </p:sp>
      <p:pic>
        <p:nvPicPr>
          <p:cNvPr id="55" name="Graphic 54">
            <a:extLst>
              <a:ext uri="{FF2B5EF4-FFF2-40B4-BE49-F238E27FC236}">
                <a16:creationId xmlns:a16="http://schemas.microsoft.com/office/drawing/2014/main" id="{6D98BD63-F121-F138-172F-0AECD4DCB8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46875" y="4336589"/>
            <a:ext cx="979350" cy="851490"/>
          </a:xfrm>
          <a:prstGeom prst="rect">
            <a:avLst/>
          </a:prstGeom>
        </p:spPr>
      </p:pic>
      <p:pic>
        <p:nvPicPr>
          <p:cNvPr id="57" name="Graphic 56">
            <a:extLst>
              <a:ext uri="{FF2B5EF4-FFF2-40B4-BE49-F238E27FC236}">
                <a16:creationId xmlns:a16="http://schemas.microsoft.com/office/drawing/2014/main" id="{2F29D4EE-E572-74C3-7705-7B80B1BBE8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75054" y="2522557"/>
            <a:ext cx="951171" cy="782609"/>
          </a:xfrm>
          <a:prstGeom prst="rect">
            <a:avLst/>
          </a:prstGeom>
        </p:spPr>
      </p:pic>
      <p:cxnSp>
        <p:nvCxnSpPr>
          <p:cNvPr id="59" name="Straight Connector 58">
            <a:extLst>
              <a:ext uri="{FF2B5EF4-FFF2-40B4-BE49-F238E27FC236}">
                <a16:creationId xmlns:a16="http://schemas.microsoft.com/office/drawing/2014/main" id="{11024541-7E1C-55F5-2870-48418ACE482D}"/>
              </a:ext>
            </a:extLst>
          </p:cNvPr>
          <p:cNvCxnSpPr/>
          <p:nvPr/>
        </p:nvCxnSpPr>
        <p:spPr bwMode="auto">
          <a:xfrm>
            <a:off x="7464158" y="4086842"/>
            <a:ext cx="3898392"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907264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DF7B19-3567-DE68-E0F6-64B5EFFE854C}"/>
              </a:ext>
            </a:extLst>
          </p:cNvPr>
          <p:cNvSpPr>
            <a:spLocks noGrp="1"/>
          </p:cNvSpPr>
          <p:nvPr>
            <p:ph type="title"/>
          </p:nvPr>
        </p:nvSpPr>
        <p:spPr/>
        <p:txBody>
          <a:bodyPr>
            <a:normAutofit/>
          </a:bodyPr>
          <a:lstStyle/>
          <a:p>
            <a:r>
              <a:rPr lang="en-US" dirty="0">
                <a:latin typeface="+mn-lt"/>
              </a:rPr>
              <a:t>Obesity: A Driver for Additional COVID-19 Risks</a:t>
            </a:r>
          </a:p>
        </p:txBody>
      </p:sp>
      <p:sp>
        <p:nvSpPr>
          <p:cNvPr id="3" name="Content Placeholder 2">
            <a:extLst>
              <a:ext uri="{FF2B5EF4-FFF2-40B4-BE49-F238E27FC236}">
                <a16:creationId xmlns:a16="http://schemas.microsoft.com/office/drawing/2014/main" id="{45DD8372-C048-4FA3-9973-B232FCD7D66A}"/>
              </a:ext>
            </a:extLst>
          </p:cNvPr>
          <p:cNvSpPr>
            <a:spLocks noGrp="1"/>
          </p:cNvSpPr>
          <p:nvPr>
            <p:ph sz="half" idx="1"/>
          </p:nvPr>
        </p:nvSpPr>
        <p:spPr>
          <a:xfrm>
            <a:off x="601820" y="1510729"/>
            <a:ext cx="5309278" cy="4533455"/>
          </a:xfrm>
          <a:solidFill>
            <a:schemeClr val="accent2">
              <a:lumMod val="20000"/>
              <a:lumOff val="80000"/>
            </a:schemeClr>
          </a:solidFill>
        </p:spPr>
        <p:txBody>
          <a:bodyPr/>
          <a:lstStyle/>
          <a:p>
            <a:r>
              <a:rPr lang="en-US" sz="2800" dirty="0"/>
              <a:t>Burden of excess fat (biomechanical effects)</a:t>
            </a:r>
          </a:p>
          <a:p>
            <a:pPr lvl="1"/>
            <a:r>
              <a:rPr lang="en-US" dirty="0"/>
              <a:t>Obstructive sleep apnea</a:t>
            </a:r>
          </a:p>
          <a:p>
            <a:pPr lvl="1"/>
            <a:r>
              <a:rPr lang="en-US" b="1" dirty="0">
                <a:solidFill>
                  <a:schemeClr val="accent1"/>
                </a:solidFill>
              </a:rPr>
              <a:t>Impaired lung capacity</a:t>
            </a:r>
          </a:p>
          <a:p>
            <a:pPr lvl="1"/>
            <a:r>
              <a:rPr lang="en-US" dirty="0"/>
              <a:t>Knee arthritis, worsening sedentary lifestyle</a:t>
            </a:r>
          </a:p>
          <a:p>
            <a:pPr lvl="1"/>
            <a:r>
              <a:rPr lang="en-US" dirty="0"/>
              <a:t>Sedentary lifestyle worsening prothrombotic state</a:t>
            </a:r>
          </a:p>
          <a:p>
            <a:pPr marL="0" indent="0">
              <a:buNone/>
            </a:pPr>
            <a:endParaRPr lang="en-US" sz="2800" dirty="0"/>
          </a:p>
        </p:txBody>
      </p:sp>
      <p:sp>
        <p:nvSpPr>
          <p:cNvPr id="2" name="Content Placeholder 1">
            <a:extLst>
              <a:ext uri="{FF2B5EF4-FFF2-40B4-BE49-F238E27FC236}">
                <a16:creationId xmlns:a16="http://schemas.microsoft.com/office/drawing/2014/main" id="{03C58592-D4C0-AE0D-004F-A1A7C2DAA4C5}"/>
              </a:ext>
            </a:extLst>
          </p:cNvPr>
          <p:cNvSpPr>
            <a:spLocks noGrp="1"/>
          </p:cNvSpPr>
          <p:nvPr>
            <p:ph sz="half" idx="2"/>
          </p:nvPr>
        </p:nvSpPr>
        <p:spPr>
          <a:xfrm>
            <a:off x="6252634" y="1510729"/>
            <a:ext cx="5229570" cy="4533455"/>
          </a:xfrm>
          <a:solidFill>
            <a:schemeClr val="accent3">
              <a:lumMod val="20000"/>
              <a:lumOff val="80000"/>
            </a:schemeClr>
          </a:solidFill>
        </p:spPr>
        <p:txBody>
          <a:bodyPr/>
          <a:lstStyle/>
          <a:p>
            <a:r>
              <a:rPr lang="en-US" dirty="0"/>
              <a:t>Products of excess </a:t>
            </a:r>
            <a:br>
              <a:rPr lang="en-US" dirty="0"/>
            </a:br>
            <a:r>
              <a:rPr lang="en-US" dirty="0"/>
              <a:t>abnormal fat </a:t>
            </a:r>
          </a:p>
          <a:p>
            <a:pPr lvl="1"/>
            <a:r>
              <a:rPr lang="en-US" dirty="0"/>
              <a:t>Prothrombotic effects</a:t>
            </a:r>
          </a:p>
          <a:p>
            <a:pPr lvl="1"/>
            <a:r>
              <a:rPr lang="en-US" dirty="0"/>
              <a:t>Proinflammatory effects</a:t>
            </a:r>
          </a:p>
          <a:p>
            <a:pPr lvl="1"/>
            <a:r>
              <a:rPr lang="en-US" b="1" dirty="0">
                <a:solidFill>
                  <a:schemeClr val="accent3"/>
                </a:solidFill>
              </a:rPr>
              <a:t>Decreased immune function</a:t>
            </a:r>
          </a:p>
          <a:p>
            <a:pPr lvl="1"/>
            <a:r>
              <a:rPr lang="en-US" dirty="0"/>
              <a:t>Increased blood pressure</a:t>
            </a:r>
          </a:p>
          <a:p>
            <a:pPr lvl="1"/>
            <a:r>
              <a:rPr lang="en-US" dirty="0"/>
              <a:t>Insulin resistance/DM</a:t>
            </a:r>
          </a:p>
          <a:p>
            <a:pPr lvl="1"/>
            <a:r>
              <a:rPr lang="en-US" dirty="0"/>
              <a:t>Cardiovascular disease</a:t>
            </a:r>
          </a:p>
          <a:p>
            <a:pPr lvl="1"/>
            <a:endParaRPr lang="en-US" dirty="0"/>
          </a:p>
        </p:txBody>
      </p:sp>
      <p:sp>
        <p:nvSpPr>
          <p:cNvPr id="8" name="TextBox 7">
            <a:extLst>
              <a:ext uri="{FF2B5EF4-FFF2-40B4-BE49-F238E27FC236}">
                <a16:creationId xmlns:a16="http://schemas.microsoft.com/office/drawing/2014/main" id="{8C32633E-6BFA-4890-8A68-E4BA42E9C1A0}"/>
              </a:ext>
            </a:extLst>
          </p:cNvPr>
          <p:cNvSpPr txBox="1"/>
          <p:nvPr/>
        </p:nvSpPr>
        <p:spPr>
          <a:xfrm>
            <a:off x="430295" y="6371304"/>
            <a:ext cx="8955578"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cs typeface="Calibri" panose="020F0502020204030204" pitchFamily="34" charset="0"/>
              </a:rPr>
              <a:t>Kwok. Clin Obes. 2020;10:e12403. Lee. Arthritis Care Res (Hoboken). 2015;67:366.</a:t>
            </a:r>
          </a:p>
        </p:txBody>
      </p:sp>
      <p:pic>
        <p:nvPicPr>
          <p:cNvPr id="9" name="Graphic 8">
            <a:extLst>
              <a:ext uri="{FF2B5EF4-FFF2-40B4-BE49-F238E27FC236}">
                <a16:creationId xmlns:a16="http://schemas.microsoft.com/office/drawing/2014/main" id="{094608E2-78DA-572D-9F56-AA5C86906B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6753041">
            <a:off x="10051664" y="1622405"/>
            <a:ext cx="1232967" cy="1484744"/>
          </a:xfrm>
          <a:prstGeom prst="rect">
            <a:avLst/>
          </a:prstGeom>
        </p:spPr>
      </p:pic>
      <p:pic>
        <p:nvPicPr>
          <p:cNvPr id="11" name="Graphic 10">
            <a:extLst>
              <a:ext uri="{FF2B5EF4-FFF2-40B4-BE49-F238E27FC236}">
                <a16:creationId xmlns:a16="http://schemas.microsoft.com/office/drawing/2014/main" id="{B79236F5-181A-EB52-393C-DB6EA33366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55439" y="1600201"/>
            <a:ext cx="1151002" cy="934010"/>
          </a:xfrm>
          <a:prstGeom prst="rect">
            <a:avLst/>
          </a:prstGeom>
        </p:spPr>
      </p:pic>
    </p:spTree>
    <p:extLst>
      <p:ext uri="{BB962C8B-B14F-4D97-AF65-F5344CB8AC3E}">
        <p14:creationId xmlns:p14="http://schemas.microsoft.com/office/powerpoint/2010/main" val="4255830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C4ADA-A1DD-18EE-4F28-E89BF4A933C4}"/>
              </a:ext>
            </a:extLst>
          </p:cNvPr>
          <p:cNvSpPr>
            <a:spLocks noGrp="1"/>
          </p:cNvSpPr>
          <p:nvPr>
            <p:ph type="title"/>
          </p:nvPr>
        </p:nvSpPr>
        <p:spPr>
          <a:xfrm>
            <a:off x="609759" y="238127"/>
            <a:ext cx="11379041" cy="1103313"/>
          </a:xfrm>
        </p:spPr>
        <p:txBody>
          <a:bodyPr/>
          <a:lstStyle/>
          <a:p>
            <a:r>
              <a:rPr lang="en-US" dirty="0"/>
              <a:t>Mechanism and Interplay Between COVID-19 and Obesity</a:t>
            </a:r>
          </a:p>
        </p:txBody>
      </p:sp>
      <p:grpSp>
        <p:nvGrpSpPr>
          <p:cNvPr id="3" name="Group 2">
            <a:extLst>
              <a:ext uri="{FF2B5EF4-FFF2-40B4-BE49-F238E27FC236}">
                <a16:creationId xmlns:a16="http://schemas.microsoft.com/office/drawing/2014/main" id="{76DD2BDE-D4EB-4EB7-107C-E992046544B2}"/>
              </a:ext>
            </a:extLst>
          </p:cNvPr>
          <p:cNvGrpSpPr/>
          <p:nvPr/>
        </p:nvGrpSpPr>
        <p:grpSpPr>
          <a:xfrm>
            <a:off x="5139597" y="2041056"/>
            <a:ext cx="1327471" cy="3333970"/>
            <a:chOff x="6680200" y="1679576"/>
            <a:chExt cx="1722438" cy="4325938"/>
          </a:xfrm>
        </p:grpSpPr>
        <p:sp>
          <p:nvSpPr>
            <p:cNvPr id="4" name="Freeform 5">
              <a:extLst>
                <a:ext uri="{FF2B5EF4-FFF2-40B4-BE49-F238E27FC236}">
                  <a16:creationId xmlns:a16="http://schemas.microsoft.com/office/drawing/2014/main" id="{9DB7F2A2-DE1B-C7AF-DE85-9BC8788DCB8C}"/>
                </a:ext>
              </a:extLst>
            </p:cNvPr>
            <p:cNvSpPr>
              <a:spLocks/>
            </p:cNvSpPr>
            <p:nvPr/>
          </p:nvSpPr>
          <p:spPr bwMode="auto">
            <a:xfrm>
              <a:off x="7367588" y="1679576"/>
              <a:ext cx="347663" cy="485775"/>
            </a:xfrm>
            <a:custGeom>
              <a:avLst/>
              <a:gdLst>
                <a:gd name="T0" fmla="*/ 240 w 240"/>
                <a:gd name="T1" fmla="*/ 164 h 336"/>
                <a:gd name="T2" fmla="*/ 118 w 240"/>
                <a:gd name="T3" fmla="*/ 336 h 336"/>
                <a:gd name="T4" fmla="*/ 0 w 240"/>
                <a:gd name="T5" fmla="*/ 164 h 336"/>
                <a:gd name="T6" fmla="*/ 118 w 240"/>
                <a:gd name="T7" fmla="*/ 0 h 336"/>
                <a:gd name="T8" fmla="*/ 240 w 240"/>
                <a:gd name="T9" fmla="*/ 164 h 336"/>
              </a:gdLst>
              <a:ahLst/>
              <a:cxnLst>
                <a:cxn ang="0">
                  <a:pos x="T0" y="T1"/>
                </a:cxn>
                <a:cxn ang="0">
                  <a:pos x="T2" y="T3"/>
                </a:cxn>
                <a:cxn ang="0">
                  <a:pos x="T4" y="T5"/>
                </a:cxn>
                <a:cxn ang="0">
                  <a:pos x="T6" y="T7"/>
                </a:cxn>
                <a:cxn ang="0">
                  <a:pos x="T8" y="T9"/>
                </a:cxn>
              </a:cxnLst>
              <a:rect l="0" t="0" r="r" b="b"/>
              <a:pathLst>
                <a:path w="240" h="336">
                  <a:moveTo>
                    <a:pt x="240" y="164"/>
                  </a:moveTo>
                  <a:cubicBezTo>
                    <a:pt x="240" y="259"/>
                    <a:pt x="184" y="336"/>
                    <a:pt x="118" y="336"/>
                  </a:cubicBezTo>
                  <a:cubicBezTo>
                    <a:pt x="52" y="336"/>
                    <a:pt x="0" y="259"/>
                    <a:pt x="0" y="164"/>
                  </a:cubicBezTo>
                  <a:cubicBezTo>
                    <a:pt x="0" y="70"/>
                    <a:pt x="23" y="0"/>
                    <a:pt x="118" y="0"/>
                  </a:cubicBezTo>
                  <a:cubicBezTo>
                    <a:pt x="217" y="0"/>
                    <a:pt x="240" y="70"/>
                    <a:pt x="240" y="164"/>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 name="Freeform 6">
              <a:extLst>
                <a:ext uri="{FF2B5EF4-FFF2-40B4-BE49-F238E27FC236}">
                  <a16:creationId xmlns:a16="http://schemas.microsoft.com/office/drawing/2014/main" id="{E56700BD-A90E-795F-AAFB-4D361BD4AA9D}"/>
                </a:ext>
              </a:extLst>
            </p:cNvPr>
            <p:cNvSpPr>
              <a:spLocks/>
            </p:cNvSpPr>
            <p:nvPr/>
          </p:nvSpPr>
          <p:spPr bwMode="auto">
            <a:xfrm>
              <a:off x="7342188" y="1898651"/>
              <a:ext cx="50800" cy="127000"/>
            </a:xfrm>
            <a:custGeom>
              <a:avLst/>
              <a:gdLst>
                <a:gd name="T0" fmla="*/ 25 w 36"/>
                <a:gd name="T1" fmla="*/ 7 h 88"/>
                <a:gd name="T2" fmla="*/ 1 w 36"/>
                <a:gd name="T3" fmla="*/ 17 h 88"/>
                <a:gd name="T4" fmla="*/ 10 w 36"/>
                <a:gd name="T5" fmla="*/ 78 h 88"/>
                <a:gd name="T6" fmla="*/ 30 w 36"/>
                <a:gd name="T7" fmla="*/ 74 h 88"/>
                <a:gd name="T8" fmla="*/ 25 w 36"/>
                <a:gd name="T9" fmla="*/ 7 h 88"/>
              </a:gdLst>
              <a:ahLst/>
              <a:cxnLst>
                <a:cxn ang="0">
                  <a:pos x="T0" y="T1"/>
                </a:cxn>
                <a:cxn ang="0">
                  <a:pos x="T2" y="T3"/>
                </a:cxn>
                <a:cxn ang="0">
                  <a:pos x="T4" y="T5"/>
                </a:cxn>
                <a:cxn ang="0">
                  <a:pos x="T6" y="T7"/>
                </a:cxn>
                <a:cxn ang="0">
                  <a:pos x="T8" y="T9"/>
                </a:cxn>
              </a:cxnLst>
              <a:rect l="0" t="0" r="r" b="b"/>
              <a:pathLst>
                <a:path w="36" h="88">
                  <a:moveTo>
                    <a:pt x="25" y="7"/>
                  </a:moveTo>
                  <a:cubicBezTo>
                    <a:pt x="9" y="1"/>
                    <a:pt x="0" y="0"/>
                    <a:pt x="1" y="17"/>
                  </a:cubicBezTo>
                  <a:cubicBezTo>
                    <a:pt x="2" y="34"/>
                    <a:pt x="9" y="72"/>
                    <a:pt x="10" y="78"/>
                  </a:cubicBezTo>
                  <a:cubicBezTo>
                    <a:pt x="12" y="88"/>
                    <a:pt x="25" y="88"/>
                    <a:pt x="30" y="74"/>
                  </a:cubicBezTo>
                  <a:cubicBezTo>
                    <a:pt x="36" y="61"/>
                    <a:pt x="25" y="7"/>
                    <a:pt x="25" y="7"/>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 name="Freeform 7">
              <a:extLst>
                <a:ext uri="{FF2B5EF4-FFF2-40B4-BE49-F238E27FC236}">
                  <a16:creationId xmlns:a16="http://schemas.microsoft.com/office/drawing/2014/main" id="{6D57C886-A1F7-2B47-60E0-920834F5240B}"/>
                </a:ext>
              </a:extLst>
            </p:cNvPr>
            <p:cNvSpPr>
              <a:spLocks/>
            </p:cNvSpPr>
            <p:nvPr/>
          </p:nvSpPr>
          <p:spPr bwMode="auto">
            <a:xfrm>
              <a:off x="7689850" y="1898651"/>
              <a:ext cx="52388" cy="127000"/>
            </a:xfrm>
            <a:custGeom>
              <a:avLst/>
              <a:gdLst>
                <a:gd name="T0" fmla="*/ 11 w 36"/>
                <a:gd name="T1" fmla="*/ 7 h 88"/>
                <a:gd name="T2" fmla="*/ 35 w 36"/>
                <a:gd name="T3" fmla="*/ 17 h 88"/>
                <a:gd name="T4" fmla="*/ 25 w 36"/>
                <a:gd name="T5" fmla="*/ 78 h 88"/>
                <a:gd name="T6" fmla="*/ 6 w 36"/>
                <a:gd name="T7" fmla="*/ 74 h 88"/>
                <a:gd name="T8" fmla="*/ 11 w 36"/>
                <a:gd name="T9" fmla="*/ 7 h 88"/>
              </a:gdLst>
              <a:ahLst/>
              <a:cxnLst>
                <a:cxn ang="0">
                  <a:pos x="T0" y="T1"/>
                </a:cxn>
                <a:cxn ang="0">
                  <a:pos x="T2" y="T3"/>
                </a:cxn>
                <a:cxn ang="0">
                  <a:pos x="T4" y="T5"/>
                </a:cxn>
                <a:cxn ang="0">
                  <a:pos x="T6" y="T7"/>
                </a:cxn>
                <a:cxn ang="0">
                  <a:pos x="T8" y="T9"/>
                </a:cxn>
              </a:cxnLst>
              <a:rect l="0" t="0" r="r" b="b"/>
              <a:pathLst>
                <a:path w="36" h="88">
                  <a:moveTo>
                    <a:pt x="11" y="7"/>
                  </a:moveTo>
                  <a:cubicBezTo>
                    <a:pt x="26" y="1"/>
                    <a:pt x="36" y="0"/>
                    <a:pt x="35" y="17"/>
                  </a:cubicBezTo>
                  <a:cubicBezTo>
                    <a:pt x="33" y="34"/>
                    <a:pt x="27" y="72"/>
                    <a:pt x="25" y="78"/>
                  </a:cubicBezTo>
                  <a:cubicBezTo>
                    <a:pt x="24" y="88"/>
                    <a:pt x="11" y="88"/>
                    <a:pt x="6" y="74"/>
                  </a:cubicBezTo>
                  <a:cubicBezTo>
                    <a:pt x="0" y="61"/>
                    <a:pt x="11" y="7"/>
                    <a:pt x="11" y="7"/>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reeform 8">
              <a:extLst>
                <a:ext uri="{FF2B5EF4-FFF2-40B4-BE49-F238E27FC236}">
                  <a16:creationId xmlns:a16="http://schemas.microsoft.com/office/drawing/2014/main" id="{3DF0B3D4-2365-80BE-414B-7D0BB3BE0BF9}"/>
                </a:ext>
              </a:extLst>
            </p:cNvPr>
            <p:cNvSpPr>
              <a:spLocks/>
            </p:cNvSpPr>
            <p:nvPr/>
          </p:nvSpPr>
          <p:spPr bwMode="auto">
            <a:xfrm>
              <a:off x="6680200" y="1968501"/>
              <a:ext cx="1722438" cy="4037013"/>
            </a:xfrm>
            <a:custGeom>
              <a:avLst/>
              <a:gdLst>
                <a:gd name="T0" fmla="*/ 733 w 1188"/>
                <a:gd name="T1" fmla="*/ 191 h 2790"/>
                <a:gd name="T2" fmla="*/ 1092 w 1188"/>
                <a:gd name="T3" fmla="*/ 465 h 2790"/>
                <a:gd name="T4" fmla="*/ 1183 w 1188"/>
                <a:gd name="T5" fmla="*/ 1181 h 2790"/>
                <a:gd name="T6" fmla="*/ 1102 w 1188"/>
                <a:gd name="T7" fmla="*/ 1440 h 2790"/>
                <a:gd name="T8" fmla="*/ 1084 w 1188"/>
                <a:gd name="T9" fmla="*/ 1305 h 2790"/>
                <a:gd name="T10" fmla="*/ 1048 w 1188"/>
                <a:gd name="T11" fmla="*/ 1332 h 2790"/>
                <a:gd name="T12" fmla="*/ 1088 w 1188"/>
                <a:gd name="T13" fmla="*/ 1160 h 2790"/>
                <a:gd name="T14" fmla="*/ 966 w 1188"/>
                <a:gd name="T15" fmla="*/ 841 h 2790"/>
                <a:gd name="T16" fmla="*/ 886 w 1188"/>
                <a:gd name="T17" fmla="*/ 762 h 2790"/>
                <a:gd name="T18" fmla="*/ 979 w 1188"/>
                <a:gd name="T19" fmla="*/ 1136 h 2790"/>
                <a:gd name="T20" fmla="*/ 942 w 1188"/>
                <a:gd name="T21" fmla="*/ 1931 h 2790"/>
                <a:gd name="T22" fmla="*/ 878 w 1188"/>
                <a:gd name="T23" fmla="*/ 2475 h 2790"/>
                <a:gd name="T24" fmla="*/ 906 w 1188"/>
                <a:gd name="T25" fmla="*/ 2752 h 2790"/>
                <a:gd name="T26" fmla="*/ 780 w 1188"/>
                <a:gd name="T27" fmla="*/ 2777 h 2790"/>
                <a:gd name="T28" fmla="*/ 730 w 1188"/>
                <a:gd name="T29" fmla="*/ 2628 h 2790"/>
                <a:gd name="T30" fmla="*/ 650 w 1188"/>
                <a:gd name="T31" fmla="*/ 2228 h 2790"/>
                <a:gd name="T32" fmla="*/ 604 w 1188"/>
                <a:gd name="T33" fmla="*/ 1843 h 2790"/>
                <a:gd name="T34" fmla="*/ 584 w 1188"/>
                <a:gd name="T35" fmla="*/ 1843 h 2790"/>
                <a:gd name="T36" fmla="*/ 538 w 1188"/>
                <a:gd name="T37" fmla="*/ 2228 h 2790"/>
                <a:gd name="T38" fmla="*/ 458 w 1188"/>
                <a:gd name="T39" fmla="*/ 2628 h 2790"/>
                <a:gd name="T40" fmla="*/ 408 w 1188"/>
                <a:gd name="T41" fmla="*/ 2777 h 2790"/>
                <a:gd name="T42" fmla="*/ 282 w 1188"/>
                <a:gd name="T43" fmla="*/ 2752 h 2790"/>
                <a:gd name="T44" fmla="*/ 310 w 1188"/>
                <a:gd name="T45" fmla="*/ 2475 h 2790"/>
                <a:gd name="T46" fmla="*/ 246 w 1188"/>
                <a:gd name="T47" fmla="*/ 1931 h 2790"/>
                <a:gd name="T48" fmla="*/ 209 w 1188"/>
                <a:gd name="T49" fmla="*/ 1136 h 2790"/>
                <a:gd name="T50" fmla="*/ 302 w 1188"/>
                <a:gd name="T51" fmla="*/ 762 h 2790"/>
                <a:gd name="T52" fmla="*/ 221 w 1188"/>
                <a:gd name="T53" fmla="*/ 841 h 2790"/>
                <a:gd name="T54" fmla="*/ 100 w 1188"/>
                <a:gd name="T55" fmla="*/ 1160 h 2790"/>
                <a:gd name="T56" fmla="*/ 140 w 1188"/>
                <a:gd name="T57" fmla="*/ 1332 h 2790"/>
                <a:gd name="T58" fmla="*/ 104 w 1188"/>
                <a:gd name="T59" fmla="*/ 1305 h 2790"/>
                <a:gd name="T60" fmla="*/ 86 w 1188"/>
                <a:gd name="T61" fmla="*/ 1440 h 2790"/>
                <a:gd name="T62" fmla="*/ 5 w 1188"/>
                <a:gd name="T63" fmla="*/ 1181 h 2790"/>
                <a:gd name="T64" fmla="*/ 96 w 1188"/>
                <a:gd name="T65" fmla="*/ 465 h 2790"/>
                <a:gd name="T66" fmla="*/ 455 w 1188"/>
                <a:gd name="T67" fmla="*/ 191 h 2790"/>
                <a:gd name="T68" fmla="*/ 697 w 1188"/>
                <a:gd name="T69" fmla="*/ 0 h 2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88" h="2790">
                  <a:moveTo>
                    <a:pt x="697" y="0"/>
                  </a:moveTo>
                  <a:cubicBezTo>
                    <a:pt x="697" y="65"/>
                    <a:pt x="695" y="164"/>
                    <a:pt x="733" y="191"/>
                  </a:cubicBezTo>
                  <a:cubicBezTo>
                    <a:pt x="771" y="218"/>
                    <a:pt x="906" y="258"/>
                    <a:pt x="957" y="281"/>
                  </a:cubicBezTo>
                  <a:cubicBezTo>
                    <a:pt x="1009" y="304"/>
                    <a:pt x="1074" y="363"/>
                    <a:pt x="1092" y="465"/>
                  </a:cubicBezTo>
                  <a:cubicBezTo>
                    <a:pt x="1105" y="536"/>
                    <a:pt x="1167" y="836"/>
                    <a:pt x="1175" y="897"/>
                  </a:cubicBezTo>
                  <a:cubicBezTo>
                    <a:pt x="1183" y="959"/>
                    <a:pt x="1179" y="1115"/>
                    <a:pt x="1183" y="1181"/>
                  </a:cubicBezTo>
                  <a:cubicBezTo>
                    <a:pt x="1188" y="1248"/>
                    <a:pt x="1187" y="1295"/>
                    <a:pt x="1181" y="1325"/>
                  </a:cubicBezTo>
                  <a:cubicBezTo>
                    <a:pt x="1175" y="1354"/>
                    <a:pt x="1112" y="1432"/>
                    <a:pt x="1102" y="1440"/>
                  </a:cubicBezTo>
                  <a:cubicBezTo>
                    <a:pt x="1092" y="1448"/>
                    <a:pt x="1054" y="1447"/>
                    <a:pt x="1068" y="1405"/>
                  </a:cubicBezTo>
                  <a:cubicBezTo>
                    <a:pt x="1083" y="1363"/>
                    <a:pt x="1091" y="1345"/>
                    <a:pt x="1084" y="1305"/>
                  </a:cubicBezTo>
                  <a:cubicBezTo>
                    <a:pt x="1079" y="1278"/>
                    <a:pt x="1087" y="1328"/>
                    <a:pt x="1075" y="1356"/>
                  </a:cubicBezTo>
                  <a:cubicBezTo>
                    <a:pt x="1069" y="1371"/>
                    <a:pt x="1040" y="1370"/>
                    <a:pt x="1048" y="1332"/>
                  </a:cubicBezTo>
                  <a:cubicBezTo>
                    <a:pt x="1056" y="1294"/>
                    <a:pt x="1046" y="1229"/>
                    <a:pt x="1063" y="1210"/>
                  </a:cubicBezTo>
                  <a:cubicBezTo>
                    <a:pt x="1080" y="1191"/>
                    <a:pt x="1088" y="1185"/>
                    <a:pt x="1088" y="1160"/>
                  </a:cubicBezTo>
                  <a:cubicBezTo>
                    <a:pt x="1087" y="1135"/>
                    <a:pt x="1038" y="1077"/>
                    <a:pt x="1010" y="1007"/>
                  </a:cubicBezTo>
                  <a:cubicBezTo>
                    <a:pt x="984" y="943"/>
                    <a:pt x="976" y="908"/>
                    <a:pt x="966" y="841"/>
                  </a:cubicBezTo>
                  <a:cubicBezTo>
                    <a:pt x="962" y="806"/>
                    <a:pt x="890" y="703"/>
                    <a:pt x="875" y="662"/>
                  </a:cubicBezTo>
                  <a:cubicBezTo>
                    <a:pt x="867" y="640"/>
                    <a:pt x="879" y="712"/>
                    <a:pt x="886" y="762"/>
                  </a:cubicBezTo>
                  <a:cubicBezTo>
                    <a:pt x="895" y="829"/>
                    <a:pt x="919" y="856"/>
                    <a:pt x="943" y="940"/>
                  </a:cubicBezTo>
                  <a:cubicBezTo>
                    <a:pt x="961" y="1007"/>
                    <a:pt x="969" y="1036"/>
                    <a:pt x="979" y="1136"/>
                  </a:cubicBezTo>
                  <a:cubicBezTo>
                    <a:pt x="991" y="1256"/>
                    <a:pt x="1001" y="1521"/>
                    <a:pt x="962" y="1675"/>
                  </a:cubicBezTo>
                  <a:cubicBezTo>
                    <a:pt x="943" y="1754"/>
                    <a:pt x="932" y="1839"/>
                    <a:pt x="942" y="1931"/>
                  </a:cubicBezTo>
                  <a:cubicBezTo>
                    <a:pt x="952" y="2023"/>
                    <a:pt x="949" y="2090"/>
                    <a:pt x="930" y="2175"/>
                  </a:cubicBezTo>
                  <a:cubicBezTo>
                    <a:pt x="909" y="2263"/>
                    <a:pt x="892" y="2378"/>
                    <a:pt x="878" y="2475"/>
                  </a:cubicBezTo>
                  <a:cubicBezTo>
                    <a:pt x="864" y="2570"/>
                    <a:pt x="822" y="2635"/>
                    <a:pt x="841" y="2670"/>
                  </a:cubicBezTo>
                  <a:cubicBezTo>
                    <a:pt x="859" y="2705"/>
                    <a:pt x="901" y="2733"/>
                    <a:pt x="906" y="2752"/>
                  </a:cubicBezTo>
                  <a:cubicBezTo>
                    <a:pt x="912" y="2772"/>
                    <a:pt x="883" y="2777"/>
                    <a:pt x="859" y="2777"/>
                  </a:cubicBezTo>
                  <a:cubicBezTo>
                    <a:pt x="834" y="2777"/>
                    <a:pt x="794" y="2790"/>
                    <a:pt x="780" y="2777"/>
                  </a:cubicBezTo>
                  <a:cubicBezTo>
                    <a:pt x="766" y="2764"/>
                    <a:pt x="725" y="2722"/>
                    <a:pt x="727" y="2688"/>
                  </a:cubicBezTo>
                  <a:cubicBezTo>
                    <a:pt x="729" y="2653"/>
                    <a:pt x="737" y="2640"/>
                    <a:pt x="730" y="2628"/>
                  </a:cubicBezTo>
                  <a:cubicBezTo>
                    <a:pt x="723" y="2615"/>
                    <a:pt x="715" y="2570"/>
                    <a:pt x="713" y="2542"/>
                  </a:cubicBezTo>
                  <a:cubicBezTo>
                    <a:pt x="709" y="2441"/>
                    <a:pt x="664" y="2306"/>
                    <a:pt x="650" y="2228"/>
                  </a:cubicBezTo>
                  <a:cubicBezTo>
                    <a:pt x="622" y="2079"/>
                    <a:pt x="621" y="2000"/>
                    <a:pt x="620" y="1974"/>
                  </a:cubicBezTo>
                  <a:cubicBezTo>
                    <a:pt x="619" y="1949"/>
                    <a:pt x="611" y="1896"/>
                    <a:pt x="604" y="1843"/>
                  </a:cubicBezTo>
                  <a:cubicBezTo>
                    <a:pt x="601" y="1823"/>
                    <a:pt x="597" y="1777"/>
                    <a:pt x="594" y="1724"/>
                  </a:cubicBezTo>
                  <a:cubicBezTo>
                    <a:pt x="591" y="1777"/>
                    <a:pt x="587" y="1823"/>
                    <a:pt x="584" y="1843"/>
                  </a:cubicBezTo>
                  <a:cubicBezTo>
                    <a:pt x="577" y="1896"/>
                    <a:pt x="569" y="1949"/>
                    <a:pt x="568" y="1974"/>
                  </a:cubicBezTo>
                  <a:cubicBezTo>
                    <a:pt x="567" y="2000"/>
                    <a:pt x="566" y="2079"/>
                    <a:pt x="538" y="2228"/>
                  </a:cubicBezTo>
                  <a:cubicBezTo>
                    <a:pt x="524" y="2306"/>
                    <a:pt x="479" y="2441"/>
                    <a:pt x="474" y="2542"/>
                  </a:cubicBezTo>
                  <a:cubicBezTo>
                    <a:pt x="473" y="2570"/>
                    <a:pt x="465" y="2615"/>
                    <a:pt x="458" y="2628"/>
                  </a:cubicBezTo>
                  <a:cubicBezTo>
                    <a:pt x="451" y="2640"/>
                    <a:pt x="459" y="2653"/>
                    <a:pt x="461" y="2688"/>
                  </a:cubicBezTo>
                  <a:cubicBezTo>
                    <a:pt x="463" y="2722"/>
                    <a:pt x="422" y="2764"/>
                    <a:pt x="408" y="2777"/>
                  </a:cubicBezTo>
                  <a:cubicBezTo>
                    <a:pt x="394" y="2790"/>
                    <a:pt x="354" y="2777"/>
                    <a:pt x="329" y="2777"/>
                  </a:cubicBezTo>
                  <a:cubicBezTo>
                    <a:pt x="305" y="2777"/>
                    <a:pt x="276" y="2772"/>
                    <a:pt x="282" y="2752"/>
                  </a:cubicBezTo>
                  <a:cubicBezTo>
                    <a:pt x="287" y="2733"/>
                    <a:pt x="328" y="2705"/>
                    <a:pt x="347" y="2670"/>
                  </a:cubicBezTo>
                  <a:cubicBezTo>
                    <a:pt x="366" y="2635"/>
                    <a:pt x="324" y="2570"/>
                    <a:pt x="310" y="2475"/>
                  </a:cubicBezTo>
                  <a:cubicBezTo>
                    <a:pt x="296" y="2378"/>
                    <a:pt x="279" y="2263"/>
                    <a:pt x="258" y="2175"/>
                  </a:cubicBezTo>
                  <a:cubicBezTo>
                    <a:pt x="239" y="2090"/>
                    <a:pt x="236" y="2023"/>
                    <a:pt x="246" y="1931"/>
                  </a:cubicBezTo>
                  <a:cubicBezTo>
                    <a:pt x="256" y="1839"/>
                    <a:pt x="245" y="1754"/>
                    <a:pt x="225" y="1675"/>
                  </a:cubicBezTo>
                  <a:cubicBezTo>
                    <a:pt x="187" y="1521"/>
                    <a:pt x="197" y="1256"/>
                    <a:pt x="209" y="1136"/>
                  </a:cubicBezTo>
                  <a:cubicBezTo>
                    <a:pt x="219" y="1036"/>
                    <a:pt x="226" y="1007"/>
                    <a:pt x="245" y="940"/>
                  </a:cubicBezTo>
                  <a:cubicBezTo>
                    <a:pt x="269" y="856"/>
                    <a:pt x="293" y="829"/>
                    <a:pt x="302" y="762"/>
                  </a:cubicBezTo>
                  <a:cubicBezTo>
                    <a:pt x="308" y="712"/>
                    <a:pt x="321" y="640"/>
                    <a:pt x="313" y="662"/>
                  </a:cubicBezTo>
                  <a:cubicBezTo>
                    <a:pt x="298" y="703"/>
                    <a:pt x="226" y="806"/>
                    <a:pt x="221" y="841"/>
                  </a:cubicBezTo>
                  <a:cubicBezTo>
                    <a:pt x="212" y="908"/>
                    <a:pt x="204" y="943"/>
                    <a:pt x="178" y="1007"/>
                  </a:cubicBezTo>
                  <a:cubicBezTo>
                    <a:pt x="150" y="1077"/>
                    <a:pt x="101" y="1135"/>
                    <a:pt x="100" y="1160"/>
                  </a:cubicBezTo>
                  <a:cubicBezTo>
                    <a:pt x="100" y="1185"/>
                    <a:pt x="108" y="1191"/>
                    <a:pt x="125" y="1210"/>
                  </a:cubicBezTo>
                  <a:cubicBezTo>
                    <a:pt x="142" y="1229"/>
                    <a:pt x="132" y="1294"/>
                    <a:pt x="140" y="1332"/>
                  </a:cubicBezTo>
                  <a:cubicBezTo>
                    <a:pt x="148" y="1370"/>
                    <a:pt x="119" y="1371"/>
                    <a:pt x="113" y="1356"/>
                  </a:cubicBezTo>
                  <a:cubicBezTo>
                    <a:pt x="101" y="1328"/>
                    <a:pt x="109" y="1278"/>
                    <a:pt x="104" y="1305"/>
                  </a:cubicBezTo>
                  <a:cubicBezTo>
                    <a:pt x="97" y="1345"/>
                    <a:pt x="105" y="1363"/>
                    <a:pt x="120" y="1405"/>
                  </a:cubicBezTo>
                  <a:cubicBezTo>
                    <a:pt x="134" y="1447"/>
                    <a:pt x="96" y="1448"/>
                    <a:pt x="86" y="1440"/>
                  </a:cubicBezTo>
                  <a:cubicBezTo>
                    <a:pt x="76" y="1432"/>
                    <a:pt x="13" y="1354"/>
                    <a:pt x="7" y="1325"/>
                  </a:cubicBezTo>
                  <a:cubicBezTo>
                    <a:pt x="1" y="1295"/>
                    <a:pt x="0" y="1248"/>
                    <a:pt x="5" y="1181"/>
                  </a:cubicBezTo>
                  <a:cubicBezTo>
                    <a:pt x="9" y="1115"/>
                    <a:pt x="5" y="959"/>
                    <a:pt x="12" y="897"/>
                  </a:cubicBezTo>
                  <a:cubicBezTo>
                    <a:pt x="20" y="836"/>
                    <a:pt x="83" y="536"/>
                    <a:pt x="96" y="465"/>
                  </a:cubicBezTo>
                  <a:cubicBezTo>
                    <a:pt x="114" y="363"/>
                    <a:pt x="179" y="304"/>
                    <a:pt x="231" y="281"/>
                  </a:cubicBezTo>
                  <a:cubicBezTo>
                    <a:pt x="282" y="258"/>
                    <a:pt x="417" y="218"/>
                    <a:pt x="455" y="191"/>
                  </a:cubicBezTo>
                  <a:cubicBezTo>
                    <a:pt x="493" y="164"/>
                    <a:pt x="491" y="65"/>
                    <a:pt x="491" y="0"/>
                  </a:cubicBezTo>
                  <a:lnTo>
                    <a:pt x="697" y="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8" name="TextBox 7">
            <a:extLst>
              <a:ext uri="{FF2B5EF4-FFF2-40B4-BE49-F238E27FC236}">
                <a16:creationId xmlns:a16="http://schemas.microsoft.com/office/drawing/2014/main" id="{5C738785-3F88-B247-72D2-B3B53D78333F}"/>
              </a:ext>
            </a:extLst>
          </p:cNvPr>
          <p:cNvSpPr txBox="1"/>
          <p:nvPr/>
        </p:nvSpPr>
        <p:spPr bwMode="auto">
          <a:xfrm>
            <a:off x="3259588" y="1270139"/>
            <a:ext cx="5155343" cy="463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300"/>
              </a:lnSpc>
              <a:spcBef>
                <a:spcPts val="0"/>
              </a:spcBef>
              <a:spcAft>
                <a:spcPts val="200"/>
              </a:spcAft>
              <a:buClrTx/>
              <a:buFontTx/>
              <a:buNone/>
            </a:pPr>
            <a:r>
              <a:rPr lang="en-US" sz="1600" dirty="0">
                <a:solidFill>
                  <a:schemeClr val="bg1"/>
                </a:solidFill>
                <a:latin typeface="Calibri" panose="020F0502020204030204" pitchFamily="34" charset="0"/>
              </a:rPr>
              <a:t>Immune Dysfunction</a:t>
            </a:r>
          </a:p>
          <a:p>
            <a:pPr marL="285750" indent="-285750">
              <a:lnSpc>
                <a:spcPts val="1300"/>
              </a:lnSpc>
              <a:spcBef>
                <a:spcPts val="0"/>
              </a:spcBef>
              <a:spcAft>
                <a:spcPct val="0"/>
              </a:spcAft>
              <a:buClrTx/>
              <a:buFont typeface="Wingdings" panose="05000000000000000000" pitchFamily="2" charset="2"/>
              <a:buChar char="§"/>
            </a:pPr>
            <a:r>
              <a:rPr lang="en-US" sz="1600" dirty="0">
                <a:solidFill>
                  <a:schemeClr val="accent3"/>
                </a:solidFill>
                <a:latin typeface="Calibri" panose="020F0502020204030204" pitchFamily="34" charset="0"/>
              </a:rPr>
              <a:t>Impaired</a:t>
            </a:r>
            <a:r>
              <a:rPr lang="en-US" sz="1600" dirty="0">
                <a:solidFill>
                  <a:schemeClr val="bg1"/>
                </a:solidFill>
                <a:latin typeface="Calibri" panose="020F0502020204030204" pitchFamily="34" charset="0"/>
              </a:rPr>
              <a:t> </a:t>
            </a:r>
            <a:r>
              <a:rPr lang="en-US" sz="1600" dirty="0">
                <a:solidFill>
                  <a:schemeClr val="accent3"/>
                </a:solidFill>
                <a:latin typeface="Calibri" panose="020F0502020204030204" pitchFamily="34" charset="0"/>
              </a:rPr>
              <a:t>function</a:t>
            </a:r>
            <a:r>
              <a:rPr lang="en-US" sz="1600" dirty="0">
                <a:solidFill>
                  <a:schemeClr val="bg1"/>
                </a:solidFill>
                <a:latin typeface="Calibri" panose="020F0502020204030204" pitchFamily="34" charset="0"/>
              </a:rPr>
              <a:t> </a:t>
            </a:r>
            <a:r>
              <a:rPr lang="en-US" sz="1600" b="0" dirty="0">
                <a:solidFill>
                  <a:schemeClr val="bg1"/>
                </a:solidFill>
                <a:latin typeface="Calibri" panose="020F0502020204030204" pitchFamily="34" charset="0"/>
              </a:rPr>
              <a:t>of T lymphocyte and subpopulations</a:t>
            </a:r>
          </a:p>
        </p:txBody>
      </p:sp>
      <p:sp>
        <p:nvSpPr>
          <p:cNvPr id="9" name="TextBox 8">
            <a:extLst>
              <a:ext uri="{FF2B5EF4-FFF2-40B4-BE49-F238E27FC236}">
                <a16:creationId xmlns:a16="http://schemas.microsoft.com/office/drawing/2014/main" id="{31C42648-24DE-86D2-8D6F-E8E31A9B0602}"/>
              </a:ext>
            </a:extLst>
          </p:cNvPr>
          <p:cNvSpPr txBox="1"/>
          <p:nvPr/>
        </p:nvSpPr>
        <p:spPr bwMode="auto">
          <a:xfrm>
            <a:off x="8135614" y="1560538"/>
            <a:ext cx="3454077" cy="417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0"/>
              </a:spcBef>
              <a:spcAft>
                <a:spcPct val="0"/>
              </a:spcAft>
              <a:buClrTx/>
              <a:buFontTx/>
              <a:buNone/>
            </a:pPr>
            <a:r>
              <a:rPr lang="en-US" sz="1600" dirty="0">
                <a:solidFill>
                  <a:schemeClr val="bg1"/>
                </a:solidFill>
                <a:latin typeface="Calibri" panose="020F0502020204030204" pitchFamily="34" charset="0"/>
              </a:rPr>
              <a:t>Pulmonary Function</a:t>
            </a:r>
          </a:p>
          <a:p>
            <a:pPr marL="285750" indent="-285750">
              <a:lnSpc>
                <a:spcPct val="80000"/>
              </a:lnSpc>
              <a:spcBef>
                <a:spcPts val="0"/>
              </a:spcBef>
              <a:spcAft>
                <a:spcPct val="0"/>
              </a:spcAft>
              <a:buClrTx/>
              <a:buFont typeface="Wingdings" panose="05000000000000000000" pitchFamily="2" charset="2"/>
              <a:buChar char="§"/>
            </a:pPr>
            <a:r>
              <a:rPr lang="en-US" sz="1600" dirty="0">
                <a:solidFill>
                  <a:schemeClr val="accent3"/>
                </a:solidFill>
                <a:latin typeface="Calibri" panose="020F0502020204030204" pitchFamily="34" charset="0"/>
                <a:cs typeface="Calibri" panose="020F0502020204030204" pitchFamily="34" charset="0"/>
              </a:rPr>
              <a:t>↓</a:t>
            </a:r>
            <a:r>
              <a:rPr lang="en-US" sz="1600" dirty="0">
                <a:solidFill>
                  <a:schemeClr val="accent3"/>
                </a:solidFill>
                <a:latin typeface="Calibri" panose="020F0502020204030204" pitchFamily="34" charset="0"/>
              </a:rPr>
              <a:t>diaphragmatic excursion and pulmonary function</a:t>
            </a:r>
          </a:p>
          <a:p>
            <a:pPr marL="285750" indent="-285750">
              <a:lnSpc>
                <a:spcPct val="80000"/>
              </a:lnSpc>
              <a:spcBef>
                <a:spcPts val="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Impaired ventilation</a:t>
            </a:r>
          </a:p>
          <a:p>
            <a:pPr marL="115888" indent="-115888">
              <a:lnSpc>
                <a:spcPct val="80000"/>
              </a:lnSpc>
              <a:spcBef>
                <a:spcPts val="0"/>
              </a:spcBef>
              <a:spcAft>
                <a:spcPct val="0"/>
              </a:spcAft>
              <a:buClrTx/>
              <a:buFont typeface="Arial" panose="020B0604020202020204" pitchFamily="34" charset="0"/>
              <a:buChar char="•"/>
            </a:pPr>
            <a:endParaRPr lang="en-US" sz="1600" b="0" dirty="0">
              <a:solidFill>
                <a:schemeClr val="bg1"/>
              </a:solidFill>
              <a:latin typeface="Calibri" panose="020F0502020204030204" pitchFamily="34" charset="0"/>
            </a:endParaRPr>
          </a:p>
          <a:p>
            <a:pPr algn="ctr">
              <a:lnSpc>
                <a:spcPct val="80000"/>
              </a:lnSpc>
              <a:spcBef>
                <a:spcPts val="600"/>
              </a:spcBef>
              <a:spcAft>
                <a:spcPct val="0"/>
              </a:spcAft>
              <a:buClrTx/>
            </a:pPr>
            <a:r>
              <a:rPr lang="en-US" sz="1600" dirty="0">
                <a:solidFill>
                  <a:schemeClr val="bg1"/>
                </a:solidFill>
                <a:latin typeface="Calibri" panose="020F0502020204030204" pitchFamily="34" charset="0"/>
              </a:rPr>
              <a:t>Heart Disease</a:t>
            </a:r>
          </a:p>
          <a:p>
            <a:pPr marL="285750" indent="-285750">
              <a:lnSpc>
                <a:spcPct val="80000"/>
              </a:lnSpc>
              <a:spcBef>
                <a:spcPts val="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Heart failure/cardiomyopathy</a:t>
            </a:r>
          </a:p>
          <a:p>
            <a:pPr marL="285750" indent="-285750">
              <a:lnSpc>
                <a:spcPct val="80000"/>
              </a:lnSpc>
              <a:spcBef>
                <a:spcPts val="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Increased risk for atrial fibrillation</a:t>
            </a:r>
          </a:p>
          <a:p>
            <a:pPr marL="115888" indent="-115888">
              <a:lnSpc>
                <a:spcPct val="80000"/>
              </a:lnSpc>
              <a:spcBef>
                <a:spcPts val="0"/>
              </a:spcBef>
              <a:spcAft>
                <a:spcPct val="0"/>
              </a:spcAft>
              <a:buClrTx/>
              <a:buFont typeface="Arial" panose="020B0604020202020204" pitchFamily="34" charset="0"/>
              <a:buChar char="•"/>
            </a:pPr>
            <a:endParaRPr lang="en-US" sz="900" b="0" dirty="0">
              <a:solidFill>
                <a:schemeClr val="bg1"/>
              </a:solidFill>
              <a:latin typeface="Calibri" panose="020F0502020204030204" pitchFamily="34" charset="0"/>
            </a:endParaRPr>
          </a:p>
          <a:p>
            <a:pPr algn="ctr">
              <a:lnSpc>
                <a:spcPct val="80000"/>
              </a:lnSpc>
              <a:spcBef>
                <a:spcPts val="600"/>
              </a:spcBef>
              <a:spcAft>
                <a:spcPct val="0"/>
              </a:spcAft>
              <a:buClrTx/>
            </a:pPr>
            <a:r>
              <a:rPr lang="en-US" sz="1600" dirty="0">
                <a:solidFill>
                  <a:schemeClr val="bg1"/>
                </a:solidFill>
                <a:latin typeface="Calibri" panose="020F0502020204030204" pitchFamily="34" charset="0"/>
              </a:rPr>
              <a:t>Kidney Disease</a:t>
            </a:r>
          </a:p>
          <a:p>
            <a:pPr marL="285750" indent="-285750">
              <a:lnSpc>
                <a:spcPct val="80000"/>
              </a:lnSpc>
              <a:spcBef>
                <a:spcPts val="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Glomerular hypertrophy and capillary hypertension</a:t>
            </a:r>
          </a:p>
          <a:p>
            <a:pPr marL="285750" indent="-285750">
              <a:lnSpc>
                <a:spcPct val="80000"/>
              </a:lnSpc>
              <a:spcBef>
                <a:spcPts val="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Glomerulosclerosis, proteinuria</a:t>
            </a:r>
          </a:p>
          <a:p>
            <a:pPr marL="285750" indent="-285750">
              <a:lnSpc>
                <a:spcPct val="80000"/>
              </a:lnSpc>
              <a:spcBef>
                <a:spcPts val="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End-state renal disease</a:t>
            </a:r>
          </a:p>
          <a:p>
            <a:pPr algn="ctr">
              <a:lnSpc>
                <a:spcPct val="80000"/>
              </a:lnSpc>
              <a:spcBef>
                <a:spcPts val="600"/>
              </a:spcBef>
              <a:spcAft>
                <a:spcPct val="0"/>
              </a:spcAft>
              <a:buClrTx/>
            </a:pPr>
            <a:endParaRPr lang="en-US" sz="200" dirty="0">
              <a:solidFill>
                <a:schemeClr val="bg1"/>
              </a:solidFill>
              <a:latin typeface="Calibri" panose="020F0502020204030204" pitchFamily="34" charset="0"/>
            </a:endParaRPr>
          </a:p>
          <a:p>
            <a:pPr algn="ctr">
              <a:lnSpc>
                <a:spcPct val="80000"/>
              </a:lnSpc>
              <a:spcBef>
                <a:spcPts val="600"/>
              </a:spcBef>
              <a:spcAft>
                <a:spcPct val="0"/>
              </a:spcAft>
              <a:buClrTx/>
            </a:pPr>
            <a:r>
              <a:rPr lang="en-US" sz="1600" dirty="0">
                <a:solidFill>
                  <a:schemeClr val="bg1"/>
                </a:solidFill>
                <a:latin typeface="Calibri" panose="020F0502020204030204" pitchFamily="34" charset="0"/>
              </a:rPr>
              <a:t>Endotheliitis</a:t>
            </a:r>
          </a:p>
          <a:p>
            <a:pPr marL="285750" indent="-285750">
              <a:lnSpc>
                <a:spcPct val="80000"/>
              </a:lnSpc>
              <a:spcBef>
                <a:spcPts val="0"/>
              </a:spcBef>
              <a:spcAft>
                <a:spcPct val="0"/>
              </a:spcAft>
              <a:buClrTx/>
              <a:buFont typeface="Wingdings" panose="05000000000000000000" pitchFamily="2" charset="2"/>
              <a:buChar char="§"/>
            </a:pPr>
            <a:r>
              <a:rPr lang="en-US" sz="1600" dirty="0">
                <a:solidFill>
                  <a:schemeClr val="accent3"/>
                </a:solidFill>
                <a:latin typeface="Calibri" panose="020F0502020204030204" pitchFamily="34" charset="0"/>
              </a:rPr>
              <a:t>Prothrombotic</a:t>
            </a:r>
            <a:r>
              <a:rPr lang="en-US" sz="1600" b="0" dirty="0">
                <a:solidFill>
                  <a:schemeClr val="bg1"/>
                </a:solidFill>
                <a:latin typeface="Calibri" panose="020F0502020204030204" pitchFamily="34" charset="0"/>
              </a:rPr>
              <a:t> and proatherogenic state</a:t>
            </a:r>
          </a:p>
          <a:p>
            <a:pPr marL="285750" indent="-285750">
              <a:lnSpc>
                <a:spcPct val="80000"/>
              </a:lnSpc>
              <a:spcBef>
                <a:spcPts val="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Impaired hemostasis and thrombosis</a:t>
            </a:r>
          </a:p>
        </p:txBody>
      </p:sp>
      <p:sp>
        <p:nvSpPr>
          <p:cNvPr id="10" name="TextBox 9">
            <a:extLst>
              <a:ext uri="{FF2B5EF4-FFF2-40B4-BE49-F238E27FC236}">
                <a16:creationId xmlns:a16="http://schemas.microsoft.com/office/drawing/2014/main" id="{906BAA2F-6F25-4AD9-CAF8-4DCD3DA00560}"/>
              </a:ext>
            </a:extLst>
          </p:cNvPr>
          <p:cNvSpPr txBox="1"/>
          <p:nvPr/>
        </p:nvSpPr>
        <p:spPr bwMode="auto">
          <a:xfrm>
            <a:off x="3071687" y="5451249"/>
            <a:ext cx="56908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spcAft>
                <a:spcPct val="0"/>
              </a:spcAft>
              <a:buClrTx/>
              <a:buFontTx/>
              <a:buNone/>
            </a:pPr>
            <a:r>
              <a:rPr lang="en-US" sz="1600" dirty="0">
                <a:solidFill>
                  <a:schemeClr val="bg1"/>
                </a:solidFill>
                <a:latin typeface="Calibri" panose="020F0502020204030204" pitchFamily="34" charset="0"/>
              </a:rPr>
              <a:t>Hypercoagulability</a:t>
            </a:r>
          </a:p>
          <a:p>
            <a:pPr marL="285750" indent="-285750">
              <a:spcBef>
                <a:spcPts val="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Adipocytokines and coagulation factor hyperactivity</a:t>
            </a:r>
          </a:p>
          <a:p>
            <a:pPr marL="285750" indent="-285750">
              <a:spcBef>
                <a:spcPts val="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cs typeface="Calibri" panose="020F0502020204030204" pitchFamily="34" charset="0"/>
              </a:rPr>
              <a:t>↓f</a:t>
            </a:r>
            <a:r>
              <a:rPr lang="en-US" sz="1600" b="0" dirty="0">
                <a:solidFill>
                  <a:schemeClr val="bg1"/>
                </a:solidFill>
                <a:latin typeface="Calibri" panose="020F0502020204030204" pitchFamily="34" charset="0"/>
              </a:rPr>
              <a:t>ibrinolysis</a:t>
            </a:r>
          </a:p>
          <a:p>
            <a:pPr marL="285750" indent="-285750">
              <a:spcBef>
                <a:spcPts val="0"/>
              </a:spcBef>
              <a:spcAft>
                <a:spcPct val="0"/>
              </a:spcAft>
              <a:buClrTx/>
              <a:buFont typeface="Wingdings" panose="05000000000000000000" pitchFamily="2" charset="2"/>
              <a:buChar char="§"/>
            </a:pPr>
            <a:r>
              <a:rPr lang="en-US" sz="1600" dirty="0">
                <a:solidFill>
                  <a:schemeClr val="accent3"/>
                </a:solidFill>
                <a:latin typeface="Calibri" panose="020F0502020204030204" pitchFamily="34" charset="0"/>
              </a:rPr>
              <a:t>↑inflammation</a:t>
            </a:r>
            <a:r>
              <a:rPr lang="en-US" sz="1600" b="0" dirty="0">
                <a:solidFill>
                  <a:schemeClr val="bg1"/>
                </a:solidFill>
                <a:latin typeface="Calibri" panose="020F0502020204030204" pitchFamily="34" charset="0"/>
              </a:rPr>
              <a:t>, oxidative stress, and endothelial dysfunction</a:t>
            </a:r>
          </a:p>
        </p:txBody>
      </p:sp>
      <p:cxnSp>
        <p:nvCxnSpPr>
          <p:cNvPr id="11" name="Straight Connector 10">
            <a:extLst>
              <a:ext uri="{FF2B5EF4-FFF2-40B4-BE49-F238E27FC236}">
                <a16:creationId xmlns:a16="http://schemas.microsoft.com/office/drawing/2014/main" id="{74219CAB-A5AD-9381-3408-C79E8D338D23}"/>
              </a:ext>
            </a:extLst>
          </p:cNvPr>
          <p:cNvCxnSpPr>
            <a:cxnSpLocks/>
          </p:cNvCxnSpPr>
          <p:nvPr/>
        </p:nvCxnSpPr>
        <p:spPr bwMode="auto">
          <a:xfrm>
            <a:off x="5796651" y="1772249"/>
            <a:ext cx="0" cy="215435"/>
          </a:xfrm>
          <a:prstGeom prst="line">
            <a:avLst/>
          </a:prstGeom>
          <a:noFill/>
          <a:ln w="38100" cap="flat" cmpd="sng" algn="ctr">
            <a:solidFill>
              <a:schemeClr val="bg1">
                <a:lumMod val="50000"/>
                <a:lumOff val="50000"/>
              </a:schemeClr>
            </a:solidFill>
            <a:prstDash val="solid"/>
            <a:round/>
            <a:headEnd type="triangle" w="med" len="med"/>
            <a:tailEnd type="none" w="med" len="med"/>
          </a:ln>
          <a:effectLst/>
        </p:spPr>
      </p:cxnSp>
      <p:cxnSp>
        <p:nvCxnSpPr>
          <p:cNvPr id="12" name="Straight Connector 11">
            <a:extLst>
              <a:ext uri="{FF2B5EF4-FFF2-40B4-BE49-F238E27FC236}">
                <a16:creationId xmlns:a16="http://schemas.microsoft.com/office/drawing/2014/main" id="{6333429D-2D3E-1BE2-203D-EFE4BBB2A6C3}"/>
              </a:ext>
            </a:extLst>
          </p:cNvPr>
          <p:cNvCxnSpPr>
            <a:cxnSpLocks/>
          </p:cNvCxnSpPr>
          <p:nvPr/>
        </p:nvCxnSpPr>
        <p:spPr bwMode="auto">
          <a:xfrm flipV="1">
            <a:off x="5808685" y="5248275"/>
            <a:ext cx="0" cy="280347"/>
          </a:xfrm>
          <a:prstGeom prst="line">
            <a:avLst/>
          </a:prstGeom>
          <a:noFill/>
          <a:ln w="38100" cap="flat" cmpd="sng" algn="ctr">
            <a:solidFill>
              <a:schemeClr val="bg1">
                <a:lumMod val="50000"/>
                <a:lumOff val="50000"/>
              </a:schemeClr>
            </a:solidFill>
            <a:prstDash val="solid"/>
            <a:round/>
            <a:headEnd type="triangle" w="med" len="med"/>
            <a:tailEnd type="none" w="med" len="med"/>
          </a:ln>
          <a:effectLst/>
        </p:spPr>
      </p:cxnSp>
      <p:pic>
        <p:nvPicPr>
          <p:cNvPr id="13" name="Picture 12">
            <a:extLst>
              <a:ext uri="{FF2B5EF4-FFF2-40B4-BE49-F238E27FC236}">
                <a16:creationId xmlns:a16="http://schemas.microsoft.com/office/drawing/2014/main" id="{D73FF7F0-B5CE-C92D-1599-4598AAFEF81C}"/>
              </a:ext>
            </a:extLst>
          </p:cNvPr>
          <p:cNvPicPr>
            <a:picLocks noChangeAspect="1"/>
          </p:cNvPicPr>
          <p:nvPr/>
        </p:nvPicPr>
        <p:blipFill>
          <a:blip r:embed="rId3"/>
          <a:stretch>
            <a:fillRect/>
          </a:stretch>
        </p:blipFill>
        <p:spPr>
          <a:xfrm>
            <a:off x="7401433" y="1816179"/>
            <a:ext cx="404054" cy="403029"/>
          </a:xfrm>
          <a:prstGeom prst="rect">
            <a:avLst/>
          </a:prstGeom>
        </p:spPr>
      </p:pic>
      <p:pic>
        <p:nvPicPr>
          <p:cNvPr id="14" name="Picture 13">
            <a:extLst>
              <a:ext uri="{FF2B5EF4-FFF2-40B4-BE49-F238E27FC236}">
                <a16:creationId xmlns:a16="http://schemas.microsoft.com/office/drawing/2014/main" id="{AA007D5A-B8A1-8007-885E-F7942DAD927E}"/>
              </a:ext>
            </a:extLst>
          </p:cNvPr>
          <p:cNvPicPr>
            <a:picLocks noChangeAspect="1"/>
          </p:cNvPicPr>
          <p:nvPr/>
        </p:nvPicPr>
        <p:blipFill>
          <a:blip r:embed="rId4"/>
          <a:stretch>
            <a:fillRect/>
          </a:stretch>
        </p:blipFill>
        <p:spPr>
          <a:xfrm>
            <a:off x="7654147" y="2778924"/>
            <a:ext cx="373277" cy="504498"/>
          </a:xfrm>
          <a:prstGeom prst="rect">
            <a:avLst/>
          </a:prstGeom>
        </p:spPr>
      </p:pic>
      <p:pic>
        <p:nvPicPr>
          <p:cNvPr id="15" name="Picture 14">
            <a:extLst>
              <a:ext uri="{FF2B5EF4-FFF2-40B4-BE49-F238E27FC236}">
                <a16:creationId xmlns:a16="http://schemas.microsoft.com/office/drawing/2014/main" id="{8F492945-4C83-1344-6E73-FF0B3129C54E}"/>
              </a:ext>
            </a:extLst>
          </p:cNvPr>
          <p:cNvPicPr>
            <a:picLocks noChangeAspect="1"/>
          </p:cNvPicPr>
          <p:nvPr/>
        </p:nvPicPr>
        <p:blipFill>
          <a:blip r:embed="rId5"/>
          <a:stretch>
            <a:fillRect/>
          </a:stretch>
        </p:blipFill>
        <p:spPr>
          <a:xfrm>
            <a:off x="7543962" y="3768189"/>
            <a:ext cx="593645" cy="370901"/>
          </a:xfrm>
          <a:prstGeom prst="rect">
            <a:avLst/>
          </a:prstGeom>
        </p:spPr>
      </p:pic>
      <p:pic>
        <p:nvPicPr>
          <p:cNvPr id="16" name="Picture 15">
            <a:extLst>
              <a:ext uri="{FF2B5EF4-FFF2-40B4-BE49-F238E27FC236}">
                <a16:creationId xmlns:a16="http://schemas.microsoft.com/office/drawing/2014/main" id="{83C89A06-0B5D-F89B-CE32-6B7A30C4CD95}"/>
              </a:ext>
            </a:extLst>
          </p:cNvPr>
          <p:cNvPicPr>
            <a:picLocks noChangeAspect="1"/>
          </p:cNvPicPr>
          <p:nvPr/>
        </p:nvPicPr>
        <p:blipFill>
          <a:blip r:embed="rId6"/>
          <a:stretch>
            <a:fillRect/>
          </a:stretch>
        </p:blipFill>
        <p:spPr>
          <a:xfrm>
            <a:off x="7477232" y="4669556"/>
            <a:ext cx="549212" cy="405939"/>
          </a:xfrm>
          <a:prstGeom prst="rect">
            <a:avLst/>
          </a:prstGeom>
        </p:spPr>
      </p:pic>
      <p:cxnSp>
        <p:nvCxnSpPr>
          <p:cNvPr id="17" name="Straight Connector 16">
            <a:extLst>
              <a:ext uri="{FF2B5EF4-FFF2-40B4-BE49-F238E27FC236}">
                <a16:creationId xmlns:a16="http://schemas.microsoft.com/office/drawing/2014/main" id="{B7E595E0-61B3-746D-4FB5-670FEF48E684}"/>
              </a:ext>
            </a:extLst>
          </p:cNvPr>
          <p:cNvCxnSpPr>
            <a:cxnSpLocks/>
          </p:cNvCxnSpPr>
          <p:nvPr/>
        </p:nvCxnSpPr>
        <p:spPr bwMode="auto">
          <a:xfrm flipH="1">
            <a:off x="6132535" y="2052882"/>
            <a:ext cx="1117414" cy="421409"/>
          </a:xfrm>
          <a:prstGeom prst="line">
            <a:avLst/>
          </a:prstGeom>
          <a:noFill/>
          <a:ln w="38100" cap="flat" cmpd="sng" algn="ctr">
            <a:solidFill>
              <a:schemeClr val="bg1">
                <a:lumMod val="50000"/>
                <a:lumOff val="50000"/>
              </a:schemeClr>
            </a:solidFill>
            <a:prstDash val="solid"/>
            <a:round/>
            <a:headEnd type="triangle" w="med" len="med"/>
            <a:tailEnd type="none" w="med" len="med"/>
          </a:ln>
          <a:effectLst/>
        </p:spPr>
      </p:cxnSp>
      <p:cxnSp>
        <p:nvCxnSpPr>
          <p:cNvPr id="18" name="Straight Connector 17">
            <a:extLst>
              <a:ext uri="{FF2B5EF4-FFF2-40B4-BE49-F238E27FC236}">
                <a16:creationId xmlns:a16="http://schemas.microsoft.com/office/drawing/2014/main" id="{4116089D-3C2F-0F02-81FE-0CCF2554029F}"/>
              </a:ext>
            </a:extLst>
          </p:cNvPr>
          <p:cNvCxnSpPr>
            <a:cxnSpLocks/>
          </p:cNvCxnSpPr>
          <p:nvPr/>
        </p:nvCxnSpPr>
        <p:spPr bwMode="auto">
          <a:xfrm flipH="1" flipV="1">
            <a:off x="6524217" y="2898487"/>
            <a:ext cx="954107" cy="159564"/>
          </a:xfrm>
          <a:prstGeom prst="line">
            <a:avLst/>
          </a:prstGeom>
          <a:noFill/>
          <a:ln w="38100" cap="flat" cmpd="sng" algn="ctr">
            <a:solidFill>
              <a:schemeClr val="bg1">
                <a:lumMod val="50000"/>
                <a:lumOff val="50000"/>
              </a:schemeClr>
            </a:solidFill>
            <a:prstDash val="solid"/>
            <a:round/>
            <a:headEnd type="triangle" w="med" len="med"/>
            <a:tailEnd type="none" w="med" len="med"/>
          </a:ln>
          <a:effectLst/>
        </p:spPr>
      </p:cxnSp>
      <p:cxnSp>
        <p:nvCxnSpPr>
          <p:cNvPr id="19" name="Straight Connector 18">
            <a:extLst>
              <a:ext uri="{FF2B5EF4-FFF2-40B4-BE49-F238E27FC236}">
                <a16:creationId xmlns:a16="http://schemas.microsoft.com/office/drawing/2014/main" id="{E7F5A4C2-6DDC-181C-3767-E03C7DC9C4A2}"/>
              </a:ext>
            </a:extLst>
          </p:cNvPr>
          <p:cNvCxnSpPr>
            <a:cxnSpLocks/>
          </p:cNvCxnSpPr>
          <p:nvPr/>
        </p:nvCxnSpPr>
        <p:spPr bwMode="auto">
          <a:xfrm flipH="1" flipV="1">
            <a:off x="6575031" y="3751536"/>
            <a:ext cx="823836" cy="162301"/>
          </a:xfrm>
          <a:prstGeom prst="line">
            <a:avLst/>
          </a:prstGeom>
          <a:noFill/>
          <a:ln w="38100" cap="flat" cmpd="sng" algn="ctr">
            <a:solidFill>
              <a:schemeClr val="bg1">
                <a:lumMod val="50000"/>
                <a:lumOff val="50000"/>
              </a:schemeClr>
            </a:solidFill>
            <a:prstDash val="solid"/>
            <a:round/>
            <a:headEnd type="triangle" w="med" len="med"/>
            <a:tailEnd type="none" w="med" len="med"/>
          </a:ln>
          <a:effectLst/>
        </p:spPr>
      </p:cxnSp>
      <p:cxnSp>
        <p:nvCxnSpPr>
          <p:cNvPr id="20" name="Straight Connector 19">
            <a:extLst>
              <a:ext uri="{FF2B5EF4-FFF2-40B4-BE49-F238E27FC236}">
                <a16:creationId xmlns:a16="http://schemas.microsoft.com/office/drawing/2014/main" id="{71BDE9BB-2FC6-2F1E-8B1D-84828BC38D51}"/>
              </a:ext>
            </a:extLst>
          </p:cNvPr>
          <p:cNvCxnSpPr>
            <a:cxnSpLocks/>
          </p:cNvCxnSpPr>
          <p:nvPr/>
        </p:nvCxnSpPr>
        <p:spPr bwMode="auto">
          <a:xfrm flipH="1" flipV="1">
            <a:off x="6339125" y="4053207"/>
            <a:ext cx="1059742" cy="621778"/>
          </a:xfrm>
          <a:prstGeom prst="line">
            <a:avLst/>
          </a:prstGeom>
          <a:noFill/>
          <a:ln w="38100" cap="flat" cmpd="sng" algn="ctr">
            <a:solidFill>
              <a:schemeClr val="bg1">
                <a:lumMod val="50000"/>
                <a:lumOff val="50000"/>
              </a:schemeClr>
            </a:solidFill>
            <a:prstDash val="solid"/>
            <a:round/>
            <a:headEnd type="triangle" w="med" len="med"/>
            <a:tailEnd type="none" w="med" len="med"/>
          </a:ln>
          <a:effectLst/>
        </p:spPr>
      </p:cxnSp>
      <p:cxnSp>
        <p:nvCxnSpPr>
          <p:cNvPr id="21" name="Straight Connector 20">
            <a:extLst>
              <a:ext uri="{FF2B5EF4-FFF2-40B4-BE49-F238E27FC236}">
                <a16:creationId xmlns:a16="http://schemas.microsoft.com/office/drawing/2014/main" id="{C9E20CEB-10AA-7316-52DA-8D778A75190E}"/>
              </a:ext>
            </a:extLst>
          </p:cNvPr>
          <p:cNvCxnSpPr>
            <a:cxnSpLocks/>
          </p:cNvCxnSpPr>
          <p:nvPr/>
        </p:nvCxnSpPr>
        <p:spPr bwMode="auto">
          <a:xfrm>
            <a:off x="3556448" y="1942526"/>
            <a:ext cx="1898514" cy="492800"/>
          </a:xfrm>
          <a:prstGeom prst="line">
            <a:avLst/>
          </a:prstGeom>
          <a:noFill/>
          <a:ln w="38100" cap="flat" cmpd="sng" algn="ctr">
            <a:solidFill>
              <a:schemeClr val="bg1">
                <a:lumMod val="50000"/>
                <a:lumOff val="50000"/>
              </a:schemeClr>
            </a:solidFill>
            <a:prstDash val="solid"/>
            <a:round/>
            <a:headEnd type="triangle" w="med" len="med"/>
            <a:tailEnd type="none" w="med" len="med"/>
          </a:ln>
          <a:effectLst/>
        </p:spPr>
      </p:cxnSp>
      <p:sp>
        <p:nvSpPr>
          <p:cNvPr id="22" name="TextBox 21">
            <a:extLst>
              <a:ext uri="{FF2B5EF4-FFF2-40B4-BE49-F238E27FC236}">
                <a16:creationId xmlns:a16="http://schemas.microsoft.com/office/drawing/2014/main" id="{8AD4C94D-DF37-7BEE-5328-6C12614419E5}"/>
              </a:ext>
            </a:extLst>
          </p:cNvPr>
          <p:cNvSpPr txBox="1"/>
          <p:nvPr/>
        </p:nvSpPr>
        <p:spPr bwMode="auto">
          <a:xfrm>
            <a:off x="1134225" y="1772249"/>
            <a:ext cx="2559050" cy="225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300"/>
              </a:lnSpc>
              <a:spcBef>
                <a:spcPts val="0"/>
              </a:spcBef>
              <a:spcAft>
                <a:spcPct val="0"/>
              </a:spcAft>
              <a:buClrTx/>
              <a:buFontTx/>
              <a:buNone/>
            </a:pPr>
            <a:r>
              <a:rPr lang="en-US" sz="1600" dirty="0">
                <a:solidFill>
                  <a:schemeClr val="bg1"/>
                </a:solidFill>
                <a:latin typeface="Calibri" panose="020F0502020204030204" pitchFamily="34" charset="0"/>
              </a:rPr>
              <a:t>Cardiometabolic Disease</a:t>
            </a:r>
          </a:p>
          <a:p>
            <a:pPr marL="687388" indent="-285750">
              <a:lnSpc>
                <a:spcPts val="1300"/>
              </a:lnSpc>
              <a:spcBef>
                <a:spcPts val="18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Hypertension</a:t>
            </a:r>
          </a:p>
          <a:p>
            <a:pPr marL="687388" indent="-285750">
              <a:lnSpc>
                <a:spcPts val="1300"/>
              </a:lnSpc>
              <a:spcBef>
                <a:spcPts val="18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Diabetes</a:t>
            </a:r>
          </a:p>
          <a:p>
            <a:pPr marL="687388" indent="-285750">
              <a:lnSpc>
                <a:spcPts val="1300"/>
              </a:lnSpc>
              <a:spcBef>
                <a:spcPts val="18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High LDL cholesterol</a:t>
            </a:r>
          </a:p>
          <a:p>
            <a:pPr marL="687388" indent="-285750">
              <a:lnSpc>
                <a:spcPts val="1300"/>
              </a:lnSpc>
              <a:spcBef>
                <a:spcPts val="18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High triglycerides</a:t>
            </a:r>
          </a:p>
          <a:p>
            <a:pPr marL="687388" indent="-285750">
              <a:lnSpc>
                <a:spcPts val="1300"/>
              </a:lnSpc>
              <a:spcBef>
                <a:spcPts val="18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Low HDL cholesterol</a:t>
            </a:r>
          </a:p>
        </p:txBody>
      </p:sp>
      <p:sp>
        <p:nvSpPr>
          <p:cNvPr id="23" name="TextBox 22">
            <a:extLst>
              <a:ext uri="{FF2B5EF4-FFF2-40B4-BE49-F238E27FC236}">
                <a16:creationId xmlns:a16="http://schemas.microsoft.com/office/drawing/2014/main" id="{43AEC886-56F1-B24A-34D4-451E6824D00A}"/>
              </a:ext>
            </a:extLst>
          </p:cNvPr>
          <p:cNvSpPr txBox="1"/>
          <p:nvPr/>
        </p:nvSpPr>
        <p:spPr bwMode="auto">
          <a:xfrm>
            <a:off x="886023" y="4749906"/>
            <a:ext cx="2565423" cy="919401"/>
          </a:xfrm>
          <a:prstGeom prst="roundRect">
            <a:avLst/>
          </a:prstGeom>
          <a:noFill/>
          <a:ln>
            <a:noFill/>
          </a:ln>
        </p:spPr>
        <p:txBody>
          <a:bodyPr wrap="square" rtlCol="0">
            <a:spAutoFit/>
          </a:bodyPr>
          <a:lstStyle/>
          <a:p>
            <a:pPr algn="ctr">
              <a:spcBef>
                <a:spcPts val="0"/>
              </a:spcBef>
              <a:spcAft>
                <a:spcPct val="0"/>
              </a:spcAft>
              <a:buClrTx/>
              <a:buFontTx/>
              <a:buNone/>
            </a:pPr>
            <a:r>
              <a:rPr lang="en-US" sz="1600" dirty="0">
                <a:solidFill>
                  <a:schemeClr val="bg1"/>
                </a:solidFill>
                <a:latin typeface="Calibri" panose="020F0502020204030204" pitchFamily="34" charset="0"/>
              </a:rPr>
              <a:t>Inflammation</a:t>
            </a:r>
          </a:p>
          <a:p>
            <a:pPr marL="285750" indent="-285750">
              <a:spcBef>
                <a:spcPts val="0"/>
              </a:spcBef>
              <a:spcAft>
                <a:spcPct val="0"/>
              </a:spcAft>
              <a:buClrTx/>
              <a:buFont typeface="Wingdings" panose="05000000000000000000" pitchFamily="2" charset="2"/>
              <a:buChar char="§"/>
            </a:pPr>
            <a:r>
              <a:rPr lang="en-US" sz="1600" dirty="0">
                <a:solidFill>
                  <a:schemeClr val="accent3"/>
                </a:solidFill>
                <a:latin typeface="Calibri" panose="020F0502020204030204" pitchFamily="34" charset="0"/>
              </a:rPr>
              <a:t>↑IL-6, TNF-</a:t>
            </a:r>
            <a:r>
              <a:rPr lang="el-GR" sz="1600" dirty="0">
                <a:solidFill>
                  <a:schemeClr val="accent3"/>
                </a:solidFill>
                <a:latin typeface="Calibri" panose="020F0502020204030204" pitchFamily="34" charset="0"/>
              </a:rPr>
              <a:t>α</a:t>
            </a:r>
            <a:r>
              <a:rPr lang="en-US" sz="1600" dirty="0">
                <a:solidFill>
                  <a:schemeClr val="accent3"/>
                </a:solidFill>
                <a:latin typeface="Calibri" panose="020F0502020204030204" pitchFamily="34" charset="0"/>
              </a:rPr>
              <a:t>, leptin</a:t>
            </a:r>
          </a:p>
          <a:p>
            <a:pPr marL="285750" indent="-285750">
              <a:spcBef>
                <a:spcPts val="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cs typeface="Calibri" panose="020F0502020204030204" pitchFamily="34" charset="0"/>
              </a:rPr>
              <a:t>↓a</a:t>
            </a:r>
            <a:r>
              <a:rPr lang="en-US" sz="1600" b="0" dirty="0">
                <a:solidFill>
                  <a:schemeClr val="bg1"/>
                </a:solidFill>
                <a:latin typeface="Calibri" panose="020F0502020204030204" pitchFamily="34" charset="0"/>
              </a:rPr>
              <a:t>diponectin</a:t>
            </a:r>
          </a:p>
        </p:txBody>
      </p:sp>
      <p:sp>
        <p:nvSpPr>
          <p:cNvPr id="24" name="Freeform: Shape 23">
            <a:extLst>
              <a:ext uri="{FF2B5EF4-FFF2-40B4-BE49-F238E27FC236}">
                <a16:creationId xmlns:a16="http://schemas.microsoft.com/office/drawing/2014/main" id="{AD7A9B9B-F576-6781-2937-DEC0E0181D13}"/>
              </a:ext>
            </a:extLst>
          </p:cNvPr>
          <p:cNvSpPr/>
          <p:nvPr/>
        </p:nvSpPr>
        <p:spPr bwMode="auto">
          <a:xfrm>
            <a:off x="6778065" y="5217355"/>
            <a:ext cx="577503" cy="414018"/>
          </a:xfrm>
          <a:custGeom>
            <a:avLst/>
            <a:gdLst>
              <a:gd name="connsiteX0" fmla="*/ 0 w 1123950"/>
              <a:gd name="connsiteY0" fmla="*/ 981075 h 981075"/>
              <a:gd name="connsiteX1" fmla="*/ 847725 w 1123950"/>
              <a:gd name="connsiteY1" fmla="*/ 647700 h 981075"/>
              <a:gd name="connsiteX2" fmla="*/ 1123950 w 1123950"/>
              <a:gd name="connsiteY2" fmla="*/ 0 h 981075"/>
            </a:gdLst>
            <a:ahLst/>
            <a:cxnLst>
              <a:cxn ang="0">
                <a:pos x="connsiteX0" y="connsiteY0"/>
              </a:cxn>
              <a:cxn ang="0">
                <a:pos x="connsiteX1" y="connsiteY1"/>
              </a:cxn>
              <a:cxn ang="0">
                <a:pos x="connsiteX2" y="connsiteY2"/>
              </a:cxn>
            </a:cxnLst>
            <a:rect l="l" t="t" r="r" b="b"/>
            <a:pathLst>
              <a:path w="1123950" h="981075">
                <a:moveTo>
                  <a:pt x="0" y="981075"/>
                </a:moveTo>
                <a:cubicBezTo>
                  <a:pt x="330200" y="896143"/>
                  <a:pt x="660400" y="811212"/>
                  <a:pt x="847725" y="647700"/>
                </a:cubicBezTo>
                <a:cubicBezTo>
                  <a:pt x="1035050" y="484188"/>
                  <a:pt x="1079500" y="242094"/>
                  <a:pt x="1123950" y="0"/>
                </a:cubicBezTo>
              </a:path>
            </a:pathLst>
          </a:custGeom>
          <a:noFill/>
          <a:ln w="38100">
            <a:solidFill>
              <a:schemeClr val="bg1">
                <a:lumMod val="50000"/>
                <a:lumOff val="50000"/>
              </a:schemeClr>
            </a:solidFill>
            <a:prstDash val="sysDash"/>
            <a:miter lim="800000"/>
            <a:headEnd type="triangle" w="med" len="med"/>
            <a:tailEnd type="triangle" w="med" len="med"/>
          </a:ln>
        </p:spPr>
        <p:txBody>
          <a:bodyPr rtlCol="0" anchor="ctr"/>
          <a:lstStyle/>
          <a:p>
            <a:pPr algn="ctr"/>
            <a:endParaRPr lang="en-US" dirty="0"/>
          </a:p>
        </p:txBody>
      </p:sp>
      <p:sp>
        <p:nvSpPr>
          <p:cNvPr id="25" name="Freeform: Shape 24">
            <a:extLst>
              <a:ext uri="{FF2B5EF4-FFF2-40B4-BE49-F238E27FC236}">
                <a16:creationId xmlns:a16="http://schemas.microsoft.com/office/drawing/2014/main" id="{519001AE-842D-2B3F-C921-2549F8D12F2B}"/>
              </a:ext>
            </a:extLst>
          </p:cNvPr>
          <p:cNvSpPr/>
          <p:nvPr/>
        </p:nvSpPr>
        <p:spPr bwMode="auto">
          <a:xfrm flipH="1">
            <a:off x="4451176" y="5248147"/>
            <a:ext cx="612267" cy="374978"/>
          </a:xfrm>
          <a:custGeom>
            <a:avLst/>
            <a:gdLst>
              <a:gd name="connsiteX0" fmla="*/ 0 w 1123950"/>
              <a:gd name="connsiteY0" fmla="*/ 981075 h 981075"/>
              <a:gd name="connsiteX1" fmla="*/ 847725 w 1123950"/>
              <a:gd name="connsiteY1" fmla="*/ 647700 h 981075"/>
              <a:gd name="connsiteX2" fmla="*/ 1123950 w 1123950"/>
              <a:gd name="connsiteY2" fmla="*/ 0 h 981075"/>
            </a:gdLst>
            <a:ahLst/>
            <a:cxnLst>
              <a:cxn ang="0">
                <a:pos x="connsiteX0" y="connsiteY0"/>
              </a:cxn>
              <a:cxn ang="0">
                <a:pos x="connsiteX1" y="connsiteY1"/>
              </a:cxn>
              <a:cxn ang="0">
                <a:pos x="connsiteX2" y="connsiteY2"/>
              </a:cxn>
            </a:cxnLst>
            <a:rect l="l" t="t" r="r" b="b"/>
            <a:pathLst>
              <a:path w="1123950" h="981075">
                <a:moveTo>
                  <a:pt x="0" y="981075"/>
                </a:moveTo>
                <a:cubicBezTo>
                  <a:pt x="330200" y="896143"/>
                  <a:pt x="660400" y="811212"/>
                  <a:pt x="847725" y="647700"/>
                </a:cubicBezTo>
                <a:cubicBezTo>
                  <a:pt x="1035050" y="484188"/>
                  <a:pt x="1079500" y="242094"/>
                  <a:pt x="1123950" y="0"/>
                </a:cubicBezTo>
              </a:path>
            </a:pathLst>
          </a:custGeom>
          <a:noFill/>
          <a:ln w="38100">
            <a:solidFill>
              <a:schemeClr val="bg1">
                <a:lumMod val="50000"/>
                <a:lumOff val="50000"/>
              </a:schemeClr>
            </a:solidFill>
            <a:prstDash val="sysDash"/>
            <a:miter lim="800000"/>
            <a:headEnd type="triangle" w="med" len="med"/>
            <a:tailEnd type="triangle" w="med" len="med"/>
          </a:ln>
        </p:spPr>
        <p:txBody>
          <a:bodyPr rtlCol="0" anchor="ctr"/>
          <a:lstStyle/>
          <a:p>
            <a:pPr algn="ctr"/>
            <a:endParaRPr lang="en-US" dirty="0"/>
          </a:p>
        </p:txBody>
      </p:sp>
      <p:sp>
        <p:nvSpPr>
          <p:cNvPr id="26" name="TextBox 25">
            <a:extLst>
              <a:ext uri="{FF2B5EF4-FFF2-40B4-BE49-F238E27FC236}">
                <a16:creationId xmlns:a16="http://schemas.microsoft.com/office/drawing/2014/main" id="{D9AA0073-F9CC-95F7-0A75-D2FB477183E7}"/>
              </a:ext>
            </a:extLst>
          </p:cNvPr>
          <p:cNvSpPr txBox="1"/>
          <p:nvPr/>
        </p:nvSpPr>
        <p:spPr bwMode="auto">
          <a:xfrm>
            <a:off x="4905555" y="2711907"/>
            <a:ext cx="178219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200"/>
              </a:lnSpc>
              <a:spcBef>
                <a:spcPts val="0"/>
              </a:spcBef>
              <a:spcAft>
                <a:spcPct val="0"/>
              </a:spcAft>
              <a:buClrTx/>
              <a:buFontTx/>
              <a:buNone/>
            </a:pPr>
            <a:r>
              <a:rPr lang="en-US" sz="1200" i="1" dirty="0">
                <a:solidFill>
                  <a:schemeClr val="bg1"/>
                </a:solidFill>
                <a:latin typeface="Calibri" panose="020F0502020204030204" pitchFamily="34" charset="0"/>
              </a:rPr>
              <a:t>SARS-CoV-2</a:t>
            </a:r>
          </a:p>
          <a:p>
            <a:pPr algn="ctr">
              <a:lnSpc>
                <a:spcPts val="1200"/>
              </a:lnSpc>
              <a:spcBef>
                <a:spcPts val="0"/>
              </a:spcBef>
              <a:spcAft>
                <a:spcPct val="0"/>
              </a:spcAft>
              <a:buClrTx/>
              <a:buFontTx/>
              <a:buNone/>
            </a:pPr>
            <a:endParaRPr lang="en-US" sz="1200" dirty="0">
              <a:solidFill>
                <a:schemeClr val="bg1"/>
              </a:solidFill>
              <a:latin typeface="Calibri" panose="020F0502020204030204" pitchFamily="34" charset="0"/>
            </a:endParaRPr>
          </a:p>
          <a:p>
            <a:pPr algn="ctr">
              <a:lnSpc>
                <a:spcPts val="1200"/>
              </a:lnSpc>
              <a:spcBef>
                <a:spcPts val="0"/>
              </a:spcBef>
              <a:spcAft>
                <a:spcPct val="0"/>
              </a:spcAft>
              <a:buClrTx/>
              <a:buFontTx/>
              <a:buNone/>
            </a:pPr>
            <a:endParaRPr lang="en-US" sz="1200" dirty="0">
              <a:solidFill>
                <a:schemeClr val="bg1"/>
              </a:solidFill>
              <a:latin typeface="Calibri" panose="020F0502020204030204" pitchFamily="34" charset="0"/>
            </a:endParaRPr>
          </a:p>
          <a:p>
            <a:pPr algn="ctr">
              <a:lnSpc>
                <a:spcPts val="1200"/>
              </a:lnSpc>
              <a:spcBef>
                <a:spcPts val="0"/>
              </a:spcBef>
              <a:spcAft>
                <a:spcPct val="0"/>
              </a:spcAft>
              <a:buClrTx/>
              <a:buFontTx/>
              <a:buNone/>
            </a:pPr>
            <a:endParaRPr lang="en-US" sz="1200" dirty="0">
              <a:solidFill>
                <a:schemeClr val="bg1"/>
              </a:solidFill>
              <a:latin typeface="Calibri" panose="020F0502020204030204" pitchFamily="34" charset="0"/>
            </a:endParaRPr>
          </a:p>
          <a:p>
            <a:pPr algn="ctr">
              <a:lnSpc>
                <a:spcPts val="1200"/>
              </a:lnSpc>
              <a:spcBef>
                <a:spcPts val="0"/>
              </a:spcBef>
              <a:spcAft>
                <a:spcPct val="0"/>
              </a:spcAft>
              <a:buClrTx/>
              <a:buFontTx/>
              <a:buNone/>
            </a:pPr>
            <a:r>
              <a:rPr lang="en-US" sz="1200" dirty="0">
                <a:solidFill>
                  <a:schemeClr val="bg1"/>
                </a:solidFill>
                <a:latin typeface="Calibri" panose="020F0502020204030204" pitchFamily="34" charset="0"/>
              </a:rPr>
              <a:t>Reservoir</a:t>
            </a:r>
            <a:endParaRPr lang="en-US" sz="1000" dirty="0">
              <a:solidFill>
                <a:schemeClr val="bg1"/>
              </a:solidFill>
              <a:latin typeface="Calibri" panose="020F0502020204030204" pitchFamily="34" charset="0"/>
            </a:endParaRPr>
          </a:p>
        </p:txBody>
      </p:sp>
      <p:pic>
        <p:nvPicPr>
          <p:cNvPr id="27" name="Picture 26">
            <a:extLst>
              <a:ext uri="{FF2B5EF4-FFF2-40B4-BE49-F238E27FC236}">
                <a16:creationId xmlns:a16="http://schemas.microsoft.com/office/drawing/2014/main" id="{510BBA96-C569-0573-86EF-AD1240C85E55}"/>
              </a:ext>
            </a:extLst>
          </p:cNvPr>
          <p:cNvPicPr>
            <a:picLocks noChangeAspect="1"/>
          </p:cNvPicPr>
          <p:nvPr/>
        </p:nvPicPr>
        <p:blipFill>
          <a:blip r:embed="rId7"/>
          <a:stretch>
            <a:fillRect/>
          </a:stretch>
        </p:blipFill>
        <p:spPr>
          <a:xfrm>
            <a:off x="5595587" y="2926512"/>
            <a:ext cx="443795" cy="411056"/>
          </a:xfrm>
          <a:prstGeom prst="rect">
            <a:avLst/>
          </a:prstGeom>
        </p:spPr>
      </p:pic>
      <p:cxnSp>
        <p:nvCxnSpPr>
          <p:cNvPr id="28" name="Straight Connector 27">
            <a:extLst>
              <a:ext uri="{FF2B5EF4-FFF2-40B4-BE49-F238E27FC236}">
                <a16:creationId xmlns:a16="http://schemas.microsoft.com/office/drawing/2014/main" id="{96BF5479-BE42-A524-3EA5-E306DFF58034}"/>
              </a:ext>
            </a:extLst>
          </p:cNvPr>
          <p:cNvCxnSpPr>
            <a:cxnSpLocks/>
          </p:cNvCxnSpPr>
          <p:nvPr/>
        </p:nvCxnSpPr>
        <p:spPr bwMode="auto">
          <a:xfrm flipV="1">
            <a:off x="3539200" y="4052598"/>
            <a:ext cx="1763242" cy="773782"/>
          </a:xfrm>
          <a:prstGeom prst="line">
            <a:avLst/>
          </a:prstGeom>
          <a:noFill/>
          <a:ln w="38100" cap="flat" cmpd="sng" algn="ctr">
            <a:solidFill>
              <a:schemeClr val="bg1">
                <a:lumMod val="50000"/>
                <a:lumOff val="50000"/>
              </a:schemeClr>
            </a:solidFill>
            <a:prstDash val="solid"/>
            <a:round/>
            <a:headEnd type="triangle" w="med" len="med"/>
            <a:tailEnd type="none" w="med" len="med"/>
          </a:ln>
          <a:effectLst/>
        </p:spPr>
      </p:cxnSp>
      <p:pic>
        <p:nvPicPr>
          <p:cNvPr id="29" name="Picture 28">
            <a:extLst>
              <a:ext uri="{FF2B5EF4-FFF2-40B4-BE49-F238E27FC236}">
                <a16:creationId xmlns:a16="http://schemas.microsoft.com/office/drawing/2014/main" id="{4051A125-F18D-23FE-8673-BF79BAC6A3C6}"/>
              </a:ext>
            </a:extLst>
          </p:cNvPr>
          <p:cNvPicPr>
            <a:picLocks noChangeAspect="1"/>
          </p:cNvPicPr>
          <p:nvPr/>
        </p:nvPicPr>
        <p:blipFill>
          <a:blip r:embed="rId8"/>
          <a:stretch>
            <a:fillRect/>
          </a:stretch>
        </p:blipFill>
        <p:spPr>
          <a:xfrm>
            <a:off x="3048103" y="4720907"/>
            <a:ext cx="509175" cy="508773"/>
          </a:xfrm>
          <a:prstGeom prst="rect">
            <a:avLst/>
          </a:prstGeom>
        </p:spPr>
      </p:pic>
      <p:grpSp>
        <p:nvGrpSpPr>
          <p:cNvPr id="37" name="Group 36">
            <a:extLst>
              <a:ext uri="{FF2B5EF4-FFF2-40B4-BE49-F238E27FC236}">
                <a16:creationId xmlns:a16="http://schemas.microsoft.com/office/drawing/2014/main" id="{28E36E09-9012-A98E-7383-F27F3D2C5E07}"/>
              </a:ext>
            </a:extLst>
          </p:cNvPr>
          <p:cNvGrpSpPr/>
          <p:nvPr/>
        </p:nvGrpSpPr>
        <p:grpSpPr>
          <a:xfrm>
            <a:off x="1071884" y="3286514"/>
            <a:ext cx="194550" cy="386453"/>
            <a:chOff x="1581663" y="1686654"/>
            <a:chExt cx="326923" cy="649397"/>
          </a:xfrm>
        </p:grpSpPr>
        <p:sp>
          <p:nvSpPr>
            <p:cNvPr id="34" name="Freeform: Shape 33">
              <a:extLst>
                <a:ext uri="{FF2B5EF4-FFF2-40B4-BE49-F238E27FC236}">
                  <a16:creationId xmlns:a16="http://schemas.microsoft.com/office/drawing/2014/main" id="{BE9889E0-C6C3-B80C-C8CC-B1D59FCBB5B8}"/>
                </a:ext>
              </a:extLst>
            </p:cNvPr>
            <p:cNvSpPr/>
            <p:nvPr/>
          </p:nvSpPr>
          <p:spPr bwMode="auto">
            <a:xfrm>
              <a:off x="1731686" y="1874998"/>
              <a:ext cx="67733" cy="461053"/>
            </a:xfrm>
            <a:custGeom>
              <a:avLst/>
              <a:gdLst>
                <a:gd name="connsiteX0" fmla="*/ 0 w 67733"/>
                <a:gd name="connsiteY0" fmla="*/ 0 h 461053"/>
                <a:gd name="connsiteX1" fmla="*/ 38100 w 67733"/>
                <a:gd name="connsiteY1" fmla="*/ 80433 h 461053"/>
                <a:gd name="connsiteX2" fmla="*/ 0 w 67733"/>
                <a:gd name="connsiteY2" fmla="*/ 110067 h 461053"/>
                <a:gd name="connsiteX3" fmla="*/ 38100 w 67733"/>
                <a:gd name="connsiteY3" fmla="*/ 194733 h 461053"/>
                <a:gd name="connsiteX4" fmla="*/ 16933 w 67733"/>
                <a:gd name="connsiteY4" fmla="*/ 275167 h 461053"/>
                <a:gd name="connsiteX5" fmla="*/ 46567 w 67733"/>
                <a:gd name="connsiteY5" fmla="*/ 355600 h 461053"/>
                <a:gd name="connsiteX6" fmla="*/ 50800 w 67733"/>
                <a:gd name="connsiteY6" fmla="*/ 452967 h 461053"/>
                <a:gd name="connsiteX7" fmla="*/ 67733 w 67733"/>
                <a:gd name="connsiteY7" fmla="*/ 448733 h 46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733" h="461053">
                  <a:moveTo>
                    <a:pt x="0" y="0"/>
                  </a:moveTo>
                  <a:cubicBezTo>
                    <a:pt x="19050" y="31044"/>
                    <a:pt x="38100" y="62089"/>
                    <a:pt x="38100" y="80433"/>
                  </a:cubicBezTo>
                  <a:cubicBezTo>
                    <a:pt x="38100" y="98777"/>
                    <a:pt x="0" y="91017"/>
                    <a:pt x="0" y="110067"/>
                  </a:cubicBezTo>
                  <a:cubicBezTo>
                    <a:pt x="0" y="129117"/>
                    <a:pt x="35278" y="167216"/>
                    <a:pt x="38100" y="194733"/>
                  </a:cubicBezTo>
                  <a:cubicBezTo>
                    <a:pt x="40922" y="222250"/>
                    <a:pt x="15522" y="248356"/>
                    <a:pt x="16933" y="275167"/>
                  </a:cubicBezTo>
                  <a:cubicBezTo>
                    <a:pt x="18344" y="301978"/>
                    <a:pt x="40923" y="325967"/>
                    <a:pt x="46567" y="355600"/>
                  </a:cubicBezTo>
                  <a:cubicBezTo>
                    <a:pt x="52211" y="385233"/>
                    <a:pt x="47272" y="437445"/>
                    <a:pt x="50800" y="452967"/>
                  </a:cubicBezTo>
                  <a:cubicBezTo>
                    <a:pt x="54328" y="468489"/>
                    <a:pt x="61030" y="458611"/>
                    <a:pt x="67733" y="448733"/>
                  </a:cubicBezTo>
                </a:path>
              </a:pathLst>
            </a:custGeom>
            <a:noFill/>
            <a:ln w="57150">
              <a:solidFill>
                <a:schemeClr val="accent5"/>
              </a:solidFill>
              <a:miter lim="800000"/>
              <a:headEnd/>
              <a:tailEnd/>
            </a:ln>
            <a:effectLst>
              <a:outerShdw dist="12700" dir="2700000" algn="tl" rotWithShape="0">
                <a:prstClr val="black">
                  <a:alpha val="40000"/>
                </a:prstClr>
              </a:outerShdw>
            </a:effectLst>
          </p:spPr>
          <p:txBody>
            <a:bodyPr rtlCol="0" anchor="ctr"/>
            <a:lstStyle/>
            <a:p>
              <a:pPr algn="ctr"/>
              <a:endParaRPr lang="en-US" dirty="0"/>
            </a:p>
          </p:txBody>
        </p:sp>
        <p:sp>
          <p:nvSpPr>
            <p:cNvPr id="35" name="Freeform: Shape 34">
              <a:extLst>
                <a:ext uri="{FF2B5EF4-FFF2-40B4-BE49-F238E27FC236}">
                  <a16:creationId xmlns:a16="http://schemas.microsoft.com/office/drawing/2014/main" id="{0D83D3C7-AD4D-EF4B-4F31-E140C6911458}"/>
                </a:ext>
              </a:extLst>
            </p:cNvPr>
            <p:cNvSpPr/>
            <p:nvPr/>
          </p:nvSpPr>
          <p:spPr bwMode="auto">
            <a:xfrm rot="21204776">
              <a:off x="1840853" y="1846095"/>
              <a:ext cx="67733" cy="461053"/>
            </a:xfrm>
            <a:custGeom>
              <a:avLst/>
              <a:gdLst>
                <a:gd name="connsiteX0" fmla="*/ 0 w 67733"/>
                <a:gd name="connsiteY0" fmla="*/ 0 h 461053"/>
                <a:gd name="connsiteX1" fmla="*/ 38100 w 67733"/>
                <a:gd name="connsiteY1" fmla="*/ 80433 h 461053"/>
                <a:gd name="connsiteX2" fmla="*/ 0 w 67733"/>
                <a:gd name="connsiteY2" fmla="*/ 110067 h 461053"/>
                <a:gd name="connsiteX3" fmla="*/ 38100 w 67733"/>
                <a:gd name="connsiteY3" fmla="*/ 194733 h 461053"/>
                <a:gd name="connsiteX4" fmla="*/ 16933 w 67733"/>
                <a:gd name="connsiteY4" fmla="*/ 275167 h 461053"/>
                <a:gd name="connsiteX5" fmla="*/ 46567 w 67733"/>
                <a:gd name="connsiteY5" fmla="*/ 355600 h 461053"/>
                <a:gd name="connsiteX6" fmla="*/ 50800 w 67733"/>
                <a:gd name="connsiteY6" fmla="*/ 452967 h 461053"/>
                <a:gd name="connsiteX7" fmla="*/ 67733 w 67733"/>
                <a:gd name="connsiteY7" fmla="*/ 448733 h 46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733" h="461053">
                  <a:moveTo>
                    <a:pt x="0" y="0"/>
                  </a:moveTo>
                  <a:cubicBezTo>
                    <a:pt x="19050" y="31044"/>
                    <a:pt x="38100" y="62089"/>
                    <a:pt x="38100" y="80433"/>
                  </a:cubicBezTo>
                  <a:cubicBezTo>
                    <a:pt x="38100" y="98777"/>
                    <a:pt x="0" y="91017"/>
                    <a:pt x="0" y="110067"/>
                  </a:cubicBezTo>
                  <a:cubicBezTo>
                    <a:pt x="0" y="129117"/>
                    <a:pt x="35278" y="167216"/>
                    <a:pt x="38100" y="194733"/>
                  </a:cubicBezTo>
                  <a:cubicBezTo>
                    <a:pt x="40922" y="222250"/>
                    <a:pt x="15522" y="248356"/>
                    <a:pt x="16933" y="275167"/>
                  </a:cubicBezTo>
                  <a:cubicBezTo>
                    <a:pt x="18344" y="301978"/>
                    <a:pt x="40923" y="325967"/>
                    <a:pt x="46567" y="355600"/>
                  </a:cubicBezTo>
                  <a:cubicBezTo>
                    <a:pt x="52211" y="385233"/>
                    <a:pt x="47272" y="437445"/>
                    <a:pt x="50800" y="452967"/>
                  </a:cubicBezTo>
                  <a:cubicBezTo>
                    <a:pt x="54328" y="468489"/>
                    <a:pt x="61030" y="458611"/>
                    <a:pt x="67733" y="448733"/>
                  </a:cubicBezTo>
                </a:path>
              </a:pathLst>
            </a:custGeom>
            <a:noFill/>
            <a:ln w="57150">
              <a:solidFill>
                <a:schemeClr val="accent5"/>
              </a:solidFill>
              <a:miter lim="800000"/>
              <a:headEnd/>
              <a:tailEnd/>
            </a:ln>
            <a:effectLst>
              <a:outerShdw dist="12700" dir="2700000" algn="tl" rotWithShape="0">
                <a:prstClr val="black">
                  <a:alpha val="40000"/>
                </a:prstClr>
              </a:outerShdw>
            </a:effectLst>
          </p:spPr>
          <p:txBody>
            <a:bodyPr rtlCol="0" anchor="ctr"/>
            <a:lstStyle/>
            <a:p>
              <a:pPr algn="ctr"/>
              <a:endParaRPr lang="en-US" dirty="0"/>
            </a:p>
          </p:txBody>
        </p:sp>
        <p:sp>
          <p:nvSpPr>
            <p:cNvPr id="36" name="Freeform: Shape 35">
              <a:extLst>
                <a:ext uri="{FF2B5EF4-FFF2-40B4-BE49-F238E27FC236}">
                  <a16:creationId xmlns:a16="http://schemas.microsoft.com/office/drawing/2014/main" id="{4AB9556C-DAC8-BC1F-B01D-2275C27360E4}"/>
                </a:ext>
              </a:extLst>
            </p:cNvPr>
            <p:cNvSpPr/>
            <p:nvPr/>
          </p:nvSpPr>
          <p:spPr bwMode="auto">
            <a:xfrm rot="395224" flipH="1">
              <a:off x="1581663" y="1856576"/>
              <a:ext cx="67733" cy="461053"/>
            </a:xfrm>
            <a:custGeom>
              <a:avLst/>
              <a:gdLst>
                <a:gd name="connsiteX0" fmla="*/ 0 w 67733"/>
                <a:gd name="connsiteY0" fmla="*/ 0 h 461053"/>
                <a:gd name="connsiteX1" fmla="*/ 38100 w 67733"/>
                <a:gd name="connsiteY1" fmla="*/ 80433 h 461053"/>
                <a:gd name="connsiteX2" fmla="*/ 0 w 67733"/>
                <a:gd name="connsiteY2" fmla="*/ 110067 h 461053"/>
                <a:gd name="connsiteX3" fmla="*/ 38100 w 67733"/>
                <a:gd name="connsiteY3" fmla="*/ 194733 h 461053"/>
                <a:gd name="connsiteX4" fmla="*/ 16933 w 67733"/>
                <a:gd name="connsiteY4" fmla="*/ 275167 h 461053"/>
                <a:gd name="connsiteX5" fmla="*/ 46567 w 67733"/>
                <a:gd name="connsiteY5" fmla="*/ 355600 h 461053"/>
                <a:gd name="connsiteX6" fmla="*/ 50800 w 67733"/>
                <a:gd name="connsiteY6" fmla="*/ 452967 h 461053"/>
                <a:gd name="connsiteX7" fmla="*/ 67733 w 67733"/>
                <a:gd name="connsiteY7" fmla="*/ 448733 h 46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733" h="461053">
                  <a:moveTo>
                    <a:pt x="0" y="0"/>
                  </a:moveTo>
                  <a:cubicBezTo>
                    <a:pt x="19050" y="31044"/>
                    <a:pt x="38100" y="62089"/>
                    <a:pt x="38100" y="80433"/>
                  </a:cubicBezTo>
                  <a:cubicBezTo>
                    <a:pt x="38100" y="98777"/>
                    <a:pt x="0" y="91017"/>
                    <a:pt x="0" y="110067"/>
                  </a:cubicBezTo>
                  <a:cubicBezTo>
                    <a:pt x="0" y="129117"/>
                    <a:pt x="35278" y="167216"/>
                    <a:pt x="38100" y="194733"/>
                  </a:cubicBezTo>
                  <a:cubicBezTo>
                    <a:pt x="40922" y="222250"/>
                    <a:pt x="15522" y="248356"/>
                    <a:pt x="16933" y="275167"/>
                  </a:cubicBezTo>
                  <a:cubicBezTo>
                    <a:pt x="18344" y="301978"/>
                    <a:pt x="40923" y="325967"/>
                    <a:pt x="46567" y="355600"/>
                  </a:cubicBezTo>
                  <a:cubicBezTo>
                    <a:pt x="52211" y="385233"/>
                    <a:pt x="47272" y="437445"/>
                    <a:pt x="50800" y="452967"/>
                  </a:cubicBezTo>
                  <a:cubicBezTo>
                    <a:pt x="54328" y="468489"/>
                    <a:pt x="61030" y="458611"/>
                    <a:pt x="67733" y="448733"/>
                  </a:cubicBezTo>
                </a:path>
              </a:pathLst>
            </a:custGeom>
            <a:noFill/>
            <a:ln w="57150">
              <a:solidFill>
                <a:schemeClr val="accent5"/>
              </a:solidFill>
              <a:miter lim="800000"/>
              <a:headEnd/>
              <a:tailEnd/>
            </a:ln>
            <a:effectLst>
              <a:outerShdw dist="12700" dir="2700000" algn="tl" rotWithShape="0">
                <a:prstClr val="black">
                  <a:alpha val="40000"/>
                </a:prstClr>
              </a:outerShdw>
            </a:effectLst>
          </p:spPr>
          <p:txBody>
            <a:bodyPr rtlCol="0" anchor="ctr"/>
            <a:lstStyle/>
            <a:p>
              <a:pPr algn="ctr"/>
              <a:endParaRPr lang="en-US" dirty="0"/>
            </a:p>
          </p:txBody>
        </p:sp>
        <p:sp>
          <p:nvSpPr>
            <p:cNvPr id="33" name="Oval 32">
              <a:extLst>
                <a:ext uri="{FF2B5EF4-FFF2-40B4-BE49-F238E27FC236}">
                  <a16:creationId xmlns:a16="http://schemas.microsoft.com/office/drawing/2014/main" id="{236955D8-3740-E99E-E07F-F4F861AE88D6}"/>
                </a:ext>
              </a:extLst>
            </p:cNvPr>
            <p:cNvSpPr/>
            <p:nvPr/>
          </p:nvSpPr>
          <p:spPr bwMode="auto">
            <a:xfrm>
              <a:off x="1646543" y="1686654"/>
              <a:ext cx="196002" cy="220463"/>
            </a:xfrm>
            <a:prstGeom prst="ellipse">
              <a:avLst/>
            </a:prstGeom>
            <a:gradFill flip="none" rotWithShape="1">
              <a:gsLst>
                <a:gs pos="88000">
                  <a:schemeClr val="accent1"/>
                </a:gs>
                <a:gs pos="0">
                  <a:schemeClr val="accent1">
                    <a:tint val="23500"/>
                    <a:satMod val="160000"/>
                  </a:schemeClr>
                </a:gs>
              </a:gsLst>
              <a:path path="circle">
                <a:fillToRect l="50000" t="50000" r="50000" b="50000"/>
              </a:path>
              <a:tileRect/>
            </a:gradFill>
            <a:ln w="0">
              <a:solidFill>
                <a:schemeClr val="bg1">
                  <a:lumMod val="50000"/>
                  <a:lumOff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pic>
        <p:nvPicPr>
          <p:cNvPr id="39" name="Picture 38">
            <a:extLst>
              <a:ext uri="{FF2B5EF4-FFF2-40B4-BE49-F238E27FC236}">
                <a16:creationId xmlns:a16="http://schemas.microsoft.com/office/drawing/2014/main" id="{52C620AB-3DC3-ADBD-DACF-DFBC6EE20553}"/>
              </a:ext>
            </a:extLst>
          </p:cNvPr>
          <p:cNvPicPr>
            <a:picLocks noChangeAspect="1"/>
          </p:cNvPicPr>
          <p:nvPr/>
        </p:nvPicPr>
        <p:blipFill>
          <a:blip r:embed="rId9"/>
          <a:stretch>
            <a:fillRect/>
          </a:stretch>
        </p:blipFill>
        <p:spPr>
          <a:xfrm>
            <a:off x="837800" y="3781907"/>
            <a:ext cx="609758" cy="223096"/>
          </a:xfrm>
          <a:prstGeom prst="rect">
            <a:avLst/>
          </a:prstGeom>
        </p:spPr>
      </p:pic>
      <p:pic>
        <p:nvPicPr>
          <p:cNvPr id="41" name="Picture 40">
            <a:extLst>
              <a:ext uri="{FF2B5EF4-FFF2-40B4-BE49-F238E27FC236}">
                <a16:creationId xmlns:a16="http://schemas.microsoft.com/office/drawing/2014/main" id="{D4275DE4-3C98-B8BF-C060-8F53362C82D9}"/>
              </a:ext>
            </a:extLst>
          </p:cNvPr>
          <p:cNvPicPr>
            <a:picLocks noChangeAspect="1"/>
          </p:cNvPicPr>
          <p:nvPr/>
        </p:nvPicPr>
        <p:blipFill>
          <a:blip r:embed="rId10"/>
          <a:stretch>
            <a:fillRect/>
          </a:stretch>
        </p:blipFill>
        <p:spPr>
          <a:xfrm>
            <a:off x="837800" y="2997113"/>
            <a:ext cx="609758" cy="223096"/>
          </a:xfrm>
          <a:prstGeom prst="rect">
            <a:avLst/>
          </a:prstGeom>
        </p:spPr>
      </p:pic>
      <p:pic>
        <p:nvPicPr>
          <p:cNvPr id="43" name="Picture 42">
            <a:extLst>
              <a:ext uri="{FF2B5EF4-FFF2-40B4-BE49-F238E27FC236}">
                <a16:creationId xmlns:a16="http://schemas.microsoft.com/office/drawing/2014/main" id="{F330B210-0939-2CE1-CAC2-597AB100E0A1}"/>
              </a:ext>
            </a:extLst>
          </p:cNvPr>
          <p:cNvPicPr>
            <a:picLocks noChangeAspect="1"/>
          </p:cNvPicPr>
          <p:nvPr/>
        </p:nvPicPr>
        <p:blipFill>
          <a:blip r:embed="rId11"/>
          <a:stretch>
            <a:fillRect/>
          </a:stretch>
        </p:blipFill>
        <p:spPr>
          <a:xfrm>
            <a:off x="1021835" y="2068304"/>
            <a:ext cx="377374" cy="448132"/>
          </a:xfrm>
          <a:prstGeom prst="rect">
            <a:avLst/>
          </a:prstGeom>
        </p:spPr>
      </p:pic>
      <p:pic>
        <p:nvPicPr>
          <p:cNvPr id="45" name="Picture 44">
            <a:extLst>
              <a:ext uri="{FF2B5EF4-FFF2-40B4-BE49-F238E27FC236}">
                <a16:creationId xmlns:a16="http://schemas.microsoft.com/office/drawing/2014/main" id="{FC0B9226-B991-1D8A-7C42-96A146604240}"/>
              </a:ext>
            </a:extLst>
          </p:cNvPr>
          <p:cNvPicPr>
            <a:picLocks noChangeAspect="1"/>
          </p:cNvPicPr>
          <p:nvPr/>
        </p:nvPicPr>
        <p:blipFill>
          <a:blip r:embed="rId12"/>
          <a:stretch>
            <a:fillRect/>
          </a:stretch>
        </p:blipFill>
        <p:spPr>
          <a:xfrm>
            <a:off x="1071884" y="2586500"/>
            <a:ext cx="210154" cy="355645"/>
          </a:xfrm>
          <a:prstGeom prst="rect">
            <a:avLst/>
          </a:prstGeom>
        </p:spPr>
      </p:pic>
      <p:sp>
        <p:nvSpPr>
          <p:cNvPr id="58" name="TextBox 57">
            <a:extLst>
              <a:ext uri="{FF2B5EF4-FFF2-40B4-BE49-F238E27FC236}">
                <a16:creationId xmlns:a16="http://schemas.microsoft.com/office/drawing/2014/main" id="{32A25761-467B-E011-FC87-59DA966E2F4D}"/>
              </a:ext>
            </a:extLst>
          </p:cNvPr>
          <p:cNvSpPr txBox="1"/>
          <p:nvPr/>
        </p:nvSpPr>
        <p:spPr>
          <a:xfrm>
            <a:off x="418817" y="6372936"/>
            <a:ext cx="3609562" cy="276999"/>
          </a:xfrm>
          <a:prstGeom prst="rect">
            <a:avLst/>
          </a:prstGeom>
          <a:noFill/>
        </p:spPr>
        <p:txBody>
          <a:bodyPr wrap="square" rtlCol="0">
            <a:spAutoFit/>
          </a:bodyPr>
          <a:lstStyle/>
          <a:p>
            <a:pPr defTabSz="914446"/>
            <a:r>
              <a:rPr lang="en-US" sz="1200" b="0" dirty="0">
                <a:solidFill>
                  <a:schemeClr val="bg2"/>
                </a:solidFill>
                <a:latin typeface="Calibri" panose="020F0502020204030204" pitchFamily="34" charset="0"/>
                <a:cs typeface="Calibri" panose="020F0502020204030204" pitchFamily="34" charset="0"/>
              </a:rPr>
              <a:t>Sanchis-Gomar. Mayo Clinic Proc. 2020;95:1453.</a:t>
            </a:r>
          </a:p>
        </p:txBody>
      </p:sp>
    </p:spTree>
    <p:extLst>
      <p:ext uri="{BB962C8B-B14F-4D97-AF65-F5344CB8AC3E}">
        <p14:creationId xmlns:p14="http://schemas.microsoft.com/office/powerpoint/2010/main" val="1763509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77801-2963-4AB6-8661-CF07429BA2F7}"/>
              </a:ext>
            </a:extLst>
          </p:cNvPr>
          <p:cNvSpPr>
            <a:spLocks noGrp="1"/>
          </p:cNvSpPr>
          <p:nvPr>
            <p:ph type="title"/>
          </p:nvPr>
        </p:nvSpPr>
        <p:spPr/>
        <p:txBody>
          <a:bodyPr/>
          <a:lstStyle/>
          <a:p>
            <a:r>
              <a:rPr lang="en-US" dirty="0"/>
              <a:t>Obesity and Associated Comorbidities </a:t>
            </a:r>
            <a:br>
              <a:rPr lang="en-US" dirty="0"/>
            </a:br>
            <a:r>
              <a:rPr lang="en-US" dirty="0"/>
              <a:t>Affect Risk for Severe COVID-19</a:t>
            </a:r>
          </a:p>
        </p:txBody>
      </p:sp>
      <p:sp>
        <p:nvSpPr>
          <p:cNvPr id="12" name="Content Placeholder 11">
            <a:extLst>
              <a:ext uri="{FF2B5EF4-FFF2-40B4-BE49-F238E27FC236}">
                <a16:creationId xmlns:a16="http://schemas.microsoft.com/office/drawing/2014/main" id="{EE9272F3-CA64-4615-B93D-F6E8052D093A}"/>
              </a:ext>
            </a:extLst>
          </p:cNvPr>
          <p:cNvSpPr>
            <a:spLocks noGrp="1"/>
          </p:cNvSpPr>
          <p:nvPr>
            <p:ph sz="half" idx="1"/>
          </p:nvPr>
        </p:nvSpPr>
        <p:spPr>
          <a:xfrm>
            <a:off x="8913189" y="1539305"/>
            <a:ext cx="3183561" cy="4678738"/>
          </a:xfrm>
        </p:spPr>
        <p:txBody>
          <a:bodyPr/>
          <a:lstStyle/>
          <a:p>
            <a:pPr lvl="1">
              <a:spcBef>
                <a:spcPts val="500"/>
              </a:spcBef>
            </a:pPr>
            <a:endParaRPr lang="en-US" sz="1800" dirty="0"/>
          </a:p>
          <a:p>
            <a:pPr lvl="1">
              <a:spcBef>
                <a:spcPts val="500"/>
              </a:spcBef>
            </a:pPr>
            <a:r>
              <a:rPr lang="en-US" sz="1800" dirty="0"/>
              <a:t>Tobacco smoker</a:t>
            </a:r>
          </a:p>
          <a:p>
            <a:pPr lvl="1">
              <a:spcBef>
                <a:spcPts val="500"/>
              </a:spcBef>
            </a:pPr>
            <a:r>
              <a:rPr lang="en-US" sz="1800" b="1" dirty="0">
                <a:solidFill>
                  <a:schemeClr val="accent3"/>
                </a:solidFill>
              </a:rPr>
              <a:t>Immunosuppression</a:t>
            </a:r>
          </a:p>
          <a:p>
            <a:pPr lvl="1">
              <a:spcBef>
                <a:spcPts val="500"/>
              </a:spcBef>
            </a:pPr>
            <a:r>
              <a:rPr lang="en-US" sz="1800" dirty="0"/>
              <a:t>Sickle cell disease</a:t>
            </a:r>
          </a:p>
          <a:p>
            <a:pPr lvl="1">
              <a:spcBef>
                <a:spcPts val="500"/>
              </a:spcBef>
            </a:pPr>
            <a:r>
              <a:rPr lang="en-US" sz="1800" b="1" dirty="0">
                <a:solidFill>
                  <a:schemeClr val="accent3"/>
                </a:solidFill>
              </a:rPr>
              <a:t>Diabetes</a:t>
            </a:r>
          </a:p>
          <a:p>
            <a:pPr lvl="1">
              <a:spcBef>
                <a:spcPts val="500"/>
              </a:spcBef>
            </a:pPr>
            <a:r>
              <a:rPr lang="en-US" sz="1800" dirty="0"/>
              <a:t>Active cancer</a:t>
            </a:r>
          </a:p>
          <a:p>
            <a:pPr lvl="1">
              <a:spcBef>
                <a:spcPts val="500"/>
              </a:spcBef>
            </a:pPr>
            <a:r>
              <a:rPr lang="en-US" sz="1800" dirty="0"/>
              <a:t>Medical tech. need</a:t>
            </a:r>
          </a:p>
          <a:p>
            <a:pPr lvl="1">
              <a:spcBef>
                <a:spcPts val="500"/>
              </a:spcBef>
            </a:pPr>
            <a:endParaRPr lang="en-US" sz="1800" dirty="0"/>
          </a:p>
          <a:p>
            <a:pPr marL="457200" lvl="1" indent="0">
              <a:spcBef>
                <a:spcPts val="500"/>
              </a:spcBef>
              <a:buNone/>
            </a:pPr>
            <a:endParaRPr lang="en-US" sz="1800" dirty="0"/>
          </a:p>
          <a:p>
            <a:pPr>
              <a:spcBef>
                <a:spcPts val="500"/>
              </a:spcBef>
            </a:pPr>
            <a:endParaRPr lang="en-US" sz="1800" dirty="0"/>
          </a:p>
        </p:txBody>
      </p:sp>
      <p:sp>
        <p:nvSpPr>
          <p:cNvPr id="11" name="Content Placeholder 10">
            <a:extLst>
              <a:ext uri="{FF2B5EF4-FFF2-40B4-BE49-F238E27FC236}">
                <a16:creationId xmlns:a16="http://schemas.microsoft.com/office/drawing/2014/main" id="{DBD9F2F0-F851-45F8-A0D8-3316F895CFE5}"/>
              </a:ext>
            </a:extLst>
          </p:cNvPr>
          <p:cNvSpPr>
            <a:spLocks noGrp="1"/>
          </p:cNvSpPr>
          <p:nvPr>
            <p:ph sz="half" idx="2"/>
          </p:nvPr>
        </p:nvSpPr>
        <p:spPr>
          <a:xfrm>
            <a:off x="5457012" y="1510730"/>
            <a:ext cx="4125138" cy="4679462"/>
          </a:xfrm>
        </p:spPr>
        <p:txBody>
          <a:bodyPr/>
          <a:lstStyle/>
          <a:p>
            <a:pPr>
              <a:spcBef>
                <a:spcPts val="500"/>
              </a:spcBef>
            </a:pPr>
            <a:r>
              <a:rPr lang="en-US" sz="2000" b="1" dirty="0"/>
              <a:t>Studied High-Risk Criteria</a:t>
            </a:r>
            <a:endParaRPr lang="en-US" sz="2000" dirty="0"/>
          </a:p>
          <a:p>
            <a:pPr lvl="1">
              <a:spcBef>
                <a:spcPts val="500"/>
              </a:spcBef>
            </a:pPr>
            <a:r>
              <a:rPr lang="en-US" sz="1800" dirty="0"/>
              <a:t>≥60 yr of age</a:t>
            </a:r>
          </a:p>
          <a:p>
            <a:pPr lvl="1">
              <a:spcBef>
                <a:spcPts val="500"/>
              </a:spcBef>
            </a:pPr>
            <a:r>
              <a:rPr lang="en-US" sz="1800" dirty="0"/>
              <a:t>COPD </a:t>
            </a:r>
          </a:p>
          <a:p>
            <a:pPr lvl="1">
              <a:spcBef>
                <a:spcPts val="500"/>
              </a:spcBef>
            </a:pPr>
            <a:r>
              <a:rPr lang="en-US" sz="1800" b="1" dirty="0">
                <a:solidFill>
                  <a:schemeClr val="accent3"/>
                </a:solidFill>
              </a:rPr>
              <a:t>Overweight or obesity </a:t>
            </a:r>
          </a:p>
          <a:p>
            <a:pPr lvl="1">
              <a:spcBef>
                <a:spcPts val="500"/>
              </a:spcBef>
            </a:pPr>
            <a:r>
              <a:rPr lang="en-US" sz="1800" dirty="0"/>
              <a:t>Chronic kidney disease</a:t>
            </a:r>
          </a:p>
          <a:p>
            <a:pPr lvl="1">
              <a:spcBef>
                <a:spcPts val="500"/>
              </a:spcBef>
            </a:pPr>
            <a:r>
              <a:rPr lang="en-US" sz="1800" b="1" dirty="0">
                <a:solidFill>
                  <a:schemeClr val="accent3"/>
                </a:solidFill>
              </a:rPr>
              <a:t>Cardiovascular disease</a:t>
            </a:r>
          </a:p>
          <a:p>
            <a:pPr lvl="1">
              <a:spcBef>
                <a:spcPts val="500"/>
              </a:spcBef>
            </a:pPr>
            <a:r>
              <a:rPr lang="en-US" sz="1800" dirty="0">
                <a:latin typeface="Calibri"/>
                <a:cs typeface="Calibri"/>
              </a:rPr>
              <a:t>Neurodevelopmental diagnosis</a:t>
            </a:r>
            <a:endParaRPr lang="en-US" sz="1800" dirty="0">
              <a:cs typeface="Calibri"/>
            </a:endParaRPr>
          </a:p>
          <a:p>
            <a:pPr marL="457200" lvl="1" indent="0" algn="r">
              <a:spcBef>
                <a:spcPts val="500"/>
              </a:spcBef>
              <a:buNone/>
            </a:pPr>
            <a:endParaRPr lang="en-US" sz="1800" dirty="0"/>
          </a:p>
          <a:p>
            <a:pPr lvl="1">
              <a:spcBef>
                <a:spcPts val="500"/>
              </a:spcBef>
            </a:pPr>
            <a:endParaRPr lang="en-US" sz="1800" dirty="0"/>
          </a:p>
        </p:txBody>
      </p:sp>
      <p:sp>
        <p:nvSpPr>
          <p:cNvPr id="5" name="TextBox 4">
            <a:extLst>
              <a:ext uri="{FF2B5EF4-FFF2-40B4-BE49-F238E27FC236}">
                <a16:creationId xmlns:a16="http://schemas.microsoft.com/office/drawing/2014/main" id="{34BA0A49-9AA9-4EF4-B6CD-125E7034170A}"/>
              </a:ext>
            </a:extLst>
          </p:cNvPr>
          <p:cNvSpPr txBox="1"/>
          <p:nvPr/>
        </p:nvSpPr>
        <p:spPr bwMode="auto">
          <a:xfrm>
            <a:off x="426879" y="6368828"/>
            <a:ext cx="493468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cdc.gov/coronavirus/2019-ncov/hcp/clinical-care/underlyingconditions.html</a:t>
            </a:r>
          </a:p>
        </p:txBody>
      </p:sp>
      <p:sp>
        <p:nvSpPr>
          <p:cNvPr id="3" name="TextBox 2">
            <a:extLst>
              <a:ext uri="{FF2B5EF4-FFF2-40B4-BE49-F238E27FC236}">
                <a16:creationId xmlns:a16="http://schemas.microsoft.com/office/drawing/2014/main" id="{AE2084B7-84C0-462C-A4E5-F61A7D62DFCF}"/>
              </a:ext>
            </a:extLst>
          </p:cNvPr>
          <p:cNvSpPr txBox="1"/>
          <p:nvPr/>
        </p:nvSpPr>
        <p:spPr bwMode="auto">
          <a:xfrm>
            <a:off x="1015349" y="1507335"/>
            <a:ext cx="4412313"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COVID-19 Death Risk Ratio for </a:t>
            </a:r>
            <a:b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Select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Comorbid Conditions</a:t>
            </a:r>
          </a:p>
        </p:txBody>
      </p:sp>
      <p:sp>
        <p:nvSpPr>
          <p:cNvPr id="90" name="Rectangle 89">
            <a:extLst>
              <a:ext uri="{FF2B5EF4-FFF2-40B4-BE49-F238E27FC236}">
                <a16:creationId xmlns:a16="http://schemas.microsoft.com/office/drawing/2014/main" id="{1346C92B-620C-4F05-9D54-4A26A20D610F}"/>
              </a:ext>
            </a:extLst>
          </p:cNvPr>
          <p:cNvSpPr/>
          <p:nvPr/>
        </p:nvSpPr>
        <p:spPr bwMode="auto">
          <a:xfrm>
            <a:off x="744619" y="2515813"/>
            <a:ext cx="3844704" cy="2952314"/>
          </a:xfrm>
          <a:prstGeom prst="rect">
            <a:avLst/>
          </a:prstGeom>
          <a:noFill/>
          <a:ln w="28575">
            <a:solidFill>
              <a:schemeClr val="accent3"/>
            </a:solidFill>
            <a:prstDash val="sysDot"/>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57" name="Straight Connector 56">
            <a:extLst>
              <a:ext uri="{FF2B5EF4-FFF2-40B4-BE49-F238E27FC236}">
                <a16:creationId xmlns:a16="http://schemas.microsoft.com/office/drawing/2014/main" id="{CA03BEA4-500B-4279-B531-3C9B61DEBA1A}"/>
              </a:ext>
            </a:extLst>
          </p:cNvPr>
          <p:cNvCxnSpPr>
            <a:cxnSpLocks/>
          </p:cNvCxnSpPr>
          <p:nvPr/>
        </p:nvCxnSpPr>
        <p:spPr bwMode="auto">
          <a:xfrm>
            <a:off x="4957122" y="2423160"/>
            <a:ext cx="0" cy="3664188"/>
          </a:xfrm>
          <a:prstGeom prst="line">
            <a:avLst/>
          </a:prstGeom>
          <a:noFill/>
          <a:ln w="28575" cap="flat" cmpd="sng" algn="ctr">
            <a:solidFill>
              <a:schemeClr val="tx2">
                <a:lumMod val="90000"/>
              </a:schemeClr>
            </a:solidFill>
            <a:prstDash val="sysDot"/>
            <a:round/>
            <a:headEnd type="none" w="med" len="med"/>
            <a:tailEnd type="none" w="med" len="med"/>
          </a:ln>
          <a:effectLst/>
        </p:spPr>
      </p:cxnSp>
      <p:sp>
        <p:nvSpPr>
          <p:cNvPr id="22" name="TextBox 21">
            <a:extLst>
              <a:ext uri="{FF2B5EF4-FFF2-40B4-BE49-F238E27FC236}">
                <a16:creationId xmlns:a16="http://schemas.microsoft.com/office/drawing/2014/main" id="{5BE25720-21B2-451C-BDAD-95C652D0BAC6}"/>
              </a:ext>
            </a:extLst>
          </p:cNvPr>
          <p:cNvSpPr txBox="1"/>
          <p:nvPr/>
        </p:nvSpPr>
        <p:spPr bwMode="auto">
          <a:xfrm rot="16200000">
            <a:off x="-103256" y="3795106"/>
            <a:ext cx="1680268" cy="400110"/>
          </a:xfrm>
          <a:prstGeom prst="rect">
            <a:avLst/>
          </a:prstGeom>
          <a:solidFill>
            <a:schemeClr val="accent3"/>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Comorbidities</a:t>
            </a:r>
          </a:p>
        </p:txBody>
      </p:sp>
      <p:sp>
        <p:nvSpPr>
          <p:cNvPr id="23" name="TextBox 22">
            <a:extLst>
              <a:ext uri="{FF2B5EF4-FFF2-40B4-BE49-F238E27FC236}">
                <a16:creationId xmlns:a16="http://schemas.microsoft.com/office/drawing/2014/main" id="{5126AB81-68E8-4BA0-89C9-E97E661D7E23}"/>
              </a:ext>
            </a:extLst>
          </p:cNvPr>
          <p:cNvSpPr txBox="1"/>
          <p:nvPr/>
        </p:nvSpPr>
        <p:spPr bwMode="auto">
          <a:xfrm>
            <a:off x="1160504" y="2459739"/>
            <a:ext cx="3400418" cy="30675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Obesity</a:t>
            </a:r>
          </a:p>
          <a:p>
            <a:pPr marL="0" marR="0" lvl="0" indent="0" algn="r" defTabSz="914400"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Diabetes with complication</a:t>
            </a:r>
          </a:p>
          <a:p>
            <a:pPr marL="0" marR="0" lvl="0" indent="0" algn="r" defTabSz="914400"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Chronic kidney disease</a:t>
            </a:r>
          </a:p>
          <a:p>
            <a:pPr marL="0" marR="0" lvl="0" indent="0" algn="r" defTabSz="914400"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Chronic obstructive pulmonary</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disease and bronchiectasis</a:t>
            </a:r>
          </a:p>
          <a:p>
            <a:pPr marL="0" marR="0" lvl="0" indent="0" algn="r" defTabSz="914400"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Neurocognitive disorders</a:t>
            </a:r>
          </a:p>
          <a:p>
            <a:pPr marL="0" marR="0" lvl="0" indent="0" algn="r" defTabSz="914400"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Coronary atherosclerosis and</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other heart disease</a:t>
            </a:r>
          </a:p>
        </p:txBody>
      </p:sp>
      <p:sp>
        <p:nvSpPr>
          <p:cNvPr id="24" name="Freeform: Shape 23">
            <a:extLst>
              <a:ext uri="{FF2B5EF4-FFF2-40B4-BE49-F238E27FC236}">
                <a16:creationId xmlns:a16="http://schemas.microsoft.com/office/drawing/2014/main" id="{5710B4D9-E710-4AF9-BC5B-9F94EA246B2E}"/>
              </a:ext>
            </a:extLst>
          </p:cNvPr>
          <p:cNvSpPr/>
          <p:nvPr/>
        </p:nvSpPr>
        <p:spPr bwMode="auto">
          <a:xfrm>
            <a:off x="4585649" y="2423160"/>
            <a:ext cx="1131114" cy="3108521"/>
          </a:xfrm>
          <a:custGeom>
            <a:avLst/>
            <a:gdLst>
              <a:gd name="connsiteX0" fmla="*/ 0 w 2857500"/>
              <a:gd name="connsiteY0" fmla="*/ 0 h 2844800"/>
              <a:gd name="connsiteX1" fmla="*/ 0 w 2857500"/>
              <a:gd name="connsiteY1" fmla="*/ 2844800 h 2844800"/>
              <a:gd name="connsiteX2" fmla="*/ 2857500 w 2857500"/>
              <a:gd name="connsiteY2" fmla="*/ 2844800 h 2844800"/>
            </a:gdLst>
            <a:ahLst/>
            <a:cxnLst>
              <a:cxn ang="0">
                <a:pos x="connsiteX0" y="connsiteY0"/>
              </a:cxn>
              <a:cxn ang="0">
                <a:pos x="connsiteX1" y="connsiteY1"/>
              </a:cxn>
              <a:cxn ang="0">
                <a:pos x="connsiteX2" y="connsiteY2"/>
              </a:cxn>
            </a:cxnLst>
            <a:rect l="l" t="t" r="r" b="b"/>
            <a:pathLst>
              <a:path w="2857500" h="2844800">
                <a:moveTo>
                  <a:pt x="0" y="0"/>
                </a:moveTo>
                <a:lnTo>
                  <a:pt x="0" y="2844800"/>
                </a:lnTo>
                <a:lnTo>
                  <a:pt x="2857500" y="2844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6" name="Straight Connector 45">
            <a:extLst>
              <a:ext uri="{FF2B5EF4-FFF2-40B4-BE49-F238E27FC236}">
                <a16:creationId xmlns:a16="http://schemas.microsoft.com/office/drawing/2014/main" id="{791ADFBD-8E56-4750-8A8D-1890F7A418A5}"/>
              </a:ext>
            </a:extLst>
          </p:cNvPr>
          <p:cNvCxnSpPr>
            <a:cxnSpLocks/>
          </p:cNvCxnSpPr>
          <p:nvPr/>
        </p:nvCxnSpPr>
        <p:spPr bwMode="auto">
          <a:xfrm flipH="1">
            <a:off x="4585649" y="2673964"/>
            <a:ext cx="371472" cy="0"/>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9106B51-F48C-492E-B335-DDB194E4A85D}"/>
              </a:ext>
            </a:extLst>
          </p:cNvPr>
          <p:cNvCxnSpPr>
            <a:cxnSpLocks/>
          </p:cNvCxnSpPr>
          <p:nvPr/>
        </p:nvCxnSpPr>
        <p:spPr bwMode="auto">
          <a:xfrm flipH="1">
            <a:off x="4585649" y="3090552"/>
            <a:ext cx="371472" cy="0"/>
          </a:xfrm>
          <a:prstGeom prst="line">
            <a:avLst/>
          </a:prstGeom>
          <a:no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59F473E-ABE7-4D5E-90FD-A331A851C7E5}"/>
              </a:ext>
            </a:extLst>
          </p:cNvPr>
          <p:cNvCxnSpPr>
            <a:cxnSpLocks/>
          </p:cNvCxnSpPr>
          <p:nvPr/>
        </p:nvCxnSpPr>
        <p:spPr bwMode="auto">
          <a:xfrm flipH="1">
            <a:off x="4585649" y="3489580"/>
            <a:ext cx="371472" cy="0"/>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611E49D-A128-420D-B42F-16168F1446B8}"/>
              </a:ext>
            </a:extLst>
          </p:cNvPr>
          <p:cNvCxnSpPr>
            <a:cxnSpLocks/>
          </p:cNvCxnSpPr>
          <p:nvPr/>
        </p:nvCxnSpPr>
        <p:spPr bwMode="auto">
          <a:xfrm flipH="1">
            <a:off x="4585649" y="4000283"/>
            <a:ext cx="371472" cy="0"/>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C0DFA3E-2C6E-4129-AD8D-3EF8974611EE}"/>
              </a:ext>
            </a:extLst>
          </p:cNvPr>
          <p:cNvCxnSpPr>
            <a:cxnSpLocks/>
          </p:cNvCxnSpPr>
          <p:nvPr/>
        </p:nvCxnSpPr>
        <p:spPr bwMode="auto">
          <a:xfrm flipH="1">
            <a:off x="4585649" y="4588123"/>
            <a:ext cx="371472" cy="0"/>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249F6BF-DBBD-44A9-B796-CE54A68AF912}"/>
              </a:ext>
            </a:extLst>
          </p:cNvPr>
          <p:cNvCxnSpPr>
            <a:cxnSpLocks/>
          </p:cNvCxnSpPr>
          <p:nvPr/>
        </p:nvCxnSpPr>
        <p:spPr bwMode="auto">
          <a:xfrm flipH="1">
            <a:off x="4585649" y="5135892"/>
            <a:ext cx="359028" cy="0"/>
          </a:xfrm>
          <a:prstGeom prst="line">
            <a:avLst/>
          </a:prstGeom>
          <a:noFill/>
          <a:ln w="28575" cap="flat" cmpd="sng" algn="ctr">
            <a:solidFill>
              <a:schemeClr val="accent3"/>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78BF5F8F-555C-46BF-9A41-01F4EAEE3AA9}"/>
              </a:ext>
            </a:extLst>
          </p:cNvPr>
          <p:cNvSpPr txBox="1"/>
          <p:nvPr/>
        </p:nvSpPr>
        <p:spPr bwMode="auto">
          <a:xfrm>
            <a:off x="4353747" y="5702443"/>
            <a:ext cx="1211357" cy="400110"/>
          </a:xfrm>
          <a:prstGeom prst="rect">
            <a:avLst/>
          </a:prstGeom>
          <a:solidFill>
            <a:schemeClr val="tx1"/>
          </a:solidFill>
          <a:ln w="28575">
            <a:solidFill>
              <a:schemeClr val="tx2"/>
            </a:solidFill>
            <a:prstDash val="soli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Ref (1.00)</a:t>
            </a:r>
          </a:p>
        </p:txBody>
      </p:sp>
      <p:sp>
        <p:nvSpPr>
          <p:cNvPr id="69" name="Oval 68">
            <a:extLst>
              <a:ext uri="{FF2B5EF4-FFF2-40B4-BE49-F238E27FC236}">
                <a16:creationId xmlns:a16="http://schemas.microsoft.com/office/drawing/2014/main" id="{C715D742-3AA8-494F-8EEF-4807C16C1760}"/>
              </a:ext>
            </a:extLst>
          </p:cNvPr>
          <p:cNvSpPr/>
          <p:nvPr/>
        </p:nvSpPr>
        <p:spPr bwMode="auto">
          <a:xfrm>
            <a:off x="4959199" y="2460108"/>
            <a:ext cx="448262" cy="44826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TextBox 47">
            <a:extLst>
              <a:ext uri="{FF2B5EF4-FFF2-40B4-BE49-F238E27FC236}">
                <a16:creationId xmlns:a16="http://schemas.microsoft.com/office/drawing/2014/main" id="{D0525108-66C3-4A3B-BD22-CA308E207787}"/>
              </a:ext>
            </a:extLst>
          </p:cNvPr>
          <p:cNvSpPr txBox="1"/>
          <p:nvPr/>
        </p:nvSpPr>
        <p:spPr bwMode="auto">
          <a:xfrm>
            <a:off x="4917428" y="2480841"/>
            <a:ext cx="51328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a:t>
            </a:r>
          </a:p>
        </p:txBody>
      </p:sp>
      <p:sp>
        <p:nvSpPr>
          <p:cNvPr id="72" name="Oval 71">
            <a:extLst>
              <a:ext uri="{FF2B5EF4-FFF2-40B4-BE49-F238E27FC236}">
                <a16:creationId xmlns:a16="http://schemas.microsoft.com/office/drawing/2014/main" id="{BF32F9CF-7E48-4500-B4C2-B1DF7E8115DB}"/>
              </a:ext>
            </a:extLst>
          </p:cNvPr>
          <p:cNvSpPr/>
          <p:nvPr/>
        </p:nvSpPr>
        <p:spPr bwMode="auto">
          <a:xfrm>
            <a:off x="4959199" y="2866420"/>
            <a:ext cx="448262" cy="44826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TextBox 72">
            <a:extLst>
              <a:ext uri="{FF2B5EF4-FFF2-40B4-BE49-F238E27FC236}">
                <a16:creationId xmlns:a16="http://schemas.microsoft.com/office/drawing/2014/main" id="{5C84DCE6-C1C9-4069-964B-D7FF1EA8CCDC}"/>
              </a:ext>
            </a:extLst>
          </p:cNvPr>
          <p:cNvSpPr txBox="1"/>
          <p:nvPr/>
        </p:nvSpPr>
        <p:spPr bwMode="auto">
          <a:xfrm>
            <a:off x="4917428" y="2887153"/>
            <a:ext cx="51328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a:t>
            </a:r>
          </a:p>
        </p:txBody>
      </p:sp>
      <p:sp>
        <p:nvSpPr>
          <p:cNvPr id="75" name="Oval 74">
            <a:extLst>
              <a:ext uri="{FF2B5EF4-FFF2-40B4-BE49-F238E27FC236}">
                <a16:creationId xmlns:a16="http://schemas.microsoft.com/office/drawing/2014/main" id="{BA6239DB-149E-4A67-AFAC-49AC4FFBCB35}"/>
              </a:ext>
            </a:extLst>
          </p:cNvPr>
          <p:cNvSpPr/>
          <p:nvPr/>
        </p:nvSpPr>
        <p:spPr bwMode="auto">
          <a:xfrm>
            <a:off x="4956151" y="3261557"/>
            <a:ext cx="448262" cy="44826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TextBox 75">
            <a:extLst>
              <a:ext uri="{FF2B5EF4-FFF2-40B4-BE49-F238E27FC236}">
                <a16:creationId xmlns:a16="http://schemas.microsoft.com/office/drawing/2014/main" id="{21618BEF-8DAB-46D3-AA4C-C825251F08FA}"/>
              </a:ext>
            </a:extLst>
          </p:cNvPr>
          <p:cNvSpPr txBox="1"/>
          <p:nvPr/>
        </p:nvSpPr>
        <p:spPr bwMode="auto">
          <a:xfrm>
            <a:off x="4914380" y="3282290"/>
            <a:ext cx="51328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a:t>
            </a:r>
          </a:p>
        </p:txBody>
      </p:sp>
      <p:sp>
        <p:nvSpPr>
          <p:cNvPr id="78" name="Oval 77">
            <a:extLst>
              <a:ext uri="{FF2B5EF4-FFF2-40B4-BE49-F238E27FC236}">
                <a16:creationId xmlns:a16="http://schemas.microsoft.com/office/drawing/2014/main" id="{1CC3FD6A-F329-48DA-B9DE-B8FEDA0BF7D9}"/>
              </a:ext>
            </a:extLst>
          </p:cNvPr>
          <p:cNvSpPr/>
          <p:nvPr/>
        </p:nvSpPr>
        <p:spPr bwMode="auto">
          <a:xfrm>
            <a:off x="4928719" y="3771032"/>
            <a:ext cx="448262" cy="44826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TextBox 78">
            <a:extLst>
              <a:ext uri="{FF2B5EF4-FFF2-40B4-BE49-F238E27FC236}">
                <a16:creationId xmlns:a16="http://schemas.microsoft.com/office/drawing/2014/main" id="{50F5B92B-86E6-4DB1-B883-F3EC90966074}"/>
              </a:ext>
            </a:extLst>
          </p:cNvPr>
          <p:cNvSpPr txBox="1"/>
          <p:nvPr/>
        </p:nvSpPr>
        <p:spPr bwMode="auto">
          <a:xfrm>
            <a:off x="4886948" y="3791765"/>
            <a:ext cx="51328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a:t>
            </a:r>
          </a:p>
        </p:txBody>
      </p:sp>
      <p:sp>
        <p:nvSpPr>
          <p:cNvPr id="81" name="Oval 80">
            <a:extLst>
              <a:ext uri="{FF2B5EF4-FFF2-40B4-BE49-F238E27FC236}">
                <a16:creationId xmlns:a16="http://schemas.microsoft.com/office/drawing/2014/main" id="{B77C7286-3EC5-46E2-98E4-C10CB3A6C87B}"/>
              </a:ext>
            </a:extLst>
          </p:cNvPr>
          <p:cNvSpPr/>
          <p:nvPr/>
        </p:nvSpPr>
        <p:spPr bwMode="auto">
          <a:xfrm>
            <a:off x="4956151" y="4388293"/>
            <a:ext cx="448262" cy="44826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TextBox 81">
            <a:extLst>
              <a:ext uri="{FF2B5EF4-FFF2-40B4-BE49-F238E27FC236}">
                <a16:creationId xmlns:a16="http://schemas.microsoft.com/office/drawing/2014/main" id="{E7D41F39-A981-478C-8C16-8F8A41AF4B99}"/>
              </a:ext>
            </a:extLst>
          </p:cNvPr>
          <p:cNvSpPr txBox="1"/>
          <p:nvPr/>
        </p:nvSpPr>
        <p:spPr bwMode="auto">
          <a:xfrm>
            <a:off x="4914380" y="4409026"/>
            <a:ext cx="51328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a:t>
            </a:r>
          </a:p>
        </p:txBody>
      </p:sp>
      <p:sp>
        <p:nvSpPr>
          <p:cNvPr id="84" name="Oval 83">
            <a:extLst>
              <a:ext uri="{FF2B5EF4-FFF2-40B4-BE49-F238E27FC236}">
                <a16:creationId xmlns:a16="http://schemas.microsoft.com/office/drawing/2014/main" id="{7E094C3E-95D6-415D-B8C6-772E9883F027}"/>
              </a:ext>
            </a:extLst>
          </p:cNvPr>
          <p:cNvSpPr/>
          <p:nvPr/>
        </p:nvSpPr>
        <p:spPr bwMode="auto">
          <a:xfrm>
            <a:off x="4937402" y="4906406"/>
            <a:ext cx="448262" cy="44826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TextBox 84">
            <a:extLst>
              <a:ext uri="{FF2B5EF4-FFF2-40B4-BE49-F238E27FC236}">
                <a16:creationId xmlns:a16="http://schemas.microsoft.com/office/drawing/2014/main" id="{9A39450E-3E4F-4B61-8474-C97ADAE6B235}"/>
              </a:ext>
            </a:extLst>
          </p:cNvPr>
          <p:cNvSpPr txBox="1"/>
          <p:nvPr/>
        </p:nvSpPr>
        <p:spPr bwMode="auto">
          <a:xfrm>
            <a:off x="4895631" y="4927139"/>
            <a:ext cx="51328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1.1</a:t>
            </a:r>
          </a:p>
        </p:txBody>
      </p:sp>
      <p:grpSp>
        <p:nvGrpSpPr>
          <p:cNvPr id="100" name="Group 99">
            <a:extLst>
              <a:ext uri="{FF2B5EF4-FFF2-40B4-BE49-F238E27FC236}">
                <a16:creationId xmlns:a16="http://schemas.microsoft.com/office/drawing/2014/main" id="{46EB1C04-3283-4165-B5A7-630038ACF40F}"/>
              </a:ext>
            </a:extLst>
          </p:cNvPr>
          <p:cNvGrpSpPr/>
          <p:nvPr/>
        </p:nvGrpSpPr>
        <p:grpSpPr>
          <a:xfrm>
            <a:off x="4472568" y="2890645"/>
            <a:ext cx="131111" cy="2641036"/>
            <a:chOff x="2961112" y="2424860"/>
            <a:chExt cx="1236133" cy="1599433"/>
          </a:xfrm>
        </p:grpSpPr>
        <p:cxnSp>
          <p:nvCxnSpPr>
            <p:cNvPr id="101" name="Straight Connector 100">
              <a:extLst>
                <a:ext uri="{FF2B5EF4-FFF2-40B4-BE49-F238E27FC236}">
                  <a16:creationId xmlns:a16="http://schemas.microsoft.com/office/drawing/2014/main" id="{269E4E23-B3BB-4BEE-9922-B88A4DED37E6}"/>
                </a:ext>
              </a:extLst>
            </p:cNvPr>
            <p:cNvCxnSpPr>
              <a:cxnSpLocks/>
            </p:cNvCxnSpPr>
            <p:nvPr/>
          </p:nvCxnSpPr>
          <p:spPr bwMode="auto">
            <a:xfrm>
              <a:off x="2961112" y="2653460"/>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72D617C-A891-4D04-9292-1B5C3C2F11E4}"/>
                </a:ext>
              </a:extLst>
            </p:cNvPr>
            <p:cNvCxnSpPr>
              <a:cxnSpLocks/>
            </p:cNvCxnSpPr>
            <p:nvPr/>
          </p:nvCxnSpPr>
          <p:spPr bwMode="auto">
            <a:xfrm>
              <a:off x="2961112" y="2909664"/>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A455130-94E2-4F0F-AB4D-D8187CEDD046}"/>
                </a:ext>
              </a:extLst>
            </p:cNvPr>
            <p:cNvCxnSpPr>
              <a:cxnSpLocks/>
            </p:cNvCxnSpPr>
            <p:nvPr/>
          </p:nvCxnSpPr>
          <p:spPr bwMode="auto">
            <a:xfrm>
              <a:off x="2961112" y="3316254"/>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9DF8281-B229-40AD-B44C-989570F29CB9}"/>
                </a:ext>
              </a:extLst>
            </p:cNvPr>
            <p:cNvCxnSpPr>
              <a:cxnSpLocks/>
            </p:cNvCxnSpPr>
            <p:nvPr/>
          </p:nvCxnSpPr>
          <p:spPr bwMode="auto">
            <a:xfrm>
              <a:off x="2961112" y="3567668"/>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9D04B4E-5756-4FA6-9086-7D0A4DF142DC}"/>
                </a:ext>
              </a:extLst>
            </p:cNvPr>
            <p:cNvCxnSpPr>
              <a:cxnSpLocks/>
            </p:cNvCxnSpPr>
            <p:nvPr/>
          </p:nvCxnSpPr>
          <p:spPr bwMode="auto">
            <a:xfrm>
              <a:off x="2961112" y="4024293"/>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BACD7E2-51D0-41CD-9D36-3AC5F70AA63E}"/>
                </a:ext>
              </a:extLst>
            </p:cNvPr>
            <p:cNvCxnSpPr>
              <a:cxnSpLocks/>
            </p:cNvCxnSpPr>
            <p:nvPr/>
          </p:nvCxnSpPr>
          <p:spPr bwMode="auto">
            <a:xfrm>
              <a:off x="2961112" y="2424860"/>
              <a:ext cx="1236133"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500195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8BD37-51F6-45CB-9C63-C0E8F16526D4}"/>
              </a:ext>
            </a:extLst>
          </p:cNvPr>
          <p:cNvSpPr>
            <a:spLocks noGrp="1"/>
          </p:cNvSpPr>
          <p:nvPr>
            <p:ph type="title"/>
          </p:nvPr>
        </p:nvSpPr>
        <p:spPr/>
        <p:txBody>
          <a:bodyPr>
            <a:normAutofit/>
          </a:bodyPr>
          <a:lstStyle/>
          <a:p>
            <a:r>
              <a:rPr lang="en-US" b="1" dirty="0"/>
              <a:t>Obesity and COVID-19: Synergistic and Syndemic</a:t>
            </a:r>
          </a:p>
        </p:txBody>
      </p:sp>
      <p:sp>
        <p:nvSpPr>
          <p:cNvPr id="6" name="Oval 5">
            <a:extLst>
              <a:ext uri="{FF2B5EF4-FFF2-40B4-BE49-F238E27FC236}">
                <a16:creationId xmlns:a16="http://schemas.microsoft.com/office/drawing/2014/main" id="{59A9247D-FD60-4445-AD08-64D3A5CB7AF5}"/>
              </a:ext>
            </a:extLst>
          </p:cNvPr>
          <p:cNvSpPr/>
          <p:nvPr/>
        </p:nvSpPr>
        <p:spPr>
          <a:xfrm>
            <a:off x="8568392" y="3021954"/>
            <a:ext cx="2109045" cy="2052000"/>
          </a:xfrm>
          <a:prstGeom prst="ellipse">
            <a:avLst/>
          </a:prstGeom>
          <a:solidFill>
            <a:schemeClr val="accent3"/>
          </a:solidFill>
          <a:ln w="12700" cap="flat" cmpd="sng" algn="ctr">
            <a:solidFill>
              <a:srgbClr val="461D7C">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panose="020F0502020204030204"/>
                <a:ea typeface="+mn-ea"/>
                <a:cs typeface="+mn-cs"/>
              </a:rPr>
              <a:t>COVID-19</a:t>
            </a:r>
          </a:p>
        </p:txBody>
      </p:sp>
      <p:sp>
        <p:nvSpPr>
          <p:cNvPr id="7" name="Arrow: Curved Right 6">
            <a:extLst>
              <a:ext uri="{FF2B5EF4-FFF2-40B4-BE49-F238E27FC236}">
                <a16:creationId xmlns:a16="http://schemas.microsoft.com/office/drawing/2014/main" id="{983772B2-C7F7-40D0-8FEB-DF21CD3E9C93}"/>
              </a:ext>
            </a:extLst>
          </p:cNvPr>
          <p:cNvSpPr/>
          <p:nvPr/>
        </p:nvSpPr>
        <p:spPr>
          <a:xfrm rot="16200000" flipH="1">
            <a:off x="5472281" y="-1337717"/>
            <a:ext cx="1449181" cy="7300021"/>
          </a:xfrm>
          <a:prstGeom prst="curvedRightArrow">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461D7C"/>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856BA29-0C18-4B5E-A8C0-47EE0C265E08}"/>
              </a:ext>
            </a:extLst>
          </p:cNvPr>
          <p:cNvSpPr txBox="1"/>
          <p:nvPr/>
        </p:nvSpPr>
        <p:spPr>
          <a:xfrm>
            <a:off x="4487493" y="1269651"/>
            <a:ext cx="3238387" cy="2246769"/>
          </a:xfrm>
          <a:prstGeom prst="rect">
            <a:avLst/>
          </a:prstGeom>
          <a:solidFill>
            <a:schemeClr val="accent2">
              <a:lumMod val="20000"/>
              <a:lumOff val="80000"/>
            </a:schemeClr>
          </a:solidFill>
          <a:ln>
            <a:noFill/>
          </a:ln>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0" noProof="0" dirty="0">
                <a:solidFill>
                  <a:schemeClr val="bg1"/>
                </a:solidFill>
                <a:latin typeface="Calibri" panose="020F0502020204030204"/>
              </a:rPr>
              <a:t>Immune dysfunction</a:t>
            </a: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0" noProof="0" dirty="0">
                <a:solidFill>
                  <a:schemeClr val="bg1"/>
                </a:solidFill>
                <a:latin typeface="Calibri" panose="020F0502020204030204"/>
              </a:rPr>
              <a:t>Proinflammatory </a:t>
            </a: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0" cap="none" spc="0" normalizeH="0" baseline="0" dirty="0">
                <a:ln>
                  <a:noFill/>
                </a:ln>
                <a:solidFill>
                  <a:schemeClr val="bg1"/>
                </a:solidFill>
                <a:effectLst/>
                <a:uLnTx/>
                <a:uFillTx/>
                <a:latin typeface="Calibri" panose="020F0502020204030204"/>
              </a:rPr>
              <a:t>Prothrombotic</a:t>
            </a: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0" dirty="0">
                <a:solidFill>
                  <a:schemeClr val="bg1"/>
                </a:solidFill>
                <a:latin typeface="Calibri" panose="020F0502020204030204"/>
              </a:rPr>
              <a:t>A</a:t>
            </a:r>
            <a:r>
              <a:rPr lang="en-US" sz="2000" b="0" kern="0" noProof="0" dirty="0">
                <a:solidFill>
                  <a:schemeClr val="bg1"/>
                </a:solidFill>
                <a:latin typeface="Calibri" panose="020F0502020204030204"/>
              </a:rPr>
              <a:t>ngiogenesis</a:t>
            </a: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0" dirty="0">
                <a:solidFill>
                  <a:schemeClr val="bg1"/>
                </a:solidFill>
                <a:latin typeface="Calibri" panose="020F0502020204030204"/>
              </a:rPr>
              <a:t>Endothelial inflammation</a:t>
            </a: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0" dirty="0">
                <a:solidFill>
                  <a:schemeClr val="bg1"/>
                </a:solidFill>
                <a:latin typeface="Calibri" panose="020F0502020204030204"/>
              </a:rPr>
              <a:t>Impaired lung function</a:t>
            </a: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0" dirty="0">
                <a:solidFill>
                  <a:schemeClr val="bg1"/>
                </a:solidFill>
                <a:latin typeface="Calibri" panose="020F0502020204030204"/>
              </a:rPr>
              <a:t>Comorbid conditions</a:t>
            </a:r>
            <a:endParaRPr lang="en-US" sz="2000" b="0" kern="0" noProof="0" dirty="0">
              <a:solidFill>
                <a:schemeClr val="bg1"/>
              </a:solidFill>
              <a:latin typeface="Calibri" panose="020F0502020204030204"/>
            </a:endParaRPr>
          </a:p>
        </p:txBody>
      </p:sp>
      <p:sp>
        <p:nvSpPr>
          <p:cNvPr id="16" name="TextBox 15">
            <a:extLst>
              <a:ext uri="{FF2B5EF4-FFF2-40B4-BE49-F238E27FC236}">
                <a16:creationId xmlns:a16="http://schemas.microsoft.com/office/drawing/2014/main" id="{ABD75545-C65F-4FF8-A206-027561D3E137}"/>
              </a:ext>
            </a:extLst>
          </p:cNvPr>
          <p:cNvSpPr txBox="1"/>
          <p:nvPr/>
        </p:nvSpPr>
        <p:spPr>
          <a:xfrm>
            <a:off x="272391" y="1152903"/>
            <a:ext cx="2477990" cy="2031325"/>
          </a:xfrm>
          <a:prstGeom prst="rect">
            <a:avLst/>
          </a:prstGeom>
          <a:noFill/>
        </p:spPr>
        <p:txBody>
          <a:bodyPr wrap="square" rtlCol="0">
            <a:spAutoFit/>
          </a:bodyPr>
          <a:lstStyle/>
          <a:p>
            <a:pPr defTabSz="914400"/>
            <a:r>
              <a:rPr lang="en-US" b="1" dirty="0">
                <a:solidFill>
                  <a:schemeClr val="bg1"/>
                </a:solidFill>
                <a:latin typeface="Calibri" panose="020F0502020204030204"/>
              </a:rPr>
              <a:t>Physical Environment</a:t>
            </a:r>
          </a:p>
          <a:p>
            <a:pPr marL="742950" lvl="1" indent="-285750" defTabSz="914400">
              <a:buFont typeface="Wingdings" panose="05000000000000000000" pitchFamily="2" charset="2"/>
              <a:buChar char="§"/>
            </a:pPr>
            <a:r>
              <a:rPr lang="en-US" b="0" dirty="0">
                <a:solidFill>
                  <a:schemeClr val="bg1"/>
                </a:solidFill>
                <a:latin typeface="Calibri" panose="020F0502020204030204"/>
              </a:rPr>
              <a:t>Access to healthy foods</a:t>
            </a:r>
          </a:p>
          <a:p>
            <a:pPr marL="742950" lvl="1" indent="-285750" defTabSz="914400">
              <a:buFont typeface="Wingdings" panose="05000000000000000000" pitchFamily="2" charset="2"/>
              <a:buChar char="§"/>
            </a:pPr>
            <a:r>
              <a:rPr lang="en-US" b="0" dirty="0">
                <a:solidFill>
                  <a:schemeClr val="bg1"/>
                </a:solidFill>
                <a:latin typeface="Calibri" panose="020F0502020204030204"/>
              </a:rPr>
              <a:t>Access to physical activity</a:t>
            </a:r>
          </a:p>
          <a:p>
            <a:pPr marL="742950" lvl="1" indent="-285750" defTabSz="914400">
              <a:buFont typeface="Wingdings" panose="05000000000000000000" pitchFamily="2" charset="2"/>
              <a:buChar char="§"/>
            </a:pPr>
            <a:r>
              <a:rPr lang="en-US" b="0" dirty="0">
                <a:solidFill>
                  <a:schemeClr val="bg1"/>
                </a:solidFill>
                <a:latin typeface="Calibri" panose="020F0502020204030204"/>
              </a:rPr>
              <a:t>Access to </a:t>
            </a:r>
            <a:br>
              <a:rPr lang="en-US" b="0" dirty="0">
                <a:solidFill>
                  <a:schemeClr val="bg1"/>
                </a:solidFill>
                <a:latin typeface="Calibri" panose="020F0502020204030204"/>
              </a:rPr>
            </a:br>
            <a:r>
              <a:rPr lang="en-US" b="0" dirty="0">
                <a:solidFill>
                  <a:schemeClr val="bg1"/>
                </a:solidFill>
                <a:latin typeface="Calibri" panose="020F0502020204030204"/>
              </a:rPr>
              <a:t>healthcare</a:t>
            </a:r>
          </a:p>
        </p:txBody>
      </p:sp>
      <p:sp>
        <p:nvSpPr>
          <p:cNvPr id="17" name="TextBox 16">
            <a:extLst>
              <a:ext uri="{FF2B5EF4-FFF2-40B4-BE49-F238E27FC236}">
                <a16:creationId xmlns:a16="http://schemas.microsoft.com/office/drawing/2014/main" id="{E72BBB07-C016-4DA4-919B-3F6486B0B823}"/>
              </a:ext>
            </a:extLst>
          </p:cNvPr>
          <p:cNvSpPr txBox="1"/>
          <p:nvPr/>
        </p:nvSpPr>
        <p:spPr>
          <a:xfrm>
            <a:off x="9294936" y="1292392"/>
            <a:ext cx="2826416" cy="1754326"/>
          </a:xfrm>
          <a:prstGeom prst="rect">
            <a:avLst/>
          </a:prstGeom>
          <a:noFill/>
        </p:spPr>
        <p:txBody>
          <a:bodyPr wrap="square" rtlCol="0">
            <a:spAutoFit/>
          </a:bodyPr>
          <a:lstStyle/>
          <a:p>
            <a:pPr defTabSz="914400"/>
            <a:r>
              <a:rPr lang="en-US" b="1" dirty="0">
                <a:solidFill>
                  <a:schemeClr val="bg1"/>
                </a:solidFill>
                <a:latin typeface="Calibri" panose="020F0502020204030204"/>
              </a:rPr>
              <a:t>Social </a:t>
            </a:r>
            <a:r>
              <a:rPr lang="en-US" dirty="0">
                <a:solidFill>
                  <a:schemeClr val="bg1"/>
                </a:solidFill>
                <a:latin typeface="Calibri" panose="020F0502020204030204"/>
              </a:rPr>
              <a:t>E</a:t>
            </a:r>
            <a:r>
              <a:rPr lang="en-US" b="1" dirty="0">
                <a:solidFill>
                  <a:schemeClr val="bg1"/>
                </a:solidFill>
                <a:latin typeface="Calibri" panose="020F0502020204030204"/>
              </a:rPr>
              <a:t>nvironment</a:t>
            </a:r>
          </a:p>
          <a:p>
            <a:pPr marL="742950" lvl="1" indent="-285750" defTabSz="914400">
              <a:buFont typeface="Wingdings" panose="05000000000000000000" pitchFamily="2" charset="2"/>
              <a:buChar char="§"/>
            </a:pPr>
            <a:r>
              <a:rPr lang="en-US" b="0" dirty="0">
                <a:solidFill>
                  <a:schemeClr val="bg1"/>
                </a:solidFill>
                <a:latin typeface="Calibri" panose="020F0502020204030204"/>
              </a:rPr>
              <a:t>Stigma</a:t>
            </a:r>
          </a:p>
          <a:p>
            <a:pPr marL="742950" lvl="1" indent="-285750" defTabSz="914400">
              <a:buFont typeface="Wingdings" panose="05000000000000000000" pitchFamily="2" charset="2"/>
              <a:buChar char="§"/>
            </a:pPr>
            <a:r>
              <a:rPr lang="en-US" b="0" dirty="0">
                <a:solidFill>
                  <a:schemeClr val="bg1"/>
                </a:solidFill>
                <a:latin typeface="Calibri" panose="020F0502020204030204"/>
              </a:rPr>
              <a:t>Disadvantage</a:t>
            </a:r>
          </a:p>
          <a:p>
            <a:pPr marL="742950" lvl="1" indent="-285750" defTabSz="914400">
              <a:buFont typeface="Wingdings" panose="05000000000000000000" pitchFamily="2" charset="2"/>
              <a:buChar char="§"/>
            </a:pPr>
            <a:r>
              <a:rPr lang="en-US" b="0" dirty="0">
                <a:solidFill>
                  <a:schemeClr val="bg1"/>
                </a:solidFill>
                <a:latin typeface="Calibri" panose="020F0502020204030204"/>
              </a:rPr>
              <a:t>Income inequality</a:t>
            </a:r>
          </a:p>
          <a:p>
            <a:pPr marL="742950" lvl="1" indent="-285750" defTabSz="914400">
              <a:buFont typeface="Wingdings" panose="05000000000000000000" pitchFamily="2" charset="2"/>
              <a:buChar char="§"/>
            </a:pPr>
            <a:r>
              <a:rPr lang="en-US" b="0" dirty="0">
                <a:solidFill>
                  <a:schemeClr val="bg1"/>
                </a:solidFill>
                <a:latin typeface="Calibri" panose="020F0502020204030204"/>
              </a:rPr>
              <a:t>Education</a:t>
            </a:r>
            <a:endParaRPr lang="en-US" dirty="0">
              <a:solidFill>
                <a:schemeClr val="bg1"/>
              </a:solidFill>
              <a:latin typeface="Calibri" panose="020F0502020204030204"/>
            </a:endParaRPr>
          </a:p>
          <a:p>
            <a:pPr defTabSz="914400"/>
            <a:endParaRPr lang="en-US" dirty="0">
              <a:solidFill>
                <a:schemeClr val="bg1"/>
              </a:solidFill>
              <a:latin typeface="Calibri" panose="020F0502020204030204"/>
            </a:endParaRPr>
          </a:p>
        </p:txBody>
      </p:sp>
      <p:sp>
        <p:nvSpPr>
          <p:cNvPr id="19" name="Oval 18">
            <a:extLst>
              <a:ext uri="{FF2B5EF4-FFF2-40B4-BE49-F238E27FC236}">
                <a16:creationId xmlns:a16="http://schemas.microsoft.com/office/drawing/2014/main" id="{50C79B9E-E3BF-43C6-B62C-E5FA4D829E59}"/>
              </a:ext>
            </a:extLst>
          </p:cNvPr>
          <p:cNvSpPr/>
          <p:nvPr/>
        </p:nvSpPr>
        <p:spPr>
          <a:xfrm>
            <a:off x="1725805" y="3011571"/>
            <a:ext cx="2052000" cy="2052000"/>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effectLst/>
                <a:uLnTx/>
                <a:uFillTx/>
                <a:latin typeface="Calibri" panose="020F0502020204030204"/>
                <a:ea typeface="+mn-ea"/>
                <a:cs typeface="+mn-cs"/>
              </a:rPr>
              <a:t>Obesity</a:t>
            </a:r>
          </a:p>
        </p:txBody>
      </p:sp>
      <p:sp>
        <p:nvSpPr>
          <p:cNvPr id="20" name="Arrow: Curved Right 19">
            <a:extLst>
              <a:ext uri="{FF2B5EF4-FFF2-40B4-BE49-F238E27FC236}">
                <a16:creationId xmlns:a16="http://schemas.microsoft.com/office/drawing/2014/main" id="{1A622960-234D-43B5-9956-2F69460072A2}"/>
              </a:ext>
            </a:extLst>
          </p:cNvPr>
          <p:cNvSpPr/>
          <p:nvPr/>
        </p:nvSpPr>
        <p:spPr>
          <a:xfrm rot="5400000" flipH="1">
            <a:off x="5469061" y="1962224"/>
            <a:ext cx="1160726" cy="7361969"/>
          </a:xfrm>
          <a:prstGeom prst="curvedRightArrow">
            <a:avLst>
              <a:gd name="adj1" fmla="val 25000"/>
              <a:gd name="adj2" fmla="val 59526"/>
              <a:gd name="adj3" fmla="val 25000"/>
            </a:avLst>
          </a:prstGeom>
          <a:solidFill>
            <a:schemeClr val="accent3">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461D7C"/>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6B7E2693-B69F-4A64-81AC-1E9EFC7DC0CD}"/>
              </a:ext>
            </a:extLst>
          </p:cNvPr>
          <p:cNvSpPr txBox="1"/>
          <p:nvPr/>
        </p:nvSpPr>
        <p:spPr>
          <a:xfrm>
            <a:off x="3817134" y="4886861"/>
            <a:ext cx="4751258" cy="1323439"/>
          </a:xfrm>
          <a:prstGeom prst="rect">
            <a:avLst/>
          </a:prstGeom>
          <a:solidFill>
            <a:schemeClr val="accent3">
              <a:lumMod val="20000"/>
              <a:lumOff val="80000"/>
            </a:schemeClr>
          </a:solidFill>
          <a:ln>
            <a:noFill/>
          </a:ln>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0" cap="none" spc="0" normalizeH="0" baseline="0" noProof="0" dirty="0">
                <a:ln>
                  <a:noFill/>
                </a:ln>
                <a:solidFill>
                  <a:schemeClr val="bg1"/>
                </a:solidFill>
                <a:effectLst/>
                <a:uLnTx/>
                <a:uFillTx/>
                <a:latin typeface="Calibri" panose="020F0502020204030204"/>
              </a:rPr>
              <a:t>Weight gain due to </a:t>
            </a:r>
            <a:r>
              <a:rPr lang="en-US" sz="2000" b="0" kern="0" noProof="0" dirty="0">
                <a:solidFill>
                  <a:schemeClr val="bg1"/>
                </a:solidFill>
                <a:latin typeface="Calibri" panose="020F0502020204030204"/>
              </a:rPr>
              <a:t>s</a:t>
            </a:r>
            <a:r>
              <a:rPr lang="en-US" sz="2000" b="0" kern="0" dirty="0">
                <a:solidFill>
                  <a:schemeClr val="bg1"/>
                </a:solidFill>
                <a:latin typeface="Calibri" panose="020F0502020204030204"/>
              </a:rPr>
              <a:t>tress, lack of exercise, lack of access to healthy foods</a:t>
            </a: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0" dirty="0">
                <a:solidFill>
                  <a:schemeClr val="bg1"/>
                </a:solidFill>
                <a:latin typeface="Calibri" panose="020F0502020204030204"/>
              </a:rPr>
              <a:t>Direct pancreatic damage with insulin resistance and new-onset diabetes</a:t>
            </a:r>
            <a:endParaRPr kumimoji="0" lang="en-US" sz="2000" b="0" i="0" u="none" strike="noStrike" kern="0" cap="none" spc="0" normalizeH="0" baseline="0" noProof="0" dirty="0">
              <a:ln>
                <a:noFill/>
              </a:ln>
              <a:solidFill>
                <a:schemeClr val="bg1"/>
              </a:solidFill>
              <a:effectLst/>
              <a:uLnTx/>
              <a:uFillTx/>
              <a:latin typeface="Calibri" panose="020F0502020204030204"/>
            </a:endParaRPr>
          </a:p>
        </p:txBody>
      </p:sp>
      <p:sp>
        <p:nvSpPr>
          <p:cNvPr id="3" name="TextBox 2">
            <a:extLst>
              <a:ext uri="{FF2B5EF4-FFF2-40B4-BE49-F238E27FC236}">
                <a16:creationId xmlns:a16="http://schemas.microsoft.com/office/drawing/2014/main" id="{C26E662D-2B25-D146-DD6E-139338F44394}"/>
              </a:ext>
            </a:extLst>
          </p:cNvPr>
          <p:cNvSpPr txBox="1"/>
          <p:nvPr/>
        </p:nvSpPr>
        <p:spPr>
          <a:xfrm>
            <a:off x="427893" y="5831745"/>
            <a:ext cx="8955578" cy="830997"/>
          </a:xfrm>
          <a:prstGeom prst="rect">
            <a:avLst/>
          </a:prstGeom>
          <a:noFill/>
        </p:spPr>
        <p:txBody>
          <a:bodyPr wrap="square" rtlCol="0">
            <a:spAutoFit/>
          </a:bodyPr>
          <a:lstStyle/>
          <a:p>
            <a:r>
              <a:rPr lang="en-US" sz="1200" b="0" dirty="0">
                <a:solidFill>
                  <a:schemeClr val="bg2"/>
                </a:solidFill>
                <a:latin typeface="Calibri" panose="020F0502020204030204" pitchFamily="34" charset="0"/>
                <a:cs typeface="Calibri" panose="020F0502020204030204" pitchFamily="34" charset="0"/>
              </a:rPr>
              <a:t>Kwok. Clin Obes. 2020;10:e12403. </a:t>
            </a:r>
          </a:p>
          <a:p>
            <a:r>
              <a:rPr lang="en-US" sz="1200" b="0" dirty="0">
                <a:solidFill>
                  <a:schemeClr val="bg2"/>
                </a:solidFill>
                <a:latin typeface="Calibri" panose="020F0502020204030204" pitchFamily="34" charset="0"/>
                <a:cs typeface="Calibri" panose="020F0502020204030204" pitchFamily="34" charset="0"/>
              </a:rPr>
              <a:t>Belanger. </a:t>
            </a:r>
            <a:r>
              <a:rPr lang="pt-BR" sz="1200" b="0" dirty="0">
                <a:solidFill>
                  <a:schemeClr val="bg2"/>
                </a:solidFill>
                <a:latin typeface="Calibri" panose="020F0502020204030204" pitchFamily="34" charset="0"/>
                <a:cs typeface="Calibri" panose="020F0502020204030204" pitchFamily="34" charset="0"/>
              </a:rPr>
              <a:t>NEJM. 2020;383:e69.</a:t>
            </a:r>
            <a:endParaRPr lang="en-US" sz="1200" b="0" dirty="0">
              <a:solidFill>
                <a:schemeClr val="bg2"/>
              </a:solidFill>
              <a:latin typeface="Calibri" panose="020F0502020204030204" pitchFamily="34" charset="0"/>
              <a:cs typeface="Calibri" panose="020F0502020204030204" pitchFamily="34" charset="0"/>
            </a:endParaRPr>
          </a:p>
          <a:p>
            <a:r>
              <a:rPr lang="en-US" sz="1200" b="0" dirty="0">
                <a:solidFill>
                  <a:schemeClr val="bg2"/>
                </a:solidFill>
                <a:latin typeface="Calibri" panose="020F0502020204030204" pitchFamily="34" charset="0"/>
                <a:cs typeface="Calibri" panose="020F0502020204030204" pitchFamily="34" charset="0"/>
              </a:rPr>
              <a:t>Kim. J Clin Endocrinol Metab. 2023;dgad284. </a:t>
            </a:r>
          </a:p>
          <a:p>
            <a:r>
              <a:rPr lang="en-US" sz="1200" b="0" dirty="0">
                <a:solidFill>
                  <a:schemeClr val="bg2"/>
                </a:solidFill>
                <a:latin typeface="Calibri" panose="020F0502020204030204" pitchFamily="34" charset="0"/>
                <a:cs typeface="Calibri" panose="020F0502020204030204" pitchFamily="34" charset="0"/>
              </a:rPr>
              <a:t>science.org/content/article/why-covid-19-more-deadly-people-obesity-even-if-theyre-young. </a:t>
            </a:r>
          </a:p>
        </p:txBody>
      </p:sp>
    </p:spTree>
    <p:extLst>
      <p:ext uri="{BB962C8B-B14F-4D97-AF65-F5344CB8AC3E}">
        <p14:creationId xmlns:p14="http://schemas.microsoft.com/office/powerpoint/2010/main" val="3561097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57A3F-8630-1B43-C2F1-2EFCF7E489C8}"/>
              </a:ext>
            </a:extLst>
          </p:cNvPr>
          <p:cNvSpPr>
            <a:spLocks noGrp="1"/>
          </p:cNvSpPr>
          <p:nvPr>
            <p:ph type="title"/>
          </p:nvPr>
        </p:nvSpPr>
        <p:spPr>
          <a:xfrm>
            <a:off x="609758" y="238127"/>
            <a:ext cx="11277441" cy="1103313"/>
          </a:xfrm>
        </p:spPr>
        <p:txBody>
          <a:bodyPr/>
          <a:lstStyle/>
          <a:p>
            <a:r>
              <a:rPr lang="en-US" dirty="0"/>
              <a:t>Possible “Long COVID” Pathologies: </a:t>
            </a:r>
            <a:br>
              <a:rPr lang="en-US" dirty="0"/>
            </a:br>
            <a:r>
              <a:rPr lang="en-US" dirty="0"/>
              <a:t>Association With Obesity and Metabolic Dysfunction </a:t>
            </a:r>
          </a:p>
        </p:txBody>
      </p:sp>
      <p:sp>
        <p:nvSpPr>
          <p:cNvPr id="3" name="Content Placeholder 2">
            <a:extLst>
              <a:ext uri="{FF2B5EF4-FFF2-40B4-BE49-F238E27FC236}">
                <a16:creationId xmlns:a16="http://schemas.microsoft.com/office/drawing/2014/main" id="{208662F4-87EE-79DE-D1C3-7F0EFA01F45B}"/>
              </a:ext>
            </a:extLst>
          </p:cNvPr>
          <p:cNvSpPr>
            <a:spLocks noGrp="1"/>
          </p:cNvSpPr>
          <p:nvPr>
            <p:ph idx="1"/>
          </p:nvPr>
        </p:nvSpPr>
        <p:spPr/>
        <p:txBody>
          <a:bodyPr/>
          <a:lstStyle/>
          <a:p>
            <a:r>
              <a:rPr lang="en-US" b="1" dirty="0"/>
              <a:t>Systemic viral persistence</a:t>
            </a:r>
          </a:p>
          <a:p>
            <a:pPr lvl="1"/>
            <a:r>
              <a:rPr lang="en-US" dirty="0"/>
              <a:t>Individuals with obesity and metabolic dysfunction have impaired immune function</a:t>
            </a:r>
          </a:p>
          <a:p>
            <a:r>
              <a:rPr lang="en-US" b="1" dirty="0"/>
              <a:t>Viral reservoir in adipose tissue</a:t>
            </a:r>
          </a:p>
          <a:p>
            <a:pPr lvl="1"/>
            <a:r>
              <a:rPr lang="en-US" dirty="0"/>
              <a:t>Adipose tissue has ACE2 receptors</a:t>
            </a:r>
          </a:p>
          <a:p>
            <a:pPr lvl="1"/>
            <a:r>
              <a:rPr lang="en-US" dirty="0"/>
              <a:t>Adipose tissue has been identified to contain SARS-CoV-2</a:t>
            </a:r>
          </a:p>
          <a:p>
            <a:r>
              <a:rPr lang="en-US" b="1" dirty="0"/>
              <a:t>Chronic inflammation </a:t>
            </a:r>
          </a:p>
          <a:p>
            <a:pPr lvl="1"/>
            <a:r>
              <a:rPr lang="en-US" dirty="0"/>
              <a:t>Individuals with obesity and metabolic dysfunction are primed for</a:t>
            </a:r>
            <a:br>
              <a:rPr lang="en-US" dirty="0"/>
            </a:br>
            <a:r>
              <a:rPr lang="en-US" dirty="0"/>
              <a:t>chronic inflammation in response to COVID-19</a:t>
            </a:r>
          </a:p>
          <a:p>
            <a:endParaRPr lang="en-US" dirty="0"/>
          </a:p>
        </p:txBody>
      </p:sp>
      <p:sp>
        <p:nvSpPr>
          <p:cNvPr id="4" name="TextBox 3">
            <a:extLst>
              <a:ext uri="{FF2B5EF4-FFF2-40B4-BE49-F238E27FC236}">
                <a16:creationId xmlns:a16="http://schemas.microsoft.com/office/drawing/2014/main" id="{852D44E3-78D2-A886-7C43-DC307F0A9477}"/>
              </a:ext>
            </a:extLst>
          </p:cNvPr>
          <p:cNvSpPr txBox="1"/>
          <p:nvPr/>
        </p:nvSpPr>
        <p:spPr bwMode="auto">
          <a:xfrm>
            <a:off x="416138" y="6381946"/>
            <a:ext cx="90569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i="0" dirty="0">
                <a:solidFill>
                  <a:schemeClr val="bg2"/>
                </a:solidFill>
                <a:effectLst/>
                <a:latin typeface="BlinkMacSystemFont"/>
              </a:rPr>
              <a:t>Scherer. Elife. 2022;11:e78200. </a:t>
            </a:r>
            <a:endParaRPr 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976647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PASC Incidence and Prevalence</a:t>
            </a:r>
          </a:p>
        </p:txBody>
      </p:sp>
      <p:sp>
        <p:nvSpPr>
          <p:cNvPr id="3" name="Content Placeholder 2"/>
          <p:cNvSpPr>
            <a:spLocks noGrp="1"/>
          </p:cNvSpPr>
          <p:nvPr>
            <p:ph idx="1"/>
          </p:nvPr>
        </p:nvSpPr>
        <p:spPr>
          <a:xfrm>
            <a:off x="604676" y="1513047"/>
            <a:ext cx="5881850" cy="4650686"/>
          </a:xfrm>
        </p:spPr>
        <p:txBody>
          <a:bodyPr>
            <a:noAutofit/>
          </a:bodyPr>
          <a:lstStyle/>
          <a:p>
            <a:r>
              <a:rPr lang="en-US" sz="2400" dirty="0"/>
              <a:t>≥65 million individuals worldwide </a:t>
            </a:r>
            <a:br>
              <a:rPr lang="en-US" sz="2400" dirty="0"/>
            </a:br>
            <a:r>
              <a:rPr lang="en-US" sz="2400" dirty="0"/>
              <a:t>have PASC (10% of &gt;651 million documented COVID-19 cases)</a:t>
            </a:r>
          </a:p>
          <a:p>
            <a:pPr lvl="1"/>
            <a:r>
              <a:rPr lang="en-US" sz="2200" dirty="0"/>
              <a:t>Actual incidence likely much higher because of undocumented cases</a:t>
            </a:r>
          </a:p>
          <a:p>
            <a:r>
              <a:rPr lang="en-US" sz="2400" dirty="0"/>
              <a:t>Incidence rates by hospitalization and vaccination status </a:t>
            </a:r>
          </a:p>
          <a:p>
            <a:pPr lvl="1"/>
            <a:r>
              <a:rPr lang="en-US" sz="2200" dirty="0"/>
              <a:t>10%-30% of nonhospitalized cases</a:t>
            </a:r>
          </a:p>
          <a:p>
            <a:pPr lvl="1"/>
            <a:r>
              <a:rPr lang="en-US" sz="2200" dirty="0"/>
              <a:t>50%-70% of hospitalized cases</a:t>
            </a:r>
          </a:p>
          <a:p>
            <a:pPr lvl="1"/>
            <a:r>
              <a:rPr lang="en-US" sz="2200" dirty="0"/>
              <a:t>10%-12% of vaccinated cases </a:t>
            </a:r>
          </a:p>
        </p:txBody>
      </p:sp>
      <p:sp>
        <p:nvSpPr>
          <p:cNvPr id="5" name="Content Placeholder 4">
            <a:extLst>
              <a:ext uri="{FF2B5EF4-FFF2-40B4-BE49-F238E27FC236}">
                <a16:creationId xmlns:a16="http://schemas.microsoft.com/office/drawing/2014/main" id="{76ACD437-BEC3-1883-1298-CF2DEFD65A96}"/>
              </a:ext>
            </a:extLst>
          </p:cNvPr>
          <p:cNvSpPr>
            <a:spLocks noGrp="1"/>
          </p:cNvSpPr>
          <p:nvPr>
            <p:ph sz="half" idx="4294967295"/>
          </p:nvPr>
        </p:nvSpPr>
        <p:spPr>
          <a:xfrm>
            <a:off x="6358099" y="1511300"/>
            <a:ext cx="5229225" cy="4665663"/>
          </a:xfrm>
        </p:spPr>
        <p:txBody>
          <a:bodyPr/>
          <a:lstStyle/>
          <a:p>
            <a:r>
              <a:rPr lang="en-US" sz="2400" dirty="0"/>
              <a:t>Occurs at all ages and acute-phase disease severities</a:t>
            </a:r>
          </a:p>
          <a:p>
            <a:pPr lvl="1"/>
            <a:r>
              <a:rPr lang="en-US" sz="2200" dirty="0"/>
              <a:t>Highest percentage of diagnoses in those aged 36-50 yr </a:t>
            </a:r>
          </a:p>
          <a:p>
            <a:r>
              <a:rPr lang="en-US" sz="2400" dirty="0"/>
              <a:t>Most PASC cases are in nonhospitalized patients with </a:t>
            </a:r>
            <a:br>
              <a:rPr lang="en-US" sz="2400" dirty="0"/>
            </a:br>
            <a:r>
              <a:rPr lang="en-US" sz="2400" dirty="0"/>
              <a:t>mild acute illness</a:t>
            </a:r>
          </a:p>
          <a:p>
            <a:r>
              <a:rPr lang="en-US" sz="2400" dirty="0"/>
              <a:t>Higher BMI associated with greater risk of developing PASC</a:t>
            </a:r>
            <a:br>
              <a:rPr lang="en-US" sz="2400" dirty="0"/>
            </a:br>
            <a:r>
              <a:rPr lang="en-US" sz="2400" dirty="0"/>
              <a:t>(RR: 1.031; 95% CI: 1.016-1.047)</a:t>
            </a:r>
          </a:p>
          <a:p>
            <a:pPr lvl="1"/>
            <a:r>
              <a:rPr lang="en-US" sz="2000" dirty="0"/>
              <a:t>1.031 times higher chance of PASC for each 1 kg/m</a:t>
            </a:r>
            <a:r>
              <a:rPr lang="en-US" sz="2000" baseline="30000" dirty="0"/>
              <a:t>2</a:t>
            </a:r>
            <a:r>
              <a:rPr lang="en-US" sz="2000" dirty="0"/>
              <a:t> increase in BMI</a:t>
            </a:r>
          </a:p>
        </p:txBody>
      </p:sp>
      <p:sp>
        <p:nvSpPr>
          <p:cNvPr id="7" name="Text Box 15">
            <a:extLst>
              <a:ext uri="{FF2B5EF4-FFF2-40B4-BE49-F238E27FC236}">
                <a16:creationId xmlns:a16="http://schemas.microsoft.com/office/drawing/2014/main" id="{FD802479-AFDE-2A41-93F8-0B23A14240D0}"/>
              </a:ext>
            </a:extLst>
          </p:cNvPr>
          <p:cNvSpPr txBox="1">
            <a:spLocks noChangeArrowheads="1"/>
          </p:cNvSpPr>
          <p:nvPr/>
        </p:nvSpPr>
        <p:spPr bwMode="auto">
          <a:xfrm>
            <a:off x="422711" y="6193120"/>
            <a:ext cx="868952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Davis. Nat Rev Microbiol. 2023;21:133.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Debski</a:t>
            </a:r>
            <a:r>
              <a:rPr lang="en-US" altLang="en-US" sz="1200" b="0" spc="-10" dirty="0">
                <a:solidFill>
                  <a:srgbClr val="455560"/>
                </a:solidFill>
                <a:latin typeface="Calibri" panose="020F0502020204030204" pitchFamily="34" charset="0"/>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PLOS Glob Public Health. 2022;2:11.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Thaweethai. JAMA. 2023;329:1934.</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Tree>
    <p:extLst>
      <p:ext uri="{BB962C8B-B14F-4D97-AF65-F5344CB8AC3E}">
        <p14:creationId xmlns:p14="http://schemas.microsoft.com/office/powerpoint/2010/main" val="147240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 COVID Symptoms and Pathology</a:t>
            </a:r>
          </a:p>
        </p:txBody>
      </p:sp>
      <p:sp>
        <p:nvSpPr>
          <p:cNvPr id="8" name="Text Box 15">
            <a:extLst>
              <a:ext uri="{FF2B5EF4-FFF2-40B4-BE49-F238E27FC236}">
                <a16:creationId xmlns:a16="http://schemas.microsoft.com/office/drawing/2014/main" id="{7F5ED4FD-0B61-2AB2-31A8-F2416452A9AB}"/>
              </a:ext>
            </a:extLst>
          </p:cNvPr>
          <p:cNvSpPr txBox="1">
            <a:spLocks noChangeArrowheads="1"/>
          </p:cNvSpPr>
          <p:nvPr/>
        </p:nvSpPr>
        <p:spPr bwMode="auto">
          <a:xfrm>
            <a:off x="419100" y="6378093"/>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Davis. Nat Rev Microbiol. 2023;21:133. </a:t>
            </a:r>
          </a:p>
        </p:txBody>
      </p:sp>
      <p:graphicFrame>
        <p:nvGraphicFramePr>
          <p:cNvPr id="7" name="Table 6">
            <a:extLst>
              <a:ext uri="{FF2B5EF4-FFF2-40B4-BE49-F238E27FC236}">
                <a16:creationId xmlns:a16="http://schemas.microsoft.com/office/drawing/2014/main" id="{94FC7831-A794-B0C7-B8EC-D9EA58F1C214}"/>
              </a:ext>
            </a:extLst>
          </p:cNvPr>
          <p:cNvGraphicFramePr>
            <a:graphicFrameLocks noGrp="1"/>
          </p:cNvGraphicFramePr>
          <p:nvPr/>
        </p:nvGraphicFramePr>
        <p:xfrm>
          <a:off x="717549" y="1612280"/>
          <a:ext cx="5540375" cy="4498848"/>
        </p:xfrm>
        <a:graphic>
          <a:graphicData uri="http://schemas.openxmlformats.org/drawingml/2006/table">
            <a:tbl>
              <a:tblPr firstRow="1" bandRow="1">
                <a:tableStyleId>{5C22544A-7EE6-4342-B048-85BDC9FD1C3A}</a:tableStyleId>
              </a:tblPr>
              <a:tblGrid>
                <a:gridCol w="1584347">
                  <a:extLst>
                    <a:ext uri="{9D8B030D-6E8A-4147-A177-3AD203B41FA5}">
                      <a16:colId xmlns:a16="http://schemas.microsoft.com/office/drawing/2014/main" val="4094006653"/>
                    </a:ext>
                  </a:extLst>
                </a:gridCol>
                <a:gridCol w="1851004">
                  <a:extLst>
                    <a:ext uri="{9D8B030D-6E8A-4147-A177-3AD203B41FA5}">
                      <a16:colId xmlns:a16="http://schemas.microsoft.com/office/drawing/2014/main" val="856448215"/>
                    </a:ext>
                  </a:extLst>
                </a:gridCol>
                <a:gridCol w="2105024">
                  <a:extLst>
                    <a:ext uri="{9D8B030D-6E8A-4147-A177-3AD203B41FA5}">
                      <a16:colId xmlns:a16="http://schemas.microsoft.com/office/drawing/2014/main" val="569687461"/>
                    </a:ext>
                  </a:extLst>
                </a:gridCol>
              </a:tblGrid>
              <a:tr h="160578">
                <a:tc>
                  <a:txBody>
                    <a:bodyPr/>
                    <a:lstStyle/>
                    <a:p>
                      <a:pPr>
                        <a:lnSpc>
                          <a:spcPct val="90000"/>
                        </a:lnSpc>
                      </a:pPr>
                      <a:endParaRPr lang="en-US" sz="120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tx1"/>
                          </a:solidFill>
                        </a:rPr>
                        <a:t>Symptoms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200" dirty="0">
                          <a:solidFill>
                            <a:schemeClr val="tx1"/>
                          </a:solidFill>
                        </a:rPr>
                        <a:t>Pathology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58648563"/>
                  </a:ext>
                </a:extLst>
              </a:tr>
              <a:tr h="423229">
                <a:tc>
                  <a:txBody>
                    <a:bodyPr/>
                    <a:lstStyle/>
                    <a:p>
                      <a:pPr marL="0" indent="0" algn="l">
                        <a:lnSpc>
                          <a:spcPct val="90000"/>
                        </a:lnSpc>
                        <a:buFont typeface="Wingdings" panose="05000000000000000000" pitchFamily="2" charset="2"/>
                        <a:buNone/>
                      </a:pPr>
                      <a:r>
                        <a:rPr lang="en-US" sz="1200" b="1" dirty="0">
                          <a:solidFill>
                            <a:schemeClr val="bg1"/>
                          </a:solidFill>
                        </a:rPr>
                        <a:t>Heart</a:t>
                      </a: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txBody>
                  <a:tcPr>
                    <a:lnL w="12700" cmpd="sng">
                      <a:noFill/>
                    </a:lnL>
                    <a:lnR w="12700" cmpd="sng">
                      <a:noFill/>
                    </a:lnR>
                    <a:lnT w="381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37160" indent="-137160">
                        <a:lnSpc>
                          <a:spcPct val="90000"/>
                        </a:lnSpc>
                        <a:buFont typeface="Wingdings" panose="05000000000000000000" pitchFamily="2" charset="2"/>
                        <a:buChar char="§"/>
                      </a:pPr>
                      <a:r>
                        <a:rPr lang="en-US" sz="1200" dirty="0">
                          <a:solidFill>
                            <a:schemeClr val="bg1"/>
                          </a:solidFill>
                        </a:rPr>
                        <a:t>Chest pain</a:t>
                      </a:r>
                    </a:p>
                    <a:p>
                      <a:pPr marL="137160" indent="-137160">
                        <a:lnSpc>
                          <a:spcPct val="90000"/>
                        </a:lnSpc>
                        <a:buFont typeface="Wingdings" panose="05000000000000000000" pitchFamily="2" charset="2"/>
                        <a:buChar char="§"/>
                      </a:pPr>
                      <a:r>
                        <a:rPr lang="en-US" sz="1200" dirty="0">
                          <a:solidFill>
                            <a:schemeClr val="bg1"/>
                          </a:solidFill>
                        </a:rPr>
                        <a:t>Palpitations</a:t>
                      </a:r>
                    </a:p>
                  </a:txBody>
                  <a:tcPr>
                    <a:lnL w="12700" cmpd="sng">
                      <a:noFill/>
                    </a:lnL>
                    <a:lnR w="12700" cmpd="sng">
                      <a:noFill/>
                    </a:lnR>
                    <a:lnT w="381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indent="-137160">
                        <a:lnSpc>
                          <a:spcPct val="90000"/>
                        </a:lnSpc>
                        <a:buFont typeface="Wingdings" panose="05000000000000000000" pitchFamily="2" charset="2"/>
                        <a:buChar char="§"/>
                      </a:pPr>
                      <a:r>
                        <a:rPr lang="en-US" sz="1200" dirty="0">
                          <a:solidFill>
                            <a:schemeClr val="bg1"/>
                          </a:solidFill>
                        </a:rPr>
                        <a:t>Cardiac impairment</a:t>
                      </a:r>
                    </a:p>
                    <a:p>
                      <a:pPr marL="137160" indent="-137160">
                        <a:lnSpc>
                          <a:spcPct val="90000"/>
                        </a:lnSpc>
                        <a:buFont typeface="Wingdings" panose="05000000000000000000" pitchFamily="2" charset="2"/>
                        <a:buChar char="§"/>
                      </a:pPr>
                      <a:r>
                        <a:rPr lang="en-US" sz="1200" dirty="0">
                          <a:solidFill>
                            <a:schemeClr val="bg1"/>
                          </a:solidFill>
                        </a:rPr>
                        <a:t>Myocardial inflammation</a:t>
                      </a:r>
                    </a:p>
                    <a:p>
                      <a:pPr marL="137160" indent="-137160">
                        <a:lnSpc>
                          <a:spcPct val="90000"/>
                        </a:lnSpc>
                        <a:buFont typeface="Wingdings" panose="05000000000000000000" pitchFamily="2" charset="2"/>
                        <a:buChar char="§"/>
                      </a:pPr>
                      <a:r>
                        <a:rPr lang="en-US" sz="1200" dirty="0">
                          <a:solidFill>
                            <a:schemeClr val="bg1"/>
                          </a:solidFill>
                        </a:rPr>
                        <a:t>Postural orthostatic tachycardia syndrome</a:t>
                      </a:r>
                    </a:p>
                  </a:txBody>
                  <a:tcPr>
                    <a:lnL w="12700" cmpd="sng">
                      <a:noFill/>
                    </a:lnL>
                    <a:lnR w="12700" cmpd="sng">
                      <a:noFill/>
                    </a:lnR>
                    <a:lnT w="381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81718406"/>
                  </a:ext>
                </a:extLst>
              </a:tr>
              <a:tr h="423229">
                <a:tc>
                  <a:txBody>
                    <a:bodyPr/>
                    <a:lstStyle/>
                    <a:p>
                      <a:pPr marL="0" indent="0" algn="l">
                        <a:lnSpc>
                          <a:spcPct val="90000"/>
                        </a:lnSpc>
                        <a:buFont typeface="Wingdings" panose="05000000000000000000" pitchFamily="2" charset="2"/>
                        <a:buNone/>
                      </a:pPr>
                      <a:r>
                        <a:rPr lang="en-US" sz="1200" b="1" dirty="0">
                          <a:solidFill>
                            <a:schemeClr val="bg1"/>
                          </a:solidFill>
                        </a:rPr>
                        <a:t>Lungs</a:t>
                      </a: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37160" indent="-137160">
                        <a:lnSpc>
                          <a:spcPct val="90000"/>
                        </a:lnSpc>
                        <a:buFont typeface="Wingdings" panose="05000000000000000000" pitchFamily="2" charset="2"/>
                        <a:buChar char="§"/>
                      </a:pPr>
                      <a:r>
                        <a:rPr lang="en-US" sz="1200" dirty="0">
                          <a:solidFill>
                            <a:schemeClr val="bg1"/>
                          </a:solidFill>
                        </a:rPr>
                        <a:t>Cough</a:t>
                      </a:r>
                    </a:p>
                    <a:p>
                      <a:pPr marL="137160" indent="-137160">
                        <a:lnSpc>
                          <a:spcPct val="90000"/>
                        </a:lnSpc>
                        <a:buFont typeface="Wingdings" panose="05000000000000000000" pitchFamily="2" charset="2"/>
                        <a:buChar char="§"/>
                      </a:pPr>
                      <a:r>
                        <a:rPr lang="en-US" sz="1200" dirty="0">
                          <a:solidFill>
                            <a:schemeClr val="bg1"/>
                          </a:solidFill>
                        </a:rPr>
                        <a:t>Dyspnea</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Abnormal gas exchange</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Air trapping</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Altered lung perfusion</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464959286"/>
                  </a:ext>
                </a:extLst>
              </a:tr>
              <a:tr h="423229">
                <a:tc>
                  <a:txBody>
                    <a:bodyPr/>
                    <a:lstStyle/>
                    <a:p>
                      <a:pPr marL="0" indent="0" algn="l">
                        <a:lnSpc>
                          <a:spcPct val="90000"/>
                        </a:lnSpc>
                        <a:buFont typeface="Wingdings" panose="05000000000000000000" pitchFamily="2" charset="2"/>
                        <a:buNone/>
                      </a:pPr>
                      <a:r>
                        <a:rPr lang="en-US" sz="1200" b="1" dirty="0">
                          <a:solidFill>
                            <a:schemeClr val="bg1"/>
                          </a:solidFill>
                        </a:rPr>
                        <a:t>Immune </a:t>
                      </a:r>
                      <a:br>
                        <a:rPr lang="en-US" sz="1200" b="1" dirty="0">
                          <a:solidFill>
                            <a:schemeClr val="bg1"/>
                          </a:solidFill>
                        </a:rPr>
                      </a:br>
                      <a:r>
                        <a:rPr lang="en-US" sz="1200" b="1" dirty="0">
                          <a:solidFill>
                            <a:schemeClr val="bg1"/>
                          </a:solidFill>
                        </a:rPr>
                        <a:t>system</a:t>
                      </a: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37160" indent="-137160">
                        <a:lnSpc>
                          <a:spcPct val="90000"/>
                        </a:lnSpc>
                        <a:buFont typeface="Wingdings" panose="05000000000000000000" pitchFamily="2" charset="2"/>
                        <a:buChar char="§"/>
                      </a:pPr>
                      <a:r>
                        <a:rPr lang="en-US" sz="1200" dirty="0">
                          <a:solidFill>
                            <a:schemeClr val="bg1"/>
                          </a:solidFill>
                        </a:rPr>
                        <a:t>Varies by autoimmune disease</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Autoimmunity</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Mast cell activation syndrome</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187112053"/>
                  </a:ext>
                </a:extLst>
              </a:tr>
              <a:tr h="423229">
                <a:tc>
                  <a:txBody>
                    <a:bodyPr/>
                    <a:lstStyle/>
                    <a:p>
                      <a:pPr marL="0" indent="0" algn="l">
                        <a:lnSpc>
                          <a:spcPct val="90000"/>
                        </a:lnSpc>
                        <a:buFont typeface="Wingdings" panose="05000000000000000000" pitchFamily="2" charset="2"/>
                        <a:buNone/>
                      </a:pPr>
                      <a:r>
                        <a:rPr lang="en-US" sz="1200" b="1" dirty="0">
                          <a:solidFill>
                            <a:schemeClr val="bg1"/>
                          </a:solidFill>
                        </a:rPr>
                        <a:t>Pancreas</a:t>
                      </a: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37160" indent="-137160">
                        <a:lnSpc>
                          <a:spcPct val="90000"/>
                        </a:lnSpc>
                        <a:buFont typeface="Wingdings" panose="05000000000000000000" pitchFamily="2" charset="2"/>
                        <a:buChar char="§"/>
                      </a:pPr>
                      <a:r>
                        <a:rPr lang="en-US" sz="1200" dirty="0">
                          <a:solidFill>
                            <a:schemeClr val="bg1"/>
                          </a:solidFill>
                        </a:rPr>
                        <a:t>Abdominal pain, nausea</a:t>
                      </a:r>
                    </a:p>
                    <a:p>
                      <a:pPr marL="137160" indent="-137160">
                        <a:lnSpc>
                          <a:spcPct val="90000"/>
                        </a:lnSpc>
                        <a:buFont typeface="Wingdings" panose="05000000000000000000" pitchFamily="2" charset="2"/>
                        <a:buChar char="§"/>
                      </a:pPr>
                      <a:r>
                        <a:rPr lang="en-US" sz="1200" dirty="0">
                          <a:solidFill>
                            <a:schemeClr val="bg1"/>
                          </a:solidFill>
                        </a:rPr>
                        <a:t>Frequent thirst, urination</a:t>
                      </a:r>
                    </a:p>
                    <a:p>
                      <a:pPr marL="137160" indent="-137160">
                        <a:lnSpc>
                          <a:spcPct val="90000"/>
                        </a:lnSpc>
                        <a:buFont typeface="Wingdings" panose="05000000000000000000" pitchFamily="2" charset="2"/>
                        <a:buChar char="§"/>
                      </a:pPr>
                      <a:r>
                        <a:rPr lang="en-US" sz="1200" dirty="0">
                          <a:solidFill>
                            <a:schemeClr val="bg1"/>
                          </a:solidFill>
                        </a:rPr>
                        <a:t>Increased hunger</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Pancreatic injury</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Pancreatitis</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Type 2 diabetes</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26785311"/>
                  </a:ext>
                </a:extLst>
              </a:tr>
              <a:tr h="423229">
                <a:tc>
                  <a:txBody>
                    <a:bodyPr/>
                    <a:lstStyle/>
                    <a:p>
                      <a:pPr marL="0" indent="0" algn="l">
                        <a:lnSpc>
                          <a:spcPct val="90000"/>
                        </a:lnSpc>
                        <a:buFont typeface="Wingdings" panose="05000000000000000000" pitchFamily="2" charset="2"/>
                        <a:buNone/>
                      </a:pPr>
                      <a:r>
                        <a:rPr lang="en-US" sz="1200" b="1" dirty="0">
                          <a:solidFill>
                            <a:schemeClr val="bg1"/>
                          </a:solidFill>
                        </a:rPr>
                        <a:t>Gastrointestinal </a:t>
                      </a:r>
                      <a:br>
                        <a:rPr lang="en-US" sz="1200" b="1" dirty="0">
                          <a:solidFill>
                            <a:schemeClr val="bg1"/>
                          </a:solidFill>
                        </a:rPr>
                      </a:br>
                      <a:r>
                        <a:rPr lang="en-US" sz="1200" b="1" dirty="0">
                          <a:solidFill>
                            <a:schemeClr val="bg1"/>
                          </a:solidFill>
                        </a:rPr>
                        <a:t>tract</a:t>
                      </a: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37160" indent="-137160">
                        <a:lnSpc>
                          <a:spcPct val="90000"/>
                        </a:lnSpc>
                        <a:buFont typeface="Wingdings" panose="05000000000000000000" pitchFamily="2" charset="2"/>
                        <a:buChar char="§"/>
                      </a:pPr>
                      <a:r>
                        <a:rPr lang="en-US" sz="1200" dirty="0">
                          <a:solidFill>
                            <a:schemeClr val="bg1"/>
                          </a:solidFill>
                        </a:rPr>
                        <a:t>Abdominal pain</a:t>
                      </a:r>
                    </a:p>
                    <a:p>
                      <a:pPr marL="137160" indent="-137160">
                        <a:lnSpc>
                          <a:spcPct val="90000"/>
                        </a:lnSpc>
                        <a:buFont typeface="Wingdings" panose="05000000000000000000" pitchFamily="2" charset="2"/>
                        <a:buChar char="§"/>
                      </a:pPr>
                      <a:r>
                        <a:rPr lang="en-US" sz="1200" dirty="0">
                          <a:solidFill>
                            <a:schemeClr val="bg1"/>
                          </a:solidFill>
                        </a:rPr>
                        <a:t>Constipation</a:t>
                      </a:r>
                    </a:p>
                    <a:p>
                      <a:pPr marL="137160" indent="-137160">
                        <a:lnSpc>
                          <a:spcPct val="90000"/>
                        </a:lnSpc>
                        <a:buFont typeface="Wingdings" panose="05000000000000000000" pitchFamily="2" charset="2"/>
                        <a:buChar char="§"/>
                      </a:pPr>
                      <a:r>
                        <a:rPr lang="en-US" sz="1200" dirty="0">
                          <a:solidFill>
                            <a:schemeClr val="bg1"/>
                          </a:solidFill>
                        </a:rPr>
                        <a:t>Loss of appetite </a:t>
                      </a:r>
                    </a:p>
                    <a:p>
                      <a:pPr marL="137160" indent="-137160">
                        <a:lnSpc>
                          <a:spcPct val="90000"/>
                        </a:lnSpc>
                        <a:buFont typeface="Wingdings" panose="05000000000000000000" pitchFamily="2" charset="2"/>
                        <a:buChar char="§"/>
                      </a:pPr>
                      <a:r>
                        <a:rPr lang="en-US" sz="1200" dirty="0">
                          <a:solidFill>
                            <a:schemeClr val="bg1"/>
                          </a:solidFill>
                        </a:rPr>
                        <a:t>Nausea</a:t>
                      </a:r>
                    </a:p>
                    <a:p>
                      <a:pPr marL="137160" indent="-137160">
                        <a:lnSpc>
                          <a:spcPct val="90000"/>
                        </a:lnSpc>
                        <a:buFont typeface="Wingdings" panose="05000000000000000000" pitchFamily="2" charset="2"/>
                        <a:buChar char="§"/>
                      </a:pPr>
                      <a:r>
                        <a:rPr lang="en-US" sz="1200" dirty="0">
                          <a:solidFill>
                            <a:schemeClr val="bg1"/>
                          </a:solidFill>
                        </a:rPr>
                        <a:t>Heartburn </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Gut dysbiosis</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Viral persistence and </a:t>
                      </a:r>
                      <a:br>
                        <a:rPr lang="en-US" sz="1200" dirty="0">
                          <a:solidFill>
                            <a:schemeClr val="bg1"/>
                          </a:solidFill>
                        </a:rPr>
                      </a:br>
                      <a:r>
                        <a:rPr lang="en-US" sz="1200" dirty="0">
                          <a:solidFill>
                            <a:schemeClr val="bg1"/>
                          </a:solidFill>
                        </a:rPr>
                        <a:t>viral reservoir</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984052427"/>
                  </a:ext>
                </a:extLst>
              </a:tr>
            </a:tbl>
          </a:graphicData>
        </a:graphic>
      </p:graphicFrame>
      <p:graphicFrame>
        <p:nvGraphicFramePr>
          <p:cNvPr id="9" name="Table 8">
            <a:extLst>
              <a:ext uri="{FF2B5EF4-FFF2-40B4-BE49-F238E27FC236}">
                <a16:creationId xmlns:a16="http://schemas.microsoft.com/office/drawing/2014/main" id="{CE4FD820-E47D-DA6A-E400-076ABED2D8AA}"/>
              </a:ext>
            </a:extLst>
          </p:cNvPr>
          <p:cNvGraphicFramePr>
            <a:graphicFrameLocks noGrp="1"/>
          </p:cNvGraphicFramePr>
          <p:nvPr/>
        </p:nvGraphicFramePr>
        <p:xfrm>
          <a:off x="6354492" y="1612280"/>
          <a:ext cx="5127710" cy="4572000"/>
        </p:xfrm>
        <a:graphic>
          <a:graphicData uri="http://schemas.openxmlformats.org/drawingml/2006/table">
            <a:tbl>
              <a:tblPr firstRow="1" bandRow="1">
                <a:tableStyleId>{5C22544A-7EE6-4342-B048-85BDC9FD1C3A}</a:tableStyleId>
              </a:tblPr>
              <a:tblGrid>
                <a:gridCol w="1310851">
                  <a:extLst>
                    <a:ext uri="{9D8B030D-6E8A-4147-A177-3AD203B41FA5}">
                      <a16:colId xmlns:a16="http://schemas.microsoft.com/office/drawing/2014/main" val="4094006653"/>
                    </a:ext>
                  </a:extLst>
                </a:gridCol>
                <a:gridCol w="1965245">
                  <a:extLst>
                    <a:ext uri="{9D8B030D-6E8A-4147-A177-3AD203B41FA5}">
                      <a16:colId xmlns:a16="http://schemas.microsoft.com/office/drawing/2014/main" val="856448215"/>
                    </a:ext>
                  </a:extLst>
                </a:gridCol>
                <a:gridCol w="1851614">
                  <a:extLst>
                    <a:ext uri="{9D8B030D-6E8A-4147-A177-3AD203B41FA5}">
                      <a16:colId xmlns:a16="http://schemas.microsoft.com/office/drawing/2014/main" val="569687461"/>
                    </a:ext>
                  </a:extLst>
                </a:gridCol>
              </a:tblGrid>
              <a:tr h="160578">
                <a:tc>
                  <a:txBody>
                    <a:bodyPr/>
                    <a:lstStyle/>
                    <a:p>
                      <a:pPr>
                        <a:lnSpc>
                          <a:spcPct val="90000"/>
                        </a:lnSpc>
                      </a:pPr>
                      <a:endParaRPr lang="en-US" sz="120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tx1"/>
                          </a:solidFill>
                        </a:rPr>
                        <a:t>Symptoms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200" dirty="0">
                          <a:solidFill>
                            <a:schemeClr val="tx1"/>
                          </a:solidFill>
                        </a:rPr>
                        <a:t>Pathology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58648563"/>
                  </a:ext>
                </a:extLst>
              </a:tr>
              <a:tr h="423229">
                <a:tc>
                  <a:txBody>
                    <a:bodyPr/>
                    <a:lstStyle/>
                    <a:p>
                      <a:pPr marL="0" indent="0" algn="l">
                        <a:lnSpc>
                          <a:spcPct val="90000"/>
                        </a:lnSpc>
                        <a:buFont typeface="Wingdings" panose="05000000000000000000" pitchFamily="2" charset="2"/>
                        <a:buNone/>
                      </a:pPr>
                      <a:r>
                        <a:rPr lang="en-US" sz="1200" b="1" dirty="0">
                          <a:solidFill>
                            <a:schemeClr val="bg1"/>
                          </a:solidFill>
                        </a:rPr>
                        <a:t>Neurologic system</a:t>
                      </a:r>
                    </a:p>
                  </a:txBody>
                  <a:tcPr>
                    <a:lnL w="12700" cmpd="sng">
                      <a:noFill/>
                    </a:lnL>
                    <a:lnR w="12700" cmpd="sng">
                      <a:noFill/>
                    </a:lnR>
                    <a:lnT w="381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37160" indent="-137160">
                        <a:lnSpc>
                          <a:spcPct val="90000"/>
                        </a:lnSpc>
                        <a:buFont typeface="Wingdings" panose="05000000000000000000" pitchFamily="2" charset="2"/>
                        <a:buChar char="§"/>
                      </a:pPr>
                      <a:r>
                        <a:rPr lang="en-US" sz="1200" dirty="0">
                          <a:solidFill>
                            <a:schemeClr val="bg1"/>
                          </a:solidFill>
                        </a:rPr>
                        <a:t>Cognitive impairment</a:t>
                      </a:r>
                    </a:p>
                    <a:p>
                      <a:pPr marL="137160" indent="-137160">
                        <a:lnSpc>
                          <a:spcPct val="90000"/>
                        </a:lnSpc>
                        <a:buFont typeface="Wingdings" panose="05000000000000000000" pitchFamily="2" charset="2"/>
                        <a:buChar char="§"/>
                      </a:pPr>
                      <a:r>
                        <a:rPr lang="en-US" sz="1200" dirty="0">
                          <a:solidFill>
                            <a:schemeClr val="bg1"/>
                          </a:solidFill>
                        </a:rPr>
                        <a:t>Fatigue</a:t>
                      </a:r>
                    </a:p>
                    <a:p>
                      <a:pPr marL="137160" indent="-137160">
                        <a:lnSpc>
                          <a:spcPct val="90000"/>
                        </a:lnSpc>
                        <a:buFont typeface="Wingdings" panose="05000000000000000000" pitchFamily="2" charset="2"/>
                        <a:buChar char="§"/>
                      </a:pPr>
                      <a:r>
                        <a:rPr lang="en-US" sz="1200" dirty="0">
                          <a:solidFill>
                            <a:schemeClr val="bg1"/>
                          </a:solidFill>
                        </a:rPr>
                        <a:t>Disordered sleep</a:t>
                      </a:r>
                    </a:p>
                    <a:p>
                      <a:pPr marL="137160" indent="-137160">
                        <a:lnSpc>
                          <a:spcPct val="90000"/>
                        </a:lnSpc>
                        <a:buFont typeface="Wingdings" panose="05000000000000000000" pitchFamily="2" charset="2"/>
                        <a:buChar char="§"/>
                      </a:pPr>
                      <a:r>
                        <a:rPr lang="en-US" sz="1200" dirty="0">
                          <a:solidFill>
                            <a:schemeClr val="bg1"/>
                          </a:solidFill>
                        </a:rPr>
                        <a:t>Memory loss</a:t>
                      </a:r>
                    </a:p>
                    <a:p>
                      <a:pPr marL="137160" indent="-137160">
                        <a:lnSpc>
                          <a:spcPct val="90000"/>
                        </a:lnSpc>
                        <a:buFont typeface="Wingdings" panose="05000000000000000000" pitchFamily="2" charset="2"/>
                        <a:buChar char="§"/>
                      </a:pPr>
                      <a:r>
                        <a:rPr lang="en-US" sz="1200" dirty="0">
                          <a:solidFill>
                            <a:schemeClr val="bg1"/>
                          </a:solidFill>
                        </a:rPr>
                        <a:t>Tinnitus</a:t>
                      </a:r>
                    </a:p>
                  </a:txBody>
                  <a:tcPr>
                    <a:lnL w="12700" cmpd="sng">
                      <a:noFill/>
                    </a:lnL>
                    <a:lnR w="12700" cmpd="sng">
                      <a:noFill/>
                    </a:lnR>
                    <a:lnT w="381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Dysautonomia</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ME/CFS</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Neuroinflammation</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Reduced cerebral </a:t>
                      </a:r>
                      <a:br>
                        <a:rPr lang="en-US" sz="1200" dirty="0">
                          <a:solidFill>
                            <a:schemeClr val="bg1"/>
                          </a:solidFill>
                        </a:rPr>
                      </a:br>
                      <a:r>
                        <a:rPr lang="en-US" sz="1200" dirty="0">
                          <a:solidFill>
                            <a:schemeClr val="bg1"/>
                          </a:solidFill>
                        </a:rPr>
                        <a:t>blood flow</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Small-fiber neuropathy</a:t>
                      </a:r>
                    </a:p>
                  </a:txBody>
                  <a:tcPr>
                    <a:lnL w="12700" cmpd="sng">
                      <a:noFill/>
                    </a:lnL>
                    <a:lnR w="12700" cmpd="sng">
                      <a:noFill/>
                    </a:lnR>
                    <a:lnT w="381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81718406"/>
                  </a:ext>
                </a:extLst>
              </a:tr>
              <a:tr h="423229">
                <a:tc>
                  <a:txBody>
                    <a:bodyPr/>
                    <a:lstStyle/>
                    <a:p>
                      <a:pPr marL="0" indent="0" algn="l">
                        <a:lnSpc>
                          <a:spcPct val="90000"/>
                        </a:lnSpc>
                        <a:buFont typeface="Wingdings" panose="05000000000000000000" pitchFamily="2" charset="2"/>
                        <a:buNone/>
                      </a:pPr>
                      <a:r>
                        <a:rPr lang="en-US" sz="1200" b="1" dirty="0">
                          <a:solidFill>
                            <a:schemeClr val="bg1"/>
                          </a:solidFill>
                        </a:rPr>
                        <a:t>Kidneys, spleen, and liver</a:t>
                      </a: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p>
                      <a:pPr marL="0" indent="0" algn="l">
                        <a:lnSpc>
                          <a:spcPct val="90000"/>
                        </a:lnSpc>
                        <a:buFont typeface="Wingdings" panose="05000000000000000000" pitchFamily="2" charset="2"/>
                        <a:buNone/>
                      </a:pPr>
                      <a:endParaRPr lang="en-US" sz="1200" b="1"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37160" indent="-137160">
                        <a:lnSpc>
                          <a:spcPct val="90000"/>
                        </a:lnSpc>
                        <a:buFont typeface="Wingdings" panose="05000000000000000000" pitchFamily="2" charset="2"/>
                        <a:buChar char="§"/>
                      </a:pPr>
                      <a:r>
                        <a:rPr lang="en-US" sz="1200" dirty="0">
                          <a:solidFill>
                            <a:schemeClr val="bg1"/>
                          </a:solidFill>
                        </a:rPr>
                        <a:t>Varies by organ(s) damaged</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Direct organ injury</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464959286"/>
                  </a:ext>
                </a:extLst>
              </a:tr>
              <a:tr h="423229">
                <a:tc>
                  <a:txBody>
                    <a:bodyPr/>
                    <a:lstStyle/>
                    <a:p>
                      <a:pPr marL="0" indent="0" algn="l">
                        <a:lnSpc>
                          <a:spcPct val="90000"/>
                        </a:lnSpc>
                        <a:buFont typeface="Wingdings" panose="05000000000000000000" pitchFamily="2" charset="2"/>
                        <a:buNone/>
                      </a:pPr>
                      <a:r>
                        <a:rPr lang="en-US" sz="1200" b="1" dirty="0">
                          <a:solidFill>
                            <a:schemeClr val="bg1"/>
                          </a:solidFill>
                        </a:rPr>
                        <a:t>Blood </a:t>
                      </a:r>
                      <a:br>
                        <a:rPr lang="en-US" sz="1200" b="1" dirty="0">
                          <a:solidFill>
                            <a:schemeClr val="bg1"/>
                          </a:solidFill>
                        </a:rPr>
                      </a:br>
                      <a:r>
                        <a:rPr lang="en-US" sz="1200" b="1" dirty="0">
                          <a:solidFill>
                            <a:schemeClr val="bg1"/>
                          </a:solidFill>
                        </a:rPr>
                        <a:t>vessels</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37160" indent="-137160">
                        <a:lnSpc>
                          <a:spcPct val="90000"/>
                        </a:lnSpc>
                        <a:buFont typeface="Wingdings" panose="05000000000000000000" pitchFamily="2" charset="2"/>
                        <a:buChar char="§"/>
                      </a:pPr>
                      <a:r>
                        <a:rPr lang="en-US" sz="1200" dirty="0">
                          <a:solidFill>
                            <a:schemeClr val="bg1"/>
                          </a:solidFill>
                        </a:rPr>
                        <a:t>Chest pain</a:t>
                      </a:r>
                    </a:p>
                    <a:p>
                      <a:pPr marL="137160" indent="-137160">
                        <a:lnSpc>
                          <a:spcPct val="90000"/>
                        </a:lnSpc>
                        <a:buFont typeface="Wingdings" panose="05000000000000000000" pitchFamily="2" charset="2"/>
                        <a:buChar char="§"/>
                      </a:pPr>
                      <a:r>
                        <a:rPr lang="en-US" sz="1200" dirty="0">
                          <a:solidFill>
                            <a:schemeClr val="bg1"/>
                          </a:solidFill>
                        </a:rPr>
                        <a:t>Extremity pain</a:t>
                      </a:r>
                    </a:p>
                    <a:p>
                      <a:pPr marL="137160" indent="-137160">
                        <a:lnSpc>
                          <a:spcPct val="90000"/>
                        </a:lnSpc>
                        <a:buFont typeface="Wingdings" panose="05000000000000000000" pitchFamily="2" charset="2"/>
                        <a:buChar char="§"/>
                      </a:pPr>
                      <a:r>
                        <a:rPr lang="en-US" sz="1200" dirty="0">
                          <a:solidFill>
                            <a:schemeClr val="bg1"/>
                          </a:solidFill>
                        </a:rPr>
                        <a:t>Fatigue</a:t>
                      </a:r>
                    </a:p>
                    <a:p>
                      <a:pPr marL="137160" indent="-137160">
                        <a:lnSpc>
                          <a:spcPct val="90000"/>
                        </a:lnSpc>
                        <a:buFont typeface="Wingdings" panose="05000000000000000000" pitchFamily="2" charset="2"/>
                        <a:buChar char="§"/>
                      </a:pPr>
                      <a:r>
                        <a:rPr lang="en-US" sz="1200" dirty="0">
                          <a:solidFill>
                            <a:schemeClr val="bg1"/>
                          </a:solidFill>
                        </a:rPr>
                        <a:t>Numbness/weakness on </a:t>
                      </a:r>
                      <a:br>
                        <a:rPr lang="en-US" sz="1200" dirty="0">
                          <a:solidFill>
                            <a:schemeClr val="bg1"/>
                          </a:solidFill>
                        </a:rPr>
                      </a:br>
                      <a:r>
                        <a:rPr lang="en-US" sz="1200" dirty="0">
                          <a:solidFill>
                            <a:schemeClr val="bg1"/>
                          </a:solidFill>
                        </a:rPr>
                        <a:t>1 side of body</a:t>
                      </a:r>
                    </a:p>
                    <a:p>
                      <a:pPr marL="137160" indent="-137160">
                        <a:lnSpc>
                          <a:spcPct val="90000"/>
                        </a:lnSpc>
                        <a:buFont typeface="Wingdings" panose="05000000000000000000" pitchFamily="2" charset="2"/>
                        <a:buChar char="§"/>
                      </a:pPr>
                      <a:r>
                        <a:rPr lang="en-US" sz="1200" dirty="0">
                          <a:solidFill>
                            <a:schemeClr val="bg1"/>
                          </a:solidFill>
                        </a:rPr>
                        <a:t>Difficulty speaking</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Coagulopathy</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Deep vein thrombosis</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Endothelial dysfunction</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Microangiopathy</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Microclots</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Pulmonary embolism</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Stroke</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187112053"/>
                  </a:ext>
                </a:extLst>
              </a:tr>
              <a:tr h="423229">
                <a:tc>
                  <a:txBody>
                    <a:bodyPr/>
                    <a:lstStyle/>
                    <a:p>
                      <a:pPr marL="0" indent="0" algn="l">
                        <a:lnSpc>
                          <a:spcPct val="90000"/>
                        </a:lnSpc>
                        <a:buFont typeface="Wingdings" panose="05000000000000000000" pitchFamily="2" charset="2"/>
                        <a:buNone/>
                      </a:pPr>
                      <a:r>
                        <a:rPr lang="en-US" sz="1200" b="1" dirty="0">
                          <a:solidFill>
                            <a:schemeClr val="bg1"/>
                          </a:solidFill>
                        </a:rPr>
                        <a:t>Reproductive system</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37160" indent="-137160">
                        <a:lnSpc>
                          <a:spcPct val="90000"/>
                        </a:lnSpc>
                        <a:buFont typeface="Wingdings" panose="05000000000000000000" pitchFamily="2" charset="2"/>
                        <a:buChar char="§"/>
                      </a:pPr>
                      <a:r>
                        <a:rPr lang="en-US" sz="1200" dirty="0">
                          <a:solidFill>
                            <a:schemeClr val="bg1"/>
                          </a:solidFill>
                        </a:rPr>
                        <a:t>Erectile dysfunction</a:t>
                      </a:r>
                    </a:p>
                    <a:p>
                      <a:pPr marL="137160" indent="-137160">
                        <a:lnSpc>
                          <a:spcPct val="90000"/>
                        </a:lnSpc>
                        <a:buFont typeface="Wingdings" panose="05000000000000000000" pitchFamily="2" charset="2"/>
                        <a:buChar char="§"/>
                      </a:pPr>
                      <a:r>
                        <a:rPr lang="en-US" sz="1200" dirty="0">
                          <a:solidFill>
                            <a:schemeClr val="bg1"/>
                          </a:solidFill>
                        </a:rPr>
                        <a:t>Increased severity and number of premenstrual symptoms</a:t>
                      </a:r>
                    </a:p>
                    <a:p>
                      <a:pPr marL="137160" indent="-137160">
                        <a:lnSpc>
                          <a:spcPct val="90000"/>
                        </a:lnSpc>
                        <a:buFont typeface="Wingdings" panose="05000000000000000000" pitchFamily="2" charset="2"/>
                        <a:buChar char="§"/>
                      </a:pPr>
                      <a:r>
                        <a:rPr lang="en-US" sz="1200" dirty="0">
                          <a:solidFill>
                            <a:schemeClr val="bg1"/>
                          </a:solidFill>
                        </a:rPr>
                        <a:t>Irregular menstruation</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Endothelial dysfunction</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Hormonal imbalance </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Reduced sperm count</a:t>
                      </a:r>
                    </a:p>
                    <a:p>
                      <a:pPr marL="137160" marR="0" lvl="0" indent="-13716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Reproductive endocrine disorder</a:t>
                      </a: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26785311"/>
                  </a:ext>
                </a:extLst>
              </a:tr>
            </a:tbl>
          </a:graphicData>
        </a:graphic>
      </p:graphicFrame>
      <p:grpSp>
        <p:nvGrpSpPr>
          <p:cNvPr id="6" name="Graphic 3">
            <a:extLst>
              <a:ext uri="{FF2B5EF4-FFF2-40B4-BE49-F238E27FC236}">
                <a16:creationId xmlns:a16="http://schemas.microsoft.com/office/drawing/2014/main" id="{A69B4604-66A6-DE3E-F11E-21E947CBFE20}"/>
              </a:ext>
            </a:extLst>
          </p:cNvPr>
          <p:cNvGrpSpPr/>
          <p:nvPr/>
        </p:nvGrpSpPr>
        <p:grpSpPr>
          <a:xfrm>
            <a:off x="1544446" y="1938780"/>
            <a:ext cx="419100" cy="573900"/>
            <a:chOff x="1334770" y="2045284"/>
            <a:chExt cx="339285" cy="464604"/>
          </a:xfrm>
          <a:solidFill>
            <a:srgbClr val="333333"/>
          </a:solidFill>
        </p:grpSpPr>
        <p:sp>
          <p:nvSpPr>
            <p:cNvPr id="11" name="Freeform: Shape 10">
              <a:extLst>
                <a:ext uri="{FF2B5EF4-FFF2-40B4-BE49-F238E27FC236}">
                  <a16:creationId xmlns:a16="http://schemas.microsoft.com/office/drawing/2014/main" id="{FE2C5E10-3838-6C88-0C47-3997FEBAE77E}"/>
                </a:ext>
              </a:extLst>
            </p:cNvPr>
            <p:cNvSpPr/>
            <p:nvPr/>
          </p:nvSpPr>
          <p:spPr>
            <a:xfrm>
              <a:off x="1350091" y="2050705"/>
              <a:ext cx="96743" cy="133831"/>
            </a:xfrm>
            <a:custGeom>
              <a:avLst/>
              <a:gdLst>
                <a:gd name="connsiteX0" fmla="*/ 13817 w 96743"/>
                <a:gd name="connsiteY0" fmla="*/ 133832 h 133831"/>
                <a:gd name="connsiteX1" fmla="*/ 13817 w 96743"/>
                <a:gd name="connsiteY1" fmla="*/ 128108 h 133831"/>
                <a:gd name="connsiteX2" fmla="*/ 34693 w 96743"/>
                <a:gd name="connsiteY2" fmla="*/ 63689 h 133831"/>
                <a:gd name="connsiteX3" fmla="*/ 3278 w 96743"/>
                <a:gd name="connsiteY3" fmla="*/ 49267 h 133831"/>
                <a:gd name="connsiteX4" fmla="*/ 0 w 96743"/>
                <a:gd name="connsiteY4" fmla="*/ 48107 h 133831"/>
                <a:gd name="connsiteX5" fmla="*/ 8119 w 96743"/>
                <a:gd name="connsiteY5" fmla="*/ 25339 h 133831"/>
                <a:gd name="connsiteX6" fmla="*/ 11396 w 96743"/>
                <a:gd name="connsiteY6" fmla="*/ 26499 h 133831"/>
                <a:gd name="connsiteX7" fmla="*/ 51107 w 96743"/>
                <a:gd name="connsiteY7" fmla="*/ 45283 h 133831"/>
                <a:gd name="connsiteX8" fmla="*/ 56024 w 96743"/>
                <a:gd name="connsiteY8" fmla="*/ 41047 h 133831"/>
                <a:gd name="connsiteX9" fmla="*/ 58696 w 96743"/>
                <a:gd name="connsiteY9" fmla="*/ 38954 h 133831"/>
                <a:gd name="connsiteX10" fmla="*/ 45207 w 96743"/>
                <a:gd name="connsiteY10" fmla="*/ 17246 h 133831"/>
                <a:gd name="connsiteX11" fmla="*/ 43140 w 96743"/>
                <a:gd name="connsiteY11" fmla="*/ 14447 h 133831"/>
                <a:gd name="connsiteX12" fmla="*/ 62504 w 96743"/>
                <a:gd name="connsiteY12" fmla="*/ 0 h 133831"/>
                <a:gd name="connsiteX13" fmla="*/ 64571 w 96743"/>
                <a:gd name="connsiteY13" fmla="*/ 2799 h 133831"/>
                <a:gd name="connsiteX14" fmla="*/ 79422 w 96743"/>
                <a:gd name="connsiteY14" fmla="*/ 26474 h 133831"/>
                <a:gd name="connsiteX15" fmla="*/ 86784 w 96743"/>
                <a:gd name="connsiteY15" fmla="*/ 23347 h 133831"/>
                <a:gd name="connsiteX16" fmla="*/ 90112 w 96743"/>
                <a:gd name="connsiteY16" fmla="*/ 22062 h 133831"/>
                <a:gd name="connsiteX17" fmla="*/ 96743 w 96743"/>
                <a:gd name="connsiteY17" fmla="*/ 40644 h 133831"/>
                <a:gd name="connsiteX18" fmla="*/ 94650 w 96743"/>
                <a:gd name="connsiteY18" fmla="*/ 42182 h 133831"/>
                <a:gd name="connsiteX19" fmla="*/ 86910 w 96743"/>
                <a:gd name="connsiteY19" fmla="*/ 48611 h 133831"/>
                <a:gd name="connsiteX20" fmla="*/ 74429 w 96743"/>
                <a:gd name="connsiteY20" fmla="*/ 63159 h 133831"/>
                <a:gd name="connsiteX21" fmla="*/ 58343 w 96743"/>
                <a:gd name="connsiteY21" fmla="*/ 115351 h 133831"/>
                <a:gd name="connsiteX22" fmla="*/ 58469 w 96743"/>
                <a:gd name="connsiteY22" fmla="*/ 120166 h 133831"/>
                <a:gd name="connsiteX23" fmla="*/ 58671 w 96743"/>
                <a:gd name="connsiteY23" fmla="*/ 124074 h 133831"/>
                <a:gd name="connsiteX24" fmla="*/ 54763 w 96743"/>
                <a:gd name="connsiteY24" fmla="*/ 123822 h 133831"/>
                <a:gd name="connsiteX25" fmla="*/ 50124 w 96743"/>
                <a:gd name="connsiteY25" fmla="*/ 123621 h 133831"/>
                <a:gd name="connsiteX26" fmla="*/ 18885 w 96743"/>
                <a:gd name="connsiteY26" fmla="*/ 131185 h 133831"/>
                <a:gd name="connsiteX27" fmla="*/ 13792 w 96743"/>
                <a:gd name="connsiteY27" fmla="*/ 133807 h 133831"/>
                <a:gd name="connsiteX28" fmla="*/ 8875 w 96743"/>
                <a:gd name="connsiteY28" fmla="*/ 43947 h 133831"/>
                <a:gd name="connsiteX29" fmla="*/ 41602 w 96743"/>
                <a:gd name="connsiteY29" fmla="*/ 59680 h 133831"/>
                <a:gd name="connsiteX30" fmla="*/ 44930 w 96743"/>
                <a:gd name="connsiteY30" fmla="*/ 61697 h 133831"/>
                <a:gd name="connsiteX31" fmla="*/ 42560 w 96743"/>
                <a:gd name="connsiteY31" fmla="*/ 64773 h 133831"/>
                <a:gd name="connsiteX32" fmla="*/ 20977 w 96743"/>
                <a:gd name="connsiteY32" fmla="*/ 122612 h 133831"/>
                <a:gd name="connsiteX33" fmla="*/ 50149 w 96743"/>
                <a:gd name="connsiteY33" fmla="*/ 116712 h 133831"/>
                <a:gd name="connsiteX34" fmla="*/ 51435 w 96743"/>
                <a:gd name="connsiteY34" fmla="*/ 116712 h 133831"/>
                <a:gd name="connsiteX35" fmla="*/ 51435 w 96743"/>
                <a:gd name="connsiteY35" fmla="*/ 115376 h 133831"/>
                <a:gd name="connsiteX36" fmla="*/ 68756 w 96743"/>
                <a:gd name="connsiteY36" fmla="*/ 59226 h 133831"/>
                <a:gd name="connsiteX37" fmla="*/ 82220 w 96743"/>
                <a:gd name="connsiteY37" fmla="*/ 43543 h 133831"/>
                <a:gd name="connsiteX38" fmla="*/ 88524 w 96743"/>
                <a:gd name="connsiteY38" fmla="*/ 38173 h 133831"/>
                <a:gd name="connsiteX39" fmla="*/ 86028 w 96743"/>
                <a:gd name="connsiteY39" fmla="*/ 31189 h 133831"/>
                <a:gd name="connsiteX40" fmla="*/ 79523 w 96743"/>
                <a:gd name="connsiteY40" fmla="*/ 34214 h 133831"/>
                <a:gd name="connsiteX41" fmla="*/ 76447 w 96743"/>
                <a:gd name="connsiteY41" fmla="*/ 35752 h 133831"/>
                <a:gd name="connsiteX42" fmla="*/ 74883 w 96743"/>
                <a:gd name="connsiteY42" fmla="*/ 32676 h 133831"/>
                <a:gd name="connsiteX43" fmla="*/ 61092 w 96743"/>
                <a:gd name="connsiteY43" fmla="*/ 9808 h 133831"/>
                <a:gd name="connsiteX44" fmla="*/ 52847 w 96743"/>
                <a:gd name="connsiteY44" fmla="*/ 15935 h 133831"/>
                <a:gd name="connsiteX45" fmla="*/ 66286 w 96743"/>
                <a:gd name="connsiteY45" fmla="*/ 38450 h 133831"/>
                <a:gd name="connsiteX46" fmla="*/ 67622 w 96743"/>
                <a:gd name="connsiteY46" fmla="*/ 41098 h 133831"/>
                <a:gd name="connsiteX47" fmla="*/ 65201 w 96743"/>
                <a:gd name="connsiteY47" fmla="*/ 42837 h 133831"/>
                <a:gd name="connsiteX48" fmla="*/ 60411 w 96743"/>
                <a:gd name="connsiteY48" fmla="*/ 46468 h 133831"/>
                <a:gd name="connsiteX49" fmla="*/ 53956 w 96743"/>
                <a:gd name="connsiteY49" fmla="*/ 52166 h 133831"/>
                <a:gd name="connsiteX50" fmla="*/ 51990 w 96743"/>
                <a:gd name="connsiteY50" fmla="*/ 54032 h 133831"/>
                <a:gd name="connsiteX51" fmla="*/ 49695 w 96743"/>
                <a:gd name="connsiteY51" fmla="*/ 52570 h 133831"/>
                <a:gd name="connsiteX52" fmla="*/ 12354 w 96743"/>
                <a:gd name="connsiteY52" fmla="*/ 34265 h 133831"/>
                <a:gd name="connsiteX53" fmla="*/ 8900 w 96743"/>
                <a:gd name="connsiteY53" fmla="*/ 43947 h 13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6743" h="133831">
                  <a:moveTo>
                    <a:pt x="13817" y="133832"/>
                  </a:moveTo>
                  <a:lnTo>
                    <a:pt x="13817" y="128108"/>
                  </a:lnTo>
                  <a:cubicBezTo>
                    <a:pt x="13918" y="105215"/>
                    <a:pt x="21305" y="82473"/>
                    <a:pt x="34693" y="63689"/>
                  </a:cubicBezTo>
                  <a:cubicBezTo>
                    <a:pt x="19692" y="55167"/>
                    <a:pt x="3454" y="49317"/>
                    <a:pt x="3278" y="49267"/>
                  </a:cubicBezTo>
                  <a:lnTo>
                    <a:pt x="0" y="48107"/>
                  </a:lnTo>
                  <a:lnTo>
                    <a:pt x="8119" y="25339"/>
                  </a:lnTo>
                  <a:lnTo>
                    <a:pt x="11396" y="26499"/>
                  </a:lnTo>
                  <a:cubicBezTo>
                    <a:pt x="12304" y="26827"/>
                    <a:pt x="33080" y="34290"/>
                    <a:pt x="51107" y="45283"/>
                  </a:cubicBezTo>
                  <a:cubicBezTo>
                    <a:pt x="52847" y="43695"/>
                    <a:pt x="54435" y="42333"/>
                    <a:pt x="56024" y="41047"/>
                  </a:cubicBezTo>
                  <a:cubicBezTo>
                    <a:pt x="56881" y="40366"/>
                    <a:pt x="57764" y="39686"/>
                    <a:pt x="58696" y="38954"/>
                  </a:cubicBezTo>
                  <a:cubicBezTo>
                    <a:pt x="52343" y="26877"/>
                    <a:pt x="45283" y="17347"/>
                    <a:pt x="45207" y="17246"/>
                  </a:cubicBezTo>
                  <a:lnTo>
                    <a:pt x="43140" y="14447"/>
                  </a:lnTo>
                  <a:lnTo>
                    <a:pt x="62504" y="0"/>
                  </a:lnTo>
                  <a:lnTo>
                    <a:pt x="64571" y="2799"/>
                  </a:lnTo>
                  <a:cubicBezTo>
                    <a:pt x="64899" y="3253"/>
                    <a:pt x="72362" y="13313"/>
                    <a:pt x="79422" y="26474"/>
                  </a:cubicBezTo>
                  <a:cubicBezTo>
                    <a:pt x="81893" y="25314"/>
                    <a:pt x="84363" y="24280"/>
                    <a:pt x="86784" y="23347"/>
                  </a:cubicBezTo>
                  <a:lnTo>
                    <a:pt x="90112" y="22062"/>
                  </a:lnTo>
                  <a:lnTo>
                    <a:pt x="96743" y="40644"/>
                  </a:lnTo>
                  <a:lnTo>
                    <a:pt x="94650" y="42182"/>
                  </a:lnTo>
                  <a:cubicBezTo>
                    <a:pt x="91978" y="44148"/>
                    <a:pt x="89381" y="46317"/>
                    <a:pt x="86910" y="48611"/>
                  </a:cubicBezTo>
                  <a:cubicBezTo>
                    <a:pt x="82321" y="52897"/>
                    <a:pt x="78136" y="57789"/>
                    <a:pt x="74429" y="63159"/>
                  </a:cubicBezTo>
                  <a:cubicBezTo>
                    <a:pt x="63890" y="78464"/>
                    <a:pt x="58343" y="96516"/>
                    <a:pt x="58343" y="115351"/>
                  </a:cubicBezTo>
                  <a:cubicBezTo>
                    <a:pt x="58343" y="116889"/>
                    <a:pt x="58394" y="118527"/>
                    <a:pt x="58469" y="120166"/>
                  </a:cubicBezTo>
                  <a:lnTo>
                    <a:pt x="58671" y="124074"/>
                  </a:lnTo>
                  <a:lnTo>
                    <a:pt x="54763" y="123822"/>
                  </a:lnTo>
                  <a:cubicBezTo>
                    <a:pt x="53200" y="123721"/>
                    <a:pt x="51637" y="123621"/>
                    <a:pt x="50124" y="123621"/>
                  </a:cubicBezTo>
                  <a:cubicBezTo>
                    <a:pt x="39307" y="123621"/>
                    <a:pt x="28516" y="126243"/>
                    <a:pt x="18885" y="131185"/>
                  </a:cubicBezTo>
                  <a:lnTo>
                    <a:pt x="13792" y="133807"/>
                  </a:lnTo>
                  <a:close/>
                  <a:moveTo>
                    <a:pt x="8875" y="43947"/>
                  </a:moveTo>
                  <a:cubicBezTo>
                    <a:pt x="15128" y="46367"/>
                    <a:pt x="29247" y="52217"/>
                    <a:pt x="41602" y="59680"/>
                  </a:cubicBezTo>
                  <a:lnTo>
                    <a:pt x="44930" y="61697"/>
                  </a:lnTo>
                  <a:lnTo>
                    <a:pt x="42560" y="64773"/>
                  </a:lnTo>
                  <a:cubicBezTo>
                    <a:pt x="29752" y="81464"/>
                    <a:pt x="22188" y="101836"/>
                    <a:pt x="20977" y="122612"/>
                  </a:cubicBezTo>
                  <a:cubicBezTo>
                    <a:pt x="30180" y="118754"/>
                    <a:pt x="40165" y="116712"/>
                    <a:pt x="50149" y="116712"/>
                  </a:cubicBezTo>
                  <a:cubicBezTo>
                    <a:pt x="50578" y="116712"/>
                    <a:pt x="51006" y="116712"/>
                    <a:pt x="51435" y="116712"/>
                  </a:cubicBezTo>
                  <a:cubicBezTo>
                    <a:pt x="51435" y="116258"/>
                    <a:pt x="51435" y="115830"/>
                    <a:pt x="51435" y="115376"/>
                  </a:cubicBezTo>
                  <a:cubicBezTo>
                    <a:pt x="51435" y="95104"/>
                    <a:pt x="57411" y="75690"/>
                    <a:pt x="68756" y="59226"/>
                  </a:cubicBezTo>
                  <a:cubicBezTo>
                    <a:pt x="72740" y="53452"/>
                    <a:pt x="77253" y="48183"/>
                    <a:pt x="82220" y="43543"/>
                  </a:cubicBezTo>
                  <a:cubicBezTo>
                    <a:pt x="84237" y="41652"/>
                    <a:pt x="86355" y="39862"/>
                    <a:pt x="88524" y="38173"/>
                  </a:cubicBezTo>
                  <a:lnTo>
                    <a:pt x="86028" y="31189"/>
                  </a:lnTo>
                  <a:cubicBezTo>
                    <a:pt x="83859" y="32096"/>
                    <a:pt x="81691" y="33105"/>
                    <a:pt x="79523" y="34214"/>
                  </a:cubicBezTo>
                  <a:lnTo>
                    <a:pt x="76447" y="35752"/>
                  </a:lnTo>
                  <a:lnTo>
                    <a:pt x="74883" y="32676"/>
                  </a:lnTo>
                  <a:cubicBezTo>
                    <a:pt x="69740" y="22616"/>
                    <a:pt x="64042" y="14044"/>
                    <a:pt x="61092" y="9808"/>
                  </a:cubicBezTo>
                  <a:lnTo>
                    <a:pt x="52847" y="15935"/>
                  </a:lnTo>
                  <a:cubicBezTo>
                    <a:pt x="55772" y="20171"/>
                    <a:pt x="61394" y="28693"/>
                    <a:pt x="66286" y="38450"/>
                  </a:cubicBezTo>
                  <a:lnTo>
                    <a:pt x="67622" y="41098"/>
                  </a:lnTo>
                  <a:lnTo>
                    <a:pt x="65201" y="42837"/>
                  </a:lnTo>
                  <a:cubicBezTo>
                    <a:pt x="63336" y="44174"/>
                    <a:pt x="61823" y="45308"/>
                    <a:pt x="60411" y="46468"/>
                  </a:cubicBezTo>
                  <a:cubicBezTo>
                    <a:pt x="58394" y="48082"/>
                    <a:pt x="56352" y="49897"/>
                    <a:pt x="53956" y="52166"/>
                  </a:cubicBezTo>
                  <a:lnTo>
                    <a:pt x="51990" y="54032"/>
                  </a:lnTo>
                  <a:lnTo>
                    <a:pt x="49695" y="52570"/>
                  </a:lnTo>
                  <a:cubicBezTo>
                    <a:pt x="35702" y="43644"/>
                    <a:pt x="19238" y="36912"/>
                    <a:pt x="12354" y="34265"/>
                  </a:cubicBezTo>
                  <a:lnTo>
                    <a:pt x="8900" y="43947"/>
                  </a:lnTo>
                  <a:close/>
                </a:path>
              </a:pathLst>
            </a:custGeom>
            <a:solidFill>
              <a:srgbClr val="333333"/>
            </a:solidFill>
            <a:ln w="25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Freeform: Shape 11">
              <a:extLst>
                <a:ext uri="{FF2B5EF4-FFF2-40B4-BE49-F238E27FC236}">
                  <a16:creationId xmlns:a16="http://schemas.microsoft.com/office/drawing/2014/main" id="{0BDEAA0F-B273-A22E-C493-70EE5FBA597B}"/>
                </a:ext>
              </a:extLst>
            </p:cNvPr>
            <p:cNvSpPr/>
            <p:nvPr/>
          </p:nvSpPr>
          <p:spPr>
            <a:xfrm>
              <a:off x="1334770" y="2128815"/>
              <a:ext cx="339285" cy="381072"/>
            </a:xfrm>
            <a:custGeom>
              <a:avLst/>
              <a:gdLst>
                <a:gd name="connsiteX0" fmla="*/ 286464 w 339285"/>
                <a:gd name="connsiteY0" fmla="*/ 381048 h 381072"/>
                <a:gd name="connsiteX1" fmla="*/ 278774 w 339285"/>
                <a:gd name="connsiteY1" fmla="*/ 380796 h 381072"/>
                <a:gd name="connsiteX2" fmla="*/ 147438 w 339285"/>
                <a:gd name="connsiteY2" fmla="*/ 348649 h 381072"/>
                <a:gd name="connsiteX3" fmla="*/ 33197 w 339285"/>
                <a:gd name="connsiteY3" fmla="*/ 221297 h 381072"/>
                <a:gd name="connsiteX4" fmla="*/ 33071 w 339285"/>
                <a:gd name="connsiteY4" fmla="*/ 220742 h 381072"/>
                <a:gd name="connsiteX5" fmla="*/ 33121 w 339285"/>
                <a:gd name="connsiteY5" fmla="*/ 220162 h 381072"/>
                <a:gd name="connsiteX6" fmla="*/ 95600 w 339285"/>
                <a:gd name="connsiteY6" fmla="*/ 140438 h 381072"/>
                <a:gd name="connsiteX7" fmla="*/ 93734 w 339285"/>
                <a:gd name="connsiteY7" fmla="*/ 136353 h 381072"/>
                <a:gd name="connsiteX8" fmla="*/ 40836 w 339285"/>
                <a:gd name="connsiteY8" fmla="*/ 184485 h 381072"/>
                <a:gd name="connsiteX9" fmla="*/ 37836 w 339285"/>
                <a:gd name="connsiteY9" fmla="*/ 189452 h 381072"/>
                <a:gd name="connsiteX10" fmla="*/ 36399 w 339285"/>
                <a:gd name="connsiteY10" fmla="*/ 192780 h 381072"/>
                <a:gd name="connsiteX11" fmla="*/ 35970 w 339285"/>
                <a:gd name="connsiteY11" fmla="*/ 193688 h 381072"/>
                <a:gd name="connsiteX12" fmla="*/ 35340 w 339285"/>
                <a:gd name="connsiteY12" fmla="*/ 194999 h 381072"/>
                <a:gd name="connsiteX13" fmla="*/ 33146 w 339285"/>
                <a:gd name="connsiteY13" fmla="*/ 199916 h 381072"/>
                <a:gd name="connsiteX14" fmla="*/ 29566 w 339285"/>
                <a:gd name="connsiteY14" fmla="*/ 195907 h 381072"/>
                <a:gd name="connsiteX15" fmla="*/ 15472 w 339285"/>
                <a:gd name="connsiteY15" fmla="*/ 75135 h 381072"/>
                <a:gd name="connsiteX16" fmla="*/ 31482 w 339285"/>
                <a:gd name="connsiteY16" fmla="*/ 59856 h 381072"/>
                <a:gd name="connsiteX17" fmla="*/ 72000 w 339285"/>
                <a:gd name="connsiteY17" fmla="*/ 50401 h 381072"/>
                <a:gd name="connsiteX18" fmla="*/ 78328 w 339285"/>
                <a:gd name="connsiteY18" fmla="*/ 51359 h 381072"/>
                <a:gd name="connsiteX19" fmla="*/ 84884 w 339285"/>
                <a:gd name="connsiteY19" fmla="*/ 53049 h 381072"/>
                <a:gd name="connsiteX20" fmla="*/ 113097 w 339285"/>
                <a:gd name="connsiteY20" fmla="*/ 70471 h 381072"/>
                <a:gd name="connsiteX21" fmla="*/ 135588 w 339285"/>
                <a:gd name="connsiteY21" fmla="*/ 38803 h 381072"/>
                <a:gd name="connsiteX22" fmla="*/ 143782 w 339285"/>
                <a:gd name="connsiteY22" fmla="*/ 31643 h 381072"/>
                <a:gd name="connsiteX23" fmla="*/ 142572 w 339285"/>
                <a:gd name="connsiteY23" fmla="*/ 24205 h 381072"/>
                <a:gd name="connsiteX24" fmla="*/ 166272 w 339285"/>
                <a:gd name="connsiteY24" fmla="*/ 0 h 381072"/>
                <a:gd name="connsiteX25" fmla="*/ 166776 w 339285"/>
                <a:gd name="connsiteY25" fmla="*/ 0 h 381072"/>
                <a:gd name="connsiteX26" fmla="*/ 188964 w 339285"/>
                <a:gd name="connsiteY26" fmla="*/ 14725 h 381072"/>
                <a:gd name="connsiteX27" fmla="*/ 232230 w 339285"/>
                <a:gd name="connsiteY27" fmla="*/ 13237 h 381072"/>
                <a:gd name="connsiteX28" fmla="*/ 238281 w 339285"/>
                <a:gd name="connsiteY28" fmla="*/ 13716 h 381072"/>
                <a:gd name="connsiteX29" fmla="*/ 244383 w 339285"/>
                <a:gd name="connsiteY29" fmla="*/ 14346 h 381072"/>
                <a:gd name="connsiteX30" fmla="*/ 276278 w 339285"/>
                <a:gd name="connsiteY30" fmla="*/ 21910 h 381072"/>
                <a:gd name="connsiteX31" fmla="*/ 278194 w 339285"/>
                <a:gd name="connsiteY31" fmla="*/ 22919 h 381072"/>
                <a:gd name="connsiteX32" fmla="*/ 277286 w 339285"/>
                <a:gd name="connsiteY32" fmla="*/ 58444 h 381072"/>
                <a:gd name="connsiteX33" fmla="*/ 272823 w 339285"/>
                <a:gd name="connsiteY33" fmla="*/ 56932 h 381072"/>
                <a:gd name="connsiteX34" fmla="*/ 261301 w 339285"/>
                <a:gd name="connsiteY34" fmla="*/ 54587 h 381072"/>
                <a:gd name="connsiteX35" fmla="*/ 260771 w 339285"/>
                <a:gd name="connsiteY35" fmla="*/ 54461 h 381072"/>
                <a:gd name="connsiteX36" fmla="*/ 244988 w 339285"/>
                <a:gd name="connsiteY36" fmla="*/ 51107 h 381072"/>
                <a:gd name="connsiteX37" fmla="*/ 239542 w 339285"/>
                <a:gd name="connsiteY37" fmla="*/ 50679 h 381072"/>
                <a:gd name="connsiteX38" fmla="*/ 239164 w 339285"/>
                <a:gd name="connsiteY38" fmla="*/ 50679 h 381072"/>
                <a:gd name="connsiteX39" fmla="*/ 234726 w 339285"/>
                <a:gd name="connsiteY39" fmla="*/ 50578 h 381072"/>
                <a:gd name="connsiteX40" fmla="*/ 233995 w 339285"/>
                <a:gd name="connsiteY40" fmla="*/ 50578 h 381072"/>
                <a:gd name="connsiteX41" fmla="*/ 157977 w 339285"/>
                <a:gd name="connsiteY41" fmla="*/ 118628 h 381072"/>
                <a:gd name="connsiteX42" fmla="*/ 157700 w 339285"/>
                <a:gd name="connsiteY42" fmla="*/ 124100 h 381072"/>
                <a:gd name="connsiteX43" fmla="*/ 157700 w 339285"/>
                <a:gd name="connsiteY43" fmla="*/ 124654 h 381072"/>
                <a:gd name="connsiteX44" fmla="*/ 157674 w 339285"/>
                <a:gd name="connsiteY44" fmla="*/ 125159 h 381072"/>
                <a:gd name="connsiteX45" fmla="*/ 157826 w 339285"/>
                <a:gd name="connsiteY45" fmla="*/ 129571 h 381072"/>
                <a:gd name="connsiteX46" fmla="*/ 160524 w 339285"/>
                <a:gd name="connsiteY46" fmla="*/ 145102 h 381072"/>
                <a:gd name="connsiteX47" fmla="*/ 207672 w 339285"/>
                <a:gd name="connsiteY47" fmla="*/ 204252 h 381072"/>
                <a:gd name="connsiteX48" fmla="*/ 210421 w 339285"/>
                <a:gd name="connsiteY48" fmla="*/ 200672 h 381072"/>
                <a:gd name="connsiteX49" fmla="*/ 164860 w 339285"/>
                <a:gd name="connsiteY49" fmla="*/ 143791 h 381072"/>
                <a:gd name="connsiteX50" fmla="*/ 162364 w 339285"/>
                <a:gd name="connsiteY50" fmla="*/ 129722 h 381072"/>
                <a:gd name="connsiteX51" fmla="*/ 162213 w 339285"/>
                <a:gd name="connsiteY51" fmla="*/ 125133 h 381072"/>
                <a:gd name="connsiteX52" fmla="*/ 162213 w 339285"/>
                <a:gd name="connsiteY52" fmla="*/ 124150 h 381072"/>
                <a:gd name="connsiteX53" fmla="*/ 162213 w 339285"/>
                <a:gd name="connsiteY53" fmla="*/ 123671 h 381072"/>
                <a:gd name="connsiteX54" fmla="*/ 162616 w 339285"/>
                <a:gd name="connsiteY54" fmla="*/ 117569 h 381072"/>
                <a:gd name="connsiteX55" fmla="*/ 231600 w 339285"/>
                <a:gd name="connsiteY55" fmla="*/ 55192 h 381072"/>
                <a:gd name="connsiteX56" fmla="*/ 237147 w 339285"/>
                <a:gd name="connsiteY56" fmla="*/ 55116 h 381072"/>
                <a:gd name="connsiteX57" fmla="*/ 237802 w 339285"/>
                <a:gd name="connsiteY57" fmla="*/ 55116 h 381072"/>
                <a:gd name="connsiteX58" fmla="*/ 243828 w 339285"/>
                <a:gd name="connsiteY58" fmla="*/ 55520 h 381072"/>
                <a:gd name="connsiteX59" fmla="*/ 266596 w 339285"/>
                <a:gd name="connsiteY59" fmla="*/ 61520 h 381072"/>
                <a:gd name="connsiteX60" fmla="*/ 267655 w 339285"/>
                <a:gd name="connsiteY60" fmla="*/ 61999 h 381072"/>
                <a:gd name="connsiteX61" fmla="*/ 268235 w 339285"/>
                <a:gd name="connsiteY61" fmla="*/ 63008 h 381072"/>
                <a:gd name="connsiteX62" fmla="*/ 281799 w 339285"/>
                <a:gd name="connsiteY62" fmla="*/ 101307 h 381072"/>
                <a:gd name="connsiteX63" fmla="*/ 283186 w 339285"/>
                <a:gd name="connsiteY63" fmla="*/ 107156 h 381072"/>
                <a:gd name="connsiteX64" fmla="*/ 277412 w 339285"/>
                <a:gd name="connsiteY64" fmla="*/ 105442 h 381072"/>
                <a:gd name="connsiteX65" fmla="*/ 226481 w 339285"/>
                <a:gd name="connsiteY65" fmla="*/ 98685 h 381072"/>
                <a:gd name="connsiteX66" fmla="*/ 220430 w 339285"/>
                <a:gd name="connsiteY66" fmla="*/ 98634 h 381072"/>
                <a:gd name="connsiteX67" fmla="*/ 219270 w 339285"/>
                <a:gd name="connsiteY67" fmla="*/ 98634 h 381072"/>
                <a:gd name="connsiteX68" fmla="*/ 212841 w 339285"/>
                <a:gd name="connsiteY68" fmla="*/ 98710 h 381072"/>
                <a:gd name="connsiteX69" fmla="*/ 213118 w 339285"/>
                <a:gd name="connsiteY69" fmla="*/ 103223 h 381072"/>
                <a:gd name="connsiteX70" fmla="*/ 216169 w 339285"/>
                <a:gd name="connsiteY70" fmla="*/ 103173 h 381072"/>
                <a:gd name="connsiteX71" fmla="*/ 298238 w 339285"/>
                <a:gd name="connsiteY71" fmla="*/ 119208 h 381072"/>
                <a:gd name="connsiteX72" fmla="*/ 317526 w 339285"/>
                <a:gd name="connsiteY72" fmla="*/ 133681 h 381072"/>
                <a:gd name="connsiteX73" fmla="*/ 317905 w 339285"/>
                <a:gd name="connsiteY73" fmla="*/ 134084 h 381072"/>
                <a:gd name="connsiteX74" fmla="*/ 339285 w 339285"/>
                <a:gd name="connsiteY74" fmla="*/ 217666 h 381072"/>
                <a:gd name="connsiteX75" fmla="*/ 293044 w 339285"/>
                <a:gd name="connsiteY75" fmla="*/ 378400 h 381072"/>
                <a:gd name="connsiteX76" fmla="*/ 290851 w 339285"/>
                <a:gd name="connsiteY76" fmla="*/ 379182 h 381072"/>
                <a:gd name="connsiteX77" fmla="*/ 289313 w 339285"/>
                <a:gd name="connsiteY77" fmla="*/ 377442 h 381072"/>
                <a:gd name="connsiteX78" fmla="*/ 245013 w 339285"/>
                <a:gd name="connsiteY78" fmla="*/ 259142 h 381072"/>
                <a:gd name="connsiteX79" fmla="*/ 245013 w 339285"/>
                <a:gd name="connsiteY79" fmla="*/ 258915 h 381072"/>
                <a:gd name="connsiteX80" fmla="*/ 240500 w 339285"/>
                <a:gd name="connsiteY80" fmla="*/ 259091 h 381072"/>
                <a:gd name="connsiteX81" fmla="*/ 281598 w 339285"/>
                <a:gd name="connsiteY81" fmla="*/ 375123 h 381072"/>
                <a:gd name="connsiteX82" fmla="*/ 286489 w 339285"/>
                <a:gd name="connsiteY82" fmla="*/ 381073 h 381072"/>
                <a:gd name="connsiteX83" fmla="*/ 40105 w 339285"/>
                <a:gd name="connsiteY83" fmla="*/ 220288 h 381072"/>
                <a:gd name="connsiteX84" fmla="*/ 150060 w 339285"/>
                <a:gd name="connsiteY84" fmla="*/ 342194 h 381072"/>
                <a:gd name="connsiteX85" fmla="*/ 271109 w 339285"/>
                <a:gd name="connsiteY85" fmla="*/ 373080 h 381072"/>
                <a:gd name="connsiteX86" fmla="*/ 233541 w 339285"/>
                <a:gd name="connsiteY86" fmla="*/ 258814 h 381072"/>
                <a:gd name="connsiteX87" fmla="*/ 233541 w 339285"/>
                <a:gd name="connsiteY87" fmla="*/ 258259 h 381072"/>
                <a:gd name="connsiteX88" fmla="*/ 233592 w 339285"/>
                <a:gd name="connsiteY88" fmla="*/ 255864 h 381072"/>
                <a:gd name="connsiteX89" fmla="*/ 233440 w 339285"/>
                <a:gd name="connsiteY89" fmla="*/ 252385 h 381072"/>
                <a:gd name="connsiteX90" fmla="*/ 251846 w 339285"/>
                <a:gd name="connsiteY90" fmla="*/ 251653 h 381072"/>
                <a:gd name="connsiteX91" fmla="*/ 251997 w 339285"/>
                <a:gd name="connsiteY91" fmla="*/ 255108 h 381072"/>
                <a:gd name="connsiteX92" fmla="*/ 251972 w 339285"/>
                <a:gd name="connsiteY92" fmla="*/ 259268 h 381072"/>
                <a:gd name="connsiteX93" fmla="*/ 292944 w 339285"/>
                <a:gd name="connsiteY93" fmla="*/ 370962 h 381072"/>
                <a:gd name="connsiteX94" fmla="*/ 332377 w 339285"/>
                <a:gd name="connsiteY94" fmla="*/ 217641 h 381072"/>
                <a:gd name="connsiteX95" fmla="*/ 312635 w 339285"/>
                <a:gd name="connsiteY95" fmla="*/ 138547 h 381072"/>
                <a:gd name="connsiteX96" fmla="*/ 294784 w 339285"/>
                <a:gd name="connsiteY96" fmla="*/ 125184 h 381072"/>
                <a:gd name="connsiteX97" fmla="*/ 216295 w 339285"/>
                <a:gd name="connsiteY97" fmla="*/ 110106 h 381072"/>
                <a:gd name="connsiteX98" fmla="*/ 209942 w 339285"/>
                <a:gd name="connsiteY98" fmla="*/ 110232 h 381072"/>
                <a:gd name="connsiteX99" fmla="*/ 206462 w 339285"/>
                <a:gd name="connsiteY99" fmla="*/ 110333 h 381072"/>
                <a:gd name="connsiteX100" fmla="*/ 206311 w 339285"/>
                <a:gd name="connsiteY100" fmla="*/ 104862 h 381072"/>
                <a:gd name="connsiteX101" fmla="*/ 205529 w 339285"/>
                <a:gd name="connsiteY101" fmla="*/ 91827 h 381072"/>
                <a:gd name="connsiteX102" fmla="*/ 211530 w 339285"/>
                <a:gd name="connsiteY102" fmla="*/ 91776 h 381072"/>
                <a:gd name="connsiteX103" fmla="*/ 219296 w 339285"/>
                <a:gd name="connsiteY103" fmla="*/ 91675 h 381072"/>
                <a:gd name="connsiteX104" fmla="*/ 220481 w 339285"/>
                <a:gd name="connsiteY104" fmla="*/ 91675 h 381072"/>
                <a:gd name="connsiteX105" fmla="*/ 226658 w 339285"/>
                <a:gd name="connsiteY105" fmla="*/ 91726 h 381072"/>
                <a:gd name="connsiteX106" fmla="*/ 273655 w 339285"/>
                <a:gd name="connsiteY106" fmla="*/ 97197 h 381072"/>
                <a:gd name="connsiteX107" fmla="*/ 262763 w 339285"/>
                <a:gd name="connsiteY107" fmla="*/ 67445 h 381072"/>
                <a:gd name="connsiteX108" fmla="*/ 243147 w 339285"/>
                <a:gd name="connsiteY108" fmla="*/ 62453 h 381072"/>
                <a:gd name="connsiteX109" fmla="*/ 237651 w 339285"/>
                <a:gd name="connsiteY109" fmla="*/ 62100 h 381072"/>
                <a:gd name="connsiteX110" fmla="*/ 236869 w 339285"/>
                <a:gd name="connsiteY110" fmla="*/ 62100 h 381072"/>
                <a:gd name="connsiteX111" fmla="*/ 232003 w 339285"/>
                <a:gd name="connsiteY111" fmla="*/ 62151 h 381072"/>
                <a:gd name="connsiteX112" fmla="*/ 169550 w 339285"/>
                <a:gd name="connsiteY112" fmla="*/ 118376 h 381072"/>
                <a:gd name="connsiteX113" fmla="*/ 169197 w 339285"/>
                <a:gd name="connsiteY113" fmla="*/ 123847 h 381072"/>
                <a:gd name="connsiteX114" fmla="*/ 169197 w 339285"/>
                <a:gd name="connsiteY114" fmla="*/ 124427 h 381072"/>
                <a:gd name="connsiteX115" fmla="*/ 169172 w 339285"/>
                <a:gd name="connsiteY115" fmla="*/ 125159 h 381072"/>
                <a:gd name="connsiteX116" fmla="*/ 169323 w 339285"/>
                <a:gd name="connsiteY116" fmla="*/ 129294 h 381072"/>
                <a:gd name="connsiteX117" fmla="*/ 171542 w 339285"/>
                <a:gd name="connsiteY117" fmla="*/ 141799 h 381072"/>
                <a:gd name="connsiteX118" fmla="*/ 217430 w 339285"/>
                <a:gd name="connsiteY118" fmla="*/ 197294 h 381072"/>
                <a:gd name="connsiteX119" fmla="*/ 220178 w 339285"/>
                <a:gd name="connsiteY119" fmla="*/ 199412 h 381072"/>
                <a:gd name="connsiteX120" fmla="*/ 208958 w 339285"/>
                <a:gd name="connsiteY120" fmla="*/ 214035 h 381072"/>
                <a:gd name="connsiteX121" fmla="*/ 206210 w 339285"/>
                <a:gd name="connsiteY121" fmla="*/ 211917 h 381072"/>
                <a:gd name="connsiteX122" fmla="*/ 153893 w 339285"/>
                <a:gd name="connsiteY122" fmla="*/ 147119 h 381072"/>
                <a:gd name="connsiteX123" fmla="*/ 150917 w 339285"/>
                <a:gd name="connsiteY123" fmla="*/ 129974 h 381072"/>
                <a:gd name="connsiteX124" fmla="*/ 150741 w 339285"/>
                <a:gd name="connsiteY124" fmla="*/ 125133 h 381072"/>
                <a:gd name="connsiteX125" fmla="*/ 150741 w 339285"/>
                <a:gd name="connsiteY125" fmla="*/ 124377 h 381072"/>
                <a:gd name="connsiteX126" fmla="*/ 150741 w 339285"/>
                <a:gd name="connsiteY126" fmla="*/ 123974 h 381072"/>
                <a:gd name="connsiteX127" fmla="*/ 151069 w 339285"/>
                <a:gd name="connsiteY127" fmla="*/ 117973 h 381072"/>
                <a:gd name="connsiteX128" fmla="*/ 233869 w 339285"/>
                <a:gd name="connsiteY128" fmla="*/ 43619 h 381072"/>
                <a:gd name="connsiteX129" fmla="*/ 234524 w 339285"/>
                <a:gd name="connsiteY129" fmla="*/ 43619 h 381072"/>
                <a:gd name="connsiteX130" fmla="*/ 239491 w 339285"/>
                <a:gd name="connsiteY130" fmla="*/ 43669 h 381072"/>
                <a:gd name="connsiteX131" fmla="*/ 239844 w 339285"/>
                <a:gd name="connsiteY131" fmla="*/ 43669 h 381072"/>
                <a:gd name="connsiteX132" fmla="*/ 245744 w 339285"/>
                <a:gd name="connsiteY132" fmla="*/ 44148 h 381072"/>
                <a:gd name="connsiteX133" fmla="*/ 262612 w 339285"/>
                <a:gd name="connsiteY133" fmla="*/ 47703 h 381072"/>
                <a:gd name="connsiteX134" fmla="*/ 270579 w 339285"/>
                <a:gd name="connsiteY134" fmla="*/ 49141 h 381072"/>
                <a:gd name="connsiteX135" fmla="*/ 271159 w 339285"/>
                <a:gd name="connsiteY135" fmla="*/ 27129 h 381072"/>
                <a:gd name="connsiteX136" fmla="*/ 243601 w 339285"/>
                <a:gd name="connsiteY136" fmla="*/ 21204 h 381072"/>
                <a:gd name="connsiteX137" fmla="*/ 237701 w 339285"/>
                <a:gd name="connsiteY137" fmla="*/ 20599 h 381072"/>
                <a:gd name="connsiteX138" fmla="*/ 231801 w 339285"/>
                <a:gd name="connsiteY138" fmla="*/ 20145 h 381072"/>
                <a:gd name="connsiteX139" fmla="*/ 187325 w 339285"/>
                <a:gd name="connsiteY139" fmla="*/ 22036 h 381072"/>
                <a:gd name="connsiteX140" fmla="*/ 184199 w 339285"/>
                <a:gd name="connsiteY140" fmla="*/ 22616 h 381072"/>
                <a:gd name="connsiteX141" fmla="*/ 183342 w 339285"/>
                <a:gd name="connsiteY141" fmla="*/ 19565 h 381072"/>
                <a:gd name="connsiteX142" fmla="*/ 166802 w 339285"/>
                <a:gd name="connsiteY142" fmla="*/ 6934 h 381072"/>
                <a:gd name="connsiteX143" fmla="*/ 166449 w 339285"/>
                <a:gd name="connsiteY143" fmla="*/ 6934 h 381072"/>
                <a:gd name="connsiteX144" fmla="*/ 149531 w 339285"/>
                <a:gd name="connsiteY144" fmla="*/ 24180 h 381072"/>
                <a:gd name="connsiteX145" fmla="*/ 151195 w 339285"/>
                <a:gd name="connsiteY145" fmla="*/ 31441 h 381072"/>
                <a:gd name="connsiteX146" fmla="*/ 152455 w 339285"/>
                <a:gd name="connsiteY146" fmla="*/ 34139 h 381072"/>
                <a:gd name="connsiteX147" fmla="*/ 149959 w 339285"/>
                <a:gd name="connsiteY147" fmla="*/ 35803 h 381072"/>
                <a:gd name="connsiteX148" fmla="*/ 140656 w 339285"/>
                <a:gd name="connsiteY148" fmla="*/ 43543 h 381072"/>
                <a:gd name="connsiteX149" fmla="*/ 116854 w 339285"/>
                <a:gd name="connsiteY149" fmla="*/ 77985 h 381072"/>
                <a:gd name="connsiteX150" fmla="*/ 114459 w 339285"/>
                <a:gd name="connsiteY150" fmla="*/ 82372 h 381072"/>
                <a:gd name="connsiteX151" fmla="*/ 111181 w 339285"/>
                <a:gd name="connsiteY151" fmla="*/ 78615 h 381072"/>
                <a:gd name="connsiteX152" fmla="*/ 82791 w 339285"/>
                <a:gd name="connsiteY152" fmla="*/ 59655 h 381072"/>
                <a:gd name="connsiteX153" fmla="*/ 76917 w 339285"/>
                <a:gd name="connsiteY153" fmla="*/ 58142 h 381072"/>
                <a:gd name="connsiteX154" fmla="*/ 71294 w 339285"/>
                <a:gd name="connsiteY154" fmla="*/ 57284 h 381072"/>
                <a:gd name="connsiteX155" fmla="*/ 35214 w 339285"/>
                <a:gd name="connsiteY155" fmla="*/ 65681 h 381072"/>
                <a:gd name="connsiteX156" fmla="*/ 21195 w 339285"/>
                <a:gd name="connsiteY156" fmla="*/ 79044 h 381072"/>
                <a:gd name="connsiteX157" fmla="*/ 31255 w 339285"/>
                <a:gd name="connsiteY157" fmla="*/ 187133 h 381072"/>
                <a:gd name="connsiteX158" fmla="*/ 35794 w 339285"/>
                <a:gd name="connsiteY158" fmla="*/ 179417 h 381072"/>
                <a:gd name="connsiteX159" fmla="*/ 93935 w 339285"/>
                <a:gd name="connsiteY159" fmla="*/ 128436 h 381072"/>
                <a:gd name="connsiteX160" fmla="*/ 97087 w 339285"/>
                <a:gd name="connsiteY160" fmla="*/ 126974 h 381072"/>
                <a:gd name="connsiteX161" fmla="*/ 104777 w 339285"/>
                <a:gd name="connsiteY161" fmla="*/ 143715 h 381072"/>
                <a:gd name="connsiteX162" fmla="*/ 101625 w 339285"/>
                <a:gd name="connsiteY162" fmla="*/ 145178 h 381072"/>
                <a:gd name="connsiteX163" fmla="*/ 40105 w 339285"/>
                <a:gd name="connsiteY163" fmla="*/ 220288 h 38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339285" h="381072">
                  <a:moveTo>
                    <a:pt x="286464" y="381048"/>
                  </a:moveTo>
                  <a:lnTo>
                    <a:pt x="278774" y="380796"/>
                  </a:lnTo>
                  <a:cubicBezTo>
                    <a:pt x="258704" y="380115"/>
                    <a:pt x="183392" y="363323"/>
                    <a:pt x="147438" y="348649"/>
                  </a:cubicBezTo>
                  <a:cubicBezTo>
                    <a:pt x="88742" y="324696"/>
                    <a:pt x="46030" y="277094"/>
                    <a:pt x="33197" y="221297"/>
                  </a:cubicBezTo>
                  <a:lnTo>
                    <a:pt x="33071" y="220742"/>
                  </a:lnTo>
                  <a:lnTo>
                    <a:pt x="33121" y="220162"/>
                  </a:lnTo>
                  <a:cubicBezTo>
                    <a:pt x="37937" y="173568"/>
                    <a:pt x="83094" y="146943"/>
                    <a:pt x="95600" y="140438"/>
                  </a:cubicBezTo>
                  <a:lnTo>
                    <a:pt x="93734" y="136353"/>
                  </a:lnTo>
                  <a:cubicBezTo>
                    <a:pt x="84556" y="141245"/>
                    <a:pt x="57175" y="157482"/>
                    <a:pt x="40836" y="184485"/>
                  </a:cubicBezTo>
                  <a:lnTo>
                    <a:pt x="37836" y="189452"/>
                  </a:lnTo>
                  <a:cubicBezTo>
                    <a:pt x="37433" y="190360"/>
                    <a:pt x="36954" y="191469"/>
                    <a:pt x="36399" y="192780"/>
                  </a:cubicBezTo>
                  <a:lnTo>
                    <a:pt x="35970" y="193688"/>
                  </a:lnTo>
                  <a:cubicBezTo>
                    <a:pt x="35768" y="194117"/>
                    <a:pt x="35542" y="194545"/>
                    <a:pt x="35340" y="194999"/>
                  </a:cubicBezTo>
                  <a:lnTo>
                    <a:pt x="33146" y="199916"/>
                  </a:lnTo>
                  <a:lnTo>
                    <a:pt x="29566" y="195907"/>
                  </a:lnTo>
                  <a:cubicBezTo>
                    <a:pt x="4227" y="167492"/>
                    <a:pt x="-14658" y="118780"/>
                    <a:pt x="15472" y="75135"/>
                  </a:cubicBezTo>
                  <a:cubicBezTo>
                    <a:pt x="19632" y="69135"/>
                    <a:pt x="25002" y="63991"/>
                    <a:pt x="31482" y="59856"/>
                  </a:cubicBezTo>
                  <a:cubicBezTo>
                    <a:pt x="43307" y="52317"/>
                    <a:pt x="57553" y="48964"/>
                    <a:pt x="72000" y="50401"/>
                  </a:cubicBezTo>
                  <a:cubicBezTo>
                    <a:pt x="74067" y="50603"/>
                    <a:pt x="76185" y="50931"/>
                    <a:pt x="78328" y="51359"/>
                  </a:cubicBezTo>
                  <a:cubicBezTo>
                    <a:pt x="80547" y="51813"/>
                    <a:pt x="82766" y="52368"/>
                    <a:pt x="84884" y="53049"/>
                  </a:cubicBezTo>
                  <a:cubicBezTo>
                    <a:pt x="95473" y="56377"/>
                    <a:pt x="104954" y="62226"/>
                    <a:pt x="113097" y="70471"/>
                  </a:cubicBezTo>
                  <a:cubicBezTo>
                    <a:pt x="120687" y="57058"/>
                    <a:pt x="127721" y="47174"/>
                    <a:pt x="135588" y="38803"/>
                  </a:cubicBezTo>
                  <a:cubicBezTo>
                    <a:pt x="137983" y="36282"/>
                    <a:pt x="140731" y="33861"/>
                    <a:pt x="143782" y="31643"/>
                  </a:cubicBezTo>
                  <a:cubicBezTo>
                    <a:pt x="142975" y="29197"/>
                    <a:pt x="142572" y="26726"/>
                    <a:pt x="142572" y="24205"/>
                  </a:cubicBezTo>
                  <a:cubicBezTo>
                    <a:pt x="142572" y="11144"/>
                    <a:pt x="153212" y="277"/>
                    <a:pt x="166272" y="0"/>
                  </a:cubicBezTo>
                  <a:cubicBezTo>
                    <a:pt x="166449" y="0"/>
                    <a:pt x="166625" y="0"/>
                    <a:pt x="166776" y="0"/>
                  </a:cubicBezTo>
                  <a:cubicBezTo>
                    <a:pt x="176484" y="0"/>
                    <a:pt x="185207" y="5925"/>
                    <a:pt x="188964" y="14725"/>
                  </a:cubicBezTo>
                  <a:cubicBezTo>
                    <a:pt x="201419" y="12733"/>
                    <a:pt x="216220" y="12178"/>
                    <a:pt x="232230" y="13237"/>
                  </a:cubicBezTo>
                  <a:cubicBezTo>
                    <a:pt x="234272" y="13363"/>
                    <a:pt x="236315" y="13540"/>
                    <a:pt x="238281" y="13716"/>
                  </a:cubicBezTo>
                  <a:cubicBezTo>
                    <a:pt x="240349" y="13892"/>
                    <a:pt x="242391" y="14119"/>
                    <a:pt x="244383" y="14346"/>
                  </a:cubicBezTo>
                  <a:cubicBezTo>
                    <a:pt x="258729" y="16036"/>
                    <a:pt x="270352" y="18809"/>
                    <a:pt x="276278" y="21910"/>
                  </a:cubicBezTo>
                  <a:lnTo>
                    <a:pt x="278194" y="22919"/>
                  </a:lnTo>
                  <a:lnTo>
                    <a:pt x="277286" y="58444"/>
                  </a:lnTo>
                  <a:lnTo>
                    <a:pt x="272823" y="56932"/>
                  </a:lnTo>
                  <a:cubicBezTo>
                    <a:pt x="270806" y="56251"/>
                    <a:pt x="266495" y="55368"/>
                    <a:pt x="261301" y="54587"/>
                  </a:cubicBezTo>
                  <a:lnTo>
                    <a:pt x="260771" y="54461"/>
                  </a:lnTo>
                  <a:cubicBezTo>
                    <a:pt x="255729" y="52847"/>
                    <a:pt x="250409" y="51712"/>
                    <a:pt x="244988" y="51107"/>
                  </a:cubicBezTo>
                  <a:cubicBezTo>
                    <a:pt x="243223" y="50906"/>
                    <a:pt x="241382" y="50779"/>
                    <a:pt x="239542" y="50679"/>
                  </a:cubicBezTo>
                  <a:lnTo>
                    <a:pt x="239164" y="50679"/>
                  </a:lnTo>
                  <a:cubicBezTo>
                    <a:pt x="237676" y="50603"/>
                    <a:pt x="236214" y="50553"/>
                    <a:pt x="234726" y="50578"/>
                  </a:cubicBezTo>
                  <a:lnTo>
                    <a:pt x="233995" y="50578"/>
                  </a:lnTo>
                  <a:cubicBezTo>
                    <a:pt x="194108" y="51485"/>
                    <a:pt x="161431" y="80733"/>
                    <a:pt x="157977" y="118628"/>
                  </a:cubicBezTo>
                  <a:cubicBezTo>
                    <a:pt x="157801" y="120444"/>
                    <a:pt x="157725" y="122284"/>
                    <a:pt x="157700" y="124100"/>
                  </a:cubicBezTo>
                  <a:lnTo>
                    <a:pt x="157700" y="124654"/>
                  </a:lnTo>
                  <a:cubicBezTo>
                    <a:pt x="157700" y="124831"/>
                    <a:pt x="157674" y="124982"/>
                    <a:pt x="157674" y="125159"/>
                  </a:cubicBezTo>
                  <a:cubicBezTo>
                    <a:pt x="157674" y="126747"/>
                    <a:pt x="157750" y="128285"/>
                    <a:pt x="157826" y="129571"/>
                  </a:cubicBezTo>
                  <a:cubicBezTo>
                    <a:pt x="158154" y="135042"/>
                    <a:pt x="159061" y="140261"/>
                    <a:pt x="160524" y="145102"/>
                  </a:cubicBezTo>
                  <a:cubicBezTo>
                    <a:pt x="166575" y="165122"/>
                    <a:pt x="181148" y="183452"/>
                    <a:pt x="207672" y="204252"/>
                  </a:cubicBezTo>
                  <a:lnTo>
                    <a:pt x="210421" y="200672"/>
                  </a:lnTo>
                  <a:cubicBezTo>
                    <a:pt x="184703" y="180502"/>
                    <a:pt x="170609" y="162878"/>
                    <a:pt x="164860" y="143791"/>
                  </a:cubicBezTo>
                  <a:cubicBezTo>
                    <a:pt x="163524" y="139379"/>
                    <a:pt x="162692" y="134639"/>
                    <a:pt x="162364" y="129722"/>
                  </a:cubicBezTo>
                  <a:cubicBezTo>
                    <a:pt x="162263" y="128083"/>
                    <a:pt x="162213" y="126596"/>
                    <a:pt x="162213" y="125133"/>
                  </a:cubicBezTo>
                  <a:cubicBezTo>
                    <a:pt x="162213" y="124806"/>
                    <a:pt x="162213" y="124478"/>
                    <a:pt x="162213" y="124150"/>
                  </a:cubicBezTo>
                  <a:lnTo>
                    <a:pt x="162213" y="123671"/>
                  </a:lnTo>
                  <a:cubicBezTo>
                    <a:pt x="162289" y="121477"/>
                    <a:pt x="162415" y="119486"/>
                    <a:pt x="162616" y="117569"/>
                  </a:cubicBezTo>
                  <a:cubicBezTo>
                    <a:pt x="166499" y="83380"/>
                    <a:pt x="195520" y="57133"/>
                    <a:pt x="231600" y="55192"/>
                  </a:cubicBezTo>
                  <a:cubicBezTo>
                    <a:pt x="233440" y="55091"/>
                    <a:pt x="235281" y="55041"/>
                    <a:pt x="237147" y="55116"/>
                  </a:cubicBezTo>
                  <a:lnTo>
                    <a:pt x="237802" y="55116"/>
                  </a:lnTo>
                  <a:cubicBezTo>
                    <a:pt x="239844" y="55192"/>
                    <a:pt x="241861" y="55318"/>
                    <a:pt x="243828" y="55520"/>
                  </a:cubicBezTo>
                  <a:cubicBezTo>
                    <a:pt x="251745" y="56352"/>
                    <a:pt x="259385" y="58369"/>
                    <a:pt x="266596" y="61520"/>
                  </a:cubicBezTo>
                  <a:lnTo>
                    <a:pt x="267655" y="61999"/>
                  </a:lnTo>
                  <a:lnTo>
                    <a:pt x="268235" y="63008"/>
                  </a:lnTo>
                  <a:cubicBezTo>
                    <a:pt x="275093" y="75161"/>
                    <a:pt x="279076" y="89860"/>
                    <a:pt x="281799" y="101307"/>
                  </a:cubicBezTo>
                  <a:lnTo>
                    <a:pt x="283186" y="107156"/>
                  </a:lnTo>
                  <a:lnTo>
                    <a:pt x="277412" y="105442"/>
                  </a:lnTo>
                  <a:cubicBezTo>
                    <a:pt x="263368" y="101256"/>
                    <a:pt x="246702" y="99038"/>
                    <a:pt x="226481" y="98685"/>
                  </a:cubicBezTo>
                  <a:cubicBezTo>
                    <a:pt x="224490" y="98659"/>
                    <a:pt x="222498" y="98634"/>
                    <a:pt x="220430" y="98634"/>
                  </a:cubicBezTo>
                  <a:lnTo>
                    <a:pt x="219270" y="98634"/>
                  </a:lnTo>
                  <a:cubicBezTo>
                    <a:pt x="217153" y="98634"/>
                    <a:pt x="215009" y="98659"/>
                    <a:pt x="212841" y="98710"/>
                  </a:cubicBezTo>
                  <a:lnTo>
                    <a:pt x="213118" y="103223"/>
                  </a:lnTo>
                  <a:cubicBezTo>
                    <a:pt x="214127" y="103223"/>
                    <a:pt x="215161" y="103198"/>
                    <a:pt x="216169" y="103173"/>
                  </a:cubicBezTo>
                  <a:cubicBezTo>
                    <a:pt x="253233" y="102744"/>
                    <a:pt x="278446" y="107661"/>
                    <a:pt x="298238" y="119208"/>
                  </a:cubicBezTo>
                  <a:cubicBezTo>
                    <a:pt x="304819" y="123041"/>
                    <a:pt x="311475" y="128058"/>
                    <a:pt x="317526" y="133681"/>
                  </a:cubicBezTo>
                  <a:lnTo>
                    <a:pt x="317905" y="134084"/>
                  </a:lnTo>
                  <a:cubicBezTo>
                    <a:pt x="332705" y="153044"/>
                    <a:pt x="339285" y="178812"/>
                    <a:pt x="339285" y="217666"/>
                  </a:cubicBezTo>
                  <a:cubicBezTo>
                    <a:pt x="339285" y="292701"/>
                    <a:pt x="333688" y="364104"/>
                    <a:pt x="293044" y="378400"/>
                  </a:cubicBezTo>
                  <a:lnTo>
                    <a:pt x="290851" y="379182"/>
                  </a:lnTo>
                  <a:lnTo>
                    <a:pt x="289313" y="377442"/>
                  </a:lnTo>
                  <a:cubicBezTo>
                    <a:pt x="258855" y="343077"/>
                    <a:pt x="243954" y="303265"/>
                    <a:pt x="245013" y="259142"/>
                  </a:cubicBezTo>
                  <a:lnTo>
                    <a:pt x="245013" y="258915"/>
                  </a:lnTo>
                  <a:lnTo>
                    <a:pt x="240500" y="259091"/>
                  </a:lnTo>
                  <a:cubicBezTo>
                    <a:pt x="239491" y="301752"/>
                    <a:pt x="253308" y="340782"/>
                    <a:pt x="281598" y="375123"/>
                  </a:cubicBezTo>
                  <a:lnTo>
                    <a:pt x="286489" y="381073"/>
                  </a:lnTo>
                  <a:close/>
                  <a:moveTo>
                    <a:pt x="40105" y="220288"/>
                  </a:moveTo>
                  <a:cubicBezTo>
                    <a:pt x="52409" y="272858"/>
                    <a:pt x="94490" y="319527"/>
                    <a:pt x="150060" y="342194"/>
                  </a:cubicBezTo>
                  <a:cubicBezTo>
                    <a:pt x="183468" y="355835"/>
                    <a:pt x="245391" y="369727"/>
                    <a:pt x="271109" y="373080"/>
                  </a:cubicBezTo>
                  <a:cubicBezTo>
                    <a:pt x="245164" y="338967"/>
                    <a:pt x="232533" y="300567"/>
                    <a:pt x="233541" y="258814"/>
                  </a:cubicBezTo>
                  <a:lnTo>
                    <a:pt x="233541" y="258259"/>
                  </a:lnTo>
                  <a:cubicBezTo>
                    <a:pt x="233592" y="257226"/>
                    <a:pt x="233592" y="256419"/>
                    <a:pt x="233592" y="255864"/>
                  </a:cubicBezTo>
                  <a:lnTo>
                    <a:pt x="233440" y="252385"/>
                  </a:lnTo>
                  <a:lnTo>
                    <a:pt x="251846" y="251653"/>
                  </a:lnTo>
                  <a:lnTo>
                    <a:pt x="251997" y="255108"/>
                  </a:lnTo>
                  <a:cubicBezTo>
                    <a:pt x="252048" y="256116"/>
                    <a:pt x="251997" y="257528"/>
                    <a:pt x="251972" y="259268"/>
                  </a:cubicBezTo>
                  <a:cubicBezTo>
                    <a:pt x="250963" y="300819"/>
                    <a:pt x="264755" y="338387"/>
                    <a:pt x="292944" y="370962"/>
                  </a:cubicBezTo>
                  <a:cubicBezTo>
                    <a:pt x="327637" y="356036"/>
                    <a:pt x="332377" y="285263"/>
                    <a:pt x="332377" y="217641"/>
                  </a:cubicBezTo>
                  <a:cubicBezTo>
                    <a:pt x="332377" y="180602"/>
                    <a:pt x="326275" y="156196"/>
                    <a:pt x="312635" y="138547"/>
                  </a:cubicBezTo>
                  <a:cubicBezTo>
                    <a:pt x="307012" y="133328"/>
                    <a:pt x="300835" y="128714"/>
                    <a:pt x="294784" y="125184"/>
                  </a:cubicBezTo>
                  <a:cubicBezTo>
                    <a:pt x="276151" y="114317"/>
                    <a:pt x="252022" y="109678"/>
                    <a:pt x="216295" y="110106"/>
                  </a:cubicBezTo>
                  <a:cubicBezTo>
                    <a:pt x="214203" y="110106"/>
                    <a:pt x="212110" y="110157"/>
                    <a:pt x="209942" y="110232"/>
                  </a:cubicBezTo>
                  <a:lnTo>
                    <a:pt x="206462" y="110333"/>
                  </a:lnTo>
                  <a:lnTo>
                    <a:pt x="206311" y="104862"/>
                  </a:lnTo>
                  <a:lnTo>
                    <a:pt x="205529" y="91827"/>
                  </a:lnTo>
                  <a:lnTo>
                    <a:pt x="211530" y="91776"/>
                  </a:lnTo>
                  <a:cubicBezTo>
                    <a:pt x="214152" y="91726"/>
                    <a:pt x="216749" y="91675"/>
                    <a:pt x="219296" y="91675"/>
                  </a:cubicBezTo>
                  <a:lnTo>
                    <a:pt x="220481" y="91675"/>
                  </a:lnTo>
                  <a:cubicBezTo>
                    <a:pt x="222573" y="91675"/>
                    <a:pt x="224616" y="91675"/>
                    <a:pt x="226658" y="91726"/>
                  </a:cubicBezTo>
                  <a:cubicBezTo>
                    <a:pt x="244837" y="92054"/>
                    <a:pt x="260292" y="93844"/>
                    <a:pt x="273655" y="97197"/>
                  </a:cubicBezTo>
                  <a:cubicBezTo>
                    <a:pt x="271210" y="87641"/>
                    <a:pt x="267806" y="76724"/>
                    <a:pt x="262763" y="67445"/>
                  </a:cubicBezTo>
                  <a:cubicBezTo>
                    <a:pt x="256536" y="64848"/>
                    <a:pt x="249930" y="63159"/>
                    <a:pt x="243147" y="62453"/>
                  </a:cubicBezTo>
                  <a:cubicBezTo>
                    <a:pt x="241357" y="62277"/>
                    <a:pt x="239517" y="62151"/>
                    <a:pt x="237651" y="62100"/>
                  </a:cubicBezTo>
                  <a:lnTo>
                    <a:pt x="236869" y="62100"/>
                  </a:lnTo>
                  <a:cubicBezTo>
                    <a:pt x="235230" y="61999"/>
                    <a:pt x="233617" y="62075"/>
                    <a:pt x="232003" y="62151"/>
                  </a:cubicBezTo>
                  <a:cubicBezTo>
                    <a:pt x="199302" y="63916"/>
                    <a:pt x="173055" y="87566"/>
                    <a:pt x="169550" y="118376"/>
                  </a:cubicBezTo>
                  <a:cubicBezTo>
                    <a:pt x="169348" y="120091"/>
                    <a:pt x="169247" y="121881"/>
                    <a:pt x="169197" y="123847"/>
                  </a:cubicBezTo>
                  <a:lnTo>
                    <a:pt x="169197" y="124427"/>
                  </a:lnTo>
                  <a:cubicBezTo>
                    <a:pt x="169172" y="124679"/>
                    <a:pt x="169172" y="124906"/>
                    <a:pt x="169172" y="125159"/>
                  </a:cubicBezTo>
                  <a:cubicBezTo>
                    <a:pt x="169172" y="126470"/>
                    <a:pt x="169222" y="127831"/>
                    <a:pt x="169323" y="129294"/>
                  </a:cubicBezTo>
                  <a:cubicBezTo>
                    <a:pt x="169600" y="133681"/>
                    <a:pt x="170357" y="137891"/>
                    <a:pt x="171542" y="141799"/>
                  </a:cubicBezTo>
                  <a:cubicBezTo>
                    <a:pt x="177038" y="160054"/>
                    <a:pt x="191208" y="177173"/>
                    <a:pt x="217430" y="197294"/>
                  </a:cubicBezTo>
                  <a:lnTo>
                    <a:pt x="220178" y="199412"/>
                  </a:lnTo>
                  <a:lnTo>
                    <a:pt x="208958" y="214035"/>
                  </a:lnTo>
                  <a:lnTo>
                    <a:pt x="206210" y="211917"/>
                  </a:lnTo>
                  <a:cubicBezTo>
                    <a:pt x="176710" y="189276"/>
                    <a:pt x="160574" y="169307"/>
                    <a:pt x="153893" y="147119"/>
                  </a:cubicBezTo>
                  <a:cubicBezTo>
                    <a:pt x="152279" y="141749"/>
                    <a:pt x="151270" y="135975"/>
                    <a:pt x="150917" y="129974"/>
                  </a:cubicBezTo>
                  <a:cubicBezTo>
                    <a:pt x="150842" y="128663"/>
                    <a:pt x="150741" y="126923"/>
                    <a:pt x="150741" y="125133"/>
                  </a:cubicBezTo>
                  <a:cubicBezTo>
                    <a:pt x="150741" y="124881"/>
                    <a:pt x="150741" y="124629"/>
                    <a:pt x="150741" y="124377"/>
                  </a:cubicBezTo>
                  <a:lnTo>
                    <a:pt x="150741" y="123974"/>
                  </a:lnTo>
                  <a:cubicBezTo>
                    <a:pt x="150791" y="121982"/>
                    <a:pt x="150892" y="119965"/>
                    <a:pt x="151069" y="117973"/>
                  </a:cubicBezTo>
                  <a:cubicBezTo>
                    <a:pt x="154851" y="76547"/>
                    <a:pt x="190452" y="44577"/>
                    <a:pt x="233869" y="43619"/>
                  </a:cubicBezTo>
                  <a:lnTo>
                    <a:pt x="234524" y="43619"/>
                  </a:lnTo>
                  <a:cubicBezTo>
                    <a:pt x="236163" y="43543"/>
                    <a:pt x="237827" y="43619"/>
                    <a:pt x="239491" y="43669"/>
                  </a:cubicBezTo>
                  <a:lnTo>
                    <a:pt x="239844" y="43669"/>
                  </a:lnTo>
                  <a:cubicBezTo>
                    <a:pt x="241836" y="43770"/>
                    <a:pt x="243828" y="43921"/>
                    <a:pt x="245744" y="44148"/>
                  </a:cubicBezTo>
                  <a:cubicBezTo>
                    <a:pt x="251543" y="44804"/>
                    <a:pt x="257216" y="45989"/>
                    <a:pt x="262612" y="47703"/>
                  </a:cubicBezTo>
                  <a:cubicBezTo>
                    <a:pt x="264427" y="47981"/>
                    <a:pt x="267629" y="48510"/>
                    <a:pt x="270579" y="49141"/>
                  </a:cubicBezTo>
                  <a:lnTo>
                    <a:pt x="271159" y="27129"/>
                  </a:lnTo>
                  <a:cubicBezTo>
                    <a:pt x="265486" y="24785"/>
                    <a:pt x="255275" y="22566"/>
                    <a:pt x="243601" y="21204"/>
                  </a:cubicBezTo>
                  <a:cubicBezTo>
                    <a:pt x="241685" y="20977"/>
                    <a:pt x="239693" y="20776"/>
                    <a:pt x="237701" y="20599"/>
                  </a:cubicBezTo>
                  <a:cubicBezTo>
                    <a:pt x="235760" y="20423"/>
                    <a:pt x="233793" y="20271"/>
                    <a:pt x="231801" y="20145"/>
                  </a:cubicBezTo>
                  <a:cubicBezTo>
                    <a:pt x="215110" y="19061"/>
                    <a:pt x="199831" y="19767"/>
                    <a:pt x="187325" y="22036"/>
                  </a:cubicBezTo>
                  <a:lnTo>
                    <a:pt x="184199" y="22616"/>
                  </a:lnTo>
                  <a:lnTo>
                    <a:pt x="183342" y="19565"/>
                  </a:lnTo>
                  <a:cubicBezTo>
                    <a:pt x="181249" y="12128"/>
                    <a:pt x="174441" y="6934"/>
                    <a:pt x="166802" y="6934"/>
                  </a:cubicBezTo>
                  <a:cubicBezTo>
                    <a:pt x="166701" y="6934"/>
                    <a:pt x="166575" y="6934"/>
                    <a:pt x="166449" y="6934"/>
                  </a:cubicBezTo>
                  <a:cubicBezTo>
                    <a:pt x="157120" y="7135"/>
                    <a:pt x="149531" y="14876"/>
                    <a:pt x="149531" y="24180"/>
                  </a:cubicBezTo>
                  <a:cubicBezTo>
                    <a:pt x="149531" y="26625"/>
                    <a:pt x="150085" y="29071"/>
                    <a:pt x="151195" y="31441"/>
                  </a:cubicBezTo>
                  <a:lnTo>
                    <a:pt x="152455" y="34139"/>
                  </a:lnTo>
                  <a:lnTo>
                    <a:pt x="149959" y="35803"/>
                  </a:lnTo>
                  <a:cubicBezTo>
                    <a:pt x="146404" y="38173"/>
                    <a:pt x="143278" y="40770"/>
                    <a:pt x="140656" y="43543"/>
                  </a:cubicBezTo>
                  <a:cubicBezTo>
                    <a:pt x="132411" y="52292"/>
                    <a:pt x="125074" y="62907"/>
                    <a:pt x="116854" y="77985"/>
                  </a:cubicBezTo>
                  <a:lnTo>
                    <a:pt x="114459" y="82372"/>
                  </a:lnTo>
                  <a:lnTo>
                    <a:pt x="111181" y="78615"/>
                  </a:lnTo>
                  <a:cubicBezTo>
                    <a:pt x="103163" y="69437"/>
                    <a:pt x="93608" y="63058"/>
                    <a:pt x="82791" y="59655"/>
                  </a:cubicBezTo>
                  <a:cubicBezTo>
                    <a:pt x="80900" y="59075"/>
                    <a:pt x="78934" y="58545"/>
                    <a:pt x="76917" y="58142"/>
                  </a:cubicBezTo>
                  <a:cubicBezTo>
                    <a:pt x="75026" y="57764"/>
                    <a:pt x="73135" y="57461"/>
                    <a:pt x="71294" y="57284"/>
                  </a:cubicBezTo>
                  <a:cubicBezTo>
                    <a:pt x="58334" y="55973"/>
                    <a:pt x="45728" y="58999"/>
                    <a:pt x="35214" y="65681"/>
                  </a:cubicBezTo>
                  <a:cubicBezTo>
                    <a:pt x="29516" y="69311"/>
                    <a:pt x="24801" y="73799"/>
                    <a:pt x="21195" y="79044"/>
                  </a:cubicBezTo>
                  <a:cubicBezTo>
                    <a:pt x="-5253" y="117368"/>
                    <a:pt x="9446" y="160180"/>
                    <a:pt x="31255" y="187133"/>
                  </a:cubicBezTo>
                  <a:cubicBezTo>
                    <a:pt x="33348" y="182342"/>
                    <a:pt x="34457" y="180249"/>
                    <a:pt x="35794" y="179417"/>
                  </a:cubicBezTo>
                  <a:cubicBezTo>
                    <a:pt x="56872" y="145808"/>
                    <a:pt x="93557" y="128613"/>
                    <a:pt x="93935" y="128436"/>
                  </a:cubicBezTo>
                  <a:lnTo>
                    <a:pt x="97087" y="126974"/>
                  </a:lnTo>
                  <a:lnTo>
                    <a:pt x="104777" y="143715"/>
                  </a:lnTo>
                  <a:lnTo>
                    <a:pt x="101625" y="145178"/>
                  </a:lnTo>
                  <a:cubicBezTo>
                    <a:pt x="99331" y="146237"/>
                    <a:pt x="45551" y="171576"/>
                    <a:pt x="40105" y="220288"/>
                  </a:cubicBezTo>
                  <a:close/>
                </a:path>
              </a:pathLst>
            </a:custGeom>
            <a:solidFill>
              <a:srgbClr val="333333"/>
            </a:solidFill>
            <a:ln w="25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Freeform: Shape 12">
              <a:extLst>
                <a:ext uri="{FF2B5EF4-FFF2-40B4-BE49-F238E27FC236}">
                  <a16:creationId xmlns:a16="http://schemas.microsoft.com/office/drawing/2014/main" id="{C4D3D231-253D-8E12-97BE-64354684900B}"/>
                </a:ext>
              </a:extLst>
            </p:cNvPr>
            <p:cNvSpPr/>
            <p:nvPr/>
          </p:nvSpPr>
          <p:spPr>
            <a:xfrm>
              <a:off x="1412947" y="2045284"/>
              <a:ext cx="155313" cy="146690"/>
            </a:xfrm>
            <a:custGeom>
              <a:avLst/>
              <a:gdLst>
                <a:gd name="connsiteX0" fmla="*/ 33861 w 155313"/>
                <a:gd name="connsiteY0" fmla="*/ 146691 h 146690"/>
                <a:gd name="connsiteX1" fmla="*/ 30811 w 155313"/>
                <a:gd name="connsiteY1" fmla="*/ 144295 h 146690"/>
                <a:gd name="connsiteX2" fmla="*/ 2975 w 155313"/>
                <a:gd name="connsiteY2" fmla="*/ 130907 h 146690"/>
                <a:gd name="connsiteX3" fmla="*/ 504 w 155313"/>
                <a:gd name="connsiteY3" fmla="*/ 130327 h 146690"/>
                <a:gd name="connsiteX4" fmla="*/ 303 w 155313"/>
                <a:gd name="connsiteY4" fmla="*/ 127781 h 146690"/>
                <a:gd name="connsiteX5" fmla="*/ 0 w 155313"/>
                <a:gd name="connsiteY5" fmla="*/ 120797 h 146690"/>
                <a:gd name="connsiteX6" fmla="*/ 11371 w 155313"/>
                <a:gd name="connsiteY6" fmla="*/ 77304 h 146690"/>
                <a:gd name="connsiteX7" fmla="*/ 23221 w 155313"/>
                <a:gd name="connsiteY7" fmla="*/ 61193 h 146690"/>
                <a:gd name="connsiteX8" fmla="*/ 31567 w 155313"/>
                <a:gd name="connsiteY8" fmla="*/ 53402 h 146690"/>
                <a:gd name="connsiteX9" fmla="*/ 44123 w 155313"/>
                <a:gd name="connsiteY9" fmla="*/ 45157 h 146690"/>
                <a:gd name="connsiteX10" fmla="*/ 43241 w 155313"/>
                <a:gd name="connsiteY10" fmla="*/ 42610 h 146690"/>
                <a:gd name="connsiteX11" fmla="*/ 41249 w 155313"/>
                <a:gd name="connsiteY11" fmla="*/ 37416 h 146690"/>
                <a:gd name="connsiteX12" fmla="*/ 30483 w 155313"/>
                <a:gd name="connsiteY12" fmla="*/ 15279 h 146690"/>
                <a:gd name="connsiteX13" fmla="*/ 28743 w 155313"/>
                <a:gd name="connsiteY13" fmla="*/ 12304 h 146690"/>
                <a:gd name="connsiteX14" fmla="*/ 49519 w 155313"/>
                <a:gd name="connsiteY14" fmla="*/ 0 h 146690"/>
                <a:gd name="connsiteX15" fmla="*/ 51284 w 155313"/>
                <a:gd name="connsiteY15" fmla="*/ 2975 h 146690"/>
                <a:gd name="connsiteX16" fmla="*/ 63991 w 155313"/>
                <a:gd name="connsiteY16" fmla="*/ 29147 h 146690"/>
                <a:gd name="connsiteX17" fmla="*/ 65958 w 155313"/>
                <a:gd name="connsiteY17" fmla="*/ 34290 h 146690"/>
                <a:gd name="connsiteX18" fmla="*/ 66033 w 155313"/>
                <a:gd name="connsiteY18" fmla="*/ 34517 h 146690"/>
                <a:gd name="connsiteX19" fmla="*/ 67017 w 155313"/>
                <a:gd name="connsiteY19" fmla="*/ 37316 h 146690"/>
                <a:gd name="connsiteX20" fmla="*/ 78388 w 155313"/>
                <a:gd name="connsiteY20" fmla="*/ 36181 h 146690"/>
                <a:gd name="connsiteX21" fmla="*/ 78867 w 155313"/>
                <a:gd name="connsiteY21" fmla="*/ 33382 h 146690"/>
                <a:gd name="connsiteX22" fmla="*/ 79976 w 155313"/>
                <a:gd name="connsiteY22" fmla="*/ 27609 h 146690"/>
                <a:gd name="connsiteX23" fmla="*/ 86456 w 155313"/>
                <a:gd name="connsiteY23" fmla="*/ 3681 h 146690"/>
                <a:gd name="connsiteX24" fmla="*/ 87591 w 155313"/>
                <a:gd name="connsiteY24" fmla="*/ 378 h 146690"/>
                <a:gd name="connsiteX25" fmla="*/ 110358 w 155313"/>
                <a:gd name="connsiteY25" fmla="*/ 8346 h 146690"/>
                <a:gd name="connsiteX26" fmla="*/ 109274 w 155313"/>
                <a:gd name="connsiteY26" fmla="*/ 11598 h 146690"/>
                <a:gd name="connsiteX27" fmla="*/ 103853 w 155313"/>
                <a:gd name="connsiteY27" fmla="*/ 31466 h 146690"/>
                <a:gd name="connsiteX28" fmla="*/ 102769 w 155313"/>
                <a:gd name="connsiteY28" fmla="*/ 36988 h 146690"/>
                <a:gd name="connsiteX29" fmla="*/ 102315 w 155313"/>
                <a:gd name="connsiteY29" fmla="*/ 39585 h 146690"/>
                <a:gd name="connsiteX30" fmla="*/ 153246 w 155313"/>
                <a:gd name="connsiteY30" fmla="*/ 87187 h 146690"/>
                <a:gd name="connsiteX31" fmla="*/ 155314 w 155313"/>
                <a:gd name="connsiteY31" fmla="*/ 92230 h 146690"/>
                <a:gd name="connsiteX32" fmla="*/ 149867 w 155313"/>
                <a:gd name="connsiteY32" fmla="*/ 91978 h 146690"/>
                <a:gd name="connsiteX33" fmla="*/ 138748 w 155313"/>
                <a:gd name="connsiteY33" fmla="*/ 91701 h 146690"/>
                <a:gd name="connsiteX34" fmla="*/ 115527 w 155313"/>
                <a:gd name="connsiteY34" fmla="*/ 93012 h 146690"/>
                <a:gd name="connsiteX35" fmla="*/ 113434 w 155313"/>
                <a:gd name="connsiteY35" fmla="*/ 93264 h 146690"/>
                <a:gd name="connsiteX36" fmla="*/ 112249 w 155313"/>
                <a:gd name="connsiteY36" fmla="*/ 91524 h 146690"/>
                <a:gd name="connsiteX37" fmla="*/ 93365 w 155313"/>
                <a:gd name="connsiteY37" fmla="*/ 79447 h 146690"/>
                <a:gd name="connsiteX38" fmla="*/ 88599 w 155313"/>
                <a:gd name="connsiteY38" fmla="*/ 78993 h 146690"/>
                <a:gd name="connsiteX39" fmla="*/ 59856 w 155313"/>
                <a:gd name="connsiteY39" fmla="*/ 107736 h 146690"/>
                <a:gd name="connsiteX40" fmla="*/ 60108 w 155313"/>
                <a:gd name="connsiteY40" fmla="*/ 111543 h 146690"/>
                <a:gd name="connsiteX41" fmla="*/ 60360 w 155313"/>
                <a:gd name="connsiteY41" fmla="*/ 113434 h 146690"/>
                <a:gd name="connsiteX42" fmla="*/ 58898 w 155313"/>
                <a:gd name="connsiteY42" fmla="*/ 114670 h 146690"/>
                <a:gd name="connsiteX43" fmla="*/ 54082 w 155313"/>
                <a:gd name="connsiteY43" fmla="*/ 119233 h 146690"/>
                <a:gd name="connsiteX44" fmla="*/ 35878 w 155313"/>
                <a:gd name="connsiteY44" fmla="*/ 143388 h 146690"/>
                <a:gd name="connsiteX45" fmla="*/ 33836 w 155313"/>
                <a:gd name="connsiteY45" fmla="*/ 146691 h 146690"/>
                <a:gd name="connsiteX46" fmla="*/ 7060 w 155313"/>
                <a:gd name="connsiteY46" fmla="*/ 124755 h 146690"/>
                <a:gd name="connsiteX47" fmla="*/ 31996 w 155313"/>
                <a:gd name="connsiteY47" fmla="*/ 136530 h 146690"/>
                <a:gd name="connsiteX48" fmla="*/ 49015 w 155313"/>
                <a:gd name="connsiteY48" fmla="*/ 114468 h 146690"/>
                <a:gd name="connsiteX49" fmla="*/ 52998 w 155313"/>
                <a:gd name="connsiteY49" fmla="*/ 110585 h 146690"/>
                <a:gd name="connsiteX50" fmla="*/ 52872 w 155313"/>
                <a:gd name="connsiteY50" fmla="*/ 107736 h 146690"/>
                <a:gd name="connsiteX51" fmla="*/ 88574 w 155313"/>
                <a:gd name="connsiteY51" fmla="*/ 72034 h 146690"/>
                <a:gd name="connsiteX52" fmla="*/ 94499 w 155313"/>
                <a:gd name="connsiteY52" fmla="*/ 72589 h 146690"/>
                <a:gd name="connsiteX53" fmla="*/ 116687 w 155313"/>
                <a:gd name="connsiteY53" fmla="*/ 85876 h 146690"/>
                <a:gd name="connsiteX54" fmla="*/ 138698 w 155313"/>
                <a:gd name="connsiteY54" fmla="*/ 84742 h 146690"/>
                <a:gd name="connsiteX55" fmla="*/ 144497 w 155313"/>
                <a:gd name="connsiteY55" fmla="*/ 84817 h 146690"/>
                <a:gd name="connsiteX56" fmla="*/ 97500 w 155313"/>
                <a:gd name="connsiteY56" fmla="*/ 45459 h 146690"/>
                <a:gd name="connsiteX57" fmla="*/ 94524 w 155313"/>
                <a:gd name="connsiteY57" fmla="*/ 44678 h 146690"/>
                <a:gd name="connsiteX58" fmla="*/ 94953 w 155313"/>
                <a:gd name="connsiteY58" fmla="*/ 41627 h 146690"/>
                <a:gd name="connsiteX59" fmla="*/ 95029 w 155313"/>
                <a:gd name="connsiteY59" fmla="*/ 40896 h 146690"/>
                <a:gd name="connsiteX60" fmla="*/ 95155 w 155313"/>
                <a:gd name="connsiteY60" fmla="*/ 39812 h 146690"/>
                <a:gd name="connsiteX61" fmla="*/ 95836 w 155313"/>
                <a:gd name="connsiteY61" fmla="*/ 35778 h 146690"/>
                <a:gd name="connsiteX62" fmla="*/ 96970 w 155313"/>
                <a:gd name="connsiteY62" fmla="*/ 30004 h 146690"/>
                <a:gd name="connsiteX63" fmla="*/ 101534 w 155313"/>
                <a:gd name="connsiteY63" fmla="*/ 12657 h 146690"/>
                <a:gd name="connsiteX64" fmla="*/ 91852 w 155313"/>
                <a:gd name="connsiteY64" fmla="*/ 9253 h 146690"/>
                <a:gd name="connsiteX65" fmla="*/ 86683 w 155313"/>
                <a:gd name="connsiteY65" fmla="*/ 29020 h 146690"/>
                <a:gd name="connsiteX66" fmla="*/ 85624 w 155313"/>
                <a:gd name="connsiteY66" fmla="*/ 34567 h 146690"/>
                <a:gd name="connsiteX67" fmla="*/ 85019 w 155313"/>
                <a:gd name="connsiteY67" fmla="*/ 38274 h 146690"/>
                <a:gd name="connsiteX68" fmla="*/ 84893 w 155313"/>
                <a:gd name="connsiteY68" fmla="*/ 39232 h 146690"/>
                <a:gd name="connsiteX69" fmla="*/ 84792 w 155313"/>
                <a:gd name="connsiteY69" fmla="*/ 40190 h 146690"/>
                <a:gd name="connsiteX70" fmla="*/ 84363 w 155313"/>
                <a:gd name="connsiteY70" fmla="*/ 43266 h 146690"/>
                <a:gd name="connsiteX71" fmla="*/ 81262 w 155313"/>
                <a:gd name="connsiteY71" fmla="*/ 43190 h 146690"/>
                <a:gd name="connsiteX72" fmla="*/ 80506 w 155313"/>
                <a:gd name="connsiteY72" fmla="*/ 43165 h 146690"/>
                <a:gd name="connsiteX73" fmla="*/ 79825 w 155313"/>
                <a:gd name="connsiteY73" fmla="*/ 43140 h 146690"/>
                <a:gd name="connsiteX74" fmla="*/ 65302 w 155313"/>
                <a:gd name="connsiteY74" fmla="*/ 44754 h 146690"/>
                <a:gd name="connsiteX75" fmla="*/ 62201 w 155313"/>
                <a:gd name="connsiteY75" fmla="*/ 45434 h 146690"/>
                <a:gd name="connsiteX76" fmla="*/ 61243 w 155313"/>
                <a:gd name="connsiteY76" fmla="*/ 42409 h 146690"/>
                <a:gd name="connsiteX77" fmla="*/ 59453 w 155313"/>
                <a:gd name="connsiteY77" fmla="*/ 37038 h 146690"/>
                <a:gd name="connsiteX78" fmla="*/ 59377 w 155313"/>
                <a:gd name="connsiteY78" fmla="*/ 36811 h 146690"/>
                <a:gd name="connsiteX79" fmla="*/ 57461 w 155313"/>
                <a:gd name="connsiteY79" fmla="*/ 31769 h 146690"/>
                <a:gd name="connsiteX80" fmla="*/ 46947 w 155313"/>
                <a:gd name="connsiteY80" fmla="*/ 9606 h 146690"/>
                <a:gd name="connsiteX81" fmla="*/ 38122 w 155313"/>
                <a:gd name="connsiteY81" fmla="*/ 14825 h 146690"/>
                <a:gd name="connsiteX82" fmla="*/ 47653 w 155313"/>
                <a:gd name="connsiteY82" fmla="*/ 34845 h 146690"/>
                <a:gd name="connsiteX83" fmla="*/ 49695 w 155313"/>
                <a:gd name="connsiteY83" fmla="*/ 40190 h 146690"/>
                <a:gd name="connsiteX84" fmla="*/ 51611 w 155313"/>
                <a:gd name="connsiteY84" fmla="*/ 45939 h 146690"/>
                <a:gd name="connsiteX85" fmla="*/ 52494 w 155313"/>
                <a:gd name="connsiteY85" fmla="*/ 48788 h 146690"/>
                <a:gd name="connsiteX86" fmla="*/ 49796 w 155313"/>
                <a:gd name="connsiteY86" fmla="*/ 50099 h 146690"/>
                <a:gd name="connsiteX87" fmla="*/ 35878 w 155313"/>
                <a:gd name="connsiteY87" fmla="*/ 58873 h 146690"/>
                <a:gd name="connsiteX88" fmla="*/ 28239 w 155313"/>
                <a:gd name="connsiteY88" fmla="*/ 66008 h 146690"/>
                <a:gd name="connsiteX89" fmla="*/ 17347 w 155313"/>
                <a:gd name="connsiteY89" fmla="*/ 80783 h 146690"/>
                <a:gd name="connsiteX90" fmla="*/ 6883 w 155313"/>
                <a:gd name="connsiteY90" fmla="*/ 120847 h 146690"/>
                <a:gd name="connsiteX91" fmla="*/ 6984 w 155313"/>
                <a:gd name="connsiteY91" fmla="*/ 124806 h 1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55313" h="146690">
                  <a:moveTo>
                    <a:pt x="33861" y="146691"/>
                  </a:moveTo>
                  <a:lnTo>
                    <a:pt x="30811" y="144295"/>
                  </a:lnTo>
                  <a:cubicBezTo>
                    <a:pt x="22490" y="137765"/>
                    <a:pt x="13111" y="133252"/>
                    <a:pt x="2975" y="130907"/>
                  </a:cubicBezTo>
                  <a:lnTo>
                    <a:pt x="504" y="130327"/>
                  </a:lnTo>
                  <a:lnTo>
                    <a:pt x="303" y="127781"/>
                  </a:lnTo>
                  <a:cubicBezTo>
                    <a:pt x="101" y="125234"/>
                    <a:pt x="0" y="122940"/>
                    <a:pt x="0" y="120797"/>
                  </a:cubicBezTo>
                  <a:cubicBezTo>
                    <a:pt x="0" y="105467"/>
                    <a:pt x="3933" y="90440"/>
                    <a:pt x="11371" y="77304"/>
                  </a:cubicBezTo>
                  <a:cubicBezTo>
                    <a:pt x="14674" y="71480"/>
                    <a:pt x="18658" y="66059"/>
                    <a:pt x="23221" y="61193"/>
                  </a:cubicBezTo>
                  <a:cubicBezTo>
                    <a:pt x="25919" y="58318"/>
                    <a:pt x="28743" y="55696"/>
                    <a:pt x="31567" y="53402"/>
                  </a:cubicBezTo>
                  <a:cubicBezTo>
                    <a:pt x="35425" y="50300"/>
                    <a:pt x="39635" y="47527"/>
                    <a:pt x="44123" y="45157"/>
                  </a:cubicBezTo>
                  <a:cubicBezTo>
                    <a:pt x="43821" y="44274"/>
                    <a:pt x="43543" y="43442"/>
                    <a:pt x="43241" y="42610"/>
                  </a:cubicBezTo>
                  <a:cubicBezTo>
                    <a:pt x="42585" y="40770"/>
                    <a:pt x="41930" y="39081"/>
                    <a:pt x="41249" y="37416"/>
                  </a:cubicBezTo>
                  <a:cubicBezTo>
                    <a:pt x="36408" y="25465"/>
                    <a:pt x="30710" y="15683"/>
                    <a:pt x="30483" y="15279"/>
                  </a:cubicBezTo>
                  <a:lnTo>
                    <a:pt x="28743" y="12304"/>
                  </a:lnTo>
                  <a:lnTo>
                    <a:pt x="49519" y="0"/>
                  </a:lnTo>
                  <a:lnTo>
                    <a:pt x="51284" y="2975"/>
                  </a:lnTo>
                  <a:cubicBezTo>
                    <a:pt x="51284" y="2975"/>
                    <a:pt x="58142" y="14523"/>
                    <a:pt x="63991" y="29147"/>
                  </a:cubicBezTo>
                  <a:cubicBezTo>
                    <a:pt x="64672" y="30836"/>
                    <a:pt x="65327" y="32550"/>
                    <a:pt x="65958" y="34290"/>
                  </a:cubicBezTo>
                  <a:lnTo>
                    <a:pt x="66033" y="34517"/>
                  </a:lnTo>
                  <a:cubicBezTo>
                    <a:pt x="66361" y="35450"/>
                    <a:pt x="66689" y="36383"/>
                    <a:pt x="67017" y="37316"/>
                  </a:cubicBezTo>
                  <a:cubicBezTo>
                    <a:pt x="70874" y="36635"/>
                    <a:pt x="74682" y="36257"/>
                    <a:pt x="78388" y="36181"/>
                  </a:cubicBezTo>
                  <a:cubicBezTo>
                    <a:pt x="78539" y="35248"/>
                    <a:pt x="78691" y="34290"/>
                    <a:pt x="78867" y="33382"/>
                  </a:cubicBezTo>
                  <a:cubicBezTo>
                    <a:pt x="79220" y="31416"/>
                    <a:pt x="79573" y="29474"/>
                    <a:pt x="79976" y="27609"/>
                  </a:cubicBezTo>
                  <a:cubicBezTo>
                    <a:pt x="82624" y="14901"/>
                    <a:pt x="86078" y="4791"/>
                    <a:pt x="86456" y="3681"/>
                  </a:cubicBezTo>
                  <a:lnTo>
                    <a:pt x="87591" y="378"/>
                  </a:lnTo>
                  <a:lnTo>
                    <a:pt x="110358" y="8346"/>
                  </a:lnTo>
                  <a:lnTo>
                    <a:pt x="109274" y="11598"/>
                  </a:lnTo>
                  <a:cubicBezTo>
                    <a:pt x="108946" y="12556"/>
                    <a:pt x="106123" y="20927"/>
                    <a:pt x="103853" y="31466"/>
                  </a:cubicBezTo>
                  <a:cubicBezTo>
                    <a:pt x="103475" y="33256"/>
                    <a:pt x="103097" y="35097"/>
                    <a:pt x="102769" y="36988"/>
                  </a:cubicBezTo>
                  <a:cubicBezTo>
                    <a:pt x="102618" y="37845"/>
                    <a:pt x="102467" y="38702"/>
                    <a:pt x="102315" y="39585"/>
                  </a:cubicBezTo>
                  <a:cubicBezTo>
                    <a:pt x="124932" y="46594"/>
                    <a:pt x="143842" y="64193"/>
                    <a:pt x="153246" y="87187"/>
                  </a:cubicBezTo>
                  <a:lnTo>
                    <a:pt x="155314" y="92230"/>
                  </a:lnTo>
                  <a:lnTo>
                    <a:pt x="149867" y="91978"/>
                  </a:lnTo>
                  <a:cubicBezTo>
                    <a:pt x="145985" y="91801"/>
                    <a:pt x="142228" y="91701"/>
                    <a:pt x="138748" y="91701"/>
                  </a:cubicBezTo>
                  <a:cubicBezTo>
                    <a:pt x="130504" y="91701"/>
                    <a:pt x="122688" y="92129"/>
                    <a:pt x="115527" y="93012"/>
                  </a:cubicBezTo>
                  <a:lnTo>
                    <a:pt x="113434" y="93264"/>
                  </a:lnTo>
                  <a:lnTo>
                    <a:pt x="112249" y="91524"/>
                  </a:lnTo>
                  <a:cubicBezTo>
                    <a:pt x="107887" y="85145"/>
                    <a:pt x="101004" y="80758"/>
                    <a:pt x="93365" y="79447"/>
                  </a:cubicBezTo>
                  <a:cubicBezTo>
                    <a:pt x="91524" y="79144"/>
                    <a:pt x="90011" y="78993"/>
                    <a:pt x="88599" y="78993"/>
                  </a:cubicBezTo>
                  <a:cubicBezTo>
                    <a:pt x="72740" y="78993"/>
                    <a:pt x="59856" y="91877"/>
                    <a:pt x="59856" y="107736"/>
                  </a:cubicBezTo>
                  <a:cubicBezTo>
                    <a:pt x="59856" y="108997"/>
                    <a:pt x="59957" y="110283"/>
                    <a:pt x="60108" y="111543"/>
                  </a:cubicBezTo>
                  <a:lnTo>
                    <a:pt x="60360" y="113434"/>
                  </a:lnTo>
                  <a:lnTo>
                    <a:pt x="58898" y="114670"/>
                  </a:lnTo>
                  <a:cubicBezTo>
                    <a:pt x="57158" y="116132"/>
                    <a:pt x="55545" y="117670"/>
                    <a:pt x="54082" y="119233"/>
                  </a:cubicBezTo>
                  <a:cubicBezTo>
                    <a:pt x="47628" y="126091"/>
                    <a:pt x="41854" y="133756"/>
                    <a:pt x="35878" y="143388"/>
                  </a:cubicBezTo>
                  <a:lnTo>
                    <a:pt x="33836" y="146691"/>
                  </a:lnTo>
                  <a:close/>
                  <a:moveTo>
                    <a:pt x="7060" y="124755"/>
                  </a:moveTo>
                  <a:cubicBezTo>
                    <a:pt x="16010" y="127150"/>
                    <a:pt x="24381" y="131109"/>
                    <a:pt x="31996" y="136530"/>
                  </a:cubicBezTo>
                  <a:cubicBezTo>
                    <a:pt x="37517" y="127957"/>
                    <a:pt x="42963" y="120898"/>
                    <a:pt x="49015" y="114468"/>
                  </a:cubicBezTo>
                  <a:cubicBezTo>
                    <a:pt x="50250" y="113157"/>
                    <a:pt x="51586" y="111846"/>
                    <a:pt x="52998" y="110585"/>
                  </a:cubicBezTo>
                  <a:cubicBezTo>
                    <a:pt x="52923" y="109627"/>
                    <a:pt x="52872" y="108669"/>
                    <a:pt x="52872" y="107736"/>
                  </a:cubicBezTo>
                  <a:cubicBezTo>
                    <a:pt x="52872" y="88045"/>
                    <a:pt x="68883" y="72034"/>
                    <a:pt x="88574" y="72034"/>
                  </a:cubicBezTo>
                  <a:cubicBezTo>
                    <a:pt x="90389" y="72034"/>
                    <a:pt x="92280" y="72211"/>
                    <a:pt x="94499" y="72589"/>
                  </a:cubicBezTo>
                  <a:cubicBezTo>
                    <a:pt x="103273" y="74102"/>
                    <a:pt x="111241" y="78892"/>
                    <a:pt x="116687" y="85876"/>
                  </a:cubicBezTo>
                  <a:cubicBezTo>
                    <a:pt x="123545" y="85120"/>
                    <a:pt x="130958" y="84742"/>
                    <a:pt x="138698" y="84742"/>
                  </a:cubicBezTo>
                  <a:cubicBezTo>
                    <a:pt x="140564" y="84742"/>
                    <a:pt x="142505" y="84767"/>
                    <a:pt x="144497" y="84817"/>
                  </a:cubicBezTo>
                  <a:cubicBezTo>
                    <a:pt x="134891" y="65328"/>
                    <a:pt x="117670" y="50805"/>
                    <a:pt x="97500" y="45459"/>
                  </a:cubicBezTo>
                  <a:lnTo>
                    <a:pt x="94524" y="44678"/>
                  </a:lnTo>
                  <a:lnTo>
                    <a:pt x="94953" y="41627"/>
                  </a:lnTo>
                  <a:cubicBezTo>
                    <a:pt x="94978" y="41400"/>
                    <a:pt x="95003" y="41148"/>
                    <a:pt x="95029" y="40896"/>
                  </a:cubicBezTo>
                  <a:cubicBezTo>
                    <a:pt x="95079" y="40518"/>
                    <a:pt x="95104" y="40139"/>
                    <a:pt x="95155" y="39812"/>
                  </a:cubicBezTo>
                  <a:cubicBezTo>
                    <a:pt x="95356" y="38450"/>
                    <a:pt x="95583" y="37114"/>
                    <a:pt x="95836" y="35778"/>
                  </a:cubicBezTo>
                  <a:cubicBezTo>
                    <a:pt x="96189" y="33811"/>
                    <a:pt x="96567" y="31870"/>
                    <a:pt x="96970" y="30004"/>
                  </a:cubicBezTo>
                  <a:cubicBezTo>
                    <a:pt x="98559" y="22667"/>
                    <a:pt x="100399" y="16313"/>
                    <a:pt x="101534" y="12657"/>
                  </a:cubicBezTo>
                  <a:lnTo>
                    <a:pt x="91852" y="9253"/>
                  </a:lnTo>
                  <a:cubicBezTo>
                    <a:pt x="90591" y="13287"/>
                    <a:pt x="88448" y="20549"/>
                    <a:pt x="86683" y="29020"/>
                  </a:cubicBezTo>
                  <a:cubicBezTo>
                    <a:pt x="86305" y="30811"/>
                    <a:pt x="85952" y="32676"/>
                    <a:pt x="85624" y="34567"/>
                  </a:cubicBezTo>
                  <a:cubicBezTo>
                    <a:pt x="85422" y="35778"/>
                    <a:pt x="85196" y="37013"/>
                    <a:pt x="85019" y="38274"/>
                  </a:cubicBezTo>
                  <a:cubicBezTo>
                    <a:pt x="84969" y="38576"/>
                    <a:pt x="84943" y="38904"/>
                    <a:pt x="84893" y="39232"/>
                  </a:cubicBezTo>
                  <a:cubicBezTo>
                    <a:pt x="84868" y="39560"/>
                    <a:pt x="84817" y="39862"/>
                    <a:pt x="84792" y="40190"/>
                  </a:cubicBezTo>
                  <a:lnTo>
                    <a:pt x="84363" y="43266"/>
                  </a:lnTo>
                  <a:lnTo>
                    <a:pt x="81262" y="43190"/>
                  </a:lnTo>
                  <a:cubicBezTo>
                    <a:pt x="81010" y="43190"/>
                    <a:pt x="80758" y="43190"/>
                    <a:pt x="80506" y="43165"/>
                  </a:cubicBezTo>
                  <a:cubicBezTo>
                    <a:pt x="80279" y="43165"/>
                    <a:pt x="80052" y="43140"/>
                    <a:pt x="79825" y="43140"/>
                  </a:cubicBezTo>
                  <a:cubicBezTo>
                    <a:pt x="75135" y="43140"/>
                    <a:pt x="70244" y="43669"/>
                    <a:pt x="65302" y="44754"/>
                  </a:cubicBezTo>
                  <a:lnTo>
                    <a:pt x="62201" y="45434"/>
                  </a:lnTo>
                  <a:lnTo>
                    <a:pt x="61243" y="42409"/>
                  </a:lnTo>
                  <a:cubicBezTo>
                    <a:pt x="60663" y="40543"/>
                    <a:pt x="60058" y="38753"/>
                    <a:pt x="59453" y="37038"/>
                  </a:cubicBezTo>
                  <a:lnTo>
                    <a:pt x="59377" y="36811"/>
                  </a:lnTo>
                  <a:cubicBezTo>
                    <a:pt x="58722" y="35021"/>
                    <a:pt x="58091" y="33382"/>
                    <a:pt x="57461" y="31769"/>
                  </a:cubicBezTo>
                  <a:cubicBezTo>
                    <a:pt x="53578" y="22036"/>
                    <a:pt x="49267" y="13817"/>
                    <a:pt x="46947" y="9606"/>
                  </a:cubicBezTo>
                  <a:lnTo>
                    <a:pt x="38122" y="14825"/>
                  </a:lnTo>
                  <a:cubicBezTo>
                    <a:pt x="40291" y="18809"/>
                    <a:pt x="44148" y="26222"/>
                    <a:pt x="47653" y="34845"/>
                  </a:cubicBezTo>
                  <a:cubicBezTo>
                    <a:pt x="48359" y="36584"/>
                    <a:pt x="49040" y="38375"/>
                    <a:pt x="49695" y="40190"/>
                  </a:cubicBezTo>
                  <a:cubicBezTo>
                    <a:pt x="50351" y="42056"/>
                    <a:pt x="50981" y="43896"/>
                    <a:pt x="51611" y="45939"/>
                  </a:cubicBezTo>
                  <a:lnTo>
                    <a:pt x="52494" y="48788"/>
                  </a:lnTo>
                  <a:lnTo>
                    <a:pt x="49796" y="50099"/>
                  </a:lnTo>
                  <a:cubicBezTo>
                    <a:pt x="44779" y="52519"/>
                    <a:pt x="40089" y="55469"/>
                    <a:pt x="35878" y="58873"/>
                  </a:cubicBezTo>
                  <a:cubicBezTo>
                    <a:pt x="33307" y="60940"/>
                    <a:pt x="30735" y="63361"/>
                    <a:pt x="28239" y="66008"/>
                  </a:cubicBezTo>
                  <a:cubicBezTo>
                    <a:pt x="24053" y="70471"/>
                    <a:pt x="20398" y="75438"/>
                    <a:pt x="17347" y="80783"/>
                  </a:cubicBezTo>
                  <a:cubicBezTo>
                    <a:pt x="10489" y="92860"/>
                    <a:pt x="6883" y="106702"/>
                    <a:pt x="6883" y="120847"/>
                  </a:cubicBezTo>
                  <a:cubicBezTo>
                    <a:pt x="6883" y="122108"/>
                    <a:pt x="6908" y="123419"/>
                    <a:pt x="6984" y="124806"/>
                  </a:cubicBezTo>
                  <a:close/>
                </a:path>
              </a:pathLst>
            </a:custGeom>
            <a:solidFill>
              <a:srgbClr val="333333"/>
            </a:solidFill>
            <a:ln w="25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34" name="Graphic 22">
            <a:extLst>
              <a:ext uri="{FF2B5EF4-FFF2-40B4-BE49-F238E27FC236}">
                <a16:creationId xmlns:a16="http://schemas.microsoft.com/office/drawing/2014/main" id="{86ED75F1-66DF-E7C0-7768-3F71783C9323}"/>
              </a:ext>
            </a:extLst>
          </p:cNvPr>
          <p:cNvGrpSpPr/>
          <p:nvPr/>
        </p:nvGrpSpPr>
        <p:grpSpPr>
          <a:xfrm>
            <a:off x="1409945" y="2711727"/>
            <a:ext cx="688102" cy="572251"/>
            <a:chOff x="1322466" y="2711727"/>
            <a:chExt cx="688102" cy="572251"/>
          </a:xfrm>
          <a:solidFill>
            <a:srgbClr val="333333"/>
          </a:solidFill>
        </p:grpSpPr>
        <p:sp>
          <p:nvSpPr>
            <p:cNvPr id="35" name="Freeform: Shape 34">
              <a:extLst>
                <a:ext uri="{FF2B5EF4-FFF2-40B4-BE49-F238E27FC236}">
                  <a16:creationId xmlns:a16="http://schemas.microsoft.com/office/drawing/2014/main" id="{570875F8-503F-F4B9-C09B-74C40675A19E}"/>
                </a:ext>
              </a:extLst>
            </p:cNvPr>
            <p:cNvSpPr/>
            <p:nvPr/>
          </p:nvSpPr>
          <p:spPr>
            <a:xfrm>
              <a:off x="1322466" y="2711727"/>
              <a:ext cx="337936" cy="572251"/>
            </a:xfrm>
            <a:custGeom>
              <a:avLst/>
              <a:gdLst>
                <a:gd name="connsiteX0" fmla="*/ 65733 w 337936"/>
                <a:gd name="connsiteY0" fmla="*/ 572130 h 572251"/>
                <a:gd name="connsiteX1" fmla="*/ 21527 w 337936"/>
                <a:gd name="connsiteY1" fmla="*/ 549239 h 572251"/>
                <a:gd name="connsiteX2" fmla="*/ 0 w 337936"/>
                <a:gd name="connsiteY2" fmla="*/ 432903 h 572251"/>
                <a:gd name="connsiteX3" fmla="*/ 5033 w 337936"/>
                <a:gd name="connsiteY3" fmla="*/ 372446 h 572251"/>
                <a:gd name="connsiteX4" fmla="*/ 4881 w 337936"/>
                <a:gd name="connsiteY4" fmla="*/ 371870 h 572251"/>
                <a:gd name="connsiteX5" fmla="*/ 5306 w 337936"/>
                <a:gd name="connsiteY5" fmla="*/ 370808 h 572251"/>
                <a:gd name="connsiteX6" fmla="*/ 85531 w 337936"/>
                <a:gd name="connsiteY6" fmla="*/ 174671 h 572251"/>
                <a:gd name="connsiteX7" fmla="*/ 86502 w 337936"/>
                <a:gd name="connsiteY7" fmla="*/ 173276 h 572251"/>
                <a:gd name="connsiteX8" fmla="*/ 179128 w 337936"/>
                <a:gd name="connsiteY8" fmla="*/ 63641 h 572251"/>
                <a:gd name="connsiteX9" fmla="*/ 214238 w 337936"/>
                <a:gd name="connsiteY9" fmla="*/ 47177 h 572251"/>
                <a:gd name="connsiteX10" fmla="*/ 241950 w 337936"/>
                <a:gd name="connsiteY10" fmla="*/ 57425 h 572251"/>
                <a:gd name="connsiteX11" fmla="*/ 281456 w 337936"/>
                <a:gd name="connsiteY11" fmla="*/ 138197 h 572251"/>
                <a:gd name="connsiteX12" fmla="*/ 290704 w 337936"/>
                <a:gd name="connsiteY12" fmla="*/ 179886 h 572251"/>
                <a:gd name="connsiteX13" fmla="*/ 294706 w 337936"/>
                <a:gd name="connsiteY13" fmla="*/ 176187 h 572251"/>
                <a:gd name="connsiteX14" fmla="*/ 305712 w 337936"/>
                <a:gd name="connsiteY14" fmla="*/ 138803 h 572251"/>
                <a:gd name="connsiteX15" fmla="*/ 305712 w 337936"/>
                <a:gd name="connsiteY15" fmla="*/ 5458 h 572251"/>
                <a:gd name="connsiteX16" fmla="*/ 305712 w 337936"/>
                <a:gd name="connsiteY16" fmla="*/ 212 h 572251"/>
                <a:gd name="connsiteX17" fmla="*/ 337699 w 337936"/>
                <a:gd name="connsiteY17" fmla="*/ 0 h 572251"/>
                <a:gd name="connsiteX18" fmla="*/ 337699 w 337936"/>
                <a:gd name="connsiteY18" fmla="*/ 4609 h 572251"/>
                <a:gd name="connsiteX19" fmla="*/ 337699 w 337936"/>
                <a:gd name="connsiteY19" fmla="*/ 139015 h 572251"/>
                <a:gd name="connsiteX20" fmla="*/ 316415 w 337936"/>
                <a:gd name="connsiteY20" fmla="*/ 199654 h 572251"/>
                <a:gd name="connsiteX21" fmla="*/ 297344 w 337936"/>
                <a:gd name="connsiteY21" fmla="*/ 217391 h 572251"/>
                <a:gd name="connsiteX22" fmla="*/ 295676 w 337936"/>
                <a:gd name="connsiteY22" fmla="*/ 219120 h 572251"/>
                <a:gd name="connsiteX23" fmla="*/ 265478 w 337936"/>
                <a:gd name="connsiteY23" fmla="*/ 247408 h 572251"/>
                <a:gd name="connsiteX24" fmla="*/ 258565 w 337936"/>
                <a:gd name="connsiteY24" fmla="*/ 253502 h 572251"/>
                <a:gd name="connsiteX25" fmla="*/ 258050 w 337936"/>
                <a:gd name="connsiteY25" fmla="*/ 253775 h 572251"/>
                <a:gd name="connsiteX26" fmla="*/ 221909 w 337936"/>
                <a:gd name="connsiteY26" fmla="*/ 263871 h 572251"/>
                <a:gd name="connsiteX27" fmla="*/ 195864 w 337936"/>
                <a:gd name="connsiteY27" fmla="*/ 253714 h 572251"/>
                <a:gd name="connsiteX28" fmla="*/ 188891 w 337936"/>
                <a:gd name="connsiteY28" fmla="*/ 244649 h 572251"/>
                <a:gd name="connsiteX29" fmla="*/ 188618 w 337936"/>
                <a:gd name="connsiteY29" fmla="*/ 244164 h 572251"/>
                <a:gd name="connsiteX30" fmla="*/ 191316 w 337936"/>
                <a:gd name="connsiteY30" fmla="*/ 215208 h 572251"/>
                <a:gd name="connsiteX31" fmla="*/ 205991 w 337936"/>
                <a:gd name="connsiteY31" fmla="*/ 203414 h 572251"/>
                <a:gd name="connsiteX32" fmla="*/ 203717 w 337936"/>
                <a:gd name="connsiteY32" fmla="*/ 197835 h 572251"/>
                <a:gd name="connsiteX33" fmla="*/ 186678 w 337936"/>
                <a:gd name="connsiteY33" fmla="*/ 211418 h 572251"/>
                <a:gd name="connsiteX34" fmla="*/ 182130 w 337936"/>
                <a:gd name="connsiteY34" fmla="*/ 218665 h 572251"/>
                <a:gd name="connsiteX35" fmla="*/ 178218 w 337936"/>
                <a:gd name="connsiteY35" fmla="*/ 226912 h 572251"/>
                <a:gd name="connsiteX36" fmla="*/ 173913 w 337936"/>
                <a:gd name="connsiteY36" fmla="*/ 218877 h 572251"/>
                <a:gd name="connsiteX37" fmla="*/ 158389 w 337936"/>
                <a:gd name="connsiteY37" fmla="*/ 188163 h 572251"/>
                <a:gd name="connsiteX38" fmla="*/ 152962 w 337936"/>
                <a:gd name="connsiteY38" fmla="*/ 190710 h 572251"/>
                <a:gd name="connsiteX39" fmla="*/ 191589 w 337936"/>
                <a:gd name="connsiteY39" fmla="*/ 257959 h 572251"/>
                <a:gd name="connsiteX40" fmla="*/ 222212 w 337936"/>
                <a:gd name="connsiteY40" fmla="*/ 269875 h 572251"/>
                <a:gd name="connsiteX41" fmla="*/ 231096 w 337936"/>
                <a:gd name="connsiteY41" fmla="*/ 269208 h 572251"/>
                <a:gd name="connsiteX42" fmla="*/ 243224 w 337936"/>
                <a:gd name="connsiteY42" fmla="*/ 267479 h 572251"/>
                <a:gd name="connsiteX43" fmla="*/ 235219 w 337936"/>
                <a:gd name="connsiteY43" fmla="*/ 276787 h 572251"/>
                <a:gd name="connsiteX44" fmla="*/ 199867 w 337936"/>
                <a:gd name="connsiteY44" fmla="*/ 329271 h 572251"/>
                <a:gd name="connsiteX45" fmla="*/ 197775 w 337936"/>
                <a:gd name="connsiteY45" fmla="*/ 333303 h 572251"/>
                <a:gd name="connsiteX46" fmla="*/ 197380 w 337936"/>
                <a:gd name="connsiteY46" fmla="*/ 333121 h 572251"/>
                <a:gd name="connsiteX47" fmla="*/ 166727 w 337936"/>
                <a:gd name="connsiteY47" fmla="*/ 347523 h 572251"/>
                <a:gd name="connsiteX48" fmla="*/ 136529 w 337936"/>
                <a:gd name="connsiteY48" fmla="*/ 339913 h 572251"/>
                <a:gd name="connsiteX49" fmla="*/ 133831 w 337936"/>
                <a:gd name="connsiteY49" fmla="*/ 345249 h 572251"/>
                <a:gd name="connsiteX50" fmla="*/ 181614 w 337936"/>
                <a:gd name="connsiteY50" fmla="*/ 351101 h 572251"/>
                <a:gd name="connsiteX51" fmla="*/ 190831 w 337936"/>
                <a:gd name="connsiteY51" fmla="*/ 348069 h 572251"/>
                <a:gd name="connsiteX52" fmla="*/ 187345 w 337936"/>
                <a:gd name="connsiteY52" fmla="*/ 357134 h 572251"/>
                <a:gd name="connsiteX53" fmla="*/ 180341 w 337936"/>
                <a:gd name="connsiteY53" fmla="*/ 377782 h 572251"/>
                <a:gd name="connsiteX54" fmla="*/ 170487 w 337936"/>
                <a:gd name="connsiteY54" fmla="*/ 432751 h 572251"/>
                <a:gd name="connsiteX55" fmla="*/ 176460 w 337936"/>
                <a:gd name="connsiteY55" fmla="*/ 433206 h 572251"/>
                <a:gd name="connsiteX56" fmla="*/ 183403 w 337936"/>
                <a:gd name="connsiteY56" fmla="*/ 390092 h 572251"/>
                <a:gd name="connsiteX57" fmla="*/ 186223 w 337936"/>
                <a:gd name="connsiteY57" fmla="*/ 377843 h 572251"/>
                <a:gd name="connsiteX58" fmla="*/ 191983 w 337936"/>
                <a:gd name="connsiteY58" fmla="*/ 389031 h 572251"/>
                <a:gd name="connsiteX59" fmla="*/ 193257 w 337936"/>
                <a:gd name="connsiteY59" fmla="*/ 391365 h 572251"/>
                <a:gd name="connsiteX60" fmla="*/ 221515 w 337936"/>
                <a:gd name="connsiteY60" fmla="*/ 411588 h 572251"/>
                <a:gd name="connsiteX61" fmla="*/ 222849 w 337936"/>
                <a:gd name="connsiteY61" fmla="*/ 405737 h 572251"/>
                <a:gd name="connsiteX62" fmla="*/ 198472 w 337936"/>
                <a:gd name="connsiteY62" fmla="*/ 388424 h 572251"/>
                <a:gd name="connsiteX63" fmla="*/ 194045 w 337936"/>
                <a:gd name="connsiteY63" fmla="*/ 356801 h 572251"/>
                <a:gd name="connsiteX64" fmla="*/ 194257 w 337936"/>
                <a:gd name="connsiteY64" fmla="*/ 356073 h 572251"/>
                <a:gd name="connsiteX65" fmla="*/ 253320 w 337936"/>
                <a:gd name="connsiteY65" fmla="*/ 266176 h 572251"/>
                <a:gd name="connsiteX66" fmla="*/ 253502 w 337936"/>
                <a:gd name="connsiteY66" fmla="*/ 265994 h 572251"/>
                <a:gd name="connsiteX67" fmla="*/ 269480 w 337936"/>
                <a:gd name="connsiteY67" fmla="*/ 251956 h 572251"/>
                <a:gd name="connsiteX68" fmla="*/ 298648 w 337936"/>
                <a:gd name="connsiteY68" fmla="*/ 224668 h 572251"/>
                <a:gd name="connsiteX69" fmla="*/ 299951 w 337936"/>
                <a:gd name="connsiteY69" fmla="*/ 233309 h 572251"/>
                <a:gd name="connsiteX70" fmla="*/ 309017 w 337936"/>
                <a:gd name="connsiteY70" fmla="*/ 327512 h 572251"/>
                <a:gd name="connsiteX71" fmla="*/ 241617 w 337936"/>
                <a:gd name="connsiteY71" fmla="*/ 495179 h 572251"/>
                <a:gd name="connsiteX72" fmla="*/ 242041 w 337936"/>
                <a:gd name="connsiteY72" fmla="*/ 495301 h 572251"/>
                <a:gd name="connsiteX73" fmla="*/ 232763 w 337936"/>
                <a:gd name="connsiteY73" fmla="*/ 500455 h 572251"/>
                <a:gd name="connsiteX74" fmla="*/ 228791 w 337936"/>
                <a:gd name="connsiteY74" fmla="*/ 502517 h 572251"/>
                <a:gd name="connsiteX75" fmla="*/ 225578 w 337936"/>
                <a:gd name="connsiteY75" fmla="*/ 504245 h 572251"/>
                <a:gd name="connsiteX76" fmla="*/ 225426 w 337936"/>
                <a:gd name="connsiteY76" fmla="*/ 504245 h 572251"/>
                <a:gd name="connsiteX77" fmla="*/ 201686 w 337936"/>
                <a:gd name="connsiteY77" fmla="*/ 516979 h 572251"/>
                <a:gd name="connsiteX78" fmla="*/ 79043 w 337936"/>
                <a:gd name="connsiteY78" fmla="*/ 571160 h 572251"/>
                <a:gd name="connsiteX79" fmla="*/ 65672 w 337936"/>
                <a:gd name="connsiteY79" fmla="*/ 572252 h 572251"/>
                <a:gd name="connsiteX80" fmla="*/ 14190 w 337936"/>
                <a:gd name="connsiteY80" fmla="*/ 373295 h 572251"/>
                <a:gd name="connsiteX81" fmla="*/ 9187 w 337936"/>
                <a:gd name="connsiteY81" fmla="*/ 432903 h 572251"/>
                <a:gd name="connsiteX82" fmla="*/ 30107 w 337936"/>
                <a:gd name="connsiteY82" fmla="*/ 545934 h 572251"/>
                <a:gd name="connsiteX83" fmla="*/ 65733 w 337936"/>
                <a:gd name="connsiteY83" fmla="*/ 562944 h 572251"/>
                <a:gd name="connsiteX84" fmla="*/ 77648 w 337936"/>
                <a:gd name="connsiteY84" fmla="*/ 561973 h 572251"/>
                <a:gd name="connsiteX85" fmla="*/ 197320 w 337936"/>
                <a:gd name="connsiteY85" fmla="*/ 508793 h 572251"/>
                <a:gd name="connsiteX86" fmla="*/ 222637 w 337936"/>
                <a:gd name="connsiteY86" fmla="*/ 495240 h 572251"/>
                <a:gd name="connsiteX87" fmla="*/ 224668 w 337936"/>
                <a:gd name="connsiteY87" fmla="*/ 494209 h 572251"/>
                <a:gd name="connsiteX88" fmla="*/ 224880 w 337936"/>
                <a:gd name="connsiteY88" fmla="*/ 494118 h 572251"/>
                <a:gd name="connsiteX89" fmla="*/ 233248 w 337936"/>
                <a:gd name="connsiteY89" fmla="*/ 489449 h 572251"/>
                <a:gd name="connsiteX90" fmla="*/ 299830 w 337936"/>
                <a:gd name="connsiteY90" fmla="*/ 327421 h 572251"/>
                <a:gd name="connsiteX91" fmla="*/ 292159 w 337936"/>
                <a:gd name="connsiteY91" fmla="*/ 243284 h 572251"/>
                <a:gd name="connsiteX92" fmla="*/ 275696 w 337936"/>
                <a:gd name="connsiteY92" fmla="*/ 258717 h 572251"/>
                <a:gd name="connsiteX93" fmla="*/ 270875 w 337936"/>
                <a:gd name="connsiteY93" fmla="*/ 262962 h 572251"/>
                <a:gd name="connsiteX94" fmla="*/ 271330 w 337936"/>
                <a:gd name="connsiteY94" fmla="*/ 263780 h 572251"/>
                <a:gd name="connsiteX95" fmla="*/ 267267 w 337936"/>
                <a:gd name="connsiteY95" fmla="*/ 266145 h 572251"/>
                <a:gd name="connsiteX96" fmla="*/ 259717 w 337936"/>
                <a:gd name="connsiteY96" fmla="*/ 272785 h 572251"/>
                <a:gd name="connsiteX97" fmla="*/ 202989 w 337936"/>
                <a:gd name="connsiteY97" fmla="*/ 359044 h 572251"/>
                <a:gd name="connsiteX98" fmla="*/ 206355 w 337936"/>
                <a:gd name="connsiteY98" fmla="*/ 383603 h 572251"/>
                <a:gd name="connsiteX99" fmla="*/ 229337 w 337936"/>
                <a:gd name="connsiteY99" fmla="*/ 397884 h 572251"/>
                <a:gd name="connsiteX100" fmla="*/ 233824 w 337936"/>
                <a:gd name="connsiteY100" fmla="*/ 398915 h 572251"/>
                <a:gd name="connsiteX101" fmla="*/ 228428 w 337936"/>
                <a:gd name="connsiteY101" fmla="*/ 422716 h 572251"/>
                <a:gd name="connsiteX102" fmla="*/ 223940 w 337936"/>
                <a:gd name="connsiteY102" fmla="*/ 421685 h 572251"/>
                <a:gd name="connsiteX103" fmla="*/ 190164 w 337936"/>
                <a:gd name="connsiteY103" fmla="*/ 402735 h 572251"/>
                <a:gd name="connsiteX104" fmla="*/ 185313 w 337936"/>
                <a:gd name="connsiteY104" fmla="*/ 438482 h 572251"/>
                <a:gd name="connsiteX105" fmla="*/ 184980 w 337936"/>
                <a:gd name="connsiteY105" fmla="*/ 443060 h 572251"/>
                <a:gd name="connsiteX106" fmla="*/ 160633 w 337936"/>
                <a:gd name="connsiteY106" fmla="*/ 441241 h 572251"/>
                <a:gd name="connsiteX107" fmla="*/ 160967 w 337936"/>
                <a:gd name="connsiteY107" fmla="*/ 436632 h 572251"/>
                <a:gd name="connsiteX108" fmla="*/ 171548 w 337936"/>
                <a:gd name="connsiteY108" fmla="*/ 375144 h 572251"/>
                <a:gd name="connsiteX109" fmla="*/ 175823 w 337936"/>
                <a:gd name="connsiteY109" fmla="*/ 361925 h 572251"/>
                <a:gd name="connsiteX110" fmla="*/ 125584 w 337936"/>
                <a:gd name="connsiteY110" fmla="*/ 351434 h 572251"/>
                <a:gd name="connsiteX111" fmla="*/ 121490 w 337936"/>
                <a:gd name="connsiteY111" fmla="*/ 349342 h 572251"/>
                <a:gd name="connsiteX112" fmla="*/ 132527 w 337936"/>
                <a:gd name="connsiteY112" fmla="*/ 327573 h 572251"/>
                <a:gd name="connsiteX113" fmla="*/ 136620 w 337936"/>
                <a:gd name="connsiteY113" fmla="*/ 329665 h 572251"/>
                <a:gd name="connsiteX114" fmla="*/ 166818 w 337936"/>
                <a:gd name="connsiteY114" fmla="*/ 338276 h 572251"/>
                <a:gd name="connsiteX115" fmla="*/ 191711 w 337936"/>
                <a:gd name="connsiteY115" fmla="*/ 324996 h 572251"/>
                <a:gd name="connsiteX116" fmla="*/ 193803 w 337936"/>
                <a:gd name="connsiteY116" fmla="*/ 320963 h 572251"/>
                <a:gd name="connsiteX117" fmla="*/ 193863 w 337936"/>
                <a:gd name="connsiteY117" fmla="*/ 320963 h 572251"/>
                <a:gd name="connsiteX118" fmla="*/ 221424 w 337936"/>
                <a:gd name="connsiteY118" fmla="*/ 279061 h 572251"/>
                <a:gd name="connsiteX119" fmla="*/ 185071 w 337936"/>
                <a:gd name="connsiteY119" fmla="*/ 264387 h 572251"/>
                <a:gd name="connsiteX120" fmla="*/ 142684 w 337936"/>
                <a:gd name="connsiteY120" fmla="*/ 190437 h 572251"/>
                <a:gd name="connsiteX121" fmla="*/ 140713 w 337936"/>
                <a:gd name="connsiteY121" fmla="*/ 186253 h 572251"/>
                <a:gd name="connsiteX122" fmla="*/ 162816 w 337936"/>
                <a:gd name="connsiteY122" fmla="*/ 175914 h 572251"/>
                <a:gd name="connsiteX123" fmla="*/ 164756 w 337936"/>
                <a:gd name="connsiteY123" fmla="*/ 180098 h 572251"/>
                <a:gd name="connsiteX124" fmla="*/ 178249 w 337936"/>
                <a:gd name="connsiteY124" fmla="*/ 207325 h 572251"/>
                <a:gd name="connsiteX125" fmla="*/ 179522 w 337936"/>
                <a:gd name="connsiteY125" fmla="*/ 205658 h 572251"/>
                <a:gd name="connsiteX126" fmla="*/ 204384 w 337936"/>
                <a:gd name="connsiteY126" fmla="*/ 187345 h 572251"/>
                <a:gd name="connsiteX127" fmla="*/ 208659 w 337936"/>
                <a:gd name="connsiteY127" fmla="*/ 185616 h 572251"/>
                <a:gd name="connsiteX128" fmla="*/ 217907 w 337936"/>
                <a:gd name="connsiteY128" fmla="*/ 208235 h 572251"/>
                <a:gd name="connsiteX129" fmla="*/ 213601 w 337936"/>
                <a:gd name="connsiteY129" fmla="*/ 209963 h 572251"/>
                <a:gd name="connsiteX130" fmla="*/ 198472 w 337936"/>
                <a:gd name="connsiteY130" fmla="*/ 221060 h 572251"/>
                <a:gd name="connsiteX131" fmla="*/ 196744 w 337936"/>
                <a:gd name="connsiteY131" fmla="*/ 239858 h 572251"/>
                <a:gd name="connsiteX132" fmla="*/ 202444 w 337936"/>
                <a:gd name="connsiteY132" fmla="*/ 247317 h 572251"/>
                <a:gd name="connsiteX133" fmla="*/ 221909 w 337936"/>
                <a:gd name="connsiteY133" fmla="*/ 254715 h 572251"/>
                <a:gd name="connsiteX134" fmla="*/ 253320 w 337936"/>
                <a:gd name="connsiteY134" fmla="*/ 245892 h 572251"/>
                <a:gd name="connsiteX135" fmla="*/ 259293 w 337936"/>
                <a:gd name="connsiteY135" fmla="*/ 240647 h 572251"/>
                <a:gd name="connsiteX136" fmla="*/ 287551 w 337936"/>
                <a:gd name="connsiteY136" fmla="*/ 214147 h 572251"/>
                <a:gd name="connsiteX137" fmla="*/ 289340 w 337936"/>
                <a:gd name="connsiteY137" fmla="*/ 212298 h 572251"/>
                <a:gd name="connsiteX138" fmla="*/ 310139 w 337936"/>
                <a:gd name="connsiteY138" fmla="*/ 192984 h 572251"/>
                <a:gd name="connsiteX139" fmla="*/ 328452 w 337936"/>
                <a:gd name="connsiteY139" fmla="*/ 139046 h 572251"/>
                <a:gd name="connsiteX140" fmla="*/ 328452 w 337936"/>
                <a:gd name="connsiteY140" fmla="*/ 9369 h 572251"/>
                <a:gd name="connsiteX141" fmla="*/ 314869 w 337936"/>
                <a:gd name="connsiteY141" fmla="*/ 9460 h 572251"/>
                <a:gd name="connsiteX142" fmla="*/ 314869 w 337936"/>
                <a:gd name="connsiteY142" fmla="*/ 138955 h 572251"/>
                <a:gd name="connsiteX143" fmla="*/ 300891 w 337936"/>
                <a:gd name="connsiteY143" fmla="*/ 183039 h 572251"/>
                <a:gd name="connsiteX144" fmla="*/ 284731 w 337936"/>
                <a:gd name="connsiteY144" fmla="*/ 198078 h 572251"/>
                <a:gd name="connsiteX145" fmla="*/ 283185 w 337936"/>
                <a:gd name="connsiteY145" fmla="*/ 189892 h 572251"/>
                <a:gd name="connsiteX146" fmla="*/ 272482 w 337936"/>
                <a:gd name="connsiteY146" fmla="*/ 140622 h 572251"/>
                <a:gd name="connsiteX147" fmla="*/ 235037 w 337936"/>
                <a:gd name="connsiteY147" fmla="*/ 63732 h 572251"/>
                <a:gd name="connsiteX148" fmla="*/ 214147 w 337936"/>
                <a:gd name="connsiteY148" fmla="*/ 56516 h 572251"/>
                <a:gd name="connsiteX149" fmla="*/ 185192 w 337936"/>
                <a:gd name="connsiteY149" fmla="*/ 70614 h 572251"/>
                <a:gd name="connsiteX150" fmla="*/ 93960 w 337936"/>
                <a:gd name="connsiteY150" fmla="*/ 178673 h 572251"/>
                <a:gd name="connsiteX151" fmla="*/ 92960 w 337936"/>
                <a:gd name="connsiteY151" fmla="*/ 180098 h 572251"/>
                <a:gd name="connsiteX152" fmla="*/ 14281 w 337936"/>
                <a:gd name="connsiteY152" fmla="*/ 372840 h 572251"/>
                <a:gd name="connsiteX153" fmla="*/ 14190 w 337936"/>
                <a:gd name="connsiteY153" fmla="*/ 373295 h 572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337936" h="572251">
                  <a:moveTo>
                    <a:pt x="65733" y="572130"/>
                  </a:moveTo>
                  <a:cubicBezTo>
                    <a:pt x="44267" y="572130"/>
                    <a:pt x="26893" y="563156"/>
                    <a:pt x="21527" y="549239"/>
                  </a:cubicBezTo>
                  <a:cubicBezTo>
                    <a:pt x="10824" y="521618"/>
                    <a:pt x="0" y="474896"/>
                    <a:pt x="0" y="432903"/>
                  </a:cubicBezTo>
                  <a:cubicBezTo>
                    <a:pt x="0" y="412983"/>
                    <a:pt x="1698" y="392669"/>
                    <a:pt x="5033" y="372446"/>
                  </a:cubicBezTo>
                  <a:lnTo>
                    <a:pt x="4881" y="371870"/>
                  </a:lnTo>
                  <a:lnTo>
                    <a:pt x="5306" y="370808"/>
                  </a:lnTo>
                  <a:cubicBezTo>
                    <a:pt x="13886" y="321175"/>
                    <a:pt x="34746" y="246983"/>
                    <a:pt x="85531" y="174671"/>
                  </a:cubicBezTo>
                  <a:lnTo>
                    <a:pt x="86502" y="173276"/>
                  </a:lnTo>
                  <a:cubicBezTo>
                    <a:pt x="109848" y="139804"/>
                    <a:pt x="161634" y="79346"/>
                    <a:pt x="179128" y="63641"/>
                  </a:cubicBezTo>
                  <a:cubicBezTo>
                    <a:pt x="191438" y="52574"/>
                    <a:pt x="202929" y="47177"/>
                    <a:pt x="214238" y="47177"/>
                  </a:cubicBezTo>
                  <a:cubicBezTo>
                    <a:pt x="222667" y="47177"/>
                    <a:pt x="234310" y="48966"/>
                    <a:pt x="241950" y="57425"/>
                  </a:cubicBezTo>
                  <a:cubicBezTo>
                    <a:pt x="256261" y="73282"/>
                    <a:pt x="276939" y="120702"/>
                    <a:pt x="281456" y="138197"/>
                  </a:cubicBezTo>
                  <a:cubicBezTo>
                    <a:pt x="284307" y="149263"/>
                    <a:pt x="287551" y="163847"/>
                    <a:pt x="290704" y="179886"/>
                  </a:cubicBezTo>
                  <a:lnTo>
                    <a:pt x="294706" y="176187"/>
                  </a:lnTo>
                  <a:cubicBezTo>
                    <a:pt x="299527" y="171730"/>
                    <a:pt x="305500" y="166212"/>
                    <a:pt x="305712" y="138803"/>
                  </a:cubicBezTo>
                  <a:cubicBezTo>
                    <a:pt x="306137" y="87411"/>
                    <a:pt x="305833" y="23740"/>
                    <a:pt x="305712" y="5458"/>
                  </a:cubicBezTo>
                  <a:lnTo>
                    <a:pt x="305712" y="212"/>
                  </a:lnTo>
                  <a:lnTo>
                    <a:pt x="337699" y="0"/>
                  </a:lnTo>
                  <a:lnTo>
                    <a:pt x="337699" y="4609"/>
                  </a:lnTo>
                  <a:cubicBezTo>
                    <a:pt x="337790" y="12522"/>
                    <a:pt x="338184" y="82985"/>
                    <a:pt x="337699" y="139015"/>
                  </a:cubicBezTo>
                  <a:cubicBezTo>
                    <a:pt x="337396" y="177097"/>
                    <a:pt x="327027" y="189831"/>
                    <a:pt x="316415" y="199654"/>
                  </a:cubicBezTo>
                  <a:lnTo>
                    <a:pt x="297344" y="217391"/>
                  </a:lnTo>
                  <a:lnTo>
                    <a:pt x="295676" y="219120"/>
                  </a:lnTo>
                  <a:lnTo>
                    <a:pt x="265478" y="247408"/>
                  </a:lnTo>
                  <a:lnTo>
                    <a:pt x="258565" y="253502"/>
                  </a:lnTo>
                  <a:lnTo>
                    <a:pt x="258050" y="253775"/>
                  </a:lnTo>
                  <a:cubicBezTo>
                    <a:pt x="250743" y="257535"/>
                    <a:pt x="236311" y="263871"/>
                    <a:pt x="221909" y="263871"/>
                  </a:cubicBezTo>
                  <a:cubicBezTo>
                    <a:pt x="211236" y="263871"/>
                    <a:pt x="202474" y="260445"/>
                    <a:pt x="195864" y="253714"/>
                  </a:cubicBezTo>
                  <a:cubicBezTo>
                    <a:pt x="193924" y="251743"/>
                    <a:pt x="191650" y="248772"/>
                    <a:pt x="188891" y="244649"/>
                  </a:cubicBezTo>
                  <a:lnTo>
                    <a:pt x="188618" y="244164"/>
                  </a:lnTo>
                  <a:cubicBezTo>
                    <a:pt x="183282" y="233491"/>
                    <a:pt x="184161" y="224031"/>
                    <a:pt x="191316" y="215208"/>
                  </a:cubicBezTo>
                  <a:cubicBezTo>
                    <a:pt x="195895" y="209539"/>
                    <a:pt x="201989" y="205627"/>
                    <a:pt x="205991" y="203414"/>
                  </a:cubicBezTo>
                  <a:lnTo>
                    <a:pt x="203717" y="197835"/>
                  </a:lnTo>
                  <a:cubicBezTo>
                    <a:pt x="199260" y="200231"/>
                    <a:pt x="192074" y="204748"/>
                    <a:pt x="186678" y="211418"/>
                  </a:cubicBezTo>
                  <a:cubicBezTo>
                    <a:pt x="184889" y="213601"/>
                    <a:pt x="183403" y="215966"/>
                    <a:pt x="182130" y="218665"/>
                  </a:cubicBezTo>
                  <a:lnTo>
                    <a:pt x="178218" y="226912"/>
                  </a:lnTo>
                  <a:lnTo>
                    <a:pt x="173913" y="218877"/>
                  </a:lnTo>
                  <a:cubicBezTo>
                    <a:pt x="168031" y="207871"/>
                    <a:pt x="162270" y="196289"/>
                    <a:pt x="158389" y="188163"/>
                  </a:cubicBezTo>
                  <a:lnTo>
                    <a:pt x="152962" y="190710"/>
                  </a:lnTo>
                  <a:cubicBezTo>
                    <a:pt x="163422" y="212662"/>
                    <a:pt x="181493" y="247681"/>
                    <a:pt x="191589" y="257959"/>
                  </a:cubicBezTo>
                  <a:cubicBezTo>
                    <a:pt x="199260" y="265751"/>
                    <a:pt x="209842" y="269875"/>
                    <a:pt x="222212" y="269875"/>
                  </a:cubicBezTo>
                  <a:cubicBezTo>
                    <a:pt x="225001" y="269875"/>
                    <a:pt x="228003" y="269662"/>
                    <a:pt x="231096" y="269208"/>
                  </a:cubicBezTo>
                  <a:lnTo>
                    <a:pt x="243224" y="267479"/>
                  </a:lnTo>
                  <a:lnTo>
                    <a:pt x="235219" y="276787"/>
                  </a:lnTo>
                  <a:cubicBezTo>
                    <a:pt x="221545" y="292675"/>
                    <a:pt x="209660" y="310351"/>
                    <a:pt x="199867" y="329271"/>
                  </a:cubicBezTo>
                  <a:lnTo>
                    <a:pt x="197775" y="333303"/>
                  </a:lnTo>
                  <a:lnTo>
                    <a:pt x="197380" y="333121"/>
                  </a:lnTo>
                  <a:cubicBezTo>
                    <a:pt x="193227" y="338670"/>
                    <a:pt x="183918" y="347523"/>
                    <a:pt x="166727" y="347523"/>
                  </a:cubicBezTo>
                  <a:cubicBezTo>
                    <a:pt x="157631" y="347523"/>
                    <a:pt x="147474" y="344976"/>
                    <a:pt x="136529" y="339913"/>
                  </a:cubicBezTo>
                  <a:lnTo>
                    <a:pt x="133831" y="345249"/>
                  </a:lnTo>
                  <a:cubicBezTo>
                    <a:pt x="151840" y="353587"/>
                    <a:pt x="167970" y="355588"/>
                    <a:pt x="181614" y="351101"/>
                  </a:cubicBezTo>
                  <a:lnTo>
                    <a:pt x="190831" y="348069"/>
                  </a:lnTo>
                  <a:lnTo>
                    <a:pt x="187345" y="357134"/>
                  </a:lnTo>
                  <a:cubicBezTo>
                    <a:pt x="184707" y="364017"/>
                    <a:pt x="182342" y="370960"/>
                    <a:pt x="180341" y="377782"/>
                  </a:cubicBezTo>
                  <a:cubicBezTo>
                    <a:pt x="180038" y="378813"/>
                    <a:pt x="173246" y="401977"/>
                    <a:pt x="170487" y="432751"/>
                  </a:cubicBezTo>
                  <a:lnTo>
                    <a:pt x="176460" y="433206"/>
                  </a:lnTo>
                  <a:cubicBezTo>
                    <a:pt x="178067" y="415530"/>
                    <a:pt x="181068" y="400158"/>
                    <a:pt x="183403" y="390092"/>
                  </a:cubicBezTo>
                  <a:lnTo>
                    <a:pt x="186223" y="377843"/>
                  </a:lnTo>
                  <a:lnTo>
                    <a:pt x="191983" y="389031"/>
                  </a:lnTo>
                  <a:cubicBezTo>
                    <a:pt x="192408" y="389879"/>
                    <a:pt x="192802" y="390637"/>
                    <a:pt x="193257" y="391365"/>
                  </a:cubicBezTo>
                  <a:cubicBezTo>
                    <a:pt x="199048" y="401007"/>
                    <a:pt x="208508" y="407768"/>
                    <a:pt x="221515" y="411588"/>
                  </a:cubicBezTo>
                  <a:lnTo>
                    <a:pt x="222849" y="405737"/>
                  </a:lnTo>
                  <a:cubicBezTo>
                    <a:pt x="211600" y="402371"/>
                    <a:pt x="203414" y="396550"/>
                    <a:pt x="198472" y="388424"/>
                  </a:cubicBezTo>
                  <a:cubicBezTo>
                    <a:pt x="190771" y="375720"/>
                    <a:pt x="193136" y="361015"/>
                    <a:pt x="194045" y="356801"/>
                  </a:cubicBezTo>
                  <a:lnTo>
                    <a:pt x="194257" y="356073"/>
                  </a:lnTo>
                  <a:cubicBezTo>
                    <a:pt x="212389" y="310594"/>
                    <a:pt x="239039" y="280214"/>
                    <a:pt x="253320" y="266176"/>
                  </a:cubicBezTo>
                  <a:lnTo>
                    <a:pt x="253502" y="265994"/>
                  </a:lnTo>
                  <a:lnTo>
                    <a:pt x="269480" y="251956"/>
                  </a:lnTo>
                  <a:lnTo>
                    <a:pt x="298648" y="224668"/>
                  </a:lnTo>
                  <a:lnTo>
                    <a:pt x="299951" y="233309"/>
                  </a:lnTo>
                  <a:cubicBezTo>
                    <a:pt x="304075" y="260415"/>
                    <a:pt x="309017" y="298739"/>
                    <a:pt x="309017" y="327512"/>
                  </a:cubicBezTo>
                  <a:cubicBezTo>
                    <a:pt x="309017" y="431357"/>
                    <a:pt x="285368" y="467649"/>
                    <a:pt x="241617" y="495179"/>
                  </a:cubicBezTo>
                  <a:lnTo>
                    <a:pt x="242041" y="495301"/>
                  </a:lnTo>
                  <a:lnTo>
                    <a:pt x="232763" y="500455"/>
                  </a:lnTo>
                  <a:cubicBezTo>
                    <a:pt x="231460" y="501183"/>
                    <a:pt x="230125" y="501850"/>
                    <a:pt x="228791" y="502517"/>
                  </a:cubicBezTo>
                  <a:lnTo>
                    <a:pt x="225578" y="504245"/>
                  </a:lnTo>
                  <a:lnTo>
                    <a:pt x="225426" y="504245"/>
                  </a:lnTo>
                  <a:cubicBezTo>
                    <a:pt x="219362" y="507307"/>
                    <a:pt x="211115" y="511825"/>
                    <a:pt x="201686" y="516979"/>
                  </a:cubicBezTo>
                  <a:cubicBezTo>
                    <a:pt x="166242" y="536384"/>
                    <a:pt x="112698" y="565733"/>
                    <a:pt x="79043" y="571160"/>
                  </a:cubicBezTo>
                  <a:cubicBezTo>
                    <a:pt x="74525" y="571888"/>
                    <a:pt x="70038" y="572252"/>
                    <a:pt x="65672" y="572252"/>
                  </a:cubicBezTo>
                  <a:close/>
                  <a:moveTo>
                    <a:pt x="14190" y="373295"/>
                  </a:moveTo>
                  <a:cubicBezTo>
                    <a:pt x="10854" y="393215"/>
                    <a:pt x="9187" y="413286"/>
                    <a:pt x="9187" y="432903"/>
                  </a:cubicBezTo>
                  <a:cubicBezTo>
                    <a:pt x="9187" y="473501"/>
                    <a:pt x="20041" y="519950"/>
                    <a:pt x="30107" y="545934"/>
                  </a:cubicBezTo>
                  <a:cubicBezTo>
                    <a:pt x="34110" y="556273"/>
                    <a:pt x="48087" y="562944"/>
                    <a:pt x="65733" y="562944"/>
                  </a:cubicBezTo>
                  <a:cubicBezTo>
                    <a:pt x="69614" y="562944"/>
                    <a:pt x="73616" y="562610"/>
                    <a:pt x="77648" y="561973"/>
                  </a:cubicBezTo>
                  <a:cubicBezTo>
                    <a:pt x="109726" y="556789"/>
                    <a:pt x="162452" y="527925"/>
                    <a:pt x="197320" y="508793"/>
                  </a:cubicBezTo>
                  <a:cubicBezTo>
                    <a:pt x="207507" y="503214"/>
                    <a:pt x="216300" y="498393"/>
                    <a:pt x="222637" y="495240"/>
                  </a:cubicBezTo>
                  <a:lnTo>
                    <a:pt x="224668" y="494209"/>
                  </a:lnTo>
                  <a:lnTo>
                    <a:pt x="224880" y="494118"/>
                  </a:lnTo>
                  <a:lnTo>
                    <a:pt x="233248" y="489449"/>
                  </a:lnTo>
                  <a:cubicBezTo>
                    <a:pt x="277363" y="462859"/>
                    <a:pt x="299830" y="430447"/>
                    <a:pt x="299830" y="327421"/>
                  </a:cubicBezTo>
                  <a:cubicBezTo>
                    <a:pt x="299830" y="302165"/>
                    <a:pt x="295919" y="269147"/>
                    <a:pt x="292159" y="243284"/>
                  </a:cubicBezTo>
                  <a:lnTo>
                    <a:pt x="275696" y="258717"/>
                  </a:lnTo>
                  <a:lnTo>
                    <a:pt x="270875" y="262962"/>
                  </a:lnTo>
                  <a:lnTo>
                    <a:pt x="271330" y="263780"/>
                  </a:lnTo>
                  <a:lnTo>
                    <a:pt x="267267" y="266145"/>
                  </a:lnTo>
                  <a:lnTo>
                    <a:pt x="259717" y="272785"/>
                  </a:lnTo>
                  <a:cubicBezTo>
                    <a:pt x="245983" y="286338"/>
                    <a:pt x="220484" y="315445"/>
                    <a:pt x="202989" y="359044"/>
                  </a:cubicBezTo>
                  <a:cubicBezTo>
                    <a:pt x="202383" y="362137"/>
                    <a:pt x="200534" y="373962"/>
                    <a:pt x="206355" y="383603"/>
                  </a:cubicBezTo>
                  <a:cubicBezTo>
                    <a:pt x="210569" y="390577"/>
                    <a:pt x="218301" y="395367"/>
                    <a:pt x="229337" y="397884"/>
                  </a:cubicBezTo>
                  <a:lnTo>
                    <a:pt x="233824" y="398915"/>
                  </a:lnTo>
                  <a:lnTo>
                    <a:pt x="228428" y="422716"/>
                  </a:lnTo>
                  <a:lnTo>
                    <a:pt x="223940" y="421685"/>
                  </a:lnTo>
                  <a:cubicBezTo>
                    <a:pt x="209387" y="418380"/>
                    <a:pt x="198047" y="412013"/>
                    <a:pt x="190164" y="402735"/>
                  </a:cubicBezTo>
                  <a:cubicBezTo>
                    <a:pt x="188254" y="412559"/>
                    <a:pt x="186314" y="424929"/>
                    <a:pt x="185313" y="438482"/>
                  </a:cubicBezTo>
                  <a:lnTo>
                    <a:pt x="184980" y="443060"/>
                  </a:lnTo>
                  <a:lnTo>
                    <a:pt x="160633" y="441241"/>
                  </a:lnTo>
                  <a:lnTo>
                    <a:pt x="160967" y="436632"/>
                  </a:lnTo>
                  <a:cubicBezTo>
                    <a:pt x="163513" y="402583"/>
                    <a:pt x="171245" y="376236"/>
                    <a:pt x="171548" y="375144"/>
                  </a:cubicBezTo>
                  <a:cubicBezTo>
                    <a:pt x="172852" y="370778"/>
                    <a:pt x="174277" y="366351"/>
                    <a:pt x="175823" y="361925"/>
                  </a:cubicBezTo>
                  <a:cubicBezTo>
                    <a:pt x="160785" y="364290"/>
                    <a:pt x="143897" y="360712"/>
                    <a:pt x="125584" y="351434"/>
                  </a:cubicBezTo>
                  <a:lnTo>
                    <a:pt x="121490" y="349342"/>
                  </a:lnTo>
                  <a:lnTo>
                    <a:pt x="132527" y="327573"/>
                  </a:lnTo>
                  <a:lnTo>
                    <a:pt x="136620" y="329665"/>
                  </a:lnTo>
                  <a:cubicBezTo>
                    <a:pt x="147899" y="335395"/>
                    <a:pt x="158056" y="338276"/>
                    <a:pt x="166818" y="338276"/>
                  </a:cubicBezTo>
                  <a:cubicBezTo>
                    <a:pt x="184009" y="338276"/>
                    <a:pt x="190589" y="327209"/>
                    <a:pt x="191711" y="324996"/>
                  </a:cubicBezTo>
                  <a:lnTo>
                    <a:pt x="193803" y="320963"/>
                  </a:lnTo>
                  <a:lnTo>
                    <a:pt x="193863" y="320963"/>
                  </a:lnTo>
                  <a:cubicBezTo>
                    <a:pt x="201837" y="306167"/>
                    <a:pt x="211085" y="292099"/>
                    <a:pt x="221424" y="279061"/>
                  </a:cubicBezTo>
                  <a:cubicBezTo>
                    <a:pt x="206870" y="278880"/>
                    <a:pt x="194318" y="273816"/>
                    <a:pt x="185071" y="264387"/>
                  </a:cubicBezTo>
                  <a:cubicBezTo>
                    <a:pt x="171033" y="250106"/>
                    <a:pt x="147292" y="200261"/>
                    <a:pt x="142684" y="190437"/>
                  </a:cubicBezTo>
                  <a:lnTo>
                    <a:pt x="140713" y="186253"/>
                  </a:lnTo>
                  <a:lnTo>
                    <a:pt x="162816" y="175914"/>
                  </a:lnTo>
                  <a:lnTo>
                    <a:pt x="164756" y="180098"/>
                  </a:lnTo>
                  <a:cubicBezTo>
                    <a:pt x="167728" y="186465"/>
                    <a:pt x="172761" y="196744"/>
                    <a:pt x="178249" y="207325"/>
                  </a:cubicBezTo>
                  <a:cubicBezTo>
                    <a:pt x="178673" y="206749"/>
                    <a:pt x="179098" y="206203"/>
                    <a:pt x="179522" y="205658"/>
                  </a:cubicBezTo>
                  <a:cubicBezTo>
                    <a:pt x="189103" y="193833"/>
                    <a:pt x="202868" y="187981"/>
                    <a:pt x="204384" y="187345"/>
                  </a:cubicBezTo>
                  <a:lnTo>
                    <a:pt x="208659" y="185616"/>
                  </a:lnTo>
                  <a:lnTo>
                    <a:pt x="217907" y="208235"/>
                  </a:lnTo>
                  <a:lnTo>
                    <a:pt x="213601" y="209963"/>
                  </a:lnTo>
                  <a:cubicBezTo>
                    <a:pt x="213601" y="209963"/>
                    <a:pt x="204202" y="213965"/>
                    <a:pt x="198472" y="221060"/>
                  </a:cubicBezTo>
                  <a:cubicBezTo>
                    <a:pt x="193681" y="226942"/>
                    <a:pt x="193166" y="232581"/>
                    <a:pt x="196744" y="239858"/>
                  </a:cubicBezTo>
                  <a:cubicBezTo>
                    <a:pt x="199048" y="243315"/>
                    <a:pt x="200958" y="245831"/>
                    <a:pt x="202444" y="247317"/>
                  </a:cubicBezTo>
                  <a:cubicBezTo>
                    <a:pt x="207265" y="252229"/>
                    <a:pt x="213814" y="254715"/>
                    <a:pt x="221909" y="254715"/>
                  </a:cubicBezTo>
                  <a:cubicBezTo>
                    <a:pt x="234037" y="254715"/>
                    <a:pt x="246619" y="249318"/>
                    <a:pt x="253320" y="245892"/>
                  </a:cubicBezTo>
                  <a:lnTo>
                    <a:pt x="259293" y="240647"/>
                  </a:lnTo>
                  <a:lnTo>
                    <a:pt x="287551" y="214147"/>
                  </a:lnTo>
                  <a:lnTo>
                    <a:pt x="289340" y="212298"/>
                  </a:lnTo>
                  <a:lnTo>
                    <a:pt x="310139" y="192984"/>
                  </a:lnTo>
                  <a:cubicBezTo>
                    <a:pt x="319265" y="184555"/>
                    <a:pt x="328179" y="173428"/>
                    <a:pt x="328452" y="139046"/>
                  </a:cubicBezTo>
                  <a:cubicBezTo>
                    <a:pt x="328876" y="89018"/>
                    <a:pt x="328573" y="27470"/>
                    <a:pt x="328452" y="9369"/>
                  </a:cubicBezTo>
                  <a:lnTo>
                    <a:pt x="314869" y="9460"/>
                  </a:lnTo>
                  <a:cubicBezTo>
                    <a:pt x="314990" y="31745"/>
                    <a:pt x="315233" y="90716"/>
                    <a:pt x="314869" y="138955"/>
                  </a:cubicBezTo>
                  <a:cubicBezTo>
                    <a:pt x="314626" y="168001"/>
                    <a:pt x="308411" y="176096"/>
                    <a:pt x="300891" y="183039"/>
                  </a:cubicBezTo>
                  <a:lnTo>
                    <a:pt x="284731" y="198078"/>
                  </a:lnTo>
                  <a:lnTo>
                    <a:pt x="283185" y="189892"/>
                  </a:lnTo>
                  <a:cubicBezTo>
                    <a:pt x="279577" y="170851"/>
                    <a:pt x="275787" y="153356"/>
                    <a:pt x="272482" y="140622"/>
                  </a:cubicBezTo>
                  <a:cubicBezTo>
                    <a:pt x="268358" y="124704"/>
                    <a:pt x="248014" y="78103"/>
                    <a:pt x="235037" y="63732"/>
                  </a:cubicBezTo>
                  <a:cubicBezTo>
                    <a:pt x="229671" y="57789"/>
                    <a:pt x="220726" y="56516"/>
                    <a:pt x="214147" y="56516"/>
                  </a:cubicBezTo>
                  <a:cubicBezTo>
                    <a:pt x="205203" y="56516"/>
                    <a:pt x="195743" y="61124"/>
                    <a:pt x="185192" y="70614"/>
                  </a:cubicBezTo>
                  <a:cubicBezTo>
                    <a:pt x="168031" y="86047"/>
                    <a:pt x="117034" y="145625"/>
                    <a:pt x="93960" y="178673"/>
                  </a:cubicBezTo>
                  <a:lnTo>
                    <a:pt x="92960" y="180098"/>
                  </a:lnTo>
                  <a:cubicBezTo>
                    <a:pt x="43084" y="251107"/>
                    <a:pt x="22618" y="324116"/>
                    <a:pt x="14281" y="372840"/>
                  </a:cubicBezTo>
                  <a:lnTo>
                    <a:pt x="14190" y="373295"/>
                  </a:lnTo>
                  <a:close/>
                </a:path>
              </a:pathLst>
            </a:custGeom>
            <a:solidFill>
              <a:srgbClr val="333333"/>
            </a:solidFill>
            <a:ln w="30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 name="Freeform: Shape 35">
              <a:extLst>
                <a:ext uri="{FF2B5EF4-FFF2-40B4-BE49-F238E27FC236}">
                  <a16:creationId xmlns:a16="http://schemas.microsoft.com/office/drawing/2014/main" id="{7344EAA9-8607-FA7E-897C-3532F9A0D7E6}"/>
                </a:ext>
              </a:extLst>
            </p:cNvPr>
            <p:cNvSpPr/>
            <p:nvPr/>
          </p:nvSpPr>
          <p:spPr>
            <a:xfrm>
              <a:off x="1672622" y="2711758"/>
              <a:ext cx="337945" cy="572130"/>
            </a:xfrm>
            <a:custGeom>
              <a:avLst/>
              <a:gdLst>
                <a:gd name="connsiteX0" fmla="*/ 272152 w 337945"/>
                <a:gd name="connsiteY0" fmla="*/ 572100 h 572130"/>
                <a:gd name="connsiteX1" fmla="*/ 272152 w 337945"/>
                <a:gd name="connsiteY1" fmla="*/ 572100 h 572130"/>
                <a:gd name="connsiteX2" fmla="*/ 258751 w 337945"/>
                <a:gd name="connsiteY2" fmla="*/ 571009 h 572130"/>
                <a:gd name="connsiteX3" fmla="*/ 136139 w 337945"/>
                <a:gd name="connsiteY3" fmla="*/ 516828 h 572130"/>
                <a:gd name="connsiteX4" fmla="*/ 112429 w 337945"/>
                <a:gd name="connsiteY4" fmla="*/ 504093 h 572130"/>
                <a:gd name="connsiteX5" fmla="*/ 112338 w 337945"/>
                <a:gd name="connsiteY5" fmla="*/ 504093 h 572130"/>
                <a:gd name="connsiteX6" fmla="*/ 109003 w 337945"/>
                <a:gd name="connsiteY6" fmla="*/ 502365 h 572130"/>
                <a:gd name="connsiteX7" fmla="*/ 105061 w 337945"/>
                <a:gd name="connsiteY7" fmla="*/ 500334 h 572130"/>
                <a:gd name="connsiteX8" fmla="*/ 95874 w 337945"/>
                <a:gd name="connsiteY8" fmla="*/ 495240 h 572130"/>
                <a:gd name="connsiteX9" fmla="*/ 96329 w 337945"/>
                <a:gd name="connsiteY9" fmla="*/ 495088 h 572130"/>
                <a:gd name="connsiteX10" fmla="*/ 28838 w 337945"/>
                <a:gd name="connsiteY10" fmla="*/ 327361 h 572130"/>
                <a:gd name="connsiteX11" fmla="*/ 37904 w 337945"/>
                <a:gd name="connsiteY11" fmla="*/ 233158 h 572130"/>
                <a:gd name="connsiteX12" fmla="*/ 39238 w 337945"/>
                <a:gd name="connsiteY12" fmla="*/ 224516 h 572130"/>
                <a:gd name="connsiteX13" fmla="*/ 68678 w 337945"/>
                <a:gd name="connsiteY13" fmla="*/ 252077 h 572130"/>
                <a:gd name="connsiteX14" fmla="*/ 84565 w 337945"/>
                <a:gd name="connsiteY14" fmla="*/ 266024 h 572130"/>
                <a:gd name="connsiteX15" fmla="*/ 143628 w 337945"/>
                <a:gd name="connsiteY15" fmla="*/ 355922 h 572130"/>
                <a:gd name="connsiteX16" fmla="*/ 143840 w 337945"/>
                <a:gd name="connsiteY16" fmla="*/ 356649 h 572130"/>
                <a:gd name="connsiteX17" fmla="*/ 139474 w 337945"/>
                <a:gd name="connsiteY17" fmla="*/ 388151 h 572130"/>
                <a:gd name="connsiteX18" fmla="*/ 115036 w 337945"/>
                <a:gd name="connsiteY18" fmla="*/ 405585 h 572130"/>
                <a:gd name="connsiteX19" fmla="*/ 116371 w 337945"/>
                <a:gd name="connsiteY19" fmla="*/ 411437 h 572130"/>
                <a:gd name="connsiteX20" fmla="*/ 144628 w 337945"/>
                <a:gd name="connsiteY20" fmla="*/ 391214 h 572130"/>
                <a:gd name="connsiteX21" fmla="*/ 145811 w 337945"/>
                <a:gd name="connsiteY21" fmla="*/ 389031 h 572130"/>
                <a:gd name="connsiteX22" fmla="*/ 151572 w 337945"/>
                <a:gd name="connsiteY22" fmla="*/ 377873 h 572130"/>
                <a:gd name="connsiteX23" fmla="*/ 154482 w 337945"/>
                <a:gd name="connsiteY23" fmla="*/ 389940 h 572130"/>
                <a:gd name="connsiteX24" fmla="*/ 161425 w 337945"/>
                <a:gd name="connsiteY24" fmla="*/ 433055 h 572130"/>
                <a:gd name="connsiteX25" fmla="*/ 167398 w 337945"/>
                <a:gd name="connsiteY25" fmla="*/ 432600 h 572130"/>
                <a:gd name="connsiteX26" fmla="*/ 157545 w 337945"/>
                <a:gd name="connsiteY26" fmla="*/ 377630 h 572130"/>
                <a:gd name="connsiteX27" fmla="*/ 150541 w 337945"/>
                <a:gd name="connsiteY27" fmla="*/ 356983 h 572130"/>
                <a:gd name="connsiteX28" fmla="*/ 147054 w 337945"/>
                <a:gd name="connsiteY28" fmla="*/ 347917 h 572130"/>
                <a:gd name="connsiteX29" fmla="*/ 156271 w 337945"/>
                <a:gd name="connsiteY29" fmla="*/ 350949 h 572130"/>
                <a:gd name="connsiteX30" fmla="*/ 204055 w 337945"/>
                <a:gd name="connsiteY30" fmla="*/ 345097 h 572130"/>
                <a:gd name="connsiteX31" fmla="*/ 201356 w 337945"/>
                <a:gd name="connsiteY31" fmla="*/ 339761 h 572130"/>
                <a:gd name="connsiteX32" fmla="*/ 171158 w 337945"/>
                <a:gd name="connsiteY32" fmla="*/ 347371 h 572130"/>
                <a:gd name="connsiteX33" fmla="*/ 140505 w 337945"/>
                <a:gd name="connsiteY33" fmla="*/ 332970 h 572130"/>
                <a:gd name="connsiteX34" fmla="*/ 140141 w 337945"/>
                <a:gd name="connsiteY34" fmla="*/ 333152 h 572130"/>
                <a:gd name="connsiteX35" fmla="*/ 138049 w 337945"/>
                <a:gd name="connsiteY35" fmla="*/ 329119 h 572130"/>
                <a:gd name="connsiteX36" fmla="*/ 102696 w 337945"/>
                <a:gd name="connsiteY36" fmla="*/ 276636 h 572130"/>
                <a:gd name="connsiteX37" fmla="*/ 94692 w 337945"/>
                <a:gd name="connsiteY37" fmla="*/ 267328 h 572130"/>
                <a:gd name="connsiteX38" fmla="*/ 106820 w 337945"/>
                <a:gd name="connsiteY38" fmla="*/ 269056 h 572130"/>
                <a:gd name="connsiteX39" fmla="*/ 115704 w 337945"/>
                <a:gd name="connsiteY39" fmla="*/ 269723 h 572130"/>
                <a:gd name="connsiteX40" fmla="*/ 146326 w 337945"/>
                <a:gd name="connsiteY40" fmla="*/ 257807 h 572130"/>
                <a:gd name="connsiteX41" fmla="*/ 184953 w 337945"/>
                <a:gd name="connsiteY41" fmla="*/ 190559 h 572130"/>
                <a:gd name="connsiteX42" fmla="*/ 179526 w 337945"/>
                <a:gd name="connsiteY42" fmla="*/ 188012 h 572130"/>
                <a:gd name="connsiteX43" fmla="*/ 164003 w 337945"/>
                <a:gd name="connsiteY43" fmla="*/ 218725 h 572130"/>
                <a:gd name="connsiteX44" fmla="*/ 159697 w 337945"/>
                <a:gd name="connsiteY44" fmla="*/ 226790 h 572130"/>
                <a:gd name="connsiteX45" fmla="*/ 155786 w 337945"/>
                <a:gd name="connsiteY45" fmla="*/ 218544 h 572130"/>
                <a:gd name="connsiteX46" fmla="*/ 151268 w 337945"/>
                <a:gd name="connsiteY46" fmla="*/ 211297 h 572130"/>
                <a:gd name="connsiteX47" fmla="*/ 134229 w 337945"/>
                <a:gd name="connsiteY47" fmla="*/ 197714 h 572130"/>
                <a:gd name="connsiteX48" fmla="*/ 131955 w 337945"/>
                <a:gd name="connsiteY48" fmla="*/ 203293 h 572130"/>
                <a:gd name="connsiteX49" fmla="*/ 146629 w 337945"/>
                <a:gd name="connsiteY49" fmla="*/ 215057 h 572130"/>
                <a:gd name="connsiteX50" fmla="*/ 149328 w 337945"/>
                <a:gd name="connsiteY50" fmla="*/ 244012 h 572130"/>
                <a:gd name="connsiteX51" fmla="*/ 149055 w 337945"/>
                <a:gd name="connsiteY51" fmla="*/ 244497 h 572130"/>
                <a:gd name="connsiteX52" fmla="*/ 142082 w 337945"/>
                <a:gd name="connsiteY52" fmla="*/ 253563 h 572130"/>
                <a:gd name="connsiteX53" fmla="*/ 116037 w 337945"/>
                <a:gd name="connsiteY53" fmla="*/ 263720 h 572130"/>
                <a:gd name="connsiteX54" fmla="*/ 79896 w 337945"/>
                <a:gd name="connsiteY54" fmla="*/ 253623 h 572130"/>
                <a:gd name="connsiteX55" fmla="*/ 79381 w 337945"/>
                <a:gd name="connsiteY55" fmla="*/ 253350 h 572130"/>
                <a:gd name="connsiteX56" fmla="*/ 72741 w 337945"/>
                <a:gd name="connsiteY56" fmla="*/ 247529 h 572130"/>
                <a:gd name="connsiteX57" fmla="*/ 40450 w 337945"/>
                <a:gd name="connsiteY57" fmla="*/ 217300 h 572130"/>
                <a:gd name="connsiteX58" fmla="*/ 40450 w 337945"/>
                <a:gd name="connsiteY58" fmla="*/ 217149 h 572130"/>
                <a:gd name="connsiteX59" fmla="*/ 21501 w 337945"/>
                <a:gd name="connsiteY59" fmla="*/ 199503 h 572130"/>
                <a:gd name="connsiteX60" fmla="*/ 216 w 337945"/>
                <a:gd name="connsiteY60" fmla="*/ 138894 h 572130"/>
                <a:gd name="connsiteX61" fmla="*/ 216 w 337945"/>
                <a:gd name="connsiteY61" fmla="*/ 4548 h 572130"/>
                <a:gd name="connsiteX62" fmla="*/ 216 w 337945"/>
                <a:gd name="connsiteY62" fmla="*/ 61 h 572130"/>
                <a:gd name="connsiteX63" fmla="*/ 4855 w 337945"/>
                <a:gd name="connsiteY63" fmla="*/ 0 h 572130"/>
                <a:gd name="connsiteX64" fmla="*/ 32234 w 337945"/>
                <a:gd name="connsiteY64" fmla="*/ 182 h 572130"/>
                <a:gd name="connsiteX65" fmla="*/ 32234 w 337945"/>
                <a:gd name="connsiteY65" fmla="*/ 5397 h 572130"/>
                <a:gd name="connsiteX66" fmla="*/ 32234 w 337945"/>
                <a:gd name="connsiteY66" fmla="*/ 138742 h 572130"/>
                <a:gd name="connsiteX67" fmla="*/ 43240 w 337945"/>
                <a:gd name="connsiteY67" fmla="*/ 176126 h 572130"/>
                <a:gd name="connsiteX68" fmla="*/ 47242 w 337945"/>
                <a:gd name="connsiteY68" fmla="*/ 179856 h 572130"/>
                <a:gd name="connsiteX69" fmla="*/ 56489 w 337945"/>
                <a:gd name="connsiteY69" fmla="*/ 138166 h 572130"/>
                <a:gd name="connsiteX70" fmla="*/ 95996 w 337945"/>
                <a:gd name="connsiteY70" fmla="*/ 57395 h 572130"/>
                <a:gd name="connsiteX71" fmla="*/ 123708 w 337945"/>
                <a:gd name="connsiteY71" fmla="*/ 47147 h 572130"/>
                <a:gd name="connsiteX72" fmla="*/ 158818 w 337945"/>
                <a:gd name="connsiteY72" fmla="*/ 63610 h 572130"/>
                <a:gd name="connsiteX73" fmla="*/ 251444 w 337945"/>
                <a:gd name="connsiteY73" fmla="*/ 173246 h 572130"/>
                <a:gd name="connsiteX74" fmla="*/ 252414 w 337945"/>
                <a:gd name="connsiteY74" fmla="*/ 174641 h 572130"/>
                <a:gd name="connsiteX75" fmla="*/ 332640 w 337945"/>
                <a:gd name="connsiteY75" fmla="*/ 370778 h 572130"/>
                <a:gd name="connsiteX76" fmla="*/ 332974 w 337945"/>
                <a:gd name="connsiteY76" fmla="*/ 371597 h 572130"/>
                <a:gd name="connsiteX77" fmla="*/ 332883 w 337945"/>
                <a:gd name="connsiteY77" fmla="*/ 372203 h 572130"/>
                <a:gd name="connsiteX78" fmla="*/ 337946 w 337945"/>
                <a:gd name="connsiteY78" fmla="*/ 432903 h 572130"/>
                <a:gd name="connsiteX79" fmla="*/ 316419 w 337945"/>
                <a:gd name="connsiteY79" fmla="*/ 549239 h 572130"/>
                <a:gd name="connsiteX80" fmla="*/ 272213 w 337945"/>
                <a:gd name="connsiteY80" fmla="*/ 572131 h 572130"/>
                <a:gd name="connsiteX81" fmla="*/ 114855 w 337945"/>
                <a:gd name="connsiteY81" fmla="*/ 494997 h 572130"/>
                <a:gd name="connsiteX82" fmla="*/ 115249 w 337945"/>
                <a:gd name="connsiteY82" fmla="*/ 495179 h 572130"/>
                <a:gd name="connsiteX83" fmla="*/ 140596 w 337945"/>
                <a:gd name="connsiteY83" fmla="*/ 508732 h 572130"/>
                <a:gd name="connsiteX84" fmla="*/ 260267 w 337945"/>
                <a:gd name="connsiteY84" fmla="*/ 561882 h 572130"/>
                <a:gd name="connsiteX85" fmla="*/ 272183 w 337945"/>
                <a:gd name="connsiteY85" fmla="*/ 562853 h 572130"/>
                <a:gd name="connsiteX86" fmla="*/ 307808 w 337945"/>
                <a:gd name="connsiteY86" fmla="*/ 545843 h 572130"/>
                <a:gd name="connsiteX87" fmla="*/ 328698 w 337945"/>
                <a:gd name="connsiteY87" fmla="*/ 432842 h 572130"/>
                <a:gd name="connsiteX88" fmla="*/ 323635 w 337945"/>
                <a:gd name="connsiteY88" fmla="*/ 372961 h 572130"/>
                <a:gd name="connsiteX89" fmla="*/ 323635 w 337945"/>
                <a:gd name="connsiteY89" fmla="*/ 372749 h 572130"/>
                <a:gd name="connsiteX90" fmla="*/ 244835 w 337945"/>
                <a:gd name="connsiteY90" fmla="*/ 179916 h 572130"/>
                <a:gd name="connsiteX91" fmla="*/ 243834 w 337945"/>
                <a:gd name="connsiteY91" fmla="*/ 178491 h 572130"/>
                <a:gd name="connsiteX92" fmla="*/ 152602 w 337945"/>
                <a:gd name="connsiteY92" fmla="*/ 70432 h 572130"/>
                <a:gd name="connsiteX93" fmla="*/ 123647 w 337945"/>
                <a:gd name="connsiteY93" fmla="*/ 56334 h 572130"/>
                <a:gd name="connsiteX94" fmla="*/ 102757 w 337945"/>
                <a:gd name="connsiteY94" fmla="*/ 63550 h 572130"/>
                <a:gd name="connsiteX95" fmla="*/ 65312 w 337945"/>
                <a:gd name="connsiteY95" fmla="*/ 140440 h 572130"/>
                <a:gd name="connsiteX96" fmla="*/ 54610 w 337945"/>
                <a:gd name="connsiteY96" fmla="*/ 189710 h 572130"/>
                <a:gd name="connsiteX97" fmla="*/ 53063 w 337945"/>
                <a:gd name="connsiteY97" fmla="*/ 197896 h 572130"/>
                <a:gd name="connsiteX98" fmla="*/ 36873 w 337945"/>
                <a:gd name="connsiteY98" fmla="*/ 182857 h 572130"/>
                <a:gd name="connsiteX99" fmla="*/ 22926 w 337945"/>
                <a:gd name="connsiteY99" fmla="*/ 138803 h 572130"/>
                <a:gd name="connsiteX100" fmla="*/ 22926 w 337945"/>
                <a:gd name="connsiteY100" fmla="*/ 9308 h 572130"/>
                <a:gd name="connsiteX101" fmla="*/ 9342 w 337945"/>
                <a:gd name="connsiteY101" fmla="*/ 9217 h 572130"/>
                <a:gd name="connsiteX102" fmla="*/ 9342 w 337945"/>
                <a:gd name="connsiteY102" fmla="*/ 138894 h 572130"/>
                <a:gd name="connsiteX103" fmla="*/ 27656 w 337945"/>
                <a:gd name="connsiteY103" fmla="*/ 192833 h 572130"/>
                <a:gd name="connsiteX104" fmla="*/ 50274 w 337945"/>
                <a:gd name="connsiteY104" fmla="*/ 213874 h 572130"/>
                <a:gd name="connsiteX105" fmla="*/ 50274 w 337945"/>
                <a:gd name="connsiteY105" fmla="*/ 214056 h 572130"/>
                <a:gd name="connsiteX106" fmla="*/ 78805 w 337945"/>
                <a:gd name="connsiteY106" fmla="*/ 240798 h 572130"/>
                <a:gd name="connsiteX107" fmla="*/ 84474 w 337945"/>
                <a:gd name="connsiteY107" fmla="*/ 245771 h 572130"/>
                <a:gd name="connsiteX108" fmla="*/ 115885 w 337945"/>
                <a:gd name="connsiteY108" fmla="*/ 254594 h 572130"/>
                <a:gd name="connsiteX109" fmla="*/ 135351 w 337945"/>
                <a:gd name="connsiteY109" fmla="*/ 247196 h 572130"/>
                <a:gd name="connsiteX110" fmla="*/ 141051 w 337945"/>
                <a:gd name="connsiteY110" fmla="*/ 239737 h 572130"/>
                <a:gd name="connsiteX111" fmla="*/ 139322 w 337945"/>
                <a:gd name="connsiteY111" fmla="*/ 220939 h 572130"/>
                <a:gd name="connsiteX112" fmla="*/ 124163 w 337945"/>
                <a:gd name="connsiteY112" fmla="*/ 209842 h 572130"/>
                <a:gd name="connsiteX113" fmla="*/ 119979 w 337945"/>
                <a:gd name="connsiteY113" fmla="*/ 208083 h 572130"/>
                <a:gd name="connsiteX114" fmla="*/ 129135 w 337945"/>
                <a:gd name="connsiteY114" fmla="*/ 185526 h 572130"/>
                <a:gd name="connsiteX115" fmla="*/ 133410 w 337945"/>
                <a:gd name="connsiteY115" fmla="*/ 187254 h 572130"/>
                <a:gd name="connsiteX116" fmla="*/ 158303 w 337945"/>
                <a:gd name="connsiteY116" fmla="*/ 205567 h 572130"/>
                <a:gd name="connsiteX117" fmla="*/ 159576 w 337945"/>
                <a:gd name="connsiteY117" fmla="*/ 207204 h 572130"/>
                <a:gd name="connsiteX118" fmla="*/ 173068 w 337945"/>
                <a:gd name="connsiteY118" fmla="*/ 179977 h 572130"/>
                <a:gd name="connsiteX119" fmla="*/ 175009 w 337945"/>
                <a:gd name="connsiteY119" fmla="*/ 175793 h 572130"/>
                <a:gd name="connsiteX120" fmla="*/ 197112 w 337945"/>
                <a:gd name="connsiteY120" fmla="*/ 186132 h 572130"/>
                <a:gd name="connsiteX121" fmla="*/ 195141 w 337945"/>
                <a:gd name="connsiteY121" fmla="*/ 190316 h 572130"/>
                <a:gd name="connsiteX122" fmla="*/ 152754 w 337945"/>
                <a:gd name="connsiteY122" fmla="*/ 264265 h 572130"/>
                <a:gd name="connsiteX123" fmla="*/ 116401 w 337945"/>
                <a:gd name="connsiteY123" fmla="*/ 278940 h 572130"/>
                <a:gd name="connsiteX124" fmla="*/ 143961 w 337945"/>
                <a:gd name="connsiteY124" fmla="*/ 320872 h 572130"/>
                <a:gd name="connsiteX125" fmla="*/ 143992 w 337945"/>
                <a:gd name="connsiteY125" fmla="*/ 320872 h 572130"/>
                <a:gd name="connsiteX126" fmla="*/ 146084 w 337945"/>
                <a:gd name="connsiteY126" fmla="*/ 324874 h 572130"/>
                <a:gd name="connsiteX127" fmla="*/ 171006 w 337945"/>
                <a:gd name="connsiteY127" fmla="*/ 338154 h 572130"/>
                <a:gd name="connsiteX128" fmla="*/ 201174 w 337945"/>
                <a:gd name="connsiteY128" fmla="*/ 329544 h 572130"/>
                <a:gd name="connsiteX129" fmla="*/ 205298 w 337945"/>
                <a:gd name="connsiteY129" fmla="*/ 327451 h 572130"/>
                <a:gd name="connsiteX130" fmla="*/ 216334 w 337945"/>
                <a:gd name="connsiteY130" fmla="*/ 349221 h 572130"/>
                <a:gd name="connsiteX131" fmla="*/ 212211 w 337945"/>
                <a:gd name="connsiteY131" fmla="*/ 351313 h 572130"/>
                <a:gd name="connsiteX132" fmla="*/ 161971 w 337945"/>
                <a:gd name="connsiteY132" fmla="*/ 361804 h 572130"/>
                <a:gd name="connsiteX133" fmla="*/ 166246 w 337945"/>
                <a:gd name="connsiteY133" fmla="*/ 375023 h 572130"/>
                <a:gd name="connsiteX134" fmla="*/ 176858 w 337945"/>
                <a:gd name="connsiteY134" fmla="*/ 436511 h 572130"/>
                <a:gd name="connsiteX135" fmla="*/ 177192 w 337945"/>
                <a:gd name="connsiteY135" fmla="*/ 441120 h 572130"/>
                <a:gd name="connsiteX136" fmla="*/ 152845 w 337945"/>
                <a:gd name="connsiteY136" fmla="*/ 442939 h 572130"/>
                <a:gd name="connsiteX137" fmla="*/ 152511 w 337945"/>
                <a:gd name="connsiteY137" fmla="*/ 438360 h 572130"/>
                <a:gd name="connsiteX138" fmla="*/ 147660 w 337945"/>
                <a:gd name="connsiteY138" fmla="*/ 402614 h 572130"/>
                <a:gd name="connsiteX139" fmla="*/ 113884 w 337945"/>
                <a:gd name="connsiteY139" fmla="*/ 421563 h 572130"/>
                <a:gd name="connsiteX140" fmla="*/ 109397 w 337945"/>
                <a:gd name="connsiteY140" fmla="*/ 422594 h 572130"/>
                <a:gd name="connsiteX141" fmla="*/ 104000 w 337945"/>
                <a:gd name="connsiteY141" fmla="*/ 398793 h 572130"/>
                <a:gd name="connsiteX142" fmla="*/ 108487 w 337945"/>
                <a:gd name="connsiteY142" fmla="*/ 397763 h 572130"/>
                <a:gd name="connsiteX143" fmla="*/ 131530 w 337945"/>
                <a:gd name="connsiteY143" fmla="*/ 383391 h 572130"/>
                <a:gd name="connsiteX144" fmla="*/ 134865 w 337945"/>
                <a:gd name="connsiteY144" fmla="*/ 358923 h 572130"/>
                <a:gd name="connsiteX145" fmla="*/ 78138 w 337945"/>
                <a:gd name="connsiteY145" fmla="*/ 272664 h 572130"/>
                <a:gd name="connsiteX146" fmla="*/ 70558 w 337945"/>
                <a:gd name="connsiteY146" fmla="*/ 266024 h 572130"/>
                <a:gd name="connsiteX147" fmla="*/ 66495 w 337945"/>
                <a:gd name="connsiteY147" fmla="*/ 263841 h 572130"/>
                <a:gd name="connsiteX148" fmla="*/ 67010 w 337945"/>
                <a:gd name="connsiteY148" fmla="*/ 262901 h 572130"/>
                <a:gd name="connsiteX149" fmla="*/ 62432 w 337945"/>
                <a:gd name="connsiteY149" fmla="*/ 258899 h 572130"/>
                <a:gd name="connsiteX150" fmla="*/ 45665 w 337945"/>
                <a:gd name="connsiteY150" fmla="*/ 243224 h 572130"/>
                <a:gd name="connsiteX151" fmla="*/ 37994 w 337945"/>
                <a:gd name="connsiteY151" fmla="*/ 327361 h 572130"/>
                <a:gd name="connsiteX152" fmla="*/ 104728 w 337945"/>
                <a:gd name="connsiteY152" fmla="*/ 489479 h 572130"/>
                <a:gd name="connsiteX153" fmla="*/ 114794 w 337945"/>
                <a:gd name="connsiteY153" fmla="*/ 494997 h 57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337945" h="572130">
                  <a:moveTo>
                    <a:pt x="272152" y="572100"/>
                  </a:moveTo>
                  <a:lnTo>
                    <a:pt x="272152" y="572100"/>
                  </a:lnTo>
                  <a:cubicBezTo>
                    <a:pt x="267786" y="572100"/>
                    <a:pt x="263269" y="571736"/>
                    <a:pt x="258751" y="571009"/>
                  </a:cubicBezTo>
                  <a:cubicBezTo>
                    <a:pt x="225127" y="565581"/>
                    <a:pt x="171552" y="536232"/>
                    <a:pt x="136139" y="516828"/>
                  </a:cubicBezTo>
                  <a:cubicBezTo>
                    <a:pt x="126709" y="511673"/>
                    <a:pt x="118493" y="507156"/>
                    <a:pt x="112429" y="504093"/>
                  </a:cubicBezTo>
                  <a:lnTo>
                    <a:pt x="112338" y="504093"/>
                  </a:lnTo>
                  <a:lnTo>
                    <a:pt x="109003" y="502365"/>
                  </a:lnTo>
                  <a:cubicBezTo>
                    <a:pt x="107699" y="501698"/>
                    <a:pt x="106365" y="501031"/>
                    <a:pt x="105061" y="500334"/>
                  </a:cubicBezTo>
                  <a:lnTo>
                    <a:pt x="95874" y="495240"/>
                  </a:lnTo>
                  <a:lnTo>
                    <a:pt x="96329" y="495088"/>
                  </a:lnTo>
                  <a:cubicBezTo>
                    <a:pt x="52457" y="467498"/>
                    <a:pt x="28838" y="431175"/>
                    <a:pt x="28838" y="327361"/>
                  </a:cubicBezTo>
                  <a:cubicBezTo>
                    <a:pt x="28838" y="298587"/>
                    <a:pt x="33750" y="260263"/>
                    <a:pt x="37904" y="233158"/>
                  </a:cubicBezTo>
                  <a:lnTo>
                    <a:pt x="39238" y="224516"/>
                  </a:lnTo>
                  <a:lnTo>
                    <a:pt x="68678" y="252077"/>
                  </a:lnTo>
                  <a:lnTo>
                    <a:pt x="84565" y="266024"/>
                  </a:lnTo>
                  <a:cubicBezTo>
                    <a:pt x="98846" y="280062"/>
                    <a:pt x="125466" y="310412"/>
                    <a:pt x="143628" y="355922"/>
                  </a:cubicBezTo>
                  <a:lnTo>
                    <a:pt x="143840" y="356649"/>
                  </a:lnTo>
                  <a:cubicBezTo>
                    <a:pt x="144750" y="360833"/>
                    <a:pt x="147084" y="375447"/>
                    <a:pt x="139474" y="388151"/>
                  </a:cubicBezTo>
                  <a:cubicBezTo>
                    <a:pt x="134562" y="396368"/>
                    <a:pt x="126346" y="402220"/>
                    <a:pt x="115036" y="405585"/>
                  </a:cubicBezTo>
                  <a:lnTo>
                    <a:pt x="116371" y="411437"/>
                  </a:lnTo>
                  <a:cubicBezTo>
                    <a:pt x="129347" y="407647"/>
                    <a:pt x="138837" y="400855"/>
                    <a:pt x="144628" y="391214"/>
                  </a:cubicBezTo>
                  <a:cubicBezTo>
                    <a:pt x="145053" y="390486"/>
                    <a:pt x="145447" y="389758"/>
                    <a:pt x="145811" y="389031"/>
                  </a:cubicBezTo>
                  <a:lnTo>
                    <a:pt x="151572" y="377873"/>
                  </a:lnTo>
                  <a:lnTo>
                    <a:pt x="154482" y="389940"/>
                  </a:lnTo>
                  <a:cubicBezTo>
                    <a:pt x="156817" y="400037"/>
                    <a:pt x="159818" y="415409"/>
                    <a:pt x="161425" y="433055"/>
                  </a:cubicBezTo>
                  <a:lnTo>
                    <a:pt x="167398" y="432600"/>
                  </a:lnTo>
                  <a:cubicBezTo>
                    <a:pt x="164609" y="401825"/>
                    <a:pt x="157817" y="378631"/>
                    <a:pt x="157545" y="377630"/>
                  </a:cubicBezTo>
                  <a:cubicBezTo>
                    <a:pt x="155513" y="370778"/>
                    <a:pt x="153179" y="363835"/>
                    <a:pt x="150541" y="356983"/>
                  </a:cubicBezTo>
                  <a:lnTo>
                    <a:pt x="147054" y="347917"/>
                  </a:lnTo>
                  <a:lnTo>
                    <a:pt x="156271" y="350949"/>
                  </a:lnTo>
                  <a:cubicBezTo>
                    <a:pt x="169915" y="355436"/>
                    <a:pt x="186015" y="353435"/>
                    <a:pt x="204055" y="345097"/>
                  </a:cubicBezTo>
                  <a:lnTo>
                    <a:pt x="201356" y="339761"/>
                  </a:lnTo>
                  <a:cubicBezTo>
                    <a:pt x="190381" y="344794"/>
                    <a:pt x="180254" y="347371"/>
                    <a:pt x="171158" y="347371"/>
                  </a:cubicBezTo>
                  <a:cubicBezTo>
                    <a:pt x="153967" y="347371"/>
                    <a:pt x="144659" y="338518"/>
                    <a:pt x="140505" y="332970"/>
                  </a:cubicBezTo>
                  <a:lnTo>
                    <a:pt x="140141" y="333152"/>
                  </a:lnTo>
                  <a:lnTo>
                    <a:pt x="138049" y="329119"/>
                  </a:lnTo>
                  <a:cubicBezTo>
                    <a:pt x="128256" y="310200"/>
                    <a:pt x="116340" y="292523"/>
                    <a:pt x="102696" y="276636"/>
                  </a:cubicBezTo>
                  <a:lnTo>
                    <a:pt x="94692" y="267328"/>
                  </a:lnTo>
                  <a:lnTo>
                    <a:pt x="106820" y="269056"/>
                  </a:lnTo>
                  <a:cubicBezTo>
                    <a:pt x="109912" y="269511"/>
                    <a:pt x="112914" y="269723"/>
                    <a:pt x="115704" y="269723"/>
                  </a:cubicBezTo>
                  <a:cubicBezTo>
                    <a:pt x="128074" y="269723"/>
                    <a:pt x="138655" y="265600"/>
                    <a:pt x="146326" y="257807"/>
                  </a:cubicBezTo>
                  <a:cubicBezTo>
                    <a:pt x="156423" y="247529"/>
                    <a:pt x="174493" y="212510"/>
                    <a:pt x="184953" y="190559"/>
                  </a:cubicBezTo>
                  <a:lnTo>
                    <a:pt x="179526" y="188012"/>
                  </a:lnTo>
                  <a:cubicBezTo>
                    <a:pt x="175645" y="196107"/>
                    <a:pt x="169915" y="207659"/>
                    <a:pt x="164003" y="218725"/>
                  </a:cubicBezTo>
                  <a:lnTo>
                    <a:pt x="159697" y="226790"/>
                  </a:lnTo>
                  <a:lnTo>
                    <a:pt x="155786" y="218544"/>
                  </a:lnTo>
                  <a:cubicBezTo>
                    <a:pt x="154513" y="215875"/>
                    <a:pt x="153027" y="213510"/>
                    <a:pt x="151268" y="211297"/>
                  </a:cubicBezTo>
                  <a:cubicBezTo>
                    <a:pt x="145841" y="204627"/>
                    <a:pt x="138686" y="200109"/>
                    <a:pt x="134229" y="197714"/>
                  </a:cubicBezTo>
                  <a:lnTo>
                    <a:pt x="131955" y="203293"/>
                  </a:lnTo>
                  <a:cubicBezTo>
                    <a:pt x="135987" y="205506"/>
                    <a:pt x="142082" y="209448"/>
                    <a:pt x="146629" y="215057"/>
                  </a:cubicBezTo>
                  <a:cubicBezTo>
                    <a:pt x="153785" y="223880"/>
                    <a:pt x="154664" y="233339"/>
                    <a:pt x="149328" y="244012"/>
                  </a:cubicBezTo>
                  <a:lnTo>
                    <a:pt x="149055" y="244497"/>
                  </a:lnTo>
                  <a:cubicBezTo>
                    <a:pt x="146326" y="248621"/>
                    <a:pt x="144022" y="251592"/>
                    <a:pt x="142082" y="253563"/>
                  </a:cubicBezTo>
                  <a:cubicBezTo>
                    <a:pt x="135472" y="260294"/>
                    <a:pt x="126709" y="263720"/>
                    <a:pt x="116037" y="263720"/>
                  </a:cubicBezTo>
                  <a:cubicBezTo>
                    <a:pt x="101635" y="263720"/>
                    <a:pt x="87203" y="257383"/>
                    <a:pt x="79896" y="253623"/>
                  </a:cubicBezTo>
                  <a:lnTo>
                    <a:pt x="79381" y="253350"/>
                  </a:lnTo>
                  <a:lnTo>
                    <a:pt x="72741" y="247529"/>
                  </a:lnTo>
                  <a:lnTo>
                    <a:pt x="40450" y="217300"/>
                  </a:lnTo>
                  <a:lnTo>
                    <a:pt x="40450" y="217149"/>
                  </a:lnTo>
                  <a:lnTo>
                    <a:pt x="21501" y="199503"/>
                  </a:lnTo>
                  <a:cubicBezTo>
                    <a:pt x="10919" y="189710"/>
                    <a:pt x="550" y="176975"/>
                    <a:pt x="216" y="138894"/>
                  </a:cubicBezTo>
                  <a:cubicBezTo>
                    <a:pt x="-239" y="82894"/>
                    <a:pt x="156" y="12401"/>
                    <a:pt x="216" y="4548"/>
                  </a:cubicBezTo>
                  <a:lnTo>
                    <a:pt x="216" y="61"/>
                  </a:lnTo>
                  <a:lnTo>
                    <a:pt x="4855" y="0"/>
                  </a:lnTo>
                  <a:lnTo>
                    <a:pt x="32234" y="182"/>
                  </a:lnTo>
                  <a:lnTo>
                    <a:pt x="32234" y="5397"/>
                  </a:lnTo>
                  <a:cubicBezTo>
                    <a:pt x="32143" y="18404"/>
                    <a:pt x="31779" y="85986"/>
                    <a:pt x="32234" y="138742"/>
                  </a:cubicBezTo>
                  <a:cubicBezTo>
                    <a:pt x="32476" y="166182"/>
                    <a:pt x="38449" y="171700"/>
                    <a:pt x="43240" y="176126"/>
                  </a:cubicBezTo>
                  <a:lnTo>
                    <a:pt x="47242" y="179856"/>
                  </a:lnTo>
                  <a:cubicBezTo>
                    <a:pt x="50395" y="163847"/>
                    <a:pt x="53639" y="149263"/>
                    <a:pt x="56489" y="138166"/>
                  </a:cubicBezTo>
                  <a:cubicBezTo>
                    <a:pt x="61007" y="120672"/>
                    <a:pt x="81715" y="73252"/>
                    <a:pt x="95996" y="57395"/>
                  </a:cubicBezTo>
                  <a:cubicBezTo>
                    <a:pt x="103636" y="48936"/>
                    <a:pt x="115279" y="47147"/>
                    <a:pt x="123708" y="47147"/>
                  </a:cubicBezTo>
                  <a:cubicBezTo>
                    <a:pt x="135017" y="47147"/>
                    <a:pt x="146508" y="52514"/>
                    <a:pt x="158818" y="63610"/>
                  </a:cubicBezTo>
                  <a:cubicBezTo>
                    <a:pt x="176282" y="79316"/>
                    <a:pt x="228068" y="139773"/>
                    <a:pt x="251444" y="173246"/>
                  </a:cubicBezTo>
                  <a:lnTo>
                    <a:pt x="252414" y="174641"/>
                  </a:lnTo>
                  <a:cubicBezTo>
                    <a:pt x="303200" y="246953"/>
                    <a:pt x="324090" y="321145"/>
                    <a:pt x="332640" y="370778"/>
                  </a:cubicBezTo>
                  <a:lnTo>
                    <a:pt x="332974" y="371597"/>
                  </a:lnTo>
                  <a:lnTo>
                    <a:pt x="332883" y="372203"/>
                  </a:lnTo>
                  <a:cubicBezTo>
                    <a:pt x="336248" y="392487"/>
                    <a:pt x="337946" y="412892"/>
                    <a:pt x="337946" y="432903"/>
                  </a:cubicBezTo>
                  <a:cubicBezTo>
                    <a:pt x="337946" y="474926"/>
                    <a:pt x="327122" y="521618"/>
                    <a:pt x="316419" y="549239"/>
                  </a:cubicBezTo>
                  <a:cubicBezTo>
                    <a:pt x="311022" y="563126"/>
                    <a:pt x="293679" y="572131"/>
                    <a:pt x="272213" y="572131"/>
                  </a:cubicBezTo>
                  <a:close/>
                  <a:moveTo>
                    <a:pt x="114855" y="494997"/>
                  </a:moveTo>
                  <a:lnTo>
                    <a:pt x="115249" y="495179"/>
                  </a:lnTo>
                  <a:cubicBezTo>
                    <a:pt x="121586" y="498333"/>
                    <a:pt x="130378" y="503153"/>
                    <a:pt x="140596" y="508732"/>
                  </a:cubicBezTo>
                  <a:cubicBezTo>
                    <a:pt x="175463" y="527834"/>
                    <a:pt x="228189" y="556728"/>
                    <a:pt x="260267" y="561882"/>
                  </a:cubicBezTo>
                  <a:cubicBezTo>
                    <a:pt x="264300" y="562519"/>
                    <a:pt x="268302" y="562853"/>
                    <a:pt x="272183" y="562853"/>
                  </a:cubicBezTo>
                  <a:cubicBezTo>
                    <a:pt x="289829" y="562853"/>
                    <a:pt x="303806" y="556182"/>
                    <a:pt x="307808" y="545843"/>
                  </a:cubicBezTo>
                  <a:cubicBezTo>
                    <a:pt x="317874" y="519890"/>
                    <a:pt x="328698" y="473440"/>
                    <a:pt x="328698" y="432842"/>
                  </a:cubicBezTo>
                  <a:cubicBezTo>
                    <a:pt x="328698" y="413135"/>
                    <a:pt x="327001" y="392972"/>
                    <a:pt x="323635" y="372961"/>
                  </a:cubicBezTo>
                  <a:lnTo>
                    <a:pt x="323635" y="372749"/>
                  </a:lnTo>
                  <a:cubicBezTo>
                    <a:pt x="315237" y="324025"/>
                    <a:pt x="294771" y="251046"/>
                    <a:pt x="244835" y="179916"/>
                  </a:cubicBezTo>
                  <a:lnTo>
                    <a:pt x="243834" y="178491"/>
                  </a:lnTo>
                  <a:cubicBezTo>
                    <a:pt x="220761" y="145443"/>
                    <a:pt x="169763" y="85865"/>
                    <a:pt x="152602" y="70432"/>
                  </a:cubicBezTo>
                  <a:cubicBezTo>
                    <a:pt x="142082" y="60942"/>
                    <a:pt x="132591" y="56334"/>
                    <a:pt x="123647" y="56334"/>
                  </a:cubicBezTo>
                  <a:cubicBezTo>
                    <a:pt x="117098" y="56334"/>
                    <a:pt x="108124" y="57577"/>
                    <a:pt x="102757" y="63550"/>
                  </a:cubicBezTo>
                  <a:cubicBezTo>
                    <a:pt x="89780" y="77921"/>
                    <a:pt x="69436" y="124553"/>
                    <a:pt x="65312" y="140440"/>
                  </a:cubicBezTo>
                  <a:cubicBezTo>
                    <a:pt x="62008" y="153235"/>
                    <a:pt x="58218" y="170730"/>
                    <a:pt x="54610" y="189710"/>
                  </a:cubicBezTo>
                  <a:lnTo>
                    <a:pt x="53063" y="197896"/>
                  </a:lnTo>
                  <a:lnTo>
                    <a:pt x="36873" y="182857"/>
                  </a:lnTo>
                  <a:cubicBezTo>
                    <a:pt x="29384" y="175945"/>
                    <a:pt x="23168" y="167849"/>
                    <a:pt x="22926" y="138803"/>
                  </a:cubicBezTo>
                  <a:cubicBezTo>
                    <a:pt x="22531" y="90079"/>
                    <a:pt x="22804" y="28773"/>
                    <a:pt x="22926" y="9308"/>
                  </a:cubicBezTo>
                  <a:lnTo>
                    <a:pt x="9342" y="9217"/>
                  </a:lnTo>
                  <a:cubicBezTo>
                    <a:pt x="9252" y="27470"/>
                    <a:pt x="8948" y="88958"/>
                    <a:pt x="9342" y="138894"/>
                  </a:cubicBezTo>
                  <a:cubicBezTo>
                    <a:pt x="9615" y="173307"/>
                    <a:pt x="18560" y="184404"/>
                    <a:pt x="27656" y="192833"/>
                  </a:cubicBezTo>
                  <a:lnTo>
                    <a:pt x="50274" y="213874"/>
                  </a:lnTo>
                  <a:lnTo>
                    <a:pt x="50274" y="214056"/>
                  </a:lnTo>
                  <a:lnTo>
                    <a:pt x="78805" y="240798"/>
                  </a:lnTo>
                  <a:lnTo>
                    <a:pt x="84474" y="245771"/>
                  </a:lnTo>
                  <a:cubicBezTo>
                    <a:pt x="91175" y="249197"/>
                    <a:pt x="103758" y="254594"/>
                    <a:pt x="115885" y="254594"/>
                  </a:cubicBezTo>
                  <a:cubicBezTo>
                    <a:pt x="123981" y="254594"/>
                    <a:pt x="130530" y="252107"/>
                    <a:pt x="135351" y="247196"/>
                  </a:cubicBezTo>
                  <a:cubicBezTo>
                    <a:pt x="136836" y="245710"/>
                    <a:pt x="138746" y="243193"/>
                    <a:pt x="141051" y="239737"/>
                  </a:cubicBezTo>
                  <a:cubicBezTo>
                    <a:pt x="144628" y="232460"/>
                    <a:pt x="144083" y="226821"/>
                    <a:pt x="139322" y="220939"/>
                  </a:cubicBezTo>
                  <a:cubicBezTo>
                    <a:pt x="133592" y="213874"/>
                    <a:pt x="124254" y="209872"/>
                    <a:pt x="124163" y="209842"/>
                  </a:cubicBezTo>
                  <a:lnTo>
                    <a:pt x="119979" y="208083"/>
                  </a:lnTo>
                  <a:lnTo>
                    <a:pt x="129135" y="185526"/>
                  </a:lnTo>
                  <a:lnTo>
                    <a:pt x="133410" y="187254"/>
                  </a:lnTo>
                  <a:cubicBezTo>
                    <a:pt x="134956" y="187890"/>
                    <a:pt x="148691" y="193742"/>
                    <a:pt x="158303" y="205567"/>
                  </a:cubicBezTo>
                  <a:cubicBezTo>
                    <a:pt x="158727" y="206112"/>
                    <a:pt x="159151" y="206658"/>
                    <a:pt x="159576" y="207204"/>
                  </a:cubicBezTo>
                  <a:cubicBezTo>
                    <a:pt x="165064" y="196592"/>
                    <a:pt x="170097" y="186314"/>
                    <a:pt x="173068" y="179977"/>
                  </a:cubicBezTo>
                  <a:lnTo>
                    <a:pt x="175009" y="175793"/>
                  </a:lnTo>
                  <a:lnTo>
                    <a:pt x="197112" y="186132"/>
                  </a:lnTo>
                  <a:lnTo>
                    <a:pt x="195141" y="190316"/>
                  </a:lnTo>
                  <a:cubicBezTo>
                    <a:pt x="190532" y="200170"/>
                    <a:pt x="166792" y="250015"/>
                    <a:pt x="152754" y="264265"/>
                  </a:cubicBezTo>
                  <a:cubicBezTo>
                    <a:pt x="143507" y="273695"/>
                    <a:pt x="130924" y="278728"/>
                    <a:pt x="116401" y="278940"/>
                  </a:cubicBezTo>
                  <a:cubicBezTo>
                    <a:pt x="126740" y="291978"/>
                    <a:pt x="135987" y="306016"/>
                    <a:pt x="143961" y="320872"/>
                  </a:cubicBezTo>
                  <a:lnTo>
                    <a:pt x="143992" y="320872"/>
                  </a:lnTo>
                  <a:lnTo>
                    <a:pt x="146084" y="324874"/>
                  </a:lnTo>
                  <a:cubicBezTo>
                    <a:pt x="146781" y="326239"/>
                    <a:pt x="153421" y="338154"/>
                    <a:pt x="171006" y="338154"/>
                  </a:cubicBezTo>
                  <a:cubicBezTo>
                    <a:pt x="179769" y="338154"/>
                    <a:pt x="189926" y="335244"/>
                    <a:pt x="201174" y="329544"/>
                  </a:cubicBezTo>
                  <a:lnTo>
                    <a:pt x="205298" y="327451"/>
                  </a:lnTo>
                  <a:lnTo>
                    <a:pt x="216334" y="349221"/>
                  </a:lnTo>
                  <a:lnTo>
                    <a:pt x="212211" y="351313"/>
                  </a:lnTo>
                  <a:cubicBezTo>
                    <a:pt x="193898" y="360591"/>
                    <a:pt x="177040" y="364168"/>
                    <a:pt x="161971" y="361804"/>
                  </a:cubicBezTo>
                  <a:cubicBezTo>
                    <a:pt x="163517" y="366230"/>
                    <a:pt x="164942" y="370657"/>
                    <a:pt x="166246" y="375023"/>
                  </a:cubicBezTo>
                  <a:cubicBezTo>
                    <a:pt x="166580" y="376114"/>
                    <a:pt x="174311" y="402492"/>
                    <a:pt x="176858" y="436511"/>
                  </a:cubicBezTo>
                  <a:lnTo>
                    <a:pt x="177192" y="441120"/>
                  </a:lnTo>
                  <a:lnTo>
                    <a:pt x="152845" y="442939"/>
                  </a:lnTo>
                  <a:lnTo>
                    <a:pt x="152511" y="438360"/>
                  </a:lnTo>
                  <a:cubicBezTo>
                    <a:pt x="151511" y="424838"/>
                    <a:pt x="149570" y="412468"/>
                    <a:pt x="147660" y="402614"/>
                  </a:cubicBezTo>
                  <a:cubicBezTo>
                    <a:pt x="139777" y="411891"/>
                    <a:pt x="128438" y="418259"/>
                    <a:pt x="113884" y="421563"/>
                  </a:cubicBezTo>
                  <a:lnTo>
                    <a:pt x="109397" y="422594"/>
                  </a:lnTo>
                  <a:lnTo>
                    <a:pt x="104000" y="398793"/>
                  </a:lnTo>
                  <a:lnTo>
                    <a:pt x="108487" y="397763"/>
                  </a:lnTo>
                  <a:cubicBezTo>
                    <a:pt x="119584" y="395246"/>
                    <a:pt x="127316" y="390395"/>
                    <a:pt x="131530" y="383391"/>
                  </a:cubicBezTo>
                  <a:cubicBezTo>
                    <a:pt x="137291" y="373780"/>
                    <a:pt x="135472" y="362016"/>
                    <a:pt x="134865" y="358923"/>
                  </a:cubicBezTo>
                  <a:cubicBezTo>
                    <a:pt x="117401" y="315293"/>
                    <a:pt x="91872" y="286187"/>
                    <a:pt x="78138" y="272664"/>
                  </a:cubicBezTo>
                  <a:lnTo>
                    <a:pt x="70558" y="266024"/>
                  </a:lnTo>
                  <a:lnTo>
                    <a:pt x="66495" y="263841"/>
                  </a:lnTo>
                  <a:lnTo>
                    <a:pt x="67010" y="262901"/>
                  </a:lnTo>
                  <a:lnTo>
                    <a:pt x="62432" y="258899"/>
                  </a:lnTo>
                  <a:lnTo>
                    <a:pt x="45665" y="243224"/>
                  </a:lnTo>
                  <a:cubicBezTo>
                    <a:pt x="41906" y="269086"/>
                    <a:pt x="37994" y="302074"/>
                    <a:pt x="37994" y="327361"/>
                  </a:cubicBezTo>
                  <a:cubicBezTo>
                    <a:pt x="37994" y="430386"/>
                    <a:pt x="60461" y="462768"/>
                    <a:pt x="104728" y="489479"/>
                  </a:cubicBezTo>
                  <a:lnTo>
                    <a:pt x="114794" y="494997"/>
                  </a:lnTo>
                  <a:close/>
                </a:path>
              </a:pathLst>
            </a:custGeom>
            <a:solidFill>
              <a:srgbClr val="333333"/>
            </a:solidFill>
            <a:ln w="30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37" name="Graphic 18">
            <a:extLst>
              <a:ext uri="{FF2B5EF4-FFF2-40B4-BE49-F238E27FC236}">
                <a16:creationId xmlns:a16="http://schemas.microsoft.com/office/drawing/2014/main" id="{5B525F86-445C-EC77-0C64-406A36A9308E}"/>
              </a:ext>
            </a:extLst>
          </p:cNvPr>
          <p:cNvGrpSpPr/>
          <p:nvPr/>
        </p:nvGrpSpPr>
        <p:grpSpPr>
          <a:xfrm>
            <a:off x="1432745" y="5085682"/>
            <a:ext cx="642502" cy="1039899"/>
            <a:chOff x="1344763" y="5085682"/>
            <a:chExt cx="642502" cy="1039899"/>
          </a:xfrm>
        </p:grpSpPr>
        <p:sp>
          <p:nvSpPr>
            <p:cNvPr id="38" name="Freeform: Shape 37">
              <a:extLst>
                <a:ext uri="{FF2B5EF4-FFF2-40B4-BE49-F238E27FC236}">
                  <a16:creationId xmlns:a16="http://schemas.microsoft.com/office/drawing/2014/main" id="{A4AB732C-163A-2F49-BE59-2476F20B8E44}"/>
                </a:ext>
              </a:extLst>
            </p:cNvPr>
            <p:cNvSpPr/>
            <p:nvPr/>
          </p:nvSpPr>
          <p:spPr>
            <a:xfrm>
              <a:off x="1434634" y="5085682"/>
              <a:ext cx="443752" cy="515174"/>
            </a:xfrm>
            <a:custGeom>
              <a:avLst/>
              <a:gdLst>
                <a:gd name="connsiteX0" fmla="*/ 42856 w 443752"/>
                <a:gd name="connsiteY0" fmla="*/ 515174 h 515174"/>
                <a:gd name="connsiteX1" fmla="*/ 40051 w 443752"/>
                <a:gd name="connsiteY1" fmla="*/ 512512 h 515174"/>
                <a:gd name="connsiteX2" fmla="*/ 5 w 443752"/>
                <a:gd name="connsiteY2" fmla="*/ 432241 h 515174"/>
                <a:gd name="connsiteX3" fmla="*/ 47223 w 443752"/>
                <a:gd name="connsiteY3" fmla="*/ 347248 h 515174"/>
                <a:gd name="connsiteX4" fmla="*/ 47223 w 443752"/>
                <a:gd name="connsiteY4" fmla="*/ 347142 h 515174"/>
                <a:gd name="connsiteX5" fmla="*/ 50027 w 443752"/>
                <a:gd name="connsiteY5" fmla="*/ 345509 h 515174"/>
                <a:gd name="connsiteX6" fmla="*/ 58228 w 443752"/>
                <a:gd name="connsiteY6" fmla="*/ 340822 h 515174"/>
                <a:gd name="connsiteX7" fmla="*/ 92808 w 443752"/>
                <a:gd name="connsiteY7" fmla="*/ 331556 h 515174"/>
                <a:gd name="connsiteX8" fmla="*/ 96038 w 443752"/>
                <a:gd name="connsiteY8" fmla="*/ 331521 h 515174"/>
                <a:gd name="connsiteX9" fmla="*/ 126393 w 443752"/>
                <a:gd name="connsiteY9" fmla="*/ 336562 h 515174"/>
                <a:gd name="connsiteX10" fmla="*/ 169102 w 443752"/>
                <a:gd name="connsiteY10" fmla="*/ 351722 h 515174"/>
                <a:gd name="connsiteX11" fmla="*/ 175954 w 443752"/>
                <a:gd name="connsiteY11" fmla="*/ 354100 h 515174"/>
                <a:gd name="connsiteX12" fmla="*/ 192853 w 443752"/>
                <a:gd name="connsiteY12" fmla="*/ 356941 h 515174"/>
                <a:gd name="connsiteX13" fmla="*/ 201374 w 443752"/>
                <a:gd name="connsiteY13" fmla="*/ 356088 h 515174"/>
                <a:gd name="connsiteX14" fmla="*/ 207729 w 443752"/>
                <a:gd name="connsiteY14" fmla="*/ 354917 h 515174"/>
                <a:gd name="connsiteX15" fmla="*/ 205741 w 443752"/>
                <a:gd name="connsiteY15" fmla="*/ 361094 h 515174"/>
                <a:gd name="connsiteX16" fmla="*/ 203291 w 443752"/>
                <a:gd name="connsiteY16" fmla="*/ 376715 h 515174"/>
                <a:gd name="connsiteX17" fmla="*/ 207942 w 443752"/>
                <a:gd name="connsiteY17" fmla="*/ 397910 h 515174"/>
                <a:gd name="connsiteX18" fmla="*/ 212557 w 443752"/>
                <a:gd name="connsiteY18" fmla="*/ 395887 h 515174"/>
                <a:gd name="connsiteX19" fmla="*/ 208297 w 443752"/>
                <a:gd name="connsiteY19" fmla="*/ 376680 h 515174"/>
                <a:gd name="connsiteX20" fmla="*/ 216001 w 443752"/>
                <a:gd name="connsiteY20" fmla="*/ 351296 h 515174"/>
                <a:gd name="connsiteX21" fmla="*/ 233859 w 443752"/>
                <a:gd name="connsiteY21" fmla="*/ 335675 h 515174"/>
                <a:gd name="connsiteX22" fmla="*/ 234498 w 443752"/>
                <a:gd name="connsiteY22" fmla="*/ 335391 h 515174"/>
                <a:gd name="connsiteX23" fmla="*/ 235350 w 443752"/>
                <a:gd name="connsiteY23" fmla="*/ 335000 h 515174"/>
                <a:gd name="connsiteX24" fmla="*/ 238474 w 443752"/>
                <a:gd name="connsiteY24" fmla="*/ 333615 h 515174"/>
                <a:gd name="connsiteX25" fmla="*/ 240213 w 443752"/>
                <a:gd name="connsiteY25" fmla="*/ 336562 h 515174"/>
                <a:gd name="connsiteX26" fmla="*/ 267160 w 443752"/>
                <a:gd name="connsiteY26" fmla="*/ 358574 h 515174"/>
                <a:gd name="connsiteX27" fmla="*/ 269361 w 443752"/>
                <a:gd name="connsiteY27" fmla="*/ 353958 h 515174"/>
                <a:gd name="connsiteX28" fmla="*/ 240675 w 443752"/>
                <a:gd name="connsiteY28" fmla="*/ 325805 h 515174"/>
                <a:gd name="connsiteX29" fmla="*/ 238048 w 443752"/>
                <a:gd name="connsiteY29" fmla="*/ 310645 h 515174"/>
                <a:gd name="connsiteX30" fmla="*/ 243728 w 443752"/>
                <a:gd name="connsiteY30" fmla="*/ 288670 h 515174"/>
                <a:gd name="connsiteX31" fmla="*/ 245574 w 443752"/>
                <a:gd name="connsiteY31" fmla="*/ 285297 h 515174"/>
                <a:gd name="connsiteX32" fmla="*/ 248947 w 443752"/>
                <a:gd name="connsiteY32" fmla="*/ 287143 h 515174"/>
                <a:gd name="connsiteX33" fmla="*/ 249835 w 443752"/>
                <a:gd name="connsiteY33" fmla="*/ 287604 h 515174"/>
                <a:gd name="connsiteX34" fmla="*/ 250048 w 443752"/>
                <a:gd name="connsiteY34" fmla="*/ 287711 h 515174"/>
                <a:gd name="connsiteX35" fmla="*/ 256189 w 443752"/>
                <a:gd name="connsiteY35" fmla="*/ 290338 h 515174"/>
                <a:gd name="connsiteX36" fmla="*/ 269148 w 443752"/>
                <a:gd name="connsiteY36" fmla="*/ 293320 h 515174"/>
                <a:gd name="connsiteX37" fmla="*/ 282745 w 443752"/>
                <a:gd name="connsiteY37" fmla="*/ 292859 h 515174"/>
                <a:gd name="connsiteX38" fmla="*/ 281396 w 443752"/>
                <a:gd name="connsiteY38" fmla="*/ 287995 h 515174"/>
                <a:gd name="connsiteX39" fmla="*/ 269609 w 443752"/>
                <a:gd name="connsiteY39" fmla="*/ 288315 h 515174"/>
                <a:gd name="connsiteX40" fmla="*/ 237444 w 443752"/>
                <a:gd name="connsiteY40" fmla="*/ 271344 h 515174"/>
                <a:gd name="connsiteX41" fmla="*/ 237231 w 443752"/>
                <a:gd name="connsiteY41" fmla="*/ 271060 h 515174"/>
                <a:gd name="connsiteX42" fmla="*/ 189587 w 443752"/>
                <a:gd name="connsiteY42" fmla="*/ 219369 h 515174"/>
                <a:gd name="connsiteX43" fmla="*/ 176913 w 443752"/>
                <a:gd name="connsiteY43" fmla="*/ 209535 h 515174"/>
                <a:gd name="connsiteX44" fmla="*/ 163493 w 443752"/>
                <a:gd name="connsiteY44" fmla="*/ 199026 h 515174"/>
                <a:gd name="connsiteX45" fmla="*/ 127138 w 443752"/>
                <a:gd name="connsiteY45" fmla="*/ 159761 h 515174"/>
                <a:gd name="connsiteX46" fmla="*/ 113293 w 443752"/>
                <a:gd name="connsiteY46" fmla="*/ 122696 h 515174"/>
                <a:gd name="connsiteX47" fmla="*/ 110949 w 443752"/>
                <a:gd name="connsiteY47" fmla="*/ 92129 h 515174"/>
                <a:gd name="connsiteX48" fmla="*/ 110949 w 443752"/>
                <a:gd name="connsiteY48" fmla="*/ 86732 h 515174"/>
                <a:gd name="connsiteX49" fmla="*/ 110949 w 443752"/>
                <a:gd name="connsiteY49" fmla="*/ 0 h 515174"/>
                <a:gd name="connsiteX50" fmla="*/ 150641 w 443752"/>
                <a:gd name="connsiteY50" fmla="*/ 0 h 515174"/>
                <a:gd name="connsiteX51" fmla="*/ 150534 w 443752"/>
                <a:gd name="connsiteY51" fmla="*/ 86697 h 515174"/>
                <a:gd name="connsiteX52" fmla="*/ 159694 w 443752"/>
                <a:gd name="connsiteY52" fmla="*/ 126317 h 515174"/>
                <a:gd name="connsiteX53" fmla="*/ 185398 w 443752"/>
                <a:gd name="connsiteY53" fmla="*/ 152128 h 515174"/>
                <a:gd name="connsiteX54" fmla="*/ 198392 w 443752"/>
                <a:gd name="connsiteY54" fmla="*/ 154932 h 515174"/>
                <a:gd name="connsiteX55" fmla="*/ 209930 w 443752"/>
                <a:gd name="connsiteY55" fmla="*/ 153051 h 515174"/>
                <a:gd name="connsiteX56" fmla="*/ 227326 w 443752"/>
                <a:gd name="connsiteY56" fmla="*/ 139347 h 515174"/>
                <a:gd name="connsiteX57" fmla="*/ 228853 w 443752"/>
                <a:gd name="connsiteY57" fmla="*/ 137430 h 515174"/>
                <a:gd name="connsiteX58" fmla="*/ 229456 w 443752"/>
                <a:gd name="connsiteY58" fmla="*/ 136684 h 515174"/>
                <a:gd name="connsiteX59" fmla="*/ 232829 w 443752"/>
                <a:gd name="connsiteY59" fmla="*/ 132601 h 515174"/>
                <a:gd name="connsiteX60" fmla="*/ 240071 w 443752"/>
                <a:gd name="connsiteY60" fmla="*/ 123974 h 515174"/>
                <a:gd name="connsiteX61" fmla="*/ 240071 w 443752"/>
                <a:gd name="connsiteY61" fmla="*/ 125181 h 515174"/>
                <a:gd name="connsiteX62" fmla="*/ 305183 w 443752"/>
                <a:gd name="connsiteY62" fmla="*/ 99797 h 515174"/>
                <a:gd name="connsiteX63" fmla="*/ 315407 w 443752"/>
                <a:gd name="connsiteY63" fmla="*/ 100330 h 515174"/>
                <a:gd name="connsiteX64" fmla="*/ 372531 w 443752"/>
                <a:gd name="connsiteY64" fmla="*/ 122767 h 515174"/>
                <a:gd name="connsiteX65" fmla="*/ 442896 w 443752"/>
                <a:gd name="connsiteY65" fmla="*/ 303261 h 515174"/>
                <a:gd name="connsiteX66" fmla="*/ 330354 w 443752"/>
                <a:gd name="connsiteY66" fmla="*/ 462560 h 515174"/>
                <a:gd name="connsiteX67" fmla="*/ 249267 w 443752"/>
                <a:gd name="connsiteY67" fmla="*/ 482832 h 515174"/>
                <a:gd name="connsiteX68" fmla="*/ 249267 w 443752"/>
                <a:gd name="connsiteY68" fmla="*/ 482832 h 515174"/>
                <a:gd name="connsiteX69" fmla="*/ 236131 w 443752"/>
                <a:gd name="connsiteY69" fmla="*/ 482193 h 515174"/>
                <a:gd name="connsiteX70" fmla="*/ 140061 w 443752"/>
                <a:gd name="connsiteY70" fmla="*/ 444347 h 515174"/>
                <a:gd name="connsiteX71" fmla="*/ 139955 w 443752"/>
                <a:gd name="connsiteY71" fmla="*/ 444276 h 515174"/>
                <a:gd name="connsiteX72" fmla="*/ 123801 w 443752"/>
                <a:gd name="connsiteY72" fmla="*/ 431282 h 515174"/>
                <a:gd name="connsiteX73" fmla="*/ 91104 w 443752"/>
                <a:gd name="connsiteY73" fmla="*/ 395532 h 515174"/>
                <a:gd name="connsiteX74" fmla="*/ 77648 w 443752"/>
                <a:gd name="connsiteY74" fmla="*/ 390064 h 515174"/>
                <a:gd name="connsiteX75" fmla="*/ 61601 w 443752"/>
                <a:gd name="connsiteY75" fmla="*/ 399579 h 515174"/>
                <a:gd name="connsiteX76" fmla="*/ 49530 w 443752"/>
                <a:gd name="connsiteY76" fmla="*/ 432490 h 515174"/>
                <a:gd name="connsiteX77" fmla="*/ 49530 w 443752"/>
                <a:gd name="connsiteY77" fmla="*/ 432916 h 515174"/>
                <a:gd name="connsiteX78" fmla="*/ 74275 w 443752"/>
                <a:gd name="connsiteY78" fmla="*/ 476619 h 515174"/>
                <a:gd name="connsiteX79" fmla="*/ 77080 w 443752"/>
                <a:gd name="connsiteY79" fmla="*/ 479282 h 515174"/>
                <a:gd name="connsiteX80" fmla="*/ 42714 w 443752"/>
                <a:gd name="connsiteY80" fmla="*/ 515174 h 515174"/>
                <a:gd name="connsiteX81" fmla="*/ 56240 w 443752"/>
                <a:gd name="connsiteY81" fmla="*/ 350763 h 515174"/>
                <a:gd name="connsiteX82" fmla="*/ 56240 w 443752"/>
                <a:gd name="connsiteY82" fmla="*/ 350763 h 515174"/>
                <a:gd name="connsiteX83" fmla="*/ 53649 w 443752"/>
                <a:gd name="connsiteY83" fmla="*/ 352361 h 515174"/>
                <a:gd name="connsiteX84" fmla="*/ 7673 w 443752"/>
                <a:gd name="connsiteY84" fmla="*/ 432312 h 515174"/>
                <a:gd name="connsiteX85" fmla="*/ 42607 w 443752"/>
                <a:gd name="connsiteY85" fmla="*/ 504240 h 515174"/>
                <a:gd name="connsiteX86" fmla="*/ 66287 w 443752"/>
                <a:gd name="connsiteY86" fmla="*/ 479495 h 515174"/>
                <a:gd name="connsiteX87" fmla="*/ 41897 w 443752"/>
                <a:gd name="connsiteY87" fmla="*/ 433022 h 515174"/>
                <a:gd name="connsiteX88" fmla="*/ 41897 w 443752"/>
                <a:gd name="connsiteY88" fmla="*/ 432490 h 515174"/>
                <a:gd name="connsiteX89" fmla="*/ 55211 w 443752"/>
                <a:gd name="connsiteY89" fmla="*/ 395390 h 515174"/>
                <a:gd name="connsiteX90" fmla="*/ 77293 w 443752"/>
                <a:gd name="connsiteY90" fmla="*/ 382360 h 515174"/>
                <a:gd name="connsiteX91" fmla="*/ 97032 w 443752"/>
                <a:gd name="connsiteY91" fmla="*/ 390526 h 515174"/>
                <a:gd name="connsiteX92" fmla="*/ 128772 w 443752"/>
                <a:gd name="connsiteY92" fmla="*/ 425354 h 515174"/>
                <a:gd name="connsiteX93" fmla="*/ 140239 w 443752"/>
                <a:gd name="connsiteY93" fmla="*/ 434726 h 515174"/>
                <a:gd name="connsiteX94" fmla="*/ 140310 w 443752"/>
                <a:gd name="connsiteY94" fmla="*/ 434584 h 515174"/>
                <a:gd name="connsiteX95" fmla="*/ 144499 w 443752"/>
                <a:gd name="connsiteY95" fmla="*/ 437957 h 515174"/>
                <a:gd name="connsiteX96" fmla="*/ 236983 w 443752"/>
                <a:gd name="connsiteY96" fmla="*/ 474524 h 515174"/>
                <a:gd name="connsiteX97" fmla="*/ 327123 w 443752"/>
                <a:gd name="connsiteY97" fmla="*/ 455602 h 515174"/>
                <a:gd name="connsiteX98" fmla="*/ 435299 w 443752"/>
                <a:gd name="connsiteY98" fmla="*/ 302586 h 515174"/>
                <a:gd name="connsiteX99" fmla="*/ 368093 w 443752"/>
                <a:gd name="connsiteY99" fmla="*/ 129051 h 515174"/>
                <a:gd name="connsiteX100" fmla="*/ 314555 w 443752"/>
                <a:gd name="connsiteY100" fmla="*/ 108034 h 515174"/>
                <a:gd name="connsiteX101" fmla="*/ 305289 w 443752"/>
                <a:gd name="connsiteY101" fmla="*/ 107537 h 515174"/>
                <a:gd name="connsiteX102" fmla="*/ 239184 w 443752"/>
                <a:gd name="connsiteY102" fmla="*/ 137181 h 515174"/>
                <a:gd name="connsiteX103" fmla="*/ 238758 w 443752"/>
                <a:gd name="connsiteY103" fmla="*/ 137678 h 515174"/>
                <a:gd name="connsiteX104" fmla="*/ 235563 w 443752"/>
                <a:gd name="connsiteY104" fmla="*/ 141548 h 515174"/>
                <a:gd name="connsiteX105" fmla="*/ 234924 w 443752"/>
                <a:gd name="connsiteY105" fmla="*/ 142364 h 515174"/>
                <a:gd name="connsiteX106" fmla="*/ 233468 w 443752"/>
                <a:gd name="connsiteY106" fmla="*/ 144175 h 515174"/>
                <a:gd name="connsiteX107" fmla="*/ 211989 w 443752"/>
                <a:gd name="connsiteY107" fmla="*/ 160577 h 515174"/>
                <a:gd name="connsiteX108" fmla="*/ 198463 w 443752"/>
                <a:gd name="connsiteY108" fmla="*/ 162707 h 515174"/>
                <a:gd name="connsiteX109" fmla="*/ 182558 w 443752"/>
                <a:gd name="connsiteY109" fmla="*/ 159335 h 515174"/>
                <a:gd name="connsiteX110" fmla="*/ 152807 w 443752"/>
                <a:gd name="connsiteY110" fmla="*/ 129726 h 515174"/>
                <a:gd name="connsiteX111" fmla="*/ 142866 w 443752"/>
                <a:gd name="connsiteY111" fmla="*/ 86732 h 515174"/>
                <a:gd name="connsiteX112" fmla="*/ 142972 w 443752"/>
                <a:gd name="connsiteY112" fmla="*/ 7740 h 515174"/>
                <a:gd name="connsiteX113" fmla="*/ 118724 w 443752"/>
                <a:gd name="connsiteY113" fmla="*/ 7740 h 515174"/>
                <a:gd name="connsiteX114" fmla="*/ 118724 w 443752"/>
                <a:gd name="connsiteY114" fmla="*/ 86697 h 515174"/>
                <a:gd name="connsiteX115" fmla="*/ 118724 w 443752"/>
                <a:gd name="connsiteY115" fmla="*/ 92129 h 515174"/>
                <a:gd name="connsiteX116" fmla="*/ 120819 w 443752"/>
                <a:gd name="connsiteY116" fmla="*/ 120814 h 515174"/>
                <a:gd name="connsiteX117" fmla="*/ 120819 w 443752"/>
                <a:gd name="connsiteY117" fmla="*/ 121027 h 515174"/>
                <a:gd name="connsiteX118" fmla="*/ 134026 w 443752"/>
                <a:gd name="connsiteY118" fmla="*/ 156210 h 515174"/>
                <a:gd name="connsiteX119" fmla="*/ 168357 w 443752"/>
                <a:gd name="connsiteY119" fmla="*/ 192991 h 515174"/>
                <a:gd name="connsiteX120" fmla="*/ 181635 w 443752"/>
                <a:gd name="connsiteY120" fmla="*/ 203357 h 515174"/>
                <a:gd name="connsiteX121" fmla="*/ 194344 w 443752"/>
                <a:gd name="connsiteY121" fmla="*/ 213227 h 515174"/>
                <a:gd name="connsiteX122" fmla="*/ 243480 w 443752"/>
                <a:gd name="connsiteY122" fmla="*/ 266445 h 515174"/>
                <a:gd name="connsiteX123" fmla="*/ 270355 w 443752"/>
                <a:gd name="connsiteY123" fmla="*/ 280575 h 515174"/>
                <a:gd name="connsiteX124" fmla="*/ 283278 w 443752"/>
                <a:gd name="connsiteY124" fmla="*/ 279723 h 515174"/>
                <a:gd name="connsiteX125" fmla="*/ 286899 w 443752"/>
                <a:gd name="connsiteY125" fmla="*/ 278871 h 515174"/>
                <a:gd name="connsiteX126" fmla="*/ 292366 w 443752"/>
                <a:gd name="connsiteY126" fmla="*/ 298575 h 515174"/>
                <a:gd name="connsiteX127" fmla="*/ 288497 w 443752"/>
                <a:gd name="connsiteY127" fmla="*/ 299498 h 515174"/>
                <a:gd name="connsiteX128" fmla="*/ 268402 w 443752"/>
                <a:gd name="connsiteY128" fmla="*/ 300953 h 515174"/>
                <a:gd name="connsiteX129" fmla="*/ 253562 w 443752"/>
                <a:gd name="connsiteY129" fmla="*/ 297545 h 515174"/>
                <a:gd name="connsiteX130" fmla="*/ 248876 w 443752"/>
                <a:gd name="connsiteY130" fmla="*/ 295663 h 515174"/>
                <a:gd name="connsiteX131" fmla="*/ 245787 w 443752"/>
                <a:gd name="connsiteY131" fmla="*/ 310610 h 515174"/>
                <a:gd name="connsiteX132" fmla="*/ 247988 w 443752"/>
                <a:gd name="connsiteY132" fmla="*/ 323178 h 515174"/>
                <a:gd name="connsiteX133" fmla="*/ 275680 w 443752"/>
                <a:gd name="connsiteY133" fmla="*/ 347639 h 515174"/>
                <a:gd name="connsiteX134" fmla="*/ 280438 w 443752"/>
                <a:gd name="connsiteY134" fmla="*/ 348668 h 515174"/>
                <a:gd name="connsiteX135" fmla="*/ 271349 w 443752"/>
                <a:gd name="connsiteY135" fmla="*/ 367769 h 515174"/>
                <a:gd name="connsiteX136" fmla="*/ 268225 w 443752"/>
                <a:gd name="connsiteY136" fmla="*/ 366917 h 515174"/>
                <a:gd name="connsiteX137" fmla="*/ 235563 w 443752"/>
                <a:gd name="connsiteY137" fmla="*/ 343521 h 515174"/>
                <a:gd name="connsiteX138" fmla="*/ 222462 w 443752"/>
                <a:gd name="connsiteY138" fmla="*/ 355591 h 515174"/>
                <a:gd name="connsiteX139" fmla="*/ 216072 w 443752"/>
                <a:gd name="connsiteY139" fmla="*/ 376680 h 515174"/>
                <a:gd name="connsiteX140" fmla="*/ 220013 w 443752"/>
                <a:gd name="connsiteY140" fmla="*/ 393508 h 515174"/>
                <a:gd name="connsiteX141" fmla="*/ 220865 w 443752"/>
                <a:gd name="connsiteY141" fmla="*/ 394999 h 515174"/>
                <a:gd name="connsiteX142" fmla="*/ 223492 w 443752"/>
                <a:gd name="connsiteY142" fmla="*/ 399543 h 515174"/>
                <a:gd name="connsiteX143" fmla="*/ 219551 w 443752"/>
                <a:gd name="connsiteY143" fmla="*/ 401283 h 515174"/>
                <a:gd name="connsiteX144" fmla="*/ 207693 w 443752"/>
                <a:gd name="connsiteY144" fmla="*/ 406431 h 515174"/>
                <a:gd name="connsiteX145" fmla="*/ 204463 w 443752"/>
                <a:gd name="connsiteY145" fmla="*/ 407815 h 515174"/>
                <a:gd name="connsiteX146" fmla="*/ 202758 w 443752"/>
                <a:gd name="connsiteY146" fmla="*/ 404727 h 515174"/>
                <a:gd name="connsiteX147" fmla="*/ 195587 w 443752"/>
                <a:gd name="connsiteY147" fmla="*/ 376680 h 515174"/>
                <a:gd name="connsiteX148" fmla="*/ 196865 w 443752"/>
                <a:gd name="connsiteY148" fmla="*/ 364503 h 515174"/>
                <a:gd name="connsiteX149" fmla="*/ 192853 w 443752"/>
                <a:gd name="connsiteY149" fmla="*/ 364680 h 515174"/>
                <a:gd name="connsiteX150" fmla="*/ 173220 w 443752"/>
                <a:gd name="connsiteY150" fmla="*/ 361343 h 515174"/>
                <a:gd name="connsiteX151" fmla="*/ 172723 w 443752"/>
                <a:gd name="connsiteY151" fmla="*/ 361165 h 515174"/>
                <a:gd name="connsiteX152" fmla="*/ 166582 w 443752"/>
                <a:gd name="connsiteY152" fmla="*/ 359071 h 515174"/>
                <a:gd name="connsiteX153" fmla="*/ 123553 w 443752"/>
                <a:gd name="connsiteY153" fmla="*/ 343805 h 515174"/>
                <a:gd name="connsiteX154" fmla="*/ 95967 w 443752"/>
                <a:gd name="connsiteY154" fmla="*/ 339296 h 515174"/>
                <a:gd name="connsiteX155" fmla="*/ 92950 w 443752"/>
                <a:gd name="connsiteY155" fmla="*/ 339331 h 515174"/>
                <a:gd name="connsiteX156" fmla="*/ 61495 w 443752"/>
                <a:gd name="connsiteY156" fmla="*/ 347852 h 515174"/>
                <a:gd name="connsiteX157" fmla="*/ 56205 w 443752"/>
                <a:gd name="connsiteY157" fmla="*/ 350834 h 51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443752" h="515174">
                  <a:moveTo>
                    <a:pt x="42856" y="515174"/>
                  </a:moveTo>
                  <a:lnTo>
                    <a:pt x="40051" y="512512"/>
                  </a:lnTo>
                  <a:cubicBezTo>
                    <a:pt x="1354" y="475447"/>
                    <a:pt x="-102" y="439128"/>
                    <a:pt x="5" y="432241"/>
                  </a:cubicBezTo>
                  <a:cubicBezTo>
                    <a:pt x="76" y="397910"/>
                    <a:pt x="18075" y="365603"/>
                    <a:pt x="47223" y="347248"/>
                  </a:cubicBezTo>
                  <a:lnTo>
                    <a:pt x="47223" y="347142"/>
                  </a:lnTo>
                  <a:lnTo>
                    <a:pt x="50027" y="345509"/>
                  </a:lnTo>
                  <a:cubicBezTo>
                    <a:pt x="53862" y="343130"/>
                    <a:pt x="56560" y="341604"/>
                    <a:pt x="58228" y="340822"/>
                  </a:cubicBezTo>
                  <a:cubicBezTo>
                    <a:pt x="74772" y="332692"/>
                    <a:pt x="84749" y="331805"/>
                    <a:pt x="92808" y="331556"/>
                  </a:cubicBezTo>
                  <a:cubicBezTo>
                    <a:pt x="93873" y="331556"/>
                    <a:pt x="94938" y="331521"/>
                    <a:pt x="96038" y="331521"/>
                  </a:cubicBezTo>
                  <a:cubicBezTo>
                    <a:pt x="107470" y="331521"/>
                    <a:pt x="117695" y="333225"/>
                    <a:pt x="126393" y="336562"/>
                  </a:cubicBezTo>
                  <a:cubicBezTo>
                    <a:pt x="142582" y="342811"/>
                    <a:pt x="159836" y="348597"/>
                    <a:pt x="169102" y="351722"/>
                  </a:cubicBezTo>
                  <a:cubicBezTo>
                    <a:pt x="173931" y="353355"/>
                    <a:pt x="175351" y="353816"/>
                    <a:pt x="175954" y="354100"/>
                  </a:cubicBezTo>
                  <a:cubicBezTo>
                    <a:pt x="181493" y="355982"/>
                    <a:pt x="187173" y="356941"/>
                    <a:pt x="192853" y="356941"/>
                  </a:cubicBezTo>
                  <a:cubicBezTo>
                    <a:pt x="195480" y="356941"/>
                    <a:pt x="198250" y="356657"/>
                    <a:pt x="201374" y="356088"/>
                  </a:cubicBezTo>
                  <a:lnTo>
                    <a:pt x="207729" y="354917"/>
                  </a:lnTo>
                  <a:lnTo>
                    <a:pt x="205741" y="361094"/>
                  </a:lnTo>
                  <a:cubicBezTo>
                    <a:pt x="204108" y="366136"/>
                    <a:pt x="203291" y="371390"/>
                    <a:pt x="203291" y="376715"/>
                  </a:cubicBezTo>
                  <a:cubicBezTo>
                    <a:pt x="203291" y="384029"/>
                    <a:pt x="204889" y="391307"/>
                    <a:pt x="207942" y="397910"/>
                  </a:cubicBezTo>
                  <a:cubicBezTo>
                    <a:pt x="209397" y="397271"/>
                    <a:pt x="210959" y="396597"/>
                    <a:pt x="212557" y="395887"/>
                  </a:cubicBezTo>
                  <a:cubicBezTo>
                    <a:pt x="209752" y="389851"/>
                    <a:pt x="208297" y="383390"/>
                    <a:pt x="208297" y="376680"/>
                  </a:cubicBezTo>
                  <a:cubicBezTo>
                    <a:pt x="208297" y="367627"/>
                    <a:pt x="210959" y="358858"/>
                    <a:pt x="216001" y="351296"/>
                  </a:cubicBezTo>
                  <a:cubicBezTo>
                    <a:pt x="220474" y="344586"/>
                    <a:pt x="226652" y="339189"/>
                    <a:pt x="233859" y="335675"/>
                  </a:cubicBezTo>
                  <a:lnTo>
                    <a:pt x="234498" y="335391"/>
                  </a:lnTo>
                  <a:cubicBezTo>
                    <a:pt x="234782" y="335249"/>
                    <a:pt x="235066" y="335107"/>
                    <a:pt x="235350" y="335000"/>
                  </a:cubicBezTo>
                  <a:lnTo>
                    <a:pt x="238474" y="333615"/>
                  </a:lnTo>
                  <a:lnTo>
                    <a:pt x="240213" y="336562"/>
                  </a:lnTo>
                  <a:cubicBezTo>
                    <a:pt x="246426" y="346929"/>
                    <a:pt x="255905" y="354668"/>
                    <a:pt x="267160" y="358574"/>
                  </a:cubicBezTo>
                  <a:lnTo>
                    <a:pt x="269361" y="353958"/>
                  </a:lnTo>
                  <a:cubicBezTo>
                    <a:pt x="256118" y="349556"/>
                    <a:pt x="245361" y="339118"/>
                    <a:pt x="240675" y="325805"/>
                  </a:cubicBezTo>
                  <a:cubicBezTo>
                    <a:pt x="238935" y="320870"/>
                    <a:pt x="238048" y="315758"/>
                    <a:pt x="238048" y="310645"/>
                  </a:cubicBezTo>
                  <a:cubicBezTo>
                    <a:pt x="238048" y="303012"/>
                    <a:pt x="240000" y="295415"/>
                    <a:pt x="243728" y="288670"/>
                  </a:cubicBezTo>
                  <a:lnTo>
                    <a:pt x="245574" y="285297"/>
                  </a:lnTo>
                  <a:lnTo>
                    <a:pt x="248947" y="287143"/>
                  </a:lnTo>
                  <a:cubicBezTo>
                    <a:pt x="249231" y="287320"/>
                    <a:pt x="249551" y="287462"/>
                    <a:pt x="249835" y="287604"/>
                  </a:cubicBezTo>
                  <a:lnTo>
                    <a:pt x="250048" y="287711"/>
                  </a:lnTo>
                  <a:cubicBezTo>
                    <a:pt x="251929" y="288670"/>
                    <a:pt x="253917" y="289522"/>
                    <a:pt x="256189" y="290338"/>
                  </a:cubicBezTo>
                  <a:cubicBezTo>
                    <a:pt x="260521" y="291900"/>
                    <a:pt x="264888" y="292894"/>
                    <a:pt x="269148" y="293320"/>
                  </a:cubicBezTo>
                  <a:cubicBezTo>
                    <a:pt x="273657" y="293746"/>
                    <a:pt x="278130" y="293640"/>
                    <a:pt x="282745" y="292859"/>
                  </a:cubicBezTo>
                  <a:lnTo>
                    <a:pt x="281396" y="287995"/>
                  </a:lnTo>
                  <a:cubicBezTo>
                    <a:pt x="277491" y="288599"/>
                    <a:pt x="273515" y="288705"/>
                    <a:pt x="269609" y="288315"/>
                  </a:cubicBezTo>
                  <a:cubicBezTo>
                    <a:pt x="257006" y="287107"/>
                    <a:pt x="245574" y="281072"/>
                    <a:pt x="237444" y="271344"/>
                  </a:cubicBezTo>
                  <a:lnTo>
                    <a:pt x="237231" y="271060"/>
                  </a:lnTo>
                  <a:cubicBezTo>
                    <a:pt x="230663" y="261652"/>
                    <a:pt x="201835" y="228955"/>
                    <a:pt x="189587" y="219369"/>
                  </a:cubicBezTo>
                  <a:cubicBezTo>
                    <a:pt x="185078" y="215819"/>
                    <a:pt x="180782" y="212517"/>
                    <a:pt x="176913" y="209535"/>
                  </a:cubicBezTo>
                  <a:cubicBezTo>
                    <a:pt x="171552" y="205381"/>
                    <a:pt x="166901" y="201831"/>
                    <a:pt x="163493" y="199026"/>
                  </a:cubicBezTo>
                  <a:cubicBezTo>
                    <a:pt x="150463" y="188446"/>
                    <a:pt x="134594" y="174423"/>
                    <a:pt x="127138" y="159761"/>
                  </a:cubicBezTo>
                  <a:cubicBezTo>
                    <a:pt x="120997" y="147619"/>
                    <a:pt x="116381" y="137856"/>
                    <a:pt x="113293" y="122696"/>
                  </a:cubicBezTo>
                  <a:cubicBezTo>
                    <a:pt x="110843" y="113217"/>
                    <a:pt x="110914" y="102957"/>
                    <a:pt x="110949" y="92129"/>
                  </a:cubicBezTo>
                  <a:cubicBezTo>
                    <a:pt x="110949" y="90353"/>
                    <a:pt x="110949" y="88578"/>
                    <a:pt x="110949" y="86732"/>
                  </a:cubicBezTo>
                  <a:lnTo>
                    <a:pt x="110949" y="0"/>
                  </a:lnTo>
                  <a:lnTo>
                    <a:pt x="150641" y="0"/>
                  </a:lnTo>
                  <a:lnTo>
                    <a:pt x="150534" y="86697"/>
                  </a:lnTo>
                  <a:cubicBezTo>
                    <a:pt x="150534" y="105761"/>
                    <a:pt x="157564" y="121844"/>
                    <a:pt x="159694" y="126317"/>
                  </a:cubicBezTo>
                  <a:cubicBezTo>
                    <a:pt x="167966" y="143536"/>
                    <a:pt x="180427" y="150104"/>
                    <a:pt x="185398" y="152128"/>
                  </a:cubicBezTo>
                  <a:cubicBezTo>
                    <a:pt x="190120" y="154045"/>
                    <a:pt x="194238" y="154932"/>
                    <a:pt x="198392" y="154932"/>
                  </a:cubicBezTo>
                  <a:cubicBezTo>
                    <a:pt x="202545" y="154932"/>
                    <a:pt x="206167" y="154045"/>
                    <a:pt x="209930" y="153051"/>
                  </a:cubicBezTo>
                  <a:cubicBezTo>
                    <a:pt x="218202" y="150849"/>
                    <a:pt x="223456" y="144211"/>
                    <a:pt x="227326" y="139347"/>
                  </a:cubicBezTo>
                  <a:cubicBezTo>
                    <a:pt x="227859" y="138672"/>
                    <a:pt x="228391" y="137998"/>
                    <a:pt x="228853" y="137430"/>
                  </a:cubicBezTo>
                  <a:lnTo>
                    <a:pt x="229456" y="136684"/>
                  </a:lnTo>
                  <a:cubicBezTo>
                    <a:pt x="230521" y="135335"/>
                    <a:pt x="231693" y="133915"/>
                    <a:pt x="232829" y="132601"/>
                  </a:cubicBezTo>
                  <a:lnTo>
                    <a:pt x="240071" y="123974"/>
                  </a:lnTo>
                  <a:lnTo>
                    <a:pt x="240071" y="125181"/>
                  </a:lnTo>
                  <a:cubicBezTo>
                    <a:pt x="257752" y="108957"/>
                    <a:pt x="281006" y="99797"/>
                    <a:pt x="305183" y="99797"/>
                  </a:cubicBezTo>
                  <a:cubicBezTo>
                    <a:pt x="309230" y="99797"/>
                    <a:pt x="312496" y="99975"/>
                    <a:pt x="315407" y="100330"/>
                  </a:cubicBezTo>
                  <a:cubicBezTo>
                    <a:pt x="329999" y="102176"/>
                    <a:pt x="358117" y="112365"/>
                    <a:pt x="372531" y="122767"/>
                  </a:cubicBezTo>
                  <a:cubicBezTo>
                    <a:pt x="419678" y="156778"/>
                    <a:pt x="449251" y="232682"/>
                    <a:pt x="442896" y="303261"/>
                  </a:cubicBezTo>
                  <a:cubicBezTo>
                    <a:pt x="436470" y="374408"/>
                    <a:pt x="396530" y="430998"/>
                    <a:pt x="330354" y="462560"/>
                  </a:cubicBezTo>
                  <a:cubicBezTo>
                    <a:pt x="302591" y="475838"/>
                    <a:pt x="274544" y="482832"/>
                    <a:pt x="249267" y="482832"/>
                  </a:cubicBezTo>
                  <a:lnTo>
                    <a:pt x="249267" y="482832"/>
                  </a:lnTo>
                  <a:cubicBezTo>
                    <a:pt x="244829" y="482832"/>
                    <a:pt x="240391" y="482619"/>
                    <a:pt x="236131" y="482193"/>
                  </a:cubicBezTo>
                  <a:cubicBezTo>
                    <a:pt x="198960" y="478501"/>
                    <a:pt x="165765" y="465400"/>
                    <a:pt x="140061" y="444347"/>
                  </a:cubicBezTo>
                  <a:lnTo>
                    <a:pt x="139955" y="444276"/>
                  </a:lnTo>
                  <a:cubicBezTo>
                    <a:pt x="139493" y="444028"/>
                    <a:pt x="138819" y="443637"/>
                    <a:pt x="123801" y="431282"/>
                  </a:cubicBezTo>
                  <a:cubicBezTo>
                    <a:pt x="119647" y="427874"/>
                    <a:pt x="94618" y="399579"/>
                    <a:pt x="91104" y="395532"/>
                  </a:cubicBezTo>
                  <a:cubicBezTo>
                    <a:pt x="87873" y="391768"/>
                    <a:pt x="82974" y="389780"/>
                    <a:pt x="77648" y="390064"/>
                  </a:cubicBezTo>
                  <a:cubicBezTo>
                    <a:pt x="74808" y="390242"/>
                    <a:pt x="66323" y="392265"/>
                    <a:pt x="61601" y="399579"/>
                  </a:cubicBezTo>
                  <a:cubicBezTo>
                    <a:pt x="55317" y="409271"/>
                    <a:pt x="49530" y="419957"/>
                    <a:pt x="49530" y="432490"/>
                  </a:cubicBezTo>
                  <a:lnTo>
                    <a:pt x="49530" y="432916"/>
                  </a:lnTo>
                  <a:cubicBezTo>
                    <a:pt x="49601" y="434939"/>
                    <a:pt x="50844" y="454217"/>
                    <a:pt x="74275" y="476619"/>
                  </a:cubicBezTo>
                  <a:lnTo>
                    <a:pt x="77080" y="479282"/>
                  </a:lnTo>
                  <a:lnTo>
                    <a:pt x="42714" y="515174"/>
                  </a:lnTo>
                  <a:close/>
                  <a:moveTo>
                    <a:pt x="56240" y="350763"/>
                  </a:moveTo>
                  <a:lnTo>
                    <a:pt x="56240" y="350763"/>
                  </a:lnTo>
                  <a:lnTo>
                    <a:pt x="53649" y="352361"/>
                  </a:lnTo>
                  <a:cubicBezTo>
                    <a:pt x="25353" y="369011"/>
                    <a:pt x="7744" y="399650"/>
                    <a:pt x="7673" y="432312"/>
                  </a:cubicBezTo>
                  <a:cubicBezTo>
                    <a:pt x="7602" y="438525"/>
                    <a:pt x="8880" y="470406"/>
                    <a:pt x="42607" y="504240"/>
                  </a:cubicBezTo>
                  <a:lnTo>
                    <a:pt x="66287" y="479495"/>
                  </a:lnTo>
                  <a:cubicBezTo>
                    <a:pt x="43282" y="456028"/>
                    <a:pt x="42004" y="435401"/>
                    <a:pt x="41897" y="433022"/>
                  </a:cubicBezTo>
                  <a:lnTo>
                    <a:pt x="41897" y="432490"/>
                  </a:lnTo>
                  <a:cubicBezTo>
                    <a:pt x="41897" y="417898"/>
                    <a:pt x="48643" y="405543"/>
                    <a:pt x="55211" y="395390"/>
                  </a:cubicBezTo>
                  <a:cubicBezTo>
                    <a:pt x="63057" y="383319"/>
                    <a:pt x="76725" y="382396"/>
                    <a:pt x="77293" y="382360"/>
                  </a:cubicBezTo>
                  <a:cubicBezTo>
                    <a:pt x="85068" y="381934"/>
                    <a:pt x="92275" y="384952"/>
                    <a:pt x="97032" y="390526"/>
                  </a:cubicBezTo>
                  <a:cubicBezTo>
                    <a:pt x="102748" y="397200"/>
                    <a:pt x="125612" y="422762"/>
                    <a:pt x="128772" y="425354"/>
                  </a:cubicBezTo>
                  <a:cubicBezTo>
                    <a:pt x="134452" y="430040"/>
                    <a:pt x="138002" y="432916"/>
                    <a:pt x="140239" y="434726"/>
                  </a:cubicBezTo>
                  <a:lnTo>
                    <a:pt x="140310" y="434584"/>
                  </a:lnTo>
                  <a:lnTo>
                    <a:pt x="144499" y="437957"/>
                  </a:lnTo>
                  <a:cubicBezTo>
                    <a:pt x="175599" y="463661"/>
                    <a:pt x="211954" y="472039"/>
                    <a:pt x="236983" y="474524"/>
                  </a:cubicBezTo>
                  <a:cubicBezTo>
                    <a:pt x="264213" y="477222"/>
                    <a:pt x="295739" y="470584"/>
                    <a:pt x="327123" y="455602"/>
                  </a:cubicBezTo>
                  <a:cubicBezTo>
                    <a:pt x="390708" y="425247"/>
                    <a:pt x="429121" y="370893"/>
                    <a:pt x="435299" y="302586"/>
                  </a:cubicBezTo>
                  <a:cubicBezTo>
                    <a:pt x="441441" y="234564"/>
                    <a:pt x="413181" y="161571"/>
                    <a:pt x="368093" y="129051"/>
                  </a:cubicBezTo>
                  <a:cubicBezTo>
                    <a:pt x="354815" y="119465"/>
                    <a:pt x="327940" y="109702"/>
                    <a:pt x="314555" y="108034"/>
                  </a:cubicBezTo>
                  <a:cubicBezTo>
                    <a:pt x="311928" y="107714"/>
                    <a:pt x="309017" y="107537"/>
                    <a:pt x="305289" y="107537"/>
                  </a:cubicBezTo>
                  <a:cubicBezTo>
                    <a:pt x="280083" y="107537"/>
                    <a:pt x="256012" y="118329"/>
                    <a:pt x="239184" y="137181"/>
                  </a:cubicBezTo>
                  <a:lnTo>
                    <a:pt x="238758" y="137678"/>
                  </a:lnTo>
                  <a:cubicBezTo>
                    <a:pt x="237657" y="138956"/>
                    <a:pt x="236592" y="140234"/>
                    <a:pt x="235563" y="141548"/>
                  </a:cubicBezTo>
                  <a:lnTo>
                    <a:pt x="234924" y="142364"/>
                  </a:lnTo>
                  <a:cubicBezTo>
                    <a:pt x="234462" y="142897"/>
                    <a:pt x="234001" y="143536"/>
                    <a:pt x="233468" y="144175"/>
                  </a:cubicBezTo>
                  <a:cubicBezTo>
                    <a:pt x="229208" y="149571"/>
                    <a:pt x="222782" y="157737"/>
                    <a:pt x="211989" y="160577"/>
                  </a:cubicBezTo>
                  <a:cubicBezTo>
                    <a:pt x="207906" y="161642"/>
                    <a:pt x="203468" y="162707"/>
                    <a:pt x="198463" y="162707"/>
                  </a:cubicBezTo>
                  <a:cubicBezTo>
                    <a:pt x="193457" y="162707"/>
                    <a:pt x="188167" y="161607"/>
                    <a:pt x="182558" y="159335"/>
                  </a:cubicBezTo>
                  <a:cubicBezTo>
                    <a:pt x="176735" y="156956"/>
                    <a:pt x="162215" y="149358"/>
                    <a:pt x="152807" y="129726"/>
                  </a:cubicBezTo>
                  <a:cubicBezTo>
                    <a:pt x="150463" y="124862"/>
                    <a:pt x="142866" y="107430"/>
                    <a:pt x="142866" y="86732"/>
                  </a:cubicBezTo>
                  <a:lnTo>
                    <a:pt x="142972" y="7740"/>
                  </a:lnTo>
                  <a:lnTo>
                    <a:pt x="118724" y="7740"/>
                  </a:lnTo>
                  <a:lnTo>
                    <a:pt x="118724" y="86697"/>
                  </a:lnTo>
                  <a:cubicBezTo>
                    <a:pt x="118724" y="88543"/>
                    <a:pt x="118724" y="90353"/>
                    <a:pt x="118724" y="92129"/>
                  </a:cubicBezTo>
                  <a:cubicBezTo>
                    <a:pt x="118653" y="102957"/>
                    <a:pt x="118618" y="112294"/>
                    <a:pt x="120819" y="120814"/>
                  </a:cubicBezTo>
                  <a:lnTo>
                    <a:pt x="120819" y="121027"/>
                  </a:lnTo>
                  <a:cubicBezTo>
                    <a:pt x="123766" y="135299"/>
                    <a:pt x="128168" y="144601"/>
                    <a:pt x="134026" y="156210"/>
                  </a:cubicBezTo>
                  <a:cubicBezTo>
                    <a:pt x="140913" y="169737"/>
                    <a:pt x="156925" y="183689"/>
                    <a:pt x="168357" y="192991"/>
                  </a:cubicBezTo>
                  <a:cubicBezTo>
                    <a:pt x="171694" y="195724"/>
                    <a:pt x="176309" y="199275"/>
                    <a:pt x="181635" y="203357"/>
                  </a:cubicBezTo>
                  <a:cubicBezTo>
                    <a:pt x="185504" y="206375"/>
                    <a:pt x="189800" y="209677"/>
                    <a:pt x="194344" y="213227"/>
                  </a:cubicBezTo>
                  <a:cubicBezTo>
                    <a:pt x="207232" y="223345"/>
                    <a:pt x="236344" y="256327"/>
                    <a:pt x="243480" y="266445"/>
                  </a:cubicBezTo>
                  <a:cubicBezTo>
                    <a:pt x="250296" y="274540"/>
                    <a:pt x="259846" y="279545"/>
                    <a:pt x="270355" y="280575"/>
                  </a:cubicBezTo>
                  <a:cubicBezTo>
                    <a:pt x="274651" y="281001"/>
                    <a:pt x="279017" y="280717"/>
                    <a:pt x="283278" y="279723"/>
                  </a:cubicBezTo>
                  <a:lnTo>
                    <a:pt x="286899" y="278871"/>
                  </a:lnTo>
                  <a:lnTo>
                    <a:pt x="292366" y="298575"/>
                  </a:lnTo>
                  <a:lnTo>
                    <a:pt x="288497" y="299498"/>
                  </a:lnTo>
                  <a:cubicBezTo>
                    <a:pt x="281716" y="301131"/>
                    <a:pt x="275077" y="301592"/>
                    <a:pt x="268402" y="300953"/>
                  </a:cubicBezTo>
                  <a:cubicBezTo>
                    <a:pt x="263503" y="300492"/>
                    <a:pt x="258497" y="299320"/>
                    <a:pt x="253562" y="297545"/>
                  </a:cubicBezTo>
                  <a:cubicBezTo>
                    <a:pt x="251894" y="296942"/>
                    <a:pt x="250332" y="296303"/>
                    <a:pt x="248876" y="295663"/>
                  </a:cubicBezTo>
                  <a:cubicBezTo>
                    <a:pt x="246852" y="300385"/>
                    <a:pt x="245787" y="305498"/>
                    <a:pt x="245787" y="310610"/>
                  </a:cubicBezTo>
                  <a:cubicBezTo>
                    <a:pt x="245787" y="314835"/>
                    <a:pt x="246533" y="319060"/>
                    <a:pt x="247988" y="323178"/>
                  </a:cubicBezTo>
                  <a:cubicBezTo>
                    <a:pt x="252320" y="335497"/>
                    <a:pt x="262970" y="344870"/>
                    <a:pt x="275680" y="347639"/>
                  </a:cubicBezTo>
                  <a:lnTo>
                    <a:pt x="280438" y="348668"/>
                  </a:lnTo>
                  <a:lnTo>
                    <a:pt x="271349" y="367769"/>
                  </a:lnTo>
                  <a:lnTo>
                    <a:pt x="268225" y="366917"/>
                  </a:lnTo>
                  <a:cubicBezTo>
                    <a:pt x="254876" y="363224"/>
                    <a:pt x="243373" y="354952"/>
                    <a:pt x="235563" y="343521"/>
                  </a:cubicBezTo>
                  <a:cubicBezTo>
                    <a:pt x="230237" y="346467"/>
                    <a:pt x="225764" y="350621"/>
                    <a:pt x="222462" y="355591"/>
                  </a:cubicBezTo>
                  <a:cubicBezTo>
                    <a:pt x="218273" y="361875"/>
                    <a:pt x="216072" y="369153"/>
                    <a:pt x="216072" y="376680"/>
                  </a:cubicBezTo>
                  <a:cubicBezTo>
                    <a:pt x="216072" y="382538"/>
                    <a:pt x="217385" y="388218"/>
                    <a:pt x="220013" y="393508"/>
                  </a:cubicBezTo>
                  <a:cubicBezTo>
                    <a:pt x="220261" y="394040"/>
                    <a:pt x="220581" y="394537"/>
                    <a:pt x="220865" y="394999"/>
                  </a:cubicBezTo>
                  <a:lnTo>
                    <a:pt x="223492" y="399543"/>
                  </a:lnTo>
                  <a:lnTo>
                    <a:pt x="219551" y="401283"/>
                  </a:lnTo>
                  <a:cubicBezTo>
                    <a:pt x="215291" y="403165"/>
                    <a:pt x="211173" y="404940"/>
                    <a:pt x="207693" y="406431"/>
                  </a:cubicBezTo>
                  <a:lnTo>
                    <a:pt x="204463" y="407815"/>
                  </a:lnTo>
                  <a:lnTo>
                    <a:pt x="202758" y="404727"/>
                  </a:lnTo>
                  <a:cubicBezTo>
                    <a:pt x="198072" y="396171"/>
                    <a:pt x="195587" y="386443"/>
                    <a:pt x="195587" y="376680"/>
                  </a:cubicBezTo>
                  <a:cubicBezTo>
                    <a:pt x="195587" y="372562"/>
                    <a:pt x="196013" y="368479"/>
                    <a:pt x="196865" y="364503"/>
                  </a:cubicBezTo>
                  <a:cubicBezTo>
                    <a:pt x="195480" y="364609"/>
                    <a:pt x="194167" y="364680"/>
                    <a:pt x="192853" y="364680"/>
                  </a:cubicBezTo>
                  <a:cubicBezTo>
                    <a:pt x="186250" y="364680"/>
                    <a:pt x="179646" y="363544"/>
                    <a:pt x="173220" y="361343"/>
                  </a:cubicBezTo>
                  <a:lnTo>
                    <a:pt x="172723" y="361165"/>
                  </a:lnTo>
                  <a:cubicBezTo>
                    <a:pt x="171978" y="360881"/>
                    <a:pt x="169457" y="360029"/>
                    <a:pt x="166582" y="359071"/>
                  </a:cubicBezTo>
                  <a:cubicBezTo>
                    <a:pt x="157244" y="355946"/>
                    <a:pt x="139919" y="350089"/>
                    <a:pt x="123553" y="343805"/>
                  </a:cubicBezTo>
                  <a:cubicBezTo>
                    <a:pt x="115742" y="340787"/>
                    <a:pt x="106476" y="339296"/>
                    <a:pt x="95967" y="339296"/>
                  </a:cubicBezTo>
                  <a:cubicBezTo>
                    <a:pt x="94938" y="339296"/>
                    <a:pt x="93908" y="339296"/>
                    <a:pt x="92950" y="339331"/>
                  </a:cubicBezTo>
                  <a:cubicBezTo>
                    <a:pt x="85707" y="339544"/>
                    <a:pt x="76725" y="340361"/>
                    <a:pt x="61495" y="347852"/>
                  </a:cubicBezTo>
                  <a:cubicBezTo>
                    <a:pt x="60643" y="348242"/>
                    <a:pt x="59116" y="349059"/>
                    <a:pt x="56205" y="350834"/>
                  </a:cubicBez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9" name="Graphic 18">
              <a:extLst>
                <a:ext uri="{FF2B5EF4-FFF2-40B4-BE49-F238E27FC236}">
                  <a16:creationId xmlns:a16="http://schemas.microsoft.com/office/drawing/2014/main" id="{88EFACC6-B9E8-4B7F-6B49-EFA79F2D325F}"/>
                </a:ext>
              </a:extLst>
            </p:cNvPr>
            <p:cNvGrpSpPr/>
            <p:nvPr/>
          </p:nvGrpSpPr>
          <p:grpSpPr>
            <a:xfrm>
              <a:off x="1496069" y="5544585"/>
              <a:ext cx="356491" cy="394928"/>
              <a:chOff x="1496069" y="5544585"/>
              <a:chExt cx="356491" cy="394928"/>
            </a:xfrm>
            <a:solidFill>
              <a:srgbClr val="333333"/>
            </a:solidFill>
          </p:grpSpPr>
          <p:sp>
            <p:nvSpPr>
              <p:cNvPr id="40" name="Freeform: Shape 39">
                <a:extLst>
                  <a:ext uri="{FF2B5EF4-FFF2-40B4-BE49-F238E27FC236}">
                    <a16:creationId xmlns:a16="http://schemas.microsoft.com/office/drawing/2014/main" id="{E7EDB08E-D805-9A37-ADF8-45B41577F410}"/>
                  </a:ext>
                </a:extLst>
              </p:cNvPr>
              <p:cNvSpPr/>
              <p:nvPr/>
            </p:nvSpPr>
            <p:spPr>
              <a:xfrm>
                <a:off x="1797792" y="5834887"/>
                <a:ext cx="45124" cy="48780"/>
              </a:xfrm>
              <a:custGeom>
                <a:avLst/>
                <a:gdLst>
                  <a:gd name="connsiteX0" fmla="*/ 10793 w 45124"/>
                  <a:gd name="connsiteY0" fmla="*/ 48674 h 48780"/>
                  <a:gd name="connsiteX1" fmla="*/ 9089 w 45124"/>
                  <a:gd name="connsiteY1" fmla="*/ 48674 h 48780"/>
                  <a:gd name="connsiteX2" fmla="*/ 3799 w 45124"/>
                  <a:gd name="connsiteY2" fmla="*/ 48567 h 48780"/>
                  <a:gd name="connsiteX3" fmla="*/ 1172 w 45124"/>
                  <a:gd name="connsiteY3" fmla="*/ 48567 h 48780"/>
                  <a:gd name="connsiteX4" fmla="*/ 0 w 45124"/>
                  <a:gd name="connsiteY4" fmla="*/ 37171 h 48780"/>
                  <a:gd name="connsiteX5" fmla="*/ 1243 w 45124"/>
                  <a:gd name="connsiteY5" fmla="*/ 36177 h 48780"/>
                  <a:gd name="connsiteX6" fmla="*/ 17148 w 45124"/>
                  <a:gd name="connsiteY6" fmla="*/ 8059 h 48780"/>
                  <a:gd name="connsiteX7" fmla="*/ 17503 w 45124"/>
                  <a:gd name="connsiteY7" fmla="*/ 5538 h 48780"/>
                  <a:gd name="connsiteX8" fmla="*/ 20272 w 45124"/>
                  <a:gd name="connsiteY8" fmla="*/ 5538 h 48780"/>
                  <a:gd name="connsiteX9" fmla="*/ 38591 w 45124"/>
                  <a:gd name="connsiteY9" fmla="*/ 1420 h 48780"/>
                  <a:gd name="connsiteX10" fmla="*/ 41467 w 45124"/>
                  <a:gd name="connsiteY10" fmla="*/ 0 h 48780"/>
                  <a:gd name="connsiteX11" fmla="*/ 42638 w 45124"/>
                  <a:gd name="connsiteY11" fmla="*/ 2982 h 48780"/>
                  <a:gd name="connsiteX12" fmla="*/ 43490 w 45124"/>
                  <a:gd name="connsiteY12" fmla="*/ 26343 h 48780"/>
                  <a:gd name="connsiteX13" fmla="*/ 10757 w 45124"/>
                  <a:gd name="connsiteY13" fmla="*/ 48780 h 48780"/>
                  <a:gd name="connsiteX14" fmla="*/ 6497 w 45124"/>
                  <a:gd name="connsiteY14" fmla="*/ 42674 h 48780"/>
                  <a:gd name="connsiteX15" fmla="*/ 9302 w 45124"/>
                  <a:gd name="connsiteY15" fmla="*/ 42745 h 48780"/>
                  <a:gd name="connsiteX16" fmla="*/ 10793 w 45124"/>
                  <a:gd name="connsiteY16" fmla="*/ 42745 h 48780"/>
                  <a:gd name="connsiteX17" fmla="*/ 37881 w 45124"/>
                  <a:gd name="connsiteY17" fmla="*/ 24390 h 48780"/>
                  <a:gd name="connsiteX18" fmla="*/ 38130 w 45124"/>
                  <a:gd name="connsiteY18" fmla="*/ 7988 h 48780"/>
                  <a:gd name="connsiteX19" fmla="*/ 22544 w 45124"/>
                  <a:gd name="connsiteY19" fmla="*/ 11290 h 48780"/>
                  <a:gd name="connsiteX20" fmla="*/ 6177 w 45124"/>
                  <a:gd name="connsiteY20" fmla="*/ 39656 h 48780"/>
                  <a:gd name="connsiteX21" fmla="*/ 6497 w 45124"/>
                  <a:gd name="connsiteY21" fmla="*/ 42603 h 4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124" h="48780">
                    <a:moveTo>
                      <a:pt x="10793" y="48674"/>
                    </a:moveTo>
                    <a:cubicBezTo>
                      <a:pt x="10225" y="48674"/>
                      <a:pt x="9657" y="48674"/>
                      <a:pt x="9089" y="48674"/>
                    </a:cubicBezTo>
                    <a:cubicBezTo>
                      <a:pt x="8095" y="48638"/>
                      <a:pt x="6213" y="48603"/>
                      <a:pt x="3799" y="48567"/>
                    </a:cubicBezTo>
                    <a:lnTo>
                      <a:pt x="1172" y="48567"/>
                    </a:lnTo>
                    <a:lnTo>
                      <a:pt x="0" y="37171"/>
                    </a:lnTo>
                    <a:lnTo>
                      <a:pt x="1243" y="36177"/>
                    </a:lnTo>
                    <a:cubicBezTo>
                      <a:pt x="9834" y="29218"/>
                      <a:pt x="15515" y="19242"/>
                      <a:pt x="17148" y="8059"/>
                    </a:cubicBezTo>
                    <a:lnTo>
                      <a:pt x="17503" y="5538"/>
                    </a:lnTo>
                    <a:lnTo>
                      <a:pt x="20272" y="5538"/>
                    </a:lnTo>
                    <a:cubicBezTo>
                      <a:pt x="26911" y="5538"/>
                      <a:pt x="33053" y="4154"/>
                      <a:pt x="38591" y="1420"/>
                    </a:cubicBezTo>
                    <a:lnTo>
                      <a:pt x="41467" y="0"/>
                    </a:lnTo>
                    <a:lnTo>
                      <a:pt x="42638" y="2982"/>
                    </a:lnTo>
                    <a:cubicBezTo>
                      <a:pt x="45621" y="10509"/>
                      <a:pt x="45940" y="18816"/>
                      <a:pt x="43490" y="26343"/>
                    </a:cubicBezTo>
                    <a:cubicBezTo>
                      <a:pt x="38982" y="40189"/>
                      <a:pt x="26449" y="48780"/>
                      <a:pt x="10757" y="48780"/>
                    </a:cubicBezTo>
                    <a:close/>
                    <a:moveTo>
                      <a:pt x="6497" y="42674"/>
                    </a:moveTo>
                    <a:cubicBezTo>
                      <a:pt x="7704" y="42674"/>
                      <a:pt x="8663" y="42709"/>
                      <a:pt x="9302" y="42745"/>
                    </a:cubicBezTo>
                    <a:cubicBezTo>
                      <a:pt x="9799" y="42745"/>
                      <a:pt x="10296" y="42745"/>
                      <a:pt x="10793" y="42745"/>
                    </a:cubicBezTo>
                    <a:cubicBezTo>
                      <a:pt x="24035" y="42745"/>
                      <a:pt x="34153" y="35893"/>
                      <a:pt x="37881" y="24390"/>
                    </a:cubicBezTo>
                    <a:cubicBezTo>
                      <a:pt x="39585" y="19136"/>
                      <a:pt x="39656" y="13420"/>
                      <a:pt x="38130" y="7988"/>
                    </a:cubicBezTo>
                    <a:cubicBezTo>
                      <a:pt x="33266" y="9941"/>
                      <a:pt x="28047" y="11077"/>
                      <a:pt x="22544" y="11290"/>
                    </a:cubicBezTo>
                    <a:cubicBezTo>
                      <a:pt x="20343" y="22402"/>
                      <a:pt x="14627" y="32343"/>
                      <a:pt x="6177" y="39656"/>
                    </a:cubicBezTo>
                    <a:lnTo>
                      <a:pt x="6497" y="42603"/>
                    </a:ln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 name="Freeform: Shape 40">
                <a:extLst>
                  <a:ext uri="{FF2B5EF4-FFF2-40B4-BE49-F238E27FC236}">
                    <a16:creationId xmlns:a16="http://schemas.microsoft.com/office/drawing/2014/main" id="{B2A3D1A9-111D-2C07-4234-E82E381EF37E}"/>
                  </a:ext>
                </a:extLst>
              </p:cNvPr>
              <p:cNvSpPr/>
              <p:nvPr/>
            </p:nvSpPr>
            <p:spPr>
              <a:xfrm>
                <a:off x="1787780" y="5769989"/>
                <a:ext cx="64781" cy="66566"/>
              </a:xfrm>
              <a:custGeom>
                <a:avLst/>
                <a:gdLst>
                  <a:gd name="connsiteX0" fmla="*/ 27727 w 64781"/>
                  <a:gd name="connsiteY0" fmla="*/ 66567 h 66566"/>
                  <a:gd name="connsiteX1" fmla="*/ 27585 w 64781"/>
                  <a:gd name="connsiteY1" fmla="*/ 63727 h 66566"/>
                  <a:gd name="connsiteX2" fmla="*/ 26449 w 64781"/>
                  <a:gd name="connsiteY2" fmla="*/ 55384 h 66566"/>
                  <a:gd name="connsiteX3" fmla="*/ 25384 w 64781"/>
                  <a:gd name="connsiteY3" fmla="*/ 51798 h 66566"/>
                  <a:gd name="connsiteX4" fmla="*/ 20201 w 64781"/>
                  <a:gd name="connsiteY4" fmla="*/ 42177 h 66566"/>
                  <a:gd name="connsiteX5" fmla="*/ 19242 w 64781"/>
                  <a:gd name="connsiteY5" fmla="*/ 40970 h 66566"/>
                  <a:gd name="connsiteX6" fmla="*/ 15088 w 64781"/>
                  <a:gd name="connsiteY6" fmla="*/ 36035 h 66566"/>
                  <a:gd name="connsiteX7" fmla="*/ 21550 w 64781"/>
                  <a:gd name="connsiteY7" fmla="*/ 36106 h 66566"/>
                  <a:gd name="connsiteX8" fmla="*/ 29857 w 64781"/>
                  <a:gd name="connsiteY8" fmla="*/ 36283 h 66566"/>
                  <a:gd name="connsiteX9" fmla="*/ 30461 w 64781"/>
                  <a:gd name="connsiteY9" fmla="*/ 36283 h 66566"/>
                  <a:gd name="connsiteX10" fmla="*/ 34331 w 64781"/>
                  <a:gd name="connsiteY10" fmla="*/ 34792 h 66566"/>
                  <a:gd name="connsiteX11" fmla="*/ 33408 w 64781"/>
                  <a:gd name="connsiteY11" fmla="*/ 30781 h 66566"/>
                  <a:gd name="connsiteX12" fmla="*/ 26023 w 64781"/>
                  <a:gd name="connsiteY12" fmla="*/ 30283 h 66566"/>
                  <a:gd name="connsiteX13" fmla="*/ 12248 w 64781"/>
                  <a:gd name="connsiteY13" fmla="*/ 30674 h 66566"/>
                  <a:gd name="connsiteX14" fmla="*/ 6071 w 64781"/>
                  <a:gd name="connsiteY14" fmla="*/ 30923 h 66566"/>
                  <a:gd name="connsiteX15" fmla="*/ 4473 w 64781"/>
                  <a:gd name="connsiteY15" fmla="*/ 29325 h 66566"/>
                  <a:gd name="connsiteX16" fmla="*/ 0 w 64781"/>
                  <a:gd name="connsiteY16" fmla="*/ 817 h 66566"/>
                  <a:gd name="connsiteX17" fmla="*/ 3337 w 64781"/>
                  <a:gd name="connsiteY17" fmla="*/ 710 h 66566"/>
                  <a:gd name="connsiteX18" fmla="*/ 10970 w 64781"/>
                  <a:gd name="connsiteY18" fmla="*/ 426 h 66566"/>
                  <a:gd name="connsiteX19" fmla="*/ 25739 w 64781"/>
                  <a:gd name="connsiteY19" fmla="*/ 0 h 66566"/>
                  <a:gd name="connsiteX20" fmla="*/ 50094 w 64781"/>
                  <a:gd name="connsiteY20" fmla="*/ 5503 h 66566"/>
                  <a:gd name="connsiteX21" fmla="*/ 63159 w 64781"/>
                  <a:gd name="connsiteY21" fmla="*/ 44165 h 66566"/>
                  <a:gd name="connsiteX22" fmla="*/ 55242 w 64781"/>
                  <a:gd name="connsiteY22" fmla="*/ 57088 h 66566"/>
                  <a:gd name="connsiteX23" fmla="*/ 46331 w 64781"/>
                  <a:gd name="connsiteY23" fmla="*/ 63230 h 66566"/>
                  <a:gd name="connsiteX24" fmla="*/ 30639 w 64781"/>
                  <a:gd name="connsiteY24" fmla="*/ 66567 h 66566"/>
                  <a:gd name="connsiteX25" fmla="*/ 27798 w 64781"/>
                  <a:gd name="connsiteY25" fmla="*/ 66567 h 66566"/>
                  <a:gd name="connsiteX26" fmla="*/ 27301 w 64781"/>
                  <a:gd name="connsiteY26" fmla="*/ 42141 h 66566"/>
                  <a:gd name="connsiteX27" fmla="*/ 30958 w 64781"/>
                  <a:gd name="connsiteY27" fmla="*/ 49881 h 66566"/>
                  <a:gd name="connsiteX28" fmla="*/ 32201 w 64781"/>
                  <a:gd name="connsiteY28" fmla="*/ 54035 h 66566"/>
                  <a:gd name="connsiteX29" fmla="*/ 33301 w 64781"/>
                  <a:gd name="connsiteY29" fmla="*/ 60532 h 66566"/>
                  <a:gd name="connsiteX30" fmla="*/ 43774 w 64781"/>
                  <a:gd name="connsiteY30" fmla="*/ 57869 h 66566"/>
                  <a:gd name="connsiteX31" fmla="*/ 51017 w 64781"/>
                  <a:gd name="connsiteY31" fmla="*/ 52863 h 66566"/>
                  <a:gd name="connsiteX32" fmla="*/ 57478 w 64781"/>
                  <a:gd name="connsiteY32" fmla="*/ 42319 h 66566"/>
                  <a:gd name="connsiteX33" fmla="*/ 46757 w 64781"/>
                  <a:gd name="connsiteY33" fmla="*/ 10402 h 66566"/>
                  <a:gd name="connsiteX34" fmla="*/ 25668 w 64781"/>
                  <a:gd name="connsiteY34" fmla="*/ 5893 h 66566"/>
                  <a:gd name="connsiteX35" fmla="*/ 11183 w 64781"/>
                  <a:gd name="connsiteY35" fmla="*/ 6319 h 66566"/>
                  <a:gd name="connsiteX36" fmla="*/ 6816 w 64781"/>
                  <a:gd name="connsiteY36" fmla="*/ 6497 h 66566"/>
                  <a:gd name="connsiteX37" fmla="*/ 9692 w 64781"/>
                  <a:gd name="connsiteY37" fmla="*/ 24852 h 66566"/>
                  <a:gd name="connsiteX38" fmla="*/ 11893 w 64781"/>
                  <a:gd name="connsiteY38" fmla="*/ 24781 h 66566"/>
                  <a:gd name="connsiteX39" fmla="*/ 25952 w 64781"/>
                  <a:gd name="connsiteY39" fmla="*/ 24390 h 66566"/>
                  <a:gd name="connsiteX40" fmla="*/ 36212 w 64781"/>
                  <a:gd name="connsiteY40" fmla="*/ 25633 h 66566"/>
                  <a:gd name="connsiteX41" fmla="*/ 36461 w 64781"/>
                  <a:gd name="connsiteY41" fmla="*/ 25775 h 66566"/>
                  <a:gd name="connsiteX42" fmla="*/ 39869 w 64781"/>
                  <a:gd name="connsiteY42" fmla="*/ 36638 h 66566"/>
                  <a:gd name="connsiteX43" fmla="*/ 30390 w 64781"/>
                  <a:gd name="connsiteY43" fmla="*/ 42212 h 66566"/>
                  <a:gd name="connsiteX44" fmla="*/ 29573 w 64781"/>
                  <a:gd name="connsiteY44" fmla="*/ 42212 h 66566"/>
                  <a:gd name="connsiteX45" fmla="*/ 27266 w 64781"/>
                  <a:gd name="connsiteY45" fmla="*/ 42141 h 6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4781" h="66566">
                    <a:moveTo>
                      <a:pt x="27727" y="66567"/>
                    </a:moveTo>
                    <a:lnTo>
                      <a:pt x="27585" y="63727"/>
                    </a:lnTo>
                    <a:cubicBezTo>
                      <a:pt x="27443" y="60745"/>
                      <a:pt x="27053" y="57940"/>
                      <a:pt x="26449" y="55384"/>
                    </a:cubicBezTo>
                    <a:cubicBezTo>
                      <a:pt x="26165" y="54248"/>
                      <a:pt x="25846" y="53112"/>
                      <a:pt x="25384" y="51798"/>
                    </a:cubicBezTo>
                    <a:cubicBezTo>
                      <a:pt x="24142" y="48319"/>
                      <a:pt x="22402" y="45052"/>
                      <a:pt x="20201" y="42177"/>
                    </a:cubicBezTo>
                    <a:cubicBezTo>
                      <a:pt x="19881" y="41751"/>
                      <a:pt x="19562" y="41360"/>
                      <a:pt x="19242" y="40970"/>
                    </a:cubicBezTo>
                    <a:lnTo>
                      <a:pt x="15088" y="36035"/>
                    </a:lnTo>
                    <a:lnTo>
                      <a:pt x="21550" y="36106"/>
                    </a:lnTo>
                    <a:cubicBezTo>
                      <a:pt x="25526" y="36141"/>
                      <a:pt x="28544" y="36212"/>
                      <a:pt x="29857" y="36283"/>
                    </a:cubicBezTo>
                    <a:cubicBezTo>
                      <a:pt x="30070" y="36283"/>
                      <a:pt x="30248" y="36283"/>
                      <a:pt x="30461" y="36283"/>
                    </a:cubicBezTo>
                    <a:cubicBezTo>
                      <a:pt x="33834" y="36283"/>
                      <a:pt x="34189" y="35183"/>
                      <a:pt x="34331" y="34792"/>
                    </a:cubicBezTo>
                    <a:cubicBezTo>
                      <a:pt x="34721" y="33550"/>
                      <a:pt x="34402" y="31597"/>
                      <a:pt x="33408" y="30781"/>
                    </a:cubicBezTo>
                    <a:cubicBezTo>
                      <a:pt x="33017" y="30674"/>
                      <a:pt x="31420" y="30283"/>
                      <a:pt x="26023" y="30283"/>
                    </a:cubicBezTo>
                    <a:cubicBezTo>
                      <a:pt x="21905" y="30283"/>
                      <a:pt x="17006" y="30496"/>
                      <a:pt x="12248" y="30674"/>
                    </a:cubicBezTo>
                    <a:lnTo>
                      <a:pt x="6071" y="30923"/>
                    </a:lnTo>
                    <a:lnTo>
                      <a:pt x="4473" y="29325"/>
                    </a:lnTo>
                    <a:lnTo>
                      <a:pt x="0" y="817"/>
                    </a:lnTo>
                    <a:lnTo>
                      <a:pt x="3337" y="710"/>
                    </a:lnTo>
                    <a:cubicBezTo>
                      <a:pt x="6035" y="604"/>
                      <a:pt x="8592" y="497"/>
                      <a:pt x="10970" y="426"/>
                    </a:cubicBezTo>
                    <a:cubicBezTo>
                      <a:pt x="16544" y="213"/>
                      <a:pt x="21372" y="0"/>
                      <a:pt x="25739" y="0"/>
                    </a:cubicBezTo>
                    <a:cubicBezTo>
                      <a:pt x="35431" y="0"/>
                      <a:pt x="43277" y="923"/>
                      <a:pt x="50094" y="5503"/>
                    </a:cubicBezTo>
                    <a:cubicBezTo>
                      <a:pt x="62271" y="13668"/>
                      <a:pt x="67774" y="29928"/>
                      <a:pt x="63159" y="44165"/>
                    </a:cubicBezTo>
                    <a:cubicBezTo>
                      <a:pt x="61526" y="49135"/>
                      <a:pt x="58863" y="53502"/>
                      <a:pt x="55242" y="57088"/>
                    </a:cubicBezTo>
                    <a:cubicBezTo>
                      <a:pt x="52685" y="59608"/>
                      <a:pt x="49668" y="61668"/>
                      <a:pt x="46331" y="63230"/>
                    </a:cubicBezTo>
                    <a:cubicBezTo>
                      <a:pt x="41609" y="65431"/>
                      <a:pt x="36354" y="66531"/>
                      <a:pt x="30639" y="66567"/>
                    </a:cubicBezTo>
                    <a:lnTo>
                      <a:pt x="27798" y="66567"/>
                    </a:lnTo>
                    <a:close/>
                    <a:moveTo>
                      <a:pt x="27301" y="42141"/>
                    </a:moveTo>
                    <a:cubicBezTo>
                      <a:pt x="28792" y="44555"/>
                      <a:pt x="29999" y="47147"/>
                      <a:pt x="30958" y="49881"/>
                    </a:cubicBezTo>
                    <a:cubicBezTo>
                      <a:pt x="31491" y="51372"/>
                      <a:pt x="31881" y="52721"/>
                      <a:pt x="32201" y="54035"/>
                    </a:cubicBezTo>
                    <a:cubicBezTo>
                      <a:pt x="32698" y="56094"/>
                      <a:pt x="33053" y="58259"/>
                      <a:pt x="33301" y="60532"/>
                    </a:cubicBezTo>
                    <a:cubicBezTo>
                      <a:pt x="37064" y="60212"/>
                      <a:pt x="40579" y="59324"/>
                      <a:pt x="43774" y="57869"/>
                    </a:cubicBezTo>
                    <a:cubicBezTo>
                      <a:pt x="46508" y="56591"/>
                      <a:pt x="48958" y="54922"/>
                      <a:pt x="51017" y="52863"/>
                    </a:cubicBezTo>
                    <a:cubicBezTo>
                      <a:pt x="53964" y="49952"/>
                      <a:pt x="56129" y="46402"/>
                      <a:pt x="57478" y="42319"/>
                    </a:cubicBezTo>
                    <a:cubicBezTo>
                      <a:pt x="61313" y="30532"/>
                      <a:pt x="56804" y="17112"/>
                      <a:pt x="46757" y="10402"/>
                    </a:cubicBezTo>
                    <a:cubicBezTo>
                      <a:pt x="41183" y="6674"/>
                      <a:pt x="34295" y="5893"/>
                      <a:pt x="25668" y="5893"/>
                    </a:cubicBezTo>
                    <a:cubicBezTo>
                      <a:pt x="21443" y="5893"/>
                      <a:pt x="16686" y="6071"/>
                      <a:pt x="11183" y="6319"/>
                    </a:cubicBezTo>
                    <a:cubicBezTo>
                      <a:pt x="9763" y="6390"/>
                      <a:pt x="8308" y="6426"/>
                      <a:pt x="6816" y="6497"/>
                    </a:cubicBezTo>
                    <a:lnTo>
                      <a:pt x="9692" y="24852"/>
                    </a:lnTo>
                    <a:lnTo>
                      <a:pt x="11893" y="24781"/>
                    </a:lnTo>
                    <a:cubicBezTo>
                      <a:pt x="16722" y="24568"/>
                      <a:pt x="21727" y="24390"/>
                      <a:pt x="25952" y="24390"/>
                    </a:cubicBezTo>
                    <a:cubicBezTo>
                      <a:pt x="32982" y="24390"/>
                      <a:pt x="35041" y="24994"/>
                      <a:pt x="36212" y="25633"/>
                    </a:cubicBezTo>
                    <a:lnTo>
                      <a:pt x="36461" y="25775"/>
                    </a:lnTo>
                    <a:cubicBezTo>
                      <a:pt x="40011" y="28153"/>
                      <a:pt x="41005" y="33159"/>
                      <a:pt x="39869" y="36638"/>
                    </a:cubicBezTo>
                    <a:cubicBezTo>
                      <a:pt x="38378" y="41254"/>
                      <a:pt x="33905" y="42212"/>
                      <a:pt x="30390" y="42212"/>
                    </a:cubicBezTo>
                    <a:cubicBezTo>
                      <a:pt x="30142" y="42212"/>
                      <a:pt x="29857" y="42212"/>
                      <a:pt x="29573" y="42212"/>
                    </a:cubicBezTo>
                    <a:cubicBezTo>
                      <a:pt x="29076" y="42212"/>
                      <a:pt x="28295" y="42177"/>
                      <a:pt x="27266" y="42141"/>
                    </a:cubicBez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 name="Freeform: Shape 41">
                <a:extLst>
                  <a:ext uri="{FF2B5EF4-FFF2-40B4-BE49-F238E27FC236}">
                    <a16:creationId xmlns:a16="http://schemas.microsoft.com/office/drawing/2014/main" id="{97B4E8DB-9687-921B-1309-66AD4FA7581E}"/>
                  </a:ext>
                </a:extLst>
              </p:cNvPr>
              <p:cNvSpPr/>
              <p:nvPr/>
            </p:nvSpPr>
            <p:spPr>
              <a:xfrm>
                <a:off x="1748301" y="5601424"/>
                <a:ext cx="98208" cy="162529"/>
              </a:xfrm>
              <a:custGeom>
                <a:avLst/>
                <a:gdLst>
                  <a:gd name="connsiteX0" fmla="*/ 65679 w 98208"/>
                  <a:gd name="connsiteY0" fmla="*/ 162530 h 162529"/>
                  <a:gd name="connsiteX1" fmla="*/ 65679 w 98208"/>
                  <a:gd name="connsiteY1" fmla="*/ 162530 h 162529"/>
                  <a:gd name="connsiteX2" fmla="*/ 63194 w 98208"/>
                  <a:gd name="connsiteY2" fmla="*/ 162423 h 162529"/>
                  <a:gd name="connsiteX3" fmla="*/ 34047 w 98208"/>
                  <a:gd name="connsiteY3" fmla="*/ 135157 h 162529"/>
                  <a:gd name="connsiteX4" fmla="*/ 34047 w 98208"/>
                  <a:gd name="connsiteY4" fmla="*/ 134944 h 162529"/>
                  <a:gd name="connsiteX5" fmla="*/ 31349 w 98208"/>
                  <a:gd name="connsiteY5" fmla="*/ 118045 h 162529"/>
                  <a:gd name="connsiteX6" fmla="*/ 28544 w 98208"/>
                  <a:gd name="connsiteY6" fmla="*/ 108353 h 162529"/>
                  <a:gd name="connsiteX7" fmla="*/ 28402 w 98208"/>
                  <a:gd name="connsiteY7" fmla="*/ 107892 h 162529"/>
                  <a:gd name="connsiteX8" fmla="*/ 24461 w 98208"/>
                  <a:gd name="connsiteY8" fmla="*/ 90318 h 162529"/>
                  <a:gd name="connsiteX9" fmla="*/ 18106 w 98208"/>
                  <a:gd name="connsiteY9" fmla="*/ 72496 h 162529"/>
                  <a:gd name="connsiteX10" fmla="*/ 17254 w 98208"/>
                  <a:gd name="connsiteY10" fmla="*/ 72034 h 162529"/>
                  <a:gd name="connsiteX11" fmla="*/ 16367 w 98208"/>
                  <a:gd name="connsiteY11" fmla="*/ 72425 h 162529"/>
                  <a:gd name="connsiteX12" fmla="*/ 13775 w 98208"/>
                  <a:gd name="connsiteY12" fmla="*/ 83679 h 162529"/>
                  <a:gd name="connsiteX13" fmla="*/ 13349 w 98208"/>
                  <a:gd name="connsiteY13" fmla="*/ 88223 h 162529"/>
                  <a:gd name="connsiteX14" fmla="*/ 9373 w 98208"/>
                  <a:gd name="connsiteY14" fmla="*/ 85951 h 162529"/>
                  <a:gd name="connsiteX15" fmla="*/ 2024 w 98208"/>
                  <a:gd name="connsiteY15" fmla="*/ 82685 h 162529"/>
                  <a:gd name="connsiteX16" fmla="*/ 0 w 98208"/>
                  <a:gd name="connsiteY16" fmla="*/ 82010 h 162529"/>
                  <a:gd name="connsiteX17" fmla="*/ 213 w 98208"/>
                  <a:gd name="connsiteY17" fmla="*/ 46757 h 162529"/>
                  <a:gd name="connsiteX18" fmla="*/ 1704 w 98208"/>
                  <a:gd name="connsiteY18" fmla="*/ 45905 h 162529"/>
                  <a:gd name="connsiteX19" fmla="*/ 4722 w 98208"/>
                  <a:gd name="connsiteY19" fmla="*/ 44413 h 162529"/>
                  <a:gd name="connsiteX20" fmla="*/ 17290 w 98208"/>
                  <a:gd name="connsiteY20" fmla="*/ 41715 h 162529"/>
                  <a:gd name="connsiteX21" fmla="*/ 31952 w 98208"/>
                  <a:gd name="connsiteY21" fmla="*/ 45478 h 162529"/>
                  <a:gd name="connsiteX22" fmla="*/ 40224 w 98208"/>
                  <a:gd name="connsiteY22" fmla="*/ 51798 h 162529"/>
                  <a:gd name="connsiteX23" fmla="*/ 43455 w 98208"/>
                  <a:gd name="connsiteY23" fmla="*/ 55952 h 162529"/>
                  <a:gd name="connsiteX24" fmla="*/ 53573 w 98208"/>
                  <a:gd name="connsiteY24" fmla="*/ 82046 h 162529"/>
                  <a:gd name="connsiteX25" fmla="*/ 63301 w 98208"/>
                  <a:gd name="connsiteY25" fmla="*/ 127453 h 162529"/>
                  <a:gd name="connsiteX26" fmla="*/ 65502 w 98208"/>
                  <a:gd name="connsiteY26" fmla="*/ 132246 h 162529"/>
                  <a:gd name="connsiteX27" fmla="*/ 65502 w 98208"/>
                  <a:gd name="connsiteY27" fmla="*/ 132246 h 162529"/>
                  <a:gd name="connsiteX28" fmla="*/ 67881 w 98208"/>
                  <a:gd name="connsiteY28" fmla="*/ 130436 h 162529"/>
                  <a:gd name="connsiteX29" fmla="*/ 63265 w 98208"/>
                  <a:gd name="connsiteY29" fmla="*/ 107963 h 162529"/>
                  <a:gd name="connsiteX30" fmla="*/ 59786 w 98208"/>
                  <a:gd name="connsiteY30" fmla="*/ 94152 h 162529"/>
                  <a:gd name="connsiteX31" fmla="*/ 53644 w 98208"/>
                  <a:gd name="connsiteY31" fmla="*/ 68768 h 162529"/>
                  <a:gd name="connsiteX32" fmla="*/ 50839 w 98208"/>
                  <a:gd name="connsiteY32" fmla="*/ 57159 h 162529"/>
                  <a:gd name="connsiteX33" fmla="*/ 42638 w 98208"/>
                  <a:gd name="connsiteY33" fmla="*/ 35680 h 162529"/>
                  <a:gd name="connsiteX34" fmla="*/ 35325 w 98208"/>
                  <a:gd name="connsiteY34" fmla="*/ 30355 h 162529"/>
                  <a:gd name="connsiteX35" fmla="*/ 33621 w 98208"/>
                  <a:gd name="connsiteY35" fmla="*/ 30532 h 162529"/>
                  <a:gd name="connsiteX36" fmla="*/ 32094 w 98208"/>
                  <a:gd name="connsiteY36" fmla="*/ 36638 h 162529"/>
                  <a:gd name="connsiteX37" fmla="*/ 32591 w 98208"/>
                  <a:gd name="connsiteY37" fmla="*/ 41218 h 162529"/>
                  <a:gd name="connsiteX38" fmla="*/ 28224 w 98208"/>
                  <a:gd name="connsiteY38" fmla="*/ 39763 h 162529"/>
                  <a:gd name="connsiteX39" fmla="*/ 5716 w 98208"/>
                  <a:gd name="connsiteY39" fmla="*/ 39905 h 162529"/>
                  <a:gd name="connsiteX40" fmla="*/ 1953 w 98208"/>
                  <a:gd name="connsiteY40" fmla="*/ 41218 h 162529"/>
                  <a:gd name="connsiteX41" fmla="*/ 1811 w 98208"/>
                  <a:gd name="connsiteY41" fmla="*/ 37242 h 162529"/>
                  <a:gd name="connsiteX42" fmla="*/ 26059 w 98208"/>
                  <a:gd name="connsiteY42" fmla="*/ 1207 h 162529"/>
                  <a:gd name="connsiteX43" fmla="*/ 35644 w 98208"/>
                  <a:gd name="connsiteY43" fmla="*/ 0 h 162529"/>
                  <a:gd name="connsiteX44" fmla="*/ 69549 w 98208"/>
                  <a:gd name="connsiteY44" fmla="*/ 21692 h 162529"/>
                  <a:gd name="connsiteX45" fmla="*/ 80164 w 98208"/>
                  <a:gd name="connsiteY45" fmla="*/ 49490 h 162529"/>
                  <a:gd name="connsiteX46" fmla="*/ 80271 w 98208"/>
                  <a:gd name="connsiteY46" fmla="*/ 49845 h 162529"/>
                  <a:gd name="connsiteX47" fmla="*/ 83360 w 98208"/>
                  <a:gd name="connsiteY47" fmla="*/ 62662 h 162529"/>
                  <a:gd name="connsiteX48" fmla="*/ 89253 w 98208"/>
                  <a:gd name="connsiteY48" fmla="*/ 86981 h 162529"/>
                  <a:gd name="connsiteX49" fmla="*/ 92626 w 98208"/>
                  <a:gd name="connsiteY49" fmla="*/ 100365 h 162529"/>
                  <a:gd name="connsiteX50" fmla="*/ 96566 w 98208"/>
                  <a:gd name="connsiteY50" fmla="*/ 140305 h 162529"/>
                  <a:gd name="connsiteX51" fmla="*/ 65679 w 98208"/>
                  <a:gd name="connsiteY51" fmla="*/ 162530 h 162529"/>
                  <a:gd name="connsiteX52" fmla="*/ 39798 w 98208"/>
                  <a:gd name="connsiteY52" fmla="*/ 133950 h 162529"/>
                  <a:gd name="connsiteX53" fmla="*/ 63620 w 98208"/>
                  <a:gd name="connsiteY53" fmla="*/ 156530 h 162529"/>
                  <a:gd name="connsiteX54" fmla="*/ 65644 w 98208"/>
                  <a:gd name="connsiteY54" fmla="*/ 156601 h 162529"/>
                  <a:gd name="connsiteX55" fmla="*/ 90922 w 98208"/>
                  <a:gd name="connsiteY55" fmla="*/ 138353 h 162529"/>
                  <a:gd name="connsiteX56" fmla="*/ 86839 w 98208"/>
                  <a:gd name="connsiteY56" fmla="*/ 101821 h 162529"/>
                  <a:gd name="connsiteX57" fmla="*/ 83466 w 98208"/>
                  <a:gd name="connsiteY57" fmla="*/ 88365 h 162529"/>
                  <a:gd name="connsiteX58" fmla="*/ 77573 w 98208"/>
                  <a:gd name="connsiteY58" fmla="*/ 64011 h 162529"/>
                  <a:gd name="connsiteX59" fmla="*/ 74413 w 98208"/>
                  <a:gd name="connsiteY59" fmla="*/ 50946 h 162529"/>
                  <a:gd name="connsiteX60" fmla="*/ 64259 w 98208"/>
                  <a:gd name="connsiteY60" fmla="*/ 24390 h 162529"/>
                  <a:gd name="connsiteX61" fmla="*/ 35609 w 98208"/>
                  <a:gd name="connsiteY61" fmla="*/ 5893 h 162529"/>
                  <a:gd name="connsiteX62" fmla="*/ 27443 w 98208"/>
                  <a:gd name="connsiteY62" fmla="*/ 6923 h 162529"/>
                  <a:gd name="connsiteX63" fmla="*/ 7775 w 98208"/>
                  <a:gd name="connsiteY63" fmla="*/ 33159 h 162529"/>
                  <a:gd name="connsiteX64" fmla="*/ 26414 w 98208"/>
                  <a:gd name="connsiteY64" fmla="*/ 33124 h 162529"/>
                  <a:gd name="connsiteX65" fmla="*/ 31881 w 98208"/>
                  <a:gd name="connsiteY65" fmla="*/ 24887 h 162529"/>
                  <a:gd name="connsiteX66" fmla="*/ 35360 w 98208"/>
                  <a:gd name="connsiteY66" fmla="*/ 24461 h 162529"/>
                  <a:gd name="connsiteX67" fmla="*/ 47893 w 98208"/>
                  <a:gd name="connsiteY67" fmla="*/ 32946 h 162529"/>
                  <a:gd name="connsiteX68" fmla="*/ 56555 w 98208"/>
                  <a:gd name="connsiteY68" fmla="*/ 55703 h 162529"/>
                  <a:gd name="connsiteX69" fmla="*/ 59360 w 98208"/>
                  <a:gd name="connsiteY69" fmla="*/ 67419 h 162529"/>
                  <a:gd name="connsiteX70" fmla="*/ 65502 w 98208"/>
                  <a:gd name="connsiteY70" fmla="*/ 92803 h 162529"/>
                  <a:gd name="connsiteX71" fmla="*/ 68946 w 98208"/>
                  <a:gd name="connsiteY71" fmla="*/ 106507 h 162529"/>
                  <a:gd name="connsiteX72" fmla="*/ 73454 w 98208"/>
                  <a:gd name="connsiteY72" fmla="*/ 132388 h 162529"/>
                  <a:gd name="connsiteX73" fmla="*/ 65537 w 98208"/>
                  <a:gd name="connsiteY73" fmla="*/ 138246 h 162529"/>
                  <a:gd name="connsiteX74" fmla="*/ 64969 w 98208"/>
                  <a:gd name="connsiteY74" fmla="*/ 138246 h 162529"/>
                  <a:gd name="connsiteX75" fmla="*/ 57407 w 98208"/>
                  <a:gd name="connsiteY75" fmla="*/ 128589 h 162529"/>
                  <a:gd name="connsiteX76" fmla="*/ 47822 w 98208"/>
                  <a:gd name="connsiteY76" fmla="*/ 83750 h 162529"/>
                  <a:gd name="connsiteX77" fmla="*/ 38414 w 98208"/>
                  <a:gd name="connsiteY77" fmla="*/ 59253 h 162529"/>
                  <a:gd name="connsiteX78" fmla="*/ 35893 w 98208"/>
                  <a:gd name="connsiteY78" fmla="*/ 56023 h 162529"/>
                  <a:gd name="connsiteX79" fmla="*/ 29076 w 98208"/>
                  <a:gd name="connsiteY79" fmla="*/ 50804 h 162529"/>
                  <a:gd name="connsiteX80" fmla="*/ 7029 w 98208"/>
                  <a:gd name="connsiteY80" fmla="*/ 49952 h 162529"/>
                  <a:gd name="connsiteX81" fmla="*/ 6035 w 98208"/>
                  <a:gd name="connsiteY81" fmla="*/ 50413 h 162529"/>
                  <a:gd name="connsiteX82" fmla="*/ 5858 w 98208"/>
                  <a:gd name="connsiteY82" fmla="*/ 77928 h 162529"/>
                  <a:gd name="connsiteX83" fmla="*/ 8343 w 98208"/>
                  <a:gd name="connsiteY83" fmla="*/ 78957 h 162529"/>
                  <a:gd name="connsiteX84" fmla="*/ 12603 w 98208"/>
                  <a:gd name="connsiteY84" fmla="*/ 67916 h 162529"/>
                  <a:gd name="connsiteX85" fmla="*/ 12816 w 98208"/>
                  <a:gd name="connsiteY85" fmla="*/ 67774 h 162529"/>
                  <a:gd name="connsiteX86" fmla="*/ 17183 w 98208"/>
                  <a:gd name="connsiteY86" fmla="*/ 66247 h 162529"/>
                  <a:gd name="connsiteX87" fmla="*/ 22402 w 98208"/>
                  <a:gd name="connsiteY87" fmla="*/ 68626 h 162529"/>
                  <a:gd name="connsiteX88" fmla="*/ 22757 w 98208"/>
                  <a:gd name="connsiteY88" fmla="*/ 69052 h 162529"/>
                  <a:gd name="connsiteX89" fmla="*/ 30070 w 98208"/>
                  <a:gd name="connsiteY89" fmla="*/ 88827 h 162529"/>
                  <a:gd name="connsiteX90" fmla="*/ 34047 w 98208"/>
                  <a:gd name="connsiteY90" fmla="*/ 106543 h 162529"/>
                  <a:gd name="connsiteX91" fmla="*/ 37064 w 98208"/>
                  <a:gd name="connsiteY91" fmla="*/ 117158 h 162529"/>
                  <a:gd name="connsiteX92" fmla="*/ 37135 w 98208"/>
                  <a:gd name="connsiteY92" fmla="*/ 117655 h 162529"/>
                  <a:gd name="connsiteX93" fmla="*/ 39727 w 98208"/>
                  <a:gd name="connsiteY93" fmla="*/ 134057 h 16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98208" h="162529">
                    <a:moveTo>
                      <a:pt x="65679" y="162530"/>
                    </a:moveTo>
                    <a:lnTo>
                      <a:pt x="65679" y="162530"/>
                    </a:lnTo>
                    <a:cubicBezTo>
                      <a:pt x="64863" y="162530"/>
                      <a:pt x="64011" y="162530"/>
                      <a:pt x="63194" y="162423"/>
                    </a:cubicBezTo>
                    <a:cubicBezTo>
                      <a:pt x="51940" y="161536"/>
                      <a:pt x="38378" y="153938"/>
                      <a:pt x="34047" y="135157"/>
                    </a:cubicBezTo>
                    <a:lnTo>
                      <a:pt x="34047" y="134944"/>
                    </a:lnTo>
                    <a:lnTo>
                      <a:pt x="31349" y="118045"/>
                    </a:lnTo>
                    <a:cubicBezTo>
                      <a:pt x="30781" y="114815"/>
                      <a:pt x="29822" y="111548"/>
                      <a:pt x="28544" y="108353"/>
                    </a:cubicBezTo>
                    <a:lnTo>
                      <a:pt x="28402" y="107892"/>
                    </a:lnTo>
                    <a:cubicBezTo>
                      <a:pt x="26378" y="98448"/>
                      <a:pt x="24923" y="91880"/>
                      <a:pt x="24461" y="90318"/>
                    </a:cubicBezTo>
                    <a:cubicBezTo>
                      <a:pt x="20840" y="77573"/>
                      <a:pt x="18674" y="73419"/>
                      <a:pt x="18106" y="72496"/>
                    </a:cubicBezTo>
                    <a:cubicBezTo>
                      <a:pt x="17716" y="72141"/>
                      <a:pt x="17432" y="72034"/>
                      <a:pt x="17254" y="72034"/>
                    </a:cubicBezTo>
                    <a:cubicBezTo>
                      <a:pt x="17112" y="72034"/>
                      <a:pt x="16864" y="72105"/>
                      <a:pt x="16367" y="72425"/>
                    </a:cubicBezTo>
                    <a:cubicBezTo>
                      <a:pt x="15799" y="73099"/>
                      <a:pt x="14449" y="76650"/>
                      <a:pt x="13775" y="83679"/>
                    </a:cubicBezTo>
                    <a:lnTo>
                      <a:pt x="13349" y="88223"/>
                    </a:lnTo>
                    <a:lnTo>
                      <a:pt x="9373" y="85951"/>
                    </a:lnTo>
                    <a:cubicBezTo>
                      <a:pt x="7029" y="84638"/>
                      <a:pt x="4580" y="83537"/>
                      <a:pt x="2024" y="82685"/>
                    </a:cubicBezTo>
                    <a:lnTo>
                      <a:pt x="0" y="82010"/>
                    </a:lnTo>
                    <a:lnTo>
                      <a:pt x="213" y="46757"/>
                    </a:lnTo>
                    <a:lnTo>
                      <a:pt x="1704" y="45905"/>
                    </a:lnTo>
                    <a:cubicBezTo>
                      <a:pt x="2592" y="45407"/>
                      <a:pt x="3586" y="44910"/>
                      <a:pt x="4722" y="44413"/>
                    </a:cubicBezTo>
                    <a:cubicBezTo>
                      <a:pt x="8769" y="42638"/>
                      <a:pt x="12994" y="41715"/>
                      <a:pt x="17290" y="41715"/>
                    </a:cubicBezTo>
                    <a:cubicBezTo>
                      <a:pt x="22366" y="41715"/>
                      <a:pt x="27443" y="43029"/>
                      <a:pt x="31952" y="45478"/>
                    </a:cubicBezTo>
                    <a:cubicBezTo>
                      <a:pt x="35005" y="47147"/>
                      <a:pt x="37774" y="49277"/>
                      <a:pt x="40224" y="51798"/>
                    </a:cubicBezTo>
                    <a:cubicBezTo>
                      <a:pt x="41396" y="53005"/>
                      <a:pt x="42461" y="54354"/>
                      <a:pt x="43455" y="55952"/>
                    </a:cubicBezTo>
                    <a:cubicBezTo>
                      <a:pt x="46721" y="61029"/>
                      <a:pt x="49952" y="69336"/>
                      <a:pt x="53573" y="82046"/>
                    </a:cubicBezTo>
                    <a:cubicBezTo>
                      <a:pt x="55171" y="87655"/>
                      <a:pt x="62342" y="122164"/>
                      <a:pt x="63301" y="127453"/>
                    </a:cubicBezTo>
                    <a:cubicBezTo>
                      <a:pt x="63833" y="130471"/>
                      <a:pt x="64934" y="132211"/>
                      <a:pt x="65502" y="132246"/>
                    </a:cubicBezTo>
                    <a:lnTo>
                      <a:pt x="65502" y="132246"/>
                    </a:lnTo>
                    <a:cubicBezTo>
                      <a:pt x="66247" y="132246"/>
                      <a:pt x="67419" y="131749"/>
                      <a:pt x="67881" y="130436"/>
                    </a:cubicBezTo>
                    <a:cubicBezTo>
                      <a:pt x="68413" y="128092"/>
                      <a:pt x="65182" y="115489"/>
                      <a:pt x="63265" y="107963"/>
                    </a:cubicBezTo>
                    <a:cubicBezTo>
                      <a:pt x="62200" y="103773"/>
                      <a:pt x="61029" y="99194"/>
                      <a:pt x="59786" y="94152"/>
                    </a:cubicBezTo>
                    <a:cubicBezTo>
                      <a:pt x="58401" y="88507"/>
                      <a:pt x="55739" y="77360"/>
                      <a:pt x="53644" y="68768"/>
                    </a:cubicBezTo>
                    <a:lnTo>
                      <a:pt x="50839" y="57159"/>
                    </a:lnTo>
                    <a:cubicBezTo>
                      <a:pt x="50520" y="55987"/>
                      <a:pt x="47289" y="44591"/>
                      <a:pt x="42638" y="35680"/>
                    </a:cubicBezTo>
                    <a:cubicBezTo>
                      <a:pt x="41609" y="33692"/>
                      <a:pt x="39301" y="30355"/>
                      <a:pt x="35325" y="30355"/>
                    </a:cubicBezTo>
                    <a:cubicBezTo>
                      <a:pt x="34792" y="30355"/>
                      <a:pt x="34189" y="30425"/>
                      <a:pt x="33621" y="30532"/>
                    </a:cubicBezTo>
                    <a:cubicBezTo>
                      <a:pt x="32946" y="31313"/>
                      <a:pt x="31810" y="34118"/>
                      <a:pt x="32094" y="36638"/>
                    </a:cubicBezTo>
                    <a:lnTo>
                      <a:pt x="32591" y="41218"/>
                    </a:lnTo>
                    <a:lnTo>
                      <a:pt x="28224" y="39763"/>
                    </a:lnTo>
                    <a:cubicBezTo>
                      <a:pt x="20911" y="37313"/>
                      <a:pt x="12994" y="37348"/>
                      <a:pt x="5716" y="39905"/>
                    </a:cubicBezTo>
                    <a:lnTo>
                      <a:pt x="1953" y="41218"/>
                    </a:lnTo>
                    <a:lnTo>
                      <a:pt x="1811" y="37242"/>
                    </a:lnTo>
                    <a:cubicBezTo>
                      <a:pt x="1243" y="22437"/>
                      <a:pt x="9408" y="5325"/>
                      <a:pt x="26059" y="1207"/>
                    </a:cubicBezTo>
                    <a:cubicBezTo>
                      <a:pt x="29289" y="426"/>
                      <a:pt x="32520" y="0"/>
                      <a:pt x="35644" y="0"/>
                    </a:cubicBezTo>
                    <a:cubicBezTo>
                      <a:pt x="52330" y="0"/>
                      <a:pt x="64082" y="11219"/>
                      <a:pt x="69549" y="21692"/>
                    </a:cubicBezTo>
                    <a:cubicBezTo>
                      <a:pt x="75975" y="34011"/>
                      <a:pt x="79987" y="48887"/>
                      <a:pt x="80164" y="49490"/>
                    </a:cubicBezTo>
                    <a:lnTo>
                      <a:pt x="80271" y="49845"/>
                    </a:lnTo>
                    <a:lnTo>
                      <a:pt x="83360" y="62662"/>
                    </a:lnTo>
                    <a:cubicBezTo>
                      <a:pt x="85383" y="71111"/>
                      <a:pt x="87939" y="81584"/>
                      <a:pt x="89253" y="86981"/>
                    </a:cubicBezTo>
                    <a:cubicBezTo>
                      <a:pt x="90460" y="91880"/>
                      <a:pt x="91596" y="96353"/>
                      <a:pt x="92626" y="100365"/>
                    </a:cubicBezTo>
                    <a:cubicBezTo>
                      <a:pt x="97347" y="118720"/>
                      <a:pt x="100188" y="129832"/>
                      <a:pt x="96566" y="140305"/>
                    </a:cubicBezTo>
                    <a:cubicBezTo>
                      <a:pt x="91987" y="153619"/>
                      <a:pt x="79561" y="162530"/>
                      <a:pt x="65679" y="162530"/>
                    </a:cubicBezTo>
                    <a:close/>
                    <a:moveTo>
                      <a:pt x="39798" y="133950"/>
                    </a:moveTo>
                    <a:cubicBezTo>
                      <a:pt x="43455" y="149536"/>
                      <a:pt x="54496" y="155820"/>
                      <a:pt x="63620" y="156530"/>
                    </a:cubicBezTo>
                    <a:cubicBezTo>
                      <a:pt x="64295" y="156565"/>
                      <a:pt x="64969" y="156601"/>
                      <a:pt x="65644" y="156601"/>
                    </a:cubicBezTo>
                    <a:cubicBezTo>
                      <a:pt x="77005" y="156601"/>
                      <a:pt x="87158" y="149252"/>
                      <a:pt x="90922" y="138353"/>
                    </a:cubicBezTo>
                    <a:cubicBezTo>
                      <a:pt x="93939" y="129548"/>
                      <a:pt x="91277" y="119110"/>
                      <a:pt x="86839" y="101821"/>
                    </a:cubicBezTo>
                    <a:cubicBezTo>
                      <a:pt x="85809" y="97773"/>
                      <a:pt x="84638" y="93300"/>
                      <a:pt x="83466" y="88365"/>
                    </a:cubicBezTo>
                    <a:cubicBezTo>
                      <a:pt x="82152" y="82933"/>
                      <a:pt x="79632" y="72460"/>
                      <a:pt x="77573" y="64011"/>
                    </a:cubicBezTo>
                    <a:lnTo>
                      <a:pt x="74413" y="50946"/>
                    </a:lnTo>
                    <a:cubicBezTo>
                      <a:pt x="74271" y="50378"/>
                      <a:pt x="70401" y="36141"/>
                      <a:pt x="64259" y="24390"/>
                    </a:cubicBezTo>
                    <a:cubicBezTo>
                      <a:pt x="59608" y="15443"/>
                      <a:pt x="49632" y="5893"/>
                      <a:pt x="35609" y="5893"/>
                    </a:cubicBezTo>
                    <a:cubicBezTo>
                      <a:pt x="32946" y="5893"/>
                      <a:pt x="30213" y="6248"/>
                      <a:pt x="27443" y="6923"/>
                    </a:cubicBezTo>
                    <a:cubicBezTo>
                      <a:pt x="15231" y="9941"/>
                      <a:pt x="8627" y="21763"/>
                      <a:pt x="7775" y="33159"/>
                    </a:cubicBezTo>
                    <a:cubicBezTo>
                      <a:pt x="13881" y="31704"/>
                      <a:pt x="20307" y="31704"/>
                      <a:pt x="26414" y="33124"/>
                    </a:cubicBezTo>
                    <a:cubicBezTo>
                      <a:pt x="27088" y="29289"/>
                      <a:pt x="29112" y="25562"/>
                      <a:pt x="31881" y="24887"/>
                    </a:cubicBezTo>
                    <a:cubicBezTo>
                      <a:pt x="33053" y="24603"/>
                      <a:pt x="34224" y="24461"/>
                      <a:pt x="35360" y="24461"/>
                    </a:cubicBezTo>
                    <a:cubicBezTo>
                      <a:pt x="42709" y="24461"/>
                      <a:pt x="46579" y="30390"/>
                      <a:pt x="47893" y="32946"/>
                    </a:cubicBezTo>
                    <a:cubicBezTo>
                      <a:pt x="52792" y="42390"/>
                      <a:pt x="56200" y="54354"/>
                      <a:pt x="56555" y="55703"/>
                    </a:cubicBezTo>
                    <a:lnTo>
                      <a:pt x="59360" y="67419"/>
                    </a:lnTo>
                    <a:cubicBezTo>
                      <a:pt x="61419" y="76046"/>
                      <a:pt x="64117" y="87158"/>
                      <a:pt x="65502" y="92803"/>
                    </a:cubicBezTo>
                    <a:cubicBezTo>
                      <a:pt x="66709" y="97844"/>
                      <a:pt x="67881" y="102389"/>
                      <a:pt x="68946" y="106507"/>
                    </a:cubicBezTo>
                    <a:cubicBezTo>
                      <a:pt x="72815" y="121631"/>
                      <a:pt x="74519" y="129122"/>
                      <a:pt x="73454" y="132388"/>
                    </a:cubicBezTo>
                    <a:cubicBezTo>
                      <a:pt x="72247" y="135867"/>
                      <a:pt x="69017" y="138246"/>
                      <a:pt x="65537" y="138246"/>
                    </a:cubicBezTo>
                    <a:cubicBezTo>
                      <a:pt x="65360" y="138246"/>
                      <a:pt x="65182" y="138246"/>
                      <a:pt x="64969" y="138246"/>
                    </a:cubicBezTo>
                    <a:cubicBezTo>
                      <a:pt x="61206" y="137962"/>
                      <a:pt x="58472" y="134447"/>
                      <a:pt x="57407" y="128589"/>
                    </a:cubicBezTo>
                    <a:cubicBezTo>
                      <a:pt x="56484" y="123371"/>
                      <a:pt x="49384" y="89253"/>
                      <a:pt x="47822" y="83750"/>
                    </a:cubicBezTo>
                    <a:cubicBezTo>
                      <a:pt x="44378" y="71608"/>
                      <a:pt x="41396" y="63833"/>
                      <a:pt x="38414" y="59253"/>
                    </a:cubicBezTo>
                    <a:cubicBezTo>
                      <a:pt x="37597" y="58011"/>
                      <a:pt x="36816" y="56981"/>
                      <a:pt x="35893" y="56023"/>
                    </a:cubicBezTo>
                    <a:cubicBezTo>
                      <a:pt x="33869" y="53928"/>
                      <a:pt x="31597" y="52188"/>
                      <a:pt x="29076" y="50804"/>
                    </a:cubicBezTo>
                    <a:cubicBezTo>
                      <a:pt x="22224" y="47076"/>
                      <a:pt x="14236" y="46757"/>
                      <a:pt x="7029" y="49952"/>
                    </a:cubicBezTo>
                    <a:cubicBezTo>
                      <a:pt x="6674" y="50094"/>
                      <a:pt x="6355" y="50271"/>
                      <a:pt x="6035" y="50413"/>
                    </a:cubicBezTo>
                    <a:lnTo>
                      <a:pt x="5858" y="77928"/>
                    </a:lnTo>
                    <a:cubicBezTo>
                      <a:pt x="6710" y="78247"/>
                      <a:pt x="7527" y="78602"/>
                      <a:pt x="8343" y="78957"/>
                    </a:cubicBezTo>
                    <a:cubicBezTo>
                      <a:pt x="9053" y="74377"/>
                      <a:pt x="10331" y="69762"/>
                      <a:pt x="12603" y="67916"/>
                    </a:cubicBezTo>
                    <a:lnTo>
                      <a:pt x="12816" y="67774"/>
                    </a:lnTo>
                    <a:cubicBezTo>
                      <a:pt x="13775" y="67135"/>
                      <a:pt x="15266" y="66247"/>
                      <a:pt x="17183" y="66247"/>
                    </a:cubicBezTo>
                    <a:cubicBezTo>
                      <a:pt x="19100" y="66247"/>
                      <a:pt x="20804" y="67064"/>
                      <a:pt x="22402" y="68626"/>
                    </a:cubicBezTo>
                    <a:lnTo>
                      <a:pt x="22757" y="69052"/>
                    </a:lnTo>
                    <a:cubicBezTo>
                      <a:pt x="23609" y="70295"/>
                      <a:pt x="26023" y="74697"/>
                      <a:pt x="30070" y="88827"/>
                    </a:cubicBezTo>
                    <a:cubicBezTo>
                      <a:pt x="30745" y="91135"/>
                      <a:pt x="32804" y="100827"/>
                      <a:pt x="34047" y="106543"/>
                    </a:cubicBezTo>
                    <a:cubicBezTo>
                      <a:pt x="35396" y="110022"/>
                      <a:pt x="36425" y="113607"/>
                      <a:pt x="37064" y="117158"/>
                    </a:cubicBezTo>
                    <a:lnTo>
                      <a:pt x="37135" y="117655"/>
                    </a:lnTo>
                    <a:lnTo>
                      <a:pt x="39727" y="134057"/>
                    </a:ln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 name="Freeform: Shape 42">
                <a:extLst>
                  <a:ext uri="{FF2B5EF4-FFF2-40B4-BE49-F238E27FC236}">
                    <a16:creationId xmlns:a16="http://schemas.microsoft.com/office/drawing/2014/main" id="{0F50C221-1DF7-8D89-CF48-8A964C3DDB2B}"/>
                  </a:ext>
                </a:extLst>
              </p:cNvPr>
              <p:cNvSpPr/>
              <p:nvPr/>
            </p:nvSpPr>
            <p:spPr>
              <a:xfrm>
                <a:off x="1631073" y="5610543"/>
                <a:ext cx="113607" cy="164380"/>
              </a:xfrm>
              <a:custGeom>
                <a:avLst/>
                <a:gdLst>
                  <a:gd name="connsiteX0" fmla="*/ 70863 w 113607"/>
                  <a:gd name="connsiteY0" fmla="*/ 164274 h 164380"/>
                  <a:gd name="connsiteX1" fmla="*/ 66425 w 113607"/>
                  <a:gd name="connsiteY1" fmla="*/ 163316 h 164380"/>
                  <a:gd name="connsiteX2" fmla="*/ 53289 w 113607"/>
                  <a:gd name="connsiteY2" fmla="*/ 160263 h 164380"/>
                  <a:gd name="connsiteX3" fmla="*/ 23751 w 113607"/>
                  <a:gd name="connsiteY3" fmla="*/ 159837 h 164380"/>
                  <a:gd name="connsiteX4" fmla="*/ 21656 w 113607"/>
                  <a:gd name="connsiteY4" fmla="*/ 160476 h 164380"/>
                  <a:gd name="connsiteX5" fmla="*/ 20449 w 113607"/>
                  <a:gd name="connsiteY5" fmla="*/ 158630 h 164380"/>
                  <a:gd name="connsiteX6" fmla="*/ 20059 w 113607"/>
                  <a:gd name="connsiteY6" fmla="*/ 158026 h 164380"/>
                  <a:gd name="connsiteX7" fmla="*/ 18497 w 113607"/>
                  <a:gd name="connsiteY7" fmla="*/ 155505 h 164380"/>
                  <a:gd name="connsiteX8" fmla="*/ 20556 w 113607"/>
                  <a:gd name="connsiteY8" fmla="*/ 153872 h 164380"/>
                  <a:gd name="connsiteX9" fmla="*/ 33053 w 113607"/>
                  <a:gd name="connsiteY9" fmla="*/ 131790 h 164380"/>
                  <a:gd name="connsiteX10" fmla="*/ 13739 w 113607"/>
                  <a:gd name="connsiteY10" fmla="*/ 93163 h 164380"/>
                  <a:gd name="connsiteX11" fmla="*/ 5538 w 113607"/>
                  <a:gd name="connsiteY11" fmla="*/ 89364 h 164380"/>
                  <a:gd name="connsiteX12" fmla="*/ 0 w 113607"/>
                  <a:gd name="connsiteY12" fmla="*/ 86879 h 164380"/>
                  <a:gd name="connsiteX13" fmla="*/ 5361 w 113607"/>
                  <a:gd name="connsiteY13" fmla="*/ 84075 h 164380"/>
                  <a:gd name="connsiteX14" fmla="*/ 13207 w 113607"/>
                  <a:gd name="connsiteY14" fmla="*/ 79885 h 164380"/>
                  <a:gd name="connsiteX15" fmla="*/ 25242 w 113607"/>
                  <a:gd name="connsiteY15" fmla="*/ 70655 h 164380"/>
                  <a:gd name="connsiteX16" fmla="*/ 35609 w 113607"/>
                  <a:gd name="connsiteY16" fmla="*/ 58548 h 164380"/>
                  <a:gd name="connsiteX17" fmla="*/ 40579 w 113607"/>
                  <a:gd name="connsiteY17" fmla="*/ 51412 h 164380"/>
                  <a:gd name="connsiteX18" fmla="*/ 44555 w 113607"/>
                  <a:gd name="connsiteY18" fmla="*/ 137115 h 164380"/>
                  <a:gd name="connsiteX19" fmla="*/ 45940 w 113607"/>
                  <a:gd name="connsiteY19" fmla="*/ 142227 h 164380"/>
                  <a:gd name="connsiteX20" fmla="*/ 46934 w 113607"/>
                  <a:gd name="connsiteY20" fmla="*/ 142476 h 164380"/>
                  <a:gd name="connsiteX21" fmla="*/ 49419 w 113607"/>
                  <a:gd name="connsiteY21" fmla="*/ 135340 h 164380"/>
                  <a:gd name="connsiteX22" fmla="*/ 49419 w 113607"/>
                  <a:gd name="connsiteY22" fmla="*/ 135091 h 164380"/>
                  <a:gd name="connsiteX23" fmla="*/ 47680 w 113607"/>
                  <a:gd name="connsiteY23" fmla="*/ 36040 h 164380"/>
                  <a:gd name="connsiteX24" fmla="*/ 47822 w 113607"/>
                  <a:gd name="connsiteY24" fmla="*/ 32916 h 164380"/>
                  <a:gd name="connsiteX25" fmla="*/ 47964 w 113607"/>
                  <a:gd name="connsiteY25" fmla="*/ 31957 h 164380"/>
                  <a:gd name="connsiteX26" fmla="*/ 50626 w 113607"/>
                  <a:gd name="connsiteY26" fmla="*/ 20206 h 164380"/>
                  <a:gd name="connsiteX27" fmla="*/ 50804 w 113607"/>
                  <a:gd name="connsiteY27" fmla="*/ 19567 h 164380"/>
                  <a:gd name="connsiteX28" fmla="*/ 58508 w 113607"/>
                  <a:gd name="connsiteY28" fmla="*/ 8384 h 164380"/>
                  <a:gd name="connsiteX29" fmla="*/ 83750 w 113607"/>
                  <a:gd name="connsiteY29" fmla="*/ 112 h 164380"/>
                  <a:gd name="connsiteX30" fmla="*/ 113430 w 113607"/>
                  <a:gd name="connsiteY30" fmla="*/ 30147 h 164380"/>
                  <a:gd name="connsiteX31" fmla="*/ 113608 w 113607"/>
                  <a:gd name="connsiteY31" fmla="*/ 31318 h 164380"/>
                  <a:gd name="connsiteX32" fmla="*/ 113359 w 113607"/>
                  <a:gd name="connsiteY32" fmla="*/ 72004 h 164380"/>
                  <a:gd name="connsiteX33" fmla="*/ 110128 w 113607"/>
                  <a:gd name="connsiteY33" fmla="*/ 71684 h 164380"/>
                  <a:gd name="connsiteX34" fmla="*/ 104235 w 113607"/>
                  <a:gd name="connsiteY34" fmla="*/ 71507 h 164380"/>
                  <a:gd name="connsiteX35" fmla="*/ 99478 w 113607"/>
                  <a:gd name="connsiteY35" fmla="*/ 71968 h 164380"/>
                  <a:gd name="connsiteX36" fmla="*/ 94791 w 113607"/>
                  <a:gd name="connsiteY36" fmla="*/ 72962 h 164380"/>
                  <a:gd name="connsiteX37" fmla="*/ 87265 w 113607"/>
                  <a:gd name="connsiteY37" fmla="*/ 75696 h 164380"/>
                  <a:gd name="connsiteX38" fmla="*/ 83040 w 113607"/>
                  <a:gd name="connsiteY38" fmla="*/ 77649 h 164380"/>
                  <a:gd name="connsiteX39" fmla="*/ 83289 w 113607"/>
                  <a:gd name="connsiteY39" fmla="*/ 34087 h 164380"/>
                  <a:gd name="connsiteX40" fmla="*/ 81371 w 113607"/>
                  <a:gd name="connsiteY40" fmla="*/ 30289 h 164380"/>
                  <a:gd name="connsiteX41" fmla="*/ 80803 w 113607"/>
                  <a:gd name="connsiteY41" fmla="*/ 30289 h 164380"/>
                  <a:gd name="connsiteX42" fmla="*/ 79099 w 113607"/>
                  <a:gd name="connsiteY42" fmla="*/ 30608 h 164380"/>
                  <a:gd name="connsiteX43" fmla="*/ 77963 w 113607"/>
                  <a:gd name="connsiteY43" fmla="*/ 36111 h 164380"/>
                  <a:gd name="connsiteX44" fmla="*/ 78638 w 113607"/>
                  <a:gd name="connsiteY44" fmla="*/ 79495 h 164380"/>
                  <a:gd name="connsiteX45" fmla="*/ 78638 w 113607"/>
                  <a:gd name="connsiteY45" fmla="*/ 80915 h 164380"/>
                  <a:gd name="connsiteX46" fmla="*/ 77573 w 113607"/>
                  <a:gd name="connsiteY46" fmla="*/ 81838 h 164380"/>
                  <a:gd name="connsiteX47" fmla="*/ 63514 w 113607"/>
                  <a:gd name="connsiteY47" fmla="*/ 123056 h 164380"/>
                  <a:gd name="connsiteX48" fmla="*/ 69585 w 113607"/>
                  <a:gd name="connsiteY48" fmla="*/ 158417 h 164380"/>
                  <a:gd name="connsiteX49" fmla="*/ 70827 w 113607"/>
                  <a:gd name="connsiteY49" fmla="*/ 164381 h 164380"/>
                  <a:gd name="connsiteX50" fmla="*/ 37100 w 113607"/>
                  <a:gd name="connsiteY50" fmla="*/ 152026 h 164380"/>
                  <a:gd name="connsiteX51" fmla="*/ 54851 w 113607"/>
                  <a:gd name="connsiteY51" fmla="*/ 154547 h 164380"/>
                  <a:gd name="connsiteX52" fmla="*/ 63230 w 113607"/>
                  <a:gd name="connsiteY52" fmla="*/ 156535 h 164380"/>
                  <a:gd name="connsiteX53" fmla="*/ 57691 w 113607"/>
                  <a:gd name="connsiteY53" fmla="*/ 123731 h 164380"/>
                  <a:gd name="connsiteX54" fmla="*/ 72709 w 113607"/>
                  <a:gd name="connsiteY54" fmla="*/ 78146 h 164380"/>
                  <a:gd name="connsiteX55" fmla="*/ 72034 w 113607"/>
                  <a:gd name="connsiteY55" fmla="*/ 36004 h 164380"/>
                  <a:gd name="connsiteX56" fmla="*/ 75052 w 113607"/>
                  <a:gd name="connsiteY56" fmla="*/ 26170 h 164380"/>
                  <a:gd name="connsiteX57" fmla="*/ 80803 w 113607"/>
                  <a:gd name="connsiteY57" fmla="*/ 24289 h 164380"/>
                  <a:gd name="connsiteX58" fmla="*/ 81939 w 113607"/>
                  <a:gd name="connsiteY58" fmla="*/ 24324 h 164380"/>
                  <a:gd name="connsiteX59" fmla="*/ 89111 w 113607"/>
                  <a:gd name="connsiteY59" fmla="*/ 32809 h 164380"/>
                  <a:gd name="connsiteX60" fmla="*/ 89217 w 113607"/>
                  <a:gd name="connsiteY60" fmla="*/ 33200 h 164380"/>
                  <a:gd name="connsiteX61" fmla="*/ 89004 w 113607"/>
                  <a:gd name="connsiteY61" fmla="*/ 68489 h 164380"/>
                  <a:gd name="connsiteX62" fmla="*/ 93300 w 113607"/>
                  <a:gd name="connsiteY62" fmla="*/ 67140 h 164380"/>
                  <a:gd name="connsiteX63" fmla="*/ 98590 w 113607"/>
                  <a:gd name="connsiteY63" fmla="*/ 66004 h 164380"/>
                  <a:gd name="connsiteX64" fmla="*/ 103986 w 113607"/>
                  <a:gd name="connsiteY64" fmla="*/ 65471 h 164380"/>
                  <a:gd name="connsiteX65" fmla="*/ 107501 w 113607"/>
                  <a:gd name="connsiteY65" fmla="*/ 65471 h 164380"/>
                  <a:gd name="connsiteX66" fmla="*/ 107714 w 113607"/>
                  <a:gd name="connsiteY66" fmla="*/ 31638 h 164380"/>
                  <a:gd name="connsiteX67" fmla="*/ 107608 w 113607"/>
                  <a:gd name="connsiteY67" fmla="*/ 30928 h 164380"/>
                  <a:gd name="connsiteX68" fmla="*/ 83324 w 113607"/>
                  <a:gd name="connsiteY68" fmla="*/ 5898 h 164380"/>
                  <a:gd name="connsiteX69" fmla="*/ 62520 w 113607"/>
                  <a:gd name="connsiteY69" fmla="*/ 12608 h 164380"/>
                  <a:gd name="connsiteX70" fmla="*/ 56378 w 113607"/>
                  <a:gd name="connsiteY70" fmla="*/ 21484 h 164380"/>
                  <a:gd name="connsiteX71" fmla="*/ 53715 w 113607"/>
                  <a:gd name="connsiteY71" fmla="*/ 33200 h 164380"/>
                  <a:gd name="connsiteX72" fmla="*/ 53715 w 113607"/>
                  <a:gd name="connsiteY72" fmla="*/ 33306 h 164380"/>
                  <a:gd name="connsiteX73" fmla="*/ 53573 w 113607"/>
                  <a:gd name="connsiteY73" fmla="*/ 36004 h 164380"/>
                  <a:gd name="connsiteX74" fmla="*/ 55313 w 113607"/>
                  <a:gd name="connsiteY74" fmla="*/ 134949 h 164380"/>
                  <a:gd name="connsiteX75" fmla="*/ 55313 w 113607"/>
                  <a:gd name="connsiteY75" fmla="*/ 135944 h 164380"/>
                  <a:gd name="connsiteX76" fmla="*/ 47076 w 113607"/>
                  <a:gd name="connsiteY76" fmla="*/ 148369 h 164380"/>
                  <a:gd name="connsiteX77" fmla="*/ 46934 w 113607"/>
                  <a:gd name="connsiteY77" fmla="*/ 148369 h 164380"/>
                  <a:gd name="connsiteX78" fmla="*/ 41786 w 113607"/>
                  <a:gd name="connsiteY78" fmla="*/ 146452 h 164380"/>
                  <a:gd name="connsiteX79" fmla="*/ 38627 w 113607"/>
                  <a:gd name="connsiteY79" fmla="*/ 137293 h 164380"/>
                  <a:gd name="connsiteX80" fmla="*/ 38520 w 113607"/>
                  <a:gd name="connsiteY80" fmla="*/ 134630 h 164380"/>
                  <a:gd name="connsiteX81" fmla="*/ 30284 w 113607"/>
                  <a:gd name="connsiteY81" fmla="*/ 152488 h 164380"/>
                  <a:gd name="connsiteX82" fmla="*/ 37100 w 113607"/>
                  <a:gd name="connsiteY82" fmla="*/ 152062 h 164380"/>
                  <a:gd name="connsiteX83" fmla="*/ 13420 w 113607"/>
                  <a:gd name="connsiteY83" fmla="*/ 86453 h 164380"/>
                  <a:gd name="connsiteX84" fmla="*/ 16367 w 113607"/>
                  <a:gd name="connsiteY84" fmla="*/ 87838 h 164380"/>
                  <a:gd name="connsiteX85" fmla="*/ 37526 w 113607"/>
                  <a:gd name="connsiteY85" fmla="*/ 112654 h 164380"/>
                  <a:gd name="connsiteX86" fmla="*/ 35467 w 113607"/>
                  <a:gd name="connsiteY86" fmla="*/ 68383 h 164380"/>
                  <a:gd name="connsiteX87" fmla="*/ 29325 w 113607"/>
                  <a:gd name="connsiteY87" fmla="*/ 74879 h 164380"/>
                  <a:gd name="connsiteX88" fmla="*/ 16154 w 113607"/>
                  <a:gd name="connsiteY88" fmla="*/ 84927 h 164380"/>
                  <a:gd name="connsiteX89" fmla="*/ 13455 w 113607"/>
                  <a:gd name="connsiteY89" fmla="*/ 86418 h 16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13607" h="164380">
                    <a:moveTo>
                      <a:pt x="70863" y="164274"/>
                    </a:moveTo>
                    <a:lnTo>
                      <a:pt x="66425" y="163316"/>
                    </a:lnTo>
                    <a:cubicBezTo>
                      <a:pt x="59928" y="161896"/>
                      <a:pt x="55526" y="160902"/>
                      <a:pt x="53289" y="160263"/>
                    </a:cubicBezTo>
                    <a:cubicBezTo>
                      <a:pt x="42674" y="157316"/>
                      <a:pt x="32591" y="157174"/>
                      <a:pt x="23751" y="159837"/>
                    </a:cubicBezTo>
                    <a:lnTo>
                      <a:pt x="21656" y="160476"/>
                    </a:lnTo>
                    <a:lnTo>
                      <a:pt x="20449" y="158630"/>
                    </a:lnTo>
                    <a:cubicBezTo>
                      <a:pt x="20307" y="158417"/>
                      <a:pt x="20201" y="158203"/>
                      <a:pt x="20059" y="158026"/>
                    </a:cubicBezTo>
                    <a:lnTo>
                      <a:pt x="18497" y="155505"/>
                    </a:lnTo>
                    <a:lnTo>
                      <a:pt x="20556" y="153872"/>
                    </a:lnTo>
                    <a:cubicBezTo>
                      <a:pt x="27337" y="148405"/>
                      <a:pt x="31668" y="140772"/>
                      <a:pt x="33053" y="131790"/>
                    </a:cubicBezTo>
                    <a:cubicBezTo>
                      <a:pt x="35573" y="115388"/>
                      <a:pt x="27976" y="100228"/>
                      <a:pt x="13739" y="93163"/>
                    </a:cubicBezTo>
                    <a:cubicBezTo>
                      <a:pt x="11751" y="92169"/>
                      <a:pt x="5574" y="89400"/>
                      <a:pt x="5538" y="89364"/>
                    </a:cubicBezTo>
                    <a:lnTo>
                      <a:pt x="0" y="86879"/>
                    </a:lnTo>
                    <a:lnTo>
                      <a:pt x="5361" y="84075"/>
                    </a:lnTo>
                    <a:cubicBezTo>
                      <a:pt x="5361" y="84075"/>
                      <a:pt x="11325" y="80950"/>
                      <a:pt x="13207" y="79885"/>
                    </a:cubicBezTo>
                    <a:cubicBezTo>
                      <a:pt x="17041" y="77684"/>
                      <a:pt x="20982" y="74666"/>
                      <a:pt x="25242" y="70655"/>
                    </a:cubicBezTo>
                    <a:cubicBezTo>
                      <a:pt x="29041" y="67069"/>
                      <a:pt x="32449" y="63093"/>
                      <a:pt x="35609" y="58548"/>
                    </a:cubicBezTo>
                    <a:lnTo>
                      <a:pt x="40579" y="51412"/>
                    </a:lnTo>
                    <a:lnTo>
                      <a:pt x="44555" y="137115"/>
                    </a:lnTo>
                    <a:cubicBezTo>
                      <a:pt x="44555" y="139778"/>
                      <a:pt x="45265" y="141588"/>
                      <a:pt x="45940" y="142227"/>
                    </a:cubicBezTo>
                    <a:cubicBezTo>
                      <a:pt x="46153" y="142440"/>
                      <a:pt x="46650" y="142476"/>
                      <a:pt x="46934" y="142476"/>
                    </a:cubicBezTo>
                    <a:cubicBezTo>
                      <a:pt x="47609" y="142014"/>
                      <a:pt x="48780" y="139494"/>
                      <a:pt x="49419" y="135340"/>
                    </a:cubicBezTo>
                    <a:lnTo>
                      <a:pt x="49419" y="135091"/>
                    </a:lnTo>
                    <a:cubicBezTo>
                      <a:pt x="48887" y="108039"/>
                      <a:pt x="47680" y="44276"/>
                      <a:pt x="47680" y="36040"/>
                    </a:cubicBezTo>
                    <a:cubicBezTo>
                      <a:pt x="47680" y="34904"/>
                      <a:pt x="47751" y="33910"/>
                      <a:pt x="47822" y="32916"/>
                    </a:cubicBezTo>
                    <a:lnTo>
                      <a:pt x="47964" y="31957"/>
                    </a:lnTo>
                    <a:cubicBezTo>
                      <a:pt x="49029" y="28265"/>
                      <a:pt x="49881" y="24395"/>
                      <a:pt x="50626" y="20206"/>
                    </a:cubicBezTo>
                    <a:lnTo>
                      <a:pt x="50804" y="19567"/>
                    </a:lnTo>
                    <a:cubicBezTo>
                      <a:pt x="52650" y="15200"/>
                      <a:pt x="55313" y="11330"/>
                      <a:pt x="58508" y="8384"/>
                    </a:cubicBezTo>
                    <a:cubicBezTo>
                      <a:pt x="64969" y="2384"/>
                      <a:pt x="74093" y="-634"/>
                      <a:pt x="83750" y="112"/>
                    </a:cubicBezTo>
                    <a:cubicBezTo>
                      <a:pt x="103844" y="1603"/>
                      <a:pt x="111939" y="20419"/>
                      <a:pt x="113430" y="30147"/>
                    </a:cubicBezTo>
                    <a:lnTo>
                      <a:pt x="113608" y="31318"/>
                    </a:lnTo>
                    <a:lnTo>
                      <a:pt x="113359" y="72004"/>
                    </a:lnTo>
                    <a:lnTo>
                      <a:pt x="110128" y="71684"/>
                    </a:lnTo>
                    <a:cubicBezTo>
                      <a:pt x="107963" y="71471"/>
                      <a:pt x="106117" y="71400"/>
                      <a:pt x="104235" y="71507"/>
                    </a:cubicBezTo>
                    <a:cubicBezTo>
                      <a:pt x="102531" y="71578"/>
                      <a:pt x="100969" y="71720"/>
                      <a:pt x="99478" y="71968"/>
                    </a:cubicBezTo>
                    <a:cubicBezTo>
                      <a:pt x="97986" y="72217"/>
                      <a:pt x="96389" y="72536"/>
                      <a:pt x="94791" y="72962"/>
                    </a:cubicBezTo>
                    <a:cubicBezTo>
                      <a:pt x="92200" y="73637"/>
                      <a:pt x="89679" y="74560"/>
                      <a:pt x="87265" y="75696"/>
                    </a:cubicBezTo>
                    <a:lnTo>
                      <a:pt x="83040" y="77649"/>
                    </a:lnTo>
                    <a:lnTo>
                      <a:pt x="83289" y="34087"/>
                    </a:lnTo>
                    <a:cubicBezTo>
                      <a:pt x="82578" y="31638"/>
                      <a:pt x="81691" y="30466"/>
                      <a:pt x="81371" y="30289"/>
                    </a:cubicBezTo>
                    <a:cubicBezTo>
                      <a:pt x="81300" y="30289"/>
                      <a:pt x="81052" y="30289"/>
                      <a:pt x="80803" y="30289"/>
                    </a:cubicBezTo>
                    <a:cubicBezTo>
                      <a:pt x="79703" y="30289"/>
                      <a:pt x="79170" y="30502"/>
                      <a:pt x="79099" y="30608"/>
                    </a:cubicBezTo>
                    <a:cubicBezTo>
                      <a:pt x="78815" y="30892"/>
                      <a:pt x="77963" y="32490"/>
                      <a:pt x="77963" y="36111"/>
                    </a:cubicBezTo>
                    <a:cubicBezTo>
                      <a:pt x="77963" y="39555"/>
                      <a:pt x="78212" y="54537"/>
                      <a:pt x="78638" y="79495"/>
                    </a:cubicBezTo>
                    <a:lnTo>
                      <a:pt x="78638" y="80915"/>
                    </a:lnTo>
                    <a:lnTo>
                      <a:pt x="77573" y="81838"/>
                    </a:lnTo>
                    <a:cubicBezTo>
                      <a:pt x="66105" y="91424"/>
                      <a:pt x="61135" y="106086"/>
                      <a:pt x="63514" y="123056"/>
                    </a:cubicBezTo>
                    <a:cubicBezTo>
                      <a:pt x="63691" y="124583"/>
                      <a:pt x="65466" y="138145"/>
                      <a:pt x="69585" y="158417"/>
                    </a:cubicBezTo>
                    <a:lnTo>
                      <a:pt x="70827" y="164381"/>
                    </a:lnTo>
                    <a:close/>
                    <a:moveTo>
                      <a:pt x="37100" y="152026"/>
                    </a:moveTo>
                    <a:cubicBezTo>
                      <a:pt x="42780" y="152026"/>
                      <a:pt x="48780" y="152878"/>
                      <a:pt x="54851" y="154547"/>
                    </a:cubicBezTo>
                    <a:cubicBezTo>
                      <a:pt x="56413" y="154973"/>
                      <a:pt x="59289" y="155647"/>
                      <a:pt x="63230" y="156535"/>
                    </a:cubicBezTo>
                    <a:cubicBezTo>
                      <a:pt x="59573" y="138145"/>
                      <a:pt x="57975" y="126074"/>
                      <a:pt x="57691" y="123731"/>
                    </a:cubicBezTo>
                    <a:cubicBezTo>
                      <a:pt x="55100" y="105234"/>
                      <a:pt x="60425" y="89080"/>
                      <a:pt x="72709" y="78146"/>
                    </a:cubicBezTo>
                    <a:cubicBezTo>
                      <a:pt x="72389" y="60963"/>
                      <a:pt x="72034" y="40300"/>
                      <a:pt x="72034" y="36004"/>
                    </a:cubicBezTo>
                    <a:cubicBezTo>
                      <a:pt x="72034" y="32809"/>
                      <a:pt x="72567" y="28478"/>
                      <a:pt x="75052" y="26170"/>
                    </a:cubicBezTo>
                    <a:cubicBezTo>
                      <a:pt x="76401" y="24928"/>
                      <a:pt x="78318" y="24289"/>
                      <a:pt x="80803" y="24289"/>
                    </a:cubicBezTo>
                    <a:cubicBezTo>
                      <a:pt x="81194" y="24289"/>
                      <a:pt x="81584" y="24289"/>
                      <a:pt x="81939" y="24324"/>
                    </a:cubicBezTo>
                    <a:cubicBezTo>
                      <a:pt x="85170" y="24573"/>
                      <a:pt x="87726" y="27590"/>
                      <a:pt x="89111" y="32809"/>
                    </a:cubicBezTo>
                    <a:lnTo>
                      <a:pt x="89217" y="33200"/>
                    </a:lnTo>
                    <a:lnTo>
                      <a:pt x="89004" y="68489"/>
                    </a:lnTo>
                    <a:cubicBezTo>
                      <a:pt x="90424" y="67992"/>
                      <a:pt x="91845" y="67531"/>
                      <a:pt x="93300" y="67140"/>
                    </a:cubicBezTo>
                    <a:cubicBezTo>
                      <a:pt x="95111" y="66678"/>
                      <a:pt x="96886" y="66288"/>
                      <a:pt x="98590" y="66004"/>
                    </a:cubicBezTo>
                    <a:cubicBezTo>
                      <a:pt x="100294" y="65755"/>
                      <a:pt x="102069" y="65578"/>
                      <a:pt x="103986" y="65471"/>
                    </a:cubicBezTo>
                    <a:cubicBezTo>
                      <a:pt x="105158" y="65400"/>
                      <a:pt x="106294" y="65400"/>
                      <a:pt x="107501" y="65471"/>
                    </a:cubicBezTo>
                    <a:lnTo>
                      <a:pt x="107714" y="31638"/>
                    </a:lnTo>
                    <a:lnTo>
                      <a:pt x="107608" y="30928"/>
                    </a:lnTo>
                    <a:cubicBezTo>
                      <a:pt x="106365" y="22798"/>
                      <a:pt x="99691" y="7106"/>
                      <a:pt x="83324" y="5898"/>
                    </a:cubicBezTo>
                    <a:cubicBezTo>
                      <a:pt x="75265" y="5295"/>
                      <a:pt x="67774" y="7745"/>
                      <a:pt x="62520" y="12608"/>
                    </a:cubicBezTo>
                    <a:cubicBezTo>
                      <a:pt x="60745" y="14242"/>
                      <a:pt x="58259" y="17117"/>
                      <a:pt x="56378" y="21484"/>
                    </a:cubicBezTo>
                    <a:cubicBezTo>
                      <a:pt x="55632" y="25638"/>
                      <a:pt x="54745" y="29472"/>
                      <a:pt x="53715" y="33200"/>
                    </a:cubicBezTo>
                    <a:lnTo>
                      <a:pt x="53715" y="33306"/>
                    </a:lnTo>
                    <a:cubicBezTo>
                      <a:pt x="53644" y="34229"/>
                      <a:pt x="53573" y="35081"/>
                      <a:pt x="53573" y="36004"/>
                    </a:cubicBezTo>
                    <a:cubicBezTo>
                      <a:pt x="53573" y="44170"/>
                      <a:pt x="54780" y="107932"/>
                      <a:pt x="55313" y="134949"/>
                    </a:cubicBezTo>
                    <a:lnTo>
                      <a:pt x="55313" y="135944"/>
                    </a:lnTo>
                    <a:cubicBezTo>
                      <a:pt x="54461" y="141588"/>
                      <a:pt x="52366" y="148298"/>
                      <a:pt x="47076" y="148369"/>
                    </a:cubicBezTo>
                    <a:lnTo>
                      <a:pt x="46934" y="148369"/>
                    </a:lnTo>
                    <a:cubicBezTo>
                      <a:pt x="44839" y="148369"/>
                      <a:pt x="43064" y="147695"/>
                      <a:pt x="41786" y="146452"/>
                    </a:cubicBezTo>
                    <a:cubicBezTo>
                      <a:pt x="39834" y="144535"/>
                      <a:pt x="38662" y="141198"/>
                      <a:pt x="38627" y="137293"/>
                    </a:cubicBezTo>
                    <a:lnTo>
                      <a:pt x="38520" y="134630"/>
                    </a:lnTo>
                    <a:cubicBezTo>
                      <a:pt x="37171" y="141375"/>
                      <a:pt x="34402" y="147411"/>
                      <a:pt x="30284" y="152488"/>
                    </a:cubicBezTo>
                    <a:cubicBezTo>
                      <a:pt x="32520" y="152204"/>
                      <a:pt x="34792" y="152062"/>
                      <a:pt x="37100" y="152062"/>
                    </a:cubicBezTo>
                    <a:close/>
                    <a:moveTo>
                      <a:pt x="13420" y="86453"/>
                    </a:moveTo>
                    <a:cubicBezTo>
                      <a:pt x="14591" y="86986"/>
                      <a:pt x="15692" y="87518"/>
                      <a:pt x="16367" y="87838"/>
                    </a:cubicBezTo>
                    <a:cubicBezTo>
                      <a:pt x="26840" y="93057"/>
                      <a:pt x="34260" y="102003"/>
                      <a:pt x="37526" y="112654"/>
                    </a:cubicBezTo>
                    <a:lnTo>
                      <a:pt x="35467" y="68383"/>
                    </a:lnTo>
                    <a:cubicBezTo>
                      <a:pt x="33514" y="70690"/>
                      <a:pt x="31491" y="72820"/>
                      <a:pt x="29325" y="74879"/>
                    </a:cubicBezTo>
                    <a:cubicBezTo>
                      <a:pt x="24710" y="79211"/>
                      <a:pt x="20414" y="82512"/>
                      <a:pt x="16154" y="84927"/>
                    </a:cubicBezTo>
                    <a:cubicBezTo>
                      <a:pt x="15515" y="85282"/>
                      <a:pt x="14520" y="85814"/>
                      <a:pt x="13455" y="86418"/>
                    </a:cubicBez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 name="Freeform: Shape 43">
                <a:extLst>
                  <a:ext uri="{FF2B5EF4-FFF2-40B4-BE49-F238E27FC236}">
                    <a16:creationId xmlns:a16="http://schemas.microsoft.com/office/drawing/2014/main" id="{BB4D926E-8513-A085-CFFE-3EE9287137C6}"/>
                  </a:ext>
                </a:extLst>
              </p:cNvPr>
              <p:cNvSpPr/>
              <p:nvPr/>
            </p:nvSpPr>
            <p:spPr>
              <a:xfrm>
                <a:off x="1727604" y="5865313"/>
                <a:ext cx="67667" cy="56839"/>
              </a:xfrm>
              <a:custGeom>
                <a:avLst/>
                <a:gdLst>
                  <a:gd name="connsiteX0" fmla="*/ 30213 w 67667"/>
                  <a:gd name="connsiteY0" fmla="*/ 56839 h 56839"/>
                  <a:gd name="connsiteX1" fmla="*/ 8059 w 67667"/>
                  <a:gd name="connsiteY1" fmla="*/ 49952 h 56839"/>
                  <a:gd name="connsiteX2" fmla="*/ 6213 w 67667"/>
                  <a:gd name="connsiteY2" fmla="*/ 48638 h 56839"/>
                  <a:gd name="connsiteX3" fmla="*/ 6958 w 67667"/>
                  <a:gd name="connsiteY3" fmla="*/ 46508 h 56839"/>
                  <a:gd name="connsiteX4" fmla="*/ 9231 w 67667"/>
                  <a:gd name="connsiteY4" fmla="*/ 27159 h 56839"/>
                  <a:gd name="connsiteX5" fmla="*/ 9231 w 67667"/>
                  <a:gd name="connsiteY5" fmla="*/ 27017 h 56839"/>
                  <a:gd name="connsiteX6" fmla="*/ 8911 w 67667"/>
                  <a:gd name="connsiteY6" fmla="*/ 24568 h 56839"/>
                  <a:gd name="connsiteX7" fmla="*/ 4935 w 67667"/>
                  <a:gd name="connsiteY7" fmla="*/ 11361 h 56839"/>
                  <a:gd name="connsiteX8" fmla="*/ 0 w 67667"/>
                  <a:gd name="connsiteY8" fmla="*/ 0 h 56839"/>
                  <a:gd name="connsiteX9" fmla="*/ 9550 w 67667"/>
                  <a:gd name="connsiteY9" fmla="*/ 7882 h 56839"/>
                  <a:gd name="connsiteX10" fmla="*/ 18142 w 67667"/>
                  <a:gd name="connsiteY10" fmla="*/ 13420 h 56839"/>
                  <a:gd name="connsiteX11" fmla="*/ 19029 w 67667"/>
                  <a:gd name="connsiteY11" fmla="*/ 13846 h 56839"/>
                  <a:gd name="connsiteX12" fmla="*/ 23254 w 67667"/>
                  <a:gd name="connsiteY12" fmla="*/ 22331 h 56839"/>
                  <a:gd name="connsiteX13" fmla="*/ 24852 w 67667"/>
                  <a:gd name="connsiteY13" fmla="*/ 24532 h 56839"/>
                  <a:gd name="connsiteX14" fmla="*/ 33195 w 67667"/>
                  <a:gd name="connsiteY14" fmla="*/ 26165 h 56839"/>
                  <a:gd name="connsiteX15" fmla="*/ 36354 w 67667"/>
                  <a:gd name="connsiteY15" fmla="*/ 23538 h 56839"/>
                  <a:gd name="connsiteX16" fmla="*/ 37242 w 67667"/>
                  <a:gd name="connsiteY16" fmla="*/ 20130 h 56839"/>
                  <a:gd name="connsiteX17" fmla="*/ 37561 w 67667"/>
                  <a:gd name="connsiteY17" fmla="*/ 17751 h 56839"/>
                  <a:gd name="connsiteX18" fmla="*/ 39976 w 67667"/>
                  <a:gd name="connsiteY18" fmla="*/ 17609 h 56839"/>
                  <a:gd name="connsiteX19" fmla="*/ 60532 w 67667"/>
                  <a:gd name="connsiteY19" fmla="*/ 12284 h 56839"/>
                  <a:gd name="connsiteX20" fmla="*/ 61064 w 67667"/>
                  <a:gd name="connsiteY20" fmla="*/ 12035 h 56839"/>
                  <a:gd name="connsiteX21" fmla="*/ 61987 w 67667"/>
                  <a:gd name="connsiteY21" fmla="*/ 11574 h 56839"/>
                  <a:gd name="connsiteX22" fmla="*/ 62733 w 67667"/>
                  <a:gd name="connsiteY22" fmla="*/ 11183 h 56839"/>
                  <a:gd name="connsiteX23" fmla="*/ 66567 w 67667"/>
                  <a:gd name="connsiteY23" fmla="*/ 9266 h 56839"/>
                  <a:gd name="connsiteX24" fmla="*/ 67668 w 67667"/>
                  <a:gd name="connsiteY24" fmla="*/ 19917 h 56839"/>
                  <a:gd name="connsiteX25" fmla="*/ 67561 w 67667"/>
                  <a:gd name="connsiteY25" fmla="*/ 21301 h 56839"/>
                  <a:gd name="connsiteX26" fmla="*/ 67064 w 67667"/>
                  <a:gd name="connsiteY26" fmla="*/ 25207 h 56839"/>
                  <a:gd name="connsiteX27" fmla="*/ 38982 w 67667"/>
                  <a:gd name="connsiteY27" fmla="*/ 55916 h 56839"/>
                  <a:gd name="connsiteX28" fmla="*/ 30177 w 67667"/>
                  <a:gd name="connsiteY28" fmla="*/ 56804 h 56839"/>
                  <a:gd name="connsiteX29" fmla="*/ 13278 w 67667"/>
                  <a:gd name="connsiteY29" fmla="*/ 46295 h 56839"/>
                  <a:gd name="connsiteX30" fmla="*/ 37846 w 67667"/>
                  <a:gd name="connsiteY30" fmla="*/ 50165 h 56839"/>
                  <a:gd name="connsiteX31" fmla="*/ 61242 w 67667"/>
                  <a:gd name="connsiteY31" fmla="*/ 24319 h 56839"/>
                  <a:gd name="connsiteX32" fmla="*/ 61668 w 67667"/>
                  <a:gd name="connsiteY32" fmla="*/ 20875 h 56839"/>
                  <a:gd name="connsiteX33" fmla="*/ 61739 w 67667"/>
                  <a:gd name="connsiteY33" fmla="*/ 20023 h 56839"/>
                  <a:gd name="connsiteX34" fmla="*/ 61561 w 67667"/>
                  <a:gd name="connsiteY34" fmla="*/ 18284 h 56839"/>
                  <a:gd name="connsiteX35" fmla="*/ 42638 w 67667"/>
                  <a:gd name="connsiteY35" fmla="*/ 23325 h 56839"/>
                  <a:gd name="connsiteX36" fmla="*/ 41715 w 67667"/>
                  <a:gd name="connsiteY36" fmla="*/ 25988 h 56839"/>
                  <a:gd name="connsiteX37" fmla="*/ 34295 w 67667"/>
                  <a:gd name="connsiteY37" fmla="*/ 31988 h 56839"/>
                  <a:gd name="connsiteX38" fmla="*/ 20875 w 67667"/>
                  <a:gd name="connsiteY38" fmla="*/ 28934 h 56839"/>
                  <a:gd name="connsiteX39" fmla="*/ 17893 w 67667"/>
                  <a:gd name="connsiteY39" fmla="*/ 24887 h 56839"/>
                  <a:gd name="connsiteX40" fmla="*/ 17893 w 67667"/>
                  <a:gd name="connsiteY40" fmla="*/ 24781 h 56839"/>
                  <a:gd name="connsiteX41" fmla="*/ 14591 w 67667"/>
                  <a:gd name="connsiteY41" fmla="*/ 18248 h 56839"/>
                  <a:gd name="connsiteX42" fmla="*/ 13455 w 67667"/>
                  <a:gd name="connsiteY42" fmla="*/ 17645 h 56839"/>
                  <a:gd name="connsiteX43" fmla="*/ 14769 w 67667"/>
                  <a:gd name="connsiteY43" fmla="*/ 23645 h 56839"/>
                  <a:gd name="connsiteX44" fmla="*/ 15124 w 67667"/>
                  <a:gd name="connsiteY44" fmla="*/ 26236 h 56839"/>
                  <a:gd name="connsiteX45" fmla="*/ 15124 w 67667"/>
                  <a:gd name="connsiteY45" fmla="*/ 26378 h 56839"/>
                  <a:gd name="connsiteX46" fmla="*/ 13278 w 67667"/>
                  <a:gd name="connsiteY46" fmla="*/ 46260 h 56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7667" h="56839">
                    <a:moveTo>
                      <a:pt x="30213" y="56839"/>
                    </a:moveTo>
                    <a:cubicBezTo>
                      <a:pt x="22082" y="56839"/>
                      <a:pt x="14449" y="54461"/>
                      <a:pt x="8059" y="49952"/>
                    </a:cubicBezTo>
                    <a:lnTo>
                      <a:pt x="6213" y="48638"/>
                    </a:lnTo>
                    <a:lnTo>
                      <a:pt x="6958" y="46508"/>
                    </a:lnTo>
                    <a:cubicBezTo>
                      <a:pt x="9160" y="40402"/>
                      <a:pt x="9941" y="33869"/>
                      <a:pt x="9231" y="27159"/>
                    </a:cubicBezTo>
                    <a:lnTo>
                      <a:pt x="9231" y="27017"/>
                    </a:lnTo>
                    <a:cubicBezTo>
                      <a:pt x="9124" y="26201"/>
                      <a:pt x="9018" y="25420"/>
                      <a:pt x="8911" y="24568"/>
                    </a:cubicBezTo>
                    <a:cubicBezTo>
                      <a:pt x="8272" y="20378"/>
                      <a:pt x="6923" y="15905"/>
                      <a:pt x="4935" y="11361"/>
                    </a:cubicBezTo>
                    <a:lnTo>
                      <a:pt x="0" y="0"/>
                    </a:lnTo>
                    <a:lnTo>
                      <a:pt x="9550" y="7882"/>
                    </a:lnTo>
                    <a:cubicBezTo>
                      <a:pt x="12177" y="10047"/>
                      <a:pt x="15053" y="11893"/>
                      <a:pt x="18142" y="13420"/>
                    </a:cubicBezTo>
                    <a:lnTo>
                      <a:pt x="19029" y="13846"/>
                    </a:lnTo>
                    <a:lnTo>
                      <a:pt x="23254" y="22331"/>
                    </a:lnTo>
                    <a:cubicBezTo>
                      <a:pt x="23432" y="22721"/>
                      <a:pt x="23893" y="23645"/>
                      <a:pt x="24852" y="24532"/>
                    </a:cubicBezTo>
                    <a:cubicBezTo>
                      <a:pt x="26804" y="26343"/>
                      <a:pt x="29644" y="26875"/>
                      <a:pt x="33195" y="26165"/>
                    </a:cubicBezTo>
                    <a:cubicBezTo>
                      <a:pt x="34011" y="26023"/>
                      <a:pt x="35360" y="25739"/>
                      <a:pt x="36354" y="23538"/>
                    </a:cubicBezTo>
                    <a:cubicBezTo>
                      <a:pt x="36745" y="22650"/>
                      <a:pt x="37064" y="21479"/>
                      <a:pt x="37242" y="20130"/>
                    </a:cubicBezTo>
                    <a:lnTo>
                      <a:pt x="37561" y="17751"/>
                    </a:lnTo>
                    <a:lnTo>
                      <a:pt x="39976" y="17609"/>
                    </a:lnTo>
                    <a:cubicBezTo>
                      <a:pt x="46579" y="17183"/>
                      <a:pt x="53502" y="15408"/>
                      <a:pt x="60532" y="12284"/>
                    </a:cubicBezTo>
                    <a:lnTo>
                      <a:pt x="61064" y="12035"/>
                    </a:lnTo>
                    <a:cubicBezTo>
                      <a:pt x="61384" y="11893"/>
                      <a:pt x="61668" y="11716"/>
                      <a:pt x="61987" y="11574"/>
                    </a:cubicBezTo>
                    <a:cubicBezTo>
                      <a:pt x="62236" y="11432"/>
                      <a:pt x="62484" y="11325"/>
                      <a:pt x="62733" y="11183"/>
                    </a:cubicBezTo>
                    <a:lnTo>
                      <a:pt x="66567" y="9266"/>
                    </a:lnTo>
                    <a:lnTo>
                      <a:pt x="67668" y="19917"/>
                    </a:lnTo>
                    <a:lnTo>
                      <a:pt x="67561" y="21301"/>
                    </a:lnTo>
                    <a:cubicBezTo>
                      <a:pt x="67454" y="22508"/>
                      <a:pt x="67312" y="23787"/>
                      <a:pt x="67064" y="25207"/>
                    </a:cubicBezTo>
                    <a:cubicBezTo>
                      <a:pt x="64401" y="41502"/>
                      <a:pt x="53928" y="52969"/>
                      <a:pt x="38982" y="55916"/>
                    </a:cubicBezTo>
                    <a:cubicBezTo>
                      <a:pt x="35999" y="56484"/>
                      <a:pt x="33053" y="56804"/>
                      <a:pt x="30177" y="56804"/>
                    </a:cubicBezTo>
                    <a:close/>
                    <a:moveTo>
                      <a:pt x="13278" y="46295"/>
                    </a:moveTo>
                    <a:cubicBezTo>
                      <a:pt x="20272" y="50555"/>
                      <a:pt x="28828" y="51904"/>
                      <a:pt x="37846" y="50165"/>
                    </a:cubicBezTo>
                    <a:cubicBezTo>
                      <a:pt x="50236" y="47751"/>
                      <a:pt x="59005" y="38059"/>
                      <a:pt x="61242" y="24319"/>
                    </a:cubicBezTo>
                    <a:cubicBezTo>
                      <a:pt x="61455" y="23077"/>
                      <a:pt x="61597" y="21940"/>
                      <a:pt x="61668" y="20875"/>
                    </a:cubicBezTo>
                    <a:lnTo>
                      <a:pt x="61739" y="20023"/>
                    </a:lnTo>
                    <a:lnTo>
                      <a:pt x="61561" y="18284"/>
                    </a:lnTo>
                    <a:cubicBezTo>
                      <a:pt x="55135" y="20982"/>
                      <a:pt x="48780" y="22686"/>
                      <a:pt x="42638" y="23325"/>
                    </a:cubicBezTo>
                    <a:cubicBezTo>
                      <a:pt x="42390" y="24284"/>
                      <a:pt x="42106" y="25207"/>
                      <a:pt x="41715" y="25988"/>
                    </a:cubicBezTo>
                    <a:cubicBezTo>
                      <a:pt x="39443" y="30994"/>
                      <a:pt x="35573" y="31739"/>
                      <a:pt x="34295" y="31988"/>
                    </a:cubicBezTo>
                    <a:cubicBezTo>
                      <a:pt x="28899" y="33053"/>
                      <a:pt x="24177" y="31988"/>
                      <a:pt x="20875" y="28934"/>
                    </a:cubicBezTo>
                    <a:cubicBezTo>
                      <a:pt x="19136" y="27337"/>
                      <a:pt x="18284" y="25704"/>
                      <a:pt x="17893" y="24887"/>
                    </a:cubicBezTo>
                    <a:lnTo>
                      <a:pt x="17893" y="24781"/>
                    </a:lnTo>
                    <a:lnTo>
                      <a:pt x="14591" y="18248"/>
                    </a:lnTo>
                    <a:cubicBezTo>
                      <a:pt x="14201" y="18035"/>
                      <a:pt x="13846" y="17858"/>
                      <a:pt x="13455" y="17645"/>
                    </a:cubicBezTo>
                    <a:cubicBezTo>
                      <a:pt x="14023" y="19668"/>
                      <a:pt x="14449" y="21692"/>
                      <a:pt x="14769" y="23645"/>
                    </a:cubicBezTo>
                    <a:cubicBezTo>
                      <a:pt x="14911" y="24532"/>
                      <a:pt x="15018" y="25384"/>
                      <a:pt x="15124" y="26236"/>
                    </a:cubicBezTo>
                    <a:lnTo>
                      <a:pt x="15124" y="26378"/>
                    </a:lnTo>
                    <a:cubicBezTo>
                      <a:pt x="15870" y="33230"/>
                      <a:pt x="15231" y="39905"/>
                      <a:pt x="13278" y="46260"/>
                    </a:cubicBez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 name="Freeform: Shape 44">
                <a:extLst>
                  <a:ext uri="{FF2B5EF4-FFF2-40B4-BE49-F238E27FC236}">
                    <a16:creationId xmlns:a16="http://schemas.microsoft.com/office/drawing/2014/main" id="{87C1CCF2-27A5-E209-6B6A-B09C617A4213}"/>
                  </a:ext>
                </a:extLst>
              </p:cNvPr>
              <p:cNvSpPr/>
              <p:nvPr/>
            </p:nvSpPr>
            <p:spPr>
              <a:xfrm>
                <a:off x="1673640" y="5807444"/>
                <a:ext cx="51336" cy="53963"/>
              </a:xfrm>
              <a:custGeom>
                <a:avLst/>
                <a:gdLst>
                  <a:gd name="connsiteX0" fmla="*/ 51301 w 51336"/>
                  <a:gd name="connsiteY0" fmla="*/ 53964 h 53963"/>
                  <a:gd name="connsiteX1" fmla="*/ 40792 w 51336"/>
                  <a:gd name="connsiteY1" fmla="*/ 41857 h 53963"/>
                  <a:gd name="connsiteX2" fmla="*/ 7349 w 51336"/>
                  <a:gd name="connsiteY2" fmla="*/ 7242 h 53963"/>
                  <a:gd name="connsiteX3" fmla="*/ 0 w 51336"/>
                  <a:gd name="connsiteY3" fmla="*/ 0 h 53963"/>
                  <a:gd name="connsiteX4" fmla="*/ 10083 w 51336"/>
                  <a:gd name="connsiteY4" fmla="*/ 2272 h 53963"/>
                  <a:gd name="connsiteX5" fmla="*/ 23609 w 51336"/>
                  <a:gd name="connsiteY5" fmla="*/ 5183 h 53963"/>
                  <a:gd name="connsiteX6" fmla="*/ 35680 w 51336"/>
                  <a:gd name="connsiteY6" fmla="*/ 7811 h 53963"/>
                  <a:gd name="connsiteX7" fmla="*/ 37490 w 51336"/>
                  <a:gd name="connsiteY7" fmla="*/ 8201 h 53963"/>
                  <a:gd name="connsiteX8" fmla="*/ 37917 w 51336"/>
                  <a:gd name="connsiteY8" fmla="*/ 9976 h 53963"/>
                  <a:gd name="connsiteX9" fmla="*/ 39585 w 51336"/>
                  <a:gd name="connsiteY9" fmla="*/ 16757 h 53963"/>
                  <a:gd name="connsiteX10" fmla="*/ 42780 w 51336"/>
                  <a:gd name="connsiteY10" fmla="*/ 29076 h 53963"/>
                  <a:gd name="connsiteX11" fmla="*/ 44484 w 51336"/>
                  <a:gd name="connsiteY11" fmla="*/ 34899 h 53963"/>
                  <a:gd name="connsiteX12" fmla="*/ 45834 w 51336"/>
                  <a:gd name="connsiteY12" fmla="*/ 38875 h 53963"/>
                  <a:gd name="connsiteX13" fmla="*/ 51336 w 51336"/>
                  <a:gd name="connsiteY13" fmla="*/ 53928 h 53963"/>
                  <a:gd name="connsiteX14" fmla="*/ 18639 w 51336"/>
                  <a:gd name="connsiteY14" fmla="*/ 10189 h 53963"/>
                  <a:gd name="connsiteX15" fmla="*/ 36425 w 51336"/>
                  <a:gd name="connsiteY15" fmla="*/ 28402 h 53963"/>
                  <a:gd name="connsiteX16" fmla="*/ 33798 w 51336"/>
                  <a:gd name="connsiteY16" fmla="*/ 18213 h 53963"/>
                  <a:gd name="connsiteX17" fmla="*/ 32556 w 51336"/>
                  <a:gd name="connsiteY17" fmla="*/ 13171 h 53963"/>
                  <a:gd name="connsiteX18" fmla="*/ 22331 w 51336"/>
                  <a:gd name="connsiteY18" fmla="*/ 10970 h 53963"/>
                  <a:gd name="connsiteX19" fmla="*/ 18603 w 51336"/>
                  <a:gd name="connsiteY19" fmla="*/ 10189 h 5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336" h="53963">
                    <a:moveTo>
                      <a:pt x="51301" y="53964"/>
                    </a:moveTo>
                    <a:lnTo>
                      <a:pt x="40792" y="41857"/>
                    </a:lnTo>
                    <a:cubicBezTo>
                      <a:pt x="31207" y="30852"/>
                      <a:pt x="7562" y="7491"/>
                      <a:pt x="7349" y="7242"/>
                    </a:cubicBezTo>
                    <a:lnTo>
                      <a:pt x="0" y="0"/>
                    </a:lnTo>
                    <a:lnTo>
                      <a:pt x="10083" y="2272"/>
                    </a:lnTo>
                    <a:cubicBezTo>
                      <a:pt x="14946" y="3373"/>
                      <a:pt x="20130" y="4473"/>
                      <a:pt x="23609" y="5183"/>
                    </a:cubicBezTo>
                    <a:cubicBezTo>
                      <a:pt x="27976" y="6106"/>
                      <a:pt x="35680" y="7811"/>
                      <a:pt x="35680" y="7811"/>
                    </a:cubicBezTo>
                    <a:lnTo>
                      <a:pt x="37490" y="8201"/>
                    </a:lnTo>
                    <a:lnTo>
                      <a:pt x="37917" y="9976"/>
                    </a:lnTo>
                    <a:cubicBezTo>
                      <a:pt x="38485" y="12355"/>
                      <a:pt x="39053" y="14591"/>
                      <a:pt x="39585" y="16757"/>
                    </a:cubicBezTo>
                    <a:cubicBezTo>
                      <a:pt x="40721" y="21372"/>
                      <a:pt x="41822" y="25491"/>
                      <a:pt x="42780" y="29076"/>
                    </a:cubicBezTo>
                    <a:cubicBezTo>
                      <a:pt x="43206" y="30674"/>
                      <a:pt x="43774" y="32627"/>
                      <a:pt x="44484" y="34899"/>
                    </a:cubicBezTo>
                    <a:cubicBezTo>
                      <a:pt x="44875" y="36141"/>
                      <a:pt x="45301" y="37455"/>
                      <a:pt x="45834" y="38875"/>
                    </a:cubicBezTo>
                    <a:lnTo>
                      <a:pt x="51336" y="53928"/>
                    </a:lnTo>
                    <a:close/>
                    <a:moveTo>
                      <a:pt x="18639" y="10189"/>
                    </a:moveTo>
                    <a:cubicBezTo>
                      <a:pt x="23645" y="15230"/>
                      <a:pt x="30461" y="22118"/>
                      <a:pt x="36425" y="28402"/>
                    </a:cubicBezTo>
                    <a:cubicBezTo>
                      <a:pt x="35609" y="25349"/>
                      <a:pt x="34721" y="21940"/>
                      <a:pt x="33798" y="18213"/>
                    </a:cubicBezTo>
                    <a:cubicBezTo>
                      <a:pt x="33372" y="16580"/>
                      <a:pt x="32982" y="14911"/>
                      <a:pt x="32556" y="13171"/>
                    </a:cubicBezTo>
                    <a:cubicBezTo>
                      <a:pt x="30035" y="12603"/>
                      <a:pt x="25384" y="11574"/>
                      <a:pt x="22331" y="10970"/>
                    </a:cubicBezTo>
                    <a:cubicBezTo>
                      <a:pt x="21230" y="10757"/>
                      <a:pt x="19988" y="10473"/>
                      <a:pt x="18603" y="10189"/>
                    </a:cubicBez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 name="Freeform: Shape 45">
                <a:extLst>
                  <a:ext uri="{FF2B5EF4-FFF2-40B4-BE49-F238E27FC236}">
                    <a16:creationId xmlns:a16="http://schemas.microsoft.com/office/drawing/2014/main" id="{2219A2DE-3863-B51C-89DF-50457EF0D4B7}"/>
                  </a:ext>
                </a:extLst>
              </p:cNvPr>
              <p:cNvSpPr/>
              <p:nvPr/>
            </p:nvSpPr>
            <p:spPr>
              <a:xfrm>
                <a:off x="1758917" y="5828213"/>
                <a:ext cx="18816" cy="16934"/>
              </a:xfrm>
              <a:custGeom>
                <a:avLst/>
                <a:gdLst>
                  <a:gd name="connsiteX0" fmla="*/ 5751 w 18816"/>
                  <a:gd name="connsiteY0" fmla="*/ 16899 h 16934"/>
                  <a:gd name="connsiteX1" fmla="*/ 5751 w 18816"/>
                  <a:gd name="connsiteY1" fmla="*/ 16899 h 16934"/>
                  <a:gd name="connsiteX2" fmla="*/ 3621 w 18816"/>
                  <a:gd name="connsiteY2" fmla="*/ 16509 h 16934"/>
                  <a:gd name="connsiteX3" fmla="*/ 2521 w 18816"/>
                  <a:gd name="connsiteY3" fmla="*/ 15834 h 16934"/>
                  <a:gd name="connsiteX4" fmla="*/ 1562 w 18816"/>
                  <a:gd name="connsiteY4" fmla="*/ 15053 h 16934"/>
                  <a:gd name="connsiteX5" fmla="*/ 0 w 18816"/>
                  <a:gd name="connsiteY5" fmla="*/ 0 h 16934"/>
                  <a:gd name="connsiteX6" fmla="*/ 10473 w 18816"/>
                  <a:gd name="connsiteY6" fmla="*/ 3586 h 16934"/>
                  <a:gd name="connsiteX7" fmla="*/ 12106 w 18816"/>
                  <a:gd name="connsiteY7" fmla="*/ 4118 h 16934"/>
                  <a:gd name="connsiteX8" fmla="*/ 16899 w 18816"/>
                  <a:gd name="connsiteY8" fmla="*/ 5893 h 16934"/>
                  <a:gd name="connsiteX9" fmla="*/ 18816 w 18816"/>
                  <a:gd name="connsiteY9" fmla="*/ 6781 h 16934"/>
                  <a:gd name="connsiteX10" fmla="*/ 18603 w 18816"/>
                  <a:gd name="connsiteY10" fmla="*/ 8876 h 16934"/>
                  <a:gd name="connsiteX11" fmla="*/ 14094 w 18816"/>
                  <a:gd name="connsiteY11" fmla="*/ 14627 h 16934"/>
                  <a:gd name="connsiteX12" fmla="*/ 5751 w 18816"/>
                  <a:gd name="connsiteY12" fmla="*/ 16935 h 16934"/>
                  <a:gd name="connsiteX13" fmla="*/ 6852 w 18816"/>
                  <a:gd name="connsiteY13" fmla="*/ 8556 h 16934"/>
                  <a:gd name="connsiteX14" fmla="*/ 7100 w 18816"/>
                  <a:gd name="connsiteY14" fmla="*/ 10828 h 16934"/>
                  <a:gd name="connsiteX15" fmla="*/ 10438 w 18816"/>
                  <a:gd name="connsiteY15" fmla="*/ 9763 h 16934"/>
                  <a:gd name="connsiteX16" fmla="*/ 10296 w 18816"/>
                  <a:gd name="connsiteY16" fmla="*/ 9763 h 16934"/>
                  <a:gd name="connsiteX17" fmla="*/ 8592 w 18816"/>
                  <a:gd name="connsiteY17" fmla="*/ 9160 h 16934"/>
                  <a:gd name="connsiteX18" fmla="*/ 6852 w 18816"/>
                  <a:gd name="connsiteY18" fmla="*/ 8556 h 16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16" h="16934">
                    <a:moveTo>
                      <a:pt x="5751" y="16899"/>
                    </a:moveTo>
                    <a:lnTo>
                      <a:pt x="5751" y="16899"/>
                    </a:lnTo>
                    <a:cubicBezTo>
                      <a:pt x="4899" y="16899"/>
                      <a:pt x="4189" y="16757"/>
                      <a:pt x="3621" y="16509"/>
                    </a:cubicBezTo>
                    <a:cubicBezTo>
                      <a:pt x="3302" y="16367"/>
                      <a:pt x="2911" y="16118"/>
                      <a:pt x="2521" y="15834"/>
                    </a:cubicBezTo>
                    <a:lnTo>
                      <a:pt x="1562" y="15053"/>
                    </a:lnTo>
                    <a:lnTo>
                      <a:pt x="0" y="0"/>
                    </a:lnTo>
                    <a:lnTo>
                      <a:pt x="10473" y="3586"/>
                    </a:lnTo>
                    <a:cubicBezTo>
                      <a:pt x="10935" y="3728"/>
                      <a:pt x="11503" y="3905"/>
                      <a:pt x="12106" y="4118"/>
                    </a:cubicBezTo>
                    <a:cubicBezTo>
                      <a:pt x="13242" y="4473"/>
                      <a:pt x="15337" y="5148"/>
                      <a:pt x="16899" y="5893"/>
                    </a:cubicBezTo>
                    <a:lnTo>
                      <a:pt x="18816" y="6781"/>
                    </a:lnTo>
                    <a:lnTo>
                      <a:pt x="18603" y="8876"/>
                    </a:lnTo>
                    <a:cubicBezTo>
                      <a:pt x="18426" y="10651"/>
                      <a:pt x="17503" y="13100"/>
                      <a:pt x="14094" y="14627"/>
                    </a:cubicBezTo>
                    <a:cubicBezTo>
                      <a:pt x="9905" y="16509"/>
                      <a:pt x="7242" y="16935"/>
                      <a:pt x="5751" y="16935"/>
                    </a:cubicBezTo>
                    <a:close/>
                    <a:moveTo>
                      <a:pt x="6852" y="8556"/>
                    </a:moveTo>
                    <a:lnTo>
                      <a:pt x="7100" y="10828"/>
                    </a:lnTo>
                    <a:cubicBezTo>
                      <a:pt x="7882" y="10651"/>
                      <a:pt x="8982" y="10367"/>
                      <a:pt x="10438" y="9763"/>
                    </a:cubicBezTo>
                    <a:lnTo>
                      <a:pt x="10296" y="9763"/>
                    </a:lnTo>
                    <a:cubicBezTo>
                      <a:pt x="9657" y="9515"/>
                      <a:pt x="9089" y="9337"/>
                      <a:pt x="8592" y="9160"/>
                    </a:cubicBezTo>
                    <a:lnTo>
                      <a:pt x="6852" y="8556"/>
                    </a:ln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 name="Freeform: Shape 46">
                <a:extLst>
                  <a:ext uri="{FF2B5EF4-FFF2-40B4-BE49-F238E27FC236}">
                    <a16:creationId xmlns:a16="http://schemas.microsoft.com/office/drawing/2014/main" id="{57FEBB66-1E44-AED6-427D-CC8A6BEC4FA6}"/>
                  </a:ext>
                </a:extLst>
              </p:cNvPr>
              <p:cNvSpPr/>
              <p:nvPr/>
            </p:nvSpPr>
            <p:spPr>
              <a:xfrm>
                <a:off x="1697869" y="5685727"/>
                <a:ext cx="113671" cy="193538"/>
              </a:xfrm>
              <a:custGeom>
                <a:avLst/>
                <a:gdLst>
                  <a:gd name="connsiteX0" fmla="*/ 66799 w 113671"/>
                  <a:gd name="connsiteY0" fmla="*/ 193539 h 193538"/>
                  <a:gd name="connsiteX1" fmla="*/ 58492 w 113671"/>
                  <a:gd name="connsiteY1" fmla="*/ 192686 h 193538"/>
                  <a:gd name="connsiteX2" fmla="*/ 52598 w 113671"/>
                  <a:gd name="connsiteY2" fmla="*/ 190911 h 193538"/>
                  <a:gd name="connsiteX3" fmla="*/ 51995 w 113671"/>
                  <a:gd name="connsiteY3" fmla="*/ 190663 h 193538"/>
                  <a:gd name="connsiteX4" fmla="*/ 50078 w 113671"/>
                  <a:gd name="connsiteY4" fmla="*/ 189882 h 193538"/>
                  <a:gd name="connsiteX5" fmla="*/ 35060 w 113671"/>
                  <a:gd name="connsiteY5" fmla="*/ 177633 h 193538"/>
                  <a:gd name="connsiteX6" fmla="*/ 32646 w 113671"/>
                  <a:gd name="connsiteY6" fmla="*/ 174332 h 193538"/>
                  <a:gd name="connsiteX7" fmla="*/ 29451 w 113671"/>
                  <a:gd name="connsiteY7" fmla="*/ 169006 h 193538"/>
                  <a:gd name="connsiteX8" fmla="*/ 29060 w 113671"/>
                  <a:gd name="connsiteY8" fmla="*/ 168225 h 193538"/>
                  <a:gd name="connsiteX9" fmla="*/ 28847 w 113671"/>
                  <a:gd name="connsiteY9" fmla="*/ 167835 h 193538"/>
                  <a:gd name="connsiteX10" fmla="*/ 27143 w 113671"/>
                  <a:gd name="connsiteY10" fmla="*/ 164249 h 193538"/>
                  <a:gd name="connsiteX11" fmla="*/ 25049 w 113671"/>
                  <a:gd name="connsiteY11" fmla="*/ 158995 h 193538"/>
                  <a:gd name="connsiteX12" fmla="*/ 22741 w 113671"/>
                  <a:gd name="connsiteY12" fmla="*/ 151752 h 193538"/>
                  <a:gd name="connsiteX13" fmla="*/ 22208 w 113671"/>
                  <a:gd name="connsiteY13" fmla="*/ 149835 h 193538"/>
                  <a:gd name="connsiteX14" fmla="*/ 20575 w 113671"/>
                  <a:gd name="connsiteY14" fmla="*/ 143658 h 193538"/>
                  <a:gd name="connsiteX15" fmla="*/ 15996 w 113671"/>
                  <a:gd name="connsiteY15" fmla="*/ 124983 h 193538"/>
                  <a:gd name="connsiteX16" fmla="*/ 11345 w 113671"/>
                  <a:gd name="connsiteY16" fmla="*/ 104108 h 193538"/>
                  <a:gd name="connsiteX17" fmla="*/ 8647 w 113671"/>
                  <a:gd name="connsiteY17" fmla="*/ 92179 h 193538"/>
                  <a:gd name="connsiteX18" fmla="*/ 7936 w 113671"/>
                  <a:gd name="connsiteY18" fmla="*/ 88913 h 193538"/>
                  <a:gd name="connsiteX19" fmla="*/ 10777 w 113671"/>
                  <a:gd name="connsiteY19" fmla="*/ 88132 h 193538"/>
                  <a:gd name="connsiteX20" fmla="*/ 7901 w 113671"/>
                  <a:gd name="connsiteY20" fmla="*/ 88736 h 193538"/>
                  <a:gd name="connsiteX21" fmla="*/ 4777 w 113671"/>
                  <a:gd name="connsiteY21" fmla="*/ 73150 h 193538"/>
                  <a:gd name="connsiteX22" fmla="*/ 552 w 113671"/>
                  <a:gd name="connsiteY22" fmla="*/ 47198 h 193538"/>
                  <a:gd name="connsiteX23" fmla="*/ 6729 w 113671"/>
                  <a:gd name="connsiteY23" fmla="*/ 16595 h 193538"/>
                  <a:gd name="connsiteX24" fmla="*/ 17629 w 113671"/>
                  <a:gd name="connsiteY24" fmla="*/ 6228 h 193538"/>
                  <a:gd name="connsiteX25" fmla="*/ 25794 w 113671"/>
                  <a:gd name="connsiteY25" fmla="*/ 2323 h 193538"/>
                  <a:gd name="connsiteX26" fmla="*/ 33321 w 113671"/>
                  <a:gd name="connsiteY26" fmla="*/ 441 h 193538"/>
                  <a:gd name="connsiteX27" fmla="*/ 36338 w 113671"/>
                  <a:gd name="connsiteY27" fmla="*/ 122 h 193538"/>
                  <a:gd name="connsiteX28" fmla="*/ 43971 w 113671"/>
                  <a:gd name="connsiteY28" fmla="*/ 299 h 193538"/>
                  <a:gd name="connsiteX29" fmla="*/ 54551 w 113671"/>
                  <a:gd name="connsiteY29" fmla="*/ 3246 h 193538"/>
                  <a:gd name="connsiteX30" fmla="*/ 62894 w 113671"/>
                  <a:gd name="connsiteY30" fmla="*/ 8323 h 193538"/>
                  <a:gd name="connsiteX31" fmla="*/ 77947 w 113671"/>
                  <a:gd name="connsiteY31" fmla="*/ 34346 h 193538"/>
                  <a:gd name="connsiteX32" fmla="*/ 77947 w 113671"/>
                  <a:gd name="connsiteY32" fmla="*/ 34630 h 193538"/>
                  <a:gd name="connsiteX33" fmla="*/ 90337 w 113671"/>
                  <a:gd name="connsiteY33" fmla="*/ 112984 h 193538"/>
                  <a:gd name="connsiteX34" fmla="*/ 57959 w 113671"/>
                  <a:gd name="connsiteY34" fmla="*/ 102226 h 193538"/>
                  <a:gd name="connsiteX35" fmla="*/ 48090 w 113671"/>
                  <a:gd name="connsiteY35" fmla="*/ 39529 h 193538"/>
                  <a:gd name="connsiteX36" fmla="*/ 42267 w 113671"/>
                  <a:gd name="connsiteY36" fmla="*/ 30902 h 193538"/>
                  <a:gd name="connsiteX37" fmla="*/ 39179 w 113671"/>
                  <a:gd name="connsiteY37" fmla="*/ 30263 h 193538"/>
                  <a:gd name="connsiteX38" fmla="*/ 38859 w 113671"/>
                  <a:gd name="connsiteY38" fmla="*/ 30263 h 193538"/>
                  <a:gd name="connsiteX39" fmla="*/ 37900 w 113671"/>
                  <a:gd name="connsiteY39" fmla="*/ 30370 h 193538"/>
                  <a:gd name="connsiteX40" fmla="*/ 31865 w 113671"/>
                  <a:gd name="connsiteY40" fmla="*/ 33600 h 193538"/>
                  <a:gd name="connsiteX41" fmla="*/ 30516 w 113671"/>
                  <a:gd name="connsiteY41" fmla="*/ 43009 h 193538"/>
                  <a:gd name="connsiteX42" fmla="*/ 30516 w 113671"/>
                  <a:gd name="connsiteY42" fmla="*/ 43293 h 193538"/>
                  <a:gd name="connsiteX43" fmla="*/ 36622 w 113671"/>
                  <a:gd name="connsiteY43" fmla="*/ 78120 h 193538"/>
                  <a:gd name="connsiteX44" fmla="*/ 37545 w 113671"/>
                  <a:gd name="connsiteY44" fmla="*/ 82523 h 193538"/>
                  <a:gd name="connsiteX45" fmla="*/ 38646 w 113671"/>
                  <a:gd name="connsiteY45" fmla="*/ 87635 h 193538"/>
                  <a:gd name="connsiteX46" fmla="*/ 41664 w 113671"/>
                  <a:gd name="connsiteY46" fmla="*/ 101410 h 193538"/>
                  <a:gd name="connsiteX47" fmla="*/ 59202 w 113671"/>
                  <a:gd name="connsiteY47" fmla="*/ 105990 h 193538"/>
                  <a:gd name="connsiteX48" fmla="*/ 62930 w 113671"/>
                  <a:gd name="connsiteY48" fmla="*/ 107090 h 193538"/>
                  <a:gd name="connsiteX49" fmla="*/ 63817 w 113671"/>
                  <a:gd name="connsiteY49" fmla="*/ 107445 h 193538"/>
                  <a:gd name="connsiteX50" fmla="*/ 87533 w 113671"/>
                  <a:gd name="connsiteY50" fmla="*/ 115433 h 193538"/>
                  <a:gd name="connsiteX51" fmla="*/ 87639 w 113671"/>
                  <a:gd name="connsiteY51" fmla="*/ 115327 h 193538"/>
                  <a:gd name="connsiteX52" fmla="*/ 89450 w 113671"/>
                  <a:gd name="connsiteY52" fmla="*/ 116072 h 193538"/>
                  <a:gd name="connsiteX53" fmla="*/ 98183 w 113671"/>
                  <a:gd name="connsiteY53" fmla="*/ 120617 h 193538"/>
                  <a:gd name="connsiteX54" fmla="*/ 100349 w 113671"/>
                  <a:gd name="connsiteY54" fmla="*/ 122143 h 193538"/>
                  <a:gd name="connsiteX55" fmla="*/ 109580 w 113671"/>
                  <a:gd name="connsiteY55" fmla="*/ 132687 h 193538"/>
                  <a:gd name="connsiteX56" fmla="*/ 112562 w 113671"/>
                  <a:gd name="connsiteY56" fmla="*/ 140427 h 193538"/>
                  <a:gd name="connsiteX57" fmla="*/ 113591 w 113671"/>
                  <a:gd name="connsiteY57" fmla="*/ 147385 h 193538"/>
                  <a:gd name="connsiteX58" fmla="*/ 112988 w 113671"/>
                  <a:gd name="connsiteY58" fmla="*/ 157859 h 193538"/>
                  <a:gd name="connsiteX59" fmla="*/ 112739 w 113671"/>
                  <a:gd name="connsiteY59" fmla="*/ 159172 h 193538"/>
                  <a:gd name="connsiteX60" fmla="*/ 107769 w 113671"/>
                  <a:gd name="connsiteY60" fmla="*/ 171776 h 193538"/>
                  <a:gd name="connsiteX61" fmla="*/ 103970 w 113671"/>
                  <a:gd name="connsiteY61" fmla="*/ 177065 h 193538"/>
                  <a:gd name="connsiteX62" fmla="*/ 94278 w 113671"/>
                  <a:gd name="connsiteY62" fmla="*/ 185337 h 193538"/>
                  <a:gd name="connsiteX63" fmla="*/ 89237 w 113671"/>
                  <a:gd name="connsiteY63" fmla="*/ 188071 h 193538"/>
                  <a:gd name="connsiteX64" fmla="*/ 69178 w 113671"/>
                  <a:gd name="connsiteY64" fmla="*/ 193361 h 193538"/>
                  <a:gd name="connsiteX65" fmla="*/ 66799 w 113671"/>
                  <a:gd name="connsiteY65" fmla="*/ 193432 h 193538"/>
                  <a:gd name="connsiteX66" fmla="*/ 39321 w 113671"/>
                  <a:gd name="connsiteY66" fmla="*/ 6015 h 193538"/>
                  <a:gd name="connsiteX67" fmla="*/ 36800 w 113671"/>
                  <a:gd name="connsiteY67" fmla="*/ 6122 h 193538"/>
                  <a:gd name="connsiteX68" fmla="*/ 34244 w 113671"/>
                  <a:gd name="connsiteY68" fmla="*/ 6370 h 193538"/>
                  <a:gd name="connsiteX69" fmla="*/ 27747 w 113671"/>
                  <a:gd name="connsiteY69" fmla="*/ 8003 h 193538"/>
                  <a:gd name="connsiteX70" fmla="*/ 20788 w 113671"/>
                  <a:gd name="connsiteY70" fmla="*/ 11341 h 193538"/>
                  <a:gd name="connsiteX71" fmla="*/ 11629 w 113671"/>
                  <a:gd name="connsiteY71" fmla="*/ 20039 h 193538"/>
                  <a:gd name="connsiteX72" fmla="*/ 6445 w 113671"/>
                  <a:gd name="connsiteY72" fmla="*/ 46488 h 193538"/>
                  <a:gd name="connsiteX73" fmla="*/ 10635 w 113671"/>
                  <a:gd name="connsiteY73" fmla="*/ 72121 h 193538"/>
                  <a:gd name="connsiteX74" fmla="*/ 13723 w 113671"/>
                  <a:gd name="connsiteY74" fmla="*/ 87564 h 193538"/>
                  <a:gd name="connsiteX75" fmla="*/ 14469 w 113671"/>
                  <a:gd name="connsiteY75" fmla="*/ 90972 h 193538"/>
                  <a:gd name="connsiteX76" fmla="*/ 17132 w 113671"/>
                  <a:gd name="connsiteY76" fmla="*/ 102830 h 193538"/>
                  <a:gd name="connsiteX77" fmla="*/ 21782 w 113671"/>
                  <a:gd name="connsiteY77" fmla="*/ 123670 h 193538"/>
                  <a:gd name="connsiteX78" fmla="*/ 26327 w 113671"/>
                  <a:gd name="connsiteY78" fmla="*/ 142167 h 193538"/>
                  <a:gd name="connsiteX79" fmla="*/ 27924 w 113671"/>
                  <a:gd name="connsiteY79" fmla="*/ 148273 h 193538"/>
                  <a:gd name="connsiteX80" fmla="*/ 28421 w 113671"/>
                  <a:gd name="connsiteY80" fmla="*/ 150119 h 193538"/>
                  <a:gd name="connsiteX81" fmla="*/ 30587 w 113671"/>
                  <a:gd name="connsiteY81" fmla="*/ 156936 h 193538"/>
                  <a:gd name="connsiteX82" fmla="*/ 32540 w 113671"/>
                  <a:gd name="connsiteY82" fmla="*/ 161799 h 193538"/>
                  <a:gd name="connsiteX83" fmla="*/ 34102 w 113671"/>
                  <a:gd name="connsiteY83" fmla="*/ 165101 h 193538"/>
                  <a:gd name="connsiteX84" fmla="*/ 34315 w 113671"/>
                  <a:gd name="connsiteY84" fmla="*/ 165563 h 193538"/>
                  <a:gd name="connsiteX85" fmla="*/ 34599 w 113671"/>
                  <a:gd name="connsiteY85" fmla="*/ 166166 h 193538"/>
                  <a:gd name="connsiteX86" fmla="*/ 37510 w 113671"/>
                  <a:gd name="connsiteY86" fmla="*/ 170994 h 193538"/>
                  <a:gd name="connsiteX87" fmla="*/ 39640 w 113671"/>
                  <a:gd name="connsiteY87" fmla="*/ 173941 h 193538"/>
                  <a:gd name="connsiteX88" fmla="*/ 52563 w 113671"/>
                  <a:gd name="connsiteY88" fmla="*/ 184521 h 193538"/>
                  <a:gd name="connsiteX89" fmla="*/ 54019 w 113671"/>
                  <a:gd name="connsiteY89" fmla="*/ 185089 h 193538"/>
                  <a:gd name="connsiteX90" fmla="*/ 54693 w 113671"/>
                  <a:gd name="connsiteY90" fmla="*/ 185337 h 193538"/>
                  <a:gd name="connsiteX91" fmla="*/ 59663 w 113671"/>
                  <a:gd name="connsiteY91" fmla="*/ 186864 h 193538"/>
                  <a:gd name="connsiteX92" fmla="*/ 68752 w 113671"/>
                  <a:gd name="connsiteY92" fmla="*/ 187539 h 193538"/>
                  <a:gd name="connsiteX93" fmla="*/ 86716 w 113671"/>
                  <a:gd name="connsiteY93" fmla="*/ 182781 h 193538"/>
                  <a:gd name="connsiteX94" fmla="*/ 91083 w 113671"/>
                  <a:gd name="connsiteY94" fmla="*/ 180403 h 193538"/>
                  <a:gd name="connsiteX95" fmla="*/ 99391 w 113671"/>
                  <a:gd name="connsiteY95" fmla="*/ 173338 h 193538"/>
                  <a:gd name="connsiteX96" fmla="*/ 102621 w 113671"/>
                  <a:gd name="connsiteY96" fmla="*/ 168829 h 193538"/>
                  <a:gd name="connsiteX97" fmla="*/ 106882 w 113671"/>
                  <a:gd name="connsiteY97" fmla="*/ 158036 h 193538"/>
                  <a:gd name="connsiteX98" fmla="*/ 107095 w 113671"/>
                  <a:gd name="connsiteY98" fmla="*/ 157007 h 193538"/>
                  <a:gd name="connsiteX99" fmla="*/ 107663 w 113671"/>
                  <a:gd name="connsiteY99" fmla="*/ 147882 h 193538"/>
                  <a:gd name="connsiteX100" fmla="*/ 106775 w 113671"/>
                  <a:gd name="connsiteY100" fmla="*/ 141918 h 193538"/>
                  <a:gd name="connsiteX101" fmla="*/ 104361 w 113671"/>
                  <a:gd name="connsiteY101" fmla="*/ 135634 h 193538"/>
                  <a:gd name="connsiteX102" fmla="*/ 96728 w 113671"/>
                  <a:gd name="connsiteY102" fmla="*/ 126936 h 193538"/>
                  <a:gd name="connsiteX103" fmla="*/ 94882 w 113671"/>
                  <a:gd name="connsiteY103" fmla="*/ 125623 h 193538"/>
                  <a:gd name="connsiteX104" fmla="*/ 87391 w 113671"/>
                  <a:gd name="connsiteY104" fmla="*/ 121682 h 193538"/>
                  <a:gd name="connsiteX105" fmla="*/ 87391 w 113671"/>
                  <a:gd name="connsiteY105" fmla="*/ 121682 h 193538"/>
                  <a:gd name="connsiteX106" fmla="*/ 60373 w 113671"/>
                  <a:gd name="connsiteY106" fmla="*/ 112558 h 193538"/>
                  <a:gd name="connsiteX107" fmla="*/ 57533 w 113671"/>
                  <a:gd name="connsiteY107" fmla="*/ 111706 h 193538"/>
                  <a:gd name="connsiteX108" fmla="*/ 38468 w 113671"/>
                  <a:gd name="connsiteY108" fmla="*/ 106771 h 193538"/>
                  <a:gd name="connsiteX109" fmla="*/ 36693 w 113671"/>
                  <a:gd name="connsiteY109" fmla="*/ 106345 h 193538"/>
                  <a:gd name="connsiteX110" fmla="*/ 36303 w 113671"/>
                  <a:gd name="connsiteY110" fmla="*/ 104534 h 193538"/>
                  <a:gd name="connsiteX111" fmla="*/ 32859 w 113671"/>
                  <a:gd name="connsiteY111" fmla="*/ 88913 h 193538"/>
                  <a:gd name="connsiteX112" fmla="*/ 31759 w 113671"/>
                  <a:gd name="connsiteY112" fmla="*/ 83765 h 193538"/>
                  <a:gd name="connsiteX113" fmla="*/ 30835 w 113671"/>
                  <a:gd name="connsiteY113" fmla="*/ 79327 h 193538"/>
                  <a:gd name="connsiteX114" fmla="*/ 24729 w 113671"/>
                  <a:gd name="connsiteY114" fmla="*/ 44074 h 193538"/>
                  <a:gd name="connsiteX115" fmla="*/ 24729 w 113671"/>
                  <a:gd name="connsiteY115" fmla="*/ 43861 h 193538"/>
                  <a:gd name="connsiteX116" fmla="*/ 27072 w 113671"/>
                  <a:gd name="connsiteY116" fmla="*/ 30192 h 193538"/>
                  <a:gd name="connsiteX117" fmla="*/ 37048 w 113671"/>
                  <a:gd name="connsiteY117" fmla="*/ 24547 h 193538"/>
                  <a:gd name="connsiteX118" fmla="*/ 38646 w 113671"/>
                  <a:gd name="connsiteY118" fmla="*/ 24405 h 193538"/>
                  <a:gd name="connsiteX119" fmla="*/ 44610 w 113671"/>
                  <a:gd name="connsiteY119" fmla="*/ 25506 h 193538"/>
                  <a:gd name="connsiteX120" fmla="*/ 53912 w 113671"/>
                  <a:gd name="connsiteY120" fmla="*/ 38571 h 193538"/>
                  <a:gd name="connsiteX121" fmla="*/ 63249 w 113671"/>
                  <a:gd name="connsiteY121" fmla="*/ 97789 h 193538"/>
                  <a:gd name="connsiteX122" fmla="*/ 82988 w 113671"/>
                  <a:gd name="connsiteY122" fmla="*/ 104357 h 193538"/>
                  <a:gd name="connsiteX123" fmla="*/ 72125 w 113671"/>
                  <a:gd name="connsiteY123" fmla="*/ 35376 h 193538"/>
                  <a:gd name="connsiteX124" fmla="*/ 59166 w 113671"/>
                  <a:gd name="connsiteY124" fmla="*/ 12938 h 193538"/>
                  <a:gd name="connsiteX125" fmla="*/ 52101 w 113671"/>
                  <a:gd name="connsiteY125" fmla="*/ 8642 h 193538"/>
                  <a:gd name="connsiteX126" fmla="*/ 43190 w 113671"/>
                  <a:gd name="connsiteY126" fmla="*/ 6157 h 193538"/>
                  <a:gd name="connsiteX127" fmla="*/ 39250 w 113671"/>
                  <a:gd name="connsiteY127" fmla="*/ 5909 h 193538"/>
                  <a:gd name="connsiteX128" fmla="*/ 66835 w 113671"/>
                  <a:gd name="connsiteY128" fmla="*/ 169113 h 193538"/>
                  <a:gd name="connsiteX129" fmla="*/ 66409 w 113671"/>
                  <a:gd name="connsiteY129" fmla="*/ 169113 h 193538"/>
                  <a:gd name="connsiteX130" fmla="*/ 60515 w 113671"/>
                  <a:gd name="connsiteY130" fmla="*/ 167799 h 193538"/>
                  <a:gd name="connsiteX131" fmla="*/ 53664 w 113671"/>
                  <a:gd name="connsiteY131" fmla="*/ 161799 h 193538"/>
                  <a:gd name="connsiteX132" fmla="*/ 53557 w 113671"/>
                  <a:gd name="connsiteY132" fmla="*/ 161622 h 193538"/>
                  <a:gd name="connsiteX133" fmla="*/ 52279 w 113671"/>
                  <a:gd name="connsiteY133" fmla="*/ 159669 h 193538"/>
                  <a:gd name="connsiteX134" fmla="*/ 51072 w 113671"/>
                  <a:gd name="connsiteY134" fmla="*/ 157504 h 193538"/>
                  <a:gd name="connsiteX135" fmla="*/ 50717 w 113671"/>
                  <a:gd name="connsiteY135" fmla="*/ 156794 h 193538"/>
                  <a:gd name="connsiteX136" fmla="*/ 45782 w 113671"/>
                  <a:gd name="connsiteY136" fmla="*/ 143445 h 193538"/>
                  <a:gd name="connsiteX137" fmla="*/ 42693 w 113671"/>
                  <a:gd name="connsiteY137" fmla="*/ 131480 h 193538"/>
                  <a:gd name="connsiteX138" fmla="*/ 41486 w 113671"/>
                  <a:gd name="connsiteY138" fmla="*/ 126688 h 193538"/>
                  <a:gd name="connsiteX139" fmla="*/ 46918 w 113671"/>
                  <a:gd name="connsiteY139" fmla="*/ 128001 h 193538"/>
                  <a:gd name="connsiteX140" fmla="*/ 53912 w 113671"/>
                  <a:gd name="connsiteY140" fmla="*/ 129954 h 193538"/>
                  <a:gd name="connsiteX141" fmla="*/ 59770 w 113671"/>
                  <a:gd name="connsiteY141" fmla="*/ 131764 h 193538"/>
                  <a:gd name="connsiteX142" fmla="*/ 59876 w 113671"/>
                  <a:gd name="connsiteY142" fmla="*/ 131764 h 193538"/>
                  <a:gd name="connsiteX143" fmla="*/ 74681 w 113671"/>
                  <a:gd name="connsiteY143" fmla="*/ 136806 h 193538"/>
                  <a:gd name="connsiteX144" fmla="*/ 76136 w 113671"/>
                  <a:gd name="connsiteY144" fmla="*/ 137303 h 193538"/>
                  <a:gd name="connsiteX145" fmla="*/ 88917 w 113671"/>
                  <a:gd name="connsiteY145" fmla="*/ 146249 h 193538"/>
                  <a:gd name="connsiteX146" fmla="*/ 89059 w 113671"/>
                  <a:gd name="connsiteY146" fmla="*/ 147030 h 193538"/>
                  <a:gd name="connsiteX147" fmla="*/ 87284 w 113671"/>
                  <a:gd name="connsiteY147" fmla="*/ 158746 h 193538"/>
                  <a:gd name="connsiteX148" fmla="*/ 85545 w 113671"/>
                  <a:gd name="connsiteY148" fmla="*/ 161267 h 193538"/>
                  <a:gd name="connsiteX149" fmla="*/ 79154 w 113671"/>
                  <a:gd name="connsiteY149" fmla="*/ 165989 h 193538"/>
                  <a:gd name="connsiteX150" fmla="*/ 66835 w 113671"/>
                  <a:gd name="connsiteY150" fmla="*/ 169148 h 193538"/>
                  <a:gd name="connsiteX151" fmla="*/ 58527 w 113671"/>
                  <a:gd name="connsiteY151" fmla="*/ 158462 h 193538"/>
                  <a:gd name="connsiteX152" fmla="*/ 63001 w 113671"/>
                  <a:gd name="connsiteY152" fmla="*/ 162474 h 193538"/>
                  <a:gd name="connsiteX153" fmla="*/ 66515 w 113671"/>
                  <a:gd name="connsiteY153" fmla="*/ 163220 h 193538"/>
                  <a:gd name="connsiteX154" fmla="*/ 66799 w 113671"/>
                  <a:gd name="connsiteY154" fmla="*/ 163220 h 193538"/>
                  <a:gd name="connsiteX155" fmla="*/ 76669 w 113671"/>
                  <a:gd name="connsiteY155" fmla="*/ 160592 h 193538"/>
                  <a:gd name="connsiteX156" fmla="*/ 80965 w 113671"/>
                  <a:gd name="connsiteY156" fmla="*/ 157433 h 193538"/>
                  <a:gd name="connsiteX157" fmla="*/ 82065 w 113671"/>
                  <a:gd name="connsiteY157" fmla="*/ 155871 h 193538"/>
                  <a:gd name="connsiteX158" fmla="*/ 83201 w 113671"/>
                  <a:gd name="connsiteY158" fmla="*/ 148060 h 193538"/>
                  <a:gd name="connsiteX159" fmla="*/ 83130 w 113671"/>
                  <a:gd name="connsiteY159" fmla="*/ 147598 h 193538"/>
                  <a:gd name="connsiteX160" fmla="*/ 74290 w 113671"/>
                  <a:gd name="connsiteY160" fmla="*/ 142877 h 193538"/>
                  <a:gd name="connsiteX161" fmla="*/ 72728 w 113671"/>
                  <a:gd name="connsiteY161" fmla="*/ 142380 h 193538"/>
                  <a:gd name="connsiteX162" fmla="*/ 57924 w 113671"/>
                  <a:gd name="connsiteY162" fmla="*/ 137374 h 193538"/>
                  <a:gd name="connsiteX163" fmla="*/ 57782 w 113671"/>
                  <a:gd name="connsiteY163" fmla="*/ 137374 h 193538"/>
                  <a:gd name="connsiteX164" fmla="*/ 52172 w 113671"/>
                  <a:gd name="connsiteY164" fmla="*/ 135599 h 193538"/>
                  <a:gd name="connsiteX165" fmla="*/ 49545 w 113671"/>
                  <a:gd name="connsiteY165" fmla="*/ 134818 h 193538"/>
                  <a:gd name="connsiteX166" fmla="*/ 51391 w 113671"/>
                  <a:gd name="connsiteY166" fmla="*/ 141883 h 193538"/>
                  <a:gd name="connsiteX167" fmla="*/ 55900 w 113671"/>
                  <a:gd name="connsiteY167" fmla="*/ 154131 h 193538"/>
                  <a:gd name="connsiteX168" fmla="*/ 56220 w 113671"/>
                  <a:gd name="connsiteY168" fmla="*/ 154699 h 193538"/>
                  <a:gd name="connsiteX169" fmla="*/ 57249 w 113671"/>
                  <a:gd name="connsiteY169" fmla="*/ 156545 h 193538"/>
                  <a:gd name="connsiteX170" fmla="*/ 58385 w 113671"/>
                  <a:gd name="connsiteY170" fmla="*/ 158285 h 193538"/>
                  <a:gd name="connsiteX171" fmla="*/ 58492 w 113671"/>
                  <a:gd name="connsiteY171" fmla="*/ 158427 h 19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113671" h="193538">
                    <a:moveTo>
                      <a:pt x="66799" y="193539"/>
                    </a:moveTo>
                    <a:cubicBezTo>
                      <a:pt x="63995" y="193539"/>
                      <a:pt x="61190" y="193254"/>
                      <a:pt x="58492" y="192686"/>
                    </a:cubicBezTo>
                    <a:cubicBezTo>
                      <a:pt x="56610" y="192296"/>
                      <a:pt x="54693" y="191692"/>
                      <a:pt x="52598" y="190911"/>
                    </a:cubicBezTo>
                    <a:lnTo>
                      <a:pt x="51995" y="190663"/>
                    </a:lnTo>
                    <a:cubicBezTo>
                      <a:pt x="51356" y="190414"/>
                      <a:pt x="50717" y="190166"/>
                      <a:pt x="50078" y="189882"/>
                    </a:cubicBezTo>
                    <a:cubicBezTo>
                      <a:pt x="44397" y="187219"/>
                      <a:pt x="39356" y="183101"/>
                      <a:pt x="35060" y="177633"/>
                    </a:cubicBezTo>
                    <a:cubicBezTo>
                      <a:pt x="34279" y="176639"/>
                      <a:pt x="33498" y="175539"/>
                      <a:pt x="32646" y="174332"/>
                    </a:cubicBezTo>
                    <a:cubicBezTo>
                      <a:pt x="31475" y="172592"/>
                      <a:pt x="30374" y="170781"/>
                      <a:pt x="29451" y="169006"/>
                    </a:cubicBezTo>
                    <a:cubicBezTo>
                      <a:pt x="29309" y="168758"/>
                      <a:pt x="29202" y="168509"/>
                      <a:pt x="29060" y="168225"/>
                    </a:cubicBezTo>
                    <a:lnTo>
                      <a:pt x="28847" y="167835"/>
                    </a:lnTo>
                    <a:cubicBezTo>
                      <a:pt x="28244" y="166628"/>
                      <a:pt x="27676" y="165421"/>
                      <a:pt x="27143" y="164249"/>
                    </a:cubicBezTo>
                    <a:cubicBezTo>
                      <a:pt x="26398" y="162545"/>
                      <a:pt x="25688" y="160770"/>
                      <a:pt x="25049" y="158995"/>
                    </a:cubicBezTo>
                    <a:cubicBezTo>
                      <a:pt x="24197" y="156652"/>
                      <a:pt x="23451" y="154273"/>
                      <a:pt x="22741" y="151752"/>
                    </a:cubicBezTo>
                    <a:cubicBezTo>
                      <a:pt x="22528" y="151042"/>
                      <a:pt x="22350" y="150403"/>
                      <a:pt x="22208" y="149835"/>
                    </a:cubicBezTo>
                    <a:cubicBezTo>
                      <a:pt x="21676" y="147882"/>
                      <a:pt x="21143" y="145823"/>
                      <a:pt x="20575" y="143658"/>
                    </a:cubicBezTo>
                    <a:cubicBezTo>
                      <a:pt x="19120" y="138048"/>
                      <a:pt x="17593" y="131764"/>
                      <a:pt x="15996" y="124983"/>
                    </a:cubicBezTo>
                    <a:lnTo>
                      <a:pt x="11345" y="104108"/>
                    </a:lnTo>
                    <a:cubicBezTo>
                      <a:pt x="11345" y="104108"/>
                      <a:pt x="9037" y="93919"/>
                      <a:pt x="8647" y="92179"/>
                    </a:cubicBezTo>
                    <a:lnTo>
                      <a:pt x="7936" y="88913"/>
                    </a:lnTo>
                    <a:lnTo>
                      <a:pt x="10777" y="88132"/>
                    </a:lnTo>
                    <a:lnTo>
                      <a:pt x="7901" y="88736"/>
                    </a:lnTo>
                    <a:cubicBezTo>
                      <a:pt x="6800" y="83552"/>
                      <a:pt x="5735" y="78298"/>
                      <a:pt x="4777" y="73150"/>
                    </a:cubicBezTo>
                    <a:cubicBezTo>
                      <a:pt x="2008" y="58381"/>
                      <a:pt x="765" y="48937"/>
                      <a:pt x="552" y="47198"/>
                    </a:cubicBezTo>
                    <a:cubicBezTo>
                      <a:pt x="-1117" y="35482"/>
                      <a:pt x="1014" y="24902"/>
                      <a:pt x="6729" y="16595"/>
                    </a:cubicBezTo>
                    <a:cubicBezTo>
                      <a:pt x="9570" y="12441"/>
                      <a:pt x="13262" y="8962"/>
                      <a:pt x="17629" y="6228"/>
                    </a:cubicBezTo>
                    <a:cubicBezTo>
                      <a:pt x="20185" y="4631"/>
                      <a:pt x="22954" y="3317"/>
                      <a:pt x="25794" y="2323"/>
                    </a:cubicBezTo>
                    <a:cubicBezTo>
                      <a:pt x="28279" y="1471"/>
                      <a:pt x="30835" y="832"/>
                      <a:pt x="33321" y="441"/>
                    </a:cubicBezTo>
                    <a:cubicBezTo>
                      <a:pt x="34386" y="264"/>
                      <a:pt x="35415" y="193"/>
                      <a:pt x="36338" y="122"/>
                    </a:cubicBezTo>
                    <a:cubicBezTo>
                      <a:pt x="38895" y="-91"/>
                      <a:pt x="41486" y="-20"/>
                      <a:pt x="43971" y="299"/>
                    </a:cubicBezTo>
                    <a:cubicBezTo>
                      <a:pt x="47593" y="761"/>
                      <a:pt x="51178" y="1755"/>
                      <a:pt x="54551" y="3246"/>
                    </a:cubicBezTo>
                    <a:cubicBezTo>
                      <a:pt x="57533" y="4595"/>
                      <a:pt x="60373" y="6299"/>
                      <a:pt x="62894" y="8323"/>
                    </a:cubicBezTo>
                    <a:cubicBezTo>
                      <a:pt x="70705" y="14607"/>
                      <a:pt x="76065" y="23837"/>
                      <a:pt x="77947" y="34346"/>
                    </a:cubicBezTo>
                    <a:lnTo>
                      <a:pt x="77947" y="34630"/>
                    </a:lnTo>
                    <a:lnTo>
                      <a:pt x="90337" y="112984"/>
                    </a:lnTo>
                    <a:lnTo>
                      <a:pt x="57959" y="102226"/>
                    </a:lnTo>
                    <a:lnTo>
                      <a:pt x="48090" y="39529"/>
                    </a:lnTo>
                    <a:cubicBezTo>
                      <a:pt x="47309" y="35269"/>
                      <a:pt x="45214" y="32145"/>
                      <a:pt x="42267" y="30902"/>
                    </a:cubicBezTo>
                    <a:cubicBezTo>
                      <a:pt x="41273" y="30476"/>
                      <a:pt x="40244" y="30263"/>
                      <a:pt x="39179" y="30263"/>
                    </a:cubicBezTo>
                    <a:lnTo>
                      <a:pt x="38859" y="30263"/>
                    </a:lnTo>
                    <a:cubicBezTo>
                      <a:pt x="38539" y="30263"/>
                      <a:pt x="38220" y="30299"/>
                      <a:pt x="37900" y="30370"/>
                    </a:cubicBezTo>
                    <a:cubicBezTo>
                      <a:pt x="35060" y="30796"/>
                      <a:pt x="33108" y="31861"/>
                      <a:pt x="31865" y="33600"/>
                    </a:cubicBezTo>
                    <a:cubicBezTo>
                      <a:pt x="30374" y="35695"/>
                      <a:pt x="29912" y="38855"/>
                      <a:pt x="30516" y="43009"/>
                    </a:cubicBezTo>
                    <a:lnTo>
                      <a:pt x="30516" y="43293"/>
                    </a:lnTo>
                    <a:cubicBezTo>
                      <a:pt x="30622" y="43896"/>
                      <a:pt x="32362" y="57529"/>
                      <a:pt x="36622" y="78120"/>
                    </a:cubicBezTo>
                    <a:cubicBezTo>
                      <a:pt x="36906" y="79540"/>
                      <a:pt x="37226" y="81032"/>
                      <a:pt x="37545" y="82523"/>
                    </a:cubicBezTo>
                    <a:lnTo>
                      <a:pt x="38646" y="87635"/>
                    </a:lnTo>
                    <a:cubicBezTo>
                      <a:pt x="39676" y="92428"/>
                      <a:pt x="40705" y="97008"/>
                      <a:pt x="41664" y="101410"/>
                    </a:cubicBezTo>
                    <a:cubicBezTo>
                      <a:pt x="49332" y="103256"/>
                      <a:pt x="54516" y="104605"/>
                      <a:pt x="59202" y="105990"/>
                    </a:cubicBezTo>
                    <a:cubicBezTo>
                      <a:pt x="60480" y="106345"/>
                      <a:pt x="61723" y="106735"/>
                      <a:pt x="62930" y="107090"/>
                    </a:cubicBezTo>
                    <a:lnTo>
                      <a:pt x="63817" y="107445"/>
                    </a:lnTo>
                    <a:lnTo>
                      <a:pt x="87533" y="115433"/>
                    </a:lnTo>
                    <a:lnTo>
                      <a:pt x="87639" y="115327"/>
                    </a:lnTo>
                    <a:lnTo>
                      <a:pt x="89450" y="116072"/>
                    </a:lnTo>
                    <a:cubicBezTo>
                      <a:pt x="92645" y="117386"/>
                      <a:pt x="95556" y="118913"/>
                      <a:pt x="98183" y="120617"/>
                    </a:cubicBezTo>
                    <a:cubicBezTo>
                      <a:pt x="98893" y="121078"/>
                      <a:pt x="99639" y="121611"/>
                      <a:pt x="100349" y="122143"/>
                    </a:cubicBezTo>
                    <a:cubicBezTo>
                      <a:pt x="104290" y="125125"/>
                      <a:pt x="107414" y="128676"/>
                      <a:pt x="109580" y="132687"/>
                    </a:cubicBezTo>
                    <a:cubicBezTo>
                      <a:pt x="110893" y="135102"/>
                      <a:pt x="111923" y="137729"/>
                      <a:pt x="112562" y="140427"/>
                    </a:cubicBezTo>
                    <a:cubicBezTo>
                      <a:pt x="113094" y="142593"/>
                      <a:pt x="113414" y="144936"/>
                      <a:pt x="113591" y="147385"/>
                    </a:cubicBezTo>
                    <a:cubicBezTo>
                      <a:pt x="113804" y="150865"/>
                      <a:pt x="113591" y="154379"/>
                      <a:pt x="112988" y="157859"/>
                    </a:cubicBezTo>
                    <a:cubicBezTo>
                      <a:pt x="112881" y="158391"/>
                      <a:pt x="112810" y="158782"/>
                      <a:pt x="112739" y="159172"/>
                    </a:cubicBezTo>
                    <a:cubicBezTo>
                      <a:pt x="111781" y="163646"/>
                      <a:pt x="110112" y="167906"/>
                      <a:pt x="107769" y="171776"/>
                    </a:cubicBezTo>
                    <a:cubicBezTo>
                      <a:pt x="106669" y="173622"/>
                      <a:pt x="105390" y="175397"/>
                      <a:pt x="103970" y="177065"/>
                    </a:cubicBezTo>
                    <a:cubicBezTo>
                      <a:pt x="101237" y="180261"/>
                      <a:pt x="97970" y="183065"/>
                      <a:pt x="94278" y="185337"/>
                    </a:cubicBezTo>
                    <a:cubicBezTo>
                      <a:pt x="92468" y="186474"/>
                      <a:pt x="90870" y="187326"/>
                      <a:pt x="89237" y="188071"/>
                    </a:cubicBezTo>
                    <a:cubicBezTo>
                      <a:pt x="82314" y="191231"/>
                      <a:pt x="75568" y="193006"/>
                      <a:pt x="69178" y="193361"/>
                    </a:cubicBezTo>
                    <a:cubicBezTo>
                      <a:pt x="68397" y="193397"/>
                      <a:pt x="67580" y="193432"/>
                      <a:pt x="66799" y="193432"/>
                    </a:cubicBezTo>
                    <a:close/>
                    <a:moveTo>
                      <a:pt x="39321" y="6015"/>
                    </a:moveTo>
                    <a:cubicBezTo>
                      <a:pt x="38468" y="6015"/>
                      <a:pt x="37616" y="6015"/>
                      <a:pt x="36800" y="6122"/>
                    </a:cubicBezTo>
                    <a:cubicBezTo>
                      <a:pt x="35948" y="6193"/>
                      <a:pt x="35096" y="6264"/>
                      <a:pt x="34244" y="6370"/>
                    </a:cubicBezTo>
                    <a:cubicBezTo>
                      <a:pt x="32078" y="6690"/>
                      <a:pt x="29912" y="7258"/>
                      <a:pt x="27747" y="8003"/>
                    </a:cubicBezTo>
                    <a:cubicBezTo>
                      <a:pt x="25333" y="8855"/>
                      <a:pt x="22989" y="9956"/>
                      <a:pt x="20788" y="11341"/>
                    </a:cubicBezTo>
                    <a:cubicBezTo>
                      <a:pt x="17096" y="13648"/>
                      <a:pt x="14007" y="16559"/>
                      <a:pt x="11629" y="20039"/>
                    </a:cubicBezTo>
                    <a:cubicBezTo>
                      <a:pt x="6729" y="27175"/>
                      <a:pt x="4990" y="36086"/>
                      <a:pt x="6445" y="46488"/>
                    </a:cubicBezTo>
                    <a:cubicBezTo>
                      <a:pt x="6658" y="48227"/>
                      <a:pt x="7865" y="57529"/>
                      <a:pt x="10635" y="72121"/>
                    </a:cubicBezTo>
                    <a:cubicBezTo>
                      <a:pt x="11593" y="77233"/>
                      <a:pt x="12623" y="82416"/>
                      <a:pt x="13723" y="87564"/>
                    </a:cubicBezTo>
                    <a:lnTo>
                      <a:pt x="14469" y="90972"/>
                    </a:lnTo>
                    <a:cubicBezTo>
                      <a:pt x="14824" y="92676"/>
                      <a:pt x="17132" y="102830"/>
                      <a:pt x="17132" y="102830"/>
                    </a:cubicBezTo>
                    <a:lnTo>
                      <a:pt x="21782" y="123670"/>
                    </a:lnTo>
                    <a:cubicBezTo>
                      <a:pt x="23344" y="130344"/>
                      <a:pt x="24907" y="136593"/>
                      <a:pt x="26327" y="142167"/>
                    </a:cubicBezTo>
                    <a:cubicBezTo>
                      <a:pt x="26859" y="144297"/>
                      <a:pt x="27427" y="146356"/>
                      <a:pt x="27924" y="148273"/>
                    </a:cubicBezTo>
                    <a:cubicBezTo>
                      <a:pt x="28066" y="148806"/>
                      <a:pt x="28244" y="149445"/>
                      <a:pt x="28421" y="150119"/>
                    </a:cubicBezTo>
                    <a:cubicBezTo>
                      <a:pt x="29096" y="152498"/>
                      <a:pt x="29806" y="154734"/>
                      <a:pt x="30587" y="156936"/>
                    </a:cubicBezTo>
                    <a:cubicBezTo>
                      <a:pt x="31191" y="158569"/>
                      <a:pt x="31830" y="160202"/>
                      <a:pt x="32540" y="161799"/>
                    </a:cubicBezTo>
                    <a:cubicBezTo>
                      <a:pt x="33001" y="162864"/>
                      <a:pt x="33534" y="164001"/>
                      <a:pt x="34102" y="165101"/>
                    </a:cubicBezTo>
                    <a:lnTo>
                      <a:pt x="34315" y="165563"/>
                    </a:lnTo>
                    <a:cubicBezTo>
                      <a:pt x="34421" y="165776"/>
                      <a:pt x="34492" y="165953"/>
                      <a:pt x="34599" y="166166"/>
                    </a:cubicBezTo>
                    <a:cubicBezTo>
                      <a:pt x="35451" y="167764"/>
                      <a:pt x="36445" y="169397"/>
                      <a:pt x="37510" y="170994"/>
                    </a:cubicBezTo>
                    <a:cubicBezTo>
                      <a:pt x="38255" y="172095"/>
                      <a:pt x="38966" y="173089"/>
                      <a:pt x="39640" y="173941"/>
                    </a:cubicBezTo>
                    <a:cubicBezTo>
                      <a:pt x="43368" y="178663"/>
                      <a:pt x="47735" y="182249"/>
                      <a:pt x="52563" y="184521"/>
                    </a:cubicBezTo>
                    <a:cubicBezTo>
                      <a:pt x="53024" y="184734"/>
                      <a:pt x="53521" y="184911"/>
                      <a:pt x="54019" y="185089"/>
                    </a:cubicBezTo>
                    <a:lnTo>
                      <a:pt x="54693" y="185337"/>
                    </a:lnTo>
                    <a:cubicBezTo>
                      <a:pt x="56468" y="186012"/>
                      <a:pt x="58066" y="186509"/>
                      <a:pt x="59663" y="186864"/>
                    </a:cubicBezTo>
                    <a:cubicBezTo>
                      <a:pt x="62610" y="187503"/>
                      <a:pt x="65663" y="187716"/>
                      <a:pt x="68752" y="187539"/>
                    </a:cubicBezTo>
                    <a:cubicBezTo>
                      <a:pt x="74397" y="187219"/>
                      <a:pt x="80468" y="185621"/>
                      <a:pt x="86716" y="182781"/>
                    </a:cubicBezTo>
                    <a:cubicBezTo>
                      <a:pt x="88101" y="182142"/>
                      <a:pt x="89485" y="181397"/>
                      <a:pt x="91083" y="180403"/>
                    </a:cubicBezTo>
                    <a:cubicBezTo>
                      <a:pt x="94278" y="178450"/>
                      <a:pt x="97083" y="176071"/>
                      <a:pt x="99391" y="173338"/>
                    </a:cubicBezTo>
                    <a:cubicBezTo>
                      <a:pt x="100598" y="171918"/>
                      <a:pt x="101698" y="170426"/>
                      <a:pt x="102621" y="168829"/>
                    </a:cubicBezTo>
                    <a:cubicBezTo>
                      <a:pt x="104609" y="165492"/>
                      <a:pt x="106065" y="161870"/>
                      <a:pt x="106882" y="158036"/>
                    </a:cubicBezTo>
                    <a:cubicBezTo>
                      <a:pt x="106953" y="157681"/>
                      <a:pt x="107024" y="157362"/>
                      <a:pt x="107095" y="157007"/>
                    </a:cubicBezTo>
                    <a:cubicBezTo>
                      <a:pt x="107663" y="153882"/>
                      <a:pt x="107840" y="150865"/>
                      <a:pt x="107663" y="147882"/>
                    </a:cubicBezTo>
                    <a:cubicBezTo>
                      <a:pt x="107521" y="145788"/>
                      <a:pt x="107237" y="143764"/>
                      <a:pt x="106775" y="141918"/>
                    </a:cubicBezTo>
                    <a:cubicBezTo>
                      <a:pt x="106243" y="139717"/>
                      <a:pt x="105426" y="137587"/>
                      <a:pt x="104361" y="135634"/>
                    </a:cubicBezTo>
                    <a:cubicBezTo>
                      <a:pt x="102586" y="132368"/>
                      <a:pt x="99994" y="129421"/>
                      <a:pt x="96728" y="126936"/>
                    </a:cubicBezTo>
                    <a:cubicBezTo>
                      <a:pt x="96124" y="126475"/>
                      <a:pt x="95521" y="126049"/>
                      <a:pt x="94882" y="125623"/>
                    </a:cubicBezTo>
                    <a:cubicBezTo>
                      <a:pt x="92645" y="124167"/>
                      <a:pt x="90124" y="122818"/>
                      <a:pt x="87391" y="121682"/>
                    </a:cubicBezTo>
                    <a:lnTo>
                      <a:pt x="87391" y="121682"/>
                    </a:lnTo>
                    <a:lnTo>
                      <a:pt x="60373" y="112558"/>
                    </a:lnTo>
                    <a:cubicBezTo>
                      <a:pt x="59450" y="112274"/>
                      <a:pt x="58492" y="111990"/>
                      <a:pt x="57533" y="111706"/>
                    </a:cubicBezTo>
                    <a:cubicBezTo>
                      <a:pt x="52563" y="110286"/>
                      <a:pt x="47025" y="108830"/>
                      <a:pt x="38468" y="106771"/>
                    </a:cubicBezTo>
                    <a:lnTo>
                      <a:pt x="36693" y="106345"/>
                    </a:lnTo>
                    <a:lnTo>
                      <a:pt x="36303" y="104534"/>
                    </a:lnTo>
                    <a:cubicBezTo>
                      <a:pt x="35202" y="99599"/>
                      <a:pt x="34066" y="94380"/>
                      <a:pt x="32859" y="88913"/>
                    </a:cubicBezTo>
                    <a:lnTo>
                      <a:pt x="31759" y="83765"/>
                    </a:lnTo>
                    <a:cubicBezTo>
                      <a:pt x="31439" y="82239"/>
                      <a:pt x="31120" y="80748"/>
                      <a:pt x="30835" y="79327"/>
                    </a:cubicBezTo>
                    <a:cubicBezTo>
                      <a:pt x="26540" y="58523"/>
                      <a:pt x="24800" y="44677"/>
                      <a:pt x="24729" y="44074"/>
                    </a:cubicBezTo>
                    <a:lnTo>
                      <a:pt x="24729" y="43861"/>
                    </a:lnTo>
                    <a:cubicBezTo>
                      <a:pt x="23877" y="38180"/>
                      <a:pt x="24694" y="33565"/>
                      <a:pt x="27072" y="30192"/>
                    </a:cubicBezTo>
                    <a:cubicBezTo>
                      <a:pt x="29238" y="27139"/>
                      <a:pt x="32611" y="25222"/>
                      <a:pt x="37048" y="24547"/>
                    </a:cubicBezTo>
                    <a:cubicBezTo>
                      <a:pt x="37581" y="24476"/>
                      <a:pt x="38113" y="24441"/>
                      <a:pt x="38646" y="24405"/>
                    </a:cubicBezTo>
                    <a:cubicBezTo>
                      <a:pt x="40705" y="24334"/>
                      <a:pt x="42729" y="24689"/>
                      <a:pt x="44610" y="25506"/>
                    </a:cubicBezTo>
                    <a:cubicBezTo>
                      <a:pt x="49439" y="27565"/>
                      <a:pt x="52740" y="32216"/>
                      <a:pt x="53912" y="38571"/>
                    </a:cubicBezTo>
                    <a:lnTo>
                      <a:pt x="63249" y="97789"/>
                    </a:lnTo>
                    <a:lnTo>
                      <a:pt x="82988" y="104357"/>
                    </a:lnTo>
                    <a:lnTo>
                      <a:pt x="72125" y="35376"/>
                    </a:lnTo>
                    <a:cubicBezTo>
                      <a:pt x="70492" y="26287"/>
                      <a:pt x="65876" y="18299"/>
                      <a:pt x="59166" y="12938"/>
                    </a:cubicBezTo>
                    <a:cubicBezTo>
                      <a:pt x="57001" y="11198"/>
                      <a:pt x="54622" y="9743"/>
                      <a:pt x="52101" y="8642"/>
                    </a:cubicBezTo>
                    <a:cubicBezTo>
                      <a:pt x="49261" y="7364"/>
                      <a:pt x="46279" y="6548"/>
                      <a:pt x="43190" y="6157"/>
                    </a:cubicBezTo>
                    <a:cubicBezTo>
                      <a:pt x="41912" y="5980"/>
                      <a:pt x="40563" y="5909"/>
                      <a:pt x="39250" y="5909"/>
                    </a:cubicBezTo>
                    <a:close/>
                    <a:moveTo>
                      <a:pt x="66835" y="169113"/>
                    </a:moveTo>
                    <a:lnTo>
                      <a:pt x="66409" y="169113"/>
                    </a:lnTo>
                    <a:cubicBezTo>
                      <a:pt x="64208" y="169042"/>
                      <a:pt x="62255" y="168616"/>
                      <a:pt x="60515" y="167799"/>
                    </a:cubicBezTo>
                    <a:cubicBezTo>
                      <a:pt x="58030" y="166628"/>
                      <a:pt x="55723" y="164604"/>
                      <a:pt x="53664" y="161799"/>
                    </a:cubicBezTo>
                    <a:lnTo>
                      <a:pt x="53557" y="161622"/>
                    </a:lnTo>
                    <a:cubicBezTo>
                      <a:pt x="53095" y="160983"/>
                      <a:pt x="52669" y="160308"/>
                      <a:pt x="52279" y="159669"/>
                    </a:cubicBezTo>
                    <a:cubicBezTo>
                      <a:pt x="51853" y="158995"/>
                      <a:pt x="51462" y="158249"/>
                      <a:pt x="51072" y="157504"/>
                    </a:cubicBezTo>
                    <a:lnTo>
                      <a:pt x="50717" y="156794"/>
                    </a:lnTo>
                    <a:cubicBezTo>
                      <a:pt x="48871" y="153137"/>
                      <a:pt x="47202" y="148628"/>
                      <a:pt x="45782" y="143445"/>
                    </a:cubicBezTo>
                    <a:cubicBezTo>
                      <a:pt x="44823" y="139859"/>
                      <a:pt x="43758" y="135812"/>
                      <a:pt x="42693" y="131480"/>
                    </a:cubicBezTo>
                    <a:lnTo>
                      <a:pt x="41486" y="126688"/>
                    </a:lnTo>
                    <a:lnTo>
                      <a:pt x="46918" y="128001"/>
                    </a:lnTo>
                    <a:cubicBezTo>
                      <a:pt x="49439" y="128676"/>
                      <a:pt x="51746" y="129315"/>
                      <a:pt x="53912" y="129954"/>
                    </a:cubicBezTo>
                    <a:cubicBezTo>
                      <a:pt x="55865" y="130522"/>
                      <a:pt x="57782" y="131125"/>
                      <a:pt x="59770" y="131764"/>
                    </a:cubicBezTo>
                    <a:lnTo>
                      <a:pt x="59876" y="131764"/>
                    </a:lnTo>
                    <a:cubicBezTo>
                      <a:pt x="61297" y="132261"/>
                      <a:pt x="74148" y="136628"/>
                      <a:pt x="74681" y="136806"/>
                    </a:cubicBezTo>
                    <a:cubicBezTo>
                      <a:pt x="75107" y="136948"/>
                      <a:pt x="75604" y="137125"/>
                      <a:pt x="76136" y="137303"/>
                    </a:cubicBezTo>
                    <a:cubicBezTo>
                      <a:pt x="80184" y="138616"/>
                      <a:pt x="87639" y="141031"/>
                      <a:pt x="88917" y="146249"/>
                    </a:cubicBezTo>
                    <a:cubicBezTo>
                      <a:pt x="88917" y="146391"/>
                      <a:pt x="89024" y="146675"/>
                      <a:pt x="89059" y="147030"/>
                    </a:cubicBezTo>
                    <a:cubicBezTo>
                      <a:pt x="89414" y="148948"/>
                      <a:pt x="89911" y="153953"/>
                      <a:pt x="87284" y="158746"/>
                    </a:cubicBezTo>
                    <a:cubicBezTo>
                      <a:pt x="86823" y="159598"/>
                      <a:pt x="86219" y="160450"/>
                      <a:pt x="85545" y="161267"/>
                    </a:cubicBezTo>
                    <a:cubicBezTo>
                      <a:pt x="83876" y="163220"/>
                      <a:pt x="81746" y="164817"/>
                      <a:pt x="79154" y="165989"/>
                    </a:cubicBezTo>
                    <a:cubicBezTo>
                      <a:pt x="74574" y="168083"/>
                      <a:pt x="70421" y="169148"/>
                      <a:pt x="66835" y="169148"/>
                    </a:cubicBezTo>
                    <a:close/>
                    <a:moveTo>
                      <a:pt x="58527" y="158462"/>
                    </a:moveTo>
                    <a:cubicBezTo>
                      <a:pt x="59983" y="160379"/>
                      <a:pt x="61474" y="161728"/>
                      <a:pt x="63001" y="162474"/>
                    </a:cubicBezTo>
                    <a:cubicBezTo>
                      <a:pt x="63959" y="162936"/>
                      <a:pt x="65166" y="163184"/>
                      <a:pt x="66515" y="163220"/>
                    </a:cubicBezTo>
                    <a:lnTo>
                      <a:pt x="66799" y="163220"/>
                    </a:lnTo>
                    <a:cubicBezTo>
                      <a:pt x="69533" y="163220"/>
                      <a:pt x="72870" y="162332"/>
                      <a:pt x="76669" y="160592"/>
                    </a:cubicBezTo>
                    <a:cubicBezTo>
                      <a:pt x="78444" y="159776"/>
                      <a:pt x="79864" y="158746"/>
                      <a:pt x="80965" y="157433"/>
                    </a:cubicBezTo>
                    <a:cubicBezTo>
                      <a:pt x="81391" y="156936"/>
                      <a:pt x="81781" y="156403"/>
                      <a:pt x="82065" y="155871"/>
                    </a:cubicBezTo>
                    <a:cubicBezTo>
                      <a:pt x="83840" y="152640"/>
                      <a:pt x="83379" y="149090"/>
                      <a:pt x="83201" y="148060"/>
                    </a:cubicBezTo>
                    <a:cubicBezTo>
                      <a:pt x="83166" y="147847"/>
                      <a:pt x="83130" y="147705"/>
                      <a:pt x="83130" y="147598"/>
                    </a:cubicBezTo>
                    <a:cubicBezTo>
                      <a:pt x="82953" y="146853"/>
                      <a:pt x="81568" y="145220"/>
                      <a:pt x="74290" y="142877"/>
                    </a:cubicBezTo>
                    <a:cubicBezTo>
                      <a:pt x="73722" y="142699"/>
                      <a:pt x="73190" y="142522"/>
                      <a:pt x="72728" y="142380"/>
                    </a:cubicBezTo>
                    <a:cubicBezTo>
                      <a:pt x="67935" y="140747"/>
                      <a:pt x="58634" y="137622"/>
                      <a:pt x="57924" y="137374"/>
                    </a:cubicBezTo>
                    <a:lnTo>
                      <a:pt x="57782" y="137374"/>
                    </a:lnTo>
                    <a:cubicBezTo>
                      <a:pt x="55794" y="136699"/>
                      <a:pt x="54019" y="136131"/>
                      <a:pt x="52172" y="135599"/>
                    </a:cubicBezTo>
                    <a:cubicBezTo>
                      <a:pt x="51320" y="135350"/>
                      <a:pt x="50433" y="135102"/>
                      <a:pt x="49545" y="134818"/>
                    </a:cubicBezTo>
                    <a:cubicBezTo>
                      <a:pt x="50184" y="137338"/>
                      <a:pt x="50823" y="139681"/>
                      <a:pt x="51391" y="141883"/>
                    </a:cubicBezTo>
                    <a:cubicBezTo>
                      <a:pt x="52705" y="146675"/>
                      <a:pt x="54196" y="150794"/>
                      <a:pt x="55900" y="154131"/>
                    </a:cubicBezTo>
                    <a:lnTo>
                      <a:pt x="56220" y="154699"/>
                    </a:lnTo>
                    <a:cubicBezTo>
                      <a:pt x="56575" y="155338"/>
                      <a:pt x="56894" y="155977"/>
                      <a:pt x="57249" y="156545"/>
                    </a:cubicBezTo>
                    <a:cubicBezTo>
                      <a:pt x="57604" y="157149"/>
                      <a:pt x="57995" y="157752"/>
                      <a:pt x="58385" y="158285"/>
                    </a:cubicBezTo>
                    <a:lnTo>
                      <a:pt x="58492" y="158427"/>
                    </a:ln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 name="Freeform: Shape 47">
                <a:extLst>
                  <a:ext uri="{FF2B5EF4-FFF2-40B4-BE49-F238E27FC236}">
                    <a16:creationId xmlns:a16="http://schemas.microsoft.com/office/drawing/2014/main" id="{9D3B4D5D-9015-4A63-8182-47BEEBFC48C3}"/>
                  </a:ext>
                </a:extLst>
              </p:cNvPr>
              <p:cNvSpPr/>
              <p:nvPr/>
            </p:nvSpPr>
            <p:spPr>
              <a:xfrm>
                <a:off x="1617901" y="5772352"/>
                <a:ext cx="115275" cy="167161"/>
              </a:xfrm>
              <a:custGeom>
                <a:avLst/>
                <a:gdLst>
                  <a:gd name="connsiteX0" fmla="*/ 73880 w 115275"/>
                  <a:gd name="connsiteY0" fmla="*/ 167126 h 167161"/>
                  <a:gd name="connsiteX1" fmla="*/ 73880 w 115275"/>
                  <a:gd name="connsiteY1" fmla="*/ 167126 h 167161"/>
                  <a:gd name="connsiteX2" fmla="*/ 16509 w 115275"/>
                  <a:gd name="connsiteY2" fmla="*/ 115186 h 167161"/>
                  <a:gd name="connsiteX3" fmla="*/ 16012 w 115275"/>
                  <a:gd name="connsiteY3" fmla="*/ 114298 h 167161"/>
                  <a:gd name="connsiteX4" fmla="*/ 16154 w 115275"/>
                  <a:gd name="connsiteY4" fmla="*/ 113304 h 167161"/>
                  <a:gd name="connsiteX5" fmla="*/ 3089 w 115275"/>
                  <a:gd name="connsiteY5" fmla="*/ 78938 h 167161"/>
                  <a:gd name="connsiteX6" fmla="*/ 0 w 115275"/>
                  <a:gd name="connsiteY6" fmla="*/ 76346 h 167161"/>
                  <a:gd name="connsiteX7" fmla="*/ 3408 w 115275"/>
                  <a:gd name="connsiteY7" fmla="*/ 74181 h 167161"/>
                  <a:gd name="connsiteX8" fmla="*/ 13065 w 115275"/>
                  <a:gd name="connsiteY8" fmla="*/ 64701 h 167161"/>
                  <a:gd name="connsiteX9" fmla="*/ 15124 w 115275"/>
                  <a:gd name="connsiteY9" fmla="*/ 61755 h 167161"/>
                  <a:gd name="connsiteX10" fmla="*/ 17609 w 115275"/>
                  <a:gd name="connsiteY10" fmla="*/ 64346 h 167161"/>
                  <a:gd name="connsiteX11" fmla="*/ 30177 w 115275"/>
                  <a:gd name="connsiteY11" fmla="*/ 79009 h 167161"/>
                  <a:gd name="connsiteX12" fmla="*/ 39656 w 115275"/>
                  <a:gd name="connsiteY12" fmla="*/ 94630 h 167161"/>
                  <a:gd name="connsiteX13" fmla="*/ 74377 w 115275"/>
                  <a:gd name="connsiteY13" fmla="*/ 136381 h 167161"/>
                  <a:gd name="connsiteX14" fmla="*/ 74377 w 115275"/>
                  <a:gd name="connsiteY14" fmla="*/ 136381 h 167161"/>
                  <a:gd name="connsiteX15" fmla="*/ 77360 w 115275"/>
                  <a:gd name="connsiteY15" fmla="*/ 135600 h 167161"/>
                  <a:gd name="connsiteX16" fmla="*/ 78141 w 115275"/>
                  <a:gd name="connsiteY16" fmla="*/ 135209 h 167161"/>
                  <a:gd name="connsiteX17" fmla="*/ 84886 w 115275"/>
                  <a:gd name="connsiteY17" fmla="*/ 122819 h 167161"/>
                  <a:gd name="connsiteX18" fmla="*/ 32485 w 115275"/>
                  <a:gd name="connsiteY18" fmla="*/ 66690 h 167161"/>
                  <a:gd name="connsiteX19" fmla="*/ 19491 w 115275"/>
                  <a:gd name="connsiteY19" fmla="*/ 54512 h 167161"/>
                  <a:gd name="connsiteX20" fmla="*/ 18745 w 115275"/>
                  <a:gd name="connsiteY20" fmla="*/ 53341 h 167161"/>
                  <a:gd name="connsiteX21" fmla="*/ 19171 w 115275"/>
                  <a:gd name="connsiteY21" fmla="*/ 52027 h 167161"/>
                  <a:gd name="connsiteX22" fmla="*/ 19384 w 115275"/>
                  <a:gd name="connsiteY22" fmla="*/ 51388 h 167161"/>
                  <a:gd name="connsiteX23" fmla="*/ 19562 w 115275"/>
                  <a:gd name="connsiteY23" fmla="*/ 50856 h 167161"/>
                  <a:gd name="connsiteX24" fmla="*/ 18319 w 115275"/>
                  <a:gd name="connsiteY24" fmla="*/ 19258 h 167161"/>
                  <a:gd name="connsiteX25" fmla="*/ 17645 w 115275"/>
                  <a:gd name="connsiteY25" fmla="*/ 17838 h 167161"/>
                  <a:gd name="connsiteX26" fmla="*/ 18461 w 115275"/>
                  <a:gd name="connsiteY26" fmla="*/ 16489 h 167161"/>
                  <a:gd name="connsiteX27" fmla="*/ 31668 w 115275"/>
                  <a:gd name="connsiteY27" fmla="*/ 4276 h 167161"/>
                  <a:gd name="connsiteX28" fmla="*/ 43739 w 115275"/>
                  <a:gd name="connsiteY28" fmla="*/ 442 h 167161"/>
                  <a:gd name="connsiteX29" fmla="*/ 65360 w 115275"/>
                  <a:gd name="connsiteY29" fmla="*/ 2217 h 167161"/>
                  <a:gd name="connsiteX30" fmla="*/ 70401 w 115275"/>
                  <a:gd name="connsiteY30" fmla="*/ 3460 h 167161"/>
                  <a:gd name="connsiteX31" fmla="*/ 72354 w 115275"/>
                  <a:gd name="connsiteY31" fmla="*/ 3921 h 167161"/>
                  <a:gd name="connsiteX32" fmla="*/ 76756 w 115275"/>
                  <a:gd name="connsiteY32" fmla="*/ 4915 h 167161"/>
                  <a:gd name="connsiteX33" fmla="*/ 83075 w 115275"/>
                  <a:gd name="connsiteY33" fmla="*/ 6265 h 167161"/>
                  <a:gd name="connsiteX34" fmla="*/ 84922 w 115275"/>
                  <a:gd name="connsiteY34" fmla="*/ 6655 h 167161"/>
                  <a:gd name="connsiteX35" fmla="*/ 92129 w 115275"/>
                  <a:gd name="connsiteY35" fmla="*/ 39069 h 167161"/>
                  <a:gd name="connsiteX36" fmla="*/ 87371 w 115275"/>
                  <a:gd name="connsiteY36" fmla="*/ 38110 h 167161"/>
                  <a:gd name="connsiteX37" fmla="*/ 77786 w 115275"/>
                  <a:gd name="connsiteY37" fmla="*/ 36122 h 167161"/>
                  <a:gd name="connsiteX38" fmla="*/ 58614 w 115275"/>
                  <a:gd name="connsiteY38" fmla="*/ 31791 h 167161"/>
                  <a:gd name="connsiteX39" fmla="*/ 58330 w 115275"/>
                  <a:gd name="connsiteY39" fmla="*/ 31720 h 167161"/>
                  <a:gd name="connsiteX40" fmla="*/ 57230 w 115275"/>
                  <a:gd name="connsiteY40" fmla="*/ 31436 h 167161"/>
                  <a:gd name="connsiteX41" fmla="*/ 49774 w 115275"/>
                  <a:gd name="connsiteY41" fmla="*/ 30335 h 167161"/>
                  <a:gd name="connsiteX42" fmla="*/ 48070 w 115275"/>
                  <a:gd name="connsiteY42" fmla="*/ 30442 h 167161"/>
                  <a:gd name="connsiteX43" fmla="*/ 44023 w 115275"/>
                  <a:gd name="connsiteY43" fmla="*/ 32678 h 167161"/>
                  <a:gd name="connsiteX44" fmla="*/ 46970 w 115275"/>
                  <a:gd name="connsiteY44" fmla="*/ 40134 h 167161"/>
                  <a:gd name="connsiteX45" fmla="*/ 62094 w 115275"/>
                  <a:gd name="connsiteY45" fmla="*/ 50359 h 167161"/>
                  <a:gd name="connsiteX46" fmla="*/ 81371 w 115275"/>
                  <a:gd name="connsiteY46" fmla="*/ 66974 h 167161"/>
                  <a:gd name="connsiteX47" fmla="*/ 101963 w 115275"/>
                  <a:gd name="connsiteY47" fmla="*/ 90370 h 167161"/>
                  <a:gd name="connsiteX48" fmla="*/ 107927 w 115275"/>
                  <a:gd name="connsiteY48" fmla="*/ 99742 h 167161"/>
                  <a:gd name="connsiteX49" fmla="*/ 114779 w 115275"/>
                  <a:gd name="connsiteY49" fmla="*/ 118239 h 167161"/>
                  <a:gd name="connsiteX50" fmla="*/ 115241 w 115275"/>
                  <a:gd name="connsiteY50" fmla="*/ 123067 h 167161"/>
                  <a:gd name="connsiteX51" fmla="*/ 114353 w 115275"/>
                  <a:gd name="connsiteY51" fmla="*/ 133363 h 167161"/>
                  <a:gd name="connsiteX52" fmla="*/ 110128 w 115275"/>
                  <a:gd name="connsiteY52" fmla="*/ 144511 h 167161"/>
                  <a:gd name="connsiteX53" fmla="*/ 91561 w 115275"/>
                  <a:gd name="connsiteY53" fmla="*/ 162368 h 167161"/>
                  <a:gd name="connsiteX54" fmla="*/ 73774 w 115275"/>
                  <a:gd name="connsiteY54" fmla="*/ 167161 h 167161"/>
                  <a:gd name="connsiteX55" fmla="*/ 22153 w 115275"/>
                  <a:gd name="connsiteY55" fmla="*/ 113162 h 167161"/>
                  <a:gd name="connsiteX56" fmla="*/ 73880 w 115275"/>
                  <a:gd name="connsiteY56" fmla="*/ 161232 h 167161"/>
                  <a:gd name="connsiteX57" fmla="*/ 73880 w 115275"/>
                  <a:gd name="connsiteY57" fmla="*/ 161232 h 167161"/>
                  <a:gd name="connsiteX58" fmla="*/ 88933 w 115275"/>
                  <a:gd name="connsiteY58" fmla="*/ 157079 h 167161"/>
                  <a:gd name="connsiteX59" fmla="*/ 105087 w 115275"/>
                  <a:gd name="connsiteY59" fmla="*/ 141564 h 167161"/>
                  <a:gd name="connsiteX60" fmla="*/ 108673 w 115275"/>
                  <a:gd name="connsiteY60" fmla="*/ 132049 h 167161"/>
                  <a:gd name="connsiteX61" fmla="*/ 109418 w 115275"/>
                  <a:gd name="connsiteY61" fmla="*/ 123280 h 167161"/>
                  <a:gd name="connsiteX62" fmla="*/ 109028 w 115275"/>
                  <a:gd name="connsiteY62" fmla="*/ 119091 h 167161"/>
                  <a:gd name="connsiteX63" fmla="*/ 102886 w 115275"/>
                  <a:gd name="connsiteY63" fmla="*/ 102582 h 167161"/>
                  <a:gd name="connsiteX64" fmla="*/ 97276 w 115275"/>
                  <a:gd name="connsiteY64" fmla="*/ 93778 h 167161"/>
                  <a:gd name="connsiteX65" fmla="*/ 77395 w 115275"/>
                  <a:gd name="connsiteY65" fmla="*/ 71198 h 167161"/>
                  <a:gd name="connsiteX66" fmla="*/ 58614 w 115275"/>
                  <a:gd name="connsiteY66" fmla="*/ 55009 h 167161"/>
                  <a:gd name="connsiteX67" fmla="*/ 44271 w 115275"/>
                  <a:gd name="connsiteY67" fmla="*/ 45282 h 167161"/>
                  <a:gd name="connsiteX68" fmla="*/ 38698 w 115275"/>
                  <a:gd name="connsiteY68" fmla="*/ 30406 h 167161"/>
                  <a:gd name="connsiteX69" fmla="*/ 47538 w 115275"/>
                  <a:gd name="connsiteY69" fmla="*/ 24513 h 167161"/>
                  <a:gd name="connsiteX70" fmla="*/ 49916 w 115275"/>
                  <a:gd name="connsiteY70" fmla="*/ 24371 h 167161"/>
                  <a:gd name="connsiteX71" fmla="*/ 58934 w 115275"/>
                  <a:gd name="connsiteY71" fmla="*/ 25720 h 167161"/>
                  <a:gd name="connsiteX72" fmla="*/ 59963 w 115275"/>
                  <a:gd name="connsiteY72" fmla="*/ 26004 h 167161"/>
                  <a:gd name="connsiteX73" fmla="*/ 60247 w 115275"/>
                  <a:gd name="connsiteY73" fmla="*/ 26075 h 167161"/>
                  <a:gd name="connsiteX74" fmla="*/ 79135 w 115275"/>
                  <a:gd name="connsiteY74" fmla="*/ 30335 h 167161"/>
                  <a:gd name="connsiteX75" fmla="*/ 84496 w 115275"/>
                  <a:gd name="connsiteY75" fmla="*/ 31471 h 167161"/>
                  <a:gd name="connsiteX76" fmla="*/ 80093 w 115275"/>
                  <a:gd name="connsiteY76" fmla="*/ 11661 h 167161"/>
                  <a:gd name="connsiteX77" fmla="*/ 75585 w 115275"/>
                  <a:gd name="connsiteY77" fmla="*/ 10702 h 167161"/>
                  <a:gd name="connsiteX78" fmla="*/ 71111 w 115275"/>
                  <a:gd name="connsiteY78" fmla="*/ 9708 h 167161"/>
                  <a:gd name="connsiteX79" fmla="*/ 69123 w 115275"/>
                  <a:gd name="connsiteY79" fmla="*/ 9247 h 167161"/>
                  <a:gd name="connsiteX80" fmla="*/ 63869 w 115275"/>
                  <a:gd name="connsiteY80" fmla="*/ 7933 h 167161"/>
                  <a:gd name="connsiteX81" fmla="*/ 44626 w 115275"/>
                  <a:gd name="connsiteY81" fmla="*/ 6300 h 167161"/>
                  <a:gd name="connsiteX82" fmla="*/ 34437 w 115275"/>
                  <a:gd name="connsiteY82" fmla="*/ 9495 h 167161"/>
                  <a:gd name="connsiteX83" fmla="*/ 24355 w 115275"/>
                  <a:gd name="connsiteY83" fmla="*/ 18300 h 167161"/>
                  <a:gd name="connsiteX84" fmla="*/ 25278 w 115275"/>
                  <a:gd name="connsiteY84" fmla="*/ 52453 h 167161"/>
                  <a:gd name="connsiteX85" fmla="*/ 35360 w 115275"/>
                  <a:gd name="connsiteY85" fmla="*/ 61506 h 167161"/>
                  <a:gd name="connsiteX86" fmla="*/ 90744 w 115275"/>
                  <a:gd name="connsiteY86" fmla="*/ 121896 h 167161"/>
                  <a:gd name="connsiteX87" fmla="*/ 80874 w 115275"/>
                  <a:gd name="connsiteY87" fmla="*/ 140463 h 167161"/>
                  <a:gd name="connsiteX88" fmla="*/ 80164 w 115275"/>
                  <a:gd name="connsiteY88" fmla="*/ 140818 h 167161"/>
                  <a:gd name="connsiteX89" fmla="*/ 74377 w 115275"/>
                  <a:gd name="connsiteY89" fmla="*/ 142310 h 167161"/>
                  <a:gd name="connsiteX90" fmla="*/ 34508 w 115275"/>
                  <a:gd name="connsiteY90" fmla="*/ 97541 h 167161"/>
                  <a:gd name="connsiteX91" fmla="*/ 25491 w 115275"/>
                  <a:gd name="connsiteY91" fmla="*/ 82630 h 167161"/>
                  <a:gd name="connsiteX92" fmla="*/ 15728 w 115275"/>
                  <a:gd name="connsiteY92" fmla="*/ 70985 h 167161"/>
                  <a:gd name="connsiteX93" fmla="*/ 9657 w 115275"/>
                  <a:gd name="connsiteY93" fmla="*/ 76985 h 167161"/>
                  <a:gd name="connsiteX94" fmla="*/ 22118 w 115275"/>
                  <a:gd name="connsiteY94" fmla="*/ 113198 h 167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15275" h="167161">
                    <a:moveTo>
                      <a:pt x="73880" y="167126"/>
                    </a:moveTo>
                    <a:lnTo>
                      <a:pt x="73880" y="167126"/>
                    </a:lnTo>
                    <a:cubicBezTo>
                      <a:pt x="49171" y="167126"/>
                      <a:pt x="30248" y="139363"/>
                      <a:pt x="16509" y="115186"/>
                    </a:cubicBezTo>
                    <a:lnTo>
                      <a:pt x="16012" y="114298"/>
                    </a:lnTo>
                    <a:lnTo>
                      <a:pt x="16154" y="113304"/>
                    </a:lnTo>
                    <a:cubicBezTo>
                      <a:pt x="18071" y="100239"/>
                      <a:pt x="13207" y="87387"/>
                      <a:pt x="3089" y="78938"/>
                    </a:cubicBezTo>
                    <a:lnTo>
                      <a:pt x="0" y="76346"/>
                    </a:lnTo>
                    <a:lnTo>
                      <a:pt x="3408" y="74181"/>
                    </a:lnTo>
                    <a:cubicBezTo>
                      <a:pt x="7065" y="71837"/>
                      <a:pt x="10331" y="68642"/>
                      <a:pt x="13065" y="64701"/>
                    </a:cubicBezTo>
                    <a:lnTo>
                      <a:pt x="15124" y="61755"/>
                    </a:lnTo>
                    <a:lnTo>
                      <a:pt x="17609" y="64346"/>
                    </a:lnTo>
                    <a:cubicBezTo>
                      <a:pt x="21940" y="68820"/>
                      <a:pt x="26165" y="73755"/>
                      <a:pt x="30177" y="79009"/>
                    </a:cubicBezTo>
                    <a:cubicBezTo>
                      <a:pt x="33017" y="82701"/>
                      <a:pt x="35928" y="87955"/>
                      <a:pt x="39656" y="94630"/>
                    </a:cubicBezTo>
                    <a:cubicBezTo>
                      <a:pt x="47254" y="108192"/>
                      <a:pt x="62981" y="136381"/>
                      <a:pt x="74377" y="136381"/>
                    </a:cubicBezTo>
                    <a:lnTo>
                      <a:pt x="74377" y="136381"/>
                    </a:lnTo>
                    <a:cubicBezTo>
                      <a:pt x="75442" y="136381"/>
                      <a:pt x="76401" y="136132"/>
                      <a:pt x="77360" y="135600"/>
                    </a:cubicBezTo>
                    <a:lnTo>
                      <a:pt x="78141" y="135209"/>
                    </a:lnTo>
                    <a:cubicBezTo>
                      <a:pt x="79490" y="134535"/>
                      <a:pt x="86093" y="130736"/>
                      <a:pt x="84886" y="122819"/>
                    </a:cubicBezTo>
                    <a:cubicBezTo>
                      <a:pt x="82401" y="106701"/>
                      <a:pt x="48212" y="75317"/>
                      <a:pt x="32485" y="66690"/>
                    </a:cubicBezTo>
                    <a:cubicBezTo>
                      <a:pt x="27301" y="63849"/>
                      <a:pt x="22793" y="59625"/>
                      <a:pt x="19491" y="54512"/>
                    </a:cubicBezTo>
                    <a:lnTo>
                      <a:pt x="18745" y="53341"/>
                    </a:lnTo>
                    <a:lnTo>
                      <a:pt x="19171" y="52027"/>
                    </a:lnTo>
                    <a:cubicBezTo>
                      <a:pt x="19242" y="51814"/>
                      <a:pt x="19313" y="51601"/>
                      <a:pt x="19384" y="51388"/>
                    </a:cubicBezTo>
                    <a:cubicBezTo>
                      <a:pt x="19455" y="51211"/>
                      <a:pt x="19491" y="51033"/>
                      <a:pt x="19562" y="50856"/>
                    </a:cubicBezTo>
                    <a:cubicBezTo>
                      <a:pt x="23041" y="39211"/>
                      <a:pt x="22615" y="28596"/>
                      <a:pt x="18319" y="19258"/>
                    </a:cubicBezTo>
                    <a:lnTo>
                      <a:pt x="17645" y="17838"/>
                    </a:lnTo>
                    <a:lnTo>
                      <a:pt x="18461" y="16489"/>
                    </a:lnTo>
                    <a:cubicBezTo>
                      <a:pt x="21621" y="11341"/>
                      <a:pt x="26201" y="7117"/>
                      <a:pt x="31668" y="4276"/>
                    </a:cubicBezTo>
                    <a:cubicBezTo>
                      <a:pt x="35360" y="2359"/>
                      <a:pt x="39408" y="1081"/>
                      <a:pt x="43739" y="442"/>
                    </a:cubicBezTo>
                    <a:cubicBezTo>
                      <a:pt x="50378" y="-516"/>
                      <a:pt x="57691" y="87"/>
                      <a:pt x="65360" y="2217"/>
                    </a:cubicBezTo>
                    <a:cubicBezTo>
                      <a:pt x="66496" y="2537"/>
                      <a:pt x="68165" y="2963"/>
                      <a:pt x="70401" y="3460"/>
                    </a:cubicBezTo>
                    <a:cubicBezTo>
                      <a:pt x="71040" y="3602"/>
                      <a:pt x="71679" y="3744"/>
                      <a:pt x="72354" y="3921"/>
                    </a:cubicBezTo>
                    <a:cubicBezTo>
                      <a:pt x="73774" y="4241"/>
                      <a:pt x="75229" y="4560"/>
                      <a:pt x="76756" y="4915"/>
                    </a:cubicBezTo>
                    <a:cubicBezTo>
                      <a:pt x="78815" y="5377"/>
                      <a:pt x="80981" y="5839"/>
                      <a:pt x="83075" y="6265"/>
                    </a:cubicBezTo>
                    <a:lnTo>
                      <a:pt x="84922" y="6655"/>
                    </a:lnTo>
                    <a:lnTo>
                      <a:pt x="92129" y="39069"/>
                    </a:lnTo>
                    <a:lnTo>
                      <a:pt x="87371" y="38110"/>
                    </a:lnTo>
                    <a:cubicBezTo>
                      <a:pt x="85348" y="37684"/>
                      <a:pt x="81797" y="36974"/>
                      <a:pt x="77786" y="36122"/>
                    </a:cubicBezTo>
                    <a:cubicBezTo>
                      <a:pt x="71786" y="34844"/>
                      <a:pt x="63549" y="33069"/>
                      <a:pt x="58614" y="31791"/>
                    </a:cubicBezTo>
                    <a:lnTo>
                      <a:pt x="58330" y="31720"/>
                    </a:lnTo>
                    <a:cubicBezTo>
                      <a:pt x="57940" y="31613"/>
                      <a:pt x="57549" y="31507"/>
                      <a:pt x="57230" y="31436"/>
                    </a:cubicBezTo>
                    <a:cubicBezTo>
                      <a:pt x="56023" y="31116"/>
                      <a:pt x="52863" y="30335"/>
                      <a:pt x="49774" y="30335"/>
                    </a:cubicBezTo>
                    <a:cubicBezTo>
                      <a:pt x="49171" y="30335"/>
                      <a:pt x="48603" y="30335"/>
                      <a:pt x="48070" y="30442"/>
                    </a:cubicBezTo>
                    <a:cubicBezTo>
                      <a:pt x="44768" y="30832"/>
                      <a:pt x="44200" y="32217"/>
                      <a:pt x="44023" y="32678"/>
                    </a:cubicBezTo>
                    <a:cubicBezTo>
                      <a:pt x="43206" y="34702"/>
                      <a:pt x="43774" y="38394"/>
                      <a:pt x="46970" y="40134"/>
                    </a:cubicBezTo>
                    <a:cubicBezTo>
                      <a:pt x="50981" y="42335"/>
                      <a:pt x="56342" y="45956"/>
                      <a:pt x="62094" y="50359"/>
                    </a:cubicBezTo>
                    <a:cubicBezTo>
                      <a:pt x="68626" y="55364"/>
                      <a:pt x="75300" y="61116"/>
                      <a:pt x="81371" y="66974"/>
                    </a:cubicBezTo>
                    <a:cubicBezTo>
                      <a:pt x="89608" y="74926"/>
                      <a:pt x="96531" y="82772"/>
                      <a:pt x="101963" y="90370"/>
                    </a:cubicBezTo>
                    <a:cubicBezTo>
                      <a:pt x="104235" y="93565"/>
                      <a:pt x="106259" y="96725"/>
                      <a:pt x="107927" y="99742"/>
                    </a:cubicBezTo>
                    <a:cubicBezTo>
                      <a:pt x="111584" y="106310"/>
                      <a:pt x="113892" y="112523"/>
                      <a:pt x="114779" y="118239"/>
                    </a:cubicBezTo>
                    <a:cubicBezTo>
                      <a:pt x="115028" y="119766"/>
                      <a:pt x="115170" y="121363"/>
                      <a:pt x="115241" y="123067"/>
                    </a:cubicBezTo>
                    <a:cubicBezTo>
                      <a:pt x="115383" y="126511"/>
                      <a:pt x="115099" y="129990"/>
                      <a:pt x="114353" y="133363"/>
                    </a:cubicBezTo>
                    <a:cubicBezTo>
                      <a:pt x="113501" y="137304"/>
                      <a:pt x="112081" y="141067"/>
                      <a:pt x="110128" y="144511"/>
                    </a:cubicBezTo>
                    <a:cubicBezTo>
                      <a:pt x="103844" y="155694"/>
                      <a:pt x="94330" y="161019"/>
                      <a:pt x="91561" y="162368"/>
                    </a:cubicBezTo>
                    <a:cubicBezTo>
                      <a:pt x="85738" y="165528"/>
                      <a:pt x="79738" y="167161"/>
                      <a:pt x="73774" y="167161"/>
                    </a:cubicBezTo>
                    <a:close/>
                    <a:moveTo>
                      <a:pt x="22153" y="113162"/>
                    </a:moveTo>
                    <a:cubicBezTo>
                      <a:pt x="35041" y="135742"/>
                      <a:pt x="52508" y="161232"/>
                      <a:pt x="73880" y="161232"/>
                    </a:cubicBezTo>
                    <a:lnTo>
                      <a:pt x="73880" y="161232"/>
                    </a:lnTo>
                    <a:cubicBezTo>
                      <a:pt x="78851" y="161232"/>
                      <a:pt x="83892" y="159848"/>
                      <a:pt x="88933" y="157079"/>
                    </a:cubicBezTo>
                    <a:cubicBezTo>
                      <a:pt x="93939" y="154593"/>
                      <a:pt x="100720" y="149268"/>
                      <a:pt x="105087" y="141564"/>
                    </a:cubicBezTo>
                    <a:cubicBezTo>
                      <a:pt x="106756" y="138617"/>
                      <a:pt x="107963" y="135422"/>
                      <a:pt x="108673" y="132049"/>
                    </a:cubicBezTo>
                    <a:cubicBezTo>
                      <a:pt x="109312" y="129174"/>
                      <a:pt x="109560" y="126227"/>
                      <a:pt x="109418" y="123280"/>
                    </a:cubicBezTo>
                    <a:cubicBezTo>
                      <a:pt x="109347" y="121754"/>
                      <a:pt x="109205" y="120405"/>
                      <a:pt x="109028" y="119091"/>
                    </a:cubicBezTo>
                    <a:cubicBezTo>
                      <a:pt x="108247" y="114085"/>
                      <a:pt x="106188" y="108547"/>
                      <a:pt x="102886" y="102582"/>
                    </a:cubicBezTo>
                    <a:cubicBezTo>
                      <a:pt x="101324" y="99778"/>
                      <a:pt x="99442" y="96796"/>
                      <a:pt x="97276" y="93778"/>
                    </a:cubicBezTo>
                    <a:cubicBezTo>
                      <a:pt x="92093" y="86500"/>
                      <a:pt x="85383" y="78902"/>
                      <a:pt x="77395" y="71198"/>
                    </a:cubicBezTo>
                    <a:cubicBezTo>
                      <a:pt x="71466" y="65482"/>
                      <a:pt x="64969" y="59909"/>
                      <a:pt x="58614" y="55009"/>
                    </a:cubicBezTo>
                    <a:cubicBezTo>
                      <a:pt x="53112" y="50785"/>
                      <a:pt x="47999" y="47341"/>
                      <a:pt x="44271" y="45282"/>
                    </a:cubicBezTo>
                    <a:cubicBezTo>
                      <a:pt x="38307" y="42015"/>
                      <a:pt x="36780" y="35164"/>
                      <a:pt x="38698" y="30406"/>
                    </a:cubicBezTo>
                    <a:cubicBezTo>
                      <a:pt x="39656" y="28063"/>
                      <a:pt x="41964" y="25152"/>
                      <a:pt x="47538" y="24513"/>
                    </a:cubicBezTo>
                    <a:cubicBezTo>
                      <a:pt x="48283" y="24442"/>
                      <a:pt x="49100" y="24371"/>
                      <a:pt x="49916" y="24371"/>
                    </a:cubicBezTo>
                    <a:cubicBezTo>
                      <a:pt x="53573" y="24371"/>
                      <a:pt x="57159" y="25223"/>
                      <a:pt x="58934" y="25720"/>
                    </a:cubicBezTo>
                    <a:cubicBezTo>
                      <a:pt x="59253" y="25791"/>
                      <a:pt x="59608" y="25897"/>
                      <a:pt x="59963" y="26004"/>
                    </a:cubicBezTo>
                    <a:lnTo>
                      <a:pt x="60247" y="26075"/>
                    </a:lnTo>
                    <a:cubicBezTo>
                      <a:pt x="65076" y="27317"/>
                      <a:pt x="73170" y="29093"/>
                      <a:pt x="79135" y="30335"/>
                    </a:cubicBezTo>
                    <a:cubicBezTo>
                      <a:pt x="81052" y="30761"/>
                      <a:pt x="82898" y="31116"/>
                      <a:pt x="84496" y="31471"/>
                    </a:cubicBezTo>
                    <a:lnTo>
                      <a:pt x="80093" y="11661"/>
                    </a:lnTo>
                    <a:cubicBezTo>
                      <a:pt x="78567" y="11341"/>
                      <a:pt x="77076" y="11022"/>
                      <a:pt x="75585" y="10702"/>
                    </a:cubicBezTo>
                    <a:cubicBezTo>
                      <a:pt x="74022" y="10347"/>
                      <a:pt x="72531" y="10028"/>
                      <a:pt x="71111" y="9708"/>
                    </a:cubicBezTo>
                    <a:cubicBezTo>
                      <a:pt x="70437" y="9566"/>
                      <a:pt x="69762" y="9389"/>
                      <a:pt x="69123" y="9247"/>
                    </a:cubicBezTo>
                    <a:cubicBezTo>
                      <a:pt x="66815" y="8714"/>
                      <a:pt x="65040" y="8288"/>
                      <a:pt x="63869" y="7933"/>
                    </a:cubicBezTo>
                    <a:cubicBezTo>
                      <a:pt x="56981" y="6016"/>
                      <a:pt x="50484" y="5484"/>
                      <a:pt x="44626" y="6300"/>
                    </a:cubicBezTo>
                    <a:cubicBezTo>
                      <a:pt x="40970" y="6833"/>
                      <a:pt x="37526" y="7898"/>
                      <a:pt x="34437" y="9495"/>
                    </a:cubicBezTo>
                    <a:cubicBezTo>
                      <a:pt x="30354" y="11625"/>
                      <a:pt x="26911" y="14643"/>
                      <a:pt x="24355" y="18300"/>
                    </a:cubicBezTo>
                    <a:cubicBezTo>
                      <a:pt x="28650" y="28560"/>
                      <a:pt x="28934" y="40063"/>
                      <a:pt x="25278" y="52453"/>
                    </a:cubicBezTo>
                    <a:cubicBezTo>
                      <a:pt x="27976" y="56216"/>
                      <a:pt x="31420" y="59341"/>
                      <a:pt x="35360" y="61506"/>
                    </a:cubicBezTo>
                    <a:cubicBezTo>
                      <a:pt x="52153" y="70701"/>
                      <a:pt x="87868" y="103257"/>
                      <a:pt x="90744" y="121896"/>
                    </a:cubicBezTo>
                    <a:cubicBezTo>
                      <a:pt x="92164" y="131162"/>
                      <a:pt x="86306" y="137694"/>
                      <a:pt x="80874" y="140463"/>
                    </a:cubicBezTo>
                    <a:lnTo>
                      <a:pt x="80164" y="140818"/>
                    </a:lnTo>
                    <a:cubicBezTo>
                      <a:pt x="78425" y="141777"/>
                      <a:pt x="76437" y="142310"/>
                      <a:pt x="74377" y="142310"/>
                    </a:cubicBezTo>
                    <a:cubicBezTo>
                      <a:pt x="60674" y="142310"/>
                      <a:pt x="46615" y="119198"/>
                      <a:pt x="34508" y="97541"/>
                    </a:cubicBezTo>
                    <a:cubicBezTo>
                      <a:pt x="30887" y="91080"/>
                      <a:pt x="28047" y="85967"/>
                      <a:pt x="25491" y="82630"/>
                    </a:cubicBezTo>
                    <a:cubicBezTo>
                      <a:pt x="22331" y="78512"/>
                      <a:pt x="19065" y="74607"/>
                      <a:pt x="15728" y="70985"/>
                    </a:cubicBezTo>
                    <a:cubicBezTo>
                      <a:pt x="13881" y="73222"/>
                      <a:pt x="11858" y="75246"/>
                      <a:pt x="9657" y="76985"/>
                    </a:cubicBezTo>
                    <a:cubicBezTo>
                      <a:pt x="19207" y="86464"/>
                      <a:pt x="23787" y="99671"/>
                      <a:pt x="22118" y="113198"/>
                    </a:cubicBez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 name="Freeform: Shape 48">
                <a:extLst>
                  <a:ext uri="{FF2B5EF4-FFF2-40B4-BE49-F238E27FC236}">
                    <a16:creationId xmlns:a16="http://schemas.microsoft.com/office/drawing/2014/main" id="{57058260-68A7-022E-A6B4-E6ADC953AA33}"/>
                  </a:ext>
                </a:extLst>
              </p:cNvPr>
              <p:cNvSpPr/>
              <p:nvPr/>
            </p:nvSpPr>
            <p:spPr>
              <a:xfrm>
                <a:off x="1496069" y="5544585"/>
                <a:ext cx="184543" cy="368656"/>
              </a:xfrm>
              <a:custGeom>
                <a:avLst/>
                <a:gdLst>
                  <a:gd name="connsiteX0" fmla="*/ 104472 w 184543"/>
                  <a:gd name="connsiteY0" fmla="*/ 368408 h 368656"/>
                  <a:gd name="connsiteX1" fmla="*/ 102341 w 184543"/>
                  <a:gd name="connsiteY1" fmla="*/ 368337 h 368656"/>
                  <a:gd name="connsiteX2" fmla="*/ 73904 w 184543"/>
                  <a:gd name="connsiteY2" fmla="*/ 364751 h 368656"/>
                  <a:gd name="connsiteX3" fmla="*/ 47455 w 184543"/>
                  <a:gd name="connsiteY3" fmla="*/ 330562 h 368656"/>
                  <a:gd name="connsiteX4" fmla="*/ 47384 w 184543"/>
                  <a:gd name="connsiteY4" fmla="*/ 326622 h 368656"/>
                  <a:gd name="connsiteX5" fmla="*/ 51183 w 184543"/>
                  <a:gd name="connsiteY5" fmla="*/ 327687 h 368656"/>
                  <a:gd name="connsiteX6" fmla="*/ 56650 w 184543"/>
                  <a:gd name="connsiteY6" fmla="*/ 328929 h 368656"/>
                  <a:gd name="connsiteX7" fmla="*/ 67833 w 184543"/>
                  <a:gd name="connsiteY7" fmla="*/ 330527 h 368656"/>
                  <a:gd name="connsiteX8" fmla="*/ 77525 w 184543"/>
                  <a:gd name="connsiteY8" fmla="*/ 331876 h 368656"/>
                  <a:gd name="connsiteX9" fmla="*/ 77916 w 184543"/>
                  <a:gd name="connsiteY9" fmla="*/ 333971 h 368656"/>
                  <a:gd name="connsiteX10" fmla="*/ 78093 w 184543"/>
                  <a:gd name="connsiteY10" fmla="*/ 334752 h 368656"/>
                  <a:gd name="connsiteX11" fmla="*/ 78519 w 184543"/>
                  <a:gd name="connsiteY11" fmla="*/ 334823 h 368656"/>
                  <a:gd name="connsiteX12" fmla="*/ 81715 w 184543"/>
                  <a:gd name="connsiteY12" fmla="*/ 335249 h 368656"/>
                  <a:gd name="connsiteX13" fmla="*/ 84697 w 184543"/>
                  <a:gd name="connsiteY13" fmla="*/ 335675 h 368656"/>
                  <a:gd name="connsiteX14" fmla="*/ 103548 w 184543"/>
                  <a:gd name="connsiteY14" fmla="*/ 338053 h 368656"/>
                  <a:gd name="connsiteX15" fmla="*/ 104116 w 184543"/>
                  <a:gd name="connsiteY15" fmla="*/ 336562 h 368656"/>
                  <a:gd name="connsiteX16" fmla="*/ 101099 w 184543"/>
                  <a:gd name="connsiteY16" fmla="*/ 331769 h 368656"/>
                  <a:gd name="connsiteX17" fmla="*/ 84519 w 184543"/>
                  <a:gd name="connsiteY17" fmla="*/ 329000 h 368656"/>
                  <a:gd name="connsiteX18" fmla="*/ 74898 w 184543"/>
                  <a:gd name="connsiteY18" fmla="*/ 327616 h 368656"/>
                  <a:gd name="connsiteX19" fmla="*/ 68366 w 184543"/>
                  <a:gd name="connsiteY19" fmla="*/ 326693 h 368656"/>
                  <a:gd name="connsiteX20" fmla="*/ 57253 w 184543"/>
                  <a:gd name="connsiteY20" fmla="*/ 325095 h 368656"/>
                  <a:gd name="connsiteX21" fmla="*/ 50366 w 184543"/>
                  <a:gd name="connsiteY21" fmla="*/ 323391 h 368656"/>
                  <a:gd name="connsiteX22" fmla="*/ 40532 w 184543"/>
                  <a:gd name="connsiteY22" fmla="*/ 318882 h 368656"/>
                  <a:gd name="connsiteX23" fmla="*/ 25053 w 184543"/>
                  <a:gd name="connsiteY23" fmla="*/ 303581 h 368656"/>
                  <a:gd name="connsiteX24" fmla="*/ 28319 w 184543"/>
                  <a:gd name="connsiteY24" fmla="*/ 261404 h 368656"/>
                  <a:gd name="connsiteX25" fmla="*/ 34283 w 184543"/>
                  <a:gd name="connsiteY25" fmla="*/ 256575 h 368656"/>
                  <a:gd name="connsiteX26" fmla="*/ 40532 w 184543"/>
                  <a:gd name="connsiteY26" fmla="*/ 253380 h 368656"/>
                  <a:gd name="connsiteX27" fmla="*/ 53029 w 184543"/>
                  <a:gd name="connsiteY27" fmla="*/ 250895 h 368656"/>
                  <a:gd name="connsiteX28" fmla="*/ 62685 w 184543"/>
                  <a:gd name="connsiteY28" fmla="*/ 251641 h 368656"/>
                  <a:gd name="connsiteX29" fmla="*/ 63431 w 184543"/>
                  <a:gd name="connsiteY29" fmla="*/ 251783 h 368656"/>
                  <a:gd name="connsiteX30" fmla="*/ 84910 w 184543"/>
                  <a:gd name="connsiteY30" fmla="*/ 260445 h 368656"/>
                  <a:gd name="connsiteX31" fmla="*/ 96128 w 184543"/>
                  <a:gd name="connsiteY31" fmla="*/ 268291 h 368656"/>
                  <a:gd name="connsiteX32" fmla="*/ 106886 w 184543"/>
                  <a:gd name="connsiteY32" fmla="*/ 272942 h 368656"/>
                  <a:gd name="connsiteX33" fmla="*/ 107489 w 184543"/>
                  <a:gd name="connsiteY33" fmla="*/ 271912 h 368656"/>
                  <a:gd name="connsiteX34" fmla="*/ 108661 w 184543"/>
                  <a:gd name="connsiteY34" fmla="*/ 268824 h 368656"/>
                  <a:gd name="connsiteX35" fmla="*/ 109548 w 184543"/>
                  <a:gd name="connsiteY35" fmla="*/ 263569 h 368656"/>
                  <a:gd name="connsiteX36" fmla="*/ 108838 w 184543"/>
                  <a:gd name="connsiteY36" fmla="*/ 260729 h 368656"/>
                  <a:gd name="connsiteX37" fmla="*/ 99075 w 184543"/>
                  <a:gd name="connsiteY37" fmla="*/ 256114 h 368656"/>
                  <a:gd name="connsiteX38" fmla="*/ 98898 w 184543"/>
                  <a:gd name="connsiteY38" fmla="*/ 256114 h 368656"/>
                  <a:gd name="connsiteX39" fmla="*/ 25905 w 184543"/>
                  <a:gd name="connsiteY39" fmla="*/ 244576 h 368656"/>
                  <a:gd name="connsiteX40" fmla="*/ 7799 w 184543"/>
                  <a:gd name="connsiteY40" fmla="*/ 235345 h 368656"/>
                  <a:gd name="connsiteX41" fmla="*/ 4497 w 184543"/>
                  <a:gd name="connsiteY41" fmla="*/ 231191 h 368656"/>
                  <a:gd name="connsiteX42" fmla="*/ 237 w 184543"/>
                  <a:gd name="connsiteY42" fmla="*/ 211416 h 368656"/>
                  <a:gd name="connsiteX43" fmla="*/ 30627 w 184543"/>
                  <a:gd name="connsiteY43" fmla="*/ 187346 h 368656"/>
                  <a:gd name="connsiteX44" fmla="*/ 33289 w 184543"/>
                  <a:gd name="connsiteY44" fmla="*/ 187452 h 368656"/>
                  <a:gd name="connsiteX45" fmla="*/ 127087 w 184543"/>
                  <a:gd name="connsiteY45" fmla="*/ 194624 h 368656"/>
                  <a:gd name="connsiteX46" fmla="*/ 127690 w 184543"/>
                  <a:gd name="connsiteY46" fmla="*/ 194624 h 368656"/>
                  <a:gd name="connsiteX47" fmla="*/ 134187 w 184543"/>
                  <a:gd name="connsiteY47" fmla="*/ 192636 h 368656"/>
                  <a:gd name="connsiteX48" fmla="*/ 130140 w 184543"/>
                  <a:gd name="connsiteY48" fmla="*/ 188482 h 368656"/>
                  <a:gd name="connsiteX49" fmla="*/ 129465 w 184543"/>
                  <a:gd name="connsiteY49" fmla="*/ 188375 h 368656"/>
                  <a:gd name="connsiteX50" fmla="*/ 29100 w 184543"/>
                  <a:gd name="connsiteY50" fmla="*/ 166541 h 368656"/>
                  <a:gd name="connsiteX51" fmla="*/ 28212 w 184543"/>
                  <a:gd name="connsiteY51" fmla="*/ 166187 h 368656"/>
                  <a:gd name="connsiteX52" fmla="*/ 7799 w 184543"/>
                  <a:gd name="connsiteY52" fmla="*/ 120140 h 368656"/>
                  <a:gd name="connsiteX53" fmla="*/ 26508 w 184543"/>
                  <a:gd name="connsiteY53" fmla="*/ 99655 h 368656"/>
                  <a:gd name="connsiteX54" fmla="*/ 53242 w 184543"/>
                  <a:gd name="connsiteY54" fmla="*/ 98945 h 368656"/>
                  <a:gd name="connsiteX55" fmla="*/ 108945 w 184543"/>
                  <a:gd name="connsiteY55" fmla="*/ 119785 h 368656"/>
                  <a:gd name="connsiteX56" fmla="*/ 111963 w 184543"/>
                  <a:gd name="connsiteY56" fmla="*/ 120601 h 368656"/>
                  <a:gd name="connsiteX57" fmla="*/ 116010 w 184543"/>
                  <a:gd name="connsiteY57" fmla="*/ 120956 h 368656"/>
                  <a:gd name="connsiteX58" fmla="*/ 133299 w 184543"/>
                  <a:gd name="connsiteY58" fmla="*/ 114673 h 368656"/>
                  <a:gd name="connsiteX59" fmla="*/ 136708 w 184543"/>
                  <a:gd name="connsiteY59" fmla="*/ 111832 h 368656"/>
                  <a:gd name="connsiteX60" fmla="*/ 144873 w 184543"/>
                  <a:gd name="connsiteY60" fmla="*/ 101466 h 368656"/>
                  <a:gd name="connsiteX61" fmla="*/ 153429 w 184543"/>
                  <a:gd name="connsiteY61" fmla="*/ 68839 h 368656"/>
                  <a:gd name="connsiteX62" fmla="*/ 154104 w 184543"/>
                  <a:gd name="connsiteY62" fmla="*/ 60567 h 368656"/>
                  <a:gd name="connsiteX63" fmla="*/ 154175 w 184543"/>
                  <a:gd name="connsiteY63" fmla="*/ 58437 h 368656"/>
                  <a:gd name="connsiteX64" fmla="*/ 154068 w 184543"/>
                  <a:gd name="connsiteY64" fmla="*/ 30213 h 368656"/>
                  <a:gd name="connsiteX65" fmla="*/ 153678 w 184543"/>
                  <a:gd name="connsiteY65" fmla="*/ 391 h 368656"/>
                  <a:gd name="connsiteX66" fmla="*/ 183961 w 184543"/>
                  <a:gd name="connsiteY66" fmla="*/ 0 h 368656"/>
                  <a:gd name="connsiteX67" fmla="*/ 184352 w 184543"/>
                  <a:gd name="connsiteY67" fmla="*/ 29786 h 368656"/>
                  <a:gd name="connsiteX68" fmla="*/ 184316 w 184543"/>
                  <a:gd name="connsiteY68" fmla="*/ 62768 h 368656"/>
                  <a:gd name="connsiteX69" fmla="*/ 182115 w 184543"/>
                  <a:gd name="connsiteY69" fmla="*/ 83644 h 368656"/>
                  <a:gd name="connsiteX70" fmla="*/ 174766 w 184543"/>
                  <a:gd name="connsiteY70" fmla="*/ 109241 h 368656"/>
                  <a:gd name="connsiteX71" fmla="*/ 157477 w 184543"/>
                  <a:gd name="connsiteY71" fmla="*/ 133915 h 368656"/>
                  <a:gd name="connsiteX72" fmla="*/ 150767 w 184543"/>
                  <a:gd name="connsiteY72" fmla="*/ 139524 h 368656"/>
                  <a:gd name="connsiteX73" fmla="*/ 140613 w 184543"/>
                  <a:gd name="connsiteY73" fmla="*/ 145666 h 368656"/>
                  <a:gd name="connsiteX74" fmla="*/ 116329 w 184543"/>
                  <a:gd name="connsiteY74" fmla="*/ 151240 h 368656"/>
                  <a:gd name="connsiteX75" fmla="*/ 115442 w 184543"/>
                  <a:gd name="connsiteY75" fmla="*/ 151240 h 368656"/>
                  <a:gd name="connsiteX76" fmla="*/ 104827 w 184543"/>
                  <a:gd name="connsiteY76" fmla="*/ 150068 h 368656"/>
                  <a:gd name="connsiteX77" fmla="*/ 97478 w 184543"/>
                  <a:gd name="connsiteY77" fmla="*/ 147938 h 368656"/>
                  <a:gd name="connsiteX78" fmla="*/ 42378 w 184543"/>
                  <a:gd name="connsiteY78" fmla="*/ 127347 h 368656"/>
                  <a:gd name="connsiteX79" fmla="*/ 39005 w 184543"/>
                  <a:gd name="connsiteY79" fmla="*/ 127347 h 368656"/>
                  <a:gd name="connsiteX80" fmla="*/ 36272 w 184543"/>
                  <a:gd name="connsiteY80" fmla="*/ 130471 h 368656"/>
                  <a:gd name="connsiteX81" fmla="*/ 38508 w 184543"/>
                  <a:gd name="connsiteY81" fmla="*/ 137714 h 368656"/>
                  <a:gd name="connsiteX82" fmla="*/ 135501 w 184543"/>
                  <a:gd name="connsiteY82" fmla="*/ 158766 h 368656"/>
                  <a:gd name="connsiteX83" fmla="*/ 143915 w 184543"/>
                  <a:gd name="connsiteY83" fmla="*/ 161252 h 368656"/>
                  <a:gd name="connsiteX84" fmla="*/ 152293 w 184543"/>
                  <a:gd name="connsiteY84" fmla="*/ 166222 h 368656"/>
                  <a:gd name="connsiteX85" fmla="*/ 164080 w 184543"/>
                  <a:gd name="connsiteY85" fmla="*/ 197287 h 368656"/>
                  <a:gd name="connsiteX86" fmla="*/ 155311 w 184543"/>
                  <a:gd name="connsiteY86" fmla="*/ 214718 h 368656"/>
                  <a:gd name="connsiteX87" fmla="*/ 146009 w 184543"/>
                  <a:gd name="connsiteY87" fmla="*/ 221180 h 368656"/>
                  <a:gd name="connsiteX88" fmla="*/ 137240 w 184543"/>
                  <a:gd name="connsiteY88" fmla="*/ 224020 h 368656"/>
                  <a:gd name="connsiteX89" fmla="*/ 125844 w 184543"/>
                  <a:gd name="connsiteY89" fmla="*/ 224978 h 368656"/>
                  <a:gd name="connsiteX90" fmla="*/ 125205 w 184543"/>
                  <a:gd name="connsiteY90" fmla="*/ 224978 h 368656"/>
                  <a:gd name="connsiteX91" fmla="*/ 66449 w 184543"/>
                  <a:gd name="connsiteY91" fmla="*/ 220470 h 368656"/>
                  <a:gd name="connsiteX92" fmla="*/ 102554 w 184543"/>
                  <a:gd name="connsiteY92" fmla="*/ 226185 h 368656"/>
                  <a:gd name="connsiteX93" fmla="*/ 109513 w 184543"/>
                  <a:gd name="connsiteY93" fmla="*/ 227606 h 368656"/>
                  <a:gd name="connsiteX94" fmla="*/ 121761 w 184543"/>
                  <a:gd name="connsiteY94" fmla="*/ 232789 h 368656"/>
                  <a:gd name="connsiteX95" fmla="*/ 133832 w 184543"/>
                  <a:gd name="connsiteY95" fmla="*/ 244008 h 368656"/>
                  <a:gd name="connsiteX96" fmla="*/ 134045 w 184543"/>
                  <a:gd name="connsiteY96" fmla="*/ 244327 h 368656"/>
                  <a:gd name="connsiteX97" fmla="*/ 134116 w 184543"/>
                  <a:gd name="connsiteY97" fmla="*/ 244469 h 368656"/>
                  <a:gd name="connsiteX98" fmla="*/ 137524 w 184543"/>
                  <a:gd name="connsiteY98" fmla="*/ 277664 h 368656"/>
                  <a:gd name="connsiteX99" fmla="*/ 132483 w 184543"/>
                  <a:gd name="connsiteY99" fmla="*/ 289060 h 368656"/>
                  <a:gd name="connsiteX100" fmla="*/ 116329 w 184543"/>
                  <a:gd name="connsiteY100" fmla="*/ 302018 h 368656"/>
                  <a:gd name="connsiteX101" fmla="*/ 110542 w 184543"/>
                  <a:gd name="connsiteY101" fmla="*/ 303226 h 368656"/>
                  <a:gd name="connsiteX102" fmla="*/ 111323 w 184543"/>
                  <a:gd name="connsiteY102" fmla="*/ 303510 h 368656"/>
                  <a:gd name="connsiteX103" fmla="*/ 122294 w 184543"/>
                  <a:gd name="connsiteY103" fmla="*/ 309829 h 368656"/>
                  <a:gd name="connsiteX104" fmla="*/ 129536 w 184543"/>
                  <a:gd name="connsiteY104" fmla="*/ 318136 h 368656"/>
                  <a:gd name="connsiteX105" fmla="*/ 133512 w 184543"/>
                  <a:gd name="connsiteY105" fmla="*/ 343343 h 368656"/>
                  <a:gd name="connsiteX106" fmla="*/ 133370 w 184543"/>
                  <a:gd name="connsiteY106" fmla="*/ 343876 h 368656"/>
                  <a:gd name="connsiteX107" fmla="*/ 133299 w 184543"/>
                  <a:gd name="connsiteY107" fmla="*/ 344089 h 368656"/>
                  <a:gd name="connsiteX108" fmla="*/ 104259 w 184543"/>
                  <a:gd name="connsiteY108" fmla="*/ 368656 h 368656"/>
                  <a:gd name="connsiteX109" fmla="*/ 53561 w 184543"/>
                  <a:gd name="connsiteY109" fmla="*/ 334326 h 368656"/>
                  <a:gd name="connsiteX110" fmla="*/ 74827 w 184543"/>
                  <a:gd name="connsiteY110" fmla="*/ 358893 h 368656"/>
                  <a:gd name="connsiteX111" fmla="*/ 102803 w 184543"/>
                  <a:gd name="connsiteY111" fmla="*/ 362443 h 368656"/>
                  <a:gd name="connsiteX112" fmla="*/ 104472 w 184543"/>
                  <a:gd name="connsiteY112" fmla="*/ 362514 h 368656"/>
                  <a:gd name="connsiteX113" fmla="*/ 127761 w 184543"/>
                  <a:gd name="connsiteY113" fmla="*/ 342456 h 368656"/>
                  <a:gd name="connsiteX114" fmla="*/ 127939 w 184543"/>
                  <a:gd name="connsiteY114" fmla="*/ 341852 h 368656"/>
                  <a:gd name="connsiteX115" fmla="*/ 124708 w 184543"/>
                  <a:gd name="connsiteY115" fmla="*/ 320977 h 368656"/>
                  <a:gd name="connsiteX116" fmla="*/ 118743 w 184543"/>
                  <a:gd name="connsiteY116" fmla="*/ 314160 h 368656"/>
                  <a:gd name="connsiteX117" fmla="*/ 109442 w 184543"/>
                  <a:gd name="connsiteY117" fmla="*/ 308835 h 368656"/>
                  <a:gd name="connsiteX118" fmla="*/ 92117 w 184543"/>
                  <a:gd name="connsiteY118" fmla="*/ 305462 h 368656"/>
                  <a:gd name="connsiteX119" fmla="*/ 88566 w 184543"/>
                  <a:gd name="connsiteY119" fmla="*/ 304930 h 368656"/>
                  <a:gd name="connsiteX120" fmla="*/ 78945 w 184543"/>
                  <a:gd name="connsiteY120" fmla="*/ 303545 h 368656"/>
                  <a:gd name="connsiteX121" fmla="*/ 71738 w 184543"/>
                  <a:gd name="connsiteY121" fmla="*/ 302551 h 368656"/>
                  <a:gd name="connsiteX122" fmla="*/ 63395 w 184543"/>
                  <a:gd name="connsiteY122" fmla="*/ 301379 h 368656"/>
                  <a:gd name="connsiteX123" fmla="*/ 61230 w 184543"/>
                  <a:gd name="connsiteY123" fmla="*/ 301060 h 368656"/>
                  <a:gd name="connsiteX124" fmla="*/ 53952 w 184543"/>
                  <a:gd name="connsiteY124" fmla="*/ 298504 h 368656"/>
                  <a:gd name="connsiteX125" fmla="*/ 46283 w 184543"/>
                  <a:gd name="connsiteY125" fmla="*/ 291545 h 368656"/>
                  <a:gd name="connsiteX126" fmla="*/ 46141 w 184543"/>
                  <a:gd name="connsiteY126" fmla="*/ 291332 h 368656"/>
                  <a:gd name="connsiteX127" fmla="*/ 44331 w 184543"/>
                  <a:gd name="connsiteY127" fmla="*/ 287569 h 368656"/>
                  <a:gd name="connsiteX128" fmla="*/ 45609 w 184543"/>
                  <a:gd name="connsiteY128" fmla="*/ 278693 h 368656"/>
                  <a:gd name="connsiteX129" fmla="*/ 46283 w 184543"/>
                  <a:gd name="connsiteY129" fmla="*/ 278125 h 368656"/>
                  <a:gd name="connsiteX130" fmla="*/ 59064 w 184543"/>
                  <a:gd name="connsiteY130" fmla="*/ 275889 h 368656"/>
                  <a:gd name="connsiteX131" fmla="*/ 71241 w 184543"/>
                  <a:gd name="connsiteY131" fmla="*/ 280717 h 368656"/>
                  <a:gd name="connsiteX132" fmla="*/ 71561 w 184543"/>
                  <a:gd name="connsiteY132" fmla="*/ 280930 h 368656"/>
                  <a:gd name="connsiteX133" fmla="*/ 78910 w 184543"/>
                  <a:gd name="connsiteY133" fmla="*/ 286255 h 368656"/>
                  <a:gd name="connsiteX134" fmla="*/ 82567 w 184543"/>
                  <a:gd name="connsiteY134" fmla="*/ 288634 h 368656"/>
                  <a:gd name="connsiteX135" fmla="*/ 91265 w 184543"/>
                  <a:gd name="connsiteY135" fmla="*/ 293356 h 368656"/>
                  <a:gd name="connsiteX136" fmla="*/ 107241 w 184543"/>
                  <a:gd name="connsiteY136" fmla="*/ 297332 h 368656"/>
                  <a:gd name="connsiteX137" fmla="*/ 107631 w 184543"/>
                  <a:gd name="connsiteY137" fmla="*/ 297332 h 368656"/>
                  <a:gd name="connsiteX138" fmla="*/ 114732 w 184543"/>
                  <a:gd name="connsiteY138" fmla="*/ 296196 h 368656"/>
                  <a:gd name="connsiteX139" fmla="*/ 127690 w 184543"/>
                  <a:gd name="connsiteY139" fmla="*/ 285723 h 368656"/>
                  <a:gd name="connsiteX140" fmla="*/ 132092 w 184543"/>
                  <a:gd name="connsiteY140" fmla="*/ 275818 h 368656"/>
                  <a:gd name="connsiteX141" fmla="*/ 129359 w 184543"/>
                  <a:gd name="connsiteY141" fmla="*/ 247522 h 368656"/>
                  <a:gd name="connsiteX142" fmla="*/ 129146 w 184543"/>
                  <a:gd name="connsiteY142" fmla="*/ 247167 h 368656"/>
                  <a:gd name="connsiteX143" fmla="*/ 118921 w 184543"/>
                  <a:gd name="connsiteY143" fmla="*/ 237688 h 368656"/>
                  <a:gd name="connsiteX144" fmla="*/ 108128 w 184543"/>
                  <a:gd name="connsiteY144" fmla="*/ 233144 h 368656"/>
                  <a:gd name="connsiteX145" fmla="*/ 101915 w 184543"/>
                  <a:gd name="connsiteY145" fmla="*/ 231901 h 368656"/>
                  <a:gd name="connsiteX146" fmla="*/ 29100 w 184543"/>
                  <a:gd name="connsiteY146" fmla="*/ 220399 h 368656"/>
                  <a:gd name="connsiteX147" fmla="*/ 25230 w 184543"/>
                  <a:gd name="connsiteY147" fmla="*/ 215890 h 368656"/>
                  <a:gd name="connsiteX148" fmla="*/ 30698 w 184543"/>
                  <a:gd name="connsiteY148" fmla="*/ 211665 h 368656"/>
                  <a:gd name="connsiteX149" fmla="*/ 31656 w 184543"/>
                  <a:gd name="connsiteY149" fmla="*/ 211700 h 368656"/>
                  <a:gd name="connsiteX150" fmla="*/ 126234 w 184543"/>
                  <a:gd name="connsiteY150" fmla="*/ 218907 h 368656"/>
                  <a:gd name="connsiteX151" fmla="*/ 127584 w 184543"/>
                  <a:gd name="connsiteY151" fmla="*/ 218907 h 368656"/>
                  <a:gd name="connsiteX152" fmla="*/ 136211 w 184543"/>
                  <a:gd name="connsiteY152" fmla="*/ 218055 h 368656"/>
                  <a:gd name="connsiteX153" fmla="*/ 143666 w 184543"/>
                  <a:gd name="connsiteY153" fmla="*/ 215641 h 368656"/>
                  <a:gd name="connsiteX154" fmla="*/ 151299 w 184543"/>
                  <a:gd name="connsiteY154" fmla="*/ 210351 h 368656"/>
                  <a:gd name="connsiteX155" fmla="*/ 158364 w 184543"/>
                  <a:gd name="connsiteY155" fmla="*/ 196221 h 368656"/>
                  <a:gd name="connsiteX156" fmla="*/ 148707 w 184543"/>
                  <a:gd name="connsiteY156" fmla="*/ 170660 h 368656"/>
                  <a:gd name="connsiteX157" fmla="*/ 141749 w 184543"/>
                  <a:gd name="connsiteY157" fmla="*/ 166541 h 368656"/>
                  <a:gd name="connsiteX158" fmla="*/ 134507 w 184543"/>
                  <a:gd name="connsiteY158" fmla="*/ 164376 h 368656"/>
                  <a:gd name="connsiteX159" fmla="*/ 36591 w 184543"/>
                  <a:gd name="connsiteY159" fmla="*/ 143110 h 368656"/>
                  <a:gd name="connsiteX160" fmla="*/ 36236 w 184543"/>
                  <a:gd name="connsiteY160" fmla="*/ 142932 h 368656"/>
                  <a:gd name="connsiteX161" fmla="*/ 30840 w 184543"/>
                  <a:gd name="connsiteY161" fmla="*/ 128270 h 368656"/>
                  <a:gd name="connsiteX162" fmla="*/ 36698 w 184543"/>
                  <a:gd name="connsiteY162" fmla="*/ 121773 h 368656"/>
                  <a:gd name="connsiteX163" fmla="*/ 44615 w 184543"/>
                  <a:gd name="connsiteY163" fmla="*/ 121631 h 368656"/>
                  <a:gd name="connsiteX164" fmla="*/ 99714 w 184543"/>
                  <a:gd name="connsiteY164" fmla="*/ 142222 h 368656"/>
                  <a:gd name="connsiteX165" fmla="*/ 106140 w 184543"/>
                  <a:gd name="connsiteY165" fmla="*/ 144104 h 368656"/>
                  <a:gd name="connsiteX166" fmla="*/ 115655 w 184543"/>
                  <a:gd name="connsiteY166" fmla="*/ 145169 h 368656"/>
                  <a:gd name="connsiteX167" fmla="*/ 116436 w 184543"/>
                  <a:gd name="connsiteY167" fmla="*/ 145169 h 368656"/>
                  <a:gd name="connsiteX168" fmla="*/ 138163 w 184543"/>
                  <a:gd name="connsiteY168" fmla="*/ 140199 h 368656"/>
                  <a:gd name="connsiteX169" fmla="*/ 147358 w 184543"/>
                  <a:gd name="connsiteY169" fmla="*/ 134660 h 368656"/>
                  <a:gd name="connsiteX170" fmla="*/ 153536 w 184543"/>
                  <a:gd name="connsiteY170" fmla="*/ 129513 h 368656"/>
                  <a:gd name="connsiteX171" fmla="*/ 169476 w 184543"/>
                  <a:gd name="connsiteY171" fmla="*/ 106756 h 368656"/>
                  <a:gd name="connsiteX172" fmla="*/ 176399 w 184543"/>
                  <a:gd name="connsiteY172" fmla="*/ 82614 h 368656"/>
                  <a:gd name="connsiteX173" fmla="*/ 178529 w 184543"/>
                  <a:gd name="connsiteY173" fmla="*/ 62236 h 368656"/>
                  <a:gd name="connsiteX174" fmla="*/ 178529 w 184543"/>
                  <a:gd name="connsiteY174" fmla="*/ 29751 h 368656"/>
                  <a:gd name="connsiteX175" fmla="*/ 178210 w 184543"/>
                  <a:gd name="connsiteY175" fmla="*/ 5858 h 368656"/>
                  <a:gd name="connsiteX176" fmla="*/ 159749 w 184543"/>
                  <a:gd name="connsiteY176" fmla="*/ 6106 h 368656"/>
                  <a:gd name="connsiteX177" fmla="*/ 160068 w 184543"/>
                  <a:gd name="connsiteY177" fmla="*/ 30035 h 368656"/>
                  <a:gd name="connsiteX178" fmla="*/ 160175 w 184543"/>
                  <a:gd name="connsiteY178" fmla="*/ 58472 h 368656"/>
                  <a:gd name="connsiteX179" fmla="*/ 160068 w 184543"/>
                  <a:gd name="connsiteY179" fmla="*/ 60887 h 368656"/>
                  <a:gd name="connsiteX180" fmla="*/ 159358 w 184543"/>
                  <a:gd name="connsiteY180" fmla="*/ 69301 h 368656"/>
                  <a:gd name="connsiteX181" fmla="*/ 150057 w 184543"/>
                  <a:gd name="connsiteY181" fmla="*/ 104306 h 368656"/>
                  <a:gd name="connsiteX182" fmla="*/ 140826 w 184543"/>
                  <a:gd name="connsiteY182" fmla="*/ 116057 h 368656"/>
                  <a:gd name="connsiteX183" fmla="*/ 136921 w 184543"/>
                  <a:gd name="connsiteY183" fmla="*/ 119323 h 368656"/>
                  <a:gd name="connsiteX184" fmla="*/ 116045 w 184543"/>
                  <a:gd name="connsiteY184" fmla="*/ 126814 h 368656"/>
                  <a:gd name="connsiteX185" fmla="*/ 110968 w 184543"/>
                  <a:gd name="connsiteY185" fmla="*/ 126353 h 368656"/>
                  <a:gd name="connsiteX186" fmla="*/ 106850 w 184543"/>
                  <a:gd name="connsiteY186" fmla="*/ 125252 h 368656"/>
                  <a:gd name="connsiteX187" fmla="*/ 51147 w 184543"/>
                  <a:gd name="connsiteY187" fmla="*/ 104412 h 368656"/>
                  <a:gd name="connsiteX188" fmla="*/ 28994 w 184543"/>
                  <a:gd name="connsiteY188" fmla="*/ 104980 h 368656"/>
                  <a:gd name="connsiteX189" fmla="*/ 13408 w 184543"/>
                  <a:gd name="connsiteY189" fmla="*/ 122057 h 368656"/>
                  <a:gd name="connsiteX190" fmla="*/ 30414 w 184543"/>
                  <a:gd name="connsiteY190" fmla="*/ 160577 h 368656"/>
                  <a:gd name="connsiteX191" fmla="*/ 31088 w 184543"/>
                  <a:gd name="connsiteY191" fmla="*/ 160861 h 368656"/>
                  <a:gd name="connsiteX192" fmla="*/ 131205 w 184543"/>
                  <a:gd name="connsiteY192" fmla="*/ 182589 h 368656"/>
                  <a:gd name="connsiteX193" fmla="*/ 140080 w 184543"/>
                  <a:gd name="connsiteY193" fmla="*/ 193452 h 368656"/>
                  <a:gd name="connsiteX194" fmla="*/ 127761 w 184543"/>
                  <a:gd name="connsiteY194" fmla="*/ 200446 h 368656"/>
                  <a:gd name="connsiteX195" fmla="*/ 126980 w 184543"/>
                  <a:gd name="connsiteY195" fmla="*/ 200446 h 368656"/>
                  <a:gd name="connsiteX196" fmla="*/ 126802 w 184543"/>
                  <a:gd name="connsiteY196" fmla="*/ 200446 h 368656"/>
                  <a:gd name="connsiteX197" fmla="*/ 32934 w 184543"/>
                  <a:gd name="connsiteY197" fmla="*/ 193275 h 368656"/>
                  <a:gd name="connsiteX198" fmla="*/ 30698 w 184543"/>
                  <a:gd name="connsiteY198" fmla="*/ 193204 h 368656"/>
                  <a:gd name="connsiteX199" fmla="*/ 6201 w 184543"/>
                  <a:gd name="connsiteY199" fmla="*/ 212020 h 368656"/>
                  <a:gd name="connsiteX200" fmla="*/ 9538 w 184543"/>
                  <a:gd name="connsiteY200" fmla="*/ 227925 h 368656"/>
                  <a:gd name="connsiteX201" fmla="*/ 12130 w 184543"/>
                  <a:gd name="connsiteY201" fmla="*/ 231191 h 368656"/>
                  <a:gd name="connsiteX202" fmla="*/ 26792 w 184543"/>
                  <a:gd name="connsiteY202" fmla="*/ 238682 h 368656"/>
                  <a:gd name="connsiteX203" fmla="*/ 99856 w 184543"/>
                  <a:gd name="connsiteY203" fmla="*/ 250221 h 368656"/>
                  <a:gd name="connsiteX204" fmla="*/ 113773 w 184543"/>
                  <a:gd name="connsiteY204" fmla="*/ 257392 h 368656"/>
                  <a:gd name="connsiteX205" fmla="*/ 115477 w 184543"/>
                  <a:gd name="connsiteY205" fmla="*/ 263463 h 368656"/>
                  <a:gd name="connsiteX206" fmla="*/ 114341 w 184543"/>
                  <a:gd name="connsiteY206" fmla="*/ 270492 h 368656"/>
                  <a:gd name="connsiteX207" fmla="*/ 112779 w 184543"/>
                  <a:gd name="connsiteY207" fmla="*/ 274540 h 368656"/>
                  <a:gd name="connsiteX208" fmla="*/ 109016 w 184543"/>
                  <a:gd name="connsiteY208" fmla="*/ 278587 h 368656"/>
                  <a:gd name="connsiteX209" fmla="*/ 107063 w 184543"/>
                  <a:gd name="connsiteY209" fmla="*/ 278871 h 368656"/>
                  <a:gd name="connsiteX210" fmla="*/ 93040 w 184543"/>
                  <a:gd name="connsiteY210" fmla="*/ 273333 h 368656"/>
                  <a:gd name="connsiteX211" fmla="*/ 81573 w 184543"/>
                  <a:gd name="connsiteY211" fmla="*/ 265309 h 368656"/>
                  <a:gd name="connsiteX212" fmla="*/ 62330 w 184543"/>
                  <a:gd name="connsiteY212" fmla="*/ 257605 h 368656"/>
                  <a:gd name="connsiteX213" fmla="*/ 61656 w 184543"/>
                  <a:gd name="connsiteY213" fmla="*/ 257463 h 368656"/>
                  <a:gd name="connsiteX214" fmla="*/ 53206 w 184543"/>
                  <a:gd name="connsiteY214" fmla="*/ 256824 h 368656"/>
                  <a:gd name="connsiteX215" fmla="*/ 42662 w 184543"/>
                  <a:gd name="connsiteY215" fmla="*/ 258919 h 368656"/>
                  <a:gd name="connsiteX216" fmla="*/ 37514 w 184543"/>
                  <a:gd name="connsiteY216" fmla="*/ 261581 h 368656"/>
                  <a:gd name="connsiteX217" fmla="*/ 32508 w 184543"/>
                  <a:gd name="connsiteY217" fmla="*/ 265629 h 368656"/>
                  <a:gd name="connsiteX218" fmla="*/ 30130 w 184543"/>
                  <a:gd name="connsiteY218" fmla="*/ 300634 h 368656"/>
                  <a:gd name="connsiteX219" fmla="*/ 43585 w 184543"/>
                  <a:gd name="connsiteY219" fmla="*/ 313876 h 368656"/>
                  <a:gd name="connsiteX220" fmla="*/ 52177 w 184543"/>
                  <a:gd name="connsiteY220" fmla="*/ 317817 h 368656"/>
                  <a:gd name="connsiteX221" fmla="*/ 58176 w 184543"/>
                  <a:gd name="connsiteY221" fmla="*/ 319308 h 368656"/>
                  <a:gd name="connsiteX222" fmla="*/ 69147 w 184543"/>
                  <a:gd name="connsiteY222" fmla="*/ 320870 h 368656"/>
                  <a:gd name="connsiteX223" fmla="*/ 75679 w 184543"/>
                  <a:gd name="connsiteY223" fmla="*/ 321793 h 368656"/>
                  <a:gd name="connsiteX224" fmla="*/ 85336 w 184543"/>
                  <a:gd name="connsiteY224" fmla="*/ 323178 h 368656"/>
                  <a:gd name="connsiteX225" fmla="*/ 102767 w 184543"/>
                  <a:gd name="connsiteY225" fmla="*/ 326160 h 368656"/>
                  <a:gd name="connsiteX226" fmla="*/ 103051 w 184543"/>
                  <a:gd name="connsiteY226" fmla="*/ 326267 h 368656"/>
                  <a:gd name="connsiteX227" fmla="*/ 109832 w 184543"/>
                  <a:gd name="connsiteY227" fmla="*/ 337876 h 368656"/>
                  <a:gd name="connsiteX228" fmla="*/ 104401 w 184543"/>
                  <a:gd name="connsiteY228" fmla="*/ 344089 h 368656"/>
                  <a:gd name="connsiteX229" fmla="*/ 104152 w 184543"/>
                  <a:gd name="connsiteY229" fmla="*/ 344089 h 368656"/>
                  <a:gd name="connsiteX230" fmla="*/ 83774 w 184543"/>
                  <a:gd name="connsiteY230" fmla="*/ 341568 h 368656"/>
                  <a:gd name="connsiteX231" fmla="*/ 80898 w 184543"/>
                  <a:gd name="connsiteY231" fmla="*/ 341178 h 368656"/>
                  <a:gd name="connsiteX232" fmla="*/ 77596 w 184543"/>
                  <a:gd name="connsiteY232" fmla="*/ 340716 h 368656"/>
                  <a:gd name="connsiteX233" fmla="*/ 72697 w 184543"/>
                  <a:gd name="connsiteY233" fmla="*/ 337237 h 368656"/>
                  <a:gd name="connsiteX234" fmla="*/ 66981 w 184543"/>
                  <a:gd name="connsiteY234" fmla="*/ 336456 h 368656"/>
                  <a:gd name="connsiteX235" fmla="*/ 55620 w 184543"/>
                  <a:gd name="connsiteY235" fmla="*/ 334823 h 368656"/>
                  <a:gd name="connsiteX236" fmla="*/ 53490 w 184543"/>
                  <a:gd name="connsiteY236" fmla="*/ 334432 h 368656"/>
                  <a:gd name="connsiteX237" fmla="*/ 54591 w 184543"/>
                  <a:gd name="connsiteY237" fmla="*/ 281250 h 368656"/>
                  <a:gd name="connsiteX238" fmla="*/ 50153 w 184543"/>
                  <a:gd name="connsiteY238" fmla="*/ 282563 h 368656"/>
                  <a:gd name="connsiteX239" fmla="*/ 49833 w 184543"/>
                  <a:gd name="connsiteY239" fmla="*/ 282812 h 368656"/>
                  <a:gd name="connsiteX240" fmla="*/ 49904 w 184543"/>
                  <a:gd name="connsiteY240" fmla="*/ 285581 h 368656"/>
                  <a:gd name="connsiteX241" fmla="*/ 51183 w 184543"/>
                  <a:gd name="connsiteY241" fmla="*/ 288244 h 368656"/>
                  <a:gd name="connsiteX242" fmla="*/ 56827 w 184543"/>
                  <a:gd name="connsiteY242" fmla="*/ 293320 h 368656"/>
                  <a:gd name="connsiteX243" fmla="*/ 62188 w 184543"/>
                  <a:gd name="connsiteY243" fmla="*/ 295202 h 368656"/>
                  <a:gd name="connsiteX244" fmla="*/ 64247 w 184543"/>
                  <a:gd name="connsiteY244" fmla="*/ 295522 h 368656"/>
                  <a:gd name="connsiteX245" fmla="*/ 72555 w 184543"/>
                  <a:gd name="connsiteY245" fmla="*/ 296693 h 368656"/>
                  <a:gd name="connsiteX246" fmla="*/ 79762 w 184543"/>
                  <a:gd name="connsiteY246" fmla="*/ 297687 h 368656"/>
                  <a:gd name="connsiteX247" fmla="*/ 89419 w 184543"/>
                  <a:gd name="connsiteY247" fmla="*/ 299072 h 368656"/>
                  <a:gd name="connsiteX248" fmla="*/ 89809 w 184543"/>
                  <a:gd name="connsiteY248" fmla="*/ 299143 h 368656"/>
                  <a:gd name="connsiteX249" fmla="*/ 88815 w 184543"/>
                  <a:gd name="connsiteY249" fmla="*/ 298717 h 368656"/>
                  <a:gd name="connsiteX250" fmla="*/ 79442 w 184543"/>
                  <a:gd name="connsiteY250" fmla="*/ 293604 h 368656"/>
                  <a:gd name="connsiteX251" fmla="*/ 75573 w 184543"/>
                  <a:gd name="connsiteY251" fmla="*/ 291084 h 368656"/>
                  <a:gd name="connsiteX252" fmla="*/ 68117 w 184543"/>
                  <a:gd name="connsiteY252" fmla="*/ 285687 h 368656"/>
                  <a:gd name="connsiteX253" fmla="*/ 57857 w 184543"/>
                  <a:gd name="connsiteY253" fmla="*/ 281640 h 368656"/>
                  <a:gd name="connsiteX254" fmla="*/ 54555 w 184543"/>
                  <a:gd name="connsiteY254" fmla="*/ 281285 h 368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184543" h="368656">
                    <a:moveTo>
                      <a:pt x="104472" y="368408"/>
                    </a:moveTo>
                    <a:cubicBezTo>
                      <a:pt x="103761" y="368408"/>
                      <a:pt x="103051" y="368408"/>
                      <a:pt x="102341" y="368337"/>
                    </a:cubicBezTo>
                    <a:cubicBezTo>
                      <a:pt x="95880" y="367840"/>
                      <a:pt x="75466" y="364964"/>
                      <a:pt x="73904" y="364751"/>
                    </a:cubicBezTo>
                    <a:cubicBezTo>
                      <a:pt x="66093" y="363544"/>
                      <a:pt x="47845" y="357757"/>
                      <a:pt x="47455" y="330562"/>
                    </a:cubicBezTo>
                    <a:lnTo>
                      <a:pt x="47384" y="326622"/>
                    </a:lnTo>
                    <a:lnTo>
                      <a:pt x="51183" y="327687"/>
                    </a:lnTo>
                    <a:cubicBezTo>
                      <a:pt x="53100" y="328219"/>
                      <a:pt x="54875" y="328610"/>
                      <a:pt x="56650" y="328929"/>
                    </a:cubicBezTo>
                    <a:cubicBezTo>
                      <a:pt x="58460" y="329213"/>
                      <a:pt x="62437" y="329781"/>
                      <a:pt x="67833" y="330527"/>
                    </a:cubicBezTo>
                    <a:lnTo>
                      <a:pt x="77525" y="331876"/>
                    </a:lnTo>
                    <a:lnTo>
                      <a:pt x="77916" y="333971"/>
                    </a:lnTo>
                    <a:cubicBezTo>
                      <a:pt x="77987" y="334361"/>
                      <a:pt x="78058" y="334610"/>
                      <a:pt x="78093" y="334752"/>
                    </a:cubicBezTo>
                    <a:cubicBezTo>
                      <a:pt x="78235" y="334752"/>
                      <a:pt x="78377" y="334787"/>
                      <a:pt x="78519" y="334823"/>
                    </a:cubicBezTo>
                    <a:cubicBezTo>
                      <a:pt x="79300" y="334929"/>
                      <a:pt x="80507" y="335107"/>
                      <a:pt x="81715" y="335249"/>
                    </a:cubicBezTo>
                    <a:cubicBezTo>
                      <a:pt x="82815" y="335391"/>
                      <a:pt x="83916" y="335533"/>
                      <a:pt x="84697" y="335675"/>
                    </a:cubicBezTo>
                    <a:cubicBezTo>
                      <a:pt x="84803" y="335675"/>
                      <a:pt x="96945" y="337450"/>
                      <a:pt x="103548" y="338053"/>
                    </a:cubicBezTo>
                    <a:cubicBezTo>
                      <a:pt x="103761" y="337734"/>
                      <a:pt x="103974" y="337237"/>
                      <a:pt x="104116" y="336562"/>
                    </a:cubicBezTo>
                    <a:cubicBezTo>
                      <a:pt x="104472" y="334965"/>
                      <a:pt x="104543" y="333189"/>
                      <a:pt x="101099" y="331769"/>
                    </a:cubicBezTo>
                    <a:cubicBezTo>
                      <a:pt x="99750" y="331414"/>
                      <a:pt x="95773" y="330669"/>
                      <a:pt x="84519" y="329000"/>
                    </a:cubicBezTo>
                    <a:cubicBezTo>
                      <a:pt x="81217" y="328503"/>
                      <a:pt x="77880" y="328042"/>
                      <a:pt x="74898" y="327616"/>
                    </a:cubicBezTo>
                    <a:lnTo>
                      <a:pt x="68366" y="326693"/>
                    </a:lnTo>
                    <a:cubicBezTo>
                      <a:pt x="63431" y="326018"/>
                      <a:pt x="59171" y="325414"/>
                      <a:pt x="57253" y="325095"/>
                    </a:cubicBezTo>
                    <a:cubicBezTo>
                      <a:pt x="54946" y="324704"/>
                      <a:pt x="52709" y="324172"/>
                      <a:pt x="50366" y="323391"/>
                    </a:cubicBezTo>
                    <a:cubicBezTo>
                      <a:pt x="46922" y="322255"/>
                      <a:pt x="43621" y="320764"/>
                      <a:pt x="40532" y="318882"/>
                    </a:cubicBezTo>
                    <a:cubicBezTo>
                      <a:pt x="34035" y="314941"/>
                      <a:pt x="28532" y="309509"/>
                      <a:pt x="25053" y="303581"/>
                    </a:cubicBezTo>
                    <a:cubicBezTo>
                      <a:pt x="16177" y="288492"/>
                      <a:pt x="17420" y="272303"/>
                      <a:pt x="28319" y="261404"/>
                    </a:cubicBezTo>
                    <a:cubicBezTo>
                      <a:pt x="30130" y="259593"/>
                      <a:pt x="32153" y="257960"/>
                      <a:pt x="34283" y="256575"/>
                    </a:cubicBezTo>
                    <a:cubicBezTo>
                      <a:pt x="36236" y="255297"/>
                      <a:pt x="38366" y="254232"/>
                      <a:pt x="40532" y="253380"/>
                    </a:cubicBezTo>
                    <a:cubicBezTo>
                      <a:pt x="44402" y="251854"/>
                      <a:pt x="48626" y="251037"/>
                      <a:pt x="53029" y="250895"/>
                    </a:cubicBezTo>
                    <a:cubicBezTo>
                      <a:pt x="56188" y="250789"/>
                      <a:pt x="59384" y="251037"/>
                      <a:pt x="62685" y="251641"/>
                    </a:cubicBezTo>
                    <a:lnTo>
                      <a:pt x="63431" y="251783"/>
                    </a:lnTo>
                    <a:cubicBezTo>
                      <a:pt x="70780" y="253203"/>
                      <a:pt x="78626" y="256362"/>
                      <a:pt x="84910" y="260445"/>
                    </a:cubicBezTo>
                    <a:cubicBezTo>
                      <a:pt x="87501" y="262327"/>
                      <a:pt x="94318" y="267191"/>
                      <a:pt x="96128" y="268291"/>
                    </a:cubicBezTo>
                    <a:cubicBezTo>
                      <a:pt x="102696" y="272303"/>
                      <a:pt x="105856" y="272871"/>
                      <a:pt x="106886" y="272942"/>
                    </a:cubicBezTo>
                    <a:cubicBezTo>
                      <a:pt x="107028" y="272729"/>
                      <a:pt x="107241" y="272410"/>
                      <a:pt x="107489" y="271912"/>
                    </a:cubicBezTo>
                    <a:cubicBezTo>
                      <a:pt x="107915" y="271060"/>
                      <a:pt x="108306" y="269995"/>
                      <a:pt x="108661" y="268824"/>
                    </a:cubicBezTo>
                    <a:cubicBezTo>
                      <a:pt x="109264" y="266800"/>
                      <a:pt x="109548" y="265025"/>
                      <a:pt x="109548" y="263569"/>
                    </a:cubicBezTo>
                    <a:cubicBezTo>
                      <a:pt x="109548" y="262362"/>
                      <a:pt x="109300" y="261404"/>
                      <a:pt x="108838" y="260729"/>
                    </a:cubicBezTo>
                    <a:cubicBezTo>
                      <a:pt x="106886" y="257782"/>
                      <a:pt x="100602" y="256256"/>
                      <a:pt x="99075" y="256114"/>
                    </a:cubicBezTo>
                    <a:lnTo>
                      <a:pt x="98898" y="256114"/>
                    </a:lnTo>
                    <a:lnTo>
                      <a:pt x="25905" y="244576"/>
                    </a:lnTo>
                    <a:cubicBezTo>
                      <a:pt x="19337" y="243724"/>
                      <a:pt x="12556" y="240280"/>
                      <a:pt x="7799" y="235345"/>
                    </a:cubicBezTo>
                    <a:cubicBezTo>
                      <a:pt x="6556" y="234067"/>
                      <a:pt x="5455" y="232647"/>
                      <a:pt x="4497" y="231191"/>
                    </a:cubicBezTo>
                    <a:cubicBezTo>
                      <a:pt x="840" y="225546"/>
                      <a:pt x="-615" y="218872"/>
                      <a:pt x="237" y="211416"/>
                    </a:cubicBezTo>
                    <a:cubicBezTo>
                      <a:pt x="2083" y="194872"/>
                      <a:pt x="17278" y="187346"/>
                      <a:pt x="30627" y="187346"/>
                    </a:cubicBezTo>
                    <a:cubicBezTo>
                      <a:pt x="31514" y="187346"/>
                      <a:pt x="32402" y="187346"/>
                      <a:pt x="33289" y="187452"/>
                    </a:cubicBezTo>
                    <a:lnTo>
                      <a:pt x="127087" y="194624"/>
                    </a:lnTo>
                    <a:lnTo>
                      <a:pt x="127690" y="194624"/>
                    </a:lnTo>
                    <a:cubicBezTo>
                      <a:pt x="131453" y="194624"/>
                      <a:pt x="134010" y="193843"/>
                      <a:pt x="134187" y="192636"/>
                    </a:cubicBezTo>
                    <a:cubicBezTo>
                      <a:pt x="134365" y="191358"/>
                      <a:pt x="134720" y="189263"/>
                      <a:pt x="130140" y="188482"/>
                    </a:cubicBezTo>
                    <a:lnTo>
                      <a:pt x="129465" y="188375"/>
                    </a:lnTo>
                    <a:lnTo>
                      <a:pt x="29100" y="166541"/>
                    </a:lnTo>
                    <a:lnTo>
                      <a:pt x="28212" y="166187"/>
                    </a:lnTo>
                    <a:cubicBezTo>
                      <a:pt x="10390" y="159193"/>
                      <a:pt x="1231" y="138530"/>
                      <a:pt x="7799" y="120140"/>
                    </a:cubicBezTo>
                    <a:cubicBezTo>
                      <a:pt x="11100" y="110909"/>
                      <a:pt x="17739" y="103631"/>
                      <a:pt x="26508" y="99655"/>
                    </a:cubicBezTo>
                    <a:cubicBezTo>
                      <a:pt x="34993" y="95785"/>
                      <a:pt x="44579" y="95537"/>
                      <a:pt x="53242" y="98945"/>
                    </a:cubicBezTo>
                    <a:lnTo>
                      <a:pt x="108945" y="119785"/>
                    </a:lnTo>
                    <a:cubicBezTo>
                      <a:pt x="108945" y="119785"/>
                      <a:pt x="110223" y="120282"/>
                      <a:pt x="111963" y="120601"/>
                    </a:cubicBezTo>
                    <a:cubicBezTo>
                      <a:pt x="113276" y="120850"/>
                      <a:pt x="114625" y="120956"/>
                      <a:pt x="116010" y="120956"/>
                    </a:cubicBezTo>
                    <a:cubicBezTo>
                      <a:pt x="120128" y="120956"/>
                      <a:pt x="126447" y="119856"/>
                      <a:pt x="133299" y="114673"/>
                    </a:cubicBezTo>
                    <a:cubicBezTo>
                      <a:pt x="134649" y="113679"/>
                      <a:pt x="135714" y="112755"/>
                      <a:pt x="136708" y="111832"/>
                    </a:cubicBezTo>
                    <a:cubicBezTo>
                      <a:pt x="139974" y="108744"/>
                      <a:pt x="142637" y="105371"/>
                      <a:pt x="144873" y="101466"/>
                    </a:cubicBezTo>
                    <a:cubicBezTo>
                      <a:pt x="150589" y="91454"/>
                      <a:pt x="152400" y="79348"/>
                      <a:pt x="153429" y="68839"/>
                    </a:cubicBezTo>
                    <a:cubicBezTo>
                      <a:pt x="153678" y="66354"/>
                      <a:pt x="153891" y="63656"/>
                      <a:pt x="154104" y="60567"/>
                    </a:cubicBezTo>
                    <a:cubicBezTo>
                      <a:pt x="154139" y="60070"/>
                      <a:pt x="154175" y="59324"/>
                      <a:pt x="154175" y="58437"/>
                    </a:cubicBezTo>
                    <a:cubicBezTo>
                      <a:pt x="154317" y="52188"/>
                      <a:pt x="154175" y="38130"/>
                      <a:pt x="154068" y="30213"/>
                    </a:cubicBezTo>
                    <a:lnTo>
                      <a:pt x="153678" y="391"/>
                    </a:lnTo>
                    <a:lnTo>
                      <a:pt x="183961" y="0"/>
                    </a:lnTo>
                    <a:lnTo>
                      <a:pt x="184352" y="29786"/>
                    </a:lnTo>
                    <a:cubicBezTo>
                      <a:pt x="184458" y="35999"/>
                      <a:pt x="184742" y="56733"/>
                      <a:pt x="184316" y="62768"/>
                    </a:cubicBezTo>
                    <a:cubicBezTo>
                      <a:pt x="183890" y="68662"/>
                      <a:pt x="183358" y="75975"/>
                      <a:pt x="182115" y="83644"/>
                    </a:cubicBezTo>
                    <a:cubicBezTo>
                      <a:pt x="180553" y="93229"/>
                      <a:pt x="178174" y="101572"/>
                      <a:pt x="174766" y="109241"/>
                    </a:cubicBezTo>
                    <a:cubicBezTo>
                      <a:pt x="170470" y="118897"/>
                      <a:pt x="164826" y="126992"/>
                      <a:pt x="157477" y="133915"/>
                    </a:cubicBezTo>
                    <a:cubicBezTo>
                      <a:pt x="155346" y="135938"/>
                      <a:pt x="153145" y="137749"/>
                      <a:pt x="150767" y="139524"/>
                    </a:cubicBezTo>
                    <a:cubicBezTo>
                      <a:pt x="147500" y="141938"/>
                      <a:pt x="144092" y="143998"/>
                      <a:pt x="140613" y="145666"/>
                    </a:cubicBezTo>
                    <a:cubicBezTo>
                      <a:pt x="132909" y="149358"/>
                      <a:pt x="124708" y="151240"/>
                      <a:pt x="116329" y="151240"/>
                    </a:cubicBezTo>
                    <a:lnTo>
                      <a:pt x="115442" y="151240"/>
                    </a:lnTo>
                    <a:cubicBezTo>
                      <a:pt x="111821" y="151169"/>
                      <a:pt x="108270" y="150778"/>
                      <a:pt x="104827" y="150068"/>
                    </a:cubicBezTo>
                    <a:cubicBezTo>
                      <a:pt x="101205" y="149323"/>
                      <a:pt x="98685" y="148400"/>
                      <a:pt x="97478" y="147938"/>
                    </a:cubicBezTo>
                    <a:lnTo>
                      <a:pt x="42378" y="127347"/>
                    </a:lnTo>
                    <a:cubicBezTo>
                      <a:pt x="41100" y="126850"/>
                      <a:pt x="40070" y="126885"/>
                      <a:pt x="39005" y="127347"/>
                    </a:cubicBezTo>
                    <a:cubicBezTo>
                      <a:pt x="37763" y="127915"/>
                      <a:pt x="36804" y="129016"/>
                      <a:pt x="36272" y="130471"/>
                    </a:cubicBezTo>
                    <a:cubicBezTo>
                      <a:pt x="35277" y="133205"/>
                      <a:pt x="36272" y="136365"/>
                      <a:pt x="38508" y="137714"/>
                    </a:cubicBezTo>
                    <a:lnTo>
                      <a:pt x="135501" y="158766"/>
                    </a:lnTo>
                    <a:cubicBezTo>
                      <a:pt x="138270" y="159264"/>
                      <a:pt x="141145" y="160116"/>
                      <a:pt x="143915" y="161252"/>
                    </a:cubicBezTo>
                    <a:cubicBezTo>
                      <a:pt x="146968" y="162530"/>
                      <a:pt x="149773" y="164198"/>
                      <a:pt x="152293" y="166222"/>
                    </a:cubicBezTo>
                    <a:cubicBezTo>
                      <a:pt x="161666" y="173713"/>
                      <a:pt x="165962" y="185038"/>
                      <a:pt x="164080" y="197287"/>
                    </a:cubicBezTo>
                    <a:cubicBezTo>
                      <a:pt x="163050" y="204032"/>
                      <a:pt x="160033" y="210067"/>
                      <a:pt x="155311" y="214718"/>
                    </a:cubicBezTo>
                    <a:cubicBezTo>
                      <a:pt x="152648" y="217381"/>
                      <a:pt x="149489" y="219547"/>
                      <a:pt x="146009" y="221180"/>
                    </a:cubicBezTo>
                    <a:cubicBezTo>
                      <a:pt x="143347" y="222422"/>
                      <a:pt x="140400" y="223381"/>
                      <a:pt x="137240" y="224020"/>
                    </a:cubicBezTo>
                    <a:cubicBezTo>
                      <a:pt x="133583" y="224765"/>
                      <a:pt x="129785" y="225085"/>
                      <a:pt x="125844" y="224978"/>
                    </a:cubicBezTo>
                    <a:lnTo>
                      <a:pt x="125205" y="224978"/>
                    </a:lnTo>
                    <a:lnTo>
                      <a:pt x="66449" y="220470"/>
                    </a:lnTo>
                    <a:lnTo>
                      <a:pt x="102554" y="226185"/>
                    </a:lnTo>
                    <a:cubicBezTo>
                      <a:pt x="103690" y="226327"/>
                      <a:pt x="106247" y="226682"/>
                      <a:pt x="109513" y="227606"/>
                    </a:cubicBezTo>
                    <a:cubicBezTo>
                      <a:pt x="113880" y="228813"/>
                      <a:pt x="118104" y="230588"/>
                      <a:pt x="121761" y="232789"/>
                    </a:cubicBezTo>
                    <a:cubicBezTo>
                      <a:pt x="126802" y="235771"/>
                      <a:pt x="130850" y="239570"/>
                      <a:pt x="133832" y="244008"/>
                    </a:cubicBezTo>
                    <a:cubicBezTo>
                      <a:pt x="133903" y="244079"/>
                      <a:pt x="133974" y="244221"/>
                      <a:pt x="134045" y="244327"/>
                    </a:cubicBezTo>
                    <a:lnTo>
                      <a:pt x="134116" y="244469"/>
                    </a:lnTo>
                    <a:cubicBezTo>
                      <a:pt x="138270" y="250895"/>
                      <a:pt x="142246" y="261865"/>
                      <a:pt x="137524" y="277664"/>
                    </a:cubicBezTo>
                    <a:cubicBezTo>
                      <a:pt x="136246" y="281924"/>
                      <a:pt x="134542" y="285723"/>
                      <a:pt x="132483" y="289060"/>
                    </a:cubicBezTo>
                    <a:cubicBezTo>
                      <a:pt x="127406" y="297119"/>
                      <a:pt x="120909" y="300527"/>
                      <a:pt x="116329" y="302018"/>
                    </a:cubicBezTo>
                    <a:cubicBezTo>
                      <a:pt x="114483" y="302622"/>
                      <a:pt x="112566" y="303013"/>
                      <a:pt x="110542" y="303226"/>
                    </a:cubicBezTo>
                    <a:cubicBezTo>
                      <a:pt x="110826" y="303332"/>
                      <a:pt x="111075" y="303403"/>
                      <a:pt x="111323" y="303510"/>
                    </a:cubicBezTo>
                    <a:cubicBezTo>
                      <a:pt x="115406" y="305072"/>
                      <a:pt x="119098" y="307166"/>
                      <a:pt x="122294" y="309829"/>
                    </a:cubicBezTo>
                    <a:cubicBezTo>
                      <a:pt x="125240" y="312243"/>
                      <a:pt x="127690" y="315048"/>
                      <a:pt x="129536" y="318136"/>
                    </a:cubicBezTo>
                    <a:cubicBezTo>
                      <a:pt x="133974" y="325485"/>
                      <a:pt x="135430" y="334681"/>
                      <a:pt x="133512" y="343343"/>
                    </a:cubicBezTo>
                    <a:cubicBezTo>
                      <a:pt x="133477" y="343521"/>
                      <a:pt x="133441" y="343698"/>
                      <a:pt x="133370" y="343876"/>
                    </a:cubicBezTo>
                    <a:lnTo>
                      <a:pt x="133299" y="344089"/>
                    </a:lnTo>
                    <a:cubicBezTo>
                      <a:pt x="129785" y="358538"/>
                      <a:pt x="117820" y="368656"/>
                      <a:pt x="104259" y="368656"/>
                    </a:cubicBezTo>
                    <a:close/>
                    <a:moveTo>
                      <a:pt x="53561" y="334326"/>
                    </a:moveTo>
                    <a:cubicBezTo>
                      <a:pt x="55159" y="352006"/>
                      <a:pt x="65809" y="357473"/>
                      <a:pt x="74827" y="358893"/>
                    </a:cubicBezTo>
                    <a:cubicBezTo>
                      <a:pt x="76318" y="359142"/>
                      <a:pt x="96626" y="361982"/>
                      <a:pt x="102803" y="362443"/>
                    </a:cubicBezTo>
                    <a:cubicBezTo>
                      <a:pt x="103371" y="362479"/>
                      <a:pt x="103903" y="362514"/>
                      <a:pt x="104472" y="362514"/>
                    </a:cubicBezTo>
                    <a:cubicBezTo>
                      <a:pt x="115300" y="362514"/>
                      <a:pt x="124885" y="354278"/>
                      <a:pt x="127761" y="342456"/>
                    </a:cubicBezTo>
                    <a:lnTo>
                      <a:pt x="127939" y="341852"/>
                    </a:lnTo>
                    <a:cubicBezTo>
                      <a:pt x="129536" y="334645"/>
                      <a:pt x="128365" y="327048"/>
                      <a:pt x="124708" y="320977"/>
                    </a:cubicBezTo>
                    <a:cubicBezTo>
                      <a:pt x="123181" y="318456"/>
                      <a:pt x="121193" y="316184"/>
                      <a:pt x="118743" y="314160"/>
                    </a:cubicBezTo>
                    <a:cubicBezTo>
                      <a:pt x="116045" y="311924"/>
                      <a:pt x="112921" y="310148"/>
                      <a:pt x="109442" y="308835"/>
                    </a:cubicBezTo>
                    <a:cubicBezTo>
                      <a:pt x="107063" y="307947"/>
                      <a:pt x="102199" y="306989"/>
                      <a:pt x="92117" y="305462"/>
                    </a:cubicBezTo>
                    <a:lnTo>
                      <a:pt x="88566" y="304930"/>
                    </a:lnTo>
                    <a:cubicBezTo>
                      <a:pt x="85762" y="304504"/>
                      <a:pt x="82531" y="304042"/>
                      <a:pt x="78945" y="303545"/>
                    </a:cubicBezTo>
                    <a:cubicBezTo>
                      <a:pt x="76709" y="303226"/>
                      <a:pt x="74330" y="302906"/>
                      <a:pt x="71738" y="302551"/>
                    </a:cubicBezTo>
                    <a:cubicBezTo>
                      <a:pt x="68366" y="302089"/>
                      <a:pt x="65419" y="301663"/>
                      <a:pt x="63395" y="301379"/>
                    </a:cubicBezTo>
                    <a:cubicBezTo>
                      <a:pt x="62508" y="301237"/>
                      <a:pt x="61762" y="301131"/>
                      <a:pt x="61230" y="301060"/>
                    </a:cubicBezTo>
                    <a:cubicBezTo>
                      <a:pt x="58674" y="300634"/>
                      <a:pt x="56224" y="299782"/>
                      <a:pt x="53952" y="298504"/>
                    </a:cubicBezTo>
                    <a:cubicBezTo>
                      <a:pt x="49407" y="295948"/>
                      <a:pt x="46922" y="292539"/>
                      <a:pt x="46283" y="291545"/>
                    </a:cubicBezTo>
                    <a:lnTo>
                      <a:pt x="46141" y="291332"/>
                    </a:lnTo>
                    <a:cubicBezTo>
                      <a:pt x="45360" y="289983"/>
                      <a:pt x="44757" y="288741"/>
                      <a:pt x="44331" y="287569"/>
                    </a:cubicBezTo>
                    <a:cubicBezTo>
                      <a:pt x="42697" y="282918"/>
                      <a:pt x="44118" y="280184"/>
                      <a:pt x="45609" y="278693"/>
                    </a:cubicBezTo>
                    <a:cubicBezTo>
                      <a:pt x="45822" y="278480"/>
                      <a:pt x="46035" y="278303"/>
                      <a:pt x="46283" y="278125"/>
                    </a:cubicBezTo>
                    <a:cubicBezTo>
                      <a:pt x="49478" y="275498"/>
                      <a:pt x="53774" y="274788"/>
                      <a:pt x="59064" y="275889"/>
                    </a:cubicBezTo>
                    <a:cubicBezTo>
                      <a:pt x="64638" y="277060"/>
                      <a:pt x="69786" y="279865"/>
                      <a:pt x="71241" y="280717"/>
                    </a:cubicBezTo>
                    <a:lnTo>
                      <a:pt x="71561" y="280930"/>
                    </a:lnTo>
                    <a:cubicBezTo>
                      <a:pt x="74188" y="282954"/>
                      <a:pt x="76602" y="284693"/>
                      <a:pt x="78910" y="286255"/>
                    </a:cubicBezTo>
                    <a:cubicBezTo>
                      <a:pt x="80117" y="287072"/>
                      <a:pt x="81324" y="287853"/>
                      <a:pt x="82567" y="288634"/>
                    </a:cubicBezTo>
                    <a:cubicBezTo>
                      <a:pt x="85549" y="290516"/>
                      <a:pt x="88495" y="292078"/>
                      <a:pt x="91265" y="293356"/>
                    </a:cubicBezTo>
                    <a:cubicBezTo>
                      <a:pt x="97016" y="295983"/>
                      <a:pt x="102377" y="297332"/>
                      <a:pt x="107241" y="297332"/>
                    </a:cubicBezTo>
                    <a:lnTo>
                      <a:pt x="107631" y="297332"/>
                    </a:lnTo>
                    <a:cubicBezTo>
                      <a:pt x="110187" y="297297"/>
                      <a:pt x="112531" y="296942"/>
                      <a:pt x="114732" y="296196"/>
                    </a:cubicBezTo>
                    <a:cubicBezTo>
                      <a:pt x="120022" y="294492"/>
                      <a:pt x="124353" y="290977"/>
                      <a:pt x="127690" y="285723"/>
                    </a:cubicBezTo>
                    <a:cubicBezTo>
                      <a:pt x="129501" y="282883"/>
                      <a:pt x="130956" y="279545"/>
                      <a:pt x="132092" y="275818"/>
                    </a:cubicBezTo>
                    <a:cubicBezTo>
                      <a:pt x="136140" y="262185"/>
                      <a:pt x="132873" y="252919"/>
                      <a:pt x="129359" y="247522"/>
                    </a:cubicBezTo>
                    <a:lnTo>
                      <a:pt x="129146" y="247167"/>
                    </a:lnTo>
                    <a:cubicBezTo>
                      <a:pt x="126625" y="243404"/>
                      <a:pt x="123217" y="240244"/>
                      <a:pt x="118921" y="237688"/>
                    </a:cubicBezTo>
                    <a:cubicBezTo>
                      <a:pt x="114838" y="235274"/>
                      <a:pt x="110791" y="233889"/>
                      <a:pt x="108128" y="233144"/>
                    </a:cubicBezTo>
                    <a:cubicBezTo>
                      <a:pt x="105111" y="232327"/>
                      <a:pt x="102767" y="231972"/>
                      <a:pt x="101915" y="231901"/>
                    </a:cubicBezTo>
                    <a:lnTo>
                      <a:pt x="29100" y="220399"/>
                    </a:lnTo>
                    <a:cubicBezTo>
                      <a:pt x="26828" y="220150"/>
                      <a:pt x="25088" y="218162"/>
                      <a:pt x="25230" y="215890"/>
                    </a:cubicBezTo>
                    <a:cubicBezTo>
                      <a:pt x="25337" y="213795"/>
                      <a:pt x="27076" y="211665"/>
                      <a:pt x="30698" y="211665"/>
                    </a:cubicBezTo>
                    <a:cubicBezTo>
                      <a:pt x="30982" y="211665"/>
                      <a:pt x="31301" y="211665"/>
                      <a:pt x="31656" y="211700"/>
                    </a:cubicBezTo>
                    <a:lnTo>
                      <a:pt x="126234" y="218907"/>
                    </a:lnTo>
                    <a:cubicBezTo>
                      <a:pt x="126625" y="218907"/>
                      <a:pt x="127122" y="218907"/>
                      <a:pt x="127584" y="218907"/>
                    </a:cubicBezTo>
                    <a:cubicBezTo>
                      <a:pt x="130530" y="218907"/>
                      <a:pt x="133441" y="218623"/>
                      <a:pt x="136211" y="218055"/>
                    </a:cubicBezTo>
                    <a:cubicBezTo>
                      <a:pt x="138909" y="217487"/>
                      <a:pt x="141429" y="216706"/>
                      <a:pt x="143666" y="215641"/>
                    </a:cubicBezTo>
                    <a:cubicBezTo>
                      <a:pt x="146542" y="214292"/>
                      <a:pt x="149133" y="212517"/>
                      <a:pt x="151299" y="210351"/>
                    </a:cubicBezTo>
                    <a:cubicBezTo>
                      <a:pt x="155133" y="206553"/>
                      <a:pt x="157512" y="201795"/>
                      <a:pt x="158364" y="196221"/>
                    </a:cubicBezTo>
                    <a:cubicBezTo>
                      <a:pt x="159926" y="186139"/>
                      <a:pt x="156376" y="176802"/>
                      <a:pt x="148707" y="170660"/>
                    </a:cubicBezTo>
                    <a:cubicBezTo>
                      <a:pt x="146648" y="168991"/>
                      <a:pt x="144305" y="167607"/>
                      <a:pt x="141749" y="166541"/>
                    </a:cubicBezTo>
                    <a:cubicBezTo>
                      <a:pt x="139370" y="165547"/>
                      <a:pt x="136956" y="164837"/>
                      <a:pt x="134507" y="164376"/>
                    </a:cubicBezTo>
                    <a:lnTo>
                      <a:pt x="36591" y="143110"/>
                    </a:lnTo>
                    <a:lnTo>
                      <a:pt x="36236" y="142932"/>
                    </a:lnTo>
                    <a:cubicBezTo>
                      <a:pt x="31195" y="140341"/>
                      <a:pt x="28816" y="133879"/>
                      <a:pt x="30840" y="128270"/>
                    </a:cubicBezTo>
                    <a:cubicBezTo>
                      <a:pt x="31905" y="125323"/>
                      <a:pt x="33964" y="122980"/>
                      <a:pt x="36698" y="121773"/>
                    </a:cubicBezTo>
                    <a:cubicBezTo>
                      <a:pt x="39183" y="120637"/>
                      <a:pt x="41952" y="120601"/>
                      <a:pt x="44615" y="121631"/>
                    </a:cubicBezTo>
                    <a:lnTo>
                      <a:pt x="99714" y="142222"/>
                    </a:lnTo>
                    <a:cubicBezTo>
                      <a:pt x="100602" y="142577"/>
                      <a:pt x="102838" y="143394"/>
                      <a:pt x="106140" y="144104"/>
                    </a:cubicBezTo>
                    <a:cubicBezTo>
                      <a:pt x="109229" y="144743"/>
                      <a:pt x="112424" y="145098"/>
                      <a:pt x="115655" y="145169"/>
                    </a:cubicBezTo>
                    <a:lnTo>
                      <a:pt x="116436" y="145169"/>
                    </a:lnTo>
                    <a:cubicBezTo>
                      <a:pt x="123962" y="145169"/>
                      <a:pt x="131276" y="143500"/>
                      <a:pt x="138163" y="140199"/>
                    </a:cubicBezTo>
                    <a:cubicBezTo>
                      <a:pt x="141287" y="138708"/>
                      <a:pt x="144376" y="136826"/>
                      <a:pt x="147358" y="134660"/>
                    </a:cubicBezTo>
                    <a:cubicBezTo>
                      <a:pt x="149560" y="133063"/>
                      <a:pt x="151583" y="131359"/>
                      <a:pt x="153536" y="129513"/>
                    </a:cubicBezTo>
                    <a:cubicBezTo>
                      <a:pt x="160317" y="123122"/>
                      <a:pt x="165500" y="115702"/>
                      <a:pt x="169476" y="106756"/>
                    </a:cubicBezTo>
                    <a:cubicBezTo>
                      <a:pt x="172672" y="99584"/>
                      <a:pt x="174908" y="91667"/>
                      <a:pt x="176399" y="82614"/>
                    </a:cubicBezTo>
                    <a:cubicBezTo>
                      <a:pt x="177606" y="75194"/>
                      <a:pt x="178103" y="68022"/>
                      <a:pt x="178529" y="62236"/>
                    </a:cubicBezTo>
                    <a:cubicBezTo>
                      <a:pt x="178955" y="56271"/>
                      <a:pt x="178636" y="34118"/>
                      <a:pt x="178529" y="29751"/>
                    </a:cubicBezTo>
                    <a:lnTo>
                      <a:pt x="178210" y="5858"/>
                    </a:lnTo>
                    <a:lnTo>
                      <a:pt x="159749" y="6106"/>
                    </a:lnTo>
                    <a:lnTo>
                      <a:pt x="160068" y="30035"/>
                    </a:lnTo>
                    <a:cubicBezTo>
                      <a:pt x="160210" y="37988"/>
                      <a:pt x="160352" y="52117"/>
                      <a:pt x="160175" y="58472"/>
                    </a:cubicBezTo>
                    <a:cubicBezTo>
                      <a:pt x="160175" y="59502"/>
                      <a:pt x="160104" y="60318"/>
                      <a:pt x="160068" y="60887"/>
                    </a:cubicBezTo>
                    <a:cubicBezTo>
                      <a:pt x="159855" y="64011"/>
                      <a:pt x="159607" y="66780"/>
                      <a:pt x="159358" y="69301"/>
                    </a:cubicBezTo>
                    <a:cubicBezTo>
                      <a:pt x="158293" y="80448"/>
                      <a:pt x="156340" y="93336"/>
                      <a:pt x="150057" y="104306"/>
                    </a:cubicBezTo>
                    <a:cubicBezTo>
                      <a:pt x="147536" y="108708"/>
                      <a:pt x="144518" y="112542"/>
                      <a:pt x="140826" y="116057"/>
                    </a:cubicBezTo>
                    <a:cubicBezTo>
                      <a:pt x="139690" y="117158"/>
                      <a:pt x="138447" y="118187"/>
                      <a:pt x="136921" y="119323"/>
                    </a:cubicBezTo>
                    <a:cubicBezTo>
                      <a:pt x="128755" y="125501"/>
                      <a:pt x="121051" y="126814"/>
                      <a:pt x="116045" y="126814"/>
                    </a:cubicBezTo>
                    <a:cubicBezTo>
                      <a:pt x="114306" y="126814"/>
                      <a:pt x="112602" y="126672"/>
                      <a:pt x="110968" y="126353"/>
                    </a:cubicBezTo>
                    <a:cubicBezTo>
                      <a:pt x="108732" y="125962"/>
                      <a:pt x="107241" y="125394"/>
                      <a:pt x="106850" y="125252"/>
                    </a:cubicBezTo>
                    <a:lnTo>
                      <a:pt x="51147" y="104412"/>
                    </a:lnTo>
                    <a:cubicBezTo>
                      <a:pt x="43869" y="101572"/>
                      <a:pt x="36023" y="101785"/>
                      <a:pt x="28994" y="104980"/>
                    </a:cubicBezTo>
                    <a:cubicBezTo>
                      <a:pt x="21716" y="108282"/>
                      <a:pt x="16177" y="114353"/>
                      <a:pt x="13408" y="122057"/>
                    </a:cubicBezTo>
                    <a:cubicBezTo>
                      <a:pt x="7870" y="137465"/>
                      <a:pt x="15503" y="154755"/>
                      <a:pt x="30414" y="160577"/>
                    </a:cubicBezTo>
                    <a:lnTo>
                      <a:pt x="31088" y="160861"/>
                    </a:lnTo>
                    <a:lnTo>
                      <a:pt x="131205" y="182589"/>
                    </a:lnTo>
                    <a:cubicBezTo>
                      <a:pt x="137595" y="183654"/>
                      <a:pt x="140932" y="187736"/>
                      <a:pt x="140080" y="193452"/>
                    </a:cubicBezTo>
                    <a:cubicBezTo>
                      <a:pt x="139583" y="196647"/>
                      <a:pt x="137063" y="200446"/>
                      <a:pt x="127761" y="200446"/>
                    </a:cubicBezTo>
                    <a:cubicBezTo>
                      <a:pt x="127477" y="200446"/>
                      <a:pt x="127229" y="200446"/>
                      <a:pt x="126980" y="200446"/>
                    </a:cubicBezTo>
                    <a:lnTo>
                      <a:pt x="126802" y="200446"/>
                    </a:lnTo>
                    <a:lnTo>
                      <a:pt x="32934" y="193275"/>
                    </a:lnTo>
                    <a:cubicBezTo>
                      <a:pt x="32189" y="193239"/>
                      <a:pt x="31443" y="193204"/>
                      <a:pt x="30698" y="193204"/>
                    </a:cubicBezTo>
                    <a:cubicBezTo>
                      <a:pt x="19550" y="193204"/>
                      <a:pt x="7621" y="199026"/>
                      <a:pt x="6201" y="212020"/>
                    </a:cubicBezTo>
                    <a:cubicBezTo>
                      <a:pt x="5526" y="218091"/>
                      <a:pt x="6663" y="223452"/>
                      <a:pt x="9538" y="227925"/>
                    </a:cubicBezTo>
                    <a:cubicBezTo>
                      <a:pt x="10284" y="229097"/>
                      <a:pt x="11171" y="230197"/>
                      <a:pt x="12130" y="231191"/>
                    </a:cubicBezTo>
                    <a:cubicBezTo>
                      <a:pt x="15964" y="235203"/>
                      <a:pt x="21432" y="237972"/>
                      <a:pt x="26792" y="238682"/>
                    </a:cubicBezTo>
                    <a:lnTo>
                      <a:pt x="99856" y="250221"/>
                    </a:lnTo>
                    <a:cubicBezTo>
                      <a:pt x="101170" y="250434"/>
                      <a:pt x="110116" y="251960"/>
                      <a:pt x="113773" y="257392"/>
                    </a:cubicBezTo>
                    <a:cubicBezTo>
                      <a:pt x="114874" y="259025"/>
                      <a:pt x="115442" y="261084"/>
                      <a:pt x="115477" y="263463"/>
                    </a:cubicBezTo>
                    <a:cubicBezTo>
                      <a:pt x="115477" y="265522"/>
                      <a:pt x="115122" y="267901"/>
                      <a:pt x="114341" y="270492"/>
                    </a:cubicBezTo>
                    <a:cubicBezTo>
                      <a:pt x="113880" y="272019"/>
                      <a:pt x="113347" y="273404"/>
                      <a:pt x="112779" y="274540"/>
                    </a:cubicBezTo>
                    <a:cubicBezTo>
                      <a:pt x="111643" y="276776"/>
                      <a:pt x="110400" y="278125"/>
                      <a:pt x="109016" y="278587"/>
                    </a:cubicBezTo>
                    <a:cubicBezTo>
                      <a:pt x="108483" y="278764"/>
                      <a:pt x="107809" y="278871"/>
                      <a:pt x="107063" y="278871"/>
                    </a:cubicBezTo>
                    <a:cubicBezTo>
                      <a:pt x="103726" y="278871"/>
                      <a:pt x="99004" y="277025"/>
                      <a:pt x="93040" y="273333"/>
                    </a:cubicBezTo>
                    <a:cubicBezTo>
                      <a:pt x="90661" y="271877"/>
                      <a:pt x="81928" y="265593"/>
                      <a:pt x="81573" y="265309"/>
                    </a:cubicBezTo>
                    <a:cubicBezTo>
                      <a:pt x="76034" y="261688"/>
                      <a:pt x="68969" y="258848"/>
                      <a:pt x="62330" y="257605"/>
                    </a:cubicBezTo>
                    <a:lnTo>
                      <a:pt x="61656" y="257463"/>
                    </a:lnTo>
                    <a:cubicBezTo>
                      <a:pt x="58780" y="256966"/>
                      <a:pt x="55940" y="256717"/>
                      <a:pt x="53206" y="256824"/>
                    </a:cubicBezTo>
                    <a:cubicBezTo>
                      <a:pt x="49478" y="256930"/>
                      <a:pt x="45928" y="257641"/>
                      <a:pt x="42662" y="258919"/>
                    </a:cubicBezTo>
                    <a:cubicBezTo>
                      <a:pt x="40851" y="259629"/>
                      <a:pt x="39112" y="260516"/>
                      <a:pt x="37514" y="261581"/>
                    </a:cubicBezTo>
                    <a:cubicBezTo>
                      <a:pt x="35703" y="262753"/>
                      <a:pt x="34035" y="264102"/>
                      <a:pt x="32508" y="265629"/>
                    </a:cubicBezTo>
                    <a:cubicBezTo>
                      <a:pt x="23597" y="274540"/>
                      <a:pt x="22674" y="287959"/>
                      <a:pt x="30130" y="300634"/>
                    </a:cubicBezTo>
                    <a:cubicBezTo>
                      <a:pt x="33112" y="305675"/>
                      <a:pt x="38011" y="310503"/>
                      <a:pt x="43585" y="313876"/>
                    </a:cubicBezTo>
                    <a:cubicBezTo>
                      <a:pt x="46283" y="315509"/>
                      <a:pt x="49159" y="316823"/>
                      <a:pt x="52177" y="317817"/>
                    </a:cubicBezTo>
                    <a:cubicBezTo>
                      <a:pt x="54236" y="318492"/>
                      <a:pt x="56188" y="318953"/>
                      <a:pt x="58176" y="319308"/>
                    </a:cubicBezTo>
                    <a:cubicBezTo>
                      <a:pt x="60023" y="319628"/>
                      <a:pt x="64212" y="320196"/>
                      <a:pt x="69147" y="320870"/>
                    </a:cubicBezTo>
                    <a:lnTo>
                      <a:pt x="75679" y="321793"/>
                    </a:lnTo>
                    <a:cubicBezTo>
                      <a:pt x="78697" y="322219"/>
                      <a:pt x="82034" y="322681"/>
                      <a:pt x="85336" y="323178"/>
                    </a:cubicBezTo>
                    <a:cubicBezTo>
                      <a:pt x="98294" y="325095"/>
                      <a:pt x="101489" y="325770"/>
                      <a:pt x="102767" y="326160"/>
                    </a:cubicBezTo>
                    <a:lnTo>
                      <a:pt x="103051" y="326267"/>
                    </a:lnTo>
                    <a:cubicBezTo>
                      <a:pt x="108519" y="328397"/>
                      <a:pt x="111004" y="332657"/>
                      <a:pt x="109832" y="337876"/>
                    </a:cubicBezTo>
                    <a:cubicBezTo>
                      <a:pt x="109158" y="340965"/>
                      <a:pt x="107063" y="344089"/>
                      <a:pt x="104401" y="344089"/>
                    </a:cubicBezTo>
                    <a:lnTo>
                      <a:pt x="104152" y="344089"/>
                    </a:lnTo>
                    <a:cubicBezTo>
                      <a:pt x="97726" y="343592"/>
                      <a:pt x="84342" y="341639"/>
                      <a:pt x="83774" y="341568"/>
                    </a:cubicBezTo>
                    <a:cubicBezTo>
                      <a:pt x="83028" y="341462"/>
                      <a:pt x="81963" y="341320"/>
                      <a:pt x="80898" y="341178"/>
                    </a:cubicBezTo>
                    <a:cubicBezTo>
                      <a:pt x="79655" y="341000"/>
                      <a:pt x="78413" y="340858"/>
                      <a:pt x="77596" y="340716"/>
                    </a:cubicBezTo>
                    <a:cubicBezTo>
                      <a:pt x="75644" y="340396"/>
                      <a:pt x="73762" y="339757"/>
                      <a:pt x="72697" y="337237"/>
                    </a:cubicBezTo>
                    <a:lnTo>
                      <a:pt x="66981" y="336456"/>
                    </a:lnTo>
                    <a:cubicBezTo>
                      <a:pt x="61514" y="335710"/>
                      <a:pt x="57502" y="335142"/>
                      <a:pt x="55620" y="334823"/>
                    </a:cubicBezTo>
                    <a:cubicBezTo>
                      <a:pt x="54910" y="334716"/>
                      <a:pt x="54200" y="334574"/>
                      <a:pt x="53490" y="334432"/>
                    </a:cubicBezTo>
                    <a:close/>
                    <a:moveTo>
                      <a:pt x="54591" y="281250"/>
                    </a:moveTo>
                    <a:cubicBezTo>
                      <a:pt x="52709" y="281250"/>
                      <a:pt x="51218" y="281676"/>
                      <a:pt x="50153" y="282563"/>
                    </a:cubicBezTo>
                    <a:cubicBezTo>
                      <a:pt x="50046" y="282670"/>
                      <a:pt x="49940" y="282741"/>
                      <a:pt x="49833" y="282812"/>
                    </a:cubicBezTo>
                    <a:cubicBezTo>
                      <a:pt x="49230" y="283415"/>
                      <a:pt x="49762" y="285084"/>
                      <a:pt x="49904" y="285581"/>
                    </a:cubicBezTo>
                    <a:cubicBezTo>
                      <a:pt x="50188" y="286397"/>
                      <a:pt x="50614" y="287320"/>
                      <a:pt x="51183" y="288244"/>
                    </a:cubicBezTo>
                    <a:cubicBezTo>
                      <a:pt x="51538" y="288812"/>
                      <a:pt x="53348" y="291403"/>
                      <a:pt x="56827" y="293320"/>
                    </a:cubicBezTo>
                    <a:cubicBezTo>
                      <a:pt x="58496" y="294243"/>
                      <a:pt x="60307" y="294882"/>
                      <a:pt x="62188" y="295202"/>
                    </a:cubicBezTo>
                    <a:cubicBezTo>
                      <a:pt x="62685" y="295273"/>
                      <a:pt x="63395" y="295380"/>
                      <a:pt x="64247" y="295522"/>
                    </a:cubicBezTo>
                    <a:cubicBezTo>
                      <a:pt x="66271" y="295806"/>
                      <a:pt x="69182" y="296232"/>
                      <a:pt x="72555" y="296693"/>
                    </a:cubicBezTo>
                    <a:cubicBezTo>
                      <a:pt x="75147" y="297048"/>
                      <a:pt x="77525" y="297403"/>
                      <a:pt x="79762" y="297687"/>
                    </a:cubicBezTo>
                    <a:cubicBezTo>
                      <a:pt x="83383" y="298184"/>
                      <a:pt x="86614" y="298646"/>
                      <a:pt x="89419" y="299072"/>
                    </a:cubicBezTo>
                    <a:lnTo>
                      <a:pt x="89809" y="299143"/>
                    </a:lnTo>
                    <a:cubicBezTo>
                      <a:pt x="89490" y="299001"/>
                      <a:pt x="89170" y="298859"/>
                      <a:pt x="88815" y="298717"/>
                    </a:cubicBezTo>
                    <a:cubicBezTo>
                      <a:pt x="85797" y="297332"/>
                      <a:pt x="82638" y="295628"/>
                      <a:pt x="79442" y="293604"/>
                    </a:cubicBezTo>
                    <a:cubicBezTo>
                      <a:pt x="78129" y="292788"/>
                      <a:pt x="76851" y="291936"/>
                      <a:pt x="75573" y="291084"/>
                    </a:cubicBezTo>
                    <a:cubicBezTo>
                      <a:pt x="73194" y="289486"/>
                      <a:pt x="70780" y="287711"/>
                      <a:pt x="68117" y="285687"/>
                    </a:cubicBezTo>
                    <a:cubicBezTo>
                      <a:pt x="66910" y="285013"/>
                      <a:pt x="62437" y="282599"/>
                      <a:pt x="57857" y="281640"/>
                    </a:cubicBezTo>
                    <a:cubicBezTo>
                      <a:pt x="56685" y="281392"/>
                      <a:pt x="55549" y="281285"/>
                      <a:pt x="54555" y="281285"/>
                    </a:cubicBezTo>
                    <a:close/>
                  </a:path>
                </a:pathLst>
              </a:custGeom>
              <a:solidFill>
                <a:srgbClr val="333333"/>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50" name="Graphic 18">
              <a:extLst>
                <a:ext uri="{FF2B5EF4-FFF2-40B4-BE49-F238E27FC236}">
                  <a16:creationId xmlns:a16="http://schemas.microsoft.com/office/drawing/2014/main" id="{15D0C179-4B3E-D796-913E-EAC67DED4221}"/>
                </a:ext>
              </a:extLst>
            </p:cNvPr>
            <p:cNvGrpSpPr/>
            <p:nvPr/>
          </p:nvGrpSpPr>
          <p:grpSpPr>
            <a:xfrm>
              <a:off x="1344763" y="5460054"/>
              <a:ext cx="642502" cy="665526"/>
              <a:chOff x="1344763" y="5460054"/>
              <a:chExt cx="642502" cy="665526"/>
            </a:xfrm>
          </p:grpSpPr>
          <p:grpSp>
            <p:nvGrpSpPr>
              <p:cNvPr id="51" name="Graphic 18">
                <a:extLst>
                  <a:ext uri="{FF2B5EF4-FFF2-40B4-BE49-F238E27FC236}">
                    <a16:creationId xmlns:a16="http://schemas.microsoft.com/office/drawing/2014/main" id="{DD174108-9F09-43CF-7F3C-874BEDD5D115}"/>
                  </a:ext>
                </a:extLst>
              </p:cNvPr>
              <p:cNvGrpSpPr/>
              <p:nvPr/>
            </p:nvGrpSpPr>
            <p:grpSpPr>
              <a:xfrm>
                <a:off x="1344763" y="5460054"/>
                <a:ext cx="642502" cy="665526"/>
                <a:chOff x="1344763" y="5460054"/>
                <a:chExt cx="642502" cy="665526"/>
              </a:xfrm>
              <a:solidFill>
                <a:srgbClr val="333333"/>
              </a:solidFill>
            </p:grpSpPr>
            <p:sp>
              <p:nvSpPr>
                <p:cNvPr id="52" name="Freeform: Shape 51">
                  <a:extLst>
                    <a:ext uri="{FF2B5EF4-FFF2-40B4-BE49-F238E27FC236}">
                      <a16:creationId xmlns:a16="http://schemas.microsoft.com/office/drawing/2014/main" id="{C6BAEB08-91D4-9D34-2F2D-98D64EF2B38E}"/>
                    </a:ext>
                  </a:extLst>
                </p:cNvPr>
                <p:cNvSpPr/>
                <p:nvPr/>
              </p:nvSpPr>
              <p:spPr>
                <a:xfrm>
                  <a:off x="1355503" y="5460054"/>
                  <a:ext cx="581222" cy="186529"/>
                </a:xfrm>
                <a:custGeom>
                  <a:avLst/>
                  <a:gdLst>
                    <a:gd name="connsiteX0" fmla="*/ 509140 w 581222"/>
                    <a:gd name="connsiteY0" fmla="*/ 9905 h 186529"/>
                    <a:gd name="connsiteX1" fmla="*/ 528063 w 581222"/>
                    <a:gd name="connsiteY1" fmla="*/ 15799 h 186529"/>
                    <a:gd name="connsiteX2" fmla="*/ 518939 w 581222"/>
                    <a:gd name="connsiteY2" fmla="*/ 20307 h 186529"/>
                    <a:gd name="connsiteX3" fmla="*/ 516773 w 581222"/>
                    <a:gd name="connsiteY3" fmla="*/ 21763 h 186529"/>
                    <a:gd name="connsiteX4" fmla="*/ 522986 w 581222"/>
                    <a:gd name="connsiteY4" fmla="*/ 27372 h 186529"/>
                    <a:gd name="connsiteX5" fmla="*/ 524264 w 581222"/>
                    <a:gd name="connsiteY5" fmla="*/ 26591 h 186529"/>
                    <a:gd name="connsiteX6" fmla="*/ 533885 w 581222"/>
                    <a:gd name="connsiteY6" fmla="*/ 22651 h 186529"/>
                    <a:gd name="connsiteX7" fmla="*/ 535838 w 581222"/>
                    <a:gd name="connsiteY7" fmla="*/ 22295 h 186529"/>
                    <a:gd name="connsiteX8" fmla="*/ 536299 w 581222"/>
                    <a:gd name="connsiteY8" fmla="*/ 22224 h 186529"/>
                    <a:gd name="connsiteX9" fmla="*/ 537826 w 581222"/>
                    <a:gd name="connsiteY9" fmla="*/ 22011 h 186529"/>
                    <a:gd name="connsiteX10" fmla="*/ 540879 w 581222"/>
                    <a:gd name="connsiteY10" fmla="*/ 21869 h 186529"/>
                    <a:gd name="connsiteX11" fmla="*/ 571305 w 581222"/>
                    <a:gd name="connsiteY11" fmla="*/ 44697 h 186529"/>
                    <a:gd name="connsiteX12" fmla="*/ 567719 w 581222"/>
                    <a:gd name="connsiteY12" fmla="*/ 61774 h 186529"/>
                    <a:gd name="connsiteX13" fmla="*/ 566157 w 581222"/>
                    <a:gd name="connsiteY13" fmla="*/ 64259 h 186529"/>
                    <a:gd name="connsiteX14" fmla="*/ 563707 w 581222"/>
                    <a:gd name="connsiteY14" fmla="*/ 67277 h 186529"/>
                    <a:gd name="connsiteX15" fmla="*/ 556855 w 581222"/>
                    <a:gd name="connsiteY15" fmla="*/ 72957 h 186529"/>
                    <a:gd name="connsiteX16" fmla="*/ 553340 w 581222"/>
                    <a:gd name="connsiteY16" fmla="*/ 74803 h 186529"/>
                    <a:gd name="connsiteX17" fmla="*/ 550607 w 581222"/>
                    <a:gd name="connsiteY17" fmla="*/ 75869 h 186529"/>
                    <a:gd name="connsiteX18" fmla="*/ 546240 w 581222"/>
                    <a:gd name="connsiteY18" fmla="*/ 77005 h 186529"/>
                    <a:gd name="connsiteX19" fmla="*/ 544181 w 581222"/>
                    <a:gd name="connsiteY19" fmla="*/ 77324 h 186529"/>
                    <a:gd name="connsiteX20" fmla="*/ 543577 w 581222"/>
                    <a:gd name="connsiteY20" fmla="*/ 77431 h 186529"/>
                    <a:gd name="connsiteX21" fmla="*/ 542548 w 581222"/>
                    <a:gd name="connsiteY21" fmla="*/ 77502 h 186529"/>
                    <a:gd name="connsiteX22" fmla="*/ 541944 w 581222"/>
                    <a:gd name="connsiteY22" fmla="*/ 77502 h 186529"/>
                    <a:gd name="connsiteX23" fmla="*/ 540417 w 581222"/>
                    <a:gd name="connsiteY23" fmla="*/ 77573 h 186529"/>
                    <a:gd name="connsiteX24" fmla="*/ 529802 w 581222"/>
                    <a:gd name="connsiteY24" fmla="*/ 75762 h 186529"/>
                    <a:gd name="connsiteX25" fmla="*/ 527637 w 581222"/>
                    <a:gd name="connsiteY25" fmla="*/ 74910 h 186529"/>
                    <a:gd name="connsiteX26" fmla="*/ 525258 w 581222"/>
                    <a:gd name="connsiteY26" fmla="*/ 73738 h 186529"/>
                    <a:gd name="connsiteX27" fmla="*/ 517128 w 581222"/>
                    <a:gd name="connsiteY27" fmla="*/ 67170 h 186529"/>
                    <a:gd name="connsiteX28" fmla="*/ 516205 w 581222"/>
                    <a:gd name="connsiteY28" fmla="*/ 65999 h 186529"/>
                    <a:gd name="connsiteX29" fmla="*/ 515211 w 581222"/>
                    <a:gd name="connsiteY29" fmla="*/ 64685 h 186529"/>
                    <a:gd name="connsiteX30" fmla="*/ 509921 w 581222"/>
                    <a:gd name="connsiteY30" fmla="*/ 67241 h 186529"/>
                    <a:gd name="connsiteX31" fmla="*/ 508004 w 581222"/>
                    <a:gd name="connsiteY31" fmla="*/ 68555 h 186529"/>
                    <a:gd name="connsiteX32" fmla="*/ 509353 w 581222"/>
                    <a:gd name="connsiteY32" fmla="*/ 70508 h 186529"/>
                    <a:gd name="connsiteX33" fmla="*/ 509743 w 581222"/>
                    <a:gd name="connsiteY33" fmla="*/ 71040 h 186529"/>
                    <a:gd name="connsiteX34" fmla="*/ 522027 w 581222"/>
                    <a:gd name="connsiteY34" fmla="*/ 81549 h 186529"/>
                    <a:gd name="connsiteX35" fmla="*/ 503282 w 581222"/>
                    <a:gd name="connsiteY35" fmla="*/ 113146 h 186529"/>
                    <a:gd name="connsiteX36" fmla="*/ 500655 w 581222"/>
                    <a:gd name="connsiteY36" fmla="*/ 113892 h 186529"/>
                    <a:gd name="connsiteX37" fmla="*/ 493306 w 581222"/>
                    <a:gd name="connsiteY37" fmla="*/ 114744 h 186529"/>
                    <a:gd name="connsiteX38" fmla="*/ 488513 w 581222"/>
                    <a:gd name="connsiteY38" fmla="*/ 114389 h 186529"/>
                    <a:gd name="connsiteX39" fmla="*/ 469839 w 581222"/>
                    <a:gd name="connsiteY39" fmla="*/ 104235 h 186529"/>
                    <a:gd name="connsiteX40" fmla="*/ 463271 w 581222"/>
                    <a:gd name="connsiteY40" fmla="*/ 92093 h 186529"/>
                    <a:gd name="connsiteX41" fmla="*/ 462596 w 581222"/>
                    <a:gd name="connsiteY41" fmla="*/ 89608 h 186529"/>
                    <a:gd name="connsiteX42" fmla="*/ 459011 w 581222"/>
                    <a:gd name="connsiteY42" fmla="*/ 91596 h 186529"/>
                    <a:gd name="connsiteX43" fmla="*/ 456667 w 581222"/>
                    <a:gd name="connsiteY43" fmla="*/ 92910 h 186529"/>
                    <a:gd name="connsiteX44" fmla="*/ 455283 w 581222"/>
                    <a:gd name="connsiteY44" fmla="*/ 93655 h 186529"/>
                    <a:gd name="connsiteX45" fmla="*/ 455886 w 581222"/>
                    <a:gd name="connsiteY45" fmla="*/ 95821 h 186529"/>
                    <a:gd name="connsiteX46" fmla="*/ 462774 w 581222"/>
                    <a:gd name="connsiteY46" fmla="*/ 108495 h 186529"/>
                    <a:gd name="connsiteX47" fmla="*/ 463164 w 581222"/>
                    <a:gd name="connsiteY47" fmla="*/ 118684 h 186529"/>
                    <a:gd name="connsiteX48" fmla="*/ 436360 w 581222"/>
                    <a:gd name="connsiteY48" fmla="*/ 141725 h 186529"/>
                    <a:gd name="connsiteX49" fmla="*/ 432206 w 581222"/>
                    <a:gd name="connsiteY49" fmla="*/ 141406 h 186529"/>
                    <a:gd name="connsiteX50" fmla="*/ 418112 w 581222"/>
                    <a:gd name="connsiteY50" fmla="*/ 134731 h 186529"/>
                    <a:gd name="connsiteX51" fmla="*/ 416230 w 581222"/>
                    <a:gd name="connsiteY51" fmla="*/ 132850 h 186529"/>
                    <a:gd name="connsiteX52" fmla="*/ 414207 w 581222"/>
                    <a:gd name="connsiteY52" fmla="*/ 130329 h 186529"/>
                    <a:gd name="connsiteX53" fmla="*/ 409236 w 581222"/>
                    <a:gd name="connsiteY53" fmla="*/ 116909 h 186529"/>
                    <a:gd name="connsiteX54" fmla="*/ 409236 w 581222"/>
                    <a:gd name="connsiteY54" fmla="*/ 116341 h 186529"/>
                    <a:gd name="connsiteX55" fmla="*/ 409094 w 581222"/>
                    <a:gd name="connsiteY55" fmla="*/ 113110 h 186529"/>
                    <a:gd name="connsiteX56" fmla="*/ 405864 w 581222"/>
                    <a:gd name="connsiteY56" fmla="*/ 114140 h 186529"/>
                    <a:gd name="connsiteX57" fmla="*/ 402526 w 581222"/>
                    <a:gd name="connsiteY57" fmla="*/ 115205 h 186529"/>
                    <a:gd name="connsiteX58" fmla="*/ 400964 w 581222"/>
                    <a:gd name="connsiteY58" fmla="*/ 115667 h 186529"/>
                    <a:gd name="connsiteX59" fmla="*/ 401071 w 581222"/>
                    <a:gd name="connsiteY59" fmla="*/ 117300 h 186529"/>
                    <a:gd name="connsiteX60" fmla="*/ 407781 w 581222"/>
                    <a:gd name="connsiteY60" fmla="*/ 135477 h 186529"/>
                    <a:gd name="connsiteX61" fmla="*/ 410301 w 581222"/>
                    <a:gd name="connsiteY61" fmla="*/ 138495 h 186529"/>
                    <a:gd name="connsiteX62" fmla="*/ 383533 w 581222"/>
                    <a:gd name="connsiteY62" fmla="*/ 161252 h 186529"/>
                    <a:gd name="connsiteX63" fmla="*/ 379379 w 581222"/>
                    <a:gd name="connsiteY63" fmla="*/ 160932 h 186529"/>
                    <a:gd name="connsiteX64" fmla="*/ 361450 w 581222"/>
                    <a:gd name="connsiteY64" fmla="*/ 149926 h 186529"/>
                    <a:gd name="connsiteX65" fmla="*/ 359959 w 581222"/>
                    <a:gd name="connsiteY65" fmla="*/ 147654 h 186529"/>
                    <a:gd name="connsiteX66" fmla="*/ 358468 w 581222"/>
                    <a:gd name="connsiteY66" fmla="*/ 144601 h 186529"/>
                    <a:gd name="connsiteX67" fmla="*/ 356515 w 581222"/>
                    <a:gd name="connsiteY67" fmla="*/ 131288 h 186529"/>
                    <a:gd name="connsiteX68" fmla="*/ 356515 w 581222"/>
                    <a:gd name="connsiteY68" fmla="*/ 130826 h 186529"/>
                    <a:gd name="connsiteX69" fmla="*/ 356657 w 581222"/>
                    <a:gd name="connsiteY69" fmla="*/ 129974 h 186529"/>
                    <a:gd name="connsiteX70" fmla="*/ 356977 w 581222"/>
                    <a:gd name="connsiteY70" fmla="*/ 128483 h 186529"/>
                    <a:gd name="connsiteX71" fmla="*/ 357616 w 581222"/>
                    <a:gd name="connsiteY71" fmla="*/ 125572 h 186529"/>
                    <a:gd name="connsiteX72" fmla="*/ 352930 w 581222"/>
                    <a:gd name="connsiteY72" fmla="*/ 126282 h 186529"/>
                    <a:gd name="connsiteX73" fmla="*/ 350373 w 581222"/>
                    <a:gd name="connsiteY73" fmla="*/ 126672 h 186529"/>
                    <a:gd name="connsiteX74" fmla="*/ 348953 w 581222"/>
                    <a:gd name="connsiteY74" fmla="*/ 126921 h 186529"/>
                    <a:gd name="connsiteX75" fmla="*/ 348563 w 581222"/>
                    <a:gd name="connsiteY75" fmla="*/ 128696 h 186529"/>
                    <a:gd name="connsiteX76" fmla="*/ 353072 w 581222"/>
                    <a:gd name="connsiteY76" fmla="*/ 151986 h 186529"/>
                    <a:gd name="connsiteX77" fmla="*/ 326587 w 581222"/>
                    <a:gd name="connsiteY77" fmla="*/ 170518 h 186529"/>
                    <a:gd name="connsiteX78" fmla="*/ 322504 w 581222"/>
                    <a:gd name="connsiteY78" fmla="*/ 170198 h 186529"/>
                    <a:gd name="connsiteX79" fmla="*/ 307238 w 581222"/>
                    <a:gd name="connsiteY79" fmla="*/ 162601 h 186529"/>
                    <a:gd name="connsiteX80" fmla="*/ 305853 w 581222"/>
                    <a:gd name="connsiteY80" fmla="*/ 161181 h 186529"/>
                    <a:gd name="connsiteX81" fmla="*/ 304504 w 581222"/>
                    <a:gd name="connsiteY81" fmla="*/ 159512 h 186529"/>
                    <a:gd name="connsiteX82" fmla="*/ 304149 w 581222"/>
                    <a:gd name="connsiteY82" fmla="*/ 159086 h 186529"/>
                    <a:gd name="connsiteX83" fmla="*/ 299037 w 581222"/>
                    <a:gd name="connsiteY83" fmla="*/ 138246 h 186529"/>
                    <a:gd name="connsiteX84" fmla="*/ 300386 w 581222"/>
                    <a:gd name="connsiteY84" fmla="*/ 133205 h 186529"/>
                    <a:gd name="connsiteX85" fmla="*/ 301380 w 581222"/>
                    <a:gd name="connsiteY85" fmla="*/ 130471 h 186529"/>
                    <a:gd name="connsiteX86" fmla="*/ 296516 w 581222"/>
                    <a:gd name="connsiteY86" fmla="*/ 130542 h 186529"/>
                    <a:gd name="connsiteX87" fmla="*/ 294102 w 581222"/>
                    <a:gd name="connsiteY87" fmla="*/ 130578 h 186529"/>
                    <a:gd name="connsiteX88" fmla="*/ 292611 w 581222"/>
                    <a:gd name="connsiteY88" fmla="*/ 130578 h 186529"/>
                    <a:gd name="connsiteX89" fmla="*/ 292185 w 581222"/>
                    <a:gd name="connsiteY89" fmla="*/ 131998 h 186529"/>
                    <a:gd name="connsiteX90" fmla="*/ 290978 w 581222"/>
                    <a:gd name="connsiteY90" fmla="*/ 137004 h 186529"/>
                    <a:gd name="connsiteX91" fmla="*/ 298185 w 581222"/>
                    <a:gd name="connsiteY91" fmla="*/ 164624 h 186529"/>
                    <a:gd name="connsiteX92" fmla="*/ 274114 w 581222"/>
                    <a:gd name="connsiteY92" fmla="*/ 176731 h 186529"/>
                    <a:gd name="connsiteX93" fmla="*/ 269677 w 581222"/>
                    <a:gd name="connsiteY93" fmla="*/ 176376 h 186529"/>
                    <a:gd name="connsiteX94" fmla="*/ 250115 w 581222"/>
                    <a:gd name="connsiteY94" fmla="*/ 164518 h 186529"/>
                    <a:gd name="connsiteX95" fmla="*/ 249405 w 581222"/>
                    <a:gd name="connsiteY95" fmla="*/ 163453 h 186529"/>
                    <a:gd name="connsiteX96" fmla="*/ 249156 w 581222"/>
                    <a:gd name="connsiteY96" fmla="*/ 163062 h 186529"/>
                    <a:gd name="connsiteX97" fmla="*/ 248020 w 581222"/>
                    <a:gd name="connsiteY97" fmla="*/ 161145 h 186529"/>
                    <a:gd name="connsiteX98" fmla="*/ 246920 w 581222"/>
                    <a:gd name="connsiteY98" fmla="*/ 158944 h 186529"/>
                    <a:gd name="connsiteX99" fmla="*/ 244683 w 581222"/>
                    <a:gd name="connsiteY99" fmla="*/ 142293 h 186529"/>
                    <a:gd name="connsiteX100" fmla="*/ 246920 w 581222"/>
                    <a:gd name="connsiteY100" fmla="*/ 134696 h 186529"/>
                    <a:gd name="connsiteX101" fmla="*/ 248020 w 581222"/>
                    <a:gd name="connsiteY101" fmla="*/ 132530 h 186529"/>
                    <a:gd name="connsiteX102" fmla="*/ 248730 w 581222"/>
                    <a:gd name="connsiteY102" fmla="*/ 131359 h 186529"/>
                    <a:gd name="connsiteX103" fmla="*/ 250505 w 581222"/>
                    <a:gd name="connsiteY103" fmla="*/ 128554 h 186529"/>
                    <a:gd name="connsiteX104" fmla="*/ 241381 w 581222"/>
                    <a:gd name="connsiteY104" fmla="*/ 127666 h 186529"/>
                    <a:gd name="connsiteX105" fmla="*/ 240742 w 581222"/>
                    <a:gd name="connsiteY105" fmla="*/ 128838 h 186529"/>
                    <a:gd name="connsiteX106" fmla="*/ 236588 w 581222"/>
                    <a:gd name="connsiteY106" fmla="*/ 141051 h 186529"/>
                    <a:gd name="connsiteX107" fmla="*/ 240281 w 581222"/>
                    <a:gd name="connsiteY107" fmla="*/ 164021 h 186529"/>
                    <a:gd name="connsiteX108" fmla="*/ 215819 w 581222"/>
                    <a:gd name="connsiteY108" fmla="*/ 176695 h 186529"/>
                    <a:gd name="connsiteX109" fmla="*/ 211382 w 581222"/>
                    <a:gd name="connsiteY109" fmla="*/ 176340 h 186529"/>
                    <a:gd name="connsiteX110" fmla="*/ 187134 w 581222"/>
                    <a:gd name="connsiteY110" fmla="*/ 154826 h 186529"/>
                    <a:gd name="connsiteX111" fmla="*/ 186637 w 581222"/>
                    <a:gd name="connsiteY111" fmla="*/ 152696 h 186529"/>
                    <a:gd name="connsiteX112" fmla="*/ 186246 w 581222"/>
                    <a:gd name="connsiteY112" fmla="*/ 150210 h 186529"/>
                    <a:gd name="connsiteX113" fmla="*/ 186353 w 581222"/>
                    <a:gd name="connsiteY113" fmla="*/ 142293 h 186529"/>
                    <a:gd name="connsiteX114" fmla="*/ 194057 w 581222"/>
                    <a:gd name="connsiteY114" fmla="*/ 126530 h 186529"/>
                    <a:gd name="connsiteX115" fmla="*/ 195548 w 581222"/>
                    <a:gd name="connsiteY115" fmla="*/ 125075 h 186529"/>
                    <a:gd name="connsiteX116" fmla="*/ 198778 w 581222"/>
                    <a:gd name="connsiteY116" fmla="*/ 122093 h 186529"/>
                    <a:gd name="connsiteX117" fmla="*/ 188199 w 581222"/>
                    <a:gd name="connsiteY117" fmla="*/ 120921 h 186529"/>
                    <a:gd name="connsiteX118" fmla="*/ 187524 w 581222"/>
                    <a:gd name="connsiteY118" fmla="*/ 121702 h 186529"/>
                    <a:gd name="connsiteX119" fmla="*/ 178329 w 581222"/>
                    <a:gd name="connsiteY119" fmla="*/ 141086 h 186529"/>
                    <a:gd name="connsiteX120" fmla="*/ 178471 w 581222"/>
                    <a:gd name="connsiteY120" fmla="*/ 153157 h 186529"/>
                    <a:gd name="connsiteX121" fmla="*/ 159193 w 581222"/>
                    <a:gd name="connsiteY121" fmla="*/ 159761 h 186529"/>
                    <a:gd name="connsiteX122" fmla="*/ 154542 w 581222"/>
                    <a:gd name="connsiteY122" fmla="*/ 159406 h 186529"/>
                    <a:gd name="connsiteX123" fmla="*/ 133916 w 581222"/>
                    <a:gd name="connsiteY123" fmla="*/ 146909 h 186529"/>
                    <a:gd name="connsiteX124" fmla="*/ 129016 w 581222"/>
                    <a:gd name="connsiteY124" fmla="*/ 136862 h 186529"/>
                    <a:gd name="connsiteX125" fmla="*/ 128519 w 581222"/>
                    <a:gd name="connsiteY125" fmla="*/ 134838 h 186529"/>
                    <a:gd name="connsiteX126" fmla="*/ 128093 w 581222"/>
                    <a:gd name="connsiteY126" fmla="*/ 132530 h 186529"/>
                    <a:gd name="connsiteX127" fmla="*/ 128164 w 581222"/>
                    <a:gd name="connsiteY127" fmla="*/ 123513 h 186529"/>
                    <a:gd name="connsiteX128" fmla="*/ 131395 w 581222"/>
                    <a:gd name="connsiteY128" fmla="*/ 113820 h 186529"/>
                    <a:gd name="connsiteX129" fmla="*/ 132318 w 581222"/>
                    <a:gd name="connsiteY129" fmla="*/ 111406 h 186529"/>
                    <a:gd name="connsiteX130" fmla="*/ 129726 w 581222"/>
                    <a:gd name="connsiteY130" fmla="*/ 110838 h 186529"/>
                    <a:gd name="connsiteX131" fmla="*/ 125857 w 581222"/>
                    <a:gd name="connsiteY131" fmla="*/ 110022 h 186529"/>
                    <a:gd name="connsiteX132" fmla="*/ 124330 w 581222"/>
                    <a:gd name="connsiteY132" fmla="*/ 109702 h 186529"/>
                    <a:gd name="connsiteX133" fmla="*/ 123655 w 581222"/>
                    <a:gd name="connsiteY133" fmla="*/ 111122 h 186529"/>
                    <a:gd name="connsiteX134" fmla="*/ 120141 w 581222"/>
                    <a:gd name="connsiteY134" fmla="*/ 122270 h 186529"/>
                    <a:gd name="connsiteX135" fmla="*/ 120247 w 581222"/>
                    <a:gd name="connsiteY135" fmla="*/ 134873 h 186529"/>
                    <a:gd name="connsiteX136" fmla="*/ 113502 w 581222"/>
                    <a:gd name="connsiteY136" fmla="*/ 138033 h 186529"/>
                    <a:gd name="connsiteX137" fmla="*/ 111620 w 581222"/>
                    <a:gd name="connsiteY137" fmla="*/ 138566 h 186529"/>
                    <a:gd name="connsiteX138" fmla="*/ 109703 w 581222"/>
                    <a:gd name="connsiteY138" fmla="*/ 138992 h 186529"/>
                    <a:gd name="connsiteX139" fmla="*/ 104697 w 581222"/>
                    <a:gd name="connsiteY139" fmla="*/ 139418 h 186529"/>
                    <a:gd name="connsiteX140" fmla="*/ 100330 w 581222"/>
                    <a:gd name="connsiteY140" fmla="*/ 139063 h 186529"/>
                    <a:gd name="connsiteX141" fmla="*/ 93585 w 581222"/>
                    <a:gd name="connsiteY141" fmla="*/ 137146 h 186529"/>
                    <a:gd name="connsiteX142" fmla="*/ 91703 w 581222"/>
                    <a:gd name="connsiteY142" fmla="*/ 136293 h 186529"/>
                    <a:gd name="connsiteX143" fmla="*/ 89964 w 581222"/>
                    <a:gd name="connsiteY143" fmla="*/ 135335 h 186529"/>
                    <a:gd name="connsiteX144" fmla="*/ 81088 w 581222"/>
                    <a:gd name="connsiteY144" fmla="*/ 127169 h 186529"/>
                    <a:gd name="connsiteX145" fmla="*/ 80200 w 581222"/>
                    <a:gd name="connsiteY145" fmla="*/ 125820 h 186529"/>
                    <a:gd name="connsiteX146" fmla="*/ 79952 w 581222"/>
                    <a:gd name="connsiteY146" fmla="*/ 125465 h 186529"/>
                    <a:gd name="connsiteX147" fmla="*/ 79242 w 581222"/>
                    <a:gd name="connsiteY147" fmla="*/ 124187 h 186529"/>
                    <a:gd name="connsiteX148" fmla="*/ 78993 w 581222"/>
                    <a:gd name="connsiteY148" fmla="*/ 123726 h 186529"/>
                    <a:gd name="connsiteX149" fmla="*/ 76011 w 581222"/>
                    <a:gd name="connsiteY149" fmla="*/ 105975 h 186529"/>
                    <a:gd name="connsiteX150" fmla="*/ 76579 w 581222"/>
                    <a:gd name="connsiteY150" fmla="*/ 102921 h 186529"/>
                    <a:gd name="connsiteX151" fmla="*/ 70366 w 581222"/>
                    <a:gd name="connsiteY151" fmla="*/ 102140 h 186529"/>
                    <a:gd name="connsiteX152" fmla="*/ 68378 w 581222"/>
                    <a:gd name="connsiteY152" fmla="*/ 102247 h 186529"/>
                    <a:gd name="connsiteX153" fmla="*/ 67917 w 581222"/>
                    <a:gd name="connsiteY153" fmla="*/ 104767 h 186529"/>
                    <a:gd name="connsiteX154" fmla="*/ 71360 w 581222"/>
                    <a:gd name="connsiteY154" fmla="*/ 126850 h 186529"/>
                    <a:gd name="connsiteX155" fmla="*/ 66958 w 581222"/>
                    <a:gd name="connsiteY155" fmla="*/ 128802 h 186529"/>
                    <a:gd name="connsiteX156" fmla="*/ 56627 w 581222"/>
                    <a:gd name="connsiteY156" fmla="*/ 130542 h 186529"/>
                    <a:gd name="connsiteX157" fmla="*/ 51550 w 581222"/>
                    <a:gd name="connsiteY157" fmla="*/ 130116 h 186529"/>
                    <a:gd name="connsiteX158" fmla="*/ 51124 w 581222"/>
                    <a:gd name="connsiteY158" fmla="*/ 130010 h 186529"/>
                    <a:gd name="connsiteX159" fmla="*/ 48319 w 581222"/>
                    <a:gd name="connsiteY159" fmla="*/ 129406 h 186529"/>
                    <a:gd name="connsiteX160" fmla="*/ 44521 w 581222"/>
                    <a:gd name="connsiteY160" fmla="*/ 128092 h 186529"/>
                    <a:gd name="connsiteX161" fmla="*/ 35929 w 581222"/>
                    <a:gd name="connsiteY161" fmla="*/ 122767 h 186529"/>
                    <a:gd name="connsiteX162" fmla="*/ 33266 w 581222"/>
                    <a:gd name="connsiteY162" fmla="*/ 120033 h 186529"/>
                    <a:gd name="connsiteX163" fmla="*/ 31491 w 581222"/>
                    <a:gd name="connsiteY163" fmla="*/ 117797 h 186529"/>
                    <a:gd name="connsiteX164" fmla="*/ 26308 w 581222"/>
                    <a:gd name="connsiteY164" fmla="*/ 98981 h 186529"/>
                    <a:gd name="connsiteX165" fmla="*/ 26450 w 581222"/>
                    <a:gd name="connsiteY165" fmla="*/ 97596 h 186529"/>
                    <a:gd name="connsiteX166" fmla="*/ 18746 w 581222"/>
                    <a:gd name="connsiteY166" fmla="*/ 93726 h 186529"/>
                    <a:gd name="connsiteX167" fmla="*/ 18355 w 581222"/>
                    <a:gd name="connsiteY167" fmla="*/ 96495 h 186529"/>
                    <a:gd name="connsiteX168" fmla="*/ 22261 w 581222"/>
                    <a:gd name="connsiteY168" fmla="*/ 118294 h 186529"/>
                    <a:gd name="connsiteX169" fmla="*/ 16474 w 581222"/>
                    <a:gd name="connsiteY169" fmla="*/ 120388 h 186529"/>
                    <a:gd name="connsiteX170" fmla="*/ 10083 w 581222"/>
                    <a:gd name="connsiteY170" fmla="*/ 97738 h 186529"/>
                    <a:gd name="connsiteX171" fmla="*/ 52296 w 581222"/>
                    <a:gd name="connsiteY171" fmla="*/ 40011 h 186529"/>
                    <a:gd name="connsiteX172" fmla="*/ 47787 w 581222"/>
                    <a:gd name="connsiteY172" fmla="*/ 46863 h 186529"/>
                    <a:gd name="connsiteX173" fmla="*/ 46828 w 581222"/>
                    <a:gd name="connsiteY173" fmla="*/ 48780 h 186529"/>
                    <a:gd name="connsiteX174" fmla="*/ 54319 w 581222"/>
                    <a:gd name="connsiteY174" fmla="*/ 52046 h 186529"/>
                    <a:gd name="connsiteX175" fmla="*/ 55171 w 581222"/>
                    <a:gd name="connsiteY175" fmla="*/ 50378 h 186529"/>
                    <a:gd name="connsiteX176" fmla="*/ 64508 w 581222"/>
                    <a:gd name="connsiteY176" fmla="*/ 40153 h 186529"/>
                    <a:gd name="connsiteX177" fmla="*/ 65041 w 581222"/>
                    <a:gd name="connsiteY177" fmla="*/ 39834 h 186529"/>
                    <a:gd name="connsiteX178" fmla="*/ 80094 w 581222"/>
                    <a:gd name="connsiteY178" fmla="*/ 34828 h 186529"/>
                    <a:gd name="connsiteX179" fmla="*/ 82579 w 581222"/>
                    <a:gd name="connsiteY179" fmla="*/ 34757 h 186529"/>
                    <a:gd name="connsiteX180" fmla="*/ 103028 w 581222"/>
                    <a:gd name="connsiteY180" fmla="*/ 42283 h 186529"/>
                    <a:gd name="connsiteX181" fmla="*/ 103490 w 581222"/>
                    <a:gd name="connsiteY181" fmla="*/ 42922 h 186529"/>
                    <a:gd name="connsiteX182" fmla="*/ 107360 w 581222"/>
                    <a:gd name="connsiteY182" fmla="*/ 47431 h 186529"/>
                    <a:gd name="connsiteX183" fmla="*/ 98981 w 581222"/>
                    <a:gd name="connsiteY183" fmla="*/ 60532 h 186529"/>
                    <a:gd name="connsiteX184" fmla="*/ 98200 w 581222"/>
                    <a:gd name="connsiteY184" fmla="*/ 63372 h 186529"/>
                    <a:gd name="connsiteX185" fmla="*/ 97810 w 581222"/>
                    <a:gd name="connsiteY185" fmla="*/ 65147 h 186529"/>
                    <a:gd name="connsiteX186" fmla="*/ 105656 w 581222"/>
                    <a:gd name="connsiteY186" fmla="*/ 67845 h 186529"/>
                    <a:gd name="connsiteX187" fmla="*/ 106117 w 581222"/>
                    <a:gd name="connsiteY187" fmla="*/ 65608 h 186529"/>
                    <a:gd name="connsiteX188" fmla="*/ 112650 w 581222"/>
                    <a:gd name="connsiteY188" fmla="*/ 53786 h 186529"/>
                    <a:gd name="connsiteX189" fmla="*/ 114283 w 581222"/>
                    <a:gd name="connsiteY189" fmla="*/ 52295 h 186529"/>
                    <a:gd name="connsiteX190" fmla="*/ 115916 w 581222"/>
                    <a:gd name="connsiteY190" fmla="*/ 51123 h 186529"/>
                    <a:gd name="connsiteX191" fmla="*/ 128768 w 581222"/>
                    <a:gd name="connsiteY191" fmla="*/ 48283 h 186529"/>
                    <a:gd name="connsiteX192" fmla="*/ 132318 w 581222"/>
                    <a:gd name="connsiteY192" fmla="*/ 48567 h 186529"/>
                    <a:gd name="connsiteX193" fmla="*/ 151915 w 581222"/>
                    <a:gd name="connsiteY193" fmla="*/ 67348 h 186529"/>
                    <a:gd name="connsiteX194" fmla="*/ 145667 w 581222"/>
                    <a:gd name="connsiteY194" fmla="*/ 82010 h 186529"/>
                    <a:gd name="connsiteX195" fmla="*/ 145489 w 581222"/>
                    <a:gd name="connsiteY195" fmla="*/ 83715 h 186529"/>
                    <a:gd name="connsiteX196" fmla="*/ 151205 w 581222"/>
                    <a:gd name="connsiteY196" fmla="*/ 85241 h 186529"/>
                    <a:gd name="connsiteX197" fmla="*/ 153477 w 581222"/>
                    <a:gd name="connsiteY197" fmla="*/ 85312 h 186529"/>
                    <a:gd name="connsiteX198" fmla="*/ 153761 w 581222"/>
                    <a:gd name="connsiteY198" fmla="*/ 83004 h 186529"/>
                    <a:gd name="connsiteX199" fmla="*/ 154684 w 581222"/>
                    <a:gd name="connsiteY199" fmla="*/ 79312 h 186529"/>
                    <a:gd name="connsiteX200" fmla="*/ 154791 w 581222"/>
                    <a:gd name="connsiteY200" fmla="*/ 78851 h 186529"/>
                    <a:gd name="connsiteX201" fmla="*/ 157809 w 581222"/>
                    <a:gd name="connsiteY201" fmla="*/ 73206 h 186529"/>
                    <a:gd name="connsiteX202" fmla="*/ 159726 w 581222"/>
                    <a:gd name="connsiteY202" fmla="*/ 70827 h 186529"/>
                    <a:gd name="connsiteX203" fmla="*/ 176909 w 581222"/>
                    <a:gd name="connsiteY203" fmla="*/ 63230 h 186529"/>
                    <a:gd name="connsiteX204" fmla="*/ 180317 w 581222"/>
                    <a:gd name="connsiteY204" fmla="*/ 63478 h 186529"/>
                    <a:gd name="connsiteX205" fmla="*/ 198743 w 581222"/>
                    <a:gd name="connsiteY205" fmla="*/ 78744 h 186529"/>
                    <a:gd name="connsiteX206" fmla="*/ 190684 w 581222"/>
                    <a:gd name="connsiteY206" fmla="*/ 92129 h 186529"/>
                    <a:gd name="connsiteX207" fmla="*/ 190009 w 581222"/>
                    <a:gd name="connsiteY207" fmla="*/ 94294 h 186529"/>
                    <a:gd name="connsiteX208" fmla="*/ 198033 w 581222"/>
                    <a:gd name="connsiteY208" fmla="*/ 95856 h 186529"/>
                    <a:gd name="connsiteX209" fmla="*/ 198601 w 581222"/>
                    <a:gd name="connsiteY209" fmla="*/ 94188 h 186529"/>
                    <a:gd name="connsiteX210" fmla="*/ 203536 w 581222"/>
                    <a:gd name="connsiteY210" fmla="*/ 85632 h 186529"/>
                    <a:gd name="connsiteX211" fmla="*/ 205275 w 581222"/>
                    <a:gd name="connsiteY211" fmla="*/ 83857 h 186529"/>
                    <a:gd name="connsiteX212" fmla="*/ 206944 w 581222"/>
                    <a:gd name="connsiteY212" fmla="*/ 82436 h 186529"/>
                    <a:gd name="connsiteX213" fmla="*/ 222281 w 581222"/>
                    <a:gd name="connsiteY213" fmla="*/ 77040 h 186529"/>
                    <a:gd name="connsiteX214" fmla="*/ 226009 w 581222"/>
                    <a:gd name="connsiteY214" fmla="*/ 77324 h 186529"/>
                    <a:gd name="connsiteX215" fmla="*/ 242340 w 581222"/>
                    <a:gd name="connsiteY215" fmla="*/ 87336 h 186529"/>
                    <a:gd name="connsiteX216" fmla="*/ 239287 w 581222"/>
                    <a:gd name="connsiteY216" fmla="*/ 96957 h 186529"/>
                    <a:gd name="connsiteX217" fmla="*/ 239074 w 581222"/>
                    <a:gd name="connsiteY217" fmla="*/ 99513 h 186529"/>
                    <a:gd name="connsiteX218" fmla="*/ 238931 w 581222"/>
                    <a:gd name="connsiteY218" fmla="*/ 102105 h 186529"/>
                    <a:gd name="connsiteX219" fmla="*/ 247026 w 581222"/>
                    <a:gd name="connsiteY219" fmla="*/ 102992 h 186529"/>
                    <a:gd name="connsiteX220" fmla="*/ 247133 w 581222"/>
                    <a:gd name="connsiteY220" fmla="*/ 100827 h 186529"/>
                    <a:gd name="connsiteX221" fmla="*/ 247346 w 581222"/>
                    <a:gd name="connsiteY221" fmla="*/ 98199 h 186529"/>
                    <a:gd name="connsiteX222" fmla="*/ 249085 w 581222"/>
                    <a:gd name="connsiteY222" fmla="*/ 92413 h 186529"/>
                    <a:gd name="connsiteX223" fmla="*/ 250079 w 581222"/>
                    <a:gd name="connsiteY223" fmla="*/ 90247 h 186529"/>
                    <a:gd name="connsiteX224" fmla="*/ 250967 w 581222"/>
                    <a:gd name="connsiteY224" fmla="*/ 88791 h 186529"/>
                    <a:gd name="connsiteX225" fmla="*/ 251215 w 581222"/>
                    <a:gd name="connsiteY225" fmla="*/ 88401 h 186529"/>
                    <a:gd name="connsiteX226" fmla="*/ 272020 w 581222"/>
                    <a:gd name="connsiteY226" fmla="*/ 77076 h 186529"/>
                    <a:gd name="connsiteX227" fmla="*/ 275712 w 581222"/>
                    <a:gd name="connsiteY227" fmla="*/ 77360 h 186529"/>
                    <a:gd name="connsiteX228" fmla="*/ 288883 w 581222"/>
                    <a:gd name="connsiteY228" fmla="*/ 83750 h 186529"/>
                    <a:gd name="connsiteX229" fmla="*/ 285653 w 581222"/>
                    <a:gd name="connsiteY229" fmla="*/ 93478 h 186529"/>
                    <a:gd name="connsiteX230" fmla="*/ 285759 w 581222"/>
                    <a:gd name="connsiteY230" fmla="*/ 103631 h 186529"/>
                    <a:gd name="connsiteX231" fmla="*/ 286043 w 581222"/>
                    <a:gd name="connsiteY231" fmla="*/ 105264 h 186529"/>
                    <a:gd name="connsiteX232" fmla="*/ 294457 w 581222"/>
                    <a:gd name="connsiteY232" fmla="*/ 105335 h 186529"/>
                    <a:gd name="connsiteX233" fmla="*/ 293960 w 581222"/>
                    <a:gd name="connsiteY233" fmla="*/ 102886 h 186529"/>
                    <a:gd name="connsiteX234" fmla="*/ 293712 w 581222"/>
                    <a:gd name="connsiteY234" fmla="*/ 94685 h 186529"/>
                    <a:gd name="connsiteX235" fmla="*/ 296019 w 581222"/>
                    <a:gd name="connsiteY235" fmla="*/ 87797 h 186529"/>
                    <a:gd name="connsiteX236" fmla="*/ 297049 w 581222"/>
                    <a:gd name="connsiteY236" fmla="*/ 85951 h 186529"/>
                    <a:gd name="connsiteX237" fmla="*/ 298185 w 581222"/>
                    <a:gd name="connsiteY237" fmla="*/ 84318 h 186529"/>
                    <a:gd name="connsiteX238" fmla="*/ 316859 w 581222"/>
                    <a:gd name="connsiteY238" fmla="*/ 74910 h 186529"/>
                    <a:gd name="connsiteX239" fmla="*/ 320303 w 581222"/>
                    <a:gd name="connsiteY239" fmla="*/ 75158 h 186529"/>
                    <a:gd name="connsiteX240" fmla="*/ 335249 w 581222"/>
                    <a:gd name="connsiteY240" fmla="*/ 84034 h 186529"/>
                    <a:gd name="connsiteX241" fmla="*/ 334788 w 581222"/>
                    <a:gd name="connsiteY241" fmla="*/ 86306 h 186529"/>
                    <a:gd name="connsiteX242" fmla="*/ 336350 w 581222"/>
                    <a:gd name="connsiteY242" fmla="*/ 101501 h 186529"/>
                    <a:gd name="connsiteX243" fmla="*/ 336882 w 581222"/>
                    <a:gd name="connsiteY243" fmla="*/ 102992 h 186529"/>
                    <a:gd name="connsiteX244" fmla="*/ 338480 w 581222"/>
                    <a:gd name="connsiteY244" fmla="*/ 102815 h 186529"/>
                    <a:gd name="connsiteX245" fmla="*/ 342776 w 581222"/>
                    <a:gd name="connsiteY245" fmla="*/ 102318 h 186529"/>
                    <a:gd name="connsiteX246" fmla="*/ 345403 w 581222"/>
                    <a:gd name="connsiteY246" fmla="*/ 101998 h 186529"/>
                    <a:gd name="connsiteX247" fmla="*/ 343983 w 581222"/>
                    <a:gd name="connsiteY247" fmla="*/ 98697 h 186529"/>
                    <a:gd name="connsiteX248" fmla="*/ 342669 w 581222"/>
                    <a:gd name="connsiteY248" fmla="*/ 89821 h 186529"/>
                    <a:gd name="connsiteX249" fmla="*/ 343202 w 581222"/>
                    <a:gd name="connsiteY249" fmla="*/ 86342 h 186529"/>
                    <a:gd name="connsiteX250" fmla="*/ 343308 w 581222"/>
                    <a:gd name="connsiteY250" fmla="*/ 85880 h 186529"/>
                    <a:gd name="connsiteX251" fmla="*/ 343876 w 581222"/>
                    <a:gd name="connsiteY251" fmla="*/ 83644 h 186529"/>
                    <a:gd name="connsiteX252" fmla="*/ 365213 w 581222"/>
                    <a:gd name="connsiteY252" fmla="*/ 68413 h 186529"/>
                    <a:gd name="connsiteX253" fmla="*/ 368657 w 581222"/>
                    <a:gd name="connsiteY253" fmla="*/ 68662 h 186529"/>
                    <a:gd name="connsiteX254" fmla="*/ 379556 w 581222"/>
                    <a:gd name="connsiteY254" fmla="*/ 73525 h 186529"/>
                    <a:gd name="connsiteX255" fmla="*/ 385627 w 581222"/>
                    <a:gd name="connsiteY255" fmla="*/ 92697 h 186529"/>
                    <a:gd name="connsiteX256" fmla="*/ 386444 w 581222"/>
                    <a:gd name="connsiteY256" fmla="*/ 93833 h 186529"/>
                    <a:gd name="connsiteX257" fmla="*/ 389603 w 581222"/>
                    <a:gd name="connsiteY257" fmla="*/ 92981 h 186529"/>
                    <a:gd name="connsiteX258" fmla="*/ 391166 w 581222"/>
                    <a:gd name="connsiteY258" fmla="*/ 92484 h 186529"/>
                    <a:gd name="connsiteX259" fmla="*/ 395355 w 581222"/>
                    <a:gd name="connsiteY259" fmla="*/ 91206 h 186529"/>
                    <a:gd name="connsiteX260" fmla="*/ 392799 w 581222"/>
                    <a:gd name="connsiteY260" fmla="*/ 88507 h 186529"/>
                    <a:gd name="connsiteX261" fmla="*/ 392053 w 581222"/>
                    <a:gd name="connsiteY261" fmla="*/ 87655 h 186529"/>
                    <a:gd name="connsiteX262" fmla="*/ 391272 w 581222"/>
                    <a:gd name="connsiteY262" fmla="*/ 86484 h 186529"/>
                    <a:gd name="connsiteX263" fmla="*/ 387864 w 581222"/>
                    <a:gd name="connsiteY263" fmla="*/ 77324 h 186529"/>
                    <a:gd name="connsiteX264" fmla="*/ 387686 w 581222"/>
                    <a:gd name="connsiteY264" fmla="*/ 73880 h 186529"/>
                    <a:gd name="connsiteX265" fmla="*/ 387864 w 581222"/>
                    <a:gd name="connsiteY265" fmla="*/ 71289 h 186529"/>
                    <a:gd name="connsiteX266" fmla="*/ 387864 w 581222"/>
                    <a:gd name="connsiteY266" fmla="*/ 70863 h 186529"/>
                    <a:gd name="connsiteX267" fmla="*/ 410337 w 581222"/>
                    <a:gd name="connsiteY267" fmla="*/ 51691 h 186529"/>
                    <a:gd name="connsiteX268" fmla="*/ 413674 w 581222"/>
                    <a:gd name="connsiteY268" fmla="*/ 51940 h 186529"/>
                    <a:gd name="connsiteX269" fmla="*/ 428408 w 581222"/>
                    <a:gd name="connsiteY269" fmla="*/ 60780 h 186529"/>
                    <a:gd name="connsiteX270" fmla="*/ 433733 w 581222"/>
                    <a:gd name="connsiteY270" fmla="*/ 71005 h 186529"/>
                    <a:gd name="connsiteX271" fmla="*/ 434620 w 581222"/>
                    <a:gd name="connsiteY271" fmla="*/ 73170 h 186529"/>
                    <a:gd name="connsiteX272" fmla="*/ 437283 w 581222"/>
                    <a:gd name="connsiteY272" fmla="*/ 71608 h 186529"/>
                    <a:gd name="connsiteX273" fmla="*/ 439804 w 581222"/>
                    <a:gd name="connsiteY273" fmla="*/ 70082 h 186529"/>
                    <a:gd name="connsiteX274" fmla="*/ 441756 w 581222"/>
                    <a:gd name="connsiteY274" fmla="*/ 68875 h 186529"/>
                    <a:gd name="connsiteX275" fmla="*/ 440336 w 581222"/>
                    <a:gd name="connsiteY275" fmla="*/ 67099 h 186529"/>
                    <a:gd name="connsiteX276" fmla="*/ 437141 w 581222"/>
                    <a:gd name="connsiteY276" fmla="*/ 61597 h 186529"/>
                    <a:gd name="connsiteX277" fmla="*/ 436041 w 581222"/>
                    <a:gd name="connsiteY277" fmla="*/ 51123 h 186529"/>
                    <a:gd name="connsiteX278" fmla="*/ 460963 w 581222"/>
                    <a:gd name="connsiteY278" fmla="*/ 32307 h 186529"/>
                    <a:gd name="connsiteX279" fmla="*/ 464868 w 581222"/>
                    <a:gd name="connsiteY279" fmla="*/ 32556 h 186529"/>
                    <a:gd name="connsiteX280" fmla="*/ 477933 w 581222"/>
                    <a:gd name="connsiteY280" fmla="*/ 40082 h 186529"/>
                    <a:gd name="connsiteX281" fmla="*/ 479247 w 581222"/>
                    <a:gd name="connsiteY281" fmla="*/ 41289 h 186529"/>
                    <a:gd name="connsiteX282" fmla="*/ 484821 w 581222"/>
                    <a:gd name="connsiteY282" fmla="*/ 36567 h 186529"/>
                    <a:gd name="connsiteX283" fmla="*/ 483720 w 581222"/>
                    <a:gd name="connsiteY283" fmla="*/ 34473 h 186529"/>
                    <a:gd name="connsiteX284" fmla="*/ 482939 w 581222"/>
                    <a:gd name="connsiteY284" fmla="*/ 32911 h 186529"/>
                    <a:gd name="connsiteX285" fmla="*/ 482868 w 581222"/>
                    <a:gd name="connsiteY285" fmla="*/ 25100 h 186529"/>
                    <a:gd name="connsiteX286" fmla="*/ 497850 w 581222"/>
                    <a:gd name="connsiteY286" fmla="*/ 11219 h 186529"/>
                    <a:gd name="connsiteX287" fmla="*/ 509069 w 581222"/>
                    <a:gd name="connsiteY287" fmla="*/ 9799 h 186529"/>
                    <a:gd name="connsiteX288" fmla="*/ 509069 w 581222"/>
                    <a:gd name="connsiteY288" fmla="*/ 0 h 186529"/>
                    <a:gd name="connsiteX289" fmla="*/ 495542 w 581222"/>
                    <a:gd name="connsiteY289" fmla="*/ 1704 h 186529"/>
                    <a:gd name="connsiteX290" fmla="*/ 473460 w 581222"/>
                    <a:gd name="connsiteY290" fmla="*/ 22402 h 186529"/>
                    <a:gd name="connsiteX291" fmla="*/ 472963 w 581222"/>
                    <a:gd name="connsiteY291" fmla="*/ 24745 h 186529"/>
                    <a:gd name="connsiteX292" fmla="*/ 466218 w 581222"/>
                    <a:gd name="connsiteY292" fmla="*/ 22828 h 186529"/>
                    <a:gd name="connsiteX293" fmla="*/ 460999 w 581222"/>
                    <a:gd name="connsiteY293" fmla="*/ 22473 h 186529"/>
                    <a:gd name="connsiteX294" fmla="*/ 427094 w 581222"/>
                    <a:gd name="connsiteY294" fmla="*/ 46473 h 186529"/>
                    <a:gd name="connsiteX295" fmla="*/ 415201 w 581222"/>
                    <a:gd name="connsiteY295" fmla="*/ 42212 h 186529"/>
                    <a:gd name="connsiteX296" fmla="*/ 410372 w 581222"/>
                    <a:gd name="connsiteY296" fmla="*/ 41857 h 186529"/>
                    <a:gd name="connsiteX297" fmla="*/ 380231 w 581222"/>
                    <a:gd name="connsiteY297" fmla="*/ 62200 h 186529"/>
                    <a:gd name="connsiteX298" fmla="*/ 370148 w 581222"/>
                    <a:gd name="connsiteY298" fmla="*/ 58898 h 186529"/>
                    <a:gd name="connsiteX299" fmla="*/ 365213 w 581222"/>
                    <a:gd name="connsiteY299" fmla="*/ 58508 h 186529"/>
                    <a:gd name="connsiteX300" fmla="*/ 338303 w 581222"/>
                    <a:gd name="connsiteY300" fmla="*/ 72957 h 186529"/>
                    <a:gd name="connsiteX301" fmla="*/ 321829 w 581222"/>
                    <a:gd name="connsiteY301" fmla="*/ 65395 h 186529"/>
                    <a:gd name="connsiteX302" fmla="*/ 316895 w 581222"/>
                    <a:gd name="connsiteY302" fmla="*/ 65005 h 186529"/>
                    <a:gd name="connsiteX303" fmla="*/ 293534 w 581222"/>
                    <a:gd name="connsiteY303" fmla="*/ 74697 h 186529"/>
                    <a:gd name="connsiteX304" fmla="*/ 277203 w 581222"/>
                    <a:gd name="connsiteY304" fmla="*/ 67561 h 186529"/>
                    <a:gd name="connsiteX305" fmla="*/ 272020 w 581222"/>
                    <a:gd name="connsiteY305" fmla="*/ 67170 h 186529"/>
                    <a:gd name="connsiteX306" fmla="*/ 247133 w 581222"/>
                    <a:gd name="connsiteY306" fmla="*/ 77786 h 186529"/>
                    <a:gd name="connsiteX307" fmla="*/ 227464 w 581222"/>
                    <a:gd name="connsiteY307" fmla="*/ 67561 h 186529"/>
                    <a:gd name="connsiteX308" fmla="*/ 222245 w 581222"/>
                    <a:gd name="connsiteY308" fmla="*/ 67170 h 186529"/>
                    <a:gd name="connsiteX309" fmla="*/ 206163 w 581222"/>
                    <a:gd name="connsiteY309" fmla="*/ 71218 h 186529"/>
                    <a:gd name="connsiteX310" fmla="*/ 181808 w 581222"/>
                    <a:gd name="connsiteY310" fmla="*/ 53751 h 186529"/>
                    <a:gd name="connsiteX311" fmla="*/ 176909 w 581222"/>
                    <a:gd name="connsiteY311" fmla="*/ 53396 h 186529"/>
                    <a:gd name="connsiteX312" fmla="*/ 159619 w 581222"/>
                    <a:gd name="connsiteY312" fmla="*/ 58330 h 186529"/>
                    <a:gd name="connsiteX313" fmla="*/ 133809 w 581222"/>
                    <a:gd name="connsiteY313" fmla="*/ 38804 h 186529"/>
                    <a:gd name="connsiteX314" fmla="*/ 128768 w 581222"/>
                    <a:gd name="connsiteY314" fmla="*/ 38414 h 186529"/>
                    <a:gd name="connsiteX315" fmla="*/ 114602 w 581222"/>
                    <a:gd name="connsiteY315" fmla="*/ 40686 h 186529"/>
                    <a:gd name="connsiteX316" fmla="*/ 110839 w 581222"/>
                    <a:gd name="connsiteY316" fmla="*/ 36390 h 186529"/>
                    <a:gd name="connsiteX317" fmla="*/ 110555 w 581222"/>
                    <a:gd name="connsiteY317" fmla="*/ 35999 h 186529"/>
                    <a:gd name="connsiteX318" fmla="*/ 110164 w 581222"/>
                    <a:gd name="connsiteY318" fmla="*/ 35609 h 186529"/>
                    <a:gd name="connsiteX319" fmla="*/ 82544 w 581222"/>
                    <a:gd name="connsiteY319" fmla="*/ 24958 h 186529"/>
                    <a:gd name="connsiteX320" fmla="*/ 79419 w 581222"/>
                    <a:gd name="connsiteY320" fmla="*/ 25065 h 186529"/>
                    <a:gd name="connsiteX321" fmla="*/ 79135 w 581222"/>
                    <a:gd name="connsiteY321" fmla="*/ 25065 h 186529"/>
                    <a:gd name="connsiteX322" fmla="*/ 64260 w 581222"/>
                    <a:gd name="connsiteY322" fmla="*/ 29147 h 186529"/>
                    <a:gd name="connsiteX323" fmla="*/ 51373 w 581222"/>
                    <a:gd name="connsiteY323" fmla="*/ 30284 h 186529"/>
                    <a:gd name="connsiteX324" fmla="*/ 249 w 581222"/>
                    <a:gd name="connsiteY324" fmla="*/ 98590 h 186529"/>
                    <a:gd name="connsiteX325" fmla="*/ 7527 w 581222"/>
                    <a:gd name="connsiteY325" fmla="*/ 124613 h 186529"/>
                    <a:gd name="connsiteX326" fmla="*/ 11290 w 581222"/>
                    <a:gd name="connsiteY326" fmla="*/ 132566 h 186529"/>
                    <a:gd name="connsiteX327" fmla="*/ 19598 w 581222"/>
                    <a:gd name="connsiteY327" fmla="*/ 129690 h 186529"/>
                    <a:gd name="connsiteX328" fmla="*/ 20344 w 581222"/>
                    <a:gd name="connsiteY328" fmla="*/ 129442 h 186529"/>
                    <a:gd name="connsiteX329" fmla="*/ 25882 w 581222"/>
                    <a:gd name="connsiteY329" fmla="*/ 127418 h 186529"/>
                    <a:gd name="connsiteX330" fmla="*/ 26414 w 581222"/>
                    <a:gd name="connsiteY330" fmla="*/ 127205 h 186529"/>
                    <a:gd name="connsiteX331" fmla="*/ 29361 w 581222"/>
                    <a:gd name="connsiteY331" fmla="*/ 130152 h 186529"/>
                    <a:gd name="connsiteX332" fmla="*/ 40686 w 581222"/>
                    <a:gd name="connsiteY332" fmla="*/ 137181 h 186529"/>
                    <a:gd name="connsiteX333" fmla="*/ 45657 w 581222"/>
                    <a:gd name="connsiteY333" fmla="*/ 138885 h 186529"/>
                    <a:gd name="connsiteX334" fmla="*/ 49171 w 581222"/>
                    <a:gd name="connsiteY334" fmla="*/ 139666 h 186529"/>
                    <a:gd name="connsiteX335" fmla="*/ 49455 w 581222"/>
                    <a:gd name="connsiteY335" fmla="*/ 139737 h 186529"/>
                    <a:gd name="connsiteX336" fmla="*/ 49668 w 581222"/>
                    <a:gd name="connsiteY336" fmla="*/ 139737 h 186529"/>
                    <a:gd name="connsiteX337" fmla="*/ 49881 w 581222"/>
                    <a:gd name="connsiteY337" fmla="*/ 139808 h 186529"/>
                    <a:gd name="connsiteX338" fmla="*/ 56485 w 581222"/>
                    <a:gd name="connsiteY338" fmla="*/ 140341 h 186529"/>
                    <a:gd name="connsiteX339" fmla="*/ 70082 w 581222"/>
                    <a:gd name="connsiteY339" fmla="*/ 138033 h 186529"/>
                    <a:gd name="connsiteX340" fmla="*/ 75230 w 581222"/>
                    <a:gd name="connsiteY340" fmla="*/ 135796 h 186529"/>
                    <a:gd name="connsiteX341" fmla="*/ 84745 w 581222"/>
                    <a:gd name="connsiteY341" fmla="*/ 143784 h 186529"/>
                    <a:gd name="connsiteX342" fmla="*/ 87088 w 581222"/>
                    <a:gd name="connsiteY342" fmla="*/ 145063 h 186529"/>
                    <a:gd name="connsiteX343" fmla="*/ 89609 w 581222"/>
                    <a:gd name="connsiteY343" fmla="*/ 146199 h 186529"/>
                    <a:gd name="connsiteX344" fmla="*/ 98697 w 581222"/>
                    <a:gd name="connsiteY344" fmla="*/ 148790 h 186529"/>
                    <a:gd name="connsiteX345" fmla="*/ 104555 w 581222"/>
                    <a:gd name="connsiteY345" fmla="*/ 149252 h 186529"/>
                    <a:gd name="connsiteX346" fmla="*/ 111230 w 581222"/>
                    <a:gd name="connsiteY346" fmla="*/ 148648 h 186529"/>
                    <a:gd name="connsiteX347" fmla="*/ 113821 w 581222"/>
                    <a:gd name="connsiteY347" fmla="*/ 148080 h 186529"/>
                    <a:gd name="connsiteX348" fmla="*/ 116377 w 581222"/>
                    <a:gd name="connsiteY348" fmla="*/ 147335 h 186529"/>
                    <a:gd name="connsiteX349" fmla="*/ 121525 w 581222"/>
                    <a:gd name="connsiteY349" fmla="*/ 145240 h 186529"/>
                    <a:gd name="connsiteX350" fmla="*/ 125857 w 581222"/>
                    <a:gd name="connsiteY350" fmla="*/ 152696 h 186529"/>
                    <a:gd name="connsiteX351" fmla="*/ 152909 w 581222"/>
                    <a:gd name="connsiteY351" fmla="*/ 169098 h 186529"/>
                    <a:gd name="connsiteX352" fmla="*/ 159051 w 581222"/>
                    <a:gd name="connsiteY352" fmla="*/ 169559 h 186529"/>
                    <a:gd name="connsiteX353" fmla="*/ 179998 w 581222"/>
                    <a:gd name="connsiteY353" fmla="*/ 163843 h 186529"/>
                    <a:gd name="connsiteX354" fmla="*/ 209820 w 581222"/>
                    <a:gd name="connsiteY354" fmla="*/ 186068 h 186529"/>
                    <a:gd name="connsiteX355" fmla="*/ 215748 w 581222"/>
                    <a:gd name="connsiteY355" fmla="*/ 186529 h 186529"/>
                    <a:gd name="connsiteX356" fmla="*/ 244931 w 581222"/>
                    <a:gd name="connsiteY356" fmla="*/ 173748 h 186529"/>
                    <a:gd name="connsiteX357" fmla="*/ 268114 w 581222"/>
                    <a:gd name="connsiteY357" fmla="*/ 186068 h 186529"/>
                    <a:gd name="connsiteX358" fmla="*/ 274008 w 581222"/>
                    <a:gd name="connsiteY358" fmla="*/ 186529 h 186529"/>
                    <a:gd name="connsiteX359" fmla="*/ 304078 w 581222"/>
                    <a:gd name="connsiteY359" fmla="*/ 172790 h 186529"/>
                    <a:gd name="connsiteX360" fmla="*/ 320906 w 581222"/>
                    <a:gd name="connsiteY360" fmla="*/ 179855 h 186529"/>
                    <a:gd name="connsiteX361" fmla="*/ 326480 w 581222"/>
                    <a:gd name="connsiteY361" fmla="*/ 180281 h 186529"/>
                    <a:gd name="connsiteX362" fmla="*/ 359071 w 581222"/>
                    <a:gd name="connsiteY362" fmla="*/ 161820 h 186529"/>
                    <a:gd name="connsiteX363" fmla="*/ 377781 w 581222"/>
                    <a:gd name="connsiteY363" fmla="*/ 170553 h 186529"/>
                    <a:gd name="connsiteX364" fmla="*/ 383426 w 581222"/>
                    <a:gd name="connsiteY364" fmla="*/ 170979 h 186529"/>
                    <a:gd name="connsiteX365" fmla="*/ 418076 w 581222"/>
                    <a:gd name="connsiteY365" fmla="*/ 146767 h 186529"/>
                    <a:gd name="connsiteX366" fmla="*/ 430573 w 581222"/>
                    <a:gd name="connsiteY366" fmla="*/ 151062 h 186529"/>
                    <a:gd name="connsiteX367" fmla="*/ 436218 w 581222"/>
                    <a:gd name="connsiteY367" fmla="*/ 151488 h 186529"/>
                    <a:gd name="connsiteX368" fmla="*/ 472750 w 581222"/>
                    <a:gd name="connsiteY368" fmla="*/ 120104 h 186529"/>
                    <a:gd name="connsiteX369" fmla="*/ 472892 w 581222"/>
                    <a:gd name="connsiteY369" fmla="*/ 119181 h 186529"/>
                    <a:gd name="connsiteX370" fmla="*/ 486951 w 581222"/>
                    <a:gd name="connsiteY370" fmla="*/ 124045 h 186529"/>
                    <a:gd name="connsiteX371" fmla="*/ 493235 w 581222"/>
                    <a:gd name="connsiteY371" fmla="*/ 124542 h 186529"/>
                    <a:gd name="connsiteX372" fmla="*/ 502856 w 581222"/>
                    <a:gd name="connsiteY372" fmla="*/ 123406 h 186529"/>
                    <a:gd name="connsiteX373" fmla="*/ 506300 w 581222"/>
                    <a:gd name="connsiteY373" fmla="*/ 122448 h 186529"/>
                    <a:gd name="connsiteX374" fmla="*/ 531648 w 581222"/>
                    <a:gd name="connsiteY374" fmla="*/ 86448 h 186529"/>
                    <a:gd name="connsiteX375" fmla="*/ 540453 w 581222"/>
                    <a:gd name="connsiteY375" fmla="*/ 87371 h 186529"/>
                    <a:gd name="connsiteX376" fmla="*/ 542406 w 581222"/>
                    <a:gd name="connsiteY376" fmla="*/ 87336 h 186529"/>
                    <a:gd name="connsiteX377" fmla="*/ 542903 w 581222"/>
                    <a:gd name="connsiteY377" fmla="*/ 87336 h 186529"/>
                    <a:gd name="connsiteX378" fmla="*/ 544536 w 581222"/>
                    <a:gd name="connsiteY378" fmla="*/ 87229 h 186529"/>
                    <a:gd name="connsiteX379" fmla="*/ 544784 w 581222"/>
                    <a:gd name="connsiteY379" fmla="*/ 87229 h 186529"/>
                    <a:gd name="connsiteX380" fmla="*/ 545033 w 581222"/>
                    <a:gd name="connsiteY380" fmla="*/ 87158 h 186529"/>
                    <a:gd name="connsiteX381" fmla="*/ 545494 w 581222"/>
                    <a:gd name="connsiteY381" fmla="*/ 87087 h 186529"/>
                    <a:gd name="connsiteX382" fmla="*/ 548015 w 581222"/>
                    <a:gd name="connsiteY382" fmla="*/ 86697 h 186529"/>
                    <a:gd name="connsiteX383" fmla="*/ 553766 w 581222"/>
                    <a:gd name="connsiteY383" fmla="*/ 85206 h 186529"/>
                    <a:gd name="connsiteX384" fmla="*/ 557352 w 581222"/>
                    <a:gd name="connsiteY384" fmla="*/ 83786 h 186529"/>
                    <a:gd name="connsiteX385" fmla="*/ 562003 w 581222"/>
                    <a:gd name="connsiteY385" fmla="*/ 81336 h 186529"/>
                    <a:gd name="connsiteX386" fmla="*/ 571021 w 581222"/>
                    <a:gd name="connsiteY386" fmla="*/ 73845 h 186529"/>
                    <a:gd name="connsiteX387" fmla="*/ 574216 w 581222"/>
                    <a:gd name="connsiteY387" fmla="*/ 69869 h 186529"/>
                    <a:gd name="connsiteX388" fmla="*/ 576275 w 581222"/>
                    <a:gd name="connsiteY388" fmla="*/ 66567 h 186529"/>
                    <a:gd name="connsiteX389" fmla="*/ 581032 w 581222"/>
                    <a:gd name="connsiteY389" fmla="*/ 43739 h 186529"/>
                    <a:gd name="connsiteX390" fmla="*/ 540844 w 581222"/>
                    <a:gd name="connsiteY390" fmla="*/ 12035 h 186529"/>
                    <a:gd name="connsiteX391" fmla="*/ 538749 w 581222"/>
                    <a:gd name="connsiteY391" fmla="*/ 12106 h 186529"/>
                    <a:gd name="connsiteX392" fmla="*/ 534418 w 581222"/>
                    <a:gd name="connsiteY392" fmla="*/ 8379 h 186529"/>
                    <a:gd name="connsiteX393" fmla="*/ 509104 w 581222"/>
                    <a:gd name="connsiteY393" fmla="*/ 107 h 186529"/>
                    <a:gd name="connsiteX394" fmla="*/ 509104 w 581222"/>
                    <a:gd name="connsiteY394" fmla="*/ 107 h 186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581222" h="186529">
                      <a:moveTo>
                        <a:pt x="509140" y="9905"/>
                      </a:moveTo>
                      <a:cubicBezTo>
                        <a:pt x="518584" y="9905"/>
                        <a:pt x="524974" y="13136"/>
                        <a:pt x="528063" y="15799"/>
                      </a:cubicBezTo>
                      <a:cubicBezTo>
                        <a:pt x="524903" y="16899"/>
                        <a:pt x="521850" y="18390"/>
                        <a:pt x="518939" y="20307"/>
                      </a:cubicBezTo>
                      <a:lnTo>
                        <a:pt x="516773" y="21763"/>
                      </a:lnTo>
                      <a:lnTo>
                        <a:pt x="522986" y="27372"/>
                      </a:lnTo>
                      <a:lnTo>
                        <a:pt x="524264" y="26591"/>
                      </a:lnTo>
                      <a:cubicBezTo>
                        <a:pt x="527282" y="24745"/>
                        <a:pt x="530512" y="23432"/>
                        <a:pt x="533885" y="22651"/>
                      </a:cubicBezTo>
                      <a:cubicBezTo>
                        <a:pt x="534524" y="22508"/>
                        <a:pt x="535163" y="22402"/>
                        <a:pt x="535838" y="22295"/>
                      </a:cubicBezTo>
                      <a:lnTo>
                        <a:pt x="536299" y="22224"/>
                      </a:lnTo>
                      <a:cubicBezTo>
                        <a:pt x="536796" y="22153"/>
                        <a:pt x="537293" y="22047"/>
                        <a:pt x="537826" y="22011"/>
                      </a:cubicBezTo>
                      <a:cubicBezTo>
                        <a:pt x="538855" y="21905"/>
                        <a:pt x="539885" y="21869"/>
                        <a:pt x="540879" y="21869"/>
                      </a:cubicBezTo>
                      <a:cubicBezTo>
                        <a:pt x="554512" y="21869"/>
                        <a:pt x="569671" y="27869"/>
                        <a:pt x="571305" y="44697"/>
                      </a:cubicBezTo>
                      <a:cubicBezTo>
                        <a:pt x="571873" y="50626"/>
                        <a:pt x="570665" y="56520"/>
                        <a:pt x="567719" y="61774"/>
                      </a:cubicBezTo>
                      <a:cubicBezTo>
                        <a:pt x="567257" y="62626"/>
                        <a:pt x="566725" y="63478"/>
                        <a:pt x="566157" y="64259"/>
                      </a:cubicBezTo>
                      <a:cubicBezTo>
                        <a:pt x="565411" y="65324"/>
                        <a:pt x="564595" y="66318"/>
                        <a:pt x="563707" y="67277"/>
                      </a:cubicBezTo>
                      <a:cubicBezTo>
                        <a:pt x="561719" y="69478"/>
                        <a:pt x="559411" y="71395"/>
                        <a:pt x="556855" y="72957"/>
                      </a:cubicBezTo>
                      <a:cubicBezTo>
                        <a:pt x="555719" y="73667"/>
                        <a:pt x="554512" y="74271"/>
                        <a:pt x="553340" y="74803"/>
                      </a:cubicBezTo>
                      <a:cubicBezTo>
                        <a:pt x="552453" y="75194"/>
                        <a:pt x="551530" y="75549"/>
                        <a:pt x="550607" y="75869"/>
                      </a:cubicBezTo>
                      <a:cubicBezTo>
                        <a:pt x="549116" y="76366"/>
                        <a:pt x="547660" y="76756"/>
                        <a:pt x="546240" y="77005"/>
                      </a:cubicBezTo>
                      <a:cubicBezTo>
                        <a:pt x="545565" y="77147"/>
                        <a:pt x="544855" y="77218"/>
                        <a:pt x="544181" y="77324"/>
                      </a:cubicBezTo>
                      <a:lnTo>
                        <a:pt x="543577" y="77431"/>
                      </a:lnTo>
                      <a:cubicBezTo>
                        <a:pt x="543222" y="77431"/>
                        <a:pt x="542903" y="77466"/>
                        <a:pt x="542548" y="77502"/>
                      </a:cubicBezTo>
                      <a:lnTo>
                        <a:pt x="541944" y="77502"/>
                      </a:lnTo>
                      <a:cubicBezTo>
                        <a:pt x="541447" y="77537"/>
                        <a:pt x="540950" y="77573"/>
                        <a:pt x="540417" y="77573"/>
                      </a:cubicBezTo>
                      <a:cubicBezTo>
                        <a:pt x="536725" y="77573"/>
                        <a:pt x="533175" y="76969"/>
                        <a:pt x="529802" y="75762"/>
                      </a:cubicBezTo>
                      <a:cubicBezTo>
                        <a:pt x="529057" y="75513"/>
                        <a:pt x="528347" y="75229"/>
                        <a:pt x="527637" y="74910"/>
                      </a:cubicBezTo>
                      <a:cubicBezTo>
                        <a:pt x="526820" y="74555"/>
                        <a:pt x="526039" y="74164"/>
                        <a:pt x="525258" y="73738"/>
                      </a:cubicBezTo>
                      <a:cubicBezTo>
                        <a:pt x="522169" y="72034"/>
                        <a:pt x="519436" y="69798"/>
                        <a:pt x="517128" y="67170"/>
                      </a:cubicBezTo>
                      <a:cubicBezTo>
                        <a:pt x="516808" y="66780"/>
                        <a:pt x="516489" y="66389"/>
                        <a:pt x="516205" y="65999"/>
                      </a:cubicBezTo>
                      <a:lnTo>
                        <a:pt x="515211" y="64685"/>
                      </a:lnTo>
                      <a:lnTo>
                        <a:pt x="509921" y="67241"/>
                      </a:lnTo>
                      <a:lnTo>
                        <a:pt x="508004" y="68555"/>
                      </a:lnTo>
                      <a:lnTo>
                        <a:pt x="509353" y="70508"/>
                      </a:lnTo>
                      <a:cubicBezTo>
                        <a:pt x="509495" y="70685"/>
                        <a:pt x="509601" y="70863"/>
                        <a:pt x="509743" y="71040"/>
                      </a:cubicBezTo>
                      <a:cubicBezTo>
                        <a:pt x="513400" y="75691"/>
                        <a:pt x="516560" y="78993"/>
                        <a:pt x="522027" y="81549"/>
                      </a:cubicBezTo>
                      <a:cubicBezTo>
                        <a:pt x="522347" y="106010"/>
                        <a:pt x="504028" y="112897"/>
                        <a:pt x="503282" y="113146"/>
                      </a:cubicBezTo>
                      <a:cubicBezTo>
                        <a:pt x="502536" y="113394"/>
                        <a:pt x="501791" y="113607"/>
                        <a:pt x="500655" y="113892"/>
                      </a:cubicBezTo>
                      <a:cubicBezTo>
                        <a:pt x="498170" y="114460"/>
                        <a:pt x="495720" y="114744"/>
                        <a:pt x="493306" y="114744"/>
                      </a:cubicBezTo>
                      <a:cubicBezTo>
                        <a:pt x="491708" y="114744"/>
                        <a:pt x="490111" y="114637"/>
                        <a:pt x="488513" y="114389"/>
                      </a:cubicBezTo>
                      <a:cubicBezTo>
                        <a:pt x="481306" y="113288"/>
                        <a:pt x="474667" y="109667"/>
                        <a:pt x="469839" y="104235"/>
                      </a:cubicBezTo>
                      <a:cubicBezTo>
                        <a:pt x="466715" y="100720"/>
                        <a:pt x="464442" y="96531"/>
                        <a:pt x="463271" y="92093"/>
                      </a:cubicBezTo>
                      <a:lnTo>
                        <a:pt x="462596" y="89608"/>
                      </a:lnTo>
                      <a:lnTo>
                        <a:pt x="459011" y="91596"/>
                      </a:lnTo>
                      <a:cubicBezTo>
                        <a:pt x="458230" y="92022"/>
                        <a:pt x="457448" y="92484"/>
                        <a:pt x="456667" y="92910"/>
                      </a:cubicBezTo>
                      <a:lnTo>
                        <a:pt x="455283" y="93655"/>
                      </a:lnTo>
                      <a:lnTo>
                        <a:pt x="455886" y="95821"/>
                      </a:lnTo>
                      <a:cubicBezTo>
                        <a:pt x="457342" y="100436"/>
                        <a:pt x="459650" y="104696"/>
                        <a:pt x="462774" y="108495"/>
                      </a:cubicBezTo>
                      <a:cubicBezTo>
                        <a:pt x="463555" y="111832"/>
                        <a:pt x="463661" y="115276"/>
                        <a:pt x="463164" y="118684"/>
                      </a:cubicBezTo>
                      <a:cubicBezTo>
                        <a:pt x="461141" y="131820"/>
                        <a:pt x="449638" y="141725"/>
                        <a:pt x="436360" y="141725"/>
                      </a:cubicBezTo>
                      <a:cubicBezTo>
                        <a:pt x="434975" y="141725"/>
                        <a:pt x="433591" y="141619"/>
                        <a:pt x="432206" y="141406"/>
                      </a:cubicBezTo>
                      <a:cubicBezTo>
                        <a:pt x="426916" y="140589"/>
                        <a:pt x="422053" y="138282"/>
                        <a:pt x="418112" y="134731"/>
                      </a:cubicBezTo>
                      <a:cubicBezTo>
                        <a:pt x="417473" y="134128"/>
                        <a:pt x="416834" y="133524"/>
                        <a:pt x="416230" y="132850"/>
                      </a:cubicBezTo>
                      <a:cubicBezTo>
                        <a:pt x="415591" y="132140"/>
                        <a:pt x="414952" y="131394"/>
                        <a:pt x="414207" y="130329"/>
                      </a:cubicBezTo>
                      <a:cubicBezTo>
                        <a:pt x="411366" y="126388"/>
                        <a:pt x="409662" y="121738"/>
                        <a:pt x="409236" y="116909"/>
                      </a:cubicBezTo>
                      <a:cubicBezTo>
                        <a:pt x="409236" y="116732"/>
                        <a:pt x="409236" y="116554"/>
                        <a:pt x="409236" y="116341"/>
                      </a:cubicBezTo>
                      <a:lnTo>
                        <a:pt x="409094" y="113110"/>
                      </a:lnTo>
                      <a:lnTo>
                        <a:pt x="405864" y="114140"/>
                      </a:lnTo>
                      <a:cubicBezTo>
                        <a:pt x="404763" y="114495"/>
                        <a:pt x="403627" y="114850"/>
                        <a:pt x="402526" y="115205"/>
                      </a:cubicBezTo>
                      <a:lnTo>
                        <a:pt x="400964" y="115667"/>
                      </a:lnTo>
                      <a:lnTo>
                        <a:pt x="401071" y="117300"/>
                      </a:lnTo>
                      <a:cubicBezTo>
                        <a:pt x="401568" y="123868"/>
                        <a:pt x="403911" y="130152"/>
                        <a:pt x="407781" y="135477"/>
                      </a:cubicBezTo>
                      <a:cubicBezTo>
                        <a:pt x="408491" y="136471"/>
                        <a:pt x="409307" y="137430"/>
                        <a:pt x="410301" y="138495"/>
                      </a:cubicBezTo>
                      <a:cubicBezTo>
                        <a:pt x="408136" y="151488"/>
                        <a:pt x="396704" y="161252"/>
                        <a:pt x="383533" y="161252"/>
                      </a:cubicBezTo>
                      <a:cubicBezTo>
                        <a:pt x="382148" y="161252"/>
                        <a:pt x="380763" y="161145"/>
                        <a:pt x="379379" y="160932"/>
                      </a:cubicBezTo>
                      <a:cubicBezTo>
                        <a:pt x="372207" y="159832"/>
                        <a:pt x="365888" y="155997"/>
                        <a:pt x="361450" y="149926"/>
                      </a:cubicBezTo>
                      <a:cubicBezTo>
                        <a:pt x="360918" y="149181"/>
                        <a:pt x="360421" y="148435"/>
                        <a:pt x="359959" y="147654"/>
                      </a:cubicBezTo>
                      <a:cubicBezTo>
                        <a:pt x="359391" y="146660"/>
                        <a:pt x="358894" y="145666"/>
                        <a:pt x="358468" y="144601"/>
                      </a:cubicBezTo>
                      <a:cubicBezTo>
                        <a:pt x="356693" y="140447"/>
                        <a:pt x="356018" y="135832"/>
                        <a:pt x="356515" y="131288"/>
                      </a:cubicBezTo>
                      <a:lnTo>
                        <a:pt x="356515" y="130826"/>
                      </a:lnTo>
                      <a:cubicBezTo>
                        <a:pt x="356586" y="130542"/>
                        <a:pt x="356622" y="130258"/>
                        <a:pt x="356657" y="129974"/>
                      </a:cubicBezTo>
                      <a:cubicBezTo>
                        <a:pt x="356728" y="129477"/>
                        <a:pt x="356835" y="128980"/>
                        <a:pt x="356977" y="128483"/>
                      </a:cubicBezTo>
                      <a:lnTo>
                        <a:pt x="357616" y="125572"/>
                      </a:lnTo>
                      <a:lnTo>
                        <a:pt x="352930" y="126282"/>
                      </a:lnTo>
                      <a:cubicBezTo>
                        <a:pt x="352077" y="126424"/>
                        <a:pt x="351225" y="126566"/>
                        <a:pt x="350373" y="126672"/>
                      </a:cubicBezTo>
                      <a:lnTo>
                        <a:pt x="348953" y="126921"/>
                      </a:lnTo>
                      <a:lnTo>
                        <a:pt x="348563" y="128696"/>
                      </a:lnTo>
                      <a:cubicBezTo>
                        <a:pt x="347320" y="136755"/>
                        <a:pt x="348918" y="144992"/>
                        <a:pt x="353072" y="151986"/>
                      </a:cubicBezTo>
                      <a:cubicBezTo>
                        <a:pt x="349060" y="162991"/>
                        <a:pt x="338232" y="170518"/>
                        <a:pt x="326587" y="170518"/>
                      </a:cubicBezTo>
                      <a:cubicBezTo>
                        <a:pt x="325238" y="170518"/>
                        <a:pt x="323889" y="170411"/>
                        <a:pt x="322504" y="170198"/>
                      </a:cubicBezTo>
                      <a:cubicBezTo>
                        <a:pt x="316717" y="169311"/>
                        <a:pt x="311463" y="166683"/>
                        <a:pt x="307238" y="162601"/>
                      </a:cubicBezTo>
                      <a:cubicBezTo>
                        <a:pt x="306776" y="162139"/>
                        <a:pt x="306279" y="161678"/>
                        <a:pt x="305853" y="161181"/>
                      </a:cubicBezTo>
                      <a:cubicBezTo>
                        <a:pt x="305392" y="160648"/>
                        <a:pt x="304930" y="160080"/>
                        <a:pt x="304504" y="159512"/>
                      </a:cubicBezTo>
                      <a:lnTo>
                        <a:pt x="304149" y="159086"/>
                      </a:lnTo>
                      <a:cubicBezTo>
                        <a:pt x="299712" y="153051"/>
                        <a:pt x="297901" y="145666"/>
                        <a:pt x="299037" y="138246"/>
                      </a:cubicBezTo>
                      <a:cubicBezTo>
                        <a:pt x="299285" y="136649"/>
                        <a:pt x="299712" y="135015"/>
                        <a:pt x="300386" y="133205"/>
                      </a:cubicBezTo>
                      <a:lnTo>
                        <a:pt x="301380" y="130471"/>
                      </a:lnTo>
                      <a:lnTo>
                        <a:pt x="296516" y="130542"/>
                      </a:lnTo>
                      <a:cubicBezTo>
                        <a:pt x="295735" y="130542"/>
                        <a:pt x="294919" y="130578"/>
                        <a:pt x="294102" y="130578"/>
                      </a:cubicBezTo>
                      <a:lnTo>
                        <a:pt x="292611" y="130578"/>
                      </a:lnTo>
                      <a:lnTo>
                        <a:pt x="292185" y="131998"/>
                      </a:lnTo>
                      <a:cubicBezTo>
                        <a:pt x="291617" y="133844"/>
                        <a:pt x="291226" y="135441"/>
                        <a:pt x="290978" y="137004"/>
                      </a:cubicBezTo>
                      <a:cubicBezTo>
                        <a:pt x="289487" y="146802"/>
                        <a:pt x="292114" y="156778"/>
                        <a:pt x="298185" y="164624"/>
                      </a:cubicBezTo>
                      <a:cubicBezTo>
                        <a:pt x="292505" y="172257"/>
                        <a:pt x="283451" y="176731"/>
                        <a:pt x="274114" y="176731"/>
                      </a:cubicBezTo>
                      <a:cubicBezTo>
                        <a:pt x="272659" y="176731"/>
                        <a:pt x="271168" y="176624"/>
                        <a:pt x="269677" y="176376"/>
                      </a:cubicBezTo>
                      <a:cubicBezTo>
                        <a:pt x="261795" y="175169"/>
                        <a:pt x="254837" y="170944"/>
                        <a:pt x="250115" y="164518"/>
                      </a:cubicBezTo>
                      <a:cubicBezTo>
                        <a:pt x="249866" y="164163"/>
                        <a:pt x="249618" y="163808"/>
                        <a:pt x="249405" y="163453"/>
                      </a:cubicBezTo>
                      <a:lnTo>
                        <a:pt x="249156" y="163062"/>
                      </a:lnTo>
                      <a:cubicBezTo>
                        <a:pt x="248766" y="162423"/>
                        <a:pt x="248375" y="161820"/>
                        <a:pt x="248020" y="161145"/>
                      </a:cubicBezTo>
                      <a:cubicBezTo>
                        <a:pt x="247630" y="160435"/>
                        <a:pt x="247239" y="159690"/>
                        <a:pt x="246920" y="158944"/>
                      </a:cubicBezTo>
                      <a:cubicBezTo>
                        <a:pt x="244576" y="153725"/>
                        <a:pt x="243795" y="147974"/>
                        <a:pt x="244683" y="142293"/>
                      </a:cubicBezTo>
                      <a:cubicBezTo>
                        <a:pt x="245073" y="139702"/>
                        <a:pt x="245854" y="137146"/>
                        <a:pt x="246920" y="134696"/>
                      </a:cubicBezTo>
                      <a:cubicBezTo>
                        <a:pt x="247239" y="133950"/>
                        <a:pt x="247630" y="133240"/>
                        <a:pt x="248020" y="132530"/>
                      </a:cubicBezTo>
                      <a:cubicBezTo>
                        <a:pt x="248198" y="132211"/>
                        <a:pt x="248411" y="131856"/>
                        <a:pt x="248730" y="131359"/>
                      </a:cubicBezTo>
                      <a:lnTo>
                        <a:pt x="250505" y="128554"/>
                      </a:lnTo>
                      <a:lnTo>
                        <a:pt x="241381" y="127666"/>
                      </a:lnTo>
                      <a:lnTo>
                        <a:pt x="240742" y="128838"/>
                      </a:lnTo>
                      <a:cubicBezTo>
                        <a:pt x="238647" y="132708"/>
                        <a:pt x="237227" y="136826"/>
                        <a:pt x="236588" y="141051"/>
                      </a:cubicBezTo>
                      <a:cubicBezTo>
                        <a:pt x="235381" y="148968"/>
                        <a:pt x="236659" y="156885"/>
                        <a:pt x="240281" y="164021"/>
                      </a:cubicBezTo>
                      <a:cubicBezTo>
                        <a:pt x="234600" y="172009"/>
                        <a:pt x="225370" y="176695"/>
                        <a:pt x="215819" y="176695"/>
                      </a:cubicBezTo>
                      <a:cubicBezTo>
                        <a:pt x="214364" y="176695"/>
                        <a:pt x="212873" y="176589"/>
                        <a:pt x="211382" y="176340"/>
                      </a:cubicBezTo>
                      <a:cubicBezTo>
                        <a:pt x="199843" y="174565"/>
                        <a:pt x="190329" y="166115"/>
                        <a:pt x="187134" y="154826"/>
                      </a:cubicBezTo>
                      <a:cubicBezTo>
                        <a:pt x="186921" y="154116"/>
                        <a:pt x="186779" y="153406"/>
                        <a:pt x="186637" y="152696"/>
                      </a:cubicBezTo>
                      <a:cubicBezTo>
                        <a:pt x="186459" y="151879"/>
                        <a:pt x="186353" y="151062"/>
                        <a:pt x="186246" y="150210"/>
                      </a:cubicBezTo>
                      <a:cubicBezTo>
                        <a:pt x="185926" y="147512"/>
                        <a:pt x="185962" y="144814"/>
                        <a:pt x="186353" y="142293"/>
                      </a:cubicBezTo>
                      <a:cubicBezTo>
                        <a:pt x="187240" y="136400"/>
                        <a:pt x="189938" y="130968"/>
                        <a:pt x="194057" y="126530"/>
                      </a:cubicBezTo>
                      <a:cubicBezTo>
                        <a:pt x="194518" y="126033"/>
                        <a:pt x="195015" y="125536"/>
                        <a:pt x="195548" y="125075"/>
                      </a:cubicBezTo>
                      <a:lnTo>
                        <a:pt x="198778" y="122093"/>
                      </a:lnTo>
                      <a:lnTo>
                        <a:pt x="188199" y="120921"/>
                      </a:lnTo>
                      <a:lnTo>
                        <a:pt x="187524" y="121702"/>
                      </a:lnTo>
                      <a:cubicBezTo>
                        <a:pt x="182589" y="127240"/>
                        <a:pt x="179430" y="133915"/>
                        <a:pt x="178329" y="141086"/>
                      </a:cubicBezTo>
                      <a:cubicBezTo>
                        <a:pt x="177725" y="145063"/>
                        <a:pt x="177761" y="149110"/>
                        <a:pt x="178471" y="153157"/>
                      </a:cubicBezTo>
                      <a:cubicBezTo>
                        <a:pt x="172897" y="157453"/>
                        <a:pt x="166081" y="159761"/>
                        <a:pt x="159193" y="159761"/>
                      </a:cubicBezTo>
                      <a:cubicBezTo>
                        <a:pt x="157631" y="159761"/>
                        <a:pt x="156069" y="159654"/>
                        <a:pt x="154542" y="159406"/>
                      </a:cubicBezTo>
                      <a:cubicBezTo>
                        <a:pt x="146199" y="158127"/>
                        <a:pt x="138886" y="153690"/>
                        <a:pt x="133916" y="146909"/>
                      </a:cubicBezTo>
                      <a:cubicBezTo>
                        <a:pt x="131714" y="143891"/>
                        <a:pt x="130046" y="140518"/>
                        <a:pt x="129016" y="136862"/>
                      </a:cubicBezTo>
                      <a:cubicBezTo>
                        <a:pt x="128839" y="136187"/>
                        <a:pt x="128661" y="135512"/>
                        <a:pt x="128519" y="134838"/>
                      </a:cubicBezTo>
                      <a:cubicBezTo>
                        <a:pt x="128342" y="134057"/>
                        <a:pt x="128200" y="133311"/>
                        <a:pt x="128093" y="132530"/>
                      </a:cubicBezTo>
                      <a:cubicBezTo>
                        <a:pt x="127703" y="129513"/>
                        <a:pt x="127703" y="126495"/>
                        <a:pt x="128164" y="123513"/>
                      </a:cubicBezTo>
                      <a:cubicBezTo>
                        <a:pt x="128661" y="120175"/>
                        <a:pt x="129762" y="116909"/>
                        <a:pt x="131395" y="113820"/>
                      </a:cubicBezTo>
                      <a:lnTo>
                        <a:pt x="132318" y="111406"/>
                      </a:lnTo>
                      <a:lnTo>
                        <a:pt x="129726" y="110838"/>
                      </a:lnTo>
                      <a:cubicBezTo>
                        <a:pt x="128413" y="110554"/>
                        <a:pt x="127135" y="110270"/>
                        <a:pt x="125857" y="110022"/>
                      </a:cubicBezTo>
                      <a:lnTo>
                        <a:pt x="124330" y="109702"/>
                      </a:lnTo>
                      <a:lnTo>
                        <a:pt x="123655" y="111122"/>
                      </a:lnTo>
                      <a:cubicBezTo>
                        <a:pt x="121880" y="114744"/>
                        <a:pt x="120709" y="118471"/>
                        <a:pt x="120141" y="122270"/>
                      </a:cubicBezTo>
                      <a:cubicBezTo>
                        <a:pt x="119502" y="126424"/>
                        <a:pt x="119537" y="130649"/>
                        <a:pt x="120247" y="134873"/>
                      </a:cubicBezTo>
                      <a:cubicBezTo>
                        <a:pt x="118152" y="136187"/>
                        <a:pt x="115916" y="137252"/>
                        <a:pt x="113502" y="138033"/>
                      </a:cubicBezTo>
                      <a:cubicBezTo>
                        <a:pt x="112898" y="138246"/>
                        <a:pt x="112259" y="138424"/>
                        <a:pt x="111620" y="138566"/>
                      </a:cubicBezTo>
                      <a:cubicBezTo>
                        <a:pt x="110981" y="138708"/>
                        <a:pt x="110342" y="138885"/>
                        <a:pt x="109703" y="138992"/>
                      </a:cubicBezTo>
                      <a:cubicBezTo>
                        <a:pt x="107999" y="139276"/>
                        <a:pt x="106366" y="139418"/>
                        <a:pt x="104697" y="139418"/>
                      </a:cubicBezTo>
                      <a:cubicBezTo>
                        <a:pt x="103242" y="139418"/>
                        <a:pt x="101786" y="139311"/>
                        <a:pt x="100330" y="139063"/>
                      </a:cubicBezTo>
                      <a:cubicBezTo>
                        <a:pt x="98094" y="138708"/>
                        <a:pt x="95822" y="138069"/>
                        <a:pt x="93585" y="137146"/>
                      </a:cubicBezTo>
                      <a:cubicBezTo>
                        <a:pt x="92946" y="136862"/>
                        <a:pt x="92307" y="136613"/>
                        <a:pt x="91703" y="136293"/>
                      </a:cubicBezTo>
                      <a:cubicBezTo>
                        <a:pt x="91100" y="135974"/>
                        <a:pt x="90532" y="135654"/>
                        <a:pt x="89964" y="135335"/>
                      </a:cubicBezTo>
                      <a:cubicBezTo>
                        <a:pt x="86555" y="133311"/>
                        <a:pt x="83644" y="130649"/>
                        <a:pt x="81088" y="127169"/>
                      </a:cubicBezTo>
                      <a:cubicBezTo>
                        <a:pt x="80769" y="126743"/>
                        <a:pt x="80484" y="126282"/>
                        <a:pt x="80200" y="125820"/>
                      </a:cubicBezTo>
                      <a:lnTo>
                        <a:pt x="79952" y="125465"/>
                      </a:lnTo>
                      <a:cubicBezTo>
                        <a:pt x="79774" y="125146"/>
                        <a:pt x="79597" y="124826"/>
                        <a:pt x="79242" y="124187"/>
                      </a:cubicBezTo>
                      <a:lnTo>
                        <a:pt x="78993" y="123726"/>
                      </a:lnTo>
                      <a:cubicBezTo>
                        <a:pt x="76118" y="118187"/>
                        <a:pt x="75088" y="112045"/>
                        <a:pt x="76011" y="105975"/>
                      </a:cubicBezTo>
                      <a:lnTo>
                        <a:pt x="76579" y="102921"/>
                      </a:lnTo>
                      <a:lnTo>
                        <a:pt x="70366" y="102140"/>
                      </a:lnTo>
                      <a:lnTo>
                        <a:pt x="68378" y="102247"/>
                      </a:lnTo>
                      <a:lnTo>
                        <a:pt x="67917" y="104767"/>
                      </a:lnTo>
                      <a:cubicBezTo>
                        <a:pt x="66745" y="112329"/>
                        <a:pt x="67952" y="119927"/>
                        <a:pt x="71360" y="126850"/>
                      </a:cubicBezTo>
                      <a:cubicBezTo>
                        <a:pt x="69940" y="127631"/>
                        <a:pt x="68449" y="128305"/>
                        <a:pt x="66958" y="128802"/>
                      </a:cubicBezTo>
                      <a:cubicBezTo>
                        <a:pt x="63656" y="129974"/>
                        <a:pt x="60177" y="130542"/>
                        <a:pt x="56627" y="130542"/>
                      </a:cubicBezTo>
                      <a:cubicBezTo>
                        <a:pt x="55029" y="130542"/>
                        <a:pt x="53396" y="130400"/>
                        <a:pt x="51550" y="130116"/>
                      </a:cubicBezTo>
                      <a:lnTo>
                        <a:pt x="51124" y="130010"/>
                      </a:lnTo>
                      <a:cubicBezTo>
                        <a:pt x="50165" y="129832"/>
                        <a:pt x="49242" y="129655"/>
                        <a:pt x="48319" y="129406"/>
                      </a:cubicBezTo>
                      <a:cubicBezTo>
                        <a:pt x="47112" y="129087"/>
                        <a:pt x="45870" y="128660"/>
                        <a:pt x="44521" y="128092"/>
                      </a:cubicBezTo>
                      <a:cubicBezTo>
                        <a:pt x="41290" y="126743"/>
                        <a:pt x="38414" y="124968"/>
                        <a:pt x="35929" y="122767"/>
                      </a:cubicBezTo>
                      <a:cubicBezTo>
                        <a:pt x="34970" y="121915"/>
                        <a:pt x="34083" y="120992"/>
                        <a:pt x="33266" y="120033"/>
                      </a:cubicBezTo>
                      <a:cubicBezTo>
                        <a:pt x="32627" y="119323"/>
                        <a:pt x="32024" y="118578"/>
                        <a:pt x="31491" y="117797"/>
                      </a:cubicBezTo>
                      <a:cubicBezTo>
                        <a:pt x="27515" y="112258"/>
                        <a:pt x="25669" y="105584"/>
                        <a:pt x="26308" y="98981"/>
                      </a:cubicBezTo>
                      <a:lnTo>
                        <a:pt x="26450" y="97596"/>
                      </a:lnTo>
                      <a:lnTo>
                        <a:pt x="18746" y="93726"/>
                      </a:lnTo>
                      <a:lnTo>
                        <a:pt x="18355" y="96495"/>
                      </a:lnTo>
                      <a:cubicBezTo>
                        <a:pt x="17326" y="103525"/>
                        <a:pt x="19172" y="111868"/>
                        <a:pt x="22261" y="118294"/>
                      </a:cubicBezTo>
                      <a:cubicBezTo>
                        <a:pt x="20095" y="119181"/>
                        <a:pt x="18391" y="119749"/>
                        <a:pt x="16474" y="120388"/>
                      </a:cubicBezTo>
                      <a:cubicBezTo>
                        <a:pt x="13385" y="113856"/>
                        <a:pt x="10687" y="104945"/>
                        <a:pt x="10083" y="97738"/>
                      </a:cubicBezTo>
                      <a:cubicBezTo>
                        <a:pt x="7598" y="68129"/>
                        <a:pt x="26521" y="42248"/>
                        <a:pt x="52296" y="40011"/>
                      </a:cubicBezTo>
                      <a:cubicBezTo>
                        <a:pt x="50556" y="42070"/>
                        <a:pt x="49065" y="44378"/>
                        <a:pt x="47787" y="46863"/>
                      </a:cubicBezTo>
                      <a:lnTo>
                        <a:pt x="46828" y="48780"/>
                      </a:lnTo>
                      <a:lnTo>
                        <a:pt x="54319" y="52046"/>
                      </a:lnTo>
                      <a:lnTo>
                        <a:pt x="55171" y="50378"/>
                      </a:lnTo>
                      <a:cubicBezTo>
                        <a:pt x="57337" y="46224"/>
                        <a:pt x="60426" y="42816"/>
                        <a:pt x="64508" y="40153"/>
                      </a:cubicBezTo>
                      <a:lnTo>
                        <a:pt x="65041" y="39834"/>
                      </a:lnTo>
                      <a:cubicBezTo>
                        <a:pt x="71254" y="36035"/>
                        <a:pt x="77680" y="35076"/>
                        <a:pt x="80094" y="34828"/>
                      </a:cubicBezTo>
                      <a:cubicBezTo>
                        <a:pt x="80911" y="34757"/>
                        <a:pt x="81727" y="34757"/>
                        <a:pt x="82579" y="34757"/>
                      </a:cubicBezTo>
                      <a:cubicBezTo>
                        <a:pt x="90922" y="34757"/>
                        <a:pt x="98697" y="37633"/>
                        <a:pt x="103028" y="42283"/>
                      </a:cubicBezTo>
                      <a:lnTo>
                        <a:pt x="103490" y="42922"/>
                      </a:lnTo>
                      <a:cubicBezTo>
                        <a:pt x="105407" y="44697"/>
                        <a:pt x="106650" y="46331"/>
                        <a:pt x="107360" y="47431"/>
                      </a:cubicBezTo>
                      <a:cubicBezTo>
                        <a:pt x="103490" y="51052"/>
                        <a:pt x="100614" y="55526"/>
                        <a:pt x="98981" y="60532"/>
                      </a:cubicBezTo>
                      <a:cubicBezTo>
                        <a:pt x="98662" y="61455"/>
                        <a:pt x="98413" y="62413"/>
                        <a:pt x="98200" y="63372"/>
                      </a:cubicBezTo>
                      <a:lnTo>
                        <a:pt x="97810" y="65147"/>
                      </a:lnTo>
                      <a:lnTo>
                        <a:pt x="105656" y="67845"/>
                      </a:lnTo>
                      <a:lnTo>
                        <a:pt x="106117" y="65608"/>
                      </a:lnTo>
                      <a:cubicBezTo>
                        <a:pt x="107076" y="61100"/>
                        <a:pt x="109348" y="57017"/>
                        <a:pt x="112650" y="53786"/>
                      </a:cubicBezTo>
                      <a:cubicBezTo>
                        <a:pt x="113182" y="53254"/>
                        <a:pt x="113715" y="52756"/>
                        <a:pt x="114283" y="52295"/>
                      </a:cubicBezTo>
                      <a:cubicBezTo>
                        <a:pt x="114815" y="51869"/>
                        <a:pt x="115383" y="51478"/>
                        <a:pt x="115916" y="51123"/>
                      </a:cubicBezTo>
                      <a:cubicBezTo>
                        <a:pt x="119431" y="48745"/>
                        <a:pt x="123584" y="48283"/>
                        <a:pt x="128768" y="48283"/>
                      </a:cubicBezTo>
                      <a:cubicBezTo>
                        <a:pt x="129939" y="48283"/>
                        <a:pt x="131146" y="48390"/>
                        <a:pt x="132318" y="48567"/>
                      </a:cubicBezTo>
                      <a:cubicBezTo>
                        <a:pt x="143004" y="50200"/>
                        <a:pt x="150602" y="57549"/>
                        <a:pt x="151915" y="67348"/>
                      </a:cubicBezTo>
                      <a:cubicBezTo>
                        <a:pt x="148614" y="71573"/>
                        <a:pt x="146483" y="76579"/>
                        <a:pt x="145667" y="82010"/>
                      </a:cubicBezTo>
                      <a:lnTo>
                        <a:pt x="145489" y="83715"/>
                      </a:lnTo>
                      <a:lnTo>
                        <a:pt x="151205" y="85241"/>
                      </a:lnTo>
                      <a:lnTo>
                        <a:pt x="153477" y="85312"/>
                      </a:lnTo>
                      <a:lnTo>
                        <a:pt x="153761" y="83004"/>
                      </a:lnTo>
                      <a:cubicBezTo>
                        <a:pt x="153939" y="81868"/>
                        <a:pt x="154223" y="80661"/>
                        <a:pt x="154684" y="79312"/>
                      </a:cubicBezTo>
                      <a:lnTo>
                        <a:pt x="154791" y="78851"/>
                      </a:lnTo>
                      <a:cubicBezTo>
                        <a:pt x="155430" y="77005"/>
                        <a:pt x="156424" y="75158"/>
                        <a:pt x="157809" y="73206"/>
                      </a:cubicBezTo>
                      <a:cubicBezTo>
                        <a:pt x="158412" y="72354"/>
                        <a:pt x="159051" y="71573"/>
                        <a:pt x="159726" y="70827"/>
                      </a:cubicBezTo>
                      <a:cubicBezTo>
                        <a:pt x="164235" y="65963"/>
                        <a:pt x="170483" y="63230"/>
                        <a:pt x="176909" y="63230"/>
                      </a:cubicBezTo>
                      <a:cubicBezTo>
                        <a:pt x="178045" y="63230"/>
                        <a:pt x="179181" y="63301"/>
                        <a:pt x="180317" y="63478"/>
                      </a:cubicBezTo>
                      <a:cubicBezTo>
                        <a:pt x="188767" y="64756"/>
                        <a:pt x="195867" y="70721"/>
                        <a:pt x="198743" y="78744"/>
                      </a:cubicBezTo>
                      <a:cubicBezTo>
                        <a:pt x="195051" y="82472"/>
                        <a:pt x="192281" y="87087"/>
                        <a:pt x="190684" y="92129"/>
                      </a:cubicBezTo>
                      <a:lnTo>
                        <a:pt x="190009" y="94294"/>
                      </a:lnTo>
                      <a:lnTo>
                        <a:pt x="198033" y="95856"/>
                      </a:lnTo>
                      <a:lnTo>
                        <a:pt x="198601" y="94188"/>
                      </a:lnTo>
                      <a:cubicBezTo>
                        <a:pt x="199666" y="91028"/>
                        <a:pt x="201334" y="88152"/>
                        <a:pt x="203536" y="85632"/>
                      </a:cubicBezTo>
                      <a:cubicBezTo>
                        <a:pt x="204068" y="84993"/>
                        <a:pt x="204672" y="84425"/>
                        <a:pt x="205275" y="83857"/>
                      </a:cubicBezTo>
                      <a:cubicBezTo>
                        <a:pt x="205808" y="83359"/>
                        <a:pt x="206376" y="82898"/>
                        <a:pt x="206944" y="82436"/>
                      </a:cubicBezTo>
                      <a:cubicBezTo>
                        <a:pt x="211453" y="78886"/>
                        <a:pt x="216778" y="77040"/>
                        <a:pt x="222281" y="77040"/>
                      </a:cubicBezTo>
                      <a:cubicBezTo>
                        <a:pt x="223523" y="77040"/>
                        <a:pt x="224766" y="77147"/>
                        <a:pt x="226009" y="77324"/>
                      </a:cubicBezTo>
                      <a:cubicBezTo>
                        <a:pt x="232541" y="78318"/>
                        <a:pt x="238434" y="81939"/>
                        <a:pt x="242340" y="87336"/>
                      </a:cubicBezTo>
                      <a:cubicBezTo>
                        <a:pt x="240813" y="90389"/>
                        <a:pt x="239784" y="93620"/>
                        <a:pt x="239287" y="96957"/>
                      </a:cubicBezTo>
                      <a:cubicBezTo>
                        <a:pt x="239145" y="97809"/>
                        <a:pt x="239109" y="98661"/>
                        <a:pt x="239074" y="99513"/>
                      </a:cubicBezTo>
                      <a:lnTo>
                        <a:pt x="238931" y="102105"/>
                      </a:lnTo>
                      <a:lnTo>
                        <a:pt x="247026" y="102992"/>
                      </a:lnTo>
                      <a:lnTo>
                        <a:pt x="247133" y="100827"/>
                      </a:lnTo>
                      <a:cubicBezTo>
                        <a:pt x="247168" y="99975"/>
                        <a:pt x="247204" y="99087"/>
                        <a:pt x="247346" y="98199"/>
                      </a:cubicBezTo>
                      <a:cubicBezTo>
                        <a:pt x="247594" y="96460"/>
                        <a:pt x="248127" y="94685"/>
                        <a:pt x="249085" y="92413"/>
                      </a:cubicBezTo>
                      <a:cubicBezTo>
                        <a:pt x="249405" y="91667"/>
                        <a:pt x="249689" y="90921"/>
                        <a:pt x="250079" y="90247"/>
                      </a:cubicBezTo>
                      <a:cubicBezTo>
                        <a:pt x="250363" y="89750"/>
                        <a:pt x="250683" y="89288"/>
                        <a:pt x="250967" y="88791"/>
                      </a:cubicBezTo>
                      <a:lnTo>
                        <a:pt x="251215" y="88401"/>
                      </a:lnTo>
                      <a:cubicBezTo>
                        <a:pt x="255937" y="81265"/>
                        <a:pt x="263748" y="77076"/>
                        <a:pt x="272020" y="77076"/>
                      </a:cubicBezTo>
                      <a:cubicBezTo>
                        <a:pt x="273262" y="77076"/>
                        <a:pt x="274469" y="77182"/>
                        <a:pt x="275712" y="77360"/>
                      </a:cubicBezTo>
                      <a:cubicBezTo>
                        <a:pt x="280682" y="78141"/>
                        <a:pt x="285227" y="80306"/>
                        <a:pt x="288883" y="83750"/>
                      </a:cubicBezTo>
                      <a:cubicBezTo>
                        <a:pt x="287250" y="86803"/>
                        <a:pt x="286185" y="90069"/>
                        <a:pt x="285653" y="93478"/>
                      </a:cubicBezTo>
                      <a:cubicBezTo>
                        <a:pt x="285120" y="96850"/>
                        <a:pt x="285191" y="100294"/>
                        <a:pt x="285759" y="103631"/>
                      </a:cubicBezTo>
                      <a:lnTo>
                        <a:pt x="286043" y="105264"/>
                      </a:lnTo>
                      <a:lnTo>
                        <a:pt x="294457" y="105335"/>
                      </a:lnTo>
                      <a:lnTo>
                        <a:pt x="293960" y="102886"/>
                      </a:lnTo>
                      <a:cubicBezTo>
                        <a:pt x="293392" y="100152"/>
                        <a:pt x="293321" y="97383"/>
                        <a:pt x="293712" y="94685"/>
                      </a:cubicBezTo>
                      <a:cubicBezTo>
                        <a:pt x="294067" y="92413"/>
                        <a:pt x="294812" y="90140"/>
                        <a:pt x="296019" y="87797"/>
                      </a:cubicBezTo>
                      <a:cubicBezTo>
                        <a:pt x="296339" y="87158"/>
                        <a:pt x="296694" y="86555"/>
                        <a:pt x="297049" y="85951"/>
                      </a:cubicBezTo>
                      <a:cubicBezTo>
                        <a:pt x="297404" y="85383"/>
                        <a:pt x="297794" y="84851"/>
                        <a:pt x="298185" y="84318"/>
                      </a:cubicBezTo>
                      <a:cubicBezTo>
                        <a:pt x="302658" y="78389"/>
                        <a:pt x="309617" y="74910"/>
                        <a:pt x="316859" y="74910"/>
                      </a:cubicBezTo>
                      <a:cubicBezTo>
                        <a:pt x="317995" y="74910"/>
                        <a:pt x="319131" y="74981"/>
                        <a:pt x="320303" y="75158"/>
                      </a:cubicBezTo>
                      <a:cubicBezTo>
                        <a:pt x="326303" y="76082"/>
                        <a:pt x="331557" y="79206"/>
                        <a:pt x="335249" y="84034"/>
                      </a:cubicBezTo>
                      <a:cubicBezTo>
                        <a:pt x="335072" y="84780"/>
                        <a:pt x="334930" y="85561"/>
                        <a:pt x="334788" y="86306"/>
                      </a:cubicBezTo>
                      <a:cubicBezTo>
                        <a:pt x="334007" y="91383"/>
                        <a:pt x="334539" y="96637"/>
                        <a:pt x="336350" y="101501"/>
                      </a:cubicBezTo>
                      <a:lnTo>
                        <a:pt x="336882" y="102992"/>
                      </a:lnTo>
                      <a:lnTo>
                        <a:pt x="338480" y="102815"/>
                      </a:lnTo>
                      <a:cubicBezTo>
                        <a:pt x="339900" y="102637"/>
                        <a:pt x="341356" y="102495"/>
                        <a:pt x="342776" y="102318"/>
                      </a:cubicBezTo>
                      <a:lnTo>
                        <a:pt x="345403" y="101998"/>
                      </a:lnTo>
                      <a:lnTo>
                        <a:pt x="343983" y="98697"/>
                      </a:lnTo>
                      <a:cubicBezTo>
                        <a:pt x="342953" y="95821"/>
                        <a:pt x="342492" y="92839"/>
                        <a:pt x="342669" y="89821"/>
                      </a:cubicBezTo>
                      <a:cubicBezTo>
                        <a:pt x="342705" y="89075"/>
                        <a:pt x="343166" y="86555"/>
                        <a:pt x="343202" y="86342"/>
                      </a:cubicBezTo>
                      <a:lnTo>
                        <a:pt x="343308" y="85880"/>
                      </a:lnTo>
                      <a:cubicBezTo>
                        <a:pt x="343450" y="85135"/>
                        <a:pt x="343628" y="84354"/>
                        <a:pt x="343876" y="83644"/>
                      </a:cubicBezTo>
                      <a:cubicBezTo>
                        <a:pt x="347072" y="74555"/>
                        <a:pt x="355628" y="68413"/>
                        <a:pt x="365213" y="68413"/>
                      </a:cubicBezTo>
                      <a:cubicBezTo>
                        <a:pt x="366349" y="68413"/>
                        <a:pt x="367521" y="68484"/>
                        <a:pt x="368657" y="68662"/>
                      </a:cubicBezTo>
                      <a:cubicBezTo>
                        <a:pt x="372669" y="69265"/>
                        <a:pt x="376397" y="70969"/>
                        <a:pt x="379556" y="73525"/>
                      </a:cubicBezTo>
                      <a:cubicBezTo>
                        <a:pt x="379379" y="80306"/>
                        <a:pt x="381473" y="87052"/>
                        <a:pt x="385627" y="92697"/>
                      </a:cubicBezTo>
                      <a:lnTo>
                        <a:pt x="386444" y="93833"/>
                      </a:lnTo>
                      <a:lnTo>
                        <a:pt x="389603" y="92981"/>
                      </a:lnTo>
                      <a:cubicBezTo>
                        <a:pt x="390136" y="92839"/>
                        <a:pt x="390669" y="92661"/>
                        <a:pt x="391166" y="92484"/>
                      </a:cubicBezTo>
                      <a:lnTo>
                        <a:pt x="395355" y="91206"/>
                      </a:lnTo>
                      <a:lnTo>
                        <a:pt x="392799" y="88507"/>
                      </a:lnTo>
                      <a:cubicBezTo>
                        <a:pt x="392550" y="88223"/>
                        <a:pt x="392266" y="87975"/>
                        <a:pt x="392053" y="87655"/>
                      </a:cubicBezTo>
                      <a:cubicBezTo>
                        <a:pt x="391840" y="87371"/>
                        <a:pt x="391663" y="87052"/>
                        <a:pt x="391272" y="86484"/>
                      </a:cubicBezTo>
                      <a:cubicBezTo>
                        <a:pt x="389461" y="83644"/>
                        <a:pt x="388290" y="80590"/>
                        <a:pt x="387864" y="77324"/>
                      </a:cubicBezTo>
                      <a:cubicBezTo>
                        <a:pt x="387722" y="76259"/>
                        <a:pt x="387651" y="75158"/>
                        <a:pt x="387686" y="73880"/>
                      </a:cubicBezTo>
                      <a:cubicBezTo>
                        <a:pt x="387686" y="73028"/>
                        <a:pt x="387757" y="72141"/>
                        <a:pt x="387864" y="71289"/>
                      </a:cubicBezTo>
                      <a:lnTo>
                        <a:pt x="387864" y="70863"/>
                      </a:lnTo>
                      <a:cubicBezTo>
                        <a:pt x="389568" y="59892"/>
                        <a:pt x="399367" y="51691"/>
                        <a:pt x="410337" y="51691"/>
                      </a:cubicBezTo>
                      <a:cubicBezTo>
                        <a:pt x="411437" y="51691"/>
                        <a:pt x="412538" y="51762"/>
                        <a:pt x="413674" y="51940"/>
                      </a:cubicBezTo>
                      <a:cubicBezTo>
                        <a:pt x="419674" y="52863"/>
                        <a:pt x="424928" y="56058"/>
                        <a:pt x="428408" y="60780"/>
                      </a:cubicBezTo>
                      <a:cubicBezTo>
                        <a:pt x="428408" y="60816"/>
                        <a:pt x="431816" y="66318"/>
                        <a:pt x="433733" y="71005"/>
                      </a:cubicBezTo>
                      <a:lnTo>
                        <a:pt x="434620" y="73170"/>
                      </a:lnTo>
                      <a:lnTo>
                        <a:pt x="437283" y="71608"/>
                      </a:lnTo>
                      <a:cubicBezTo>
                        <a:pt x="438135" y="71111"/>
                        <a:pt x="438987" y="70614"/>
                        <a:pt x="439804" y="70082"/>
                      </a:cubicBezTo>
                      <a:lnTo>
                        <a:pt x="441756" y="68875"/>
                      </a:lnTo>
                      <a:lnTo>
                        <a:pt x="440336" y="67099"/>
                      </a:lnTo>
                      <a:cubicBezTo>
                        <a:pt x="438952" y="65360"/>
                        <a:pt x="437887" y="63514"/>
                        <a:pt x="437141" y="61597"/>
                      </a:cubicBezTo>
                      <a:cubicBezTo>
                        <a:pt x="435792" y="58188"/>
                        <a:pt x="435437" y="54674"/>
                        <a:pt x="436041" y="51123"/>
                      </a:cubicBezTo>
                      <a:cubicBezTo>
                        <a:pt x="437887" y="40402"/>
                        <a:pt x="448608" y="32307"/>
                        <a:pt x="460963" y="32307"/>
                      </a:cubicBezTo>
                      <a:cubicBezTo>
                        <a:pt x="462241" y="32307"/>
                        <a:pt x="463555" y="32414"/>
                        <a:pt x="464868" y="32556"/>
                      </a:cubicBezTo>
                      <a:cubicBezTo>
                        <a:pt x="470016" y="33266"/>
                        <a:pt x="474383" y="36745"/>
                        <a:pt x="477933" y="40082"/>
                      </a:cubicBezTo>
                      <a:lnTo>
                        <a:pt x="479247" y="41289"/>
                      </a:lnTo>
                      <a:lnTo>
                        <a:pt x="484821" y="36567"/>
                      </a:lnTo>
                      <a:lnTo>
                        <a:pt x="483720" y="34473"/>
                      </a:lnTo>
                      <a:cubicBezTo>
                        <a:pt x="483436" y="33940"/>
                        <a:pt x="483152" y="33443"/>
                        <a:pt x="482939" y="32911"/>
                      </a:cubicBezTo>
                      <a:cubicBezTo>
                        <a:pt x="482655" y="32130"/>
                        <a:pt x="482123" y="27763"/>
                        <a:pt x="482868" y="25100"/>
                      </a:cubicBezTo>
                      <a:cubicBezTo>
                        <a:pt x="484288" y="20094"/>
                        <a:pt x="488087" y="13597"/>
                        <a:pt x="497850" y="11219"/>
                      </a:cubicBezTo>
                      <a:cubicBezTo>
                        <a:pt x="501684" y="10296"/>
                        <a:pt x="505448" y="9799"/>
                        <a:pt x="509069" y="9799"/>
                      </a:cubicBezTo>
                      <a:moveTo>
                        <a:pt x="509069" y="0"/>
                      </a:moveTo>
                      <a:cubicBezTo>
                        <a:pt x="504702" y="0"/>
                        <a:pt x="500122" y="568"/>
                        <a:pt x="495542" y="1704"/>
                      </a:cubicBezTo>
                      <a:cubicBezTo>
                        <a:pt x="484324" y="4438"/>
                        <a:pt x="476478" y="11787"/>
                        <a:pt x="473460" y="22402"/>
                      </a:cubicBezTo>
                      <a:cubicBezTo>
                        <a:pt x="473247" y="23148"/>
                        <a:pt x="473070" y="23929"/>
                        <a:pt x="472963" y="24745"/>
                      </a:cubicBezTo>
                      <a:cubicBezTo>
                        <a:pt x="470868" y="23822"/>
                        <a:pt x="468632" y="23148"/>
                        <a:pt x="466218" y="22828"/>
                      </a:cubicBezTo>
                      <a:cubicBezTo>
                        <a:pt x="464478" y="22579"/>
                        <a:pt x="462738" y="22473"/>
                        <a:pt x="460999" y="22473"/>
                      </a:cubicBezTo>
                      <a:cubicBezTo>
                        <a:pt x="445058" y="22473"/>
                        <a:pt x="431035" y="32591"/>
                        <a:pt x="427094" y="46473"/>
                      </a:cubicBezTo>
                      <a:cubicBezTo>
                        <a:pt x="423508" y="44307"/>
                        <a:pt x="419496" y="42851"/>
                        <a:pt x="415201" y="42212"/>
                      </a:cubicBezTo>
                      <a:cubicBezTo>
                        <a:pt x="413603" y="41964"/>
                        <a:pt x="412005" y="41857"/>
                        <a:pt x="410372" y="41857"/>
                      </a:cubicBezTo>
                      <a:cubicBezTo>
                        <a:pt x="396988" y="41857"/>
                        <a:pt x="385095" y="50200"/>
                        <a:pt x="380231" y="62200"/>
                      </a:cubicBezTo>
                      <a:cubicBezTo>
                        <a:pt x="377071" y="60567"/>
                        <a:pt x="373663" y="59431"/>
                        <a:pt x="370148" y="58898"/>
                      </a:cubicBezTo>
                      <a:cubicBezTo>
                        <a:pt x="368515" y="58650"/>
                        <a:pt x="366846" y="58508"/>
                        <a:pt x="365213" y="58508"/>
                      </a:cubicBezTo>
                      <a:cubicBezTo>
                        <a:pt x="354243" y="58508"/>
                        <a:pt x="344231" y="64082"/>
                        <a:pt x="338303" y="72957"/>
                      </a:cubicBezTo>
                      <a:cubicBezTo>
                        <a:pt x="333652" y="68981"/>
                        <a:pt x="327971" y="66354"/>
                        <a:pt x="321829" y="65395"/>
                      </a:cubicBezTo>
                      <a:cubicBezTo>
                        <a:pt x="320196" y="65147"/>
                        <a:pt x="318563" y="65005"/>
                        <a:pt x="316895" y="65005"/>
                      </a:cubicBezTo>
                      <a:cubicBezTo>
                        <a:pt x="308161" y="65005"/>
                        <a:pt x="299747" y="68555"/>
                        <a:pt x="293534" y="74697"/>
                      </a:cubicBezTo>
                      <a:cubicBezTo>
                        <a:pt x="288812" y="70934"/>
                        <a:pt x="283238" y="68484"/>
                        <a:pt x="277203" y="67561"/>
                      </a:cubicBezTo>
                      <a:cubicBezTo>
                        <a:pt x="275499" y="67312"/>
                        <a:pt x="273724" y="67170"/>
                        <a:pt x="272020" y="67170"/>
                      </a:cubicBezTo>
                      <a:cubicBezTo>
                        <a:pt x="262576" y="67170"/>
                        <a:pt x="253629" y="71040"/>
                        <a:pt x="247133" y="77786"/>
                      </a:cubicBezTo>
                      <a:cubicBezTo>
                        <a:pt x="241878" y="72354"/>
                        <a:pt x="234920" y="68697"/>
                        <a:pt x="227464" y="67561"/>
                      </a:cubicBezTo>
                      <a:cubicBezTo>
                        <a:pt x="225725" y="67312"/>
                        <a:pt x="223985" y="67170"/>
                        <a:pt x="222245" y="67170"/>
                      </a:cubicBezTo>
                      <a:cubicBezTo>
                        <a:pt x="216601" y="67170"/>
                        <a:pt x="211133" y="68555"/>
                        <a:pt x="206163" y="71218"/>
                      </a:cubicBezTo>
                      <a:cubicBezTo>
                        <a:pt x="201334" y="61881"/>
                        <a:pt x="192352" y="55348"/>
                        <a:pt x="181808" y="53751"/>
                      </a:cubicBezTo>
                      <a:cubicBezTo>
                        <a:pt x="180175" y="53502"/>
                        <a:pt x="178542" y="53396"/>
                        <a:pt x="176909" y="53396"/>
                      </a:cubicBezTo>
                      <a:cubicBezTo>
                        <a:pt x="170802" y="53396"/>
                        <a:pt x="164803" y="55135"/>
                        <a:pt x="159619" y="58330"/>
                      </a:cubicBezTo>
                      <a:cubicBezTo>
                        <a:pt x="155465" y="48035"/>
                        <a:pt x="145986" y="40686"/>
                        <a:pt x="133809" y="38804"/>
                      </a:cubicBezTo>
                      <a:cubicBezTo>
                        <a:pt x="132105" y="38556"/>
                        <a:pt x="130401" y="38414"/>
                        <a:pt x="128768" y="38414"/>
                      </a:cubicBezTo>
                      <a:cubicBezTo>
                        <a:pt x="124117" y="38414"/>
                        <a:pt x="119289" y="38733"/>
                        <a:pt x="114602" y="40686"/>
                      </a:cubicBezTo>
                      <a:cubicBezTo>
                        <a:pt x="113715" y="39443"/>
                        <a:pt x="112472" y="37952"/>
                        <a:pt x="110839" y="36390"/>
                      </a:cubicBezTo>
                      <a:lnTo>
                        <a:pt x="110555" y="35999"/>
                      </a:lnTo>
                      <a:lnTo>
                        <a:pt x="110164" y="35609"/>
                      </a:lnTo>
                      <a:cubicBezTo>
                        <a:pt x="103987" y="28934"/>
                        <a:pt x="93656" y="24958"/>
                        <a:pt x="82544" y="24958"/>
                      </a:cubicBezTo>
                      <a:cubicBezTo>
                        <a:pt x="81479" y="24958"/>
                        <a:pt x="80449" y="24994"/>
                        <a:pt x="79419" y="25065"/>
                      </a:cubicBezTo>
                      <a:lnTo>
                        <a:pt x="79135" y="25065"/>
                      </a:lnTo>
                      <a:cubicBezTo>
                        <a:pt x="76579" y="25349"/>
                        <a:pt x="70686" y="26201"/>
                        <a:pt x="64260" y="29147"/>
                      </a:cubicBezTo>
                      <a:lnTo>
                        <a:pt x="51373" y="30284"/>
                      </a:lnTo>
                      <a:cubicBezTo>
                        <a:pt x="20273" y="32982"/>
                        <a:pt x="-2662" y="63620"/>
                        <a:pt x="249" y="98590"/>
                      </a:cubicBezTo>
                      <a:cubicBezTo>
                        <a:pt x="924" y="106543"/>
                        <a:pt x="3728" y="116519"/>
                        <a:pt x="7527" y="124613"/>
                      </a:cubicBezTo>
                      <a:lnTo>
                        <a:pt x="11290" y="132566"/>
                      </a:lnTo>
                      <a:lnTo>
                        <a:pt x="19598" y="129690"/>
                      </a:lnTo>
                      <a:lnTo>
                        <a:pt x="20344" y="129442"/>
                      </a:lnTo>
                      <a:cubicBezTo>
                        <a:pt x="22012" y="128874"/>
                        <a:pt x="23752" y="128270"/>
                        <a:pt x="25882" y="127418"/>
                      </a:cubicBezTo>
                      <a:lnTo>
                        <a:pt x="26414" y="127205"/>
                      </a:lnTo>
                      <a:cubicBezTo>
                        <a:pt x="27408" y="128305"/>
                        <a:pt x="28403" y="129264"/>
                        <a:pt x="29361" y="130152"/>
                      </a:cubicBezTo>
                      <a:cubicBezTo>
                        <a:pt x="32663" y="133063"/>
                        <a:pt x="36462" y="135441"/>
                        <a:pt x="40686" y="137181"/>
                      </a:cubicBezTo>
                      <a:cubicBezTo>
                        <a:pt x="42426" y="137891"/>
                        <a:pt x="44024" y="138459"/>
                        <a:pt x="45657" y="138885"/>
                      </a:cubicBezTo>
                      <a:cubicBezTo>
                        <a:pt x="46757" y="139169"/>
                        <a:pt x="47929" y="139453"/>
                        <a:pt x="49171" y="139666"/>
                      </a:cubicBezTo>
                      <a:lnTo>
                        <a:pt x="49455" y="139737"/>
                      </a:lnTo>
                      <a:lnTo>
                        <a:pt x="49668" y="139737"/>
                      </a:lnTo>
                      <a:lnTo>
                        <a:pt x="49881" y="139808"/>
                      </a:lnTo>
                      <a:cubicBezTo>
                        <a:pt x="52154" y="140163"/>
                        <a:pt x="54319" y="140341"/>
                        <a:pt x="56485" y="140341"/>
                      </a:cubicBezTo>
                      <a:cubicBezTo>
                        <a:pt x="61136" y="140341"/>
                        <a:pt x="65716" y="139560"/>
                        <a:pt x="70082" y="138033"/>
                      </a:cubicBezTo>
                      <a:cubicBezTo>
                        <a:pt x="71822" y="137430"/>
                        <a:pt x="73562" y="136684"/>
                        <a:pt x="75230" y="135796"/>
                      </a:cubicBezTo>
                      <a:cubicBezTo>
                        <a:pt x="77999" y="139027"/>
                        <a:pt x="81159" y="141619"/>
                        <a:pt x="84745" y="143784"/>
                      </a:cubicBezTo>
                      <a:cubicBezTo>
                        <a:pt x="85490" y="144246"/>
                        <a:pt x="86307" y="144672"/>
                        <a:pt x="87088" y="145063"/>
                      </a:cubicBezTo>
                      <a:cubicBezTo>
                        <a:pt x="88011" y="145524"/>
                        <a:pt x="88828" y="145879"/>
                        <a:pt x="89609" y="146199"/>
                      </a:cubicBezTo>
                      <a:cubicBezTo>
                        <a:pt x="92626" y="147441"/>
                        <a:pt x="95680" y="148329"/>
                        <a:pt x="98697" y="148790"/>
                      </a:cubicBezTo>
                      <a:cubicBezTo>
                        <a:pt x="100614" y="149074"/>
                        <a:pt x="102602" y="149252"/>
                        <a:pt x="104555" y="149252"/>
                      </a:cubicBezTo>
                      <a:cubicBezTo>
                        <a:pt x="106756" y="149252"/>
                        <a:pt x="109028" y="149039"/>
                        <a:pt x="111230" y="148648"/>
                      </a:cubicBezTo>
                      <a:cubicBezTo>
                        <a:pt x="112188" y="148471"/>
                        <a:pt x="113005" y="148293"/>
                        <a:pt x="113821" y="148080"/>
                      </a:cubicBezTo>
                      <a:cubicBezTo>
                        <a:pt x="114673" y="147867"/>
                        <a:pt x="115525" y="147619"/>
                        <a:pt x="116377" y="147335"/>
                      </a:cubicBezTo>
                      <a:cubicBezTo>
                        <a:pt x="118152" y="146767"/>
                        <a:pt x="119857" y="146057"/>
                        <a:pt x="121525" y="145240"/>
                      </a:cubicBezTo>
                      <a:cubicBezTo>
                        <a:pt x="122697" y="147867"/>
                        <a:pt x="124152" y="150388"/>
                        <a:pt x="125857" y="152696"/>
                      </a:cubicBezTo>
                      <a:cubicBezTo>
                        <a:pt x="132389" y="161607"/>
                        <a:pt x="142010" y="167429"/>
                        <a:pt x="152909" y="169098"/>
                      </a:cubicBezTo>
                      <a:cubicBezTo>
                        <a:pt x="154933" y="169417"/>
                        <a:pt x="156992" y="169559"/>
                        <a:pt x="159051" y="169559"/>
                      </a:cubicBezTo>
                      <a:cubicBezTo>
                        <a:pt x="166400" y="169559"/>
                        <a:pt x="173678" y="167571"/>
                        <a:pt x="179998" y="163843"/>
                      </a:cubicBezTo>
                      <a:cubicBezTo>
                        <a:pt x="185571" y="175595"/>
                        <a:pt x="196719" y="184080"/>
                        <a:pt x="209820" y="186068"/>
                      </a:cubicBezTo>
                      <a:cubicBezTo>
                        <a:pt x="211772" y="186352"/>
                        <a:pt x="213760" y="186529"/>
                        <a:pt x="215748" y="186529"/>
                      </a:cubicBezTo>
                      <a:cubicBezTo>
                        <a:pt x="226861" y="186529"/>
                        <a:pt x="237440" y="181843"/>
                        <a:pt x="244931" y="173748"/>
                      </a:cubicBezTo>
                      <a:cubicBezTo>
                        <a:pt x="251038" y="180387"/>
                        <a:pt x="259097" y="184719"/>
                        <a:pt x="268114" y="186068"/>
                      </a:cubicBezTo>
                      <a:cubicBezTo>
                        <a:pt x="270067" y="186352"/>
                        <a:pt x="272055" y="186529"/>
                        <a:pt x="274008" y="186529"/>
                      </a:cubicBezTo>
                      <a:cubicBezTo>
                        <a:pt x="285511" y="186529"/>
                        <a:pt x="296552" y="181452"/>
                        <a:pt x="304078" y="172790"/>
                      </a:cubicBezTo>
                      <a:cubicBezTo>
                        <a:pt x="309013" y="176482"/>
                        <a:pt x="314765" y="178896"/>
                        <a:pt x="320906" y="179855"/>
                      </a:cubicBezTo>
                      <a:cubicBezTo>
                        <a:pt x="322753" y="180139"/>
                        <a:pt x="324599" y="180281"/>
                        <a:pt x="326480" y="180281"/>
                      </a:cubicBezTo>
                      <a:cubicBezTo>
                        <a:pt x="339971" y="180281"/>
                        <a:pt x="352291" y="173109"/>
                        <a:pt x="359071" y="161820"/>
                      </a:cubicBezTo>
                      <a:cubicBezTo>
                        <a:pt x="364361" y="166470"/>
                        <a:pt x="370787" y="169488"/>
                        <a:pt x="377781" y="170553"/>
                      </a:cubicBezTo>
                      <a:cubicBezTo>
                        <a:pt x="379663" y="170837"/>
                        <a:pt x="381544" y="170979"/>
                        <a:pt x="383426" y="170979"/>
                      </a:cubicBezTo>
                      <a:cubicBezTo>
                        <a:pt x="398941" y="170979"/>
                        <a:pt x="412787" y="160968"/>
                        <a:pt x="418076" y="146767"/>
                      </a:cubicBezTo>
                      <a:cubicBezTo>
                        <a:pt x="421911" y="148932"/>
                        <a:pt x="426135" y="150388"/>
                        <a:pt x="430573" y="151062"/>
                      </a:cubicBezTo>
                      <a:cubicBezTo>
                        <a:pt x="432455" y="151346"/>
                        <a:pt x="434336" y="151488"/>
                        <a:pt x="436218" y="151488"/>
                      </a:cubicBezTo>
                      <a:cubicBezTo>
                        <a:pt x="454289" y="151488"/>
                        <a:pt x="469981" y="137998"/>
                        <a:pt x="472750" y="120104"/>
                      </a:cubicBezTo>
                      <a:cubicBezTo>
                        <a:pt x="472785" y="119785"/>
                        <a:pt x="472856" y="119501"/>
                        <a:pt x="472892" y="119181"/>
                      </a:cubicBezTo>
                      <a:cubicBezTo>
                        <a:pt x="477223" y="121631"/>
                        <a:pt x="481981" y="123300"/>
                        <a:pt x="486951" y="124045"/>
                      </a:cubicBezTo>
                      <a:cubicBezTo>
                        <a:pt x="489046" y="124365"/>
                        <a:pt x="491140" y="124542"/>
                        <a:pt x="493235" y="124542"/>
                      </a:cubicBezTo>
                      <a:cubicBezTo>
                        <a:pt x="496430" y="124542"/>
                        <a:pt x="499661" y="124152"/>
                        <a:pt x="502856" y="123406"/>
                      </a:cubicBezTo>
                      <a:cubicBezTo>
                        <a:pt x="504170" y="123087"/>
                        <a:pt x="505164" y="122803"/>
                        <a:pt x="506300" y="122448"/>
                      </a:cubicBezTo>
                      <a:cubicBezTo>
                        <a:pt x="514678" y="119678"/>
                        <a:pt x="529873" y="108708"/>
                        <a:pt x="531648" y="86448"/>
                      </a:cubicBezTo>
                      <a:cubicBezTo>
                        <a:pt x="534524" y="87052"/>
                        <a:pt x="537471" y="87371"/>
                        <a:pt x="540453" y="87371"/>
                      </a:cubicBezTo>
                      <a:cubicBezTo>
                        <a:pt x="541092" y="87371"/>
                        <a:pt x="541767" y="87371"/>
                        <a:pt x="542406" y="87336"/>
                      </a:cubicBezTo>
                      <a:lnTo>
                        <a:pt x="542903" y="87336"/>
                      </a:lnTo>
                      <a:cubicBezTo>
                        <a:pt x="543435" y="87300"/>
                        <a:pt x="544003" y="87265"/>
                        <a:pt x="544536" y="87229"/>
                      </a:cubicBezTo>
                      <a:lnTo>
                        <a:pt x="544784" y="87229"/>
                      </a:lnTo>
                      <a:lnTo>
                        <a:pt x="545033" y="87158"/>
                      </a:lnTo>
                      <a:lnTo>
                        <a:pt x="545494" y="87087"/>
                      </a:lnTo>
                      <a:cubicBezTo>
                        <a:pt x="546417" y="86981"/>
                        <a:pt x="547234" y="86839"/>
                        <a:pt x="548015" y="86697"/>
                      </a:cubicBezTo>
                      <a:cubicBezTo>
                        <a:pt x="549932" y="86342"/>
                        <a:pt x="551814" y="85845"/>
                        <a:pt x="553766" y="85206"/>
                      </a:cubicBezTo>
                      <a:cubicBezTo>
                        <a:pt x="554973" y="84780"/>
                        <a:pt x="556180" y="84318"/>
                        <a:pt x="557352" y="83786"/>
                      </a:cubicBezTo>
                      <a:cubicBezTo>
                        <a:pt x="558950" y="83076"/>
                        <a:pt x="560512" y="82259"/>
                        <a:pt x="562003" y="81336"/>
                      </a:cubicBezTo>
                      <a:cubicBezTo>
                        <a:pt x="565376" y="79277"/>
                        <a:pt x="568393" y="76756"/>
                        <a:pt x="571021" y="73845"/>
                      </a:cubicBezTo>
                      <a:cubicBezTo>
                        <a:pt x="572263" y="72460"/>
                        <a:pt x="573328" y="71147"/>
                        <a:pt x="574216" y="69869"/>
                      </a:cubicBezTo>
                      <a:cubicBezTo>
                        <a:pt x="574961" y="68768"/>
                        <a:pt x="575671" y="67667"/>
                        <a:pt x="576275" y="66567"/>
                      </a:cubicBezTo>
                      <a:cubicBezTo>
                        <a:pt x="580180" y="59573"/>
                        <a:pt x="581813" y="51656"/>
                        <a:pt x="581032" y="43739"/>
                      </a:cubicBezTo>
                      <a:cubicBezTo>
                        <a:pt x="579151" y="24497"/>
                        <a:pt x="563387" y="12035"/>
                        <a:pt x="540844" y="12035"/>
                      </a:cubicBezTo>
                      <a:cubicBezTo>
                        <a:pt x="540169" y="12035"/>
                        <a:pt x="539459" y="12035"/>
                        <a:pt x="538749" y="12106"/>
                      </a:cubicBezTo>
                      <a:lnTo>
                        <a:pt x="534418" y="8379"/>
                      </a:lnTo>
                      <a:cubicBezTo>
                        <a:pt x="531542" y="5893"/>
                        <a:pt x="523270" y="107"/>
                        <a:pt x="509104" y="107"/>
                      </a:cubicBezTo>
                      <a:lnTo>
                        <a:pt x="509104" y="107"/>
                      </a:lnTo>
                      <a:close/>
                    </a:path>
                  </a:pathLst>
                </a:custGeom>
                <a:solidFill>
                  <a:srgbClr val="333333"/>
                </a:solidFill>
                <a:ln w="70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 name="Freeform: Shape 52">
                  <a:extLst>
                    <a:ext uri="{FF2B5EF4-FFF2-40B4-BE49-F238E27FC236}">
                      <a16:creationId xmlns:a16="http://schemas.microsoft.com/office/drawing/2014/main" id="{B746B0B0-3363-58D7-9729-D43EF3C5126D}"/>
                    </a:ext>
                  </a:extLst>
                </p:cNvPr>
                <p:cNvSpPr/>
                <p:nvPr/>
              </p:nvSpPr>
              <p:spPr>
                <a:xfrm>
                  <a:off x="1585875" y="5525130"/>
                  <a:ext cx="401391" cy="600451"/>
                </a:xfrm>
                <a:custGeom>
                  <a:avLst/>
                  <a:gdLst>
                    <a:gd name="connsiteX0" fmla="*/ 341891 w 401391"/>
                    <a:gd name="connsiteY0" fmla="*/ 10225 h 600451"/>
                    <a:gd name="connsiteX1" fmla="*/ 361453 w 401391"/>
                    <a:gd name="connsiteY1" fmla="*/ 29218 h 600451"/>
                    <a:gd name="connsiteX2" fmla="*/ 358897 w 401391"/>
                    <a:gd name="connsiteY2" fmla="*/ 39443 h 600451"/>
                    <a:gd name="connsiteX3" fmla="*/ 348317 w 401391"/>
                    <a:gd name="connsiteY3" fmla="*/ 37633 h 600451"/>
                    <a:gd name="connsiteX4" fmla="*/ 347713 w 401391"/>
                    <a:gd name="connsiteY4" fmla="*/ 37633 h 600451"/>
                    <a:gd name="connsiteX5" fmla="*/ 337595 w 401391"/>
                    <a:gd name="connsiteY5" fmla="*/ 39514 h 600451"/>
                    <a:gd name="connsiteX6" fmla="*/ 335998 w 401391"/>
                    <a:gd name="connsiteY6" fmla="*/ 40082 h 600451"/>
                    <a:gd name="connsiteX7" fmla="*/ 337347 w 401391"/>
                    <a:gd name="connsiteY7" fmla="*/ 48425 h 600451"/>
                    <a:gd name="connsiteX8" fmla="*/ 339690 w 401391"/>
                    <a:gd name="connsiteY8" fmla="*/ 47502 h 600451"/>
                    <a:gd name="connsiteX9" fmla="*/ 347855 w 401391"/>
                    <a:gd name="connsiteY9" fmla="*/ 45798 h 600451"/>
                    <a:gd name="connsiteX10" fmla="*/ 348353 w 401391"/>
                    <a:gd name="connsiteY10" fmla="*/ 45798 h 600451"/>
                    <a:gd name="connsiteX11" fmla="*/ 356199 w 401391"/>
                    <a:gd name="connsiteY11" fmla="*/ 47183 h 600451"/>
                    <a:gd name="connsiteX12" fmla="*/ 358151 w 401391"/>
                    <a:gd name="connsiteY12" fmla="*/ 47964 h 600451"/>
                    <a:gd name="connsiteX13" fmla="*/ 359891 w 401391"/>
                    <a:gd name="connsiteY13" fmla="*/ 48851 h 600451"/>
                    <a:gd name="connsiteX14" fmla="*/ 372033 w 401391"/>
                    <a:gd name="connsiteY14" fmla="*/ 69052 h 600451"/>
                    <a:gd name="connsiteX15" fmla="*/ 365642 w 401391"/>
                    <a:gd name="connsiteY15" fmla="*/ 85738 h 600451"/>
                    <a:gd name="connsiteX16" fmla="*/ 357228 w 401391"/>
                    <a:gd name="connsiteY16" fmla="*/ 83963 h 600451"/>
                    <a:gd name="connsiteX17" fmla="*/ 355275 w 401391"/>
                    <a:gd name="connsiteY17" fmla="*/ 83892 h 600451"/>
                    <a:gd name="connsiteX18" fmla="*/ 343453 w 401391"/>
                    <a:gd name="connsiteY18" fmla="*/ 86342 h 600451"/>
                    <a:gd name="connsiteX19" fmla="*/ 342069 w 401391"/>
                    <a:gd name="connsiteY19" fmla="*/ 86945 h 600451"/>
                    <a:gd name="connsiteX20" fmla="*/ 343027 w 401391"/>
                    <a:gd name="connsiteY20" fmla="*/ 95643 h 600451"/>
                    <a:gd name="connsiteX21" fmla="*/ 345619 w 401391"/>
                    <a:gd name="connsiteY21" fmla="*/ 94365 h 600451"/>
                    <a:gd name="connsiteX22" fmla="*/ 355311 w 401391"/>
                    <a:gd name="connsiteY22" fmla="*/ 92093 h 600451"/>
                    <a:gd name="connsiteX23" fmla="*/ 356696 w 401391"/>
                    <a:gd name="connsiteY23" fmla="*/ 92129 h 600451"/>
                    <a:gd name="connsiteX24" fmla="*/ 361737 w 401391"/>
                    <a:gd name="connsiteY24" fmla="*/ 93052 h 600451"/>
                    <a:gd name="connsiteX25" fmla="*/ 363903 w 401391"/>
                    <a:gd name="connsiteY25" fmla="*/ 93833 h 600451"/>
                    <a:gd name="connsiteX26" fmla="*/ 365820 w 401391"/>
                    <a:gd name="connsiteY26" fmla="*/ 94756 h 600451"/>
                    <a:gd name="connsiteX27" fmla="*/ 377429 w 401391"/>
                    <a:gd name="connsiteY27" fmla="*/ 115631 h 600451"/>
                    <a:gd name="connsiteX28" fmla="*/ 368340 w 401391"/>
                    <a:gd name="connsiteY28" fmla="*/ 132140 h 600451"/>
                    <a:gd name="connsiteX29" fmla="*/ 364790 w 401391"/>
                    <a:gd name="connsiteY29" fmla="*/ 131678 h 600451"/>
                    <a:gd name="connsiteX30" fmla="*/ 362873 w 401391"/>
                    <a:gd name="connsiteY30" fmla="*/ 131607 h 600451"/>
                    <a:gd name="connsiteX31" fmla="*/ 348779 w 401391"/>
                    <a:gd name="connsiteY31" fmla="*/ 135193 h 600451"/>
                    <a:gd name="connsiteX32" fmla="*/ 347571 w 401391"/>
                    <a:gd name="connsiteY32" fmla="*/ 135832 h 600451"/>
                    <a:gd name="connsiteX33" fmla="*/ 348530 w 401391"/>
                    <a:gd name="connsiteY33" fmla="*/ 144850 h 600451"/>
                    <a:gd name="connsiteX34" fmla="*/ 351264 w 401391"/>
                    <a:gd name="connsiteY34" fmla="*/ 143216 h 600451"/>
                    <a:gd name="connsiteX35" fmla="*/ 353323 w 401391"/>
                    <a:gd name="connsiteY35" fmla="*/ 142080 h 600451"/>
                    <a:gd name="connsiteX36" fmla="*/ 358719 w 401391"/>
                    <a:gd name="connsiteY36" fmla="*/ 140199 h 600451"/>
                    <a:gd name="connsiteX37" fmla="*/ 359216 w 401391"/>
                    <a:gd name="connsiteY37" fmla="*/ 140199 h 600451"/>
                    <a:gd name="connsiteX38" fmla="*/ 363050 w 401391"/>
                    <a:gd name="connsiteY38" fmla="*/ 139773 h 600451"/>
                    <a:gd name="connsiteX39" fmla="*/ 364329 w 401391"/>
                    <a:gd name="connsiteY39" fmla="*/ 139808 h 600451"/>
                    <a:gd name="connsiteX40" fmla="*/ 365145 w 401391"/>
                    <a:gd name="connsiteY40" fmla="*/ 139950 h 600451"/>
                    <a:gd name="connsiteX41" fmla="*/ 365962 w 401391"/>
                    <a:gd name="connsiteY41" fmla="*/ 140092 h 600451"/>
                    <a:gd name="connsiteX42" fmla="*/ 368944 w 401391"/>
                    <a:gd name="connsiteY42" fmla="*/ 140625 h 600451"/>
                    <a:gd name="connsiteX43" fmla="*/ 379524 w 401391"/>
                    <a:gd name="connsiteY43" fmla="*/ 147264 h 600451"/>
                    <a:gd name="connsiteX44" fmla="*/ 385026 w 401391"/>
                    <a:gd name="connsiteY44" fmla="*/ 163311 h 600451"/>
                    <a:gd name="connsiteX45" fmla="*/ 376009 w 401391"/>
                    <a:gd name="connsiteY45" fmla="*/ 179784 h 600451"/>
                    <a:gd name="connsiteX46" fmla="*/ 369476 w 401391"/>
                    <a:gd name="connsiteY46" fmla="*/ 178080 h 600451"/>
                    <a:gd name="connsiteX47" fmla="*/ 365607 w 401391"/>
                    <a:gd name="connsiteY47" fmla="*/ 177796 h 600451"/>
                    <a:gd name="connsiteX48" fmla="*/ 353500 w 401391"/>
                    <a:gd name="connsiteY48" fmla="*/ 180600 h 600451"/>
                    <a:gd name="connsiteX49" fmla="*/ 352222 w 401391"/>
                    <a:gd name="connsiteY49" fmla="*/ 181204 h 600451"/>
                    <a:gd name="connsiteX50" fmla="*/ 353003 w 401391"/>
                    <a:gd name="connsiteY50" fmla="*/ 190080 h 600451"/>
                    <a:gd name="connsiteX51" fmla="*/ 355737 w 401391"/>
                    <a:gd name="connsiteY51" fmla="*/ 188588 h 600451"/>
                    <a:gd name="connsiteX52" fmla="*/ 358258 w 401391"/>
                    <a:gd name="connsiteY52" fmla="*/ 187346 h 600451"/>
                    <a:gd name="connsiteX53" fmla="*/ 365500 w 401391"/>
                    <a:gd name="connsiteY53" fmla="*/ 185997 h 600451"/>
                    <a:gd name="connsiteX54" fmla="*/ 368376 w 401391"/>
                    <a:gd name="connsiteY54" fmla="*/ 186210 h 600451"/>
                    <a:gd name="connsiteX55" fmla="*/ 369796 w 401391"/>
                    <a:gd name="connsiteY55" fmla="*/ 186529 h 600451"/>
                    <a:gd name="connsiteX56" fmla="*/ 370541 w 401391"/>
                    <a:gd name="connsiteY56" fmla="*/ 186742 h 600451"/>
                    <a:gd name="connsiteX57" fmla="*/ 373311 w 401391"/>
                    <a:gd name="connsiteY57" fmla="*/ 187630 h 600451"/>
                    <a:gd name="connsiteX58" fmla="*/ 375476 w 401391"/>
                    <a:gd name="connsiteY58" fmla="*/ 188624 h 600451"/>
                    <a:gd name="connsiteX59" fmla="*/ 381902 w 401391"/>
                    <a:gd name="connsiteY59" fmla="*/ 194162 h 600451"/>
                    <a:gd name="connsiteX60" fmla="*/ 385843 w 401391"/>
                    <a:gd name="connsiteY60" fmla="*/ 209322 h 600451"/>
                    <a:gd name="connsiteX61" fmla="*/ 381157 w 401391"/>
                    <a:gd name="connsiteY61" fmla="*/ 219688 h 600451"/>
                    <a:gd name="connsiteX62" fmla="*/ 371855 w 401391"/>
                    <a:gd name="connsiteY62" fmla="*/ 216955 h 600451"/>
                    <a:gd name="connsiteX63" fmla="*/ 368127 w 401391"/>
                    <a:gd name="connsiteY63" fmla="*/ 216706 h 600451"/>
                    <a:gd name="connsiteX64" fmla="*/ 356447 w 401391"/>
                    <a:gd name="connsiteY64" fmla="*/ 219085 h 600451"/>
                    <a:gd name="connsiteX65" fmla="*/ 355133 w 401391"/>
                    <a:gd name="connsiteY65" fmla="*/ 219617 h 600451"/>
                    <a:gd name="connsiteX66" fmla="*/ 355559 w 401391"/>
                    <a:gd name="connsiteY66" fmla="*/ 228529 h 600451"/>
                    <a:gd name="connsiteX67" fmla="*/ 358329 w 401391"/>
                    <a:gd name="connsiteY67" fmla="*/ 227179 h 600451"/>
                    <a:gd name="connsiteX68" fmla="*/ 368127 w 401391"/>
                    <a:gd name="connsiteY68" fmla="*/ 224872 h 600451"/>
                    <a:gd name="connsiteX69" fmla="*/ 370897 w 401391"/>
                    <a:gd name="connsiteY69" fmla="*/ 225049 h 600451"/>
                    <a:gd name="connsiteX70" fmla="*/ 377393 w 401391"/>
                    <a:gd name="connsiteY70" fmla="*/ 226860 h 600451"/>
                    <a:gd name="connsiteX71" fmla="*/ 379346 w 401391"/>
                    <a:gd name="connsiteY71" fmla="*/ 227854 h 600451"/>
                    <a:gd name="connsiteX72" fmla="*/ 380944 w 401391"/>
                    <a:gd name="connsiteY72" fmla="*/ 228884 h 600451"/>
                    <a:gd name="connsiteX73" fmla="*/ 390352 w 401391"/>
                    <a:gd name="connsiteY73" fmla="*/ 249972 h 600451"/>
                    <a:gd name="connsiteX74" fmla="*/ 379843 w 401391"/>
                    <a:gd name="connsiteY74" fmla="*/ 266232 h 600451"/>
                    <a:gd name="connsiteX75" fmla="*/ 372956 w 401391"/>
                    <a:gd name="connsiteY75" fmla="*/ 264528 h 600451"/>
                    <a:gd name="connsiteX76" fmla="*/ 369192 w 401391"/>
                    <a:gd name="connsiteY76" fmla="*/ 264279 h 600451"/>
                    <a:gd name="connsiteX77" fmla="*/ 356838 w 401391"/>
                    <a:gd name="connsiteY77" fmla="*/ 266978 h 600451"/>
                    <a:gd name="connsiteX78" fmla="*/ 355701 w 401391"/>
                    <a:gd name="connsiteY78" fmla="*/ 267475 h 600451"/>
                    <a:gd name="connsiteX79" fmla="*/ 355595 w 401391"/>
                    <a:gd name="connsiteY79" fmla="*/ 270208 h 600451"/>
                    <a:gd name="connsiteX80" fmla="*/ 355453 w 401391"/>
                    <a:gd name="connsiteY80" fmla="*/ 273404 h 600451"/>
                    <a:gd name="connsiteX81" fmla="*/ 355240 w 401391"/>
                    <a:gd name="connsiteY81" fmla="*/ 277096 h 600451"/>
                    <a:gd name="connsiteX82" fmla="*/ 358471 w 401391"/>
                    <a:gd name="connsiteY82" fmla="*/ 275285 h 600451"/>
                    <a:gd name="connsiteX83" fmla="*/ 360707 w 401391"/>
                    <a:gd name="connsiteY83" fmla="*/ 274185 h 600451"/>
                    <a:gd name="connsiteX84" fmla="*/ 364151 w 401391"/>
                    <a:gd name="connsiteY84" fmla="*/ 273084 h 600451"/>
                    <a:gd name="connsiteX85" fmla="*/ 369370 w 401391"/>
                    <a:gd name="connsiteY85" fmla="*/ 272409 h 600451"/>
                    <a:gd name="connsiteX86" fmla="*/ 371997 w 401391"/>
                    <a:gd name="connsiteY86" fmla="*/ 272587 h 600451"/>
                    <a:gd name="connsiteX87" fmla="*/ 373488 w 401391"/>
                    <a:gd name="connsiteY87" fmla="*/ 272836 h 600451"/>
                    <a:gd name="connsiteX88" fmla="*/ 376932 w 401391"/>
                    <a:gd name="connsiteY88" fmla="*/ 273759 h 600451"/>
                    <a:gd name="connsiteX89" fmla="*/ 379311 w 401391"/>
                    <a:gd name="connsiteY89" fmla="*/ 274788 h 600451"/>
                    <a:gd name="connsiteX90" fmla="*/ 391488 w 401391"/>
                    <a:gd name="connsiteY90" fmla="*/ 297510 h 600451"/>
                    <a:gd name="connsiteX91" fmla="*/ 385559 w 401391"/>
                    <a:gd name="connsiteY91" fmla="*/ 310042 h 600451"/>
                    <a:gd name="connsiteX92" fmla="*/ 367417 w 401391"/>
                    <a:gd name="connsiteY92" fmla="*/ 300989 h 600451"/>
                    <a:gd name="connsiteX93" fmla="*/ 363654 w 401391"/>
                    <a:gd name="connsiteY93" fmla="*/ 300740 h 600451"/>
                    <a:gd name="connsiteX94" fmla="*/ 353110 w 401391"/>
                    <a:gd name="connsiteY94" fmla="*/ 302657 h 600451"/>
                    <a:gd name="connsiteX95" fmla="*/ 352045 w 401391"/>
                    <a:gd name="connsiteY95" fmla="*/ 303048 h 600451"/>
                    <a:gd name="connsiteX96" fmla="*/ 351832 w 401391"/>
                    <a:gd name="connsiteY96" fmla="*/ 304184 h 600451"/>
                    <a:gd name="connsiteX97" fmla="*/ 350873 w 401391"/>
                    <a:gd name="connsiteY97" fmla="*/ 309083 h 600451"/>
                    <a:gd name="connsiteX98" fmla="*/ 350021 w 401391"/>
                    <a:gd name="connsiteY98" fmla="*/ 313166 h 600451"/>
                    <a:gd name="connsiteX99" fmla="*/ 353749 w 401391"/>
                    <a:gd name="connsiteY99" fmla="*/ 311285 h 600451"/>
                    <a:gd name="connsiteX100" fmla="*/ 363654 w 401391"/>
                    <a:gd name="connsiteY100" fmla="*/ 308906 h 600451"/>
                    <a:gd name="connsiteX101" fmla="*/ 366388 w 401391"/>
                    <a:gd name="connsiteY101" fmla="*/ 309083 h 600451"/>
                    <a:gd name="connsiteX102" fmla="*/ 380553 w 401391"/>
                    <a:gd name="connsiteY102" fmla="*/ 316752 h 600451"/>
                    <a:gd name="connsiteX103" fmla="*/ 381299 w 401391"/>
                    <a:gd name="connsiteY103" fmla="*/ 317533 h 600451"/>
                    <a:gd name="connsiteX104" fmla="*/ 381796 w 401391"/>
                    <a:gd name="connsiteY104" fmla="*/ 318243 h 600451"/>
                    <a:gd name="connsiteX105" fmla="*/ 382825 w 401391"/>
                    <a:gd name="connsiteY105" fmla="*/ 319805 h 600451"/>
                    <a:gd name="connsiteX106" fmla="*/ 385843 w 401391"/>
                    <a:gd name="connsiteY106" fmla="*/ 334042 h 600451"/>
                    <a:gd name="connsiteX107" fmla="*/ 375583 w 401391"/>
                    <a:gd name="connsiteY107" fmla="*/ 350195 h 600451"/>
                    <a:gd name="connsiteX108" fmla="*/ 348459 w 401391"/>
                    <a:gd name="connsiteY108" fmla="*/ 335959 h 600451"/>
                    <a:gd name="connsiteX109" fmla="*/ 344412 w 401391"/>
                    <a:gd name="connsiteY109" fmla="*/ 336243 h 600451"/>
                    <a:gd name="connsiteX110" fmla="*/ 343205 w 401391"/>
                    <a:gd name="connsiteY110" fmla="*/ 336385 h 600451"/>
                    <a:gd name="connsiteX111" fmla="*/ 342779 w 401391"/>
                    <a:gd name="connsiteY111" fmla="*/ 337521 h 600451"/>
                    <a:gd name="connsiteX112" fmla="*/ 341394 w 401391"/>
                    <a:gd name="connsiteY112" fmla="*/ 341035 h 600451"/>
                    <a:gd name="connsiteX113" fmla="*/ 339619 w 401391"/>
                    <a:gd name="connsiteY113" fmla="*/ 345473 h 600451"/>
                    <a:gd name="connsiteX114" fmla="*/ 343311 w 401391"/>
                    <a:gd name="connsiteY114" fmla="*/ 344692 h 600451"/>
                    <a:gd name="connsiteX115" fmla="*/ 348424 w 401391"/>
                    <a:gd name="connsiteY115" fmla="*/ 344089 h 600451"/>
                    <a:gd name="connsiteX116" fmla="*/ 369334 w 401391"/>
                    <a:gd name="connsiteY116" fmla="*/ 355556 h 600451"/>
                    <a:gd name="connsiteX117" fmla="*/ 370328 w 401391"/>
                    <a:gd name="connsiteY117" fmla="*/ 357225 h 600451"/>
                    <a:gd name="connsiteX118" fmla="*/ 371181 w 401391"/>
                    <a:gd name="connsiteY118" fmla="*/ 358964 h 600451"/>
                    <a:gd name="connsiteX119" fmla="*/ 373275 w 401391"/>
                    <a:gd name="connsiteY119" fmla="*/ 368940 h 600451"/>
                    <a:gd name="connsiteX120" fmla="*/ 348424 w 401391"/>
                    <a:gd name="connsiteY120" fmla="*/ 393792 h 600451"/>
                    <a:gd name="connsiteX121" fmla="*/ 344944 w 401391"/>
                    <a:gd name="connsiteY121" fmla="*/ 393543 h 600451"/>
                    <a:gd name="connsiteX122" fmla="*/ 326022 w 401391"/>
                    <a:gd name="connsiteY122" fmla="*/ 373911 h 600451"/>
                    <a:gd name="connsiteX123" fmla="*/ 324530 w 401391"/>
                    <a:gd name="connsiteY123" fmla="*/ 373307 h 600451"/>
                    <a:gd name="connsiteX124" fmla="*/ 322862 w 401391"/>
                    <a:gd name="connsiteY124" fmla="*/ 375721 h 600451"/>
                    <a:gd name="connsiteX125" fmla="*/ 321193 w 401391"/>
                    <a:gd name="connsiteY125" fmla="*/ 378064 h 600451"/>
                    <a:gd name="connsiteX126" fmla="*/ 319560 w 401391"/>
                    <a:gd name="connsiteY126" fmla="*/ 380266 h 600451"/>
                    <a:gd name="connsiteX127" fmla="*/ 322968 w 401391"/>
                    <a:gd name="connsiteY127" fmla="*/ 381473 h 600451"/>
                    <a:gd name="connsiteX128" fmla="*/ 336601 w 401391"/>
                    <a:gd name="connsiteY128" fmla="*/ 394715 h 600451"/>
                    <a:gd name="connsiteX129" fmla="*/ 337489 w 401391"/>
                    <a:gd name="connsiteY129" fmla="*/ 397058 h 600451"/>
                    <a:gd name="connsiteX130" fmla="*/ 338057 w 401391"/>
                    <a:gd name="connsiteY130" fmla="*/ 399188 h 600451"/>
                    <a:gd name="connsiteX131" fmla="*/ 338660 w 401391"/>
                    <a:gd name="connsiteY131" fmla="*/ 404514 h 600451"/>
                    <a:gd name="connsiteX132" fmla="*/ 313809 w 401391"/>
                    <a:gd name="connsiteY132" fmla="*/ 429365 h 600451"/>
                    <a:gd name="connsiteX133" fmla="*/ 305359 w 401391"/>
                    <a:gd name="connsiteY133" fmla="*/ 427874 h 600451"/>
                    <a:gd name="connsiteX134" fmla="*/ 294034 w 401391"/>
                    <a:gd name="connsiteY134" fmla="*/ 407851 h 600451"/>
                    <a:gd name="connsiteX135" fmla="*/ 292791 w 401391"/>
                    <a:gd name="connsiteY135" fmla="*/ 406821 h 600451"/>
                    <a:gd name="connsiteX136" fmla="*/ 291513 w 401391"/>
                    <a:gd name="connsiteY136" fmla="*/ 407780 h 600451"/>
                    <a:gd name="connsiteX137" fmla="*/ 288034 w 401391"/>
                    <a:gd name="connsiteY137" fmla="*/ 410301 h 600451"/>
                    <a:gd name="connsiteX138" fmla="*/ 285797 w 401391"/>
                    <a:gd name="connsiteY138" fmla="*/ 411863 h 600451"/>
                    <a:gd name="connsiteX139" fmla="*/ 287963 w 401391"/>
                    <a:gd name="connsiteY139" fmla="*/ 413567 h 600451"/>
                    <a:gd name="connsiteX140" fmla="*/ 296910 w 401391"/>
                    <a:gd name="connsiteY140" fmla="*/ 427342 h 600451"/>
                    <a:gd name="connsiteX141" fmla="*/ 297371 w 401391"/>
                    <a:gd name="connsiteY141" fmla="*/ 429862 h 600451"/>
                    <a:gd name="connsiteX142" fmla="*/ 297549 w 401391"/>
                    <a:gd name="connsiteY142" fmla="*/ 432134 h 600451"/>
                    <a:gd name="connsiteX143" fmla="*/ 297549 w 401391"/>
                    <a:gd name="connsiteY143" fmla="*/ 433058 h 600451"/>
                    <a:gd name="connsiteX144" fmla="*/ 272733 w 401391"/>
                    <a:gd name="connsiteY144" fmla="*/ 457909 h 600451"/>
                    <a:gd name="connsiteX145" fmla="*/ 255585 w 401391"/>
                    <a:gd name="connsiteY145" fmla="*/ 450986 h 600451"/>
                    <a:gd name="connsiteX146" fmla="*/ 255691 w 401391"/>
                    <a:gd name="connsiteY146" fmla="*/ 448395 h 600451"/>
                    <a:gd name="connsiteX147" fmla="*/ 251360 w 401391"/>
                    <a:gd name="connsiteY147" fmla="*/ 432099 h 600451"/>
                    <a:gd name="connsiteX148" fmla="*/ 250153 w 401391"/>
                    <a:gd name="connsiteY148" fmla="*/ 430714 h 600451"/>
                    <a:gd name="connsiteX149" fmla="*/ 248520 w 401391"/>
                    <a:gd name="connsiteY149" fmla="*/ 431353 h 600451"/>
                    <a:gd name="connsiteX150" fmla="*/ 244970 w 401391"/>
                    <a:gd name="connsiteY150" fmla="*/ 432703 h 600451"/>
                    <a:gd name="connsiteX151" fmla="*/ 242662 w 401391"/>
                    <a:gd name="connsiteY151" fmla="*/ 433555 h 600451"/>
                    <a:gd name="connsiteX152" fmla="*/ 244189 w 401391"/>
                    <a:gd name="connsiteY152" fmla="*/ 436075 h 600451"/>
                    <a:gd name="connsiteX153" fmla="*/ 247419 w 401391"/>
                    <a:gd name="connsiteY153" fmla="*/ 446690 h 600451"/>
                    <a:gd name="connsiteX154" fmla="*/ 247490 w 401391"/>
                    <a:gd name="connsiteY154" fmla="*/ 448430 h 600451"/>
                    <a:gd name="connsiteX155" fmla="*/ 247419 w 401391"/>
                    <a:gd name="connsiteY155" fmla="*/ 450099 h 600451"/>
                    <a:gd name="connsiteX156" fmla="*/ 247100 w 401391"/>
                    <a:gd name="connsiteY156" fmla="*/ 452761 h 600451"/>
                    <a:gd name="connsiteX157" fmla="*/ 222639 w 401391"/>
                    <a:gd name="connsiteY157" fmla="*/ 473317 h 600451"/>
                    <a:gd name="connsiteX158" fmla="*/ 202296 w 401391"/>
                    <a:gd name="connsiteY158" fmla="*/ 462702 h 600451"/>
                    <a:gd name="connsiteX159" fmla="*/ 203254 w 401391"/>
                    <a:gd name="connsiteY159" fmla="*/ 454892 h 600451"/>
                    <a:gd name="connsiteX160" fmla="*/ 201444 w 401391"/>
                    <a:gd name="connsiteY160" fmla="*/ 444312 h 600451"/>
                    <a:gd name="connsiteX161" fmla="*/ 200947 w 401391"/>
                    <a:gd name="connsiteY161" fmla="*/ 442821 h 600451"/>
                    <a:gd name="connsiteX162" fmla="*/ 199349 w 401391"/>
                    <a:gd name="connsiteY162" fmla="*/ 442963 h 600451"/>
                    <a:gd name="connsiteX163" fmla="*/ 195124 w 401391"/>
                    <a:gd name="connsiteY163" fmla="*/ 443318 h 600451"/>
                    <a:gd name="connsiteX164" fmla="*/ 192355 w 401391"/>
                    <a:gd name="connsiteY164" fmla="*/ 443495 h 600451"/>
                    <a:gd name="connsiteX165" fmla="*/ 193633 w 401391"/>
                    <a:gd name="connsiteY165" fmla="*/ 446726 h 600451"/>
                    <a:gd name="connsiteX166" fmla="*/ 193882 w 401391"/>
                    <a:gd name="connsiteY166" fmla="*/ 447365 h 600451"/>
                    <a:gd name="connsiteX167" fmla="*/ 195053 w 401391"/>
                    <a:gd name="connsiteY167" fmla="*/ 454927 h 600451"/>
                    <a:gd name="connsiteX168" fmla="*/ 194982 w 401391"/>
                    <a:gd name="connsiteY168" fmla="*/ 456134 h 600451"/>
                    <a:gd name="connsiteX169" fmla="*/ 194982 w 401391"/>
                    <a:gd name="connsiteY169" fmla="*/ 456560 h 600451"/>
                    <a:gd name="connsiteX170" fmla="*/ 194414 w 401391"/>
                    <a:gd name="connsiteY170" fmla="*/ 460359 h 600451"/>
                    <a:gd name="connsiteX171" fmla="*/ 193633 w 401391"/>
                    <a:gd name="connsiteY171" fmla="*/ 463022 h 600451"/>
                    <a:gd name="connsiteX172" fmla="*/ 170166 w 401391"/>
                    <a:gd name="connsiteY172" fmla="*/ 479779 h 600451"/>
                    <a:gd name="connsiteX173" fmla="*/ 148829 w 401391"/>
                    <a:gd name="connsiteY173" fmla="*/ 467672 h 600451"/>
                    <a:gd name="connsiteX174" fmla="*/ 156995 w 401391"/>
                    <a:gd name="connsiteY174" fmla="*/ 446655 h 600451"/>
                    <a:gd name="connsiteX175" fmla="*/ 156817 w 401391"/>
                    <a:gd name="connsiteY175" fmla="*/ 443531 h 600451"/>
                    <a:gd name="connsiteX176" fmla="*/ 156640 w 401391"/>
                    <a:gd name="connsiteY176" fmla="*/ 441969 h 600451"/>
                    <a:gd name="connsiteX177" fmla="*/ 155078 w 401391"/>
                    <a:gd name="connsiteY177" fmla="*/ 441756 h 600451"/>
                    <a:gd name="connsiteX178" fmla="*/ 150817 w 401391"/>
                    <a:gd name="connsiteY178" fmla="*/ 441117 h 600451"/>
                    <a:gd name="connsiteX179" fmla="*/ 148119 w 401391"/>
                    <a:gd name="connsiteY179" fmla="*/ 440691 h 600451"/>
                    <a:gd name="connsiteX180" fmla="*/ 148510 w 401391"/>
                    <a:gd name="connsiteY180" fmla="*/ 443389 h 600451"/>
                    <a:gd name="connsiteX181" fmla="*/ 148829 w 401391"/>
                    <a:gd name="connsiteY181" fmla="*/ 446655 h 600451"/>
                    <a:gd name="connsiteX182" fmla="*/ 143078 w 401391"/>
                    <a:gd name="connsiteY182" fmla="*/ 461850 h 600451"/>
                    <a:gd name="connsiteX183" fmla="*/ 141622 w 401391"/>
                    <a:gd name="connsiteY183" fmla="*/ 463377 h 600451"/>
                    <a:gd name="connsiteX184" fmla="*/ 140096 w 401391"/>
                    <a:gd name="connsiteY184" fmla="*/ 464690 h 600451"/>
                    <a:gd name="connsiteX185" fmla="*/ 126037 w 401391"/>
                    <a:gd name="connsiteY185" fmla="*/ 469696 h 600451"/>
                    <a:gd name="connsiteX186" fmla="*/ 120498 w 401391"/>
                    <a:gd name="connsiteY186" fmla="*/ 469021 h 600451"/>
                    <a:gd name="connsiteX187" fmla="*/ 118652 w 401391"/>
                    <a:gd name="connsiteY187" fmla="*/ 468524 h 600451"/>
                    <a:gd name="connsiteX188" fmla="*/ 116806 w 401391"/>
                    <a:gd name="connsiteY188" fmla="*/ 467850 h 600451"/>
                    <a:gd name="connsiteX189" fmla="*/ 103777 w 401391"/>
                    <a:gd name="connsiteY189" fmla="*/ 453258 h 600451"/>
                    <a:gd name="connsiteX190" fmla="*/ 110238 w 401391"/>
                    <a:gd name="connsiteY190" fmla="*/ 448430 h 600451"/>
                    <a:gd name="connsiteX191" fmla="*/ 112084 w 401391"/>
                    <a:gd name="connsiteY191" fmla="*/ 446690 h 600451"/>
                    <a:gd name="connsiteX192" fmla="*/ 105161 w 401391"/>
                    <a:gd name="connsiteY192" fmla="*/ 442111 h 600451"/>
                    <a:gd name="connsiteX193" fmla="*/ 103990 w 401391"/>
                    <a:gd name="connsiteY193" fmla="*/ 443140 h 600451"/>
                    <a:gd name="connsiteX194" fmla="*/ 99836 w 401391"/>
                    <a:gd name="connsiteY194" fmla="*/ 446122 h 600451"/>
                    <a:gd name="connsiteX195" fmla="*/ 97990 w 401391"/>
                    <a:gd name="connsiteY195" fmla="*/ 447045 h 600451"/>
                    <a:gd name="connsiteX196" fmla="*/ 96144 w 401391"/>
                    <a:gd name="connsiteY196" fmla="*/ 447755 h 600451"/>
                    <a:gd name="connsiteX197" fmla="*/ 88724 w 401391"/>
                    <a:gd name="connsiteY197" fmla="*/ 448998 h 600451"/>
                    <a:gd name="connsiteX198" fmla="*/ 75055 w 401391"/>
                    <a:gd name="connsiteY198" fmla="*/ 444454 h 600451"/>
                    <a:gd name="connsiteX199" fmla="*/ 70866 w 401391"/>
                    <a:gd name="connsiteY199" fmla="*/ 440513 h 600451"/>
                    <a:gd name="connsiteX200" fmla="*/ 61991 w 401391"/>
                    <a:gd name="connsiteY200" fmla="*/ 429507 h 600451"/>
                    <a:gd name="connsiteX201" fmla="*/ 60570 w 401391"/>
                    <a:gd name="connsiteY201" fmla="*/ 428016 h 600451"/>
                    <a:gd name="connsiteX202" fmla="*/ 54003 w 401391"/>
                    <a:gd name="connsiteY202" fmla="*/ 432241 h 600451"/>
                    <a:gd name="connsiteX203" fmla="*/ 55103 w 401391"/>
                    <a:gd name="connsiteY203" fmla="*/ 433945 h 600451"/>
                    <a:gd name="connsiteX204" fmla="*/ 65292 w 401391"/>
                    <a:gd name="connsiteY204" fmla="*/ 446548 h 600451"/>
                    <a:gd name="connsiteX205" fmla="*/ 69801 w 401391"/>
                    <a:gd name="connsiteY205" fmla="*/ 450773 h 600451"/>
                    <a:gd name="connsiteX206" fmla="*/ 70831 w 401391"/>
                    <a:gd name="connsiteY206" fmla="*/ 451625 h 600451"/>
                    <a:gd name="connsiteX207" fmla="*/ 72499 w 401391"/>
                    <a:gd name="connsiteY207" fmla="*/ 452832 h 600451"/>
                    <a:gd name="connsiteX208" fmla="*/ 72606 w 401391"/>
                    <a:gd name="connsiteY208" fmla="*/ 452690 h 600451"/>
                    <a:gd name="connsiteX209" fmla="*/ 88759 w 401391"/>
                    <a:gd name="connsiteY209" fmla="*/ 457164 h 600451"/>
                    <a:gd name="connsiteX210" fmla="*/ 96144 w 401391"/>
                    <a:gd name="connsiteY210" fmla="*/ 456276 h 600451"/>
                    <a:gd name="connsiteX211" fmla="*/ 106475 w 401391"/>
                    <a:gd name="connsiteY211" fmla="*/ 471081 h 600451"/>
                    <a:gd name="connsiteX212" fmla="*/ 106084 w 401391"/>
                    <a:gd name="connsiteY212" fmla="*/ 471507 h 600451"/>
                    <a:gd name="connsiteX213" fmla="*/ 104522 w 401391"/>
                    <a:gd name="connsiteY213" fmla="*/ 473211 h 600451"/>
                    <a:gd name="connsiteX214" fmla="*/ 102960 w 401391"/>
                    <a:gd name="connsiteY214" fmla="*/ 474773 h 600451"/>
                    <a:gd name="connsiteX215" fmla="*/ 91600 w 401391"/>
                    <a:gd name="connsiteY215" fmla="*/ 483577 h 600451"/>
                    <a:gd name="connsiteX216" fmla="*/ 89860 w 401391"/>
                    <a:gd name="connsiteY216" fmla="*/ 484642 h 600451"/>
                    <a:gd name="connsiteX217" fmla="*/ 94085 w 401391"/>
                    <a:gd name="connsiteY217" fmla="*/ 491636 h 600451"/>
                    <a:gd name="connsiteX218" fmla="*/ 95824 w 401391"/>
                    <a:gd name="connsiteY218" fmla="*/ 490571 h 600451"/>
                    <a:gd name="connsiteX219" fmla="*/ 103919 w 401391"/>
                    <a:gd name="connsiteY219" fmla="*/ 484784 h 600451"/>
                    <a:gd name="connsiteX220" fmla="*/ 101576 w 401391"/>
                    <a:gd name="connsiteY220" fmla="*/ 515103 h 600451"/>
                    <a:gd name="connsiteX221" fmla="*/ 87659 w 401391"/>
                    <a:gd name="connsiteY221" fmla="*/ 545458 h 600451"/>
                    <a:gd name="connsiteX222" fmla="*/ 76937 w 401391"/>
                    <a:gd name="connsiteY222" fmla="*/ 581954 h 600451"/>
                    <a:gd name="connsiteX223" fmla="*/ 76263 w 401391"/>
                    <a:gd name="connsiteY223" fmla="*/ 589197 h 600451"/>
                    <a:gd name="connsiteX224" fmla="*/ 68416 w 401391"/>
                    <a:gd name="connsiteY224" fmla="*/ 590901 h 600451"/>
                    <a:gd name="connsiteX225" fmla="*/ 59754 w 401391"/>
                    <a:gd name="connsiteY225" fmla="*/ 589161 h 600451"/>
                    <a:gd name="connsiteX226" fmla="*/ 58050 w 401391"/>
                    <a:gd name="connsiteY226" fmla="*/ 577907 h 600451"/>
                    <a:gd name="connsiteX227" fmla="*/ 49458 w 401391"/>
                    <a:gd name="connsiteY227" fmla="*/ 545316 h 600451"/>
                    <a:gd name="connsiteX228" fmla="*/ 44026 w 401391"/>
                    <a:gd name="connsiteY228" fmla="*/ 539387 h 600451"/>
                    <a:gd name="connsiteX229" fmla="*/ 42855 w 401391"/>
                    <a:gd name="connsiteY229" fmla="*/ 538216 h 600451"/>
                    <a:gd name="connsiteX230" fmla="*/ 34973 w 401391"/>
                    <a:gd name="connsiteY230" fmla="*/ 530014 h 600451"/>
                    <a:gd name="connsiteX231" fmla="*/ 25920 w 401391"/>
                    <a:gd name="connsiteY231" fmla="*/ 494974 h 600451"/>
                    <a:gd name="connsiteX232" fmla="*/ 39766 w 401391"/>
                    <a:gd name="connsiteY232" fmla="*/ 502500 h 600451"/>
                    <a:gd name="connsiteX233" fmla="*/ 41648 w 401391"/>
                    <a:gd name="connsiteY233" fmla="*/ 503246 h 600451"/>
                    <a:gd name="connsiteX234" fmla="*/ 44736 w 401391"/>
                    <a:gd name="connsiteY234" fmla="*/ 495684 h 600451"/>
                    <a:gd name="connsiteX235" fmla="*/ 42855 w 401391"/>
                    <a:gd name="connsiteY235" fmla="*/ 494938 h 600451"/>
                    <a:gd name="connsiteX236" fmla="*/ 26950 w 401391"/>
                    <a:gd name="connsiteY236" fmla="*/ 485637 h 600451"/>
                    <a:gd name="connsiteX237" fmla="*/ 24926 w 401391"/>
                    <a:gd name="connsiteY237" fmla="*/ 483897 h 600451"/>
                    <a:gd name="connsiteX238" fmla="*/ 23044 w 401391"/>
                    <a:gd name="connsiteY238" fmla="*/ 482122 h 600451"/>
                    <a:gd name="connsiteX239" fmla="*/ 19920 w 401391"/>
                    <a:gd name="connsiteY239" fmla="*/ 394182 h 600451"/>
                    <a:gd name="connsiteX240" fmla="*/ 68132 w 401391"/>
                    <a:gd name="connsiteY240" fmla="*/ 363686 h 600451"/>
                    <a:gd name="connsiteX241" fmla="*/ 72535 w 401391"/>
                    <a:gd name="connsiteY241" fmla="*/ 363651 h 600451"/>
                    <a:gd name="connsiteX242" fmla="*/ 82617 w 401391"/>
                    <a:gd name="connsiteY242" fmla="*/ 365639 h 600451"/>
                    <a:gd name="connsiteX243" fmla="*/ 82724 w 401391"/>
                    <a:gd name="connsiteY243" fmla="*/ 370964 h 600451"/>
                    <a:gd name="connsiteX244" fmla="*/ 80345 w 401391"/>
                    <a:gd name="connsiteY244" fmla="*/ 372739 h 600451"/>
                    <a:gd name="connsiteX245" fmla="*/ 87730 w 401391"/>
                    <a:gd name="connsiteY245" fmla="*/ 377354 h 600451"/>
                    <a:gd name="connsiteX246" fmla="*/ 88795 w 401391"/>
                    <a:gd name="connsiteY246" fmla="*/ 376680 h 600451"/>
                    <a:gd name="connsiteX247" fmla="*/ 97670 w 401391"/>
                    <a:gd name="connsiteY247" fmla="*/ 374088 h 600451"/>
                    <a:gd name="connsiteX248" fmla="*/ 100653 w 401391"/>
                    <a:gd name="connsiteY248" fmla="*/ 374408 h 600451"/>
                    <a:gd name="connsiteX249" fmla="*/ 106546 w 401391"/>
                    <a:gd name="connsiteY249" fmla="*/ 376715 h 600451"/>
                    <a:gd name="connsiteX250" fmla="*/ 112759 w 401391"/>
                    <a:gd name="connsiteY250" fmla="*/ 383283 h 600451"/>
                    <a:gd name="connsiteX251" fmla="*/ 112901 w 401391"/>
                    <a:gd name="connsiteY251" fmla="*/ 383532 h 600451"/>
                    <a:gd name="connsiteX252" fmla="*/ 113078 w 401391"/>
                    <a:gd name="connsiteY252" fmla="*/ 383887 h 600451"/>
                    <a:gd name="connsiteX253" fmla="*/ 113824 w 401391"/>
                    <a:gd name="connsiteY253" fmla="*/ 385413 h 600451"/>
                    <a:gd name="connsiteX254" fmla="*/ 114463 w 401391"/>
                    <a:gd name="connsiteY254" fmla="*/ 387579 h 600451"/>
                    <a:gd name="connsiteX255" fmla="*/ 114854 w 401391"/>
                    <a:gd name="connsiteY255" fmla="*/ 389674 h 600451"/>
                    <a:gd name="connsiteX256" fmla="*/ 115102 w 401391"/>
                    <a:gd name="connsiteY256" fmla="*/ 391733 h 600451"/>
                    <a:gd name="connsiteX257" fmla="*/ 120037 w 401391"/>
                    <a:gd name="connsiteY257" fmla="*/ 395141 h 600451"/>
                    <a:gd name="connsiteX258" fmla="*/ 122771 w 401391"/>
                    <a:gd name="connsiteY258" fmla="*/ 396739 h 600451"/>
                    <a:gd name="connsiteX259" fmla="*/ 123232 w 401391"/>
                    <a:gd name="connsiteY259" fmla="*/ 393508 h 600451"/>
                    <a:gd name="connsiteX260" fmla="*/ 123303 w 401391"/>
                    <a:gd name="connsiteY260" fmla="*/ 392762 h 600451"/>
                    <a:gd name="connsiteX261" fmla="*/ 123303 w 401391"/>
                    <a:gd name="connsiteY261" fmla="*/ 392230 h 600451"/>
                    <a:gd name="connsiteX262" fmla="*/ 122913 w 401391"/>
                    <a:gd name="connsiteY262" fmla="*/ 387686 h 600451"/>
                    <a:gd name="connsiteX263" fmla="*/ 122061 w 401391"/>
                    <a:gd name="connsiteY263" fmla="*/ 384206 h 600451"/>
                    <a:gd name="connsiteX264" fmla="*/ 132250 w 401391"/>
                    <a:gd name="connsiteY264" fmla="*/ 380692 h 600451"/>
                    <a:gd name="connsiteX265" fmla="*/ 147090 w 401391"/>
                    <a:gd name="connsiteY265" fmla="*/ 389390 h 600451"/>
                    <a:gd name="connsiteX266" fmla="*/ 148119 w 401391"/>
                    <a:gd name="connsiteY266" fmla="*/ 391307 h 600451"/>
                    <a:gd name="connsiteX267" fmla="*/ 148971 w 401391"/>
                    <a:gd name="connsiteY267" fmla="*/ 393863 h 600451"/>
                    <a:gd name="connsiteX268" fmla="*/ 149717 w 401391"/>
                    <a:gd name="connsiteY268" fmla="*/ 398798 h 600451"/>
                    <a:gd name="connsiteX269" fmla="*/ 149468 w 401391"/>
                    <a:gd name="connsiteY269" fmla="*/ 401673 h 600451"/>
                    <a:gd name="connsiteX270" fmla="*/ 149113 w 401391"/>
                    <a:gd name="connsiteY270" fmla="*/ 403839 h 600451"/>
                    <a:gd name="connsiteX271" fmla="*/ 151279 w 401391"/>
                    <a:gd name="connsiteY271" fmla="*/ 404017 h 600451"/>
                    <a:gd name="connsiteX272" fmla="*/ 153942 w 401391"/>
                    <a:gd name="connsiteY272" fmla="*/ 404194 h 600451"/>
                    <a:gd name="connsiteX273" fmla="*/ 157350 w 401391"/>
                    <a:gd name="connsiteY273" fmla="*/ 404443 h 600451"/>
                    <a:gd name="connsiteX274" fmla="*/ 157598 w 401391"/>
                    <a:gd name="connsiteY274" fmla="*/ 402561 h 600451"/>
                    <a:gd name="connsiteX275" fmla="*/ 157882 w 401391"/>
                    <a:gd name="connsiteY275" fmla="*/ 398762 h 600451"/>
                    <a:gd name="connsiteX276" fmla="*/ 156001 w 401391"/>
                    <a:gd name="connsiteY276" fmla="*/ 388928 h 600451"/>
                    <a:gd name="connsiteX277" fmla="*/ 170166 w 401391"/>
                    <a:gd name="connsiteY277" fmla="*/ 382183 h 600451"/>
                    <a:gd name="connsiteX278" fmla="*/ 180391 w 401391"/>
                    <a:gd name="connsiteY278" fmla="*/ 385342 h 600451"/>
                    <a:gd name="connsiteX279" fmla="*/ 181491 w 401391"/>
                    <a:gd name="connsiteY279" fmla="*/ 386194 h 600451"/>
                    <a:gd name="connsiteX280" fmla="*/ 182308 w 401391"/>
                    <a:gd name="connsiteY280" fmla="*/ 386869 h 600451"/>
                    <a:gd name="connsiteX281" fmla="*/ 183373 w 401391"/>
                    <a:gd name="connsiteY281" fmla="*/ 387792 h 600451"/>
                    <a:gd name="connsiteX282" fmla="*/ 189053 w 401391"/>
                    <a:gd name="connsiteY282" fmla="*/ 401886 h 600451"/>
                    <a:gd name="connsiteX283" fmla="*/ 188982 w 401391"/>
                    <a:gd name="connsiteY283" fmla="*/ 404549 h 600451"/>
                    <a:gd name="connsiteX284" fmla="*/ 191184 w 401391"/>
                    <a:gd name="connsiteY284" fmla="*/ 404372 h 600451"/>
                    <a:gd name="connsiteX285" fmla="*/ 194130 w 401391"/>
                    <a:gd name="connsiteY285" fmla="*/ 404088 h 600451"/>
                    <a:gd name="connsiteX286" fmla="*/ 197219 w 401391"/>
                    <a:gd name="connsiteY286" fmla="*/ 403591 h 600451"/>
                    <a:gd name="connsiteX287" fmla="*/ 197219 w 401391"/>
                    <a:gd name="connsiteY287" fmla="*/ 401744 h 600451"/>
                    <a:gd name="connsiteX288" fmla="*/ 189835 w 401391"/>
                    <a:gd name="connsiteY288" fmla="*/ 382751 h 600451"/>
                    <a:gd name="connsiteX289" fmla="*/ 203183 w 401391"/>
                    <a:gd name="connsiteY289" fmla="*/ 376893 h 600451"/>
                    <a:gd name="connsiteX290" fmla="*/ 213905 w 401391"/>
                    <a:gd name="connsiteY290" fmla="*/ 380372 h 600451"/>
                    <a:gd name="connsiteX291" fmla="*/ 215183 w 401391"/>
                    <a:gd name="connsiteY291" fmla="*/ 381437 h 600451"/>
                    <a:gd name="connsiteX292" fmla="*/ 215503 w 401391"/>
                    <a:gd name="connsiteY292" fmla="*/ 381721 h 600451"/>
                    <a:gd name="connsiteX293" fmla="*/ 217136 w 401391"/>
                    <a:gd name="connsiteY293" fmla="*/ 383354 h 600451"/>
                    <a:gd name="connsiteX294" fmla="*/ 222106 w 401391"/>
                    <a:gd name="connsiteY294" fmla="*/ 396490 h 600451"/>
                    <a:gd name="connsiteX295" fmla="*/ 223988 w 401391"/>
                    <a:gd name="connsiteY295" fmla="*/ 396490 h 600451"/>
                    <a:gd name="connsiteX296" fmla="*/ 222106 w 401391"/>
                    <a:gd name="connsiteY296" fmla="*/ 396916 h 600451"/>
                    <a:gd name="connsiteX297" fmla="*/ 221964 w 401391"/>
                    <a:gd name="connsiteY297" fmla="*/ 399650 h 600451"/>
                    <a:gd name="connsiteX298" fmla="*/ 224627 w 401391"/>
                    <a:gd name="connsiteY298" fmla="*/ 398975 h 600451"/>
                    <a:gd name="connsiteX299" fmla="*/ 227787 w 401391"/>
                    <a:gd name="connsiteY299" fmla="*/ 398088 h 600451"/>
                    <a:gd name="connsiteX300" fmla="*/ 230307 w 401391"/>
                    <a:gd name="connsiteY300" fmla="*/ 397342 h 600451"/>
                    <a:gd name="connsiteX301" fmla="*/ 230307 w 401391"/>
                    <a:gd name="connsiteY301" fmla="*/ 395780 h 600451"/>
                    <a:gd name="connsiteX302" fmla="*/ 222319 w 401391"/>
                    <a:gd name="connsiteY302" fmla="*/ 376857 h 600451"/>
                    <a:gd name="connsiteX303" fmla="*/ 239147 w 401391"/>
                    <a:gd name="connsiteY303" fmla="*/ 365852 h 600451"/>
                    <a:gd name="connsiteX304" fmla="*/ 243230 w 401391"/>
                    <a:gd name="connsiteY304" fmla="*/ 366313 h 600451"/>
                    <a:gd name="connsiteX305" fmla="*/ 244650 w 401391"/>
                    <a:gd name="connsiteY305" fmla="*/ 366739 h 600451"/>
                    <a:gd name="connsiteX306" fmla="*/ 245218 w 401391"/>
                    <a:gd name="connsiteY306" fmla="*/ 366952 h 600451"/>
                    <a:gd name="connsiteX307" fmla="*/ 247206 w 401391"/>
                    <a:gd name="connsiteY307" fmla="*/ 367733 h 600451"/>
                    <a:gd name="connsiteX308" fmla="*/ 257857 w 401391"/>
                    <a:gd name="connsiteY308" fmla="*/ 381721 h 600451"/>
                    <a:gd name="connsiteX309" fmla="*/ 257928 w 401391"/>
                    <a:gd name="connsiteY309" fmla="*/ 382680 h 600451"/>
                    <a:gd name="connsiteX310" fmla="*/ 258177 w 401391"/>
                    <a:gd name="connsiteY310" fmla="*/ 385875 h 600451"/>
                    <a:gd name="connsiteX311" fmla="*/ 260946 w 401391"/>
                    <a:gd name="connsiteY311" fmla="*/ 384242 h 600451"/>
                    <a:gd name="connsiteX312" fmla="*/ 264141 w 401391"/>
                    <a:gd name="connsiteY312" fmla="*/ 382254 h 600451"/>
                    <a:gd name="connsiteX313" fmla="*/ 266023 w 401391"/>
                    <a:gd name="connsiteY313" fmla="*/ 381082 h 600451"/>
                    <a:gd name="connsiteX314" fmla="*/ 265739 w 401391"/>
                    <a:gd name="connsiteY314" fmla="*/ 379698 h 600451"/>
                    <a:gd name="connsiteX315" fmla="*/ 249798 w 401391"/>
                    <a:gd name="connsiteY315" fmla="*/ 359887 h 600451"/>
                    <a:gd name="connsiteX316" fmla="*/ 267230 w 401391"/>
                    <a:gd name="connsiteY316" fmla="*/ 342314 h 600451"/>
                    <a:gd name="connsiteX317" fmla="*/ 267975 w 401391"/>
                    <a:gd name="connsiteY317" fmla="*/ 342243 h 600451"/>
                    <a:gd name="connsiteX318" fmla="*/ 268579 w 401391"/>
                    <a:gd name="connsiteY318" fmla="*/ 342172 h 600451"/>
                    <a:gd name="connsiteX319" fmla="*/ 268579 w 401391"/>
                    <a:gd name="connsiteY319" fmla="*/ 342172 h 600451"/>
                    <a:gd name="connsiteX320" fmla="*/ 269111 w 401391"/>
                    <a:gd name="connsiteY320" fmla="*/ 342243 h 600451"/>
                    <a:gd name="connsiteX321" fmla="*/ 271206 w 401391"/>
                    <a:gd name="connsiteY321" fmla="*/ 342456 h 600451"/>
                    <a:gd name="connsiteX322" fmla="*/ 286259 w 401391"/>
                    <a:gd name="connsiteY322" fmla="*/ 354988 h 600451"/>
                    <a:gd name="connsiteX323" fmla="*/ 286862 w 401391"/>
                    <a:gd name="connsiteY323" fmla="*/ 357047 h 600451"/>
                    <a:gd name="connsiteX324" fmla="*/ 287040 w 401391"/>
                    <a:gd name="connsiteY324" fmla="*/ 358112 h 600451"/>
                    <a:gd name="connsiteX325" fmla="*/ 287750 w 401391"/>
                    <a:gd name="connsiteY325" fmla="*/ 362514 h 600451"/>
                    <a:gd name="connsiteX326" fmla="*/ 291265 w 401391"/>
                    <a:gd name="connsiteY326" fmla="*/ 358254 h 600451"/>
                    <a:gd name="connsiteX327" fmla="*/ 292365 w 401391"/>
                    <a:gd name="connsiteY327" fmla="*/ 356941 h 600451"/>
                    <a:gd name="connsiteX328" fmla="*/ 294531 w 401391"/>
                    <a:gd name="connsiteY328" fmla="*/ 354065 h 600451"/>
                    <a:gd name="connsiteX329" fmla="*/ 294211 w 401391"/>
                    <a:gd name="connsiteY329" fmla="*/ 353071 h 600451"/>
                    <a:gd name="connsiteX330" fmla="*/ 272200 w 401391"/>
                    <a:gd name="connsiteY330" fmla="*/ 334290 h 600451"/>
                    <a:gd name="connsiteX331" fmla="*/ 272129 w 401391"/>
                    <a:gd name="connsiteY331" fmla="*/ 333012 h 600451"/>
                    <a:gd name="connsiteX332" fmla="*/ 283525 w 401391"/>
                    <a:gd name="connsiteY332" fmla="*/ 315048 h 600451"/>
                    <a:gd name="connsiteX333" fmla="*/ 284732 w 401391"/>
                    <a:gd name="connsiteY333" fmla="*/ 314622 h 600451"/>
                    <a:gd name="connsiteX334" fmla="*/ 285975 w 401391"/>
                    <a:gd name="connsiteY334" fmla="*/ 314196 h 600451"/>
                    <a:gd name="connsiteX335" fmla="*/ 287146 w 401391"/>
                    <a:gd name="connsiteY335" fmla="*/ 313841 h 600451"/>
                    <a:gd name="connsiteX336" fmla="*/ 291123 w 401391"/>
                    <a:gd name="connsiteY336" fmla="*/ 313415 h 600451"/>
                    <a:gd name="connsiteX337" fmla="*/ 306744 w 401391"/>
                    <a:gd name="connsiteY337" fmla="*/ 322042 h 600451"/>
                    <a:gd name="connsiteX338" fmla="*/ 307276 w 401391"/>
                    <a:gd name="connsiteY338" fmla="*/ 323036 h 600451"/>
                    <a:gd name="connsiteX339" fmla="*/ 309939 w 401391"/>
                    <a:gd name="connsiteY339" fmla="*/ 327758 h 600451"/>
                    <a:gd name="connsiteX340" fmla="*/ 311501 w 401391"/>
                    <a:gd name="connsiteY340" fmla="*/ 323888 h 600451"/>
                    <a:gd name="connsiteX341" fmla="*/ 313418 w 401391"/>
                    <a:gd name="connsiteY341" fmla="*/ 318847 h 600451"/>
                    <a:gd name="connsiteX342" fmla="*/ 313773 w 401391"/>
                    <a:gd name="connsiteY342" fmla="*/ 317888 h 600451"/>
                    <a:gd name="connsiteX343" fmla="*/ 313205 w 401391"/>
                    <a:gd name="connsiteY343" fmla="*/ 317036 h 600451"/>
                    <a:gd name="connsiteX344" fmla="*/ 291229 w 401391"/>
                    <a:gd name="connsiteY344" fmla="*/ 305214 h 600451"/>
                    <a:gd name="connsiteX345" fmla="*/ 286578 w 401391"/>
                    <a:gd name="connsiteY345" fmla="*/ 305640 h 600451"/>
                    <a:gd name="connsiteX346" fmla="*/ 286330 w 401391"/>
                    <a:gd name="connsiteY346" fmla="*/ 299995 h 600451"/>
                    <a:gd name="connsiteX347" fmla="*/ 293608 w 401391"/>
                    <a:gd name="connsiteY347" fmla="*/ 287746 h 600451"/>
                    <a:gd name="connsiteX348" fmla="*/ 295561 w 401391"/>
                    <a:gd name="connsiteY348" fmla="*/ 286539 h 600451"/>
                    <a:gd name="connsiteX349" fmla="*/ 297087 w 401391"/>
                    <a:gd name="connsiteY349" fmla="*/ 285758 h 600451"/>
                    <a:gd name="connsiteX350" fmla="*/ 303087 w 401391"/>
                    <a:gd name="connsiteY350" fmla="*/ 284587 h 600451"/>
                    <a:gd name="connsiteX351" fmla="*/ 305217 w 401391"/>
                    <a:gd name="connsiteY351" fmla="*/ 284729 h 600451"/>
                    <a:gd name="connsiteX352" fmla="*/ 313099 w 401391"/>
                    <a:gd name="connsiteY352" fmla="*/ 288066 h 600451"/>
                    <a:gd name="connsiteX353" fmla="*/ 314696 w 401391"/>
                    <a:gd name="connsiteY353" fmla="*/ 289415 h 600451"/>
                    <a:gd name="connsiteX354" fmla="*/ 316010 w 401391"/>
                    <a:gd name="connsiteY354" fmla="*/ 290835 h 600451"/>
                    <a:gd name="connsiteX355" fmla="*/ 316294 w 401391"/>
                    <a:gd name="connsiteY355" fmla="*/ 291261 h 600451"/>
                    <a:gd name="connsiteX356" fmla="*/ 316684 w 401391"/>
                    <a:gd name="connsiteY356" fmla="*/ 291865 h 600451"/>
                    <a:gd name="connsiteX357" fmla="*/ 319596 w 401391"/>
                    <a:gd name="connsiteY357" fmla="*/ 295876 h 600451"/>
                    <a:gd name="connsiteX358" fmla="*/ 320377 w 401391"/>
                    <a:gd name="connsiteY358" fmla="*/ 290551 h 600451"/>
                    <a:gd name="connsiteX359" fmla="*/ 320732 w 401391"/>
                    <a:gd name="connsiteY359" fmla="*/ 287959 h 600451"/>
                    <a:gd name="connsiteX360" fmla="*/ 321051 w 401391"/>
                    <a:gd name="connsiteY360" fmla="*/ 285155 h 600451"/>
                    <a:gd name="connsiteX361" fmla="*/ 321158 w 401391"/>
                    <a:gd name="connsiteY361" fmla="*/ 284054 h 600451"/>
                    <a:gd name="connsiteX362" fmla="*/ 318282 w 401391"/>
                    <a:gd name="connsiteY362" fmla="*/ 281676 h 600451"/>
                    <a:gd name="connsiteX363" fmla="*/ 306247 w 401391"/>
                    <a:gd name="connsiteY363" fmla="*/ 276670 h 600451"/>
                    <a:gd name="connsiteX364" fmla="*/ 303087 w 401391"/>
                    <a:gd name="connsiteY364" fmla="*/ 276457 h 600451"/>
                    <a:gd name="connsiteX365" fmla="*/ 293785 w 401391"/>
                    <a:gd name="connsiteY365" fmla="*/ 278338 h 600451"/>
                    <a:gd name="connsiteX366" fmla="*/ 290768 w 401391"/>
                    <a:gd name="connsiteY366" fmla="*/ 266090 h 600451"/>
                    <a:gd name="connsiteX367" fmla="*/ 295490 w 401391"/>
                    <a:gd name="connsiteY367" fmla="*/ 256078 h 600451"/>
                    <a:gd name="connsiteX368" fmla="*/ 296555 w 401391"/>
                    <a:gd name="connsiteY368" fmla="*/ 254978 h 600451"/>
                    <a:gd name="connsiteX369" fmla="*/ 298117 w 401391"/>
                    <a:gd name="connsiteY369" fmla="*/ 253771 h 600451"/>
                    <a:gd name="connsiteX370" fmla="*/ 307596 w 401391"/>
                    <a:gd name="connsiteY370" fmla="*/ 250682 h 600451"/>
                    <a:gd name="connsiteX371" fmla="*/ 309655 w 401391"/>
                    <a:gd name="connsiteY371" fmla="*/ 250824 h 600451"/>
                    <a:gd name="connsiteX372" fmla="*/ 316968 w 401391"/>
                    <a:gd name="connsiteY372" fmla="*/ 253735 h 600451"/>
                    <a:gd name="connsiteX373" fmla="*/ 317394 w 401391"/>
                    <a:gd name="connsiteY373" fmla="*/ 254019 h 600451"/>
                    <a:gd name="connsiteX374" fmla="*/ 318779 w 401391"/>
                    <a:gd name="connsiteY374" fmla="*/ 255120 h 600451"/>
                    <a:gd name="connsiteX375" fmla="*/ 322294 w 401391"/>
                    <a:gd name="connsiteY375" fmla="*/ 258457 h 600451"/>
                    <a:gd name="connsiteX376" fmla="*/ 322187 w 401391"/>
                    <a:gd name="connsiteY376" fmla="*/ 253593 h 600451"/>
                    <a:gd name="connsiteX377" fmla="*/ 322010 w 401391"/>
                    <a:gd name="connsiteY377" fmla="*/ 248268 h 600451"/>
                    <a:gd name="connsiteX378" fmla="*/ 322010 w 401391"/>
                    <a:gd name="connsiteY378" fmla="*/ 247238 h 600451"/>
                    <a:gd name="connsiteX379" fmla="*/ 321122 w 401391"/>
                    <a:gd name="connsiteY379" fmla="*/ 246670 h 600451"/>
                    <a:gd name="connsiteX380" fmla="*/ 310649 w 401391"/>
                    <a:gd name="connsiteY380" fmla="*/ 242694 h 600451"/>
                    <a:gd name="connsiteX381" fmla="*/ 307525 w 401391"/>
                    <a:gd name="connsiteY381" fmla="*/ 242481 h 600451"/>
                    <a:gd name="connsiteX382" fmla="*/ 293608 w 401391"/>
                    <a:gd name="connsiteY382" fmla="*/ 246812 h 600451"/>
                    <a:gd name="connsiteX383" fmla="*/ 288673 w 401391"/>
                    <a:gd name="connsiteY383" fmla="*/ 231617 h 600451"/>
                    <a:gd name="connsiteX384" fmla="*/ 292720 w 401391"/>
                    <a:gd name="connsiteY384" fmla="*/ 222103 h 600451"/>
                    <a:gd name="connsiteX385" fmla="*/ 293679 w 401391"/>
                    <a:gd name="connsiteY385" fmla="*/ 221073 h 600451"/>
                    <a:gd name="connsiteX386" fmla="*/ 294034 w 401391"/>
                    <a:gd name="connsiteY386" fmla="*/ 220718 h 600451"/>
                    <a:gd name="connsiteX387" fmla="*/ 295525 w 401391"/>
                    <a:gd name="connsiteY387" fmla="*/ 219333 h 600451"/>
                    <a:gd name="connsiteX388" fmla="*/ 307454 w 401391"/>
                    <a:gd name="connsiteY388" fmla="*/ 215002 h 600451"/>
                    <a:gd name="connsiteX389" fmla="*/ 309832 w 401391"/>
                    <a:gd name="connsiteY389" fmla="*/ 215144 h 600451"/>
                    <a:gd name="connsiteX390" fmla="*/ 316187 w 401391"/>
                    <a:gd name="connsiteY390" fmla="*/ 217168 h 600451"/>
                    <a:gd name="connsiteX391" fmla="*/ 316649 w 401391"/>
                    <a:gd name="connsiteY391" fmla="*/ 217452 h 600451"/>
                    <a:gd name="connsiteX392" fmla="*/ 320057 w 401391"/>
                    <a:gd name="connsiteY392" fmla="*/ 219369 h 600451"/>
                    <a:gd name="connsiteX393" fmla="*/ 319099 w 401391"/>
                    <a:gd name="connsiteY393" fmla="*/ 209393 h 600451"/>
                    <a:gd name="connsiteX394" fmla="*/ 317998 w 401391"/>
                    <a:gd name="connsiteY394" fmla="*/ 208931 h 600451"/>
                    <a:gd name="connsiteX395" fmla="*/ 310862 w 401391"/>
                    <a:gd name="connsiteY395" fmla="*/ 207014 h 600451"/>
                    <a:gd name="connsiteX396" fmla="*/ 307454 w 401391"/>
                    <a:gd name="connsiteY396" fmla="*/ 206801 h 600451"/>
                    <a:gd name="connsiteX397" fmla="*/ 290626 w 401391"/>
                    <a:gd name="connsiteY397" fmla="*/ 212730 h 600451"/>
                    <a:gd name="connsiteX398" fmla="*/ 284839 w 401391"/>
                    <a:gd name="connsiteY398" fmla="*/ 196328 h 600451"/>
                    <a:gd name="connsiteX399" fmla="*/ 290697 w 401391"/>
                    <a:gd name="connsiteY399" fmla="*/ 185109 h 600451"/>
                    <a:gd name="connsiteX400" fmla="*/ 292223 w 401391"/>
                    <a:gd name="connsiteY400" fmla="*/ 183831 h 600451"/>
                    <a:gd name="connsiteX401" fmla="*/ 292614 w 401391"/>
                    <a:gd name="connsiteY401" fmla="*/ 183512 h 600451"/>
                    <a:gd name="connsiteX402" fmla="*/ 293963 w 401391"/>
                    <a:gd name="connsiteY402" fmla="*/ 182553 h 600451"/>
                    <a:gd name="connsiteX403" fmla="*/ 303762 w 401391"/>
                    <a:gd name="connsiteY403" fmla="*/ 179819 h 600451"/>
                    <a:gd name="connsiteX404" fmla="*/ 306424 w 401391"/>
                    <a:gd name="connsiteY404" fmla="*/ 179997 h 600451"/>
                    <a:gd name="connsiteX405" fmla="*/ 311466 w 401391"/>
                    <a:gd name="connsiteY405" fmla="*/ 181523 h 600451"/>
                    <a:gd name="connsiteX406" fmla="*/ 316116 w 401391"/>
                    <a:gd name="connsiteY406" fmla="*/ 183689 h 600451"/>
                    <a:gd name="connsiteX407" fmla="*/ 314945 w 401391"/>
                    <a:gd name="connsiteY407" fmla="*/ 174104 h 600451"/>
                    <a:gd name="connsiteX408" fmla="*/ 313844 w 401391"/>
                    <a:gd name="connsiteY408" fmla="*/ 173642 h 600451"/>
                    <a:gd name="connsiteX409" fmla="*/ 307560 w 401391"/>
                    <a:gd name="connsiteY409" fmla="*/ 171867 h 600451"/>
                    <a:gd name="connsiteX410" fmla="*/ 303726 w 401391"/>
                    <a:gd name="connsiteY410" fmla="*/ 171583 h 600451"/>
                    <a:gd name="connsiteX411" fmla="*/ 289064 w 401391"/>
                    <a:gd name="connsiteY411" fmla="*/ 175950 h 600451"/>
                    <a:gd name="connsiteX412" fmla="*/ 287324 w 401391"/>
                    <a:gd name="connsiteY412" fmla="*/ 174210 h 600451"/>
                    <a:gd name="connsiteX413" fmla="*/ 282638 w 401391"/>
                    <a:gd name="connsiteY413" fmla="*/ 160542 h 600451"/>
                    <a:gd name="connsiteX414" fmla="*/ 287821 w 401391"/>
                    <a:gd name="connsiteY414" fmla="*/ 148790 h 600451"/>
                    <a:gd name="connsiteX415" fmla="*/ 289632 w 401391"/>
                    <a:gd name="connsiteY415" fmla="*/ 147122 h 600451"/>
                    <a:gd name="connsiteX416" fmla="*/ 291300 w 401391"/>
                    <a:gd name="connsiteY416" fmla="*/ 145808 h 600451"/>
                    <a:gd name="connsiteX417" fmla="*/ 301418 w 401391"/>
                    <a:gd name="connsiteY417" fmla="*/ 142826 h 600451"/>
                    <a:gd name="connsiteX418" fmla="*/ 302661 w 401391"/>
                    <a:gd name="connsiteY418" fmla="*/ 142861 h 600451"/>
                    <a:gd name="connsiteX419" fmla="*/ 305998 w 401391"/>
                    <a:gd name="connsiteY419" fmla="*/ 143429 h 600451"/>
                    <a:gd name="connsiteX420" fmla="*/ 308199 w 401391"/>
                    <a:gd name="connsiteY420" fmla="*/ 144175 h 600451"/>
                    <a:gd name="connsiteX421" fmla="*/ 311359 w 401391"/>
                    <a:gd name="connsiteY421" fmla="*/ 145418 h 600451"/>
                    <a:gd name="connsiteX422" fmla="*/ 310223 w 401391"/>
                    <a:gd name="connsiteY422" fmla="*/ 136151 h 600451"/>
                    <a:gd name="connsiteX423" fmla="*/ 308945 w 401391"/>
                    <a:gd name="connsiteY423" fmla="*/ 135761 h 600451"/>
                    <a:gd name="connsiteX424" fmla="*/ 303194 w 401391"/>
                    <a:gd name="connsiteY424" fmla="*/ 134696 h 600451"/>
                    <a:gd name="connsiteX425" fmla="*/ 301489 w 401391"/>
                    <a:gd name="connsiteY425" fmla="*/ 134625 h 600451"/>
                    <a:gd name="connsiteX426" fmla="*/ 285016 w 401391"/>
                    <a:gd name="connsiteY426" fmla="*/ 140234 h 600451"/>
                    <a:gd name="connsiteX427" fmla="*/ 272626 w 401391"/>
                    <a:gd name="connsiteY427" fmla="*/ 118968 h 600451"/>
                    <a:gd name="connsiteX428" fmla="*/ 278377 w 401391"/>
                    <a:gd name="connsiteY428" fmla="*/ 105584 h 600451"/>
                    <a:gd name="connsiteX429" fmla="*/ 278803 w 401391"/>
                    <a:gd name="connsiteY429" fmla="*/ 105087 h 600451"/>
                    <a:gd name="connsiteX430" fmla="*/ 279726 w 401391"/>
                    <a:gd name="connsiteY430" fmla="*/ 104093 h 600451"/>
                    <a:gd name="connsiteX431" fmla="*/ 281005 w 401391"/>
                    <a:gd name="connsiteY431" fmla="*/ 103099 h 600451"/>
                    <a:gd name="connsiteX432" fmla="*/ 281502 w 401391"/>
                    <a:gd name="connsiteY432" fmla="*/ 102708 h 600451"/>
                    <a:gd name="connsiteX433" fmla="*/ 294744 w 401391"/>
                    <a:gd name="connsiteY433" fmla="*/ 98199 h 600451"/>
                    <a:gd name="connsiteX434" fmla="*/ 296129 w 401391"/>
                    <a:gd name="connsiteY434" fmla="*/ 98235 h 600451"/>
                    <a:gd name="connsiteX435" fmla="*/ 301276 w 401391"/>
                    <a:gd name="connsiteY435" fmla="*/ 99229 h 600451"/>
                    <a:gd name="connsiteX436" fmla="*/ 303371 w 401391"/>
                    <a:gd name="connsiteY436" fmla="*/ 100010 h 600451"/>
                    <a:gd name="connsiteX437" fmla="*/ 304436 w 401391"/>
                    <a:gd name="connsiteY437" fmla="*/ 100507 h 600451"/>
                    <a:gd name="connsiteX438" fmla="*/ 307170 w 401391"/>
                    <a:gd name="connsiteY438" fmla="*/ 101821 h 600451"/>
                    <a:gd name="connsiteX439" fmla="*/ 307525 w 401391"/>
                    <a:gd name="connsiteY439" fmla="*/ 92697 h 600451"/>
                    <a:gd name="connsiteX440" fmla="*/ 304756 w 401391"/>
                    <a:gd name="connsiteY440" fmla="*/ 91738 h 600451"/>
                    <a:gd name="connsiteX441" fmla="*/ 296661 w 401391"/>
                    <a:gd name="connsiteY441" fmla="*/ 90069 h 600451"/>
                    <a:gd name="connsiteX442" fmla="*/ 294779 w 401391"/>
                    <a:gd name="connsiteY442" fmla="*/ 89998 h 600451"/>
                    <a:gd name="connsiteX443" fmla="*/ 275750 w 401391"/>
                    <a:gd name="connsiteY443" fmla="*/ 96744 h 600451"/>
                    <a:gd name="connsiteX444" fmla="*/ 265242 w 401391"/>
                    <a:gd name="connsiteY444" fmla="*/ 78389 h 600451"/>
                    <a:gd name="connsiteX445" fmla="*/ 271028 w 401391"/>
                    <a:gd name="connsiteY445" fmla="*/ 63017 h 600451"/>
                    <a:gd name="connsiteX446" fmla="*/ 284697 w 401391"/>
                    <a:gd name="connsiteY446" fmla="*/ 55987 h 600451"/>
                    <a:gd name="connsiteX447" fmla="*/ 286898 w 401391"/>
                    <a:gd name="connsiteY447" fmla="*/ 55810 h 600451"/>
                    <a:gd name="connsiteX448" fmla="*/ 287359 w 401391"/>
                    <a:gd name="connsiteY448" fmla="*/ 55810 h 600451"/>
                    <a:gd name="connsiteX449" fmla="*/ 298649 w 401391"/>
                    <a:gd name="connsiteY449" fmla="*/ 58969 h 600451"/>
                    <a:gd name="connsiteX450" fmla="*/ 300424 w 401391"/>
                    <a:gd name="connsiteY450" fmla="*/ 60141 h 600451"/>
                    <a:gd name="connsiteX451" fmla="*/ 302164 w 401391"/>
                    <a:gd name="connsiteY451" fmla="*/ 61561 h 600451"/>
                    <a:gd name="connsiteX452" fmla="*/ 306282 w 401391"/>
                    <a:gd name="connsiteY452" fmla="*/ 65218 h 600451"/>
                    <a:gd name="connsiteX453" fmla="*/ 305501 w 401391"/>
                    <a:gd name="connsiteY453" fmla="*/ 59750 h 600451"/>
                    <a:gd name="connsiteX454" fmla="*/ 304685 w 401391"/>
                    <a:gd name="connsiteY454" fmla="*/ 54319 h 600451"/>
                    <a:gd name="connsiteX455" fmla="*/ 304472 w 401391"/>
                    <a:gd name="connsiteY455" fmla="*/ 53005 h 600451"/>
                    <a:gd name="connsiteX456" fmla="*/ 303726 w 401391"/>
                    <a:gd name="connsiteY456" fmla="*/ 52508 h 600451"/>
                    <a:gd name="connsiteX457" fmla="*/ 292117 w 401391"/>
                    <a:gd name="connsiteY457" fmla="*/ 47999 h 600451"/>
                    <a:gd name="connsiteX458" fmla="*/ 300176 w 401391"/>
                    <a:gd name="connsiteY458" fmla="*/ 19100 h 600451"/>
                    <a:gd name="connsiteX459" fmla="*/ 311679 w 401391"/>
                    <a:gd name="connsiteY459" fmla="*/ 20982 h 600451"/>
                    <a:gd name="connsiteX460" fmla="*/ 340009 w 401391"/>
                    <a:gd name="connsiteY460" fmla="*/ 10012 h 600451"/>
                    <a:gd name="connsiteX461" fmla="*/ 341217 w 401391"/>
                    <a:gd name="connsiteY461" fmla="*/ 9870 h 600451"/>
                    <a:gd name="connsiteX462" fmla="*/ 341820 w 401391"/>
                    <a:gd name="connsiteY462" fmla="*/ 9870 h 600451"/>
                    <a:gd name="connsiteX463" fmla="*/ 341820 w 401391"/>
                    <a:gd name="connsiteY463" fmla="*/ 36 h 600451"/>
                    <a:gd name="connsiteX464" fmla="*/ 341075 w 401391"/>
                    <a:gd name="connsiteY464" fmla="*/ 36 h 600451"/>
                    <a:gd name="connsiteX465" fmla="*/ 338376 w 401391"/>
                    <a:gd name="connsiteY465" fmla="*/ 320 h 600451"/>
                    <a:gd name="connsiteX466" fmla="*/ 334223 w 401391"/>
                    <a:gd name="connsiteY466" fmla="*/ 1030 h 600451"/>
                    <a:gd name="connsiteX467" fmla="*/ 331879 w 401391"/>
                    <a:gd name="connsiteY467" fmla="*/ 4544 h 600451"/>
                    <a:gd name="connsiteX468" fmla="*/ 311714 w 401391"/>
                    <a:gd name="connsiteY468" fmla="*/ 11148 h 600451"/>
                    <a:gd name="connsiteX469" fmla="*/ 303513 w 401391"/>
                    <a:gd name="connsiteY469" fmla="*/ 9834 h 600451"/>
                    <a:gd name="connsiteX470" fmla="*/ 288460 w 401391"/>
                    <a:gd name="connsiteY470" fmla="*/ 4473 h 600451"/>
                    <a:gd name="connsiteX471" fmla="*/ 290484 w 401391"/>
                    <a:gd name="connsiteY471" fmla="*/ 20236 h 600451"/>
                    <a:gd name="connsiteX472" fmla="*/ 285016 w 401391"/>
                    <a:gd name="connsiteY472" fmla="*/ 41218 h 600451"/>
                    <a:gd name="connsiteX473" fmla="*/ 279655 w 401391"/>
                    <a:gd name="connsiteY473" fmla="*/ 46899 h 600451"/>
                    <a:gd name="connsiteX474" fmla="*/ 263679 w 401391"/>
                    <a:gd name="connsiteY474" fmla="*/ 56484 h 600451"/>
                    <a:gd name="connsiteX475" fmla="*/ 255443 w 401391"/>
                    <a:gd name="connsiteY475" fmla="*/ 78496 h 600451"/>
                    <a:gd name="connsiteX476" fmla="*/ 267869 w 401391"/>
                    <a:gd name="connsiteY476" fmla="*/ 103134 h 600451"/>
                    <a:gd name="connsiteX477" fmla="*/ 262863 w 401391"/>
                    <a:gd name="connsiteY477" fmla="*/ 118223 h 600451"/>
                    <a:gd name="connsiteX478" fmla="*/ 276993 w 401391"/>
                    <a:gd name="connsiteY478" fmla="*/ 146767 h 600451"/>
                    <a:gd name="connsiteX479" fmla="*/ 272875 w 401391"/>
                    <a:gd name="connsiteY479" fmla="*/ 159761 h 600451"/>
                    <a:gd name="connsiteX480" fmla="*/ 279975 w 401391"/>
                    <a:gd name="connsiteY480" fmla="*/ 180529 h 600451"/>
                    <a:gd name="connsiteX481" fmla="*/ 280756 w 401391"/>
                    <a:gd name="connsiteY481" fmla="*/ 181346 h 600451"/>
                    <a:gd name="connsiteX482" fmla="*/ 275147 w 401391"/>
                    <a:gd name="connsiteY482" fmla="*/ 194730 h 600451"/>
                    <a:gd name="connsiteX483" fmla="*/ 282957 w 401391"/>
                    <a:gd name="connsiteY483" fmla="*/ 218694 h 600451"/>
                    <a:gd name="connsiteX484" fmla="*/ 278945 w 401391"/>
                    <a:gd name="connsiteY484" fmla="*/ 230197 h 600451"/>
                    <a:gd name="connsiteX485" fmla="*/ 285655 w 401391"/>
                    <a:gd name="connsiteY485" fmla="*/ 252386 h 600451"/>
                    <a:gd name="connsiteX486" fmla="*/ 281005 w 401391"/>
                    <a:gd name="connsiteY486" fmla="*/ 264634 h 600451"/>
                    <a:gd name="connsiteX487" fmla="*/ 284697 w 401391"/>
                    <a:gd name="connsiteY487" fmla="*/ 282102 h 600451"/>
                    <a:gd name="connsiteX488" fmla="*/ 276531 w 401391"/>
                    <a:gd name="connsiteY488" fmla="*/ 298539 h 600451"/>
                    <a:gd name="connsiteX489" fmla="*/ 276851 w 401391"/>
                    <a:gd name="connsiteY489" fmla="*/ 307166 h 600451"/>
                    <a:gd name="connsiteX490" fmla="*/ 262259 w 401391"/>
                    <a:gd name="connsiteY490" fmla="*/ 332728 h 600451"/>
                    <a:gd name="connsiteX491" fmla="*/ 262259 w 401391"/>
                    <a:gd name="connsiteY491" fmla="*/ 332870 h 600451"/>
                    <a:gd name="connsiteX492" fmla="*/ 240354 w 401391"/>
                    <a:gd name="connsiteY492" fmla="*/ 355804 h 600451"/>
                    <a:gd name="connsiteX493" fmla="*/ 239041 w 401391"/>
                    <a:gd name="connsiteY493" fmla="*/ 355804 h 600451"/>
                    <a:gd name="connsiteX494" fmla="*/ 214935 w 401391"/>
                    <a:gd name="connsiteY494" fmla="*/ 369508 h 600451"/>
                    <a:gd name="connsiteX495" fmla="*/ 203112 w 401391"/>
                    <a:gd name="connsiteY495" fmla="*/ 366881 h 600451"/>
                    <a:gd name="connsiteX496" fmla="*/ 183054 w 401391"/>
                    <a:gd name="connsiteY496" fmla="*/ 375366 h 600451"/>
                    <a:gd name="connsiteX497" fmla="*/ 170060 w 401391"/>
                    <a:gd name="connsiteY497" fmla="*/ 372136 h 600451"/>
                    <a:gd name="connsiteX498" fmla="*/ 151634 w 401391"/>
                    <a:gd name="connsiteY498" fmla="*/ 379094 h 600451"/>
                    <a:gd name="connsiteX499" fmla="*/ 132143 w 401391"/>
                    <a:gd name="connsiteY499" fmla="*/ 370644 h 600451"/>
                    <a:gd name="connsiteX500" fmla="*/ 118617 w 401391"/>
                    <a:gd name="connsiteY500" fmla="*/ 374408 h 600451"/>
                    <a:gd name="connsiteX501" fmla="*/ 111623 w 401391"/>
                    <a:gd name="connsiteY501" fmla="*/ 368159 h 600451"/>
                    <a:gd name="connsiteX502" fmla="*/ 102321 w 401391"/>
                    <a:gd name="connsiteY502" fmla="*/ 364538 h 600451"/>
                    <a:gd name="connsiteX503" fmla="*/ 97599 w 401391"/>
                    <a:gd name="connsiteY503" fmla="*/ 364077 h 600451"/>
                    <a:gd name="connsiteX504" fmla="*/ 93268 w 401391"/>
                    <a:gd name="connsiteY504" fmla="*/ 364432 h 600451"/>
                    <a:gd name="connsiteX505" fmla="*/ 87694 w 401391"/>
                    <a:gd name="connsiteY505" fmla="*/ 357083 h 600451"/>
                    <a:gd name="connsiteX506" fmla="*/ 72499 w 401391"/>
                    <a:gd name="connsiteY506" fmla="*/ 353639 h 600451"/>
                    <a:gd name="connsiteX507" fmla="*/ 72499 w 401391"/>
                    <a:gd name="connsiteY507" fmla="*/ 353639 h 600451"/>
                    <a:gd name="connsiteX508" fmla="*/ 70156 w 401391"/>
                    <a:gd name="connsiteY508" fmla="*/ 353639 h 600451"/>
                    <a:gd name="connsiteX509" fmla="*/ 68097 w 401391"/>
                    <a:gd name="connsiteY509" fmla="*/ 353639 h 600451"/>
                    <a:gd name="connsiteX510" fmla="*/ 11116 w 401391"/>
                    <a:gd name="connsiteY510" fmla="*/ 389496 h 600451"/>
                    <a:gd name="connsiteX511" fmla="*/ 16157 w 401391"/>
                    <a:gd name="connsiteY511" fmla="*/ 488903 h 600451"/>
                    <a:gd name="connsiteX512" fmla="*/ 16690 w 401391"/>
                    <a:gd name="connsiteY512" fmla="*/ 489435 h 600451"/>
                    <a:gd name="connsiteX513" fmla="*/ 16157 w 401391"/>
                    <a:gd name="connsiteY513" fmla="*/ 493447 h 600451"/>
                    <a:gd name="connsiteX514" fmla="*/ 27411 w 401391"/>
                    <a:gd name="connsiteY514" fmla="*/ 536050 h 600451"/>
                    <a:gd name="connsiteX515" fmla="*/ 35861 w 401391"/>
                    <a:gd name="connsiteY515" fmla="*/ 544854 h 600451"/>
                    <a:gd name="connsiteX516" fmla="*/ 36997 w 401391"/>
                    <a:gd name="connsiteY516" fmla="*/ 546026 h 600451"/>
                    <a:gd name="connsiteX517" fmla="*/ 37103 w 401391"/>
                    <a:gd name="connsiteY517" fmla="*/ 546132 h 600451"/>
                    <a:gd name="connsiteX518" fmla="*/ 41648 w 401391"/>
                    <a:gd name="connsiteY518" fmla="*/ 551032 h 600451"/>
                    <a:gd name="connsiteX519" fmla="*/ 48287 w 401391"/>
                    <a:gd name="connsiteY519" fmla="*/ 578759 h 600451"/>
                    <a:gd name="connsiteX520" fmla="*/ 48287 w 401391"/>
                    <a:gd name="connsiteY520" fmla="*/ 578901 h 600451"/>
                    <a:gd name="connsiteX521" fmla="*/ 50630 w 401391"/>
                    <a:gd name="connsiteY521" fmla="*/ 592463 h 600451"/>
                    <a:gd name="connsiteX522" fmla="*/ 51695 w 401391"/>
                    <a:gd name="connsiteY522" fmla="*/ 595197 h 600451"/>
                    <a:gd name="connsiteX523" fmla="*/ 54074 w 401391"/>
                    <a:gd name="connsiteY523" fmla="*/ 596901 h 600451"/>
                    <a:gd name="connsiteX524" fmla="*/ 68416 w 401391"/>
                    <a:gd name="connsiteY524" fmla="*/ 600451 h 600451"/>
                    <a:gd name="connsiteX525" fmla="*/ 83505 w 401391"/>
                    <a:gd name="connsiteY525" fmla="*/ 595587 h 600451"/>
                    <a:gd name="connsiteX526" fmla="*/ 84961 w 401391"/>
                    <a:gd name="connsiteY526" fmla="*/ 593990 h 600451"/>
                    <a:gd name="connsiteX527" fmla="*/ 85600 w 401391"/>
                    <a:gd name="connsiteY527" fmla="*/ 591931 h 600451"/>
                    <a:gd name="connsiteX528" fmla="*/ 86700 w 401391"/>
                    <a:gd name="connsiteY528" fmla="*/ 582380 h 600451"/>
                    <a:gd name="connsiteX529" fmla="*/ 95434 w 401391"/>
                    <a:gd name="connsiteY529" fmla="*/ 551138 h 600451"/>
                    <a:gd name="connsiteX530" fmla="*/ 111019 w 401391"/>
                    <a:gd name="connsiteY530" fmla="*/ 517411 h 600451"/>
                    <a:gd name="connsiteX531" fmla="*/ 113682 w 401391"/>
                    <a:gd name="connsiteY531" fmla="*/ 483684 h 600451"/>
                    <a:gd name="connsiteX532" fmla="*/ 113185 w 401391"/>
                    <a:gd name="connsiteY532" fmla="*/ 477932 h 600451"/>
                    <a:gd name="connsiteX533" fmla="*/ 113362 w 401391"/>
                    <a:gd name="connsiteY533" fmla="*/ 477719 h 600451"/>
                    <a:gd name="connsiteX534" fmla="*/ 113433 w 401391"/>
                    <a:gd name="connsiteY534" fmla="*/ 477649 h 600451"/>
                    <a:gd name="connsiteX535" fmla="*/ 113611 w 401391"/>
                    <a:gd name="connsiteY535" fmla="*/ 477471 h 600451"/>
                    <a:gd name="connsiteX536" fmla="*/ 114073 w 401391"/>
                    <a:gd name="connsiteY536" fmla="*/ 476974 h 600451"/>
                    <a:gd name="connsiteX537" fmla="*/ 115564 w 401391"/>
                    <a:gd name="connsiteY537" fmla="*/ 477506 h 600451"/>
                    <a:gd name="connsiteX538" fmla="*/ 118191 w 401391"/>
                    <a:gd name="connsiteY538" fmla="*/ 478252 h 600451"/>
                    <a:gd name="connsiteX539" fmla="*/ 126001 w 401391"/>
                    <a:gd name="connsiteY539" fmla="*/ 479175 h 600451"/>
                    <a:gd name="connsiteX540" fmla="*/ 142048 w 401391"/>
                    <a:gd name="connsiteY540" fmla="*/ 474844 h 600451"/>
                    <a:gd name="connsiteX541" fmla="*/ 170166 w 401391"/>
                    <a:gd name="connsiteY541" fmla="*/ 489258 h 600451"/>
                    <a:gd name="connsiteX542" fmla="*/ 199101 w 401391"/>
                    <a:gd name="connsiteY542" fmla="*/ 473637 h 600451"/>
                    <a:gd name="connsiteX543" fmla="*/ 222568 w 401391"/>
                    <a:gd name="connsiteY543" fmla="*/ 482832 h 600451"/>
                    <a:gd name="connsiteX544" fmla="*/ 254271 w 401391"/>
                    <a:gd name="connsiteY544" fmla="*/ 462169 h 600451"/>
                    <a:gd name="connsiteX545" fmla="*/ 272661 w 401391"/>
                    <a:gd name="connsiteY545" fmla="*/ 467459 h 600451"/>
                    <a:gd name="connsiteX546" fmla="*/ 306921 w 401391"/>
                    <a:gd name="connsiteY546" fmla="*/ 438241 h 600451"/>
                    <a:gd name="connsiteX547" fmla="*/ 313738 w 401391"/>
                    <a:gd name="connsiteY547" fmla="*/ 438915 h 600451"/>
                    <a:gd name="connsiteX548" fmla="*/ 348424 w 401391"/>
                    <a:gd name="connsiteY548" fmla="*/ 404230 h 600451"/>
                    <a:gd name="connsiteX549" fmla="*/ 348424 w 401391"/>
                    <a:gd name="connsiteY549" fmla="*/ 403307 h 600451"/>
                    <a:gd name="connsiteX550" fmla="*/ 383074 w 401391"/>
                    <a:gd name="connsiteY550" fmla="*/ 368621 h 600451"/>
                    <a:gd name="connsiteX551" fmla="*/ 381334 w 401391"/>
                    <a:gd name="connsiteY551" fmla="*/ 357757 h 600451"/>
                    <a:gd name="connsiteX552" fmla="*/ 395535 w 401391"/>
                    <a:gd name="connsiteY552" fmla="*/ 334894 h 600451"/>
                    <a:gd name="connsiteX553" fmla="*/ 392411 w 401391"/>
                    <a:gd name="connsiteY553" fmla="*/ 316610 h 600451"/>
                    <a:gd name="connsiteX554" fmla="*/ 392624 w 401391"/>
                    <a:gd name="connsiteY554" fmla="*/ 316397 h 600451"/>
                    <a:gd name="connsiteX555" fmla="*/ 401144 w 401391"/>
                    <a:gd name="connsiteY555" fmla="*/ 298326 h 600451"/>
                    <a:gd name="connsiteX556" fmla="*/ 390245 w 401391"/>
                    <a:gd name="connsiteY556" fmla="*/ 270066 h 600451"/>
                    <a:gd name="connsiteX557" fmla="*/ 400079 w 401391"/>
                    <a:gd name="connsiteY557" fmla="*/ 250718 h 600451"/>
                    <a:gd name="connsiteX558" fmla="*/ 390281 w 401391"/>
                    <a:gd name="connsiteY558" fmla="*/ 223452 h 600451"/>
                    <a:gd name="connsiteX559" fmla="*/ 395606 w 401391"/>
                    <a:gd name="connsiteY559" fmla="*/ 210174 h 600451"/>
                    <a:gd name="connsiteX560" fmla="*/ 389784 w 401391"/>
                    <a:gd name="connsiteY560" fmla="*/ 187772 h 600451"/>
                    <a:gd name="connsiteX561" fmla="*/ 386056 w 401391"/>
                    <a:gd name="connsiteY561" fmla="*/ 183689 h 600451"/>
                    <a:gd name="connsiteX562" fmla="*/ 394932 w 401391"/>
                    <a:gd name="connsiteY562" fmla="*/ 163524 h 600451"/>
                    <a:gd name="connsiteX563" fmla="*/ 387015 w 401391"/>
                    <a:gd name="connsiteY563" fmla="*/ 140376 h 600451"/>
                    <a:gd name="connsiteX564" fmla="*/ 379914 w 401391"/>
                    <a:gd name="connsiteY564" fmla="*/ 134376 h 600451"/>
                    <a:gd name="connsiteX565" fmla="*/ 387370 w 401391"/>
                    <a:gd name="connsiteY565" fmla="*/ 115809 h 600451"/>
                    <a:gd name="connsiteX566" fmla="*/ 375512 w 401391"/>
                    <a:gd name="connsiteY566" fmla="*/ 88969 h 600451"/>
                    <a:gd name="connsiteX567" fmla="*/ 382009 w 401391"/>
                    <a:gd name="connsiteY567" fmla="*/ 68449 h 600451"/>
                    <a:gd name="connsiteX568" fmla="*/ 368411 w 401391"/>
                    <a:gd name="connsiteY568" fmla="*/ 42212 h 600451"/>
                    <a:gd name="connsiteX569" fmla="*/ 371394 w 401391"/>
                    <a:gd name="connsiteY569" fmla="*/ 28508 h 600451"/>
                    <a:gd name="connsiteX570" fmla="*/ 341998 w 401391"/>
                    <a:gd name="connsiteY570" fmla="*/ 0 h 600451"/>
                    <a:gd name="connsiteX571" fmla="*/ 341998 w 401391"/>
                    <a:gd name="connsiteY571" fmla="*/ 0 h 600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Lst>
                  <a:rect l="l" t="t" r="r" b="b"/>
                  <a:pathLst>
                    <a:path w="401391" h="600451">
                      <a:moveTo>
                        <a:pt x="341891" y="10225"/>
                      </a:moveTo>
                      <a:cubicBezTo>
                        <a:pt x="352542" y="10225"/>
                        <a:pt x="361133" y="18568"/>
                        <a:pt x="361453" y="29218"/>
                      </a:cubicBezTo>
                      <a:cubicBezTo>
                        <a:pt x="361559" y="32804"/>
                        <a:pt x="360672" y="36283"/>
                        <a:pt x="358897" y="39443"/>
                      </a:cubicBezTo>
                      <a:cubicBezTo>
                        <a:pt x="355488" y="38236"/>
                        <a:pt x="351974" y="37633"/>
                        <a:pt x="348317" y="37633"/>
                      </a:cubicBezTo>
                      <a:lnTo>
                        <a:pt x="347713" y="37633"/>
                      </a:lnTo>
                      <a:cubicBezTo>
                        <a:pt x="344305" y="37703"/>
                        <a:pt x="340897" y="38343"/>
                        <a:pt x="337595" y="39514"/>
                      </a:cubicBezTo>
                      <a:lnTo>
                        <a:pt x="335998" y="40082"/>
                      </a:lnTo>
                      <a:lnTo>
                        <a:pt x="337347" y="48425"/>
                      </a:lnTo>
                      <a:lnTo>
                        <a:pt x="339690" y="47502"/>
                      </a:lnTo>
                      <a:cubicBezTo>
                        <a:pt x="342388" y="46437"/>
                        <a:pt x="345122" y="45869"/>
                        <a:pt x="347855" y="45798"/>
                      </a:cubicBezTo>
                      <a:lnTo>
                        <a:pt x="348353" y="45798"/>
                      </a:lnTo>
                      <a:cubicBezTo>
                        <a:pt x="350980" y="45798"/>
                        <a:pt x="353642" y="46260"/>
                        <a:pt x="356199" y="47183"/>
                      </a:cubicBezTo>
                      <a:cubicBezTo>
                        <a:pt x="356873" y="47431"/>
                        <a:pt x="357512" y="47680"/>
                        <a:pt x="358151" y="47964"/>
                      </a:cubicBezTo>
                      <a:cubicBezTo>
                        <a:pt x="358755" y="48248"/>
                        <a:pt x="359323" y="48532"/>
                        <a:pt x="359891" y="48851"/>
                      </a:cubicBezTo>
                      <a:cubicBezTo>
                        <a:pt x="367240" y="53005"/>
                        <a:pt x="371891" y="60745"/>
                        <a:pt x="372033" y="69052"/>
                      </a:cubicBezTo>
                      <a:cubicBezTo>
                        <a:pt x="372175" y="75265"/>
                        <a:pt x="369902" y="81194"/>
                        <a:pt x="365642" y="85738"/>
                      </a:cubicBezTo>
                      <a:cubicBezTo>
                        <a:pt x="362909" y="84744"/>
                        <a:pt x="360068" y="84141"/>
                        <a:pt x="357228" y="83963"/>
                      </a:cubicBezTo>
                      <a:cubicBezTo>
                        <a:pt x="356589" y="83928"/>
                        <a:pt x="355950" y="83892"/>
                        <a:pt x="355275" y="83892"/>
                      </a:cubicBezTo>
                      <a:cubicBezTo>
                        <a:pt x="351193" y="83892"/>
                        <a:pt x="347216" y="84709"/>
                        <a:pt x="343453" y="86342"/>
                      </a:cubicBezTo>
                      <a:lnTo>
                        <a:pt x="342069" y="86945"/>
                      </a:lnTo>
                      <a:lnTo>
                        <a:pt x="343027" y="95643"/>
                      </a:lnTo>
                      <a:lnTo>
                        <a:pt x="345619" y="94365"/>
                      </a:lnTo>
                      <a:cubicBezTo>
                        <a:pt x="348708" y="92839"/>
                        <a:pt x="351938" y="92093"/>
                        <a:pt x="355311" y="92093"/>
                      </a:cubicBezTo>
                      <a:cubicBezTo>
                        <a:pt x="355772" y="92093"/>
                        <a:pt x="356234" y="92093"/>
                        <a:pt x="356696" y="92129"/>
                      </a:cubicBezTo>
                      <a:cubicBezTo>
                        <a:pt x="358329" y="92235"/>
                        <a:pt x="360033" y="92555"/>
                        <a:pt x="361737" y="93052"/>
                      </a:cubicBezTo>
                      <a:cubicBezTo>
                        <a:pt x="362482" y="93265"/>
                        <a:pt x="363192" y="93549"/>
                        <a:pt x="363903" y="93833"/>
                      </a:cubicBezTo>
                      <a:cubicBezTo>
                        <a:pt x="364542" y="94117"/>
                        <a:pt x="365181" y="94401"/>
                        <a:pt x="365820" y="94756"/>
                      </a:cubicBezTo>
                      <a:cubicBezTo>
                        <a:pt x="373417" y="98874"/>
                        <a:pt x="377961" y="107040"/>
                        <a:pt x="377429" y="115631"/>
                      </a:cubicBezTo>
                      <a:cubicBezTo>
                        <a:pt x="377003" y="122270"/>
                        <a:pt x="373701" y="128234"/>
                        <a:pt x="368340" y="132140"/>
                      </a:cubicBezTo>
                      <a:cubicBezTo>
                        <a:pt x="367062" y="131891"/>
                        <a:pt x="365891" y="131749"/>
                        <a:pt x="364790" y="131678"/>
                      </a:cubicBezTo>
                      <a:cubicBezTo>
                        <a:pt x="364151" y="131643"/>
                        <a:pt x="363512" y="131607"/>
                        <a:pt x="362873" y="131607"/>
                      </a:cubicBezTo>
                      <a:cubicBezTo>
                        <a:pt x="357938" y="131607"/>
                        <a:pt x="353216" y="132814"/>
                        <a:pt x="348779" y="135193"/>
                      </a:cubicBezTo>
                      <a:lnTo>
                        <a:pt x="347571" y="135832"/>
                      </a:lnTo>
                      <a:lnTo>
                        <a:pt x="348530" y="144850"/>
                      </a:lnTo>
                      <a:lnTo>
                        <a:pt x="351264" y="143216"/>
                      </a:lnTo>
                      <a:cubicBezTo>
                        <a:pt x="351938" y="142826"/>
                        <a:pt x="352613" y="142435"/>
                        <a:pt x="353323" y="142080"/>
                      </a:cubicBezTo>
                      <a:cubicBezTo>
                        <a:pt x="355275" y="141122"/>
                        <a:pt x="356980" y="140518"/>
                        <a:pt x="358719" y="140199"/>
                      </a:cubicBezTo>
                      <a:lnTo>
                        <a:pt x="359216" y="140199"/>
                      </a:lnTo>
                      <a:cubicBezTo>
                        <a:pt x="360743" y="139879"/>
                        <a:pt x="361914" y="139773"/>
                        <a:pt x="363050" y="139773"/>
                      </a:cubicBezTo>
                      <a:cubicBezTo>
                        <a:pt x="363477" y="139773"/>
                        <a:pt x="363903" y="139773"/>
                        <a:pt x="364329" y="139808"/>
                      </a:cubicBezTo>
                      <a:cubicBezTo>
                        <a:pt x="364613" y="139808"/>
                        <a:pt x="364897" y="139879"/>
                        <a:pt x="365145" y="139950"/>
                      </a:cubicBezTo>
                      <a:cubicBezTo>
                        <a:pt x="365429" y="140021"/>
                        <a:pt x="365678" y="140057"/>
                        <a:pt x="365962" y="140092"/>
                      </a:cubicBezTo>
                      <a:cubicBezTo>
                        <a:pt x="366956" y="140234"/>
                        <a:pt x="367985" y="140376"/>
                        <a:pt x="368944" y="140625"/>
                      </a:cubicBezTo>
                      <a:cubicBezTo>
                        <a:pt x="373062" y="141796"/>
                        <a:pt x="376719" y="144069"/>
                        <a:pt x="379524" y="147264"/>
                      </a:cubicBezTo>
                      <a:cubicBezTo>
                        <a:pt x="383429" y="151701"/>
                        <a:pt x="385381" y="157417"/>
                        <a:pt x="385026" y="163311"/>
                      </a:cubicBezTo>
                      <a:cubicBezTo>
                        <a:pt x="384600" y="169950"/>
                        <a:pt x="381334" y="175879"/>
                        <a:pt x="376009" y="179784"/>
                      </a:cubicBezTo>
                      <a:cubicBezTo>
                        <a:pt x="373879" y="178967"/>
                        <a:pt x="371678" y="178364"/>
                        <a:pt x="369476" y="178080"/>
                      </a:cubicBezTo>
                      <a:cubicBezTo>
                        <a:pt x="368163" y="177902"/>
                        <a:pt x="366885" y="177796"/>
                        <a:pt x="365607" y="177796"/>
                      </a:cubicBezTo>
                      <a:cubicBezTo>
                        <a:pt x="361417" y="177796"/>
                        <a:pt x="357406" y="178754"/>
                        <a:pt x="353500" y="180600"/>
                      </a:cubicBezTo>
                      <a:lnTo>
                        <a:pt x="352222" y="181204"/>
                      </a:lnTo>
                      <a:lnTo>
                        <a:pt x="353003" y="190080"/>
                      </a:lnTo>
                      <a:lnTo>
                        <a:pt x="355737" y="188588"/>
                      </a:lnTo>
                      <a:cubicBezTo>
                        <a:pt x="356554" y="188127"/>
                        <a:pt x="357370" y="187701"/>
                        <a:pt x="358258" y="187346"/>
                      </a:cubicBezTo>
                      <a:cubicBezTo>
                        <a:pt x="360565" y="186458"/>
                        <a:pt x="363015" y="185997"/>
                        <a:pt x="365500" y="185997"/>
                      </a:cubicBezTo>
                      <a:cubicBezTo>
                        <a:pt x="366459" y="185997"/>
                        <a:pt x="367417" y="186068"/>
                        <a:pt x="368376" y="186210"/>
                      </a:cubicBezTo>
                      <a:cubicBezTo>
                        <a:pt x="368873" y="186281"/>
                        <a:pt x="369334" y="186423"/>
                        <a:pt x="369796" y="186529"/>
                      </a:cubicBezTo>
                      <a:lnTo>
                        <a:pt x="370541" y="186742"/>
                      </a:lnTo>
                      <a:cubicBezTo>
                        <a:pt x="371500" y="186991"/>
                        <a:pt x="372423" y="187239"/>
                        <a:pt x="373311" y="187630"/>
                      </a:cubicBezTo>
                      <a:cubicBezTo>
                        <a:pt x="374056" y="187914"/>
                        <a:pt x="374766" y="188233"/>
                        <a:pt x="375476" y="188624"/>
                      </a:cubicBezTo>
                      <a:cubicBezTo>
                        <a:pt x="378032" y="190044"/>
                        <a:pt x="380198" y="191890"/>
                        <a:pt x="381902" y="194162"/>
                      </a:cubicBezTo>
                      <a:cubicBezTo>
                        <a:pt x="385204" y="198529"/>
                        <a:pt x="386589" y="203890"/>
                        <a:pt x="385843" y="209322"/>
                      </a:cubicBezTo>
                      <a:cubicBezTo>
                        <a:pt x="385310" y="213156"/>
                        <a:pt x="383713" y="216706"/>
                        <a:pt x="381157" y="219688"/>
                      </a:cubicBezTo>
                      <a:cubicBezTo>
                        <a:pt x="378174" y="218268"/>
                        <a:pt x="375086" y="217381"/>
                        <a:pt x="371855" y="216955"/>
                      </a:cubicBezTo>
                      <a:cubicBezTo>
                        <a:pt x="370613" y="216813"/>
                        <a:pt x="369334" y="216706"/>
                        <a:pt x="368127" y="216706"/>
                      </a:cubicBezTo>
                      <a:cubicBezTo>
                        <a:pt x="364116" y="216706"/>
                        <a:pt x="360210" y="217523"/>
                        <a:pt x="356447" y="219085"/>
                      </a:cubicBezTo>
                      <a:lnTo>
                        <a:pt x="355133" y="219617"/>
                      </a:lnTo>
                      <a:lnTo>
                        <a:pt x="355559" y="228529"/>
                      </a:lnTo>
                      <a:lnTo>
                        <a:pt x="358329" y="227179"/>
                      </a:lnTo>
                      <a:cubicBezTo>
                        <a:pt x="361453" y="225653"/>
                        <a:pt x="364755" y="224872"/>
                        <a:pt x="368127" y="224872"/>
                      </a:cubicBezTo>
                      <a:cubicBezTo>
                        <a:pt x="369050" y="224872"/>
                        <a:pt x="369973" y="224943"/>
                        <a:pt x="370897" y="225049"/>
                      </a:cubicBezTo>
                      <a:cubicBezTo>
                        <a:pt x="373133" y="225333"/>
                        <a:pt x="375334" y="225937"/>
                        <a:pt x="377393" y="226860"/>
                      </a:cubicBezTo>
                      <a:cubicBezTo>
                        <a:pt x="378068" y="227179"/>
                        <a:pt x="378707" y="227499"/>
                        <a:pt x="379346" y="227854"/>
                      </a:cubicBezTo>
                      <a:cubicBezTo>
                        <a:pt x="379879" y="228174"/>
                        <a:pt x="380447" y="228529"/>
                        <a:pt x="380944" y="228884"/>
                      </a:cubicBezTo>
                      <a:cubicBezTo>
                        <a:pt x="387760" y="233676"/>
                        <a:pt x="391381" y="241735"/>
                        <a:pt x="390352" y="249972"/>
                      </a:cubicBezTo>
                      <a:cubicBezTo>
                        <a:pt x="389535" y="256646"/>
                        <a:pt x="385630" y="262682"/>
                        <a:pt x="379843" y="266232"/>
                      </a:cubicBezTo>
                      <a:cubicBezTo>
                        <a:pt x="377571" y="265380"/>
                        <a:pt x="375263" y="264812"/>
                        <a:pt x="372956" y="264528"/>
                      </a:cubicBezTo>
                      <a:cubicBezTo>
                        <a:pt x="371678" y="264386"/>
                        <a:pt x="370435" y="264279"/>
                        <a:pt x="369192" y="264279"/>
                      </a:cubicBezTo>
                      <a:cubicBezTo>
                        <a:pt x="364932" y="264279"/>
                        <a:pt x="360778" y="265202"/>
                        <a:pt x="356838" y="266978"/>
                      </a:cubicBezTo>
                      <a:lnTo>
                        <a:pt x="355701" y="267475"/>
                      </a:lnTo>
                      <a:lnTo>
                        <a:pt x="355595" y="270208"/>
                      </a:lnTo>
                      <a:cubicBezTo>
                        <a:pt x="355559" y="271273"/>
                        <a:pt x="355488" y="272338"/>
                        <a:pt x="355453" y="273404"/>
                      </a:cubicBezTo>
                      <a:lnTo>
                        <a:pt x="355240" y="277096"/>
                      </a:lnTo>
                      <a:lnTo>
                        <a:pt x="358471" y="275285"/>
                      </a:lnTo>
                      <a:cubicBezTo>
                        <a:pt x="359181" y="274895"/>
                        <a:pt x="359926" y="274504"/>
                        <a:pt x="360707" y="274185"/>
                      </a:cubicBezTo>
                      <a:cubicBezTo>
                        <a:pt x="361737" y="273759"/>
                        <a:pt x="362837" y="273404"/>
                        <a:pt x="364151" y="273084"/>
                      </a:cubicBezTo>
                      <a:cubicBezTo>
                        <a:pt x="366139" y="272623"/>
                        <a:pt x="367772" y="272409"/>
                        <a:pt x="369370" y="272409"/>
                      </a:cubicBezTo>
                      <a:cubicBezTo>
                        <a:pt x="370257" y="272409"/>
                        <a:pt x="371110" y="272480"/>
                        <a:pt x="371997" y="272587"/>
                      </a:cubicBezTo>
                      <a:cubicBezTo>
                        <a:pt x="372388" y="272623"/>
                        <a:pt x="372778" y="272729"/>
                        <a:pt x="373488" y="272836"/>
                      </a:cubicBezTo>
                      <a:cubicBezTo>
                        <a:pt x="374695" y="273084"/>
                        <a:pt x="375831" y="273368"/>
                        <a:pt x="376932" y="273759"/>
                      </a:cubicBezTo>
                      <a:cubicBezTo>
                        <a:pt x="377748" y="274043"/>
                        <a:pt x="378530" y="274398"/>
                        <a:pt x="379311" y="274788"/>
                      </a:cubicBezTo>
                      <a:cubicBezTo>
                        <a:pt x="387760" y="279048"/>
                        <a:pt x="392624" y="288172"/>
                        <a:pt x="391488" y="297510"/>
                      </a:cubicBezTo>
                      <a:cubicBezTo>
                        <a:pt x="390920" y="302196"/>
                        <a:pt x="388825" y="306598"/>
                        <a:pt x="385559" y="310042"/>
                      </a:cubicBezTo>
                      <a:cubicBezTo>
                        <a:pt x="380731" y="305036"/>
                        <a:pt x="374340" y="301841"/>
                        <a:pt x="367417" y="300989"/>
                      </a:cubicBezTo>
                      <a:cubicBezTo>
                        <a:pt x="366139" y="300847"/>
                        <a:pt x="364897" y="300740"/>
                        <a:pt x="363654" y="300740"/>
                      </a:cubicBezTo>
                      <a:cubicBezTo>
                        <a:pt x="360033" y="300740"/>
                        <a:pt x="356518" y="301379"/>
                        <a:pt x="353110" y="302657"/>
                      </a:cubicBezTo>
                      <a:lnTo>
                        <a:pt x="352045" y="303048"/>
                      </a:lnTo>
                      <a:lnTo>
                        <a:pt x="351832" y="304184"/>
                      </a:lnTo>
                      <a:cubicBezTo>
                        <a:pt x="351548" y="305817"/>
                        <a:pt x="351228" y="307415"/>
                        <a:pt x="350873" y="309083"/>
                      </a:cubicBezTo>
                      <a:lnTo>
                        <a:pt x="350021" y="313166"/>
                      </a:lnTo>
                      <a:lnTo>
                        <a:pt x="353749" y="311285"/>
                      </a:lnTo>
                      <a:cubicBezTo>
                        <a:pt x="356909" y="309687"/>
                        <a:pt x="360246" y="308906"/>
                        <a:pt x="363654" y="308906"/>
                      </a:cubicBezTo>
                      <a:cubicBezTo>
                        <a:pt x="364577" y="308906"/>
                        <a:pt x="365500" y="308977"/>
                        <a:pt x="366388" y="309083"/>
                      </a:cubicBezTo>
                      <a:cubicBezTo>
                        <a:pt x="371855" y="309758"/>
                        <a:pt x="376861" y="312492"/>
                        <a:pt x="380553" y="316752"/>
                      </a:cubicBezTo>
                      <a:cubicBezTo>
                        <a:pt x="380695" y="316929"/>
                        <a:pt x="380873" y="317071"/>
                        <a:pt x="381299" y="317533"/>
                      </a:cubicBezTo>
                      <a:lnTo>
                        <a:pt x="381796" y="318243"/>
                      </a:lnTo>
                      <a:cubicBezTo>
                        <a:pt x="382151" y="318740"/>
                        <a:pt x="382506" y="319273"/>
                        <a:pt x="382825" y="319805"/>
                      </a:cubicBezTo>
                      <a:cubicBezTo>
                        <a:pt x="385417" y="324101"/>
                        <a:pt x="386447" y="329036"/>
                        <a:pt x="385843" y="334042"/>
                      </a:cubicBezTo>
                      <a:cubicBezTo>
                        <a:pt x="385026" y="340716"/>
                        <a:pt x="381228" y="346609"/>
                        <a:pt x="375583" y="350195"/>
                      </a:cubicBezTo>
                      <a:cubicBezTo>
                        <a:pt x="369370" y="341248"/>
                        <a:pt x="359394" y="335959"/>
                        <a:pt x="348459" y="335959"/>
                      </a:cubicBezTo>
                      <a:cubicBezTo>
                        <a:pt x="347074" y="335959"/>
                        <a:pt x="345761" y="336065"/>
                        <a:pt x="344412" y="336243"/>
                      </a:cubicBezTo>
                      <a:lnTo>
                        <a:pt x="343205" y="336385"/>
                      </a:lnTo>
                      <a:lnTo>
                        <a:pt x="342779" y="337521"/>
                      </a:lnTo>
                      <a:cubicBezTo>
                        <a:pt x="342353" y="338692"/>
                        <a:pt x="341891" y="339864"/>
                        <a:pt x="341394" y="341035"/>
                      </a:cubicBezTo>
                      <a:lnTo>
                        <a:pt x="339619" y="345473"/>
                      </a:lnTo>
                      <a:lnTo>
                        <a:pt x="343311" y="344692"/>
                      </a:lnTo>
                      <a:cubicBezTo>
                        <a:pt x="345157" y="344302"/>
                        <a:pt x="346826" y="344089"/>
                        <a:pt x="348424" y="344089"/>
                      </a:cubicBezTo>
                      <a:cubicBezTo>
                        <a:pt x="356909" y="344089"/>
                        <a:pt x="364719" y="348384"/>
                        <a:pt x="369334" y="355556"/>
                      </a:cubicBezTo>
                      <a:cubicBezTo>
                        <a:pt x="369689" y="356088"/>
                        <a:pt x="370044" y="356657"/>
                        <a:pt x="370328" y="357225"/>
                      </a:cubicBezTo>
                      <a:cubicBezTo>
                        <a:pt x="370648" y="357793"/>
                        <a:pt x="370897" y="358361"/>
                        <a:pt x="371181" y="358964"/>
                      </a:cubicBezTo>
                      <a:cubicBezTo>
                        <a:pt x="372565" y="362124"/>
                        <a:pt x="373275" y="365497"/>
                        <a:pt x="373275" y="368940"/>
                      </a:cubicBezTo>
                      <a:cubicBezTo>
                        <a:pt x="373275" y="382644"/>
                        <a:pt x="362127" y="393792"/>
                        <a:pt x="348424" y="393792"/>
                      </a:cubicBezTo>
                      <a:cubicBezTo>
                        <a:pt x="347287" y="393792"/>
                        <a:pt x="346116" y="393721"/>
                        <a:pt x="344944" y="393543"/>
                      </a:cubicBezTo>
                      <a:cubicBezTo>
                        <a:pt x="341785" y="384597"/>
                        <a:pt x="334933" y="377496"/>
                        <a:pt x="326022" y="373911"/>
                      </a:cubicBezTo>
                      <a:lnTo>
                        <a:pt x="324530" y="373307"/>
                      </a:lnTo>
                      <a:lnTo>
                        <a:pt x="322862" y="375721"/>
                      </a:lnTo>
                      <a:cubicBezTo>
                        <a:pt x="322329" y="376502"/>
                        <a:pt x="321797" y="377283"/>
                        <a:pt x="321193" y="378064"/>
                      </a:cubicBezTo>
                      <a:lnTo>
                        <a:pt x="319560" y="380266"/>
                      </a:lnTo>
                      <a:lnTo>
                        <a:pt x="322968" y="381473"/>
                      </a:lnTo>
                      <a:cubicBezTo>
                        <a:pt x="329039" y="383887"/>
                        <a:pt x="334010" y="388715"/>
                        <a:pt x="336601" y="394715"/>
                      </a:cubicBezTo>
                      <a:cubicBezTo>
                        <a:pt x="336921" y="395496"/>
                        <a:pt x="337240" y="396277"/>
                        <a:pt x="337489" y="397058"/>
                      </a:cubicBezTo>
                      <a:cubicBezTo>
                        <a:pt x="337702" y="397768"/>
                        <a:pt x="337879" y="398478"/>
                        <a:pt x="338057" y="399188"/>
                      </a:cubicBezTo>
                      <a:cubicBezTo>
                        <a:pt x="338447" y="400963"/>
                        <a:pt x="338660" y="402774"/>
                        <a:pt x="338660" y="404514"/>
                      </a:cubicBezTo>
                      <a:cubicBezTo>
                        <a:pt x="338660" y="418218"/>
                        <a:pt x="327513" y="429365"/>
                        <a:pt x="313809" y="429365"/>
                      </a:cubicBezTo>
                      <a:cubicBezTo>
                        <a:pt x="310898" y="429365"/>
                        <a:pt x="308093" y="428868"/>
                        <a:pt x="305359" y="427874"/>
                      </a:cubicBezTo>
                      <a:cubicBezTo>
                        <a:pt x="304117" y="420099"/>
                        <a:pt x="300140" y="413034"/>
                        <a:pt x="294034" y="407851"/>
                      </a:cubicBezTo>
                      <a:lnTo>
                        <a:pt x="292791" y="406821"/>
                      </a:lnTo>
                      <a:lnTo>
                        <a:pt x="291513" y="407780"/>
                      </a:lnTo>
                      <a:cubicBezTo>
                        <a:pt x="290377" y="408632"/>
                        <a:pt x="289241" y="409484"/>
                        <a:pt x="288034" y="410301"/>
                      </a:cubicBezTo>
                      <a:lnTo>
                        <a:pt x="285797" y="411863"/>
                      </a:lnTo>
                      <a:lnTo>
                        <a:pt x="287963" y="413567"/>
                      </a:lnTo>
                      <a:cubicBezTo>
                        <a:pt x="292472" y="417117"/>
                        <a:pt x="295632" y="421981"/>
                        <a:pt x="296910" y="427342"/>
                      </a:cubicBezTo>
                      <a:cubicBezTo>
                        <a:pt x="297123" y="428158"/>
                        <a:pt x="297265" y="429010"/>
                        <a:pt x="297371" y="429862"/>
                      </a:cubicBezTo>
                      <a:cubicBezTo>
                        <a:pt x="297478" y="430608"/>
                        <a:pt x="297513" y="431353"/>
                        <a:pt x="297549" y="432134"/>
                      </a:cubicBezTo>
                      <a:lnTo>
                        <a:pt x="297549" y="433058"/>
                      </a:lnTo>
                      <a:cubicBezTo>
                        <a:pt x="297584" y="446761"/>
                        <a:pt x="286436" y="457909"/>
                        <a:pt x="272733" y="457909"/>
                      </a:cubicBezTo>
                      <a:cubicBezTo>
                        <a:pt x="266271" y="457909"/>
                        <a:pt x="260236" y="455460"/>
                        <a:pt x="255585" y="450986"/>
                      </a:cubicBezTo>
                      <a:cubicBezTo>
                        <a:pt x="255656" y="450134"/>
                        <a:pt x="255691" y="449282"/>
                        <a:pt x="255691" y="448395"/>
                      </a:cubicBezTo>
                      <a:cubicBezTo>
                        <a:pt x="255691" y="442714"/>
                        <a:pt x="254200" y="437069"/>
                        <a:pt x="251360" y="432099"/>
                      </a:cubicBezTo>
                      <a:lnTo>
                        <a:pt x="250153" y="430714"/>
                      </a:lnTo>
                      <a:lnTo>
                        <a:pt x="248520" y="431353"/>
                      </a:lnTo>
                      <a:cubicBezTo>
                        <a:pt x="247348" y="431815"/>
                        <a:pt x="246141" y="432276"/>
                        <a:pt x="244970" y="432703"/>
                      </a:cubicBezTo>
                      <a:lnTo>
                        <a:pt x="242662" y="433555"/>
                      </a:lnTo>
                      <a:lnTo>
                        <a:pt x="244189" y="436075"/>
                      </a:lnTo>
                      <a:cubicBezTo>
                        <a:pt x="246035" y="439306"/>
                        <a:pt x="247135" y="442821"/>
                        <a:pt x="247419" y="446690"/>
                      </a:cubicBezTo>
                      <a:cubicBezTo>
                        <a:pt x="247455" y="447258"/>
                        <a:pt x="247490" y="447827"/>
                        <a:pt x="247490" y="448430"/>
                      </a:cubicBezTo>
                      <a:cubicBezTo>
                        <a:pt x="247490" y="448927"/>
                        <a:pt x="247455" y="449424"/>
                        <a:pt x="247419" y="450099"/>
                      </a:cubicBezTo>
                      <a:cubicBezTo>
                        <a:pt x="247348" y="450986"/>
                        <a:pt x="247277" y="451909"/>
                        <a:pt x="247100" y="452761"/>
                      </a:cubicBezTo>
                      <a:cubicBezTo>
                        <a:pt x="245005" y="464655"/>
                        <a:pt x="234710" y="473317"/>
                        <a:pt x="222639" y="473317"/>
                      </a:cubicBezTo>
                      <a:cubicBezTo>
                        <a:pt x="214509" y="473317"/>
                        <a:pt x="206982" y="469376"/>
                        <a:pt x="202296" y="462702"/>
                      </a:cubicBezTo>
                      <a:cubicBezTo>
                        <a:pt x="202935" y="460110"/>
                        <a:pt x="203254" y="457483"/>
                        <a:pt x="203254" y="454892"/>
                      </a:cubicBezTo>
                      <a:cubicBezTo>
                        <a:pt x="203254" y="451412"/>
                        <a:pt x="202651" y="447862"/>
                        <a:pt x="201444" y="444312"/>
                      </a:cubicBezTo>
                      <a:lnTo>
                        <a:pt x="200947" y="442821"/>
                      </a:lnTo>
                      <a:lnTo>
                        <a:pt x="199349" y="442963"/>
                      </a:lnTo>
                      <a:cubicBezTo>
                        <a:pt x="197929" y="443105"/>
                        <a:pt x="196544" y="443211"/>
                        <a:pt x="195124" y="443318"/>
                      </a:cubicBezTo>
                      <a:lnTo>
                        <a:pt x="192355" y="443495"/>
                      </a:lnTo>
                      <a:lnTo>
                        <a:pt x="193633" y="446726"/>
                      </a:lnTo>
                      <a:cubicBezTo>
                        <a:pt x="193740" y="446939"/>
                        <a:pt x="193811" y="447152"/>
                        <a:pt x="193882" y="447365"/>
                      </a:cubicBezTo>
                      <a:cubicBezTo>
                        <a:pt x="194663" y="449815"/>
                        <a:pt x="195053" y="452371"/>
                        <a:pt x="195053" y="454927"/>
                      </a:cubicBezTo>
                      <a:cubicBezTo>
                        <a:pt x="195053" y="455318"/>
                        <a:pt x="195053" y="455708"/>
                        <a:pt x="194982" y="456134"/>
                      </a:cubicBezTo>
                      <a:lnTo>
                        <a:pt x="194982" y="456560"/>
                      </a:lnTo>
                      <a:cubicBezTo>
                        <a:pt x="194876" y="457909"/>
                        <a:pt x="194698" y="459187"/>
                        <a:pt x="194414" y="460359"/>
                      </a:cubicBezTo>
                      <a:cubicBezTo>
                        <a:pt x="194201" y="461282"/>
                        <a:pt x="193953" y="462169"/>
                        <a:pt x="193633" y="463022"/>
                      </a:cubicBezTo>
                      <a:cubicBezTo>
                        <a:pt x="190154" y="473069"/>
                        <a:pt x="180710" y="479779"/>
                        <a:pt x="170166" y="479779"/>
                      </a:cubicBezTo>
                      <a:cubicBezTo>
                        <a:pt x="161397" y="479779"/>
                        <a:pt x="153338" y="475163"/>
                        <a:pt x="148829" y="467672"/>
                      </a:cubicBezTo>
                      <a:cubicBezTo>
                        <a:pt x="154084" y="461921"/>
                        <a:pt x="156995" y="454501"/>
                        <a:pt x="156995" y="446655"/>
                      </a:cubicBezTo>
                      <a:cubicBezTo>
                        <a:pt x="156995" y="445590"/>
                        <a:pt x="156924" y="444560"/>
                        <a:pt x="156817" y="443531"/>
                      </a:cubicBezTo>
                      <a:lnTo>
                        <a:pt x="156640" y="441969"/>
                      </a:lnTo>
                      <a:lnTo>
                        <a:pt x="155078" y="441756"/>
                      </a:lnTo>
                      <a:cubicBezTo>
                        <a:pt x="153658" y="441543"/>
                        <a:pt x="152238" y="441330"/>
                        <a:pt x="150817" y="441117"/>
                      </a:cubicBezTo>
                      <a:lnTo>
                        <a:pt x="148119" y="440691"/>
                      </a:lnTo>
                      <a:lnTo>
                        <a:pt x="148510" y="443389"/>
                      </a:lnTo>
                      <a:cubicBezTo>
                        <a:pt x="148652" y="444454"/>
                        <a:pt x="148829" y="445554"/>
                        <a:pt x="148829" y="446655"/>
                      </a:cubicBezTo>
                      <a:cubicBezTo>
                        <a:pt x="148829" y="452229"/>
                        <a:pt x="146770" y="457625"/>
                        <a:pt x="143078" y="461850"/>
                      </a:cubicBezTo>
                      <a:cubicBezTo>
                        <a:pt x="142616" y="462382"/>
                        <a:pt x="142119" y="462880"/>
                        <a:pt x="141622" y="463377"/>
                      </a:cubicBezTo>
                      <a:cubicBezTo>
                        <a:pt x="141125" y="463838"/>
                        <a:pt x="140628" y="464264"/>
                        <a:pt x="140096" y="464690"/>
                      </a:cubicBezTo>
                      <a:cubicBezTo>
                        <a:pt x="136048" y="467921"/>
                        <a:pt x="131220" y="469696"/>
                        <a:pt x="126037" y="469696"/>
                      </a:cubicBezTo>
                      <a:cubicBezTo>
                        <a:pt x="124226" y="469696"/>
                        <a:pt x="122380" y="469483"/>
                        <a:pt x="120498" y="469021"/>
                      </a:cubicBezTo>
                      <a:cubicBezTo>
                        <a:pt x="119859" y="468879"/>
                        <a:pt x="119256" y="468702"/>
                        <a:pt x="118652" y="468524"/>
                      </a:cubicBezTo>
                      <a:cubicBezTo>
                        <a:pt x="118013" y="468311"/>
                        <a:pt x="117410" y="468098"/>
                        <a:pt x="116806" y="467850"/>
                      </a:cubicBezTo>
                      <a:cubicBezTo>
                        <a:pt x="110522" y="465152"/>
                        <a:pt x="105729" y="459791"/>
                        <a:pt x="103777" y="453258"/>
                      </a:cubicBezTo>
                      <a:cubicBezTo>
                        <a:pt x="106049" y="451980"/>
                        <a:pt x="108250" y="450347"/>
                        <a:pt x="110238" y="448430"/>
                      </a:cubicBezTo>
                      <a:lnTo>
                        <a:pt x="112084" y="446690"/>
                      </a:lnTo>
                      <a:lnTo>
                        <a:pt x="105161" y="442111"/>
                      </a:lnTo>
                      <a:lnTo>
                        <a:pt x="103990" y="443140"/>
                      </a:lnTo>
                      <a:cubicBezTo>
                        <a:pt x="102570" y="444383"/>
                        <a:pt x="101221" y="445377"/>
                        <a:pt x="99836" y="446122"/>
                      </a:cubicBezTo>
                      <a:cubicBezTo>
                        <a:pt x="99233" y="446442"/>
                        <a:pt x="98593" y="446761"/>
                        <a:pt x="97990" y="447045"/>
                      </a:cubicBezTo>
                      <a:cubicBezTo>
                        <a:pt x="97386" y="447329"/>
                        <a:pt x="96747" y="447542"/>
                        <a:pt x="96144" y="447755"/>
                      </a:cubicBezTo>
                      <a:cubicBezTo>
                        <a:pt x="93694" y="448572"/>
                        <a:pt x="91209" y="448998"/>
                        <a:pt x="88724" y="448998"/>
                      </a:cubicBezTo>
                      <a:cubicBezTo>
                        <a:pt x="83824" y="448998"/>
                        <a:pt x="79032" y="447436"/>
                        <a:pt x="75055" y="444454"/>
                      </a:cubicBezTo>
                      <a:cubicBezTo>
                        <a:pt x="74168" y="443708"/>
                        <a:pt x="72712" y="442359"/>
                        <a:pt x="70866" y="440513"/>
                      </a:cubicBezTo>
                      <a:cubicBezTo>
                        <a:pt x="67387" y="436963"/>
                        <a:pt x="64405" y="433271"/>
                        <a:pt x="61991" y="429507"/>
                      </a:cubicBezTo>
                      <a:lnTo>
                        <a:pt x="60570" y="428016"/>
                      </a:lnTo>
                      <a:lnTo>
                        <a:pt x="54003" y="432241"/>
                      </a:lnTo>
                      <a:lnTo>
                        <a:pt x="55103" y="433945"/>
                      </a:lnTo>
                      <a:cubicBezTo>
                        <a:pt x="57943" y="438347"/>
                        <a:pt x="61387" y="442608"/>
                        <a:pt x="65292" y="446548"/>
                      </a:cubicBezTo>
                      <a:cubicBezTo>
                        <a:pt x="66499" y="447933"/>
                        <a:pt x="67884" y="449211"/>
                        <a:pt x="69801" y="450773"/>
                      </a:cubicBezTo>
                      <a:cubicBezTo>
                        <a:pt x="70334" y="451235"/>
                        <a:pt x="70760" y="451590"/>
                        <a:pt x="70831" y="451625"/>
                      </a:cubicBezTo>
                      <a:lnTo>
                        <a:pt x="72499" y="452832"/>
                      </a:lnTo>
                      <a:lnTo>
                        <a:pt x="72606" y="452690"/>
                      </a:lnTo>
                      <a:cubicBezTo>
                        <a:pt x="77470" y="455637"/>
                        <a:pt x="83114" y="457164"/>
                        <a:pt x="88759" y="457164"/>
                      </a:cubicBezTo>
                      <a:cubicBezTo>
                        <a:pt x="91244" y="457164"/>
                        <a:pt x="93730" y="456880"/>
                        <a:pt x="96144" y="456276"/>
                      </a:cubicBezTo>
                      <a:cubicBezTo>
                        <a:pt x="98061" y="462134"/>
                        <a:pt x="101647" y="467282"/>
                        <a:pt x="106475" y="471081"/>
                      </a:cubicBezTo>
                      <a:cubicBezTo>
                        <a:pt x="106368" y="471223"/>
                        <a:pt x="106226" y="471365"/>
                        <a:pt x="106084" y="471507"/>
                      </a:cubicBezTo>
                      <a:cubicBezTo>
                        <a:pt x="105587" y="472075"/>
                        <a:pt x="105055" y="472643"/>
                        <a:pt x="104522" y="473211"/>
                      </a:cubicBezTo>
                      <a:cubicBezTo>
                        <a:pt x="104025" y="473743"/>
                        <a:pt x="103493" y="474276"/>
                        <a:pt x="102960" y="474773"/>
                      </a:cubicBezTo>
                      <a:cubicBezTo>
                        <a:pt x="99410" y="478217"/>
                        <a:pt x="95576" y="481199"/>
                        <a:pt x="91600" y="483577"/>
                      </a:cubicBezTo>
                      <a:lnTo>
                        <a:pt x="89860" y="484642"/>
                      </a:lnTo>
                      <a:lnTo>
                        <a:pt x="94085" y="491636"/>
                      </a:lnTo>
                      <a:lnTo>
                        <a:pt x="95824" y="490571"/>
                      </a:lnTo>
                      <a:cubicBezTo>
                        <a:pt x="98558" y="488903"/>
                        <a:pt x="101256" y="486986"/>
                        <a:pt x="103919" y="484784"/>
                      </a:cubicBezTo>
                      <a:cubicBezTo>
                        <a:pt x="104593" y="492595"/>
                        <a:pt x="104096" y="505837"/>
                        <a:pt x="101576" y="515103"/>
                      </a:cubicBezTo>
                      <a:cubicBezTo>
                        <a:pt x="96392" y="534026"/>
                        <a:pt x="92913" y="538571"/>
                        <a:pt x="87659" y="545458"/>
                      </a:cubicBezTo>
                      <a:cubicBezTo>
                        <a:pt x="78677" y="557209"/>
                        <a:pt x="77647" y="572120"/>
                        <a:pt x="76937" y="581954"/>
                      </a:cubicBezTo>
                      <a:cubicBezTo>
                        <a:pt x="76760" y="584262"/>
                        <a:pt x="76476" y="588593"/>
                        <a:pt x="76263" y="589197"/>
                      </a:cubicBezTo>
                      <a:cubicBezTo>
                        <a:pt x="75481" y="590049"/>
                        <a:pt x="72535" y="590901"/>
                        <a:pt x="68416" y="590901"/>
                      </a:cubicBezTo>
                      <a:cubicBezTo>
                        <a:pt x="64689" y="590901"/>
                        <a:pt x="61245" y="590191"/>
                        <a:pt x="59754" y="589161"/>
                      </a:cubicBezTo>
                      <a:cubicBezTo>
                        <a:pt x="59150" y="587635"/>
                        <a:pt x="58440" y="581386"/>
                        <a:pt x="58050" y="577907"/>
                      </a:cubicBezTo>
                      <a:cubicBezTo>
                        <a:pt x="56772" y="566688"/>
                        <a:pt x="55174" y="552771"/>
                        <a:pt x="49458" y="545316"/>
                      </a:cubicBezTo>
                      <a:cubicBezTo>
                        <a:pt x="48145" y="543576"/>
                        <a:pt x="46156" y="541588"/>
                        <a:pt x="44026" y="539387"/>
                      </a:cubicBezTo>
                      <a:lnTo>
                        <a:pt x="42855" y="538216"/>
                      </a:lnTo>
                      <a:cubicBezTo>
                        <a:pt x="40476" y="535801"/>
                        <a:pt x="36074" y="531328"/>
                        <a:pt x="34973" y="530014"/>
                      </a:cubicBezTo>
                      <a:cubicBezTo>
                        <a:pt x="26027" y="519222"/>
                        <a:pt x="24891" y="502678"/>
                        <a:pt x="25920" y="494974"/>
                      </a:cubicBezTo>
                      <a:cubicBezTo>
                        <a:pt x="29861" y="497565"/>
                        <a:pt x="35115" y="500654"/>
                        <a:pt x="39766" y="502500"/>
                      </a:cubicBezTo>
                      <a:lnTo>
                        <a:pt x="41648" y="503246"/>
                      </a:lnTo>
                      <a:lnTo>
                        <a:pt x="44736" y="495684"/>
                      </a:lnTo>
                      <a:lnTo>
                        <a:pt x="42855" y="494938"/>
                      </a:lnTo>
                      <a:cubicBezTo>
                        <a:pt x="36997" y="492559"/>
                        <a:pt x="31672" y="489435"/>
                        <a:pt x="26950" y="485637"/>
                      </a:cubicBezTo>
                      <a:cubicBezTo>
                        <a:pt x="26275" y="485068"/>
                        <a:pt x="25601" y="484500"/>
                        <a:pt x="24926" y="483897"/>
                      </a:cubicBezTo>
                      <a:cubicBezTo>
                        <a:pt x="24287" y="483329"/>
                        <a:pt x="23648" y="482725"/>
                        <a:pt x="23044" y="482122"/>
                      </a:cubicBezTo>
                      <a:cubicBezTo>
                        <a:pt x="16548" y="475767"/>
                        <a:pt x="-1381" y="436146"/>
                        <a:pt x="19920" y="394182"/>
                      </a:cubicBezTo>
                      <a:cubicBezTo>
                        <a:pt x="33376" y="367662"/>
                        <a:pt x="55920" y="363686"/>
                        <a:pt x="68132" y="363686"/>
                      </a:cubicBezTo>
                      <a:cubicBezTo>
                        <a:pt x="69588" y="363686"/>
                        <a:pt x="71079" y="363651"/>
                        <a:pt x="72535" y="363651"/>
                      </a:cubicBezTo>
                      <a:cubicBezTo>
                        <a:pt x="76191" y="363651"/>
                        <a:pt x="79777" y="363899"/>
                        <a:pt x="82617" y="365639"/>
                      </a:cubicBezTo>
                      <a:cubicBezTo>
                        <a:pt x="84393" y="366739"/>
                        <a:pt x="84535" y="369615"/>
                        <a:pt x="82724" y="370964"/>
                      </a:cubicBezTo>
                      <a:lnTo>
                        <a:pt x="80345" y="372739"/>
                      </a:lnTo>
                      <a:lnTo>
                        <a:pt x="87730" y="377354"/>
                      </a:lnTo>
                      <a:lnTo>
                        <a:pt x="88795" y="376680"/>
                      </a:lnTo>
                      <a:cubicBezTo>
                        <a:pt x="91600" y="374940"/>
                        <a:pt x="94582" y="374088"/>
                        <a:pt x="97670" y="374088"/>
                      </a:cubicBezTo>
                      <a:cubicBezTo>
                        <a:pt x="98771" y="374088"/>
                        <a:pt x="99836" y="374266"/>
                        <a:pt x="100653" y="374408"/>
                      </a:cubicBezTo>
                      <a:cubicBezTo>
                        <a:pt x="102712" y="374763"/>
                        <a:pt x="104664" y="375544"/>
                        <a:pt x="106546" y="376715"/>
                      </a:cubicBezTo>
                      <a:cubicBezTo>
                        <a:pt x="109102" y="378313"/>
                        <a:pt x="111268" y="380585"/>
                        <a:pt x="112759" y="383283"/>
                      </a:cubicBezTo>
                      <a:cubicBezTo>
                        <a:pt x="112794" y="383390"/>
                        <a:pt x="112830" y="383496"/>
                        <a:pt x="112901" y="383532"/>
                      </a:cubicBezTo>
                      <a:lnTo>
                        <a:pt x="113078" y="383887"/>
                      </a:lnTo>
                      <a:cubicBezTo>
                        <a:pt x="113327" y="384384"/>
                        <a:pt x="113611" y="384881"/>
                        <a:pt x="113824" y="385413"/>
                      </a:cubicBezTo>
                      <a:cubicBezTo>
                        <a:pt x="114108" y="386123"/>
                        <a:pt x="114286" y="386834"/>
                        <a:pt x="114463" y="387579"/>
                      </a:cubicBezTo>
                      <a:cubicBezTo>
                        <a:pt x="114641" y="388254"/>
                        <a:pt x="114747" y="388964"/>
                        <a:pt x="114854" y="389674"/>
                      </a:cubicBezTo>
                      <a:lnTo>
                        <a:pt x="115102" y="391733"/>
                      </a:lnTo>
                      <a:lnTo>
                        <a:pt x="120037" y="395141"/>
                      </a:lnTo>
                      <a:lnTo>
                        <a:pt x="122771" y="396739"/>
                      </a:lnTo>
                      <a:lnTo>
                        <a:pt x="123232" y="393508"/>
                      </a:lnTo>
                      <a:cubicBezTo>
                        <a:pt x="123232" y="393330"/>
                        <a:pt x="123268" y="393117"/>
                        <a:pt x="123303" y="392762"/>
                      </a:cubicBezTo>
                      <a:lnTo>
                        <a:pt x="123303" y="392230"/>
                      </a:lnTo>
                      <a:cubicBezTo>
                        <a:pt x="123303" y="390774"/>
                        <a:pt x="123197" y="389319"/>
                        <a:pt x="122913" y="387686"/>
                      </a:cubicBezTo>
                      <a:cubicBezTo>
                        <a:pt x="122700" y="386514"/>
                        <a:pt x="122416" y="385342"/>
                        <a:pt x="122061" y="384206"/>
                      </a:cubicBezTo>
                      <a:cubicBezTo>
                        <a:pt x="125078" y="381899"/>
                        <a:pt x="128593" y="380692"/>
                        <a:pt x="132250" y="380692"/>
                      </a:cubicBezTo>
                      <a:cubicBezTo>
                        <a:pt x="138321" y="380692"/>
                        <a:pt x="143859" y="383922"/>
                        <a:pt x="147090" y="389390"/>
                      </a:cubicBezTo>
                      <a:cubicBezTo>
                        <a:pt x="147445" y="389993"/>
                        <a:pt x="147800" y="390632"/>
                        <a:pt x="148119" y="391307"/>
                      </a:cubicBezTo>
                      <a:cubicBezTo>
                        <a:pt x="148474" y="392123"/>
                        <a:pt x="148723" y="392975"/>
                        <a:pt x="148971" y="393863"/>
                      </a:cubicBezTo>
                      <a:cubicBezTo>
                        <a:pt x="149468" y="395745"/>
                        <a:pt x="149717" y="397307"/>
                        <a:pt x="149717" y="398798"/>
                      </a:cubicBezTo>
                      <a:cubicBezTo>
                        <a:pt x="149717" y="399792"/>
                        <a:pt x="149610" y="400750"/>
                        <a:pt x="149468" y="401673"/>
                      </a:cubicBezTo>
                      <a:lnTo>
                        <a:pt x="149113" y="403839"/>
                      </a:lnTo>
                      <a:lnTo>
                        <a:pt x="151279" y="404017"/>
                      </a:lnTo>
                      <a:cubicBezTo>
                        <a:pt x="152167" y="404088"/>
                        <a:pt x="153054" y="404159"/>
                        <a:pt x="153942" y="404194"/>
                      </a:cubicBezTo>
                      <a:lnTo>
                        <a:pt x="157350" y="404443"/>
                      </a:lnTo>
                      <a:lnTo>
                        <a:pt x="157598" y="402561"/>
                      </a:lnTo>
                      <a:cubicBezTo>
                        <a:pt x="157776" y="401318"/>
                        <a:pt x="157882" y="400076"/>
                        <a:pt x="157882" y="398762"/>
                      </a:cubicBezTo>
                      <a:cubicBezTo>
                        <a:pt x="157882" y="395390"/>
                        <a:pt x="157243" y="392052"/>
                        <a:pt x="156001" y="388928"/>
                      </a:cubicBezTo>
                      <a:cubicBezTo>
                        <a:pt x="159622" y="384632"/>
                        <a:pt x="164734" y="382183"/>
                        <a:pt x="170166" y="382183"/>
                      </a:cubicBezTo>
                      <a:cubicBezTo>
                        <a:pt x="173787" y="382183"/>
                        <a:pt x="177302" y="383283"/>
                        <a:pt x="180391" y="385342"/>
                      </a:cubicBezTo>
                      <a:cubicBezTo>
                        <a:pt x="180781" y="385591"/>
                        <a:pt x="181136" y="385910"/>
                        <a:pt x="181491" y="386194"/>
                      </a:cubicBezTo>
                      <a:lnTo>
                        <a:pt x="182308" y="386869"/>
                      </a:lnTo>
                      <a:cubicBezTo>
                        <a:pt x="182663" y="387153"/>
                        <a:pt x="183054" y="387437"/>
                        <a:pt x="183373" y="387792"/>
                      </a:cubicBezTo>
                      <a:cubicBezTo>
                        <a:pt x="187065" y="391520"/>
                        <a:pt x="189089" y="396490"/>
                        <a:pt x="189053" y="401886"/>
                      </a:cubicBezTo>
                      <a:lnTo>
                        <a:pt x="188982" y="404549"/>
                      </a:lnTo>
                      <a:lnTo>
                        <a:pt x="191184" y="404372"/>
                      </a:lnTo>
                      <a:cubicBezTo>
                        <a:pt x="192178" y="404301"/>
                        <a:pt x="193172" y="404194"/>
                        <a:pt x="194130" y="404088"/>
                      </a:cubicBezTo>
                      <a:lnTo>
                        <a:pt x="197219" y="403591"/>
                      </a:lnTo>
                      <a:lnTo>
                        <a:pt x="197219" y="401744"/>
                      </a:lnTo>
                      <a:cubicBezTo>
                        <a:pt x="197219" y="394715"/>
                        <a:pt x="194556" y="387863"/>
                        <a:pt x="189835" y="382751"/>
                      </a:cubicBezTo>
                      <a:cubicBezTo>
                        <a:pt x="193420" y="379023"/>
                        <a:pt x="198178" y="376893"/>
                        <a:pt x="203183" y="376893"/>
                      </a:cubicBezTo>
                      <a:cubicBezTo>
                        <a:pt x="207018" y="376893"/>
                        <a:pt x="210710" y="378100"/>
                        <a:pt x="213905" y="380372"/>
                      </a:cubicBezTo>
                      <a:cubicBezTo>
                        <a:pt x="214367" y="380692"/>
                        <a:pt x="214757" y="381082"/>
                        <a:pt x="215183" y="381437"/>
                      </a:cubicBezTo>
                      <a:lnTo>
                        <a:pt x="215503" y="381721"/>
                      </a:lnTo>
                      <a:cubicBezTo>
                        <a:pt x="216071" y="382254"/>
                        <a:pt x="216639" y="382786"/>
                        <a:pt x="217136" y="383354"/>
                      </a:cubicBezTo>
                      <a:cubicBezTo>
                        <a:pt x="220367" y="387011"/>
                        <a:pt x="222106" y="391662"/>
                        <a:pt x="222106" y="396490"/>
                      </a:cubicBezTo>
                      <a:lnTo>
                        <a:pt x="223988" y="396490"/>
                      </a:lnTo>
                      <a:lnTo>
                        <a:pt x="222106" y="396916"/>
                      </a:lnTo>
                      <a:lnTo>
                        <a:pt x="221964" y="399650"/>
                      </a:lnTo>
                      <a:lnTo>
                        <a:pt x="224627" y="398975"/>
                      </a:lnTo>
                      <a:cubicBezTo>
                        <a:pt x="225692" y="398691"/>
                        <a:pt x="226721" y="398407"/>
                        <a:pt x="227787" y="398088"/>
                      </a:cubicBezTo>
                      <a:lnTo>
                        <a:pt x="230307" y="397342"/>
                      </a:lnTo>
                      <a:lnTo>
                        <a:pt x="230307" y="395780"/>
                      </a:lnTo>
                      <a:cubicBezTo>
                        <a:pt x="230094" y="388680"/>
                        <a:pt x="227219" y="381863"/>
                        <a:pt x="222319" y="376857"/>
                      </a:cubicBezTo>
                      <a:cubicBezTo>
                        <a:pt x="225479" y="370183"/>
                        <a:pt x="231834" y="365852"/>
                        <a:pt x="239147" y="365852"/>
                      </a:cubicBezTo>
                      <a:cubicBezTo>
                        <a:pt x="240496" y="365852"/>
                        <a:pt x="241845" y="365994"/>
                        <a:pt x="243230" y="366313"/>
                      </a:cubicBezTo>
                      <a:cubicBezTo>
                        <a:pt x="243727" y="366420"/>
                        <a:pt x="244189" y="366597"/>
                        <a:pt x="244650" y="366739"/>
                      </a:cubicBezTo>
                      <a:lnTo>
                        <a:pt x="245218" y="366952"/>
                      </a:lnTo>
                      <a:cubicBezTo>
                        <a:pt x="245893" y="367201"/>
                        <a:pt x="246567" y="367414"/>
                        <a:pt x="247206" y="367733"/>
                      </a:cubicBezTo>
                      <a:cubicBezTo>
                        <a:pt x="252709" y="370396"/>
                        <a:pt x="256721" y="375615"/>
                        <a:pt x="257857" y="381721"/>
                      </a:cubicBezTo>
                      <a:cubicBezTo>
                        <a:pt x="257893" y="381934"/>
                        <a:pt x="257893" y="382147"/>
                        <a:pt x="257928" y="382680"/>
                      </a:cubicBezTo>
                      <a:lnTo>
                        <a:pt x="258177" y="385875"/>
                      </a:lnTo>
                      <a:lnTo>
                        <a:pt x="260946" y="384242"/>
                      </a:lnTo>
                      <a:cubicBezTo>
                        <a:pt x="262046" y="383603"/>
                        <a:pt x="263076" y="382928"/>
                        <a:pt x="264141" y="382254"/>
                      </a:cubicBezTo>
                      <a:lnTo>
                        <a:pt x="266023" y="381082"/>
                      </a:lnTo>
                      <a:lnTo>
                        <a:pt x="265739" y="379698"/>
                      </a:lnTo>
                      <a:cubicBezTo>
                        <a:pt x="263928" y="370857"/>
                        <a:pt x="257893" y="363366"/>
                        <a:pt x="249798" y="359887"/>
                      </a:cubicBezTo>
                      <a:cubicBezTo>
                        <a:pt x="250650" y="350479"/>
                        <a:pt x="257928" y="343024"/>
                        <a:pt x="267230" y="342314"/>
                      </a:cubicBezTo>
                      <a:cubicBezTo>
                        <a:pt x="267478" y="342314"/>
                        <a:pt x="267727" y="342278"/>
                        <a:pt x="267975" y="342243"/>
                      </a:cubicBezTo>
                      <a:cubicBezTo>
                        <a:pt x="268153" y="342243"/>
                        <a:pt x="268366" y="342172"/>
                        <a:pt x="268579" y="342172"/>
                      </a:cubicBezTo>
                      <a:lnTo>
                        <a:pt x="268579" y="342172"/>
                      </a:lnTo>
                      <a:lnTo>
                        <a:pt x="269111" y="342243"/>
                      </a:lnTo>
                      <a:cubicBezTo>
                        <a:pt x="269821" y="342243"/>
                        <a:pt x="270531" y="342349"/>
                        <a:pt x="271206" y="342456"/>
                      </a:cubicBezTo>
                      <a:cubicBezTo>
                        <a:pt x="278058" y="343450"/>
                        <a:pt x="283845" y="348278"/>
                        <a:pt x="286259" y="354988"/>
                      </a:cubicBezTo>
                      <a:cubicBezTo>
                        <a:pt x="286507" y="355662"/>
                        <a:pt x="286720" y="356337"/>
                        <a:pt x="286862" y="357047"/>
                      </a:cubicBezTo>
                      <a:cubicBezTo>
                        <a:pt x="286933" y="357296"/>
                        <a:pt x="286969" y="357544"/>
                        <a:pt x="287040" y="358112"/>
                      </a:cubicBezTo>
                      <a:lnTo>
                        <a:pt x="287750" y="362514"/>
                      </a:lnTo>
                      <a:lnTo>
                        <a:pt x="291265" y="358254"/>
                      </a:lnTo>
                      <a:cubicBezTo>
                        <a:pt x="291620" y="357828"/>
                        <a:pt x="292010" y="357402"/>
                        <a:pt x="292365" y="356941"/>
                      </a:cubicBezTo>
                      <a:lnTo>
                        <a:pt x="294531" y="354065"/>
                      </a:lnTo>
                      <a:lnTo>
                        <a:pt x="294211" y="353071"/>
                      </a:lnTo>
                      <a:cubicBezTo>
                        <a:pt x="290910" y="342917"/>
                        <a:pt x="282389" y="335710"/>
                        <a:pt x="272200" y="334290"/>
                      </a:cubicBezTo>
                      <a:cubicBezTo>
                        <a:pt x="272164" y="333864"/>
                        <a:pt x="272129" y="333438"/>
                        <a:pt x="272129" y="333012"/>
                      </a:cubicBezTo>
                      <a:cubicBezTo>
                        <a:pt x="272129" y="325237"/>
                        <a:pt x="276602" y="318172"/>
                        <a:pt x="283525" y="315048"/>
                      </a:cubicBezTo>
                      <a:cubicBezTo>
                        <a:pt x="283916" y="314870"/>
                        <a:pt x="284306" y="314764"/>
                        <a:pt x="284732" y="314622"/>
                      </a:cubicBezTo>
                      <a:lnTo>
                        <a:pt x="285975" y="314196"/>
                      </a:lnTo>
                      <a:cubicBezTo>
                        <a:pt x="286365" y="314054"/>
                        <a:pt x="286756" y="313912"/>
                        <a:pt x="287146" y="313841"/>
                      </a:cubicBezTo>
                      <a:cubicBezTo>
                        <a:pt x="288460" y="313557"/>
                        <a:pt x="289809" y="313415"/>
                        <a:pt x="291123" y="313415"/>
                      </a:cubicBezTo>
                      <a:cubicBezTo>
                        <a:pt x="297407" y="313415"/>
                        <a:pt x="303229" y="316681"/>
                        <a:pt x="306744" y="322042"/>
                      </a:cubicBezTo>
                      <a:cubicBezTo>
                        <a:pt x="306957" y="322361"/>
                        <a:pt x="307099" y="322716"/>
                        <a:pt x="307276" y="323036"/>
                      </a:cubicBezTo>
                      <a:lnTo>
                        <a:pt x="309939" y="327758"/>
                      </a:lnTo>
                      <a:lnTo>
                        <a:pt x="311501" y="323888"/>
                      </a:lnTo>
                      <a:cubicBezTo>
                        <a:pt x="312176" y="322219"/>
                        <a:pt x="312815" y="320551"/>
                        <a:pt x="313418" y="318847"/>
                      </a:cubicBezTo>
                      <a:lnTo>
                        <a:pt x="313773" y="317888"/>
                      </a:lnTo>
                      <a:lnTo>
                        <a:pt x="313205" y="317036"/>
                      </a:lnTo>
                      <a:cubicBezTo>
                        <a:pt x="308128" y="309651"/>
                        <a:pt x="300034" y="305214"/>
                        <a:pt x="291229" y="305214"/>
                      </a:cubicBezTo>
                      <a:cubicBezTo>
                        <a:pt x="289703" y="305214"/>
                        <a:pt x="288141" y="305356"/>
                        <a:pt x="286578" y="305640"/>
                      </a:cubicBezTo>
                      <a:cubicBezTo>
                        <a:pt x="286188" y="303758"/>
                        <a:pt x="286117" y="301876"/>
                        <a:pt x="286330" y="299995"/>
                      </a:cubicBezTo>
                      <a:cubicBezTo>
                        <a:pt x="286933" y="295095"/>
                        <a:pt x="289561" y="290622"/>
                        <a:pt x="293608" y="287746"/>
                      </a:cubicBezTo>
                      <a:cubicBezTo>
                        <a:pt x="294140" y="287356"/>
                        <a:pt x="294673" y="287036"/>
                        <a:pt x="295561" y="286539"/>
                      </a:cubicBezTo>
                      <a:cubicBezTo>
                        <a:pt x="296058" y="286255"/>
                        <a:pt x="296555" y="285971"/>
                        <a:pt x="297087" y="285758"/>
                      </a:cubicBezTo>
                      <a:cubicBezTo>
                        <a:pt x="299004" y="284977"/>
                        <a:pt x="301028" y="284587"/>
                        <a:pt x="303087" y="284587"/>
                      </a:cubicBezTo>
                      <a:cubicBezTo>
                        <a:pt x="303797" y="284587"/>
                        <a:pt x="304507" y="284622"/>
                        <a:pt x="305217" y="284729"/>
                      </a:cubicBezTo>
                      <a:cubicBezTo>
                        <a:pt x="308022" y="285084"/>
                        <a:pt x="310649" y="286220"/>
                        <a:pt x="313099" y="288066"/>
                      </a:cubicBezTo>
                      <a:cubicBezTo>
                        <a:pt x="313667" y="288492"/>
                        <a:pt x="314199" y="288918"/>
                        <a:pt x="314696" y="289415"/>
                      </a:cubicBezTo>
                      <a:cubicBezTo>
                        <a:pt x="315158" y="289877"/>
                        <a:pt x="315584" y="290338"/>
                        <a:pt x="316010" y="290835"/>
                      </a:cubicBezTo>
                      <a:cubicBezTo>
                        <a:pt x="316116" y="290977"/>
                        <a:pt x="316187" y="291119"/>
                        <a:pt x="316294" y="291261"/>
                      </a:cubicBezTo>
                      <a:cubicBezTo>
                        <a:pt x="316436" y="291474"/>
                        <a:pt x="316542" y="291687"/>
                        <a:pt x="316684" y="291865"/>
                      </a:cubicBezTo>
                      <a:lnTo>
                        <a:pt x="319596" y="295876"/>
                      </a:lnTo>
                      <a:lnTo>
                        <a:pt x="320377" y="290551"/>
                      </a:lnTo>
                      <a:cubicBezTo>
                        <a:pt x="320519" y="289699"/>
                        <a:pt x="320625" y="288812"/>
                        <a:pt x="320732" y="287959"/>
                      </a:cubicBezTo>
                      <a:cubicBezTo>
                        <a:pt x="320838" y="287036"/>
                        <a:pt x="320945" y="286078"/>
                        <a:pt x="321051" y="285155"/>
                      </a:cubicBezTo>
                      <a:lnTo>
                        <a:pt x="321158" y="284054"/>
                      </a:lnTo>
                      <a:lnTo>
                        <a:pt x="318282" y="281676"/>
                      </a:lnTo>
                      <a:cubicBezTo>
                        <a:pt x="314767" y="278942"/>
                        <a:pt x="310649" y="277238"/>
                        <a:pt x="306247" y="276670"/>
                      </a:cubicBezTo>
                      <a:cubicBezTo>
                        <a:pt x="305182" y="276528"/>
                        <a:pt x="304152" y="276457"/>
                        <a:pt x="303087" y="276457"/>
                      </a:cubicBezTo>
                      <a:cubicBezTo>
                        <a:pt x="299856" y="276457"/>
                        <a:pt x="296768" y="277096"/>
                        <a:pt x="293785" y="278338"/>
                      </a:cubicBezTo>
                      <a:cubicBezTo>
                        <a:pt x="291336" y="274753"/>
                        <a:pt x="290271" y="270457"/>
                        <a:pt x="290768" y="266090"/>
                      </a:cubicBezTo>
                      <a:cubicBezTo>
                        <a:pt x="291194" y="262469"/>
                        <a:pt x="292756" y="259096"/>
                        <a:pt x="295490" y="256078"/>
                      </a:cubicBezTo>
                      <a:cubicBezTo>
                        <a:pt x="295845" y="255688"/>
                        <a:pt x="296164" y="255297"/>
                        <a:pt x="296555" y="254978"/>
                      </a:cubicBezTo>
                      <a:cubicBezTo>
                        <a:pt x="297016" y="254552"/>
                        <a:pt x="297549" y="254197"/>
                        <a:pt x="298117" y="253771"/>
                      </a:cubicBezTo>
                      <a:cubicBezTo>
                        <a:pt x="300992" y="251747"/>
                        <a:pt x="304259" y="250682"/>
                        <a:pt x="307596" y="250682"/>
                      </a:cubicBezTo>
                      <a:cubicBezTo>
                        <a:pt x="308270" y="250682"/>
                        <a:pt x="308980" y="250718"/>
                        <a:pt x="309655" y="250824"/>
                      </a:cubicBezTo>
                      <a:cubicBezTo>
                        <a:pt x="312211" y="251144"/>
                        <a:pt x="314696" y="252138"/>
                        <a:pt x="316968" y="253735"/>
                      </a:cubicBezTo>
                      <a:lnTo>
                        <a:pt x="317394" y="254019"/>
                      </a:lnTo>
                      <a:cubicBezTo>
                        <a:pt x="317820" y="254303"/>
                        <a:pt x="318247" y="254587"/>
                        <a:pt x="318779" y="255120"/>
                      </a:cubicBezTo>
                      <a:lnTo>
                        <a:pt x="322294" y="258457"/>
                      </a:lnTo>
                      <a:lnTo>
                        <a:pt x="322187" y="253593"/>
                      </a:lnTo>
                      <a:cubicBezTo>
                        <a:pt x="322152" y="251818"/>
                        <a:pt x="322081" y="250043"/>
                        <a:pt x="322010" y="248268"/>
                      </a:cubicBezTo>
                      <a:lnTo>
                        <a:pt x="322010" y="247238"/>
                      </a:lnTo>
                      <a:lnTo>
                        <a:pt x="321122" y="246670"/>
                      </a:lnTo>
                      <a:cubicBezTo>
                        <a:pt x="317891" y="244505"/>
                        <a:pt x="314341" y="243191"/>
                        <a:pt x="310649" y="242694"/>
                      </a:cubicBezTo>
                      <a:cubicBezTo>
                        <a:pt x="309584" y="242552"/>
                        <a:pt x="308554" y="242481"/>
                        <a:pt x="307525" y="242481"/>
                      </a:cubicBezTo>
                      <a:cubicBezTo>
                        <a:pt x="302519" y="242481"/>
                        <a:pt x="297726" y="244008"/>
                        <a:pt x="293608" y="246812"/>
                      </a:cubicBezTo>
                      <a:cubicBezTo>
                        <a:pt x="289845" y="242694"/>
                        <a:pt x="287999" y="237156"/>
                        <a:pt x="288673" y="231617"/>
                      </a:cubicBezTo>
                      <a:cubicBezTo>
                        <a:pt x="289099" y="228138"/>
                        <a:pt x="290484" y="224836"/>
                        <a:pt x="292720" y="222103"/>
                      </a:cubicBezTo>
                      <a:cubicBezTo>
                        <a:pt x="293004" y="221748"/>
                        <a:pt x="293359" y="221393"/>
                        <a:pt x="293679" y="221073"/>
                      </a:cubicBezTo>
                      <a:lnTo>
                        <a:pt x="294034" y="220718"/>
                      </a:lnTo>
                      <a:cubicBezTo>
                        <a:pt x="294495" y="220221"/>
                        <a:pt x="294992" y="219759"/>
                        <a:pt x="295525" y="219333"/>
                      </a:cubicBezTo>
                      <a:cubicBezTo>
                        <a:pt x="299004" y="216493"/>
                        <a:pt x="303123" y="215002"/>
                        <a:pt x="307454" y="215002"/>
                      </a:cubicBezTo>
                      <a:cubicBezTo>
                        <a:pt x="308235" y="215002"/>
                        <a:pt x="309051" y="215038"/>
                        <a:pt x="309832" y="215144"/>
                      </a:cubicBezTo>
                      <a:cubicBezTo>
                        <a:pt x="311963" y="215393"/>
                        <a:pt x="314093" y="216103"/>
                        <a:pt x="316187" y="217168"/>
                      </a:cubicBezTo>
                      <a:lnTo>
                        <a:pt x="316649" y="217452"/>
                      </a:lnTo>
                      <a:lnTo>
                        <a:pt x="320057" y="219369"/>
                      </a:lnTo>
                      <a:lnTo>
                        <a:pt x="319099" y="209393"/>
                      </a:lnTo>
                      <a:lnTo>
                        <a:pt x="317998" y="208931"/>
                      </a:lnTo>
                      <a:cubicBezTo>
                        <a:pt x="315655" y="207937"/>
                        <a:pt x="313276" y="207298"/>
                        <a:pt x="310862" y="207014"/>
                      </a:cubicBezTo>
                      <a:cubicBezTo>
                        <a:pt x="309726" y="206872"/>
                        <a:pt x="308590" y="206801"/>
                        <a:pt x="307454" y="206801"/>
                      </a:cubicBezTo>
                      <a:cubicBezTo>
                        <a:pt x="301276" y="206801"/>
                        <a:pt x="295419" y="208896"/>
                        <a:pt x="290626" y="212730"/>
                      </a:cubicBezTo>
                      <a:cubicBezTo>
                        <a:pt x="286152" y="208470"/>
                        <a:pt x="283987" y="202434"/>
                        <a:pt x="284839" y="196328"/>
                      </a:cubicBezTo>
                      <a:cubicBezTo>
                        <a:pt x="285442" y="192068"/>
                        <a:pt x="287466" y="188162"/>
                        <a:pt x="290697" y="185109"/>
                      </a:cubicBezTo>
                      <a:cubicBezTo>
                        <a:pt x="291194" y="184648"/>
                        <a:pt x="291691" y="184222"/>
                        <a:pt x="292223" y="183831"/>
                      </a:cubicBezTo>
                      <a:lnTo>
                        <a:pt x="292614" y="183512"/>
                      </a:lnTo>
                      <a:cubicBezTo>
                        <a:pt x="293040" y="183157"/>
                        <a:pt x="293466" y="182837"/>
                        <a:pt x="293963" y="182553"/>
                      </a:cubicBezTo>
                      <a:cubicBezTo>
                        <a:pt x="296945" y="180742"/>
                        <a:pt x="300318" y="179819"/>
                        <a:pt x="303762" y="179819"/>
                      </a:cubicBezTo>
                      <a:cubicBezTo>
                        <a:pt x="304649" y="179819"/>
                        <a:pt x="305537" y="179890"/>
                        <a:pt x="306424" y="179997"/>
                      </a:cubicBezTo>
                      <a:cubicBezTo>
                        <a:pt x="307986" y="180210"/>
                        <a:pt x="309584" y="180707"/>
                        <a:pt x="311466" y="181523"/>
                      </a:cubicBezTo>
                      <a:lnTo>
                        <a:pt x="316116" y="183689"/>
                      </a:lnTo>
                      <a:lnTo>
                        <a:pt x="314945" y="174104"/>
                      </a:lnTo>
                      <a:lnTo>
                        <a:pt x="313844" y="173642"/>
                      </a:lnTo>
                      <a:cubicBezTo>
                        <a:pt x="311537" y="172719"/>
                        <a:pt x="309513" y="172151"/>
                        <a:pt x="307560" y="171867"/>
                      </a:cubicBezTo>
                      <a:cubicBezTo>
                        <a:pt x="306282" y="171689"/>
                        <a:pt x="304969" y="171583"/>
                        <a:pt x="303726" y="171583"/>
                      </a:cubicBezTo>
                      <a:cubicBezTo>
                        <a:pt x="298472" y="171583"/>
                        <a:pt x="293466" y="173109"/>
                        <a:pt x="289064" y="175950"/>
                      </a:cubicBezTo>
                      <a:cubicBezTo>
                        <a:pt x="288425" y="175417"/>
                        <a:pt x="287856" y="174814"/>
                        <a:pt x="287324" y="174210"/>
                      </a:cubicBezTo>
                      <a:cubicBezTo>
                        <a:pt x="283987" y="170411"/>
                        <a:pt x="282318" y="165583"/>
                        <a:pt x="282638" y="160542"/>
                      </a:cubicBezTo>
                      <a:cubicBezTo>
                        <a:pt x="282922" y="156175"/>
                        <a:pt x="284697" y="152092"/>
                        <a:pt x="287821" y="148790"/>
                      </a:cubicBezTo>
                      <a:cubicBezTo>
                        <a:pt x="288318" y="148258"/>
                        <a:pt x="288815" y="147761"/>
                        <a:pt x="289632" y="147122"/>
                      </a:cubicBezTo>
                      <a:cubicBezTo>
                        <a:pt x="290164" y="146660"/>
                        <a:pt x="290732" y="146199"/>
                        <a:pt x="291300" y="145808"/>
                      </a:cubicBezTo>
                      <a:cubicBezTo>
                        <a:pt x="294318" y="143856"/>
                        <a:pt x="297797" y="142826"/>
                        <a:pt x="301418" y="142826"/>
                      </a:cubicBezTo>
                      <a:cubicBezTo>
                        <a:pt x="301844" y="142826"/>
                        <a:pt x="302235" y="142826"/>
                        <a:pt x="302661" y="142861"/>
                      </a:cubicBezTo>
                      <a:cubicBezTo>
                        <a:pt x="303655" y="142932"/>
                        <a:pt x="304720" y="143110"/>
                        <a:pt x="305998" y="143429"/>
                      </a:cubicBezTo>
                      <a:cubicBezTo>
                        <a:pt x="306744" y="143607"/>
                        <a:pt x="307489" y="143891"/>
                        <a:pt x="308199" y="144175"/>
                      </a:cubicBezTo>
                      <a:lnTo>
                        <a:pt x="311359" y="145418"/>
                      </a:lnTo>
                      <a:lnTo>
                        <a:pt x="310223" y="136151"/>
                      </a:lnTo>
                      <a:lnTo>
                        <a:pt x="308945" y="135761"/>
                      </a:lnTo>
                      <a:cubicBezTo>
                        <a:pt x="306815" y="135122"/>
                        <a:pt x="304969" y="134802"/>
                        <a:pt x="303194" y="134696"/>
                      </a:cubicBezTo>
                      <a:cubicBezTo>
                        <a:pt x="302625" y="134660"/>
                        <a:pt x="302057" y="134625"/>
                        <a:pt x="301489" y="134625"/>
                      </a:cubicBezTo>
                      <a:cubicBezTo>
                        <a:pt x="295525" y="134625"/>
                        <a:pt x="289774" y="136613"/>
                        <a:pt x="285016" y="140234"/>
                      </a:cubicBezTo>
                      <a:cubicBezTo>
                        <a:pt x="276993" y="136329"/>
                        <a:pt x="272058" y="127915"/>
                        <a:pt x="272626" y="118968"/>
                      </a:cubicBezTo>
                      <a:cubicBezTo>
                        <a:pt x="272946" y="114033"/>
                        <a:pt x="274934" y="109418"/>
                        <a:pt x="278377" y="105584"/>
                      </a:cubicBezTo>
                      <a:lnTo>
                        <a:pt x="278803" y="105087"/>
                      </a:lnTo>
                      <a:cubicBezTo>
                        <a:pt x="279087" y="104767"/>
                        <a:pt x="279371" y="104412"/>
                        <a:pt x="279726" y="104093"/>
                      </a:cubicBezTo>
                      <a:cubicBezTo>
                        <a:pt x="280117" y="103738"/>
                        <a:pt x="280543" y="103418"/>
                        <a:pt x="281005" y="103099"/>
                      </a:cubicBezTo>
                      <a:lnTo>
                        <a:pt x="281502" y="102708"/>
                      </a:lnTo>
                      <a:cubicBezTo>
                        <a:pt x="285442" y="99762"/>
                        <a:pt x="289987" y="98199"/>
                        <a:pt x="294744" y="98199"/>
                      </a:cubicBezTo>
                      <a:cubicBezTo>
                        <a:pt x="295205" y="98199"/>
                        <a:pt x="295667" y="98199"/>
                        <a:pt x="296129" y="98235"/>
                      </a:cubicBezTo>
                      <a:cubicBezTo>
                        <a:pt x="297726" y="98341"/>
                        <a:pt x="299359" y="98661"/>
                        <a:pt x="301276" y="99229"/>
                      </a:cubicBezTo>
                      <a:cubicBezTo>
                        <a:pt x="301986" y="99442"/>
                        <a:pt x="302661" y="99726"/>
                        <a:pt x="303371" y="100010"/>
                      </a:cubicBezTo>
                      <a:cubicBezTo>
                        <a:pt x="303620" y="100117"/>
                        <a:pt x="303868" y="100223"/>
                        <a:pt x="304436" y="100507"/>
                      </a:cubicBezTo>
                      <a:lnTo>
                        <a:pt x="307170" y="101821"/>
                      </a:lnTo>
                      <a:lnTo>
                        <a:pt x="307525" y="92697"/>
                      </a:lnTo>
                      <a:lnTo>
                        <a:pt x="304756" y="91738"/>
                      </a:lnTo>
                      <a:cubicBezTo>
                        <a:pt x="302128" y="90815"/>
                        <a:pt x="299395" y="90247"/>
                        <a:pt x="296661" y="90069"/>
                      </a:cubicBezTo>
                      <a:cubicBezTo>
                        <a:pt x="296022" y="90034"/>
                        <a:pt x="295419" y="89998"/>
                        <a:pt x="294779" y="89998"/>
                      </a:cubicBezTo>
                      <a:cubicBezTo>
                        <a:pt x="287821" y="89998"/>
                        <a:pt x="281182" y="92377"/>
                        <a:pt x="275750" y="96744"/>
                      </a:cubicBezTo>
                      <a:cubicBezTo>
                        <a:pt x="269395" y="92768"/>
                        <a:pt x="265384" y="85845"/>
                        <a:pt x="265242" y="78389"/>
                      </a:cubicBezTo>
                      <a:cubicBezTo>
                        <a:pt x="265135" y="72673"/>
                        <a:pt x="267194" y="67241"/>
                        <a:pt x="271028" y="63017"/>
                      </a:cubicBezTo>
                      <a:cubicBezTo>
                        <a:pt x="274969" y="58330"/>
                        <a:pt x="279300" y="56804"/>
                        <a:pt x="284697" y="55987"/>
                      </a:cubicBezTo>
                      <a:cubicBezTo>
                        <a:pt x="285442" y="55881"/>
                        <a:pt x="286152" y="55845"/>
                        <a:pt x="286898" y="55810"/>
                      </a:cubicBezTo>
                      <a:lnTo>
                        <a:pt x="287359" y="55810"/>
                      </a:lnTo>
                      <a:cubicBezTo>
                        <a:pt x="291300" y="55810"/>
                        <a:pt x="295205" y="56910"/>
                        <a:pt x="298649" y="58969"/>
                      </a:cubicBezTo>
                      <a:cubicBezTo>
                        <a:pt x="299253" y="59324"/>
                        <a:pt x="299856" y="59715"/>
                        <a:pt x="300424" y="60141"/>
                      </a:cubicBezTo>
                      <a:cubicBezTo>
                        <a:pt x="300957" y="60532"/>
                        <a:pt x="301454" y="60958"/>
                        <a:pt x="302164" y="61561"/>
                      </a:cubicBezTo>
                      <a:lnTo>
                        <a:pt x="306282" y="65218"/>
                      </a:lnTo>
                      <a:lnTo>
                        <a:pt x="305501" y="59750"/>
                      </a:lnTo>
                      <a:cubicBezTo>
                        <a:pt x="305253" y="57940"/>
                        <a:pt x="304969" y="56165"/>
                        <a:pt x="304685" y="54319"/>
                      </a:cubicBezTo>
                      <a:lnTo>
                        <a:pt x="304472" y="53005"/>
                      </a:lnTo>
                      <a:lnTo>
                        <a:pt x="303726" y="52508"/>
                      </a:lnTo>
                      <a:cubicBezTo>
                        <a:pt x="300176" y="50200"/>
                        <a:pt x="296200" y="48674"/>
                        <a:pt x="292117" y="47999"/>
                      </a:cubicBezTo>
                      <a:cubicBezTo>
                        <a:pt x="298223" y="41538"/>
                        <a:pt x="300744" y="23254"/>
                        <a:pt x="300176" y="19100"/>
                      </a:cubicBezTo>
                      <a:cubicBezTo>
                        <a:pt x="303904" y="20414"/>
                        <a:pt x="307809" y="20982"/>
                        <a:pt x="311679" y="20982"/>
                      </a:cubicBezTo>
                      <a:cubicBezTo>
                        <a:pt x="324459" y="20982"/>
                        <a:pt x="336779" y="14840"/>
                        <a:pt x="340009" y="10012"/>
                      </a:cubicBezTo>
                      <a:cubicBezTo>
                        <a:pt x="340400" y="9941"/>
                        <a:pt x="340791" y="9870"/>
                        <a:pt x="341217" y="9870"/>
                      </a:cubicBezTo>
                      <a:lnTo>
                        <a:pt x="341820" y="9870"/>
                      </a:lnTo>
                      <a:moveTo>
                        <a:pt x="341820" y="36"/>
                      </a:moveTo>
                      <a:lnTo>
                        <a:pt x="341075" y="36"/>
                      </a:lnTo>
                      <a:cubicBezTo>
                        <a:pt x="339938" y="71"/>
                        <a:pt x="339086" y="213"/>
                        <a:pt x="338376" y="320"/>
                      </a:cubicBezTo>
                      <a:lnTo>
                        <a:pt x="334223" y="1030"/>
                      </a:lnTo>
                      <a:lnTo>
                        <a:pt x="331879" y="4544"/>
                      </a:lnTo>
                      <a:cubicBezTo>
                        <a:pt x="330317" y="6461"/>
                        <a:pt x="321477" y="11148"/>
                        <a:pt x="311714" y="11148"/>
                      </a:cubicBezTo>
                      <a:cubicBezTo>
                        <a:pt x="308732" y="11148"/>
                        <a:pt x="305963" y="10722"/>
                        <a:pt x="303513" y="9834"/>
                      </a:cubicBezTo>
                      <a:lnTo>
                        <a:pt x="288460" y="4473"/>
                      </a:lnTo>
                      <a:lnTo>
                        <a:pt x="290484" y="20236"/>
                      </a:lnTo>
                      <a:cubicBezTo>
                        <a:pt x="290732" y="24426"/>
                        <a:pt x="287999" y="38094"/>
                        <a:pt x="285016" y="41218"/>
                      </a:cubicBezTo>
                      <a:lnTo>
                        <a:pt x="279655" y="46899"/>
                      </a:lnTo>
                      <a:cubicBezTo>
                        <a:pt x="274401" y="48106"/>
                        <a:pt x="268756" y="50520"/>
                        <a:pt x="263679" y="56484"/>
                      </a:cubicBezTo>
                      <a:cubicBezTo>
                        <a:pt x="258212" y="62555"/>
                        <a:pt x="255301" y="70366"/>
                        <a:pt x="255443" y="78496"/>
                      </a:cubicBezTo>
                      <a:cubicBezTo>
                        <a:pt x="255620" y="88223"/>
                        <a:pt x="260236" y="97205"/>
                        <a:pt x="267869" y="103134"/>
                      </a:cubicBezTo>
                      <a:cubicBezTo>
                        <a:pt x="264922" y="107679"/>
                        <a:pt x="263218" y="112826"/>
                        <a:pt x="262863" y="118223"/>
                      </a:cubicBezTo>
                      <a:cubicBezTo>
                        <a:pt x="262153" y="129726"/>
                        <a:pt x="267585" y="140518"/>
                        <a:pt x="276993" y="146767"/>
                      </a:cubicBezTo>
                      <a:cubicBezTo>
                        <a:pt x="274579" y="150707"/>
                        <a:pt x="273159" y="155110"/>
                        <a:pt x="272875" y="159761"/>
                      </a:cubicBezTo>
                      <a:cubicBezTo>
                        <a:pt x="272378" y="167394"/>
                        <a:pt x="274934" y="174778"/>
                        <a:pt x="279975" y="180529"/>
                      </a:cubicBezTo>
                      <a:cubicBezTo>
                        <a:pt x="280224" y="180813"/>
                        <a:pt x="280472" y="181097"/>
                        <a:pt x="280756" y="181346"/>
                      </a:cubicBezTo>
                      <a:cubicBezTo>
                        <a:pt x="277774" y="185251"/>
                        <a:pt x="275857" y="189831"/>
                        <a:pt x="275147" y="194730"/>
                      </a:cubicBezTo>
                      <a:cubicBezTo>
                        <a:pt x="273904" y="203606"/>
                        <a:pt x="276744" y="212269"/>
                        <a:pt x="282957" y="218694"/>
                      </a:cubicBezTo>
                      <a:cubicBezTo>
                        <a:pt x="280792" y="222209"/>
                        <a:pt x="279442" y="226114"/>
                        <a:pt x="278945" y="230197"/>
                      </a:cubicBezTo>
                      <a:cubicBezTo>
                        <a:pt x="277951" y="238221"/>
                        <a:pt x="280401" y="246209"/>
                        <a:pt x="285655" y="252386"/>
                      </a:cubicBezTo>
                      <a:cubicBezTo>
                        <a:pt x="283099" y="256114"/>
                        <a:pt x="281537" y="260232"/>
                        <a:pt x="281005" y="264634"/>
                      </a:cubicBezTo>
                      <a:cubicBezTo>
                        <a:pt x="280259" y="270741"/>
                        <a:pt x="281573" y="276883"/>
                        <a:pt x="284697" y="282102"/>
                      </a:cubicBezTo>
                      <a:cubicBezTo>
                        <a:pt x="280224" y="286468"/>
                        <a:pt x="277277" y="292255"/>
                        <a:pt x="276531" y="298539"/>
                      </a:cubicBezTo>
                      <a:cubicBezTo>
                        <a:pt x="276176" y="301379"/>
                        <a:pt x="276318" y="304291"/>
                        <a:pt x="276851" y="307166"/>
                      </a:cubicBezTo>
                      <a:cubicBezTo>
                        <a:pt x="267904" y="312350"/>
                        <a:pt x="262259" y="322077"/>
                        <a:pt x="262259" y="332728"/>
                      </a:cubicBezTo>
                      <a:lnTo>
                        <a:pt x="262259" y="332870"/>
                      </a:lnTo>
                      <a:cubicBezTo>
                        <a:pt x="251183" y="335355"/>
                        <a:pt x="242556" y="344302"/>
                        <a:pt x="240354" y="355804"/>
                      </a:cubicBezTo>
                      <a:cubicBezTo>
                        <a:pt x="239893" y="355804"/>
                        <a:pt x="239467" y="355804"/>
                        <a:pt x="239041" y="355804"/>
                      </a:cubicBezTo>
                      <a:cubicBezTo>
                        <a:pt x="229136" y="355804"/>
                        <a:pt x="220154" y="360988"/>
                        <a:pt x="214935" y="369508"/>
                      </a:cubicBezTo>
                      <a:cubicBezTo>
                        <a:pt x="211242" y="367769"/>
                        <a:pt x="207231" y="366881"/>
                        <a:pt x="203112" y="366881"/>
                      </a:cubicBezTo>
                      <a:cubicBezTo>
                        <a:pt x="195586" y="366881"/>
                        <a:pt x="188485" y="369899"/>
                        <a:pt x="183054" y="375366"/>
                      </a:cubicBezTo>
                      <a:cubicBezTo>
                        <a:pt x="179006" y="373236"/>
                        <a:pt x="174568" y="372136"/>
                        <a:pt x="170060" y="372136"/>
                      </a:cubicBezTo>
                      <a:cubicBezTo>
                        <a:pt x="163279" y="372136"/>
                        <a:pt x="156782" y="374621"/>
                        <a:pt x="151634" y="379094"/>
                      </a:cubicBezTo>
                      <a:cubicBezTo>
                        <a:pt x="146593" y="373733"/>
                        <a:pt x="139634" y="370644"/>
                        <a:pt x="132143" y="370644"/>
                      </a:cubicBezTo>
                      <a:cubicBezTo>
                        <a:pt x="127350" y="370644"/>
                        <a:pt x="122735" y="371922"/>
                        <a:pt x="118617" y="374408"/>
                      </a:cubicBezTo>
                      <a:cubicBezTo>
                        <a:pt x="116664" y="371922"/>
                        <a:pt x="114286" y="369828"/>
                        <a:pt x="111623" y="368159"/>
                      </a:cubicBezTo>
                      <a:cubicBezTo>
                        <a:pt x="108712" y="366349"/>
                        <a:pt x="105587" y="365142"/>
                        <a:pt x="102321" y="364538"/>
                      </a:cubicBezTo>
                      <a:cubicBezTo>
                        <a:pt x="101221" y="364325"/>
                        <a:pt x="99481" y="364077"/>
                        <a:pt x="97599" y="364077"/>
                      </a:cubicBezTo>
                      <a:cubicBezTo>
                        <a:pt x="96144" y="364077"/>
                        <a:pt x="94688" y="364183"/>
                        <a:pt x="93268" y="364432"/>
                      </a:cubicBezTo>
                      <a:cubicBezTo>
                        <a:pt x="92381" y="361378"/>
                        <a:pt x="90428" y="358751"/>
                        <a:pt x="87694" y="357083"/>
                      </a:cubicBezTo>
                      <a:cubicBezTo>
                        <a:pt x="82759" y="354065"/>
                        <a:pt x="77221" y="353639"/>
                        <a:pt x="72499" y="353639"/>
                      </a:cubicBezTo>
                      <a:lnTo>
                        <a:pt x="72499" y="353639"/>
                      </a:lnTo>
                      <a:cubicBezTo>
                        <a:pt x="71718" y="353639"/>
                        <a:pt x="70937" y="353639"/>
                        <a:pt x="70156" y="353639"/>
                      </a:cubicBezTo>
                      <a:cubicBezTo>
                        <a:pt x="69482" y="353639"/>
                        <a:pt x="68772" y="353639"/>
                        <a:pt x="68097" y="353639"/>
                      </a:cubicBezTo>
                      <a:cubicBezTo>
                        <a:pt x="56452" y="353639"/>
                        <a:pt x="27553" y="357118"/>
                        <a:pt x="11116" y="389496"/>
                      </a:cubicBezTo>
                      <a:cubicBezTo>
                        <a:pt x="-11428" y="433910"/>
                        <a:pt x="5577" y="478607"/>
                        <a:pt x="16157" y="488903"/>
                      </a:cubicBezTo>
                      <a:cubicBezTo>
                        <a:pt x="16335" y="489080"/>
                        <a:pt x="16512" y="489258"/>
                        <a:pt x="16690" y="489435"/>
                      </a:cubicBezTo>
                      <a:lnTo>
                        <a:pt x="16157" y="493447"/>
                      </a:lnTo>
                      <a:cubicBezTo>
                        <a:pt x="15021" y="502110"/>
                        <a:pt x="15873" y="522204"/>
                        <a:pt x="27411" y="536050"/>
                      </a:cubicBezTo>
                      <a:cubicBezTo>
                        <a:pt x="28405" y="537257"/>
                        <a:pt x="30784" y="539742"/>
                        <a:pt x="35861" y="544854"/>
                      </a:cubicBezTo>
                      <a:lnTo>
                        <a:pt x="36997" y="546026"/>
                      </a:lnTo>
                      <a:lnTo>
                        <a:pt x="37103" y="546132"/>
                      </a:lnTo>
                      <a:cubicBezTo>
                        <a:pt x="38950" y="548014"/>
                        <a:pt x="40689" y="549789"/>
                        <a:pt x="41648" y="551032"/>
                      </a:cubicBezTo>
                      <a:cubicBezTo>
                        <a:pt x="45695" y="556322"/>
                        <a:pt x="47186" y="569280"/>
                        <a:pt x="48287" y="578759"/>
                      </a:cubicBezTo>
                      <a:lnTo>
                        <a:pt x="48287" y="578901"/>
                      </a:lnTo>
                      <a:cubicBezTo>
                        <a:pt x="49281" y="587315"/>
                        <a:pt x="49778" y="590368"/>
                        <a:pt x="50630" y="592463"/>
                      </a:cubicBezTo>
                      <a:lnTo>
                        <a:pt x="51695" y="595197"/>
                      </a:lnTo>
                      <a:lnTo>
                        <a:pt x="54074" y="596901"/>
                      </a:lnTo>
                      <a:cubicBezTo>
                        <a:pt x="58440" y="599990"/>
                        <a:pt x="64937" y="600451"/>
                        <a:pt x="68416" y="600451"/>
                      </a:cubicBezTo>
                      <a:cubicBezTo>
                        <a:pt x="73280" y="600451"/>
                        <a:pt x="79813" y="599599"/>
                        <a:pt x="83505" y="595587"/>
                      </a:cubicBezTo>
                      <a:lnTo>
                        <a:pt x="84961" y="593990"/>
                      </a:lnTo>
                      <a:lnTo>
                        <a:pt x="85600" y="591931"/>
                      </a:lnTo>
                      <a:cubicBezTo>
                        <a:pt x="86026" y="590546"/>
                        <a:pt x="86203" y="589410"/>
                        <a:pt x="86700" y="582380"/>
                      </a:cubicBezTo>
                      <a:cubicBezTo>
                        <a:pt x="87339" y="573150"/>
                        <a:pt x="88227" y="560582"/>
                        <a:pt x="95434" y="551138"/>
                      </a:cubicBezTo>
                      <a:cubicBezTo>
                        <a:pt x="101753" y="542866"/>
                        <a:pt x="105587" y="537221"/>
                        <a:pt x="111019" y="517411"/>
                      </a:cubicBezTo>
                      <a:cubicBezTo>
                        <a:pt x="113930" y="506831"/>
                        <a:pt x="114428" y="492524"/>
                        <a:pt x="113682" y="483684"/>
                      </a:cubicBezTo>
                      <a:lnTo>
                        <a:pt x="113185" y="477932"/>
                      </a:lnTo>
                      <a:lnTo>
                        <a:pt x="113362" y="477719"/>
                      </a:lnTo>
                      <a:lnTo>
                        <a:pt x="113433" y="477649"/>
                      </a:lnTo>
                      <a:lnTo>
                        <a:pt x="113611" y="477471"/>
                      </a:lnTo>
                      <a:lnTo>
                        <a:pt x="114073" y="476974"/>
                      </a:lnTo>
                      <a:cubicBezTo>
                        <a:pt x="114534" y="477151"/>
                        <a:pt x="115031" y="477329"/>
                        <a:pt x="115564" y="477506"/>
                      </a:cubicBezTo>
                      <a:cubicBezTo>
                        <a:pt x="116380" y="477790"/>
                        <a:pt x="117232" y="478004"/>
                        <a:pt x="118191" y="478252"/>
                      </a:cubicBezTo>
                      <a:cubicBezTo>
                        <a:pt x="120782" y="478856"/>
                        <a:pt x="123410" y="479175"/>
                        <a:pt x="126001" y="479175"/>
                      </a:cubicBezTo>
                      <a:cubicBezTo>
                        <a:pt x="131682" y="479175"/>
                        <a:pt x="137149" y="477684"/>
                        <a:pt x="142048" y="474844"/>
                      </a:cubicBezTo>
                      <a:cubicBezTo>
                        <a:pt x="148545" y="483932"/>
                        <a:pt x="158876" y="489258"/>
                        <a:pt x="170166" y="489258"/>
                      </a:cubicBezTo>
                      <a:cubicBezTo>
                        <a:pt x="181456" y="489258"/>
                        <a:pt x="192781" y="483222"/>
                        <a:pt x="199101" y="473637"/>
                      </a:cubicBezTo>
                      <a:cubicBezTo>
                        <a:pt x="205456" y="479495"/>
                        <a:pt x="213799" y="482832"/>
                        <a:pt x="222568" y="482832"/>
                      </a:cubicBezTo>
                      <a:cubicBezTo>
                        <a:pt x="236556" y="482832"/>
                        <a:pt x="248839" y="474524"/>
                        <a:pt x="254271" y="462169"/>
                      </a:cubicBezTo>
                      <a:cubicBezTo>
                        <a:pt x="259739" y="465613"/>
                        <a:pt x="266094" y="467459"/>
                        <a:pt x="272661" y="467459"/>
                      </a:cubicBezTo>
                      <a:cubicBezTo>
                        <a:pt x="289916" y="467459"/>
                        <a:pt x="304259" y="454785"/>
                        <a:pt x="306921" y="438241"/>
                      </a:cubicBezTo>
                      <a:cubicBezTo>
                        <a:pt x="309158" y="438702"/>
                        <a:pt x="311430" y="438915"/>
                        <a:pt x="313738" y="438915"/>
                      </a:cubicBezTo>
                      <a:cubicBezTo>
                        <a:pt x="332873" y="438915"/>
                        <a:pt x="348424" y="423365"/>
                        <a:pt x="348424" y="404230"/>
                      </a:cubicBezTo>
                      <a:cubicBezTo>
                        <a:pt x="348424" y="403910"/>
                        <a:pt x="348424" y="403626"/>
                        <a:pt x="348424" y="403307"/>
                      </a:cubicBezTo>
                      <a:cubicBezTo>
                        <a:pt x="367524" y="403307"/>
                        <a:pt x="383074" y="387757"/>
                        <a:pt x="383074" y="368621"/>
                      </a:cubicBezTo>
                      <a:cubicBezTo>
                        <a:pt x="383074" y="364893"/>
                        <a:pt x="382470" y="361272"/>
                        <a:pt x="381334" y="357757"/>
                      </a:cubicBezTo>
                      <a:cubicBezTo>
                        <a:pt x="389216" y="352538"/>
                        <a:pt x="394364" y="344266"/>
                        <a:pt x="395535" y="334894"/>
                      </a:cubicBezTo>
                      <a:cubicBezTo>
                        <a:pt x="396316" y="328539"/>
                        <a:pt x="395251" y="322290"/>
                        <a:pt x="392411" y="316610"/>
                      </a:cubicBezTo>
                      <a:lnTo>
                        <a:pt x="392624" y="316397"/>
                      </a:lnTo>
                      <a:cubicBezTo>
                        <a:pt x="397381" y="311391"/>
                        <a:pt x="400328" y="305143"/>
                        <a:pt x="401144" y="298326"/>
                      </a:cubicBezTo>
                      <a:cubicBezTo>
                        <a:pt x="402494" y="287569"/>
                        <a:pt x="398233" y="276989"/>
                        <a:pt x="390245" y="270066"/>
                      </a:cubicBezTo>
                      <a:cubicBezTo>
                        <a:pt x="395606" y="264954"/>
                        <a:pt x="399156" y="258067"/>
                        <a:pt x="400079" y="250718"/>
                      </a:cubicBezTo>
                      <a:cubicBezTo>
                        <a:pt x="401358" y="240493"/>
                        <a:pt x="397630" y="230410"/>
                        <a:pt x="390281" y="223452"/>
                      </a:cubicBezTo>
                      <a:cubicBezTo>
                        <a:pt x="393086" y="219511"/>
                        <a:pt x="394932" y="214967"/>
                        <a:pt x="395606" y="210174"/>
                      </a:cubicBezTo>
                      <a:cubicBezTo>
                        <a:pt x="396707" y="202150"/>
                        <a:pt x="394648" y="194198"/>
                        <a:pt x="389784" y="187772"/>
                      </a:cubicBezTo>
                      <a:cubicBezTo>
                        <a:pt x="388683" y="186281"/>
                        <a:pt x="387405" y="184932"/>
                        <a:pt x="386056" y="183689"/>
                      </a:cubicBezTo>
                      <a:cubicBezTo>
                        <a:pt x="391275" y="178293"/>
                        <a:pt x="394435" y="171192"/>
                        <a:pt x="394932" y="163524"/>
                      </a:cubicBezTo>
                      <a:cubicBezTo>
                        <a:pt x="395464" y="155003"/>
                        <a:pt x="392659" y="146767"/>
                        <a:pt x="387015" y="140376"/>
                      </a:cubicBezTo>
                      <a:cubicBezTo>
                        <a:pt x="384955" y="138033"/>
                        <a:pt x="382541" y="136009"/>
                        <a:pt x="379914" y="134376"/>
                      </a:cubicBezTo>
                      <a:cubicBezTo>
                        <a:pt x="384281" y="129193"/>
                        <a:pt x="386908" y="122732"/>
                        <a:pt x="387370" y="115809"/>
                      </a:cubicBezTo>
                      <a:cubicBezTo>
                        <a:pt x="388044" y="105406"/>
                        <a:pt x="383500" y="95395"/>
                        <a:pt x="375512" y="88969"/>
                      </a:cubicBezTo>
                      <a:cubicBezTo>
                        <a:pt x="379879" y="83040"/>
                        <a:pt x="382151" y="75904"/>
                        <a:pt x="382009" y="68449"/>
                      </a:cubicBezTo>
                      <a:cubicBezTo>
                        <a:pt x="381796" y="58117"/>
                        <a:pt x="376683" y="48390"/>
                        <a:pt x="368411" y="42212"/>
                      </a:cubicBezTo>
                      <a:cubicBezTo>
                        <a:pt x="370506" y="37952"/>
                        <a:pt x="371536" y="33230"/>
                        <a:pt x="371394" y="28508"/>
                      </a:cubicBezTo>
                      <a:cubicBezTo>
                        <a:pt x="370897" y="12497"/>
                        <a:pt x="358009" y="0"/>
                        <a:pt x="341998" y="0"/>
                      </a:cubicBezTo>
                      <a:lnTo>
                        <a:pt x="341998" y="0"/>
                      </a:lnTo>
                      <a:close/>
                    </a:path>
                  </a:pathLst>
                </a:custGeom>
                <a:solidFill>
                  <a:srgbClr val="333333"/>
                </a:solidFill>
                <a:ln w="70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 name="Freeform: Shape 53">
                  <a:extLst>
                    <a:ext uri="{FF2B5EF4-FFF2-40B4-BE49-F238E27FC236}">
                      <a16:creationId xmlns:a16="http://schemas.microsoft.com/office/drawing/2014/main" id="{4F74127F-623F-47DC-F802-66E3AB8BC92A}"/>
                    </a:ext>
                  </a:extLst>
                </p:cNvPr>
                <p:cNvSpPr/>
                <p:nvPr/>
              </p:nvSpPr>
              <p:spPr>
                <a:xfrm>
                  <a:off x="1344763" y="5576537"/>
                  <a:ext cx="150288" cy="336952"/>
                </a:xfrm>
                <a:custGeom>
                  <a:avLst/>
                  <a:gdLst>
                    <a:gd name="connsiteX0" fmla="*/ 37047 w 150288"/>
                    <a:gd name="connsiteY0" fmla="*/ 9941 h 336952"/>
                    <a:gd name="connsiteX1" fmla="*/ 37047 w 150288"/>
                    <a:gd name="connsiteY1" fmla="*/ 9941 h 336952"/>
                    <a:gd name="connsiteX2" fmla="*/ 57355 w 150288"/>
                    <a:gd name="connsiteY2" fmla="*/ 20343 h 336952"/>
                    <a:gd name="connsiteX3" fmla="*/ 58491 w 150288"/>
                    <a:gd name="connsiteY3" fmla="*/ 20556 h 336952"/>
                    <a:gd name="connsiteX4" fmla="*/ 68005 w 150288"/>
                    <a:gd name="connsiteY4" fmla="*/ 21727 h 336952"/>
                    <a:gd name="connsiteX5" fmla="*/ 68041 w 150288"/>
                    <a:gd name="connsiteY5" fmla="*/ 21727 h 336952"/>
                    <a:gd name="connsiteX6" fmla="*/ 82100 w 150288"/>
                    <a:gd name="connsiteY6" fmla="*/ 18745 h 336952"/>
                    <a:gd name="connsiteX7" fmla="*/ 85473 w 150288"/>
                    <a:gd name="connsiteY7" fmla="*/ 17538 h 336952"/>
                    <a:gd name="connsiteX8" fmla="*/ 95165 w 150288"/>
                    <a:gd name="connsiteY8" fmla="*/ 27266 h 336952"/>
                    <a:gd name="connsiteX9" fmla="*/ 97295 w 150288"/>
                    <a:gd name="connsiteY9" fmla="*/ 28544 h 336952"/>
                    <a:gd name="connsiteX10" fmla="*/ 99247 w 150288"/>
                    <a:gd name="connsiteY10" fmla="*/ 29573 h 336952"/>
                    <a:gd name="connsiteX11" fmla="*/ 109721 w 150288"/>
                    <a:gd name="connsiteY11" fmla="*/ 32804 h 336952"/>
                    <a:gd name="connsiteX12" fmla="*/ 115330 w 150288"/>
                    <a:gd name="connsiteY12" fmla="*/ 33230 h 336952"/>
                    <a:gd name="connsiteX13" fmla="*/ 120655 w 150288"/>
                    <a:gd name="connsiteY13" fmla="*/ 32840 h 336952"/>
                    <a:gd name="connsiteX14" fmla="*/ 120939 w 150288"/>
                    <a:gd name="connsiteY14" fmla="*/ 37277 h 336952"/>
                    <a:gd name="connsiteX15" fmla="*/ 120868 w 150288"/>
                    <a:gd name="connsiteY15" fmla="*/ 43597 h 336952"/>
                    <a:gd name="connsiteX16" fmla="*/ 117212 w 150288"/>
                    <a:gd name="connsiteY16" fmla="*/ 52756 h 336952"/>
                    <a:gd name="connsiteX17" fmla="*/ 107413 w 150288"/>
                    <a:gd name="connsiteY17" fmla="*/ 49171 h 336952"/>
                    <a:gd name="connsiteX18" fmla="*/ 102585 w 150288"/>
                    <a:gd name="connsiteY18" fmla="*/ 48745 h 336952"/>
                    <a:gd name="connsiteX19" fmla="*/ 87248 w 150288"/>
                    <a:gd name="connsiteY19" fmla="*/ 53112 h 336952"/>
                    <a:gd name="connsiteX20" fmla="*/ 86112 w 150288"/>
                    <a:gd name="connsiteY20" fmla="*/ 53822 h 336952"/>
                    <a:gd name="connsiteX21" fmla="*/ 87461 w 150288"/>
                    <a:gd name="connsiteY21" fmla="*/ 63017 h 336952"/>
                    <a:gd name="connsiteX22" fmla="*/ 90159 w 150288"/>
                    <a:gd name="connsiteY22" fmla="*/ 61029 h 336952"/>
                    <a:gd name="connsiteX23" fmla="*/ 102514 w 150288"/>
                    <a:gd name="connsiteY23" fmla="*/ 56946 h 336952"/>
                    <a:gd name="connsiteX24" fmla="*/ 106028 w 150288"/>
                    <a:gd name="connsiteY24" fmla="*/ 57230 h 336952"/>
                    <a:gd name="connsiteX25" fmla="*/ 113768 w 150288"/>
                    <a:gd name="connsiteY25" fmla="*/ 60212 h 336952"/>
                    <a:gd name="connsiteX26" fmla="*/ 114691 w 150288"/>
                    <a:gd name="connsiteY26" fmla="*/ 60922 h 336952"/>
                    <a:gd name="connsiteX27" fmla="*/ 115934 w 150288"/>
                    <a:gd name="connsiteY27" fmla="*/ 61881 h 336952"/>
                    <a:gd name="connsiteX28" fmla="*/ 116857 w 150288"/>
                    <a:gd name="connsiteY28" fmla="*/ 62591 h 336952"/>
                    <a:gd name="connsiteX29" fmla="*/ 119626 w 150288"/>
                    <a:gd name="connsiteY29" fmla="*/ 65786 h 336952"/>
                    <a:gd name="connsiteX30" fmla="*/ 123212 w 150288"/>
                    <a:gd name="connsiteY30" fmla="*/ 81442 h 336952"/>
                    <a:gd name="connsiteX31" fmla="*/ 114868 w 150288"/>
                    <a:gd name="connsiteY31" fmla="*/ 94862 h 336952"/>
                    <a:gd name="connsiteX32" fmla="*/ 105176 w 150288"/>
                    <a:gd name="connsiteY32" fmla="*/ 92306 h 336952"/>
                    <a:gd name="connsiteX33" fmla="*/ 102336 w 150288"/>
                    <a:gd name="connsiteY33" fmla="*/ 92164 h 336952"/>
                    <a:gd name="connsiteX34" fmla="*/ 91117 w 150288"/>
                    <a:gd name="connsiteY34" fmla="*/ 94330 h 336952"/>
                    <a:gd name="connsiteX35" fmla="*/ 89804 w 150288"/>
                    <a:gd name="connsiteY35" fmla="*/ 94862 h 336952"/>
                    <a:gd name="connsiteX36" fmla="*/ 90017 w 150288"/>
                    <a:gd name="connsiteY36" fmla="*/ 103773 h 336952"/>
                    <a:gd name="connsiteX37" fmla="*/ 92822 w 150288"/>
                    <a:gd name="connsiteY37" fmla="*/ 102495 h 336952"/>
                    <a:gd name="connsiteX38" fmla="*/ 95378 w 150288"/>
                    <a:gd name="connsiteY38" fmla="*/ 101537 h 336952"/>
                    <a:gd name="connsiteX39" fmla="*/ 102407 w 150288"/>
                    <a:gd name="connsiteY39" fmla="*/ 100365 h 336952"/>
                    <a:gd name="connsiteX40" fmla="*/ 104466 w 150288"/>
                    <a:gd name="connsiteY40" fmla="*/ 100472 h 336952"/>
                    <a:gd name="connsiteX41" fmla="*/ 109579 w 150288"/>
                    <a:gd name="connsiteY41" fmla="*/ 101572 h 336952"/>
                    <a:gd name="connsiteX42" fmla="*/ 112099 w 150288"/>
                    <a:gd name="connsiteY42" fmla="*/ 102602 h 336952"/>
                    <a:gd name="connsiteX43" fmla="*/ 114087 w 150288"/>
                    <a:gd name="connsiteY43" fmla="*/ 103667 h 336952"/>
                    <a:gd name="connsiteX44" fmla="*/ 124951 w 150288"/>
                    <a:gd name="connsiteY44" fmla="*/ 125217 h 336952"/>
                    <a:gd name="connsiteX45" fmla="*/ 115437 w 150288"/>
                    <a:gd name="connsiteY45" fmla="*/ 141725 h 336952"/>
                    <a:gd name="connsiteX46" fmla="*/ 109366 w 150288"/>
                    <a:gd name="connsiteY46" fmla="*/ 140589 h 336952"/>
                    <a:gd name="connsiteX47" fmla="*/ 106099 w 150288"/>
                    <a:gd name="connsiteY47" fmla="*/ 140447 h 336952"/>
                    <a:gd name="connsiteX48" fmla="*/ 92538 w 150288"/>
                    <a:gd name="connsiteY48" fmla="*/ 143252 h 336952"/>
                    <a:gd name="connsiteX49" fmla="*/ 91259 w 150288"/>
                    <a:gd name="connsiteY49" fmla="*/ 143784 h 336952"/>
                    <a:gd name="connsiteX50" fmla="*/ 91579 w 150288"/>
                    <a:gd name="connsiteY50" fmla="*/ 152731 h 336952"/>
                    <a:gd name="connsiteX51" fmla="*/ 94845 w 150288"/>
                    <a:gd name="connsiteY51" fmla="*/ 151098 h 336952"/>
                    <a:gd name="connsiteX52" fmla="*/ 95662 w 150288"/>
                    <a:gd name="connsiteY52" fmla="*/ 150707 h 336952"/>
                    <a:gd name="connsiteX53" fmla="*/ 99212 w 150288"/>
                    <a:gd name="connsiteY53" fmla="*/ 149500 h 336952"/>
                    <a:gd name="connsiteX54" fmla="*/ 106064 w 150288"/>
                    <a:gd name="connsiteY54" fmla="*/ 148577 h 336952"/>
                    <a:gd name="connsiteX55" fmla="*/ 108869 w 150288"/>
                    <a:gd name="connsiteY55" fmla="*/ 148755 h 336952"/>
                    <a:gd name="connsiteX56" fmla="*/ 109259 w 150288"/>
                    <a:gd name="connsiteY56" fmla="*/ 148826 h 336952"/>
                    <a:gd name="connsiteX57" fmla="*/ 112809 w 150288"/>
                    <a:gd name="connsiteY57" fmla="*/ 149500 h 336952"/>
                    <a:gd name="connsiteX58" fmla="*/ 115472 w 150288"/>
                    <a:gd name="connsiteY58" fmla="*/ 150352 h 336952"/>
                    <a:gd name="connsiteX59" fmla="*/ 126513 w 150288"/>
                    <a:gd name="connsiteY59" fmla="*/ 158234 h 336952"/>
                    <a:gd name="connsiteX60" fmla="*/ 132513 w 150288"/>
                    <a:gd name="connsiteY60" fmla="*/ 177654 h 336952"/>
                    <a:gd name="connsiteX61" fmla="*/ 125058 w 150288"/>
                    <a:gd name="connsiteY61" fmla="*/ 193772 h 336952"/>
                    <a:gd name="connsiteX62" fmla="*/ 111709 w 150288"/>
                    <a:gd name="connsiteY62" fmla="*/ 191074 h 336952"/>
                    <a:gd name="connsiteX63" fmla="*/ 94668 w 150288"/>
                    <a:gd name="connsiteY63" fmla="*/ 195618 h 336952"/>
                    <a:gd name="connsiteX64" fmla="*/ 93567 w 150288"/>
                    <a:gd name="connsiteY64" fmla="*/ 196221 h 336952"/>
                    <a:gd name="connsiteX65" fmla="*/ 93887 w 150288"/>
                    <a:gd name="connsiteY65" fmla="*/ 202186 h 336952"/>
                    <a:gd name="connsiteX66" fmla="*/ 94313 w 150288"/>
                    <a:gd name="connsiteY66" fmla="*/ 205488 h 336952"/>
                    <a:gd name="connsiteX67" fmla="*/ 97224 w 150288"/>
                    <a:gd name="connsiteY67" fmla="*/ 203570 h 336952"/>
                    <a:gd name="connsiteX68" fmla="*/ 111957 w 150288"/>
                    <a:gd name="connsiteY68" fmla="*/ 199204 h 336952"/>
                    <a:gd name="connsiteX69" fmla="*/ 121046 w 150288"/>
                    <a:gd name="connsiteY69" fmla="*/ 200943 h 336952"/>
                    <a:gd name="connsiteX70" fmla="*/ 123070 w 150288"/>
                    <a:gd name="connsiteY70" fmla="*/ 201795 h 336952"/>
                    <a:gd name="connsiteX71" fmla="*/ 125022 w 150288"/>
                    <a:gd name="connsiteY71" fmla="*/ 202825 h 336952"/>
                    <a:gd name="connsiteX72" fmla="*/ 130632 w 150288"/>
                    <a:gd name="connsiteY72" fmla="*/ 207192 h 336952"/>
                    <a:gd name="connsiteX73" fmla="*/ 138194 w 150288"/>
                    <a:gd name="connsiteY73" fmla="*/ 226043 h 336952"/>
                    <a:gd name="connsiteX74" fmla="*/ 129992 w 150288"/>
                    <a:gd name="connsiteY74" fmla="*/ 244824 h 336952"/>
                    <a:gd name="connsiteX75" fmla="*/ 127117 w 150288"/>
                    <a:gd name="connsiteY75" fmla="*/ 243404 h 336952"/>
                    <a:gd name="connsiteX76" fmla="*/ 124135 w 150288"/>
                    <a:gd name="connsiteY76" fmla="*/ 242303 h 336952"/>
                    <a:gd name="connsiteX77" fmla="*/ 120371 w 150288"/>
                    <a:gd name="connsiteY77" fmla="*/ 241309 h 336952"/>
                    <a:gd name="connsiteX78" fmla="*/ 112951 w 150288"/>
                    <a:gd name="connsiteY78" fmla="*/ 240528 h 336952"/>
                    <a:gd name="connsiteX79" fmla="*/ 111744 w 150288"/>
                    <a:gd name="connsiteY79" fmla="*/ 240564 h 336952"/>
                    <a:gd name="connsiteX80" fmla="*/ 98608 w 150288"/>
                    <a:gd name="connsiteY80" fmla="*/ 243475 h 336952"/>
                    <a:gd name="connsiteX81" fmla="*/ 95271 w 150288"/>
                    <a:gd name="connsiteY81" fmla="*/ 245108 h 336952"/>
                    <a:gd name="connsiteX82" fmla="*/ 92893 w 150288"/>
                    <a:gd name="connsiteY82" fmla="*/ 246564 h 336952"/>
                    <a:gd name="connsiteX83" fmla="*/ 92502 w 150288"/>
                    <a:gd name="connsiteY83" fmla="*/ 246812 h 336952"/>
                    <a:gd name="connsiteX84" fmla="*/ 88455 w 150288"/>
                    <a:gd name="connsiteY84" fmla="*/ 250078 h 336952"/>
                    <a:gd name="connsiteX85" fmla="*/ 87709 w 150288"/>
                    <a:gd name="connsiteY85" fmla="*/ 250753 h 336952"/>
                    <a:gd name="connsiteX86" fmla="*/ 88703 w 150288"/>
                    <a:gd name="connsiteY86" fmla="*/ 262646 h 336952"/>
                    <a:gd name="connsiteX87" fmla="*/ 91863 w 150288"/>
                    <a:gd name="connsiteY87" fmla="*/ 258919 h 336952"/>
                    <a:gd name="connsiteX88" fmla="*/ 97366 w 150288"/>
                    <a:gd name="connsiteY88" fmla="*/ 253913 h 336952"/>
                    <a:gd name="connsiteX89" fmla="*/ 99460 w 150288"/>
                    <a:gd name="connsiteY89" fmla="*/ 252635 h 336952"/>
                    <a:gd name="connsiteX90" fmla="*/ 102052 w 150288"/>
                    <a:gd name="connsiteY90" fmla="*/ 251357 h 336952"/>
                    <a:gd name="connsiteX91" fmla="*/ 103082 w 150288"/>
                    <a:gd name="connsiteY91" fmla="*/ 250966 h 336952"/>
                    <a:gd name="connsiteX92" fmla="*/ 111993 w 150288"/>
                    <a:gd name="connsiteY92" fmla="*/ 249155 h 336952"/>
                    <a:gd name="connsiteX93" fmla="*/ 112916 w 150288"/>
                    <a:gd name="connsiteY93" fmla="*/ 249155 h 336952"/>
                    <a:gd name="connsiteX94" fmla="*/ 113519 w 150288"/>
                    <a:gd name="connsiteY94" fmla="*/ 249155 h 336952"/>
                    <a:gd name="connsiteX95" fmla="*/ 114016 w 150288"/>
                    <a:gd name="connsiteY95" fmla="*/ 249155 h 336952"/>
                    <a:gd name="connsiteX96" fmla="*/ 118561 w 150288"/>
                    <a:gd name="connsiteY96" fmla="*/ 249724 h 336952"/>
                    <a:gd name="connsiteX97" fmla="*/ 121436 w 150288"/>
                    <a:gd name="connsiteY97" fmla="*/ 250505 h 336952"/>
                    <a:gd name="connsiteX98" fmla="*/ 123709 w 150288"/>
                    <a:gd name="connsiteY98" fmla="*/ 251357 h 336952"/>
                    <a:gd name="connsiteX99" fmla="*/ 140501 w 150288"/>
                    <a:gd name="connsiteY99" fmla="*/ 276279 h 336952"/>
                    <a:gd name="connsiteX100" fmla="*/ 140608 w 150288"/>
                    <a:gd name="connsiteY100" fmla="*/ 279794 h 336952"/>
                    <a:gd name="connsiteX101" fmla="*/ 140075 w 150288"/>
                    <a:gd name="connsiteY101" fmla="*/ 289380 h 336952"/>
                    <a:gd name="connsiteX102" fmla="*/ 137412 w 150288"/>
                    <a:gd name="connsiteY102" fmla="*/ 297758 h 336952"/>
                    <a:gd name="connsiteX103" fmla="*/ 114691 w 150288"/>
                    <a:gd name="connsiteY103" fmla="*/ 320231 h 336952"/>
                    <a:gd name="connsiteX104" fmla="*/ 85402 w 150288"/>
                    <a:gd name="connsiteY104" fmla="*/ 327261 h 336952"/>
                    <a:gd name="connsiteX105" fmla="*/ 83307 w 150288"/>
                    <a:gd name="connsiteY105" fmla="*/ 327296 h 336952"/>
                    <a:gd name="connsiteX106" fmla="*/ 64988 w 150288"/>
                    <a:gd name="connsiteY106" fmla="*/ 323178 h 336952"/>
                    <a:gd name="connsiteX107" fmla="*/ 63887 w 150288"/>
                    <a:gd name="connsiteY107" fmla="*/ 322503 h 336952"/>
                    <a:gd name="connsiteX108" fmla="*/ 58278 w 150288"/>
                    <a:gd name="connsiteY108" fmla="*/ 317355 h 336952"/>
                    <a:gd name="connsiteX109" fmla="*/ 57142 w 150288"/>
                    <a:gd name="connsiteY109" fmla="*/ 315651 h 336952"/>
                    <a:gd name="connsiteX110" fmla="*/ 56254 w 150288"/>
                    <a:gd name="connsiteY110" fmla="*/ 313912 h 336952"/>
                    <a:gd name="connsiteX111" fmla="*/ 54550 w 150288"/>
                    <a:gd name="connsiteY111" fmla="*/ 307699 h 336952"/>
                    <a:gd name="connsiteX112" fmla="*/ 58136 w 150288"/>
                    <a:gd name="connsiteY112" fmla="*/ 294243 h 336952"/>
                    <a:gd name="connsiteX113" fmla="*/ 60053 w 150288"/>
                    <a:gd name="connsiteY113" fmla="*/ 292326 h 336952"/>
                    <a:gd name="connsiteX114" fmla="*/ 54408 w 150288"/>
                    <a:gd name="connsiteY114" fmla="*/ 286397 h 336952"/>
                    <a:gd name="connsiteX115" fmla="*/ 52952 w 150288"/>
                    <a:gd name="connsiteY115" fmla="*/ 287782 h 336952"/>
                    <a:gd name="connsiteX116" fmla="*/ 46420 w 150288"/>
                    <a:gd name="connsiteY116" fmla="*/ 308515 h 336952"/>
                    <a:gd name="connsiteX117" fmla="*/ 47805 w 150288"/>
                    <a:gd name="connsiteY117" fmla="*/ 314693 h 336952"/>
                    <a:gd name="connsiteX118" fmla="*/ 34243 w 150288"/>
                    <a:gd name="connsiteY118" fmla="*/ 307166 h 336952"/>
                    <a:gd name="connsiteX119" fmla="*/ 23343 w 150288"/>
                    <a:gd name="connsiteY119" fmla="*/ 285226 h 336952"/>
                    <a:gd name="connsiteX120" fmla="*/ 33746 w 150288"/>
                    <a:gd name="connsiteY120" fmla="*/ 263640 h 336952"/>
                    <a:gd name="connsiteX121" fmla="*/ 35592 w 150288"/>
                    <a:gd name="connsiteY121" fmla="*/ 262256 h 336952"/>
                    <a:gd name="connsiteX122" fmla="*/ 37864 w 150288"/>
                    <a:gd name="connsiteY122" fmla="*/ 260871 h 336952"/>
                    <a:gd name="connsiteX123" fmla="*/ 47521 w 150288"/>
                    <a:gd name="connsiteY123" fmla="*/ 257782 h 336952"/>
                    <a:gd name="connsiteX124" fmla="*/ 48657 w 150288"/>
                    <a:gd name="connsiteY124" fmla="*/ 257712 h 336952"/>
                    <a:gd name="connsiteX125" fmla="*/ 49970 w 150288"/>
                    <a:gd name="connsiteY125" fmla="*/ 257641 h 336952"/>
                    <a:gd name="connsiteX126" fmla="*/ 51426 w 150288"/>
                    <a:gd name="connsiteY126" fmla="*/ 257569 h 336952"/>
                    <a:gd name="connsiteX127" fmla="*/ 57923 w 150288"/>
                    <a:gd name="connsiteY127" fmla="*/ 258493 h 336952"/>
                    <a:gd name="connsiteX128" fmla="*/ 58633 w 150288"/>
                    <a:gd name="connsiteY128" fmla="*/ 258706 h 336952"/>
                    <a:gd name="connsiteX129" fmla="*/ 59556 w 150288"/>
                    <a:gd name="connsiteY129" fmla="*/ 258990 h 336952"/>
                    <a:gd name="connsiteX130" fmla="*/ 60408 w 150288"/>
                    <a:gd name="connsiteY130" fmla="*/ 259274 h 336952"/>
                    <a:gd name="connsiteX131" fmla="*/ 62680 w 150288"/>
                    <a:gd name="connsiteY131" fmla="*/ 260232 h 336952"/>
                    <a:gd name="connsiteX132" fmla="*/ 65840 w 150288"/>
                    <a:gd name="connsiteY132" fmla="*/ 261617 h 336952"/>
                    <a:gd name="connsiteX133" fmla="*/ 65520 w 150288"/>
                    <a:gd name="connsiteY133" fmla="*/ 258173 h 336952"/>
                    <a:gd name="connsiteX134" fmla="*/ 64917 w 150288"/>
                    <a:gd name="connsiteY134" fmla="*/ 252280 h 336952"/>
                    <a:gd name="connsiteX135" fmla="*/ 63213 w 150288"/>
                    <a:gd name="connsiteY135" fmla="*/ 251570 h 336952"/>
                    <a:gd name="connsiteX136" fmla="*/ 59946 w 150288"/>
                    <a:gd name="connsiteY136" fmla="*/ 250540 h 336952"/>
                    <a:gd name="connsiteX137" fmla="*/ 51071 w 150288"/>
                    <a:gd name="connsiteY137" fmla="*/ 249333 h 336952"/>
                    <a:gd name="connsiteX138" fmla="*/ 46100 w 150288"/>
                    <a:gd name="connsiteY138" fmla="*/ 249688 h 336952"/>
                    <a:gd name="connsiteX139" fmla="*/ 33888 w 150288"/>
                    <a:gd name="connsiteY139" fmla="*/ 253629 h 336952"/>
                    <a:gd name="connsiteX140" fmla="*/ 30941 w 150288"/>
                    <a:gd name="connsiteY140" fmla="*/ 255404 h 336952"/>
                    <a:gd name="connsiteX141" fmla="*/ 28562 w 150288"/>
                    <a:gd name="connsiteY141" fmla="*/ 257179 h 336952"/>
                    <a:gd name="connsiteX142" fmla="*/ 26787 w 150288"/>
                    <a:gd name="connsiteY142" fmla="*/ 258706 h 336952"/>
                    <a:gd name="connsiteX143" fmla="*/ 19864 w 150288"/>
                    <a:gd name="connsiteY143" fmla="*/ 253558 h 336952"/>
                    <a:gd name="connsiteX144" fmla="*/ 11770 w 150288"/>
                    <a:gd name="connsiteY144" fmla="*/ 233392 h 336952"/>
                    <a:gd name="connsiteX145" fmla="*/ 26716 w 150288"/>
                    <a:gd name="connsiteY145" fmla="*/ 208789 h 336952"/>
                    <a:gd name="connsiteX146" fmla="*/ 29272 w 150288"/>
                    <a:gd name="connsiteY146" fmla="*/ 207547 h 336952"/>
                    <a:gd name="connsiteX147" fmla="*/ 32929 w 150288"/>
                    <a:gd name="connsiteY147" fmla="*/ 206340 h 336952"/>
                    <a:gd name="connsiteX148" fmla="*/ 40456 w 150288"/>
                    <a:gd name="connsiteY148" fmla="*/ 205310 h 336952"/>
                    <a:gd name="connsiteX149" fmla="*/ 44006 w 150288"/>
                    <a:gd name="connsiteY149" fmla="*/ 205594 h 336952"/>
                    <a:gd name="connsiteX150" fmla="*/ 47663 w 150288"/>
                    <a:gd name="connsiteY150" fmla="*/ 206340 h 336952"/>
                    <a:gd name="connsiteX151" fmla="*/ 50432 w 150288"/>
                    <a:gd name="connsiteY151" fmla="*/ 207227 h 336952"/>
                    <a:gd name="connsiteX152" fmla="*/ 53556 w 150288"/>
                    <a:gd name="connsiteY152" fmla="*/ 208683 h 336952"/>
                    <a:gd name="connsiteX153" fmla="*/ 57106 w 150288"/>
                    <a:gd name="connsiteY153" fmla="*/ 210564 h 336952"/>
                    <a:gd name="connsiteX154" fmla="*/ 56503 w 150288"/>
                    <a:gd name="connsiteY154" fmla="*/ 206588 h 336952"/>
                    <a:gd name="connsiteX155" fmla="*/ 55544 w 150288"/>
                    <a:gd name="connsiteY155" fmla="*/ 201973 h 336952"/>
                    <a:gd name="connsiteX156" fmla="*/ 55331 w 150288"/>
                    <a:gd name="connsiteY156" fmla="*/ 201121 h 336952"/>
                    <a:gd name="connsiteX157" fmla="*/ 54550 w 150288"/>
                    <a:gd name="connsiteY157" fmla="*/ 200695 h 336952"/>
                    <a:gd name="connsiteX158" fmla="*/ 49402 w 150288"/>
                    <a:gd name="connsiteY158" fmla="*/ 198316 h 336952"/>
                    <a:gd name="connsiteX159" fmla="*/ 40207 w 150288"/>
                    <a:gd name="connsiteY159" fmla="*/ 197109 h 336952"/>
                    <a:gd name="connsiteX160" fmla="*/ 25474 w 150288"/>
                    <a:gd name="connsiteY160" fmla="*/ 200269 h 336952"/>
                    <a:gd name="connsiteX161" fmla="*/ 10030 w 150288"/>
                    <a:gd name="connsiteY161" fmla="*/ 173642 h 336952"/>
                    <a:gd name="connsiteX162" fmla="*/ 23379 w 150288"/>
                    <a:gd name="connsiteY162" fmla="*/ 152980 h 336952"/>
                    <a:gd name="connsiteX163" fmla="*/ 25438 w 150288"/>
                    <a:gd name="connsiteY163" fmla="*/ 151950 h 336952"/>
                    <a:gd name="connsiteX164" fmla="*/ 27888 w 150288"/>
                    <a:gd name="connsiteY164" fmla="*/ 150991 h 336952"/>
                    <a:gd name="connsiteX165" fmla="*/ 36408 w 150288"/>
                    <a:gd name="connsiteY165" fmla="*/ 149571 h 336952"/>
                    <a:gd name="connsiteX166" fmla="*/ 38929 w 150288"/>
                    <a:gd name="connsiteY166" fmla="*/ 149678 h 336952"/>
                    <a:gd name="connsiteX167" fmla="*/ 47556 w 150288"/>
                    <a:gd name="connsiteY167" fmla="*/ 152021 h 336952"/>
                    <a:gd name="connsiteX168" fmla="*/ 50467 w 150288"/>
                    <a:gd name="connsiteY168" fmla="*/ 153335 h 336952"/>
                    <a:gd name="connsiteX169" fmla="*/ 50361 w 150288"/>
                    <a:gd name="connsiteY169" fmla="*/ 144317 h 336952"/>
                    <a:gd name="connsiteX170" fmla="*/ 49083 w 150288"/>
                    <a:gd name="connsiteY170" fmla="*/ 143820 h 336952"/>
                    <a:gd name="connsiteX171" fmla="*/ 39710 w 150288"/>
                    <a:gd name="connsiteY171" fmla="*/ 141548 h 336952"/>
                    <a:gd name="connsiteX172" fmla="*/ 36337 w 150288"/>
                    <a:gd name="connsiteY172" fmla="*/ 141406 h 336952"/>
                    <a:gd name="connsiteX173" fmla="*/ 22846 w 150288"/>
                    <a:gd name="connsiteY173" fmla="*/ 144175 h 336952"/>
                    <a:gd name="connsiteX174" fmla="*/ 18480 w 150288"/>
                    <a:gd name="connsiteY174" fmla="*/ 139986 h 336952"/>
                    <a:gd name="connsiteX175" fmla="*/ 12480 w 150288"/>
                    <a:gd name="connsiteY175" fmla="*/ 120566 h 336952"/>
                    <a:gd name="connsiteX176" fmla="*/ 22882 w 150288"/>
                    <a:gd name="connsiteY176" fmla="*/ 101821 h 336952"/>
                    <a:gd name="connsiteX177" fmla="*/ 24728 w 150288"/>
                    <a:gd name="connsiteY177" fmla="*/ 100543 h 336952"/>
                    <a:gd name="connsiteX178" fmla="*/ 26787 w 150288"/>
                    <a:gd name="connsiteY178" fmla="*/ 99371 h 336952"/>
                    <a:gd name="connsiteX179" fmla="*/ 38787 w 150288"/>
                    <a:gd name="connsiteY179" fmla="*/ 96495 h 336952"/>
                    <a:gd name="connsiteX180" fmla="*/ 41379 w 150288"/>
                    <a:gd name="connsiteY180" fmla="*/ 96602 h 336952"/>
                    <a:gd name="connsiteX181" fmla="*/ 47911 w 150288"/>
                    <a:gd name="connsiteY181" fmla="*/ 98093 h 336952"/>
                    <a:gd name="connsiteX182" fmla="*/ 50574 w 150288"/>
                    <a:gd name="connsiteY182" fmla="*/ 98874 h 336952"/>
                    <a:gd name="connsiteX183" fmla="*/ 50680 w 150288"/>
                    <a:gd name="connsiteY183" fmla="*/ 90389 h 336952"/>
                    <a:gd name="connsiteX184" fmla="*/ 49225 w 150288"/>
                    <a:gd name="connsiteY184" fmla="*/ 89927 h 336952"/>
                    <a:gd name="connsiteX185" fmla="*/ 42089 w 150288"/>
                    <a:gd name="connsiteY185" fmla="*/ 88436 h 336952"/>
                    <a:gd name="connsiteX186" fmla="*/ 38751 w 150288"/>
                    <a:gd name="connsiteY186" fmla="*/ 88294 h 336952"/>
                    <a:gd name="connsiteX187" fmla="*/ 21462 w 150288"/>
                    <a:gd name="connsiteY187" fmla="*/ 92945 h 336952"/>
                    <a:gd name="connsiteX188" fmla="*/ 15568 w 150288"/>
                    <a:gd name="connsiteY188" fmla="*/ 87052 h 336952"/>
                    <a:gd name="connsiteX189" fmla="*/ 11379 w 150288"/>
                    <a:gd name="connsiteY189" fmla="*/ 68733 h 336952"/>
                    <a:gd name="connsiteX190" fmla="*/ 16278 w 150288"/>
                    <a:gd name="connsiteY190" fmla="*/ 57762 h 336952"/>
                    <a:gd name="connsiteX191" fmla="*/ 17521 w 150288"/>
                    <a:gd name="connsiteY191" fmla="*/ 56307 h 336952"/>
                    <a:gd name="connsiteX192" fmla="*/ 18870 w 150288"/>
                    <a:gd name="connsiteY192" fmla="*/ 54958 h 336952"/>
                    <a:gd name="connsiteX193" fmla="*/ 35627 w 150288"/>
                    <a:gd name="connsiteY193" fmla="*/ 48319 h 336952"/>
                    <a:gd name="connsiteX194" fmla="*/ 39710 w 150288"/>
                    <a:gd name="connsiteY194" fmla="*/ 48674 h 336952"/>
                    <a:gd name="connsiteX195" fmla="*/ 48160 w 150288"/>
                    <a:gd name="connsiteY195" fmla="*/ 51869 h 336952"/>
                    <a:gd name="connsiteX196" fmla="*/ 51177 w 150288"/>
                    <a:gd name="connsiteY196" fmla="*/ 53680 h 336952"/>
                    <a:gd name="connsiteX197" fmla="*/ 51248 w 150288"/>
                    <a:gd name="connsiteY197" fmla="*/ 44129 h 336952"/>
                    <a:gd name="connsiteX198" fmla="*/ 50112 w 150288"/>
                    <a:gd name="connsiteY198" fmla="*/ 43561 h 336952"/>
                    <a:gd name="connsiteX199" fmla="*/ 41059 w 150288"/>
                    <a:gd name="connsiteY199" fmla="*/ 40579 h 336952"/>
                    <a:gd name="connsiteX200" fmla="*/ 35556 w 150288"/>
                    <a:gd name="connsiteY200" fmla="*/ 40118 h 336952"/>
                    <a:gd name="connsiteX201" fmla="*/ 15533 w 150288"/>
                    <a:gd name="connsiteY201" fmla="*/ 46970 h 336952"/>
                    <a:gd name="connsiteX202" fmla="*/ 13367 w 150288"/>
                    <a:gd name="connsiteY202" fmla="*/ 32982 h 336952"/>
                    <a:gd name="connsiteX203" fmla="*/ 24515 w 150288"/>
                    <a:gd name="connsiteY203" fmla="*/ 16509 h 336952"/>
                    <a:gd name="connsiteX204" fmla="*/ 36870 w 150288"/>
                    <a:gd name="connsiteY204" fmla="*/ 9834 h 336952"/>
                    <a:gd name="connsiteX205" fmla="*/ 41450 w 150288"/>
                    <a:gd name="connsiteY205" fmla="*/ 36 h 336952"/>
                    <a:gd name="connsiteX206" fmla="*/ 36870 w 150288"/>
                    <a:gd name="connsiteY206" fmla="*/ 36 h 336952"/>
                    <a:gd name="connsiteX207" fmla="*/ 19367 w 150288"/>
                    <a:gd name="connsiteY207" fmla="*/ 8166 h 336952"/>
                    <a:gd name="connsiteX208" fmla="*/ 19261 w 150288"/>
                    <a:gd name="connsiteY208" fmla="*/ 8237 h 336952"/>
                    <a:gd name="connsiteX209" fmla="*/ 3675 w 150288"/>
                    <a:gd name="connsiteY209" fmla="*/ 31526 h 336952"/>
                    <a:gd name="connsiteX210" fmla="*/ 6728 w 150288"/>
                    <a:gd name="connsiteY210" fmla="*/ 51372 h 336952"/>
                    <a:gd name="connsiteX211" fmla="*/ 7545 w 150288"/>
                    <a:gd name="connsiteY211" fmla="*/ 53041 h 336952"/>
                    <a:gd name="connsiteX212" fmla="*/ 1651 w 150288"/>
                    <a:gd name="connsiteY212" fmla="*/ 67135 h 336952"/>
                    <a:gd name="connsiteX213" fmla="*/ 7509 w 150288"/>
                    <a:gd name="connsiteY213" fmla="*/ 92768 h 336952"/>
                    <a:gd name="connsiteX214" fmla="*/ 12267 w 150288"/>
                    <a:gd name="connsiteY214" fmla="*/ 98164 h 336952"/>
                    <a:gd name="connsiteX215" fmla="*/ 2610 w 150288"/>
                    <a:gd name="connsiteY215" fmla="*/ 119678 h 336952"/>
                    <a:gd name="connsiteX216" fmla="*/ 10811 w 150288"/>
                    <a:gd name="connsiteY216" fmla="*/ 146270 h 336952"/>
                    <a:gd name="connsiteX217" fmla="*/ 12764 w 150288"/>
                    <a:gd name="connsiteY217" fmla="*/ 148435 h 336952"/>
                    <a:gd name="connsiteX218" fmla="*/ 160 w 150288"/>
                    <a:gd name="connsiteY218" fmla="*/ 172754 h 336952"/>
                    <a:gd name="connsiteX219" fmla="*/ 14681 w 150288"/>
                    <a:gd name="connsiteY219" fmla="*/ 205310 h 336952"/>
                    <a:gd name="connsiteX220" fmla="*/ 1900 w 150288"/>
                    <a:gd name="connsiteY220" fmla="*/ 233286 h 336952"/>
                    <a:gd name="connsiteX221" fmla="*/ 12799 w 150288"/>
                    <a:gd name="connsiteY221" fmla="*/ 260445 h 336952"/>
                    <a:gd name="connsiteX222" fmla="*/ 18977 w 150288"/>
                    <a:gd name="connsiteY222" fmla="*/ 265522 h 336952"/>
                    <a:gd name="connsiteX223" fmla="*/ 13403 w 150288"/>
                    <a:gd name="connsiteY223" fmla="*/ 285155 h 336952"/>
                    <a:gd name="connsiteX224" fmla="*/ 28136 w 150288"/>
                    <a:gd name="connsiteY224" fmla="*/ 314870 h 336952"/>
                    <a:gd name="connsiteX225" fmla="*/ 44538 w 150288"/>
                    <a:gd name="connsiteY225" fmla="*/ 323888 h 336952"/>
                    <a:gd name="connsiteX226" fmla="*/ 53733 w 150288"/>
                    <a:gd name="connsiteY226" fmla="*/ 326977 h 336952"/>
                    <a:gd name="connsiteX227" fmla="*/ 58597 w 150288"/>
                    <a:gd name="connsiteY227" fmla="*/ 330704 h 336952"/>
                    <a:gd name="connsiteX228" fmla="*/ 59662 w 150288"/>
                    <a:gd name="connsiteY228" fmla="*/ 331379 h 336952"/>
                    <a:gd name="connsiteX229" fmla="*/ 60088 w 150288"/>
                    <a:gd name="connsiteY229" fmla="*/ 331627 h 336952"/>
                    <a:gd name="connsiteX230" fmla="*/ 60550 w 150288"/>
                    <a:gd name="connsiteY230" fmla="*/ 331840 h 336952"/>
                    <a:gd name="connsiteX231" fmla="*/ 83129 w 150288"/>
                    <a:gd name="connsiteY231" fmla="*/ 336953 h 336952"/>
                    <a:gd name="connsiteX232" fmla="*/ 85650 w 150288"/>
                    <a:gd name="connsiteY232" fmla="*/ 336882 h 336952"/>
                    <a:gd name="connsiteX233" fmla="*/ 119271 w 150288"/>
                    <a:gd name="connsiteY233" fmla="*/ 328645 h 336952"/>
                    <a:gd name="connsiteX234" fmla="*/ 146182 w 150288"/>
                    <a:gd name="connsiteY234" fmla="*/ 301663 h 336952"/>
                    <a:gd name="connsiteX235" fmla="*/ 149554 w 150288"/>
                    <a:gd name="connsiteY235" fmla="*/ 291048 h 336952"/>
                    <a:gd name="connsiteX236" fmla="*/ 150264 w 150288"/>
                    <a:gd name="connsiteY236" fmla="*/ 279368 h 336952"/>
                    <a:gd name="connsiteX237" fmla="*/ 150158 w 150288"/>
                    <a:gd name="connsiteY237" fmla="*/ 275853 h 336952"/>
                    <a:gd name="connsiteX238" fmla="*/ 138655 w 150288"/>
                    <a:gd name="connsiteY238" fmla="*/ 249652 h 336952"/>
                    <a:gd name="connsiteX239" fmla="*/ 147815 w 150288"/>
                    <a:gd name="connsiteY239" fmla="*/ 226079 h 336952"/>
                    <a:gd name="connsiteX240" fmla="*/ 137448 w 150288"/>
                    <a:gd name="connsiteY240" fmla="*/ 200269 h 336952"/>
                    <a:gd name="connsiteX241" fmla="*/ 134466 w 150288"/>
                    <a:gd name="connsiteY241" fmla="*/ 197535 h 336952"/>
                    <a:gd name="connsiteX242" fmla="*/ 142063 w 150288"/>
                    <a:gd name="connsiteY242" fmla="*/ 178435 h 336952"/>
                    <a:gd name="connsiteX243" fmla="*/ 133862 w 150288"/>
                    <a:gd name="connsiteY243" fmla="*/ 151844 h 336952"/>
                    <a:gd name="connsiteX244" fmla="*/ 126194 w 150288"/>
                    <a:gd name="connsiteY244" fmla="*/ 144921 h 336952"/>
                    <a:gd name="connsiteX245" fmla="*/ 134501 w 150288"/>
                    <a:gd name="connsiteY245" fmla="*/ 126033 h 336952"/>
                    <a:gd name="connsiteX246" fmla="*/ 124419 w 150288"/>
                    <a:gd name="connsiteY246" fmla="*/ 99336 h 336952"/>
                    <a:gd name="connsiteX247" fmla="*/ 132726 w 150288"/>
                    <a:gd name="connsiteY247" fmla="*/ 83040 h 336952"/>
                    <a:gd name="connsiteX248" fmla="*/ 127472 w 150288"/>
                    <a:gd name="connsiteY248" fmla="*/ 60034 h 336952"/>
                    <a:gd name="connsiteX249" fmla="*/ 125555 w 150288"/>
                    <a:gd name="connsiteY249" fmla="*/ 57585 h 336952"/>
                    <a:gd name="connsiteX250" fmla="*/ 130383 w 150288"/>
                    <a:gd name="connsiteY250" fmla="*/ 44981 h 336952"/>
                    <a:gd name="connsiteX251" fmla="*/ 130525 w 150288"/>
                    <a:gd name="connsiteY251" fmla="*/ 36106 h 336952"/>
                    <a:gd name="connsiteX252" fmla="*/ 130454 w 150288"/>
                    <a:gd name="connsiteY252" fmla="*/ 34970 h 336952"/>
                    <a:gd name="connsiteX253" fmla="*/ 130064 w 150288"/>
                    <a:gd name="connsiteY253" fmla="*/ 30781 h 336952"/>
                    <a:gd name="connsiteX254" fmla="*/ 128182 w 150288"/>
                    <a:gd name="connsiteY254" fmla="*/ 21692 h 336952"/>
                    <a:gd name="connsiteX255" fmla="*/ 119022 w 150288"/>
                    <a:gd name="connsiteY255" fmla="*/ 23041 h 336952"/>
                    <a:gd name="connsiteX256" fmla="*/ 115153 w 150288"/>
                    <a:gd name="connsiteY256" fmla="*/ 23325 h 336952"/>
                    <a:gd name="connsiteX257" fmla="*/ 111034 w 150288"/>
                    <a:gd name="connsiteY257" fmla="*/ 23006 h 336952"/>
                    <a:gd name="connsiteX258" fmla="*/ 103330 w 150288"/>
                    <a:gd name="connsiteY258" fmla="*/ 20627 h 336952"/>
                    <a:gd name="connsiteX259" fmla="*/ 101981 w 150288"/>
                    <a:gd name="connsiteY259" fmla="*/ 19881 h 336952"/>
                    <a:gd name="connsiteX260" fmla="*/ 100313 w 150288"/>
                    <a:gd name="connsiteY260" fmla="*/ 18887 h 336952"/>
                    <a:gd name="connsiteX261" fmla="*/ 92928 w 150288"/>
                    <a:gd name="connsiteY261" fmla="*/ 11254 h 336952"/>
                    <a:gd name="connsiteX262" fmla="*/ 88668 w 150288"/>
                    <a:gd name="connsiteY262" fmla="*/ 6000 h 336952"/>
                    <a:gd name="connsiteX263" fmla="*/ 82242 w 150288"/>
                    <a:gd name="connsiteY263" fmla="*/ 8095 h 336952"/>
                    <a:gd name="connsiteX264" fmla="*/ 78230 w 150288"/>
                    <a:gd name="connsiteY264" fmla="*/ 9550 h 336952"/>
                    <a:gd name="connsiteX265" fmla="*/ 78159 w 150288"/>
                    <a:gd name="connsiteY265" fmla="*/ 9550 h 336952"/>
                    <a:gd name="connsiteX266" fmla="*/ 78088 w 150288"/>
                    <a:gd name="connsiteY266" fmla="*/ 9621 h 336952"/>
                    <a:gd name="connsiteX267" fmla="*/ 67863 w 150288"/>
                    <a:gd name="connsiteY267" fmla="*/ 11787 h 336952"/>
                    <a:gd name="connsiteX268" fmla="*/ 60834 w 150288"/>
                    <a:gd name="connsiteY268" fmla="*/ 10935 h 336952"/>
                    <a:gd name="connsiteX269" fmla="*/ 60479 w 150288"/>
                    <a:gd name="connsiteY269" fmla="*/ 10828 h 336952"/>
                    <a:gd name="connsiteX270" fmla="*/ 60124 w 150288"/>
                    <a:gd name="connsiteY270" fmla="*/ 10757 h 336952"/>
                    <a:gd name="connsiteX271" fmla="*/ 59307 w 150288"/>
                    <a:gd name="connsiteY271" fmla="*/ 10615 h 336952"/>
                    <a:gd name="connsiteX272" fmla="*/ 44361 w 150288"/>
                    <a:gd name="connsiteY272" fmla="*/ 3479 h 336952"/>
                    <a:gd name="connsiteX273" fmla="*/ 41414 w 150288"/>
                    <a:gd name="connsiteY273" fmla="*/ 0 h 336952"/>
                    <a:gd name="connsiteX274" fmla="*/ 41414 w 150288"/>
                    <a:gd name="connsiteY27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150288" h="336952">
                      <a:moveTo>
                        <a:pt x="37047" y="9941"/>
                      </a:moveTo>
                      <a:lnTo>
                        <a:pt x="37047" y="9941"/>
                      </a:lnTo>
                      <a:cubicBezTo>
                        <a:pt x="42160" y="16012"/>
                        <a:pt x="49509" y="18319"/>
                        <a:pt x="57355" y="20343"/>
                      </a:cubicBezTo>
                      <a:lnTo>
                        <a:pt x="58491" y="20556"/>
                      </a:lnTo>
                      <a:cubicBezTo>
                        <a:pt x="60230" y="21017"/>
                        <a:pt x="63639" y="21727"/>
                        <a:pt x="68005" y="21727"/>
                      </a:cubicBezTo>
                      <a:lnTo>
                        <a:pt x="68041" y="21727"/>
                      </a:lnTo>
                      <a:cubicBezTo>
                        <a:pt x="75177" y="21727"/>
                        <a:pt x="82100" y="18745"/>
                        <a:pt x="82100" y="18745"/>
                      </a:cubicBezTo>
                      <a:cubicBezTo>
                        <a:pt x="83591" y="18142"/>
                        <a:pt x="85473" y="17538"/>
                        <a:pt x="85473" y="17538"/>
                      </a:cubicBezTo>
                      <a:cubicBezTo>
                        <a:pt x="87958" y="20591"/>
                        <a:pt x="91827" y="25100"/>
                        <a:pt x="95165" y="27266"/>
                      </a:cubicBezTo>
                      <a:cubicBezTo>
                        <a:pt x="95804" y="27692"/>
                        <a:pt x="96478" y="28082"/>
                        <a:pt x="97295" y="28544"/>
                      </a:cubicBezTo>
                      <a:cubicBezTo>
                        <a:pt x="97934" y="28899"/>
                        <a:pt x="98573" y="29254"/>
                        <a:pt x="99247" y="29573"/>
                      </a:cubicBezTo>
                      <a:cubicBezTo>
                        <a:pt x="102585" y="31171"/>
                        <a:pt x="106099" y="32272"/>
                        <a:pt x="109721" y="32804"/>
                      </a:cubicBezTo>
                      <a:cubicBezTo>
                        <a:pt x="111602" y="33088"/>
                        <a:pt x="113448" y="33230"/>
                        <a:pt x="115330" y="33230"/>
                      </a:cubicBezTo>
                      <a:cubicBezTo>
                        <a:pt x="117105" y="33230"/>
                        <a:pt x="118845" y="33088"/>
                        <a:pt x="120655" y="32840"/>
                      </a:cubicBezTo>
                      <a:cubicBezTo>
                        <a:pt x="120762" y="33408"/>
                        <a:pt x="120868" y="36674"/>
                        <a:pt x="120939" y="37277"/>
                      </a:cubicBezTo>
                      <a:cubicBezTo>
                        <a:pt x="121223" y="39372"/>
                        <a:pt x="121188" y="41502"/>
                        <a:pt x="120868" y="43597"/>
                      </a:cubicBezTo>
                      <a:cubicBezTo>
                        <a:pt x="120371" y="46828"/>
                        <a:pt x="119129" y="49987"/>
                        <a:pt x="117212" y="52756"/>
                      </a:cubicBezTo>
                      <a:cubicBezTo>
                        <a:pt x="114158" y="50981"/>
                        <a:pt x="110892" y="49774"/>
                        <a:pt x="107413" y="49171"/>
                      </a:cubicBezTo>
                      <a:cubicBezTo>
                        <a:pt x="105815" y="48887"/>
                        <a:pt x="104182" y="48745"/>
                        <a:pt x="102585" y="48745"/>
                      </a:cubicBezTo>
                      <a:cubicBezTo>
                        <a:pt x="97224" y="48745"/>
                        <a:pt x="91898" y="50236"/>
                        <a:pt x="87248" y="53112"/>
                      </a:cubicBezTo>
                      <a:lnTo>
                        <a:pt x="86112" y="53822"/>
                      </a:lnTo>
                      <a:lnTo>
                        <a:pt x="87461" y="63017"/>
                      </a:lnTo>
                      <a:lnTo>
                        <a:pt x="90159" y="61029"/>
                      </a:lnTo>
                      <a:cubicBezTo>
                        <a:pt x="93780" y="58330"/>
                        <a:pt x="98111" y="56946"/>
                        <a:pt x="102514" y="56946"/>
                      </a:cubicBezTo>
                      <a:cubicBezTo>
                        <a:pt x="103685" y="56946"/>
                        <a:pt x="104857" y="57052"/>
                        <a:pt x="106028" y="57230"/>
                      </a:cubicBezTo>
                      <a:cubicBezTo>
                        <a:pt x="108798" y="57691"/>
                        <a:pt x="111389" y="58685"/>
                        <a:pt x="113768" y="60212"/>
                      </a:cubicBezTo>
                      <a:cubicBezTo>
                        <a:pt x="114087" y="60425"/>
                        <a:pt x="114407" y="60674"/>
                        <a:pt x="114691" y="60922"/>
                      </a:cubicBezTo>
                      <a:lnTo>
                        <a:pt x="115934" y="61881"/>
                      </a:lnTo>
                      <a:cubicBezTo>
                        <a:pt x="116253" y="62094"/>
                        <a:pt x="116573" y="62342"/>
                        <a:pt x="116857" y="62591"/>
                      </a:cubicBezTo>
                      <a:cubicBezTo>
                        <a:pt x="117886" y="63549"/>
                        <a:pt x="118809" y="64614"/>
                        <a:pt x="119626" y="65786"/>
                      </a:cubicBezTo>
                      <a:cubicBezTo>
                        <a:pt x="122857" y="70366"/>
                        <a:pt x="124135" y="75940"/>
                        <a:pt x="123212" y="81442"/>
                      </a:cubicBezTo>
                      <a:cubicBezTo>
                        <a:pt x="122288" y="86874"/>
                        <a:pt x="119342" y="91632"/>
                        <a:pt x="114868" y="94862"/>
                      </a:cubicBezTo>
                      <a:cubicBezTo>
                        <a:pt x="111744" y="93478"/>
                        <a:pt x="108514" y="92590"/>
                        <a:pt x="105176" y="92306"/>
                      </a:cubicBezTo>
                      <a:cubicBezTo>
                        <a:pt x="104218" y="92235"/>
                        <a:pt x="103295" y="92164"/>
                        <a:pt x="102336" y="92164"/>
                      </a:cubicBezTo>
                      <a:cubicBezTo>
                        <a:pt x="98502" y="92164"/>
                        <a:pt x="94774" y="92874"/>
                        <a:pt x="91117" y="94330"/>
                      </a:cubicBezTo>
                      <a:lnTo>
                        <a:pt x="89804" y="94862"/>
                      </a:lnTo>
                      <a:lnTo>
                        <a:pt x="90017" y="103773"/>
                      </a:lnTo>
                      <a:lnTo>
                        <a:pt x="92822" y="102495"/>
                      </a:lnTo>
                      <a:cubicBezTo>
                        <a:pt x="93638" y="102105"/>
                        <a:pt x="94490" y="101785"/>
                        <a:pt x="95378" y="101537"/>
                      </a:cubicBezTo>
                      <a:cubicBezTo>
                        <a:pt x="97863" y="100756"/>
                        <a:pt x="100171" y="100365"/>
                        <a:pt x="102407" y="100365"/>
                      </a:cubicBezTo>
                      <a:cubicBezTo>
                        <a:pt x="103082" y="100365"/>
                        <a:pt x="103756" y="100365"/>
                        <a:pt x="104466" y="100472"/>
                      </a:cubicBezTo>
                      <a:cubicBezTo>
                        <a:pt x="106135" y="100614"/>
                        <a:pt x="107875" y="101004"/>
                        <a:pt x="109579" y="101572"/>
                      </a:cubicBezTo>
                      <a:cubicBezTo>
                        <a:pt x="110431" y="101856"/>
                        <a:pt x="111283" y="102211"/>
                        <a:pt x="112099" y="102602"/>
                      </a:cubicBezTo>
                      <a:cubicBezTo>
                        <a:pt x="112774" y="102921"/>
                        <a:pt x="113448" y="103276"/>
                        <a:pt x="114087" y="103667"/>
                      </a:cubicBezTo>
                      <a:cubicBezTo>
                        <a:pt x="121614" y="108247"/>
                        <a:pt x="125768" y="116483"/>
                        <a:pt x="124951" y="125217"/>
                      </a:cubicBezTo>
                      <a:cubicBezTo>
                        <a:pt x="124312" y="131927"/>
                        <a:pt x="120868" y="137891"/>
                        <a:pt x="115437" y="141725"/>
                      </a:cubicBezTo>
                      <a:cubicBezTo>
                        <a:pt x="113413" y="141157"/>
                        <a:pt x="111389" y="140802"/>
                        <a:pt x="109366" y="140589"/>
                      </a:cubicBezTo>
                      <a:cubicBezTo>
                        <a:pt x="108265" y="140483"/>
                        <a:pt x="107200" y="140447"/>
                        <a:pt x="106099" y="140447"/>
                      </a:cubicBezTo>
                      <a:cubicBezTo>
                        <a:pt x="101449" y="140447"/>
                        <a:pt x="96904" y="141406"/>
                        <a:pt x="92538" y="143252"/>
                      </a:cubicBezTo>
                      <a:lnTo>
                        <a:pt x="91259" y="143784"/>
                      </a:lnTo>
                      <a:lnTo>
                        <a:pt x="91579" y="152731"/>
                      </a:lnTo>
                      <a:lnTo>
                        <a:pt x="94845" y="151098"/>
                      </a:lnTo>
                      <a:cubicBezTo>
                        <a:pt x="95129" y="150956"/>
                        <a:pt x="95378" y="150814"/>
                        <a:pt x="95662" y="150707"/>
                      </a:cubicBezTo>
                      <a:cubicBezTo>
                        <a:pt x="96833" y="150210"/>
                        <a:pt x="98005" y="149820"/>
                        <a:pt x="99212" y="149500"/>
                      </a:cubicBezTo>
                      <a:cubicBezTo>
                        <a:pt x="101484" y="148897"/>
                        <a:pt x="103792" y="148577"/>
                        <a:pt x="106064" y="148577"/>
                      </a:cubicBezTo>
                      <a:cubicBezTo>
                        <a:pt x="106880" y="148577"/>
                        <a:pt x="107733" y="148613"/>
                        <a:pt x="108869" y="148755"/>
                      </a:cubicBezTo>
                      <a:lnTo>
                        <a:pt x="109259" y="148826"/>
                      </a:lnTo>
                      <a:cubicBezTo>
                        <a:pt x="110466" y="148968"/>
                        <a:pt x="111638" y="149181"/>
                        <a:pt x="112809" y="149500"/>
                      </a:cubicBezTo>
                      <a:cubicBezTo>
                        <a:pt x="113732" y="149749"/>
                        <a:pt x="114620" y="149997"/>
                        <a:pt x="115472" y="150352"/>
                      </a:cubicBezTo>
                      <a:cubicBezTo>
                        <a:pt x="119768" y="151986"/>
                        <a:pt x="123567" y="154684"/>
                        <a:pt x="126513" y="158234"/>
                      </a:cubicBezTo>
                      <a:cubicBezTo>
                        <a:pt x="131022" y="163701"/>
                        <a:pt x="133152" y="170589"/>
                        <a:pt x="132513" y="177654"/>
                      </a:cubicBezTo>
                      <a:cubicBezTo>
                        <a:pt x="131945" y="183760"/>
                        <a:pt x="129318" y="189440"/>
                        <a:pt x="125058" y="193772"/>
                      </a:cubicBezTo>
                      <a:cubicBezTo>
                        <a:pt x="120868" y="192032"/>
                        <a:pt x="116360" y="191109"/>
                        <a:pt x="111709" y="191074"/>
                      </a:cubicBezTo>
                      <a:cubicBezTo>
                        <a:pt x="105780" y="191074"/>
                        <a:pt x="99887" y="192636"/>
                        <a:pt x="94668" y="195618"/>
                      </a:cubicBezTo>
                      <a:lnTo>
                        <a:pt x="93567" y="196221"/>
                      </a:lnTo>
                      <a:lnTo>
                        <a:pt x="93887" y="202186"/>
                      </a:lnTo>
                      <a:lnTo>
                        <a:pt x="94313" y="205488"/>
                      </a:lnTo>
                      <a:lnTo>
                        <a:pt x="97224" y="203570"/>
                      </a:lnTo>
                      <a:cubicBezTo>
                        <a:pt x="101591" y="200695"/>
                        <a:pt x="106703" y="199204"/>
                        <a:pt x="111957" y="199204"/>
                      </a:cubicBezTo>
                      <a:cubicBezTo>
                        <a:pt x="115046" y="199204"/>
                        <a:pt x="118099" y="199807"/>
                        <a:pt x="121046" y="200943"/>
                      </a:cubicBezTo>
                      <a:cubicBezTo>
                        <a:pt x="121720" y="201192"/>
                        <a:pt x="122395" y="201476"/>
                        <a:pt x="123070" y="201795"/>
                      </a:cubicBezTo>
                      <a:cubicBezTo>
                        <a:pt x="123744" y="202115"/>
                        <a:pt x="124383" y="202434"/>
                        <a:pt x="125022" y="202825"/>
                      </a:cubicBezTo>
                      <a:cubicBezTo>
                        <a:pt x="127117" y="204067"/>
                        <a:pt x="128998" y="205523"/>
                        <a:pt x="130632" y="207192"/>
                      </a:cubicBezTo>
                      <a:cubicBezTo>
                        <a:pt x="135602" y="212269"/>
                        <a:pt x="138265" y="218943"/>
                        <a:pt x="138194" y="226043"/>
                      </a:cubicBezTo>
                      <a:cubicBezTo>
                        <a:pt x="138123" y="233108"/>
                        <a:pt x="135140" y="239889"/>
                        <a:pt x="129992" y="244824"/>
                      </a:cubicBezTo>
                      <a:cubicBezTo>
                        <a:pt x="128963" y="244256"/>
                        <a:pt x="128040" y="243795"/>
                        <a:pt x="127117" y="243404"/>
                      </a:cubicBezTo>
                      <a:cubicBezTo>
                        <a:pt x="126123" y="242978"/>
                        <a:pt x="125129" y="242623"/>
                        <a:pt x="124135" y="242303"/>
                      </a:cubicBezTo>
                      <a:cubicBezTo>
                        <a:pt x="122821" y="241877"/>
                        <a:pt x="121578" y="241558"/>
                        <a:pt x="120371" y="241309"/>
                      </a:cubicBezTo>
                      <a:cubicBezTo>
                        <a:pt x="117922" y="240812"/>
                        <a:pt x="115437" y="240528"/>
                        <a:pt x="112951" y="240528"/>
                      </a:cubicBezTo>
                      <a:cubicBezTo>
                        <a:pt x="112596" y="240528"/>
                        <a:pt x="112277" y="240528"/>
                        <a:pt x="111744" y="240564"/>
                      </a:cubicBezTo>
                      <a:cubicBezTo>
                        <a:pt x="107164" y="240706"/>
                        <a:pt x="102762" y="241664"/>
                        <a:pt x="98608" y="243475"/>
                      </a:cubicBezTo>
                      <a:cubicBezTo>
                        <a:pt x="97508" y="243937"/>
                        <a:pt x="96443" y="244469"/>
                        <a:pt x="95271" y="245108"/>
                      </a:cubicBezTo>
                      <a:cubicBezTo>
                        <a:pt x="94526" y="245534"/>
                        <a:pt x="93780" y="245996"/>
                        <a:pt x="92893" y="246564"/>
                      </a:cubicBezTo>
                      <a:lnTo>
                        <a:pt x="92502" y="246812"/>
                      </a:lnTo>
                      <a:cubicBezTo>
                        <a:pt x="91188" y="247700"/>
                        <a:pt x="89875" y="248765"/>
                        <a:pt x="88455" y="250078"/>
                      </a:cubicBezTo>
                      <a:lnTo>
                        <a:pt x="87709" y="250753"/>
                      </a:lnTo>
                      <a:lnTo>
                        <a:pt x="88703" y="262646"/>
                      </a:lnTo>
                      <a:lnTo>
                        <a:pt x="91863" y="258919"/>
                      </a:lnTo>
                      <a:cubicBezTo>
                        <a:pt x="93532" y="256930"/>
                        <a:pt x="95378" y="255262"/>
                        <a:pt x="97366" y="253913"/>
                      </a:cubicBezTo>
                      <a:cubicBezTo>
                        <a:pt x="98005" y="253487"/>
                        <a:pt x="98679" y="253061"/>
                        <a:pt x="99460" y="252635"/>
                      </a:cubicBezTo>
                      <a:cubicBezTo>
                        <a:pt x="100313" y="252173"/>
                        <a:pt x="101165" y="251712"/>
                        <a:pt x="102052" y="251357"/>
                      </a:cubicBezTo>
                      <a:lnTo>
                        <a:pt x="103082" y="250966"/>
                      </a:lnTo>
                      <a:cubicBezTo>
                        <a:pt x="105957" y="249865"/>
                        <a:pt x="108940" y="249262"/>
                        <a:pt x="111993" y="249155"/>
                      </a:cubicBezTo>
                      <a:lnTo>
                        <a:pt x="112916" y="249155"/>
                      </a:lnTo>
                      <a:cubicBezTo>
                        <a:pt x="113129" y="249120"/>
                        <a:pt x="113306" y="249155"/>
                        <a:pt x="113519" y="249155"/>
                      </a:cubicBezTo>
                      <a:lnTo>
                        <a:pt x="114016" y="249155"/>
                      </a:lnTo>
                      <a:cubicBezTo>
                        <a:pt x="115721" y="249262"/>
                        <a:pt x="117212" y="249439"/>
                        <a:pt x="118561" y="249724"/>
                      </a:cubicBezTo>
                      <a:cubicBezTo>
                        <a:pt x="119555" y="249937"/>
                        <a:pt x="120478" y="250185"/>
                        <a:pt x="121436" y="250505"/>
                      </a:cubicBezTo>
                      <a:cubicBezTo>
                        <a:pt x="122217" y="250753"/>
                        <a:pt x="122963" y="251037"/>
                        <a:pt x="123709" y="251357"/>
                      </a:cubicBezTo>
                      <a:cubicBezTo>
                        <a:pt x="133685" y="255617"/>
                        <a:pt x="140288" y="265380"/>
                        <a:pt x="140501" y="276279"/>
                      </a:cubicBezTo>
                      <a:lnTo>
                        <a:pt x="140608" y="279794"/>
                      </a:lnTo>
                      <a:cubicBezTo>
                        <a:pt x="140608" y="279794"/>
                        <a:pt x="140785" y="285652"/>
                        <a:pt x="140075" y="289380"/>
                      </a:cubicBezTo>
                      <a:cubicBezTo>
                        <a:pt x="139543" y="292220"/>
                        <a:pt x="138655" y="295060"/>
                        <a:pt x="137412" y="297758"/>
                      </a:cubicBezTo>
                      <a:cubicBezTo>
                        <a:pt x="133401" y="306527"/>
                        <a:pt x="125768" y="314089"/>
                        <a:pt x="114691" y="320231"/>
                      </a:cubicBezTo>
                      <a:cubicBezTo>
                        <a:pt x="107200" y="324385"/>
                        <a:pt x="97330" y="326728"/>
                        <a:pt x="85402" y="327261"/>
                      </a:cubicBezTo>
                      <a:cubicBezTo>
                        <a:pt x="84692" y="327261"/>
                        <a:pt x="83981" y="327296"/>
                        <a:pt x="83307" y="327296"/>
                      </a:cubicBezTo>
                      <a:cubicBezTo>
                        <a:pt x="76703" y="327296"/>
                        <a:pt x="70668" y="325911"/>
                        <a:pt x="64988" y="323178"/>
                      </a:cubicBezTo>
                      <a:lnTo>
                        <a:pt x="63887" y="322503"/>
                      </a:lnTo>
                      <a:cubicBezTo>
                        <a:pt x="61650" y="321119"/>
                        <a:pt x="59804" y="319450"/>
                        <a:pt x="58278" y="317355"/>
                      </a:cubicBezTo>
                      <a:cubicBezTo>
                        <a:pt x="57852" y="316787"/>
                        <a:pt x="57497" y="316219"/>
                        <a:pt x="57142" y="315651"/>
                      </a:cubicBezTo>
                      <a:cubicBezTo>
                        <a:pt x="56787" y="315048"/>
                        <a:pt x="56503" y="314480"/>
                        <a:pt x="56254" y="313912"/>
                      </a:cubicBezTo>
                      <a:cubicBezTo>
                        <a:pt x="55047" y="311249"/>
                        <a:pt x="54657" y="308870"/>
                        <a:pt x="54550" y="307699"/>
                      </a:cubicBezTo>
                      <a:cubicBezTo>
                        <a:pt x="54017" y="302551"/>
                        <a:pt x="55402" y="297261"/>
                        <a:pt x="58136" y="294243"/>
                      </a:cubicBezTo>
                      <a:lnTo>
                        <a:pt x="60053" y="292326"/>
                      </a:lnTo>
                      <a:lnTo>
                        <a:pt x="54408" y="286397"/>
                      </a:lnTo>
                      <a:lnTo>
                        <a:pt x="52952" y="287782"/>
                      </a:lnTo>
                      <a:cubicBezTo>
                        <a:pt x="48124" y="292397"/>
                        <a:pt x="45568" y="300527"/>
                        <a:pt x="46420" y="308515"/>
                      </a:cubicBezTo>
                      <a:cubicBezTo>
                        <a:pt x="46633" y="310610"/>
                        <a:pt x="47095" y="312669"/>
                        <a:pt x="47805" y="314693"/>
                      </a:cubicBezTo>
                      <a:cubicBezTo>
                        <a:pt x="40988" y="312421"/>
                        <a:pt x="34243" y="307166"/>
                        <a:pt x="34243" y="307166"/>
                      </a:cubicBezTo>
                      <a:cubicBezTo>
                        <a:pt x="27320" y="301876"/>
                        <a:pt x="23343" y="293888"/>
                        <a:pt x="23343" y="285226"/>
                      </a:cubicBezTo>
                      <a:cubicBezTo>
                        <a:pt x="23343" y="276563"/>
                        <a:pt x="27142" y="268930"/>
                        <a:pt x="33746" y="263640"/>
                      </a:cubicBezTo>
                      <a:cubicBezTo>
                        <a:pt x="34349" y="263143"/>
                        <a:pt x="34953" y="262682"/>
                        <a:pt x="35592" y="262256"/>
                      </a:cubicBezTo>
                      <a:cubicBezTo>
                        <a:pt x="36337" y="261759"/>
                        <a:pt x="37083" y="261297"/>
                        <a:pt x="37864" y="260871"/>
                      </a:cubicBezTo>
                      <a:cubicBezTo>
                        <a:pt x="40882" y="259238"/>
                        <a:pt x="44112" y="258209"/>
                        <a:pt x="47521" y="257782"/>
                      </a:cubicBezTo>
                      <a:cubicBezTo>
                        <a:pt x="47876" y="257747"/>
                        <a:pt x="48266" y="257712"/>
                        <a:pt x="48657" y="257712"/>
                      </a:cubicBezTo>
                      <a:lnTo>
                        <a:pt x="49970" y="257641"/>
                      </a:lnTo>
                      <a:cubicBezTo>
                        <a:pt x="50467" y="257605"/>
                        <a:pt x="50964" y="257569"/>
                        <a:pt x="51426" y="257569"/>
                      </a:cubicBezTo>
                      <a:cubicBezTo>
                        <a:pt x="53556" y="257569"/>
                        <a:pt x="55757" y="257925"/>
                        <a:pt x="57923" y="258493"/>
                      </a:cubicBezTo>
                      <a:cubicBezTo>
                        <a:pt x="58171" y="258564"/>
                        <a:pt x="58384" y="258635"/>
                        <a:pt x="58633" y="258706"/>
                      </a:cubicBezTo>
                      <a:lnTo>
                        <a:pt x="59556" y="258990"/>
                      </a:lnTo>
                      <a:cubicBezTo>
                        <a:pt x="59840" y="259061"/>
                        <a:pt x="60124" y="259167"/>
                        <a:pt x="60408" y="259274"/>
                      </a:cubicBezTo>
                      <a:cubicBezTo>
                        <a:pt x="61153" y="259558"/>
                        <a:pt x="61863" y="259842"/>
                        <a:pt x="62680" y="260232"/>
                      </a:cubicBezTo>
                      <a:lnTo>
                        <a:pt x="65840" y="261617"/>
                      </a:lnTo>
                      <a:lnTo>
                        <a:pt x="65520" y="258173"/>
                      </a:lnTo>
                      <a:lnTo>
                        <a:pt x="64917" y="252280"/>
                      </a:lnTo>
                      <a:lnTo>
                        <a:pt x="63213" y="251570"/>
                      </a:lnTo>
                      <a:cubicBezTo>
                        <a:pt x="62183" y="251179"/>
                        <a:pt x="61082" y="250824"/>
                        <a:pt x="59946" y="250540"/>
                      </a:cubicBezTo>
                      <a:cubicBezTo>
                        <a:pt x="56929" y="249759"/>
                        <a:pt x="54088" y="249333"/>
                        <a:pt x="51071" y="249333"/>
                      </a:cubicBezTo>
                      <a:cubicBezTo>
                        <a:pt x="49473" y="249333"/>
                        <a:pt x="47840" y="249439"/>
                        <a:pt x="46100" y="249688"/>
                      </a:cubicBezTo>
                      <a:cubicBezTo>
                        <a:pt x="41769" y="250291"/>
                        <a:pt x="37651" y="251605"/>
                        <a:pt x="33888" y="253629"/>
                      </a:cubicBezTo>
                      <a:cubicBezTo>
                        <a:pt x="32858" y="254161"/>
                        <a:pt x="31864" y="254765"/>
                        <a:pt x="30941" y="255404"/>
                      </a:cubicBezTo>
                      <a:cubicBezTo>
                        <a:pt x="30124" y="255972"/>
                        <a:pt x="29308" y="256575"/>
                        <a:pt x="28562" y="257179"/>
                      </a:cubicBezTo>
                      <a:cubicBezTo>
                        <a:pt x="27959" y="257676"/>
                        <a:pt x="27355" y="258173"/>
                        <a:pt x="26787" y="258706"/>
                      </a:cubicBezTo>
                      <a:cubicBezTo>
                        <a:pt x="24160" y="257321"/>
                        <a:pt x="21817" y="255581"/>
                        <a:pt x="19864" y="253558"/>
                      </a:cubicBezTo>
                      <a:cubicBezTo>
                        <a:pt x="14539" y="248126"/>
                        <a:pt x="11663" y="240954"/>
                        <a:pt x="11770" y="233392"/>
                      </a:cubicBezTo>
                      <a:cubicBezTo>
                        <a:pt x="11876" y="223132"/>
                        <a:pt x="17592" y="213724"/>
                        <a:pt x="26716" y="208789"/>
                      </a:cubicBezTo>
                      <a:cubicBezTo>
                        <a:pt x="27533" y="208328"/>
                        <a:pt x="28385" y="207937"/>
                        <a:pt x="29272" y="207547"/>
                      </a:cubicBezTo>
                      <a:cubicBezTo>
                        <a:pt x="30337" y="207085"/>
                        <a:pt x="31544" y="206695"/>
                        <a:pt x="32929" y="206340"/>
                      </a:cubicBezTo>
                      <a:cubicBezTo>
                        <a:pt x="35450" y="205665"/>
                        <a:pt x="38006" y="205310"/>
                        <a:pt x="40456" y="205310"/>
                      </a:cubicBezTo>
                      <a:cubicBezTo>
                        <a:pt x="41663" y="205310"/>
                        <a:pt x="42834" y="205452"/>
                        <a:pt x="44006" y="205594"/>
                      </a:cubicBezTo>
                      <a:cubicBezTo>
                        <a:pt x="45248" y="205772"/>
                        <a:pt x="46455" y="206020"/>
                        <a:pt x="47663" y="206340"/>
                      </a:cubicBezTo>
                      <a:cubicBezTo>
                        <a:pt x="48586" y="206588"/>
                        <a:pt x="49509" y="206908"/>
                        <a:pt x="50432" y="207227"/>
                      </a:cubicBezTo>
                      <a:cubicBezTo>
                        <a:pt x="51497" y="207653"/>
                        <a:pt x="52526" y="208150"/>
                        <a:pt x="53556" y="208683"/>
                      </a:cubicBezTo>
                      <a:lnTo>
                        <a:pt x="57106" y="210564"/>
                      </a:lnTo>
                      <a:lnTo>
                        <a:pt x="56503" y="206588"/>
                      </a:lnTo>
                      <a:cubicBezTo>
                        <a:pt x="56290" y="205062"/>
                        <a:pt x="55935" y="203499"/>
                        <a:pt x="55544" y="201973"/>
                      </a:cubicBezTo>
                      <a:lnTo>
                        <a:pt x="55331" y="201121"/>
                      </a:lnTo>
                      <a:lnTo>
                        <a:pt x="54550" y="200695"/>
                      </a:lnTo>
                      <a:cubicBezTo>
                        <a:pt x="52810" y="199772"/>
                        <a:pt x="50964" y="198849"/>
                        <a:pt x="49402" y="198316"/>
                      </a:cubicBezTo>
                      <a:cubicBezTo>
                        <a:pt x="46384" y="197322"/>
                        <a:pt x="43225" y="197144"/>
                        <a:pt x="40207" y="197109"/>
                      </a:cubicBezTo>
                      <a:cubicBezTo>
                        <a:pt x="35130" y="197109"/>
                        <a:pt x="30160" y="198174"/>
                        <a:pt x="25474" y="200269"/>
                      </a:cubicBezTo>
                      <a:cubicBezTo>
                        <a:pt x="15142" y="195582"/>
                        <a:pt x="8965" y="185003"/>
                        <a:pt x="10030" y="173642"/>
                      </a:cubicBezTo>
                      <a:cubicBezTo>
                        <a:pt x="10847" y="164944"/>
                        <a:pt x="15817" y="157240"/>
                        <a:pt x="23379" y="152980"/>
                      </a:cubicBezTo>
                      <a:cubicBezTo>
                        <a:pt x="24053" y="152589"/>
                        <a:pt x="24728" y="152270"/>
                        <a:pt x="25438" y="151950"/>
                      </a:cubicBezTo>
                      <a:cubicBezTo>
                        <a:pt x="26219" y="151595"/>
                        <a:pt x="27036" y="151275"/>
                        <a:pt x="27888" y="150991"/>
                      </a:cubicBezTo>
                      <a:cubicBezTo>
                        <a:pt x="30692" y="150033"/>
                        <a:pt x="33533" y="149571"/>
                        <a:pt x="36408" y="149571"/>
                      </a:cubicBezTo>
                      <a:cubicBezTo>
                        <a:pt x="37260" y="149571"/>
                        <a:pt x="38077" y="149607"/>
                        <a:pt x="38929" y="149678"/>
                      </a:cubicBezTo>
                      <a:cubicBezTo>
                        <a:pt x="41805" y="149962"/>
                        <a:pt x="44609" y="150707"/>
                        <a:pt x="47556" y="152021"/>
                      </a:cubicBezTo>
                      <a:lnTo>
                        <a:pt x="50467" y="153335"/>
                      </a:lnTo>
                      <a:lnTo>
                        <a:pt x="50361" y="144317"/>
                      </a:lnTo>
                      <a:lnTo>
                        <a:pt x="49083" y="143820"/>
                      </a:lnTo>
                      <a:cubicBezTo>
                        <a:pt x="45958" y="142577"/>
                        <a:pt x="42799" y="141832"/>
                        <a:pt x="39710" y="141548"/>
                      </a:cubicBezTo>
                      <a:cubicBezTo>
                        <a:pt x="38574" y="141441"/>
                        <a:pt x="37438" y="141406"/>
                        <a:pt x="36337" y="141406"/>
                      </a:cubicBezTo>
                      <a:cubicBezTo>
                        <a:pt x="31651" y="141406"/>
                        <a:pt x="27142" y="142329"/>
                        <a:pt x="22846" y="144175"/>
                      </a:cubicBezTo>
                      <a:cubicBezTo>
                        <a:pt x="21213" y="142932"/>
                        <a:pt x="19758" y="141548"/>
                        <a:pt x="18480" y="139986"/>
                      </a:cubicBezTo>
                      <a:cubicBezTo>
                        <a:pt x="13971" y="134518"/>
                        <a:pt x="11841" y="127631"/>
                        <a:pt x="12480" y="120566"/>
                      </a:cubicBezTo>
                      <a:cubicBezTo>
                        <a:pt x="13190" y="113110"/>
                        <a:pt x="16953" y="106294"/>
                        <a:pt x="22882" y="101821"/>
                      </a:cubicBezTo>
                      <a:cubicBezTo>
                        <a:pt x="23485" y="101359"/>
                        <a:pt x="24089" y="100969"/>
                        <a:pt x="24728" y="100543"/>
                      </a:cubicBezTo>
                      <a:cubicBezTo>
                        <a:pt x="25403" y="100117"/>
                        <a:pt x="26077" y="99726"/>
                        <a:pt x="26787" y="99371"/>
                      </a:cubicBezTo>
                      <a:cubicBezTo>
                        <a:pt x="30515" y="97489"/>
                        <a:pt x="34562" y="96495"/>
                        <a:pt x="38787" y="96495"/>
                      </a:cubicBezTo>
                      <a:cubicBezTo>
                        <a:pt x="39639" y="96495"/>
                        <a:pt x="40491" y="96531"/>
                        <a:pt x="41379" y="96602"/>
                      </a:cubicBezTo>
                      <a:cubicBezTo>
                        <a:pt x="43473" y="96815"/>
                        <a:pt x="45639" y="97276"/>
                        <a:pt x="47911" y="98093"/>
                      </a:cubicBezTo>
                      <a:lnTo>
                        <a:pt x="50574" y="98874"/>
                      </a:lnTo>
                      <a:lnTo>
                        <a:pt x="50680" y="90389"/>
                      </a:lnTo>
                      <a:lnTo>
                        <a:pt x="49225" y="89927"/>
                      </a:lnTo>
                      <a:cubicBezTo>
                        <a:pt x="46810" y="89182"/>
                        <a:pt x="44432" y="88685"/>
                        <a:pt x="42089" y="88436"/>
                      </a:cubicBezTo>
                      <a:cubicBezTo>
                        <a:pt x="40988" y="88330"/>
                        <a:pt x="39852" y="88294"/>
                        <a:pt x="38751" y="88294"/>
                      </a:cubicBezTo>
                      <a:cubicBezTo>
                        <a:pt x="32610" y="88294"/>
                        <a:pt x="26716" y="89892"/>
                        <a:pt x="21462" y="92945"/>
                      </a:cubicBezTo>
                      <a:cubicBezTo>
                        <a:pt x="19190" y="91348"/>
                        <a:pt x="17202" y="89359"/>
                        <a:pt x="15568" y="87052"/>
                      </a:cubicBezTo>
                      <a:cubicBezTo>
                        <a:pt x="11770" y="81691"/>
                        <a:pt x="10279" y="75194"/>
                        <a:pt x="11379" y="68733"/>
                      </a:cubicBezTo>
                      <a:cubicBezTo>
                        <a:pt x="12054" y="64756"/>
                        <a:pt x="13687" y="61064"/>
                        <a:pt x="16278" y="57762"/>
                      </a:cubicBezTo>
                      <a:cubicBezTo>
                        <a:pt x="16669" y="57265"/>
                        <a:pt x="17095" y="56768"/>
                        <a:pt x="17521" y="56307"/>
                      </a:cubicBezTo>
                      <a:cubicBezTo>
                        <a:pt x="17947" y="55845"/>
                        <a:pt x="18409" y="55384"/>
                        <a:pt x="18870" y="54958"/>
                      </a:cubicBezTo>
                      <a:cubicBezTo>
                        <a:pt x="23450" y="50662"/>
                        <a:pt x="29450" y="48319"/>
                        <a:pt x="35627" y="48319"/>
                      </a:cubicBezTo>
                      <a:cubicBezTo>
                        <a:pt x="36976" y="48319"/>
                        <a:pt x="38361" y="48425"/>
                        <a:pt x="39710" y="48674"/>
                      </a:cubicBezTo>
                      <a:cubicBezTo>
                        <a:pt x="42586" y="49171"/>
                        <a:pt x="45426" y="50236"/>
                        <a:pt x="48160" y="51869"/>
                      </a:cubicBezTo>
                      <a:lnTo>
                        <a:pt x="51177" y="53680"/>
                      </a:lnTo>
                      <a:lnTo>
                        <a:pt x="51248" y="44129"/>
                      </a:lnTo>
                      <a:lnTo>
                        <a:pt x="50112" y="43561"/>
                      </a:lnTo>
                      <a:cubicBezTo>
                        <a:pt x="47201" y="42106"/>
                        <a:pt x="44148" y="41112"/>
                        <a:pt x="41059" y="40579"/>
                      </a:cubicBezTo>
                      <a:cubicBezTo>
                        <a:pt x="39213" y="40260"/>
                        <a:pt x="37367" y="40118"/>
                        <a:pt x="35556" y="40118"/>
                      </a:cubicBezTo>
                      <a:cubicBezTo>
                        <a:pt x="28278" y="40118"/>
                        <a:pt x="21249" y="42532"/>
                        <a:pt x="15533" y="46970"/>
                      </a:cubicBezTo>
                      <a:cubicBezTo>
                        <a:pt x="13403" y="42674"/>
                        <a:pt x="12622" y="37774"/>
                        <a:pt x="13367" y="32982"/>
                      </a:cubicBezTo>
                      <a:cubicBezTo>
                        <a:pt x="14432" y="26165"/>
                        <a:pt x="18480" y="20165"/>
                        <a:pt x="24515" y="16509"/>
                      </a:cubicBezTo>
                      <a:cubicBezTo>
                        <a:pt x="24835" y="16331"/>
                        <a:pt x="34243" y="9834"/>
                        <a:pt x="36870" y="9834"/>
                      </a:cubicBezTo>
                      <a:moveTo>
                        <a:pt x="41450" y="36"/>
                      </a:moveTo>
                      <a:lnTo>
                        <a:pt x="36870" y="36"/>
                      </a:lnTo>
                      <a:cubicBezTo>
                        <a:pt x="33462" y="36"/>
                        <a:pt x="29521" y="1349"/>
                        <a:pt x="19367" y="8166"/>
                      </a:cubicBezTo>
                      <a:lnTo>
                        <a:pt x="19261" y="8237"/>
                      </a:lnTo>
                      <a:cubicBezTo>
                        <a:pt x="10847" y="13384"/>
                        <a:pt x="5166" y="21869"/>
                        <a:pt x="3675" y="31526"/>
                      </a:cubicBezTo>
                      <a:cubicBezTo>
                        <a:pt x="2610" y="38307"/>
                        <a:pt x="3675" y="45195"/>
                        <a:pt x="6728" y="51372"/>
                      </a:cubicBezTo>
                      <a:lnTo>
                        <a:pt x="7545" y="53041"/>
                      </a:lnTo>
                      <a:cubicBezTo>
                        <a:pt x="4492" y="57301"/>
                        <a:pt x="2539" y="62058"/>
                        <a:pt x="1651" y="67135"/>
                      </a:cubicBezTo>
                      <a:cubicBezTo>
                        <a:pt x="125" y="76188"/>
                        <a:pt x="2184" y="85277"/>
                        <a:pt x="7509" y="92768"/>
                      </a:cubicBezTo>
                      <a:cubicBezTo>
                        <a:pt x="8929" y="94756"/>
                        <a:pt x="10492" y="96566"/>
                        <a:pt x="12267" y="98164"/>
                      </a:cubicBezTo>
                      <a:cubicBezTo>
                        <a:pt x="6799" y="104022"/>
                        <a:pt x="3356" y="111584"/>
                        <a:pt x="2610" y="119678"/>
                      </a:cubicBezTo>
                      <a:cubicBezTo>
                        <a:pt x="1687" y="129335"/>
                        <a:pt x="4598" y="138779"/>
                        <a:pt x="10811" y="146270"/>
                      </a:cubicBezTo>
                      <a:cubicBezTo>
                        <a:pt x="11450" y="147015"/>
                        <a:pt x="12089" y="147761"/>
                        <a:pt x="12764" y="148435"/>
                      </a:cubicBezTo>
                      <a:cubicBezTo>
                        <a:pt x="5628" y="154506"/>
                        <a:pt x="1048" y="163204"/>
                        <a:pt x="160" y="172754"/>
                      </a:cubicBezTo>
                      <a:cubicBezTo>
                        <a:pt x="-1047" y="185571"/>
                        <a:pt x="4634" y="197855"/>
                        <a:pt x="14681" y="205310"/>
                      </a:cubicBezTo>
                      <a:cubicBezTo>
                        <a:pt x="6764" y="212375"/>
                        <a:pt x="2042" y="222493"/>
                        <a:pt x="1900" y="233286"/>
                      </a:cubicBezTo>
                      <a:cubicBezTo>
                        <a:pt x="1794" y="243511"/>
                        <a:pt x="5663" y="253132"/>
                        <a:pt x="12799" y="260445"/>
                      </a:cubicBezTo>
                      <a:cubicBezTo>
                        <a:pt x="14645" y="262327"/>
                        <a:pt x="16704" y="264031"/>
                        <a:pt x="18977" y="265522"/>
                      </a:cubicBezTo>
                      <a:cubicBezTo>
                        <a:pt x="15355" y="271344"/>
                        <a:pt x="13403" y="278125"/>
                        <a:pt x="13403" y="285155"/>
                      </a:cubicBezTo>
                      <a:cubicBezTo>
                        <a:pt x="13403" y="296871"/>
                        <a:pt x="18764" y="307734"/>
                        <a:pt x="28136" y="314870"/>
                      </a:cubicBezTo>
                      <a:cubicBezTo>
                        <a:pt x="28917" y="315474"/>
                        <a:pt x="36408" y="321154"/>
                        <a:pt x="44538" y="323888"/>
                      </a:cubicBezTo>
                      <a:lnTo>
                        <a:pt x="53733" y="326977"/>
                      </a:lnTo>
                      <a:cubicBezTo>
                        <a:pt x="55189" y="328361"/>
                        <a:pt x="56822" y="329604"/>
                        <a:pt x="58597" y="330704"/>
                      </a:cubicBezTo>
                      <a:lnTo>
                        <a:pt x="59662" y="331379"/>
                      </a:lnTo>
                      <a:lnTo>
                        <a:pt x="60088" y="331627"/>
                      </a:lnTo>
                      <a:lnTo>
                        <a:pt x="60550" y="331840"/>
                      </a:lnTo>
                      <a:cubicBezTo>
                        <a:pt x="67544" y="335213"/>
                        <a:pt x="75141" y="336953"/>
                        <a:pt x="83129" y="336953"/>
                      </a:cubicBezTo>
                      <a:cubicBezTo>
                        <a:pt x="83946" y="336953"/>
                        <a:pt x="84798" y="336953"/>
                        <a:pt x="85650" y="336882"/>
                      </a:cubicBezTo>
                      <a:cubicBezTo>
                        <a:pt x="99105" y="336278"/>
                        <a:pt x="110431" y="333509"/>
                        <a:pt x="119271" y="328645"/>
                      </a:cubicBezTo>
                      <a:cubicBezTo>
                        <a:pt x="132229" y="321474"/>
                        <a:pt x="141282" y="312421"/>
                        <a:pt x="146182" y="301663"/>
                      </a:cubicBezTo>
                      <a:cubicBezTo>
                        <a:pt x="147744" y="298220"/>
                        <a:pt x="148880" y="294669"/>
                        <a:pt x="149554" y="291048"/>
                      </a:cubicBezTo>
                      <a:cubicBezTo>
                        <a:pt x="150406" y="286504"/>
                        <a:pt x="150300" y="280504"/>
                        <a:pt x="150264" y="279368"/>
                      </a:cubicBezTo>
                      <a:lnTo>
                        <a:pt x="150158" y="275853"/>
                      </a:lnTo>
                      <a:cubicBezTo>
                        <a:pt x="149980" y="265806"/>
                        <a:pt x="145720" y="256433"/>
                        <a:pt x="138655" y="249652"/>
                      </a:cubicBezTo>
                      <a:cubicBezTo>
                        <a:pt x="144406" y="243156"/>
                        <a:pt x="147708" y="234706"/>
                        <a:pt x="147815" y="226079"/>
                      </a:cubicBezTo>
                      <a:cubicBezTo>
                        <a:pt x="147921" y="216351"/>
                        <a:pt x="144229" y="207192"/>
                        <a:pt x="137448" y="200269"/>
                      </a:cubicBezTo>
                      <a:cubicBezTo>
                        <a:pt x="136525" y="199310"/>
                        <a:pt x="135531" y="198423"/>
                        <a:pt x="134466" y="197535"/>
                      </a:cubicBezTo>
                      <a:cubicBezTo>
                        <a:pt x="138762" y="192068"/>
                        <a:pt x="141424" y="185429"/>
                        <a:pt x="142063" y="178435"/>
                      </a:cubicBezTo>
                      <a:cubicBezTo>
                        <a:pt x="142986" y="168778"/>
                        <a:pt x="140075" y="159335"/>
                        <a:pt x="133862" y="151844"/>
                      </a:cubicBezTo>
                      <a:cubicBezTo>
                        <a:pt x="131661" y="149181"/>
                        <a:pt x="129069" y="146838"/>
                        <a:pt x="126194" y="144921"/>
                      </a:cubicBezTo>
                      <a:cubicBezTo>
                        <a:pt x="130880" y="139737"/>
                        <a:pt x="133827" y="133134"/>
                        <a:pt x="134501" y="126033"/>
                      </a:cubicBezTo>
                      <a:cubicBezTo>
                        <a:pt x="135460" y="115844"/>
                        <a:pt x="131661" y="106116"/>
                        <a:pt x="124419" y="99336"/>
                      </a:cubicBezTo>
                      <a:cubicBezTo>
                        <a:pt x="128785" y="94898"/>
                        <a:pt x="131661" y="89253"/>
                        <a:pt x="132726" y="83040"/>
                      </a:cubicBezTo>
                      <a:cubicBezTo>
                        <a:pt x="134111" y="74910"/>
                        <a:pt x="132229" y="66744"/>
                        <a:pt x="127472" y="60034"/>
                      </a:cubicBezTo>
                      <a:cubicBezTo>
                        <a:pt x="126868" y="59182"/>
                        <a:pt x="126229" y="58366"/>
                        <a:pt x="125555" y="57585"/>
                      </a:cubicBezTo>
                      <a:cubicBezTo>
                        <a:pt x="128040" y="53751"/>
                        <a:pt x="129708" y="49419"/>
                        <a:pt x="130383" y="44981"/>
                      </a:cubicBezTo>
                      <a:cubicBezTo>
                        <a:pt x="130845" y="42035"/>
                        <a:pt x="130880" y="39053"/>
                        <a:pt x="130525" y="36106"/>
                      </a:cubicBezTo>
                      <a:cubicBezTo>
                        <a:pt x="130525" y="35822"/>
                        <a:pt x="130490" y="35396"/>
                        <a:pt x="130454" y="34970"/>
                      </a:cubicBezTo>
                      <a:cubicBezTo>
                        <a:pt x="130348" y="32875"/>
                        <a:pt x="130277" y="31810"/>
                        <a:pt x="130064" y="30781"/>
                      </a:cubicBezTo>
                      <a:lnTo>
                        <a:pt x="128182" y="21692"/>
                      </a:lnTo>
                      <a:lnTo>
                        <a:pt x="119022" y="23041"/>
                      </a:lnTo>
                      <a:cubicBezTo>
                        <a:pt x="117744" y="23219"/>
                        <a:pt x="116431" y="23325"/>
                        <a:pt x="115153" y="23325"/>
                      </a:cubicBezTo>
                      <a:cubicBezTo>
                        <a:pt x="113803" y="23325"/>
                        <a:pt x="112419" y="23219"/>
                        <a:pt x="111034" y="23006"/>
                      </a:cubicBezTo>
                      <a:cubicBezTo>
                        <a:pt x="108372" y="22579"/>
                        <a:pt x="105780" y="21798"/>
                        <a:pt x="103330" y="20627"/>
                      </a:cubicBezTo>
                      <a:cubicBezTo>
                        <a:pt x="102869" y="20414"/>
                        <a:pt x="102443" y="20165"/>
                        <a:pt x="101981" y="19881"/>
                      </a:cubicBezTo>
                      <a:cubicBezTo>
                        <a:pt x="101307" y="19491"/>
                        <a:pt x="100810" y="19207"/>
                        <a:pt x="100313" y="18887"/>
                      </a:cubicBezTo>
                      <a:cubicBezTo>
                        <a:pt x="99567" y="18426"/>
                        <a:pt x="97330" y="16651"/>
                        <a:pt x="92928" y="11254"/>
                      </a:cubicBezTo>
                      <a:lnTo>
                        <a:pt x="88668" y="6000"/>
                      </a:lnTo>
                      <a:lnTo>
                        <a:pt x="82242" y="8095"/>
                      </a:lnTo>
                      <a:cubicBezTo>
                        <a:pt x="82029" y="8166"/>
                        <a:pt x="79970" y="8840"/>
                        <a:pt x="78230" y="9550"/>
                      </a:cubicBezTo>
                      <a:lnTo>
                        <a:pt x="78159" y="9550"/>
                      </a:lnTo>
                      <a:lnTo>
                        <a:pt x="78088" y="9621"/>
                      </a:lnTo>
                      <a:cubicBezTo>
                        <a:pt x="76668" y="10225"/>
                        <a:pt x="71982" y="11787"/>
                        <a:pt x="67863" y="11787"/>
                      </a:cubicBezTo>
                      <a:cubicBezTo>
                        <a:pt x="64384" y="11787"/>
                        <a:pt x="61792" y="11183"/>
                        <a:pt x="60834" y="10935"/>
                      </a:cubicBezTo>
                      <a:lnTo>
                        <a:pt x="60479" y="10828"/>
                      </a:lnTo>
                      <a:lnTo>
                        <a:pt x="60124" y="10757"/>
                      </a:lnTo>
                      <a:lnTo>
                        <a:pt x="59307" y="10615"/>
                      </a:lnTo>
                      <a:cubicBezTo>
                        <a:pt x="51923" y="8698"/>
                        <a:pt x="47308" y="6958"/>
                        <a:pt x="44361" y="3479"/>
                      </a:cubicBezTo>
                      <a:lnTo>
                        <a:pt x="41414" y="0"/>
                      </a:lnTo>
                      <a:lnTo>
                        <a:pt x="41414" y="0"/>
                      </a:lnTo>
                      <a:close/>
                    </a:path>
                  </a:pathLst>
                </a:custGeom>
                <a:solidFill>
                  <a:srgbClr val="333333"/>
                </a:solidFill>
                <a:ln w="70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55" name="Freeform: Shape 54">
                <a:extLst>
                  <a:ext uri="{FF2B5EF4-FFF2-40B4-BE49-F238E27FC236}">
                    <a16:creationId xmlns:a16="http://schemas.microsoft.com/office/drawing/2014/main" id="{62B57EC0-B4CC-9851-6F84-72DB523D1845}"/>
                  </a:ext>
                </a:extLst>
              </p:cNvPr>
              <p:cNvSpPr/>
              <p:nvPr/>
            </p:nvSpPr>
            <p:spPr>
              <a:xfrm>
                <a:off x="1365367" y="5469852"/>
                <a:ext cx="561576" cy="166931"/>
              </a:xfrm>
              <a:custGeom>
                <a:avLst/>
                <a:gdLst>
                  <a:gd name="connsiteX0" fmla="*/ 499276 w 561576"/>
                  <a:gd name="connsiteY0" fmla="*/ 107 h 166931"/>
                  <a:gd name="connsiteX1" fmla="*/ 518199 w 561576"/>
                  <a:gd name="connsiteY1" fmla="*/ 6000 h 166931"/>
                  <a:gd name="connsiteX2" fmla="*/ 509075 w 561576"/>
                  <a:gd name="connsiteY2" fmla="*/ 10509 h 166931"/>
                  <a:gd name="connsiteX3" fmla="*/ 506909 w 561576"/>
                  <a:gd name="connsiteY3" fmla="*/ 11964 h 166931"/>
                  <a:gd name="connsiteX4" fmla="*/ 513122 w 561576"/>
                  <a:gd name="connsiteY4" fmla="*/ 17574 h 166931"/>
                  <a:gd name="connsiteX5" fmla="*/ 514400 w 561576"/>
                  <a:gd name="connsiteY5" fmla="*/ 16793 h 166931"/>
                  <a:gd name="connsiteX6" fmla="*/ 524021 w 561576"/>
                  <a:gd name="connsiteY6" fmla="*/ 12852 h 166931"/>
                  <a:gd name="connsiteX7" fmla="*/ 525974 w 561576"/>
                  <a:gd name="connsiteY7" fmla="*/ 12497 h 166931"/>
                  <a:gd name="connsiteX8" fmla="*/ 526435 w 561576"/>
                  <a:gd name="connsiteY8" fmla="*/ 12426 h 166931"/>
                  <a:gd name="connsiteX9" fmla="*/ 527962 w 561576"/>
                  <a:gd name="connsiteY9" fmla="*/ 12213 h 166931"/>
                  <a:gd name="connsiteX10" fmla="*/ 531015 w 561576"/>
                  <a:gd name="connsiteY10" fmla="*/ 12071 h 166931"/>
                  <a:gd name="connsiteX11" fmla="*/ 561440 w 561576"/>
                  <a:gd name="connsiteY11" fmla="*/ 34899 h 166931"/>
                  <a:gd name="connsiteX12" fmla="*/ 557855 w 561576"/>
                  <a:gd name="connsiteY12" fmla="*/ 51975 h 166931"/>
                  <a:gd name="connsiteX13" fmla="*/ 556293 w 561576"/>
                  <a:gd name="connsiteY13" fmla="*/ 54461 h 166931"/>
                  <a:gd name="connsiteX14" fmla="*/ 553843 w 561576"/>
                  <a:gd name="connsiteY14" fmla="*/ 57478 h 166931"/>
                  <a:gd name="connsiteX15" fmla="*/ 546991 w 561576"/>
                  <a:gd name="connsiteY15" fmla="*/ 63159 h 166931"/>
                  <a:gd name="connsiteX16" fmla="*/ 543476 w 561576"/>
                  <a:gd name="connsiteY16" fmla="*/ 65005 h 166931"/>
                  <a:gd name="connsiteX17" fmla="*/ 540743 w 561576"/>
                  <a:gd name="connsiteY17" fmla="*/ 66070 h 166931"/>
                  <a:gd name="connsiteX18" fmla="*/ 536376 w 561576"/>
                  <a:gd name="connsiteY18" fmla="*/ 67206 h 166931"/>
                  <a:gd name="connsiteX19" fmla="*/ 534317 w 561576"/>
                  <a:gd name="connsiteY19" fmla="*/ 67525 h 166931"/>
                  <a:gd name="connsiteX20" fmla="*/ 533713 w 561576"/>
                  <a:gd name="connsiteY20" fmla="*/ 67632 h 166931"/>
                  <a:gd name="connsiteX21" fmla="*/ 532684 w 561576"/>
                  <a:gd name="connsiteY21" fmla="*/ 67703 h 166931"/>
                  <a:gd name="connsiteX22" fmla="*/ 532080 w 561576"/>
                  <a:gd name="connsiteY22" fmla="*/ 67703 h 166931"/>
                  <a:gd name="connsiteX23" fmla="*/ 530553 w 561576"/>
                  <a:gd name="connsiteY23" fmla="*/ 67774 h 166931"/>
                  <a:gd name="connsiteX24" fmla="*/ 519938 w 561576"/>
                  <a:gd name="connsiteY24" fmla="*/ 65963 h 166931"/>
                  <a:gd name="connsiteX25" fmla="*/ 517773 w 561576"/>
                  <a:gd name="connsiteY25" fmla="*/ 65111 h 166931"/>
                  <a:gd name="connsiteX26" fmla="*/ 515394 w 561576"/>
                  <a:gd name="connsiteY26" fmla="*/ 63940 h 166931"/>
                  <a:gd name="connsiteX27" fmla="*/ 507264 w 561576"/>
                  <a:gd name="connsiteY27" fmla="*/ 57372 h 166931"/>
                  <a:gd name="connsiteX28" fmla="*/ 506341 w 561576"/>
                  <a:gd name="connsiteY28" fmla="*/ 56200 h 166931"/>
                  <a:gd name="connsiteX29" fmla="*/ 505347 w 561576"/>
                  <a:gd name="connsiteY29" fmla="*/ 54887 h 166931"/>
                  <a:gd name="connsiteX30" fmla="*/ 500057 w 561576"/>
                  <a:gd name="connsiteY30" fmla="*/ 57443 h 166931"/>
                  <a:gd name="connsiteX31" fmla="*/ 498140 w 561576"/>
                  <a:gd name="connsiteY31" fmla="*/ 58756 h 166931"/>
                  <a:gd name="connsiteX32" fmla="*/ 499489 w 561576"/>
                  <a:gd name="connsiteY32" fmla="*/ 60709 h 166931"/>
                  <a:gd name="connsiteX33" fmla="*/ 499879 w 561576"/>
                  <a:gd name="connsiteY33" fmla="*/ 61242 h 166931"/>
                  <a:gd name="connsiteX34" fmla="*/ 512163 w 561576"/>
                  <a:gd name="connsiteY34" fmla="*/ 71750 h 166931"/>
                  <a:gd name="connsiteX35" fmla="*/ 493418 w 561576"/>
                  <a:gd name="connsiteY35" fmla="*/ 103347 h 166931"/>
                  <a:gd name="connsiteX36" fmla="*/ 490791 w 561576"/>
                  <a:gd name="connsiteY36" fmla="*/ 104093 h 166931"/>
                  <a:gd name="connsiteX37" fmla="*/ 483442 w 561576"/>
                  <a:gd name="connsiteY37" fmla="*/ 104945 h 166931"/>
                  <a:gd name="connsiteX38" fmla="*/ 478649 w 561576"/>
                  <a:gd name="connsiteY38" fmla="*/ 104590 h 166931"/>
                  <a:gd name="connsiteX39" fmla="*/ 459975 w 561576"/>
                  <a:gd name="connsiteY39" fmla="*/ 94436 h 166931"/>
                  <a:gd name="connsiteX40" fmla="*/ 453407 w 561576"/>
                  <a:gd name="connsiteY40" fmla="*/ 82294 h 166931"/>
                  <a:gd name="connsiteX41" fmla="*/ 452732 w 561576"/>
                  <a:gd name="connsiteY41" fmla="*/ 79809 h 166931"/>
                  <a:gd name="connsiteX42" fmla="*/ 449147 w 561576"/>
                  <a:gd name="connsiteY42" fmla="*/ 81797 h 166931"/>
                  <a:gd name="connsiteX43" fmla="*/ 446803 w 561576"/>
                  <a:gd name="connsiteY43" fmla="*/ 83111 h 166931"/>
                  <a:gd name="connsiteX44" fmla="*/ 445419 w 561576"/>
                  <a:gd name="connsiteY44" fmla="*/ 83857 h 166931"/>
                  <a:gd name="connsiteX45" fmla="*/ 446022 w 561576"/>
                  <a:gd name="connsiteY45" fmla="*/ 86022 h 166931"/>
                  <a:gd name="connsiteX46" fmla="*/ 452910 w 561576"/>
                  <a:gd name="connsiteY46" fmla="*/ 98696 h 166931"/>
                  <a:gd name="connsiteX47" fmla="*/ 453300 w 561576"/>
                  <a:gd name="connsiteY47" fmla="*/ 108886 h 166931"/>
                  <a:gd name="connsiteX48" fmla="*/ 426496 w 561576"/>
                  <a:gd name="connsiteY48" fmla="*/ 131927 h 166931"/>
                  <a:gd name="connsiteX49" fmla="*/ 422342 w 561576"/>
                  <a:gd name="connsiteY49" fmla="*/ 131607 h 166931"/>
                  <a:gd name="connsiteX50" fmla="*/ 408248 w 561576"/>
                  <a:gd name="connsiteY50" fmla="*/ 124933 h 166931"/>
                  <a:gd name="connsiteX51" fmla="*/ 406366 w 561576"/>
                  <a:gd name="connsiteY51" fmla="*/ 123051 h 166931"/>
                  <a:gd name="connsiteX52" fmla="*/ 404343 w 561576"/>
                  <a:gd name="connsiteY52" fmla="*/ 120530 h 166931"/>
                  <a:gd name="connsiteX53" fmla="*/ 399372 w 561576"/>
                  <a:gd name="connsiteY53" fmla="*/ 107111 h 166931"/>
                  <a:gd name="connsiteX54" fmla="*/ 399372 w 561576"/>
                  <a:gd name="connsiteY54" fmla="*/ 106543 h 166931"/>
                  <a:gd name="connsiteX55" fmla="*/ 399230 w 561576"/>
                  <a:gd name="connsiteY55" fmla="*/ 103312 h 166931"/>
                  <a:gd name="connsiteX56" fmla="*/ 396000 w 561576"/>
                  <a:gd name="connsiteY56" fmla="*/ 104341 h 166931"/>
                  <a:gd name="connsiteX57" fmla="*/ 392662 w 561576"/>
                  <a:gd name="connsiteY57" fmla="*/ 105406 h 166931"/>
                  <a:gd name="connsiteX58" fmla="*/ 391100 w 561576"/>
                  <a:gd name="connsiteY58" fmla="*/ 105868 h 166931"/>
                  <a:gd name="connsiteX59" fmla="*/ 391207 w 561576"/>
                  <a:gd name="connsiteY59" fmla="*/ 107501 h 166931"/>
                  <a:gd name="connsiteX60" fmla="*/ 397917 w 561576"/>
                  <a:gd name="connsiteY60" fmla="*/ 125678 h 166931"/>
                  <a:gd name="connsiteX61" fmla="*/ 400437 w 561576"/>
                  <a:gd name="connsiteY61" fmla="*/ 128696 h 166931"/>
                  <a:gd name="connsiteX62" fmla="*/ 373669 w 561576"/>
                  <a:gd name="connsiteY62" fmla="*/ 151453 h 166931"/>
                  <a:gd name="connsiteX63" fmla="*/ 369515 w 561576"/>
                  <a:gd name="connsiteY63" fmla="*/ 151133 h 166931"/>
                  <a:gd name="connsiteX64" fmla="*/ 351586 w 561576"/>
                  <a:gd name="connsiteY64" fmla="*/ 140128 h 166931"/>
                  <a:gd name="connsiteX65" fmla="*/ 350095 w 561576"/>
                  <a:gd name="connsiteY65" fmla="*/ 137856 h 166931"/>
                  <a:gd name="connsiteX66" fmla="*/ 348604 w 561576"/>
                  <a:gd name="connsiteY66" fmla="*/ 134802 h 166931"/>
                  <a:gd name="connsiteX67" fmla="*/ 346651 w 561576"/>
                  <a:gd name="connsiteY67" fmla="*/ 121489 h 166931"/>
                  <a:gd name="connsiteX68" fmla="*/ 346651 w 561576"/>
                  <a:gd name="connsiteY68" fmla="*/ 121027 h 166931"/>
                  <a:gd name="connsiteX69" fmla="*/ 346793 w 561576"/>
                  <a:gd name="connsiteY69" fmla="*/ 120175 h 166931"/>
                  <a:gd name="connsiteX70" fmla="*/ 347113 w 561576"/>
                  <a:gd name="connsiteY70" fmla="*/ 118684 h 166931"/>
                  <a:gd name="connsiteX71" fmla="*/ 347752 w 561576"/>
                  <a:gd name="connsiteY71" fmla="*/ 115773 h 166931"/>
                  <a:gd name="connsiteX72" fmla="*/ 343066 w 561576"/>
                  <a:gd name="connsiteY72" fmla="*/ 116483 h 166931"/>
                  <a:gd name="connsiteX73" fmla="*/ 340509 w 561576"/>
                  <a:gd name="connsiteY73" fmla="*/ 116874 h 166931"/>
                  <a:gd name="connsiteX74" fmla="*/ 339089 w 561576"/>
                  <a:gd name="connsiteY74" fmla="*/ 117122 h 166931"/>
                  <a:gd name="connsiteX75" fmla="*/ 338699 w 561576"/>
                  <a:gd name="connsiteY75" fmla="*/ 118897 h 166931"/>
                  <a:gd name="connsiteX76" fmla="*/ 343208 w 561576"/>
                  <a:gd name="connsiteY76" fmla="*/ 142187 h 166931"/>
                  <a:gd name="connsiteX77" fmla="*/ 316723 w 561576"/>
                  <a:gd name="connsiteY77" fmla="*/ 160719 h 166931"/>
                  <a:gd name="connsiteX78" fmla="*/ 312640 w 561576"/>
                  <a:gd name="connsiteY78" fmla="*/ 160400 h 166931"/>
                  <a:gd name="connsiteX79" fmla="*/ 297374 w 561576"/>
                  <a:gd name="connsiteY79" fmla="*/ 152802 h 166931"/>
                  <a:gd name="connsiteX80" fmla="*/ 295989 w 561576"/>
                  <a:gd name="connsiteY80" fmla="*/ 151382 h 166931"/>
                  <a:gd name="connsiteX81" fmla="*/ 294640 w 561576"/>
                  <a:gd name="connsiteY81" fmla="*/ 149713 h 166931"/>
                  <a:gd name="connsiteX82" fmla="*/ 294285 w 561576"/>
                  <a:gd name="connsiteY82" fmla="*/ 149287 h 166931"/>
                  <a:gd name="connsiteX83" fmla="*/ 289173 w 561576"/>
                  <a:gd name="connsiteY83" fmla="*/ 128447 h 166931"/>
                  <a:gd name="connsiteX84" fmla="*/ 290522 w 561576"/>
                  <a:gd name="connsiteY84" fmla="*/ 123406 h 166931"/>
                  <a:gd name="connsiteX85" fmla="*/ 291516 w 561576"/>
                  <a:gd name="connsiteY85" fmla="*/ 120672 h 166931"/>
                  <a:gd name="connsiteX86" fmla="*/ 286652 w 561576"/>
                  <a:gd name="connsiteY86" fmla="*/ 120743 h 166931"/>
                  <a:gd name="connsiteX87" fmla="*/ 284238 w 561576"/>
                  <a:gd name="connsiteY87" fmla="*/ 120779 h 166931"/>
                  <a:gd name="connsiteX88" fmla="*/ 282747 w 561576"/>
                  <a:gd name="connsiteY88" fmla="*/ 120779 h 166931"/>
                  <a:gd name="connsiteX89" fmla="*/ 282321 w 561576"/>
                  <a:gd name="connsiteY89" fmla="*/ 122199 h 166931"/>
                  <a:gd name="connsiteX90" fmla="*/ 281114 w 561576"/>
                  <a:gd name="connsiteY90" fmla="*/ 127205 h 166931"/>
                  <a:gd name="connsiteX91" fmla="*/ 288321 w 561576"/>
                  <a:gd name="connsiteY91" fmla="*/ 154826 h 166931"/>
                  <a:gd name="connsiteX92" fmla="*/ 264250 w 561576"/>
                  <a:gd name="connsiteY92" fmla="*/ 166932 h 166931"/>
                  <a:gd name="connsiteX93" fmla="*/ 259812 w 561576"/>
                  <a:gd name="connsiteY93" fmla="*/ 166577 h 166931"/>
                  <a:gd name="connsiteX94" fmla="*/ 240251 w 561576"/>
                  <a:gd name="connsiteY94" fmla="*/ 154719 h 166931"/>
                  <a:gd name="connsiteX95" fmla="*/ 239541 w 561576"/>
                  <a:gd name="connsiteY95" fmla="*/ 153654 h 166931"/>
                  <a:gd name="connsiteX96" fmla="*/ 239292 w 561576"/>
                  <a:gd name="connsiteY96" fmla="*/ 153264 h 166931"/>
                  <a:gd name="connsiteX97" fmla="*/ 238156 w 561576"/>
                  <a:gd name="connsiteY97" fmla="*/ 151346 h 166931"/>
                  <a:gd name="connsiteX98" fmla="*/ 237055 w 561576"/>
                  <a:gd name="connsiteY98" fmla="*/ 149145 h 166931"/>
                  <a:gd name="connsiteX99" fmla="*/ 234819 w 561576"/>
                  <a:gd name="connsiteY99" fmla="*/ 132495 h 166931"/>
                  <a:gd name="connsiteX100" fmla="*/ 237055 w 561576"/>
                  <a:gd name="connsiteY100" fmla="*/ 124897 h 166931"/>
                  <a:gd name="connsiteX101" fmla="*/ 238156 w 561576"/>
                  <a:gd name="connsiteY101" fmla="*/ 122732 h 166931"/>
                  <a:gd name="connsiteX102" fmla="*/ 238866 w 561576"/>
                  <a:gd name="connsiteY102" fmla="*/ 121560 h 166931"/>
                  <a:gd name="connsiteX103" fmla="*/ 240641 w 561576"/>
                  <a:gd name="connsiteY103" fmla="*/ 118755 h 166931"/>
                  <a:gd name="connsiteX104" fmla="*/ 231517 w 561576"/>
                  <a:gd name="connsiteY104" fmla="*/ 117868 h 166931"/>
                  <a:gd name="connsiteX105" fmla="*/ 230878 w 561576"/>
                  <a:gd name="connsiteY105" fmla="*/ 119039 h 166931"/>
                  <a:gd name="connsiteX106" fmla="*/ 226724 w 561576"/>
                  <a:gd name="connsiteY106" fmla="*/ 131252 h 166931"/>
                  <a:gd name="connsiteX107" fmla="*/ 230417 w 561576"/>
                  <a:gd name="connsiteY107" fmla="*/ 154222 h 166931"/>
                  <a:gd name="connsiteX108" fmla="*/ 205955 w 561576"/>
                  <a:gd name="connsiteY108" fmla="*/ 166897 h 166931"/>
                  <a:gd name="connsiteX109" fmla="*/ 201518 w 561576"/>
                  <a:gd name="connsiteY109" fmla="*/ 166541 h 166931"/>
                  <a:gd name="connsiteX110" fmla="*/ 177270 w 561576"/>
                  <a:gd name="connsiteY110" fmla="*/ 145027 h 166931"/>
                  <a:gd name="connsiteX111" fmla="*/ 176772 w 561576"/>
                  <a:gd name="connsiteY111" fmla="*/ 142897 h 166931"/>
                  <a:gd name="connsiteX112" fmla="*/ 176382 w 561576"/>
                  <a:gd name="connsiteY112" fmla="*/ 140412 h 166931"/>
                  <a:gd name="connsiteX113" fmla="*/ 176488 w 561576"/>
                  <a:gd name="connsiteY113" fmla="*/ 132495 h 166931"/>
                  <a:gd name="connsiteX114" fmla="*/ 184192 w 561576"/>
                  <a:gd name="connsiteY114" fmla="*/ 116732 h 166931"/>
                  <a:gd name="connsiteX115" fmla="*/ 185684 w 561576"/>
                  <a:gd name="connsiteY115" fmla="*/ 115276 h 166931"/>
                  <a:gd name="connsiteX116" fmla="*/ 188914 w 561576"/>
                  <a:gd name="connsiteY116" fmla="*/ 112294 h 166931"/>
                  <a:gd name="connsiteX117" fmla="*/ 178335 w 561576"/>
                  <a:gd name="connsiteY117" fmla="*/ 111122 h 166931"/>
                  <a:gd name="connsiteX118" fmla="*/ 177660 w 561576"/>
                  <a:gd name="connsiteY118" fmla="*/ 111903 h 166931"/>
                  <a:gd name="connsiteX119" fmla="*/ 168465 w 561576"/>
                  <a:gd name="connsiteY119" fmla="*/ 131288 h 166931"/>
                  <a:gd name="connsiteX120" fmla="*/ 168607 w 561576"/>
                  <a:gd name="connsiteY120" fmla="*/ 143358 h 166931"/>
                  <a:gd name="connsiteX121" fmla="*/ 149329 w 561576"/>
                  <a:gd name="connsiteY121" fmla="*/ 149962 h 166931"/>
                  <a:gd name="connsiteX122" fmla="*/ 144678 w 561576"/>
                  <a:gd name="connsiteY122" fmla="*/ 149607 h 166931"/>
                  <a:gd name="connsiteX123" fmla="*/ 124052 w 561576"/>
                  <a:gd name="connsiteY123" fmla="*/ 137110 h 166931"/>
                  <a:gd name="connsiteX124" fmla="*/ 119152 w 561576"/>
                  <a:gd name="connsiteY124" fmla="*/ 127063 h 166931"/>
                  <a:gd name="connsiteX125" fmla="*/ 118655 w 561576"/>
                  <a:gd name="connsiteY125" fmla="*/ 125039 h 166931"/>
                  <a:gd name="connsiteX126" fmla="*/ 118229 w 561576"/>
                  <a:gd name="connsiteY126" fmla="*/ 122732 h 166931"/>
                  <a:gd name="connsiteX127" fmla="*/ 118300 w 561576"/>
                  <a:gd name="connsiteY127" fmla="*/ 113714 h 166931"/>
                  <a:gd name="connsiteX128" fmla="*/ 121531 w 561576"/>
                  <a:gd name="connsiteY128" fmla="*/ 104022 h 166931"/>
                  <a:gd name="connsiteX129" fmla="*/ 122454 w 561576"/>
                  <a:gd name="connsiteY129" fmla="*/ 101608 h 166931"/>
                  <a:gd name="connsiteX130" fmla="*/ 119862 w 561576"/>
                  <a:gd name="connsiteY130" fmla="*/ 101040 h 166931"/>
                  <a:gd name="connsiteX131" fmla="*/ 115992 w 561576"/>
                  <a:gd name="connsiteY131" fmla="*/ 100223 h 166931"/>
                  <a:gd name="connsiteX132" fmla="*/ 114466 w 561576"/>
                  <a:gd name="connsiteY132" fmla="*/ 99904 h 166931"/>
                  <a:gd name="connsiteX133" fmla="*/ 113791 w 561576"/>
                  <a:gd name="connsiteY133" fmla="*/ 101324 h 166931"/>
                  <a:gd name="connsiteX134" fmla="*/ 110277 w 561576"/>
                  <a:gd name="connsiteY134" fmla="*/ 112471 h 166931"/>
                  <a:gd name="connsiteX135" fmla="*/ 110383 w 561576"/>
                  <a:gd name="connsiteY135" fmla="*/ 125075 h 166931"/>
                  <a:gd name="connsiteX136" fmla="*/ 103638 w 561576"/>
                  <a:gd name="connsiteY136" fmla="*/ 128234 h 166931"/>
                  <a:gd name="connsiteX137" fmla="*/ 101756 w 561576"/>
                  <a:gd name="connsiteY137" fmla="*/ 128767 h 166931"/>
                  <a:gd name="connsiteX138" fmla="*/ 99839 w 561576"/>
                  <a:gd name="connsiteY138" fmla="*/ 129193 h 166931"/>
                  <a:gd name="connsiteX139" fmla="*/ 94833 w 561576"/>
                  <a:gd name="connsiteY139" fmla="*/ 129619 h 166931"/>
                  <a:gd name="connsiteX140" fmla="*/ 90466 w 561576"/>
                  <a:gd name="connsiteY140" fmla="*/ 129264 h 166931"/>
                  <a:gd name="connsiteX141" fmla="*/ 83721 w 561576"/>
                  <a:gd name="connsiteY141" fmla="*/ 127347 h 166931"/>
                  <a:gd name="connsiteX142" fmla="*/ 81839 w 561576"/>
                  <a:gd name="connsiteY142" fmla="*/ 126495 h 166931"/>
                  <a:gd name="connsiteX143" fmla="*/ 80100 w 561576"/>
                  <a:gd name="connsiteY143" fmla="*/ 125536 h 166931"/>
                  <a:gd name="connsiteX144" fmla="*/ 71224 w 561576"/>
                  <a:gd name="connsiteY144" fmla="*/ 117371 h 166931"/>
                  <a:gd name="connsiteX145" fmla="*/ 70336 w 561576"/>
                  <a:gd name="connsiteY145" fmla="*/ 116022 h 166931"/>
                  <a:gd name="connsiteX146" fmla="*/ 70088 w 561576"/>
                  <a:gd name="connsiteY146" fmla="*/ 115667 h 166931"/>
                  <a:gd name="connsiteX147" fmla="*/ 69378 w 561576"/>
                  <a:gd name="connsiteY147" fmla="*/ 114389 h 166931"/>
                  <a:gd name="connsiteX148" fmla="*/ 69129 w 561576"/>
                  <a:gd name="connsiteY148" fmla="*/ 113927 h 166931"/>
                  <a:gd name="connsiteX149" fmla="*/ 66147 w 561576"/>
                  <a:gd name="connsiteY149" fmla="*/ 96176 h 166931"/>
                  <a:gd name="connsiteX150" fmla="*/ 66715 w 561576"/>
                  <a:gd name="connsiteY150" fmla="*/ 93123 h 166931"/>
                  <a:gd name="connsiteX151" fmla="*/ 60502 w 561576"/>
                  <a:gd name="connsiteY151" fmla="*/ 92342 h 166931"/>
                  <a:gd name="connsiteX152" fmla="*/ 58514 w 561576"/>
                  <a:gd name="connsiteY152" fmla="*/ 92448 h 166931"/>
                  <a:gd name="connsiteX153" fmla="*/ 58053 w 561576"/>
                  <a:gd name="connsiteY153" fmla="*/ 94969 h 166931"/>
                  <a:gd name="connsiteX154" fmla="*/ 61496 w 561576"/>
                  <a:gd name="connsiteY154" fmla="*/ 117051 h 166931"/>
                  <a:gd name="connsiteX155" fmla="*/ 57094 w 561576"/>
                  <a:gd name="connsiteY155" fmla="*/ 119004 h 166931"/>
                  <a:gd name="connsiteX156" fmla="*/ 46763 w 561576"/>
                  <a:gd name="connsiteY156" fmla="*/ 120743 h 166931"/>
                  <a:gd name="connsiteX157" fmla="*/ 41686 w 561576"/>
                  <a:gd name="connsiteY157" fmla="*/ 120317 h 166931"/>
                  <a:gd name="connsiteX158" fmla="*/ 41260 w 561576"/>
                  <a:gd name="connsiteY158" fmla="*/ 120211 h 166931"/>
                  <a:gd name="connsiteX159" fmla="*/ 38455 w 561576"/>
                  <a:gd name="connsiteY159" fmla="*/ 119607 h 166931"/>
                  <a:gd name="connsiteX160" fmla="*/ 34657 w 561576"/>
                  <a:gd name="connsiteY160" fmla="*/ 118294 h 166931"/>
                  <a:gd name="connsiteX161" fmla="*/ 26065 w 561576"/>
                  <a:gd name="connsiteY161" fmla="*/ 112968 h 166931"/>
                  <a:gd name="connsiteX162" fmla="*/ 23402 w 561576"/>
                  <a:gd name="connsiteY162" fmla="*/ 110235 h 166931"/>
                  <a:gd name="connsiteX163" fmla="*/ 21627 w 561576"/>
                  <a:gd name="connsiteY163" fmla="*/ 107998 h 166931"/>
                  <a:gd name="connsiteX164" fmla="*/ 16444 w 561576"/>
                  <a:gd name="connsiteY164" fmla="*/ 89182 h 166931"/>
                  <a:gd name="connsiteX165" fmla="*/ 16586 w 561576"/>
                  <a:gd name="connsiteY165" fmla="*/ 87797 h 166931"/>
                  <a:gd name="connsiteX166" fmla="*/ 8882 w 561576"/>
                  <a:gd name="connsiteY166" fmla="*/ 83928 h 166931"/>
                  <a:gd name="connsiteX167" fmla="*/ 8491 w 561576"/>
                  <a:gd name="connsiteY167" fmla="*/ 86697 h 166931"/>
                  <a:gd name="connsiteX168" fmla="*/ 12397 w 561576"/>
                  <a:gd name="connsiteY168" fmla="*/ 108495 h 166931"/>
                  <a:gd name="connsiteX169" fmla="*/ 6610 w 561576"/>
                  <a:gd name="connsiteY169" fmla="*/ 110590 h 166931"/>
                  <a:gd name="connsiteX170" fmla="*/ 219 w 561576"/>
                  <a:gd name="connsiteY170" fmla="*/ 87939 h 166931"/>
                  <a:gd name="connsiteX171" fmla="*/ 42432 w 561576"/>
                  <a:gd name="connsiteY171" fmla="*/ 30212 h 166931"/>
                  <a:gd name="connsiteX172" fmla="*/ 37923 w 561576"/>
                  <a:gd name="connsiteY172" fmla="*/ 37064 h 166931"/>
                  <a:gd name="connsiteX173" fmla="*/ 36964 w 561576"/>
                  <a:gd name="connsiteY173" fmla="*/ 38982 h 166931"/>
                  <a:gd name="connsiteX174" fmla="*/ 44455 w 561576"/>
                  <a:gd name="connsiteY174" fmla="*/ 42248 h 166931"/>
                  <a:gd name="connsiteX175" fmla="*/ 45307 w 561576"/>
                  <a:gd name="connsiteY175" fmla="*/ 40579 h 166931"/>
                  <a:gd name="connsiteX176" fmla="*/ 54644 w 561576"/>
                  <a:gd name="connsiteY176" fmla="*/ 30355 h 166931"/>
                  <a:gd name="connsiteX177" fmla="*/ 55177 w 561576"/>
                  <a:gd name="connsiteY177" fmla="*/ 30035 h 166931"/>
                  <a:gd name="connsiteX178" fmla="*/ 70230 w 561576"/>
                  <a:gd name="connsiteY178" fmla="*/ 25029 h 166931"/>
                  <a:gd name="connsiteX179" fmla="*/ 72715 w 561576"/>
                  <a:gd name="connsiteY179" fmla="*/ 24958 h 166931"/>
                  <a:gd name="connsiteX180" fmla="*/ 93164 w 561576"/>
                  <a:gd name="connsiteY180" fmla="*/ 32485 h 166931"/>
                  <a:gd name="connsiteX181" fmla="*/ 93626 w 561576"/>
                  <a:gd name="connsiteY181" fmla="*/ 33124 h 166931"/>
                  <a:gd name="connsiteX182" fmla="*/ 97496 w 561576"/>
                  <a:gd name="connsiteY182" fmla="*/ 37632 h 166931"/>
                  <a:gd name="connsiteX183" fmla="*/ 89117 w 561576"/>
                  <a:gd name="connsiteY183" fmla="*/ 50733 h 166931"/>
                  <a:gd name="connsiteX184" fmla="*/ 88336 w 561576"/>
                  <a:gd name="connsiteY184" fmla="*/ 53573 h 166931"/>
                  <a:gd name="connsiteX185" fmla="*/ 87946 w 561576"/>
                  <a:gd name="connsiteY185" fmla="*/ 55348 h 166931"/>
                  <a:gd name="connsiteX186" fmla="*/ 95792 w 561576"/>
                  <a:gd name="connsiteY186" fmla="*/ 58046 h 166931"/>
                  <a:gd name="connsiteX187" fmla="*/ 96253 w 561576"/>
                  <a:gd name="connsiteY187" fmla="*/ 55810 h 166931"/>
                  <a:gd name="connsiteX188" fmla="*/ 102786 w 561576"/>
                  <a:gd name="connsiteY188" fmla="*/ 43987 h 166931"/>
                  <a:gd name="connsiteX189" fmla="*/ 104419 w 561576"/>
                  <a:gd name="connsiteY189" fmla="*/ 42496 h 166931"/>
                  <a:gd name="connsiteX190" fmla="*/ 106052 w 561576"/>
                  <a:gd name="connsiteY190" fmla="*/ 41325 h 166931"/>
                  <a:gd name="connsiteX191" fmla="*/ 118904 w 561576"/>
                  <a:gd name="connsiteY191" fmla="*/ 38485 h 166931"/>
                  <a:gd name="connsiteX192" fmla="*/ 122454 w 561576"/>
                  <a:gd name="connsiteY192" fmla="*/ 38769 h 166931"/>
                  <a:gd name="connsiteX193" fmla="*/ 142051 w 561576"/>
                  <a:gd name="connsiteY193" fmla="*/ 57549 h 166931"/>
                  <a:gd name="connsiteX194" fmla="*/ 135803 w 561576"/>
                  <a:gd name="connsiteY194" fmla="*/ 72212 h 166931"/>
                  <a:gd name="connsiteX195" fmla="*/ 135625 w 561576"/>
                  <a:gd name="connsiteY195" fmla="*/ 73916 h 166931"/>
                  <a:gd name="connsiteX196" fmla="*/ 141341 w 561576"/>
                  <a:gd name="connsiteY196" fmla="*/ 75443 h 166931"/>
                  <a:gd name="connsiteX197" fmla="*/ 143613 w 561576"/>
                  <a:gd name="connsiteY197" fmla="*/ 75513 h 166931"/>
                  <a:gd name="connsiteX198" fmla="*/ 143897 w 561576"/>
                  <a:gd name="connsiteY198" fmla="*/ 73206 h 166931"/>
                  <a:gd name="connsiteX199" fmla="*/ 144820 w 561576"/>
                  <a:gd name="connsiteY199" fmla="*/ 69514 h 166931"/>
                  <a:gd name="connsiteX200" fmla="*/ 144927 w 561576"/>
                  <a:gd name="connsiteY200" fmla="*/ 69052 h 166931"/>
                  <a:gd name="connsiteX201" fmla="*/ 147945 w 561576"/>
                  <a:gd name="connsiteY201" fmla="*/ 63407 h 166931"/>
                  <a:gd name="connsiteX202" fmla="*/ 149862 w 561576"/>
                  <a:gd name="connsiteY202" fmla="*/ 61029 h 166931"/>
                  <a:gd name="connsiteX203" fmla="*/ 167045 w 561576"/>
                  <a:gd name="connsiteY203" fmla="*/ 53431 h 166931"/>
                  <a:gd name="connsiteX204" fmla="*/ 170453 w 561576"/>
                  <a:gd name="connsiteY204" fmla="*/ 53680 h 166931"/>
                  <a:gd name="connsiteX205" fmla="*/ 188879 w 561576"/>
                  <a:gd name="connsiteY205" fmla="*/ 68946 h 166931"/>
                  <a:gd name="connsiteX206" fmla="*/ 180820 w 561576"/>
                  <a:gd name="connsiteY206" fmla="*/ 82330 h 166931"/>
                  <a:gd name="connsiteX207" fmla="*/ 180145 w 561576"/>
                  <a:gd name="connsiteY207" fmla="*/ 84496 h 166931"/>
                  <a:gd name="connsiteX208" fmla="*/ 188169 w 561576"/>
                  <a:gd name="connsiteY208" fmla="*/ 86058 h 166931"/>
                  <a:gd name="connsiteX209" fmla="*/ 188737 w 561576"/>
                  <a:gd name="connsiteY209" fmla="*/ 84389 h 166931"/>
                  <a:gd name="connsiteX210" fmla="*/ 193672 w 561576"/>
                  <a:gd name="connsiteY210" fmla="*/ 75833 h 166931"/>
                  <a:gd name="connsiteX211" fmla="*/ 195411 w 561576"/>
                  <a:gd name="connsiteY211" fmla="*/ 74058 h 166931"/>
                  <a:gd name="connsiteX212" fmla="*/ 197080 w 561576"/>
                  <a:gd name="connsiteY212" fmla="*/ 72638 h 166931"/>
                  <a:gd name="connsiteX213" fmla="*/ 212417 w 561576"/>
                  <a:gd name="connsiteY213" fmla="*/ 67241 h 166931"/>
                  <a:gd name="connsiteX214" fmla="*/ 216145 w 561576"/>
                  <a:gd name="connsiteY214" fmla="*/ 67525 h 166931"/>
                  <a:gd name="connsiteX215" fmla="*/ 232476 w 561576"/>
                  <a:gd name="connsiteY215" fmla="*/ 77537 h 166931"/>
                  <a:gd name="connsiteX216" fmla="*/ 229422 w 561576"/>
                  <a:gd name="connsiteY216" fmla="*/ 87158 h 166931"/>
                  <a:gd name="connsiteX217" fmla="*/ 229209 w 561576"/>
                  <a:gd name="connsiteY217" fmla="*/ 89714 h 166931"/>
                  <a:gd name="connsiteX218" fmla="*/ 229067 w 561576"/>
                  <a:gd name="connsiteY218" fmla="*/ 92306 h 166931"/>
                  <a:gd name="connsiteX219" fmla="*/ 237162 w 561576"/>
                  <a:gd name="connsiteY219" fmla="*/ 93194 h 166931"/>
                  <a:gd name="connsiteX220" fmla="*/ 237268 w 561576"/>
                  <a:gd name="connsiteY220" fmla="*/ 91028 h 166931"/>
                  <a:gd name="connsiteX221" fmla="*/ 237482 w 561576"/>
                  <a:gd name="connsiteY221" fmla="*/ 88401 h 166931"/>
                  <a:gd name="connsiteX222" fmla="*/ 239221 w 561576"/>
                  <a:gd name="connsiteY222" fmla="*/ 82614 h 166931"/>
                  <a:gd name="connsiteX223" fmla="*/ 240215 w 561576"/>
                  <a:gd name="connsiteY223" fmla="*/ 80448 h 166931"/>
                  <a:gd name="connsiteX224" fmla="*/ 241103 w 561576"/>
                  <a:gd name="connsiteY224" fmla="*/ 78993 h 166931"/>
                  <a:gd name="connsiteX225" fmla="*/ 241351 w 561576"/>
                  <a:gd name="connsiteY225" fmla="*/ 78602 h 166931"/>
                  <a:gd name="connsiteX226" fmla="*/ 262156 w 561576"/>
                  <a:gd name="connsiteY226" fmla="*/ 67277 h 166931"/>
                  <a:gd name="connsiteX227" fmla="*/ 265848 w 561576"/>
                  <a:gd name="connsiteY227" fmla="*/ 67561 h 166931"/>
                  <a:gd name="connsiteX228" fmla="*/ 279019 w 561576"/>
                  <a:gd name="connsiteY228" fmla="*/ 73951 h 166931"/>
                  <a:gd name="connsiteX229" fmla="*/ 275789 w 561576"/>
                  <a:gd name="connsiteY229" fmla="*/ 83679 h 166931"/>
                  <a:gd name="connsiteX230" fmla="*/ 275895 w 561576"/>
                  <a:gd name="connsiteY230" fmla="*/ 93833 h 166931"/>
                  <a:gd name="connsiteX231" fmla="*/ 276179 w 561576"/>
                  <a:gd name="connsiteY231" fmla="*/ 95466 h 166931"/>
                  <a:gd name="connsiteX232" fmla="*/ 284593 w 561576"/>
                  <a:gd name="connsiteY232" fmla="*/ 95537 h 166931"/>
                  <a:gd name="connsiteX233" fmla="*/ 284096 w 561576"/>
                  <a:gd name="connsiteY233" fmla="*/ 93087 h 166931"/>
                  <a:gd name="connsiteX234" fmla="*/ 283848 w 561576"/>
                  <a:gd name="connsiteY234" fmla="*/ 84886 h 166931"/>
                  <a:gd name="connsiteX235" fmla="*/ 286155 w 561576"/>
                  <a:gd name="connsiteY235" fmla="*/ 77999 h 166931"/>
                  <a:gd name="connsiteX236" fmla="*/ 287185 w 561576"/>
                  <a:gd name="connsiteY236" fmla="*/ 76153 h 166931"/>
                  <a:gd name="connsiteX237" fmla="*/ 288321 w 561576"/>
                  <a:gd name="connsiteY237" fmla="*/ 74519 h 166931"/>
                  <a:gd name="connsiteX238" fmla="*/ 306995 w 561576"/>
                  <a:gd name="connsiteY238" fmla="*/ 65111 h 166931"/>
                  <a:gd name="connsiteX239" fmla="*/ 310439 w 561576"/>
                  <a:gd name="connsiteY239" fmla="*/ 65360 h 166931"/>
                  <a:gd name="connsiteX240" fmla="*/ 325385 w 561576"/>
                  <a:gd name="connsiteY240" fmla="*/ 74235 h 166931"/>
                  <a:gd name="connsiteX241" fmla="*/ 324924 w 561576"/>
                  <a:gd name="connsiteY241" fmla="*/ 76508 h 166931"/>
                  <a:gd name="connsiteX242" fmla="*/ 326486 w 561576"/>
                  <a:gd name="connsiteY242" fmla="*/ 91703 h 166931"/>
                  <a:gd name="connsiteX243" fmla="*/ 327018 w 561576"/>
                  <a:gd name="connsiteY243" fmla="*/ 93194 h 166931"/>
                  <a:gd name="connsiteX244" fmla="*/ 328616 w 561576"/>
                  <a:gd name="connsiteY244" fmla="*/ 93016 h 166931"/>
                  <a:gd name="connsiteX245" fmla="*/ 332912 w 561576"/>
                  <a:gd name="connsiteY245" fmla="*/ 92519 h 166931"/>
                  <a:gd name="connsiteX246" fmla="*/ 335539 w 561576"/>
                  <a:gd name="connsiteY246" fmla="*/ 92200 h 166931"/>
                  <a:gd name="connsiteX247" fmla="*/ 334119 w 561576"/>
                  <a:gd name="connsiteY247" fmla="*/ 88898 h 166931"/>
                  <a:gd name="connsiteX248" fmla="*/ 332805 w 561576"/>
                  <a:gd name="connsiteY248" fmla="*/ 80022 h 166931"/>
                  <a:gd name="connsiteX249" fmla="*/ 333338 w 561576"/>
                  <a:gd name="connsiteY249" fmla="*/ 76543 h 166931"/>
                  <a:gd name="connsiteX250" fmla="*/ 333444 w 561576"/>
                  <a:gd name="connsiteY250" fmla="*/ 76082 h 166931"/>
                  <a:gd name="connsiteX251" fmla="*/ 334012 w 561576"/>
                  <a:gd name="connsiteY251" fmla="*/ 73845 h 166931"/>
                  <a:gd name="connsiteX252" fmla="*/ 355349 w 561576"/>
                  <a:gd name="connsiteY252" fmla="*/ 58614 h 166931"/>
                  <a:gd name="connsiteX253" fmla="*/ 358793 w 561576"/>
                  <a:gd name="connsiteY253" fmla="*/ 58863 h 166931"/>
                  <a:gd name="connsiteX254" fmla="*/ 369692 w 561576"/>
                  <a:gd name="connsiteY254" fmla="*/ 63727 h 166931"/>
                  <a:gd name="connsiteX255" fmla="*/ 375763 w 561576"/>
                  <a:gd name="connsiteY255" fmla="*/ 82898 h 166931"/>
                  <a:gd name="connsiteX256" fmla="*/ 376580 w 561576"/>
                  <a:gd name="connsiteY256" fmla="*/ 84034 h 166931"/>
                  <a:gd name="connsiteX257" fmla="*/ 379739 w 561576"/>
                  <a:gd name="connsiteY257" fmla="*/ 83182 h 166931"/>
                  <a:gd name="connsiteX258" fmla="*/ 381302 w 561576"/>
                  <a:gd name="connsiteY258" fmla="*/ 82685 h 166931"/>
                  <a:gd name="connsiteX259" fmla="*/ 385491 w 561576"/>
                  <a:gd name="connsiteY259" fmla="*/ 81407 h 166931"/>
                  <a:gd name="connsiteX260" fmla="*/ 382935 w 561576"/>
                  <a:gd name="connsiteY260" fmla="*/ 78709 h 166931"/>
                  <a:gd name="connsiteX261" fmla="*/ 382189 w 561576"/>
                  <a:gd name="connsiteY261" fmla="*/ 77857 h 166931"/>
                  <a:gd name="connsiteX262" fmla="*/ 381408 w 561576"/>
                  <a:gd name="connsiteY262" fmla="*/ 76685 h 166931"/>
                  <a:gd name="connsiteX263" fmla="*/ 378000 w 561576"/>
                  <a:gd name="connsiteY263" fmla="*/ 67525 h 166931"/>
                  <a:gd name="connsiteX264" fmla="*/ 377822 w 561576"/>
                  <a:gd name="connsiteY264" fmla="*/ 64082 h 166931"/>
                  <a:gd name="connsiteX265" fmla="*/ 378000 w 561576"/>
                  <a:gd name="connsiteY265" fmla="*/ 61490 h 166931"/>
                  <a:gd name="connsiteX266" fmla="*/ 378000 w 561576"/>
                  <a:gd name="connsiteY266" fmla="*/ 61064 h 166931"/>
                  <a:gd name="connsiteX267" fmla="*/ 400473 w 561576"/>
                  <a:gd name="connsiteY267" fmla="*/ 41893 h 166931"/>
                  <a:gd name="connsiteX268" fmla="*/ 403810 w 561576"/>
                  <a:gd name="connsiteY268" fmla="*/ 42141 h 166931"/>
                  <a:gd name="connsiteX269" fmla="*/ 418543 w 561576"/>
                  <a:gd name="connsiteY269" fmla="*/ 50981 h 166931"/>
                  <a:gd name="connsiteX270" fmla="*/ 423869 w 561576"/>
                  <a:gd name="connsiteY270" fmla="*/ 61206 h 166931"/>
                  <a:gd name="connsiteX271" fmla="*/ 424756 w 561576"/>
                  <a:gd name="connsiteY271" fmla="*/ 63372 h 166931"/>
                  <a:gd name="connsiteX272" fmla="*/ 427419 w 561576"/>
                  <a:gd name="connsiteY272" fmla="*/ 61810 h 166931"/>
                  <a:gd name="connsiteX273" fmla="*/ 429940 w 561576"/>
                  <a:gd name="connsiteY273" fmla="*/ 60283 h 166931"/>
                  <a:gd name="connsiteX274" fmla="*/ 431892 w 561576"/>
                  <a:gd name="connsiteY274" fmla="*/ 59076 h 166931"/>
                  <a:gd name="connsiteX275" fmla="*/ 430472 w 561576"/>
                  <a:gd name="connsiteY275" fmla="*/ 57301 h 166931"/>
                  <a:gd name="connsiteX276" fmla="*/ 427277 w 561576"/>
                  <a:gd name="connsiteY276" fmla="*/ 51798 h 166931"/>
                  <a:gd name="connsiteX277" fmla="*/ 426177 w 561576"/>
                  <a:gd name="connsiteY277" fmla="*/ 41325 h 166931"/>
                  <a:gd name="connsiteX278" fmla="*/ 451099 w 561576"/>
                  <a:gd name="connsiteY278" fmla="*/ 22508 h 166931"/>
                  <a:gd name="connsiteX279" fmla="*/ 455004 w 561576"/>
                  <a:gd name="connsiteY279" fmla="*/ 22757 h 166931"/>
                  <a:gd name="connsiteX280" fmla="*/ 468069 w 561576"/>
                  <a:gd name="connsiteY280" fmla="*/ 30283 h 166931"/>
                  <a:gd name="connsiteX281" fmla="*/ 469383 w 561576"/>
                  <a:gd name="connsiteY281" fmla="*/ 31491 h 166931"/>
                  <a:gd name="connsiteX282" fmla="*/ 474957 w 561576"/>
                  <a:gd name="connsiteY282" fmla="*/ 26769 h 166931"/>
                  <a:gd name="connsiteX283" fmla="*/ 473856 w 561576"/>
                  <a:gd name="connsiteY283" fmla="*/ 24674 h 166931"/>
                  <a:gd name="connsiteX284" fmla="*/ 473075 w 561576"/>
                  <a:gd name="connsiteY284" fmla="*/ 23112 h 166931"/>
                  <a:gd name="connsiteX285" fmla="*/ 473004 w 561576"/>
                  <a:gd name="connsiteY285" fmla="*/ 15301 h 166931"/>
                  <a:gd name="connsiteX286" fmla="*/ 487986 w 561576"/>
                  <a:gd name="connsiteY286" fmla="*/ 1420 h 166931"/>
                  <a:gd name="connsiteX287" fmla="*/ 499205 w 561576"/>
                  <a:gd name="connsiteY287" fmla="*/ 0 h 16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61576" h="166931">
                    <a:moveTo>
                      <a:pt x="499276" y="107"/>
                    </a:moveTo>
                    <a:cubicBezTo>
                      <a:pt x="508719" y="107"/>
                      <a:pt x="515110" y="3337"/>
                      <a:pt x="518199" y="6000"/>
                    </a:cubicBezTo>
                    <a:cubicBezTo>
                      <a:pt x="515039" y="7100"/>
                      <a:pt x="511986" y="8592"/>
                      <a:pt x="509075" y="10509"/>
                    </a:cubicBezTo>
                    <a:lnTo>
                      <a:pt x="506909" y="11964"/>
                    </a:lnTo>
                    <a:lnTo>
                      <a:pt x="513122" y="17574"/>
                    </a:lnTo>
                    <a:lnTo>
                      <a:pt x="514400" y="16793"/>
                    </a:lnTo>
                    <a:cubicBezTo>
                      <a:pt x="517418" y="14946"/>
                      <a:pt x="520648" y="13633"/>
                      <a:pt x="524021" y="12852"/>
                    </a:cubicBezTo>
                    <a:cubicBezTo>
                      <a:pt x="524660" y="12710"/>
                      <a:pt x="525299" y="12603"/>
                      <a:pt x="525974" y="12497"/>
                    </a:cubicBezTo>
                    <a:lnTo>
                      <a:pt x="526435" y="12426"/>
                    </a:lnTo>
                    <a:cubicBezTo>
                      <a:pt x="526932" y="12355"/>
                      <a:pt x="527429" y="12248"/>
                      <a:pt x="527962" y="12213"/>
                    </a:cubicBezTo>
                    <a:cubicBezTo>
                      <a:pt x="528991" y="12106"/>
                      <a:pt x="530021" y="12071"/>
                      <a:pt x="531015" y="12071"/>
                    </a:cubicBezTo>
                    <a:cubicBezTo>
                      <a:pt x="544648" y="12071"/>
                      <a:pt x="559807" y="18071"/>
                      <a:pt x="561440" y="34899"/>
                    </a:cubicBezTo>
                    <a:cubicBezTo>
                      <a:pt x="562008" y="40828"/>
                      <a:pt x="560801" y="46721"/>
                      <a:pt x="557855" y="51975"/>
                    </a:cubicBezTo>
                    <a:cubicBezTo>
                      <a:pt x="557393" y="52827"/>
                      <a:pt x="556861" y="53680"/>
                      <a:pt x="556293" y="54461"/>
                    </a:cubicBezTo>
                    <a:cubicBezTo>
                      <a:pt x="555547" y="55526"/>
                      <a:pt x="554731" y="56520"/>
                      <a:pt x="553843" y="57478"/>
                    </a:cubicBezTo>
                    <a:cubicBezTo>
                      <a:pt x="551855" y="59679"/>
                      <a:pt x="549547" y="61597"/>
                      <a:pt x="546991" y="63159"/>
                    </a:cubicBezTo>
                    <a:cubicBezTo>
                      <a:pt x="545855" y="63869"/>
                      <a:pt x="544648" y="64472"/>
                      <a:pt x="543476" y="65005"/>
                    </a:cubicBezTo>
                    <a:cubicBezTo>
                      <a:pt x="542589" y="65395"/>
                      <a:pt x="541666" y="65750"/>
                      <a:pt x="540743" y="66070"/>
                    </a:cubicBezTo>
                    <a:cubicBezTo>
                      <a:pt x="539252" y="66567"/>
                      <a:pt x="537796" y="66957"/>
                      <a:pt x="536376" y="67206"/>
                    </a:cubicBezTo>
                    <a:cubicBezTo>
                      <a:pt x="535701" y="67348"/>
                      <a:pt x="534991" y="67419"/>
                      <a:pt x="534317" y="67525"/>
                    </a:cubicBezTo>
                    <a:lnTo>
                      <a:pt x="533713" y="67632"/>
                    </a:lnTo>
                    <a:cubicBezTo>
                      <a:pt x="533358" y="67632"/>
                      <a:pt x="533039" y="67667"/>
                      <a:pt x="532684" y="67703"/>
                    </a:cubicBezTo>
                    <a:lnTo>
                      <a:pt x="532080" y="67703"/>
                    </a:lnTo>
                    <a:cubicBezTo>
                      <a:pt x="531583" y="67738"/>
                      <a:pt x="531086" y="67774"/>
                      <a:pt x="530553" y="67774"/>
                    </a:cubicBezTo>
                    <a:cubicBezTo>
                      <a:pt x="526861" y="67774"/>
                      <a:pt x="523311" y="67170"/>
                      <a:pt x="519938" y="65963"/>
                    </a:cubicBezTo>
                    <a:cubicBezTo>
                      <a:pt x="519193" y="65715"/>
                      <a:pt x="518483" y="65431"/>
                      <a:pt x="517773" y="65111"/>
                    </a:cubicBezTo>
                    <a:cubicBezTo>
                      <a:pt x="516956" y="64756"/>
                      <a:pt x="516175" y="64366"/>
                      <a:pt x="515394" y="63940"/>
                    </a:cubicBezTo>
                    <a:cubicBezTo>
                      <a:pt x="512305" y="62236"/>
                      <a:pt x="509572" y="59999"/>
                      <a:pt x="507264" y="57372"/>
                    </a:cubicBezTo>
                    <a:cubicBezTo>
                      <a:pt x="506944" y="56981"/>
                      <a:pt x="506625" y="56591"/>
                      <a:pt x="506341" y="56200"/>
                    </a:cubicBezTo>
                    <a:lnTo>
                      <a:pt x="505347" y="54887"/>
                    </a:lnTo>
                    <a:lnTo>
                      <a:pt x="500057" y="57443"/>
                    </a:lnTo>
                    <a:lnTo>
                      <a:pt x="498140" y="58756"/>
                    </a:lnTo>
                    <a:lnTo>
                      <a:pt x="499489" y="60709"/>
                    </a:lnTo>
                    <a:cubicBezTo>
                      <a:pt x="499631" y="60887"/>
                      <a:pt x="499737" y="61064"/>
                      <a:pt x="499879" y="61242"/>
                    </a:cubicBezTo>
                    <a:cubicBezTo>
                      <a:pt x="503536" y="65892"/>
                      <a:pt x="506696" y="69194"/>
                      <a:pt x="512163" y="71750"/>
                    </a:cubicBezTo>
                    <a:cubicBezTo>
                      <a:pt x="512483" y="96211"/>
                      <a:pt x="494163" y="103099"/>
                      <a:pt x="493418" y="103347"/>
                    </a:cubicBezTo>
                    <a:cubicBezTo>
                      <a:pt x="492672" y="103596"/>
                      <a:pt x="491927" y="103809"/>
                      <a:pt x="490791" y="104093"/>
                    </a:cubicBezTo>
                    <a:cubicBezTo>
                      <a:pt x="488306" y="104661"/>
                      <a:pt x="485856" y="104945"/>
                      <a:pt x="483442" y="104945"/>
                    </a:cubicBezTo>
                    <a:cubicBezTo>
                      <a:pt x="481844" y="104945"/>
                      <a:pt x="480247" y="104838"/>
                      <a:pt x="478649" y="104590"/>
                    </a:cubicBezTo>
                    <a:cubicBezTo>
                      <a:pt x="471442" y="103489"/>
                      <a:pt x="464803" y="99868"/>
                      <a:pt x="459975" y="94436"/>
                    </a:cubicBezTo>
                    <a:cubicBezTo>
                      <a:pt x="456851" y="90922"/>
                      <a:pt x="454578" y="86732"/>
                      <a:pt x="453407" y="82294"/>
                    </a:cubicBezTo>
                    <a:lnTo>
                      <a:pt x="452732" y="79809"/>
                    </a:lnTo>
                    <a:lnTo>
                      <a:pt x="449147" y="81797"/>
                    </a:lnTo>
                    <a:cubicBezTo>
                      <a:pt x="448365" y="82223"/>
                      <a:pt x="447584" y="82685"/>
                      <a:pt x="446803" y="83111"/>
                    </a:cubicBezTo>
                    <a:lnTo>
                      <a:pt x="445419" y="83857"/>
                    </a:lnTo>
                    <a:lnTo>
                      <a:pt x="446022" y="86022"/>
                    </a:lnTo>
                    <a:cubicBezTo>
                      <a:pt x="447478" y="90637"/>
                      <a:pt x="449786" y="94898"/>
                      <a:pt x="452910" y="98696"/>
                    </a:cubicBezTo>
                    <a:cubicBezTo>
                      <a:pt x="453691" y="102034"/>
                      <a:pt x="453797" y="105477"/>
                      <a:pt x="453300" y="108886"/>
                    </a:cubicBezTo>
                    <a:cubicBezTo>
                      <a:pt x="451277" y="122022"/>
                      <a:pt x="439774" y="131927"/>
                      <a:pt x="426496" y="131927"/>
                    </a:cubicBezTo>
                    <a:cubicBezTo>
                      <a:pt x="425111" y="131927"/>
                      <a:pt x="423727" y="131820"/>
                      <a:pt x="422342" y="131607"/>
                    </a:cubicBezTo>
                    <a:cubicBezTo>
                      <a:pt x="417052" y="130791"/>
                      <a:pt x="412189" y="128483"/>
                      <a:pt x="408248" y="124933"/>
                    </a:cubicBezTo>
                    <a:cubicBezTo>
                      <a:pt x="407609" y="124329"/>
                      <a:pt x="406970" y="123726"/>
                      <a:pt x="406366" y="123051"/>
                    </a:cubicBezTo>
                    <a:cubicBezTo>
                      <a:pt x="405727" y="122341"/>
                      <a:pt x="405088" y="121596"/>
                      <a:pt x="404343" y="120530"/>
                    </a:cubicBezTo>
                    <a:cubicBezTo>
                      <a:pt x="401502" y="116590"/>
                      <a:pt x="399798" y="111939"/>
                      <a:pt x="399372" y="107111"/>
                    </a:cubicBezTo>
                    <a:cubicBezTo>
                      <a:pt x="399372" y="106933"/>
                      <a:pt x="399372" y="106756"/>
                      <a:pt x="399372" y="106543"/>
                    </a:cubicBezTo>
                    <a:lnTo>
                      <a:pt x="399230" y="103312"/>
                    </a:lnTo>
                    <a:lnTo>
                      <a:pt x="396000" y="104341"/>
                    </a:lnTo>
                    <a:cubicBezTo>
                      <a:pt x="394899" y="104696"/>
                      <a:pt x="393763" y="105051"/>
                      <a:pt x="392662" y="105406"/>
                    </a:cubicBezTo>
                    <a:lnTo>
                      <a:pt x="391100" y="105868"/>
                    </a:lnTo>
                    <a:lnTo>
                      <a:pt x="391207" y="107501"/>
                    </a:lnTo>
                    <a:cubicBezTo>
                      <a:pt x="391704" y="114069"/>
                      <a:pt x="394047" y="120353"/>
                      <a:pt x="397917" y="125678"/>
                    </a:cubicBezTo>
                    <a:cubicBezTo>
                      <a:pt x="398627" y="126672"/>
                      <a:pt x="399443" y="127631"/>
                      <a:pt x="400437" y="128696"/>
                    </a:cubicBezTo>
                    <a:cubicBezTo>
                      <a:pt x="398272" y="141690"/>
                      <a:pt x="386840" y="151453"/>
                      <a:pt x="373669" y="151453"/>
                    </a:cubicBezTo>
                    <a:cubicBezTo>
                      <a:pt x="372284" y="151453"/>
                      <a:pt x="370899" y="151346"/>
                      <a:pt x="369515" y="151133"/>
                    </a:cubicBezTo>
                    <a:cubicBezTo>
                      <a:pt x="362343" y="150033"/>
                      <a:pt x="356024" y="146199"/>
                      <a:pt x="351586" y="140128"/>
                    </a:cubicBezTo>
                    <a:cubicBezTo>
                      <a:pt x="351054" y="139382"/>
                      <a:pt x="350557" y="138637"/>
                      <a:pt x="350095" y="137856"/>
                    </a:cubicBezTo>
                    <a:cubicBezTo>
                      <a:pt x="349527" y="136862"/>
                      <a:pt x="349030" y="135867"/>
                      <a:pt x="348604" y="134802"/>
                    </a:cubicBezTo>
                    <a:cubicBezTo>
                      <a:pt x="346829" y="130649"/>
                      <a:pt x="346154" y="126033"/>
                      <a:pt x="346651" y="121489"/>
                    </a:cubicBezTo>
                    <a:lnTo>
                      <a:pt x="346651" y="121027"/>
                    </a:lnTo>
                    <a:cubicBezTo>
                      <a:pt x="346722" y="120743"/>
                      <a:pt x="346758" y="120459"/>
                      <a:pt x="346793" y="120175"/>
                    </a:cubicBezTo>
                    <a:cubicBezTo>
                      <a:pt x="346864" y="119678"/>
                      <a:pt x="346971" y="119181"/>
                      <a:pt x="347113" y="118684"/>
                    </a:cubicBezTo>
                    <a:lnTo>
                      <a:pt x="347752" y="115773"/>
                    </a:lnTo>
                    <a:lnTo>
                      <a:pt x="343066" y="116483"/>
                    </a:lnTo>
                    <a:cubicBezTo>
                      <a:pt x="342213" y="116625"/>
                      <a:pt x="341361" y="116767"/>
                      <a:pt x="340509" y="116874"/>
                    </a:cubicBezTo>
                    <a:lnTo>
                      <a:pt x="339089" y="117122"/>
                    </a:lnTo>
                    <a:lnTo>
                      <a:pt x="338699" y="118897"/>
                    </a:lnTo>
                    <a:cubicBezTo>
                      <a:pt x="337456" y="126956"/>
                      <a:pt x="339054" y="135193"/>
                      <a:pt x="343208" y="142187"/>
                    </a:cubicBezTo>
                    <a:cubicBezTo>
                      <a:pt x="339196" y="153193"/>
                      <a:pt x="328368" y="160719"/>
                      <a:pt x="316723" y="160719"/>
                    </a:cubicBezTo>
                    <a:cubicBezTo>
                      <a:pt x="315374" y="160719"/>
                      <a:pt x="314025" y="160613"/>
                      <a:pt x="312640" y="160400"/>
                    </a:cubicBezTo>
                    <a:cubicBezTo>
                      <a:pt x="306853" y="159512"/>
                      <a:pt x="301599" y="156885"/>
                      <a:pt x="297374" y="152802"/>
                    </a:cubicBezTo>
                    <a:cubicBezTo>
                      <a:pt x="296912" y="152341"/>
                      <a:pt x="296415" y="151879"/>
                      <a:pt x="295989" y="151382"/>
                    </a:cubicBezTo>
                    <a:cubicBezTo>
                      <a:pt x="295528" y="150849"/>
                      <a:pt x="295066" y="150281"/>
                      <a:pt x="294640" y="149713"/>
                    </a:cubicBezTo>
                    <a:lnTo>
                      <a:pt x="294285" y="149287"/>
                    </a:lnTo>
                    <a:cubicBezTo>
                      <a:pt x="289847" y="143252"/>
                      <a:pt x="288037" y="135867"/>
                      <a:pt x="289173" y="128447"/>
                    </a:cubicBezTo>
                    <a:cubicBezTo>
                      <a:pt x="289421" y="126850"/>
                      <a:pt x="289847" y="125217"/>
                      <a:pt x="290522" y="123406"/>
                    </a:cubicBezTo>
                    <a:lnTo>
                      <a:pt x="291516" y="120672"/>
                    </a:lnTo>
                    <a:lnTo>
                      <a:pt x="286652" y="120743"/>
                    </a:lnTo>
                    <a:cubicBezTo>
                      <a:pt x="285871" y="120743"/>
                      <a:pt x="285055" y="120779"/>
                      <a:pt x="284238" y="120779"/>
                    </a:cubicBezTo>
                    <a:lnTo>
                      <a:pt x="282747" y="120779"/>
                    </a:lnTo>
                    <a:lnTo>
                      <a:pt x="282321" y="122199"/>
                    </a:lnTo>
                    <a:cubicBezTo>
                      <a:pt x="281753" y="124045"/>
                      <a:pt x="281362" y="125643"/>
                      <a:pt x="281114" y="127205"/>
                    </a:cubicBezTo>
                    <a:cubicBezTo>
                      <a:pt x="279623" y="137004"/>
                      <a:pt x="282250" y="146980"/>
                      <a:pt x="288321" y="154826"/>
                    </a:cubicBezTo>
                    <a:cubicBezTo>
                      <a:pt x="282641" y="162459"/>
                      <a:pt x="273587" y="166932"/>
                      <a:pt x="264250" y="166932"/>
                    </a:cubicBezTo>
                    <a:cubicBezTo>
                      <a:pt x="262795" y="166932"/>
                      <a:pt x="261304" y="166825"/>
                      <a:pt x="259812" y="166577"/>
                    </a:cubicBezTo>
                    <a:cubicBezTo>
                      <a:pt x="251931" y="165370"/>
                      <a:pt x="244973" y="161145"/>
                      <a:pt x="240251" y="154719"/>
                    </a:cubicBezTo>
                    <a:cubicBezTo>
                      <a:pt x="240002" y="154364"/>
                      <a:pt x="239754" y="154009"/>
                      <a:pt x="239541" y="153654"/>
                    </a:cubicBezTo>
                    <a:lnTo>
                      <a:pt x="239292" y="153264"/>
                    </a:lnTo>
                    <a:cubicBezTo>
                      <a:pt x="238902" y="152625"/>
                      <a:pt x="238511" y="152021"/>
                      <a:pt x="238156" y="151346"/>
                    </a:cubicBezTo>
                    <a:cubicBezTo>
                      <a:pt x="237766" y="150636"/>
                      <a:pt x="237375" y="149891"/>
                      <a:pt x="237055" y="149145"/>
                    </a:cubicBezTo>
                    <a:cubicBezTo>
                      <a:pt x="234712" y="143926"/>
                      <a:pt x="233931" y="138175"/>
                      <a:pt x="234819" y="132495"/>
                    </a:cubicBezTo>
                    <a:cubicBezTo>
                      <a:pt x="235209" y="129903"/>
                      <a:pt x="235990" y="127347"/>
                      <a:pt x="237055" y="124897"/>
                    </a:cubicBezTo>
                    <a:cubicBezTo>
                      <a:pt x="237375" y="124152"/>
                      <a:pt x="237766" y="123442"/>
                      <a:pt x="238156" y="122732"/>
                    </a:cubicBezTo>
                    <a:cubicBezTo>
                      <a:pt x="238334" y="122412"/>
                      <a:pt x="238547" y="122057"/>
                      <a:pt x="238866" y="121560"/>
                    </a:cubicBezTo>
                    <a:lnTo>
                      <a:pt x="240641" y="118755"/>
                    </a:lnTo>
                    <a:lnTo>
                      <a:pt x="231517" y="117868"/>
                    </a:lnTo>
                    <a:lnTo>
                      <a:pt x="230878" y="119039"/>
                    </a:lnTo>
                    <a:cubicBezTo>
                      <a:pt x="228783" y="122909"/>
                      <a:pt x="227363" y="127027"/>
                      <a:pt x="226724" y="131252"/>
                    </a:cubicBezTo>
                    <a:cubicBezTo>
                      <a:pt x="225517" y="139169"/>
                      <a:pt x="226795" y="147086"/>
                      <a:pt x="230417" y="154222"/>
                    </a:cubicBezTo>
                    <a:cubicBezTo>
                      <a:pt x="224736" y="162210"/>
                      <a:pt x="215506" y="166897"/>
                      <a:pt x="205955" y="166897"/>
                    </a:cubicBezTo>
                    <a:cubicBezTo>
                      <a:pt x="204500" y="166897"/>
                      <a:pt x="203009" y="166790"/>
                      <a:pt x="201518" y="166541"/>
                    </a:cubicBezTo>
                    <a:cubicBezTo>
                      <a:pt x="189979" y="164766"/>
                      <a:pt x="180465" y="156317"/>
                      <a:pt x="177270" y="145027"/>
                    </a:cubicBezTo>
                    <a:cubicBezTo>
                      <a:pt x="177057" y="144317"/>
                      <a:pt x="176915" y="143607"/>
                      <a:pt x="176772" y="142897"/>
                    </a:cubicBezTo>
                    <a:cubicBezTo>
                      <a:pt x="176595" y="142080"/>
                      <a:pt x="176488" y="141264"/>
                      <a:pt x="176382" y="140412"/>
                    </a:cubicBezTo>
                    <a:cubicBezTo>
                      <a:pt x="176062" y="137714"/>
                      <a:pt x="176098" y="135015"/>
                      <a:pt x="176488" y="132495"/>
                    </a:cubicBezTo>
                    <a:cubicBezTo>
                      <a:pt x="177376" y="126601"/>
                      <a:pt x="180074" y="121169"/>
                      <a:pt x="184192" y="116732"/>
                    </a:cubicBezTo>
                    <a:cubicBezTo>
                      <a:pt x="184654" y="116235"/>
                      <a:pt x="185151" y="115738"/>
                      <a:pt x="185684" y="115276"/>
                    </a:cubicBezTo>
                    <a:lnTo>
                      <a:pt x="188914" y="112294"/>
                    </a:lnTo>
                    <a:lnTo>
                      <a:pt x="178335" y="111122"/>
                    </a:lnTo>
                    <a:lnTo>
                      <a:pt x="177660" y="111903"/>
                    </a:lnTo>
                    <a:cubicBezTo>
                      <a:pt x="172725" y="117442"/>
                      <a:pt x="169566" y="124116"/>
                      <a:pt x="168465" y="131288"/>
                    </a:cubicBezTo>
                    <a:cubicBezTo>
                      <a:pt x="167861" y="135264"/>
                      <a:pt x="167897" y="139311"/>
                      <a:pt x="168607" y="143358"/>
                    </a:cubicBezTo>
                    <a:cubicBezTo>
                      <a:pt x="163033" y="147654"/>
                      <a:pt x="156217" y="149962"/>
                      <a:pt x="149329" y="149962"/>
                    </a:cubicBezTo>
                    <a:cubicBezTo>
                      <a:pt x="147767" y="149962"/>
                      <a:pt x="146205" y="149855"/>
                      <a:pt x="144678" y="149607"/>
                    </a:cubicBezTo>
                    <a:cubicBezTo>
                      <a:pt x="136335" y="148329"/>
                      <a:pt x="129022" y="143891"/>
                      <a:pt x="124052" y="137110"/>
                    </a:cubicBezTo>
                    <a:cubicBezTo>
                      <a:pt x="121850" y="134092"/>
                      <a:pt x="120182" y="130720"/>
                      <a:pt x="119152" y="127063"/>
                    </a:cubicBezTo>
                    <a:cubicBezTo>
                      <a:pt x="118975" y="126388"/>
                      <a:pt x="118797" y="125714"/>
                      <a:pt x="118655" y="125039"/>
                    </a:cubicBezTo>
                    <a:cubicBezTo>
                      <a:pt x="118478" y="124258"/>
                      <a:pt x="118336" y="123513"/>
                      <a:pt x="118229" y="122732"/>
                    </a:cubicBezTo>
                    <a:cubicBezTo>
                      <a:pt x="117839" y="119714"/>
                      <a:pt x="117839" y="116696"/>
                      <a:pt x="118300" y="113714"/>
                    </a:cubicBezTo>
                    <a:cubicBezTo>
                      <a:pt x="118797" y="110377"/>
                      <a:pt x="119898" y="107111"/>
                      <a:pt x="121531" y="104022"/>
                    </a:cubicBezTo>
                    <a:lnTo>
                      <a:pt x="122454" y="101608"/>
                    </a:lnTo>
                    <a:lnTo>
                      <a:pt x="119862" y="101040"/>
                    </a:lnTo>
                    <a:cubicBezTo>
                      <a:pt x="118549" y="100756"/>
                      <a:pt x="117271" y="100472"/>
                      <a:pt x="115992" y="100223"/>
                    </a:cubicBezTo>
                    <a:lnTo>
                      <a:pt x="114466" y="99904"/>
                    </a:lnTo>
                    <a:lnTo>
                      <a:pt x="113791" y="101324"/>
                    </a:lnTo>
                    <a:cubicBezTo>
                      <a:pt x="112016" y="104945"/>
                      <a:pt x="110845" y="108673"/>
                      <a:pt x="110277" y="112471"/>
                    </a:cubicBezTo>
                    <a:cubicBezTo>
                      <a:pt x="109638" y="116625"/>
                      <a:pt x="109673" y="120850"/>
                      <a:pt x="110383" y="125075"/>
                    </a:cubicBezTo>
                    <a:cubicBezTo>
                      <a:pt x="108288" y="126388"/>
                      <a:pt x="106052" y="127453"/>
                      <a:pt x="103638" y="128234"/>
                    </a:cubicBezTo>
                    <a:cubicBezTo>
                      <a:pt x="103034" y="128447"/>
                      <a:pt x="102395" y="128625"/>
                      <a:pt x="101756" y="128767"/>
                    </a:cubicBezTo>
                    <a:cubicBezTo>
                      <a:pt x="101117" y="128909"/>
                      <a:pt x="100478" y="129087"/>
                      <a:pt x="99839" y="129193"/>
                    </a:cubicBezTo>
                    <a:cubicBezTo>
                      <a:pt x="98135" y="129477"/>
                      <a:pt x="96502" y="129619"/>
                      <a:pt x="94833" y="129619"/>
                    </a:cubicBezTo>
                    <a:cubicBezTo>
                      <a:pt x="93377" y="129619"/>
                      <a:pt x="91922" y="129513"/>
                      <a:pt x="90466" y="129264"/>
                    </a:cubicBezTo>
                    <a:cubicBezTo>
                      <a:pt x="88230" y="128909"/>
                      <a:pt x="85957" y="128270"/>
                      <a:pt x="83721" y="127347"/>
                    </a:cubicBezTo>
                    <a:cubicBezTo>
                      <a:pt x="83082" y="127063"/>
                      <a:pt x="82443" y="126814"/>
                      <a:pt x="81839" y="126495"/>
                    </a:cubicBezTo>
                    <a:cubicBezTo>
                      <a:pt x="81236" y="126175"/>
                      <a:pt x="80668" y="125856"/>
                      <a:pt x="80100" y="125536"/>
                    </a:cubicBezTo>
                    <a:cubicBezTo>
                      <a:pt x="76691" y="123513"/>
                      <a:pt x="73780" y="120850"/>
                      <a:pt x="71224" y="117371"/>
                    </a:cubicBezTo>
                    <a:cubicBezTo>
                      <a:pt x="70904" y="116945"/>
                      <a:pt x="70620" y="116483"/>
                      <a:pt x="70336" y="116022"/>
                    </a:cubicBezTo>
                    <a:lnTo>
                      <a:pt x="70088" y="115667"/>
                    </a:lnTo>
                    <a:cubicBezTo>
                      <a:pt x="69910" y="115347"/>
                      <a:pt x="69733" y="115028"/>
                      <a:pt x="69378" y="114389"/>
                    </a:cubicBezTo>
                    <a:lnTo>
                      <a:pt x="69129" y="113927"/>
                    </a:lnTo>
                    <a:cubicBezTo>
                      <a:pt x="66254" y="108389"/>
                      <a:pt x="65224" y="102247"/>
                      <a:pt x="66147" y="96176"/>
                    </a:cubicBezTo>
                    <a:lnTo>
                      <a:pt x="66715" y="93123"/>
                    </a:lnTo>
                    <a:lnTo>
                      <a:pt x="60502" y="92342"/>
                    </a:lnTo>
                    <a:lnTo>
                      <a:pt x="58514" y="92448"/>
                    </a:lnTo>
                    <a:lnTo>
                      <a:pt x="58053" y="94969"/>
                    </a:lnTo>
                    <a:cubicBezTo>
                      <a:pt x="56881" y="102531"/>
                      <a:pt x="58088" y="110128"/>
                      <a:pt x="61496" y="117051"/>
                    </a:cubicBezTo>
                    <a:cubicBezTo>
                      <a:pt x="60076" y="117832"/>
                      <a:pt x="58585" y="118507"/>
                      <a:pt x="57094" y="119004"/>
                    </a:cubicBezTo>
                    <a:cubicBezTo>
                      <a:pt x="53792" y="120175"/>
                      <a:pt x="50313" y="120743"/>
                      <a:pt x="46763" y="120743"/>
                    </a:cubicBezTo>
                    <a:cubicBezTo>
                      <a:pt x="45165" y="120743"/>
                      <a:pt x="43532" y="120601"/>
                      <a:pt x="41686" y="120317"/>
                    </a:cubicBezTo>
                    <a:lnTo>
                      <a:pt x="41260" y="120211"/>
                    </a:lnTo>
                    <a:cubicBezTo>
                      <a:pt x="40301" y="120033"/>
                      <a:pt x="39378" y="119856"/>
                      <a:pt x="38455" y="119607"/>
                    </a:cubicBezTo>
                    <a:cubicBezTo>
                      <a:pt x="37248" y="119288"/>
                      <a:pt x="36006" y="118862"/>
                      <a:pt x="34657" y="118294"/>
                    </a:cubicBezTo>
                    <a:cubicBezTo>
                      <a:pt x="31426" y="116945"/>
                      <a:pt x="28550" y="115170"/>
                      <a:pt x="26065" y="112968"/>
                    </a:cubicBezTo>
                    <a:cubicBezTo>
                      <a:pt x="25106" y="112116"/>
                      <a:pt x="24219" y="111193"/>
                      <a:pt x="23402" y="110235"/>
                    </a:cubicBezTo>
                    <a:cubicBezTo>
                      <a:pt x="22763" y="109525"/>
                      <a:pt x="22160" y="108779"/>
                      <a:pt x="21627" y="107998"/>
                    </a:cubicBezTo>
                    <a:cubicBezTo>
                      <a:pt x="17651" y="102460"/>
                      <a:pt x="15805" y="95785"/>
                      <a:pt x="16444" y="89182"/>
                    </a:cubicBezTo>
                    <a:lnTo>
                      <a:pt x="16586" y="87797"/>
                    </a:lnTo>
                    <a:lnTo>
                      <a:pt x="8882" y="83928"/>
                    </a:lnTo>
                    <a:lnTo>
                      <a:pt x="8491" y="86697"/>
                    </a:lnTo>
                    <a:cubicBezTo>
                      <a:pt x="7462" y="93726"/>
                      <a:pt x="9308" y="102069"/>
                      <a:pt x="12397" y="108495"/>
                    </a:cubicBezTo>
                    <a:cubicBezTo>
                      <a:pt x="10231" y="109383"/>
                      <a:pt x="8527" y="109951"/>
                      <a:pt x="6610" y="110590"/>
                    </a:cubicBezTo>
                    <a:cubicBezTo>
                      <a:pt x="3521" y="104057"/>
                      <a:pt x="823" y="95146"/>
                      <a:pt x="219" y="87939"/>
                    </a:cubicBezTo>
                    <a:cubicBezTo>
                      <a:pt x="-2266" y="58330"/>
                      <a:pt x="16657" y="32449"/>
                      <a:pt x="42432" y="30212"/>
                    </a:cubicBezTo>
                    <a:cubicBezTo>
                      <a:pt x="40692" y="32272"/>
                      <a:pt x="39201" y="34579"/>
                      <a:pt x="37923" y="37064"/>
                    </a:cubicBezTo>
                    <a:lnTo>
                      <a:pt x="36964" y="38982"/>
                    </a:lnTo>
                    <a:lnTo>
                      <a:pt x="44455" y="42248"/>
                    </a:lnTo>
                    <a:lnTo>
                      <a:pt x="45307" y="40579"/>
                    </a:lnTo>
                    <a:cubicBezTo>
                      <a:pt x="47473" y="36425"/>
                      <a:pt x="50562" y="33017"/>
                      <a:pt x="54644" y="30355"/>
                    </a:cubicBezTo>
                    <a:lnTo>
                      <a:pt x="55177" y="30035"/>
                    </a:lnTo>
                    <a:cubicBezTo>
                      <a:pt x="61390" y="26236"/>
                      <a:pt x="67816" y="25278"/>
                      <a:pt x="70230" y="25029"/>
                    </a:cubicBezTo>
                    <a:cubicBezTo>
                      <a:pt x="71046" y="24958"/>
                      <a:pt x="71863" y="24958"/>
                      <a:pt x="72715" y="24958"/>
                    </a:cubicBezTo>
                    <a:cubicBezTo>
                      <a:pt x="81058" y="24958"/>
                      <a:pt x="88833" y="27834"/>
                      <a:pt x="93164" y="32485"/>
                    </a:cubicBezTo>
                    <a:lnTo>
                      <a:pt x="93626" y="33124"/>
                    </a:lnTo>
                    <a:cubicBezTo>
                      <a:pt x="95543" y="34899"/>
                      <a:pt x="96786" y="36532"/>
                      <a:pt x="97496" y="37632"/>
                    </a:cubicBezTo>
                    <a:cubicBezTo>
                      <a:pt x="93626" y="41254"/>
                      <a:pt x="90750" y="45727"/>
                      <a:pt x="89117" y="50733"/>
                    </a:cubicBezTo>
                    <a:cubicBezTo>
                      <a:pt x="88798" y="51656"/>
                      <a:pt x="88549" y="52614"/>
                      <a:pt x="88336" y="53573"/>
                    </a:cubicBezTo>
                    <a:lnTo>
                      <a:pt x="87946" y="55348"/>
                    </a:lnTo>
                    <a:lnTo>
                      <a:pt x="95792" y="58046"/>
                    </a:lnTo>
                    <a:lnTo>
                      <a:pt x="96253" y="55810"/>
                    </a:lnTo>
                    <a:cubicBezTo>
                      <a:pt x="97212" y="51301"/>
                      <a:pt x="99484" y="47218"/>
                      <a:pt x="102786" y="43987"/>
                    </a:cubicBezTo>
                    <a:cubicBezTo>
                      <a:pt x="103318" y="43455"/>
                      <a:pt x="103851" y="42958"/>
                      <a:pt x="104419" y="42496"/>
                    </a:cubicBezTo>
                    <a:cubicBezTo>
                      <a:pt x="104951" y="42070"/>
                      <a:pt x="105519" y="41680"/>
                      <a:pt x="106052" y="41325"/>
                    </a:cubicBezTo>
                    <a:cubicBezTo>
                      <a:pt x="109567" y="38946"/>
                      <a:pt x="113720" y="38485"/>
                      <a:pt x="118904" y="38485"/>
                    </a:cubicBezTo>
                    <a:cubicBezTo>
                      <a:pt x="120075" y="38485"/>
                      <a:pt x="121282" y="38591"/>
                      <a:pt x="122454" y="38769"/>
                    </a:cubicBezTo>
                    <a:cubicBezTo>
                      <a:pt x="133140" y="40402"/>
                      <a:pt x="140738" y="47751"/>
                      <a:pt x="142051" y="57549"/>
                    </a:cubicBezTo>
                    <a:cubicBezTo>
                      <a:pt x="138749" y="61774"/>
                      <a:pt x="136619" y="66780"/>
                      <a:pt x="135803" y="72212"/>
                    </a:cubicBezTo>
                    <a:lnTo>
                      <a:pt x="135625" y="73916"/>
                    </a:lnTo>
                    <a:lnTo>
                      <a:pt x="141341" y="75443"/>
                    </a:lnTo>
                    <a:lnTo>
                      <a:pt x="143613" y="75513"/>
                    </a:lnTo>
                    <a:lnTo>
                      <a:pt x="143897" y="73206"/>
                    </a:lnTo>
                    <a:cubicBezTo>
                      <a:pt x="144075" y="72070"/>
                      <a:pt x="144359" y="70863"/>
                      <a:pt x="144820" y="69514"/>
                    </a:cubicBezTo>
                    <a:lnTo>
                      <a:pt x="144927" y="69052"/>
                    </a:lnTo>
                    <a:cubicBezTo>
                      <a:pt x="145566" y="67206"/>
                      <a:pt x="146560" y="65360"/>
                      <a:pt x="147945" y="63407"/>
                    </a:cubicBezTo>
                    <a:cubicBezTo>
                      <a:pt x="148548" y="62555"/>
                      <a:pt x="149187" y="61774"/>
                      <a:pt x="149862" y="61029"/>
                    </a:cubicBezTo>
                    <a:cubicBezTo>
                      <a:pt x="154371" y="56165"/>
                      <a:pt x="160619" y="53431"/>
                      <a:pt x="167045" y="53431"/>
                    </a:cubicBezTo>
                    <a:cubicBezTo>
                      <a:pt x="168181" y="53431"/>
                      <a:pt x="169317" y="53502"/>
                      <a:pt x="170453" y="53680"/>
                    </a:cubicBezTo>
                    <a:cubicBezTo>
                      <a:pt x="178903" y="54958"/>
                      <a:pt x="186003" y="60922"/>
                      <a:pt x="188879" y="68946"/>
                    </a:cubicBezTo>
                    <a:cubicBezTo>
                      <a:pt x="185187" y="72673"/>
                      <a:pt x="182417" y="77289"/>
                      <a:pt x="180820" y="82330"/>
                    </a:cubicBezTo>
                    <a:lnTo>
                      <a:pt x="180145" y="84496"/>
                    </a:lnTo>
                    <a:lnTo>
                      <a:pt x="188169" y="86058"/>
                    </a:lnTo>
                    <a:lnTo>
                      <a:pt x="188737" y="84389"/>
                    </a:lnTo>
                    <a:cubicBezTo>
                      <a:pt x="189802" y="81229"/>
                      <a:pt x="191470" y="78354"/>
                      <a:pt x="193672" y="75833"/>
                    </a:cubicBezTo>
                    <a:cubicBezTo>
                      <a:pt x="194204" y="75194"/>
                      <a:pt x="194808" y="74626"/>
                      <a:pt x="195411" y="74058"/>
                    </a:cubicBezTo>
                    <a:cubicBezTo>
                      <a:pt x="195944" y="73561"/>
                      <a:pt x="196512" y="73099"/>
                      <a:pt x="197080" y="72638"/>
                    </a:cubicBezTo>
                    <a:cubicBezTo>
                      <a:pt x="201589" y="69088"/>
                      <a:pt x="206914" y="67241"/>
                      <a:pt x="212417" y="67241"/>
                    </a:cubicBezTo>
                    <a:cubicBezTo>
                      <a:pt x="213659" y="67241"/>
                      <a:pt x="214902" y="67348"/>
                      <a:pt x="216145" y="67525"/>
                    </a:cubicBezTo>
                    <a:cubicBezTo>
                      <a:pt x="222677" y="68520"/>
                      <a:pt x="228570" y="72141"/>
                      <a:pt x="232476" y="77537"/>
                    </a:cubicBezTo>
                    <a:cubicBezTo>
                      <a:pt x="230949" y="80590"/>
                      <a:pt x="229920" y="83821"/>
                      <a:pt x="229422" y="87158"/>
                    </a:cubicBezTo>
                    <a:cubicBezTo>
                      <a:pt x="229280" y="88010"/>
                      <a:pt x="229245" y="88862"/>
                      <a:pt x="229209" y="89714"/>
                    </a:cubicBezTo>
                    <a:lnTo>
                      <a:pt x="229067" y="92306"/>
                    </a:lnTo>
                    <a:lnTo>
                      <a:pt x="237162" y="93194"/>
                    </a:lnTo>
                    <a:lnTo>
                      <a:pt x="237268" y="91028"/>
                    </a:lnTo>
                    <a:cubicBezTo>
                      <a:pt x="237304" y="90176"/>
                      <a:pt x="237339" y="89288"/>
                      <a:pt x="237482" y="88401"/>
                    </a:cubicBezTo>
                    <a:cubicBezTo>
                      <a:pt x="237730" y="86661"/>
                      <a:pt x="238263" y="84886"/>
                      <a:pt x="239221" y="82614"/>
                    </a:cubicBezTo>
                    <a:cubicBezTo>
                      <a:pt x="239541" y="81868"/>
                      <a:pt x="239825" y="81123"/>
                      <a:pt x="240215" y="80448"/>
                    </a:cubicBezTo>
                    <a:cubicBezTo>
                      <a:pt x="240499" y="79951"/>
                      <a:pt x="240819" y="79490"/>
                      <a:pt x="241103" y="78993"/>
                    </a:cubicBezTo>
                    <a:lnTo>
                      <a:pt x="241351" y="78602"/>
                    </a:lnTo>
                    <a:cubicBezTo>
                      <a:pt x="246073" y="71466"/>
                      <a:pt x="253884" y="67277"/>
                      <a:pt x="262156" y="67277"/>
                    </a:cubicBezTo>
                    <a:cubicBezTo>
                      <a:pt x="263398" y="67277"/>
                      <a:pt x="264605" y="67383"/>
                      <a:pt x="265848" y="67561"/>
                    </a:cubicBezTo>
                    <a:cubicBezTo>
                      <a:pt x="270818" y="68342"/>
                      <a:pt x="275363" y="70508"/>
                      <a:pt x="279019" y="73951"/>
                    </a:cubicBezTo>
                    <a:cubicBezTo>
                      <a:pt x="277386" y="77005"/>
                      <a:pt x="276321" y="80271"/>
                      <a:pt x="275789" y="83679"/>
                    </a:cubicBezTo>
                    <a:cubicBezTo>
                      <a:pt x="275256" y="87052"/>
                      <a:pt x="275327" y="90495"/>
                      <a:pt x="275895" y="93833"/>
                    </a:cubicBezTo>
                    <a:lnTo>
                      <a:pt x="276179" y="95466"/>
                    </a:lnTo>
                    <a:lnTo>
                      <a:pt x="284593" y="95537"/>
                    </a:lnTo>
                    <a:lnTo>
                      <a:pt x="284096" y="93087"/>
                    </a:lnTo>
                    <a:cubicBezTo>
                      <a:pt x="283528" y="90353"/>
                      <a:pt x="283457" y="87584"/>
                      <a:pt x="283848" y="84886"/>
                    </a:cubicBezTo>
                    <a:cubicBezTo>
                      <a:pt x="284203" y="82614"/>
                      <a:pt x="284948" y="80342"/>
                      <a:pt x="286155" y="77999"/>
                    </a:cubicBezTo>
                    <a:cubicBezTo>
                      <a:pt x="286475" y="77360"/>
                      <a:pt x="286830" y="76756"/>
                      <a:pt x="287185" y="76153"/>
                    </a:cubicBezTo>
                    <a:cubicBezTo>
                      <a:pt x="287540" y="75584"/>
                      <a:pt x="287930" y="75052"/>
                      <a:pt x="288321" y="74519"/>
                    </a:cubicBezTo>
                    <a:cubicBezTo>
                      <a:pt x="292794" y="68591"/>
                      <a:pt x="299753" y="65111"/>
                      <a:pt x="306995" y="65111"/>
                    </a:cubicBezTo>
                    <a:cubicBezTo>
                      <a:pt x="308131" y="65111"/>
                      <a:pt x="309267" y="65182"/>
                      <a:pt x="310439" y="65360"/>
                    </a:cubicBezTo>
                    <a:cubicBezTo>
                      <a:pt x="316439" y="66283"/>
                      <a:pt x="321693" y="69407"/>
                      <a:pt x="325385" y="74235"/>
                    </a:cubicBezTo>
                    <a:cubicBezTo>
                      <a:pt x="325208" y="74981"/>
                      <a:pt x="325066" y="75762"/>
                      <a:pt x="324924" y="76508"/>
                    </a:cubicBezTo>
                    <a:cubicBezTo>
                      <a:pt x="324143" y="81584"/>
                      <a:pt x="324675" y="86839"/>
                      <a:pt x="326486" y="91703"/>
                    </a:cubicBezTo>
                    <a:lnTo>
                      <a:pt x="327018" y="93194"/>
                    </a:lnTo>
                    <a:lnTo>
                      <a:pt x="328616" y="93016"/>
                    </a:lnTo>
                    <a:cubicBezTo>
                      <a:pt x="330036" y="92839"/>
                      <a:pt x="331492" y="92697"/>
                      <a:pt x="332912" y="92519"/>
                    </a:cubicBezTo>
                    <a:lnTo>
                      <a:pt x="335539" y="92200"/>
                    </a:lnTo>
                    <a:lnTo>
                      <a:pt x="334119" y="88898"/>
                    </a:lnTo>
                    <a:cubicBezTo>
                      <a:pt x="333089" y="86022"/>
                      <a:pt x="332628" y="83040"/>
                      <a:pt x="332805" y="80022"/>
                    </a:cubicBezTo>
                    <a:cubicBezTo>
                      <a:pt x="332841" y="79277"/>
                      <a:pt x="333302" y="76756"/>
                      <a:pt x="333338" y="76543"/>
                    </a:cubicBezTo>
                    <a:lnTo>
                      <a:pt x="333444" y="76082"/>
                    </a:lnTo>
                    <a:cubicBezTo>
                      <a:pt x="333586" y="75336"/>
                      <a:pt x="333764" y="74555"/>
                      <a:pt x="334012" y="73845"/>
                    </a:cubicBezTo>
                    <a:cubicBezTo>
                      <a:pt x="337208" y="64756"/>
                      <a:pt x="345764" y="58614"/>
                      <a:pt x="355349" y="58614"/>
                    </a:cubicBezTo>
                    <a:cubicBezTo>
                      <a:pt x="356485" y="58614"/>
                      <a:pt x="357657" y="58685"/>
                      <a:pt x="358793" y="58863"/>
                    </a:cubicBezTo>
                    <a:cubicBezTo>
                      <a:pt x="362805" y="59466"/>
                      <a:pt x="366533" y="61171"/>
                      <a:pt x="369692" y="63727"/>
                    </a:cubicBezTo>
                    <a:cubicBezTo>
                      <a:pt x="369515" y="70508"/>
                      <a:pt x="371609" y="77253"/>
                      <a:pt x="375763" y="82898"/>
                    </a:cubicBezTo>
                    <a:lnTo>
                      <a:pt x="376580" y="84034"/>
                    </a:lnTo>
                    <a:lnTo>
                      <a:pt x="379739" y="83182"/>
                    </a:lnTo>
                    <a:cubicBezTo>
                      <a:pt x="380272" y="83040"/>
                      <a:pt x="380805" y="82862"/>
                      <a:pt x="381302" y="82685"/>
                    </a:cubicBezTo>
                    <a:lnTo>
                      <a:pt x="385491" y="81407"/>
                    </a:lnTo>
                    <a:lnTo>
                      <a:pt x="382935" y="78709"/>
                    </a:lnTo>
                    <a:cubicBezTo>
                      <a:pt x="382686" y="78425"/>
                      <a:pt x="382402" y="78176"/>
                      <a:pt x="382189" y="77857"/>
                    </a:cubicBezTo>
                    <a:cubicBezTo>
                      <a:pt x="381976" y="77573"/>
                      <a:pt x="381799" y="77253"/>
                      <a:pt x="381408" y="76685"/>
                    </a:cubicBezTo>
                    <a:cubicBezTo>
                      <a:pt x="379597" y="73845"/>
                      <a:pt x="378426" y="70792"/>
                      <a:pt x="378000" y="67525"/>
                    </a:cubicBezTo>
                    <a:cubicBezTo>
                      <a:pt x="377858" y="66460"/>
                      <a:pt x="377787" y="65360"/>
                      <a:pt x="377822" y="64082"/>
                    </a:cubicBezTo>
                    <a:cubicBezTo>
                      <a:pt x="377822" y="63230"/>
                      <a:pt x="377893" y="62342"/>
                      <a:pt x="378000" y="61490"/>
                    </a:cubicBezTo>
                    <a:lnTo>
                      <a:pt x="378000" y="61064"/>
                    </a:lnTo>
                    <a:cubicBezTo>
                      <a:pt x="379704" y="50094"/>
                      <a:pt x="389503" y="41893"/>
                      <a:pt x="400473" y="41893"/>
                    </a:cubicBezTo>
                    <a:cubicBezTo>
                      <a:pt x="401573" y="41893"/>
                      <a:pt x="402674" y="41964"/>
                      <a:pt x="403810" y="42141"/>
                    </a:cubicBezTo>
                    <a:cubicBezTo>
                      <a:pt x="409810" y="43064"/>
                      <a:pt x="415064" y="46260"/>
                      <a:pt x="418543" y="50981"/>
                    </a:cubicBezTo>
                    <a:cubicBezTo>
                      <a:pt x="418543" y="51017"/>
                      <a:pt x="421952" y="56520"/>
                      <a:pt x="423869" y="61206"/>
                    </a:cubicBezTo>
                    <a:lnTo>
                      <a:pt x="424756" y="63372"/>
                    </a:lnTo>
                    <a:lnTo>
                      <a:pt x="427419" y="61810"/>
                    </a:lnTo>
                    <a:cubicBezTo>
                      <a:pt x="428271" y="61313"/>
                      <a:pt x="429123" y="60815"/>
                      <a:pt x="429940" y="60283"/>
                    </a:cubicBezTo>
                    <a:lnTo>
                      <a:pt x="431892" y="59076"/>
                    </a:lnTo>
                    <a:lnTo>
                      <a:pt x="430472" y="57301"/>
                    </a:lnTo>
                    <a:cubicBezTo>
                      <a:pt x="429088" y="55561"/>
                      <a:pt x="428023" y="53715"/>
                      <a:pt x="427277" y="51798"/>
                    </a:cubicBezTo>
                    <a:cubicBezTo>
                      <a:pt x="425928" y="48390"/>
                      <a:pt x="425573" y="44875"/>
                      <a:pt x="426177" y="41325"/>
                    </a:cubicBezTo>
                    <a:cubicBezTo>
                      <a:pt x="428023" y="30603"/>
                      <a:pt x="438744" y="22508"/>
                      <a:pt x="451099" y="22508"/>
                    </a:cubicBezTo>
                    <a:cubicBezTo>
                      <a:pt x="452377" y="22508"/>
                      <a:pt x="453691" y="22615"/>
                      <a:pt x="455004" y="22757"/>
                    </a:cubicBezTo>
                    <a:cubicBezTo>
                      <a:pt x="460152" y="23467"/>
                      <a:pt x="464519" y="26946"/>
                      <a:pt x="468069" y="30283"/>
                    </a:cubicBezTo>
                    <a:lnTo>
                      <a:pt x="469383" y="31491"/>
                    </a:lnTo>
                    <a:lnTo>
                      <a:pt x="474957" y="26769"/>
                    </a:lnTo>
                    <a:lnTo>
                      <a:pt x="473856" y="24674"/>
                    </a:lnTo>
                    <a:cubicBezTo>
                      <a:pt x="473572" y="24142"/>
                      <a:pt x="473288" y="23645"/>
                      <a:pt x="473075" y="23112"/>
                    </a:cubicBezTo>
                    <a:cubicBezTo>
                      <a:pt x="472791" y="22331"/>
                      <a:pt x="472259" y="17964"/>
                      <a:pt x="473004" y="15301"/>
                    </a:cubicBezTo>
                    <a:cubicBezTo>
                      <a:pt x="474424" y="10296"/>
                      <a:pt x="478223" y="3799"/>
                      <a:pt x="487986" y="1420"/>
                    </a:cubicBezTo>
                    <a:cubicBezTo>
                      <a:pt x="491820" y="497"/>
                      <a:pt x="495584" y="0"/>
                      <a:pt x="499205" y="0"/>
                    </a:cubicBezTo>
                  </a:path>
                </a:pathLst>
              </a:custGeom>
              <a:solidFill>
                <a:srgbClr val="FFFFFF"/>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 name="Freeform: Shape 55">
                <a:extLst>
                  <a:ext uri="{FF2B5EF4-FFF2-40B4-BE49-F238E27FC236}">
                    <a16:creationId xmlns:a16="http://schemas.microsoft.com/office/drawing/2014/main" id="{705A9B13-DE4D-0905-67BA-7136EED800CA}"/>
                  </a:ext>
                </a:extLst>
              </p:cNvPr>
              <p:cNvSpPr/>
              <p:nvPr/>
            </p:nvSpPr>
            <p:spPr>
              <a:xfrm>
                <a:off x="1354675" y="5586371"/>
                <a:ext cx="130716" cy="317461"/>
              </a:xfrm>
              <a:custGeom>
                <a:avLst/>
                <a:gdLst>
                  <a:gd name="connsiteX0" fmla="*/ 27136 w 130716"/>
                  <a:gd name="connsiteY0" fmla="*/ 107 h 317461"/>
                  <a:gd name="connsiteX1" fmla="*/ 27136 w 130716"/>
                  <a:gd name="connsiteY1" fmla="*/ 107 h 317461"/>
                  <a:gd name="connsiteX2" fmla="*/ 47443 w 130716"/>
                  <a:gd name="connsiteY2" fmla="*/ 10509 h 317461"/>
                  <a:gd name="connsiteX3" fmla="*/ 48579 w 130716"/>
                  <a:gd name="connsiteY3" fmla="*/ 10722 h 317461"/>
                  <a:gd name="connsiteX4" fmla="*/ 58094 w 130716"/>
                  <a:gd name="connsiteY4" fmla="*/ 11893 h 317461"/>
                  <a:gd name="connsiteX5" fmla="*/ 58130 w 130716"/>
                  <a:gd name="connsiteY5" fmla="*/ 11893 h 317461"/>
                  <a:gd name="connsiteX6" fmla="*/ 72189 w 130716"/>
                  <a:gd name="connsiteY6" fmla="*/ 8911 h 317461"/>
                  <a:gd name="connsiteX7" fmla="*/ 75561 w 130716"/>
                  <a:gd name="connsiteY7" fmla="*/ 7704 h 317461"/>
                  <a:gd name="connsiteX8" fmla="*/ 85253 w 130716"/>
                  <a:gd name="connsiteY8" fmla="*/ 17432 h 317461"/>
                  <a:gd name="connsiteX9" fmla="*/ 87384 w 130716"/>
                  <a:gd name="connsiteY9" fmla="*/ 18710 h 317461"/>
                  <a:gd name="connsiteX10" fmla="*/ 89336 w 130716"/>
                  <a:gd name="connsiteY10" fmla="*/ 19739 h 317461"/>
                  <a:gd name="connsiteX11" fmla="*/ 99809 w 130716"/>
                  <a:gd name="connsiteY11" fmla="*/ 22970 h 317461"/>
                  <a:gd name="connsiteX12" fmla="*/ 105419 w 130716"/>
                  <a:gd name="connsiteY12" fmla="*/ 23396 h 317461"/>
                  <a:gd name="connsiteX13" fmla="*/ 110744 w 130716"/>
                  <a:gd name="connsiteY13" fmla="*/ 23006 h 317461"/>
                  <a:gd name="connsiteX14" fmla="*/ 111028 w 130716"/>
                  <a:gd name="connsiteY14" fmla="*/ 27443 h 317461"/>
                  <a:gd name="connsiteX15" fmla="*/ 110957 w 130716"/>
                  <a:gd name="connsiteY15" fmla="*/ 33763 h 317461"/>
                  <a:gd name="connsiteX16" fmla="*/ 107300 w 130716"/>
                  <a:gd name="connsiteY16" fmla="*/ 42922 h 317461"/>
                  <a:gd name="connsiteX17" fmla="*/ 97502 w 130716"/>
                  <a:gd name="connsiteY17" fmla="*/ 39337 h 317461"/>
                  <a:gd name="connsiteX18" fmla="*/ 92673 w 130716"/>
                  <a:gd name="connsiteY18" fmla="*/ 38911 h 317461"/>
                  <a:gd name="connsiteX19" fmla="*/ 77336 w 130716"/>
                  <a:gd name="connsiteY19" fmla="*/ 43277 h 317461"/>
                  <a:gd name="connsiteX20" fmla="*/ 76200 w 130716"/>
                  <a:gd name="connsiteY20" fmla="*/ 43987 h 317461"/>
                  <a:gd name="connsiteX21" fmla="*/ 77549 w 130716"/>
                  <a:gd name="connsiteY21" fmla="*/ 53182 h 317461"/>
                  <a:gd name="connsiteX22" fmla="*/ 80248 w 130716"/>
                  <a:gd name="connsiteY22" fmla="*/ 51194 h 317461"/>
                  <a:gd name="connsiteX23" fmla="*/ 92602 w 130716"/>
                  <a:gd name="connsiteY23" fmla="*/ 47112 h 317461"/>
                  <a:gd name="connsiteX24" fmla="*/ 96117 w 130716"/>
                  <a:gd name="connsiteY24" fmla="*/ 47396 h 317461"/>
                  <a:gd name="connsiteX25" fmla="*/ 103857 w 130716"/>
                  <a:gd name="connsiteY25" fmla="*/ 50378 h 317461"/>
                  <a:gd name="connsiteX26" fmla="*/ 104780 w 130716"/>
                  <a:gd name="connsiteY26" fmla="*/ 51088 h 317461"/>
                  <a:gd name="connsiteX27" fmla="*/ 106022 w 130716"/>
                  <a:gd name="connsiteY27" fmla="*/ 52046 h 317461"/>
                  <a:gd name="connsiteX28" fmla="*/ 106945 w 130716"/>
                  <a:gd name="connsiteY28" fmla="*/ 52756 h 317461"/>
                  <a:gd name="connsiteX29" fmla="*/ 109714 w 130716"/>
                  <a:gd name="connsiteY29" fmla="*/ 55952 h 317461"/>
                  <a:gd name="connsiteX30" fmla="*/ 113300 w 130716"/>
                  <a:gd name="connsiteY30" fmla="*/ 71608 h 317461"/>
                  <a:gd name="connsiteX31" fmla="*/ 104957 w 130716"/>
                  <a:gd name="connsiteY31" fmla="*/ 85028 h 317461"/>
                  <a:gd name="connsiteX32" fmla="*/ 95265 w 130716"/>
                  <a:gd name="connsiteY32" fmla="*/ 82472 h 317461"/>
                  <a:gd name="connsiteX33" fmla="*/ 92425 w 130716"/>
                  <a:gd name="connsiteY33" fmla="*/ 82330 h 317461"/>
                  <a:gd name="connsiteX34" fmla="*/ 81206 w 130716"/>
                  <a:gd name="connsiteY34" fmla="*/ 84496 h 317461"/>
                  <a:gd name="connsiteX35" fmla="*/ 79893 w 130716"/>
                  <a:gd name="connsiteY35" fmla="*/ 85028 h 317461"/>
                  <a:gd name="connsiteX36" fmla="*/ 80106 w 130716"/>
                  <a:gd name="connsiteY36" fmla="*/ 93939 h 317461"/>
                  <a:gd name="connsiteX37" fmla="*/ 82910 w 130716"/>
                  <a:gd name="connsiteY37" fmla="*/ 92661 h 317461"/>
                  <a:gd name="connsiteX38" fmla="*/ 85466 w 130716"/>
                  <a:gd name="connsiteY38" fmla="*/ 91703 h 317461"/>
                  <a:gd name="connsiteX39" fmla="*/ 92496 w 130716"/>
                  <a:gd name="connsiteY39" fmla="*/ 90531 h 317461"/>
                  <a:gd name="connsiteX40" fmla="*/ 94555 w 130716"/>
                  <a:gd name="connsiteY40" fmla="*/ 90637 h 317461"/>
                  <a:gd name="connsiteX41" fmla="*/ 99667 w 130716"/>
                  <a:gd name="connsiteY41" fmla="*/ 91738 h 317461"/>
                  <a:gd name="connsiteX42" fmla="*/ 102188 w 130716"/>
                  <a:gd name="connsiteY42" fmla="*/ 92768 h 317461"/>
                  <a:gd name="connsiteX43" fmla="*/ 104176 w 130716"/>
                  <a:gd name="connsiteY43" fmla="*/ 93833 h 317461"/>
                  <a:gd name="connsiteX44" fmla="*/ 115040 w 130716"/>
                  <a:gd name="connsiteY44" fmla="*/ 115383 h 317461"/>
                  <a:gd name="connsiteX45" fmla="*/ 105525 w 130716"/>
                  <a:gd name="connsiteY45" fmla="*/ 131891 h 317461"/>
                  <a:gd name="connsiteX46" fmla="*/ 99454 w 130716"/>
                  <a:gd name="connsiteY46" fmla="*/ 130755 h 317461"/>
                  <a:gd name="connsiteX47" fmla="*/ 96188 w 130716"/>
                  <a:gd name="connsiteY47" fmla="*/ 130613 h 317461"/>
                  <a:gd name="connsiteX48" fmla="*/ 82626 w 130716"/>
                  <a:gd name="connsiteY48" fmla="*/ 133418 h 317461"/>
                  <a:gd name="connsiteX49" fmla="*/ 81348 w 130716"/>
                  <a:gd name="connsiteY49" fmla="*/ 133950 h 317461"/>
                  <a:gd name="connsiteX50" fmla="*/ 81668 w 130716"/>
                  <a:gd name="connsiteY50" fmla="*/ 142897 h 317461"/>
                  <a:gd name="connsiteX51" fmla="*/ 84934 w 130716"/>
                  <a:gd name="connsiteY51" fmla="*/ 141264 h 317461"/>
                  <a:gd name="connsiteX52" fmla="*/ 85750 w 130716"/>
                  <a:gd name="connsiteY52" fmla="*/ 140873 h 317461"/>
                  <a:gd name="connsiteX53" fmla="*/ 89301 w 130716"/>
                  <a:gd name="connsiteY53" fmla="*/ 139666 h 317461"/>
                  <a:gd name="connsiteX54" fmla="*/ 96153 w 130716"/>
                  <a:gd name="connsiteY54" fmla="*/ 138743 h 317461"/>
                  <a:gd name="connsiteX55" fmla="*/ 98957 w 130716"/>
                  <a:gd name="connsiteY55" fmla="*/ 138921 h 317461"/>
                  <a:gd name="connsiteX56" fmla="*/ 99348 w 130716"/>
                  <a:gd name="connsiteY56" fmla="*/ 138992 h 317461"/>
                  <a:gd name="connsiteX57" fmla="*/ 102898 w 130716"/>
                  <a:gd name="connsiteY57" fmla="*/ 139666 h 317461"/>
                  <a:gd name="connsiteX58" fmla="*/ 105561 w 130716"/>
                  <a:gd name="connsiteY58" fmla="*/ 140518 h 317461"/>
                  <a:gd name="connsiteX59" fmla="*/ 116602 w 130716"/>
                  <a:gd name="connsiteY59" fmla="*/ 148400 h 317461"/>
                  <a:gd name="connsiteX60" fmla="*/ 122602 w 130716"/>
                  <a:gd name="connsiteY60" fmla="*/ 167820 h 317461"/>
                  <a:gd name="connsiteX61" fmla="*/ 115146 w 130716"/>
                  <a:gd name="connsiteY61" fmla="*/ 183938 h 317461"/>
                  <a:gd name="connsiteX62" fmla="*/ 101797 w 130716"/>
                  <a:gd name="connsiteY62" fmla="*/ 181239 h 317461"/>
                  <a:gd name="connsiteX63" fmla="*/ 84756 w 130716"/>
                  <a:gd name="connsiteY63" fmla="*/ 185784 h 317461"/>
                  <a:gd name="connsiteX64" fmla="*/ 83656 w 130716"/>
                  <a:gd name="connsiteY64" fmla="*/ 186387 h 317461"/>
                  <a:gd name="connsiteX65" fmla="*/ 83975 w 130716"/>
                  <a:gd name="connsiteY65" fmla="*/ 192352 h 317461"/>
                  <a:gd name="connsiteX66" fmla="*/ 84401 w 130716"/>
                  <a:gd name="connsiteY66" fmla="*/ 195653 h 317461"/>
                  <a:gd name="connsiteX67" fmla="*/ 87313 w 130716"/>
                  <a:gd name="connsiteY67" fmla="*/ 193736 h 317461"/>
                  <a:gd name="connsiteX68" fmla="*/ 102046 w 130716"/>
                  <a:gd name="connsiteY68" fmla="*/ 189369 h 317461"/>
                  <a:gd name="connsiteX69" fmla="*/ 111135 w 130716"/>
                  <a:gd name="connsiteY69" fmla="*/ 191109 h 317461"/>
                  <a:gd name="connsiteX70" fmla="*/ 113158 w 130716"/>
                  <a:gd name="connsiteY70" fmla="*/ 191961 h 317461"/>
                  <a:gd name="connsiteX71" fmla="*/ 115111 w 130716"/>
                  <a:gd name="connsiteY71" fmla="*/ 192991 h 317461"/>
                  <a:gd name="connsiteX72" fmla="*/ 120720 w 130716"/>
                  <a:gd name="connsiteY72" fmla="*/ 197357 h 317461"/>
                  <a:gd name="connsiteX73" fmla="*/ 128282 w 130716"/>
                  <a:gd name="connsiteY73" fmla="*/ 216209 h 317461"/>
                  <a:gd name="connsiteX74" fmla="*/ 120081 w 130716"/>
                  <a:gd name="connsiteY74" fmla="*/ 234990 h 317461"/>
                  <a:gd name="connsiteX75" fmla="*/ 117205 w 130716"/>
                  <a:gd name="connsiteY75" fmla="*/ 233570 h 317461"/>
                  <a:gd name="connsiteX76" fmla="*/ 114223 w 130716"/>
                  <a:gd name="connsiteY76" fmla="*/ 232469 h 317461"/>
                  <a:gd name="connsiteX77" fmla="*/ 110460 w 130716"/>
                  <a:gd name="connsiteY77" fmla="*/ 231475 h 317461"/>
                  <a:gd name="connsiteX78" fmla="*/ 103040 w 130716"/>
                  <a:gd name="connsiteY78" fmla="*/ 230694 h 317461"/>
                  <a:gd name="connsiteX79" fmla="*/ 101833 w 130716"/>
                  <a:gd name="connsiteY79" fmla="*/ 230730 h 317461"/>
                  <a:gd name="connsiteX80" fmla="*/ 88697 w 130716"/>
                  <a:gd name="connsiteY80" fmla="*/ 233641 h 317461"/>
                  <a:gd name="connsiteX81" fmla="*/ 85360 w 130716"/>
                  <a:gd name="connsiteY81" fmla="*/ 235274 h 317461"/>
                  <a:gd name="connsiteX82" fmla="*/ 82981 w 130716"/>
                  <a:gd name="connsiteY82" fmla="*/ 236730 h 317461"/>
                  <a:gd name="connsiteX83" fmla="*/ 82591 w 130716"/>
                  <a:gd name="connsiteY83" fmla="*/ 236978 h 317461"/>
                  <a:gd name="connsiteX84" fmla="*/ 78543 w 130716"/>
                  <a:gd name="connsiteY84" fmla="*/ 240244 h 317461"/>
                  <a:gd name="connsiteX85" fmla="*/ 77798 w 130716"/>
                  <a:gd name="connsiteY85" fmla="*/ 240919 h 317461"/>
                  <a:gd name="connsiteX86" fmla="*/ 78792 w 130716"/>
                  <a:gd name="connsiteY86" fmla="*/ 252812 h 317461"/>
                  <a:gd name="connsiteX87" fmla="*/ 81952 w 130716"/>
                  <a:gd name="connsiteY87" fmla="*/ 249084 h 317461"/>
                  <a:gd name="connsiteX88" fmla="*/ 87455 w 130716"/>
                  <a:gd name="connsiteY88" fmla="*/ 244079 h 317461"/>
                  <a:gd name="connsiteX89" fmla="*/ 89549 w 130716"/>
                  <a:gd name="connsiteY89" fmla="*/ 242801 h 317461"/>
                  <a:gd name="connsiteX90" fmla="*/ 92141 w 130716"/>
                  <a:gd name="connsiteY90" fmla="*/ 241522 h 317461"/>
                  <a:gd name="connsiteX91" fmla="*/ 93170 w 130716"/>
                  <a:gd name="connsiteY91" fmla="*/ 241132 h 317461"/>
                  <a:gd name="connsiteX92" fmla="*/ 102081 w 130716"/>
                  <a:gd name="connsiteY92" fmla="*/ 239321 h 317461"/>
                  <a:gd name="connsiteX93" fmla="*/ 103005 w 130716"/>
                  <a:gd name="connsiteY93" fmla="*/ 239321 h 317461"/>
                  <a:gd name="connsiteX94" fmla="*/ 103608 w 130716"/>
                  <a:gd name="connsiteY94" fmla="*/ 239321 h 317461"/>
                  <a:gd name="connsiteX95" fmla="*/ 104105 w 130716"/>
                  <a:gd name="connsiteY95" fmla="*/ 239321 h 317461"/>
                  <a:gd name="connsiteX96" fmla="*/ 108649 w 130716"/>
                  <a:gd name="connsiteY96" fmla="*/ 239889 h 317461"/>
                  <a:gd name="connsiteX97" fmla="*/ 111525 w 130716"/>
                  <a:gd name="connsiteY97" fmla="*/ 240670 h 317461"/>
                  <a:gd name="connsiteX98" fmla="*/ 113797 w 130716"/>
                  <a:gd name="connsiteY98" fmla="*/ 241522 h 317461"/>
                  <a:gd name="connsiteX99" fmla="*/ 130590 w 130716"/>
                  <a:gd name="connsiteY99" fmla="*/ 266445 h 317461"/>
                  <a:gd name="connsiteX100" fmla="*/ 130696 w 130716"/>
                  <a:gd name="connsiteY100" fmla="*/ 269960 h 317461"/>
                  <a:gd name="connsiteX101" fmla="*/ 130164 w 130716"/>
                  <a:gd name="connsiteY101" fmla="*/ 279545 h 317461"/>
                  <a:gd name="connsiteX102" fmla="*/ 127501 w 130716"/>
                  <a:gd name="connsiteY102" fmla="*/ 287924 h 317461"/>
                  <a:gd name="connsiteX103" fmla="*/ 104780 w 130716"/>
                  <a:gd name="connsiteY103" fmla="*/ 310397 h 317461"/>
                  <a:gd name="connsiteX104" fmla="*/ 75490 w 130716"/>
                  <a:gd name="connsiteY104" fmla="*/ 317426 h 317461"/>
                  <a:gd name="connsiteX105" fmla="*/ 73396 w 130716"/>
                  <a:gd name="connsiteY105" fmla="*/ 317462 h 317461"/>
                  <a:gd name="connsiteX106" fmla="*/ 55076 w 130716"/>
                  <a:gd name="connsiteY106" fmla="*/ 313344 h 317461"/>
                  <a:gd name="connsiteX107" fmla="*/ 53976 w 130716"/>
                  <a:gd name="connsiteY107" fmla="*/ 312669 h 317461"/>
                  <a:gd name="connsiteX108" fmla="*/ 48366 w 130716"/>
                  <a:gd name="connsiteY108" fmla="*/ 307521 h 317461"/>
                  <a:gd name="connsiteX109" fmla="*/ 47230 w 130716"/>
                  <a:gd name="connsiteY109" fmla="*/ 305817 h 317461"/>
                  <a:gd name="connsiteX110" fmla="*/ 46343 w 130716"/>
                  <a:gd name="connsiteY110" fmla="*/ 304078 h 317461"/>
                  <a:gd name="connsiteX111" fmla="*/ 44639 w 130716"/>
                  <a:gd name="connsiteY111" fmla="*/ 297865 h 317461"/>
                  <a:gd name="connsiteX112" fmla="*/ 48224 w 130716"/>
                  <a:gd name="connsiteY112" fmla="*/ 284409 h 317461"/>
                  <a:gd name="connsiteX113" fmla="*/ 50142 w 130716"/>
                  <a:gd name="connsiteY113" fmla="*/ 282492 h 317461"/>
                  <a:gd name="connsiteX114" fmla="*/ 44497 w 130716"/>
                  <a:gd name="connsiteY114" fmla="*/ 276563 h 317461"/>
                  <a:gd name="connsiteX115" fmla="*/ 43041 w 130716"/>
                  <a:gd name="connsiteY115" fmla="*/ 277948 h 317461"/>
                  <a:gd name="connsiteX116" fmla="*/ 36509 w 130716"/>
                  <a:gd name="connsiteY116" fmla="*/ 298681 h 317461"/>
                  <a:gd name="connsiteX117" fmla="*/ 37893 w 130716"/>
                  <a:gd name="connsiteY117" fmla="*/ 304859 h 317461"/>
                  <a:gd name="connsiteX118" fmla="*/ 24331 w 130716"/>
                  <a:gd name="connsiteY118" fmla="*/ 297332 h 317461"/>
                  <a:gd name="connsiteX119" fmla="*/ 13432 w 130716"/>
                  <a:gd name="connsiteY119" fmla="*/ 275392 h 317461"/>
                  <a:gd name="connsiteX120" fmla="*/ 23834 w 130716"/>
                  <a:gd name="connsiteY120" fmla="*/ 253806 h 317461"/>
                  <a:gd name="connsiteX121" fmla="*/ 25680 w 130716"/>
                  <a:gd name="connsiteY121" fmla="*/ 252422 h 317461"/>
                  <a:gd name="connsiteX122" fmla="*/ 27953 w 130716"/>
                  <a:gd name="connsiteY122" fmla="*/ 251037 h 317461"/>
                  <a:gd name="connsiteX123" fmla="*/ 37609 w 130716"/>
                  <a:gd name="connsiteY123" fmla="*/ 247948 h 317461"/>
                  <a:gd name="connsiteX124" fmla="*/ 38745 w 130716"/>
                  <a:gd name="connsiteY124" fmla="*/ 247877 h 317461"/>
                  <a:gd name="connsiteX125" fmla="*/ 40059 w 130716"/>
                  <a:gd name="connsiteY125" fmla="*/ 247806 h 317461"/>
                  <a:gd name="connsiteX126" fmla="*/ 41514 w 130716"/>
                  <a:gd name="connsiteY126" fmla="*/ 247735 h 317461"/>
                  <a:gd name="connsiteX127" fmla="*/ 48011 w 130716"/>
                  <a:gd name="connsiteY127" fmla="*/ 248658 h 317461"/>
                  <a:gd name="connsiteX128" fmla="*/ 48721 w 130716"/>
                  <a:gd name="connsiteY128" fmla="*/ 248871 h 317461"/>
                  <a:gd name="connsiteX129" fmla="*/ 49645 w 130716"/>
                  <a:gd name="connsiteY129" fmla="*/ 249155 h 317461"/>
                  <a:gd name="connsiteX130" fmla="*/ 50497 w 130716"/>
                  <a:gd name="connsiteY130" fmla="*/ 249439 h 317461"/>
                  <a:gd name="connsiteX131" fmla="*/ 52769 w 130716"/>
                  <a:gd name="connsiteY131" fmla="*/ 250398 h 317461"/>
                  <a:gd name="connsiteX132" fmla="*/ 55928 w 130716"/>
                  <a:gd name="connsiteY132" fmla="*/ 251783 h 317461"/>
                  <a:gd name="connsiteX133" fmla="*/ 55609 w 130716"/>
                  <a:gd name="connsiteY133" fmla="*/ 248339 h 317461"/>
                  <a:gd name="connsiteX134" fmla="*/ 55005 w 130716"/>
                  <a:gd name="connsiteY134" fmla="*/ 242446 h 317461"/>
                  <a:gd name="connsiteX135" fmla="*/ 53301 w 130716"/>
                  <a:gd name="connsiteY135" fmla="*/ 241735 h 317461"/>
                  <a:gd name="connsiteX136" fmla="*/ 50035 w 130716"/>
                  <a:gd name="connsiteY136" fmla="*/ 240706 h 317461"/>
                  <a:gd name="connsiteX137" fmla="*/ 41159 w 130716"/>
                  <a:gd name="connsiteY137" fmla="*/ 239499 h 317461"/>
                  <a:gd name="connsiteX138" fmla="*/ 36189 w 130716"/>
                  <a:gd name="connsiteY138" fmla="*/ 239854 h 317461"/>
                  <a:gd name="connsiteX139" fmla="*/ 23976 w 130716"/>
                  <a:gd name="connsiteY139" fmla="*/ 243795 h 317461"/>
                  <a:gd name="connsiteX140" fmla="*/ 21030 w 130716"/>
                  <a:gd name="connsiteY140" fmla="*/ 245570 h 317461"/>
                  <a:gd name="connsiteX141" fmla="*/ 18651 w 130716"/>
                  <a:gd name="connsiteY141" fmla="*/ 247345 h 317461"/>
                  <a:gd name="connsiteX142" fmla="*/ 16876 w 130716"/>
                  <a:gd name="connsiteY142" fmla="*/ 248871 h 317461"/>
                  <a:gd name="connsiteX143" fmla="*/ 9953 w 130716"/>
                  <a:gd name="connsiteY143" fmla="*/ 243724 h 317461"/>
                  <a:gd name="connsiteX144" fmla="*/ 1858 w 130716"/>
                  <a:gd name="connsiteY144" fmla="*/ 223558 h 317461"/>
                  <a:gd name="connsiteX145" fmla="*/ 16805 w 130716"/>
                  <a:gd name="connsiteY145" fmla="*/ 198955 h 317461"/>
                  <a:gd name="connsiteX146" fmla="*/ 19361 w 130716"/>
                  <a:gd name="connsiteY146" fmla="*/ 197713 h 317461"/>
                  <a:gd name="connsiteX147" fmla="*/ 23018 w 130716"/>
                  <a:gd name="connsiteY147" fmla="*/ 196505 h 317461"/>
                  <a:gd name="connsiteX148" fmla="*/ 30544 w 130716"/>
                  <a:gd name="connsiteY148" fmla="*/ 195476 h 317461"/>
                  <a:gd name="connsiteX149" fmla="*/ 34094 w 130716"/>
                  <a:gd name="connsiteY149" fmla="*/ 195760 h 317461"/>
                  <a:gd name="connsiteX150" fmla="*/ 37751 w 130716"/>
                  <a:gd name="connsiteY150" fmla="*/ 196505 h 317461"/>
                  <a:gd name="connsiteX151" fmla="*/ 40520 w 130716"/>
                  <a:gd name="connsiteY151" fmla="*/ 197393 h 317461"/>
                  <a:gd name="connsiteX152" fmla="*/ 43645 w 130716"/>
                  <a:gd name="connsiteY152" fmla="*/ 198849 h 317461"/>
                  <a:gd name="connsiteX153" fmla="*/ 47195 w 130716"/>
                  <a:gd name="connsiteY153" fmla="*/ 200730 h 317461"/>
                  <a:gd name="connsiteX154" fmla="*/ 46591 w 130716"/>
                  <a:gd name="connsiteY154" fmla="*/ 196754 h 317461"/>
                  <a:gd name="connsiteX155" fmla="*/ 45633 w 130716"/>
                  <a:gd name="connsiteY155" fmla="*/ 192139 h 317461"/>
                  <a:gd name="connsiteX156" fmla="*/ 45420 w 130716"/>
                  <a:gd name="connsiteY156" fmla="*/ 191287 h 317461"/>
                  <a:gd name="connsiteX157" fmla="*/ 44639 w 130716"/>
                  <a:gd name="connsiteY157" fmla="*/ 190861 h 317461"/>
                  <a:gd name="connsiteX158" fmla="*/ 39491 w 130716"/>
                  <a:gd name="connsiteY158" fmla="*/ 188482 h 317461"/>
                  <a:gd name="connsiteX159" fmla="*/ 30296 w 130716"/>
                  <a:gd name="connsiteY159" fmla="*/ 187275 h 317461"/>
                  <a:gd name="connsiteX160" fmla="*/ 15562 w 130716"/>
                  <a:gd name="connsiteY160" fmla="*/ 190435 h 317461"/>
                  <a:gd name="connsiteX161" fmla="*/ 119 w 130716"/>
                  <a:gd name="connsiteY161" fmla="*/ 163808 h 317461"/>
                  <a:gd name="connsiteX162" fmla="*/ 13468 w 130716"/>
                  <a:gd name="connsiteY162" fmla="*/ 143145 h 317461"/>
                  <a:gd name="connsiteX163" fmla="*/ 15527 w 130716"/>
                  <a:gd name="connsiteY163" fmla="*/ 142116 h 317461"/>
                  <a:gd name="connsiteX164" fmla="*/ 17976 w 130716"/>
                  <a:gd name="connsiteY164" fmla="*/ 141157 h 317461"/>
                  <a:gd name="connsiteX165" fmla="*/ 26497 w 130716"/>
                  <a:gd name="connsiteY165" fmla="*/ 139737 h 317461"/>
                  <a:gd name="connsiteX166" fmla="*/ 29018 w 130716"/>
                  <a:gd name="connsiteY166" fmla="*/ 139844 h 317461"/>
                  <a:gd name="connsiteX167" fmla="*/ 37645 w 130716"/>
                  <a:gd name="connsiteY167" fmla="*/ 142187 h 317461"/>
                  <a:gd name="connsiteX168" fmla="*/ 40556 w 130716"/>
                  <a:gd name="connsiteY168" fmla="*/ 143500 h 317461"/>
                  <a:gd name="connsiteX169" fmla="*/ 40449 w 130716"/>
                  <a:gd name="connsiteY169" fmla="*/ 134483 h 317461"/>
                  <a:gd name="connsiteX170" fmla="*/ 39171 w 130716"/>
                  <a:gd name="connsiteY170" fmla="*/ 133986 h 317461"/>
                  <a:gd name="connsiteX171" fmla="*/ 29799 w 130716"/>
                  <a:gd name="connsiteY171" fmla="*/ 131714 h 317461"/>
                  <a:gd name="connsiteX172" fmla="*/ 26426 w 130716"/>
                  <a:gd name="connsiteY172" fmla="*/ 131572 h 317461"/>
                  <a:gd name="connsiteX173" fmla="*/ 12935 w 130716"/>
                  <a:gd name="connsiteY173" fmla="*/ 134341 h 317461"/>
                  <a:gd name="connsiteX174" fmla="*/ 8568 w 130716"/>
                  <a:gd name="connsiteY174" fmla="*/ 130152 h 317461"/>
                  <a:gd name="connsiteX175" fmla="*/ 2568 w 130716"/>
                  <a:gd name="connsiteY175" fmla="*/ 110732 h 317461"/>
                  <a:gd name="connsiteX176" fmla="*/ 12971 w 130716"/>
                  <a:gd name="connsiteY176" fmla="*/ 91987 h 317461"/>
                  <a:gd name="connsiteX177" fmla="*/ 14817 w 130716"/>
                  <a:gd name="connsiteY177" fmla="*/ 90708 h 317461"/>
                  <a:gd name="connsiteX178" fmla="*/ 16876 w 130716"/>
                  <a:gd name="connsiteY178" fmla="*/ 89537 h 317461"/>
                  <a:gd name="connsiteX179" fmla="*/ 28876 w 130716"/>
                  <a:gd name="connsiteY179" fmla="*/ 86661 h 317461"/>
                  <a:gd name="connsiteX180" fmla="*/ 31467 w 130716"/>
                  <a:gd name="connsiteY180" fmla="*/ 86768 h 317461"/>
                  <a:gd name="connsiteX181" fmla="*/ 38000 w 130716"/>
                  <a:gd name="connsiteY181" fmla="*/ 88259 h 317461"/>
                  <a:gd name="connsiteX182" fmla="*/ 40662 w 130716"/>
                  <a:gd name="connsiteY182" fmla="*/ 89040 h 317461"/>
                  <a:gd name="connsiteX183" fmla="*/ 40769 w 130716"/>
                  <a:gd name="connsiteY183" fmla="*/ 80555 h 317461"/>
                  <a:gd name="connsiteX184" fmla="*/ 39313 w 130716"/>
                  <a:gd name="connsiteY184" fmla="*/ 80093 h 317461"/>
                  <a:gd name="connsiteX185" fmla="*/ 32177 w 130716"/>
                  <a:gd name="connsiteY185" fmla="*/ 78602 h 317461"/>
                  <a:gd name="connsiteX186" fmla="*/ 28840 w 130716"/>
                  <a:gd name="connsiteY186" fmla="*/ 78460 h 317461"/>
                  <a:gd name="connsiteX187" fmla="*/ 11550 w 130716"/>
                  <a:gd name="connsiteY187" fmla="*/ 83111 h 317461"/>
                  <a:gd name="connsiteX188" fmla="*/ 5657 w 130716"/>
                  <a:gd name="connsiteY188" fmla="*/ 77218 h 317461"/>
                  <a:gd name="connsiteX189" fmla="*/ 1468 w 130716"/>
                  <a:gd name="connsiteY189" fmla="*/ 58898 h 317461"/>
                  <a:gd name="connsiteX190" fmla="*/ 6367 w 130716"/>
                  <a:gd name="connsiteY190" fmla="*/ 47928 h 317461"/>
                  <a:gd name="connsiteX191" fmla="*/ 7610 w 130716"/>
                  <a:gd name="connsiteY191" fmla="*/ 46473 h 317461"/>
                  <a:gd name="connsiteX192" fmla="*/ 8959 w 130716"/>
                  <a:gd name="connsiteY192" fmla="*/ 45123 h 317461"/>
                  <a:gd name="connsiteX193" fmla="*/ 25716 w 130716"/>
                  <a:gd name="connsiteY193" fmla="*/ 38485 h 317461"/>
                  <a:gd name="connsiteX194" fmla="*/ 29799 w 130716"/>
                  <a:gd name="connsiteY194" fmla="*/ 38840 h 317461"/>
                  <a:gd name="connsiteX195" fmla="*/ 38248 w 130716"/>
                  <a:gd name="connsiteY195" fmla="*/ 42035 h 317461"/>
                  <a:gd name="connsiteX196" fmla="*/ 41266 w 130716"/>
                  <a:gd name="connsiteY196" fmla="*/ 43845 h 317461"/>
                  <a:gd name="connsiteX197" fmla="*/ 41337 w 130716"/>
                  <a:gd name="connsiteY197" fmla="*/ 34295 h 317461"/>
                  <a:gd name="connsiteX198" fmla="*/ 40201 w 130716"/>
                  <a:gd name="connsiteY198" fmla="*/ 33727 h 317461"/>
                  <a:gd name="connsiteX199" fmla="*/ 31148 w 130716"/>
                  <a:gd name="connsiteY199" fmla="*/ 30745 h 317461"/>
                  <a:gd name="connsiteX200" fmla="*/ 25645 w 130716"/>
                  <a:gd name="connsiteY200" fmla="*/ 30283 h 317461"/>
                  <a:gd name="connsiteX201" fmla="*/ 5622 w 130716"/>
                  <a:gd name="connsiteY201" fmla="*/ 37135 h 317461"/>
                  <a:gd name="connsiteX202" fmla="*/ 3456 w 130716"/>
                  <a:gd name="connsiteY202" fmla="*/ 23148 h 317461"/>
                  <a:gd name="connsiteX203" fmla="*/ 14604 w 130716"/>
                  <a:gd name="connsiteY203" fmla="*/ 6674 h 317461"/>
                  <a:gd name="connsiteX204" fmla="*/ 26959 w 130716"/>
                  <a:gd name="connsiteY204" fmla="*/ 0 h 31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130716" h="317461">
                    <a:moveTo>
                      <a:pt x="27136" y="107"/>
                    </a:moveTo>
                    <a:lnTo>
                      <a:pt x="27136" y="107"/>
                    </a:lnTo>
                    <a:cubicBezTo>
                      <a:pt x="32248" y="6177"/>
                      <a:pt x="39597" y="8485"/>
                      <a:pt x="47443" y="10509"/>
                    </a:cubicBezTo>
                    <a:lnTo>
                      <a:pt x="48579" y="10722"/>
                    </a:lnTo>
                    <a:cubicBezTo>
                      <a:pt x="50319" y="11183"/>
                      <a:pt x="53727" y="11893"/>
                      <a:pt x="58094" y="11893"/>
                    </a:cubicBezTo>
                    <a:lnTo>
                      <a:pt x="58130" y="11893"/>
                    </a:lnTo>
                    <a:cubicBezTo>
                      <a:pt x="65266" y="11893"/>
                      <a:pt x="72189" y="8911"/>
                      <a:pt x="72189" y="8911"/>
                    </a:cubicBezTo>
                    <a:cubicBezTo>
                      <a:pt x="73680" y="8308"/>
                      <a:pt x="75561" y="7704"/>
                      <a:pt x="75561" y="7704"/>
                    </a:cubicBezTo>
                    <a:cubicBezTo>
                      <a:pt x="78046" y="10757"/>
                      <a:pt x="81916" y="15266"/>
                      <a:pt x="85253" y="17432"/>
                    </a:cubicBezTo>
                    <a:cubicBezTo>
                      <a:pt x="85892" y="17858"/>
                      <a:pt x="86567" y="18248"/>
                      <a:pt x="87384" y="18710"/>
                    </a:cubicBezTo>
                    <a:cubicBezTo>
                      <a:pt x="88023" y="19065"/>
                      <a:pt x="88662" y="19420"/>
                      <a:pt x="89336" y="19739"/>
                    </a:cubicBezTo>
                    <a:cubicBezTo>
                      <a:pt x="92673" y="21337"/>
                      <a:pt x="96188" y="22438"/>
                      <a:pt x="99809" y="22970"/>
                    </a:cubicBezTo>
                    <a:cubicBezTo>
                      <a:pt x="101691" y="23254"/>
                      <a:pt x="103537" y="23396"/>
                      <a:pt x="105419" y="23396"/>
                    </a:cubicBezTo>
                    <a:cubicBezTo>
                      <a:pt x="107194" y="23396"/>
                      <a:pt x="108933" y="23254"/>
                      <a:pt x="110744" y="23006"/>
                    </a:cubicBezTo>
                    <a:cubicBezTo>
                      <a:pt x="110851" y="23574"/>
                      <a:pt x="110957" y="26840"/>
                      <a:pt x="111028" y="27443"/>
                    </a:cubicBezTo>
                    <a:cubicBezTo>
                      <a:pt x="111312" y="29538"/>
                      <a:pt x="111277" y="31668"/>
                      <a:pt x="110957" y="33763"/>
                    </a:cubicBezTo>
                    <a:cubicBezTo>
                      <a:pt x="110460" y="36993"/>
                      <a:pt x="109217" y="40153"/>
                      <a:pt x="107300" y="42922"/>
                    </a:cubicBezTo>
                    <a:cubicBezTo>
                      <a:pt x="104247" y="41147"/>
                      <a:pt x="100981" y="39940"/>
                      <a:pt x="97502" y="39337"/>
                    </a:cubicBezTo>
                    <a:cubicBezTo>
                      <a:pt x="95904" y="39053"/>
                      <a:pt x="94271" y="38911"/>
                      <a:pt x="92673" y="38911"/>
                    </a:cubicBezTo>
                    <a:cubicBezTo>
                      <a:pt x="87313" y="38911"/>
                      <a:pt x="81987" y="40402"/>
                      <a:pt x="77336" y="43277"/>
                    </a:cubicBezTo>
                    <a:lnTo>
                      <a:pt x="76200" y="43987"/>
                    </a:lnTo>
                    <a:lnTo>
                      <a:pt x="77549" y="53182"/>
                    </a:lnTo>
                    <a:lnTo>
                      <a:pt x="80248" y="51194"/>
                    </a:lnTo>
                    <a:cubicBezTo>
                      <a:pt x="83869" y="48496"/>
                      <a:pt x="88200" y="47112"/>
                      <a:pt x="92602" y="47112"/>
                    </a:cubicBezTo>
                    <a:cubicBezTo>
                      <a:pt x="93774" y="47112"/>
                      <a:pt x="94946" y="47218"/>
                      <a:pt x="96117" y="47396"/>
                    </a:cubicBezTo>
                    <a:cubicBezTo>
                      <a:pt x="98886" y="47857"/>
                      <a:pt x="101478" y="48851"/>
                      <a:pt x="103857" y="50378"/>
                    </a:cubicBezTo>
                    <a:cubicBezTo>
                      <a:pt x="104176" y="50591"/>
                      <a:pt x="104496" y="50839"/>
                      <a:pt x="104780" y="51088"/>
                    </a:cubicBezTo>
                    <a:lnTo>
                      <a:pt x="106022" y="52046"/>
                    </a:lnTo>
                    <a:cubicBezTo>
                      <a:pt x="106342" y="52259"/>
                      <a:pt x="106661" y="52508"/>
                      <a:pt x="106945" y="52756"/>
                    </a:cubicBezTo>
                    <a:cubicBezTo>
                      <a:pt x="107975" y="53715"/>
                      <a:pt x="108898" y="54780"/>
                      <a:pt x="109714" y="55952"/>
                    </a:cubicBezTo>
                    <a:cubicBezTo>
                      <a:pt x="112945" y="60532"/>
                      <a:pt x="114223" y="66105"/>
                      <a:pt x="113300" y="71608"/>
                    </a:cubicBezTo>
                    <a:cubicBezTo>
                      <a:pt x="112377" y="77040"/>
                      <a:pt x="109430" y="81797"/>
                      <a:pt x="104957" y="85028"/>
                    </a:cubicBezTo>
                    <a:cubicBezTo>
                      <a:pt x="101833" y="83644"/>
                      <a:pt x="98602" y="82756"/>
                      <a:pt x="95265" y="82472"/>
                    </a:cubicBezTo>
                    <a:cubicBezTo>
                      <a:pt x="94306" y="82401"/>
                      <a:pt x="93383" y="82330"/>
                      <a:pt x="92425" y="82330"/>
                    </a:cubicBezTo>
                    <a:cubicBezTo>
                      <a:pt x="88591" y="82330"/>
                      <a:pt x="84863" y="83040"/>
                      <a:pt x="81206" y="84496"/>
                    </a:cubicBezTo>
                    <a:lnTo>
                      <a:pt x="79893" y="85028"/>
                    </a:lnTo>
                    <a:lnTo>
                      <a:pt x="80106" y="93939"/>
                    </a:lnTo>
                    <a:lnTo>
                      <a:pt x="82910" y="92661"/>
                    </a:lnTo>
                    <a:cubicBezTo>
                      <a:pt x="83727" y="92271"/>
                      <a:pt x="84579" y="91951"/>
                      <a:pt x="85466" y="91703"/>
                    </a:cubicBezTo>
                    <a:cubicBezTo>
                      <a:pt x="87952" y="90921"/>
                      <a:pt x="90259" y="90531"/>
                      <a:pt x="92496" y="90531"/>
                    </a:cubicBezTo>
                    <a:cubicBezTo>
                      <a:pt x="93170" y="90531"/>
                      <a:pt x="93845" y="90531"/>
                      <a:pt x="94555" y="90637"/>
                    </a:cubicBezTo>
                    <a:cubicBezTo>
                      <a:pt x="96224" y="90780"/>
                      <a:pt x="97963" y="91170"/>
                      <a:pt x="99667" y="91738"/>
                    </a:cubicBezTo>
                    <a:cubicBezTo>
                      <a:pt x="100519" y="92022"/>
                      <a:pt x="101371" y="92377"/>
                      <a:pt x="102188" y="92768"/>
                    </a:cubicBezTo>
                    <a:cubicBezTo>
                      <a:pt x="102863" y="93087"/>
                      <a:pt x="103537" y="93442"/>
                      <a:pt x="104176" y="93833"/>
                    </a:cubicBezTo>
                    <a:cubicBezTo>
                      <a:pt x="111703" y="98412"/>
                      <a:pt x="115856" y="106649"/>
                      <a:pt x="115040" y="115383"/>
                    </a:cubicBezTo>
                    <a:cubicBezTo>
                      <a:pt x="114401" y="122093"/>
                      <a:pt x="110957" y="128057"/>
                      <a:pt x="105525" y="131891"/>
                    </a:cubicBezTo>
                    <a:cubicBezTo>
                      <a:pt x="103502" y="131323"/>
                      <a:pt x="101478" y="130968"/>
                      <a:pt x="99454" y="130755"/>
                    </a:cubicBezTo>
                    <a:cubicBezTo>
                      <a:pt x="98354" y="130649"/>
                      <a:pt x="97289" y="130613"/>
                      <a:pt x="96188" y="130613"/>
                    </a:cubicBezTo>
                    <a:cubicBezTo>
                      <a:pt x="91537" y="130613"/>
                      <a:pt x="86993" y="131572"/>
                      <a:pt x="82626" y="133418"/>
                    </a:cubicBezTo>
                    <a:lnTo>
                      <a:pt x="81348" y="133950"/>
                    </a:lnTo>
                    <a:lnTo>
                      <a:pt x="81668" y="142897"/>
                    </a:lnTo>
                    <a:lnTo>
                      <a:pt x="84934" y="141264"/>
                    </a:lnTo>
                    <a:cubicBezTo>
                      <a:pt x="85218" y="141122"/>
                      <a:pt x="85466" y="140980"/>
                      <a:pt x="85750" y="140873"/>
                    </a:cubicBezTo>
                    <a:cubicBezTo>
                      <a:pt x="86922" y="140376"/>
                      <a:pt x="88094" y="139986"/>
                      <a:pt x="89301" y="139666"/>
                    </a:cubicBezTo>
                    <a:cubicBezTo>
                      <a:pt x="91573" y="139063"/>
                      <a:pt x="93880" y="138743"/>
                      <a:pt x="96153" y="138743"/>
                    </a:cubicBezTo>
                    <a:cubicBezTo>
                      <a:pt x="96969" y="138743"/>
                      <a:pt x="97821" y="138779"/>
                      <a:pt x="98957" y="138921"/>
                    </a:cubicBezTo>
                    <a:lnTo>
                      <a:pt x="99348" y="138992"/>
                    </a:lnTo>
                    <a:cubicBezTo>
                      <a:pt x="100555" y="139134"/>
                      <a:pt x="101726" y="139347"/>
                      <a:pt x="102898" y="139666"/>
                    </a:cubicBezTo>
                    <a:cubicBezTo>
                      <a:pt x="103821" y="139915"/>
                      <a:pt x="104709" y="140163"/>
                      <a:pt x="105561" y="140518"/>
                    </a:cubicBezTo>
                    <a:cubicBezTo>
                      <a:pt x="109856" y="142151"/>
                      <a:pt x="113655" y="144850"/>
                      <a:pt x="116602" y="148400"/>
                    </a:cubicBezTo>
                    <a:cubicBezTo>
                      <a:pt x="121111" y="153867"/>
                      <a:pt x="123241" y="160755"/>
                      <a:pt x="122602" y="167820"/>
                    </a:cubicBezTo>
                    <a:cubicBezTo>
                      <a:pt x="122034" y="173926"/>
                      <a:pt x="119407" y="179606"/>
                      <a:pt x="115146" y="183938"/>
                    </a:cubicBezTo>
                    <a:cubicBezTo>
                      <a:pt x="110957" y="182198"/>
                      <a:pt x="106448" y="181275"/>
                      <a:pt x="101797" y="181239"/>
                    </a:cubicBezTo>
                    <a:cubicBezTo>
                      <a:pt x="95869" y="181239"/>
                      <a:pt x="89975" y="182802"/>
                      <a:pt x="84756" y="185784"/>
                    </a:cubicBezTo>
                    <a:lnTo>
                      <a:pt x="83656" y="186387"/>
                    </a:lnTo>
                    <a:lnTo>
                      <a:pt x="83975" y="192352"/>
                    </a:lnTo>
                    <a:lnTo>
                      <a:pt x="84401" y="195653"/>
                    </a:lnTo>
                    <a:lnTo>
                      <a:pt x="87313" y="193736"/>
                    </a:lnTo>
                    <a:cubicBezTo>
                      <a:pt x="91679" y="190861"/>
                      <a:pt x="96792" y="189369"/>
                      <a:pt x="102046" y="189369"/>
                    </a:cubicBezTo>
                    <a:cubicBezTo>
                      <a:pt x="105135" y="189369"/>
                      <a:pt x="108188" y="189973"/>
                      <a:pt x="111135" y="191109"/>
                    </a:cubicBezTo>
                    <a:cubicBezTo>
                      <a:pt x="111809" y="191358"/>
                      <a:pt x="112484" y="191642"/>
                      <a:pt x="113158" y="191961"/>
                    </a:cubicBezTo>
                    <a:cubicBezTo>
                      <a:pt x="113833" y="192281"/>
                      <a:pt x="114472" y="192600"/>
                      <a:pt x="115111" y="192991"/>
                    </a:cubicBezTo>
                    <a:cubicBezTo>
                      <a:pt x="117205" y="194233"/>
                      <a:pt x="119087" y="195689"/>
                      <a:pt x="120720" y="197357"/>
                    </a:cubicBezTo>
                    <a:cubicBezTo>
                      <a:pt x="125691" y="202434"/>
                      <a:pt x="128353" y="209109"/>
                      <a:pt x="128282" y="216209"/>
                    </a:cubicBezTo>
                    <a:cubicBezTo>
                      <a:pt x="128211" y="223274"/>
                      <a:pt x="125229" y="230055"/>
                      <a:pt x="120081" y="234990"/>
                    </a:cubicBezTo>
                    <a:cubicBezTo>
                      <a:pt x="119052" y="234422"/>
                      <a:pt x="118129" y="233960"/>
                      <a:pt x="117205" y="233570"/>
                    </a:cubicBezTo>
                    <a:cubicBezTo>
                      <a:pt x="116211" y="233144"/>
                      <a:pt x="115217" y="232789"/>
                      <a:pt x="114223" y="232469"/>
                    </a:cubicBezTo>
                    <a:cubicBezTo>
                      <a:pt x="112910" y="232043"/>
                      <a:pt x="111667" y="231724"/>
                      <a:pt x="110460" y="231475"/>
                    </a:cubicBezTo>
                    <a:cubicBezTo>
                      <a:pt x="108010" y="230978"/>
                      <a:pt x="105525" y="230694"/>
                      <a:pt x="103040" y="230694"/>
                    </a:cubicBezTo>
                    <a:cubicBezTo>
                      <a:pt x="102685" y="230694"/>
                      <a:pt x="102366" y="230694"/>
                      <a:pt x="101833" y="230730"/>
                    </a:cubicBezTo>
                    <a:cubicBezTo>
                      <a:pt x="97253" y="230872"/>
                      <a:pt x="92851" y="231830"/>
                      <a:pt x="88697" y="233641"/>
                    </a:cubicBezTo>
                    <a:cubicBezTo>
                      <a:pt x="87597" y="234102"/>
                      <a:pt x="86531" y="234635"/>
                      <a:pt x="85360" y="235274"/>
                    </a:cubicBezTo>
                    <a:cubicBezTo>
                      <a:pt x="84614" y="235700"/>
                      <a:pt x="83869" y="236162"/>
                      <a:pt x="82981" y="236730"/>
                    </a:cubicBezTo>
                    <a:lnTo>
                      <a:pt x="82591" y="236978"/>
                    </a:lnTo>
                    <a:cubicBezTo>
                      <a:pt x="81277" y="237866"/>
                      <a:pt x="79964" y="238931"/>
                      <a:pt x="78543" y="240244"/>
                    </a:cubicBezTo>
                    <a:lnTo>
                      <a:pt x="77798" y="240919"/>
                    </a:lnTo>
                    <a:lnTo>
                      <a:pt x="78792" y="252812"/>
                    </a:lnTo>
                    <a:lnTo>
                      <a:pt x="81952" y="249084"/>
                    </a:lnTo>
                    <a:cubicBezTo>
                      <a:pt x="83620" y="247096"/>
                      <a:pt x="85466" y="245428"/>
                      <a:pt x="87455" y="244079"/>
                    </a:cubicBezTo>
                    <a:cubicBezTo>
                      <a:pt x="88094" y="243653"/>
                      <a:pt x="88768" y="243227"/>
                      <a:pt x="89549" y="242801"/>
                    </a:cubicBezTo>
                    <a:cubicBezTo>
                      <a:pt x="90401" y="242339"/>
                      <a:pt x="91253" y="241877"/>
                      <a:pt x="92141" y="241522"/>
                    </a:cubicBezTo>
                    <a:lnTo>
                      <a:pt x="93170" y="241132"/>
                    </a:lnTo>
                    <a:cubicBezTo>
                      <a:pt x="96046" y="240031"/>
                      <a:pt x="99028" y="239428"/>
                      <a:pt x="102081" y="239321"/>
                    </a:cubicBezTo>
                    <a:lnTo>
                      <a:pt x="103005" y="239321"/>
                    </a:lnTo>
                    <a:cubicBezTo>
                      <a:pt x="103218" y="239286"/>
                      <a:pt x="103395" y="239321"/>
                      <a:pt x="103608" y="239321"/>
                    </a:cubicBezTo>
                    <a:lnTo>
                      <a:pt x="104105" y="239321"/>
                    </a:lnTo>
                    <a:cubicBezTo>
                      <a:pt x="105809" y="239428"/>
                      <a:pt x="107300" y="239605"/>
                      <a:pt x="108649" y="239889"/>
                    </a:cubicBezTo>
                    <a:cubicBezTo>
                      <a:pt x="109643" y="240102"/>
                      <a:pt x="110567" y="240351"/>
                      <a:pt x="111525" y="240670"/>
                    </a:cubicBezTo>
                    <a:cubicBezTo>
                      <a:pt x="112306" y="240919"/>
                      <a:pt x="113052" y="241203"/>
                      <a:pt x="113797" y="241522"/>
                    </a:cubicBezTo>
                    <a:cubicBezTo>
                      <a:pt x="123773" y="245783"/>
                      <a:pt x="130377" y="255546"/>
                      <a:pt x="130590" y="266445"/>
                    </a:cubicBezTo>
                    <a:lnTo>
                      <a:pt x="130696" y="269960"/>
                    </a:lnTo>
                    <a:cubicBezTo>
                      <a:pt x="130696" y="269960"/>
                      <a:pt x="130874" y="275818"/>
                      <a:pt x="130164" y="279545"/>
                    </a:cubicBezTo>
                    <a:cubicBezTo>
                      <a:pt x="129631" y="282386"/>
                      <a:pt x="128744" y="285226"/>
                      <a:pt x="127501" y="287924"/>
                    </a:cubicBezTo>
                    <a:cubicBezTo>
                      <a:pt x="123489" y="296693"/>
                      <a:pt x="115856" y="304255"/>
                      <a:pt x="104780" y="310397"/>
                    </a:cubicBezTo>
                    <a:cubicBezTo>
                      <a:pt x="97289" y="314551"/>
                      <a:pt x="87419" y="316894"/>
                      <a:pt x="75490" y="317426"/>
                    </a:cubicBezTo>
                    <a:cubicBezTo>
                      <a:pt x="74780" y="317426"/>
                      <a:pt x="74070" y="317462"/>
                      <a:pt x="73396" y="317462"/>
                    </a:cubicBezTo>
                    <a:cubicBezTo>
                      <a:pt x="66792" y="317462"/>
                      <a:pt x="60757" y="316077"/>
                      <a:pt x="55076" y="313344"/>
                    </a:cubicBezTo>
                    <a:lnTo>
                      <a:pt x="53976" y="312669"/>
                    </a:lnTo>
                    <a:cubicBezTo>
                      <a:pt x="51739" y="311285"/>
                      <a:pt x="49893" y="309616"/>
                      <a:pt x="48366" y="307521"/>
                    </a:cubicBezTo>
                    <a:cubicBezTo>
                      <a:pt x="47940" y="306953"/>
                      <a:pt x="47585" y="306385"/>
                      <a:pt x="47230" y="305817"/>
                    </a:cubicBezTo>
                    <a:cubicBezTo>
                      <a:pt x="46875" y="305214"/>
                      <a:pt x="46591" y="304646"/>
                      <a:pt x="46343" y="304078"/>
                    </a:cubicBezTo>
                    <a:cubicBezTo>
                      <a:pt x="45136" y="301415"/>
                      <a:pt x="44745" y="299036"/>
                      <a:pt x="44639" y="297865"/>
                    </a:cubicBezTo>
                    <a:cubicBezTo>
                      <a:pt x="44106" y="292717"/>
                      <a:pt x="45491" y="287427"/>
                      <a:pt x="48224" y="284409"/>
                    </a:cubicBezTo>
                    <a:lnTo>
                      <a:pt x="50142" y="282492"/>
                    </a:lnTo>
                    <a:lnTo>
                      <a:pt x="44497" y="276563"/>
                    </a:lnTo>
                    <a:lnTo>
                      <a:pt x="43041" y="277948"/>
                    </a:lnTo>
                    <a:cubicBezTo>
                      <a:pt x="38213" y="282563"/>
                      <a:pt x="35657" y="290693"/>
                      <a:pt x="36509" y="298681"/>
                    </a:cubicBezTo>
                    <a:cubicBezTo>
                      <a:pt x="36722" y="300776"/>
                      <a:pt x="37183" y="302835"/>
                      <a:pt x="37893" y="304859"/>
                    </a:cubicBezTo>
                    <a:cubicBezTo>
                      <a:pt x="31077" y="302586"/>
                      <a:pt x="24331" y="297332"/>
                      <a:pt x="24331" y="297332"/>
                    </a:cubicBezTo>
                    <a:cubicBezTo>
                      <a:pt x="17408" y="292042"/>
                      <a:pt x="13432" y="284054"/>
                      <a:pt x="13432" y="275392"/>
                    </a:cubicBezTo>
                    <a:cubicBezTo>
                      <a:pt x="13432" y="266729"/>
                      <a:pt x="17231" y="259096"/>
                      <a:pt x="23834" y="253806"/>
                    </a:cubicBezTo>
                    <a:cubicBezTo>
                      <a:pt x="24438" y="253309"/>
                      <a:pt x="25041" y="252848"/>
                      <a:pt x="25680" y="252422"/>
                    </a:cubicBezTo>
                    <a:cubicBezTo>
                      <a:pt x="26426" y="251925"/>
                      <a:pt x="27172" y="251463"/>
                      <a:pt x="27953" y="251037"/>
                    </a:cubicBezTo>
                    <a:cubicBezTo>
                      <a:pt x="30970" y="249404"/>
                      <a:pt x="34201" y="248374"/>
                      <a:pt x="37609" y="247948"/>
                    </a:cubicBezTo>
                    <a:cubicBezTo>
                      <a:pt x="37964" y="247913"/>
                      <a:pt x="38355" y="247877"/>
                      <a:pt x="38745" y="247877"/>
                    </a:cubicBezTo>
                    <a:lnTo>
                      <a:pt x="40059" y="247806"/>
                    </a:lnTo>
                    <a:cubicBezTo>
                      <a:pt x="40556" y="247771"/>
                      <a:pt x="41053" y="247735"/>
                      <a:pt x="41514" y="247735"/>
                    </a:cubicBezTo>
                    <a:cubicBezTo>
                      <a:pt x="43645" y="247735"/>
                      <a:pt x="45846" y="248090"/>
                      <a:pt x="48011" y="248658"/>
                    </a:cubicBezTo>
                    <a:cubicBezTo>
                      <a:pt x="48260" y="248729"/>
                      <a:pt x="48473" y="248800"/>
                      <a:pt x="48721" y="248871"/>
                    </a:cubicBezTo>
                    <a:lnTo>
                      <a:pt x="49645" y="249155"/>
                    </a:lnTo>
                    <a:cubicBezTo>
                      <a:pt x="49929" y="249226"/>
                      <a:pt x="50213" y="249333"/>
                      <a:pt x="50497" y="249439"/>
                    </a:cubicBezTo>
                    <a:cubicBezTo>
                      <a:pt x="51242" y="249723"/>
                      <a:pt x="51952" y="250007"/>
                      <a:pt x="52769" y="250398"/>
                    </a:cubicBezTo>
                    <a:lnTo>
                      <a:pt x="55928" y="251783"/>
                    </a:lnTo>
                    <a:lnTo>
                      <a:pt x="55609" y="248339"/>
                    </a:lnTo>
                    <a:lnTo>
                      <a:pt x="55005" y="242446"/>
                    </a:lnTo>
                    <a:lnTo>
                      <a:pt x="53301" y="241735"/>
                    </a:lnTo>
                    <a:cubicBezTo>
                      <a:pt x="52272" y="241345"/>
                      <a:pt x="51171" y="240990"/>
                      <a:pt x="50035" y="240706"/>
                    </a:cubicBezTo>
                    <a:cubicBezTo>
                      <a:pt x="47017" y="239925"/>
                      <a:pt x="44177" y="239499"/>
                      <a:pt x="41159" y="239499"/>
                    </a:cubicBezTo>
                    <a:cubicBezTo>
                      <a:pt x="39562" y="239499"/>
                      <a:pt x="37929" y="239605"/>
                      <a:pt x="36189" y="239854"/>
                    </a:cubicBezTo>
                    <a:cubicBezTo>
                      <a:pt x="31858" y="240457"/>
                      <a:pt x="27740" y="241771"/>
                      <a:pt x="23976" y="243795"/>
                    </a:cubicBezTo>
                    <a:cubicBezTo>
                      <a:pt x="22947" y="244327"/>
                      <a:pt x="21953" y="244931"/>
                      <a:pt x="21030" y="245570"/>
                    </a:cubicBezTo>
                    <a:cubicBezTo>
                      <a:pt x="20213" y="246138"/>
                      <a:pt x="19397" y="246741"/>
                      <a:pt x="18651" y="247345"/>
                    </a:cubicBezTo>
                    <a:cubicBezTo>
                      <a:pt x="18047" y="247842"/>
                      <a:pt x="17444" y="248339"/>
                      <a:pt x="16876" y="248871"/>
                    </a:cubicBezTo>
                    <a:cubicBezTo>
                      <a:pt x="14249" y="247487"/>
                      <a:pt x="11906" y="245747"/>
                      <a:pt x="9953" y="243724"/>
                    </a:cubicBezTo>
                    <a:cubicBezTo>
                      <a:pt x="4628" y="238292"/>
                      <a:pt x="1752" y="231120"/>
                      <a:pt x="1858" y="223558"/>
                    </a:cubicBezTo>
                    <a:cubicBezTo>
                      <a:pt x="1965" y="213298"/>
                      <a:pt x="7681" y="203890"/>
                      <a:pt x="16805" y="198955"/>
                    </a:cubicBezTo>
                    <a:cubicBezTo>
                      <a:pt x="17621" y="198494"/>
                      <a:pt x="18473" y="198103"/>
                      <a:pt x="19361" y="197713"/>
                    </a:cubicBezTo>
                    <a:cubicBezTo>
                      <a:pt x="20426" y="197251"/>
                      <a:pt x="21633" y="196860"/>
                      <a:pt x="23018" y="196505"/>
                    </a:cubicBezTo>
                    <a:cubicBezTo>
                      <a:pt x="25538" y="195831"/>
                      <a:pt x="28095" y="195476"/>
                      <a:pt x="30544" y="195476"/>
                    </a:cubicBezTo>
                    <a:cubicBezTo>
                      <a:pt x="31751" y="195476"/>
                      <a:pt x="32923" y="195618"/>
                      <a:pt x="34094" y="195760"/>
                    </a:cubicBezTo>
                    <a:cubicBezTo>
                      <a:pt x="35337" y="195937"/>
                      <a:pt x="36544" y="196186"/>
                      <a:pt x="37751" y="196505"/>
                    </a:cubicBezTo>
                    <a:cubicBezTo>
                      <a:pt x="38674" y="196754"/>
                      <a:pt x="39597" y="197073"/>
                      <a:pt x="40520" y="197393"/>
                    </a:cubicBezTo>
                    <a:cubicBezTo>
                      <a:pt x="41585" y="197819"/>
                      <a:pt x="42615" y="198316"/>
                      <a:pt x="43645" y="198849"/>
                    </a:cubicBezTo>
                    <a:lnTo>
                      <a:pt x="47195" y="200730"/>
                    </a:lnTo>
                    <a:lnTo>
                      <a:pt x="46591" y="196754"/>
                    </a:lnTo>
                    <a:cubicBezTo>
                      <a:pt x="46378" y="195227"/>
                      <a:pt x="46023" y="193665"/>
                      <a:pt x="45633" y="192139"/>
                    </a:cubicBezTo>
                    <a:lnTo>
                      <a:pt x="45420" y="191287"/>
                    </a:lnTo>
                    <a:lnTo>
                      <a:pt x="44639" y="190861"/>
                    </a:lnTo>
                    <a:cubicBezTo>
                      <a:pt x="42899" y="189938"/>
                      <a:pt x="41053" y="189014"/>
                      <a:pt x="39491" y="188482"/>
                    </a:cubicBezTo>
                    <a:cubicBezTo>
                      <a:pt x="36473" y="187488"/>
                      <a:pt x="33313" y="187310"/>
                      <a:pt x="30296" y="187275"/>
                    </a:cubicBezTo>
                    <a:cubicBezTo>
                      <a:pt x="25219" y="187275"/>
                      <a:pt x="20249" y="188340"/>
                      <a:pt x="15562" y="190435"/>
                    </a:cubicBezTo>
                    <a:cubicBezTo>
                      <a:pt x="5231" y="185748"/>
                      <a:pt x="-946" y="175169"/>
                      <a:pt x="119" y="163808"/>
                    </a:cubicBezTo>
                    <a:cubicBezTo>
                      <a:pt x="935" y="155110"/>
                      <a:pt x="5906" y="147406"/>
                      <a:pt x="13468" y="143145"/>
                    </a:cubicBezTo>
                    <a:cubicBezTo>
                      <a:pt x="14142" y="142755"/>
                      <a:pt x="14817" y="142435"/>
                      <a:pt x="15527" y="142116"/>
                    </a:cubicBezTo>
                    <a:cubicBezTo>
                      <a:pt x="16308" y="141761"/>
                      <a:pt x="17124" y="141441"/>
                      <a:pt x="17976" y="141157"/>
                    </a:cubicBezTo>
                    <a:cubicBezTo>
                      <a:pt x="20781" y="140199"/>
                      <a:pt x="23621" y="139737"/>
                      <a:pt x="26497" y="139737"/>
                    </a:cubicBezTo>
                    <a:cubicBezTo>
                      <a:pt x="27349" y="139737"/>
                      <a:pt x="28166" y="139773"/>
                      <a:pt x="29018" y="139844"/>
                    </a:cubicBezTo>
                    <a:cubicBezTo>
                      <a:pt x="31893" y="140128"/>
                      <a:pt x="34698" y="140873"/>
                      <a:pt x="37645" y="142187"/>
                    </a:cubicBezTo>
                    <a:lnTo>
                      <a:pt x="40556" y="143500"/>
                    </a:lnTo>
                    <a:lnTo>
                      <a:pt x="40449" y="134483"/>
                    </a:lnTo>
                    <a:lnTo>
                      <a:pt x="39171" y="133986"/>
                    </a:lnTo>
                    <a:cubicBezTo>
                      <a:pt x="36047" y="132743"/>
                      <a:pt x="32887" y="131998"/>
                      <a:pt x="29799" y="131714"/>
                    </a:cubicBezTo>
                    <a:cubicBezTo>
                      <a:pt x="28663" y="131607"/>
                      <a:pt x="27527" y="131572"/>
                      <a:pt x="26426" y="131572"/>
                    </a:cubicBezTo>
                    <a:cubicBezTo>
                      <a:pt x="21740" y="131572"/>
                      <a:pt x="17231" y="132495"/>
                      <a:pt x="12935" y="134341"/>
                    </a:cubicBezTo>
                    <a:cubicBezTo>
                      <a:pt x="11302" y="133098"/>
                      <a:pt x="9846" y="131714"/>
                      <a:pt x="8568" y="130152"/>
                    </a:cubicBezTo>
                    <a:cubicBezTo>
                      <a:pt x="4059" y="124684"/>
                      <a:pt x="1929" y="117797"/>
                      <a:pt x="2568" y="110732"/>
                    </a:cubicBezTo>
                    <a:cubicBezTo>
                      <a:pt x="3278" y="103276"/>
                      <a:pt x="7042" y="96460"/>
                      <a:pt x="12971" y="91987"/>
                    </a:cubicBezTo>
                    <a:cubicBezTo>
                      <a:pt x="13574" y="91525"/>
                      <a:pt x="14178" y="91135"/>
                      <a:pt x="14817" y="90708"/>
                    </a:cubicBezTo>
                    <a:cubicBezTo>
                      <a:pt x="15491" y="90282"/>
                      <a:pt x="16166" y="89892"/>
                      <a:pt x="16876" y="89537"/>
                    </a:cubicBezTo>
                    <a:cubicBezTo>
                      <a:pt x="20604" y="87655"/>
                      <a:pt x="24651" y="86661"/>
                      <a:pt x="28876" y="86661"/>
                    </a:cubicBezTo>
                    <a:cubicBezTo>
                      <a:pt x="29728" y="86661"/>
                      <a:pt x="30580" y="86697"/>
                      <a:pt x="31467" y="86768"/>
                    </a:cubicBezTo>
                    <a:cubicBezTo>
                      <a:pt x="33562" y="86981"/>
                      <a:pt x="35728" y="87442"/>
                      <a:pt x="38000" y="88259"/>
                    </a:cubicBezTo>
                    <a:lnTo>
                      <a:pt x="40662" y="89040"/>
                    </a:lnTo>
                    <a:lnTo>
                      <a:pt x="40769" y="80555"/>
                    </a:lnTo>
                    <a:lnTo>
                      <a:pt x="39313" y="80093"/>
                    </a:lnTo>
                    <a:cubicBezTo>
                      <a:pt x="36899" y="79348"/>
                      <a:pt x="34521" y="78851"/>
                      <a:pt x="32177" y="78602"/>
                    </a:cubicBezTo>
                    <a:cubicBezTo>
                      <a:pt x="31077" y="78496"/>
                      <a:pt x="29941" y="78460"/>
                      <a:pt x="28840" y="78460"/>
                    </a:cubicBezTo>
                    <a:cubicBezTo>
                      <a:pt x="22698" y="78460"/>
                      <a:pt x="16805" y="80058"/>
                      <a:pt x="11550" y="83111"/>
                    </a:cubicBezTo>
                    <a:cubicBezTo>
                      <a:pt x="9278" y="81513"/>
                      <a:pt x="7290" y="79525"/>
                      <a:pt x="5657" y="77218"/>
                    </a:cubicBezTo>
                    <a:cubicBezTo>
                      <a:pt x="1858" y="71857"/>
                      <a:pt x="367" y="65360"/>
                      <a:pt x="1468" y="58898"/>
                    </a:cubicBezTo>
                    <a:cubicBezTo>
                      <a:pt x="2142" y="54922"/>
                      <a:pt x="3775" y="51230"/>
                      <a:pt x="6367" y="47928"/>
                    </a:cubicBezTo>
                    <a:cubicBezTo>
                      <a:pt x="6758" y="47431"/>
                      <a:pt x="7184" y="46934"/>
                      <a:pt x="7610" y="46473"/>
                    </a:cubicBezTo>
                    <a:cubicBezTo>
                      <a:pt x="8036" y="46011"/>
                      <a:pt x="8497" y="45550"/>
                      <a:pt x="8959" y="45123"/>
                    </a:cubicBezTo>
                    <a:cubicBezTo>
                      <a:pt x="13539" y="40828"/>
                      <a:pt x="19539" y="38485"/>
                      <a:pt x="25716" y="38485"/>
                    </a:cubicBezTo>
                    <a:cubicBezTo>
                      <a:pt x="27065" y="38485"/>
                      <a:pt x="28450" y="38591"/>
                      <a:pt x="29799" y="38840"/>
                    </a:cubicBezTo>
                    <a:cubicBezTo>
                      <a:pt x="32674" y="39337"/>
                      <a:pt x="35515" y="40402"/>
                      <a:pt x="38248" y="42035"/>
                    </a:cubicBezTo>
                    <a:lnTo>
                      <a:pt x="41266" y="43845"/>
                    </a:lnTo>
                    <a:lnTo>
                      <a:pt x="41337" y="34295"/>
                    </a:lnTo>
                    <a:lnTo>
                      <a:pt x="40201" y="33727"/>
                    </a:lnTo>
                    <a:cubicBezTo>
                      <a:pt x="37290" y="32272"/>
                      <a:pt x="34236" y="31278"/>
                      <a:pt x="31148" y="30745"/>
                    </a:cubicBezTo>
                    <a:cubicBezTo>
                      <a:pt x="29302" y="30426"/>
                      <a:pt x="27456" y="30283"/>
                      <a:pt x="25645" y="30283"/>
                    </a:cubicBezTo>
                    <a:cubicBezTo>
                      <a:pt x="18367" y="30283"/>
                      <a:pt x="11337" y="32698"/>
                      <a:pt x="5622" y="37135"/>
                    </a:cubicBezTo>
                    <a:cubicBezTo>
                      <a:pt x="3491" y="32840"/>
                      <a:pt x="2710" y="27940"/>
                      <a:pt x="3456" y="23148"/>
                    </a:cubicBezTo>
                    <a:cubicBezTo>
                      <a:pt x="4521" y="16331"/>
                      <a:pt x="8568" y="10331"/>
                      <a:pt x="14604" y="6674"/>
                    </a:cubicBezTo>
                    <a:cubicBezTo>
                      <a:pt x="14923" y="6497"/>
                      <a:pt x="24331" y="0"/>
                      <a:pt x="26959" y="0"/>
                    </a:cubicBezTo>
                  </a:path>
                </a:pathLst>
              </a:custGeom>
              <a:solidFill>
                <a:srgbClr val="FFFFFF"/>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7" name="Freeform: Shape 56">
                <a:extLst>
                  <a:ext uri="{FF2B5EF4-FFF2-40B4-BE49-F238E27FC236}">
                    <a16:creationId xmlns:a16="http://schemas.microsoft.com/office/drawing/2014/main" id="{5B1FDB45-7B67-7626-6347-695701CF9A6E}"/>
                  </a:ext>
                </a:extLst>
              </p:cNvPr>
              <p:cNvSpPr/>
              <p:nvPr/>
            </p:nvSpPr>
            <p:spPr>
              <a:xfrm>
                <a:off x="1595673" y="5534999"/>
                <a:ext cx="381852" cy="581031"/>
              </a:xfrm>
              <a:custGeom>
                <a:avLst/>
                <a:gdLst>
                  <a:gd name="connsiteX0" fmla="*/ 332092 w 381852"/>
                  <a:gd name="connsiteY0" fmla="*/ 355 h 581031"/>
                  <a:gd name="connsiteX1" fmla="*/ 351654 w 381852"/>
                  <a:gd name="connsiteY1" fmla="*/ 19349 h 581031"/>
                  <a:gd name="connsiteX2" fmla="*/ 349098 w 381852"/>
                  <a:gd name="connsiteY2" fmla="*/ 29573 h 581031"/>
                  <a:gd name="connsiteX3" fmla="*/ 338518 w 381852"/>
                  <a:gd name="connsiteY3" fmla="*/ 27763 h 581031"/>
                  <a:gd name="connsiteX4" fmla="*/ 337915 w 381852"/>
                  <a:gd name="connsiteY4" fmla="*/ 27763 h 581031"/>
                  <a:gd name="connsiteX5" fmla="*/ 327797 w 381852"/>
                  <a:gd name="connsiteY5" fmla="*/ 29644 h 581031"/>
                  <a:gd name="connsiteX6" fmla="*/ 326199 w 381852"/>
                  <a:gd name="connsiteY6" fmla="*/ 30213 h 581031"/>
                  <a:gd name="connsiteX7" fmla="*/ 327548 w 381852"/>
                  <a:gd name="connsiteY7" fmla="*/ 38556 h 581031"/>
                  <a:gd name="connsiteX8" fmla="*/ 329891 w 381852"/>
                  <a:gd name="connsiteY8" fmla="*/ 37633 h 581031"/>
                  <a:gd name="connsiteX9" fmla="*/ 338057 w 381852"/>
                  <a:gd name="connsiteY9" fmla="*/ 35928 h 581031"/>
                  <a:gd name="connsiteX10" fmla="*/ 338554 w 381852"/>
                  <a:gd name="connsiteY10" fmla="*/ 35928 h 581031"/>
                  <a:gd name="connsiteX11" fmla="*/ 346400 w 381852"/>
                  <a:gd name="connsiteY11" fmla="*/ 37313 h 581031"/>
                  <a:gd name="connsiteX12" fmla="*/ 348353 w 381852"/>
                  <a:gd name="connsiteY12" fmla="*/ 38094 h 581031"/>
                  <a:gd name="connsiteX13" fmla="*/ 350092 w 381852"/>
                  <a:gd name="connsiteY13" fmla="*/ 38982 h 581031"/>
                  <a:gd name="connsiteX14" fmla="*/ 362234 w 381852"/>
                  <a:gd name="connsiteY14" fmla="*/ 59182 h 581031"/>
                  <a:gd name="connsiteX15" fmla="*/ 355844 w 381852"/>
                  <a:gd name="connsiteY15" fmla="*/ 75868 h 581031"/>
                  <a:gd name="connsiteX16" fmla="*/ 347429 w 381852"/>
                  <a:gd name="connsiteY16" fmla="*/ 74093 h 581031"/>
                  <a:gd name="connsiteX17" fmla="*/ 345477 w 381852"/>
                  <a:gd name="connsiteY17" fmla="*/ 74022 h 581031"/>
                  <a:gd name="connsiteX18" fmla="*/ 333655 w 381852"/>
                  <a:gd name="connsiteY18" fmla="*/ 76472 h 581031"/>
                  <a:gd name="connsiteX19" fmla="*/ 332270 w 381852"/>
                  <a:gd name="connsiteY19" fmla="*/ 77076 h 581031"/>
                  <a:gd name="connsiteX20" fmla="*/ 333229 w 381852"/>
                  <a:gd name="connsiteY20" fmla="*/ 85774 h 581031"/>
                  <a:gd name="connsiteX21" fmla="*/ 335820 w 381852"/>
                  <a:gd name="connsiteY21" fmla="*/ 84496 h 581031"/>
                  <a:gd name="connsiteX22" fmla="*/ 345512 w 381852"/>
                  <a:gd name="connsiteY22" fmla="*/ 82223 h 581031"/>
                  <a:gd name="connsiteX23" fmla="*/ 346897 w 381852"/>
                  <a:gd name="connsiteY23" fmla="*/ 82259 h 581031"/>
                  <a:gd name="connsiteX24" fmla="*/ 351938 w 381852"/>
                  <a:gd name="connsiteY24" fmla="*/ 83182 h 581031"/>
                  <a:gd name="connsiteX25" fmla="*/ 354104 w 381852"/>
                  <a:gd name="connsiteY25" fmla="*/ 83963 h 581031"/>
                  <a:gd name="connsiteX26" fmla="*/ 356021 w 381852"/>
                  <a:gd name="connsiteY26" fmla="*/ 84886 h 581031"/>
                  <a:gd name="connsiteX27" fmla="*/ 367630 w 381852"/>
                  <a:gd name="connsiteY27" fmla="*/ 105762 h 581031"/>
                  <a:gd name="connsiteX28" fmla="*/ 358542 w 381852"/>
                  <a:gd name="connsiteY28" fmla="*/ 122270 h 581031"/>
                  <a:gd name="connsiteX29" fmla="*/ 354991 w 381852"/>
                  <a:gd name="connsiteY29" fmla="*/ 121809 h 581031"/>
                  <a:gd name="connsiteX30" fmla="*/ 353074 w 381852"/>
                  <a:gd name="connsiteY30" fmla="*/ 121738 h 581031"/>
                  <a:gd name="connsiteX31" fmla="*/ 338980 w 381852"/>
                  <a:gd name="connsiteY31" fmla="*/ 125323 h 581031"/>
                  <a:gd name="connsiteX32" fmla="*/ 337773 w 381852"/>
                  <a:gd name="connsiteY32" fmla="*/ 125962 h 581031"/>
                  <a:gd name="connsiteX33" fmla="*/ 338731 w 381852"/>
                  <a:gd name="connsiteY33" fmla="*/ 134980 h 581031"/>
                  <a:gd name="connsiteX34" fmla="*/ 341465 w 381852"/>
                  <a:gd name="connsiteY34" fmla="*/ 133347 h 581031"/>
                  <a:gd name="connsiteX35" fmla="*/ 343524 w 381852"/>
                  <a:gd name="connsiteY35" fmla="*/ 132211 h 581031"/>
                  <a:gd name="connsiteX36" fmla="*/ 348921 w 381852"/>
                  <a:gd name="connsiteY36" fmla="*/ 130329 h 581031"/>
                  <a:gd name="connsiteX37" fmla="*/ 349418 w 381852"/>
                  <a:gd name="connsiteY37" fmla="*/ 130329 h 581031"/>
                  <a:gd name="connsiteX38" fmla="*/ 353252 w 381852"/>
                  <a:gd name="connsiteY38" fmla="*/ 129903 h 581031"/>
                  <a:gd name="connsiteX39" fmla="*/ 354530 w 381852"/>
                  <a:gd name="connsiteY39" fmla="*/ 129939 h 581031"/>
                  <a:gd name="connsiteX40" fmla="*/ 355346 w 381852"/>
                  <a:gd name="connsiteY40" fmla="*/ 130081 h 581031"/>
                  <a:gd name="connsiteX41" fmla="*/ 356163 w 381852"/>
                  <a:gd name="connsiteY41" fmla="*/ 130223 h 581031"/>
                  <a:gd name="connsiteX42" fmla="*/ 359145 w 381852"/>
                  <a:gd name="connsiteY42" fmla="*/ 130755 h 581031"/>
                  <a:gd name="connsiteX43" fmla="*/ 369725 w 381852"/>
                  <a:gd name="connsiteY43" fmla="*/ 137394 h 581031"/>
                  <a:gd name="connsiteX44" fmla="*/ 375228 w 381852"/>
                  <a:gd name="connsiteY44" fmla="*/ 153441 h 581031"/>
                  <a:gd name="connsiteX45" fmla="*/ 366210 w 381852"/>
                  <a:gd name="connsiteY45" fmla="*/ 169914 h 581031"/>
                  <a:gd name="connsiteX46" fmla="*/ 359678 w 381852"/>
                  <a:gd name="connsiteY46" fmla="*/ 168210 h 581031"/>
                  <a:gd name="connsiteX47" fmla="*/ 355808 w 381852"/>
                  <a:gd name="connsiteY47" fmla="*/ 167926 h 581031"/>
                  <a:gd name="connsiteX48" fmla="*/ 343702 w 381852"/>
                  <a:gd name="connsiteY48" fmla="*/ 170731 h 581031"/>
                  <a:gd name="connsiteX49" fmla="*/ 342424 w 381852"/>
                  <a:gd name="connsiteY49" fmla="*/ 171334 h 581031"/>
                  <a:gd name="connsiteX50" fmla="*/ 343205 w 381852"/>
                  <a:gd name="connsiteY50" fmla="*/ 180210 h 581031"/>
                  <a:gd name="connsiteX51" fmla="*/ 345938 w 381852"/>
                  <a:gd name="connsiteY51" fmla="*/ 178719 h 581031"/>
                  <a:gd name="connsiteX52" fmla="*/ 348459 w 381852"/>
                  <a:gd name="connsiteY52" fmla="*/ 177476 h 581031"/>
                  <a:gd name="connsiteX53" fmla="*/ 355702 w 381852"/>
                  <a:gd name="connsiteY53" fmla="*/ 176127 h 581031"/>
                  <a:gd name="connsiteX54" fmla="*/ 358577 w 381852"/>
                  <a:gd name="connsiteY54" fmla="*/ 176340 h 581031"/>
                  <a:gd name="connsiteX55" fmla="*/ 359997 w 381852"/>
                  <a:gd name="connsiteY55" fmla="*/ 176660 h 581031"/>
                  <a:gd name="connsiteX56" fmla="*/ 360743 w 381852"/>
                  <a:gd name="connsiteY56" fmla="*/ 176873 h 581031"/>
                  <a:gd name="connsiteX57" fmla="*/ 363512 w 381852"/>
                  <a:gd name="connsiteY57" fmla="*/ 177760 h 581031"/>
                  <a:gd name="connsiteX58" fmla="*/ 365678 w 381852"/>
                  <a:gd name="connsiteY58" fmla="*/ 178754 h 581031"/>
                  <a:gd name="connsiteX59" fmla="*/ 372104 w 381852"/>
                  <a:gd name="connsiteY59" fmla="*/ 184293 h 581031"/>
                  <a:gd name="connsiteX60" fmla="*/ 376044 w 381852"/>
                  <a:gd name="connsiteY60" fmla="*/ 199452 h 581031"/>
                  <a:gd name="connsiteX61" fmla="*/ 371358 w 381852"/>
                  <a:gd name="connsiteY61" fmla="*/ 209819 h 581031"/>
                  <a:gd name="connsiteX62" fmla="*/ 362056 w 381852"/>
                  <a:gd name="connsiteY62" fmla="*/ 207085 h 581031"/>
                  <a:gd name="connsiteX63" fmla="*/ 358329 w 381852"/>
                  <a:gd name="connsiteY63" fmla="*/ 206837 h 581031"/>
                  <a:gd name="connsiteX64" fmla="*/ 346648 w 381852"/>
                  <a:gd name="connsiteY64" fmla="*/ 209215 h 581031"/>
                  <a:gd name="connsiteX65" fmla="*/ 345335 w 381852"/>
                  <a:gd name="connsiteY65" fmla="*/ 209748 h 581031"/>
                  <a:gd name="connsiteX66" fmla="*/ 345761 w 381852"/>
                  <a:gd name="connsiteY66" fmla="*/ 218659 h 581031"/>
                  <a:gd name="connsiteX67" fmla="*/ 348530 w 381852"/>
                  <a:gd name="connsiteY67" fmla="*/ 217310 h 581031"/>
                  <a:gd name="connsiteX68" fmla="*/ 358329 w 381852"/>
                  <a:gd name="connsiteY68" fmla="*/ 215002 h 581031"/>
                  <a:gd name="connsiteX69" fmla="*/ 361098 w 381852"/>
                  <a:gd name="connsiteY69" fmla="*/ 215180 h 581031"/>
                  <a:gd name="connsiteX70" fmla="*/ 367595 w 381852"/>
                  <a:gd name="connsiteY70" fmla="*/ 216990 h 581031"/>
                  <a:gd name="connsiteX71" fmla="*/ 369547 w 381852"/>
                  <a:gd name="connsiteY71" fmla="*/ 217984 h 581031"/>
                  <a:gd name="connsiteX72" fmla="*/ 371145 w 381852"/>
                  <a:gd name="connsiteY72" fmla="*/ 219014 h 581031"/>
                  <a:gd name="connsiteX73" fmla="*/ 380553 w 381852"/>
                  <a:gd name="connsiteY73" fmla="*/ 240102 h 581031"/>
                  <a:gd name="connsiteX74" fmla="*/ 370044 w 381852"/>
                  <a:gd name="connsiteY74" fmla="*/ 256362 h 581031"/>
                  <a:gd name="connsiteX75" fmla="*/ 363157 w 381852"/>
                  <a:gd name="connsiteY75" fmla="*/ 254658 h 581031"/>
                  <a:gd name="connsiteX76" fmla="*/ 359394 w 381852"/>
                  <a:gd name="connsiteY76" fmla="*/ 254410 h 581031"/>
                  <a:gd name="connsiteX77" fmla="*/ 347039 w 381852"/>
                  <a:gd name="connsiteY77" fmla="*/ 257108 h 581031"/>
                  <a:gd name="connsiteX78" fmla="*/ 345903 w 381852"/>
                  <a:gd name="connsiteY78" fmla="*/ 257605 h 581031"/>
                  <a:gd name="connsiteX79" fmla="*/ 345796 w 381852"/>
                  <a:gd name="connsiteY79" fmla="*/ 260339 h 581031"/>
                  <a:gd name="connsiteX80" fmla="*/ 345654 w 381852"/>
                  <a:gd name="connsiteY80" fmla="*/ 263534 h 581031"/>
                  <a:gd name="connsiteX81" fmla="*/ 345441 w 381852"/>
                  <a:gd name="connsiteY81" fmla="*/ 267226 h 581031"/>
                  <a:gd name="connsiteX82" fmla="*/ 348672 w 381852"/>
                  <a:gd name="connsiteY82" fmla="*/ 265416 h 581031"/>
                  <a:gd name="connsiteX83" fmla="*/ 350909 w 381852"/>
                  <a:gd name="connsiteY83" fmla="*/ 264315 h 581031"/>
                  <a:gd name="connsiteX84" fmla="*/ 354352 w 381852"/>
                  <a:gd name="connsiteY84" fmla="*/ 263214 h 581031"/>
                  <a:gd name="connsiteX85" fmla="*/ 359571 w 381852"/>
                  <a:gd name="connsiteY85" fmla="*/ 262540 h 581031"/>
                  <a:gd name="connsiteX86" fmla="*/ 362198 w 381852"/>
                  <a:gd name="connsiteY86" fmla="*/ 262717 h 581031"/>
                  <a:gd name="connsiteX87" fmla="*/ 363690 w 381852"/>
                  <a:gd name="connsiteY87" fmla="*/ 262966 h 581031"/>
                  <a:gd name="connsiteX88" fmla="*/ 367133 w 381852"/>
                  <a:gd name="connsiteY88" fmla="*/ 263889 h 581031"/>
                  <a:gd name="connsiteX89" fmla="*/ 369512 w 381852"/>
                  <a:gd name="connsiteY89" fmla="*/ 264918 h 581031"/>
                  <a:gd name="connsiteX90" fmla="*/ 381689 w 381852"/>
                  <a:gd name="connsiteY90" fmla="*/ 287640 h 581031"/>
                  <a:gd name="connsiteX91" fmla="*/ 375760 w 381852"/>
                  <a:gd name="connsiteY91" fmla="*/ 300172 h 581031"/>
                  <a:gd name="connsiteX92" fmla="*/ 357619 w 381852"/>
                  <a:gd name="connsiteY92" fmla="*/ 291119 h 581031"/>
                  <a:gd name="connsiteX93" fmla="*/ 353855 w 381852"/>
                  <a:gd name="connsiteY93" fmla="*/ 290871 h 581031"/>
                  <a:gd name="connsiteX94" fmla="*/ 343311 w 381852"/>
                  <a:gd name="connsiteY94" fmla="*/ 292788 h 581031"/>
                  <a:gd name="connsiteX95" fmla="*/ 342246 w 381852"/>
                  <a:gd name="connsiteY95" fmla="*/ 293178 h 581031"/>
                  <a:gd name="connsiteX96" fmla="*/ 342033 w 381852"/>
                  <a:gd name="connsiteY96" fmla="*/ 294314 h 581031"/>
                  <a:gd name="connsiteX97" fmla="*/ 341075 w 381852"/>
                  <a:gd name="connsiteY97" fmla="*/ 299214 h 581031"/>
                  <a:gd name="connsiteX98" fmla="*/ 340222 w 381852"/>
                  <a:gd name="connsiteY98" fmla="*/ 303297 h 581031"/>
                  <a:gd name="connsiteX99" fmla="*/ 343950 w 381852"/>
                  <a:gd name="connsiteY99" fmla="*/ 301415 h 581031"/>
                  <a:gd name="connsiteX100" fmla="*/ 353855 w 381852"/>
                  <a:gd name="connsiteY100" fmla="*/ 299036 h 581031"/>
                  <a:gd name="connsiteX101" fmla="*/ 356589 w 381852"/>
                  <a:gd name="connsiteY101" fmla="*/ 299214 h 581031"/>
                  <a:gd name="connsiteX102" fmla="*/ 370754 w 381852"/>
                  <a:gd name="connsiteY102" fmla="*/ 306882 h 581031"/>
                  <a:gd name="connsiteX103" fmla="*/ 371500 w 381852"/>
                  <a:gd name="connsiteY103" fmla="*/ 307663 h 581031"/>
                  <a:gd name="connsiteX104" fmla="*/ 371997 w 381852"/>
                  <a:gd name="connsiteY104" fmla="*/ 308373 h 581031"/>
                  <a:gd name="connsiteX105" fmla="*/ 373027 w 381852"/>
                  <a:gd name="connsiteY105" fmla="*/ 309935 h 581031"/>
                  <a:gd name="connsiteX106" fmla="*/ 376044 w 381852"/>
                  <a:gd name="connsiteY106" fmla="*/ 324172 h 581031"/>
                  <a:gd name="connsiteX107" fmla="*/ 365784 w 381852"/>
                  <a:gd name="connsiteY107" fmla="*/ 340325 h 581031"/>
                  <a:gd name="connsiteX108" fmla="*/ 338660 w 381852"/>
                  <a:gd name="connsiteY108" fmla="*/ 326089 h 581031"/>
                  <a:gd name="connsiteX109" fmla="*/ 334613 w 381852"/>
                  <a:gd name="connsiteY109" fmla="*/ 326373 h 581031"/>
                  <a:gd name="connsiteX110" fmla="*/ 333406 w 381852"/>
                  <a:gd name="connsiteY110" fmla="*/ 326515 h 581031"/>
                  <a:gd name="connsiteX111" fmla="*/ 332980 w 381852"/>
                  <a:gd name="connsiteY111" fmla="*/ 327651 h 581031"/>
                  <a:gd name="connsiteX112" fmla="*/ 331595 w 381852"/>
                  <a:gd name="connsiteY112" fmla="*/ 331166 h 581031"/>
                  <a:gd name="connsiteX113" fmla="*/ 329820 w 381852"/>
                  <a:gd name="connsiteY113" fmla="*/ 335604 h 581031"/>
                  <a:gd name="connsiteX114" fmla="*/ 333513 w 381852"/>
                  <a:gd name="connsiteY114" fmla="*/ 334823 h 581031"/>
                  <a:gd name="connsiteX115" fmla="*/ 338625 w 381852"/>
                  <a:gd name="connsiteY115" fmla="*/ 334219 h 581031"/>
                  <a:gd name="connsiteX116" fmla="*/ 359536 w 381852"/>
                  <a:gd name="connsiteY116" fmla="*/ 345686 h 581031"/>
                  <a:gd name="connsiteX117" fmla="*/ 360530 w 381852"/>
                  <a:gd name="connsiteY117" fmla="*/ 347355 h 581031"/>
                  <a:gd name="connsiteX118" fmla="*/ 361382 w 381852"/>
                  <a:gd name="connsiteY118" fmla="*/ 349095 h 581031"/>
                  <a:gd name="connsiteX119" fmla="*/ 363477 w 381852"/>
                  <a:gd name="connsiteY119" fmla="*/ 359071 h 581031"/>
                  <a:gd name="connsiteX120" fmla="*/ 338625 w 381852"/>
                  <a:gd name="connsiteY120" fmla="*/ 383922 h 581031"/>
                  <a:gd name="connsiteX121" fmla="*/ 335146 w 381852"/>
                  <a:gd name="connsiteY121" fmla="*/ 383674 h 581031"/>
                  <a:gd name="connsiteX122" fmla="*/ 316223 w 381852"/>
                  <a:gd name="connsiteY122" fmla="*/ 364041 h 581031"/>
                  <a:gd name="connsiteX123" fmla="*/ 314732 w 381852"/>
                  <a:gd name="connsiteY123" fmla="*/ 363437 h 581031"/>
                  <a:gd name="connsiteX124" fmla="*/ 313063 w 381852"/>
                  <a:gd name="connsiteY124" fmla="*/ 365852 h 581031"/>
                  <a:gd name="connsiteX125" fmla="*/ 311395 w 381852"/>
                  <a:gd name="connsiteY125" fmla="*/ 368195 h 581031"/>
                  <a:gd name="connsiteX126" fmla="*/ 309761 w 381852"/>
                  <a:gd name="connsiteY126" fmla="*/ 370396 h 581031"/>
                  <a:gd name="connsiteX127" fmla="*/ 313170 w 381852"/>
                  <a:gd name="connsiteY127" fmla="*/ 371603 h 581031"/>
                  <a:gd name="connsiteX128" fmla="*/ 326803 w 381852"/>
                  <a:gd name="connsiteY128" fmla="*/ 384845 h 581031"/>
                  <a:gd name="connsiteX129" fmla="*/ 327690 w 381852"/>
                  <a:gd name="connsiteY129" fmla="*/ 387189 h 581031"/>
                  <a:gd name="connsiteX130" fmla="*/ 328258 w 381852"/>
                  <a:gd name="connsiteY130" fmla="*/ 389319 h 581031"/>
                  <a:gd name="connsiteX131" fmla="*/ 328862 w 381852"/>
                  <a:gd name="connsiteY131" fmla="*/ 394644 h 581031"/>
                  <a:gd name="connsiteX132" fmla="*/ 304010 w 381852"/>
                  <a:gd name="connsiteY132" fmla="*/ 419496 h 581031"/>
                  <a:gd name="connsiteX133" fmla="*/ 295561 w 381852"/>
                  <a:gd name="connsiteY133" fmla="*/ 418005 h 581031"/>
                  <a:gd name="connsiteX134" fmla="*/ 284235 w 381852"/>
                  <a:gd name="connsiteY134" fmla="*/ 397981 h 581031"/>
                  <a:gd name="connsiteX135" fmla="*/ 282993 w 381852"/>
                  <a:gd name="connsiteY135" fmla="*/ 396952 h 581031"/>
                  <a:gd name="connsiteX136" fmla="*/ 281715 w 381852"/>
                  <a:gd name="connsiteY136" fmla="*/ 397910 h 581031"/>
                  <a:gd name="connsiteX137" fmla="*/ 278235 w 381852"/>
                  <a:gd name="connsiteY137" fmla="*/ 400431 h 581031"/>
                  <a:gd name="connsiteX138" fmla="*/ 275999 w 381852"/>
                  <a:gd name="connsiteY138" fmla="*/ 401993 h 581031"/>
                  <a:gd name="connsiteX139" fmla="*/ 278164 w 381852"/>
                  <a:gd name="connsiteY139" fmla="*/ 403697 h 581031"/>
                  <a:gd name="connsiteX140" fmla="*/ 287111 w 381852"/>
                  <a:gd name="connsiteY140" fmla="*/ 417472 h 581031"/>
                  <a:gd name="connsiteX141" fmla="*/ 287573 w 381852"/>
                  <a:gd name="connsiteY141" fmla="*/ 419993 h 581031"/>
                  <a:gd name="connsiteX142" fmla="*/ 287750 w 381852"/>
                  <a:gd name="connsiteY142" fmla="*/ 422265 h 581031"/>
                  <a:gd name="connsiteX143" fmla="*/ 287750 w 381852"/>
                  <a:gd name="connsiteY143" fmla="*/ 423188 h 581031"/>
                  <a:gd name="connsiteX144" fmla="*/ 262934 w 381852"/>
                  <a:gd name="connsiteY144" fmla="*/ 448040 h 581031"/>
                  <a:gd name="connsiteX145" fmla="*/ 245786 w 381852"/>
                  <a:gd name="connsiteY145" fmla="*/ 441117 h 581031"/>
                  <a:gd name="connsiteX146" fmla="*/ 245893 w 381852"/>
                  <a:gd name="connsiteY146" fmla="*/ 438525 h 581031"/>
                  <a:gd name="connsiteX147" fmla="*/ 241561 w 381852"/>
                  <a:gd name="connsiteY147" fmla="*/ 422229 h 581031"/>
                  <a:gd name="connsiteX148" fmla="*/ 240354 w 381852"/>
                  <a:gd name="connsiteY148" fmla="*/ 420845 h 581031"/>
                  <a:gd name="connsiteX149" fmla="*/ 238721 w 381852"/>
                  <a:gd name="connsiteY149" fmla="*/ 421484 h 581031"/>
                  <a:gd name="connsiteX150" fmla="*/ 235171 w 381852"/>
                  <a:gd name="connsiteY150" fmla="*/ 422833 h 581031"/>
                  <a:gd name="connsiteX151" fmla="*/ 232863 w 381852"/>
                  <a:gd name="connsiteY151" fmla="*/ 423685 h 581031"/>
                  <a:gd name="connsiteX152" fmla="*/ 234390 w 381852"/>
                  <a:gd name="connsiteY152" fmla="*/ 426206 h 581031"/>
                  <a:gd name="connsiteX153" fmla="*/ 237621 w 381852"/>
                  <a:gd name="connsiteY153" fmla="*/ 436821 h 581031"/>
                  <a:gd name="connsiteX154" fmla="*/ 237692 w 381852"/>
                  <a:gd name="connsiteY154" fmla="*/ 438560 h 581031"/>
                  <a:gd name="connsiteX155" fmla="*/ 237621 w 381852"/>
                  <a:gd name="connsiteY155" fmla="*/ 440229 h 581031"/>
                  <a:gd name="connsiteX156" fmla="*/ 237301 w 381852"/>
                  <a:gd name="connsiteY156" fmla="*/ 442892 h 581031"/>
                  <a:gd name="connsiteX157" fmla="*/ 212840 w 381852"/>
                  <a:gd name="connsiteY157" fmla="*/ 463448 h 581031"/>
                  <a:gd name="connsiteX158" fmla="*/ 192497 w 381852"/>
                  <a:gd name="connsiteY158" fmla="*/ 452832 h 581031"/>
                  <a:gd name="connsiteX159" fmla="*/ 193456 w 381852"/>
                  <a:gd name="connsiteY159" fmla="*/ 445022 h 581031"/>
                  <a:gd name="connsiteX160" fmla="*/ 191645 w 381852"/>
                  <a:gd name="connsiteY160" fmla="*/ 434442 h 581031"/>
                  <a:gd name="connsiteX161" fmla="*/ 191148 w 381852"/>
                  <a:gd name="connsiteY161" fmla="*/ 432951 h 581031"/>
                  <a:gd name="connsiteX162" fmla="*/ 189551 w 381852"/>
                  <a:gd name="connsiteY162" fmla="*/ 433093 h 581031"/>
                  <a:gd name="connsiteX163" fmla="*/ 185326 w 381852"/>
                  <a:gd name="connsiteY163" fmla="*/ 433448 h 581031"/>
                  <a:gd name="connsiteX164" fmla="*/ 182557 w 381852"/>
                  <a:gd name="connsiteY164" fmla="*/ 433626 h 581031"/>
                  <a:gd name="connsiteX165" fmla="*/ 183835 w 381852"/>
                  <a:gd name="connsiteY165" fmla="*/ 436856 h 581031"/>
                  <a:gd name="connsiteX166" fmla="*/ 184083 w 381852"/>
                  <a:gd name="connsiteY166" fmla="*/ 437495 h 581031"/>
                  <a:gd name="connsiteX167" fmla="*/ 185255 w 381852"/>
                  <a:gd name="connsiteY167" fmla="*/ 445057 h 581031"/>
                  <a:gd name="connsiteX168" fmla="*/ 185184 w 381852"/>
                  <a:gd name="connsiteY168" fmla="*/ 446264 h 581031"/>
                  <a:gd name="connsiteX169" fmla="*/ 185184 w 381852"/>
                  <a:gd name="connsiteY169" fmla="*/ 446690 h 581031"/>
                  <a:gd name="connsiteX170" fmla="*/ 184616 w 381852"/>
                  <a:gd name="connsiteY170" fmla="*/ 450489 h 581031"/>
                  <a:gd name="connsiteX171" fmla="*/ 183835 w 381852"/>
                  <a:gd name="connsiteY171" fmla="*/ 453152 h 581031"/>
                  <a:gd name="connsiteX172" fmla="*/ 160368 w 381852"/>
                  <a:gd name="connsiteY172" fmla="*/ 469909 h 581031"/>
                  <a:gd name="connsiteX173" fmla="*/ 139031 w 381852"/>
                  <a:gd name="connsiteY173" fmla="*/ 457803 h 581031"/>
                  <a:gd name="connsiteX174" fmla="*/ 147196 w 381852"/>
                  <a:gd name="connsiteY174" fmla="*/ 436785 h 581031"/>
                  <a:gd name="connsiteX175" fmla="*/ 147019 w 381852"/>
                  <a:gd name="connsiteY175" fmla="*/ 433661 h 581031"/>
                  <a:gd name="connsiteX176" fmla="*/ 146841 w 381852"/>
                  <a:gd name="connsiteY176" fmla="*/ 432099 h 581031"/>
                  <a:gd name="connsiteX177" fmla="*/ 145279 w 381852"/>
                  <a:gd name="connsiteY177" fmla="*/ 431886 h 581031"/>
                  <a:gd name="connsiteX178" fmla="*/ 141019 w 381852"/>
                  <a:gd name="connsiteY178" fmla="*/ 431247 h 581031"/>
                  <a:gd name="connsiteX179" fmla="*/ 138321 w 381852"/>
                  <a:gd name="connsiteY179" fmla="*/ 430821 h 581031"/>
                  <a:gd name="connsiteX180" fmla="*/ 138711 w 381852"/>
                  <a:gd name="connsiteY180" fmla="*/ 433519 h 581031"/>
                  <a:gd name="connsiteX181" fmla="*/ 139031 w 381852"/>
                  <a:gd name="connsiteY181" fmla="*/ 436785 h 581031"/>
                  <a:gd name="connsiteX182" fmla="*/ 133279 w 381852"/>
                  <a:gd name="connsiteY182" fmla="*/ 451980 h 581031"/>
                  <a:gd name="connsiteX183" fmla="*/ 131824 w 381852"/>
                  <a:gd name="connsiteY183" fmla="*/ 453507 h 581031"/>
                  <a:gd name="connsiteX184" fmla="*/ 130297 w 381852"/>
                  <a:gd name="connsiteY184" fmla="*/ 454820 h 581031"/>
                  <a:gd name="connsiteX185" fmla="*/ 116238 w 381852"/>
                  <a:gd name="connsiteY185" fmla="*/ 459826 h 581031"/>
                  <a:gd name="connsiteX186" fmla="*/ 110700 w 381852"/>
                  <a:gd name="connsiteY186" fmla="*/ 459152 h 581031"/>
                  <a:gd name="connsiteX187" fmla="*/ 108854 w 381852"/>
                  <a:gd name="connsiteY187" fmla="*/ 458655 h 581031"/>
                  <a:gd name="connsiteX188" fmla="*/ 107008 w 381852"/>
                  <a:gd name="connsiteY188" fmla="*/ 457980 h 581031"/>
                  <a:gd name="connsiteX189" fmla="*/ 93978 w 381852"/>
                  <a:gd name="connsiteY189" fmla="*/ 443389 h 581031"/>
                  <a:gd name="connsiteX190" fmla="*/ 100440 w 381852"/>
                  <a:gd name="connsiteY190" fmla="*/ 438560 h 581031"/>
                  <a:gd name="connsiteX191" fmla="*/ 102286 w 381852"/>
                  <a:gd name="connsiteY191" fmla="*/ 436821 h 581031"/>
                  <a:gd name="connsiteX192" fmla="*/ 95363 w 381852"/>
                  <a:gd name="connsiteY192" fmla="*/ 432241 h 581031"/>
                  <a:gd name="connsiteX193" fmla="*/ 94191 w 381852"/>
                  <a:gd name="connsiteY193" fmla="*/ 433271 h 581031"/>
                  <a:gd name="connsiteX194" fmla="*/ 90037 w 381852"/>
                  <a:gd name="connsiteY194" fmla="*/ 436253 h 581031"/>
                  <a:gd name="connsiteX195" fmla="*/ 88191 w 381852"/>
                  <a:gd name="connsiteY195" fmla="*/ 437176 h 581031"/>
                  <a:gd name="connsiteX196" fmla="*/ 86345 w 381852"/>
                  <a:gd name="connsiteY196" fmla="*/ 437886 h 581031"/>
                  <a:gd name="connsiteX197" fmla="*/ 78925 w 381852"/>
                  <a:gd name="connsiteY197" fmla="*/ 439128 h 581031"/>
                  <a:gd name="connsiteX198" fmla="*/ 65257 w 381852"/>
                  <a:gd name="connsiteY198" fmla="*/ 434584 h 581031"/>
                  <a:gd name="connsiteX199" fmla="*/ 61067 w 381852"/>
                  <a:gd name="connsiteY199" fmla="*/ 430643 h 581031"/>
                  <a:gd name="connsiteX200" fmla="*/ 52192 w 381852"/>
                  <a:gd name="connsiteY200" fmla="*/ 419638 h 581031"/>
                  <a:gd name="connsiteX201" fmla="*/ 50772 w 381852"/>
                  <a:gd name="connsiteY201" fmla="*/ 418147 h 581031"/>
                  <a:gd name="connsiteX202" fmla="*/ 44204 w 381852"/>
                  <a:gd name="connsiteY202" fmla="*/ 422371 h 581031"/>
                  <a:gd name="connsiteX203" fmla="*/ 45304 w 381852"/>
                  <a:gd name="connsiteY203" fmla="*/ 424075 h 581031"/>
                  <a:gd name="connsiteX204" fmla="*/ 55494 w 381852"/>
                  <a:gd name="connsiteY204" fmla="*/ 436679 h 581031"/>
                  <a:gd name="connsiteX205" fmla="*/ 60002 w 381852"/>
                  <a:gd name="connsiteY205" fmla="*/ 440904 h 581031"/>
                  <a:gd name="connsiteX206" fmla="*/ 61032 w 381852"/>
                  <a:gd name="connsiteY206" fmla="*/ 441756 h 581031"/>
                  <a:gd name="connsiteX207" fmla="*/ 62701 w 381852"/>
                  <a:gd name="connsiteY207" fmla="*/ 442963 h 581031"/>
                  <a:gd name="connsiteX208" fmla="*/ 62807 w 381852"/>
                  <a:gd name="connsiteY208" fmla="*/ 442821 h 581031"/>
                  <a:gd name="connsiteX209" fmla="*/ 78961 w 381852"/>
                  <a:gd name="connsiteY209" fmla="*/ 447294 h 581031"/>
                  <a:gd name="connsiteX210" fmla="*/ 86345 w 381852"/>
                  <a:gd name="connsiteY210" fmla="*/ 446406 h 581031"/>
                  <a:gd name="connsiteX211" fmla="*/ 96676 w 381852"/>
                  <a:gd name="connsiteY211" fmla="*/ 461211 h 581031"/>
                  <a:gd name="connsiteX212" fmla="*/ 96286 w 381852"/>
                  <a:gd name="connsiteY212" fmla="*/ 461637 h 581031"/>
                  <a:gd name="connsiteX213" fmla="*/ 94724 w 381852"/>
                  <a:gd name="connsiteY213" fmla="*/ 463341 h 581031"/>
                  <a:gd name="connsiteX214" fmla="*/ 93162 w 381852"/>
                  <a:gd name="connsiteY214" fmla="*/ 464903 h 581031"/>
                  <a:gd name="connsiteX215" fmla="*/ 81801 w 381852"/>
                  <a:gd name="connsiteY215" fmla="*/ 473708 h 581031"/>
                  <a:gd name="connsiteX216" fmla="*/ 80061 w 381852"/>
                  <a:gd name="connsiteY216" fmla="*/ 474773 h 581031"/>
                  <a:gd name="connsiteX217" fmla="*/ 84286 w 381852"/>
                  <a:gd name="connsiteY217" fmla="*/ 481767 h 581031"/>
                  <a:gd name="connsiteX218" fmla="*/ 86026 w 381852"/>
                  <a:gd name="connsiteY218" fmla="*/ 480702 h 581031"/>
                  <a:gd name="connsiteX219" fmla="*/ 94120 w 381852"/>
                  <a:gd name="connsiteY219" fmla="*/ 474915 h 581031"/>
                  <a:gd name="connsiteX220" fmla="*/ 91777 w 381852"/>
                  <a:gd name="connsiteY220" fmla="*/ 505234 h 581031"/>
                  <a:gd name="connsiteX221" fmla="*/ 77860 w 381852"/>
                  <a:gd name="connsiteY221" fmla="*/ 535588 h 581031"/>
                  <a:gd name="connsiteX222" fmla="*/ 67138 w 381852"/>
                  <a:gd name="connsiteY222" fmla="*/ 572085 h 581031"/>
                  <a:gd name="connsiteX223" fmla="*/ 66464 w 381852"/>
                  <a:gd name="connsiteY223" fmla="*/ 579327 h 581031"/>
                  <a:gd name="connsiteX224" fmla="*/ 58618 w 381852"/>
                  <a:gd name="connsiteY224" fmla="*/ 581031 h 581031"/>
                  <a:gd name="connsiteX225" fmla="*/ 49955 w 381852"/>
                  <a:gd name="connsiteY225" fmla="*/ 579292 h 581031"/>
                  <a:gd name="connsiteX226" fmla="*/ 48251 w 381852"/>
                  <a:gd name="connsiteY226" fmla="*/ 568037 h 581031"/>
                  <a:gd name="connsiteX227" fmla="*/ 39660 w 381852"/>
                  <a:gd name="connsiteY227" fmla="*/ 535446 h 581031"/>
                  <a:gd name="connsiteX228" fmla="*/ 34228 w 381852"/>
                  <a:gd name="connsiteY228" fmla="*/ 529517 h 581031"/>
                  <a:gd name="connsiteX229" fmla="*/ 33056 w 381852"/>
                  <a:gd name="connsiteY229" fmla="*/ 528346 h 581031"/>
                  <a:gd name="connsiteX230" fmla="*/ 25175 w 381852"/>
                  <a:gd name="connsiteY230" fmla="*/ 520145 h 581031"/>
                  <a:gd name="connsiteX231" fmla="*/ 16122 w 381852"/>
                  <a:gd name="connsiteY231" fmla="*/ 485104 h 581031"/>
                  <a:gd name="connsiteX232" fmla="*/ 29967 w 381852"/>
                  <a:gd name="connsiteY232" fmla="*/ 492631 h 581031"/>
                  <a:gd name="connsiteX233" fmla="*/ 31849 w 381852"/>
                  <a:gd name="connsiteY233" fmla="*/ 493376 h 581031"/>
                  <a:gd name="connsiteX234" fmla="*/ 34938 w 381852"/>
                  <a:gd name="connsiteY234" fmla="*/ 485814 h 581031"/>
                  <a:gd name="connsiteX235" fmla="*/ 33056 w 381852"/>
                  <a:gd name="connsiteY235" fmla="*/ 485068 h 581031"/>
                  <a:gd name="connsiteX236" fmla="*/ 17151 w 381852"/>
                  <a:gd name="connsiteY236" fmla="*/ 475767 h 581031"/>
                  <a:gd name="connsiteX237" fmla="*/ 15127 w 381852"/>
                  <a:gd name="connsiteY237" fmla="*/ 474027 h 581031"/>
                  <a:gd name="connsiteX238" fmla="*/ 13246 w 381852"/>
                  <a:gd name="connsiteY238" fmla="*/ 472252 h 581031"/>
                  <a:gd name="connsiteX239" fmla="*/ 10122 w 381852"/>
                  <a:gd name="connsiteY239" fmla="*/ 384313 h 581031"/>
                  <a:gd name="connsiteX240" fmla="*/ 58334 w 381852"/>
                  <a:gd name="connsiteY240" fmla="*/ 353816 h 581031"/>
                  <a:gd name="connsiteX241" fmla="*/ 62736 w 381852"/>
                  <a:gd name="connsiteY241" fmla="*/ 353781 h 581031"/>
                  <a:gd name="connsiteX242" fmla="*/ 72819 w 381852"/>
                  <a:gd name="connsiteY242" fmla="*/ 355769 h 581031"/>
                  <a:gd name="connsiteX243" fmla="*/ 72925 w 381852"/>
                  <a:gd name="connsiteY243" fmla="*/ 361094 h 581031"/>
                  <a:gd name="connsiteX244" fmla="*/ 70547 w 381852"/>
                  <a:gd name="connsiteY244" fmla="*/ 362869 h 581031"/>
                  <a:gd name="connsiteX245" fmla="*/ 77931 w 381852"/>
                  <a:gd name="connsiteY245" fmla="*/ 367485 h 581031"/>
                  <a:gd name="connsiteX246" fmla="*/ 78996 w 381852"/>
                  <a:gd name="connsiteY246" fmla="*/ 366810 h 581031"/>
                  <a:gd name="connsiteX247" fmla="*/ 87872 w 381852"/>
                  <a:gd name="connsiteY247" fmla="*/ 364218 h 581031"/>
                  <a:gd name="connsiteX248" fmla="*/ 90854 w 381852"/>
                  <a:gd name="connsiteY248" fmla="*/ 364538 h 581031"/>
                  <a:gd name="connsiteX249" fmla="*/ 96747 w 381852"/>
                  <a:gd name="connsiteY249" fmla="*/ 366846 h 581031"/>
                  <a:gd name="connsiteX250" fmla="*/ 102960 w 381852"/>
                  <a:gd name="connsiteY250" fmla="*/ 373414 h 581031"/>
                  <a:gd name="connsiteX251" fmla="*/ 103102 w 381852"/>
                  <a:gd name="connsiteY251" fmla="*/ 373662 h 581031"/>
                  <a:gd name="connsiteX252" fmla="*/ 103280 w 381852"/>
                  <a:gd name="connsiteY252" fmla="*/ 374017 h 581031"/>
                  <a:gd name="connsiteX253" fmla="*/ 104025 w 381852"/>
                  <a:gd name="connsiteY253" fmla="*/ 375544 h 581031"/>
                  <a:gd name="connsiteX254" fmla="*/ 104664 w 381852"/>
                  <a:gd name="connsiteY254" fmla="*/ 377709 h 581031"/>
                  <a:gd name="connsiteX255" fmla="*/ 105055 w 381852"/>
                  <a:gd name="connsiteY255" fmla="*/ 379804 h 581031"/>
                  <a:gd name="connsiteX256" fmla="*/ 105303 w 381852"/>
                  <a:gd name="connsiteY256" fmla="*/ 381863 h 581031"/>
                  <a:gd name="connsiteX257" fmla="*/ 110238 w 381852"/>
                  <a:gd name="connsiteY257" fmla="*/ 385271 h 581031"/>
                  <a:gd name="connsiteX258" fmla="*/ 112972 w 381852"/>
                  <a:gd name="connsiteY258" fmla="*/ 386869 h 581031"/>
                  <a:gd name="connsiteX259" fmla="*/ 113433 w 381852"/>
                  <a:gd name="connsiteY259" fmla="*/ 383638 h 581031"/>
                  <a:gd name="connsiteX260" fmla="*/ 113504 w 381852"/>
                  <a:gd name="connsiteY260" fmla="*/ 382893 h 581031"/>
                  <a:gd name="connsiteX261" fmla="*/ 113504 w 381852"/>
                  <a:gd name="connsiteY261" fmla="*/ 382360 h 581031"/>
                  <a:gd name="connsiteX262" fmla="*/ 113114 w 381852"/>
                  <a:gd name="connsiteY262" fmla="*/ 377816 h 581031"/>
                  <a:gd name="connsiteX263" fmla="*/ 112262 w 381852"/>
                  <a:gd name="connsiteY263" fmla="*/ 374337 h 581031"/>
                  <a:gd name="connsiteX264" fmla="*/ 122451 w 381852"/>
                  <a:gd name="connsiteY264" fmla="*/ 370822 h 581031"/>
                  <a:gd name="connsiteX265" fmla="*/ 137291 w 381852"/>
                  <a:gd name="connsiteY265" fmla="*/ 379520 h 581031"/>
                  <a:gd name="connsiteX266" fmla="*/ 138321 w 381852"/>
                  <a:gd name="connsiteY266" fmla="*/ 381437 h 581031"/>
                  <a:gd name="connsiteX267" fmla="*/ 139173 w 381852"/>
                  <a:gd name="connsiteY267" fmla="*/ 383993 h 581031"/>
                  <a:gd name="connsiteX268" fmla="*/ 139918 w 381852"/>
                  <a:gd name="connsiteY268" fmla="*/ 388928 h 581031"/>
                  <a:gd name="connsiteX269" fmla="*/ 139670 w 381852"/>
                  <a:gd name="connsiteY269" fmla="*/ 391804 h 581031"/>
                  <a:gd name="connsiteX270" fmla="*/ 139315 w 381852"/>
                  <a:gd name="connsiteY270" fmla="*/ 393969 h 581031"/>
                  <a:gd name="connsiteX271" fmla="*/ 141480 w 381852"/>
                  <a:gd name="connsiteY271" fmla="*/ 394147 h 581031"/>
                  <a:gd name="connsiteX272" fmla="*/ 144143 w 381852"/>
                  <a:gd name="connsiteY272" fmla="*/ 394325 h 581031"/>
                  <a:gd name="connsiteX273" fmla="*/ 147551 w 381852"/>
                  <a:gd name="connsiteY273" fmla="*/ 394573 h 581031"/>
                  <a:gd name="connsiteX274" fmla="*/ 147800 w 381852"/>
                  <a:gd name="connsiteY274" fmla="*/ 392691 h 581031"/>
                  <a:gd name="connsiteX275" fmla="*/ 148084 w 381852"/>
                  <a:gd name="connsiteY275" fmla="*/ 388893 h 581031"/>
                  <a:gd name="connsiteX276" fmla="*/ 146202 w 381852"/>
                  <a:gd name="connsiteY276" fmla="*/ 379059 h 581031"/>
                  <a:gd name="connsiteX277" fmla="*/ 160368 w 381852"/>
                  <a:gd name="connsiteY277" fmla="*/ 372313 h 581031"/>
                  <a:gd name="connsiteX278" fmla="*/ 170592 w 381852"/>
                  <a:gd name="connsiteY278" fmla="*/ 375473 h 581031"/>
                  <a:gd name="connsiteX279" fmla="*/ 171693 w 381852"/>
                  <a:gd name="connsiteY279" fmla="*/ 376325 h 581031"/>
                  <a:gd name="connsiteX280" fmla="*/ 172509 w 381852"/>
                  <a:gd name="connsiteY280" fmla="*/ 376999 h 581031"/>
                  <a:gd name="connsiteX281" fmla="*/ 173574 w 381852"/>
                  <a:gd name="connsiteY281" fmla="*/ 377922 h 581031"/>
                  <a:gd name="connsiteX282" fmla="*/ 179255 w 381852"/>
                  <a:gd name="connsiteY282" fmla="*/ 392017 h 581031"/>
                  <a:gd name="connsiteX283" fmla="*/ 179184 w 381852"/>
                  <a:gd name="connsiteY283" fmla="*/ 394680 h 581031"/>
                  <a:gd name="connsiteX284" fmla="*/ 181385 w 381852"/>
                  <a:gd name="connsiteY284" fmla="*/ 394502 h 581031"/>
                  <a:gd name="connsiteX285" fmla="*/ 184332 w 381852"/>
                  <a:gd name="connsiteY285" fmla="*/ 394218 h 581031"/>
                  <a:gd name="connsiteX286" fmla="*/ 187420 w 381852"/>
                  <a:gd name="connsiteY286" fmla="*/ 393721 h 581031"/>
                  <a:gd name="connsiteX287" fmla="*/ 187420 w 381852"/>
                  <a:gd name="connsiteY287" fmla="*/ 391875 h 581031"/>
                  <a:gd name="connsiteX288" fmla="*/ 180036 w 381852"/>
                  <a:gd name="connsiteY288" fmla="*/ 372881 h 581031"/>
                  <a:gd name="connsiteX289" fmla="*/ 193385 w 381852"/>
                  <a:gd name="connsiteY289" fmla="*/ 367023 h 581031"/>
                  <a:gd name="connsiteX290" fmla="*/ 204106 w 381852"/>
                  <a:gd name="connsiteY290" fmla="*/ 370502 h 581031"/>
                  <a:gd name="connsiteX291" fmla="*/ 205385 w 381852"/>
                  <a:gd name="connsiteY291" fmla="*/ 371568 h 581031"/>
                  <a:gd name="connsiteX292" fmla="*/ 205704 w 381852"/>
                  <a:gd name="connsiteY292" fmla="*/ 371852 h 581031"/>
                  <a:gd name="connsiteX293" fmla="*/ 207337 w 381852"/>
                  <a:gd name="connsiteY293" fmla="*/ 373485 h 581031"/>
                  <a:gd name="connsiteX294" fmla="*/ 212308 w 381852"/>
                  <a:gd name="connsiteY294" fmla="*/ 386621 h 581031"/>
                  <a:gd name="connsiteX295" fmla="*/ 214189 w 381852"/>
                  <a:gd name="connsiteY295" fmla="*/ 386621 h 581031"/>
                  <a:gd name="connsiteX296" fmla="*/ 212308 w 381852"/>
                  <a:gd name="connsiteY296" fmla="*/ 387047 h 581031"/>
                  <a:gd name="connsiteX297" fmla="*/ 212165 w 381852"/>
                  <a:gd name="connsiteY297" fmla="*/ 389780 h 581031"/>
                  <a:gd name="connsiteX298" fmla="*/ 214828 w 381852"/>
                  <a:gd name="connsiteY298" fmla="*/ 389106 h 581031"/>
                  <a:gd name="connsiteX299" fmla="*/ 217988 w 381852"/>
                  <a:gd name="connsiteY299" fmla="*/ 388218 h 581031"/>
                  <a:gd name="connsiteX300" fmla="*/ 220509 w 381852"/>
                  <a:gd name="connsiteY300" fmla="*/ 387473 h 581031"/>
                  <a:gd name="connsiteX301" fmla="*/ 220509 w 381852"/>
                  <a:gd name="connsiteY301" fmla="*/ 385910 h 581031"/>
                  <a:gd name="connsiteX302" fmla="*/ 212521 w 381852"/>
                  <a:gd name="connsiteY302" fmla="*/ 366988 h 581031"/>
                  <a:gd name="connsiteX303" fmla="*/ 229349 w 381852"/>
                  <a:gd name="connsiteY303" fmla="*/ 355982 h 581031"/>
                  <a:gd name="connsiteX304" fmla="*/ 233431 w 381852"/>
                  <a:gd name="connsiteY304" fmla="*/ 356444 h 581031"/>
                  <a:gd name="connsiteX305" fmla="*/ 234851 w 381852"/>
                  <a:gd name="connsiteY305" fmla="*/ 356870 h 581031"/>
                  <a:gd name="connsiteX306" fmla="*/ 235420 w 381852"/>
                  <a:gd name="connsiteY306" fmla="*/ 357083 h 581031"/>
                  <a:gd name="connsiteX307" fmla="*/ 237408 w 381852"/>
                  <a:gd name="connsiteY307" fmla="*/ 357864 h 581031"/>
                  <a:gd name="connsiteX308" fmla="*/ 248058 w 381852"/>
                  <a:gd name="connsiteY308" fmla="*/ 371852 h 581031"/>
                  <a:gd name="connsiteX309" fmla="*/ 248129 w 381852"/>
                  <a:gd name="connsiteY309" fmla="*/ 372810 h 581031"/>
                  <a:gd name="connsiteX310" fmla="*/ 248378 w 381852"/>
                  <a:gd name="connsiteY310" fmla="*/ 376005 h 581031"/>
                  <a:gd name="connsiteX311" fmla="*/ 251147 w 381852"/>
                  <a:gd name="connsiteY311" fmla="*/ 374372 h 581031"/>
                  <a:gd name="connsiteX312" fmla="*/ 254342 w 381852"/>
                  <a:gd name="connsiteY312" fmla="*/ 372384 h 581031"/>
                  <a:gd name="connsiteX313" fmla="*/ 256224 w 381852"/>
                  <a:gd name="connsiteY313" fmla="*/ 371212 h 581031"/>
                  <a:gd name="connsiteX314" fmla="*/ 255940 w 381852"/>
                  <a:gd name="connsiteY314" fmla="*/ 369828 h 581031"/>
                  <a:gd name="connsiteX315" fmla="*/ 239999 w 381852"/>
                  <a:gd name="connsiteY315" fmla="*/ 350018 h 581031"/>
                  <a:gd name="connsiteX316" fmla="*/ 257431 w 381852"/>
                  <a:gd name="connsiteY316" fmla="*/ 332444 h 581031"/>
                  <a:gd name="connsiteX317" fmla="*/ 258177 w 381852"/>
                  <a:gd name="connsiteY317" fmla="*/ 332373 h 581031"/>
                  <a:gd name="connsiteX318" fmla="*/ 258780 w 381852"/>
                  <a:gd name="connsiteY318" fmla="*/ 332302 h 581031"/>
                  <a:gd name="connsiteX319" fmla="*/ 258780 w 381852"/>
                  <a:gd name="connsiteY319" fmla="*/ 332302 h 581031"/>
                  <a:gd name="connsiteX320" fmla="*/ 259313 w 381852"/>
                  <a:gd name="connsiteY320" fmla="*/ 332373 h 581031"/>
                  <a:gd name="connsiteX321" fmla="*/ 261407 w 381852"/>
                  <a:gd name="connsiteY321" fmla="*/ 332586 h 581031"/>
                  <a:gd name="connsiteX322" fmla="*/ 276460 w 381852"/>
                  <a:gd name="connsiteY322" fmla="*/ 345118 h 581031"/>
                  <a:gd name="connsiteX323" fmla="*/ 277064 w 381852"/>
                  <a:gd name="connsiteY323" fmla="*/ 347177 h 581031"/>
                  <a:gd name="connsiteX324" fmla="*/ 277241 w 381852"/>
                  <a:gd name="connsiteY324" fmla="*/ 348242 h 581031"/>
                  <a:gd name="connsiteX325" fmla="*/ 277951 w 381852"/>
                  <a:gd name="connsiteY325" fmla="*/ 352645 h 581031"/>
                  <a:gd name="connsiteX326" fmla="*/ 281466 w 381852"/>
                  <a:gd name="connsiteY326" fmla="*/ 348384 h 581031"/>
                  <a:gd name="connsiteX327" fmla="*/ 282567 w 381852"/>
                  <a:gd name="connsiteY327" fmla="*/ 347071 h 581031"/>
                  <a:gd name="connsiteX328" fmla="*/ 284732 w 381852"/>
                  <a:gd name="connsiteY328" fmla="*/ 344195 h 581031"/>
                  <a:gd name="connsiteX329" fmla="*/ 284413 w 381852"/>
                  <a:gd name="connsiteY329" fmla="*/ 343201 h 581031"/>
                  <a:gd name="connsiteX330" fmla="*/ 262401 w 381852"/>
                  <a:gd name="connsiteY330" fmla="*/ 324420 h 581031"/>
                  <a:gd name="connsiteX331" fmla="*/ 262330 w 381852"/>
                  <a:gd name="connsiteY331" fmla="*/ 323142 h 581031"/>
                  <a:gd name="connsiteX332" fmla="*/ 273727 w 381852"/>
                  <a:gd name="connsiteY332" fmla="*/ 305178 h 581031"/>
                  <a:gd name="connsiteX333" fmla="*/ 274934 w 381852"/>
                  <a:gd name="connsiteY333" fmla="*/ 304752 h 581031"/>
                  <a:gd name="connsiteX334" fmla="*/ 276176 w 381852"/>
                  <a:gd name="connsiteY334" fmla="*/ 304326 h 581031"/>
                  <a:gd name="connsiteX335" fmla="*/ 277348 w 381852"/>
                  <a:gd name="connsiteY335" fmla="*/ 303971 h 581031"/>
                  <a:gd name="connsiteX336" fmla="*/ 281324 w 381852"/>
                  <a:gd name="connsiteY336" fmla="*/ 303545 h 581031"/>
                  <a:gd name="connsiteX337" fmla="*/ 296945 w 381852"/>
                  <a:gd name="connsiteY337" fmla="*/ 312172 h 581031"/>
                  <a:gd name="connsiteX338" fmla="*/ 297478 w 381852"/>
                  <a:gd name="connsiteY338" fmla="*/ 313166 h 581031"/>
                  <a:gd name="connsiteX339" fmla="*/ 300140 w 381852"/>
                  <a:gd name="connsiteY339" fmla="*/ 317888 h 581031"/>
                  <a:gd name="connsiteX340" fmla="*/ 301702 w 381852"/>
                  <a:gd name="connsiteY340" fmla="*/ 314018 h 581031"/>
                  <a:gd name="connsiteX341" fmla="*/ 303620 w 381852"/>
                  <a:gd name="connsiteY341" fmla="*/ 308977 h 581031"/>
                  <a:gd name="connsiteX342" fmla="*/ 303975 w 381852"/>
                  <a:gd name="connsiteY342" fmla="*/ 308018 h 581031"/>
                  <a:gd name="connsiteX343" fmla="*/ 303407 w 381852"/>
                  <a:gd name="connsiteY343" fmla="*/ 307166 h 581031"/>
                  <a:gd name="connsiteX344" fmla="*/ 281431 w 381852"/>
                  <a:gd name="connsiteY344" fmla="*/ 295344 h 581031"/>
                  <a:gd name="connsiteX345" fmla="*/ 276780 w 381852"/>
                  <a:gd name="connsiteY345" fmla="*/ 295770 h 581031"/>
                  <a:gd name="connsiteX346" fmla="*/ 276531 w 381852"/>
                  <a:gd name="connsiteY346" fmla="*/ 290125 h 581031"/>
                  <a:gd name="connsiteX347" fmla="*/ 283809 w 381852"/>
                  <a:gd name="connsiteY347" fmla="*/ 277877 h 581031"/>
                  <a:gd name="connsiteX348" fmla="*/ 285762 w 381852"/>
                  <a:gd name="connsiteY348" fmla="*/ 276670 h 581031"/>
                  <a:gd name="connsiteX349" fmla="*/ 287288 w 381852"/>
                  <a:gd name="connsiteY349" fmla="*/ 275889 h 581031"/>
                  <a:gd name="connsiteX350" fmla="*/ 293288 w 381852"/>
                  <a:gd name="connsiteY350" fmla="*/ 274717 h 581031"/>
                  <a:gd name="connsiteX351" fmla="*/ 295419 w 381852"/>
                  <a:gd name="connsiteY351" fmla="*/ 274859 h 581031"/>
                  <a:gd name="connsiteX352" fmla="*/ 303300 w 381852"/>
                  <a:gd name="connsiteY352" fmla="*/ 278196 h 581031"/>
                  <a:gd name="connsiteX353" fmla="*/ 304898 w 381852"/>
                  <a:gd name="connsiteY353" fmla="*/ 279545 h 581031"/>
                  <a:gd name="connsiteX354" fmla="*/ 306211 w 381852"/>
                  <a:gd name="connsiteY354" fmla="*/ 280966 h 581031"/>
                  <a:gd name="connsiteX355" fmla="*/ 306495 w 381852"/>
                  <a:gd name="connsiteY355" fmla="*/ 281392 h 581031"/>
                  <a:gd name="connsiteX356" fmla="*/ 306886 w 381852"/>
                  <a:gd name="connsiteY356" fmla="*/ 281995 h 581031"/>
                  <a:gd name="connsiteX357" fmla="*/ 309797 w 381852"/>
                  <a:gd name="connsiteY357" fmla="*/ 286007 h 581031"/>
                  <a:gd name="connsiteX358" fmla="*/ 310578 w 381852"/>
                  <a:gd name="connsiteY358" fmla="*/ 280681 h 581031"/>
                  <a:gd name="connsiteX359" fmla="*/ 310933 w 381852"/>
                  <a:gd name="connsiteY359" fmla="*/ 278090 h 581031"/>
                  <a:gd name="connsiteX360" fmla="*/ 311253 w 381852"/>
                  <a:gd name="connsiteY360" fmla="*/ 275285 h 581031"/>
                  <a:gd name="connsiteX361" fmla="*/ 311359 w 381852"/>
                  <a:gd name="connsiteY361" fmla="*/ 274185 h 581031"/>
                  <a:gd name="connsiteX362" fmla="*/ 308483 w 381852"/>
                  <a:gd name="connsiteY362" fmla="*/ 271806 h 581031"/>
                  <a:gd name="connsiteX363" fmla="*/ 296448 w 381852"/>
                  <a:gd name="connsiteY363" fmla="*/ 266800 h 581031"/>
                  <a:gd name="connsiteX364" fmla="*/ 293288 w 381852"/>
                  <a:gd name="connsiteY364" fmla="*/ 266587 h 581031"/>
                  <a:gd name="connsiteX365" fmla="*/ 283987 w 381852"/>
                  <a:gd name="connsiteY365" fmla="*/ 268469 h 581031"/>
                  <a:gd name="connsiteX366" fmla="*/ 280969 w 381852"/>
                  <a:gd name="connsiteY366" fmla="*/ 256220 h 581031"/>
                  <a:gd name="connsiteX367" fmla="*/ 285691 w 381852"/>
                  <a:gd name="connsiteY367" fmla="*/ 246209 h 581031"/>
                  <a:gd name="connsiteX368" fmla="*/ 286756 w 381852"/>
                  <a:gd name="connsiteY368" fmla="*/ 245108 h 581031"/>
                  <a:gd name="connsiteX369" fmla="*/ 288318 w 381852"/>
                  <a:gd name="connsiteY369" fmla="*/ 243901 h 581031"/>
                  <a:gd name="connsiteX370" fmla="*/ 297797 w 381852"/>
                  <a:gd name="connsiteY370" fmla="*/ 240812 h 581031"/>
                  <a:gd name="connsiteX371" fmla="*/ 299856 w 381852"/>
                  <a:gd name="connsiteY371" fmla="*/ 240954 h 581031"/>
                  <a:gd name="connsiteX372" fmla="*/ 307170 w 381852"/>
                  <a:gd name="connsiteY372" fmla="*/ 243866 h 581031"/>
                  <a:gd name="connsiteX373" fmla="*/ 307596 w 381852"/>
                  <a:gd name="connsiteY373" fmla="*/ 244150 h 581031"/>
                  <a:gd name="connsiteX374" fmla="*/ 308980 w 381852"/>
                  <a:gd name="connsiteY374" fmla="*/ 245250 h 581031"/>
                  <a:gd name="connsiteX375" fmla="*/ 312495 w 381852"/>
                  <a:gd name="connsiteY375" fmla="*/ 248587 h 581031"/>
                  <a:gd name="connsiteX376" fmla="*/ 312389 w 381852"/>
                  <a:gd name="connsiteY376" fmla="*/ 243724 h 581031"/>
                  <a:gd name="connsiteX377" fmla="*/ 312211 w 381852"/>
                  <a:gd name="connsiteY377" fmla="*/ 238398 h 581031"/>
                  <a:gd name="connsiteX378" fmla="*/ 312211 w 381852"/>
                  <a:gd name="connsiteY378" fmla="*/ 237369 h 581031"/>
                  <a:gd name="connsiteX379" fmla="*/ 311324 w 381852"/>
                  <a:gd name="connsiteY379" fmla="*/ 236801 h 581031"/>
                  <a:gd name="connsiteX380" fmla="*/ 300850 w 381852"/>
                  <a:gd name="connsiteY380" fmla="*/ 232824 h 581031"/>
                  <a:gd name="connsiteX381" fmla="*/ 297726 w 381852"/>
                  <a:gd name="connsiteY381" fmla="*/ 232611 h 581031"/>
                  <a:gd name="connsiteX382" fmla="*/ 283809 w 381852"/>
                  <a:gd name="connsiteY382" fmla="*/ 236943 h 581031"/>
                  <a:gd name="connsiteX383" fmla="*/ 278874 w 381852"/>
                  <a:gd name="connsiteY383" fmla="*/ 221748 h 581031"/>
                  <a:gd name="connsiteX384" fmla="*/ 282922 w 381852"/>
                  <a:gd name="connsiteY384" fmla="*/ 212233 h 581031"/>
                  <a:gd name="connsiteX385" fmla="*/ 283880 w 381852"/>
                  <a:gd name="connsiteY385" fmla="*/ 211203 h 581031"/>
                  <a:gd name="connsiteX386" fmla="*/ 284235 w 381852"/>
                  <a:gd name="connsiteY386" fmla="*/ 210848 h 581031"/>
                  <a:gd name="connsiteX387" fmla="*/ 285726 w 381852"/>
                  <a:gd name="connsiteY387" fmla="*/ 209464 h 581031"/>
                  <a:gd name="connsiteX388" fmla="*/ 297655 w 381852"/>
                  <a:gd name="connsiteY388" fmla="*/ 205133 h 581031"/>
                  <a:gd name="connsiteX389" fmla="*/ 300034 w 381852"/>
                  <a:gd name="connsiteY389" fmla="*/ 205275 h 581031"/>
                  <a:gd name="connsiteX390" fmla="*/ 306389 w 381852"/>
                  <a:gd name="connsiteY390" fmla="*/ 207298 h 581031"/>
                  <a:gd name="connsiteX391" fmla="*/ 306850 w 381852"/>
                  <a:gd name="connsiteY391" fmla="*/ 207582 h 581031"/>
                  <a:gd name="connsiteX392" fmla="*/ 310259 w 381852"/>
                  <a:gd name="connsiteY392" fmla="*/ 209499 h 581031"/>
                  <a:gd name="connsiteX393" fmla="*/ 309300 w 381852"/>
                  <a:gd name="connsiteY393" fmla="*/ 199523 h 581031"/>
                  <a:gd name="connsiteX394" fmla="*/ 308199 w 381852"/>
                  <a:gd name="connsiteY394" fmla="*/ 199062 h 581031"/>
                  <a:gd name="connsiteX395" fmla="*/ 301063 w 381852"/>
                  <a:gd name="connsiteY395" fmla="*/ 197144 h 581031"/>
                  <a:gd name="connsiteX396" fmla="*/ 297655 w 381852"/>
                  <a:gd name="connsiteY396" fmla="*/ 196931 h 581031"/>
                  <a:gd name="connsiteX397" fmla="*/ 280827 w 381852"/>
                  <a:gd name="connsiteY397" fmla="*/ 202860 h 581031"/>
                  <a:gd name="connsiteX398" fmla="*/ 275040 w 381852"/>
                  <a:gd name="connsiteY398" fmla="*/ 186458 h 581031"/>
                  <a:gd name="connsiteX399" fmla="*/ 280898 w 381852"/>
                  <a:gd name="connsiteY399" fmla="*/ 175240 h 581031"/>
                  <a:gd name="connsiteX400" fmla="*/ 282425 w 381852"/>
                  <a:gd name="connsiteY400" fmla="*/ 173961 h 581031"/>
                  <a:gd name="connsiteX401" fmla="*/ 282815 w 381852"/>
                  <a:gd name="connsiteY401" fmla="*/ 173642 h 581031"/>
                  <a:gd name="connsiteX402" fmla="*/ 284164 w 381852"/>
                  <a:gd name="connsiteY402" fmla="*/ 172683 h 581031"/>
                  <a:gd name="connsiteX403" fmla="*/ 293963 w 381852"/>
                  <a:gd name="connsiteY403" fmla="*/ 169950 h 581031"/>
                  <a:gd name="connsiteX404" fmla="*/ 296626 w 381852"/>
                  <a:gd name="connsiteY404" fmla="*/ 170127 h 581031"/>
                  <a:gd name="connsiteX405" fmla="*/ 301667 w 381852"/>
                  <a:gd name="connsiteY405" fmla="*/ 171654 h 581031"/>
                  <a:gd name="connsiteX406" fmla="*/ 306318 w 381852"/>
                  <a:gd name="connsiteY406" fmla="*/ 173819 h 581031"/>
                  <a:gd name="connsiteX407" fmla="*/ 305146 w 381852"/>
                  <a:gd name="connsiteY407" fmla="*/ 164234 h 581031"/>
                  <a:gd name="connsiteX408" fmla="*/ 304046 w 381852"/>
                  <a:gd name="connsiteY408" fmla="*/ 163772 h 581031"/>
                  <a:gd name="connsiteX409" fmla="*/ 297762 w 381852"/>
                  <a:gd name="connsiteY409" fmla="*/ 161997 h 581031"/>
                  <a:gd name="connsiteX410" fmla="*/ 293927 w 381852"/>
                  <a:gd name="connsiteY410" fmla="*/ 161713 h 581031"/>
                  <a:gd name="connsiteX411" fmla="*/ 279265 w 381852"/>
                  <a:gd name="connsiteY411" fmla="*/ 166080 h 581031"/>
                  <a:gd name="connsiteX412" fmla="*/ 277525 w 381852"/>
                  <a:gd name="connsiteY412" fmla="*/ 164340 h 581031"/>
                  <a:gd name="connsiteX413" fmla="*/ 272839 w 381852"/>
                  <a:gd name="connsiteY413" fmla="*/ 150672 h 581031"/>
                  <a:gd name="connsiteX414" fmla="*/ 278022 w 381852"/>
                  <a:gd name="connsiteY414" fmla="*/ 138921 h 581031"/>
                  <a:gd name="connsiteX415" fmla="*/ 279833 w 381852"/>
                  <a:gd name="connsiteY415" fmla="*/ 137252 h 581031"/>
                  <a:gd name="connsiteX416" fmla="*/ 281502 w 381852"/>
                  <a:gd name="connsiteY416" fmla="*/ 135938 h 581031"/>
                  <a:gd name="connsiteX417" fmla="*/ 291620 w 381852"/>
                  <a:gd name="connsiteY417" fmla="*/ 132956 h 581031"/>
                  <a:gd name="connsiteX418" fmla="*/ 292862 w 381852"/>
                  <a:gd name="connsiteY418" fmla="*/ 132992 h 581031"/>
                  <a:gd name="connsiteX419" fmla="*/ 296200 w 381852"/>
                  <a:gd name="connsiteY419" fmla="*/ 133560 h 581031"/>
                  <a:gd name="connsiteX420" fmla="*/ 298401 w 381852"/>
                  <a:gd name="connsiteY420" fmla="*/ 134305 h 581031"/>
                  <a:gd name="connsiteX421" fmla="*/ 301560 w 381852"/>
                  <a:gd name="connsiteY421" fmla="*/ 135548 h 581031"/>
                  <a:gd name="connsiteX422" fmla="*/ 300424 w 381852"/>
                  <a:gd name="connsiteY422" fmla="*/ 126282 h 581031"/>
                  <a:gd name="connsiteX423" fmla="*/ 299146 w 381852"/>
                  <a:gd name="connsiteY423" fmla="*/ 125891 h 581031"/>
                  <a:gd name="connsiteX424" fmla="*/ 293395 w 381852"/>
                  <a:gd name="connsiteY424" fmla="*/ 124826 h 581031"/>
                  <a:gd name="connsiteX425" fmla="*/ 291691 w 381852"/>
                  <a:gd name="connsiteY425" fmla="*/ 124755 h 581031"/>
                  <a:gd name="connsiteX426" fmla="*/ 275218 w 381852"/>
                  <a:gd name="connsiteY426" fmla="*/ 130365 h 581031"/>
                  <a:gd name="connsiteX427" fmla="*/ 262827 w 381852"/>
                  <a:gd name="connsiteY427" fmla="*/ 109099 h 581031"/>
                  <a:gd name="connsiteX428" fmla="*/ 268579 w 381852"/>
                  <a:gd name="connsiteY428" fmla="*/ 95714 h 581031"/>
                  <a:gd name="connsiteX429" fmla="*/ 269005 w 381852"/>
                  <a:gd name="connsiteY429" fmla="*/ 95217 h 581031"/>
                  <a:gd name="connsiteX430" fmla="*/ 269928 w 381852"/>
                  <a:gd name="connsiteY430" fmla="*/ 94223 h 581031"/>
                  <a:gd name="connsiteX431" fmla="*/ 271206 w 381852"/>
                  <a:gd name="connsiteY431" fmla="*/ 93229 h 581031"/>
                  <a:gd name="connsiteX432" fmla="*/ 271703 w 381852"/>
                  <a:gd name="connsiteY432" fmla="*/ 92839 h 581031"/>
                  <a:gd name="connsiteX433" fmla="*/ 284945 w 381852"/>
                  <a:gd name="connsiteY433" fmla="*/ 88330 h 581031"/>
                  <a:gd name="connsiteX434" fmla="*/ 286330 w 381852"/>
                  <a:gd name="connsiteY434" fmla="*/ 88365 h 581031"/>
                  <a:gd name="connsiteX435" fmla="*/ 291478 w 381852"/>
                  <a:gd name="connsiteY435" fmla="*/ 89359 h 581031"/>
                  <a:gd name="connsiteX436" fmla="*/ 293572 w 381852"/>
                  <a:gd name="connsiteY436" fmla="*/ 90140 h 581031"/>
                  <a:gd name="connsiteX437" fmla="*/ 294637 w 381852"/>
                  <a:gd name="connsiteY437" fmla="*/ 90637 h 581031"/>
                  <a:gd name="connsiteX438" fmla="*/ 297371 w 381852"/>
                  <a:gd name="connsiteY438" fmla="*/ 91951 h 581031"/>
                  <a:gd name="connsiteX439" fmla="*/ 297726 w 381852"/>
                  <a:gd name="connsiteY439" fmla="*/ 82827 h 581031"/>
                  <a:gd name="connsiteX440" fmla="*/ 294957 w 381852"/>
                  <a:gd name="connsiteY440" fmla="*/ 81868 h 581031"/>
                  <a:gd name="connsiteX441" fmla="*/ 286862 w 381852"/>
                  <a:gd name="connsiteY441" fmla="*/ 80200 h 581031"/>
                  <a:gd name="connsiteX442" fmla="*/ 284981 w 381852"/>
                  <a:gd name="connsiteY442" fmla="*/ 80129 h 581031"/>
                  <a:gd name="connsiteX443" fmla="*/ 265952 w 381852"/>
                  <a:gd name="connsiteY443" fmla="*/ 86874 h 581031"/>
                  <a:gd name="connsiteX444" fmla="*/ 255443 w 381852"/>
                  <a:gd name="connsiteY444" fmla="*/ 68520 h 581031"/>
                  <a:gd name="connsiteX445" fmla="*/ 261230 w 381852"/>
                  <a:gd name="connsiteY445" fmla="*/ 53147 h 581031"/>
                  <a:gd name="connsiteX446" fmla="*/ 274898 w 381852"/>
                  <a:gd name="connsiteY446" fmla="*/ 46118 h 581031"/>
                  <a:gd name="connsiteX447" fmla="*/ 277099 w 381852"/>
                  <a:gd name="connsiteY447" fmla="*/ 45940 h 581031"/>
                  <a:gd name="connsiteX448" fmla="*/ 277561 w 381852"/>
                  <a:gd name="connsiteY448" fmla="*/ 45940 h 581031"/>
                  <a:gd name="connsiteX449" fmla="*/ 288851 w 381852"/>
                  <a:gd name="connsiteY449" fmla="*/ 49100 h 581031"/>
                  <a:gd name="connsiteX450" fmla="*/ 290626 w 381852"/>
                  <a:gd name="connsiteY450" fmla="*/ 50271 h 581031"/>
                  <a:gd name="connsiteX451" fmla="*/ 292365 w 381852"/>
                  <a:gd name="connsiteY451" fmla="*/ 51691 h 581031"/>
                  <a:gd name="connsiteX452" fmla="*/ 296484 w 381852"/>
                  <a:gd name="connsiteY452" fmla="*/ 55348 h 581031"/>
                  <a:gd name="connsiteX453" fmla="*/ 295703 w 381852"/>
                  <a:gd name="connsiteY453" fmla="*/ 49881 h 581031"/>
                  <a:gd name="connsiteX454" fmla="*/ 294886 w 381852"/>
                  <a:gd name="connsiteY454" fmla="*/ 44449 h 581031"/>
                  <a:gd name="connsiteX455" fmla="*/ 294673 w 381852"/>
                  <a:gd name="connsiteY455" fmla="*/ 43135 h 581031"/>
                  <a:gd name="connsiteX456" fmla="*/ 293927 w 381852"/>
                  <a:gd name="connsiteY456" fmla="*/ 42638 h 581031"/>
                  <a:gd name="connsiteX457" fmla="*/ 282318 w 381852"/>
                  <a:gd name="connsiteY457" fmla="*/ 38130 h 581031"/>
                  <a:gd name="connsiteX458" fmla="*/ 290377 w 381852"/>
                  <a:gd name="connsiteY458" fmla="*/ 9231 h 581031"/>
                  <a:gd name="connsiteX459" fmla="*/ 301880 w 381852"/>
                  <a:gd name="connsiteY459" fmla="*/ 11112 h 581031"/>
                  <a:gd name="connsiteX460" fmla="*/ 330211 w 381852"/>
                  <a:gd name="connsiteY460" fmla="*/ 142 h 581031"/>
                  <a:gd name="connsiteX461" fmla="*/ 331418 w 381852"/>
                  <a:gd name="connsiteY461" fmla="*/ 0 h 581031"/>
                  <a:gd name="connsiteX462" fmla="*/ 332021 w 381852"/>
                  <a:gd name="connsiteY462" fmla="*/ 0 h 581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Lst>
                <a:rect l="l" t="t" r="r" b="b"/>
                <a:pathLst>
                  <a:path w="381852" h="581031">
                    <a:moveTo>
                      <a:pt x="332092" y="355"/>
                    </a:moveTo>
                    <a:cubicBezTo>
                      <a:pt x="342743" y="355"/>
                      <a:pt x="351335" y="8698"/>
                      <a:pt x="351654" y="19349"/>
                    </a:cubicBezTo>
                    <a:cubicBezTo>
                      <a:pt x="351761" y="22935"/>
                      <a:pt x="350873" y="26414"/>
                      <a:pt x="349098" y="29573"/>
                    </a:cubicBezTo>
                    <a:cubicBezTo>
                      <a:pt x="345690" y="28366"/>
                      <a:pt x="342175" y="27763"/>
                      <a:pt x="338518" y="27763"/>
                    </a:cubicBezTo>
                    <a:lnTo>
                      <a:pt x="337915" y="27763"/>
                    </a:lnTo>
                    <a:cubicBezTo>
                      <a:pt x="334507" y="27834"/>
                      <a:pt x="331098" y="28473"/>
                      <a:pt x="327797" y="29644"/>
                    </a:cubicBezTo>
                    <a:lnTo>
                      <a:pt x="326199" y="30213"/>
                    </a:lnTo>
                    <a:lnTo>
                      <a:pt x="327548" y="38556"/>
                    </a:lnTo>
                    <a:lnTo>
                      <a:pt x="329891" y="37633"/>
                    </a:lnTo>
                    <a:cubicBezTo>
                      <a:pt x="332589" y="36567"/>
                      <a:pt x="335323" y="35999"/>
                      <a:pt x="338057" y="35928"/>
                    </a:cubicBezTo>
                    <a:lnTo>
                      <a:pt x="338554" y="35928"/>
                    </a:lnTo>
                    <a:cubicBezTo>
                      <a:pt x="341181" y="35928"/>
                      <a:pt x="343844" y="36390"/>
                      <a:pt x="346400" y="37313"/>
                    </a:cubicBezTo>
                    <a:cubicBezTo>
                      <a:pt x="347074" y="37561"/>
                      <a:pt x="347713" y="37810"/>
                      <a:pt x="348353" y="38094"/>
                    </a:cubicBezTo>
                    <a:cubicBezTo>
                      <a:pt x="348956" y="38378"/>
                      <a:pt x="349524" y="38662"/>
                      <a:pt x="350092" y="38982"/>
                    </a:cubicBezTo>
                    <a:cubicBezTo>
                      <a:pt x="357441" y="43135"/>
                      <a:pt x="362092" y="50875"/>
                      <a:pt x="362234" y="59182"/>
                    </a:cubicBezTo>
                    <a:cubicBezTo>
                      <a:pt x="362376" y="65395"/>
                      <a:pt x="360104" y="71324"/>
                      <a:pt x="355844" y="75868"/>
                    </a:cubicBezTo>
                    <a:cubicBezTo>
                      <a:pt x="353110" y="74874"/>
                      <a:pt x="350270" y="74271"/>
                      <a:pt x="347429" y="74093"/>
                    </a:cubicBezTo>
                    <a:cubicBezTo>
                      <a:pt x="346790" y="74058"/>
                      <a:pt x="346151" y="74022"/>
                      <a:pt x="345477" y="74022"/>
                    </a:cubicBezTo>
                    <a:cubicBezTo>
                      <a:pt x="341394" y="74022"/>
                      <a:pt x="337418" y="74839"/>
                      <a:pt x="333655" y="76472"/>
                    </a:cubicBezTo>
                    <a:lnTo>
                      <a:pt x="332270" y="77076"/>
                    </a:lnTo>
                    <a:lnTo>
                      <a:pt x="333229" y="85774"/>
                    </a:lnTo>
                    <a:lnTo>
                      <a:pt x="335820" y="84496"/>
                    </a:lnTo>
                    <a:cubicBezTo>
                      <a:pt x="338909" y="82969"/>
                      <a:pt x="342140" y="82223"/>
                      <a:pt x="345512" y="82223"/>
                    </a:cubicBezTo>
                    <a:cubicBezTo>
                      <a:pt x="345974" y="82223"/>
                      <a:pt x="346435" y="82223"/>
                      <a:pt x="346897" y="82259"/>
                    </a:cubicBezTo>
                    <a:cubicBezTo>
                      <a:pt x="348530" y="82365"/>
                      <a:pt x="350234" y="82685"/>
                      <a:pt x="351938" y="83182"/>
                    </a:cubicBezTo>
                    <a:cubicBezTo>
                      <a:pt x="352684" y="83395"/>
                      <a:pt x="353394" y="83679"/>
                      <a:pt x="354104" y="83963"/>
                    </a:cubicBezTo>
                    <a:cubicBezTo>
                      <a:pt x="354743" y="84247"/>
                      <a:pt x="355382" y="84531"/>
                      <a:pt x="356021" y="84886"/>
                    </a:cubicBezTo>
                    <a:cubicBezTo>
                      <a:pt x="363619" y="89004"/>
                      <a:pt x="368163" y="97170"/>
                      <a:pt x="367630" y="105762"/>
                    </a:cubicBezTo>
                    <a:cubicBezTo>
                      <a:pt x="367204" y="112400"/>
                      <a:pt x="363903" y="118365"/>
                      <a:pt x="358542" y="122270"/>
                    </a:cubicBezTo>
                    <a:cubicBezTo>
                      <a:pt x="357264" y="122022"/>
                      <a:pt x="356092" y="121880"/>
                      <a:pt x="354991" y="121809"/>
                    </a:cubicBezTo>
                    <a:cubicBezTo>
                      <a:pt x="354352" y="121773"/>
                      <a:pt x="353713" y="121738"/>
                      <a:pt x="353074" y="121738"/>
                    </a:cubicBezTo>
                    <a:cubicBezTo>
                      <a:pt x="348140" y="121738"/>
                      <a:pt x="343418" y="122945"/>
                      <a:pt x="338980" y="125323"/>
                    </a:cubicBezTo>
                    <a:lnTo>
                      <a:pt x="337773" y="125962"/>
                    </a:lnTo>
                    <a:lnTo>
                      <a:pt x="338731" y="134980"/>
                    </a:lnTo>
                    <a:lnTo>
                      <a:pt x="341465" y="133347"/>
                    </a:lnTo>
                    <a:cubicBezTo>
                      <a:pt x="342140" y="132956"/>
                      <a:pt x="342814" y="132566"/>
                      <a:pt x="343524" y="132211"/>
                    </a:cubicBezTo>
                    <a:cubicBezTo>
                      <a:pt x="345477" y="131252"/>
                      <a:pt x="347181" y="130649"/>
                      <a:pt x="348921" y="130329"/>
                    </a:cubicBezTo>
                    <a:lnTo>
                      <a:pt x="349418" y="130329"/>
                    </a:lnTo>
                    <a:cubicBezTo>
                      <a:pt x="350944" y="130010"/>
                      <a:pt x="352116" y="129903"/>
                      <a:pt x="353252" y="129903"/>
                    </a:cubicBezTo>
                    <a:cubicBezTo>
                      <a:pt x="353678" y="129903"/>
                      <a:pt x="354104" y="129903"/>
                      <a:pt x="354530" y="129939"/>
                    </a:cubicBezTo>
                    <a:cubicBezTo>
                      <a:pt x="354814" y="129939"/>
                      <a:pt x="355098" y="130010"/>
                      <a:pt x="355346" y="130081"/>
                    </a:cubicBezTo>
                    <a:cubicBezTo>
                      <a:pt x="355631" y="130152"/>
                      <a:pt x="355879" y="130187"/>
                      <a:pt x="356163" y="130223"/>
                    </a:cubicBezTo>
                    <a:cubicBezTo>
                      <a:pt x="357157" y="130365"/>
                      <a:pt x="358187" y="130507"/>
                      <a:pt x="359145" y="130755"/>
                    </a:cubicBezTo>
                    <a:cubicBezTo>
                      <a:pt x="363263" y="131927"/>
                      <a:pt x="366920" y="134199"/>
                      <a:pt x="369725" y="137394"/>
                    </a:cubicBezTo>
                    <a:cubicBezTo>
                      <a:pt x="373630" y="141832"/>
                      <a:pt x="375583" y="147548"/>
                      <a:pt x="375228" y="153441"/>
                    </a:cubicBezTo>
                    <a:cubicBezTo>
                      <a:pt x="374802" y="160080"/>
                      <a:pt x="371536" y="166009"/>
                      <a:pt x="366210" y="169914"/>
                    </a:cubicBezTo>
                    <a:cubicBezTo>
                      <a:pt x="364080" y="169098"/>
                      <a:pt x="361879" y="168494"/>
                      <a:pt x="359678" y="168210"/>
                    </a:cubicBezTo>
                    <a:cubicBezTo>
                      <a:pt x="358364" y="168033"/>
                      <a:pt x="357086" y="167926"/>
                      <a:pt x="355808" y="167926"/>
                    </a:cubicBezTo>
                    <a:cubicBezTo>
                      <a:pt x="351619" y="167926"/>
                      <a:pt x="347607" y="168885"/>
                      <a:pt x="343702" y="170731"/>
                    </a:cubicBezTo>
                    <a:lnTo>
                      <a:pt x="342424" y="171334"/>
                    </a:lnTo>
                    <a:lnTo>
                      <a:pt x="343205" y="180210"/>
                    </a:lnTo>
                    <a:lnTo>
                      <a:pt x="345938" y="178719"/>
                    </a:lnTo>
                    <a:cubicBezTo>
                      <a:pt x="346755" y="178257"/>
                      <a:pt x="347571" y="177831"/>
                      <a:pt x="348459" y="177476"/>
                    </a:cubicBezTo>
                    <a:cubicBezTo>
                      <a:pt x="350767" y="176589"/>
                      <a:pt x="353216" y="176127"/>
                      <a:pt x="355702" y="176127"/>
                    </a:cubicBezTo>
                    <a:cubicBezTo>
                      <a:pt x="356660" y="176127"/>
                      <a:pt x="357619" y="176198"/>
                      <a:pt x="358577" y="176340"/>
                    </a:cubicBezTo>
                    <a:cubicBezTo>
                      <a:pt x="359074" y="176411"/>
                      <a:pt x="359536" y="176553"/>
                      <a:pt x="359997" y="176660"/>
                    </a:cubicBezTo>
                    <a:lnTo>
                      <a:pt x="360743" y="176873"/>
                    </a:lnTo>
                    <a:cubicBezTo>
                      <a:pt x="361701" y="177121"/>
                      <a:pt x="362624" y="177370"/>
                      <a:pt x="363512" y="177760"/>
                    </a:cubicBezTo>
                    <a:cubicBezTo>
                      <a:pt x="364258" y="178044"/>
                      <a:pt x="364968" y="178364"/>
                      <a:pt x="365678" y="178754"/>
                    </a:cubicBezTo>
                    <a:cubicBezTo>
                      <a:pt x="368234" y="180174"/>
                      <a:pt x="370399" y="182021"/>
                      <a:pt x="372104" y="184293"/>
                    </a:cubicBezTo>
                    <a:cubicBezTo>
                      <a:pt x="375405" y="188659"/>
                      <a:pt x="376790" y="194020"/>
                      <a:pt x="376044" y="199452"/>
                    </a:cubicBezTo>
                    <a:cubicBezTo>
                      <a:pt x="375512" y="203286"/>
                      <a:pt x="373914" y="206837"/>
                      <a:pt x="371358" y="209819"/>
                    </a:cubicBezTo>
                    <a:cubicBezTo>
                      <a:pt x="368376" y="208399"/>
                      <a:pt x="365287" y="207511"/>
                      <a:pt x="362056" y="207085"/>
                    </a:cubicBezTo>
                    <a:cubicBezTo>
                      <a:pt x="360814" y="206943"/>
                      <a:pt x="359536" y="206837"/>
                      <a:pt x="358329" y="206837"/>
                    </a:cubicBezTo>
                    <a:cubicBezTo>
                      <a:pt x="354317" y="206837"/>
                      <a:pt x="350412" y="207653"/>
                      <a:pt x="346648" y="209215"/>
                    </a:cubicBezTo>
                    <a:lnTo>
                      <a:pt x="345335" y="209748"/>
                    </a:lnTo>
                    <a:lnTo>
                      <a:pt x="345761" y="218659"/>
                    </a:lnTo>
                    <a:lnTo>
                      <a:pt x="348530" y="217310"/>
                    </a:lnTo>
                    <a:cubicBezTo>
                      <a:pt x="351654" y="215783"/>
                      <a:pt x="354956" y="215002"/>
                      <a:pt x="358329" y="215002"/>
                    </a:cubicBezTo>
                    <a:cubicBezTo>
                      <a:pt x="359252" y="215002"/>
                      <a:pt x="360175" y="215073"/>
                      <a:pt x="361098" y="215180"/>
                    </a:cubicBezTo>
                    <a:cubicBezTo>
                      <a:pt x="363335" y="215464"/>
                      <a:pt x="365536" y="216067"/>
                      <a:pt x="367595" y="216990"/>
                    </a:cubicBezTo>
                    <a:cubicBezTo>
                      <a:pt x="368269" y="217310"/>
                      <a:pt x="368908" y="217629"/>
                      <a:pt x="369547" y="217984"/>
                    </a:cubicBezTo>
                    <a:cubicBezTo>
                      <a:pt x="370080" y="218304"/>
                      <a:pt x="370648" y="218659"/>
                      <a:pt x="371145" y="219014"/>
                    </a:cubicBezTo>
                    <a:cubicBezTo>
                      <a:pt x="377962" y="223807"/>
                      <a:pt x="381583" y="231866"/>
                      <a:pt x="380553" y="240102"/>
                    </a:cubicBezTo>
                    <a:cubicBezTo>
                      <a:pt x="379737" y="246777"/>
                      <a:pt x="375831" y="252812"/>
                      <a:pt x="370044" y="256362"/>
                    </a:cubicBezTo>
                    <a:cubicBezTo>
                      <a:pt x="367772" y="255510"/>
                      <a:pt x="365465" y="254942"/>
                      <a:pt x="363157" y="254658"/>
                    </a:cubicBezTo>
                    <a:cubicBezTo>
                      <a:pt x="361879" y="254516"/>
                      <a:pt x="360636" y="254410"/>
                      <a:pt x="359394" y="254410"/>
                    </a:cubicBezTo>
                    <a:cubicBezTo>
                      <a:pt x="355133" y="254410"/>
                      <a:pt x="350980" y="255333"/>
                      <a:pt x="347039" y="257108"/>
                    </a:cubicBezTo>
                    <a:lnTo>
                      <a:pt x="345903" y="257605"/>
                    </a:lnTo>
                    <a:lnTo>
                      <a:pt x="345796" y="260339"/>
                    </a:lnTo>
                    <a:cubicBezTo>
                      <a:pt x="345761" y="261404"/>
                      <a:pt x="345690" y="262469"/>
                      <a:pt x="345654" y="263534"/>
                    </a:cubicBezTo>
                    <a:lnTo>
                      <a:pt x="345441" y="267226"/>
                    </a:lnTo>
                    <a:lnTo>
                      <a:pt x="348672" y="265416"/>
                    </a:lnTo>
                    <a:cubicBezTo>
                      <a:pt x="349382" y="265025"/>
                      <a:pt x="350128" y="264634"/>
                      <a:pt x="350909" y="264315"/>
                    </a:cubicBezTo>
                    <a:cubicBezTo>
                      <a:pt x="351938" y="263889"/>
                      <a:pt x="353039" y="263534"/>
                      <a:pt x="354352" y="263214"/>
                    </a:cubicBezTo>
                    <a:cubicBezTo>
                      <a:pt x="356341" y="262753"/>
                      <a:pt x="357974" y="262540"/>
                      <a:pt x="359571" y="262540"/>
                    </a:cubicBezTo>
                    <a:cubicBezTo>
                      <a:pt x="360459" y="262540"/>
                      <a:pt x="361311" y="262611"/>
                      <a:pt x="362198" y="262717"/>
                    </a:cubicBezTo>
                    <a:cubicBezTo>
                      <a:pt x="362589" y="262753"/>
                      <a:pt x="362980" y="262859"/>
                      <a:pt x="363690" y="262966"/>
                    </a:cubicBezTo>
                    <a:cubicBezTo>
                      <a:pt x="364897" y="263214"/>
                      <a:pt x="366033" y="263498"/>
                      <a:pt x="367133" y="263889"/>
                    </a:cubicBezTo>
                    <a:cubicBezTo>
                      <a:pt x="367950" y="264173"/>
                      <a:pt x="368731" y="264528"/>
                      <a:pt x="369512" y="264918"/>
                    </a:cubicBezTo>
                    <a:cubicBezTo>
                      <a:pt x="377962" y="269179"/>
                      <a:pt x="382825" y="278303"/>
                      <a:pt x="381689" y="287640"/>
                    </a:cubicBezTo>
                    <a:cubicBezTo>
                      <a:pt x="381121" y="292326"/>
                      <a:pt x="379027" y="296729"/>
                      <a:pt x="375760" y="300172"/>
                    </a:cubicBezTo>
                    <a:cubicBezTo>
                      <a:pt x="370932" y="295166"/>
                      <a:pt x="364542" y="291971"/>
                      <a:pt x="357619" y="291119"/>
                    </a:cubicBezTo>
                    <a:cubicBezTo>
                      <a:pt x="356341" y="290977"/>
                      <a:pt x="355098" y="290871"/>
                      <a:pt x="353855" y="290871"/>
                    </a:cubicBezTo>
                    <a:cubicBezTo>
                      <a:pt x="350234" y="290871"/>
                      <a:pt x="346719" y="291510"/>
                      <a:pt x="343311" y="292788"/>
                    </a:cubicBezTo>
                    <a:lnTo>
                      <a:pt x="342246" y="293178"/>
                    </a:lnTo>
                    <a:lnTo>
                      <a:pt x="342033" y="294314"/>
                    </a:lnTo>
                    <a:cubicBezTo>
                      <a:pt x="341749" y="295948"/>
                      <a:pt x="341430" y="297545"/>
                      <a:pt x="341075" y="299214"/>
                    </a:cubicBezTo>
                    <a:lnTo>
                      <a:pt x="340222" y="303297"/>
                    </a:lnTo>
                    <a:lnTo>
                      <a:pt x="343950" y="301415"/>
                    </a:lnTo>
                    <a:cubicBezTo>
                      <a:pt x="347110" y="299817"/>
                      <a:pt x="350447" y="299036"/>
                      <a:pt x="353855" y="299036"/>
                    </a:cubicBezTo>
                    <a:cubicBezTo>
                      <a:pt x="354778" y="299036"/>
                      <a:pt x="355702" y="299107"/>
                      <a:pt x="356589" y="299214"/>
                    </a:cubicBezTo>
                    <a:cubicBezTo>
                      <a:pt x="362056" y="299888"/>
                      <a:pt x="367062" y="302622"/>
                      <a:pt x="370754" y="306882"/>
                    </a:cubicBezTo>
                    <a:cubicBezTo>
                      <a:pt x="370897" y="307060"/>
                      <a:pt x="371074" y="307202"/>
                      <a:pt x="371500" y="307663"/>
                    </a:cubicBezTo>
                    <a:lnTo>
                      <a:pt x="371997" y="308373"/>
                    </a:lnTo>
                    <a:cubicBezTo>
                      <a:pt x="372352" y="308870"/>
                      <a:pt x="372707" y="309403"/>
                      <a:pt x="373027" y="309935"/>
                    </a:cubicBezTo>
                    <a:cubicBezTo>
                      <a:pt x="375618" y="314231"/>
                      <a:pt x="376648" y="319166"/>
                      <a:pt x="376044" y="324172"/>
                    </a:cubicBezTo>
                    <a:cubicBezTo>
                      <a:pt x="375228" y="330846"/>
                      <a:pt x="371429" y="336740"/>
                      <a:pt x="365784" y="340325"/>
                    </a:cubicBezTo>
                    <a:cubicBezTo>
                      <a:pt x="359571" y="331379"/>
                      <a:pt x="349595" y="326089"/>
                      <a:pt x="338660" y="326089"/>
                    </a:cubicBezTo>
                    <a:cubicBezTo>
                      <a:pt x="337276" y="326089"/>
                      <a:pt x="335962" y="326196"/>
                      <a:pt x="334613" y="326373"/>
                    </a:cubicBezTo>
                    <a:lnTo>
                      <a:pt x="333406" y="326515"/>
                    </a:lnTo>
                    <a:lnTo>
                      <a:pt x="332980" y="327651"/>
                    </a:lnTo>
                    <a:cubicBezTo>
                      <a:pt x="332554" y="328823"/>
                      <a:pt x="332092" y="329994"/>
                      <a:pt x="331595" y="331166"/>
                    </a:cubicBezTo>
                    <a:lnTo>
                      <a:pt x="329820" y="335604"/>
                    </a:lnTo>
                    <a:lnTo>
                      <a:pt x="333513" y="334823"/>
                    </a:lnTo>
                    <a:cubicBezTo>
                      <a:pt x="335359" y="334432"/>
                      <a:pt x="337027" y="334219"/>
                      <a:pt x="338625" y="334219"/>
                    </a:cubicBezTo>
                    <a:cubicBezTo>
                      <a:pt x="347110" y="334219"/>
                      <a:pt x="354920" y="338515"/>
                      <a:pt x="359536" y="345686"/>
                    </a:cubicBezTo>
                    <a:cubicBezTo>
                      <a:pt x="359891" y="346219"/>
                      <a:pt x="360246" y="346787"/>
                      <a:pt x="360530" y="347355"/>
                    </a:cubicBezTo>
                    <a:cubicBezTo>
                      <a:pt x="360849" y="347923"/>
                      <a:pt x="361098" y="348491"/>
                      <a:pt x="361382" y="349095"/>
                    </a:cubicBezTo>
                    <a:cubicBezTo>
                      <a:pt x="362766" y="352254"/>
                      <a:pt x="363477" y="355627"/>
                      <a:pt x="363477" y="359071"/>
                    </a:cubicBezTo>
                    <a:cubicBezTo>
                      <a:pt x="363477" y="372775"/>
                      <a:pt x="352329" y="383922"/>
                      <a:pt x="338625" y="383922"/>
                    </a:cubicBezTo>
                    <a:cubicBezTo>
                      <a:pt x="337489" y="383922"/>
                      <a:pt x="336317" y="383851"/>
                      <a:pt x="335146" y="383674"/>
                    </a:cubicBezTo>
                    <a:cubicBezTo>
                      <a:pt x="331986" y="374727"/>
                      <a:pt x="325134" y="367627"/>
                      <a:pt x="316223" y="364041"/>
                    </a:cubicBezTo>
                    <a:lnTo>
                      <a:pt x="314732" y="363437"/>
                    </a:lnTo>
                    <a:lnTo>
                      <a:pt x="313063" y="365852"/>
                    </a:lnTo>
                    <a:cubicBezTo>
                      <a:pt x="312531" y="366633"/>
                      <a:pt x="311998" y="367414"/>
                      <a:pt x="311395" y="368195"/>
                    </a:cubicBezTo>
                    <a:lnTo>
                      <a:pt x="309761" y="370396"/>
                    </a:lnTo>
                    <a:lnTo>
                      <a:pt x="313170" y="371603"/>
                    </a:lnTo>
                    <a:cubicBezTo>
                      <a:pt x="319241" y="374017"/>
                      <a:pt x="324211" y="378845"/>
                      <a:pt x="326803" y="384845"/>
                    </a:cubicBezTo>
                    <a:cubicBezTo>
                      <a:pt x="327122" y="385626"/>
                      <a:pt x="327442" y="386407"/>
                      <a:pt x="327690" y="387189"/>
                    </a:cubicBezTo>
                    <a:cubicBezTo>
                      <a:pt x="327903" y="387899"/>
                      <a:pt x="328081" y="388609"/>
                      <a:pt x="328258" y="389319"/>
                    </a:cubicBezTo>
                    <a:cubicBezTo>
                      <a:pt x="328649" y="391094"/>
                      <a:pt x="328862" y="392904"/>
                      <a:pt x="328862" y="394644"/>
                    </a:cubicBezTo>
                    <a:cubicBezTo>
                      <a:pt x="328862" y="408348"/>
                      <a:pt x="317714" y="419496"/>
                      <a:pt x="304010" y="419496"/>
                    </a:cubicBezTo>
                    <a:cubicBezTo>
                      <a:pt x="301099" y="419496"/>
                      <a:pt x="298294" y="418999"/>
                      <a:pt x="295561" y="418005"/>
                    </a:cubicBezTo>
                    <a:cubicBezTo>
                      <a:pt x="294318" y="410230"/>
                      <a:pt x="290342" y="403165"/>
                      <a:pt x="284235" y="397981"/>
                    </a:cubicBezTo>
                    <a:lnTo>
                      <a:pt x="282993" y="396952"/>
                    </a:lnTo>
                    <a:lnTo>
                      <a:pt x="281715" y="397910"/>
                    </a:lnTo>
                    <a:cubicBezTo>
                      <a:pt x="280579" y="398762"/>
                      <a:pt x="279442" y="399614"/>
                      <a:pt x="278235" y="400431"/>
                    </a:cubicBezTo>
                    <a:lnTo>
                      <a:pt x="275999" y="401993"/>
                    </a:lnTo>
                    <a:lnTo>
                      <a:pt x="278164" y="403697"/>
                    </a:lnTo>
                    <a:cubicBezTo>
                      <a:pt x="282673" y="407247"/>
                      <a:pt x="285833" y="412111"/>
                      <a:pt x="287111" y="417472"/>
                    </a:cubicBezTo>
                    <a:cubicBezTo>
                      <a:pt x="287324" y="418289"/>
                      <a:pt x="287466" y="419141"/>
                      <a:pt x="287573" y="419993"/>
                    </a:cubicBezTo>
                    <a:cubicBezTo>
                      <a:pt x="287679" y="420738"/>
                      <a:pt x="287714" y="421484"/>
                      <a:pt x="287750" y="422265"/>
                    </a:cubicBezTo>
                    <a:lnTo>
                      <a:pt x="287750" y="423188"/>
                    </a:lnTo>
                    <a:cubicBezTo>
                      <a:pt x="287786" y="436892"/>
                      <a:pt x="276638" y="448040"/>
                      <a:pt x="262934" y="448040"/>
                    </a:cubicBezTo>
                    <a:cubicBezTo>
                      <a:pt x="256472" y="448040"/>
                      <a:pt x="250437" y="445590"/>
                      <a:pt x="245786" y="441117"/>
                    </a:cubicBezTo>
                    <a:cubicBezTo>
                      <a:pt x="245857" y="440265"/>
                      <a:pt x="245893" y="439412"/>
                      <a:pt x="245893" y="438525"/>
                    </a:cubicBezTo>
                    <a:cubicBezTo>
                      <a:pt x="245893" y="432845"/>
                      <a:pt x="244402" y="427200"/>
                      <a:pt x="241561" y="422229"/>
                    </a:cubicBezTo>
                    <a:lnTo>
                      <a:pt x="240354" y="420845"/>
                    </a:lnTo>
                    <a:lnTo>
                      <a:pt x="238721" y="421484"/>
                    </a:lnTo>
                    <a:cubicBezTo>
                      <a:pt x="237550" y="421945"/>
                      <a:pt x="236343" y="422407"/>
                      <a:pt x="235171" y="422833"/>
                    </a:cubicBezTo>
                    <a:lnTo>
                      <a:pt x="232863" y="423685"/>
                    </a:lnTo>
                    <a:lnTo>
                      <a:pt x="234390" y="426206"/>
                    </a:lnTo>
                    <a:cubicBezTo>
                      <a:pt x="236236" y="429436"/>
                      <a:pt x="237337" y="432951"/>
                      <a:pt x="237621" y="436821"/>
                    </a:cubicBezTo>
                    <a:cubicBezTo>
                      <a:pt x="237656" y="437389"/>
                      <a:pt x="237692" y="437957"/>
                      <a:pt x="237692" y="438560"/>
                    </a:cubicBezTo>
                    <a:cubicBezTo>
                      <a:pt x="237692" y="439057"/>
                      <a:pt x="237656" y="439554"/>
                      <a:pt x="237621" y="440229"/>
                    </a:cubicBezTo>
                    <a:cubicBezTo>
                      <a:pt x="237550" y="441117"/>
                      <a:pt x="237479" y="442040"/>
                      <a:pt x="237301" y="442892"/>
                    </a:cubicBezTo>
                    <a:cubicBezTo>
                      <a:pt x="235207" y="454785"/>
                      <a:pt x="224911" y="463448"/>
                      <a:pt x="212840" y="463448"/>
                    </a:cubicBezTo>
                    <a:cubicBezTo>
                      <a:pt x="204710" y="463448"/>
                      <a:pt x="197184" y="459507"/>
                      <a:pt x="192497" y="452832"/>
                    </a:cubicBezTo>
                    <a:cubicBezTo>
                      <a:pt x="193136" y="450241"/>
                      <a:pt x="193456" y="447614"/>
                      <a:pt x="193456" y="445022"/>
                    </a:cubicBezTo>
                    <a:cubicBezTo>
                      <a:pt x="193456" y="441543"/>
                      <a:pt x="192852" y="437992"/>
                      <a:pt x="191645" y="434442"/>
                    </a:cubicBezTo>
                    <a:lnTo>
                      <a:pt x="191148" y="432951"/>
                    </a:lnTo>
                    <a:lnTo>
                      <a:pt x="189551" y="433093"/>
                    </a:lnTo>
                    <a:cubicBezTo>
                      <a:pt x="188130" y="433235"/>
                      <a:pt x="186746" y="433342"/>
                      <a:pt x="185326" y="433448"/>
                    </a:cubicBezTo>
                    <a:lnTo>
                      <a:pt x="182557" y="433626"/>
                    </a:lnTo>
                    <a:lnTo>
                      <a:pt x="183835" y="436856"/>
                    </a:lnTo>
                    <a:cubicBezTo>
                      <a:pt x="183941" y="437069"/>
                      <a:pt x="184012" y="437282"/>
                      <a:pt x="184083" y="437495"/>
                    </a:cubicBezTo>
                    <a:cubicBezTo>
                      <a:pt x="184864" y="439945"/>
                      <a:pt x="185255" y="442501"/>
                      <a:pt x="185255" y="445057"/>
                    </a:cubicBezTo>
                    <a:cubicBezTo>
                      <a:pt x="185255" y="445448"/>
                      <a:pt x="185255" y="445838"/>
                      <a:pt x="185184" y="446264"/>
                    </a:cubicBezTo>
                    <a:lnTo>
                      <a:pt x="185184" y="446690"/>
                    </a:lnTo>
                    <a:cubicBezTo>
                      <a:pt x="185077" y="448040"/>
                      <a:pt x="184900" y="449318"/>
                      <a:pt x="184616" y="450489"/>
                    </a:cubicBezTo>
                    <a:cubicBezTo>
                      <a:pt x="184403" y="451412"/>
                      <a:pt x="184154" y="452300"/>
                      <a:pt x="183835" y="453152"/>
                    </a:cubicBezTo>
                    <a:cubicBezTo>
                      <a:pt x="180355" y="463199"/>
                      <a:pt x="170912" y="469909"/>
                      <a:pt x="160368" y="469909"/>
                    </a:cubicBezTo>
                    <a:cubicBezTo>
                      <a:pt x="151598" y="469909"/>
                      <a:pt x="143539" y="465294"/>
                      <a:pt x="139031" y="457803"/>
                    </a:cubicBezTo>
                    <a:cubicBezTo>
                      <a:pt x="144285" y="452051"/>
                      <a:pt x="147196" y="444631"/>
                      <a:pt x="147196" y="436785"/>
                    </a:cubicBezTo>
                    <a:cubicBezTo>
                      <a:pt x="147196" y="435720"/>
                      <a:pt x="147125" y="434691"/>
                      <a:pt x="147019" y="433661"/>
                    </a:cubicBezTo>
                    <a:lnTo>
                      <a:pt x="146841" y="432099"/>
                    </a:lnTo>
                    <a:lnTo>
                      <a:pt x="145279" y="431886"/>
                    </a:lnTo>
                    <a:cubicBezTo>
                      <a:pt x="143859" y="431673"/>
                      <a:pt x="142439" y="431460"/>
                      <a:pt x="141019" y="431247"/>
                    </a:cubicBezTo>
                    <a:lnTo>
                      <a:pt x="138321" y="430821"/>
                    </a:lnTo>
                    <a:lnTo>
                      <a:pt x="138711" y="433519"/>
                    </a:lnTo>
                    <a:cubicBezTo>
                      <a:pt x="138853" y="434584"/>
                      <a:pt x="139031" y="435685"/>
                      <a:pt x="139031" y="436785"/>
                    </a:cubicBezTo>
                    <a:cubicBezTo>
                      <a:pt x="139031" y="442359"/>
                      <a:pt x="136972" y="447755"/>
                      <a:pt x="133279" y="451980"/>
                    </a:cubicBezTo>
                    <a:cubicBezTo>
                      <a:pt x="132818" y="452513"/>
                      <a:pt x="132321" y="453010"/>
                      <a:pt x="131824" y="453507"/>
                    </a:cubicBezTo>
                    <a:cubicBezTo>
                      <a:pt x="131327" y="453968"/>
                      <a:pt x="130830" y="454394"/>
                      <a:pt x="130297" y="454820"/>
                    </a:cubicBezTo>
                    <a:cubicBezTo>
                      <a:pt x="126250" y="458051"/>
                      <a:pt x="121421" y="459826"/>
                      <a:pt x="116238" y="459826"/>
                    </a:cubicBezTo>
                    <a:cubicBezTo>
                      <a:pt x="114428" y="459826"/>
                      <a:pt x="112581" y="459613"/>
                      <a:pt x="110700" y="459152"/>
                    </a:cubicBezTo>
                    <a:cubicBezTo>
                      <a:pt x="110061" y="459010"/>
                      <a:pt x="109457" y="458832"/>
                      <a:pt x="108854" y="458655"/>
                    </a:cubicBezTo>
                    <a:cubicBezTo>
                      <a:pt x="108215" y="458442"/>
                      <a:pt x="107611" y="458229"/>
                      <a:pt x="107008" y="457980"/>
                    </a:cubicBezTo>
                    <a:cubicBezTo>
                      <a:pt x="100724" y="455282"/>
                      <a:pt x="95931" y="449921"/>
                      <a:pt x="93978" y="443389"/>
                    </a:cubicBezTo>
                    <a:cubicBezTo>
                      <a:pt x="96250" y="442111"/>
                      <a:pt x="98451" y="440478"/>
                      <a:pt x="100440" y="438560"/>
                    </a:cubicBezTo>
                    <a:lnTo>
                      <a:pt x="102286" y="436821"/>
                    </a:lnTo>
                    <a:lnTo>
                      <a:pt x="95363" y="432241"/>
                    </a:lnTo>
                    <a:lnTo>
                      <a:pt x="94191" y="433271"/>
                    </a:lnTo>
                    <a:cubicBezTo>
                      <a:pt x="92771" y="434513"/>
                      <a:pt x="91422" y="435507"/>
                      <a:pt x="90037" y="436253"/>
                    </a:cubicBezTo>
                    <a:cubicBezTo>
                      <a:pt x="89434" y="436572"/>
                      <a:pt x="88795" y="436892"/>
                      <a:pt x="88191" y="437176"/>
                    </a:cubicBezTo>
                    <a:cubicBezTo>
                      <a:pt x="87588" y="437460"/>
                      <a:pt x="86949" y="437673"/>
                      <a:pt x="86345" y="437886"/>
                    </a:cubicBezTo>
                    <a:cubicBezTo>
                      <a:pt x="83896" y="438702"/>
                      <a:pt x="81410" y="439128"/>
                      <a:pt x="78925" y="439128"/>
                    </a:cubicBezTo>
                    <a:cubicBezTo>
                      <a:pt x="74026" y="439128"/>
                      <a:pt x="69233" y="437566"/>
                      <a:pt x="65257" y="434584"/>
                    </a:cubicBezTo>
                    <a:cubicBezTo>
                      <a:pt x="64369" y="433839"/>
                      <a:pt x="62914" y="432490"/>
                      <a:pt x="61067" y="430643"/>
                    </a:cubicBezTo>
                    <a:cubicBezTo>
                      <a:pt x="57588" y="427093"/>
                      <a:pt x="54606" y="423401"/>
                      <a:pt x="52192" y="419638"/>
                    </a:cubicBezTo>
                    <a:lnTo>
                      <a:pt x="50772" y="418147"/>
                    </a:lnTo>
                    <a:lnTo>
                      <a:pt x="44204" y="422371"/>
                    </a:lnTo>
                    <a:lnTo>
                      <a:pt x="45304" y="424075"/>
                    </a:lnTo>
                    <a:cubicBezTo>
                      <a:pt x="48145" y="428478"/>
                      <a:pt x="51588" y="432738"/>
                      <a:pt x="55494" y="436679"/>
                    </a:cubicBezTo>
                    <a:cubicBezTo>
                      <a:pt x="56701" y="438063"/>
                      <a:pt x="58085" y="439341"/>
                      <a:pt x="60002" y="440904"/>
                    </a:cubicBezTo>
                    <a:cubicBezTo>
                      <a:pt x="60535" y="441365"/>
                      <a:pt x="60961" y="441720"/>
                      <a:pt x="61032" y="441756"/>
                    </a:cubicBezTo>
                    <a:lnTo>
                      <a:pt x="62701" y="442963"/>
                    </a:lnTo>
                    <a:lnTo>
                      <a:pt x="62807" y="442821"/>
                    </a:lnTo>
                    <a:cubicBezTo>
                      <a:pt x="67671" y="445767"/>
                      <a:pt x="73316" y="447294"/>
                      <a:pt x="78961" y="447294"/>
                    </a:cubicBezTo>
                    <a:cubicBezTo>
                      <a:pt x="81446" y="447294"/>
                      <a:pt x="83931" y="447010"/>
                      <a:pt x="86345" y="446406"/>
                    </a:cubicBezTo>
                    <a:cubicBezTo>
                      <a:pt x="88262" y="452264"/>
                      <a:pt x="91848" y="457412"/>
                      <a:pt x="96676" y="461211"/>
                    </a:cubicBezTo>
                    <a:cubicBezTo>
                      <a:pt x="96570" y="461353"/>
                      <a:pt x="96428" y="461495"/>
                      <a:pt x="96286" y="461637"/>
                    </a:cubicBezTo>
                    <a:cubicBezTo>
                      <a:pt x="95789" y="462205"/>
                      <a:pt x="95256" y="462773"/>
                      <a:pt x="94724" y="463341"/>
                    </a:cubicBezTo>
                    <a:cubicBezTo>
                      <a:pt x="94227" y="463874"/>
                      <a:pt x="93694" y="464406"/>
                      <a:pt x="93162" y="464903"/>
                    </a:cubicBezTo>
                    <a:cubicBezTo>
                      <a:pt x="89611" y="468347"/>
                      <a:pt x="85777" y="471329"/>
                      <a:pt x="81801" y="473708"/>
                    </a:cubicBezTo>
                    <a:lnTo>
                      <a:pt x="80061" y="474773"/>
                    </a:lnTo>
                    <a:lnTo>
                      <a:pt x="84286" y="481767"/>
                    </a:lnTo>
                    <a:lnTo>
                      <a:pt x="86026" y="480702"/>
                    </a:lnTo>
                    <a:cubicBezTo>
                      <a:pt x="88759" y="479033"/>
                      <a:pt x="91458" y="477116"/>
                      <a:pt x="94120" y="474915"/>
                    </a:cubicBezTo>
                    <a:cubicBezTo>
                      <a:pt x="94795" y="482725"/>
                      <a:pt x="94298" y="495968"/>
                      <a:pt x="91777" y="505234"/>
                    </a:cubicBezTo>
                    <a:cubicBezTo>
                      <a:pt x="86594" y="524157"/>
                      <a:pt x="83114" y="528701"/>
                      <a:pt x="77860" y="535588"/>
                    </a:cubicBezTo>
                    <a:cubicBezTo>
                      <a:pt x="68878" y="547340"/>
                      <a:pt x="67848" y="562251"/>
                      <a:pt x="67138" y="572085"/>
                    </a:cubicBezTo>
                    <a:cubicBezTo>
                      <a:pt x="66961" y="574392"/>
                      <a:pt x="66677" y="578724"/>
                      <a:pt x="66464" y="579327"/>
                    </a:cubicBezTo>
                    <a:cubicBezTo>
                      <a:pt x="65683" y="580179"/>
                      <a:pt x="62736" y="581031"/>
                      <a:pt x="58618" y="581031"/>
                    </a:cubicBezTo>
                    <a:cubicBezTo>
                      <a:pt x="54890" y="581031"/>
                      <a:pt x="51446" y="580321"/>
                      <a:pt x="49955" y="579292"/>
                    </a:cubicBezTo>
                    <a:cubicBezTo>
                      <a:pt x="49352" y="577765"/>
                      <a:pt x="48642" y="571517"/>
                      <a:pt x="48251" y="568037"/>
                    </a:cubicBezTo>
                    <a:cubicBezTo>
                      <a:pt x="46973" y="556819"/>
                      <a:pt x="45375" y="542902"/>
                      <a:pt x="39660" y="535446"/>
                    </a:cubicBezTo>
                    <a:cubicBezTo>
                      <a:pt x="38346" y="533707"/>
                      <a:pt x="36358" y="531719"/>
                      <a:pt x="34228" y="529517"/>
                    </a:cubicBezTo>
                    <a:lnTo>
                      <a:pt x="33056" y="528346"/>
                    </a:lnTo>
                    <a:cubicBezTo>
                      <a:pt x="30677" y="525932"/>
                      <a:pt x="26275" y="521458"/>
                      <a:pt x="25175" y="520145"/>
                    </a:cubicBezTo>
                    <a:cubicBezTo>
                      <a:pt x="16228" y="509352"/>
                      <a:pt x="15092" y="492808"/>
                      <a:pt x="16122" y="485104"/>
                    </a:cubicBezTo>
                    <a:cubicBezTo>
                      <a:pt x="20062" y="487696"/>
                      <a:pt x="25317" y="490784"/>
                      <a:pt x="29967" y="492631"/>
                    </a:cubicBezTo>
                    <a:lnTo>
                      <a:pt x="31849" y="493376"/>
                    </a:lnTo>
                    <a:lnTo>
                      <a:pt x="34938" y="485814"/>
                    </a:lnTo>
                    <a:lnTo>
                      <a:pt x="33056" y="485068"/>
                    </a:lnTo>
                    <a:cubicBezTo>
                      <a:pt x="27198" y="482690"/>
                      <a:pt x="21873" y="479566"/>
                      <a:pt x="17151" y="475767"/>
                    </a:cubicBezTo>
                    <a:cubicBezTo>
                      <a:pt x="16477" y="475199"/>
                      <a:pt x="15802" y="474631"/>
                      <a:pt x="15127" y="474027"/>
                    </a:cubicBezTo>
                    <a:cubicBezTo>
                      <a:pt x="14488" y="473459"/>
                      <a:pt x="13849" y="472856"/>
                      <a:pt x="13246" y="472252"/>
                    </a:cubicBezTo>
                    <a:cubicBezTo>
                      <a:pt x="6749" y="465897"/>
                      <a:pt x="-11180" y="426277"/>
                      <a:pt x="10122" y="384313"/>
                    </a:cubicBezTo>
                    <a:cubicBezTo>
                      <a:pt x="23577" y="357793"/>
                      <a:pt x="46121" y="353816"/>
                      <a:pt x="58334" y="353816"/>
                    </a:cubicBezTo>
                    <a:cubicBezTo>
                      <a:pt x="59789" y="353816"/>
                      <a:pt x="61281" y="353781"/>
                      <a:pt x="62736" y="353781"/>
                    </a:cubicBezTo>
                    <a:cubicBezTo>
                      <a:pt x="66393" y="353781"/>
                      <a:pt x="69979" y="354029"/>
                      <a:pt x="72819" y="355769"/>
                    </a:cubicBezTo>
                    <a:cubicBezTo>
                      <a:pt x="74594" y="356870"/>
                      <a:pt x="74736" y="359745"/>
                      <a:pt x="72925" y="361094"/>
                    </a:cubicBezTo>
                    <a:lnTo>
                      <a:pt x="70547" y="362869"/>
                    </a:lnTo>
                    <a:lnTo>
                      <a:pt x="77931" y="367485"/>
                    </a:lnTo>
                    <a:lnTo>
                      <a:pt x="78996" y="366810"/>
                    </a:lnTo>
                    <a:cubicBezTo>
                      <a:pt x="81801" y="365071"/>
                      <a:pt x="84783" y="364218"/>
                      <a:pt x="87872" y="364218"/>
                    </a:cubicBezTo>
                    <a:cubicBezTo>
                      <a:pt x="88972" y="364218"/>
                      <a:pt x="90037" y="364396"/>
                      <a:pt x="90854" y="364538"/>
                    </a:cubicBezTo>
                    <a:cubicBezTo>
                      <a:pt x="92913" y="364893"/>
                      <a:pt x="94866" y="365674"/>
                      <a:pt x="96747" y="366846"/>
                    </a:cubicBezTo>
                    <a:cubicBezTo>
                      <a:pt x="99304" y="368443"/>
                      <a:pt x="101469" y="370715"/>
                      <a:pt x="102960" y="373414"/>
                    </a:cubicBezTo>
                    <a:cubicBezTo>
                      <a:pt x="102996" y="373520"/>
                      <a:pt x="103031" y="373627"/>
                      <a:pt x="103102" y="373662"/>
                    </a:cubicBezTo>
                    <a:lnTo>
                      <a:pt x="103280" y="374017"/>
                    </a:lnTo>
                    <a:cubicBezTo>
                      <a:pt x="103528" y="374514"/>
                      <a:pt x="103812" y="375011"/>
                      <a:pt x="104025" y="375544"/>
                    </a:cubicBezTo>
                    <a:cubicBezTo>
                      <a:pt x="104309" y="376254"/>
                      <a:pt x="104487" y="376964"/>
                      <a:pt x="104664" y="377709"/>
                    </a:cubicBezTo>
                    <a:cubicBezTo>
                      <a:pt x="104842" y="378384"/>
                      <a:pt x="104948" y="379094"/>
                      <a:pt x="105055" y="379804"/>
                    </a:cubicBezTo>
                    <a:lnTo>
                      <a:pt x="105303" y="381863"/>
                    </a:lnTo>
                    <a:lnTo>
                      <a:pt x="110238" y="385271"/>
                    </a:lnTo>
                    <a:lnTo>
                      <a:pt x="112972" y="386869"/>
                    </a:lnTo>
                    <a:lnTo>
                      <a:pt x="113433" y="383638"/>
                    </a:lnTo>
                    <a:cubicBezTo>
                      <a:pt x="113433" y="383461"/>
                      <a:pt x="113469" y="383248"/>
                      <a:pt x="113504" y="382893"/>
                    </a:cubicBezTo>
                    <a:lnTo>
                      <a:pt x="113504" y="382360"/>
                    </a:lnTo>
                    <a:cubicBezTo>
                      <a:pt x="113504" y="380905"/>
                      <a:pt x="113398" y="379449"/>
                      <a:pt x="113114" y="377816"/>
                    </a:cubicBezTo>
                    <a:cubicBezTo>
                      <a:pt x="112901" y="376644"/>
                      <a:pt x="112617" y="375473"/>
                      <a:pt x="112262" y="374337"/>
                    </a:cubicBezTo>
                    <a:cubicBezTo>
                      <a:pt x="115280" y="372029"/>
                      <a:pt x="118794" y="370822"/>
                      <a:pt x="122451" y="370822"/>
                    </a:cubicBezTo>
                    <a:cubicBezTo>
                      <a:pt x="128522" y="370822"/>
                      <a:pt x="134060" y="374053"/>
                      <a:pt x="137291" y="379520"/>
                    </a:cubicBezTo>
                    <a:cubicBezTo>
                      <a:pt x="137646" y="380124"/>
                      <a:pt x="138001" y="380763"/>
                      <a:pt x="138321" y="381437"/>
                    </a:cubicBezTo>
                    <a:cubicBezTo>
                      <a:pt x="138676" y="382254"/>
                      <a:pt x="138924" y="383106"/>
                      <a:pt x="139173" y="383993"/>
                    </a:cubicBezTo>
                    <a:cubicBezTo>
                      <a:pt x="139670" y="385875"/>
                      <a:pt x="139918" y="387437"/>
                      <a:pt x="139918" y="388928"/>
                    </a:cubicBezTo>
                    <a:cubicBezTo>
                      <a:pt x="139918" y="389922"/>
                      <a:pt x="139812" y="390881"/>
                      <a:pt x="139670" y="391804"/>
                    </a:cubicBezTo>
                    <a:lnTo>
                      <a:pt x="139315" y="393969"/>
                    </a:lnTo>
                    <a:lnTo>
                      <a:pt x="141480" y="394147"/>
                    </a:lnTo>
                    <a:cubicBezTo>
                      <a:pt x="142368" y="394218"/>
                      <a:pt x="143255" y="394289"/>
                      <a:pt x="144143" y="394325"/>
                    </a:cubicBezTo>
                    <a:lnTo>
                      <a:pt x="147551" y="394573"/>
                    </a:lnTo>
                    <a:lnTo>
                      <a:pt x="147800" y="392691"/>
                    </a:lnTo>
                    <a:cubicBezTo>
                      <a:pt x="147977" y="391449"/>
                      <a:pt x="148084" y="390206"/>
                      <a:pt x="148084" y="388893"/>
                    </a:cubicBezTo>
                    <a:cubicBezTo>
                      <a:pt x="148084" y="385520"/>
                      <a:pt x="147445" y="382183"/>
                      <a:pt x="146202" y="379059"/>
                    </a:cubicBezTo>
                    <a:cubicBezTo>
                      <a:pt x="149823" y="374763"/>
                      <a:pt x="154936" y="372313"/>
                      <a:pt x="160368" y="372313"/>
                    </a:cubicBezTo>
                    <a:cubicBezTo>
                      <a:pt x="163989" y="372313"/>
                      <a:pt x="167504" y="373414"/>
                      <a:pt x="170592" y="375473"/>
                    </a:cubicBezTo>
                    <a:cubicBezTo>
                      <a:pt x="170983" y="375721"/>
                      <a:pt x="171338" y="376041"/>
                      <a:pt x="171693" y="376325"/>
                    </a:cubicBezTo>
                    <a:lnTo>
                      <a:pt x="172509" y="376999"/>
                    </a:lnTo>
                    <a:cubicBezTo>
                      <a:pt x="172864" y="377283"/>
                      <a:pt x="173255" y="377567"/>
                      <a:pt x="173574" y="377922"/>
                    </a:cubicBezTo>
                    <a:cubicBezTo>
                      <a:pt x="177267" y="381650"/>
                      <a:pt x="179290" y="386621"/>
                      <a:pt x="179255" y="392017"/>
                    </a:cubicBezTo>
                    <a:lnTo>
                      <a:pt x="179184" y="394680"/>
                    </a:lnTo>
                    <a:lnTo>
                      <a:pt x="181385" y="394502"/>
                    </a:lnTo>
                    <a:cubicBezTo>
                      <a:pt x="182379" y="394431"/>
                      <a:pt x="183373" y="394325"/>
                      <a:pt x="184332" y="394218"/>
                    </a:cubicBezTo>
                    <a:lnTo>
                      <a:pt x="187420" y="393721"/>
                    </a:lnTo>
                    <a:lnTo>
                      <a:pt x="187420" y="391875"/>
                    </a:lnTo>
                    <a:cubicBezTo>
                      <a:pt x="187420" y="384845"/>
                      <a:pt x="184758" y="377993"/>
                      <a:pt x="180036" y="372881"/>
                    </a:cubicBezTo>
                    <a:cubicBezTo>
                      <a:pt x="183622" y="369153"/>
                      <a:pt x="188379" y="367023"/>
                      <a:pt x="193385" y="367023"/>
                    </a:cubicBezTo>
                    <a:cubicBezTo>
                      <a:pt x="197219" y="367023"/>
                      <a:pt x="200911" y="368230"/>
                      <a:pt x="204106" y="370502"/>
                    </a:cubicBezTo>
                    <a:cubicBezTo>
                      <a:pt x="204568" y="370822"/>
                      <a:pt x="204959" y="371212"/>
                      <a:pt x="205385" y="371568"/>
                    </a:cubicBezTo>
                    <a:lnTo>
                      <a:pt x="205704" y="371852"/>
                    </a:lnTo>
                    <a:cubicBezTo>
                      <a:pt x="206272" y="372384"/>
                      <a:pt x="206840" y="372917"/>
                      <a:pt x="207337" y="373485"/>
                    </a:cubicBezTo>
                    <a:cubicBezTo>
                      <a:pt x="210568" y="377141"/>
                      <a:pt x="212308" y="381792"/>
                      <a:pt x="212308" y="386621"/>
                    </a:cubicBezTo>
                    <a:lnTo>
                      <a:pt x="214189" y="386621"/>
                    </a:lnTo>
                    <a:lnTo>
                      <a:pt x="212308" y="387047"/>
                    </a:lnTo>
                    <a:lnTo>
                      <a:pt x="212165" y="389780"/>
                    </a:lnTo>
                    <a:lnTo>
                      <a:pt x="214828" y="389106"/>
                    </a:lnTo>
                    <a:cubicBezTo>
                      <a:pt x="215893" y="388822"/>
                      <a:pt x="216923" y="388538"/>
                      <a:pt x="217988" y="388218"/>
                    </a:cubicBezTo>
                    <a:lnTo>
                      <a:pt x="220509" y="387473"/>
                    </a:lnTo>
                    <a:lnTo>
                      <a:pt x="220509" y="385910"/>
                    </a:lnTo>
                    <a:cubicBezTo>
                      <a:pt x="220296" y="378810"/>
                      <a:pt x="217420" y="371994"/>
                      <a:pt x="212521" y="366988"/>
                    </a:cubicBezTo>
                    <a:cubicBezTo>
                      <a:pt x="215680" y="360313"/>
                      <a:pt x="222035" y="355982"/>
                      <a:pt x="229349" y="355982"/>
                    </a:cubicBezTo>
                    <a:cubicBezTo>
                      <a:pt x="230698" y="355982"/>
                      <a:pt x="232047" y="356124"/>
                      <a:pt x="233431" y="356444"/>
                    </a:cubicBezTo>
                    <a:cubicBezTo>
                      <a:pt x="233928" y="356550"/>
                      <a:pt x="234390" y="356728"/>
                      <a:pt x="234851" y="356870"/>
                    </a:cubicBezTo>
                    <a:lnTo>
                      <a:pt x="235420" y="357083"/>
                    </a:lnTo>
                    <a:cubicBezTo>
                      <a:pt x="236094" y="357331"/>
                      <a:pt x="236769" y="357544"/>
                      <a:pt x="237408" y="357864"/>
                    </a:cubicBezTo>
                    <a:cubicBezTo>
                      <a:pt x="242911" y="360526"/>
                      <a:pt x="246922" y="365745"/>
                      <a:pt x="248058" y="371852"/>
                    </a:cubicBezTo>
                    <a:cubicBezTo>
                      <a:pt x="248094" y="372065"/>
                      <a:pt x="248094" y="372278"/>
                      <a:pt x="248129" y="372810"/>
                    </a:cubicBezTo>
                    <a:lnTo>
                      <a:pt x="248378" y="376005"/>
                    </a:lnTo>
                    <a:lnTo>
                      <a:pt x="251147" y="374372"/>
                    </a:lnTo>
                    <a:cubicBezTo>
                      <a:pt x="252248" y="373733"/>
                      <a:pt x="253277" y="373059"/>
                      <a:pt x="254342" y="372384"/>
                    </a:cubicBezTo>
                    <a:lnTo>
                      <a:pt x="256224" y="371212"/>
                    </a:lnTo>
                    <a:lnTo>
                      <a:pt x="255940" y="369828"/>
                    </a:lnTo>
                    <a:cubicBezTo>
                      <a:pt x="254129" y="360988"/>
                      <a:pt x="248094" y="353497"/>
                      <a:pt x="239999" y="350018"/>
                    </a:cubicBezTo>
                    <a:cubicBezTo>
                      <a:pt x="240851" y="340609"/>
                      <a:pt x="248129" y="333154"/>
                      <a:pt x="257431" y="332444"/>
                    </a:cubicBezTo>
                    <a:cubicBezTo>
                      <a:pt x="257680" y="332444"/>
                      <a:pt x="257928" y="332408"/>
                      <a:pt x="258177" y="332373"/>
                    </a:cubicBezTo>
                    <a:cubicBezTo>
                      <a:pt x="258354" y="332373"/>
                      <a:pt x="258567" y="332302"/>
                      <a:pt x="258780" y="332302"/>
                    </a:cubicBezTo>
                    <a:lnTo>
                      <a:pt x="258780" y="332302"/>
                    </a:lnTo>
                    <a:lnTo>
                      <a:pt x="259313" y="332373"/>
                    </a:lnTo>
                    <a:cubicBezTo>
                      <a:pt x="260023" y="332373"/>
                      <a:pt x="260733" y="332479"/>
                      <a:pt x="261407" y="332586"/>
                    </a:cubicBezTo>
                    <a:cubicBezTo>
                      <a:pt x="268259" y="333580"/>
                      <a:pt x="274046" y="338408"/>
                      <a:pt x="276460" y="345118"/>
                    </a:cubicBezTo>
                    <a:cubicBezTo>
                      <a:pt x="276709" y="345793"/>
                      <a:pt x="276922" y="346467"/>
                      <a:pt x="277064" y="347177"/>
                    </a:cubicBezTo>
                    <a:cubicBezTo>
                      <a:pt x="277135" y="347426"/>
                      <a:pt x="277170" y="347674"/>
                      <a:pt x="277241" y="348242"/>
                    </a:cubicBezTo>
                    <a:lnTo>
                      <a:pt x="277951" y="352645"/>
                    </a:lnTo>
                    <a:lnTo>
                      <a:pt x="281466" y="348384"/>
                    </a:lnTo>
                    <a:cubicBezTo>
                      <a:pt x="281821" y="347958"/>
                      <a:pt x="282212" y="347532"/>
                      <a:pt x="282567" y="347071"/>
                    </a:cubicBezTo>
                    <a:lnTo>
                      <a:pt x="284732" y="344195"/>
                    </a:lnTo>
                    <a:lnTo>
                      <a:pt x="284413" y="343201"/>
                    </a:lnTo>
                    <a:cubicBezTo>
                      <a:pt x="281111" y="333047"/>
                      <a:pt x="272591" y="325840"/>
                      <a:pt x="262401" y="324420"/>
                    </a:cubicBezTo>
                    <a:cubicBezTo>
                      <a:pt x="262366" y="323994"/>
                      <a:pt x="262330" y="323568"/>
                      <a:pt x="262330" y="323142"/>
                    </a:cubicBezTo>
                    <a:cubicBezTo>
                      <a:pt x="262330" y="315367"/>
                      <a:pt x="266804" y="308302"/>
                      <a:pt x="273727" y="305178"/>
                    </a:cubicBezTo>
                    <a:cubicBezTo>
                      <a:pt x="274117" y="305001"/>
                      <a:pt x="274508" y="304894"/>
                      <a:pt x="274934" y="304752"/>
                    </a:cubicBezTo>
                    <a:lnTo>
                      <a:pt x="276176" y="304326"/>
                    </a:lnTo>
                    <a:cubicBezTo>
                      <a:pt x="276567" y="304184"/>
                      <a:pt x="276957" y="304042"/>
                      <a:pt x="277348" y="303971"/>
                    </a:cubicBezTo>
                    <a:cubicBezTo>
                      <a:pt x="278661" y="303687"/>
                      <a:pt x="280010" y="303545"/>
                      <a:pt x="281324" y="303545"/>
                    </a:cubicBezTo>
                    <a:cubicBezTo>
                      <a:pt x="287608" y="303545"/>
                      <a:pt x="293430" y="306811"/>
                      <a:pt x="296945" y="312172"/>
                    </a:cubicBezTo>
                    <a:cubicBezTo>
                      <a:pt x="297158" y="312492"/>
                      <a:pt x="297300" y="312847"/>
                      <a:pt x="297478" y="313166"/>
                    </a:cubicBezTo>
                    <a:lnTo>
                      <a:pt x="300140" y="317888"/>
                    </a:lnTo>
                    <a:lnTo>
                      <a:pt x="301702" y="314018"/>
                    </a:lnTo>
                    <a:cubicBezTo>
                      <a:pt x="302377" y="312350"/>
                      <a:pt x="303016" y="310681"/>
                      <a:pt x="303620" y="308977"/>
                    </a:cubicBezTo>
                    <a:lnTo>
                      <a:pt x="303975" y="308018"/>
                    </a:lnTo>
                    <a:lnTo>
                      <a:pt x="303407" y="307166"/>
                    </a:lnTo>
                    <a:cubicBezTo>
                      <a:pt x="298330" y="299782"/>
                      <a:pt x="290235" y="295344"/>
                      <a:pt x="281431" y="295344"/>
                    </a:cubicBezTo>
                    <a:cubicBezTo>
                      <a:pt x="279904" y="295344"/>
                      <a:pt x="278342" y="295486"/>
                      <a:pt x="276780" y="295770"/>
                    </a:cubicBezTo>
                    <a:cubicBezTo>
                      <a:pt x="276389" y="293888"/>
                      <a:pt x="276318" y="292007"/>
                      <a:pt x="276531" y="290125"/>
                    </a:cubicBezTo>
                    <a:cubicBezTo>
                      <a:pt x="277135" y="285226"/>
                      <a:pt x="279762" y="280753"/>
                      <a:pt x="283809" y="277877"/>
                    </a:cubicBezTo>
                    <a:cubicBezTo>
                      <a:pt x="284342" y="277486"/>
                      <a:pt x="284874" y="277167"/>
                      <a:pt x="285762" y="276670"/>
                    </a:cubicBezTo>
                    <a:cubicBezTo>
                      <a:pt x="286259" y="276386"/>
                      <a:pt x="286756" y="276102"/>
                      <a:pt x="287288" y="275889"/>
                    </a:cubicBezTo>
                    <a:cubicBezTo>
                      <a:pt x="289206" y="275108"/>
                      <a:pt x="291229" y="274717"/>
                      <a:pt x="293288" y="274717"/>
                    </a:cubicBezTo>
                    <a:cubicBezTo>
                      <a:pt x="293998" y="274717"/>
                      <a:pt x="294708" y="274753"/>
                      <a:pt x="295419" y="274859"/>
                    </a:cubicBezTo>
                    <a:cubicBezTo>
                      <a:pt x="298223" y="275214"/>
                      <a:pt x="300850" y="276350"/>
                      <a:pt x="303300" y="278196"/>
                    </a:cubicBezTo>
                    <a:cubicBezTo>
                      <a:pt x="303868" y="278622"/>
                      <a:pt x="304401" y="279048"/>
                      <a:pt x="304898" y="279545"/>
                    </a:cubicBezTo>
                    <a:cubicBezTo>
                      <a:pt x="305359" y="280007"/>
                      <a:pt x="305785" y="280468"/>
                      <a:pt x="306211" y="280966"/>
                    </a:cubicBezTo>
                    <a:cubicBezTo>
                      <a:pt x="306318" y="281108"/>
                      <a:pt x="306389" y="281250"/>
                      <a:pt x="306495" y="281392"/>
                    </a:cubicBezTo>
                    <a:cubicBezTo>
                      <a:pt x="306637" y="281605"/>
                      <a:pt x="306744" y="281818"/>
                      <a:pt x="306886" y="281995"/>
                    </a:cubicBezTo>
                    <a:lnTo>
                      <a:pt x="309797" y="286007"/>
                    </a:lnTo>
                    <a:lnTo>
                      <a:pt x="310578" y="280681"/>
                    </a:lnTo>
                    <a:cubicBezTo>
                      <a:pt x="310720" y="279829"/>
                      <a:pt x="310827" y="278942"/>
                      <a:pt x="310933" y="278090"/>
                    </a:cubicBezTo>
                    <a:cubicBezTo>
                      <a:pt x="311040" y="277167"/>
                      <a:pt x="311146" y="276208"/>
                      <a:pt x="311253" y="275285"/>
                    </a:cubicBezTo>
                    <a:lnTo>
                      <a:pt x="311359" y="274185"/>
                    </a:lnTo>
                    <a:lnTo>
                      <a:pt x="308483" y="271806"/>
                    </a:lnTo>
                    <a:cubicBezTo>
                      <a:pt x="304969" y="269072"/>
                      <a:pt x="300850" y="267368"/>
                      <a:pt x="296448" y="266800"/>
                    </a:cubicBezTo>
                    <a:cubicBezTo>
                      <a:pt x="295383" y="266658"/>
                      <a:pt x="294353" y="266587"/>
                      <a:pt x="293288" y="266587"/>
                    </a:cubicBezTo>
                    <a:cubicBezTo>
                      <a:pt x="290058" y="266587"/>
                      <a:pt x="286969" y="267226"/>
                      <a:pt x="283987" y="268469"/>
                    </a:cubicBezTo>
                    <a:cubicBezTo>
                      <a:pt x="281537" y="264883"/>
                      <a:pt x="280472" y="260587"/>
                      <a:pt x="280969" y="256220"/>
                    </a:cubicBezTo>
                    <a:cubicBezTo>
                      <a:pt x="281395" y="252599"/>
                      <a:pt x="282957" y="249226"/>
                      <a:pt x="285691" y="246209"/>
                    </a:cubicBezTo>
                    <a:cubicBezTo>
                      <a:pt x="286046" y="245818"/>
                      <a:pt x="286365" y="245428"/>
                      <a:pt x="286756" y="245108"/>
                    </a:cubicBezTo>
                    <a:cubicBezTo>
                      <a:pt x="287217" y="244682"/>
                      <a:pt x="287750" y="244327"/>
                      <a:pt x="288318" y="243901"/>
                    </a:cubicBezTo>
                    <a:cubicBezTo>
                      <a:pt x="291194" y="241877"/>
                      <a:pt x="294460" y="240812"/>
                      <a:pt x="297797" y="240812"/>
                    </a:cubicBezTo>
                    <a:cubicBezTo>
                      <a:pt x="298472" y="240812"/>
                      <a:pt x="299182" y="240848"/>
                      <a:pt x="299856" y="240954"/>
                    </a:cubicBezTo>
                    <a:cubicBezTo>
                      <a:pt x="302412" y="241274"/>
                      <a:pt x="304898" y="242268"/>
                      <a:pt x="307170" y="243866"/>
                    </a:cubicBezTo>
                    <a:lnTo>
                      <a:pt x="307596" y="244150"/>
                    </a:lnTo>
                    <a:cubicBezTo>
                      <a:pt x="308022" y="244434"/>
                      <a:pt x="308448" y="244718"/>
                      <a:pt x="308980" y="245250"/>
                    </a:cubicBezTo>
                    <a:lnTo>
                      <a:pt x="312495" y="248587"/>
                    </a:lnTo>
                    <a:lnTo>
                      <a:pt x="312389" y="243724"/>
                    </a:lnTo>
                    <a:cubicBezTo>
                      <a:pt x="312353" y="241948"/>
                      <a:pt x="312282" y="240173"/>
                      <a:pt x="312211" y="238398"/>
                    </a:cubicBezTo>
                    <a:lnTo>
                      <a:pt x="312211" y="237369"/>
                    </a:lnTo>
                    <a:lnTo>
                      <a:pt x="311324" y="236801"/>
                    </a:lnTo>
                    <a:cubicBezTo>
                      <a:pt x="308093" y="234635"/>
                      <a:pt x="304543" y="233321"/>
                      <a:pt x="300850" y="232824"/>
                    </a:cubicBezTo>
                    <a:cubicBezTo>
                      <a:pt x="299785" y="232682"/>
                      <a:pt x="298756" y="232611"/>
                      <a:pt x="297726" y="232611"/>
                    </a:cubicBezTo>
                    <a:cubicBezTo>
                      <a:pt x="292720" y="232611"/>
                      <a:pt x="287928" y="234138"/>
                      <a:pt x="283809" y="236943"/>
                    </a:cubicBezTo>
                    <a:cubicBezTo>
                      <a:pt x="280046" y="232824"/>
                      <a:pt x="278200" y="227286"/>
                      <a:pt x="278874" y="221748"/>
                    </a:cubicBezTo>
                    <a:cubicBezTo>
                      <a:pt x="279300" y="218268"/>
                      <a:pt x="280685" y="214967"/>
                      <a:pt x="282922" y="212233"/>
                    </a:cubicBezTo>
                    <a:cubicBezTo>
                      <a:pt x="283206" y="211878"/>
                      <a:pt x="283561" y="211523"/>
                      <a:pt x="283880" y="211203"/>
                    </a:cubicBezTo>
                    <a:lnTo>
                      <a:pt x="284235" y="210848"/>
                    </a:lnTo>
                    <a:cubicBezTo>
                      <a:pt x="284697" y="210351"/>
                      <a:pt x="285194" y="209890"/>
                      <a:pt x="285726" y="209464"/>
                    </a:cubicBezTo>
                    <a:cubicBezTo>
                      <a:pt x="289206" y="206624"/>
                      <a:pt x="293324" y="205133"/>
                      <a:pt x="297655" y="205133"/>
                    </a:cubicBezTo>
                    <a:cubicBezTo>
                      <a:pt x="298436" y="205133"/>
                      <a:pt x="299253" y="205168"/>
                      <a:pt x="300034" y="205275"/>
                    </a:cubicBezTo>
                    <a:cubicBezTo>
                      <a:pt x="302164" y="205523"/>
                      <a:pt x="304294" y="206233"/>
                      <a:pt x="306389" y="207298"/>
                    </a:cubicBezTo>
                    <a:lnTo>
                      <a:pt x="306850" y="207582"/>
                    </a:lnTo>
                    <a:lnTo>
                      <a:pt x="310259" y="209499"/>
                    </a:lnTo>
                    <a:lnTo>
                      <a:pt x="309300" y="199523"/>
                    </a:lnTo>
                    <a:lnTo>
                      <a:pt x="308199" y="199062"/>
                    </a:lnTo>
                    <a:cubicBezTo>
                      <a:pt x="305856" y="198068"/>
                      <a:pt x="303478" y="197429"/>
                      <a:pt x="301063" y="197144"/>
                    </a:cubicBezTo>
                    <a:cubicBezTo>
                      <a:pt x="299927" y="197003"/>
                      <a:pt x="298791" y="196931"/>
                      <a:pt x="297655" y="196931"/>
                    </a:cubicBezTo>
                    <a:cubicBezTo>
                      <a:pt x="291478" y="196931"/>
                      <a:pt x="285620" y="199026"/>
                      <a:pt x="280827" y="202860"/>
                    </a:cubicBezTo>
                    <a:cubicBezTo>
                      <a:pt x="276354" y="198600"/>
                      <a:pt x="274188" y="192565"/>
                      <a:pt x="275040" y="186458"/>
                    </a:cubicBezTo>
                    <a:cubicBezTo>
                      <a:pt x="275644" y="182198"/>
                      <a:pt x="277667" y="178293"/>
                      <a:pt x="280898" y="175240"/>
                    </a:cubicBezTo>
                    <a:cubicBezTo>
                      <a:pt x="281395" y="174778"/>
                      <a:pt x="281892" y="174352"/>
                      <a:pt x="282425" y="173961"/>
                    </a:cubicBezTo>
                    <a:lnTo>
                      <a:pt x="282815" y="173642"/>
                    </a:lnTo>
                    <a:cubicBezTo>
                      <a:pt x="283241" y="173287"/>
                      <a:pt x="283667" y="172967"/>
                      <a:pt x="284164" y="172683"/>
                    </a:cubicBezTo>
                    <a:cubicBezTo>
                      <a:pt x="287146" y="170873"/>
                      <a:pt x="290519" y="169950"/>
                      <a:pt x="293963" y="169950"/>
                    </a:cubicBezTo>
                    <a:cubicBezTo>
                      <a:pt x="294850" y="169950"/>
                      <a:pt x="295738" y="170021"/>
                      <a:pt x="296626" y="170127"/>
                    </a:cubicBezTo>
                    <a:cubicBezTo>
                      <a:pt x="298188" y="170340"/>
                      <a:pt x="299785" y="170837"/>
                      <a:pt x="301667" y="171654"/>
                    </a:cubicBezTo>
                    <a:lnTo>
                      <a:pt x="306318" y="173819"/>
                    </a:lnTo>
                    <a:lnTo>
                      <a:pt x="305146" y="164234"/>
                    </a:lnTo>
                    <a:lnTo>
                      <a:pt x="304046" y="163772"/>
                    </a:lnTo>
                    <a:cubicBezTo>
                      <a:pt x="301738" y="162849"/>
                      <a:pt x="299714" y="162281"/>
                      <a:pt x="297762" y="161997"/>
                    </a:cubicBezTo>
                    <a:cubicBezTo>
                      <a:pt x="296484" y="161820"/>
                      <a:pt x="295170" y="161713"/>
                      <a:pt x="293927" y="161713"/>
                    </a:cubicBezTo>
                    <a:cubicBezTo>
                      <a:pt x="288673" y="161713"/>
                      <a:pt x="283667" y="163240"/>
                      <a:pt x="279265" y="166080"/>
                    </a:cubicBezTo>
                    <a:cubicBezTo>
                      <a:pt x="278626" y="165547"/>
                      <a:pt x="278058" y="164944"/>
                      <a:pt x="277525" y="164340"/>
                    </a:cubicBezTo>
                    <a:cubicBezTo>
                      <a:pt x="274188" y="160542"/>
                      <a:pt x="272519" y="155713"/>
                      <a:pt x="272839" y="150672"/>
                    </a:cubicBezTo>
                    <a:cubicBezTo>
                      <a:pt x="273123" y="146305"/>
                      <a:pt x="274898" y="142222"/>
                      <a:pt x="278022" y="138921"/>
                    </a:cubicBezTo>
                    <a:cubicBezTo>
                      <a:pt x="278519" y="138388"/>
                      <a:pt x="279016" y="137891"/>
                      <a:pt x="279833" y="137252"/>
                    </a:cubicBezTo>
                    <a:cubicBezTo>
                      <a:pt x="280366" y="136791"/>
                      <a:pt x="280934" y="136329"/>
                      <a:pt x="281502" y="135938"/>
                    </a:cubicBezTo>
                    <a:cubicBezTo>
                      <a:pt x="284519" y="133986"/>
                      <a:pt x="287999" y="132956"/>
                      <a:pt x="291620" y="132956"/>
                    </a:cubicBezTo>
                    <a:cubicBezTo>
                      <a:pt x="292046" y="132956"/>
                      <a:pt x="292436" y="132956"/>
                      <a:pt x="292862" y="132992"/>
                    </a:cubicBezTo>
                    <a:cubicBezTo>
                      <a:pt x="293856" y="133063"/>
                      <a:pt x="294921" y="133240"/>
                      <a:pt x="296200" y="133560"/>
                    </a:cubicBezTo>
                    <a:cubicBezTo>
                      <a:pt x="296945" y="133737"/>
                      <a:pt x="297691" y="134021"/>
                      <a:pt x="298401" y="134305"/>
                    </a:cubicBezTo>
                    <a:lnTo>
                      <a:pt x="301560" y="135548"/>
                    </a:lnTo>
                    <a:lnTo>
                      <a:pt x="300424" y="126282"/>
                    </a:lnTo>
                    <a:lnTo>
                      <a:pt x="299146" y="125891"/>
                    </a:lnTo>
                    <a:cubicBezTo>
                      <a:pt x="297016" y="125252"/>
                      <a:pt x="295170" y="124933"/>
                      <a:pt x="293395" y="124826"/>
                    </a:cubicBezTo>
                    <a:cubicBezTo>
                      <a:pt x="292827" y="124791"/>
                      <a:pt x="292259" y="124755"/>
                      <a:pt x="291691" y="124755"/>
                    </a:cubicBezTo>
                    <a:cubicBezTo>
                      <a:pt x="285726" y="124755"/>
                      <a:pt x="279975" y="126743"/>
                      <a:pt x="275218" y="130365"/>
                    </a:cubicBezTo>
                    <a:cubicBezTo>
                      <a:pt x="267194" y="126459"/>
                      <a:pt x="262259" y="118045"/>
                      <a:pt x="262827" y="109099"/>
                    </a:cubicBezTo>
                    <a:cubicBezTo>
                      <a:pt x="263147" y="104164"/>
                      <a:pt x="265135" y="99549"/>
                      <a:pt x="268579" y="95714"/>
                    </a:cubicBezTo>
                    <a:lnTo>
                      <a:pt x="269005" y="95217"/>
                    </a:lnTo>
                    <a:cubicBezTo>
                      <a:pt x="269289" y="94898"/>
                      <a:pt x="269573" y="94543"/>
                      <a:pt x="269928" y="94223"/>
                    </a:cubicBezTo>
                    <a:cubicBezTo>
                      <a:pt x="270318" y="93868"/>
                      <a:pt x="270744" y="93549"/>
                      <a:pt x="271206" y="93229"/>
                    </a:cubicBezTo>
                    <a:lnTo>
                      <a:pt x="271703" y="92839"/>
                    </a:lnTo>
                    <a:cubicBezTo>
                      <a:pt x="275644" y="89892"/>
                      <a:pt x="280188" y="88330"/>
                      <a:pt x="284945" y="88330"/>
                    </a:cubicBezTo>
                    <a:cubicBezTo>
                      <a:pt x="285407" y="88330"/>
                      <a:pt x="285868" y="88330"/>
                      <a:pt x="286330" y="88365"/>
                    </a:cubicBezTo>
                    <a:cubicBezTo>
                      <a:pt x="287928" y="88472"/>
                      <a:pt x="289561" y="88791"/>
                      <a:pt x="291478" y="89359"/>
                    </a:cubicBezTo>
                    <a:cubicBezTo>
                      <a:pt x="292188" y="89572"/>
                      <a:pt x="292862" y="89856"/>
                      <a:pt x="293572" y="90140"/>
                    </a:cubicBezTo>
                    <a:cubicBezTo>
                      <a:pt x="293821" y="90247"/>
                      <a:pt x="294069" y="90353"/>
                      <a:pt x="294637" y="90637"/>
                    </a:cubicBezTo>
                    <a:lnTo>
                      <a:pt x="297371" y="91951"/>
                    </a:lnTo>
                    <a:lnTo>
                      <a:pt x="297726" y="82827"/>
                    </a:lnTo>
                    <a:lnTo>
                      <a:pt x="294957" y="81868"/>
                    </a:lnTo>
                    <a:cubicBezTo>
                      <a:pt x="292330" y="80945"/>
                      <a:pt x="289596" y="80377"/>
                      <a:pt x="286862" y="80200"/>
                    </a:cubicBezTo>
                    <a:cubicBezTo>
                      <a:pt x="286223" y="80164"/>
                      <a:pt x="285620" y="80129"/>
                      <a:pt x="284981" y="80129"/>
                    </a:cubicBezTo>
                    <a:cubicBezTo>
                      <a:pt x="278022" y="80129"/>
                      <a:pt x="271383" y="82507"/>
                      <a:pt x="265952" y="86874"/>
                    </a:cubicBezTo>
                    <a:cubicBezTo>
                      <a:pt x="259597" y="82898"/>
                      <a:pt x="255585" y="75975"/>
                      <a:pt x="255443" y="68520"/>
                    </a:cubicBezTo>
                    <a:cubicBezTo>
                      <a:pt x="255336" y="62804"/>
                      <a:pt x="257395" y="57372"/>
                      <a:pt x="261230" y="53147"/>
                    </a:cubicBezTo>
                    <a:cubicBezTo>
                      <a:pt x="265171" y="48461"/>
                      <a:pt x="269502" y="46934"/>
                      <a:pt x="274898" y="46118"/>
                    </a:cubicBezTo>
                    <a:cubicBezTo>
                      <a:pt x="275644" y="46011"/>
                      <a:pt x="276354" y="45976"/>
                      <a:pt x="277099" y="45940"/>
                    </a:cubicBezTo>
                    <a:lnTo>
                      <a:pt x="277561" y="45940"/>
                    </a:lnTo>
                    <a:cubicBezTo>
                      <a:pt x="281502" y="45940"/>
                      <a:pt x="285407" y="47041"/>
                      <a:pt x="288851" y="49100"/>
                    </a:cubicBezTo>
                    <a:cubicBezTo>
                      <a:pt x="289454" y="49455"/>
                      <a:pt x="290058" y="49845"/>
                      <a:pt x="290626" y="50271"/>
                    </a:cubicBezTo>
                    <a:cubicBezTo>
                      <a:pt x="291158" y="50662"/>
                      <a:pt x="291655" y="51088"/>
                      <a:pt x="292365" y="51691"/>
                    </a:cubicBezTo>
                    <a:lnTo>
                      <a:pt x="296484" y="55348"/>
                    </a:lnTo>
                    <a:lnTo>
                      <a:pt x="295703" y="49881"/>
                    </a:lnTo>
                    <a:cubicBezTo>
                      <a:pt x="295454" y="48070"/>
                      <a:pt x="295170" y="46295"/>
                      <a:pt x="294886" y="44449"/>
                    </a:cubicBezTo>
                    <a:lnTo>
                      <a:pt x="294673" y="43135"/>
                    </a:lnTo>
                    <a:lnTo>
                      <a:pt x="293927" y="42638"/>
                    </a:lnTo>
                    <a:cubicBezTo>
                      <a:pt x="290377" y="40331"/>
                      <a:pt x="286401" y="38804"/>
                      <a:pt x="282318" y="38130"/>
                    </a:cubicBezTo>
                    <a:cubicBezTo>
                      <a:pt x="288425" y="31668"/>
                      <a:pt x="290945" y="13384"/>
                      <a:pt x="290377" y="9231"/>
                    </a:cubicBezTo>
                    <a:cubicBezTo>
                      <a:pt x="294105" y="10544"/>
                      <a:pt x="298010" y="11112"/>
                      <a:pt x="301880" y="11112"/>
                    </a:cubicBezTo>
                    <a:cubicBezTo>
                      <a:pt x="314661" y="11112"/>
                      <a:pt x="326980" y="4970"/>
                      <a:pt x="330211" y="142"/>
                    </a:cubicBezTo>
                    <a:cubicBezTo>
                      <a:pt x="330601" y="71"/>
                      <a:pt x="330992" y="0"/>
                      <a:pt x="331418" y="0"/>
                    </a:cubicBezTo>
                    <a:lnTo>
                      <a:pt x="332021" y="0"/>
                    </a:lnTo>
                  </a:path>
                </a:pathLst>
              </a:custGeom>
              <a:solidFill>
                <a:srgbClr val="FFFFFF"/>
              </a:solidFill>
              <a:ln w="353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86" name="Graphic 20">
            <a:extLst>
              <a:ext uri="{FF2B5EF4-FFF2-40B4-BE49-F238E27FC236}">
                <a16:creationId xmlns:a16="http://schemas.microsoft.com/office/drawing/2014/main" id="{64657314-A4EF-DEDA-9335-A2D1FD514569}"/>
              </a:ext>
            </a:extLst>
          </p:cNvPr>
          <p:cNvGrpSpPr/>
          <p:nvPr/>
        </p:nvGrpSpPr>
        <p:grpSpPr>
          <a:xfrm>
            <a:off x="1472408" y="3423568"/>
            <a:ext cx="563176" cy="570066"/>
            <a:chOff x="1390708" y="3423568"/>
            <a:chExt cx="563176" cy="570066"/>
          </a:xfrm>
          <a:solidFill>
            <a:srgbClr val="333333"/>
          </a:solidFill>
        </p:grpSpPr>
        <p:sp>
          <p:nvSpPr>
            <p:cNvPr id="87" name="Freeform: Shape 86">
              <a:extLst>
                <a:ext uri="{FF2B5EF4-FFF2-40B4-BE49-F238E27FC236}">
                  <a16:creationId xmlns:a16="http://schemas.microsoft.com/office/drawing/2014/main" id="{E5AC3E00-54BE-5120-CFB0-A0405E664DE1}"/>
                </a:ext>
              </a:extLst>
            </p:cNvPr>
            <p:cNvSpPr/>
            <p:nvPr/>
          </p:nvSpPr>
          <p:spPr>
            <a:xfrm>
              <a:off x="1817835" y="3650473"/>
              <a:ext cx="136050" cy="129217"/>
            </a:xfrm>
            <a:custGeom>
              <a:avLst/>
              <a:gdLst>
                <a:gd name="connsiteX0" fmla="*/ 125480 w 136050"/>
                <a:gd name="connsiteY0" fmla="*/ 81294 h 129217"/>
                <a:gd name="connsiteX1" fmla="*/ 117022 w 136050"/>
                <a:gd name="connsiteY1" fmla="*/ 63276 h 129217"/>
                <a:gd name="connsiteX2" fmla="*/ 122783 w 136050"/>
                <a:gd name="connsiteY2" fmla="*/ 43512 h 129217"/>
                <a:gd name="connsiteX3" fmla="*/ 127747 w 136050"/>
                <a:gd name="connsiteY3" fmla="*/ 12625 h 129217"/>
                <a:gd name="connsiteX4" fmla="*/ 117727 w 136050"/>
                <a:gd name="connsiteY4" fmla="*/ 2145 h 129217"/>
                <a:gd name="connsiteX5" fmla="*/ 115276 w 136050"/>
                <a:gd name="connsiteY5" fmla="*/ 1134 h 129217"/>
                <a:gd name="connsiteX6" fmla="*/ 108565 w 136050"/>
                <a:gd name="connsiteY6" fmla="*/ 0 h 129217"/>
                <a:gd name="connsiteX7" fmla="*/ 84848 w 136050"/>
                <a:gd name="connsiteY7" fmla="*/ 21541 h 129217"/>
                <a:gd name="connsiteX8" fmla="*/ 81937 w 136050"/>
                <a:gd name="connsiteY8" fmla="*/ 30458 h 129217"/>
                <a:gd name="connsiteX9" fmla="*/ 78444 w 136050"/>
                <a:gd name="connsiteY9" fmla="*/ 39927 h 129217"/>
                <a:gd name="connsiteX10" fmla="*/ 48476 w 136050"/>
                <a:gd name="connsiteY10" fmla="*/ 45749 h 129217"/>
                <a:gd name="connsiteX11" fmla="*/ 9560 w 136050"/>
                <a:gd name="connsiteY11" fmla="*/ 56933 h 129217"/>
                <a:gd name="connsiteX12" fmla="*/ 9407 w 136050"/>
                <a:gd name="connsiteY12" fmla="*/ 57117 h 129217"/>
                <a:gd name="connsiteX13" fmla="*/ 7293 w 136050"/>
                <a:gd name="connsiteY13" fmla="*/ 57117 h 129217"/>
                <a:gd name="connsiteX14" fmla="*/ 4106 w 136050"/>
                <a:gd name="connsiteY14" fmla="*/ 64287 h 129217"/>
                <a:gd name="connsiteX15" fmla="*/ 0 w 136050"/>
                <a:gd name="connsiteY15" fmla="*/ 72714 h 129217"/>
                <a:gd name="connsiteX16" fmla="*/ 2605 w 136050"/>
                <a:gd name="connsiteY16" fmla="*/ 75441 h 129217"/>
                <a:gd name="connsiteX17" fmla="*/ 11307 w 136050"/>
                <a:gd name="connsiteY17" fmla="*/ 87820 h 129217"/>
                <a:gd name="connsiteX18" fmla="*/ 12073 w 136050"/>
                <a:gd name="connsiteY18" fmla="*/ 88464 h 129217"/>
                <a:gd name="connsiteX19" fmla="*/ 24085 w 136050"/>
                <a:gd name="connsiteY19" fmla="*/ 93949 h 129217"/>
                <a:gd name="connsiteX20" fmla="*/ 33461 w 136050"/>
                <a:gd name="connsiteY20" fmla="*/ 94745 h 129217"/>
                <a:gd name="connsiteX21" fmla="*/ 52214 w 136050"/>
                <a:gd name="connsiteY21" fmla="*/ 93305 h 129217"/>
                <a:gd name="connsiteX22" fmla="*/ 70814 w 136050"/>
                <a:gd name="connsiteY22" fmla="*/ 91896 h 129217"/>
                <a:gd name="connsiteX23" fmla="*/ 82764 w 136050"/>
                <a:gd name="connsiteY23" fmla="*/ 94286 h 129217"/>
                <a:gd name="connsiteX24" fmla="*/ 87698 w 136050"/>
                <a:gd name="connsiteY24" fmla="*/ 103111 h 129217"/>
                <a:gd name="connsiteX25" fmla="*/ 91988 w 136050"/>
                <a:gd name="connsiteY25" fmla="*/ 111507 h 129217"/>
                <a:gd name="connsiteX26" fmla="*/ 115674 w 136050"/>
                <a:gd name="connsiteY26" fmla="*/ 129218 h 129217"/>
                <a:gd name="connsiteX27" fmla="*/ 125326 w 136050"/>
                <a:gd name="connsiteY27" fmla="*/ 126736 h 129217"/>
                <a:gd name="connsiteX28" fmla="*/ 135224 w 136050"/>
                <a:gd name="connsiteY28" fmla="*/ 114724 h 129217"/>
                <a:gd name="connsiteX29" fmla="*/ 125449 w 136050"/>
                <a:gd name="connsiteY29" fmla="*/ 81324 h 129217"/>
                <a:gd name="connsiteX30" fmla="*/ 119167 w 136050"/>
                <a:gd name="connsiteY30" fmla="*/ 115092 h 129217"/>
                <a:gd name="connsiteX31" fmla="*/ 103233 w 136050"/>
                <a:gd name="connsiteY31" fmla="*/ 104612 h 129217"/>
                <a:gd name="connsiteX32" fmla="*/ 92447 w 136050"/>
                <a:gd name="connsiteY32" fmla="*/ 85338 h 129217"/>
                <a:gd name="connsiteX33" fmla="*/ 26567 w 136050"/>
                <a:gd name="connsiteY33" fmla="*/ 80987 h 129217"/>
                <a:gd name="connsiteX34" fmla="*/ 20561 w 136050"/>
                <a:gd name="connsiteY34" fmla="*/ 78413 h 129217"/>
                <a:gd name="connsiteX35" fmla="*/ 15382 w 136050"/>
                <a:gd name="connsiteY35" fmla="*/ 72315 h 129217"/>
                <a:gd name="connsiteX36" fmla="*/ 15811 w 136050"/>
                <a:gd name="connsiteY36" fmla="*/ 70262 h 129217"/>
                <a:gd name="connsiteX37" fmla="*/ 15811 w 136050"/>
                <a:gd name="connsiteY37" fmla="*/ 70232 h 129217"/>
                <a:gd name="connsiteX38" fmla="*/ 19550 w 136050"/>
                <a:gd name="connsiteY38" fmla="*/ 65482 h 129217"/>
                <a:gd name="connsiteX39" fmla="*/ 89414 w 136050"/>
                <a:gd name="connsiteY39" fmla="*/ 47220 h 129217"/>
                <a:gd name="connsiteX40" fmla="*/ 97044 w 136050"/>
                <a:gd name="connsiteY40" fmla="*/ 26475 h 129217"/>
                <a:gd name="connsiteX41" fmla="*/ 111078 w 136050"/>
                <a:gd name="connsiteY41" fmla="*/ 13605 h 129217"/>
                <a:gd name="connsiteX42" fmla="*/ 112089 w 136050"/>
                <a:gd name="connsiteY42" fmla="*/ 14034 h 129217"/>
                <a:gd name="connsiteX43" fmla="*/ 115521 w 136050"/>
                <a:gd name="connsiteY43" fmla="*/ 17466 h 129217"/>
                <a:gd name="connsiteX44" fmla="*/ 104030 w 136050"/>
                <a:gd name="connsiteY44" fmla="*/ 65268 h 129217"/>
                <a:gd name="connsiteX45" fmla="*/ 119167 w 136050"/>
                <a:gd name="connsiteY45" fmla="*/ 115122 h 129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36050" h="129217">
                  <a:moveTo>
                    <a:pt x="125480" y="81294"/>
                  </a:moveTo>
                  <a:cubicBezTo>
                    <a:pt x="122017" y="75196"/>
                    <a:pt x="117666" y="67627"/>
                    <a:pt x="117022" y="63276"/>
                  </a:cubicBezTo>
                  <a:cubicBezTo>
                    <a:pt x="116379" y="58894"/>
                    <a:pt x="120087" y="50008"/>
                    <a:pt x="122783" y="43512"/>
                  </a:cubicBezTo>
                  <a:cubicBezTo>
                    <a:pt x="127349" y="32542"/>
                    <a:pt x="131669" y="22185"/>
                    <a:pt x="127747" y="12625"/>
                  </a:cubicBezTo>
                  <a:cubicBezTo>
                    <a:pt x="125939" y="7998"/>
                    <a:pt x="122385" y="4290"/>
                    <a:pt x="117727" y="2145"/>
                  </a:cubicBezTo>
                  <a:cubicBezTo>
                    <a:pt x="116900" y="1747"/>
                    <a:pt x="116072" y="1379"/>
                    <a:pt x="115276" y="1134"/>
                  </a:cubicBezTo>
                  <a:cubicBezTo>
                    <a:pt x="113070" y="398"/>
                    <a:pt x="110802" y="0"/>
                    <a:pt x="108565" y="0"/>
                  </a:cubicBezTo>
                  <a:cubicBezTo>
                    <a:pt x="93550" y="0"/>
                    <a:pt x="87238" y="15658"/>
                    <a:pt x="84848" y="21541"/>
                  </a:cubicBezTo>
                  <a:cubicBezTo>
                    <a:pt x="83653" y="24514"/>
                    <a:pt x="82795" y="27547"/>
                    <a:pt x="81937" y="30458"/>
                  </a:cubicBezTo>
                  <a:cubicBezTo>
                    <a:pt x="80895" y="34074"/>
                    <a:pt x="79823" y="37843"/>
                    <a:pt x="78444" y="39927"/>
                  </a:cubicBezTo>
                  <a:cubicBezTo>
                    <a:pt x="75472" y="44400"/>
                    <a:pt x="58557" y="45258"/>
                    <a:pt x="48476" y="45749"/>
                  </a:cubicBezTo>
                  <a:cubicBezTo>
                    <a:pt x="32695" y="46545"/>
                    <a:pt x="17772" y="47281"/>
                    <a:pt x="9560" y="56933"/>
                  </a:cubicBezTo>
                  <a:lnTo>
                    <a:pt x="9407" y="57117"/>
                  </a:lnTo>
                  <a:lnTo>
                    <a:pt x="7293" y="57117"/>
                  </a:lnTo>
                  <a:lnTo>
                    <a:pt x="4106" y="64287"/>
                  </a:lnTo>
                  <a:cubicBezTo>
                    <a:pt x="4106" y="64287"/>
                    <a:pt x="0" y="72714"/>
                    <a:pt x="0" y="72714"/>
                  </a:cubicBezTo>
                  <a:lnTo>
                    <a:pt x="2605" y="75441"/>
                  </a:lnTo>
                  <a:cubicBezTo>
                    <a:pt x="3922" y="81876"/>
                    <a:pt x="8825" y="85829"/>
                    <a:pt x="11307" y="87820"/>
                  </a:cubicBezTo>
                  <a:lnTo>
                    <a:pt x="12073" y="88464"/>
                  </a:lnTo>
                  <a:cubicBezTo>
                    <a:pt x="15290" y="91191"/>
                    <a:pt x="19366" y="93060"/>
                    <a:pt x="24085" y="93949"/>
                  </a:cubicBezTo>
                  <a:cubicBezTo>
                    <a:pt x="26843" y="94470"/>
                    <a:pt x="29907" y="94745"/>
                    <a:pt x="33461" y="94745"/>
                  </a:cubicBezTo>
                  <a:cubicBezTo>
                    <a:pt x="39314" y="94745"/>
                    <a:pt x="45596" y="94041"/>
                    <a:pt x="52214" y="93305"/>
                  </a:cubicBezTo>
                  <a:cubicBezTo>
                    <a:pt x="58557" y="92601"/>
                    <a:pt x="65115" y="91896"/>
                    <a:pt x="70814" y="91896"/>
                  </a:cubicBezTo>
                  <a:cubicBezTo>
                    <a:pt x="79853" y="91896"/>
                    <a:pt x="82274" y="93734"/>
                    <a:pt x="82764" y="94286"/>
                  </a:cubicBezTo>
                  <a:cubicBezTo>
                    <a:pt x="84450" y="96124"/>
                    <a:pt x="86104" y="99679"/>
                    <a:pt x="87698" y="103111"/>
                  </a:cubicBezTo>
                  <a:cubicBezTo>
                    <a:pt x="88985" y="105869"/>
                    <a:pt x="90302" y="108688"/>
                    <a:pt x="91988" y="111507"/>
                  </a:cubicBezTo>
                  <a:cubicBezTo>
                    <a:pt x="95205" y="116808"/>
                    <a:pt x="102774" y="129218"/>
                    <a:pt x="115674" y="129218"/>
                  </a:cubicBezTo>
                  <a:cubicBezTo>
                    <a:pt x="118983" y="129218"/>
                    <a:pt x="122262" y="128391"/>
                    <a:pt x="125326" y="126736"/>
                  </a:cubicBezTo>
                  <a:cubicBezTo>
                    <a:pt x="130290" y="124070"/>
                    <a:pt x="133722" y="119933"/>
                    <a:pt x="135224" y="114724"/>
                  </a:cubicBezTo>
                  <a:cubicBezTo>
                    <a:pt x="138349" y="103907"/>
                    <a:pt x="132068" y="92938"/>
                    <a:pt x="125449" y="81324"/>
                  </a:cubicBezTo>
                  <a:close/>
                  <a:moveTo>
                    <a:pt x="119167" y="115092"/>
                  </a:moveTo>
                  <a:cubicBezTo>
                    <a:pt x="113192" y="118279"/>
                    <a:pt x="108289" y="112886"/>
                    <a:pt x="103233" y="104612"/>
                  </a:cubicBezTo>
                  <a:cubicBezTo>
                    <a:pt x="99679" y="98698"/>
                    <a:pt x="97289" y="90609"/>
                    <a:pt x="92447" y="85338"/>
                  </a:cubicBezTo>
                  <a:cubicBezTo>
                    <a:pt x="79578" y="71366"/>
                    <a:pt x="43451" y="84266"/>
                    <a:pt x="26567" y="80987"/>
                  </a:cubicBezTo>
                  <a:cubicBezTo>
                    <a:pt x="24085" y="80528"/>
                    <a:pt x="22062" y="79670"/>
                    <a:pt x="20561" y="78413"/>
                  </a:cubicBezTo>
                  <a:cubicBezTo>
                    <a:pt x="18661" y="76789"/>
                    <a:pt x="15536" y="74736"/>
                    <a:pt x="15382" y="72315"/>
                  </a:cubicBezTo>
                  <a:cubicBezTo>
                    <a:pt x="15290" y="71611"/>
                    <a:pt x="15505" y="70967"/>
                    <a:pt x="15811" y="70262"/>
                  </a:cubicBezTo>
                  <a:cubicBezTo>
                    <a:pt x="15811" y="70262"/>
                    <a:pt x="15842" y="70262"/>
                    <a:pt x="15811" y="70232"/>
                  </a:cubicBezTo>
                  <a:cubicBezTo>
                    <a:pt x="16669" y="68485"/>
                    <a:pt x="18385" y="66831"/>
                    <a:pt x="19550" y="65482"/>
                  </a:cubicBezTo>
                  <a:cubicBezTo>
                    <a:pt x="29723" y="53532"/>
                    <a:pt x="77371" y="65329"/>
                    <a:pt x="89414" y="47220"/>
                  </a:cubicBezTo>
                  <a:cubicBezTo>
                    <a:pt x="93367" y="41244"/>
                    <a:pt x="94470" y="32879"/>
                    <a:pt x="97044" y="26475"/>
                  </a:cubicBezTo>
                  <a:cubicBezTo>
                    <a:pt x="100659" y="17497"/>
                    <a:pt x="104674" y="11430"/>
                    <a:pt x="111078" y="13605"/>
                  </a:cubicBezTo>
                  <a:cubicBezTo>
                    <a:pt x="111415" y="13728"/>
                    <a:pt x="111783" y="13881"/>
                    <a:pt x="112089" y="14034"/>
                  </a:cubicBezTo>
                  <a:cubicBezTo>
                    <a:pt x="113836" y="14800"/>
                    <a:pt x="114939" y="15995"/>
                    <a:pt x="115521" y="17466"/>
                  </a:cubicBezTo>
                  <a:cubicBezTo>
                    <a:pt x="119504" y="27149"/>
                    <a:pt x="101671" y="49671"/>
                    <a:pt x="104030" y="65268"/>
                  </a:cubicBezTo>
                  <a:cubicBezTo>
                    <a:pt x="106604" y="82489"/>
                    <a:pt x="132405" y="108044"/>
                    <a:pt x="119167" y="115122"/>
                  </a:cubicBezTo>
                  <a:close/>
                </a:path>
              </a:pathLst>
            </a:custGeom>
            <a:solidFill>
              <a:srgbClr val="333333"/>
            </a:solidFill>
            <a:ln w="60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8" name="Freeform: Shape 87">
              <a:extLst>
                <a:ext uri="{FF2B5EF4-FFF2-40B4-BE49-F238E27FC236}">
                  <a16:creationId xmlns:a16="http://schemas.microsoft.com/office/drawing/2014/main" id="{3A6BC3F8-6E22-6430-CB2D-A37649A2AD96}"/>
                </a:ext>
              </a:extLst>
            </p:cNvPr>
            <p:cNvSpPr/>
            <p:nvPr/>
          </p:nvSpPr>
          <p:spPr>
            <a:xfrm>
              <a:off x="1390708" y="3861444"/>
              <a:ext cx="109198" cy="107461"/>
            </a:xfrm>
            <a:custGeom>
              <a:avLst/>
              <a:gdLst>
                <a:gd name="connsiteX0" fmla="*/ 109184 w 109198"/>
                <a:gd name="connsiteY0" fmla="*/ 16271 h 107461"/>
                <a:gd name="connsiteX1" fmla="*/ 104741 w 109198"/>
                <a:gd name="connsiteY1" fmla="*/ 5240 h 107461"/>
                <a:gd name="connsiteX2" fmla="*/ 93526 w 109198"/>
                <a:gd name="connsiteY2" fmla="*/ 153 h 107461"/>
                <a:gd name="connsiteX3" fmla="*/ 90431 w 109198"/>
                <a:gd name="connsiteY3" fmla="*/ 0 h 107461"/>
                <a:gd name="connsiteX4" fmla="*/ 89082 w 109198"/>
                <a:gd name="connsiteY4" fmla="*/ 0 h 107461"/>
                <a:gd name="connsiteX5" fmla="*/ 61321 w 109198"/>
                <a:gd name="connsiteY5" fmla="*/ 16914 h 107461"/>
                <a:gd name="connsiteX6" fmla="*/ 45509 w 109198"/>
                <a:gd name="connsiteY6" fmla="*/ 29753 h 107461"/>
                <a:gd name="connsiteX7" fmla="*/ 39442 w 109198"/>
                <a:gd name="connsiteY7" fmla="*/ 27210 h 107461"/>
                <a:gd name="connsiteX8" fmla="*/ 32670 w 109198"/>
                <a:gd name="connsiteY8" fmla="*/ 24146 h 107461"/>
                <a:gd name="connsiteX9" fmla="*/ 19341 w 109198"/>
                <a:gd name="connsiteY9" fmla="*/ 21235 h 107461"/>
                <a:gd name="connsiteX10" fmla="*/ 1783 w 109198"/>
                <a:gd name="connsiteY10" fmla="*/ 32358 h 107461"/>
                <a:gd name="connsiteX11" fmla="*/ 1140 w 109198"/>
                <a:gd name="connsiteY11" fmla="*/ 34013 h 107461"/>
                <a:gd name="connsiteX12" fmla="*/ 19984 w 109198"/>
                <a:gd name="connsiteY12" fmla="*/ 61744 h 107461"/>
                <a:gd name="connsiteX13" fmla="*/ 24673 w 109198"/>
                <a:gd name="connsiteY13" fmla="*/ 63644 h 107461"/>
                <a:gd name="connsiteX14" fmla="*/ 37175 w 109198"/>
                <a:gd name="connsiteY14" fmla="*/ 69680 h 107461"/>
                <a:gd name="connsiteX15" fmla="*/ 42169 w 109198"/>
                <a:gd name="connsiteY15" fmla="*/ 82703 h 107461"/>
                <a:gd name="connsiteX16" fmla="*/ 42261 w 109198"/>
                <a:gd name="connsiteY16" fmla="*/ 83071 h 107461"/>
                <a:gd name="connsiteX17" fmla="*/ 64048 w 109198"/>
                <a:gd name="connsiteY17" fmla="*/ 107462 h 107461"/>
                <a:gd name="connsiteX18" fmla="*/ 70329 w 109198"/>
                <a:gd name="connsiteY18" fmla="*/ 106389 h 107461"/>
                <a:gd name="connsiteX19" fmla="*/ 77224 w 109198"/>
                <a:gd name="connsiteY19" fmla="*/ 102283 h 107461"/>
                <a:gd name="connsiteX20" fmla="*/ 81054 w 109198"/>
                <a:gd name="connsiteY20" fmla="*/ 76054 h 107461"/>
                <a:gd name="connsiteX21" fmla="*/ 78419 w 109198"/>
                <a:gd name="connsiteY21" fmla="*/ 68945 h 107461"/>
                <a:gd name="connsiteX22" fmla="*/ 76305 w 109198"/>
                <a:gd name="connsiteY22" fmla="*/ 63031 h 107461"/>
                <a:gd name="connsiteX23" fmla="*/ 90247 w 109198"/>
                <a:gd name="connsiteY23" fmla="*/ 47924 h 107461"/>
                <a:gd name="connsiteX24" fmla="*/ 109092 w 109198"/>
                <a:gd name="connsiteY24" fmla="*/ 20775 h 107461"/>
                <a:gd name="connsiteX25" fmla="*/ 109092 w 109198"/>
                <a:gd name="connsiteY25" fmla="*/ 20224 h 107461"/>
                <a:gd name="connsiteX26" fmla="*/ 109153 w 109198"/>
                <a:gd name="connsiteY26" fmla="*/ 16302 h 107461"/>
                <a:gd name="connsiteX27" fmla="*/ 95977 w 109198"/>
                <a:gd name="connsiteY27" fmla="*/ 20254 h 107461"/>
                <a:gd name="connsiteX28" fmla="*/ 63251 w 109198"/>
                <a:gd name="connsiteY28" fmla="*/ 63889 h 107461"/>
                <a:gd name="connsiteX29" fmla="*/ 68491 w 109198"/>
                <a:gd name="connsiteY29" fmla="*/ 79731 h 107461"/>
                <a:gd name="connsiteX30" fmla="*/ 68215 w 109198"/>
                <a:gd name="connsiteY30" fmla="*/ 92754 h 107461"/>
                <a:gd name="connsiteX31" fmla="*/ 66254 w 109198"/>
                <a:gd name="connsiteY31" fmla="*/ 93918 h 107461"/>
                <a:gd name="connsiteX32" fmla="*/ 54947 w 109198"/>
                <a:gd name="connsiteY32" fmla="*/ 79516 h 107461"/>
                <a:gd name="connsiteX33" fmla="*/ 46153 w 109198"/>
                <a:gd name="connsiteY33" fmla="*/ 60089 h 107461"/>
                <a:gd name="connsiteX34" fmla="*/ 25071 w 109198"/>
                <a:gd name="connsiteY34" fmla="*/ 49640 h 107461"/>
                <a:gd name="connsiteX35" fmla="*/ 13611 w 109198"/>
                <a:gd name="connsiteY35" fmla="*/ 38180 h 107461"/>
                <a:gd name="connsiteX36" fmla="*/ 13764 w 109198"/>
                <a:gd name="connsiteY36" fmla="*/ 37751 h 107461"/>
                <a:gd name="connsiteX37" fmla="*/ 28074 w 109198"/>
                <a:gd name="connsiteY37" fmla="*/ 36495 h 107461"/>
                <a:gd name="connsiteX38" fmla="*/ 43518 w 109198"/>
                <a:gd name="connsiteY38" fmla="*/ 42776 h 107461"/>
                <a:gd name="connsiteX39" fmla="*/ 89266 w 109198"/>
                <a:gd name="connsiteY39" fmla="*/ 13145 h 107461"/>
                <a:gd name="connsiteX40" fmla="*/ 92300 w 109198"/>
                <a:gd name="connsiteY40" fmla="*/ 13268 h 107461"/>
                <a:gd name="connsiteX41" fmla="*/ 95150 w 109198"/>
                <a:gd name="connsiteY41" fmla="*/ 14310 h 107461"/>
                <a:gd name="connsiteX42" fmla="*/ 96008 w 109198"/>
                <a:gd name="connsiteY42" fmla="*/ 16976 h 107461"/>
                <a:gd name="connsiteX43" fmla="*/ 95946 w 109198"/>
                <a:gd name="connsiteY43" fmla="*/ 20285 h 10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198" h="107461">
                  <a:moveTo>
                    <a:pt x="109184" y="16271"/>
                  </a:moveTo>
                  <a:cubicBezTo>
                    <a:pt x="108969" y="11705"/>
                    <a:pt x="107437" y="7936"/>
                    <a:pt x="104741" y="5240"/>
                  </a:cubicBezTo>
                  <a:cubicBezTo>
                    <a:pt x="102780" y="3156"/>
                    <a:pt x="99225" y="613"/>
                    <a:pt x="93526" y="153"/>
                  </a:cubicBezTo>
                  <a:cubicBezTo>
                    <a:pt x="92484" y="61"/>
                    <a:pt x="91442" y="31"/>
                    <a:pt x="90431" y="0"/>
                  </a:cubicBezTo>
                  <a:lnTo>
                    <a:pt x="89082" y="0"/>
                  </a:lnTo>
                  <a:cubicBezTo>
                    <a:pt x="78419" y="0"/>
                    <a:pt x="70115" y="8212"/>
                    <a:pt x="61321" y="16914"/>
                  </a:cubicBezTo>
                  <a:cubicBezTo>
                    <a:pt x="57215" y="20990"/>
                    <a:pt x="48665" y="29478"/>
                    <a:pt x="45509" y="29753"/>
                  </a:cubicBezTo>
                  <a:cubicBezTo>
                    <a:pt x="44161" y="29539"/>
                    <a:pt x="41648" y="28313"/>
                    <a:pt x="39442" y="27210"/>
                  </a:cubicBezTo>
                  <a:cubicBezTo>
                    <a:pt x="37420" y="26199"/>
                    <a:pt x="35122" y="25065"/>
                    <a:pt x="32670" y="24146"/>
                  </a:cubicBezTo>
                  <a:cubicBezTo>
                    <a:pt x="27277" y="22124"/>
                    <a:pt x="23141" y="21235"/>
                    <a:pt x="19341" y="21235"/>
                  </a:cubicBezTo>
                  <a:cubicBezTo>
                    <a:pt x="11435" y="21235"/>
                    <a:pt x="4878" y="25402"/>
                    <a:pt x="1783" y="32358"/>
                  </a:cubicBezTo>
                  <a:cubicBezTo>
                    <a:pt x="1507" y="32971"/>
                    <a:pt x="1293" y="33522"/>
                    <a:pt x="1140" y="34013"/>
                  </a:cubicBezTo>
                  <a:cubicBezTo>
                    <a:pt x="-2813" y="45504"/>
                    <a:pt x="3530" y="54819"/>
                    <a:pt x="19984" y="61744"/>
                  </a:cubicBezTo>
                  <a:cubicBezTo>
                    <a:pt x="21486" y="62387"/>
                    <a:pt x="23079" y="63000"/>
                    <a:pt x="24673" y="63644"/>
                  </a:cubicBezTo>
                  <a:cubicBezTo>
                    <a:pt x="29116" y="65421"/>
                    <a:pt x="35183" y="67842"/>
                    <a:pt x="37175" y="69680"/>
                  </a:cubicBezTo>
                  <a:cubicBezTo>
                    <a:pt x="38952" y="71335"/>
                    <a:pt x="41066" y="78750"/>
                    <a:pt x="42169" y="82703"/>
                  </a:cubicBezTo>
                  <a:lnTo>
                    <a:pt x="42261" y="83071"/>
                  </a:lnTo>
                  <a:cubicBezTo>
                    <a:pt x="44835" y="92202"/>
                    <a:pt x="49156" y="107462"/>
                    <a:pt x="64048" y="107462"/>
                  </a:cubicBezTo>
                  <a:cubicBezTo>
                    <a:pt x="66223" y="107462"/>
                    <a:pt x="68399" y="107064"/>
                    <a:pt x="70329" y="106389"/>
                  </a:cubicBezTo>
                  <a:cubicBezTo>
                    <a:pt x="72995" y="105501"/>
                    <a:pt x="75324" y="104122"/>
                    <a:pt x="77224" y="102283"/>
                  </a:cubicBezTo>
                  <a:cubicBezTo>
                    <a:pt x="86325" y="93734"/>
                    <a:pt x="82464" y="80834"/>
                    <a:pt x="81054" y="76054"/>
                  </a:cubicBezTo>
                  <a:cubicBezTo>
                    <a:pt x="80319" y="73480"/>
                    <a:pt x="79308" y="71059"/>
                    <a:pt x="78419" y="68945"/>
                  </a:cubicBezTo>
                  <a:cubicBezTo>
                    <a:pt x="77469" y="66677"/>
                    <a:pt x="76427" y="64134"/>
                    <a:pt x="76305" y="63031"/>
                  </a:cubicBezTo>
                  <a:cubicBezTo>
                    <a:pt x="76826" y="59721"/>
                    <a:pt x="85865" y="51755"/>
                    <a:pt x="90247" y="47924"/>
                  </a:cubicBezTo>
                  <a:cubicBezTo>
                    <a:pt x="99746" y="39590"/>
                    <a:pt x="108693" y="31715"/>
                    <a:pt x="109092" y="20775"/>
                  </a:cubicBezTo>
                  <a:lnTo>
                    <a:pt x="109092" y="20224"/>
                  </a:lnTo>
                  <a:cubicBezTo>
                    <a:pt x="109184" y="19213"/>
                    <a:pt x="109245" y="17834"/>
                    <a:pt x="109153" y="16302"/>
                  </a:cubicBezTo>
                  <a:close/>
                  <a:moveTo>
                    <a:pt x="95977" y="20254"/>
                  </a:moveTo>
                  <a:cubicBezTo>
                    <a:pt x="95548" y="32082"/>
                    <a:pt x="61872" y="47526"/>
                    <a:pt x="63251" y="63889"/>
                  </a:cubicBezTo>
                  <a:cubicBezTo>
                    <a:pt x="63711" y="69282"/>
                    <a:pt x="67020" y="74705"/>
                    <a:pt x="68491" y="79731"/>
                  </a:cubicBezTo>
                  <a:cubicBezTo>
                    <a:pt x="70238" y="85553"/>
                    <a:pt x="70881" y="90333"/>
                    <a:pt x="68215" y="92754"/>
                  </a:cubicBezTo>
                  <a:cubicBezTo>
                    <a:pt x="67725" y="93244"/>
                    <a:pt x="67051" y="93642"/>
                    <a:pt x="66254" y="93918"/>
                  </a:cubicBezTo>
                  <a:cubicBezTo>
                    <a:pt x="59819" y="96186"/>
                    <a:pt x="57490" y="88494"/>
                    <a:pt x="54947" y="79516"/>
                  </a:cubicBezTo>
                  <a:cubicBezTo>
                    <a:pt x="52894" y="72315"/>
                    <a:pt x="50719" y="64318"/>
                    <a:pt x="46153" y="60089"/>
                  </a:cubicBezTo>
                  <a:cubicBezTo>
                    <a:pt x="41403" y="55707"/>
                    <a:pt x="32425" y="52735"/>
                    <a:pt x="25071" y="49640"/>
                  </a:cubicBezTo>
                  <a:cubicBezTo>
                    <a:pt x="17625" y="46515"/>
                    <a:pt x="11803" y="43236"/>
                    <a:pt x="13611" y="38180"/>
                  </a:cubicBezTo>
                  <a:cubicBezTo>
                    <a:pt x="13642" y="38058"/>
                    <a:pt x="13703" y="37904"/>
                    <a:pt x="13764" y="37751"/>
                  </a:cubicBezTo>
                  <a:cubicBezTo>
                    <a:pt x="15817" y="33063"/>
                    <a:pt x="21241" y="33951"/>
                    <a:pt x="28074" y="36495"/>
                  </a:cubicBezTo>
                  <a:cubicBezTo>
                    <a:pt x="32977" y="38303"/>
                    <a:pt x="38186" y="41980"/>
                    <a:pt x="43518" y="42776"/>
                  </a:cubicBezTo>
                  <a:cubicBezTo>
                    <a:pt x="59758" y="45289"/>
                    <a:pt x="77438" y="12716"/>
                    <a:pt x="89266" y="13145"/>
                  </a:cubicBezTo>
                  <a:cubicBezTo>
                    <a:pt x="90155" y="13176"/>
                    <a:pt x="91258" y="13145"/>
                    <a:pt x="92300" y="13268"/>
                  </a:cubicBezTo>
                  <a:cubicBezTo>
                    <a:pt x="93434" y="13329"/>
                    <a:pt x="94506" y="13605"/>
                    <a:pt x="95150" y="14310"/>
                  </a:cubicBezTo>
                  <a:cubicBezTo>
                    <a:pt x="95762" y="14923"/>
                    <a:pt x="95946" y="15903"/>
                    <a:pt x="96008" y="16976"/>
                  </a:cubicBezTo>
                  <a:cubicBezTo>
                    <a:pt x="96069" y="18110"/>
                    <a:pt x="95977" y="19335"/>
                    <a:pt x="95946" y="20285"/>
                  </a:cubicBezTo>
                  <a:close/>
                </a:path>
              </a:pathLst>
            </a:custGeom>
            <a:solidFill>
              <a:srgbClr val="333333"/>
            </a:solidFill>
            <a:ln w="60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9" name="Freeform: Shape 88">
              <a:extLst>
                <a:ext uri="{FF2B5EF4-FFF2-40B4-BE49-F238E27FC236}">
                  <a16:creationId xmlns:a16="http://schemas.microsoft.com/office/drawing/2014/main" id="{E1BB92B5-9BC6-A646-E2D3-A711D24F0CAA}"/>
                </a:ext>
              </a:extLst>
            </p:cNvPr>
            <p:cNvSpPr/>
            <p:nvPr/>
          </p:nvSpPr>
          <p:spPr>
            <a:xfrm>
              <a:off x="1680351" y="3423568"/>
              <a:ext cx="105754" cy="116072"/>
            </a:xfrm>
            <a:custGeom>
              <a:avLst/>
              <a:gdLst>
                <a:gd name="connsiteX0" fmla="*/ 105586 w 105754"/>
                <a:gd name="connsiteY0" fmla="*/ 35208 h 116072"/>
                <a:gd name="connsiteX1" fmla="*/ 105494 w 105754"/>
                <a:gd name="connsiteY1" fmla="*/ 34534 h 116072"/>
                <a:gd name="connsiteX2" fmla="*/ 105402 w 105754"/>
                <a:gd name="connsiteY2" fmla="*/ 34197 h 116072"/>
                <a:gd name="connsiteX3" fmla="*/ 105065 w 105754"/>
                <a:gd name="connsiteY3" fmla="*/ 32419 h 116072"/>
                <a:gd name="connsiteX4" fmla="*/ 104758 w 105754"/>
                <a:gd name="connsiteY4" fmla="*/ 31807 h 116072"/>
                <a:gd name="connsiteX5" fmla="*/ 91705 w 105754"/>
                <a:gd name="connsiteY5" fmla="*/ 19642 h 116072"/>
                <a:gd name="connsiteX6" fmla="*/ 83799 w 105754"/>
                <a:gd name="connsiteY6" fmla="*/ 18661 h 116072"/>
                <a:gd name="connsiteX7" fmla="*/ 68478 w 105754"/>
                <a:gd name="connsiteY7" fmla="*/ 20438 h 116072"/>
                <a:gd name="connsiteX8" fmla="*/ 55915 w 105754"/>
                <a:gd name="connsiteY8" fmla="*/ 22001 h 116072"/>
                <a:gd name="connsiteX9" fmla="*/ 53800 w 105754"/>
                <a:gd name="connsiteY9" fmla="*/ 21848 h 116072"/>
                <a:gd name="connsiteX10" fmla="*/ 41911 w 105754"/>
                <a:gd name="connsiteY10" fmla="*/ 12839 h 116072"/>
                <a:gd name="connsiteX11" fmla="*/ 18838 w 105754"/>
                <a:gd name="connsiteY11" fmla="*/ 0 h 116072"/>
                <a:gd name="connsiteX12" fmla="*/ 4313 w 105754"/>
                <a:gd name="connsiteY12" fmla="*/ 7170 h 116072"/>
                <a:gd name="connsiteX13" fmla="*/ 11545 w 105754"/>
                <a:gd name="connsiteY13" fmla="*/ 39222 h 116072"/>
                <a:gd name="connsiteX14" fmla="*/ 17581 w 105754"/>
                <a:gd name="connsiteY14" fmla="*/ 43941 h 116072"/>
                <a:gd name="connsiteX15" fmla="*/ 23097 w 105754"/>
                <a:gd name="connsiteY15" fmla="*/ 48476 h 116072"/>
                <a:gd name="connsiteX16" fmla="*/ 18930 w 105754"/>
                <a:gd name="connsiteY16" fmla="*/ 70079 h 116072"/>
                <a:gd name="connsiteX17" fmla="*/ 14456 w 105754"/>
                <a:gd name="connsiteY17" fmla="*/ 97258 h 116072"/>
                <a:gd name="connsiteX18" fmla="*/ 16662 w 105754"/>
                <a:gd name="connsiteY18" fmla="*/ 103969 h 116072"/>
                <a:gd name="connsiteX19" fmla="*/ 17122 w 105754"/>
                <a:gd name="connsiteY19" fmla="*/ 104857 h 116072"/>
                <a:gd name="connsiteX20" fmla="*/ 28858 w 105754"/>
                <a:gd name="connsiteY20" fmla="*/ 115521 h 116072"/>
                <a:gd name="connsiteX21" fmla="*/ 33086 w 105754"/>
                <a:gd name="connsiteY21" fmla="*/ 116072 h 116072"/>
                <a:gd name="connsiteX22" fmla="*/ 39919 w 105754"/>
                <a:gd name="connsiteY22" fmla="*/ 114663 h 116072"/>
                <a:gd name="connsiteX23" fmla="*/ 44179 w 105754"/>
                <a:gd name="connsiteY23" fmla="*/ 112395 h 116072"/>
                <a:gd name="connsiteX24" fmla="*/ 44700 w 105754"/>
                <a:gd name="connsiteY24" fmla="*/ 112089 h 116072"/>
                <a:gd name="connsiteX25" fmla="*/ 60603 w 105754"/>
                <a:gd name="connsiteY25" fmla="*/ 81661 h 116072"/>
                <a:gd name="connsiteX26" fmla="*/ 68110 w 105754"/>
                <a:gd name="connsiteY26" fmla="*/ 60978 h 116072"/>
                <a:gd name="connsiteX27" fmla="*/ 75189 w 105754"/>
                <a:gd name="connsiteY27" fmla="*/ 59875 h 116072"/>
                <a:gd name="connsiteX28" fmla="*/ 82910 w 105754"/>
                <a:gd name="connsiteY28" fmla="*/ 58925 h 116072"/>
                <a:gd name="connsiteX29" fmla="*/ 105555 w 105754"/>
                <a:gd name="connsiteY29" fmla="*/ 35208 h 116072"/>
                <a:gd name="connsiteX30" fmla="*/ 80367 w 105754"/>
                <a:gd name="connsiteY30" fmla="*/ 46024 h 116072"/>
                <a:gd name="connsiteX31" fmla="*/ 63054 w 105754"/>
                <a:gd name="connsiteY31" fmla="*/ 48844 h 116072"/>
                <a:gd name="connsiteX32" fmla="*/ 38265 w 105754"/>
                <a:gd name="connsiteY32" fmla="*/ 100629 h 116072"/>
                <a:gd name="connsiteX33" fmla="*/ 34833 w 105754"/>
                <a:gd name="connsiteY33" fmla="*/ 102559 h 116072"/>
                <a:gd name="connsiteX34" fmla="*/ 32320 w 105754"/>
                <a:gd name="connsiteY34" fmla="*/ 102835 h 116072"/>
                <a:gd name="connsiteX35" fmla="*/ 28367 w 105754"/>
                <a:gd name="connsiteY35" fmla="*/ 97902 h 116072"/>
                <a:gd name="connsiteX36" fmla="*/ 27479 w 105754"/>
                <a:gd name="connsiteY36" fmla="*/ 95205 h 116072"/>
                <a:gd name="connsiteX37" fmla="*/ 33760 w 105754"/>
                <a:gd name="connsiteY37" fmla="*/ 40785 h 116072"/>
                <a:gd name="connsiteX38" fmla="*/ 20339 w 105754"/>
                <a:gd name="connsiteY38" fmla="*/ 29447 h 116072"/>
                <a:gd name="connsiteX39" fmla="*/ 14548 w 105754"/>
                <a:gd name="connsiteY39" fmla="*/ 15444 h 116072"/>
                <a:gd name="connsiteX40" fmla="*/ 51165 w 105754"/>
                <a:gd name="connsiteY40" fmla="*/ 34748 h 116072"/>
                <a:gd name="connsiteX41" fmla="*/ 88211 w 105754"/>
                <a:gd name="connsiteY41" fmla="*/ 32358 h 116072"/>
                <a:gd name="connsiteX42" fmla="*/ 92409 w 105754"/>
                <a:gd name="connsiteY42" fmla="*/ 36556 h 116072"/>
                <a:gd name="connsiteX43" fmla="*/ 92532 w 105754"/>
                <a:gd name="connsiteY43" fmla="*/ 37016 h 116072"/>
                <a:gd name="connsiteX44" fmla="*/ 80336 w 105754"/>
                <a:gd name="connsiteY44" fmla="*/ 46024 h 11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754" h="116072">
                  <a:moveTo>
                    <a:pt x="105586" y="35208"/>
                  </a:moveTo>
                  <a:lnTo>
                    <a:pt x="105494" y="34534"/>
                  </a:lnTo>
                  <a:lnTo>
                    <a:pt x="105402" y="34197"/>
                  </a:lnTo>
                  <a:lnTo>
                    <a:pt x="105065" y="32419"/>
                  </a:lnTo>
                  <a:lnTo>
                    <a:pt x="104758" y="31807"/>
                  </a:lnTo>
                  <a:cubicBezTo>
                    <a:pt x="102828" y="25831"/>
                    <a:pt x="98078" y="21358"/>
                    <a:pt x="91705" y="19642"/>
                  </a:cubicBezTo>
                  <a:cubicBezTo>
                    <a:pt x="89345" y="18967"/>
                    <a:pt x="86741" y="18661"/>
                    <a:pt x="83799" y="18661"/>
                  </a:cubicBezTo>
                  <a:cubicBezTo>
                    <a:pt x="78927" y="18661"/>
                    <a:pt x="73626" y="19550"/>
                    <a:pt x="68478" y="20438"/>
                  </a:cubicBezTo>
                  <a:cubicBezTo>
                    <a:pt x="63973" y="21204"/>
                    <a:pt x="59316" y="22001"/>
                    <a:pt x="55915" y="22001"/>
                  </a:cubicBezTo>
                  <a:cubicBezTo>
                    <a:pt x="54750" y="22001"/>
                    <a:pt x="54107" y="21909"/>
                    <a:pt x="53800" y="21848"/>
                  </a:cubicBezTo>
                  <a:cubicBezTo>
                    <a:pt x="51104" y="21296"/>
                    <a:pt x="45343" y="15995"/>
                    <a:pt x="41911" y="12839"/>
                  </a:cubicBezTo>
                  <a:cubicBezTo>
                    <a:pt x="35047" y="6527"/>
                    <a:pt x="27969" y="0"/>
                    <a:pt x="18838" y="0"/>
                  </a:cubicBezTo>
                  <a:cubicBezTo>
                    <a:pt x="13199" y="0"/>
                    <a:pt x="8021" y="2574"/>
                    <a:pt x="4313" y="7170"/>
                  </a:cubicBezTo>
                  <a:cubicBezTo>
                    <a:pt x="-130" y="12686"/>
                    <a:pt x="-5094" y="24146"/>
                    <a:pt x="11545" y="39222"/>
                  </a:cubicBezTo>
                  <a:cubicBezTo>
                    <a:pt x="13537" y="40999"/>
                    <a:pt x="15590" y="42501"/>
                    <a:pt x="17581" y="43941"/>
                  </a:cubicBezTo>
                  <a:cubicBezTo>
                    <a:pt x="19757" y="45504"/>
                    <a:pt x="22208" y="47281"/>
                    <a:pt x="23097" y="48476"/>
                  </a:cubicBezTo>
                  <a:cubicBezTo>
                    <a:pt x="24660" y="51663"/>
                    <a:pt x="20799" y="64103"/>
                    <a:pt x="18930" y="70079"/>
                  </a:cubicBezTo>
                  <a:cubicBezTo>
                    <a:pt x="15896" y="79915"/>
                    <a:pt x="13016" y="89199"/>
                    <a:pt x="14456" y="97258"/>
                  </a:cubicBezTo>
                  <a:cubicBezTo>
                    <a:pt x="14823" y="99618"/>
                    <a:pt x="15590" y="101854"/>
                    <a:pt x="16662" y="103969"/>
                  </a:cubicBezTo>
                  <a:lnTo>
                    <a:pt x="17122" y="104857"/>
                  </a:lnTo>
                  <a:cubicBezTo>
                    <a:pt x="18501" y="107493"/>
                    <a:pt x="21687" y="113621"/>
                    <a:pt x="28858" y="115521"/>
                  </a:cubicBezTo>
                  <a:cubicBezTo>
                    <a:pt x="30206" y="115889"/>
                    <a:pt x="31646" y="116072"/>
                    <a:pt x="33086" y="116072"/>
                  </a:cubicBezTo>
                  <a:cubicBezTo>
                    <a:pt x="35323" y="116072"/>
                    <a:pt x="37591" y="115613"/>
                    <a:pt x="39919" y="114663"/>
                  </a:cubicBezTo>
                  <a:cubicBezTo>
                    <a:pt x="41666" y="113927"/>
                    <a:pt x="43137" y="113039"/>
                    <a:pt x="44179" y="112395"/>
                  </a:cubicBezTo>
                  <a:lnTo>
                    <a:pt x="44700" y="112089"/>
                  </a:lnTo>
                  <a:cubicBezTo>
                    <a:pt x="54505" y="106543"/>
                    <a:pt x="57477" y="94470"/>
                    <a:pt x="60603" y="81661"/>
                  </a:cubicBezTo>
                  <a:cubicBezTo>
                    <a:pt x="62104" y="75563"/>
                    <a:pt x="65199" y="62878"/>
                    <a:pt x="68110" y="60978"/>
                  </a:cubicBezTo>
                  <a:cubicBezTo>
                    <a:pt x="69550" y="60365"/>
                    <a:pt x="72553" y="60120"/>
                    <a:pt x="75189" y="59875"/>
                  </a:cubicBezTo>
                  <a:cubicBezTo>
                    <a:pt x="77640" y="59660"/>
                    <a:pt x="80183" y="59446"/>
                    <a:pt x="82910" y="58925"/>
                  </a:cubicBezTo>
                  <a:cubicBezTo>
                    <a:pt x="104850" y="54543"/>
                    <a:pt x="106505" y="42194"/>
                    <a:pt x="105555" y="35208"/>
                  </a:cubicBezTo>
                  <a:close/>
                  <a:moveTo>
                    <a:pt x="80367" y="46024"/>
                  </a:moveTo>
                  <a:cubicBezTo>
                    <a:pt x="75005" y="47066"/>
                    <a:pt x="68294" y="46637"/>
                    <a:pt x="63054" y="48844"/>
                  </a:cubicBezTo>
                  <a:cubicBezTo>
                    <a:pt x="47090" y="55524"/>
                    <a:pt x="49143" y="94500"/>
                    <a:pt x="38265" y="100629"/>
                  </a:cubicBezTo>
                  <a:cubicBezTo>
                    <a:pt x="37254" y="101211"/>
                    <a:pt x="36028" y="102038"/>
                    <a:pt x="34833" y="102559"/>
                  </a:cubicBezTo>
                  <a:cubicBezTo>
                    <a:pt x="33975" y="102896"/>
                    <a:pt x="33086" y="103049"/>
                    <a:pt x="32320" y="102835"/>
                  </a:cubicBezTo>
                  <a:cubicBezTo>
                    <a:pt x="30420" y="102375"/>
                    <a:pt x="29317" y="99648"/>
                    <a:pt x="28367" y="97902"/>
                  </a:cubicBezTo>
                  <a:cubicBezTo>
                    <a:pt x="27938" y="97105"/>
                    <a:pt x="27632" y="96216"/>
                    <a:pt x="27479" y="95205"/>
                  </a:cubicBezTo>
                  <a:cubicBezTo>
                    <a:pt x="25211" y="82458"/>
                    <a:pt x="43290" y="53685"/>
                    <a:pt x="33760" y="40785"/>
                  </a:cubicBezTo>
                  <a:cubicBezTo>
                    <a:pt x="30359" y="36188"/>
                    <a:pt x="24445" y="33124"/>
                    <a:pt x="20339" y="29447"/>
                  </a:cubicBezTo>
                  <a:cubicBezTo>
                    <a:pt x="14640" y="24269"/>
                    <a:pt x="11177" y="19642"/>
                    <a:pt x="14548" y="15444"/>
                  </a:cubicBezTo>
                  <a:cubicBezTo>
                    <a:pt x="22637" y="5332"/>
                    <a:pt x="36702" y="31837"/>
                    <a:pt x="51165" y="34748"/>
                  </a:cubicBezTo>
                  <a:cubicBezTo>
                    <a:pt x="61737" y="36893"/>
                    <a:pt x="79877" y="29937"/>
                    <a:pt x="88211" y="32358"/>
                  </a:cubicBezTo>
                  <a:cubicBezTo>
                    <a:pt x="90448" y="32940"/>
                    <a:pt x="91950" y="34258"/>
                    <a:pt x="92409" y="36556"/>
                  </a:cubicBezTo>
                  <a:cubicBezTo>
                    <a:pt x="92501" y="36709"/>
                    <a:pt x="92501" y="36862"/>
                    <a:pt x="92532" y="37016"/>
                  </a:cubicBezTo>
                  <a:cubicBezTo>
                    <a:pt x="93267" y="42317"/>
                    <a:pt x="87905" y="44523"/>
                    <a:pt x="80336" y="46024"/>
                  </a:cubicBezTo>
                  <a:close/>
                </a:path>
              </a:pathLst>
            </a:custGeom>
            <a:solidFill>
              <a:srgbClr val="333333"/>
            </a:solidFill>
            <a:ln w="60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0" name="Freeform: Shape 89">
              <a:extLst>
                <a:ext uri="{FF2B5EF4-FFF2-40B4-BE49-F238E27FC236}">
                  <a16:creationId xmlns:a16="http://schemas.microsoft.com/office/drawing/2014/main" id="{284C3691-F132-F24A-2C06-76FACBFE7B63}"/>
                </a:ext>
              </a:extLst>
            </p:cNvPr>
            <p:cNvSpPr/>
            <p:nvPr/>
          </p:nvSpPr>
          <p:spPr>
            <a:xfrm>
              <a:off x="1403162" y="3522604"/>
              <a:ext cx="408895" cy="471030"/>
            </a:xfrm>
            <a:custGeom>
              <a:avLst/>
              <a:gdLst>
                <a:gd name="connsiteX0" fmla="*/ 402569 w 408895"/>
                <a:gd name="connsiteY0" fmla="*/ 274462 h 471030"/>
                <a:gd name="connsiteX1" fmla="*/ 399015 w 408895"/>
                <a:gd name="connsiteY1" fmla="*/ 198009 h 471030"/>
                <a:gd name="connsiteX2" fmla="*/ 383265 w 408895"/>
                <a:gd name="connsiteY2" fmla="*/ 105623 h 471030"/>
                <a:gd name="connsiteX3" fmla="*/ 344625 w 408895"/>
                <a:gd name="connsiteY3" fmla="*/ 67045 h 471030"/>
                <a:gd name="connsiteX4" fmla="*/ 294372 w 408895"/>
                <a:gd name="connsiteY4" fmla="*/ 51142 h 471030"/>
                <a:gd name="connsiteX5" fmla="*/ 272187 w 408895"/>
                <a:gd name="connsiteY5" fmla="*/ 54482 h 471030"/>
                <a:gd name="connsiteX6" fmla="*/ 219237 w 408895"/>
                <a:gd name="connsiteY6" fmla="*/ 35514 h 471030"/>
                <a:gd name="connsiteX7" fmla="*/ 116372 w 408895"/>
                <a:gd name="connsiteY7" fmla="*/ 77892 h 471030"/>
                <a:gd name="connsiteX8" fmla="*/ 115360 w 408895"/>
                <a:gd name="connsiteY8" fmla="*/ 78812 h 471030"/>
                <a:gd name="connsiteX9" fmla="*/ 97496 w 408895"/>
                <a:gd name="connsiteY9" fmla="*/ 57760 h 471030"/>
                <a:gd name="connsiteX10" fmla="*/ 100530 w 408895"/>
                <a:gd name="connsiteY10" fmla="*/ 46791 h 471030"/>
                <a:gd name="connsiteX11" fmla="*/ 103655 w 408895"/>
                <a:gd name="connsiteY11" fmla="*/ 37077 h 471030"/>
                <a:gd name="connsiteX12" fmla="*/ 105494 w 408895"/>
                <a:gd name="connsiteY12" fmla="*/ 19427 h 471030"/>
                <a:gd name="connsiteX13" fmla="*/ 90663 w 408895"/>
                <a:gd name="connsiteY13" fmla="*/ 950 h 471030"/>
                <a:gd name="connsiteX14" fmla="*/ 85025 w 408895"/>
                <a:gd name="connsiteY14" fmla="*/ 0 h 471030"/>
                <a:gd name="connsiteX15" fmla="*/ 84167 w 408895"/>
                <a:gd name="connsiteY15" fmla="*/ 0 h 471030"/>
                <a:gd name="connsiteX16" fmla="*/ 56834 w 408895"/>
                <a:gd name="connsiteY16" fmla="*/ 35177 h 471030"/>
                <a:gd name="connsiteX17" fmla="*/ 49235 w 408895"/>
                <a:gd name="connsiteY17" fmla="*/ 56106 h 471030"/>
                <a:gd name="connsiteX18" fmla="*/ 28919 w 408895"/>
                <a:gd name="connsiteY18" fmla="*/ 67351 h 471030"/>
                <a:gd name="connsiteX19" fmla="*/ 1218 w 408895"/>
                <a:gd name="connsiteY19" fmla="*/ 101242 h 471030"/>
                <a:gd name="connsiteX20" fmla="*/ 1341 w 408895"/>
                <a:gd name="connsiteY20" fmla="*/ 101609 h 471030"/>
                <a:gd name="connsiteX21" fmla="*/ 2475 w 408895"/>
                <a:gd name="connsiteY21" fmla="*/ 104336 h 471030"/>
                <a:gd name="connsiteX22" fmla="*/ 15927 w 408895"/>
                <a:gd name="connsiteY22" fmla="*/ 115429 h 471030"/>
                <a:gd name="connsiteX23" fmla="*/ 21963 w 408895"/>
                <a:gd name="connsiteY23" fmla="*/ 116195 h 471030"/>
                <a:gd name="connsiteX24" fmla="*/ 40256 w 408895"/>
                <a:gd name="connsiteY24" fmla="*/ 111537 h 471030"/>
                <a:gd name="connsiteX25" fmla="*/ 49326 w 408895"/>
                <a:gd name="connsiteY25" fmla="*/ 106910 h 471030"/>
                <a:gd name="connsiteX26" fmla="*/ 59745 w 408895"/>
                <a:gd name="connsiteY26" fmla="*/ 102130 h 471030"/>
                <a:gd name="connsiteX27" fmla="*/ 60603 w 408895"/>
                <a:gd name="connsiteY27" fmla="*/ 102038 h 471030"/>
                <a:gd name="connsiteX28" fmla="*/ 85086 w 408895"/>
                <a:gd name="connsiteY28" fmla="*/ 117942 h 471030"/>
                <a:gd name="connsiteX29" fmla="*/ 86434 w 408895"/>
                <a:gd name="connsiteY29" fmla="*/ 119137 h 471030"/>
                <a:gd name="connsiteX30" fmla="*/ 84933 w 408895"/>
                <a:gd name="connsiteY30" fmla="*/ 123089 h 471030"/>
                <a:gd name="connsiteX31" fmla="*/ 82206 w 408895"/>
                <a:gd name="connsiteY31" fmla="*/ 186580 h 471030"/>
                <a:gd name="connsiteX32" fmla="*/ 61522 w 408895"/>
                <a:gd name="connsiteY32" fmla="*/ 231348 h 471030"/>
                <a:gd name="connsiteX33" fmla="*/ 100376 w 408895"/>
                <a:gd name="connsiteY33" fmla="*/ 306544 h 471030"/>
                <a:gd name="connsiteX34" fmla="*/ 119895 w 408895"/>
                <a:gd name="connsiteY34" fmla="*/ 347788 h 471030"/>
                <a:gd name="connsiteX35" fmla="*/ 139445 w 408895"/>
                <a:gd name="connsiteY35" fmla="*/ 367368 h 471030"/>
                <a:gd name="connsiteX36" fmla="*/ 219452 w 408895"/>
                <a:gd name="connsiteY36" fmla="*/ 393751 h 471030"/>
                <a:gd name="connsiteX37" fmla="*/ 275741 w 408895"/>
                <a:gd name="connsiteY37" fmla="*/ 380146 h 471030"/>
                <a:gd name="connsiteX38" fmla="*/ 280338 w 408895"/>
                <a:gd name="connsiteY38" fmla="*/ 408827 h 471030"/>
                <a:gd name="connsiteX39" fmla="*/ 271390 w 408895"/>
                <a:gd name="connsiteY39" fmla="*/ 417560 h 471030"/>
                <a:gd name="connsiteX40" fmla="*/ 263301 w 408895"/>
                <a:gd name="connsiteY40" fmla="*/ 424792 h 471030"/>
                <a:gd name="connsiteX41" fmla="*/ 255977 w 408895"/>
                <a:gd name="connsiteY41" fmla="*/ 464106 h 471030"/>
                <a:gd name="connsiteX42" fmla="*/ 271421 w 408895"/>
                <a:gd name="connsiteY42" fmla="*/ 471031 h 471030"/>
                <a:gd name="connsiteX43" fmla="*/ 304269 w 408895"/>
                <a:gd name="connsiteY43" fmla="*/ 450562 h 471030"/>
                <a:gd name="connsiteX44" fmla="*/ 322930 w 408895"/>
                <a:gd name="connsiteY44" fmla="*/ 435057 h 471030"/>
                <a:gd name="connsiteX45" fmla="*/ 331142 w 408895"/>
                <a:gd name="connsiteY45" fmla="*/ 433862 h 471030"/>
                <a:gd name="connsiteX46" fmla="*/ 348333 w 408895"/>
                <a:gd name="connsiteY46" fmla="*/ 435517 h 471030"/>
                <a:gd name="connsiteX47" fmla="*/ 365768 w 408895"/>
                <a:gd name="connsiteY47" fmla="*/ 437171 h 471030"/>
                <a:gd name="connsiteX48" fmla="*/ 365768 w 408895"/>
                <a:gd name="connsiteY48" fmla="*/ 437171 h 471030"/>
                <a:gd name="connsiteX49" fmla="*/ 391630 w 408895"/>
                <a:gd name="connsiteY49" fmla="*/ 416457 h 471030"/>
                <a:gd name="connsiteX50" fmla="*/ 361325 w 408895"/>
                <a:gd name="connsiteY50" fmla="*/ 390381 h 471030"/>
                <a:gd name="connsiteX51" fmla="*/ 350508 w 408895"/>
                <a:gd name="connsiteY51" fmla="*/ 389798 h 471030"/>
                <a:gd name="connsiteX52" fmla="*/ 338067 w 408895"/>
                <a:gd name="connsiteY52" fmla="*/ 388573 h 471030"/>
                <a:gd name="connsiteX53" fmla="*/ 321551 w 408895"/>
                <a:gd name="connsiteY53" fmla="*/ 356491 h 471030"/>
                <a:gd name="connsiteX54" fmla="*/ 321766 w 408895"/>
                <a:gd name="connsiteY54" fmla="*/ 356429 h 471030"/>
                <a:gd name="connsiteX55" fmla="*/ 402569 w 408895"/>
                <a:gd name="connsiteY55" fmla="*/ 274492 h 471030"/>
                <a:gd name="connsiteX56" fmla="*/ 57140 w 408895"/>
                <a:gd name="connsiteY56" fmla="*/ 89261 h 471030"/>
                <a:gd name="connsiteX57" fmla="*/ 35139 w 408895"/>
                <a:gd name="connsiteY57" fmla="*/ 99434 h 471030"/>
                <a:gd name="connsiteX58" fmla="*/ 19297 w 408895"/>
                <a:gd name="connsiteY58" fmla="*/ 102712 h 471030"/>
                <a:gd name="connsiteX59" fmla="*/ 14272 w 408895"/>
                <a:gd name="connsiteY59" fmla="*/ 98514 h 471030"/>
                <a:gd name="connsiteX60" fmla="*/ 13690 w 408895"/>
                <a:gd name="connsiteY60" fmla="*/ 97136 h 471030"/>
                <a:gd name="connsiteX61" fmla="*/ 59806 w 408895"/>
                <a:gd name="connsiteY61" fmla="*/ 63950 h 471030"/>
                <a:gd name="connsiteX62" fmla="*/ 84626 w 408895"/>
                <a:gd name="connsiteY62" fmla="*/ 13176 h 471030"/>
                <a:gd name="connsiteX63" fmla="*/ 86710 w 408895"/>
                <a:gd name="connsiteY63" fmla="*/ 13513 h 471030"/>
                <a:gd name="connsiteX64" fmla="*/ 92471 w 408895"/>
                <a:gd name="connsiteY64" fmla="*/ 20990 h 471030"/>
                <a:gd name="connsiteX65" fmla="*/ 90939 w 408895"/>
                <a:gd name="connsiteY65" fmla="*/ 33982 h 471030"/>
                <a:gd name="connsiteX66" fmla="*/ 84381 w 408895"/>
                <a:gd name="connsiteY66" fmla="*/ 57301 h 471030"/>
                <a:gd name="connsiteX67" fmla="*/ 107516 w 408895"/>
                <a:gd name="connsiteY67" fmla="*/ 89414 h 471030"/>
                <a:gd name="connsiteX68" fmla="*/ 116494 w 408895"/>
                <a:gd name="connsiteY68" fmla="*/ 96676 h 471030"/>
                <a:gd name="connsiteX69" fmla="*/ 134757 w 408895"/>
                <a:gd name="connsiteY69" fmla="*/ 118493 h 471030"/>
                <a:gd name="connsiteX70" fmla="*/ 134052 w 408895"/>
                <a:gd name="connsiteY70" fmla="*/ 127195 h 471030"/>
                <a:gd name="connsiteX71" fmla="*/ 125534 w 408895"/>
                <a:gd name="connsiteY71" fmla="*/ 129279 h 471030"/>
                <a:gd name="connsiteX72" fmla="*/ 102674 w 408895"/>
                <a:gd name="connsiteY72" fmla="*/ 116103 h 471030"/>
                <a:gd name="connsiteX73" fmla="*/ 93880 w 408895"/>
                <a:gd name="connsiteY73" fmla="*/ 108197 h 471030"/>
                <a:gd name="connsiteX74" fmla="*/ 57140 w 408895"/>
                <a:gd name="connsiteY74" fmla="*/ 89261 h 471030"/>
                <a:gd name="connsiteX75" fmla="*/ 333808 w 408895"/>
                <a:gd name="connsiteY75" fmla="*/ 400983 h 471030"/>
                <a:gd name="connsiteX76" fmla="*/ 359670 w 408895"/>
                <a:gd name="connsiteY76" fmla="*/ 403404 h 471030"/>
                <a:gd name="connsiteX77" fmla="*/ 378515 w 408895"/>
                <a:gd name="connsiteY77" fmla="*/ 415507 h 471030"/>
                <a:gd name="connsiteX78" fmla="*/ 317721 w 408895"/>
                <a:gd name="connsiteY78" fmla="*/ 422984 h 471030"/>
                <a:gd name="connsiteX79" fmla="*/ 265599 w 408895"/>
                <a:gd name="connsiteY79" fmla="*/ 455189 h 471030"/>
                <a:gd name="connsiteX80" fmla="*/ 272738 w 408895"/>
                <a:gd name="connsiteY80" fmla="*/ 433954 h 471030"/>
                <a:gd name="connsiteX81" fmla="*/ 291400 w 408895"/>
                <a:gd name="connsiteY81" fmla="*/ 415875 h 471030"/>
                <a:gd name="connsiteX82" fmla="*/ 286374 w 408895"/>
                <a:gd name="connsiteY82" fmla="*/ 371199 h 471030"/>
                <a:gd name="connsiteX83" fmla="*/ 282023 w 408895"/>
                <a:gd name="connsiteY83" fmla="*/ 359769 h 471030"/>
                <a:gd name="connsiteX84" fmla="*/ 277764 w 408895"/>
                <a:gd name="connsiteY84" fmla="*/ 332069 h 471030"/>
                <a:gd name="connsiteX85" fmla="*/ 283126 w 408895"/>
                <a:gd name="connsiteY85" fmla="*/ 324378 h 471030"/>
                <a:gd name="connsiteX86" fmla="*/ 292104 w 408895"/>
                <a:gd name="connsiteY86" fmla="*/ 327043 h 471030"/>
                <a:gd name="connsiteX87" fmla="*/ 304514 w 408895"/>
                <a:gd name="connsiteY87" fmla="*/ 346716 h 471030"/>
                <a:gd name="connsiteX88" fmla="*/ 308222 w 408895"/>
                <a:gd name="connsiteY88" fmla="*/ 357931 h 471030"/>
                <a:gd name="connsiteX89" fmla="*/ 333839 w 408895"/>
                <a:gd name="connsiteY89" fmla="*/ 400983 h 471030"/>
                <a:gd name="connsiteX90" fmla="*/ 317936 w 408895"/>
                <a:gd name="connsiteY90" fmla="*/ 343805 h 471030"/>
                <a:gd name="connsiteX91" fmla="*/ 298018 w 408895"/>
                <a:gd name="connsiteY91" fmla="*/ 314725 h 471030"/>
                <a:gd name="connsiteX92" fmla="*/ 296946 w 408895"/>
                <a:gd name="connsiteY92" fmla="*/ 314235 h 471030"/>
                <a:gd name="connsiteX93" fmla="*/ 278898 w 408895"/>
                <a:gd name="connsiteY93" fmla="*/ 311447 h 471030"/>
                <a:gd name="connsiteX94" fmla="*/ 278560 w 408895"/>
                <a:gd name="connsiteY94" fmla="*/ 311539 h 471030"/>
                <a:gd name="connsiteX95" fmla="*/ 265997 w 408895"/>
                <a:gd name="connsiteY95" fmla="*/ 325113 h 471030"/>
                <a:gd name="connsiteX96" fmla="*/ 265507 w 408895"/>
                <a:gd name="connsiteY96" fmla="*/ 326185 h 471030"/>
                <a:gd name="connsiteX97" fmla="*/ 270593 w 408895"/>
                <a:gd name="connsiteY97" fmla="*/ 368012 h 471030"/>
                <a:gd name="connsiteX98" fmla="*/ 147504 w 408895"/>
                <a:gd name="connsiteY98" fmla="*/ 356981 h 471030"/>
                <a:gd name="connsiteX99" fmla="*/ 130344 w 408895"/>
                <a:gd name="connsiteY99" fmla="*/ 339821 h 471030"/>
                <a:gd name="connsiteX100" fmla="*/ 111806 w 408895"/>
                <a:gd name="connsiteY100" fmla="*/ 296616 h 471030"/>
                <a:gd name="connsiteX101" fmla="*/ 98630 w 408895"/>
                <a:gd name="connsiteY101" fmla="*/ 194026 h 471030"/>
                <a:gd name="connsiteX102" fmla="*/ 97251 w 408895"/>
                <a:gd name="connsiteY102" fmla="*/ 127839 h 471030"/>
                <a:gd name="connsiteX103" fmla="*/ 143582 w 408895"/>
                <a:gd name="connsiteY103" fmla="*/ 135622 h 471030"/>
                <a:gd name="connsiteX104" fmla="*/ 143796 w 408895"/>
                <a:gd name="connsiteY104" fmla="*/ 135377 h 471030"/>
                <a:gd name="connsiteX105" fmla="*/ 125319 w 408895"/>
                <a:gd name="connsiteY105" fmla="*/ 87545 h 471030"/>
                <a:gd name="connsiteX106" fmla="*/ 268173 w 408895"/>
                <a:gd name="connsiteY106" fmla="*/ 70109 h 471030"/>
                <a:gd name="connsiteX107" fmla="*/ 337516 w 408895"/>
                <a:gd name="connsiteY107" fmla="*/ 78076 h 471030"/>
                <a:gd name="connsiteX108" fmla="*/ 372295 w 408895"/>
                <a:gd name="connsiteY108" fmla="*/ 112855 h 471030"/>
                <a:gd name="connsiteX109" fmla="*/ 384245 w 408895"/>
                <a:gd name="connsiteY109" fmla="*/ 199174 h 471030"/>
                <a:gd name="connsiteX110" fmla="*/ 317936 w 408895"/>
                <a:gd name="connsiteY110" fmla="*/ 343774 h 471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408895" h="471030">
                  <a:moveTo>
                    <a:pt x="402569" y="274462"/>
                  </a:moveTo>
                  <a:cubicBezTo>
                    <a:pt x="412130" y="246424"/>
                    <a:pt x="410781" y="219030"/>
                    <a:pt x="399015" y="198009"/>
                  </a:cubicBezTo>
                  <a:cubicBezTo>
                    <a:pt x="409249" y="170156"/>
                    <a:pt x="403580" y="136204"/>
                    <a:pt x="383265" y="105623"/>
                  </a:cubicBezTo>
                  <a:cubicBezTo>
                    <a:pt x="372938" y="90057"/>
                    <a:pt x="359609" y="76728"/>
                    <a:pt x="344625" y="67045"/>
                  </a:cubicBezTo>
                  <a:cubicBezTo>
                    <a:pt x="328415" y="56627"/>
                    <a:pt x="311041" y="51142"/>
                    <a:pt x="294372" y="51142"/>
                  </a:cubicBezTo>
                  <a:cubicBezTo>
                    <a:pt x="286773" y="51142"/>
                    <a:pt x="279326" y="52275"/>
                    <a:pt x="272187" y="54482"/>
                  </a:cubicBezTo>
                  <a:cubicBezTo>
                    <a:pt x="259746" y="42194"/>
                    <a:pt x="241361" y="35514"/>
                    <a:pt x="219237" y="35514"/>
                  </a:cubicBezTo>
                  <a:cubicBezTo>
                    <a:pt x="184489" y="35514"/>
                    <a:pt x="144103" y="52153"/>
                    <a:pt x="116372" y="77892"/>
                  </a:cubicBezTo>
                  <a:lnTo>
                    <a:pt x="115360" y="78812"/>
                  </a:lnTo>
                  <a:cubicBezTo>
                    <a:pt x="110396" y="74767"/>
                    <a:pt x="97251" y="63858"/>
                    <a:pt x="97496" y="57760"/>
                  </a:cubicBezTo>
                  <a:cubicBezTo>
                    <a:pt x="97619" y="54849"/>
                    <a:pt x="99089" y="50743"/>
                    <a:pt x="100530" y="46791"/>
                  </a:cubicBezTo>
                  <a:cubicBezTo>
                    <a:pt x="101663" y="43665"/>
                    <a:pt x="102828" y="40448"/>
                    <a:pt x="103655" y="37077"/>
                  </a:cubicBezTo>
                  <a:cubicBezTo>
                    <a:pt x="105494" y="29600"/>
                    <a:pt x="106045" y="24146"/>
                    <a:pt x="105494" y="19427"/>
                  </a:cubicBezTo>
                  <a:cubicBezTo>
                    <a:pt x="104421" y="10234"/>
                    <a:pt x="98967" y="3463"/>
                    <a:pt x="90663" y="950"/>
                  </a:cubicBezTo>
                  <a:cubicBezTo>
                    <a:pt x="88794" y="368"/>
                    <a:pt x="86894" y="31"/>
                    <a:pt x="85025" y="0"/>
                  </a:cubicBezTo>
                  <a:cubicBezTo>
                    <a:pt x="84749" y="0"/>
                    <a:pt x="84442" y="0"/>
                    <a:pt x="84167" y="0"/>
                  </a:cubicBezTo>
                  <a:cubicBezTo>
                    <a:pt x="66425" y="0"/>
                    <a:pt x="61093" y="19519"/>
                    <a:pt x="56834" y="35177"/>
                  </a:cubicBezTo>
                  <a:cubicBezTo>
                    <a:pt x="54689" y="43083"/>
                    <a:pt x="52237" y="52061"/>
                    <a:pt x="49235" y="56106"/>
                  </a:cubicBezTo>
                  <a:cubicBezTo>
                    <a:pt x="46140" y="60273"/>
                    <a:pt x="36579" y="64195"/>
                    <a:pt x="28919" y="67351"/>
                  </a:cubicBezTo>
                  <a:cubicBezTo>
                    <a:pt x="16110" y="72622"/>
                    <a:pt x="-5339" y="81447"/>
                    <a:pt x="1218" y="101242"/>
                  </a:cubicBezTo>
                  <a:lnTo>
                    <a:pt x="1341" y="101609"/>
                  </a:lnTo>
                  <a:cubicBezTo>
                    <a:pt x="1647" y="102437"/>
                    <a:pt x="2046" y="103417"/>
                    <a:pt x="2475" y="104336"/>
                  </a:cubicBezTo>
                  <a:cubicBezTo>
                    <a:pt x="5294" y="110036"/>
                    <a:pt x="10135" y="113989"/>
                    <a:pt x="15927" y="115429"/>
                  </a:cubicBezTo>
                  <a:cubicBezTo>
                    <a:pt x="17826" y="115919"/>
                    <a:pt x="19849" y="116195"/>
                    <a:pt x="21963" y="116195"/>
                  </a:cubicBezTo>
                  <a:cubicBezTo>
                    <a:pt x="27111" y="116195"/>
                    <a:pt x="32749" y="114755"/>
                    <a:pt x="40256" y="111537"/>
                  </a:cubicBezTo>
                  <a:cubicBezTo>
                    <a:pt x="43443" y="110189"/>
                    <a:pt x="46446" y="108534"/>
                    <a:pt x="49326" y="106910"/>
                  </a:cubicBezTo>
                  <a:cubicBezTo>
                    <a:pt x="53034" y="104857"/>
                    <a:pt x="56834" y="102712"/>
                    <a:pt x="59745" y="102130"/>
                  </a:cubicBezTo>
                  <a:cubicBezTo>
                    <a:pt x="60021" y="102069"/>
                    <a:pt x="60296" y="102038"/>
                    <a:pt x="60603" y="102038"/>
                  </a:cubicBezTo>
                  <a:cubicBezTo>
                    <a:pt x="67344" y="102038"/>
                    <a:pt x="79785" y="113192"/>
                    <a:pt x="85086" y="117942"/>
                  </a:cubicBezTo>
                  <a:cubicBezTo>
                    <a:pt x="85086" y="117942"/>
                    <a:pt x="85637" y="118432"/>
                    <a:pt x="86434" y="119137"/>
                  </a:cubicBezTo>
                  <a:lnTo>
                    <a:pt x="84933" y="123089"/>
                  </a:lnTo>
                  <a:cubicBezTo>
                    <a:pt x="77150" y="143344"/>
                    <a:pt x="76230" y="165069"/>
                    <a:pt x="82206" y="186580"/>
                  </a:cubicBezTo>
                  <a:cubicBezTo>
                    <a:pt x="70163" y="194700"/>
                    <a:pt x="62564" y="210634"/>
                    <a:pt x="61522" y="231348"/>
                  </a:cubicBezTo>
                  <a:cubicBezTo>
                    <a:pt x="60021" y="260979"/>
                    <a:pt x="72921" y="294593"/>
                    <a:pt x="100376" y="306544"/>
                  </a:cubicBezTo>
                  <a:cubicBezTo>
                    <a:pt x="103961" y="321896"/>
                    <a:pt x="110550" y="335746"/>
                    <a:pt x="119895" y="347788"/>
                  </a:cubicBezTo>
                  <a:cubicBezTo>
                    <a:pt x="125442" y="355081"/>
                    <a:pt x="132060" y="361669"/>
                    <a:pt x="139445" y="367368"/>
                  </a:cubicBezTo>
                  <a:cubicBezTo>
                    <a:pt x="161385" y="384375"/>
                    <a:pt x="189790" y="393751"/>
                    <a:pt x="219452" y="393751"/>
                  </a:cubicBezTo>
                  <a:cubicBezTo>
                    <a:pt x="240288" y="393751"/>
                    <a:pt x="259716" y="389032"/>
                    <a:pt x="275741" y="380146"/>
                  </a:cubicBezTo>
                  <a:cubicBezTo>
                    <a:pt x="279081" y="389216"/>
                    <a:pt x="283708" y="403526"/>
                    <a:pt x="280338" y="408827"/>
                  </a:cubicBezTo>
                  <a:cubicBezTo>
                    <a:pt x="278591" y="411585"/>
                    <a:pt x="274945" y="414619"/>
                    <a:pt x="271390" y="417560"/>
                  </a:cubicBezTo>
                  <a:cubicBezTo>
                    <a:pt x="268694" y="419828"/>
                    <a:pt x="265875" y="422157"/>
                    <a:pt x="263301" y="424792"/>
                  </a:cubicBezTo>
                  <a:cubicBezTo>
                    <a:pt x="248470" y="440144"/>
                    <a:pt x="245988" y="453350"/>
                    <a:pt x="255977" y="464106"/>
                  </a:cubicBezTo>
                  <a:cubicBezTo>
                    <a:pt x="260175" y="468641"/>
                    <a:pt x="265507" y="471031"/>
                    <a:pt x="271421" y="471031"/>
                  </a:cubicBezTo>
                  <a:cubicBezTo>
                    <a:pt x="283463" y="471031"/>
                    <a:pt x="293575" y="461072"/>
                    <a:pt x="304269" y="450562"/>
                  </a:cubicBezTo>
                  <a:cubicBezTo>
                    <a:pt x="310612" y="444341"/>
                    <a:pt x="317782" y="437294"/>
                    <a:pt x="322930" y="435057"/>
                  </a:cubicBezTo>
                  <a:cubicBezTo>
                    <a:pt x="324187" y="434505"/>
                    <a:pt x="326638" y="433862"/>
                    <a:pt x="331142" y="433862"/>
                  </a:cubicBezTo>
                  <a:cubicBezTo>
                    <a:pt x="336352" y="433862"/>
                    <a:pt x="342449" y="434689"/>
                    <a:pt x="348333" y="435517"/>
                  </a:cubicBezTo>
                  <a:cubicBezTo>
                    <a:pt x="354492" y="436375"/>
                    <a:pt x="360314" y="437171"/>
                    <a:pt x="365768" y="437171"/>
                  </a:cubicBezTo>
                  <a:lnTo>
                    <a:pt x="365768" y="437171"/>
                  </a:lnTo>
                  <a:cubicBezTo>
                    <a:pt x="388413" y="437171"/>
                    <a:pt x="391293" y="421299"/>
                    <a:pt x="391630" y="416457"/>
                  </a:cubicBezTo>
                  <a:cubicBezTo>
                    <a:pt x="392672" y="401841"/>
                    <a:pt x="382468" y="393047"/>
                    <a:pt x="361325" y="390381"/>
                  </a:cubicBezTo>
                  <a:cubicBezTo>
                    <a:pt x="357678" y="389921"/>
                    <a:pt x="354032" y="389860"/>
                    <a:pt x="350508" y="389798"/>
                  </a:cubicBezTo>
                  <a:cubicBezTo>
                    <a:pt x="345912" y="389707"/>
                    <a:pt x="341162" y="389615"/>
                    <a:pt x="338067" y="388573"/>
                  </a:cubicBezTo>
                  <a:cubicBezTo>
                    <a:pt x="331265" y="386244"/>
                    <a:pt x="325504" y="368931"/>
                    <a:pt x="321551" y="356491"/>
                  </a:cubicBezTo>
                  <a:lnTo>
                    <a:pt x="321766" y="356429"/>
                  </a:lnTo>
                  <a:cubicBezTo>
                    <a:pt x="358138" y="345398"/>
                    <a:pt x="389087" y="313990"/>
                    <a:pt x="402569" y="274492"/>
                  </a:cubicBezTo>
                  <a:close/>
                  <a:moveTo>
                    <a:pt x="57140" y="89261"/>
                  </a:moveTo>
                  <a:cubicBezTo>
                    <a:pt x="49418" y="90793"/>
                    <a:pt x="42095" y="96461"/>
                    <a:pt x="35139" y="99434"/>
                  </a:cubicBezTo>
                  <a:cubicBezTo>
                    <a:pt x="28827" y="102130"/>
                    <a:pt x="23250" y="103754"/>
                    <a:pt x="19297" y="102712"/>
                  </a:cubicBezTo>
                  <a:cubicBezTo>
                    <a:pt x="17122" y="102191"/>
                    <a:pt x="15436" y="100874"/>
                    <a:pt x="14272" y="98514"/>
                  </a:cubicBezTo>
                  <a:cubicBezTo>
                    <a:pt x="14057" y="98055"/>
                    <a:pt x="13843" y="97534"/>
                    <a:pt x="13690" y="97136"/>
                  </a:cubicBezTo>
                  <a:cubicBezTo>
                    <a:pt x="8787" y="82335"/>
                    <a:pt x="48040" y="79823"/>
                    <a:pt x="59806" y="63950"/>
                  </a:cubicBezTo>
                  <a:cubicBezTo>
                    <a:pt x="70653" y="49303"/>
                    <a:pt x="70990" y="12379"/>
                    <a:pt x="84626" y="13176"/>
                  </a:cubicBezTo>
                  <a:cubicBezTo>
                    <a:pt x="85270" y="13176"/>
                    <a:pt x="85975" y="13299"/>
                    <a:pt x="86710" y="13513"/>
                  </a:cubicBezTo>
                  <a:cubicBezTo>
                    <a:pt x="90356" y="14616"/>
                    <a:pt x="92011" y="17282"/>
                    <a:pt x="92471" y="20990"/>
                  </a:cubicBezTo>
                  <a:cubicBezTo>
                    <a:pt x="92900" y="24514"/>
                    <a:pt x="92164" y="28957"/>
                    <a:pt x="90939" y="33982"/>
                  </a:cubicBezTo>
                  <a:cubicBezTo>
                    <a:pt x="89131" y="41336"/>
                    <a:pt x="84688" y="49456"/>
                    <a:pt x="84381" y="57301"/>
                  </a:cubicBezTo>
                  <a:cubicBezTo>
                    <a:pt x="83921" y="68853"/>
                    <a:pt x="95412" y="79547"/>
                    <a:pt x="107516" y="89414"/>
                  </a:cubicBezTo>
                  <a:cubicBezTo>
                    <a:pt x="110519" y="91896"/>
                    <a:pt x="113552" y="94316"/>
                    <a:pt x="116494" y="96676"/>
                  </a:cubicBezTo>
                  <a:cubicBezTo>
                    <a:pt x="126054" y="104428"/>
                    <a:pt x="134236" y="111721"/>
                    <a:pt x="134757" y="118493"/>
                  </a:cubicBezTo>
                  <a:cubicBezTo>
                    <a:pt x="134941" y="121190"/>
                    <a:pt x="135829" y="125204"/>
                    <a:pt x="134052" y="127195"/>
                  </a:cubicBezTo>
                  <a:cubicBezTo>
                    <a:pt x="132367" y="129279"/>
                    <a:pt x="128261" y="129034"/>
                    <a:pt x="125534" y="129279"/>
                  </a:cubicBezTo>
                  <a:cubicBezTo>
                    <a:pt x="119129" y="129769"/>
                    <a:pt x="111254" y="123702"/>
                    <a:pt x="102674" y="116103"/>
                  </a:cubicBezTo>
                  <a:cubicBezTo>
                    <a:pt x="99825" y="113560"/>
                    <a:pt x="96852" y="110863"/>
                    <a:pt x="93880" y="108197"/>
                  </a:cubicBezTo>
                  <a:cubicBezTo>
                    <a:pt x="81807" y="97381"/>
                    <a:pt x="68937" y="86870"/>
                    <a:pt x="57140" y="89261"/>
                  </a:cubicBezTo>
                  <a:close/>
                  <a:moveTo>
                    <a:pt x="333808" y="400983"/>
                  </a:moveTo>
                  <a:cubicBezTo>
                    <a:pt x="341806" y="403710"/>
                    <a:pt x="351611" y="402392"/>
                    <a:pt x="359670" y="403404"/>
                  </a:cubicBezTo>
                  <a:cubicBezTo>
                    <a:pt x="370977" y="404844"/>
                    <a:pt x="379067" y="407571"/>
                    <a:pt x="378515" y="415507"/>
                  </a:cubicBezTo>
                  <a:cubicBezTo>
                    <a:pt x="377167" y="434597"/>
                    <a:pt x="337761" y="414343"/>
                    <a:pt x="317721" y="422984"/>
                  </a:cubicBezTo>
                  <a:cubicBezTo>
                    <a:pt x="298907" y="431104"/>
                    <a:pt x="277580" y="468059"/>
                    <a:pt x="265599" y="455189"/>
                  </a:cubicBezTo>
                  <a:cubicBezTo>
                    <a:pt x="260175" y="449336"/>
                    <a:pt x="264802" y="442135"/>
                    <a:pt x="272738" y="433954"/>
                  </a:cubicBezTo>
                  <a:cubicBezTo>
                    <a:pt x="278377" y="428132"/>
                    <a:pt x="286864" y="423015"/>
                    <a:pt x="291400" y="415875"/>
                  </a:cubicBezTo>
                  <a:cubicBezTo>
                    <a:pt x="298386" y="404874"/>
                    <a:pt x="292656" y="387654"/>
                    <a:pt x="286374" y="371199"/>
                  </a:cubicBezTo>
                  <a:cubicBezTo>
                    <a:pt x="284903" y="367307"/>
                    <a:pt x="283402" y="363477"/>
                    <a:pt x="282023" y="359769"/>
                  </a:cubicBezTo>
                  <a:cubicBezTo>
                    <a:pt x="277794" y="348370"/>
                    <a:pt x="274791" y="338228"/>
                    <a:pt x="277764" y="332069"/>
                  </a:cubicBezTo>
                  <a:cubicBezTo>
                    <a:pt x="279020" y="329434"/>
                    <a:pt x="280399" y="325266"/>
                    <a:pt x="283126" y="324378"/>
                  </a:cubicBezTo>
                  <a:cubicBezTo>
                    <a:pt x="285792" y="323366"/>
                    <a:pt x="289500" y="325787"/>
                    <a:pt x="292104" y="327043"/>
                  </a:cubicBezTo>
                  <a:cubicBezTo>
                    <a:pt x="297436" y="329587"/>
                    <a:pt x="301144" y="337247"/>
                    <a:pt x="304514" y="346716"/>
                  </a:cubicBezTo>
                  <a:cubicBezTo>
                    <a:pt x="305771" y="350240"/>
                    <a:pt x="306996" y="354039"/>
                    <a:pt x="308222" y="357931"/>
                  </a:cubicBezTo>
                  <a:cubicBezTo>
                    <a:pt x="314013" y="376163"/>
                    <a:pt x="320264" y="396356"/>
                    <a:pt x="333839" y="400983"/>
                  </a:cubicBezTo>
                  <a:close/>
                  <a:moveTo>
                    <a:pt x="317936" y="343805"/>
                  </a:moveTo>
                  <a:cubicBezTo>
                    <a:pt x="313309" y="330475"/>
                    <a:pt x="308099" y="319628"/>
                    <a:pt x="298018" y="314725"/>
                  </a:cubicBezTo>
                  <a:lnTo>
                    <a:pt x="296946" y="314235"/>
                  </a:lnTo>
                  <a:cubicBezTo>
                    <a:pt x="293361" y="312396"/>
                    <a:pt x="286773" y="308965"/>
                    <a:pt x="278898" y="311447"/>
                  </a:cubicBezTo>
                  <a:lnTo>
                    <a:pt x="278560" y="311539"/>
                  </a:lnTo>
                  <a:cubicBezTo>
                    <a:pt x="270777" y="314266"/>
                    <a:pt x="267652" y="321344"/>
                    <a:pt x="265997" y="325113"/>
                  </a:cubicBezTo>
                  <a:lnTo>
                    <a:pt x="265507" y="326185"/>
                  </a:lnTo>
                  <a:cubicBezTo>
                    <a:pt x="259838" y="337983"/>
                    <a:pt x="264465" y="351925"/>
                    <a:pt x="270593" y="368012"/>
                  </a:cubicBezTo>
                  <a:cubicBezTo>
                    <a:pt x="236673" y="387562"/>
                    <a:pt x="183233" y="384712"/>
                    <a:pt x="147504" y="356981"/>
                  </a:cubicBezTo>
                  <a:cubicBezTo>
                    <a:pt x="141130" y="352078"/>
                    <a:pt x="135308" y="346348"/>
                    <a:pt x="130344" y="339821"/>
                  </a:cubicBezTo>
                  <a:cubicBezTo>
                    <a:pt x="121213" y="328055"/>
                    <a:pt x="114625" y="313683"/>
                    <a:pt x="111806" y="296616"/>
                  </a:cubicBezTo>
                  <a:cubicBezTo>
                    <a:pt x="66057" y="285094"/>
                    <a:pt x="63453" y="199174"/>
                    <a:pt x="98630" y="194026"/>
                  </a:cubicBezTo>
                  <a:cubicBezTo>
                    <a:pt x="88916" y="169880"/>
                    <a:pt x="89682" y="147481"/>
                    <a:pt x="97251" y="127839"/>
                  </a:cubicBezTo>
                  <a:cubicBezTo>
                    <a:pt x="112511" y="139943"/>
                    <a:pt x="131172" y="149380"/>
                    <a:pt x="143582" y="135622"/>
                  </a:cubicBezTo>
                  <a:lnTo>
                    <a:pt x="143796" y="135377"/>
                  </a:lnTo>
                  <a:cubicBezTo>
                    <a:pt x="156758" y="120148"/>
                    <a:pt x="140947" y="101027"/>
                    <a:pt x="125319" y="87545"/>
                  </a:cubicBezTo>
                  <a:cubicBezTo>
                    <a:pt x="169321" y="46729"/>
                    <a:pt x="243322" y="33492"/>
                    <a:pt x="268173" y="70109"/>
                  </a:cubicBezTo>
                  <a:cubicBezTo>
                    <a:pt x="291124" y="59323"/>
                    <a:pt x="316097" y="64318"/>
                    <a:pt x="337516" y="78076"/>
                  </a:cubicBezTo>
                  <a:cubicBezTo>
                    <a:pt x="350998" y="86779"/>
                    <a:pt x="363071" y="98943"/>
                    <a:pt x="372295" y="112855"/>
                  </a:cubicBezTo>
                  <a:cubicBezTo>
                    <a:pt x="389945" y="139422"/>
                    <a:pt x="397237" y="172301"/>
                    <a:pt x="384245" y="199174"/>
                  </a:cubicBezTo>
                  <a:cubicBezTo>
                    <a:pt x="415837" y="243636"/>
                    <a:pt x="378668" y="325358"/>
                    <a:pt x="317936" y="343774"/>
                  </a:cubicBezTo>
                  <a:close/>
                </a:path>
              </a:pathLst>
            </a:custGeom>
            <a:solidFill>
              <a:srgbClr val="333333"/>
            </a:solidFill>
            <a:ln w="60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91" name="Graphic 16">
            <a:extLst>
              <a:ext uri="{FF2B5EF4-FFF2-40B4-BE49-F238E27FC236}">
                <a16:creationId xmlns:a16="http://schemas.microsoft.com/office/drawing/2014/main" id="{0A1E492E-C2F8-3B0C-08DC-B84A3FEA6033}"/>
              </a:ext>
            </a:extLst>
          </p:cNvPr>
          <p:cNvGrpSpPr/>
          <p:nvPr/>
        </p:nvGrpSpPr>
        <p:grpSpPr>
          <a:xfrm>
            <a:off x="6812178" y="2238190"/>
            <a:ext cx="706176" cy="572443"/>
            <a:chOff x="6791585" y="2270149"/>
            <a:chExt cx="706176" cy="572443"/>
          </a:xfrm>
          <a:solidFill>
            <a:srgbClr val="333333"/>
          </a:solidFill>
        </p:grpSpPr>
        <p:sp>
          <p:nvSpPr>
            <p:cNvPr id="92" name="Freeform: Shape 91">
              <a:extLst>
                <a:ext uri="{FF2B5EF4-FFF2-40B4-BE49-F238E27FC236}">
                  <a16:creationId xmlns:a16="http://schemas.microsoft.com/office/drawing/2014/main" id="{12F90665-44C5-28A7-DBFA-304389C53787}"/>
                </a:ext>
              </a:extLst>
            </p:cNvPr>
            <p:cNvSpPr/>
            <p:nvPr/>
          </p:nvSpPr>
          <p:spPr>
            <a:xfrm>
              <a:off x="6802014" y="2476999"/>
              <a:ext cx="239126" cy="172085"/>
            </a:xfrm>
            <a:custGeom>
              <a:avLst/>
              <a:gdLst>
                <a:gd name="connsiteX0" fmla="*/ 135433 w 239126"/>
                <a:gd name="connsiteY0" fmla="*/ 171974 h 172085"/>
                <a:gd name="connsiteX1" fmla="*/ 135433 w 239126"/>
                <a:gd name="connsiteY1" fmla="*/ 171974 h 172085"/>
                <a:gd name="connsiteX2" fmla="*/ 5817 w 239126"/>
                <a:gd name="connsiteY2" fmla="*/ 113431 h 172085"/>
                <a:gd name="connsiteX3" fmla="*/ 2862 w 239126"/>
                <a:gd name="connsiteY3" fmla="*/ 82683 h 172085"/>
                <a:gd name="connsiteX4" fmla="*/ 13373 w 239126"/>
                <a:gd name="connsiteY4" fmla="*/ 71236 h 172085"/>
                <a:gd name="connsiteX5" fmla="*/ 38287 w 239126"/>
                <a:gd name="connsiteY5" fmla="*/ 62557 h 172085"/>
                <a:gd name="connsiteX6" fmla="*/ 60095 w 239126"/>
                <a:gd name="connsiteY6" fmla="*/ 65812 h 172085"/>
                <a:gd name="connsiteX7" fmla="*/ 66230 w 239126"/>
                <a:gd name="connsiteY7" fmla="*/ 67233 h 172085"/>
                <a:gd name="connsiteX8" fmla="*/ 90470 w 239126"/>
                <a:gd name="connsiteY8" fmla="*/ 70675 h 172085"/>
                <a:gd name="connsiteX9" fmla="*/ 96156 w 239126"/>
                <a:gd name="connsiteY9" fmla="*/ 70899 h 172085"/>
                <a:gd name="connsiteX10" fmla="*/ 115944 w 239126"/>
                <a:gd name="connsiteY10" fmla="*/ 65849 h 172085"/>
                <a:gd name="connsiteX11" fmla="*/ 128064 w 239126"/>
                <a:gd name="connsiteY11" fmla="*/ 51073 h 172085"/>
                <a:gd name="connsiteX12" fmla="*/ 128775 w 239126"/>
                <a:gd name="connsiteY12" fmla="*/ 49914 h 172085"/>
                <a:gd name="connsiteX13" fmla="*/ 151070 w 239126"/>
                <a:gd name="connsiteY13" fmla="*/ 19277 h 172085"/>
                <a:gd name="connsiteX14" fmla="*/ 167940 w 239126"/>
                <a:gd name="connsiteY14" fmla="*/ 4427 h 172085"/>
                <a:gd name="connsiteX15" fmla="*/ 197006 w 239126"/>
                <a:gd name="connsiteY15" fmla="*/ 1023 h 172085"/>
                <a:gd name="connsiteX16" fmla="*/ 222106 w 239126"/>
                <a:gd name="connsiteY16" fmla="*/ 11347 h 172085"/>
                <a:gd name="connsiteX17" fmla="*/ 224949 w 239126"/>
                <a:gd name="connsiteY17" fmla="*/ 13030 h 172085"/>
                <a:gd name="connsiteX18" fmla="*/ 224089 w 239126"/>
                <a:gd name="connsiteY18" fmla="*/ 16210 h 172085"/>
                <a:gd name="connsiteX19" fmla="*/ 222256 w 239126"/>
                <a:gd name="connsiteY19" fmla="*/ 25188 h 172085"/>
                <a:gd name="connsiteX20" fmla="*/ 223116 w 239126"/>
                <a:gd name="connsiteY20" fmla="*/ 39515 h 172085"/>
                <a:gd name="connsiteX21" fmla="*/ 234189 w 239126"/>
                <a:gd name="connsiteY21" fmla="*/ 55562 h 172085"/>
                <a:gd name="connsiteX22" fmla="*/ 239126 w 239126"/>
                <a:gd name="connsiteY22" fmla="*/ 59677 h 172085"/>
                <a:gd name="connsiteX23" fmla="*/ 233440 w 239126"/>
                <a:gd name="connsiteY23" fmla="*/ 62707 h 172085"/>
                <a:gd name="connsiteX24" fmla="*/ 145271 w 239126"/>
                <a:gd name="connsiteY24" fmla="*/ 167485 h 172085"/>
                <a:gd name="connsiteX25" fmla="*/ 145346 w 239126"/>
                <a:gd name="connsiteY25" fmla="*/ 171600 h 172085"/>
                <a:gd name="connsiteX26" fmla="*/ 141269 w 239126"/>
                <a:gd name="connsiteY26" fmla="*/ 171899 h 172085"/>
                <a:gd name="connsiteX27" fmla="*/ 135471 w 239126"/>
                <a:gd name="connsiteY27" fmla="*/ 172086 h 172085"/>
                <a:gd name="connsiteX28" fmla="*/ 39559 w 239126"/>
                <a:gd name="connsiteY28" fmla="*/ 71124 h 172085"/>
                <a:gd name="connsiteX29" fmla="*/ 38549 w 239126"/>
                <a:gd name="connsiteY29" fmla="*/ 71124 h 172085"/>
                <a:gd name="connsiteX30" fmla="*/ 17825 w 239126"/>
                <a:gd name="connsiteY30" fmla="*/ 78568 h 172085"/>
                <a:gd name="connsiteX31" fmla="*/ 10605 w 239126"/>
                <a:gd name="connsiteY31" fmla="*/ 86461 h 172085"/>
                <a:gd name="connsiteX32" fmla="*/ 13112 w 239126"/>
                <a:gd name="connsiteY32" fmla="*/ 108830 h 172085"/>
                <a:gd name="connsiteX33" fmla="*/ 135433 w 239126"/>
                <a:gd name="connsiteY33" fmla="*/ 163333 h 172085"/>
                <a:gd name="connsiteX34" fmla="*/ 135433 w 239126"/>
                <a:gd name="connsiteY34" fmla="*/ 163333 h 172085"/>
                <a:gd name="connsiteX35" fmla="*/ 136668 w 239126"/>
                <a:gd name="connsiteY35" fmla="*/ 163333 h 172085"/>
                <a:gd name="connsiteX36" fmla="*/ 224126 w 239126"/>
                <a:gd name="connsiteY36" fmla="*/ 57844 h 172085"/>
                <a:gd name="connsiteX37" fmla="*/ 214812 w 239126"/>
                <a:gd name="connsiteY37" fmla="*/ 41796 h 172085"/>
                <a:gd name="connsiteX38" fmla="*/ 213689 w 239126"/>
                <a:gd name="connsiteY38" fmla="*/ 24065 h 172085"/>
                <a:gd name="connsiteX39" fmla="*/ 214961 w 239126"/>
                <a:gd name="connsiteY39" fmla="*/ 17033 h 172085"/>
                <a:gd name="connsiteX40" fmla="*/ 195360 w 239126"/>
                <a:gd name="connsiteY40" fmla="*/ 9364 h 172085"/>
                <a:gd name="connsiteX41" fmla="*/ 172055 w 239126"/>
                <a:gd name="connsiteY41" fmla="*/ 11945 h 172085"/>
                <a:gd name="connsiteX42" fmla="*/ 157616 w 239126"/>
                <a:gd name="connsiteY42" fmla="*/ 24814 h 172085"/>
                <a:gd name="connsiteX43" fmla="*/ 136182 w 239126"/>
                <a:gd name="connsiteY43" fmla="*/ 54290 h 172085"/>
                <a:gd name="connsiteX44" fmla="*/ 135471 w 239126"/>
                <a:gd name="connsiteY44" fmla="*/ 55450 h 172085"/>
                <a:gd name="connsiteX45" fmla="*/ 120845 w 239126"/>
                <a:gd name="connsiteY45" fmla="*/ 72882 h 172085"/>
                <a:gd name="connsiteX46" fmla="*/ 96193 w 239126"/>
                <a:gd name="connsiteY46" fmla="*/ 79428 h 172085"/>
                <a:gd name="connsiteX47" fmla="*/ 89909 w 239126"/>
                <a:gd name="connsiteY47" fmla="*/ 79204 h 172085"/>
                <a:gd name="connsiteX48" fmla="*/ 64397 w 239126"/>
                <a:gd name="connsiteY48" fmla="*/ 75575 h 172085"/>
                <a:gd name="connsiteX49" fmla="*/ 58187 w 239126"/>
                <a:gd name="connsiteY49" fmla="*/ 74154 h 172085"/>
                <a:gd name="connsiteX50" fmla="*/ 39521 w 239126"/>
                <a:gd name="connsiteY50" fmla="*/ 71124 h 17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39126" h="172085">
                  <a:moveTo>
                    <a:pt x="135433" y="171974"/>
                  </a:moveTo>
                  <a:lnTo>
                    <a:pt x="135433" y="171974"/>
                  </a:lnTo>
                  <a:cubicBezTo>
                    <a:pt x="93649" y="171974"/>
                    <a:pt x="25643" y="144966"/>
                    <a:pt x="5817" y="113431"/>
                  </a:cubicBezTo>
                  <a:cubicBezTo>
                    <a:pt x="-766" y="102957"/>
                    <a:pt x="-1776" y="92334"/>
                    <a:pt x="2862" y="82683"/>
                  </a:cubicBezTo>
                  <a:cubicBezTo>
                    <a:pt x="3610" y="81149"/>
                    <a:pt x="8099" y="74416"/>
                    <a:pt x="13373" y="71236"/>
                  </a:cubicBezTo>
                  <a:cubicBezTo>
                    <a:pt x="22389" y="65774"/>
                    <a:pt x="31030" y="62782"/>
                    <a:pt x="38287" y="62557"/>
                  </a:cubicBezTo>
                  <a:cubicBezTo>
                    <a:pt x="45731" y="62333"/>
                    <a:pt x="52651" y="64016"/>
                    <a:pt x="60095" y="65812"/>
                  </a:cubicBezTo>
                  <a:cubicBezTo>
                    <a:pt x="62227" y="66336"/>
                    <a:pt x="64247" y="66785"/>
                    <a:pt x="66230" y="67233"/>
                  </a:cubicBezTo>
                  <a:cubicBezTo>
                    <a:pt x="74198" y="68992"/>
                    <a:pt x="82352" y="70151"/>
                    <a:pt x="90470" y="70675"/>
                  </a:cubicBezTo>
                  <a:cubicBezTo>
                    <a:pt x="92565" y="70824"/>
                    <a:pt x="94435" y="70899"/>
                    <a:pt x="96156" y="70899"/>
                  </a:cubicBezTo>
                  <a:cubicBezTo>
                    <a:pt x="104535" y="70899"/>
                    <a:pt x="111006" y="69253"/>
                    <a:pt x="115944" y="65849"/>
                  </a:cubicBezTo>
                  <a:cubicBezTo>
                    <a:pt x="121406" y="62109"/>
                    <a:pt x="124810" y="56498"/>
                    <a:pt x="128064" y="51073"/>
                  </a:cubicBezTo>
                  <a:lnTo>
                    <a:pt x="128775" y="49914"/>
                  </a:lnTo>
                  <a:cubicBezTo>
                    <a:pt x="135321" y="39103"/>
                    <a:pt x="142840" y="28816"/>
                    <a:pt x="151070" y="19277"/>
                  </a:cubicBezTo>
                  <a:cubicBezTo>
                    <a:pt x="155895" y="13666"/>
                    <a:pt x="161319" y="7980"/>
                    <a:pt x="167940" y="4427"/>
                  </a:cubicBezTo>
                  <a:cubicBezTo>
                    <a:pt x="175983" y="125"/>
                    <a:pt x="186494" y="-1110"/>
                    <a:pt x="197006" y="1023"/>
                  </a:cubicBezTo>
                  <a:cubicBezTo>
                    <a:pt x="204973" y="2631"/>
                    <a:pt x="212941" y="5923"/>
                    <a:pt x="222106" y="11347"/>
                  </a:cubicBezTo>
                  <a:lnTo>
                    <a:pt x="224949" y="13030"/>
                  </a:lnTo>
                  <a:lnTo>
                    <a:pt x="224089" y="16210"/>
                  </a:lnTo>
                  <a:cubicBezTo>
                    <a:pt x="223153" y="19651"/>
                    <a:pt x="222555" y="22494"/>
                    <a:pt x="222256" y="25188"/>
                  </a:cubicBezTo>
                  <a:cubicBezTo>
                    <a:pt x="221620" y="30612"/>
                    <a:pt x="221919" y="35288"/>
                    <a:pt x="223116" y="39515"/>
                  </a:cubicBezTo>
                  <a:cubicBezTo>
                    <a:pt x="224837" y="45425"/>
                    <a:pt x="228652" y="50999"/>
                    <a:pt x="234189" y="55562"/>
                  </a:cubicBezTo>
                  <a:lnTo>
                    <a:pt x="239126" y="59677"/>
                  </a:lnTo>
                  <a:lnTo>
                    <a:pt x="233440" y="62707"/>
                  </a:lnTo>
                  <a:cubicBezTo>
                    <a:pt x="177479" y="92483"/>
                    <a:pt x="144486" y="131649"/>
                    <a:pt x="145271" y="167485"/>
                  </a:cubicBezTo>
                  <a:lnTo>
                    <a:pt x="145346" y="171600"/>
                  </a:lnTo>
                  <a:lnTo>
                    <a:pt x="141269" y="171899"/>
                  </a:lnTo>
                  <a:cubicBezTo>
                    <a:pt x="139436" y="172011"/>
                    <a:pt x="137453" y="172086"/>
                    <a:pt x="135471" y="172086"/>
                  </a:cubicBezTo>
                  <a:close/>
                  <a:moveTo>
                    <a:pt x="39559" y="71124"/>
                  </a:moveTo>
                  <a:cubicBezTo>
                    <a:pt x="39222" y="71124"/>
                    <a:pt x="38885" y="71124"/>
                    <a:pt x="38549" y="71124"/>
                  </a:cubicBezTo>
                  <a:cubicBezTo>
                    <a:pt x="32863" y="71311"/>
                    <a:pt x="25493" y="73929"/>
                    <a:pt x="17825" y="78568"/>
                  </a:cubicBezTo>
                  <a:cubicBezTo>
                    <a:pt x="14570" y="80550"/>
                    <a:pt x="11092" y="85526"/>
                    <a:pt x="10605" y="86461"/>
                  </a:cubicBezTo>
                  <a:cubicBezTo>
                    <a:pt x="7239" y="93456"/>
                    <a:pt x="8062" y="100788"/>
                    <a:pt x="13112" y="108830"/>
                  </a:cubicBezTo>
                  <a:cubicBezTo>
                    <a:pt x="31254" y="137671"/>
                    <a:pt x="96642" y="163333"/>
                    <a:pt x="135433" y="163333"/>
                  </a:cubicBezTo>
                  <a:lnTo>
                    <a:pt x="135433" y="163333"/>
                  </a:lnTo>
                  <a:cubicBezTo>
                    <a:pt x="135845" y="163333"/>
                    <a:pt x="136256" y="163333"/>
                    <a:pt x="136668" y="163333"/>
                  </a:cubicBezTo>
                  <a:cubicBezTo>
                    <a:pt x="138576" y="112272"/>
                    <a:pt x="194574" y="74378"/>
                    <a:pt x="224126" y="57844"/>
                  </a:cubicBezTo>
                  <a:cubicBezTo>
                    <a:pt x="219675" y="53056"/>
                    <a:pt x="216458" y="47595"/>
                    <a:pt x="214812" y="41796"/>
                  </a:cubicBezTo>
                  <a:cubicBezTo>
                    <a:pt x="213278" y="36447"/>
                    <a:pt x="212904" y="30649"/>
                    <a:pt x="213689" y="24065"/>
                  </a:cubicBezTo>
                  <a:cubicBezTo>
                    <a:pt x="213951" y="21858"/>
                    <a:pt x="214363" y="19577"/>
                    <a:pt x="214961" y="17033"/>
                  </a:cubicBezTo>
                  <a:cubicBezTo>
                    <a:pt x="207854" y="13068"/>
                    <a:pt x="201569" y="10599"/>
                    <a:pt x="195360" y="9364"/>
                  </a:cubicBezTo>
                  <a:cubicBezTo>
                    <a:pt x="186794" y="7644"/>
                    <a:pt x="178340" y="8579"/>
                    <a:pt x="172055" y="11945"/>
                  </a:cubicBezTo>
                  <a:cubicBezTo>
                    <a:pt x="166668" y="14826"/>
                    <a:pt x="161918" y="19838"/>
                    <a:pt x="157616" y="24814"/>
                  </a:cubicBezTo>
                  <a:cubicBezTo>
                    <a:pt x="149686" y="33978"/>
                    <a:pt x="142503" y="43891"/>
                    <a:pt x="136182" y="54290"/>
                  </a:cubicBezTo>
                  <a:lnTo>
                    <a:pt x="135471" y="55450"/>
                  </a:lnTo>
                  <a:cubicBezTo>
                    <a:pt x="132067" y="61061"/>
                    <a:pt x="127840" y="68056"/>
                    <a:pt x="120845" y="72882"/>
                  </a:cubicBezTo>
                  <a:cubicBezTo>
                    <a:pt x="114410" y="77296"/>
                    <a:pt x="106331" y="79428"/>
                    <a:pt x="96193" y="79428"/>
                  </a:cubicBezTo>
                  <a:cubicBezTo>
                    <a:pt x="94285" y="79428"/>
                    <a:pt x="92228" y="79353"/>
                    <a:pt x="89909" y="79204"/>
                  </a:cubicBezTo>
                  <a:cubicBezTo>
                    <a:pt x="81342" y="78643"/>
                    <a:pt x="72776" y="77408"/>
                    <a:pt x="64397" y="75575"/>
                  </a:cubicBezTo>
                  <a:cubicBezTo>
                    <a:pt x="62340" y="75126"/>
                    <a:pt x="60282" y="74640"/>
                    <a:pt x="58187" y="74154"/>
                  </a:cubicBezTo>
                  <a:cubicBezTo>
                    <a:pt x="51566" y="72583"/>
                    <a:pt x="45394" y="71124"/>
                    <a:pt x="39521" y="71124"/>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3" name="Freeform: Shape 92">
              <a:extLst>
                <a:ext uri="{FF2B5EF4-FFF2-40B4-BE49-F238E27FC236}">
                  <a16:creationId xmlns:a16="http://schemas.microsoft.com/office/drawing/2014/main" id="{63B09484-00AD-037E-7641-F669D071D397}"/>
                </a:ext>
              </a:extLst>
            </p:cNvPr>
            <p:cNvSpPr/>
            <p:nvPr/>
          </p:nvSpPr>
          <p:spPr>
            <a:xfrm>
              <a:off x="7072030" y="2275906"/>
              <a:ext cx="78189" cy="69132"/>
            </a:xfrm>
            <a:custGeom>
              <a:avLst/>
              <a:gdLst>
                <a:gd name="connsiteX0" fmla="*/ 14747 w 78189"/>
                <a:gd name="connsiteY0" fmla="*/ 69095 h 69132"/>
                <a:gd name="connsiteX1" fmla="*/ 12952 w 78189"/>
                <a:gd name="connsiteY1" fmla="*/ 67225 h 69132"/>
                <a:gd name="connsiteX2" fmla="*/ 4685 w 78189"/>
                <a:gd name="connsiteY2" fmla="*/ 9430 h 69132"/>
                <a:gd name="connsiteX3" fmla="*/ 5470 w 78189"/>
                <a:gd name="connsiteY3" fmla="*/ 7523 h 69132"/>
                <a:gd name="connsiteX4" fmla="*/ 7453 w 78189"/>
                <a:gd name="connsiteY4" fmla="*/ 6961 h 69132"/>
                <a:gd name="connsiteX5" fmla="*/ 73364 w 78189"/>
                <a:gd name="connsiteY5" fmla="*/ 1874 h 69132"/>
                <a:gd name="connsiteX6" fmla="*/ 78190 w 78189"/>
                <a:gd name="connsiteY6" fmla="*/ 2809 h 69132"/>
                <a:gd name="connsiteX7" fmla="*/ 69736 w 78189"/>
                <a:gd name="connsiteY7" fmla="*/ 28097 h 69132"/>
                <a:gd name="connsiteX8" fmla="*/ 60683 w 78189"/>
                <a:gd name="connsiteY8" fmla="*/ 47848 h 69132"/>
                <a:gd name="connsiteX9" fmla="*/ 23987 w 78189"/>
                <a:gd name="connsiteY9" fmla="*/ 66664 h 69132"/>
                <a:gd name="connsiteX10" fmla="*/ 23501 w 78189"/>
                <a:gd name="connsiteY10" fmla="*/ 66776 h 69132"/>
                <a:gd name="connsiteX11" fmla="*/ 17179 w 78189"/>
                <a:gd name="connsiteY11" fmla="*/ 68422 h 69132"/>
                <a:gd name="connsiteX12" fmla="*/ 14710 w 78189"/>
                <a:gd name="connsiteY12" fmla="*/ 69132 h 69132"/>
                <a:gd name="connsiteX13" fmla="*/ 11867 w 78189"/>
                <a:gd name="connsiteY13" fmla="*/ 14667 h 69132"/>
                <a:gd name="connsiteX14" fmla="*/ 17478 w 78189"/>
                <a:gd name="connsiteY14" fmla="*/ 59369 h 69132"/>
                <a:gd name="connsiteX15" fmla="*/ 21555 w 78189"/>
                <a:gd name="connsiteY15" fmla="*/ 58359 h 69132"/>
                <a:gd name="connsiteX16" fmla="*/ 22042 w 78189"/>
                <a:gd name="connsiteY16" fmla="*/ 58247 h 69132"/>
                <a:gd name="connsiteX17" fmla="*/ 53913 w 78189"/>
                <a:gd name="connsiteY17" fmla="*/ 42611 h 69132"/>
                <a:gd name="connsiteX18" fmla="*/ 61619 w 78189"/>
                <a:gd name="connsiteY18" fmla="*/ 25366 h 69132"/>
                <a:gd name="connsiteX19" fmla="*/ 66893 w 78189"/>
                <a:gd name="connsiteY19" fmla="*/ 9543 h 69132"/>
                <a:gd name="connsiteX20" fmla="*/ 52753 w 78189"/>
                <a:gd name="connsiteY20" fmla="*/ 8607 h 69132"/>
                <a:gd name="connsiteX21" fmla="*/ 11867 w 78189"/>
                <a:gd name="connsiteY21" fmla="*/ 14667 h 6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8189" h="69132">
                  <a:moveTo>
                    <a:pt x="14747" y="69095"/>
                  </a:moveTo>
                  <a:lnTo>
                    <a:pt x="12952" y="67225"/>
                  </a:lnTo>
                  <a:cubicBezTo>
                    <a:pt x="-5004" y="48708"/>
                    <a:pt x="-702" y="22186"/>
                    <a:pt x="4685" y="9430"/>
                  </a:cubicBezTo>
                  <a:lnTo>
                    <a:pt x="5470" y="7523"/>
                  </a:lnTo>
                  <a:lnTo>
                    <a:pt x="7453" y="6961"/>
                  </a:lnTo>
                  <a:cubicBezTo>
                    <a:pt x="32179" y="-71"/>
                    <a:pt x="54287" y="-1792"/>
                    <a:pt x="73364" y="1874"/>
                  </a:cubicBezTo>
                  <a:lnTo>
                    <a:pt x="78190" y="2809"/>
                  </a:lnTo>
                  <a:lnTo>
                    <a:pt x="69736" y="28097"/>
                  </a:lnTo>
                  <a:cubicBezTo>
                    <a:pt x="67454" y="34980"/>
                    <a:pt x="65060" y="42124"/>
                    <a:pt x="60683" y="47848"/>
                  </a:cubicBezTo>
                  <a:cubicBezTo>
                    <a:pt x="52977" y="57948"/>
                    <a:pt x="40446" y="62661"/>
                    <a:pt x="23987" y="66664"/>
                  </a:cubicBezTo>
                  <a:lnTo>
                    <a:pt x="23501" y="66776"/>
                  </a:lnTo>
                  <a:cubicBezTo>
                    <a:pt x="21481" y="67262"/>
                    <a:pt x="19311" y="67786"/>
                    <a:pt x="17179" y="68422"/>
                  </a:cubicBezTo>
                  <a:lnTo>
                    <a:pt x="14710" y="69132"/>
                  </a:lnTo>
                  <a:close/>
                  <a:moveTo>
                    <a:pt x="11867" y="14667"/>
                  </a:moveTo>
                  <a:cubicBezTo>
                    <a:pt x="6967" y="27984"/>
                    <a:pt x="6817" y="46651"/>
                    <a:pt x="17478" y="59369"/>
                  </a:cubicBezTo>
                  <a:cubicBezTo>
                    <a:pt x="18862" y="58995"/>
                    <a:pt x="20246" y="58658"/>
                    <a:pt x="21555" y="58359"/>
                  </a:cubicBezTo>
                  <a:lnTo>
                    <a:pt x="22042" y="58247"/>
                  </a:lnTo>
                  <a:cubicBezTo>
                    <a:pt x="36705" y="54693"/>
                    <a:pt x="47703" y="50691"/>
                    <a:pt x="53913" y="42611"/>
                  </a:cubicBezTo>
                  <a:cubicBezTo>
                    <a:pt x="57429" y="38010"/>
                    <a:pt x="59561" y="31575"/>
                    <a:pt x="61619" y="25366"/>
                  </a:cubicBezTo>
                  <a:lnTo>
                    <a:pt x="66893" y="9543"/>
                  </a:lnTo>
                  <a:cubicBezTo>
                    <a:pt x="62367" y="8907"/>
                    <a:pt x="57616" y="8607"/>
                    <a:pt x="52753" y="8607"/>
                  </a:cubicBezTo>
                  <a:cubicBezTo>
                    <a:pt x="40334" y="8607"/>
                    <a:pt x="26605" y="10665"/>
                    <a:pt x="11867" y="14667"/>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4" name="Freeform: Shape 93">
              <a:extLst>
                <a:ext uri="{FF2B5EF4-FFF2-40B4-BE49-F238E27FC236}">
                  <a16:creationId xmlns:a16="http://schemas.microsoft.com/office/drawing/2014/main" id="{9083D111-F720-E769-6A01-8544B6734F81}"/>
                </a:ext>
              </a:extLst>
            </p:cNvPr>
            <p:cNvSpPr/>
            <p:nvPr/>
          </p:nvSpPr>
          <p:spPr>
            <a:xfrm>
              <a:off x="7029581" y="2270149"/>
              <a:ext cx="255164" cy="267162"/>
            </a:xfrm>
            <a:custGeom>
              <a:avLst/>
              <a:gdLst>
                <a:gd name="connsiteX0" fmla="*/ 35987 w 255164"/>
                <a:gd name="connsiteY0" fmla="*/ 267163 h 267162"/>
                <a:gd name="connsiteX1" fmla="*/ 35987 w 255164"/>
                <a:gd name="connsiteY1" fmla="*/ 267163 h 267162"/>
                <a:gd name="connsiteX2" fmla="*/ 13019 w 255164"/>
                <a:gd name="connsiteY2" fmla="*/ 260168 h 267162"/>
                <a:gd name="connsiteX3" fmla="*/ 974 w 255164"/>
                <a:gd name="connsiteY3" fmla="*/ 244718 h 267162"/>
                <a:gd name="connsiteX4" fmla="*/ 301 w 255164"/>
                <a:gd name="connsiteY4" fmla="*/ 232598 h 267162"/>
                <a:gd name="connsiteX5" fmla="*/ 21062 w 255164"/>
                <a:gd name="connsiteY5" fmla="*/ 188570 h 267162"/>
                <a:gd name="connsiteX6" fmla="*/ 42795 w 255164"/>
                <a:gd name="connsiteY6" fmla="*/ 140502 h 267162"/>
                <a:gd name="connsiteX7" fmla="*/ 42122 w 255164"/>
                <a:gd name="connsiteY7" fmla="*/ 121985 h 267162"/>
                <a:gd name="connsiteX8" fmla="*/ 46386 w 255164"/>
                <a:gd name="connsiteY8" fmla="*/ 121312 h 267162"/>
                <a:gd name="connsiteX9" fmla="*/ 42085 w 255164"/>
                <a:gd name="connsiteY9" fmla="*/ 121723 h 267162"/>
                <a:gd name="connsiteX10" fmla="*/ 41262 w 255164"/>
                <a:gd name="connsiteY10" fmla="*/ 110015 h 267162"/>
                <a:gd name="connsiteX11" fmla="*/ 50239 w 255164"/>
                <a:gd name="connsiteY11" fmla="*/ 84727 h 267162"/>
                <a:gd name="connsiteX12" fmla="*/ 67297 w 255164"/>
                <a:gd name="connsiteY12" fmla="*/ 77919 h 267162"/>
                <a:gd name="connsiteX13" fmla="*/ 67858 w 255164"/>
                <a:gd name="connsiteY13" fmla="*/ 77807 h 267162"/>
                <a:gd name="connsiteX14" fmla="*/ 107659 w 255164"/>
                <a:gd name="connsiteY14" fmla="*/ 56971 h 267162"/>
                <a:gd name="connsiteX15" fmla="*/ 117572 w 255164"/>
                <a:gd name="connsiteY15" fmla="*/ 35612 h 267162"/>
                <a:gd name="connsiteX16" fmla="*/ 123445 w 255164"/>
                <a:gd name="connsiteY16" fmla="*/ 18030 h 267162"/>
                <a:gd name="connsiteX17" fmla="*/ 154344 w 255164"/>
                <a:gd name="connsiteY17" fmla="*/ 0 h 267162"/>
                <a:gd name="connsiteX18" fmla="*/ 184270 w 255164"/>
                <a:gd name="connsiteY18" fmla="*/ 14701 h 267162"/>
                <a:gd name="connsiteX19" fmla="*/ 184718 w 255164"/>
                <a:gd name="connsiteY19" fmla="*/ 16160 h 267162"/>
                <a:gd name="connsiteX20" fmla="*/ 180828 w 255164"/>
                <a:gd name="connsiteY20" fmla="*/ 25848 h 267162"/>
                <a:gd name="connsiteX21" fmla="*/ 167548 w 255164"/>
                <a:gd name="connsiteY21" fmla="*/ 49639 h 267162"/>
                <a:gd name="connsiteX22" fmla="*/ 157411 w 255164"/>
                <a:gd name="connsiteY22" fmla="*/ 57719 h 267162"/>
                <a:gd name="connsiteX23" fmla="*/ 149705 w 255164"/>
                <a:gd name="connsiteY23" fmla="*/ 63480 h 267162"/>
                <a:gd name="connsiteX24" fmla="*/ 133620 w 255164"/>
                <a:gd name="connsiteY24" fmla="*/ 86299 h 267162"/>
                <a:gd name="connsiteX25" fmla="*/ 130029 w 255164"/>
                <a:gd name="connsiteY25" fmla="*/ 98755 h 267162"/>
                <a:gd name="connsiteX26" fmla="*/ 122959 w 255164"/>
                <a:gd name="connsiteY26" fmla="*/ 117833 h 267162"/>
                <a:gd name="connsiteX27" fmla="*/ 104929 w 255164"/>
                <a:gd name="connsiteY27" fmla="*/ 133132 h 267162"/>
                <a:gd name="connsiteX28" fmla="*/ 91612 w 255164"/>
                <a:gd name="connsiteY28" fmla="*/ 142746 h 267162"/>
                <a:gd name="connsiteX29" fmla="*/ 72235 w 255164"/>
                <a:gd name="connsiteY29" fmla="*/ 205927 h 267162"/>
                <a:gd name="connsiteX30" fmla="*/ 77771 w 255164"/>
                <a:gd name="connsiteY30" fmla="*/ 205104 h 267162"/>
                <a:gd name="connsiteX31" fmla="*/ 95352 w 255164"/>
                <a:gd name="connsiteY31" fmla="*/ 146936 h 267162"/>
                <a:gd name="connsiteX32" fmla="*/ 107921 w 255164"/>
                <a:gd name="connsiteY32" fmla="*/ 137883 h 267162"/>
                <a:gd name="connsiteX33" fmla="*/ 127598 w 255164"/>
                <a:gd name="connsiteY33" fmla="*/ 120975 h 267162"/>
                <a:gd name="connsiteX34" fmla="*/ 135453 w 255164"/>
                <a:gd name="connsiteY34" fmla="*/ 100139 h 267162"/>
                <a:gd name="connsiteX35" fmla="*/ 138857 w 255164"/>
                <a:gd name="connsiteY35" fmla="*/ 88281 h 267162"/>
                <a:gd name="connsiteX36" fmla="*/ 153296 w 255164"/>
                <a:gd name="connsiteY36" fmla="*/ 67782 h 267162"/>
                <a:gd name="connsiteX37" fmla="*/ 160628 w 255164"/>
                <a:gd name="connsiteY37" fmla="*/ 62321 h 267162"/>
                <a:gd name="connsiteX38" fmla="*/ 171551 w 255164"/>
                <a:gd name="connsiteY38" fmla="*/ 53567 h 267162"/>
                <a:gd name="connsiteX39" fmla="*/ 186028 w 255164"/>
                <a:gd name="connsiteY39" fmla="*/ 27943 h 267162"/>
                <a:gd name="connsiteX40" fmla="*/ 188160 w 255164"/>
                <a:gd name="connsiteY40" fmla="*/ 22594 h 267162"/>
                <a:gd name="connsiteX41" fmla="*/ 188534 w 255164"/>
                <a:gd name="connsiteY41" fmla="*/ 22145 h 267162"/>
                <a:gd name="connsiteX42" fmla="*/ 216776 w 255164"/>
                <a:gd name="connsiteY42" fmla="*/ 6397 h 267162"/>
                <a:gd name="connsiteX43" fmla="*/ 225530 w 255164"/>
                <a:gd name="connsiteY43" fmla="*/ 7107 h 267162"/>
                <a:gd name="connsiteX44" fmla="*/ 253810 w 255164"/>
                <a:gd name="connsiteY44" fmla="*/ 33255 h 267162"/>
                <a:gd name="connsiteX45" fmla="*/ 253510 w 255164"/>
                <a:gd name="connsiteY45" fmla="*/ 52183 h 267162"/>
                <a:gd name="connsiteX46" fmla="*/ 253323 w 255164"/>
                <a:gd name="connsiteY46" fmla="*/ 52744 h 267162"/>
                <a:gd name="connsiteX47" fmla="*/ 221677 w 255164"/>
                <a:gd name="connsiteY47" fmla="*/ 106686 h 267162"/>
                <a:gd name="connsiteX48" fmla="*/ 163808 w 255164"/>
                <a:gd name="connsiteY48" fmla="*/ 154716 h 267162"/>
                <a:gd name="connsiteX49" fmla="*/ 162835 w 255164"/>
                <a:gd name="connsiteY49" fmla="*/ 155390 h 267162"/>
                <a:gd name="connsiteX50" fmla="*/ 153259 w 255164"/>
                <a:gd name="connsiteY50" fmla="*/ 162086 h 267162"/>
                <a:gd name="connsiteX51" fmla="*/ 127111 w 255164"/>
                <a:gd name="connsiteY51" fmla="*/ 192535 h 267162"/>
                <a:gd name="connsiteX52" fmla="*/ 130553 w 255164"/>
                <a:gd name="connsiteY52" fmla="*/ 220067 h 267162"/>
                <a:gd name="connsiteX53" fmla="*/ 137286 w 255164"/>
                <a:gd name="connsiteY53" fmla="*/ 231701 h 267162"/>
                <a:gd name="connsiteX54" fmla="*/ 140578 w 255164"/>
                <a:gd name="connsiteY54" fmla="*/ 236489 h 267162"/>
                <a:gd name="connsiteX55" fmla="*/ 55214 w 255164"/>
                <a:gd name="connsiteY55" fmla="*/ 263310 h 267162"/>
                <a:gd name="connsiteX56" fmla="*/ 41486 w 255164"/>
                <a:gd name="connsiteY56" fmla="*/ 266789 h 267162"/>
                <a:gd name="connsiteX57" fmla="*/ 36062 w 255164"/>
                <a:gd name="connsiteY57" fmla="*/ 267163 h 267162"/>
                <a:gd name="connsiteX58" fmla="*/ 131413 w 255164"/>
                <a:gd name="connsiteY58" fmla="*/ 21247 h 267162"/>
                <a:gd name="connsiteX59" fmla="*/ 125690 w 255164"/>
                <a:gd name="connsiteY59" fmla="*/ 38342 h 267162"/>
                <a:gd name="connsiteX60" fmla="*/ 114468 w 255164"/>
                <a:gd name="connsiteY60" fmla="*/ 62208 h 267162"/>
                <a:gd name="connsiteX61" fmla="*/ 69841 w 255164"/>
                <a:gd name="connsiteY61" fmla="*/ 86186 h 267162"/>
                <a:gd name="connsiteX62" fmla="*/ 69317 w 255164"/>
                <a:gd name="connsiteY62" fmla="*/ 86299 h 267162"/>
                <a:gd name="connsiteX63" fmla="*/ 55663 w 255164"/>
                <a:gd name="connsiteY63" fmla="*/ 91386 h 267162"/>
                <a:gd name="connsiteX64" fmla="*/ 49828 w 255164"/>
                <a:gd name="connsiteY64" fmla="*/ 109865 h 267162"/>
                <a:gd name="connsiteX65" fmla="*/ 50613 w 255164"/>
                <a:gd name="connsiteY65" fmla="*/ 120900 h 267162"/>
                <a:gd name="connsiteX66" fmla="*/ 50613 w 255164"/>
                <a:gd name="connsiteY66" fmla="*/ 121162 h 267162"/>
                <a:gd name="connsiteX67" fmla="*/ 51324 w 255164"/>
                <a:gd name="connsiteY67" fmla="*/ 141212 h 267162"/>
                <a:gd name="connsiteX68" fmla="*/ 28132 w 255164"/>
                <a:gd name="connsiteY68" fmla="*/ 193358 h 267162"/>
                <a:gd name="connsiteX69" fmla="*/ 8792 w 255164"/>
                <a:gd name="connsiteY69" fmla="*/ 233571 h 267162"/>
                <a:gd name="connsiteX70" fmla="*/ 9204 w 255164"/>
                <a:gd name="connsiteY70" fmla="*/ 242287 h 267162"/>
                <a:gd name="connsiteX71" fmla="*/ 17807 w 255164"/>
                <a:gd name="connsiteY71" fmla="*/ 252985 h 267162"/>
                <a:gd name="connsiteX72" fmla="*/ 35950 w 255164"/>
                <a:gd name="connsiteY72" fmla="*/ 258522 h 267162"/>
                <a:gd name="connsiteX73" fmla="*/ 35950 w 255164"/>
                <a:gd name="connsiteY73" fmla="*/ 258522 h 267162"/>
                <a:gd name="connsiteX74" fmla="*/ 40214 w 255164"/>
                <a:gd name="connsiteY74" fmla="*/ 258222 h 267162"/>
                <a:gd name="connsiteX75" fmla="*/ 52521 w 255164"/>
                <a:gd name="connsiteY75" fmla="*/ 255043 h 267162"/>
                <a:gd name="connsiteX76" fmla="*/ 126962 w 255164"/>
                <a:gd name="connsiteY76" fmla="*/ 231663 h 267162"/>
                <a:gd name="connsiteX77" fmla="*/ 122660 w 255164"/>
                <a:gd name="connsiteY77" fmla="*/ 223621 h 267162"/>
                <a:gd name="connsiteX78" fmla="*/ 118732 w 255164"/>
                <a:gd name="connsiteY78" fmla="*/ 190328 h 267162"/>
                <a:gd name="connsiteX79" fmla="*/ 148246 w 255164"/>
                <a:gd name="connsiteY79" fmla="*/ 155053 h 267162"/>
                <a:gd name="connsiteX80" fmla="*/ 157860 w 255164"/>
                <a:gd name="connsiteY80" fmla="*/ 148320 h 267162"/>
                <a:gd name="connsiteX81" fmla="*/ 158833 w 255164"/>
                <a:gd name="connsiteY81" fmla="*/ 147647 h 267162"/>
                <a:gd name="connsiteX82" fmla="*/ 215056 w 255164"/>
                <a:gd name="connsiteY82" fmla="*/ 101074 h 267162"/>
                <a:gd name="connsiteX83" fmla="*/ 245206 w 255164"/>
                <a:gd name="connsiteY83" fmla="*/ 49639 h 267162"/>
                <a:gd name="connsiteX84" fmla="*/ 245730 w 255164"/>
                <a:gd name="connsiteY84" fmla="*/ 36322 h 267162"/>
                <a:gd name="connsiteX85" fmla="*/ 224183 w 255164"/>
                <a:gd name="connsiteY85" fmla="*/ 15599 h 267162"/>
                <a:gd name="connsiteX86" fmla="*/ 216739 w 255164"/>
                <a:gd name="connsiteY86" fmla="*/ 14963 h 267162"/>
                <a:gd name="connsiteX87" fmla="*/ 195679 w 255164"/>
                <a:gd name="connsiteY87" fmla="*/ 26896 h 267162"/>
                <a:gd name="connsiteX88" fmla="*/ 193958 w 255164"/>
                <a:gd name="connsiteY88" fmla="*/ 31160 h 267162"/>
                <a:gd name="connsiteX89" fmla="*/ 177686 w 255164"/>
                <a:gd name="connsiteY89" fmla="*/ 59590 h 267162"/>
                <a:gd name="connsiteX90" fmla="*/ 165566 w 255164"/>
                <a:gd name="connsiteY90" fmla="*/ 69353 h 267162"/>
                <a:gd name="connsiteX91" fmla="*/ 158870 w 255164"/>
                <a:gd name="connsiteY91" fmla="*/ 74366 h 267162"/>
                <a:gd name="connsiteX92" fmla="*/ 146900 w 255164"/>
                <a:gd name="connsiteY92" fmla="*/ 91311 h 267162"/>
                <a:gd name="connsiteX93" fmla="*/ 143795 w 255164"/>
                <a:gd name="connsiteY93" fmla="*/ 102197 h 267162"/>
                <a:gd name="connsiteX94" fmla="*/ 134742 w 255164"/>
                <a:gd name="connsiteY94" fmla="*/ 125801 h 267162"/>
                <a:gd name="connsiteX95" fmla="*/ 112597 w 255164"/>
                <a:gd name="connsiteY95" fmla="*/ 145140 h 267162"/>
                <a:gd name="connsiteX96" fmla="*/ 101076 w 255164"/>
                <a:gd name="connsiteY96" fmla="*/ 153370 h 267162"/>
                <a:gd name="connsiteX97" fmla="*/ 86824 w 255164"/>
                <a:gd name="connsiteY97" fmla="*/ 208134 h 267162"/>
                <a:gd name="connsiteX98" fmla="*/ 87460 w 255164"/>
                <a:gd name="connsiteY98" fmla="*/ 212398 h 267162"/>
                <a:gd name="connsiteX99" fmla="*/ 64903 w 255164"/>
                <a:gd name="connsiteY99" fmla="*/ 215803 h 267162"/>
                <a:gd name="connsiteX100" fmla="*/ 64267 w 255164"/>
                <a:gd name="connsiteY100" fmla="*/ 211538 h 267162"/>
                <a:gd name="connsiteX101" fmla="*/ 85851 w 255164"/>
                <a:gd name="connsiteY101" fmla="*/ 136387 h 267162"/>
                <a:gd name="connsiteX102" fmla="*/ 100253 w 255164"/>
                <a:gd name="connsiteY102" fmla="*/ 125950 h 267162"/>
                <a:gd name="connsiteX103" fmla="*/ 115814 w 255164"/>
                <a:gd name="connsiteY103" fmla="*/ 113082 h 267162"/>
                <a:gd name="connsiteX104" fmla="*/ 121650 w 255164"/>
                <a:gd name="connsiteY104" fmla="*/ 96810 h 267162"/>
                <a:gd name="connsiteX105" fmla="*/ 125578 w 255164"/>
                <a:gd name="connsiteY105" fmla="*/ 83306 h 267162"/>
                <a:gd name="connsiteX106" fmla="*/ 144169 w 255164"/>
                <a:gd name="connsiteY106" fmla="*/ 56934 h 267162"/>
                <a:gd name="connsiteX107" fmla="*/ 152473 w 255164"/>
                <a:gd name="connsiteY107" fmla="*/ 50687 h 267162"/>
                <a:gd name="connsiteX108" fmla="*/ 161414 w 255164"/>
                <a:gd name="connsiteY108" fmla="*/ 43654 h 267162"/>
                <a:gd name="connsiteX109" fmla="*/ 172860 w 255164"/>
                <a:gd name="connsiteY109" fmla="*/ 22706 h 267162"/>
                <a:gd name="connsiteX110" fmla="*/ 175554 w 255164"/>
                <a:gd name="connsiteY110" fmla="*/ 16010 h 267162"/>
                <a:gd name="connsiteX111" fmla="*/ 154381 w 255164"/>
                <a:gd name="connsiteY111" fmla="*/ 8678 h 267162"/>
                <a:gd name="connsiteX112" fmla="*/ 131488 w 255164"/>
                <a:gd name="connsiteY112" fmla="*/ 21322 h 267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255164" h="267162">
                  <a:moveTo>
                    <a:pt x="35987" y="267163"/>
                  </a:moveTo>
                  <a:lnTo>
                    <a:pt x="35987" y="267163"/>
                  </a:lnTo>
                  <a:cubicBezTo>
                    <a:pt x="27832" y="267163"/>
                    <a:pt x="19678" y="264694"/>
                    <a:pt x="13019" y="260168"/>
                  </a:cubicBezTo>
                  <a:cubicBezTo>
                    <a:pt x="6922" y="256015"/>
                    <a:pt x="2620" y="250554"/>
                    <a:pt x="974" y="244718"/>
                  </a:cubicBezTo>
                  <a:cubicBezTo>
                    <a:pt x="-36" y="241240"/>
                    <a:pt x="-261" y="237274"/>
                    <a:pt x="301" y="232598"/>
                  </a:cubicBezTo>
                  <a:cubicBezTo>
                    <a:pt x="2171" y="216588"/>
                    <a:pt x="11336" y="202972"/>
                    <a:pt x="21062" y="188570"/>
                  </a:cubicBezTo>
                  <a:cubicBezTo>
                    <a:pt x="31012" y="173794"/>
                    <a:pt x="41336" y="158532"/>
                    <a:pt x="42795" y="140502"/>
                  </a:cubicBezTo>
                  <a:cubicBezTo>
                    <a:pt x="43319" y="134255"/>
                    <a:pt x="42720" y="128008"/>
                    <a:pt x="42122" y="121985"/>
                  </a:cubicBezTo>
                  <a:lnTo>
                    <a:pt x="46386" y="121312"/>
                  </a:lnTo>
                  <a:lnTo>
                    <a:pt x="42085" y="121723"/>
                  </a:lnTo>
                  <a:cubicBezTo>
                    <a:pt x="41673" y="117683"/>
                    <a:pt x="41336" y="113868"/>
                    <a:pt x="41262" y="110015"/>
                  </a:cubicBezTo>
                  <a:cubicBezTo>
                    <a:pt x="41149" y="103431"/>
                    <a:pt x="42159" y="91349"/>
                    <a:pt x="50239" y="84727"/>
                  </a:cubicBezTo>
                  <a:cubicBezTo>
                    <a:pt x="54840" y="80949"/>
                    <a:pt x="60900" y="79490"/>
                    <a:pt x="67297" y="77919"/>
                  </a:cubicBezTo>
                  <a:lnTo>
                    <a:pt x="67858" y="77807"/>
                  </a:lnTo>
                  <a:cubicBezTo>
                    <a:pt x="83083" y="74141"/>
                    <a:pt x="98420" y="69054"/>
                    <a:pt x="107659" y="56971"/>
                  </a:cubicBezTo>
                  <a:cubicBezTo>
                    <a:pt x="112597" y="50500"/>
                    <a:pt x="115253" y="42607"/>
                    <a:pt x="117572" y="35612"/>
                  </a:cubicBezTo>
                  <a:lnTo>
                    <a:pt x="123445" y="18030"/>
                  </a:lnTo>
                  <a:cubicBezTo>
                    <a:pt x="128869" y="5237"/>
                    <a:pt x="137810" y="0"/>
                    <a:pt x="154344" y="0"/>
                  </a:cubicBezTo>
                  <a:cubicBezTo>
                    <a:pt x="170541" y="0"/>
                    <a:pt x="181464" y="5387"/>
                    <a:pt x="184270" y="14701"/>
                  </a:cubicBezTo>
                  <a:lnTo>
                    <a:pt x="184718" y="16160"/>
                  </a:lnTo>
                  <a:lnTo>
                    <a:pt x="180828" y="25848"/>
                  </a:lnTo>
                  <a:cubicBezTo>
                    <a:pt x="177424" y="34340"/>
                    <a:pt x="173870" y="43131"/>
                    <a:pt x="167548" y="49639"/>
                  </a:cubicBezTo>
                  <a:cubicBezTo>
                    <a:pt x="164556" y="52707"/>
                    <a:pt x="160927" y="55251"/>
                    <a:pt x="157411" y="57719"/>
                  </a:cubicBezTo>
                  <a:cubicBezTo>
                    <a:pt x="154830" y="59515"/>
                    <a:pt x="152211" y="61385"/>
                    <a:pt x="149705" y="63480"/>
                  </a:cubicBezTo>
                  <a:cubicBezTo>
                    <a:pt x="142486" y="69578"/>
                    <a:pt x="136949" y="77470"/>
                    <a:pt x="133620" y="86299"/>
                  </a:cubicBezTo>
                  <a:cubicBezTo>
                    <a:pt x="132086" y="90376"/>
                    <a:pt x="131039" y="94640"/>
                    <a:pt x="130029" y="98755"/>
                  </a:cubicBezTo>
                  <a:cubicBezTo>
                    <a:pt x="128308" y="105750"/>
                    <a:pt x="126700" y="112334"/>
                    <a:pt x="122959" y="117833"/>
                  </a:cubicBezTo>
                  <a:cubicBezTo>
                    <a:pt x="118620" y="124304"/>
                    <a:pt x="111961" y="128569"/>
                    <a:pt x="104929" y="133132"/>
                  </a:cubicBezTo>
                  <a:cubicBezTo>
                    <a:pt x="100402" y="136050"/>
                    <a:pt x="95727" y="139080"/>
                    <a:pt x="91612" y="142746"/>
                  </a:cubicBezTo>
                  <a:cubicBezTo>
                    <a:pt x="76462" y="156362"/>
                    <a:pt x="69317" y="179742"/>
                    <a:pt x="72235" y="205927"/>
                  </a:cubicBezTo>
                  <a:lnTo>
                    <a:pt x="77771" y="205104"/>
                  </a:lnTo>
                  <a:cubicBezTo>
                    <a:pt x="75115" y="180827"/>
                    <a:pt x="81587" y="159280"/>
                    <a:pt x="95352" y="146936"/>
                  </a:cubicBezTo>
                  <a:cubicBezTo>
                    <a:pt x="99131" y="143569"/>
                    <a:pt x="103395" y="140801"/>
                    <a:pt x="107921" y="137883"/>
                  </a:cubicBezTo>
                  <a:cubicBezTo>
                    <a:pt x="115178" y="133207"/>
                    <a:pt x="122622" y="128419"/>
                    <a:pt x="127598" y="120975"/>
                  </a:cubicBezTo>
                  <a:cubicBezTo>
                    <a:pt x="131862" y="114616"/>
                    <a:pt x="133695" y="107247"/>
                    <a:pt x="135453" y="100139"/>
                  </a:cubicBezTo>
                  <a:cubicBezTo>
                    <a:pt x="136463" y="95987"/>
                    <a:pt x="137436" y="92059"/>
                    <a:pt x="138857" y="88281"/>
                  </a:cubicBezTo>
                  <a:cubicBezTo>
                    <a:pt x="141850" y="80351"/>
                    <a:pt x="146825" y="73243"/>
                    <a:pt x="153296" y="67782"/>
                  </a:cubicBezTo>
                  <a:cubicBezTo>
                    <a:pt x="155578" y="65837"/>
                    <a:pt x="158047" y="64116"/>
                    <a:pt x="160628" y="62321"/>
                  </a:cubicBezTo>
                  <a:cubicBezTo>
                    <a:pt x="164369" y="59702"/>
                    <a:pt x="168222" y="56971"/>
                    <a:pt x="171551" y="53567"/>
                  </a:cubicBezTo>
                  <a:cubicBezTo>
                    <a:pt x="178658" y="46273"/>
                    <a:pt x="182586" y="36547"/>
                    <a:pt x="186028" y="27943"/>
                  </a:cubicBezTo>
                  <a:lnTo>
                    <a:pt x="188160" y="22594"/>
                  </a:lnTo>
                  <a:lnTo>
                    <a:pt x="188534" y="22145"/>
                  </a:lnTo>
                  <a:cubicBezTo>
                    <a:pt x="195978" y="12419"/>
                    <a:pt x="203310" y="6397"/>
                    <a:pt x="216776" y="6397"/>
                  </a:cubicBezTo>
                  <a:cubicBezTo>
                    <a:pt x="219470" y="6397"/>
                    <a:pt x="222350" y="6621"/>
                    <a:pt x="225530" y="7107"/>
                  </a:cubicBezTo>
                  <a:cubicBezTo>
                    <a:pt x="243485" y="9876"/>
                    <a:pt x="251715" y="27831"/>
                    <a:pt x="253810" y="33255"/>
                  </a:cubicBezTo>
                  <a:cubicBezTo>
                    <a:pt x="255717" y="38193"/>
                    <a:pt x="255605" y="44402"/>
                    <a:pt x="253510" y="52183"/>
                  </a:cubicBezTo>
                  <a:lnTo>
                    <a:pt x="253323" y="52744"/>
                  </a:lnTo>
                  <a:cubicBezTo>
                    <a:pt x="243859" y="75151"/>
                    <a:pt x="233535" y="92807"/>
                    <a:pt x="221677" y="106686"/>
                  </a:cubicBezTo>
                  <a:cubicBezTo>
                    <a:pt x="205442" y="125726"/>
                    <a:pt x="184270" y="140464"/>
                    <a:pt x="163808" y="154716"/>
                  </a:cubicBezTo>
                  <a:lnTo>
                    <a:pt x="162835" y="155390"/>
                  </a:lnTo>
                  <a:cubicBezTo>
                    <a:pt x="159656" y="157634"/>
                    <a:pt x="156439" y="159841"/>
                    <a:pt x="153259" y="162086"/>
                  </a:cubicBezTo>
                  <a:cubicBezTo>
                    <a:pt x="142448" y="169717"/>
                    <a:pt x="130628" y="179031"/>
                    <a:pt x="127111" y="192535"/>
                  </a:cubicBezTo>
                  <a:cubicBezTo>
                    <a:pt x="124343" y="203121"/>
                    <a:pt x="127448" y="213371"/>
                    <a:pt x="130553" y="220067"/>
                  </a:cubicBezTo>
                  <a:cubicBezTo>
                    <a:pt x="132236" y="223770"/>
                    <a:pt x="134443" y="227548"/>
                    <a:pt x="137286" y="231701"/>
                  </a:cubicBezTo>
                  <a:lnTo>
                    <a:pt x="140578" y="236489"/>
                  </a:lnTo>
                  <a:lnTo>
                    <a:pt x="55214" y="263310"/>
                  </a:lnTo>
                  <a:cubicBezTo>
                    <a:pt x="50763" y="264731"/>
                    <a:pt x="46124" y="266153"/>
                    <a:pt x="41486" y="266789"/>
                  </a:cubicBezTo>
                  <a:cubicBezTo>
                    <a:pt x="39690" y="267051"/>
                    <a:pt x="37895" y="267163"/>
                    <a:pt x="36062" y="267163"/>
                  </a:cubicBezTo>
                  <a:close/>
                  <a:moveTo>
                    <a:pt x="131413" y="21247"/>
                  </a:moveTo>
                  <a:lnTo>
                    <a:pt x="125690" y="38342"/>
                  </a:lnTo>
                  <a:cubicBezTo>
                    <a:pt x="123146" y="45974"/>
                    <a:pt x="120266" y="54615"/>
                    <a:pt x="114468" y="62208"/>
                  </a:cubicBezTo>
                  <a:cubicBezTo>
                    <a:pt x="103619" y="76423"/>
                    <a:pt x="86599" y="82146"/>
                    <a:pt x="69841" y="86186"/>
                  </a:cubicBezTo>
                  <a:lnTo>
                    <a:pt x="69317" y="86299"/>
                  </a:lnTo>
                  <a:cubicBezTo>
                    <a:pt x="63856" y="87608"/>
                    <a:pt x="58731" y="88842"/>
                    <a:pt x="55663" y="91386"/>
                  </a:cubicBezTo>
                  <a:cubicBezTo>
                    <a:pt x="50202" y="95875"/>
                    <a:pt x="49790" y="105788"/>
                    <a:pt x="49828" y="109865"/>
                  </a:cubicBezTo>
                  <a:cubicBezTo>
                    <a:pt x="49903" y="113381"/>
                    <a:pt x="50239" y="117047"/>
                    <a:pt x="50613" y="120900"/>
                  </a:cubicBezTo>
                  <a:lnTo>
                    <a:pt x="50613" y="121162"/>
                  </a:lnTo>
                  <a:cubicBezTo>
                    <a:pt x="51249" y="127559"/>
                    <a:pt x="51923" y="134180"/>
                    <a:pt x="51324" y="141212"/>
                  </a:cubicBezTo>
                  <a:cubicBezTo>
                    <a:pt x="49641" y="161450"/>
                    <a:pt x="38718" y="177685"/>
                    <a:pt x="28132" y="193358"/>
                  </a:cubicBezTo>
                  <a:cubicBezTo>
                    <a:pt x="19004" y="206862"/>
                    <a:pt x="10401" y="219656"/>
                    <a:pt x="8792" y="233571"/>
                  </a:cubicBezTo>
                  <a:cubicBezTo>
                    <a:pt x="8381" y="237087"/>
                    <a:pt x="8530" y="239930"/>
                    <a:pt x="9204" y="242287"/>
                  </a:cubicBezTo>
                  <a:cubicBezTo>
                    <a:pt x="10326" y="246177"/>
                    <a:pt x="13393" y="249955"/>
                    <a:pt x="17807" y="252985"/>
                  </a:cubicBezTo>
                  <a:cubicBezTo>
                    <a:pt x="23082" y="256539"/>
                    <a:pt x="29516" y="258522"/>
                    <a:pt x="35950" y="258522"/>
                  </a:cubicBezTo>
                  <a:lnTo>
                    <a:pt x="35950" y="258522"/>
                  </a:lnTo>
                  <a:cubicBezTo>
                    <a:pt x="37371" y="258522"/>
                    <a:pt x="38793" y="258409"/>
                    <a:pt x="40214" y="258222"/>
                  </a:cubicBezTo>
                  <a:cubicBezTo>
                    <a:pt x="44142" y="257699"/>
                    <a:pt x="48219" y="256389"/>
                    <a:pt x="52521" y="255043"/>
                  </a:cubicBezTo>
                  <a:lnTo>
                    <a:pt x="126962" y="231663"/>
                  </a:lnTo>
                  <a:cubicBezTo>
                    <a:pt x="125278" y="228895"/>
                    <a:pt x="123857" y="226239"/>
                    <a:pt x="122660" y="223621"/>
                  </a:cubicBezTo>
                  <a:cubicBezTo>
                    <a:pt x="118994" y="215616"/>
                    <a:pt x="115328" y="203383"/>
                    <a:pt x="118732" y="190328"/>
                  </a:cubicBezTo>
                  <a:cubicBezTo>
                    <a:pt x="122996" y="174019"/>
                    <a:pt x="136201" y="163545"/>
                    <a:pt x="148246" y="155053"/>
                  </a:cubicBezTo>
                  <a:cubicBezTo>
                    <a:pt x="151426" y="152809"/>
                    <a:pt x="154643" y="150564"/>
                    <a:pt x="157860" y="148320"/>
                  </a:cubicBezTo>
                  <a:lnTo>
                    <a:pt x="158833" y="147647"/>
                  </a:lnTo>
                  <a:cubicBezTo>
                    <a:pt x="178845" y="133694"/>
                    <a:pt x="199532" y="119292"/>
                    <a:pt x="215056" y="101074"/>
                  </a:cubicBezTo>
                  <a:cubicBezTo>
                    <a:pt x="226278" y="87945"/>
                    <a:pt x="236116" y="71111"/>
                    <a:pt x="245206" y="49639"/>
                  </a:cubicBezTo>
                  <a:cubicBezTo>
                    <a:pt x="246702" y="43954"/>
                    <a:pt x="246889" y="39352"/>
                    <a:pt x="245730" y="36322"/>
                  </a:cubicBezTo>
                  <a:cubicBezTo>
                    <a:pt x="242288" y="27382"/>
                    <a:pt x="234844" y="17207"/>
                    <a:pt x="224183" y="15599"/>
                  </a:cubicBezTo>
                  <a:cubicBezTo>
                    <a:pt x="221490" y="15187"/>
                    <a:pt x="218983" y="14963"/>
                    <a:pt x="216739" y="14963"/>
                  </a:cubicBezTo>
                  <a:cubicBezTo>
                    <a:pt x="206826" y="14963"/>
                    <a:pt x="201814" y="18965"/>
                    <a:pt x="195679" y="26896"/>
                  </a:cubicBezTo>
                  <a:lnTo>
                    <a:pt x="193958" y="31160"/>
                  </a:lnTo>
                  <a:cubicBezTo>
                    <a:pt x="190217" y="40475"/>
                    <a:pt x="185990" y="51024"/>
                    <a:pt x="177686" y="59590"/>
                  </a:cubicBezTo>
                  <a:cubicBezTo>
                    <a:pt x="173795" y="63592"/>
                    <a:pt x="169606" y="66510"/>
                    <a:pt x="165566" y="69353"/>
                  </a:cubicBezTo>
                  <a:cubicBezTo>
                    <a:pt x="163134" y="71074"/>
                    <a:pt x="160853" y="72682"/>
                    <a:pt x="158870" y="74366"/>
                  </a:cubicBezTo>
                  <a:cubicBezTo>
                    <a:pt x="153521" y="78892"/>
                    <a:pt x="149369" y="84765"/>
                    <a:pt x="146900" y="91311"/>
                  </a:cubicBezTo>
                  <a:cubicBezTo>
                    <a:pt x="145665" y="94640"/>
                    <a:pt x="144730" y="98306"/>
                    <a:pt x="143795" y="102197"/>
                  </a:cubicBezTo>
                  <a:cubicBezTo>
                    <a:pt x="141850" y="110052"/>
                    <a:pt x="139867" y="118170"/>
                    <a:pt x="134742" y="125801"/>
                  </a:cubicBezTo>
                  <a:cubicBezTo>
                    <a:pt x="128757" y="134704"/>
                    <a:pt x="120528" y="140015"/>
                    <a:pt x="112597" y="145140"/>
                  </a:cubicBezTo>
                  <a:cubicBezTo>
                    <a:pt x="108333" y="147871"/>
                    <a:pt x="104330" y="150452"/>
                    <a:pt x="101076" y="153370"/>
                  </a:cubicBezTo>
                  <a:cubicBezTo>
                    <a:pt x="88657" y="164517"/>
                    <a:pt x="83307" y="184979"/>
                    <a:pt x="86824" y="208134"/>
                  </a:cubicBezTo>
                  <a:lnTo>
                    <a:pt x="87460" y="212398"/>
                  </a:lnTo>
                  <a:lnTo>
                    <a:pt x="64903" y="215803"/>
                  </a:lnTo>
                  <a:lnTo>
                    <a:pt x="64267" y="211538"/>
                  </a:lnTo>
                  <a:cubicBezTo>
                    <a:pt x="59629" y="180789"/>
                    <a:pt x="67708" y="152696"/>
                    <a:pt x="85851" y="136387"/>
                  </a:cubicBezTo>
                  <a:cubicBezTo>
                    <a:pt x="90452" y="132235"/>
                    <a:pt x="95427" y="129055"/>
                    <a:pt x="100253" y="125950"/>
                  </a:cubicBezTo>
                  <a:cubicBezTo>
                    <a:pt x="106537" y="121910"/>
                    <a:pt x="112485" y="118095"/>
                    <a:pt x="115814" y="113082"/>
                  </a:cubicBezTo>
                  <a:cubicBezTo>
                    <a:pt x="118657" y="108818"/>
                    <a:pt x="120116" y="102982"/>
                    <a:pt x="121650" y="96810"/>
                  </a:cubicBezTo>
                  <a:cubicBezTo>
                    <a:pt x="122735" y="92359"/>
                    <a:pt x="123857" y="87870"/>
                    <a:pt x="125578" y="83306"/>
                  </a:cubicBezTo>
                  <a:cubicBezTo>
                    <a:pt x="129393" y="73094"/>
                    <a:pt x="135827" y="64004"/>
                    <a:pt x="144169" y="56934"/>
                  </a:cubicBezTo>
                  <a:cubicBezTo>
                    <a:pt x="146937" y="54577"/>
                    <a:pt x="149780" y="52595"/>
                    <a:pt x="152473" y="50687"/>
                  </a:cubicBezTo>
                  <a:cubicBezTo>
                    <a:pt x="155803" y="48330"/>
                    <a:pt x="158982" y="46123"/>
                    <a:pt x="161414" y="43654"/>
                  </a:cubicBezTo>
                  <a:cubicBezTo>
                    <a:pt x="166538" y="38380"/>
                    <a:pt x="169756" y="30412"/>
                    <a:pt x="172860" y="22706"/>
                  </a:cubicBezTo>
                  <a:lnTo>
                    <a:pt x="175554" y="16010"/>
                  </a:lnTo>
                  <a:cubicBezTo>
                    <a:pt x="173122" y="11447"/>
                    <a:pt x="165229" y="8678"/>
                    <a:pt x="154381" y="8678"/>
                  </a:cubicBezTo>
                  <a:cubicBezTo>
                    <a:pt x="138296" y="8678"/>
                    <a:pt x="134331" y="14626"/>
                    <a:pt x="131488" y="21322"/>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5" name="Freeform: Shape 94">
              <a:extLst>
                <a:ext uri="{FF2B5EF4-FFF2-40B4-BE49-F238E27FC236}">
                  <a16:creationId xmlns:a16="http://schemas.microsoft.com/office/drawing/2014/main" id="{F19C17CA-86D9-BFAA-CB7C-489DFB43B6EE}"/>
                </a:ext>
              </a:extLst>
            </p:cNvPr>
            <p:cNvSpPr/>
            <p:nvPr/>
          </p:nvSpPr>
          <p:spPr>
            <a:xfrm>
              <a:off x="7046827" y="2561177"/>
              <a:ext cx="97192" cy="74889"/>
            </a:xfrm>
            <a:custGeom>
              <a:avLst/>
              <a:gdLst>
                <a:gd name="connsiteX0" fmla="*/ 39652 w 97192"/>
                <a:gd name="connsiteY0" fmla="*/ 74852 h 74889"/>
                <a:gd name="connsiteX1" fmla="*/ 39652 w 97192"/>
                <a:gd name="connsiteY1" fmla="*/ 74852 h 74889"/>
                <a:gd name="connsiteX2" fmla="*/ 3367 w 97192"/>
                <a:gd name="connsiteY2" fmla="*/ 68979 h 74889"/>
                <a:gd name="connsiteX3" fmla="*/ 0 w 97192"/>
                <a:gd name="connsiteY3" fmla="*/ 67558 h 74889"/>
                <a:gd name="connsiteX4" fmla="*/ 1085 w 97192"/>
                <a:gd name="connsiteY4" fmla="*/ 63143 h 74889"/>
                <a:gd name="connsiteX5" fmla="*/ 1833 w 97192"/>
                <a:gd name="connsiteY5" fmla="*/ 60338 h 74889"/>
                <a:gd name="connsiteX6" fmla="*/ 49041 w 97192"/>
                <a:gd name="connsiteY6" fmla="*/ 13055 h 74889"/>
                <a:gd name="connsiteX7" fmla="*/ 89441 w 97192"/>
                <a:gd name="connsiteY7" fmla="*/ 860 h 74889"/>
                <a:gd name="connsiteX8" fmla="*/ 93668 w 97192"/>
                <a:gd name="connsiteY8" fmla="*/ 0 h 74889"/>
                <a:gd name="connsiteX9" fmla="*/ 94528 w 97192"/>
                <a:gd name="connsiteY9" fmla="*/ 4227 h 74889"/>
                <a:gd name="connsiteX10" fmla="*/ 97072 w 97192"/>
                <a:gd name="connsiteY10" fmla="*/ 22856 h 74889"/>
                <a:gd name="connsiteX11" fmla="*/ 95837 w 97192"/>
                <a:gd name="connsiteY11" fmla="*/ 42158 h 74889"/>
                <a:gd name="connsiteX12" fmla="*/ 68567 w 97192"/>
                <a:gd name="connsiteY12" fmla="*/ 69877 h 74889"/>
                <a:gd name="connsiteX13" fmla="*/ 39726 w 97192"/>
                <a:gd name="connsiteY13" fmla="*/ 74889 h 74889"/>
                <a:gd name="connsiteX14" fmla="*/ 10250 w 97192"/>
                <a:gd name="connsiteY14" fmla="*/ 62321 h 74889"/>
                <a:gd name="connsiteX15" fmla="*/ 39652 w 97192"/>
                <a:gd name="connsiteY15" fmla="*/ 66248 h 74889"/>
                <a:gd name="connsiteX16" fmla="*/ 65163 w 97192"/>
                <a:gd name="connsiteY16" fmla="*/ 61909 h 74889"/>
                <a:gd name="connsiteX17" fmla="*/ 87458 w 97192"/>
                <a:gd name="connsiteY17" fmla="*/ 39914 h 74889"/>
                <a:gd name="connsiteX18" fmla="*/ 88431 w 97192"/>
                <a:gd name="connsiteY18" fmla="*/ 23080 h 74889"/>
                <a:gd name="connsiteX19" fmla="*/ 86897 w 97192"/>
                <a:gd name="connsiteY19" fmla="*/ 10175 h 74889"/>
                <a:gd name="connsiteX20" fmla="*/ 52557 w 97192"/>
                <a:gd name="connsiteY20" fmla="*/ 20911 h 74889"/>
                <a:gd name="connsiteX21" fmla="*/ 10250 w 97192"/>
                <a:gd name="connsiteY21" fmla="*/ 62321 h 7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192" h="74889">
                  <a:moveTo>
                    <a:pt x="39652" y="74852"/>
                  </a:moveTo>
                  <a:lnTo>
                    <a:pt x="39652" y="74852"/>
                  </a:lnTo>
                  <a:cubicBezTo>
                    <a:pt x="24951" y="74852"/>
                    <a:pt x="9988" y="71822"/>
                    <a:pt x="3367" y="68979"/>
                  </a:cubicBezTo>
                  <a:lnTo>
                    <a:pt x="0" y="67558"/>
                  </a:lnTo>
                  <a:lnTo>
                    <a:pt x="1085" y="63143"/>
                  </a:lnTo>
                  <a:cubicBezTo>
                    <a:pt x="1309" y="62171"/>
                    <a:pt x="1534" y="61236"/>
                    <a:pt x="1833" y="60338"/>
                  </a:cubicBezTo>
                  <a:cubicBezTo>
                    <a:pt x="8267" y="40886"/>
                    <a:pt x="25474" y="23641"/>
                    <a:pt x="49041" y="13055"/>
                  </a:cubicBezTo>
                  <a:cubicBezTo>
                    <a:pt x="60001" y="8117"/>
                    <a:pt x="72832" y="4264"/>
                    <a:pt x="89441" y="860"/>
                  </a:cubicBezTo>
                  <a:lnTo>
                    <a:pt x="93668" y="0"/>
                  </a:lnTo>
                  <a:lnTo>
                    <a:pt x="94528" y="4227"/>
                  </a:lnTo>
                  <a:cubicBezTo>
                    <a:pt x="96099" y="11970"/>
                    <a:pt x="96922" y="17881"/>
                    <a:pt x="97072" y="22856"/>
                  </a:cubicBezTo>
                  <a:cubicBezTo>
                    <a:pt x="97259" y="29327"/>
                    <a:pt x="97446" y="35986"/>
                    <a:pt x="95837" y="42158"/>
                  </a:cubicBezTo>
                  <a:cubicBezTo>
                    <a:pt x="92807" y="53605"/>
                    <a:pt x="82595" y="63966"/>
                    <a:pt x="68567" y="69877"/>
                  </a:cubicBezTo>
                  <a:cubicBezTo>
                    <a:pt x="60675" y="73206"/>
                    <a:pt x="50986" y="74889"/>
                    <a:pt x="39726" y="74889"/>
                  </a:cubicBezTo>
                  <a:close/>
                  <a:moveTo>
                    <a:pt x="10250" y="62321"/>
                  </a:moveTo>
                  <a:cubicBezTo>
                    <a:pt x="16684" y="64228"/>
                    <a:pt x="27868" y="66248"/>
                    <a:pt x="39652" y="66248"/>
                  </a:cubicBezTo>
                  <a:cubicBezTo>
                    <a:pt x="49752" y="66248"/>
                    <a:pt x="58355" y="64789"/>
                    <a:pt x="65163" y="61909"/>
                  </a:cubicBezTo>
                  <a:cubicBezTo>
                    <a:pt x="76760" y="57046"/>
                    <a:pt x="85102" y="48816"/>
                    <a:pt x="87458" y="39914"/>
                  </a:cubicBezTo>
                  <a:cubicBezTo>
                    <a:pt x="88767" y="34938"/>
                    <a:pt x="88580" y="28916"/>
                    <a:pt x="88431" y="23080"/>
                  </a:cubicBezTo>
                  <a:cubicBezTo>
                    <a:pt x="88319" y="19527"/>
                    <a:pt x="87832" y="15374"/>
                    <a:pt x="86897" y="10175"/>
                  </a:cubicBezTo>
                  <a:cubicBezTo>
                    <a:pt x="72869" y="13242"/>
                    <a:pt x="62133" y="16609"/>
                    <a:pt x="52557" y="20911"/>
                  </a:cubicBezTo>
                  <a:cubicBezTo>
                    <a:pt x="31497" y="30375"/>
                    <a:pt x="16123" y="45412"/>
                    <a:pt x="10250" y="62321"/>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6" name="Freeform: Shape 95">
              <a:extLst>
                <a:ext uri="{FF2B5EF4-FFF2-40B4-BE49-F238E27FC236}">
                  <a16:creationId xmlns:a16="http://schemas.microsoft.com/office/drawing/2014/main" id="{96C776EC-F2A3-6CFF-4E47-5C02F5CA910E}"/>
                </a:ext>
              </a:extLst>
            </p:cNvPr>
            <p:cNvSpPr/>
            <p:nvPr/>
          </p:nvSpPr>
          <p:spPr>
            <a:xfrm>
              <a:off x="7344861" y="2481463"/>
              <a:ext cx="152900" cy="169080"/>
            </a:xfrm>
            <a:custGeom>
              <a:avLst/>
              <a:gdLst>
                <a:gd name="connsiteX0" fmla="*/ 85427 w 152900"/>
                <a:gd name="connsiteY0" fmla="*/ 169081 h 169080"/>
                <a:gd name="connsiteX1" fmla="*/ 82697 w 152900"/>
                <a:gd name="connsiteY1" fmla="*/ 166799 h 169080"/>
                <a:gd name="connsiteX2" fmla="*/ 4927 w 152900"/>
                <a:gd name="connsiteY2" fmla="*/ 134030 h 169080"/>
                <a:gd name="connsiteX3" fmla="*/ 2570 w 152900"/>
                <a:gd name="connsiteY3" fmla="*/ 133768 h 169080"/>
                <a:gd name="connsiteX4" fmla="*/ 663 w 152900"/>
                <a:gd name="connsiteY4" fmla="*/ 129728 h 169080"/>
                <a:gd name="connsiteX5" fmla="*/ 50676 w 152900"/>
                <a:gd name="connsiteY5" fmla="*/ 91162 h 169080"/>
                <a:gd name="connsiteX6" fmla="*/ 52098 w 152900"/>
                <a:gd name="connsiteY6" fmla="*/ 90713 h 169080"/>
                <a:gd name="connsiteX7" fmla="*/ 108433 w 152900"/>
                <a:gd name="connsiteY7" fmla="*/ 55774 h 169080"/>
                <a:gd name="connsiteX8" fmla="*/ 133758 w 152900"/>
                <a:gd name="connsiteY8" fmla="*/ 4489 h 169080"/>
                <a:gd name="connsiteX9" fmla="*/ 134955 w 152900"/>
                <a:gd name="connsiteY9" fmla="*/ 0 h 169080"/>
                <a:gd name="connsiteX10" fmla="*/ 139331 w 152900"/>
                <a:gd name="connsiteY10" fmla="*/ 1534 h 169080"/>
                <a:gd name="connsiteX11" fmla="*/ 152461 w 152900"/>
                <a:gd name="connsiteY11" fmla="*/ 34976 h 169080"/>
                <a:gd name="connsiteX12" fmla="*/ 88158 w 152900"/>
                <a:gd name="connsiteY12" fmla="*/ 166799 h 169080"/>
                <a:gd name="connsiteX13" fmla="*/ 85390 w 152900"/>
                <a:gd name="connsiteY13" fmla="*/ 169043 h 169080"/>
                <a:gd name="connsiteX14" fmla="*/ 8668 w 152900"/>
                <a:gd name="connsiteY14" fmla="*/ 125801 h 169080"/>
                <a:gd name="connsiteX15" fmla="*/ 85427 w 152900"/>
                <a:gd name="connsiteY15" fmla="*/ 157896 h 169080"/>
                <a:gd name="connsiteX16" fmla="*/ 143932 w 152900"/>
                <a:gd name="connsiteY16" fmla="*/ 35724 h 169080"/>
                <a:gd name="connsiteX17" fmla="*/ 139818 w 152900"/>
                <a:gd name="connsiteY17" fmla="*/ 14327 h 169080"/>
                <a:gd name="connsiteX18" fmla="*/ 115653 w 152900"/>
                <a:gd name="connsiteY18" fmla="*/ 60488 h 169080"/>
                <a:gd name="connsiteX19" fmla="*/ 54791 w 152900"/>
                <a:gd name="connsiteY19" fmla="*/ 98905 h 169080"/>
                <a:gd name="connsiteX20" fmla="*/ 53444 w 152900"/>
                <a:gd name="connsiteY20" fmla="*/ 99354 h 169080"/>
                <a:gd name="connsiteX21" fmla="*/ 8705 w 152900"/>
                <a:gd name="connsiteY21" fmla="*/ 125801 h 16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2900" h="169080">
                  <a:moveTo>
                    <a:pt x="85427" y="169081"/>
                  </a:moveTo>
                  <a:lnTo>
                    <a:pt x="82697" y="166799"/>
                  </a:lnTo>
                  <a:cubicBezTo>
                    <a:pt x="60178" y="147908"/>
                    <a:pt x="35451" y="137472"/>
                    <a:pt x="4927" y="134030"/>
                  </a:cubicBezTo>
                  <a:lnTo>
                    <a:pt x="2570" y="133768"/>
                  </a:lnTo>
                  <a:lnTo>
                    <a:pt x="663" y="129728"/>
                  </a:lnTo>
                  <a:cubicBezTo>
                    <a:pt x="-5248" y="109790"/>
                    <a:pt x="29765" y="98157"/>
                    <a:pt x="50676" y="91162"/>
                  </a:cubicBezTo>
                  <a:lnTo>
                    <a:pt x="52098" y="90713"/>
                  </a:lnTo>
                  <a:cubicBezTo>
                    <a:pt x="62609" y="87309"/>
                    <a:pt x="94517" y="76909"/>
                    <a:pt x="108433" y="55774"/>
                  </a:cubicBezTo>
                  <a:cubicBezTo>
                    <a:pt x="117149" y="42532"/>
                    <a:pt x="127960" y="26073"/>
                    <a:pt x="133758" y="4489"/>
                  </a:cubicBezTo>
                  <a:lnTo>
                    <a:pt x="134955" y="0"/>
                  </a:lnTo>
                  <a:lnTo>
                    <a:pt x="139331" y="1534"/>
                  </a:lnTo>
                  <a:cubicBezTo>
                    <a:pt x="146514" y="4077"/>
                    <a:pt x="150666" y="14701"/>
                    <a:pt x="152461" y="34976"/>
                  </a:cubicBezTo>
                  <a:cubicBezTo>
                    <a:pt x="156501" y="81249"/>
                    <a:pt x="132486" y="130514"/>
                    <a:pt x="88158" y="166799"/>
                  </a:cubicBezTo>
                  <a:lnTo>
                    <a:pt x="85390" y="169043"/>
                  </a:lnTo>
                  <a:close/>
                  <a:moveTo>
                    <a:pt x="8668" y="125801"/>
                  </a:moveTo>
                  <a:cubicBezTo>
                    <a:pt x="38070" y="129579"/>
                    <a:pt x="63245" y="140090"/>
                    <a:pt x="85427" y="157896"/>
                  </a:cubicBezTo>
                  <a:cubicBezTo>
                    <a:pt x="125827" y="123668"/>
                    <a:pt x="147636" y="78219"/>
                    <a:pt x="143932" y="35724"/>
                  </a:cubicBezTo>
                  <a:cubicBezTo>
                    <a:pt x="142922" y="24352"/>
                    <a:pt x="141314" y="17955"/>
                    <a:pt x="139818" y="14327"/>
                  </a:cubicBezTo>
                  <a:cubicBezTo>
                    <a:pt x="133421" y="33517"/>
                    <a:pt x="123658" y="48330"/>
                    <a:pt x="115653" y="60488"/>
                  </a:cubicBezTo>
                  <a:cubicBezTo>
                    <a:pt x="100091" y="84166"/>
                    <a:pt x="65976" y="95239"/>
                    <a:pt x="54791" y="98905"/>
                  </a:cubicBezTo>
                  <a:lnTo>
                    <a:pt x="53444" y="99354"/>
                  </a:lnTo>
                  <a:cubicBezTo>
                    <a:pt x="39678" y="103955"/>
                    <a:pt x="8144" y="114429"/>
                    <a:pt x="8705" y="125801"/>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7" name="Freeform: Shape 96">
              <a:extLst>
                <a:ext uri="{FF2B5EF4-FFF2-40B4-BE49-F238E27FC236}">
                  <a16:creationId xmlns:a16="http://schemas.microsoft.com/office/drawing/2014/main" id="{BD3EF71D-7600-8B68-E51D-7DA77680E801}"/>
                </a:ext>
              </a:extLst>
            </p:cNvPr>
            <p:cNvSpPr/>
            <p:nvPr/>
          </p:nvSpPr>
          <p:spPr>
            <a:xfrm>
              <a:off x="6994681" y="2287468"/>
              <a:ext cx="86148" cy="81211"/>
            </a:xfrm>
            <a:custGeom>
              <a:avLst/>
              <a:gdLst>
                <a:gd name="connsiteX0" fmla="*/ 71373 w 86148"/>
                <a:gd name="connsiteY0" fmla="*/ 81211 h 81211"/>
                <a:gd name="connsiteX1" fmla="*/ 67258 w 86148"/>
                <a:gd name="connsiteY1" fmla="*/ 79865 h 81211"/>
                <a:gd name="connsiteX2" fmla="*/ 24053 w 86148"/>
                <a:gd name="connsiteY2" fmla="*/ 61572 h 81211"/>
                <a:gd name="connsiteX3" fmla="*/ 21210 w 86148"/>
                <a:gd name="connsiteY3" fmla="*/ 60226 h 81211"/>
                <a:gd name="connsiteX4" fmla="*/ 7893 w 86148"/>
                <a:gd name="connsiteY4" fmla="*/ 46011 h 81211"/>
                <a:gd name="connsiteX5" fmla="*/ 2207 w 86148"/>
                <a:gd name="connsiteY5" fmla="*/ 25736 h 81211"/>
                <a:gd name="connsiteX6" fmla="*/ 524 w 86148"/>
                <a:gd name="connsiteY6" fmla="*/ 15300 h 81211"/>
                <a:gd name="connsiteX7" fmla="*/ 0 w 86148"/>
                <a:gd name="connsiteY7" fmla="*/ 11708 h 81211"/>
                <a:gd name="connsiteX8" fmla="*/ 3441 w 86148"/>
                <a:gd name="connsiteY8" fmla="*/ 10586 h 81211"/>
                <a:gd name="connsiteX9" fmla="*/ 26110 w 86148"/>
                <a:gd name="connsiteY9" fmla="*/ 3816 h 81211"/>
                <a:gd name="connsiteX10" fmla="*/ 50088 w 86148"/>
                <a:gd name="connsiteY10" fmla="*/ 0 h 81211"/>
                <a:gd name="connsiteX11" fmla="*/ 71897 w 86148"/>
                <a:gd name="connsiteY11" fmla="*/ 15075 h 81211"/>
                <a:gd name="connsiteX12" fmla="*/ 72009 w 86148"/>
                <a:gd name="connsiteY12" fmla="*/ 15674 h 81211"/>
                <a:gd name="connsiteX13" fmla="*/ 72009 w 86148"/>
                <a:gd name="connsiteY13" fmla="*/ 16310 h 81211"/>
                <a:gd name="connsiteX14" fmla="*/ 83343 w 86148"/>
                <a:gd name="connsiteY14" fmla="*/ 56186 h 81211"/>
                <a:gd name="connsiteX15" fmla="*/ 86149 w 86148"/>
                <a:gd name="connsiteY15" fmla="*/ 59665 h 81211"/>
                <a:gd name="connsiteX16" fmla="*/ 82072 w 86148"/>
                <a:gd name="connsiteY16" fmla="*/ 62695 h 81211"/>
                <a:gd name="connsiteX17" fmla="*/ 81548 w 86148"/>
                <a:gd name="connsiteY17" fmla="*/ 63069 h 81211"/>
                <a:gd name="connsiteX18" fmla="*/ 72682 w 86148"/>
                <a:gd name="connsiteY18" fmla="*/ 77059 h 81211"/>
                <a:gd name="connsiteX19" fmla="*/ 71373 w 86148"/>
                <a:gd name="connsiteY19" fmla="*/ 81211 h 81211"/>
                <a:gd name="connsiteX20" fmla="*/ 9576 w 86148"/>
                <a:gd name="connsiteY20" fmla="*/ 17656 h 81211"/>
                <a:gd name="connsiteX21" fmla="*/ 10661 w 86148"/>
                <a:gd name="connsiteY21" fmla="*/ 24277 h 81211"/>
                <a:gd name="connsiteX22" fmla="*/ 15636 w 86148"/>
                <a:gd name="connsiteY22" fmla="*/ 42345 h 81211"/>
                <a:gd name="connsiteX23" fmla="*/ 24801 w 86148"/>
                <a:gd name="connsiteY23" fmla="*/ 52445 h 81211"/>
                <a:gd name="connsiteX24" fmla="*/ 27681 w 86148"/>
                <a:gd name="connsiteY24" fmla="*/ 53792 h 81211"/>
                <a:gd name="connsiteX25" fmla="*/ 65949 w 86148"/>
                <a:gd name="connsiteY25" fmla="*/ 70363 h 81211"/>
                <a:gd name="connsiteX26" fmla="*/ 74066 w 86148"/>
                <a:gd name="connsiteY26" fmla="*/ 58243 h 81211"/>
                <a:gd name="connsiteX27" fmla="*/ 63293 w 86148"/>
                <a:gd name="connsiteY27" fmla="*/ 16347 h 81211"/>
                <a:gd name="connsiteX28" fmla="*/ 50051 w 86148"/>
                <a:gd name="connsiteY28" fmla="*/ 8678 h 81211"/>
                <a:gd name="connsiteX29" fmla="*/ 28242 w 86148"/>
                <a:gd name="connsiteY29" fmla="*/ 12195 h 81211"/>
                <a:gd name="connsiteX30" fmla="*/ 9539 w 86148"/>
                <a:gd name="connsiteY30" fmla="*/ 17694 h 8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6148" h="81211">
                  <a:moveTo>
                    <a:pt x="71373" y="81211"/>
                  </a:moveTo>
                  <a:lnTo>
                    <a:pt x="67258" y="79865"/>
                  </a:lnTo>
                  <a:cubicBezTo>
                    <a:pt x="58281" y="76947"/>
                    <a:pt x="43766" y="70812"/>
                    <a:pt x="24053" y="61572"/>
                  </a:cubicBezTo>
                  <a:lnTo>
                    <a:pt x="21210" y="60226"/>
                  </a:lnTo>
                  <a:cubicBezTo>
                    <a:pt x="15823" y="57757"/>
                    <a:pt x="11073" y="52707"/>
                    <a:pt x="7893" y="46011"/>
                  </a:cubicBezTo>
                  <a:cubicBezTo>
                    <a:pt x="4826" y="39614"/>
                    <a:pt x="3404" y="32507"/>
                    <a:pt x="2207" y="25736"/>
                  </a:cubicBezTo>
                  <a:cubicBezTo>
                    <a:pt x="1571" y="22257"/>
                    <a:pt x="1047" y="18778"/>
                    <a:pt x="524" y="15300"/>
                  </a:cubicBezTo>
                  <a:lnTo>
                    <a:pt x="0" y="11708"/>
                  </a:lnTo>
                  <a:lnTo>
                    <a:pt x="3441" y="10586"/>
                  </a:lnTo>
                  <a:cubicBezTo>
                    <a:pt x="11708" y="7893"/>
                    <a:pt x="19115" y="5686"/>
                    <a:pt x="26110" y="3816"/>
                  </a:cubicBezTo>
                  <a:cubicBezTo>
                    <a:pt x="35874" y="1234"/>
                    <a:pt x="43729" y="0"/>
                    <a:pt x="50088" y="0"/>
                  </a:cubicBezTo>
                  <a:cubicBezTo>
                    <a:pt x="62620" y="0"/>
                    <a:pt x="69727" y="4938"/>
                    <a:pt x="71897" y="15075"/>
                  </a:cubicBezTo>
                  <a:lnTo>
                    <a:pt x="72009" y="15674"/>
                  </a:lnTo>
                  <a:lnTo>
                    <a:pt x="72009" y="16310"/>
                  </a:lnTo>
                  <a:cubicBezTo>
                    <a:pt x="70775" y="31497"/>
                    <a:pt x="74815" y="45637"/>
                    <a:pt x="83343" y="56186"/>
                  </a:cubicBezTo>
                  <a:lnTo>
                    <a:pt x="86149" y="59665"/>
                  </a:lnTo>
                  <a:lnTo>
                    <a:pt x="82072" y="62695"/>
                  </a:lnTo>
                  <a:cubicBezTo>
                    <a:pt x="82072" y="62695"/>
                    <a:pt x="81735" y="62919"/>
                    <a:pt x="81548" y="63069"/>
                  </a:cubicBezTo>
                  <a:cubicBezTo>
                    <a:pt x="77545" y="66361"/>
                    <a:pt x="74553" y="71074"/>
                    <a:pt x="72682" y="77059"/>
                  </a:cubicBezTo>
                  <a:lnTo>
                    <a:pt x="71373" y="81211"/>
                  </a:lnTo>
                  <a:close/>
                  <a:moveTo>
                    <a:pt x="9576" y="17656"/>
                  </a:moveTo>
                  <a:cubicBezTo>
                    <a:pt x="9913" y="19863"/>
                    <a:pt x="10287" y="22070"/>
                    <a:pt x="10661" y="24277"/>
                  </a:cubicBezTo>
                  <a:cubicBezTo>
                    <a:pt x="11746" y="30450"/>
                    <a:pt x="13055" y="36884"/>
                    <a:pt x="15636" y="42345"/>
                  </a:cubicBezTo>
                  <a:cubicBezTo>
                    <a:pt x="17955" y="47208"/>
                    <a:pt x="21210" y="50799"/>
                    <a:pt x="24801" y="52445"/>
                  </a:cubicBezTo>
                  <a:lnTo>
                    <a:pt x="27681" y="53792"/>
                  </a:lnTo>
                  <a:cubicBezTo>
                    <a:pt x="44365" y="61610"/>
                    <a:pt x="57196" y="67183"/>
                    <a:pt x="65949" y="70363"/>
                  </a:cubicBezTo>
                  <a:cubicBezTo>
                    <a:pt x="67969" y="65575"/>
                    <a:pt x="70700" y="61535"/>
                    <a:pt x="74066" y="58243"/>
                  </a:cubicBezTo>
                  <a:cubicBezTo>
                    <a:pt x="66024" y="46609"/>
                    <a:pt x="62208" y="31908"/>
                    <a:pt x="63293" y="16347"/>
                  </a:cubicBezTo>
                  <a:cubicBezTo>
                    <a:pt x="62395" y="12531"/>
                    <a:pt x="60263" y="8678"/>
                    <a:pt x="50051" y="8678"/>
                  </a:cubicBezTo>
                  <a:cubicBezTo>
                    <a:pt x="44515" y="8678"/>
                    <a:pt x="37183" y="9876"/>
                    <a:pt x="28242" y="12195"/>
                  </a:cubicBezTo>
                  <a:cubicBezTo>
                    <a:pt x="22407" y="13728"/>
                    <a:pt x="16235" y="15524"/>
                    <a:pt x="9539" y="17694"/>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8" name="Freeform: Shape 97">
              <a:extLst>
                <a:ext uri="{FF2B5EF4-FFF2-40B4-BE49-F238E27FC236}">
                  <a16:creationId xmlns:a16="http://schemas.microsoft.com/office/drawing/2014/main" id="{1DFD22E4-B475-352B-E691-002B8F16F3DB}"/>
                </a:ext>
              </a:extLst>
            </p:cNvPr>
            <p:cNvSpPr/>
            <p:nvPr/>
          </p:nvSpPr>
          <p:spPr>
            <a:xfrm>
              <a:off x="7168213" y="2619741"/>
              <a:ext cx="266303" cy="153311"/>
            </a:xfrm>
            <a:custGeom>
              <a:avLst/>
              <a:gdLst>
                <a:gd name="connsiteX0" fmla="*/ 128980 w 266303"/>
                <a:gd name="connsiteY0" fmla="*/ 153312 h 153311"/>
                <a:gd name="connsiteX1" fmla="*/ 128980 w 266303"/>
                <a:gd name="connsiteY1" fmla="*/ 153312 h 153311"/>
                <a:gd name="connsiteX2" fmla="*/ 90451 w 266303"/>
                <a:gd name="connsiteY2" fmla="*/ 147813 h 153311"/>
                <a:gd name="connsiteX3" fmla="*/ 53380 w 266303"/>
                <a:gd name="connsiteY3" fmla="*/ 132364 h 153311"/>
                <a:gd name="connsiteX4" fmla="*/ 1234 w 266303"/>
                <a:gd name="connsiteY4" fmla="*/ 67986 h 153311"/>
                <a:gd name="connsiteX5" fmla="*/ 0 w 266303"/>
                <a:gd name="connsiteY5" fmla="*/ 64582 h 153311"/>
                <a:gd name="connsiteX6" fmla="*/ 3142 w 266303"/>
                <a:gd name="connsiteY6" fmla="*/ 62786 h 153311"/>
                <a:gd name="connsiteX7" fmla="*/ 44739 w 266303"/>
                <a:gd name="connsiteY7" fmla="*/ 37013 h 153311"/>
                <a:gd name="connsiteX8" fmla="*/ 79154 w 266303"/>
                <a:gd name="connsiteY8" fmla="*/ 16775 h 153311"/>
                <a:gd name="connsiteX9" fmla="*/ 162310 w 266303"/>
                <a:gd name="connsiteY9" fmla="*/ 17 h 153311"/>
                <a:gd name="connsiteX10" fmla="*/ 262038 w 266303"/>
                <a:gd name="connsiteY10" fmla="*/ 38135 h 153311"/>
                <a:gd name="connsiteX11" fmla="*/ 262973 w 266303"/>
                <a:gd name="connsiteY11" fmla="*/ 38995 h 153311"/>
                <a:gd name="connsiteX12" fmla="*/ 263272 w 266303"/>
                <a:gd name="connsiteY12" fmla="*/ 40230 h 153311"/>
                <a:gd name="connsiteX13" fmla="*/ 257175 w 266303"/>
                <a:gd name="connsiteY13" fmla="*/ 97238 h 153311"/>
                <a:gd name="connsiteX14" fmla="*/ 172073 w 266303"/>
                <a:gd name="connsiteY14" fmla="*/ 147626 h 153311"/>
                <a:gd name="connsiteX15" fmla="*/ 128980 w 266303"/>
                <a:gd name="connsiteY15" fmla="*/ 153312 h 153311"/>
                <a:gd name="connsiteX16" fmla="*/ 10586 w 266303"/>
                <a:gd name="connsiteY16" fmla="*/ 68435 h 153311"/>
                <a:gd name="connsiteX17" fmla="*/ 57308 w 266303"/>
                <a:gd name="connsiteY17" fmla="*/ 124695 h 153311"/>
                <a:gd name="connsiteX18" fmla="*/ 92957 w 266303"/>
                <a:gd name="connsiteY18" fmla="*/ 139546 h 153311"/>
                <a:gd name="connsiteX19" fmla="*/ 169941 w 266303"/>
                <a:gd name="connsiteY19" fmla="*/ 139284 h 153311"/>
                <a:gd name="connsiteX20" fmla="*/ 249768 w 266303"/>
                <a:gd name="connsiteY20" fmla="*/ 92824 h 153311"/>
                <a:gd name="connsiteX21" fmla="*/ 255230 w 266303"/>
                <a:gd name="connsiteY21" fmla="*/ 43596 h 153311"/>
                <a:gd name="connsiteX22" fmla="*/ 162160 w 266303"/>
                <a:gd name="connsiteY22" fmla="*/ 8658 h 153311"/>
                <a:gd name="connsiteX23" fmla="*/ 82520 w 266303"/>
                <a:gd name="connsiteY23" fmla="*/ 24743 h 153311"/>
                <a:gd name="connsiteX24" fmla="*/ 49452 w 266303"/>
                <a:gd name="connsiteY24" fmla="*/ 44232 h 153311"/>
                <a:gd name="connsiteX25" fmla="*/ 10624 w 266303"/>
                <a:gd name="connsiteY25" fmla="*/ 68435 h 153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6303" h="153311">
                  <a:moveTo>
                    <a:pt x="128980" y="153312"/>
                  </a:moveTo>
                  <a:lnTo>
                    <a:pt x="128980" y="153312"/>
                  </a:lnTo>
                  <a:cubicBezTo>
                    <a:pt x="115476" y="153312"/>
                    <a:pt x="102496" y="151441"/>
                    <a:pt x="90451" y="147813"/>
                  </a:cubicBezTo>
                  <a:cubicBezTo>
                    <a:pt x="83605" y="145755"/>
                    <a:pt x="67558" y="139621"/>
                    <a:pt x="53380" y="132364"/>
                  </a:cubicBezTo>
                  <a:cubicBezTo>
                    <a:pt x="21360" y="115979"/>
                    <a:pt x="13280" y="100942"/>
                    <a:pt x="1234" y="67986"/>
                  </a:cubicBezTo>
                  <a:lnTo>
                    <a:pt x="0" y="64582"/>
                  </a:lnTo>
                  <a:lnTo>
                    <a:pt x="3142" y="62786"/>
                  </a:lnTo>
                  <a:cubicBezTo>
                    <a:pt x="19527" y="53322"/>
                    <a:pt x="33517" y="44270"/>
                    <a:pt x="44739" y="37013"/>
                  </a:cubicBezTo>
                  <a:cubicBezTo>
                    <a:pt x="58916" y="27848"/>
                    <a:pt x="70101" y="20591"/>
                    <a:pt x="79154" y="16775"/>
                  </a:cubicBezTo>
                  <a:cubicBezTo>
                    <a:pt x="105863" y="5553"/>
                    <a:pt x="135489" y="-357"/>
                    <a:pt x="162310" y="17"/>
                  </a:cubicBezTo>
                  <a:cubicBezTo>
                    <a:pt x="203795" y="727"/>
                    <a:pt x="234581" y="12473"/>
                    <a:pt x="262038" y="38135"/>
                  </a:cubicBezTo>
                  <a:lnTo>
                    <a:pt x="262973" y="38995"/>
                  </a:lnTo>
                  <a:lnTo>
                    <a:pt x="263272" y="40230"/>
                  </a:lnTo>
                  <a:cubicBezTo>
                    <a:pt x="268809" y="61963"/>
                    <a:pt x="266751" y="81153"/>
                    <a:pt x="257175" y="97238"/>
                  </a:cubicBezTo>
                  <a:cubicBezTo>
                    <a:pt x="243746" y="119757"/>
                    <a:pt x="215129" y="136740"/>
                    <a:pt x="172073" y="147626"/>
                  </a:cubicBezTo>
                  <a:cubicBezTo>
                    <a:pt x="157185" y="151404"/>
                    <a:pt x="142709" y="153312"/>
                    <a:pt x="128980" y="153312"/>
                  </a:cubicBezTo>
                  <a:close/>
                  <a:moveTo>
                    <a:pt x="10586" y="68435"/>
                  </a:moveTo>
                  <a:cubicBezTo>
                    <a:pt x="21322" y="97350"/>
                    <a:pt x="28953" y="110181"/>
                    <a:pt x="57308" y="124695"/>
                  </a:cubicBezTo>
                  <a:cubicBezTo>
                    <a:pt x="70999" y="131690"/>
                    <a:pt x="86373" y="137601"/>
                    <a:pt x="92957" y="139546"/>
                  </a:cubicBezTo>
                  <a:cubicBezTo>
                    <a:pt x="115738" y="146466"/>
                    <a:pt x="141923" y="146354"/>
                    <a:pt x="169941" y="139284"/>
                  </a:cubicBezTo>
                  <a:cubicBezTo>
                    <a:pt x="210715" y="128960"/>
                    <a:pt x="237536" y="113361"/>
                    <a:pt x="249768" y="92824"/>
                  </a:cubicBezTo>
                  <a:cubicBezTo>
                    <a:pt x="258073" y="78871"/>
                    <a:pt x="259868" y="62749"/>
                    <a:pt x="255230" y="43596"/>
                  </a:cubicBezTo>
                  <a:cubicBezTo>
                    <a:pt x="229643" y="20104"/>
                    <a:pt x="200877" y="9294"/>
                    <a:pt x="162160" y="8658"/>
                  </a:cubicBezTo>
                  <a:cubicBezTo>
                    <a:pt x="136499" y="8172"/>
                    <a:pt x="108144" y="13970"/>
                    <a:pt x="82520" y="24743"/>
                  </a:cubicBezTo>
                  <a:cubicBezTo>
                    <a:pt x="74179" y="28259"/>
                    <a:pt x="63256" y="35292"/>
                    <a:pt x="49452" y="44232"/>
                  </a:cubicBezTo>
                  <a:cubicBezTo>
                    <a:pt x="38829" y="51078"/>
                    <a:pt x="25848" y="59532"/>
                    <a:pt x="10624" y="68435"/>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9" name="Freeform: Shape 98">
              <a:extLst>
                <a:ext uri="{FF2B5EF4-FFF2-40B4-BE49-F238E27FC236}">
                  <a16:creationId xmlns:a16="http://schemas.microsoft.com/office/drawing/2014/main" id="{048CC167-754A-285E-0333-162B66E9A6C5}"/>
                </a:ext>
              </a:extLst>
            </p:cNvPr>
            <p:cNvSpPr/>
            <p:nvPr/>
          </p:nvSpPr>
          <p:spPr>
            <a:xfrm>
              <a:off x="7093848" y="2687165"/>
              <a:ext cx="149105" cy="155427"/>
            </a:xfrm>
            <a:custGeom>
              <a:avLst/>
              <a:gdLst>
                <a:gd name="connsiteX0" fmla="*/ 103132 w 149105"/>
                <a:gd name="connsiteY0" fmla="*/ 155427 h 155427"/>
                <a:gd name="connsiteX1" fmla="*/ 101673 w 149105"/>
                <a:gd name="connsiteY1" fmla="*/ 152248 h 155427"/>
                <a:gd name="connsiteX2" fmla="*/ 5013 w 149105"/>
                <a:gd name="connsiteY2" fmla="*/ 33629 h 155427"/>
                <a:gd name="connsiteX3" fmla="*/ 0 w 149105"/>
                <a:gd name="connsiteY3" fmla="*/ 28504 h 155427"/>
                <a:gd name="connsiteX4" fmla="*/ 6883 w 149105"/>
                <a:gd name="connsiteY4" fmla="*/ 26484 h 155427"/>
                <a:gd name="connsiteX5" fmla="*/ 65051 w 149105"/>
                <a:gd name="connsiteY5" fmla="*/ 2357 h 155427"/>
                <a:gd name="connsiteX6" fmla="*/ 69390 w 149105"/>
                <a:gd name="connsiteY6" fmla="*/ 0 h 155427"/>
                <a:gd name="connsiteX7" fmla="*/ 71111 w 149105"/>
                <a:gd name="connsiteY7" fmla="*/ 4638 h 155427"/>
                <a:gd name="connsiteX8" fmla="*/ 141100 w 149105"/>
                <a:gd name="connsiteY8" fmla="*/ 77209 h 155427"/>
                <a:gd name="connsiteX9" fmla="*/ 143532 w 149105"/>
                <a:gd name="connsiteY9" fmla="*/ 78219 h 155427"/>
                <a:gd name="connsiteX10" fmla="*/ 143756 w 149105"/>
                <a:gd name="connsiteY10" fmla="*/ 80837 h 155427"/>
                <a:gd name="connsiteX11" fmla="*/ 145290 w 149105"/>
                <a:gd name="connsiteY11" fmla="*/ 94266 h 155427"/>
                <a:gd name="connsiteX12" fmla="*/ 149105 w 149105"/>
                <a:gd name="connsiteY12" fmla="*/ 141661 h 155427"/>
                <a:gd name="connsiteX13" fmla="*/ 149105 w 149105"/>
                <a:gd name="connsiteY13" fmla="*/ 145140 h 155427"/>
                <a:gd name="connsiteX14" fmla="*/ 103094 w 149105"/>
                <a:gd name="connsiteY14" fmla="*/ 155427 h 155427"/>
                <a:gd name="connsiteX15" fmla="*/ 16085 w 149105"/>
                <a:gd name="connsiteY15" fmla="*/ 32657 h 155427"/>
                <a:gd name="connsiteX16" fmla="*/ 107995 w 149105"/>
                <a:gd name="connsiteY16" fmla="*/ 145514 h 155427"/>
                <a:gd name="connsiteX17" fmla="*/ 140464 w 149105"/>
                <a:gd name="connsiteY17" fmla="*/ 138257 h 155427"/>
                <a:gd name="connsiteX18" fmla="*/ 136761 w 149105"/>
                <a:gd name="connsiteY18" fmla="*/ 95351 h 155427"/>
                <a:gd name="connsiteX19" fmla="*/ 135414 w 149105"/>
                <a:gd name="connsiteY19" fmla="*/ 84129 h 155427"/>
                <a:gd name="connsiteX20" fmla="*/ 64789 w 149105"/>
                <a:gd name="connsiteY20" fmla="*/ 12195 h 155427"/>
                <a:gd name="connsiteX21" fmla="*/ 16085 w 149105"/>
                <a:gd name="connsiteY21" fmla="*/ 32657 h 155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9105" h="155427">
                  <a:moveTo>
                    <a:pt x="103132" y="155427"/>
                  </a:moveTo>
                  <a:lnTo>
                    <a:pt x="101673" y="152248"/>
                  </a:lnTo>
                  <a:cubicBezTo>
                    <a:pt x="86224" y="118244"/>
                    <a:pt x="23754" y="52856"/>
                    <a:pt x="5013" y="33629"/>
                  </a:cubicBezTo>
                  <a:lnTo>
                    <a:pt x="0" y="28504"/>
                  </a:lnTo>
                  <a:lnTo>
                    <a:pt x="6883" y="26484"/>
                  </a:lnTo>
                  <a:cubicBezTo>
                    <a:pt x="26297" y="20798"/>
                    <a:pt x="45861" y="12681"/>
                    <a:pt x="65051" y="2357"/>
                  </a:cubicBezTo>
                  <a:lnTo>
                    <a:pt x="69390" y="0"/>
                  </a:lnTo>
                  <a:lnTo>
                    <a:pt x="71111" y="4638"/>
                  </a:lnTo>
                  <a:cubicBezTo>
                    <a:pt x="85924" y="44402"/>
                    <a:pt x="96922" y="58767"/>
                    <a:pt x="141100" y="77209"/>
                  </a:cubicBezTo>
                  <a:lnTo>
                    <a:pt x="143532" y="78219"/>
                  </a:lnTo>
                  <a:lnTo>
                    <a:pt x="143756" y="80837"/>
                  </a:lnTo>
                  <a:cubicBezTo>
                    <a:pt x="144055" y="84578"/>
                    <a:pt x="144654" y="89067"/>
                    <a:pt x="145290" y="94266"/>
                  </a:cubicBezTo>
                  <a:cubicBezTo>
                    <a:pt x="146824" y="106349"/>
                    <a:pt x="148956" y="122846"/>
                    <a:pt x="149105" y="141661"/>
                  </a:cubicBezTo>
                  <a:lnTo>
                    <a:pt x="149105" y="145140"/>
                  </a:lnTo>
                  <a:lnTo>
                    <a:pt x="103094" y="155427"/>
                  </a:lnTo>
                  <a:close/>
                  <a:moveTo>
                    <a:pt x="16085" y="32657"/>
                  </a:moveTo>
                  <a:cubicBezTo>
                    <a:pt x="41784" y="59253"/>
                    <a:pt x="91573" y="112933"/>
                    <a:pt x="107995" y="145514"/>
                  </a:cubicBezTo>
                  <a:lnTo>
                    <a:pt x="140464" y="138257"/>
                  </a:lnTo>
                  <a:cubicBezTo>
                    <a:pt x="140090" y="121424"/>
                    <a:pt x="138257" y="107060"/>
                    <a:pt x="136761" y="95351"/>
                  </a:cubicBezTo>
                  <a:cubicBezTo>
                    <a:pt x="136237" y="91162"/>
                    <a:pt x="135751" y="87458"/>
                    <a:pt x="135414" y="84129"/>
                  </a:cubicBezTo>
                  <a:cubicBezTo>
                    <a:pt x="92246" y="65725"/>
                    <a:pt x="79341" y="49939"/>
                    <a:pt x="64789" y="12195"/>
                  </a:cubicBezTo>
                  <a:cubicBezTo>
                    <a:pt x="48704" y="20574"/>
                    <a:pt x="32357" y="27420"/>
                    <a:pt x="16085" y="32657"/>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0" name="Freeform: Shape 99">
              <a:extLst>
                <a:ext uri="{FF2B5EF4-FFF2-40B4-BE49-F238E27FC236}">
                  <a16:creationId xmlns:a16="http://schemas.microsoft.com/office/drawing/2014/main" id="{90F73DB6-0E16-BD42-7D7F-BBDC2777DBE3}"/>
                </a:ext>
              </a:extLst>
            </p:cNvPr>
            <p:cNvSpPr/>
            <p:nvPr/>
          </p:nvSpPr>
          <p:spPr>
            <a:xfrm>
              <a:off x="6952835" y="2295024"/>
              <a:ext cx="522798" cy="424011"/>
            </a:xfrm>
            <a:custGeom>
              <a:avLst/>
              <a:gdLst>
                <a:gd name="connsiteX0" fmla="*/ 71285 w 522798"/>
                <a:gd name="connsiteY0" fmla="*/ 423937 h 424011"/>
                <a:gd name="connsiteX1" fmla="*/ 1446 w 522798"/>
                <a:gd name="connsiteY1" fmla="*/ 360756 h 424011"/>
                <a:gd name="connsiteX2" fmla="*/ 93505 w 522798"/>
                <a:gd name="connsiteY2" fmla="*/ 245280 h 424011"/>
                <a:gd name="connsiteX3" fmla="*/ 95151 w 522798"/>
                <a:gd name="connsiteY3" fmla="*/ 244457 h 424011"/>
                <a:gd name="connsiteX4" fmla="*/ 96872 w 522798"/>
                <a:gd name="connsiteY4" fmla="*/ 245056 h 424011"/>
                <a:gd name="connsiteX5" fmla="*/ 118867 w 522798"/>
                <a:gd name="connsiteY5" fmla="*/ 247450 h 424011"/>
                <a:gd name="connsiteX6" fmla="*/ 133494 w 522798"/>
                <a:gd name="connsiteY6" fmla="*/ 243746 h 424011"/>
                <a:gd name="connsiteX7" fmla="*/ 180477 w 522798"/>
                <a:gd name="connsiteY7" fmla="*/ 229008 h 424011"/>
                <a:gd name="connsiteX8" fmla="*/ 181113 w 522798"/>
                <a:gd name="connsiteY8" fmla="*/ 234133 h 424011"/>
                <a:gd name="connsiteX9" fmla="*/ 185377 w 522798"/>
                <a:gd name="connsiteY9" fmla="*/ 256390 h 424011"/>
                <a:gd name="connsiteX10" fmla="*/ 186350 w 522798"/>
                <a:gd name="connsiteY10" fmla="*/ 260692 h 424011"/>
                <a:gd name="connsiteX11" fmla="*/ 182048 w 522798"/>
                <a:gd name="connsiteY11" fmla="*/ 261590 h 424011"/>
                <a:gd name="connsiteX12" fmla="*/ 140713 w 522798"/>
                <a:gd name="connsiteY12" fmla="*/ 274121 h 424011"/>
                <a:gd name="connsiteX13" fmla="*/ 90513 w 522798"/>
                <a:gd name="connsiteY13" fmla="*/ 324733 h 424011"/>
                <a:gd name="connsiteX14" fmla="*/ 88605 w 522798"/>
                <a:gd name="connsiteY14" fmla="*/ 353948 h 424011"/>
                <a:gd name="connsiteX15" fmla="*/ 104391 w 522798"/>
                <a:gd name="connsiteY15" fmla="*/ 389410 h 424011"/>
                <a:gd name="connsiteX16" fmla="*/ 109141 w 522798"/>
                <a:gd name="connsiteY16" fmla="*/ 386418 h 424011"/>
                <a:gd name="connsiteX17" fmla="*/ 94104 w 522798"/>
                <a:gd name="connsiteY17" fmla="*/ 352938 h 424011"/>
                <a:gd name="connsiteX18" fmla="*/ 93318 w 522798"/>
                <a:gd name="connsiteY18" fmla="*/ 345906 h 424011"/>
                <a:gd name="connsiteX19" fmla="*/ 92982 w 522798"/>
                <a:gd name="connsiteY19" fmla="*/ 339696 h 424011"/>
                <a:gd name="connsiteX20" fmla="*/ 98929 w 522798"/>
                <a:gd name="connsiteY20" fmla="*/ 341604 h 424011"/>
                <a:gd name="connsiteX21" fmla="*/ 133568 w 522798"/>
                <a:gd name="connsiteY21" fmla="*/ 346542 h 424011"/>
                <a:gd name="connsiteX22" fmla="*/ 164654 w 522798"/>
                <a:gd name="connsiteY22" fmla="*/ 341192 h 424011"/>
                <a:gd name="connsiteX23" fmla="*/ 195178 w 522798"/>
                <a:gd name="connsiteY23" fmla="*/ 309733 h 424011"/>
                <a:gd name="connsiteX24" fmla="*/ 196600 w 522798"/>
                <a:gd name="connsiteY24" fmla="*/ 288822 h 424011"/>
                <a:gd name="connsiteX25" fmla="*/ 194019 w 522798"/>
                <a:gd name="connsiteY25" fmla="*/ 269445 h 424011"/>
                <a:gd name="connsiteX26" fmla="*/ 193121 w 522798"/>
                <a:gd name="connsiteY26" fmla="*/ 265106 h 424011"/>
                <a:gd name="connsiteX27" fmla="*/ 197460 w 522798"/>
                <a:gd name="connsiteY27" fmla="*/ 264320 h 424011"/>
                <a:gd name="connsiteX28" fmla="*/ 206662 w 522798"/>
                <a:gd name="connsiteY28" fmla="*/ 262712 h 424011"/>
                <a:gd name="connsiteX29" fmla="*/ 211039 w 522798"/>
                <a:gd name="connsiteY29" fmla="*/ 261964 h 424011"/>
                <a:gd name="connsiteX30" fmla="*/ 344658 w 522798"/>
                <a:gd name="connsiteY30" fmla="*/ 209257 h 424011"/>
                <a:gd name="connsiteX31" fmla="*/ 399123 w 522798"/>
                <a:gd name="connsiteY31" fmla="*/ 130926 h 424011"/>
                <a:gd name="connsiteX32" fmla="*/ 398449 w 522798"/>
                <a:gd name="connsiteY32" fmla="*/ 104105 h 424011"/>
                <a:gd name="connsiteX33" fmla="*/ 373125 w 522798"/>
                <a:gd name="connsiteY33" fmla="*/ 80501 h 424011"/>
                <a:gd name="connsiteX34" fmla="*/ 365007 w 522798"/>
                <a:gd name="connsiteY34" fmla="*/ 79528 h 424011"/>
                <a:gd name="connsiteX35" fmla="*/ 342974 w 522798"/>
                <a:gd name="connsiteY35" fmla="*/ 86898 h 424011"/>
                <a:gd name="connsiteX36" fmla="*/ 346939 w 522798"/>
                <a:gd name="connsiteY36" fmla="*/ 90900 h 424011"/>
                <a:gd name="connsiteX37" fmla="*/ 364858 w 522798"/>
                <a:gd name="connsiteY37" fmla="*/ 85102 h 424011"/>
                <a:gd name="connsiteX38" fmla="*/ 371740 w 522798"/>
                <a:gd name="connsiteY38" fmla="*/ 85925 h 424011"/>
                <a:gd name="connsiteX39" fmla="*/ 393063 w 522798"/>
                <a:gd name="connsiteY39" fmla="*/ 105826 h 424011"/>
                <a:gd name="connsiteX40" fmla="*/ 393549 w 522798"/>
                <a:gd name="connsiteY40" fmla="*/ 130066 h 424011"/>
                <a:gd name="connsiteX41" fmla="*/ 341291 w 522798"/>
                <a:gd name="connsiteY41" fmla="*/ 204768 h 424011"/>
                <a:gd name="connsiteX42" fmla="*/ 210066 w 522798"/>
                <a:gd name="connsiteY42" fmla="*/ 256465 h 424011"/>
                <a:gd name="connsiteX43" fmla="*/ 205690 w 522798"/>
                <a:gd name="connsiteY43" fmla="*/ 257213 h 424011"/>
                <a:gd name="connsiteX44" fmla="*/ 195852 w 522798"/>
                <a:gd name="connsiteY44" fmla="*/ 258934 h 424011"/>
                <a:gd name="connsiteX45" fmla="*/ 191812 w 522798"/>
                <a:gd name="connsiteY45" fmla="*/ 259644 h 424011"/>
                <a:gd name="connsiteX46" fmla="*/ 190914 w 522798"/>
                <a:gd name="connsiteY46" fmla="*/ 255642 h 424011"/>
                <a:gd name="connsiteX47" fmla="*/ 186350 w 522798"/>
                <a:gd name="connsiteY47" fmla="*/ 230691 h 424011"/>
                <a:gd name="connsiteX48" fmla="*/ 186051 w 522798"/>
                <a:gd name="connsiteY48" fmla="*/ 227250 h 424011"/>
                <a:gd name="connsiteX49" fmla="*/ 211076 w 522798"/>
                <a:gd name="connsiteY49" fmla="*/ 219394 h 424011"/>
                <a:gd name="connsiteX50" fmla="*/ 248109 w 522798"/>
                <a:gd name="connsiteY50" fmla="*/ 206189 h 424011"/>
                <a:gd name="connsiteX51" fmla="*/ 317463 w 522798"/>
                <a:gd name="connsiteY51" fmla="*/ 142410 h 424011"/>
                <a:gd name="connsiteX52" fmla="*/ 312936 w 522798"/>
                <a:gd name="connsiteY52" fmla="*/ 139118 h 424011"/>
                <a:gd name="connsiteX53" fmla="*/ 245828 w 522798"/>
                <a:gd name="connsiteY53" fmla="*/ 201065 h 424011"/>
                <a:gd name="connsiteX54" fmla="*/ 225964 w 522798"/>
                <a:gd name="connsiteY54" fmla="*/ 208696 h 424011"/>
                <a:gd name="connsiteX55" fmla="*/ 222972 w 522798"/>
                <a:gd name="connsiteY55" fmla="*/ 209706 h 424011"/>
                <a:gd name="connsiteX56" fmla="*/ 221101 w 522798"/>
                <a:gd name="connsiteY56" fmla="*/ 207162 h 424011"/>
                <a:gd name="connsiteX57" fmla="*/ 212273 w 522798"/>
                <a:gd name="connsiteY57" fmla="*/ 192835 h 424011"/>
                <a:gd name="connsiteX58" fmla="*/ 209168 w 522798"/>
                <a:gd name="connsiteY58" fmla="*/ 169044 h 424011"/>
                <a:gd name="connsiteX59" fmla="*/ 233147 w 522798"/>
                <a:gd name="connsiteY59" fmla="*/ 141774 h 424011"/>
                <a:gd name="connsiteX60" fmla="*/ 243658 w 522798"/>
                <a:gd name="connsiteY60" fmla="*/ 134405 h 424011"/>
                <a:gd name="connsiteX61" fmla="*/ 302574 w 522798"/>
                <a:gd name="connsiteY61" fmla="*/ 85401 h 424011"/>
                <a:gd name="connsiteX62" fmla="*/ 345518 w 522798"/>
                <a:gd name="connsiteY62" fmla="*/ 2843 h 424011"/>
                <a:gd name="connsiteX63" fmla="*/ 346528 w 522798"/>
                <a:gd name="connsiteY63" fmla="*/ 1 h 424011"/>
                <a:gd name="connsiteX64" fmla="*/ 349857 w 522798"/>
                <a:gd name="connsiteY64" fmla="*/ 1 h 424011"/>
                <a:gd name="connsiteX65" fmla="*/ 371591 w 522798"/>
                <a:gd name="connsiteY65" fmla="*/ 6135 h 424011"/>
                <a:gd name="connsiteX66" fmla="*/ 417564 w 522798"/>
                <a:gd name="connsiteY66" fmla="*/ 35724 h 424011"/>
                <a:gd name="connsiteX67" fmla="*/ 423811 w 522798"/>
                <a:gd name="connsiteY67" fmla="*/ 40662 h 424011"/>
                <a:gd name="connsiteX68" fmla="*/ 438288 w 522798"/>
                <a:gd name="connsiteY68" fmla="*/ 62433 h 424011"/>
                <a:gd name="connsiteX69" fmla="*/ 440906 w 522798"/>
                <a:gd name="connsiteY69" fmla="*/ 70588 h 424011"/>
                <a:gd name="connsiteX70" fmla="*/ 446630 w 522798"/>
                <a:gd name="connsiteY70" fmla="*/ 88768 h 424011"/>
                <a:gd name="connsiteX71" fmla="*/ 478912 w 522798"/>
                <a:gd name="connsiteY71" fmla="*/ 154418 h 424011"/>
                <a:gd name="connsiteX72" fmla="*/ 481867 w 522798"/>
                <a:gd name="connsiteY72" fmla="*/ 159243 h 424011"/>
                <a:gd name="connsiteX73" fmla="*/ 477491 w 522798"/>
                <a:gd name="connsiteY73" fmla="*/ 176451 h 424011"/>
                <a:gd name="connsiteX74" fmla="*/ 472366 w 522798"/>
                <a:gd name="connsiteY74" fmla="*/ 177947 h 424011"/>
                <a:gd name="connsiteX75" fmla="*/ 464847 w 522798"/>
                <a:gd name="connsiteY75" fmla="*/ 174094 h 424011"/>
                <a:gd name="connsiteX76" fmla="*/ 457478 w 522798"/>
                <a:gd name="connsiteY76" fmla="*/ 163695 h 424011"/>
                <a:gd name="connsiteX77" fmla="*/ 449061 w 522798"/>
                <a:gd name="connsiteY77" fmla="*/ 152061 h 424011"/>
                <a:gd name="connsiteX78" fmla="*/ 436305 w 522798"/>
                <a:gd name="connsiteY78" fmla="*/ 146487 h 424011"/>
                <a:gd name="connsiteX79" fmla="*/ 430320 w 522798"/>
                <a:gd name="connsiteY79" fmla="*/ 147460 h 424011"/>
                <a:gd name="connsiteX80" fmla="*/ 415918 w 522798"/>
                <a:gd name="connsiteY80" fmla="*/ 165303 h 424011"/>
                <a:gd name="connsiteX81" fmla="*/ 416966 w 522798"/>
                <a:gd name="connsiteY81" fmla="*/ 237986 h 424011"/>
                <a:gd name="connsiteX82" fmla="*/ 422577 w 522798"/>
                <a:gd name="connsiteY82" fmla="*/ 237761 h 424011"/>
                <a:gd name="connsiteX83" fmla="*/ 421492 w 522798"/>
                <a:gd name="connsiteY83" fmla="*/ 165939 h 424011"/>
                <a:gd name="connsiteX84" fmla="*/ 432078 w 522798"/>
                <a:gd name="connsiteY84" fmla="*/ 152772 h 424011"/>
                <a:gd name="connsiteX85" fmla="*/ 436380 w 522798"/>
                <a:gd name="connsiteY85" fmla="*/ 152061 h 424011"/>
                <a:gd name="connsiteX86" fmla="*/ 444984 w 522798"/>
                <a:gd name="connsiteY86" fmla="*/ 155802 h 424011"/>
                <a:gd name="connsiteX87" fmla="*/ 452877 w 522798"/>
                <a:gd name="connsiteY87" fmla="*/ 166762 h 424011"/>
                <a:gd name="connsiteX88" fmla="*/ 460583 w 522798"/>
                <a:gd name="connsiteY88" fmla="*/ 177648 h 424011"/>
                <a:gd name="connsiteX89" fmla="*/ 472403 w 522798"/>
                <a:gd name="connsiteY89" fmla="*/ 183595 h 424011"/>
                <a:gd name="connsiteX90" fmla="*/ 480446 w 522798"/>
                <a:gd name="connsiteY90" fmla="*/ 181239 h 424011"/>
                <a:gd name="connsiteX91" fmla="*/ 487030 w 522798"/>
                <a:gd name="connsiteY91" fmla="*/ 157036 h 424011"/>
                <a:gd name="connsiteX92" fmla="*/ 484187 w 522798"/>
                <a:gd name="connsiteY92" fmla="*/ 152323 h 424011"/>
                <a:gd name="connsiteX93" fmla="*/ 469411 w 522798"/>
                <a:gd name="connsiteY93" fmla="*/ 127372 h 424011"/>
                <a:gd name="connsiteX94" fmla="*/ 465745 w 522798"/>
                <a:gd name="connsiteY94" fmla="*/ 120676 h 424011"/>
                <a:gd name="connsiteX95" fmla="*/ 473376 w 522798"/>
                <a:gd name="connsiteY95" fmla="*/ 121013 h 424011"/>
                <a:gd name="connsiteX96" fmla="*/ 511756 w 522798"/>
                <a:gd name="connsiteY96" fmla="*/ 138033 h 424011"/>
                <a:gd name="connsiteX97" fmla="*/ 522155 w 522798"/>
                <a:gd name="connsiteY97" fmla="*/ 179930 h 424011"/>
                <a:gd name="connsiteX98" fmla="*/ 521669 w 522798"/>
                <a:gd name="connsiteY98" fmla="*/ 181613 h 424011"/>
                <a:gd name="connsiteX99" fmla="*/ 512654 w 522798"/>
                <a:gd name="connsiteY99" fmla="*/ 210342 h 424011"/>
                <a:gd name="connsiteX100" fmla="*/ 512392 w 522798"/>
                <a:gd name="connsiteY100" fmla="*/ 211015 h 424011"/>
                <a:gd name="connsiteX101" fmla="*/ 495783 w 522798"/>
                <a:gd name="connsiteY101" fmla="*/ 239220 h 424011"/>
                <a:gd name="connsiteX102" fmla="*/ 442403 w 522798"/>
                <a:gd name="connsiteY102" fmla="*/ 271914 h 424011"/>
                <a:gd name="connsiteX103" fmla="*/ 440944 w 522798"/>
                <a:gd name="connsiteY103" fmla="*/ 272400 h 424011"/>
                <a:gd name="connsiteX104" fmla="*/ 386591 w 522798"/>
                <a:gd name="connsiteY104" fmla="*/ 314521 h 424011"/>
                <a:gd name="connsiteX105" fmla="*/ 387377 w 522798"/>
                <a:gd name="connsiteY105" fmla="*/ 319683 h 424011"/>
                <a:gd name="connsiteX106" fmla="*/ 382177 w 522798"/>
                <a:gd name="connsiteY106" fmla="*/ 319496 h 424011"/>
                <a:gd name="connsiteX107" fmla="*/ 380344 w 522798"/>
                <a:gd name="connsiteY107" fmla="*/ 319421 h 424011"/>
                <a:gd name="connsiteX108" fmla="*/ 377688 w 522798"/>
                <a:gd name="connsiteY108" fmla="*/ 319309 h 424011"/>
                <a:gd name="connsiteX109" fmla="*/ 374883 w 522798"/>
                <a:gd name="connsiteY109" fmla="*/ 319309 h 424011"/>
                <a:gd name="connsiteX110" fmla="*/ 293447 w 522798"/>
                <a:gd name="connsiteY110" fmla="*/ 336067 h 424011"/>
                <a:gd name="connsiteX111" fmla="*/ 289594 w 522798"/>
                <a:gd name="connsiteY111" fmla="*/ 337676 h 424011"/>
                <a:gd name="connsiteX112" fmla="*/ 287724 w 522798"/>
                <a:gd name="connsiteY112" fmla="*/ 333524 h 424011"/>
                <a:gd name="connsiteX113" fmla="*/ 307475 w 522798"/>
                <a:gd name="connsiteY113" fmla="*/ 292899 h 424011"/>
                <a:gd name="connsiteX114" fmla="*/ 350493 w 522798"/>
                <a:gd name="connsiteY114" fmla="*/ 275019 h 424011"/>
                <a:gd name="connsiteX115" fmla="*/ 348361 w 522798"/>
                <a:gd name="connsiteY115" fmla="*/ 269857 h 424011"/>
                <a:gd name="connsiteX116" fmla="*/ 305268 w 522798"/>
                <a:gd name="connsiteY116" fmla="*/ 287737 h 424011"/>
                <a:gd name="connsiteX117" fmla="*/ 282337 w 522798"/>
                <a:gd name="connsiteY117" fmla="*/ 335057 h 424011"/>
                <a:gd name="connsiteX118" fmla="*/ 284058 w 522798"/>
                <a:gd name="connsiteY118" fmla="*/ 339135 h 424011"/>
                <a:gd name="connsiteX119" fmla="*/ 283983 w 522798"/>
                <a:gd name="connsiteY119" fmla="*/ 339135 h 424011"/>
                <a:gd name="connsiteX120" fmla="*/ 284432 w 522798"/>
                <a:gd name="connsiteY120" fmla="*/ 340220 h 424011"/>
                <a:gd name="connsiteX121" fmla="*/ 281140 w 522798"/>
                <a:gd name="connsiteY121" fmla="*/ 342090 h 424011"/>
                <a:gd name="connsiteX122" fmla="*/ 257012 w 522798"/>
                <a:gd name="connsiteY122" fmla="*/ 357128 h 424011"/>
                <a:gd name="connsiteX123" fmla="*/ 207485 w 522798"/>
                <a:gd name="connsiteY123" fmla="*/ 387390 h 424011"/>
                <a:gd name="connsiteX124" fmla="*/ 71248 w 522798"/>
                <a:gd name="connsiteY124" fmla="*/ 424012 h 424011"/>
                <a:gd name="connsiteX125" fmla="*/ 95750 w 522798"/>
                <a:gd name="connsiteY125" fmla="*/ 253771 h 424011"/>
                <a:gd name="connsiteX126" fmla="*/ 9825 w 522798"/>
                <a:gd name="connsiteY126" fmla="*/ 358811 h 424011"/>
                <a:gd name="connsiteX127" fmla="*/ 71285 w 522798"/>
                <a:gd name="connsiteY127" fmla="*/ 415333 h 424011"/>
                <a:gd name="connsiteX128" fmla="*/ 203333 w 522798"/>
                <a:gd name="connsiteY128" fmla="*/ 379797 h 424011"/>
                <a:gd name="connsiteX129" fmla="*/ 252374 w 522798"/>
                <a:gd name="connsiteY129" fmla="*/ 349833 h 424011"/>
                <a:gd name="connsiteX130" fmla="*/ 273621 w 522798"/>
                <a:gd name="connsiteY130" fmla="*/ 336442 h 424011"/>
                <a:gd name="connsiteX131" fmla="*/ 272686 w 522798"/>
                <a:gd name="connsiteY131" fmla="*/ 334197 h 424011"/>
                <a:gd name="connsiteX132" fmla="*/ 272873 w 522798"/>
                <a:gd name="connsiteY132" fmla="*/ 334122 h 424011"/>
                <a:gd name="connsiteX133" fmla="*/ 301864 w 522798"/>
                <a:gd name="connsiteY133" fmla="*/ 279732 h 424011"/>
                <a:gd name="connsiteX134" fmla="*/ 353037 w 522798"/>
                <a:gd name="connsiteY134" fmla="*/ 258485 h 424011"/>
                <a:gd name="connsiteX135" fmla="*/ 361790 w 522798"/>
                <a:gd name="connsiteY135" fmla="*/ 279545 h 424011"/>
                <a:gd name="connsiteX136" fmla="*/ 310954 w 522798"/>
                <a:gd name="connsiteY136" fmla="*/ 300643 h 424011"/>
                <a:gd name="connsiteX137" fmla="*/ 294270 w 522798"/>
                <a:gd name="connsiteY137" fmla="*/ 326342 h 424011"/>
                <a:gd name="connsiteX138" fmla="*/ 377763 w 522798"/>
                <a:gd name="connsiteY138" fmla="*/ 310556 h 424011"/>
                <a:gd name="connsiteX139" fmla="*/ 438288 w 522798"/>
                <a:gd name="connsiteY139" fmla="*/ 264096 h 424011"/>
                <a:gd name="connsiteX140" fmla="*/ 439747 w 522798"/>
                <a:gd name="connsiteY140" fmla="*/ 263610 h 424011"/>
                <a:gd name="connsiteX141" fmla="*/ 488601 w 522798"/>
                <a:gd name="connsiteY141" fmla="*/ 234357 h 424011"/>
                <a:gd name="connsiteX142" fmla="*/ 504499 w 522798"/>
                <a:gd name="connsiteY142" fmla="*/ 207499 h 424011"/>
                <a:gd name="connsiteX143" fmla="*/ 513477 w 522798"/>
                <a:gd name="connsiteY143" fmla="*/ 178845 h 424011"/>
                <a:gd name="connsiteX144" fmla="*/ 513664 w 522798"/>
                <a:gd name="connsiteY144" fmla="*/ 178284 h 424011"/>
                <a:gd name="connsiteX145" fmla="*/ 505135 w 522798"/>
                <a:gd name="connsiteY145" fmla="*/ 143457 h 424011"/>
                <a:gd name="connsiteX146" fmla="*/ 481007 w 522798"/>
                <a:gd name="connsiteY146" fmla="*/ 130365 h 424011"/>
                <a:gd name="connsiteX147" fmla="*/ 491481 w 522798"/>
                <a:gd name="connsiteY147" fmla="*/ 147684 h 424011"/>
                <a:gd name="connsiteX148" fmla="*/ 494923 w 522798"/>
                <a:gd name="connsiteY148" fmla="*/ 153595 h 424011"/>
                <a:gd name="connsiteX149" fmla="*/ 484897 w 522798"/>
                <a:gd name="connsiteY149" fmla="*/ 188571 h 424011"/>
                <a:gd name="connsiteX150" fmla="*/ 472366 w 522798"/>
                <a:gd name="connsiteY150" fmla="*/ 192199 h 424011"/>
                <a:gd name="connsiteX151" fmla="*/ 453887 w 522798"/>
                <a:gd name="connsiteY151" fmla="*/ 183109 h 424011"/>
                <a:gd name="connsiteX152" fmla="*/ 445695 w 522798"/>
                <a:gd name="connsiteY152" fmla="*/ 171588 h 424011"/>
                <a:gd name="connsiteX153" fmla="*/ 438587 w 522798"/>
                <a:gd name="connsiteY153" fmla="*/ 161600 h 424011"/>
                <a:gd name="connsiteX154" fmla="*/ 436343 w 522798"/>
                <a:gd name="connsiteY154" fmla="*/ 160627 h 424011"/>
                <a:gd name="connsiteX155" fmla="*/ 434697 w 522798"/>
                <a:gd name="connsiteY155" fmla="*/ 160889 h 424011"/>
                <a:gd name="connsiteX156" fmla="*/ 430021 w 522798"/>
                <a:gd name="connsiteY156" fmla="*/ 166800 h 424011"/>
                <a:gd name="connsiteX157" fmla="*/ 431330 w 522798"/>
                <a:gd name="connsiteY157" fmla="*/ 241614 h 424011"/>
                <a:gd name="connsiteX158" fmla="*/ 431517 w 522798"/>
                <a:gd name="connsiteY158" fmla="*/ 245916 h 424011"/>
                <a:gd name="connsiteX159" fmla="*/ 408736 w 522798"/>
                <a:gd name="connsiteY159" fmla="*/ 246889 h 424011"/>
                <a:gd name="connsiteX160" fmla="*/ 408549 w 522798"/>
                <a:gd name="connsiteY160" fmla="*/ 242587 h 424011"/>
                <a:gd name="connsiteX161" fmla="*/ 407390 w 522798"/>
                <a:gd name="connsiteY161" fmla="*/ 164293 h 424011"/>
                <a:gd name="connsiteX162" fmla="*/ 427664 w 522798"/>
                <a:gd name="connsiteY162" fmla="*/ 139230 h 424011"/>
                <a:gd name="connsiteX163" fmla="*/ 436305 w 522798"/>
                <a:gd name="connsiteY163" fmla="*/ 137846 h 424011"/>
                <a:gd name="connsiteX164" fmla="*/ 455421 w 522798"/>
                <a:gd name="connsiteY164" fmla="*/ 146188 h 424011"/>
                <a:gd name="connsiteX165" fmla="*/ 464585 w 522798"/>
                <a:gd name="connsiteY165" fmla="*/ 158794 h 424011"/>
                <a:gd name="connsiteX166" fmla="*/ 471543 w 522798"/>
                <a:gd name="connsiteY166" fmla="*/ 168633 h 424011"/>
                <a:gd name="connsiteX167" fmla="*/ 472403 w 522798"/>
                <a:gd name="connsiteY167" fmla="*/ 169343 h 424011"/>
                <a:gd name="connsiteX168" fmla="*/ 473039 w 522798"/>
                <a:gd name="connsiteY168" fmla="*/ 169081 h 424011"/>
                <a:gd name="connsiteX169" fmla="*/ 474124 w 522798"/>
                <a:gd name="connsiteY169" fmla="*/ 162909 h 424011"/>
                <a:gd name="connsiteX170" fmla="*/ 471655 w 522798"/>
                <a:gd name="connsiteY170" fmla="*/ 158981 h 424011"/>
                <a:gd name="connsiteX171" fmla="*/ 438363 w 522798"/>
                <a:gd name="connsiteY171" fmla="*/ 91050 h 424011"/>
                <a:gd name="connsiteX172" fmla="*/ 432752 w 522798"/>
                <a:gd name="connsiteY172" fmla="*/ 73244 h 424011"/>
                <a:gd name="connsiteX173" fmla="*/ 430096 w 522798"/>
                <a:gd name="connsiteY173" fmla="*/ 64902 h 424011"/>
                <a:gd name="connsiteX174" fmla="*/ 418537 w 522798"/>
                <a:gd name="connsiteY174" fmla="*/ 47433 h 424011"/>
                <a:gd name="connsiteX175" fmla="*/ 412253 w 522798"/>
                <a:gd name="connsiteY175" fmla="*/ 42458 h 424011"/>
                <a:gd name="connsiteX176" fmla="*/ 368112 w 522798"/>
                <a:gd name="connsiteY176" fmla="*/ 13991 h 424011"/>
                <a:gd name="connsiteX177" fmla="*/ 352588 w 522798"/>
                <a:gd name="connsiteY177" fmla="*/ 8791 h 424011"/>
                <a:gd name="connsiteX178" fmla="*/ 309158 w 522798"/>
                <a:gd name="connsiteY178" fmla="*/ 90975 h 424011"/>
                <a:gd name="connsiteX179" fmla="*/ 248596 w 522798"/>
                <a:gd name="connsiteY179" fmla="*/ 141437 h 424011"/>
                <a:gd name="connsiteX180" fmla="*/ 238159 w 522798"/>
                <a:gd name="connsiteY180" fmla="*/ 148769 h 424011"/>
                <a:gd name="connsiteX181" fmla="*/ 217548 w 522798"/>
                <a:gd name="connsiteY181" fmla="*/ 171176 h 424011"/>
                <a:gd name="connsiteX182" fmla="*/ 220129 w 522798"/>
                <a:gd name="connsiteY182" fmla="*/ 189169 h 424011"/>
                <a:gd name="connsiteX183" fmla="*/ 226226 w 522798"/>
                <a:gd name="connsiteY183" fmla="*/ 199419 h 424011"/>
                <a:gd name="connsiteX184" fmla="*/ 242349 w 522798"/>
                <a:gd name="connsiteY184" fmla="*/ 193134 h 424011"/>
                <a:gd name="connsiteX185" fmla="*/ 308522 w 522798"/>
                <a:gd name="connsiteY185" fmla="*/ 130515 h 424011"/>
                <a:gd name="connsiteX186" fmla="*/ 311066 w 522798"/>
                <a:gd name="connsiteY186" fmla="*/ 127036 h 424011"/>
                <a:gd name="connsiteX187" fmla="*/ 329545 w 522798"/>
                <a:gd name="connsiteY187" fmla="*/ 140427 h 424011"/>
                <a:gd name="connsiteX188" fmla="*/ 327001 w 522798"/>
                <a:gd name="connsiteY188" fmla="*/ 143906 h 424011"/>
                <a:gd name="connsiteX189" fmla="*/ 251626 w 522798"/>
                <a:gd name="connsiteY189" fmla="*/ 213970 h 424011"/>
                <a:gd name="connsiteX190" fmla="*/ 213695 w 522798"/>
                <a:gd name="connsiteY190" fmla="*/ 227512 h 424011"/>
                <a:gd name="connsiteX191" fmla="*/ 195365 w 522798"/>
                <a:gd name="connsiteY191" fmla="*/ 233272 h 424011"/>
                <a:gd name="connsiteX192" fmla="*/ 198470 w 522798"/>
                <a:gd name="connsiteY192" fmla="*/ 249657 h 424011"/>
                <a:gd name="connsiteX193" fmla="*/ 204306 w 522798"/>
                <a:gd name="connsiteY193" fmla="*/ 248647 h 424011"/>
                <a:gd name="connsiteX194" fmla="*/ 208682 w 522798"/>
                <a:gd name="connsiteY194" fmla="*/ 247899 h 424011"/>
                <a:gd name="connsiteX195" fmla="*/ 336241 w 522798"/>
                <a:gd name="connsiteY195" fmla="*/ 197773 h 424011"/>
                <a:gd name="connsiteX196" fmla="*/ 385132 w 522798"/>
                <a:gd name="connsiteY196" fmla="*/ 128644 h 424011"/>
                <a:gd name="connsiteX197" fmla="*/ 384945 w 522798"/>
                <a:gd name="connsiteY197" fmla="*/ 108369 h 424011"/>
                <a:gd name="connsiteX198" fmla="*/ 369758 w 522798"/>
                <a:gd name="connsiteY198" fmla="*/ 94192 h 424011"/>
                <a:gd name="connsiteX199" fmla="*/ 349745 w 522798"/>
                <a:gd name="connsiteY199" fmla="*/ 99728 h 424011"/>
                <a:gd name="connsiteX200" fmla="*/ 346678 w 522798"/>
                <a:gd name="connsiteY200" fmla="*/ 102758 h 424011"/>
                <a:gd name="connsiteX201" fmla="*/ 330630 w 522798"/>
                <a:gd name="connsiteY201" fmla="*/ 86524 h 424011"/>
                <a:gd name="connsiteX202" fmla="*/ 333697 w 522798"/>
                <a:gd name="connsiteY202" fmla="*/ 83494 h 424011"/>
                <a:gd name="connsiteX203" fmla="*/ 365045 w 522798"/>
                <a:gd name="connsiteY203" fmla="*/ 70812 h 424011"/>
                <a:gd name="connsiteX204" fmla="*/ 375219 w 522798"/>
                <a:gd name="connsiteY204" fmla="*/ 72010 h 424011"/>
                <a:gd name="connsiteX205" fmla="*/ 406716 w 522798"/>
                <a:gd name="connsiteY205" fmla="*/ 101374 h 424011"/>
                <a:gd name="connsiteX206" fmla="*/ 407726 w 522798"/>
                <a:gd name="connsiteY206" fmla="*/ 132160 h 424011"/>
                <a:gd name="connsiteX207" fmla="*/ 349895 w 522798"/>
                <a:gd name="connsiteY207" fmla="*/ 216065 h 424011"/>
                <a:gd name="connsiteX208" fmla="*/ 212647 w 522798"/>
                <a:gd name="connsiteY208" fmla="*/ 270343 h 424011"/>
                <a:gd name="connsiteX209" fmla="*/ 208271 w 522798"/>
                <a:gd name="connsiteY209" fmla="*/ 271091 h 424011"/>
                <a:gd name="connsiteX210" fmla="*/ 203408 w 522798"/>
                <a:gd name="connsiteY210" fmla="*/ 271914 h 424011"/>
                <a:gd name="connsiteX211" fmla="*/ 205353 w 522798"/>
                <a:gd name="connsiteY211" fmla="*/ 288411 h 424011"/>
                <a:gd name="connsiteX212" fmla="*/ 203632 w 522798"/>
                <a:gd name="connsiteY212" fmla="*/ 311753 h 424011"/>
                <a:gd name="connsiteX213" fmla="*/ 168133 w 522798"/>
                <a:gd name="connsiteY213" fmla="*/ 348973 h 424011"/>
                <a:gd name="connsiteX214" fmla="*/ 133718 w 522798"/>
                <a:gd name="connsiteY214" fmla="*/ 354996 h 424011"/>
                <a:gd name="connsiteX215" fmla="*/ 102745 w 522798"/>
                <a:gd name="connsiteY215" fmla="*/ 351404 h 424011"/>
                <a:gd name="connsiteX216" fmla="*/ 118793 w 522798"/>
                <a:gd name="connsiteY216" fmla="*/ 385408 h 424011"/>
                <a:gd name="connsiteX217" fmla="*/ 121074 w 522798"/>
                <a:gd name="connsiteY217" fmla="*/ 389036 h 424011"/>
                <a:gd name="connsiteX218" fmla="*/ 101772 w 522798"/>
                <a:gd name="connsiteY218" fmla="*/ 401156 h 424011"/>
                <a:gd name="connsiteX219" fmla="*/ 99490 w 522798"/>
                <a:gd name="connsiteY219" fmla="*/ 397528 h 424011"/>
                <a:gd name="connsiteX220" fmla="*/ 80300 w 522798"/>
                <a:gd name="connsiteY220" fmla="*/ 355332 h 424011"/>
                <a:gd name="connsiteX221" fmla="*/ 82508 w 522798"/>
                <a:gd name="connsiteY221" fmla="*/ 321853 h 424011"/>
                <a:gd name="connsiteX222" fmla="*/ 137384 w 522798"/>
                <a:gd name="connsiteY222" fmla="*/ 266078 h 424011"/>
                <a:gd name="connsiteX223" fmla="*/ 176213 w 522798"/>
                <a:gd name="connsiteY223" fmla="*/ 253884 h 424011"/>
                <a:gd name="connsiteX224" fmla="*/ 173482 w 522798"/>
                <a:gd name="connsiteY224" fmla="*/ 240118 h 424011"/>
                <a:gd name="connsiteX225" fmla="*/ 136299 w 522798"/>
                <a:gd name="connsiteY225" fmla="*/ 251789 h 424011"/>
                <a:gd name="connsiteX226" fmla="*/ 120251 w 522798"/>
                <a:gd name="connsiteY226" fmla="*/ 255791 h 424011"/>
                <a:gd name="connsiteX227" fmla="*/ 95937 w 522798"/>
                <a:gd name="connsiteY227" fmla="*/ 253584 h 42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522798" h="424011">
                  <a:moveTo>
                    <a:pt x="71285" y="423937"/>
                  </a:moveTo>
                  <a:cubicBezTo>
                    <a:pt x="25499" y="423937"/>
                    <a:pt x="4551" y="374111"/>
                    <a:pt x="1446" y="360756"/>
                  </a:cubicBezTo>
                  <a:cubicBezTo>
                    <a:pt x="-9327" y="314446"/>
                    <a:pt x="41958" y="270717"/>
                    <a:pt x="93505" y="245280"/>
                  </a:cubicBezTo>
                  <a:lnTo>
                    <a:pt x="95151" y="244457"/>
                  </a:lnTo>
                  <a:lnTo>
                    <a:pt x="96872" y="245056"/>
                  </a:lnTo>
                  <a:cubicBezTo>
                    <a:pt x="104054" y="247637"/>
                    <a:pt x="111685" y="248422"/>
                    <a:pt x="118867" y="247450"/>
                  </a:cubicBezTo>
                  <a:cubicBezTo>
                    <a:pt x="123955" y="246739"/>
                    <a:pt x="128780" y="245243"/>
                    <a:pt x="133494" y="243746"/>
                  </a:cubicBezTo>
                  <a:lnTo>
                    <a:pt x="180477" y="229008"/>
                  </a:lnTo>
                  <a:lnTo>
                    <a:pt x="181113" y="234133"/>
                  </a:lnTo>
                  <a:cubicBezTo>
                    <a:pt x="181973" y="241240"/>
                    <a:pt x="183619" y="248721"/>
                    <a:pt x="185377" y="256390"/>
                  </a:cubicBezTo>
                  <a:lnTo>
                    <a:pt x="186350" y="260692"/>
                  </a:lnTo>
                  <a:lnTo>
                    <a:pt x="182048" y="261590"/>
                  </a:lnTo>
                  <a:cubicBezTo>
                    <a:pt x="164991" y="265106"/>
                    <a:pt x="152235" y="268959"/>
                    <a:pt x="140713" y="274121"/>
                  </a:cubicBezTo>
                  <a:cubicBezTo>
                    <a:pt x="115725" y="285343"/>
                    <a:pt x="97433" y="303785"/>
                    <a:pt x="90513" y="324733"/>
                  </a:cubicBezTo>
                  <a:cubicBezTo>
                    <a:pt x="87445" y="333973"/>
                    <a:pt x="86809" y="344073"/>
                    <a:pt x="88605" y="353948"/>
                  </a:cubicBezTo>
                  <a:cubicBezTo>
                    <a:pt x="90662" y="365170"/>
                    <a:pt x="100051" y="382041"/>
                    <a:pt x="104391" y="389410"/>
                  </a:cubicBezTo>
                  <a:lnTo>
                    <a:pt x="109141" y="386418"/>
                  </a:lnTo>
                  <a:cubicBezTo>
                    <a:pt x="104914" y="379235"/>
                    <a:pt x="95974" y="363188"/>
                    <a:pt x="94104" y="352938"/>
                  </a:cubicBezTo>
                  <a:cubicBezTo>
                    <a:pt x="93692" y="350731"/>
                    <a:pt x="93430" y="348374"/>
                    <a:pt x="93318" y="345906"/>
                  </a:cubicBezTo>
                  <a:lnTo>
                    <a:pt x="92982" y="339696"/>
                  </a:lnTo>
                  <a:lnTo>
                    <a:pt x="98929" y="341604"/>
                  </a:lnTo>
                  <a:cubicBezTo>
                    <a:pt x="108618" y="344709"/>
                    <a:pt x="121561" y="346542"/>
                    <a:pt x="133568" y="346542"/>
                  </a:cubicBezTo>
                  <a:cubicBezTo>
                    <a:pt x="145614" y="346542"/>
                    <a:pt x="156349" y="344709"/>
                    <a:pt x="164654" y="341192"/>
                  </a:cubicBezTo>
                  <a:cubicBezTo>
                    <a:pt x="180515" y="334534"/>
                    <a:pt x="191662" y="323050"/>
                    <a:pt x="195178" y="309733"/>
                  </a:cubicBezTo>
                  <a:cubicBezTo>
                    <a:pt x="197011" y="302775"/>
                    <a:pt x="196787" y="295368"/>
                    <a:pt x="196600" y="288822"/>
                  </a:cubicBezTo>
                  <a:cubicBezTo>
                    <a:pt x="196450" y="283548"/>
                    <a:pt x="195627" y="277413"/>
                    <a:pt x="194019" y="269445"/>
                  </a:cubicBezTo>
                  <a:lnTo>
                    <a:pt x="193121" y="265106"/>
                  </a:lnTo>
                  <a:lnTo>
                    <a:pt x="197460" y="264320"/>
                  </a:lnTo>
                  <a:cubicBezTo>
                    <a:pt x="200527" y="263797"/>
                    <a:pt x="203595" y="263236"/>
                    <a:pt x="206662" y="262712"/>
                  </a:cubicBezTo>
                  <a:lnTo>
                    <a:pt x="211039" y="261964"/>
                  </a:lnTo>
                  <a:cubicBezTo>
                    <a:pt x="230154" y="258634"/>
                    <a:pt x="296327" y="245056"/>
                    <a:pt x="344658" y="209257"/>
                  </a:cubicBezTo>
                  <a:cubicBezTo>
                    <a:pt x="373835" y="187598"/>
                    <a:pt x="397103" y="143682"/>
                    <a:pt x="399123" y="130926"/>
                  </a:cubicBezTo>
                  <a:cubicBezTo>
                    <a:pt x="400394" y="122734"/>
                    <a:pt x="401330" y="113158"/>
                    <a:pt x="398449" y="104105"/>
                  </a:cubicBezTo>
                  <a:cubicBezTo>
                    <a:pt x="394746" y="92621"/>
                    <a:pt x="384833" y="83344"/>
                    <a:pt x="373125" y="80501"/>
                  </a:cubicBezTo>
                  <a:cubicBezTo>
                    <a:pt x="370506" y="79865"/>
                    <a:pt x="367775" y="79528"/>
                    <a:pt x="365007" y="79528"/>
                  </a:cubicBezTo>
                  <a:cubicBezTo>
                    <a:pt x="356965" y="79528"/>
                    <a:pt x="349146" y="82184"/>
                    <a:pt x="342974" y="86898"/>
                  </a:cubicBezTo>
                  <a:lnTo>
                    <a:pt x="346939" y="90900"/>
                  </a:lnTo>
                  <a:cubicBezTo>
                    <a:pt x="352064" y="87197"/>
                    <a:pt x="358386" y="85102"/>
                    <a:pt x="364858" y="85102"/>
                  </a:cubicBezTo>
                  <a:cubicBezTo>
                    <a:pt x="367214" y="85102"/>
                    <a:pt x="369533" y="85364"/>
                    <a:pt x="371740" y="85925"/>
                  </a:cubicBezTo>
                  <a:cubicBezTo>
                    <a:pt x="381579" y="88357"/>
                    <a:pt x="389958" y="96137"/>
                    <a:pt x="393063" y="105826"/>
                  </a:cubicBezTo>
                  <a:cubicBezTo>
                    <a:pt x="395606" y="113793"/>
                    <a:pt x="394746" y="122547"/>
                    <a:pt x="393549" y="130066"/>
                  </a:cubicBezTo>
                  <a:cubicBezTo>
                    <a:pt x="391940" y="140203"/>
                    <a:pt x="370880" y="182810"/>
                    <a:pt x="341291" y="204768"/>
                  </a:cubicBezTo>
                  <a:cubicBezTo>
                    <a:pt x="293971" y="239856"/>
                    <a:pt x="228882" y="253210"/>
                    <a:pt x="210066" y="256465"/>
                  </a:cubicBezTo>
                  <a:lnTo>
                    <a:pt x="205690" y="257213"/>
                  </a:lnTo>
                  <a:cubicBezTo>
                    <a:pt x="202435" y="257774"/>
                    <a:pt x="199143" y="258335"/>
                    <a:pt x="195852" y="258934"/>
                  </a:cubicBezTo>
                  <a:lnTo>
                    <a:pt x="191812" y="259644"/>
                  </a:lnTo>
                  <a:lnTo>
                    <a:pt x="190914" y="255642"/>
                  </a:lnTo>
                  <a:cubicBezTo>
                    <a:pt x="188894" y="246851"/>
                    <a:pt x="187023" y="238285"/>
                    <a:pt x="186350" y="230691"/>
                  </a:cubicBezTo>
                  <a:lnTo>
                    <a:pt x="186051" y="227250"/>
                  </a:lnTo>
                  <a:lnTo>
                    <a:pt x="211076" y="219394"/>
                  </a:lnTo>
                  <a:cubicBezTo>
                    <a:pt x="223346" y="215541"/>
                    <a:pt x="236027" y="211539"/>
                    <a:pt x="248109" y="206189"/>
                  </a:cubicBezTo>
                  <a:cubicBezTo>
                    <a:pt x="274968" y="194219"/>
                    <a:pt x="300255" y="165640"/>
                    <a:pt x="317463" y="142410"/>
                  </a:cubicBezTo>
                  <a:lnTo>
                    <a:pt x="312936" y="139118"/>
                  </a:lnTo>
                  <a:cubicBezTo>
                    <a:pt x="296103" y="161750"/>
                    <a:pt x="271564" y="189618"/>
                    <a:pt x="245828" y="201065"/>
                  </a:cubicBezTo>
                  <a:cubicBezTo>
                    <a:pt x="240179" y="203571"/>
                    <a:pt x="233857" y="206002"/>
                    <a:pt x="225964" y="208696"/>
                  </a:cubicBezTo>
                  <a:lnTo>
                    <a:pt x="222972" y="209706"/>
                  </a:lnTo>
                  <a:lnTo>
                    <a:pt x="221101" y="207162"/>
                  </a:lnTo>
                  <a:cubicBezTo>
                    <a:pt x="218333" y="203384"/>
                    <a:pt x="214817" y="198334"/>
                    <a:pt x="212273" y="192835"/>
                  </a:cubicBezTo>
                  <a:cubicBezTo>
                    <a:pt x="208458" y="184531"/>
                    <a:pt x="207336" y="176077"/>
                    <a:pt x="209168" y="169044"/>
                  </a:cubicBezTo>
                  <a:cubicBezTo>
                    <a:pt x="212198" y="157373"/>
                    <a:pt x="222673" y="149143"/>
                    <a:pt x="233147" y="141774"/>
                  </a:cubicBezTo>
                  <a:cubicBezTo>
                    <a:pt x="236625" y="139305"/>
                    <a:pt x="240142" y="136874"/>
                    <a:pt x="243658" y="134405"/>
                  </a:cubicBezTo>
                  <a:cubicBezTo>
                    <a:pt x="264419" y="119966"/>
                    <a:pt x="285853" y="105003"/>
                    <a:pt x="302574" y="85401"/>
                  </a:cubicBezTo>
                  <a:cubicBezTo>
                    <a:pt x="323261" y="61124"/>
                    <a:pt x="335455" y="31385"/>
                    <a:pt x="345518" y="2843"/>
                  </a:cubicBezTo>
                  <a:lnTo>
                    <a:pt x="346528" y="1"/>
                  </a:lnTo>
                  <a:lnTo>
                    <a:pt x="349857" y="1"/>
                  </a:lnTo>
                  <a:cubicBezTo>
                    <a:pt x="355244" y="-37"/>
                    <a:pt x="362127" y="1908"/>
                    <a:pt x="371591" y="6135"/>
                  </a:cubicBezTo>
                  <a:cubicBezTo>
                    <a:pt x="390332" y="14515"/>
                    <a:pt x="401292" y="22819"/>
                    <a:pt x="417564" y="35724"/>
                  </a:cubicBezTo>
                  <a:lnTo>
                    <a:pt x="423811" y="40662"/>
                  </a:lnTo>
                  <a:cubicBezTo>
                    <a:pt x="432976" y="47882"/>
                    <a:pt x="436193" y="55401"/>
                    <a:pt x="438288" y="62433"/>
                  </a:cubicBezTo>
                  <a:cubicBezTo>
                    <a:pt x="438662" y="63668"/>
                    <a:pt x="439672" y="66847"/>
                    <a:pt x="440906" y="70588"/>
                  </a:cubicBezTo>
                  <a:cubicBezTo>
                    <a:pt x="443039" y="77209"/>
                    <a:pt x="445732" y="85476"/>
                    <a:pt x="446630" y="88768"/>
                  </a:cubicBezTo>
                  <a:cubicBezTo>
                    <a:pt x="453662" y="114168"/>
                    <a:pt x="472665" y="144467"/>
                    <a:pt x="478912" y="154418"/>
                  </a:cubicBezTo>
                  <a:lnTo>
                    <a:pt x="481867" y="159243"/>
                  </a:lnTo>
                  <a:cubicBezTo>
                    <a:pt x="485272" y="167136"/>
                    <a:pt x="481980" y="173720"/>
                    <a:pt x="477491" y="176451"/>
                  </a:cubicBezTo>
                  <a:cubicBezTo>
                    <a:pt x="475882" y="177423"/>
                    <a:pt x="474087" y="177947"/>
                    <a:pt x="472366" y="177947"/>
                  </a:cubicBezTo>
                  <a:cubicBezTo>
                    <a:pt x="470383" y="177947"/>
                    <a:pt x="467466" y="177274"/>
                    <a:pt x="464847" y="174094"/>
                  </a:cubicBezTo>
                  <a:cubicBezTo>
                    <a:pt x="462939" y="171737"/>
                    <a:pt x="460134" y="167660"/>
                    <a:pt x="457478" y="163695"/>
                  </a:cubicBezTo>
                  <a:cubicBezTo>
                    <a:pt x="454186" y="158832"/>
                    <a:pt x="451156" y="154306"/>
                    <a:pt x="449061" y="152061"/>
                  </a:cubicBezTo>
                  <a:cubicBezTo>
                    <a:pt x="445769" y="148470"/>
                    <a:pt x="441243" y="146487"/>
                    <a:pt x="436305" y="146487"/>
                  </a:cubicBezTo>
                  <a:cubicBezTo>
                    <a:pt x="434323" y="146487"/>
                    <a:pt x="432303" y="146824"/>
                    <a:pt x="430320" y="147460"/>
                  </a:cubicBezTo>
                  <a:cubicBezTo>
                    <a:pt x="422502" y="150004"/>
                    <a:pt x="416854" y="156999"/>
                    <a:pt x="415918" y="165303"/>
                  </a:cubicBezTo>
                  <a:cubicBezTo>
                    <a:pt x="414684" y="176376"/>
                    <a:pt x="416405" y="223434"/>
                    <a:pt x="416966" y="237986"/>
                  </a:cubicBezTo>
                  <a:lnTo>
                    <a:pt x="422577" y="237761"/>
                  </a:lnTo>
                  <a:cubicBezTo>
                    <a:pt x="422016" y="223247"/>
                    <a:pt x="420295" y="176525"/>
                    <a:pt x="421492" y="165939"/>
                  </a:cubicBezTo>
                  <a:cubicBezTo>
                    <a:pt x="422315" y="158533"/>
                    <a:pt x="427515" y="154268"/>
                    <a:pt x="432078" y="152772"/>
                  </a:cubicBezTo>
                  <a:cubicBezTo>
                    <a:pt x="433051" y="152473"/>
                    <a:pt x="434585" y="152061"/>
                    <a:pt x="436380" y="152061"/>
                  </a:cubicBezTo>
                  <a:cubicBezTo>
                    <a:pt x="439747" y="152061"/>
                    <a:pt x="442739" y="153370"/>
                    <a:pt x="444984" y="155802"/>
                  </a:cubicBezTo>
                  <a:cubicBezTo>
                    <a:pt x="446667" y="157635"/>
                    <a:pt x="449323" y="161488"/>
                    <a:pt x="452877" y="166762"/>
                  </a:cubicBezTo>
                  <a:cubicBezTo>
                    <a:pt x="455757" y="171064"/>
                    <a:pt x="458488" y="175104"/>
                    <a:pt x="460583" y="177648"/>
                  </a:cubicBezTo>
                  <a:cubicBezTo>
                    <a:pt x="463725" y="181501"/>
                    <a:pt x="467952" y="183595"/>
                    <a:pt x="472403" y="183595"/>
                  </a:cubicBezTo>
                  <a:cubicBezTo>
                    <a:pt x="475134" y="183595"/>
                    <a:pt x="477902" y="182772"/>
                    <a:pt x="480446" y="181239"/>
                  </a:cubicBezTo>
                  <a:cubicBezTo>
                    <a:pt x="486955" y="177274"/>
                    <a:pt x="491780" y="167997"/>
                    <a:pt x="487030" y="157036"/>
                  </a:cubicBezTo>
                  <a:cubicBezTo>
                    <a:pt x="486768" y="156438"/>
                    <a:pt x="486132" y="155390"/>
                    <a:pt x="484187" y="152323"/>
                  </a:cubicBezTo>
                  <a:cubicBezTo>
                    <a:pt x="481082" y="147423"/>
                    <a:pt x="475359" y="138258"/>
                    <a:pt x="469411" y="127372"/>
                  </a:cubicBezTo>
                  <a:lnTo>
                    <a:pt x="465745" y="120676"/>
                  </a:lnTo>
                  <a:lnTo>
                    <a:pt x="473376" y="121013"/>
                  </a:lnTo>
                  <a:cubicBezTo>
                    <a:pt x="489798" y="121724"/>
                    <a:pt x="503077" y="127597"/>
                    <a:pt x="511756" y="138033"/>
                  </a:cubicBezTo>
                  <a:cubicBezTo>
                    <a:pt x="520734" y="148769"/>
                    <a:pt x="524399" y="163657"/>
                    <a:pt x="522155" y="179930"/>
                  </a:cubicBezTo>
                  <a:cubicBezTo>
                    <a:pt x="522155" y="180266"/>
                    <a:pt x="522118" y="180304"/>
                    <a:pt x="521669" y="181613"/>
                  </a:cubicBezTo>
                  <a:cubicBezTo>
                    <a:pt x="517853" y="193247"/>
                    <a:pt x="514823" y="202898"/>
                    <a:pt x="512654" y="210342"/>
                  </a:cubicBezTo>
                  <a:lnTo>
                    <a:pt x="512392" y="211015"/>
                  </a:lnTo>
                  <a:cubicBezTo>
                    <a:pt x="507192" y="221900"/>
                    <a:pt x="500870" y="231514"/>
                    <a:pt x="495783" y="239220"/>
                  </a:cubicBezTo>
                  <a:cubicBezTo>
                    <a:pt x="487254" y="252163"/>
                    <a:pt x="469299" y="263161"/>
                    <a:pt x="442403" y="271914"/>
                  </a:cubicBezTo>
                  <a:lnTo>
                    <a:pt x="440944" y="272400"/>
                  </a:lnTo>
                  <a:cubicBezTo>
                    <a:pt x="419322" y="279582"/>
                    <a:pt x="383075" y="291628"/>
                    <a:pt x="386591" y="314521"/>
                  </a:cubicBezTo>
                  <a:lnTo>
                    <a:pt x="387377" y="319683"/>
                  </a:lnTo>
                  <a:lnTo>
                    <a:pt x="382177" y="319496"/>
                  </a:lnTo>
                  <a:cubicBezTo>
                    <a:pt x="381579" y="319496"/>
                    <a:pt x="380943" y="319459"/>
                    <a:pt x="380344" y="319421"/>
                  </a:cubicBezTo>
                  <a:cubicBezTo>
                    <a:pt x="379484" y="319384"/>
                    <a:pt x="378586" y="319346"/>
                    <a:pt x="377688" y="319309"/>
                  </a:cubicBezTo>
                  <a:cubicBezTo>
                    <a:pt x="376753" y="319309"/>
                    <a:pt x="375818" y="319309"/>
                    <a:pt x="374883" y="319309"/>
                  </a:cubicBezTo>
                  <a:cubicBezTo>
                    <a:pt x="348511" y="319309"/>
                    <a:pt x="319595" y="325257"/>
                    <a:pt x="293447" y="336067"/>
                  </a:cubicBezTo>
                  <a:lnTo>
                    <a:pt x="289594" y="337676"/>
                  </a:lnTo>
                  <a:lnTo>
                    <a:pt x="287724" y="333524"/>
                  </a:lnTo>
                  <a:cubicBezTo>
                    <a:pt x="280167" y="316466"/>
                    <a:pt x="287200" y="302064"/>
                    <a:pt x="307475" y="292899"/>
                  </a:cubicBezTo>
                  <a:lnTo>
                    <a:pt x="350493" y="275019"/>
                  </a:lnTo>
                  <a:lnTo>
                    <a:pt x="348361" y="269857"/>
                  </a:lnTo>
                  <a:lnTo>
                    <a:pt x="305268" y="287737"/>
                  </a:lnTo>
                  <a:cubicBezTo>
                    <a:pt x="271826" y="302812"/>
                    <a:pt x="279270" y="327763"/>
                    <a:pt x="282337" y="335057"/>
                  </a:cubicBezTo>
                  <a:lnTo>
                    <a:pt x="284058" y="339135"/>
                  </a:lnTo>
                  <a:lnTo>
                    <a:pt x="283983" y="339135"/>
                  </a:lnTo>
                  <a:lnTo>
                    <a:pt x="284432" y="340220"/>
                  </a:lnTo>
                  <a:lnTo>
                    <a:pt x="281140" y="342090"/>
                  </a:lnTo>
                  <a:cubicBezTo>
                    <a:pt x="274070" y="346093"/>
                    <a:pt x="266177" y="351217"/>
                    <a:pt x="257012" y="357128"/>
                  </a:cubicBezTo>
                  <a:cubicBezTo>
                    <a:pt x="243770" y="365694"/>
                    <a:pt x="227348" y="376355"/>
                    <a:pt x="207485" y="387390"/>
                  </a:cubicBezTo>
                  <a:cubicBezTo>
                    <a:pt x="163232" y="412042"/>
                    <a:pt x="118643" y="424012"/>
                    <a:pt x="71248" y="424012"/>
                  </a:cubicBezTo>
                  <a:close/>
                  <a:moveTo>
                    <a:pt x="95750" y="253771"/>
                  </a:moveTo>
                  <a:cubicBezTo>
                    <a:pt x="49814" y="276814"/>
                    <a:pt x="324" y="317813"/>
                    <a:pt x="9825" y="358811"/>
                  </a:cubicBezTo>
                  <a:cubicBezTo>
                    <a:pt x="12593" y="370744"/>
                    <a:pt x="31147" y="415333"/>
                    <a:pt x="71285" y="415333"/>
                  </a:cubicBezTo>
                  <a:cubicBezTo>
                    <a:pt x="117184" y="415333"/>
                    <a:pt x="160352" y="403700"/>
                    <a:pt x="203333" y="379797"/>
                  </a:cubicBezTo>
                  <a:cubicBezTo>
                    <a:pt x="222934" y="368874"/>
                    <a:pt x="239244" y="358325"/>
                    <a:pt x="252374" y="349833"/>
                  </a:cubicBezTo>
                  <a:cubicBezTo>
                    <a:pt x="260267" y="344709"/>
                    <a:pt x="267225" y="340220"/>
                    <a:pt x="273621" y="336442"/>
                  </a:cubicBezTo>
                  <a:lnTo>
                    <a:pt x="272686" y="334197"/>
                  </a:lnTo>
                  <a:lnTo>
                    <a:pt x="272873" y="334122"/>
                  </a:lnTo>
                  <a:cubicBezTo>
                    <a:pt x="267075" y="315942"/>
                    <a:pt x="271900" y="293236"/>
                    <a:pt x="301864" y="279732"/>
                  </a:cubicBezTo>
                  <a:lnTo>
                    <a:pt x="353037" y="258485"/>
                  </a:lnTo>
                  <a:lnTo>
                    <a:pt x="361790" y="279545"/>
                  </a:lnTo>
                  <a:lnTo>
                    <a:pt x="310954" y="300643"/>
                  </a:lnTo>
                  <a:cubicBezTo>
                    <a:pt x="291839" y="309246"/>
                    <a:pt x="292325" y="320095"/>
                    <a:pt x="294270" y="326342"/>
                  </a:cubicBezTo>
                  <a:cubicBezTo>
                    <a:pt x="321315" y="315755"/>
                    <a:pt x="350905" y="310144"/>
                    <a:pt x="377763" y="310556"/>
                  </a:cubicBezTo>
                  <a:cubicBezTo>
                    <a:pt x="378249" y="284071"/>
                    <a:pt x="415470" y="271690"/>
                    <a:pt x="438288" y="264096"/>
                  </a:cubicBezTo>
                  <a:lnTo>
                    <a:pt x="439747" y="263610"/>
                  </a:lnTo>
                  <a:cubicBezTo>
                    <a:pt x="464772" y="255492"/>
                    <a:pt x="481194" y="245617"/>
                    <a:pt x="488601" y="234357"/>
                  </a:cubicBezTo>
                  <a:cubicBezTo>
                    <a:pt x="493726" y="226539"/>
                    <a:pt x="499561" y="217711"/>
                    <a:pt x="504499" y="207499"/>
                  </a:cubicBezTo>
                  <a:cubicBezTo>
                    <a:pt x="506668" y="200017"/>
                    <a:pt x="509698" y="190366"/>
                    <a:pt x="513477" y="178845"/>
                  </a:cubicBezTo>
                  <a:lnTo>
                    <a:pt x="513664" y="178284"/>
                  </a:lnTo>
                  <a:cubicBezTo>
                    <a:pt x="515459" y="164518"/>
                    <a:pt x="512429" y="152211"/>
                    <a:pt x="505135" y="143457"/>
                  </a:cubicBezTo>
                  <a:cubicBezTo>
                    <a:pt x="499374" y="136537"/>
                    <a:pt x="491257" y="132160"/>
                    <a:pt x="481007" y="130365"/>
                  </a:cubicBezTo>
                  <a:cubicBezTo>
                    <a:pt x="485309" y="137809"/>
                    <a:pt x="489162" y="143981"/>
                    <a:pt x="491481" y="147684"/>
                  </a:cubicBezTo>
                  <a:cubicBezTo>
                    <a:pt x="493800" y="151350"/>
                    <a:pt x="494399" y="152360"/>
                    <a:pt x="494923" y="153595"/>
                  </a:cubicBezTo>
                  <a:cubicBezTo>
                    <a:pt x="501693" y="169306"/>
                    <a:pt x="494474" y="182735"/>
                    <a:pt x="484897" y="188571"/>
                  </a:cubicBezTo>
                  <a:cubicBezTo>
                    <a:pt x="481007" y="190927"/>
                    <a:pt x="476668" y="192199"/>
                    <a:pt x="472366" y="192199"/>
                  </a:cubicBezTo>
                  <a:cubicBezTo>
                    <a:pt x="465259" y="192199"/>
                    <a:pt x="458712" y="188982"/>
                    <a:pt x="453887" y="183109"/>
                  </a:cubicBezTo>
                  <a:cubicBezTo>
                    <a:pt x="451530" y="180229"/>
                    <a:pt x="448687" y="176039"/>
                    <a:pt x="445695" y="171588"/>
                  </a:cubicBezTo>
                  <a:cubicBezTo>
                    <a:pt x="443263" y="167997"/>
                    <a:pt x="439971" y="163096"/>
                    <a:pt x="438587" y="161600"/>
                  </a:cubicBezTo>
                  <a:cubicBezTo>
                    <a:pt x="437989" y="160927"/>
                    <a:pt x="437278" y="160627"/>
                    <a:pt x="436343" y="160627"/>
                  </a:cubicBezTo>
                  <a:cubicBezTo>
                    <a:pt x="435632" y="160627"/>
                    <a:pt x="435034" y="160814"/>
                    <a:pt x="434697" y="160889"/>
                  </a:cubicBezTo>
                  <a:cubicBezTo>
                    <a:pt x="433724" y="161226"/>
                    <a:pt x="430470" y="162573"/>
                    <a:pt x="430021" y="166800"/>
                  </a:cubicBezTo>
                  <a:cubicBezTo>
                    <a:pt x="429048" y="175515"/>
                    <a:pt x="430283" y="217299"/>
                    <a:pt x="431330" y="241614"/>
                  </a:cubicBezTo>
                  <a:lnTo>
                    <a:pt x="431517" y="245916"/>
                  </a:lnTo>
                  <a:lnTo>
                    <a:pt x="408736" y="246889"/>
                  </a:lnTo>
                  <a:lnTo>
                    <a:pt x="408549" y="242587"/>
                  </a:lnTo>
                  <a:cubicBezTo>
                    <a:pt x="408437" y="239968"/>
                    <a:pt x="405818" y="178022"/>
                    <a:pt x="407390" y="164293"/>
                  </a:cubicBezTo>
                  <a:cubicBezTo>
                    <a:pt x="408699" y="152660"/>
                    <a:pt x="416667" y="142822"/>
                    <a:pt x="427664" y="139230"/>
                  </a:cubicBezTo>
                  <a:cubicBezTo>
                    <a:pt x="430507" y="138295"/>
                    <a:pt x="433425" y="137846"/>
                    <a:pt x="436305" y="137846"/>
                  </a:cubicBezTo>
                  <a:cubicBezTo>
                    <a:pt x="443675" y="137846"/>
                    <a:pt x="450483" y="140802"/>
                    <a:pt x="455421" y="146188"/>
                  </a:cubicBezTo>
                  <a:cubicBezTo>
                    <a:pt x="457927" y="148919"/>
                    <a:pt x="461181" y="153707"/>
                    <a:pt x="464585" y="158794"/>
                  </a:cubicBezTo>
                  <a:cubicBezTo>
                    <a:pt x="467204" y="162647"/>
                    <a:pt x="469860" y="166613"/>
                    <a:pt x="471543" y="168633"/>
                  </a:cubicBezTo>
                  <a:cubicBezTo>
                    <a:pt x="471992" y="169194"/>
                    <a:pt x="472329" y="169343"/>
                    <a:pt x="472403" y="169343"/>
                  </a:cubicBezTo>
                  <a:cubicBezTo>
                    <a:pt x="472478" y="169343"/>
                    <a:pt x="472703" y="169306"/>
                    <a:pt x="473039" y="169081"/>
                  </a:cubicBezTo>
                  <a:cubicBezTo>
                    <a:pt x="474349" y="168258"/>
                    <a:pt x="475396" y="166164"/>
                    <a:pt x="474124" y="162909"/>
                  </a:cubicBezTo>
                  <a:lnTo>
                    <a:pt x="471655" y="158981"/>
                  </a:lnTo>
                  <a:cubicBezTo>
                    <a:pt x="465259" y="148769"/>
                    <a:pt x="445732" y="117684"/>
                    <a:pt x="438363" y="91050"/>
                  </a:cubicBezTo>
                  <a:cubicBezTo>
                    <a:pt x="437502" y="87945"/>
                    <a:pt x="434772" y="79454"/>
                    <a:pt x="432752" y="73244"/>
                  </a:cubicBezTo>
                  <a:cubicBezTo>
                    <a:pt x="431517" y="69428"/>
                    <a:pt x="430470" y="66211"/>
                    <a:pt x="430096" y="64902"/>
                  </a:cubicBezTo>
                  <a:cubicBezTo>
                    <a:pt x="428076" y="58131"/>
                    <a:pt x="425420" y="52857"/>
                    <a:pt x="418537" y="47433"/>
                  </a:cubicBezTo>
                  <a:lnTo>
                    <a:pt x="412253" y="42458"/>
                  </a:lnTo>
                  <a:cubicBezTo>
                    <a:pt x="396018" y="29590"/>
                    <a:pt x="385955" y="21959"/>
                    <a:pt x="368112" y="13991"/>
                  </a:cubicBezTo>
                  <a:cubicBezTo>
                    <a:pt x="361566" y="11073"/>
                    <a:pt x="356441" y="9352"/>
                    <a:pt x="352588" y="8791"/>
                  </a:cubicBezTo>
                  <a:cubicBezTo>
                    <a:pt x="342862" y="35949"/>
                    <a:pt x="330031" y="66511"/>
                    <a:pt x="309158" y="90975"/>
                  </a:cubicBezTo>
                  <a:cubicBezTo>
                    <a:pt x="291726" y="111399"/>
                    <a:pt x="269806" y="126662"/>
                    <a:pt x="248596" y="141437"/>
                  </a:cubicBezTo>
                  <a:cubicBezTo>
                    <a:pt x="245079" y="143869"/>
                    <a:pt x="241601" y="146300"/>
                    <a:pt x="238159" y="148769"/>
                  </a:cubicBezTo>
                  <a:cubicBezTo>
                    <a:pt x="228994" y="155241"/>
                    <a:pt x="219867" y="162311"/>
                    <a:pt x="217548" y="171176"/>
                  </a:cubicBezTo>
                  <a:cubicBezTo>
                    <a:pt x="216201" y="176264"/>
                    <a:pt x="217136" y="182660"/>
                    <a:pt x="220129" y="189169"/>
                  </a:cubicBezTo>
                  <a:cubicBezTo>
                    <a:pt x="221812" y="192872"/>
                    <a:pt x="224094" y="196426"/>
                    <a:pt x="226226" y="199419"/>
                  </a:cubicBezTo>
                  <a:cubicBezTo>
                    <a:pt x="232511" y="197212"/>
                    <a:pt x="237710" y="195192"/>
                    <a:pt x="242349" y="193134"/>
                  </a:cubicBezTo>
                  <a:cubicBezTo>
                    <a:pt x="267673" y="181875"/>
                    <a:pt x="292325" y="152884"/>
                    <a:pt x="308522" y="130515"/>
                  </a:cubicBezTo>
                  <a:lnTo>
                    <a:pt x="311066" y="127036"/>
                  </a:lnTo>
                  <a:lnTo>
                    <a:pt x="329545" y="140427"/>
                  </a:lnTo>
                  <a:lnTo>
                    <a:pt x="327001" y="143906"/>
                  </a:lnTo>
                  <a:cubicBezTo>
                    <a:pt x="309158" y="168520"/>
                    <a:pt x="281589" y="200616"/>
                    <a:pt x="251626" y="213970"/>
                  </a:cubicBezTo>
                  <a:cubicBezTo>
                    <a:pt x="239132" y="219544"/>
                    <a:pt x="226189" y="223584"/>
                    <a:pt x="213695" y="227512"/>
                  </a:cubicBezTo>
                  <a:lnTo>
                    <a:pt x="195365" y="233272"/>
                  </a:lnTo>
                  <a:cubicBezTo>
                    <a:pt x="196039" y="238360"/>
                    <a:pt x="197198" y="243896"/>
                    <a:pt x="198470" y="249657"/>
                  </a:cubicBezTo>
                  <a:cubicBezTo>
                    <a:pt x="200415" y="249320"/>
                    <a:pt x="202360" y="248983"/>
                    <a:pt x="204306" y="248647"/>
                  </a:cubicBezTo>
                  <a:lnTo>
                    <a:pt x="208682" y="247899"/>
                  </a:lnTo>
                  <a:cubicBezTo>
                    <a:pt x="227012" y="244719"/>
                    <a:pt x="290454" y="231739"/>
                    <a:pt x="336241" y="197773"/>
                  </a:cubicBezTo>
                  <a:cubicBezTo>
                    <a:pt x="363623" y="177461"/>
                    <a:pt x="383898" y="136612"/>
                    <a:pt x="385132" y="128644"/>
                  </a:cubicBezTo>
                  <a:cubicBezTo>
                    <a:pt x="386180" y="122135"/>
                    <a:pt x="386965" y="114616"/>
                    <a:pt x="384945" y="108369"/>
                  </a:cubicBezTo>
                  <a:cubicBezTo>
                    <a:pt x="382738" y="101486"/>
                    <a:pt x="376753" y="95950"/>
                    <a:pt x="369758" y="94192"/>
                  </a:cubicBezTo>
                  <a:cubicBezTo>
                    <a:pt x="362912" y="92509"/>
                    <a:pt x="354758" y="94753"/>
                    <a:pt x="349745" y="99728"/>
                  </a:cubicBezTo>
                  <a:lnTo>
                    <a:pt x="346678" y="102758"/>
                  </a:lnTo>
                  <a:lnTo>
                    <a:pt x="330630" y="86524"/>
                  </a:lnTo>
                  <a:lnTo>
                    <a:pt x="333697" y="83494"/>
                  </a:lnTo>
                  <a:cubicBezTo>
                    <a:pt x="341852" y="75451"/>
                    <a:pt x="353261" y="70812"/>
                    <a:pt x="365045" y="70812"/>
                  </a:cubicBezTo>
                  <a:cubicBezTo>
                    <a:pt x="368523" y="70812"/>
                    <a:pt x="371927" y="71224"/>
                    <a:pt x="375219" y="72010"/>
                  </a:cubicBezTo>
                  <a:cubicBezTo>
                    <a:pt x="389771" y="75563"/>
                    <a:pt x="402115" y="87085"/>
                    <a:pt x="406716" y="101374"/>
                  </a:cubicBezTo>
                  <a:cubicBezTo>
                    <a:pt x="410158" y="112148"/>
                    <a:pt x="409148" y="122996"/>
                    <a:pt x="407726" y="132160"/>
                  </a:cubicBezTo>
                  <a:cubicBezTo>
                    <a:pt x="405220" y="148096"/>
                    <a:pt x="380718" y="193172"/>
                    <a:pt x="349895" y="216065"/>
                  </a:cubicBezTo>
                  <a:cubicBezTo>
                    <a:pt x="300068" y="253023"/>
                    <a:pt x="232249" y="266976"/>
                    <a:pt x="212647" y="270343"/>
                  </a:cubicBezTo>
                  <a:lnTo>
                    <a:pt x="208271" y="271091"/>
                  </a:lnTo>
                  <a:cubicBezTo>
                    <a:pt x="206662" y="271353"/>
                    <a:pt x="205054" y="271652"/>
                    <a:pt x="203408" y="271914"/>
                  </a:cubicBezTo>
                  <a:cubicBezTo>
                    <a:pt x="204567" y="278348"/>
                    <a:pt x="205203" y="283660"/>
                    <a:pt x="205353" y="288411"/>
                  </a:cubicBezTo>
                  <a:cubicBezTo>
                    <a:pt x="205577" y="295518"/>
                    <a:pt x="205802" y="303598"/>
                    <a:pt x="203632" y="311753"/>
                  </a:cubicBezTo>
                  <a:cubicBezTo>
                    <a:pt x="199443" y="327688"/>
                    <a:pt x="186500" y="341230"/>
                    <a:pt x="168133" y="348973"/>
                  </a:cubicBezTo>
                  <a:cubicBezTo>
                    <a:pt x="158631" y="352976"/>
                    <a:pt x="147072" y="354996"/>
                    <a:pt x="133718" y="354996"/>
                  </a:cubicBezTo>
                  <a:cubicBezTo>
                    <a:pt x="123281" y="354996"/>
                    <a:pt x="112171" y="353686"/>
                    <a:pt x="102745" y="351404"/>
                  </a:cubicBezTo>
                  <a:cubicBezTo>
                    <a:pt x="104428" y="360195"/>
                    <a:pt x="113443" y="376916"/>
                    <a:pt x="118793" y="385408"/>
                  </a:cubicBezTo>
                  <a:lnTo>
                    <a:pt x="121074" y="389036"/>
                  </a:lnTo>
                  <a:lnTo>
                    <a:pt x="101772" y="401156"/>
                  </a:lnTo>
                  <a:lnTo>
                    <a:pt x="99490" y="397528"/>
                  </a:lnTo>
                  <a:cubicBezTo>
                    <a:pt x="98817" y="396480"/>
                    <a:pt x="83256" y="371604"/>
                    <a:pt x="80300" y="355332"/>
                  </a:cubicBezTo>
                  <a:cubicBezTo>
                    <a:pt x="78243" y="343998"/>
                    <a:pt x="78991" y="332439"/>
                    <a:pt x="82508" y="321853"/>
                  </a:cubicBezTo>
                  <a:cubicBezTo>
                    <a:pt x="90213" y="298623"/>
                    <a:pt x="110189" y="278273"/>
                    <a:pt x="137384" y="266078"/>
                  </a:cubicBezTo>
                  <a:cubicBezTo>
                    <a:pt x="148494" y="261103"/>
                    <a:pt x="160614" y="257288"/>
                    <a:pt x="176213" y="253884"/>
                  </a:cubicBezTo>
                  <a:cubicBezTo>
                    <a:pt x="175165" y="249245"/>
                    <a:pt x="174230" y="244644"/>
                    <a:pt x="173482" y="240118"/>
                  </a:cubicBezTo>
                  <a:lnTo>
                    <a:pt x="136299" y="251789"/>
                  </a:lnTo>
                  <a:cubicBezTo>
                    <a:pt x="131249" y="253360"/>
                    <a:pt x="126050" y="255006"/>
                    <a:pt x="120251" y="255791"/>
                  </a:cubicBezTo>
                  <a:cubicBezTo>
                    <a:pt x="112284" y="256876"/>
                    <a:pt x="103904" y="256128"/>
                    <a:pt x="95937" y="253584"/>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1" name="Freeform: Shape 100">
              <a:extLst>
                <a:ext uri="{FF2B5EF4-FFF2-40B4-BE49-F238E27FC236}">
                  <a16:creationId xmlns:a16="http://schemas.microsoft.com/office/drawing/2014/main" id="{991B8807-F339-9789-2766-87E01C2C463C}"/>
                </a:ext>
              </a:extLst>
            </p:cNvPr>
            <p:cNvSpPr/>
            <p:nvPr/>
          </p:nvSpPr>
          <p:spPr>
            <a:xfrm>
              <a:off x="7397916" y="2348330"/>
              <a:ext cx="59376" cy="63106"/>
            </a:xfrm>
            <a:custGeom>
              <a:avLst/>
              <a:gdLst>
                <a:gd name="connsiteX0" fmla="*/ 47859 w 59376"/>
                <a:gd name="connsiteY0" fmla="*/ 63106 h 63106"/>
                <a:gd name="connsiteX1" fmla="*/ 47859 w 59376"/>
                <a:gd name="connsiteY1" fmla="*/ 63106 h 63106"/>
                <a:gd name="connsiteX2" fmla="*/ 35290 w 59376"/>
                <a:gd name="connsiteY2" fmla="*/ 62133 h 63106"/>
                <a:gd name="connsiteX3" fmla="*/ 25938 w 59376"/>
                <a:gd name="connsiteY3" fmla="*/ 61198 h 63106"/>
                <a:gd name="connsiteX4" fmla="*/ 23694 w 59376"/>
                <a:gd name="connsiteY4" fmla="*/ 61011 h 63106"/>
                <a:gd name="connsiteX5" fmla="*/ 22571 w 59376"/>
                <a:gd name="connsiteY5" fmla="*/ 59066 h 63106"/>
                <a:gd name="connsiteX6" fmla="*/ 1137 w 59376"/>
                <a:gd name="connsiteY6" fmla="*/ 3292 h 63106"/>
                <a:gd name="connsiteX7" fmla="*/ 6935 w 59376"/>
                <a:gd name="connsiteY7" fmla="*/ 0 h 63106"/>
                <a:gd name="connsiteX8" fmla="*/ 49654 w 59376"/>
                <a:gd name="connsiteY8" fmla="*/ 37968 h 63106"/>
                <a:gd name="connsiteX9" fmla="*/ 58669 w 59376"/>
                <a:gd name="connsiteY9" fmla="*/ 58355 h 63106"/>
                <a:gd name="connsiteX10" fmla="*/ 47896 w 59376"/>
                <a:gd name="connsiteY10" fmla="*/ 63106 h 63106"/>
                <a:gd name="connsiteX11" fmla="*/ 28856 w 59376"/>
                <a:gd name="connsiteY11" fmla="*/ 52782 h 63106"/>
                <a:gd name="connsiteX12" fmla="*/ 36188 w 59376"/>
                <a:gd name="connsiteY12" fmla="*/ 53530 h 63106"/>
                <a:gd name="connsiteX13" fmla="*/ 47821 w 59376"/>
                <a:gd name="connsiteY13" fmla="*/ 54465 h 63106"/>
                <a:gd name="connsiteX14" fmla="*/ 47821 w 59376"/>
                <a:gd name="connsiteY14" fmla="*/ 54465 h 63106"/>
                <a:gd name="connsiteX15" fmla="*/ 50440 w 59376"/>
                <a:gd name="connsiteY15" fmla="*/ 54278 h 63106"/>
                <a:gd name="connsiteX16" fmla="*/ 42996 w 59376"/>
                <a:gd name="connsiteY16" fmla="*/ 43467 h 63106"/>
                <a:gd name="connsiteX17" fmla="*/ 8731 w 59376"/>
                <a:gd name="connsiteY17" fmla="*/ 9314 h 63106"/>
                <a:gd name="connsiteX18" fmla="*/ 28893 w 59376"/>
                <a:gd name="connsiteY18" fmla="*/ 52782 h 63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9376" h="63106">
                  <a:moveTo>
                    <a:pt x="47859" y="63106"/>
                  </a:moveTo>
                  <a:lnTo>
                    <a:pt x="47859" y="63106"/>
                  </a:lnTo>
                  <a:cubicBezTo>
                    <a:pt x="44380" y="63106"/>
                    <a:pt x="40190" y="62657"/>
                    <a:pt x="35290" y="62133"/>
                  </a:cubicBezTo>
                  <a:cubicBezTo>
                    <a:pt x="32372" y="61834"/>
                    <a:pt x="29192" y="61460"/>
                    <a:pt x="25938" y="61198"/>
                  </a:cubicBezTo>
                  <a:lnTo>
                    <a:pt x="23694" y="61011"/>
                  </a:lnTo>
                  <a:lnTo>
                    <a:pt x="22571" y="59066"/>
                  </a:lnTo>
                  <a:cubicBezTo>
                    <a:pt x="-4362" y="12793"/>
                    <a:pt x="-397" y="5873"/>
                    <a:pt x="1137" y="3292"/>
                  </a:cubicBezTo>
                  <a:cubicBezTo>
                    <a:pt x="2334" y="1197"/>
                    <a:pt x="4429" y="0"/>
                    <a:pt x="6935" y="0"/>
                  </a:cubicBezTo>
                  <a:cubicBezTo>
                    <a:pt x="9628" y="0"/>
                    <a:pt x="17858" y="0"/>
                    <a:pt x="49654" y="37968"/>
                  </a:cubicBezTo>
                  <a:cubicBezTo>
                    <a:pt x="58333" y="48330"/>
                    <a:pt x="60764" y="53866"/>
                    <a:pt x="58669" y="58355"/>
                  </a:cubicBezTo>
                  <a:cubicBezTo>
                    <a:pt x="56462" y="63069"/>
                    <a:pt x="50290" y="63106"/>
                    <a:pt x="47896" y="63106"/>
                  </a:cubicBezTo>
                  <a:close/>
                  <a:moveTo>
                    <a:pt x="28856" y="52782"/>
                  </a:moveTo>
                  <a:cubicBezTo>
                    <a:pt x="31399" y="53006"/>
                    <a:pt x="33868" y="53268"/>
                    <a:pt x="36188" y="53530"/>
                  </a:cubicBezTo>
                  <a:cubicBezTo>
                    <a:pt x="40826" y="54016"/>
                    <a:pt x="44829" y="54465"/>
                    <a:pt x="47821" y="54465"/>
                  </a:cubicBezTo>
                  <a:lnTo>
                    <a:pt x="47821" y="54465"/>
                  </a:lnTo>
                  <a:cubicBezTo>
                    <a:pt x="49093" y="54465"/>
                    <a:pt x="49916" y="54390"/>
                    <a:pt x="50440" y="54278"/>
                  </a:cubicBezTo>
                  <a:cubicBezTo>
                    <a:pt x="49916" y="52931"/>
                    <a:pt x="48307" y="49789"/>
                    <a:pt x="42996" y="43467"/>
                  </a:cubicBezTo>
                  <a:cubicBezTo>
                    <a:pt x="21861" y="18217"/>
                    <a:pt x="12322" y="11222"/>
                    <a:pt x="8731" y="9314"/>
                  </a:cubicBezTo>
                  <a:cubicBezTo>
                    <a:pt x="9329" y="13354"/>
                    <a:pt x="12621" y="24577"/>
                    <a:pt x="28893" y="52782"/>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2" name="Freeform: Shape 101">
              <a:extLst>
                <a:ext uri="{FF2B5EF4-FFF2-40B4-BE49-F238E27FC236}">
                  <a16:creationId xmlns:a16="http://schemas.microsoft.com/office/drawing/2014/main" id="{A7EEE04E-835A-7ACC-A506-DB067505A397}"/>
                </a:ext>
              </a:extLst>
            </p:cNvPr>
            <p:cNvSpPr/>
            <p:nvPr/>
          </p:nvSpPr>
          <p:spPr>
            <a:xfrm>
              <a:off x="6791585" y="2356709"/>
              <a:ext cx="275289" cy="195265"/>
            </a:xfrm>
            <a:custGeom>
              <a:avLst/>
              <a:gdLst>
                <a:gd name="connsiteX0" fmla="*/ 10149 w 275289"/>
                <a:gd name="connsiteY0" fmla="*/ 195154 h 195265"/>
                <a:gd name="connsiteX1" fmla="*/ 7343 w 275289"/>
                <a:gd name="connsiteY1" fmla="*/ 192573 h 195265"/>
                <a:gd name="connsiteX2" fmla="*/ 86 w 275289"/>
                <a:gd name="connsiteY2" fmla="*/ 167921 h 195265"/>
                <a:gd name="connsiteX3" fmla="*/ 10111 w 275289"/>
                <a:gd name="connsiteY3" fmla="*/ 128270 h 195265"/>
                <a:gd name="connsiteX4" fmla="*/ 52082 w 275289"/>
                <a:gd name="connsiteY4" fmla="*/ 93331 h 195265"/>
                <a:gd name="connsiteX5" fmla="*/ 62818 w 275289"/>
                <a:gd name="connsiteY5" fmla="*/ 91236 h 195265"/>
                <a:gd name="connsiteX6" fmla="*/ 62407 w 275289"/>
                <a:gd name="connsiteY6" fmla="*/ 96885 h 195265"/>
                <a:gd name="connsiteX7" fmla="*/ 64988 w 275289"/>
                <a:gd name="connsiteY7" fmla="*/ 112259 h 195265"/>
                <a:gd name="connsiteX8" fmla="*/ 90200 w 275289"/>
                <a:gd name="connsiteY8" fmla="*/ 127746 h 195265"/>
                <a:gd name="connsiteX9" fmla="*/ 96821 w 275289"/>
                <a:gd name="connsiteY9" fmla="*/ 127035 h 195265"/>
                <a:gd name="connsiteX10" fmla="*/ 172085 w 275289"/>
                <a:gd name="connsiteY10" fmla="*/ 92396 h 195265"/>
                <a:gd name="connsiteX11" fmla="*/ 173207 w 275289"/>
                <a:gd name="connsiteY11" fmla="*/ 91760 h 195265"/>
                <a:gd name="connsiteX12" fmla="*/ 170551 w 275289"/>
                <a:gd name="connsiteY12" fmla="*/ 86822 h 195265"/>
                <a:gd name="connsiteX13" fmla="*/ 169317 w 275289"/>
                <a:gd name="connsiteY13" fmla="*/ 87533 h 195265"/>
                <a:gd name="connsiteX14" fmla="*/ 95587 w 275289"/>
                <a:gd name="connsiteY14" fmla="*/ 121574 h 195265"/>
                <a:gd name="connsiteX15" fmla="*/ 90350 w 275289"/>
                <a:gd name="connsiteY15" fmla="*/ 122097 h 195265"/>
                <a:gd name="connsiteX16" fmla="*/ 70262 w 275289"/>
                <a:gd name="connsiteY16" fmla="*/ 110426 h 195265"/>
                <a:gd name="connsiteX17" fmla="*/ 79764 w 275289"/>
                <a:gd name="connsiteY17" fmla="*/ 77732 h 195265"/>
                <a:gd name="connsiteX18" fmla="*/ 117919 w 275289"/>
                <a:gd name="connsiteY18" fmla="*/ 54353 h 195265"/>
                <a:gd name="connsiteX19" fmla="*/ 121809 w 275289"/>
                <a:gd name="connsiteY19" fmla="*/ 53754 h 195265"/>
                <a:gd name="connsiteX20" fmla="*/ 122745 w 275289"/>
                <a:gd name="connsiteY20" fmla="*/ 57570 h 195265"/>
                <a:gd name="connsiteX21" fmla="*/ 128730 w 275289"/>
                <a:gd name="connsiteY21" fmla="*/ 74964 h 195265"/>
                <a:gd name="connsiteX22" fmla="*/ 133817 w 275289"/>
                <a:gd name="connsiteY22" fmla="*/ 72682 h 195265"/>
                <a:gd name="connsiteX23" fmla="*/ 126635 w 275289"/>
                <a:gd name="connsiteY23" fmla="*/ 48181 h 195265"/>
                <a:gd name="connsiteX24" fmla="*/ 126036 w 275289"/>
                <a:gd name="connsiteY24" fmla="*/ 35612 h 195265"/>
                <a:gd name="connsiteX25" fmla="*/ 129291 w 275289"/>
                <a:gd name="connsiteY25" fmla="*/ 25287 h 195265"/>
                <a:gd name="connsiteX26" fmla="*/ 159740 w 275289"/>
                <a:gd name="connsiteY26" fmla="*/ 2955 h 195265"/>
                <a:gd name="connsiteX27" fmla="*/ 166212 w 275289"/>
                <a:gd name="connsiteY27" fmla="*/ 2431 h 195265"/>
                <a:gd name="connsiteX28" fmla="*/ 195689 w 275289"/>
                <a:gd name="connsiteY28" fmla="*/ 14477 h 195265"/>
                <a:gd name="connsiteX29" fmla="*/ 198981 w 275289"/>
                <a:gd name="connsiteY29" fmla="*/ 17993 h 195265"/>
                <a:gd name="connsiteX30" fmla="*/ 197447 w 275289"/>
                <a:gd name="connsiteY30" fmla="*/ 20761 h 195265"/>
                <a:gd name="connsiteX31" fmla="*/ 190901 w 275289"/>
                <a:gd name="connsiteY31" fmla="*/ 47096 h 195265"/>
                <a:gd name="connsiteX32" fmla="*/ 196474 w 275289"/>
                <a:gd name="connsiteY32" fmla="*/ 46572 h 195265"/>
                <a:gd name="connsiteX33" fmla="*/ 228308 w 275289"/>
                <a:gd name="connsiteY33" fmla="*/ 823 h 195265"/>
                <a:gd name="connsiteX34" fmla="*/ 230103 w 275289"/>
                <a:gd name="connsiteY34" fmla="*/ 0 h 195265"/>
                <a:gd name="connsiteX35" fmla="*/ 231899 w 275289"/>
                <a:gd name="connsiteY35" fmla="*/ 823 h 195265"/>
                <a:gd name="connsiteX36" fmla="*/ 270541 w 275289"/>
                <a:gd name="connsiteY36" fmla="*/ 16609 h 195265"/>
                <a:gd name="connsiteX37" fmla="*/ 273720 w 275289"/>
                <a:gd name="connsiteY37" fmla="*/ 17544 h 195265"/>
                <a:gd name="connsiteX38" fmla="*/ 273608 w 275289"/>
                <a:gd name="connsiteY38" fmla="*/ 21734 h 195265"/>
                <a:gd name="connsiteX39" fmla="*/ 273571 w 275289"/>
                <a:gd name="connsiteY39" fmla="*/ 23641 h 195265"/>
                <a:gd name="connsiteX40" fmla="*/ 274431 w 275289"/>
                <a:gd name="connsiteY40" fmla="*/ 35986 h 195265"/>
                <a:gd name="connsiteX41" fmla="*/ 275104 w 275289"/>
                <a:gd name="connsiteY41" fmla="*/ 53567 h 195265"/>
                <a:gd name="connsiteX42" fmla="*/ 254306 w 275289"/>
                <a:gd name="connsiteY42" fmla="*/ 98942 h 195265"/>
                <a:gd name="connsiteX43" fmla="*/ 239306 w 275289"/>
                <a:gd name="connsiteY43" fmla="*/ 123743 h 195265"/>
                <a:gd name="connsiteX44" fmla="*/ 237323 w 275289"/>
                <a:gd name="connsiteY44" fmla="*/ 127895 h 195265"/>
                <a:gd name="connsiteX45" fmla="*/ 233321 w 275289"/>
                <a:gd name="connsiteY45" fmla="*/ 125614 h 195265"/>
                <a:gd name="connsiteX46" fmla="*/ 208557 w 275289"/>
                <a:gd name="connsiteY46" fmla="*/ 115813 h 195265"/>
                <a:gd name="connsiteX47" fmla="*/ 175751 w 275289"/>
                <a:gd name="connsiteY47" fmla="*/ 119778 h 195265"/>
                <a:gd name="connsiteX48" fmla="*/ 157272 w 275289"/>
                <a:gd name="connsiteY48" fmla="*/ 135901 h 195265"/>
                <a:gd name="connsiteX49" fmla="*/ 134453 w 275289"/>
                <a:gd name="connsiteY49" fmla="*/ 167285 h 195265"/>
                <a:gd name="connsiteX50" fmla="*/ 133742 w 275289"/>
                <a:gd name="connsiteY50" fmla="*/ 168482 h 195265"/>
                <a:gd name="connsiteX51" fmla="*/ 123231 w 275289"/>
                <a:gd name="connsiteY51" fmla="*/ 181537 h 195265"/>
                <a:gd name="connsiteX52" fmla="*/ 106734 w 275289"/>
                <a:gd name="connsiteY52" fmla="*/ 185615 h 195265"/>
                <a:gd name="connsiteX53" fmla="*/ 101235 w 275289"/>
                <a:gd name="connsiteY53" fmla="*/ 185428 h 195265"/>
                <a:gd name="connsiteX54" fmla="*/ 77819 w 275289"/>
                <a:gd name="connsiteY54" fmla="*/ 182099 h 195265"/>
                <a:gd name="connsiteX55" fmla="*/ 72170 w 275289"/>
                <a:gd name="connsiteY55" fmla="*/ 180789 h 195265"/>
                <a:gd name="connsiteX56" fmla="*/ 71871 w 275289"/>
                <a:gd name="connsiteY56" fmla="*/ 180715 h 195265"/>
                <a:gd name="connsiteX57" fmla="*/ 48491 w 275289"/>
                <a:gd name="connsiteY57" fmla="*/ 177310 h 195265"/>
                <a:gd name="connsiteX58" fmla="*/ 12992 w 275289"/>
                <a:gd name="connsiteY58" fmla="*/ 192797 h 195265"/>
                <a:gd name="connsiteX59" fmla="*/ 10074 w 275289"/>
                <a:gd name="connsiteY59" fmla="*/ 195266 h 195265"/>
                <a:gd name="connsiteX60" fmla="*/ 53840 w 275289"/>
                <a:gd name="connsiteY60" fmla="*/ 101748 h 195265"/>
                <a:gd name="connsiteX61" fmla="*/ 53766 w 275289"/>
                <a:gd name="connsiteY61" fmla="*/ 101748 h 195265"/>
                <a:gd name="connsiteX62" fmla="*/ 18304 w 275289"/>
                <a:gd name="connsiteY62" fmla="*/ 131000 h 195265"/>
                <a:gd name="connsiteX63" fmla="*/ 8690 w 275289"/>
                <a:gd name="connsiteY63" fmla="*/ 168782 h 195265"/>
                <a:gd name="connsiteX64" fmla="*/ 11234 w 275289"/>
                <a:gd name="connsiteY64" fmla="*/ 183071 h 195265"/>
                <a:gd name="connsiteX65" fmla="*/ 48304 w 275289"/>
                <a:gd name="connsiteY65" fmla="*/ 168557 h 195265"/>
                <a:gd name="connsiteX66" fmla="*/ 73928 w 275289"/>
                <a:gd name="connsiteY66" fmla="*/ 172186 h 195265"/>
                <a:gd name="connsiteX67" fmla="*/ 74265 w 275289"/>
                <a:gd name="connsiteY67" fmla="*/ 172261 h 195265"/>
                <a:gd name="connsiteX68" fmla="*/ 79764 w 275289"/>
                <a:gd name="connsiteY68" fmla="*/ 173532 h 195265"/>
                <a:gd name="connsiteX69" fmla="*/ 101909 w 275289"/>
                <a:gd name="connsiteY69" fmla="*/ 176675 h 195265"/>
                <a:gd name="connsiteX70" fmla="*/ 106809 w 275289"/>
                <a:gd name="connsiteY70" fmla="*/ 176862 h 195265"/>
                <a:gd name="connsiteX71" fmla="*/ 118443 w 275289"/>
                <a:gd name="connsiteY71" fmla="*/ 174318 h 195265"/>
                <a:gd name="connsiteX72" fmla="*/ 126411 w 275289"/>
                <a:gd name="connsiteY72" fmla="*/ 163956 h 195265"/>
                <a:gd name="connsiteX73" fmla="*/ 127159 w 275289"/>
                <a:gd name="connsiteY73" fmla="*/ 162722 h 195265"/>
                <a:gd name="connsiteX74" fmla="*/ 150837 w 275289"/>
                <a:gd name="connsiteY74" fmla="*/ 130177 h 195265"/>
                <a:gd name="connsiteX75" fmla="*/ 171786 w 275289"/>
                <a:gd name="connsiteY75" fmla="*/ 112072 h 195265"/>
                <a:gd name="connsiteX76" fmla="*/ 210352 w 275289"/>
                <a:gd name="connsiteY76" fmla="*/ 107247 h 195265"/>
                <a:gd name="connsiteX77" fmla="*/ 233695 w 275289"/>
                <a:gd name="connsiteY77" fmla="*/ 115813 h 195265"/>
                <a:gd name="connsiteX78" fmla="*/ 247273 w 275289"/>
                <a:gd name="connsiteY78" fmla="*/ 93967 h 195265"/>
                <a:gd name="connsiteX79" fmla="*/ 266650 w 275289"/>
                <a:gd name="connsiteY79" fmla="*/ 52669 h 195265"/>
                <a:gd name="connsiteX80" fmla="*/ 265977 w 275289"/>
                <a:gd name="connsiteY80" fmla="*/ 36622 h 195265"/>
                <a:gd name="connsiteX81" fmla="*/ 265079 w 275289"/>
                <a:gd name="connsiteY81" fmla="*/ 23716 h 195265"/>
                <a:gd name="connsiteX82" fmla="*/ 230253 w 275289"/>
                <a:gd name="connsiteY82" fmla="*/ 9314 h 195265"/>
                <a:gd name="connsiteX83" fmla="*/ 205415 w 275289"/>
                <a:gd name="connsiteY83" fmla="*/ 49864 h 195265"/>
                <a:gd name="connsiteX84" fmla="*/ 205826 w 275289"/>
                <a:gd name="connsiteY84" fmla="*/ 54166 h 195265"/>
                <a:gd name="connsiteX85" fmla="*/ 183120 w 275289"/>
                <a:gd name="connsiteY85" fmla="*/ 56373 h 195265"/>
                <a:gd name="connsiteX86" fmla="*/ 182708 w 275289"/>
                <a:gd name="connsiteY86" fmla="*/ 52071 h 195265"/>
                <a:gd name="connsiteX87" fmla="*/ 188544 w 275289"/>
                <a:gd name="connsiteY87" fmla="*/ 19302 h 195265"/>
                <a:gd name="connsiteX88" fmla="*/ 166324 w 275289"/>
                <a:gd name="connsiteY88" fmla="*/ 10923 h 195265"/>
                <a:gd name="connsiteX89" fmla="*/ 161237 w 275289"/>
                <a:gd name="connsiteY89" fmla="*/ 11334 h 195265"/>
                <a:gd name="connsiteX90" fmla="*/ 137109 w 275289"/>
                <a:gd name="connsiteY90" fmla="*/ 29065 h 195265"/>
                <a:gd name="connsiteX91" fmla="*/ 134715 w 275289"/>
                <a:gd name="connsiteY91" fmla="*/ 36510 h 195265"/>
                <a:gd name="connsiteX92" fmla="*/ 135276 w 275289"/>
                <a:gd name="connsiteY92" fmla="*/ 46984 h 195265"/>
                <a:gd name="connsiteX93" fmla="*/ 143468 w 275289"/>
                <a:gd name="connsiteY93" fmla="*/ 72982 h 195265"/>
                <a:gd name="connsiteX94" fmla="*/ 145226 w 275289"/>
                <a:gd name="connsiteY94" fmla="*/ 76909 h 195265"/>
                <a:gd name="connsiteX95" fmla="*/ 124428 w 275289"/>
                <a:gd name="connsiteY95" fmla="*/ 86299 h 195265"/>
                <a:gd name="connsiteX96" fmla="*/ 122670 w 275289"/>
                <a:gd name="connsiteY96" fmla="*/ 82371 h 195265"/>
                <a:gd name="connsiteX97" fmla="*/ 115525 w 275289"/>
                <a:gd name="connsiteY97" fmla="*/ 63518 h 195265"/>
                <a:gd name="connsiteX98" fmla="*/ 86123 w 275289"/>
                <a:gd name="connsiteY98" fmla="*/ 83568 h 195265"/>
                <a:gd name="connsiteX99" fmla="*/ 78492 w 275289"/>
                <a:gd name="connsiteY99" fmla="*/ 107509 h 195265"/>
                <a:gd name="connsiteX100" fmla="*/ 90425 w 275289"/>
                <a:gd name="connsiteY100" fmla="*/ 113381 h 195265"/>
                <a:gd name="connsiteX101" fmla="*/ 93754 w 275289"/>
                <a:gd name="connsiteY101" fmla="*/ 113082 h 195265"/>
                <a:gd name="connsiteX102" fmla="*/ 165127 w 275289"/>
                <a:gd name="connsiteY102" fmla="*/ 79977 h 195265"/>
                <a:gd name="connsiteX103" fmla="*/ 170327 w 275289"/>
                <a:gd name="connsiteY103" fmla="*/ 77059 h 195265"/>
                <a:gd name="connsiteX104" fmla="*/ 174105 w 275289"/>
                <a:gd name="connsiteY104" fmla="*/ 75039 h 195265"/>
                <a:gd name="connsiteX105" fmla="*/ 184916 w 275289"/>
                <a:gd name="connsiteY105" fmla="*/ 95164 h 195265"/>
                <a:gd name="connsiteX106" fmla="*/ 181100 w 275289"/>
                <a:gd name="connsiteY106" fmla="*/ 97184 h 195265"/>
                <a:gd name="connsiteX107" fmla="*/ 176536 w 275289"/>
                <a:gd name="connsiteY107" fmla="*/ 99765 h 195265"/>
                <a:gd name="connsiteX108" fmla="*/ 98804 w 275289"/>
                <a:gd name="connsiteY108" fmla="*/ 135377 h 195265"/>
                <a:gd name="connsiteX109" fmla="*/ 90238 w 275289"/>
                <a:gd name="connsiteY109" fmla="*/ 136312 h 195265"/>
                <a:gd name="connsiteX110" fmla="*/ 56870 w 275289"/>
                <a:gd name="connsiteY110" fmla="*/ 115027 h 195265"/>
                <a:gd name="connsiteX111" fmla="*/ 53878 w 275289"/>
                <a:gd name="connsiteY111" fmla="*/ 101748 h 19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75289" h="195265">
                  <a:moveTo>
                    <a:pt x="10149" y="195154"/>
                  </a:moveTo>
                  <a:lnTo>
                    <a:pt x="7343" y="192573"/>
                  </a:lnTo>
                  <a:cubicBezTo>
                    <a:pt x="1059" y="186775"/>
                    <a:pt x="-400" y="172597"/>
                    <a:pt x="86" y="167921"/>
                  </a:cubicBezTo>
                  <a:cubicBezTo>
                    <a:pt x="1433" y="155165"/>
                    <a:pt x="5697" y="141325"/>
                    <a:pt x="10111" y="128270"/>
                  </a:cubicBezTo>
                  <a:cubicBezTo>
                    <a:pt x="19800" y="99653"/>
                    <a:pt x="31957" y="97259"/>
                    <a:pt x="52082" y="93331"/>
                  </a:cubicBezTo>
                  <a:lnTo>
                    <a:pt x="62818" y="91236"/>
                  </a:lnTo>
                  <a:lnTo>
                    <a:pt x="62407" y="96885"/>
                  </a:lnTo>
                  <a:cubicBezTo>
                    <a:pt x="62070" y="101299"/>
                    <a:pt x="62893" y="106199"/>
                    <a:pt x="64988" y="112259"/>
                  </a:cubicBezTo>
                  <a:cubicBezTo>
                    <a:pt x="68916" y="123706"/>
                    <a:pt x="80587" y="127746"/>
                    <a:pt x="90200" y="127746"/>
                  </a:cubicBezTo>
                  <a:cubicBezTo>
                    <a:pt x="92520" y="127746"/>
                    <a:pt x="94801" y="127484"/>
                    <a:pt x="96821" y="127035"/>
                  </a:cubicBezTo>
                  <a:cubicBezTo>
                    <a:pt x="121061" y="121461"/>
                    <a:pt x="156785" y="101112"/>
                    <a:pt x="172085" y="92396"/>
                  </a:cubicBezTo>
                  <a:cubicBezTo>
                    <a:pt x="172496" y="92172"/>
                    <a:pt x="172870" y="91947"/>
                    <a:pt x="173207" y="91760"/>
                  </a:cubicBezTo>
                  <a:lnTo>
                    <a:pt x="170551" y="86822"/>
                  </a:lnTo>
                  <a:cubicBezTo>
                    <a:pt x="170140" y="87047"/>
                    <a:pt x="169728" y="87271"/>
                    <a:pt x="169317" y="87533"/>
                  </a:cubicBezTo>
                  <a:cubicBezTo>
                    <a:pt x="155513" y="95389"/>
                    <a:pt x="118966" y="116187"/>
                    <a:pt x="95587" y="121574"/>
                  </a:cubicBezTo>
                  <a:cubicBezTo>
                    <a:pt x="94128" y="121910"/>
                    <a:pt x="92258" y="122097"/>
                    <a:pt x="90350" y="122097"/>
                  </a:cubicBezTo>
                  <a:cubicBezTo>
                    <a:pt x="80287" y="122097"/>
                    <a:pt x="72806" y="117721"/>
                    <a:pt x="70262" y="110426"/>
                  </a:cubicBezTo>
                  <a:cubicBezTo>
                    <a:pt x="64988" y="95202"/>
                    <a:pt x="68467" y="89665"/>
                    <a:pt x="79764" y="77732"/>
                  </a:cubicBezTo>
                  <a:cubicBezTo>
                    <a:pt x="93081" y="63705"/>
                    <a:pt x="105201" y="56261"/>
                    <a:pt x="117919" y="54353"/>
                  </a:cubicBezTo>
                  <a:lnTo>
                    <a:pt x="121809" y="53754"/>
                  </a:lnTo>
                  <a:lnTo>
                    <a:pt x="122745" y="57570"/>
                  </a:lnTo>
                  <a:cubicBezTo>
                    <a:pt x="124054" y="62882"/>
                    <a:pt x="125962" y="68455"/>
                    <a:pt x="128730" y="74964"/>
                  </a:cubicBezTo>
                  <a:lnTo>
                    <a:pt x="133817" y="72682"/>
                  </a:lnTo>
                  <a:cubicBezTo>
                    <a:pt x="129777" y="63143"/>
                    <a:pt x="127570" y="55625"/>
                    <a:pt x="126635" y="48181"/>
                  </a:cubicBezTo>
                  <a:cubicBezTo>
                    <a:pt x="126074" y="43804"/>
                    <a:pt x="125588" y="39689"/>
                    <a:pt x="126036" y="35612"/>
                  </a:cubicBezTo>
                  <a:cubicBezTo>
                    <a:pt x="126411" y="32282"/>
                    <a:pt x="127533" y="28804"/>
                    <a:pt x="129291" y="25287"/>
                  </a:cubicBezTo>
                  <a:cubicBezTo>
                    <a:pt x="135164" y="13616"/>
                    <a:pt x="146835" y="5050"/>
                    <a:pt x="159740" y="2955"/>
                  </a:cubicBezTo>
                  <a:cubicBezTo>
                    <a:pt x="161873" y="2619"/>
                    <a:pt x="164042" y="2431"/>
                    <a:pt x="166212" y="2431"/>
                  </a:cubicBezTo>
                  <a:cubicBezTo>
                    <a:pt x="177247" y="2431"/>
                    <a:pt x="187983" y="6808"/>
                    <a:pt x="195689" y="14477"/>
                  </a:cubicBezTo>
                  <a:lnTo>
                    <a:pt x="198981" y="17993"/>
                  </a:lnTo>
                  <a:lnTo>
                    <a:pt x="197447" y="20761"/>
                  </a:lnTo>
                  <a:cubicBezTo>
                    <a:pt x="194230" y="26522"/>
                    <a:pt x="190676" y="35537"/>
                    <a:pt x="190901" y="47096"/>
                  </a:cubicBezTo>
                  <a:lnTo>
                    <a:pt x="196474" y="46572"/>
                  </a:lnTo>
                  <a:cubicBezTo>
                    <a:pt x="196025" y="17768"/>
                    <a:pt x="220490" y="4339"/>
                    <a:pt x="228308" y="823"/>
                  </a:cubicBezTo>
                  <a:lnTo>
                    <a:pt x="230103" y="0"/>
                  </a:lnTo>
                  <a:lnTo>
                    <a:pt x="231899" y="823"/>
                  </a:lnTo>
                  <a:cubicBezTo>
                    <a:pt x="249705" y="9015"/>
                    <a:pt x="262349" y="14177"/>
                    <a:pt x="270541" y="16609"/>
                  </a:cubicBezTo>
                  <a:lnTo>
                    <a:pt x="273720" y="17544"/>
                  </a:lnTo>
                  <a:lnTo>
                    <a:pt x="273608" y="21734"/>
                  </a:lnTo>
                  <a:cubicBezTo>
                    <a:pt x="273608" y="22370"/>
                    <a:pt x="273571" y="22968"/>
                    <a:pt x="273571" y="23641"/>
                  </a:cubicBezTo>
                  <a:cubicBezTo>
                    <a:pt x="273646" y="27794"/>
                    <a:pt x="274057" y="31946"/>
                    <a:pt x="274431" y="35986"/>
                  </a:cubicBezTo>
                  <a:cubicBezTo>
                    <a:pt x="275030" y="42046"/>
                    <a:pt x="275591" y="47806"/>
                    <a:pt x="275104" y="53567"/>
                  </a:cubicBezTo>
                  <a:cubicBezTo>
                    <a:pt x="273720" y="70139"/>
                    <a:pt x="264294" y="84129"/>
                    <a:pt x="254306" y="98942"/>
                  </a:cubicBezTo>
                  <a:cubicBezTo>
                    <a:pt x="249555" y="106012"/>
                    <a:pt x="243608" y="114803"/>
                    <a:pt x="239306" y="123743"/>
                  </a:cubicBezTo>
                  <a:lnTo>
                    <a:pt x="237323" y="127895"/>
                  </a:lnTo>
                  <a:lnTo>
                    <a:pt x="233321" y="125614"/>
                  </a:lnTo>
                  <a:cubicBezTo>
                    <a:pt x="224418" y="120526"/>
                    <a:pt x="216562" y="117421"/>
                    <a:pt x="208557" y="115813"/>
                  </a:cubicBezTo>
                  <a:cubicBezTo>
                    <a:pt x="196774" y="113456"/>
                    <a:pt x="184916" y="114878"/>
                    <a:pt x="175751" y="119778"/>
                  </a:cubicBezTo>
                  <a:cubicBezTo>
                    <a:pt x="168307" y="123743"/>
                    <a:pt x="162471" y="129878"/>
                    <a:pt x="157272" y="135901"/>
                  </a:cubicBezTo>
                  <a:cubicBezTo>
                    <a:pt x="148855" y="145664"/>
                    <a:pt x="141149" y="156250"/>
                    <a:pt x="134453" y="167285"/>
                  </a:cubicBezTo>
                  <a:lnTo>
                    <a:pt x="133742" y="168482"/>
                  </a:lnTo>
                  <a:cubicBezTo>
                    <a:pt x="130638" y="173645"/>
                    <a:pt x="127720" y="178470"/>
                    <a:pt x="123231" y="181537"/>
                  </a:cubicBezTo>
                  <a:cubicBezTo>
                    <a:pt x="119191" y="184306"/>
                    <a:pt x="113954" y="185615"/>
                    <a:pt x="106734" y="185615"/>
                  </a:cubicBezTo>
                  <a:cubicBezTo>
                    <a:pt x="105088" y="185615"/>
                    <a:pt x="103330" y="185540"/>
                    <a:pt x="101235" y="185428"/>
                  </a:cubicBezTo>
                  <a:cubicBezTo>
                    <a:pt x="93380" y="184904"/>
                    <a:pt x="85487" y="183782"/>
                    <a:pt x="77819" y="182099"/>
                  </a:cubicBezTo>
                  <a:cubicBezTo>
                    <a:pt x="75948" y="181687"/>
                    <a:pt x="74040" y="181238"/>
                    <a:pt x="72170" y="180789"/>
                  </a:cubicBezTo>
                  <a:lnTo>
                    <a:pt x="71871" y="180715"/>
                  </a:lnTo>
                  <a:cubicBezTo>
                    <a:pt x="64314" y="178919"/>
                    <a:pt x="56571" y="177049"/>
                    <a:pt x="48491" y="177310"/>
                  </a:cubicBezTo>
                  <a:cubicBezTo>
                    <a:pt x="37082" y="177647"/>
                    <a:pt x="24176" y="183296"/>
                    <a:pt x="12992" y="192797"/>
                  </a:cubicBezTo>
                  <a:lnTo>
                    <a:pt x="10074" y="195266"/>
                  </a:lnTo>
                  <a:close/>
                  <a:moveTo>
                    <a:pt x="53840" y="101748"/>
                  </a:moveTo>
                  <a:lnTo>
                    <a:pt x="53766" y="101748"/>
                  </a:lnTo>
                  <a:cubicBezTo>
                    <a:pt x="34389" y="105526"/>
                    <a:pt x="26384" y="107097"/>
                    <a:pt x="18304" y="131000"/>
                  </a:cubicBezTo>
                  <a:cubicBezTo>
                    <a:pt x="14039" y="143569"/>
                    <a:pt x="9924" y="156849"/>
                    <a:pt x="8690" y="168782"/>
                  </a:cubicBezTo>
                  <a:cubicBezTo>
                    <a:pt x="8353" y="172148"/>
                    <a:pt x="9438" y="178844"/>
                    <a:pt x="11234" y="183071"/>
                  </a:cubicBezTo>
                  <a:cubicBezTo>
                    <a:pt x="23054" y="174056"/>
                    <a:pt x="36072" y="168931"/>
                    <a:pt x="48304" y="168557"/>
                  </a:cubicBezTo>
                  <a:cubicBezTo>
                    <a:pt x="57544" y="168295"/>
                    <a:pt x="65848" y="170278"/>
                    <a:pt x="73928" y="172186"/>
                  </a:cubicBezTo>
                  <a:lnTo>
                    <a:pt x="74265" y="172261"/>
                  </a:lnTo>
                  <a:cubicBezTo>
                    <a:pt x="76098" y="172709"/>
                    <a:pt x="77931" y="173121"/>
                    <a:pt x="79764" y="173532"/>
                  </a:cubicBezTo>
                  <a:cubicBezTo>
                    <a:pt x="87021" y="175103"/>
                    <a:pt x="94465" y="176188"/>
                    <a:pt x="101909" y="176675"/>
                  </a:cubicBezTo>
                  <a:cubicBezTo>
                    <a:pt x="103817" y="176787"/>
                    <a:pt x="105388" y="176862"/>
                    <a:pt x="106809" y="176862"/>
                  </a:cubicBezTo>
                  <a:cubicBezTo>
                    <a:pt x="112121" y="176862"/>
                    <a:pt x="115899" y="176039"/>
                    <a:pt x="118443" y="174318"/>
                  </a:cubicBezTo>
                  <a:cubicBezTo>
                    <a:pt x="121361" y="172335"/>
                    <a:pt x="123829" y="168258"/>
                    <a:pt x="126411" y="163956"/>
                  </a:cubicBezTo>
                  <a:lnTo>
                    <a:pt x="127159" y="162722"/>
                  </a:lnTo>
                  <a:cubicBezTo>
                    <a:pt x="134116" y="151238"/>
                    <a:pt x="142084" y="140315"/>
                    <a:pt x="150837" y="130177"/>
                  </a:cubicBezTo>
                  <a:cubicBezTo>
                    <a:pt x="156598" y="123519"/>
                    <a:pt x="163107" y="116748"/>
                    <a:pt x="171786" y="112072"/>
                  </a:cubicBezTo>
                  <a:cubicBezTo>
                    <a:pt x="182708" y="106237"/>
                    <a:pt x="196624" y="104516"/>
                    <a:pt x="210352" y="107247"/>
                  </a:cubicBezTo>
                  <a:cubicBezTo>
                    <a:pt x="217909" y="108780"/>
                    <a:pt x="225615" y="111586"/>
                    <a:pt x="233695" y="115813"/>
                  </a:cubicBezTo>
                  <a:cubicBezTo>
                    <a:pt x="237959" y="107770"/>
                    <a:pt x="243046" y="100214"/>
                    <a:pt x="247273" y="93967"/>
                  </a:cubicBezTo>
                  <a:cubicBezTo>
                    <a:pt x="256625" y="80089"/>
                    <a:pt x="265453" y="66996"/>
                    <a:pt x="266650" y="52669"/>
                  </a:cubicBezTo>
                  <a:cubicBezTo>
                    <a:pt x="267062" y="47657"/>
                    <a:pt x="266538" y="42308"/>
                    <a:pt x="265977" y="36622"/>
                  </a:cubicBezTo>
                  <a:cubicBezTo>
                    <a:pt x="265566" y="32470"/>
                    <a:pt x="265154" y="28168"/>
                    <a:pt x="265079" y="23716"/>
                  </a:cubicBezTo>
                  <a:cubicBezTo>
                    <a:pt x="256850" y="21023"/>
                    <a:pt x="245628" y="16384"/>
                    <a:pt x="230253" y="9314"/>
                  </a:cubicBezTo>
                  <a:cubicBezTo>
                    <a:pt x="220789" y="13990"/>
                    <a:pt x="203095" y="26073"/>
                    <a:pt x="205415" y="49864"/>
                  </a:cubicBezTo>
                  <a:lnTo>
                    <a:pt x="205826" y="54166"/>
                  </a:lnTo>
                  <a:lnTo>
                    <a:pt x="183120" y="56373"/>
                  </a:lnTo>
                  <a:lnTo>
                    <a:pt x="182708" y="52071"/>
                  </a:lnTo>
                  <a:cubicBezTo>
                    <a:pt x="181586" y="40624"/>
                    <a:pt x="183606" y="29402"/>
                    <a:pt x="188544" y="19302"/>
                  </a:cubicBezTo>
                  <a:cubicBezTo>
                    <a:pt x="182634" y="13990"/>
                    <a:pt x="174591" y="10923"/>
                    <a:pt x="166324" y="10923"/>
                  </a:cubicBezTo>
                  <a:cubicBezTo>
                    <a:pt x="164603" y="10923"/>
                    <a:pt x="162883" y="11073"/>
                    <a:pt x="161237" y="11334"/>
                  </a:cubicBezTo>
                  <a:cubicBezTo>
                    <a:pt x="151025" y="13018"/>
                    <a:pt x="141748" y="19788"/>
                    <a:pt x="137109" y="29065"/>
                  </a:cubicBezTo>
                  <a:cubicBezTo>
                    <a:pt x="135800" y="31684"/>
                    <a:pt x="134977" y="34190"/>
                    <a:pt x="134715" y="36510"/>
                  </a:cubicBezTo>
                  <a:cubicBezTo>
                    <a:pt x="134341" y="39539"/>
                    <a:pt x="134790" y="43168"/>
                    <a:pt x="135276" y="46984"/>
                  </a:cubicBezTo>
                  <a:cubicBezTo>
                    <a:pt x="136211" y="54540"/>
                    <a:pt x="138680" y="62321"/>
                    <a:pt x="143468" y="72982"/>
                  </a:cubicBezTo>
                  <a:lnTo>
                    <a:pt x="145226" y="76909"/>
                  </a:lnTo>
                  <a:lnTo>
                    <a:pt x="124428" y="86299"/>
                  </a:lnTo>
                  <a:lnTo>
                    <a:pt x="122670" y="82371"/>
                  </a:lnTo>
                  <a:cubicBezTo>
                    <a:pt x="119490" y="75338"/>
                    <a:pt x="117171" y="69241"/>
                    <a:pt x="115525" y="63518"/>
                  </a:cubicBezTo>
                  <a:cubicBezTo>
                    <a:pt x="106061" y="65986"/>
                    <a:pt x="96634" y="72458"/>
                    <a:pt x="86123" y="83568"/>
                  </a:cubicBezTo>
                  <a:cubicBezTo>
                    <a:pt x="75574" y="94715"/>
                    <a:pt x="74863" y="96960"/>
                    <a:pt x="78492" y="107509"/>
                  </a:cubicBezTo>
                  <a:cubicBezTo>
                    <a:pt x="80362" y="112970"/>
                    <a:pt x="88106" y="113381"/>
                    <a:pt x="90425" y="113381"/>
                  </a:cubicBezTo>
                  <a:cubicBezTo>
                    <a:pt x="92295" y="113381"/>
                    <a:pt x="93455" y="113157"/>
                    <a:pt x="93754" y="113082"/>
                  </a:cubicBezTo>
                  <a:cubicBezTo>
                    <a:pt x="115899" y="107995"/>
                    <a:pt x="151660" y="87645"/>
                    <a:pt x="165127" y="79977"/>
                  </a:cubicBezTo>
                  <a:cubicBezTo>
                    <a:pt x="167521" y="78630"/>
                    <a:pt x="169317" y="77620"/>
                    <a:pt x="170327" y="77059"/>
                  </a:cubicBezTo>
                  <a:lnTo>
                    <a:pt x="174105" y="75039"/>
                  </a:lnTo>
                  <a:lnTo>
                    <a:pt x="184916" y="95164"/>
                  </a:lnTo>
                  <a:lnTo>
                    <a:pt x="181100" y="97184"/>
                  </a:lnTo>
                  <a:cubicBezTo>
                    <a:pt x="180165" y="97670"/>
                    <a:pt x="178631" y="98568"/>
                    <a:pt x="176536" y="99765"/>
                  </a:cubicBezTo>
                  <a:cubicBezTo>
                    <a:pt x="160788" y="108706"/>
                    <a:pt x="124278" y="129504"/>
                    <a:pt x="98804" y="135377"/>
                  </a:cubicBezTo>
                  <a:cubicBezTo>
                    <a:pt x="96111" y="135975"/>
                    <a:pt x="93230" y="136312"/>
                    <a:pt x="90238" y="136312"/>
                  </a:cubicBezTo>
                  <a:cubicBezTo>
                    <a:pt x="77669" y="136312"/>
                    <a:pt x="62294" y="130701"/>
                    <a:pt x="56870" y="115027"/>
                  </a:cubicBezTo>
                  <a:cubicBezTo>
                    <a:pt x="55187" y="110127"/>
                    <a:pt x="54177" y="105788"/>
                    <a:pt x="53878" y="101748"/>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3" name="Freeform: Shape 102">
              <a:extLst>
                <a:ext uri="{FF2B5EF4-FFF2-40B4-BE49-F238E27FC236}">
                  <a16:creationId xmlns:a16="http://schemas.microsoft.com/office/drawing/2014/main" id="{65D6B732-2E2E-8397-3BD0-AC83EC89CF63}"/>
                </a:ext>
              </a:extLst>
            </p:cNvPr>
            <p:cNvSpPr/>
            <p:nvPr/>
          </p:nvSpPr>
          <p:spPr>
            <a:xfrm>
              <a:off x="6828668" y="2301047"/>
              <a:ext cx="185239" cy="147571"/>
            </a:xfrm>
            <a:custGeom>
              <a:avLst/>
              <a:gdLst>
                <a:gd name="connsiteX0" fmla="*/ 17618 w 185239"/>
                <a:gd name="connsiteY0" fmla="*/ 147534 h 147571"/>
                <a:gd name="connsiteX1" fmla="*/ 17543 w 185239"/>
                <a:gd name="connsiteY1" fmla="*/ 147534 h 147571"/>
                <a:gd name="connsiteX2" fmla="*/ 1383 w 185239"/>
                <a:gd name="connsiteY2" fmla="*/ 139903 h 147571"/>
                <a:gd name="connsiteX3" fmla="*/ 11857 w 185239"/>
                <a:gd name="connsiteY3" fmla="*/ 107359 h 147571"/>
                <a:gd name="connsiteX4" fmla="*/ 155613 w 185239"/>
                <a:gd name="connsiteY4" fmla="*/ 1833 h 147571"/>
                <a:gd name="connsiteX5" fmla="*/ 160551 w 185239"/>
                <a:gd name="connsiteY5" fmla="*/ 0 h 147571"/>
                <a:gd name="connsiteX6" fmla="*/ 161673 w 185239"/>
                <a:gd name="connsiteY6" fmla="*/ 7220 h 147571"/>
                <a:gd name="connsiteX7" fmla="*/ 162646 w 185239"/>
                <a:gd name="connsiteY7" fmla="*/ 13167 h 147571"/>
                <a:gd name="connsiteX8" fmla="*/ 168781 w 185239"/>
                <a:gd name="connsiteY8" fmla="*/ 34864 h 147571"/>
                <a:gd name="connsiteX9" fmla="*/ 180153 w 185239"/>
                <a:gd name="connsiteY9" fmla="*/ 49004 h 147571"/>
                <a:gd name="connsiteX10" fmla="*/ 185240 w 185239"/>
                <a:gd name="connsiteY10" fmla="*/ 52669 h 147571"/>
                <a:gd name="connsiteX11" fmla="*/ 179966 w 185239"/>
                <a:gd name="connsiteY11" fmla="*/ 56074 h 147571"/>
                <a:gd name="connsiteX12" fmla="*/ 168369 w 185239"/>
                <a:gd name="connsiteY12" fmla="*/ 65725 h 147571"/>
                <a:gd name="connsiteX13" fmla="*/ 165377 w 185239"/>
                <a:gd name="connsiteY13" fmla="*/ 68867 h 147571"/>
                <a:gd name="connsiteX14" fmla="*/ 162272 w 185239"/>
                <a:gd name="connsiteY14" fmla="*/ 65837 h 147571"/>
                <a:gd name="connsiteX15" fmla="*/ 143456 w 185239"/>
                <a:gd name="connsiteY15" fmla="*/ 54727 h 147571"/>
                <a:gd name="connsiteX16" fmla="*/ 127446 w 185239"/>
                <a:gd name="connsiteY16" fmla="*/ 52856 h 147571"/>
                <a:gd name="connsiteX17" fmla="*/ 121760 w 185239"/>
                <a:gd name="connsiteY17" fmla="*/ 53081 h 147571"/>
                <a:gd name="connsiteX18" fmla="*/ 87270 w 185239"/>
                <a:gd name="connsiteY18" fmla="*/ 78443 h 147571"/>
                <a:gd name="connsiteX19" fmla="*/ 83455 w 185239"/>
                <a:gd name="connsiteY19" fmla="*/ 90638 h 147571"/>
                <a:gd name="connsiteX20" fmla="*/ 83530 w 185239"/>
                <a:gd name="connsiteY20" fmla="*/ 99840 h 147571"/>
                <a:gd name="connsiteX21" fmla="*/ 83904 w 185239"/>
                <a:gd name="connsiteY21" fmla="*/ 103880 h 147571"/>
                <a:gd name="connsiteX22" fmla="*/ 79901 w 185239"/>
                <a:gd name="connsiteY22" fmla="*/ 104516 h 147571"/>
                <a:gd name="connsiteX23" fmla="*/ 38641 w 185239"/>
                <a:gd name="connsiteY23" fmla="*/ 129579 h 147571"/>
                <a:gd name="connsiteX24" fmla="*/ 27718 w 185239"/>
                <a:gd name="connsiteY24" fmla="*/ 143981 h 147571"/>
                <a:gd name="connsiteX25" fmla="*/ 27007 w 185239"/>
                <a:gd name="connsiteY25" fmla="*/ 145439 h 147571"/>
                <a:gd name="connsiteX26" fmla="*/ 25474 w 185239"/>
                <a:gd name="connsiteY26" fmla="*/ 146075 h 147571"/>
                <a:gd name="connsiteX27" fmla="*/ 17618 w 185239"/>
                <a:gd name="connsiteY27" fmla="*/ 147572 h 147571"/>
                <a:gd name="connsiteX28" fmla="*/ 153706 w 185239"/>
                <a:gd name="connsiteY28" fmla="*/ 11783 h 147571"/>
                <a:gd name="connsiteX29" fmla="*/ 18815 w 185239"/>
                <a:gd name="connsiteY29" fmla="*/ 112446 h 147571"/>
                <a:gd name="connsiteX30" fmla="*/ 9089 w 185239"/>
                <a:gd name="connsiteY30" fmla="*/ 136013 h 147571"/>
                <a:gd name="connsiteX31" fmla="*/ 17581 w 185239"/>
                <a:gd name="connsiteY31" fmla="*/ 138893 h 147571"/>
                <a:gd name="connsiteX32" fmla="*/ 17581 w 185239"/>
                <a:gd name="connsiteY32" fmla="*/ 138893 h 147571"/>
                <a:gd name="connsiteX33" fmla="*/ 20835 w 185239"/>
                <a:gd name="connsiteY33" fmla="*/ 138444 h 147571"/>
                <a:gd name="connsiteX34" fmla="*/ 32394 w 185239"/>
                <a:gd name="connsiteY34" fmla="*/ 123594 h 147571"/>
                <a:gd name="connsiteX35" fmla="*/ 74664 w 185239"/>
                <a:gd name="connsiteY35" fmla="*/ 96698 h 147571"/>
                <a:gd name="connsiteX36" fmla="*/ 74889 w 185239"/>
                <a:gd name="connsiteY36" fmla="*/ 89590 h 147571"/>
                <a:gd name="connsiteX37" fmla="*/ 79564 w 185239"/>
                <a:gd name="connsiteY37" fmla="*/ 74553 h 147571"/>
                <a:gd name="connsiteX38" fmla="*/ 120413 w 185239"/>
                <a:gd name="connsiteY38" fmla="*/ 44589 h 147571"/>
                <a:gd name="connsiteX39" fmla="*/ 127446 w 185239"/>
                <a:gd name="connsiteY39" fmla="*/ 44253 h 147571"/>
                <a:gd name="connsiteX40" fmla="*/ 145925 w 185239"/>
                <a:gd name="connsiteY40" fmla="*/ 46497 h 147571"/>
                <a:gd name="connsiteX41" fmla="*/ 165115 w 185239"/>
                <a:gd name="connsiteY41" fmla="*/ 56859 h 147571"/>
                <a:gd name="connsiteX42" fmla="*/ 170614 w 185239"/>
                <a:gd name="connsiteY42" fmla="*/ 52183 h 147571"/>
                <a:gd name="connsiteX43" fmla="*/ 161000 w 185239"/>
                <a:gd name="connsiteY43" fmla="*/ 38567 h 147571"/>
                <a:gd name="connsiteX44" fmla="*/ 154155 w 185239"/>
                <a:gd name="connsiteY44" fmla="*/ 14664 h 147571"/>
                <a:gd name="connsiteX45" fmla="*/ 153668 w 185239"/>
                <a:gd name="connsiteY45" fmla="*/ 11783 h 147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85239" h="147571">
                  <a:moveTo>
                    <a:pt x="17618" y="147534"/>
                  </a:moveTo>
                  <a:lnTo>
                    <a:pt x="17543" y="147534"/>
                  </a:lnTo>
                  <a:cubicBezTo>
                    <a:pt x="9351" y="147534"/>
                    <a:pt x="3927" y="144916"/>
                    <a:pt x="1383" y="139903"/>
                  </a:cubicBezTo>
                  <a:cubicBezTo>
                    <a:pt x="-2245" y="132684"/>
                    <a:pt x="1271" y="121723"/>
                    <a:pt x="11857" y="107359"/>
                  </a:cubicBezTo>
                  <a:cubicBezTo>
                    <a:pt x="46422" y="60450"/>
                    <a:pt x="96136" y="23941"/>
                    <a:pt x="155613" y="1833"/>
                  </a:cubicBezTo>
                  <a:lnTo>
                    <a:pt x="160551" y="0"/>
                  </a:lnTo>
                  <a:lnTo>
                    <a:pt x="161673" y="7220"/>
                  </a:lnTo>
                  <a:cubicBezTo>
                    <a:pt x="161973" y="9202"/>
                    <a:pt x="162272" y="11185"/>
                    <a:pt x="162646" y="13167"/>
                  </a:cubicBezTo>
                  <a:cubicBezTo>
                    <a:pt x="163843" y="19975"/>
                    <a:pt x="165414" y="27831"/>
                    <a:pt x="168781" y="34864"/>
                  </a:cubicBezTo>
                  <a:cubicBezTo>
                    <a:pt x="171586" y="40774"/>
                    <a:pt x="175514" y="45637"/>
                    <a:pt x="180153" y="49004"/>
                  </a:cubicBezTo>
                  <a:lnTo>
                    <a:pt x="185240" y="52669"/>
                  </a:lnTo>
                  <a:lnTo>
                    <a:pt x="179966" y="56074"/>
                  </a:lnTo>
                  <a:cubicBezTo>
                    <a:pt x="175776" y="58804"/>
                    <a:pt x="171886" y="62059"/>
                    <a:pt x="168369" y="65725"/>
                  </a:cubicBezTo>
                  <a:lnTo>
                    <a:pt x="165377" y="68867"/>
                  </a:lnTo>
                  <a:lnTo>
                    <a:pt x="162272" y="65837"/>
                  </a:lnTo>
                  <a:cubicBezTo>
                    <a:pt x="156923" y="60637"/>
                    <a:pt x="150414" y="56784"/>
                    <a:pt x="143456" y="54727"/>
                  </a:cubicBezTo>
                  <a:cubicBezTo>
                    <a:pt x="139416" y="53530"/>
                    <a:pt x="133693" y="52856"/>
                    <a:pt x="127446" y="52856"/>
                  </a:cubicBezTo>
                  <a:cubicBezTo>
                    <a:pt x="124378" y="52856"/>
                    <a:pt x="122171" y="53006"/>
                    <a:pt x="121760" y="53081"/>
                  </a:cubicBezTo>
                  <a:cubicBezTo>
                    <a:pt x="107171" y="55475"/>
                    <a:pt x="93929" y="65163"/>
                    <a:pt x="87270" y="78443"/>
                  </a:cubicBezTo>
                  <a:cubicBezTo>
                    <a:pt x="85213" y="82558"/>
                    <a:pt x="83904" y="86635"/>
                    <a:pt x="83455" y="90638"/>
                  </a:cubicBezTo>
                  <a:cubicBezTo>
                    <a:pt x="83043" y="94004"/>
                    <a:pt x="83268" y="97334"/>
                    <a:pt x="83530" y="99840"/>
                  </a:cubicBezTo>
                  <a:lnTo>
                    <a:pt x="83904" y="103880"/>
                  </a:lnTo>
                  <a:lnTo>
                    <a:pt x="79901" y="104516"/>
                  </a:lnTo>
                  <a:cubicBezTo>
                    <a:pt x="66098" y="106648"/>
                    <a:pt x="52594" y="114878"/>
                    <a:pt x="38641" y="129579"/>
                  </a:cubicBezTo>
                  <a:cubicBezTo>
                    <a:pt x="32992" y="135527"/>
                    <a:pt x="29738" y="139828"/>
                    <a:pt x="27718" y="143981"/>
                  </a:cubicBezTo>
                  <a:lnTo>
                    <a:pt x="27007" y="145439"/>
                  </a:lnTo>
                  <a:lnTo>
                    <a:pt x="25474" y="146075"/>
                  </a:lnTo>
                  <a:cubicBezTo>
                    <a:pt x="25099" y="146225"/>
                    <a:pt x="21695" y="147572"/>
                    <a:pt x="17618" y="147572"/>
                  </a:cubicBezTo>
                  <a:close/>
                  <a:moveTo>
                    <a:pt x="153706" y="11783"/>
                  </a:moveTo>
                  <a:cubicBezTo>
                    <a:pt x="97296" y="33704"/>
                    <a:pt x="51921" y="67558"/>
                    <a:pt x="18815" y="112446"/>
                  </a:cubicBezTo>
                  <a:cubicBezTo>
                    <a:pt x="9351" y="125277"/>
                    <a:pt x="7593" y="133058"/>
                    <a:pt x="9089" y="136013"/>
                  </a:cubicBezTo>
                  <a:cubicBezTo>
                    <a:pt x="10324" y="138482"/>
                    <a:pt x="14962" y="138893"/>
                    <a:pt x="17581" y="138893"/>
                  </a:cubicBezTo>
                  <a:lnTo>
                    <a:pt x="17581" y="138893"/>
                  </a:lnTo>
                  <a:cubicBezTo>
                    <a:pt x="18815" y="138893"/>
                    <a:pt x="19975" y="138669"/>
                    <a:pt x="20835" y="138444"/>
                  </a:cubicBezTo>
                  <a:cubicBezTo>
                    <a:pt x="23267" y="134030"/>
                    <a:pt x="26820" y="129467"/>
                    <a:pt x="32394" y="123594"/>
                  </a:cubicBezTo>
                  <a:cubicBezTo>
                    <a:pt x="46422" y="108780"/>
                    <a:pt x="60300" y="99952"/>
                    <a:pt x="74664" y="96698"/>
                  </a:cubicBezTo>
                  <a:cubicBezTo>
                    <a:pt x="74589" y="94528"/>
                    <a:pt x="74589" y="92097"/>
                    <a:pt x="74889" y="89590"/>
                  </a:cubicBezTo>
                  <a:cubicBezTo>
                    <a:pt x="75487" y="84615"/>
                    <a:pt x="77058" y="79565"/>
                    <a:pt x="79564" y="74553"/>
                  </a:cubicBezTo>
                  <a:cubicBezTo>
                    <a:pt x="87457" y="58879"/>
                    <a:pt x="103094" y="47395"/>
                    <a:pt x="120413" y="44589"/>
                  </a:cubicBezTo>
                  <a:cubicBezTo>
                    <a:pt x="121386" y="44440"/>
                    <a:pt x="124266" y="44253"/>
                    <a:pt x="127446" y="44253"/>
                  </a:cubicBezTo>
                  <a:cubicBezTo>
                    <a:pt x="132458" y="44253"/>
                    <a:pt x="139753" y="44627"/>
                    <a:pt x="145925" y="46497"/>
                  </a:cubicBezTo>
                  <a:cubicBezTo>
                    <a:pt x="152883" y="48555"/>
                    <a:pt x="159429" y="52108"/>
                    <a:pt x="165115" y="56859"/>
                  </a:cubicBezTo>
                  <a:cubicBezTo>
                    <a:pt x="166873" y="55213"/>
                    <a:pt x="168706" y="53642"/>
                    <a:pt x="170614" y="52183"/>
                  </a:cubicBezTo>
                  <a:cubicBezTo>
                    <a:pt x="166761" y="48442"/>
                    <a:pt x="163506" y="43804"/>
                    <a:pt x="161000" y="38567"/>
                  </a:cubicBezTo>
                  <a:cubicBezTo>
                    <a:pt x="157185" y="30562"/>
                    <a:pt x="155464" y="22033"/>
                    <a:pt x="154155" y="14664"/>
                  </a:cubicBezTo>
                  <a:cubicBezTo>
                    <a:pt x="153968" y="13691"/>
                    <a:pt x="153818" y="12718"/>
                    <a:pt x="153668" y="11783"/>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04" name="Graphic 30">
            <a:extLst>
              <a:ext uri="{FF2B5EF4-FFF2-40B4-BE49-F238E27FC236}">
                <a16:creationId xmlns:a16="http://schemas.microsoft.com/office/drawing/2014/main" id="{45E424FA-4E36-FC45-C0D3-64BC41646678}"/>
              </a:ext>
            </a:extLst>
          </p:cNvPr>
          <p:cNvGrpSpPr/>
          <p:nvPr/>
        </p:nvGrpSpPr>
        <p:grpSpPr>
          <a:xfrm>
            <a:off x="7113840" y="3514614"/>
            <a:ext cx="522798" cy="470582"/>
            <a:chOff x="7235834" y="3394946"/>
            <a:chExt cx="402448" cy="362252"/>
          </a:xfrm>
          <a:solidFill>
            <a:srgbClr val="333333"/>
          </a:solidFill>
        </p:grpSpPr>
        <p:sp>
          <p:nvSpPr>
            <p:cNvPr id="105" name="Freeform: Shape 104">
              <a:extLst>
                <a:ext uri="{FF2B5EF4-FFF2-40B4-BE49-F238E27FC236}">
                  <a16:creationId xmlns:a16="http://schemas.microsoft.com/office/drawing/2014/main" id="{9FECA7B6-C6EA-CB5A-DC19-456BE8FAB008}"/>
                </a:ext>
              </a:extLst>
            </p:cNvPr>
            <p:cNvSpPr/>
            <p:nvPr/>
          </p:nvSpPr>
          <p:spPr>
            <a:xfrm>
              <a:off x="7458923" y="3394946"/>
              <a:ext cx="37452" cy="91991"/>
            </a:xfrm>
            <a:custGeom>
              <a:avLst/>
              <a:gdLst>
                <a:gd name="connsiteX0" fmla="*/ 26330 w 37452"/>
                <a:gd name="connsiteY0" fmla="*/ 91991 h 91991"/>
                <a:gd name="connsiteX1" fmla="*/ 21595 w 37452"/>
                <a:gd name="connsiteY1" fmla="*/ 82597 h 91991"/>
                <a:gd name="connsiteX2" fmla="*/ 8994 w 37452"/>
                <a:gd name="connsiteY2" fmla="*/ 62530 h 91991"/>
                <a:gd name="connsiteX3" fmla="*/ 1177 w 37452"/>
                <a:gd name="connsiteY3" fmla="*/ 54689 h 91991"/>
                <a:gd name="connsiteX4" fmla="*/ 0 w 37452"/>
                <a:gd name="connsiteY4" fmla="*/ 53787 h 91991"/>
                <a:gd name="connsiteX5" fmla="*/ 0 w 37452"/>
                <a:gd name="connsiteY5" fmla="*/ 52259 h 91991"/>
                <a:gd name="connsiteX6" fmla="*/ 8017 w 37452"/>
                <a:gd name="connsiteY6" fmla="*/ 3031 h 91991"/>
                <a:gd name="connsiteX7" fmla="*/ 8893 w 37452"/>
                <a:gd name="connsiteY7" fmla="*/ 0 h 91991"/>
                <a:gd name="connsiteX8" fmla="*/ 37453 w 37452"/>
                <a:gd name="connsiteY8" fmla="*/ 8342 h 91991"/>
                <a:gd name="connsiteX9" fmla="*/ 36676 w 37452"/>
                <a:gd name="connsiteY9" fmla="*/ 11123 h 91991"/>
                <a:gd name="connsiteX10" fmla="*/ 32743 w 37452"/>
                <a:gd name="connsiteY10" fmla="*/ 30614 h 91991"/>
                <a:gd name="connsiteX11" fmla="*/ 27081 w 37452"/>
                <a:gd name="connsiteY11" fmla="*/ 81494 h 91991"/>
                <a:gd name="connsiteX12" fmla="*/ 26305 w 37452"/>
                <a:gd name="connsiteY12" fmla="*/ 91991 h 91991"/>
                <a:gd name="connsiteX13" fmla="*/ 5837 w 37452"/>
                <a:gd name="connsiteY13" fmla="*/ 51056 h 91991"/>
                <a:gd name="connsiteX14" fmla="*/ 13528 w 37452"/>
                <a:gd name="connsiteY14" fmla="*/ 58922 h 91991"/>
                <a:gd name="connsiteX15" fmla="*/ 22121 w 37452"/>
                <a:gd name="connsiteY15" fmla="*/ 71448 h 91991"/>
                <a:gd name="connsiteX16" fmla="*/ 26981 w 37452"/>
                <a:gd name="connsiteY16" fmla="*/ 29787 h 91991"/>
                <a:gd name="connsiteX17" fmla="*/ 30338 w 37452"/>
                <a:gd name="connsiteY17" fmla="*/ 12351 h 91991"/>
                <a:gd name="connsiteX18" fmla="*/ 12827 w 37452"/>
                <a:gd name="connsiteY18" fmla="*/ 7240 h 91991"/>
                <a:gd name="connsiteX19" fmla="*/ 5812 w 37452"/>
                <a:gd name="connsiteY19" fmla="*/ 51081 h 91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452" h="91991">
                  <a:moveTo>
                    <a:pt x="26330" y="91991"/>
                  </a:moveTo>
                  <a:lnTo>
                    <a:pt x="21595" y="82597"/>
                  </a:lnTo>
                  <a:cubicBezTo>
                    <a:pt x="17762" y="75006"/>
                    <a:pt x="13528" y="68242"/>
                    <a:pt x="8994" y="62530"/>
                  </a:cubicBezTo>
                  <a:cubicBezTo>
                    <a:pt x="7591" y="60751"/>
                    <a:pt x="2054" y="55340"/>
                    <a:pt x="1177" y="54689"/>
                  </a:cubicBezTo>
                  <a:lnTo>
                    <a:pt x="0" y="53787"/>
                  </a:lnTo>
                  <a:lnTo>
                    <a:pt x="0" y="52259"/>
                  </a:lnTo>
                  <a:cubicBezTo>
                    <a:pt x="551" y="29286"/>
                    <a:pt x="6263" y="8768"/>
                    <a:pt x="8017" y="3031"/>
                  </a:cubicBezTo>
                  <a:lnTo>
                    <a:pt x="8893" y="0"/>
                  </a:lnTo>
                  <a:lnTo>
                    <a:pt x="37453" y="8342"/>
                  </a:lnTo>
                  <a:lnTo>
                    <a:pt x="36676" y="11123"/>
                  </a:lnTo>
                  <a:cubicBezTo>
                    <a:pt x="36451" y="11950"/>
                    <a:pt x="34346" y="19516"/>
                    <a:pt x="32743" y="30614"/>
                  </a:cubicBezTo>
                  <a:cubicBezTo>
                    <a:pt x="31841" y="36827"/>
                    <a:pt x="28309" y="64835"/>
                    <a:pt x="27081" y="81494"/>
                  </a:cubicBezTo>
                  <a:lnTo>
                    <a:pt x="26305" y="91991"/>
                  </a:lnTo>
                  <a:close/>
                  <a:moveTo>
                    <a:pt x="5837" y="51056"/>
                  </a:moveTo>
                  <a:cubicBezTo>
                    <a:pt x="8092" y="53110"/>
                    <a:pt x="12225" y="57294"/>
                    <a:pt x="13528" y="58922"/>
                  </a:cubicBezTo>
                  <a:cubicBezTo>
                    <a:pt x="16534" y="62705"/>
                    <a:pt x="19390" y="66889"/>
                    <a:pt x="22121" y="71448"/>
                  </a:cubicBezTo>
                  <a:cubicBezTo>
                    <a:pt x="23674" y="55115"/>
                    <a:pt x="26229" y="34948"/>
                    <a:pt x="26981" y="29787"/>
                  </a:cubicBezTo>
                  <a:cubicBezTo>
                    <a:pt x="28133" y="21921"/>
                    <a:pt x="29511" y="15733"/>
                    <a:pt x="30338" y="12351"/>
                  </a:cubicBezTo>
                  <a:lnTo>
                    <a:pt x="12827" y="7240"/>
                  </a:lnTo>
                  <a:cubicBezTo>
                    <a:pt x="10697" y="14781"/>
                    <a:pt x="6463" y="31941"/>
                    <a:pt x="5812" y="51081"/>
                  </a:cubicBezTo>
                  <a:close/>
                </a:path>
              </a:pathLst>
            </a:custGeom>
            <a:solidFill>
              <a:srgbClr val="333333"/>
            </a:solidFill>
            <a:ln w="24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6" name="Freeform: Shape 105">
              <a:extLst>
                <a:ext uri="{FF2B5EF4-FFF2-40B4-BE49-F238E27FC236}">
                  <a16:creationId xmlns:a16="http://schemas.microsoft.com/office/drawing/2014/main" id="{E838BB70-B3B9-B511-BABB-AF8427BBDAC4}"/>
                </a:ext>
              </a:extLst>
            </p:cNvPr>
            <p:cNvSpPr/>
            <p:nvPr/>
          </p:nvSpPr>
          <p:spPr>
            <a:xfrm>
              <a:off x="7235834" y="3441943"/>
              <a:ext cx="266607" cy="315255"/>
            </a:xfrm>
            <a:custGeom>
              <a:avLst/>
              <a:gdLst>
                <a:gd name="connsiteX0" fmla="*/ 266278 w 266607"/>
                <a:gd name="connsiteY0" fmla="*/ 315255 h 315255"/>
                <a:gd name="connsiteX1" fmla="*/ 236491 w 266607"/>
                <a:gd name="connsiteY1" fmla="*/ 315255 h 315255"/>
                <a:gd name="connsiteX2" fmla="*/ 236491 w 266607"/>
                <a:gd name="connsiteY2" fmla="*/ 283589 h 315255"/>
                <a:gd name="connsiteX3" fmla="*/ 236717 w 266607"/>
                <a:gd name="connsiteY3" fmla="*/ 263898 h 315255"/>
                <a:gd name="connsiteX4" fmla="*/ 236867 w 266607"/>
                <a:gd name="connsiteY4" fmla="*/ 256107 h 315255"/>
                <a:gd name="connsiteX5" fmla="*/ 228650 w 266607"/>
                <a:gd name="connsiteY5" fmla="*/ 212692 h 315255"/>
                <a:gd name="connsiteX6" fmla="*/ 225293 w 266607"/>
                <a:gd name="connsiteY6" fmla="*/ 208258 h 315255"/>
                <a:gd name="connsiteX7" fmla="*/ 221811 w 266607"/>
                <a:gd name="connsiteY7" fmla="*/ 205477 h 315255"/>
                <a:gd name="connsiteX8" fmla="*/ 205652 w 266607"/>
                <a:gd name="connsiteY8" fmla="*/ 199064 h 315255"/>
                <a:gd name="connsiteX9" fmla="*/ 171181 w 266607"/>
                <a:gd name="connsiteY9" fmla="*/ 199464 h 315255"/>
                <a:gd name="connsiteX10" fmla="*/ 171080 w 266607"/>
                <a:gd name="connsiteY10" fmla="*/ 202220 h 315255"/>
                <a:gd name="connsiteX11" fmla="*/ 205752 w 266607"/>
                <a:gd name="connsiteY11" fmla="*/ 203398 h 315255"/>
                <a:gd name="connsiteX12" fmla="*/ 205752 w 266607"/>
                <a:gd name="connsiteY12" fmla="*/ 203398 h 315255"/>
                <a:gd name="connsiteX13" fmla="*/ 216074 w 266607"/>
                <a:gd name="connsiteY13" fmla="*/ 206955 h 315255"/>
                <a:gd name="connsiteX14" fmla="*/ 220207 w 266607"/>
                <a:gd name="connsiteY14" fmla="*/ 209310 h 315255"/>
                <a:gd name="connsiteX15" fmla="*/ 216224 w 266607"/>
                <a:gd name="connsiteY15" fmla="*/ 211890 h 315255"/>
                <a:gd name="connsiteX16" fmla="*/ 158855 w 266607"/>
                <a:gd name="connsiteY16" fmla="*/ 231556 h 315255"/>
                <a:gd name="connsiteX17" fmla="*/ 156174 w 266607"/>
                <a:gd name="connsiteY17" fmla="*/ 231481 h 315255"/>
                <a:gd name="connsiteX18" fmla="*/ 81544 w 266607"/>
                <a:gd name="connsiteY18" fmla="*/ 277276 h 315255"/>
                <a:gd name="connsiteX19" fmla="*/ 39707 w 266607"/>
                <a:gd name="connsiteY19" fmla="*/ 305660 h 315255"/>
                <a:gd name="connsiteX20" fmla="*/ 34221 w 266607"/>
                <a:gd name="connsiteY20" fmla="*/ 305184 h 315255"/>
                <a:gd name="connsiteX21" fmla="*/ 5962 w 266607"/>
                <a:gd name="connsiteY21" fmla="*/ 269485 h 315255"/>
                <a:gd name="connsiteX22" fmla="*/ 100 w 266607"/>
                <a:gd name="connsiteY22" fmla="*/ 193928 h 315255"/>
                <a:gd name="connsiteX23" fmla="*/ 25528 w 266607"/>
                <a:gd name="connsiteY23" fmla="*/ 68768 h 315255"/>
                <a:gd name="connsiteX24" fmla="*/ 90939 w 266607"/>
                <a:gd name="connsiteY24" fmla="*/ 3432 h 315255"/>
                <a:gd name="connsiteX25" fmla="*/ 141469 w 266607"/>
                <a:gd name="connsiteY25" fmla="*/ 0 h 315255"/>
                <a:gd name="connsiteX26" fmla="*/ 165444 w 266607"/>
                <a:gd name="connsiteY26" fmla="*/ 601 h 315255"/>
                <a:gd name="connsiteX27" fmla="*/ 178671 w 266607"/>
                <a:gd name="connsiteY27" fmla="*/ 1052 h 315255"/>
                <a:gd name="connsiteX28" fmla="*/ 215999 w 266607"/>
                <a:gd name="connsiteY28" fmla="*/ 7190 h 315255"/>
                <a:gd name="connsiteX29" fmla="*/ 226145 w 266607"/>
                <a:gd name="connsiteY29" fmla="*/ 14330 h 315255"/>
                <a:gd name="connsiteX30" fmla="*/ 255205 w 266607"/>
                <a:gd name="connsiteY30" fmla="*/ 76609 h 315255"/>
                <a:gd name="connsiteX31" fmla="*/ 255355 w 266607"/>
                <a:gd name="connsiteY31" fmla="*/ 77336 h 315255"/>
                <a:gd name="connsiteX32" fmla="*/ 261493 w 266607"/>
                <a:gd name="connsiteY32" fmla="*/ 141369 h 315255"/>
                <a:gd name="connsiteX33" fmla="*/ 261493 w 266607"/>
                <a:gd name="connsiteY33" fmla="*/ 141619 h 315255"/>
                <a:gd name="connsiteX34" fmla="*/ 257460 w 266607"/>
                <a:gd name="connsiteY34" fmla="*/ 162663 h 315255"/>
                <a:gd name="connsiteX35" fmla="*/ 247138 w 266607"/>
                <a:gd name="connsiteY35" fmla="*/ 182504 h 315255"/>
                <a:gd name="connsiteX36" fmla="*/ 241176 w 266607"/>
                <a:gd name="connsiteY36" fmla="*/ 190195 h 315255"/>
                <a:gd name="connsiteX37" fmla="*/ 238971 w 266607"/>
                <a:gd name="connsiteY37" fmla="*/ 192776 h 315255"/>
                <a:gd name="connsiteX38" fmla="*/ 236416 w 266607"/>
                <a:gd name="connsiteY38" fmla="*/ 189819 h 315255"/>
                <a:gd name="connsiteX39" fmla="*/ 234888 w 266607"/>
                <a:gd name="connsiteY39" fmla="*/ 188041 h 315255"/>
                <a:gd name="connsiteX40" fmla="*/ 227022 w 266607"/>
                <a:gd name="connsiteY40" fmla="*/ 175916 h 315255"/>
                <a:gd name="connsiteX41" fmla="*/ 226971 w 266607"/>
                <a:gd name="connsiteY41" fmla="*/ 175515 h 315255"/>
                <a:gd name="connsiteX42" fmla="*/ 226420 w 266607"/>
                <a:gd name="connsiteY42" fmla="*/ 161786 h 315255"/>
                <a:gd name="connsiteX43" fmla="*/ 225719 w 266607"/>
                <a:gd name="connsiteY43" fmla="*/ 141945 h 315255"/>
                <a:gd name="connsiteX44" fmla="*/ 221460 w 266607"/>
                <a:gd name="connsiteY44" fmla="*/ 141945 h 315255"/>
                <a:gd name="connsiteX45" fmla="*/ 222287 w 266607"/>
                <a:gd name="connsiteY45" fmla="*/ 165970 h 315255"/>
                <a:gd name="connsiteX46" fmla="*/ 222688 w 266607"/>
                <a:gd name="connsiteY46" fmla="*/ 176216 h 315255"/>
                <a:gd name="connsiteX47" fmla="*/ 231631 w 266607"/>
                <a:gd name="connsiteY47" fmla="*/ 190847 h 315255"/>
                <a:gd name="connsiteX48" fmla="*/ 234186 w 266607"/>
                <a:gd name="connsiteY48" fmla="*/ 193803 h 315255"/>
                <a:gd name="connsiteX49" fmla="*/ 236742 w 266607"/>
                <a:gd name="connsiteY49" fmla="*/ 196734 h 315255"/>
                <a:gd name="connsiteX50" fmla="*/ 238395 w 266607"/>
                <a:gd name="connsiteY50" fmla="*/ 198638 h 315255"/>
                <a:gd name="connsiteX51" fmla="*/ 246813 w 266607"/>
                <a:gd name="connsiteY51" fmla="*/ 189118 h 315255"/>
                <a:gd name="connsiteX52" fmla="*/ 249894 w 266607"/>
                <a:gd name="connsiteY52" fmla="*/ 185210 h 315255"/>
                <a:gd name="connsiteX53" fmla="*/ 251798 w 266607"/>
                <a:gd name="connsiteY53" fmla="*/ 189819 h 315255"/>
                <a:gd name="connsiteX54" fmla="*/ 266604 w 266607"/>
                <a:gd name="connsiteY54" fmla="*/ 256283 h 315255"/>
                <a:gd name="connsiteX55" fmla="*/ 266453 w 266607"/>
                <a:gd name="connsiteY55" fmla="*/ 264500 h 315255"/>
                <a:gd name="connsiteX56" fmla="*/ 266253 w 266607"/>
                <a:gd name="connsiteY56" fmla="*/ 283314 h 315255"/>
                <a:gd name="connsiteX57" fmla="*/ 266253 w 266607"/>
                <a:gd name="connsiteY57" fmla="*/ 315205 h 315255"/>
                <a:gd name="connsiteX58" fmla="*/ 242303 w 266607"/>
                <a:gd name="connsiteY58" fmla="*/ 309443 h 315255"/>
                <a:gd name="connsiteX59" fmla="*/ 260466 w 266607"/>
                <a:gd name="connsiteY59" fmla="*/ 309443 h 315255"/>
                <a:gd name="connsiteX60" fmla="*/ 260466 w 266607"/>
                <a:gd name="connsiteY60" fmla="*/ 283414 h 315255"/>
                <a:gd name="connsiteX61" fmla="*/ 260666 w 266607"/>
                <a:gd name="connsiteY61" fmla="*/ 264575 h 315255"/>
                <a:gd name="connsiteX62" fmla="*/ 260666 w 266607"/>
                <a:gd name="connsiteY62" fmla="*/ 264424 h 315255"/>
                <a:gd name="connsiteX63" fmla="*/ 260817 w 266607"/>
                <a:gd name="connsiteY63" fmla="*/ 256283 h 315255"/>
                <a:gd name="connsiteX64" fmla="*/ 248266 w 266607"/>
                <a:gd name="connsiteY64" fmla="*/ 196609 h 315255"/>
                <a:gd name="connsiteX65" fmla="*/ 240249 w 266607"/>
                <a:gd name="connsiteY65" fmla="*/ 205026 h 315255"/>
                <a:gd name="connsiteX66" fmla="*/ 237994 w 266607"/>
                <a:gd name="connsiteY66" fmla="*/ 207180 h 315255"/>
                <a:gd name="connsiteX67" fmla="*/ 236015 w 266607"/>
                <a:gd name="connsiteY67" fmla="*/ 204776 h 315255"/>
                <a:gd name="connsiteX68" fmla="*/ 232408 w 266607"/>
                <a:gd name="connsiteY68" fmla="*/ 200617 h 315255"/>
                <a:gd name="connsiteX69" fmla="*/ 229802 w 266607"/>
                <a:gd name="connsiteY69" fmla="*/ 197611 h 315255"/>
                <a:gd name="connsiteX70" fmla="*/ 227322 w 266607"/>
                <a:gd name="connsiteY70" fmla="*/ 194730 h 315255"/>
                <a:gd name="connsiteX71" fmla="*/ 217001 w 266607"/>
                <a:gd name="connsiteY71" fmla="*/ 177093 h 315255"/>
                <a:gd name="connsiteX72" fmla="*/ 217001 w 266607"/>
                <a:gd name="connsiteY72" fmla="*/ 176918 h 315255"/>
                <a:gd name="connsiteX73" fmla="*/ 216550 w 266607"/>
                <a:gd name="connsiteY73" fmla="*/ 166245 h 315255"/>
                <a:gd name="connsiteX74" fmla="*/ 215623 w 266607"/>
                <a:gd name="connsiteY74" fmla="*/ 139164 h 315255"/>
                <a:gd name="connsiteX75" fmla="*/ 215523 w 266607"/>
                <a:gd name="connsiteY75" fmla="*/ 136133 h 315255"/>
                <a:gd name="connsiteX76" fmla="*/ 231406 w 266607"/>
                <a:gd name="connsiteY76" fmla="*/ 136233 h 315255"/>
                <a:gd name="connsiteX77" fmla="*/ 231506 w 266607"/>
                <a:gd name="connsiteY77" fmla="*/ 139014 h 315255"/>
                <a:gd name="connsiteX78" fmla="*/ 232307 w 266607"/>
                <a:gd name="connsiteY78" fmla="*/ 161611 h 315255"/>
                <a:gd name="connsiteX79" fmla="*/ 232859 w 266607"/>
                <a:gd name="connsiteY79" fmla="*/ 174989 h 315255"/>
                <a:gd name="connsiteX80" fmla="*/ 239021 w 266607"/>
                <a:gd name="connsiteY80" fmla="*/ 183857 h 315255"/>
                <a:gd name="connsiteX81" fmla="*/ 242454 w 266607"/>
                <a:gd name="connsiteY81" fmla="*/ 179247 h 315255"/>
                <a:gd name="connsiteX82" fmla="*/ 252074 w 266607"/>
                <a:gd name="connsiteY82" fmla="*/ 160734 h 315255"/>
                <a:gd name="connsiteX83" fmla="*/ 255756 w 266607"/>
                <a:gd name="connsiteY83" fmla="*/ 141168 h 315255"/>
                <a:gd name="connsiteX84" fmla="*/ 249769 w 266607"/>
                <a:gd name="connsiteY84" fmla="*/ 78663 h 315255"/>
                <a:gd name="connsiteX85" fmla="*/ 249618 w 266607"/>
                <a:gd name="connsiteY85" fmla="*/ 77962 h 315255"/>
                <a:gd name="connsiteX86" fmla="*/ 221886 w 266607"/>
                <a:gd name="connsiteY86" fmla="*/ 18263 h 315255"/>
                <a:gd name="connsiteX87" fmla="*/ 213468 w 266607"/>
                <a:gd name="connsiteY87" fmla="*/ 12451 h 315255"/>
                <a:gd name="connsiteX88" fmla="*/ 178596 w 266607"/>
                <a:gd name="connsiteY88" fmla="*/ 6939 h 315255"/>
                <a:gd name="connsiteX89" fmla="*/ 165143 w 266607"/>
                <a:gd name="connsiteY89" fmla="*/ 6463 h 315255"/>
                <a:gd name="connsiteX90" fmla="*/ 141494 w 266607"/>
                <a:gd name="connsiteY90" fmla="*/ 5887 h 315255"/>
                <a:gd name="connsiteX91" fmla="*/ 92467 w 266607"/>
                <a:gd name="connsiteY91" fmla="*/ 9119 h 315255"/>
                <a:gd name="connsiteX92" fmla="*/ 31190 w 266607"/>
                <a:gd name="connsiteY92" fmla="*/ 70346 h 315255"/>
                <a:gd name="connsiteX93" fmla="*/ 31090 w 266607"/>
                <a:gd name="connsiteY93" fmla="*/ 70672 h 315255"/>
                <a:gd name="connsiteX94" fmla="*/ 5962 w 266607"/>
                <a:gd name="connsiteY94" fmla="*/ 194103 h 315255"/>
                <a:gd name="connsiteX95" fmla="*/ 35449 w 266607"/>
                <a:gd name="connsiteY95" fmla="*/ 299547 h 315255"/>
                <a:gd name="connsiteX96" fmla="*/ 39758 w 266607"/>
                <a:gd name="connsiteY96" fmla="*/ 299923 h 315255"/>
                <a:gd name="connsiteX97" fmla="*/ 76609 w 266607"/>
                <a:gd name="connsiteY97" fmla="*/ 274370 h 315255"/>
                <a:gd name="connsiteX98" fmla="*/ 76734 w 266607"/>
                <a:gd name="connsiteY98" fmla="*/ 274170 h 315255"/>
                <a:gd name="connsiteX99" fmla="*/ 156550 w 266607"/>
                <a:gd name="connsiteY99" fmla="*/ 225744 h 315255"/>
                <a:gd name="connsiteX100" fmla="*/ 158905 w 266607"/>
                <a:gd name="connsiteY100" fmla="*/ 225819 h 315255"/>
                <a:gd name="connsiteX101" fmla="*/ 208608 w 266607"/>
                <a:gd name="connsiteY101" fmla="*/ 209886 h 315255"/>
                <a:gd name="connsiteX102" fmla="*/ 205702 w 266607"/>
                <a:gd name="connsiteY102" fmla="*/ 209285 h 315255"/>
                <a:gd name="connsiteX103" fmla="*/ 165118 w 266607"/>
                <a:gd name="connsiteY103" fmla="*/ 207907 h 315255"/>
                <a:gd name="connsiteX104" fmla="*/ 165644 w 266607"/>
                <a:gd name="connsiteY104" fmla="*/ 193803 h 315255"/>
                <a:gd name="connsiteX105" fmla="*/ 205677 w 266607"/>
                <a:gd name="connsiteY105" fmla="*/ 193327 h 315255"/>
                <a:gd name="connsiteX106" fmla="*/ 225268 w 266607"/>
                <a:gd name="connsiteY106" fmla="*/ 200817 h 315255"/>
                <a:gd name="connsiteX107" fmla="*/ 229427 w 266607"/>
                <a:gd name="connsiteY107" fmla="*/ 204174 h 315255"/>
                <a:gd name="connsiteX108" fmla="*/ 234211 w 266607"/>
                <a:gd name="connsiteY108" fmla="*/ 210863 h 315255"/>
                <a:gd name="connsiteX109" fmla="*/ 242754 w 266607"/>
                <a:gd name="connsiteY109" fmla="*/ 256232 h 315255"/>
                <a:gd name="connsiteX110" fmla="*/ 242604 w 266607"/>
                <a:gd name="connsiteY110" fmla="*/ 263999 h 315255"/>
                <a:gd name="connsiteX111" fmla="*/ 242378 w 266607"/>
                <a:gd name="connsiteY111" fmla="*/ 283639 h 315255"/>
                <a:gd name="connsiteX112" fmla="*/ 242378 w 266607"/>
                <a:gd name="connsiteY112" fmla="*/ 309543 h 315255"/>
                <a:gd name="connsiteX113" fmla="*/ 218053 w 266607"/>
                <a:gd name="connsiteY113" fmla="*/ 191172 h 315255"/>
                <a:gd name="connsiteX114" fmla="*/ 211965 w 266607"/>
                <a:gd name="connsiteY114" fmla="*/ 189694 h 315255"/>
                <a:gd name="connsiteX115" fmla="*/ 205802 w 266607"/>
                <a:gd name="connsiteY115" fmla="*/ 188892 h 315255"/>
                <a:gd name="connsiteX116" fmla="*/ 165769 w 266607"/>
                <a:gd name="connsiteY116" fmla="*/ 187540 h 315255"/>
                <a:gd name="connsiteX117" fmla="*/ 166371 w 266607"/>
                <a:gd name="connsiteY117" fmla="*/ 171607 h 315255"/>
                <a:gd name="connsiteX118" fmla="*/ 196383 w 266607"/>
                <a:gd name="connsiteY118" fmla="*/ 172634 h 315255"/>
                <a:gd name="connsiteX119" fmla="*/ 195155 w 266607"/>
                <a:gd name="connsiteY119" fmla="*/ 139014 h 315255"/>
                <a:gd name="connsiteX120" fmla="*/ 195055 w 266607"/>
                <a:gd name="connsiteY120" fmla="*/ 135983 h 315255"/>
                <a:gd name="connsiteX121" fmla="*/ 211013 w 266607"/>
                <a:gd name="connsiteY121" fmla="*/ 136083 h 315255"/>
                <a:gd name="connsiteX122" fmla="*/ 211113 w 266607"/>
                <a:gd name="connsiteY122" fmla="*/ 138864 h 315255"/>
                <a:gd name="connsiteX123" fmla="*/ 212642 w 266607"/>
                <a:gd name="connsiteY123" fmla="*/ 177594 h 315255"/>
                <a:gd name="connsiteX124" fmla="*/ 215247 w 266607"/>
                <a:gd name="connsiteY124" fmla="*/ 185561 h 315255"/>
                <a:gd name="connsiteX125" fmla="*/ 218053 w 266607"/>
                <a:gd name="connsiteY125" fmla="*/ 191147 h 315255"/>
                <a:gd name="connsiteX126" fmla="*/ 205903 w 266607"/>
                <a:gd name="connsiteY126" fmla="*/ 183105 h 315255"/>
                <a:gd name="connsiteX127" fmla="*/ 208007 w 266607"/>
                <a:gd name="connsiteY127" fmla="*/ 183181 h 315255"/>
                <a:gd name="connsiteX128" fmla="*/ 206905 w 266607"/>
                <a:gd name="connsiteY128" fmla="*/ 178471 h 315255"/>
                <a:gd name="connsiteX129" fmla="*/ 205427 w 266607"/>
                <a:gd name="connsiteY129" fmla="*/ 141845 h 315255"/>
                <a:gd name="connsiteX130" fmla="*/ 201093 w 266607"/>
                <a:gd name="connsiteY130" fmla="*/ 141845 h 315255"/>
                <a:gd name="connsiteX131" fmla="*/ 202370 w 266607"/>
                <a:gd name="connsiteY131" fmla="*/ 175490 h 315255"/>
                <a:gd name="connsiteX132" fmla="*/ 202521 w 266607"/>
                <a:gd name="connsiteY132" fmla="*/ 178646 h 315255"/>
                <a:gd name="connsiteX133" fmla="*/ 171982 w 266607"/>
                <a:gd name="connsiteY133" fmla="*/ 177594 h 315255"/>
                <a:gd name="connsiteX134" fmla="*/ 171807 w 266607"/>
                <a:gd name="connsiteY134" fmla="*/ 181928 h 315255"/>
                <a:gd name="connsiteX135" fmla="*/ 205878 w 266607"/>
                <a:gd name="connsiteY135" fmla="*/ 183080 h 315255"/>
                <a:gd name="connsiteX136" fmla="*/ 205878 w 266607"/>
                <a:gd name="connsiteY136" fmla="*/ 183080 h 31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266607" h="315255">
                  <a:moveTo>
                    <a:pt x="266278" y="315255"/>
                  </a:moveTo>
                  <a:lnTo>
                    <a:pt x="236491" y="315255"/>
                  </a:lnTo>
                  <a:lnTo>
                    <a:pt x="236491" y="283589"/>
                  </a:lnTo>
                  <a:cubicBezTo>
                    <a:pt x="236391" y="277502"/>
                    <a:pt x="236591" y="269635"/>
                    <a:pt x="236717" y="263898"/>
                  </a:cubicBezTo>
                  <a:cubicBezTo>
                    <a:pt x="236792" y="260767"/>
                    <a:pt x="236842" y="258086"/>
                    <a:pt x="236867" y="256107"/>
                  </a:cubicBezTo>
                  <a:cubicBezTo>
                    <a:pt x="236967" y="243055"/>
                    <a:pt x="234287" y="228851"/>
                    <a:pt x="228650" y="212692"/>
                  </a:cubicBezTo>
                  <a:cubicBezTo>
                    <a:pt x="228299" y="211665"/>
                    <a:pt x="226245" y="209235"/>
                    <a:pt x="225293" y="208258"/>
                  </a:cubicBezTo>
                  <a:cubicBezTo>
                    <a:pt x="224441" y="207456"/>
                    <a:pt x="223189" y="206454"/>
                    <a:pt x="221811" y="205477"/>
                  </a:cubicBezTo>
                  <a:cubicBezTo>
                    <a:pt x="216149" y="201444"/>
                    <a:pt x="210111" y="199064"/>
                    <a:pt x="205652" y="199064"/>
                  </a:cubicBezTo>
                  <a:lnTo>
                    <a:pt x="171181" y="199464"/>
                  </a:lnTo>
                  <a:lnTo>
                    <a:pt x="171080" y="202220"/>
                  </a:lnTo>
                  <a:lnTo>
                    <a:pt x="205752" y="203398"/>
                  </a:lnTo>
                  <a:lnTo>
                    <a:pt x="205752" y="203398"/>
                  </a:lnTo>
                  <a:cubicBezTo>
                    <a:pt x="209159" y="203398"/>
                    <a:pt x="213243" y="205327"/>
                    <a:pt x="216074" y="206955"/>
                  </a:cubicBezTo>
                  <a:lnTo>
                    <a:pt x="220207" y="209310"/>
                  </a:lnTo>
                  <a:lnTo>
                    <a:pt x="216224" y="211890"/>
                  </a:lnTo>
                  <a:cubicBezTo>
                    <a:pt x="197836" y="223840"/>
                    <a:pt x="175314" y="231556"/>
                    <a:pt x="158855" y="231556"/>
                  </a:cubicBezTo>
                  <a:cubicBezTo>
                    <a:pt x="157928" y="231556"/>
                    <a:pt x="157026" y="231531"/>
                    <a:pt x="156174" y="231481"/>
                  </a:cubicBezTo>
                  <a:cubicBezTo>
                    <a:pt x="115816" y="229176"/>
                    <a:pt x="83173" y="274946"/>
                    <a:pt x="81544" y="277276"/>
                  </a:cubicBezTo>
                  <a:cubicBezTo>
                    <a:pt x="67490" y="301977"/>
                    <a:pt x="49302" y="305660"/>
                    <a:pt x="39707" y="305660"/>
                  </a:cubicBezTo>
                  <a:cubicBezTo>
                    <a:pt x="36451" y="305660"/>
                    <a:pt x="34447" y="305234"/>
                    <a:pt x="34221" y="305184"/>
                  </a:cubicBezTo>
                  <a:cubicBezTo>
                    <a:pt x="20718" y="302679"/>
                    <a:pt x="11424" y="290980"/>
                    <a:pt x="5962" y="269485"/>
                  </a:cubicBezTo>
                  <a:cubicBezTo>
                    <a:pt x="1428" y="251723"/>
                    <a:pt x="-476" y="226997"/>
                    <a:pt x="100" y="193928"/>
                  </a:cubicBezTo>
                  <a:cubicBezTo>
                    <a:pt x="1102" y="137636"/>
                    <a:pt x="24175" y="72551"/>
                    <a:pt x="25528" y="68768"/>
                  </a:cubicBezTo>
                  <a:cubicBezTo>
                    <a:pt x="33419" y="35374"/>
                    <a:pt x="56016" y="12777"/>
                    <a:pt x="90939" y="3432"/>
                  </a:cubicBezTo>
                  <a:cubicBezTo>
                    <a:pt x="100358" y="902"/>
                    <a:pt x="123231" y="0"/>
                    <a:pt x="141469" y="0"/>
                  </a:cubicBezTo>
                  <a:cubicBezTo>
                    <a:pt x="150412" y="0"/>
                    <a:pt x="158930" y="200"/>
                    <a:pt x="165444" y="601"/>
                  </a:cubicBezTo>
                  <a:cubicBezTo>
                    <a:pt x="169978" y="877"/>
                    <a:pt x="174387" y="952"/>
                    <a:pt x="178671" y="1052"/>
                  </a:cubicBezTo>
                  <a:cubicBezTo>
                    <a:pt x="192149" y="1353"/>
                    <a:pt x="204876" y="1628"/>
                    <a:pt x="215999" y="7190"/>
                  </a:cubicBezTo>
                  <a:cubicBezTo>
                    <a:pt x="221610" y="9996"/>
                    <a:pt x="225493" y="13578"/>
                    <a:pt x="226145" y="14330"/>
                  </a:cubicBezTo>
                  <a:cubicBezTo>
                    <a:pt x="238871" y="28609"/>
                    <a:pt x="249193" y="50730"/>
                    <a:pt x="255205" y="76609"/>
                  </a:cubicBezTo>
                  <a:lnTo>
                    <a:pt x="255355" y="77336"/>
                  </a:lnTo>
                  <a:cubicBezTo>
                    <a:pt x="259865" y="97002"/>
                    <a:pt x="261919" y="118546"/>
                    <a:pt x="261493" y="141369"/>
                  </a:cubicBezTo>
                  <a:lnTo>
                    <a:pt x="261493" y="141619"/>
                  </a:lnTo>
                  <a:cubicBezTo>
                    <a:pt x="260441" y="151089"/>
                    <a:pt x="259088" y="158154"/>
                    <a:pt x="257460" y="162663"/>
                  </a:cubicBezTo>
                  <a:cubicBezTo>
                    <a:pt x="254980" y="169552"/>
                    <a:pt x="251497" y="176216"/>
                    <a:pt x="247138" y="182504"/>
                  </a:cubicBezTo>
                  <a:cubicBezTo>
                    <a:pt x="245385" y="185034"/>
                    <a:pt x="243381" y="187640"/>
                    <a:pt x="241176" y="190195"/>
                  </a:cubicBezTo>
                  <a:lnTo>
                    <a:pt x="238971" y="192776"/>
                  </a:lnTo>
                  <a:lnTo>
                    <a:pt x="236416" y="189819"/>
                  </a:lnTo>
                  <a:cubicBezTo>
                    <a:pt x="235890" y="189218"/>
                    <a:pt x="235364" y="188592"/>
                    <a:pt x="234888" y="188041"/>
                  </a:cubicBezTo>
                  <a:cubicBezTo>
                    <a:pt x="230378" y="182855"/>
                    <a:pt x="227798" y="179749"/>
                    <a:pt x="227022" y="175916"/>
                  </a:cubicBezTo>
                  <a:lnTo>
                    <a:pt x="226971" y="175515"/>
                  </a:lnTo>
                  <a:cubicBezTo>
                    <a:pt x="226871" y="173686"/>
                    <a:pt x="226596" y="167047"/>
                    <a:pt x="226420" y="161786"/>
                  </a:cubicBezTo>
                  <a:cubicBezTo>
                    <a:pt x="226195" y="155999"/>
                    <a:pt x="225944" y="149010"/>
                    <a:pt x="225719" y="141945"/>
                  </a:cubicBezTo>
                  <a:lnTo>
                    <a:pt x="221460" y="141945"/>
                  </a:lnTo>
                  <a:cubicBezTo>
                    <a:pt x="221761" y="150563"/>
                    <a:pt x="222036" y="159381"/>
                    <a:pt x="222287" y="165970"/>
                  </a:cubicBezTo>
                  <a:cubicBezTo>
                    <a:pt x="222562" y="173711"/>
                    <a:pt x="222662" y="175740"/>
                    <a:pt x="222688" y="176216"/>
                  </a:cubicBezTo>
                  <a:cubicBezTo>
                    <a:pt x="223589" y="181627"/>
                    <a:pt x="226971" y="185485"/>
                    <a:pt x="231631" y="190847"/>
                  </a:cubicBezTo>
                  <a:cubicBezTo>
                    <a:pt x="232458" y="191799"/>
                    <a:pt x="233310" y="192776"/>
                    <a:pt x="234186" y="193803"/>
                  </a:cubicBezTo>
                  <a:cubicBezTo>
                    <a:pt x="234537" y="194229"/>
                    <a:pt x="235589" y="195431"/>
                    <a:pt x="236742" y="196734"/>
                  </a:cubicBezTo>
                  <a:cubicBezTo>
                    <a:pt x="237293" y="197360"/>
                    <a:pt x="237869" y="198036"/>
                    <a:pt x="238395" y="198638"/>
                  </a:cubicBezTo>
                  <a:cubicBezTo>
                    <a:pt x="241376" y="195631"/>
                    <a:pt x="244207" y="192450"/>
                    <a:pt x="246813" y="189118"/>
                  </a:cubicBezTo>
                  <a:lnTo>
                    <a:pt x="249894" y="185210"/>
                  </a:lnTo>
                  <a:lnTo>
                    <a:pt x="251798" y="189819"/>
                  </a:lnTo>
                  <a:cubicBezTo>
                    <a:pt x="261919" y="214446"/>
                    <a:pt x="266754" y="236166"/>
                    <a:pt x="266604" y="256283"/>
                  </a:cubicBezTo>
                  <a:cubicBezTo>
                    <a:pt x="266604" y="258412"/>
                    <a:pt x="266529" y="261268"/>
                    <a:pt x="266453" y="264500"/>
                  </a:cubicBezTo>
                  <a:cubicBezTo>
                    <a:pt x="266328" y="270487"/>
                    <a:pt x="266153" y="277727"/>
                    <a:pt x="266253" y="283314"/>
                  </a:cubicBezTo>
                  <a:lnTo>
                    <a:pt x="266253" y="315205"/>
                  </a:lnTo>
                  <a:close/>
                  <a:moveTo>
                    <a:pt x="242303" y="309443"/>
                  </a:moveTo>
                  <a:lnTo>
                    <a:pt x="260466" y="309443"/>
                  </a:lnTo>
                  <a:lnTo>
                    <a:pt x="260466" y="283414"/>
                  </a:lnTo>
                  <a:cubicBezTo>
                    <a:pt x="260391" y="277777"/>
                    <a:pt x="260541" y="270462"/>
                    <a:pt x="260666" y="264575"/>
                  </a:cubicBezTo>
                  <a:lnTo>
                    <a:pt x="260666" y="264424"/>
                  </a:lnTo>
                  <a:cubicBezTo>
                    <a:pt x="260742" y="261218"/>
                    <a:pt x="260817" y="258387"/>
                    <a:pt x="260817" y="256283"/>
                  </a:cubicBezTo>
                  <a:cubicBezTo>
                    <a:pt x="260967" y="238195"/>
                    <a:pt x="256833" y="218629"/>
                    <a:pt x="248266" y="196609"/>
                  </a:cubicBezTo>
                  <a:cubicBezTo>
                    <a:pt x="245735" y="199540"/>
                    <a:pt x="243055" y="202371"/>
                    <a:pt x="240249" y="205026"/>
                  </a:cubicBezTo>
                  <a:lnTo>
                    <a:pt x="237994" y="207180"/>
                  </a:lnTo>
                  <a:lnTo>
                    <a:pt x="236015" y="204776"/>
                  </a:lnTo>
                  <a:cubicBezTo>
                    <a:pt x="235564" y="204224"/>
                    <a:pt x="233911" y="202320"/>
                    <a:pt x="232408" y="200617"/>
                  </a:cubicBezTo>
                  <a:cubicBezTo>
                    <a:pt x="231230" y="199289"/>
                    <a:pt x="230153" y="198062"/>
                    <a:pt x="229802" y="197611"/>
                  </a:cubicBezTo>
                  <a:cubicBezTo>
                    <a:pt x="228951" y="196609"/>
                    <a:pt x="228124" y="195657"/>
                    <a:pt x="227322" y="194730"/>
                  </a:cubicBezTo>
                  <a:cubicBezTo>
                    <a:pt x="222387" y="189068"/>
                    <a:pt x="218128" y="184183"/>
                    <a:pt x="217001" y="177093"/>
                  </a:cubicBezTo>
                  <a:lnTo>
                    <a:pt x="217001" y="176918"/>
                  </a:lnTo>
                  <a:cubicBezTo>
                    <a:pt x="216951" y="176642"/>
                    <a:pt x="216900" y="176016"/>
                    <a:pt x="216550" y="166245"/>
                  </a:cubicBezTo>
                  <a:cubicBezTo>
                    <a:pt x="216299" y="158880"/>
                    <a:pt x="215949" y="148734"/>
                    <a:pt x="215623" y="139164"/>
                  </a:cubicBezTo>
                  <a:lnTo>
                    <a:pt x="215523" y="136133"/>
                  </a:lnTo>
                  <a:lnTo>
                    <a:pt x="231406" y="136233"/>
                  </a:lnTo>
                  <a:lnTo>
                    <a:pt x="231506" y="139014"/>
                  </a:lnTo>
                  <a:cubicBezTo>
                    <a:pt x="231781" y="147005"/>
                    <a:pt x="232057" y="155072"/>
                    <a:pt x="232307" y="161611"/>
                  </a:cubicBezTo>
                  <a:cubicBezTo>
                    <a:pt x="232558" y="168625"/>
                    <a:pt x="232758" y="173335"/>
                    <a:pt x="232859" y="174989"/>
                  </a:cubicBezTo>
                  <a:cubicBezTo>
                    <a:pt x="233385" y="177268"/>
                    <a:pt x="235464" y="179774"/>
                    <a:pt x="239021" y="183857"/>
                  </a:cubicBezTo>
                  <a:cubicBezTo>
                    <a:pt x="240249" y="182304"/>
                    <a:pt x="241401" y="180776"/>
                    <a:pt x="242454" y="179247"/>
                  </a:cubicBezTo>
                  <a:cubicBezTo>
                    <a:pt x="246537" y="173385"/>
                    <a:pt x="249769" y="167147"/>
                    <a:pt x="252074" y="160734"/>
                  </a:cubicBezTo>
                  <a:cubicBezTo>
                    <a:pt x="253527" y="156676"/>
                    <a:pt x="254779" y="150087"/>
                    <a:pt x="255756" y="141168"/>
                  </a:cubicBezTo>
                  <a:cubicBezTo>
                    <a:pt x="256157" y="118872"/>
                    <a:pt x="254153" y="97828"/>
                    <a:pt x="249769" y="78663"/>
                  </a:cubicBezTo>
                  <a:lnTo>
                    <a:pt x="249618" y="77962"/>
                  </a:lnTo>
                  <a:cubicBezTo>
                    <a:pt x="243831" y="53035"/>
                    <a:pt x="233986" y="31816"/>
                    <a:pt x="221886" y="18263"/>
                  </a:cubicBezTo>
                  <a:cubicBezTo>
                    <a:pt x="221435" y="17787"/>
                    <a:pt x="218078" y="14756"/>
                    <a:pt x="213468" y="12451"/>
                  </a:cubicBezTo>
                  <a:cubicBezTo>
                    <a:pt x="203523" y="7491"/>
                    <a:pt x="191974" y="7215"/>
                    <a:pt x="178596" y="6939"/>
                  </a:cubicBezTo>
                  <a:cubicBezTo>
                    <a:pt x="174262" y="6839"/>
                    <a:pt x="169778" y="6739"/>
                    <a:pt x="165143" y="6463"/>
                  </a:cubicBezTo>
                  <a:cubicBezTo>
                    <a:pt x="158755" y="6088"/>
                    <a:pt x="150362" y="5887"/>
                    <a:pt x="141494" y="5887"/>
                  </a:cubicBezTo>
                  <a:cubicBezTo>
                    <a:pt x="119022" y="5887"/>
                    <a:pt x="99782" y="7165"/>
                    <a:pt x="92467" y="9119"/>
                  </a:cubicBezTo>
                  <a:cubicBezTo>
                    <a:pt x="59699" y="17912"/>
                    <a:pt x="38505" y="39081"/>
                    <a:pt x="31190" y="70346"/>
                  </a:cubicBezTo>
                  <a:lnTo>
                    <a:pt x="31090" y="70672"/>
                  </a:lnTo>
                  <a:cubicBezTo>
                    <a:pt x="30839" y="71323"/>
                    <a:pt x="6964" y="137411"/>
                    <a:pt x="5962" y="194103"/>
                  </a:cubicBezTo>
                  <a:cubicBezTo>
                    <a:pt x="4785" y="261143"/>
                    <a:pt x="14430" y="295639"/>
                    <a:pt x="35449" y="299547"/>
                  </a:cubicBezTo>
                  <a:cubicBezTo>
                    <a:pt x="35574" y="299547"/>
                    <a:pt x="37152" y="299923"/>
                    <a:pt x="39758" y="299923"/>
                  </a:cubicBezTo>
                  <a:cubicBezTo>
                    <a:pt x="48100" y="299923"/>
                    <a:pt x="64008" y="296591"/>
                    <a:pt x="76609" y="274370"/>
                  </a:cubicBezTo>
                  <a:lnTo>
                    <a:pt x="76734" y="274170"/>
                  </a:lnTo>
                  <a:cubicBezTo>
                    <a:pt x="78112" y="272140"/>
                    <a:pt x="112033" y="223239"/>
                    <a:pt x="156550" y="225744"/>
                  </a:cubicBezTo>
                  <a:cubicBezTo>
                    <a:pt x="157302" y="225794"/>
                    <a:pt x="158103" y="225819"/>
                    <a:pt x="158905" y="225819"/>
                  </a:cubicBezTo>
                  <a:cubicBezTo>
                    <a:pt x="173034" y="225819"/>
                    <a:pt x="192049" y="219656"/>
                    <a:pt x="208608" y="209886"/>
                  </a:cubicBezTo>
                  <a:cubicBezTo>
                    <a:pt x="207456" y="209485"/>
                    <a:pt x="206454" y="209285"/>
                    <a:pt x="205702" y="209285"/>
                  </a:cubicBezTo>
                  <a:lnTo>
                    <a:pt x="165118" y="207907"/>
                  </a:lnTo>
                  <a:lnTo>
                    <a:pt x="165644" y="193803"/>
                  </a:lnTo>
                  <a:lnTo>
                    <a:pt x="205677" y="193327"/>
                  </a:lnTo>
                  <a:cubicBezTo>
                    <a:pt x="213844" y="193327"/>
                    <a:pt x="222086" y="198563"/>
                    <a:pt x="225268" y="200817"/>
                  </a:cubicBezTo>
                  <a:cubicBezTo>
                    <a:pt x="226896" y="201970"/>
                    <a:pt x="228324" y="203122"/>
                    <a:pt x="229427" y="204174"/>
                  </a:cubicBezTo>
                  <a:cubicBezTo>
                    <a:pt x="229427" y="204174"/>
                    <a:pt x="233209" y="207957"/>
                    <a:pt x="234211" y="210863"/>
                  </a:cubicBezTo>
                  <a:cubicBezTo>
                    <a:pt x="240074" y="227648"/>
                    <a:pt x="242854" y="242504"/>
                    <a:pt x="242754" y="256232"/>
                  </a:cubicBezTo>
                  <a:cubicBezTo>
                    <a:pt x="242754" y="258237"/>
                    <a:pt x="242679" y="260942"/>
                    <a:pt x="242604" y="263999"/>
                  </a:cubicBezTo>
                  <a:cubicBezTo>
                    <a:pt x="242479" y="269811"/>
                    <a:pt x="242303" y="277602"/>
                    <a:pt x="242378" y="283639"/>
                  </a:cubicBezTo>
                  <a:lnTo>
                    <a:pt x="242378" y="309543"/>
                  </a:lnTo>
                  <a:close/>
                  <a:moveTo>
                    <a:pt x="218053" y="191172"/>
                  </a:moveTo>
                  <a:lnTo>
                    <a:pt x="211965" y="189694"/>
                  </a:lnTo>
                  <a:cubicBezTo>
                    <a:pt x="209786" y="189168"/>
                    <a:pt x="207731" y="188892"/>
                    <a:pt x="205802" y="188892"/>
                  </a:cubicBezTo>
                  <a:lnTo>
                    <a:pt x="165769" y="187540"/>
                  </a:lnTo>
                  <a:lnTo>
                    <a:pt x="166371" y="171607"/>
                  </a:lnTo>
                  <a:lnTo>
                    <a:pt x="196383" y="172634"/>
                  </a:lnTo>
                  <a:cubicBezTo>
                    <a:pt x="196107" y="166321"/>
                    <a:pt x="195706" y="155248"/>
                    <a:pt x="195155" y="139014"/>
                  </a:cubicBezTo>
                  <a:lnTo>
                    <a:pt x="195055" y="135983"/>
                  </a:lnTo>
                  <a:lnTo>
                    <a:pt x="211013" y="136083"/>
                  </a:lnTo>
                  <a:lnTo>
                    <a:pt x="211113" y="138864"/>
                  </a:lnTo>
                  <a:cubicBezTo>
                    <a:pt x="212191" y="170730"/>
                    <a:pt x="212541" y="176817"/>
                    <a:pt x="212642" y="177594"/>
                  </a:cubicBezTo>
                  <a:cubicBezTo>
                    <a:pt x="213068" y="180325"/>
                    <a:pt x="213919" y="182930"/>
                    <a:pt x="215247" y="185561"/>
                  </a:cubicBezTo>
                  <a:lnTo>
                    <a:pt x="218053" y="191147"/>
                  </a:lnTo>
                  <a:close/>
                  <a:moveTo>
                    <a:pt x="205903" y="183105"/>
                  </a:moveTo>
                  <a:cubicBezTo>
                    <a:pt x="206579" y="183105"/>
                    <a:pt x="207306" y="183131"/>
                    <a:pt x="208007" y="183181"/>
                  </a:cubicBezTo>
                  <a:cubicBezTo>
                    <a:pt x="207531" y="181652"/>
                    <a:pt x="207155" y="180074"/>
                    <a:pt x="206905" y="178471"/>
                  </a:cubicBezTo>
                  <a:cubicBezTo>
                    <a:pt x="206805" y="177920"/>
                    <a:pt x="206604" y="176642"/>
                    <a:pt x="205427" y="141845"/>
                  </a:cubicBezTo>
                  <a:lnTo>
                    <a:pt x="201093" y="141845"/>
                  </a:lnTo>
                  <a:cubicBezTo>
                    <a:pt x="201694" y="159431"/>
                    <a:pt x="202120" y="170479"/>
                    <a:pt x="202370" y="175490"/>
                  </a:cubicBezTo>
                  <a:lnTo>
                    <a:pt x="202521" y="178646"/>
                  </a:lnTo>
                  <a:lnTo>
                    <a:pt x="171982" y="177594"/>
                  </a:lnTo>
                  <a:lnTo>
                    <a:pt x="171807" y="181928"/>
                  </a:lnTo>
                  <a:lnTo>
                    <a:pt x="205878" y="183080"/>
                  </a:lnTo>
                  <a:lnTo>
                    <a:pt x="205878" y="183080"/>
                  </a:ln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7" name="Freeform: Shape 106">
              <a:extLst>
                <a:ext uri="{FF2B5EF4-FFF2-40B4-BE49-F238E27FC236}">
                  <a16:creationId xmlns:a16="http://schemas.microsoft.com/office/drawing/2014/main" id="{62FCF5DE-F26C-C0BE-52DD-4B3E2416D609}"/>
                </a:ext>
              </a:extLst>
            </p:cNvPr>
            <p:cNvSpPr/>
            <p:nvPr/>
          </p:nvSpPr>
          <p:spPr>
            <a:xfrm>
              <a:off x="7489837" y="3442419"/>
              <a:ext cx="148445" cy="163314"/>
            </a:xfrm>
            <a:custGeom>
              <a:avLst/>
              <a:gdLst>
                <a:gd name="connsiteX0" fmla="*/ 24376 w 148445"/>
                <a:gd name="connsiteY0" fmla="*/ 163289 h 163314"/>
                <a:gd name="connsiteX1" fmla="*/ 24376 w 148445"/>
                <a:gd name="connsiteY1" fmla="*/ 163289 h 163314"/>
                <a:gd name="connsiteX2" fmla="*/ 12125 w 148445"/>
                <a:gd name="connsiteY2" fmla="*/ 154847 h 163314"/>
                <a:gd name="connsiteX3" fmla="*/ 11148 w 148445"/>
                <a:gd name="connsiteY3" fmla="*/ 146429 h 163314"/>
                <a:gd name="connsiteX4" fmla="*/ 11148 w 148445"/>
                <a:gd name="connsiteY4" fmla="*/ 145477 h 163314"/>
                <a:gd name="connsiteX5" fmla="*/ 11298 w 148445"/>
                <a:gd name="connsiteY5" fmla="*/ 141093 h 163314"/>
                <a:gd name="connsiteX6" fmla="*/ 8843 w 148445"/>
                <a:gd name="connsiteY6" fmla="*/ 96375 h 163314"/>
                <a:gd name="connsiteX7" fmla="*/ 6789 w 148445"/>
                <a:gd name="connsiteY7" fmla="*/ 83774 h 163314"/>
                <a:gd name="connsiteX8" fmla="*/ 4134 w 148445"/>
                <a:gd name="connsiteY8" fmla="*/ 71699 h 163314"/>
                <a:gd name="connsiteX9" fmla="*/ 1353 w 148445"/>
                <a:gd name="connsiteY9" fmla="*/ 54914 h 163314"/>
                <a:gd name="connsiteX10" fmla="*/ 0 w 148445"/>
                <a:gd name="connsiteY10" fmla="*/ 41762 h 163314"/>
                <a:gd name="connsiteX11" fmla="*/ 0 w 148445"/>
                <a:gd name="connsiteY11" fmla="*/ 41536 h 163314"/>
                <a:gd name="connsiteX12" fmla="*/ 12802 w 148445"/>
                <a:gd name="connsiteY12" fmla="*/ 11123 h 163314"/>
                <a:gd name="connsiteX13" fmla="*/ 78989 w 148445"/>
                <a:gd name="connsiteY13" fmla="*/ 0 h 163314"/>
                <a:gd name="connsiteX14" fmla="*/ 121177 w 148445"/>
                <a:gd name="connsiteY14" fmla="*/ 4434 h 163314"/>
                <a:gd name="connsiteX15" fmla="*/ 146304 w 148445"/>
                <a:gd name="connsiteY15" fmla="*/ 18088 h 163314"/>
                <a:gd name="connsiteX16" fmla="*/ 145477 w 148445"/>
                <a:gd name="connsiteY16" fmla="*/ 35123 h 163314"/>
                <a:gd name="connsiteX17" fmla="*/ 128868 w 148445"/>
                <a:gd name="connsiteY17" fmla="*/ 53611 h 163314"/>
                <a:gd name="connsiteX18" fmla="*/ 127139 w 148445"/>
                <a:gd name="connsiteY18" fmla="*/ 55465 h 163314"/>
                <a:gd name="connsiteX19" fmla="*/ 103440 w 148445"/>
                <a:gd name="connsiteY19" fmla="*/ 91315 h 163314"/>
                <a:gd name="connsiteX20" fmla="*/ 72250 w 148445"/>
                <a:gd name="connsiteY20" fmla="*/ 133703 h 163314"/>
                <a:gd name="connsiteX21" fmla="*/ 45094 w 148445"/>
                <a:gd name="connsiteY21" fmla="*/ 152266 h 163314"/>
                <a:gd name="connsiteX22" fmla="*/ 44517 w 148445"/>
                <a:gd name="connsiteY22" fmla="*/ 152767 h 163314"/>
                <a:gd name="connsiteX23" fmla="*/ 31741 w 148445"/>
                <a:gd name="connsiteY23" fmla="*/ 161886 h 163314"/>
                <a:gd name="connsiteX24" fmla="*/ 24376 w 148445"/>
                <a:gd name="connsiteY24" fmla="*/ 163314 h 163314"/>
                <a:gd name="connsiteX25" fmla="*/ 17637 w 148445"/>
                <a:gd name="connsiteY25" fmla="*/ 153018 h 163314"/>
                <a:gd name="connsiteX26" fmla="*/ 24376 w 148445"/>
                <a:gd name="connsiteY26" fmla="*/ 157477 h 163314"/>
                <a:gd name="connsiteX27" fmla="*/ 24376 w 148445"/>
                <a:gd name="connsiteY27" fmla="*/ 157477 h 163314"/>
                <a:gd name="connsiteX28" fmla="*/ 29361 w 148445"/>
                <a:gd name="connsiteY28" fmla="*/ 156575 h 163314"/>
                <a:gd name="connsiteX29" fmla="*/ 40735 w 148445"/>
                <a:gd name="connsiteY29" fmla="*/ 148333 h 163314"/>
                <a:gd name="connsiteX30" fmla="*/ 41311 w 148445"/>
                <a:gd name="connsiteY30" fmla="*/ 147832 h 163314"/>
                <a:gd name="connsiteX31" fmla="*/ 69745 w 148445"/>
                <a:gd name="connsiteY31" fmla="*/ 128442 h 163314"/>
                <a:gd name="connsiteX32" fmla="*/ 97778 w 148445"/>
                <a:gd name="connsiteY32" fmla="*/ 90012 h 163314"/>
                <a:gd name="connsiteX33" fmla="*/ 122905 w 148445"/>
                <a:gd name="connsiteY33" fmla="*/ 51457 h 163314"/>
                <a:gd name="connsiteX34" fmla="*/ 124634 w 148445"/>
                <a:gd name="connsiteY34" fmla="*/ 49628 h 163314"/>
                <a:gd name="connsiteX35" fmla="*/ 140617 w 148445"/>
                <a:gd name="connsiteY35" fmla="*/ 31941 h 163314"/>
                <a:gd name="connsiteX36" fmla="*/ 141419 w 148445"/>
                <a:gd name="connsiteY36" fmla="*/ 21144 h 163314"/>
                <a:gd name="connsiteX37" fmla="*/ 141043 w 148445"/>
                <a:gd name="connsiteY37" fmla="*/ 20643 h 163314"/>
                <a:gd name="connsiteX38" fmla="*/ 140993 w 148445"/>
                <a:gd name="connsiteY38" fmla="*/ 20392 h 163314"/>
                <a:gd name="connsiteX39" fmla="*/ 119749 w 148445"/>
                <a:gd name="connsiteY39" fmla="*/ 10046 h 163314"/>
                <a:gd name="connsiteX40" fmla="*/ 78989 w 148445"/>
                <a:gd name="connsiteY40" fmla="*/ 5787 h 163314"/>
                <a:gd name="connsiteX41" fmla="*/ 15282 w 148445"/>
                <a:gd name="connsiteY41" fmla="*/ 16359 h 163314"/>
                <a:gd name="connsiteX42" fmla="*/ 5812 w 148445"/>
                <a:gd name="connsiteY42" fmla="*/ 41436 h 163314"/>
                <a:gd name="connsiteX43" fmla="*/ 7115 w 148445"/>
                <a:gd name="connsiteY43" fmla="*/ 54137 h 163314"/>
                <a:gd name="connsiteX44" fmla="*/ 9795 w 148445"/>
                <a:gd name="connsiteY44" fmla="*/ 70396 h 163314"/>
                <a:gd name="connsiteX45" fmla="*/ 12476 w 148445"/>
                <a:gd name="connsiteY45" fmla="*/ 82672 h 163314"/>
                <a:gd name="connsiteX46" fmla="*/ 14580 w 148445"/>
                <a:gd name="connsiteY46" fmla="*/ 95574 h 163314"/>
                <a:gd name="connsiteX47" fmla="*/ 17085 w 148445"/>
                <a:gd name="connsiteY47" fmla="*/ 141193 h 163314"/>
                <a:gd name="connsiteX48" fmla="*/ 16935 w 148445"/>
                <a:gd name="connsiteY48" fmla="*/ 145678 h 163314"/>
                <a:gd name="connsiteX49" fmla="*/ 16935 w 148445"/>
                <a:gd name="connsiteY49" fmla="*/ 146104 h 163314"/>
                <a:gd name="connsiteX50" fmla="*/ 17612 w 148445"/>
                <a:gd name="connsiteY50" fmla="*/ 153018 h 16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8445" h="163314">
                  <a:moveTo>
                    <a:pt x="24376" y="163289"/>
                  </a:moveTo>
                  <a:lnTo>
                    <a:pt x="24376" y="163289"/>
                  </a:lnTo>
                  <a:cubicBezTo>
                    <a:pt x="18413" y="163289"/>
                    <a:pt x="14079" y="160283"/>
                    <a:pt x="12125" y="154847"/>
                  </a:cubicBezTo>
                  <a:cubicBezTo>
                    <a:pt x="11975" y="154396"/>
                    <a:pt x="11774" y="153845"/>
                    <a:pt x="11148" y="146429"/>
                  </a:cubicBezTo>
                  <a:lnTo>
                    <a:pt x="11148" y="145477"/>
                  </a:lnTo>
                  <a:cubicBezTo>
                    <a:pt x="11223" y="143999"/>
                    <a:pt x="11273" y="142546"/>
                    <a:pt x="11298" y="141093"/>
                  </a:cubicBezTo>
                  <a:cubicBezTo>
                    <a:pt x="11624" y="125661"/>
                    <a:pt x="10797" y="110630"/>
                    <a:pt x="8843" y="96375"/>
                  </a:cubicBezTo>
                  <a:cubicBezTo>
                    <a:pt x="8267" y="92091"/>
                    <a:pt x="7566" y="87858"/>
                    <a:pt x="6789" y="83774"/>
                  </a:cubicBezTo>
                  <a:cubicBezTo>
                    <a:pt x="6012" y="79691"/>
                    <a:pt x="5111" y="75607"/>
                    <a:pt x="4134" y="71699"/>
                  </a:cubicBezTo>
                  <a:cubicBezTo>
                    <a:pt x="3357" y="67816"/>
                    <a:pt x="2255" y="61879"/>
                    <a:pt x="1353" y="54914"/>
                  </a:cubicBezTo>
                  <a:cubicBezTo>
                    <a:pt x="752" y="50405"/>
                    <a:pt x="301" y="45971"/>
                    <a:pt x="0" y="41762"/>
                  </a:cubicBezTo>
                  <a:lnTo>
                    <a:pt x="0" y="41536"/>
                  </a:lnTo>
                  <a:cubicBezTo>
                    <a:pt x="100" y="25052"/>
                    <a:pt x="4284" y="15106"/>
                    <a:pt x="12802" y="11123"/>
                  </a:cubicBezTo>
                  <a:cubicBezTo>
                    <a:pt x="27708" y="4159"/>
                    <a:pt x="52434" y="0"/>
                    <a:pt x="78989" y="0"/>
                  </a:cubicBezTo>
                  <a:cubicBezTo>
                    <a:pt x="94897" y="0"/>
                    <a:pt x="109878" y="1578"/>
                    <a:pt x="121177" y="4434"/>
                  </a:cubicBezTo>
                  <a:cubicBezTo>
                    <a:pt x="140893" y="9420"/>
                    <a:pt x="145352" y="15958"/>
                    <a:pt x="146304" y="18088"/>
                  </a:cubicBezTo>
                  <a:cubicBezTo>
                    <a:pt x="147331" y="19716"/>
                    <a:pt x="150989" y="26605"/>
                    <a:pt x="145477" y="35123"/>
                  </a:cubicBezTo>
                  <a:cubicBezTo>
                    <a:pt x="144200" y="37077"/>
                    <a:pt x="139114" y="42639"/>
                    <a:pt x="128868" y="53611"/>
                  </a:cubicBezTo>
                  <a:lnTo>
                    <a:pt x="127139" y="55465"/>
                  </a:lnTo>
                  <a:cubicBezTo>
                    <a:pt x="118446" y="64735"/>
                    <a:pt x="106546" y="77411"/>
                    <a:pt x="103440" y="91315"/>
                  </a:cubicBezTo>
                  <a:cubicBezTo>
                    <a:pt x="98880" y="111682"/>
                    <a:pt x="88384" y="125937"/>
                    <a:pt x="72250" y="133703"/>
                  </a:cubicBezTo>
                  <a:cubicBezTo>
                    <a:pt x="67365" y="136058"/>
                    <a:pt x="49803" y="148183"/>
                    <a:pt x="45094" y="152266"/>
                  </a:cubicBezTo>
                  <a:lnTo>
                    <a:pt x="44517" y="152767"/>
                  </a:lnTo>
                  <a:cubicBezTo>
                    <a:pt x="38781" y="157703"/>
                    <a:pt x="36426" y="159757"/>
                    <a:pt x="31741" y="161886"/>
                  </a:cubicBezTo>
                  <a:cubicBezTo>
                    <a:pt x="30939" y="162262"/>
                    <a:pt x="27833" y="163314"/>
                    <a:pt x="24376" y="163314"/>
                  </a:cubicBezTo>
                  <a:close/>
                  <a:moveTo>
                    <a:pt x="17637" y="153018"/>
                  </a:moveTo>
                  <a:cubicBezTo>
                    <a:pt x="18764" y="156049"/>
                    <a:pt x="20918" y="157477"/>
                    <a:pt x="24376" y="157477"/>
                  </a:cubicBezTo>
                  <a:lnTo>
                    <a:pt x="24376" y="157477"/>
                  </a:lnTo>
                  <a:cubicBezTo>
                    <a:pt x="26731" y="157477"/>
                    <a:pt x="28910" y="156751"/>
                    <a:pt x="29361" y="156575"/>
                  </a:cubicBezTo>
                  <a:cubicBezTo>
                    <a:pt x="33269" y="154797"/>
                    <a:pt x="35148" y="153168"/>
                    <a:pt x="40735" y="148333"/>
                  </a:cubicBezTo>
                  <a:lnTo>
                    <a:pt x="41311" y="147832"/>
                  </a:lnTo>
                  <a:cubicBezTo>
                    <a:pt x="46346" y="143498"/>
                    <a:pt x="64484" y="130972"/>
                    <a:pt x="69745" y="128442"/>
                  </a:cubicBezTo>
                  <a:cubicBezTo>
                    <a:pt x="84200" y="121502"/>
                    <a:pt x="93645" y="108576"/>
                    <a:pt x="97778" y="90012"/>
                  </a:cubicBezTo>
                  <a:cubicBezTo>
                    <a:pt x="101235" y="74580"/>
                    <a:pt x="113761" y="61202"/>
                    <a:pt x="122905" y="51457"/>
                  </a:cubicBezTo>
                  <a:lnTo>
                    <a:pt x="124634" y="49628"/>
                  </a:lnTo>
                  <a:cubicBezTo>
                    <a:pt x="130521" y="43340"/>
                    <a:pt x="139390" y="33820"/>
                    <a:pt x="140617" y="31941"/>
                  </a:cubicBezTo>
                  <a:cubicBezTo>
                    <a:pt x="144676" y="25703"/>
                    <a:pt x="141444" y="21194"/>
                    <a:pt x="141419" y="21144"/>
                  </a:cubicBezTo>
                  <a:lnTo>
                    <a:pt x="141043" y="20643"/>
                  </a:lnTo>
                  <a:lnTo>
                    <a:pt x="140993" y="20392"/>
                  </a:lnTo>
                  <a:cubicBezTo>
                    <a:pt x="140567" y="19666"/>
                    <a:pt x="136985" y="14405"/>
                    <a:pt x="119749" y="10046"/>
                  </a:cubicBezTo>
                  <a:cubicBezTo>
                    <a:pt x="108876" y="7290"/>
                    <a:pt x="94396" y="5787"/>
                    <a:pt x="78989" y="5787"/>
                  </a:cubicBezTo>
                  <a:cubicBezTo>
                    <a:pt x="53636" y="5787"/>
                    <a:pt x="29211" y="9845"/>
                    <a:pt x="15282" y="16359"/>
                  </a:cubicBezTo>
                  <a:cubicBezTo>
                    <a:pt x="9019" y="19290"/>
                    <a:pt x="5912" y="27482"/>
                    <a:pt x="5812" y="41436"/>
                  </a:cubicBezTo>
                  <a:cubicBezTo>
                    <a:pt x="6113" y="45520"/>
                    <a:pt x="6539" y="49778"/>
                    <a:pt x="7115" y="54137"/>
                  </a:cubicBezTo>
                  <a:cubicBezTo>
                    <a:pt x="8017" y="60952"/>
                    <a:pt x="9069" y="66739"/>
                    <a:pt x="9795" y="70396"/>
                  </a:cubicBezTo>
                  <a:cubicBezTo>
                    <a:pt x="10772" y="74279"/>
                    <a:pt x="11674" y="78463"/>
                    <a:pt x="12476" y="82672"/>
                  </a:cubicBezTo>
                  <a:cubicBezTo>
                    <a:pt x="13278" y="86855"/>
                    <a:pt x="13979" y="91189"/>
                    <a:pt x="14580" y="95574"/>
                  </a:cubicBezTo>
                  <a:cubicBezTo>
                    <a:pt x="16559" y="110104"/>
                    <a:pt x="17411" y="125461"/>
                    <a:pt x="17085" y="141193"/>
                  </a:cubicBezTo>
                  <a:cubicBezTo>
                    <a:pt x="17060" y="142671"/>
                    <a:pt x="17010" y="144175"/>
                    <a:pt x="16935" y="145678"/>
                  </a:cubicBezTo>
                  <a:lnTo>
                    <a:pt x="16935" y="146104"/>
                  </a:lnTo>
                  <a:cubicBezTo>
                    <a:pt x="17361" y="151289"/>
                    <a:pt x="17561" y="152667"/>
                    <a:pt x="17612" y="153018"/>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08" name="Graphic 28">
            <a:extLst>
              <a:ext uri="{FF2B5EF4-FFF2-40B4-BE49-F238E27FC236}">
                <a16:creationId xmlns:a16="http://schemas.microsoft.com/office/drawing/2014/main" id="{B89F5F1E-8FD5-4D90-A3E1-657CB412C5C8}"/>
              </a:ext>
            </a:extLst>
          </p:cNvPr>
          <p:cNvGrpSpPr/>
          <p:nvPr/>
        </p:nvGrpSpPr>
        <p:grpSpPr>
          <a:xfrm>
            <a:off x="6963272" y="3171292"/>
            <a:ext cx="306263" cy="406100"/>
            <a:chOff x="6945494" y="3396004"/>
            <a:chExt cx="270973" cy="359306"/>
          </a:xfrm>
          <a:solidFill>
            <a:srgbClr val="333333"/>
          </a:solidFill>
        </p:grpSpPr>
        <p:sp>
          <p:nvSpPr>
            <p:cNvPr id="109" name="Freeform: Shape 108">
              <a:extLst>
                <a:ext uri="{FF2B5EF4-FFF2-40B4-BE49-F238E27FC236}">
                  <a16:creationId xmlns:a16="http://schemas.microsoft.com/office/drawing/2014/main" id="{8999F080-F28D-4E2A-B376-4B91A4C59ABF}"/>
                </a:ext>
              </a:extLst>
            </p:cNvPr>
            <p:cNvSpPr/>
            <p:nvPr/>
          </p:nvSpPr>
          <p:spPr>
            <a:xfrm>
              <a:off x="7045268" y="3589021"/>
              <a:ext cx="57319" cy="31690"/>
            </a:xfrm>
            <a:custGeom>
              <a:avLst/>
              <a:gdLst>
                <a:gd name="connsiteX0" fmla="*/ 0 w 57319"/>
                <a:gd name="connsiteY0" fmla="*/ 31638 h 31690"/>
                <a:gd name="connsiteX1" fmla="*/ 1123 w 57319"/>
                <a:gd name="connsiteY1" fmla="*/ 27772 h 31690"/>
                <a:gd name="connsiteX2" fmla="*/ 2534 w 57319"/>
                <a:gd name="connsiteY2" fmla="*/ 24036 h 31690"/>
                <a:gd name="connsiteX3" fmla="*/ 2743 w 57319"/>
                <a:gd name="connsiteY3" fmla="*/ 23696 h 31690"/>
                <a:gd name="connsiteX4" fmla="*/ 3031 w 57319"/>
                <a:gd name="connsiteY4" fmla="*/ 23409 h 31690"/>
                <a:gd name="connsiteX5" fmla="*/ 6009 w 57319"/>
                <a:gd name="connsiteY5" fmla="*/ 21031 h 31690"/>
                <a:gd name="connsiteX6" fmla="*/ 8177 w 57319"/>
                <a:gd name="connsiteY6" fmla="*/ 19594 h 31690"/>
                <a:gd name="connsiteX7" fmla="*/ 48777 w 57319"/>
                <a:gd name="connsiteY7" fmla="*/ 1045 h 31690"/>
                <a:gd name="connsiteX8" fmla="*/ 51598 w 57319"/>
                <a:gd name="connsiteY8" fmla="*/ 0 h 31690"/>
                <a:gd name="connsiteX9" fmla="*/ 52513 w 57319"/>
                <a:gd name="connsiteY9" fmla="*/ 2874 h 31690"/>
                <a:gd name="connsiteX10" fmla="*/ 56641 w 57319"/>
                <a:gd name="connsiteY10" fmla="*/ 17765 h 31690"/>
                <a:gd name="connsiteX11" fmla="*/ 57320 w 57319"/>
                <a:gd name="connsiteY11" fmla="*/ 20613 h 31690"/>
                <a:gd name="connsiteX12" fmla="*/ 10999 w 57319"/>
                <a:gd name="connsiteY12" fmla="*/ 30672 h 31690"/>
                <a:gd name="connsiteX13" fmla="*/ 9954 w 57319"/>
                <a:gd name="connsiteY13" fmla="*/ 30828 h 31690"/>
                <a:gd name="connsiteX14" fmla="*/ 9431 w 57319"/>
                <a:gd name="connsiteY14" fmla="*/ 30907 h 31690"/>
                <a:gd name="connsiteX15" fmla="*/ 4023 w 57319"/>
                <a:gd name="connsiteY15" fmla="*/ 31481 h 31690"/>
                <a:gd name="connsiteX16" fmla="*/ 0 w 57319"/>
                <a:gd name="connsiteY16" fmla="*/ 31690 h 31690"/>
                <a:gd name="connsiteX17" fmla="*/ 47915 w 57319"/>
                <a:gd name="connsiteY17" fmla="*/ 7498 h 31690"/>
                <a:gd name="connsiteX18" fmla="*/ 11208 w 57319"/>
                <a:gd name="connsiteY18" fmla="*/ 24428 h 31690"/>
                <a:gd name="connsiteX19" fmla="*/ 10581 w 57319"/>
                <a:gd name="connsiteY19" fmla="*/ 24819 h 31690"/>
                <a:gd name="connsiteX20" fmla="*/ 10712 w 57319"/>
                <a:gd name="connsiteY20" fmla="*/ 24819 h 31690"/>
                <a:gd name="connsiteX21" fmla="*/ 50318 w 57319"/>
                <a:gd name="connsiteY21" fmla="*/ 16198 h 31690"/>
                <a:gd name="connsiteX22" fmla="*/ 47888 w 57319"/>
                <a:gd name="connsiteY22" fmla="*/ 7498 h 31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319" h="31690">
                  <a:moveTo>
                    <a:pt x="0" y="31638"/>
                  </a:moveTo>
                  <a:lnTo>
                    <a:pt x="1123" y="27772"/>
                  </a:lnTo>
                  <a:cubicBezTo>
                    <a:pt x="1437" y="26648"/>
                    <a:pt x="1959" y="25081"/>
                    <a:pt x="2534" y="24036"/>
                  </a:cubicBezTo>
                  <a:lnTo>
                    <a:pt x="2743" y="23696"/>
                  </a:lnTo>
                  <a:lnTo>
                    <a:pt x="3031" y="23409"/>
                  </a:lnTo>
                  <a:cubicBezTo>
                    <a:pt x="3710" y="22729"/>
                    <a:pt x="4729" y="21919"/>
                    <a:pt x="6009" y="21031"/>
                  </a:cubicBezTo>
                  <a:cubicBezTo>
                    <a:pt x="6636" y="20587"/>
                    <a:pt x="7341" y="20117"/>
                    <a:pt x="8177" y="19594"/>
                  </a:cubicBezTo>
                  <a:cubicBezTo>
                    <a:pt x="13011" y="16538"/>
                    <a:pt x="24741" y="10058"/>
                    <a:pt x="48777" y="1045"/>
                  </a:cubicBezTo>
                  <a:lnTo>
                    <a:pt x="51598" y="0"/>
                  </a:lnTo>
                  <a:lnTo>
                    <a:pt x="52513" y="2874"/>
                  </a:lnTo>
                  <a:cubicBezTo>
                    <a:pt x="54106" y="7812"/>
                    <a:pt x="55491" y="12828"/>
                    <a:pt x="56641" y="17765"/>
                  </a:cubicBezTo>
                  <a:lnTo>
                    <a:pt x="57320" y="20613"/>
                  </a:lnTo>
                  <a:lnTo>
                    <a:pt x="10999" y="30672"/>
                  </a:lnTo>
                  <a:cubicBezTo>
                    <a:pt x="10633" y="30724"/>
                    <a:pt x="10294" y="30776"/>
                    <a:pt x="9954" y="30828"/>
                  </a:cubicBezTo>
                  <a:lnTo>
                    <a:pt x="9431" y="30907"/>
                  </a:lnTo>
                  <a:cubicBezTo>
                    <a:pt x="7315" y="31220"/>
                    <a:pt x="5539" y="31403"/>
                    <a:pt x="4023" y="31481"/>
                  </a:cubicBezTo>
                  <a:lnTo>
                    <a:pt x="0" y="31690"/>
                  </a:lnTo>
                  <a:close/>
                  <a:moveTo>
                    <a:pt x="47915" y="7498"/>
                  </a:moveTo>
                  <a:cubicBezTo>
                    <a:pt x="26282" y="15754"/>
                    <a:pt x="15675" y="21606"/>
                    <a:pt x="11208" y="24428"/>
                  </a:cubicBezTo>
                  <a:cubicBezTo>
                    <a:pt x="10999" y="24558"/>
                    <a:pt x="10790" y="24689"/>
                    <a:pt x="10581" y="24819"/>
                  </a:cubicBezTo>
                  <a:lnTo>
                    <a:pt x="10712" y="24819"/>
                  </a:lnTo>
                  <a:lnTo>
                    <a:pt x="50318" y="16198"/>
                  </a:lnTo>
                  <a:cubicBezTo>
                    <a:pt x="49587" y="13298"/>
                    <a:pt x="48777" y="10398"/>
                    <a:pt x="47888" y="7498"/>
                  </a:cubicBezTo>
                  <a:close/>
                </a:path>
              </a:pathLst>
            </a:custGeom>
            <a:solidFill>
              <a:srgbClr val="333333"/>
            </a:solidFill>
            <a:ln w="25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0" name="Freeform: Shape 109">
              <a:extLst>
                <a:ext uri="{FF2B5EF4-FFF2-40B4-BE49-F238E27FC236}">
                  <a16:creationId xmlns:a16="http://schemas.microsoft.com/office/drawing/2014/main" id="{B679A6D5-306B-3A52-2972-AAEEA1174D97}"/>
                </a:ext>
              </a:extLst>
            </p:cNvPr>
            <p:cNvSpPr/>
            <p:nvPr/>
          </p:nvSpPr>
          <p:spPr>
            <a:xfrm>
              <a:off x="7026170" y="3527364"/>
              <a:ext cx="50370" cy="39057"/>
            </a:xfrm>
            <a:custGeom>
              <a:avLst/>
              <a:gdLst>
                <a:gd name="connsiteX0" fmla="*/ 0 w 50370"/>
                <a:gd name="connsiteY0" fmla="*/ 39058 h 39057"/>
                <a:gd name="connsiteX1" fmla="*/ 1855 w 50370"/>
                <a:gd name="connsiteY1" fmla="*/ 32422 h 39057"/>
                <a:gd name="connsiteX2" fmla="*/ 3893 w 50370"/>
                <a:gd name="connsiteY2" fmla="*/ 27066 h 39057"/>
                <a:gd name="connsiteX3" fmla="*/ 5434 w 50370"/>
                <a:gd name="connsiteY3" fmla="*/ 24245 h 39057"/>
                <a:gd name="connsiteX4" fmla="*/ 31926 w 50370"/>
                <a:gd name="connsiteY4" fmla="*/ 2534 h 39057"/>
                <a:gd name="connsiteX5" fmla="*/ 36994 w 50370"/>
                <a:gd name="connsiteY5" fmla="*/ 0 h 39057"/>
                <a:gd name="connsiteX6" fmla="*/ 38431 w 50370"/>
                <a:gd name="connsiteY6" fmla="*/ 1881 h 39057"/>
                <a:gd name="connsiteX7" fmla="*/ 48045 w 50370"/>
                <a:gd name="connsiteY7" fmla="*/ 15466 h 39057"/>
                <a:gd name="connsiteX8" fmla="*/ 50370 w 50370"/>
                <a:gd name="connsiteY8" fmla="*/ 19020 h 39057"/>
                <a:gd name="connsiteX9" fmla="*/ 46216 w 50370"/>
                <a:gd name="connsiteY9" fmla="*/ 19856 h 39057"/>
                <a:gd name="connsiteX10" fmla="*/ 11156 w 50370"/>
                <a:gd name="connsiteY10" fmla="*/ 32945 h 39057"/>
                <a:gd name="connsiteX11" fmla="*/ 9144 w 50370"/>
                <a:gd name="connsiteY11" fmla="*/ 33990 h 39057"/>
                <a:gd name="connsiteX12" fmla="*/ 6035 w 50370"/>
                <a:gd name="connsiteY12" fmla="*/ 35662 h 39057"/>
                <a:gd name="connsiteX13" fmla="*/ 0 w 50370"/>
                <a:gd name="connsiteY13" fmla="*/ 39006 h 39057"/>
                <a:gd name="connsiteX14" fmla="*/ 35296 w 50370"/>
                <a:gd name="connsiteY14" fmla="*/ 7289 h 39057"/>
                <a:gd name="connsiteX15" fmla="*/ 34486 w 50370"/>
                <a:gd name="connsiteY15" fmla="*/ 7681 h 39057"/>
                <a:gd name="connsiteX16" fmla="*/ 10607 w 50370"/>
                <a:gd name="connsiteY16" fmla="*/ 26805 h 39057"/>
                <a:gd name="connsiteX17" fmla="*/ 40939 w 50370"/>
                <a:gd name="connsiteY17" fmla="*/ 15179 h 39057"/>
                <a:gd name="connsiteX18" fmla="*/ 35296 w 50370"/>
                <a:gd name="connsiteY18" fmla="*/ 7289 h 39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370" h="39057">
                  <a:moveTo>
                    <a:pt x="0" y="39058"/>
                  </a:moveTo>
                  <a:lnTo>
                    <a:pt x="1855" y="32422"/>
                  </a:lnTo>
                  <a:cubicBezTo>
                    <a:pt x="2377" y="30593"/>
                    <a:pt x="3057" y="28791"/>
                    <a:pt x="3893" y="27066"/>
                  </a:cubicBezTo>
                  <a:cubicBezTo>
                    <a:pt x="4311" y="26204"/>
                    <a:pt x="4807" y="25290"/>
                    <a:pt x="5434" y="24245"/>
                  </a:cubicBezTo>
                  <a:cubicBezTo>
                    <a:pt x="10372" y="16041"/>
                    <a:pt x="19046" y="8935"/>
                    <a:pt x="31926" y="2534"/>
                  </a:cubicBezTo>
                  <a:lnTo>
                    <a:pt x="36994" y="0"/>
                  </a:lnTo>
                  <a:lnTo>
                    <a:pt x="38431" y="1881"/>
                  </a:lnTo>
                  <a:cubicBezTo>
                    <a:pt x="41775" y="6244"/>
                    <a:pt x="45015" y="10816"/>
                    <a:pt x="48045" y="15466"/>
                  </a:cubicBezTo>
                  <a:lnTo>
                    <a:pt x="50370" y="19020"/>
                  </a:lnTo>
                  <a:lnTo>
                    <a:pt x="46216" y="19856"/>
                  </a:lnTo>
                  <a:cubicBezTo>
                    <a:pt x="32683" y="22573"/>
                    <a:pt x="18445" y="29235"/>
                    <a:pt x="11156" y="32945"/>
                  </a:cubicBezTo>
                  <a:cubicBezTo>
                    <a:pt x="10424" y="33310"/>
                    <a:pt x="9771" y="33676"/>
                    <a:pt x="9144" y="33990"/>
                  </a:cubicBezTo>
                  <a:cubicBezTo>
                    <a:pt x="7838" y="34669"/>
                    <a:pt x="6793" y="35244"/>
                    <a:pt x="6035" y="35662"/>
                  </a:cubicBezTo>
                  <a:lnTo>
                    <a:pt x="0" y="39006"/>
                  </a:lnTo>
                  <a:close/>
                  <a:moveTo>
                    <a:pt x="35296" y="7289"/>
                  </a:moveTo>
                  <a:lnTo>
                    <a:pt x="34486" y="7681"/>
                  </a:lnTo>
                  <a:cubicBezTo>
                    <a:pt x="22991" y="13402"/>
                    <a:pt x="14944" y="19829"/>
                    <a:pt x="10607" y="26805"/>
                  </a:cubicBezTo>
                  <a:cubicBezTo>
                    <a:pt x="17739" y="23252"/>
                    <a:pt x="29287" y="18079"/>
                    <a:pt x="40939" y="15179"/>
                  </a:cubicBezTo>
                  <a:cubicBezTo>
                    <a:pt x="39110" y="12488"/>
                    <a:pt x="37229" y="9849"/>
                    <a:pt x="35296" y="7289"/>
                  </a:cubicBezTo>
                  <a:close/>
                </a:path>
              </a:pathLst>
            </a:custGeom>
            <a:solidFill>
              <a:srgbClr val="333333"/>
            </a:solidFill>
            <a:ln w="25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1" name="Freeform: Shape 110">
              <a:extLst>
                <a:ext uri="{FF2B5EF4-FFF2-40B4-BE49-F238E27FC236}">
                  <a16:creationId xmlns:a16="http://schemas.microsoft.com/office/drawing/2014/main" id="{65AB917C-D8DC-3BE1-481F-9BFA2504B3B8}"/>
                </a:ext>
              </a:extLst>
            </p:cNvPr>
            <p:cNvSpPr/>
            <p:nvPr/>
          </p:nvSpPr>
          <p:spPr>
            <a:xfrm>
              <a:off x="6945494" y="3511636"/>
              <a:ext cx="159915" cy="154899"/>
            </a:xfrm>
            <a:custGeom>
              <a:avLst/>
              <a:gdLst>
                <a:gd name="connsiteX0" fmla="*/ 10842 w 159915"/>
                <a:gd name="connsiteY0" fmla="*/ 154821 h 154899"/>
                <a:gd name="connsiteX1" fmla="*/ 0 w 159915"/>
                <a:gd name="connsiteY1" fmla="*/ 138022 h 154899"/>
                <a:gd name="connsiteX2" fmla="*/ 2430 w 159915"/>
                <a:gd name="connsiteY2" fmla="*/ 136455 h 154899"/>
                <a:gd name="connsiteX3" fmla="*/ 36471 w 159915"/>
                <a:gd name="connsiteY3" fmla="*/ 114666 h 154899"/>
                <a:gd name="connsiteX4" fmla="*/ 59410 w 159915"/>
                <a:gd name="connsiteY4" fmla="*/ 86685 h 154899"/>
                <a:gd name="connsiteX5" fmla="*/ 62127 w 159915"/>
                <a:gd name="connsiteY5" fmla="*/ 70879 h 154899"/>
                <a:gd name="connsiteX6" fmla="*/ 62284 w 159915"/>
                <a:gd name="connsiteY6" fmla="*/ 65497 h 154899"/>
                <a:gd name="connsiteX7" fmla="*/ 62362 w 159915"/>
                <a:gd name="connsiteY7" fmla="*/ 62702 h 154899"/>
                <a:gd name="connsiteX8" fmla="*/ 62362 w 159915"/>
                <a:gd name="connsiteY8" fmla="*/ 62388 h 154899"/>
                <a:gd name="connsiteX9" fmla="*/ 76052 w 159915"/>
                <a:gd name="connsiteY9" fmla="*/ 21815 h 154899"/>
                <a:gd name="connsiteX10" fmla="*/ 77776 w 159915"/>
                <a:gd name="connsiteY10" fmla="*/ 19934 h 154899"/>
                <a:gd name="connsiteX11" fmla="*/ 103040 w 159915"/>
                <a:gd name="connsiteY11" fmla="*/ 1881 h 154899"/>
                <a:gd name="connsiteX12" fmla="*/ 103484 w 159915"/>
                <a:gd name="connsiteY12" fmla="*/ 1646 h 154899"/>
                <a:gd name="connsiteX13" fmla="*/ 104189 w 159915"/>
                <a:gd name="connsiteY13" fmla="*/ 1280 h 154899"/>
                <a:gd name="connsiteX14" fmla="*/ 106776 w 159915"/>
                <a:gd name="connsiteY14" fmla="*/ 0 h 154899"/>
                <a:gd name="connsiteX15" fmla="*/ 113568 w 159915"/>
                <a:gd name="connsiteY15" fmla="*/ 13638 h 154899"/>
                <a:gd name="connsiteX16" fmla="*/ 110982 w 159915"/>
                <a:gd name="connsiteY16" fmla="*/ 14918 h 154899"/>
                <a:gd name="connsiteX17" fmla="*/ 86424 w 159915"/>
                <a:gd name="connsiteY17" fmla="*/ 33154 h 154899"/>
                <a:gd name="connsiteX18" fmla="*/ 84935 w 159915"/>
                <a:gd name="connsiteY18" fmla="*/ 35061 h 154899"/>
                <a:gd name="connsiteX19" fmla="*/ 77593 w 159915"/>
                <a:gd name="connsiteY19" fmla="*/ 61892 h 154899"/>
                <a:gd name="connsiteX20" fmla="*/ 77593 w 159915"/>
                <a:gd name="connsiteY20" fmla="*/ 62231 h 154899"/>
                <a:gd name="connsiteX21" fmla="*/ 77593 w 159915"/>
                <a:gd name="connsiteY21" fmla="*/ 63329 h 154899"/>
                <a:gd name="connsiteX22" fmla="*/ 87600 w 159915"/>
                <a:gd name="connsiteY22" fmla="*/ 55204 h 154899"/>
                <a:gd name="connsiteX23" fmla="*/ 90656 w 159915"/>
                <a:gd name="connsiteY23" fmla="*/ 53532 h 154899"/>
                <a:gd name="connsiteX24" fmla="*/ 92746 w 159915"/>
                <a:gd name="connsiteY24" fmla="*/ 52434 h 154899"/>
                <a:gd name="connsiteX25" fmla="*/ 131308 w 159915"/>
                <a:gd name="connsiteY25" fmla="*/ 38614 h 154899"/>
                <a:gd name="connsiteX26" fmla="*/ 133215 w 159915"/>
                <a:gd name="connsiteY26" fmla="*/ 38353 h 154899"/>
                <a:gd name="connsiteX27" fmla="*/ 134182 w 159915"/>
                <a:gd name="connsiteY27" fmla="*/ 40025 h 154899"/>
                <a:gd name="connsiteX28" fmla="*/ 139355 w 159915"/>
                <a:gd name="connsiteY28" fmla="*/ 49378 h 154899"/>
                <a:gd name="connsiteX29" fmla="*/ 141314 w 159915"/>
                <a:gd name="connsiteY29" fmla="*/ 53140 h 154899"/>
                <a:gd name="connsiteX30" fmla="*/ 137108 w 159915"/>
                <a:gd name="connsiteY30" fmla="*/ 53584 h 154899"/>
                <a:gd name="connsiteX31" fmla="*/ 98781 w 159915"/>
                <a:gd name="connsiteY31" fmla="*/ 66673 h 154899"/>
                <a:gd name="connsiteX32" fmla="*/ 96717 w 159915"/>
                <a:gd name="connsiteY32" fmla="*/ 67692 h 154899"/>
                <a:gd name="connsiteX33" fmla="*/ 94967 w 159915"/>
                <a:gd name="connsiteY33" fmla="*/ 68580 h 154899"/>
                <a:gd name="connsiteX34" fmla="*/ 94523 w 159915"/>
                <a:gd name="connsiteY34" fmla="*/ 68815 h 154899"/>
                <a:gd name="connsiteX35" fmla="*/ 80180 w 159915"/>
                <a:gd name="connsiteY35" fmla="*/ 87234 h 154899"/>
                <a:gd name="connsiteX36" fmla="*/ 79971 w 159915"/>
                <a:gd name="connsiteY36" fmla="*/ 87913 h 154899"/>
                <a:gd name="connsiteX37" fmla="*/ 78926 w 159915"/>
                <a:gd name="connsiteY37" fmla="*/ 95176 h 154899"/>
                <a:gd name="connsiteX38" fmla="*/ 81564 w 159915"/>
                <a:gd name="connsiteY38" fmla="*/ 104294 h 154899"/>
                <a:gd name="connsiteX39" fmla="*/ 88566 w 159915"/>
                <a:gd name="connsiteY39" fmla="*/ 88200 h 154899"/>
                <a:gd name="connsiteX40" fmla="*/ 99983 w 159915"/>
                <a:gd name="connsiteY40" fmla="*/ 79631 h 154899"/>
                <a:gd name="connsiteX41" fmla="*/ 102099 w 159915"/>
                <a:gd name="connsiteY41" fmla="*/ 78403 h 154899"/>
                <a:gd name="connsiteX42" fmla="*/ 141837 w 159915"/>
                <a:gd name="connsiteY42" fmla="*/ 60690 h 154899"/>
                <a:gd name="connsiteX43" fmla="*/ 144397 w 159915"/>
                <a:gd name="connsiteY43" fmla="*/ 59723 h 154899"/>
                <a:gd name="connsiteX44" fmla="*/ 145494 w 159915"/>
                <a:gd name="connsiteY44" fmla="*/ 62231 h 154899"/>
                <a:gd name="connsiteX45" fmla="*/ 149099 w 159915"/>
                <a:gd name="connsiteY45" fmla="*/ 71166 h 154899"/>
                <a:gd name="connsiteX46" fmla="*/ 150118 w 159915"/>
                <a:gd name="connsiteY46" fmla="*/ 73857 h 154899"/>
                <a:gd name="connsiteX47" fmla="*/ 147427 w 159915"/>
                <a:gd name="connsiteY47" fmla="*/ 74876 h 154899"/>
                <a:gd name="connsiteX48" fmla="*/ 108056 w 159915"/>
                <a:gd name="connsiteY48" fmla="*/ 92563 h 154899"/>
                <a:gd name="connsiteX49" fmla="*/ 106070 w 159915"/>
                <a:gd name="connsiteY49" fmla="*/ 93791 h 154899"/>
                <a:gd name="connsiteX50" fmla="*/ 99800 w 159915"/>
                <a:gd name="connsiteY50" fmla="*/ 98598 h 154899"/>
                <a:gd name="connsiteX51" fmla="*/ 95908 w 159915"/>
                <a:gd name="connsiteY51" fmla="*/ 111949 h 154899"/>
                <a:gd name="connsiteX52" fmla="*/ 101916 w 159915"/>
                <a:gd name="connsiteY52" fmla="*/ 112654 h 154899"/>
                <a:gd name="connsiteX53" fmla="*/ 110982 w 159915"/>
                <a:gd name="connsiteY53" fmla="*/ 111818 h 154899"/>
                <a:gd name="connsiteX54" fmla="*/ 111661 w 159915"/>
                <a:gd name="connsiteY54" fmla="*/ 111714 h 154899"/>
                <a:gd name="connsiteX55" fmla="*/ 157878 w 159915"/>
                <a:gd name="connsiteY55" fmla="*/ 101681 h 154899"/>
                <a:gd name="connsiteX56" fmla="*/ 158400 w 159915"/>
                <a:gd name="connsiteY56" fmla="*/ 104633 h 154899"/>
                <a:gd name="connsiteX57" fmla="*/ 159680 w 159915"/>
                <a:gd name="connsiteY57" fmla="*/ 114326 h 154899"/>
                <a:gd name="connsiteX58" fmla="*/ 159916 w 159915"/>
                <a:gd name="connsiteY58" fmla="*/ 116860 h 154899"/>
                <a:gd name="connsiteX59" fmla="*/ 114248 w 159915"/>
                <a:gd name="connsiteY59" fmla="*/ 126762 h 154899"/>
                <a:gd name="connsiteX60" fmla="*/ 102387 w 159915"/>
                <a:gd name="connsiteY60" fmla="*/ 127911 h 154899"/>
                <a:gd name="connsiteX61" fmla="*/ 117148 w 159915"/>
                <a:gd name="connsiteY61" fmla="*/ 134260 h 154899"/>
                <a:gd name="connsiteX62" fmla="*/ 119630 w 159915"/>
                <a:gd name="connsiteY62" fmla="*/ 134730 h 154899"/>
                <a:gd name="connsiteX63" fmla="*/ 149622 w 159915"/>
                <a:gd name="connsiteY63" fmla="*/ 137003 h 154899"/>
                <a:gd name="connsiteX64" fmla="*/ 156493 w 159915"/>
                <a:gd name="connsiteY64" fmla="*/ 136873 h 154899"/>
                <a:gd name="connsiteX65" fmla="*/ 159811 w 159915"/>
                <a:gd name="connsiteY65" fmla="*/ 136716 h 154899"/>
                <a:gd name="connsiteX66" fmla="*/ 159471 w 159915"/>
                <a:gd name="connsiteY66" fmla="*/ 140034 h 154899"/>
                <a:gd name="connsiteX67" fmla="*/ 158165 w 159915"/>
                <a:gd name="connsiteY67" fmla="*/ 149387 h 154899"/>
                <a:gd name="connsiteX68" fmla="*/ 157773 w 159915"/>
                <a:gd name="connsiteY68" fmla="*/ 151660 h 154899"/>
                <a:gd name="connsiteX69" fmla="*/ 155474 w 159915"/>
                <a:gd name="connsiteY69" fmla="*/ 151764 h 154899"/>
                <a:gd name="connsiteX70" fmla="*/ 146043 w 159915"/>
                <a:gd name="connsiteY70" fmla="*/ 151973 h 154899"/>
                <a:gd name="connsiteX71" fmla="*/ 120805 w 159915"/>
                <a:gd name="connsiteY71" fmla="*/ 150354 h 154899"/>
                <a:gd name="connsiteX72" fmla="*/ 118245 w 159915"/>
                <a:gd name="connsiteY72" fmla="*/ 149988 h 154899"/>
                <a:gd name="connsiteX73" fmla="*/ 91884 w 159915"/>
                <a:gd name="connsiteY73" fmla="*/ 139198 h 154899"/>
                <a:gd name="connsiteX74" fmla="*/ 67117 w 159915"/>
                <a:gd name="connsiteY74" fmla="*/ 127258 h 154899"/>
                <a:gd name="connsiteX75" fmla="*/ 58182 w 159915"/>
                <a:gd name="connsiteY75" fmla="*/ 128199 h 154899"/>
                <a:gd name="connsiteX76" fmla="*/ 38797 w 159915"/>
                <a:gd name="connsiteY76" fmla="*/ 136899 h 154899"/>
                <a:gd name="connsiteX77" fmla="*/ 13246 w 159915"/>
                <a:gd name="connsiteY77" fmla="*/ 153332 h 154899"/>
                <a:gd name="connsiteX78" fmla="*/ 10816 w 159915"/>
                <a:gd name="connsiteY78" fmla="*/ 154899 h 154899"/>
                <a:gd name="connsiteX79" fmla="*/ 7968 w 159915"/>
                <a:gd name="connsiteY79" fmla="*/ 139746 h 154899"/>
                <a:gd name="connsiteX80" fmla="*/ 12566 w 159915"/>
                <a:gd name="connsiteY80" fmla="*/ 146879 h 154899"/>
                <a:gd name="connsiteX81" fmla="*/ 35714 w 159915"/>
                <a:gd name="connsiteY81" fmla="*/ 132013 h 154899"/>
                <a:gd name="connsiteX82" fmla="*/ 57059 w 159915"/>
                <a:gd name="connsiteY82" fmla="*/ 122530 h 154899"/>
                <a:gd name="connsiteX83" fmla="*/ 67143 w 159915"/>
                <a:gd name="connsiteY83" fmla="*/ 121458 h 154899"/>
                <a:gd name="connsiteX84" fmla="*/ 95280 w 159915"/>
                <a:gd name="connsiteY84" fmla="*/ 134495 h 154899"/>
                <a:gd name="connsiteX85" fmla="*/ 119186 w 159915"/>
                <a:gd name="connsiteY85" fmla="*/ 144266 h 154899"/>
                <a:gd name="connsiteX86" fmla="*/ 121641 w 159915"/>
                <a:gd name="connsiteY86" fmla="*/ 144632 h 154899"/>
                <a:gd name="connsiteX87" fmla="*/ 146069 w 159915"/>
                <a:gd name="connsiteY87" fmla="*/ 146200 h 154899"/>
                <a:gd name="connsiteX88" fmla="*/ 152888 w 159915"/>
                <a:gd name="connsiteY88" fmla="*/ 146095 h 154899"/>
                <a:gd name="connsiteX89" fmla="*/ 153384 w 159915"/>
                <a:gd name="connsiteY89" fmla="*/ 142699 h 154899"/>
                <a:gd name="connsiteX90" fmla="*/ 149622 w 159915"/>
                <a:gd name="connsiteY90" fmla="*/ 142725 h 154899"/>
                <a:gd name="connsiteX91" fmla="*/ 118663 w 159915"/>
                <a:gd name="connsiteY91" fmla="*/ 140373 h 154899"/>
                <a:gd name="connsiteX92" fmla="*/ 116050 w 159915"/>
                <a:gd name="connsiteY92" fmla="*/ 139877 h 154899"/>
                <a:gd name="connsiteX93" fmla="*/ 97475 w 159915"/>
                <a:gd name="connsiteY93" fmla="*/ 131465 h 154899"/>
                <a:gd name="connsiteX94" fmla="*/ 96796 w 159915"/>
                <a:gd name="connsiteY94" fmla="*/ 130968 h 154899"/>
                <a:gd name="connsiteX95" fmla="*/ 92694 w 159915"/>
                <a:gd name="connsiteY95" fmla="*/ 125821 h 154899"/>
                <a:gd name="connsiteX96" fmla="*/ 89899 w 159915"/>
                <a:gd name="connsiteY96" fmla="*/ 120596 h 154899"/>
                <a:gd name="connsiteX97" fmla="*/ 95725 w 159915"/>
                <a:gd name="connsiteY97" fmla="*/ 121615 h 154899"/>
                <a:gd name="connsiteX98" fmla="*/ 101864 w 159915"/>
                <a:gd name="connsiteY98" fmla="*/ 122112 h 154899"/>
                <a:gd name="connsiteX99" fmla="*/ 113359 w 159915"/>
                <a:gd name="connsiteY99" fmla="*/ 121014 h 154899"/>
                <a:gd name="connsiteX100" fmla="*/ 115554 w 159915"/>
                <a:gd name="connsiteY100" fmla="*/ 120544 h 154899"/>
                <a:gd name="connsiteX101" fmla="*/ 153698 w 159915"/>
                <a:gd name="connsiteY101" fmla="*/ 112262 h 154899"/>
                <a:gd name="connsiteX102" fmla="*/ 153201 w 159915"/>
                <a:gd name="connsiteY102" fmla="*/ 108552 h 154899"/>
                <a:gd name="connsiteX103" fmla="*/ 111870 w 159915"/>
                <a:gd name="connsiteY103" fmla="*/ 117461 h 154899"/>
                <a:gd name="connsiteX104" fmla="*/ 91545 w 159915"/>
                <a:gd name="connsiteY104" fmla="*/ 116338 h 154899"/>
                <a:gd name="connsiteX105" fmla="*/ 90003 w 159915"/>
                <a:gd name="connsiteY105" fmla="*/ 115502 h 154899"/>
                <a:gd name="connsiteX106" fmla="*/ 90003 w 159915"/>
                <a:gd name="connsiteY106" fmla="*/ 113751 h 154899"/>
                <a:gd name="connsiteX107" fmla="*/ 95568 w 159915"/>
                <a:gd name="connsiteY107" fmla="*/ 94627 h 154899"/>
                <a:gd name="connsiteX108" fmla="*/ 102988 w 159915"/>
                <a:gd name="connsiteY108" fmla="*/ 88880 h 154899"/>
                <a:gd name="connsiteX109" fmla="*/ 105130 w 159915"/>
                <a:gd name="connsiteY109" fmla="*/ 87573 h 154899"/>
                <a:gd name="connsiteX110" fmla="*/ 142699 w 159915"/>
                <a:gd name="connsiteY110" fmla="*/ 70487 h 154899"/>
                <a:gd name="connsiteX111" fmla="*/ 141314 w 159915"/>
                <a:gd name="connsiteY111" fmla="*/ 67012 h 154899"/>
                <a:gd name="connsiteX112" fmla="*/ 104973 w 159915"/>
                <a:gd name="connsiteY112" fmla="*/ 83367 h 154899"/>
                <a:gd name="connsiteX113" fmla="*/ 102961 w 159915"/>
                <a:gd name="connsiteY113" fmla="*/ 84543 h 154899"/>
                <a:gd name="connsiteX114" fmla="*/ 92825 w 159915"/>
                <a:gd name="connsiteY114" fmla="*/ 92093 h 154899"/>
                <a:gd name="connsiteX115" fmla="*/ 86293 w 159915"/>
                <a:gd name="connsiteY115" fmla="*/ 112889 h 154899"/>
                <a:gd name="connsiteX116" fmla="*/ 85980 w 159915"/>
                <a:gd name="connsiteY116" fmla="*/ 121249 h 154899"/>
                <a:gd name="connsiteX117" fmla="*/ 81094 w 159915"/>
                <a:gd name="connsiteY117" fmla="*/ 114457 h 154899"/>
                <a:gd name="connsiteX118" fmla="*/ 73230 w 159915"/>
                <a:gd name="connsiteY118" fmla="*/ 95254 h 154899"/>
                <a:gd name="connsiteX119" fmla="*/ 74511 w 159915"/>
                <a:gd name="connsiteY119" fmla="*/ 86267 h 154899"/>
                <a:gd name="connsiteX120" fmla="*/ 74720 w 159915"/>
                <a:gd name="connsiteY120" fmla="*/ 85536 h 154899"/>
                <a:gd name="connsiteX121" fmla="*/ 92015 w 159915"/>
                <a:gd name="connsiteY121" fmla="*/ 63642 h 154899"/>
                <a:gd name="connsiteX122" fmla="*/ 92198 w 159915"/>
                <a:gd name="connsiteY122" fmla="*/ 63538 h 154899"/>
                <a:gd name="connsiteX123" fmla="*/ 94183 w 159915"/>
                <a:gd name="connsiteY123" fmla="*/ 62519 h 154899"/>
                <a:gd name="connsiteX124" fmla="*/ 96299 w 159915"/>
                <a:gd name="connsiteY124" fmla="*/ 61474 h 154899"/>
                <a:gd name="connsiteX125" fmla="*/ 132379 w 159915"/>
                <a:gd name="connsiteY125" fmla="*/ 48437 h 154899"/>
                <a:gd name="connsiteX126" fmla="*/ 130237 w 159915"/>
                <a:gd name="connsiteY126" fmla="*/ 44623 h 154899"/>
                <a:gd name="connsiteX127" fmla="*/ 95411 w 159915"/>
                <a:gd name="connsiteY127" fmla="*/ 57555 h 154899"/>
                <a:gd name="connsiteX128" fmla="*/ 93373 w 159915"/>
                <a:gd name="connsiteY128" fmla="*/ 58626 h 154899"/>
                <a:gd name="connsiteX129" fmla="*/ 90369 w 159915"/>
                <a:gd name="connsiteY129" fmla="*/ 60272 h 154899"/>
                <a:gd name="connsiteX130" fmla="*/ 76810 w 159915"/>
                <a:gd name="connsiteY130" fmla="*/ 73257 h 154899"/>
                <a:gd name="connsiteX131" fmla="*/ 71140 w 159915"/>
                <a:gd name="connsiteY131" fmla="*/ 81251 h 154899"/>
                <a:gd name="connsiteX132" fmla="*/ 71584 w 159915"/>
                <a:gd name="connsiteY132" fmla="*/ 71480 h 154899"/>
                <a:gd name="connsiteX133" fmla="*/ 71820 w 159915"/>
                <a:gd name="connsiteY133" fmla="*/ 62440 h 154899"/>
                <a:gd name="connsiteX134" fmla="*/ 71820 w 159915"/>
                <a:gd name="connsiteY134" fmla="*/ 62101 h 154899"/>
                <a:gd name="connsiteX135" fmla="*/ 80258 w 159915"/>
                <a:gd name="connsiteY135" fmla="*/ 31690 h 154899"/>
                <a:gd name="connsiteX136" fmla="*/ 81930 w 159915"/>
                <a:gd name="connsiteY136" fmla="*/ 29522 h 154899"/>
                <a:gd name="connsiteX137" fmla="*/ 105809 w 159915"/>
                <a:gd name="connsiteY137" fmla="*/ 11077 h 154899"/>
                <a:gd name="connsiteX138" fmla="*/ 104163 w 159915"/>
                <a:gd name="connsiteY138" fmla="*/ 7733 h 154899"/>
                <a:gd name="connsiteX139" fmla="*/ 81904 w 159915"/>
                <a:gd name="connsiteY139" fmla="*/ 23879 h 154899"/>
                <a:gd name="connsiteX140" fmla="*/ 80337 w 159915"/>
                <a:gd name="connsiteY140" fmla="*/ 25603 h 154899"/>
                <a:gd name="connsiteX141" fmla="*/ 68084 w 159915"/>
                <a:gd name="connsiteY141" fmla="*/ 62205 h 154899"/>
                <a:gd name="connsiteX142" fmla="*/ 68084 w 159915"/>
                <a:gd name="connsiteY142" fmla="*/ 62519 h 154899"/>
                <a:gd name="connsiteX143" fmla="*/ 68005 w 159915"/>
                <a:gd name="connsiteY143" fmla="*/ 65758 h 154899"/>
                <a:gd name="connsiteX144" fmla="*/ 67875 w 159915"/>
                <a:gd name="connsiteY144" fmla="*/ 70879 h 154899"/>
                <a:gd name="connsiteX145" fmla="*/ 64818 w 159915"/>
                <a:gd name="connsiteY145" fmla="*/ 88618 h 154899"/>
                <a:gd name="connsiteX146" fmla="*/ 39241 w 159915"/>
                <a:gd name="connsiteY146" fmla="*/ 119734 h 154899"/>
                <a:gd name="connsiteX147" fmla="*/ 7942 w 159915"/>
                <a:gd name="connsiteY147" fmla="*/ 139746 h 15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159915" h="154899">
                  <a:moveTo>
                    <a:pt x="10842" y="154821"/>
                  </a:moveTo>
                  <a:lnTo>
                    <a:pt x="0" y="138022"/>
                  </a:lnTo>
                  <a:lnTo>
                    <a:pt x="2430" y="136455"/>
                  </a:lnTo>
                  <a:cubicBezTo>
                    <a:pt x="14448" y="128695"/>
                    <a:pt x="34878" y="115554"/>
                    <a:pt x="36471" y="114666"/>
                  </a:cubicBezTo>
                  <a:cubicBezTo>
                    <a:pt x="47706" y="108474"/>
                    <a:pt x="54759" y="99826"/>
                    <a:pt x="59410" y="86685"/>
                  </a:cubicBezTo>
                  <a:cubicBezTo>
                    <a:pt x="60272" y="84229"/>
                    <a:pt x="62127" y="74328"/>
                    <a:pt x="62127" y="70879"/>
                  </a:cubicBezTo>
                  <a:cubicBezTo>
                    <a:pt x="62127" y="68894"/>
                    <a:pt x="62205" y="67012"/>
                    <a:pt x="62284" y="65497"/>
                  </a:cubicBezTo>
                  <a:cubicBezTo>
                    <a:pt x="62336" y="64322"/>
                    <a:pt x="62388" y="63303"/>
                    <a:pt x="62362" y="62702"/>
                  </a:cubicBezTo>
                  <a:lnTo>
                    <a:pt x="62362" y="62388"/>
                  </a:lnTo>
                  <a:cubicBezTo>
                    <a:pt x="62127" y="54524"/>
                    <a:pt x="61631" y="38170"/>
                    <a:pt x="76052" y="21815"/>
                  </a:cubicBezTo>
                  <a:cubicBezTo>
                    <a:pt x="76601" y="21188"/>
                    <a:pt x="77175" y="20561"/>
                    <a:pt x="77776" y="19934"/>
                  </a:cubicBezTo>
                  <a:cubicBezTo>
                    <a:pt x="84177" y="13246"/>
                    <a:pt x="92668" y="7158"/>
                    <a:pt x="103040" y="1881"/>
                  </a:cubicBezTo>
                  <a:lnTo>
                    <a:pt x="103484" y="1646"/>
                  </a:lnTo>
                  <a:cubicBezTo>
                    <a:pt x="103719" y="1515"/>
                    <a:pt x="103954" y="1411"/>
                    <a:pt x="104189" y="1280"/>
                  </a:cubicBezTo>
                  <a:lnTo>
                    <a:pt x="106776" y="0"/>
                  </a:lnTo>
                  <a:lnTo>
                    <a:pt x="113568" y="13638"/>
                  </a:lnTo>
                  <a:lnTo>
                    <a:pt x="110982" y="14918"/>
                  </a:lnTo>
                  <a:cubicBezTo>
                    <a:pt x="100218" y="20274"/>
                    <a:pt x="91963" y="26413"/>
                    <a:pt x="86424" y="33154"/>
                  </a:cubicBezTo>
                  <a:cubicBezTo>
                    <a:pt x="85901" y="33781"/>
                    <a:pt x="85405" y="34434"/>
                    <a:pt x="84935" y="35061"/>
                  </a:cubicBezTo>
                  <a:cubicBezTo>
                    <a:pt x="77097" y="45772"/>
                    <a:pt x="77410" y="55857"/>
                    <a:pt x="77593" y="61892"/>
                  </a:cubicBezTo>
                  <a:lnTo>
                    <a:pt x="77593" y="62231"/>
                  </a:lnTo>
                  <a:cubicBezTo>
                    <a:pt x="77593" y="62545"/>
                    <a:pt x="77593" y="62911"/>
                    <a:pt x="77593" y="63329"/>
                  </a:cubicBezTo>
                  <a:cubicBezTo>
                    <a:pt x="81591" y="59201"/>
                    <a:pt x="85483" y="56327"/>
                    <a:pt x="87600" y="55204"/>
                  </a:cubicBezTo>
                  <a:cubicBezTo>
                    <a:pt x="87887" y="55047"/>
                    <a:pt x="88984" y="54420"/>
                    <a:pt x="90656" y="53532"/>
                  </a:cubicBezTo>
                  <a:cubicBezTo>
                    <a:pt x="91283" y="53192"/>
                    <a:pt x="91989" y="52826"/>
                    <a:pt x="92746" y="52434"/>
                  </a:cubicBezTo>
                  <a:cubicBezTo>
                    <a:pt x="101080" y="48124"/>
                    <a:pt x="117148" y="40599"/>
                    <a:pt x="131308" y="38614"/>
                  </a:cubicBezTo>
                  <a:lnTo>
                    <a:pt x="133215" y="38353"/>
                  </a:lnTo>
                  <a:lnTo>
                    <a:pt x="134182" y="40025"/>
                  </a:lnTo>
                  <a:cubicBezTo>
                    <a:pt x="136115" y="43316"/>
                    <a:pt x="137813" y="46373"/>
                    <a:pt x="139355" y="49378"/>
                  </a:cubicBezTo>
                  <a:lnTo>
                    <a:pt x="141314" y="53140"/>
                  </a:lnTo>
                  <a:lnTo>
                    <a:pt x="137108" y="53584"/>
                  </a:lnTo>
                  <a:cubicBezTo>
                    <a:pt x="124097" y="54942"/>
                    <a:pt x="105966" y="63198"/>
                    <a:pt x="98781" y="66673"/>
                  </a:cubicBezTo>
                  <a:cubicBezTo>
                    <a:pt x="97971" y="67065"/>
                    <a:pt x="97292" y="67404"/>
                    <a:pt x="96717" y="67692"/>
                  </a:cubicBezTo>
                  <a:cubicBezTo>
                    <a:pt x="95725" y="68188"/>
                    <a:pt x="95098" y="68502"/>
                    <a:pt x="94967" y="68580"/>
                  </a:cubicBezTo>
                  <a:cubicBezTo>
                    <a:pt x="94836" y="68658"/>
                    <a:pt x="94680" y="68737"/>
                    <a:pt x="94523" y="68815"/>
                  </a:cubicBezTo>
                  <a:cubicBezTo>
                    <a:pt x="93295" y="69442"/>
                    <a:pt x="83707" y="76548"/>
                    <a:pt x="80180" y="87234"/>
                  </a:cubicBezTo>
                  <a:lnTo>
                    <a:pt x="79971" y="87913"/>
                  </a:lnTo>
                  <a:cubicBezTo>
                    <a:pt x="79239" y="90395"/>
                    <a:pt x="78874" y="92825"/>
                    <a:pt x="78926" y="95176"/>
                  </a:cubicBezTo>
                  <a:cubicBezTo>
                    <a:pt x="78978" y="97736"/>
                    <a:pt x="79892" y="100898"/>
                    <a:pt x="81564" y="104294"/>
                  </a:cubicBezTo>
                  <a:cubicBezTo>
                    <a:pt x="82845" y="98050"/>
                    <a:pt x="85248" y="91780"/>
                    <a:pt x="88566" y="88200"/>
                  </a:cubicBezTo>
                  <a:cubicBezTo>
                    <a:pt x="91048" y="85536"/>
                    <a:pt x="94784" y="82740"/>
                    <a:pt x="99983" y="79631"/>
                  </a:cubicBezTo>
                  <a:cubicBezTo>
                    <a:pt x="100662" y="79213"/>
                    <a:pt x="101368" y="78821"/>
                    <a:pt x="102099" y="78403"/>
                  </a:cubicBezTo>
                  <a:cubicBezTo>
                    <a:pt x="114143" y="71558"/>
                    <a:pt x="130367" y="65001"/>
                    <a:pt x="141837" y="60690"/>
                  </a:cubicBezTo>
                  <a:lnTo>
                    <a:pt x="144397" y="59723"/>
                  </a:lnTo>
                  <a:lnTo>
                    <a:pt x="145494" y="62231"/>
                  </a:lnTo>
                  <a:cubicBezTo>
                    <a:pt x="146644" y="64896"/>
                    <a:pt x="147819" y="67822"/>
                    <a:pt x="149099" y="71166"/>
                  </a:cubicBezTo>
                  <a:lnTo>
                    <a:pt x="150118" y="73857"/>
                  </a:lnTo>
                  <a:lnTo>
                    <a:pt x="147427" y="74876"/>
                  </a:lnTo>
                  <a:cubicBezTo>
                    <a:pt x="130759" y="81120"/>
                    <a:pt x="116782" y="87391"/>
                    <a:pt x="108056" y="92563"/>
                  </a:cubicBezTo>
                  <a:cubicBezTo>
                    <a:pt x="107351" y="92981"/>
                    <a:pt x="106697" y="93373"/>
                    <a:pt x="106070" y="93791"/>
                  </a:cubicBezTo>
                  <a:cubicBezTo>
                    <a:pt x="103170" y="95620"/>
                    <a:pt x="101054" y="97240"/>
                    <a:pt x="99800" y="98598"/>
                  </a:cubicBezTo>
                  <a:cubicBezTo>
                    <a:pt x="98416" y="100088"/>
                    <a:pt x="96352" y="106044"/>
                    <a:pt x="95908" y="111949"/>
                  </a:cubicBezTo>
                  <a:cubicBezTo>
                    <a:pt x="97214" y="112341"/>
                    <a:pt x="99147" y="112654"/>
                    <a:pt x="101916" y="112654"/>
                  </a:cubicBezTo>
                  <a:cubicBezTo>
                    <a:pt x="104477" y="112654"/>
                    <a:pt x="107533" y="112367"/>
                    <a:pt x="110982" y="111818"/>
                  </a:cubicBezTo>
                  <a:lnTo>
                    <a:pt x="111661" y="111714"/>
                  </a:lnTo>
                  <a:lnTo>
                    <a:pt x="157878" y="101681"/>
                  </a:lnTo>
                  <a:lnTo>
                    <a:pt x="158400" y="104633"/>
                  </a:lnTo>
                  <a:cubicBezTo>
                    <a:pt x="158949" y="107795"/>
                    <a:pt x="159393" y="111060"/>
                    <a:pt x="159680" y="114326"/>
                  </a:cubicBezTo>
                  <a:lnTo>
                    <a:pt x="159916" y="116860"/>
                  </a:lnTo>
                  <a:lnTo>
                    <a:pt x="114248" y="126762"/>
                  </a:lnTo>
                  <a:cubicBezTo>
                    <a:pt x="109937" y="127493"/>
                    <a:pt x="105940" y="127885"/>
                    <a:pt x="102387" y="127911"/>
                  </a:cubicBezTo>
                  <a:cubicBezTo>
                    <a:pt x="105679" y="130106"/>
                    <a:pt x="111034" y="133058"/>
                    <a:pt x="117148" y="134260"/>
                  </a:cubicBezTo>
                  <a:cubicBezTo>
                    <a:pt x="117958" y="134417"/>
                    <a:pt x="118794" y="134574"/>
                    <a:pt x="119630" y="134730"/>
                  </a:cubicBezTo>
                  <a:cubicBezTo>
                    <a:pt x="131151" y="136716"/>
                    <a:pt x="143352" y="137003"/>
                    <a:pt x="149622" y="137003"/>
                  </a:cubicBezTo>
                  <a:cubicBezTo>
                    <a:pt x="152104" y="137003"/>
                    <a:pt x="154481" y="136951"/>
                    <a:pt x="156493" y="136873"/>
                  </a:cubicBezTo>
                  <a:lnTo>
                    <a:pt x="159811" y="136716"/>
                  </a:lnTo>
                  <a:lnTo>
                    <a:pt x="159471" y="140034"/>
                  </a:lnTo>
                  <a:cubicBezTo>
                    <a:pt x="159158" y="143064"/>
                    <a:pt x="158740" y="146121"/>
                    <a:pt x="158165" y="149387"/>
                  </a:cubicBezTo>
                  <a:lnTo>
                    <a:pt x="157773" y="151660"/>
                  </a:lnTo>
                  <a:lnTo>
                    <a:pt x="155474" y="151764"/>
                  </a:lnTo>
                  <a:cubicBezTo>
                    <a:pt x="153854" y="151843"/>
                    <a:pt x="150510" y="151973"/>
                    <a:pt x="146043" y="151973"/>
                  </a:cubicBezTo>
                  <a:cubicBezTo>
                    <a:pt x="139825" y="151973"/>
                    <a:pt x="130393" y="151686"/>
                    <a:pt x="120805" y="150354"/>
                  </a:cubicBezTo>
                  <a:cubicBezTo>
                    <a:pt x="119943" y="150223"/>
                    <a:pt x="119107" y="150118"/>
                    <a:pt x="118245" y="149988"/>
                  </a:cubicBezTo>
                  <a:cubicBezTo>
                    <a:pt x="109075" y="148525"/>
                    <a:pt x="99225" y="144475"/>
                    <a:pt x="91884" y="139198"/>
                  </a:cubicBezTo>
                  <a:cubicBezTo>
                    <a:pt x="86267" y="135148"/>
                    <a:pt x="72447" y="127258"/>
                    <a:pt x="67117" y="127258"/>
                  </a:cubicBezTo>
                  <a:cubicBezTo>
                    <a:pt x="64374" y="127258"/>
                    <a:pt x="61369" y="127572"/>
                    <a:pt x="58182" y="128199"/>
                  </a:cubicBezTo>
                  <a:cubicBezTo>
                    <a:pt x="53923" y="129061"/>
                    <a:pt x="41174" y="135383"/>
                    <a:pt x="38797" y="136899"/>
                  </a:cubicBezTo>
                  <a:cubicBezTo>
                    <a:pt x="31638" y="141471"/>
                    <a:pt x="20901" y="148394"/>
                    <a:pt x="13246" y="153332"/>
                  </a:cubicBezTo>
                  <a:lnTo>
                    <a:pt x="10816" y="154899"/>
                  </a:lnTo>
                  <a:close/>
                  <a:moveTo>
                    <a:pt x="7968" y="139746"/>
                  </a:moveTo>
                  <a:lnTo>
                    <a:pt x="12566" y="146879"/>
                  </a:lnTo>
                  <a:cubicBezTo>
                    <a:pt x="19960" y="142124"/>
                    <a:pt x="29287" y="136115"/>
                    <a:pt x="35714" y="132013"/>
                  </a:cubicBezTo>
                  <a:cubicBezTo>
                    <a:pt x="38091" y="130472"/>
                    <a:pt x="51677" y="123601"/>
                    <a:pt x="57059" y="122530"/>
                  </a:cubicBezTo>
                  <a:cubicBezTo>
                    <a:pt x="60638" y="121824"/>
                    <a:pt x="64008" y="121458"/>
                    <a:pt x="67143" y="121458"/>
                  </a:cubicBezTo>
                  <a:cubicBezTo>
                    <a:pt x="75477" y="121458"/>
                    <a:pt x="92302" y="132353"/>
                    <a:pt x="95280" y="134495"/>
                  </a:cubicBezTo>
                  <a:cubicBezTo>
                    <a:pt x="101916" y="139276"/>
                    <a:pt x="110851" y="142934"/>
                    <a:pt x="119186" y="144266"/>
                  </a:cubicBezTo>
                  <a:cubicBezTo>
                    <a:pt x="119995" y="144397"/>
                    <a:pt x="120831" y="144501"/>
                    <a:pt x="121641" y="144632"/>
                  </a:cubicBezTo>
                  <a:cubicBezTo>
                    <a:pt x="130890" y="145912"/>
                    <a:pt x="140034" y="146200"/>
                    <a:pt x="146069" y="146200"/>
                  </a:cubicBezTo>
                  <a:cubicBezTo>
                    <a:pt x="148838" y="146200"/>
                    <a:pt x="151163" y="146147"/>
                    <a:pt x="152888" y="146095"/>
                  </a:cubicBezTo>
                  <a:cubicBezTo>
                    <a:pt x="153071" y="144945"/>
                    <a:pt x="153227" y="143796"/>
                    <a:pt x="153384" y="142699"/>
                  </a:cubicBezTo>
                  <a:cubicBezTo>
                    <a:pt x="152182" y="142699"/>
                    <a:pt x="150902" y="142725"/>
                    <a:pt x="149622" y="142725"/>
                  </a:cubicBezTo>
                  <a:cubicBezTo>
                    <a:pt x="143195" y="142725"/>
                    <a:pt x="130602" y="142411"/>
                    <a:pt x="118663" y="140373"/>
                  </a:cubicBezTo>
                  <a:cubicBezTo>
                    <a:pt x="117775" y="140217"/>
                    <a:pt x="116913" y="140060"/>
                    <a:pt x="116050" y="139877"/>
                  </a:cubicBezTo>
                  <a:cubicBezTo>
                    <a:pt x="107769" y="138257"/>
                    <a:pt x="100871" y="133920"/>
                    <a:pt x="97475" y="131465"/>
                  </a:cubicBezTo>
                  <a:lnTo>
                    <a:pt x="96796" y="130968"/>
                  </a:lnTo>
                  <a:cubicBezTo>
                    <a:pt x="95150" y="129557"/>
                    <a:pt x="93765" y="127807"/>
                    <a:pt x="92694" y="125821"/>
                  </a:cubicBezTo>
                  <a:lnTo>
                    <a:pt x="89899" y="120596"/>
                  </a:lnTo>
                  <a:lnTo>
                    <a:pt x="95725" y="121615"/>
                  </a:lnTo>
                  <a:cubicBezTo>
                    <a:pt x="97684" y="121955"/>
                    <a:pt x="99670" y="122112"/>
                    <a:pt x="101864" y="122112"/>
                  </a:cubicBezTo>
                  <a:cubicBezTo>
                    <a:pt x="105208" y="122112"/>
                    <a:pt x="109075" y="121746"/>
                    <a:pt x="113359" y="121014"/>
                  </a:cubicBezTo>
                  <a:lnTo>
                    <a:pt x="115554" y="120544"/>
                  </a:lnTo>
                  <a:lnTo>
                    <a:pt x="153698" y="112262"/>
                  </a:lnTo>
                  <a:cubicBezTo>
                    <a:pt x="153567" y="111008"/>
                    <a:pt x="153384" y="109780"/>
                    <a:pt x="153201" y="108552"/>
                  </a:cubicBezTo>
                  <a:lnTo>
                    <a:pt x="111870" y="117461"/>
                  </a:lnTo>
                  <a:cubicBezTo>
                    <a:pt x="102387" y="119003"/>
                    <a:pt x="95646" y="118585"/>
                    <a:pt x="91545" y="116338"/>
                  </a:cubicBezTo>
                  <a:lnTo>
                    <a:pt x="90003" y="115502"/>
                  </a:lnTo>
                  <a:lnTo>
                    <a:pt x="90003" y="113751"/>
                  </a:lnTo>
                  <a:cubicBezTo>
                    <a:pt x="90134" y="107272"/>
                    <a:pt x="92381" y="98050"/>
                    <a:pt x="95568" y="94627"/>
                  </a:cubicBezTo>
                  <a:cubicBezTo>
                    <a:pt x="97188" y="92877"/>
                    <a:pt x="99617" y="90996"/>
                    <a:pt x="102988" y="88880"/>
                  </a:cubicBezTo>
                  <a:cubicBezTo>
                    <a:pt x="103667" y="88462"/>
                    <a:pt x="104372" y="88018"/>
                    <a:pt x="105130" y="87573"/>
                  </a:cubicBezTo>
                  <a:cubicBezTo>
                    <a:pt x="113804" y="82453"/>
                    <a:pt x="126736" y="76574"/>
                    <a:pt x="142699" y="70487"/>
                  </a:cubicBezTo>
                  <a:cubicBezTo>
                    <a:pt x="142228" y="69285"/>
                    <a:pt x="141758" y="68110"/>
                    <a:pt x="141314" y="67012"/>
                  </a:cubicBezTo>
                  <a:cubicBezTo>
                    <a:pt x="130289" y="71219"/>
                    <a:pt x="115841" y="77201"/>
                    <a:pt x="104973" y="83367"/>
                  </a:cubicBezTo>
                  <a:cubicBezTo>
                    <a:pt x="104294" y="83759"/>
                    <a:pt x="103615" y="84151"/>
                    <a:pt x="102961" y="84543"/>
                  </a:cubicBezTo>
                  <a:cubicBezTo>
                    <a:pt x="98285" y="87338"/>
                    <a:pt x="94889" y="89872"/>
                    <a:pt x="92825" y="92093"/>
                  </a:cubicBezTo>
                  <a:cubicBezTo>
                    <a:pt x="89481" y="95698"/>
                    <a:pt x="86607" y="104816"/>
                    <a:pt x="86293" y="112889"/>
                  </a:cubicBezTo>
                  <a:lnTo>
                    <a:pt x="85980" y="121249"/>
                  </a:lnTo>
                  <a:lnTo>
                    <a:pt x="81094" y="114457"/>
                  </a:lnTo>
                  <a:cubicBezTo>
                    <a:pt x="76104" y="107533"/>
                    <a:pt x="73309" y="100715"/>
                    <a:pt x="73230" y="95254"/>
                  </a:cubicBezTo>
                  <a:cubicBezTo>
                    <a:pt x="73178" y="92302"/>
                    <a:pt x="73622" y="89272"/>
                    <a:pt x="74511" y="86267"/>
                  </a:cubicBezTo>
                  <a:lnTo>
                    <a:pt x="74720" y="85536"/>
                  </a:lnTo>
                  <a:cubicBezTo>
                    <a:pt x="78717" y="73413"/>
                    <a:pt x="89350" y="64949"/>
                    <a:pt x="92015" y="63642"/>
                  </a:cubicBezTo>
                  <a:lnTo>
                    <a:pt x="92198" y="63538"/>
                  </a:lnTo>
                  <a:cubicBezTo>
                    <a:pt x="92381" y="63433"/>
                    <a:pt x="94000" y="62623"/>
                    <a:pt x="94183" y="62519"/>
                  </a:cubicBezTo>
                  <a:cubicBezTo>
                    <a:pt x="94784" y="62231"/>
                    <a:pt x="95489" y="61866"/>
                    <a:pt x="96299" y="61474"/>
                  </a:cubicBezTo>
                  <a:cubicBezTo>
                    <a:pt x="103040" y="58208"/>
                    <a:pt x="119081" y="50893"/>
                    <a:pt x="132379" y="48437"/>
                  </a:cubicBezTo>
                  <a:cubicBezTo>
                    <a:pt x="131700" y="47183"/>
                    <a:pt x="130994" y="45929"/>
                    <a:pt x="130237" y="44623"/>
                  </a:cubicBezTo>
                  <a:cubicBezTo>
                    <a:pt x="117383" y="46870"/>
                    <a:pt x="103040" y="53610"/>
                    <a:pt x="95411" y="57555"/>
                  </a:cubicBezTo>
                  <a:cubicBezTo>
                    <a:pt x="94653" y="57947"/>
                    <a:pt x="93974" y="58286"/>
                    <a:pt x="93373" y="58626"/>
                  </a:cubicBezTo>
                  <a:cubicBezTo>
                    <a:pt x="91780" y="59462"/>
                    <a:pt x="90735" y="60063"/>
                    <a:pt x="90369" y="60272"/>
                  </a:cubicBezTo>
                  <a:cubicBezTo>
                    <a:pt x="88827" y="61082"/>
                    <a:pt x="82296" y="65497"/>
                    <a:pt x="76810" y="73257"/>
                  </a:cubicBezTo>
                  <a:lnTo>
                    <a:pt x="71140" y="81251"/>
                  </a:lnTo>
                  <a:lnTo>
                    <a:pt x="71584" y="71480"/>
                  </a:lnTo>
                  <a:cubicBezTo>
                    <a:pt x="71793" y="66960"/>
                    <a:pt x="71872" y="64008"/>
                    <a:pt x="71820" y="62440"/>
                  </a:cubicBezTo>
                  <a:lnTo>
                    <a:pt x="71820" y="62101"/>
                  </a:lnTo>
                  <a:cubicBezTo>
                    <a:pt x="71611" y="55334"/>
                    <a:pt x="71271" y="43996"/>
                    <a:pt x="80258" y="31690"/>
                  </a:cubicBezTo>
                  <a:cubicBezTo>
                    <a:pt x="80781" y="30985"/>
                    <a:pt x="81329" y="30254"/>
                    <a:pt x="81930" y="29522"/>
                  </a:cubicBezTo>
                  <a:cubicBezTo>
                    <a:pt x="87521" y="22677"/>
                    <a:pt x="95542" y="16485"/>
                    <a:pt x="105809" y="11077"/>
                  </a:cubicBezTo>
                  <a:lnTo>
                    <a:pt x="104163" y="7733"/>
                  </a:lnTo>
                  <a:cubicBezTo>
                    <a:pt x="95045" y="12540"/>
                    <a:pt x="87547" y="17974"/>
                    <a:pt x="81904" y="23879"/>
                  </a:cubicBezTo>
                  <a:cubicBezTo>
                    <a:pt x="81355" y="24454"/>
                    <a:pt x="80833" y="25028"/>
                    <a:pt x="80337" y="25603"/>
                  </a:cubicBezTo>
                  <a:cubicBezTo>
                    <a:pt x="67404" y="40234"/>
                    <a:pt x="67848" y="54524"/>
                    <a:pt x="68084" y="62205"/>
                  </a:cubicBezTo>
                  <a:lnTo>
                    <a:pt x="68084" y="62519"/>
                  </a:lnTo>
                  <a:cubicBezTo>
                    <a:pt x="68110" y="63329"/>
                    <a:pt x="68084" y="64400"/>
                    <a:pt x="68005" y="65758"/>
                  </a:cubicBezTo>
                  <a:cubicBezTo>
                    <a:pt x="67953" y="67195"/>
                    <a:pt x="67848" y="68998"/>
                    <a:pt x="67875" y="70879"/>
                  </a:cubicBezTo>
                  <a:cubicBezTo>
                    <a:pt x="67875" y="75033"/>
                    <a:pt x="65863" y="85666"/>
                    <a:pt x="64818" y="88618"/>
                  </a:cubicBezTo>
                  <a:cubicBezTo>
                    <a:pt x="61631" y="97684"/>
                    <a:pt x="55517" y="110747"/>
                    <a:pt x="39241" y="119734"/>
                  </a:cubicBezTo>
                  <a:cubicBezTo>
                    <a:pt x="38222" y="120283"/>
                    <a:pt x="26309" y="127911"/>
                    <a:pt x="7942" y="139746"/>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2" name="Freeform: Shape 111">
              <a:extLst>
                <a:ext uri="{FF2B5EF4-FFF2-40B4-BE49-F238E27FC236}">
                  <a16:creationId xmlns:a16="http://schemas.microsoft.com/office/drawing/2014/main" id="{231913DE-C4BB-1F2B-B7AA-506F906FFE8F}"/>
                </a:ext>
              </a:extLst>
            </p:cNvPr>
            <p:cNvSpPr/>
            <p:nvPr/>
          </p:nvSpPr>
          <p:spPr>
            <a:xfrm>
              <a:off x="7075600" y="3635734"/>
              <a:ext cx="29809" cy="8752"/>
            </a:xfrm>
            <a:custGeom>
              <a:avLst/>
              <a:gdLst>
                <a:gd name="connsiteX0" fmla="*/ 601 w 29809"/>
                <a:gd name="connsiteY0" fmla="*/ 8752 h 8752"/>
                <a:gd name="connsiteX1" fmla="*/ 0 w 29809"/>
                <a:gd name="connsiteY1" fmla="*/ 3031 h 8752"/>
                <a:gd name="connsiteX2" fmla="*/ 2952 w 29809"/>
                <a:gd name="connsiteY2" fmla="*/ 2717 h 8752"/>
                <a:gd name="connsiteX3" fmla="*/ 29496 w 29809"/>
                <a:gd name="connsiteY3" fmla="*/ 0 h 8752"/>
                <a:gd name="connsiteX4" fmla="*/ 29809 w 29809"/>
                <a:gd name="connsiteY4" fmla="*/ 5748 h 8752"/>
                <a:gd name="connsiteX5" fmla="*/ 3553 w 29809"/>
                <a:gd name="connsiteY5" fmla="*/ 8439 h 8752"/>
                <a:gd name="connsiteX6" fmla="*/ 601 w 29809"/>
                <a:gd name="connsiteY6" fmla="*/ 8752 h 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09" h="8752">
                  <a:moveTo>
                    <a:pt x="601" y="8752"/>
                  </a:moveTo>
                  <a:lnTo>
                    <a:pt x="0" y="3031"/>
                  </a:lnTo>
                  <a:lnTo>
                    <a:pt x="2952" y="2717"/>
                  </a:lnTo>
                  <a:cubicBezTo>
                    <a:pt x="15754" y="1359"/>
                    <a:pt x="27824" y="105"/>
                    <a:pt x="29496" y="0"/>
                  </a:cubicBezTo>
                  <a:lnTo>
                    <a:pt x="29809" y="5748"/>
                  </a:lnTo>
                  <a:cubicBezTo>
                    <a:pt x="28059" y="5852"/>
                    <a:pt x="10868" y="7655"/>
                    <a:pt x="3553" y="8439"/>
                  </a:cubicBezTo>
                  <a:lnTo>
                    <a:pt x="601" y="8752"/>
                  </a:lnTo>
                  <a:close/>
                </a:path>
              </a:pathLst>
            </a:custGeom>
            <a:solidFill>
              <a:srgbClr val="333333"/>
            </a:solidFill>
            <a:ln w="25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3" name="Freeform: Shape 112">
              <a:extLst>
                <a:ext uri="{FF2B5EF4-FFF2-40B4-BE49-F238E27FC236}">
                  <a16:creationId xmlns:a16="http://schemas.microsoft.com/office/drawing/2014/main" id="{26AA92E7-E2D1-7842-5CA5-14B6945916F0}"/>
                </a:ext>
              </a:extLst>
            </p:cNvPr>
            <p:cNvSpPr/>
            <p:nvPr/>
          </p:nvSpPr>
          <p:spPr>
            <a:xfrm>
              <a:off x="6999365" y="3396004"/>
              <a:ext cx="217102" cy="359306"/>
            </a:xfrm>
            <a:custGeom>
              <a:avLst/>
              <a:gdLst>
                <a:gd name="connsiteX0" fmla="*/ 120727 w 217102"/>
                <a:gd name="connsiteY0" fmla="*/ 359307 h 359306"/>
                <a:gd name="connsiteX1" fmla="*/ 68293 w 217102"/>
                <a:gd name="connsiteY1" fmla="*/ 307238 h 359306"/>
                <a:gd name="connsiteX2" fmla="*/ 63825 w 217102"/>
                <a:gd name="connsiteY2" fmla="*/ 274660 h 359306"/>
                <a:gd name="connsiteX3" fmla="*/ 63146 w 217102"/>
                <a:gd name="connsiteY3" fmla="*/ 270793 h 359306"/>
                <a:gd name="connsiteX4" fmla="*/ 67039 w 217102"/>
                <a:gd name="connsiteY4" fmla="*/ 271316 h 359306"/>
                <a:gd name="connsiteX5" fmla="*/ 69468 w 217102"/>
                <a:gd name="connsiteY5" fmla="*/ 271629 h 359306"/>
                <a:gd name="connsiteX6" fmla="*/ 92145 w 217102"/>
                <a:gd name="connsiteY6" fmla="*/ 272857 h 359306"/>
                <a:gd name="connsiteX7" fmla="*/ 99382 w 217102"/>
                <a:gd name="connsiteY7" fmla="*/ 272726 h 359306"/>
                <a:gd name="connsiteX8" fmla="*/ 103170 w 217102"/>
                <a:gd name="connsiteY8" fmla="*/ 272596 h 359306"/>
                <a:gd name="connsiteX9" fmla="*/ 102282 w 217102"/>
                <a:gd name="connsiteY9" fmla="*/ 276279 h 359306"/>
                <a:gd name="connsiteX10" fmla="*/ 89141 w 217102"/>
                <a:gd name="connsiteY10" fmla="*/ 308963 h 359306"/>
                <a:gd name="connsiteX11" fmla="*/ 92172 w 217102"/>
                <a:gd name="connsiteY11" fmla="*/ 310792 h 359306"/>
                <a:gd name="connsiteX12" fmla="*/ 107978 w 217102"/>
                <a:gd name="connsiteY12" fmla="*/ 218280 h 359306"/>
                <a:gd name="connsiteX13" fmla="*/ 30045 w 217102"/>
                <a:gd name="connsiteY13" fmla="*/ 91963 h 359306"/>
                <a:gd name="connsiteX14" fmla="*/ 27902 w 217102"/>
                <a:gd name="connsiteY14" fmla="*/ 95071 h 359306"/>
                <a:gd name="connsiteX15" fmla="*/ 45668 w 217102"/>
                <a:gd name="connsiteY15" fmla="*/ 110851 h 359306"/>
                <a:gd name="connsiteX16" fmla="*/ 48411 w 217102"/>
                <a:gd name="connsiteY16" fmla="*/ 113595 h 359306"/>
                <a:gd name="connsiteX17" fmla="*/ 44988 w 217102"/>
                <a:gd name="connsiteY17" fmla="*/ 115423 h 359306"/>
                <a:gd name="connsiteX18" fmla="*/ 23383 w 217102"/>
                <a:gd name="connsiteY18" fmla="*/ 130759 h 359306"/>
                <a:gd name="connsiteX19" fmla="*/ 21815 w 217102"/>
                <a:gd name="connsiteY19" fmla="*/ 132327 h 359306"/>
                <a:gd name="connsiteX20" fmla="*/ 19098 w 217102"/>
                <a:gd name="connsiteY20" fmla="*/ 135096 h 359306"/>
                <a:gd name="connsiteX21" fmla="*/ 17243 w 217102"/>
                <a:gd name="connsiteY21" fmla="*/ 131700 h 359306"/>
                <a:gd name="connsiteX22" fmla="*/ 7158 w 217102"/>
                <a:gd name="connsiteY22" fmla="*/ 112471 h 359306"/>
                <a:gd name="connsiteX23" fmla="*/ 0 w 217102"/>
                <a:gd name="connsiteY23" fmla="*/ 80519 h 359306"/>
                <a:gd name="connsiteX24" fmla="*/ 71245 w 217102"/>
                <a:gd name="connsiteY24" fmla="*/ 392 h 359306"/>
                <a:gd name="connsiteX25" fmla="*/ 78064 w 217102"/>
                <a:gd name="connsiteY25" fmla="*/ 0 h 359306"/>
                <a:gd name="connsiteX26" fmla="*/ 78273 w 217102"/>
                <a:gd name="connsiteY26" fmla="*/ 0 h 359306"/>
                <a:gd name="connsiteX27" fmla="*/ 128930 w 217102"/>
                <a:gd name="connsiteY27" fmla="*/ 16329 h 359306"/>
                <a:gd name="connsiteX28" fmla="*/ 192756 w 217102"/>
                <a:gd name="connsiteY28" fmla="*/ 74798 h 359306"/>
                <a:gd name="connsiteX29" fmla="*/ 214126 w 217102"/>
                <a:gd name="connsiteY29" fmla="*/ 207151 h 359306"/>
                <a:gd name="connsiteX30" fmla="*/ 169190 w 217102"/>
                <a:gd name="connsiteY30" fmla="*/ 333730 h 359306"/>
                <a:gd name="connsiteX31" fmla="*/ 151085 w 217102"/>
                <a:gd name="connsiteY31" fmla="*/ 351025 h 359306"/>
                <a:gd name="connsiteX32" fmla="*/ 145912 w 217102"/>
                <a:gd name="connsiteY32" fmla="*/ 354056 h 359306"/>
                <a:gd name="connsiteX33" fmla="*/ 130916 w 217102"/>
                <a:gd name="connsiteY33" fmla="*/ 358602 h 359306"/>
                <a:gd name="connsiteX34" fmla="*/ 120727 w 217102"/>
                <a:gd name="connsiteY34" fmla="*/ 359281 h 359306"/>
                <a:gd name="connsiteX35" fmla="*/ 70148 w 217102"/>
                <a:gd name="connsiteY35" fmla="*/ 277507 h 359306"/>
                <a:gd name="connsiteX36" fmla="*/ 74040 w 217102"/>
                <a:gd name="connsiteY36" fmla="*/ 306977 h 359306"/>
                <a:gd name="connsiteX37" fmla="*/ 74040 w 217102"/>
                <a:gd name="connsiteY37" fmla="*/ 307160 h 359306"/>
                <a:gd name="connsiteX38" fmla="*/ 120727 w 217102"/>
                <a:gd name="connsiteY38" fmla="*/ 353585 h 359306"/>
                <a:gd name="connsiteX39" fmla="*/ 130132 w 217102"/>
                <a:gd name="connsiteY39" fmla="*/ 352958 h 359306"/>
                <a:gd name="connsiteX40" fmla="*/ 143221 w 217102"/>
                <a:gd name="connsiteY40" fmla="*/ 349013 h 359306"/>
                <a:gd name="connsiteX41" fmla="*/ 147924 w 217102"/>
                <a:gd name="connsiteY41" fmla="*/ 346244 h 359306"/>
                <a:gd name="connsiteX42" fmla="*/ 164697 w 217102"/>
                <a:gd name="connsiteY42" fmla="*/ 330151 h 359306"/>
                <a:gd name="connsiteX43" fmla="*/ 208379 w 217102"/>
                <a:gd name="connsiteY43" fmla="*/ 206367 h 359306"/>
                <a:gd name="connsiteX44" fmla="*/ 126266 w 217102"/>
                <a:gd name="connsiteY44" fmla="*/ 21501 h 359306"/>
                <a:gd name="connsiteX45" fmla="*/ 78247 w 217102"/>
                <a:gd name="connsiteY45" fmla="*/ 5800 h 359306"/>
                <a:gd name="connsiteX46" fmla="*/ 78064 w 217102"/>
                <a:gd name="connsiteY46" fmla="*/ 2926 h 359306"/>
                <a:gd name="connsiteX47" fmla="*/ 78064 w 217102"/>
                <a:gd name="connsiteY47" fmla="*/ 5800 h 359306"/>
                <a:gd name="connsiteX48" fmla="*/ 71793 w 217102"/>
                <a:gd name="connsiteY48" fmla="*/ 6166 h 359306"/>
                <a:gd name="connsiteX49" fmla="*/ 5722 w 217102"/>
                <a:gd name="connsiteY49" fmla="*/ 80546 h 359306"/>
                <a:gd name="connsiteX50" fmla="*/ 12279 w 217102"/>
                <a:gd name="connsiteY50" fmla="*/ 109937 h 359306"/>
                <a:gd name="connsiteX51" fmla="*/ 20456 w 217102"/>
                <a:gd name="connsiteY51" fmla="*/ 125639 h 359306"/>
                <a:gd name="connsiteX52" fmla="*/ 38849 w 217102"/>
                <a:gd name="connsiteY52" fmla="*/ 112288 h 359306"/>
                <a:gd name="connsiteX53" fmla="*/ 22285 w 217102"/>
                <a:gd name="connsiteY53" fmla="*/ 98128 h 359306"/>
                <a:gd name="connsiteX54" fmla="*/ 19934 w 217102"/>
                <a:gd name="connsiteY54" fmla="*/ 96482 h 359306"/>
                <a:gd name="connsiteX55" fmla="*/ 28582 w 217102"/>
                <a:gd name="connsiteY55" fmla="*/ 83942 h 359306"/>
                <a:gd name="connsiteX56" fmla="*/ 30959 w 217102"/>
                <a:gd name="connsiteY56" fmla="*/ 85562 h 359306"/>
                <a:gd name="connsiteX57" fmla="*/ 113621 w 217102"/>
                <a:gd name="connsiteY57" fmla="*/ 217235 h 359306"/>
                <a:gd name="connsiteX58" fmla="*/ 95672 w 217102"/>
                <a:gd name="connsiteY58" fmla="*/ 316304 h 359306"/>
                <a:gd name="connsiteX59" fmla="*/ 94183 w 217102"/>
                <a:gd name="connsiteY59" fmla="*/ 318760 h 359306"/>
                <a:gd name="connsiteX60" fmla="*/ 81146 w 217102"/>
                <a:gd name="connsiteY60" fmla="*/ 310870 h 359306"/>
                <a:gd name="connsiteX61" fmla="*/ 82819 w 217102"/>
                <a:gd name="connsiteY61" fmla="*/ 308127 h 359306"/>
                <a:gd name="connsiteX62" fmla="*/ 95751 w 217102"/>
                <a:gd name="connsiteY62" fmla="*/ 278605 h 359306"/>
                <a:gd name="connsiteX63" fmla="*/ 92145 w 217102"/>
                <a:gd name="connsiteY63" fmla="*/ 278631 h 359306"/>
                <a:gd name="connsiteX64" fmla="*/ 70148 w 217102"/>
                <a:gd name="connsiteY64" fmla="*/ 277507 h 359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17102" h="359306">
                  <a:moveTo>
                    <a:pt x="120727" y="359307"/>
                  </a:moveTo>
                  <a:cubicBezTo>
                    <a:pt x="91362" y="359307"/>
                    <a:pt x="68345" y="336447"/>
                    <a:pt x="68293" y="307238"/>
                  </a:cubicBezTo>
                  <a:cubicBezTo>
                    <a:pt x="68214" y="306193"/>
                    <a:pt x="67404" y="295168"/>
                    <a:pt x="63825" y="274660"/>
                  </a:cubicBezTo>
                  <a:lnTo>
                    <a:pt x="63146" y="270793"/>
                  </a:lnTo>
                  <a:lnTo>
                    <a:pt x="67039" y="271316"/>
                  </a:lnTo>
                  <a:cubicBezTo>
                    <a:pt x="67848" y="271420"/>
                    <a:pt x="68658" y="271525"/>
                    <a:pt x="69468" y="271629"/>
                  </a:cubicBezTo>
                  <a:cubicBezTo>
                    <a:pt x="76418" y="272439"/>
                    <a:pt x="84046" y="272857"/>
                    <a:pt x="92145" y="272857"/>
                  </a:cubicBezTo>
                  <a:cubicBezTo>
                    <a:pt x="94627" y="272857"/>
                    <a:pt x="97057" y="272805"/>
                    <a:pt x="99382" y="272726"/>
                  </a:cubicBezTo>
                  <a:lnTo>
                    <a:pt x="103170" y="272596"/>
                  </a:lnTo>
                  <a:lnTo>
                    <a:pt x="102282" y="276279"/>
                  </a:lnTo>
                  <a:cubicBezTo>
                    <a:pt x="98285" y="292843"/>
                    <a:pt x="92354" y="303842"/>
                    <a:pt x="89141" y="308963"/>
                  </a:cubicBezTo>
                  <a:lnTo>
                    <a:pt x="92172" y="310792"/>
                  </a:lnTo>
                  <a:cubicBezTo>
                    <a:pt x="97632" y="300733"/>
                    <a:pt x="116259" y="262302"/>
                    <a:pt x="107978" y="218280"/>
                  </a:cubicBezTo>
                  <a:cubicBezTo>
                    <a:pt x="93948" y="143718"/>
                    <a:pt x="41880" y="100871"/>
                    <a:pt x="30045" y="91963"/>
                  </a:cubicBezTo>
                  <a:lnTo>
                    <a:pt x="27902" y="95071"/>
                  </a:lnTo>
                  <a:cubicBezTo>
                    <a:pt x="31194" y="97606"/>
                    <a:pt x="37699" y="102909"/>
                    <a:pt x="45668" y="110851"/>
                  </a:cubicBezTo>
                  <a:lnTo>
                    <a:pt x="48411" y="113595"/>
                  </a:lnTo>
                  <a:lnTo>
                    <a:pt x="44988" y="115423"/>
                  </a:lnTo>
                  <a:cubicBezTo>
                    <a:pt x="36498" y="119969"/>
                    <a:pt x="29235" y="125142"/>
                    <a:pt x="23383" y="130759"/>
                  </a:cubicBezTo>
                  <a:cubicBezTo>
                    <a:pt x="22834" y="131282"/>
                    <a:pt x="22311" y="131804"/>
                    <a:pt x="21815" y="132327"/>
                  </a:cubicBezTo>
                  <a:lnTo>
                    <a:pt x="19098" y="135096"/>
                  </a:lnTo>
                  <a:lnTo>
                    <a:pt x="17243" y="131700"/>
                  </a:lnTo>
                  <a:cubicBezTo>
                    <a:pt x="15205" y="127964"/>
                    <a:pt x="10764" y="119708"/>
                    <a:pt x="7158" y="112471"/>
                  </a:cubicBezTo>
                  <a:cubicBezTo>
                    <a:pt x="4650" y="107429"/>
                    <a:pt x="0" y="90839"/>
                    <a:pt x="0" y="80519"/>
                  </a:cubicBezTo>
                  <a:cubicBezTo>
                    <a:pt x="0" y="39528"/>
                    <a:pt x="31299" y="4337"/>
                    <a:pt x="71245" y="392"/>
                  </a:cubicBezTo>
                  <a:cubicBezTo>
                    <a:pt x="73675" y="157"/>
                    <a:pt x="75895" y="26"/>
                    <a:pt x="78064" y="0"/>
                  </a:cubicBezTo>
                  <a:lnTo>
                    <a:pt x="78273" y="0"/>
                  </a:lnTo>
                  <a:cubicBezTo>
                    <a:pt x="90630" y="0"/>
                    <a:pt x="113098" y="8203"/>
                    <a:pt x="128930" y="16329"/>
                  </a:cubicBezTo>
                  <a:cubicBezTo>
                    <a:pt x="147584" y="25891"/>
                    <a:pt x="173788" y="43787"/>
                    <a:pt x="192756" y="74798"/>
                  </a:cubicBezTo>
                  <a:cubicBezTo>
                    <a:pt x="214597" y="110512"/>
                    <a:pt x="221807" y="155056"/>
                    <a:pt x="214126" y="207151"/>
                  </a:cubicBezTo>
                  <a:cubicBezTo>
                    <a:pt x="203180" y="281348"/>
                    <a:pt x="190927" y="307082"/>
                    <a:pt x="169190" y="333730"/>
                  </a:cubicBezTo>
                  <a:cubicBezTo>
                    <a:pt x="164331" y="339687"/>
                    <a:pt x="158792" y="345904"/>
                    <a:pt x="151085" y="351025"/>
                  </a:cubicBezTo>
                  <a:cubicBezTo>
                    <a:pt x="150798" y="351234"/>
                    <a:pt x="146800" y="353612"/>
                    <a:pt x="145912" y="354056"/>
                  </a:cubicBezTo>
                  <a:cubicBezTo>
                    <a:pt x="141706" y="356276"/>
                    <a:pt x="136664" y="357818"/>
                    <a:pt x="130916" y="358602"/>
                  </a:cubicBezTo>
                  <a:cubicBezTo>
                    <a:pt x="127703" y="359046"/>
                    <a:pt x="124280" y="359281"/>
                    <a:pt x="120727" y="359281"/>
                  </a:cubicBezTo>
                  <a:close/>
                  <a:moveTo>
                    <a:pt x="70148" y="277507"/>
                  </a:moveTo>
                  <a:cubicBezTo>
                    <a:pt x="73387" y="296814"/>
                    <a:pt x="74014" y="306533"/>
                    <a:pt x="74040" y="306977"/>
                  </a:cubicBezTo>
                  <a:lnTo>
                    <a:pt x="74040" y="307160"/>
                  </a:lnTo>
                  <a:cubicBezTo>
                    <a:pt x="74040" y="333181"/>
                    <a:pt x="94549" y="353585"/>
                    <a:pt x="120727" y="353585"/>
                  </a:cubicBezTo>
                  <a:cubicBezTo>
                    <a:pt x="124019" y="353585"/>
                    <a:pt x="127180" y="353376"/>
                    <a:pt x="130132" y="352958"/>
                  </a:cubicBezTo>
                  <a:cubicBezTo>
                    <a:pt x="135201" y="352253"/>
                    <a:pt x="139616" y="350921"/>
                    <a:pt x="143221" y="349013"/>
                  </a:cubicBezTo>
                  <a:cubicBezTo>
                    <a:pt x="143900" y="348648"/>
                    <a:pt x="147558" y="346479"/>
                    <a:pt x="147924" y="346244"/>
                  </a:cubicBezTo>
                  <a:cubicBezTo>
                    <a:pt x="154952" y="341568"/>
                    <a:pt x="160151" y="335742"/>
                    <a:pt x="164697" y="330151"/>
                  </a:cubicBezTo>
                  <a:cubicBezTo>
                    <a:pt x="185754" y="304312"/>
                    <a:pt x="197641" y="279206"/>
                    <a:pt x="208379" y="206367"/>
                  </a:cubicBezTo>
                  <a:cubicBezTo>
                    <a:pt x="225413" y="90865"/>
                    <a:pt x="164226" y="40965"/>
                    <a:pt x="126266" y="21501"/>
                  </a:cubicBezTo>
                  <a:cubicBezTo>
                    <a:pt x="111426" y="13899"/>
                    <a:pt x="89559" y="5800"/>
                    <a:pt x="78247" y="5800"/>
                  </a:cubicBezTo>
                  <a:lnTo>
                    <a:pt x="78064" y="2926"/>
                  </a:lnTo>
                  <a:lnTo>
                    <a:pt x="78064" y="5800"/>
                  </a:lnTo>
                  <a:cubicBezTo>
                    <a:pt x="76104" y="5800"/>
                    <a:pt x="74040" y="5931"/>
                    <a:pt x="71793" y="6166"/>
                  </a:cubicBezTo>
                  <a:cubicBezTo>
                    <a:pt x="34747" y="9823"/>
                    <a:pt x="5722" y="42507"/>
                    <a:pt x="5722" y="80546"/>
                  </a:cubicBezTo>
                  <a:cubicBezTo>
                    <a:pt x="5722" y="89742"/>
                    <a:pt x="10085" y="105548"/>
                    <a:pt x="12279" y="109937"/>
                  </a:cubicBezTo>
                  <a:cubicBezTo>
                    <a:pt x="14996" y="115397"/>
                    <a:pt x="18184" y="121432"/>
                    <a:pt x="20456" y="125639"/>
                  </a:cubicBezTo>
                  <a:cubicBezTo>
                    <a:pt x="25655" y="120805"/>
                    <a:pt x="31821" y="116338"/>
                    <a:pt x="38849" y="112288"/>
                  </a:cubicBezTo>
                  <a:cubicBezTo>
                    <a:pt x="29261" y="103066"/>
                    <a:pt x="22364" y="98180"/>
                    <a:pt x="22285" y="98128"/>
                  </a:cubicBezTo>
                  <a:lnTo>
                    <a:pt x="19934" y="96482"/>
                  </a:lnTo>
                  <a:lnTo>
                    <a:pt x="28582" y="83942"/>
                  </a:lnTo>
                  <a:lnTo>
                    <a:pt x="30959" y="85562"/>
                  </a:lnTo>
                  <a:cubicBezTo>
                    <a:pt x="33676" y="87443"/>
                    <a:pt x="97632" y="132405"/>
                    <a:pt x="113621" y="217235"/>
                  </a:cubicBezTo>
                  <a:cubicBezTo>
                    <a:pt x="123470" y="269617"/>
                    <a:pt x="96822" y="314423"/>
                    <a:pt x="95672" y="316304"/>
                  </a:cubicBezTo>
                  <a:lnTo>
                    <a:pt x="94183" y="318760"/>
                  </a:lnTo>
                  <a:lnTo>
                    <a:pt x="81146" y="310870"/>
                  </a:lnTo>
                  <a:lnTo>
                    <a:pt x="82819" y="308127"/>
                  </a:lnTo>
                  <a:cubicBezTo>
                    <a:pt x="84778" y="305357"/>
                    <a:pt x="91179" y="295456"/>
                    <a:pt x="95751" y="278605"/>
                  </a:cubicBezTo>
                  <a:cubicBezTo>
                    <a:pt x="94575" y="278605"/>
                    <a:pt x="93373" y="278631"/>
                    <a:pt x="92145" y="278631"/>
                  </a:cubicBezTo>
                  <a:cubicBezTo>
                    <a:pt x="84334" y="278631"/>
                    <a:pt x="76940" y="278239"/>
                    <a:pt x="70148" y="277507"/>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14" name="Graphic 32">
            <a:extLst>
              <a:ext uri="{FF2B5EF4-FFF2-40B4-BE49-F238E27FC236}">
                <a16:creationId xmlns:a16="http://schemas.microsoft.com/office/drawing/2014/main" id="{EEFBF046-49B0-8A3B-378F-F2BB0A4542A6}"/>
              </a:ext>
            </a:extLst>
          </p:cNvPr>
          <p:cNvGrpSpPr/>
          <p:nvPr/>
        </p:nvGrpSpPr>
        <p:grpSpPr>
          <a:xfrm>
            <a:off x="6391762" y="3465016"/>
            <a:ext cx="695706" cy="490804"/>
            <a:chOff x="6416583" y="3395834"/>
            <a:chExt cx="511998" cy="361202"/>
          </a:xfrm>
          <a:solidFill>
            <a:srgbClr val="333333"/>
          </a:solidFill>
        </p:grpSpPr>
        <p:grpSp>
          <p:nvGrpSpPr>
            <p:cNvPr id="115" name="Graphic 32">
              <a:extLst>
                <a:ext uri="{FF2B5EF4-FFF2-40B4-BE49-F238E27FC236}">
                  <a16:creationId xmlns:a16="http://schemas.microsoft.com/office/drawing/2014/main" id="{A8991D5F-4227-2DAC-2B19-398A05284019}"/>
                </a:ext>
              </a:extLst>
            </p:cNvPr>
            <p:cNvGrpSpPr/>
            <p:nvPr/>
          </p:nvGrpSpPr>
          <p:grpSpPr>
            <a:xfrm>
              <a:off x="6684433" y="3428011"/>
              <a:ext cx="244148" cy="329024"/>
              <a:chOff x="6684433" y="3428011"/>
              <a:chExt cx="244148" cy="329024"/>
            </a:xfrm>
            <a:solidFill>
              <a:srgbClr val="333333"/>
            </a:solidFill>
          </p:grpSpPr>
          <p:sp>
            <p:nvSpPr>
              <p:cNvPr id="116" name="Freeform: Shape 115">
                <a:extLst>
                  <a:ext uri="{FF2B5EF4-FFF2-40B4-BE49-F238E27FC236}">
                    <a16:creationId xmlns:a16="http://schemas.microsoft.com/office/drawing/2014/main" id="{413CF815-562D-367B-14B8-332216A54DF1}"/>
                  </a:ext>
                </a:extLst>
              </p:cNvPr>
              <p:cNvSpPr/>
              <p:nvPr/>
            </p:nvSpPr>
            <p:spPr>
              <a:xfrm>
                <a:off x="6684433" y="3536545"/>
                <a:ext cx="90477" cy="87397"/>
              </a:xfrm>
              <a:custGeom>
                <a:avLst/>
                <a:gdLst>
                  <a:gd name="connsiteX0" fmla="*/ 79481 w 90477"/>
                  <a:gd name="connsiteY0" fmla="*/ 87397 h 87397"/>
                  <a:gd name="connsiteX1" fmla="*/ 76593 w 90477"/>
                  <a:gd name="connsiteY1" fmla="*/ 83716 h 87397"/>
                  <a:gd name="connsiteX2" fmla="*/ 70553 w 90477"/>
                  <a:gd name="connsiteY2" fmla="*/ 76040 h 87397"/>
                  <a:gd name="connsiteX3" fmla="*/ 69278 w 90477"/>
                  <a:gd name="connsiteY3" fmla="*/ 74475 h 87397"/>
                  <a:gd name="connsiteX4" fmla="*/ 53709 w 90477"/>
                  <a:gd name="connsiteY4" fmla="*/ 54816 h 87397"/>
                  <a:gd name="connsiteX5" fmla="*/ 39680 w 90477"/>
                  <a:gd name="connsiteY5" fmla="*/ 49209 h 87397"/>
                  <a:gd name="connsiteX6" fmla="*/ 2791 w 90477"/>
                  <a:gd name="connsiteY6" fmla="*/ 40980 h 87397"/>
                  <a:gd name="connsiteX7" fmla="*/ 0 w 90477"/>
                  <a:gd name="connsiteY7" fmla="*/ 40354 h 87397"/>
                  <a:gd name="connsiteX8" fmla="*/ 4187 w 90477"/>
                  <a:gd name="connsiteY8" fmla="*/ 20767 h 87397"/>
                  <a:gd name="connsiteX9" fmla="*/ 35445 w 90477"/>
                  <a:gd name="connsiteY9" fmla="*/ 27456 h 87397"/>
                  <a:gd name="connsiteX10" fmla="*/ 38982 w 90477"/>
                  <a:gd name="connsiteY10" fmla="*/ 27673 h 87397"/>
                  <a:gd name="connsiteX11" fmla="*/ 54311 w 90477"/>
                  <a:gd name="connsiteY11" fmla="*/ 23919 h 87397"/>
                  <a:gd name="connsiteX12" fmla="*/ 54551 w 90477"/>
                  <a:gd name="connsiteY12" fmla="*/ 23750 h 87397"/>
                  <a:gd name="connsiteX13" fmla="*/ 89443 w 90477"/>
                  <a:gd name="connsiteY13" fmla="*/ 0 h 87397"/>
                  <a:gd name="connsiteX14" fmla="*/ 83932 w 90477"/>
                  <a:gd name="connsiteY14" fmla="*/ 10347 h 87397"/>
                  <a:gd name="connsiteX15" fmla="*/ 78927 w 90477"/>
                  <a:gd name="connsiteY15" fmla="*/ 28996 h 87397"/>
                  <a:gd name="connsiteX16" fmla="*/ 78927 w 90477"/>
                  <a:gd name="connsiteY16" fmla="*/ 29357 h 87397"/>
                  <a:gd name="connsiteX17" fmla="*/ 78927 w 90477"/>
                  <a:gd name="connsiteY17" fmla="*/ 29935 h 87397"/>
                  <a:gd name="connsiteX18" fmla="*/ 78927 w 90477"/>
                  <a:gd name="connsiteY18" fmla="*/ 31451 h 87397"/>
                  <a:gd name="connsiteX19" fmla="*/ 66823 w 90477"/>
                  <a:gd name="connsiteY19" fmla="*/ 39680 h 87397"/>
                  <a:gd name="connsiteX20" fmla="*/ 68027 w 90477"/>
                  <a:gd name="connsiteY20" fmla="*/ 40811 h 87397"/>
                  <a:gd name="connsiteX21" fmla="*/ 89082 w 90477"/>
                  <a:gd name="connsiteY21" fmla="*/ 67208 h 87397"/>
                  <a:gd name="connsiteX22" fmla="*/ 90478 w 90477"/>
                  <a:gd name="connsiteY22" fmla="*/ 68989 h 87397"/>
                  <a:gd name="connsiteX23" fmla="*/ 89082 w 90477"/>
                  <a:gd name="connsiteY23" fmla="*/ 70770 h 87397"/>
                  <a:gd name="connsiteX24" fmla="*/ 81430 w 90477"/>
                  <a:gd name="connsiteY24" fmla="*/ 83162 h 87397"/>
                  <a:gd name="connsiteX25" fmla="*/ 79433 w 90477"/>
                  <a:gd name="connsiteY25" fmla="*/ 87397 h 87397"/>
                  <a:gd name="connsiteX26" fmla="*/ 72478 w 90477"/>
                  <a:gd name="connsiteY26" fmla="*/ 69206 h 87397"/>
                  <a:gd name="connsiteX27" fmla="*/ 73850 w 90477"/>
                  <a:gd name="connsiteY27" fmla="*/ 70890 h 87397"/>
                  <a:gd name="connsiteX28" fmla="*/ 78350 w 90477"/>
                  <a:gd name="connsiteY28" fmla="*/ 76593 h 87397"/>
                  <a:gd name="connsiteX29" fmla="*/ 83210 w 90477"/>
                  <a:gd name="connsiteY29" fmla="*/ 68989 h 87397"/>
                  <a:gd name="connsiteX30" fmla="*/ 64032 w 90477"/>
                  <a:gd name="connsiteY30" fmla="*/ 44878 h 87397"/>
                  <a:gd name="connsiteX31" fmla="*/ 60254 w 90477"/>
                  <a:gd name="connsiteY31" fmla="*/ 41774 h 87397"/>
                  <a:gd name="connsiteX32" fmla="*/ 56548 w 90477"/>
                  <a:gd name="connsiteY32" fmla="*/ 39175 h 87397"/>
                  <a:gd name="connsiteX33" fmla="*/ 60447 w 90477"/>
                  <a:gd name="connsiteY33" fmla="*/ 36889 h 87397"/>
                  <a:gd name="connsiteX34" fmla="*/ 62685 w 90477"/>
                  <a:gd name="connsiteY34" fmla="*/ 35469 h 87397"/>
                  <a:gd name="connsiteX35" fmla="*/ 73200 w 90477"/>
                  <a:gd name="connsiteY35" fmla="*/ 28322 h 87397"/>
                  <a:gd name="connsiteX36" fmla="*/ 75125 w 90477"/>
                  <a:gd name="connsiteY36" fmla="*/ 16724 h 87397"/>
                  <a:gd name="connsiteX37" fmla="*/ 57872 w 90477"/>
                  <a:gd name="connsiteY37" fmla="*/ 28467 h 87397"/>
                  <a:gd name="connsiteX38" fmla="*/ 56043 w 90477"/>
                  <a:gd name="connsiteY38" fmla="*/ 26229 h 87397"/>
                  <a:gd name="connsiteX39" fmla="*/ 57752 w 90477"/>
                  <a:gd name="connsiteY39" fmla="*/ 28563 h 87397"/>
                  <a:gd name="connsiteX40" fmla="*/ 39006 w 90477"/>
                  <a:gd name="connsiteY40" fmla="*/ 33424 h 87397"/>
                  <a:gd name="connsiteX41" fmla="*/ 39006 w 90477"/>
                  <a:gd name="connsiteY41" fmla="*/ 33424 h 87397"/>
                  <a:gd name="connsiteX42" fmla="*/ 34555 w 90477"/>
                  <a:gd name="connsiteY42" fmla="*/ 33135 h 87397"/>
                  <a:gd name="connsiteX43" fmla="*/ 34362 w 90477"/>
                  <a:gd name="connsiteY43" fmla="*/ 33135 h 87397"/>
                  <a:gd name="connsiteX44" fmla="*/ 8639 w 90477"/>
                  <a:gd name="connsiteY44" fmla="*/ 27600 h 87397"/>
                  <a:gd name="connsiteX45" fmla="*/ 6858 w 90477"/>
                  <a:gd name="connsiteY45" fmla="*/ 35950 h 87397"/>
                  <a:gd name="connsiteX46" fmla="*/ 40956 w 90477"/>
                  <a:gd name="connsiteY46" fmla="*/ 43554 h 87397"/>
                  <a:gd name="connsiteX47" fmla="*/ 57848 w 90477"/>
                  <a:gd name="connsiteY47" fmla="*/ 50749 h 87397"/>
                  <a:gd name="connsiteX48" fmla="*/ 58040 w 90477"/>
                  <a:gd name="connsiteY48" fmla="*/ 50966 h 87397"/>
                  <a:gd name="connsiteX49" fmla="*/ 72478 w 90477"/>
                  <a:gd name="connsiteY49" fmla="*/ 69182 h 87397"/>
                  <a:gd name="connsiteX50" fmla="*/ 72478 w 90477"/>
                  <a:gd name="connsiteY50" fmla="*/ 69182 h 8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0477" h="87397">
                    <a:moveTo>
                      <a:pt x="79481" y="87397"/>
                    </a:moveTo>
                    <a:lnTo>
                      <a:pt x="76593" y="83716"/>
                    </a:lnTo>
                    <a:cubicBezTo>
                      <a:pt x="74692" y="81309"/>
                      <a:pt x="72647" y="78687"/>
                      <a:pt x="70553" y="76040"/>
                    </a:cubicBezTo>
                    <a:lnTo>
                      <a:pt x="69278" y="74475"/>
                    </a:lnTo>
                    <a:cubicBezTo>
                      <a:pt x="63479" y="67136"/>
                      <a:pt x="54792" y="56139"/>
                      <a:pt x="53709" y="54816"/>
                    </a:cubicBezTo>
                    <a:cubicBezTo>
                      <a:pt x="50316" y="51615"/>
                      <a:pt x="45840" y="50605"/>
                      <a:pt x="39680" y="49209"/>
                    </a:cubicBezTo>
                    <a:cubicBezTo>
                      <a:pt x="37298" y="48680"/>
                      <a:pt x="2791" y="40980"/>
                      <a:pt x="2791" y="40980"/>
                    </a:cubicBezTo>
                    <a:lnTo>
                      <a:pt x="0" y="40354"/>
                    </a:lnTo>
                    <a:lnTo>
                      <a:pt x="4187" y="20767"/>
                    </a:lnTo>
                    <a:lnTo>
                      <a:pt x="35445" y="27456"/>
                    </a:lnTo>
                    <a:cubicBezTo>
                      <a:pt x="36408" y="27600"/>
                      <a:pt x="37659" y="27673"/>
                      <a:pt x="38982" y="27673"/>
                    </a:cubicBezTo>
                    <a:cubicBezTo>
                      <a:pt x="43915" y="27673"/>
                      <a:pt x="50533" y="26686"/>
                      <a:pt x="54311" y="23919"/>
                    </a:cubicBezTo>
                    <a:lnTo>
                      <a:pt x="54551" y="23750"/>
                    </a:lnTo>
                    <a:lnTo>
                      <a:pt x="89443" y="0"/>
                    </a:lnTo>
                    <a:lnTo>
                      <a:pt x="83932" y="10347"/>
                    </a:lnTo>
                    <a:cubicBezTo>
                      <a:pt x="80828" y="16146"/>
                      <a:pt x="79144" y="22427"/>
                      <a:pt x="78927" y="28996"/>
                    </a:cubicBezTo>
                    <a:cubicBezTo>
                      <a:pt x="78927" y="29116"/>
                      <a:pt x="78927" y="29237"/>
                      <a:pt x="78927" y="29357"/>
                    </a:cubicBezTo>
                    <a:cubicBezTo>
                      <a:pt x="78927" y="29550"/>
                      <a:pt x="78927" y="29742"/>
                      <a:pt x="78927" y="29935"/>
                    </a:cubicBezTo>
                    <a:lnTo>
                      <a:pt x="78927" y="31451"/>
                    </a:lnTo>
                    <a:lnTo>
                      <a:pt x="66823" y="39680"/>
                    </a:lnTo>
                    <a:cubicBezTo>
                      <a:pt x="67232" y="40041"/>
                      <a:pt x="67642" y="40426"/>
                      <a:pt x="68027" y="40811"/>
                    </a:cubicBezTo>
                    <a:cubicBezTo>
                      <a:pt x="68508" y="41292"/>
                      <a:pt x="69326" y="42086"/>
                      <a:pt x="89082" y="67208"/>
                    </a:cubicBezTo>
                    <a:lnTo>
                      <a:pt x="90478" y="68989"/>
                    </a:lnTo>
                    <a:lnTo>
                      <a:pt x="89082" y="70770"/>
                    </a:lnTo>
                    <a:cubicBezTo>
                      <a:pt x="86074" y="74572"/>
                      <a:pt x="83499" y="78759"/>
                      <a:pt x="81430" y="83162"/>
                    </a:cubicBezTo>
                    <a:lnTo>
                      <a:pt x="79433" y="87397"/>
                    </a:lnTo>
                    <a:close/>
                    <a:moveTo>
                      <a:pt x="72478" y="69206"/>
                    </a:moveTo>
                    <a:lnTo>
                      <a:pt x="73850" y="70890"/>
                    </a:lnTo>
                    <a:cubicBezTo>
                      <a:pt x="75366" y="72815"/>
                      <a:pt x="76882" y="74740"/>
                      <a:pt x="78350" y="76593"/>
                    </a:cubicBezTo>
                    <a:cubicBezTo>
                      <a:pt x="79818" y="73946"/>
                      <a:pt x="81430" y="71419"/>
                      <a:pt x="83210" y="68989"/>
                    </a:cubicBezTo>
                    <a:cubicBezTo>
                      <a:pt x="68219" y="49955"/>
                      <a:pt x="64489" y="45335"/>
                      <a:pt x="64032" y="44878"/>
                    </a:cubicBezTo>
                    <a:cubicBezTo>
                      <a:pt x="62949" y="43819"/>
                      <a:pt x="61746" y="42832"/>
                      <a:pt x="60254" y="41774"/>
                    </a:cubicBezTo>
                    <a:lnTo>
                      <a:pt x="56548" y="39175"/>
                    </a:lnTo>
                    <a:lnTo>
                      <a:pt x="60447" y="36889"/>
                    </a:lnTo>
                    <a:cubicBezTo>
                      <a:pt x="61313" y="36383"/>
                      <a:pt x="62035" y="35950"/>
                      <a:pt x="62685" y="35469"/>
                    </a:cubicBezTo>
                    <a:lnTo>
                      <a:pt x="73200" y="28322"/>
                    </a:lnTo>
                    <a:cubicBezTo>
                      <a:pt x="73369" y="24352"/>
                      <a:pt x="74018" y="20478"/>
                      <a:pt x="75125" y="16724"/>
                    </a:cubicBezTo>
                    <a:lnTo>
                      <a:pt x="57872" y="28467"/>
                    </a:lnTo>
                    <a:lnTo>
                      <a:pt x="56043" y="26229"/>
                    </a:lnTo>
                    <a:lnTo>
                      <a:pt x="57752" y="28563"/>
                    </a:lnTo>
                    <a:cubicBezTo>
                      <a:pt x="51591" y="33087"/>
                      <a:pt x="41846" y="33424"/>
                      <a:pt x="39006" y="33424"/>
                    </a:cubicBezTo>
                    <a:lnTo>
                      <a:pt x="39006" y="33424"/>
                    </a:lnTo>
                    <a:cubicBezTo>
                      <a:pt x="37346" y="33424"/>
                      <a:pt x="35806" y="33327"/>
                      <a:pt x="34555" y="33135"/>
                    </a:cubicBezTo>
                    <a:lnTo>
                      <a:pt x="34362" y="33135"/>
                    </a:lnTo>
                    <a:lnTo>
                      <a:pt x="8639" y="27600"/>
                    </a:lnTo>
                    <a:lnTo>
                      <a:pt x="6858" y="35950"/>
                    </a:lnTo>
                    <a:cubicBezTo>
                      <a:pt x="15112" y="37779"/>
                      <a:pt x="39006" y="43097"/>
                      <a:pt x="40956" y="43554"/>
                    </a:cubicBezTo>
                    <a:cubicBezTo>
                      <a:pt x="47573" y="45046"/>
                      <a:pt x="53276" y="46346"/>
                      <a:pt x="57848" y="50749"/>
                    </a:cubicBezTo>
                    <a:lnTo>
                      <a:pt x="58040" y="50966"/>
                    </a:lnTo>
                    <a:cubicBezTo>
                      <a:pt x="58642" y="51688"/>
                      <a:pt x="68652" y="64345"/>
                      <a:pt x="72478" y="69182"/>
                    </a:cubicBezTo>
                    <a:lnTo>
                      <a:pt x="72478" y="69182"/>
                    </a:lnTo>
                    <a:close/>
                  </a:path>
                </a:pathLst>
              </a:custGeom>
              <a:solidFill>
                <a:srgbClr val="333333"/>
              </a:solidFill>
              <a:ln w="23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7" name="Freeform: Shape 116">
                <a:extLst>
                  <a:ext uri="{FF2B5EF4-FFF2-40B4-BE49-F238E27FC236}">
                    <a16:creationId xmlns:a16="http://schemas.microsoft.com/office/drawing/2014/main" id="{02074143-5A8D-95F4-4E2F-7285F697D078}"/>
                  </a:ext>
                </a:extLst>
              </p:cNvPr>
              <p:cNvSpPr/>
              <p:nvPr/>
            </p:nvSpPr>
            <p:spPr>
              <a:xfrm>
                <a:off x="6733848" y="3428011"/>
                <a:ext cx="194733" cy="282005"/>
              </a:xfrm>
              <a:custGeom>
                <a:avLst/>
                <a:gdLst>
                  <a:gd name="connsiteX0" fmla="*/ 100066 w 194733"/>
                  <a:gd name="connsiteY0" fmla="*/ 282005 h 282005"/>
                  <a:gd name="connsiteX1" fmla="*/ 71671 w 194733"/>
                  <a:gd name="connsiteY1" fmla="*/ 277048 h 282005"/>
                  <a:gd name="connsiteX2" fmla="*/ 69866 w 194733"/>
                  <a:gd name="connsiteY2" fmla="*/ 276447 h 282005"/>
                  <a:gd name="connsiteX3" fmla="*/ 29753 w 194733"/>
                  <a:gd name="connsiteY3" fmla="*/ 217155 h 282005"/>
                  <a:gd name="connsiteX4" fmla="*/ 47415 w 194733"/>
                  <a:gd name="connsiteY4" fmla="*/ 176272 h 282005"/>
                  <a:gd name="connsiteX5" fmla="*/ 49004 w 194733"/>
                  <a:gd name="connsiteY5" fmla="*/ 174708 h 282005"/>
                  <a:gd name="connsiteX6" fmla="*/ 51314 w 194733"/>
                  <a:gd name="connsiteY6" fmla="*/ 172662 h 282005"/>
                  <a:gd name="connsiteX7" fmla="*/ 55693 w 194733"/>
                  <a:gd name="connsiteY7" fmla="*/ 169293 h 282005"/>
                  <a:gd name="connsiteX8" fmla="*/ 82018 w 194733"/>
                  <a:gd name="connsiteY8" fmla="*/ 158922 h 282005"/>
                  <a:gd name="connsiteX9" fmla="*/ 80406 w 194733"/>
                  <a:gd name="connsiteY9" fmla="*/ 155361 h 282005"/>
                  <a:gd name="connsiteX10" fmla="*/ 50519 w 194733"/>
                  <a:gd name="connsiteY10" fmla="*/ 168451 h 282005"/>
                  <a:gd name="connsiteX11" fmla="*/ 48667 w 194733"/>
                  <a:gd name="connsiteY11" fmla="*/ 169919 h 282005"/>
                  <a:gd name="connsiteX12" fmla="*/ 46862 w 194733"/>
                  <a:gd name="connsiteY12" fmla="*/ 168379 h 282005"/>
                  <a:gd name="connsiteX13" fmla="*/ 43686 w 194733"/>
                  <a:gd name="connsiteY13" fmla="*/ 165371 h 282005"/>
                  <a:gd name="connsiteX14" fmla="*/ 33266 w 194733"/>
                  <a:gd name="connsiteY14" fmla="*/ 137650 h 282005"/>
                  <a:gd name="connsiteX15" fmla="*/ 34132 w 194733"/>
                  <a:gd name="connsiteY15" fmla="*/ 130816 h 282005"/>
                  <a:gd name="connsiteX16" fmla="*/ 39306 w 194733"/>
                  <a:gd name="connsiteY16" fmla="*/ 118135 h 282005"/>
                  <a:gd name="connsiteX17" fmla="*/ 46381 w 194733"/>
                  <a:gd name="connsiteY17" fmla="*/ 109857 h 282005"/>
                  <a:gd name="connsiteX18" fmla="*/ 56559 w 194733"/>
                  <a:gd name="connsiteY18" fmla="*/ 103433 h 282005"/>
                  <a:gd name="connsiteX19" fmla="*/ 54899 w 194733"/>
                  <a:gd name="connsiteY19" fmla="*/ 99943 h 282005"/>
                  <a:gd name="connsiteX20" fmla="*/ 37694 w 194733"/>
                  <a:gd name="connsiteY20" fmla="*/ 108365 h 282005"/>
                  <a:gd name="connsiteX21" fmla="*/ 36443 w 194733"/>
                  <a:gd name="connsiteY21" fmla="*/ 109184 h 282005"/>
                  <a:gd name="connsiteX22" fmla="*/ 35071 w 194733"/>
                  <a:gd name="connsiteY22" fmla="*/ 108654 h 282005"/>
                  <a:gd name="connsiteX23" fmla="*/ 35 w 194733"/>
                  <a:gd name="connsiteY23" fmla="*/ 56485 h 282005"/>
                  <a:gd name="connsiteX24" fmla="*/ 17192 w 194733"/>
                  <a:gd name="connsiteY24" fmla="*/ 17335 h 282005"/>
                  <a:gd name="connsiteX25" fmla="*/ 38151 w 194733"/>
                  <a:gd name="connsiteY25" fmla="*/ 4028 h 282005"/>
                  <a:gd name="connsiteX26" fmla="*/ 38151 w 194733"/>
                  <a:gd name="connsiteY26" fmla="*/ 3955 h 282005"/>
                  <a:gd name="connsiteX27" fmla="*/ 61300 w 194733"/>
                  <a:gd name="connsiteY27" fmla="*/ 33 h 282005"/>
                  <a:gd name="connsiteX28" fmla="*/ 61468 w 194733"/>
                  <a:gd name="connsiteY28" fmla="*/ 33 h 282005"/>
                  <a:gd name="connsiteX29" fmla="*/ 136353 w 194733"/>
                  <a:gd name="connsiteY29" fmla="*/ 32157 h 282005"/>
                  <a:gd name="connsiteX30" fmla="*/ 185923 w 194733"/>
                  <a:gd name="connsiteY30" fmla="*/ 109930 h 282005"/>
                  <a:gd name="connsiteX31" fmla="*/ 185730 w 194733"/>
                  <a:gd name="connsiteY31" fmla="*/ 215254 h 282005"/>
                  <a:gd name="connsiteX32" fmla="*/ 127353 w 194733"/>
                  <a:gd name="connsiteY32" fmla="*/ 277602 h 282005"/>
                  <a:gd name="connsiteX33" fmla="*/ 100066 w 194733"/>
                  <a:gd name="connsiteY33" fmla="*/ 282005 h 282005"/>
                  <a:gd name="connsiteX34" fmla="*/ 68639 w 194733"/>
                  <a:gd name="connsiteY34" fmla="*/ 269733 h 282005"/>
                  <a:gd name="connsiteX35" fmla="*/ 71936 w 194733"/>
                  <a:gd name="connsiteY35" fmla="*/ 270960 h 282005"/>
                  <a:gd name="connsiteX36" fmla="*/ 100090 w 194733"/>
                  <a:gd name="connsiteY36" fmla="*/ 276230 h 282005"/>
                  <a:gd name="connsiteX37" fmla="*/ 125573 w 194733"/>
                  <a:gd name="connsiteY37" fmla="*/ 272115 h 282005"/>
                  <a:gd name="connsiteX38" fmla="*/ 180364 w 194733"/>
                  <a:gd name="connsiteY38" fmla="*/ 213257 h 282005"/>
                  <a:gd name="connsiteX39" fmla="*/ 180485 w 194733"/>
                  <a:gd name="connsiteY39" fmla="*/ 111758 h 282005"/>
                  <a:gd name="connsiteX40" fmla="*/ 132575 w 194733"/>
                  <a:gd name="connsiteY40" fmla="*/ 36513 h 282005"/>
                  <a:gd name="connsiteX41" fmla="*/ 61179 w 194733"/>
                  <a:gd name="connsiteY41" fmla="*/ 5832 h 282005"/>
                  <a:gd name="connsiteX42" fmla="*/ 61011 w 194733"/>
                  <a:gd name="connsiteY42" fmla="*/ 5832 h 282005"/>
                  <a:gd name="connsiteX43" fmla="*/ 40918 w 194733"/>
                  <a:gd name="connsiteY43" fmla="*/ 9105 h 282005"/>
                  <a:gd name="connsiteX44" fmla="*/ 40918 w 194733"/>
                  <a:gd name="connsiteY44" fmla="*/ 9177 h 282005"/>
                  <a:gd name="connsiteX45" fmla="*/ 21307 w 194733"/>
                  <a:gd name="connsiteY45" fmla="*/ 21449 h 282005"/>
                  <a:gd name="connsiteX46" fmla="*/ 5834 w 194733"/>
                  <a:gd name="connsiteY46" fmla="*/ 56678 h 282005"/>
                  <a:gd name="connsiteX47" fmla="*/ 35817 w 194733"/>
                  <a:gd name="connsiteY47" fmla="*/ 102735 h 282005"/>
                  <a:gd name="connsiteX48" fmla="*/ 53287 w 194733"/>
                  <a:gd name="connsiteY48" fmla="*/ 94409 h 282005"/>
                  <a:gd name="connsiteX49" fmla="*/ 57859 w 194733"/>
                  <a:gd name="connsiteY49" fmla="*/ 92773 h 282005"/>
                  <a:gd name="connsiteX50" fmla="*/ 58990 w 194733"/>
                  <a:gd name="connsiteY50" fmla="*/ 95107 h 282005"/>
                  <a:gd name="connsiteX51" fmla="*/ 63153 w 194733"/>
                  <a:gd name="connsiteY51" fmla="*/ 103793 h 282005"/>
                  <a:gd name="connsiteX52" fmla="*/ 64548 w 194733"/>
                  <a:gd name="connsiteY52" fmla="*/ 106729 h 282005"/>
                  <a:gd name="connsiteX53" fmla="*/ 61468 w 194733"/>
                  <a:gd name="connsiteY53" fmla="*/ 107764 h 282005"/>
                  <a:gd name="connsiteX54" fmla="*/ 50231 w 194733"/>
                  <a:gd name="connsiteY54" fmla="*/ 114213 h 282005"/>
                  <a:gd name="connsiteX55" fmla="*/ 44215 w 194733"/>
                  <a:gd name="connsiteY55" fmla="*/ 121239 h 282005"/>
                  <a:gd name="connsiteX56" fmla="*/ 39811 w 194733"/>
                  <a:gd name="connsiteY56" fmla="*/ 132020 h 282005"/>
                  <a:gd name="connsiteX57" fmla="*/ 39089 w 194733"/>
                  <a:gd name="connsiteY57" fmla="*/ 137843 h 282005"/>
                  <a:gd name="connsiteX58" fmla="*/ 47945 w 194733"/>
                  <a:gd name="connsiteY58" fmla="*/ 161425 h 282005"/>
                  <a:gd name="connsiteX59" fmla="*/ 48931 w 194733"/>
                  <a:gd name="connsiteY59" fmla="*/ 162435 h 282005"/>
                  <a:gd name="connsiteX60" fmla="*/ 81826 w 194733"/>
                  <a:gd name="connsiteY60" fmla="*/ 149345 h 282005"/>
                  <a:gd name="connsiteX61" fmla="*/ 83943 w 194733"/>
                  <a:gd name="connsiteY61" fmla="*/ 149080 h 282005"/>
                  <a:gd name="connsiteX62" fmla="*/ 84810 w 194733"/>
                  <a:gd name="connsiteY62" fmla="*/ 151029 h 282005"/>
                  <a:gd name="connsiteX63" fmla="*/ 88948 w 194733"/>
                  <a:gd name="connsiteY63" fmla="*/ 160197 h 282005"/>
                  <a:gd name="connsiteX64" fmla="*/ 90633 w 194733"/>
                  <a:gd name="connsiteY64" fmla="*/ 163951 h 282005"/>
                  <a:gd name="connsiteX65" fmla="*/ 86518 w 194733"/>
                  <a:gd name="connsiteY65" fmla="*/ 164240 h 282005"/>
                  <a:gd name="connsiteX66" fmla="*/ 59014 w 194733"/>
                  <a:gd name="connsiteY66" fmla="*/ 174010 h 282005"/>
                  <a:gd name="connsiteX67" fmla="*/ 55043 w 194733"/>
                  <a:gd name="connsiteY67" fmla="*/ 177066 h 282005"/>
                  <a:gd name="connsiteX68" fmla="*/ 52950 w 194733"/>
                  <a:gd name="connsiteY68" fmla="*/ 178919 h 282005"/>
                  <a:gd name="connsiteX69" fmla="*/ 51506 w 194733"/>
                  <a:gd name="connsiteY69" fmla="*/ 180338 h 282005"/>
                  <a:gd name="connsiteX70" fmla="*/ 35504 w 194733"/>
                  <a:gd name="connsiteY70" fmla="*/ 217347 h 282005"/>
                  <a:gd name="connsiteX71" fmla="*/ 68615 w 194733"/>
                  <a:gd name="connsiteY71" fmla="*/ 269757 h 28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94733" h="282005">
                    <a:moveTo>
                      <a:pt x="100066" y="282005"/>
                    </a:moveTo>
                    <a:cubicBezTo>
                      <a:pt x="90176" y="282005"/>
                      <a:pt x="80623" y="280345"/>
                      <a:pt x="71671" y="277048"/>
                    </a:cubicBezTo>
                    <a:lnTo>
                      <a:pt x="69866" y="276447"/>
                    </a:lnTo>
                    <a:cubicBezTo>
                      <a:pt x="44985" y="267447"/>
                      <a:pt x="28863" y="243600"/>
                      <a:pt x="29753" y="217155"/>
                    </a:cubicBezTo>
                    <a:cubicBezTo>
                      <a:pt x="30258" y="201731"/>
                      <a:pt x="36539" y="187220"/>
                      <a:pt x="47415" y="176272"/>
                    </a:cubicBezTo>
                    <a:cubicBezTo>
                      <a:pt x="47945" y="175742"/>
                      <a:pt x="48474" y="175213"/>
                      <a:pt x="49004" y="174708"/>
                    </a:cubicBezTo>
                    <a:cubicBezTo>
                      <a:pt x="49749" y="174010"/>
                      <a:pt x="50519" y="173312"/>
                      <a:pt x="51314" y="172662"/>
                    </a:cubicBezTo>
                    <a:cubicBezTo>
                      <a:pt x="52685" y="171507"/>
                      <a:pt x="54153" y="170376"/>
                      <a:pt x="55693" y="169293"/>
                    </a:cubicBezTo>
                    <a:cubicBezTo>
                      <a:pt x="63514" y="163807"/>
                      <a:pt x="72537" y="160270"/>
                      <a:pt x="82018" y="158922"/>
                    </a:cubicBezTo>
                    <a:cubicBezTo>
                      <a:pt x="81537" y="157839"/>
                      <a:pt x="80983" y="156636"/>
                      <a:pt x="80406" y="155361"/>
                    </a:cubicBezTo>
                    <a:cubicBezTo>
                      <a:pt x="69481" y="157069"/>
                      <a:pt x="59182" y="161593"/>
                      <a:pt x="50519" y="168451"/>
                    </a:cubicBezTo>
                    <a:lnTo>
                      <a:pt x="48667" y="169919"/>
                    </a:lnTo>
                    <a:lnTo>
                      <a:pt x="46862" y="168379"/>
                    </a:lnTo>
                    <a:cubicBezTo>
                      <a:pt x="45659" y="167344"/>
                      <a:pt x="44624" y="166358"/>
                      <a:pt x="43686" y="165371"/>
                    </a:cubicBezTo>
                    <a:cubicBezTo>
                      <a:pt x="36635" y="157815"/>
                      <a:pt x="32929" y="147973"/>
                      <a:pt x="33266" y="137650"/>
                    </a:cubicBezTo>
                    <a:cubicBezTo>
                      <a:pt x="33338" y="135437"/>
                      <a:pt x="33627" y="133199"/>
                      <a:pt x="34132" y="130816"/>
                    </a:cubicBezTo>
                    <a:cubicBezTo>
                      <a:pt x="35095" y="126317"/>
                      <a:pt x="36828" y="122057"/>
                      <a:pt x="39306" y="118135"/>
                    </a:cubicBezTo>
                    <a:cubicBezTo>
                      <a:pt x="41255" y="115055"/>
                      <a:pt x="43637" y="112264"/>
                      <a:pt x="46381" y="109857"/>
                    </a:cubicBezTo>
                    <a:cubicBezTo>
                      <a:pt x="49413" y="107186"/>
                      <a:pt x="52830" y="105045"/>
                      <a:pt x="56559" y="103433"/>
                    </a:cubicBezTo>
                    <a:cubicBezTo>
                      <a:pt x="55982" y="102205"/>
                      <a:pt x="55428" y="101050"/>
                      <a:pt x="54899" y="99943"/>
                    </a:cubicBezTo>
                    <a:cubicBezTo>
                      <a:pt x="49148" y="101989"/>
                      <a:pt x="45274" y="103408"/>
                      <a:pt x="37694" y="108365"/>
                    </a:cubicBezTo>
                    <a:lnTo>
                      <a:pt x="36443" y="109184"/>
                    </a:lnTo>
                    <a:lnTo>
                      <a:pt x="35071" y="108654"/>
                    </a:lnTo>
                    <a:cubicBezTo>
                      <a:pt x="11994" y="99751"/>
                      <a:pt x="-759" y="80717"/>
                      <a:pt x="35" y="56485"/>
                    </a:cubicBezTo>
                    <a:cubicBezTo>
                      <a:pt x="540" y="41735"/>
                      <a:pt x="6628" y="27850"/>
                      <a:pt x="17192" y="17335"/>
                    </a:cubicBezTo>
                    <a:cubicBezTo>
                      <a:pt x="23112" y="11463"/>
                      <a:pt x="30355" y="6867"/>
                      <a:pt x="38151" y="4028"/>
                    </a:cubicBezTo>
                    <a:lnTo>
                      <a:pt x="38151" y="3955"/>
                    </a:lnTo>
                    <a:cubicBezTo>
                      <a:pt x="45514" y="1092"/>
                      <a:pt x="53287" y="-232"/>
                      <a:pt x="61300" y="33"/>
                    </a:cubicBezTo>
                    <a:lnTo>
                      <a:pt x="61468" y="33"/>
                    </a:lnTo>
                    <a:cubicBezTo>
                      <a:pt x="97034" y="1308"/>
                      <a:pt x="120158" y="17864"/>
                      <a:pt x="136353" y="32157"/>
                    </a:cubicBezTo>
                    <a:cubicBezTo>
                      <a:pt x="157360" y="50686"/>
                      <a:pt x="175889" y="79778"/>
                      <a:pt x="185923" y="109930"/>
                    </a:cubicBezTo>
                    <a:cubicBezTo>
                      <a:pt x="197738" y="145471"/>
                      <a:pt x="197666" y="182865"/>
                      <a:pt x="185730" y="215254"/>
                    </a:cubicBezTo>
                    <a:cubicBezTo>
                      <a:pt x="174276" y="246344"/>
                      <a:pt x="153005" y="269059"/>
                      <a:pt x="127353" y="277602"/>
                    </a:cubicBezTo>
                    <a:cubicBezTo>
                      <a:pt x="118570" y="280513"/>
                      <a:pt x="109378" y="282005"/>
                      <a:pt x="100066" y="282005"/>
                    </a:cubicBezTo>
                    <a:close/>
                    <a:moveTo>
                      <a:pt x="68639" y="269733"/>
                    </a:moveTo>
                    <a:lnTo>
                      <a:pt x="71936" y="270960"/>
                    </a:lnTo>
                    <a:cubicBezTo>
                      <a:pt x="80743" y="274449"/>
                      <a:pt x="90224" y="276230"/>
                      <a:pt x="100090" y="276230"/>
                    </a:cubicBezTo>
                    <a:cubicBezTo>
                      <a:pt x="108800" y="276230"/>
                      <a:pt x="117367" y="274858"/>
                      <a:pt x="125573" y="272115"/>
                    </a:cubicBezTo>
                    <a:cubicBezTo>
                      <a:pt x="149539" y="264150"/>
                      <a:pt x="169512" y="242686"/>
                      <a:pt x="180364" y="213257"/>
                    </a:cubicBezTo>
                    <a:cubicBezTo>
                      <a:pt x="191842" y="182095"/>
                      <a:pt x="191891" y="146048"/>
                      <a:pt x="180485" y="111758"/>
                    </a:cubicBezTo>
                    <a:cubicBezTo>
                      <a:pt x="170787" y="82522"/>
                      <a:pt x="152860" y="54392"/>
                      <a:pt x="132575" y="36513"/>
                    </a:cubicBezTo>
                    <a:cubicBezTo>
                      <a:pt x="117078" y="22821"/>
                      <a:pt x="94940" y="6987"/>
                      <a:pt x="61179" y="5832"/>
                    </a:cubicBezTo>
                    <a:lnTo>
                      <a:pt x="61011" y="5832"/>
                    </a:lnTo>
                    <a:cubicBezTo>
                      <a:pt x="54057" y="5592"/>
                      <a:pt x="47343" y="6723"/>
                      <a:pt x="40918" y="9105"/>
                    </a:cubicBezTo>
                    <a:lnTo>
                      <a:pt x="40918" y="9177"/>
                    </a:lnTo>
                    <a:cubicBezTo>
                      <a:pt x="33627" y="11704"/>
                      <a:pt x="26841" y="15963"/>
                      <a:pt x="21307" y="21449"/>
                    </a:cubicBezTo>
                    <a:cubicBezTo>
                      <a:pt x="11778" y="30906"/>
                      <a:pt x="6291" y="43419"/>
                      <a:pt x="5834" y="56678"/>
                    </a:cubicBezTo>
                    <a:cubicBezTo>
                      <a:pt x="5136" y="77853"/>
                      <a:pt x="16037" y="94553"/>
                      <a:pt x="35817" y="102735"/>
                    </a:cubicBezTo>
                    <a:cubicBezTo>
                      <a:pt x="43301" y="97970"/>
                      <a:pt x="47536" y="96454"/>
                      <a:pt x="53287" y="94409"/>
                    </a:cubicBezTo>
                    <a:lnTo>
                      <a:pt x="57859" y="92773"/>
                    </a:lnTo>
                    <a:lnTo>
                      <a:pt x="58990" y="95107"/>
                    </a:lnTo>
                    <a:cubicBezTo>
                      <a:pt x="60193" y="97561"/>
                      <a:pt x="61589" y="100497"/>
                      <a:pt x="63153" y="103793"/>
                    </a:cubicBezTo>
                    <a:lnTo>
                      <a:pt x="64548" y="106729"/>
                    </a:lnTo>
                    <a:lnTo>
                      <a:pt x="61468" y="107764"/>
                    </a:lnTo>
                    <a:cubicBezTo>
                      <a:pt x="57257" y="109184"/>
                      <a:pt x="53479" y="111349"/>
                      <a:pt x="50231" y="114213"/>
                    </a:cubicBezTo>
                    <a:cubicBezTo>
                      <a:pt x="47897" y="116258"/>
                      <a:pt x="45875" y="118616"/>
                      <a:pt x="44215" y="121239"/>
                    </a:cubicBezTo>
                    <a:cubicBezTo>
                      <a:pt x="42097" y="124560"/>
                      <a:pt x="40630" y="128194"/>
                      <a:pt x="39811" y="132020"/>
                    </a:cubicBezTo>
                    <a:cubicBezTo>
                      <a:pt x="39378" y="134065"/>
                      <a:pt x="39138" y="135966"/>
                      <a:pt x="39089" y="137843"/>
                    </a:cubicBezTo>
                    <a:cubicBezTo>
                      <a:pt x="38801" y="146626"/>
                      <a:pt x="41929" y="155000"/>
                      <a:pt x="47945" y="161425"/>
                    </a:cubicBezTo>
                    <a:cubicBezTo>
                      <a:pt x="48258" y="161762"/>
                      <a:pt x="48594" y="162098"/>
                      <a:pt x="48931" y="162435"/>
                    </a:cubicBezTo>
                    <a:cubicBezTo>
                      <a:pt x="58581" y="155337"/>
                      <a:pt x="69890" y="150813"/>
                      <a:pt x="81826" y="149345"/>
                    </a:cubicBezTo>
                    <a:lnTo>
                      <a:pt x="83943" y="149080"/>
                    </a:lnTo>
                    <a:lnTo>
                      <a:pt x="84810" y="151029"/>
                    </a:lnTo>
                    <a:cubicBezTo>
                      <a:pt x="86542" y="154831"/>
                      <a:pt x="87962" y="158008"/>
                      <a:pt x="88948" y="160197"/>
                    </a:cubicBezTo>
                    <a:lnTo>
                      <a:pt x="90633" y="163951"/>
                    </a:lnTo>
                    <a:lnTo>
                      <a:pt x="86518" y="164240"/>
                    </a:lnTo>
                    <a:cubicBezTo>
                      <a:pt x="76604" y="164962"/>
                      <a:pt x="67099" y="168331"/>
                      <a:pt x="59014" y="174010"/>
                    </a:cubicBezTo>
                    <a:cubicBezTo>
                      <a:pt x="57618" y="174996"/>
                      <a:pt x="56271" y="176007"/>
                      <a:pt x="55043" y="177066"/>
                    </a:cubicBezTo>
                    <a:cubicBezTo>
                      <a:pt x="54346" y="177667"/>
                      <a:pt x="53624" y="178293"/>
                      <a:pt x="52950" y="178919"/>
                    </a:cubicBezTo>
                    <a:cubicBezTo>
                      <a:pt x="52445" y="179376"/>
                      <a:pt x="51987" y="179857"/>
                      <a:pt x="51506" y="180338"/>
                    </a:cubicBezTo>
                    <a:cubicBezTo>
                      <a:pt x="41664" y="190228"/>
                      <a:pt x="35985" y="203367"/>
                      <a:pt x="35504" y="217347"/>
                    </a:cubicBezTo>
                    <a:cubicBezTo>
                      <a:pt x="34734" y="240135"/>
                      <a:pt x="47921" y="260782"/>
                      <a:pt x="68615" y="269757"/>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8" name="Freeform: Shape 117">
                <a:extLst>
                  <a:ext uri="{FF2B5EF4-FFF2-40B4-BE49-F238E27FC236}">
                    <a16:creationId xmlns:a16="http://schemas.microsoft.com/office/drawing/2014/main" id="{60BA9335-EBF6-BC24-92A9-D80F114505A8}"/>
                  </a:ext>
                </a:extLst>
              </p:cNvPr>
              <p:cNvSpPr/>
              <p:nvPr/>
            </p:nvSpPr>
            <p:spPr>
              <a:xfrm>
                <a:off x="6690786" y="3597930"/>
                <a:ext cx="60542" cy="159105"/>
              </a:xfrm>
              <a:custGeom>
                <a:avLst/>
                <a:gdLst>
                  <a:gd name="connsiteX0" fmla="*/ 20069 w 60542"/>
                  <a:gd name="connsiteY0" fmla="*/ 159106 h 159105"/>
                  <a:gd name="connsiteX1" fmla="*/ 0 w 60542"/>
                  <a:gd name="connsiteY1" fmla="*/ 159106 h 159105"/>
                  <a:gd name="connsiteX2" fmla="*/ 0 w 60542"/>
                  <a:gd name="connsiteY2" fmla="*/ 156218 h 159105"/>
                  <a:gd name="connsiteX3" fmla="*/ 5679 w 60542"/>
                  <a:gd name="connsiteY3" fmla="*/ 74957 h 159105"/>
                  <a:gd name="connsiteX4" fmla="*/ 45528 w 60542"/>
                  <a:gd name="connsiteY4" fmla="*/ 1011 h 159105"/>
                  <a:gd name="connsiteX5" fmla="*/ 47597 w 60542"/>
                  <a:gd name="connsiteY5" fmla="*/ 0 h 159105"/>
                  <a:gd name="connsiteX6" fmla="*/ 60543 w 60542"/>
                  <a:gd name="connsiteY6" fmla="*/ 16098 h 159105"/>
                  <a:gd name="connsiteX7" fmla="*/ 57078 w 60542"/>
                  <a:gd name="connsiteY7" fmla="*/ 17614 h 159105"/>
                  <a:gd name="connsiteX8" fmla="*/ 25675 w 60542"/>
                  <a:gd name="connsiteY8" fmla="*/ 76641 h 159105"/>
                  <a:gd name="connsiteX9" fmla="*/ 20069 w 60542"/>
                  <a:gd name="connsiteY9" fmla="*/ 156194 h 159105"/>
                  <a:gd name="connsiteX10" fmla="*/ 20069 w 60542"/>
                  <a:gd name="connsiteY10" fmla="*/ 159082 h 159105"/>
                  <a:gd name="connsiteX11" fmla="*/ 5847 w 60542"/>
                  <a:gd name="connsiteY11" fmla="*/ 153330 h 159105"/>
                  <a:gd name="connsiteX12" fmla="*/ 14366 w 60542"/>
                  <a:gd name="connsiteY12" fmla="*/ 153330 h 159105"/>
                  <a:gd name="connsiteX13" fmla="*/ 19900 w 60542"/>
                  <a:gd name="connsiteY13" fmla="*/ 76184 h 159105"/>
                  <a:gd name="connsiteX14" fmla="*/ 51327 w 60542"/>
                  <a:gd name="connsiteY14" fmla="*/ 13909 h 159105"/>
                  <a:gd name="connsiteX15" fmla="*/ 45985 w 60542"/>
                  <a:gd name="connsiteY15" fmla="*/ 7267 h 159105"/>
                  <a:gd name="connsiteX16" fmla="*/ 11406 w 60542"/>
                  <a:gd name="connsiteY16" fmla="*/ 75462 h 159105"/>
                  <a:gd name="connsiteX17" fmla="*/ 5823 w 60542"/>
                  <a:gd name="connsiteY17" fmla="*/ 153330 h 159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542" h="159105">
                    <a:moveTo>
                      <a:pt x="20069" y="159106"/>
                    </a:moveTo>
                    <a:lnTo>
                      <a:pt x="0" y="159106"/>
                    </a:lnTo>
                    <a:lnTo>
                      <a:pt x="0" y="156218"/>
                    </a:lnTo>
                    <a:cubicBezTo>
                      <a:pt x="0" y="146761"/>
                      <a:pt x="4452" y="89178"/>
                      <a:pt x="5679" y="74957"/>
                    </a:cubicBezTo>
                    <a:cubicBezTo>
                      <a:pt x="9409" y="31306"/>
                      <a:pt x="18721" y="14029"/>
                      <a:pt x="45528" y="1011"/>
                    </a:cubicBezTo>
                    <a:lnTo>
                      <a:pt x="47597" y="0"/>
                    </a:lnTo>
                    <a:lnTo>
                      <a:pt x="60543" y="16098"/>
                    </a:lnTo>
                    <a:lnTo>
                      <a:pt x="57078" y="17614"/>
                    </a:lnTo>
                    <a:cubicBezTo>
                      <a:pt x="36889" y="26349"/>
                      <a:pt x="29116" y="36600"/>
                      <a:pt x="25675" y="76641"/>
                    </a:cubicBezTo>
                    <a:cubicBezTo>
                      <a:pt x="24280" y="92956"/>
                      <a:pt x="20069" y="147796"/>
                      <a:pt x="20069" y="156194"/>
                    </a:cubicBezTo>
                    <a:lnTo>
                      <a:pt x="20069" y="159082"/>
                    </a:lnTo>
                    <a:close/>
                    <a:moveTo>
                      <a:pt x="5847" y="153330"/>
                    </a:moveTo>
                    <a:lnTo>
                      <a:pt x="14366" y="153330"/>
                    </a:lnTo>
                    <a:cubicBezTo>
                      <a:pt x="14943" y="139133"/>
                      <a:pt x="18625" y="91248"/>
                      <a:pt x="19900" y="76184"/>
                    </a:cubicBezTo>
                    <a:cubicBezTo>
                      <a:pt x="23438" y="34988"/>
                      <a:pt x="32197" y="22956"/>
                      <a:pt x="51327" y="13909"/>
                    </a:cubicBezTo>
                    <a:lnTo>
                      <a:pt x="45985" y="7267"/>
                    </a:lnTo>
                    <a:cubicBezTo>
                      <a:pt x="23004" y="19082"/>
                      <a:pt x="14823" y="35493"/>
                      <a:pt x="11406" y="75462"/>
                    </a:cubicBezTo>
                    <a:cubicBezTo>
                      <a:pt x="10275" y="88552"/>
                      <a:pt x="6401" y="138508"/>
                      <a:pt x="5823" y="153330"/>
                    </a:cubicBezTo>
                    <a:close/>
                  </a:path>
                </a:pathLst>
              </a:custGeom>
              <a:solidFill>
                <a:srgbClr val="333333"/>
              </a:solidFill>
              <a:ln w="23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19" name="Graphic 32">
              <a:extLst>
                <a:ext uri="{FF2B5EF4-FFF2-40B4-BE49-F238E27FC236}">
                  <a16:creationId xmlns:a16="http://schemas.microsoft.com/office/drawing/2014/main" id="{6332D4D3-4016-8A6C-015C-B08B824433C5}"/>
                </a:ext>
              </a:extLst>
            </p:cNvPr>
            <p:cNvGrpSpPr/>
            <p:nvPr/>
          </p:nvGrpSpPr>
          <p:grpSpPr>
            <a:xfrm>
              <a:off x="6416583" y="3395834"/>
              <a:ext cx="244124" cy="329005"/>
              <a:chOff x="6416583" y="3395834"/>
              <a:chExt cx="244124" cy="329005"/>
            </a:xfrm>
            <a:solidFill>
              <a:srgbClr val="333333"/>
            </a:solidFill>
          </p:grpSpPr>
          <p:sp>
            <p:nvSpPr>
              <p:cNvPr id="120" name="Freeform: Shape 119">
                <a:extLst>
                  <a:ext uri="{FF2B5EF4-FFF2-40B4-BE49-F238E27FC236}">
                    <a16:creationId xmlns:a16="http://schemas.microsoft.com/office/drawing/2014/main" id="{E9E33E12-80D8-3542-E627-C663A587FD70}"/>
                  </a:ext>
                </a:extLst>
              </p:cNvPr>
              <p:cNvSpPr/>
              <p:nvPr/>
            </p:nvSpPr>
            <p:spPr>
              <a:xfrm>
                <a:off x="6570205" y="3504349"/>
                <a:ext cx="90501" cy="87397"/>
              </a:xfrm>
              <a:custGeom>
                <a:avLst/>
                <a:gdLst>
                  <a:gd name="connsiteX0" fmla="*/ 11045 w 90501"/>
                  <a:gd name="connsiteY0" fmla="*/ 87397 h 87397"/>
                  <a:gd name="connsiteX1" fmla="*/ 9048 w 90501"/>
                  <a:gd name="connsiteY1" fmla="*/ 83162 h 87397"/>
                  <a:gd name="connsiteX2" fmla="*/ 1396 w 90501"/>
                  <a:gd name="connsiteY2" fmla="*/ 70770 h 87397"/>
                  <a:gd name="connsiteX3" fmla="*/ 0 w 90501"/>
                  <a:gd name="connsiteY3" fmla="*/ 68989 h 87397"/>
                  <a:gd name="connsiteX4" fmla="*/ 1396 w 90501"/>
                  <a:gd name="connsiteY4" fmla="*/ 67208 h 87397"/>
                  <a:gd name="connsiteX5" fmla="*/ 22451 w 90501"/>
                  <a:gd name="connsiteY5" fmla="*/ 40811 h 87397"/>
                  <a:gd name="connsiteX6" fmla="*/ 23654 w 90501"/>
                  <a:gd name="connsiteY6" fmla="*/ 39680 h 87397"/>
                  <a:gd name="connsiteX7" fmla="*/ 11574 w 90501"/>
                  <a:gd name="connsiteY7" fmla="*/ 31451 h 87397"/>
                  <a:gd name="connsiteX8" fmla="*/ 11574 w 90501"/>
                  <a:gd name="connsiteY8" fmla="*/ 29935 h 87397"/>
                  <a:gd name="connsiteX9" fmla="*/ 11574 w 90501"/>
                  <a:gd name="connsiteY9" fmla="*/ 29357 h 87397"/>
                  <a:gd name="connsiteX10" fmla="*/ 11574 w 90501"/>
                  <a:gd name="connsiteY10" fmla="*/ 28996 h 87397"/>
                  <a:gd name="connsiteX11" fmla="*/ 6569 w 90501"/>
                  <a:gd name="connsiteY11" fmla="*/ 10347 h 87397"/>
                  <a:gd name="connsiteX12" fmla="*/ 1059 w 90501"/>
                  <a:gd name="connsiteY12" fmla="*/ 0 h 87397"/>
                  <a:gd name="connsiteX13" fmla="*/ 35902 w 90501"/>
                  <a:gd name="connsiteY13" fmla="*/ 23726 h 87397"/>
                  <a:gd name="connsiteX14" fmla="*/ 36239 w 90501"/>
                  <a:gd name="connsiteY14" fmla="*/ 23967 h 87397"/>
                  <a:gd name="connsiteX15" fmla="*/ 51519 w 90501"/>
                  <a:gd name="connsiteY15" fmla="*/ 27673 h 87397"/>
                  <a:gd name="connsiteX16" fmla="*/ 55057 w 90501"/>
                  <a:gd name="connsiteY16" fmla="*/ 27456 h 87397"/>
                  <a:gd name="connsiteX17" fmla="*/ 86315 w 90501"/>
                  <a:gd name="connsiteY17" fmla="*/ 20767 h 87397"/>
                  <a:gd name="connsiteX18" fmla="*/ 90502 w 90501"/>
                  <a:gd name="connsiteY18" fmla="*/ 40354 h 87397"/>
                  <a:gd name="connsiteX19" fmla="*/ 87710 w 90501"/>
                  <a:gd name="connsiteY19" fmla="*/ 40980 h 87397"/>
                  <a:gd name="connsiteX20" fmla="*/ 50821 w 90501"/>
                  <a:gd name="connsiteY20" fmla="*/ 49209 h 87397"/>
                  <a:gd name="connsiteX21" fmla="*/ 36769 w 90501"/>
                  <a:gd name="connsiteY21" fmla="*/ 54816 h 87397"/>
                  <a:gd name="connsiteX22" fmla="*/ 21200 w 90501"/>
                  <a:gd name="connsiteY22" fmla="*/ 74475 h 87397"/>
                  <a:gd name="connsiteX23" fmla="*/ 19852 w 90501"/>
                  <a:gd name="connsiteY23" fmla="*/ 76160 h 87397"/>
                  <a:gd name="connsiteX24" fmla="*/ 19852 w 90501"/>
                  <a:gd name="connsiteY24" fmla="*/ 76160 h 87397"/>
                  <a:gd name="connsiteX25" fmla="*/ 11021 w 90501"/>
                  <a:gd name="connsiteY25" fmla="*/ 87373 h 87397"/>
                  <a:gd name="connsiteX26" fmla="*/ 7315 w 90501"/>
                  <a:gd name="connsiteY26" fmla="*/ 68989 h 87397"/>
                  <a:gd name="connsiteX27" fmla="*/ 12176 w 90501"/>
                  <a:gd name="connsiteY27" fmla="*/ 76593 h 87397"/>
                  <a:gd name="connsiteX28" fmla="*/ 17999 w 90501"/>
                  <a:gd name="connsiteY28" fmla="*/ 69206 h 87397"/>
                  <a:gd name="connsiteX29" fmla="*/ 18023 w 90501"/>
                  <a:gd name="connsiteY29" fmla="*/ 69206 h 87397"/>
                  <a:gd name="connsiteX30" fmla="*/ 32461 w 90501"/>
                  <a:gd name="connsiteY30" fmla="*/ 50990 h 87397"/>
                  <a:gd name="connsiteX31" fmla="*/ 32654 w 90501"/>
                  <a:gd name="connsiteY31" fmla="*/ 50773 h 87397"/>
                  <a:gd name="connsiteX32" fmla="*/ 49546 w 90501"/>
                  <a:gd name="connsiteY32" fmla="*/ 43578 h 87397"/>
                  <a:gd name="connsiteX33" fmla="*/ 83644 w 90501"/>
                  <a:gd name="connsiteY33" fmla="*/ 35974 h 87397"/>
                  <a:gd name="connsiteX34" fmla="*/ 81863 w 90501"/>
                  <a:gd name="connsiteY34" fmla="*/ 27625 h 87397"/>
                  <a:gd name="connsiteX35" fmla="*/ 55971 w 90501"/>
                  <a:gd name="connsiteY35" fmla="*/ 33159 h 87397"/>
                  <a:gd name="connsiteX36" fmla="*/ 51495 w 90501"/>
                  <a:gd name="connsiteY36" fmla="*/ 33448 h 87397"/>
                  <a:gd name="connsiteX37" fmla="*/ 32750 w 90501"/>
                  <a:gd name="connsiteY37" fmla="*/ 28587 h 87397"/>
                  <a:gd name="connsiteX38" fmla="*/ 32606 w 90501"/>
                  <a:gd name="connsiteY38" fmla="*/ 28491 h 87397"/>
                  <a:gd name="connsiteX39" fmla="*/ 15376 w 90501"/>
                  <a:gd name="connsiteY39" fmla="*/ 16748 h 87397"/>
                  <a:gd name="connsiteX40" fmla="*/ 17301 w 90501"/>
                  <a:gd name="connsiteY40" fmla="*/ 28346 h 87397"/>
                  <a:gd name="connsiteX41" fmla="*/ 27745 w 90501"/>
                  <a:gd name="connsiteY41" fmla="*/ 35445 h 87397"/>
                  <a:gd name="connsiteX42" fmla="*/ 30055 w 90501"/>
                  <a:gd name="connsiteY42" fmla="*/ 36913 h 87397"/>
                  <a:gd name="connsiteX43" fmla="*/ 33977 w 90501"/>
                  <a:gd name="connsiteY43" fmla="*/ 39199 h 87397"/>
                  <a:gd name="connsiteX44" fmla="*/ 30271 w 90501"/>
                  <a:gd name="connsiteY44" fmla="*/ 41798 h 87397"/>
                  <a:gd name="connsiteX45" fmla="*/ 26518 w 90501"/>
                  <a:gd name="connsiteY45" fmla="*/ 44878 h 87397"/>
                  <a:gd name="connsiteX46" fmla="*/ 7315 w 90501"/>
                  <a:gd name="connsiteY46" fmla="*/ 68989 h 8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501" h="87397">
                    <a:moveTo>
                      <a:pt x="11045" y="87397"/>
                    </a:moveTo>
                    <a:lnTo>
                      <a:pt x="9048" y="83162"/>
                    </a:lnTo>
                    <a:cubicBezTo>
                      <a:pt x="6978" y="78759"/>
                      <a:pt x="4404" y="74572"/>
                      <a:pt x="1396" y="70770"/>
                    </a:cubicBezTo>
                    <a:lnTo>
                      <a:pt x="0" y="68989"/>
                    </a:lnTo>
                    <a:lnTo>
                      <a:pt x="1396" y="67208"/>
                    </a:lnTo>
                    <a:cubicBezTo>
                      <a:pt x="21127" y="42135"/>
                      <a:pt x="21970" y="41268"/>
                      <a:pt x="22451" y="40811"/>
                    </a:cubicBezTo>
                    <a:cubicBezTo>
                      <a:pt x="22836" y="40426"/>
                      <a:pt x="23245" y="40041"/>
                      <a:pt x="23654" y="39680"/>
                    </a:cubicBezTo>
                    <a:lnTo>
                      <a:pt x="11574" y="31451"/>
                    </a:lnTo>
                    <a:lnTo>
                      <a:pt x="11574" y="29935"/>
                    </a:lnTo>
                    <a:cubicBezTo>
                      <a:pt x="11574" y="29742"/>
                      <a:pt x="11574" y="29550"/>
                      <a:pt x="11574" y="29357"/>
                    </a:cubicBezTo>
                    <a:cubicBezTo>
                      <a:pt x="11574" y="29237"/>
                      <a:pt x="11574" y="29116"/>
                      <a:pt x="11574" y="28996"/>
                    </a:cubicBezTo>
                    <a:cubicBezTo>
                      <a:pt x="11358" y="22427"/>
                      <a:pt x="9673" y="16170"/>
                      <a:pt x="6569" y="10347"/>
                    </a:cubicBezTo>
                    <a:lnTo>
                      <a:pt x="1059" y="0"/>
                    </a:lnTo>
                    <a:lnTo>
                      <a:pt x="35902" y="23726"/>
                    </a:lnTo>
                    <a:cubicBezTo>
                      <a:pt x="36023" y="23823"/>
                      <a:pt x="36143" y="23895"/>
                      <a:pt x="36239" y="23967"/>
                    </a:cubicBezTo>
                    <a:cubicBezTo>
                      <a:pt x="39969" y="26686"/>
                      <a:pt x="46586" y="27673"/>
                      <a:pt x="51519" y="27673"/>
                    </a:cubicBezTo>
                    <a:cubicBezTo>
                      <a:pt x="52843" y="27673"/>
                      <a:pt x="54094" y="27600"/>
                      <a:pt x="55057" y="27456"/>
                    </a:cubicBezTo>
                    <a:lnTo>
                      <a:pt x="86315" y="20767"/>
                    </a:lnTo>
                    <a:lnTo>
                      <a:pt x="90502" y="40354"/>
                    </a:lnTo>
                    <a:lnTo>
                      <a:pt x="87710" y="40980"/>
                    </a:lnTo>
                    <a:cubicBezTo>
                      <a:pt x="87710" y="40980"/>
                      <a:pt x="53204" y="48656"/>
                      <a:pt x="50821" y="49209"/>
                    </a:cubicBezTo>
                    <a:cubicBezTo>
                      <a:pt x="44637" y="50605"/>
                      <a:pt x="40161" y="51615"/>
                      <a:pt x="36769" y="54816"/>
                    </a:cubicBezTo>
                    <a:cubicBezTo>
                      <a:pt x="35710" y="56139"/>
                      <a:pt x="26999" y="67136"/>
                      <a:pt x="21200" y="74475"/>
                    </a:cubicBezTo>
                    <a:lnTo>
                      <a:pt x="19852" y="76160"/>
                    </a:lnTo>
                    <a:lnTo>
                      <a:pt x="19852" y="76160"/>
                    </a:lnTo>
                    <a:lnTo>
                      <a:pt x="11021" y="87373"/>
                    </a:lnTo>
                    <a:close/>
                    <a:moveTo>
                      <a:pt x="7315" y="68989"/>
                    </a:moveTo>
                    <a:cubicBezTo>
                      <a:pt x="9096" y="71419"/>
                      <a:pt x="10732" y="73946"/>
                      <a:pt x="12176" y="76593"/>
                    </a:cubicBezTo>
                    <a:lnTo>
                      <a:pt x="17999" y="69206"/>
                    </a:lnTo>
                    <a:lnTo>
                      <a:pt x="18023" y="69206"/>
                    </a:lnTo>
                    <a:cubicBezTo>
                      <a:pt x="21849" y="64369"/>
                      <a:pt x="31860" y="51712"/>
                      <a:pt x="32461" y="50990"/>
                    </a:cubicBezTo>
                    <a:lnTo>
                      <a:pt x="32654" y="50773"/>
                    </a:lnTo>
                    <a:cubicBezTo>
                      <a:pt x="37226" y="46370"/>
                      <a:pt x="42929" y="45070"/>
                      <a:pt x="49546" y="43578"/>
                    </a:cubicBezTo>
                    <a:cubicBezTo>
                      <a:pt x="51519" y="43145"/>
                      <a:pt x="75390" y="37827"/>
                      <a:pt x="83644" y="35974"/>
                    </a:cubicBezTo>
                    <a:lnTo>
                      <a:pt x="81863" y="27625"/>
                    </a:lnTo>
                    <a:lnTo>
                      <a:pt x="55971" y="33159"/>
                    </a:lnTo>
                    <a:cubicBezTo>
                      <a:pt x="54720" y="33352"/>
                      <a:pt x="53180" y="33448"/>
                      <a:pt x="51495" y="33448"/>
                    </a:cubicBezTo>
                    <a:cubicBezTo>
                      <a:pt x="48656" y="33448"/>
                      <a:pt x="38910" y="33087"/>
                      <a:pt x="32750" y="28587"/>
                    </a:cubicBezTo>
                    <a:lnTo>
                      <a:pt x="32606" y="28491"/>
                    </a:lnTo>
                    <a:lnTo>
                      <a:pt x="15376" y="16748"/>
                    </a:lnTo>
                    <a:cubicBezTo>
                      <a:pt x="16483" y="20502"/>
                      <a:pt x="17133" y="24376"/>
                      <a:pt x="17301" y="28346"/>
                    </a:cubicBezTo>
                    <a:lnTo>
                      <a:pt x="27745" y="35445"/>
                    </a:lnTo>
                    <a:cubicBezTo>
                      <a:pt x="28467" y="35974"/>
                      <a:pt x="29189" y="36408"/>
                      <a:pt x="30055" y="36913"/>
                    </a:cubicBezTo>
                    <a:lnTo>
                      <a:pt x="33977" y="39199"/>
                    </a:lnTo>
                    <a:lnTo>
                      <a:pt x="30271" y="41798"/>
                    </a:lnTo>
                    <a:cubicBezTo>
                      <a:pt x="28780" y="42832"/>
                      <a:pt x="27576" y="43819"/>
                      <a:pt x="26518" y="44878"/>
                    </a:cubicBezTo>
                    <a:cubicBezTo>
                      <a:pt x="26036" y="45335"/>
                      <a:pt x="22307" y="49955"/>
                      <a:pt x="7315" y="68989"/>
                    </a:cubicBezTo>
                    <a:close/>
                  </a:path>
                </a:pathLst>
              </a:custGeom>
              <a:solidFill>
                <a:srgbClr val="333333"/>
              </a:solidFill>
              <a:ln w="23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1" name="Freeform: Shape 120">
                <a:extLst>
                  <a:ext uri="{FF2B5EF4-FFF2-40B4-BE49-F238E27FC236}">
                    <a16:creationId xmlns:a16="http://schemas.microsoft.com/office/drawing/2014/main" id="{D15FCE11-4F73-86C1-4382-E2E541ABBFB9}"/>
                  </a:ext>
                </a:extLst>
              </p:cNvPr>
              <p:cNvSpPr/>
              <p:nvPr/>
            </p:nvSpPr>
            <p:spPr>
              <a:xfrm>
                <a:off x="6416583" y="3395834"/>
                <a:ext cx="194711" cy="281986"/>
              </a:xfrm>
              <a:custGeom>
                <a:avLst/>
                <a:gdLst>
                  <a:gd name="connsiteX0" fmla="*/ 94668 w 194711"/>
                  <a:gd name="connsiteY0" fmla="*/ 281986 h 281986"/>
                  <a:gd name="connsiteX1" fmla="*/ 67380 w 194711"/>
                  <a:gd name="connsiteY1" fmla="*/ 277583 h 281986"/>
                  <a:gd name="connsiteX2" fmla="*/ 9003 w 194711"/>
                  <a:gd name="connsiteY2" fmla="*/ 215235 h 281986"/>
                  <a:gd name="connsiteX3" fmla="*/ 8810 w 194711"/>
                  <a:gd name="connsiteY3" fmla="*/ 109911 h 281986"/>
                  <a:gd name="connsiteX4" fmla="*/ 58381 w 194711"/>
                  <a:gd name="connsiteY4" fmla="*/ 32139 h 281986"/>
                  <a:gd name="connsiteX5" fmla="*/ 133241 w 194711"/>
                  <a:gd name="connsiteY5" fmla="*/ 38 h 281986"/>
                  <a:gd name="connsiteX6" fmla="*/ 133434 w 194711"/>
                  <a:gd name="connsiteY6" fmla="*/ 38 h 281986"/>
                  <a:gd name="connsiteX7" fmla="*/ 156582 w 194711"/>
                  <a:gd name="connsiteY7" fmla="*/ 3937 h 281986"/>
                  <a:gd name="connsiteX8" fmla="*/ 156582 w 194711"/>
                  <a:gd name="connsiteY8" fmla="*/ 4009 h 281986"/>
                  <a:gd name="connsiteX9" fmla="*/ 177517 w 194711"/>
                  <a:gd name="connsiteY9" fmla="*/ 17316 h 281986"/>
                  <a:gd name="connsiteX10" fmla="*/ 194674 w 194711"/>
                  <a:gd name="connsiteY10" fmla="*/ 56466 h 281986"/>
                  <a:gd name="connsiteX11" fmla="*/ 159638 w 194711"/>
                  <a:gd name="connsiteY11" fmla="*/ 108635 h 281986"/>
                  <a:gd name="connsiteX12" fmla="*/ 158267 w 194711"/>
                  <a:gd name="connsiteY12" fmla="*/ 109165 h 281986"/>
                  <a:gd name="connsiteX13" fmla="*/ 157015 w 194711"/>
                  <a:gd name="connsiteY13" fmla="*/ 108347 h 281986"/>
                  <a:gd name="connsiteX14" fmla="*/ 139810 w 194711"/>
                  <a:gd name="connsiteY14" fmla="*/ 99924 h 281986"/>
                  <a:gd name="connsiteX15" fmla="*/ 138150 w 194711"/>
                  <a:gd name="connsiteY15" fmla="*/ 103414 h 281986"/>
                  <a:gd name="connsiteX16" fmla="*/ 148329 w 194711"/>
                  <a:gd name="connsiteY16" fmla="*/ 109839 h 281986"/>
                  <a:gd name="connsiteX17" fmla="*/ 155403 w 194711"/>
                  <a:gd name="connsiteY17" fmla="*/ 118116 h 281986"/>
                  <a:gd name="connsiteX18" fmla="*/ 160577 w 194711"/>
                  <a:gd name="connsiteY18" fmla="*/ 130798 h 281986"/>
                  <a:gd name="connsiteX19" fmla="*/ 161443 w 194711"/>
                  <a:gd name="connsiteY19" fmla="*/ 137631 h 281986"/>
                  <a:gd name="connsiteX20" fmla="*/ 151024 w 194711"/>
                  <a:gd name="connsiteY20" fmla="*/ 165352 h 281986"/>
                  <a:gd name="connsiteX21" fmla="*/ 147847 w 194711"/>
                  <a:gd name="connsiteY21" fmla="*/ 168360 h 281986"/>
                  <a:gd name="connsiteX22" fmla="*/ 146043 w 194711"/>
                  <a:gd name="connsiteY22" fmla="*/ 169900 h 281986"/>
                  <a:gd name="connsiteX23" fmla="*/ 144190 w 194711"/>
                  <a:gd name="connsiteY23" fmla="*/ 168432 h 281986"/>
                  <a:gd name="connsiteX24" fmla="*/ 114303 w 194711"/>
                  <a:gd name="connsiteY24" fmla="*/ 155342 h 281986"/>
                  <a:gd name="connsiteX25" fmla="*/ 112691 w 194711"/>
                  <a:gd name="connsiteY25" fmla="*/ 158903 h 281986"/>
                  <a:gd name="connsiteX26" fmla="*/ 139016 w 194711"/>
                  <a:gd name="connsiteY26" fmla="*/ 169275 h 281986"/>
                  <a:gd name="connsiteX27" fmla="*/ 143396 w 194711"/>
                  <a:gd name="connsiteY27" fmla="*/ 172643 h 281986"/>
                  <a:gd name="connsiteX28" fmla="*/ 145706 w 194711"/>
                  <a:gd name="connsiteY28" fmla="*/ 174689 h 281986"/>
                  <a:gd name="connsiteX29" fmla="*/ 147246 w 194711"/>
                  <a:gd name="connsiteY29" fmla="*/ 176205 h 281986"/>
                  <a:gd name="connsiteX30" fmla="*/ 164956 w 194711"/>
                  <a:gd name="connsiteY30" fmla="*/ 217136 h 281986"/>
                  <a:gd name="connsiteX31" fmla="*/ 124843 w 194711"/>
                  <a:gd name="connsiteY31" fmla="*/ 276428 h 281986"/>
                  <a:gd name="connsiteX32" fmla="*/ 121643 w 194711"/>
                  <a:gd name="connsiteY32" fmla="*/ 277583 h 281986"/>
                  <a:gd name="connsiteX33" fmla="*/ 121643 w 194711"/>
                  <a:gd name="connsiteY33" fmla="*/ 277535 h 281986"/>
                  <a:gd name="connsiteX34" fmla="*/ 94644 w 194711"/>
                  <a:gd name="connsiteY34" fmla="*/ 281986 h 281986"/>
                  <a:gd name="connsiteX35" fmla="*/ 133722 w 194711"/>
                  <a:gd name="connsiteY35" fmla="*/ 5789 h 281986"/>
                  <a:gd name="connsiteX36" fmla="*/ 133482 w 194711"/>
                  <a:gd name="connsiteY36" fmla="*/ 5789 h 281986"/>
                  <a:gd name="connsiteX37" fmla="*/ 62182 w 194711"/>
                  <a:gd name="connsiteY37" fmla="*/ 36470 h 281986"/>
                  <a:gd name="connsiteX38" fmla="*/ 14273 w 194711"/>
                  <a:gd name="connsiteY38" fmla="*/ 111715 h 281986"/>
                  <a:gd name="connsiteX39" fmla="*/ 14393 w 194711"/>
                  <a:gd name="connsiteY39" fmla="*/ 213214 h 281986"/>
                  <a:gd name="connsiteX40" fmla="*/ 69185 w 194711"/>
                  <a:gd name="connsiteY40" fmla="*/ 272072 h 281986"/>
                  <a:gd name="connsiteX41" fmla="*/ 94668 w 194711"/>
                  <a:gd name="connsiteY41" fmla="*/ 276187 h 281986"/>
                  <a:gd name="connsiteX42" fmla="*/ 122822 w 194711"/>
                  <a:gd name="connsiteY42" fmla="*/ 270917 h 281986"/>
                  <a:gd name="connsiteX43" fmla="*/ 126094 w 194711"/>
                  <a:gd name="connsiteY43" fmla="*/ 269618 h 281986"/>
                  <a:gd name="connsiteX44" fmla="*/ 126094 w 194711"/>
                  <a:gd name="connsiteY44" fmla="*/ 269690 h 281986"/>
                  <a:gd name="connsiteX45" fmla="*/ 159229 w 194711"/>
                  <a:gd name="connsiteY45" fmla="*/ 217281 h 281986"/>
                  <a:gd name="connsiteX46" fmla="*/ 143227 w 194711"/>
                  <a:gd name="connsiteY46" fmla="*/ 180271 h 281986"/>
                  <a:gd name="connsiteX47" fmla="*/ 141783 w 194711"/>
                  <a:gd name="connsiteY47" fmla="*/ 178852 h 281986"/>
                  <a:gd name="connsiteX48" fmla="*/ 139690 w 194711"/>
                  <a:gd name="connsiteY48" fmla="*/ 176999 h 281986"/>
                  <a:gd name="connsiteX49" fmla="*/ 135720 w 194711"/>
                  <a:gd name="connsiteY49" fmla="*/ 173943 h 281986"/>
                  <a:gd name="connsiteX50" fmla="*/ 108215 w 194711"/>
                  <a:gd name="connsiteY50" fmla="*/ 164173 h 281986"/>
                  <a:gd name="connsiteX51" fmla="*/ 104101 w 194711"/>
                  <a:gd name="connsiteY51" fmla="*/ 163884 h 281986"/>
                  <a:gd name="connsiteX52" fmla="*/ 105785 w 194711"/>
                  <a:gd name="connsiteY52" fmla="*/ 160131 h 281986"/>
                  <a:gd name="connsiteX53" fmla="*/ 109924 w 194711"/>
                  <a:gd name="connsiteY53" fmla="*/ 150962 h 281986"/>
                  <a:gd name="connsiteX54" fmla="*/ 110790 w 194711"/>
                  <a:gd name="connsiteY54" fmla="*/ 149013 h 281986"/>
                  <a:gd name="connsiteX55" fmla="*/ 112908 w 194711"/>
                  <a:gd name="connsiteY55" fmla="*/ 149278 h 281986"/>
                  <a:gd name="connsiteX56" fmla="*/ 145802 w 194711"/>
                  <a:gd name="connsiteY56" fmla="*/ 162368 h 281986"/>
                  <a:gd name="connsiteX57" fmla="*/ 146789 w 194711"/>
                  <a:gd name="connsiteY57" fmla="*/ 161358 h 281986"/>
                  <a:gd name="connsiteX58" fmla="*/ 155644 w 194711"/>
                  <a:gd name="connsiteY58" fmla="*/ 137776 h 281986"/>
                  <a:gd name="connsiteX59" fmla="*/ 154922 w 194711"/>
                  <a:gd name="connsiteY59" fmla="*/ 131953 h 281986"/>
                  <a:gd name="connsiteX60" fmla="*/ 150518 w 194711"/>
                  <a:gd name="connsiteY60" fmla="*/ 121172 h 281986"/>
                  <a:gd name="connsiteX61" fmla="*/ 144503 w 194711"/>
                  <a:gd name="connsiteY61" fmla="*/ 114146 h 281986"/>
                  <a:gd name="connsiteX62" fmla="*/ 133265 w 194711"/>
                  <a:gd name="connsiteY62" fmla="*/ 107697 h 281986"/>
                  <a:gd name="connsiteX63" fmla="*/ 130185 w 194711"/>
                  <a:gd name="connsiteY63" fmla="*/ 106662 h 281986"/>
                  <a:gd name="connsiteX64" fmla="*/ 131581 w 194711"/>
                  <a:gd name="connsiteY64" fmla="*/ 103726 h 281986"/>
                  <a:gd name="connsiteX65" fmla="*/ 135744 w 194711"/>
                  <a:gd name="connsiteY65" fmla="*/ 95040 h 281986"/>
                  <a:gd name="connsiteX66" fmla="*/ 136875 w 194711"/>
                  <a:gd name="connsiteY66" fmla="*/ 92706 h 281986"/>
                  <a:gd name="connsiteX67" fmla="*/ 141447 w 194711"/>
                  <a:gd name="connsiteY67" fmla="*/ 94342 h 281986"/>
                  <a:gd name="connsiteX68" fmla="*/ 158892 w 194711"/>
                  <a:gd name="connsiteY68" fmla="*/ 102668 h 281986"/>
                  <a:gd name="connsiteX69" fmla="*/ 188875 w 194711"/>
                  <a:gd name="connsiteY69" fmla="*/ 56611 h 281986"/>
                  <a:gd name="connsiteX70" fmla="*/ 173402 w 194711"/>
                  <a:gd name="connsiteY70" fmla="*/ 21382 h 281986"/>
                  <a:gd name="connsiteX71" fmla="*/ 153791 w 194711"/>
                  <a:gd name="connsiteY71" fmla="*/ 9110 h 281986"/>
                  <a:gd name="connsiteX72" fmla="*/ 153791 w 194711"/>
                  <a:gd name="connsiteY72" fmla="*/ 9038 h 281986"/>
                  <a:gd name="connsiteX73" fmla="*/ 133674 w 194711"/>
                  <a:gd name="connsiteY73" fmla="*/ 5741 h 28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94711" h="281986">
                    <a:moveTo>
                      <a:pt x="94668" y="281986"/>
                    </a:moveTo>
                    <a:cubicBezTo>
                      <a:pt x="85355" y="281986"/>
                      <a:pt x="76163" y="280494"/>
                      <a:pt x="67380" y="277583"/>
                    </a:cubicBezTo>
                    <a:cubicBezTo>
                      <a:pt x="41729" y="269064"/>
                      <a:pt x="20457" y="246325"/>
                      <a:pt x="9003" y="215235"/>
                    </a:cubicBezTo>
                    <a:cubicBezTo>
                      <a:pt x="-2932" y="182846"/>
                      <a:pt x="-3005" y="145428"/>
                      <a:pt x="8810" y="109911"/>
                    </a:cubicBezTo>
                    <a:cubicBezTo>
                      <a:pt x="18821" y="79760"/>
                      <a:pt x="37349" y="50691"/>
                      <a:pt x="58381" y="32139"/>
                    </a:cubicBezTo>
                    <a:cubicBezTo>
                      <a:pt x="74575" y="17845"/>
                      <a:pt x="97748" y="1266"/>
                      <a:pt x="133241" y="38"/>
                    </a:cubicBezTo>
                    <a:lnTo>
                      <a:pt x="133434" y="38"/>
                    </a:lnTo>
                    <a:cubicBezTo>
                      <a:pt x="141447" y="-250"/>
                      <a:pt x="149219" y="1097"/>
                      <a:pt x="156582" y="3937"/>
                    </a:cubicBezTo>
                    <a:lnTo>
                      <a:pt x="156582" y="4009"/>
                    </a:lnTo>
                    <a:cubicBezTo>
                      <a:pt x="164355" y="6848"/>
                      <a:pt x="171598" y="11444"/>
                      <a:pt x="177517" y="17316"/>
                    </a:cubicBezTo>
                    <a:cubicBezTo>
                      <a:pt x="188105" y="27807"/>
                      <a:pt x="194193" y="41716"/>
                      <a:pt x="194674" y="56466"/>
                    </a:cubicBezTo>
                    <a:cubicBezTo>
                      <a:pt x="195492" y="80722"/>
                      <a:pt x="182715" y="99732"/>
                      <a:pt x="159638" y="108635"/>
                    </a:cubicBezTo>
                    <a:lnTo>
                      <a:pt x="158267" y="109165"/>
                    </a:lnTo>
                    <a:lnTo>
                      <a:pt x="157015" y="108347"/>
                    </a:lnTo>
                    <a:cubicBezTo>
                      <a:pt x="149436" y="103390"/>
                      <a:pt x="145537" y="101970"/>
                      <a:pt x="139810" y="99924"/>
                    </a:cubicBezTo>
                    <a:cubicBezTo>
                      <a:pt x="139281" y="101007"/>
                      <a:pt x="138727" y="102186"/>
                      <a:pt x="138150" y="103414"/>
                    </a:cubicBezTo>
                    <a:cubicBezTo>
                      <a:pt x="141880" y="105026"/>
                      <a:pt x="145297" y="107168"/>
                      <a:pt x="148329" y="109839"/>
                    </a:cubicBezTo>
                    <a:cubicBezTo>
                      <a:pt x="151072" y="112245"/>
                      <a:pt x="153454" y="115036"/>
                      <a:pt x="155403" y="118116"/>
                    </a:cubicBezTo>
                    <a:cubicBezTo>
                      <a:pt x="157882" y="122014"/>
                      <a:pt x="159614" y="126274"/>
                      <a:pt x="160577" y="130798"/>
                    </a:cubicBezTo>
                    <a:cubicBezTo>
                      <a:pt x="161082" y="133180"/>
                      <a:pt x="161347" y="135418"/>
                      <a:pt x="161443" y="137631"/>
                    </a:cubicBezTo>
                    <a:cubicBezTo>
                      <a:pt x="161780" y="147955"/>
                      <a:pt x="158098" y="157796"/>
                      <a:pt x="151024" y="165352"/>
                    </a:cubicBezTo>
                    <a:cubicBezTo>
                      <a:pt x="150109" y="166339"/>
                      <a:pt x="149051" y="167325"/>
                      <a:pt x="147847" y="168360"/>
                    </a:cubicBezTo>
                    <a:lnTo>
                      <a:pt x="146043" y="169900"/>
                    </a:lnTo>
                    <a:lnTo>
                      <a:pt x="144190" y="168432"/>
                    </a:lnTo>
                    <a:cubicBezTo>
                      <a:pt x="135527" y="161550"/>
                      <a:pt x="125228" y="157050"/>
                      <a:pt x="114303" y="155342"/>
                    </a:cubicBezTo>
                    <a:cubicBezTo>
                      <a:pt x="113726" y="156617"/>
                      <a:pt x="113196" y="157820"/>
                      <a:pt x="112691" y="158903"/>
                    </a:cubicBezTo>
                    <a:cubicBezTo>
                      <a:pt x="122172" y="160227"/>
                      <a:pt x="131220" y="163788"/>
                      <a:pt x="139016" y="169275"/>
                    </a:cubicBezTo>
                    <a:cubicBezTo>
                      <a:pt x="140556" y="170357"/>
                      <a:pt x="142048" y="171488"/>
                      <a:pt x="143396" y="172643"/>
                    </a:cubicBezTo>
                    <a:cubicBezTo>
                      <a:pt x="144190" y="173317"/>
                      <a:pt x="144960" y="173991"/>
                      <a:pt x="145706" y="174689"/>
                    </a:cubicBezTo>
                    <a:cubicBezTo>
                      <a:pt x="146235" y="175194"/>
                      <a:pt x="146740" y="175699"/>
                      <a:pt x="147246" y="176205"/>
                    </a:cubicBezTo>
                    <a:cubicBezTo>
                      <a:pt x="158170" y="187202"/>
                      <a:pt x="164451" y="201712"/>
                      <a:pt x="164956" y="217136"/>
                    </a:cubicBezTo>
                    <a:cubicBezTo>
                      <a:pt x="165847" y="243606"/>
                      <a:pt x="149724" y="267428"/>
                      <a:pt x="124843" y="276428"/>
                    </a:cubicBezTo>
                    <a:lnTo>
                      <a:pt x="121643" y="277583"/>
                    </a:lnTo>
                    <a:lnTo>
                      <a:pt x="121643" y="277535"/>
                    </a:lnTo>
                    <a:cubicBezTo>
                      <a:pt x="113100" y="280494"/>
                      <a:pt x="104028" y="281986"/>
                      <a:pt x="94644" y="281986"/>
                    </a:cubicBezTo>
                    <a:close/>
                    <a:moveTo>
                      <a:pt x="133722" y="5789"/>
                    </a:moveTo>
                    <a:lnTo>
                      <a:pt x="133482" y="5789"/>
                    </a:lnTo>
                    <a:cubicBezTo>
                      <a:pt x="99817" y="6944"/>
                      <a:pt x="77703" y="22778"/>
                      <a:pt x="62182" y="36470"/>
                    </a:cubicBezTo>
                    <a:cubicBezTo>
                      <a:pt x="41897" y="54373"/>
                      <a:pt x="23994" y="82503"/>
                      <a:pt x="14273" y="111715"/>
                    </a:cubicBezTo>
                    <a:cubicBezTo>
                      <a:pt x="2867" y="146005"/>
                      <a:pt x="2915" y="182052"/>
                      <a:pt x="14393" y="213214"/>
                    </a:cubicBezTo>
                    <a:cubicBezTo>
                      <a:pt x="25246" y="242643"/>
                      <a:pt x="45194" y="264107"/>
                      <a:pt x="69185" y="272072"/>
                    </a:cubicBezTo>
                    <a:cubicBezTo>
                      <a:pt x="77390" y="274791"/>
                      <a:pt x="85957" y="276187"/>
                      <a:pt x="94668" y="276187"/>
                    </a:cubicBezTo>
                    <a:cubicBezTo>
                      <a:pt x="104534" y="276187"/>
                      <a:pt x="114015" y="274406"/>
                      <a:pt x="122822" y="270917"/>
                    </a:cubicBezTo>
                    <a:lnTo>
                      <a:pt x="126094" y="269618"/>
                    </a:lnTo>
                    <a:lnTo>
                      <a:pt x="126094" y="269690"/>
                    </a:lnTo>
                    <a:cubicBezTo>
                      <a:pt x="146813" y="260739"/>
                      <a:pt x="159999" y="240092"/>
                      <a:pt x="159229" y="217281"/>
                    </a:cubicBezTo>
                    <a:cubicBezTo>
                      <a:pt x="158772" y="203324"/>
                      <a:pt x="153093" y="190185"/>
                      <a:pt x="143227" y="180271"/>
                    </a:cubicBezTo>
                    <a:cubicBezTo>
                      <a:pt x="142722" y="179766"/>
                      <a:pt x="142265" y="179285"/>
                      <a:pt x="141783" y="178852"/>
                    </a:cubicBezTo>
                    <a:cubicBezTo>
                      <a:pt x="141110" y="178202"/>
                      <a:pt x="140412" y="177600"/>
                      <a:pt x="139690" y="176999"/>
                    </a:cubicBezTo>
                    <a:cubicBezTo>
                      <a:pt x="138463" y="175964"/>
                      <a:pt x="137115" y="174929"/>
                      <a:pt x="135720" y="173943"/>
                    </a:cubicBezTo>
                    <a:cubicBezTo>
                      <a:pt x="127658" y="168288"/>
                      <a:pt x="118153" y="164895"/>
                      <a:pt x="108215" y="164173"/>
                    </a:cubicBezTo>
                    <a:lnTo>
                      <a:pt x="104101" y="163884"/>
                    </a:lnTo>
                    <a:lnTo>
                      <a:pt x="105785" y="160131"/>
                    </a:lnTo>
                    <a:cubicBezTo>
                      <a:pt x="106772" y="157941"/>
                      <a:pt x="108191" y="154764"/>
                      <a:pt x="109924" y="150962"/>
                    </a:cubicBezTo>
                    <a:lnTo>
                      <a:pt x="110790" y="149013"/>
                    </a:lnTo>
                    <a:lnTo>
                      <a:pt x="112908" y="149278"/>
                    </a:lnTo>
                    <a:cubicBezTo>
                      <a:pt x="124843" y="150746"/>
                      <a:pt x="136177" y="155270"/>
                      <a:pt x="145802" y="162368"/>
                    </a:cubicBezTo>
                    <a:cubicBezTo>
                      <a:pt x="146163" y="162031"/>
                      <a:pt x="146476" y="161695"/>
                      <a:pt x="146789" y="161358"/>
                    </a:cubicBezTo>
                    <a:cubicBezTo>
                      <a:pt x="152780" y="154933"/>
                      <a:pt x="155933" y="146559"/>
                      <a:pt x="155644" y="137776"/>
                    </a:cubicBezTo>
                    <a:cubicBezTo>
                      <a:pt x="155572" y="135899"/>
                      <a:pt x="155331" y="133998"/>
                      <a:pt x="154922" y="131953"/>
                    </a:cubicBezTo>
                    <a:cubicBezTo>
                      <a:pt x="154104" y="128127"/>
                      <a:pt x="152636" y="124493"/>
                      <a:pt x="150518" y="121172"/>
                    </a:cubicBezTo>
                    <a:cubicBezTo>
                      <a:pt x="148858" y="118549"/>
                      <a:pt x="146837" y="116191"/>
                      <a:pt x="144503" y="114146"/>
                    </a:cubicBezTo>
                    <a:cubicBezTo>
                      <a:pt x="141254" y="111282"/>
                      <a:pt x="137476" y="109117"/>
                      <a:pt x="133265" y="107697"/>
                    </a:cubicBezTo>
                    <a:lnTo>
                      <a:pt x="130185" y="106662"/>
                    </a:lnTo>
                    <a:lnTo>
                      <a:pt x="131581" y="103726"/>
                    </a:lnTo>
                    <a:cubicBezTo>
                      <a:pt x="133145" y="100430"/>
                      <a:pt x="134540" y="97494"/>
                      <a:pt x="135744" y="95040"/>
                    </a:cubicBezTo>
                    <a:lnTo>
                      <a:pt x="136875" y="92706"/>
                    </a:lnTo>
                    <a:lnTo>
                      <a:pt x="141447" y="94342"/>
                    </a:lnTo>
                    <a:cubicBezTo>
                      <a:pt x="147198" y="96387"/>
                      <a:pt x="151433" y="97903"/>
                      <a:pt x="158892" y="102668"/>
                    </a:cubicBezTo>
                    <a:cubicBezTo>
                      <a:pt x="178672" y="94486"/>
                      <a:pt x="189573" y="77762"/>
                      <a:pt x="188875" y="56611"/>
                    </a:cubicBezTo>
                    <a:cubicBezTo>
                      <a:pt x="188442" y="43352"/>
                      <a:pt x="182931" y="30839"/>
                      <a:pt x="173402" y="21382"/>
                    </a:cubicBezTo>
                    <a:cubicBezTo>
                      <a:pt x="167868" y="15896"/>
                      <a:pt x="161082" y="11661"/>
                      <a:pt x="153791" y="9110"/>
                    </a:cubicBezTo>
                    <a:lnTo>
                      <a:pt x="153791" y="9038"/>
                    </a:lnTo>
                    <a:cubicBezTo>
                      <a:pt x="147390" y="6632"/>
                      <a:pt x="140628" y="5525"/>
                      <a:pt x="133674" y="5741"/>
                    </a:cubicBezTo>
                    <a:close/>
                  </a:path>
                </a:pathLst>
              </a:custGeom>
              <a:solidFill>
                <a:srgbClr val="333333"/>
              </a:solid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2" name="Freeform: Shape 121">
                <a:extLst>
                  <a:ext uri="{FF2B5EF4-FFF2-40B4-BE49-F238E27FC236}">
                    <a16:creationId xmlns:a16="http://schemas.microsoft.com/office/drawing/2014/main" id="{5FB0523F-9BF9-DFF3-8E1F-0DFE00A0898F}"/>
                  </a:ext>
                </a:extLst>
              </p:cNvPr>
              <p:cNvSpPr/>
              <p:nvPr/>
            </p:nvSpPr>
            <p:spPr>
              <a:xfrm>
                <a:off x="6593835" y="3565758"/>
                <a:ext cx="60542" cy="159081"/>
              </a:xfrm>
              <a:custGeom>
                <a:avLst/>
                <a:gdLst>
                  <a:gd name="connsiteX0" fmla="*/ 60543 w 60542"/>
                  <a:gd name="connsiteY0" fmla="*/ 159082 h 159081"/>
                  <a:gd name="connsiteX1" fmla="*/ 40474 w 60542"/>
                  <a:gd name="connsiteY1" fmla="*/ 159082 h 159081"/>
                  <a:gd name="connsiteX2" fmla="*/ 40474 w 60542"/>
                  <a:gd name="connsiteY2" fmla="*/ 156194 h 159081"/>
                  <a:gd name="connsiteX3" fmla="*/ 34868 w 60542"/>
                  <a:gd name="connsiteY3" fmla="*/ 76641 h 159081"/>
                  <a:gd name="connsiteX4" fmla="*/ 3465 w 60542"/>
                  <a:gd name="connsiteY4" fmla="*/ 17614 h 159081"/>
                  <a:gd name="connsiteX5" fmla="*/ 0 w 60542"/>
                  <a:gd name="connsiteY5" fmla="*/ 16098 h 159081"/>
                  <a:gd name="connsiteX6" fmla="*/ 12946 w 60542"/>
                  <a:gd name="connsiteY6" fmla="*/ 0 h 159081"/>
                  <a:gd name="connsiteX7" fmla="*/ 15015 w 60542"/>
                  <a:gd name="connsiteY7" fmla="*/ 1011 h 159081"/>
                  <a:gd name="connsiteX8" fmla="*/ 54864 w 60542"/>
                  <a:gd name="connsiteY8" fmla="*/ 74933 h 159081"/>
                  <a:gd name="connsiteX9" fmla="*/ 60543 w 60542"/>
                  <a:gd name="connsiteY9" fmla="*/ 156194 h 159081"/>
                  <a:gd name="connsiteX10" fmla="*/ 60543 w 60542"/>
                  <a:gd name="connsiteY10" fmla="*/ 159082 h 159081"/>
                  <a:gd name="connsiteX11" fmla="*/ 46177 w 60542"/>
                  <a:gd name="connsiteY11" fmla="*/ 153306 h 159081"/>
                  <a:gd name="connsiteX12" fmla="*/ 54696 w 60542"/>
                  <a:gd name="connsiteY12" fmla="*/ 153306 h 159081"/>
                  <a:gd name="connsiteX13" fmla="*/ 49113 w 60542"/>
                  <a:gd name="connsiteY13" fmla="*/ 75438 h 159081"/>
                  <a:gd name="connsiteX14" fmla="*/ 14534 w 60542"/>
                  <a:gd name="connsiteY14" fmla="*/ 7243 h 159081"/>
                  <a:gd name="connsiteX15" fmla="*/ 9192 w 60542"/>
                  <a:gd name="connsiteY15" fmla="*/ 13884 h 159081"/>
                  <a:gd name="connsiteX16" fmla="*/ 40619 w 60542"/>
                  <a:gd name="connsiteY16" fmla="*/ 76160 h 159081"/>
                  <a:gd name="connsiteX17" fmla="*/ 46153 w 60542"/>
                  <a:gd name="connsiteY17" fmla="*/ 153306 h 15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542" h="159081">
                    <a:moveTo>
                      <a:pt x="60543" y="159082"/>
                    </a:moveTo>
                    <a:lnTo>
                      <a:pt x="40474" y="159082"/>
                    </a:lnTo>
                    <a:lnTo>
                      <a:pt x="40474" y="156194"/>
                    </a:lnTo>
                    <a:cubicBezTo>
                      <a:pt x="40474" y="147796"/>
                      <a:pt x="36263" y="92980"/>
                      <a:pt x="34868" y="76641"/>
                    </a:cubicBezTo>
                    <a:cubicBezTo>
                      <a:pt x="31451" y="36576"/>
                      <a:pt x="23654" y="26349"/>
                      <a:pt x="3465" y="17614"/>
                    </a:cubicBezTo>
                    <a:lnTo>
                      <a:pt x="0" y="16098"/>
                    </a:lnTo>
                    <a:lnTo>
                      <a:pt x="12946" y="0"/>
                    </a:lnTo>
                    <a:lnTo>
                      <a:pt x="15015" y="1011"/>
                    </a:lnTo>
                    <a:cubicBezTo>
                      <a:pt x="41822" y="14005"/>
                      <a:pt x="51134" y="31282"/>
                      <a:pt x="54864" y="74933"/>
                    </a:cubicBezTo>
                    <a:cubicBezTo>
                      <a:pt x="56067" y="89154"/>
                      <a:pt x="60543" y="146737"/>
                      <a:pt x="60543" y="156194"/>
                    </a:cubicBezTo>
                    <a:lnTo>
                      <a:pt x="60543" y="159082"/>
                    </a:lnTo>
                    <a:close/>
                    <a:moveTo>
                      <a:pt x="46177" y="153306"/>
                    </a:moveTo>
                    <a:lnTo>
                      <a:pt x="54696" y="153306"/>
                    </a:lnTo>
                    <a:cubicBezTo>
                      <a:pt x="54118" y="138483"/>
                      <a:pt x="50244" y="88528"/>
                      <a:pt x="49113" y="75438"/>
                    </a:cubicBezTo>
                    <a:cubicBezTo>
                      <a:pt x="45696" y="35469"/>
                      <a:pt x="37514" y="19058"/>
                      <a:pt x="14534" y="7243"/>
                    </a:cubicBezTo>
                    <a:lnTo>
                      <a:pt x="9192" y="13884"/>
                    </a:lnTo>
                    <a:cubicBezTo>
                      <a:pt x="28322" y="22956"/>
                      <a:pt x="37081" y="34964"/>
                      <a:pt x="40619" y="76160"/>
                    </a:cubicBezTo>
                    <a:cubicBezTo>
                      <a:pt x="41918" y="91247"/>
                      <a:pt x="45576" y="139109"/>
                      <a:pt x="46153" y="153306"/>
                    </a:cubicBezTo>
                    <a:close/>
                  </a:path>
                </a:pathLst>
              </a:custGeom>
              <a:solidFill>
                <a:srgbClr val="333333"/>
              </a:solidFill>
              <a:ln w="23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123" name="Graphic 26">
            <a:extLst>
              <a:ext uri="{FF2B5EF4-FFF2-40B4-BE49-F238E27FC236}">
                <a16:creationId xmlns:a16="http://schemas.microsoft.com/office/drawing/2014/main" id="{CEE6D220-79F5-2420-1BFC-7791E8C6FA8C}"/>
              </a:ext>
            </a:extLst>
          </p:cNvPr>
          <p:cNvGrpSpPr/>
          <p:nvPr/>
        </p:nvGrpSpPr>
        <p:grpSpPr>
          <a:xfrm>
            <a:off x="7054263" y="4113055"/>
            <a:ext cx="431775" cy="448909"/>
            <a:chOff x="6996217" y="4104684"/>
            <a:chExt cx="431775" cy="448909"/>
          </a:xfrm>
          <a:solidFill>
            <a:srgbClr val="333333"/>
          </a:solidFill>
        </p:grpSpPr>
        <p:sp>
          <p:nvSpPr>
            <p:cNvPr id="124" name="Freeform: Shape 123">
              <a:extLst>
                <a:ext uri="{FF2B5EF4-FFF2-40B4-BE49-F238E27FC236}">
                  <a16:creationId xmlns:a16="http://schemas.microsoft.com/office/drawing/2014/main" id="{4CB05984-3F96-289C-4D2B-07A12826E231}"/>
                </a:ext>
              </a:extLst>
            </p:cNvPr>
            <p:cNvSpPr/>
            <p:nvPr/>
          </p:nvSpPr>
          <p:spPr>
            <a:xfrm>
              <a:off x="6996217" y="4125533"/>
              <a:ext cx="431775" cy="428060"/>
            </a:xfrm>
            <a:custGeom>
              <a:avLst/>
              <a:gdLst>
                <a:gd name="connsiteX0" fmla="*/ 430194 w 431775"/>
                <a:gd name="connsiteY0" fmla="*/ 209789 h 428060"/>
                <a:gd name="connsiteX1" fmla="*/ 419976 w 431775"/>
                <a:gd name="connsiteY1" fmla="*/ 202655 h 428060"/>
                <a:gd name="connsiteX2" fmla="*/ 417635 w 431775"/>
                <a:gd name="connsiteY2" fmla="*/ 202407 h 428060"/>
                <a:gd name="connsiteX3" fmla="*/ 410970 w 431775"/>
                <a:gd name="connsiteY3" fmla="*/ 201691 h 428060"/>
                <a:gd name="connsiteX4" fmla="*/ 401964 w 431775"/>
                <a:gd name="connsiteY4" fmla="*/ 200232 h 428060"/>
                <a:gd name="connsiteX5" fmla="*/ 415982 w 431775"/>
                <a:gd name="connsiteY5" fmla="*/ 179024 h 428060"/>
                <a:gd name="connsiteX6" fmla="*/ 417249 w 431775"/>
                <a:gd name="connsiteY6" fmla="*/ 175664 h 428060"/>
                <a:gd name="connsiteX7" fmla="*/ 415432 w 431775"/>
                <a:gd name="connsiteY7" fmla="*/ 163931 h 428060"/>
                <a:gd name="connsiteX8" fmla="*/ 403781 w 431775"/>
                <a:gd name="connsiteY8" fmla="*/ 157817 h 428060"/>
                <a:gd name="connsiteX9" fmla="*/ 394142 w 431775"/>
                <a:gd name="connsiteY9" fmla="*/ 162141 h 428060"/>
                <a:gd name="connsiteX10" fmla="*/ 392406 w 431775"/>
                <a:gd name="connsiteY10" fmla="*/ 164454 h 428060"/>
                <a:gd name="connsiteX11" fmla="*/ 380811 w 431775"/>
                <a:gd name="connsiteY11" fmla="*/ 179713 h 428060"/>
                <a:gd name="connsiteX12" fmla="*/ 370593 w 431775"/>
                <a:gd name="connsiteY12" fmla="*/ 183596 h 428060"/>
                <a:gd name="connsiteX13" fmla="*/ 365993 w 431775"/>
                <a:gd name="connsiteY13" fmla="*/ 181145 h 428060"/>
                <a:gd name="connsiteX14" fmla="*/ 352222 w 431775"/>
                <a:gd name="connsiteY14" fmla="*/ 169439 h 428060"/>
                <a:gd name="connsiteX15" fmla="*/ 360733 w 431775"/>
                <a:gd name="connsiteY15" fmla="*/ 161397 h 428060"/>
                <a:gd name="connsiteX16" fmla="*/ 377671 w 431775"/>
                <a:gd name="connsiteY16" fmla="*/ 150738 h 428060"/>
                <a:gd name="connsiteX17" fmla="*/ 384584 w 431775"/>
                <a:gd name="connsiteY17" fmla="*/ 149664 h 428060"/>
                <a:gd name="connsiteX18" fmla="*/ 387697 w 431775"/>
                <a:gd name="connsiteY18" fmla="*/ 149884 h 428060"/>
                <a:gd name="connsiteX19" fmla="*/ 389983 w 431775"/>
                <a:gd name="connsiteY19" fmla="*/ 150050 h 428060"/>
                <a:gd name="connsiteX20" fmla="*/ 401688 w 431775"/>
                <a:gd name="connsiteY20" fmla="*/ 144211 h 428060"/>
                <a:gd name="connsiteX21" fmla="*/ 403561 w 431775"/>
                <a:gd name="connsiteY21" fmla="*/ 132505 h 428060"/>
                <a:gd name="connsiteX22" fmla="*/ 396014 w 431775"/>
                <a:gd name="connsiteY22" fmla="*/ 124491 h 428060"/>
                <a:gd name="connsiteX23" fmla="*/ 391745 w 431775"/>
                <a:gd name="connsiteY23" fmla="*/ 123334 h 428060"/>
                <a:gd name="connsiteX24" fmla="*/ 382574 w 431775"/>
                <a:gd name="connsiteY24" fmla="*/ 122728 h 428060"/>
                <a:gd name="connsiteX25" fmla="*/ 363515 w 431775"/>
                <a:gd name="connsiteY25" fmla="*/ 125510 h 428060"/>
                <a:gd name="connsiteX26" fmla="*/ 339553 w 431775"/>
                <a:gd name="connsiteY26" fmla="*/ 138014 h 428060"/>
                <a:gd name="connsiteX27" fmla="*/ 330519 w 431775"/>
                <a:gd name="connsiteY27" fmla="*/ 146029 h 428060"/>
                <a:gd name="connsiteX28" fmla="*/ 317932 w 431775"/>
                <a:gd name="connsiteY28" fmla="*/ 134020 h 428060"/>
                <a:gd name="connsiteX29" fmla="*/ 326388 w 431775"/>
                <a:gd name="connsiteY29" fmla="*/ 129834 h 428060"/>
                <a:gd name="connsiteX30" fmla="*/ 341233 w 431775"/>
                <a:gd name="connsiteY30" fmla="*/ 121516 h 428060"/>
                <a:gd name="connsiteX31" fmla="*/ 346494 w 431775"/>
                <a:gd name="connsiteY31" fmla="*/ 103063 h 428060"/>
                <a:gd name="connsiteX32" fmla="*/ 338479 w 431775"/>
                <a:gd name="connsiteY32" fmla="*/ 95186 h 428060"/>
                <a:gd name="connsiteX33" fmla="*/ 332805 w 431775"/>
                <a:gd name="connsiteY33" fmla="*/ 94001 h 428060"/>
                <a:gd name="connsiteX34" fmla="*/ 325975 w 431775"/>
                <a:gd name="connsiteY34" fmla="*/ 95681 h 428060"/>
                <a:gd name="connsiteX35" fmla="*/ 324102 w 431775"/>
                <a:gd name="connsiteY35" fmla="*/ 96645 h 428060"/>
                <a:gd name="connsiteX36" fmla="*/ 308513 w 431775"/>
                <a:gd name="connsiteY36" fmla="*/ 104192 h 428060"/>
                <a:gd name="connsiteX37" fmla="*/ 284001 w 431775"/>
                <a:gd name="connsiteY37" fmla="*/ 110720 h 428060"/>
                <a:gd name="connsiteX38" fmla="*/ 283945 w 431775"/>
                <a:gd name="connsiteY38" fmla="*/ 110720 h 428060"/>
                <a:gd name="connsiteX39" fmla="*/ 239107 w 431775"/>
                <a:gd name="connsiteY39" fmla="*/ 99482 h 428060"/>
                <a:gd name="connsiteX40" fmla="*/ 237041 w 431775"/>
                <a:gd name="connsiteY40" fmla="*/ 97940 h 428060"/>
                <a:gd name="connsiteX41" fmla="*/ 237041 w 431775"/>
                <a:gd name="connsiteY41" fmla="*/ 11155 h 428060"/>
                <a:gd name="connsiteX42" fmla="*/ 207791 w 431775"/>
                <a:gd name="connsiteY42" fmla="*/ 0 h 428060"/>
                <a:gd name="connsiteX43" fmla="*/ 179588 w 431775"/>
                <a:gd name="connsiteY43" fmla="*/ 11485 h 428060"/>
                <a:gd name="connsiteX44" fmla="*/ 179588 w 431775"/>
                <a:gd name="connsiteY44" fmla="*/ 171505 h 428060"/>
                <a:gd name="connsiteX45" fmla="*/ 164908 w 431775"/>
                <a:gd name="connsiteY45" fmla="*/ 179410 h 428060"/>
                <a:gd name="connsiteX46" fmla="*/ 156012 w 431775"/>
                <a:gd name="connsiteY46" fmla="*/ 183624 h 428060"/>
                <a:gd name="connsiteX47" fmla="*/ 150862 w 431775"/>
                <a:gd name="connsiteY47" fmla="*/ 185028 h 428060"/>
                <a:gd name="connsiteX48" fmla="*/ 143067 w 431775"/>
                <a:gd name="connsiteY48" fmla="*/ 181558 h 428060"/>
                <a:gd name="connsiteX49" fmla="*/ 96025 w 431775"/>
                <a:gd name="connsiteY49" fmla="*/ 166603 h 428060"/>
                <a:gd name="connsiteX50" fmla="*/ 57274 w 431775"/>
                <a:gd name="connsiteY50" fmla="*/ 180429 h 428060"/>
                <a:gd name="connsiteX51" fmla="*/ 53583 w 431775"/>
                <a:gd name="connsiteY51" fmla="*/ 191308 h 428060"/>
                <a:gd name="connsiteX52" fmla="*/ 66693 w 431775"/>
                <a:gd name="connsiteY52" fmla="*/ 204556 h 428060"/>
                <a:gd name="connsiteX53" fmla="*/ 72174 w 431775"/>
                <a:gd name="connsiteY53" fmla="*/ 202903 h 428060"/>
                <a:gd name="connsiteX54" fmla="*/ 73661 w 431775"/>
                <a:gd name="connsiteY54" fmla="*/ 201719 h 428060"/>
                <a:gd name="connsiteX55" fmla="*/ 93519 w 431775"/>
                <a:gd name="connsiteY55" fmla="*/ 194861 h 428060"/>
                <a:gd name="connsiteX56" fmla="*/ 121695 w 431775"/>
                <a:gd name="connsiteY56" fmla="*/ 204143 h 428060"/>
                <a:gd name="connsiteX57" fmla="*/ 123044 w 431775"/>
                <a:gd name="connsiteY57" fmla="*/ 205244 h 428060"/>
                <a:gd name="connsiteX58" fmla="*/ 121144 w 431775"/>
                <a:gd name="connsiteY58" fmla="*/ 207034 h 428060"/>
                <a:gd name="connsiteX59" fmla="*/ 99881 w 431775"/>
                <a:gd name="connsiteY59" fmla="*/ 229592 h 428060"/>
                <a:gd name="connsiteX60" fmla="*/ 97623 w 431775"/>
                <a:gd name="connsiteY60" fmla="*/ 232483 h 428060"/>
                <a:gd name="connsiteX61" fmla="*/ 93299 w 431775"/>
                <a:gd name="connsiteY61" fmla="*/ 235375 h 428060"/>
                <a:gd name="connsiteX62" fmla="*/ 88754 w 431775"/>
                <a:gd name="connsiteY62" fmla="*/ 233861 h 428060"/>
                <a:gd name="connsiteX63" fmla="*/ 34441 w 431775"/>
                <a:gd name="connsiteY63" fmla="*/ 218244 h 428060"/>
                <a:gd name="connsiteX64" fmla="*/ 30282 w 431775"/>
                <a:gd name="connsiteY64" fmla="*/ 218354 h 428060"/>
                <a:gd name="connsiteX65" fmla="*/ 20890 w 431775"/>
                <a:gd name="connsiteY65" fmla="*/ 223780 h 428060"/>
                <a:gd name="connsiteX66" fmla="*/ 19706 w 431775"/>
                <a:gd name="connsiteY66" fmla="*/ 236450 h 428060"/>
                <a:gd name="connsiteX67" fmla="*/ 27666 w 431775"/>
                <a:gd name="connsiteY67" fmla="*/ 243913 h 428060"/>
                <a:gd name="connsiteX68" fmla="*/ 30475 w 431775"/>
                <a:gd name="connsiteY68" fmla="*/ 244299 h 428060"/>
                <a:gd name="connsiteX69" fmla="*/ 31246 w 431775"/>
                <a:gd name="connsiteY69" fmla="*/ 244299 h 428060"/>
                <a:gd name="connsiteX70" fmla="*/ 33780 w 431775"/>
                <a:gd name="connsiteY70" fmla="*/ 244189 h 428060"/>
                <a:gd name="connsiteX71" fmla="*/ 75066 w 431775"/>
                <a:gd name="connsiteY71" fmla="*/ 259144 h 428060"/>
                <a:gd name="connsiteX72" fmla="*/ 73937 w 431775"/>
                <a:gd name="connsiteY72" fmla="*/ 260632 h 428060"/>
                <a:gd name="connsiteX73" fmla="*/ 64930 w 431775"/>
                <a:gd name="connsiteY73" fmla="*/ 268151 h 428060"/>
                <a:gd name="connsiteX74" fmla="*/ 24994 w 431775"/>
                <a:gd name="connsiteY74" fmla="*/ 277377 h 428060"/>
                <a:gd name="connsiteX75" fmla="*/ 14721 w 431775"/>
                <a:gd name="connsiteY75" fmla="*/ 276661 h 428060"/>
                <a:gd name="connsiteX76" fmla="*/ 12215 w 431775"/>
                <a:gd name="connsiteY76" fmla="*/ 276441 h 428060"/>
                <a:gd name="connsiteX77" fmla="*/ 1721 w 431775"/>
                <a:gd name="connsiteY77" fmla="*/ 282417 h 428060"/>
                <a:gd name="connsiteX78" fmla="*/ 2024 w 431775"/>
                <a:gd name="connsiteY78" fmla="*/ 296574 h 428060"/>
                <a:gd name="connsiteX79" fmla="*/ 7119 w 431775"/>
                <a:gd name="connsiteY79" fmla="*/ 301587 h 428060"/>
                <a:gd name="connsiteX80" fmla="*/ 12435 w 431775"/>
                <a:gd name="connsiteY80" fmla="*/ 303157 h 428060"/>
                <a:gd name="connsiteX81" fmla="*/ 25380 w 431775"/>
                <a:gd name="connsiteY81" fmla="*/ 303652 h 428060"/>
                <a:gd name="connsiteX82" fmla="*/ 81593 w 431775"/>
                <a:gd name="connsiteY82" fmla="*/ 291506 h 428060"/>
                <a:gd name="connsiteX83" fmla="*/ 121309 w 431775"/>
                <a:gd name="connsiteY83" fmla="*/ 259007 h 428060"/>
                <a:gd name="connsiteX84" fmla="*/ 123182 w 431775"/>
                <a:gd name="connsiteY84" fmla="*/ 256638 h 428060"/>
                <a:gd name="connsiteX85" fmla="*/ 126046 w 431775"/>
                <a:gd name="connsiteY85" fmla="*/ 253030 h 428060"/>
                <a:gd name="connsiteX86" fmla="*/ 133923 w 431775"/>
                <a:gd name="connsiteY86" fmla="*/ 243500 h 428060"/>
                <a:gd name="connsiteX87" fmla="*/ 135989 w 431775"/>
                <a:gd name="connsiteY87" fmla="*/ 246640 h 428060"/>
                <a:gd name="connsiteX88" fmla="*/ 138936 w 431775"/>
                <a:gd name="connsiteY88" fmla="*/ 251598 h 428060"/>
                <a:gd name="connsiteX89" fmla="*/ 148328 w 431775"/>
                <a:gd name="connsiteY89" fmla="*/ 270437 h 428060"/>
                <a:gd name="connsiteX90" fmla="*/ 147061 w 431775"/>
                <a:gd name="connsiteY90" fmla="*/ 276055 h 428060"/>
                <a:gd name="connsiteX91" fmla="*/ 145464 w 431775"/>
                <a:gd name="connsiteY91" fmla="*/ 276248 h 428060"/>
                <a:gd name="connsiteX92" fmla="*/ 141828 w 431775"/>
                <a:gd name="connsiteY92" fmla="*/ 275973 h 428060"/>
                <a:gd name="connsiteX93" fmla="*/ 136981 w 431775"/>
                <a:gd name="connsiteY93" fmla="*/ 275642 h 428060"/>
                <a:gd name="connsiteX94" fmla="*/ 101644 w 431775"/>
                <a:gd name="connsiteY94" fmla="*/ 293792 h 428060"/>
                <a:gd name="connsiteX95" fmla="*/ 94758 w 431775"/>
                <a:gd name="connsiteY95" fmla="*/ 300237 h 428060"/>
                <a:gd name="connsiteX96" fmla="*/ 80822 w 431775"/>
                <a:gd name="connsiteY96" fmla="*/ 311888 h 428060"/>
                <a:gd name="connsiteX97" fmla="*/ 77242 w 431775"/>
                <a:gd name="connsiteY97" fmla="*/ 325245 h 428060"/>
                <a:gd name="connsiteX98" fmla="*/ 90242 w 431775"/>
                <a:gd name="connsiteY98" fmla="*/ 335161 h 428060"/>
                <a:gd name="connsiteX99" fmla="*/ 90242 w 431775"/>
                <a:gd name="connsiteY99" fmla="*/ 335161 h 428060"/>
                <a:gd name="connsiteX100" fmla="*/ 97485 w 431775"/>
                <a:gd name="connsiteY100" fmla="*/ 332572 h 428060"/>
                <a:gd name="connsiteX101" fmla="*/ 100818 w 431775"/>
                <a:gd name="connsiteY101" fmla="*/ 329349 h 428060"/>
                <a:gd name="connsiteX102" fmla="*/ 111917 w 431775"/>
                <a:gd name="connsiteY102" fmla="*/ 318635 h 428060"/>
                <a:gd name="connsiteX103" fmla="*/ 130646 w 431775"/>
                <a:gd name="connsiteY103" fmla="*/ 304699 h 428060"/>
                <a:gd name="connsiteX104" fmla="*/ 122108 w 431775"/>
                <a:gd name="connsiteY104" fmla="*/ 336235 h 428060"/>
                <a:gd name="connsiteX105" fmla="*/ 122108 w 431775"/>
                <a:gd name="connsiteY105" fmla="*/ 336373 h 428060"/>
                <a:gd name="connsiteX106" fmla="*/ 124835 w 431775"/>
                <a:gd name="connsiteY106" fmla="*/ 357415 h 428060"/>
                <a:gd name="connsiteX107" fmla="*/ 136292 w 431775"/>
                <a:gd name="connsiteY107" fmla="*/ 365705 h 428060"/>
                <a:gd name="connsiteX108" fmla="*/ 147419 w 431775"/>
                <a:gd name="connsiteY108" fmla="*/ 360334 h 428060"/>
                <a:gd name="connsiteX109" fmla="*/ 149457 w 431775"/>
                <a:gd name="connsiteY109" fmla="*/ 350722 h 428060"/>
                <a:gd name="connsiteX110" fmla="*/ 148576 w 431775"/>
                <a:gd name="connsiteY110" fmla="*/ 345709 h 428060"/>
                <a:gd name="connsiteX111" fmla="*/ 162182 w 431775"/>
                <a:gd name="connsiteY111" fmla="*/ 307371 h 428060"/>
                <a:gd name="connsiteX112" fmla="*/ 164771 w 431775"/>
                <a:gd name="connsiteY112" fmla="*/ 303184 h 428060"/>
                <a:gd name="connsiteX113" fmla="*/ 165046 w 431775"/>
                <a:gd name="connsiteY113" fmla="*/ 302716 h 428060"/>
                <a:gd name="connsiteX114" fmla="*/ 169673 w 431775"/>
                <a:gd name="connsiteY114" fmla="*/ 294784 h 428060"/>
                <a:gd name="connsiteX115" fmla="*/ 177165 w 431775"/>
                <a:gd name="connsiteY115" fmla="*/ 271318 h 428060"/>
                <a:gd name="connsiteX116" fmla="*/ 166120 w 431775"/>
                <a:gd name="connsiteY116" fmla="*/ 234411 h 428060"/>
                <a:gd name="connsiteX117" fmla="*/ 160612 w 431775"/>
                <a:gd name="connsiteY117" fmla="*/ 221411 h 428060"/>
                <a:gd name="connsiteX118" fmla="*/ 179726 w 431775"/>
                <a:gd name="connsiteY118" fmla="*/ 210450 h 428060"/>
                <a:gd name="connsiteX119" fmla="*/ 179726 w 431775"/>
                <a:gd name="connsiteY119" fmla="*/ 406247 h 428060"/>
                <a:gd name="connsiteX120" fmla="*/ 190275 w 431775"/>
                <a:gd name="connsiteY120" fmla="*/ 423516 h 428060"/>
                <a:gd name="connsiteX121" fmla="*/ 208618 w 431775"/>
                <a:gd name="connsiteY121" fmla="*/ 428060 h 428060"/>
                <a:gd name="connsiteX122" fmla="*/ 214374 w 431775"/>
                <a:gd name="connsiteY122" fmla="*/ 427675 h 428060"/>
                <a:gd name="connsiteX123" fmla="*/ 237151 w 431775"/>
                <a:gd name="connsiteY123" fmla="*/ 406275 h 428060"/>
                <a:gd name="connsiteX124" fmla="*/ 237151 w 431775"/>
                <a:gd name="connsiteY124" fmla="*/ 143329 h 428060"/>
                <a:gd name="connsiteX125" fmla="*/ 237289 w 431775"/>
                <a:gd name="connsiteY125" fmla="*/ 140685 h 428060"/>
                <a:gd name="connsiteX126" fmla="*/ 256761 w 431775"/>
                <a:gd name="connsiteY126" fmla="*/ 145836 h 428060"/>
                <a:gd name="connsiteX127" fmla="*/ 260783 w 431775"/>
                <a:gd name="connsiteY127" fmla="*/ 155779 h 428060"/>
                <a:gd name="connsiteX128" fmla="*/ 261967 w 431775"/>
                <a:gd name="connsiteY128" fmla="*/ 179988 h 428060"/>
                <a:gd name="connsiteX129" fmla="*/ 263096 w 431775"/>
                <a:gd name="connsiteY129" fmla="*/ 214636 h 428060"/>
                <a:gd name="connsiteX130" fmla="*/ 250757 w 431775"/>
                <a:gd name="connsiteY130" fmla="*/ 239176 h 428060"/>
                <a:gd name="connsiteX131" fmla="*/ 243293 w 431775"/>
                <a:gd name="connsiteY131" fmla="*/ 253002 h 428060"/>
                <a:gd name="connsiteX132" fmla="*/ 243706 w 431775"/>
                <a:gd name="connsiteY132" fmla="*/ 264240 h 428060"/>
                <a:gd name="connsiteX133" fmla="*/ 256844 w 431775"/>
                <a:gd name="connsiteY133" fmla="*/ 271290 h 428060"/>
                <a:gd name="connsiteX134" fmla="*/ 267916 w 431775"/>
                <a:gd name="connsiteY134" fmla="*/ 264625 h 428060"/>
                <a:gd name="connsiteX135" fmla="*/ 273232 w 431775"/>
                <a:gd name="connsiteY135" fmla="*/ 254352 h 428060"/>
                <a:gd name="connsiteX136" fmla="*/ 274554 w 431775"/>
                <a:gd name="connsiteY136" fmla="*/ 251873 h 428060"/>
                <a:gd name="connsiteX137" fmla="*/ 299672 w 431775"/>
                <a:gd name="connsiteY137" fmla="*/ 330451 h 428060"/>
                <a:gd name="connsiteX138" fmla="*/ 312286 w 431775"/>
                <a:gd name="connsiteY138" fmla="*/ 337722 h 428060"/>
                <a:gd name="connsiteX139" fmla="*/ 324267 w 431775"/>
                <a:gd name="connsiteY139" fmla="*/ 331801 h 428060"/>
                <a:gd name="connsiteX140" fmla="*/ 325810 w 431775"/>
                <a:gd name="connsiteY140" fmla="*/ 317368 h 428060"/>
                <a:gd name="connsiteX141" fmla="*/ 320246 w 431775"/>
                <a:gd name="connsiteY141" fmla="*/ 301752 h 428060"/>
                <a:gd name="connsiteX142" fmla="*/ 316418 w 431775"/>
                <a:gd name="connsiteY142" fmla="*/ 291203 h 428060"/>
                <a:gd name="connsiteX143" fmla="*/ 342087 w 431775"/>
                <a:gd name="connsiteY143" fmla="*/ 318856 h 428060"/>
                <a:gd name="connsiteX144" fmla="*/ 354095 w 431775"/>
                <a:gd name="connsiteY144" fmla="*/ 325686 h 428060"/>
                <a:gd name="connsiteX145" fmla="*/ 361449 w 431775"/>
                <a:gd name="connsiteY145" fmla="*/ 323125 h 428060"/>
                <a:gd name="connsiteX146" fmla="*/ 366902 w 431775"/>
                <a:gd name="connsiteY146" fmla="*/ 313540 h 428060"/>
                <a:gd name="connsiteX147" fmla="*/ 363983 w 431775"/>
                <a:gd name="connsiteY147" fmla="*/ 302936 h 428060"/>
                <a:gd name="connsiteX148" fmla="*/ 352140 w 431775"/>
                <a:gd name="connsiteY148" fmla="*/ 288008 h 428060"/>
                <a:gd name="connsiteX149" fmla="*/ 356987 w 431775"/>
                <a:gd name="connsiteY149" fmla="*/ 289000 h 428060"/>
                <a:gd name="connsiteX150" fmla="*/ 369326 w 431775"/>
                <a:gd name="connsiteY150" fmla="*/ 282473 h 428060"/>
                <a:gd name="connsiteX151" fmla="*/ 370428 w 431775"/>
                <a:gd name="connsiteY151" fmla="*/ 271979 h 428060"/>
                <a:gd name="connsiteX152" fmla="*/ 364038 w 431775"/>
                <a:gd name="connsiteY152" fmla="*/ 250964 h 428060"/>
                <a:gd name="connsiteX153" fmla="*/ 365553 w 431775"/>
                <a:gd name="connsiteY153" fmla="*/ 251212 h 428060"/>
                <a:gd name="connsiteX154" fmla="*/ 373375 w 431775"/>
                <a:gd name="connsiteY154" fmla="*/ 252865 h 428060"/>
                <a:gd name="connsiteX155" fmla="*/ 378084 w 431775"/>
                <a:gd name="connsiteY155" fmla="*/ 253608 h 428060"/>
                <a:gd name="connsiteX156" fmla="*/ 391305 w 431775"/>
                <a:gd name="connsiteY156" fmla="*/ 242178 h 428060"/>
                <a:gd name="connsiteX157" fmla="*/ 381142 w 431775"/>
                <a:gd name="connsiteY157" fmla="*/ 227581 h 428060"/>
                <a:gd name="connsiteX158" fmla="*/ 353902 w 431775"/>
                <a:gd name="connsiteY158" fmla="*/ 220668 h 428060"/>
                <a:gd name="connsiteX159" fmla="*/ 299810 w 431775"/>
                <a:gd name="connsiteY159" fmla="*/ 196927 h 428060"/>
                <a:gd name="connsiteX160" fmla="*/ 296945 w 431775"/>
                <a:gd name="connsiteY160" fmla="*/ 191721 h 428060"/>
                <a:gd name="connsiteX161" fmla="*/ 295734 w 431775"/>
                <a:gd name="connsiteY161" fmla="*/ 175526 h 428060"/>
                <a:gd name="connsiteX162" fmla="*/ 295816 w 431775"/>
                <a:gd name="connsiteY162" fmla="*/ 168613 h 428060"/>
                <a:gd name="connsiteX163" fmla="*/ 298405 w 431775"/>
                <a:gd name="connsiteY163" fmla="*/ 170817 h 428060"/>
                <a:gd name="connsiteX164" fmla="*/ 309918 w 431775"/>
                <a:gd name="connsiteY164" fmla="*/ 181696 h 428060"/>
                <a:gd name="connsiteX165" fmla="*/ 418296 w 431775"/>
                <a:gd name="connsiteY165" fmla="*/ 232759 h 428060"/>
                <a:gd name="connsiteX166" fmla="*/ 418874 w 431775"/>
                <a:gd name="connsiteY166" fmla="*/ 232814 h 428060"/>
                <a:gd name="connsiteX167" fmla="*/ 419315 w 431775"/>
                <a:gd name="connsiteY167" fmla="*/ 232814 h 428060"/>
                <a:gd name="connsiteX168" fmla="*/ 429395 w 431775"/>
                <a:gd name="connsiteY168" fmla="*/ 225956 h 428060"/>
                <a:gd name="connsiteX169" fmla="*/ 430222 w 431775"/>
                <a:gd name="connsiteY169" fmla="*/ 209734 h 428060"/>
                <a:gd name="connsiteX170" fmla="*/ 189669 w 431775"/>
                <a:gd name="connsiteY170" fmla="*/ 15121 h 428060"/>
                <a:gd name="connsiteX171" fmla="*/ 227264 w 431775"/>
                <a:gd name="connsiteY171" fmla="*/ 15506 h 428060"/>
                <a:gd name="connsiteX172" fmla="*/ 189669 w 431775"/>
                <a:gd name="connsiteY172" fmla="*/ 15121 h 428060"/>
                <a:gd name="connsiteX173" fmla="*/ 422124 w 431775"/>
                <a:gd name="connsiteY173" fmla="*/ 222045 h 428060"/>
                <a:gd name="connsiteX174" fmla="*/ 419150 w 431775"/>
                <a:gd name="connsiteY174" fmla="*/ 224579 h 428060"/>
                <a:gd name="connsiteX175" fmla="*/ 316004 w 431775"/>
                <a:gd name="connsiteY175" fmla="*/ 176187 h 428060"/>
                <a:gd name="connsiteX176" fmla="*/ 303693 w 431775"/>
                <a:gd name="connsiteY176" fmla="*/ 164537 h 428060"/>
                <a:gd name="connsiteX177" fmla="*/ 287443 w 431775"/>
                <a:gd name="connsiteY177" fmla="*/ 175581 h 428060"/>
                <a:gd name="connsiteX178" fmla="*/ 288820 w 431775"/>
                <a:gd name="connsiteY178" fmla="*/ 193429 h 428060"/>
                <a:gd name="connsiteX179" fmla="*/ 294825 w 431775"/>
                <a:gd name="connsiteY179" fmla="*/ 203592 h 428060"/>
                <a:gd name="connsiteX180" fmla="*/ 378911 w 431775"/>
                <a:gd name="connsiteY180" fmla="*/ 235568 h 428060"/>
                <a:gd name="connsiteX181" fmla="*/ 375881 w 431775"/>
                <a:gd name="connsiteY181" fmla="*/ 244988 h 428060"/>
                <a:gd name="connsiteX182" fmla="*/ 360375 w 431775"/>
                <a:gd name="connsiteY182" fmla="*/ 241738 h 428060"/>
                <a:gd name="connsiteX183" fmla="*/ 355032 w 431775"/>
                <a:gd name="connsiteY183" fmla="*/ 247714 h 428060"/>
                <a:gd name="connsiteX184" fmla="*/ 362799 w 431775"/>
                <a:gd name="connsiteY184" fmla="*/ 275174 h 428060"/>
                <a:gd name="connsiteX185" fmla="*/ 353682 w 431775"/>
                <a:gd name="connsiteY185" fmla="*/ 278699 h 428060"/>
                <a:gd name="connsiteX186" fmla="*/ 342197 w 431775"/>
                <a:gd name="connsiteY186" fmla="*/ 244051 h 428060"/>
                <a:gd name="connsiteX187" fmla="*/ 336441 w 431775"/>
                <a:gd name="connsiteY187" fmla="*/ 236450 h 428060"/>
                <a:gd name="connsiteX188" fmla="*/ 297827 w 431775"/>
                <a:gd name="connsiteY188" fmla="*/ 220695 h 428060"/>
                <a:gd name="connsiteX189" fmla="*/ 292208 w 431775"/>
                <a:gd name="connsiteY189" fmla="*/ 226149 h 428060"/>
                <a:gd name="connsiteX190" fmla="*/ 295981 w 431775"/>
                <a:gd name="connsiteY190" fmla="*/ 248210 h 428060"/>
                <a:gd name="connsiteX191" fmla="*/ 305015 w 431775"/>
                <a:gd name="connsiteY191" fmla="*/ 259062 h 428060"/>
                <a:gd name="connsiteX192" fmla="*/ 357428 w 431775"/>
                <a:gd name="connsiteY192" fmla="*/ 308004 h 428060"/>
                <a:gd name="connsiteX193" fmla="*/ 356354 w 431775"/>
                <a:gd name="connsiteY193" fmla="*/ 316597 h 428060"/>
                <a:gd name="connsiteX194" fmla="*/ 348587 w 431775"/>
                <a:gd name="connsiteY194" fmla="*/ 313815 h 428060"/>
                <a:gd name="connsiteX195" fmla="*/ 308651 w 431775"/>
                <a:gd name="connsiteY195" fmla="*/ 275201 h 428060"/>
                <a:gd name="connsiteX196" fmla="*/ 303886 w 431775"/>
                <a:gd name="connsiteY196" fmla="*/ 279801 h 428060"/>
                <a:gd name="connsiteX197" fmla="*/ 317932 w 431775"/>
                <a:gd name="connsiteY197" fmla="*/ 320040 h 428060"/>
                <a:gd name="connsiteX198" fmla="*/ 306971 w 431775"/>
                <a:gd name="connsiteY198" fmla="*/ 326705 h 428060"/>
                <a:gd name="connsiteX199" fmla="*/ 281412 w 431775"/>
                <a:gd name="connsiteY199" fmla="*/ 244106 h 428060"/>
                <a:gd name="connsiteX200" fmla="*/ 270780 w 431775"/>
                <a:gd name="connsiteY200" fmla="*/ 241132 h 428060"/>
                <a:gd name="connsiteX201" fmla="*/ 260397 w 431775"/>
                <a:gd name="connsiteY201" fmla="*/ 261072 h 428060"/>
                <a:gd name="connsiteX202" fmla="*/ 250564 w 431775"/>
                <a:gd name="connsiteY202" fmla="*/ 256803 h 428060"/>
                <a:gd name="connsiteX203" fmla="*/ 270780 w 431775"/>
                <a:gd name="connsiteY203" fmla="*/ 217473 h 428060"/>
                <a:gd name="connsiteX204" fmla="*/ 268963 w 431775"/>
                <a:gd name="connsiteY204" fmla="*/ 155916 h 428060"/>
                <a:gd name="connsiteX205" fmla="*/ 259323 w 431775"/>
                <a:gd name="connsiteY205" fmla="*/ 138014 h 428060"/>
                <a:gd name="connsiteX206" fmla="*/ 237344 w 431775"/>
                <a:gd name="connsiteY206" fmla="*/ 132340 h 428060"/>
                <a:gd name="connsiteX207" fmla="*/ 228806 w 431775"/>
                <a:gd name="connsiteY207" fmla="*/ 143467 h 428060"/>
                <a:gd name="connsiteX208" fmla="*/ 228806 w 431775"/>
                <a:gd name="connsiteY208" fmla="*/ 406109 h 428060"/>
                <a:gd name="connsiteX209" fmla="*/ 213162 w 431775"/>
                <a:gd name="connsiteY209" fmla="*/ 419330 h 428060"/>
                <a:gd name="connsiteX210" fmla="*/ 187878 w 431775"/>
                <a:gd name="connsiteY210" fmla="*/ 406109 h 428060"/>
                <a:gd name="connsiteX211" fmla="*/ 187878 w 431775"/>
                <a:gd name="connsiteY211" fmla="*/ 208439 h 428060"/>
                <a:gd name="connsiteX212" fmla="*/ 179478 w 431775"/>
                <a:gd name="connsiteY212" fmla="*/ 201058 h 428060"/>
                <a:gd name="connsiteX213" fmla="*/ 154470 w 431775"/>
                <a:gd name="connsiteY213" fmla="*/ 215352 h 428060"/>
                <a:gd name="connsiteX214" fmla="*/ 168792 w 431775"/>
                <a:gd name="connsiteY214" fmla="*/ 270960 h 428060"/>
                <a:gd name="connsiteX215" fmla="*/ 162319 w 431775"/>
                <a:gd name="connsiteY215" fmla="*/ 290680 h 428060"/>
                <a:gd name="connsiteX216" fmla="*/ 157582 w 431775"/>
                <a:gd name="connsiteY216" fmla="*/ 298805 h 428060"/>
                <a:gd name="connsiteX217" fmla="*/ 140231 w 431775"/>
                <a:gd name="connsiteY217" fmla="*/ 346398 h 428060"/>
                <a:gd name="connsiteX218" fmla="*/ 141332 w 431775"/>
                <a:gd name="connsiteY218" fmla="*/ 352650 h 428060"/>
                <a:gd name="connsiteX219" fmla="*/ 132601 w 431775"/>
                <a:gd name="connsiteY219" fmla="*/ 354798 h 428060"/>
                <a:gd name="connsiteX220" fmla="*/ 130260 w 431775"/>
                <a:gd name="connsiteY220" fmla="*/ 336455 h 428060"/>
                <a:gd name="connsiteX221" fmla="*/ 130260 w 431775"/>
                <a:gd name="connsiteY221" fmla="*/ 336455 h 428060"/>
                <a:gd name="connsiteX222" fmla="*/ 139928 w 431775"/>
                <a:gd name="connsiteY222" fmla="*/ 304809 h 428060"/>
                <a:gd name="connsiteX223" fmla="*/ 136898 w 431775"/>
                <a:gd name="connsiteY223" fmla="*/ 296078 h 428060"/>
                <a:gd name="connsiteX224" fmla="*/ 106244 w 431775"/>
                <a:gd name="connsiteY224" fmla="*/ 312411 h 428060"/>
                <a:gd name="connsiteX225" fmla="*/ 92170 w 431775"/>
                <a:gd name="connsiteY225" fmla="*/ 326044 h 428060"/>
                <a:gd name="connsiteX226" fmla="*/ 85862 w 431775"/>
                <a:gd name="connsiteY226" fmla="*/ 318277 h 428060"/>
                <a:gd name="connsiteX227" fmla="*/ 100157 w 431775"/>
                <a:gd name="connsiteY227" fmla="*/ 306324 h 428060"/>
                <a:gd name="connsiteX228" fmla="*/ 107373 w 431775"/>
                <a:gd name="connsiteY228" fmla="*/ 299576 h 428060"/>
                <a:gd name="connsiteX229" fmla="*/ 136898 w 431775"/>
                <a:gd name="connsiteY229" fmla="*/ 283822 h 428060"/>
                <a:gd name="connsiteX230" fmla="*/ 153120 w 431775"/>
                <a:gd name="connsiteY230" fmla="*/ 281481 h 428060"/>
                <a:gd name="connsiteX231" fmla="*/ 156508 w 431775"/>
                <a:gd name="connsiteY231" fmla="*/ 270960 h 428060"/>
                <a:gd name="connsiteX232" fmla="*/ 143040 w 431775"/>
                <a:gd name="connsiteY232" fmla="*/ 242399 h 428060"/>
                <a:gd name="connsiteX233" fmla="*/ 127919 w 431775"/>
                <a:gd name="connsiteY233" fmla="*/ 237689 h 428060"/>
                <a:gd name="connsiteX234" fmla="*/ 119491 w 431775"/>
                <a:gd name="connsiteY234" fmla="*/ 247852 h 428060"/>
                <a:gd name="connsiteX235" fmla="*/ 114754 w 431775"/>
                <a:gd name="connsiteY235" fmla="*/ 253829 h 428060"/>
                <a:gd name="connsiteX236" fmla="*/ 77875 w 431775"/>
                <a:gd name="connsiteY236" fmla="*/ 284042 h 428060"/>
                <a:gd name="connsiteX237" fmla="*/ 12958 w 431775"/>
                <a:gd name="connsiteY237" fmla="*/ 294894 h 428060"/>
                <a:gd name="connsiteX238" fmla="*/ 11030 w 431775"/>
                <a:gd name="connsiteY238" fmla="*/ 294316 h 428060"/>
                <a:gd name="connsiteX239" fmla="*/ 9075 w 431775"/>
                <a:gd name="connsiteY239" fmla="*/ 292360 h 428060"/>
                <a:gd name="connsiteX240" fmla="*/ 13179 w 431775"/>
                <a:gd name="connsiteY240" fmla="*/ 284758 h 428060"/>
                <a:gd name="connsiteX241" fmla="*/ 69062 w 431775"/>
                <a:gd name="connsiteY241" fmla="*/ 275229 h 428060"/>
                <a:gd name="connsiteX242" fmla="*/ 80271 w 431775"/>
                <a:gd name="connsiteY242" fmla="*/ 265809 h 428060"/>
                <a:gd name="connsiteX243" fmla="*/ 79418 w 431775"/>
                <a:gd name="connsiteY243" fmla="*/ 252149 h 428060"/>
                <a:gd name="connsiteX244" fmla="*/ 30640 w 431775"/>
                <a:gd name="connsiteY244" fmla="*/ 236009 h 428060"/>
                <a:gd name="connsiteX245" fmla="*/ 29759 w 431775"/>
                <a:gd name="connsiteY245" fmla="*/ 235926 h 428060"/>
                <a:gd name="connsiteX246" fmla="*/ 27390 w 431775"/>
                <a:gd name="connsiteY246" fmla="*/ 233558 h 428060"/>
                <a:gd name="connsiteX247" fmla="*/ 30695 w 431775"/>
                <a:gd name="connsiteY247" fmla="*/ 226589 h 428060"/>
                <a:gd name="connsiteX248" fmla="*/ 84733 w 431775"/>
                <a:gd name="connsiteY248" fmla="*/ 241077 h 428060"/>
                <a:gd name="connsiteX249" fmla="*/ 104123 w 431775"/>
                <a:gd name="connsiteY249" fmla="*/ 237579 h 428060"/>
                <a:gd name="connsiteX250" fmla="*/ 106354 w 431775"/>
                <a:gd name="connsiteY250" fmla="*/ 234714 h 428060"/>
                <a:gd name="connsiteX251" fmla="*/ 126404 w 431775"/>
                <a:gd name="connsiteY251" fmla="*/ 213397 h 428060"/>
                <a:gd name="connsiteX252" fmla="*/ 126707 w 431775"/>
                <a:gd name="connsiteY252" fmla="*/ 197588 h 428060"/>
                <a:gd name="connsiteX253" fmla="*/ 67905 w 431775"/>
                <a:gd name="connsiteY253" fmla="*/ 195770 h 428060"/>
                <a:gd name="connsiteX254" fmla="*/ 67629 w 431775"/>
                <a:gd name="connsiteY254" fmla="*/ 195990 h 428060"/>
                <a:gd name="connsiteX255" fmla="*/ 61791 w 431775"/>
                <a:gd name="connsiteY255" fmla="*/ 190151 h 428060"/>
                <a:gd name="connsiteX256" fmla="*/ 62892 w 431775"/>
                <a:gd name="connsiteY256" fmla="*/ 186488 h 428060"/>
                <a:gd name="connsiteX257" fmla="*/ 138358 w 431775"/>
                <a:gd name="connsiteY257" fmla="*/ 188306 h 428060"/>
                <a:gd name="connsiteX258" fmla="*/ 159620 w 431775"/>
                <a:gd name="connsiteY258" fmla="*/ 191032 h 428060"/>
                <a:gd name="connsiteX259" fmla="*/ 187878 w 431775"/>
                <a:gd name="connsiteY259" fmla="*/ 171230 h 428060"/>
                <a:gd name="connsiteX260" fmla="*/ 187878 w 431775"/>
                <a:gd name="connsiteY260" fmla="*/ 26909 h 428060"/>
                <a:gd name="connsiteX261" fmla="*/ 190137 w 431775"/>
                <a:gd name="connsiteY261" fmla="*/ 28258 h 428060"/>
                <a:gd name="connsiteX262" fmla="*/ 209609 w 431775"/>
                <a:gd name="connsiteY262" fmla="*/ 33023 h 428060"/>
                <a:gd name="connsiteX263" fmla="*/ 228586 w 431775"/>
                <a:gd name="connsiteY263" fmla="*/ 28176 h 428060"/>
                <a:gd name="connsiteX264" fmla="*/ 228806 w 431775"/>
                <a:gd name="connsiteY264" fmla="*/ 28010 h 428060"/>
                <a:gd name="connsiteX265" fmla="*/ 228806 w 431775"/>
                <a:gd name="connsiteY265" fmla="*/ 97967 h 428060"/>
                <a:gd name="connsiteX266" fmla="*/ 238088 w 431775"/>
                <a:gd name="connsiteY266" fmla="*/ 107717 h 428060"/>
                <a:gd name="connsiteX267" fmla="*/ 282761 w 431775"/>
                <a:gd name="connsiteY267" fmla="*/ 119037 h 428060"/>
                <a:gd name="connsiteX268" fmla="*/ 311846 w 431775"/>
                <a:gd name="connsiteY268" fmla="*/ 111794 h 428060"/>
                <a:gd name="connsiteX269" fmla="*/ 329748 w 431775"/>
                <a:gd name="connsiteY269" fmla="*/ 103090 h 428060"/>
                <a:gd name="connsiteX270" fmla="*/ 335229 w 431775"/>
                <a:gd name="connsiteY270" fmla="*/ 102815 h 428060"/>
                <a:gd name="connsiteX271" fmla="*/ 339030 w 431775"/>
                <a:gd name="connsiteY271" fmla="*/ 106616 h 428060"/>
                <a:gd name="connsiteX272" fmla="*/ 336909 w 431775"/>
                <a:gd name="connsiteY272" fmla="*/ 114548 h 428060"/>
                <a:gd name="connsiteX273" fmla="*/ 322615 w 431775"/>
                <a:gd name="connsiteY273" fmla="*/ 122563 h 428060"/>
                <a:gd name="connsiteX274" fmla="*/ 309257 w 431775"/>
                <a:gd name="connsiteY274" fmla="*/ 129063 h 428060"/>
                <a:gd name="connsiteX275" fmla="*/ 310661 w 431775"/>
                <a:gd name="connsiteY275" fmla="*/ 138840 h 428060"/>
                <a:gd name="connsiteX276" fmla="*/ 326030 w 431775"/>
                <a:gd name="connsiteY276" fmla="*/ 153437 h 428060"/>
                <a:gd name="connsiteX277" fmla="*/ 335064 w 431775"/>
                <a:gd name="connsiteY277" fmla="*/ 153300 h 428060"/>
                <a:gd name="connsiteX278" fmla="*/ 344648 w 431775"/>
                <a:gd name="connsiteY278" fmla="*/ 144596 h 428060"/>
                <a:gd name="connsiteX279" fmla="*/ 365911 w 431775"/>
                <a:gd name="connsiteY279" fmla="*/ 133497 h 428060"/>
                <a:gd name="connsiteX280" fmla="*/ 390699 w 431775"/>
                <a:gd name="connsiteY280" fmla="*/ 131596 h 428060"/>
                <a:gd name="connsiteX281" fmla="*/ 392792 w 431775"/>
                <a:gd name="connsiteY281" fmla="*/ 132147 h 428060"/>
                <a:gd name="connsiteX282" fmla="*/ 395711 w 431775"/>
                <a:gd name="connsiteY282" fmla="*/ 135067 h 428060"/>
                <a:gd name="connsiteX283" fmla="*/ 388826 w 431775"/>
                <a:gd name="connsiteY283" fmla="*/ 141732 h 428060"/>
                <a:gd name="connsiteX284" fmla="*/ 375275 w 431775"/>
                <a:gd name="connsiteY284" fmla="*/ 142861 h 428060"/>
                <a:gd name="connsiteX285" fmla="*/ 355280 w 431775"/>
                <a:gd name="connsiteY285" fmla="*/ 155228 h 428060"/>
                <a:gd name="connsiteX286" fmla="*/ 345034 w 431775"/>
                <a:gd name="connsiteY286" fmla="*/ 164978 h 428060"/>
                <a:gd name="connsiteX287" fmla="*/ 345475 w 431775"/>
                <a:gd name="connsiteY287" fmla="*/ 174425 h 428060"/>
                <a:gd name="connsiteX288" fmla="*/ 361201 w 431775"/>
                <a:gd name="connsiteY288" fmla="*/ 187893 h 428060"/>
                <a:gd name="connsiteX289" fmla="*/ 370593 w 431775"/>
                <a:gd name="connsiteY289" fmla="*/ 191886 h 428060"/>
                <a:gd name="connsiteX290" fmla="*/ 386127 w 431775"/>
                <a:gd name="connsiteY290" fmla="*/ 186075 h 428060"/>
                <a:gd name="connsiteX291" fmla="*/ 399512 w 431775"/>
                <a:gd name="connsiteY291" fmla="*/ 168696 h 428060"/>
                <a:gd name="connsiteX292" fmla="*/ 400201 w 431775"/>
                <a:gd name="connsiteY292" fmla="*/ 167787 h 428060"/>
                <a:gd name="connsiteX293" fmla="*/ 409427 w 431775"/>
                <a:gd name="connsiteY293" fmla="*/ 172992 h 428060"/>
                <a:gd name="connsiteX294" fmla="*/ 408326 w 431775"/>
                <a:gd name="connsiteY294" fmla="*/ 175912 h 428060"/>
                <a:gd name="connsiteX295" fmla="*/ 395216 w 431775"/>
                <a:gd name="connsiteY295" fmla="*/ 195164 h 428060"/>
                <a:gd name="connsiteX296" fmla="*/ 391993 w 431775"/>
                <a:gd name="connsiteY296" fmla="*/ 197560 h 428060"/>
                <a:gd name="connsiteX297" fmla="*/ 409951 w 431775"/>
                <a:gd name="connsiteY297" fmla="*/ 209899 h 428060"/>
                <a:gd name="connsiteX298" fmla="*/ 418737 w 431775"/>
                <a:gd name="connsiteY298" fmla="*/ 210835 h 428060"/>
                <a:gd name="connsiteX299" fmla="*/ 422124 w 431775"/>
                <a:gd name="connsiteY299" fmla="*/ 222073 h 428060"/>
                <a:gd name="connsiteX300" fmla="*/ 345227 w 431775"/>
                <a:gd name="connsiteY300" fmla="*/ 279939 h 428060"/>
                <a:gd name="connsiteX301" fmla="*/ 308293 w 431775"/>
                <a:gd name="connsiteY301" fmla="*/ 251488 h 428060"/>
                <a:gd name="connsiteX302" fmla="*/ 305346 w 431775"/>
                <a:gd name="connsiteY302" fmla="*/ 250358 h 428060"/>
                <a:gd name="connsiteX303" fmla="*/ 304988 w 431775"/>
                <a:gd name="connsiteY303" fmla="*/ 250248 h 428060"/>
                <a:gd name="connsiteX304" fmla="*/ 304079 w 431775"/>
                <a:gd name="connsiteY304" fmla="*/ 246640 h 428060"/>
                <a:gd name="connsiteX305" fmla="*/ 301600 w 431775"/>
                <a:gd name="connsiteY305" fmla="*/ 232621 h 428060"/>
                <a:gd name="connsiteX306" fmla="*/ 333934 w 431775"/>
                <a:gd name="connsiteY306" fmla="*/ 244382 h 428060"/>
                <a:gd name="connsiteX307" fmla="*/ 343051 w 431775"/>
                <a:gd name="connsiteY307" fmla="*/ 275119 h 428060"/>
                <a:gd name="connsiteX308" fmla="*/ 345227 w 431775"/>
                <a:gd name="connsiteY308" fmla="*/ 279939 h 42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431775" h="428060">
                  <a:moveTo>
                    <a:pt x="430194" y="209789"/>
                  </a:moveTo>
                  <a:cubicBezTo>
                    <a:pt x="428184" y="205795"/>
                    <a:pt x="424493" y="203261"/>
                    <a:pt x="419976" y="202655"/>
                  </a:cubicBezTo>
                  <a:cubicBezTo>
                    <a:pt x="419646" y="202600"/>
                    <a:pt x="418819" y="202518"/>
                    <a:pt x="417635" y="202407"/>
                  </a:cubicBezTo>
                  <a:cubicBezTo>
                    <a:pt x="416065" y="202242"/>
                    <a:pt x="413669" y="202022"/>
                    <a:pt x="410970" y="201691"/>
                  </a:cubicBezTo>
                  <a:cubicBezTo>
                    <a:pt x="407169" y="201223"/>
                    <a:pt x="404222" y="200727"/>
                    <a:pt x="401964" y="200232"/>
                  </a:cubicBezTo>
                  <a:cubicBezTo>
                    <a:pt x="407747" y="194943"/>
                    <a:pt x="412457" y="187810"/>
                    <a:pt x="415982" y="179024"/>
                  </a:cubicBezTo>
                  <a:cubicBezTo>
                    <a:pt x="416423" y="177978"/>
                    <a:pt x="416809" y="176876"/>
                    <a:pt x="417249" y="175664"/>
                  </a:cubicBezTo>
                  <a:cubicBezTo>
                    <a:pt x="418599" y="171725"/>
                    <a:pt x="417938" y="167456"/>
                    <a:pt x="415432" y="163931"/>
                  </a:cubicBezTo>
                  <a:cubicBezTo>
                    <a:pt x="412732" y="160158"/>
                    <a:pt x="408271" y="157817"/>
                    <a:pt x="403781" y="157817"/>
                  </a:cubicBezTo>
                  <a:cubicBezTo>
                    <a:pt x="400063" y="157817"/>
                    <a:pt x="396648" y="159359"/>
                    <a:pt x="394142" y="162141"/>
                  </a:cubicBezTo>
                  <a:cubicBezTo>
                    <a:pt x="393481" y="162829"/>
                    <a:pt x="392902" y="163600"/>
                    <a:pt x="392406" y="164454"/>
                  </a:cubicBezTo>
                  <a:cubicBezTo>
                    <a:pt x="387917" y="172056"/>
                    <a:pt x="384337" y="176766"/>
                    <a:pt x="380811" y="179713"/>
                  </a:cubicBezTo>
                  <a:cubicBezTo>
                    <a:pt x="377616" y="182384"/>
                    <a:pt x="374476" y="183596"/>
                    <a:pt x="370593" y="183596"/>
                  </a:cubicBezTo>
                  <a:cubicBezTo>
                    <a:pt x="369657" y="183596"/>
                    <a:pt x="368142" y="182660"/>
                    <a:pt x="365993" y="181145"/>
                  </a:cubicBezTo>
                  <a:cubicBezTo>
                    <a:pt x="360843" y="177454"/>
                    <a:pt x="356326" y="173378"/>
                    <a:pt x="352222" y="169439"/>
                  </a:cubicBezTo>
                  <a:cubicBezTo>
                    <a:pt x="355059" y="166630"/>
                    <a:pt x="357869" y="163931"/>
                    <a:pt x="360733" y="161397"/>
                  </a:cubicBezTo>
                  <a:cubicBezTo>
                    <a:pt x="367150" y="155723"/>
                    <a:pt x="372549" y="152336"/>
                    <a:pt x="377671" y="150738"/>
                  </a:cubicBezTo>
                  <a:cubicBezTo>
                    <a:pt x="379985" y="150022"/>
                    <a:pt x="382298" y="149664"/>
                    <a:pt x="384584" y="149664"/>
                  </a:cubicBezTo>
                  <a:cubicBezTo>
                    <a:pt x="385603" y="149664"/>
                    <a:pt x="386650" y="149747"/>
                    <a:pt x="387697" y="149884"/>
                  </a:cubicBezTo>
                  <a:cubicBezTo>
                    <a:pt x="388495" y="149995"/>
                    <a:pt x="389239" y="150050"/>
                    <a:pt x="389983" y="150050"/>
                  </a:cubicBezTo>
                  <a:cubicBezTo>
                    <a:pt x="394775" y="150050"/>
                    <a:pt x="399044" y="147929"/>
                    <a:pt x="401688" y="144211"/>
                  </a:cubicBezTo>
                  <a:cubicBezTo>
                    <a:pt x="404167" y="140740"/>
                    <a:pt x="404855" y="136334"/>
                    <a:pt x="403561" y="132505"/>
                  </a:cubicBezTo>
                  <a:cubicBezTo>
                    <a:pt x="402432" y="128925"/>
                    <a:pt x="399678" y="126033"/>
                    <a:pt x="396014" y="124491"/>
                  </a:cubicBezTo>
                  <a:cubicBezTo>
                    <a:pt x="394775" y="123940"/>
                    <a:pt x="393370" y="123582"/>
                    <a:pt x="391745" y="123334"/>
                  </a:cubicBezTo>
                  <a:cubicBezTo>
                    <a:pt x="388688" y="122948"/>
                    <a:pt x="385603" y="122728"/>
                    <a:pt x="382574" y="122728"/>
                  </a:cubicBezTo>
                  <a:cubicBezTo>
                    <a:pt x="376074" y="122728"/>
                    <a:pt x="369657" y="123664"/>
                    <a:pt x="363515" y="125510"/>
                  </a:cubicBezTo>
                  <a:cubicBezTo>
                    <a:pt x="355087" y="128016"/>
                    <a:pt x="347017" y="132230"/>
                    <a:pt x="339553" y="138014"/>
                  </a:cubicBezTo>
                  <a:cubicBezTo>
                    <a:pt x="336331" y="140520"/>
                    <a:pt x="333301" y="143192"/>
                    <a:pt x="330519" y="146029"/>
                  </a:cubicBezTo>
                  <a:cubicBezTo>
                    <a:pt x="326443" y="141567"/>
                    <a:pt x="322284" y="137601"/>
                    <a:pt x="317932" y="134020"/>
                  </a:cubicBezTo>
                  <a:cubicBezTo>
                    <a:pt x="320879" y="132616"/>
                    <a:pt x="323716" y="131211"/>
                    <a:pt x="326388" y="129834"/>
                  </a:cubicBezTo>
                  <a:cubicBezTo>
                    <a:pt x="332227" y="126804"/>
                    <a:pt x="337102" y="124077"/>
                    <a:pt x="341233" y="121516"/>
                  </a:cubicBezTo>
                  <a:cubicBezTo>
                    <a:pt x="347568" y="117605"/>
                    <a:pt x="349716" y="110031"/>
                    <a:pt x="346494" y="103063"/>
                  </a:cubicBezTo>
                  <a:cubicBezTo>
                    <a:pt x="344814" y="99455"/>
                    <a:pt x="341949" y="96645"/>
                    <a:pt x="338479" y="95186"/>
                  </a:cubicBezTo>
                  <a:cubicBezTo>
                    <a:pt x="336661" y="94415"/>
                    <a:pt x="334761" y="94001"/>
                    <a:pt x="332805" y="94001"/>
                  </a:cubicBezTo>
                  <a:cubicBezTo>
                    <a:pt x="330464" y="94001"/>
                    <a:pt x="328151" y="94580"/>
                    <a:pt x="325975" y="95681"/>
                  </a:cubicBezTo>
                  <a:lnTo>
                    <a:pt x="324102" y="96645"/>
                  </a:lnTo>
                  <a:cubicBezTo>
                    <a:pt x="319117" y="99207"/>
                    <a:pt x="313966" y="101823"/>
                    <a:pt x="308513" y="104192"/>
                  </a:cubicBezTo>
                  <a:cubicBezTo>
                    <a:pt x="298983" y="108351"/>
                    <a:pt x="290941" y="110499"/>
                    <a:pt x="284001" y="110720"/>
                  </a:cubicBezTo>
                  <a:lnTo>
                    <a:pt x="283945" y="110720"/>
                  </a:lnTo>
                  <a:cubicBezTo>
                    <a:pt x="266566" y="104770"/>
                    <a:pt x="251446" y="100997"/>
                    <a:pt x="239107" y="99482"/>
                  </a:cubicBezTo>
                  <a:cubicBezTo>
                    <a:pt x="237014" y="99207"/>
                    <a:pt x="237041" y="98684"/>
                    <a:pt x="237041" y="97940"/>
                  </a:cubicBezTo>
                  <a:lnTo>
                    <a:pt x="237041" y="11155"/>
                  </a:lnTo>
                  <a:cubicBezTo>
                    <a:pt x="233929" y="4076"/>
                    <a:pt x="220791" y="0"/>
                    <a:pt x="207791" y="0"/>
                  </a:cubicBezTo>
                  <a:cubicBezTo>
                    <a:pt x="184849" y="0"/>
                    <a:pt x="179588" y="11485"/>
                    <a:pt x="179588" y="11485"/>
                  </a:cubicBezTo>
                  <a:lnTo>
                    <a:pt x="179588" y="171505"/>
                  </a:lnTo>
                  <a:cubicBezTo>
                    <a:pt x="178129" y="173240"/>
                    <a:pt x="171408" y="176380"/>
                    <a:pt x="164908" y="179410"/>
                  </a:cubicBezTo>
                  <a:cubicBezTo>
                    <a:pt x="162237" y="180649"/>
                    <a:pt x="159262" y="182054"/>
                    <a:pt x="156012" y="183624"/>
                  </a:cubicBezTo>
                  <a:cubicBezTo>
                    <a:pt x="154057" y="184560"/>
                    <a:pt x="152322" y="185028"/>
                    <a:pt x="150862" y="185028"/>
                  </a:cubicBezTo>
                  <a:cubicBezTo>
                    <a:pt x="148466" y="185028"/>
                    <a:pt x="146290" y="183816"/>
                    <a:pt x="143067" y="181558"/>
                  </a:cubicBezTo>
                  <a:cubicBezTo>
                    <a:pt x="129489" y="172056"/>
                    <a:pt x="112330" y="166603"/>
                    <a:pt x="96025" y="166603"/>
                  </a:cubicBezTo>
                  <a:cubicBezTo>
                    <a:pt x="80629" y="166603"/>
                    <a:pt x="67244" y="171367"/>
                    <a:pt x="57274" y="180429"/>
                  </a:cubicBezTo>
                  <a:cubicBezTo>
                    <a:pt x="54354" y="183128"/>
                    <a:pt x="53005" y="187094"/>
                    <a:pt x="53583" y="191308"/>
                  </a:cubicBezTo>
                  <a:cubicBezTo>
                    <a:pt x="54464" y="197670"/>
                    <a:pt x="59725" y="204556"/>
                    <a:pt x="66693" y="204556"/>
                  </a:cubicBezTo>
                  <a:cubicBezTo>
                    <a:pt x="68649" y="204556"/>
                    <a:pt x="70521" y="203977"/>
                    <a:pt x="72174" y="202903"/>
                  </a:cubicBezTo>
                  <a:cubicBezTo>
                    <a:pt x="72560" y="202655"/>
                    <a:pt x="73110" y="202242"/>
                    <a:pt x="73661" y="201719"/>
                  </a:cubicBezTo>
                  <a:cubicBezTo>
                    <a:pt x="78206" y="197312"/>
                    <a:pt x="85256" y="194861"/>
                    <a:pt x="93519" y="194861"/>
                  </a:cubicBezTo>
                  <a:cubicBezTo>
                    <a:pt x="103434" y="194861"/>
                    <a:pt x="114231" y="198414"/>
                    <a:pt x="121695" y="204143"/>
                  </a:cubicBezTo>
                  <a:cubicBezTo>
                    <a:pt x="122273" y="204583"/>
                    <a:pt x="122714" y="204969"/>
                    <a:pt x="123044" y="205244"/>
                  </a:cubicBezTo>
                  <a:cubicBezTo>
                    <a:pt x="122659" y="205685"/>
                    <a:pt x="122053" y="206291"/>
                    <a:pt x="121144" y="207034"/>
                  </a:cubicBezTo>
                  <a:cubicBezTo>
                    <a:pt x="111559" y="214994"/>
                    <a:pt x="106491" y="221136"/>
                    <a:pt x="99881" y="229592"/>
                  </a:cubicBezTo>
                  <a:lnTo>
                    <a:pt x="97623" y="232483"/>
                  </a:lnTo>
                  <a:cubicBezTo>
                    <a:pt x="95364" y="235375"/>
                    <a:pt x="93877" y="235375"/>
                    <a:pt x="93299" y="235375"/>
                  </a:cubicBezTo>
                  <a:cubicBezTo>
                    <a:pt x="92114" y="235375"/>
                    <a:pt x="90572" y="234852"/>
                    <a:pt x="88754" y="233861"/>
                  </a:cubicBezTo>
                  <a:cubicBezTo>
                    <a:pt x="70301" y="223642"/>
                    <a:pt x="51517" y="218244"/>
                    <a:pt x="34441" y="218244"/>
                  </a:cubicBezTo>
                  <a:cubicBezTo>
                    <a:pt x="33064" y="218244"/>
                    <a:pt x="31687" y="218272"/>
                    <a:pt x="30282" y="218354"/>
                  </a:cubicBezTo>
                  <a:cubicBezTo>
                    <a:pt x="26399" y="218575"/>
                    <a:pt x="22984" y="220558"/>
                    <a:pt x="20890" y="223780"/>
                  </a:cubicBezTo>
                  <a:cubicBezTo>
                    <a:pt x="18549" y="227416"/>
                    <a:pt x="18109" y="232291"/>
                    <a:pt x="19706" y="236450"/>
                  </a:cubicBezTo>
                  <a:cubicBezTo>
                    <a:pt x="21111" y="240250"/>
                    <a:pt x="24030" y="242949"/>
                    <a:pt x="27666" y="243913"/>
                  </a:cubicBezTo>
                  <a:cubicBezTo>
                    <a:pt x="28575" y="244161"/>
                    <a:pt x="29511" y="244299"/>
                    <a:pt x="30475" y="244299"/>
                  </a:cubicBezTo>
                  <a:lnTo>
                    <a:pt x="31246" y="244299"/>
                  </a:lnTo>
                  <a:cubicBezTo>
                    <a:pt x="32100" y="244216"/>
                    <a:pt x="32926" y="244189"/>
                    <a:pt x="33780" y="244189"/>
                  </a:cubicBezTo>
                  <a:cubicBezTo>
                    <a:pt x="47882" y="244189"/>
                    <a:pt x="62534" y="251735"/>
                    <a:pt x="75066" y="259144"/>
                  </a:cubicBezTo>
                  <a:cubicBezTo>
                    <a:pt x="74790" y="259530"/>
                    <a:pt x="74405" y="260026"/>
                    <a:pt x="73937" y="260632"/>
                  </a:cubicBezTo>
                  <a:cubicBezTo>
                    <a:pt x="71678" y="263441"/>
                    <a:pt x="68649" y="265947"/>
                    <a:pt x="64930" y="268151"/>
                  </a:cubicBezTo>
                  <a:cubicBezTo>
                    <a:pt x="50526" y="276716"/>
                    <a:pt x="30723" y="277377"/>
                    <a:pt x="24994" y="277377"/>
                  </a:cubicBezTo>
                  <a:cubicBezTo>
                    <a:pt x="21028" y="277377"/>
                    <a:pt x="17282" y="277129"/>
                    <a:pt x="14721" y="276661"/>
                  </a:cubicBezTo>
                  <a:cubicBezTo>
                    <a:pt x="13867" y="276496"/>
                    <a:pt x="13041" y="276441"/>
                    <a:pt x="12215" y="276441"/>
                  </a:cubicBezTo>
                  <a:cubicBezTo>
                    <a:pt x="7808" y="276441"/>
                    <a:pt x="3869" y="278672"/>
                    <a:pt x="1721" y="282417"/>
                  </a:cubicBezTo>
                  <a:cubicBezTo>
                    <a:pt x="-675" y="286604"/>
                    <a:pt x="-565" y="292167"/>
                    <a:pt x="2024" y="296574"/>
                  </a:cubicBezTo>
                  <a:cubicBezTo>
                    <a:pt x="3236" y="298667"/>
                    <a:pt x="4971" y="300375"/>
                    <a:pt x="7119" y="301587"/>
                  </a:cubicBezTo>
                  <a:cubicBezTo>
                    <a:pt x="8744" y="302496"/>
                    <a:pt x="10590" y="303019"/>
                    <a:pt x="12435" y="303157"/>
                  </a:cubicBezTo>
                  <a:cubicBezTo>
                    <a:pt x="16814" y="303487"/>
                    <a:pt x="21193" y="303652"/>
                    <a:pt x="25380" y="303652"/>
                  </a:cubicBezTo>
                  <a:cubicBezTo>
                    <a:pt x="46229" y="303652"/>
                    <a:pt x="65151" y="299549"/>
                    <a:pt x="81593" y="291506"/>
                  </a:cubicBezTo>
                  <a:cubicBezTo>
                    <a:pt x="96824" y="284070"/>
                    <a:pt x="110210" y="273136"/>
                    <a:pt x="121309" y="259007"/>
                  </a:cubicBezTo>
                  <a:lnTo>
                    <a:pt x="123182" y="256638"/>
                  </a:lnTo>
                  <a:cubicBezTo>
                    <a:pt x="124118" y="255426"/>
                    <a:pt x="125082" y="254242"/>
                    <a:pt x="126046" y="253030"/>
                  </a:cubicBezTo>
                  <a:cubicBezTo>
                    <a:pt x="128553" y="249863"/>
                    <a:pt x="131224" y="246530"/>
                    <a:pt x="133923" y="243500"/>
                  </a:cubicBezTo>
                  <a:cubicBezTo>
                    <a:pt x="134474" y="244216"/>
                    <a:pt x="135163" y="245235"/>
                    <a:pt x="135989" y="246640"/>
                  </a:cubicBezTo>
                  <a:cubicBezTo>
                    <a:pt x="136926" y="248238"/>
                    <a:pt x="137945" y="249918"/>
                    <a:pt x="138936" y="251598"/>
                  </a:cubicBezTo>
                  <a:cubicBezTo>
                    <a:pt x="142241" y="257051"/>
                    <a:pt x="148356" y="267242"/>
                    <a:pt x="148328" y="270437"/>
                  </a:cubicBezTo>
                  <a:cubicBezTo>
                    <a:pt x="147997" y="274816"/>
                    <a:pt x="147033" y="276055"/>
                    <a:pt x="147061" y="276055"/>
                  </a:cubicBezTo>
                  <a:cubicBezTo>
                    <a:pt x="147061" y="276055"/>
                    <a:pt x="146648" y="276248"/>
                    <a:pt x="145464" y="276248"/>
                  </a:cubicBezTo>
                  <a:cubicBezTo>
                    <a:pt x="144389" y="276248"/>
                    <a:pt x="143150" y="276110"/>
                    <a:pt x="141828" y="275973"/>
                  </a:cubicBezTo>
                  <a:cubicBezTo>
                    <a:pt x="140286" y="275807"/>
                    <a:pt x="138661" y="275642"/>
                    <a:pt x="136981" y="275642"/>
                  </a:cubicBezTo>
                  <a:cubicBezTo>
                    <a:pt x="119794" y="275642"/>
                    <a:pt x="110953" y="284483"/>
                    <a:pt x="101644" y="293792"/>
                  </a:cubicBezTo>
                  <a:cubicBezTo>
                    <a:pt x="99468" y="295941"/>
                    <a:pt x="97210" y="298061"/>
                    <a:pt x="94758" y="300237"/>
                  </a:cubicBezTo>
                  <a:cubicBezTo>
                    <a:pt x="90875" y="303708"/>
                    <a:pt x="86303" y="307508"/>
                    <a:pt x="80822" y="311888"/>
                  </a:cubicBezTo>
                  <a:cubicBezTo>
                    <a:pt x="76829" y="315055"/>
                    <a:pt x="75451" y="320150"/>
                    <a:pt x="77242" y="325245"/>
                  </a:cubicBezTo>
                  <a:cubicBezTo>
                    <a:pt x="78949" y="330176"/>
                    <a:pt x="83962" y="335161"/>
                    <a:pt x="90242" y="335161"/>
                  </a:cubicBezTo>
                  <a:lnTo>
                    <a:pt x="90242" y="335161"/>
                  </a:lnTo>
                  <a:cubicBezTo>
                    <a:pt x="92913" y="335161"/>
                    <a:pt x="95447" y="334252"/>
                    <a:pt x="97485" y="332572"/>
                  </a:cubicBezTo>
                  <a:cubicBezTo>
                    <a:pt x="98146" y="332021"/>
                    <a:pt x="98862" y="331332"/>
                    <a:pt x="100818" y="329349"/>
                  </a:cubicBezTo>
                  <a:cubicBezTo>
                    <a:pt x="103407" y="326733"/>
                    <a:pt x="107345" y="322794"/>
                    <a:pt x="111917" y="318635"/>
                  </a:cubicBezTo>
                  <a:cubicBezTo>
                    <a:pt x="121612" y="309822"/>
                    <a:pt x="127451" y="306186"/>
                    <a:pt x="130646" y="304699"/>
                  </a:cubicBezTo>
                  <a:cubicBezTo>
                    <a:pt x="125523" y="314339"/>
                    <a:pt x="122521" y="325383"/>
                    <a:pt x="122108" y="336235"/>
                  </a:cubicBezTo>
                  <a:lnTo>
                    <a:pt x="122108" y="336373"/>
                  </a:lnTo>
                  <a:cubicBezTo>
                    <a:pt x="121832" y="343754"/>
                    <a:pt x="122741" y="350832"/>
                    <a:pt x="124835" y="357415"/>
                  </a:cubicBezTo>
                  <a:cubicBezTo>
                    <a:pt x="126432" y="362455"/>
                    <a:pt x="130921" y="365705"/>
                    <a:pt x="136292" y="365705"/>
                  </a:cubicBezTo>
                  <a:cubicBezTo>
                    <a:pt x="140589" y="365705"/>
                    <a:pt x="144858" y="363639"/>
                    <a:pt x="147419" y="360334"/>
                  </a:cubicBezTo>
                  <a:cubicBezTo>
                    <a:pt x="149595" y="357497"/>
                    <a:pt x="150339" y="353972"/>
                    <a:pt x="149457" y="350722"/>
                  </a:cubicBezTo>
                  <a:cubicBezTo>
                    <a:pt x="149017" y="349042"/>
                    <a:pt x="148741" y="347417"/>
                    <a:pt x="148576" y="345709"/>
                  </a:cubicBezTo>
                  <a:cubicBezTo>
                    <a:pt x="147144" y="331415"/>
                    <a:pt x="155489" y="318085"/>
                    <a:pt x="162182" y="307371"/>
                  </a:cubicBezTo>
                  <a:cubicBezTo>
                    <a:pt x="163091" y="305938"/>
                    <a:pt x="163944" y="304561"/>
                    <a:pt x="164771" y="303184"/>
                  </a:cubicBezTo>
                  <a:lnTo>
                    <a:pt x="165046" y="302716"/>
                  </a:lnTo>
                  <a:cubicBezTo>
                    <a:pt x="166616" y="300127"/>
                    <a:pt x="168213" y="297428"/>
                    <a:pt x="169673" y="294784"/>
                  </a:cubicBezTo>
                  <a:cubicBezTo>
                    <a:pt x="173033" y="288697"/>
                    <a:pt x="176889" y="280545"/>
                    <a:pt x="177165" y="271318"/>
                  </a:cubicBezTo>
                  <a:cubicBezTo>
                    <a:pt x="177550" y="258125"/>
                    <a:pt x="171215" y="244960"/>
                    <a:pt x="166120" y="234411"/>
                  </a:cubicBezTo>
                  <a:cubicBezTo>
                    <a:pt x="164137" y="230280"/>
                    <a:pt x="161273" y="224359"/>
                    <a:pt x="160612" y="221411"/>
                  </a:cubicBezTo>
                  <a:cubicBezTo>
                    <a:pt x="167222" y="217087"/>
                    <a:pt x="172758" y="214113"/>
                    <a:pt x="179726" y="210450"/>
                  </a:cubicBezTo>
                  <a:lnTo>
                    <a:pt x="179726" y="406247"/>
                  </a:lnTo>
                  <a:cubicBezTo>
                    <a:pt x="179726" y="413408"/>
                    <a:pt x="183472" y="419550"/>
                    <a:pt x="190275" y="423516"/>
                  </a:cubicBezTo>
                  <a:cubicBezTo>
                    <a:pt x="195287" y="426435"/>
                    <a:pt x="201787" y="428060"/>
                    <a:pt x="208618" y="428060"/>
                  </a:cubicBezTo>
                  <a:cubicBezTo>
                    <a:pt x="210573" y="428060"/>
                    <a:pt x="212501" y="427923"/>
                    <a:pt x="214374" y="427675"/>
                  </a:cubicBezTo>
                  <a:cubicBezTo>
                    <a:pt x="228200" y="425774"/>
                    <a:pt x="237151" y="417374"/>
                    <a:pt x="237151" y="406275"/>
                  </a:cubicBezTo>
                  <a:lnTo>
                    <a:pt x="237151" y="143329"/>
                  </a:lnTo>
                  <a:cubicBezTo>
                    <a:pt x="237151" y="142145"/>
                    <a:pt x="237206" y="141291"/>
                    <a:pt x="237289" y="140685"/>
                  </a:cubicBezTo>
                  <a:cubicBezTo>
                    <a:pt x="244670" y="141870"/>
                    <a:pt x="251170" y="143963"/>
                    <a:pt x="256761" y="145836"/>
                  </a:cubicBezTo>
                  <a:cubicBezTo>
                    <a:pt x="259350" y="146717"/>
                    <a:pt x="260920" y="147240"/>
                    <a:pt x="260783" y="155779"/>
                  </a:cubicBezTo>
                  <a:cubicBezTo>
                    <a:pt x="260700" y="161067"/>
                    <a:pt x="261278" y="169825"/>
                    <a:pt x="261967" y="179988"/>
                  </a:cubicBezTo>
                  <a:cubicBezTo>
                    <a:pt x="262738" y="191418"/>
                    <a:pt x="264032" y="210450"/>
                    <a:pt x="263096" y="214636"/>
                  </a:cubicBezTo>
                  <a:cubicBezTo>
                    <a:pt x="259846" y="222734"/>
                    <a:pt x="255439" y="230721"/>
                    <a:pt x="250757" y="239176"/>
                  </a:cubicBezTo>
                  <a:cubicBezTo>
                    <a:pt x="248278" y="243666"/>
                    <a:pt x="245717" y="248293"/>
                    <a:pt x="243293" y="253002"/>
                  </a:cubicBezTo>
                  <a:cubicBezTo>
                    <a:pt x="241448" y="256583"/>
                    <a:pt x="241613" y="260769"/>
                    <a:pt x="243706" y="264240"/>
                  </a:cubicBezTo>
                  <a:cubicBezTo>
                    <a:pt x="246268" y="268454"/>
                    <a:pt x="251556" y="271290"/>
                    <a:pt x="256844" y="271290"/>
                  </a:cubicBezTo>
                  <a:cubicBezTo>
                    <a:pt x="261774" y="271290"/>
                    <a:pt x="265905" y="268812"/>
                    <a:pt x="267916" y="264625"/>
                  </a:cubicBezTo>
                  <a:cubicBezTo>
                    <a:pt x="269541" y="261210"/>
                    <a:pt x="271331" y="257877"/>
                    <a:pt x="273232" y="254352"/>
                  </a:cubicBezTo>
                  <a:cubicBezTo>
                    <a:pt x="273672" y="253526"/>
                    <a:pt x="274113" y="252699"/>
                    <a:pt x="274554" y="251873"/>
                  </a:cubicBezTo>
                  <a:cubicBezTo>
                    <a:pt x="282513" y="291561"/>
                    <a:pt x="292511" y="316377"/>
                    <a:pt x="299672" y="330451"/>
                  </a:cubicBezTo>
                  <a:cubicBezTo>
                    <a:pt x="301958" y="334940"/>
                    <a:pt x="306805" y="337722"/>
                    <a:pt x="312286" y="337722"/>
                  </a:cubicBezTo>
                  <a:cubicBezTo>
                    <a:pt x="317134" y="337722"/>
                    <a:pt x="321596" y="335519"/>
                    <a:pt x="324267" y="331801"/>
                  </a:cubicBezTo>
                  <a:cubicBezTo>
                    <a:pt x="325892" y="329515"/>
                    <a:pt x="328261" y="324612"/>
                    <a:pt x="325810" y="317368"/>
                  </a:cubicBezTo>
                  <a:cubicBezTo>
                    <a:pt x="323882" y="311667"/>
                    <a:pt x="322036" y="306627"/>
                    <a:pt x="320246" y="301752"/>
                  </a:cubicBezTo>
                  <a:cubicBezTo>
                    <a:pt x="318952" y="298254"/>
                    <a:pt x="317712" y="294839"/>
                    <a:pt x="316418" y="291203"/>
                  </a:cubicBezTo>
                  <a:cubicBezTo>
                    <a:pt x="324818" y="298364"/>
                    <a:pt x="333191" y="307398"/>
                    <a:pt x="342087" y="318856"/>
                  </a:cubicBezTo>
                  <a:cubicBezTo>
                    <a:pt x="345530" y="323318"/>
                    <a:pt x="349689" y="325686"/>
                    <a:pt x="354095" y="325686"/>
                  </a:cubicBezTo>
                  <a:cubicBezTo>
                    <a:pt x="356739" y="325686"/>
                    <a:pt x="359301" y="324805"/>
                    <a:pt x="361449" y="323125"/>
                  </a:cubicBezTo>
                  <a:cubicBezTo>
                    <a:pt x="364506" y="320756"/>
                    <a:pt x="366434" y="317368"/>
                    <a:pt x="366902" y="313540"/>
                  </a:cubicBezTo>
                  <a:cubicBezTo>
                    <a:pt x="367371" y="309739"/>
                    <a:pt x="366352" y="305966"/>
                    <a:pt x="363983" y="302936"/>
                  </a:cubicBezTo>
                  <a:cubicBezTo>
                    <a:pt x="360017" y="297841"/>
                    <a:pt x="356133" y="292828"/>
                    <a:pt x="352140" y="288008"/>
                  </a:cubicBezTo>
                  <a:cubicBezTo>
                    <a:pt x="353627" y="288642"/>
                    <a:pt x="355280" y="289000"/>
                    <a:pt x="356987" y="289000"/>
                  </a:cubicBezTo>
                  <a:cubicBezTo>
                    <a:pt x="361780" y="289000"/>
                    <a:pt x="366737" y="286383"/>
                    <a:pt x="369326" y="282473"/>
                  </a:cubicBezTo>
                  <a:cubicBezTo>
                    <a:pt x="371474" y="279250"/>
                    <a:pt x="371887" y="275422"/>
                    <a:pt x="370428" y="271979"/>
                  </a:cubicBezTo>
                  <a:cubicBezTo>
                    <a:pt x="368472" y="267324"/>
                    <a:pt x="365801" y="259447"/>
                    <a:pt x="364038" y="250964"/>
                  </a:cubicBezTo>
                  <a:cubicBezTo>
                    <a:pt x="364534" y="251047"/>
                    <a:pt x="365057" y="251129"/>
                    <a:pt x="365553" y="251212"/>
                  </a:cubicBezTo>
                  <a:cubicBezTo>
                    <a:pt x="368197" y="251653"/>
                    <a:pt x="370951" y="252093"/>
                    <a:pt x="373375" y="252865"/>
                  </a:cubicBezTo>
                  <a:cubicBezTo>
                    <a:pt x="374945" y="253360"/>
                    <a:pt x="376515" y="253608"/>
                    <a:pt x="378084" y="253608"/>
                  </a:cubicBezTo>
                  <a:cubicBezTo>
                    <a:pt x="384860" y="253608"/>
                    <a:pt x="390396" y="248816"/>
                    <a:pt x="391305" y="242178"/>
                  </a:cubicBezTo>
                  <a:cubicBezTo>
                    <a:pt x="392214" y="235486"/>
                    <a:pt x="388027" y="229481"/>
                    <a:pt x="381142" y="227581"/>
                  </a:cubicBezTo>
                  <a:cubicBezTo>
                    <a:pt x="370235" y="224579"/>
                    <a:pt x="361559" y="222513"/>
                    <a:pt x="353902" y="220668"/>
                  </a:cubicBezTo>
                  <a:cubicBezTo>
                    <a:pt x="331566" y="215352"/>
                    <a:pt x="321375" y="212929"/>
                    <a:pt x="299810" y="196927"/>
                  </a:cubicBezTo>
                  <a:cubicBezTo>
                    <a:pt x="298405" y="195880"/>
                    <a:pt x="297689" y="195329"/>
                    <a:pt x="296945" y="191721"/>
                  </a:cubicBezTo>
                  <a:cubicBezTo>
                    <a:pt x="295871" y="186543"/>
                    <a:pt x="295734" y="180869"/>
                    <a:pt x="295734" y="175526"/>
                  </a:cubicBezTo>
                  <a:cubicBezTo>
                    <a:pt x="295734" y="172882"/>
                    <a:pt x="295734" y="170569"/>
                    <a:pt x="295816" y="168613"/>
                  </a:cubicBezTo>
                  <a:cubicBezTo>
                    <a:pt x="295871" y="168668"/>
                    <a:pt x="298405" y="170817"/>
                    <a:pt x="298405" y="170817"/>
                  </a:cubicBezTo>
                  <a:cubicBezTo>
                    <a:pt x="303197" y="174838"/>
                    <a:pt x="306750" y="178198"/>
                    <a:pt x="309918" y="181696"/>
                  </a:cubicBezTo>
                  <a:cubicBezTo>
                    <a:pt x="345970" y="221494"/>
                    <a:pt x="389101" y="229894"/>
                    <a:pt x="418296" y="232759"/>
                  </a:cubicBezTo>
                  <a:lnTo>
                    <a:pt x="418874" y="232814"/>
                  </a:lnTo>
                  <a:lnTo>
                    <a:pt x="419315" y="232814"/>
                  </a:lnTo>
                  <a:cubicBezTo>
                    <a:pt x="423419" y="232814"/>
                    <a:pt x="427109" y="230280"/>
                    <a:pt x="429395" y="225956"/>
                  </a:cubicBezTo>
                  <a:cubicBezTo>
                    <a:pt x="431544" y="221990"/>
                    <a:pt x="433059" y="215352"/>
                    <a:pt x="430222" y="209734"/>
                  </a:cubicBezTo>
                  <a:close/>
                  <a:moveTo>
                    <a:pt x="189669" y="15121"/>
                  </a:moveTo>
                  <a:cubicBezTo>
                    <a:pt x="196747" y="4076"/>
                    <a:pt x="221728" y="4544"/>
                    <a:pt x="227264" y="15506"/>
                  </a:cubicBezTo>
                  <a:cubicBezTo>
                    <a:pt x="226658" y="24017"/>
                    <a:pt x="192864" y="24953"/>
                    <a:pt x="189669" y="15121"/>
                  </a:cubicBezTo>
                  <a:close/>
                  <a:moveTo>
                    <a:pt x="422124" y="222045"/>
                  </a:moveTo>
                  <a:cubicBezTo>
                    <a:pt x="421298" y="223615"/>
                    <a:pt x="420169" y="224689"/>
                    <a:pt x="419150" y="224579"/>
                  </a:cubicBezTo>
                  <a:cubicBezTo>
                    <a:pt x="394913" y="222210"/>
                    <a:pt x="351864" y="215765"/>
                    <a:pt x="316004" y="176187"/>
                  </a:cubicBezTo>
                  <a:cubicBezTo>
                    <a:pt x="312066" y="171836"/>
                    <a:pt x="307990" y="168145"/>
                    <a:pt x="303693" y="164537"/>
                  </a:cubicBezTo>
                  <a:cubicBezTo>
                    <a:pt x="289509" y="152556"/>
                    <a:pt x="287443" y="149141"/>
                    <a:pt x="287443" y="175581"/>
                  </a:cubicBezTo>
                  <a:cubicBezTo>
                    <a:pt x="287443" y="181778"/>
                    <a:pt x="287664" y="187783"/>
                    <a:pt x="288820" y="193429"/>
                  </a:cubicBezTo>
                  <a:cubicBezTo>
                    <a:pt x="289895" y="198689"/>
                    <a:pt x="291547" y="201140"/>
                    <a:pt x="294825" y="203592"/>
                  </a:cubicBezTo>
                  <a:cubicBezTo>
                    <a:pt x="325369" y="226259"/>
                    <a:pt x="335725" y="223615"/>
                    <a:pt x="378911" y="235568"/>
                  </a:cubicBezTo>
                  <a:cubicBezTo>
                    <a:pt x="386292" y="237606"/>
                    <a:pt x="383207" y="247329"/>
                    <a:pt x="375881" y="244988"/>
                  </a:cubicBezTo>
                  <a:cubicBezTo>
                    <a:pt x="370455" y="243252"/>
                    <a:pt x="364754" y="243005"/>
                    <a:pt x="360375" y="241738"/>
                  </a:cubicBezTo>
                  <a:cubicBezTo>
                    <a:pt x="355142" y="240195"/>
                    <a:pt x="354288" y="243197"/>
                    <a:pt x="355032" y="247714"/>
                  </a:cubicBezTo>
                  <a:cubicBezTo>
                    <a:pt x="356684" y="257905"/>
                    <a:pt x="359989" y="268509"/>
                    <a:pt x="362799" y="275174"/>
                  </a:cubicBezTo>
                  <a:cubicBezTo>
                    <a:pt x="364424" y="279030"/>
                    <a:pt x="355693" y="283326"/>
                    <a:pt x="353682" y="278699"/>
                  </a:cubicBezTo>
                  <a:cubicBezTo>
                    <a:pt x="349386" y="268343"/>
                    <a:pt x="342610" y="256886"/>
                    <a:pt x="342197" y="244051"/>
                  </a:cubicBezTo>
                  <a:cubicBezTo>
                    <a:pt x="342087" y="240388"/>
                    <a:pt x="340875" y="237331"/>
                    <a:pt x="336441" y="236450"/>
                  </a:cubicBezTo>
                  <a:cubicBezTo>
                    <a:pt x="324983" y="234108"/>
                    <a:pt x="313388" y="230803"/>
                    <a:pt x="297827" y="220695"/>
                  </a:cubicBezTo>
                  <a:cubicBezTo>
                    <a:pt x="293172" y="217693"/>
                    <a:pt x="291382" y="220750"/>
                    <a:pt x="292208" y="226149"/>
                  </a:cubicBezTo>
                  <a:cubicBezTo>
                    <a:pt x="293420" y="233943"/>
                    <a:pt x="294632" y="241297"/>
                    <a:pt x="295981" y="248210"/>
                  </a:cubicBezTo>
                  <a:cubicBezTo>
                    <a:pt x="297909" y="258180"/>
                    <a:pt x="300140" y="256941"/>
                    <a:pt x="305015" y="259062"/>
                  </a:cubicBezTo>
                  <a:cubicBezTo>
                    <a:pt x="326663" y="268564"/>
                    <a:pt x="341453" y="287458"/>
                    <a:pt x="357428" y="308004"/>
                  </a:cubicBezTo>
                  <a:cubicBezTo>
                    <a:pt x="359494" y="310676"/>
                    <a:pt x="359025" y="314532"/>
                    <a:pt x="356354" y="316597"/>
                  </a:cubicBezTo>
                  <a:cubicBezTo>
                    <a:pt x="353655" y="318690"/>
                    <a:pt x="350653" y="316487"/>
                    <a:pt x="348587" y="313815"/>
                  </a:cubicBezTo>
                  <a:cubicBezTo>
                    <a:pt x="336083" y="297731"/>
                    <a:pt x="323441" y="284676"/>
                    <a:pt x="308651" y="275201"/>
                  </a:cubicBezTo>
                  <a:cubicBezTo>
                    <a:pt x="305704" y="273329"/>
                    <a:pt x="300608" y="269252"/>
                    <a:pt x="303886" y="279801"/>
                  </a:cubicBezTo>
                  <a:cubicBezTo>
                    <a:pt x="308981" y="296244"/>
                    <a:pt x="313140" y="305883"/>
                    <a:pt x="317932" y="320040"/>
                  </a:cubicBezTo>
                  <a:cubicBezTo>
                    <a:pt x="321375" y="330176"/>
                    <a:pt x="309532" y="331718"/>
                    <a:pt x="306971" y="326705"/>
                  </a:cubicBezTo>
                  <a:cubicBezTo>
                    <a:pt x="297937" y="308941"/>
                    <a:pt x="288517" y="281922"/>
                    <a:pt x="281412" y="244106"/>
                  </a:cubicBezTo>
                  <a:cubicBezTo>
                    <a:pt x="279594" y="234356"/>
                    <a:pt x="272130" y="238377"/>
                    <a:pt x="270780" y="241132"/>
                  </a:cubicBezTo>
                  <a:cubicBezTo>
                    <a:pt x="267365" y="248017"/>
                    <a:pt x="263592" y="254407"/>
                    <a:pt x="260397" y="261072"/>
                  </a:cubicBezTo>
                  <a:cubicBezTo>
                    <a:pt x="258194" y="265644"/>
                    <a:pt x="248168" y="261430"/>
                    <a:pt x="250564" y="256803"/>
                  </a:cubicBezTo>
                  <a:cubicBezTo>
                    <a:pt x="257505" y="243252"/>
                    <a:pt x="265547" y="230638"/>
                    <a:pt x="270780" y="217473"/>
                  </a:cubicBezTo>
                  <a:cubicBezTo>
                    <a:pt x="273397" y="210863"/>
                    <a:pt x="268742" y="169054"/>
                    <a:pt x="268963" y="155916"/>
                  </a:cubicBezTo>
                  <a:cubicBezTo>
                    <a:pt x="269100" y="147296"/>
                    <a:pt x="267806" y="140878"/>
                    <a:pt x="259323" y="138014"/>
                  </a:cubicBezTo>
                  <a:cubicBezTo>
                    <a:pt x="252823" y="135810"/>
                    <a:pt x="245634" y="133552"/>
                    <a:pt x="237344" y="132340"/>
                  </a:cubicBezTo>
                  <a:cubicBezTo>
                    <a:pt x="230266" y="131321"/>
                    <a:pt x="228696" y="137546"/>
                    <a:pt x="228806" y="143467"/>
                  </a:cubicBezTo>
                  <a:lnTo>
                    <a:pt x="228806" y="406109"/>
                  </a:lnTo>
                  <a:cubicBezTo>
                    <a:pt x="228806" y="413794"/>
                    <a:pt x="221563" y="418173"/>
                    <a:pt x="213162" y="419330"/>
                  </a:cubicBezTo>
                  <a:cubicBezTo>
                    <a:pt x="201594" y="420927"/>
                    <a:pt x="187878" y="416438"/>
                    <a:pt x="187878" y="406109"/>
                  </a:cubicBezTo>
                  <a:lnTo>
                    <a:pt x="187878" y="208439"/>
                  </a:lnTo>
                  <a:cubicBezTo>
                    <a:pt x="187328" y="202683"/>
                    <a:pt x="183967" y="198689"/>
                    <a:pt x="179478" y="201058"/>
                  </a:cubicBezTo>
                  <a:cubicBezTo>
                    <a:pt x="170169" y="205933"/>
                    <a:pt x="163256" y="209486"/>
                    <a:pt x="154470" y="215352"/>
                  </a:cubicBezTo>
                  <a:cubicBezTo>
                    <a:pt x="144472" y="221962"/>
                    <a:pt x="169453" y="247935"/>
                    <a:pt x="168792" y="270960"/>
                  </a:cubicBezTo>
                  <a:cubicBezTo>
                    <a:pt x="168599" y="277680"/>
                    <a:pt x="165927" y="284125"/>
                    <a:pt x="162319" y="290680"/>
                  </a:cubicBezTo>
                  <a:cubicBezTo>
                    <a:pt x="160860" y="293352"/>
                    <a:pt x="159235" y="296051"/>
                    <a:pt x="157582" y="298805"/>
                  </a:cubicBezTo>
                  <a:cubicBezTo>
                    <a:pt x="150449" y="310538"/>
                    <a:pt x="138303" y="327173"/>
                    <a:pt x="140231" y="346398"/>
                  </a:cubicBezTo>
                  <a:cubicBezTo>
                    <a:pt x="140423" y="348464"/>
                    <a:pt x="140781" y="350529"/>
                    <a:pt x="141332" y="352650"/>
                  </a:cubicBezTo>
                  <a:cubicBezTo>
                    <a:pt x="142351" y="356506"/>
                    <a:pt x="134171" y="359756"/>
                    <a:pt x="132601" y="354798"/>
                  </a:cubicBezTo>
                  <a:cubicBezTo>
                    <a:pt x="130729" y="348904"/>
                    <a:pt x="130012" y="342652"/>
                    <a:pt x="130260" y="336455"/>
                  </a:cubicBezTo>
                  <a:lnTo>
                    <a:pt x="130260" y="336455"/>
                  </a:lnTo>
                  <a:cubicBezTo>
                    <a:pt x="130673" y="325108"/>
                    <a:pt x="134281" y="313871"/>
                    <a:pt x="139928" y="304809"/>
                  </a:cubicBezTo>
                  <a:cubicBezTo>
                    <a:pt x="143673" y="298805"/>
                    <a:pt x="138551" y="297070"/>
                    <a:pt x="136898" y="296078"/>
                  </a:cubicBezTo>
                  <a:cubicBezTo>
                    <a:pt x="130453" y="292278"/>
                    <a:pt x="116820" y="302799"/>
                    <a:pt x="106244" y="312411"/>
                  </a:cubicBezTo>
                  <a:cubicBezTo>
                    <a:pt x="99000" y="318993"/>
                    <a:pt x="93216" y="325190"/>
                    <a:pt x="92170" y="326044"/>
                  </a:cubicBezTo>
                  <a:cubicBezTo>
                    <a:pt x="88286" y="329239"/>
                    <a:pt x="82006" y="321335"/>
                    <a:pt x="85862" y="318277"/>
                  </a:cubicBezTo>
                  <a:cubicBezTo>
                    <a:pt x="91453" y="313815"/>
                    <a:pt x="96163" y="309877"/>
                    <a:pt x="100157" y="306324"/>
                  </a:cubicBezTo>
                  <a:cubicBezTo>
                    <a:pt x="102883" y="303900"/>
                    <a:pt x="105252" y="301669"/>
                    <a:pt x="107373" y="299576"/>
                  </a:cubicBezTo>
                  <a:cubicBezTo>
                    <a:pt x="116186" y="290763"/>
                    <a:pt x="123154" y="283822"/>
                    <a:pt x="136898" y="283822"/>
                  </a:cubicBezTo>
                  <a:cubicBezTo>
                    <a:pt x="142048" y="283822"/>
                    <a:pt x="148961" y="286163"/>
                    <a:pt x="153120" y="281481"/>
                  </a:cubicBezTo>
                  <a:cubicBezTo>
                    <a:pt x="154855" y="279498"/>
                    <a:pt x="156122" y="276220"/>
                    <a:pt x="156508" y="270960"/>
                  </a:cubicBezTo>
                  <a:cubicBezTo>
                    <a:pt x="157004" y="264432"/>
                    <a:pt x="148879" y="252341"/>
                    <a:pt x="143040" y="242399"/>
                  </a:cubicBezTo>
                  <a:cubicBezTo>
                    <a:pt x="135824" y="230060"/>
                    <a:pt x="131555" y="233640"/>
                    <a:pt x="127919" y="237689"/>
                  </a:cubicBezTo>
                  <a:cubicBezTo>
                    <a:pt x="125082" y="240856"/>
                    <a:pt x="122301" y="244299"/>
                    <a:pt x="119491" y="247852"/>
                  </a:cubicBezTo>
                  <a:cubicBezTo>
                    <a:pt x="117921" y="249807"/>
                    <a:pt x="116352" y="251818"/>
                    <a:pt x="114754" y="253829"/>
                  </a:cubicBezTo>
                  <a:cubicBezTo>
                    <a:pt x="103572" y="268040"/>
                    <a:pt x="90930" y="277680"/>
                    <a:pt x="77875" y="284042"/>
                  </a:cubicBezTo>
                  <a:cubicBezTo>
                    <a:pt x="55869" y="294839"/>
                    <a:pt x="32623" y="296354"/>
                    <a:pt x="12958" y="294894"/>
                  </a:cubicBezTo>
                  <a:cubicBezTo>
                    <a:pt x="12242" y="294839"/>
                    <a:pt x="11581" y="294619"/>
                    <a:pt x="11030" y="294316"/>
                  </a:cubicBezTo>
                  <a:cubicBezTo>
                    <a:pt x="10204" y="293847"/>
                    <a:pt x="9543" y="293159"/>
                    <a:pt x="9075" y="292360"/>
                  </a:cubicBezTo>
                  <a:cubicBezTo>
                    <a:pt x="7147" y="289083"/>
                    <a:pt x="8249" y="283877"/>
                    <a:pt x="13179" y="284758"/>
                  </a:cubicBezTo>
                  <a:cubicBezTo>
                    <a:pt x="23727" y="286631"/>
                    <a:pt x="50636" y="286163"/>
                    <a:pt x="69062" y="275229"/>
                  </a:cubicBezTo>
                  <a:cubicBezTo>
                    <a:pt x="73358" y="272695"/>
                    <a:pt x="77214" y="269583"/>
                    <a:pt x="80271" y="265809"/>
                  </a:cubicBezTo>
                  <a:cubicBezTo>
                    <a:pt x="83576" y="261733"/>
                    <a:pt x="87047" y="256665"/>
                    <a:pt x="79418" y="252149"/>
                  </a:cubicBezTo>
                  <a:cubicBezTo>
                    <a:pt x="65454" y="243858"/>
                    <a:pt x="48047" y="234852"/>
                    <a:pt x="30640" y="236009"/>
                  </a:cubicBezTo>
                  <a:cubicBezTo>
                    <a:pt x="30337" y="236036"/>
                    <a:pt x="30034" y="236009"/>
                    <a:pt x="29759" y="235926"/>
                  </a:cubicBezTo>
                  <a:cubicBezTo>
                    <a:pt x="28630" y="235651"/>
                    <a:pt x="27831" y="234742"/>
                    <a:pt x="27390" y="233558"/>
                  </a:cubicBezTo>
                  <a:cubicBezTo>
                    <a:pt x="26344" y="230831"/>
                    <a:pt x="27198" y="226782"/>
                    <a:pt x="30695" y="226589"/>
                  </a:cubicBezTo>
                  <a:cubicBezTo>
                    <a:pt x="49865" y="225625"/>
                    <a:pt x="68869" y="232291"/>
                    <a:pt x="84733" y="241077"/>
                  </a:cubicBezTo>
                  <a:cubicBezTo>
                    <a:pt x="89911" y="243913"/>
                    <a:pt x="97375" y="246199"/>
                    <a:pt x="104123" y="237579"/>
                  </a:cubicBezTo>
                  <a:cubicBezTo>
                    <a:pt x="104894" y="236587"/>
                    <a:pt x="105638" y="235623"/>
                    <a:pt x="106354" y="234714"/>
                  </a:cubicBezTo>
                  <a:cubicBezTo>
                    <a:pt x="113102" y="226094"/>
                    <a:pt x="117618" y="220695"/>
                    <a:pt x="126404" y="213397"/>
                  </a:cubicBezTo>
                  <a:cubicBezTo>
                    <a:pt x="135190" y="206071"/>
                    <a:pt x="131940" y="201609"/>
                    <a:pt x="126707" y="197588"/>
                  </a:cubicBezTo>
                  <a:cubicBezTo>
                    <a:pt x="110402" y="185056"/>
                    <a:pt x="82447" y="181641"/>
                    <a:pt x="67905" y="195770"/>
                  </a:cubicBezTo>
                  <a:cubicBezTo>
                    <a:pt x="67822" y="195852"/>
                    <a:pt x="67712" y="195935"/>
                    <a:pt x="67629" y="195990"/>
                  </a:cubicBezTo>
                  <a:cubicBezTo>
                    <a:pt x="65619" y="197312"/>
                    <a:pt x="62259" y="193566"/>
                    <a:pt x="61791" y="190151"/>
                  </a:cubicBezTo>
                  <a:cubicBezTo>
                    <a:pt x="61598" y="188746"/>
                    <a:pt x="61873" y="187424"/>
                    <a:pt x="62892" y="186488"/>
                  </a:cubicBezTo>
                  <a:cubicBezTo>
                    <a:pt x="82557" y="168641"/>
                    <a:pt x="116434" y="172965"/>
                    <a:pt x="138358" y="188306"/>
                  </a:cubicBezTo>
                  <a:cubicBezTo>
                    <a:pt x="143976" y="192244"/>
                    <a:pt x="150008" y="195660"/>
                    <a:pt x="159620" y="191032"/>
                  </a:cubicBezTo>
                  <a:cubicBezTo>
                    <a:pt x="179423" y="181475"/>
                    <a:pt x="188209" y="178886"/>
                    <a:pt x="187878" y="171230"/>
                  </a:cubicBezTo>
                  <a:lnTo>
                    <a:pt x="187878" y="26909"/>
                  </a:lnTo>
                  <a:cubicBezTo>
                    <a:pt x="188567" y="27322"/>
                    <a:pt x="189311" y="27763"/>
                    <a:pt x="190137" y="28258"/>
                  </a:cubicBezTo>
                  <a:cubicBezTo>
                    <a:pt x="195177" y="31288"/>
                    <a:pt x="202283" y="33023"/>
                    <a:pt x="209609" y="33023"/>
                  </a:cubicBezTo>
                  <a:cubicBezTo>
                    <a:pt x="216935" y="33023"/>
                    <a:pt x="223738" y="31315"/>
                    <a:pt x="228586" y="28176"/>
                  </a:cubicBezTo>
                  <a:cubicBezTo>
                    <a:pt x="228668" y="28121"/>
                    <a:pt x="228723" y="28065"/>
                    <a:pt x="228806" y="28010"/>
                  </a:cubicBezTo>
                  <a:lnTo>
                    <a:pt x="228806" y="97967"/>
                  </a:lnTo>
                  <a:cubicBezTo>
                    <a:pt x="228723" y="101300"/>
                    <a:pt x="230431" y="106753"/>
                    <a:pt x="238088" y="107717"/>
                  </a:cubicBezTo>
                  <a:cubicBezTo>
                    <a:pt x="258827" y="110251"/>
                    <a:pt x="282403" y="119037"/>
                    <a:pt x="282761" y="119037"/>
                  </a:cubicBezTo>
                  <a:cubicBezTo>
                    <a:pt x="292566" y="119037"/>
                    <a:pt x="302564" y="115842"/>
                    <a:pt x="311846" y="111794"/>
                  </a:cubicBezTo>
                  <a:cubicBezTo>
                    <a:pt x="318235" y="109039"/>
                    <a:pt x="324295" y="105872"/>
                    <a:pt x="329748" y="103090"/>
                  </a:cubicBezTo>
                  <a:cubicBezTo>
                    <a:pt x="331731" y="102071"/>
                    <a:pt x="333631" y="102126"/>
                    <a:pt x="335229" y="102815"/>
                  </a:cubicBezTo>
                  <a:cubicBezTo>
                    <a:pt x="336909" y="103531"/>
                    <a:pt x="338259" y="104963"/>
                    <a:pt x="339030" y="106616"/>
                  </a:cubicBezTo>
                  <a:cubicBezTo>
                    <a:pt x="340297" y="109342"/>
                    <a:pt x="339939" y="112675"/>
                    <a:pt x="336909" y="114548"/>
                  </a:cubicBezTo>
                  <a:cubicBezTo>
                    <a:pt x="332557" y="117247"/>
                    <a:pt x="327710" y="119919"/>
                    <a:pt x="322615" y="122563"/>
                  </a:cubicBezTo>
                  <a:cubicBezTo>
                    <a:pt x="318318" y="124766"/>
                    <a:pt x="313829" y="126942"/>
                    <a:pt x="309257" y="129063"/>
                  </a:cubicBezTo>
                  <a:cubicBezTo>
                    <a:pt x="305456" y="130825"/>
                    <a:pt x="305511" y="134819"/>
                    <a:pt x="310661" y="138840"/>
                  </a:cubicBezTo>
                  <a:cubicBezTo>
                    <a:pt x="316528" y="143412"/>
                    <a:pt x="321540" y="148342"/>
                    <a:pt x="326030" y="153437"/>
                  </a:cubicBezTo>
                  <a:cubicBezTo>
                    <a:pt x="327930" y="155641"/>
                    <a:pt x="331814" y="156742"/>
                    <a:pt x="335064" y="153300"/>
                  </a:cubicBezTo>
                  <a:cubicBezTo>
                    <a:pt x="338093" y="150077"/>
                    <a:pt x="341316" y="147185"/>
                    <a:pt x="344648" y="144596"/>
                  </a:cubicBezTo>
                  <a:cubicBezTo>
                    <a:pt x="351203" y="139529"/>
                    <a:pt x="358337" y="135755"/>
                    <a:pt x="365911" y="133497"/>
                  </a:cubicBezTo>
                  <a:cubicBezTo>
                    <a:pt x="373705" y="131156"/>
                    <a:pt x="381995" y="130467"/>
                    <a:pt x="390699" y="131596"/>
                  </a:cubicBezTo>
                  <a:cubicBezTo>
                    <a:pt x="391497" y="131707"/>
                    <a:pt x="392186" y="131872"/>
                    <a:pt x="392792" y="132147"/>
                  </a:cubicBezTo>
                  <a:cubicBezTo>
                    <a:pt x="394362" y="132781"/>
                    <a:pt x="395326" y="133855"/>
                    <a:pt x="395711" y="135067"/>
                  </a:cubicBezTo>
                  <a:cubicBezTo>
                    <a:pt x="396813" y="138317"/>
                    <a:pt x="394031" y="142448"/>
                    <a:pt x="388826" y="141732"/>
                  </a:cubicBezTo>
                  <a:cubicBezTo>
                    <a:pt x="384034" y="141071"/>
                    <a:pt x="379517" y="141567"/>
                    <a:pt x="375275" y="142861"/>
                  </a:cubicBezTo>
                  <a:cubicBezTo>
                    <a:pt x="367977" y="145120"/>
                    <a:pt x="361421" y="149802"/>
                    <a:pt x="355280" y="155228"/>
                  </a:cubicBezTo>
                  <a:cubicBezTo>
                    <a:pt x="351754" y="158340"/>
                    <a:pt x="348339" y="161700"/>
                    <a:pt x="345034" y="164978"/>
                  </a:cubicBezTo>
                  <a:cubicBezTo>
                    <a:pt x="342858" y="167098"/>
                    <a:pt x="342775" y="171808"/>
                    <a:pt x="345475" y="174425"/>
                  </a:cubicBezTo>
                  <a:cubicBezTo>
                    <a:pt x="350294" y="179079"/>
                    <a:pt x="355307" y="183679"/>
                    <a:pt x="361201" y="187893"/>
                  </a:cubicBezTo>
                  <a:cubicBezTo>
                    <a:pt x="364341" y="190124"/>
                    <a:pt x="367150" y="191886"/>
                    <a:pt x="370593" y="191886"/>
                  </a:cubicBezTo>
                  <a:cubicBezTo>
                    <a:pt x="376680" y="191886"/>
                    <a:pt x="381665" y="189821"/>
                    <a:pt x="386127" y="186075"/>
                  </a:cubicBezTo>
                  <a:cubicBezTo>
                    <a:pt x="390919" y="182054"/>
                    <a:pt x="395133" y="176105"/>
                    <a:pt x="399512" y="168696"/>
                  </a:cubicBezTo>
                  <a:cubicBezTo>
                    <a:pt x="399705" y="168365"/>
                    <a:pt x="399925" y="168062"/>
                    <a:pt x="400201" y="167787"/>
                  </a:cubicBezTo>
                  <a:cubicBezTo>
                    <a:pt x="403891" y="163490"/>
                    <a:pt x="411052" y="168283"/>
                    <a:pt x="409427" y="172992"/>
                  </a:cubicBezTo>
                  <a:cubicBezTo>
                    <a:pt x="409069" y="173984"/>
                    <a:pt x="408711" y="174975"/>
                    <a:pt x="408326" y="175912"/>
                  </a:cubicBezTo>
                  <a:cubicBezTo>
                    <a:pt x="405048" y="184119"/>
                    <a:pt x="400641" y="190647"/>
                    <a:pt x="395216" y="195164"/>
                  </a:cubicBezTo>
                  <a:cubicBezTo>
                    <a:pt x="394169" y="196045"/>
                    <a:pt x="393095" y="196844"/>
                    <a:pt x="391993" y="197560"/>
                  </a:cubicBezTo>
                  <a:cubicBezTo>
                    <a:pt x="380453" y="204996"/>
                    <a:pt x="398245" y="208439"/>
                    <a:pt x="409951" y="209899"/>
                  </a:cubicBezTo>
                  <a:cubicBezTo>
                    <a:pt x="414440" y="210450"/>
                    <a:pt x="418021" y="210725"/>
                    <a:pt x="418737" y="210835"/>
                  </a:cubicBezTo>
                  <a:cubicBezTo>
                    <a:pt x="424658" y="211634"/>
                    <a:pt x="424162" y="218327"/>
                    <a:pt x="422124" y="222073"/>
                  </a:cubicBezTo>
                  <a:close/>
                  <a:moveTo>
                    <a:pt x="345227" y="279939"/>
                  </a:moveTo>
                  <a:cubicBezTo>
                    <a:pt x="334651" y="268123"/>
                    <a:pt x="323055" y="257960"/>
                    <a:pt x="308293" y="251488"/>
                  </a:cubicBezTo>
                  <a:cubicBezTo>
                    <a:pt x="307219" y="251019"/>
                    <a:pt x="306227" y="250661"/>
                    <a:pt x="305346" y="250358"/>
                  </a:cubicBezTo>
                  <a:lnTo>
                    <a:pt x="304988" y="250248"/>
                  </a:lnTo>
                  <a:cubicBezTo>
                    <a:pt x="304767" y="249670"/>
                    <a:pt x="304464" y="248568"/>
                    <a:pt x="304079" y="246640"/>
                  </a:cubicBezTo>
                  <a:cubicBezTo>
                    <a:pt x="303170" y="241985"/>
                    <a:pt x="302316" y="237111"/>
                    <a:pt x="301600" y="232621"/>
                  </a:cubicBezTo>
                  <a:cubicBezTo>
                    <a:pt x="313195" y="239038"/>
                    <a:pt x="323138" y="242096"/>
                    <a:pt x="333934" y="244382"/>
                  </a:cubicBezTo>
                  <a:cubicBezTo>
                    <a:pt x="334320" y="256032"/>
                    <a:pt x="338947" y="266168"/>
                    <a:pt x="343051" y="275119"/>
                  </a:cubicBezTo>
                  <a:cubicBezTo>
                    <a:pt x="343795" y="276744"/>
                    <a:pt x="344511" y="278341"/>
                    <a:pt x="345227" y="279939"/>
                  </a:cubicBezTo>
                  <a:close/>
                </a:path>
              </a:pathLst>
            </a:custGeom>
            <a:solidFill>
              <a:srgbClr val="333333"/>
            </a:solidFill>
            <a:ln w="53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25" name="Graphic 26">
              <a:extLst>
                <a:ext uri="{FF2B5EF4-FFF2-40B4-BE49-F238E27FC236}">
                  <a16:creationId xmlns:a16="http://schemas.microsoft.com/office/drawing/2014/main" id="{AC5F71C3-4686-93A8-2364-9E6B4FAF516F}"/>
                </a:ext>
              </a:extLst>
            </p:cNvPr>
            <p:cNvGrpSpPr/>
            <p:nvPr/>
          </p:nvGrpSpPr>
          <p:grpSpPr>
            <a:xfrm>
              <a:off x="7051670" y="4104684"/>
              <a:ext cx="94563" cy="167786"/>
              <a:chOff x="7051670" y="4104684"/>
              <a:chExt cx="94563" cy="167786"/>
            </a:xfrm>
            <a:solidFill>
              <a:srgbClr val="333333"/>
            </a:solidFill>
          </p:grpSpPr>
          <p:sp>
            <p:nvSpPr>
              <p:cNvPr id="126" name="Freeform: Shape 125">
                <a:extLst>
                  <a:ext uri="{FF2B5EF4-FFF2-40B4-BE49-F238E27FC236}">
                    <a16:creationId xmlns:a16="http://schemas.microsoft.com/office/drawing/2014/main" id="{97715548-700D-AF15-9E48-1E27A3CA1AF2}"/>
                  </a:ext>
                </a:extLst>
              </p:cNvPr>
              <p:cNvSpPr/>
              <p:nvPr/>
            </p:nvSpPr>
            <p:spPr>
              <a:xfrm>
                <a:off x="7051670" y="4104684"/>
                <a:ext cx="94563" cy="167786"/>
              </a:xfrm>
              <a:custGeom>
                <a:avLst/>
                <a:gdLst>
                  <a:gd name="connsiteX0" fmla="*/ 87092 w 94563"/>
                  <a:gd name="connsiteY0" fmla="*/ 83260 h 167786"/>
                  <a:gd name="connsiteX1" fmla="*/ 77039 w 94563"/>
                  <a:gd name="connsiteY1" fmla="*/ 20299 h 167786"/>
                  <a:gd name="connsiteX2" fmla="*/ 77122 w 94563"/>
                  <a:gd name="connsiteY2" fmla="*/ 18178 h 167786"/>
                  <a:gd name="connsiteX3" fmla="*/ 78306 w 94563"/>
                  <a:gd name="connsiteY3" fmla="*/ 0 h 167786"/>
                  <a:gd name="connsiteX4" fmla="*/ 63846 w 94563"/>
                  <a:gd name="connsiteY4" fmla="*/ 11099 h 167786"/>
                  <a:gd name="connsiteX5" fmla="*/ 62332 w 94563"/>
                  <a:gd name="connsiteY5" fmla="*/ 12284 h 167786"/>
                  <a:gd name="connsiteX6" fmla="*/ 1794 w 94563"/>
                  <a:gd name="connsiteY6" fmla="*/ 97004 h 167786"/>
                  <a:gd name="connsiteX7" fmla="*/ 10249 w 94563"/>
                  <a:gd name="connsiteY7" fmla="*/ 147626 h 167786"/>
                  <a:gd name="connsiteX8" fmla="*/ 20826 w 94563"/>
                  <a:gd name="connsiteY8" fmla="*/ 158230 h 167786"/>
                  <a:gd name="connsiteX9" fmla="*/ 50213 w 94563"/>
                  <a:gd name="connsiteY9" fmla="*/ 167787 h 167786"/>
                  <a:gd name="connsiteX10" fmla="*/ 50213 w 94563"/>
                  <a:gd name="connsiteY10" fmla="*/ 167787 h 167786"/>
                  <a:gd name="connsiteX11" fmla="*/ 93151 w 94563"/>
                  <a:gd name="connsiteY11" fmla="*/ 133552 h 167786"/>
                  <a:gd name="connsiteX12" fmla="*/ 87064 w 94563"/>
                  <a:gd name="connsiteY12" fmla="*/ 83288 h 167786"/>
                  <a:gd name="connsiteX13" fmla="*/ 85081 w 94563"/>
                  <a:gd name="connsiteY13" fmla="*/ 131872 h 167786"/>
                  <a:gd name="connsiteX14" fmla="*/ 25728 w 94563"/>
                  <a:gd name="connsiteY14" fmla="*/ 151537 h 167786"/>
                  <a:gd name="connsiteX15" fmla="*/ 16970 w 94563"/>
                  <a:gd name="connsiteY15" fmla="*/ 142779 h 167786"/>
                  <a:gd name="connsiteX16" fmla="*/ 9919 w 94563"/>
                  <a:gd name="connsiteY16" fmla="*/ 98656 h 167786"/>
                  <a:gd name="connsiteX17" fmla="*/ 67454 w 94563"/>
                  <a:gd name="connsiteY17" fmla="*/ 18784 h 167786"/>
                  <a:gd name="connsiteX18" fmla="*/ 68887 w 94563"/>
                  <a:gd name="connsiteY18" fmla="*/ 17655 h 167786"/>
                  <a:gd name="connsiteX19" fmla="*/ 68776 w 94563"/>
                  <a:gd name="connsiteY19" fmla="*/ 20106 h 167786"/>
                  <a:gd name="connsiteX20" fmla="*/ 85081 w 94563"/>
                  <a:gd name="connsiteY20" fmla="*/ 131872 h 16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4563" h="167786">
                    <a:moveTo>
                      <a:pt x="87092" y="83260"/>
                    </a:moveTo>
                    <a:cubicBezTo>
                      <a:pt x="81859" y="66955"/>
                      <a:pt x="75965" y="48502"/>
                      <a:pt x="77039" y="20299"/>
                    </a:cubicBezTo>
                    <a:cubicBezTo>
                      <a:pt x="77039" y="19610"/>
                      <a:pt x="77094" y="18894"/>
                      <a:pt x="77122" y="18178"/>
                    </a:cubicBezTo>
                    <a:lnTo>
                      <a:pt x="78306" y="0"/>
                    </a:lnTo>
                    <a:lnTo>
                      <a:pt x="63846" y="11099"/>
                    </a:lnTo>
                    <a:cubicBezTo>
                      <a:pt x="63295" y="11513"/>
                      <a:pt x="62717" y="11953"/>
                      <a:pt x="62332" y="12284"/>
                    </a:cubicBezTo>
                    <a:cubicBezTo>
                      <a:pt x="43107" y="27377"/>
                      <a:pt x="9671" y="58472"/>
                      <a:pt x="1794" y="97004"/>
                    </a:cubicBezTo>
                    <a:cubicBezTo>
                      <a:pt x="-3356" y="122232"/>
                      <a:pt x="3557" y="138454"/>
                      <a:pt x="10249" y="147626"/>
                    </a:cubicBezTo>
                    <a:cubicBezTo>
                      <a:pt x="13196" y="151702"/>
                      <a:pt x="16777" y="155283"/>
                      <a:pt x="20826" y="158230"/>
                    </a:cubicBezTo>
                    <a:cubicBezTo>
                      <a:pt x="29253" y="164399"/>
                      <a:pt x="39692" y="167787"/>
                      <a:pt x="50213" y="167787"/>
                    </a:cubicBezTo>
                    <a:lnTo>
                      <a:pt x="50213" y="167787"/>
                    </a:lnTo>
                    <a:cubicBezTo>
                      <a:pt x="71723" y="167787"/>
                      <a:pt x="88992" y="154016"/>
                      <a:pt x="93151" y="133552"/>
                    </a:cubicBezTo>
                    <a:cubicBezTo>
                      <a:pt x="97035" y="114410"/>
                      <a:pt x="92215" y="99290"/>
                      <a:pt x="87064" y="83288"/>
                    </a:cubicBezTo>
                    <a:close/>
                    <a:moveTo>
                      <a:pt x="85081" y="131872"/>
                    </a:moveTo>
                    <a:cubicBezTo>
                      <a:pt x="79325" y="160130"/>
                      <a:pt x="46550" y="166768"/>
                      <a:pt x="25728" y="151537"/>
                    </a:cubicBezTo>
                    <a:cubicBezTo>
                      <a:pt x="22450" y="149168"/>
                      <a:pt x="19476" y="146249"/>
                      <a:pt x="16970" y="142779"/>
                    </a:cubicBezTo>
                    <a:cubicBezTo>
                      <a:pt x="9588" y="132671"/>
                      <a:pt x="5980" y="117963"/>
                      <a:pt x="9919" y="98656"/>
                    </a:cubicBezTo>
                    <a:cubicBezTo>
                      <a:pt x="16309" y="67341"/>
                      <a:pt x="42556" y="38339"/>
                      <a:pt x="67454" y="18784"/>
                    </a:cubicBezTo>
                    <a:cubicBezTo>
                      <a:pt x="67923" y="18398"/>
                      <a:pt x="68418" y="18013"/>
                      <a:pt x="68887" y="17655"/>
                    </a:cubicBezTo>
                    <a:cubicBezTo>
                      <a:pt x="68831" y="18481"/>
                      <a:pt x="68804" y="19307"/>
                      <a:pt x="68776" y="20106"/>
                    </a:cubicBezTo>
                    <a:cubicBezTo>
                      <a:pt x="66601" y="77531"/>
                      <a:pt x="92215" y="96838"/>
                      <a:pt x="85081" y="131872"/>
                    </a:cubicBezTo>
                    <a:close/>
                  </a:path>
                </a:pathLst>
              </a:custGeom>
              <a:solidFill>
                <a:srgbClr val="333333"/>
              </a:solidFill>
              <a:ln w="53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7" name="Freeform: Shape 126">
                <a:extLst>
                  <a:ext uri="{FF2B5EF4-FFF2-40B4-BE49-F238E27FC236}">
                    <a16:creationId xmlns:a16="http://schemas.microsoft.com/office/drawing/2014/main" id="{123C1FDA-6F38-3233-3C7C-57945966D8CE}"/>
                  </a:ext>
                </a:extLst>
              </p:cNvPr>
              <p:cNvSpPr/>
              <p:nvPr/>
            </p:nvSpPr>
            <p:spPr>
              <a:xfrm>
                <a:off x="7069894" y="4196757"/>
                <a:ext cx="26562" cy="56213"/>
              </a:xfrm>
              <a:custGeom>
                <a:avLst/>
                <a:gdLst>
                  <a:gd name="connsiteX0" fmla="*/ 6126 w 26562"/>
                  <a:gd name="connsiteY0" fmla="*/ 0 h 56213"/>
                  <a:gd name="connsiteX1" fmla="*/ 26562 w 26562"/>
                  <a:gd name="connsiteY1" fmla="*/ 56214 h 56213"/>
                  <a:gd name="connsiteX2" fmla="*/ 6126 w 26562"/>
                  <a:gd name="connsiteY2" fmla="*/ 0 h 56213"/>
                </a:gdLst>
                <a:ahLst/>
                <a:cxnLst>
                  <a:cxn ang="0">
                    <a:pos x="connsiteX0" y="connsiteY0"/>
                  </a:cxn>
                  <a:cxn ang="0">
                    <a:pos x="connsiteX1" y="connsiteY1"/>
                  </a:cxn>
                  <a:cxn ang="0">
                    <a:pos x="connsiteX2" y="connsiteY2"/>
                  </a:cxn>
                </a:cxnLst>
                <a:rect l="l" t="t" r="r" b="b"/>
                <a:pathLst>
                  <a:path w="26562" h="56213">
                    <a:moveTo>
                      <a:pt x="6126" y="0"/>
                    </a:moveTo>
                    <a:cubicBezTo>
                      <a:pt x="-6406" y="16635"/>
                      <a:pt x="232" y="55194"/>
                      <a:pt x="26562" y="56214"/>
                    </a:cubicBezTo>
                    <a:cubicBezTo>
                      <a:pt x="9321" y="43406"/>
                      <a:pt x="6236" y="21345"/>
                      <a:pt x="6126" y="0"/>
                    </a:cubicBezTo>
                    <a:close/>
                  </a:path>
                </a:pathLst>
              </a:custGeom>
              <a:solidFill>
                <a:srgbClr val="333333"/>
              </a:solidFill>
              <a:ln w="539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pic>
        <p:nvPicPr>
          <p:cNvPr id="4" name="Graphic 3">
            <a:extLst>
              <a:ext uri="{FF2B5EF4-FFF2-40B4-BE49-F238E27FC236}">
                <a16:creationId xmlns:a16="http://schemas.microsoft.com/office/drawing/2014/main" id="{67B183DB-715B-C2C6-FB6F-AC304E1A53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49822" y="5524030"/>
            <a:ext cx="621254" cy="457200"/>
          </a:xfrm>
          <a:prstGeom prst="rect">
            <a:avLst/>
          </a:prstGeom>
        </p:spPr>
      </p:pic>
      <p:pic>
        <p:nvPicPr>
          <p:cNvPr id="15" name="Graphic 14">
            <a:extLst>
              <a:ext uri="{FF2B5EF4-FFF2-40B4-BE49-F238E27FC236}">
                <a16:creationId xmlns:a16="http://schemas.microsoft.com/office/drawing/2014/main" id="{43CC9984-3B03-1528-3439-2E1C88E6F7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05827" y="4279520"/>
            <a:ext cx="645268" cy="457200"/>
          </a:xfrm>
          <a:prstGeom prst="rect">
            <a:avLst/>
          </a:prstGeom>
        </p:spPr>
      </p:pic>
    </p:spTree>
    <p:extLst>
      <p:ext uri="{BB962C8B-B14F-4D97-AF65-F5344CB8AC3E}">
        <p14:creationId xmlns:p14="http://schemas.microsoft.com/office/powerpoint/2010/main" val="2676918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7F1A6-47F0-D04C-9F04-666F83523C44}"/>
              </a:ext>
            </a:extLst>
          </p:cNvPr>
          <p:cNvSpPr>
            <a:spLocks noGrp="1"/>
          </p:cNvSpPr>
          <p:nvPr>
            <p:ph type="title"/>
          </p:nvPr>
        </p:nvSpPr>
        <p:spPr/>
        <p:txBody>
          <a:bodyPr/>
          <a:lstStyle/>
          <a:p>
            <a:r>
              <a:rPr lang="en-US" dirty="0"/>
              <a:t>COVID-19 Vaccines and Antiviral Therapy:</a:t>
            </a:r>
            <a:br>
              <a:rPr lang="en-US" dirty="0"/>
            </a:br>
            <a:r>
              <a:rPr lang="en-US" dirty="0"/>
              <a:t>Role in Individuals With</a:t>
            </a:r>
            <a:br>
              <a:rPr lang="en-US" dirty="0"/>
            </a:br>
            <a:r>
              <a:rPr lang="en-US" dirty="0"/>
              <a:t>Obesity or Metabolic Syndrome</a:t>
            </a:r>
          </a:p>
        </p:txBody>
      </p:sp>
    </p:spTree>
    <p:extLst>
      <p:ext uri="{BB962C8B-B14F-4D97-AF65-F5344CB8AC3E}">
        <p14:creationId xmlns:p14="http://schemas.microsoft.com/office/powerpoint/2010/main" val="1050421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dirty="0"/>
              <a:t>Obesity Increases Risk Over All COVID-19 Stages</a:t>
            </a:r>
            <a:endParaRPr lang="en-US" altLang="en-US" dirty="0"/>
          </a:p>
        </p:txBody>
      </p:sp>
      <p:sp>
        <p:nvSpPr>
          <p:cNvPr id="38"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198126"/>
            <a:ext cx="929322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NIH COVID-19 Treatment Guidelines. Clinical management summary. Last updated August 8, 2022.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Siddiqi. J Heart Lung Transplant. 2020;39:405. </a:t>
            </a:r>
          </a:p>
        </p:txBody>
      </p:sp>
      <p:grpSp>
        <p:nvGrpSpPr>
          <p:cNvPr id="12" name="Group 11">
            <a:extLst>
              <a:ext uri="{FF2B5EF4-FFF2-40B4-BE49-F238E27FC236}">
                <a16:creationId xmlns:a16="http://schemas.microsoft.com/office/drawing/2014/main" id="{417C52A0-EE08-699A-E961-AEFCDD3782CC}"/>
              </a:ext>
            </a:extLst>
          </p:cNvPr>
          <p:cNvGrpSpPr/>
          <p:nvPr/>
        </p:nvGrpSpPr>
        <p:grpSpPr>
          <a:xfrm>
            <a:off x="541329" y="1890291"/>
            <a:ext cx="11313599" cy="3334065"/>
            <a:chOff x="2262297" y="1488031"/>
            <a:chExt cx="9805979" cy="2889778"/>
          </a:xfrm>
        </p:grpSpPr>
        <p:grpSp>
          <p:nvGrpSpPr>
            <p:cNvPr id="2" name="Group 1">
              <a:extLst>
                <a:ext uri="{FF2B5EF4-FFF2-40B4-BE49-F238E27FC236}">
                  <a16:creationId xmlns:a16="http://schemas.microsoft.com/office/drawing/2014/main" id="{916D7CA0-D65B-2279-D1C9-FF99E771956F}"/>
                </a:ext>
              </a:extLst>
            </p:cNvPr>
            <p:cNvGrpSpPr/>
            <p:nvPr/>
          </p:nvGrpSpPr>
          <p:grpSpPr>
            <a:xfrm>
              <a:off x="5312947" y="1517876"/>
              <a:ext cx="2722581" cy="2413359"/>
              <a:chOff x="5312947" y="1517876"/>
              <a:chExt cx="2722581" cy="3703320"/>
            </a:xfrm>
          </p:grpSpPr>
          <p:cxnSp>
            <p:nvCxnSpPr>
              <p:cNvPr id="39" name="Straight Connector 38">
                <a:extLst>
                  <a:ext uri="{FF2B5EF4-FFF2-40B4-BE49-F238E27FC236}">
                    <a16:creationId xmlns:a16="http://schemas.microsoft.com/office/drawing/2014/main" id="{E9652227-0586-486A-A65E-CFF968323166}"/>
                  </a:ext>
                </a:extLst>
              </p:cNvPr>
              <p:cNvCxnSpPr/>
              <p:nvPr/>
            </p:nvCxnSpPr>
            <p:spPr bwMode="auto">
              <a:xfrm>
                <a:off x="8035528" y="1517876"/>
                <a:ext cx="0" cy="3703320"/>
              </a:xfrm>
              <a:prstGeom prst="line">
                <a:avLst/>
              </a:prstGeom>
              <a:noFill/>
              <a:ln w="28575" cap="flat" cmpd="sng" algn="ctr">
                <a:solidFill>
                  <a:schemeClr val="tx2">
                    <a:lumMod val="50000"/>
                  </a:schemeClr>
                </a:solidFill>
                <a:prstDash val="dash"/>
                <a:round/>
                <a:headEnd type="none" w="med" len="med"/>
                <a:tailEnd type="none" w="med" len="med"/>
              </a:ln>
              <a:effectLst/>
            </p:spPr>
          </p:cxnSp>
          <p:cxnSp>
            <p:nvCxnSpPr>
              <p:cNvPr id="26" name="Straight Connector 25">
                <a:extLst>
                  <a:ext uri="{FF2B5EF4-FFF2-40B4-BE49-F238E27FC236}">
                    <a16:creationId xmlns:a16="http://schemas.microsoft.com/office/drawing/2014/main" id="{00BC09B4-C7F5-43C3-B79A-0DADBD3D5453}"/>
                  </a:ext>
                </a:extLst>
              </p:cNvPr>
              <p:cNvCxnSpPr/>
              <p:nvPr/>
            </p:nvCxnSpPr>
            <p:spPr bwMode="auto">
              <a:xfrm>
                <a:off x="5312947" y="1517876"/>
                <a:ext cx="0" cy="3703320"/>
              </a:xfrm>
              <a:prstGeom prst="line">
                <a:avLst/>
              </a:prstGeom>
              <a:noFill/>
              <a:ln w="28575" cap="flat" cmpd="sng" algn="ctr">
                <a:solidFill>
                  <a:schemeClr val="tx2">
                    <a:lumMod val="50000"/>
                  </a:schemeClr>
                </a:solidFill>
                <a:prstDash val="dash"/>
                <a:round/>
                <a:headEnd type="none" w="med" len="med"/>
                <a:tailEnd type="none" w="med" len="med"/>
              </a:ln>
              <a:effectLst/>
            </p:spPr>
          </p:cxnSp>
        </p:grpSp>
        <p:sp>
          <p:nvSpPr>
            <p:cNvPr id="37" name="Isosceles Triangle 36">
              <a:extLst>
                <a:ext uri="{FF2B5EF4-FFF2-40B4-BE49-F238E27FC236}">
                  <a16:creationId xmlns:a16="http://schemas.microsoft.com/office/drawing/2014/main" id="{86EC96FC-2941-4DA6-95DA-A88B46D49675}"/>
                </a:ext>
              </a:extLst>
            </p:cNvPr>
            <p:cNvSpPr/>
            <p:nvPr/>
          </p:nvSpPr>
          <p:spPr bwMode="auto">
            <a:xfrm rot="16200000">
              <a:off x="7860292" y="953767"/>
              <a:ext cx="517756" cy="4931759"/>
            </a:xfrm>
            <a:prstGeom prst="triangle">
              <a:avLst/>
            </a:prstGeom>
            <a:gradFill flip="none" rotWithShape="1">
              <a:gsLst>
                <a:gs pos="0">
                  <a:schemeClr val="accent3">
                    <a:lumMod val="75000"/>
                  </a:schemeClr>
                </a:gs>
                <a:gs pos="50000">
                  <a:schemeClr val="accent3">
                    <a:tint val="44500"/>
                    <a:satMod val="160000"/>
                  </a:schemeClr>
                </a:gs>
                <a:gs pos="100000">
                  <a:schemeClr val="accent3">
                    <a:tint val="23500"/>
                    <a:satMod val="160000"/>
                  </a:schemeClr>
                </a:gs>
              </a:gsLst>
              <a:path path="circle">
                <a:fillToRect l="100000" t="100000"/>
              </a:path>
              <a:tileRect r="-100000" b="-10000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Isosceles Triangle 23">
              <a:extLst>
                <a:ext uri="{FF2B5EF4-FFF2-40B4-BE49-F238E27FC236}">
                  <a16:creationId xmlns:a16="http://schemas.microsoft.com/office/drawing/2014/main" id="{8197E3C6-984B-40D6-9BCC-3E364C41C6BB}"/>
                </a:ext>
              </a:extLst>
            </p:cNvPr>
            <p:cNvSpPr/>
            <p:nvPr/>
          </p:nvSpPr>
          <p:spPr bwMode="auto">
            <a:xfrm rot="5400000">
              <a:off x="5029494" y="1024280"/>
              <a:ext cx="620385" cy="5153760"/>
            </a:xfrm>
            <a:prstGeom prst="triangle">
              <a:avLst/>
            </a:prstGeom>
            <a:gradFill>
              <a:gsLst>
                <a:gs pos="0">
                  <a:schemeClr val="accent2">
                    <a:lumMod val="20000"/>
                    <a:lumOff val="80000"/>
                  </a:schemeClr>
                </a:gs>
                <a:gs pos="79000">
                  <a:schemeClr val="accent2"/>
                </a:gs>
                <a:gs pos="100000">
                  <a:schemeClr val="accent2">
                    <a:lumMod val="60000"/>
                    <a:lumOff val="40000"/>
                  </a:schemeClr>
                </a:gs>
              </a:gsLst>
              <a:lin ang="5400000" scaled="1"/>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 name="Straight Arrow Connector 3">
              <a:extLst>
                <a:ext uri="{FF2B5EF4-FFF2-40B4-BE49-F238E27FC236}">
                  <a16:creationId xmlns:a16="http://schemas.microsoft.com/office/drawing/2014/main" id="{A3C60637-E008-4542-ACD5-7D583C5C474F}"/>
                </a:ext>
              </a:extLst>
            </p:cNvPr>
            <p:cNvCxnSpPr/>
            <p:nvPr/>
          </p:nvCxnSpPr>
          <p:spPr bwMode="auto">
            <a:xfrm flipV="1">
              <a:off x="2682178" y="2013659"/>
              <a:ext cx="0" cy="1908699"/>
            </a:xfrm>
            <a:prstGeom prst="straightConnector1">
              <a:avLst/>
            </a:prstGeom>
            <a:noFill/>
            <a:ln w="28575" cap="flat" cmpd="sng" algn="ctr">
              <a:solidFill>
                <a:schemeClr val="bg1"/>
              </a:solidFill>
              <a:prstDash val="solid"/>
              <a:round/>
              <a:headEnd type="none" w="med" len="med"/>
              <a:tailEnd type="triangle"/>
            </a:ln>
            <a:effectLst/>
          </p:spPr>
        </p:cxnSp>
        <p:cxnSp>
          <p:nvCxnSpPr>
            <p:cNvPr id="7" name="Straight Arrow Connector 6">
              <a:extLst>
                <a:ext uri="{FF2B5EF4-FFF2-40B4-BE49-F238E27FC236}">
                  <a16:creationId xmlns:a16="http://schemas.microsoft.com/office/drawing/2014/main" id="{47590F13-B7B8-4862-B5EA-7D20A1DADFC1}"/>
                </a:ext>
              </a:extLst>
            </p:cNvPr>
            <p:cNvCxnSpPr>
              <a:cxnSpLocks/>
            </p:cNvCxnSpPr>
            <p:nvPr/>
          </p:nvCxnSpPr>
          <p:spPr bwMode="auto">
            <a:xfrm>
              <a:off x="2673299" y="3931236"/>
              <a:ext cx="8030711" cy="0"/>
            </a:xfrm>
            <a:prstGeom prst="straightConnector1">
              <a:avLst/>
            </a:prstGeom>
            <a:noFill/>
            <a:ln w="28575" cap="flat" cmpd="sng" algn="ctr">
              <a:solidFill>
                <a:schemeClr val="bg1"/>
              </a:solidFill>
              <a:prstDash val="solid"/>
              <a:round/>
              <a:headEnd type="none" w="med" len="med"/>
              <a:tailEnd type="triangle"/>
            </a:ln>
            <a:effectLst/>
          </p:spPr>
        </p:cxnSp>
        <p:sp>
          <p:nvSpPr>
            <p:cNvPr id="23" name="TextBox 22">
              <a:extLst>
                <a:ext uri="{FF2B5EF4-FFF2-40B4-BE49-F238E27FC236}">
                  <a16:creationId xmlns:a16="http://schemas.microsoft.com/office/drawing/2014/main" id="{C166FFA9-4111-407B-99BE-D9C79D26EC84}"/>
                </a:ext>
              </a:extLst>
            </p:cNvPr>
            <p:cNvSpPr txBox="1"/>
            <p:nvPr/>
          </p:nvSpPr>
          <p:spPr bwMode="auto">
            <a:xfrm>
              <a:off x="2684517" y="1488031"/>
              <a:ext cx="2691694" cy="1040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Early Infection</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b="0" dirty="0">
                  <a:solidFill>
                    <a:schemeClr val="accent1"/>
                  </a:solidFill>
                  <a:latin typeface="Calibri" panose="020F0502020204030204" pitchFamily="34" charset="0"/>
                </a:rPr>
                <a:t>Mild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replication</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b="0" dirty="0">
                  <a:solidFill>
                    <a:srgbClr val="000000"/>
                  </a:solidFill>
                  <a:latin typeface="Calibri" panose="020F0502020204030204" pitchFamily="34" charset="0"/>
                </a:rPr>
                <a:t>None to mild symptoms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228FD8DA-DA52-405F-9A8F-F68127D6C1E6}"/>
                </a:ext>
              </a:extLst>
            </p:cNvPr>
            <p:cNvSpPr txBox="1"/>
            <p:nvPr/>
          </p:nvSpPr>
          <p:spPr bwMode="auto">
            <a:xfrm rot="16200000">
              <a:off x="1618481" y="2760965"/>
              <a:ext cx="1607748" cy="3201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Severity of Illness</a:t>
              </a:r>
            </a:p>
          </p:txBody>
        </p:sp>
        <p:sp>
          <p:nvSpPr>
            <p:cNvPr id="28" name="TextBox 27">
              <a:extLst>
                <a:ext uri="{FF2B5EF4-FFF2-40B4-BE49-F238E27FC236}">
                  <a16:creationId xmlns:a16="http://schemas.microsoft.com/office/drawing/2014/main" id="{9197FB84-2B31-452F-B38E-E1A891D20568}"/>
                </a:ext>
              </a:extLst>
            </p:cNvPr>
            <p:cNvSpPr txBox="1"/>
            <p:nvPr/>
          </p:nvSpPr>
          <p:spPr bwMode="auto">
            <a:xfrm>
              <a:off x="5376211" y="1488031"/>
              <a:ext cx="2701171" cy="1040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alibri"/>
                  <a:ea typeface="+mn-ea"/>
                  <a:cs typeface="Arial"/>
                </a:rPr>
                <a:t>Respiratory Phase</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b="0" dirty="0">
                  <a:solidFill>
                    <a:schemeClr val="accent1"/>
                  </a:solidFill>
                  <a:latin typeface="Calibri"/>
                  <a:cs typeface="Arial"/>
                </a:rPr>
                <a:t>Severe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Arial"/>
                </a:rPr>
                <a:t>Pulmonary involvement</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b="0" dirty="0">
                  <a:solidFill>
                    <a:srgbClr val="000000"/>
                  </a:solidFill>
                  <a:latin typeface="Calibri"/>
                  <a:cs typeface="Arial"/>
                </a:rPr>
                <a:t>Hypoxemia</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B689E5F8-851B-4BC3-A0FF-1859D04EFFEC}"/>
                </a:ext>
              </a:extLst>
            </p:cNvPr>
            <p:cNvSpPr txBox="1"/>
            <p:nvPr/>
          </p:nvSpPr>
          <p:spPr bwMode="auto">
            <a:xfrm>
              <a:off x="8067905" y="1488031"/>
              <a:ext cx="2634828" cy="1040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Hyperinflammation</a:t>
              </a:r>
              <a:r>
                <a:rPr lang="en-US" b="0" dirty="0">
                  <a:solidFill>
                    <a:schemeClr val="accent1"/>
                  </a:solidFill>
                  <a:latin typeface="Calibri" panose="020F0502020204030204" pitchFamily="34" charset="0"/>
                  <a:cs typeface="+mn-cs"/>
                </a:rPr>
                <a:t> </a:t>
              </a:r>
              <a:r>
                <a:rPr kumimoji="0" lang="en-US" sz="18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Phase</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b="0" dirty="0">
                  <a:solidFill>
                    <a:schemeClr val="accent1"/>
                  </a:solidFill>
                  <a:latin typeface="Calibri" panose="020F0502020204030204" pitchFamily="34" charset="0"/>
                </a:rPr>
                <a:t>Critical</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ARDS</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b="0" dirty="0">
                  <a:solidFill>
                    <a:srgbClr val="000000"/>
                  </a:solidFill>
                  <a:latin typeface="Calibri" panose="020F0502020204030204" pitchFamily="34" charset="0"/>
                </a:rPr>
                <a:t>Organ Failure</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607FA7FF-B464-4241-95CC-052F16726EE6}"/>
                </a:ext>
              </a:extLst>
            </p:cNvPr>
            <p:cNvSpPr txBox="1"/>
            <p:nvPr/>
          </p:nvSpPr>
          <p:spPr bwMode="auto">
            <a:xfrm>
              <a:off x="6049601" y="4008477"/>
              <a:ext cx="13648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Course</a:t>
              </a:r>
            </a:p>
          </p:txBody>
        </p:sp>
        <p:sp>
          <p:nvSpPr>
            <p:cNvPr id="5" name="TextBox 4">
              <a:extLst>
                <a:ext uri="{FF2B5EF4-FFF2-40B4-BE49-F238E27FC236}">
                  <a16:creationId xmlns:a16="http://schemas.microsoft.com/office/drawing/2014/main" id="{8CC1CF4F-47ED-3F9A-F0AF-6B1244B23A01}"/>
                </a:ext>
              </a:extLst>
            </p:cNvPr>
            <p:cNvSpPr txBox="1"/>
            <p:nvPr/>
          </p:nvSpPr>
          <p:spPr bwMode="auto">
            <a:xfrm>
              <a:off x="7829008" y="3604868"/>
              <a:ext cx="294574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lIns="91440" tIns="45720" rIns="91440" bIns="45720" rtlCol="0" anchor="t">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Arial"/>
                </a:rPr>
                <a:t>Host Inflammatory Response</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82F57D-8B75-CF29-8B3F-E7BAE8A286D7}"/>
                </a:ext>
              </a:extLst>
            </p:cNvPr>
            <p:cNvSpPr txBox="1"/>
            <p:nvPr/>
          </p:nvSpPr>
          <p:spPr bwMode="auto">
            <a:xfrm>
              <a:off x="2701932" y="3013370"/>
              <a:ext cx="1654932" cy="3201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Antiviral response</a:t>
              </a:r>
            </a:p>
          </p:txBody>
        </p:sp>
        <p:sp>
          <p:nvSpPr>
            <p:cNvPr id="10" name="TextBox 9">
              <a:extLst>
                <a:ext uri="{FF2B5EF4-FFF2-40B4-BE49-F238E27FC236}">
                  <a16:creationId xmlns:a16="http://schemas.microsoft.com/office/drawing/2014/main" id="{B4D5EAEF-E77F-5D71-7913-1717CC47B64F}"/>
                </a:ext>
              </a:extLst>
            </p:cNvPr>
            <p:cNvSpPr txBox="1"/>
            <p:nvPr/>
          </p:nvSpPr>
          <p:spPr>
            <a:xfrm>
              <a:off x="10559113" y="2549777"/>
              <a:ext cx="980587" cy="320116"/>
            </a:xfrm>
            <a:prstGeom prst="rect">
              <a:avLst/>
            </a:prstGeom>
            <a:noFill/>
          </p:spPr>
          <p:txBody>
            <a:bodyPr wrap="square" rtlCol="0">
              <a:spAutoFit/>
            </a:bodyPr>
            <a:lstStyle/>
            <a:p>
              <a:pPr defTabSz="914446"/>
              <a:r>
                <a:rPr lang="en-US" dirty="0">
                  <a:solidFill>
                    <a:schemeClr val="accent3"/>
                  </a:solidFill>
                  <a:latin typeface="Calibri" panose="020F0502020204030204"/>
                </a:rPr>
                <a:t>Obesity</a:t>
              </a:r>
            </a:p>
          </p:txBody>
        </p:sp>
        <p:sp>
          <p:nvSpPr>
            <p:cNvPr id="11" name="TextBox 10">
              <a:extLst>
                <a:ext uri="{FF2B5EF4-FFF2-40B4-BE49-F238E27FC236}">
                  <a16:creationId xmlns:a16="http://schemas.microsoft.com/office/drawing/2014/main" id="{9E18A7CD-51C9-E68C-3AEC-26A501689BA1}"/>
                </a:ext>
              </a:extLst>
            </p:cNvPr>
            <p:cNvSpPr txBox="1"/>
            <p:nvPr/>
          </p:nvSpPr>
          <p:spPr>
            <a:xfrm>
              <a:off x="10559113" y="2808797"/>
              <a:ext cx="1509163" cy="320116"/>
            </a:xfrm>
            <a:prstGeom prst="rect">
              <a:avLst/>
            </a:prstGeom>
            <a:noFill/>
          </p:spPr>
          <p:txBody>
            <a:bodyPr wrap="square" rtlCol="0">
              <a:spAutoFit/>
            </a:bodyPr>
            <a:lstStyle/>
            <a:p>
              <a:pPr defTabSz="914446"/>
              <a:r>
                <a:rPr lang="en-US" dirty="0">
                  <a:solidFill>
                    <a:schemeClr val="accent1"/>
                  </a:solidFill>
                  <a:latin typeface="Calibri" panose="020F0502020204030204"/>
                </a:rPr>
                <a:t>Normal weight</a:t>
              </a:r>
            </a:p>
          </p:txBody>
        </p:sp>
      </p:grpSp>
      <p:grpSp>
        <p:nvGrpSpPr>
          <p:cNvPr id="17" name="Group 16">
            <a:extLst>
              <a:ext uri="{FF2B5EF4-FFF2-40B4-BE49-F238E27FC236}">
                <a16:creationId xmlns:a16="http://schemas.microsoft.com/office/drawing/2014/main" id="{EFEB26E4-C8A0-3454-595B-2A6E773DFAA9}"/>
              </a:ext>
            </a:extLst>
          </p:cNvPr>
          <p:cNvGrpSpPr/>
          <p:nvPr/>
        </p:nvGrpSpPr>
        <p:grpSpPr>
          <a:xfrm>
            <a:off x="1012113" y="3242431"/>
            <a:ext cx="9131549" cy="1464683"/>
            <a:chOff x="1108934" y="3256473"/>
            <a:chExt cx="9131549" cy="1255772"/>
          </a:xfrm>
        </p:grpSpPr>
        <p:sp>
          <p:nvSpPr>
            <p:cNvPr id="13" name="Freeform 5">
              <a:extLst>
                <a:ext uri="{FF2B5EF4-FFF2-40B4-BE49-F238E27FC236}">
                  <a16:creationId xmlns:a16="http://schemas.microsoft.com/office/drawing/2014/main" id="{FCA30EB3-D588-52AE-522A-E109C2FB1415}"/>
                </a:ext>
              </a:extLst>
            </p:cNvPr>
            <p:cNvSpPr>
              <a:spLocks/>
            </p:cNvSpPr>
            <p:nvPr/>
          </p:nvSpPr>
          <p:spPr bwMode="auto">
            <a:xfrm>
              <a:off x="1108934" y="3256473"/>
              <a:ext cx="9103879" cy="1237826"/>
            </a:xfrm>
            <a:custGeom>
              <a:avLst/>
              <a:gdLst>
                <a:gd name="T0" fmla="*/ 0 w 2804"/>
                <a:gd name="T1" fmla="*/ 612 h 612"/>
                <a:gd name="T2" fmla="*/ 339 w 2804"/>
                <a:gd name="T3" fmla="*/ 459 h 612"/>
                <a:gd name="T4" fmla="*/ 575 w 2804"/>
                <a:gd name="T5" fmla="*/ 478 h 612"/>
                <a:gd name="T6" fmla="*/ 849 w 2804"/>
                <a:gd name="T7" fmla="*/ 412 h 612"/>
                <a:gd name="T8" fmla="*/ 1073 w 2804"/>
                <a:gd name="T9" fmla="*/ 278 h 612"/>
                <a:gd name="T10" fmla="*/ 1441 w 2804"/>
                <a:gd name="T11" fmla="*/ 150 h 612"/>
                <a:gd name="T12" fmla="*/ 1665 w 2804"/>
                <a:gd name="T13" fmla="*/ 150 h 612"/>
                <a:gd name="T14" fmla="*/ 2077 w 2804"/>
                <a:gd name="T15" fmla="*/ 117 h 612"/>
                <a:gd name="T16" fmla="*/ 2256 w 2804"/>
                <a:gd name="T17" fmla="*/ 37 h 612"/>
                <a:gd name="T18" fmla="*/ 2582 w 2804"/>
                <a:gd name="T19" fmla="*/ 7 h 612"/>
                <a:gd name="T20" fmla="*/ 2804 w 2804"/>
                <a:gd name="T21" fmla="*/ 37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04" h="612">
                  <a:moveTo>
                    <a:pt x="0" y="612"/>
                  </a:moveTo>
                  <a:cubicBezTo>
                    <a:pt x="0" y="612"/>
                    <a:pt x="30" y="476"/>
                    <a:pt x="339" y="459"/>
                  </a:cubicBezTo>
                  <a:cubicBezTo>
                    <a:pt x="339" y="459"/>
                    <a:pt x="521" y="488"/>
                    <a:pt x="575" y="478"/>
                  </a:cubicBezTo>
                  <a:cubicBezTo>
                    <a:pt x="630" y="467"/>
                    <a:pt x="790" y="434"/>
                    <a:pt x="849" y="412"/>
                  </a:cubicBezTo>
                  <a:cubicBezTo>
                    <a:pt x="909" y="391"/>
                    <a:pt x="977" y="351"/>
                    <a:pt x="1073" y="278"/>
                  </a:cubicBezTo>
                  <a:cubicBezTo>
                    <a:pt x="1169" y="205"/>
                    <a:pt x="1407" y="156"/>
                    <a:pt x="1441" y="150"/>
                  </a:cubicBezTo>
                  <a:cubicBezTo>
                    <a:pt x="1475" y="144"/>
                    <a:pt x="1585" y="135"/>
                    <a:pt x="1665" y="150"/>
                  </a:cubicBezTo>
                  <a:cubicBezTo>
                    <a:pt x="1746" y="166"/>
                    <a:pt x="1935" y="169"/>
                    <a:pt x="2077" y="117"/>
                  </a:cubicBezTo>
                  <a:cubicBezTo>
                    <a:pt x="2218" y="65"/>
                    <a:pt x="2221" y="48"/>
                    <a:pt x="2256" y="37"/>
                  </a:cubicBezTo>
                  <a:cubicBezTo>
                    <a:pt x="2291" y="26"/>
                    <a:pt x="2440" y="0"/>
                    <a:pt x="2582" y="7"/>
                  </a:cubicBezTo>
                  <a:cubicBezTo>
                    <a:pt x="2724" y="15"/>
                    <a:pt x="2804" y="37"/>
                    <a:pt x="2804" y="37"/>
                  </a:cubicBez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D13A29AA-767D-F78F-B266-F9A2A0EF4584}"/>
                </a:ext>
              </a:extLst>
            </p:cNvPr>
            <p:cNvSpPr>
              <a:spLocks/>
            </p:cNvSpPr>
            <p:nvPr/>
          </p:nvSpPr>
          <p:spPr bwMode="auto">
            <a:xfrm>
              <a:off x="1136604" y="3539132"/>
              <a:ext cx="9103879" cy="973113"/>
            </a:xfrm>
            <a:custGeom>
              <a:avLst/>
              <a:gdLst>
                <a:gd name="T0" fmla="*/ 0 w 2804"/>
                <a:gd name="T1" fmla="*/ 491 h 491"/>
                <a:gd name="T2" fmla="*/ 108 w 2804"/>
                <a:gd name="T3" fmla="*/ 430 h 491"/>
                <a:gd name="T4" fmla="*/ 370 w 2804"/>
                <a:gd name="T5" fmla="*/ 371 h 491"/>
                <a:gd name="T6" fmla="*/ 534 w 2804"/>
                <a:gd name="T7" fmla="*/ 379 h 491"/>
                <a:gd name="T8" fmla="*/ 824 w 2804"/>
                <a:gd name="T9" fmla="*/ 371 h 491"/>
                <a:gd name="T10" fmla="*/ 1005 w 2804"/>
                <a:gd name="T11" fmla="*/ 298 h 491"/>
                <a:gd name="T12" fmla="*/ 1195 w 2804"/>
                <a:gd name="T13" fmla="*/ 257 h 491"/>
                <a:gd name="T14" fmla="*/ 1387 w 2804"/>
                <a:gd name="T15" fmla="*/ 243 h 491"/>
                <a:gd name="T16" fmla="*/ 1551 w 2804"/>
                <a:gd name="T17" fmla="*/ 252 h 491"/>
                <a:gd name="T18" fmla="*/ 1745 w 2804"/>
                <a:gd name="T19" fmla="*/ 226 h 491"/>
                <a:gd name="T20" fmla="*/ 1879 w 2804"/>
                <a:gd name="T21" fmla="*/ 190 h 491"/>
                <a:gd name="T22" fmla="*/ 2013 w 2804"/>
                <a:gd name="T23" fmla="*/ 118 h 491"/>
                <a:gd name="T24" fmla="*/ 2232 w 2804"/>
                <a:gd name="T25" fmla="*/ 38 h 491"/>
                <a:gd name="T26" fmla="*/ 2503 w 2804"/>
                <a:gd name="T27" fmla="*/ 10 h 491"/>
                <a:gd name="T28" fmla="*/ 2804 w 2804"/>
                <a:gd name="T29" fmla="*/ 32 h 491"/>
                <a:gd name="connsiteX0" fmla="*/ 0 w 10000"/>
                <a:gd name="connsiteY0" fmla="*/ 9801 h 9801"/>
                <a:gd name="connsiteX1" fmla="*/ 385 w 10000"/>
                <a:gd name="connsiteY1" fmla="*/ 8559 h 9801"/>
                <a:gd name="connsiteX2" fmla="*/ 1320 w 10000"/>
                <a:gd name="connsiteY2" fmla="*/ 7357 h 9801"/>
                <a:gd name="connsiteX3" fmla="*/ 1904 w 10000"/>
                <a:gd name="connsiteY3" fmla="*/ 7520 h 9801"/>
                <a:gd name="connsiteX4" fmla="*/ 2939 w 10000"/>
                <a:gd name="connsiteY4" fmla="*/ 7357 h 9801"/>
                <a:gd name="connsiteX5" fmla="*/ 3584 w 10000"/>
                <a:gd name="connsiteY5" fmla="*/ 5870 h 9801"/>
                <a:gd name="connsiteX6" fmla="*/ 4248 w 10000"/>
                <a:gd name="connsiteY6" fmla="*/ 4873 h 9801"/>
                <a:gd name="connsiteX7" fmla="*/ 4947 w 10000"/>
                <a:gd name="connsiteY7" fmla="*/ 4750 h 9801"/>
                <a:gd name="connsiteX8" fmla="*/ 5531 w 10000"/>
                <a:gd name="connsiteY8" fmla="*/ 4933 h 9801"/>
                <a:gd name="connsiteX9" fmla="*/ 6223 w 10000"/>
                <a:gd name="connsiteY9" fmla="*/ 4404 h 9801"/>
                <a:gd name="connsiteX10" fmla="*/ 6701 w 10000"/>
                <a:gd name="connsiteY10" fmla="*/ 3671 h 9801"/>
                <a:gd name="connsiteX11" fmla="*/ 7179 w 10000"/>
                <a:gd name="connsiteY11" fmla="*/ 2204 h 9801"/>
                <a:gd name="connsiteX12" fmla="*/ 7960 w 10000"/>
                <a:gd name="connsiteY12" fmla="*/ 575 h 9801"/>
                <a:gd name="connsiteX13" fmla="*/ 8927 w 10000"/>
                <a:gd name="connsiteY13" fmla="*/ 5 h 9801"/>
                <a:gd name="connsiteX14" fmla="*/ 10000 w 10000"/>
                <a:gd name="connsiteY14" fmla="*/ 453 h 9801"/>
                <a:gd name="connsiteX0" fmla="*/ 0 w 10000"/>
                <a:gd name="connsiteY0" fmla="*/ 10000 h 10000"/>
                <a:gd name="connsiteX1" fmla="*/ 385 w 10000"/>
                <a:gd name="connsiteY1" fmla="*/ 8733 h 10000"/>
                <a:gd name="connsiteX2" fmla="*/ 1320 w 10000"/>
                <a:gd name="connsiteY2" fmla="*/ 7506 h 10000"/>
                <a:gd name="connsiteX3" fmla="*/ 1904 w 10000"/>
                <a:gd name="connsiteY3" fmla="*/ 7673 h 10000"/>
                <a:gd name="connsiteX4" fmla="*/ 2939 w 10000"/>
                <a:gd name="connsiteY4" fmla="*/ 7506 h 10000"/>
                <a:gd name="connsiteX5" fmla="*/ 3584 w 10000"/>
                <a:gd name="connsiteY5" fmla="*/ 5989 h 10000"/>
                <a:gd name="connsiteX6" fmla="*/ 4248 w 10000"/>
                <a:gd name="connsiteY6" fmla="*/ 4972 h 10000"/>
                <a:gd name="connsiteX7" fmla="*/ 4947 w 10000"/>
                <a:gd name="connsiteY7" fmla="*/ 4846 h 10000"/>
                <a:gd name="connsiteX8" fmla="*/ 5531 w 10000"/>
                <a:gd name="connsiteY8" fmla="*/ 5033 h 10000"/>
                <a:gd name="connsiteX9" fmla="*/ 6223 w 10000"/>
                <a:gd name="connsiteY9" fmla="*/ 4493 h 10000"/>
                <a:gd name="connsiteX10" fmla="*/ 6701 w 10000"/>
                <a:gd name="connsiteY10" fmla="*/ 3746 h 10000"/>
                <a:gd name="connsiteX11" fmla="*/ 7179 w 10000"/>
                <a:gd name="connsiteY11" fmla="*/ 2249 h 10000"/>
                <a:gd name="connsiteX12" fmla="*/ 7960 w 10000"/>
                <a:gd name="connsiteY12" fmla="*/ 587 h 10000"/>
                <a:gd name="connsiteX13" fmla="*/ 8927 w 10000"/>
                <a:gd name="connsiteY13" fmla="*/ 5 h 10000"/>
                <a:gd name="connsiteX14" fmla="*/ 10000 w 10000"/>
                <a:gd name="connsiteY14" fmla="*/ 462 h 10000"/>
                <a:gd name="connsiteX0" fmla="*/ 0 w 10000"/>
                <a:gd name="connsiteY0" fmla="*/ 10000 h 10000"/>
                <a:gd name="connsiteX1" fmla="*/ 385 w 10000"/>
                <a:gd name="connsiteY1" fmla="*/ 8733 h 10000"/>
                <a:gd name="connsiteX2" fmla="*/ 1320 w 10000"/>
                <a:gd name="connsiteY2" fmla="*/ 7506 h 10000"/>
                <a:gd name="connsiteX3" fmla="*/ 1904 w 10000"/>
                <a:gd name="connsiteY3" fmla="*/ 7673 h 10000"/>
                <a:gd name="connsiteX4" fmla="*/ 2939 w 10000"/>
                <a:gd name="connsiteY4" fmla="*/ 7506 h 10000"/>
                <a:gd name="connsiteX5" fmla="*/ 3584 w 10000"/>
                <a:gd name="connsiteY5" fmla="*/ 5989 h 10000"/>
                <a:gd name="connsiteX6" fmla="*/ 4248 w 10000"/>
                <a:gd name="connsiteY6" fmla="*/ 4972 h 10000"/>
                <a:gd name="connsiteX7" fmla="*/ 4947 w 10000"/>
                <a:gd name="connsiteY7" fmla="*/ 4846 h 10000"/>
                <a:gd name="connsiteX8" fmla="*/ 5531 w 10000"/>
                <a:gd name="connsiteY8" fmla="*/ 5033 h 10000"/>
                <a:gd name="connsiteX9" fmla="*/ 6223 w 10000"/>
                <a:gd name="connsiteY9" fmla="*/ 4493 h 10000"/>
                <a:gd name="connsiteX10" fmla="*/ 6701 w 10000"/>
                <a:gd name="connsiteY10" fmla="*/ 3746 h 10000"/>
                <a:gd name="connsiteX11" fmla="*/ 7179 w 10000"/>
                <a:gd name="connsiteY11" fmla="*/ 2249 h 10000"/>
                <a:gd name="connsiteX12" fmla="*/ 7960 w 10000"/>
                <a:gd name="connsiteY12" fmla="*/ 587 h 10000"/>
                <a:gd name="connsiteX13" fmla="*/ 8927 w 10000"/>
                <a:gd name="connsiteY13" fmla="*/ 5 h 10000"/>
                <a:gd name="connsiteX14" fmla="*/ 10000 w 10000"/>
                <a:gd name="connsiteY14" fmla="*/ 462 h 10000"/>
                <a:gd name="connsiteX0" fmla="*/ 0 w 10000"/>
                <a:gd name="connsiteY0" fmla="*/ 10000 h 10000"/>
                <a:gd name="connsiteX1" fmla="*/ 385 w 10000"/>
                <a:gd name="connsiteY1" fmla="*/ 8733 h 10000"/>
                <a:gd name="connsiteX2" fmla="*/ 1320 w 10000"/>
                <a:gd name="connsiteY2" fmla="*/ 7506 h 10000"/>
                <a:gd name="connsiteX3" fmla="*/ 1904 w 10000"/>
                <a:gd name="connsiteY3" fmla="*/ 7673 h 10000"/>
                <a:gd name="connsiteX4" fmla="*/ 2939 w 10000"/>
                <a:gd name="connsiteY4" fmla="*/ 7506 h 10000"/>
                <a:gd name="connsiteX5" fmla="*/ 3584 w 10000"/>
                <a:gd name="connsiteY5" fmla="*/ 5989 h 10000"/>
                <a:gd name="connsiteX6" fmla="*/ 4248 w 10000"/>
                <a:gd name="connsiteY6" fmla="*/ 4972 h 10000"/>
                <a:gd name="connsiteX7" fmla="*/ 4947 w 10000"/>
                <a:gd name="connsiteY7" fmla="*/ 4846 h 10000"/>
                <a:gd name="connsiteX8" fmla="*/ 5531 w 10000"/>
                <a:gd name="connsiteY8" fmla="*/ 5033 h 10000"/>
                <a:gd name="connsiteX9" fmla="*/ 6223 w 10000"/>
                <a:gd name="connsiteY9" fmla="*/ 4493 h 10000"/>
                <a:gd name="connsiteX10" fmla="*/ 6701 w 10000"/>
                <a:gd name="connsiteY10" fmla="*/ 3746 h 10000"/>
                <a:gd name="connsiteX11" fmla="*/ 7179 w 10000"/>
                <a:gd name="connsiteY11" fmla="*/ 2249 h 10000"/>
                <a:gd name="connsiteX12" fmla="*/ 7960 w 10000"/>
                <a:gd name="connsiteY12" fmla="*/ 587 h 10000"/>
                <a:gd name="connsiteX13" fmla="*/ 8927 w 10000"/>
                <a:gd name="connsiteY13" fmla="*/ 5 h 10000"/>
                <a:gd name="connsiteX14" fmla="*/ 10000 w 10000"/>
                <a:gd name="connsiteY14" fmla="*/ 46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10000"/>
                  </a:moveTo>
                  <a:cubicBezTo>
                    <a:pt x="0" y="10000"/>
                    <a:pt x="196" y="9086"/>
                    <a:pt x="385" y="8733"/>
                  </a:cubicBezTo>
                  <a:cubicBezTo>
                    <a:pt x="574" y="8400"/>
                    <a:pt x="1145" y="7506"/>
                    <a:pt x="1320" y="7506"/>
                  </a:cubicBezTo>
                  <a:cubicBezTo>
                    <a:pt x="1494" y="7506"/>
                    <a:pt x="1662" y="7506"/>
                    <a:pt x="1904" y="7673"/>
                  </a:cubicBezTo>
                  <a:cubicBezTo>
                    <a:pt x="2150" y="7819"/>
                    <a:pt x="2504" y="8150"/>
                    <a:pt x="2939" y="7506"/>
                  </a:cubicBezTo>
                  <a:cubicBezTo>
                    <a:pt x="3370" y="6883"/>
                    <a:pt x="3372" y="6597"/>
                    <a:pt x="3584" y="5989"/>
                  </a:cubicBezTo>
                  <a:cubicBezTo>
                    <a:pt x="3822" y="5465"/>
                    <a:pt x="4042" y="5131"/>
                    <a:pt x="4248" y="4972"/>
                  </a:cubicBezTo>
                  <a:cubicBezTo>
                    <a:pt x="4454" y="4813"/>
                    <a:pt x="4733" y="4836"/>
                    <a:pt x="4947" y="4846"/>
                  </a:cubicBezTo>
                  <a:cubicBezTo>
                    <a:pt x="5161" y="4857"/>
                    <a:pt x="5350" y="5033"/>
                    <a:pt x="5531" y="5033"/>
                  </a:cubicBezTo>
                  <a:cubicBezTo>
                    <a:pt x="5717" y="5033"/>
                    <a:pt x="6077" y="4702"/>
                    <a:pt x="6223" y="4493"/>
                  </a:cubicBezTo>
                  <a:cubicBezTo>
                    <a:pt x="6369" y="4307"/>
                    <a:pt x="6598" y="3912"/>
                    <a:pt x="6701" y="3746"/>
                  </a:cubicBezTo>
                  <a:cubicBezTo>
                    <a:pt x="6805" y="3579"/>
                    <a:pt x="7058" y="2976"/>
                    <a:pt x="7179" y="2249"/>
                  </a:cubicBezTo>
                  <a:cubicBezTo>
                    <a:pt x="7297" y="1521"/>
                    <a:pt x="7803" y="669"/>
                    <a:pt x="7960" y="587"/>
                  </a:cubicBezTo>
                  <a:cubicBezTo>
                    <a:pt x="8117" y="483"/>
                    <a:pt x="8762" y="-57"/>
                    <a:pt x="8927" y="5"/>
                  </a:cubicBezTo>
                  <a:cubicBezTo>
                    <a:pt x="9087" y="67"/>
                    <a:pt x="9643" y="-203"/>
                    <a:pt x="10000" y="462"/>
                  </a:cubicBez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63066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C7C39F-52CD-CDE3-D4EE-59AC8BF7BFAF}"/>
              </a:ext>
            </a:extLst>
          </p:cNvPr>
          <p:cNvSpPr>
            <a:spLocks noGrp="1"/>
          </p:cNvSpPr>
          <p:nvPr>
            <p:ph type="title"/>
          </p:nvPr>
        </p:nvSpPr>
        <p:spPr/>
        <p:txBody>
          <a:bodyPr/>
          <a:lstStyle/>
          <a:p>
            <a:r>
              <a:rPr lang="en-US" dirty="0"/>
              <a:t>Severe and Critical COVID-19</a:t>
            </a:r>
          </a:p>
        </p:txBody>
      </p:sp>
      <p:sp>
        <p:nvSpPr>
          <p:cNvPr id="6" name="TextBox 5">
            <a:extLst>
              <a:ext uri="{FF2B5EF4-FFF2-40B4-BE49-F238E27FC236}">
                <a16:creationId xmlns:a16="http://schemas.microsoft.com/office/drawing/2014/main" id="{B0E2A0F5-5A74-E596-88D6-2FDEFF9467D1}"/>
              </a:ext>
            </a:extLst>
          </p:cNvPr>
          <p:cNvSpPr txBox="1"/>
          <p:nvPr/>
        </p:nvSpPr>
        <p:spPr>
          <a:xfrm>
            <a:off x="424980" y="6371645"/>
            <a:ext cx="7576683" cy="276999"/>
          </a:xfrm>
          <a:prstGeom prst="rect">
            <a:avLst/>
          </a:prstGeom>
          <a:noFill/>
        </p:spPr>
        <p:txBody>
          <a:bodyPr wrap="square" rtlCol="0">
            <a:spAutoFit/>
          </a:bodyPr>
          <a:lstStyle/>
          <a:p>
            <a:pPr defTabSz="914446"/>
            <a:r>
              <a:rPr lang="en-US" sz="1200" b="0" dirty="0">
                <a:solidFill>
                  <a:schemeClr val="bg2"/>
                </a:solidFill>
                <a:latin typeface="Calibri" panose="020F0502020204030204"/>
              </a:rPr>
              <a:t>covid19treatmentguidelines.nih.gov/overview/clinical-spectrum</a:t>
            </a:r>
          </a:p>
        </p:txBody>
      </p:sp>
      <p:sp>
        <p:nvSpPr>
          <p:cNvPr id="4" name="Rectangle 3">
            <a:extLst>
              <a:ext uri="{FF2B5EF4-FFF2-40B4-BE49-F238E27FC236}">
                <a16:creationId xmlns:a16="http://schemas.microsoft.com/office/drawing/2014/main" id="{05862482-42C9-D084-F921-967D37D474A4}"/>
              </a:ext>
            </a:extLst>
          </p:cNvPr>
          <p:cNvSpPr/>
          <p:nvPr/>
        </p:nvSpPr>
        <p:spPr bwMode="auto">
          <a:xfrm>
            <a:off x="914559" y="2171461"/>
            <a:ext cx="4492329" cy="3850200"/>
          </a:xfrm>
          <a:prstGeom prst="rect">
            <a:avLst/>
          </a:prstGeom>
          <a:solidFill>
            <a:schemeClr val="accent2"/>
          </a:solidFill>
          <a:ln w="0">
            <a:solidFill>
              <a:schemeClr val="bg1"/>
            </a:solidFill>
            <a:miter lim="800000"/>
            <a:headEnd/>
            <a:tailEnd/>
          </a:ln>
        </p:spPr>
        <p:txBody>
          <a:bodyPr rtlCol="0" anchor="ctr"/>
          <a:lstStyle/>
          <a:p>
            <a:pPr marL="457200" indent="-457200" eaLnBrk="1" hangingPunct="1">
              <a:spcBef>
                <a:spcPct val="35000"/>
              </a:spcBef>
              <a:spcAft>
                <a:spcPts val="0"/>
              </a:spcAft>
              <a:buClr>
                <a:schemeClr val="tx1"/>
              </a:buClr>
              <a:buFont typeface="Arial" panose="020B0604020202020204" pitchFamily="34" charset="0"/>
              <a:buChar char="•"/>
            </a:pPr>
            <a:r>
              <a:rPr lang="en-US" sz="2200" dirty="0">
                <a:solidFill>
                  <a:schemeClr val="tx1"/>
                </a:solidFill>
                <a:latin typeface="Calibri" panose="020F0502020204030204" pitchFamily="34" charset="0"/>
              </a:rPr>
              <a:t>SpO</a:t>
            </a:r>
            <a:r>
              <a:rPr lang="en-US" sz="2200" baseline="-25000" dirty="0">
                <a:solidFill>
                  <a:schemeClr val="tx1"/>
                </a:solidFill>
                <a:latin typeface="Calibri" panose="020F0502020204030204" pitchFamily="34" charset="0"/>
              </a:rPr>
              <a:t>2</a:t>
            </a:r>
            <a:r>
              <a:rPr lang="en-US" sz="2200" dirty="0">
                <a:solidFill>
                  <a:schemeClr val="tx1"/>
                </a:solidFill>
                <a:latin typeface="Calibri" panose="020F0502020204030204" pitchFamily="34" charset="0"/>
              </a:rPr>
              <a:t> &lt;94% on room air</a:t>
            </a:r>
          </a:p>
          <a:p>
            <a:pPr marL="457200" indent="-457200" eaLnBrk="1" hangingPunct="1">
              <a:spcBef>
                <a:spcPct val="35000"/>
              </a:spcBef>
              <a:spcAft>
                <a:spcPts val="0"/>
              </a:spcAft>
              <a:buClr>
                <a:schemeClr val="tx1"/>
              </a:buClr>
              <a:buFont typeface="Arial" panose="020B0604020202020204" pitchFamily="34" charset="0"/>
              <a:buChar char="•"/>
            </a:pPr>
            <a:r>
              <a:rPr lang="en-US" sz="2200" dirty="0">
                <a:latin typeface="Calibri" panose="020F0502020204030204" pitchFamily="34" charset="0"/>
              </a:rPr>
              <a:t>PaO</a:t>
            </a:r>
            <a:r>
              <a:rPr lang="en-US" sz="2200" baseline="-25000" dirty="0">
                <a:latin typeface="Calibri" panose="020F0502020204030204" pitchFamily="34" charset="0"/>
              </a:rPr>
              <a:t>2</a:t>
            </a:r>
            <a:r>
              <a:rPr lang="en-US" sz="2200" dirty="0">
                <a:latin typeface="Calibri" panose="020F0502020204030204" pitchFamily="34" charset="0"/>
              </a:rPr>
              <a:t>/FiO</a:t>
            </a:r>
            <a:r>
              <a:rPr lang="en-US" sz="2200" baseline="-25000" dirty="0">
                <a:latin typeface="Calibri" panose="020F0502020204030204" pitchFamily="34" charset="0"/>
              </a:rPr>
              <a:t>2</a:t>
            </a:r>
            <a:r>
              <a:rPr lang="en-US" sz="2200" dirty="0">
                <a:latin typeface="Calibri" panose="020F0502020204030204" pitchFamily="34" charset="0"/>
              </a:rPr>
              <a:t> &lt;300 mm Hg</a:t>
            </a:r>
          </a:p>
          <a:p>
            <a:pPr marL="457200" indent="-457200" eaLnBrk="1" hangingPunct="1">
              <a:spcBef>
                <a:spcPct val="35000"/>
              </a:spcBef>
              <a:spcAft>
                <a:spcPts val="0"/>
              </a:spcAft>
              <a:buClr>
                <a:schemeClr val="tx1"/>
              </a:buClr>
              <a:buFont typeface="Arial" panose="020B0604020202020204" pitchFamily="34" charset="0"/>
              <a:buChar char="•"/>
            </a:pPr>
            <a:r>
              <a:rPr lang="en-US" sz="2200" dirty="0">
                <a:solidFill>
                  <a:schemeClr val="tx1"/>
                </a:solidFill>
                <a:latin typeface="Calibri" panose="020F0502020204030204" pitchFamily="34" charset="0"/>
              </a:rPr>
              <a:t>RR &gt;30 breaths/min</a:t>
            </a:r>
          </a:p>
          <a:p>
            <a:pPr marL="457200" indent="-457200" eaLnBrk="1" hangingPunct="1">
              <a:spcBef>
                <a:spcPct val="35000"/>
              </a:spcBef>
              <a:spcAft>
                <a:spcPts val="0"/>
              </a:spcAft>
              <a:buClr>
                <a:schemeClr val="tx1"/>
              </a:buClr>
              <a:buFont typeface="Arial" panose="020B0604020202020204" pitchFamily="34" charset="0"/>
              <a:buChar char="•"/>
            </a:pPr>
            <a:r>
              <a:rPr lang="en-US" sz="2200" dirty="0">
                <a:latin typeface="Calibri" panose="020F0502020204030204" pitchFamily="34" charset="0"/>
              </a:rPr>
              <a:t>Lung infiltrates &gt;50%</a:t>
            </a:r>
          </a:p>
          <a:p>
            <a:pPr marL="457200" indent="-457200" eaLnBrk="1" hangingPunct="1">
              <a:spcBef>
                <a:spcPct val="35000"/>
              </a:spcBef>
              <a:spcAft>
                <a:spcPts val="0"/>
              </a:spcAft>
              <a:buClr>
                <a:schemeClr val="tx1"/>
              </a:buClr>
              <a:buFont typeface="Arial" panose="020B0604020202020204" pitchFamily="34" charset="0"/>
              <a:buChar char="•"/>
            </a:pPr>
            <a:r>
              <a:rPr lang="en-US" sz="2200" dirty="0">
                <a:solidFill>
                  <a:schemeClr val="tx1"/>
                </a:solidFill>
                <a:latin typeface="Calibri" panose="020F0502020204030204" pitchFamily="34" charset="0"/>
              </a:rPr>
              <a:t>Clinical implications:</a:t>
            </a:r>
          </a:p>
          <a:p>
            <a:pPr marL="914400" lvl="1" indent="-457200" eaLnBrk="1" hangingPunct="1">
              <a:spcBef>
                <a:spcPct val="35000"/>
              </a:spcBef>
              <a:spcAft>
                <a:spcPts val="0"/>
              </a:spcAft>
              <a:buClr>
                <a:schemeClr val="tx1"/>
              </a:buClr>
              <a:buFont typeface="Arial" panose="020B0604020202020204" pitchFamily="34" charset="0"/>
              <a:buChar char="•"/>
            </a:pPr>
            <a:r>
              <a:rPr lang="en-US" dirty="0">
                <a:latin typeface="Calibri" panose="020F0502020204030204" pitchFamily="34" charset="0"/>
              </a:rPr>
              <a:t>May experience rapid deterioration</a:t>
            </a:r>
          </a:p>
          <a:p>
            <a:pPr marL="914400" lvl="1" indent="-457200" eaLnBrk="1" hangingPunct="1">
              <a:spcBef>
                <a:spcPct val="35000"/>
              </a:spcBef>
              <a:spcAft>
                <a:spcPts val="0"/>
              </a:spcAft>
              <a:buClr>
                <a:schemeClr val="tx1"/>
              </a:buClr>
              <a:buFont typeface="Arial" panose="020B0604020202020204" pitchFamily="34" charset="0"/>
              <a:buChar char="•"/>
            </a:pPr>
            <a:r>
              <a:rPr lang="en-US" dirty="0">
                <a:solidFill>
                  <a:schemeClr val="tx1"/>
                </a:solidFill>
                <a:latin typeface="Calibri" panose="020F0502020204030204" pitchFamily="34" charset="0"/>
              </a:rPr>
              <a:t>Should be hospitalized </a:t>
            </a:r>
            <a:r>
              <a:rPr lang="en-US" dirty="0">
                <a:latin typeface="Calibri" panose="020F0502020204030204" pitchFamily="34" charset="0"/>
              </a:rPr>
              <a:t>and receive oxygen therapy</a:t>
            </a:r>
            <a:endParaRPr lang="en-US" dirty="0">
              <a:solidFill>
                <a:schemeClr val="tx1"/>
              </a:solidFill>
              <a:latin typeface="Calibri" panose="020F0502020204030204" pitchFamily="34" charset="0"/>
            </a:endParaRPr>
          </a:p>
        </p:txBody>
      </p:sp>
      <p:sp>
        <p:nvSpPr>
          <p:cNvPr id="2" name="Rectangle 1">
            <a:extLst>
              <a:ext uri="{FF2B5EF4-FFF2-40B4-BE49-F238E27FC236}">
                <a16:creationId xmlns:a16="http://schemas.microsoft.com/office/drawing/2014/main" id="{16A24F65-C3EB-CBB4-5048-9C5ED7347F09}"/>
              </a:ext>
            </a:extLst>
          </p:cNvPr>
          <p:cNvSpPr/>
          <p:nvPr/>
        </p:nvSpPr>
        <p:spPr bwMode="auto">
          <a:xfrm>
            <a:off x="609759" y="1482349"/>
            <a:ext cx="2623771" cy="832745"/>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3200" dirty="0">
                <a:solidFill>
                  <a:schemeClr val="tx1"/>
                </a:solidFill>
                <a:latin typeface="Calibri" panose="020F0502020204030204" pitchFamily="34" charset="0"/>
              </a:rPr>
              <a:t>Severe</a:t>
            </a:r>
          </a:p>
        </p:txBody>
      </p:sp>
      <p:sp>
        <p:nvSpPr>
          <p:cNvPr id="7" name="Rectangle 6">
            <a:extLst>
              <a:ext uri="{FF2B5EF4-FFF2-40B4-BE49-F238E27FC236}">
                <a16:creationId xmlns:a16="http://schemas.microsoft.com/office/drawing/2014/main" id="{5FCC627E-0621-7B9E-CB79-9C5DFB8CBB19}"/>
              </a:ext>
            </a:extLst>
          </p:cNvPr>
          <p:cNvSpPr/>
          <p:nvPr/>
        </p:nvSpPr>
        <p:spPr bwMode="auto">
          <a:xfrm>
            <a:off x="6989874" y="2171459"/>
            <a:ext cx="4492329" cy="4010617"/>
          </a:xfrm>
          <a:prstGeom prst="rect">
            <a:avLst/>
          </a:prstGeom>
          <a:solidFill>
            <a:schemeClr val="accent3">
              <a:lumMod val="60000"/>
              <a:lumOff val="40000"/>
            </a:schemeClr>
          </a:solidFill>
          <a:ln w="0">
            <a:solidFill>
              <a:schemeClr val="bg1"/>
            </a:solidFill>
            <a:miter lim="800000"/>
            <a:headEnd/>
            <a:tailEnd/>
          </a:ln>
        </p:spPr>
        <p:txBody>
          <a:bodyPr rtlCol="0" anchor="ctr"/>
          <a:lstStyle/>
          <a:p>
            <a:pPr marL="457200" lvl="0" indent="-457200">
              <a:spcBef>
                <a:spcPts val="1176"/>
              </a:spcBef>
              <a:spcAft>
                <a:spcPts val="0"/>
              </a:spcAft>
              <a:buFont typeface="Arial" panose="020B0604020202020204" pitchFamily="34" charset="0"/>
              <a:buChar char="•"/>
            </a:pPr>
            <a:r>
              <a:rPr lang="en-US" sz="2200" dirty="0">
                <a:latin typeface="Calibri" panose="020F0502020204030204" pitchFamily="34" charset="0"/>
                <a:cs typeface="Calibri" panose="020F0502020204030204" pitchFamily="34" charset="0"/>
              </a:rPr>
              <a:t>ARDS</a:t>
            </a:r>
          </a:p>
          <a:p>
            <a:pPr marL="457200" lvl="0" indent="-457200">
              <a:spcBef>
                <a:spcPts val="1176"/>
              </a:spcBef>
              <a:spcAft>
                <a:spcPts val="0"/>
              </a:spcAft>
              <a:buFont typeface="Arial" panose="020B0604020202020204" pitchFamily="34" charset="0"/>
              <a:buChar char="•"/>
            </a:pPr>
            <a:r>
              <a:rPr lang="en-US" sz="2200" dirty="0">
                <a:latin typeface="Calibri" panose="020F0502020204030204" pitchFamily="34" charset="0"/>
                <a:cs typeface="Calibri" panose="020F0502020204030204" pitchFamily="34" charset="0"/>
              </a:rPr>
              <a:t>Septic and/or cardiac shock</a:t>
            </a:r>
          </a:p>
          <a:p>
            <a:pPr marL="457200" lvl="0" indent="-457200">
              <a:spcBef>
                <a:spcPts val="1176"/>
              </a:spcBef>
              <a:spcAft>
                <a:spcPts val="0"/>
              </a:spcAft>
              <a:buFont typeface="Arial" panose="020B0604020202020204" pitchFamily="34" charset="0"/>
              <a:buChar char="•"/>
            </a:pPr>
            <a:r>
              <a:rPr lang="en-US" sz="2200" dirty="0">
                <a:latin typeface="Calibri" panose="020F0502020204030204" pitchFamily="34" charset="0"/>
                <a:cs typeface="Calibri" panose="020F0502020204030204" pitchFamily="34" charset="0"/>
              </a:rPr>
              <a:t>Inflammatory response</a:t>
            </a:r>
          </a:p>
          <a:p>
            <a:pPr marL="457200" lvl="0" indent="-457200">
              <a:spcBef>
                <a:spcPts val="1176"/>
              </a:spcBef>
              <a:spcAft>
                <a:spcPts val="0"/>
              </a:spcAft>
              <a:buFont typeface="Arial" panose="020B0604020202020204" pitchFamily="34" charset="0"/>
              <a:buChar char="•"/>
            </a:pPr>
            <a:r>
              <a:rPr lang="en-US" sz="2200" dirty="0">
                <a:latin typeface="Calibri" panose="020F0502020204030204" pitchFamily="34" charset="0"/>
                <a:cs typeface="Calibri" panose="020F0502020204030204" pitchFamily="34" charset="0"/>
              </a:rPr>
              <a:t>Thrombotic disease</a:t>
            </a:r>
          </a:p>
          <a:p>
            <a:pPr marL="457200" lvl="0" indent="-457200">
              <a:spcBef>
                <a:spcPts val="1176"/>
              </a:spcBef>
              <a:spcAft>
                <a:spcPts val="0"/>
              </a:spcAft>
              <a:buFont typeface="Arial" panose="020B0604020202020204" pitchFamily="34" charset="0"/>
              <a:buChar char="•"/>
            </a:pPr>
            <a:r>
              <a:rPr lang="en-US" sz="2200" dirty="0">
                <a:latin typeface="Calibri" panose="020F0502020204030204" pitchFamily="34" charset="0"/>
                <a:cs typeface="Calibri" panose="020F0502020204030204" pitchFamily="34" charset="0"/>
              </a:rPr>
              <a:t>Clinical implications</a:t>
            </a:r>
            <a:r>
              <a:rPr lang="en-US" sz="2200" dirty="0">
                <a:latin typeface="+mn-lt"/>
              </a:rPr>
              <a:t>—</a:t>
            </a:r>
            <a:r>
              <a:rPr lang="en-US" sz="2200" dirty="0">
                <a:latin typeface="Calibri" panose="020F0502020204030204" pitchFamily="34" charset="0"/>
                <a:cs typeface="Calibri" panose="020F0502020204030204" pitchFamily="34" charset="0"/>
              </a:rPr>
              <a:t>ICU:</a:t>
            </a:r>
          </a:p>
          <a:p>
            <a:pPr marL="914400" lvl="1" indent="-457200">
              <a:spcBef>
                <a:spcPts val="1176"/>
              </a:spcBef>
              <a:spcAft>
                <a:spcPts val="0"/>
              </a:spcAft>
              <a:buFont typeface="Arial" panose="020B0604020202020204" pitchFamily="34" charset="0"/>
              <a:buChar char="•"/>
            </a:pPr>
            <a:r>
              <a:rPr lang="en-US" dirty="0">
                <a:latin typeface="Calibri" panose="020F0502020204030204" pitchFamily="34" charset="0"/>
                <a:cs typeface="Calibri" panose="020F0502020204030204" pitchFamily="34" charset="0"/>
              </a:rPr>
              <a:t>Treatment with immunomodulators</a:t>
            </a:r>
          </a:p>
          <a:p>
            <a:pPr marL="914400" lvl="1" indent="-457200">
              <a:spcBef>
                <a:spcPts val="1176"/>
              </a:spcBef>
              <a:spcAft>
                <a:spcPts val="0"/>
              </a:spcAft>
              <a:buFont typeface="Arial" panose="020B0604020202020204" pitchFamily="34" charset="0"/>
              <a:buChar char="•"/>
            </a:pPr>
            <a:r>
              <a:rPr lang="en-US" dirty="0">
                <a:latin typeface="Calibri" panose="020F0502020204030204" pitchFamily="34" charset="0"/>
                <a:cs typeface="Calibri" panose="020F0502020204030204" pitchFamily="34" charset="0"/>
              </a:rPr>
              <a:t>Treatment of comorbid conditions and nosocomial infections</a:t>
            </a:r>
          </a:p>
        </p:txBody>
      </p:sp>
      <p:sp>
        <p:nvSpPr>
          <p:cNvPr id="8" name="Rectangle 7">
            <a:extLst>
              <a:ext uri="{FF2B5EF4-FFF2-40B4-BE49-F238E27FC236}">
                <a16:creationId xmlns:a16="http://schemas.microsoft.com/office/drawing/2014/main" id="{DCD21585-4E8D-EF6F-6FCC-8061274DE83D}"/>
              </a:ext>
            </a:extLst>
          </p:cNvPr>
          <p:cNvSpPr/>
          <p:nvPr/>
        </p:nvSpPr>
        <p:spPr bwMode="auto">
          <a:xfrm>
            <a:off x="6685074" y="1482349"/>
            <a:ext cx="2623771" cy="832745"/>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3200" dirty="0">
                <a:solidFill>
                  <a:schemeClr val="tx1"/>
                </a:solidFill>
                <a:latin typeface="Calibri" panose="020F0502020204030204" pitchFamily="34" charset="0"/>
              </a:rPr>
              <a:t>Critical</a:t>
            </a:r>
          </a:p>
        </p:txBody>
      </p:sp>
      <p:sp>
        <p:nvSpPr>
          <p:cNvPr id="9" name="Right Arrow 8">
            <a:extLst>
              <a:ext uri="{FF2B5EF4-FFF2-40B4-BE49-F238E27FC236}">
                <a16:creationId xmlns:a16="http://schemas.microsoft.com/office/drawing/2014/main" id="{CB4B80A5-1EC6-1083-359A-21ACE8644174}"/>
              </a:ext>
            </a:extLst>
          </p:cNvPr>
          <p:cNvSpPr/>
          <p:nvPr/>
        </p:nvSpPr>
        <p:spPr bwMode="auto">
          <a:xfrm>
            <a:off x="5596901" y="3124079"/>
            <a:ext cx="1202959" cy="1049855"/>
          </a:xfrm>
          <a:prstGeom prst="rightArrow">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396322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79F0-E386-43A5-9C07-1473B82E27A2}"/>
              </a:ext>
            </a:extLst>
          </p:cNvPr>
          <p:cNvSpPr>
            <a:spLocks noGrp="1"/>
          </p:cNvSpPr>
          <p:nvPr>
            <p:ph type="title"/>
          </p:nvPr>
        </p:nvSpPr>
        <p:spPr/>
        <p:txBody>
          <a:bodyPr/>
          <a:lstStyle/>
          <a:p>
            <a:r>
              <a:rPr lang="en-US" dirty="0"/>
              <a:t>Prevention in Obesity/Metabolic Syndrome: </a:t>
            </a:r>
            <a:br>
              <a:rPr lang="en-US" dirty="0"/>
            </a:br>
            <a:r>
              <a:rPr lang="en-US" dirty="0"/>
              <a:t>COVID-19 Vaccine and Booster Recommendations</a:t>
            </a:r>
          </a:p>
        </p:txBody>
      </p:sp>
      <p:sp>
        <p:nvSpPr>
          <p:cNvPr id="3" name="Content Placeholder 2">
            <a:extLst>
              <a:ext uri="{FF2B5EF4-FFF2-40B4-BE49-F238E27FC236}">
                <a16:creationId xmlns:a16="http://schemas.microsoft.com/office/drawing/2014/main" id="{EBA69E96-802C-4567-9BAA-FE2F3AD710BE}"/>
              </a:ext>
            </a:extLst>
          </p:cNvPr>
          <p:cNvSpPr>
            <a:spLocks noGrp="1"/>
          </p:cNvSpPr>
          <p:nvPr>
            <p:ph idx="1"/>
          </p:nvPr>
        </p:nvSpPr>
        <p:spPr>
          <a:xfrm>
            <a:off x="604676" y="1496503"/>
            <a:ext cx="5121754" cy="4563533"/>
          </a:xfrm>
        </p:spPr>
        <p:txBody>
          <a:bodyPr/>
          <a:lstStyle/>
          <a:p>
            <a:r>
              <a:rPr lang="en-US" sz="2400" b="1" dirty="0">
                <a:latin typeface="Calibri"/>
                <a:cs typeface="Calibri"/>
              </a:rPr>
              <a:t>6 mo - 4 yr of age:</a:t>
            </a:r>
            <a:r>
              <a:rPr lang="en-US" sz="2400" dirty="0">
                <a:latin typeface="Calibri"/>
                <a:cs typeface="Calibri"/>
              </a:rPr>
              <a:t> receive all </a:t>
            </a:r>
            <a:br>
              <a:rPr lang="en-US" sz="2400" dirty="0"/>
            </a:br>
            <a:r>
              <a:rPr lang="en-US" sz="2400" dirty="0">
                <a:latin typeface="Calibri"/>
                <a:cs typeface="Calibri"/>
              </a:rPr>
              <a:t>COVID-19 primary series doses</a:t>
            </a:r>
          </a:p>
          <a:p>
            <a:r>
              <a:rPr lang="en-US" sz="2400" b="1" dirty="0">
                <a:cs typeface="Calibri" panose="020F0502020204030204" pitchFamily="34" charset="0"/>
              </a:rPr>
              <a:t>≥</a:t>
            </a:r>
            <a:r>
              <a:rPr lang="en-US" sz="2400" b="1" dirty="0">
                <a:latin typeface="Calibri"/>
                <a:cs typeface="Calibri"/>
              </a:rPr>
              <a:t>5 yr of age:</a:t>
            </a:r>
            <a:r>
              <a:rPr lang="en-US" sz="2400" dirty="0">
                <a:latin typeface="Calibri"/>
                <a:cs typeface="Calibri"/>
              </a:rPr>
              <a:t> all primary series doses and recommended booster dose(s), including bivalent booster</a:t>
            </a:r>
          </a:p>
          <a:p>
            <a:pPr lvl="1"/>
            <a:r>
              <a:rPr lang="en-US" sz="2000" dirty="0">
                <a:latin typeface="Calibri"/>
                <a:cs typeface="Calibri"/>
              </a:rPr>
              <a:t>Bivalent booster: 2 mo after second dose or last booster</a:t>
            </a:r>
          </a:p>
          <a:p>
            <a:endParaRPr lang="en-US" sz="2000" dirty="0">
              <a:cs typeface="Calibri"/>
            </a:endParaRPr>
          </a:p>
        </p:txBody>
      </p:sp>
      <p:graphicFrame>
        <p:nvGraphicFramePr>
          <p:cNvPr id="4" name="Group 3">
            <a:extLst>
              <a:ext uri="{FF2B5EF4-FFF2-40B4-BE49-F238E27FC236}">
                <a16:creationId xmlns:a16="http://schemas.microsoft.com/office/drawing/2014/main" id="{F6C272AC-88B8-49A9-AEA8-BA0BB93EC2AE}"/>
              </a:ext>
            </a:extLst>
          </p:cNvPr>
          <p:cNvGraphicFramePr>
            <a:graphicFrameLocks/>
          </p:cNvGraphicFramePr>
          <p:nvPr>
            <p:extLst>
              <p:ext uri="{D42A27DB-BD31-4B8C-83A1-F6EECF244321}">
                <p14:modId xmlns:p14="http://schemas.microsoft.com/office/powerpoint/2010/main" val="3915694531"/>
              </p:ext>
            </p:extLst>
          </p:nvPr>
        </p:nvGraphicFramePr>
        <p:xfrm>
          <a:off x="5811043" y="1600200"/>
          <a:ext cx="5666728" cy="3200448"/>
        </p:xfrm>
        <a:graphic>
          <a:graphicData uri="http://schemas.openxmlformats.org/drawingml/2006/table">
            <a:tbl>
              <a:tblPr>
                <a:effectLst/>
              </a:tblPr>
              <a:tblGrid>
                <a:gridCol w="5666728">
                  <a:extLst>
                    <a:ext uri="{9D8B030D-6E8A-4147-A177-3AD203B41FA5}">
                      <a16:colId xmlns:a16="http://schemas.microsoft.com/office/drawing/2014/main" val="20000"/>
                    </a:ext>
                  </a:extLst>
                </a:gridCol>
              </a:tblGrid>
              <a:tr h="445924">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Bivalent Booster (Pfizer or Moderna)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889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2400" b="1" dirty="0">
                          <a:solidFill>
                            <a:schemeClr val="bg1"/>
                          </a:solidFill>
                          <a:cs typeface="Calibri" panose="020F0502020204030204" pitchFamily="34" charset="0"/>
                        </a:rPr>
                        <a:t>≥</a:t>
                      </a:r>
                      <a:r>
                        <a:rPr lang="en-US" sz="2400" b="1" kern="1200" spc="10" baseline="0" dirty="0">
                          <a:solidFill>
                            <a:srgbClr val="000000"/>
                          </a:solidFill>
                          <a:latin typeface="Calibri"/>
                          <a:ea typeface="+mn-ea"/>
                          <a:cs typeface="Calibri"/>
                        </a:rPr>
                        <a:t>5 yr of age </a:t>
                      </a:r>
                      <a:r>
                        <a:rPr lang="en-US" sz="2400" b="0" kern="1200" spc="10" baseline="0" dirty="0">
                          <a:solidFill>
                            <a:srgbClr val="000000"/>
                          </a:solidFill>
                          <a:latin typeface="Calibri"/>
                          <a:ea typeface="+mn-ea"/>
                          <a:cs typeface="Calibri"/>
                        </a:rPr>
                        <a:t>who have received all </a:t>
                      </a:r>
                      <a:br>
                        <a:rPr lang="en-US" sz="2400" b="0" kern="1200" spc="10" baseline="0" dirty="0">
                          <a:solidFill>
                            <a:srgbClr val="000000"/>
                          </a:solidFill>
                          <a:latin typeface="Calibri"/>
                          <a:ea typeface="+mn-ea"/>
                          <a:cs typeface="Calibri"/>
                        </a:rPr>
                      </a:br>
                      <a:r>
                        <a:rPr lang="en-US" sz="2400" b="0" kern="1200" spc="10" baseline="0" dirty="0">
                          <a:solidFill>
                            <a:srgbClr val="000000"/>
                          </a:solidFill>
                          <a:latin typeface="Calibri"/>
                          <a:ea typeface="+mn-ea"/>
                          <a:cs typeface="Calibri"/>
                        </a:rPr>
                        <a:t>primary series doses and people who </a:t>
                      </a:r>
                      <a:br>
                        <a:rPr lang="en-US" sz="2400" b="0" kern="1200" spc="10" baseline="0" dirty="0">
                          <a:solidFill>
                            <a:srgbClr val="000000"/>
                          </a:solidFill>
                          <a:latin typeface="Calibri"/>
                          <a:ea typeface="+mn-ea"/>
                          <a:cs typeface="Calibri"/>
                        </a:rPr>
                      </a:br>
                      <a:r>
                        <a:rPr lang="en-US" sz="2400" b="0" kern="1200" spc="10" baseline="0" dirty="0">
                          <a:solidFill>
                            <a:srgbClr val="000000"/>
                          </a:solidFill>
                          <a:latin typeface="Calibri"/>
                          <a:ea typeface="+mn-ea"/>
                          <a:cs typeface="Calibri"/>
                        </a:rPr>
                        <a:t>have previously received 1 or more original (monovalent) boosters</a:t>
                      </a:r>
                      <a:endParaRPr lang="en-US" sz="2400" b="0" i="1" kern="1200" spc="10" baseline="0" dirty="0">
                        <a:solidFill>
                          <a:srgbClr val="000000"/>
                        </a:solidFill>
                        <a:latin typeface="Calibri"/>
                        <a:ea typeface="+mn-ea"/>
                        <a:cs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31933">
                <a:tc>
                  <a:txBody>
                    <a:bodyPr/>
                    <a:lstStyle/>
                    <a:p>
                      <a:pPr marL="0" indent="0" algn="l">
                        <a:buClrTx/>
                        <a:buFont typeface="Wingdings" charset="2"/>
                        <a:buNone/>
                      </a:pPr>
                      <a:r>
                        <a:rPr lang="en-US" sz="2400" b="0" i="0" kern="1200" spc="10" baseline="0" dirty="0">
                          <a:solidFill>
                            <a:srgbClr val="000000"/>
                          </a:solidFill>
                          <a:latin typeface="Calibri"/>
                          <a:ea typeface="+mn-ea"/>
                          <a:cs typeface="Calibri"/>
                        </a:rPr>
                        <a:t>5 yr of age can receive only Pfizer bivalent booster; ≥6 yr of age can receive Pfizer or Moderna booster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5" name="Rectangle 4">
            <a:extLst>
              <a:ext uri="{FF2B5EF4-FFF2-40B4-BE49-F238E27FC236}">
                <a16:creationId xmlns:a16="http://schemas.microsoft.com/office/drawing/2014/main" id="{6535066C-4373-435F-8BC0-C633A5D095EE}"/>
              </a:ext>
            </a:extLst>
          </p:cNvPr>
          <p:cNvSpPr/>
          <p:nvPr/>
        </p:nvSpPr>
        <p:spPr>
          <a:xfrm>
            <a:off x="429272" y="6193140"/>
            <a:ext cx="10170333" cy="461665"/>
          </a:xfrm>
          <a:prstGeom prst="rect">
            <a:avLst/>
          </a:prstGeom>
        </p:spPr>
        <p:txBody>
          <a:bodyPr wrap="square" lIns="91440" tIns="45720" rIns="91440" bIns="45720" anchor="t">
            <a:spAutoFit/>
          </a:bodyPr>
          <a:lstStyle/>
          <a:p>
            <a:pPr>
              <a:defRPr/>
            </a:pPr>
            <a:r>
              <a:rPr kumimoji="0" lang="en-US" sz="1200" b="0" i="0" u="none" strike="noStrike" kern="1200" cap="none" spc="0" normalizeH="0" baseline="0" noProof="0" dirty="0">
                <a:ln>
                  <a:noFill/>
                </a:ln>
                <a:solidFill>
                  <a:schemeClr val="bg2"/>
                </a:solidFill>
                <a:effectLst/>
                <a:uLnTx/>
                <a:uFillTx/>
                <a:latin typeface="Calibri"/>
                <a:cs typeface="Calibri"/>
              </a:rPr>
              <a:t>cdc.gov/coronavirus/2019-ncov/vaccines/stay-up-to-date.html. Last updated </a:t>
            </a:r>
            <a:r>
              <a:rPr lang="en-US" sz="1200" b="0" dirty="0">
                <a:solidFill>
                  <a:schemeClr val="bg2"/>
                </a:solidFill>
                <a:latin typeface="Calibri"/>
                <a:cs typeface="Calibri"/>
              </a:rPr>
              <a:t>June 20</a:t>
            </a:r>
            <a:r>
              <a:rPr kumimoji="0" lang="en-US" sz="1200" b="0" i="0" u="none" strike="noStrike" kern="1200" cap="none" spc="0" normalizeH="0" baseline="0" noProof="0" dirty="0">
                <a:ln>
                  <a:noFill/>
                </a:ln>
                <a:solidFill>
                  <a:schemeClr val="bg2"/>
                </a:solidFill>
                <a:effectLst/>
                <a:uLnTx/>
                <a:uFillTx/>
                <a:latin typeface="Calibri"/>
                <a:cs typeface="Calibri"/>
              </a:rPr>
              <a:t>, 2023.</a:t>
            </a:r>
          </a:p>
          <a:p>
            <a:pPr>
              <a:defRPr/>
            </a:pPr>
            <a:r>
              <a:rPr kumimoji="0" lang="en-US" sz="1200" b="0" i="0" u="none" strike="noStrike" kern="1200" cap="none" spc="0" normalizeH="0" baseline="0" noProof="0" dirty="0">
                <a:ln>
                  <a:noFill/>
                </a:ln>
                <a:solidFill>
                  <a:schemeClr val="bg2"/>
                </a:solidFill>
                <a:effectLst/>
                <a:uLnTx/>
                <a:uFillTx/>
                <a:latin typeface="Calibri"/>
                <a:cs typeface="Calibri"/>
              </a:rPr>
              <a:t>cdc.gov/coronavirus/2019-ncov/vaccines/recommendations/immuno.html. Last updated </a:t>
            </a:r>
            <a:r>
              <a:rPr lang="en-US" sz="1200" b="0" dirty="0">
                <a:solidFill>
                  <a:schemeClr val="bg2"/>
                </a:solidFill>
                <a:latin typeface="Calibri"/>
                <a:cs typeface="Calibri"/>
              </a:rPr>
              <a:t>October 13</a:t>
            </a:r>
            <a:r>
              <a:rPr kumimoji="0" lang="en-US" sz="1200" b="0" i="0" u="none" strike="noStrike" kern="1200" cap="none" spc="0" normalizeH="0" baseline="0" noProof="0" dirty="0">
                <a:ln>
                  <a:noFill/>
                </a:ln>
                <a:solidFill>
                  <a:schemeClr val="bg2"/>
                </a:solidFill>
                <a:effectLst/>
                <a:uLnTx/>
                <a:uFillTx/>
                <a:latin typeface="Calibri"/>
                <a:cs typeface="Calibri"/>
              </a:rPr>
              <a:t>, 2022.</a:t>
            </a:r>
            <a:endParaRPr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98445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9E273D-565D-B30B-835A-DF28C2362A6D}"/>
              </a:ext>
            </a:extLst>
          </p:cNvPr>
          <p:cNvSpPr/>
          <p:nvPr/>
        </p:nvSpPr>
        <p:spPr bwMode="auto">
          <a:xfrm>
            <a:off x="6256190" y="2879124"/>
            <a:ext cx="5201301" cy="2190937"/>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4D1BC799-08C0-2021-97EA-6F8CB70C2F3F}"/>
              </a:ext>
            </a:extLst>
          </p:cNvPr>
          <p:cNvSpPr>
            <a:spLocks noGrp="1"/>
          </p:cNvSpPr>
          <p:nvPr>
            <p:ph type="title"/>
          </p:nvPr>
        </p:nvSpPr>
        <p:spPr/>
        <p:txBody>
          <a:bodyPr/>
          <a:lstStyle/>
          <a:p>
            <a:r>
              <a:rPr lang="en-US" dirty="0">
                <a:latin typeface="Calibri"/>
                <a:cs typeface="Calibri"/>
              </a:rPr>
              <a:t>Meta-analysis: Impact of COVID-19 Vaccination on </a:t>
            </a:r>
            <a:br>
              <a:rPr lang="en-US" dirty="0">
                <a:latin typeface="Calibri"/>
                <a:cs typeface="Calibri"/>
              </a:rPr>
            </a:br>
            <a:r>
              <a:rPr lang="en-US" dirty="0">
                <a:latin typeface="Calibri"/>
                <a:cs typeface="Calibri"/>
              </a:rPr>
              <a:t>Long COVID</a:t>
            </a:r>
            <a:endParaRPr lang="en-US" dirty="0">
              <a:cs typeface="Calibri"/>
            </a:endParaRPr>
          </a:p>
        </p:txBody>
      </p:sp>
      <p:sp>
        <p:nvSpPr>
          <p:cNvPr id="3" name="Content Placeholder 2">
            <a:extLst>
              <a:ext uri="{FF2B5EF4-FFF2-40B4-BE49-F238E27FC236}">
                <a16:creationId xmlns:a16="http://schemas.microsoft.com/office/drawing/2014/main" id="{522B1DF7-39DF-C075-A8F5-B180E1CF237F}"/>
              </a:ext>
            </a:extLst>
          </p:cNvPr>
          <p:cNvSpPr>
            <a:spLocks noGrp="1"/>
          </p:cNvSpPr>
          <p:nvPr>
            <p:ph sz="half" idx="1"/>
          </p:nvPr>
        </p:nvSpPr>
        <p:spPr/>
        <p:txBody>
          <a:bodyPr/>
          <a:lstStyle/>
          <a:p>
            <a:r>
              <a:rPr lang="en-US" dirty="0">
                <a:latin typeface="Calibri"/>
                <a:cs typeface="Calibri"/>
              </a:rPr>
              <a:t>Meta-analysis of 17 studies monitoring multiple symptoms appearing after acute </a:t>
            </a:r>
            <a:br>
              <a:rPr lang="en-US" dirty="0">
                <a:latin typeface="Calibri"/>
                <a:cs typeface="Calibri"/>
              </a:rPr>
            </a:br>
            <a:r>
              <a:rPr lang="en-US" dirty="0">
                <a:latin typeface="Calibri"/>
                <a:cs typeface="Calibri"/>
              </a:rPr>
              <a:t>SARS-CoV-2 infection either before or after COVID-19 vaccination in adults aged ≥18 yr</a:t>
            </a:r>
          </a:p>
          <a:p>
            <a:r>
              <a:rPr lang="en-US" dirty="0">
                <a:latin typeface="Calibri"/>
                <a:cs typeface="Calibri"/>
              </a:rPr>
              <a:t>“Vaccine-infection-long COVID” studies included N = 17,256,654 patients</a:t>
            </a:r>
            <a:endParaRPr lang="en-US" dirty="0">
              <a:cs typeface="Calibri"/>
            </a:endParaRPr>
          </a:p>
          <a:p>
            <a:r>
              <a:rPr lang="en-US" dirty="0">
                <a:latin typeface="Calibri"/>
                <a:cs typeface="Calibri"/>
              </a:rPr>
              <a:t>Variable definitions of long COVID used in studies</a:t>
            </a:r>
            <a:endParaRPr lang="en-US" dirty="0">
              <a:cs typeface="Calibri"/>
            </a:endParaRPr>
          </a:p>
        </p:txBody>
      </p:sp>
      <p:sp>
        <p:nvSpPr>
          <p:cNvPr id="4" name="Content Placeholder 3">
            <a:extLst>
              <a:ext uri="{FF2B5EF4-FFF2-40B4-BE49-F238E27FC236}">
                <a16:creationId xmlns:a16="http://schemas.microsoft.com/office/drawing/2014/main" id="{46D99121-53A4-3907-D7A4-DEF45EB7EECF}"/>
              </a:ext>
            </a:extLst>
          </p:cNvPr>
          <p:cNvSpPr>
            <a:spLocks noGrp="1"/>
          </p:cNvSpPr>
          <p:nvPr>
            <p:ph sz="half" idx="2"/>
          </p:nvPr>
        </p:nvSpPr>
        <p:spPr>
          <a:xfrm>
            <a:off x="6252634" y="1510730"/>
            <a:ext cx="5229570" cy="3821434"/>
          </a:xfrm>
        </p:spPr>
        <p:txBody>
          <a:bodyPr/>
          <a:lstStyle/>
          <a:p>
            <a:r>
              <a:rPr lang="en-US" dirty="0">
                <a:latin typeface="Calibri"/>
                <a:cs typeface="Calibri"/>
              </a:rPr>
              <a:t>Low-level evidence (grade III, case-controls, and cohort studies)</a:t>
            </a:r>
          </a:p>
          <a:p>
            <a:r>
              <a:rPr lang="en-US" dirty="0">
                <a:latin typeface="Calibri"/>
                <a:cs typeface="Calibri"/>
              </a:rPr>
              <a:t>Vaccination </a:t>
            </a:r>
            <a:r>
              <a:rPr lang="en-US" b="1" dirty="0">
                <a:latin typeface="Calibri"/>
                <a:cs typeface="Calibri"/>
              </a:rPr>
              <a:t>before </a:t>
            </a:r>
            <a:r>
              <a:rPr lang="en-US" dirty="0">
                <a:latin typeface="Calibri"/>
                <a:cs typeface="Calibri"/>
              </a:rPr>
              <a:t>SARS-CoV-2 infection </a:t>
            </a:r>
            <a:r>
              <a:rPr lang="en-US" b="1" dirty="0">
                <a:latin typeface="Calibri"/>
                <a:cs typeface="Calibri"/>
              </a:rPr>
              <a:t>reduced risk </a:t>
            </a:r>
            <a:r>
              <a:rPr lang="en-US" dirty="0">
                <a:latin typeface="Calibri"/>
                <a:cs typeface="Calibri"/>
              </a:rPr>
              <a:t>of developing long COVID</a:t>
            </a:r>
          </a:p>
          <a:p>
            <a:pPr lvl="1"/>
            <a:r>
              <a:rPr lang="en-US" dirty="0">
                <a:latin typeface="Calibri"/>
                <a:cs typeface="Calibri"/>
              </a:rPr>
              <a:t>2 doses more effective than </a:t>
            </a:r>
            <a:br>
              <a:rPr lang="en-US" dirty="0">
                <a:latin typeface="Calibri"/>
                <a:cs typeface="Calibri"/>
              </a:rPr>
            </a:br>
            <a:r>
              <a:rPr lang="en-US" dirty="0">
                <a:latin typeface="Calibri"/>
                <a:cs typeface="Calibri"/>
              </a:rPr>
              <a:t>1 dose</a:t>
            </a:r>
            <a:endParaRPr lang="en-US" dirty="0">
              <a:cs typeface="Calibri"/>
            </a:endParaRPr>
          </a:p>
          <a:p>
            <a:pPr>
              <a:buFont typeface="Wingdings" panose="020B0604020202020204" pitchFamily="34" charset="0"/>
            </a:pPr>
            <a:endParaRPr lang="en-US" dirty="0">
              <a:cs typeface="Calibri"/>
            </a:endParaRPr>
          </a:p>
          <a:p>
            <a:endParaRPr lang="en-US" dirty="0">
              <a:cs typeface="Calibri"/>
            </a:endParaRPr>
          </a:p>
        </p:txBody>
      </p:sp>
      <p:sp>
        <p:nvSpPr>
          <p:cNvPr id="6" name="TextBox 5">
            <a:extLst>
              <a:ext uri="{FF2B5EF4-FFF2-40B4-BE49-F238E27FC236}">
                <a16:creationId xmlns:a16="http://schemas.microsoft.com/office/drawing/2014/main" id="{412AE4CA-5E32-AB6E-377A-A3F57A8AD419}"/>
              </a:ext>
            </a:extLst>
          </p:cNvPr>
          <p:cNvSpPr txBox="1"/>
          <p:nvPr/>
        </p:nvSpPr>
        <p:spPr bwMode="auto">
          <a:xfrm>
            <a:off x="411281" y="6383655"/>
            <a:ext cx="704056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Calibri"/>
              </a:rPr>
              <a:t>Notarte. Lancet. 2022;53:101624.</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a:endParaRPr>
          </a:p>
        </p:txBody>
      </p:sp>
    </p:spTree>
    <p:extLst>
      <p:ext uri="{BB962C8B-B14F-4D97-AF65-F5344CB8AC3E}">
        <p14:creationId xmlns:p14="http://schemas.microsoft.com/office/powerpoint/2010/main" val="764697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BC799-08C0-2021-97EA-6F8CB70C2F3F}"/>
              </a:ext>
            </a:extLst>
          </p:cNvPr>
          <p:cNvSpPr>
            <a:spLocks noGrp="1"/>
          </p:cNvSpPr>
          <p:nvPr>
            <p:ph type="title"/>
          </p:nvPr>
        </p:nvSpPr>
        <p:spPr/>
        <p:txBody>
          <a:bodyPr/>
          <a:lstStyle/>
          <a:p>
            <a:r>
              <a:rPr lang="en-US" dirty="0">
                <a:latin typeface="Calibri"/>
                <a:cs typeface="Calibri"/>
              </a:rPr>
              <a:t>Systematic Review: Impact of COVID-19 Vaccination on Long COVID</a:t>
            </a:r>
            <a:endParaRPr lang="en-US" dirty="0">
              <a:cs typeface="Calibri"/>
            </a:endParaRPr>
          </a:p>
        </p:txBody>
      </p:sp>
      <p:sp>
        <p:nvSpPr>
          <p:cNvPr id="3" name="Content Placeholder 2">
            <a:extLst>
              <a:ext uri="{FF2B5EF4-FFF2-40B4-BE49-F238E27FC236}">
                <a16:creationId xmlns:a16="http://schemas.microsoft.com/office/drawing/2014/main" id="{522B1DF7-39DF-C075-A8F5-B180E1CF237F}"/>
              </a:ext>
            </a:extLst>
          </p:cNvPr>
          <p:cNvSpPr>
            <a:spLocks noGrp="1"/>
          </p:cNvSpPr>
          <p:nvPr>
            <p:ph sz="half" idx="1"/>
          </p:nvPr>
        </p:nvSpPr>
        <p:spPr/>
        <p:txBody>
          <a:bodyPr/>
          <a:lstStyle/>
          <a:p>
            <a:r>
              <a:rPr lang="en-US" dirty="0">
                <a:latin typeface="Calibri"/>
                <a:cs typeface="Calibri"/>
              </a:rPr>
              <a:t>Systematic review of 16 studies evaluating development of long COVID prior to vaccination or after </a:t>
            </a:r>
            <a:r>
              <a:rPr lang="en-US" dirty="0">
                <a:cs typeface="Calibri" panose="020F0502020204030204" pitchFamily="34" charset="0"/>
              </a:rPr>
              <a:t>≥</a:t>
            </a:r>
            <a:r>
              <a:rPr lang="en-US" dirty="0">
                <a:latin typeface="Calibri"/>
                <a:cs typeface="Calibri"/>
              </a:rPr>
              <a:t>1 dose of vaccine at </a:t>
            </a:r>
            <a:br>
              <a:rPr lang="en-US" dirty="0">
                <a:latin typeface="Calibri"/>
                <a:cs typeface="Calibri"/>
              </a:rPr>
            </a:br>
            <a:r>
              <a:rPr lang="en-US" dirty="0">
                <a:latin typeface="Calibri"/>
                <a:cs typeface="Calibri"/>
              </a:rPr>
              <a:t>any age</a:t>
            </a:r>
          </a:p>
          <a:p>
            <a:r>
              <a:rPr lang="en-US" dirty="0">
                <a:latin typeface="Calibri"/>
                <a:cs typeface="Calibri"/>
              </a:rPr>
              <a:t>N = 141,792 patients</a:t>
            </a:r>
            <a:endParaRPr lang="en-US" dirty="0">
              <a:cs typeface="Calibri"/>
            </a:endParaRPr>
          </a:p>
          <a:p>
            <a:r>
              <a:rPr lang="en-US" dirty="0">
                <a:latin typeface="Calibri"/>
                <a:cs typeface="Calibri"/>
              </a:rPr>
              <a:t>Heterogeneous populations and outcomes</a:t>
            </a:r>
          </a:p>
          <a:p>
            <a:r>
              <a:rPr lang="en-US" dirty="0">
                <a:latin typeface="Calibri"/>
                <a:cs typeface="Calibri"/>
              </a:rPr>
              <a:t>Low-level evidence: significant confounding and trial design </a:t>
            </a:r>
          </a:p>
        </p:txBody>
      </p:sp>
      <p:sp>
        <p:nvSpPr>
          <p:cNvPr id="4" name="Content Placeholder 3">
            <a:extLst>
              <a:ext uri="{FF2B5EF4-FFF2-40B4-BE49-F238E27FC236}">
                <a16:creationId xmlns:a16="http://schemas.microsoft.com/office/drawing/2014/main" id="{46D99121-53A4-3907-D7A4-DEF45EB7EECF}"/>
              </a:ext>
            </a:extLst>
          </p:cNvPr>
          <p:cNvSpPr>
            <a:spLocks noGrp="1"/>
          </p:cNvSpPr>
          <p:nvPr>
            <p:ph sz="half" idx="2"/>
          </p:nvPr>
        </p:nvSpPr>
        <p:spPr>
          <a:xfrm>
            <a:off x="6252634" y="1510730"/>
            <a:ext cx="5229570" cy="3823270"/>
          </a:xfrm>
          <a:solidFill>
            <a:schemeClr val="accent2">
              <a:lumMod val="20000"/>
              <a:lumOff val="80000"/>
            </a:schemeClr>
          </a:solidFill>
        </p:spPr>
        <p:txBody>
          <a:bodyPr/>
          <a:lstStyle/>
          <a:p>
            <a:r>
              <a:rPr lang="en-US" dirty="0">
                <a:latin typeface="Calibri"/>
                <a:cs typeface="Calibri"/>
              </a:rPr>
              <a:t>Vaccination </a:t>
            </a:r>
            <a:r>
              <a:rPr lang="en-US" b="1" dirty="0">
                <a:latin typeface="Calibri"/>
                <a:cs typeface="Calibri"/>
              </a:rPr>
              <a:t>before </a:t>
            </a:r>
            <a:r>
              <a:rPr lang="en-US" dirty="0">
                <a:latin typeface="Calibri"/>
                <a:cs typeface="Calibri"/>
              </a:rPr>
              <a:t>SARS-CoV-2 infection trends toward </a:t>
            </a:r>
            <a:r>
              <a:rPr lang="en-US" b="1" dirty="0">
                <a:latin typeface="Calibri"/>
                <a:cs typeface="Calibri"/>
              </a:rPr>
              <a:t>reduction in development </a:t>
            </a:r>
            <a:r>
              <a:rPr lang="en-US" dirty="0">
                <a:latin typeface="Calibri"/>
                <a:cs typeface="Calibri"/>
              </a:rPr>
              <a:t>of long COVID</a:t>
            </a:r>
            <a:endParaRPr lang="en-US" dirty="0">
              <a:cs typeface="Calibri"/>
            </a:endParaRPr>
          </a:p>
          <a:p>
            <a:pPr>
              <a:buFont typeface="Wingdings" panose="020B0604020202020204" pitchFamily="34" charset="0"/>
              <a:buChar char="§"/>
            </a:pPr>
            <a:r>
              <a:rPr lang="en-US" dirty="0">
                <a:latin typeface="Calibri"/>
                <a:cs typeface="Calibri"/>
              </a:rPr>
              <a:t>Vaccinating people experiencing long COVID also trends toward reduction in development of long COVID, but evidence is limited</a:t>
            </a:r>
            <a:endParaRPr lang="en-US" dirty="0">
              <a:cs typeface="Calibri"/>
            </a:endParaRPr>
          </a:p>
          <a:p>
            <a:pPr>
              <a:buFont typeface="Wingdings" panose="020B0604020202020204" pitchFamily="34" charset="0"/>
            </a:pPr>
            <a:endParaRPr lang="en-US" dirty="0">
              <a:cs typeface="Calibri"/>
            </a:endParaRPr>
          </a:p>
          <a:p>
            <a:endParaRPr lang="en-US" dirty="0">
              <a:cs typeface="Calibri"/>
            </a:endParaRPr>
          </a:p>
        </p:txBody>
      </p:sp>
      <p:sp>
        <p:nvSpPr>
          <p:cNvPr id="6" name="TextBox 5">
            <a:extLst>
              <a:ext uri="{FF2B5EF4-FFF2-40B4-BE49-F238E27FC236}">
                <a16:creationId xmlns:a16="http://schemas.microsoft.com/office/drawing/2014/main" id="{412AE4CA-5E32-AB6E-377A-A3F57A8AD419}"/>
              </a:ext>
            </a:extLst>
          </p:cNvPr>
          <p:cNvSpPr txBox="1"/>
          <p:nvPr/>
        </p:nvSpPr>
        <p:spPr bwMode="auto">
          <a:xfrm>
            <a:off x="401756" y="6374130"/>
            <a:ext cx="704056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Calibri"/>
              </a:rPr>
              <a:t> Byambasuren. </a:t>
            </a:r>
            <a:r>
              <a:rPr lang="en-US" sz="1200" b="0" dirty="0">
                <a:solidFill>
                  <a:srgbClr val="455560"/>
                </a:solidFill>
                <a:latin typeface="Calibri"/>
                <a:cs typeface="Calibri"/>
              </a:rPr>
              <a:t>BMJ. 2023;2:e000385.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a:endParaRPr>
          </a:p>
        </p:txBody>
      </p:sp>
    </p:spTree>
    <p:extLst>
      <p:ext uri="{BB962C8B-B14F-4D97-AF65-F5344CB8AC3E}">
        <p14:creationId xmlns:p14="http://schemas.microsoft.com/office/powerpoint/2010/main" val="3028306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FFE890-6741-D485-3EFD-23AB50C38F76}"/>
              </a:ext>
            </a:extLst>
          </p:cNvPr>
          <p:cNvSpPr>
            <a:spLocks noGrp="1"/>
          </p:cNvSpPr>
          <p:nvPr>
            <p:ph type="title"/>
          </p:nvPr>
        </p:nvSpPr>
        <p:spPr/>
        <p:txBody>
          <a:bodyPr wrap="square" anchor="ctr">
            <a:normAutofit/>
          </a:bodyPr>
          <a:lstStyle/>
          <a:p>
            <a:r>
              <a:rPr lang="en-US" dirty="0"/>
              <a:t>Managing Outpatient Mild to Moderate COVID-19:</a:t>
            </a:r>
            <a:br>
              <a:rPr lang="en-US" dirty="0"/>
            </a:br>
            <a:r>
              <a:rPr lang="en-US" dirty="0"/>
              <a:t>Individuals With Obesity or Metabolic Syndrome</a:t>
            </a:r>
          </a:p>
        </p:txBody>
      </p:sp>
    </p:spTree>
    <p:extLst>
      <p:ext uri="{BB962C8B-B14F-4D97-AF65-F5344CB8AC3E}">
        <p14:creationId xmlns:p14="http://schemas.microsoft.com/office/powerpoint/2010/main" val="3329632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93378-35D5-4F5E-8A0A-E1B774BE4A90}"/>
              </a:ext>
            </a:extLst>
          </p:cNvPr>
          <p:cNvSpPr>
            <a:spLocks noGrp="1"/>
          </p:cNvSpPr>
          <p:nvPr>
            <p:ph type="title"/>
          </p:nvPr>
        </p:nvSpPr>
        <p:spPr/>
        <p:txBody>
          <a:bodyPr>
            <a:noAutofit/>
          </a:bodyPr>
          <a:lstStyle/>
          <a:p>
            <a:r>
              <a:rPr lang="en-US" b="1" dirty="0">
                <a:cs typeface="Calibri" panose="020F0502020204030204" pitchFamily="34" charset="0"/>
              </a:rPr>
              <a:t>Determining Outpatient Management of Individuals With Obesity/Metabolic Syndrome With SARS-CoV-2 </a:t>
            </a:r>
            <a:r>
              <a:rPr lang="en-US" dirty="0">
                <a:cs typeface="Calibri" panose="020F0502020204030204" pitchFamily="34" charset="0"/>
              </a:rPr>
              <a:t>Infection</a:t>
            </a:r>
            <a:endParaRPr lang="en-US" b="1" dirty="0">
              <a:cs typeface="Calibri" panose="020F0502020204030204" pitchFamily="34" charset="0"/>
            </a:endParaRPr>
          </a:p>
        </p:txBody>
      </p:sp>
      <p:sp>
        <p:nvSpPr>
          <p:cNvPr id="13" name="TextBox 12">
            <a:extLst>
              <a:ext uri="{FF2B5EF4-FFF2-40B4-BE49-F238E27FC236}">
                <a16:creationId xmlns:a16="http://schemas.microsoft.com/office/drawing/2014/main" id="{ED9C6956-369A-481E-9033-B96B23DF3B75}"/>
              </a:ext>
            </a:extLst>
          </p:cNvPr>
          <p:cNvSpPr txBox="1"/>
          <p:nvPr/>
        </p:nvSpPr>
        <p:spPr>
          <a:xfrm>
            <a:off x="422501" y="6384735"/>
            <a:ext cx="697774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mn-cs"/>
              </a:rPr>
              <a:t>cdc.gov/coronavirus/2019-ncov/hcp/clinical-care/underlyingconditions.html</a:t>
            </a:r>
          </a:p>
        </p:txBody>
      </p:sp>
      <p:sp>
        <p:nvSpPr>
          <p:cNvPr id="3" name="TextBox 2">
            <a:extLst>
              <a:ext uri="{FF2B5EF4-FFF2-40B4-BE49-F238E27FC236}">
                <a16:creationId xmlns:a16="http://schemas.microsoft.com/office/drawing/2014/main" id="{5CBDC1FE-4ED7-4266-B761-3EDB3ACB597B}"/>
              </a:ext>
            </a:extLst>
          </p:cNvPr>
          <p:cNvSpPr txBox="1"/>
          <p:nvPr/>
        </p:nvSpPr>
        <p:spPr bwMode="auto">
          <a:xfrm>
            <a:off x="4721970" y="1600200"/>
            <a:ext cx="3089756" cy="369332"/>
          </a:xfrm>
          <a:prstGeom prst="rect">
            <a:avLst/>
          </a:prstGeom>
          <a:solidFill>
            <a:schemeClr val="accent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Risk factors for severe disease?</a:t>
            </a:r>
          </a:p>
        </p:txBody>
      </p:sp>
      <p:sp>
        <p:nvSpPr>
          <p:cNvPr id="4" name="TextBox 3">
            <a:extLst>
              <a:ext uri="{FF2B5EF4-FFF2-40B4-BE49-F238E27FC236}">
                <a16:creationId xmlns:a16="http://schemas.microsoft.com/office/drawing/2014/main" id="{D7384F8A-B8D3-4B63-9684-7C5F3EC26960}"/>
              </a:ext>
            </a:extLst>
          </p:cNvPr>
          <p:cNvSpPr txBox="1"/>
          <p:nvPr/>
        </p:nvSpPr>
        <p:spPr bwMode="auto">
          <a:xfrm>
            <a:off x="3994694" y="4771596"/>
            <a:ext cx="3089756" cy="1200329"/>
          </a:xfrm>
          <a:prstGeom prst="rect">
            <a:avLst/>
          </a:prstGeom>
          <a:solidFill>
            <a:schemeClr val="accent6"/>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COVID-19 oral antiviral, but consider IV remdesivir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Schedule telehealth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follow-up</a:t>
            </a:r>
          </a:p>
        </p:txBody>
      </p:sp>
      <p:sp>
        <p:nvSpPr>
          <p:cNvPr id="14" name="TextBox 13">
            <a:extLst>
              <a:ext uri="{FF2B5EF4-FFF2-40B4-BE49-F238E27FC236}">
                <a16:creationId xmlns:a16="http://schemas.microsoft.com/office/drawing/2014/main" id="{B28AC04D-6B07-4655-B3B5-6A2E0C448399}"/>
              </a:ext>
            </a:extLst>
          </p:cNvPr>
          <p:cNvSpPr txBox="1"/>
          <p:nvPr/>
        </p:nvSpPr>
        <p:spPr bwMode="auto">
          <a:xfrm>
            <a:off x="7549857" y="4771596"/>
            <a:ext cx="2402227" cy="1200329"/>
          </a:xfrm>
          <a:prstGeom prst="rect">
            <a:avLst/>
          </a:prstGeom>
          <a:solidFill>
            <a:schemeClr val="accent6"/>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Consider COVID-19 oral antiviral</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Schedule telehealth follow-up</a:t>
            </a:r>
          </a:p>
        </p:txBody>
      </p:sp>
      <p:sp>
        <p:nvSpPr>
          <p:cNvPr id="15" name="TextBox 14">
            <a:extLst>
              <a:ext uri="{FF2B5EF4-FFF2-40B4-BE49-F238E27FC236}">
                <a16:creationId xmlns:a16="http://schemas.microsoft.com/office/drawing/2014/main" id="{E0716C6D-7F2F-473E-8489-67CC3148CC96}"/>
              </a:ext>
            </a:extLst>
          </p:cNvPr>
          <p:cNvSpPr txBox="1"/>
          <p:nvPr/>
        </p:nvSpPr>
        <p:spPr bwMode="auto">
          <a:xfrm>
            <a:off x="6499272" y="3541431"/>
            <a:ext cx="1646938" cy="646331"/>
          </a:xfrm>
          <a:prstGeom prst="rect">
            <a:avLst/>
          </a:prstGeom>
          <a:solidFill>
            <a:schemeClr val="accent4"/>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Symptoms for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&lt;5 days?</a:t>
            </a:r>
          </a:p>
        </p:txBody>
      </p:sp>
      <p:sp>
        <p:nvSpPr>
          <p:cNvPr id="16" name="TextBox 15">
            <a:extLst>
              <a:ext uri="{FF2B5EF4-FFF2-40B4-BE49-F238E27FC236}">
                <a16:creationId xmlns:a16="http://schemas.microsoft.com/office/drawing/2014/main" id="{BB0A9D34-1A40-43A7-B744-3487C2A3393A}"/>
              </a:ext>
            </a:extLst>
          </p:cNvPr>
          <p:cNvSpPr txBox="1"/>
          <p:nvPr/>
        </p:nvSpPr>
        <p:spPr bwMode="auto">
          <a:xfrm>
            <a:off x="7244154" y="2477401"/>
            <a:ext cx="2716963" cy="646331"/>
          </a:xfrm>
          <a:prstGeom prst="rect">
            <a:avLst/>
          </a:prstGeom>
          <a:solidFill>
            <a:schemeClr val="accent3"/>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Moderate or severe dyspnea or any hypoxia?*</a:t>
            </a:r>
          </a:p>
        </p:txBody>
      </p:sp>
      <p:sp>
        <p:nvSpPr>
          <p:cNvPr id="17" name="TextBox 16">
            <a:extLst>
              <a:ext uri="{FF2B5EF4-FFF2-40B4-BE49-F238E27FC236}">
                <a16:creationId xmlns:a16="http://schemas.microsoft.com/office/drawing/2014/main" id="{B93ED877-5FC0-48C5-8EE1-D9E15B42EAB2}"/>
              </a:ext>
            </a:extLst>
          </p:cNvPr>
          <p:cNvSpPr txBox="1"/>
          <p:nvPr/>
        </p:nvSpPr>
        <p:spPr bwMode="auto">
          <a:xfrm>
            <a:off x="2440416" y="2477401"/>
            <a:ext cx="2716963" cy="646331"/>
          </a:xfrm>
          <a:prstGeom prst="rect">
            <a:avLst/>
          </a:prstGeom>
          <a:solidFill>
            <a:schemeClr val="accent3"/>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Moderate or severe dyspnea or any hypoxia?*</a:t>
            </a:r>
          </a:p>
        </p:txBody>
      </p:sp>
      <p:sp>
        <p:nvSpPr>
          <p:cNvPr id="18" name="TextBox 17">
            <a:extLst>
              <a:ext uri="{FF2B5EF4-FFF2-40B4-BE49-F238E27FC236}">
                <a16:creationId xmlns:a16="http://schemas.microsoft.com/office/drawing/2014/main" id="{F1913A90-73CD-452A-A901-03DAACA2DF93}"/>
              </a:ext>
            </a:extLst>
          </p:cNvPr>
          <p:cNvSpPr txBox="1"/>
          <p:nvPr/>
        </p:nvSpPr>
        <p:spPr bwMode="auto">
          <a:xfrm>
            <a:off x="936538" y="3541431"/>
            <a:ext cx="2402227" cy="1200329"/>
          </a:xfrm>
          <a:prstGeom prst="rect">
            <a:avLst/>
          </a:prstGeom>
          <a:solidFill>
            <a:schemeClr val="accent4"/>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COVID-19–specific treatment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Schedule telehealth follow-up</a:t>
            </a:r>
          </a:p>
        </p:txBody>
      </p:sp>
      <p:sp>
        <p:nvSpPr>
          <p:cNvPr id="19" name="TextBox 18">
            <a:extLst>
              <a:ext uri="{FF2B5EF4-FFF2-40B4-BE49-F238E27FC236}">
                <a16:creationId xmlns:a16="http://schemas.microsoft.com/office/drawing/2014/main" id="{300F816F-50B5-41A6-8246-95879139787A}"/>
              </a:ext>
            </a:extLst>
          </p:cNvPr>
          <p:cNvSpPr txBox="1"/>
          <p:nvPr/>
        </p:nvSpPr>
        <p:spPr bwMode="auto">
          <a:xfrm>
            <a:off x="3861811" y="3541431"/>
            <a:ext cx="1905899" cy="646331"/>
          </a:xfrm>
          <a:prstGeom prst="rect">
            <a:avLst/>
          </a:prstGeom>
          <a:solidFill>
            <a:schemeClr val="accent4"/>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Refer to ED for evaluation</a:t>
            </a:r>
          </a:p>
        </p:txBody>
      </p:sp>
      <p:sp>
        <p:nvSpPr>
          <p:cNvPr id="20" name="TextBox 19">
            <a:extLst>
              <a:ext uri="{FF2B5EF4-FFF2-40B4-BE49-F238E27FC236}">
                <a16:creationId xmlns:a16="http://schemas.microsoft.com/office/drawing/2014/main" id="{998170F0-CD41-4878-A634-771BD70ABB0A}"/>
              </a:ext>
            </a:extLst>
          </p:cNvPr>
          <p:cNvSpPr txBox="1"/>
          <p:nvPr/>
        </p:nvSpPr>
        <p:spPr bwMode="auto">
          <a:xfrm>
            <a:off x="9008167" y="3541431"/>
            <a:ext cx="1905899" cy="646331"/>
          </a:xfrm>
          <a:prstGeom prst="rect">
            <a:avLst/>
          </a:prstGeom>
          <a:solidFill>
            <a:schemeClr val="accent4"/>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Refer to ED for evaluation</a:t>
            </a:r>
          </a:p>
        </p:txBody>
      </p:sp>
      <p:cxnSp>
        <p:nvCxnSpPr>
          <p:cNvPr id="24" name="Straight Arrow Connector 23">
            <a:extLst>
              <a:ext uri="{FF2B5EF4-FFF2-40B4-BE49-F238E27FC236}">
                <a16:creationId xmlns:a16="http://schemas.microsoft.com/office/drawing/2014/main" id="{3B179121-8EC7-43EC-84DD-C6165F812B92}"/>
              </a:ext>
            </a:extLst>
          </p:cNvPr>
          <p:cNvCxnSpPr/>
          <p:nvPr/>
        </p:nvCxnSpPr>
        <p:spPr bwMode="auto">
          <a:xfrm flipH="1">
            <a:off x="4186989" y="2000310"/>
            <a:ext cx="1414914" cy="477091"/>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094598EE-B31E-4A1C-BF7E-E02061F7003C}"/>
              </a:ext>
            </a:extLst>
          </p:cNvPr>
          <p:cNvCxnSpPr>
            <a:cxnSpLocks/>
          </p:cNvCxnSpPr>
          <p:nvPr/>
        </p:nvCxnSpPr>
        <p:spPr bwMode="auto">
          <a:xfrm>
            <a:off x="6842400" y="2000310"/>
            <a:ext cx="1414914" cy="477091"/>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B3DC209E-F336-451C-B408-529882BBF0A2}"/>
              </a:ext>
            </a:extLst>
          </p:cNvPr>
          <p:cNvCxnSpPr>
            <a:cxnSpLocks/>
          </p:cNvCxnSpPr>
          <p:nvPr/>
        </p:nvCxnSpPr>
        <p:spPr bwMode="auto">
          <a:xfrm flipH="1">
            <a:off x="2278066" y="3185287"/>
            <a:ext cx="1375762" cy="342627"/>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7276ADF3-60AB-4966-8941-9042FAF87CDF}"/>
              </a:ext>
            </a:extLst>
          </p:cNvPr>
          <p:cNvCxnSpPr>
            <a:cxnSpLocks/>
          </p:cNvCxnSpPr>
          <p:nvPr/>
        </p:nvCxnSpPr>
        <p:spPr bwMode="auto">
          <a:xfrm>
            <a:off x="3599374" y="3185287"/>
            <a:ext cx="1375762" cy="342627"/>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F451DB5C-CC93-45C8-98AB-126CB9B359EE}"/>
              </a:ext>
            </a:extLst>
          </p:cNvPr>
          <p:cNvCxnSpPr>
            <a:cxnSpLocks/>
          </p:cNvCxnSpPr>
          <p:nvPr/>
        </p:nvCxnSpPr>
        <p:spPr bwMode="auto">
          <a:xfrm flipH="1">
            <a:off x="7334876" y="3185287"/>
            <a:ext cx="1375762" cy="342627"/>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DB1B16C7-0E12-420B-91EC-E01875EE45C9}"/>
              </a:ext>
            </a:extLst>
          </p:cNvPr>
          <p:cNvCxnSpPr>
            <a:cxnSpLocks/>
          </p:cNvCxnSpPr>
          <p:nvPr/>
        </p:nvCxnSpPr>
        <p:spPr bwMode="auto">
          <a:xfrm>
            <a:off x="8656184" y="3185287"/>
            <a:ext cx="1375762" cy="342627"/>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0772D601-ED29-4D8B-A58C-9652D16F4C49}"/>
              </a:ext>
            </a:extLst>
          </p:cNvPr>
          <p:cNvCxnSpPr>
            <a:cxnSpLocks/>
          </p:cNvCxnSpPr>
          <p:nvPr/>
        </p:nvCxnSpPr>
        <p:spPr bwMode="auto">
          <a:xfrm>
            <a:off x="7289603" y="4216587"/>
            <a:ext cx="1313032" cy="50346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434BEF72-0CAD-44C8-BBCC-271475BEF9E9}"/>
              </a:ext>
            </a:extLst>
          </p:cNvPr>
          <p:cNvCxnSpPr>
            <a:cxnSpLocks/>
          </p:cNvCxnSpPr>
          <p:nvPr/>
        </p:nvCxnSpPr>
        <p:spPr bwMode="auto">
          <a:xfrm flipH="1">
            <a:off x="5989498" y="4216587"/>
            <a:ext cx="1313032" cy="503460"/>
          </a:xfrm>
          <a:prstGeom prst="straightConnector1">
            <a:avLst/>
          </a:prstGeom>
          <a:noFill/>
          <a:ln w="28575" cap="flat" cmpd="sng" algn="ctr">
            <a:solidFill>
              <a:schemeClr val="bg1"/>
            </a:solidFill>
            <a:prstDash val="solid"/>
            <a:round/>
            <a:headEnd type="none" w="med" len="med"/>
            <a:tailEnd type="triangle"/>
          </a:ln>
          <a:effectLst/>
        </p:spPr>
      </p:cxnSp>
      <p:sp>
        <p:nvSpPr>
          <p:cNvPr id="36" name="TextBox 35">
            <a:extLst>
              <a:ext uri="{FF2B5EF4-FFF2-40B4-BE49-F238E27FC236}">
                <a16:creationId xmlns:a16="http://schemas.microsoft.com/office/drawing/2014/main" id="{1CB5864F-8F68-4999-99F5-6853E3A85E6B}"/>
              </a:ext>
            </a:extLst>
          </p:cNvPr>
          <p:cNvSpPr txBox="1"/>
          <p:nvPr/>
        </p:nvSpPr>
        <p:spPr bwMode="auto">
          <a:xfrm>
            <a:off x="4302849" y="1987122"/>
            <a:ext cx="46038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37" name="TextBox 36">
            <a:extLst>
              <a:ext uri="{FF2B5EF4-FFF2-40B4-BE49-F238E27FC236}">
                <a16:creationId xmlns:a16="http://schemas.microsoft.com/office/drawing/2014/main" id="{7D5B5612-0A8F-46C9-B2CB-1515E8796AA7}"/>
              </a:ext>
            </a:extLst>
          </p:cNvPr>
          <p:cNvSpPr txBox="1"/>
          <p:nvPr/>
        </p:nvSpPr>
        <p:spPr bwMode="auto">
          <a:xfrm>
            <a:off x="7641671" y="1987122"/>
            <a:ext cx="49321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Yes</a:t>
            </a:r>
          </a:p>
        </p:txBody>
      </p:sp>
      <p:sp>
        <p:nvSpPr>
          <p:cNvPr id="38" name="TextBox 37">
            <a:extLst>
              <a:ext uri="{FF2B5EF4-FFF2-40B4-BE49-F238E27FC236}">
                <a16:creationId xmlns:a16="http://schemas.microsoft.com/office/drawing/2014/main" id="{20793F49-E9D1-42F1-8326-38023E108D2B}"/>
              </a:ext>
            </a:extLst>
          </p:cNvPr>
          <p:cNvSpPr txBox="1"/>
          <p:nvPr/>
        </p:nvSpPr>
        <p:spPr bwMode="auto">
          <a:xfrm>
            <a:off x="9537301" y="3107872"/>
            <a:ext cx="49321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Yes</a:t>
            </a:r>
          </a:p>
        </p:txBody>
      </p:sp>
      <p:sp>
        <p:nvSpPr>
          <p:cNvPr id="39" name="TextBox 38">
            <a:extLst>
              <a:ext uri="{FF2B5EF4-FFF2-40B4-BE49-F238E27FC236}">
                <a16:creationId xmlns:a16="http://schemas.microsoft.com/office/drawing/2014/main" id="{B802CC6A-C299-4916-B19F-D4E7F7C1EEDD}"/>
              </a:ext>
            </a:extLst>
          </p:cNvPr>
          <p:cNvSpPr txBox="1"/>
          <p:nvPr/>
        </p:nvSpPr>
        <p:spPr bwMode="auto">
          <a:xfrm>
            <a:off x="7411480" y="3127225"/>
            <a:ext cx="46038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40" name="TextBox 39">
            <a:extLst>
              <a:ext uri="{FF2B5EF4-FFF2-40B4-BE49-F238E27FC236}">
                <a16:creationId xmlns:a16="http://schemas.microsoft.com/office/drawing/2014/main" id="{DA0ACF5B-F96D-4E6B-9A9F-C10094DDBA9F}"/>
              </a:ext>
            </a:extLst>
          </p:cNvPr>
          <p:cNvSpPr txBox="1"/>
          <p:nvPr/>
        </p:nvSpPr>
        <p:spPr bwMode="auto">
          <a:xfrm>
            <a:off x="4423082" y="3107872"/>
            <a:ext cx="49321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Yes</a:t>
            </a:r>
          </a:p>
        </p:txBody>
      </p:sp>
      <p:sp>
        <p:nvSpPr>
          <p:cNvPr id="41" name="TextBox 40">
            <a:extLst>
              <a:ext uri="{FF2B5EF4-FFF2-40B4-BE49-F238E27FC236}">
                <a16:creationId xmlns:a16="http://schemas.microsoft.com/office/drawing/2014/main" id="{B045E96F-B0CA-43AA-8E0B-1F05EF2E332C}"/>
              </a:ext>
            </a:extLst>
          </p:cNvPr>
          <p:cNvSpPr txBox="1"/>
          <p:nvPr/>
        </p:nvSpPr>
        <p:spPr bwMode="auto">
          <a:xfrm>
            <a:off x="2297261" y="3127225"/>
            <a:ext cx="46038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42" name="TextBox 41">
            <a:extLst>
              <a:ext uri="{FF2B5EF4-FFF2-40B4-BE49-F238E27FC236}">
                <a16:creationId xmlns:a16="http://schemas.microsoft.com/office/drawing/2014/main" id="{E9980BAB-246D-4D22-B1F3-1D728770B2E8}"/>
              </a:ext>
            </a:extLst>
          </p:cNvPr>
          <p:cNvSpPr txBox="1"/>
          <p:nvPr/>
        </p:nvSpPr>
        <p:spPr bwMode="auto">
          <a:xfrm>
            <a:off x="7982933" y="4203796"/>
            <a:ext cx="49321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Yes</a:t>
            </a:r>
          </a:p>
        </p:txBody>
      </p:sp>
      <p:sp>
        <p:nvSpPr>
          <p:cNvPr id="43" name="TextBox 42">
            <a:extLst>
              <a:ext uri="{FF2B5EF4-FFF2-40B4-BE49-F238E27FC236}">
                <a16:creationId xmlns:a16="http://schemas.microsoft.com/office/drawing/2014/main" id="{281D3458-7790-453F-9C37-0F26D9C41E7D}"/>
              </a:ext>
            </a:extLst>
          </p:cNvPr>
          <p:cNvSpPr txBox="1"/>
          <p:nvPr/>
        </p:nvSpPr>
        <p:spPr bwMode="auto">
          <a:xfrm>
            <a:off x="6065512" y="4191824"/>
            <a:ext cx="46038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5" name="TextBox 4">
            <a:extLst>
              <a:ext uri="{FF2B5EF4-FFF2-40B4-BE49-F238E27FC236}">
                <a16:creationId xmlns:a16="http://schemas.microsoft.com/office/drawing/2014/main" id="{66A78C96-1A3E-E6D9-FA20-0DCBF6F20901}"/>
              </a:ext>
            </a:extLst>
          </p:cNvPr>
          <p:cNvSpPr txBox="1"/>
          <p:nvPr/>
        </p:nvSpPr>
        <p:spPr bwMode="auto">
          <a:xfrm>
            <a:off x="433387" y="4881672"/>
            <a:ext cx="3165987"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*Other reasons for ED evaluation for suspected COVID-19 include altered mentation, seizure, hemiparesis, chest pain, cold limb(s), prolonged or high fever, edema, prolonged vomiting, severe abdominal pain.</a:t>
            </a:r>
          </a:p>
        </p:txBody>
      </p:sp>
      <p:sp>
        <p:nvSpPr>
          <p:cNvPr id="6" name="Star: 5 Points 5">
            <a:extLst>
              <a:ext uri="{FF2B5EF4-FFF2-40B4-BE49-F238E27FC236}">
                <a16:creationId xmlns:a16="http://schemas.microsoft.com/office/drawing/2014/main" id="{DE4DCAE8-C1AE-512A-C190-7C9429D977FD}"/>
              </a:ext>
            </a:extLst>
          </p:cNvPr>
          <p:cNvSpPr/>
          <p:nvPr/>
        </p:nvSpPr>
        <p:spPr bwMode="auto">
          <a:xfrm>
            <a:off x="8311239" y="1764308"/>
            <a:ext cx="582791" cy="506027"/>
          </a:xfrm>
          <a:prstGeom prst="star5">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67793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C2D0-989E-4883-A875-07DE868365D0}"/>
              </a:ext>
            </a:extLst>
          </p:cNvPr>
          <p:cNvSpPr>
            <a:spLocks noGrp="1"/>
          </p:cNvSpPr>
          <p:nvPr>
            <p:ph type="title"/>
          </p:nvPr>
        </p:nvSpPr>
        <p:spPr/>
        <p:txBody>
          <a:bodyPr/>
          <a:lstStyle/>
          <a:p>
            <a:r>
              <a:rPr lang="en-US" dirty="0"/>
              <a:t>NIH: Treatment f</a:t>
            </a:r>
            <a:r>
              <a:rPr lang="en-US" sz="3600" dirty="0"/>
              <a:t>or </a:t>
            </a:r>
            <a:r>
              <a:rPr lang="en-US" dirty="0"/>
              <a:t>N</a:t>
            </a:r>
            <a:r>
              <a:rPr lang="en-US" sz="3600" b="1" dirty="0"/>
              <a:t>onhospitalized</a:t>
            </a:r>
            <a:r>
              <a:rPr lang="en-US" sz="3600" dirty="0"/>
              <a:t> Patients With</a:t>
            </a:r>
            <a:br>
              <a:rPr lang="en-US" sz="3600" dirty="0"/>
            </a:br>
            <a:r>
              <a:rPr lang="en-US" sz="3600" dirty="0"/>
              <a:t>Mild to Moderate COVID-19 at High </a:t>
            </a:r>
            <a:r>
              <a:rPr lang="en-US" dirty="0"/>
              <a:t>R</a:t>
            </a:r>
            <a:r>
              <a:rPr lang="en-US" sz="3600" dirty="0"/>
              <a:t>isk of Progression</a:t>
            </a:r>
            <a:endParaRPr lang="en-US" dirty="0"/>
          </a:p>
        </p:txBody>
      </p:sp>
      <p:sp>
        <p:nvSpPr>
          <p:cNvPr id="18" name="Content Placeholder 2">
            <a:extLst>
              <a:ext uri="{FF2B5EF4-FFF2-40B4-BE49-F238E27FC236}">
                <a16:creationId xmlns:a16="http://schemas.microsoft.com/office/drawing/2014/main" id="{8F7B97BA-BDC8-CFAC-D099-D0E1DE96DF6B}"/>
              </a:ext>
            </a:extLst>
          </p:cNvPr>
          <p:cNvSpPr>
            <a:spLocks noGrp="1"/>
          </p:cNvSpPr>
          <p:nvPr>
            <p:ph idx="1"/>
          </p:nvPr>
        </p:nvSpPr>
        <p:spPr>
          <a:xfrm>
            <a:off x="604675" y="1513047"/>
            <a:ext cx="10877529" cy="466158"/>
          </a:xfrm>
        </p:spPr>
        <p:txBody>
          <a:bodyPr/>
          <a:lstStyle/>
          <a:p>
            <a:r>
              <a:rPr lang="en-US" sz="2000" b="1" dirty="0"/>
              <a:t>Listed in </a:t>
            </a:r>
            <a:r>
              <a:rPr lang="en-US" sz="2000" b="1" dirty="0">
                <a:solidFill>
                  <a:schemeClr val="accent3"/>
                </a:solidFill>
              </a:rPr>
              <a:t>order</a:t>
            </a:r>
            <a:r>
              <a:rPr lang="en-US" sz="2000" b="1" dirty="0"/>
              <a:t> </a:t>
            </a:r>
            <a:r>
              <a:rPr lang="en-US" sz="2000" b="1" dirty="0">
                <a:solidFill>
                  <a:schemeClr val="accent3"/>
                </a:solidFill>
              </a:rPr>
              <a:t>of</a:t>
            </a:r>
            <a:r>
              <a:rPr lang="en-US" sz="2000" b="1" dirty="0"/>
              <a:t> </a:t>
            </a:r>
            <a:r>
              <a:rPr lang="en-US" sz="2000" b="1" dirty="0">
                <a:solidFill>
                  <a:schemeClr val="accent3"/>
                </a:solidFill>
              </a:rPr>
              <a:t>preference</a:t>
            </a:r>
            <a:r>
              <a:rPr lang="en-US" sz="2000" b="1" dirty="0"/>
              <a:t>:</a:t>
            </a:r>
            <a:br>
              <a:rPr lang="en-US" sz="2000" dirty="0"/>
            </a:br>
            <a:endParaRPr lang="en-US" sz="2000" dirty="0"/>
          </a:p>
          <a:p>
            <a:pPr marL="0" indent="0">
              <a:buNone/>
            </a:pPr>
            <a:endParaRPr lang="en-US" sz="2000" dirty="0"/>
          </a:p>
          <a:p>
            <a:pPr marL="0" indent="0">
              <a:buNone/>
            </a:pPr>
            <a:endParaRPr lang="en-US" sz="2000" dirty="0"/>
          </a:p>
          <a:p>
            <a:endParaRPr lang="en-US" sz="2000" dirty="0"/>
          </a:p>
          <a:p>
            <a:pPr marL="0" indent="0">
              <a:buNone/>
            </a:pPr>
            <a:br>
              <a:rPr lang="en-US" sz="2000" dirty="0"/>
            </a:br>
            <a:endParaRPr lang="en-US" sz="2000" b="1" dirty="0"/>
          </a:p>
        </p:txBody>
      </p:sp>
      <p:sp>
        <p:nvSpPr>
          <p:cNvPr id="5" name="TextBox 4">
            <a:extLst>
              <a:ext uri="{FF2B5EF4-FFF2-40B4-BE49-F238E27FC236}">
                <a16:creationId xmlns:a16="http://schemas.microsoft.com/office/drawing/2014/main" id="{40BD6E86-2011-468C-91E1-66689DB44BF4}"/>
              </a:ext>
            </a:extLst>
          </p:cNvPr>
          <p:cNvSpPr txBox="1"/>
          <p:nvPr/>
        </p:nvSpPr>
        <p:spPr bwMode="auto">
          <a:xfrm>
            <a:off x="442242" y="6210892"/>
            <a:ext cx="89506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covid19treatmentguidelines.nih.gov/management/clinical-management-of-adults/nonhospitalized-adults--therapeutic-management. covid19treatmentguidelines.nih.gov/tables/therapeutic-management-of-nonhospitalised-children.</a:t>
            </a:r>
          </a:p>
        </p:txBody>
      </p:sp>
      <p:graphicFrame>
        <p:nvGraphicFramePr>
          <p:cNvPr id="19" name="Table 5">
            <a:extLst>
              <a:ext uri="{FF2B5EF4-FFF2-40B4-BE49-F238E27FC236}">
                <a16:creationId xmlns:a16="http://schemas.microsoft.com/office/drawing/2014/main" id="{C621A0B3-9687-1026-8B79-CC14F84B5B11}"/>
              </a:ext>
            </a:extLst>
          </p:cNvPr>
          <p:cNvGraphicFramePr>
            <a:graphicFrameLocks/>
          </p:cNvGraphicFramePr>
          <p:nvPr>
            <p:extLst>
              <p:ext uri="{D42A27DB-BD31-4B8C-83A1-F6EECF244321}">
                <p14:modId xmlns:p14="http://schemas.microsoft.com/office/powerpoint/2010/main" val="3716795910"/>
              </p:ext>
            </p:extLst>
          </p:nvPr>
        </p:nvGraphicFramePr>
        <p:xfrm>
          <a:off x="373948" y="1924120"/>
          <a:ext cx="11664444" cy="3108960"/>
        </p:xfrm>
        <a:graphic>
          <a:graphicData uri="http://schemas.openxmlformats.org/drawingml/2006/table">
            <a:tbl>
              <a:tblPr firstRow="1" bandRow="1">
                <a:tableStyleId>{073A0DAA-6AF3-43AB-8588-CEC1D06C72B9}</a:tableStyleId>
              </a:tblPr>
              <a:tblGrid>
                <a:gridCol w="2541884">
                  <a:extLst>
                    <a:ext uri="{9D8B030D-6E8A-4147-A177-3AD203B41FA5}">
                      <a16:colId xmlns:a16="http://schemas.microsoft.com/office/drawing/2014/main" val="4130976002"/>
                    </a:ext>
                  </a:extLst>
                </a:gridCol>
                <a:gridCol w="2599716">
                  <a:extLst>
                    <a:ext uri="{9D8B030D-6E8A-4147-A177-3AD203B41FA5}">
                      <a16:colId xmlns:a16="http://schemas.microsoft.com/office/drawing/2014/main" val="4027339758"/>
                    </a:ext>
                  </a:extLst>
                </a:gridCol>
                <a:gridCol w="1850645">
                  <a:extLst>
                    <a:ext uri="{9D8B030D-6E8A-4147-A177-3AD203B41FA5}">
                      <a16:colId xmlns:a16="http://schemas.microsoft.com/office/drawing/2014/main" val="2521710410"/>
                    </a:ext>
                  </a:extLst>
                </a:gridCol>
                <a:gridCol w="3595590">
                  <a:extLst>
                    <a:ext uri="{9D8B030D-6E8A-4147-A177-3AD203B41FA5}">
                      <a16:colId xmlns:a16="http://schemas.microsoft.com/office/drawing/2014/main" val="3638957892"/>
                    </a:ext>
                  </a:extLst>
                </a:gridCol>
                <a:gridCol w="1076609">
                  <a:extLst>
                    <a:ext uri="{9D8B030D-6E8A-4147-A177-3AD203B41FA5}">
                      <a16:colId xmlns:a16="http://schemas.microsoft.com/office/drawing/2014/main" val="2285229333"/>
                    </a:ext>
                  </a:extLst>
                </a:gridCol>
              </a:tblGrid>
              <a:tr h="225948">
                <a:tc>
                  <a:txBody>
                    <a:bodyPr/>
                    <a:lstStyle/>
                    <a:p>
                      <a:pPr algn="l">
                        <a:lnSpc>
                          <a:spcPct val="100000"/>
                        </a:lnSpc>
                        <a:spcBef>
                          <a:spcPts val="0"/>
                        </a:spcBef>
                        <a:spcAft>
                          <a:spcPts val="0"/>
                        </a:spcAft>
                      </a:pPr>
                      <a:r>
                        <a:rPr lang="en-US" sz="1500" dirty="0">
                          <a:latin typeface="Calibri" panose="020F0502020204030204" pitchFamily="34" charset="0"/>
                          <a:cs typeface="Calibri" panose="020F0502020204030204" pitchFamily="34" charset="0"/>
                        </a:rPr>
                        <a:t>Ranking in </a:t>
                      </a:r>
                      <a:br>
                        <a:rPr lang="en-US" sz="1500" dirty="0">
                          <a:latin typeface="Calibri" panose="020F0502020204030204" pitchFamily="34" charset="0"/>
                          <a:cs typeface="Calibri" panose="020F0502020204030204" pitchFamily="34" charset="0"/>
                        </a:rPr>
                      </a:br>
                      <a:r>
                        <a:rPr lang="en-US" sz="1500" dirty="0">
                          <a:latin typeface="Calibri" panose="020F0502020204030204" pitchFamily="34" charset="0"/>
                          <a:cs typeface="Calibri" panose="020F0502020204030204" pitchFamily="34" charset="0"/>
                        </a:rPr>
                        <a:t>NIH Guidelines</a:t>
                      </a: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0"/>
                        </a:spcBef>
                        <a:spcAft>
                          <a:spcPts val="0"/>
                        </a:spcAft>
                      </a:pPr>
                      <a:r>
                        <a:rPr lang="en-US" sz="1500" dirty="0">
                          <a:latin typeface="Calibri" panose="020F0502020204030204" pitchFamily="34" charset="0"/>
                          <a:cs typeface="Calibri" panose="020F0502020204030204" pitchFamily="34" charset="0"/>
                        </a:rPr>
                        <a:t>Anti–SARS-CoV-2 Treatment</a:t>
                      </a: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0"/>
                        </a:spcBef>
                        <a:spcAft>
                          <a:spcPts val="0"/>
                        </a:spcAft>
                      </a:pPr>
                      <a:r>
                        <a:rPr lang="en-US" sz="1500" dirty="0">
                          <a:latin typeface="Calibri" panose="020F0502020204030204" pitchFamily="34" charset="0"/>
                          <a:cs typeface="Calibri" panose="020F0502020204030204" pitchFamily="34" charset="0"/>
                        </a:rPr>
                        <a:t>Population </a:t>
                      </a: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cs typeface="Calibri" panose="020F0502020204030204" pitchFamily="34" charset="0"/>
                        </a:rPr>
                        <a:t>Clinical Considerations</a:t>
                      </a: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0"/>
                        </a:spcBef>
                        <a:spcAft>
                          <a:spcPts val="0"/>
                        </a:spcAft>
                      </a:pPr>
                      <a:r>
                        <a:rPr lang="en-US" sz="1500" dirty="0">
                          <a:latin typeface="Calibri" panose="020F0502020204030204" pitchFamily="34" charset="0"/>
                          <a:cs typeface="Calibri" panose="020F0502020204030204" pitchFamily="34" charset="0"/>
                        </a:rPr>
                        <a:t>Evidence Strength</a:t>
                      </a: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26982300"/>
                  </a:ext>
                </a:extLst>
              </a:tr>
              <a:tr h="416220">
                <a:tc>
                  <a:txBody>
                    <a:bodyPr/>
                    <a:lstStyle/>
                    <a:p>
                      <a:pPr algn="l">
                        <a:lnSpc>
                          <a:spcPct val="100000"/>
                        </a:lnSpc>
                        <a:spcBef>
                          <a:spcPts val="0"/>
                        </a:spcBef>
                        <a:spcAft>
                          <a:spcPts val="0"/>
                        </a:spcAft>
                      </a:pPr>
                      <a:r>
                        <a:rPr lang="en-US" sz="1500" b="0" i="0" dirty="0">
                          <a:solidFill>
                            <a:schemeClr val="bg1"/>
                          </a:solidFill>
                          <a:effectLst/>
                          <a:latin typeface="Calibri" panose="020F0502020204030204" pitchFamily="34" charset="0"/>
                          <a:cs typeface="Calibri" panose="020F0502020204030204" pitchFamily="34" charset="0"/>
                        </a:rPr>
                        <a:t>Preferred</a:t>
                      </a:r>
                    </a:p>
                  </a:txBody>
                  <a:tcP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0000"/>
                        </a:lnSpc>
                        <a:spcBef>
                          <a:spcPts val="0"/>
                        </a:spcBef>
                        <a:spcAft>
                          <a:spcPts val="0"/>
                        </a:spcAft>
                      </a:pPr>
                      <a:r>
                        <a:rPr lang="en-US" sz="1500" b="1" dirty="0">
                          <a:solidFill>
                            <a:schemeClr val="bg1"/>
                          </a:solidFill>
                          <a:effectLst/>
                          <a:latin typeface="Calibri" panose="020F0502020204030204" pitchFamily="34" charset="0"/>
                          <a:cs typeface="Calibri" panose="020F0502020204030204" pitchFamily="34" charset="0"/>
                        </a:rPr>
                        <a:t>Nirmatrelvir + ritonavir</a:t>
                      </a:r>
                      <a:r>
                        <a:rPr lang="en-US" sz="1500" b="0" dirty="0">
                          <a:solidFill>
                            <a:schemeClr val="bg1"/>
                          </a:solidFill>
                          <a:effectLst/>
                          <a:latin typeface="Calibri" panose="020F0502020204030204" pitchFamily="34" charset="0"/>
                          <a:cs typeface="Calibri" panose="020F0502020204030204" pitchFamily="34" charset="0"/>
                        </a:rPr>
                        <a:t> orally PO BID x 5 days</a:t>
                      </a:r>
                      <a:endParaRPr lang="en-US" sz="1500" b="0" i="0"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effectLst/>
                          <a:latin typeface="+mn-lt"/>
                          <a:cs typeface="Calibri"/>
                        </a:rPr>
                        <a:t>Aged ≥18 yr or </a:t>
                      </a:r>
                      <a:br>
                        <a:rPr lang="en-US" sz="1500" b="0" dirty="0">
                          <a:solidFill>
                            <a:schemeClr val="bg1"/>
                          </a:solidFill>
                          <a:effectLst/>
                          <a:latin typeface="+mn-lt"/>
                          <a:cs typeface="Calibri"/>
                        </a:rPr>
                      </a:br>
                      <a:r>
                        <a:rPr lang="en-US" sz="1500" b="0" dirty="0">
                          <a:solidFill>
                            <a:schemeClr val="bg1"/>
                          </a:solidFill>
                          <a:effectLst/>
                          <a:latin typeface="+mn-lt"/>
                          <a:cs typeface="Calibri"/>
                        </a:rPr>
                        <a:t>aged 12-17 yr and weighing ≥40 kg</a:t>
                      </a:r>
                      <a:endParaRPr lang="en-US" sz="1500" b="0" dirty="0">
                        <a:solidFill>
                          <a:schemeClr val="bg1"/>
                        </a:solidFill>
                        <a:latin typeface="+mn-lt"/>
                        <a:cs typeface="Calibri"/>
                      </a:endParaRP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0000"/>
                        </a:lnSpc>
                        <a:spcBef>
                          <a:spcPts val="0"/>
                        </a:spcBef>
                        <a:spcAft>
                          <a:spcPts val="0"/>
                        </a:spcAft>
                      </a:pPr>
                      <a:r>
                        <a:rPr lang="en-US" sz="1500" b="1" dirty="0">
                          <a:solidFill>
                            <a:schemeClr val="bg1"/>
                          </a:solidFill>
                          <a:latin typeface="Calibri" panose="020F0502020204030204" pitchFamily="34" charset="0"/>
                          <a:cs typeface="Calibri" panose="020F0502020204030204" pitchFamily="34" charset="0"/>
                        </a:rPr>
                        <a:t>Use within </a:t>
                      </a:r>
                      <a:r>
                        <a:rPr lang="en-US" sz="1500" b="1" dirty="0">
                          <a:solidFill>
                            <a:schemeClr val="accent3"/>
                          </a:solidFill>
                          <a:latin typeface="Calibri" panose="020F0502020204030204" pitchFamily="34" charset="0"/>
                          <a:cs typeface="Calibri" panose="020F0502020204030204" pitchFamily="34" charset="0"/>
                        </a:rPr>
                        <a:t>5 days </a:t>
                      </a:r>
                      <a:r>
                        <a:rPr lang="en-US" sz="1500" b="1" dirty="0">
                          <a:solidFill>
                            <a:schemeClr val="bg1"/>
                          </a:solidFill>
                          <a:latin typeface="Calibri" panose="020F0502020204030204" pitchFamily="34" charset="0"/>
                          <a:cs typeface="Calibri" panose="020F0502020204030204" pitchFamily="34" charset="0"/>
                        </a:rPr>
                        <a:t>of symptom onset</a:t>
                      </a:r>
                    </a:p>
                    <a:p>
                      <a:pPr>
                        <a:lnSpc>
                          <a:spcPct val="100000"/>
                        </a:lnSpc>
                        <a:spcBef>
                          <a:spcPts val="0"/>
                        </a:spcBef>
                        <a:spcAft>
                          <a:spcPts val="0"/>
                        </a:spcAft>
                      </a:pPr>
                      <a:r>
                        <a:rPr lang="en-US" sz="1500" b="0" dirty="0">
                          <a:solidFill>
                            <a:schemeClr val="bg1"/>
                          </a:solidFill>
                          <a:latin typeface="Calibri" panose="020F0502020204030204" pitchFamily="34" charset="0"/>
                          <a:cs typeface="Calibri" panose="020F0502020204030204" pitchFamily="34" charset="0"/>
                        </a:rPr>
                        <a:t>Drug interactions</a:t>
                      </a:r>
                    </a:p>
                    <a:p>
                      <a:pPr lvl="0">
                        <a:lnSpc>
                          <a:spcPct val="100000"/>
                        </a:lnSpc>
                        <a:spcBef>
                          <a:spcPts val="0"/>
                        </a:spcBef>
                        <a:spcAft>
                          <a:spcPts val="0"/>
                        </a:spcAft>
                        <a:buNone/>
                      </a:pPr>
                      <a:r>
                        <a:rPr lang="en-US" sz="1500" b="0" dirty="0">
                          <a:solidFill>
                            <a:schemeClr val="bg1"/>
                          </a:solidFill>
                          <a:latin typeface="Calibri" panose="020F0502020204030204" pitchFamily="34" charset="0"/>
                          <a:cs typeface="Calibri" panose="020F0502020204030204" pitchFamily="34" charset="0"/>
                        </a:rPr>
                        <a:t>Renal dosing if </a:t>
                      </a:r>
                      <a:r>
                        <a:rPr lang="en-US" sz="1500" b="0" u="none" strike="noStrike" noProof="0" dirty="0">
                          <a:solidFill>
                            <a:schemeClr val="bg1"/>
                          </a:solidFill>
                          <a:latin typeface="Calibri" panose="020F0502020204030204" pitchFamily="34" charset="0"/>
                          <a:cs typeface="Calibri" panose="020F0502020204030204" pitchFamily="34" charset="0"/>
                        </a:rPr>
                        <a:t>eGFR 30-59 mL/min/1.73 m</a:t>
                      </a:r>
                      <a:r>
                        <a:rPr lang="en-US" sz="1500" b="0" u="none" strike="noStrike" baseline="30000" noProof="0" dirty="0">
                          <a:solidFill>
                            <a:schemeClr val="bg1"/>
                          </a:solidFill>
                          <a:latin typeface="Calibri" panose="020F0502020204030204" pitchFamily="34" charset="0"/>
                          <a:cs typeface="Calibri" panose="020F0502020204030204" pitchFamily="34" charset="0"/>
                        </a:rPr>
                        <a:t>2</a:t>
                      </a:r>
                    </a:p>
                    <a:p>
                      <a:pPr lvl="0">
                        <a:lnSpc>
                          <a:spcPct val="100000"/>
                        </a:lnSpc>
                        <a:spcBef>
                          <a:spcPts val="0"/>
                        </a:spcBef>
                        <a:spcAft>
                          <a:spcPts val="0"/>
                        </a:spcAft>
                        <a:buNone/>
                      </a:pPr>
                      <a:r>
                        <a:rPr lang="en-US" sz="1500" b="0" u="none" strike="noStrike" noProof="0" dirty="0">
                          <a:solidFill>
                            <a:schemeClr val="bg1"/>
                          </a:solidFill>
                          <a:latin typeface="Calibri" panose="020F0502020204030204" pitchFamily="34" charset="0"/>
                          <a:cs typeface="Calibri" panose="020F0502020204030204" pitchFamily="34" charset="0"/>
                        </a:rPr>
                        <a:t>HIV activity of ritonavir</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spcBef>
                          <a:spcPts val="0"/>
                        </a:spcBef>
                        <a:spcAft>
                          <a:spcPts val="0"/>
                        </a:spcAft>
                        <a:buNone/>
                      </a:pPr>
                      <a:r>
                        <a:rPr lang="en-US" sz="1500" b="0" u="none" strike="noStrike" noProof="0" dirty="0">
                          <a:solidFill>
                            <a:schemeClr val="bg1"/>
                          </a:solidFill>
                          <a:latin typeface="Calibri" panose="020F0502020204030204" pitchFamily="34" charset="0"/>
                          <a:cs typeface="Calibri" panose="020F0502020204030204" pitchFamily="34" charset="0"/>
                        </a:rPr>
                        <a:t>Strong</a:t>
                      </a:r>
                    </a:p>
                  </a:txBody>
                  <a:tcP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103014"/>
                  </a:ext>
                </a:extLst>
              </a:tr>
              <a:tr h="321084">
                <a:tc>
                  <a:txBody>
                    <a:bodyPr/>
                    <a:lstStyle/>
                    <a:p>
                      <a:pPr algn="l">
                        <a:lnSpc>
                          <a:spcPct val="100000"/>
                        </a:lnSpc>
                        <a:spcBef>
                          <a:spcPts val="0"/>
                        </a:spcBef>
                        <a:spcAft>
                          <a:spcPts val="0"/>
                        </a:spcAft>
                      </a:pPr>
                      <a:r>
                        <a:rPr lang="en-US" sz="1500" b="0" dirty="0">
                          <a:solidFill>
                            <a:schemeClr val="bg1"/>
                          </a:solidFill>
                          <a:effectLst/>
                          <a:latin typeface="Calibri" panose="020F0502020204030204" pitchFamily="34" charset="0"/>
                          <a:cs typeface="Calibri" panose="020F0502020204030204" pitchFamily="34" charset="0"/>
                        </a:rPr>
                        <a:t>Preferred</a:t>
                      </a:r>
                    </a:p>
                  </a:txBody>
                  <a:tcP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0000"/>
                        </a:lnSpc>
                        <a:spcBef>
                          <a:spcPts val="0"/>
                        </a:spcBef>
                        <a:spcAft>
                          <a:spcPts val="0"/>
                        </a:spcAft>
                      </a:pPr>
                      <a:r>
                        <a:rPr lang="en-US" sz="1500" b="1" dirty="0">
                          <a:solidFill>
                            <a:schemeClr val="bg1"/>
                          </a:solidFill>
                          <a:effectLst/>
                          <a:latin typeface="Calibri" panose="020F0502020204030204" pitchFamily="34" charset="0"/>
                          <a:cs typeface="Calibri" panose="020F0502020204030204" pitchFamily="34" charset="0"/>
                        </a:rPr>
                        <a:t>Remdesivir</a:t>
                      </a:r>
                      <a:br>
                        <a:rPr lang="en-US" sz="1500" b="0" dirty="0">
                          <a:solidFill>
                            <a:schemeClr val="bg1"/>
                          </a:solidFill>
                          <a:effectLst/>
                          <a:latin typeface="Calibri" panose="020F0502020204030204" pitchFamily="34" charset="0"/>
                          <a:cs typeface="Calibri" panose="020F0502020204030204" pitchFamily="34" charset="0"/>
                        </a:rPr>
                      </a:br>
                      <a:r>
                        <a:rPr lang="en-US" sz="1500" b="0" dirty="0">
                          <a:solidFill>
                            <a:schemeClr val="bg1"/>
                          </a:solidFill>
                          <a:effectLst/>
                          <a:latin typeface="Calibri" panose="020F0502020204030204" pitchFamily="34" charset="0"/>
                          <a:cs typeface="Calibri" panose="020F0502020204030204" pitchFamily="34" charset="0"/>
                        </a:rPr>
                        <a:t>IV daily x 3 days</a:t>
                      </a:r>
                    </a:p>
                  </a:txBody>
                  <a:tcP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effectLst/>
                          <a:latin typeface="Calibri" panose="020F0502020204030204" pitchFamily="34" charset="0"/>
                          <a:cs typeface="Calibri" panose="020F0502020204030204" pitchFamily="34" charset="0"/>
                        </a:rPr>
                        <a:t>Aged ≥12 yr*</a:t>
                      </a:r>
                      <a:endParaRPr lang="en-US" sz="15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chemeClr val="bg1"/>
                          </a:solidFill>
                          <a:latin typeface="Calibri" panose="020F0502020204030204" pitchFamily="34" charset="0"/>
                          <a:cs typeface="Calibri" panose="020F0502020204030204" pitchFamily="34" charset="0"/>
                        </a:rPr>
                        <a:t>Use within </a:t>
                      </a:r>
                      <a:r>
                        <a:rPr lang="en-US" sz="1500" b="1" dirty="0">
                          <a:solidFill>
                            <a:schemeClr val="accent1"/>
                          </a:solidFill>
                          <a:latin typeface="Calibri" panose="020F0502020204030204" pitchFamily="34" charset="0"/>
                          <a:cs typeface="Calibri" panose="020F0502020204030204" pitchFamily="34" charset="0"/>
                        </a:rPr>
                        <a:t>7 days </a:t>
                      </a:r>
                      <a:r>
                        <a:rPr lang="en-US" sz="1500" b="1" dirty="0">
                          <a:solidFill>
                            <a:schemeClr val="bg1"/>
                          </a:solidFill>
                          <a:latin typeface="Calibri" panose="020F0502020204030204" pitchFamily="34" charset="0"/>
                          <a:cs typeface="Calibri" panose="020F0502020204030204" pitchFamily="34" charset="0"/>
                        </a:rPr>
                        <a:t>of symptom onset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latin typeface="Calibri" panose="020F0502020204030204" pitchFamily="34" charset="0"/>
                          <a:cs typeface="Calibri" panose="020F0502020204030204" pitchFamily="34" charset="0"/>
                        </a:rPr>
                        <a:t>Must be administered in healthcare setting</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latin typeface="Calibri" panose="020F0502020204030204" pitchFamily="34" charset="0"/>
                          <a:cs typeface="Calibri" panose="020F0502020204030204" pitchFamily="34" charset="0"/>
                        </a:rPr>
                        <a:t>Strong</a:t>
                      </a:r>
                    </a:p>
                  </a:txBody>
                  <a:tcP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946235"/>
                  </a:ext>
                </a:extLst>
              </a:tr>
              <a:tr h="416220">
                <a:tc>
                  <a:txBody>
                    <a:bodyPr/>
                    <a:lstStyle/>
                    <a:p>
                      <a:pPr algn="l">
                        <a:lnSpc>
                          <a:spcPct val="100000"/>
                        </a:lnSpc>
                        <a:spcBef>
                          <a:spcPts val="0"/>
                        </a:spcBef>
                        <a:spcAft>
                          <a:spcPts val="0"/>
                        </a:spcAft>
                      </a:pPr>
                      <a:r>
                        <a:rPr lang="en-US" sz="1500" b="0" dirty="0">
                          <a:solidFill>
                            <a:schemeClr val="bg1"/>
                          </a:solidFill>
                          <a:effectLst/>
                          <a:latin typeface="Calibri" panose="020F0502020204030204" pitchFamily="34" charset="0"/>
                          <a:cs typeface="Calibri" panose="020F0502020204030204" pitchFamily="34" charset="0"/>
                        </a:rPr>
                        <a:t>Alternative</a:t>
                      </a:r>
                      <a:br>
                        <a:rPr lang="en-US" sz="1500" b="0" dirty="0">
                          <a:solidFill>
                            <a:schemeClr val="bg1"/>
                          </a:solidFill>
                          <a:effectLst/>
                          <a:latin typeface="Calibri" panose="020F0502020204030204" pitchFamily="34" charset="0"/>
                          <a:cs typeface="Calibri" panose="020F0502020204030204" pitchFamily="34" charset="0"/>
                        </a:rPr>
                      </a:br>
                      <a:endParaRPr lang="en-US" sz="1500" b="0" kern="1200" dirty="0">
                        <a:solidFill>
                          <a:schemeClr val="bg1"/>
                        </a:solidFill>
                        <a:effectLst/>
                        <a:latin typeface="Calibri" panose="020F0502020204030204" pitchFamily="34" charset="0"/>
                        <a:ea typeface="+mn-ea"/>
                        <a:cs typeface="Calibri" panose="020F0502020204030204" pitchFamily="34" charset="0"/>
                      </a:endParaRPr>
                    </a:p>
                  </a:txBody>
                  <a:tcP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0000"/>
                        </a:lnSpc>
                      </a:pPr>
                      <a:r>
                        <a:rPr lang="en-US" sz="1500" b="1" dirty="0">
                          <a:solidFill>
                            <a:schemeClr val="bg1"/>
                          </a:solidFill>
                          <a:effectLst/>
                          <a:latin typeface="Calibri" panose="020F0502020204030204" pitchFamily="34" charset="0"/>
                          <a:cs typeface="Calibri" panose="020F0502020204030204" pitchFamily="34" charset="0"/>
                        </a:rPr>
                        <a:t>Molnupiravir</a:t>
                      </a:r>
                      <a:br>
                        <a:rPr lang="en-US" sz="1500" b="0" dirty="0">
                          <a:solidFill>
                            <a:schemeClr val="bg1"/>
                          </a:solidFill>
                          <a:effectLst/>
                          <a:latin typeface="Calibri" panose="020F0502020204030204" pitchFamily="34" charset="0"/>
                          <a:cs typeface="Calibri" panose="020F0502020204030204" pitchFamily="34" charset="0"/>
                        </a:rPr>
                      </a:br>
                      <a:r>
                        <a:rPr lang="en-US" sz="1500" b="0" dirty="0">
                          <a:solidFill>
                            <a:schemeClr val="bg1"/>
                          </a:solidFill>
                          <a:effectLst/>
                          <a:latin typeface="Calibri" panose="020F0502020204030204" pitchFamily="34" charset="0"/>
                          <a:cs typeface="Calibri" panose="020F0502020204030204" pitchFamily="34" charset="0"/>
                        </a:rPr>
                        <a:t>orally every 12 hr x 5 days</a:t>
                      </a:r>
                      <a:endParaRPr lang="en-US" sz="1500" b="0" i="0" dirty="0">
                        <a:solidFill>
                          <a:schemeClr val="bg1"/>
                        </a:solidFill>
                        <a:effectLst/>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latin typeface="Calibri" panose="020F0502020204030204" pitchFamily="34" charset="0"/>
                          <a:cs typeface="Calibri" panose="020F0502020204030204" pitchFamily="34" charset="0"/>
                        </a:rPr>
                        <a:t>Aged</a:t>
                      </a:r>
                      <a:r>
                        <a:rPr lang="en-US" sz="1500" b="0" dirty="0">
                          <a:solidFill>
                            <a:schemeClr val="bg1"/>
                          </a:solidFill>
                          <a:effectLst/>
                          <a:latin typeface="Calibri" panose="020F0502020204030204" pitchFamily="34" charset="0"/>
                          <a:cs typeface="Calibri" panose="020F0502020204030204" pitchFamily="34" charset="0"/>
                        </a:rPr>
                        <a:t> ≥18 yr </a:t>
                      </a:r>
                      <a:endParaRPr lang="en-US" sz="15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solidFill>
                            <a:schemeClr val="bg1"/>
                          </a:solidFill>
                          <a:latin typeface="Calibri" panose="020F0502020204030204" pitchFamily="34" charset="0"/>
                          <a:cs typeface="Calibri" panose="020F0502020204030204" pitchFamily="34" charset="0"/>
                        </a:rPr>
                        <a:t>Use within </a:t>
                      </a:r>
                      <a:r>
                        <a:rPr lang="en-US" sz="1500" b="1" dirty="0">
                          <a:solidFill>
                            <a:schemeClr val="accent3"/>
                          </a:solidFill>
                          <a:latin typeface="Calibri" panose="020F0502020204030204" pitchFamily="34" charset="0"/>
                          <a:cs typeface="Calibri" panose="020F0502020204030204" pitchFamily="34" charset="0"/>
                        </a:rPr>
                        <a:t>5 days </a:t>
                      </a:r>
                      <a:r>
                        <a:rPr lang="en-US" sz="1500" b="1" dirty="0">
                          <a:solidFill>
                            <a:schemeClr val="bg1"/>
                          </a:solidFill>
                          <a:latin typeface="Calibri" panose="020F0502020204030204" pitchFamily="34" charset="0"/>
                          <a:cs typeface="Calibri" panose="020F0502020204030204" pitchFamily="34" charset="0"/>
                        </a:rPr>
                        <a:t>of symptom onset</a:t>
                      </a:r>
                    </a:p>
                    <a:p>
                      <a:pPr>
                        <a:lnSpc>
                          <a:spcPct val="100000"/>
                        </a:lnSpc>
                      </a:pPr>
                      <a:r>
                        <a:rPr lang="en-US" sz="1500" b="0" dirty="0">
                          <a:solidFill>
                            <a:schemeClr val="bg1"/>
                          </a:solidFill>
                          <a:latin typeface="Calibri" panose="020F0502020204030204" pitchFamily="34" charset="0"/>
                          <a:cs typeface="Calibri" panose="020F0502020204030204" pitchFamily="34" charset="0"/>
                        </a:rPr>
                        <a:t>Lower efficacy in clinical trials</a:t>
                      </a:r>
                    </a:p>
                    <a:p>
                      <a:pPr>
                        <a:lnSpc>
                          <a:spcPct val="100000"/>
                        </a:lnSpc>
                      </a:pPr>
                      <a:r>
                        <a:rPr lang="en-US" sz="1500" b="0" dirty="0">
                          <a:solidFill>
                            <a:schemeClr val="bg1"/>
                          </a:solidFill>
                          <a:latin typeface="Calibri" panose="020F0502020204030204" pitchFamily="34" charset="0"/>
                          <a:cs typeface="Calibri" panose="020F0502020204030204" pitchFamily="34" charset="0"/>
                        </a:rPr>
                        <a:t>Caution if childbearing potential</a:t>
                      </a:r>
                    </a:p>
                    <a:p>
                      <a:pPr>
                        <a:lnSpc>
                          <a:spcPct val="100000"/>
                        </a:lnSpc>
                      </a:pPr>
                      <a:r>
                        <a:rPr lang="en-US" sz="1500" b="0" dirty="0">
                          <a:solidFill>
                            <a:schemeClr val="bg1"/>
                          </a:solidFill>
                          <a:latin typeface="Calibri" panose="020F0502020204030204" pitchFamily="34" charset="0"/>
                          <a:cs typeface="Calibri" panose="020F0502020204030204" pitchFamily="34" charset="0"/>
                        </a:rPr>
                        <a:t>Do not use in pregnant women</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latin typeface="Calibri" panose="020F0502020204030204" pitchFamily="34" charset="0"/>
                          <a:cs typeface="Calibri" panose="020F0502020204030204" pitchFamily="34" charset="0"/>
                        </a:rPr>
                        <a:t>Weak</a:t>
                      </a:r>
                    </a:p>
                  </a:txBody>
                  <a:tcP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1134664"/>
                  </a:ext>
                </a:extLst>
              </a:tr>
            </a:tbl>
          </a:graphicData>
        </a:graphic>
      </p:graphicFrame>
      <p:sp>
        <p:nvSpPr>
          <p:cNvPr id="3" name="TextBox 2">
            <a:extLst>
              <a:ext uri="{FF2B5EF4-FFF2-40B4-BE49-F238E27FC236}">
                <a16:creationId xmlns:a16="http://schemas.microsoft.com/office/drawing/2014/main" id="{566CE495-6BFB-5B3A-333F-6FED241F86F7}"/>
              </a:ext>
            </a:extLst>
          </p:cNvPr>
          <p:cNvSpPr txBox="1"/>
          <p:nvPr/>
        </p:nvSpPr>
        <p:spPr bwMode="auto">
          <a:xfrm>
            <a:off x="329880" y="5056934"/>
            <a:ext cx="611507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*Consider treatment for children aged &lt;12 yr based on age and other risk factors.</a:t>
            </a:r>
          </a:p>
        </p:txBody>
      </p:sp>
    </p:spTree>
    <p:extLst>
      <p:ext uri="{BB962C8B-B14F-4D97-AF65-F5344CB8AC3E}">
        <p14:creationId xmlns:p14="http://schemas.microsoft.com/office/powerpoint/2010/main" val="1348367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06FA7-C813-7BC2-CC06-AB74F4415AC7}"/>
              </a:ext>
            </a:extLst>
          </p:cNvPr>
          <p:cNvSpPr>
            <a:spLocks noGrp="1"/>
          </p:cNvSpPr>
          <p:nvPr>
            <p:ph type="title"/>
          </p:nvPr>
        </p:nvSpPr>
        <p:spPr/>
        <p:txBody>
          <a:bodyPr/>
          <a:lstStyle/>
          <a:p>
            <a:r>
              <a:rPr lang="en-US" dirty="0"/>
              <a:t>Outpatient Antivirals: Reduced Hospitalization or Death</a:t>
            </a:r>
          </a:p>
        </p:txBody>
      </p:sp>
      <p:sp>
        <p:nvSpPr>
          <p:cNvPr id="3" name="Content Placeholder 2">
            <a:extLst>
              <a:ext uri="{FF2B5EF4-FFF2-40B4-BE49-F238E27FC236}">
                <a16:creationId xmlns:a16="http://schemas.microsoft.com/office/drawing/2014/main" id="{C9755A36-C795-6094-B37B-792E6A6666BF}"/>
              </a:ext>
            </a:extLst>
          </p:cNvPr>
          <p:cNvSpPr>
            <a:spLocks noGrp="1"/>
          </p:cNvSpPr>
          <p:nvPr>
            <p:ph idx="1"/>
          </p:nvPr>
        </p:nvSpPr>
        <p:spPr/>
        <p:txBody>
          <a:bodyPr/>
          <a:lstStyle/>
          <a:p>
            <a:r>
              <a:rPr lang="en-US" dirty="0"/>
              <a:t>Early use of antiviral agents significantly reduces risks of hospitalization or death compared with placebo in unvaccinated, high-risk patients</a:t>
            </a:r>
          </a:p>
          <a:p>
            <a:r>
              <a:rPr lang="en-US" dirty="0"/>
              <a:t>Important to test and treat in timely fashion to maximize benefit</a:t>
            </a:r>
          </a:p>
        </p:txBody>
      </p:sp>
      <p:graphicFrame>
        <p:nvGraphicFramePr>
          <p:cNvPr id="5" name="Group 32">
            <a:extLst>
              <a:ext uri="{FF2B5EF4-FFF2-40B4-BE49-F238E27FC236}">
                <a16:creationId xmlns:a16="http://schemas.microsoft.com/office/drawing/2014/main" id="{29AEB443-3486-A30B-974D-944BE93EA4A1}"/>
              </a:ext>
            </a:extLst>
          </p:cNvPr>
          <p:cNvGraphicFramePr>
            <a:graphicFrameLocks noGrp="1"/>
          </p:cNvGraphicFramePr>
          <p:nvPr>
            <p:extLst>
              <p:ext uri="{D42A27DB-BD31-4B8C-83A1-F6EECF244321}">
                <p14:modId xmlns:p14="http://schemas.microsoft.com/office/powerpoint/2010/main" val="1180445605"/>
              </p:ext>
            </p:extLst>
          </p:nvPr>
        </p:nvGraphicFramePr>
        <p:xfrm>
          <a:off x="723900" y="3167134"/>
          <a:ext cx="10748963" cy="2590880"/>
        </p:xfrm>
        <a:graphic>
          <a:graphicData uri="http://schemas.openxmlformats.org/drawingml/2006/table">
            <a:tbl>
              <a:tblPr/>
              <a:tblGrid>
                <a:gridCol w="3800966">
                  <a:extLst>
                    <a:ext uri="{9D8B030D-6E8A-4147-A177-3AD203B41FA5}">
                      <a16:colId xmlns:a16="http://schemas.microsoft.com/office/drawing/2014/main" val="3137347756"/>
                    </a:ext>
                  </a:extLst>
                </a:gridCol>
                <a:gridCol w="2498103">
                  <a:extLst>
                    <a:ext uri="{9D8B030D-6E8A-4147-A177-3AD203B41FA5}">
                      <a16:colId xmlns:a16="http://schemas.microsoft.com/office/drawing/2014/main" val="408425205"/>
                    </a:ext>
                  </a:extLst>
                </a:gridCol>
                <a:gridCol w="2941811">
                  <a:extLst>
                    <a:ext uri="{9D8B030D-6E8A-4147-A177-3AD203B41FA5}">
                      <a16:colId xmlns:a16="http://schemas.microsoft.com/office/drawing/2014/main" val="20000"/>
                    </a:ext>
                  </a:extLst>
                </a:gridCol>
                <a:gridCol w="1508083">
                  <a:extLst>
                    <a:ext uri="{9D8B030D-6E8A-4147-A177-3AD203B41FA5}">
                      <a16:colId xmlns:a16="http://schemas.microsoft.com/office/drawing/2014/main" val="2741860789"/>
                    </a:ext>
                  </a:extLst>
                </a:gridCol>
              </a:tblGrid>
              <a:tr h="25994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Study (Drug)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Start Date After Symptom Onset (Days)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RRR in Hospitalization or Death Compared With Placebo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EPIC-HR (nirmatrelvir + ritonavir)</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endParaRPr lang="en-US"/>
                    </a:p>
                  </a:txBody>
                  <a:tcPr/>
                </a:tc>
                <a:extLst>
                  <a:ext uri="{0D108BD9-81ED-4DB2-BD59-A6C34878D82A}">
                    <a16:rowId xmlns:a16="http://schemas.microsoft.com/office/drawing/2014/main" val="1496656419"/>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PINETREE (remdesivir)</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7890267"/>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MOVe-OUT (molnupiravir)</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51220780"/>
                  </a:ext>
                </a:extLst>
              </a:tr>
            </a:tbl>
          </a:graphicData>
        </a:graphic>
      </p:graphicFrame>
      <p:sp>
        <p:nvSpPr>
          <p:cNvPr id="8" name="Text Box 11">
            <a:extLst>
              <a:ext uri="{FF2B5EF4-FFF2-40B4-BE49-F238E27FC236}">
                <a16:creationId xmlns:a16="http://schemas.microsoft.com/office/drawing/2014/main" id="{F2EFD58B-7BE0-3F0F-5206-517E95FE2709}"/>
              </a:ext>
            </a:extLst>
          </p:cNvPr>
          <p:cNvSpPr txBox="1">
            <a:spLocks noChangeArrowheads="1"/>
          </p:cNvSpPr>
          <p:nvPr/>
        </p:nvSpPr>
        <p:spPr bwMode="auto">
          <a:xfrm>
            <a:off x="408624" y="6380399"/>
            <a:ext cx="8859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Hammond. NEJM. 2022;386:1397. 2. Gottlieb. NEJM. 2022;386:305.</a:t>
            </a:r>
            <a:r>
              <a:rPr kumimoji="0" lang="en-US" alt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rgbClr val="455560"/>
                </a:solidFill>
                <a:latin typeface="Calibri" panose="020F0502020204030204" pitchFamily="34" charset="0"/>
              </a:rPr>
              <a:t>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Bernal. NEJM. 2022;386:509.      </a:t>
            </a:r>
          </a:p>
        </p:txBody>
      </p:sp>
    </p:spTree>
    <p:extLst>
      <p:ext uri="{BB962C8B-B14F-4D97-AF65-F5344CB8AC3E}">
        <p14:creationId xmlns:p14="http://schemas.microsoft.com/office/powerpoint/2010/main" val="869842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80D5E-BBA3-3547-112D-BF171450E29A}"/>
              </a:ext>
            </a:extLst>
          </p:cNvPr>
          <p:cNvSpPr>
            <a:spLocks noGrp="1"/>
          </p:cNvSpPr>
          <p:nvPr>
            <p:ph type="title"/>
          </p:nvPr>
        </p:nvSpPr>
        <p:spPr/>
        <p:txBody>
          <a:bodyPr/>
          <a:lstStyle/>
          <a:p>
            <a:r>
              <a:rPr lang="en-US" dirty="0"/>
              <a:t>Check for Drug‒Drug Interactions When </a:t>
            </a:r>
            <a:br>
              <a:rPr lang="en-US" dirty="0"/>
            </a:br>
            <a:r>
              <a:rPr lang="en-US" dirty="0"/>
              <a:t>Initiating Treatment: University of Liverpool</a:t>
            </a:r>
          </a:p>
        </p:txBody>
      </p:sp>
      <p:sp>
        <p:nvSpPr>
          <p:cNvPr id="4" name="Rectangle 3">
            <a:extLst>
              <a:ext uri="{FF2B5EF4-FFF2-40B4-BE49-F238E27FC236}">
                <a16:creationId xmlns:a16="http://schemas.microsoft.com/office/drawing/2014/main" id="{495EA7DE-0CA4-1BF1-8B14-99B35CF448DC}"/>
              </a:ext>
            </a:extLst>
          </p:cNvPr>
          <p:cNvSpPr/>
          <p:nvPr/>
        </p:nvSpPr>
        <p:spPr>
          <a:xfrm>
            <a:off x="412445" y="6372225"/>
            <a:ext cx="2531783" cy="276999"/>
          </a:xfrm>
          <a:prstGeom prst="rect">
            <a:avLst/>
          </a:prstGeom>
        </p:spPr>
        <p:txBody>
          <a:bodyPr wrap="none">
            <a:spAutoFit/>
          </a:bodyPr>
          <a:lstStyle/>
          <a:p>
            <a:r>
              <a:rPr lang="en-US" sz="1200" b="0" dirty="0">
                <a:solidFill>
                  <a:schemeClr val="bg2"/>
                </a:solidFill>
                <a:latin typeface="Calibri" panose="020F0502020204030204" pitchFamily="34" charset="0"/>
                <a:cs typeface="Calibri" panose="020F0502020204030204" pitchFamily="34" charset="0"/>
              </a:rPr>
              <a:t>covid19-druginteractions.org/checker</a:t>
            </a:r>
          </a:p>
        </p:txBody>
      </p:sp>
      <p:graphicFrame>
        <p:nvGraphicFramePr>
          <p:cNvPr id="5" name="Table 5">
            <a:extLst>
              <a:ext uri="{FF2B5EF4-FFF2-40B4-BE49-F238E27FC236}">
                <a16:creationId xmlns:a16="http://schemas.microsoft.com/office/drawing/2014/main" id="{5714D4F1-40BC-F001-95BD-639DBAB14595}"/>
              </a:ext>
            </a:extLst>
          </p:cNvPr>
          <p:cNvGraphicFramePr>
            <a:graphicFrameLocks noGrp="1"/>
          </p:cNvGraphicFramePr>
          <p:nvPr>
            <p:extLst>
              <p:ext uri="{D42A27DB-BD31-4B8C-83A1-F6EECF244321}">
                <p14:modId xmlns:p14="http://schemas.microsoft.com/office/powerpoint/2010/main" val="3574769245"/>
              </p:ext>
            </p:extLst>
          </p:nvPr>
        </p:nvGraphicFramePr>
        <p:xfrm>
          <a:off x="647119" y="2102828"/>
          <a:ext cx="10935123" cy="3413900"/>
        </p:xfrm>
        <a:graphic>
          <a:graphicData uri="http://schemas.openxmlformats.org/drawingml/2006/table">
            <a:tbl>
              <a:tblPr firstRow="1" bandRow="1">
                <a:tableStyleId>{93296810-A885-4BE3-A3E7-6D5BEEA58F35}</a:tableStyleId>
              </a:tblPr>
              <a:tblGrid>
                <a:gridCol w="2646924">
                  <a:extLst>
                    <a:ext uri="{9D8B030D-6E8A-4147-A177-3AD203B41FA5}">
                      <a16:colId xmlns:a16="http://schemas.microsoft.com/office/drawing/2014/main" val="2347783558"/>
                    </a:ext>
                  </a:extLst>
                </a:gridCol>
                <a:gridCol w="6790861">
                  <a:extLst>
                    <a:ext uri="{9D8B030D-6E8A-4147-A177-3AD203B41FA5}">
                      <a16:colId xmlns:a16="http://schemas.microsoft.com/office/drawing/2014/main" val="12907571"/>
                    </a:ext>
                  </a:extLst>
                </a:gridCol>
                <a:gridCol w="1497338">
                  <a:extLst>
                    <a:ext uri="{9D8B030D-6E8A-4147-A177-3AD203B41FA5}">
                      <a16:colId xmlns:a16="http://schemas.microsoft.com/office/drawing/2014/main" val="105438304"/>
                    </a:ext>
                  </a:extLst>
                </a:gridCol>
              </a:tblGrid>
              <a:tr h="487700">
                <a:tc>
                  <a:txBody>
                    <a:bodyPr/>
                    <a:lstStyle/>
                    <a:p>
                      <a:r>
                        <a:rPr kumimoji="0" lang="en-US" sz="2000" b="1" i="0" u="none" strike="noStrike" kern="1200" cap="none" spc="0" normalizeH="0" baseline="0" noProof="0" dirty="0">
                          <a:ln>
                            <a:noFill/>
                          </a:ln>
                          <a:solidFill>
                            <a:srgbClr val="FFFFFF"/>
                          </a:solidFill>
                          <a:effectLst/>
                          <a:uLnTx/>
                          <a:uFillTx/>
                          <a:latin typeface="+mn-lt"/>
                          <a:ea typeface="+mn-ea"/>
                          <a:cs typeface="+mn-cs"/>
                        </a:rPr>
                        <a:t>Medication Examples</a:t>
                      </a:r>
                      <a:endParaRPr lang="en-US"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Nirmatrelvir + Ritonavir (5 Days)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Remdesivir</a:t>
                      </a:r>
                      <a:endParaRPr lang="en-US"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15553643"/>
                  </a:ext>
                </a:extLst>
              </a:tr>
              <a:tr h="487700">
                <a:tc>
                  <a:txBody>
                    <a:bodyPr/>
                    <a:lstStyle/>
                    <a:p>
                      <a:r>
                        <a:rPr lang="en-US" sz="2400" dirty="0">
                          <a:solidFill>
                            <a:schemeClr val="bg1"/>
                          </a:solidFill>
                        </a:rPr>
                        <a:t>Amiodarone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75023562"/>
                  </a:ext>
                </a:extLst>
              </a:tr>
              <a:tr h="487700">
                <a:tc>
                  <a:txBody>
                    <a:bodyPr/>
                    <a:lstStyle/>
                    <a:p>
                      <a:r>
                        <a:rPr lang="en-US" sz="2400" dirty="0">
                          <a:solidFill>
                            <a:schemeClr val="bg1"/>
                          </a:solidFill>
                        </a:rPr>
                        <a:t>Apixaban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51194203"/>
                  </a:ext>
                </a:extLst>
              </a:tr>
              <a:tr h="487700">
                <a:tc>
                  <a:txBody>
                    <a:bodyPr/>
                    <a:lstStyle/>
                    <a:p>
                      <a:r>
                        <a:rPr lang="en-US" sz="2400" dirty="0">
                          <a:solidFill>
                            <a:schemeClr val="bg1"/>
                          </a:solidFill>
                        </a:rPr>
                        <a:t>Dulaglutide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60020830"/>
                  </a:ext>
                </a:extLst>
              </a:tr>
              <a:tr h="487700">
                <a:tc>
                  <a:txBody>
                    <a:bodyPr/>
                    <a:lstStyle/>
                    <a:p>
                      <a:r>
                        <a:rPr lang="en-US" sz="2400" dirty="0">
                          <a:solidFill>
                            <a:schemeClr val="bg1"/>
                          </a:solidFill>
                        </a:rPr>
                        <a:t>Empagliflozin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70361335"/>
                  </a:ext>
                </a:extLst>
              </a:tr>
              <a:tr h="487700">
                <a:tc>
                  <a:txBody>
                    <a:bodyPr/>
                    <a:lstStyle/>
                    <a:p>
                      <a:r>
                        <a:rPr lang="en-US" sz="2400" dirty="0">
                          <a:solidFill>
                            <a:schemeClr val="bg1"/>
                          </a:solidFill>
                        </a:rPr>
                        <a:t>Metformin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40267774"/>
                  </a:ext>
                </a:extLst>
              </a:tr>
              <a:tr h="487700">
                <a:tc>
                  <a:txBody>
                    <a:bodyPr/>
                    <a:lstStyle/>
                    <a:p>
                      <a:r>
                        <a:rPr lang="en-US" sz="2400" dirty="0">
                          <a:solidFill>
                            <a:schemeClr val="bg1"/>
                          </a:solidFill>
                        </a:rPr>
                        <a:t>Tacrolimus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89328044"/>
                  </a:ext>
                </a:extLst>
              </a:tr>
            </a:tbl>
          </a:graphicData>
        </a:graphic>
      </p:graphicFrame>
      <p:sp>
        <p:nvSpPr>
          <p:cNvPr id="6" name="Oval 5">
            <a:extLst>
              <a:ext uri="{FF2B5EF4-FFF2-40B4-BE49-F238E27FC236}">
                <a16:creationId xmlns:a16="http://schemas.microsoft.com/office/drawing/2014/main" id="{E59CD793-2667-8C39-C9CF-BB1D00D6F7BD}"/>
              </a:ext>
            </a:extLst>
          </p:cNvPr>
          <p:cNvSpPr/>
          <p:nvPr/>
        </p:nvSpPr>
        <p:spPr bwMode="auto">
          <a:xfrm>
            <a:off x="722535" y="1655586"/>
            <a:ext cx="222125" cy="222125"/>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0043A977-12C4-999F-1237-B31401E0FBCB}"/>
              </a:ext>
            </a:extLst>
          </p:cNvPr>
          <p:cNvSpPr/>
          <p:nvPr/>
        </p:nvSpPr>
        <p:spPr bwMode="auto">
          <a:xfrm>
            <a:off x="3219405" y="1655586"/>
            <a:ext cx="203624" cy="20362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riangle 11">
            <a:extLst>
              <a:ext uri="{FF2B5EF4-FFF2-40B4-BE49-F238E27FC236}">
                <a16:creationId xmlns:a16="http://schemas.microsoft.com/office/drawing/2014/main" id="{C8BAB758-EF47-680E-289B-223F7412049D}"/>
              </a:ext>
            </a:extLst>
          </p:cNvPr>
          <p:cNvSpPr/>
          <p:nvPr/>
        </p:nvSpPr>
        <p:spPr bwMode="auto">
          <a:xfrm>
            <a:off x="5566995" y="1655586"/>
            <a:ext cx="256189" cy="220853"/>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Diamond 12">
            <a:extLst>
              <a:ext uri="{FF2B5EF4-FFF2-40B4-BE49-F238E27FC236}">
                <a16:creationId xmlns:a16="http://schemas.microsoft.com/office/drawing/2014/main" id="{52026C7F-3A50-2693-05CF-9C9755F6FBF4}"/>
              </a:ext>
            </a:extLst>
          </p:cNvPr>
          <p:cNvSpPr/>
          <p:nvPr/>
        </p:nvSpPr>
        <p:spPr bwMode="auto">
          <a:xfrm>
            <a:off x="8570981" y="1626328"/>
            <a:ext cx="250111" cy="250111"/>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Oval 13">
            <a:extLst>
              <a:ext uri="{FF2B5EF4-FFF2-40B4-BE49-F238E27FC236}">
                <a16:creationId xmlns:a16="http://schemas.microsoft.com/office/drawing/2014/main" id="{D45F4760-BEAC-8A71-1CF2-78630787113F}"/>
              </a:ext>
            </a:extLst>
          </p:cNvPr>
          <p:cNvSpPr/>
          <p:nvPr/>
        </p:nvSpPr>
        <p:spPr bwMode="auto">
          <a:xfrm>
            <a:off x="6328568" y="2705881"/>
            <a:ext cx="222125" cy="222125"/>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Oval 14">
            <a:extLst>
              <a:ext uri="{FF2B5EF4-FFF2-40B4-BE49-F238E27FC236}">
                <a16:creationId xmlns:a16="http://schemas.microsoft.com/office/drawing/2014/main" id="{18B4F1EF-20EF-3A87-326C-A40A26A9366A}"/>
              </a:ext>
            </a:extLst>
          </p:cNvPr>
          <p:cNvSpPr/>
          <p:nvPr/>
        </p:nvSpPr>
        <p:spPr bwMode="auto">
          <a:xfrm>
            <a:off x="6327648" y="5155570"/>
            <a:ext cx="222125" cy="222125"/>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85B66D5D-9370-DF77-B0ED-02E06C7315FA}"/>
              </a:ext>
            </a:extLst>
          </p:cNvPr>
          <p:cNvSpPr/>
          <p:nvPr/>
        </p:nvSpPr>
        <p:spPr bwMode="auto">
          <a:xfrm>
            <a:off x="6327648" y="3182727"/>
            <a:ext cx="203624" cy="20362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2DB401A4-9691-F9E4-B4EC-F3013BB09B09}"/>
              </a:ext>
            </a:extLst>
          </p:cNvPr>
          <p:cNvSpPr/>
          <p:nvPr/>
        </p:nvSpPr>
        <p:spPr bwMode="auto">
          <a:xfrm>
            <a:off x="10735184" y="2714859"/>
            <a:ext cx="203624" cy="20362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Triangle 20">
            <a:extLst>
              <a:ext uri="{FF2B5EF4-FFF2-40B4-BE49-F238E27FC236}">
                <a16:creationId xmlns:a16="http://schemas.microsoft.com/office/drawing/2014/main" id="{BA837835-35A6-B1DF-D52B-EF9C745679C8}"/>
              </a:ext>
            </a:extLst>
          </p:cNvPr>
          <p:cNvSpPr/>
          <p:nvPr/>
        </p:nvSpPr>
        <p:spPr bwMode="auto">
          <a:xfrm>
            <a:off x="10682619" y="5159151"/>
            <a:ext cx="256189" cy="220853"/>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Diamond 21">
            <a:extLst>
              <a:ext uri="{FF2B5EF4-FFF2-40B4-BE49-F238E27FC236}">
                <a16:creationId xmlns:a16="http://schemas.microsoft.com/office/drawing/2014/main" id="{3002DADA-4130-03ED-E027-C86C07A7E6FB}"/>
              </a:ext>
            </a:extLst>
          </p:cNvPr>
          <p:cNvSpPr/>
          <p:nvPr/>
        </p:nvSpPr>
        <p:spPr bwMode="auto">
          <a:xfrm>
            <a:off x="6327648" y="3641072"/>
            <a:ext cx="250111" cy="250111"/>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Diamond 22">
            <a:extLst>
              <a:ext uri="{FF2B5EF4-FFF2-40B4-BE49-F238E27FC236}">
                <a16:creationId xmlns:a16="http://schemas.microsoft.com/office/drawing/2014/main" id="{D7E6B451-2A24-A54C-E5D7-8C6541703523}"/>
              </a:ext>
            </a:extLst>
          </p:cNvPr>
          <p:cNvSpPr/>
          <p:nvPr/>
        </p:nvSpPr>
        <p:spPr bwMode="auto">
          <a:xfrm>
            <a:off x="6327648" y="4145904"/>
            <a:ext cx="250111" cy="250111"/>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Diamond 23">
            <a:extLst>
              <a:ext uri="{FF2B5EF4-FFF2-40B4-BE49-F238E27FC236}">
                <a16:creationId xmlns:a16="http://schemas.microsoft.com/office/drawing/2014/main" id="{1E4406F8-5D76-1A75-B4CB-6C4F2510E779}"/>
              </a:ext>
            </a:extLst>
          </p:cNvPr>
          <p:cNvSpPr/>
          <p:nvPr/>
        </p:nvSpPr>
        <p:spPr bwMode="auto">
          <a:xfrm>
            <a:off x="6327648" y="4650736"/>
            <a:ext cx="250111" cy="250111"/>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Diamond 24">
            <a:extLst>
              <a:ext uri="{FF2B5EF4-FFF2-40B4-BE49-F238E27FC236}">
                <a16:creationId xmlns:a16="http://schemas.microsoft.com/office/drawing/2014/main" id="{A321EDE8-523A-20F9-4F0A-2A608917E976}"/>
              </a:ext>
            </a:extLst>
          </p:cNvPr>
          <p:cNvSpPr/>
          <p:nvPr/>
        </p:nvSpPr>
        <p:spPr bwMode="auto">
          <a:xfrm>
            <a:off x="10695186" y="3664684"/>
            <a:ext cx="250111" cy="250111"/>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Diamond 25">
            <a:extLst>
              <a:ext uri="{FF2B5EF4-FFF2-40B4-BE49-F238E27FC236}">
                <a16:creationId xmlns:a16="http://schemas.microsoft.com/office/drawing/2014/main" id="{49256699-D2BF-224F-EB11-493DAF15C41E}"/>
              </a:ext>
            </a:extLst>
          </p:cNvPr>
          <p:cNvSpPr/>
          <p:nvPr/>
        </p:nvSpPr>
        <p:spPr bwMode="auto">
          <a:xfrm>
            <a:off x="10695186" y="4162840"/>
            <a:ext cx="250111" cy="250111"/>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Diamond 26">
            <a:extLst>
              <a:ext uri="{FF2B5EF4-FFF2-40B4-BE49-F238E27FC236}">
                <a16:creationId xmlns:a16="http://schemas.microsoft.com/office/drawing/2014/main" id="{68FC2423-D4B1-6AE0-69AF-D9D45F96AB0C}"/>
              </a:ext>
            </a:extLst>
          </p:cNvPr>
          <p:cNvSpPr/>
          <p:nvPr/>
        </p:nvSpPr>
        <p:spPr bwMode="auto">
          <a:xfrm>
            <a:off x="10695186" y="4660996"/>
            <a:ext cx="250111" cy="250111"/>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Diamond 27">
            <a:extLst>
              <a:ext uri="{FF2B5EF4-FFF2-40B4-BE49-F238E27FC236}">
                <a16:creationId xmlns:a16="http://schemas.microsoft.com/office/drawing/2014/main" id="{80159039-DE0D-CA9D-5AF8-BF835A791190}"/>
              </a:ext>
            </a:extLst>
          </p:cNvPr>
          <p:cNvSpPr/>
          <p:nvPr/>
        </p:nvSpPr>
        <p:spPr bwMode="auto">
          <a:xfrm>
            <a:off x="10695186" y="3166528"/>
            <a:ext cx="250111" cy="250111"/>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TextBox 28">
            <a:extLst>
              <a:ext uri="{FF2B5EF4-FFF2-40B4-BE49-F238E27FC236}">
                <a16:creationId xmlns:a16="http://schemas.microsoft.com/office/drawing/2014/main" id="{981F7BF7-65E0-4E85-C170-2A37ADC7544A}"/>
              </a:ext>
            </a:extLst>
          </p:cNvPr>
          <p:cNvSpPr txBox="1"/>
          <p:nvPr/>
        </p:nvSpPr>
        <p:spPr bwMode="auto">
          <a:xfrm>
            <a:off x="937142" y="1581346"/>
            <a:ext cx="2220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Do not coadminister</a:t>
            </a:r>
          </a:p>
        </p:txBody>
      </p:sp>
      <p:sp>
        <p:nvSpPr>
          <p:cNvPr id="30" name="TextBox 29">
            <a:extLst>
              <a:ext uri="{FF2B5EF4-FFF2-40B4-BE49-F238E27FC236}">
                <a16:creationId xmlns:a16="http://schemas.microsoft.com/office/drawing/2014/main" id="{C3144826-7CEC-D51F-AEDA-29017832D016}"/>
              </a:ext>
            </a:extLst>
          </p:cNvPr>
          <p:cNvSpPr txBox="1"/>
          <p:nvPr/>
        </p:nvSpPr>
        <p:spPr bwMode="auto">
          <a:xfrm>
            <a:off x="3423029" y="1581346"/>
            <a:ext cx="2220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Potential interaction</a:t>
            </a:r>
          </a:p>
        </p:txBody>
      </p:sp>
      <p:sp>
        <p:nvSpPr>
          <p:cNvPr id="31" name="TextBox 30">
            <a:extLst>
              <a:ext uri="{FF2B5EF4-FFF2-40B4-BE49-F238E27FC236}">
                <a16:creationId xmlns:a16="http://schemas.microsoft.com/office/drawing/2014/main" id="{09EC62BE-820F-09A7-A371-FF7DBDEB1BF6}"/>
              </a:ext>
            </a:extLst>
          </p:cNvPr>
          <p:cNvSpPr txBox="1"/>
          <p:nvPr/>
        </p:nvSpPr>
        <p:spPr bwMode="auto">
          <a:xfrm>
            <a:off x="5802451" y="1581346"/>
            <a:ext cx="28598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Potential weak interaction</a:t>
            </a:r>
          </a:p>
        </p:txBody>
      </p:sp>
      <p:sp>
        <p:nvSpPr>
          <p:cNvPr id="32" name="TextBox 31">
            <a:extLst>
              <a:ext uri="{FF2B5EF4-FFF2-40B4-BE49-F238E27FC236}">
                <a16:creationId xmlns:a16="http://schemas.microsoft.com/office/drawing/2014/main" id="{45D94462-E554-5CD9-8CB2-98BEF13E5C95}"/>
              </a:ext>
            </a:extLst>
          </p:cNvPr>
          <p:cNvSpPr txBox="1"/>
          <p:nvPr/>
        </p:nvSpPr>
        <p:spPr bwMode="auto">
          <a:xfrm>
            <a:off x="8821563" y="1581346"/>
            <a:ext cx="24830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No interaction expected</a:t>
            </a:r>
          </a:p>
        </p:txBody>
      </p:sp>
    </p:spTree>
    <p:extLst>
      <p:ext uri="{BB962C8B-B14F-4D97-AF65-F5344CB8AC3E}">
        <p14:creationId xmlns:p14="http://schemas.microsoft.com/office/powerpoint/2010/main" val="457818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tLang="en-US" dirty="0"/>
              <a:t>Benefit of Early Outpatient Antiviral Treatment</a:t>
            </a:r>
          </a:p>
        </p:txBody>
      </p:sp>
      <p:grpSp>
        <p:nvGrpSpPr>
          <p:cNvPr id="3" name="Group 2"/>
          <p:cNvGrpSpPr/>
          <p:nvPr/>
        </p:nvGrpSpPr>
        <p:grpSpPr>
          <a:xfrm>
            <a:off x="1382869" y="1488031"/>
            <a:ext cx="9321141" cy="4685760"/>
            <a:chOff x="698167" y="1488031"/>
            <a:chExt cx="9321141" cy="4685760"/>
          </a:xfrm>
        </p:grpSpPr>
        <p:cxnSp>
          <p:nvCxnSpPr>
            <p:cNvPr id="39" name="Straight Connector 38">
              <a:extLst>
                <a:ext uri="{FF2B5EF4-FFF2-40B4-BE49-F238E27FC236}">
                  <a16:creationId xmlns:a16="http://schemas.microsoft.com/office/drawing/2014/main" id="{E9652227-0586-486A-A65E-CFF968323166}"/>
                </a:ext>
              </a:extLst>
            </p:cNvPr>
            <p:cNvCxnSpPr/>
            <p:nvPr/>
          </p:nvCxnSpPr>
          <p:spPr bwMode="auto">
            <a:xfrm>
              <a:off x="7350826" y="1517876"/>
              <a:ext cx="0" cy="3703320"/>
            </a:xfrm>
            <a:prstGeom prst="line">
              <a:avLst/>
            </a:prstGeom>
            <a:noFill/>
            <a:ln w="28575" cap="flat" cmpd="sng" algn="ctr">
              <a:solidFill>
                <a:schemeClr val="tx2">
                  <a:lumMod val="50000"/>
                </a:schemeClr>
              </a:solidFill>
              <a:prstDash val="dash"/>
              <a:round/>
              <a:headEnd type="none" w="med" len="med"/>
              <a:tailEnd type="none" w="med" len="med"/>
            </a:ln>
            <a:effectLst/>
          </p:spPr>
        </p:cxnSp>
        <p:cxnSp>
          <p:nvCxnSpPr>
            <p:cNvPr id="26" name="Straight Connector 25">
              <a:extLst>
                <a:ext uri="{FF2B5EF4-FFF2-40B4-BE49-F238E27FC236}">
                  <a16:creationId xmlns:a16="http://schemas.microsoft.com/office/drawing/2014/main" id="{00BC09B4-C7F5-43C3-B79A-0DADBD3D5453}"/>
                </a:ext>
              </a:extLst>
            </p:cNvPr>
            <p:cNvCxnSpPr/>
            <p:nvPr/>
          </p:nvCxnSpPr>
          <p:spPr bwMode="auto">
            <a:xfrm>
              <a:off x="4628245" y="1517876"/>
              <a:ext cx="0" cy="3703320"/>
            </a:xfrm>
            <a:prstGeom prst="line">
              <a:avLst/>
            </a:prstGeom>
            <a:noFill/>
            <a:ln w="28575" cap="flat" cmpd="sng" algn="ctr">
              <a:solidFill>
                <a:schemeClr val="tx2">
                  <a:lumMod val="50000"/>
                </a:schemeClr>
              </a:solidFill>
              <a:prstDash val="dash"/>
              <a:round/>
              <a:headEnd type="none" w="med" len="med"/>
              <a:tailEnd type="none" w="med" len="med"/>
            </a:ln>
            <a:effectLst/>
          </p:spPr>
        </p:cxnSp>
        <p:sp>
          <p:nvSpPr>
            <p:cNvPr id="37" name="Isosceles Triangle 36">
              <a:extLst>
                <a:ext uri="{FF2B5EF4-FFF2-40B4-BE49-F238E27FC236}">
                  <a16:creationId xmlns:a16="http://schemas.microsoft.com/office/drawing/2014/main" id="{86EC96FC-2941-4DA6-95DA-A88B46D49675}"/>
                </a:ext>
              </a:extLst>
            </p:cNvPr>
            <p:cNvSpPr/>
            <p:nvPr/>
          </p:nvSpPr>
          <p:spPr bwMode="auto">
            <a:xfrm rot="16200000">
              <a:off x="6273698" y="151357"/>
              <a:ext cx="1125403" cy="6363263"/>
            </a:xfrm>
            <a:prstGeom prst="triangle">
              <a:avLst/>
            </a:prstGeom>
            <a:gradFill flip="none" rotWithShape="1">
              <a:gsLst>
                <a:gs pos="0">
                  <a:schemeClr val="accent3">
                    <a:lumMod val="75000"/>
                  </a:schemeClr>
                </a:gs>
                <a:gs pos="50000">
                  <a:schemeClr val="accent3">
                    <a:tint val="44500"/>
                    <a:satMod val="160000"/>
                  </a:schemeClr>
                </a:gs>
                <a:gs pos="100000">
                  <a:schemeClr val="accent3">
                    <a:tint val="23500"/>
                    <a:satMod val="160000"/>
                  </a:schemeClr>
                </a:gs>
              </a:gsLst>
              <a:path path="circle">
                <a:fillToRect l="100000" t="100000"/>
              </a:path>
              <a:tileRect r="-100000" b="-10000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Isosceles Triangle 23">
              <a:extLst>
                <a:ext uri="{FF2B5EF4-FFF2-40B4-BE49-F238E27FC236}">
                  <a16:creationId xmlns:a16="http://schemas.microsoft.com/office/drawing/2014/main" id="{8197E3C6-984B-40D6-9BCC-3E364C41C6BB}"/>
                </a:ext>
              </a:extLst>
            </p:cNvPr>
            <p:cNvSpPr/>
            <p:nvPr/>
          </p:nvSpPr>
          <p:spPr bwMode="auto">
            <a:xfrm rot="5400000">
              <a:off x="4579285" y="-297729"/>
              <a:ext cx="980321" cy="6126185"/>
            </a:xfrm>
            <a:prstGeom prst="triangle">
              <a:avLst/>
            </a:prstGeom>
            <a:gradFill>
              <a:gsLst>
                <a:gs pos="0">
                  <a:schemeClr val="accent2">
                    <a:lumMod val="20000"/>
                    <a:lumOff val="80000"/>
                  </a:schemeClr>
                </a:gs>
                <a:gs pos="79000">
                  <a:schemeClr val="accent2"/>
                </a:gs>
                <a:gs pos="100000">
                  <a:schemeClr val="accent2">
                    <a:lumMod val="60000"/>
                    <a:lumOff val="40000"/>
                  </a:schemeClr>
                </a:gs>
              </a:gsLst>
              <a:lin ang="5400000" scaled="1"/>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 name="Straight Arrow Connector 3">
              <a:extLst>
                <a:ext uri="{FF2B5EF4-FFF2-40B4-BE49-F238E27FC236}">
                  <a16:creationId xmlns:a16="http://schemas.microsoft.com/office/drawing/2014/main" id="{A3C60637-E008-4542-ACD5-7D583C5C474F}"/>
                </a:ext>
              </a:extLst>
            </p:cNvPr>
            <p:cNvCxnSpPr/>
            <p:nvPr/>
          </p:nvCxnSpPr>
          <p:spPr bwMode="auto">
            <a:xfrm flipV="1">
              <a:off x="1997476" y="2013659"/>
              <a:ext cx="0" cy="1908699"/>
            </a:xfrm>
            <a:prstGeom prst="straightConnector1">
              <a:avLst/>
            </a:prstGeom>
            <a:noFill/>
            <a:ln w="28575" cap="flat" cmpd="sng" algn="ctr">
              <a:solidFill>
                <a:schemeClr val="bg1"/>
              </a:solidFill>
              <a:prstDash val="solid"/>
              <a:round/>
              <a:headEnd type="none" w="med" len="med"/>
              <a:tailEnd type="triangle"/>
            </a:ln>
            <a:effectLst/>
          </p:spPr>
        </p:cxnSp>
        <p:cxnSp>
          <p:nvCxnSpPr>
            <p:cNvPr id="7" name="Straight Arrow Connector 6">
              <a:extLst>
                <a:ext uri="{FF2B5EF4-FFF2-40B4-BE49-F238E27FC236}">
                  <a16:creationId xmlns:a16="http://schemas.microsoft.com/office/drawing/2014/main" id="{47590F13-B7B8-4862-B5EA-7D20A1DADFC1}"/>
                </a:ext>
              </a:extLst>
            </p:cNvPr>
            <p:cNvCxnSpPr>
              <a:cxnSpLocks/>
            </p:cNvCxnSpPr>
            <p:nvPr/>
          </p:nvCxnSpPr>
          <p:spPr bwMode="auto">
            <a:xfrm>
              <a:off x="1988597" y="3931236"/>
              <a:ext cx="8030711" cy="0"/>
            </a:xfrm>
            <a:prstGeom prst="straightConnector1">
              <a:avLst/>
            </a:prstGeom>
            <a:noFill/>
            <a:ln w="28575" cap="flat" cmpd="sng" algn="ctr">
              <a:solidFill>
                <a:schemeClr val="bg1"/>
              </a:solidFill>
              <a:prstDash val="solid"/>
              <a:round/>
              <a:headEnd type="none" w="med" len="med"/>
              <a:tailEnd type="triangle"/>
            </a:ln>
            <a:effectLst/>
          </p:spPr>
        </p:cxnSp>
        <p:sp>
          <p:nvSpPr>
            <p:cNvPr id="14" name="Freeform: Shape 13">
              <a:extLst>
                <a:ext uri="{FF2B5EF4-FFF2-40B4-BE49-F238E27FC236}">
                  <a16:creationId xmlns:a16="http://schemas.microsoft.com/office/drawing/2014/main" id="{E43C4A64-D919-4215-B15B-005E9CF64A69}"/>
                </a:ext>
              </a:extLst>
            </p:cNvPr>
            <p:cNvSpPr/>
            <p:nvPr/>
          </p:nvSpPr>
          <p:spPr bwMode="auto">
            <a:xfrm>
              <a:off x="2006353" y="2093558"/>
              <a:ext cx="7981026" cy="1819922"/>
            </a:xfrm>
            <a:custGeom>
              <a:avLst/>
              <a:gdLst>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61103 w 7981026"/>
                <a:gd name="connsiteY10" fmla="*/ 355107 h 1819922"/>
                <a:gd name="connsiteX11" fmla="*/ 6542843 w 7981026"/>
                <a:gd name="connsiteY11" fmla="*/ 142043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61103 w 7981026"/>
                <a:gd name="connsiteY10" fmla="*/ 355107 h 1819922"/>
                <a:gd name="connsiteX11" fmla="*/ 6542843 w 7981026"/>
                <a:gd name="connsiteY11" fmla="*/ 142043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61103 w 7981026"/>
                <a:gd name="connsiteY10" fmla="*/ 355107 h 1819922"/>
                <a:gd name="connsiteX11" fmla="*/ 6542843 w 7981026"/>
                <a:gd name="connsiteY11" fmla="*/ 142043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61103 w 7981026"/>
                <a:gd name="connsiteY10" fmla="*/ 355107 h 1819922"/>
                <a:gd name="connsiteX11" fmla="*/ 6507333 w 7981026"/>
                <a:gd name="connsiteY11" fmla="*/ 168676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61103 w 7981026"/>
                <a:gd name="connsiteY10" fmla="*/ 355107 h 1819922"/>
                <a:gd name="connsiteX11" fmla="*/ 6507333 w 7981026"/>
                <a:gd name="connsiteY11" fmla="*/ 168676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34470 w 7981026"/>
                <a:gd name="connsiteY10" fmla="*/ 408373 h 1819922"/>
                <a:gd name="connsiteX11" fmla="*/ 6507333 w 7981026"/>
                <a:gd name="connsiteY11" fmla="*/ 168676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07837 w 7981026"/>
                <a:gd name="connsiteY10" fmla="*/ 381740 h 1819922"/>
                <a:gd name="connsiteX11" fmla="*/ 6507333 w 7981026"/>
                <a:gd name="connsiteY11" fmla="*/ 168676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11550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07837 w 7981026"/>
                <a:gd name="connsiteY10" fmla="*/ 381740 h 1819922"/>
                <a:gd name="connsiteX11" fmla="*/ 6507333 w 7981026"/>
                <a:gd name="connsiteY11" fmla="*/ 168676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11550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07837 w 7981026"/>
                <a:gd name="connsiteY10" fmla="*/ 381740 h 1819922"/>
                <a:gd name="connsiteX11" fmla="*/ 6507333 w 7981026"/>
                <a:gd name="connsiteY11" fmla="*/ 168676 h 1819922"/>
                <a:gd name="connsiteX12" fmla="*/ 7981026 w 7981026"/>
                <a:gd name="connsiteY12" fmla="*/ 0 h 18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81026" h="1819922">
                  <a:moveTo>
                    <a:pt x="0" y="1819922"/>
                  </a:moveTo>
                  <a:cubicBezTo>
                    <a:pt x="224161" y="1729666"/>
                    <a:pt x="448322" y="1639410"/>
                    <a:pt x="648070" y="1571348"/>
                  </a:cubicBezTo>
                  <a:cubicBezTo>
                    <a:pt x="847818" y="1503286"/>
                    <a:pt x="1001698" y="1438183"/>
                    <a:pt x="1198486" y="1411550"/>
                  </a:cubicBezTo>
                  <a:cubicBezTo>
                    <a:pt x="1395274" y="1384917"/>
                    <a:pt x="1608338" y="1381958"/>
                    <a:pt x="1828800" y="1411550"/>
                  </a:cubicBezTo>
                  <a:cubicBezTo>
                    <a:pt x="2049262" y="1441142"/>
                    <a:pt x="2346665" y="1501806"/>
                    <a:pt x="2574525" y="1482571"/>
                  </a:cubicBezTo>
                  <a:cubicBezTo>
                    <a:pt x="2802385" y="1463336"/>
                    <a:pt x="3008051" y="1365682"/>
                    <a:pt x="3195962" y="1296140"/>
                  </a:cubicBezTo>
                  <a:cubicBezTo>
                    <a:pt x="3383873" y="1226598"/>
                    <a:pt x="3521477" y="1121545"/>
                    <a:pt x="3701989" y="1065320"/>
                  </a:cubicBezTo>
                  <a:cubicBezTo>
                    <a:pt x="3882502" y="1009095"/>
                    <a:pt x="4060055" y="982462"/>
                    <a:pt x="4279037" y="958788"/>
                  </a:cubicBezTo>
                  <a:cubicBezTo>
                    <a:pt x="4498020" y="935114"/>
                    <a:pt x="4804300" y="954350"/>
                    <a:pt x="5015884" y="923278"/>
                  </a:cubicBezTo>
                  <a:cubicBezTo>
                    <a:pt x="5227468" y="892206"/>
                    <a:pt x="5366552" y="862613"/>
                    <a:pt x="5548544" y="772357"/>
                  </a:cubicBezTo>
                  <a:cubicBezTo>
                    <a:pt x="5730536" y="682101"/>
                    <a:pt x="5948039" y="482353"/>
                    <a:pt x="6107837" y="381740"/>
                  </a:cubicBezTo>
                  <a:cubicBezTo>
                    <a:pt x="6267635" y="281127"/>
                    <a:pt x="6390444" y="210105"/>
                    <a:pt x="6507333" y="168676"/>
                  </a:cubicBezTo>
                  <a:cubicBezTo>
                    <a:pt x="6819531" y="56226"/>
                    <a:pt x="7413594" y="41429"/>
                    <a:pt x="7981026" y="0"/>
                  </a:cubicBez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C166FFA9-4111-407B-99BE-D9C79D26EC84}"/>
                </a:ext>
              </a:extLst>
            </p:cNvPr>
            <p:cNvSpPr txBox="1"/>
            <p:nvPr/>
          </p:nvSpPr>
          <p:spPr bwMode="auto">
            <a:xfrm>
              <a:off x="1999815" y="1488031"/>
              <a:ext cx="269169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Early</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Infection</a:t>
              </a:r>
            </a:p>
          </p:txBody>
        </p:sp>
        <p:sp>
          <p:nvSpPr>
            <p:cNvPr id="27" name="TextBox 26">
              <a:extLst>
                <a:ext uri="{FF2B5EF4-FFF2-40B4-BE49-F238E27FC236}">
                  <a16:creationId xmlns:a16="http://schemas.microsoft.com/office/drawing/2014/main" id="{228FD8DA-DA52-405F-9A8F-F68127D6C1E6}"/>
                </a:ext>
              </a:extLst>
            </p:cNvPr>
            <p:cNvSpPr txBox="1"/>
            <p:nvPr/>
          </p:nvSpPr>
          <p:spPr bwMode="auto">
            <a:xfrm rot="16200000">
              <a:off x="810187" y="2736357"/>
              <a:ext cx="18549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Severity of Illness</a:t>
              </a:r>
            </a:p>
          </p:txBody>
        </p:sp>
        <p:sp>
          <p:nvSpPr>
            <p:cNvPr id="28" name="TextBox 27">
              <a:extLst>
                <a:ext uri="{FF2B5EF4-FFF2-40B4-BE49-F238E27FC236}">
                  <a16:creationId xmlns:a16="http://schemas.microsoft.com/office/drawing/2014/main" id="{9197FB84-2B31-452F-B38E-E1A891D20568}"/>
                </a:ext>
              </a:extLst>
            </p:cNvPr>
            <p:cNvSpPr txBox="1"/>
            <p:nvPr/>
          </p:nvSpPr>
          <p:spPr bwMode="auto">
            <a:xfrm>
              <a:off x="4691509" y="1488031"/>
              <a:ext cx="270117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Arial"/>
                </a:rPr>
                <a:t>Respiratory</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Arial"/>
                </a:rPr>
                <a:t>Phase</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B689E5F8-851B-4BC3-A0FF-1859D04EFFEC}"/>
                </a:ext>
              </a:extLst>
            </p:cNvPr>
            <p:cNvSpPr txBox="1"/>
            <p:nvPr/>
          </p:nvSpPr>
          <p:spPr bwMode="auto">
            <a:xfrm>
              <a:off x="7383203" y="1488031"/>
              <a:ext cx="263482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Hyperinflammation</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a:t>
              </a:r>
            </a:p>
          </p:txBody>
        </p:sp>
        <p:sp>
          <p:nvSpPr>
            <p:cNvPr id="42" name="TextBox 41">
              <a:extLst>
                <a:ext uri="{FF2B5EF4-FFF2-40B4-BE49-F238E27FC236}">
                  <a16:creationId xmlns:a16="http://schemas.microsoft.com/office/drawing/2014/main" id="{607FA7FF-B464-4241-95CC-052F16726EE6}"/>
                </a:ext>
              </a:extLst>
            </p:cNvPr>
            <p:cNvSpPr txBox="1"/>
            <p:nvPr/>
          </p:nvSpPr>
          <p:spPr bwMode="auto">
            <a:xfrm>
              <a:off x="5364899" y="3865242"/>
              <a:ext cx="136486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Course</a:t>
              </a:r>
            </a:p>
          </p:txBody>
        </p:sp>
        <p:sp>
          <p:nvSpPr>
            <p:cNvPr id="41" name="Rectangle 40">
              <a:extLst>
                <a:ext uri="{FF2B5EF4-FFF2-40B4-BE49-F238E27FC236}">
                  <a16:creationId xmlns:a16="http://schemas.microsoft.com/office/drawing/2014/main" id="{47616126-E6B0-406F-9EBE-C7FAF140275F}"/>
                </a:ext>
              </a:extLst>
            </p:cNvPr>
            <p:cNvSpPr/>
            <p:nvPr/>
          </p:nvSpPr>
          <p:spPr bwMode="auto">
            <a:xfrm>
              <a:off x="698167" y="4297876"/>
              <a:ext cx="1191188" cy="914400"/>
            </a:xfrm>
            <a:prstGeom prst="rect">
              <a:avLst/>
            </a:prstGeom>
            <a:solidFill>
              <a:schemeClr val="tx2">
                <a:lumMod val="50000"/>
              </a:schemeClr>
            </a:soli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Clinical Signs/ Symptoms</a:t>
              </a:r>
            </a:p>
          </p:txBody>
        </p:sp>
        <p:sp>
          <p:nvSpPr>
            <p:cNvPr id="44" name="Rectangle 43">
              <a:extLst>
                <a:ext uri="{FF2B5EF4-FFF2-40B4-BE49-F238E27FC236}">
                  <a16:creationId xmlns:a16="http://schemas.microsoft.com/office/drawing/2014/main" id="{83BEDC8C-C09F-42BF-AB4B-8BEFB68A492B}"/>
                </a:ext>
              </a:extLst>
            </p:cNvPr>
            <p:cNvSpPr/>
            <p:nvPr/>
          </p:nvSpPr>
          <p:spPr bwMode="auto">
            <a:xfrm>
              <a:off x="698167" y="5259391"/>
              <a:ext cx="1191188" cy="914400"/>
            </a:xfrm>
            <a:prstGeom prst="rect">
              <a:avLst/>
            </a:prstGeom>
            <a:solidFill>
              <a:schemeClr val="accent6"/>
            </a:soli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Treatment Goals</a:t>
              </a:r>
            </a:p>
          </p:txBody>
        </p:sp>
        <p:sp>
          <p:nvSpPr>
            <p:cNvPr id="45" name="Rectangle 44">
              <a:extLst>
                <a:ext uri="{FF2B5EF4-FFF2-40B4-BE49-F238E27FC236}">
                  <a16:creationId xmlns:a16="http://schemas.microsoft.com/office/drawing/2014/main" id="{C4970815-9E25-4C99-9BE5-BA9303981E35}"/>
                </a:ext>
              </a:extLst>
            </p:cNvPr>
            <p:cNvSpPr/>
            <p:nvPr/>
          </p:nvSpPr>
          <p:spPr bwMode="auto">
            <a:xfrm>
              <a:off x="1984601" y="4297876"/>
              <a:ext cx="2560320" cy="914400"/>
            </a:xfrm>
            <a:prstGeom prst="rect">
              <a:avLst/>
            </a:prstGeom>
            <a:solidFill>
              <a:schemeClr val="tx2"/>
            </a:solidFill>
            <a:ln w="0">
              <a:noFill/>
              <a:miter lim="800000"/>
              <a:headEnd/>
              <a:tailEnd/>
            </a:ln>
          </p:spPr>
          <p:txBody>
            <a:bodyPr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Lymphopenia, m</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ild constitutional symptoms, fever &gt;99.6°F, dry cough</a:t>
              </a:r>
            </a:p>
          </p:txBody>
        </p:sp>
        <p:sp>
          <p:nvSpPr>
            <p:cNvPr id="46" name="Rectangle 45">
              <a:extLst>
                <a:ext uri="{FF2B5EF4-FFF2-40B4-BE49-F238E27FC236}">
                  <a16:creationId xmlns:a16="http://schemas.microsoft.com/office/drawing/2014/main" id="{A7A06204-70E1-4276-877D-386B22C6322A}"/>
                </a:ext>
              </a:extLst>
            </p:cNvPr>
            <p:cNvSpPr/>
            <p:nvPr/>
          </p:nvSpPr>
          <p:spPr bwMode="auto">
            <a:xfrm>
              <a:off x="1984600" y="5259391"/>
              <a:ext cx="2643643" cy="446920"/>
            </a:xfrm>
            <a:prstGeom prst="rect">
              <a:avLst/>
            </a:prstGeom>
            <a:gradFill flip="none" rotWithShape="1">
              <a:gsLst>
                <a:gs pos="50000">
                  <a:schemeClr val="accent6">
                    <a:lumMod val="20000"/>
                    <a:lumOff val="80000"/>
                  </a:schemeClr>
                </a:gs>
                <a:gs pos="100000">
                  <a:schemeClr val="tx1"/>
                </a:gs>
              </a:gsLst>
              <a:lin ang="0" scaled="1"/>
              <a:tileRect/>
            </a:gra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onward transmission, hospitalization, morbidity, mortality</a:t>
              </a:r>
            </a:p>
          </p:txBody>
        </p:sp>
        <p:sp>
          <p:nvSpPr>
            <p:cNvPr id="48" name="Rectangle 47">
              <a:extLst>
                <a:ext uri="{FF2B5EF4-FFF2-40B4-BE49-F238E27FC236}">
                  <a16:creationId xmlns:a16="http://schemas.microsoft.com/office/drawing/2014/main" id="{1837474D-5A61-425E-8A8F-F9589BF547D4}"/>
                </a:ext>
              </a:extLst>
            </p:cNvPr>
            <p:cNvSpPr/>
            <p:nvPr/>
          </p:nvSpPr>
          <p:spPr bwMode="auto">
            <a:xfrm>
              <a:off x="4712316" y="4297876"/>
              <a:ext cx="2560320" cy="914400"/>
            </a:xfrm>
            <a:prstGeom prst="rect">
              <a:avLst/>
            </a:prstGeom>
            <a:solidFill>
              <a:schemeClr val="tx2"/>
            </a:solidFill>
            <a:ln w="0">
              <a:noFill/>
              <a:miter lim="800000"/>
              <a:headEnd/>
              <a:tailEnd/>
            </a:ln>
          </p:spPr>
          <p:txBody>
            <a:bodyPr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Shortness of breath ± hypoxia,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abnormal chest imaging, transaminitis, </a:t>
              </a:r>
            </a:p>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low-normal procalcitonin</a:t>
              </a:r>
            </a:p>
          </p:txBody>
        </p:sp>
        <p:sp>
          <p:nvSpPr>
            <p:cNvPr id="49" name="Rectangle 48">
              <a:extLst>
                <a:ext uri="{FF2B5EF4-FFF2-40B4-BE49-F238E27FC236}">
                  <a16:creationId xmlns:a16="http://schemas.microsoft.com/office/drawing/2014/main" id="{ADA2FF8C-607F-45C8-B3B0-7C59E6E6204C}"/>
                </a:ext>
              </a:extLst>
            </p:cNvPr>
            <p:cNvSpPr/>
            <p:nvPr/>
          </p:nvSpPr>
          <p:spPr bwMode="auto">
            <a:xfrm>
              <a:off x="4628242" y="5259391"/>
              <a:ext cx="2764437" cy="446920"/>
            </a:xfrm>
            <a:prstGeom prst="rect">
              <a:avLst/>
            </a:prstGeom>
            <a:gradFill flip="none" rotWithShape="1">
              <a:gsLst>
                <a:gs pos="0">
                  <a:schemeClr val="tx1"/>
                </a:gs>
                <a:gs pos="75000">
                  <a:schemeClr val="accent6">
                    <a:lumMod val="20000"/>
                    <a:lumOff val="80000"/>
                  </a:schemeClr>
                </a:gs>
                <a:gs pos="100000">
                  <a:schemeClr val="tx1"/>
                </a:gs>
                <a:gs pos="25000">
                  <a:schemeClr val="accent6">
                    <a:lumMod val="20000"/>
                    <a:lumOff val="80000"/>
                  </a:schemeClr>
                </a:gs>
              </a:gsLst>
              <a:lin ang="0" scaled="1"/>
              <a:tileRect/>
            </a:gra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Reduce progression, hospitalization</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616034EA-D9D5-4C90-B646-81984DA8E2B9}"/>
                </a:ext>
              </a:extLst>
            </p:cNvPr>
            <p:cNvSpPr/>
            <p:nvPr/>
          </p:nvSpPr>
          <p:spPr bwMode="auto">
            <a:xfrm>
              <a:off x="7440031" y="4297876"/>
              <a:ext cx="2560320" cy="914400"/>
            </a:xfrm>
            <a:prstGeom prst="rect">
              <a:avLst/>
            </a:prstGeom>
            <a:solidFill>
              <a:schemeClr val="tx2"/>
            </a:solidFill>
            <a:ln w="0">
              <a:noFill/>
              <a:miter lim="800000"/>
              <a:headEnd/>
              <a:tailEnd/>
            </a:ln>
          </p:spPr>
          <p:txBody>
            <a:bodyPr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ARDS, SIRS/shock, c</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ardiac failure; elevated inflammatory markers, troponin, and NT-proBNP</a:t>
              </a:r>
            </a:p>
          </p:txBody>
        </p:sp>
        <p:sp>
          <p:nvSpPr>
            <p:cNvPr id="51" name="Rectangle 50">
              <a:extLst>
                <a:ext uri="{FF2B5EF4-FFF2-40B4-BE49-F238E27FC236}">
                  <a16:creationId xmlns:a16="http://schemas.microsoft.com/office/drawing/2014/main" id="{C25ED6C1-F2BA-4403-8847-2914C35051D5}"/>
                </a:ext>
              </a:extLst>
            </p:cNvPr>
            <p:cNvSpPr/>
            <p:nvPr/>
          </p:nvSpPr>
          <p:spPr bwMode="auto">
            <a:xfrm>
              <a:off x="7458062" y="5259391"/>
              <a:ext cx="2560320" cy="446920"/>
            </a:xfrm>
            <a:prstGeom prst="rect">
              <a:avLst/>
            </a:prstGeom>
            <a:gradFill flip="none" rotWithShape="1">
              <a:gsLst>
                <a:gs pos="50000">
                  <a:schemeClr val="accent6">
                    <a:lumMod val="20000"/>
                    <a:lumOff val="80000"/>
                  </a:schemeClr>
                </a:gs>
                <a:gs pos="100000">
                  <a:schemeClr val="tx1"/>
                </a:gs>
              </a:gsLst>
              <a:lin ang="10800000" scaled="0"/>
              <a:tileRect/>
            </a:gra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morbidity, mortality</a:t>
              </a:r>
            </a:p>
          </p:txBody>
        </p:sp>
        <p:sp>
          <p:nvSpPr>
            <p:cNvPr id="56" name="Rectangle 55">
              <a:extLst>
                <a:ext uri="{FF2B5EF4-FFF2-40B4-BE49-F238E27FC236}">
                  <a16:creationId xmlns:a16="http://schemas.microsoft.com/office/drawing/2014/main" id="{A7A06204-70E1-4276-877D-386B22C6322A}"/>
                </a:ext>
              </a:extLst>
            </p:cNvPr>
            <p:cNvSpPr/>
            <p:nvPr/>
          </p:nvSpPr>
          <p:spPr bwMode="auto">
            <a:xfrm>
              <a:off x="1984600" y="5726871"/>
              <a:ext cx="3945571" cy="446920"/>
            </a:xfrm>
            <a:prstGeom prst="rect">
              <a:avLst/>
            </a:prstGeom>
            <a:gradFill flip="none" rotWithShape="1">
              <a:gsLst>
                <a:gs pos="0">
                  <a:schemeClr val="accent2"/>
                </a:gs>
                <a:gs pos="100000">
                  <a:srgbClr val="FFFFFF"/>
                </a:gs>
              </a:gsLst>
              <a:lin ang="0" scaled="1"/>
              <a:tileRect/>
            </a:gra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Enhance immunity;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use antivirals</a:t>
              </a:r>
            </a:p>
          </p:txBody>
        </p:sp>
        <p:sp>
          <p:nvSpPr>
            <p:cNvPr id="57" name="Rectangle 56">
              <a:extLst>
                <a:ext uri="{FF2B5EF4-FFF2-40B4-BE49-F238E27FC236}">
                  <a16:creationId xmlns:a16="http://schemas.microsoft.com/office/drawing/2014/main" id="{ADA2FF8C-607F-45C8-B3B0-7C59E6E6204C}"/>
                </a:ext>
              </a:extLst>
            </p:cNvPr>
            <p:cNvSpPr/>
            <p:nvPr/>
          </p:nvSpPr>
          <p:spPr bwMode="auto">
            <a:xfrm>
              <a:off x="6061155" y="5726871"/>
              <a:ext cx="3957227" cy="446920"/>
            </a:xfrm>
            <a:prstGeom prst="rect">
              <a:avLst/>
            </a:prstGeom>
            <a:gradFill flip="none" rotWithShape="1">
              <a:gsLst>
                <a:gs pos="0">
                  <a:schemeClr val="accent3">
                    <a:lumMod val="40000"/>
                    <a:lumOff val="60000"/>
                  </a:schemeClr>
                </a:gs>
                <a:gs pos="100000">
                  <a:srgbClr val="FFFFFF"/>
                </a:gs>
              </a:gsLst>
              <a:lin ang="10800000" scaled="0"/>
              <a:tileRect/>
            </a:gra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Dampen immunopathogenesis, coagulation</a:t>
              </a:r>
            </a:p>
          </p:txBody>
        </p:sp>
      </p:grpSp>
      <p:sp>
        <p:nvSpPr>
          <p:cNvPr id="38"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183228"/>
            <a:ext cx="929322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NIH COVID-19 Treatment Guidelines. Clinical management summary. Last updated August 8, 2022.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Siddiqi. J Heart Lung Transplant. 2020;39:405. </a:t>
            </a:r>
          </a:p>
        </p:txBody>
      </p:sp>
      <p:sp>
        <p:nvSpPr>
          <p:cNvPr id="2" name="Rectangle 1">
            <a:extLst>
              <a:ext uri="{FF2B5EF4-FFF2-40B4-BE49-F238E27FC236}">
                <a16:creationId xmlns:a16="http://schemas.microsoft.com/office/drawing/2014/main" id="{DDE65FA1-F0BB-0670-0BCD-A207E5C68993}"/>
              </a:ext>
            </a:extLst>
          </p:cNvPr>
          <p:cNvSpPr/>
          <p:nvPr/>
        </p:nvSpPr>
        <p:spPr bwMode="auto">
          <a:xfrm>
            <a:off x="2603918" y="1219201"/>
            <a:ext cx="3445627" cy="4994568"/>
          </a:xfrm>
          <a:prstGeom prst="rect">
            <a:avLst/>
          </a:prstGeom>
          <a:noFill/>
          <a:ln w="3810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8CC1CF4F-47ED-3F9A-F0AF-6B1244B23A01}"/>
              </a:ext>
            </a:extLst>
          </p:cNvPr>
          <p:cNvSpPr txBox="1"/>
          <p:nvPr/>
        </p:nvSpPr>
        <p:spPr bwMode="auto">
          <a:xfrm>
            <a:off x="6096000" y="3155600"/>
            <a:ext cx="294574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lIns="91440" tIns="45720" rIns="91440" bIns="45720" rtlCol="0" anchor="t">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Arial"/>
              </a:rPr>
              <a:t>Host Inflammatory Response</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82F57D-8B75-CF29-8B3F-E7BAE8A286D7}"/>
              </a:ext>
            </a:extLst>
          </p:cNvPr>
          <p:cNvSpPr txBox="1"/>
          <p:nvPr/>
        </p:nvSpPr>
        <p:spPr bwMode="auto">
          <a:xfrm>
            <a:off x="4281779" y="2580957"/>
            <a:ext cx="24430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SARS-CoV-2 Replication</a:t>
            </a:r>
          </a:p>
        </p:txBody>
      </p:sp>
    </p:spTree>
    <p:extLst>
      <p:ext uri="{BB962C8B-B14F-4D97-AF65-F5344CB8AC3E}">
        <p14:creationId xmlns:p14="http://schemas.microsoft.com/office/powerpoint/2010/main" val="1411785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347E0-50E9-E01E-20B9-621829B2DCBE}"/>
              </a:ext>
            </a:extLst>
          </p:cNvPr>
          <p:cNvSpPr>
            <a:spLocks noGrp="1"/>
          </p:cNvSpPr>
          <p:nvPr>
            <p:ph type="title"/>
          </p:nvPr>
        </p:nvSpPr>
        <p:spPr/>
        <p:txBody>
          <a:bodyPr/>
          <a:lstStyle/>
          <a:p>
            <a:r>
              <a:rPr lang="en-US" dirty="0"/>
              <a:t>Can Early Antiviral Use Prevent or Treat Long COVID?</a:t>
            </a:r>
          </a:p>
        </p:txBody>
      </p:sp>
      <p:sp>
        <p:nvSpPr>
          <p:cNvPr id="3" name="Content Placeholder 2">
            <a:extLst>
              <a:ext uri="{FF2B5EF4-FFF2-40B4-BE49-F238E27FC236}">
                <a16:creationId xmlns:a16="http://schemas.microsoft.com/office/drawing/2014/main" id="{31535D6B-3B9E-A393-5013-9B74AC5B5202}"/>
              </a:ext>
            </a:extLst>
          </p:cNvPr>
          <p:cNvSpPr>
            <a:spLocks noGrp="1"/>
          </p:cNvSpPr>
          <p:nvPr>
            <p:ph sz="half" idx="1"/>
          </p:nvPr>
        </p:nvSpPr>
        <p:spPr/>
        <p:txBody>
          <a:bodyPr/>
          <a:lstStyle/>
          <a:p>
            <a:r>
              <a:rPr lang="en-US" dirty="0"/>
              <a:t>Anti</a:t>
            </a:r>
            <a:r>
              <a:rPr lang="en-US" dirty="0">
                <a:solidFill>
                  <a:schemeClr val="bg1"/>
                </a:solidFill>
              </a:rPr>
              <a:t>–</a:t>
            </a:r>
            <a:r>
              <a:rPr lang="en-US" dirty="0"/>
              <a:t>SARS-CoV-2 </a:t>
            </a:r>
            <a:r>
              <a:rPr lang="en-US" b="1" dirty="0">
                <a:solidFill>
                  <a:schemeClr val="accent1"/>
                </a:solidFill>
              </a:rPr>
              <a:t>vaccination</a:t>
            </a:r>
            <a:r>
              <a:rPr lang="en-US" dirty="0"/>
              <a:t> is best way to prevent long COVID</a:t>
            </a:r>
            <a:r>
              <a:rPr lang="en-US" baseline="30000" dirty="0"/>
              <a:t>1</a:t>
            </a:r>
          </a:p>
          <a:p>
            <a:r>
              <a:rPr lang="en-US" dirty="0"/>
              <a:t>Researchers hypothesize that early </a:t>
            </a:r>
            <a:r>
              <a:rPr lang="en-US" b="1" dirty="0">
                <a:solidFill>
                  <a:schemeClr val="accent3"/>
                </a:solidFill>
              </a:rPr>
              <a:t>antiviral</a:t>
            </a:r>
            <a:r>
              <a:rPr lang="en-US" dirty="0"/>
              <a:t> use may prevent or ease long COVID symptoms</a:t>
            </a:r>
            <a:r>
              <a:rPr lang="en-US" baseline="30000" dirty="0"/>
              <a:t>2</a:t>
            </a:r>
          </a:p>
          <a:p>
            <a:pPr lvl="1"/>
            <a:r>
              <a:rPr lang="en-US" dirty="0"/>
              <a:t>Decrease viral reservoir</a:t>
            </a:r>
          </a:p>
        </p:txBody>
      </p:sp>
      <p:sp>
        <p:nvSpPr>
          <p:cNvPr id="6" name="Content Placeholder 5">
            <a:extLst>
              <a:ext uri="{FF2B5EF4-FFF2-40B4-BE49-F238E27FC236}">
                <a16:creationId xmlns:a16="http://schemas.microsoft.com/office/drawing/2014/main" id="{2064066B-ECD6-979E-DAC6-6FDF738D3228}"/>
              </a:ext>
            </a:extLst>
          </p:cNvPr>
          <p:cNvSpPr>
            <a:spLocks noGrp="1"/>
          </p:cNvSpPr>
          <p:nvPr>
            <p:ph sz="half" idx="2"/>
          </p:nvPr>
        </p:nvSpPr>
        <p:spPr>
          <a:xfrm>
            <a:off x="6252633" y="1510730"/>
            <a:ext cx="5505979" cy="4679462"/>
          </a:xfrm>
        </p:spPr>
        <p:txBody>
          <a:bodyPr/>
          <a:lstStyle/>
          <a:p>
            <a:r>
              <a:rPr lang="en-US" b="1" dirty="0">
                <a:solidFill>
                  <a:schemeClr val="accent3"/>
                </a:solidFill>
              </a:rPr>
              <a:t>PAX-LC</a:t>
            </a:r>
            <a:r>
              <a:rPr lang="en-US" baseline="30000" dirty="0"/>
              <a:t>2</a:t>
            </a:r>
            <a:r>
              <a:rPr lang="en-US" dirty="0"/>
              <a:t>:</a:t>
            </a:r>
            <a:r>
              <a:rPr lang="en-US" baseline="30000" dirty="0"/>
              <a:t> </a:t>
            </a:r>
            <a:r>
              <a:rPr lang="en-US" b="1" dirty="0"/>
              <a:t>nirmatrelvir + ritonavir </a:t>
            </a:r>
          </a:p>
          <a:p>
            <a:pPr lvl="1"/>
            <a:r>
              <a:rPr lang="en-US" dirty="0"/>
              <a:t>Enrolling individuals with </a:t>
            </a:r>
            <a:br>
              <a:rPr lang="en-US" dirty="0"/>
            </a:br>
            <a:r>
              <a:rPr lang="en-US" dirty="0"/>
              <a:t>long COVID</a:t>
            </a:r>
          </a:p>
          <a:p>
            <a:r>
              <a:rPr lang="en-US" b="1" dirty="0">
                <a:solidFill>
                  <a:schemeClr val="accent3"/>
                </a:solidFill>
              </a:rPr>
              <a:t>Solidarity</a:t>
            </a:r>
            <a:r>
              <a:rPr lang="en-US" baseline="30000" dirty="0"/>
              <a:t>3</a:t>
            </a:r>
            <a:r>
              <a:rPr lang="en-US" dirty="0"/>
              <a:t>: </a:t>
            </a:r>
            <a:r>
              <a:rPr lang="en-US" b="1" dirty="0"/>
              <a:t>remdesivir</a:t>
            </a:r>
            <a:r>
              <a:rPr lang="en-US" dirty="0"/>
              <a:t> in hospitalized patients</a:t>
            </a:r>
          </a:p>
          <a:p>
            <a:pPr lvl="2"/>
            <a:r>
              <a:rPr lang="en-US" dirty="0"/>
              <a:t>Soon to have 1-yr follow-up data</a:t>
            </a:r>
          </a:p>
          <a:p>
            <a:r>
              <a:rPr lang="en-US" b="1" dirty="0">
                <a:solidFill>
                  <a:schemeClr val="accent3"/>
                </a:solidFill>
              </a:rPr>
              <a:t>PANORAMIC</a:t>
            </a:r>
            <a:r>
              <a:rPr lang="en-US" baseline="30000" dirty="0"/>
              <a:t>4</a:t>
            </a:r>
            <a:r>
              <a:rPr lang="en-US" dirty="0"/>
              <a:t>: </a:t>
            </a:r>
            <a:r>
              <a:rPr lang="en-US" b="1" dirty="0"/>
              <a:t>molnupiravir</a:t>
            </a:r>
          </a:p>
          <a:p>
            <a:pPr lvl="1"/>
            <a:r>
              <a:rPr lang="en-US" dirty="0"/>
              <a:t>Collecting data at 3 and 6 mo </a:t>
            </a:r>
            <a:br>
              <a:rPr lang="en-US" dirty="0"/>
            </a:br>
            <a:r>
              <a:rPr lang="en-US" dirty="0"/>
              <a:t>post treatment</a:t>
            </a:r>
          </a:p>
          <a:p>
            <a:pPr marL="0" indent="0">
              <a:buNone/>
            </a:pPr>
            <a:endParaRPr lang="en-US" dirty="0"/>
          </a:p>
        </p:txBody>
      </p:sp>
      <p:sp>
        <p:nvSpPr>
          <p:cNvPr id="5" name="TextBox 4">
            <a:extLst>
              <a:ext uri="{FF2B5EF4-FFF2-40B4-BE49-F238E27FC236}">
                <a16:creationId xmlns:a16="http://schemas.microsoft.com/office/drawing/2014/main" id="{E1AF4E92-FA49-48C6-8E8F-729D9F74943E}"/>
              </a:ext>
            </a:extLst>
          </p:cNvPr>
          <p:cNvSpPr txBox="1"/>
          <p:nvPr/>
        </p:nvSpPr>
        <p:spPr bwMode="auto">
          <a:xfrm>
            <a:off x="429160" y="6173761"/>
            <a:ext cx="77725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R="0" lvl="0" algn="l" defTabSz="914400" rtl="0" eaLnBrk="0" fontAlgn="base" latinLnBrk="0" hangingPunct="0">
              <a:lnSpc>
                <a:spcPct val="100000"/>
              </a:lnSpc>
              <a:spcAft>
                <a:spcPct val="0"/>
              </a:spcAft>
              <a:buClrTx/>
              <a:buSzTx/>
              <a:tabLst/>
              <a:defRPr/>
            </a:pPr>
            <a:r>
              <a:rPr kumimoji="0" lang="da-DK"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Ayoubkhani. medRxiv. 2022[Preprint]. 2.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NCT05668091. 3. who.int/emergencies/diseases/novel-coronavirus-2019/</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global-research-on-novel-coronavirus-2019-ncov/solidarity-clinical-trial-for-covid-19-treatments. 4. panoramictrial.org. </a:t>
            </a:r>
          </a:p>
        </p:txBody>
      </p:sp>
      <p:sp>
        <p:nvSpPr>
          <p:cNvPr id="4" name="Left Brace 3">
            <a:extLst>
              <a:ext uri="{FF2B5EF4-FFF2-40B4-BE49-F238E27FC236}">
                <a16:creationId xmlns:a16="http://schemas.microsoft.com/office/drawing/2014/main" id="{AE25C922-564A-DD17-9AD9-27E2C65A1202}"/>
              </a:ext>
            </a:extLst>
          </p:cNvPr>
          <p:cNvSpPr/>
          <p:nvPr/>
        </p:nvSpPr>
        <p:spPr bwMode="auto">
          <a:xfrm>
            <a:off x="5911098" y="1510730"/>
            <a:ext cx="341536" cy="4204081"/>
          </a:xfrm>
          <a:prstGeom prst="leftBrace">
            <a:avLst>
              <a:gd name="adj1" fmla="val 8333"/>
              <a:gd name="adj2" fmla="val 36950"/>
            </a:avLst>
          </a:prstGeom>
          <a:noFill/>
          <a:ln w="28575" cap="flat" cmpd="sng" algn="ctr">
            <a:solidFill>
              <a:schemeClr val="accent3"/>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1649112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46001897-F3E5-B752-EC65-6D259D37F79A}"/>
              </a:ext>
            </a:extLst>
          </p:cNvPr>
          <p:cNvSpPr txBox="1"/>
          <p:nvPr/>
        </p:nvSpPr>
        <p:spPr bwMode="auto">
          <a:xfrm>
            <a:off x="10641393" y="569293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0" name="TextBox 39">
            <a:extLst>
              <a:ext uri="{FF2B5EF4-FFF2-40B4-BE49-F238E27FC236}">
                <a16:creationId xmlns:a16="http://schemas.microsoft.com/office/drawing/2014/main" id="{29BC7099-B8EE-415B-DA09-69867FCF9810}"/>
              </a:ext>
            </a:extLst>
          </p:cNvPr>
          <p:cNvSpPr txBox="1"/>
          <p:nvPr/>
        </p:nvSpPr>
        <p:spPr bwMode="auto">
          <a:xfrm>
            <a:off x="11024730" y="569293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41" name="TextBox 40">
            <a:extLst>
              <a:ext uri="{FF2B5EF4-FFF2-40B4-BE49-F238E27FC236}">
                <a16:creationId xmlns:a16="http://schemas.microsoft.com/office/drawing/2014/main" id="{0FFBAD87-9183-981B-6324-3A83F6339D61}"/>
              </a:ext>
            </a:extLst>
          </p:cNvPr>
          <p:cNvSpPr txBox="1"/>
          <p:nvPr/>
        </p:nvSpPr>
        <p:spPr bwMode="auto">
          <a:xfrm>
            <a:off x="11334578" y="5692931"/>
            <a:ext cx="3802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2" name="TextBox 41">
            <a:extLst>
              <a:ext uri="{FF2B5EF4-FFF2-40B4-BE49-F238E27FC236}">
                <a16:creationId xmlns:a16="http://schemas.microsoft.com/office/drawing/2014/main" id="{D6FF06BA-6532-6B42-A55B-44C2F37B28F3}"/>
              </a:ext>
            </a:extLst>
          </p:cNvPr>
          <p:cNvSpPr txBox="1"/>
          <p:nvPr/>
        </p:nvSpPr>
        <p:spPr bwMode="auto">
          <a:xfrm>
            <a:off x="11556815" y="569293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2" name="Title 1"/>
          <p:cNvSpPr>
            <a:spLocks noGrp="1"/>
          </p:cNvSpPr>
          <p:nvPr>
            <p:ph type="title"/>
          </p:nvPr>
        </p:nvSpPr>
        <p:spPr/>
        <p:txBody>
          <a:bodyPr>
            <a:noAutofit/>
          </a:bodyPr>
          <a:lstStyle/>
          <a:p>
            <a:pPr algn="l"/>
            <a:r>
              <a:rPr lang="en-US" sz="3600" dirty="0"/>
              <a:t>Impact of Nirmatrelvir + Ritonavir</a:t>
            </a:r>
            <a:r>
              <a:rPr lang="en-US" dirty="0"/>
              <a:t> </a:t>
            </a:r>
            <a:r>
              <a:rPr lang="en-US" sz="3600" dirty="0"/>
              <a:t>on PASC Symptoms</a:t>
            </a:r>
            <a:br>
              <a:rPr lang="en-US" sz="3600" dirty="0"/>
            </a:br>
            <a:endParaRPr lang="en-US" sz="3600" dirty="0"/>
          </a:p>
        </p:txBody>
      </p:sp>
      <p:sp>
        <p:nvSpPr>
          <p:cNvPr id="7" name="Content Placeholder 6"/>
          <p:cNvSpPr>
            <a:spLocks noGrp="1"/>
          </p:cNvSpPr>
          <p:nvPr>
            <p:ph sz="half" idx="1"/>
          </p:nvPr>
        </p:nvSpPr>
        <p:spPr>
          <a:xfrm>
            <a:off x="620392" y="929101"/>
            <a:ext cx="5069215" cy="5403266"/>
          </a:xfrm>
        </p:spPr>
        <p:txBody>
          <a:bodyPr>
            <a:noAutofit/>
          </a:bodyPr>
          <a:lstStyle/>
          <a:p>
            <a:pPr>
              <a:spcAft>
                <a:spcPts val="400"/>
              </a:spcAft>
            </a:pPr>
            <a:r>
              <a:rPr lang="en-US" sz="2000" dirty="0"/>
              <a:t>Nonhospitalized VA patient with </a:t>
            </a:r>
            <a:br>
              <a:rPr lang="en-US" sz="2000" dirty="0"/>
            </a:br>
            <a:r>
              <a:rPr lang="en-US" sz="2000" dirty="0"/>
              <a:t>≥1 comorbidity at high risk for </a:t>
            </a:r>
            <a:br>
              <a:rPr lang="en-US" sz="2000" dirty="0"/>
            </a:br>
            <a:r>
              <a:rPr lang="en-US" sz="2000" dirty="0"/>
              <a:t>COVID-19 progression</a:t>
            </a:r>
          </a:p>
          <a:p>
            <a:pPr marL="685800" lvl="1">
              <a:spcAft>
                <a:spcPts val="400"/>
              </a:spcAft>
            </a:pPr>
            <a:r>
              <a:rPr lang="en-US" sz="1800" dirty="0"/>
              <a:t>56% vaccinated/boosted</a:t>
            </a:r>
          </a:p>
          <a:p>
            <a:pPr marL="685800" lvl="1">
              <a:spcAft>
                <a:spcPts val="400"/>
              </a:spcAft>
            </a:pPr>
            <a:r>
              <a:rPr lang="en-US" sz="1800" dirty="0"/>
              <a:t>24% 2 vaccines</a:t>
            </a:r>
          </a:p>
          <a:p>
            <a:pPr marL="685800" lvl="1">
              <a:spcAft>
                <a:spcPts val="400"/>
              </a:spcAft>
            </a:pPr>
            <a:r>
              <a:rPr lang="en-US" sz="1800" dirty="0"/>
              <a:t>16% no vaccines</a:t>
            </a:r>
          </a:p>
          <a:p>
            <a:pPr marL="685800" lvl="1">
              <a:spcAft>
                <a:spcPts val="400"/>
              </a:spcAft>
            </a:pPr>
            <a:r>
              <a:rPr lang="en-US" sz="1800" dirty="0"/>
              <a:t>9217 received nirmatrelvir + ritonavir; 47,123 did not</a:t>
            </a:r>
          </a:p>
          <a:p>
            <a:pPr marL="685800" lvl="1">
              <a:spcAft>
                <a:spcPts val="400"/>
              </a:spcAft>
            </a:pPr>
            <a:r>
              <a:rPr lang="en-US" sz="1800" dirty="0"/>
              <a:t>Primary and recurrent infection</a:t>
            </a:r>
          </a:p>
          <a:p>
            <a:pPr>
              <a:spcAft>
                <a:spcPts val="400"/>
              </a:spcAft>
            </a:pPr>
            <a:r>
              <a:rPr lang="en-US" sz="2000" dirty="0"/>
              <a:t>Results</a:t>
            </a:r>
          </a:p>
          <a:p>
            <a:pPr lvl="1">
              <a:spcAft>
                <a:spcPts val="400"/>
              </a:spcAft>
            </a:pPr>
            <a:r>
              <a:rPr lang="en-US" sz="1800" dirty="0"/>
              <a:t>Reduced risk of PASC by 26% (HR: 0.74) </a:t>
            </a:r>
          </a:p>
          <a:p>
            <a:pPr lvl="1">
              <a:spcAft>
                <a:spcPts val="400"/>
              </a:spcAft>
            </a:pPr>
            <a:r>
              <a:rPr lang="en-US" sz="1800" dirty="0"/>
              <a:t>Reduced risk of postacute death by 49% </a:t>
            </a:r>
            <a:br>
              <a:rPr lang="en-US" sz="1800" dirty="0"/>
            </a:br>
            <a:r>
              <a:rPr lang="en-US" sz="1800" dirty="0"/>
              <a:t>(HR: 0.51)</a:t>
            </a:r>
          </a:p>
          <a:p>
            <a:pPr lvl="1">
              <a:spcAft>
                <a:spcPts val="400"/>
              </a:spcAft>
            </a:pPr>
            <a:r>
              <a:rPr lang="en-US" sz="1800" dirty="0"/>
              <a:t>Reduce risk of postacute hospitalization </a:t>
            </a:r>
            <a:br>
              <a:rPr lang="en-US" sz="1800" dirty="0"/>
            </a:br>
            <a:r>
              <a:rPr lang="en-US" sz="1800" dirty="0"/>
              <a:t>by 30% (HR: 0.70)</a:t>
            </a:r>
          </a:p>
        </p:txBody>
      </p:sp>
      <p:sp>
        <p:nvSpPr>
          <p:cNvPr id="5" name="TextBox 4">
            <a:extLst>
              <a:ext uri="{FF2B5EF4-FFF2-40B4-BE49-F238E27FC236}">
                <a16:creationId xmlns:a16="http://schemas.microsoft.com/office/drawing/2014/main" id="{27D164A5-FC7A-FA55-C518-46A27E86BF2C}"/>
              </a:ext>
            </a:extLst>
          </p:cNvPr>
          <p:cNvSpPr txBox="1"/>
          <p:nvPr/>
        </p:nvSpPr>
        <p:spPr bwMode="auto">
          <a:xfrm>
            <a:off x="432654" y="6377381"/>
            <a:ext cx="25610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Xie.</a:t>
            </a:r>
            <a:r>
              <a:rPr kumimoji="0" lang="sv-SE"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JAMA Intern Med. 2023;183:554.</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3" name="TextBox 2">
            <a:extLst>
              <a:ext uri="{FF2B5EF4-FFF2-40B4-BE49-F238E27FC236}">
                <a16:creationId xmlns:a16="http://schemas.microsoft.com/office/drawing/2014/main" id="{58A9B1E3-DD21-2AA3-ED43-D5FBBEADD53A}"/>
              </a:ext>
            </a:extLst>
          </p:cNvPr>
          <p:cNvSpPr txBox="1"/>
          <p:nvPr/>
        </p:nvSpPr>
        <p:spPr bwMode="auto">
          <a:xfrm>
            <a:off x="6284171" y="904012"/>
            <a:ext cx="46971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Relative and Absolute Risk Reduction of Nirmatrelvir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Compared With No-Treatment Control Group</a:t>
            </a:r>
          </a:p>
        </p:txBody>
      </p:sp>
      <p:sp>
        <p:nvSpPr>
          <p:cNvPr id="4" name="TextBox 3">
            <a:extLst>
              <a:ext uri="{FF2B5EF4-FFF2-40B4-BE49-F238E27FC236}">
                <a16:creationId xmlns:a16="http://schemas.microsoft.com/office/drawing/2014/main" id="{D561BCE5-F61F-0214-5D45-6149653BB12F}"/>
              </a:ext>
            </a:extLst>
          </p:cNvPr>
          <p:cNvSpPr txBox="1"/>
          <p:nvPr/>
        </p:nvSpPr>
        <p:spPr bwMode="auto">
          <a:xfrm>
            <a:off x="5376853" y="1524361"/>
            <a:ext cx="2089098"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Cardiovascular</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Dysrhythmia</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Ischemic heart disease</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Coagulation and hematologic</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Pulmonary embolism</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Deep vein thrombosis</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Fatigue and malaise</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Fatigue and malaise</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Gastrointestinal</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Liver disease</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Kidney</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Acute kidney injury</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Musculoskeletal</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Muscle pain</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Metabolic</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Diabetes</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Neurologic</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Neurocognitive impairment</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Dysautonomia</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Pulmonary</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Shortness of breath</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Cough</a:t>
            </a:r>
          </a:p>
        </p:txBody>
      </p:sp>
      <p:sp>
        <p:nvSpPr>
          <p:cNvPr id="6" name="TextBox 5">
            <a:extLst>
              <a:ext uri="{FF2B5EF4-FFF2-40B4-BE49-F238E27FC236}">
                <a16:creationId xmlns:a16="http://schemas.microsoft.com/office/drawing/2014/main" id="{9BE61E8F-8EFD-6297-3971-E3CFB2C03A6E}"/>
              </a:ext>
            </a:extLst>
          </p:cNvPr>
          <p:cNvSpPr txBox="1"/>
          <p:nvPr/>
        </p:nvSpPr>
        <p:spPr bwMode="auto">
          <a:xfrm>
            <a:off x="7369181" y="1695748"/>
            <a:ext cx="121219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0.73 (0.63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0.78)</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0.71 (0.63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0.79)</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0.61 (0.51</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0.74)</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0.72 (0.56</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0.93)</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0.79 (0.73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0.84)</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0.91 (0.81</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0.67 (0.58</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0.77)</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0.65 (0.58</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0.98 (0.86</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0.74 (0.67</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0.83)</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0.86 (0.75</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0.97)</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0.89 (0.83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0.95)</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0.96 (0.88</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a:t>
            </a:r>
          </a:p>
        </p:txBody>
      </p:sp>
      <p:sp>
        <p:nvSpPr>
          <p:cNvPr id="8" name="TextBox 7">
            <a:extLst>
              <a:ext uri="{FF2B5EF4-FFF2-40B4-BE49-F238E27FC236}">
                <a16:creationId xmlns:a16="http://schemas.microsoft.com/office/drawing/2014/main" id="{0DD24BE7-AD38-C494-B678-92B44CD6C725}"/>
              </a:ext>
            </a:extLst>
          </p:cNvPr>
          <p:cNvSpPr txBox="1"/>
          <p:nvPr/>
        </p:nvSpPr>
        <p:spPr bwMode="auto">
          <a:xfrm>
            <a:off x="9370809" y="1695748"/>
            <a:ext cx="122822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1.05 (0.84</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1.26)</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0.51 (0.37</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0.65)</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0.27 (0.18</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0.36)</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0.10 (0.03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0.17)</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0.94 (0.69</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0.14 (-0.02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0.29)</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0.38 (0.27</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0.72 (0.57</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0.88)</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0.03 (-0.16</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0.22)</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0.45 (0.30</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0.59)</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0.16 (0.04</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0.29)</a:t>
            </a:r>
          </a:p>
          <a:p>
            <a:pPr marL="0" marR="0" lvl="0" indent="0" algn="l" defTabSz="182880" rtl="0" eaLnBrk="0" fontAlgn="base" latinLnBrk="0" hangingPunct="0">
              <a:lnSpc>
                <a:spcPct val="10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0.51 (0.23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0.79)</a:t>
            </a:r>
          </a:p>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0.15 (-0.13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0.43)</a:t>
            </a:r>
          </a:p>
        </p:txBody>
      </p:sp>
      <p:grpSp>
        <p:nvGrpSpPr>
          <p:cNvPr id="15" name="Group 14">
            <a:extLst>
              <a:ext uri="{FF2B5EF4-FFF2-40B4-BE49-F238E27FC236}">
                <a16:creationId xmlns:a16="http://schemas.microsoft.com/office/drawing/2014/main" id="{D3B1656A-8234-142F-4130-88BC0A5E2DDB}"/>
              </a:ext>
            </a:extLst>
          </p:cNvPr>
          <p:cNvGrpSpPr/>
          <p:nvPr/>
        </p:nvGrpSpPr>
        <p:grpSpPr>
          <a:xfrm>
            <a:off x="7600136" y="1434501"/>
            <a:ext cx="2158199" cy="282572"/>
            <a:chOff x="7600136" y="1643270"/>
            <a:chExt cx="2158199" cy="282572"/>
          </a:xfrm>
        </p:grpSpPr>
        <p:sp>
          <p:nvSpPr>
            <p:cNvPr id="10" name="TextBox 9">
              <a:extLst>
                <a:ext uri="{FF2B5EF4-FFF2-40B4-BE49-F238E27FC236}">
                  <a16:creationId xmlns:a16="http://schemas.microsoft.com/office/drawing/2014/main" id="{B232DFEB-21A3-A73E-5F35-06B711F60D5C}"/>
                </a:ext>
              </a:extLst>
            </p:cNvPr>
            <p:cNvSpPr txBox="1"/>
            <p:nvPr/>
          </p:nvSpPr>
          <p:spPr bwMode="auto">
            <a:xfrm>
              <a:off x="7648521" y="1643270"/>
              <a:ext cx="827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Significant</a:t>
              </a:r>
            </a:p>
          </p:txBody>
        </p:sp>
        <p:sp>
          <p:nvSpPr>
            <p:cNvPr id="12" name="Rectangle 11">
              <a:extLst>
                <a:ext uri="{FF2B5EF4-FFF2-40B4-BE49-F238E27FC236}">
                  <a16:creationId xmlns:a16="http://schemas.microsoft.com/office/drawing/2014/main" id="{76CE7E41-539E-2C68-06DB-2F93B5ADF13A}"/>
                </a:ext>
              </a:extLst>
            </p:cNvPr>
            <p:cNvSpPr/>
            <p:nvPr/>
          </p:nvSpPr>
          <p:spPr bwMode="auto">
            <a:xfrm>
              <a:off x="7600136" y="1729269"/>
              <a:ext cx="96770" cy="967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53DD1FD4-2930-B6B1-2049-F1CD5D07033C}"/>
                </a:ext>
              </a:extLst>
            </p:cNvPr>
            <p:cNvSpPr txBox="1"/>
            <p:nvPr/>
          </p:nvSpPr>
          <p:spPr bwMode="auto">
            <a:xfrm>
              <a:off x="8678680" y="1648843"/>
              <a:ext cx="1079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8288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Nonsignificant</a:t>
              </a:r>
            </a:p>
          </p:txBody>
        </p:sp>
        <p:sp>
          <p:nvSpPr>
            <p:cNvPr id="14" name="Rectangle 13">
              <a:extLst>
                <a:ext uri="{FF2B5EF4-FFF2-40B4-BE49-F238E27FC236}">
                  <a16:creationId xmlns:a16="http://schemas.microsoft.com/office/drawing/2014/main" id="{598F4DB5-5711-9697-4ED3-09DD9F46EE94}"/>
                </a:ext>
              </a:extLst>
            </p:cNvPr>
            <p:cNvSpPr/>
            <p:nvPr/>
          </p:nvSpPr>
          <p:spPr bwMode="auto">
            <a:xfrm>
              <a:off x="8630295" y="1734842"/>
              <a:ext cx="96770" cy="967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7" name="Straight Connector 16">
            <a:extLst>
              <a:ext uri="{FF2B5EF4-FFF2-40B4-BE49-F238E27FC236}">
                <a16:creationId xmlns:a16="http://schemas.microsoft.com/office/drawing/2014/main" id="{C161164F-26A6-5AAF-BAB9-1BD77AC93E21}"/>
              </a:ext>
            </a:extLst>
          </p:cNvPr>
          <p:cNvCxnSpPr/>
          <p:nvPr/>
        </p:nvCxnSpPr>
        <p:spPr bwMode="auto">
          <a:xfrm>
            <a:off x="9106152" y="1722662"/>
            <a:ext cx="0" cy="395668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E993763-D0EB-5946-583F-98757207A423}"/>
              </a:ext>
            </a:extLst>
          </p:cNvPr>
          <p:cNvCxnSpPr/>
          <p:nvPr/>
        </p:nvCxnSpPr>
        <p:spPr bwMode="auto">
          <a:xfrm>
            <a:off x="8349095" y="5679345"/>
            <a:ext cx="1148195" cy="0"/>
          </a:xfrm>
          <a:prstGeom prst="line">
            <a:avLst/>
          </a:prstGeom>
          <a:noFill/>
          <a:ln w="28575" cap="flat" cmpd="sng" algn="ctr">
            <a:solidFill>
              <a:schemeClr val="bg1"/>
            </a:solidFill>
            <a:prstDash val="solid"/>
            <a:round/>
            <a:headEnd type="none" w="med" len="med"/>
            <a:tailEnd type="none" w="med" len="med"/>
          </a:ln>
          <a:effectLst/>
        </p:spPr>
      </p:cxnSp>
      <p:grpSp>
        <p:nvGrpSpPr>
          <p:cNvPr id="26" name="Group 25">
            <a:extLst>
              <a:ext uri="{FF2B5EF4-FFF2-40B4-BE49-F238E27FC236}">
                <a16:creationId xmlns:a16="http://schemas.microsoft.com/office/drawing/2014/main" id="{030CEA4B-FB05-2A04-A866-C9109BAFA7BD}"/>
              </a:ext>
            </a:extLst>
          </p:cNvPr>
          <p:cNvGrpSpPr/>
          <p:nvPr/>
        </p:nvGrpSpPr>
        <p:grpSpPr>
          <a:xfrm>
            <a:off x="8364684" y="5666066"/>
            <a:ext cx="1117022" cy="87666"/>
            <a:chOff x="8359489" y="5923475"/>
            <a:chExt cx="1117022" cy="87666"/>
          </a:xfrm>
        </p:grpSpPr>
        <p:cxnSp>
          <p:nvCxnSpPr>
            <p:cNvPr id="21" name="Straight Connector 20">
              <a:extLst>
                <a:ext uri="{FF2B5EF4-FFF2-40B4-BE49-F238E27FC236}">
                  <a16:creationId xmlns:a16="http://schemas.microsoft.com/office/drawing/2014/main" id="{A7663724-9A3A-53E5-DD43-094242570F06}"/>
                </a:ext>
              </a:extLst>
            </p:cNvPr>
            <p:cNvCxnSpPr>
              <a:cxnSpLocks/>
            </p:cNvCxnSpPr>
            <p:nvPr/>
          </p:nvCxnSpPr>
          <p:spPr bwMode="auto">
            <a:xfrm>
              <a:off x="8359489" y="5923475"/>
              <a:ext cx="0" cy="87666"/>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B161D45-2D9E-4DF0-499A-CCE59A4A7C28}"/>
                </a:ext>
              </a:extLst>
            </p:cNvPr>
            <p:cNvCxnSpPr>
              <a:cxnSpLocks/>
            </p:cNvCxnSpPr>
            <p:nvPr/>
          </p:nvCxnSpPr>
          <p:spPr bwMode="auto">
            <a:xfrm>
              <a:off x="8731830" y="5923475"/>
              <a:ext cx="0" cy="87666"/>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09B4742-8E9C-BFD5-B7DE-3A98671564E6}"/>
                </a:ext>
              </a:extLst>
            </p:cNvPr>
            <p:cNvCxnSpPr>
              <a:cxnSpLocks/>
            </p:cNvCxnSpPr>
            <p:nvPr/>
          </p:nvCxnSpPr>
          <p:spPr bwMode="auto">
            <a:xfrm>
              <a:off x="9104171" y="5923475"/>
              <a:ext cx="0" cy="87666"/>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CA5A5F4-1AF8-7C26-74F3-8ED84A86DADC}"/>
                </a:ext>
              </a:extLst>
            </p:cNvPr>
            <p:cNvCxnSpPr>
              <a:cxnSpLocks/>
            </p:cNvCxnSpPr>
            <p:nvPr/>
          </p:nvCxnSpPr>
          <p:spPr bwMode="auto">
            <a:xfrm>
              <a:off x="9476511" y="5923475"/>
              <a:ext cx="0" cy="87666"/>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2B54854F-CEB8-422C-B3BB-745C3A10AE2A}"/>
              </a:ext>
            </a:extLst>
          </p:cNvPr>
          <p:cNvSpPr txBox="1"/>
          <p:nvPr/>
        </p:nvSpPr>
        <p:spPr bwMode="auto">
          <a:xfrm>
            <a:off x="8233077" y="568027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 name="TextBox 27">
            <a:extLst>
              <a:ext uri="{FF2B5EF4-FFF2-40B4-BE49-F238E27FC236}">
                <a16:creationId xmlns:a16="http://schemas.microsoft.com/office/drawing/2014/main" id="{53C75D91-2646-29E4-E665-C4C87308C9FA}"/>
              </a:ext>
            </a:extLst>
          </p:cNvPr>
          <p:cNvSpPr txBox="1"/>
          <p:nvPr/>
        </p:nvSpPr>
        <p:spPr bwMode="auto">
          <a:xfrm>
            <a:off x="8552651" y="5680273"/>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29" name="TextBox 28">
            <a:extLst>
              <a:ext uri="{FF2B5EF4-FFF2-40B4-BE49-F238E27FC236}">
                <a16:creationId xmlns:a16="http://schemas.microsoft.com/office/drawing/2014/main" id="{9ACD8FCF-3044-AF75-D33A-0DEFB45D9D84}"/>
              </a:ext>
            </a:extLst>
          </p:cNvPr>
          <p:cNvSpPr txBox="1"/>
          <p:nvPr/>
        </p:nvSpPr>
        <p:spPr bwMode="auto">
          <a:xfrm>
            <a:off x="8913507" y="5680273"/>
            <a:ext cx="3802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0" name="TextBox 29">
            <a:extLst>
              <a:ext uri="{FF2B5EF4-FFF2-40B4-BE49-F238E27FC236}">
                <a16:creationId xmlns:a16="http://schemas.microsoft.com/office/drawing/2014/main" id="{2DC915FB-12ED-B261-B481-D94CC43DFF7C}"/>
              </a:ext>
            </a:extLst>
          </p:cNvPr>
          <p:cNvSpPr txBox="1"/>
          <p:nvPr/>
        </p:nvSpPr>
        <p:spPr bwMode="auto">
          <a:xfrm>
            <a:off x="9291590" y="5680273"/>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1" name="TextBox 30">
            <a:extLst>
              <a:ext uri="{FF2B5EF4-FFF2-40B4-BE49-F238E27FC236}">
                <a16:creationId xmlns:a16="http://schemas.microsoft.com/office/drawing/2014/main" id="{AD0470C0-9C13-51AF-97B0-4FF265535D5D}"/>
              </a:ext>
            </a:extLst>
          </p:cNvPr>
          <p:cNvSpPr txBox="1"/>
          <p:nvPr/>
        </p:nvSpPr>
        <p:spPr bwMode="auto">
          <a:xfrm>
            <a:off x="8496291" y="5873031"/>
            <a:ext cx="928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p:txBody>
      </p:sp>
      <p:cxnSp>
        <p:nvCxnSpPr>
          <p:cNvPr id="32" name="Straight Connector 31">
            <a:extLst>
              <a:ext uri="{FF2B5EF4-FFF2-40B4-BE49-F238E27FC236}">
                <a16:creationId xmlns:a16="http://schemas.microsoft.com/office/drawing/2014/main" id="{A76A2694-F2C4-3FFC-1F36-74FD6C911CF3}"/>
              </a:ext>
            </a:extLst>
          </p:cNvPr>
          <p:cNvCxnSpPr/>
          <p:nvPr/>
        </p:nvCxnSpPr>
        <p:spPr bwMode="auto">
          <a:xfrm>
            <a:off x="10628434" y="1730163"/>
            <a:ext cx="0" cy="3956683"/>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595374A8-530E-F895-6B65-9B411B80E536}"/>
              </a:ext>
            </a:extLst>
          </p:cNvPr>
          <p:cNvSpPr txBox="1"/>
          <p:nvPr/>
        </p:nvSpPr>
        <p:spPr bwMode="auto">
          <a:xfrm>
            <a:off x="10341961" y="5834126"/>
            <a:ext cx="17548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Absolute Risk Education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180 days, % (95% CI)</a:t>
            </a:r>
          </a:p>
        </p:txBody>
      </p:sp>
      <p:cxnSp>
        <p:nvCxnSpPr>
          <p:cNvPr id="44" name="Straight Connector 43">
            <a:extLst>
              <a:ext uri="{FF2B5EF4-FFF2-40B4-BE49-F238E27FC236}">
                <a16:creationId xmlns:a16="http://schemas.microsoft.com/office/drawing/2014/main" id="{69B86556-6E4B-A05B-CE08-EA2EAE5089F3}"/>
              </a:ext>
            </a:extLst>
          </p:cNvPr>
          <p:cNvCxnSpPr/>
          <p:nvPr/>
        </p:nvCxnSpPr>
        <p:spPr bwMode="auto">
          <a:xfrm>
            <a:off x="10761516" y="1737631"/>
            <a:ext cx="0" cy="3956683"/>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46" name="Group 45">
            <a:extLst>
              <a:ext uri="{FF2B5EF4-FFF2-40B4-BE49-F238E27FC236}">
                <a16:creationId xmlns:a16="http://schemas.microsoft.com/office/drawing/2014/main" id="{908F63A2-F159-7A18-B0DB-A06349E5D497}"/>
              </a:ext>
            </a:extLst>
          </p:cNvPr>
          <p:cNvGrpSpPr/>
          <p:nvPr/>
        </p:nvGrpSpPr>
        <p:grpSpPr>
          <a:xfrm>
            <a:off x="10614320" y="5685256"/>
            <a:ext cx="1148195" cy="77534"/>
            <a:chOff x="10614320" y="5942665"/>
            <a:chExt cx="1148195" cy="77534"/>
          </a:xfrm>
        </p:grpSpPr>
        <p:cxnSp>
          <p:nvCxnSpPr>
            <p:cNvPr id="33" name="Straight Connector 32">
              <a:extLst>
                <a:ext uri="{FF2B5EF4-FFF2-40B4-BE49-F238E27FC236}">
                  <a16:creationId xmlns:a16="http://schemas.microsoft.com/office/drawing/2014/main" id="{68F7C1B6-03D7-E400-04AD-E8520A850CEC}"/>
                </a:ext>
              </a:extLst>
            </p:cNvPr>
            <p:cNvCxnSpPr/>
            <p:nvPr/>
          </p:nvCxnSpPr>
          <p:spPr bwMode="auto">
            <a:xfrm>
              <a:off x="10614320" y="5949412"/>
              <a:ext cx="1148195" cy="0"/>
            </a:xfrm>
            <a:prstGeom prst="line">
              <a:avLst/>
            </a:prstGeom>
            <a:noFill/>
            <a:ln w="28575" cap="flat" cmpd="sng" algn="ctr">
              <a:solidFill>
                <a:schemeClr val="bg1"/>
              </a:solidFill>
              <a:prstDash val="solid"/>
              <a:round/>
              <a:headEnd type="none" w="med" len="med"/>
              <a:tailEnd type="none" w="med" len="med"/>
            </a:ln>
            <a:effectLst/>
          </p:spPr>
        </p:cxnSp>
        <p:grpSp>
          <p:nvGrpSpPr>
            <p:cNvPr id="34" name="Group 33">
              <a:extLst>
                <a:ext uri="{FF2B5EF4-FFF2-40B4-BE49-F238E27FC236}">
                  <a16:creationId xmlns:a16="http://schemas.microsoft.com/office/drawing/2014/main" id="{23786DDB-3D86-1511-2A88-6E7C872E8BFE}"/>
                </a:ext>
              </a:extLst>
            </p:cNvPr>
            <p:cNvGrpSpPr/>
            <p:nvPr/>
          </p:nvGrpSpPr>
          <p:grpSpPr>
            <a:xfrm>
              <a:off x="10761743" y="5942665"/>
              <a:ext cx="985175" cy="75008"/>
              <a:chOff x="8076367" y="5923475"/>
              <a:chExt cx="1400144" cy="87666"/>
            </a:xfrm>
          </p:grpSpPr>
          <p:cxnSp>
            <p:nvCxnSpPr>
              <p:cNvPr id="35" name="Straight Connector 34">
                <a:extLst>
                  <a:ext uri="{FF2B5EF4-FFF2-40B4-BE49-F238E27FC236}">
                    <a16:creationId xmlns:a16="http://schemas.microsoft.com/office/drawing/2014/main" id="{ED335E73-03F1-7B8D-1F2F-CBAD1F2C271D}"/>
                  </a:ext>
                </a:extLst>
              </p:cNvPr>
              <p:cNvCxnSpPr>
                <a:cxnSpLocks/>
              </p:cNvCxnSpPr>
              <p:nvPr/>
            </p:nvCxnSpPr>
            <p:spPr bwMode="auto">
              <a:xfrm>
                <a:off x="8076367" y="5923475"/>
                <a:ext cx="0" cy="87666"/>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27FD897-D5A8-0035-2139-D4B272A9A7B5}"/>
                  </a:ext>
                </a:extLst>
              </p:cNvPr>
              <p:cNvCxnSpPr>
                <a:cxnSpLocks/>
              </p:cNvCxnSpPr>
              <p:nvPr/>
            </p:nvCxnSpPr>
            <p:spPr bwMode="auto">
              <a:xfrm>
                <a:off x="8731830" y="5923475"/>
                <a:ext cx="0" cy="87666"/>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9559193-9D4F-4C04-22B5-FD47CC6C5FB2}"/>
                  </a:ext>
                </a:extLst>
              </p:cNvPr>
              <p:cNvCxnSpPr>
                <a:cxnSpLocks/>
              </p:cNvCxnSpPr>
              <p:nvPr/>
            </p:nvCxnSpPr>
            <p:spPr bwMode="auto">
              <a:xfrm>
                <a:off x="9164513" y="5923475"/>
                <a:ext cx="0" cy="87666"/>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DC6A904-66C7-2E34-0A9D-1A28E92ABDDC}"/>
                  </a:ext>
                </a:extLst>
              </p:cNvPr>
              <p:cNvCxnSpPr>
                <a:cxnSpLocks/>
              </p:cNvCxnSpPr>
              <p:nvPr/>
            </p:nvCxnSpPr>
            <p:spPr bwMode="auto">
              <a:xfrm>
                <a:off x="9476511" y="5923475"/>
                <a:ext cx="0" cy="87666"/>
              </a:xfrm>
              <a:prstGeom prst="line">
                <a:avLst/>
              </a:prstGeom>
              <a:noFill/>
              <a:ln w="28575" cap="flat" cmpd="sng" algn="ctr">
                <a:solidFill>
                  <a:schemeClr val="bg1"/>
                </a:solidFill>
                <a:prstDash val="solid"/>
                <a:round/>
                <a:headEnd type="none" w="med" len="med"/>
                <a:tailEnd type="none" w="med" len="med"/>
              </a:ln>
              <a:effectLst/>
            </p:spPr>
          </p:cxnSp>
        </p:grpSp>
        <p:cxnSp>
          <p:nvCxnSpPr>
            <p:cNvPr id="45" name="Straight Connector 44">
              <a:extLst>
                <a:ext uri="{FF2B5EF4-FFF2-40B4-BE49-F238E27FC236}">
                  <a16:creationId xmlns:a16="http://schemas.microsoft.com/office/drawing/2014/main" id="{5A243388-7E49-52E9-EB3A-05DBEAA26070}"/>
                </a:ext>
              </a:extLst>
            </p:cNvPr>
            <p:cNvCxnSpPr>
              <a:cxnSpLocks/>
            </p:cNvCxnSpPr>
            <p:nvPr/>
          </p:nvCxnSpPr>
          <p:spPr bwMode="auto">
            <a:xfrm>
              <a:off x="10628455" y="5945191"/>
              <a:ext cx="0" cy="75008"/>
            </a:xfrm>
            <a:prstGeom prst="line">
              <a:avLst/>
            </a:prstGeom>
            <a:noFill/>
            <a:ln w="28575" cap="flat" cmpd="sng" algn="ctr">
              <a:solidFill>
                <a:schemeClr val="bg1"/>
              </a:solidFill>
              <a:prstDash val="solid"/>
              <a:round/>
              <a:headEnd type="none" w="med" len="med"/>
              <a:tailEnd type="none" w="med" len="med"/>
            </a:ln>
            <a:effectLst/>
          </p:spPr>
        </p:cxnSp>
      </p:grpSp>
      <p:sp>
        <p:nvSpPr>
          <p:cNvPr id="47" name="TextBox 46">
            <a:extLst>
              <a:ext uri="{FF2B5EF4-FFF2-40B4-BE49-F238E27FC236}">
                <a16:creationId xmlns:a16="http://schemas.microsoft.com/office/drawing/2014/main" id="{6AE9A240-43F8-0E28-7BAC-9435E1094539}"/>
              </a:ext>
            </a:extLst>
          </p:cNvPr>
          <p:cNvSpPr txBox="1"/>
          <p:nvPr/>
        </p:nvSpPr>
        <p:spPr bwMode="auto">
          <a:xfrm>
            <a:off x="10384963" y="5694767"/>
            <a:ext cx="426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grpSp>
        <p:nvGrpSpPr>
          <p:cNvPr id="55" name="Group 54">
            <a:extLst>
              <a:ext uri="{FF2B5EF4-FFF2-40B4-BE49-F238E27FC236}">
                <a16:creationId xmlns:a16="http://schemas.microsoft.com/office/drawing/2014/main" id="{2476C946-FB17-017F-BB38-7D492EF30F81}"/>
              </a:ext>
            </a:extLst>
          </p:cNvPr>
          <p:cNvGrpSpPr/>
          <p:nvPr/>
        </p:nvGrpSpPr>
        <p:grpSpPr>
          <a:xfrm>
            <a:off x="8865186" y="1797143"/>
            <a:ext cx="82679" cy="72500"/>
            <a:chOff x="8865186" y="1913879"/>
            <a:chExt cx="82679" cy="72500"/>
          </a:xfrm>
        </p:grpSpPr>
        <p:cxnSp>
          <p:nvCxnSpPr>
            <p:cNvPr id="51" name="Straight Connector 50">
              <a:extLst>
                <a:ext uri="{FF2B5EF4-FFF2-40B4-BE49-F238E27FC236}">
                  <a16:creationId xmlns:a16="http://schemas.microsoft.com/office/drawing/2014/main" id="{4372B7CF-0D41-AA44-08D8-3D89296797CB}"/>
                </a:ext>
              </a:extLst>
            </p:cNvPr>
            <p:cNvCxnSpPr>
              <a:cxnSpLocks/>
            </p:cNvCxnSpPr>
            <p:nvPr/>
          </p:nvCxnSpPr>
          <p:spPr bwMode="auto">
            <a:xfrm>
              <a:off x="8865186"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101531E-A353-274F-FA3C-2B87DA428C46}"/>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AAA1302-A64F-FA9D-2782-AD1E2E18B599}"/>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4DD25592-047A-411B-D7BB-33E8DADCA4E3}"/>
              </a:ext>
            </a:extLst>
          </p:cNvPr>
          <p:cNvGrpSpPr/>
          <p:nvPr/>
        </p:nvGrpSpPr>
        <p:grpSpPr>
          <a:xfrm>
            <a:off x="8830828" y="1988942"/>
            <a:ext cx="127097" cy="72500"/>
            <a:chOff x="8865186" y="1913879"/>
            <a:chExt cx="82679" cy="72500"/>
          </a:xfrm>
        </p:grpSpPr>
        <p:cxnSp>
          <p:nvCxnSpPr>
            <p:cNvPr id="57" name="Straight Connector 56">
              <a:extLst>
                <a:ext uri="{FF2B5EF4-FFF2-40B4-BE49-F238E27FC236}">
                  <a16:creationId xmlns:a16="http://schemas.microsoft.com/office/drawing/2014/main" id="{7B59C41B-E520-C661-9134-BE6B8776439F}"/>
                </a:ext>
              </a:extLst>
            </p:cNvPr>
            <p:cNvCxnSpPr>
              <a:cxnSpLocks/>
            </p:cNvCxnSpPr>
            <p:nvPr/>
          </p:nvCxnSpPr>
          <p:spPr bwMode="auto">
            <a:xfrm>
              <a:off x="8865186"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4069B30-F592-33B0-C553-03B49EC06492}"/>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2D6F507-F2EB-68EB-0822-F0DF0141A7A5}"/>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60" name="Rectangle 59">
            <a:extLst>
              <a:ext uri="{FF2B5EF4-FFF2-40B4-BE49-F238E27FC236}">
                <a16:creationId xmlns:a16="http://schemas.microsoft.com/office/drawing/2014/main" id="{4EE59583-1796-D818-3968-AE26491C86B4}"/>
              </a:ext>
            </a:extLst>
          </p:cNvPr>
          <p:cNvSpPr/>
          <p:nvPr/>
        </p:nvSpPr>
        <p:spPr bwMode="auto">
          <a:xfrm>
            <a:off x="8870598" y="1798622"/>
            <a:ext cx="68062" cy="68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97A3E840-593E-7073-1260-23A347CE2812}"/>
              </a:ext>
            </a:extLst>
          </p:cNvPr>
          <p:cNvSpPr/>
          <p:nvPr/>
        </p:nvSpPr>
        <p:spPr bwMode="auto">
          <a:xfrm>
            <a:off x="8853527" y="1990214"/>
            <a:ext cx="68062" cy="68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2" name="Group 61">
            <a:extLst>
              <a:ext uri="{FF2B5EF4-FFF2-40B4-BE49-F238E27FC236}">
                <a16:creationId xmlns:a16="http://schemas.microsoft.com/office/drawing/2014/main" id="{424338B4-4DB9-9CE8-FD26-5664D250DEE7}"/>
              </a:ext>
            </a:extLst>
          </p:cNvPr>
          <p:cNvGrpSpPr/>
          <p:nvPr/>
        </p:nvGrpSpPr>
        <p:grpSpPr>
          <a:xfrm>
            <a:off x="8744334" y="2345701"/>
            <a:ext cx="177255" cy="72500"/>
            <a:chOff x="8865186" y="1913879"/>
            <a:chExt cx="82679" cy="72500"/>
          </a:xfrm>
        </p:grpSpPr>
        <p:cxnSp>
          <p:nvCxnSpPr>
            <p:cNvPr id="63" name="Straight Connector 62">
              <a:extLst>
                <a:ext uri="{FF2B5EF4-FFF2-40B4-BE49-F238E27FC236}">
                  <a16:creationId xmlns:a16="http://schemas.microsoft.com/office/drawing/2014/main" id="{DC2D774F-CDE5-5A59-C3C1-90D62140A556}"/>
                </a:ext>
              </a:extLst>
            </p:cNvPr>
            <p:cNvCxnSpPr>
              <a:cxnSpLocks/>
            </p:cNvCxnSpPr>
            <p:nvPr/>
          </p:nvCxnSpPr>
          <p:spPr bwMode="auto">
            <a:xfrm>
              <a:off x="8865186"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A8E2C96-3B07-5679-8913-0F2BD7B2C7D4}"/>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2C281C5A-0FBC-B16C-B7A7-3D50D63E6D5B}"/>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66" name="Rectangle 65">
            <a:extLst>
              <a:ext uri="{FF2B5EF4-FFF2-40B4-BE49-F238E27FC236}">
                <a16:creationId xmlns:a16="http://schemas.microsoft.com/office/drawing/2014/main" id="{1243C34A-6C53-995C-9079-52B60B505835}"/>
              </a:ext>
            </a:extLst>
          </p:cNvPr>
          <p:cNvSpPr/>
          <p:nvPr/>
        </p:nvSpPr>
        <p:spPr bwMode="auto">
          <a:xfrm>
            <a:off x="8788306" y="2346973"/>
            <a:ext cx="68062" cy="68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2" name="Group 71">
            <a:extLst>
              <a:ext uri="{FF2B5EF4-FFF2-40B4-BE49-F238E27FC236}">
                <a16:creationId xmlns:a16="http://schemas.microsoft.com/office/drawing/2014/main" id="{AE5CD7BA-2773-80AB-6C72-BDE84F7A03B3}"/>
              </a:ext>
            </a:extLst>
          </p:cNvPr>
          <p:cNvGrpSpPr/>
          <p:nvPr/>
        </p:nvGrpSpPr>
        <p:grpSpPr>
          <a:xfrm>
            <a:off x="8785333" y="2531076"/>
            <a:ext cx="282145" cy="72500"/>
            <a:chOff x="8865186" y="1913879"/>
            <a:chExt cx="84451" cy="72500"/>
          </a:xfrm>
        </p:grpSpPr>
        <p:cxnSp>
          <p:nvCxnSpPr>
            <p:cNvPr id="73" name="Straight Connector 72">
              <a:extLst>
                <a:ext uri="{FF2B5EF4-FFF2-40B4-BE49-F238E27FC236}">
                  <a16:creationId xmlns:a16="http://schemas.microsoft.com/office/drawing/2014/main" id="{46F4E649-2A4F-C93A-AE5A-797A28B132BA}"/>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B7E51E9-A9AA-479E-C303-D1698F560CFD}"/>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733F3F7-2A21-B8C6-D37C-662560CB2C7D}"/>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76" name="Rectangle 75">
            <a:extLst>
              <a:ext uri="{FF2B5EF4-FFF2-40B4-BE49-F238E27FC236}">
                <a16:creationId xmlns:a16="http://schemas.microsoft.com/office/drawing/2014/main" id="{129F92A7-18A8-4CD6-68C2-3A6449046BA1}"/>
              </a:ext>
            </a:extLst>
          </p:cNvPr>
          <p:cNvSpPr/>
          <p:nvPr/>
        </p:nvSpPr>
        <p:spPr bwMode="auto">
          <a:xfrm>
            <a:off x="8871475" y="2532348"/>
            <a:ext cx="68062" cy="68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8" name="Group 77">
            <a:extLst>
              <a:ext uri="{FF2B5EF4-FFF2-40B4-BE49-F238E27FC236}">
                <a16:creationId xmlns:a16="http://schemas.microsoft.com/office/drawing/2014/main" id="{A4593C4C-577C-EEF5-C307-035EF398A67B}"/>
              </a:ext>
            </a:extLst>
          </p:cNvPr>
          <p:cNvGrpSpPr/>
          <p:nvPr/>
        </p:nvGrpSpPr>
        <p:grpSpPr>
          <a:xfrm>
            <a:off x="8915155" y="2893754"/>
            <a:ext cx="82679" cy="72500"/>
            <a:chOff x="8865186" y="1913879"/>
            <a:chExt cx="82679" cy="72500"/>
          </a:xfrm>
        </p:grpSpPr>
        <p:cxnSp>
          <p:nvCxnSpPr>
            <p:cNvPr id="79" name="Straight Connector 78">
              <a:extLst>
                <a:ext uri="{FF2B5EF4-FFF2-40B4-BE49-F238E27FC236}">
                  <a16:creationId xmlns:a16="http://schemas.microsoft.com/office/drawing/2014/main" id="{58016D28-4300-2E8D-4C5D-EB8CF2D8A23C}"/>
                </a:ext>
              </a:extLst>
            </p:cNvPr>
            <p:cNvCxnSpPr>
              <a:cxnSpLocks/>
            </p:cNvCxnSpPr>
            <p:nvPr/>
          </p:nvCxnSpPr>
          <p:spPr bwMode="auto">
            <a:xfrm>
              <a:off x="8865186"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39C0701-0CE9-372A-639E-7DC55191B67E}"/>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4397BC4-5B74-2E41-94F0-D358C0894BA2}"/>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82" name="Rectangle 81">
            <a:extLst>
              <a:ext uri="{FF2B5EF4-FFF2-40B4-BE49-F238E27FC236}">
                <a16:creationId xmlns:a16="http://schemas.microsoft.com/office/drawing/2014/main" id="{FEE847CE-A34E-FE46-508C-665AF500B0A3}"/>
              </a:ext>
            </a:extLst>
          </p:cNvPr>
          <p:cNvSpPr/>
          <p:nvPr/>
        </p:nvSpPr>
        <p:spPr bwMode="auto">
          <a:xfrm>
            <a:off x="8920567" y="2895233"/>
            <a:ext cx="68062" cy="68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3" name="Group 82">
            <a:extLst>
              <a:ext uri="{FF2B5EF4-FFF2-40B4-BE49-F238E27FC236}">
                <a16:creationId xmlns:a16="http://schemas.microsoft.com/office/drawing/2014/main" id="{28F96E77-AF4C-EDCE-A638-89591E31D84C}"/>
              </a:ext>
            </a:extLst>
          </p:cNvPr>
          <p:cNvGrpSpPr/>
          <p:nvPr/>
        </p:nvGrpSpPr>
        <p:grpSpPr>
          <a:xfrm>
            <a:off x="8963788" y="3268684"/>
            <a:ext cx="171277" cy="72500"/>
            <a:chOff x="8867948" y="1913879"/>
            <a:chExt cx="79917" cy="72500"/>
          </a:xfrm>
        </p:grpSpPr>
        <p:cxnSp>
          <p:nvCxnSpPr>
            <p:cNvPr id="84" name="Straight Connector 83">
              <a:extLst>
                <a:ext uri="{FF2B5EF4-FFF2-40B4-BE49-F238E27FC236}">
                  <a16:creationId xmlns:a16="http://schemas.microsoft.com/office/drawing/2014/main" id="{D796CE53-A335-7540-E869-6B03A3977164}"/>
                </a:ext>
              </a:extLst>
            </p:cNvPr>
            <p:cNvCxnSpPr>
              <a:cxnSpLocks/>
            </p:cNvCxnSpPr>
            <p:nvPr/>
          </p:nvCxnSpPr>
          <p:spPr bwMode="auto">
            <a:xfrm>
              <a:off x="8867948"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8E1490C-7931-3037-8805-89EAB818FE79}"/>
                </a:ext>
              </a:extLst>
            </p:cNvPr>
            <p:cNvCxnSpPr>
              <a:cxnSpLocks/>
            </p:cNvCxnSpPr>
            <p:nvPr/>
          </p:nvCxnSpPr>
          <p:spPr bwMode="auto">
            <a:xfrm>
              <a:off x="8870709"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6644722-61E8-69E3-B40E-ECB191B41845}"/>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87" name="Rectangle 86">
            <a:extLst>
              <a:ext uri="{FF2B5EF4-FFF2-40B4-BE49-F238E27FC236}">
                <a16:creationId xmlns:a16="http://schemas.microsoft.com/office/drawing/2014/main" id="{CAED487B-BFA0-FFD8-041E-2E44F80331D0}"/>
              </a:ext>
            </a:extLst>
          </p:cNvPr>
          <p:cNvSpPr/>
          <p:nvPr/>
        </p:nvSpPr>
        <p:spPr bwMode="auto">
          <a:xfrm>
            <a:off x="9015169" y="3269956"/>
            <a:ext cx="68062" cy="680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8" name="Group 87">
            <a:extLst>
              <a:ext uri="{FF2B5EF4-FFF2-40B4-BE49-F238E27FC236}">
                <a16:creationId xmlns:a16="http://schemas.microsoft.com/office/drawing/2014/main" id="{58CA00A6-F056-91FC-8609-1E88683F1421}"/>
              </a:ext>
            </a:extLst>
          </p:cNvPr>
          <p:cNvGrpSpPr/>
          <p:nvPr/>
        </p:nvGrpSpPr>
        <p:grpSpPr>
          <a:xfrm>
            <a:off x="8799325" y="3629727"/>
            <a:ext cx="140212" cy="72500"/>
            <a:chOff x="8865186" y="1913879"/>
            <a:chExt cx="82679" cy="72500"/>
          </a:xfrm>
        </p:grpSpPr>
        <p:cxnSp>
          <p:nvCxnSpPr>
            <p:cNvPr id="89" name="Straight Connector 88">
              <a:extLst>
                <a:ext uri="{FF2B5EF4-FFF2-40B4-BE49-F238E27FC236}">
                  <a16:creationId xmlns:a16="http://schemas.microsoft.com/office/drawing/2014/main" id="{4C8C3D2F-4372-BA27-E849-CA58CCE3C91C}"/>
                </a:ext>
              </a:extLst>
            </p:cNvPr>
            <p:cNvCxnSpPr>
              <a:cxnSpLocks/>
            </p:cNvCxnSpPr>
            <p:nvPr/>
          </p:nvCxnSpPr>
          <p:spPr bwMode="auto">
            <a:xfrm>
              <a:off x="8865186"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B53CF45-61D2-9224-C765-A131682BEE8D}"/>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8D9A81C-6CF7-68F5-4B67-F92593D84DDC}"/>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92" name="Rectangle 91">
            <a:extLst>
              <a:ext uri="{FF2B5EF4-FFF2-40B4-BE49-F238E27FC236}">
                <a16:creationId xmlns:a16="http://schemas.microsoft.com/office/drawing/2014/main" id="{727C2F87-DEBE-23B0-5A9D-6C3F2281D5C0}"/>
              </a:ext>
            </a:extLst>
          </p:cNvPr>
          <p:cNvSpPr/>
          <p:nvPr/>
        </p:nvSpPr>
        <p:spPr bwMode="auto">
          <a:xfrm>
            <a:off x="8831460" y="3630999"/>
            <a:ext cx="68062" cy="68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3" name="Group 92">
            <a:extLst>
              <a:ext uri="{FF2B5EF4-FFF2-40B4-BE49-F238E27FC236}">
                <a16:creationId xmlns:a16="http://schemas.microsoft.com/office/drawing/2014/main" id="{866BB7E5-EB5E-3F51-3219-B2EA741E1E8C}"/>
              </a:ext>
            </a:extLst>
          </p:cNvPr>
          <p:cNvGrpSpPr/>
          <p:nvPr/>
        </p:nvGrpSpPr>
        <p:grpSpPr>
          <a:xfrm>
            <a:off x="8797144" y="4006801"/>
            <a:ext cx="102378" cy="72500"/>
            <a:chOff x="8865186" y="1913879"/>
            <a:chExt cx="82679" cy="72500"/>
          </a:xfrm>
        </p:grpSpPr>
        <p:cxnSp>
          <p:nvCxnSpPr>
            <p:cNvPr id="94" name="Straight Connector 93">
              <a:extLst>
                <a:ext uri="{FF2B5EF4-FFF2-40B4-BE49-F238E27FC236}">
                  <a16:creationId xmlns:a16="http://schemas.microsoft.com/office/drawing/2014/main" id="{E0B850AE-EB8B-50C4-FD90-340652AC7CE4}"/>
                </a:ext>
              </a:extLst>
            </p:cNvPr>
            <p:cNvCxnSpPr>
              <a:cxnSpLocks/>
            </p:cNvCxnSpPr>
            <p:nvPr/>
          </p:nvCxnSpPr>
          <p:spPr bwMode="auto">
            <a:xfrm>
              <a:off x="8865186"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384F3D9-D896-6BBC-B6BC-FB5DA5C5842E}"/>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9E0F354-691B-2C86-C6F7-EE331BF7DCD0}"/>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97" name="Rectangle 96">
            <a:extLst>
              <a:ext uri="{FF2B5EF4-FFF2-40B4-BE49-F238E27FC236}">
                <a16:creationId xmlns:a16="http://schemas.microsoft.com/office/drawing/2014/main" id="{13FDE04D-0322-2B16-1513-77C847BE875C}"/>
              </a:ext>
            </a:extLst>
          </p:cNvPr>
          <p:cNvSpPr/>
          <p:nvPr/>
        </p:nvSpPr>
        <p:spPr bwMode="auto">
          <a:xfrm>
            <a:off x="8808566" y="4005114"/>
            <a:ext cx="68062" cy="68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8" name="Group 97">
            <a:extLst>
              <a:ext uri="{FF2B5EF4-FFF2-40B4-BE49-F238E27FC236}">
                <a16:creationId xmlns:a16="http://schemas.microsoft.com/office/drawing/2014/main" id="{63A17F3B-A9F6-E922-9B1E-6470CFE245D2}"/>
              </a:ext>
            </a:extLst>
          </p:cNvPr>
          <p:cNvGrpSpPr/>
          <p:nvPr/>
        </p:nvGrpSpPr>
        <p:grpSpPr>
          <a:xfrm>
            <a:off x="8997835" y="4358057"/>
            <a:ext cx="198694" cy="72500"/>
            <a:chOff x="8867948" y="1913879"/>
            <a:chExt cx="79917" cy="72500"/>
          </a:xfrm>
        </p:grpSpPr>
        <p:cxnSp>
          <p:nvCxnSpPr>
            <p:cNvPr id="99" name="Straight Connector 98">
              <a:extLst>
                <a:ext uri="{FF2B5EF4-FFF2-40B4-BE49-F238E27FC236}">
                  <a16:creationId xmlns:a16="http://schemas.microsoft.com/office/drawing/2014/main" id="{49089037-179E-7019-60AC-80B883061AF9}"/>
                </a:ext>
              </a:extLst>
            </p:cNvPr>
            <p:cNvCxnSpPr>
              <a:cxnSpLocks/>
            </p:cNvCxnSpPr>
            <p:nvPr/>
          </p:nvCxnSpPr>
          <p:spPr bwMode="auto">
            <a:xfrm>
              <a:off x="8867948"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99418D6-FC93-9428-BED7-C6974F6A4EB7}"/>
                </a:ext>
              </a:extLst>
            </p:cNvPr>
            <p:cNvCxnSpPr>
              <a:cxnSpLocks/>
            </p:cNvCxnSpPr>
            <p:nvPr/>
          </p:nvCxnSpPr>
          <p:spPr bwMode="auto">
            <a:xfrm>
              <a:off x="8870709"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AEFC5F6-8D53-6799-E6E8-760C4E416220}"/>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02" name="Rectangle 101">
            <a:extLst>
              <a:ext uri="{FF2B5EF4-FFF2-40B4-BE49-F238E27FC236}">
                <a16:creationId xmlns:a16="http://schemas.microsoft.com/office/drawing/2014/main" id="{A5FEAE4A-BF46-E94C-401A-D23489E213EE}"/>
              </a:ext>
            </a:extLst>
          </p:cNvPr>
          <p:cNvSpPr/>
          <p:nvPr/>
        </p:nvSpPr>
        <p:spPr bwMode="auto">
          <a:xfrm>
            <a:off x="9064796" y="4359329"/>
            <a:ext cx="68062" cy="680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3" name="Group 102">
            <a:extLst>
              <a:ext uri="{FF2B5EF4-FFF2-40B4-BE49-F238E27FC236}">
                <a16:creationId xmlns:a16="http://schemas.microsoft.com/office/drawing/2014/main" id="{C03A03C8-45D3-20EA-E62A-3A431DDB64E2}"/>
              </a:ext>
            </a:extLst>
          </p:cNvPr>
          <p:cNvGrpSpPr/>
          <p:nvPr/>
        </p:nvGrpSpPr>
        <p:grpSpPr>
          <a:xfrm>
            <a:off x="8859503" y="4728476"/>
            <a:ext cx="126165" cy="72500"/>
            <a:chOff x="8865186" y="1913879"/>
            <a:chExt cx="82679" cy="72500"/>
          </a:xfrm>
        </p:grpSpPr>
        <p:cxnSp>
          <p:nvCxnSpPr>
            <p:cNvPr id="104" name="Straight Connector 103">
              <a:extLst>
                <a:ext uri="{FF2B5EF4-FFF2-40B4-BE49-F238E27FC236}">
                  <a16:creationId xmlns:a16="http://schemas.microsoft.com/office/drawing/2014/main" id="{5D56BDDA-9615-6D39-6BE2-F5E039906F6B}"/>
                </a:ext>
              </a:extLst>
            </p:cNvPr>
            <p:cNvCxnSpPr>
              <a:cxnSpLocks/>
            </p:cNvCxnSpPr>
            <p:nvPr/>
          </p:nvCxnSpPr>
          <p:spPr bwMode="auto">
            <a:xfrm>
              <a:off x="8865186"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31A47335-6138-487F-0502-7FF45644C89A}"/>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12CDD470-803C-EFF2-C122-0FF769C43B28}"/>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07" name="Rectangle 106">
            <a:extLst>
              <a:ext uri="{FF2B5EF4-FFF2-40B4-BE49-F238E27FC236}">
                <a16:creationId xmlns:a16="http://schemas.microsoft.com/office/drawing/2014/main" id="{772A0DB8-24DA-E062-5ED5-9DC1E93B0519}"/>
              </a:ext>
            </a:extLst>
          </p:cNvPr>
          <p:cNvSpPr/>
          <p:nvPr/>
        </p:nvSpPr>
        <p:spPr bwMode="auto">
          <a:xfrm>
            <a:off x="8879803" y="4729748"/>
            <a:ext cx="68062" cy="68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8" name="Group 107">
            <a:extLst>
              <a:ext uri="{FF2B5EF4-FFF2-40B4-BE49-F238E27FC236}">
                <a16:creationId xmlns:a16="http://schemas.microsoft.com/office/drawing/2014/main" id="{17A2060C-472B-AD4E-195D-100CCD4ACDB0}"/>
              </a:ext>
            </a:extLst>
          </p:cNvPr>
          <p:cNvGrpSpPr/>
          <p:nvPr/>
        </p:nvGrpSpPr>
        <p:grpSpPr>
          <a:xfrm>
            <a:off x="8922650" y="4903707"/>
            <a:ext cx="169069" cy="72500"/>
            <a:chOff x="8865186" y="1913879"/>
            <a:chExt cx="82679" cy="72500"/>
          </a:xfrm>
        </p:grpSpPr>
        <p:cxnSp>
          <p:nvCxnSpPr>
            <p:cNvPr id="109" name="Straight Connector 108">
              <a:extLst>
                <a:ext uri="{FF2B5EF4-FFF2-40B4-BE49-F238E27FC236}">
                  <a16:creationId xmlns:a16="http://schemas.microsoft.com/office/drawing/2014/main" id="{00F650C1-DBBD-C4C4-D721-0E58CF4F78F2}"/>
                </a:ext>
              </a:extLst>
            </p:cNvPr>
            <p:cNvCxnSpPr>
              <a:cxnSpLocks/>
            </p:cNvCxnSpPr>
            <p:nvPr/>
          </p:nvCxnSpPr>
          <p:spPr bwMode="auto">
            <a:xfrm>
              <a:off x="8865186"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94352B6-2630-A37A-E4F3-79BF6A59AB9D}"/>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3CEDEDE-1A03-1B24-D8EF-0C43F4608EAA}"/>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12" name="Rectangle 111">
            <a:extLst>
              <a:ext uri="{FF2B5EF4-FFF2-40B4-BE49-F238E27FC236}">
                <a16:creationId xmlns:a16="http://schemas.microsoft.com/office/drawing/2014/main" id="{4E734035-1505-BC18-923E-454AB68C8DB3}"/>
              </a:ext>
            </a:extLst>
          </p:cNvPr>
          <p:cNvSpPr/>
          <p:nvPr/>
        </p:nvSpPr>
        <p:spPr bwMode="auto">
          <a:xfrm>
            <a:off x="8963788" y="4904979"/>
            <a:ext cx="68062" cy="68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3" name="Group 112">
            <a:extLst>
              <a:ext uri="{FF2B5EF4-FFF2-40B4-BE49-F238E27FC236}">
                <a16:creationId xmlns:a16="http://schemas.microsoft.com/office/drawing/2014/main" id="{61181D46-843F-7C7B-3B81-8DEE340BB810}"/>
              </a:ext>
            </a:extLst>
          </p:cNvPr>
          <p:cNvGrpSpPr/>
          <p:nvPr/>
        </p:nvGrpSpPr>
        <p:grpSpPr>
          <a:xfrm>
            <a:off x="8979882" y="5286626"/>
            <a:ext cx="99318" cy="72500"/>
            <a:chOff x="8865186" y="1913879"/>
            <a:chExt cx="82679" cy="72500"/>
          </a:xfrm>
        </p:grpSpPr>
        <p:cxnSp>
          <p:nvCxnSpPr>
            <p:cNvPr id="114" name="Straight Connector 113">
              <a:extLst>
                <a:ext uri="{FF2B5EF4-FFF2-40B4-BE49-F238E27FC236}">
                  <a16:creationId xmlns:a16="http://schemas.microsoft.com/office/drawing/2014/main" id="{7E9698E5-E48E-4798-97E2-E9C32249B854}"/>
                </a:ext>
              </a:extLst>
            </p:cNvPr>
            <p:cNvCxnSpPr>
              <a:cxnSpLocks/>
            </p:cNvCxnSpPr>
            <p:nvPr/>
          </p:nvCxnSpPr>
          <p:spPr bwMode="auto">
            <a:xfrm>
              <a:off x="8865186"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35FE3AE-8E81-5E63-1AC2-ECAF34EB43FE}"/>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6C36D66-570F-E7F8-8500-A452DADC819D}"/>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17" name="Rectangle 116">
            <a:extLst>
              <a:ext uri="{FF2B5EF4-FFF2-40B4-BE49-F238E27FC236}">
                <a16:creationId xmlns:a16="http://schemas.microsoft.com/office/drawing/2014/main" id="{DA076210-F68C-737C-1AA9-8F52D2F7F3A6}"/>
              </a:ext>
            </a:extLst>
          </p:cNvPr>
          <p:cNvSpPr/>
          <p:nvPr/>
        </p:nvSpPr>
        <p:spPr bwMode="auto">
          <a:xfrm>
            <a:off x="8991901" y="5287898"/>
            <a:ext cx="68062" cy="68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8" name="Group 117">
            <a:extLst>
              <a:ext uri="{FF2B5EF4-FFF2-40B4-BE49-F238E27FC236}">
                <a16:creationId xmlns:a16="http://schemas.microsoft.com/office/drawing/2014/main" id="{298DFED7-EB2A-B86A-14F2-E7411FC807C1}"/>
              </a:ext>
            </a:extLst>
          </p:cNvPr>
          <p:cNvGrpSpPr/>
          <p:nvPr/>
        </p:nvGrpSpPr>
        <p:grpSpPr>
          <a:xfrm>
            <a:off x="9015168" y="5455481"/>
            <a:ext cx="120417" cy="72500"/>
            <a:chOff x="8867948" y="1913879"/>
            <a:chExt cx="79917" cy="72500"/>
          </a:xfrm>
        </p:grpSpPr>
        <p:cxnSp>
          <p:nvCxnSpPr>
            <p:cNvPr id="119" name="Straight Connector 118">
              <a:extLst>
                <a:ext uri="{FF2B5EF4-FFF2-40B4-BE49-F238E27FC236}">
                  <a16:creationId xmlns:a16="http://schemas.microsoft.com/office/drawing/2014/main" id="{9CDA490E-2154-D4C5-D83F-64D0106183EF}"/>
                </a:ext>
              </a:extLst>
            </p:cNvPr>
            <p:cNvCxnSpPr>
              <a:cxnSpLocks/>
            </p:cNvCxnSpPr>
            <p:nvPr/>
          </p:nvCxnSpPr>
          <p:spPr bwMode="auto">
            <a:xfrm>
              <a:off x="8867948" y="1950129"/>
              <a:ext cx="78887" cy="0"/>
            </a:xfrm>
            <a:prstGeom prst="line">
              <a:avLst/>
            </a:prstGeom>
            <a:noFill/>
            <a:ln w="19050"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F33BD15-422E-B591-78B5-55311D3881C7}"/>
                </a:ext>
              </a:extLst>
            </p:cNvPr>
            <p:cNvCxnSpPr>
              <a:cxnSpLocks/>
            </p:cNvCxnSpPr>
            <p:nvPr/>
          </p:nvCxnSpPr>
          <p:spPr bwMode="auto">
            <a:xfrm>
              <a:off x="8870709"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6EDEC40-FC1D-637D-CBC3-81BAC8CA5457}"/>
                </a:ext>
              </a:extLst>
            </p:cNvPr>
            <p:cNvCxnSpPr>
              <a:cxnSpLocks/>
            </p:cNvCxnSpPr>
            <p:nvPr/>
          </p:nvCxnSpPr>
          <p:spPr bwMode="auto">
            <a:xfrm>
              <a:off x="8947865"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22" name="Rectangle 121">
            <a:extLst>
              <a:ext uri="{FF2B5EF4-FFF2-40B4-BE49-F238E27FC236}">
                <a16:creationId xmlns:a16="http://schemas.microsoft.com/office/drawing/2014/main" id="{9D493F5F-8DE8-3C64-6FAC-63EB480CB196}"/>
              </a:ext>
            </a:extLst>
          </p:cNvPr>
          <p:cNvSpPr/>
          <p:nvPr/>
        </p:nvSpPr>
        <p:spPr bwMode="auto">
          <a:xfrm>
            <a:off x="9033447" y="5456753"/>
            <a:ext cx="68062" cy="680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CFF38131-A3DB-D30E-FBAC-A385CFF8C74A}"/>
              </a:ext>
            </a:extLst>
          </p:cNvPr>
          <p:cNvSpPr/>
          <p:nvPr/>
        </p:nvSpPr>
        <p:spPr bwMode="auto">
          <a:xfrm>
            <a:off x="10775631" y="1785307"/>
            <a:ext cx="795977" cy="924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24" name="Group 123">
            <a:extLst>
              <a:ext uri="{FF2B5EF4-FFF2-40B4-BE49-F238E27FC236}">
                <a16:creationId xmlns:a16="http://schemas.microsoft.com/office/drawing/2014/main" id="{DC15DAC7-4F9A-8816-66AD-4E7D0FB77564}"/>
              </a:ext>
            </a:extLst>
          </p:cNvPr>
          <p:cNvGrpSpPr/>
          <p:nvPr/>
        </p:nvGrpSpPr>
        <p:grpSpPr>
          <a:xfrm>
            <a:off x="11404962" y="1795284"/>
            <a:ext cx="325374" cy="72500"/>
            <a:chOff x="8865186" y="1913879"/>
            <a:chExt cx="84451" cy="72500"/>
          </a:xfrm>
        </p:grpSpPr>
        <p:cxnSp>
          <p:nvCxnSpPr>
            <p:cNvPr id="125" name="Straight Connector 124">
              <a:extLst>
                <a:ext uri="{FF2B5EF4-FFF2-40B4-BE49-F238E27FC236}">
                  <a16:creationId xmlns:a16="http://schemas.microsoft.com/office/drawing/2014/main" id="{BA29CDAC-DB71-4854-625F-6089B3DB0BF6}"/>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0247558-EC56-96A4-7CB8-2156CEB901F9}"/>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48FE37A-ABAA-5938-E669-5521F5557829}"/>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28" name="Rectangle 127">
            <a:extLst>
              <a:ext uri="{FF2B5EF4-FFF2-40B4-BE49-F238E27FC236}">
                <a16:creationId xmlns:a16="http://schemas.microsoft.com/office/drawing/2014/main" id="{6244CF62-C78A-3E33-7637-E2773077FD65}"/>
              </a:ext>
            </a:extLst>
          </p:cNvPr>
          <p:cNvSpPr/>
          <p:nvPr/>
        </p:nvSpPr>
        <p:spPr bwMode="auto">
          <a:xfrm>
            <a:off x="10773990" y="1976711"/>
            <a:ext cx="384820" cy="924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29" name="Group 128">
            <a:extLst>
              <a:ext uri="{FF2B5EF4-FFF2-40B4-BE49-F238E27FC236}">
                <a16:creationId xmlns:a16="http://schemas.microsoft.com/office/drawing/2014/main" id="{CE719176-4FDE-7E43-AE76-39C9F0D6055A}"/>
              </a:ext>
            </a:extLst>
          </p:cNvPr>
          <p:cNvGrpSpPr/>
          <p:nvPr/>
        </p:nvGrpSpPr>
        <p:grpSpPr>
          <a:xfrm>
            <a:off x="11052159" y="1986688"/>
            <a:ext cx="206928" cy="72500"/>
            <a:chOff x="8865186" y="1913879"/>
            <a:chExt cx="84451" cy="72500"/>
          </a:xfrm>
        </p:grpSpPr>
        <p:cxnSp>
          <p:nvCxnSpPr>
            <p:cNvPr id="130" name="Straight Connector 129">
              <a:extLst>
                <a:ext uri="{FF2B5EF4-FFF2-40B4-BE49-F238E27FC236}">
                  <a16:creationId xmlns:a16="http://schemas.microsoft.com/office/drawing/2014/main" id="{878C5E77-3F4A-9859-7805-90C4AA491458}"/>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76867376-DAE6-AA26-007B-654EE25568F8}"/>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ED75B8E1-FFC8-A91D-C3F1-D83DBD0C6D50}"/>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33" name="Rectangle 132">
            <a:extLst>
              <a:ext uri="{FF2B5EF4-FFF2-40B4-BE49-F238E27FC236}">
                <a16:creationId xmlns:a16="http://schemas.microsoft.com/office/drawing/2014/main" id="{BF8C9E2F-97E1-9408-09FB-B3F72F3CDA34}"/>
              </a:ext>
            </a:extLst>
          </p:cNvPr>
          <p:cNvSpPr/>
          <p:nvPr/>
        </p:nvSpPr>
        <p:spPr bwMode="auto">
          <a:xfrm>
            <a:off x="10761516" y="2345910"/>
            <a:ext cx="219773" cy="924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34" name="Group 133">
            <a:extLst>
              <a:ext uri="{FF2B5EF4-FFF2-40B4-BE49-F238E27FC236}">
                <a16:creationId xmlns:a16="http://schemas.microsoft.com/office/drawing/2014/main" id="{22D43D3D-F40D-25A9-4D71-F04EC8CBBC32}"/>
              </a:ext>
            </a:extLst>
          </p:cNvPr>
          <p:cNvGrpSpPr/>
          <p:nvPr/>
        </p:nvGrpSpPr>
        <p:grpSpPr>
          <a:xfrm>
            <a:off x="10904608" y="2355887"/>
            <a:ext cx="129000" cy="72500"/>
            <a:chOff x="8865186" y="1913879"/>
            <a:chExt cx="84451" cy="72500"/>
          </a:xfrm>
        </p:grpSpPr>
        <p:cxnSp>
          <p:nvCxnSpPr>
            <p:cNvPr id="135" name="Straight Connector 134">
              <a:extLst>
                <a:ext uri="{FF2B5EF4-FFF2-40B4-BE49-F238E27FC236}">
                  <a16:creationId xmlns:a16="http://schemas.microsoft.com/office/drawing/2014/main" id="{6DB6E3DB-9D6B-C543-2D34-D3E96A49B4B8}"/>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B6B2E36-BC69-085E-8380-C64715618B57}"/>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55A27F1-8FB1-43C5-8259-B142F5C5D79D}"/>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38" name="Rectangle 137">
            <a:extLst>
              <a:ext uri="{FF2B5EF4-FFF2-40B4-BE49-F238E27FC236}">
                <a16:creationId xmlns:a16="http://schemas.microsoft.com/office/drawing/2014/main" id="{47F8F566-4C4D-8990-7CD7-D4E4130135DE}"/>
              </a:ext>
            </a:extLst>
          </p:cNvPr>
          <p:cNvSpPr/>
          <p:nvPr/>
        </p:nvSpPr>
        <p:spPr bwMode="auto">
          <a:xfrm>
            <a:off x="10762020" y="2531496"/>
            <a:ext cx="85040" cy="924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39" name="Group 138">
            <a:extLst>
              <a:ext uri="{FF2B5EF4-FFF2-40B4-BE49-F238E27FC236}">
                <a16:creationId xmlns:a16="http://schemas.microsoft.com/office/drawing/2014/main" id="{98054FEB-03F5-B1A4-2828-930FB334D1A0}"/>
              </a:ext>
            </a:extLst>
          </p:cNvPr>
          <p:cNvGrpSpPr/>
          <p:nvPr/>
        </p:nvGrpSpPr>
        <p:grpSpPr>
          <a:xfrm>
            <a:off x="10792938" y="2541473"/>
            <a:ext cx="101639" cy="72500"/>
            <a:chOff x="8865186" y="1913879"/>
            <a:chExt cx="84451" cy="72500"/>
          </a:xfrm>
        </p:grpSpPr>
        <p:cxnSp>
          <p:nvCxnSpPr>
            <p:cNvPr id="140" name="Straight Connector 139">
              <a:extLst>
                <a:ext uri="{FF2B5EF4-FFF2-40B4-BE49-F238E27FC236}">
                  <a16:creationId xmlns:a16="http://schemas.microsoft.com/office/drawing/2014/main" id="{8FE1A27E-9BA8-34C9-A3BC-0A26B7EA0303}"/>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64CB8AD-2FA6-0CDE-4623-4AA6AF401AFC}"/>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B35A003-2DDB-4501-8235-D5AD60B17907}"/>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43" name="Rectangle 142">
            <a:extLst>
              <a:ext uri="{FF2B5EF4-FFF2-40B4-BE49-F238E27FC236}">
                <a16:creationId xmlns:a16="http://schemas.microsoft.com/office/drawing/2014/main" id="{D4512F99-03CC-87C7-C639-B757176DD849}"/>
              </a:ext>
            </a:extLst>
          </p:cNvPr>
          <p:cNvSpPr/>
          <p:nvPr/>
        </p:nvSpPr>
        <p:spPr bwMode="auto">
          <a:xfrm>
            <a:off x="10768826" y="2895233"/>
            <a:ext cx="713378" cy="924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44" name="Group 143">
            <a:extLst>
              <a:ext uri="{FF2B5EF4-FFF2-40B4-BE49-F238E27FC236}">
                <a16:creationId xmlns:a16="http://schemas.microsoft.com/office/drawing/2014/main" id="{E0700B71-6D08-F717-3803-C03D1C8E3F11}"/>
              </a:ext>
            </a:extLst>
          </p:cNvPr>
          <p:cNvGrpSpPr/>
          <p:nvPr/>
        </p:nvGrpSpPr>
        <p:grpSpPr>
          <a:xfrm>
            <a:off x="11290887" y="2905210"/>
            <a:ext cx="395639" cy="72500"/>
            <a:chOff x="8865186" y="1913879"/>
            <a:chExt cx="84451" cy="72500"/>
          </a:xfrm>
        </p:grpSpPr>
        <p:cxnSp>
          <p:nvCxnSpPr>
            <p:cNvPr id="145" name="Straight Connector 144">
              <a:extLst>
                <a:ext uri="{FF2B5EF4-FFF2-40B4-BE49-F238E27FC236}">
                  <a16:creationId xmlns:a16="http://schemas.microsoft.com/office/drawing/2014/main" id="{F756CA0C-5711-7361-D789-92748817318D}"/>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85A0693-612A-D1C3-08D8-770B61848B69}"/>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428FD1E-56C9-41EB-3A70-DFD514CC2377}"/>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48" name="Rectangle 147">
            <a:extLst>
              <a:ext uri="{FF2B5EF4-FFF2-40B4-BE49-F238E27FC236}">
                <a16:creationId xmlns:a16="http://schemas.microsoft.com/office/drawing/2014/main" id="{9202C441-F769-095E-2896-F372AF84F2B1}"/>
              </a:ext>
            </a:extLst>
          </p:cNvPr>
          <p:cNvSpPr/>
          <p:nvPr/>
        </p:nvSpPr>
        <p:spPr bwMode="auto">
          <a:xfrm>
            <a:off x="10768827" y="3248729"/>
            <a:ext cx="103080" cy="924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49" name="Group 148">
            <a:extLst>
              <a:ext uri="{FF2B5EF4-FFF2-40B4-BE49-F238E27FC236}">
                <a16:creationId xmlns:a16="http://schemas.microsoft.com/office/drawing/2014/main" id="{D781D175-B370-4BCD-8B15-9AA8F4DBD382}"/>
              </a:ext>
            </a:extLst>
          </p:cNvPr>
          <p:cNvGrpSpPr/>
          <p:nvPr/>
        </p:nvGrpSpPr>
        <p:grpSpPr>
          <a:xfrm>
            <a:off x="10775631" y="3258706"/>
            <a:ext cx="210681" cy="72500"/>
            <a:chOff x="8865186" y="1913879"/>
            <a:chExt cx="84451" cy="72500"/>
          </a:xfrm>
        </p:grpSpPr>
        <p:cxnSp>
          <p:nvCxnSpPr>
            <p:cNvPr id="150" name="Straight Connector 149">
              <a:extLst>
                <a:ext uri="{FF2B5EF4-FFF2-40B4-BE49-F238E27FC236}">
                  <a16:creationId xmlns:a16="http://schemas.microsoft.com/office/drawing/2014/main" id="{58F48DB6-0AEC-A610-CF72-A78F308A93A9}"/>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3FC64F6-3713-0295-7FB1-9C0BD24FF22F}"/>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3E22BDA-8415-5CF1-CA70-2DED3EBAE95D}"/>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53" name="Rectangle 152">
            <a:extLst>
              <a:ext uri="{FF2B5EF4-FFF2-40B4-BE49-F238E27FC236}">
                <a16:creationId xmlns:a16="http://schemas.microsoft.com/office/drawing/2014/main" id="{6E916E41-DC82-8C5C-9B5C-D2640F9D1EDC}"/>
              </a:ext>
            </a:extLst>
          </p:cNvPr>
          <p:cNvSpPr/>
          <p:nvPr/>
        </p:nvSpPr>
        <p:spPr bwMode="auto">
          <a:xfrm>
            <a:off x="10770165" y="3615519"/>
            <a:ext cx="287908" cy="924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4" name="Group 153">
            <a:extLst>
              <a:ext uri="{FF2B5EF4-FFF2-40B4-BE49-F238E27FC236}">
                <a16:creationId xmlns:a16="http://schemas.microsoft.com/office/drawing/2014/main" id="{1BAC7C87-157E-7F5E-90B7-385AE43118C6}"/>
              </a:ext>
            </a:extLst>
          </p:cNvPr>
          <p:cNvGrpSpPr/>
          <p:nvPr/>
        </p:nvGrpSpPr>
        <p:grpSpPr>
          <a:xfrm>
            <a:off x="10978329" y="3625496"/>
            <a:ext cx="165225" cy="72500"/>
            <a:chOff x="8865186" y="1913879"/>
            <a:chExt cx="84451" cy="72500"/>
          </a:xfrm>
        </p:grpSpPr>
        <p:cxnSp>
          <p:nvCxnSpPr>
            <p:cNvPr id="155" name="Straight Connector 154">
              <a:extLst>
                <a:ext uri="{FF2B5EF4-FFF2-40B4-BE49-F238E27FC236}">
                  <a16:creationId xmlns:a16="http://schemas.microsoft.com/office/drawing/2014/main" id="{A84CFFDC-E21E-3BCB-D23D-EC276D1A2322}"/>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6FAAAAB-9CCF-18BD-C5AB-B0A19A75976F}"/>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1F514518-1CEE-23AC-A119-E8F5B1E51959}"/>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58" name="Rectangle 157">
            <a:extLst>
              <a:ext uri="{FF2B5EF4-FFF2-40B4-BE49-F238E27FC236}">
                <a16:creationId xmlns:a16="http://schemas.microsoft.com/office/drawing/2014/main" id="{A533B789-A1EF-0934-D7E0-4CF6953C7F60}"/>
              </a:ext>
            </a:extLst>
          </p:cNvPr>
          <p:cNvSpPr/>
          <p:nvPr/>
        </p:nvSpPr>
        <p:spPr bwMode="auto">
          <a:xfrm>
            <a:off x="10762352" y="3989612"/>
            <a:ext cx="550757" cy="924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9" name="Group 158">
            <a:extLst>
              <a:ext uri="{FF2B5EF4-FFF2-40B4-BE49-F238E27FC236}">
                <a16:creationId xmlns:a16="http://schemas.microsoft.com/office/drawing/2014/main" id="{529F09C1-B23D-C36F-22C3-4A2AD8F6B5C0}"/>
              </a:ext>
            </a:extLst>
          </p:cNvPr>
          <p:cNvGrpSpPr/>
          <p:nvPr/>
        </p:nvGrpSpPr>
        <p:grpSpPr>
          <a:xfrm>
            <a:off x="11197697" y="3999589"/>
            <a:ext cx="230823" cy="72500"/>
            <a:chOff x="8865186" y="1913879"/>
            <a:chExt cx="84451" cy="72500"/>
          </a:xfrm>
        </p:grpSpPr>
        <p:cxnSp>
          <p:nvCxnSpPr>
            <p:cNvPr id="160" name="Straight Connector 159">
              <a:extLst>
                <a:ext uri="{FF2B5EF4-FFF2-40B4-BE49-F238E27FC236}">
                  <a16:creationId xmlns:a16="http://schemas.microsoft.com/office/drawing/2014/main" id="{8B1C5EF5-216B-0E95-538C-CB04A3E5F32B}"/>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A6C7EF5-D903-9C83-D65E-B318E2EF7208}"/>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C0AAFA52-4F76-CAAE-20C7-38A79C492D3E}"/>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63" name="Rectangle 162">
            <a:extLst>
              <a:ext uri="{FF2B5EF4-FFF2-40B4-BE49-F238E27FC236}">
                <a16:creationId xmlns:a16="http://schemas.microsoft.com/office/drawing/2014/main" id="{74282C18-E0CF-51CA-94E5-4972114E2D43}"/>
              </a:ext>
            </a:extLst>
          </p:cNvPr>
          <p:cNvSpPr/>
          <p:nvPr/>
        </p:nvSpPr>
        <p:spPr bwMode="auto">
          <a:xfrm>
            <a:off x="10749320" y="4353349"/>
            <a:ext cx="45719" cy="924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4" name="Group 163">
            <a:extLst>
              <a:ext uri="{FF2B5EF4-FFF2-40B4-BE49-F238E27FC236}">
                <a16:creationId xmlns:a16="http://schemas.microsoft.com/office/drawing/2014/main" id="{878C26A3-6F9F-1E7A-01E3-B0EFD7C80F65}"/>
              </a:ext>
            </a:extLst>
          </p:cNvPr>
          <p:cNvGrpSpPr/>
          <p:nvPr/>
        </p:nvGrpSpPr>
        <p:grpSpPr>
          <a:xfrm>
            <a:off x="10636631" y="4363326"/>
            <a:ext cx="294866" cy="72500"/>
            <a:chOff x="8865186" y="1913879"/>
            <a:chExt cx="84451" cy="72500"/>
          </a:xfrm>
        </p:grpSpPr>
        <p:cxnSp>
          <p:nvCxnSpPr>
            <p:cNvPr id="165" name="Straight Connector 164">
              <a:extLst>
                <a:ext uri="{FF2B5EF4-FFF2-40B4-BE49-F238E27FC236}">
                  <a16:creationId xmlns:a16="http://schemas.microsoft.com/office/drawing/2014/main" id="{E0BAB122-7EF7-F759-EBFA-72F5F198D912}"/>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1A47AE3D-4757-C8FC-AAA9-3478720E48AD}"/>
                </a:ext>
              </a:extLst>
            </p:cNvPr>
            <p:cNvCxnSpPr>
              <a:cxnSpLocks/>
            </p:cNvCxnSpPr>
            <p:nvPr/>
          </p:nvCxnSpPr>
          <p:spPr bwMode="auto">
            <a:xfrm>
              <a:off x="8866880"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4B6E40C7-E7D2-18F1-3DF6-ECC92E9A8C1C}"/>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68" name="Rectangle 167">
            <a:extLst>
              <a:ext uri="{FF2B5EF4-FFF2-40B4-BE49-F238E27FC236}">
                <a16:creationId xmlns:a16="http://schemas.microsoft.com/office/drawing/2014/main" id="{F97C2A78-6E9F-4DFF-E5F1-C6140EDB4554}"/>
              </a:ext>
            </a:extLst>
          </p:cNvPr>
          <p:cNvSpPr/>
          <p:nvPr/>
        </p:nvSpPr>
        <p:spPr bwMode="auto">
          <a:xfrm>
            <a:off x="10762638" y="4730103"/>
            <a:ext cx="352206" cy="924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9" name="Group 168">
            <a:extLst>
              <a:ext uri="{FF2B5EF4-FFF2-40B4-BE49-F238E27FC236}">
                <a16:creationId xmlns:a16="http://schemas.microsoft.com/office/drawing/2014/main" id="{30D39A4F-6C9F-B591-9E23-8B0BD710B501}"/>
              </a:ext>
            </a:extLst>
          </p:cNvPr>
          <p:cNvGrpSpPr/>
          <p:nvPr/>
        </p:nvGrpSpPr>
        <p:grpSpPr>
          <a:xfrm>
            <a:off x="10992120" y="4740080"/>
            <a:ext cx="230823" cy="72500"/>
            <a:chOff x="8865186" y="1913879"/>
            <a:chExt cx="84451" cy="72500"/>
          </a:xfrm>
        </p:grpSpPr>
        <p:cxnSp>
          <p:nvCxnSpPr>
            <p:cNvPr id="170" name="Straight Connector 169">
              <a:extLst>
                <a:ext uri="{FF2B5EF4-FFF2-40B4-BE49-F238E27FC236}">
                  <a16:creationId xmlns:a16="http://schemas.microsoft.com/office/drawing/2014/main" id="{7738447C-5E31-EBC8-B493-AF2E0F564FE4}"/>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90D8E3C-08ED-5C26-2561-38C70B0B073B}"/>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81619E4-BA4C-8A49-84D3-AD58661088A7}"/>
                </a:ext>
              </a:extLst>
            </p:cNvPr>
            <p:cNvCxnSpPr>
              <a:cxnSpLocks/>
            </p:cNvCxnSpPr>
            <p:nvPr/>
          </p:nvCxnSpPr>
          <p:spPr bwMode="auto">
            <a:xfrm>
              <a:off x="8947471"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73" name="Rectangle 172">
            <a:extLst>
              <a:ext uri="{FF2B5EF4-FFF2-40B4-BE49-F238E27FC236}">
                <a16:creationId xmlns:a16="http://schemas.microsoft.com/office/drawing/2014/main" id="{DE442CD5-CDAC-8B23-58CE-5B1D61B2063F}"/>
              </a:ext>
            </a:extLst>
          </p:cNvPr>
          <p:cNvSpPr/>
          <p:nvPr/>
        </p:nvSpPr>
        <p:spPr bwMode="auto">
          <a:xfrm>
            <a:off x="10762638" y="4901199"/>
            <a:ext cx="119001" cy="924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74" name="Group 173">
            <a:extLst>
              <a:ext uri="{FF2B5EF4-FFF2-40B4-BE49-F238E27FC236}">
                <a16:creationId xmlns:a16="http://schemas.microsoft.com/office/drawing/2014/main" id="{040FC8B9-E640-80DD-590D-EA3A8FDF0B92}"/>
              </a:ext>
            </a:extLst>
          </p:cNvPr>
          <p:cNvGrpSpPr/>
          <p:nvPr/>
        </p:nvGrpSpPr>
        <p:grpSpPr>
          <a:xfrm>
            <a:off x="10791275" y="4911176"/>
            <a:ext cx="195037" cy="72500"/>
            <a:chOff x="8865186" y="1913879"/>
            <a:chExt cx="84451" cy="72500"/>
          </a:xfrm>
        </p:grpSpPr>
        <p:cxnSp>
          <p:nvCxnSpPr>
            <p:cNvPr id="175" name="Straight Connector 174">
              <a:extLst>
                <a:ext uri="{FF2B5EF4-FFF2-40B4-BE49-F238E27FC236}">
                  <a16:creationId xmlns:a16="http://schemas.microsoft.com/office/drawing/2014/main" id="{8F82FB33-D65B-6671-1C2D-C63F2DC44083}"/>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621D16D-7B47-D7B0-FD31-50B702B20A76}"/>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D0E49E15-5AAA-7863-FFB7-0CEEEDB619DD}"/>
                </a:ext>
              </a:extLst>
            </p:cNvPr>
            <p:cNvCxnSpPr>
              <a:cxnSpLocks/>
            </p:cNvCxnSpPr>
            <p:nvPr/>
          </p:nvCxnSpPr>
          <p:spPr bwMode="auto">
            <a:xfrm>
              <a:off x="8947471"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78" name="Rectangle 177">
            <a:extLst>
              <a:ext uri="{FF2B5EF4-FFF2-40B4-BE49-F238E27FC236}">
                <a16:creationId xmlns:a16="http://schemas.microsoft.com/office/drawing/2014/main" id="{B40895FB-1ACA-0864-995B-32922FF6D452}"/>
              </a:ext>
            </a:extLst>
          </p:cNvPr>
          <p:cNvSpPr/>
          <p:nvPr/>
        </p:nvSpPr>
        <p:spPr bwMode="auto">
          <a:xfrm>
            <a:off x="10762303" y="5264936"/>
            <a:ext cx="393547" cy="924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79" name="Group 178">
            <a:extLst>
              <a:ext uri="{FF2B5EF4-FFF2-40B4-BE49-F238E27FC236}">
                <a16:creationId xmlns:a16="http://schemas.microsoft.com/office/drawing/2014/main" id="{6BABCDAB-9414-CD8F-324A-764EE28EFAA2}"/>
              </a:ext>
            </a:extLst>
          </p:cNvPr>
          <p:cNvGrpSpPr/>
          <p:nvPr/>
        </p:nvGrpSpPr>
        <p:grpSpPr>
          <a:xfrm>
            <a:off x="10934457" y="5274913"/>
            <a:ext cx="443757" cy="72500"/>
            <a:chOff x="8864623" y="1913879"/>
            <a:chExt cx="84451" cy="72500"/>
          </a:xfrm>
        </p:grpSpPr>
        <p:cxnSp>
          <p:nvCxnSpPr>
            <p:cNvPr id="180" name="Straight Connector 179">
              <a:extLst>
                <a:ext uri="{FF2B5EF4-FFF2-40B4-BE49-F238E27FC236}">
                  <a16:creationId xmlns:a16="http://schemas.microsoft.com/office/drawing/2014/main" id="{1A8D0595-0A95-7F75-C167-1642A760EC33}"/>
                </a:ext>
              </a:extLst>
            </p:cNvPr>
            <p:cNvCxnSpPr>
              <a:cxnSpLocks/>
            </p:cNvCxnSpPr>
            <p:nvPr/>
          </p:nvCxnSpPr>
          <p:spPr bwMode="auto">
            <a:xfrm>
              <a:off x="8864623"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ED529DD-4E19-3D92-58F0-B0A6E3E03558}"/>
                </a:ext>
              </a:extLst>
            </p:cNvPr>
            <p:cNvCxnSpPr>
              <a:cxnSpLocks/>
            </p:cNvCxnSpPr>
            <p:nvPr/>
          </p:nvCxnSpPr>
          <p:spPr bwMode="auto">
            <a:xfrm>
              <a:off x="8865186"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36343688-A489-C057-6F8C-5D800BA9064C}"/>
                </a:ext>
              </a:extLst>
            </p:cNvPr>
            <p:cNvCxnSpPr>
              <a:cxnSpLocks/>
            </p:cNvCxnSpPr>
            <p:nvPr/>
          </p:nvCxnSpPr>
          <p:spPr bwMode="auto">
            <a:xfrm>
              <a:off x="8947471" y="1913879"/>
              <a:ext cx="0" cy="72500"/>
            </a:xfrm>
            <a:prstGeom prst="line">
              <a:avLst/>
            </a:prstGeom>
            <a:noFill/>
            <a:ln w="19050" cap="flat" cmpd="sng" algn="ctr">
              <a:solidFill>
                <a:schemeClr val="bg1"/>
              </a:solidFill>
              <a:prstDash val="solid"/>
              <a:round/>
              <a:headEnd type="none" w="med" len="med"/>
              <a:tailEnd type="none" w="med" len="med"/>
            </a:ln>
            <a:effectLst/>
          </p:spPr>
        </p:cxnSp>
      </p:grpSp>
      <p:sp>
        <p:nvSpPr>
          <p:cNvPr id="183" name="Rectangle 182">
            <a:extLst>
              <a:ext uri="{FF2B5EF4-FFF2-40B4-BE49-F238E27FC236}">
                <a16:creationId xmlns:a16="http://schemas.microsoft.com/office/drawing/2014/main" id="{6A1B9DF3-E6D9-1EB1-ADAE-0EE20F0FB897}"/>
              </a:ext>
            </a:extLst>
          </p:cNvPr>
          <p:cNvSpPr/>
          <p:nvPr/>
        </p:nvSpPr>
        <p:spPr bwMode="auto">
          <a:xfrm>
            <a:off x="10767435" y="5448381"/>
            <a:ext cx="119000" cy="924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84" name="Group 183">
            <a:extLst>
              <a:ext uri="{FF2B5EF4-FFF2-40B4-BE49-F238E27FC236}">
                <a16:creationId xmlns:a16="http://schemas.microsoft.com/office/drawing/2014/main" id="{8DF4BA28-CEEA-EEF5-B45F-1DB3BC9CFA57}"/>
              </a:ext>
            </a:extLst>
          </p:cNvPr>
          <p:cNvGrpSpPr/>
          <p:nvPr/>
        </p:nvGrpSpPr>
        <p:grpSpPr>
          <a:xfrm>
            <a:off x="10660860" y="5458358"/>
            <a:ext cx="433267" cy="72500"/>
            <a:chOff x="8865186" y="1913879"/>
            <a:chExt cx="84451" cy="72500"/>
          </a:xfrm>
        </p:grpSpPr>
        <p:cxnSp>
          <p:nvCxnSpPr>
            <p:cNvPr id="185" name="Straight Connector 184">
              <a:extLst>
                <a:ext uri="{FF2B5EF4-FFF2-40B4-BE49-F238E27FC236}">
                  <a16:creationId xmlns:a16="http://schemas.microsoft.com/office/drawing/2014/main" id="{A9F49383-23A8-2931-B880-F3EDA4C2889F}"/>
                </a:ext>
              </a:extLst>
            </p:cNvPr>
            <p:cNvCxnSpPr>
              <a:cxnSpLocks/>
            </p:cNvCxnSpPr>
            <p:nvPr/>
          </p:nvCxnSpPr>
          <p:spPr bwMode="auto">
            <a:xfrm>
              <a:off x="8865186" y="1950129"/>
              <a:ext cx="84451" cy="0"/>
            </a:xfrm>
            <a:prstGeom prst="line">
              <a:avLst/>
            </a:prstGeom>
            <a:noFill/>
            <a:ln w="19050"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1128FC22-FFE9-B35E-5976-CBBB55A0D562}"/>
                </a:ext>
              </a:extLst>
            </p:cNvPr>
            <p:cNvCxnSpPr>
              <a:cxnSpLocks/>
            </p:cNvCxnSpPr>
            <p:nvPr/>
          </p:nvCxnSpPr>
          <p:spPr bwMode="auto">
            <a:xfrm>
              <a:off x="8866880" y="1913879"/>
              <a:ext cx="0" cy="72500"/>
            </a:xfrm>
            <a:prstGeom prst="line">
              <a:avLst/>
            </a:prstGeom>
            <a:noFill/>
            <a:ln w="19050"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1F379A4F-9732-51BE-8B03-90316097D47A}"/>
                </a:ext>
              </a:extLst>
            </p:cNvPr>
            <p:cNvCxnSpPr>
              <a:cxnSpLocks/>
            </p:cNvCxnSpPr>
            <p:nvPr/>
          </p:nvCxnSpPr>
          <p:spPr bwMode="auto">
            <a:xfrm>
              <a:off x="8949637" y="1913879"/>
              <a:ext cx="0" cy="72500"/>
            </a:xfrm>
            <a:prstGeom prst="line">
              <a:avLst/>
            </a:prstGeom>
            <a:noFill/>
            <a:ln w="19050"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6450926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E8A229-E11E-65B3-6832-F765C3B5C082}"/>
              </a:ext>
            </a:extLst>
          </p:cNvPr>
          <p:cNvSpPr>
            <a:spLocks noGrp="1"/>
          </p:cNvSpPr>
          <p:nvPr>
            <p:ph type="title"/>
          </p:nvPr>
        </p:nvSpPr>
        <p:spPr/>
        <p:txBody>
          <a:bodyPr/>
          <a:lstStyle/>
          <a:p>
            <a:r>
              <a:rPr lang="en-US" dirty="0"/>
              <a:t>Nirmatrelvir + Ritonavir for Prevention of Long COVID</a:t>
            </a:r>
          </a:p>
        </p:txBody>
      </p:sp>
      <p:sp>
        <p:nvSpPr>
          <p:cNvPr id="6" name="Content Placeholder 5">
            <a:extLst>
              <a:ext uri="{FF2B5EF4-FFF2-40B4-BE49-F238E27FC236}">
                <a16:creationId xmlns:a16="http://schemas.microsoft.com/office/drawing/2014/main" id="{F4F5F204-141F-9C4B-1D47-A57EB4C7623D}"/>
              </a:ext>
            </a:extLst>
          </p:cNvPr>
          <p:cNvSpPr>
            <a:spLocks noGrp="1"/>
          </p:cNvSpPr>
          <p:nvPr>
            <p:ph sz="half" idx="1"/>
          </p:nvPr>
        </p:nvSpPr>
        <p:spPr>
          <a:xfrm>
            <a:off x="604019" y="1492442"/>
            <a:ext cx="4820839" cy="4678738"/>
          </a:xfrm>
        </p:spPr>
        <p:txBody>
          <a:bodyPr/>
          <a:lstStyle/>
          <a:p>
            <a:pPr fontAlgn="auto">
              <a:buClrTx/>
              <a:defRPr/>
            </a:pPr>
            <a:r>
              <a:rPr kumimoji="0" lang="en-US" sz="2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Nir</a:t>
            </a:r>
            <a:r>
              <a:rPr lang="en-US" kern="1200" dirty="0">
                <a:solidFill>
                  <a:prstClr val="black"/>
                </a:solidFill>
                <a:latin typeface="Calibri"/>
                <a:cs typeface="Arial" panose="020B0604020202020204" pitchFamily="34" charset="0"/>
              </a:rPr>
              <a:t>matrelvir associated with:</a:t>
            </a:r>
            <a:endParaRPr kumimoji="0" lang="en-US" sz="2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857250" lvl="1" indent="-457200" fontAlgn="auto">
              <a:buClrTx/>
              <a:buFont typeface="Calibri" panose="020F0502020204030204" pitchFamily="34" charset="0"/>
              <a:buChar char="–"/>
              <a:defRPr/>
            </a:pPr>
            <a:r>
              <a:rPr kumimoji="0" lang="en-US"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2.32 fewer PASC cases per 100 Rx</a:t>
            </a:r>
          </a:p>
          <a:p>
            <a:pPr marL="857250" lvl="1" indent="-457200" fontAlgn="auto">
              <a:buClrTx/>
              <a:buFont typeface="Calibri" panose="020F0502020204030204" pitchFamily="34" charset="0"/>
              <a:buChar char="–"/>
              <a:defRPr/>
            </a:pPr>
            <a:r>
              <a:rPr kumimoji="0" lang="en-US"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0.28 fewer deaths per </a:t>
            </a:r>
            <a:br>
              <a:rPr kumimoji="0" lang="en-US"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br>
            <a:r>
              <a:rPr kumimoji="0" lang="en-US"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100 Rx</a:t>
            </a:r>
          </a:p>
          <a:p>
            <a:pPr marL="857250" lvl="1" indent="-457200" fontAlgn="auto">
              <a:buClrTx/>
              <a:buFont typeface="Calibri" panose="020F0502020204030204" pitchFamily="34" charset="0"/>
              <a:buChar char="–"/>
              <a:defRPr/>
            </a:pPr>
            <a:r>
              <a:rPr kumimoji="0" lang="en-US"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1.09 fewer hospitalizations for every 100 treated persons between 30 and </a:t>
            </a:r>
            <a:br>
              <a:rPr kumimoji="0" lang="en-US"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br>
            <a:r>
              <a:rPr kumimoji="0" lang="en-US"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90 days of infection</a:t>
            </a:r>
            <a:endParaRPr kumimoji="0" lang="en-US" sz="2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endParaRPr lang="en-US" dirty="0"/>
          </a:p>
          <a:p>
            <a:endParaRPr lang="en-US" dirty="0"/>
          </a:p>
        </p:txBody>
      </p:sp>
      <p:sp>
        <p:nvSpPr>
          <p:cNvPr id="10" name="TextBox 9">
            <a:extLst>
              <a:ext uri="{FF2B5EF4-FFF2-40B4-BE49-F238E27FC236}">
                <a16:creationId xmlns:a16="http://schemas.microsoft.com/office/drawing/2014/main" id="{9B1C4F70-6BC0-54F4-6A60-AFCF6676823B}"/>
              </a:ext>
            </a:extLst>
          </p:cNvPr>
          <p:cNvSpPr txBox="1"/>
          <p:nvPr/>
        </p:nvSpPr>
        <p:spPr bwMode="auto">
          <a:xfrm>
            <a:off x="432653" y="6386052"/>
            <a:ext cx="25610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Xie.</a:t>
            </a:r>
            <a:r>
              <a:rPr kumimoji="0" lang="sv-SE"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JAMA Intern Med. 2023;183:554.</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47" name="TextBox 46">
            <a:extLst>
              <a:ext uri="{FF2B5EF4-FFF2-40B4-BE49-F238E27FC236}">
                <a16:creationId xmlns:a16="http://schemas.microsoft.com/office/drawing/2014/main" id="{6B566164-A9CE-F720-C512-0FEBA9BBD6CA}"/>
              </a:ext>
            </a:extLst>
          </p:cNvPr>
          <p:cNvSpPr txBox="1"/>
          <p:nvPr/>
        </p:nvSpPr>
        <p:spPr bwMode="auto">
          <a:xfrm>
            <a:off x="5107945" y="4804989"/>
            <a:ext cx="205049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treatment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Nirmatrelvir</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No. of Events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treatment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Nirmatrelvir</a:t>
            </a:r>
          </a:p>
        </p:txBody>
      </p:sp>
      <p:sp>
        <p:nvSpPr>
          <p:cNvPr id="48" name="TextBox 47">
            <a:extLst>
              <a:ext uri="{FF2B5EF4-FFF2-40B4-BE49-F238E27FC236}">
                <a16:creationId xmlns:a16="http://schemas.microsoft.com/office/drawing/2014/main" id="{4C6B41EE-A213-F123-E4AF-22BB8A7876D8}"/>
              </a:ext>
            </a:extLst>
          </p:cNvPr>
          <p:cNvSpPr txBox="1"/>
          <p:nvPr/>
        </p:nvSpPr>
        <p:spPr bwMode="auto">
          <a:xfrm>
            <a:off x="6364779" y="5015453"/>
            <a:ext cx="77777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246,076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35,717</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 name="TextBox 48">
            <a:extLst>
              <a:ext uri="{FF2B5EF4-FFF2-40B4-BE49-F238E27FC236}">
                <a16:creationId xmlns:a16="http://schemas.microsoft.com/office/drawing/2014/main" id="{E7B2E1A8-4C2E-1467-F1B4-C65A13B440AD}"/>
              </a:ext>
            </a:extLst>
          </p:cNvPr>
          <p:cNvSpPr txBox="1"/>
          <p:nvPr/>
        </p:nvSpPr>
        <p:spPr bwMode="auto">
          <a:xfrm>
            <a:off x="7280479" y="5015452"/>
            <a:ext cx="77777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235,468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31,549</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13,313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1075</a:t>
            </a:r>
          </a:p>
        </p:txBody>
      </p:sp>
      <p:sp>
        <p:nvSpPr>
          <p:cNvPr id="50" name="TextBox 49">
            <a:extLst>
              <a:ext uri="{FF2B5EF4-FFF2-40B4-BE49-F238E27FC236}">
                <a16:creationId xmlns:a16="http://schemas.microsoft.com/office/drawing/2014/main" id="{13ED0833-1F74-6AB3-B524-63373F2DDF59}"/>
              </a:ext>
            </a:extLst>
          </p:cNvPr>
          <p:cNvSpPr txBox="1"/>
          <p:nvPr/>
        </p:nvSpPr>
        <p:spPr bwMode="auto">
          <a:xfrm>
            <a:off x="8209598" y="5019023"/>
            <a:ext cx="77777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225,891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28,461</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21,638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1837</a:t>
            </a:r>
          </a:p>
        </p:txBody>
      </p:sp>
      <p:sp>
        <p:nvSpPr>
          <p:cNvPr id="51" name="TextBox 50">
            <a:extLst>
              <a:ext uri="{FF2B5EF4-FFF2-40B4-BE49-F238E27FC236}">
                <a16:creationId xmlns:a16="http://schemas.microsoft.com/office/drawing/2014/main" id="{2713CB31-509D-2186-8C25-C56ACF2644E3}"/>
              </a:ext>
            </a:extLst>
          </p:cNvPr>
          <p:cNvSpPr txBox="1"/>
          <p:nvPr/>
        </p:nvSpPr>
        <p:spPr bwMode="auto">
          <a:xfrm>
            <a:off x="9112015" y="5022594"/>
            <a:ext cx="77777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216,902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25,920</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27,610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2452</a:t>
            </a:r>
          </a:p>
        </p:txBody>
      </p:sp>
      <p:sp>
        <p:nvSpPr>
          <p:cNvPr id="52" name="TextBox 51">
            <a:extLst>
              <a:ext uri="{FF2B5EF4-FFF2-40B4-BE49-F238E27FC236}">
                <a16:creationId xmlns:a16="http://schemas.microsoft.com/office/drawing/2014/main" id="{E0F324B8-A495-3674-FC1C-722BCB4288AA}"/>
              </a:ext>
            </a:extLst>
          </p:cNvPr>
          <p:cNvSpPr txBox="1"/>
          <p:nvPr/>
        </p:nvSpPr>
        <p:spPr bwMode="auto">
          <a:xfrm>
            <a:off x="10020771" y="5022593"/>
            <a:ext cx="77777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205,222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22,898</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32,354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3060</a:t>
            </a:r>
          </a:p>
        </p:txBody>
      </p:sp>
      <p:sp>
        <p:nvSpPr>
          <p:cNvPr id="54" name="TextBox 53">
            <a:extLst>
              <a:ext uri="{FF2B5EF4-FFF2-40B4-BE49-F238E27FC236}">
                <a16:creationId xmlns:a16="http://schemas.microsoft.com/office/drawing/2014/main" id="{61987519-C290-9AF4-E099-549FBF9CBA16}"/>
              </a:ext>
            </a:extLst>
          </p:cNvPr>
          <p:cNvSpPr txBox="1"/>
          <p:nvPr/>
        </p:nvSpPr>
        <p:spPr bwMode="auto">
          <a:xfrm>
            <a:off x="10930343" y="5020639"/>
            <a:ext cx="77777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189,205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18,134</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36,572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3526</a:t>
            </a:r>
          </a:p>
        </p:txBody>
      </p:sp>
      <p:sp>
        <p:nvSpPr>
          <p:cNvPr id="11" name="Rectangle 10">
            <a:extLst>
              <a:ext uri="{FF2B5EF4-FFF2-40B4-BE49-F238E27FC236}">
                <a16:creationId xmlns:a16="http://schemas.microsoft.com/office/drawing/2014/main" id="{2D635D21-4A48-7823-4A7B-DC8170C4EF91}"/>
              </a:ext>
            </a:extLst>
          </p:cNvPr>
          <p:cNvSpPr/>
          <p:nvPr/>
        </p:nvSpPr>
        <p:spPr bwMode="auto">
          <a:xfrm>
            <a:off x="10058042" y="1545985"/>
            <a:ext cx="1577994" cy="510575"/>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Freeform: Shape 1">
            <a:extLst>
              <a:ext uri="{FF2B5EF4-FFF2-40B4-BE49-F238E27FC236}">
                <a16:creationId xmlns:a16="http://schemas.microsoft.com/office/drawing/2014/main" id="{2437784F-9A69-17F7-AE07-DE380D05D5F9}"/>
              </a:ext>
            </a:extLst>
          </p:cNvPr>
          <p:cNvSpPr/>
          <p:nvPr/>
        </p:nvSpPr>
        <p:spPr bwMode="auto">
          <a:xfrm>
            <a:off x="6732218" y="2200014"/>
            <a:ext cx="4598711" cy="2250466"/>
          </a:xfrm>
          <a:custGeom>
            <a:avLst/>
            <a:gdLst>
              <a:gd name="connsiteX0" fmla="*/ 0 w 3179080"/>
              <a:gd name="connsiteY0" fmla="*/ 0 h 2250466"/>
              <a:gd name="connsiteX1" fmla="*/ 0 w 3179080"/>
              <a:gd name="connsiteY1" fmla="*/ 2250466 h 2250466"/>
              <a:gd name="connsiteX2" fmla="*/ 3179080 w 3179080"/>
              <a:gd name="connsiteY2" fmla="*/ 2250466 h 2250466"/>
            </a:gdLst>
            <a:ahLst/>
            <a:cxnLst>
              <a:cxn ang="0">
                <a:pos x="connsiteX0" y="connsiteY0"/>
              </a:cxn>
              <a:cxn ang="0">
                <a:pos x="connsiteX1" y="connsiteY1"/>
              </a:cxn>
              <a:cxn ang="0">
                <a:pos x="connsiteX2" y="connsiteY2"/>
              </a:cxn>
            </a:cxnLst>
            <a:rect l="l" t="t" r="r" b="b"/>
            <a:pathLst>
              <a:path w="3179080" h="2250466">
                <a:moveTo>
                  <a:pt x="0" y="0"/>
                </a:moveTo>
                <a:lnTo>
                  <a:pt x="0" y="2250466"/>
                </a:lnTo>
                <a:lnTo>
                  <a:pt x="3179080" y="2250466"/>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9" name="Group 18">
            <a:extLst>
              <a:ext uri="{FF2B5EF4-FFF2-40B4-BE49-F238E27FC236}">
                <a16:creationId xmlns:a16="http://schemas.microsoft.com/office/drawing/2014/main" id="{8D427371-A25A-0852-0627-B02A0B95F5E9}"/>
              </a:ext>
            </a:extLst>
          </p:cNvPr>
          <p:cNvGrpSpPr/>
          <p:nvPr/>
        </p:nvGrpSpPr>
        <p:grpSpPr>
          <a:xfrm>
            <a:off x="6634273" y="2214228"/>
            <a:ext cx="86812" cy="2236252"/>
            <a:chOff x="8017977" y="2188875"/>
            <a:chExt cx="90018" cy="2236252"/>
          </a:xfrm>
        </p:grpSpPr>
        <p:cxnSp>
          <p:nvCxnSpPr>
            <p:cNvPr id="8" name="Straight Connector 7">
              <a:extLst>
                <a:ext uri="{FF2B5EF4-FFF2-40B4-BE49-F238E27FC236}">
                  <a16:creationId xmlns:a16="http://schemas.microsoft.com/office/drawing/2014/main" id="{ECD8AE72-1038-73F8-A53C-9BBC70526E54}"/>
                </a:ext>
              </a:extLst>
            </p:cNvPr>
            <p:cNvCxnSpPr>
              <a:cxnSpLocks/>
            </p:cNvCxnSpPr>
            <p:nvPr/>
          </p:nvCxnSpPr>
          <p:spPr bwMode="auto">
            <a:xfrm>
              <a:off x="8017977" y="2188875"/>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A8BA6EB-1403-48EE-FB50-8F0A0EDE46C2}"/>
                </a:ext>
              </a:extLst>
            </p:cNvPr>
            <p:cNvCxnSpPr>
              <a:cxnSpLocks/>
            </p:cNvCxnSpPr>
            <p:nvPr/>
          </p:nvCxnSpPr>
          <p:spPr bwMode="auto">
            <a:xfrm>
              <a:off x="8017977" y="2561584"/>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4B9F6476-F612-70CD-8CE3-D3741D832D5C}"/>
                </a:ext>
              </a:extLst>
            </p:cNvPr>
            <p:cNvCxnSpPr>
              <a:cxnSpLocks/>
            </p:cNvCxnSpPr>
            <p:nvPr/>
          </p:nvCxnSpPr>
          <p:spPr bwMode="auto">
            <a:xfrm>
              <a:off x="8017977" y="2934293"/>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C6F7EEB-4274-A345-4662-4AF6B5F51773}"/>
                </a:ext>
              </a:extLst>
            </p:cNvPr>
            <p:cNvCxnSpPr>
              <a:cxnSpLocks/>
            </p:cNvCxnSpPr>
            <p:nvPr/>
          </p:nvCxnSpPr>
          <p:spPr bwMode="auto">
            <a:xfrm>
              <a:off x="8017977" y="3307002"/>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A1CC570-0E70-5024-8B52-E2D51202E6C3}"/>
                </a:ext>
              </a:extLst>
            </p:cNvPr>
            <p:cNvCxnSpPr>
              <a:cxnSpLocks/>
            </p:cNvCxnSpPr>
            <p:nvPr/>
          </p:nvCxnSpPr>
          <p:spPr bwMode="auto">
            <a:xfrm>
              <a:off x="8017977" y="3679711"/>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77491AD-6392-FA8C-60F8-8343ABA6EDB4}"/>
                </a:ext>
              </a:extLst>
            </p:cNvPr>
            <p:cNvCxnSpPr>
              <a:cxnSpLocks/>
            </p:cNvCxnSpPr>
            <p:nvPr/>
          </p:nvCxnSpPr>
          <p:spPr bwMode="auto">
            <a:xfrm>
              <a:off x="8017977" y="4052420"/>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D28C659-BCE7-17A2-11EB-F88476E67568}"/>
                </a:ext>
              </a:extLst>
            </p:cNvPr>
            <p:cNvCxnSpPr>
              <a:cxnSpLocks/>
            </p:cNvCxnSpPr>
            <p:nvPr/>
          </p:nvCxnSpPr>
          <p:spPr bwMode="auto">
            <a:xfrm>
              <a:off x="8017977" y="4425127"/>
              <a:ext cx="900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B1A16C9E-6AEF-1283-069F-F0B52FDB9E5F}"/>
              </a:ext>
            </a:extLst>
          </p:cNvPr>
          <p:cNvGrpSpPr/>
          <p:nvPr/>
        </p:nvGrpSpPr>
        <p:grpSpPr>
          <a:xfrm rot="5400000">
            <a:off x="8990224" y="2182999"/>
            <a:ext cx="75843" cy="4591856"/>
            <a:chOff x="8017977" y="2561584"/>
            <a:chExt cx="90018" cy="1863543"/>
          </a:xfrm>
        </p:grpSpPr>
        <p:cxnSp>
          <p:nvCxnSpPr>
            <p:cNvPr id="22" name="Straight Connector 21">
              <a:extLst>
                <a:ext uri="{FF2B5EF4-FFF2-40B4-BE49-F238E27FC236}">
                  <a16:creationId xmlns:a16="http://schemas.microsoft.com/office/drawing/2014/main" id="{580439A6-F938-EC71-3FEA-947D620E4E5C}"/>
                </a:ext>
              </a:extLst>
            </p:cNvPr>
            <p:cNvCxnSpPr>
              <a:cxnSpLocks/>
            </p:cNvCxnSpPr>
            <p:nvPr/>
          </p:nvCxnSpPr>
          <p:spPr bwMode="auto">
            <a:xfrm>
              <a:off x="8017977" y="2561584"/>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140FE49-C80E-6CF3-5109-70643A1CD312}"/>
                </a:ext>
              </a:extLst>
            </p:cNvPr>
            <p:cNvCxnSpPr>
              <a:cxnSpLocks/>
            </p:cNvCxnSpPr>
            <p:nvPr/>
          </p:nvCxnSpPr>
          <p:spPr bwMode="auto">
            <a:xfrm>
              <a:off x="8017977" y="2934293"/>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00CBD28-E644-0262-C19D-201B8AAD5755}"/>
                </a:ext>
              </a:extLst>
            </p:cNvPr>
            <p:cNvCxnSpPr>
              <a:cxnSpLocks/>
            </p:cNvCxnSpPr>
            <p:nvPr/>
          </p:nvCxnSpPr>
          <p:spPr bwMode="auto">
            <a:xfrm>
              <a:off x="8017977" y="3307002"/>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77A368E-981B-0B7B-E914-8B95661A6F53}"/>
                </a:ext>
              </a:extLst>
            </p:cNvPr>
            <p:cNvCxnSpPr>
              <a:cxnSpLocks/>
            </p:cNvCxnSpPr>
            <p:nvPr/>
          </p:nvCxnSpPr>
          <p:spPr bwMode="auto">
            <a:xfrm>
              <a:off x="8017977" y="3679711"/>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198E620-335B-D903-217C-9C9F22D04271}"/>
                </a:ext>
              </a:extLst>
            </p:cNvPr>
            <p:cNvCxnSpPr>
              <a:cxnSpLocks/>
            </p:cNvCxnSpPr>
            <p:nvPr/>
          </p:nvCxnSpPr>
          <p:spPr bwMode="auto">
            <a:xfrm>
              <a:off x="8017977" y="4052420"/>
              <a:ext cx="9001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A9E4685-E4A3-77DD-2690-77255A5D2E0C}"/>
                </a:ext>
              </a:extLst>
            </p:cNvPr>
            <p:cNvCxnSpPr>
              <a:cxnSpLocks/>
            </p:cNvCxnSpPr>
            <p:nvPr/>
          </p:nvCxnSpPr>
          <p:spPr bwMode="auto">
            <a:xfrm>
              <a:off x="8017977" y="4425127"/>
              <a:ext cx="90018"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38BD45E6-A3B2-A049-9FDD-8D5CD07F1A17}"/>
              </a:ext>
            </a:extLst>
          </p:cNvPr>
          <p:cNvSpPr txBox="1"/>
          <p:nvPr/>
        </p:nvSpPr>
        <p:spPr bwMode="auto">
          <a:xfrm>
            <a:off x="6077693" y="2015348"/>
            <a:ext cx="605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9" name="TextBox 28">
            <a:extLst>
              <a:ext uri="{FF2B5EF4-FFF2-40B4-BE49-F238E27FC236}">
                <a16:creationId xmlns:a16="http://schemas.microsoft.com/office/drawing/2014/main" id="{C46FF310-681C-2018-314C-B61963F4BC46}"/>
              </a:ext>
            </a:extLst>
          </p:cNvPr>
          <p:cNvSpPr txBox="1"/>
          <p:nvPr/>
        </p:nvSpPr>
        <p:spPr bwMode="auto">
          <a:xfrm>
            <a:off x="6088830" y="2400296"/>
            <a:ext cx="605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0" name="TextBox 29">
            <a:extLst>
              <a:ext uri="{FF2B5EF4-FFF2-40B4-BE49-F238E27FC236}">
                <a16:creationId xmlns:a16="http://schemas.microsoft.com/office/drawing/2014/main" id="{62DF45D2-9062-727D-671C-528818D21BD4}"/>
              </a:ext>
            </a:extLst>
          </p:cNvPr>
          <p:cNvSpPr txBox="1"/>
          <p:nvPr/>
        </p:nvSpPr>
        <p:spPr bwMode="auto">
          <a:xfrm>
            <a:off x="6091715" y="2762743"/>
            <a:ext cx="605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1" name="TextBox 30">
            <a:extLst>
              <a:ext uri="{FF2B5EF4-FFF2-40B4-BE49-F238E27FC236}">
                <a16:creationId xmlns:a16="http://schemas.microsoft.com/office/drawing/2014/main" id="{DAF9F79B-E223-27D7-587C-4BFF01F81E18}"/>
              </a:ext>
            </a:extLst>
          </p:cNvPr>
          <p:cNvSpPr txBox="1"/>
          <p:nvPr/>
        </p:nvSpPr>
        <p:spPr bwMode="auto">
          <a:xfrm>
            <a:off x="6272126" y="3147691"/>
            <a:ext cx="4364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2" name="TextBox 31">
            <a:extLst>
              <a:ext uri="{FF2B5EF4-FFF2-40B4-BE49-F238E27FC236}">
                <a16:creationId xmlns:a16="http://schemas.microsoft.com/office/drawing/2014/main" id="{D9B8F116-7BE4-98FB-2DF8-08A0B45A9E84}"/>
              </a:ext>
            </a:extLst>
          </p:cNvPr>
          <p:cNvSpPr txBox="1"/>
          <p:nvPr/>
        </p:nvSpPr>
        <p:spPr bwMode="auto">
          <a:xfrm>
            <a:off x="6255536" y="3518419"/>
            <a:ext cx="4364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 name="TextBox 32">
            <a:extLst>
              <a:ext uri="{FF2B5EF4-FFF2-40B4-BE49-F238E27FC236}">
                <a16:creationId xmlns:a16="http://schemas.microsoft.com/office/drawing/2014/main" id="{CF0AC021-3A1C-15CE-1D59-5ED73F368354}"/>
              </a:ext>
            </a:extLst>
          </p:cNvPr>
          <p:cNvSpPr txBox="1"/>
          <p:nvPr/>
        </p:nvSpPr>
        <p:spPr bwMode="auto">
          <a:xfrm>
            <a:off x="6258420" y="3880866"/>
            <a:ext cx="4364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4" name="TextBox 33">
            <a:extLst>
              <a:ext uri="{FF2B5EF4-FFF2-40B4-BE49-F238E27FC236}">
                <a16:creationId xmlns:a16="http://schemas.microsoft.com/office/drawing/2014/main" id="{72738322-ADD0-B55D-F20B-C7AF99C771D5}"/>
              </a:ext>
            </a:extLst>
          </p:cNvPr>
          <p:cNvSpPr txBox="1"/>
          <p:nvPr/>
        </p:nvSpPr>
        <p:spPr bwMode="auto">
          <a:xfrm>
            <a:off x="6269557" y="4265814"/>
            <a:ext cx="4364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5" name="TextBox 34">
            <a:extLst>
              <a:ext uri="{FF2B5EF4-FFF2-40B4-BE49-F238E27FC236}">
                <a16:creationId xmlns:a16="http://schemas.microsoft.com/office/drawing/2014/main" id="{19D4C623-E5A0-5048-3560-BFF8855FD61C}"/>
              </a:ext>
            </a:extLst>
          </p:cNvPr>
          <p:cNvSpPr txBox="1"/>
          <p:nvPr/>
        </p:nvSpPr>
        <p:spPr bwMode="auto">
          <a:xfrm>
            <a:off x="6443083" y="4418214"/>
            <a:ext cx="605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6" name="TextBox 35">
            <a:extLst>
              <a:ext uri="{FF2B5EF4-FFF2-40B4-BE49-F238E27FC236}">
                <a16:creationId xmlns:a16="http://schemas.microsoft.com/office/drawing/2014/main" id="{34028CEF-B772-C7B3-6F07-7EB08ECC87E8}"/>
              </a:ext>
            </a:extLst>
          </p:cNvPr>
          <p:cNvSpPr txBox="1"/>
          <p:nvPr/>
        </p:nvSpPr>
        <p:spPr bwMode="auto">
          <a:xfrm>
            <a:off x="7348722" y="4418214"/>
            <a:ext cx="605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7" name="TextBox 36">
            <a:extLst>
              <a:ext uri="{FF2B5EF4-FFF2-40B4-BE49-F238E27FC236}">
                <a16:creationId xmlns:a16="http://schemas.microsoft.com/office/drawing/2014/main" id="{6FD0F7BD-6B4B-CFA7-7F4D-5B7F6934FCD2}"/>
              </a:ext>
            </a:extLst>
          </p:cNvPr>
          <p:cNvSpPr txBox="1"/>
          <p:nvPr/>
        </p:nvSpPr>
        <p:spPr bwMode="auto">
          <a:xfrm>
            <a:off x="8276213" y="4423052"/>
            <a:ext cx="605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38" name="TextBox 37">
            <a:extLst>
              <a:ext uri="{FF2B5EF4-FFF2-40B4-BE49-F238E27FC236}">
                <a16:creationId xmlns:a16="http://schemas.microsoft.com/office/drawing/2014/main" id="{5BEA2DB3-7A71-DDA8-8824-FE9120AC31E0}"/>
              </a:ext>
            </a:extLst>
          </p:cNvPr>
          <p:cNvSpPr txBox="1"/>
          <p:nvPr/>
        </p:nvSpPr>
        <p:spPr bwMode="auto">
          <a:xfrm>
            <a:off x="9097214" y="4423052"/>
            <a:ext cx="77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39" name="TextBox 38">
            <a:extLst>
              <a:ext uri="{FF2B5EF4-FFF2-40B4-BE49-F238E27FC236}">
                <a16:creationId xmlns:a16="http://schemas.microsoft.com/office/drawing/2014/main" id="{8CED8829-AF67-195D-7C46-85ED69FE9E4B}"/>
              </a:ext>
            </a:extLst>
          </p:cNvPr>
          <p:cNvSpPr txBox="1"/>
          <p:nvPr/>
        </p:nvSpPr>
        <p:spPr bwMode="auto">
          <a:xfrm>
            <a:off x="10024705" y="4418214"/>
            <a:ext cx="77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40" name="TextBox 39">
            <a:extLst>
              <a:ext uri="{FF2B5EF4-FFF2-40B4-BE49-F238E27FC236}">
                <a16:creationId xmlns:a16="http://schemas.microsoft.com/office/drawing/2014/main" id="{D3BD8D24-7E6F-B300-B405-6ED0E066E69F}"/>
              </a:ext>
            </a:extLst>
          </p:cNvPr>
          <p:cNvSpPr txBox="1"/>
          <p:nvPr/>
        </p:nvSpPr>
        <p:spPr bwMode="auto">
          <a:xfrm>
            <a:off x="10930343" y="4418214"/>
            <a:ext cx="77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180</a:t>
            </a:r>
          </a:p>
        </p:txBody>
      </p:sp>
      <p:sp>
        <p:nvSpPr>
          <p:cNvPr id="41" name="TextBox 40">
            <a:extLst>
              <a:ext uri="{FF2B5EF4-FFF2-40B4-BE49-F238E27FC236}">
                <a16:creationId xmlns:a16="http://schemas.microsoft.com/office/drawing/2014/main" id="{E9A091AF-0E72-3EB1-548D-0247081D32D0}"/>
              </a:ext>
            </a:extLst>
          </p:cNvPr>
          <p:cNvSpPr txBox="1"/>
          <p:nvPr/>
        </p:nvSpPr>
        <p:spPr bwMode="auto">
          <a:xfrm>
            <a:off x="8541436" y="4674086"/>
            <a:ext cx="9244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sp>
        <p:nvSpPr>
          <p:cNvPr id="42" name="TextBox 41">
            <a:extLst>
              <a:ext uri="{FF2B5EF4-FFF2-40B4-BE49-F238E27FC236}">
                <a16:creationId xmlns:a16="http://schemas.microsoft.com/office/drawing/2014/main" id="{C4662796-7190-4D73-5D4A-FAC7333994CC}"/>
              </a:ext>
            </a:extLst>
          </p:cNvPr>
          <p:cNvSpPr txBox="1"/>
          <p:nvPr/>
        </p:nvSpPr>
        <p:spPr bwMode="auto">
          <a:xfrm rot="16200000">
            <a:off x="5386560" y="3060488"/>
            <a:ext cx="1567353" cy="534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 Rate (%)</a:t>
            </a:r>
          </a:p>
        </p:txBody>
      </p:sp>
      <p:sp>
        <p:nvSpPr>
          <p:cNvPr id="43" name="Freeform: Shape 42">
            <a:extLst>
              <a:ext uri="{FF2B5EF4-FFF2-40B4-BE49-F238E27FC236}">
                <a16:creationId xmlns:a16="http://schemas.microsoft.com/office/drawing/2014/main" id="{43124D9D-9453-303E-43CE-0F71FD74A904}"/>
              </a:ext>
            </a:extLst>
          </p:cNvPr>
          <p:cNvSpPr/>
          <p:nvPr/>
        </p:nvSpPr>
        <p:spPr bwMode="auto">
          <a:xfrm>
            <a:off x="6759631" y="2820669"/>
            <a:ext cx="4564444" cy="1615598"/>
          </a:xfrm>
          <a:custGeom>
            <a:avLst/>
            <a:gdLst>
              <a:gd name="connsiteX0" fmla="*/ 0 w 3155391"/>
              <a:gd name="connsiteY0" fmla="*/ 1615598 h 1615598"/>
              <a:gd name="connsiteX1" fmla="*/ 108970 w 3155391"/>
              <a:gd name="connsiteY1" fmla="*/ 1497152 h 1615598"/>
              <a:gd name="connsiteX2" fmla="*/ 236892 w 3155391"/>
              <a:gd name="connsiteY2" fmla="*/ 1402396 h 1615598"/>
              <a:gd name="connsiteX3" fmla="*/ 364813 w 3155391"/>
              <a:gd name="connsiteY3" fmla="*/ 1283950 h 1615598"/>
              <a:gd name="connsiteX4" fmla="*/ 511685 w 3155391"/>
              <a:gd name="connsiteY4" fmla="*/ 1198669 h 1615598"/>
              <a:gd name="connsiteX5" fmla="*/ 701198 w 3155391"/>
              <a:gd name="connsiteY5" fmla="*/ 1084962 h 1615598"/>
              <a:gd name="connsiteX6" fmla="*/ 871760 w 3155391"/>
              <a:gd name="connsiteY6" fmla="*/ 980730 h 1615598"/>
              <a:gd name="connsiteX7" fmla="*/ 1122865 w 3155391"/>
              <a:gd name="connsiteY7" fmla="*/ 838595 h 1615598"/>
              <a:gd name="connsiteX8" fmla="*/ 1392921 w 3155391"/>
              <a:gd name="connsiteY8" fmla="*/ 720149 h 1615598"/>
              <a:gd name="connsiteX9" fmla="*/ 1833538 w 3155391"/>
              <a:gd name="connsiteY9" fmla="*/ 530636 h 1615598"/>
              <a:gd name="connsiteX10" fmla="*/ 2278894 w 3155391"/>
              <a:gd name="connsiteY10" fmla="*/ 312696 h 1615598"/>
              <a:gd name="connsiteX11" fmla="*/ 2473144 w 3155391"/>
              <a:gd name="connsiteY11" fmla="*/ 236891 h 1615598"/>
              <a:gd name="connsiteX12" fmla="*/ 2904286 w 3155391"/>
              <a:gd name="connsiteY12" fmla="*/ 90019 h 1615598"/>
              <a:gd name="connsiteX13" fmla="*/ 3070110 w 3155391"/>
              <a:gd name="connsiteY13" fmla="*/ 28427 h 1615598"/>
              <a:gd name="connsiteX14" fmla="*/ 3155391 w 3155391"/>
              <a:gd name="connsiteY14" fmla="*/ 0 h 161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55391" h="1615598">
                <a:moveTo>
                  <a:pt x="0" y="1615598"/>
                </a:moveTo>
                <a:cubicBezTo>
                  <a:pt x="34744" y="1574142"/>
                  <a:pt x="69488" y="1532686"/>
                  <a:pt x="108970" y="1497152"/>
                </a:cubicBezTo>
                <a:cubicBezTo>
                  <a:pt x="148452" y="1461618"/>
                  <a:pt x="194252" y="1437930"/>
                  <a:pt x="236892" y="1402396"/>
                </a:cubicBezTo>
                <a:cubicBezTo>
                  <a:pt x="279533" y="1366862"/>
                  <a:pt x="319014" y="1317904"/>
                  <a:pt x="364813" y="1283950"/>
                </a:cubicBezTo>
                <a:cubicBezTo>
                  <a:pt x="410612" y="1249996"/>
                  <a:pt x="511685" y="1198669"/>
                  <a:pt x="511685" y="1198669"/>
                </a:cubicBezTo>
                <a:lnTo>
                  <a:pt x="701198" y="1084962"/>
                </a:lnTo>
                <a:cubicBezTo>
                  <a:pt x="761210" y="1048639"/>
                  <a:pt x="801482" y="1021791"/>
                  <a:pt x="871760" y="980730"/>
                </a:cubicBezTo>
                <a:cubicBezTo>
                  <a:pt x="942038" y="939669"/>
                  <a:pt x="1036005" y="882025"/>
                  <a:pt x="1122865" y="838595"/>
                </a:cubicBezTo>
                <a:cubicBezTo>
                  <a:pt x="1209725" y="795165"/>
                  <a:pt x="1392921" y="720149"/>
                  <a:pt x="1392921" y="720149"/>
                </a:cubicBezTo>
                <a:cubicBezTo>
                  <a:pt x="1511366" y="668823"/>
                  <a:pt x="1685876" y="598545"/>
                  <a:pt x="1833538" y="530636"/>
                </a:cubicBezTo>
                <a:cubicBezTo>
                  <a:pt x="1981200" y="462727"/>
                  <a:pt x="2172293" y="361653"/>
                  <a:pt x="2278894" y="312696"/>
                </a:cubicBezTo>
                <a:cubicBezTo>
                  <a:pt x="2385495" y="263739"/>
                  <a:pt x="2368912" y="274004"/>
                  <a:pt x="2473144" y="236891"/>
                </a:cubicBezTo>
                <a:cubicBezTo>
                  <a:pt x="2577376" y="199778"/>
                  <a:pt x="2804792" y="124763"/>
                  <a:pt x="2904286" y="90019"/>
                </a:cubicBezTo>
                <a:cubicBezTo>
                  <a:pt x="3003780" y="55275"/>
                  <a:pt x="3028259" y="43430"/>
                  <a:pt x="3070110" y="28427"/>
                </a:cubicBezTo>
                <a:cubicBezTo>
                  <a:pt x="3111961" y="13424"/>
                  <a:pt x="3133676" y="6712"/>
                  <a:pt x="3155391" y="0"/>
                </a:cubicBez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Freeform: Shape 43">
            <a:extLst>
              <a:ext uri="{FF2B5EF4-FFF2-40B4-BE49-F238E27FC236}">
                <a16:creationId xmlns:a16="http://schemas.microsoft.com/office/drawing/2014/main" id="{E0F6074C-165D-BAD2-01AA-2D8151F09D80}"/>
              </a:ext>
            </a:extLst>
          </p:cNvPr>
          <p:cNvSpPr/>
          <p:nvPr/>
        </p:nvSpPr>
        <p:spPr bwMode="auto">
          <a:xfrm>
            <a:off x="6759631" y="2265600"/>
            <a:ext cx="4591857" cy="2170667"/>
          </a:xfrm>
          <a:custGeom>
            <a:avLst/>
            <a:gdLst>
              <a:gd name="connsiteX0" fmla="*/ 0 w 3174342"/>
              <a:gd name="connsiteY0" fmla="*/ 2170667 h 2170667"/>
              <a:gd name="connsiteX1" fmla="*/ 61592 w 3174342"/>
              <a:gd name="connsiteY1" fmla="*/ 2000105 h 2170667"/>
              <a:gd name="connsiteX2" fmla="*/ 246367 w 3174342"/>
              <a:gd name="connsiteY2" fmla="*/ 1734787 h 2170667"/>
              <a:gd name="connsiteX3" fmla="*/ 478521 w 3174342"/>
              <a:gd name="connsiteY3" fmla="*/ 1478945 h 2170667"/>
              <a:gd name="connsiteX4" fmla="*/ 795955 w 3174342"/>
              <a:gd name="connsiteY4" fmla="*/ 1189937 h 2170667"/>
              <a:gd name="connsiteX5" fmla="*/ 1156029 w 3174342"/>
              <a:gd name="connsiteY5" fmla="*/ 924619 h 2170667"/>
              <a:gd name="connsiteX6" fmla="*/ 1487677 w 3174342"/>
              <a:gd name="connsiteY6" fmla="*/ 701942 h 2170667"/>
              <a:gd name="connsiteX7" fmla="*/ 1928295 w 3174342"/>
              <a:gd name="connsiteY7" fmla="*/ 460313 h 2170667"/>
              <a:gd name="connsiteX8" fmla="*/ 2259942 w 3174342"/>
              <a:gd name="connsiteY8" fmla="*/ 303964 h 2170667"/>
              <a:gd name="connsiteX9" fmla="*/ 2691084 w 3174342"/>
              <a:gd name="connsiteY9" fmla="*/ 161830 h 2170667"/>
              <a:gd name="connsiteX10" fmla="*/ 3070110 w 3174342"/>
              <a:gd name="connsiteY10" fmla="*/ 24433 h 2170667"/>
              <a:gd name="connsiteX11" fmla="*/ 3174342 w 3174342"/>
              <a:gd name="connsiteY11" fmla="*/ 744 h 2170667"/>
              <a:gd name="connsiteX0" fmla="*/ 0 w 3174342"/>
              <a:gd name="connsiteY0" fmla="*/ 2170667 h 2170667"/>
              <a:gd name="connsiteX1" fmla="*/ 80543 w 3174342"/>
              <a:gd name="connsiteY1" fmla="*/ 2000105 h 2170667"/>
              <a:gd name="connsiteX2" fmla="*/ 246367 w 3174342"/>
              <a:gd name="connsiteY2" fmla="*/ 1734787 h 2170667"/>
              <a:gd name="connsiteX3" fmla="*/ 478521 w 3174342"/>
              <a:gd name="connsiteY3" fmla="*/ 1478945 h 2170667"/>
              <a:gd name="connsiteX4" fmla="*/ 795955 w 3174342"/>
              <a:gd name="connsiteY4" fmla="*/ 1189937 h 2170667"/>
              <a:gd name="connsiteX5" fmla="*/ 1156029 w 3174342"/>
              <a:gd name="connsiteY5" fmla="*/ 924619 h 2170667"/>
              <a:gd name="connsiteX6" fmla="*/ 1487677 w 3174342"/>
              <a:gd name="connsiteY6" fmla="*/ 701942 h 2170667"/>
              <a:gd name="connsiteX7" fmla="*/ 1928295 w 3174342"/>
              <a:gd name="connsiteY7" fmla="*/ 460313 h 2170667"/>
              <a:gd name="connsiteX8" fmla="*/ 2259942 w 3174342"/>
              <a:gd name="connsiteY8" fmla="*/ 303964 h 2170667"/>
              <a:gd name="connsiteX9" fmla="*/ 2691084 w 3174342"/>
              <a:gd name="connsiteY9" fmla="*/ 161830 h 2170667"/>
              <a:gd name="connsiteX10" fmla="*/ 3070110 w 3174342"/>
              <a:gd name="connsiteY10" fmla="*/ 24433 h 2170667"/>
              <a:gd name="connsiteX11" fmla="*/ 3174342 w 3174342"/>
              <a:gd name="connsiteY11" fmla="*/ 744 h 2170667"/>
              <a:gd name="connsiteX0" fmla="*/ 0 w 3174342"/>
              <a:gd name="connsiteY0" fmla="*/ 2170667 h 2170667"/>
              <a:gd name="connsiteX1" fmla="*/ 80543 w 3174342"/>
              <a:gd name="connsiteY1" fmla="*/ 2000105 h 2170667"/>
              <a:gd name="connsiteX2" fmla="*/ 255842 w 3174342"/>
              <a:gd name="connsiteY2" fmla="*/ 1734787 h 2170667"/>
              <a:gd name="connsiteX3" fmla="*/ 478521 w 3174342"/>
              <a:gd name="connsiteY3" fmla="*/ 1478945 h 2170667"/>
              <a:gd name="connsiteX4" fmla="*/ 795955 w 3174342"/>
              <a:gd name="connsiteY4" fmla="*/ 1189937 h 2170667"/>
              <a:gd name="connsiteX5" fmla="*/ 1156029 w 3174342"/>
              <a:gd name="connsiteY5" fmla="*/ 924619 h 2170667"/>
              <a:gd name="connsiteX6" fmla="*/ 1487677 w 3174342"/>
              <a:gd name="connsiteY6" fmla="*/ 701942 h 2170667"/>
              <a:gd name="connsiteX7" fmla="*/ 1928295 w 3174342"/>
              <a:gd name="connsiteY7" fmla="*/ 460313 h 2170667"/>
              <a:gd name="connsiteX8" fmla="*/ 2259942 w 3174342"/>
              <a:gd name="connsiteY8" fmla="*/ 303964 h 2170667"/>
              <a:gd name="connsiteX9" fmla="*/ 2691084 w 3174342"/>
              <a:gd name="connsiteY9" fmla="*/ 161830 h 2170667"/>
              <a:gd name="connsiteX10" fmla="*/ 3070110 w 3174342"/>
              <a:gd name="connsiteY10" fmla="*/ 24433 h 2170667"/>
              <a:gd name="connsiteX11" fmla="*/ 3174342 w 3174342"/>
              <a:gd name="connsiteY11" fmla="*/ 744 h 2170667"/>
              <a:gd name="connsiteX0" fmla="*/ 0 w 3174342"/>
              <a:gd name="connsiteY0" fmla="*/ 2170667 h 2170667"/>
              <a:gd name="connsiteX1" fmla="*/ 80543 w 3174342"/>
              <a:gd name="connsiteY1" fmla="*/ 2000105 h 2170667"/>
              <a:gd name="connsiteX2" fmla="*/ 255842 w 3174342"/>
              <a:gd name="connsiteY2" fmla="*/ 1734787 h 2170667"/>
              <a:gd name="connsiteX3" fmla="*/ 497473 w 3174342"/>
              <a:gd name="connsiteY3" fmla="*/ 1478945 h 2170667"/>
              <a:gd name="connsiteX4" fmla="*/ 795955 w 3174342"/>
              <a:gd name="connsiteY4" fmla="*/ 1189937 h 2170667"/>
              <a:gd name="connsiteX5" fmla="*/ 1156029 w 3174342"/>
              <a:gd name="connsiteY5" fmla="*/ 924619 h 2170667"/>
              <a:gd name="connsiteX6" fmla="*/ 1487677 w 3174342"/>
              <a:gd name="connsiteY6" fmla="*/ 701942 h 2170667"/>
              <a:gd name="connsiteX7" fmla="*/ 1928295 w 3174342"/>
              <a:gd name="connsiteY7" fmla="*/ 460313 h 2170667"/>
              <a:gd name="connsiteX8" fmla="*/ 2259942 w 3174342"/>
              <a:gd name="connsiteY8" fmla="*/ 303964 h 2170667"/>
              <a:gd name="connsiteX9" fmla="*/ 2691084 w 3174342"/>
              <a:gd name="connsiteY9" fmla="*/ 161830 h 2170667"/>
              <a:gd name="connsiteX10" fmla="*/ 3070110 w 3174342"/>
              <a:gd name="connsiteY10" fmla="*/ 24433 h 2170667"/>
              <a:gd name="connsiteX11" fmla="*/ 3174342 w 3174342"/>
              <a:gd name="connsiteY11" fmla="*/ 744 h 217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74342" h="2170667">
                <a:moveTo>
                  <a:pt x="0" y="2170667"/>
                </a:moveTo>
                <a:cubicBezTo>
                  <a:pt x="10265" y="2121709"/>
                  <a:pt x="37903" y="2072752"/>
                  <a:pt x="80543" y="2000105"/>
                </a:cubicBezTo>
                <a:cubicBezTo>
                  <a:pt x="123183" y="1927458"/>
                  <a:pt x="186354" y="1821647"/>
                  <a:pt x="255842" y="1734787"/>
                </a:cubicBezTo>
                <a:cubicBezTo>
                  <a:pt x="325330" y="1647927"/>
                  <a:pt x="407454" y="1569753"/>
                  <a:pt x="497473" y="1478945"/>
                </a:cubicBezTo>
                <a:cubicBezTo>
                  <a:pt x="587492" y="1388137"/>
                  <a:pt x="686196" y="1282325"/>
                  <a:pt x="795955" y="1189937"/>
                </a:cubicBezTo>
                <a:cubicBezTo>
                  <a:pt x="905714" y="1097549"/>
                  <a:pt x="1040742" y="1005951"/>
                  <a:pt x="1156029" y="924619"/>
                </a:cubicBezTo>
                <a:cubicBezTo>
                  <a:pt x="1271316" y="843287"/>
                  <a:pt x="1358966" y="779326"/>
                  <a:pt x="1487677" y="701942"/>
                </a:cubicBezTo>
                <a:cubicBezTo>
                  <a:pt x="1616388" y="624558"/>
                  <a:pt x="1799584" y="526643"/>
                  <a:pt x="1928295" y="460313"/>
                </a:cubicBezTo>
                <a:cubicBezTo>
                  <a:pt x="2057006" y="393983"/>
                  <a:pt x="2132811" y="353711"/>
                  <a:pt x="2259942" y="303964"/>
                </a:cubicBezTo>
                <a:cubicBezTo>
                  <a:pt x="2387074" y="254217"/>
                  <a:pt x="2556056" y="208418"/>
                  <a:pt x="2691084" y="161830"/>
                </a:cubicBezTo>
                <a:cubicBezTo>
                  <a:pt x="2826112" y="115242"/>
                  <a:pt x="2989567" y="51281"/>
                  <a:pt x="3070110" y="24433"/>
                </a:cubicBezTo>
                <a:cubicBezTo>
                  <a:pt x="3150653" y="-2415"/>
                  <a:pt x="3162497" y="-836"/>
                  <a:pt x="3174342" y="744"/>
                </a:cubicBez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1361BE66-DB89-FB6B-20A5-C60667E7CB9A}"/>
              </a:ext>
            </a:extLst>
          </p:cNvPr>
          <p:cNvSpPr txBox="1"/>
          <p:nvPr/>
        </p:nvSpPr>
        <p:spPr bwMode="auto">
          <a:xfrm>
            <a:off x="8369234" y="2142184"/>
            <a:ext cx="2147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treatment</a:t>
            </a:r>
          </a:p>
        </p:txBody>
      </p:sp>
      <p:sp>
        <p:nvSpPr>
          <p:cNvPr id="46" name="TextBox 45">
            <a:extLst>
              <a:ext uri="{FF2B5EF4-FFF2-40B4-BE49-F238E27FC236}">
                <a16:creationId xmlns:a16="http://schemas.microsoft.com/office/drawing/2014/main" id="{C37914CC-A6F2-83ED-1B4F-2D39D232A9BC}"/>
              </a:ext>
            </a:extLst>
          </p:cNvPr>
          <p:cNvSpPr txBox="1"/>
          <p:nvPr/>
        </p:nvSpPr>
        <p:spPr bwMode="auto">
          <a:xfrm>
            <a:off x="9402918" y="3093230"/>
            <a:ext cx="19554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Nirmatrelvir</a:t>
            </a:r>
          </a:p>
        </p:txBody>
      </p:sp>
      <p:sp>
        <p:nvSpPr>
          <p:cNvPr id="56" name="TextBox 55">
            <a:extLst>
              <a:ext uri="{FF2B5EF4-FFF2-40B4-BE49-F238E27FC236}">
                <a16:creationId xmlns:a16="http://schemas.microsoft.com/office/drawing/2014/main" id="{942966D0-CCA8-92A9-993B-45335E516D1D}"/>
              </a:ext>
            </a:extLst>
          </p:cNvPr>
          <p:cNvSpPr txBox="1"/>
          <p:nvPr/>
        </p:nvSpPr>
        <p:spPr bwMode="auto">
          <a:xfrm>
            <a:off x="6415674" y="1439597"/>
            <a:ext cx="50905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PASC Event Rates of Postacute Outcomes in</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Nirmatrelvir and No-Treatment Control Group</a:t>
            </a:r>
          </a:p>
        </p:txBody>
      </p:sp>
    </p:spTree>
    <p:extLst>
      <p:ext uri="{BB962C8B-B14F-4D97-AF65-F5344CB8AC3E}">
        <p14:creationId xmlns:p14="http://schemas.microsoft.com/office/powerpoint/2010/main" val="6168276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6752A-EB5E-4D74-EC1A-00B216346FA0}"/>
              </a:ext>
            </a:extLst>
          </p:cNvPr>
          <p:cNvSpPr>
            <a:spLocks noGrp="1"/>
          </p:cNvSpPr>
          <p:nvPr>
            <p:ph type="title"/>
          </p:nvPr>
        </p:nvSpPr>
        <p:spPr/>
        <p:txBody>
          <a:bodyPr/>
          <a:lstStyle/>
          <a:p>
            <a:r>
              <a:rPr lang="en-US" dirty="0"/>
              <a:t>What strategies are most promising for prevention and treatment of long COVID in nonhospitalized patients?</a:t>
            </a:r>
          </a:p>
        </p:txBody>
      </p:sp>
      <p:sp>
        <p:nvSpPr>
          <p:cNvPr id="3" name="Content Placeholder 2">
            <a:extLst>
              <a:ext uri="{FF2B5EF4-FFF2-40B4-BE49-F238E27FC236}">
                <a16:creationId xmlns:a16="http://schemas.microsoft.com/office/drawing/2014/main" id="{67250DC0-001F-BB24-D53A-FECB7DCF37D8}"/>
              </a:ext>
            </a:extLst>
          </p:cNvPr>
          <p:cNvSpPr>
            <a:spLocks noGrp="1"/>
          </p:cNvSpPr>
          <p:nvPr>
            <p:ph idx="1"/>
          </p:nvPr>
        </p:nvSpPr>
        <p:spPr/>
        <p:txBody>
          <a:bodyPr/>
          <a:lstStyle/>
          <a:p>
            <a:r>
              <a:rPr lang="en-US" dirty="0"/>
              <a:t>Preventing acquisition of </a:t>
            </a:r>
            <a:r>
              <a:rPr lang="en-US" dirty="0">
                <a:latin typeface="Calibri"/>
                <a:cs typeface="Calibri"/>
              </a:rPr>
              <a:t>long COVID </a:t>
            </a:r>
            <a:r>
              <a:rPr lang="en-US" dirty="0"/>
              <a:t>through vaccination is key</a:t>
            </a:r>
          </a:p>
          <a:p>
            <a:pPr lvl="1"/>
            <a:r>
              <a:rPr lang="en-US" dirty="0"/>
              <a:t>Identify patients in need of vaccination and ensure that they are </a:t>
            </a:r>
            <a:br>
              <a:rPr lang="en-US" dirty="0"/>
            </a:br>
            <a:r>
              <a:rPr lang="en-US" dirty="0"/>
              <a:t>up to date</a:t>
            </a:r>
          </a:p>
          <a:p>
            <a:r>
              <a:rPr lang="en-US" dirty="0"/>
              <a:t>No proven treatments of </a:t>
            </a:r>
            <a:r>
              <a:rPr lang="en-US" dirty="0">
                <a:latin typeface="Calibri"/>
                <a:cs typeface="Calibri"/>
              </a:rPr>
              <a:t>long COVID </a:t>
            </a:r>
            <a:r>
              <a:rPr lang="en-US" dirty="0"/>
              <a:t>currently</a:t>
            </a:r>
          </a:p>
          <a:p>
            <a:pPr lvl="1"/>
            <a:r>
              <a:rPr lang="en-US" dirty="0"/>
              <a:t>Small studies are investigating coenzyme Q10, probiotics, </a:t>
            </a:r>
            <a:br>
              <a:rPr lang="en-US" dirty="0"/>
            </a:br>
            <a:r>
              <a:rPr lang="en-US" dirty="0"/>
              <a:t>omega-3 fatty acids </a:t>
            </a:r>
          </a:p>
          <a:p>
            <a:pPr lvl="1"/>
            <a:r>
              <a:rPr lang="en-US" dirty="0"/>
              <a:t>Encourage patients with long COVID to enroll in long COVID studies</a:t>
            </a:r>
          </a:p>
        </p:txBody>
      </p:sp>
    </p:spTree>
    <p:extLst>
      <p:ext uri="{BB962C8B-B14F-4D97-AF65-F5344CB8AC3E}">
        <p14:creationId xmlns:p14="http://schemas.microsoft.com/office/powerpoint/2010/main" val="3223122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6752A-EB5E-4D74-EC1A-00B216346FA0}"/>
              </a:ext>
            </a:extLst>
          </p:cNvPr>
          <p:cNvSpPr>
            <a:spLocks noGrp="1"/>
          </p:cNvSpPr>
          <p:nvPr>
            <p:ph type="title"/>
          </p:nvPr>
        </p:nvSpPr>
        <p:spPr/>
        <p:txBody>
          <a:bodyPr/>
          <a:lstStyle/>
          <a:p>
            <a:r>
              <a:rPr lang="en-US" dirty="0"/>
              <a:t>How does your knowledge of long COVID lead you to individualize your treatment plan?</a:t>
            </a:r>
          </a:p>
        </p:txBody>
      </p:sp>
      <p:sp>
        <p:nvSpPr>
          <p:cNvPr id="3" name="Content Placeholder 2">
            <a:extLst>
              <a:ext uri="{FF2B5EF4-FFF2-40B4-BE49-F238E27FC236}">
                <a16:creationId xmlns:a16="http://schemas.microsoft.com/office/drawing/2014/main" id="{D92D4976-2016-8212-7927-5C12E48B496E}"/>
              </a:ext>
            </a:extLst>
          </p:cNvPr>
          <p:cNvSpPr>
            <a:spLocks noGrp="1"/>
          </p:cNvSpPr>
          <p:nvPr>
            <p:ph idx="1"/>
          </p:nvPr>
        </p:nvSpPr>
        <p:spPr/>
        <p:txBody>
          <a:bodyPr/>
          <a:lstStyle/>
          <a:p>
            <a:r>
              <a:rPr lang="en-US" dirty="0"/>
              <a:t>Long COVID may be more likely to occur in those with previous severe disease or preexisting health conditions such as obesity and metabolic syndrome</a:t>
            </a:r>
          </a:p>
          <a:p>
            <a:r>
              <a:rPr lang="en-US" dirty="0"/>
              <a:t>Identify those with acute COVID-19 who are at highest risk of progression and prioritize treatment for them</a:t>
            </a:r>
          </a:p>
          <a:p>
            <a:r>
              <a:rPr lang="en-US" dirty="0"/>
              <a:t>People unvaccinated and not currently infected with SARS-CoV-2 should be counseled on benefits of vaccination</a:t>
            </a:r>
          </a:p>
          <a:p>
            <a:pPr lvl="1"/>
            <a:r>
              <a:rPr lang="en-US" dirty="0"/>
              <a:t>Avoidance of acute infection</a:t>
            </a:r>
          </a:p>
          <a:p>
            <a:pPr lvl="1"/>
            <a:r>
              <a:rPr lang="en-US" dirty="0"/>
              <a:t>Possible lower risk of long COVID if experiencing breakthrough infection</a:t>
            </a:r>
          </a:p>
        </p:txBody>
      </p:sp>
    </p:spTree>
    <p:extLst>
      <p:ext uri="{BB962C8B-B14F-4D97-AF65-F5344CB8AC3E}">
        <p14:creationId xmlns:p14="http://schemas.microsoft.com/office/powerpoint/2010/main" val="1160885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DC647-8068-1763-6CAB-94CC97D1AF10}"/>
              </a:ext>
            </a:extLst>
          </p:cNvPr>
          <p:cNvSpPr>
            <a:spLocks noGrp="1"/>
          </p:cNvSpPr>
          <p:nvPr>
            <p:ph type="title"/>
          </p:nvPr>
        </p:nvSpPr>
        <p:spPr/>
        <p:txBody>
          <a:bodyPr/>
          <a:lstStyle/>
          <a:p>
            <a:r>
              <a:rPr lang="en-US" dirty="0"/>
              <a:t>Overcoming Barriers in Management of COVID-19 in People With Obesity/Metabolic Syndrome</a:t>
            </a:r>
          </a:p>
        </p:txBody>
      </p:sp>
    </p:spTree>
    <p:extLst>
      <p:ext uri="{BB962C8B-B14F-4D97-AF65-F5344CB8AC3E}">
        <p14:creationId xmlns:p14="http://schemas.microsoft.com/office/powerpoint/2010/main" val="1522262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83DC3A51-4D14-4A57-9DB6-598DA8B3F7D8}"/>
              </a:ext>
            </a:extLst>
          </p:cNvPr>
          <p:cNvSpPr txBox="1">
            <a:spLocks/>
          </p:cNvSpPr>
          <p:nvPr/>
        </p:nvSpPr>
        <p:spPr>
          <a:xfrm>
            <a:off x="428323" y="1526680"/>
            <a:ext cx="11330290" cy="5015281"/>
          </a:xfrm>
          <a:prstGeom prst="rect">
            <a:avLst/>
          </a:prstGeom>
        </p:spPr>
        <p:txBody>
          <a:bodyPr>
            <a:normAutofit/>
          </a:bodyPr>
          <a:lstStyle>
            <a:lvl1pPr marL="0" indent="0" algn="l" defTabSz="914400" rtl="0" eaLnBrk="1" latinLnBrk="0" hangingPunct="1">
              <a:lnSpc>
                <a:spcPct val="110000"/>
              </a:lnSpc>
              <a:spcBef>
                <a:spcPts val="1000"/>
              </a:spcBef>
              <a:buFont typeface="Arial" panose="020B0604020202020204" pitchFamily="34" charset="0"/>
              <a:buNone/>
              <a:defRPr sz="2400" kern="1200">
                <a:solidFill>
                  <a:schemeClr val="tx1"/>
                </a:solidFill>
                <a:latin typeface="+mn-lt"/>
                <a:ea typeface="+mn-ea"/>
                <a:cs typeface="Arial" panose="020B0604020202020204" pitchFamily="34" charset="0"/>
              </a:defRPr>
            </a:lvl1pPr>
            <a:lvl2pPr marL="457200" indent="-274320" algn="l" defTabSz="914400" rtl="0" eaLnBrk="1" latinLnBrk="0" hangingPunct="1">
              <a:lnSpc>
                <a:spcPct val="110000"/>
              </a:lnSpc>
              <a:spcBef>
                <a:spcPts val="500"/>
              </a:spcBef>
              <a:buClr>
                <a:schemeClr val="accent4"/>
              </a:buClr>
              <a:buFont typeface="Arial" panose="020B0604020202020204" pitchFamily="34" charset="0"/>
              <a:buChar char="•"/>
              <a:defRPr sz="2000" kern="1200">
                <a:solidFill>
                  <a:schemeClr val="tx1"/>
                </a:solidFill>
                <a:latin typeface="+mn-lt"/>
                <a:ea typeface="+mn-ea"/>
                <a:cs typeface="Arial" panose="020B0604020202020204" pitchFamily="34" charset="0"/>
              </a:defRPr>
            </a:lvl2pPr>
            <a:lvl3pPr marL="914400" indent="-274320" algn="l" defTabSz="914400" rtl="0" eaLnBrk="1" latinLnBrk="0" hangingPunct="1">
              <a:lnSpc>
                <a:spcPct val="110000"/>
              </a:lnSpc>
              <a:spcBef>
                <a:spcPts val="500"/>
              </a:spcBef>
              <a:buClr>
                <a:schemeClr val="accent4"/>
              </a:buClr>
              <a:buFont typeface="System Font Regular"/>
              <a:buChar char="–"/>
              <a:defRPr sz="1800" kern="1200">
                <a:solidFill>
                  <a:schemeClr val="tx1"/>
                </a:solidFill>
                <a:latin typeface="+mn-lt"/>
                <a:ea typeface="+mn-ea"/>
                <a:cs typeface="Arial" panose="020B0604020202020204" pitchFamily="34" charset="0"/>
              </a:defRPr>
            </a:lvl3pPr>
            <a:lvl4pPr marL="1371600" indent="-274320" algn="l" defTabSz="914400" rtl="0" eaLnBrk="1" latinLnBrk="0" hangingPunct="1">
              <a:lnSpc>
                <a:spcPct val="110000"/>
              </a:lnSpc>
              <a:spcBef>
                <a:spcPts val="500"/>
              </a:spcBef>
              <a:buClr>
                <a:schemeClr val="accent4"/>
              </a:buClr>
              <a:buFont typeface="Courier New" panose="02070309020205020404" pitchFamily="49" charset="0"/>
              <a:buChar char="o"/>
              <a:defRPr sz="1600" kern="1200">
                <a:solidFill>
                  <a:schemeClr val="tx1"/>
                </a:solidFill>
                <a:latin typeface="+mn-lt"/>
                <a:ea typeface="+mn-ea"/>
                <a:cs typeface="Arial" panose="020B0604020202020204" pitchFamily="34" charset="0"/>
              </a:defRPr>
            </a:lvl4pPr>
            <a:lvl5pPr marL="1828800" indent="-274320" algn="l" defTabSz="914400" rtl="0" eaLnBrk="1" latinLnBrk="0" hangingPunct="1">
              <a:lnSpc>
                <a:spcPct val="110000"/>
              </a:lnSpc>
              <a:spcBef>
                <a:spcPts val="500"/>
              </a:spcBef>
              <a:buClr>
                <a:schemeClr val="accent4"/>
              </a:buClr>
              <a:buFont typeface="Wingdings" pitchFamily="2" charset="2"/>
              <a:buChar char="§"/>
              <a:defRPr sz="14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274320" algn="l" defTabSz="914400" rtl="0" eaLnBrk="1" fontAlgn="auto" latinLnBrk="0" hangingPunct="1">
              <a:lnSpc>
                <a:spcPct val="90000"/>
              </a:lnSpc>
              <a:spcAft>
                <a:spcPts val="70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Stigma results from misconceptions and biases that exacerbate suffering on individuals with diseases</a:t>
            </a:r>
          </a:p>
          <a:p>
            <a:pPr marL="914400" marR="0" lvl="2" indent="-274320" algn="l" defTabSz="914400" rtl="0" eaLnBrk="1" fontAlgn="auto" latinLnBrk="0" hangingPunct="1">
              <a:lnSpc>
                <a:spcPct val="90000"/>
              </a:lnSpc>
              <a:spcAft>
                <a:spcPts val="700"/>
              </a:spcAft>
              <a:buClrTx/>
              <a:buSzTx/>
              <a:buFont typeface="System Font Regular"/>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Definition based on the World Obesity Federation: “</a:t>
            </a:r>
            <a:r>
              <a:rPr kumimoji="0" lang="en-US" sz="22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the discriminatory acts and ideologies targeted towards individuals because of their weight and size</a:t>
            </a: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p>
          <a:p>
            <a:pPr marL="914400" marR="0" lvl="2" indent="-274320" algn="l" defTabSz="914400" rtl="0" eaLnBrk="1" fontAlgn="auto" latinLnBrk="0" hangingPunct="1">
              <a:lnSpc>
                <a:spcPct val="90000"/>
              </a:lnSpc>
              <a:spcAft>
                <a:spcPts val="700"/>
              </a:spcAft>
              <a:buClrTx/>
              <a:buSzTx/>
              <a:buFont typeface="System Font Regular"/>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Weight stigma carries deleterious impact for patients with obesity by affecting them socially, psychologically, and physically</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a:p>
            <a:pPr marL="457200" marR="0" lvl="1" indent="-274320" algn="l" defTabSz="914400" rtl="0" eaLnBrk="1" fontAlgn="auto" latinLnBrk="0" hangingPunct="1">
              <a:lnSpc>
                <a:spcPct val="90000"/>
              </a:lnSpc>
              <a:spcAft>
                <a:spcPts val="70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Weight stigma is prevalent among media, schools, workplaces, and even </a:t>
            </a:r>
            <a:b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healthcare settings</a:t>
            </a:r>
          </a:p>
          <a:p>
            <a:pPr marL="457200" marR="0" lvl="1" indent="-274320" algn="l" defTabSz="914400" rtl="0" eaLnBrk="1" fontAlgn="auto" latinLnBrk="0" hangingPunct="1">
              <a:lnSpc>
                <a:spcPct val="90000"/>
              </a:lnSpc>
              <a:spcAft>
                <a:spcPts val="70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Medical professionals have been found to display both explicit and implicit bias</a:t>
            </a:r>
          </a:p>
          <a:p>
            <a:pPr marL="914400" marR="0" lvl="2" indent="-274320" algn="l" defTabSz="914400" rtl="0" eaLnBrk="1" fontAlgn="auto" latinLnBrk="0" hangingPunct="1">
              <a:lnSpc>
                <a:spcPct val="90000"/>
              </a:lnSpc>
              <a:spcAft>
                <a:spcPts val="700"/>
              </a:spcAft>
              <a:buClrTx/>
              <a:buSzTx/>
              <a:buFont typeface="System Font Regular"/>
              <a:buChar char="–"/>
              <a:tabLst/>
              <a:defRPr/>
            </a:pPr>
            <a:r>
              <a:rPr kumimoji="0" lang="en-US" sz="22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Implicit bias</a:t>
            </a:r>
            <a:r>
              <a:rPr kumimoji="0" lang="en-US" sz="220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t>
            </a: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unconscious act with no intention of doing it </a:t>
            </a:r>
          </a:p>
          <a:p>
            <a:pPr marL="914400" marR="0" lvl="2" indent="-274320" algn="l" defTabSz="914400" rtl="0" eaLnBrk="1" fontAlgn="auto" latinLnBrk="0" hangingPunct="1">
              <a:lnSpc>
                <a:spcPct val="90000"/>
              </a:lnSpc>
              <a:spcAft>
                <a:spcPts val="700"/>
              </a:spcAft>
              <a:buClrTx/>
              <a:buSzTx/>
              <a:buFont typeface="System Font Regular"/>
              <a:buChar char="–"/>
              <a:tabLst/>
              <a:defRPr/>
            </a:pPr>
            <a:r>
              <a:rPr kumimoji="0" lang="en-US" sz="22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Explicit bias</a:t>
            </a:r>
            <a:r>
              <a:rPr kumimoji="0" lang="en-US" sz="220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t>
            </a: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conscious act due to prejudice and stereotype with intention; </a:t>
            </a:r>
            <a:b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you are fully aware</a:t>
            </a:r>
          </a:p>
          <a:p>
            <a:pPr marL="182880" marR="0" lvl="1" indent="0" algn="l" defTabSz="914400" rtl="0" eaLnBrk="1" fontAlgn="auto" latinLnBrk="0" hangingPunct="1">
              <a:lnSpc>
                <a:spcPct val="90000"/>
              </a:lnSpc>
              <a:spcAft>
                <a:spcPts val="700"/>
              </a:spcAft>
              <a:buClr>
                <a:srgbClr val="FFC000"/>
              </a:buClr>
              <a:buSzTx/>
              <a:buFont typeface="Arial" panose="020B0604020202020204" pitchFamily="34" charset="0"/>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p:txBody>
      </p:sp>
      <p:sp>
        <p:nvSpPr>
          <p:cNvPr id="2" name="Title 1">
            <a:extLst>
              <a:ext uri="{FF2B5EF4-FFF2-40B4-BE49-F238E27FC236}">
                <a16:creationId xmlns:a16="http://schemas.microsoft.com/office/drawing/2014/main" id="{4B382B13-B246-4143-BA58-BCA8DDB5A7C6}"/>
              </a:ext>
            </a:extLst>
          </p:cNvPr>
          <p:cNvSpPr>
            <a:spLocks noGrp="1"/>
          </p:cNvSpPr>
          <p:nvPr>
            <p:ph type="title"/>
          </p:nvPr>
        </p:nvSpPr>
        <p:spPr/>
        <p:txBody>
          <a:bodyPr>
            <a:normAutofit/>
          </a:bodyPr>
          <a:lstStyle/>
          <a:p>
            <a:r>
              <a:rPr lang="en-US" sz="3600" b="1" dirty="0">
                <a:latin typeface="+mn-lt"/>
              </a:rPr>
              <a:t>The Stigma of Obesity</a:t>
            </a:r>
          </a:p>
        </p:txBody>
      </p:sp>
      <p:sp>
        <p:nvSpPr>
          <p:cNvPr id="11" name="Footer Placeholder 9">
            <a:extLst>
              <a:ext uri="{FF2B5EF4-FFF2-40B4-BE49-F238E27FC236}">
                <a16:creationId xmlns:a16="http://schemas.microsoft.com/office/drawing/2014/main" id="{BA046791-0943-4555-869A-0790D98DAB9F}"/>
              </a:ext>
            </a:extLst>
          </p:cNvPr>
          <p:cNvSpPr txBox="1">
            <a:spLocks/>
          </p:cNvSpPr>
          <p:nvPr/>
        </p:nvSpPr>
        <p:spPr>
          <a:xfrm>
            <a:off x="419837" y="6372684"/>
            <a:ext cx="10552303" cy="35451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Arial"/>
              </a:rPr>
              <a:t>Fulton. ncbi.nlm.nih.gov/books/NBK554571.</a:t>
            </a:r>
          </a:p>
        </p:txBody>
      </p:sp>
    </p:spTree>
    <p:extLst>
      <p:ext uri="{BB962C8B-B14F-4D97-AF65-F5344CB8AC3E}">
        <p14:creationId xmlns:p14="http://schemas.microsoft.com/office/powerpoint/2010/main" val="2392786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F2EFB8-2513-7EE2-C941-F8470B287EDD}"/>
              </a:ext>
            </a:extLst>
          </p:cNvPr>
          <p:cNvSpPr>
            <a:spLocks noGrp="1"/>
          </p:cNvSpPr>
          <p:nvPr>
            <p:ph type="title"/>
          </p:nvPr>
        </p:nvSpPr>
        <p:spPr/>
        <p:txBody>
          <a:bodyPr/>
          <a:lstStyle/>
          <a:p>
            <a:r>
              <a:rPr lang="en-US" dirty="0"/>
              <a:t>Both Obesity and COVID-19 Disproportionately </a:t>
            </a:r>
            <a:br>
              <a:rPr lang="en-US" dirty="0"/>
            </a:br>
            <a:r>
              <a:rPr lang="en-US" dirty="0"/>
              <a:t>Affect Racial and Ethnic Minority Groups</a:t>
            </a:r>
          </a:p>
        </p:txBody>
      </p:sp>
      <p:sp>
        <p:nvSpPr>
          <p:cNvPr id="8" name="Content Placeholder 7">
            <a:extLst>
              <a:ext uri="{FF2B5EF4-FFF2-40B4-BE49-F238E27FC236}">
                <a16:creationId xmlns:a16="http://schemas.microsoft.com/office/drawing/2014/main" id="{467967F6-3DA6-D7AA-E90A-67F4C72C7A66}"/>
              </a:ext>
            </a:extLst>
          </p:cNvPr>
          <p:cNvSpPr>
            <a:spLocks noGrp="1"/>
          </p:cNvSpPr>
          <p:nvPr>
            <p:ph idx="1"/>
          </p:nvPr>
        </p:nvSpPr>
        <p:spPr>
          <a:xfrm>
            <a:off x="604675" y="1513831"/>
            <a:ext cx="5135725" cy="4650686"/>
          </a:xfrm>
        </p:spPr>
        <p:txBody>
          <a:bodyPr/>
          <a:lstStyle/>
          <a:p>
            <a:r>
              <a:rPr lang="en-US" sz="2400" b="0" i="0" dirty="0">
                <a:solidFill>
                  <a:srgbClr val="000000"/>
                </a:solidFill>
                <a:effectLst/>
                <a:latin typeface="+mj-lt"/>
              </a:rPr>
              <a:t>Hispanic and non-Hispanic </a:t>
            </a:r>
            <a:br>
              <a:rPr lang="en-US" sz="2400" b="0" i="0" dirty="0">
                <a:solidFill>
                  <a:srgbClr val="000000"/>
                </a:solidFill>
                <a:effectLst/>
                <a:latin typeface="+mj-lt"/>
              </a:rPr>
            </a:br>
            <a:r>
              <a:rPr lang="en-US" sz="2400" b="0" i="0" dirty="0">
                <a:solidFill>
                  <a:srgbClr val="000000"/>
                </a:solidFill>
                <a:effectLst/>
                <a:latin typeface="+mj-lt"/>
              </a:rPr>
              <a:t>Black individuals:</a:t>
            </a:r>
          </a:p>
          <a:p>
            <a:pPr lvl="1"/>
            <a:r>
              <a:rPr lang="en-US" sz="2200" dirty="0">
                <a:solidFill>
                  <a:srgbClr val="000000"/>
                </a:solidFill>
                <a:latin typeface="+mj-lt"/>
              </a:rPr>
              <a:t>H</a:t>
            </a:r>
            <a:r>
              <a:rPr lang="en-US" sz="2200" b="0" i="0" dirty="0">
                <a:solidFill>
                  <a:srgbClr val="000000"/>
                </a:solidFill>
                <a:effectLst/>
                <a:latin typeface="+mj-lt"/>
              </a:rPr>
              <a:t>igher prevalence of </a:t>
            </a:r>
            <a:r>
              <a:rPr lang="en-US" sz="2200" b="1" i="0" dirty="0">
                <a:solidFill>
                  <a:srgbClr val="000000"/>
                </a:solidFill>
                <a:effectLst/>
                <a:latin typeface="+mj-lt"/>
              </a:rPr>
              <a:t>obesity</a:t>
            </a:r>
          </a:p>
          <a:p>
            <a:pPr lvl="1"/>
            <a:r>
              <a:rPr lang="en-US" sz="2200" dirty="0">
                <a:solidFill>
                  <a:srgbClr val="000000"/>
                </a:solidFill>
                <a:latin typeface="+mj-lt"/>
              </a:rPr>
              <a:t>M</a:t>
            </a:r>
            <a:r>
              <a:rPr lang="en-US" sz="2200" b="0" i="0" dirty="0">
                <a:solidFill>
                  <a:srgbClr val="000000"/>
                </a:solidFill>
                <a:effectLst/>
                <a:latin typeface="+mj-lt"/>
              </a:rPr>
              <a:t>ore likely to experience </a:t>
            </a:r>
            <a:br>
              <a:rPr lang="en-US" sz="2200" b="0" i="0" dirty="0">
                <a:solidFill>
                  <a:srgbClr val="000000"/>
                </a:solidFill>
                <a:effectLst/>
                <a:latin typeface="+mj-lt"/>
              </a:rPr>
            </a:br>
            <a:r>
              <a:rPr lang="en-US" sz="2200" b="1" i="0" dirty="0">
                <a:solidFill>
                  <a:srgbClr val="000000"/>
                </a:solidFill>
                <a:effectLst/>
                <a:latin typeface="+mj-lt"/>
              </a:rPr>
              <a:t>severe COVID-19</a:t>
            </a:r>
          </a:p>
          <a:p>
            <a:r>
              <a:rPr lang="en-US" sz="2400" b="0" i="0" dirty="0">
                <a:solidFill>
                  <a:srgbClr val="000000"/>
                </a:solidFill>
                <a:effectLst/>
                <a:latin typeface="+mj-lt"/>
              </a:rPr>
              <a:t>Racial and ethnic minority groups have </a:t>
            </a:r>
            <a:r>
              <a:rPr lang="en-US" sz="2400" dirty="0">
                <a:solidFill>
                  <a:srgbClr val="000000"/>
                </a:solidFill>
                <a:latin typeface="+mj-lt"/>
              </a:rPr>
              <a:t>faced numerous </a:t>
            </a:r>
            <a:r>
              <a:rPr lang="en-US" sz="2400" b="0" i="0" dirty="0">
                <a:solidFill>
                  <a:srgbClr val="000000"/>
                </a:solidFill>
                <a:effectLst/>
                <a:latin typeface="+mj-lt"/>
              </a:rPr>
              <a:t>inequities in US, leading to increased risk of getting sick and dying from </a:t>
            </a:r>
            <a:br>
              <a:rPr lang="en-US" sz="2400" b="0" i="0" dirty="0">
                <a:solidFill>
                  <a:srgbClr val="000000"/>
                </a:solidFill>
                <a:effectLst/>
                <a:latin typeface="+mj-lt"/>
              </a:rPr>
            </a:br>
            <a:r>
              <a:rPr lang="en-US" sz="2400" b="0" i="0" dirty="0">
                <a:solidFill>
                  <a:srgbClr val="000000"/>
                </a:solidFill>
                <a:effectLst/>
                <a:latin typeface="+mj-lt"/>
              </a:rPr>
              <a:t>COVID-19</a:t>
            </a:r>
          </a:p>
          <a:p>
            <a:endParaRPr lang="en-US" dirty="0"/>
          </a:p>
        </p:txBody>
      </p:sp>
      <p:sp>
        <p:nvSpPr>
          <p:cNvPr id="2" name="Text Box 11">
            <a:extLst>
              <a:ext uri="{FF2B5EF4-FFF2-40B4-BE49-F238E27FC236}">
                <a16:creationId xmlns:a16="http://schemas.microsoft.com/office/drawing/2014/main" id="{6594053F-485A-1A8B-CBAF-43F4CC880F25}"/>
              </a:ext>
            </a:extLst>
          </p:cNvPr>
          <p:cNvSpPr txBox="1">
            <a:spLocks noChangeArrowheads="1"/>
          </p:cNvSpPr>
          <p:nvPr/>
        </p:nvSpPr>
        <p:spPr bwMode="auto">
          <a:xfrm>
            <a:off x="426912" y="6370307"/>
            <a:ext cx="58016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cs typeface="+mn-cs"/>
              </a:rPr>
              <a:t>cdc.gov/obesity/data/obesity-and-covid-19.html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0151A2FA-1933-C0D0-57FE-1B66ADD8B7FF}"/>
              </a:ext>
            </a:extLst>
          </p:cNvPr>
          <p:cNvSpPr txBox="1"/>
          <p:nvPr/>
        </p:nvSpPr>
        <p:spPr bwMode="auto">
          <a:xfrm rot="16200000">
            <a:off x="5413819" y="4070933"/>
            <a:ext cx="9525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t>
            </a:r>
          </a:p>
        </p:txBody>
      </p:sp>
      <p:sp>
        <p:nvSpPr>
          <p:cNvPr id="25" name="TextBox 24">
            <a:extLst>
              <a:ext uri="{FF2B5EF4-FFF2-40B4-BE49-F238E27FC236}">
                <a16:creationId xmlns:a16="http://schemas.microsoft.com/office/drawing/2014/main" id="{1A4C449E-1C08-77B7-7A89-4FB07016F37D}"/>
              </a:ext>
            </a:extLst>
          </p:cNvPr>
          <p:cNvSpPr txBox="1"/>
          <p:nvPr/>
        </p:nvSpPr>
        <p:spPr bwMode="auto">
          <a:xfrm>
            <a:off x="6951590" y="5939250"/>
            <a:ext cx="6479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Total</a:t>
            </a:r>
          </a:p>
        </p:txBody>
      </p:sp>
      <p:sp>
        <p:nvSpPr>
          <p:cNvPr id="26" name="TextBox 25">
            <a:extLst>
              <a:ext uri="{FF2B5EF4-FFF2-40B4-BE49-F238E27FC236}">
                <a16:creationId xmlns:a16="http://schemas.microsoft.com/office/drawing/2014/main" id="{7C521F54-85C3-973D-E769-581E6B0F28C0}"/>
              </a:ext>
            </a:extLst>
          </p:cNvPr>
          <p:cNvSpPr txBox="1"/>
          <p:nvPr/>
        </p:nvSpPr>
        <p:spPr bwMode="auto">
          <a:xfrm>
            <a:off x="8702331" y="5939250"/>
            <a:ext cx="6479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Men</a:t>
            </a:r>
          </a:p>
        </p:txBody>
      </p:sp>
      <p:sp>
        <p:nvSpPr>
          <p:cNvPr id="27" name="TextBox 26">
            <a:extLst>
              <a:ext uri="{FF2B5EF4-FFF2-40B4-BE49-F238E27FC236}">
                <a16:creationId xmlns:a16="http://schemas.microsoft.com/office/drawing/2014/main" id="{C87BC6C1-70A2-B33F-9DBD-072B5C71AE37}"/>
              </a:ext>
            </a:extLst>
          </p:cNvPr>
          <p:cNvSpPr txBox="1"/>
          <p:nvPr/>
        </p:nvSpPr>
        <p:spPr bwMode="auto">
          <a:xfrm>
            <a:off x="10279947" y="5939250"/>
            <a:ext cx="931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Women</a:t>
            </a:r>
          </a:p>
        </p:txBody>
      </p:sp>
      <p:sp>
        <p:nvSpPr>
          <p:cNvPr id="28" name="Rectangle 27">
            <a:extLst>
              <a:ext uri="{FF2B5EF4-FFF2-40B4-BE49-F238E27FC236}">
                <a16:creationId xmlns:a16="http://schemas.microsoft.com/office/drawing/2014/main" id="{B8FA0B03-7257-31F4-C835-213157D3FCB9}"/>
              </a:ext>
            </a:extLst>
          </p:cNvPr>
          <p:cNvSpPr/>
          <p:nvPr/>
        </p:nvSpPr>
        <p:spPr bwMode="auto">
          <a:xfrm>
            <a:off x="5810218" y="2221502"/>
            <a:ext cx="172844" cy="1046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82B70941-88ED-C2A6-2E97-20082135E0F8}"/>
              </a:ext>
            </a:extLst>
          </p:cNvPr>
          <p:cNvSpPr/>
          <p:nvPr/>
        </p:nvSpPr>
        <p:spPr bwMode="auto">
          <a:xfrm>
            <a:off x="7585517" y="2220986"/>
            <a:ext cx="172844" cy="10462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2C22A241-7A87-02CF-808F-07B0ABAFD458}"/>
              </a:ext>
            </a:extLst>
          </p:cNvPr>
          <p:cNvSpPr/>
          <p:nvPr/>
        </p:nvSpPr>
        <p:spPr bwMode="auto">
          <a:xfrm>
            <a:off x="9319186" y="2220986"/>
            <a:ext cx="172844" cy="1046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F051899F-8751-E958-4DCE-BEE03E0378B9}"/>
              </a:ext>
            </a:extLst>
          </p:cNvPr>
          <p:cNvSpPr/>
          <p:nvPr/>
        </p:nvSpPr>
        <p:spPr bwMode="auto">
          <a:xfrm>
            <a:off x="11005605" y="2220986"/>
            <a:ext cx="172844" cy="10462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TextBox 55">
            <a:extLst>
              <a:ext uri="{FF2B5EF4-FFF2-40B4-BE49-F238E27FC236}">
                <a16:creationId xmlns:a16="http://schemas.microsoft.com/office/drawing/2014/main" id="{0C150AC8-9DD9-04CF-B55E-3F1F089F2437}"/>
              </a:ext>
            </a:extLst>
          </p:cNvPr>
          <p:cNvSpPr txBox="1"/>
          <p:nvPr/>
        </p:nvSpPr>
        <p:spPr bwMode="auto">
          <a:xfrm>
            <a:off x="5934202" y="2115209"/>
            <a:ext cx="16653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Non-Hispanic White</a:t>
            </a:r>
          </a:p>
        </p:txBody>
      </p:sp>
      <p:sp>
        <p:nvSpPr>
          <p:cNvPr id="57" name="TextBox 56">
            <a:extLst>
              <a:ext uri="{FF2B5EF4-FFF2-40B4-BE49-F238E27FC236}">
                <a16:creationId xmlns:a16="http://schemas.microsoft.com/office/drawing/2014/main" id="{961443B4-A91D-6D80-3024-474953DD1934}"/>
              </a:ext>
            </a:extLst>
          </p:cNvPr>
          <p:cNvSpPr txBox="1"/>
          <p:nvPr/>
        </p:nvSpPr>
        <p:spPr bwMode="auto">
          <a:xfrm>
            <a:off x="7716658" y="2115209"/>
            <a:ext cx="16653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Non-Hispanic Black</a:t>
            </a:r>
          </a:p>
        </p:txBody>
      </p:sp>
      <p:sp>
        <p:nvSpPr>
          <p:cNvPr id="58" name="TextBox 57">
            <a:extLst>
              <a:ext uri="{FF2B5EF4-FFF2-40B4-BE49-F238E27FC236}">
                <a16:creationId xmlns:a16="http://schemas.microsoft.com/office/drawing/2014/main" id="{9556C711-9EC3-A2AE-BE94-692097C0F83E}"/>
              </a:ext>
            </a:extLst>
          </p:cNvPr>
          <p:cNvSpPr txBox="1"/>
          <p:nvPr/>
        </p:nvSpPr>
        <p:spPr bwMode="auto">
          <a:xfrm>
            <a:off x="9437202" y="2115209"/>
            <a:ext cx="16653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Non-Hispanic Asian</a:t>
            </a:r>
          </a:p>
        </p:txBody>
      </p:sp>
      <p:sp>
        <p:nvSpPr>
          <p:cNvPr id="59" name="TextBox 58">
            <a:extLst>
              <a:ext uri="{FF2B5EF4-FFF2-40B4-BE49-F238E27FC236}">
                <a16:creationId xmlns:a16="http://schemas.microsoft.com/office/drawing/2014/main" id="{178E6F6D-3C9F-A1FE-0121-168E54078247}"/>
              </a:ext>
            </a:extLst>
          </p:cNvPr>
          <p:cNvSpPr txBox="1"/>
          <p:nvPr/>
        </p:nvSpPr>
        <p:spPr bwMode="auto">
          <a:xfrm>
            <a:off x="11123292" y="2115209"/>
            <a:ext cx="8382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Hispanic</a:t>
            </a:r>
          </a:p>
        </p:txBody>
      </p:sp>
      <p:sp>
        <p:nvSpPr>
          <p:cNvPr id="60" name="TextBox 59">
            <a:extLst>
              <a:ext uri="{FF2B5EF4-FFF2-40B4-BE49-F238E27FC236}">
                <a16:creationId xmlns:a16="http://schemas.microsoft.com/office/drawing/2014/main" id="{B7228583-5AC4-DE46-DD37-5816EA443E58}"/>
              </a:ext>
            </a:extLst>
          </p:cNvPr>
          <p:cNvSpPr txBox="1"/>
          <p:nvPr/>
        </p:nvSpPr>
        <p:spPr bwMode="auto">
          <a:xfrm>
            <a:off x="7067385" y="1464411"/>
            <a:ext cx="38529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Age-Adjusted Prevalence of Obesity Among US Adults, 2017-2018</a:t>
            </a:r>
          </a:p>
        </p:txBody>
      </p:sp>
      <p:sp>
        <p:nvSpPr>
          <p:cNvPr id="15" name="TextBox 14">
            <a:extLst>
              <a:ext uri="{FF2B5EF4-FFF2-40B4-BE49-F238E27FC236}">
                <a16:creationId xmlns:a16="http://schemas.microsoft.com/office/drawing/2014/main" id="{CB951296-4ED8-10C0-536A-172D0C1BF165}"/>
              </a:ext>
            </a:extLst>
          </p:cNvPr>
          <p:cNvSpPr txBox="1"/>
          <p:nvPr/>
        </p:nvSpPr>
        <p:spPr bwMode="auto">
          <a:xfrm>
            <a:off x="6047894" y="5103452"/>
            <a:ext cx="458446" cy="25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6" name="TextBox 15">
            <a:extLst>
              <a:ext uri="{FF2B5EF4-FFF2-40B4-BE49-F238E27FC236}">
                <a16:creationId xmlns:a16="http://schemas.microsoft.com/office/drawing/2014/main" id="{70CD8BBF-5B6D-D047-295F-C97CB5228212}"/>
              </a:ext>
            </a:extLst>
          </p:cNvPr>
          <p:cNvSpPr txBox="1"/>
          <p:nvPr/>
        </p:nvSpPr>
        <p:spPr bwMode="auto">
          <a:xfrm>
            <a:off x="6047894" y="4444076"/>
            <a:ext cx="458446" cy="25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7" name="TextBox 16">
            <a:extLst>
              <a:ext uri="{FF2B5EF4-FFF2-40B4-BE49-F238E27FC236}">
                <a16:creationId xmlns:a16="http://schemas.microsoft.com/office/drawing/2014/main" id="{02A9548D-FF1A-BCF6-DDCC-41A746BCD128}"/>
              </a:ext>
            </a:extLst>
          </p:cNvPr>
          <p:cNvSpPr txBox="1"/>
          <p:nvPr/>
        </p:nvSpPr>
        <p:spPr bwMode="auto">
          <a:xfrm>
            <a:off x="6040860" y="3779920"/>
            <a:ext cx="458446" cy="25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C54D4A47-ED76-B003-1909-1BCC57FB0791}"/>
              </a:ext>
            </a:extLst>
          </p:cNvPr>
          <p:cNvSpPr txBox="1"/>
          <p:nvPr/>
        </p:nvSpPr>
        <p:spPr bwMode="auto">
          <a:xfrm>
            <a:off x="6150738" y="5762830"/>
            <a:ext cx="304149" cy="25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24" name="Group 23">
            <a:extLst>
              <a:ext uri="{FF2B5EF4-FFF2-40B4-BE49-F238E27FC236}">
                <a16:creationId xmlns:a16="http://schemas.microsoft.com/office/drawing/2014/main" id="{C9FBD22B-5F24-AB08-CE18-E06BE8874698}"/>
              </a:ext>
            </a:extLst>
          </p:cNvPr>
          <p:cNvGrpSpPr/>
          <p:nvPr/>
        </p:nvGrpSpPr>
        <p:grpSpPr>
          <a:xfrm>
            <a:off x="6451602" y="5953122"/>
            <a:ext cx="4998860" cy="62492"/>
            <a:chOff x="6388011" y="5667660"/>
            <a:chExt cx="5062451" cy="441902"/>
          </a:xfrm>
        </p:grpSpPr>
        <p:cxnSp>
          <p:nvCxnSpPr>
            <p:cNvPr id="20" name="Straight Connector 19">
              <a:extLst>
                <a:ext uri="{FF2B5EF4-FFF2-40B4-BE49-F238E27FC236}">
                  <a16:creationId xmlns:a16="http://schemas.microsoft.com/office/drawing/2014/main" id="{55E15280-19AC-11FE-FF62-5504FAB57722}"/>
                </a:ext>
              </a:extLst>
            </p:cNvPr>
            <p:cNvCxnSpPr/>
            <p:nvPr/>
          </p:nvCxnSpPr>
          <p:spPr bwMode="auto">
            <a:xfrm>
              <a:off x="6388011" y="5667660"/>
              <a:ext cx="0" cy="441902"/>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3B3DFE8-CF28-E547-9917-871DE3A0D27F}"/>
                </a:ext>
              </a:extLst>
            </p:cNvPr>
            <p:cNvCxnSpPr/>
            <p:nvPr/>
          </p:nvCxnSpPr>
          <p:spPr bwMode="auto">
            <a:xfrm>
              <a:off x="8075495" y="5667660"/>
              <a:ext cx="0" cy="441902"/>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2E417E6-D0FE-9B61-309A-14E177B06BEA}"/>
                </a:ext>
              </a:extLst>
            </p:cNvPr>
            <p:cNvCxnSpPr/>
            <p:nvPr/>
          </p:nvCxnSpPr>
          <p:spPr bwMode="auto">
            <a:xfrm>
              <a:off x="9762979" y="5667660"/>
              <a:ext cx="0" cy="441902"/>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8934761-3E75-62C1-B87E-DAC39C2FEDD0}"/>
                </a:ext>
              </a:extLst>
            </p:cNvPr>
            <p:cNvCxnSpPr/>
            <p:nvPr/>
          </p:nvCxnSpPr>
          <p:spPr bwMode="auto">
            <a:xfrm>
              <a:off x="11450462" y="5667660"/>
              <a:ext cx="0" cy="441902"/>
            </a:xfrm>
            <a:prstGeom prst="line">
              <a:avLst/>
            </a:prstGeom>
            <a:noFill/>
            <a:ln w="28575" cap="flat" cmpd="sng" algn="ctr">
              <a:solidFill>
                <a:schemeClr val="bg1"/>
              </a:solidFill>
              <a:prstDash val="solid"/>
              <a:round/>
              <a:headEnd type="none" w="med" len="med"/>
              <a:tailEnd type="none" w="med" len="med"/>
            </a:ln>
            <a:effectLst/>
          </p:spPr>
        </p:cxnSp>
      </p:grpSp>
      <p:sp>
        <p:nvSpPr>
          <p:cNvPr id="32" name="Rectangle 31">
            <a:extLst>
              <a:ext uri="{FF2B5EF4-FFF2-40B4-BE49-F238E27FC236}">
                <a16:creationId xmlns:a16="http://schemas.microsoft.com/office/drawing/2014/main" id="{A6C9DDBD-9242-AF62-5938-E813E9290FA0}"/>
              </a:ext>
            </a:extLst>
          </p:cNvPr>
          <p:cNvSpPr/>
          <p:nvPr/>
        </p:nvSpPr>
        <p:spPr bwMode="auto">
          <a:xfrm>
            <a:off x="6614024" y="4558383"/>
            <a:ext cx="315735" cy="13947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DA4F432F-9FA0-52F2-D91F-2E743481FD80}"/>
              </a:ext>
            </a:extLst>
          </p:cNvPr>
          <p:cNvSpPr/>
          <p:nvPr/>
        </p:nvSpPr>
        <p:spPr bwMode="auto">
          <a:xfrm>
            <a:off x="6929759" y="4313264"/>
            <a:ext cx="315735" cy="1639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30B81DD5-ED5B-E969-268E-F8549A8D36B4}"/>
              </a:ext>
            </a:extLst>
          </p:cNvPr>
          <p:cNvSpPr/>
          <p:nvPr/>
        </p:nvSpPr>
        <p:spPr bwMode="auto">
          <a:xfrm>
            <a:off x="7245493" y="5376465"/>
            <a:ext cx="315735" cy="5766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4FE1F163-A92A-617E-5C87-A9707D7C2D75}"/>
              </a:ext>
            </a:extLst>
          </p:cNvPr>
          <p:cNvSpPr/>
          <p:nvPr/>
        </p:nvSpPr>
        <p:spPr bwMode="auto">
          <a:xfrm>
            <a:off x="7561228" y="4469527"/>
            <a:ext cx="315735" cy="1483594"/>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A31BB97B-DB1E-0180-F806-731910E144D4}"/>
              </a:ext>
            </a:extLst>
          </p:cNvPr>
          <p:cNvSpPr/>
          <p:nvPr/>
        </p:nvSpPr>
        <p:spPr bwMode="auto">
          <a:xfrm>
            <a:off x="8332112" y="4472592"/>
            <a:ext cx="315735" cy="14805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DE6BA153-B230-7F89-5039-4B4F3547BD7E}"/>
              </a:ext>
            </a:extLst>
          </p:cNvPr>
          <p:cNvSpPr/>
          <p:nvPr/>
        </p:nvSpPr>
        <p:spPr bwMode="auto">
          <a:xfrm>
            <a:off x="8647847" y="4592087"/>
            <a:ext cx="315735" cy="136103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C6E75FD3-38EE-79B3-3344-42FB8C6ECDCC}"/>
              </a:ext>
            </a:extLst>
          </p:cNvPr>
          <p:cNvSpPr/>
          <p:nvPr/>
        </p:nvSpPr>
        <p:spPr bwMode="auto">
          <a:xfrm>
            <a:off x="8963581" y="5376465"/>
            <a:ext cx="315735" cy="57665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5DFCB829-DB56-9DB2-47EB-A5CCA7E4E410}"/>
              </a:ext>
            </a:extLst>
          </p:cNvPr>
          <p:cNvSpPr/>
          <p:nvPr/>
        </p:nvSpPr>
        <p:spPr bwMode="auto">
          <a:xfrm>
            <a:off x="9279316" y="4441952"/>
            <a:ext cx="315735" cy="151117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D99DC379-F31A-0773-9446-3E7E62BBE1DD}"/>
              </a:ext>
            </a:extLst>
          </p:cNvPr>
          <p:cNvSpPr/>
          <p:nvPr/>
        </p:nvSpPr>
        <p:spPr bwMode="auto">
          <a:xfrm>
            <a:off x="10058401" y="4634983"/>
            <a:ext cx="315735" cy="1318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4A692773-8570-C099-C14A-A4395C3026BA}"/>
              </a:ext>
            </a:extLst>
          </p:cNvPr>
          <p:cNvSpPr/>
          <p:nvPr/>
        </p:nvSpPr>
        <p:spPr bwMode="auto">
          <a:xfrm>
            <a:off x="10374136" y="4071209"/>
            <a:ext cx="315735" cy="188191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F87CA208-042D-806E-7164-A7C73C4C0E35}"/>
              </a:ext>
            </a:extLst>
          </p:cNvPr>
          <p:cNvSpPr/>
          <p:nvPr/>
        </p:nvSpPr>
        <p:spPr bwMode="auto">
          <a:xfrm>
            <a:off x="10689870" y="5385658"/>
            <a:ext cx="315735" cy="56746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440E23D6-CFF4-76B7-E092-375C3C7EC46A}"/>
              </a:ext>
            </a:extLst>
          </p:cNvPr>
          <p:cNvSpPr/>
          <p:nvPr/>
        </p:nvSpPr>
        <p:spPr bwMode="auto">
          <a:xfrm>
            <a:off x="11005605" y="4506296"/>
            <a:ext cx="315735" cy="1446826"/>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TextBox 43">
            <a:extLst>
              <a:ext uri="{FF2B5EF4-FFF2-40B4-BE49-F238E27FC236}">
                <a16:creationId xmlns:a16="http://schemas.microsoft.com/office/drawing/2014/main" id="{1BF33D27-B38C-D505-8194-3BAC9800661B}"/>
              </a:ext>
            </a:extLst>
          </p:cNvPr>
          <p:cNvSpPr txBox="1"/>
          <p:nvPr/>
        </p:nvSpPr>
        <p:spPr bwMode="auto">
          <a:xfrm>
            <a:off x="7133747" y="5118358"/>
            <a:ext cx="631469"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baseline="300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17.4</a:t>
            </a:r>
          </a:p>
        </p:txBody>
      </p:sp>
      <p:sp>
        <p:nvSpPr>
          <p:cNvPr id="45" name="TextBox 44">
            <a:extLst>
              <a:ext uri="{FF2B5EF4-FFF2-40B4-BE49-F238E27FC236}">
                <a16:creationId xmlns:a16="http://schemas.microsoft.com/office/drawing/2014/main" id="{E9E6A3C1-ECA1-1519-80DA-C166B4A0B4AD}"/>
              </a:ext>
            </a:extLst>
          </p:cNvPr>
          <p:cNvSpPr txBox="1"/>
          <p:nvPr/>
        </p:nvSpPr>
        <p:spPr bwMode="auto">
          <a:xfrm>
            <a:off x="6826104" y="4068707"/>
            <a:ext cx="631469"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 49.6</a:t>
            </a:r>
          </a:p>
        </p:txBody>
      </p:sp>
      <p:sp>
        <p:nvSpPr>
          <p:cNvPr id="46" name="TextBox 45">
            <a:extLst>
              <a:ext uri="{FF2B5EF4-FFF2-40B4-BE49-F238E27FC236}">
                <a16:creationId xmlns:a16="http://schemas.microsoft.com/office/drawing/2014/main" id="{5EC02600-480F-3BDF-F698-1BB26371FE13}"/>
              </a:ext>
            </a:extLst>
          </p:cNvPr>
          <p:cNvSpPr txBox="1"/>
          <p:nvPr/>
        </p:nvSpPr>
        <p:spPr bwMode="auto">
          <a:xfrm>
            <a:off x="8860962" y="5128889"/>
            <a:ext cx="631469"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baseline="300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17.5</a:t>
            </a:r>
          </a:p>
        </p:txBody>
      </p:sp>
      <p:sp>
        <p:nvSpPr>
          <p:cNvPr id="47" name="TextBox 46">
            <a:extLst>
              <a:ext uri="{FF2B5EF4-FFF2-40B4-BE49-F238E27FC236}">
                <a16:creationId xmlns:a16="http://schemas.microsoft.com/office/drawing/2014/main" id="{047BE32F-D046-F955-9D24-61AC790951F3}"/>
              </a:ext>
            </a:extLst>
          </p:cNvPr>
          <p:cNvSpPr txBox="1"/>
          <p:nvPr/>
        </p:nvSpPr>
        <p:spPr bwMode="auto">
          <a:xfrm>
            <a:off x="10588922" y="5145213"/>
            <a:ext cx="631469"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baseline="300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17.2</a:t>
            </a:r>
          </a:p>
        </p:txBody>
      </p:sp>
      <p:sp>
        <p:nvSpPr>
          <p:cNvPr id="48" name="TextBox 47">
            <a:extLst>
              <a:ext uri="{FF2B5EF4-FFF2-40B4-BE49-F238E27FC236}">
                <a16:creationId xmlns:a16="http://schemas.microsoft.com/office/drawing/2014/main" id="{11910CDF-D711-3323-51A7-97F2E02BAF6F}"/>
              </a:ext>
            </a:extLst>
          </p:cNvPr>
          <p:cNvSpPr txBox="1"/>
          <p:nvPr/>
        </p:nvSpPr>
        <p:spPr bwMode="auto">
          <a:xfrm>
            <a:off x="10224360" y="3840172"/>
            <a:ext cx="631469"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baseline="300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56.9</a:t>
            </a:r>
          </a:p>
        </p:txBody>
      </p:sp>
      <p:sp>
        <p:nvSpPr>
          <p:cNvPr id="49" name="TextBox 48">
            <a:extLst>
              <a:ext uri="{FF2B5EF4-FFF2-40B4-BE49-F238E27FC236}">
                <a16:creationId xmlns:a16="http://schemas.microsoft.com/office/drawing/2014/main" id="{C3E1D9A4-8A28-2B51-F123-C5171FEE3B61}"/>
              </a:ext>
            </a:extLst>
          </p:cNvPr>
          <p:cNvSpPr txBox="1"/>
          <p:nvPr/>
        </p:nvSpPr>
        <p:spPr bwMode="auto">
          <a:xfrm>
            <a:off x="6539338" y="4318102"/>
            <a:ext cx="631469"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42.2</a:t>
            </a:r>
          </a:p>
        </p:txBody>
      </p:sp>
      <p:sp>
        <p:nvSpPr>
          <p:cNvPr id="50" name="TextBox 49">
            <a:extLst>
              <a:ext uri="{FF2B5EF4-FFF2-40B4-BE49-F238E27FC236}">
                <a16:creationId xmlns:a16="http://schemas.microsoft.com/office/drawing/2014/main" id="{C3EB6D32-C317-4BD0-250E-123EDAF3830A}"/>
              </a:ext>
            </a:extLst>
          </p:cNvPr>
          <p:cNvSpPr txBox="1"/>
          <p:nvPr/>
        </p:nvSpPr>
        <p:spPr bwMode="auto">
          <a:xfrm>
            <a:off x="7493591" y="4229001"/>
            <a:ext cx="458323"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44.8</a:t>
            </a:r>
          </a:p>
        </p:txBody>
      </p:sp>
      <p:sp>
        <p:nvSpPr>
          <p:cNvPr id="51" name="TextBox 50">
            <a:extLst>
              <a:ext uri="{FF2B5EF4-FFF2-40B4-BE49-F238E27FC236}">
                <a16:creationId xmlns:a16="http://schemas.microsoft.com/office/drawing/2014/main" id="{489A771E-3BBC-BE17-D2A2-C9E08D06196C}"/>
              </a:ext>
            </a:extLst>
          </p:cNvPr>
          <p:cNvSpPr txBox="1"/>
          <p:nvPr/>
        </p:nvSpPr>
        <p:spPr bwMode="auto">
          <a:xfrm>
            <a:off x="8276097" y="4220179"/>
            <a:ext cx="458323"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44.7</a:t>
            </a:r>
          </a:p>
        </p:txBody>
      </p:sp>
      <p:sp>
        <p:nvSpPr>
          <p:cNvPr id="52" name="TextBox 51">
            <a:extLst>
              <a:ext uri="{FF2B5EF4-FFF2-40B4-BE49-F238E27FC236}">
                <a16:creationId xmlns:a16="http://schemas.microsoft.com/office/drawing/2014/main" id="{4BD1A1EF-9956-2D52-B06A-518719407E2D}"/>
              </a:ext>
            </a:extLst>
          </p:cNvPr>
          <p:cNvSpPr txBox="1"/>
          <p:nvPr/>
        </p:nvSpPr>
        <p:spPr bwMode="auto">
          <a:xfrm>
            <a:off x="8578712" y="4345363"/>
            <a:ext cx="542288"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baseline="300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41.1</a:t>
            </a:r>
          </a:p>
        </p:txBody>
      </p:sp>
      <p:sp>
        <p:nvSpPr>
          <p:cNvPr id="53" name="TextBox 52">
            <a:extLst>
              <a:ext uri="{FF2B5EF4-FFF2-40B4-BE49-F238E27FC236}">
                <a16:creationId xmlns:a16="http://schemas.microsoft.com/office/drawing/2014/main" id="{F088BB53-F173-88F9-CDDF-E941EC6A9D09}"/>
              </a:ext>
            </a:extLst>
          </p:cNvPr>
          <p:cNvSpPr txBox="1"/>
          <p:nvPr/>
        </p:nvSpPr>
        <p:spPr bwMode="auto">
          <a:xfrm>
            <a:off x="9213900" y="4193746"/>
            <a:ext cx="458323"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45.7</a:t>
            </a:r>
          </a:p>
        </p:txBody>
      </p:sp>
      <p:sp>
        <p:nvSpPr>
          <p:cNvPr id="54" name="TextBox 53">
            <a:extLst>
              <a:ext uri="{FF2B5EF4-FFF2-40B4-BE49-F238E27FC236}">
                <a16:creationId xmlns:a16="http://schemas.microsoft.com/office/drawing/2014/main" id="{310A3B2C-BC76-0C6C-763A-2BB7B648749E}"/>
              </a:ext>
            </a:extLst>
          </p:cNvPr>
          <p:cNvSpPr txBox="1"/>
          <p:nvPr/>
        </p:nvSpPr>
        <p:spPr bwMode="auto">
          <a:xfrm>
            <a:off x="9983484" y="4389201"/>
            <a:ext cx="458323"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39.8</a:t>
            </a:r>
          </a:p>
        </p:txBody>
      </p:sp>
      <p:sp>
        <p:nvSpPr>
          <p:cNvPr id="55" name="TextBox 54">
            <a:extLst>
              <a:ext uri="{FF2B5EF4-FFF2-40B4-BE49-F238E27FC236}">
                <a16:creationId xmlns:a16="http://schemas.microsoft.com/office/drawing/2014/main" id="{806137BD-B170-F3D4-B0A0-A62F01DDACA3}"/>
              </a:ext>
            </a:extLst>
          </p:cNvPr>
          <p:cNvSpPr txBox="1"/>
          <p:nvPr/>
        </p:nvSpPr>
        <p:spPr bwMode="auto">
          <a:xfrm>
            <a:off x="10928449" y="4278592"/>
            <a:ext cx="458323" cy="20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43.7</a:t>
            </a:r>
          </a:p>
        </p:txBody>
      </p:sp>
      <p:sp>
        <p:nvSpPr>
          <p:cNvPr id="5" name="Freeform 4">
            <a:extLst>
              <a:ext uri="{FF2B5EF4-FFF2-40B4-BE49-F238E27FC236}">
                <a16:creationId xmlns:a16="http://schemas.microsoft.com/office/drawing/2014/main" id="{BC345922-F9A9-A338-C655-412C9667F34E}"/>
              </a:ext>
            </a:extLst>
          </p:cNvPr>
          <p:cNvSpPr/>
          <p:nvPr/>
        </p:nvSpPr>
        <p:spPr bwMode="auto">
          <a:xfrm>
            <a:off x="6451602" y="2646242"/>
            <a:ext cx="5019962" cy="3310003"/>
          </a:xfrm>
          <a:custGeom>
            <a:avLst/>
            <a:gdLst>
              <a:gd name="connsiteX0" fmla="*/ 0 w 5083553"/>
              <a:gd name="connsiteY0" fmla="*/ 0 h 2692045"/>
              <a:gd name="connsiteX1" fmla="*/ 0 w 5083553"/>
              <a:gd name="connsiteY1" fmla="*/ 2692045 h 2692045"/>
              <a:gd name="connsiteX2" fmla="*/ 5083553 w 5083553"/>
              <a:gd name="connsiteY2" fmla="*/ 2692045 h 2692045"/>
            </a:gdLst>
            <a:ahLst/>
            <a:cxnLst>
              <a:cxn ang="0">
                <a:pos x="connsiteX0" y="connsiteY0"/>
              </a:cxn>
              <a:cxn ang="0">
                <a:pos x="connsiteX1" y="connsiteY1"/>
              </a:cxn>
              <a:cxn ang="0">
                <a:pos x="connsiteX2" y="connsiteY2"/>
              </a:cxn>
            </a:cxnLst>
            <a:rect l="l" t="t" r="r" b="b"/>
            <a:pathLst>
              <a:path w="5083553" h="2692045">
                <a:moveTo>
                  <a:pt x="0" y="0"/>
                </a:moveTo>
                <a:lnTo>
                  <a:pt x="0" y="2692045"/>
                </a:lnTo>
                <a:lnTo>
                  <a:pt x="5083553" y="2692045"/>
                </a:lnTo>
              </a:path>
            </a:pathLst>
          </a:custGeom>
          <a:noFill/>
          <a:ln w="28575">
            <a:solidFill>
              <a:schemeClr val="bg1"/>
            </a:solidFill>
            <a:miter lim="800000"/>
            <a:headEnd/>
            <a:tailEnd/>
          </a:ln>
        </p:spPr>
        <p:txBody>
          <a:bodyPr rtlCol="0" anchor="ctr"/>
          <a:lstStyle/>
          <a:p>
            <a:pPr algn="ctr"/>
            <a:endParaRPr lang="en-US" dirty="0"/>
          </a:p>
        </p:txBody>
      </p:sp>
      <p:grpSp>
        <p:nvGrpSpPr>
          <p:cNvPr id="62" name="Group 61">
            <a:extLst>
              <a:ext uri="{FF2B5EF4-FFF2-40B4-BE49-F238E27FC236}">
                <a16:creationId xmlns:a16="http://schemas.microsoft.com/office/drawing/2014/main" id="{649FF922-20E4-A084-3A0C-D21E319B1410}"/>
              </a:ext>
            </a:extLst>
          </p:cNvPr>
          <p:cNvGrpSpPr/>
          <p:nvPr/>
        </p:nvGrpSpPr>
        <p:grpSpPr>
          <a:xfrm>
            <a:off x="6361825" y="2633959"/>
            <a:ext cx="101908" cy="3321080"/>
            <a:chOff x="6361825" y="1470805"/>
            <a:chExt cx="101908" cy="4444516"/>
          </a:xfrm>
        </p:grpSpPr>
        <p:grpSp>
          <p:nvGrpSpPr>
            <p:cNvPr id="14" name="Group 13">
              <a:extLst>
                <a:ext uri="{FF2B5EF4-FFF2-40B4-BE49-F238E27FC236}">
                  <a16:creationId xmlns:a16="http://schemas.microsoft.com/office/drawing/2014/main" id="{BA6F3F8C-DDB6-91B0-30B2-543676FBD706}"/>
                </a:ext>
              </a:extLst>
            </p:cNvPr>
            <p:cNvGrpSpPr/>
            <p:nvPr/>
          </p:nvGrpSpPr>
          <p:grpSpPr>
            <a:xfrm>
              <a:off x="6362818" y="3248995"/>
              <a:ext cx="100915" cy="2666326"/>
              <a:chOff x="6228588" y="3003899"/>
              <a:chExt cx="171561" cy="2666326"/>
            </a:xfrm>
          </p:grpSpPr>
          <p:cxnSp>
            <p:nvCxnSpPr>
              <p:cNvPr id="9" name="Straight Connector 8">
                <a:extLst>
                  <a:ext uri="{FF2B5EF4-FFF2-40B4-BE49-F238E27FC236}">
                    <a16:creationId xmlns:a16="http://schemas.microsoft.com/office/drawing/2014/main" id="{791D5542-D4E1-4458-7B8D-C07388677FAC}"/>
                  </a:ext>
                </a:extLst>
              </p:cNvPr>
              <p:cNvCxnSpPr>
                <a:cxnSpLocks/>
              </p:cNvCxnSpPr>
              <p:nvPr/>
            </p:nvCxnSpPr>
            <p:spPr bwMode="auto">
              <a:xfrm>
                <a:off x="6228588" y="3003899"/>
                <a:ext cx="171561"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1E1ACEA-06D8-A9BB-28E3-85E8E7D701BB}"/>
                  </a:ext>
                </a:extLst>
              </p:cNvPr>
              <p:cNvCxnSpPr>
                <a:cxnSpLocks/>
              </p:cNvCxnSpPr>
              <p:nvPr/>
            </p:nvCxnSpPr>
            <p:spPr bwMode="auto">
              <a:xfrm>
                <a:off x="6228588" y="3892674"/>
                <a:ext cx="171561"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1188C6A-55C4-DEAF-7B22-74AFE1EF2D4B}"/>
                  </a:ext>
                </a:extLst>
              </p:cNvPr>
              <p:cNvCxnSpPr>
                <a:cxnSpLocks/>
              </p:cNvCxnSpPr>
              <p:nvPr/>
            </p:nvCxnSpPr>
            <p:spPr bwMode="auto">
              <a:xfrm>
                <a:off x="6228588" y="4781449"/>
                <a:ext cx="171561"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34BD39C-7BF0-9B52-1293-BBF4E9E440E4}"/>
                  </a:ext>
                </a:extLst>
              </p:cNvPr>
              <p:cNvCxnSpPr>
                <a:cxnSpLocks/>
              </p:cNvCxnSpPr>
              <p:nvPr/>
            </p:nvCxnSpPr>
            <p:spPr bwMode="auto">
              <a:xfrm>
                <a:off x="6228588" y="5670225"/>
                <a:ext cx="17156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90811BD1-C5FF-1ED9-0B74-2204050DD20F}"/>
                </a:ext>
              </a:extLst>
            </p:cNvPr>
            <p:cNvGrpSpPr/>
            <p:nvPr/>
          </p:nvGrpSpPr>
          <p:grpSpPr>
            <a:xfrm>
              <a:off x="6361825" y="1470805"/>
              <a:ext cx="100915" cy="888775"/>
              <a:chOff x="6228588" y="3003899"/>
              <a:chExt cx="171561" cy="888775"/>
            </a:xfrm>
          </p:grpSpPr>
          <p:cxnSp>
            <p:nvCxnSpPr>
              <p:cNvPr id="6" name="Straight Connector 5">
                <a:extLst>
                  <a:ext uri="{FF2B5EF4-FFF2-40B4-BE49-F238E27FC236}">
                    <a16:creationId xmlns:a16="http://schemas.microsoft.com/office/drawing/2014/main" id="{34AC1057-4662-70F4-1A8D-28CF4B174BA2}"/>
                  </a:ext>
                </a:extLst>
              </p:cNvPr>
              <p:cNvCxnSpPr>
                <a:cxnSpLocks/>
              </p:cNvCxnSpPr>
              <p:nvPr/>
            </p:nvCxnSpPr>
            <p:spPr bwMode="auto">
              <a:xfrm>
                <a:off x="6228588" y="3003899"/>
                <a:ext cx="171561"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244B4650-D664-A42E-0ADB-873328511843}"/>
                  </a:ext>
                </a:extLst>
              </p:cNvPr>
              <p:cNvCxnSpPr>
                <a:cxnSpLocks/>
              </p:cNvCxnSpPr>
              <p:nvPr/>
            </p:nvCxnSpPr>
            <p:spPr bwMode="auto">
              <a:xfrm>
                <a:off x="6228588" y="3892674"/>
                <a:ext cx="17156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4" name="TextBox 63">
            <a:extLst>
              <a:ext uri="{FF2B5EF4-FFF2-40B4-BE49-F238E27FC236}">
                <a16:creationId xmlns:a16="http://schemas.microsoft.com/office/drawing/2014/main" id="{DAD52CF4-9168-DC7C-3320-6BAE6BEAC0B6}"/>
              </a:ext>
            </a:extLst>
          </p:cNvPr>
          <p:cNvSpPr txBox="1"/>
          <p:nvPr/>
        </p:nvSpPr>
        <p:spPr bwMode="auto">
          <a:xfrm>
            <a:off x="6037343" y="3117593"/>
            <a:ext cx="458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5" name="TextBox 64">
            <a:extLst>
              <a:ext uri="{FF2B5EF4-FFF2-40B4-BE49-F238E27FC236}">
                <a16:creationId xmlns:a16="http://schemas.microsoft.com/office/drawing/2014/main" id="{E00C842E-3B71-D32D-65A1-590B6FB16F95}"/>
              </a:ext>
            </a:extLst>
          </p:cNvPr>
          <p:cNvSpPr txBox="1"/>
          <p:nvPr/>
        </p:nvSpPr>
        <p:spPr bwMode="auto">
          <a:xfrm>
            <a:off x="5934510" y="2453437"/>
            <a:ext cx="505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Tree>
    <p:extLst>
      <p:ext uri="{BB962C8B-B14F-4D97-AF65-F5344CB8AC3E}">
        <p14:creationId xmlns:p14="http://schemas.microsoft.com/office/powerpoint/2010/main" val="3086901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EF23E-C7B2-CC22-3A1A-81C26D9D21DF}"/>
              </a:ext>
            </a:extLst>
          </p:cNvPr>
          <p:cNvSpPr>
            <a:spLocks noGrp="1"/>
          </p:cNvSpPr>
          <p:nvPr>
            <p:ph type="title"/>
          </p:nvPr>
        </p:nvSpPr>
        <p:spPr/>
        <p:txBody>
          <a:bodyPr/>
          <a:lstStyle/>
          <a:p>
            <a:r>
              <a:rPr lang="en-US" dirty="0"/>
              <a:t>Possible Reasons for Racial and Ethnic Disparities in COVID-19 Outcomes</a:t>
            </a:r>
          </a:p>
        </p:txBody>
      </p:sp>
      <p:sp>
        <p:nvSpPr>
          <p:cNvPr id="3" name="Content Placeholder 2">
            <a:extLst>
              <a:ext uri="{FF2B5EF4-FFF2-40B4-BE49-F238E27FC236}">
                <a16:creationId xmlns:a16="http://schemas.microsoft.com/office/drawing/2014/main" id="{A926D3E4-873C-CE7E-FCAE-D3037F363936}"/>
              </a:ext>
            </a:extLst>
          </p:cNvPr>
          <p:cNvSpPr>
            <a:spLocks noGrp="1"/>
          </p:cNvSpPr>
          <p:nvPr>
            <p:ph idx="1"/>
          </p:nvPr>
        </p:nvSpPr>
        <p:spPr>
          <a:xfrm>
            <a:off x="604675" y="1491013"/>
            <a:ext cx="10877529" cy="4887754"/>
          </a:xfrm>
        </p:spPr>
        <p:txBody>
          <a:bodyPr/>
          <a:lstStyle/>
          <a:p>
            <a:pPr marL="0" indent="0">
              <a:buNone/>
            </a:pPr>
            <a:r>
              <a:rPr lang="en-US" sz="2400" b="1" dirty="0"/>
              <a:t>BIPOC* Communities:</a:t>
            </a:r>
          </a:p>
          <a:p>
            <a:r>
              <a:rPr lang="en-US" sz="2400" dirty="0"/>
              <a:t>Are </a:t>
            </a:r>
            <a:r>
              <a:rPr lang="en-US" sz="2400" b="1" dirty="0">
                <a:solidFill>
                  <a:schemeClr val="accent3"/>
                </a:solidFill>
              </a:rPr>
              <a:t>overrepresented in essential jobs</a:t>
            </a:r>
            <a:r>
              <a:rPr lang="en-US" sz="2400" dirty="0"/>
              <a:t>, placing them at higher risk for exposure to SARS-CoV-2</a:t>
            </a:r>
          </a:p>
          <a:p>
            <a:r>
              <a:rPr lang="en-US" sz="2400" dirty="0"/>
              <a:t>Are </a:t>
            </a:r>
            <a:r>
              <a:rPr lang="en-US" sz="2400" b="1" dirty="0">
                <a:solidFill>
                  <a:schemeClr val="accent3"/>
                </a:solidFill>
              </a:rPr>
              <a:t>overrepresented in low-wage jobs </a:t>
            </a:r>
            <a:r>
              <a:rPr lang="en-US" sz="2400" dirty="0"/>
              <a:t>that do not provide (or provide insufficient levels of) health insurance, paid sick leave, childcare, remote work options, etc</a:t>
            </a:r>
          </a:p>
          <a:p>
            <a:r>
              <a:rPr lang="en-US" sz="2400" dirty="0"/>
              <a:t>Are more likely to live in residentially segregated settings with </a:t>
            </a:r>
            <a:r>
              <a:rPr lang="en-US" sz="2400" b="1" dirty="0">
                <a:solidFill>
                  <a:schemeClr val="accent3"/>
                </a:solidFill>
              </a:rPr>
              <a:t>high housing density</a:t>
            </a:r>
            <a:r>
              <a:rPr lang="en-US" sz="2400" dirty="0"/>
              <a:t>, live in multigenerational households with limited space for </a:t>
            </a:r>
            <a:br>
              <a:rPr lang="en-US" sz="2400" dirty="0"/>
            </a:br>
            <a:r>
              <a:rPr lang="en-US" sz="2400" dirty="0"/>
              <a:t>physical distancing, and have </a:t>
            </a:r>
            <a:r>
              <a:rPr lang="en-US" sz="2400" b="1" dirty="0">
                <a:solidFill>
                  <a:schemeClr val="accent3"/>
                </a:solidFill>
              </a:rPr>
              <a:t>poor access to healthy food options</a:t>
            </a:r>
          </a:p>
          <a:p>
            <a:r>
              <a:rPr lang="en-US" sz="2400" dirty="0"/>
              <a:t>Experience </a:t>
            </a:r>
            <a:r>
              <a:rPr lang="en-US" sz="2400" b="1" dirty="0">
                <a:solidFill>
                  <a:schemeClr val="accent3"/>
                </a:solidFill>
              </a:rPr>
              <a:t>increased levels of chronic stress (“weathering”)</a:t>
            </a:r>
            <a:r>
              <a:rPr lang="en-US" sz="2400" dirty="0"/>
              <a:t> resulting from structural racism, increased incidence of violence, and everyday aggressions </a:t>
            </a:r>
            <a:br>
              <a:rPr lang="en-US" sz="2400" dirty="0"/>
            </a:br>
            <a:r>
              <a:rPr lang="en-US" sz="2400" dirty="0"/>
              <a:t>and trauma</a:t>
            </a:r>
          </a:p>
        </p:txBody>
      </p:sp>
      <p:sp>
        <p:nvSpPr>
          <p:cNvPr id="4" name="Rectangle 3">
            <a:extLst>
              <a:ext uri="{FF2B5EF4-FFF2-40B4-BE49-F238E27FC236}">
                <a16:creationId xmlns:a16="http://schemas.microsoft.com/office/drawing/2014/main" id="{31B88543-4EAC-EF61-37DE-F6882F3714AB}"/>
              </a:ext>
            </a:extLst>
          </p:cNvPr>
          <p:cNvSpPr/>
          <p:nvPr/>
        </p:nvSpPr>
        <p:spPr>
          <a:xfrm>
            <a:off x="426874" y="6378767"/>
            <a:ext cx="10170333"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Andrasik. Infect Dis Clin North Am. 2022;36:295.</a:t>
            </a:r>
          </a:p>
        </p:txBody>
      </p:sp>
      <p:sp>
        <p:nvSpPr>
          <p:cNvPr id="5" name="Rectangle 4">
            <a:extLst>
              <a:ext uri="{FF2B5EF4-FFF2-40B4-BE49-F238E27FC236}">
                <a16:creationId xmlns:a16="http://schemas.microsoft.com/office/drawing/2014/main" id="{4B8476BD-D052-4FEA-C23F-05BD89A043ED}"/>
              </a:ext>
            </a:extLst>
          </p:cNvPr>
          <p:cNvSpPr/>
          <p:nvPr/>
        </p:nvSpPr>
        <p:spPr>
          <a:xfrm>
            <a:off x="6256174" y="6389840"/>
            <a:ext cx="3298373"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*Black, indigenous, and people of color</a:t>
            </a:r>
          </a:p>
        </p:txBody>
      </p:sp>
    </p:spTree>
    <p:extLst>
      <p:ext uri="{BB962C8B-B14F-4D97-AF65-F5344CB8AC3E}">
        <p14:creationId xmlns:p14="http://schemas.microsoft.com/office/powerpoint/2010/main" val="531095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135C1-8C82-7A92-8C58-AB2F219AA7A0}"/>
              </a:ext>
            </a:extLst>
          </p:cNvPr>
          <p:cNvSpPr>
            <a:spLocks noGrp="1"/>
          </p:cNvSpPr>
          <p:nvPr>
            <p:ph type="title"/>
          </p:nvPr>
        </p:nvSpPr>
        <p:spPr/>
        <p:txBody>
          <a:bodyPr/>
          <a:lstStyle/>
          <a:p>
            <a:r>
              <a:rPr lang="en-US" dirty="0"/>
              <a:t>Outpatient COVID-19 Treatment Disparities </a:t>
            </a:r>
          </a:p>
        </p:txBody>
      </p:sp>
      <p:sp>
        <p:nvSpPr>
          <p:cNvPr id="3" name="Content Placeholder 2">
            <a:extLst>
              <a:ext uri="{FF2B5EF4-FFF2-40B4-BE49-F238E27FC236}">
                <a16:creationId xmlns:a16="http://schemas.microsoft.com/office/drawing/2014/main" id="{F8F7F667-DA38-7ED2-4B0D-4D52E76D3A35}"/>
              </a:ext>
            </a:extLst>
          </p:cNvPr>
          <p:cNvSpPr>
            <a:spLocks noGrp="1"/>
          </p:cNvSpPr>
          <p:nvPr>
            <p:ph sz="half" idx="1"/>
          </p:nvPr>
        </p:nvSpPr>
        <p:spPr>
          <a:xfrm>
            <a:off x="601820" y="1510730"/>
            <a:ext cx="5650814" cy="4678738"/>
          </a:xfrm>
        </p:spPr>
        <p:txBody>
          <a:bodyPr/>
          <a:lstStyle/>
          <a:p>
            <a:r>
              <a:rPr lang="en-US" sz="2600" dirty="0"/>
              <a:t>Percentage aged ≥20 yr with </a:t>
            </a:r>
            <a:br>
              <a:rPr lang="en-US" sz="2600" dirty="0"/>
            </a:br>
            <a:r>
              <a:rPr lang="en-US" sz="2600" dirty="0"/>
              <a:t>COVID-19 treated with nirmatrelvir + ritonavir (April 2022 - July 2022)</a:t>
            </a:r>
          </a:p>
          <a:p>
            <a:pPr lvl="1"/>
            <a:r>
              <a:rPr lang="en-US" sz="2400" b="1" dirty="0">
                <a:solidFill>
                  <a:schemeClr val="accent3"/>
                </a:solidFill>
              </a:rPr>
              <a:t>36% lower </a:t>
            </a:r>
            <a:r>
              <a:rPr lang="en-US" sz="2400" dirty="0"/>
              <a:t>among Black people vs White people</a:t>
            </a:r>
          </a:p>
          <a:p>
            <a:pPr lvl="1"/>
            <a:r>
              <a:rPr lang="en-US" sz="2400" b="1" dirty="0">
                <a:solidFill>
                  <a:schemeClr val="accent3"/>
                </a:solidFill>
              </a:rPr>
              <a:t>30% lower </a:t>
            </a:r>
            <a:r>
              <a:rPr lang="en-US" sz="2400" dirty="0"/>
              <a:t>among Hispanic/Latino/</a:t>
            </a:r>
            <a:br>
              <a:rPr lang="en-US" sz="2400" dirty="0"/>
            </a:br>
            <a:r>
              <a:rPr lang="en-US" sz="2400" dirty="0"/>
              <a:t>Latina people vs non-Hispanic/</a:t>
            </a:r>
            <a:br>
              <a:rPr lang="en-US" sz="2400" dirty="0"/>
            </a:br>
            <a:r>
              <a:rPr lang="en-US" sz="2400" dirty="0"/>
              <a:t>Latino/Latina people </a:t>
            </a:r>
            <a:endParaRPr lang="en-US" sz="2400" baseline="30000" dirty="0"/>
          </a:p>
          <a:p>
            <a:r>
              <a:rPr lang="en-US" sz="2600" dirty="0"/>
              <a:t>These disparities persisted across </a:t>
            </a:r>
            <a:br>
              <a:rPr lang="en-US" sz="2600" dirty="0"/>
            </a:br>
            <a:r>
              <a:rPr lang="en-US" sz="2600" dirty="0"/>
              <a:t>all age groups and in people with immunocompromise</a:t>
            </a:r>
          </a:p>
        </p:txBody>
      </p:sp>
      <p:sp>
        <p:nvSpPr>
          <p:cNvPr id="6" name="Content Placeholder 5">
            <a:extLst>
              <a:ext uri="{FF2B5EF4-FFF2-40B4-BE49-F238E27FC236}">
                <a16:creationId xmlns:a16="http://schemas.microsoft.com/office/drawing/2014/main" id="{81EFD65E-7026-32F8-10DF-BCDD99DDD1CB}"/>
              </a:ext>
            </a:extLst>
          </p:cNvPr>
          <p:cNvSpPr>
            <a:spLocks noGrp="1"/>
          </p:cNvSpPr>
          <p:nvPr>
            <p:ph sz="half" idx="2"/>
          </p:nvPr>
        </p:nvSpPr>
        <p:spPr>
          <a:xfrm>
            <a:off x="6395855" y="1510730"/>
            <a:ext cx="5229570" cy="4679462"/>
          </a:xfrm>
        </p:spPr>
        <p:txBody>
          <a:bodyPr/>
          <a:lstStyle/>
          <a:p>
            <a:r>
              <a:rPr lang="en-US" sz="2600" b="1" dirty="0">
                <a:solidFill>
                  <a:schemeClr val="accent1"/>
                </a:solidFill>
              </a:rPr>
              <a:t>Contributing Factors</a:t>
            </a:r>
          </a:p>
          <a:p>
            <a:pPr lvl="1"/>
            <a:r>
              <a:rPr lang="en-US" sz="2400" dirty="0"/>
              <a:t>Limited access to timely treatment</a:t>
            </a:r>
          </a:p>
          <a:p>
            <a:pPr lvl="1"/>
            <a:r>
              <a:rPr lang="en-US" sz="2400" dirty="0"/>
              <a:t>Previous negative experience with healthcare system</a:t>
            </a:r>
          </a:p>
          <a:p>
            <a:pPr lvl="1"/>
            <a:r>
              <a:rPr lang="en-US" sz="2400" dirty="0"/>
              <a:t>Lack of technology for telehealth services</a:t>
            </a:r>
          </a:p>
          <a:p>
            <a:pPr lvl="1"/>
            <a:r>
              <a:rPr lang="en-US" sz="2400" dirty="0"/>
              <a:t>Lack of transportation</a:t>
            </a:r>
          </a:p>
          <a:p>
            <a:pPr lvl="1"/>
            <a:r>
              <a:rPr lang="en-US" sz="2400" dirty="0"/>
              <a:t>Limited knowledge of treatment options</a:t>
            </a:r>
          </a:p>
          <a:p>
            <a:pPr lvl="1"/>
            <a:r>
              <a:rPr lang="en-US" sz="2400" dirty="0"/>
              <a:t>Language barriers</a:t>
            </a:r>
          </a:p>
          <a:p>
            <a:endParaRPr lang="en-US" sz="2600" dirty="0"/>
          </a:p>
        </p:txBody>
      </p:sp>
      <p:sp>
        <p:nvSpPr>
          <p:cNvPr id="4" name="Text Box 11">
            <a:extLst>
              <a:ext uri="{FF2B5EF4-FFF2-40B4-BE49-F238E27FC236}">
                <a16:creationId xmlns:a16="http://schemas.microsoft.com/office/drawing/2014/main" id="{07013AAD-9657-0A1C-4357-C217C84ADE3F}"/>
              </a:ext>
            </a:extLst>
          </p:cNvPr>
          <p:cNvSpPr txBox="1">
            <a:spLocks noChangeArrowheads="1"/>
          </p:cNvSpPr>
          <p:nvPr/>
        </p:nvSpPr>
        <p:spPr bwMode="auto">
          <a:xfrm>
            <a:off x="408624" y="6380399"/>
            <a:ext cx="8859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Boehmer. MMWR Morb Mortal Wkly Rep. 2022;71:1359.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15342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6800D-D0B8-5894-AD2E-A739ACB35FC7}"/>
              </a:ext>
            </a:extLst>
          </p:cNvPr>
          <p:cNvSpPr>
            <a:spLocks noGrp="1"/>
          </p:cNvSpPr>
          <p:nvPr>
            <p:ph type="title"/>
          </p:nvPr>
        </p:nvSpPr>
        <p:spPr/>
        <p:txBody>
          <a:bodyPr/>
          <a:lstStyle/>
          <a:p>
            <a:r>
              <a:rPr lang="en-US" dirty="0"/>
              <a:t>Concern for Socioeconomic and Racial and Ethnic Disparities Related to Long COVID</a:t>
            </a:r>
          </a:p>
        </p:txBody>
      </p:sp>
      <p:sp>
        <p:nvSpPr>
          <p:cNvPr id="7" name="Content Placeholder 6">
            <a:extLst>
              <a:ext uri="{FF2B5EF4-FFF2-40B4-BE49-F238E27FC236}">
                <a16:creationId xmlns:a16="http://schemas.microsoft.com/office/drawing/2014/main" id="{37E87B6B-30A4-6B44-5010-6214CF73749F}"/>
              </a:ext>
            </a:extLst>
          </p:cNvPr>
          <p:cNvSpPr>
            <a:spLocks noGrp="1"/>
          </p:cNvSpPr>
          <p:nvPr>
            <p:ph sz="half" idx="1"/>
          </p:nvPr>
        </p:nvSpPr>
        <p:spPr>
          <a:xfrm>
            <a:off x="605989" y="1455645"/>
            <a:ext cx="5309278" cy="4832144"/>
          </a:xfrm>
        </p:spPr>
        <p:txBody>
          <a:bodyPr/>
          <a:lstStyle/>
          <a:p>
            <a:pPr algn="l">
              <a:lnSpc>
                <a:spcPct val="100000"/>
              </a:lnSpc>
              <a:spcBef>
                <a:spcPct val="50000"/>
              </a:spcBef>
              <a:spcAft>
                <a:spcPct val="0"/>
              </a:spcAft>
              <a:buClrTx/>
            </a:pPr>
            <a:r>
              <a:rPr lang="en-US" sz="2400" b="0" dirty="0">
                <a:solidFill>
                  <a:schemeClr val="bg1"/>
                </a:solidFill>
                <a:latin typeface="Calibri" panose="020F0502020204030204" pitchFamily="34" charset="0"/>
              </a:rPr>
              <a:t>RECOVER study </a:t>
            </a:r>
            <a:r>
              <a:rPr lang="en-US" sz="2400" dirty="0"/>
              <a:t>retrospective </a:t>
            </a:r>
            <a:br>
              <a:rPr lang="en-US" sz="2400" dirty="0"/>
            </a:br>
            <a:r>
              <a:rPr lang="en-US" sz="2400" dirty="0"/>
              <a:t>cohort </a:t>
            </a:r>
            <a:r>
              <a:rPr lang="en-US" sz="2400" b="0" dirty="0">
                <a:solidFill>
                  <a:schemeClr val="bg1"/>
                </a:solidFill>
                <a:latin typeface="Calibri" panose="020F0502020204030204" pitchFamily="34" charset="0"/>
              </a:rPr>
              <a:t>showed racial and ethnic discrepancies in incidence of PASC</a:t>
            </a:r>
          </a:p>
          <a:p>
            <a:pPr lvl="1">
              <a:lnSpc>
                <a:spcPct val="100000"/>
              </a:lnSpc>
              <a:spcBef>
                <a:spcPct val="50000"/>
              </a:spcBef>
              <a:spcAft>
                <a:spcPct val="0"/>
              </a:spcAft>
              <a:buClrTx/>
            </a:pPr>
            <a:r>
              <a:rPr lang="en-US" sz="2200" b="0" dirty="0">
                <a:solidFill>
                  <a:schemeClr val="bg1"/>
                </a:solidFill>
                <a:latin typeface="Calibri" panose="020F0502020204030204" pitchFamily="34" charset="0"/>
              </a:rPr>
              <a:t>Difference in symptoms seen in hospitalized vs nonhospitalized patients</a:t>
            </a:r>
          </a:p>
          <a:p>
            <a:pPr algn="l">
              <a:lnSpc>
                <a:spcPct val="100000"/>
              </a:lnSpc>
              <a:spcBef>
                <a:spcPct val="50000"/>
              </a:spcBef>
              <a:spcAft>
                <a:spcPct val="0"/>
              </a:spcAft>
              <a:buClrTx/>
            </a:pPr>
            <a:r>
              <a:rPr lang="en-US" sz="2400" dirty="0">
                <a:solidFill>
                  <a:schemeClr val="bg1"/>
                </a:solidFill>
                <a:latin typeface="Calibri" panose="020F0502020204030204" pitchFamily="34" charset="0"/>
              </a:rPr>
              <a:t>Patients in US diagnosed with </a:t>
            </a:r>
            <a:br>
              <a:rPr lang="en-US" sz="2400" dirty="0">
                <a:solidFill>
                  <a:schemeClr val="bg1"/>
                </a:solidFill>
                <a:latin typeface="Calibri" panose="020F0502020204030204" pitchFamily="34" charset="0"/>
              </a:rPr>
            </a:br>
            <a:r>
              <a:rPr lang="en-US" sz="2400" dirty="0">
                <a:solidFill>
                  <a:schemeClr val="bg1"/>
                </a:solidFill>
                <a:latin typeface="Calibri" panose="020F0502020204030204" pitchFamily="34" charset="0"/>
              </a:rPr>
              <a:t>long COVID are more likely to be </a:t>
            </a:r>
            <a:br>
              <a:rPr lang="en-US" sz="2400" dirty="0">
                <a:solidFill>
                  <a:schemeClr val="bg1"/>
                </a:solidFill>
                <a:latin typeface="Calibri" panose="020F0502020204030204" pitchFamily="34" charset="0"/>
              </a:rPr>
            </a:br>
            <a:r>
              <a:rPr lang="en-US" sz="2400" dirty="0">
                <a:solidFill>
                  <a:schemeClr val="bg1"/>
                </a:solidFill>
                <a:latin typeface="Calibri" panose="020F0502020204030204" pitchFamily="34" charset="0"/>
              </a:rPr>
              <a:t>non-Hispanic White females in areas with low poverty and unemployment </a:t>
            </a:r>
          </a:p>
          <a:p>
            <a:pPr>
              <a:lnSpc>
                <a:spcPct val="100000"/>
              </a:lnSpc>
              <a:spcBef>
                <a:spcPct val="50000"/>
              </a:spcBef>
              <a:spcAft>
                <a:spcPct val="0"/>
              </a:spcAft>
              <a:buClrTx/>
            </a:pPr>
            <a:r>
              <a:rPr lang="en-US" sz="2400" dirty="0">
                <a:solidFill>
                  <a:schemeClr val="bg1"/>
                </a:solidFill>
                <a:latin typeface="Calibri" panose="020F0502020204030204" pitchFamily="34" charset="0"/>
              </a:rPr>
              <a:t>Underscores importance for diversity in clinical trials and research projects</a:t>
            </a:r>
          </a:p>
        </p:txBody>
      </p:sp>
      <p:graphicFrame>
        <p:nvGraphicFramePr>
          <p:cNvPr id="11" name="Table 11">
            <a:extLst>
              <a:ext uri="{FF2B5EF4-FFF2-40B4-BE49-F238E27FC236}">
                <a16:creationId xmlns:a16="http://schemas.microsoft.com/office/drawing/2014/main" id="{E944A382-30BD-EB0A-AE5D-4C1E586EE1B4}"/>
              </a:ext>
            </a:extLst>
          </p:cNvPr>
          <p:cNvGraphicFramePr>
            <a:graphicFrameLocks noGrp="1"/>
          </p:cNvGraphicFramePr>
          <p:nvPr>
            <p:ph sz="half" idx="2"/>
            <p:extLst>
              <p:ext uri="{D42A27DB-BD31-4B8C-83A1-F6EECF244321}">
                <p14:modId xmlns:p14="http://schemas.microsoft.com/office/powerpoint/2010/main" val="374790889"/>
              </p:ext>
            </p:extLst>
          </p:nvPr>
        </p:nvGraphicFramePr>
        <p:xfrm>
          <a:off x="5939021" y="1834638"/>
          <a:ext cx="5828885" cy="3804168"/>
        </p:xfrm>
        <a:graphic>
          <a:graphicData uri="http://schemas.openxmlformats.org/drawingml/2006/table">
            <a:tbl>
              <a:tblPr firstRow="1" bandRow="1">
                <a:tableStyleId>{073A0DAA-6AF3-43AB-8588-CEC1D06C72B9}</a:tableStyleId>
              </a:tblPr>
              <a:tblGrid>
                <a:gridCol w="1942333">
                  <a:extLst>
                    <a:ext uri="{9D8B030D-6E8A-4147-A177-3AD203B41FA5}">
                      <a16:colId xmlns:a16="http://schemas.microsoft.com/office/drawing/2014/main" val="3675272895"/>
                    </a:ext>
                  </a:extLst>
                </a:gridCol>
                <a:gridCol w="1981852">
                  <a:extLst>
                    <a:ext uri="{9D8B030D-6E8A-4147-A177-3AD203B41FA5}">
                      <a16:colId xmlns:a16="http://schemas.microsoft.com/office/drawing/2014/main" val="2415075043"/>
                    </a:ext>
                  </a:extLst>
                </a:gridCol>
                <a:gridCol w="1904700">
                  <a:extLst>
                    <a:ext uri="{9D8B030D-6E8A-4147-A177-3AD203B41FA5}">
                      <a16:colId xmlns:a16="http://schemas.microsoft.com/office/drawing/2014/main" val="807615342"/>
                    </a:ext>
                  </a:extLst>
                </a:gridCol>
              </a:tblGrid>
              <a:tr h="317014">
                <a:tc>
                  <a:txBody>
                    <a:bodyPr/>
                    <a:lstStyle/>
                    <a:p>
                      <a:r>
                        <a:rPr lang="en-US" sz="1400" dirty="0"/>
                        <a:t>Symptom, OR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Black Patients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Hispanic Patients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06396225"/>
                  </a:ext>
                </a:extLst>
              </a:tr>
              <a:tr h="317014">
                <a:tc>
                  <a:txBody>
                    <a:bodyPr/>
                    <a:lstStyle/>
                    <a:p>
                      <a:r>
                        <a:rPr lang="en-US" sz="1400" dirty="0">
                          <a:solidFill>
                            <a:schemeClr val="bg1"/>
                          </a:solidFill>
                        </a:rPr>
                        <a:t>Diabetes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2.13 (1.75-2.58)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alpha val="40000"/>
                      </a:schemeClr>
                    </a:solidFill>
                  </a:tcPr>
                </a:tc>
                <a:tc>
                  <a:txBody>
                    <a:bodyPr/>
                    <a:lstStyle/>
                    <a:p>
                      <a:pPr algn="ctr"/>
                      <a:r>
                        <a:rPr lang="en-US" sz="1400" dirty="0">
                          <a:solidFill>
                            <a:schemeClr val="bg1"/>
                          </a:solidFill>
                        </a:rPr>
                        <a:t>2.12 (1.79-2.50)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alpha val="40000"/>
                      </a:schemeClr>
                    </a:solidFill>
                  </a:tcPr>
                </a:tc>
                <a:extLst>
                  <a:ext uri="{0D108BD9-81ED-4DB2-BD59-A6C34878D82A}">
                    <a16:rowId xmlns:a16="http://schemas.microsoft.com/office/drawing/2014/main" val="2105737489"/>
                  </a:ext>
                </a:extLst>
              </a:tr>
              <a:tr h="317014">
                <a:tc>
                  <a:txBody>
                    <a:bodyPr/>
                    <a:lstStyle/>
                    <a:p>
                      <a:r>
                        <a:rPr lang="en-US" sz="1400" dirty="0">
                          <a:solidFill>
                            <a:schemeClr val="bg1"/>
                          </a:solidFill>
                        </a:rPr>
                        <a:t>Chest pain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1.34 (1.18-1.51)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alpha val="20000"/>
                      </a:schemeClr>
                    </a:solidFill>
                  </a:tcPr>
                </a:tc>
                <a:tc>
                  <a:txBody>
                    <a:bodyPr/>
                    <a:lstStyle/>
                    <a:p>
                      <a:pPr algn="ctr"/>
                      <a:r>
                        <a:rPr lang="en-US" sz="1400" dirty="0">
                          <a:solidFill>
                            <a:schemeClr val="bg1"/>
                          </a:solidFill>
                        </a:rPr>
                        <a:t>1.50 (1.35-1.67)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alpha val="20000"/>
                      </a:schemeClr>
                    </a:solidFill>
                  </a:tcPr>
                </a:tc>
                <a:extLst>
                  <a:ext uri="{0D108BD9-81ED-4DB2-BD59-A6C34878D82A}">
                    <a16:rowId xmlns:a16="http://schemas.microsoft.com/office/drawing/2014/main" val="177762924"/>
                  </a:ext>
                </a:extLst>
              </a:tr>
              <a:tr h="317014">
                <a:tc>
                  <a:txBody>
                    <a:bodyPr/>
                    <a:lstStyle/>
                    <a:p>
                      <a:r>
                        <a:rPr lang="en-US" sz="1400" dirty="0">
                          <a:solidFill>
                            <a:schemeClr val="bg1"/>
                          </a:solidFill>
                        </a:rPr>
                        <a:t>Anemia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1.58 (1.35-1.85)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alpha val="40000"/>
                      </a:schemeClr>
                    </a:solidFill>
                  </a:tcPr>
                </a:tc>
                <a:tc>
                  <a:txBody>
                    <a:bodyPr/>
                    <a:lstStyle/>
                    <a:p>
                      <a:pPr algn="ctr"/>
                      <a:r>
                        <a:rPr lang="en-US" sz="1400" dirty="0">
                          <a:solidFill>
                            <a:schemeClr val="bg1"/>
                          </a:solidFill>
                        </a:rPr>
                        <a:t>1.29 (1.12-1.48)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alpha val="40000"/>
                      </a:schemeClr>
                    </a:solidFill>
                  </a:tcPr>
                </a:tc>
                <a:extLst>
                  <a:ext uri="{0D108BD9-81ED-4DB2-BD59-A6C34878D82A}">
                    <a16:rowId xmlns:a16="http://schemas.microsoft.com/office/drawing/2014/main" val="1781226673"/>
                  </a:ext>
                </a:extLst>
              </a:tr>
              <a:tr h="317014">
                <a:tc>
                  <a:txBody>
                    <a:bodyPr/>
                    <a:lstStyle/>
                    <a:p>
                      <a:r>
                        <a:rPr lang="en-US" sz="1400" dirty="0">
                          <a:solidFill>
                            <a:schemeClr val="bg1"/>
                          </a:solidFill>
                        </a:rPr>
                        <a:t>Malnutrition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1.95 (1.43-2.66)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alpha val="20000"/>
                      </a:schemeClr>
                    </a:solidFill>
                  </a:tcPr>
                </a:tc>
                <a:tc>
                  <a:txBody>
                    <a:bodyPr/>
                    <a:lstStyle/>
                    <a:p>
                      <a:pPr algn="ctr"/>
                      <a:r>
                        <a:rPr lang="en-US" sz="1400" dirty="0">
                          <a:solidFill>
                            <a:schemeClr val="bg1"/>
                          </a:solidFill>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1262896"/>
                  </a:ext>
                </a:extLst>
              </a:tr>
              <a:tr h="317014">
                <a:tc>
                  <a:txBody>
                    <a:bodyPr/>
                    <a:lstStyle/>
                    <a:p>
                      <a:r>
                        <a:rPr lang="en-US" sz="1400" dirty="0">
                          <a:solidFill>
                            <a:schemeClr val="bg1"/>
                          </a:solidFill>
                        </a:rPr>
                        <a:t>Pulmonary embolism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1.68 (1.20-2.36)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alpha val="40000"/>
                      </a:schemeClr>
                    </a:solidFill>
                  </a:tcPr>
                </a:tc>
                <a:tc>
                  <a:txBody>
                    <a:bodyPr/>
                    <a:lstStyle/>
                    <a:p>
                      <a:pPr algn="ctr"/>
                      <a:r>
                        <a:rPr lang="en-US" sz="1400" dirty="0">
                          <a:solidFill>
                            <a:schemeClr val="bg1"/>
                          </a:solidFill>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45669616"/>
                  </a:ext>
                </a:extLst>
              </a:tr>
              <a:tr h="317014">
                <a:tc>
                  <a:txBody>
                    <a:bodyPr/>
                    <a:lstStyle/>
                    <a:p>
                      <a:r>
                        <a:rPr lang="en-US" sz="1400" dirty="0">
                          <a:solidFill>
                            <a:schemeClr val="bg1"/>
                          </a:solidFill>
                        </a:rPr>
                        <a:t>Joint pain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1.36 (1.23-1.51)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alpha val="20000"/>
                      </a:schemeClr>
                    </a:solidFill>
                  </a:tcPr>
                </a:tc>
                <a:tc>
                  <a:txBody>
                    <a:bodyPr/>
                    <a:lstStyle/>
                    <a:p>
                      <a:pPr algn="ctr"/>
                      <a:r>
                        <a:rPr lang="en-US" sz="1400" dirty="0">
                          <a:solidFill>
                            <a:schemeClr val="bg1"/>
                          </a:solidFill>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26327909"/>
                  </a:ext>
                </a:extLst>
              </a:tr>
              <a:tr h="317014">
                <a:tc>
                  <a:txBody>
                    <a:bodyPr/>
                    <a:lstStyle/>
                    <a:p>
                      <a:r>
                        <a:rPr lang="en-US" sz="1400" dirty="0">
                          <a:solidFill>
                            <a:schemeClr val="bg1"/>
                          </a:solidFill>
                        </a:rPr>
                        <a:t>Headache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1.41 (1.24-1.60)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alpha val="40000"/>
                      </a:schemeClr>
                    </a:solidFill>
                  </a:tcPr>
                </a:tc>
                <a:extLst>
                  <a:ext uri="{0D108BD9-81ED-4DB2-BD59-A6C34878D82A}">
                    <a16:rowId xmlns:a16="http://schemas.microsoft.com/office/drawing/2014/main" val="4076162129"/>
                  </a:ext>
                </a:extLst>
              </a:tr>
              <a:tr h="317014">
                <a:tc>
                  <a:txBody>
                    <a:bodyPr/>
                    <a:lstStyle/>
                    <a:p>
                      <a:r>
                        <a:rPr lang="en-US" sz="1400" dirty="0">
                          <a:solidFill>
                            <a:schemeClr val="bg1"/>
                          </a:solidFill>
                        </a:rPr>
                        <a:t>Dementia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1.75 (1.19-2.59)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alpha val="20000"/>
                      </a:schemeClr>
                    </a:solidFill>
                  </a:tcPr>
                </a:tc>
                <a:extLst>
                  <a:ext uri="{0D108BD9-81ED-4DB2-BD59-A6C34878D82A}">
                    <a16:rowId xmlns:a16="http://schemas.microsoft.com/office/drawing/2014/main" val="1478732528"/>
                  </a:ext>
                </a:extLst>
              </a:tr>
              <a:tr h="317014">
                <a:tc>
                  <a:txBody>
                    <a:bodyPr/>
                    <a:lstStyle/>
                    <a:p>
                      <a:r>
                        <a:rPr lang="en-US" sz="1400" dirty="0">
                          <a:solidFill>
                            <a:schemeClr val="bg1"/>
                          </a:solidFill>
                        </a:rPr>
                        <a:t>Encephalopathy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0.58 (0.45-0.75)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40000"/>
                      </a:schemeClr>
                    </a:solidFill>
                  </a:tcPr>
                </a:tc>
                <a:tc>
                  <a:txBody>
                    <a:bodyPr/>
                    <a:lstStyle/>
                    <a:p>
                      <a:pPr algn="ctr"/>
                      <a:r>
                        <a:rPr lang="en-US" sz="1400" dirty="0">
                          <a:solidFill>
                            <a:schemeClr val="bg1"/>
                          </a:solidFill>
                        </a:rPr>
                        <a:t>0.64 (0.51-0.80)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40000"/>
                      </a:schemeClr>
                    </a:solidFill>
                  </a:tcPr>
                </a:tc>
                <a:extLst>
                  <a:ext uri="{0D108BD9-81ED-4DB2-BD59-A6C34878D82A}">
                    <a16:rowId xmlns:a16="http://schemas.microsoft.com/office/drawing/2014/main" val="2566459954"/>
                  </a:ext>
                </a:extLst>
              </a:tr>
              <a:tr h="317014">
                <a:tc>
                  <a:txBody>
                    <a:bodyPr/>
                    <a:lstStyle/>
                    <a:p>
                      <a:r>
                        <a:rPr lang="en-US" sz="1400" dirty="0">
                          <a:solidFill>
                            <a:schemeClr val="bg1"/>
                          </a:solidFill>
                        </a:rPr>
                        <a:t>Hair loss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0.60 (0.46-0.79)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20000"/>
                      </a:schemeClr>
                    </a:solidFill>
                  </a:tcPr>
                </a:tc>
                <a:tc>
                  <a:txBody>
                    <a:bodyPr/>
                    <a:lstStyle/>
                    <a:p>
                      <a:pPr algn="ctr"/>
                      <a:r>
                        <a:rPr lang="en-US" sz="1400" dirty="0">
                          <a:solidFill>
                            <a:schemeClr val="bg1"/>
                          </a:solidFill>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08814241"/>
                  </a:ext>
                </a:extLst>
              </a:tr>
              <a:tr h="317014">
                <a:tc>
                  <a:txBody>
                    <a:bodyPr/>
                    <a:lstStyle/>
                    <a:p>
                      <a:r>
                        <a:rPr lang="en-US" sz="1400" dirty="0">
                          <a:solidFill>
                            <a:schemeClr val="bg1"/>
                          </a:solidFill>
                        </a:rPr>
                        <a:t>Malaise/fatigue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0.76 (0.66-0.88)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40000"/>
                      </a:schemeClr>
                    </a:solidFill>
                  </a:tcPr>
                </a:tc>
                <a:tc>
                  <a:txBody>
                    <a:bodyPr/>
                    <a:lstStyle/>
                    <a:p>
                      <a:pPr algn="ctr"/>
                      <a:r>
                        <a:rPr lang="en-US" sz="1400" dirty="0">
                          <a:solidFill>
                            <a:schemeClr val="bg1"/>
                          </a:solidFill>
                        </a:rPr>
                        <a:t>0.83 (0.74-0.94)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alpha val="40000"/>
                      </a:schemeClr>
                    </a:solidFill>
                  </a:tcPr>
                </a:tc>
                <a:extLst>
                  <a:ext uri="{0D108BD9-81ED-4DB2-BD59-A6C34878D82A}">
                    <a16:rowId xmlns:a16="http://schemas.microsoft.com/office/drawing/2014/main" val="2221407670"/>
                  </a:ext>
                </a:extLst>
              </a:tr>
            </a:tbl>
          </a:graphicData>
        </a:graphic>
      </p:graphicFrame>
      <p:sp>
        <p:nvSpPr>
          <p:cNvPr id="3" name="Text Box 15">
            <a:extLst>
              <a:ext uri="{FF2B5EF4-FFF2-40B4-BE49-F238E27FC236}">
                <a16:creationId xmlns:a16="http://schemas.microsoft.com/office/drawing/2014/main" id="{BA3DAE6F-206D-82BA-4C45-BF2FCCC99F04}"/>
              </a:ext>
            </a:extLst>
          </p:cNvPr>
          <p:cNvSpPr txBox="1">
            <a:spLocks noChangeArrowheads="1"/>
          </p:cNvSpPr>
          <p:nvPr/>
        </p:nvSpPr>
        <p:spPr bwMode="auto">
          <a:xfrm>
            <a:off x="419832" y="639999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Khullar. J Gen Intern Med. 2023;[Epub]. Pfaff. </a:t>
            </a:r>
            <a:r>
              <a:rPr lang="en-US" altLang="en-US" sz="1200" b="0" dirty="0">
                <a:solidFill>
                  <a:srgbClr val="455560"/>
                </a:solidFill>
                <a:latin typeface="Calibri" panose="020F0502020204030204" pitchFamily="34" charset="0"/>
                <a:cs typeface="Arial" panose="020B0604020202020204" pitchFamily="34" charset="0"/>
              </a:rPr>
              <a:t>BMC Med. 2023;21:58.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AD9FB9CF-B0EB-64DF-0B5C-0199796E5509}"/>
              </a:ext>
            </a:extLst>
          </p:cNvPr>
          <p:cNvSpPr txBox="1"/>
          <p:nvPr/>
        </p:nvSpPr>
        <p:spPr bwMode="auto">
          <a:xfrm>
            <a:off x="5967279" y="1507060"/>
            <a:ext cx="58006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Potential PASC Symptoms in Nonhospitalized Patients by Race and Ethnicity</a:t>
            </a:r>
          </a:p>
        </p:txBody>
      </p:sp>
      <p:sp>
        <p:nvSpPr>
          <p:cNvPr id="13" name="TextBox 12">
            <a:extLst>
              <a:ext uri="{FF2B5EF4-FFF2-40B4-BE49-F238E27FC236}">
                <a16:creationId xmlns:a16="http://schemas.microsoft.com/office/drawing/2014/main" id="{8E2286B5-258D-5FB0-B1D2-48B694190CCF}"/>
              </a:ext>
            </a:extLst>
          </p:cNvPr>
          <p:cNvSpPr txBox="1"/>
          <p:nvPr/>
        </p:nvSpPr>
        <p:spPr bwMode="auto">
          <a:xfrm>
            <a:off x="5831508" y="5662875"/>
            <a:ext cx="25655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*Compared with White patients.</a:t>
            </a:r>
          </a:p>
        </p:txBody>
      </p:sp>
    </p:spTree>
    <p:extLst>
      <p:ext uri="{BB962C8B-B14F-4D97-AF65-F5344CB8AC3E}">
        <p14:creationId xmlns:p14="http://schemas.microsoft.com/office/powerpoint/2010/main" val="2352389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1AF59-7400-4917-A855-CFE4C6088480}"/>
              </a:ext>
            </a:extLst>
          </p:cNvPr>
          <p:cNvSpPr>
            <a:spLocks noGrp="1"/>
          </p:cNvSpPr>
          <p:nvPr>
            <p:ph type="title"/>
          </p:nvPr>
        </p:nvSpPr>
        <p:spPr/>
        <p:txBody>
          <a:bodyPr/>
          <a:lstStyle/>
          <a:p>
            <a:r>
              <a:rPr lang="en-US" b="1" dirty="0"/>
              <a:t>An Example of How </a:t>
            </a:r>
            <a:r>
              <a:rPr lang="en-US" dirty="0"/>
              <a:t>R</a:t>
            </a:r>
            <a:r>
              <a:rPr lang="en-US" b="1" dirty="0"/>
              <a:t>ace </a:t>
            </a:r>
            <a:br>
              <a:rPr lang="en-US" b="1" dirty="0"/>
            </a:br>
            <a:r>
              <a:rPr lang="en-US" dirty="0"/>
              <a:t>Is Associated With</a:t>
            </a:r>
            <a:r>
              <a:rPr lang="en-US" b="1" dirty="0"/>
              <a:t> COVID-19 Risk</a:t>
            </a:r>
          </a:p>
        </p:txBody>
      </p:sp>
      <p:sp>
        <p:nvSpPr>
          <p:cNvPr id="3" name="Content Placeholder 2">
            <a:extLst>
              <a:ext uri="{FF2B5EF4-FFF2-40B4-BE49-F238E27FC236}">
                <a16:creationId xmlns:a16="http://schemas.microsoft.com/office/drawing/2014/main" id="{83E5984C-F49F-4450-BAC6-F91155AAA814}"/>
              </a:ext>
            </a:extLst>
          </p:cNvPr>
          <p:cNvSpPr>
            <a:spLocks noGrp="1"/>
          </p:cNvSpPr>
          <p:nvPr>
            <p:ph idx="1"/>
          </p:nvPr>
        </p:nvSpPr>
        <p:spPr>
          <a:xfrm>
            <a:off x="604675" y="1601183"/>
            <a:ext cx="10877529" cy="4650686"/>
          </a:xfrm>
        </p:spPr>
        <p:txBody>
          <a:bodyPr>
            <a:normAutofit lnSpcReduction="10000"/>
          </a:bodyPr>
          <a:lstStyle/>
          <a:p>
            <a:r>
              <a:rPr lang="en-US" dirty="0"/>
              <a:t>3626 patients tested positive for COVID-19 in Ochsner Health System</a:t>
            </a:r>
          </a:p>
          <a:p>
            <a:r>
              <a:rPr lang="en-US" dirty="0"/>
              <a:t>Black patients comprise 31% of Ochsner Health population</a:t>
            </a:r>
          </a:p>
          <a:p>
            <a:pPr lvl="1"/>
            <a:r>
              <a:rPr lang="en-US" b="0" i="0" u="none" strike="noStrike" baseline="0" dirty="0"/>
              <a:t>76.9% of patients who were hospitalized with COVID-19 were Black</a:t>
            </a:r>
            <a:endParaRPr lang="en-US" dirty="0"/>
          </a:p>
          <a:p>
            <a:pPr lvl="1"/>
            <a:r>
              <a:rPr lang="en-US" b="0" i="0" u="none" strike="noStrike" baseline="0" dirty="0"/>
              <a:t>70.6% of patients who died from COVID-19 were Black</a:t>
            </a:r>
          </a:p>
          <a:p>
            <a:r>
              <a:rPr lang="en-US" dirty="0"/>
              <a:t>B</a:t>
            </a:r>
            <a:r>
              <a:rPr lang="en-US" b="0" i="0" u="none" strike="noStrike" baseline="0" dirty="0"/>
              <a:t>lack race was not associated with higher mortality than White race after adjustment for:</a:t>
            </a:r>
          </a:p>
          <a:p>
            <a:pPr lvl="1"/>
            <a:r>
              <a:rPr lang="en-US" dirty="0"/>
              <a:t>Type of insurance</a:t>
            </a:r>
          </a:p>
          <a:p>
            <a:pPr lvl="1"/>
            <a:r>
              <a:rPr lang="en-US" dirty="0"/>
              <a:t>Residence in low-income areas</a:t>
            </a:r>
          </a:p>
          <a:p>
            <a:pPr lvl="1"/>
            <a:r>
              <a:rPr lang="en-US" dirty="0"/>
              <a:t>Clinical markers of more advanced disease at presentation</a:t>
            </a:r>
          </a:p>
        </p:txBody>
      </p:sp>
      <p:sp>
        <p:nvSpPr>
          <p:cNvPr id="4" name="Text Box 11">
            <a:extLst>
              <a:ext uri="{FF2B5EF4-FFF2-40B4-BE49-F238E27FC236}">
                <a16:creationId xmlns:a16="http://schemas.microsoft.com/office/drawing/2014/main" id="{3239473C-8318-8123-3366-E93401E66266}"/>
              </a:ext>
            </a:extLst>
          </p:cNvPr>
          <p:cNvSpPr txBox="1">
            <a:spLocks noChangeArrowheads="1"/>
          </p:cNvSpPr>
          <p:nvPr/>
        </p:nvSpPr>
        <p:spPr bwMode="auto">
          <a:xfrm>
            <a:off x="408624" y="6380399"/>
            <a:ext cx="8859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cs typeface="+mn-cs"/>
              </a:rPr>
              <a:t>Price-Haywood. NEJM. 2020;382:2534.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40477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123C4E7-C6BE-0779-A25C-2487B499E8A2}"/>
              </a:ext>
            </a:extLst>
          </p:cNvPr>
          <p:cNvGraphicFramePr>
            <a:graphicFrameLocks noGrp="1"/>
          </p:cNvGraphicFramePr>
          <p:nvPr>
            <p:ph idx="1"/>
            <p:extLst>
              <p:ext uri="{D42A27DB-BD31-4B8C-83A1-F6EECF244321}">
                <p14:modId xmlns:p14="http://schemas.microsoft.com/office/powerpoint/2010/main" val="1839459920"/>
              </p:ext>
            </p:extLst>
          </p:nvPr>
        </p:nvGraphicFramePr>
        <p:xfrm>
          <a:off x="686971" y="1513047"/>
          <a:ext cx="10877529" cy="4650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499A35AC-CA5A-C31A-9E29-23F6800759AE}"/>
              </a:ext>
            </a:extLst>
          </p:cNvPr>
          <p:cNvSpPr>
            <a:spLocks noGrp="1"/>
          </p:cNvSpPr>
          <p:nvPr>
            <p:ph type="title"/>
          </p:nvPr>
        </p:nvSpPr>
        <p:spPr/>
        <p:txBody>
          <a:bodyPr/>
          <a:lstStyle/>
          <a:p>
            <a:r>
              <a:rPr lang="en-US" dirty="0"/>
              <a:t>Strategies to Reduce the Impact of Obesity on COVID-19</a:t>
            </a:r>
          </a:p>
        </p:txBody>
      </p:sp>
      <p:grpSp>
        <p:nvGrpSpPr>
          <p:cNvPr id="11" name="Group 10">
            <a:extLst>
              <a:ext uri="{FF2B5EF4-FFF2-40B4-BE49-F238E27FC236}">
                <a16:creationId xmlns:a16="http://schemas.microsoft.com/office/drawing/2014/main" id="{71BE6C4D-9E7A-EF2A-5B53-20B49398E60D}"/>
              </a:ext>
            </a:extLst>
          </p:cNvPr>
          <p:cNvGrpSpPr/>
          <p:nvPr/>
        </p:nvGrpSpPr>
        <p:grpSpPr>
          <a:xfrm>
            <a:off x="959358" y="1756981"/>
            <a:ext cx="10334858" cy="1597914"/>
            <a:chOff x="877062" y="1756981"/>
            <a:chExt cx="10334858" cy="1597914"/>
          </a:xfrm>
        </p:grpSpPr>
        <p:sp>
          <p:nvSpPr>
            <p:cNvPr id="6" name="Oval 5">
              <a:extLst>
                <a:ext uri="{FF2B5EF4-FFF2-40B4-BE49-F238E27FC236}">
                  <a16:creationId xmlns:a16="http://schemas.microsoft.com/office/drawing/2014/main" id="{F15161B7-D9ED-7F20-E63F-83BDF99F0497}"/>
                </a:ext>
              </a:extLst>
            </p:cNvPr>
            <p:cNvSpPr/>
            <p:nvPr/>
          </p:nvSpPr>
          <p:spPr bwMode="auto">
            <a:xfrm>
              <a:off x="3056382" y="1756981"/>
              <a:ext cx="1597914" cy="1597914"/>
            </a:xfrm>
            <a:prstGeom prst="ellipse">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Oval 6">
              <a:extLst>
                <a:ext uri="{FF2B5EF4-FFF2-40B4-BE49-F238E27FC236}">
                  <a16:creationId xmlns:a16="http://schemas.microsoft.com/office/drawing/2014/main" id="{26CA2DC9-0B30-DA38-01C2-8F1D8237C8BB}"/>
                </a:ext>
              </a:extLst>
            </p:cNvPr>
            <p:cNvSpPr/>
            <p:nvPr/>
          </p:nvSpPr>
          <p:spPr bwMode="auto">
            <a:xfrm>
              <a:off x="877062" y="1756981"/>
              <a:ext cx="1597914" cy="1597914"/>
            </a:xfrm>
            <a:prstGeom prst="ellipse">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Oval 7">
              <a:extLst>
                <a:ext uri="{FF2B5EF4-FFF2-40B4-BE49-F238E27FC236}">
                  <a16:creationId xmlns:a16="http://schemas.microsoft.com/office/drawing/2014/main" id="{A1411A24-D619-4D03-48B2-ECB180C5BFAB}"/>
                </a:ext>
              </a:extLst>
            </p:cNvPr>
            <p:cNvSpPr/>
            <p:nvPr/>
          </p:nvSpPr>
          <p:spPr bwMode="auto">
            <a:xfrm>
              <a:off x="5235702" y="1756981"/>
              <a:ext cx="1597914" cy="1597914"/>
            </a:xfrm>
            <a:prstGeom prst="ellipse">
              <a:avLst/>
            </a:prstGeom>
            <a:solidFill>
              <a:schemeClr val="accent4">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Oval 8">
              <a:extLst>
                <a:ext uri="{FF2B5EF4-FFF2-40B4-BE49-F238E27FC236}">
                  <a16:creationId xmlns:a16="http://schemas.microsoft.com/office/drawing/2014/main" id="{6DD8702F-C744-1EF7-D982-C529BEACCBDA}"/>
                </a:ext>
              </a:extLst>
            </p:cNvPr>
            <p:cNvSpPr/>
            <p:nvPr/>
          </p:nvSpPr>
          <p:spPr bwMode="auto">
            <a:xfrm>
              <a:off x="7415022" y="1756981"/>
              <a:ext cx="1597914" cy="1597914"/>
            </a:xfrm>
            <a:prstGeom prst="ellipse">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9FB0CC54-66A9-4D40-7CF1-17BA56A5C229}"/>
                </a:ext>
              </a:extLst>
            </p:cNvPr>
            <p:cNvSpPr/>
            <p:nvPr/>
          </p:nvSpPr>
          <p:spPr bwMode="auto">
            <a:xfrm>
              <a:off x="9614006" y="1756981"/>
              <a:ext cx="1597914" cy="1597914"/>
            </a:xfrm>
            <a:prstGeom prst="ellipse">
              <a:avLst/>
            </a:prstGeom>
            <a:solidFill>
              <a:schemeClr val="accent6">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15" name="Graphic 14">
            <a:extLst>
              <a:ext uri="{FF2B5EF4-FFF2-40B4-BE49-F238E27FC236}">
                <a16:creationId xmlns:a16="http://schemas.microsoft.com/office/drawing/2014/main" id="{7FF8C404-202D-5BCC-FBC0-5D1242FABF3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5588844" y="1889023"/>
            <a:ext cx="1081065" cy="1210793"/>
          </a:xfrm>
          <a:prstGeom prst="rect">
            <a:avLst/>
          </a:prstGeom>
        </p:spPr>
      </p:pic>
      <p:pic>
        <p:nvPicPr>
          <p:cNvPr id="17" name="Graphic 16">
            <a:extLst>
              <a:ext uri="{FF2B5EF4-FFF2-40B4-BE49-F238E27FC236}">
                <a16:creationId xmlns:a16="http://schemas.microsoft.com/office/drawing/2014/main" id="{4404F12E-E797-EEEA-1782-9E1C7A29FF2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34236" y="1889023"/>
            <a:ext cx="1343741" cy="1343741"/>
          </a:xfrm>
          <a:prstGeom prst="rect">
            <a:avLst/>
          </a:prstGeom>
        </p:spPr>
      </p:pic>
      <p:pic>
        <p:nvPicPr>
          <p:cNvPr id="22" name="Graphic 21">
            <a:extLst>
              <a:ext uri="{FF2B5EF4-FFF2-40B4-BE49-F238E27FC236}">
                <a16:creationId xmlns:a16="http://schemas.microsoft.com/office/drawing/2014/main" id="{877B308E-E63F-1735-465E-EFE607C80D4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01995" y="1989804"/>
            <a:ext cx="1084872" cy="1091036"/>
          </a:xfrm>
          <a:prstGeom prst="rect">
            <a:avLst/>
          </a:prstGeom>
        </p:spPr>
      </p:pic>
      <p:pic>
        <p:nvPicPr>
          <p:cNvPr id="26" name="Graphic 25">
            <a:extLst>
              <a:ext uri="{FF2B5EF4-FFF2-40B4-BE49-F238E27FC236}">
                <a16:creationId xmlns:a16="http://schemas.microsoft.com/office/drawing/2014/main" id="{E521FEF4-E1CF-1B9B-642F-B53DC205C3B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366220" y="1989804"/>
            <a:ext cx="1087259" cy="1087259"/>
          </a:xfrm>
          <a:prstGeom prst="rect">
            <a:avLst/>
          </a:prstGeom>
        </p:spPr>
      </p:pic>
      <p:pic>
        <p:nvPicPr>
          <p:cNvPr id="28" name="Graphic 27">
            <a:extLst>
              <a:ext uri="{FF2B5EF4-FFF2-40B4-BE49-F238E27FC236}">
                <a16:creationId xmlns:a16="http://schemas.microsoft.com/office/drawing/2014/main" id="{D806466E-1EF3-EE61-820C-5B9078400FD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973774" y="1940324"/>
            <a:ext cx="1010980" cy="1177422"/>
          </a:xfrm>
          <a:prstGeom prst="rect">
            <a:avLst/>
          </a:prstGeom>
        </p:spPr>
      </p:pic>
    </p:spTree>
    <p:extLst>
      <p:ext uri="{BB962C8B-B14F-4D97-AF65-F5344CB8AC3E}">
        <p14:creationId xmlns:p14="http://schemas.microsoft.com/office/powerpoint/2010/main" val="5213897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4 Pillars of Health: Important for Patients </a:t>
            </a:r>
            <a:br>
              <a:rPr lang="en-US" dirty="0"/>
            </a:br>
            <a:r>
              <a:rPr lang="en-US" dirty="0"/>
              <a:t>With Obesity in COVID-19 Pandemic</a:t>
            </a:r>
          </a:p>
        </p:txBody>
      </p:sp>
      <p:graphicFrame>
        <p:nvGraphicFramePr>
          <p:cNvPr id="4" name="Content Placeholder 3"/>
          <p:cNvGraphicFramePr>
            <a:graphicFrameLocks noGrp="1"/>
          </p:cNvGraphicFramePr>
          <p:nvPr>
            <p:ph idx="1"/>
          </p:nvPr>
        </p:nvGraphicFramePr>
        <p:xfrm>
          <a:off x="719138" y="1600200"/>
          <a:ext cx="10787062" cy="4187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1551074"/>
      </p:ext>
    </p:extLst>
  </p:cSld>
  <p:clrMapOvr>
    <a:masterClrMapping/>
  </p:clrMapOvr>
  <mc:AlternateContent xmlns:mc="http://schemas.openxmlformats.org/markup-compatibility/2006" xmlns:p14="http://schemas.microsoft.com/office/powerpoint/2010/main">
    <mc:Choice Requires="p14">
      <p:transition spd="slow" p14:dur="2000" advTm="35722"/>
    </mc:Choice>
    <mc:Fallback xmlns="">
      <p:transition spd="slow" advTm="35722"/>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16148-AAED-BEF6-4CD8-62ED956CC621}"/>
              </a:ext>
            </a:extLst>
          </p:cNvPr>
          <p:cNvSpPr>
            <a:spLocks noGrp="1"/>
          </p:cNvSpPr>
          <p:nvPr>
            <p:ph type="title"/>
          </p:nvPr>
        </p:nvSpPr>
        <p:spPr/>
        <p:txBody>
          <a:bodyPr/>
          <a:lstStyle/>
          <a:p>
            <a:r>
              <a:rPr lang="en-US" dirty="0"/>
              <a:t>Emphasizing Obesity as a Disease, Not a Behavior</a:t>
            </a:r>
          </a:p>
        </p:txBody>
      </p:sp>
      <p:graphicFrame>
        <p:nvGraphicFramePr>
          <p:cNvPr id="6" name="Diagram 5">
            <a:extLst>
              <a:ext uri="{FF2B5EF4-FFF2-40B4-BE49-F238E27FC236}">
                <a16:creationId xmlns:a16="http://schemas.microsoft.com/office/drawing/2014/main" id="{41D5F2EC-9606-3229-EA82-5ADE86EA6358}"/>
              </a:ext>
            </a:extLst>
          </p:cNvPr>
          <p:cNvGraphicFramePr/>
          <p:nvPr>
            <p:extLst>
              <p:ext uri="{D42A27DB-BD31-4B8C-83A1-F6EECF244321}">
                <p14:modId xmlns:p14="http://schemas.microsoft.com/office/powerpoint/2010/main" val="4206625875"/>
              </p:ext>
            </p:extLst>
          </p:nvPr>
        </p:nvGraphicFramePr>
        <p:xfrm>
          <a:off x="1981981" y="1479772"/>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5">
            <a:extLst>
              <a:ext uri="{FF2B5EF4-FFF2-40B4-BE49-F238E27FC236}">
                <a16:creationId xmlns:a16="http://schemas.microsoft.com/office/drawing/2014/main" id="{287A0929-96F3-9442-4425-BC6CAE722BEA}"/>
              </a:ext>
            </a:extLst>
          </p:cNvPr>
          <p:cNvSpPr txBox="1">
            <a:spLocks/>
          </p:cNvSpPr>
          <p:nvPr/>
        </p:nvSpPr>
        <p:spPr>
          <a:xfrm>
            <a:off x="431368" y="6370637"/>
            <a:ext cx="10265664" cy="365125"/>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1219170" eaLnBrk="1" fontAlgn="auto" hangingPunct="1">
              <a:spcBef>
                <a:spcPts val="0"/>
              </a:spcBef>
              <a:spcAft>
                <a:spcPts val="0"/>
              </a:spcAft>
              <a:defRPr/>
            </a:pPr>
            <a:r>
              <a:rPr lang="en-US" sz="1200" b="0" i="0" dirty="0">
                <a:solidFill>
                  <a:schemeClr val="bg2"/>
                </a:solidFill>
                <a:effectLst/>
                <a:latin typeface="BlinkMacSystemFont"/>
              </a:rPr>
              <a:t>Gordon-Larsen. Circulation. 2018;137:1543.</a:t>
            </a:r>
            <a:endParaRPr lang="en-US" sz="1200" b="0" spc="-10" dirty="0">
              <a:solidFill>
                <a:schemeClr val="bg2"/>
              </a:solidFill>
              <a:latin typeface="Calibri" panose="020F0502020204030204" pitchFamily="34" charset="0"/>
              <a:sym typeface="Arial"/>
            </a:endParaRPr>
          </a:p>
        </p:txBody>
      </p:sp>
    </p:spTree>
    <p:extLst>
      <p:ext uri="{BB962C8B-B14F-4D97-AF65-F5344CB8AC3E}">
        <p14:creationId xmlns:p14="http://schemas.microsoft.com/office/powerpoint/2010/main" val="1929930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541B8-8D87-4399-190B-6A2C6BB40B22}"/>
              </a:ext>
            </a:extLst>
          </p:cNvPr>
          <p:cNvSpPr>
            <a:spLocks noGrp="1"/>
          </p:cNvSpPr>
          <p:nvPr>
            <p:ph type="title"/>
          </p:nvPr>
        </p:nvSpPr>
        <p:spPr/>
        <p:txBody>
          <a:bodyPr/>
          <a:lstStyle/>
          <a:p>
            <a:r>
              <a:rPr lang="en-US" dirty="0"/>
              <a:t>Challenges to COVID-19 Vaccination</a:t>
            </a:r>
          </a:p>
        </p:txBody>
      </p:sp>
      <p:graphicFrame>
        <p:nvGraphicFramePr>
          <p:cNvPr id="5" name="Content Placeholder 4">
            <a:extLst>
              <a:ext uri="{FF2B5EF4-FFF2-40B4-BE49-F238E27FC236}">
                <a16:creationId xmlns:a16="http://schemas.microsoft.com/office/drawing/2014/main" id="{D9BDD0B8-DD8D-583A-1324-A0C7E0146EDE}"/>
              </a:ext>
            </a:extLst>
          </p:cNvPr>
          <p:cNvGraphicFramePr>
            <a:graphicFrameLocks noGrp="1"/>
          </p:cNvGraphicFramePr>
          <p:nvPr>
            <p:ph idx="1"/>
            <p:extLst>
              <p:ext uri="{D42A27DB-BD31-4B8C-83A1-F6EECF244321}">
                <p14:modId xmlns:p14="http://schemas.microsoft.com/office/powerpoint/2010/main" val="2645433709"/>
              </p:ext>
            </p:extLst>
          </p:nvPr>
        </p:nvGraphicFramePr>
        <p:xfrm>
          <a:off x="604838" y="151288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B7639E88-E331-D32D-5DF3-C42452E3EA0F}"/>
              </a:ext>
            </a:extLst>
          </p:cNvPr>
          <p:cNvSpPr/>
          <p:nvPr/>
        </p:nvSpPr>
        <p:spPr>
          <a:xfrm>
            <a:off x="422331" y="6362527"/>
            <a:ext cx="10170333"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cdc.gov/coronavirus/2019-ncov/community/health-equity/vaccine-equity.html. Last updated </a:t>
            </a:r>
            <a:r>
              <a:rPr lang="en-US" sz="1200" b="0" dirty="0">
                <a:solidFill>
                  <a:srgbClr val="455560"/>
                </a:solidFill>
                <a:latin typeface="Calibri" panose="020F0502020204030204" pitchFamily="34" charset="0"/>
                <a:cs typeface="Calibri" panose="020F0502020204030204" pitchFamily="34" charset="0"/>
              </a:rPr>
              <a:t>March 29,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p>
        </p:txBody>
      </p:sp>
      <p:pic>
        <p:nvPicPr>
          <p:cNvPr id="8" name="Graphic 7" descr="Money with solid fill">
            <a:extLst>
              <a:ext uri="{FF2B5EF4-FFF2-40B4-BE49-F238E27FC236}">
                <a16:creationId xmlns:a16="http://schemas.microsoft.com/office/drawing/2014/main" id="{2E34120F-91C7-D632-5477-D7D2CC6010D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1217" y="1769190"/>
            <a:ext cx="428886" cy="428886"/>
          </a:xfrm>
          <a:prstGeom prst="rect">
            <a:avLst/>
          </a:prstGeom>
        </p:spPr>
      </p:pic>
      <p:pic>
        <p:nvPicPr>
          <p:cNvPr id="10" name="Graphic 9" descr="Briefcase with solid fill">
            <a:extLst>
              <a:ext uri="{FF2B5EF4-FFF2-40B4-BE49-F238E27FC236}">
                <a16:creationId xmlns:a16="http://schemas.microsoft.com/office/drawing/2014/main" id="{088B9EEE-E7F0-0A67-1C0A-ADC63E0E9C5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40160" y="2510869"/>
            <a:ext cx="457200" cy="457200"/>
          </a:xfrm>
          <a:prstGeom prst="rect">
            <a:avLst/>
          </a:prstGeom>
        </p:spPr>
      </p:pic>
      <p:pic>
        <p:nvPicPr>
          <p:cNvPr id="12" name="Graphic 11" descr="Children with solid fill">
            <a:extLst>
              <a:ext uri="{FF2B5EF4-FFF2-40B4-BE49-F238E27FC236}">
                <a16:creationId xmlns:a16="http://schemas.microsoft.com/office/drawing/2014/main" id="{EE1F7005-09EB-E7CD-3623-DCA6D545AB6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269550" y="3201233"/>
            <a:ext cx="579451" cy="579451"/>
          </a:xfrm>
          <a:prstGeom prst="rect">
            <a:avLst/>
          </a:prstGeom>
        </p:spPr>
      </p:pic>
      <p:pic>
        <p:nvPicPr>
          <p:cNvPr id="16" name="Graphic 15" descr="Car with solid fill">
            <a:extLst>
              <a:ext uri="{FF2B5EF4-FFF2-40B4-BE49-F238E27FC236}">
                <a16:creationId xmlns:a16="http://schemas.microsoft.com/office/drawing/2014/main" id="{F6BBAA62-95EB-3A94-AD3D-1FC7A86EFE2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159443" y="4707900"/>
            <a:ext cx="457201" cy="457201"/>
          </a:xfrm>
          <a:prstGeom prst="rect">
            <a:avLst/>
          </a:prstGeom>
        </p:spPr>
      </p:pic>
      <p:pic>
        <p:nvPicPr>
          <p:cNvPr id="18" name="Graphic 17" descr="Badge Tick with solid fill">
            <a:extLst>
              <a:ext uri="{FF2B5EF4-FFF2-40B4-BE49-F238E27FC236}">
                <a16:creationId xmlns:a16="http://schemas.microsoft.com/office/drawing/2014/main" id="{DD9D82A0-7CFE-CEB6-D63D-F2FA14E91AE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77114" y="5374608"/>
            <a:ext cx="592436" cy="592436"/>
          </a:xfrm>
          <a:prstGeom prst="rect">
            <a:avLst/>
          </a:prstGeom>
        </p:spPr>
      </p:pic>
      <p:pic>
        <p:nvPicPr>
          <p:cNvPr id="20" name="Graphic 19" descr="Stethoscope with solid fill">
            <a:extLst>
              <a:ext uri="{FF2B5EF4-FFF2-40B4-BE49-F238E27FC236}">
                <a16:creationId xmlns:a16="http://schemas.microsoft.com/office/drawing/2014/main" id="{CC0F0D5D-21FE-472F-8C66-04D96696522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330675" y="3965391"/>
            <a:ext cx="457200" cy="457200"/>
          </a:xfrm>
          <a:prstGeom prst="rect">
            <a:avLst/>
          </a:prstGeom>
        </p:spPr>
      </p:pic>
    </p:spTree>
    <p:extLst>
      <p:ext uri="{BB962C8B-B14F-4D97-AF65-F5344CB8AC3E}">
        <p14:creationId xmlns:p14="http://schemas.microsoft.com/office/powerpoint/2010/main" val="2898488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19CF2-2437-BE18-9854-7D8D024BA683}"/>
              </a:ext>
            </a:extLst>
          </p:cNvPr>
          <p:cNvSpPr>
            <a:spLocks noGrp="1"/>
          </p:cNvSpPr>
          <p:nvPr>
            <p:ph type="title"/>
          </p:nvPr>
        </p:nvSpPr>
        <p:spPr/>
        <p:txBody>
          <a:bodyPr/>
          <a:lstStyle/>
          <a:p>
            <a:r>
              <a:rPr lang="en-US" dirty="0"/>
              <a:t>Methods to Overcome Vaccine Hesitancy</a:t>
            </a:r>
          </a:p>
        </p:txBody>
      </p:sp>
      <p:graphicFrame>
        <p:nvGraphicFramePr>
          <p:cNvPr id="4" name="Content Placeholder 3">
            <a:extLst>
              <a:ext uri="{FF2B5EF4-FFF2-40B4-BE49-F238E27FC236}">
                <a16:creationId xmlns:a16="http://schemas.microsoft.com/office/drawing/2014/main" id="{485B035A-AD32-C2FA-F907-C8916280B60A}"/>
              </a:ext>
            </a:extLst>
          </p:cNvPr>
          <p:cNvGraphicFramePr>
            <a:graphicFrameLocks noGrp="1"/>
          </p:cNvGraphicFramePr>
          <p:nvPr>
            <p:ph idx="1"/>
            <p:extLst>
              <p:ext uri="{D42A27DB-BD31-4B8C-83A1-F6EECF244321}">
                <p14:modId xmlns:p14="http://schemas.microsoft.com/office/powerpoint/2010/main" val="3987777768"/>
              </p:ext>
            </p:extLst>
          </p:nvPr>
        </p:nvGraphicFramePr>
        <p:xfrm>
          <a:off x="677827" y="1513047"/>
          <a:ext cx="10877529" cy="4650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91867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Guiding Principles of Motivational Interviewing</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155623923"/>
              </p:ext>
            </p:extLst>
          </p:nvPr>
        </p:nvGraphicFramePr>
        <p:xfrm>
          <a:off x="657225" y="1600200"/>
          <a:ext cx="10877550" cy="461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43232" y="6368734"/>
            <a:ext cx="8703197"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positivepsychology.com/motivational-interviewing-principles</a:t>
            </a:r>
          </a:p>
        </p:txBody>
      </p:sp>
    </p:spTree>
    <p:extLst>
      <p:ext uri="{BB962C8B-B14F-4D97-AF65-F5344CB8AC3E}">
        <p14:creationId xmlns:p14="http://schemas.microsoft.com/office/powerpoint/2010/main" val="41741366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133BD-EE51-3B23-AD62-5EB497865FB3}"/>
              </a:ext>
            </a:extLst>
          </p:cNvPr>
          <p:cNvSpPr>
            <a:spLocks noGrp="1"/>
          </p:cNvSpPr>
          <p:nvPr>
            <p:ph type="title"/>
          </p:nvPr>
        </p:nvSpPr>
        <p:spPr/>
        <p:txBody>
          <a:bodyPr/>
          <a:lstStyle/>
          <a:p>
            <a:r>
              <a:rPr lang="en-US" dirty="0"/>
              <a:t>Resources to Increase COVID-19 Vaccine Uptake</a:t>
            </a:r>
          </a:p>
        </p:txBody>
      </p:sp>
      <p:pic>
        <p:nvPicPr>
          <p:cNvPr id="6" name="Picture 5">
            <a:extLst>
              <a:ext uri="{FF2B5EF4-FFF2-40B4-BE49-F238E27FC236}">
                <a16:creationId xmlns:a16="http://schemas.microsoft.com/office/drawing/2014/main" id="{780BF1DE-A34B-0959-1BC0-633FCA74D833}"/>
              </a:ext>
            </a:extLst>
          </p:cNvPr>
          <p:cNvPicPr>
            <a:picLocks noChangeAspect="1"/>
          </p:cNvPicPr>
          <p:nvPr/>
        </p:nvPicPr>
        <p:blipFill>
          <a:blip r:embed="rId3"/>
          <a:stretch>
            <a:fillRect/>
          </a:stretch>
        </p:blipFill>
        <p:spPr>
          <a:xfrm>
            <a:off x="5186542" y="4842254"/>
            <a:ext cx="1718875" cy="1837146"/>
          </a:xfrm>
          <a:prstGeom prst="rect">
            <a:avLst/>
          </a:prstGeom>
        </p:spPr>
      </p:pic>
      <p:graphicFrame>
        <p:nvGraphicFramePr>
          <p:cNvPr id="4" name="Table 4">
            <a:extLst>
              <a:ext uri="{FF2B5EF4-FFF2-40B4-BE49-F238E27FC236}">
                <a16:creationId xmlns:a16="http://schemas.microsoft.com/office/drawing/2014/main" id="{16D22864-A940-B889-FB65-9E58015F1263}"/>
              </a:ext>
            </a:extLst>
          </p:cNvPr>
          <p:cNvGraphicFramePr>
            <a:graphicFrameLocks noGrp="1"/>
          </p:cNvGraphicFramePr>
          <p:nvPr>
            <p:ph idx="1"/>
            <p:extLst>
              <p:ext uri="{D42A27DB-BD31-4B8C-83A1-F6EECF244321}">
                <p14:modId xmlns:p14="http://schemas.microsoft.com/office/powerpoint/2010/main" val="2383801471"/>
              </p:ext>
            </p:extLst>
          </p:nvPr>
        </p:nvGraphicFramePr>
        <p:xfrm>
          <a:off x="522288" y="1472944"/>
          <a:ext cx="11247120" cy="3388360"/>
        </p:xfrm>
        <a:graphic>
          <a:graphicData uri="http://schemas.openxmlformats.org/drawingml/2006/table">
            <a:tbl>
              <a:tblPr firstRow="1" bandRow="1">
                <a:tableStyleId>{073A0DAA-6AF3-43AB-8588-CEC1D06C72B9}</a:tableStyleId>
              </a:tblPr>
              <a:tblGrid>
                <a:gridCol w="3607321">
                  <a:extLst>
                    <a:ext uri="{9D8B030D-6E8A-4147-A177-3AD203B41FA5}">
                      <a16:colId xmlns:a16="http://schemas.microsoft.com/office/drawing/2014/main" val="8654818"/>
                    </a:ext>
                  </a:extLst>
                </a:gridCol>
                <a:gridCol w="4121470">
                  <a:extLst>
                    <a:ext uri="{9D8B030D-6E8A-4147-A177-3AD203B41FA5}">
                      <a16:colId xmlns:a16="http://schemas.microsoft.com/office/drawing/2014/main" val="3257203315"/>
                    </a:ext>
                  </a:extLst>
                </a:gridCol>
                <a:gridCol w="3518329">
                  <a:extLst>
                    <a:ext uri="{9D8B030D-6E8A-4147-A177-3AD203B41FA5}">
                      <a16:colId xmlns:a16="http://schemas.microsoft.com/office/drawing/2014/main" val="1736408922"/>
                    </a:ext>
                  </a:extLst>
                </a:gridCol>
              </a:tblGrid>
              <a:tr h="370840">
                <a:tc>
                  <a:txBody>
                    <a:bodyPr/>
                    <a:lstStyle/>
                    <a:p>
                      <a:r>
                        <a:rPr lang="en-US" dirty="0"/>
                        <a:t>Resource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r>
                        <a:rPr lang="en-US" dirty="0"/>
                        <a:t>Description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r>
                        <a:rPr lang="en-US" dirty="0"/>
                        <a:t>Location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232759197"/>
                  </a:ext>
                </a:extLst>
              </a:tr>
              <a:tr h="370840">
                <a:tc>
                  <a:txBody>
                    <a:bodyPr/>
                    <a:lstStyle/>
                    <a:p>
                      <a:r>
                        <a:rPr lang="en-US" b="1" dirty="0">
                          <a:solidFill>
                            <a:schemeClr val="bg1"/>
                          </a:solidFill>
                        </a:rPr>
                        <a:t>Guide to Increase COVID-19 Vaccine Uptake Among Racial and Ethnic Minority Communities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dirty="0">
                          <a:solidFill>
                            <a:schemeClr val="bg1"/>
                          </a:solidFill>
                        </a:rPr>
                        <a:t>Supporting documents for organizations with community-level reach looking to engage or support COVID-19 vaccination in racial and ethnic minority communities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dirty="0">
                          <a:solidFill>
                            <a:schemeClr val="bg1"/>
                          </a:solidFill>
                          <a:hlinkClick r:id="rId4"/>
                        </a:rPr>
                        <a:t>cdc.gov/vaccines/covid-19/downloads/guide-community-partners.pdf</a:t>
                      </a:r>
                      <a:r>
                        <a:rPr lang="en-US" dirty="0">
                          <a:solidFill>
                            <a:schemeClr val="bg1"/>
                          </a:solidFill>
                        </a:rPr>
                        <a:t>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64633064"/>
                  </a:ext>
                </a:extLst>
              </a:tr>
              <a:tr h="370840">
                <a:tc>
                  <a:txBody>
                    <a:bodyPr/>
                    <a:lstStyle/>
                    <a:p>
                      <a:r>
                        <a:rPr lang="en-US" b="1" dirty="0">
                          <a:solidFill>
                            <a:schemeClr val="bg1"/>
                          </a:solidFill>
                        </a:rPr>
                        <a:t>COVID-19 Vaccination Toolkit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chemeClr val="bg1"/>
                          </a:solidFill>
                        </a:rPr>
                        <a:t>Community engagement strategies and key messages to build trust and educate about COVID-19 vaccines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chemeClr val="bg1"/>
                          </a:solidFill>
                          <a:hlinkClick r:id="rId5"/>
                        </a:rPr>
                        <a:t>cdc.gov/vaccines/covid-19/health-departments/generate-vaccinations.html</a:t>
                      </a:r>
                      <a:r>
                        <a:rPr lang="en-US" dirty="0">
                          <a:solidFill>
                            <a:schemeClr val="bg1"/>
                          </a:solidFill>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27558124"/>
                  </a:ext>
                </a:extLst>
              </a:tr>
              <a:tr h="370840">
                <a:tc>
                  <a:txBody>
                    <a:bodyPr/>
                    <a:lstStyle/>
                    <a:p>
                      <a:r>
                        <a:rPr lang="en-US" b="1" dirty="0">
                          <a:solidFill>
                            <a:schemeClr val="bg1"/>
                          </a:solidFill>
                        </a:rPr>
                        <a:t>COVID-19 Vaccination for Essential Workers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chemeClr val="bg1"/>
                          </a:solidFill>
                        </a:rPr>
                        <a:t>Resources for employers and employees to plan for and encourage COVID-19 vaccination to protect the workplace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chemeClr val="bg1"/>
                          </a:solidFill>
                          <a:hlinkClick r:id="rId6"/>
                        </a:rPr>
                        <a:t>cdc.gov/healthequity/whatis/index.html</a:t>
                      </a:r>
                      <a:r>
                        <a:rPr lang="en-US" dirty="0">
                          <a:solidFill>
                            <a:schemeClr val="bg1"/>
                          </a:solidFill>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19354253"/>
                  </a:ext>
                </a:extLst>
              </a:tr>
            </a:tbl>
          </a:graphicData>
        </a:graphic>
      </p:graphicFrame>
    </p:spTree>
    <p:extLst>
      <p:ext uri="{BB962C8B-B14F-4D97-AF65-F5344CB8AC3E}">
        <p14:creationId xmlns:p14="http://schemas.microsoft.com/office/powerpoint/2010/main" val="699858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50C9B0-CB61-9B64-A251-CA0D06C2C407}"/>
              </a:ext>
            </a:extLst>
          </p:cNvPr>
          <p:cNvSpPr>
            <a:spLocks noGrp="1"/>
          </p:cNvSpPr>
          <p:nvPr>
            <p:ph type="title"/>
          </p:nvPr>
        </p:nvSpPr>
        <p:spPr/>
        <p:txBody>
          <a:bodyPr/>
          <a:lstStyle/>
          <a:p>
            <a:r>
              <a:rPr lang="en-US" dirty="0"/>
              <a:t>How to Discuss Obesity, Metabolic Syndrome, and COVID-19 Risk While Decreasing Medical Mistrust</a:t>
            </a:r>
          </a:p>
        </p:txBody>
      </p:sp>
      <p:sp>
        <p:nvSpPr>
          <p:cNvPr id="8" name="TextBox 7">
            <a:extLst>
              <a:ext uri="{FF2B5EF4-FFF2-40B4-BE49-F238E27FC236}">
                <a16:creationId xmlns:a16="http://schemas.microsoft.com/office/drawing/2014/main" id="{3186EF78-1C57-45B5-945C-4D4F46DDB27F}"/>
              </a:ext>
            </a:extLst>
          </p:cNvPr>
          <p:cNvSpPr txBox="1"/>
          <p:nvPr/>
        </p:nvSpPr>
        <p:spPr>
          <a:xfrm>
            <a:off x="543769" y="1503644"/>
            <a:ext cx="11214843" cy="4417620"/>
          </a:xfrm>
          <a:prstGeom prst="rect">
            <a:avLst/>
          </a:prstGeom>
          <a:noFill/>
        </p:spPr>
        <p:txBody>
          <a:bodyPr wrap="square">
            <a:spAutoFit/>
          </a:bodyPr>
          <a:lstStyle/>
          <a:p>
            <a:pPr marL="66675" marR="0" lvl="1" indent="0" algn="l" defTabSz="914400" rtl="0" eaLnBrk="1" fontAlgn="auto" latinLnBrk="0" hangingPunct="1">
              <a:lnSpc>
                <a:spcPct val="90000"/>
              </a:lnSpc>
              <a:spcBef>
                <a:spcPts val="1000"/>
              </a:spcBef>
              <a:spcAft>
                <a:spcPts val="3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Discussion about a patient’s weight should be:</a:t>
            </a: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409575" marR="0" lvl="1" indent="-342900" algn="l" defTabSz="914400" rtl="0" eaLnBrk="1" fontAlgn="auto" latinLnBrk="0" hangingPunct="1">
              <a:lnSpc>
                <a:spcPct val="90000"/>
              </a:lnSpc>
              <a:spcBef>
                <a:spcPts val="1000"/>
              </a:spcBef>
              <a:spcAft>
                <a:spcPts val="3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 centered and empathetic</a:t>
            </a:r>
          </a:p>
          <a:p>
            <a:pPr marL="409575" marR="0" lvl="1" indent="-342900" algn="l" defTabSz="914400" rtl="0" eaLnBrk="1" fontAlgn="auto" latinLnBrk="0" hangingPunct="1">
              <a:lnSpc>
                <a:spcPct val="90000"/>
              </a:lnSpc>
              <a:spcBef>
                <a:spcPts val="1000"/>
              </a:spcBef>
              <a:spcAft>
                <a:spcPts val="3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Unbiased—free of judgment, shame, and guilt</a:t>
            </a:r>
          </a:p>
          <a:p>
            <a:pPr marL="409575" marR="0" lvl="1" indent="-342900" algn="l" defTabSz="914400" rtl="0" eaLnBrk="1" fontAlgn="auto" latinLnBrk="0" hangingPunct="1">
              <a:lnSpc>
                <a:spcPct val="90000"/>
              </a:lnSpc>
              <a:spcBef>
                <a:spcPts val="1000"/>
              </a:spcBef>
              <a:spcAft>
                <a:spcPts val="3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Focused on health rather than weight</a:t>
            </a:r>
          </a:p>
          <a:p>
            <a:pPr marL="409575" marR="0" lvl="1" indent="-342900" algn="l" defTabSz="914400" rtl="0" eaLnBrk="1" fontAlgn="auto" latinLnBrk="0" hangingPunct="1">
              <a:lnSpc>
                <a:spcPct val="90000"/>
              </a:lnSpc>
              <a:spcBef>
                <a:spcPts val="1000"/>
              </a:spcBef>
              <a:spcAft>
                <a:spcPts val="3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Performed using appropriate terminology and people-first language</a:t>
            </a:r>
          </a:p>
          <a:p>
            <a:pPr marL="866775" marR="0" lvl="2" indent="-342900" algn="l" defTabSz="914400" rtl="0" eaLnBrk="1" fontAlgn="auto" latinLnBrk="0" hangingPunct="1">
              <a:lnSpc>
                <a:spcPct val="90000"/>
              </a:lnSpc>
              <a:spcBef>
                <a:spcPts val="1000"/>
              </a:spcBef>
              <a:spcAft>
                <a:spcPts val="3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Use “person/patient with obesity” or “affected by obesity”</a:t>
            </a:r>
          </a:p>
          <a:p>
            <a:pPr marL="866775" marR="0" lvl="2" indent="-342900" algn="l" defTabSz="914400" rtl="0" eaLnBrk="1" fontAlgn="auto" latinLnBrk="0" hangingPunct="1">
              <a:lnSpc>
                <a:spcPct val="90000"/>
              </a:lnSpc>
              <a:spcBef>
                <a:spcPts val="1000"/>
              </a:spcBef>
              <a:spcAft>
                <a:spcPts val="3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Avoid “obese patient” or “you are fat”</a:t>
            </a:r>
          </a:p>
          <a:p>
            <a:pPr marL="866775" marR="0" lvl="2" indent="-342900" algn="l" defTabSz="914400" rtl="0" eaLnBrk="1" fontAlgn="auto" latinLnBrk="0" hangingPunct="1">
              <a:lnSpc>
                <a:spcPct val="90000"/>
              </a:lnSpc>
              <a:spcBef>
                <a:spcPts val="1000"/>
              </a:spcBef>
              <a:spcAft>
                <a:spcPts val="3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“Morbid obesity” is no longer an accepted term</a:t>
            </a:r>
          </a:p>
          <a:p>
            <a:pPr marL="409575" marR="0" lvl="1" indent="-342900" algn="l" defTabSz="914400" rtl="0" eaLnBrk="1" fontAlgn="auto" latinLnBrk="0" hangingPunct="1">
              <a:lnSpc>
                <a:spcPct val="90000"/>
              </a:lnSpc>
              <a:spcBef>
                <a:spcPts val="1000"/>
              </a:spcBef>
              <a:spcAft>
                <a:spcPts val="3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Convey increased risk that obesity carries in COVID-19 while focusing on shared </a:t>
            </a:r>
            <a:b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decision-making and providing practical options to assist with </a:t>
            </a:r>
            <a:r>
              <a:rPr lang="en-US" sz="2200" b="0" dirty="0">
                <a:solidFill>
                  <a:srgbClr val="000000"/>
                </a:solidFill>
                <a:latin typeface="Calibri" panose="020F0502020204030204" pitchFamily="34" charset="0"/>
                <a:cs typeface="Calibri" panose="020F0502020204030204" pitchFamily="34" charset="0"/>
              </a:rPr>
              <a:t>mitigating risk</a:t>
            </a:r>
          </a:p>
        </p:txBody>
      </p:sp>
      <p:sp>
        <p:nvSpPr>
          <p:cNvPr id="5" name="Rectangle 4">
            <a:extLst>
              <a:ext uri="{FF2B5EF4-FFF2-40B4-BE49-F238E27FC236}">
                <a16:creationId xmlns:a16="http://schemas.microsoft.com/office/drawing/2014/main" id="{D7B7EC4E-0378-BD3F-ABD4-73D90467E00C}"/>
              </a:ext>
            </a:extLst>
          </p:cNvPr>
          <p:cNvSpPr/>
          <p:nvPr/>
        </p:nvSpPr>
        <p:spPr>
          <a:xfrm>
            <a:off x="423359" y="6188982"/>
            <a:ext cx="677025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niddk.nih.gov/health-information/professionals/clinical-tools-patient-management/weight-management/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talking-adult-patients-tips-primary-care-clinicians#how</a:t>
            </a:r>
            <a:r>
              <a:rPr kumimoji="0" lang="en-US" sz="1200" b="0" i="0" u="none" strike="noStrike" kern="1200" cap="none" spc="-10" normalizeH="0" baseline="0" noProof="0" dirty="0">
                <a:ln>
                  <a:noFill/>
                </a:ln>
                <a:solidFill>
                  <a:srgbClr val="455560"/>
                </a:solidFill>
                <a:effectLst/>
                <a:uLnTx/>
                <a:uFillTx/>
                <a:latin typeface="Calibri"/>
                <a:ea typeface="+mn-ea"/>
                <a:cs typeface="+mn-cs"/>
              </a:rPr>
              <a:t> </a:t>
            </a:r>
          </a:p>
        </p:txBody>
      </p:sp>
    </p:spTree>
    <p:extLst>
      <p:ext uri="{BB962C8B-B14F-4D97-AF65-F5344CB8AC3E}">
        <p14:creationId xmlns:p14="http://schemas.microsoft.com/office/powerpoint/2010/main" val="5939299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87A8A-A954-4FDE-8166-DF6718CA98D2}"/>
              </a:ext>
            </a:extLst>
          </p:cNvPr>
          <p:cNvSpPr>
            <a:spLocks noGrp="1"/>
          </p:cNvSpPr>
          <p:nvPr>
            <p:ph type="title"/>
          </p:nvPr>
        </p:nvSpPr>
        <p:spPr/>
        <p:txBody>
          <a:bodyPr>
            <a:noAutofit/>
          </a:bodyPr>
          <a:lstStyle/>
          <a:p>
            <a:r>
              <a:rPr lang="en-US" dirty="0">
                <a:effectLst/>
              </a:rPr>
              <a:t>What do we tell patients with obesity during the COVID-19 </a:t>
            </a:r>
            <a:r>
              <a:rPr lang="en-US" dirty="0"/>
              <a:t>p</a:t>
            </a:r>
            <a:r>
              <a:rPr lang="en-US" dirty="0">
                <a:effectLst/>
              </a:rPr>
              <a:t>andemic?</a:t>
            </a:r>
          </a:p>
        </p:txBody>
      </p:sp>
      <p:graphicFrame>
        <p:nvGraphicFramePr>
          <p:cNvPr id="8" name="Content Placeholder 5">
            <a:extLst>
              <a:ext uri="{FF2B5EF4-FFF2-40B4-BE49-F238E27FC236}">
                <a16:creationId xmlns:a16="http://schemas.microsoft.com/office/drawing/2014/main" id="{56E25641-517A-4BBC-BE84-B55188949705}"/>
              </a:ext>
            </a:extLst>
          </p:cNvPr>
          <p:cNvGraphicFramePr>
            <a:graphicFrameLocks noGrp="1"/>
          </p:cNvGraphicFramePr>
          <p:nvPr>
            <p:ph idx="1"/>
            <p:extLst>
              <p:ext uri="{D42A27DB-BD31-4B8C-83A1-F6EECF244321}">
                <p14:modId xmlns:p14="http://schemas.microsoft.com/office/powerpoint/2010/main" val="842859876"/>
              </p:ext>
            </p:extLst>
          </p:nvPr>
        </p:nvGraphicFramePr>
        <p:xfrm>
          <a:off x="604838" y="989351"/>
          <a:ext cx="11161050" cy="5501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1A1D975E-F035-40F3-84E4-79FF64007463}"/>
              </a:ext>
            </a:extLst>
          </p:cNvPr>
          <p:cNvSpPr txBox="1"/>
          <p:nvPr/>
        </p:nvSpPr>
        <p:spPr>
          <a:xfrm>
            <a:off x="432208" y="6371304"/>
            <a:ext cx="9778266" cy="276999"/>
          </a:xfrm>
          <a:prstGeom prst="rect">
            <a:avLst/>
          </a:prstGeom>
          <a:noFill/>
        </p:spPr>
        <p:txBody>
          <a:bodyPr wrap="square" rtlCol="0">
            <a:spAutoFit/>
          </a:bodyPr>
          <a:lstStyle/>
          <a:p>
            <a:pPr defTabSz="914446"/>
            <a:r>
              <a:rPr lang="en-US" sz="1200" b="0" dirty="0">
                <a:solidFill>
                  <a:schemeClr val="bg2"/>
                </a:solidFill>
                <a:latin typeface="Calibri" panose="020F0502020204030204"/>
              </a:rPr>
              <a:t>Hippisley-Cox. Heart. 2020;106:1503. cdc.gov/coronavirus/2019-ncov/need-extra-precautions/people-with-medical-conditions.html#obesity.</a:t>
            </a:r>
            <a:endParaRPr lang="en-US" sz="1200" b="0" dirty="0">
              <a:solidFill>
                <a:schemeClr val="bg2"/>
              </a:solidFill>
              <a:latin typeface="Calibri Light" panose="020F0302020204030204"/>
            </a:endParaRPr>
          </a:p>
        </p:txBody>
      </p:sp>
    </p:spTree>
    <p:extLst>
      <p:ext uri="{BB962C8B-B14F-4D97-AF65-F5344CB8AC3E}">
        <p14:creationId xmlns:p14="http://schemas.microsoft.com/office/powerpoint/2010/main" val="14249086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C09C8A12-CBB2-DA90-AAC0-D6273375A90A}"/>
              </a:ext>
            </a:extLst>
          </p:cNvPr>
          <p:cNvSpPr/>
          <p:nvPr/>
        </p:nvSpPr>
        <p:spPr bwMode="auto">
          <a:xfrm>
            <a:off x="6096000" y="1450297"/>
            <a:ext cx="5494180" cy="4754084"/>
          </a:xfrm>
          <a:prstGeom prst="roundRect">
            <a:avLst>
              <a:gd name="adj" fmla="val 7003"/>
            </a:avLst>
          </a:prstGeom>
          <a:solidFill>
            <a:schemeClr val="tx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 name="Rectangle: Rounded Corners 11">
            <a:extLst>
              <a:ext uri="{FF2B5EF4-FFF2-40B4-BE49-F238E27FC236}">
                <a16:creationId xmlns:a16="http://schemas.microsoft.com/office/drawing/2014/main" id="{C790EDE9-6F5A-8B2E-5CE5-4292D7134577}"/>
              </a:ext>
            </a:extLst>
          </p:cNvPr>
          <p:cNvSpPr/>
          <p:nvPr/>
        </p:nvSpPr>
        <p:spPr bwMode="auto">
          <a:xfrm>
            <a:off x="522288" y="1450300"/>
            <a:ext cx="4593998" cy="1989589"/>
          </a:xfrm>
          <a:prstGeom prst="roundRect">
            <a:avLst>
              <a:gd name="adj" fmla="val 6819"/>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Rounded Corners 12">
            <a:extLst>
              <a:ext uri="{FF2B5EF4-FFF2-40B4-BE49-F238E27FC236}">
                <a16:creationId xmlns:a16="http://schemas.microsoft.com/office/drawing/2014/main" id="{139112A6-BD49-BE62-5E75-2C3CE6B00C5C}"/>
              </a:ext>
            </a:extLst>
          </p:cNvPr>
          <p:cNvSpPr/>
          <p:nvPr/>
        </p:nvSpPr>
        <p:spPr bwMode="auto">
          <a:xfrm>
            <a:off x="522288" y="3483431"/>
            <a:ext cx="4593998" cy="2843945"/>
          </a:xfrm>
          <a:prstGeom prst="roundRect">
            <a:avLst>
              <a:gd name="adj" fmla="val 7003"/>
            </a:avLst>
          </a:prstGeom>
          <a:solidFill>
            <a:schemeClr val="tx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Title 3">
            <a:extLst>
              <a:ext uri="{FF2B5EF4-FFF2-40B4-BE49-F238E27FC236}">
                <a16:creationId xmlns:a16="http://schemas.microsoft.com/office/drawing/2014/main" id="{D8C826BC-AF29-F2C1-FF4F-D50EA6CE2A88}"/>
              </a:ext>
            </a:extLst>
          </p:cNvPr>
          <p:cNvSpPr>
            <a:spLocks noGrp="1"/>
          </p:cNvSpPr>
          <p:nvPr>
            <p:ph type="title"/>
          </p:nvPr>
        </p:nvSpPr>
        <p:spPr/>
        <p:txBody>
          <a:bodyPr/>
          <a:lstStyle/>
          <a:p>
            <a:r>
              <a:rPr lang="en-US" dirty="0"/>
              <a:t>Strategies to Overcome COVID-19 Health Inequities </a:t>
            </a:r>
          </a:p>
        </p:txBody>
      </p:sp>
      <p:sp>
        <p:nvSpPr>
          <p:cNvPr id="3" name="Content Placeholder 2">
            <a:extLst>
              <a:ext uri="{FF2B5EF4-FFF2-40B4-BE49-F238E27FC236}">
                <a16:creationId xmlns:a16="http://schemas.microsoft.com/office/drawing/2014/main" id="{9A7F403A-12F6-999C-B72D-B1C8A700AAF0}"/>
              </a:ext>
            </a:extLst>
          </p:cNvPr>
          <p:cNvSpPr>
            <a:spLocks noGrp="1"/>
          </p:cNvSpPr>
          <p:nvPr>
            <p:ph sz="half" idx="1"/>
          </p:nvPr>
        </p:nvSpPr>
        <p:spPr>
          <a:xfrm>
            <a:off x="601820" y="1510730"/>
            <a:ext cx="4514466" cy="4345784"/>
          </a:xfrm>
        </p:spPr>
        <p:txBody>
          <a:bodyPr/>
          <a:lstStyle/>
          <a:p>
            <a:r>
              <a:rPr lang="en-US" sz="2200" b="1" dirty="0"/>
              <a:t>Effective communication and patient education</a:t>
            </a:r>
          </a:p>
          <a:p>
            <a:pPr lvl="1"/>
            <a:r>
              <a:rPr lang="en-US" sz="2000" b="1" dirty="0"/>
              <a:t>Vaccines</a:t>
            </a:r>
            <a:r>
              <a:rPr lang="en-US" sz="2000" dirty="0"/>
              <a:t>, at-home testing kits, </a:t>
            </a:r>
            <a:br>
              <a:rPr lang="en-US" sz="2000" dirty="0"/>
            </a:br>
            <a:r>
              <a:rPr lang="en-US" sz="2000" dirty="0"/>
              <a:t>and treatments all offered at </a:t>
            </a:r>
            <a:br>
              <a:rPr lang="en-US" sz="2000" dirty="0"/>
            </a:br>
            <a:r>
              <a:rPr lang="en-US" sz="2000" b="1" dirty="0"/>
              <a:t>no cost </a:t>
            </a:r>
            <a:r>
              <a:rPr lang="en-US" sz="2000" dirty="0"/>
              <a:t>to individuals</a:t>
            </a:r>
            <a:br>
              <a:rPr lang="en-US" sz="2000" dirty="0"/>
            </a:br>
            <a:endParaRPr lang="en-US" sz="2000" dirty="0"/>
          </a:p>
          <a:p>
            <a:r>
              <a:rPr lang="en-US" sz="2200" b="1" dirty="0"/>
              <a:t>Access to on-site testing</a:t>
            </a:r>
          </a:p>
          <a:p>
            <a:pPr lvl="1"/>
            <a:r>
              <a:rPr lang="en-US" sz="2000" dirty="0"/>
              <a:t>Location and hours</a:t>
            </a:r>
          </a:p>
          <a:p>
            <a:pPr lvl="1"/>
            <a:r>
              <a:rPr lang="en-US" sz="2000" dirty="0"/>
              <a:t>Access via public transportation (or mobile unit)</a:t>
            </a:r>
          </a:p>
          <a:p>
            <a:pPr lvl="1"/>
            <a:r>
              <a:rPr lang="en-US" sz="2000" dirty="0"/>
              <a:t>Access regardless of insurance</a:t>
            </a:r>
          </a:p>
          <a:p>
            <a:pPr lvl="1"/>
            <a:r>
              <a:rPr lang="en-US" sz="2000" dirty="0"/>
              <a:t>Availability of interpreters</a:t>
            </a:r>
          </a:p>
        </p:txBody>
      </p:sp>
      <p:sp>
        <p:nvSpPr>
          <p:cNvPr id="5" name="Content Placeholder 4">
            <a:extLst>
              <a:ext uri="{FF2B5EF4-FFF2-40B4-BE49-F238E27FC236}">
                <a16:creationId xmlns:a16="http://schemas.microsoft.com/office/drawing/2014/main" id="{536C4C19-8878-9CF0-3165-3FCF9FA7F2C5}"/>
              </a:ext>
            </a:extLst>
          </p:cNvPr>
          <p:cNvSpPr>
            <a:spLocks noGrp="1"/>
          </p:cNvSpPr>
          <p:nvPr>
            <p:ph sz="half" idx="2"/>
          </p:nvPr>
        </p:nvSpPr>
        <p:spPr>
          <a:xfrm>
            <a:off x="7441507" y="1510730"/>
            <a:ext cx="4228205" cy="4679462"/>
          </a:xfrm>
        </p:spPr>
        <p:txBody>
          <a:bodyPr/>
          <a:lstStyle/>
          <a:p>
            <a:r>
              <a:rPr lang="en-US" sz="2200" b="1" dirty="0"/>
              <a:t>Use of Test-to-Treat </a:t>
            </a:r>
            <a:br>
              <a:rPr lang="en-US" sz="2200" b="1" dirty="0"/>
            </a:br>
            <a:r>
              <a:rPr lang="en-US" sz="2200" b="1" dirty="0"/>
              <a:t>sites when available</a:t>
            </a:r>
          </a:p>
          <a:p>
            <a:r>
              <a:rPr lang="en-US" sz="2200" b="1" dirty="0"/>
              <a:t>Adoption of telehealth </a:t>
            </a:r>
          </a:p>
          <a:p>
            <a:pPr lvl="1"/>
            <a:r>
              <a:rPr lang="en-US" sz="2000" dirty="0"/>
              <a:t>Minimizes travel barriers</a:t>
            </a:r>
          </a:p>
          <a:p>
            <a:pPr lvl="1"/>
            <a:r>
              <a:rPr lang="en-US" sz="2000" dirty="0"/>
              <a:t>Use of interpreters when needed</a:t>
            </a:r>
          </a:p>
          <a:p>
            <a:pPr lvl="1"/>
            <a:r>
              <a:rPr lang="en-US" sz="2000" dirty="0"/>
              <a:t>Provide “how-to” information based on:</a:t>
            </a:r>
          </a:p>
          <a:p>
            <a:pPr lvl="2"/>
            <a:r>
              <a:rPr lang="en-US" sz="2000" dirty="0"/>
              <a:t>Health literacy</a:t>
            </a:r>
          </a:p>
          <a:p>
            <a:pPr lvl="2"/>
            <a:r>
              <a:rPr lang="en-US" sz="2000" dirty="0"/>
              <a:t>Language proficiency </a:t>
            </a:r>
          </a:p>
          <a:p>
            <a:pPr lvl="2"/>
            <a:r>
              <a:rPr lang="en-US" sz="2000" dirty="0"/>
              <a:t>Technology access</a:t>
            </a:r>
          </a:p>
          <a:p>
            <a:pPr lvl="2"/>
            <a:endParaRPr lang="en-US" sz="2000" dirty="0"/>
          </a:p>
          <a:p>
            <a:pPr marL="914400" lvl="2" indent="0">
              <a:buNone/>
            </a:pPr>
            <a:endParaRPr lang="en-US" sz="2000" dirty="0"/>
          </a:p>
        </p:txBody>
      </p:sp>
      <p:sp>
        <p:nvSpPr>
          <p:cNvPr id="7" name="Text Box 15">
            <a:extLst>
              <a:ext uri="{FF2B5EF4-FFF2-40B4-BE49-F238E27FC236}">
                <a16:creationId xmlns:a16="http://schemas.microsoft.com/office/drawing/2014/main" id="{6F1B84E6-E743-CEA0-BADD-29D13A9921F0}"/>
              </a:ext>
            </a:extLst>
          </p:cNvPr>
          <p:cNvSpPr txBox="1">
            <a:spLocks noChangeArrowheads="1"/>
          </p:cNvSpPr>
          <p:nvPr/>
        </p:nvSpPr>
        <p:spPr bwMode="auto">
          <a:xfrm>
            <a:off x="451744" y="6392691"/>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Wilkins. NEJM. 2021;[Online]. </a:t>
            </a:r>
          </a:p>
        </p:txBody>
      </p:sp>
      <p:pic>
        <p:nvPicPr>
          <p:cNvPr id="6" name="Picture 5" descr="Graphical user interface&#10;&#10;Description automatically generated with low confidence">
            <a:extLst>
              <a:ext uri="{FF2B5EF4-FFF2-40B4-BE49-F238E27FC236}">
                <a16:creationId xmlns:a16="http://schemas.microsoft.com/office/drawing/2014/main" id="{E67A6520-AEBD-BC82-85D7-5D7471148ACE}"/>
              </a:ext>
            </a:extLst>
          </p:cNvPr>
          <p:cNvPicPr>
            <a:picLocks noChangeAspect="1"/>
          </p:cNvPicPr>
          <p:nvPr/>
        </p:nvPicPr>
        <p:blipFill rotWithShape="1">
          <a:blip r:embed="rId3">
            <a:extLst>
              <a:ext uri="{28A0092B-C50C-407E-A947-70E740481C1C}">
                <a14:useLocalDpi xmlns:a14="http://schemas.microsoft.com/office/drawing/2010/main" val="0"/>
              </a:ext>
            </a:extLst>
          </a:blip>
          <a:srcRect l="26114" r="28171"/>
          <a:stretch/>
        </p:blipFill>
        <p:spPr>
          <a:xfrm>
            <a:off x="5038194" y="1956175"/>
            <a:ext cx="3112270" cy="4901825"/>
          </a:xfrm>
          <a:prstGeom prst="rect">
            <a:avLst/>
          </a:prstGeom>
        </p:spPr>
      </p:pic>
    </p:spTree>
    <p:extLst>
      <p:ext uri="{BB962C8B-B14F-4D97-AF65-F5344CB8AC3E}">
        <p14:creationId xmlns:p14="http://schemas.microsoft.com/office/powerpoint/2010/main" val="28366184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83AA4-AF03-296D-BE96-3644402D6AAF}"/>
              </a:ext>
            </a:extLst>
          </p:cNvPr>
          <p:cNvSpPr>
            <a:spLocks noGrp="1"/>
          </p:cNvSpPr>
          <p:nvPr>
            <p:ph type="title"/>
          </p:nvPr>
        </p:nvSpPr>
        <p:spPr/>
        <p:txBody>
          <a:bodyPr/>
          <a:lstStyle/>
          <a:p>
            <a:r>
              <a:rPr lang="en-US" dirty="0"/>
              <a:t>FDA Authorizes Pharmacists to Prescribe       Nirmatrelvir + Ritonavir to Eligible Patients</a:t>
            </a:r>
          </a:p>
        </p:txBody>
      </p:sp>
      <p:sp>
        <p:nvSpPr>
          <p:cNvPr id="3" name="Content Placeholder 2">
            <a:extLst>
              <a:ext uri="{FF2B5EF4-FFF2-40B4-BE49-F238E27FC236}">
                <a16:creationId xmlns:a16="http://schemas.microsoft.com/office/drawing/2014/main" id="{35401240-7B80-4AB7-0811-BDC8CE00ABD8}"/>
              </a:ext>
            </a:extLst>
          </p:cNvPr>
          <p:cNvSpPr>
            <a:spLocks noGrp="1"/>
          </p:cNvSpPr>
          <p:nvPr>
            <p:ph idx="1"/>
          </p:nvPr>
        </p:nvSpPr>
        <p:spPr/>
        <p:txBody>
          <a:bodyPr/>
          <a:lstStyle/>
          <a:p>
            <a:r>
              <a:rPr lang="en-US" b="1" dirty="0"/>
              <a:t>Goal is to expand access to timely treatment </a:t>
            </a:r>
            <a:r>
              <a:rPr lang="en-US" dirty="0"/>
              <a:t>because nirmatrelvir + ritonavir must be initiated </a:t>
            </a:r>
            <a:r>
              <a:rPr lang="en-US" b="1" dirty="0"/>
              <a:t>within 5 days </a:t>
            </a:r>
            <a:r>
              <a:rPr lang="en-US" dirty="0"/>
              <a:t>of COVID-19 symptom onset</a:t>
            </a:r>
          </a:p>
          <a:p>
            <a:r>
              <a:rPr lang="en-US" dirty="0"/>
              <a:t>Pharmacists should refer patients to another authorized prescriber if:</a:t>
            </a:r>
          </a:p>
          <a:p>
            <a:pPr lvl="1"/>
            <a:r>
              <a:rPr lang="en-US" dirty="0"/>
              <a:t>Unable to assess renal and hepatic function</a:t>
            </a:r>
          </a:p>
          <a:p>
            <a:pPr lvl="1"/>
            <a:r>
              <a:rPr lang="en-US" dirty="0"/>
              <a:t>Drug interaction assessment is not possible</a:t>
            </a:r>
          </a:p>
          <a:p>
            <a:pPr lvl="1"/>
            <a:r>
              <a:rPr lang="en-US" dirty="0"/>
              <a:t>Medication modification is needed because of an interaction</a:t>
            </a:r>
          </a:p>
          <a:p>
            <a:pPr lvl="1"/>
            <a:r>
              <a:rPr lang="en-US" dirty="0"/>
              <a:t>Nirmatrelvir + ritonavir is not an appropriate therapeutic option</a:t>
            </a:r>
          </a:p>
        </p:txBody>
      </p:sp>
      <p:sp>
        <p:nvSpPr>
          <p:cNvPr id="7" name="Text Box 15">
            <a:extLst>
              <a:ext uri="{FF2B5EF4-FFF2-40B4-BE49-F238E27FC236}">
                <a16:creationId xmlns:a16="http://schemas.microsoft.com/office/drawing/2014/main" id="{3457C78E-6478-2E8F-1549-5399E7F13788}"/>
              </a:ext>
            </a:extLst>
          </p:cNvPr>
          <p:cNvSpPr txBox="1">
            <a:spLocks noChangeArrowheads="1"/>
          </p:cNvSpPr>
          <p:nvPr/>
        </p:nvSpPr>
        <p:spPr bwMode="auto">
          <a:xfrm>
            <a:off x="451744" y="6208025"/>
            <a:ext cx="501288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fda.gov/news-events/press-announcements/coronavirus-covid-19-update-fda-authorizes-pharmacists-prescribe-paxlovid-certain-limitations </a:t>
            </a:r>
          </a:p>
        </p:txBody>
      </p:sp>
      <p:pic>
        <p:nvPicPr>
          <p:cNvPr id="6" name="Graphic 5">
            <a:extLst>
              <a:ext uri="{FF2B5EF4-FFF2-40B4-BE49-F238E27FC236}">
                <a16:creationId xmlns:a16="http://schemas.microsoft.com/office/drawing/2014/main" id="{EC8018B6-F3ED-F2E4-C873-545ED6DB0C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20550" y="2905753"/>
            <a:ext cx="1735077" cy="3211286"/>
          </a:xfrm>
          <a:prstGeom prst="rect">
            <a:avLst/>
          </a:prstGeom>
        </p:spPr>
      </p:pic>
    </p:spTree>
    <p:extLst>
      <p:ext uri="{BB962C8B-B14F-4D97-AF65-F5344CB8AC3E}">
        <p14:creationId xmlns:p14="http://schemas.microsoft.com/office/powerpoint/2010/main" val="24815698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t>COVID-19 Prevention and Care: </a:t>
            </a:r>
            <a:br>
              <a:rPr lang="en-US" dirty="0"/>
            </a:br>
            <a:r>
              <a:rPr lang="en-US" dirty="0"/>
              <a:t>Considerations for People With Obesity</a:t>
            </a:r>
          </a:p>
        </p:txBody>
      </p:sp>
      <p:sp>
        <p:nvSpPr>
          <p:cNvPr id="4" name="Content Placeholder 3"/>
          <p:cNvSpPr>
            <a:spLocks noGrp="1"/>
          </p:cNvSpPr>
          <p:nvPr>
            <p:ph idx="1"/>
          </p:nvPr>
        </p:nvSpPr>
        <p:spPr/>
        <p:txBody>
          <a:bodyPr/>
          <a:lstStyle/>
          <a:p>
            <a:r>
              <a:rPr lang="en-US" dirty="0"/>
              <a:t>Greater risk of </a:t>
            </a:r>
            <a:r>
              <a:rPr lang="en-US" b="1" dirty="0">
                <a:solidFill>
                  <a:schemeClr val="accent3"/>
                </a:solidFill>
              </a:rPr>
              <a:t>severe SARS-CoV-2 </a:t>
            </a:r>
            <a:r>
              <a:rPr lang="en-US" dirty="0"/>
              <a:t>illness at younger age</a:t>
            </a:r>
          </a:p>
          <a:p>
            <a:r>
              <a:rPr lang="en-US" dirty="0"/>
              <a:t>Stigma</a:t>
            </a:r>
          </a:p>
          <a:p>
            <a:pPr lvl="1"/>
            <a:r>
              <a:rPr lang="en-US" dirty="0"/>
              <a:t>Embarrassment and reluctance to engage in care</a:t>
            </a:r>
          </a:p>
          <a:p>
            <a:r>
              <a:rPr lang="en-US" dirty="0"/>
              <a:t>Immobility and access to care, transport due to weight</a:t>
            </a:r>
          </a:p>
          <a:p>
            <a:r>
              <a:rPr lang="en-US" dirty="0"/>
              <a:t>Potentially difficult IV access for remdesivir</a:t>
            </a:r>
          </a:p>
          <a:p>
            <a:r>
              <a:rPr lang="en-US" dirty="0"/>
              <a:t>Drug‒drug interactions for antivirals and drugs treating comorbidities </a:t>
            </a:r>
          </a:p>
          <a:p>
            <a:pPr lvl="1"/>
            <a:r>
              <a:rPr lang="en-US" dirty="0"/>
              <a:t>Semaglutide, empagliflozin, liraglutide, bupropion/naltrexone, phentermine/topiramate: Check Liverpool drug‒drug interaction site!</a:t>
            </a:r>
          </a:p>
        </p:txBody>
      </p:sp>
    </p:spTree>
    <p:extLst>
      <p:ext uri="{BB962C8B-B14F-4D97-AF65-F5344CB8AC3E}">
        <p14:creationId xmlns:p14="http://schemas.microsoft.com/office/powerpoint/2010/main" val="24587018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0FDEF-1AA4-7386-775C-D3EF44CCC44B}"/>
              </a:ext>
            </a:extLst>
          </p:cNvPr>
          <p:cNvSpPr>
            <a:spLocks noGrp="1"/>
          </p:cNvSpPr>
          <p:nvPr>
            <p:ph type="title"/>
          </p:nvPr>
        </p:nvSpPr>
        <p:spPr/>
        <p:txBody>
          <a:bodyPr/>
          <a:lstStyle/>
          <a:p>
            <a:r>
              <a:rPr lang="en-US" dirty="0"/>
              <a:t>COVID-19 Prevention and Care: </a:t>
            </a:r>
            <a:br>
              <a:rPr lang="en-US" dirty="0"/>
            </a:br>
            <a:r>
              <a:rPr lang="en-US" dirty="0"/>
              <a:t>Interplay Between SDOH, COVID-19 Risk, and Obesity</a:t>
            </a:r>
          </a:p>
        </p:txBody>
      </p:sp>
      <p:sp>
        <p:nvSpPr>
          <p:cNvPr id="3" name="Content Placeholder 2">
            <a:extLst>
              <a:ext uri="{FF2B5EF4-FFF2-40B4-BE49-F238E27FC236}">
                <a16:creationId xmlns:a16="http://schemas.microsoft.com/office/drawing/2014/main" id="{A97E20B5-C3FD-5E41-3A2B-B7537375388D}"/>
              </a:ext>
            </a:extLst>
          </p:cNvPr>
          <p:cNvSpPr>
            <a:spLocks noGrp="1"/>
          </p:cNvSpPr>
          <p:nvPr>
            <p:ph idx="1"/>
          </p:nvPr>
        </p:nvSpPr>
        <p:spPr>
          <a:xfrm>
            <a:off x="604675" y="1479996"/>
            <a:ext cx="10877529" cy="4650686"/>
          </a:xfrm>
        </p:spPr>
        <p:txBody>
          <a:bodyPr/>
          <a:lstStyle/>
          <a:p>
            <a:r>
              <a:rPr lang="en-US" sz="2600" dirty="0"/>
              <a:t>Individuals with obesity and members of racial and ethnic minority communities are at increased vulnerability for experiencing severe </a:t>
            </a:r>
            <a:br>
              <a:rPr lang="en-US" sz="2600" dirty="0"/>
            </a:br>
            <a:r>
              <a:rPr lang="en-US" sz="2600" dirty="0"/>
              <a:t>COVID-19, hospitalizations, and death</a:t>
            </a:r>
          </a:p>
          <a:p>
            <a:pPr lvl="1"/>
            <a:r>
              <a:rPr lang="en-US" sz="2200" dirty="0"/>
              <a:t>They should be </a:t>
            </a:r>
            <a:r>
              <a:rPr lang="en-US" sz="2200" b="1" dirty="0">
                <a:solidFill>
                  <a:schemeClr val="accent3"/>
                </a:solidFill>
              </a:rPr>
              <a:t>prioritized for healthcare outreach and engagement</a:t>
            </a:r>
          </a:p>
          <a:p>
            <a:r>
              <a:rPr lang="en-US" sz="2600" b="1" dirty="0">
                <a:solidFill>
                  <a:schemeClr val="accent3"/>
                </a:solidFill>
              </a:rPr>
              <a:t>Effective communication </a:t>
            </a:r>
            <a:r>
              <a:rPr lang="en-US" sz="2600" dirty="0"/>
              <a:t>and education are key to reducing inequities</a:t>
            </a:r>
          </a:p>
          <a:p>
            <a:r>
              <a:rPr lang="en-US" sz="2600" dirty="0"/>
              <a:t>Efforts should be made to reduce barriers to COVID-19 vaccination, testing, and treatment access with:</a:t>
            </a:r>
          </a:p>
          <a:p>
            <a:pPr lvl="1"/>
            <a:r>
              <a:rPr lang="en-US" sz="2400" dirty="0"/>
              <a:t>Free vaccination, testing or testing kits, and antiviral treatments when indicated</a:t>
            </a:r>
          </a:p>
          <a:p>
            <a:pPr lvl="1"/>
            <a:r>
              <a:rPr lang="en-US" sz="2400" dirty="0"/>
              <a:t>Mobile testing units</a:t>
            </a:r>
          </a:p>
          <a:p>
            <a:pPr lvl="1"/>
            <a:r>
              <a:rPr lang="en-US" sz="2400" dirty="0"/>
              <a:t>Use of telehealth with linguistically and literacy level‒appropriate care</a:t>
            </a:r>
          </a:p>
        </p:txBody>
      </p:sp>
    </p:spTree>
    <p:extLst>
      <p:ext uri="{BB962C8B-B14F-4D97-AF65-F5344CB8AC3E}">
        <p14:creationId xmlns:p14="http://schemas.microsoft.com/office/powerpoint/2010/main" val="25727764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and PCE</a:t>
            </a:r>
            <a:br>
              <a:rPr lang="en-US" altLang="en-US" sz="4000" dirty="0"/>
            </a:br>
            <a:r>
              <a:rPr lang="en-US" altLang="en-US" sz="4000" dirty="0"/>
              <a:t>COVID-19 Activities!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3" name="TextBox 2">
            <a:extLst>
              <a:ext uri="{FF2B5EF4-FFF2-40B4-BE49-F238E27FC236}">
                <a16:creationId xmlns:a16="http://schemas.microsoft.com/office/drawing/2014/main" id="{C5CB2397-8264-F689-7882-3818DA768B70}"/>
              </a:ext>
            </a:extLst>
          </p:cNvPr>
          <p:cNvSpPr txBox="1"/>
          <p:nvPr/>
        </p:nvSpPr>
        <p:spPr>
          <a:xfrm>
            <a:off x="709797" y="1781148"/>
            <a:ext cx="10404096"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3"/>
                </a:solidFill>
                <a:latin typeface="Calibri" panose="020F0502020204030204"/>
              </a:rPr>
              <a:t>On-demand Webcast </a:t>
            </a:r>
            <a:r>
              <a:rPr lang="en-US" sz="2400" b="0" dirty="0">
                <a:solidFill>
                  <a:schemeClr val="bg2"/>
                </a:solidFill>
                <a:latin typeface="Calibri" panose="020F0502020204030204"/>
              </a:rPr>
              <a:t>with expert faculty discussion</a:t>
            </a:r>
            <a:endParaRPr lang="en-US" sz="2400" b="1" dirty="0">
              <a:solidFill>
                <a:schemeClr val="accent3"/>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solidFill>
                <a:schemeClr val="accent3"/>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err="1">
                <a:ln>
                  <a:noFill/>
                </a:ln>
                <a:solidFill>
                  <a:schemeClr val="accent3"/>
                </a:solidFill>
                <a:effectLst/>
                <a:uLnTx/>
                <a:uFillTx/>
                <a:latin typeface="Calibri" panose="020F0502020204030204"/>
                <a:ea typeface="+mn-ea"/>
                <a:cs typeface="+mn-cs"/>
              </a:rPr>
              <a:t>ClinicalThought</a:t>
            </a:r>
            <a:r>
              <a:rPr kumimoji="0" lang="en-US" sz="2400" i="0" u="none" strike="noStrike" kern="1200" cap="none" spc="0" normalizeH="0" baseline="0" noProof="0" dirty="0">
                <a:ln>
                  <a:noFill/>
                </a:ln>
                <a:solidFill>
                  <a:schemeClr val="accent3"/>
                </a:solidFill>
                <a:effectLst/>
                <a:uLnTx/>
                <a:uFillTx/>
                <a:latin typeface="Calibri" panose="020F0502020204030204"/>
                <a:ea typeface="+mn-ea"/>
                <a:cs typeface="+mn-cs"/>
              </a:rPr>
              <a:t> Commentaries </a:t>
            </a:r>
            <a:r>
              <a:rPr kumimoji="0" lang="en-US" sz="2400" b="0" i="0" u="none" strike="noStrike" kern="1200" cap="none" spc="0" normalizeH="0" baseline="0" noProof="0" dirty="0">
                <a:ln>
                  <a:noFill/>
                </a:ln>
                <a:solidFill>
                  <a:schemeClr val="bg2"/>
                </a:solidFill>
                <a:effectLst/>
                <a:uLnTx/>
                <a:uFillTx/>
                <a:latin typeface="Calibri" panose="020F0502020204030204"/>
                <a:ea typeface="+mn-ea"/>
                <a:cs typeface="+mn-cs"/>
              </a:rPr>
              <a:t>addressing FAQs and key learning points about COVID-19, obesity, and metabolic syndrome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i="0" u="none" strike="noStrike" kern="1200" cap="none" spc="0" normalizeH="0" baseline="0" noProof="0" dirty="0">
              <a:ln>
                <a:noFill/>
              </a:ln>
              <a:solidFill>
                <a:schemeClr val="accent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3"/>
                </a:solidFill>
                <a:latin typeface="Calibri" panose="020F0502020204030204"/>
                <a:cs typeface="+mn-cs"/>
              </a:rPr>
              <a:t>Patient Education Handout </a:t>
            </a:r>
            <a:r>
              <a:rPr lang="en-US" sz="2400" b="0" dirty="0">
                <a:solidFill>
                  <a:schemeClr val="bg2"/>
                </a:solidFill>
                <a:latin typeface="Calibri" panose="020F0502020204030204"/>
                <a:cs typeface="+mn-cs"/>
              </a:rPr>
              <a:t>to discuss risk of obesity, </a:t>
            </a:r>
            <a:r>
              <a:rPr lang="en-US" sz="2400" b="0">
                <a:solidFill>
                  <a:schemeClr val="bg2"/>
                </a:solidFill>
                <a:latin typeface="Calibri" panose="020F0502020204030204"/>
                <a:cs typeface="+mn-cs"/>
              </a:rPr>
              <a:t>metabolic syndrome, and COVID-19 </a:t>
            </a:r>
            <a:r>
              <a:rPr lang="en-US" sz="2400" b="0" dirty="0">
                <a:solidFill>
                  <a:schemeClr val="bg2"/>
                </a:solidFill>
                <a:latin typeface="Calibri" panose="020F0502020204030204"/>
                <a:cs typeface="+mn-cs"/>
              </a:rPr>
              <a:t>with patients</a:t>
            </a:r>
            <a:endParaRPr kumimoji="0" lang="en-US" sz="2400" b="0" i="0" u="none" strike="noStrike" kern="1200" cap="none" spc="0" normalizeH="0" baseline="0" noProof="0" dirty="0">
              <a:ln>
                <a:noFill/>
              </a:ln>
              <a:solidFill>
                <a:schemeClr val="bg2"/>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solidFill>
                <a:srgbClr val="000000"/>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A797C60-B331-0BD8-6BC6-BC02878A5566}"/>
              </a:ext>
            </a:extLst>
          </p:cNvPr>
          <p:cNvSpPr txBox="1"/>
          <p:nvPr/>
        </p:nvSpPr>
        <p:spPr>
          <a:xfrm>
            <a:off x="709797" y="5058639"/>
            <a:ext cx="1040409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000000"/>
                </a:solidFill>
                <a:latin typeface="Calibri" panose="020F0502020204030204"/>
                <a:hlinkClick r:id="rId4"/>
              </a:rPr>
              <a:t>clinicaloptions.com/infectious-disease </a:t>
            </a:r>
            <a:endPar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solidFill>
                <a:srgbClr val="000000"/>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f05e2b-b5ce-4cc3-b7fc-caa989041ab0">AQFSE3YVE7DN-168730928-9</_dlc_DocId>
    <_dlc_DocIdUrl xmlns="04f05e2b-b5ce-4cc3-b7fc-caa989041ab0">
      <Url>https://intranet.clinicaloptions.com/mews/infectiousdisease/ID_2023_C19_Obesity_WC_(PRP6189)/Slides_-_Live/_layouts/15/DocIdRedir.aspx?ID=AQFSE3YVE7DN-168730928-9</Url>
      <Description>AQFSE3YVE7DN-168730928-9</Description>
    </_dlc_DocIdUrl>
    <Document_x0020_Category xmlns="6218ba14-aa65-46ae-bf0d-291c8ba6218f">Slides - Downloadable</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ADAA4AAC4F1C284BB642707DEC151DEE" ma:contentTypeVersion="1" ma:contentTypeDescription="Create a new document." ma:contentTypeScope="" ma:versionID="1343f769f89518619600414798a93bc7">
  <xsd:schema xmlns:xsd="http://www.w3.org/2001/XMLSchema" xmlns:xs="http://www.w3.org/2001/XMLSchema" xmlns:p="http://schemas.microsoft.com/office/2006/metadata/properties" xmlns:ns2="04f05e2b-b5ce-4cc3-b7fc-caa989041ab0" xmlns:ns3="6218ba14-aa65-46ae-bf0d-291c8ba6218f" targetNamespace="http://schemas.microsoft.com/office/2006/metadata/properties" ma:root="true" ma:fieldsID="272ac9dcc62919eabc807075fd0e9f7b" ns2:_="" ns3:_="">
    <xsd:import namespace="04f05e2b-b5ce-4cc3-b7fc-caa989041ab0"/>
    <xsd:import namespace="6218ba14-aa65-46ae-bf0d-291c8ba6218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f05e2b-b5ce-4cc3-b7fc-caa989041ab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218ba14-aa65-46ae-bf0d-291c8ba6218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Slides - Downloadable"/>
          <xsd:enumeration value="Slides - Live Print"/>
          <xsd:enumeration value="Permissions"/>
          <xsd:enumeration value="Outcomes - Questions"/>
          <xsd:enumeration value="Slide Des Req - Full Redraw"/>
          <xsd:enumeration value="ARS Questions for OC"/>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8A7C3FB-91D8-476D-9E8C-EE29EE127D7D}">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http://schemas.microsoft.com/office/2006/metadata/properties"/>
    <ds:schemaRef ds:uri="6218ba14-aa65-46ae-bf0d-291c8ba6218f"/>
    <ds:schemaRef ds:uri="http://schemas.microsoft.com/office/infopath/2007/PartnerControls"/>
    <ds:schemaRef ds:uri="http://purl.org/dc/terms/"/>
    <ds:schemaRef ds:uri="http://schemas.microsoft.com/office/2006/documentManagement/types"/>
    <ds:schemaRef ds:uri="http://www.w3.org/XML/1998/namespace"/>
    <ds:schemaRef ds:uri="04f05e2b-b5ce-4cc3-b7fc-caa989041ab0"/>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D20F14AD-E8C3-4F5B-B7EA-6263A914E1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f05e2b-b5ce-4cc3-b7fc-caa989041ab0"/>
    <ds:schemaRef ds:uri="6218ba14-aa65-46ae-bf0d-291c8ba621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8270</TotalTime>
  <Words>5276</Words>
  <Application>Microsoft Office PowerPoint</Application>
  <PresentationFormat>Widescreen</PresentationFormat>
  <Paragraphs>979</Paragraphs>
  <Slides>53</Slides>
  <Notes>52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53</vt:i4>
      </vt:variant>
    </vt:vector>
  </HeadingPairs>
  <TitlesOfParts>
    <vt:vector size="65" baseType="lpstr">
      <vt:lpstr>Arial</vt:lpstr>
      <vt:lpstr>BlinkMacSystemFont</vt:lpstr>
      <vt:lpstr>Calibri</vt:lpstr>
      <vt:lpstr>Calibri Light</vt:lpstr>
      <vt:lpstr>Google Sans</vt:lpstr>
      <vt:lpstr>System Font Regular</vt:lpstr>
      <vt:lpstr>Times</vt:lpstr>
      <vt:lpstr>Wingdings</vt:lpstr>
      <vt:lpstr>2017_HTAA_Diabetes</vt:lpstr>
      <vt:lpstr>2022_CCO_Template</vt:lpstr>
      <vt:lpstr>1_2017_HTAA_Diabetes</vt:lpstr>
      <vt:lpstr>1_2022_CCO_Template</vt:lpstr>
      <vt:lpstr>Managing COVID-19 Risk in Individuals  With Metabolic Syndrome and Obesity</vt:lpstr>
      <vt:lpstr>About These Slides</vt:lpstr>
      <vt:lpstr>Faculty</vt:lpstr>
      <vt:lpstr>Disclosures</vt:lpstr>
      <vt:lpstr>Learning Objectives</vt:lpstr>
      <vt:lpstr>Converging Pandemics</vt:lpstr>
      <vt:lpstr>An Epidemic Meets a Pandemic</vt:lpstr>
      <vt:lpstr>Obesity as a Risk Factor for Severe COVID-19</vt:lpstr>
      <vt:lpstr>Obesity: A Driver for Additional COVID-19 Risks</vt:lpstr>
      <vt:lpstr>Mechanism and Interplay Between COVID-19 and Obesity</vt:lpstr>
      <vt:lpstr>Obesity and Associated Comorbidities  Affect Risk for Severe COVID-19</vt:lpstr>
      <vt:lpstr>Obesity and COVID-19: Synergistic and Syndemic</vt:lpstr>
      <vt:lpstr>Possible “Long COVID” Pathologies:  Association With Obesity and Metabolic Dysfunction </vt:lpstr>
      <vt:lpstr>PASC Incidence and Prevalence</vt:lpstr>
      <vt:lpstr>Long COVID Symptoms and Pathology</vt:lpstr>
      <vt:lpstr>COVID-19 Vaccines and Antiviral Therapy: Role in Individuals With Obesity or Metabolic Syndrome</vt:lpstr>
      <vt:lpstr>Obesity Increases Risk Over All COVID-19 Stages</vt:lpstr>
      <vt:lpstr>Severe and Critical COVID-19</vt:lpstr>
      <vt:lpstr>Prevention in Obesity/Metabolic Syndrome:  COVID-19 Vaccine and Booster Recommendations</vt:lpstr>
      <vt:lpstr>Meta-analysis: Impact of COVID-19 Vaccination on  Long COVID</vt:lpstr>
      <vt:lpstr>Systematic Review: Impact of COVID-19 Vaccination on Long COVID</vt:lpstr>
      <vt:lpstr>Managing Outpatient Mild to Moderate COVID-19: Individuals With Obesity or Metabolic Syndrome</vt:lpstr>
      <vt:lpstr>Determining Outpatient Management of Individuals With Obesity/Metabolic Syndrome With SARS-CoV-2 Infection</vt:lpstr>
      <vt:lpstr>NIH: Treatment for Nonhospitalized Patients With Mild to Moderate COVID-19 at High Risk of Progression</vt:lpstr>
      <vt:lpstr>Outpatient Antivirals: Reduced Hospitalization or Death</vt:lpstr>
      <vt:lpstr>Check for Drug‒Drug Interactions When  Initiating Treatment: University of Liverpool</vt:lpstr>
      <vt:lpstr>Benefit of Early Outpatient Antiviral Treatment</vt:lpstr>
      <vt:lpstr>Can Early Antiviral Use Prevent or Treat Long COVID?</vt:lpstr>
      <vt:lpstr>Impact of Nirmatrelvir + Ritonavir on PASC Symptoms </vt:lpstr>
      <vt:lpstr>Nirmatrelvir + Ritonavir for Prevention of Long COVID</vt:lpstr>
      <vt:lpstr>What strategies are most promising for prevention and treatment of long COVID in nonhospitalized patients?</vt:lpstr>
      <vt:lpstr>How does your knowledge of long COVID lead you to individualize your treatment plan?</vt:lpstr>
      <vt:lpstr>Overcoming Barriers in Management of COVID-19 in People With Obesity/Metabolic Syndrome</vt:lpstr>
      <vt:lpstr>The Stigma of Obesity</vt:lpstr>
      <vt:lpstr>Both Obesity and COVID-19 Disproportionately  Affect Racial and Ethnic Minority Groups</vt:lpstr>
      <vt:lpstr>Possible Reasons for Racial and Ethnic Disparities in COVID-19 Outcomes</vt:lpstr>
      <vt:lpstr>Outpatient COVID-19 Treatment Disparities </vt:lpstr>
      <vt:lpstr>Concern for Socioeconomic and Racial and Ethnic Disparities Related to Long COVID</vt:lpstr>
      <vt:lpstr>An Example of How Race  Is Associated With COVID-19 Risk</vt:lpstr>
      <vt:lpstr>Strategies to Reduce the Impact of Obesity on COVID-19</vt:lpstr>
      <vt:lpstr>4 Pillars of Health: Important for Patients  With Obesity in COVID-19 Pandemic</vt:lpstr>
      <vt:lpstr>Emphasizing Obesity as a Disease, Not a Behavior</vt:lpstr>
      <vt:lpstr>Challenges to COVID-19 Vaccination</vt:lpstr>
      <vt:lpstr>Methods to Overcome Vaccine Hesitancy</vt:lpstr>
      <vt:lpstr>Guiding Principles of Motivational Interviewing</vt:lpstr>
      <vt:lpstr>Resources to Increase COVID-19 Vaccine Uptake</vt:lpstr>
      <vt:lpstr>How to Discuss Obesity, Metabolic Syndrome, and COVID-19 Risk While Decreasing Medical Mistrust</vt:lpstr>
      <vt:lpstr>What do we tell patients with obesity during the COVID-19 pandemic?</vt:lpstr>
      <vt:lpstr>Strategies to Overcome COVID-19 Health Inequities </vt:lpstr>
      <vt:lpstr>FDA Authorizes Pharmacists to Prescribe       Nirmatrelvir + Ritonavir to Eligible Patients</vt:lpstr>
      <vt:lpstr>COVID-19 Prevention and Care:  Considerations for People With Obesity</vt:lpstr>
      <vt:lpstr>COVID-19 Prevention and Care:  Interplay Between SDOH, COVID-19 Risk, and Obesity</vt:lpstr>
      <vt:lpstr>Go Online for More CCO and PCE COVID-19 Activities!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COVID-19 Risk in Individuals With Metabolic Syndrome and Obesity</dc:title>
  <dc:creator>Preferred User</dc:creator>
  <cp:lastModifiedBy>jbuckley@clinicaloptions.com</cp:lastModifiedBy>
  <cp:revision>12</cp:revision>
  <cp:lastPrinted>2016-09-26T20:21:49Z</cp:lastPrinted>
  <dcterms:created xsi:type="dcterms:W3CDTF">2005-05-27T15:08:01Z</dcterms:created>
  <dcterms:modified xsi:type="dcterms:W3CDTF">2023-07-19T19:53:48Z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ae733289-fd0f-4d31-9371-f22f15a1ff4a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0x010100ADAA4AAC4F1C284BB642707DEC151DEE</vt:lpwstr>
  </property>
  <property fmtid="{D5CDD505-2E9C-101B-9397-08002B2CF9AE}" pid="9" name="MediaServiceImageTags">
    <vt:lpwstr/>
  </property>
</Properties>
</file>