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2"/>
  </p:notesMasterIdLst>
  <p:handoutMasterIdLst>
    <p:handoutMasterId r:id="rId23"/>
  </p:handoutMasterIdLst>
  <p:sldIdLst>
    <p:sldId id="321" r:id="rId7"/>
    <p:sldId id="308" r:id="rId8"/>
    <p:sldId id="294" r:id="rId9"/>
    <p:sldId id="296" r:id="rId10"/>
    <p:sldId id="2145707510" r:id="rId11"/>
    <p:sldId id="2145707513" r:id="rId12"/>
    <p:sldId id="2147471195" r:id="rId13"/>
    <p:sldId id="2147471174" r:id="rId14"/>
    <p:sldId id="2147471192" r:id="rId15"/>
    <p:sldId id="2147471176" r:id="rId16"/>
    <p:sldId id="2147471173" r:id="rId17"/>
    <p:sldId id="2147471190" r:id="rId18"/>
    <p:sldId id="2147471196" r:id="rId19"/>
    <p:sldId id="554" r:id="rId20"/>
    <p:sldId id="318" r:id="rId21"/>
  </p:sldIdLst>
  <p:sldSz cx="12192000" cy="6858000"/>
  <p:notesSz cx="7315200" cy="9601200"/>
  <p:custDataLst>
    <p:tags r:id="rId2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3F247A04-34D8-445E-84C1-1C822DD546FF}">
          <p14:sldIdLst>
            <p14:sldId id="321"/>
            <p14:sldId id="308"/>
            <p14:sldId id="294"/>
            <p14:sldId id="296"/>
            <p14:sldId id="2145707510"/>
            <p14:sldId id="2145707513"/>
            <p14:sldId id="2147471195"/>
            <p14:sldId id="2147471174"/>
            <p14:sldId id="2147471192"/>
            <p14:sldId id="2147471176"/>
            <p14:sldId id="2147471173"/>
            <p14:sldId id="2147471190"/>
            <p14:sldId id="2147471196"/>
            <p14:sldId id="554"/>
            <p14:sldId id="318"/>
          </p14:sldIdLst>
        </p14:section>
      </p14:sectionLst>
    </p:ex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6" clrIdx="6"/>
  <p:cmAuthor id="2" name="Melanie Couton" initials="MAC" lastIdx="4" clrIdx="3"/>
  <p:cmAuthor id="3" name="ralfieri" initials="ra" lastIdx="2" clrIdx="8"/>
  <p:cmAuthor id="4" name="Megan Capel" initials="MC" lastIdx="1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3" clrIdx="13">
    <p:extLst>
      <p:ext uri="{19B8F6BF-5375-455C-9EA6-DF929625EA0E}">
        <p15:presenceInfo xmlns:p15="http://schemas.microsoft.com/office/powerpoint/2012/main" userId="ef8730672ba86646" providerId="Windows Live"/>
      </p:ext>
    </p:extLst>
  </p:cmAuthor>
  <p:cmAuthor id="15" name="Christy Seals" initials="CS" lastIdx="8" clrIdx="14">
    <p:extLst>
      <p:ext uri="{19B8F6BF-5375-455C-9EA6-DF929625EA0E}">
        <p15:presenceInfo xmlns:p15="http://schemas.microsoft.com/office/powerpoint/2012/main" userId="S::cseals@clinicaloptions.com::0852e532-1f9e-4bbf-9b56-be19a9543a31" providerId="AD"/>
      </p:ext>
    </p:extLst>
  </p:cmAuthor>
  <p:cmAuthor id="16" name="Jacqueline Meredith" initials="JM" lastIdx="70" clrIdx="15">
    <p:extLst>
      <p:ext uri="{19B8F6BF-5375-455C-9EA6-DF929625EA0E}">
        <p15:presenceInfo xmlns:p15="http://schemas.microsoft.com/office/powerpoint/2012/main" userId="S::jmeredith@clinicaloptions.com::3663af5e-f64d-4686-a257-22a51d9ef505" providerId="AD"/>
      </p:ext>
    </p:extLst>
  </p:cmAuthor>
  <p:cmAuthor id="17" name="jmeredith" initials="j" lastIdx="54" clrIdx="16">
    <p:extLst>
      <p:ext uri="{19B8F6BF-5375-455C-9EA6-DF929625EA0E}">
        <p15:presenceInfo xmlns:p15="http://schemas.microsoft.com/office/powerpoint/2012/main" userId="jmeredith" providerId="None"/>
      </p:ext>
    </p:extLst>
  </p:cmAuthor>
  <p:cmAuthor id="18" name="Ramya Moorthy" initials="RM" lastIdx="66" clrIdx="17">
    <p:extLst>
      <p:ext uri="{19B8F6BF-5375-455C-9EA6-DF929625EA0E}">
        <p15:presenceInfo xmlns:p15="http://schemas.microsoft.com/office/powerpoint/2012/main" userId="S::Ramya.Moorthy@extentia.com::99ca4ff7-edd9-4259-9b9b-c765c454ea60" providerId="AD"/>
      </p:ext>
    </p:extLst>
  </p:cmAuthor>
  <p:cmAuthor id="19" name="Nicole Mitchell" initials="NM" lastIdx="8" clrIdx="18">
    <p:extLst>
      <p:ext uri="{19B8F6BF-5375-455C-9EA6-DF929625EA0E}">
        <p15:presenceInfo xmlns:p15="http://schemas.microsoft.com/office/powerpoint/2012/main" userId="bae096399bdf0730" providerId="Windows Live"/>
      </p:ext>
    </p:extLst>
  </p:cmAuthor>
  <p:cmAuthor id="20" name="Zachary Schwartz" initials="ZS" lastIdx="35" clrIdx="19">
    <p:extLst>
      <p:ext uri="{19B8F6BF-5375-455C-9EA6-DF929625EA0E}">
        <p15:presenceInfo xmlns:p15="http://schemas.microsoft.com/office/powerpoint/2012/main" userId="S::zschwartz@clinicaloptions.com::64648e91-b212-4092-bee8-eff2e880b6f9" providerId="AD"/>
      </p:ext>
    </p:extLst>
  </p:cmAuthor>
  <p:cmAuthor id="21" name="Tatyana Kushner" initials="TK" lastIdx="6" clrIdx="20">
    <p:extLst>
      <p:ext uri="{19B8F6BF-5375-455C-9EA6-DF929625EA0E}">
        <p15:presenceInfo xmlns:p15="http://schemas.microsoft.com/office/powerpoint/2012/main" userId="ea41bd1738fc1a7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EE967E"/>
    <a:srgbClr val="E6E6E6"/>
    <a:srgbClr val="EC896E"/>
    <a:srgbClr val="E86F4E"/>
    <a:srgbClr val="F2F2F2"/>
    <a:srgbClr val="CDCDCF"/>
    <a:srgbClr val="00823B"/>
    <a:srgbClr val="0463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333CA0-3A70-4C24-A2E0-F207E389D8EB}" v="1" dt="2022-11-30T21:23:09.75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7" autoAdjust="0"/>
    <p:restoredTop sz="82161" autoAdjust="0"/>
  </p:normalViewPr>
  <p:slideViewPr>
    <p:cSldViewPr snapToGrid="0">
      <p:cViewPr varScale="1">
        <p:scale>
          <a:sx n="70" d="100"/>
          <a:sy n="70" d="100"/>
        </p:scale>
        <p:origin x="1166" y="58"/>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outlineViewPr>
    <p:cViewPr>
      <p:scale>
        <a:sx n="33" d="100"/>
        <a:sy n="33" d="100"/>
      </p:scale>
      <p:origin x="0" y="-7440"/>
    </p:cViewPr>
  </p:outlineViewPr>
  <p:notesTextViewPr>
    <p:cViewPr>
      <p:scale>
        <a:sx n="115" d="100"/>
        <a:sy n="115" d="100"/>
      </p:scale>
      <p:origin x="0" y="0"/>
    </p:cViewPr>
  </p:notesTextViewPr>
  <p:sorterViewPr>
    <p:cViewPr varScale="1">
      <p:scale>
        <a:sx n="1" d="1"/>
        <a:sy n="1" d="1"/>
      </p:scale>
      <p:origin x="0" y="-4188"/>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7845079908704745"/>
          <c:y val="0.1443151391151212"/>
          <c:w val="0.67870614075766311"/>
          <c:h val="0.66148963522416837"/>
        </c:manualLayout>
      </c:layout>
      <c:barChart>
        <c:barDir val="bar"/>
        <c:grouping val="percentStacked"/>
        <c:varyColors val="0"/>
        <c:ser>
          <c:idx val="0"/>
          <c:order val="0"/>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r">
                  <a:defRPr sz="1400" b="1" i="0" u="none" strike="noStrike"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Sheet1!$A$2:$C$5</c:f>
              <c:multiLvlStrCache>
                <c:ptCount val="4"/>
                <c:lvl>
                  <c:pt idx="0">
                    <c:v>90.5</c:v>
                  </c:pt>
                  <c:pt idx="1">
                    <c:v>95</c:v>
                  </c:pt>
                  <c:pt idx="2">
                    <c:v>78</c:v>
                  </c:pt>
                  <c:pt idx="3">
                    <c:v>80.3</c:v>
                  </c:pt>
                </c:lvl>
                <c:lvl>
                  <c:pt idx="0">
                    <c:v>8.5</c:v>
                  </c:pt>
                  <c:pt idx="1">
                    <c:v>5</c:v>
                  </c:pt>
                  <c:pt idx="2">
                    <c:v>12</c:v>
                  </c:pt>
                  <c:pt idx="3">
                    <c:v>19.7</c:v>
                  </c:pt>
                </c:lvl>
                <c:lvl>
                  <c:pt idx="0">
                    <c:v>US Veterans
HBV patients
1999–2013 (n=25,603)</c:v>
                  </c:pt>
                  <c:pt idx="1">
                    <c:v>Midwest US tertiary academic cente
HBV/HIV patients
2012-2016 (n=155)</c:v>
                  </c:pt>
                  <c:pt idx="2">
                    <c:v>Midwest US tertiary academic center HBsAg+ 2012-2016 (n=1007)  </c:v>
                  </c:pt>
                  <c:pt idx="3">
                    <c:v>US Veterans, patients with HBV, 2010 - 2020 (N = 157,333)</c:v>
                  </c:pt>
                </c:lvl>
              </c:multiLvlStrCache>
            </c:multiLvlStrRef>
          </c:cat>
          <c:val>
            <c:numRef>
              <c:f>Sheet1!$B$2:$B$5</c:f>
              <c:numCache>
                <c:formatCode>General</c:formatCode>
                <c:ptCount val="4"/>
                <c:pt idx="0">
                  <c:v>8.5</c:v>
                </c:pt>
                <c:pt idx="1">
                  <c:v>5</c:v>
                </c:pt>
                <c:pt idx="2">
                  <c:v>12</c:v>
                </c:pt>
                <c:pt idx="3">
                  <c:v>19.7</c:v>
                </c:pt>
              </c:numCache>
            </c:numRef>
          </c:val>
          <c:extLst>
            <c:ext xmlns:c16="http://schemas.microsoft.com/office/drawing/2014/chart" uri="{C3380CC4-5D6E-409C-BE32-E72D297353CC}">
              <c16:uniqueId val="{00000000-6397-42C2-BE51-22E341CAB00C}"/>
            </c:ext>
          </c:extLst>
        </c:ser>
        <c:ser>
          <c:idx val="1"/>
          <c:order val="1"/>
          <c:spPr>
            <a:solidFill>
              <a:schemeClr val="accent3"/>
            </a:solidFill>
            <a:ln>
              <a:solidFill>
                <a:schemeClr val="bg1"/>
              </a:solidFill>
            </a:ln>
            <a:effectLst/>
          </c:spPr>
          <c:invertIfNegative val="0"/>
          <c:cat>
            <c:multiLvlStrRef>
              <c:f>Sheet1!$A$2:$C$5</c:f>
              <c:multiLvlStrCache>
                <c:ptCount val="4"/>
                <c:lvl>
                  <c:pt idx="0">
                    <c:v>90.5</c:v>
                  </c:pt>
                  <c:pt idx="1">
                    <c:v>95</c:v>
                  </c:pt>
                  <c:pt idx="2">
                    <c:v>78</c:v>
                  </c:pt>
                  <c:pt idx="3">
                    <c:v>80.3</c:v>
                  </c:pt>
                </c:lvl>
                <c:lvl>
                  <c:pt idx="0">
                    <c:v>8.5</c:v>
                  </c:pt>
                  <c:pt idx="1">
                    <c:v>5</c:v>
                  </c:pt>
                  <c:pt idx="2">
                    <c:v>12</c:v>
                  </c:pt>
                  <c:pt idx="3">
                    <c:v>19.7</c:v>
                  </c:pt>
                </c:lvl>
                <c:lvl>
                  <c:pt idx="0">
                    <c:v>US Veterans
HBV patients
1999–2013 (n=25,603)</c:v>
                  </c:pt>
                  <c:pt idx="1">
                    <c:v>Midwest US tertiary academic cente
HBV/HIV patients
2012-2016 (n=155)</c:v>
                  </c:pt>
                  <c:pt idx="2">
                    <c:v>Midwest US tertiary academic center HBsAg+ 2012-2016 (n=1007)  </c:v>
                  </c:pt>
                  <c:pt idx="3">
                    <c:v>US Veterans, patients with HBV, 2010 - 2020 (N = 157,333)</c:v>
                  </c:pt>
                </c:lvl>
              </c:multiLvlStrCache>
            </c:multiLvlStrRef>
          </c:cat>
          <c:val>
            <c:numRef>
              <c:f>Sheet1!$C$2:$C$5</c:f>
              <c:numCache>
                <c:formatCode>General</c:formatCode>
                <c:ptCount val="4"/>
                <c:pt idx="0">
                  <c:v>90.5</c:v>
                </c:pt>
                <c:pt idx="1">
                  <c:v>95</c:v>
                </c:pt>
                <c:pt idx="2">
                  <c:v>78</c:v>
                </c:pt>
                <c:pt idx="3">
                  <c:v>80.3</c:v>
                </c:pt>
              </c:numCache>
            </c:numRef>
          </c:val>
          <c:extLst>
            <c:ext xmlns:c16="http://schemas.microsoft.com/office/drawing/2014/chart" uri="{C3380CC4-5D6E-409C-BE32-E72D297353CC}">
              <c16:uniqueId val="{00000001-6397-42C2-BE51-22E341CAB00C}"/>
            </c:ext>
          </c:extLst>
        </c:ser>
        <c:dLbls>
          <c:showLegendKey val="0"/>
          <c:showVal val="0"/>
          <c:showCatName val="0"/>
          <c:showSerName val="0"/>
          <c:showPercent val="0"/>
          <c:showBubbleSize val="0"/>
        </c:dLbls>
        <c:gapWidth val="50"/>
        <c:overlap val="100"/>
        <c:axId val="1793599336"/>
        <c:axId val="1793605240"/>
      </c:barChart>
      <c:catAx>
        <c:axId val="1793599336"/>
        <c:scaling>
          <c:orientation val="minMax"/>
        </c:scaling>
        <c:delete val="1"/>
        <c:axPos val="l"/>
        <c:numFmt formatCode="General" sourceLinked="1"/>
        <c:majorTickMark val="out"/>
        <c:minorTickMark val="none"/>
        <c:tickLblPos val="nextTo"/>
        <c:crossAx val="1793605240"/>
        <c:crosses val="autoZero"/>
        <c:auto val="1"/>
        <c:lblAlgn val="r"/>
        <c:lblOffset val="100"/>
        <c:noMultiLvlLbl val="0"/>
      </c:catAx>
      <c:valAx>
        <c:axId val="1793605240"/>
        <c:scaling>
          <c:orientation val="minMax"/>
        </c:scaling>
        <c:delete val="0"/>
        <c:axPos val="b"/>
        <c:title>
          <c:tx>
            <c:rich>
              <a:bodyPr rot="0" spcFirstLastPara="1" vertOverflow="ellipsis" vert="horz" wrap="square" anchor="ctr" anchorCtr="1"/>
              <a:lstStyle/>
              <a:p>
                <a:pPr>
                  <a:defRPr sz="1197" b="1" i="0" u="none" strike="noStrike" baseline="0">
                    <a:solidFill>
                      <a:schemeClr val="tx1">
                        <a:lumMod val="65000"/>
                        <a:lumOff val="35000"/>
                      </a:schemeClr>
                    </a:solidFill>
                    <a:latin typeface="+mn-lt"/>
                    <a:ea typeface="+mn-ea"/>
                    <a:cs typeface="+mn-cs"/>
                  </a:defRPr>
                </a:pPr>
                <a:r>
                  <a:rPr lang="en-GB" b="1" dirty="0"/>
                  <a:t>Proportion of patients with HBV </a:t>
                </a:r>
                <a:r>
                  <a:rPr lang="en-GB" b="1" baseline="0" dirty="0"/>
                  <a:t>tested</a:t>
                </a:r>
                <a:endParaRPr lang="en-GB" b="1" dirty="0"/>
              </a:p>
            </c:rich>
          </c:tx>
          <c:overlay val="0"/>
          <c:spPr>
            <a:noFill/>
            <a:ln>
              <a:noFill/>
            </a:ln>
            <a:effectLst/>
          </c:spPr>
          <c:txPr>
            <a:bodyPr rot="0" spcFirstLastPara="1" vertOverflow="ellipsis" vert="horz" wrap="square" anchor="ctr" anchorCtr="1"/>
            <a:lstStyle/>
            <a:p>
              <a:pPr>
                <a:defRPr sz="1197" b="1" i="0" u="none" strike="noStrike" baseline="0">
                  <a:solidFill>
                    <a:schemeClr val="tx1">
                      <a:lumMod val="65000"/>
                      <a:lumOff val="35000"/>
                    </a:schemeClr>
                  </a:solidFill>
                  <a:latin typeface="+mn-lt"/>
                  <a:ea typeface="+mn-ea"/>
                  <a:cs typeface="+mn-cs"/>
                </a:defRPr>
              </a:pPr>
              <a:endParaRPr lang="en-US"/>
            </a:p>
          </c:txPr>
        </c:title>
        <c:numFmt formatCode="0%"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600" b="0" i="0" u="none" strike="noStrike" baseline="0">
                <a:solidFill>
                  <a:schemeClr val="bg1"/>
                </a:solidFill>
                <a:latin typeface="+mn-lt"/>
                <a:ea typeface="+mn-ea"/>
                <a:cs typeface="+mn-cs"/>
              </a:defRPr>
            </a:pPr>
            <a:endParaRPr lang="en-US"/>
          </a:p>
        </c:txPr>
        <c:crossAx val="1793599336"/>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402976643144531"/>
          <c:y val="0.16189303787336956"/>
          <c:w val="0.85057839589019402"/>
          <c:h val="0.65409377228332721"/>
        </c:manualLayout>
      </c:layout>
      <c:barChart>
        <c:barDir val="col"/>
        <c:grouping val="clustered"/>
        <c:varyColors val="0"/>
        <c:ser>
          <c:idx val="0"/>
          <c:order val="0"/>
          <c:tx>
            <c:strRef>
              <c:f>Sheet1!$B$1</c:f>
              <c:strCache>
                <c:ptCount val="1"/>
                <c:pt idx="0">
                  <c:v>Detectable HDV RNA (n = 86)</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Progression 
to Cirrhosis*</c:v>
                </c:pt>
                <c:pt idx="1">
                  <c:v>Liver
Decompensation</c:v>
                </c:pt>
                <c:pt idx="2">
                  <c:v>Liver Transplant or Liver-Related Death</c:v>
                </c:pt>
                <c:pt idx="3">
                  <c:v>HCC</c:v>
                </c:pt>
              </c:strCache>
            </c:strRef>
          </c:cat>
          <c:val>
            <c:numRef>
              <c:f>Sheet1!$B$2:$B$5</c:f>
              <c:numCache>
                <c:formatCode>General</c:formatCode>
                <c:ptCount val="4"/>
                <c:pt idx="0">
                  <c:v>31</c:v>
                </c:pt>
                <c:pt idx="1">
                  <c:v>28</c:v>
                </c:pt>
                <c:pt idx="2">
                  <c:v>16</c:v>
                </c:pt>
                <c:pt idx="3">
                  <c:v>7</c:v>
                </c:pt>
              </c:numCache>
            </c:numRef>
          </c:val>
          <c:extLst>
            <c:ext xmlns:c16="http://schemas.microsoft.com/office/drawing/2014/chart" uri="{C3380CC4-5D6E-409C-BE32-E72D297353CC}">
              <c16:uniqueId val="{00000000-93A2-4C69-994E-3B972B751057}"/>
            </c:ext>
          </c:extLst>
        </c:ser>
        <c:ser>
          <c:idx val="1"/>
          <c:order val="1"/>
          <c:tx>
            <c:strRef>
              <c:f>Sheet1!$C$1</c:f>
              <c:strCache>
                <c:ptCount val="1"/>
                <c:pt idx="0">
                  <c:v>Undetectable HDV RNA (n = 32)</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Progression 
to Cirrhosis*</c:v>
                </c:pt>
                <c:pt idx="1">
                  <c:v>Liver
Decompensation</c:v>
                </c:pt>
                <c:pt idx="2">
                  <c:v>Liver Transplant or Liver-Related Death</c:v>
                </c:pt>
                <c:pt idx="3">
                  <c:v>HCC</c:v>
                </c:pt>
              </c:strCache>
            </c:strRef>
          </c:cat>
          <c:val>
            <c:numRef>
              <c:f>Sheet1!$C$2:$C$5</c:f>
              <c:numCache>
                <c:formatCode>General</c:formatCode>
                <c:ptCount val="4"/>
                <c:pt idx="0">
                  <c:v>0</c:v>
                </c:pt>
                <c:pt idx="1">
                  <c:v>3</c:v>
                </c:pt>
                <c:pt idx="2">
                  <c:v>3</c:v>
                </c:pt>
                <c:pt idx="3">
                  <c:v>6</c:v>
                </c:pt>
              </c:numCache>
            </c:numRef>
          </c:val>
          <c:extLst>
            <c:ext xmlns:c16="http://schemas.microsoft.com/office/drawing/2014/chart" uri="{C3380CC4-5D6E-409C-BE32-E72D297353CC}">
              <c16:uniqueId val="{00000001-93A2-4C69-994E-3B972B751057}"/>
            </c:ext>
          </c:extLst>
        </c:ser>
        <c:dLbls>
          <c:dLblPos val="outEnd"/>
          <c:showLegendKey val="0"/>
          <c:showVal val="1"/>
          <c:showCatName val="0"/>
          <c:showSerName val="0"/>
          <c:showPercent val="0"/>
          <c:showBubbleSize val="0"/>
        </c:dLbls>
        <c:gapWidth val="50"/>
        <c:axId val="901519311"/>
        <c:axId val="901203391"/>
      </c:barChart>
      <c:catAx>
        <c:axId val="901519311"/>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crossAx val="901203391"/>
        <c:crosses val="autoZero"/>
        <c:auto val="1"/>
        <c:lblAlgn val="ctr"/>
        <c:lblOffset val="100"/>
        <c:noMultiLvlLbl val="0"/>
      </c:catAx>
      <c:valAx>
        <c:axId val="901203391"/>
        <c:scaling>
          <c:orientation val="minMax"/>
          <c:max val="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sz="1600" b="1" baseline="0" dirty="0">
                    <a:solidFill>
                      <a:schemeClr val="bg1"/>
                    </a:solidFill>
                  </a:rPr>
                  <a:t>Clinical Events (%)</a:t>
                </a:r>
                <a:endParaRPr lang="en-US" sz="1600" b="1" dirty="0">
                  <a:solidFill>
                    <a:schemeClr val="bg1"/>
                  </a:solidFill>
                </a:endParaRPr>
              </a:p>
            </c:rich>
          </c:tx>
          <c:overlay val="0"/>
          <c:spPr>
            <a:noFill/>
            <a:ln>
              <a:noFill/>
            </a:ln>
            <a:effectLst/>
          </c:spPr>
          <c:txPr>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en-US"/>
          </a:p>
        </c:txPr>
        <c:crossAx val="901519311"/>
        <c:crosses val="autoZero"/>
        <c:crossBetween val="between"/>
        <c:majorUnit val="10"/>
      </c:valAx>
      <c:spPr>
        <a:noFill/>
        <a:ln>
          <a:noFill/>
        </a:ln>
        <a:effectLst/>
      </c:spPr>
    </c:plotArea>
    <c:legend>
      <c:legendPos val="b"/>
      <c:layout>
        <c:manualLayout>
          <c:xMode val="edge"/>
          <c:yMode val="edge"/>
          <c:x val="0.12831693375656697"/>
          <c:y val="5.9034142571253601E-3"/>
          <c:w val="0.85416687871971342"/>
          <c:h val="7.0020648205988342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503763863527755"/>
          <c:y val="2.7125790893232447E-2"/>
          <c:w val="0.76549214345734251"/>
          <c:h val="0.78714064010164897"/>
        </c:manualLayout>
      </c:layout>
      <c:lineChart>
        <c:grouping val="standard"/>
        <c:varyColors val="0"/>
        <c:ser>
          <c:idx val="0"/>
          <c:order val="0"/>
          <c:tx>
            <c:strRef>
              <c:f>Sheet1!$B$1</c:f>
              <c:strCache>
                <c:ptCount val="1"/>
                <c:pt idx="0">
                  <c:v>Series 1</c:v>
                </c:pt>
              </c:strCache>
            </c:strRef>
          </c:tx>
          <c:spPr>
            <a:ln w="28575" cap="rnd">
              <a:noFill/>
              <a:round/>
            </a:ln>
            <a:effectLst/>
          </c:spPr>
          <c:marker>
            <c:symbol val="none"/>
          </c:marker>
          <c:cat>
            <c:numRef>
              <c:f>Sheet1!$A$2:$A$7</c:f>
              <c:numCache>
                <c:formatCode>0.0</c:formatCode>
                <c:ptCount val="6"/>
                <c:pt idx="0">
                  <c:v>0</c:v>
                </c:pt>
                <c:pt idx="1">
                  <c:v>0.2</c:v>
                </c:pt>
                <c:pt idx="2">
                  <c:v>0.4</c:v>
                </c:pt>
                <c:pt idx="3">
                  <c:v>0.6</c:v>
                </c:pt>
                <c:pt idx="4">
                  <c:v>0.8</c:v>
                </c:pt>
                <c:pt idx="5">
                  <c:v>1</c:v>
                </c:pt>
              </c:numCache>
            </c:numRef>
          </c:cat>
          <c:val>
            <c:numRef>
              <c:f>Sheet1!$B$2:$B$7</c:f>
              <c:numCache>
                <c:formatCode>General</c:formatCode>
                <c:ptCount val="6"/>
                <c:pt idx="0">
                  <c:v>4.3</c:v>
                </c:pt>
                <c:pt idx="1">
                  <c:v>2.5</c:v>
                </c:pt>
              </c:numCache>
            </c:numRef>
          </c:val>
          <c:smooth val="0"/>
          <c:extLst>
            <c:ext xmlns:c16="http://schemas.microsoft.com/office/drawing/2014/chart" uri="{C3380CC4-5D6E-409C-BE32-E72D297353CC}">
              <c16:uniqueId val="{00000000-4E79-480C-99A1-986B5DF96AC5}"/>
            </c:ext>
          </c:extLst>
        </c:ser>
        <c:dLbls>
          <c:showLegendKey val="0"/>
          <c:showVal val="0"/>
          <c:showCatName val="0"/>
          <c:showSerName val="0"/>
          <c:showPercent val="0"/>
          <c:showBubbleSize val="0"/>
        </c:dLbls>
        <c:smooth val="0"/>
        <c:axId val="-830150400"/>
        <c:axId val="-830146048"/>
      </c:lineChart>
      <c:catAx>
        <c:axId val="-830150400"/>
        <c:scaling>
          <c:orientation val="minMax"/>
        </c:scaling>
        <c:delete val="0"/>
        <c:axPos val="b"/>
        <c:numFmt formatCode="0.0" sourceLinked="1"/>
        <c:majorTickMark val="none"/>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830146048"/>
        <c:crosses val="autoZero"/>
        <c:auto val="1"/>
        <c:lblAlgn val="ctr"/>
        <c:lblOffset val="100"/>
        <c:noMultiLvlLbl val="0"/>
      </c:catAx>
      <c:valAx>
        <c:axId val="-830146048"/>
        <c:scaling>
          <c:orientation val="minMax"/>
          <c:max val="1"/>
        </c:scaling>
        <c:delete val="0"/>
        <c:axPos val="l"/>
        <c:numFmt formatCode="#,##0.0" sourceLinked="0"/>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830150400"/>
        <c:crosses val="autoZero"/>
        <c:crossBetween val="midCat"/>
        <c:majorUnit val="0.2"/>
      </c:valAx>
      <c:spPr>
        <a:noFill/>
        <a:ln w="25400">
          <a:noFill/>
        </a:ln>
        <a:effectLst/>
      </c:spPr>
    </c:plotArea>
    <c:plotVisOnly val="1"/>
    <c:dispBlanksAs val="gap"/>
    <c:showDLblsOverMax val="0"/>
  </c:chart>
  <c:spPr>
    <a:noFill/>
    <a:ln>
      <a:noFill/>
    </a:ln>
    <a:effectLst/>
  </c:spPr>
  <c:txPr>
    <a:bodyPr/>
    <a:lstStyle/>
    <a:p>
      <a:pPr>
        <a:defRPr sz="11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95">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0.37393</cdr:x>
      <cdr:y>0.06078</cdr:y>
    </cdr:from>
    <cdr:to>
      <cdr:x>0.72254</cdr:x>
      <cdr:y>0.14023</cdr:y>
    </cdr:to>
    <cdr:sp macro="" textlink="">
      <cdr:nvSpPr>
        <cdr:cNvPr id="2" name="TextBox 1">
          <a:extLst xmlns:a="http://schemas.openxmlformats.org/drawingml/2006/main">
            <a:ext uri="{FF2B5EF4-FFF2-40B4-BE49-F238E27FC236}">
              <a16:creationId xmlns:a16="http://schemas.microsoft.com/office/drawing/2014/main" id="{D4C02B65-0950-4C9E-AF8E-FADB2768A84C}"/>
            </a:ext>
          </a:extLst>
        </cdr:cNvPr>
        <cdr:cNvSpPr txBox="1"/>
      </cdr:nvSpPr>
      <cdr:spPr>
        <a:xfrm xmlns:a="http://schemas.openxmlformats.org/drawingml/2006/main">
          <a:off x="2951779" y="355810"/>
          <a:ext cx="2751904" cy="4651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dirty="0">
              <a:solidFill>
                <a:schemeClr val="tx1">
                  <a:lumMod val="75000"/>
                  <a:lumOff val="25000"/>
                </a:schemeClr>
              </a:solidFill>
            </a:rPr>
            <a:t>HDV testing in patients with HBV</a:t>
          </a:r>
          <a:r>
            <a:rPr lang="en-US" sz="1800" b="1" baseline="30000" dirty="0">
              <a:solidFill>
                <a:schemeClr val="tx1">
                  <a:lumMod val="75000"/>
                  <a:lumOff val="25000"/>
                </a:schemeClr>
              </a:solidFill>
            </a:rPr>
            <a:t>3-5</a:t>
          </a:r>
          <a:endParaRPr lang="en-GB" sz="1800" b="1" baseline="30000" dirty="0">
            <a:solidFill>
              <a:schemeClr val="tx1">
                <a:lumMod val="75000"/>
                <a:lumOff val="25000"/>
              </a:schemeClr>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745451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chemeClr val="bg1"/>
                </a:solidFill>
              </a:rPr>
              <a:t>APRI, aspartate aminotransferase to platelet ratio; </a:t>
            </a:r>
            <a:r>
              <a:rPr lang="en-US" b="0" i="1" noProof="0" dirty="0">
                <a:cs typeface="ＭＳ Ｐゴシック" charset="0"/>
              </a:rPr>
              <a:t>ALT, alanine aminotransferase; </a:t>
            </a:r>
            <a:r>
              <a:rPr lang="en-US" b="0" i="1" dirty="0">
                <a:latin typeface="+mj-lt"/>
                <a:cs typeface="Arabic Typesetting" panose="03020402040406030203" pitchFamily="66" charset="-78"/>
              </a:rPr>
              <a:t>anti-HDV, hepatitis delta virus antibody; FIB-4, Fibrosis-4; </a:t>
            </a:r>
            <a:r>
              <a:rPr lang="en-US" b="0" i="1" noProof="0" dirty="0">
                <a:cs typeface="ＭＳ Ｐゴシック" charset="0"/>
              </a:rPr>
              <a:t>HBV, hepatitis B virus; HBsAg, hepatitis B surface antigen; HDV, hepatitis delta virus.</a:t>
            </a:r>
            <a:endParaRPr lang="en-US" b="0"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C9537A-3FD3-497A-B001-CDBAFC0F6B9F}"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0810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latin typeface="+mj-lt"/>
                <a:cs typeface="Arabic Typesetting" panose="03020402040406030203" pitchFamily="66" charset="-78"/>
              </a:rPr>
              <a:t>Anti-HDV, hepatitis delta virus antibody; </a:t>
            </a:r>
            <a:r>
              <a:rPr lang="en-US" i="1" dirty="0"/>
              <a:t>CPT, Current Procedural Terminology; HDV, hepatitis delta virus; PCR, polymerase chain reaction</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C9537A-3FD3-497A-B001-CDBAFC0F6B9F}"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0369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i="1" noProof="0" dirty="0">
                <a:cs typeface="ＭＳ Ｐゴシック" charset="0"/>
              </a:rPr>
              <a:t>HBV, hepatitis B virus; HBsAg, hepatitis B surface antigen; HDV, hepatitis delta virus.</a:t>
            </a:r>
            <a:endParaRPr lang="en-US" sz="1000" noProof="0" dirty="0"/>
          </a:p>
          <a:p>
            <a:endParaRPr lang="en-GB" sz="1000" dirty="0"/>
          </a:p>
        </p:txBody>
      </p:sp>
      <p:sp>
        <p:nvSpPr>
          <p:cNvPr id="4" name="Slide Number Placeholder 3"/>
          <p:cNvSpPr>
            <a:spLocks noGrp="1"/>
          </p:cNvSpPr>
          <p:nvPr>
            <p:ph type="sldNum" sz="quarter" idx="5"/>
          </p:nvPr>
        </p:nvSpPr>
        <p:spPr/>
        <p:txBody>
          <a:bodyPr/>
          <a:lstStyle/>
          <a:p>
            <a:pPr marL="0" marR="0" lvl="0" indent="0" algn="r" defTabSz="924641" rtl="0" eaLnBrk="1" fontAlgn="auto" latinLnBrk="0" hangingPunct="1">
              <a:lnSpc>
                <a:spcPct val="100000"/>
              </a:lnSpc>
              <a:spcBef>
                <a:spcPts val="0"/>
              </a:spcBef>
              <a:spcAft>
                <a:spcPts val="0"/>
              </a:spcAft>
              <a:buClrTx/>
              <a:buSzTx/>
              <a:buFontTx/>
              <a:buNone/>
              <a:tabLst/>
              <a:defRPr/>
            </a:pPr>
            <a:fld id="{9F4FBC3A-A12C-40F9-BB8D-BC30C790139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641"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4415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HBsAg, hepatitis B surface antigen; HDV, hepatitis delta virus.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5264343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HBV, hepatitis B virus; hepatitis delta virus.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596467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Anti-HDV, hepatitis delta virus antibody; HBsAg, hepatitis B surface antigen; HCC, hepatocellular carcinoma; HDV, hepatitis delta virus.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08251-CC48-4A14-9ED0-2AF4060DFDD7}"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1528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solidFill>
                  <a:schemeClr val="bg1"/>
                </a:solidFill>
              </a:rPr>
              <a:t>ALT, alanine aminotransferase; </a:t>
            </a:r>
            <a:r>
              <a:rPr lang="en-US" sz="1200" b="0" i="1" noProof="0" dirty="0"/>
              <a:t>anti-HDV, hepatitis delta virus antibody; </a:t>
            </a:r>
            <a:r>
              <a:rPr lang="en-US" b="0" i="1" dirty="0">
                <a:solidFill>
                  <a:schemeClr val="bg1"/>
                </a:solidFill>
              </a:rPr>
              <a:t>APRI, aspartate aminotransferase to platelet ratio; AST, aspartate aminotransferase;</a:t>
            </a:r>
            <a:r>
              <a:rPr lang="en-US" sz="1200" b="0" i="1" noProof="0" dirty="0"/>
              <a:t> </a:t>
            </a:r>
            <a:r>
              <a:rPr lang="en-US" b="0" i="1" dirty="0">
                <a:solidFill>
                  <a:schemeClr val="bg1"/>
                </a:solidFill>
              </a:rPr>
              <a:t>FIB-4, Fibrosis-4; </a:t>
            </a:r>
            <a:r>
              <a:rPr lang="en-US" sz="1200" b="0" i="1" noProof="0" dirty="0"/>
              <a:t>HBsAg, hepatitis B surface antigen; HDV, hepatitis delta virus; MRE, magnetic resonance enterography. </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08251-CC48-4A14-9ED0-2AF4060DFDD7}"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TextBox 4">
            <a:extLst>
              <a:ext uri="{FF2B5EF4-FFF2-40B4-BE49-F238E27FC236}">
                <a16:creationId xmlns:a16="http://schemas.microsoft.com/office/drawing/2014/main" id="{65C2BE76-1E95-83D5-2382-E8551F13E817}"/>
              </a:ext>
            </a:extLst>
          </p:cNvPr>
          <p:cNvSpPr txBox="1"/>
          <p:nvPr/>
        </p:nvSpPr>
        <p:spPr>
          <a:xfrm>
            <a:off x="-1990725" y="2509806"/>
            <a:ext cx="2507559" cy="400110"/>
          </a:xfrm>
          <a:prstGeom prst="rect">
            <a:avLst/>
          </a:prstGeom>
          <a:solidFill>
            <a:schemeClr val="bg1"/>
          </a:solidFill>
          <a:ln>
            <a:solidFill>
              <a:srgbClr val="FF0000"/>
            </a:solidFill>
          </a:ln>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a:ln>
                  <a:noFill/>
                </a:ln>
                <a:solidFill>
                  <a:srgbClr val="FF0000"/>
                </a:solidFill>
                <a:effectLst/>
                <a:uLnTx/>
                <a:uFillTx/>
                <a:latin typeface="Calibri" panose="020F0502020204030204"/>
                <a:ea typeface="+mn-ea"/>
                <a:cs typeface="+mn-cs"/>
              </a:rPr>
              <a:t>Heavily modified and adapted from: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FF0000"/>
                </a:solidFill>
                <a:effectLst/>
                <a:uLnTx/>
                <a:uFillTx/>
                <a:latin typeface="Calibri" panose="020F0502020204030204"/>
                <a:ea typeface="+mn-ea"/>
                <a:cs typeface="+mn-cs"/>
              </a:rPr>
              <a:t>Shah et al, Gastroenterol Rep 2019, p4/fig1</a:t>
            </a:r>
            <a:endParaRPr kumimoji="0" lang="en-US" sz="1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6" name="Left Brace 5">
            <a:extLst>
              <a:ext uri="{FF2B5EF4-FFF2-40B4-BE49-F238E27FC236}">
                <a16:creationId xmlns:a16="http://schemas.microsoft.com/office/drawing/2014/main" id="{EA3E48E0-849B-84C8-4486-2160AFEDC077}"/>
              </a:ext>
            </a:extLst>
          </p:cNvPr>
          <p:cNvSpPr/>
          <p:nvPr/>
        </p:nvSpPr>
        <p:spPr>
          <a:xfrm>
            <a:off x="516834" y="1590674"/>
            <a:ext cx="168966" cy="2238375"/>
          </a:xfrm>
          <a:prstGeom prst="leftBrace">
            <a:avLst>
              <a:gd name="adj1" fmla="val 0"/>
              <a:gd name="adj2" fmla="val 50000"/>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22620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solidFill>
                  <a:schemeClr val="bg1"/>
                </a:solidFill>
              </a:rPr>
              <a:t>AAR, aspartate aminotransferase/alanine aminotransferase ratio; APRI, aspartate aminotransferase to platelet ratio; AUROC, </a:t>
            </a:r>
            <a:r>
              <a:rPr lang="en-US" sz="1200" b="0" i="1" noProof="0" dirty="0"/>
              <a:t>area under the receiver operating characteristic;</a:t>
            </a:r>
            <a:r>
              <a:rPr lang="en-US" b="0" i="1" dirty="0">
                <a:solidFill>
                  <a:schemeClr val="bg1"/>
                </a:solidFill>
              </a:rPr>
              <a:t> FIB-4, Fibrosis-4; </a:t>
            </a:r>
            <a:r>
              <a:rPr lang="en-US" sz="1200" b="0" i="1" noProof="0" dirty="0"/>
              <a:t>HDV, hepatitis delta virus; NIT, noninvasive test; ROC, receiver operating characteristic.</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08251-CC48-4A14-9ED0-2AF4060DFDD7}"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5" name="TextBox 6">
            <a:extLst>
              <a:ext uri="{FF2B5EF4-FFF2-40B4-BE49-F238E27FC236}">
                <a16:creationId xmlns:a16="http://schemas.microsoft.com/office/drawing/2014/main" id="{CE80FA78-656A-206C-828D-61EEEAA1F486}"/>
              </a:ext>
            </a:extLst>
          </p:cNvPr>
          <p:cNvSpPr txBox="1"/>
          <p:nvPr/>
        </p:nvSpPr>
        <p:spPr>
          <a:xfrm>
            <a:off x="-1778696" y="2553029"/>
            <a:ext cx="2254684" cy="246221"/>
          </a:xfrm>
          <a:prstGeom prst="rect">
            <a:avLst/>
          </a:prstGeom>
          <a:solidFill>
            <a:schemeClr val="bg1"/>
          </a:solidFill>
          <a:ln>
            <a:solidFill>
              <a:srgbClr val="FF0000"/>
            </a:solidFill>
          </a:ln>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a:ln>
                  <a:noFill/>
                </a:ln>
                <a:solidFill>
                  <a:srgbClr val="FF0000"/>
                </a:solidFill>
                <a:effectLst/>
                <a:uLnTx/>
                <a:uFillTx/>
                <a:latin typeface="Calibri" panose="020F0502020204030204"/>
                <a:ea typeface="+mn-ea"/>
                <a:cs typeface="+mn-cs"/>
              </a:rPr>
              <a:t>Etzion et al, AASLD 2021, p1/col3/top</a:t>
            </a:r>
            <a:endParaRPr kumimoji="0" lang="en-US" sz="1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6" name="Left Brace 5">
            <a:extLst>
              <a:ext uri="{FF2B5EF4-FFF2-40B4-BE49-F238E27FC236}">
                <a16:creationId xmlns:a16="http://schemas.microsoft.com/office/drawing/2014/main" id="{AD3A4DC7-E020-5E64-9A12-04FB239BE453}"/>
              </a:ext>
            </a:extLst>
          </p:cNvPr>
          <p:cNvSpPr/>
          <p:nvPr/>
        </p:nvSpPr>
        <p:spPr>
          <a:xfrm>
            <a:off x="475988" y="1893948"/>
            <a:ext cx="209812" cy="1540701"/>
          </a:xfrm>
          <a:prstGeom prst="leftBrace">
            <a:avLst>
              <a:gd name="adj1" fmla="val 0"/>
              <a:gd name="adj2" fmla="val 50000"/>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8">
            <a:extLst>
              <a:ext uri="{FF2B5EF4-FFF2-40B4-BE49-F238E27FC236}">
                <a16:creationId xmlns:a16="http://schemas.microsoft.com/office/drawing/2014/main" id="{2FDF2F95-ED37-7E14-339C-09F3CCD97D67}"/>
              </a:ext>
            </a:extLst>
          </p:cNvPr>
          <p:cNvSpPr txBox="1"/>
          <p:nvPr/>
        </p:nvSpPr>
        <p:spPr>
          <a:xfrm>
            <a:off x="-1342104" y="3545326"/>
            <a:ext cx="1818091" cy="400110"/>
          </a:xfrm>
          <a:prstGeom prst="rect">
            <a:avLst/>
          </a:prstGeom>
          <a:solidFill>
            <a:schemeClr val="bg1"/>
          </a:solidFill>
          <a:ln>
            <a:solidFill>
              <a:srgbClr val="FF0000"/>
            </a:solidFill>
          </a:ln>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a:ln>
                  <a:noFill/>
                </a:ln>
                <a:solidFill>
                  <a:srgbClr val="FF0000"/>
                </a:solidFill>
                <a:effectLst/>
                <a:uLnTx/>
                <a:uFillTx/>
                <a:latin typeface="Calibri" panose="020F0502020204030204"/>
                <a:ea typeface="+mn-ea"/>
                <a:cs typeface="+mn-cs"/>
              </a:rPr>
              <a:t>Etzion et al, AASLD 2021, p2/col3/Conclusions/bullets1-2</a:t>
            </a:r>
            <a:endParaRPr kumimoji="0" lang="en-US" sz="1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cxnSp>
        <p:nvCxnSpPr>
          <p:cNvPr id="8" name="Straight Arrow Connector 7">
            <a:extLst>
              <a:ext uri="{FF2B5EF4-FFF2-40B4-BE49-F238E27FC236}">
                <a16:creationId xmlns:a16="http://schemas.microsoft.com/office/drawing/2014/main" id="{F89FA0A4-B737-2FB8-29F3-1B3075860745}"/>
              </a:ext>
            </a:extLst>
          </p:cNvPr>
          <p:cNvCxnSpPr>
            <a:cxnSpLocks/>
          </p:cNvCxnSpPr>
          <p:nvPr/>
        </p:nvCxnSpPr>
        <p:spPr>
          <a:xfrm>
            <a:off x="475988" y="3738109"/>
            <a:ext cx="475989"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6">
            <a:extLst>
              <a:ext uri="{FF2B5EF4-FFF2-40B4-BE49-F238E27FC236}">
                <a16:creationId xmlns:a16="http://schemas.microsoft.com/office/drawing/2014/main" id="{43530527-7F35-2237-58C1-0DFEFAC80D48}"/>
              </a:ext>
            </a:extLst>
          </p:cNvPr>
          <p:cNvSpPr txBox="1"/>
          <p:nvPr/>
        </p:nvSpPr>
        <p:spPr>
          <a:xfrm>
            <a:off x="6382011" y="2589899"/>
            <a:ext cx="2356407" cy="246221"/>
          </a:xfrm>
          <a:prstGeom prst="rect">
            <a:avLst/>
          </a:prstGeom>
          <a:solidFill>
            <a:schemeClr val="bg1"/>
          </a:solidFill>
          <a:ln>
            <a:solidFill>
              <a:srgbClr val="FF0000"/>
            </a:solidFill>
          </a:ln>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a:ln>
                  <a:noFill/>
                </a:ln>
                <a:solidFill>
                  <a:srgbClr val="FF0000"/>
                </a:solidFill>
                <a:effectLst/>
                <a:uLnTx/>
                <a:uFillTx/>
                <a:latin typeface="Calibri" panose="020F0502020204030204"/>
                <a:ea typeface="+mn-ea"/>
                <a:cs typeface="+mn-cs"/>
              </a:rPr>
              <a:t>Etzion et al, AASLD 2021, p1/col3/middle</a:t>
            </a:r>
            <a:endParaRPr kumimoji="0" lang="en-US" sz="1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0" name="Left Brace 9">
            <a:extLst>
              <a:ext uri="{FF2B5EF4-FFF2-40B4-BE49-F238E27FC236}">
                <a16:creationId xmlns:a16="http://schemas.microsoft.com/office/drawing/2014/main" id="{882CE1D7-1370-E677-6241-31149387A1D5}"/>
              </a:ext>
            </a:extLst>
          </p:cNvPr>
          <p:cNvSpPr/>
          <p:nvPr/>
        </p:nvSpPr>
        <p:spPr>
          <a:xfrm rot="10800000">
            <a:off x="6172200" y="1942658"/>
            <a:ext cx="209812" cy="1540701"/>
          </a:xfrm>
          <a:prstGeom prst="leftBrace">
            <a:avLst>
              <a:gd name="adj1" fmla="val 0"/>
              <a:gd name="adj2" fmla="val 50000"/>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2436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chemeClr val="bg1"/>
                </a:solidFill>
              </a:rPr>
              <a:t>AAR, aspartate aminotransferase/alanine aminotransferase ratio; APRI, aspartate aminotransferase to platelet ratio; AUROC, </a:t>
            </a:r>
            <a:r>
              <a:rPr lang="en-US" sz="1200" b="0" i="1" noProof="0" dirty="0"/>
              <a:t>area under the receiver operating characteristic;</a:t>
            </a:r>
            <a:r>
              <a:rPr lang="en-US" b="0" i="1" dirty="0">
                <a:solidFill>
                  <a:schemeClr val="bg1"/>
                </a:solidFill>
              </a:rPr>
              <a:t> FIB-4, Fibrosis-4;</a:t>
            </a:r>
            <a:r>
              <a:rPr lang="en-US" sz="1200" b="0" i="1" noProof="0" dirty="0"/>
              <a:t> HBV, hepatitis B virus; HCV, hepatitis C virus; HDV, hepatitis delta virus; </a:t>
            </a:r>
            <a:r>
              <a:rPr lang="en-US" b="0" i="1" dirty="0">
                <a:solidFill>
                  <a:schemeClr val="bg1"/>
                </a:solidFill>
              </a:rPr>
              <a:t>VCTE, vibration-controlled transient elastography.</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08251-CC48-4A14-9ED0-2AF4060DFDD7}"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53F3EE70-CBF2-6540-3DB6-68B9F5BFAEC1}"/>
              </a:ext>
            </a:extLst>
          </p:cNvPr>
          <p:cNvSpPr txBox="1"/>
          <p:nvPr/>
        </p:nvSpPr>
        <p:spPr>
          <a:xfrm>
            <a:off x="-1767840" y="2404891"/>
            <a:ext cx="2243828" cy="246221"/>
          </a:xfrm>
          <a:prstGeom prst="rect">
            <a:avLst/>
          </a:prstGeom>
          <a:solidFill>
            <a:schemeClr val="bg1"/>
          </a:solidFill>
          <a:ln>
            <a:solidFill>
              <a:srgbClr val="FF0000"/>
            </a:solidFill>
          </a:ln>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a:ln>
                  <a:noFill/>
                </a:ln>
                <a:solidFill>
                  <a:srgbClr val="FF0000"/>
                </a:solidFill>
                <a:effectLst/>
                <a:uLnTx/>
                <a:uFillTx/>
                <a:latin typeface="Calibri" panose="020F0502020204030204"/>
                <a:ea typeface="+mn-ea"/>
                <a:cs typeface="Arial" panose="020B0604020202020204" pitchFamily="34" charset="0"/>
              </a:rPr>
              <a:t>Da et al, J Viral Hepat 2019, p1/Abstract</a:t>
            </a:r>
            <a:endParaRPr kumimoji="0" lang="en-US" sz="1000" b="0"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endParaRPr>
          </a:p>
        </p:txBody>
      </p:sp>
      <p:sp>
        <p:nvSpPr>
          <p:cNvPr id="6" name="Left Brace 5">
            <a:extLst>
              <a:ext uri="{FF2B5EF4-FFF2-40B4-BE49-F238E27FC236}">
                <a16:creationId xmlns:a16="http://schemas.microsoft.com/office/drawing/2014/main" id="{529590F6-3A0B-69C5-42C4-89B4AE8D0492}"/>
              </a:ext>
            </a:extLst>
          </p:cNvPr>
          <p:cNvSpPr/>
          <p:nvPr/>
        </p:nvSpPr>
        <p:spPr>
          <a:xfrm>
            <a:off x="475988" y="1933575"/>
            <a:ext cx="209812" cy="1244360"/>
          </a:xfrm>
          <a:prstGeom prst="leftBrace">
            <a:avLst>
              <a:gd name="adj1" fmla="val 0"/>
              <a:gd name="adj2" fmla="val 50000"/>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8F805CBF-4EB0-B25D-582B-527F85AFD1E2}"/>
              </a:ext>
            </a:extLst>
          </p:cNvPr>
          <p:cNvSpPr txBox="1"/>
          <p:nvPr/>
        </p:nvSpPr>
        <p:spPr>
          <a:xfrm>
            <a:off x="-1767840" y="3666132"/>
            <a:ext cx="2243828" cy="246221"/>
          </a:xfrm>
          <a:prstGeom prst="rect">
            <a:avLst/>
          </a:prstGeom>
          <a:solidFill>
            <a:schemeClr val="bg1"/>
          </a:solidFill>
          <a:ln>
            <a:solidFill>
              <a:srgbClr val="FF0000"/>
            </a:solidFill>
          </a:ln>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a:ln>
                  <a:noFill/>
                </a:ln>
                <a:solidFill>
                  <a:srgbClr val="FF0000"/>
                </a:solidFill>
                <a:effectLst/>
                <a:uLnTx/>
                <a:uFillTx/>
                <a:latin typeface="Calibri" panose="020F0502020204030204"/>
                <a:ea typeface="+mn-ea"/>
                <a:cs typeface="Arial" panose="020B0604020202020204" pitchFamily="34" charset="0"/>
              </a:rPr>
              <a:t>Da et al, J Viral Hepat 2019, p1/Abstract</a:t>
            </a:r>
            <a:endParaRPr kumimoji="0" lang="en-US" sz="1000" b="0"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endParaRPr>
          </a:p>
        </p:txBody>
      </p:sp>
      <p:cxnSp>
        <p:nvCxnSpPr>
          <p:cNvPr id="8" name="Straight Arrow Connector 7">
            <a:extLst>
              <a:ext uri="{FF2B5EF4-FFF2-40B4-BE49-F238E27FC236}">
                <a16:creationId xmlns:a16="http://schemas.microsoft.com/office/drawing/2014/main" id="{4905C57A-C030-E9F3-A270-3B5120345455}"/>
              </a:ext>
            </a:extLst>
          </p:cNvPr>
          <p:cNvCxnSpPr>
            <a:cxnSpLocks/>
            <a:stCxn id="7" idx="3"/>
          </p:cNvCxnSpPr>
          <p:nvPr/>
        </p:nvCxnSpPr>
        <p:spPr>
          <a:xfrm>
            <a:off x="475988" y="3789243"/>
            <a:ext cx="59690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59C9F53-F4CA-A2F8-5750-532A8343DF78}"/>
              </a:ext>
            </a:extLst>
          </p:cNvPr>
          <p:cNvSpPr txBox="1"/>
          <p:nvPr/>
        </p:nvSpPr>
        <p:spPr>
          <a:xfrm>
            <a:off x="6382012" y="2398147"/>
            <a:ext cx="2243828" cy="246221"/>
          </a:xfrm>
          <a:prstGeom prst="rect">
            <a:avLst/>
          </a:prstGeom>
          <a:solidFill>
            <a:schemeClr val="bg1"/>
          </a:solidFill>
          <a:ln>
            <a:solidFill>
              <a:srgbClr val="FF0000"/>
            </a:solidFill>
          </a:ln>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a:ln>
                  <a:noFill/>
                </a:ln>
                <a:solidFill>
                  <a:srgbClr val="FF0000"/>
                </a:solidFill>
                <a:effectLst/>
                <a:uLnTx/>
                <a:uFillTx/>
                <a:latin typeface="Calibri" panose="020F0502020204030204"/>
                <a:ea typeface="+mn-ea"/>
                <a:cs typeface="Arial" panose="020B0604020202020204" pitchFamily="34" charset="0"/>
              </a:rPr>
              <a:t>Da et al, J Viral Hepat 2019, p5/fig1</a:t>
            </a:r>
            <a:endParaRPr kumimoji="0" lang="en-US" sz="1000" b="0"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endParaRPr>
          </a:p>
        </p:txBody>
      </p:sp>
      <p:sp>
        <p:nvSpPr>
          <p:cNvPr id="12" name="Left Brace 11">
            <a:extLst>
              <a:ext uri="{FF2B5EF4-FFF2-40B4-BE49-F238E27FC236}">
                <a16:creationId xmlns:a16="http://schemas.microsoft.com/office/drawing/2014/main" id="{EE5C863F-6A9E-D7A7-26BA-3549479937F9}"/>
              </a:ext>
            </a:extLst>
          </p:cNvPr>
          <p:cNvSpPr/>
          <p:nvPr/>
        </p:nvSpPr>
        <p:spPr>
          <a:xfrm rot="10800000">
            <a:off x="6172200" y="1667959"/>
            <a:ext cx="209812" cy="1681425"/>
          </a:xfrm>
          <a:prstGeom prst="leftBrace">
            <a:avLst>
              <a:gd name="adj1" fmla="val 0"/>
              <a:gd name="adj2" fmla="val 50000"/>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6780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Anti-HDV, hepatitis delta virus antibody; HBV, hepatitis B virus; HCC, hepatocellular carcinoma; HDV, hepatitis delta virus.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35383553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15</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i="1" dirty="0"/>
              <a:t>HDV, hepatitis delta virus.</a:t>
            </a:r>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90DB6577-EAED-9863-C623-5E2383EF1549}"/>
              </a:ext>
            </a:extLst>
          </p:cNvPr>
          <p:cNvGrpSpPr/>
          <p:nvPr userDrawn="1"/>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0BFDA17D-1336-3868-D40A-8695846741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F3F28343-96CF-F19B-9C22-DC8C62778B4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52FF8E4A-7B34-5838-9991-FF109FC38F9F}"/>
              </a:ext>
            </a:extLst>
          </p:cNvPr>
          <p:cNvGrpSpPr/>
          <p:nvPr userDrawn="1"/>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38D4D189-9D43-DCD0-8D04-CB320C59D3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FC254DAD-82D4-F0DA-FBD6-31D8AD2CE12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0CF45948-6235-5D85-1AD1-FCF59AF319FB}"/>
              </a:ext>
            </a:extLst>
          </p:cNvPr>
          <p:cNvGrpSpPr/>
          <p:nvPr userDrawn="1"/>
        </p:nvGrpSpPr>
        <p:grpSpPr>
          <a:xfrm>
            <a:off x="9392911" y="6207927"/>
            <a:ext cx="2488502" cy="454909"/>
            <a:chOff x="9392911" y="6207927"/>
            <a:chExt cx="2488502" cy="454909"/>
          </a:xfrm>
        </p:grpSpPr>
        <p:pic>
          <p:nvPicPr>
            <p:cNvPr id="3" name="Picture 2" descr="A picture containing text, ax, wheel&#10;&#10;Description automatically generated">
              <a:extLst>
                <a:ext uri="{FF2B5EF4-FFF2-40B4-BE49-F238E27FC236}">
                  <a16:creationId xmlns:a16="http://schemas.microsoft.com/office/drawing/2014/main" id="{48440351-5A61-5F69-F6CD-2B609606FD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 name="Rectangle 8">
              <a:extLst>
                <a:ext uri="{FF2B5EF4-FFF2-40B4-BE49-F238E27FC236}">
                  <a16:creationId xmlns:a16="http://schemas.microsoft.com/office/drawing/2014/main" id="{33BDD98A-B73A-EC05-F860-26D1122ED8A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EA535309-2C6E-057B-568E-775764F06085}"/>
              </a:ext>
            </a:extLst>
          </p:cNvPr>
          <p:cNvGrpSpPr/>
          <p:nvPr userDrawn="1"/>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9BA6794B-EC4C-2D34-FE02-521578F609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F3399AE1-44F1-60A4-5A4B-BB20EB37BAB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B9F0BE8-DC5E-0DEA-203D-9E0B0A0988DF}"/>
              </a:ext>
            </a:extLst>
          </p:cNvPr>
          <p:cNvGrpSpPr/>
          <p:nvPr userDrawn="1"/>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654582B4-FF6D-464D-3771-E5E6E9A2FE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8">
              <a:extLst>
                <a:ext uri="{FF2B5EF4-FFF2-40B4-BE49-F238E27FC236}">
                  <a16:creationId xmlns:a16="http://schemas.microsoft.com/office/drawing/2014/main" id="{CB236EF7-A039-D53B-A5FC-CE5B0AA0D2B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www.clinicaloptions.com/hepatitis"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lstStyle/>
          <a:p>
            <a:r>
              <a:rPr lang="en-US" dirty="0"/>
              <a:t>Hepatitis Delta in Focus: Diagnosis</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186024"/>
            <a:ext cx="54641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effectLst/>
                <a:latin typeface="+mn-lt"/>
                <a:ea typeface="Times New Roman" panose="02020603050405020304" pitchFamily="18" charset="0"/>
              </a:rPr>
              <a:t>Supported by educational grants from Gilead Sciences, Inc. and </a:t>
            </a:r>
            <a:br>
              <a:rPr lang="en-US" sz="1200" b="0" dirty="0">
                <a:solidFill>
                  <a:schemeClr val="bg1"/>
                </a:solidFill>
                <a:effectLst/>
                <a:latin typeface="+mn-lt"/>
                <a:ea typeface="Times New Roman" panose="02020603050405020304" pitchFamily="18" charset="0"/>
              </a:rPr>
            </a:br>
            <a:r>
              <a:rPr lang="en-US" sz="1200" b="0" dirty="0">
                <a:solidFill>
                  <a:schemeClr val="bg1"/>
                </a:solidFill>
                <a:effectLst/>
                <a:latin typeface="+mn-lt"/>
                <a:ea typeface="Times New Roman" panose="02020603050405020304" pitchFamily="18" charset="0"/>
              </a:rPr>
              <a:t>Janssen Therapeutics, Division of Janssen Products, LP.</a:t>
            </a:r>
            <a:endParaRPr lang="en-US" sz="1200" b="0" dirty="0">
              <a:solidFill>
                <a:schemeClr val="bg1"/>
              </a:solidFill>
              <a:highlight>
                <a:srgbClr val="FFFF00"/>
              </a:highlight>
              <a:latin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5"/>
                </a:rPr>
                <a:t>clinicaloptions.com</a:t>
              </a:r>
              <a:endParaRPr lang="en-US" altLang="en-US" sz="2000" b="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spcBef>
                <a:spcPts val="0"/>
              </a:spcBef>
              <a:spcAft>
                <a:spcPts val="0"/>
              </a:spcAft>
              <a:buNone/>
            </a:pPr>
            <a:r>
              <a:rPr lang="en-US" altLang="en-US" b="1" dirty="0">
                <a:solidFill>
                  <a:srgbClr val="E1471D"/>
                </a:solidFill>
              </a:rPr>
              <a:t>Tatyana Kushner, MD, MSCE</a:t>
            </a:r>
          </a:p>
          <a:p>
            <a:pPr marL="0" indent="0">
              <a:spcBef>
                <a:spcPts val="0"/>
              </a:spcBef>
              <a:spcAft>
                <a:spcPts val="0"/>
              </a:spcAft>
              <a:buNone/>
            </a:pPr>
            <a:r>
              <a:rPr lang="en-US" sz="2600" i="1" dirty="0"/>
              <a:t>Associate Professor</a:t>
            </a:r>
            <a:br>
              <a:rPr lang="en-US" sz="2600" dirty="0"/>
            </a:br>
            <a:r>
              <a:rPr lang="en-US" sz="2600" dirty="0"/>
              <a:t>Division of Liver Disease</a:t>
            </a:r>
          </a:p>
          <a:p>
            <a:pPr marL="0" indent="0">
              <a:spcBef>
                <a:spcPts val="0"/>
              </a:spcBef>
              <a:spcAft>
                <a:spcPts val="0"/>
              </a:spcAft>
              <a:buNone/>
            </a:pPr>
            <a:r>
              <a:rPr lang="en-US" sz="2600" dirty="0"/>
              <a:t>Icahn School of Medicine at Mount Sinai</a:t>
            </a:r>
          </a:p>
          <a:p>
            <a:pPr marL="0" indent="0">
              <a:spcBef>
                <a:spcPts val="0"/>
              </a:spcBef>
              <a:spcAft>
                <a:spcPts val="0"/>
              </a:spcAft>
              <a:buNone/>
            </a:pPr>
            <a:r>
              <a:rPr lang="en-US" sz="2600" dirty="0"/>
              <a:t>New York, New York</a:t>
            </a:r>
          </a:p>
          <a:p>
            <a:pPr marL="0" indent="0">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dirty="0"/>
              <a:t>The </a:t>
            </a:r>
            <a:r>
              <a:rPr lang="en-US" b="1" i="1" dirty="0"/>
              <a:t>faculty</a:t>
            </a:r>
            <a:r>
              <a:rPr lang="en-US" dirty="0"/>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altLang="en-US" sz="2600" b="1" dirty="0">
                <a:solidFill>
                  <a:srgbClr val="E1471D"/>
                </a:solidFill>
              </a:rPr>
              <a:t>Tatyana Kushner, MD, MSCE</a:t>
            </a:r>
            <a:r>
              <a:rPr lang="en-US" sz="2600" b="1" dirty="0">
                <a:solidFill>
                  <a:srgbClr val="E1471D"/>
                </a:solidFill>
                <a:latin typeface="Calibri"/>
                <a:cs typeface="Calibri"/>
              </a:rPr>
              <a:t>: </a:t>
            </a:r>
            <a:r>
              <a:rPr lang="en-US" sz="2600" i="1" dirty="0">
                <a:latin typeface="Calibri"/>
                <a:cs typeface="Calibri"/>
              </a:rPr>
              <a:t>consultant/advisor/speaker: </a:t>
            </a:r>
            <a:r>
              <a:rPr lang="en-US" sz="2600" dirty="0">
                <a:latin typeface="Calibri"/>
                <a:cs typeface="Calibri"/>
              </a:rPr>
              <a:t>AbbVie, Bausch, Gilead; </a:t>
            </a:r>
            <a:r>
              <a:rPr lang="en-US" sz="2600" i="1" dirty="0">
                <a:latin typeface="Calibri"/>
                <a:cs typeface="Calibri"/>
              </a:rPr>
              <a:t>researcher:</a:t>
            </a:r>
            <a:r>
              <a:rPr lang="en-US" sz="2600" dirty="0">
                <a:latin typeface="Calibri"/>
                <a:cs typeface="Calibri"/>
              </a:rPr>
              <a:t> Gilead.</a:t>
            </a:r>
            <a:endParaRPr lang="en-US" sz="2600" dirty="0"/>
          </a:p>
          <a:p>
            <a:pPr marL="0" indent="0">
              <a:buNone/>
            </a:pPr>
            <a:endParaRPr lang="en-US"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39FC4-CD6C-434F-8674-90C5B7748051}"/>
              </a:ext>
            </a:extLst>
          </p:cNvPr>
          <p:cNvSpPr>
            <a:spLocks noGrp="1"/>
          </p:cNvSpPr>
          <p:nvPr>
            <p:ph type="title"/>
          </p:nvPr>
        </p:nvSpPr>
        <p:spPr/>
        <p:txBody>
          <a:bodyPr/>
          <a:lstStyle/>
          <a:p>
            <a:r>
              <a:rPr lang="en-US" dirty="0"/>
              <a:t>Algorithm for Evaluation of HDV</a:t>
            </a:r>
          </a:p>
        </p:txBody>
      </p:sp>
      <p:sp>
        <p:nvSpPr>
          <p:cNvPr id="47" name="TextBox 46">
            <a:extLst>
              <a:ext uri="{FF2B5EF4-FFF2-40B4-BE49-F238E27FC236}">
                <a16:creationId xmlns:a16="http://schemas.microsoft.com/office/drawing/2014/main" id="{820B2AC8-24AC-4EBB-B76C-7D998FE54758}"/>
              </a:ext>
            </a:extLst>
          </p:cNvPr>
          <p:cNvSpPr txBox="1"/>
          <p:nvPr/>
        </p:nvSpPr>
        <p:spPr bwMode="auto">
          <a:xfrm>
            <a:off x="433650" y="6374424"/>
            <a:ext cx="43263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Adapted from: Shah. Gastroenterol Rep (Oxf). 2019;7:396.</a:t>
            </a:r>
          </a:p>
        </p:txBody>
      </p:sp>
      <p:grpSp>
        <p:nvGrpSpPr>
          <p:cNvPr id="30" name="Group 29">
            <a:extLst>
              <a:ext uri="{FF2B5EF4-FFF2-40B4-BE49-F238E27FC236}">
                <a16:creationId xmlns:a16="http://schemas.microsoft.com/office/drawing/2014/main" id="{32C034CF-805E-489C-928A-A84D02B4D445}"/>
              </a:ext>
            </a:extLst>
          </p:cNvPr>
          <p:cNvGrpSpPr/>
          <p:nvPr/>
        </p:nvGrpSpPr>
        <p:grpSpPr>
          <a:xfrm>
            <a:off x="9392911" y="6178144"/>
            <a:ext cx="2488502" cy="454909"/>
            <a:chOff x="9392911" y="6207927"/>
            <a:chExt cx="2488502" cy="454909"/>
          </a:xfrm>
        </p:grpSpPr>
        <p:pic>
          <p:nvPicPr>
            <p:cNvPr id="31" name="Picture 30" descr="A picture containing text, ax, wheel&#10;&#10;Description automatically generated">
              <a:extLst>
                <a:ext uri="{FF2B5EF4-FFF2-40B4-BE49-F238E27FC236}">
                  <a16:creationId xmlns:a16="http://schemas.microsoft.com/office/drawing/2014/main" id="{8988F187-43F9-4212-BD24-91A4FF033E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2" name="Rectangle 31">
              <a:extLst>
                <a:ext uri="{FF2B5EF4-FFF2-40B4-BE49-F238E27FC236}">
                  <a16:creationId xmlns:a16="http://schemas.microsoft.com/office/drawing/2014/main" id="{78A7C151-B453-4050-A143-38DC2BA3C89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pSp>
        <p:nvGrpSpPr>
          <p:cNvPr id="33" name="Group 32">
            <a:extLst>
              <a:ext uri="{FF2B5EF4-FFF2-40B4-BE49-F238E27FC236}">
                <a16:creationId xmlns:a16="http://schemas.microsoft.com/office/drawing/2014/main" id="{EBB90C22-AB1D-1E18-EEB5-6E4ABE5039ED}"/>
              </a:ext>
            </a:extLst>
          </p:cNvPr>
          <p:cNvGrpSpPr/>
          <p:nvPr/>
        </p:nvGrpSpPr>
        <p:grpSpPr>
          <a:xfrm>
            <a:off x="457200" y="1393913"/>
            <a:ext cx="11275828" cy="4733205"/>
            <a:chOff x="685800" y="1606573"/>
            <a:chExt cx="11275828" cy="4733205"/>
          </a:xfrm>
        </p:grpSpPr>
        <p:sp>
          <p:nvSpPr>
            <p:cNvPr id="35" name="TextBox 34">
              <a:extLst>
                <a:ext uri="{FF2B5EF4-FFF2-40B4-BE49-F238E27FC236}">
                  <a16:creationId xmlns:a16="http://schemas.microsoft.com/office/drawing/2014/main" id="{AA8F0087-EAD7-945D-7B2D-B154317A4323}"/>
                </a:ext>
              </a:extLst>
            </p:cNvPr>
            <p:cNvSpPr txBox="1"/>
            <p:nvPr/>
          </p:nvSpPr>
          <p:spPr bwMode="auto">
            <a:xfrm>
              <a:off x="8149107" y="3477456"/>
              <a:ext cx="3812521" cy="2862322"/>
            </a:xfrm>
            <a:prstGeom prst="rect">
              <a:avLst/>
            </a:prstGeom>
            <a:noFill/>
            <a:ln w="28575">
              <a:solidFill>
                <a:schemeClr val="accent3"/>
              </a:solidFill>
            </a:ln>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Normal</a:t>
              </a:r>
              <a:endPar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a:p>
              <a:pPr marL="285750" marR="0" lvl="0" indent="-285750" algn="l" defTabSz="914400" rtl="0" eaLnBrk="1" fontAlgn="auto" latinLnBrk="0" hangingPunct="1">
                <a:lnSpc>
                  <a:spcPct val="100000"/>
                </a:lnSpc>
                <a:spcBef>
                  <a:spcPts val="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Assess fibrosis</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Elastography</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APRI</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FIB-4 Index</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Proprietary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erum fibrosis markers</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Ultrasound with spleen and portal vein diameter</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Consider liver biopsy</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TextBox 35">
              <a:extLst>
                <a:ext uri="{FF2B5EF4-FFF2-40B4-BE49-F238E27FC236}">
                  <a16:creationId xmlns:a16="http://schemas.microsoft.com/office/drawing/2014/main" id="{060CD5AE-E634-8CBC-5472-4D98377AA764}"/>
                </a:ext>
              </a:extLst>
            </p:cNvPr>
            <p:cNvSpPr txBox="1"/>
            <p:nvPr/>
          </p:nvSpPr>
          <p:spPr bwMode="auto">
            <a:xfrm>
              <a:off x="4130181" y="4948634"/>
              <a:ext cx="3831599" cy="923330"/>
            </a:xfrm>
            <a:prstGeom prst="rect">
              <a:avLst/>
            </a:prstGeom>
            <a:noFill/>
            <a:ln w="28575">
              <a:solidFill>
                <a:schemeClr val="accent3"/>
              </a:solidFill>
            </a:ln>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Elevated</a:t>
              </a:r>
            </a:p>
            <a:p>
              <a:pPr marL="285750" marR="0" lvl="0" indent="-285750" algn="l" defTabSz="914400" rtl="0" eaLnBrk="1" fontAlgn="auto" latinLnBrk="0" hangingPunct="1">
                <a:lnSpc>
                  <a:spcPct val="10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Check for etiologies of elevated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ALT besides HBV infection</a:t>
              </a:r>
            </a:p>
          </p:txBody>
        </p:sp>
        <p:sp>
          <p:nvSpPr>
            <p:cNvPr id="37" name="TextBox 36">
              <a:extLst>
                <a:ext uri="{FF2B5EF4-FFF2-40B4-BE49-F238E27FC236}">
                  <a16:creationId xmlns:a16="http://schemas.microsoft.com/office/drawing/2014/main" id="{C12E91E6-1AFC-AD97-CAA4-3550B24D9E51}"/>
                </a:ext>
              </a:extLst>
            </p:cNvPr>
            <p:cNvSpPr txBox="1"/>
            <p:nvPr/>
          </p:nvSpPr>
          <p:spPr bwMode="auto">
            <a:xfrm>
              <a:off x="685800" y="4948634"/>
              <a:ext cx="3187711" cy="646331"/>
            </a:xfrm>
            <a:prstGeom prst="rect">
              <a:avLst/>
            </a:prstGeom>
            <a:noFill/>
            <a:ln w="28575">
              <a:solidFill>
                <a:schemeClr val="accent3"/>
              </a:solidFill>
            </a:ln>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Normal</a:t>
              </a:r>
            </a:p>
            <a:p>
              <a:pPr marL="285750" marR="0" lvl="0" indent="-285750" algn="l" defTabSz="914400" rtl="0" eaLnBrk="1" fontAlgn="auto" latinLnBrk="0" hangingPunct="1">
                <a:lnSpc>
                  <a:spcPct val="10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Previous HDV infection</a:t>
              </a:r>
            </a:p>
          </p:txBody>
        </p:sp>
        <p:sp>
          <p:nvSpPr>
            <p:cNvPr id="39" name="TextBox 38">
              <a:extLst>
                <a:ext uri="{FF2B5EF4-FFF2-40B4-BE49-F238E27FC236}">
                  <a16:creationId xmlns:a16="http://schemas.microsoft.com/office/drawing/2014/main" id="{7F2E2685-680E-370A-E25D-789EEEC5CFE5}"/>
                </a:ext>
              </a:extLst>
            </p:cNvPr>
            <p:cNvSpPr txBox="1"/>
            <p:nvPr/>
          </p:nvSpPr>
          <p:spPr bwMode="auto">
            <a:xfrm>
              <a:off x="3509363" y="4326852"/>
              <a:ext cx="1360170" cy="369332"/>
            </a:xfrm>
            <a:prstGeom prst="rect">
              <a:avLst/>
            </a:prstGeom>
            <a:noFill/>
            <a:ln w="28575"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ALT</a:t>
              </a:r>
            </a:p>
          </p:txBody>
        </p:sp>
        <p:sp>
          <p:nvSpPr>
            <p:cNvPr id="42" name="TextBox 41">
              <a:extLst>
                <a:ext uri="{FF2B5EF4-FFF2-40B4-BE49-F238E27FC236}">
                  <a16:creationId xmlns:a16="http://schemas.microsoft.com/office/drawing/2014/main" id="{E32FBAC1-C911-3D60-B52D-FB63BC2396C2}"/>
                </a:ext>
              </a:extLst>
            </p:cNvPr>
            <p:cNvSpPr txBox="1"/>
            <p:nvPr/>
          </p:nvSpPr>
          <p:spPr bwMode="auto">
            <a:xfrm>
              <a:off x="9375985" y="2941320"/>
              <a:ext cx="1360170" cy="369332"/>
            </a:xfrm>
            <a:prstGeom prst="rect">
              <a:avLst/>
            </a:prstGeom>
            <a:noFill/>
            <a:ln w="28575"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ALT</a:t>
              </a:r>
            </a:p>
          </p:txBody>
        </p:sp>
        <p:sp>
          <p:nvSpPr>
            <p:cNvPr id="43" name="TextBox 42">
              <a:extLst>
                <a:ext uri="{FF2B5EF4-FFF2-40B4-BE49-F238E27FC236}">
                  <a16:creationId xmlns:a16="http://schemas.microsoft.com/office/drawing/2014/main" id="{0747692F-9C06-665F-BE6C-A1AD92EFCC34}"/>
                </a:ext>
              </a:extLst>
            </p:cNvPr>
            <p:cNvSpPr txBox="1"/>
            <p:nvPr/>
          </p:nvSpPr>
          <p:spPr bwMode="auto">
            <a:xfrm>
              <a:off x="2998895" y="3369366"/>
              <a:ext cx="2262572" cy="646331"/>
            </a:xfrm>
            <a:prstGeom prst="rect">
              <a:avLst/>
            </a:prstGeom>
            <a:noFill/>
            <a:ln w="28575"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Standard of care management of HBV</a:t>
              </a:r>
            </a:p>
          </p:txBody>
        </p:sp>
        <p:sp>
          <p:nvSpPr>
            <p:cNvPr id="44" name="TextBox 43">
              <a:extLst>
                <a:ext uri="{FF2B5EF4-FFF2-40B4-BE49-F238E27FC236}">
                  <a16:creationId xmlns:a16="http://schemas.microsoft.com/office/drawing/2014/main" id="{F0904F21-87F0-A701-9EF3-C8756DFF729E}"/>
                </a:ext>
              </a:extLst>
            </p:cNvPr>
            <p:cNvSpPr txBox="1"/>
            <p:nvPr/>
          </p:nvSpPr>
          <p:spPr bwMode="auto">
            <a:xfrm>
              <a:off x="2363895" y="1606573"/>
              <a:ext cx="2072638" cy="369332"/>
            </a:xfrm>
            <a:prstGeom prst="rect">
              <a:avLst/>
            </a:prstGeom>
            <a:noFill/>
            <a:ln w="28575"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HBsAg+ patients</a:t>
              </a:r>
            </a:p>
          </p:txBody>
        </p:sp>
        <p:sp>
          <p:nvSpPr>
            <p:cNvPr id="45" name="TextBox 44">
              <a:extLst>
                <a:ext uri="{FF2B5EF4-FFF2-40B4-BE49-F238E27FC236}">
                  <a16:creationId xmlns:a16="http://schemas.microsoft.com/office/drawing/2014/main" id="{D3E0D1B3-4359-F8DD-161B-2EAC7229FC54}"/>
                </a:ext>
              </a:extLst>
            </p:cNvPr>
            <p:cNvSpPr txBox="1"/>
            <p:nvPr/>
          </p:nvSpPr>
          <p:spPr bwMode="auto">
            <a:xfrm>
              <a:off x="5415915" y="1606573"/>
              <a:ext cx="1360170" cy="369332"/>
            </a:xfrm>
            <a:prstGeom prst="rect">
              <a:avLst/>
            </a:prstGeom>
            <a:solidFill>
              <a:schemeClr val="accent3"/>
            </a:solidFill>
            <a:ln w="28575" algn="ctr">
              <a:solidFill>
                <a:schemeClr val="accent3"/>
              </a:solidFill>
              <a:miter lim="800000"/>
              <a:headEnd/>
              <a:tailEnd/>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Anti-HDV</a:t>
              </a:r>
            </a:p>
          </p:txBody>
        </p:sp>
        <p:cxnSp>
          <p:nvCxnSpPr>
            <p:cNvPr id="48" name="Straight Arrow Connector 47">
              <a:extLst>
                <a:ext uri="{FF2B5EF4-FFF2-40B4-BE49-F238E27FC236}">
                  <a16:creationId xmlns:a16="http://schemas.microsoft.com/office/drawing/2014/main" id="{BA6A45B9-4C8E-A990-F4F0-6DFCA9F17379}"/>
                </a:ext>
              </a:extLst>
            </p:cNvPr>
            <p:cNvCxnSpPr>
              <a:cxnSpLocks/>
            </p:cNvCxnSpPr>
            <p:nvPr/>
          </p:nvCxnSpPr>
          <p:spPr bwMode="auto">
            <a:xfrm>
              <a:off x="4436533" y="1791239"/>
              <a:ext cx="979382" cy="0"/>
            </a:xfrm>
            <a:prstGeom prst="straightConnector1">
              <a:avLst/>
            </a:prstGeom>
            <a:noFill/>
            <a:ln w="28575" cap="flat" cmpd="sng" algn="ctr">
              <a:solidFill>
                <a:schemeClr val="bg1"/>
              </a:solidFill>
              <a:prstDash val="solid"/>
              <a:round/>
              <a:headEnd type="none" w="med" len="med"/>
              <a:tailEnd type="triangle"/>
            </a:ln>
            <a:effectLst/>
          </p:spPr>
        </p:cxnSp>
        <p:cxnSp>
          <p:nvCxnSpPr>
            <p:cNvPr id="49" name="Straight Arrow Connector 48">
              <a:extLst>
                <a:ext uri="{FF2B5EF4-FFF2-40B4-BE49-F238E27FC236}">
                  <a16:creationId xmlns:a16="http://schemas.microsoft.com/office/drawing/2014/main" id="{D89D9496-3F20-173B-5B88-10FF7066CE1B}"/>
                </a:ext>
              </a:extLst>
            </p:cNvPr>
            <p:cNvCxnSpPr/>
            <p:nvPr/>
          </p:nvCxnSpPr>
          <p:spPr bwMode="auto">
            <a:xfrm>
              <a:off x="6096000" y="1975905"/>
              <a:ext cx="0" cy="627595"/>
            </a:xfrm>
            <a:prstGeom prst="straightConnector1">
              <a:avLst/>
            </a:prstGeom>
            <a:noFill/>
            <a:ln w="28575" cap="flat" cmpd="sng" algn="ctr">
              <a:solidFill>
                <a:schemeClr val="accent3"/>
              </a:solidFill>
              <a:prstDash val="solid"/>
              <a:round/>
              <a:headEnd type="none" w="med" len="med"/>
              <a:tailEnd type="triangle"/>
            </a:ln>
            <a:effectLst/>
          </p:spPr>
        </p:cxnSp>
        <p:cxnSp>
          <p:nvCxnSpPr>
            <p:cNvPr id="50" name="Connector: Elbow 49">
              <a:extLst>
                <a:ext uri="{FF2B5EF4-FFF2-40B4-BE49-F238E27FC236}">
                  <a16:creationId xmlns:a16="http://schemas.microsoft.com/office/drawing/2014/main" id="{D52BB828-E956-74D3-7F10-2BD6B7C68841}"/>
                </a:ext>
              </a:extLst>
            </p:cNvPr>
            <p:cNvCxnSpPr>
              <a:cxnSpLocks/>
              <a:stCxn id="67" idx="3"/>
              <a:endCxn id="42" idx="0"/>
            </p:cNvCxnSpPr>
            <p:nvPr/>
          </p:nvCxnSpPr>
          <p:spPr bwMode="auto">
            <a:xfrm>
              <a:off x="6776085" y="2805273"/>
              <a:ext cx="3279985" cy="136047"/>
            </a:xfrm>
            <a:prstGeom prst="bentConnector2">
              <a:avLst/>
            </a:prstGeom>
            <a:noFill/>
            <a:ln w="28575" cap="flat" cmpd="sng" algn="ctr">
              <a:solidFill>
                <a:schemeClr val="accent3"/>
              </a:solidFill>
              <a:prstDash val="solid"/>
              <a:round/>
              <a:headEnd type="none" w="med" len="med"/>
              <a:tailEnd type="triangle"/>
            </a:ln>
            <a:effectLst/>
          </p:spPr>
        </p:cxnSp>
        <p:cxnSp>
          <p:nvCxnSpPr>
            <p:cNvPr id="51" name="Connector: Elbow 50">
              <a:extLst>
                <a:ext uri="{FF2B5EF4-FFF2-40B4-BE49-F238E27FC236}">
                  <a16:creationId xmlns:a16="http://schemas.microsoft.com/office/drawing/2014/main" id="{CDDCE4F3-63D0-1317-3E15-9ED063BCFC17}"/>
                </a:ext>
              </a:extLst>
            </p:cNvPr>
            <p:cNvCxnSpPr>
              <a:stCxn id="39" idx="3"/>
              <a:endCxn id="36" idx="0"/>
            </p:cNvCxnSpPr>
            <p:nvPr/>
          </p:nvCxnSpPr>
          <p:spPr bwMode="auto">
            <a:xfrm>
              <a:off x="4869533" y="4511518"/>
              <a:ext cx="1176448" cy="437116"/>
            </a:xfrm>
            <a:prstGeom prst="bentConnector2">
              <a:avLst/>
            </a:prstGeom>
            <a:noFill/>
            <a:ln w="28575" cap="flat" cmpd="sng" algn="ctr">
              <a:solidFill>
                <a:schemeClr val="bg1"/>
              </a:solidFill>
              <a:prstDash val="sysDot"/>
              <a:round/>
              <a:headEnd type="none" w="med" len="med"/>
              <a:tailEnd type="triangle"/>
            </a:ln>
            <a:effectLst/>
          </p:spPr>
        </p:cxnSp>
        <p:cxnSp>
          <p:nvCxnSpPr>
            <p:cNvPr id="53" name="Connector: Elbow 52">
              <a:extLst>
                <a:ext uri="{FF2B5EF4-FFF2-40B4-BE49-F238E27FC236}">
                  <a16:creationId xmlns:a16="http://schemas.microsoft.com/office/drawing/2014/main" id="{85F26F5E-349B-98C5-F588-E2F85EB247A9}"/>
                </a:ext>
              </a:extLst>
            </p:cNvPr>
            <p:cNvCxnSpPr>
              <a:cxnSpLocks/>
            </p:cNvCxnSpPr>
            <p:nvPr/>
          </p:nvCxnSpPr>
          <p:spPr bwMode="auto">
            <a:xfrm flipH="1">
              <a:off x="2339510" y="4496397"/>
              <a:ext cx="1176448" cy="437116"/>
            </a:xfrm>
            <a:prstGeom prst="bentConnector2">
              <a:avLst/>
            </a:prstGeom>
            <a:noFill/>
            <a:ln w="28575" cap="flat" cmpd="sng" algn="ctr">
              <a:solidFill>
                <a:schemeClr val="bg1"/>
              </a:solidFill>
              <a:prstDash val="sysDot"/>
              <a:round/>
              <a:headEnd type="none" w="med" len="med"/>
              <a:tailEnd type="triangle"/>
            </a:ln>
            <a:effectLst/>
          </p:spPr>
        </p:cxnSp>
        <p:cxnSp>
          <p:nvCxnSpPr>
            <p:cNvPr id="55" name="Straight Arrow Connector 54">
              <a:extLst>
                <a:ext uri="{FF2B5EF4-FFF2-40B4-BE49-F238E27FC236}">
                  <a16:creationId xmlns:a16="http://schemas.microsoft.com/office/drawing/2014/main" id="{ECC028A8-A886-B237-D9A4-6C3B3D55049D}"/>
                </a:ext>
              </a:extLst>
            </p:cNvPr>
            <p:cNvCxnSpPr>
              <a:cxnSpLocks/>
            </p:cNvCxnSpPr>
            <p:nvPr/>
          </p:nvCxnSpPr>
          <p:spPr bwMode="auto">
            <a:xfrm>
              <a:off x="4130181" y="4015697"/>
              <a:ext cx="0" cy="313797"/>
            </a:xfrm>
            <a:prstGeom prst="straightConnector1">
              <a:avLst/>
            </a:prstGeom>
            <a:noFill/>
            <a:ln w="28575" cap="flat" cmpd="sng" algn="ctr">
              <a:solidFill>
                <a:schemeClr val="bg1"/>
              </a:solidFill>
              <a:prstDash val="solid"/>
              <a:round/>
              <a:headEnd type="none" w="med" len="med"/>
              <a:tailEnd type="triangle"/>
            </a:ln>
            <a:effectLst/>
          </p:spPr>
        </p:cxnSp>
        <p:sp>
          <p:nvSpPr>
            <p:cNvPr id="57" name="Freeform: Shape 56">
              <a:extLst>
                <a:ext uri="{FF2B5EF4-FFF2-40B4-BE49-F238E27FC236}">
                  <a16:creationId xmlns:a16="http://schemas.microsoft.com/office/drawing/2014/main" id="{8746977F-5A1B-EE9C-B846-CCC8EF5A4D74}"/>
                </a:ext>
              </a:extLst>
            </p:cNvPr>
            <p:cNvSpPr/>
            <p:nvPr/>
          </p:nvSpPr>
          <p:spPr bwMode="auto">
            <a:xfrm>
              <a:off x="3718563" y="1981200"/>
              <a:ext cx="2072637" cy="1371600"/>
            </a:xfrm>
            <a:custGeom>
              <a:avLst/>
              <a:gdLst>
                <a:gd name="connsiteX0" fmla="*/ 1485900 w 1485900"/>
                <a:gd name="connsiteY0" fmla="*/ 0 h 1371600"/>
                <a:gd name="connsiteX1" fmla="*/ 1485900 w 1485900"/>
                <a:gd name="connsiteY1" fmla="*/ 355600 h 1371600"/>
                <a:gd name="connsiteX2" fmla="*/ 0 w 1485900"/>
                <a:gd name="connsiteY2" fmla="*/ 355600 h 1371600"/>
                <a:gd name="connsiteX3" fmla="*/ 0 w 1485900"/>
                <a:gd name="connsiteY3" fmla="*/ 1371600 h 1371600"/>
              </a:gdLst>
              <a:ahLst/>
              <a:cxnLst>
                <a:cxn ang="0">
                  <a:pos x="connsiteX0" y="connsiteY0"/>
                </a:cxn>
                <a:cxn ang="0">
                  <a:pos x="connsiteX1" y="connsiteY1"/>
                </a:cxn>
                <a:cxn ang="0">
                  <a:pos x="connsiteX2" y="connsiteY2"/>
                </a:cxn>
                <a:cxn ang="0">
                  <a:pos x="connsiteX3" y="connsiteY3"/>
                </a:cxn>
              </a:cxnLst>
              <a:rect l="l" t="t" r="r" b="b"/>
              <a:pathLst>
                <a:path w="1485900" h="1371600">
                  <a:moveTo>
                    <a:pt x="1485900" y="0"/>
                  </a:moveTo>
                  <a:lnTo>
                    <a:pt x="1485900" y="355600"/>
                  </a:lnTo>
                  <a:lnTo>
                    <a:pt x="0" y="355600"/>
                  </a:lnTo>
                  <a:lnTo>
                    <a:pt x="0" y="1371600"/>
                  </a:lnTo>
                </a:path>
              </a:pathLst>
            </a:custGeom>
            <a:noFill/>
            <a:ln w="28575">
              <a:solidFill>
                <a:schemeClr val="accent1"/>
              </a:solidFill>
              <a:miter lim="800000"/>
              <a:headEnd/>
              <a:tailEnd type="triangle"/>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cxnSp>
          <p:nvCxnSpPr>
            <p:cNvPr id="58" name="Straight Arrow Connector 57">
              <a:extLst>
                <a:ext uri="{FF2B5EF4-FFF2-40B4-BE49-F238E27FC236}">
                  <a16:creationId xmlns:a16="http://schemas.microsoft.com/office/drawing/2014/main" id="{EAFEB5EB-F4FD-C3B8-4D34-1E4CC9DB2D60}"/>
                </a:ext>
              </a:extLst>
            </p:cNvPr>
            <p:cNvCxnSpPr>
              <a:cxnSpLocks/>
              <a:stCxn id="42" idx="2"/>
              <a:endCxn id="35" idx="0"/>
            </p:cNvCxnSpPr>
            <p:nvPr/>
          </p:nvCxnSpPr>
          <p:spPr bwMode="auto">
            <a:xfrm flipH="1">
              <a:off x="10055368" y="3310652"/>
              <a:ext cx="702" cy="166804"/>
            </a:xfrm>
            <a:prstGeom prst="straightConnector1">
              <a:avLst/>
            </a:prstGeom>
            <a:noFill/>
            <a:ln w="28575" cap="flat" cmpd="sng" algn="ctr">
              <a:solidFill>
                <a:schemeClr val="bg1"/>
              </a:solidFill>
              <a:prstDash val="sysDot"/>
              <a:round/>
              <a:headEnd type="none" w="med" len="med"/>
              <a:tailEnd type="triangle"/>
            </a:ln>
            <a:effectLst/>
          </p:spPr>
        </p:cxnSp>
        <p:sp>
          <p:nvSpPr>
            <p:cNvPr id="62" name="Oval 61">
              <a:extLst>
                <a:ext uri="{FF2B5EF4-FFF2-40B4-BE49-F238E27FC236}">
                  <a16:creationId xmlns:a16="http://schemas.microsoft.com/office/drawing/2014/main" id="{4D23FCBC-98C5-B4EB-C24D-D9E2FF613E05}"/>
                </a:ext>
              </a:extLst>
            </p:cNvPr>
            <p:cNvSpPr/>
            <p:nvPr/>
          </p:nvSpPr>
          <p:spPr bwMode="auto">
            <a:xfrm>
              <a:off x="5911001" y="2056039"/>
              <a:ext cx="369997" cy="369997"/>
            </a:xfrm>
            <a:prstGeom prst="ellipse">
              <a:avLst/>
            </a:prstGeom>
            <a:solidFill>
              <a:schemeClr val="accent3"/>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cxnSp>
          <p:nvCxnSpPr>
            <p:cNvPr id="63" name="Connector: Elbow 62">
              <a:extLst>
                <a:ext uri="{FF2B5EF4-FFF2-40B4-BE49-F238E27FC236}">
                  <a16:creationId xmlns:a16="http://schemas.microsoft.com/office/drawing/2014/main" id="{C8181363-ADE9-328D-2B38-823D56BDEFCF}"/>
                </a:ext>
              </a:extLst>
            </p:cNvPr>
            <p:cNvCxnSpPr>
              <a:cxnSpLocks/>
              <a:endCxn id="43" idx="0"/>
            </p:cNvCxnSpPr>
            <p:nvPr/>
          </p:nvCxnSpPr>
          <p:spPr bwMode="auto">
            <a:xfrm rot="10800000" flipV="1">
              <a:off x="4130182" y="2806024"/>
              <a:ext cx="1294875" cy="563342"/>
            </a:xfrm>
            <a:prstGeom prst="bentConnector2">
              <a:avLst/>
            </a:prstGeom>
            <a:noFill/>
            <a:ln w="28575" cap="flat" cmpd="sng" algn="ctr">
              <a:solidFill>
                <a:schemeClr val="accent1"/>
              </a:solidFill>
              <a:prstDash val="solid"/>
              <a:round/>
              <a:headEnd type="none" w="med" len="med"/>
              <a:tailEnd type="triangle"/>
            </a:ln>
            <a:effectLst/>
          </p:spPr>
        </p:cxnSp>
        <p:sp>
          <p:nvSpPr>
            <p:cNvPr id="64" name="Oval 63">
              <a:extLst>
                <a:ext uri="{FF2B5EF4-FFF2-40B4-BE49-F238E27FC236}">
                  <a16:creationId xmlns:a16="http://schemas.microsoft.com/office/drawing/2014/main" id="{3715CD12-1A49-9A34-604D-D87138E62631}"/>
                </a:ext>
              </a:extLst>
            </p:cNvPr>
            <p:cNvSpPr/>
            <p:nvPr/>
          </p:nvSpPr>
          <p:spPr bwMode="auto">
            <a:xfrm>
              <a:off x="4567429" y="2620607"/>
              <a:ext cx="374904" cy="374904"/>
            </a:xfrm>
            <a:prstGeom prst="ellipse">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65" name="Oval 64">
              <a:extLst>
                <a:ext uri="{FF2B5EF4-FFF2-40B4-BE49-F238E27FC236}">
                  <a16:creationId xmlns:a16="http://schemas.microsoft.com/office/drawing/2014/main" id="{E1B98571-351C-7CA6-E4B4-872BB52AAC78}"/>
                </a:ext>
              </a:extLst>
            </p:cNvPr>
            <p:cNvSpPr/>
            <p:nvPr/>
          </p:nvSpPr>
          <p:spPr bwMode="auto">
            <a:xfrm>
              <a:off x="8149107" y="2623746"/>
              <a:ext cx="369997" cy="369997"/>
            </a:xfrm>
            <a:prstGeom prst="ellipse">
              <a:avLst/>
            </a:prstGeom>
            <a:solidFill>
              <a:schemeClr val="accent3"/>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66" name="Oval 65">
              <a:extLst>
                <a:ext uri="{FF2B5EF4-FFF2-40B4-BE49-F238E27FC236}">
                  <a16:creationId xmlns:a16="http://schemas.microsoft.com/office/drawing/2014/main" id="{B741D9AB-951C-FEC2-CCB4-8B2466984916}"/>
                </a:ext>
              </a:extLst>
            </p:cNvPr>
            <p:cNvSpPr/>
            <p:nvPr/>
          </p:nvSpPr>
          <p:spPr bwMode="auto">
            <a:xfrm>
              <a:off x="4869533" y="2163252"/>
              <a:ext cx="374904" cy="374904"/>
            </a:xfrm>
            <a:prstGeom prst="ellipse">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67" name="TextBox 66">
              <a:extLst>
                <a:ext uri="{FF2B5EF4-FFF2-40B4-BE49-F238E27FC236}">
                  <a16:creationId xmlns:a16="http://schemas.microsoft.com/office/drawing/2014/main" id="{75FC3598-8A9A-ACE1-B68B-3AF2FFCAC456}"/>
                </a:ext>
              </a:extLst>
            </p:cNvPr>
            <p:cNvSpPr txBox="1"/>
            <p:nvPr/>
          </p:nvSpPr>
          <p:spPr bwMode="auto">
            <a:xfrm>
              <a:off x="5415915" y="2620607"/>
              <a:ext cx="1360170" cy="369332"/>
            </a:xfrm>
            <a:prstGeom prst="rect">
              <a:avLst/>
            </a:prstGeom>
            <a:solidFill>
              <a:schemeClr val="accent3"/>
            </a:solidFill>
            <a:ln w="28575" algn="ctr">
              <a:solidFill>
                <a:schemeClr val="accent3"/>
              </a:solidFill>
              <a:miter lim="800000"/>
              <a:headEnd/>
              <a:tailEnd/>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HDV RNA</a:t>
              </a:r>
            </a:p>
          </p:txBody>
        </p:sp>
      </p:grpSp>
    </p:spTree>
    <p:extLst>
      <p:ext uri="{BB962C8B-B14F-4D97-AF65-F5344CB8AC3E}">
        <p14:creationId xmlns:p14="http://schemas.microsoft.com/office/powerpoint/2010/main" val="604417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AABE6-F7AD-4FEC-835B-D761BCA2047D}"/>
              </a:ext>
            </a:extLst>
          </p:cNvPr>
          <p:cNvSpPr>
            <a:spLocks noGrp="1"/>
          </p:cNvSpPr>
          <p:nvPr>
            <p:ph type="title"/>
          </p:nvPr>
        </p:nvSpPr>
        <p:spPr/>
        <p:txBody>
          <a:bodyPr/>
          <a:lstStyle/>
          <a:p>
            <a:r>
              <a:rPr lang="en-US" dirty="0"/>
              <a:t>Examples of Anti-HDV and HDV RNA Diagnostic Tests</a:t>
            </a:r>
          </a:p>
        </p:txBody>
      </p:sp>
      <p:sp>
        <p:nvSpPr>
          <p:cNvPr id="12" name="Content Placeholder 11">
            <a:extLst>
              <a:ext uri="{FF2B5EF4-FFF2-40B4-BE49-F238E27FC236}">
                <a16:creationId xmlns:a16="http://schemas.microsoft.com/office/drawing/2014/main" id="{4A8FB7AA-A55C-4B03-9AF9-6BFE68B55FF1}"/>
              </a:ext>
            </a:extLst>
          </p:cNvPr>
          <p:cNvSpPr>
            <a:spLocks noGrp="1"/>
          </p:cNvSpPr>
          <p:nvPr>
            <p:ph idx="1"/>
          </p:nvPr>
        </p:nvSpPr>
        <p:spPr>
          <a:xfrm>
            <a:off x="604675" y="1499702"/>
            <a:ext cx="10877529" cy="403139"/>
          </a:xfrm>
        </p:spPr>
        <p:txBody>
          <a:bodyPr/>
          <a:lstStyle/>
          <a:p>
            <a:r>
              <a:rPr lang="en-US" sz="2000" dirty="0"/>
              <a:t>There are billing and CPT codes for each test</a:t>
            </a:r>
          </a:p>
        </p:txBody>
      </p:sp>
      <p:graphicFrame>
        <p:nvGraphicFramePr>
          <p:cNvPr id="4" name="Table 4">
            <a:extLst>
              <a:ext uri="{FF2B5EF4-FFF2-40B4-BE49-F238E27FC236}">
                <a16:creationId xmlns:a16="http://schemas.microsoft.com/office/drawing/2014/main" id="{8758A7CA-AB8E-4391-ADA8-AB3A6C0AB821}"/>
              </a:ext>
            </a:extLst>
          </p:cNvPr>
          <p:cNvGraphicFramePr>
            <a:graphicFrameLocks noGrp="1"/>
          </p:cNvGraphicFramePr>
          <p:nvPr>
            <p:extLst>
              <p:ext uri="{D42A27DB-BD31-4B8C-83A1-F6EECF244321}">
                <p14:modId xmlns:p14="http://schemas.microsoft.com/office/powerpoint/2010/main" val="600719032"/>
              </p:ext>
            </p:extLst>
          </p:nvPr>
        </p:nvGraphicFramePr>
        <p:xfrm>
          <a:off x="714674" y="1906533"/>
          <a:ext cx="10791525" cy="3375560"/>
        </p:xfrm>
        <a:graphic>
          <a:graphicData uri="http://schemas.openxmlformats.org/drawingml/2006/table">
            <a:tbl>
              <a:tblPr firstRow="1" bandRow="1">
                <a:tableStyleId>{073A0DAA-6AF3-43AB-8588-CEC1D06C72B9}</a:tableStyleId>
              </a:tblPr>
              <a:tblGrid>
                <a:gridCol w="7044573">
                  <a:extLst>
                    <a:ext uri="{9D8B030D-6E8A-4147-A177-3AD203B41FA5}">
                      <a16:colId xmlns:a16="http://schemas.microsoft.com/office/drawing/2014/main" val="2427825425"/>
                    </a:ext>
                  </a:extLst>
                </a:gridCol>
                <a:gridCol w="3746952">
                  <a:extLst>
                    <a:ext uri="{9D8B030D-6E8A-4147-A177-3AD203B41FA5}">
                      <a16:colId xmlns:a16="http://schemas.microsoft.com/office/drawing/2014/main" val="1544403473"/>
                    </a:ext>
                  </a:extLst>
                </a:gridCol>
              </a:tblGrid>
              <a:tr h="3375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Calibri" panose="020F0502020204030204" pitchFamily="34" charset="0"/>
                          <a:cs typeface="Calibri" panose="020F0502020204030204" pitchFamily="34" charset="0"/>
                        </a:rPr>
                        <a:t>Name</a:t>
                      </a:r>
                      <a:endParaRPr lang="en-US" sz="1600" baseline="30000" dirty="0">
                        <a:solidFill>
                          <a:schemeClr val="tx1"/>
                        </a:solidFill>
                        <a:latin typeface="Calibri" panose="020F0502020204030204" pitchFamily="34" charset="0"/>
                        <a:cs typeface="Calibri" panose="020F0502020204030204" pitchFamily="34" charset="0"/>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Calibri" panose="020F0502020204030204" pitchFamily="34" charset="0"/>
                          <a:cs typeface="Calibri" panose="020F0502020204030204" pitchFamily="34" charset="0"/>
                        </a:rPr>
                        <a:t>Supplier</a:t>
                      </a:r>
                      <a:endParaRPr lang="en-US" sz="1600" baseline="30000" dirty="0">
                        <a:solidFill>
                          <a:schemeClr val="tx1"/>
                        </a:solidFill>
                        <a:latin typeface="Calibri" panose="020F0502020204030204" pitchFamily="34" charset="0"/>
                        <a:cs typeface="Calibri" panose="020F0502020204030204" pitchFamily="34" charset="0"/>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721154041"/>
                  </a:ext>
                </a:extLst>
              </a:tr>
              <a:tr h="337556">
                <a:tc>
                  <a:txBody>
                    <a:bodyPr/>
                    <a:lstStyle/>
                    <a:p>
                      <a:r>
                        <a:rPr lang="en-US" sz="1600" dirty="0">
                          <a:solidFill>
                            <a:schemeClr val="bg1"/>
                          </a:solidFill>
                          <a:latin typeface="Calibri" panose="020F0502020204030204" pitchFamily="34" charset="0"/>
                          <a:cs typeface="Calibri" panose="020F0502020204030204" pitchFamily="34" charset="0"/>
                        </a:rPr>
                        <a:t>Hepatitis D Virus (HDV) Antibody, Total</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Quest Diagnostics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15489479"/>
                  </a:ext>
                </a:extLst>
              </a:tr>
              <a:tr h="3375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Hepatitis Delta Virus Antibody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ARUP Laboratories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38832196"/>
                  </a:ext>
                </a:extLst>
              </a:tr>
              <a:tr h="3375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bg1"/>
                          </a:solidFill>
                          <a:effectLst/>
                          <a:latin typeface="Calibri" panose="020F0502020204030204" pitchFamily="34" charset="0"/>
                          <a:ea typeface="+mn-ea"/>
                          <a:cs typeface="Calibri" panose="020F0502020204030204" pitchFamily="34" charset="0"/>
                        </a:rPr>
                        <a:t>Hepatitis D Total</a:t>
                      </a:r>
                      <a:endParaRPr lang="en-US" sz="16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BioAgilytix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00003203"/>
                  </a:ext>
                </a:extLst>
              </a:tr>
              <a:tr h="337556">
                <a:tc>
                  <a:txBody>
                    <a:bodyPr/>
                    <a:lstStyle/>
                    <a:p>
                      <a:r>
                        <a:rPr lang="en-US" sz="1600" dirty="0">
                          <a:solidFill>
                            <a:schemeClr val="bg1"/>
                          </a:solidFill>
                          <a:latin typeface="Calibri" panose="020F0502020204030204" pitchFamily="34" charset="0"/>
                          <a:cs typeface="Calibri" panose="020F0502020204030204" pitchFamily="34" charset="0"/>
                        </a:rPr>
                        <a:t>Hepatitis D Virus Total Antibodies, Serum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Mayo Clinic Laboratories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45827313"/>
                  </a:ext>
                </a:extLst>
              </a:tr>
              <a:tr h="337556">
                <a:tc>
                  <a:txBody>
                    <a:bodyPr/>
                    <a:lstStyle/>
                    <a:p>
                      <a:r>
                        <a:rPr lang="en-US" sz="1600" dirty="0">
                          <a:solidFill>
                            <a:schemeClr val="bg1"/>
                          </a:solidFill>
                          <a:latin typeface="Calibri" panose="020F0502020204030204" pitchFamily="34" charset="0"/>
                          <a:cs typeface="Calibri" panose="020F0502020204030204" pitchFamily="34" charset="0"/>
                        </a:rPr>
                        <a:t>HDV Antibody Total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Viracor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48487384"/>
                  </a:ext>
                </a:extLst>
              </a:tr>
              <a:tr h="337556">
                <a:tc>
                  <a:txBody>
                    <a:bodyPr/>
                    <a:lstStyle/>
                    <a:p>
                      <a:r>
                        <a:rPr lang="en-US" sz="1600" dirty="0">
                          <a:solidFill>
                            <a:schemeClr val="bg1"/>
                          </a:solidFill>
                          <a:latin typeface="Calibri" panose="020F0502020204030204" pitchFamily="34" charset="0"/>
                          <a:cs typeface="Calibri" panose="020F0502020204030204" pitchFamily="34" charset="0"/>
                        </a:rPr>
                        <a:t>Hepatitis D Virus RNA, Qualitative, Real-Time PCR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Quest Diagnostics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00917679"/>
                  </a:ext>
                </a:extLst>
              </a:tr>
              <a:tr h="337556">
                <a:tc>
                  <a:txBody>
                    <a:bodyPr/>
                    <a:lstStyle/>
                    <a:p>
                      <a:r>
                        <a:rPr lang="en-US" sz="1600" dirty="0">
                          <a:solidFill>
                            <a:schemeClr val="bg1"/>
                          </a:solidFill>
                          <a:latin typeface="Calibri" panose="020F0502020204030204" pitchFamily="34" charset="0"/>
                          <a:cs typeface="Calibri" panose="020F0502020204030204" pitchFamily="34" charset="0"/>
                        </a:rPr>
                        <a:t>Hepatitis D Virus RNA, Quantitative, Real-Time PCR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Quest Diagnostics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16669319"/>
                  </a:ext>
                </a:extLst>
              </a:tr>
              <a:tr h="337556">
                <a:tc>
                  <a:txBody>
                    <a:bodyPr/>
                    <a:lstStyle/>
                    <a:p>
                      <a:r>
                        <a:rPr lang="en-US" sz="1600" dirty="0">
                          <a:solidFill>
                            <a:schemeClr val="bg1"/>
                          </a:solidFill>
                          <a:latin typeface="Calibri" panose="020F0502020204030204" pitchFamily="34" charset="0"/>
                          <a:cs typeface="Calibri" panose="020F0502020204030204" pitchFamily="34" charset="0"/>
                        </a:rPr>
                        <a:t>Hepatitis Delta Virus by Quantitative PCR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ARUP Laboratories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07118934"/>
                  </a:ext>
                </a:extLst>
              </a:tr>
              <a:tr h="337556">
                <a:tc>
                  <a:txBody>
                    <a:bodyPr/>
                    <a:lstStyle/>
                    <a:p>
                      <a:r>
                        <a:rPr lang="en-US" sz="1600" dirty="0">
                          <a:solidFill>
                            <a:schemeClr val="bg1"/>
                          </a:solidFill>
                          <a:latin typeface="Calibri" panose="020F0502020204030204" pitchFamily="34" charset="0"/>
                          <a:cs typeface="Calibri" panose="020F0502020204030204" pitchFamily="34" charset="0"/>
                        </a:rPr>
                        <a:t>Hepatitis D Virus Qualitative Real-Time RT-PCR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Viracor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58612589"/>
                  </a:ext>
                </a:extLst>
              </a:tr>
            </a:tbl>
          </a:graphicData>
        </a:graphic>
      </p:graphicFrame>
      <p:sp>
        <p:nvSpPr>
          <p:cNvPr id="5" name="TextBox 4">
            <a:extLst>
              <a:ext uri="{FF2B5EF4-FFF2-40B4-BE49-F238E27FC236}">
                <a16:creationId xmlns:a16="http://schemas.microsoft.com/office/drawing/2014/main" id="{51F602CB-9C90-41F0-AAB6-90B02FC935BA}"/>
              </a:ext>
            </a:extLst>
          </p:cNvPr>
          <p:cNvSpPr txBox="1"/>
          <p:nvPr/>
        </p:nvSpPr>
        <p:spPr bwMode="auto">
          <a:xfrm>
            <a:off x="451234" y="5564789"/>
            <a:ext cx="9378566"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Quest Diagnostics. testdirectory.questdiagnostics.com/test/test-detail/4990/?cc=MASTER. 2. ARUP Laboratories. ltd.aruplab.com/Tests/Pub/0020799. </a:t>
            </a:r>
            <a:br>
              <a:rPr kumimoji="0" lang="en-US" sz="11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3. BioAgilytix. bioagilytix.com/wp-content/uploads/2019/12/Hepatitis-D-Antigen-Serum.pdf. 4. Mayo Clinic Laboratories. mayocliniclabs.com/test-catalog/</a:t>
            </a:r>
            <a:br>
              <a:rPr kumimoji="0" lang="en-US" sz="11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download-setup.php?format=pdf&amp;unit_code=9209. 5. Eurofins Viracor. eurofins-viracor.com/clinical/test-menu/99202-hepatitis-d-virus-hdv-total-antibody/. </a:t>
            </a:r>
            <a:br>
              <a:rPr kumimoji="0" lang="en-US" sz="11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6. Quest Diagnostics. testdirectory.questdiagnostics.com/test/test-detail/121942/?cc=AMD. 7. Quest Diagnostics. testdirectory.questdiagnostics.com/test/</a:t>
            </a:r>
            <a:br>
              <a:rPr kumimoji="0" lang="en-US" sz="11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test-detail/37889/hepatitis-d-virus-rna-quantitative-real-time-pcr?cc=MASTER. 8. ARUP Laboratories. ltd.aruplab.com/Tests/Pub/2013881. </a:t>
            </a:r>
            <a:br>
              <a:rPr kumimoji="0" lang="en-US" sz="11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9. Eurofins Viracor. eurofins-viracor.com/clinical/test-menu/3900-hepatitis-d-virus-hdv-qualitative-real-time-rt-pcr/.</a:t>
            </a:r>
          </a:p>
        </p:txBody>
      </p:sp>
    </p:spTree>
    <p:extLst>
      <p:ext uri="{BB962C8B-B14F-4D97-AF65-F5344CB8AC3E}">
        <p14:creationId xmlns:p14="http://schemas.microsoft.com/office/powerpoint/2010/main" val="704670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8">
            <a:extLst>
              <a:ext uri="{FF2B5EF4-FFF2-40B4-BE49-F238E27FC236}">
                <a16:creationId xmlns:a16="http://schemas.microsoft.com/office/drawing/2014/main" id="{79781A5D-CB2E-4712-B960-53234A9435CE}"/>
              </a:ext>
            </a:extLst>
          </p:cNvPr>
          <p:cNvGraphicFramePr>
            <a:graphicFrameLocks/>
          </p:cNvGraphicFramePr>
          <p:nvPr>
            <p:extLst>
              <p:ext uri="{D42A27DB-BD31-4B8C-83A1-F6EECF244321}">
                <p14:modId xmlns:p14="http://schemas.microsoft.com/office/powerpoint/2010/main" val="229729977"/>
              </p:ext>
            </p:extLst>
          </p:nvPr>
        </p:nvGraphicFramePr>
        <p:xfrm>
          <a:off x="1625543" y="629587"/>
          <a:ext cx="8182702" cy="585399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37D19F6B-19A3-40B9-B38C-0091C7CD6FC3}"/>
              </a:ext>
            </a:extLst>
          </p:cNvPr>
          <p:cNvSpPr>
            <a:spLocks noGrp="1"/>
          </p:cNvSpPr>
          <p:nvPr>
            <p:ph type="title"/>
          </p:nvPr>
        </p:nvSpPr>
        <p:spPr/>
        <p:txBody>
          <a:bodyPr/>
          <a:lstStyle/>
          <a:p>
            <a:pPr fontAlgn="base">
              <a:spcAft>
                <a:spcPct val="0"/>
              </a:spcAft>
            </a:pPr>
            <a:r>
              <a:rPr lang="en-US" sz="3600" dirty="0">
                <a:solidFill>
                  <a:schemeClr val="bg2"/>
                </a:solidFill>
                <a:cs typeface="+mj-cs"/>
              </a:rPr>
              <a:t>Inadequate HDV Testing Rates</a:t>
            </a:r>
            <a:endParaRPr lang="en-GB" sz="3600" dirty="0">
              <a:solidFill>
                <a:schemeClr val="bg2"/>
              </a:solidFill>
              <a:cs typeface="+mj-cs"/>
            </a:endParaRPr>
          </a:p>
        </p:txBody>
      </p:sp>
      <p:sp>
        <p:nvSpPr>
          <p:cNvPr id="28" name="Content Placeholder 27">
            <a:extLst>
              <a:ext uri="{FF2B5EF4-FFF2-40B4-BE49-F238E27FC236}">
                <a16:creationId xmlns:a16="http://schemas.microsoft.com/office/drawing/2014/main" id="{C3F50BC1-33A3-4EB2-90D0-CCEE2350B463}"/>
              </a:ext>
            </a:extLst>
          </p:cNvPr>
          <p:cNvSpPr>
            <a:spLocks noGrp="1"/>
          </p:cNvSpPr>
          <p:nvPr>
            <p:ph idx="1"/>
          </p:nvPr>
        </p:nvSpPr>
        <p:spPr>
          <a:xfrm>
            <a:off x="756862" y="1118272"/>
            <a:ext cx="10407785" cy="4650686"/>
          </a:xfrm>
        </p:spPr>
        <p:txBody>
          <a:bodyPr/>
          <a:lstStyle/>
          <a:p>
            <a:pPr marL="0" indent="0">
              <a:spcBef>
                <a:spcPts val="0"/>
              </a:spcBef>
              <a:buNone/>
            </a:pPr>
            <a:r>
              <a:rPr lang="en-US" dirty="0">
                <a:highlight>
                  <a:srgbClr val="FFFF00"/>
                </a:highlight>
              </a:rPr>
              <a:t> </a:t>
            </a:r>
            <a:endParaRPr lang="en-US" sz="800" dirty="0">
              <a:highlight>
                <a:srgbClr val="FFFF00"/>
              </a:highlight>
            </a:endParaRPr>
          </a:p>
        </p:txBody>
      </p:sp>
      <p:sp>
        <p:nvSpPr>
          <p:cNvPr id="4" name="Rectangle 3">
            <a:extLst>
              <a:ext uri="{FF2B5EF4-FFF2-40B4-BE49-F238E27FC236}">
                <a16:creationId xmlns:a16="http://schemas.microsoft.com/office/drawing/2014/main" id="{DBC4E96C-FA27-314D-AA25-B0D4DB55FBCF}"/>
              </a:ext>
            </a:extLst>
          </p:cNvPr>
          <p:cNvSpPr/>
          <p:nvPr/>
        </p:nvSpPr>
        <p:spPr>
          <a:xfrm>
            <a:off x="222148" y="2659592"/>
            <a:ext cx="3606382"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Midwest US Tertiary Academic Center, HBsAg+, 2012-2016 (N = 1007)</a:t>
            </a:r>
            <a:r>
              <a:rPr lang="en-US" sz="1400" baseline="30000" dirty="0">
                <a:solidFill>
                  <a:schemeClr val="bg1"/>
                </a:solidFill>
                <a:latin typeface="Calibri" panose="020F0502020204030204" pitchFamily="34" charset="0"/>
                <a:cs typeface="Calibri" panose="020F0502020204030204" pitchFamily="34" charset="0"/>
              </a:rPr>
              <a:t>2</a:t>
            </a:r>
            <a:r>
              <a:rPr kumimoji="0" lang="en-US" sz="140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a:t>
            </a:r>
          </a:p>
        </p:txBody>
      </p:sp>
      <p:sp>
        <p:nvSpPr>
          <p:cNvPr id="12" name="Rectangle 11">
            <a:extLst>
              <a:ext uri="{FF2B5EF4-FFF2-40B4-BE49-F238E27FC236}">
                <a16:creationId xmlns:a16="http://schemas.microsoft.com/office/drawing/2014/main" id="{1F52EE5A-76D7-FD4F-956A-5D9BEA2119E4}"/>
              </a:ext>
            </a:extLst>
          </p:cNvPr>
          <p:cNvSpPr/>
          <p:nvPr/>
        </p:nvSpPr>
        <p:spPr>
          <a:xfrm>
            <a:off x="21419" y="4558441"/>
            <a:ext cx="3796401"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US Veterans, Patients With HBV,</a:t>
            </a:r>
            <a:br>
              <a:rPr kumimoji="0" lang="en-US" sz="140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br>
            <a:r>
              <a:rPr kumimoji="0" lang="en-US" sz="140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1999-2013 (N = 25,603)</a:t>
            </a:r>
            <a:r>
              <a:rPr kumimoji="0" lang="en-US" sz="1400" i="0" u="none" strike="noStrike" kern="1200" cap="none" spc="0" normalizeH="0" baseline="30000" noProof="0" dirty="0">
                <a:ln>
                  <a:noFill/>
                </a:ln>
                <a:solidFill>
                  <a:schemeClr val="bg1"/>
                </a:solidFill>
                <a:effectLst/>
                <a:uLnTx/>
                <a:uFillTx/>
                <a:latin typeface="Calibri" panose="020F0502020204030204" pitchFamily="34" charset="0"/>
                <a:ea typeface="+mn-ea"/>
                <a:cs typeface="Calibri" panose="020F0502020204030204" pitchFamily="34" charset="0"/>
              </a:rPr>
              <a:t>3</a:t>
            </a:r>
            <a:endParaRPr kumimoji="0" lang="en-US" sz="140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sp>
        <p:nvSpPr>
          <p:cNvPr id="16" name="Rectangle 15">
            <a:extLst>
              <a:ext uri="{FF2B5EF4-FFF2-40B4-BE49-F238E27FC236}">
                <a16:creationId xmlns:a16="http://schemas.microsoft.com/office/drawing/2014/main" id="{F4E8E135-8823-054F-BCBF-7036F15E9A0A}"/>
              </a:ext>
            </a:extLst>
          </p:cNvPr>
          <p:cNvSpPr/>
          <p:nvPr/>
        </p:nvSpPr>
        <p:spPr>
          <a:xfrm>
            <a:off x="0" y="3494803"/>
            <a:ext cx="3817820" cy="73866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Midwest US Tertiary Academic Center,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Patients With HBV/HIV, </a:t>
            </a:r>
            <a:br>
              <a:rPr kumimoji="0" lang="en-US" sz="140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br>
            <a:r>
              <a:rPr kumimoji="0" lang="en-US" sz="140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2012-2016 (N = 155)</a:t>
            </a:r>
            <a:r>
              <a:rPr lang="en-US" sz="1400" baseline="30000" dirty="0">
                <a:solidFill>
                  <a:schemeClr val="bg1"/>
                </a:solidFill>
                <a:latin typeface="Calibri" panose="020F0502020204030204" pitchFamily="34" charset="0"/>
                <a:cs typeface="Calibri" panose="020F0502020204030204" pitchFamily="34" charset="0"/>
              </a:rPr>
              <a:t>2</a:t>
            </a:r>
            <a:endParaRPr kumimoji="0" lang="en-US" sz="140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sp>
        <p:nvSpPr>
          <p:cNvPr id="5" name="TextBox 4">
            <a:extLst>
              <a:ext uri="{FF2B5EF4-FFF2-40B4-BE49-F238E27FC236}">
                <a16:creationId xmlns:a16="http://schemas.microsoft.com/office/drawing/2014/main" id="{206DFE9B-4532-B48A-D09C-2D4BCE660269}"/>
              </a:ext>
            </a:extLst>
          </p:cNvPr>
          <p:cNvSpPr txBox="1"/>
          <p:nvPr/>
        </p:nvSpPr>
        <p:spPr bwMode="auto">
          <a:xfrm>
            <a:off x="426063" y="6379959"/>
            <a:ext cx="82673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1" fontAlgn="auto" hangingPunct="1">
              <a:spcBef>
                <a:spcPct val="50000"/>
              </a:spcBef>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Wong. Am J Gastroenterol. 2022;[Epub]</a:t>
            </a:r>
            <a:r>
              <a:rPr lang="en-US" sz="1200" b="0" dirty="0">
                <a:solidFill>
                  <a:srgbClr val="455560"/>
                </a:solidFill>
                <a:latin typeface="Calibri" panose="020F0502020204030204" pitchFamily="34" charset="0"/>
                <a:cs typeface="+mn-cs"/>
              </a:rPr>
              <a:t>. 2. Safaie. Virus Res. 2018;250:114.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3. Kushner. J Hepatol. 2015;63:586.  </a:t>
            </a:r>
          </a:p>
        </p:txBody>
      </p:sp>
      <p:grpSp>
        <p:nvGrpSpPr>
          <p:cNvPr id="20" name="Group 19">
            <a:extLst>
              <a:ext uri="{FF2B5EF4-FFF2-40B4-BE49-F238E27FC236}">
                <a16:creationId xmlns:a16="http://schemas.microsoft.com/office/drawing/2014/main" id="{99476083-F46B-52F2-4F95-EC384A97E7DD}"/>
              </a:ext>
            </a:extLst>
          </p:cNvPr>
          <p:cNvGrpSpPr/>
          <p:nvPr/>
        </p:nvGrpSpPr>
        <p:grpSpPr>
          <a:xfrm>
            <a:off x="9634826" y="1577711"/>
            <a:ext cx="2027582" cy="405224"/>
            <a:chOff x="9978887" y="-831329"/>
            <a:chExt cx="1961321" cy="405224"/>
          </a:xfrm>
        </p:grpSpPr>
        <p:sp>
          <p:nvSpPr>
            <p:cNvPr id="3" name="Rectangle 2">
              <a:extLst>
                <a:ext uri="{FF2B5EF4-FFF2-40B4-BE49-F238E27FC236}">
                  <a16:creationId xmlns:a16="http://schemas.microsoft.com/office/drawing/2014/main" id="{59162164-1772-4952-9CCC-C630B4468E30}"/>
                </a:ext>
              </a:extLst>
            </p:cNvPr>
            <p:cNvSpPr/>
            <p:nvPr/>
          </p:nvSpPr>
          <p:spPr>
            <a:xfrm>
              <a:off x="10151164" y="-831329"/>
              <a:ext cx="1789044" cy="4052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HDV tested</a:t>
              </a:r>
            </a:p>
            <a:p>
              <a:pPr eaLnBrk="1" fontAlgn="auto" hangingPunct="1">
                <a:spcBef>
                  <a:spcPts val="0"/>
                </a:spcBef>
                <a:spcAft>
                  <a:spcPts val="0"/>
                </a:spcAf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Not tested for HDV</a:t>
              </a:r>
            </a:p>
          </p:txBody>
        </p:sp>
        <p:sp>
          <p:nvSpPr>
            <p:cNvPr id="8" name="Rectangle 7">
              <a:extLst>
                <a:ext uri="{FF2B5EF4-FFF2-40B4-BE49-F238E27FC236}">
                  <a16:creationId xmlns:a16="http://schemas.microsoft.com/office/drawing/2014/main" id="{047547CE-15ED-4D7B-377E-11B2399FDFF8}"/>
                </a:ext>
              </a:extLst>
            </p:cNvPr>
            <p:cNvSpPr/>
            <p:nvPr/>
          </p:nvSpPr>
          <p:spPr bwMode="auto">
            <a:xfrm>
              <a:off x="9978887" y="-830498"/>
              <a:ext cx="154637" cy="1546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0EB00009-3898-56D5-5383-B0AB822F6356}"/>
                </a:ext>
              </a:extLst>
            </p:cNvPr>
            <p:cNvSpPr/>
            <p:nvPr/>
          </p:nvSpPr>
          <p:spPr bwMode="auto">
            <a:xfrm>
              <a:off x="9978887" y="-581573"/>
              <a:ext cx="154637" cy="1546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 name="Rectangle 5">
            <a:extLst>
              <a:ext uri="{FF2B5EF4-FFF2-40B4-BE49-F238E27FC236}">
                <a16:creationId xmlns:a16="http://schemas.microsoft.com/office/drawing/2014/main" id="{344A3C44-FF47-2026-955C-2C29F3582E83}"/>
              </a:ext>
            </a:extLst>
          </p:cNvPr>
          <p:cNvSpPr/>
          <p:nvPr/>
        </p:nvSpPr>
        <p:spPr>
          <a:xfrm>
            <a:off x="211438" y="1672814"/>
            <a:ext cx="3606382"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US Veterans, Patients With HBV, </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2010-2020 (N = 12,002)</a:t>
            </a:r>
            <a:r>
              <a:rPr lang="en-US" sz="1400" baseline="30000" dirty="0">
                <a:solidFill>
                  <a:schemeClr val="bg1"/>
                </a:solidFill>
                <a:latin typeface="Calibri" panose="020F0502020204030204" pitchFamily="34" charset="0"/>
                <a:cs typeface="Calibri" panose="020F0502020204030204" pitchFamily="34" charset="0"/>
              </a:rPr>
              <a:t>1</a:t>
            </a:r>
            <a:endParaRPr kumimoji="0" lang="en-US" sz="1400" i="0" u="none" strike="noStrike" kern="1200" cap="none" spc="0" normalizeH="0" baseline="3000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150567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AAB6F2-4E2E-97D2-30D7-5E2013F27792}"/>
              </a:ext>
            </a:extLst>
          </p:cNvPr>
          <p:cNvSpPr>
            <a:spLocks noGrp="1"/>
          </p:cNvSpPr>
          <p:nvPr>
            <p:ph type="title"/>
          </p:nvPr>
        </p:nvSpPr>
        <p:spPr/>
        <p:txBody>
          <a:bodyPr/>
          <a:lstStyle/>
          <a:p>
            <a:r>
              <a:rPr lang="en-GB" sz="3600" dirty="0">
                <a:solidFill>
                  <a:schemeClr val="bg2"/>
                </a:solidFill>
                <a:cs typeface="+mj-cs"/>
              </a:rPr>
              <a:t>Barriers to HDV Screening</a:t>
            </a:r>
            <a:endParaRPr lang="en-US" dirty="0"/>
          </a:p>
        </p:txBody>
      </p:sp>
      <p:sp>
        <p:nvSpPr>
          <p:cNvPr id="5" name="Content Placeholder 4">
            <a:extLst>
              <a:ext uri="{FF2B5EF4-FFF2-40B4-BE49-F238E27FC236}">
                <a16:creationId xmlns:a16="http://schemas.microsoft.com/office/drawing/2014/main" id="{EA6B79ED-5C1C-73BD-5617-F9BEF3CF8815}"/>
              </a:ext>
            </a:extLst>
          </p:cNvPr>
          <p:cNvSpPr>
            <a:spLocks noGrp="1"/>
          </p:cNvSpPr>
          <p:nvPr>
            <p:ph sz="half" idx="1"/>
          </p:nvPr>
        </p:nvSpPr>
        <p:spPr>
          <a:solidFill>
            <a:schemeClr val="accent3">
              <a:lumMod val="20000"/>
              <a:lumOff val="80000"/>
            </a:schemeClr>
          </a:solidFill>
        </p:spPr>
        <p:txBody>
          <a:bodyPr/>
          <a:lstStyle/>
          <a:p>
            <a:pPr marL="0" indent="0">
              <a:buNone/>
            </a:pPr>
            <a:r>
              <a:rPr lang="en-US" sz="2600" b="1" dirty="0">
                <a:solidFill>
                  <a:srgbClr val="E1471D"/>
                </a:solidFill>
              </a:rPr>
              <a:t>Diagnostic Challenges</a:t>
            </a:r>
            <a:r>
              <a:rPr lang="en-US" sz="2600" b="1" baseline="30000" dirty="0">
                <a:solidFill>
                  <a:srgbClr val="E1471D"/>
                </a:solidFill>
              </a:rPr>
              <a:t>1-3</a:t>
            </a:r>
          </a:p>
          <a:p>
            <a:r>
              <a:rPr kumimoji="0" lang="en-US" sz="2200" b="0" i="0" u="none" strike="noStrike" kern="1200" cap="none" spc="0" normalizeH="0" baseline="0" noProof="0" dirty="0">
                <a:ln>
                  <a:noFill/>
                </a:ln>
                <a:effectLst/>
                <a:uLnTx/>
                <a:uFillTx/>
                <a:latin typeface="Calibri" panose="020F0502020204030204"/>
                <a:ea typeface="+mn-ea"/>
                <a:cs typeface="Arial" panose="020B0604020202020204" pitchFamily="34" charset="0"/>
              </a:rPr>
              <a:t>Testing not widely available </a:t>
            </a:r>
          </a:p>
          <a:p>
            <a:r>
              <a:rPr kumimoji="0" lang="en-US" sz="2200" b="0" i="0" u="none" strike="noStrike" kern="1200" cap="none" spc="0" normalizeH="0" baseline="0" noProof="0" dirty="0">
                <a:ln>
                  <a:noFill/>
                </a:ln>
                <a:effectLst/>
                <a:uLnTx/>
                <a:uFillTx/>
                <a:latin typeface="Calibri" panose="020F0502020204030204"/>
                <a:ea typeface="+mn-ea"/>
                <a:cs typeface="Arial" panose="020B0604020202020204" pitchFamily="34" charset="0"/>
              </a:rPr>
              <a:t>Potentially inconclusive HDV antibody </a:t>
            </a:r>
            <a:br>
              <a:rPr kumimoji="0" lang="en-US" sz="2200" b="0" i="0" u="none" strike="noStrike" kern="1200" cap="none" spc="0" normalizeH="0" baseline="0" noProof="0" dirty="0">
                <a:ln>
                  <a:noFill/>
                </a:ln>
                <a:effectLst/>
                <a:uLnTx/>
                <a:uFillTx/>
                <a:latin typeface="Calibri" panose="020F0502020204030204"/>
                <a:ea typeface="+mn-ea"/>
                <a:cs typeface="Arial" panose="020B0604020202020204" pitchFamily="34" charset="0"/>
              </a:rPr>
            </a:br>
            <a:r>
              <a:rPr kumimoji="0" lang="en-US" sz="2200" b="0" i="0" u="none" strike="noStrike" kern="1200" cap="none" spc="0" normalizeH="0" baseline="0" noProof="0" dirty="0">
                <a:ln>
                  <a:noFill/>
                </a:ln>
                <a:effectLst/>
                <a:uLnTx/>
                <a:uFillTx/>
                <a:latin typeface="Calibri" panose="020F0502020204030204"/>
                <a:ea typeface="+mn-ea"/>
                <a:cs typeface="Arial" panose="020B0604020202020204" pitchFamily="34" charset="0"/>
              </a:rPr>
              <a:t>test results</a:t>
            </a:r>
            <a:endParaRPr kumimoji="0" lang="en-GB" sz="2200" b="0" i="0" u="none" strike="noStrike" kern="1200" cap="none" spc="0" normalizeH="0" baseline="30000" noProof="0" dirty="0">
              <a:ln>
                <a:noFill/>
              </a:ln>
              <a:effectLst/>
              <a:uLnTx/>
              <a:uFillTx/>
              <a:latin typeface="Calibri" panose="020F0502020204030204"/>
              <a:ea typeface="+mn-ea"/>
              <a:cs typeface="Arial" panose="020B0604020202020204" pitchFamily="34" charset="0"/>
            </a:endParaRPr>
          </a:p>
          <a:p>
            <a:r>
              <a:rPr kumimoji="0" lang="en-GB" sz="2200" b="0" i="0" u="none" strike="noStrike" kern="1200" cap="none" spc="0" normalizeH="0" baseline="0" noProof="0" dirty="0">
                <a:ln>
                  <a:noFill/>
                </a:ln>
                <a:effectLst/>
                <a:uLnTx/>
                <a:uFillTx/>
                <a:latin typeface="Calibri" panose="020F0502020204030204"/>
                <a:ea typeface="+mn-ea"/>
                <a:cs typeface="Arial" panose="020B0604020202020204" pitchFamily="34" charset="0"/>
              </a:rPr>
              <a:t>Lack of routine screening of patients with positive HBsAg</a:t>
            </a:r>
          </a:p>
          <a:p>
            <a:pPr lvl="1"/>
            <a:r>
              <a:rPr lang="en-GB" sz="2000" kern="1200" dirty="0">
                <a:latin typeface="Calibri" panose="020F0502020204030204"/>
                <a:ea typeface="+mn-ea"/>
                <a:cs typeface="Arial" panose="020B0604020202020204" pitchFamily="34" charset="0"/>
              </a:rPr>
              <a:t>Many guidelines suggest risk-based screening instead of universal screening </a:t>
            </a:r>
            <a:endParaRPr kumimoji="0" lang="en-GB" sz="2000" b="0" i="0" u="none" strike="noStrike" kern="1200" cap="none" spc="0" normalizeH="0" baseline="0" noProof="0" dirty="0">
              <a:ln>
                <a:noFill/>
              </a:ln>
              <a:effectLst/>
              <a:uLnTx/>
              <a:uFillTx/>
              <a:latin typeface="Calibri" panose="020F0502020204030204"/>
              <a:ea typeface="+mn-ea"/>
              <a:cs typeface="Arial" panose="020B0604020202020204" pitchFamily="34" charset="0"/>
            </a:endParaRPr>
          </a:p>
          <a:p>
            <a:r>
              <a:rPr kumimoji="0" lang="en-GB" sz="2200" b="0" i="0" u="none" strike="noStrike" kern="1200" cap="none" spc="0" normalizeH="0" baseline="0" noProof="0" dirty="0">
                <a:ln>
                  <a:noFill/>
                </a:ln>
                <a:effectLst/>
                <a:uLnTx/>
                <a:uFillTx/>
                <a:latin typeface="Calibri" panose="020F0502020204030204"/>
                <a:ea typeface="+mn-ea"/>
                <a:cs typeface="Arial" panose="020B0604020202020204" pitchFamily="34" charset="0"/>
              </a:rPr>
              <a:t>Lack of standardization of </a:t>
            </a:r>
            <a:br>
              <a:rPr kumimoji="0" lang="en-GB" sz="2200" b="0" i="0" u="none" strike="noStrike" kern="1200" cap="none" spc="0" normalizeH="0" baseline="0" noProof="0" dirty="0">
                <a:ln>
                  <a:noFill/>
                </a:ln>
                <a:effectLst/>
                <a:uLnTx/>
                <a:uFillTx/>
                <a:latin typeface="Calibri" panose="020F0502020204030204"/>
                <a:ea typeface="+mn-ea"/>
                <a:cs typeface="Arial" panose="020B0604020202020204" pitchFamily="34" charset="0"/>
              </a:rPr>
            </a:br>
            <a:r>
              <a:rPr kumimoji="0" lang="en-GB" sz="2200" b="0" i="0" u="none" strike="noStrike" kern="1200" cap="none" spc="0" normalizeH="0" baseline="0" noProof="0" dirty="0">
                <a:ln>
                  <a:noFill/>
                </a:ln>
                <a:effectLst/>
                <a:uLnTx/>
                <a:uFillTx/>
                <a:latin typeface="Calibri" panose="020F0502020204030204"/>
                <a:ea typeface="+mn-ea"/>
                <a:cs typeface="Arial" panose="020B0604020202020204" pitchFamily="34" charset="0"/>
              </a:rPr>
              <a:t>HDV RNA tests (although newer</a:t>
            </a:r>
            <a:br>
              <a:rPr kumimoji="0" lang="en-GB" sz="2200" b="0" i="0" u="none" strike="noStrike" kern="1200" cap="none" spc="0" normalizeH="0" baseline="0" noProof="0" dirty="0">
                <a:ln>
                  <a:noFill/>
                </a:ln>
                <a:effectLst/>
                <a:uLnTx/>
                <a:uFillTx/>
                <a:latin typeface="Calibri" panose="020F0502020204030204"/>
                <a:ea typeface="+mn-ea"/>
                <a:cs typeface="Arial" panose="020B0604020202020204" pitchFamily="34" charset="0"/>
              </a:rPr>
            </a:br>
            <a:r>
              <a:rPr kumimoji="0" lang="en-GB" sz="2200" b="0" i="0" u="none" strike="noStrike" kern="1200" cap="none" spc="0" normalizeH="0" baseline="0" noProof="0" dirty="0">
                <a:ln>
                  <a:noFill/>
                </a:ln>
                <a:effectLst/>
                <a:uLnTx/>
                <a:uFillTx/>
                <a:latin typeface="Calibri" panose="020F0502020204030204"/>
                <a:ea typeface="+mn-ea"/>
                <a:cs typeface="Arial" panose="020B0604020202020204" pitchFamily="34" charset="0"/>
              </a:rPr>
              <a:t>assays available) </a:t>
            </a:r>
          </a:p>
          <a:p>
            <a:endParaRPr kumimoji="0" lang="en-GB" sz="2400" b="0" i="0" u="none" strike="noStrike" kern="1200" cap="none" spc="0" normalizeH="0" baseline="0" noProof="0" dirty="0">
              <a:ln>
                <a:noFill/>
              </a:ln>
              <a:effectLst/>
              <a:uLnTx/>
              <a:uFillTx/>
              <a:latin typeface="Calibri" panose="020F0502020204030204"/>
              <a:ea typeface="+mn-ea"/>
              <a:cs typeface="Arial" panose="020B0604020202020204" pitchFamily="34" charset="0"/>
            </a:endParaRPr>
          </a:p>
          <a:p>
            <a:endParaRPr lang="en-US" dirty="0"/>
          </a:p>
        </p:txBody>
      </p:sp>
      <p:sp>
        <p:nvSpPr>
          <p:cNvPr id="6" name="Content Placeholder 5">
            <a:extLst>
              <a:ext uri="{FF2B5EF4-FFF2-40B4-BE49-F238E27FC236}">
                <a16:creationId xmlns:a16="http://schemas.microsoft.com/office/drawing/2014/main" id="{A531E709-FBD9-6859-D686-B89770EBF25C}"/>
              </a:ext>
            </a:extLst>
          </p:cNvPr>
          <p:cNvSpPr>
            <a:spLocks noGrp="1"/>
          </p:cNvSpPr>
          <p:nvPr>
            <p:ph sz="half" idx="2"/>
          </p:nvPr>
        </p:nvSpPr>
        <p:spPr>
          <a:solidFill>
            <a:schemeClr val="accent2">
              <a:lumMod val="20000"/>
              <a:lumOff val="80000"/>
            </a:schemeClr>
          </a:solidFill>
        </p:spPr>
        <p:txBody>
          <a:bodyPr/>
          <a:lstStyle/>
          <a:p>
            <a:pPr marL="0" indent="0">
              <a:buNone/>
            </a:pPr>
            <a:r>
              <a:rPr lang="en-US" sz="2600" b="1" dirty="0">
                <a:solidFill>
                  <a:srgbClr val="015873"/>
                </a:solidFill>
              </a:rPr>
              <a:t>Education Challenges</a:t>
            </a:r>
            <a:r>
              <a:rPr lang="en-US" sz="2600" b="1" baseline="30000" dirty="0">
                <a:solidFill>
                  <a:srgbClr val="015873"/>
                </a:solidFill>
              </a:rPr>
              <a:t>4-6</a:t>
            </a:r>
            <a:endParaRPr lang="en-US" sz="2600" b="1" dirty="0">
              <a:solidFill>
                <a:srgbClr val="015873"/>
              </a:solidFill>
            </a:endParaRPr>
          </a:p>
          <a:p>
            <a:r>
              <a:rPr kumimoji="0" lang="en-GB" sz="2200" b="0" i="0" u="none" strike="noStrike" kern="1200" cap="none" spc="0" normalizeH="0" baseline="0" noProof="0" dirty="0">
                <a:ln>
                  <a:noFill/>
                </a:ln>
                <a:effectLst/>
                <a:uLnTx/>
                <a:uFillTx/>
                <a:latin typeface="Calibri" panose="020F0502020204030204"/>
                <a:ea typeface="+mn-ea"/>
                <a:cs typeface="Arial" panose="020B0604020202020204" pitchFamily="34" charset="0"/>
              </a:rPr>
              <a:t>Limited and conflicting guidance </a:t>
            </a:r>
            <a:br>
              <a:rPr kumimoji="0" lang="en-GB" sz="2200" b="0" i="0" u="none" strike="noStrike" kern="1200" cap="none" spc="0" normalizeH="0" baseline="0" noProof="0" dirty="0">
                <a:ln>
                  <a:noFill/>
                </a:ln>
                <a:effectLst/>
                <a:uLnTx/>
                <a:uFillTx/>
                <a:latin typeface="Calibri" panose="020F0502020204030204"/>
                <a:ea typeface="+mn-ea"/>
                <a:cs typeface="Arial" panose="020B0604020202020204" pitchFamily="34" charset="0"/>
              </a:rPr>
            </a:br>
            <a:r>
              <a:rPr kumimoji="0" lang="en-GB" sz="2200" b="0" i="0" u="none" strike="noStrike" kern="1200" cap="none" spc="0" normalizeH="0" baseline="0" noProof="0" dirty="0">
                <a:ln>
                  <a:noFill/>
                </a:ln>
                <a:effectLst/>
                <a:uLnTx/>
                <a:uFillTx/>
                <a:latin typeface="Calibri" panose="020F0502020204030204"/>
                <a:ea typeface="+mn-ea"/>
                <a:cs typeface="Arial" panose="020B0604020202020204" pitchFamily="34" charset="0"/>
              </a:rPr>
              <a:t>on HDV screening </a:t>
            </a:r>
          </a:p>
          <a:p>
            <a:r>
              <a:rPr lang="en-GB" sz="2200" kern="1200" dirty="0">
                <a:latin typeface="Calibri" panose="020F0502020204030204"/>
                <a:cs typeface="Arial" panose="020B0604020202020204" pitchFamily="34" charset="0"/>
              </a:rPr>
              <a:t>Limited HDV awareness</a:t>
            </a:r>
          </a:p>
          <a:p>
            <a:r>
              <a:rPr kumimoji="0" lang="en-GB" sz="2200" b="0" i="0" u="none" strike="noStrike" kern="1200" cap="none" spc="0" normalizeH="0" baseline="0" noProof="0" dirty="0">
                <a:ln>
                  <a:noFill/>
                </a:ln>
                <a:effectLst/>
                <a:uLnTx/>
                <a:uFillTx/>
                <a:latin typeface="Calibri" panose="020F0502020204030204"/>
                <a:ea typeface="+mn-ea"/>
                <a:cs typeface="Arial" panose="020B0604020202020204" pitchFamily="34" charset="0"/>
              </a:rPr>
              <a:t>Limited education for healthcare professionals</a:t>
            </a:r>
          </a:p>
          <a:p>
            <a:r>
              <a:rPr kumimoji="0" lang="en-GB" sz="2200" b="0" i="0" u="none" strike="noStrike" kern="1200" cap="none" spc="0" normalizeH="0" baseline="0" noProof="0" dirty="0">
                <a:ln>
                  <a:noFill/>
                </a:ln>
                <a:effectLst/>
                <a:uLnTx/>
                <a:uFillTx/>
                <a:latin typeface="Calibri" panose="020F0502020204030204"/>
                <a:ea typeface="+mn-ea"/>
                <a:cs typeface="Arial"/>
              </a:rPr>
              <a:t>Reduced motivation to screen</a:t>
            </a:r>
            <a:br>
              <a:rPr kumimoji="0" lang="en-GB" sz="2200" b="0" i="0" u="none" strike="noStrike" kern="1200" cap="none" spc="0" normalizeH="0" baseline="0" noProof="0" dirty="0">
                <a:ln>
                  <a:noFill/>
                </a:ln>
                <a:effectLst/>
                <a:uLnTx/>
                <a:uFillTx/>
                <a:latin typeface="Calibri" panose="020F0502020204030204"/>
                <a:ea typeface="+mn-ea"/>
                <a:cs typeface="Arial" panose="020B0604020202020204" pitchFamily="34" charset="0"/>
              </a:rPr>
            </a:br>
            <a:r>
              <a:rPr kumimoji="0" lang="en-GB" sz="2200" b="0" i="0" u="none" strike="noStrike" kern="1200" cap="none" spc="0" normalizeH="0" baseline="0" noProof="0" dirty="0">
                <a:ln>
                  <a:noFill/>
                </a:ln>
                <a:effectLst/>
                <a:uLnTx/>
                <a:uFillTx/>
                <a:latin typeface="Calibri" panose="020F0502020204030204"/>
                <a:ea typeface="+mn-ea"/>
                <a:cs typeface="Arial"/>
              </a:rPr>
              <a:t>due to the lack of approved HDV treatment</a:t>
            </a:r>
            <a:r>
              <a:rPr lang="en-GB" sz="2200" kern="1200" dirty="0">
                <a:latin typeface="Calibri" panose="020F0502020204030204"/>
                <a:cs typeface="Arial" panose="020B0604020202020204" pitchFamily="34" charset="0"/>
              </a:rPr>
              <a:t> </a:t>
            </a:r>
            <a:r>
              <a:rPr kumimoji="0" lang="en-GB" sz="2200" b="0" i="0" u="none" strike="noStrike" kern="1200" cap="none" spc="0" normalizeH="0" baseline="0" noProof="0" dirty="0">
                <a:ln>
                  <a:noFill/>
                </a:ln>
                <a:effectLst/>
                <a:uLnTx/>
                <a:uFillTx/>
                <a:latin typeface="Calibri" panose="020F0502020204030204"/>
                <a:ea typeface="+mn-ea"/>
                <a:cs typeface="Arial"/>
              </a:rPr>
              <a:t>options (until recently in </a:t>
            </a:r>
            <a:r>
              <a:rPr lang="en-GB" sz="2200" kern="1200" dirty="0">
                <a:latin typeface="Calibri" panose="020F0502020204030204"/>
                <a:cs typeface="Arial"/>
              </a:rPr>
              <a:t>certain areas)</a:t>
            </a:r>
            <a:endParaRPr kumimoji="0" lang="en-GB" sz="2200" b="0" i="0" u="none" strike="noStrike" kern="1200" cap="none" spc="0" normalizeH="0" baseline="30000" noProof="0" dirty="0">
              <a:ln>
                <a:noFill/>
              </a:ln>
              <a:effectLst/>
              <a:uLnTx/>
              <a:uFillTx/>
              <a:latin typeface="Calibri" panose="020F0502020204030204"/>
              <a:ea typeface="+mn-ea"/>
              <a:cs typeface="Arial" panose="020B0604020202020204" pitchFamily="34" charset="0"/>
            </a:endParaRPr>
          </a:p>
          <a:p>
            <a:endParaRPr kumimoji="0" lang="en-GB"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Arial" panose="020B0604020202020204" pitchFamily="34" charset="0"/>
            </a:endParaRPr>
          </a:p>
          <a:p>
            <a:endParaRPr kumimoji="0" lang="en-GB" sz="28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Arial" panose="020B0604020202020204" pitchFamily="34" charset="0"/>
            </a:endParaRPr>
          </a:p>
          <a:p>
            <a:endParaRPr lang="en-US" dirty="0"/>
          </a:p>
        </p:txBody>
      </p:sp>
      <p:sp>
        <p:nvSpPr>
          <p:cNvPr id="7" name="TextBox 6">
            <a:extLst>
              <a:ext uri="{FF2B5EF4-FFF2-40B4-BE49-F238E27FC236}">
                <a16:creationId xmlns:a16="http://schemas.microsoft.com/office/drawing/2014/main" id="{F80178DC-4C36-DD4F-35E4-77EEFED84858}"/>
              </a:ext>
            </a:extLst>
          </p:cNvPr>
          <p:cNvSpPr txBox="1"/>
          <p:nvPr/>
        </p:nvSpPr>
        <p:spPr bwMode="auto">
          <a:xfrm>
            <a:off x="414982" y="6188142"/>
            <a:ext cx="98119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Wedemeyer. Gut. 2019;68:381. 2. Safaie. Virus Res. 2018;250:114. 3. EASL. J Hepatol. 2017;67:370. 4. Terrault. Hepatology. 2018;67:1560. </a:t>
            </a:r>
            <a:b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5. Sarin. Hepatol Int. 2016;10:1. 6. apps.who.int/iris/bitstream/handle/10665/154590/9789241549059_eng.pdf?sequence=1.</a:t>
            </a:r>
          </a:p>
        </p:txBody>
      </p:sp>
    </p:spTree>
    <p:extLst>
      <p:ext uri="{BB962C8B-B14F-4D97-AF65-F5344CB8AC3E}">
        <p14:creationId xmlns:p14="http://schemas.microsoft.com/office/powerpoint/2010/main" val="1653354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9B692-4193-A497-DEE0-C4778ED542D4}"/>
              </a:ext>
            </a:extLst>
          </p:cNvPr>
          <p:cNvSpPr>
            <a:spLocks noGrp="1"/>
          </p:cNvSpPr>
          <p:nvPr>
            <p:ph type="title"/>
          </p:nvPr>
        </p:nvSpPr>
        <p:spPr/>
        <p:txBody>
          <a:bodyPr/>
          <a:lstStyle/>
          <a:p>
            <a:r>
              <a:rPr lang="en-US" dirty="0">
                <a:latin typeface="+mn-lt"/>
              </a:rPr>
              <a:t>HDV vs HBV: Disease Progression</a:t>
            </a:r>
            <a:endParaRPr lang="en-US" dirty="0"/>
          </a:p>
        </p:txBody>
      </p:sp>
      <p:graphicFrame>
        <p:nvGraphicFramePr>
          <p:cNvPr id="5" name="Table 5">
            <a:extLst>
              <a:ext uri="{FF2B5EF4-FFF2-40B4-BE49-F238E27FC236}">
                <a16:creationId xmlns:a16="http://schemas.microsoft.com/office/drawing/2014/main" id="{274508CE-17B7-B943-5999-5313A830AD4D}"/>
              </a:ext>
            </a:extLst>
          </p:cNvPr>
          <p:cNvGraphicFramePr>
            <a:graphicFrameLocks noGrp="1"/>
          </p:cNvGraphicFramePr>
          <p:nvPr>
            <p:ph idx="1"/>
            <p:extLst>
              <p:ext uri="{D42A27DB-BD31-4B8C-83A1-F6EECF244321}">
                <p14:modId xmlns:p14="http://schemas.microsoft.com/office/powerpoint/2010/main" val="1991398492"/>
              </p:ext>
            </p:extLst>
          </p:nvPr>
        </p:nvGraphicFramePr>
        <p:xfrm>
          <a:off x="719138" y="1600200"/>
          <a:ext cx="10787062" cy="2895600"/>
        </p:xfrm>
        <a:graphic>
          <a:graphicData uri="http://schemas.openxmlformats.org/drawingml/2006/table">
            <a:tbl>
              <a:tblPr firstRow="1" bandRow="1">
                <a:tableStyleId>{5C22544A-7EE6-4342-B048-85BDC9FD1C3A}</a:tableStyleId>
              </a:tblPr>
              <a:tblGrid>
                <a:gridCol w="5393531">
                  <a:extLst>
                    <a:ext uri="{9D8B030D-6E8A-4147-A177-3AD203B41FA5}">
                      <a16:colId xmlns:a16="http://schemas.microsoft.com/office/drawing/2014/main" val="2373812062"/>
                    </a:ext>
                  </a:extLst>
                </a:gridCol>
                <a:gridCol w="5393531">
                  <a:extLst>
                    <a:ext uri="{9D8B030D-6E8A-4147-A177-3AD203B41FA5}">
                      <a16:colId xmlns:a16="http://schemas.microsoft.com/office/drawing/2014/main" val="3503950497"/>
                    </a:ext>
                  </a:extLst>
                </a:gridCol>
              </a:tblGrid>
              <a:tr h="481263">
                <a:tc>
                  <a:txBody>
                    <a:bodyPr/>
                    <a:lstStyle/>
                    <a:p>
                      <a:pPr algn="l"/>
                      <a:r>
                        <a:rPr lang="en-US" sz="2200" dirty="0"/>
                        <a:t>Clinical Outcome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200" dirty="0"/>
                        <a:t>Approximate Relative Risk Increase Compared With HBV Monoinfection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921758217"/>
                  </a:ext>
                </a:extLst>
              </a:tr>
              <a:tr h="269507">
                <a:tc>
                  <a:txBody>
                    <a:bodyPr/>
                    <a:lstStyle/>
                    <a:p>
                      <a:pPr algn="l"/>
                      <a:r>
                        <a:rPr lang="en-US" sz="2200" dirty="0">
                          <a:solidFill>
                            <a:schemeClr val="bg1"/>
                          </a:solidFill>
                        </a:rPr>
                        <a:t>Cirrhosis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200" dirty="0">
                          <a:solidFill>
                            <a:schemeClr val="bg1"/>
                          </a:solidFill>
                        </a:rPr>
                        <a:t>2- to 3-fold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53125470"/>
                  </a:ext>
                </a:extLst>
              </a:tr>
              <a:tr h="269507">
                <a:tc>
                  <a:txBody>
                    <a:bodyPr/>
                    <a:lstStyle/>
                    <a:p>
                      <a:pPr algn="l"/>
                      <a:r>
                        <a:rPr lang="en-US" sz="2200" dirty="0">
                          <a:solidFill>
                            <a:schemeClr val="bg1"/>
                          </a:solidFill>
                        </a:rPr>
                        <a:t>Hepatocellular carcinoma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200" dirty="0">
                          <a:solidFill>
                            <a:schemeClr val="bg1"/>
                          </a:solidFill>
                        </a:rPr>
                        <a:t>3- to 6-fold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1501113"/>
                  </a:ext>
                </a:extLst>
              </a:tr>
              <a:tr h="269507">
                <a:tc>
                  <a:txBody>
                    <a:bodyPr/>
                    <a:lstStyle/>
                    <a:p>
                      <a:pPr algn="l"/>
                      <a:r>
                        <a:rPr lang="en-US" sz="2200" dirty="0">
                          <a:solidFill>
                            <a:schemeClr val="bg1"/>
                          </a:solidFill>
                        </a:rPr>
                        <a:t>Liver transplantation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200" dirty="0">
                          <a:solidFill>
                            <a:schemeClr val="bg1"/>
                          </a:solidFill>
                        </a:rPr>
                        <a:t>2-fold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45078654"/>
                  </a:ext>
                </a:extLst>
              </a:tr>
              <a:tr h="269507">
                <a:tc>
                  <a:txBody>
                    <a:bodyPr/>
                    <a:lstStyle/>
                    <a:p>
                      <a:pPr algn="l"/>
                      <a:r>
                        <a:rPr lang="en-US" sz="2200" dirty="0">
                          <a:solidFill>
                            <a:schemeClr val="bg1"/>
                          </a:solidFill>
                        </a:rPr>
                        <a:t>Hepatic decompensation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200" dirty="0">
                          <a:solidFill>
                            <a:schemeClr val="bg1"/>
                          </a:solidFill>
                        </a:rPr>
                        <a:t>2-fold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86679411"/>
                  </a:ext>
                </a:extLst>
              </a:tr>
              <a:tr h="269507">
                <a:tc>
                  <a:txBody>
                    <a:bodyPr/>
                    <a:lstStyle/>
                    <a:p>
                      <a:pPr algn="l"/>
                      <a:r>
                        <a:rPr lang="en-US" sz="2200" dirty="0">
                          <a:solidFill>
                            <a:schemeClr val="bg1"/>
                          </a:solidFill>
                        </a:rPr>
                        <a:t>Mortality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200" dirty="0">
                          <a:solidFill>
                            <a:schemeClr val="bg1"/>
                          </a:solidFill>
                        </a:rPr>
                        <a:t>2-fold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6552588"/>
                  </a:ext>
                </a:extLst>
              </a:tr>
            </a:tbl>
          </a:graphicData>
        </a:graphic>
      </p:graphicFrame>
      <p:sp>
        <p:nvSpPr>
          <p:cNvPr id="4" name="TextBox 3">
            <a:extLst>
              <a:ext uri="{FF2B5EF4-FFF2-40B4-BE49-F238E27FC236}">
                <a16:creationId xmlns:a16="http://schemas.microsoft.com/office/drawing/2014/main" id="{44BA589A-BBAC-D7E2-97A2-952111C087CC}"/>
              </a:ext>
            </a:extLst>
          </p:cNvPr>
          <p:cNvSpPr txBox="1"/>
          <p:nvPr/>
        </p:nvSpPr>
        <p:spPr bwMode="auto">
          <a:xfrm>
            <a:off x="428993" y="6377354"/>
            <a:ext cx="6172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spcBef>
                <a:spcPts val="300"/>
              </a:spcBef>
            </a:pPr>
            <a:r>
              <a:rPr lang="en-US" sz="1200" b="0" dirty="0">
                <a:solidFill>
                  <a:srgbClr val="455560"/>
                </a:solidFill>
                <a:latin typeface="+mn-lt"/>
              </a:rPr>
              <a:t>Da. Gastroenterol Rep (Oxf). 2019;7:231.</a:t>
            </a:r>
          </a:p>
        </p:txBody>
      </p:sp>
    </p:spTree>
    <p:extLst>
      <p:ext uri="{BB962C8B-B14F-4D97-AF65-F5344CB8AC3E}">
        <p14:creationId xmlns:p14="http://schemas.microsoft.com/office/powerpoint/2010/main" val="3720353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66B58-C636-4BF5-B233-5CCAA813138C}"/>
              </a:ext>
            </a:extLst>
          </p:cNvPr>
          <p:cNvSpPr>
            <a:spLocks noGrp="1"/>
          </p:cNvSpPr>
          <p:nvPr>
            <p:ph type="title"/>
          </p:nvPr>
        </p:nvSpPr>
        <p:spPr/>
        <p:txBody>
          <a:bodyPr/>
          <a:lstStyle/>
          <a:p>
            <a:r>
              <a:rPr lang="en-US" dirty="0">
                <a:latin typeface="+mn-lt"/>
              </a:rPr>
              <a:t>Long-term Outcomes in HDV: </a:t>
            </a:r>
            <a:br>
              <a:rPr lang="en-US" dirty="0">
                <a:latin typeface="+mn-lt"/>
              </a:rPr>
            </a:br>
            <a:r>
              <a:rPr lang="en-US" dirty="0">
                <a:latin typeface="+mn-lt"/>
              </a:rPr>
              <a:t>Role of Persistent Viremia</a:t>
            </a:r>
          </a:p>
        </p:txBody>
      </p:sp>
      <p:sp>
        <p:nvSpPr>
          <p:cNvPr id="8" name="TextBox 7">
            <a:extLst>
              <a:ext uri="{FF2B5EF4-FFF2-40B4-BE49-F238E27FC236}">
                <a16:creationId xmlns:a16="http://schemas.microsoft.com/office/drawing/2014/main" id="{62C68C4E-88F5-4CEB-B28C-E59380E44EA1}"/>
              </a:ext>
            </a:extLst>
          </p:cNvPr>
          <p:cNvSpPr txBox="1"/>
          <p:nvPr/>
        </p:nvSpPr>
        <p:spPr>
          <a:xfrm>
            <a:off x="716934" y="5644741"/>
            <a:ext cx="10789265" cy="430887"/>
          </a:xfrm>
          <a:prstGeom prst="rect">
            <a:avLst/>
          </a:prstGeom>
          <a:solidFill>
            <a:schemeClr val="accent3">
              <a:lumMod val="20000"/>
              <a:lumOff val="80000"/>
            </a:schemeClr>
          </a:solid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200" b="1" i="0" u="none" strike="noStrike" kern="1200" cap="none" spc="0" normalizeH="0" baseline="0" noProof="0" dirty="0">
                <a:ln>
                  <a:noFill/>
                </a:ln>
                <a:solidFill>
                  <a:srgbClr val="E1471D"/>
                </a:solidFill>
                <a:effectLst/>
                <a:uLnTx/>
                <a:uFillTx/>
                <a:latin typeface="Calibri" panose="020F0502020204030204"/>
                <a:ea typeface="+mn-ea"/>
                <a:cs typeface="+mn-cs"/>
              </a:rPr>
              <a:t>Patients with persistently positive HDV RNA had worse prognosis in terms of clinical events</a:t>
            </a:r>
          </a:p>
        </p:txBody>
      </p:sp>
      <p:graphicFrame>
        <p:nvGraphicFramePr>
          <p:cNvPr id="48" name="Chart 47">
            <a:extLst>
              <a:ext uri="{FF2B5EF4-FFF2-40B4-BE49-F238E27FC236}">
                <a16:creationId xmlns:a16="http://schemas.microsoft.com/office/drawing/2014/main" id="{9F6FBDCB-E098-411A-BBA1-0332E6916476}"/>
              </a:ext>
            </a:extLst>
          </p:cNvPr>
          <p:cNvGraphicFramePr/>
          <p:nvPr>
            <p:extLst>
              <p:ext uri="{D42A27DB-BD31-4B8C-83A1-F6EECF244321}">
                <p14:modId xmlns:p14="http://schemas.microsoft.com/office/powerpoint/2010/main" val="3278294042"/>
              </p:ext>
            </p:extLst>
          </p:nvPr>
        </p:nvGraphicFramePr>
        <p:xfrm>
          <a:off x="3851804" y="1532322"/>
          <a:ext cx="7738376" cy="4166074"/>
        </p:xfrm>
        <a:graphic>
          <a:graphicData uri="http://schemas.openxmlformats.org/drawingml/2006/chart">
            <c:chart xmlns:c="http://schemas.openxmlformats.org/drawingml/2006/chart" xmlns:r="http://schemas.openxmlformats.org/officeDocument/2006/relationships" r:id="rId3"/>
          </a:graphicData>
        </a:graphic>
      </p:graphicFrame>
      <p:sp>
        <p:nvSpPr>
          <p:cNvPr id="49" name="TextBox 48">
            <a:extLst>
              <a:ext uri="{FF2B5EF4-FFF2-40B4-BE49-F238E27FC236}">
                <a16:creationId xmlns:a16="http://schemas.microsoft.com/office/drawing/2014/main" id="{02228C19-18DB-47F1-B78D-1FE4E22DD116}"/>
              </a:ext>
            </a:extLst>
          </p:cNvPr>
          <p:cNvSpPr txBox="1"/>
          <p:nvPr/>
        </p:nvSpPr>
        <p:spPr>
          <a:xfrm>
            <a:off x="10063212" y="3586879"/>
            <a:ext cx="131765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1" u="none" strike="noStrike" kern="1200" cap="none" spc="0" normalizeH="0" baseline="0" noProof="0" dirty="0">
                <a:ln>
                  <a:noFill/>
                </a:ln>
                <a:solidFill>
                  <a:schemeClr val="bg1"/>
                </a:solidFill>
                <a:effectLst/>
                <a:uLnTx/>
                <a:uFillTx/>
                <a:latin typeface="Calibri" panose="020F0502020204030204"/>
                <a:ea typeface="+mn-ea"/>
                <a:cs typeface="+mn-cs"/>
              </a:rPr>
              <a:t>P </a:t>
            </a:r>
            <a:r>
              <a:rPr kumimoji="0" lang="en-US" b="0" i="0" u="none" strike="noStrike" kern="1200" cap="none" spc="0" normalizeH="0" baseline="0" noProof="0" dirty="0">
                <a:ln>
                  <a:noFill/>
                </a:ln>
                <a:solidFill>
                  <a:schemeClr val="bg1"/>
                </a:solidFill>
                <a:effectLst/>
                <a:uLnTx/>
                <a:uFillTx/>
                <a:latin typeface="Calibri" panose="020F0502020204030204"/>
                <a:ea typeface="+mn-ea"/>
                <a:cs typeface="+mn-cs"/>
              </a:rPr>
              <a:t>= .658</a:t>
            </a:r>
          </a:p>
        </p:txBody>
      </p:sp>
      <p:sp>
        <p:nvSpPr>
          <p:cNvPr id="50" name="TextBox 49">
            <a:extLst>
              <a:ext uri="{FF2B5EF4-FFF2-40B4-BE49-F238E27FC236}">
                <a16:creationId xmlns:a16="http://schemas.microsoft.com/office/drawing/2014/main" id="{E77DBBE2-B82B-4B90-BCC2-730FF19443E3}"/>
              </a:ext>
            </a:extLst>
          </p:cNvPr>
          <p:cNvSpPr txBox="1"/>
          <p:nvPr/>
        </p:nvSpPr>
        <p:spPr>
          <a:xfrm>
            <a:off x="609759" y="6149257"/>
            <a:ext cx="10844304" cy="276999"/>
          </a:xfrm>
          <a:prstGeom prst="rect">
            <a:avLst/>
          </a:prstGeom>
          <a:noFill/>
        </p:spPr>
        <p:txBody>
          <a:bodyPr wrap="square"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1200" b="0" dirty="0">
                <a:solidFill>
                  <a:schemeClr val="bg1"/>
                </a:solidFill>
                <a:latin typeface="Calibri" panose="020F0502020204030204"/>
              </a:rPr>
              <a:t>*Progression to cirrhosis was assessed only in patients without initial cirrhosis; 58 patients with detectable HDV RNA vs 25 patients with undetectable HDV RNA.</a:t>
            </a:r>
            <a:endParaRPr kumimoji="0" lang="en-US" sz="1200" b="0" i="0" strike="noStrike" kern="1200" cap="none" spc="0" normalizeH="0" baseline="0" noProof="0" dirty="0">
              <a:ln>
                <a:noFill/>
              </a:ln>
              <a:solidFill>
                <a:schemeClr val="bg1"/>
              </a:solidFill>
              <a:effectLst/>
              <a:uLnTx/>
              <a:uFillTx/>
              <a:latin typeface="Calibri" panose="020F0502020204030204"/>
              <a:ea typeface="+mn-ea"/>
              <a:cs typeface="Arial" panose="020B0604020202020204" pitchFamily="34" charset="0"/>
            </a:endParaRPr>
          </a:p>
        </p:txBody>
      </p:sp>
      <p:sp>
        <p:nvSpPr>
          <p:cNvPr id="55" name="TextBox 54">
            <a:extLst>
              <a:ext uri="{FF2B5EF4-FFF2-40B4-BE49-F238E27FC236}">
                <a16:creationId xmlns:a16="http://schemas.microsoft.com/office/drawing/2014/main" id="{04DBA56C-1C38-4C86-A24B-144501DCA344}"/>
              </a:ext>
            </a:extLst>
          </p:cNvPr>
          <p:cNvSpPr txBox="1"/>
          <p:nvPr/>
        </p:nvSpPr>
        <p:spPr>
          <a:xfrm>
            <a:off x="5081667" y="1770268"/>
            <a:ext cx="131765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1" u="none" strike="noStrike" kern="1200" cap="none" spc="0" normalizeH="0" baseline="0" noProof="0" dirty="0">
                <a:ln>
                  <a:noFill/>
                </a:ln>
                <a:solidFill>
                  <a:schemeClr val="bg1"/>
                </a:solidFill>
                <a:effectLst/>
                <a:uLnTx/>
                <a:uFillTx/>
                <a:latin typeface="Calibri" panose="020F0502020204030204"/>
                <a:ea typeface="+mn-ea"/>
                <a:cs typeface="+mn-cs"/>
              </a:rPr>
              <a:t>P </a:t>
            </a:r>
            <a:r>
              <a:rPr kumimoji="0" lang="en-US" b="0" i="0" u="none" strike="noStrike" kern="1200" cap="none" spc="0" normalizeH="0" baseline="0" noProof="0" dirty="0">
                <a:ln>
                  <a:noFill/>
                </a:ln>
                <a:solidFill>
                  <a:schemeClr val="bg1"/>
                </a:solidFill>
                <a:effectLst/>
                <a:uLnTx/>
                <a:uFillTx/>
                <a:latin typeface="Calibri" panose="020F0502020204030204"/>
                <a:ea typeface="+mn-ea"/>
                <a:cs typeface="+mn-cs"/>
              </a:rPr>
              <a:t>= .002</a:t>
            </a:r>
          </a:p>
        </p:txBody>
      </p:sp>
      <p:sp>
        <p:nvSpPr>
          <p:cNvPr id="56" name="TextBox 55">
            <a:extLst>
              <a:ext uri="{FF2B5EF4-FFF2-40B4-BE49-F238E27FC236}">
                <a16:creationId xmlns:a16="http://schemas.microsoft.com/office/drawing/2014/main" id="{89A9CB8E-A719-4085-8B41-BBBE14504811}"/>
              </a:ext>
            </a:extLst>
          </p:cNvPr>
          <p:cNvSpPr txBox="1"/>
          <p:nvPr/>
        </p:nvSpPr>
        <p:spPr>
          <a:xfrm>
            <a:off x="6809343" y="2009870"/>
            <a:ext cx="131765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1" u="none" strike="noStrike" kern="1200" cap="none" spc="0" normalizeH="0" baseline="0" noProof="0" dirty="0">
                <a:ln>
                  <a:noFill/>
                </a:ln>
                <a:solidFill>
                  <a:schemeClr val="bg1"/>
                </a:solidFill>
                <a:effectLst/>
                <a:uLnTx/>
                <a:uFillTx/>
                <a:latin typeface="Calibri" panose="020F0502020204030204"/>
                <a:ea typeface="+mn-ea"/>
                <a:cs typeface="+mn-cs"/>
              </a:rPr>
              <a:t>P </a:t>
            </a:r>
            <a:r>
              <a:rPr kumimoji="0" lang="en-US" b="0" i="0" u="none" strike="noStrike" kern="1200" cap="none" spc="0" normalizeH="0" baseline="0" noProof="0" dirty="0">
                <a:ln>
                  <a:noFill/>
                </a:ln>
                <a:solidFill>
                  <a:schemeClr val="bg1"/>
                </a:solidFill>
                <a:effectLst/>
                <a:uLnTx/>
                <a:uFillTx/>
                <a:latin typeface="Calibri" panose="020F0502020204030204"/>
                <a:ea typeface="+mn-ea"/>
                <a:cs typeface="+mn-cs"/>
              </a:rPr>
              <a:t>= .019</a:t>
            </a:r>
          </a:p>
        </p:txBody>
      </p:sp>
      <p:sp>
        <p:nvSpPr>
          <p:cNvPr id="57" name="TextBox 56">
            <a:extLst>
              <a:ext uri="{FF2B5EF4-FFF2-40B4-BE49-F238E27FC236}">
                <a16:creationId xmlns:a16="http://schemas.microsoft.com/office/drawing/2014/main" id="{7B929BD1-70F5-470F-B34C-FFC5D25EB992}"/>
              </a:ext>
            </a:extLst>
          </p:cNvPr>
          <p:cNvSpPr txBox="1"/>
          <p:nvPr/>
        </p:nvSpPr>
        <p:spPr>
          <a:xfrm>
            <a:off x="8512027" y="2883450"/>
            <a:ext cx="131765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1" u="none" strike="noStrike" kern="1200" cap="none" spc="0" normalizeH="0" baseline="0" noProof="0" dirty="0">
                <a:ln>
                  <a:noFill/>
                </a:ln>
                <a:solidFill>
                  <a:schemeClr val="bg1"/>
                </a:solidFill>
                <a:effectLst/>
                <a:uLnTx/>
                <a:uFillTx/>
                <a:latin typeface="Calibri" panose="020F0502020204030204"/>
                <a:ea typeface="+mn-ea"/>
                <a:cs typeface="+mn-cs"/>
              </a:rPr>
              <a:t>P </a:t>
            </a:r>
            <a:r>
              <a:rPr kumimoji="0" lang="en-US" b="0" i="0" u="none" strike="noStrike" kern="1200" cap="none" spc="0" normalizeH="0" baseline="0" noProof="0" dirty="0">
                <a:ln>
                  <a:noFill/>
                </a:ln>
                <a:solidFill>
                  <a:schemeClr val="bg1"/>
                </a:solidFill>
                <a:effectLst/>
                <a:uLnTx/>
                <a:uFillTx/>
                <a:latin typeface="Calibri" panose="020F0502020204030204"/>
                <a:ea typeface="+mn-ea"/>
                <a:cs typeface="+mn-cs"/>
              </a:rPr>
              <a:t>= .066</a:t>
            </a:r>
          </a:p>
        </p:txBody>
      </p:sp>
      <p:sp>
        <p:nvSpPr>
          <p:cNvPr id="9" name="TextBox 8">
            <a:extLst>
              <a:ext uri="{FF2B5EF4-FFF2-40B4-BE49-F238E27FC236}">
                <a16:creationId xmlns:a16="http://schemas.microsoft.com/office/drawing/2014/main" id="{B4C3FDDC-8031-B000-2C28-12AFE2077417}"/>
              </a:ext>
            </a:extLst>
          </p:cNvPr>
          <p:cNvSpPr txBox="1"/>
          <p:nvPr/>
        </p:nvSpPr>
        <p:spPr bwMode="auto">
          <a:xfrm>
            <a:off x="434427" y="6384071"/>
            <a:ext cx="30838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da-DK"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Palom. Aliment Pharmacol Ther. 2020;51:158.</a:t>
            </a:r>
          </a:p>
        </p:txBody>
      </p:sp>
      <p:cxnSp>
        <p:nvCxnSpPr>
          <p:cNvPr id="4" name="Straight Connector 3">
            <a:extLst>
              <a:ext uri="{FF2B5EF4-FFF2-40B4-BE49-F238E27FC236}">
                <a16:creationId xmlns:a16="http://schemas.microsoft.com/office/drawing/2014/main" id="{F9F3C852-791B-D098-8818-4D42FC682B2F}"/>
              </a:ext>
            </a:extLst>
          </p:cNvPr>
          <p:cNvCxnSpPr>
            <a:cxnSpLocks/>
          </p:cNvCxnSpPr>
          <p:nvPr/>
        </p:nvCxnSpPr>
        <p:spPr bwMode="auto">
          <a:xfrm>
            <a:off x="5304200" y="2122074"/>
            <a:ext cx="834887"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7FE09EF7-9552-8FBE-0AC3-69DA9BFDF6A4}"/>
              </a:ext>
            </a:extLst>
          </p:cNvPr>
          <p:cNvCxnSpPr>
            <a:cxnSpLocks/>
          </p:cNvCxnSpPr>
          <p:nvPr/>
        </p:nvCxnSpPr>
        <p:spPr bwMode="auto">
          <a:xfrm>
            <a:off x="7104972" y="2379202"/>
            <a:ext cx="834887"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DC660D23-5109-8380-BA5C-899AB359FFF4}"/>
              </a:ext>
            </a:extLst>
          </p:cNvPr>
          <p:cNvCxnSpPr>
            <a:cxnSpLocks/>
          </p:cNvCxnSpPr>
          <p:nvPr/>
        </p:nvCxnSpPr>
        <p:spPr bwMode="auto">
          <a:xfrm>
            <a:off x="8785251" y="3235256"/>
            <a:ext cx="803046"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E45DDF3C-0C0C-F5D8-C700-7D399B5B5D5F}"/>
              </a:ext>
            </a:extLst>
          </p:cNvPr>
          <p:cNvCxnSpPr>
            <a:cxnSpLocks/>
          </p:cNvCxnSpPr>
          <p:nvPr/>
        </p:nvCxnSpPr>
        <p:spPr bwMode="auto">
          <a:xfrm>
            <a:off x="10295786" y="3930997"/>
            <a:ext cx="834887" cy="0"/>
          </a:xfrm>
          <a:prstGeom prst="line">
            <a:avLst/>
          </a:prstGeom>
          <a:noFill/>
          <a:ln w="28575" cap="flat" cmpd="sng" algn="ctr">
            <a:solidFill>
              <a:schemeClr val="bg1"/>
            </a:solidFill>
            <a:prstDash val="solid"/>
            <a:round/>
            <a:headEnd type="none" w="med" len="med"/>
            <a:tailEnd type="none" w="med" len="med"/>
          </a:ln>
          <a:effectLst/>
        </p:spPr>
      </p:cxnSp>
      <p:sp>
        <p:nvSpPr>
          <p:cNvPr id="15" name="Content Placeholder 6">
            <a:extLst>
              <a:ext uri="{FF2B5EF4-FFF2-40B4-BE49-F238E27FC236}">
                <a16:creationId xmlns:a16="http://schemas.microsoft.com/office/drawing/2014/main" id="{6AB08DE0-2026-E3A0-1CEB-EC8EF55C3DF6}"/>
              </a:ext>
            </a:extLst>
          </p:cNvPr>
          <p:cNvSpPr txBox="1">
            <a:spLocks/>
          </p:cNvSpPr>
          <p:nvPr/>
        </p:nvSpPr>
        <p:spPr>
          <a:xfrm>
            <a:off x="601820" y="1510730"/>
            <a:ext cx="3565066" cy="3843427"/>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1200" dirty="0">
                <a:solidFill>
                  <a:srgbClr val="000000"/>
                </a:solidFill>
                <a:latin typeface="Calibri" panose="020F0502020204030204"/>
              </a:rPr>
              <a:t>Retrospective, multicenter study of HBsAg+, anti-HDV+ patients at 4 academic hospitals in Spain followed for ≥12 mo (N = 118)</a:t>
            </a:r>
          </a:p>
          <a:p>
            <a:r>
              <a:rPr lang="en-US" sz="2000" b="0" kern="1200" dirty="0">
                <a:solidFill>
                  <a:srgbClr val="000000"/>
                </a:solidFill>
                <a:latin typeface="Calibri" panose="020F0502020204030204"/>
              </a:rPr>
              <a:t>Clinical outcomes (eg, disease progression, HCC, death) recorded in relation to persistence of HDV RNA</a:t>
            </a:r>
          </a:p>
          <a:p>
            <a:r>
              <a:rPr lang="en-US" sz="2000" b="0" kern="1200" dirty="0">
                <a:solidFill>
                  <a:srgbClr val="000000"/>
                </a:solidFill>
                <a:latin typeface="Calibri" panose="020F0502020204030204"/>
              </a:rPr>
              <a:t>Median follow-up: 8 yr</a:t>
            </a:r>
          </a:p>
          <a:p>
            <a:endParaRPr lang="en-US" sz="2000" b="0" kern="0" dirty="0"/>
          </a:p>
        </p:txBody>
      </p:sp>
    </p:spTree>
    <p:extLst>
      <p:ext uri="{BB962C8B-B14F-4D97-AF65-F5344CB8AC3E}">
        <p14:creationId xmlns:p14="http://schemas.microsoft.com/office/powerpoint/2010/main" val="3209242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BE5E3-9A98-42CD-8EDC-AEF895489016}"/>
              </a:ext>
            </a:extLst>
          </p:cNvPr>
          <p:cNvSpPr>
            <a:spLocks noGrp="1"/>
          </p:cNvSpPr>
          <p:nvPr>
            <p:ph type="title"/>
          </p:nvPr>
        </p:nvSpPr>
        <p:spPr/>
        <p:txBody>
          <a:bodyPr>
            <a:noAutofit/>
          </a:bodyPr>
          <a:lstStyle/>
          <a:p>
            <a:r>
              <a:rPr lang="en-US" dirty="0"/>
              <a:t>Evaluation of Patients With HDV</a:t>
            </a:r>
          </a:p>
        </p:txBody>
      </p:sp>
      <p:sp>
        <p:nvSpPr>
          <p:cNvPr id="3" name="Slide Number Placeholder 2">
            <a:extLst>
              <a:ext uri="{FF2B5EF4-FFF2-40B4-BE49-F238E27FC236}">
                <a16:creationId xmlns:a16="http://schemas.microsoft.com/office/drawing/2014/main" id="{0A6034F5-2C53-4A02-B201-3A87FE7F727D}"/>
              </a:ext>
            </a:extLst>
          </p:cNvPr>
          <p:cNvSpPr>
            <a:spLocks noGrp="1"/>
          </p:cNvSpPr>
          <p:nvPr>
            <p:ph type="sldNum" sz="quarter" idx="4294967295"/>
          </p:nvPr>
        </p:nvSpPr>
        <p:spPr>
          <a:xfrm>
            <a:off x="11712575" y="6178150"/>
            <a:ext cx="479425"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2176FC1-0485-5146-90B0-124205D03D18}" type="slidenum">
              <a:rPr kumimoji="0" lang="en-US" sz="800" b="1"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 name="Rectangle: Rounded Corners 4">
            <a:extLst>
              <a:ext uri="{FF2B5EF4-FFF2-40B4-BE49-F238E27FC236}">
                <a16:creationId xmlns:a16="http://schemas.microsoft.com/office/drawing/2014/main" id="{ADF066DB-2C30-09A6-EAC4-F5F5AE07E324}"/>
              </a:ext>
            </a:extLst>
          </p:cNvPr>
          <p:cNvSpPr>
            <a:spLocks/>
          </p:cNvSpPr>
          <p:nvPr/>
        </p:nvSpPr>
        <p:spPr>
          <a:xfrm>
            <a:off x="6146197" y="1494289"/>
            <a:ext cx="1780771" cy="451906"/>
          </a:xfrm>
          <a:prstGeom prst="roundRect">
            <a:avLst>
              <a:gd name="adj" fmla="val 5805"/>
            </a:avLst>
          </a:prstGeom>
          <a:solidFill>
            <a:srgbClr val="E147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2F2F2"/>
                </a:solidFill>
                <a:effectLst/>
                <a:uLnTx/>
                <a:uFillTx/>
                <a:latin typeface="Calibri" panose="020F0502020204030204" pitchFamily="34" charset="0"/>
                <a:ea typeface="+mn-ea"/>
                <a:cs typeface="Calibri" panose="020F0502020204030204" pitchFamily="34" charset="0"/>
              </a:rPr>
              <a:t>HDV RNA</a:t>
            </a:r>
          </a:p>
        </p:txBody>
      </p:sp>
      <p:sp>
        <p:nvSpPr>
          <p:cNvPr id="6" name="Rectangle 5">
            <a:extLst>
              <a:ext uri="{FF2B5EF4-FFF2-40B4-BE49-F238E27FC236}">
                <a16:creationId xmlns:a16="http://schemas.microsoft.com/office/drawing/2014/main" id="{B5874A87-61C3-35EB-BAD9-AFF8EF1FE51E}"/>
              </a:ext>
            </a:extLst>
          </p:cNvPr>
          <p:cNvSpPr/>
          <p:nvPr/>
        </p:nvSpPr>
        <p:spPr>
          <a:xfrm>
            <a:off x="8980567" y="4353679"/>
            <a:ext cx="284227" cy="45719"/>
          </a:xfrm>
          <a:prstGeom prst="rect">
            <a:avLst/>
          </a:prstGeom>
          <a:solidFill>
            <a:srgbClr val="015873"/>
          </a:solidFill>
          <a:ln>
            <a:solidFill>
              <a:srgbClr val="0158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sp>
        <p:nvSpPr>
          <p:cNvPr id="7" name="Rectangle 6">
            <a:extLst>
              <a:ext uri="{FF2B5EF4-FFF2-40B4-BE49-F238E27FC236}">
                <a16:creationId xmlns:a16="http://schemas.microsoft.com/office/drawing/2014/main" id="{43F297D2-F842-A8B3-0BF5-7BB6E98F0295}"/>
              </a:ext>
            </a:extLst>
          </p:cNvPr>
          <p:cNvSpPr/>
          <p:nvPr/>
        </p:nvSpPr>
        <p:spPr>
          <a:xfrm rot="5400000">
            <a:off x="8985521" y="4363856"/>
            <a:ext cx="274320" cy="47370"/>
          </a:xfrm>
          <a:prstGeom prst="rect">
            <a:avLst/>
          </a:prstGeom>
          <a:solidFill>
            <a:srgbClr val="015873"/>
          </a:solidFill>
          <a:ln>
            <a:solidFill>
              <a:srgbClr val="0158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8" name="Straight Arrow Connector 11">
            <a:extLst>
              <a:ext uri="{FF2B5EF4-FFF2-40B4-BE49-F238E27FC236}">
                <a16:creationId xmlns:a16="http://schemas.microsoft.com/office/drawing/2014/main" id="{F67A8D26-836D-3174-CD9D-A97D948D6FD6}"/>
              </a:ext>
            </a:extLst>
          </p:cNvPr>
          <p:cNvCxnSpPr>
            <a:cxnSpLocks/>
            <a:stCxn id="5" idx="2"/>
          </p:cNvCxnSpPr>
          <p:nvPr/>
        </p:nvCxnSpPr>
        <p:spPr>
          <a:xfrm rot="5400000">
            <a:off x="5897605" y="2121025"/>
            <a:ext cx="1313809" cy="964149"/>
          </a:xfrm>
          <a:prstGeom prst="bentConnector3">
            <a:avLst>
              <a:gd name="adj1" fmla="val 50000"/>
            </a:avLst>
          </a:prstGeom>
          <a:ln w="28575">
            <a:solidFill>
              <a:srgbClr val="015873"/>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12">
            <a:extLst>
              <a:ext uri="{FF2B5EF4-FFF2-40B4-BE49-F238E27FC236}">
                <a16:creationId xmlns:a16="http://schemas.microsoft.com/office/drawing/2014/main" id="{BEB05076-28B1-B0F8-B2B8-AA8E6206870C}"/>
              </a:ext>
            </a:extLst>
          </p:cNvPr>
          <p:cNvCxnSpPr>
            <a:cxnSpLocks/>
            <a:stCxn id="5" idx="2"/>
          </p:cNvCxnSpPr>
          <p:nvPr/>
        </p:nvCxnSpPr>
        <p:spPr>
          <a:xfrm rot="5400000">
            <a:off x="3609944" y="-166636"/>
            <a:ext cx="1313809" cy="5539471"/>
          </a:xfrm>
          <a:prstGeom prst="bentConnector3">
            <a:avLst>
              <a:gd name="adj1" fmla="val 50000"/>
            </a:avLst>
          </a:prstGeom>
          <a:ln w="28575">
            <a:solidFill>
              <a:srgbClr val="015873"/>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13">
            <a:extLst>
              <a:ext uri="{FF2B5EF4-FFF2-40B4-BE49-F238E27FC236}">
                <a16:creationId xmlns:a16="http://schemas.microsoft.com/office/drawing/2014/main" id="{60ADD416-EEEB-2322-80CC-1D6917A048DB}"/>
              </a:ext>
            </a:extLst>
          </p:cNvPr>
          <p:cNvCxnSpPr>
            <a:cxnSpLocks/>
            <a:stCxn id="5" idx="2"/>
          </p:cNvCxnSpPr>
          <p:nvPr/>
        </p:nvCxnSpPr>
        <p:spPr>
          <a:xfrm rot="5400000">
            <a:off x="4760222" y="983642"/>
            <a:ext cx="1313809" cy="3238915"/>
          </a:xfrm>
          <a:prstGeom prst="bentConnector3">
            <a:avLst>
              <a:gd name="adj1" fmla="val 50000"/>
            </a:avLst>
          </a:prstGeom>
          <a:ln w="28575">
            <a:solidFill>
              <a:srgbClr val="015873"/>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14">
            <a:extLst>
              <a:ext uri="{FF2B5EF4-FFF2-40B4-BE49-F238E27FC236}">
                <a16:creationId xmlns:a16="http://schemas.microsoft.com/office/drawing/2014/main" id="{476CAC8C-BE11-5238-81D3-D0ADD16BDFA3}"/>
              </a:ext>
            </a:extLst>
          </p:cNvPr>
          <p:cNvCxnSpPr>
            <a:cxnSpLocks/>
            <a:stCxn id="5" idx="2"/>
          </p:cNvCxnSpPr>
          <p:nvPr/>
        </p:nvCxnSpPr>
        <p:spPr>
          <a:xfrm rot="16200000" flipH="1">
            <a:off x="7060777" y="1922000"/>
            <a:ext cx="1313809" cy="1362197"/>
          </a:xfrm>
          <a:prstGeom prst="bentConnector3">
            <a:avLst>
              <a:gd name="adj1" fmla="val 50000"/>
            </a:avLst>
          </a:prstGeom>
          <a:ln w="28575">
            <a:solidFill>
              <a:srgbClr val="015873"/>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15">
            <a:extLst>
              <a:ext uri="{FF2B5EF4-FFF2-40B4-BE49-F238E27FC236}">
                <a16:creationId xmlns:a16="http://schemas.microsoft.com/office/drawing/2014/main" id="{BBE42FB2-9CF3-4DFC-7D2D-C533E5534F6E}"/>
              </a:ext>
            </a:extLst>
          </p:cNvPr>
          <p:cNvCxnSpPr>
            <a:cxnSpLocks/>
            <a:stCxn id="5" idx="2"/>
            <a:endCxn id="35" idx="0"/>
          </p:cNvCxnSpPr>
          <p:nvPr/>
        </p:nvCxnSpPr>
        <p:spPr>
          <a:xfrm rot="16200000" flipH="1">
            <a:off x="8331438" y="651339"/>
            <a:ext cx="1313808" cy="3903519"/>
          </a:xfrm>
          <a:prstGeom prst="bentConnector3">
            <a:avLst>
              <a:gd name="adj1" fmla="val 50000"/>
            </a:avLst>
          </a:prstGeom>
          <a:ln w="28575">
            <a:solidFill>
              <a:srgbClr val="015873"/>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5CA5260C-C17A-894B-9EB4-DF3F3F9FE785}"/>
              </a:ext>
            </a:extLst>
          </p:cNvPr>
          <p:cNvSpPr/>
          <p:nvPr/>
        </p:nvSpPr>
        <p:spPr>
          <a:xfrm>
            <a:off x="485775" y="3260003"/>
            <a:ext cx="2022673" cy="2935314"/>
          </a:xfrm>
          <a:prstGeom prst="rect">
            <a:avLst/>
          </a:prstGeom>
          <a:noFill/>
          <a:ln w="38100">
            <a:solidFill>
              <a:srgbClr val="E1471D"/>
            </a:solid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t">
            <a:noAutofit/>
          </a:bodyPr>
          <a:lstStyle/>
          <a:p>
            <a:pPr marL="0" marR="0" lvl="0" indent="0" algn="l" defTabSz="914400" rtl="0" eaLnBrk="1" fontAlgn="auto" latinLnBrk="0" hangingPunct="1">
              <a:lnSpc>
                <a:spcPct val="110000"/>
              </a:lnSpc>
              <a:spcBef>
                <a:spcPts val="300"/>
              </a:spcBef>
              <a:spcAft>
                <a:spcPts val="300"/>
              </a:spcAft>
              <a:buClrTx/>
              <a:buSzTx/>
              <a:buFontTx/>
              <a:buNone/>
              <a:tabLst/>
              <a:defRPr/>
            </a:pPr>
            <a:r>
              <a:rPr kumimoji="0" lang="en-US" sz="1800" b="1" i="0"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Lab Tests</a:t>
            </a:r>
          </a:p>
          <a:p>
            <a:pPr marL="285750" marR="0" lvl="0" indent="-285750" algn="l" defTabSz="914400" rtl="0" eaLnBrk="1" fontAlgn="auto" latinLnBrk="0" hangingPunct="1">
              <a:lnSpc>
                <a:spcPct val="110000"/>
              </a:lnSpc>
              <a:spcBef>
                <a:spcPts val="30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ALT, AST</a:t>
            </a:r>
          </a:p>
          <a:p>
            <a:pPr marL="285750" marR="0" lvl="0" indent="-285750" algn="l" defTabSz="914400" rtl="0" eaLnBrk="1" fontAlgn="auto" latinLnBrk="0" hangingPunct="1">
              <a:lnSpc>
                <a:spcPct val="110000"/>
              </a:lnSpc>
              <a:spcBef>
                <a:spcPts val="30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Total bilirubin</a:t>
            </a:r>
          </a:p>
          <a:p>
            <a:pPr marL="285750" marR="0" lvl="0" indent="-285750" algn="l" defTabSz="914400" rtl="0" eaLnBrk="1" fontAlgn="auto" latinLnBrk="0" hangingPunct="1">
              <a:lnSpc>
                <a:spcPct val="110000"/>
              </a:lnSpc>
              <a:spcBef>
                <a:spcPts val="30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Albumin</a:t>
            </a:r>
          </a:p>
          <a:p>
            <a:pPr marL="285750" marR="0" lvl="0" indent="-285750" algn="l" defTabSz="914400" rtl="0" eaLnBrk="1" fontAlgn="auto" latinLnBrk="0" hangingPunct="1">
              <a:lnSpc>
                <a:spcPct val="110000"/>
              </a:lnSpc>
              <a:spcBef>
                <a:spcPts val="30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Total protein</a:t>
            </a:r>
          </a:p>
          <a:p>
            <a:pPr marL="285750" marR="0" lvl="0" indent="-285750" algn="l" defTabSz="914400" rtl="0" eaLnBrk="1" fontAlgn="auto" latinLnBrk="0" hangingPunct="1">
              <a:lnSpc>
                <a:spcPct val="110000"/>
              </a:lnSpc>
              <a:spcBef>
                <a:spcPts val="30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Platelets</a:t>
            </a:r>
          </a:p>
          <a:p>
            <a:pPr marL="285750" marR="0" lvl="0" indent="-285750" algn="l" defTabSz="914400" rtl="0" eaLnBrk="1" fontAlgn="auto" latinLnBrk="0" hangingPunct="1">
              <a:lnSpc>
                <a:spcPct val="110000"/>
              </a:lnSpc>
              <a:spcBef>
                <a:spcPts val="300"/>
              </a:spcBef>
              <a:spcAft>
                <a:spcPts val="3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 name="Rectangle 26">
            <a:extLst>
              <a:ext uri="{FF2B5EF4-FFF2-40B4-BE49-F238E27FC236}">
                <a16:creationId xmlns:a16="http://schemas.microsoft.com/office/drawing/2014/main" id="{78E2E86F-8AA9-310B-122F-EF087E87E254}"/>
              </a:ext>
            </a:extLst>
          </p:cNvPr>
          <p:cNvSpPr/>
          <p:nvPr/>
        </p:nvSpPr>
        <p:spPr>
          <a:xfrm>
            <a:off x="2654302" y="3260003"/>
            <a:ext cx="1583544" cy="2935314"/>
          </a:xfrm>
          <a:prstGeom prst="rect">
            <a:avLst/>
          </a:prstGeom>
          <a:noFill/>
          <a:ln w="38100">
            <a:solidFill>
              <a:srgbClr val="E1471D"/>
            </a:solid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t">
            <a:noAutofit/>
          </a:bodyPr>
          <a:lstStyle/>
          <a:p>
            <a:pPr marL="0" marR="0" lvl="0" indent="0" algn="l" defTabSz="914400" rtl="0" eaLnBrk="1" fontAlgn="auto" latinLnBrk="0" hangingPunct="1">
              <a:lnSpc>
                <a:spcPct val="110000"/>
              </a:lnSpc>
              <a:spcBef>
                <a:spcPts val="300"/>
              </a:spcBef>
              <a:spcAft>
                <a:spcPts val="300"/>
              </a:spcAft>
              <a:buClrTx/>
              <a:buSzTx/>
              <a:buFontTx/>
              <a:buNone/>
              <a:tabLst/>
              <a:defRPr/>
            </a:pPr>
            <a:r>
              <a:rPr kumimoji="0" lang="en-US" sz="1800" b="1" i="0"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Noninvasive Fibrosis Tests</a:t>
            </a:r>
          </a:p>
          <a:p>
            <a:pPr marL="285750" marR="0" lvl="0" indent="-285750" algn="l" defTabSz="914400" rtl="0" eaLnBrk="1" fontAlgn="auto" latinLnBrk="0" hangingPunct="1">
              <a:lnSpc>
                <a:spcPct val="110000"/>
              </a:lnSpc>
              <a:spcBef>
                <a:spcPts val="30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APRI</a:t>
            </a:r>
          </a:p>
          <a:p>
            <a:pPr marL="285750" marR="0" lvl="0" indent="-285750" algn="l" defTabSz="914400" rtl="0" eaLnBrk="1" fontAlgn="auto" latinLnBrk="0" hangingPunct="1">
              <a:lnSpc>
                <a:spcPct val="110000"/>
              </a:lnSpc>
              <a:spcBef>
                <a:spcPts val="30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FIB-4</a:t>
            </a:r>
          </a:p>
          <a:p>
            <a:pPr marL="285750" marR="0" lvl="0" indent="-285750" algn="l" defTabSz="914400" rtl="0" eaLnBrk="1" fontAlgn="auto" latinLnBrk="0" hangingPunct="1">
              <a:lnSpc>
                <a:spcPct val="110000"/>
              </a:lnSpc>
              <a:spcBef>
                <a:spcPts val="30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FibroTest</a:t>
            </a:r>
            <a:endParaRPr kumimoji="0" lang="en-US" sz="1800" b="0" i="0" u="sng"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sp>
        <p:nvSpPr>
          <p:cNvPr id="28" name="Rectangle 27">
            <a:extLst>
              <a:ext uri="{FF2B5EF4-FFF2-40B4-BE49-F238E27FC236}">
                <a16:creationId xmlns:a16="http://schemas.microsoft.com/office/drawing/2014/main" id="{3736B5C2-2AC0-7D0C-862B-D4DE5158BD64}"/>
              </a:ext>
            </a:extLst>
          </p:cNvPr>
          <p:cNvSpPr/>
          <p:nvPr/>
        </p:nvSpPr>
        <p:spPr>
          <a:xfrm>
            <a:off x="4356275" y="3260003"/>
            <a:ext cx="3705249" cy="2935314"/>
          </a:xfrm>
          <a:prstGeom prst="rect">
            <a:avLst/>
          </a:prstGeom>
          <a:noFill/>
          <a:ln w="38100">
            <a:solidFill>
              <a:srgbClr val="E1471D"/>
            </a:solid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t">
            <a:noAutofit/>
          </a:bodyPr>
          <a:lstStyle/>
          <a:p>
            <a:pPr marL="0" marR="0" lvl="0" indent="0" algn="l" defTabSz="914400" rtl="0" eaLnBrk="1" fontAlgn="auto" latinLnBrk="0" hangingPunct="1">
              <a:lnSpc>
                <a:spcPct val="110000"/>
              </a:lnSpc>
              <a:spcBef>
                <a:spcPts val="300"/>
              </a:spcBef>
              <a:spcAft>
                <a:spcPts val="300"/>
              </a:spcAft>
              <a:buClrTx/>
              <a:buSzTx/>
              <a:buFontTx/>
              <a:buNone/>
              <a:tabLst/>
              <a:defRPr/>
            </a:pPr>
            <a:r>
              <a:rPr kumimoji="0" lang="en-US" sz="1800" b="1" i="0"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Elastography</a:t>
            </a:r>
          </a:p>
          <a:p>
            <a:pPr marL="285750" marR="0" lvl="0" indent="-285750" algn="l" defTabSz="914400" rtl="0" eaLnBrk="1" fontAlgn="auto" latinLnBrk="0" hangingPunct="1">
              <a:lnSpc>
                <a:spcPct val="110000"/>
              </a:lnSpc>
              <a:spcBef>
                <a:spcPts val="30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Vibration controlled </a:t>
            </a:r>
            <a:b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transient elastography</a:t>
            </a:r>
          </a:p>
          <a:p>
            <a:pPr marL="285750" marR="0" lvl="0" indent="-285750" algn="l" defTabSz="914400" rtl="0" eaLnBrk="1" fontAlgn="auto" latinLnBrk="0" hangingPunct="1">
              <a:lnSpc>
                <a:spcPct val="110000"/>
              </a:lnSpc>
              <a:spcBef>
                <a:spcPts val="30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Shear wave elastography </a:t>
            </a:r>
          </a:p>
          <a:p>
            <a:pPr marL="285750" marR="0" lvl="0" indent="-285750" algn="l" defTabSz="914400" rtl="0" eaLnBrk="1" fontAlgn="auto" latinLnBrk="0" hangingPunct="1">
              <a:lnSpc>
                <a:spcPct val="110000"/>
              </a:lnSpc>
              <a:spcBef>
                <a:spcPts val="30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Acoustic radiation force </a:t>
            </a:r>
            <a:b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impulse</a:t>
            </a:r>
          </a:p>
          <a:p>
            <a:pPr marL="285750" marR="0" lvl="0" indent="-285750" algn="l" defTabSz="914400" rtl="0" eaLnBrk="1" fontAlgn="auto" latinLnBrk="0" hangingPunct="1">
              <a:lnSpc>
                <a:spcPct val="110000"/>
              </a:lnSpc>
              <a:spcBef>
                <a:spcPts val="30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Magnetic resonance elastography</a:t>
            </a:r>
          </a:p>
        </p:txBody>
      </p:sp>
      <p:sp>
        <p:nvSpPr>
          <p:cNvPr id="29" name="Rectangle 28">
            <a:extLst>
              <a:ext uri="{FF2B5EF4-FFF2-40B4-BE49-F238E27FC236}">
                <a16:creationId xmlns:a16="http://schemas.microsoft.com/office/drawing/2014/main" id="{0C557154-765D-4607-A544-484109B160EE}"/>
              </a:ext>
            </a:extLst>
          </p:cNvPr>
          <p:cNvSpPr/>
          <p:nvPr/>
        </p:nvSpPr>
        <p:spPr>
          <a:xfrm>
            <a:off x="8179952" y="3260003"/>
            <a:ext cx="1811314" cy="2935314"/>
          </a:xfrm>
          <a:prstGeom prst="rect">
            <a:avLst/>
          </a:prstGeom>
          <a:solidFill>
            <a:schemeClr val="tx1"/>
          </a:solidFill>
          <a:ln w="38100">
            <a:solidFill>
              <a:srgbClr val="E1471D"/>
            </a:solid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t">
            <a:noAutofit/>
          </a:bodyPr>
          <a:lstStyle/>
          <a:p>
            <a:pPr marL="0" marR="0" lvl="0" indent="0" algn="l" defTabSz="914400" rtl="0" eaLnBrk="1" fontAlgn="auto" latinLnBrk="0" hangingPunct="1">
              <a:lnSpc>
                <a:spcPct val="110000"/>
              </a:lnSpc>
              <a:spcBef>
                <a:spcPts val="300"/>
              </a:spcBef>
              <a:spcAft>
                <a:spcPts val="300"/>
              </a:spcAft>
              <a:buClrTx/>
              <a:buSzTx/>
              <a:buFontTx/>
              <a:buNone/>
              <a:tabLst/>
              <a:defRPr/>
            </a:pPr>
            <a:r>
              <a:rPr kumimoji="0" lang="en-US" sz="1800" b="1" i="0"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Imaging</a:t>
            </a:r>
          </a:p>
          <a:p>
            <a:pPr marL="285750" marR="0" lvl="0" indent="-285750" algn="l" defTabSz="914400" rtl="0" eaLnBrk="1" fontAlgn="auto" latinLnBrk="0" hangingPunct="1">
              <a:lnSpc>
                <a:spcPct val="110000"/>
              </a:lnSpc>
              <a:spcBef>
                <a:spcPts val="30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Ultrasound</a:t>
            </a:r>
          </a:p>
          <a:p>
            <a:pPr marL="285750" marR="0" lvl="0" indent="-285750" algn="l" defTabSz="914400" rtl="0" eaLnBrk="1" fontAlgn="auto" latinLnBrk="0" hangingPunct="1">
              <a:lnSpc>
                <a:spcPct val="110000"/>
              </a:lnSpc>
              <a:spcBef>
                <a:spcPts val="30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CT</a:t>
            </a:r>
          </a:p>
          <a:p>
            <a:pPr marL="285750" marR="0" lvl="0" indent="-285750" algn="l" defTabSz="914400" rtl="0" eaLnBrk="1" fontAlgn="auto" latinLnBrk="0" hangingPunct="1">
              <a:lnSpc>
                <a:spcPct val="110000"/>
              </a:lnSpc>
              <a:spcBef>
                <a:spcPts val="30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MRE</a:t>
            </a:r>
          </a:p>
        </p:txBody>
      </p:sp>
      <p:sp>
        <p:nvSpPr>
          <p:cNvPr id="35" name="Rectangle: Rounded Corners 34">
            <a:extLst>
              <a:ext uri="{FF2B5EF4-FFF2-40B4-BE49-F238E27FC236}">
                <a16:creationId xmlns:a16="http://schemas.microsoft.com/office/drawing/2014/main" id="{9FC29FE6-44AF-3639-5E86-A518A11E74FC}"/>
              </a:ext>
            </a:extLst>
          </p:cNvPr>
          <p:cNvSpPr/>
          <p:nvPr/>
        </p:nvSpPr>
        <p:spPr>
          <a:xfrm>
            <a:off x="10169533" y="3260003"/>
            <a:ext cx="1541138" cy="2935314"/>
          </a:xfrm>
          <a:prstGeom prst="roundRect">
            <a:avLst>
              <a:gd name="adj" fmla="val 2084"/>
            </a:avLst>
          </a:prstGeom>
          <a:noFill/>
          <a:ln w="38100">
            <a:solidFill>
              <a:srgbClr val="E1471D"/>
            </a:solid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t">
            <a:noAutofit/>
          </a:bodyPr>
          <a:lstStyle/>
          <a:p>
            <a:pPr marL="0" marR="0" lvl="0" indent="0" defTabSz="914400" rtl="0" eaLnBrk="1" fontAlgn="auto" latinLnBrk="0" hangingPunct="1">
              <a:lnSpc>
                <a:spcPct val="110000"/>
              </a:lnSpc>
              <a:spcBef>
                <a:spcPts val="300"/>
              </a:spcBef>
              <a:spcAft>
                <a:spcPts val="300"/>
              </a:spcAft>
              <a:buClrTx/>
              <a:buSzTx/>
              <a:buFontTx/>
              <a:buNone/>
              <a:tabLst/>
              <a:defRPr/>
            </a:pPr>
            <a:r>
              <a:rPr kumimoji="0" lang="en-US" sz="1800" b="1" i="0"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Liver Biopsy</a:t>
            </a:r>
          </a:p>
        </p:txBody>
      </p:sp>
      <p:sp>
        <p:nvSpPr>
          <p:cNvPr id="36" name="Rectangle: Rounded Corners 35">
            <a:extLst>
              <a:ext uri="{FF2B5EF4-FFF2-40B4-BE49-F238E27FC236}">
                <a16:creationId xmlns:a16="http://schemas.microsoft.com/office/drawing/2014/main" id="{FBAB7196-B336-5443-E8F1-EF46D68208C5}"/>
              </a:ext>
            </a:extLst>
          </p:cNvPr>
          <p:cNvSpPr>
            <a:spLocks/>
          </p:cNvSpPr>
          <p:nvPr/>
        </p:nvSpPr>
        <p:spPr>
          <a:xfrm>
            <a:off x="3211082" y="1494289"/>
            <a:ext cx="1417613" cy="451905"/>
          </a:xfrm>
          <a:prstGeom prst="roundRect">
            <a:avLst>
              <a:gd name="adj" fmla="val 5805"/>
            </a:avLst>
          </a:prstGeom>
          <a:solidFill>
            <a:srgbClr val="E1471D"/>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2F2F2"/>
                </a:solidFill>
                <a:effectLst/>
                <a:uLnTx/>
                <a:uFillTx/>
                <a:latin typeface="Calibri" panose="020F0502020204030204" pitchFamily="34" charset="0"/>
                <a:ea typeface="+mn-ea"/>
                <a:cs typeface="Calibri" panose="020F0502020204030204" pitchFamily="34" charset="0"/>
              </a:rPr>
              <a:t>Anti-HDV</a:t>
            </a:r>
          </a:p>
        </p:txBody>
      </p:sp>
      <p:sp>
        <p:nvSpPr>
          <p:cNvPr id="37" name="Rectangle: Rounded Corners 36">
            <a:extLst>
              <a:ext uri="{FF2B5EF4-FFF2-40B4-BE49-F238E27FC236}">
                <a16:creationId xmlns:a16="http://schemas.microsoft.com/office/drawing/2014/main" id="{24F61330-A3A8-4BD4-A7D9-CD3AD4C88A2A}"/>
              </a:ext>
            </a:extLst>
          </p:cNvPr>
          <p:cNvSpPr>
            <a:spLocks/>
          </p:cNvSpPr>
          <p:nvPr/>
        </p:nvSpPr>
        <p:spPr>
          <a:xfrm>
            <a:off x="1223801" y="1494288"/>
            <a:ext cx="1011335" cy="451905"/>
          </a:xfrm>
          <a:prstGeom prst="roundRect">
            <a:avLst>
              <a:gd name="adj" fmla="val 5805"/>
            </a:avLst>
          </a:prstGeom>
          <a:solidFill>
            <a:srgbClr val="01587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2F2F2"/>
                </a:solidFill>
                <a:effectLst/>
                <a:uLnTx/>
                <a:uFillTx/>
                <a:latin typeface="Calibri" panose="020F0502020204030204" pitchFamily="34" charset="0"/>
                <a:ea typeface="+mn-ea"/>
                <a:cs typeface="Calibri" panose="020F0502020204030204" pitchFamily="34" charset="0"/>
              </a:rPr>
              <a:t>HBsAg</a:t>
            </a:r>
          </a:p>
        </p:txBody>
      </p:sp>
      <p:sp>
        <p:nvSpPr>
          <p:cNvPr id="11" name="TextBox 10">
            <a:extLst>
              <a:ext uri="{FF2B5EF4-FFF2-40B4-BE49-F238E27FC236}">
                <a16:creationId xmlns:a16="http://schemas.microsoft.com/office/drawing/2014/main" id="{E52C06C5-CC16-E7CE-E6CE-82DF20D22C57}"/>
              </a:ext>
            </a:extLst>
          </p:cNvPr>
          <p:cNvSpPr txBox="1"/>
          <p:nvPr/>
        </p:nvSpPr>
        <p:spPr bwMode="auto">
          <a:xfrm>
            <a:off x="430258" y="6384388"/>
            <a:ext cx="6172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spcBef>
                <a:spcPts val="300"/>
              </a:spcBef>
            </a:pPr>
            <a:r>
              <a:rPr lang="sv-SE" sz="1200" b="0" dirty="0">
                <a:solidFill>
                  <a:srgbClr val="455560"/>
                </a:solidFill>
                <a:latin typeface="+mn-lt"/>
              </a:rPr>
              <a:t>Shah. Gastroenterol Rep (Oxf). 2019;7:396.</a:t>
            </a:r>
            <a:endParaRPr lang="it-IT" sz="1200" b="0" dirty="0">
              <a:solidFill>
                <a:srgbClr val="455560"/>
              </a:solidFill>
              <a:latin typeface="+mn-lt"/>
            </a:endParaRPr>
          </a:p>
        </p:txBody>
      </p:sp>
      <p:grpSp>
        <p:nvGrpSpPr>
          <p:cNvPr id="12" name="Group 11">
            <a:extLst>
              <a:ext uri="{FF2B5EF4-FFF2-40B4-BE49-F238E27FC236}">
                <a16:creationId xmlns:a16="http://schemas.microsoft.com/office/drawing/2014/main" id="{D5A1E9AC-517D-67EC-627F-E6D63812F595}"/>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044E2476-CD1B-096E-F803-E4B92E628A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93CA991F-8E86-9459-0B11-D0ADEA1740F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cxnSp>
        <p:nvCxnSpPr>
          <p:cNvPr id="59" name="Straight Arrow Connector 58">
            <a:extLst>
              <a:ext uri="{FF2B5EF4-FFF2-40B4-BE49-F238E27FC236}">
                <a16:creationId xmlns:a16="http://schemas.microsoft.com/office/drawing/2014/main" id="{26EE7337-C71D-F0DE-E44F-58F04C51DB5D}"/>
              </a:ext>
            </a:extLst>
          </p:cNvPr>
          <p:cNvCxnSpPr>
            <a:cxnSpLocks/>
          </p:cNvCxnSpPr>
          <p:nvPr/>
        </p:nvCxnSpPr>
        <p:spPr>
          <a:xfrm>
            <a:off x="4625473" y="1729121"/>
            <a:ext cx="1513750" cy="0"/>
          </a:xfrm>
          <a:prstGeom prst="straightConnector1">
            <a:avLst/>
          </a:prstGeom>
          <a:ln w="28575">
            <a:solidFill>
              <a:srgbClr val="015873"/>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7185818A-FEAB-C427-2C0D-1EB93DA27E19}"/>
              </a:ext>
            </a:extLst>
          </p:cNvPr>
          <p:cNvCxnSpPr>
            <a:cxnSpLocks/>
          </p:cNvCxnSpPr>
          <p:nvPr/>
        </p:nvCxnSpPr>
        <p:spPr>
          <a:xfrm flipV="1">
            <a:off x="2232825" y="1738964"/>
            <a:ext cx="970039" cy="8879"/>
          </a:xfrm>
          <a:prstGeom prst="straightConnector1">
            <a:avLst/>
          </a:prstGeom>
          <a:ln w="28575">
            <a:solidFill>
              <a:srgbClr val="015873"/>
            </a:solidFill>
            <a:tailEnd type="triangle"/>
          </a:ln>
        </p:spPr>
        <p:style>
          <a:lnRef idx="1">
            <a:schemeClr val="accent1"/>
          </a:lnRef>
          <a:fillRef idx="0">
            <a:schemeClr val="accent1"/>
          </a:fillRef>
          <a:effectRef idx="0">
            <a:schemeClr val="accent1"/>
          </a:effectRef>
          <a:fontRef idx="minor">
            <a:schemeClr val="tx1"/>
          </a:fontRef>
        </p:style>
      </p:cxnSp>
      <p:sp>
        <p:nvSpPr>
          <p:cNvPr id="80" name="Oval 79">
            <a:extLst>
              <a:ext uri="{FF2B5EF4-FFF2-40B4-BE49-F238E27FC236}">
                <a16:creationId xmlns:a16="http://schemas.microsoft.com/office/drawing/2014/main" id="{B8E5C4F5-0918-BC02-D274-4A14C6795DB8}"/>
              </a:ext>
            </a:extLst>
          </p:cNvPr>
          <p:cNvSpPr/>
          <p:nvPr/>
        </p:nvSpPr>
        <p:spPr bwMode="auto">
          <a:xfrm>
            <a:off x="6870640" y="2059318"/>
            <a:ext cx="369997" cy="369997"/>
          </a:xfrm>
          <a:prstGeom prst="ellipse">
            <a:avLst/>
          </a:prstGeom>
          <a:solidFill>
            <a:srgbClr val="015873"/>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81" name="Oval 80">
            <a:extLst>
              <a:ext uri="{FF2B5EF4-FFF2-40B4-BE49-F238E27FC236}">
                <a16:creationId xmlns:a16="http://schemas.microsoft.com/office/drawing/2014/main" id="{2694E21D-3AD7-1AC8-FDB1-A3DAE83CD52E}"/>
              </a:ext>
            </a:extLst>
          </p:cNvPr>
          <p:cNvSpPr/>
          <p:nvPr/>
        </p:nvSpPr>
        <p:spPr bwMode="auto">
          <a:xfrm>
            <a:off x="5215282" y="1569847"/>
            <a:ext cx="369997" cy="369997"/>
          </a:xfrm>
          <a:prstGeom prst="ellipse">
            <a:avLst/>
          </a:prstGeom>
          <a:solidFill>
            <a:srgbClr val="015873"/>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82" name="Oval 81">
            <a:extLst>
              <a:ext uri="{FF2B5EF4-FFF2-40B4-BE49-F238E27FC236}">
                <a16:creationId xmlns:a16="http://schemas.microsoft.com/office/drawing/2014/main" id="{A1A33B84-C667-1476-6362-D42BC49D6A49}"/>
              </a:ext>
            </a:extLst>
          </p:cNvPr>
          <p:cNvSpPr/>
          <p:nvPr/>
        </p:nvSpPr>
        <p:spPr bwMode="auto">
          <a:xfrm>
            <a:off x="2547791" y="1520013"/>
            <a:ext cx="369997" cy="369997"/>
          </a:xfrm>
          <a:prstGeom prst="ellipse">
            <a:avLst/>
          </a:prstGeom>
          <a:solidFill>
            <a:srgbClr val="015873"/>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3639703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BE5E3-9A98-42CD-8EDC-AEF895489016}"/>
              </a:ext>
            </a:extLst>
          </p:cNvPr>
          <p:cNvSpPr>
            <a:spLocks noGrp="1"/>
          </p:cNvSpPr>
          <p:nvPr>
            <p:ph type="title"/>
          </p:nvPr>
        </p:nvSpPr>
        <p:spPr/>
        <p:txBody>
          <a:bodyPr>
            <a:noAutofit/>
          </a:bodyPr>
          <a:lstStyle/>
          <a:p>
            <a:r>
              <a:rPr lang="en-US" dirty="0"/>
              <a:t>D-LIVR Detection of Cirrhosis in HDV: </a:t>
            </a:r>
            <a:br>
              <a:rPr lang="en-US" dirty="0"/>
            </a:br>
            <a:r>
              <a:rPr lang="en-US" dirty="0"/>
              <a:t>Accuracy of Different Noninvasive Tests </a:t>
            </a:r>
          </a:p>
        </p:txBody>
      </p:sp>
      <p:sp>
        <p:nvSpPr>
          <p:cNvPr id="11" name="TextBox 10">
            <a:extLst>
              <a:ext uri="{FF2B5EF4-FFF2-40B4-BE49-F238E27FC236}">
                <a16:creationId xmlns:a16="http://schemas.microsoft.com/office/drawing/2014/main" id="{96A2E5DC-D06E-445C-927F-85F8475EC5A0}"/>
              </a:ext>
            </a:extLst>
          </p:cNvPr>
          <p:cNvSpPr txBox="1"/>
          <p:nvPr/>
        </p:nvSpPr>
        <p:spPr>
          <a:xfrm>
            <a:off x="2118916" y="5674167"/>
            <a:ext cx="8065312" cy="718703"/>
          </a:xfrm>
          <a:prstGeom prst="rect">
            <a:avLst/>
          </a:prstGeom>
          <a:solidFill>
            <a:schemeClr val="accent2">
              <a:lumMod val="20000"/>
              <a:lumOff val="80000"/>
            </a:schemeClr>
          </a:solidFill>
          <a:ln>
            <a:solidFill>
              <a:schemeClr val="tx1"/>
            </a:solidFill>
          </a:ln>
        </p:spPr>
        <p:txBody>
          <a:bodyPr wrap="square" tIns="91440" bIns="91440" rtlCol="0" anchor="ctr">
            <a:noAutofit/>
          </a:bodyPr>
          <a:lstStyle>
            <a:defPPr>
              <a:defRPr lang="en-US"/>
            </a:defPPr>
            <a:lvl1pPr marR="0" lvl="0" indent="0" algn="ctr" fontAlgn="auto">
              <a:buClrTx/>
              <a:buSzTx/>
              <a:buFontTx/>
              <a:buNone/>
              <a:tabLst/>
              <a:defRPr kumimoji="0" b="1" i="0" u="none" strike="noStrike" cap="none" spc="0" normalizeH="0" baseline="0">
                <a:ln>
                  <a:noFill/>
                </a:ln>
                <a:solidFill>
                  <a:schemeClr val="accent2"/>
                </a:solidFill>
                <a:effectLst/>
                <a:uLnTx/>
                <a:uFillTx/>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Accuracy of NITs for predicting cirrhosis in HDV using established cutoffs is suboptimal, correctly classifying cirrhosis in 69% to 75% of cases</a:t>
            </a:r>
          </a:p>
        </p:txBody>
      </p:sp>
      <p:sp>
        <p:nvSpPr>
          <p:cNvPr id="13" name="Text Placeholder 4">
            <a:extLst>
              <a:ext uri="{FF2B5EF4-FFF2-40B4-BE49-F238E27FC236}">
                <a16:creationId xmlns:a16="http://schemas.microsoft.com/office/drawing/2014/main" id="{F79A5312-8469-42A7-A56B-31476539E321}"/>
              </a:ext>
            </a:extLst>
          </p:cNvPr>
          <p:cNvSpPr txBox="1">
            <a:spLocks/>
          </p:cNvSpPr>
          <p:nvPr/>
        </p:nvSpPr>
        <p:spPr>
          <a:xfrm>
            <a:off x="2558180" y="1907687"/>
            <a:ext cx="7047057" cy="369332"/>
          </a:xfrm>
          <a:prstGeom prst="rect">
            <a:avLst/>
          </a:prstGeom>
          <a:noFill/>
        </p:spPr>
        <p:txBody>
          <a:bodyPr wrap="square">
            <a:spAutoFit/>
          </a:bodyPr>
          <a:lstStyle>
            <a:defPPr>
              <a:defRPr lang="en-US"/>
            </a:defPPr>
            <a:lvl1pPr algn="ctr">
              <a:defRPr sz="2000" b="1">
                <a:solidFill>
                  <a:schemeClr val="accent2"/>
                </a:solidFill>
                <a:latin typeface="Calibri" panose="020F0502020204030204" pitchFamily="34" charset="0"/>
                <a:cs typeface="Calibri" panose="020F0502020204030204" pitchFamily="34" charset="0"/>
              </a:defRPr>
            </a:lvl1pPr>
            <a:lvl2pPr marL="15875" indent="0" algn="l" defTabSz="914400" rtl="0" eaLnBrk="1" latinLnBrk="0" hangingPunct="1">
              <a:lnSpc>
                <a:spcPct val="110000"/>
              </a:lnSpc>
              <a:spcBef>
                <a:spcPts val="0"/>
              </a:spcBef>
              <a:spcAft>
                <a:spcPts val="600"/>
              </a:spcAft>
              <a:buFont typeface="Apple Symbols" panose="02000000000000000000" pitchFamily="2" charset="-79"/>
              <a:buNone/>
              <a:tabLst/>
              <a:defRPr lang="en-US" sz="1800" b="0" i="1" kern="1600" spc="-50" baseline="0">
                <a:solidFill>
                  <a:schemeClr val="tx1"/>
                </a:solidFill>
                <a:latin typeface="Georgia" panose="02040502050405020303" pitchFamily="18" charset="0"/>
                <a:ea typeface="+mn-ea"/>
                <a:cs typeface="+mn-cs"/>
              </a:defRPr>
            </a:lvl2pPr>
            <a:lvl3pPr marL="287338" indent="-169863" algn="l" defTabSz="914400" rtl="0" eaLnBrk="1" latinLnBrk="0" hangingPunct="1">
              <a:lnSpc>
                <a:spcPct val="110000"/>
              </a:lnSpc>
              <a:spcBef>
                <a:spcPts val="0"/>
              </a:spcBef>
              <a:spcAft>
                <a:spcPts val="600"/>
              </a:spcAft>
              <a:buFont typeface="Apple Symbols" panose="02000000000000000000" pitchFamily="2" charset="-79"/>
              <a:buChar char="⎼"/>
              <a:tabLst/>
              <a:defRPr lang="en-US" sz="1600" b="0" i="0" kern="1600" spc="-50" baseline="0">
                <a:solidFill>
                  <a:schemeClr val="tx1"/>
                </a:solidFill>
                <a:latin typeface="Trebuchet MS" panose="020B0703020202090204" pitchFamily="34" charset="0"/>
                <a:ea typeface="+mn-ea"/>
                <a:cs typeface="+mn-cs"/>
              </a:defRPr>
            </a:lvl3pPr>
            <a:lvl4pPr marL="693738" indent="-169863" algn="l" defTabSz="914400" rtl="0" eaLnBrk="1" latinLnBrk="0" hangingPunct="1">
              <a:lnSpc>
                <a:spcPct val="110000"/>
              </a:lnSpc>
              <a:spcBef>
                <a:spcPts val="0"/>
              </a:spcBef>
              <a:spcAft>
                <a:spcPts val="600"/>
              </a:spcAft>
              <a:buFont typeface="Apple Symbols" panose="02000000000000000000" pitchFamily="2" charset="-79"/>
              <a:buChar char="⎼"/>
              <a:tabLst/>
              <a:defRPr lang="en-US" sz="1400" b="0" i="0" kern="1600" spc="-50" baseline="0">
                <a:solidFill>
                  <a:schemeClr val="tx1"/>
                </a:solidFill>
                <a:latin typeface="Trebuchet MS" panose="020B0703020202090204" pitchFamily="34" charset="0"/>
                <a:ea typeface="+mn-ea"/>
                <a:cs typeface="+mn-cs"/>
              </a:defRPr>
            </a:lvl4pPr>
            <a:lvl5pPr marL="1376363" indent="-174625" algn="l" defTabSz="914400" rtl="0" eaLnBrk="1" latinLnBrk="0" hangingPunct="1">
              <a:lnSpc>
                <a:spcPct val="110000"/>
              </a:lnSpc>
              <a:spcBef>
                <a:spcPts val="0"/>
              </a:spcBef>
              <a:spcAft>
                <a:spcPts val="600"/>
              </a:spcAft>
              <a:buFont typeface="Apple Symbols" panose="02000000000000000000" pitchFamily="2" charset="-79"/>
              <a:buChar char="⎼"/>
              <a:tabLst/>
              <a:defRPr sz="1200" b="0" i="0" kern="1600" spc="-50" baseline="0">
                <a:solidFill>
                  <a:schemeClr val="tx1"/>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ROC Curve for Different NITs</a:t>
            </a:r>
          </a:p>
        </p:txBody>
      </p:sp>
      <p:graphicFrame>
        <p:nvGraphicFramePr>
          <p:cNvPr id="17" name="Chart 16">
            <a:extLst>
              <a:ext uri="{FF2B5EF4-FFF2-40B4-BE49-F238E27FC236}">
                <a16:creationId xmlns:a16="http://schemas.microsoft.com/office/drawing/2014/main" id="{292CD255-469A-4B1D-9026-FCB0081B581C}"/>
              </a:ext>
            </a:extLst>
          </p:cNvPr>
          <p:cNvGraphicFramePr/>
          <p:nvPr>
            <p:extLst>
              <p:ext uri="{D42A27DB-BD31-4B8C-83A1-F6EECF244321}">
                <p14:modId xmlns:p14="http://schemas.microsoft.com/office/powerpoint/2010/main" val="3959304957"/>
              </p:ext>
            </p:extLst>
          </p:nvPr>
        </p:nvGraphicFramePr>
        <p:xfrm>
          <a:off x="1165328" y="1917669"/>
          <a:ext cx="9376376" cy="3830430"/>
        </p:xfrm>
        <a:graphic>
          <a:graphicData uri="http://schemas.openxmlformats.org/drawingml/2006/chart">
            <c:chart xmlns:c="http://schemas.openxmlformats.org/drawingml/2006/chart" xmlns:r="http://schemas.openxmlformats.org/officeDocument/2006/relationships" r:id="rId3"/>
          </a:graphicData>
        </a:graphic>
      </p:graphicFrame>
      <p:grpSp>
        <p:nvGrpSpPr>
          <p:cNvPr id="44" name="Group 43">
            <a:extLst>
              <a:ext uri="{FF2B5EF4-FFF2-40B4-BE49-F238E27FC236}">
                <a16:creationId xmlns:a16="http://schemas.microsoft.com/office/drawing/2014/main" id="{FC24DCFD-4DBE-FCC9-38E7-7F0C80AB19DC}"/>
              </a:ext>
            </a:extLst>
          </p:cNvPr>
          <p:cNvGrpSpPr/>
          <p:nvPr/>
        </p:nvGrpSpPr>
        <p:grpSpPr>
          <a:xfrm>
            <a:off x="2519130" y="2074024"/>
            <a:ext cx="7165999" cy="2992197"/>
            <a:chOff x="2519130" y="1535168"/>
            <a:chExt cx="7430122" cy="3317353"/>
          </a:xfrm>
        </p:grpSpPr>
        <p:cxnSp>
          <p:nvCxnSpPr>
            <p:cNvPr id="27" name="Straight Connector 26">
              <a:extLst>
                <a:ext uri="{FF2B5EF4-FFF2-40B4-BE49-F238E27FC236}">
                  <a16:creationId xmlns:a16="http://schemas.microsoft.com/office/drawing/2014/main" id="{353FDEB2-8052-433F-BB3A-F3D230E3CDAF}"/>
                </a:ext>
              </a:extLst>
            </p:cNvPr>
            <p:cNvCxnSpPr>
              <a:cxnSpLocks/>
            </p:cNvCxnSpPr>
            <p:nvPr/>
          </p:nvCxnSpPr>
          <p:spPr>
            <a:xfrm flipH="1">
              <a:off x="2519130" y="1557840"/>
              <a:ext cx="7419530" cy="3294681"/>
            </a:xfrm>
            <a:prstGeom prst="line">
              <a:avLst/>
            </a:prstGeom>
            <a:ln w="28575">
              <a:solidFill>
                <a:schemeClr val="tx2"/>
              </a:solidFill>
              <a:prstDash val="sysDash"/>
            </a:ln>
          </p:spPr>
          <p:style>
            <a:lnRef idx="1">
              <a:schemeClr val="accent1"/>
            </a:lnRef>
            <a:fillRef idx="0">
              <a:schemeClr val="accent1"/>
            </a:fillRef>
            <a:effectRef idx="0">
              <a:schemeClr val="accent1"/>
            </a:effectRef>
            <a:fontRef idx="minor">
              <a:schemeClr val="tx1"/>
            </a:fontRef>
          </p:style>
        </p:cxnSp>
        <p:sp>
          <p:nvSpPr>
            <p:cNvPr id="18" name="Freeform 22">
              <a:extLst>
                <a:ext uri="{FF2B5EF4-FFF2-40B4-BE49-F238E27FC236}">
                  <a16:creationId xmlns:a16="http://schemas.microsoft.com/office/drawing/2014/main" id="{48F10B6E-FF49-4D48-8450-5258346C7282}"/>
                </a:ext>
              </a:extLst>
            </p:cNvPr>
            <p:cNvSpPr/>
            <p:nvPr/>
          </p:nvSpPr>
          <p:spPr>
            <a:xfrm>
              <a:off x="2519130" y="1535168"/>
              <a:ext cx="7397627" cy="3272527"/>
            </a:xfrm>
            <a:custGeom>
              <a:avLst/>
              <a:gdLst>
                <a:gd name="connsiteX0" fmla="*/ 3735860 w 3735860"/>
                <a:gd name="connsiteY0" fmla="*/ 0 h 3760573"/>
                <a:gd name="connsiteX1" fmla="*/ 3678195 w 3735860"/>
                <a:gd name="connsiteY1" fmla="*/ 0 h 3760573"/>
                <a:gd name="connsiteX2" fmla="*/ 3678195 w 3735860"/>
                <a:gd name="connsiteY2" fmla="*/ 53546 h 3760573"/>
                <a:gd name="connsiteX3" fmla="*/ 3369276 w 3735860"/>
                <a:gd name="connsiteY3" fmla="*/ 53546 h 3760573"/>
                <a:gd name="connsiteX4" fmla="*/ 3369276 w 3735860"/>
                <a:gd name="connsiteY4" fmla="*/ 98854 h 3760573"/>
                <a:gd name="connsiteX5" fmla="*/ 3159211 w 3735860"/>
                <a:gd name="connsiteY5" fmla="*/ 98854 h 3760573"/>
                <a:gd name="connsiteX6" fmla="*/ 3159211 w 3735860"/>
                <a:gd name="connsiteY6" fmla="*/ 156519 h 3760573"/>
                <a:gd name="connsiteX7" fmla="*/ 3118022 w 3735860"/>
                <a:gd name="connsiteY7" fmla="*/ 156519 h 3760573"/>
                <a:gd name="connsiteX8" fmla="*/ 3118022 w 3735860"/>
                <a:gd name="connsiteY8" fmla="*/ 201827 h 3760573"/>
                <a:gd name="connsiteX9" fmla="*/ 3085070 w 3735860"/>
                <a:gd name="connsiteY9" fmla="*/ 201827 h 3760573"/>
                <a:gd name="connsiteX10" fmla="*/ 3085070 w 3735860"/>
                <a:gd name="connsiteY10" fmla="*/ 259492 h 3760573"/>
                <a:gd name="connsiteX11" fmla="*/ 3002692 w 3735860"/>
                <a:gd name="connsiteY11" fmla="*/ 259492 h 3760573"/>
                <a:gd name="connsiteX12" fmla="*/ 3002692 w 3735860"/>
                <a:gd name="connsiteY12" fmla="*/ 308919 h 3760573"/>
                <a:gd name="connsiteX13" fmla="*/ 2718487 w 3735860"/>
                <a:gd name="connsiteY13" fmla="*/ 308919 h 3760573"/>
                <a:gd name="connsiteX14" fmla="*/ 2718487 w 3735860"/>
                <a:gd name="connsiteY14" fmla="*/ 358346 h 3760573"/>
                <a:gd name="connsiteX15" fmla="*/ 2520779 w 3735860"/>
                <a:gd name="connsiteY15" fmla="*/ 358346 h 3760573"/>
                <a:gd name="connsiteX16" fmla="*/ 2496065 w 3735860"/>
                <a:gd name="connsiteY16" fmla="*/ 411892 h 3760573"/>
                <a:gd name="connsiteX17" fmla="*/ 2298357 w 3735860"/>
                <a:gd name="connsiteY17" fmla="*/ 411892 h 3760573"/>
                <a:gd name="connsiteX18" fmla="*/ 2298357 w 3735860"/>
                <a:gd name="connsiteY18" fmla="*/ 453081 h 3760573"/>
                <a:gd name="connsiteX19" fmla="*/ 2277762 w 3735860"/>
                <a:gd name="connsiteY19" fmla="*/ 453081 h 3760573"/>
                <a:gd name="connsiteX20" fmla="*/ 2277762 w 3735860"/>
                <a:gd name="connsiteY20" fmla="*/ 514865 h 3760573"/>
                <a:gd name="connsiteX21" fmla="*/ 2253049 w 3735860"/>
                <a:gd name="connsiteY21" fmla="*/ 514865 h 3760573"/>
                <a:gd name="connsiteX22" fmla="*/ 2253049 w 3735860"/>
                <a:gd name="connsiteY22" fmla="*/ 572530 h 3760573"/>
                <a:gd name="connsiteX23" fmla="*/ 2170670 w 3735860"/>
                <a:gd name="connsiteY23" fmla="*/ 572530 h 3760573"/>
                <a:gd name="connsiteX24" fmla="*/ 2170670 w 3735860"/>
                <a:gd name="connsiteY24" fmla="*/ 704335 h 3760573"/>
                <a:gd name="connsiteX25" fmla="*/ 2133600 w 3735860"/>
                <a:gd name="connsiteY25" fmla="*/ 704335 h 3760573"/>
                <a:gd name="connsiteX26" fmla="*/ 2133600 w 3735860"/>
                <a:gd name="connsiteY26" fmla="*/ 770238 h 3760573"/>
                <a:gd name="connsiteX27" fmla="*/ 1977081 w 3735860"/>
                <a:gd name="connsiteY27" fmla="*/ 770238 h 3760573"/>
                <a:gd name="connsiteX28" fmla="*/ 1977081 w 3735860"/>
                <a:gd name="connsiteY28" fmla="*/ 823784 h 3760573"/>
                <a:gd name="connsiteX29" fmla="*/ 1861752 w 3735860"/>
                <a:gd name="connsiteY29" fmla="*/ 823784 h 3760573"/>
                <a:gd name="connsiteX30" fmla="*/ 1861752 w 3735860"/>
                <a:gd name="connsiteY30" fmla="*/ 877330 h 3760573"/>
                <a:gd name="connsiteX31" fmla="*/ 1841157 w 3735860"/>
                <a:gd name="connsiteY31" fmla="*/ 877330 h 3760573"/>
                <a:gd name="connsiteX32" fmla="*/ 1841157 w 3735860"/>
                <a:gd name="connsiteY32" fmla="*/ 1033848 h 3760573"/>
                <a:gd name="connsiteX33" fmla="*/ 1771135 w 3735860"/>
                <a:gd name="connsiteY33" fmla="*/ 1033848 h 3760573"/>
                <a:gd name="connsiteX34" fmla="*/ 1771135 w 3735860"/>
                <a:gd name="connsiteY34" fmla="*/ 1083276 h 3760573"/>
                <a:gd name="connsiteX35" fmla="*/ 1606379 w 3735860"/>
                <a:gd name="connsiteY35" fmla="*/ 1083276 h 3760573"/>
                <a:gd name="connsiteX36" fmla="*/ 1606379 w 3735860"/>
                <a:gd name="connsiteY36" fmla="*/ 1128584 h 3760573"/>
                <a:gd name="connsiteX37" fmla="*/ 1301579 w 3735860"/>
                <a:gd name="connsiteY37" fmla="*/ 1128584 h 3760573"/>
                <a:gd name="connsiteX38" fmla="*/ 1301579 w 3735860"/>
                <a:gd name="connsiteY38" fmla="*/ 1285103 h 3760573"/>
                <a:gd name="connsiteX39" fmla="*/ 1272746 w 3735860"/>
                <a:gd name="connsiteY39" fmla="*/ 1285103 h 3760573"/>
                <a:gd name="connsiteX40" fmla="*/ 1272746 w 3735860"/>
                <a:gd name="connsiteY40" fmla="*/ 1342767 h 3760573"/>
                <a:gd name="connsiteX41" fmla="*/ 1252152 w 3735860"/>
                <a:gd name="connsiteY41" fmla="*/ 1342767 h 3760573"/>
                <a:gd name="connsiteX42" fmla="*/ 1252152 w 3735860"/>
                <a:gd name="connsiteY42" fmla="*/ 1392194 h 3760573"/>
                <a:gd name="connsiteX43" fmla="*/ 1231557 w 3735860"/>
                <a:gd name="connsiteY43" fmla="*/ 1392194 h 3760573"/>
                <a:gd name="connsiteX44" fmla="*/ 1231557 w 3735860"/>
                <a:gd name="connsiteY44" fmla="*/ 1437503 h 3760573"/>
                <a:gd name="connsiteX45" fmla="*/ 1206843 w 3735860"/>
                <a:gd name="connsiteY45" fmla="*/ 1437503 h 3760573"/>
                <a:gd name="connsiteX46" fmla="*/ 1206843 w 3735860"/>
                <a:gd name="connsiteY46" fmla="*/ 1491048 h 3760573"/>
                <a:gd name="connsiteX47" fmla="*/ 1165654 w 3735860"/>
                <a:gd name="connsiteY47" fmla="*/ 1491048 h 3760573"/>
                <a:gd name="connsiteX48" fmla="*/ 1165654 w 3735860"/>
                <a:gd name="connsiteY48" fmla="*/ 1606378 h 3760573"/>
                <a:gd name="connsiteX49" fmla="*/ 1132703 w 3735860"/>
                <a:gd name="connsiteY49" fmla="*/ 1606378 h 3760573"/>
                <a:gd name="connsiteX50" fmla="*/ 1132703 w 3735860"/>
                <a:gd name="connsiteY50" fmla="*/ 1647567 h 3760573"/>
                <a:gd name="connsiteX51" fmla="*/ 1099752 w 3735860"/>
                <a:gd name="connsiteY51" fmla="*/ 1647567 h 3760573"/>
                <a:gd name="connsiteX52" fmla="*/ 1099752 w 3735860"/>
                <a:gd name="connsiteY52" fmla="*/ 1754659 h 3760573"/>
                <a:gd name="connsiteX53" fmla="*/ 1050325 w 3735860"/>
                <a:gd name="connsiteY53" fmla="*/ 1754659 h 3760573"/>
                <a:gd name="connsiteX54" fmla="*/ 1050325 w 3735860"/>
                <a:gd name="connsiteY54" fmla="*/ 1804086 h 3760573"/>
                <a:gd name="connsiteX55" fmla="*/ 889687 w 3735860"/>
                <a:gd name="connsiteY55" fmla="*/ 1804086 h 3760573"/>
                <a:gd name="connsiteX56" fmla="*/ 889687 w 3735860"/>
                <a:gd name="connsiteY56" fmla="*/ 1911178 h 3760573"/>
                <a:gd name="connsiteX57" fmla="*/ 815546 w 3735860"/>
                <a:gd name="connsiteY57" fmla="*/ 1911178 h 3760573"/>
                <a:gd name="connsiteX58" fmla="*/ 815546 w 3735860"/>
                <a:gd name="connsiteY58" fmla="*/ 2166551 h 3760573"/>
                <a:gd name="connsiteX59" fmla="*/ 745525 w 3735860"/>
                <a:gd name="connsiteY59" fmla="*/ 2166551 h 3760573"/>
                <a:gd name="connsiteX60" fmla="*/ 745525 w 3735860"/>
                <a:gd name="connsiteY60" fmla="*/ 2265405 h 3760573"/>
                <a:gd name="connsiteX61" fmla="*/ 564292 w 3735860"/>
                <a:gd name="connsiteY61" fmla="*/ 2265405 h 3760573"/>
                <a:gd name="connsiteX62" fmla="*/ 564292 w 3735860"/>
                <a:gd name="connsiteY62" fmla="*/ 2306594 h 3760573"/>
                <a:gd name="connsiteX63" fmla="*/ 539579 w 3735860"/>
                <a:gd name="connsiteY63" fmla="*/ 2306594 h 3760573"/>
                <a:gd name="connsiteX64" fmla="*/ 539579 w 3735860"/>
                <a:gd name="connsiteY64" fmla="*/ 2364259 h 3760573"/>
                <a:gd name="connsiteX65" fmla="*/ 469557 w 3735860"/>
                <a:gd name="connsiteY65" fmla="*/ 2364259 h 3760573"/>
                <a:gd name="connsiteX66" fmla="*/ 469557 w 3735860"/>
                <a:gd name="connsiteY66" fmla="*/ 2475470 h 3760573"/>
                <a:gd name="connsiteX67" fmla="*/ 444843 w 3735860"/>
                <a:gd name="connsiteY67" fmla="*/ 2475470 h 3760573"/>
                <a:gd name="connsiteX68" fmla="*/ 444843 w 3735860"/>
                <a:gd name="connsiteY68" fmla="*/ 2574324 h 3760573"/>
                <a:gd name="connsiteX69" fmla="*/ 420130 w 3735860"/>
                <a:gd name="connsiteY69" fmla="*/ 2574324 h 3760573"/>
                <a:gd name="connsiteX70" fmla="*/ 420130 w 3735860"/>
                <a:gd name="connsiteY70" fmla="*/ 2677297 h 3760573"/>
                <a:gd name="connsiteX71" fmla="*/ 329514 w 3735860"/>
                <a:gd name="connsiteY71" fmla="*/ 2677297 h 3760573"/>
                <a:gd name="connsiteX72" fmla="*/ 329514 w 3735860"/>
                <a:gd name="connsiteY72" fmla="*/ 2730843 h 3760573"/>
                <a:gd name="connsiteX73" fmla="*/ 284206 w 3735860"/>
                <a:gd name="connsiteY73" fmla="*/ 2730843 h 3760573"/>
                <a:gd name="connsiteX74" fmla="*/ 284206 w 3735860"/>
                <a:gd name="connsiteY74" fmla="*/ 2825578 h 3760573"/>
                <a:gd name="connsiteX75" fmla="*/ 267730 w 3735860"/>
                <a:gd name="connsiteY75" fmla="*/ 2825578 h 3760573"/>
                <a:gd name="connsiteX76" fmla="*/ 267730 w 3735860"/>
                <a:gd name="connsiteY76" fmla="*/ 2879124 h 3760573"/>
                <a:gd name="connsiteX77" fmla="*/ 230660 w 3735860"/>
                <a:gd name="connsiteY77" fmla="*/ 2879124 h 3760573"/>
                <a:gd name="connsiteX78" fmla="*/ 230660 w 3735860"/>
                <a:gd name="connsiteY78" fmla="*/ 2924432 h 3760573"/>
                <a:gd name="connsiteX79" fmla="*/ 189470 w 3735860"/>
                <a:gd name="connsiteY79" fmla="*/ 2924432 h 3760573"/>
                <a:gd name="connsiteX80" fmla="*/ 189470 w 3735860"/>
                <a:gd name="connsiteY80" fmla="*/ 2977978 h 3760573"/>
                <a:gd name="connsiteX81" fmla="*/ 189470 w 3735860"/>
                <a:gd name="connsiteY81" fmla="*/ 2977978 h 3760573"/>
                <a:gd name="connsiteX82" fmla="*/ 160638 w 3735860"/>
                <a:gd name="connsiteY82" fmla="*/ 3006810 h 3760573"/>
                <a:gd name="connsiteX83" fmla="*/ 160638 w 3735860"/>
                <a:gd name="connsiteY83" fmla="*/ 3039762 h 3760573"/>
                <a:gd name="connsiteX84" fmla="*/ 160638 w 3735860"/>
                <a:gd name="connsiteY84" fmla="*/ 3142735 h 3760573"/>
                <a:gd name="connsiteX85" fmla="*/ 41189 w 3735860"/>
                <a:gd name="connsiteY85" fmla="*/ 3142735 h 3760573"/>
                <a:gd name="connsiteX86" fmla="*/ 41189 w 3735860"/>
                <a:gd name="connsiteY86" fmla="*/ 3546389 h 3760573"/>
                <a:gd name="connsiteX87" fmla="*/ 41189 w 3735860"/>
                <a:gd name="connsiteY87" fmla="*/ 3739978 h 3760573"/>
                <a:gd name="connsiteX88" fmla="*/ 0 w 3735860"/>
                <a:gd name="connsiteY88" fmla="*/ 3748216 h 3760573"/>
                <a:gd name="connsiteX89" fmla="*/ 12357 w 3735860"/>
                <a:gd name="connsiteY89" fmla="*/ 3760573 h 3760573"/>
                <a:gd name="connsiteX0" fmla="*/ 3735860 w 3735860"/>
                <a:gd name="connsiteY0" fmla="*/ 0 h 3755978"/>
                <a:gd name="connsiteX1" fmla="*/ 3678195 w 3735860"/>
                <a:gd name="connsiteY1" fmla="*/ 0 h 3755978"/>
                <a:gd name="connsiteX2" fmla="*/ 3678195 w 3735860"/>
                <a:gd name="connsiteY2" fmla="*/ 53546 h 3755978"/>
                <a:gd name="connsiteX3" fmla="*/ 3369276 w 3735860"/>
                <a:gd name="connsiteY3" fmla="*/ 53546 h 3755978"/>
                <a:gd name="connsiteX4" fmla="*/ 3369276 w 3735860"/>
                <a:gd name="connsiteY4" fmla="*/ 98854 h 3755978"/>
                <a:gd name="connsiteX5" fmla="*/ 3159211 w 3735860"/>
                <a:gd name="connsiteY5" fmla="*/ 98854 h 3755978"/>
                <a:gd name="connsiteX6" fmla="*/ 3159211 w 3735860"/>
                <a:gd name="connsiteY6" fmla="*/ 156519 h 3755978"/>
                <a:gd name="connsiteX7" fmla="*/ 3118022 w 3735860"/>
                <a:gd name="connsiteY7" fmla="*/ 156519 h 3755978"/>
                <a:gd name="connsiteX8" fmla="*/ 3118022 w 3735860"/>
                <a:gd name="connsiteY8" fmla="*/ 201827 h 3755978"/>
                <a:gd name="connsiteX9" fmla="*/ 3085070 w 3735860"/>
                <a:gd name="connsiteY9" fmla="*/ 201827 h 3755978"/>
                <a:gd name="connsiteX10" fmla="*/ 3085070 w 3735860"/>
                <a:gd name="connsiteY10" fmla="*/ 259492 h 3755978"/>
                <a:gd name="connsiteX11" fmla="*/ 3002692 w 3735860"/>
                <a:gd name="connsiteY11" fmla="*/ 259492 h 3755978"/>
                <a:gd name="connsiteX12" fmla="*/ 3002692 w 3735860"/>
                <a:gd name="connsiteY12" fmla="*/ 308919 h 3755978"/>
                <a:gd name="connsiteX13" fmla="*/ 2718487 w 3735860"/>
                <a:gd name="connsiteY13" fmla="*/ 308919 h 3755978"/>
                <a:gd name="connsiteX14" fmla="*/ 2718487 w 3735860"/>
                <a:gd name="connsiteY14" fmla="*/ 358346 h 3755978"/>
                <a:gd name="connsiteX15" fmla="*/ 2520779 w 3735860"/>
                <a:gd name="connsiteY15" fmla="*/ 358346 h 3755978"/>
                <a:gd name="connsiteX16" fmla="*/ 2496065 w 3735860"/>
                <a:gd name="connsiteY16" fmla="*/ 411892 h 3755978"/>
                <a:gd name="connsiteX17" fmla="*/ 2298357 w 3735860"/>
                <a:gd name="connsiteY17" fmla="*/ 411892 h 3755978"/>
                <a:gd name="connsiteX18" fmla="*/ 2298357 w 3735860"/>
                <a:gd name="connsiteY18" fmla="*/ 453081 h 3755978"/>
                <a:gd name="connsiteX19" fmla="*/ 2277762 w 3735860"/>
                <a:gd name="connsiteY19" fmla="*/ 453081 h 3755978"/>
                <a:gd name="connsiteX20" fmla="*/ 2277762 w 3735860"/>
                <a:gd name="connsiteY20" fmla="*/ 514865 h 3755978"/>
                <a:gd name="connsiteX21" fmla="*/ 2253049 w 3735860"/>
                <a:gd name="connsiteY21" fmla="*/ 514865 h 3755978"/>
                <a:gd name="connsiteX22" fmla="*/ 2253049 w 3735860"/>
                <a:gd name="connsiteY22" fmla="*/ 572530 h 3755978"/>
                <a:gd name="connsiteX23" fmla="*/ 2170670 w 3735860"/>
                <a:gd name="connsiteY23" fmla="*/ 572530 h 3755978"/>
                <a:gd name="connsiteX24" fmla="*/ 2170670 w 3735860"/>
                <a:gd name="connsiteY24" fmla="*/ 704335 h 3755978"/>
                <a:gd name="connsiteX25" fmla="*/ 2133600 w 3735860"/>
                <a:gd name="connsiteY25" fmla="*/ 704335 h 3755978"/>
                <a:gd name="connsiteX26" fmla="*/ 2133600 w 3735860"/>
                <a:gd name="connsiteY26" fmla="*/ 770238 h 3755978"/>
                <a:gd name="connsiteX27" fmla="*/ 1977081 w 3735860"/>
                <a:gd name="connsiteY27" fmla="*/ 770238 h 3755978"/>
                <a:gd name="connsiteX28" fmla="*/ 1977081 w 3735860"/>
                <a:gd name="connsiteY28" fmla="*/ 823784 h 3755978"/>
                <a:gd name="connsiteX29" fmla="*/ 1861752 w 3735860"/>
                <a:gd name="connsiteY29" fmla="*/ 823784 h 3755978"/>
                <a:gd name="connsiteX30" fmla="*/ 1861752 w 3735860"/>
                <a:gd name="connsiteY30" fmla="*/ 877330 h 3755978"/>
                <a:gd name="connsiteX31" fmla="*/ 1841157 w 3735860"/>
                <a:gd name="connsiteY31" fmla="*/ 877330 h 3755978"/>
                <a:gd name="connsiteX32" fmla="*/ 1841157 w 3735860"/>
                <a:gd name="connsiteY32" fmla="*/ 1033848 h 3755978"/>
                <a:gd name="connsiteX33" fmla="*/ 1771135 w 3735860"/>
                <a:gd name="connsiteY33" fmla="*/ 1033848 h 3755978"/>
                <a:gd name="connsiteX34" fmla="*/ 1771135 w 3735860"/>
                <a:gd name="connsiteY34" fmla="*/ 1083276 h 3755978"/>
                <a:gd name="connsiteX35" fmla="*/ 1606379 w 3735860"/>
                <a:gd name="connsiteY35" fmla="*/ 1083276 h 3755978"/>
                <a:gd name="connsiteX36" fmla="*/ 1606379 w 3735860"/>
                <a:gd name="connsiteY36" fmla="*/ 1128584 h 3755978"/>
                <a:gd name="connsiteX37" fmla="*/ 1301579 w 3735860"/>
                <a:gd name="connsiteY37" fmla="*/ 1128584 h 3755978"/>
                <a:gd name="connsiteX38" fmla="*/ 1301579 w 3735860"/>
                <a:gd name="connsiteY38" fmla="*/ 1285103 h 3755978"/>
                <a:gd name="connsiteX39" fmla="*/ 1272746 w 3735860"/>
                <a:gd name="connsiteY39" fmla="*/ 1285103 h 3755978"/>
                <a:gd name="connsiteX40" fmla="*/ 1272746 w 3735860"/>
                <a:gd name="connsiteY40" fmla="*/ 1342767 h 3755978"/>
                <a:gd name="connsiteX41" fmla="*/ 1252152 w 3735860"/>
                <a:gd name="connsiteY41" fmla="*/ 1342767 h 3755978"/>
                <a:gd name="connsiteX42" fmla="*/ 1252152 w 3735860"/>
                <a:gd name="connsiteY42" fmla="*/ 1392194 h 3755978"/>
                <a:gd name="connsiteX43" fmla="*/ 1231557 w 3735860"/>
                <a:gd name="connsiteY43" fmla="*/ 1392194 h 3755978"/>
                <a:gd name="connsiteX44" fmla="*/ 1231557 w 3735860"/>
                <a:gd name="connsiteY44" fmla="*/ 1437503 h 3755978"/>
                <a:gd name="connsiteX45" fmla="*/ 1206843 w 3735860"/>
                <a:gd name="connsiteY45" fmla="*/ 1437503 h 3755978"/>
                <a:gd name="connsiteX46" fmla="*/ 1206843 w 3735860"/>
                <a:gd name="connsiteY46" fmla="*/ 1491048 h 3755978"/>
                <a:gd name="connsiteX47" fmla="*/ 1165654 w 3735860"/>
                <a:gd name="connsiteY47" fmla="*/ 1491048 h 3755978"/>
                <a:gd name="connsiteX48" fmla="*/ 1165654 w 3735860"/>
                <a:gd name="connsiteY48" fmla="*/ 1606378 h 3755978"/>
                <a:gd name="connsiteX49" fmla="*/ 1132703 w 3735860"/>
                <a:gd name="connsiteY49" fmla="*/ 1606378 h 3755978"/>
                <a:gd name="connsiteX50" fmla="*/ 1132703 w 3735860"/>
                <a:gd name="connsiteY50" fmla="*/ 1647567 h 3755978"/>
                <a:gd name="connsiteX51" fmla="*/ 1099752 w 3735860"/>
                <a:gd name="connsiteY51" fmla="*/ 1647567 h 3755978"/>
                <a:gd name="connsiteX52" fmla="*/ 1099752 w 3735860"/>
                <a:gd name="connsiteY52" fmla="*/ 1754659 h 3755978"/>
                <a:gd name="connsiteX53" fmla="*/ 1050325 w 3735860"/>
                <a:gd name="connsiteY53" fmla="*/ 1754659 h 3755978"/>
                <a:gd name="connsiteX54" fmla="*/ 1050325 w 3735860"/>
                <a:gd name="connsiteY54" fmla="*/ 1804086 h 3755978"/>
                <a:gd name="connsiteX55" fmla="*/ 889687 w 3735860"/>
                <a:gd name="connsiteY55" fmla="*/ 1804086 h 3755978"/>
                <a:gd name="connsiteX56" fmla="*/ 889687 w 3735860"/>
                <a:gd name="connsiteY56" fmla="*/ 1911178 h 3755978"/>
                <a:gd name="connsiteX57" fmla="*/ 815546 w 3735860"/>
                <a:gd name="connsiteY57" fmla="*/ 1911178 h 3755978"/>
                <a:gd name="connsiteX58" fmla="*/ 815546 w 3735860"/>
                <a:gd name="connsiteY58" fmla="*/ 2166551 h 3755978"/>
                <a:gd name="connsiteX59" fmla="*/ 745525 w 3735860"/>
                <a:gd name="connsiteY59" fmla="*/ 2166551 h 3755978"/>
                <a:gd name="connsiteX60" fmla="*/ 745525 w 3735860"/>
                <a:gd name="connsiteY60" fmla="*/ 2265405 h 3755978"/>
                <a:gd name="connsiteX61" fmla="*/ 564292 w 3735860"/>
                <a:gd name="connsiteY61" fmla="*/ 2265405 h 3755978"/>
                <a:gd name="connsiteX62" fmla="*/ 564292 w 3735860"/>
                <a:gd name="connsiteY62" fmla="*/ 2306594 h 3755978"/>
                <a:gd name="connsiteX63" fmla="*/ 539579 w 3735860"/>
                <a:gd name="connsiteY63" fmla="*/ 2306594 h 3755978"/>
                <a:gd name="connsiteX64" fmla="*/ 539579 w 3735860"/>
                <a:gd name="connsiteY64" fmla="*/ 2364259 h 3755978"/>
                <a:gd name="connsiteX65" fmla="*/ 469557 w 3735860"/>
                <a:gd name="connsiteY65" fmla="*/ 2364259 h 3755978"/>
                <a:gd name="connsiteX66" fmla="*/ 469557 w 3735860"/>
                <a:gd name="connsiteY66" fmla="*/ 2475470 h 3755978"/>
                <a:gd name="connsiteX67" fmla="*/ 444843 w 3735860"/>
                <a:gd name="connsiteY67" fmla="*/ 2475470 h 3755978"/>
                <a:gd name="connsiteX68" fmla="*/ 444843 w 3735860"/>
                <a:gd name="connsiteY68" fmla="*/ 2574324 h 3755978"/>
                <a:gd name="connsiteX69" fmla="*/ 420130 w 3735860"/>
                <a:gd name="connsiteY69" fmla="*/ 2574324 h 3755978"/>
                <a:gd name="connsiteX70" fmla="*/ 420130 w 3735860"/>
                <a:gd name="connsiteY70" fmla="*/ 2677297 h 3755978"/>
                <a:gd name="connsiteX71" fmla="*/ 329514 w 3735860"/>
                <a:gd name="connsiteY71" fmla="*/ 2677297 h 3755978"/>
                <a:gd name="connsiteX72" fmla="*/ 329514 w 3735860"/>
                <a:gd name="connsiteY72" fmla="*/ 2730843 h 3755978"/>
                <a:gd name="connsiteX73" fmla="*/ 284206 w 3735860"/>
                <a:gd name="connsiteY73" fmla="*/ 2730843 h 3755978"/>
                <a:gd name="connsiteX74" fmla="*/ 284206 w 3735860"/>
                <a:gd name="connsiteY74" fmla="*/ 2825578 h 3755978"/>
                <a:gd name="connsiteX75" fmla="*/ 267730 w 3735860"/>
                <a:gd name="connsiteY75" fmla="*/ 2825578 h 3755978"/>
                <a:gd name="connsiteX76" fmla="*/ 267730 w 3735860"/>
                <a:gd name="connsiteY76" fmla="*/ 2879124 h 3755978"/>
                <a:gd name="connsiteX77" fmla="*/ 230660 w 3735860"/>
                <a:gd name="connsiteY77" fmla="*/ 2879124 h 3755978"/>
                <a:gd name="connsiteX78" fmla="*/ 230660 w 3735860"/>
                <a:gd name="connsiteY78" fmla="*/ 2924432 h 3755978"/>
                <a:gd name="connsiteX79" fmla="*/ 189470 w 3735860"/>
                <a:gd name="connsiteY79" fmla="*/ 2924432 h 3755978"/>
                <a:gd name="connsiteX80" fmla="*/ 189470 w 3735860"/>
                <a:gd name="connsiteY80" fmla="*/ 2977978 h 3755978"/>
                <a:gd name="connsiteX81" fmla="*/ 189470 w 3735860"/>
                <a:gd name="connsiteY81" fmla="*/ 2977978 h 3755978"/>
                <a:gd name="connsiteX82" fmla="*/ 160638 w 3735860"/>
                <a:gd name="connsiteY82" fmla="*/ 3006810 h 3755978"/>
                <a:gd name="connsiteX83" fmla="*/ 160638 w 3735860"/>
                <a:gd name="connsiteY83" fmla="*/ 3039762 h 3755978"/>
                <a:gd name="connsiteX84" fmla="*/ 160638 w 3735860"/>
                <a:gd name="connsiteY84" fmla="*/ 3142735 h 3755978"/>
                <a:gd name="connsiteX85" fmla="*/ 41189 w 3735860"/>
                <a:gd name="connsiteY85" fmla="*/ 3142735 h 3755978"/>
                <a:gd name="connsiteX86" fmla="*/ 41189 w 3735860"/>
                <a:gd name="connsiteY86" fmla="*/ 3546389 h 3755978"/>
                <a:gd name="connsiteX87" fmla="*/ 41189 w 3735860"/>
                <a:gd name="connsiteY87" fmla="*/ 3739978 h 3755978"/>
                <a:gd name="connsiteX88" fmla="*/ 0 w 3735860"/>
                <a:gd name="connsiteY88" fmla="*/ 3748216 h 3755978"/>
                <a:gd name="connsiteX89" fmla="*/ 16952 w 3735860"/>
                <a:gd name="connsiteY89" fmla="*/ 3755978 h 3755978"/>
                <a:gd name="connsiteX0" fmla="*/ 3735860 w 3735860"/>
                <a:gd name="connsiteY0" fmla="*/ 0 h 3748216"/>
                <a:gd name="connsiteX1" fmla="*/ 3678195 w 3735860"/>
                <a:gd name="connsiteY1" fmla="*/ 0 h 3748216"/>
                <a:gd name="connsiteX2" fmla="*/ 3678195 w 3735860"/>
                <a:gd name="connsiteY2" fmla="*/ 53546 h 3748216"/>
                <a:gd name="connsiteX3" fmla="*/ 3369276 w 3735860"/>
                <a:gd name="connsiteY3" fmla="*/ 53546 h 3748216"/>
                <a:gd name="connsiteX4" fmla="*/ 3369276 w 3735860"/>
                <a:gd name="connsiteY4" fmla="*/ 98854 h 3748216"/>
                <a:gd name="connsiteX5" fmla="*/ 3159211 w 3735860"/>
                <a:gd name="connsiteY5" fmla="*/ 98854 h 3748216"/>
                <a:gd name="connsiteX6" fmla="*/ 3159211 w 3735860"/>
                <a:gd name="connsiteY6" fmla="*/ 156519 h 3748216"/>
                <a:gd name="connsiteX7" fmla="*/ 3118022 w 3735860"/>
                <a:gd name="connsiteY7" fmla="*/ 156519 h 3748216"/>
                <a:gd name="connsiteX8" fmla="*/ 3118022 w 3735860"/>
                <a:gd name="connsiteY8" fmla="*/ 201827 h 3748216"/>
                <a:gd name="connsiteX9" fmla="*/ 3085070 w 3735860"/>
                <a:gd name="connsiteY9" fmla="*/ 201827 h 3748216"/>
                <a:gd name="connsiteX10" fmla="*/ 3085070 w 3735860"/>
                <a:gd name="connsiteY10" fmla="*/ 259492 h 3748216"/>
                <a:gd name="connsiteX11" fmla="*/ 3002692 w 3735860"/>
                <a:gd name="connsiteY11" fmla="*/ 259492 h 3748216"/>
                <a:gd name="connsiteX12" fmla="*/ 3002692 w 3735860"/>
                <a:gd name="connsiteY12" fmla="*/ 308919 h 3748216"/>
                <a:gd name="connsiteX13" fmla="*/ 2718487 w 3735860"/>
                <a:gd name="connsiteY13" fmla="*/ 308919 h 3748216"/>
                <a:gd name="connsiteX14" fmla="*/ 2718487 w 3735860"/>
                <a:gd name="connsiteY14" fmla="*/ 358346 h 3748216"/>
                <a:gd name="connsiteX15" fmla="*/ 2520779 w 3735860"/>
                <a:gd name="connsiteY15" fmla="*/ 358346 h 3748216"/>
                <a:gd name="connsiteX16" fmla="*/ 2496065 w 3735860"/>
                <a:gd name="connsiteY16" fmla="*/ 411892 h 3748216"/>
                <a:gd name="connsiteX17" fmla="*/ 2298357 w 3735860"/>
                <a:gd name="connsiteY17" fmla="*/ 411892 h 3748216"/>
                <a:gd name="connsiteX18" fmla="*/ 2298357 w 3735860"/>
                <a:gd name="connsiteY18" fmla="*/ 453081 h 3748216"/>
                <a:gd name="connsiteX19" fmla="*/ 2277762 w 3735860"/>
                <a:gd name="connsiteY19" fmla="*/ 453081 h 3748216"/>
                <a:gd name="connsiteX20" fmla="*/ 2277762 w 3735860"/>
                <a:gd name="connsiteY20" fmla="*/ 514865 h 3748216"/>
                <a:gd name="connsiteX21" fmla="*/ 2253049 w 3735860"/>
                <a:gd name="connsiteY21" fmla="*/ 514865 h 3748216"/>
                <a:gd name="connsiteX22" fmla="*/ 2253049 w 3735860"/>
                <a:gd name="connsiteY22" fmla="*/ 572530 h 3748216"/>
                <a:gd name="connsiteX23" fmla="*/ 2170670 w 3735860"/>
                <a:gd name="connsiteY23" fmla="*/ 572530 h 3748216"/>
                <a:gd name="connsiteX24" fmla="*/ 2170670 w 3735860"/>
                <a:gd name="connsiteY24" fmla="*/ 704335 h 3748216"/>
                <a:gd name="connsiteX25" fmla="*/ 2133600 w 3735860"/>
                <a:gd name="connsiteY25" fmla="*/ 704335 h 3748216"/>
                <a:gd name="connsiteX26" fmla="*/ 2133600 w 3735860"/>
                <a:gd name="connsiteY26" fmla="*/ 770238 h 3748216"/>
                <a:gd name="connsiteX27" fmla="*/ 1977081 w 3735860"/>
                <a:gd name="connsiteY27" fmla="*/ 770238 h 3748216"/>
                <a:gd name="connsiteX28" fmla="*/ 1977081 w 3735860"/>
                <a:gd name="connsiteY28" fmla="*/ 823784 h 3748216"/>
                <a:gd name="connsiteX29" fmla="*/ 1861752 w 3735860"/>
                <a:gd name="connsiteY29" fmla="*/ 823784 h 3748216"/>
                <a:gd name="connsiteX30" fmla="*/ 1861752 w 3735860"/>
                <a:gd name="connsiteY30" fmla="*/ 877330 h 3748216"/>
                <a:gd name="connsiteX31" fmla="*/ 1841157 w 3735860"/>
                <a:gd name="connsiteY31" fmla="*/ 877330 h 3748216"/>
                <a:gd name="connsiteX32" fmla="*/ 1841157 w 3735860"/>
                <a:gd name="connsiteY32" fmla="*/ 1033848 h 3748216"/>
                <a:gd name="connsiteX33" fmla="*/ 1771135 w 3735860"/>
                <a:gd name="connsiteY33" fmla="*/ 1033848 h 3748216"/>
                <a:gd name="connsiteX34" fmla="*/ 1771135 w 3735860"/>
                <a:gd name="connsiteY34" fmla="*/ 1083276 h 3748216"/>
                <a:gd name="connsiteX35" fmla="*/ 1606379 w 3735860"/>
                <a:gd name="connsiteY35" fmla="*/ 1083276 h 3748216"/>
                <a:gd name="connsiteX36" fmla="*/ 1606379 w 3735860"/>
                <a:gd name="connsiteY36" fmla="*/ 1128584 h 3748216"/>
                <a:gd name="connsiteX37" fmla="*/ 1301579 w 3735860"/>
                <a:gd name="connsiteY37" fmla="*/ 1128584 h 3748216"/>
                <a:gd name="connsiteX38" fmla="*/ 1301579 w 3735860"/>
                <a:gd name="connsiteY38" fmla="*/ 1285103 h 3748216"/>
                <a:gd name="connsiteX39" fmla="*/ 1272746 w 3735860"/>
                <a:gd name="connsiteY39" fmla="*/ 1285103 h 3748216"/>
                <a:gd name="connsiteX40" fmla="*/ 1272746 w 3735860"/>
                <a:gd name="connsiteY40" fmla="*/ 1342767 h 3748216"/>
                <a:gd name="connsiteX41" fmla="*/ 1252152 w 3735860"/>
                <a:gd name="connsiteY41" fmla="*/ 1342767 h 3748216"/>
                <a:gd name="connsiteX42" fmla="*/ 1252152 w 3735860"/>
                <a:gd name="connsiteY42" fmla="*/ 1392194 h 3748216"/>
                <a:gd name="connsiteX43" fmla="*/ 1231557 w 3735860"/>
                <a:gd name="connsiteY43" fmla="*/ 1392194 h 3748216"/>
                <a:gd name="connsiteX44" fmla="*/ 1231557 w 3735860"/>
                <a:gd name="connsiteY44" fmla="*/ 1437503 h 3748216"/>
                <a:gd name="connsiteX45" fmla="*/ 1206843 w 3735860"/>
                <a:gd name="connsiteY45" fmla="*/ 1437503 h 3748216"/>
                <a:gd name="connsiteX46" fmla="*/ 1206843 w 3735860"/>
                <a:gd name="connsiteY46" fmla="*/ 1491048 h 3748216"/>
                <a:gd name="connsiteX47" fmla="*/ 1165654 w 3735860"/>
                <a:gd name="connsiteY47" fmla="*/ 1491048 h 3748216"/>
                <a:gd name="connsiteX48" fmla="*/ 1165654 w 3735860"/>
                <a:gd name="connsiteY48" fmla="*/ 1606378 h 3748216"/>
                <a:gd name="connsiteX49" fmla="*/ 1132703 w 3735860"/>
                <a:gd name="connsiteY49" fmla="*/ 1606378 h 3748216"/>
                <a:gd name="connsiteX50" fmla="*/ 1132703 w 3735860"/>
                <a:gd name="connsiteY50" fmla="*/ 1647567 h 3748216"/>
                <a:gd name="connsiteX51" fmla="*/ 1099752 w 3735860"/>
                <a:gd name="connsiteY51" fmla="*/ 1647567 h 3748216"/>
                <a:gd name="connsiteX52" fmla="*/ 1099752 w 3735860"/>
                <a:gd name="connsiteY52" fmla="*/ 1754659 h 3748216"/>
                <a:gd name="connsiteX53" fmla="*/ 1050325 w 3735860"/>
                <a:gd name="connsiteY53" fmla="*/ 1754659 h 3748216"/>
                <a:gd name="connsiteX54" fmla="*/ 1050325 w 3735860"/>
                <a:gd name="connsiteY54" fmla="*/ 1804086 h 3748216"/>
                <a:gd name="connsiteX55" fmla="*/ 889687 w 3735860"/>
                <a:gd name="connsiteY55" fmla="*/ 1804086 h 3748216"/>
                <a:gd name="connsiteX56" fmla="*/ 889687 w 3735860"/>
                <a:gd name="connsiteY56" fmla="*/ 1911178 h 3748216"/>
                <a:gd name="connsiteX57" fmla="*/ 815546 w 3735860"/>
                <a:gd name="connsiteY57" fmla="*/ 1911178 h 3748216"/>
                <a:gd name="connsiteX58" fmla="*/ 815546 w 3735860"/>
                <a:gd name="connsiteY58" fmla="*/ 2166551 h 3748216"/>
                <a:gd name="connsiteX59" fmla="*/ 745525 w 3735860"/>
                <a:gd name="connsiteY59" fmla="*/ 2166551 h 3748216"/>
                <a:gd name="connsiteX60" fmla="*/ 745525 w 3735860"/>
                <a:gd name="connsiteY60" fmla="*/ 2265405 h 3748216"/>
                <a:gd name="connsiteX61" fmla="*/ 564292 w 3735860"/>
                <a:gd name="connsiteY61" fmla="*/ 2265405 h 3748216"/>
                <a:gd name="connsiteX62" fmla="*/ 564292 w 3735860"/>
                <a:gd name="connsiteY62" fmla="*/ 2306594 h 3748216"/>
                <a:gd name="connsiteX63" fmla="*/ 539579 w 3735860"/>
                <a:gd name="connsiteY63" fmla="*/ 2306594 h 3748216"/>
                <a:gd name="connsiteX64" fmla="*/ 539579 w 3735860"/>
                <a:gd name="connsiteY64" fmla="*/ 2364259 h 3748216"/>
                <a:gd name="connsiteX65" fmla="*/ 469557 w 3735860"/>
                <a:gd name="connsiteY65" fmla="*/ 2364259 h 3748216"/>
                <a:gd name="connsiteX66" fmla="*/ 469557 w 3735860"/>
                <a:gd name="connsiteY66" fmla="*/ 2475470 h 3748216"/>
                <a:gd name="connsiteX67" fmla="*/ 444843 w 3735860"/>
                <a:gd name="connsiteY67" fmla="*/ 2475470 h 3748216"/>
                <a:gd name="connsiteX68" fmla="*/ 444843 w 3735860"/>
                <a:gd name="connsiteY68" fmla="*/ 2574324 h 3748216"/>
                <a:gd name="connsiteX69" fmla="*/ 420130 w 3735860"/>
                <a:gd name="connsiteY69" fmla="*/ 2574324 h 3748216"/>
                <a:gd name="connsiteX70" fmla="*/ 420130 w 3735860"/>
                <a:gd name="connsiteY70" fmla="*/ 2677297 h 3748216"/>
                <a:gd name="connsiteX71" fmla="*/ 329514 w 3735860"/>
                <a:gd name="connsiteY71" fmla="*/ 2677297 h 3748216"/>
                <a:gd name="connsiteX72" fmla="*/ 329514 w 3735860"/>
                <a:gd name="connsiteY72" fmla="*/ 2730843 h 3748216"/>
                <a:gd name="connsiteX73" fmla="*/ 284206 w 3735860"/>
                <a:gd name="connsiteY73" fmla="*/ 2730843 h 3748216"/>
                <a:gd name="connsiteX74" fmla="*/ 284206 w 3735860"/>
                <a:gd name="connsiteY74" fmla="*/ 2825578 h 3748216"/>
                <a:gd name="connsiteX75" fmla="*/ 267730 w 3735860"/>
                <a:gd name="connsiteY75" fmla="*/ 2825578 h 3748216"/>
                <a:gd name="connsiteX76" fmla="*/ 267730 w 3735860"/>
                <a:gd name="connsiteY76" fmla="*/ 2879124 h 3748216"/>
                <a:gd name="connsiteX77" fmla="*/ 230660 w 3735860"/>
                <a:gd name="connsiteY77" fmla="*/ 2879124 h 3748216"/>
                <a:gd name="connsiteX78" fmla="*/ 230660 w 3735860"/>
                <a:gd name="connsiteY78" fmla="*/ 2924432 h 3748216"/>
                <a:gd name="connsiteX79" fmla="*/ 189470 w 3735860"/>
                <a:gd name="connsiteY79" fmla="*/ 2924432 h 3748216"/>
                <a:gd name="connsiteX80" fmla="*/ 189470 w 3735860"/>
                <a:gd name="connsiteY80" fmla="*/ 2977978 h 3748216"/>
                <a:gd name="connsiteX81" fmla="*/ 189470 w 3735860"/>
                <a:gd name="connsiteY81" fmla="*/ 2977978 h 3748216"/>
                <a:gd name="connsiteX82" fmla="*/ 160638 w 3735860"/>
                <a:gd name="connsiteY82" fmla="*/ 3006810 h 3748216"/>
                <a:gd name="connsiteX83" fmla="*/ 160638 w 3735860"/>
                <a:gd name="connsiteY83" fmla="*/ 3039762 h 3748216"/>
                <a:gd name="connsiteX84" fmla="*/ 160638 w 3735860"/>
                <a:gd name="connsiteY84" fmla="*/ 3142735 h 3748216"/>
                <a:gd name="connsiteX85" fmla="*/ 41189 w 3735860"/>
                <a:gd name="connsiteY85" fmla="*/ 3142735 h 3748216"/>
                <a:gd name="connsiteX86" fmla="*/ 41189 w 3735860"/>
                <a:gd name="connsiteY86" fmla="*/ 3546389 h 3748216"/>
                <a:gd name="connsiteX87" fmla="*/ 41189 w 3735860"/>
                <a:gd name="connsiteY87" fmla="*/ 3739978 h 3748216"/>
                <a:gd name="connsiteX88" fmla="*/ 0 w 3735860"/>
                <a:gd name="connsiteY88" fmla="*/ 3748216 h 3748216"/>
                <a:gd name="connsiteX0" fmla="*/ 3731265 w 3731265"/>
                <a:gd name="connsiteY0" fmla="*/ 0 h 3757406"/>
                <a:gd name="connsiteX1" fmla="*/ 3673600 w 3731265"/>
                <a:gd name="connsiteY1" fmla="*/ 0 h 3757406"/>
                <a:gd name="connsiteX2" fmla="*/ 3673600 w 3731265"/>
                <a:gd name="connsiteY2" fmla="*/ 53546 h 3757406"/>
                <a:gd name="connsiteX3" fmla="*/ 3364681 w 3731265"/>
                <a:gd name="connsiteY3" fmla="*/ 53546 h 3757406"/>
                <a:gd name="connsiteX4" fmla="*/ 3364681 w 3731265"/>
                <a:gd name="connsiteY4" fmla="*/ 98854 h 3757406"/>
                <a:gd name="connsiteX5" fmla="*/ 3154616 w 3731265"/>
                <a:gd name="connsiteY5" fmla="*/ 98854 h 3757406"/>
                <a:gd name="connsiteX6" fmla="*/ 3154616 w 3731265"/>
                <a:gd name="connsiteY6" fmla="*/ 156519 h 3757406"/>
                <a:gd name="connsiteX7" fmla="*/ 3113427 w 3731265"/>
                <a:gd name="connsiteY7" fmla="*/ 156519 h 3757406"/>
                <a:gd name="connsiteX8" fmla="*/ 3113427 w 3731265"/>
                <a:gd name="connsiteY8" fmla="*/ 201827 h 3757406"/>
                <a:gd name="connsiteX9" fmla="*/ 3080475 w 3731265"/>
                <a:gd name="connsiteY9" fmla="*/ 201827 h 3757406"/>
                <a:gd name="connsiteX10" fmla="*/ 3080475 w 3731265"/>
                <a:gd name="connsiteY10" fmla="*/ 259492 h 3757406"/>
                <a:gd name="connsiteX11" fmla="*/ 2998097 w 3731265"/>
                <a:gd name="connsiteY11" fmla="*/ 259492 h 3757406"/>
                <a:gd name="connsiteX12" fmla="*/ 2998097 w 3731265"/>
                <a:gd name="connsiteY12" fmla="*/ 308919 h 3757406"/>
                <a:gd name="connsiteX13" fmla="*/ 2713892 w 3731265"/>
                <a:gd name="connsiteY13" fmla="*/ 308919 h 3757406"/>
                <a:gd name="connsiteX14" fmla="*/ 2713892 w 3731265"/>
                <a:gd name="connsiteY14" fmla="*/ 358346 h 3757406"/>
                <a:gd name="connsiteX15" fmla="*/ 2516184 w 3731265"/>
                <a:gd name="connsiteY15" fmla="*/ 358346 h 3757406"/>
                <a:gd name="connsiteX16" fmla="*/ 2491470 w 3731265"/>
                <a:gd name="connsiteY16" fmla="*/ 411892 h 3757406"/>
                <a:gd name="connsiteX17" fmla="*/ 2293762 w 3731265"/>
                <a:gd name="connsiteY17" fmla="*/ 411892 h 3757406"/>
                <a:gd name="connsiteX18" fmla="*/ 2293762 w 3731265"/>
                <a:gd name="connsiteY18" fmla="*/ 453081 h 3757406"/>
                <a:gd name="connsiteX19" fmla="*/ 2273167 w 3731265"/>
                <a:gd name="connsiteY19" fmla="*/ 453081 h 3757406"/>
                <a:gd name="connsiteX20" fmla="*/ 2273167 w 3731265"/>
                <a:gd name="connsiteY20" fmla="*/ 514865 h 3757406"/>
                <a:gd name="connsiteX21" fmla="*/ 2248454 w 3731265"/>
                <a:gd name="connsiteY21" fmla="*/ 514865 h 3757406"/>
                <a:gd name="connsiteX22" fmla="*/ 2248454 w 3731265"/>
                <a:gd name="connsiteY22" fmla="*/ 572530 h 3757406"/>
                <a:gd name="connsiteX23" fmla="*/ 2166075 w 3731265"/>
                <a:gd name="connsiteY23" fmla="*/ 572530 h 3757406"/>
                <a:gd name="connsiteX24" fmla="*/ 2166075 w 3731265"/>
                <a:gd name="connsiteY24" fmla="*/ 704335 h 3757406"/>
                <a:gd name="connsiteX25" fmla="*/ 2129005 w 3731265"/>
                <a:gd name="connsiteY25" fmla="*/ 704335 h 3757406"/>
                <a:gd name="connsiteX26" fmla="*/ 2129005 w 3731265"/>
                <a:gd name="connsiteY26" fmla="*/ 770238 h 3757406"/>
                <a:gd name="connsiteX27" fmla="*/ 1972486 w 3731265"/>
                <a:gd name="connsiteY27" fmla="*/ 770238 h 3757406"/>
                <a:gd name="connsiteX28" fmla="*/ 1972486 w 3731265"/>
                <a:gd name="connsiteY28" fmla="*/ 823784 h 3757406"/>
                <a:gd name="connsiteX29" fmla="*/ 1857157 w 3731265"/>
                <a:gd name="connsiteY29" fmla="*/ 823784 h 3757406"/>
                <a:gd name="connsiteX30" fmla="*/ 1857157 w 3731265"/>
                <a:gd name="connsiteY30" fmla="*/ 877330 h 3757406"/>
                <a:gd name="connsiteX31" fmla="*/ 1836562 w 3731265"/>
                <a:gd name="connsiteY31" fmla="*/ 877330 h 3757406"/>
                <a:gd name="connsiteX32" fmla="*/ 1836562 w 3731265"/>
                <a:gd name="connsiteY32" fmla="*/ 1033848 h 3757406"/>
                <a:gd name="connsiteX33" fmla="*/ 1766540 w 3731265"/>
                <a:gd name="connsiteY33" fmla="*/ 1033848 h 3757406"/>
                <a:gd name="connsiteX34" fmla="*/ 1766540 w 3731265"/>
                <a:gd name="connsiteY34" fmla="*/ 1083276 h 3757406"/>
                <a:gd name="connsiteX35" fmla="*/ 1601784 w 3731265"/>
                <a:gd name="connsiteY35" fmla="*/ 1083276 h 3757406"/>
                <a:gd name="connsiteX36" fmla="*/ 1601784 w 3731265"/>
                <a:gd name="connsiteY36" fmla="*/ 1128584 h 3757406"/>
                <a:gd name="connsiteX37" fmla="*/ 1296984 w 3731265"/>
                <a:gd name="connsiteY37" fmla="*/ 1128584 h 3757406"/>
                <a:gd name="connsiteX38" fmla="*/ 1296984 w 3731265"/>
                <a:gd name="connsiteY38" fmla="*/ 1285103 h 3757406"/>
                <a:gd name="connsiteX39" fmla="*/ 1268151 w 3731265"/>
                <a:gd name="connsiteY39" fmla="*/ 1285103 h 3757406"/>
                <a:gd name="connsiteX40" fmla="*/ 1268151 w 3731265"/>
                <a:gd name="connsiteY40" fmla="*/ 1342767 h 3757406"/>
                <a:gd name="connsiteX41" fmla="*/ 1247557 w 3731265"/>
                <a:gd name="connsiteY41" fmla="*/ 1342767 h 3757406"/>
                <a:gd name="connsiteX42" fmla="*/ 1247557 w 3731265"/>
                <a:gd name="connsiteY42" fmla="*/ 1392194 h 3757406"/>
                <a:gd name="connsiteX43" fmla="*/ 1226962 w 3731265"/>
                <a:gd name="connsiteY43" fmla="*/ 1392194 h 3757406"/>
                <a:gd name="connsiteX44" fmla="*/ 1226962 w 3731265"/>
                <a:gd name="connsiteY44" fmla="*/ 1437503 h 3757406"/>
                <a:gd name="connsiteX45" fmla="*/ 1202248 w 3731265"/>
                <a:gd name="connsiteY45" fmla="*/ 1437503 h 3757406"/>
                <a:gd name="connsiteX46" fmla="*/ 1202248 w 3731265"/>
                <a:gd name="connsiteY46" fmla="*/ 1491048 h 3757406"/>
                <a:gd name="connsiteX47" fmla="*/ 1161059 w 3731265"/>
                <a:gd name="connsiteY47" fmla="*/ 1491048 h 3757406"/>
                <a:gd name="connsiteX48" fmla="*/ 1161059 w 3731265"/>
                <a:gd name="connsiteY48" fmla="*/ 1606378 h 3757406"/>
                <a:gd name="connsiteX49" fmla="*/ 1128108 w 3731265"/>
                <a:gd name="connsiteY49" fmla="*/ 1606378 h 3757406"/>
                <a:gd name="connsiteX50" fmla="*/ 1128108 w 3731265"/>
                <a:gd name="connsiteY50" fmla="*/ 1647567 h 3757406"/>
                <a:gd name="connsiteX51" fmla="*/ 1095157 w 3731265"/>
                <a:gd name="connsiteY51" fmla="*/ 1647567 h 3757406"/>
                <a:gd name="connsiteX52" fmla="*/ 1095157 w 3731265"/>
                <a:gd name="connsiteY52" fmla="*/ 1754659 h 3757406"/>
                <a:gd name="connsiteX53" fmla="*/ 1045730 w 3731265"/>
                <a:gd name="connsiteY53" fmla="*/ 1754659 h 3757406"/>
                <a:gd name="connsiteX54" fmla="*/ 1045730 w 3731265"/>
                <a:gd name="connsiteY54" fmla="*/ 1804086 h 3757406"/>
                <a:gd name="connsiteX55" fmla="*/ 885092 w 3731265"/>
                <a:gd name="connsiteY55" fmla="*/ 1804086 h 3757406"/>
                <a:gd name="connsiteX56" fmla="*/ 885092 w 3731265"/>
                <a:gd name="connsiteY56" fmla="*/ 1911178 h 3757406"/>
                <a:gd name="connsiteX57" fmla="*/ 810951 w 3731265"/>
                <a:gd name="connsiteY57" fmla="*/ 1911178 h 3757406"/>
                <a:gd name="connsiteX58" fmla="*/ 810951 w 3731265"/>
                <a:gd name="connsiteY58" fmla="*/ 2166551 h 3757406"/>
                <a:gd name="connsiteX59" fmla="*/ 740930 w 3731265"/>
                <a:gd name="connsiteY59" fmla="*/ 2166551 h 3757406"/>
                <a:gd name="connsiteX60" fmla="*/ 740930 w 3731265"/>
                <a:gd name="connsiteY60" fmla="*/ 2265405 h 3757406"/>
                <a:gd name="connsiteX61" fmla="*/ 559697 w 3731265"/>
                <a:gd name="connsiteY61" fmla="*/ 2265405 h 3757406"/>
                <a:gd name="connsiteX62" fmla="*/ 559697 w 3731265"/>
                <a:gd name="connsiteY62" fmla="*/ 2306594 h 3757406"/>
                <a:gd name="connsiteX63" fmla="*/ 534984 w 3731265"/>
                <a:gd name="connsiteY63" fmla="*/ 2306594 h 3757406"/>
                <a:gd name="connsiteX64" fmla="*/ 534984 w 3731265"/>
                <a:gd name="connsiteY64" fmla="*/ 2364259 h 3757406"/>
                <a:gd name="connsiteX65" fmla="*/ 464962 w 3731265"/>
                <a:gd name="connsiteY65" fmla="*/ 2364259 h 3757406"/>
                <a:gd name="connsiteX66" fmla="*/ 464962 w 3731265"/>
                <a:gd name="connsiteY66" fmla="*/ 2475470 h 3757406"/>
                <a:gd name="connsiteX67" fmla="*/ 440248 w 3731265"/>
                <a:gd name="connsiteY67" fmla="*/ 2475470 h 3757406"/>
                <a:gd name="connsiteX68" fmla="*/ 440248 w 3731265"/>
                <a:gd name="connsiteY68" fmla="*/ 2574324 h 3757406"/>
                <a:gd name="connsiteX69" fmla="*/ 415535 w 3731265"/>
                <a:gd name="connsiteY69" fmla="*/ 2574324 h 3757406"/>
                <a:gd name="connsiteX70" fmla="*/ 415535 w 3731265"/>
                <a:gd name="connsiteY70" fmla="*/ 2677297 h 3757406"/>
                <a:gd name="connsiteX71" fmla="*/ 324919 w 3731265"/>
                <a:gd name="connsiteY71" fmla="*/ 2677297 h 3757406"/>
                <a:gd name="connsiteX72" fmla="*/ 324919 w 3731265"/>
                <a:gd name="connsiteY72" fmla="*/ 2730843 h 3757406"/>
                <a:gd name="connsiteX73" fmla="*/ 279611 w 3731265"/>
                <a:gd name="connsiteY73" fmla="*/ 2730843 h 3757406"/>
                <a:gd name="connsiteX74" fmla="*/ 279611 w 3731265"/>
                <a:gd name="connsiteY74" fmla="*/ 2825578 h 3757406"/>
                <a:gd name="connsiteX75" fmla="*/ 263135 w 3731265"/>
                <a:gd name="connsiteY75" fmla="*/ 2825578 h 3757406"/>
                <a:gd name="connsiteX76" fmla="*/ 263135 w 3731265"/>
                <a:gd name="connsiteY76" fmla="*/ 2879124 h 3757406"/>
                <a:gd name="connsiteX77" fmla="*/ 226065 w 3731265"/>
                <a:gd name="connsiteY77" fmla="*/ 2879124 h 3757406"/>
                <a:gd name="connsiteX78" fmla="*/ 226065 w 3731265"/>
                <a:gd name="connsiteY78" fmla="*/ 2924432 h 3757406"/>
                <a:gd name="connsiteX79" fmla="*/ 184875 w 3731265"/>
                <a:gd name="connsiteY79" fmla="*/ 2924432 h 3757406"/>
                <a:gd name="connsiteX80" fmla="*/ 184875 w 3731265"/>
                <a:gd name="connsiteY80" fmla="*/ 2977978 h 3757406"/>
                <a:gd name="connsiteX81" fmla="*/ 184875 w 3731265"/>
                <a:gd name="connsiteY81" fmla="*/ 2977978 h 3757406"/>
                <a:gd name="connsiteX82" fmla="*/ 156043 w 3731265"/>
                <a:gd name="connsiteY82" fmla="*/ 3006810 h 3757406"/>
                <a:gd name="connsiteX83" fmla="*/ 156043 w 3731265"/>
                <a:gd name="connsiteY83" fmla="*/ 3039762 h 3757406"/>
                <a:gd name="connsiteX84" fmla="*/ 156043 w 3731265"/>
                <a:gd name="connsiteY84" fmla="*/ 3142735 h 3757406"/>
                <a:gd name="connsiteX85" fmla="*/ 36594 w 3731265"/>
                <a:gd name="connsiteY85" fmla="*/ 3142735 h 3757406"/>
                <a:gd name="connsiteX86" fmla="*/ 36594 w 3731265"/>
                <a:gd name="connsiteY86" fmla="*/ 3546389 h 3757406"/>
                <a:gd name="connsiteX87" fmla="*/ 36594 w 3731265"/>
                <a:gd name="connsiteY87" fmla="*/ 3739978 h 3757406"/>
                <a:gd name="connsiteX88" fmla="*/ 0 w 3731265"/>
                <a:gd name="connsiteY88" fmla="*/ 3757406 h 3757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731265" h="3757406">
                  <a:moveTo>
                    <a:pt x="3731265" y="0"/>
                  </a:moveTo>
                  <a:lnTo>
                    <a:pt x="3673600" y="0"/>
                  </a:lnTo>
                  <a:lnTo>
                    <a:pt x="3673600" y="53546"/>
                  </a:lnTo>
                  <a:lnTo>
                    <a:pt x="3364681" y="53546"/>
                  </a:lnTo>
                  <a:lnTo>
                    <a:pt x="3364681" y="98854"/>
                  </a:lnTo>
                  <a:lnTo>
                    <a:pt x="3154616" y="98854"/>
                  </a:lnTo>
                  <a:lnTo>
                    <a:pt x="3154616" y="156519"/>
                  </a:lnTo>
                  <a:lnTo>
                    <a:pt x="3113427" y="156519"/>
                  </a:lnTo>
                  <a:lnTo>
                    <a:pt x="3113427" y="201827"/>
                  </a:lnTo>
                  <a:lnTo>
                    <a:pt x="3080475" y="201827"/>
                  </a:lnTo>
                  <a:lnTo>
                    <a:pt x="3080475" y="259492"/>
                  </a:lnTo>
                  <a:lnTo>
                    <a:pt x="2998097" y="259492"/>
                  </a:lnTo>
                  <a:lnTo>
                    <a:pt x="2998097" y="308919"/>
                  </a:lnTo>
                  <a:lnTo>
                    <a:pt x="2713892" y="308919"/>
                  </a:lnTo>
                  <a:lnTo>
                    <a:pt x="2713892" y="358346"/>
                  </a:lnTo>
                  <a:lnTo>
                    <a:pt x="2516184" y="358346"/>
                  </a:lnTo>
                  <a:lnTo>
                    <a:pt x="2491470" y="411892"/>
                  </a:lnTo>
                  <a:lnTo>
                    <a:pt x="2293762" y="411892"/>
                  </a:lnTo>
                  <a:lnTo>
                    <a:pt x="2293762" y="453081"/>
                  </a:lnTo>
                  <a:lnTo>
                    <a:pt x="2273167" y="453081"/>
                  </a:lnTo>
                  <a:lnTo>
                    <a:pt x="2273167" y="514865"/>
                  </a:lnTo>
                  <a:lnTo>
                    <a:pt x="2248454" y="514865"/>
                  </a:lnTo>
                  <a:lnTo>
                    <a:pt x="2248454" y="572530"/>
                  </a:lnTo>
                  <a:lnTo>
                    <a:pt x="2166075" y="572530"/>
                  </a:lnTo>
                  <a:lnTo>
                    <a:pt x="2166075" y="704335"/>
                  </a:lnTo>
                  <a:lnTo>
                    <a:pt x="2129005" y="704335"/>
                  </a:lnTo>
                  <a:lnTo>
                    <a:pt x="2129005" y="770238"/>
                  </a:lnTo>
                  <a:lnTo>
                    <a:pt x="1972486" y="770238"/>
                  </a:lnTo>
                  <a:lnTo>
                    <a:pt x="1972486" y="823784"/>
                  </a:lnTo>
                  <a:lnTo>
                    <a:pt x="1857157" y="823784"/>
                  </a:lnTo>
                  <a:lnTo>
                    <a:pt x="1857157" y="877330"/>
                  </a:lnTo>
                  <a:lnTo>
                    <a:pt x="1836562" y="877330"/>
                  </a:lnTo>
                  <a:lnTo>
                    <a:pt x="1836562" y="1033848"/>
                  </a:lnTo>
                  <a:lnTo>
                    <a:pt x="1766540" y="1033848"/>
                  </a:lnTo>
                  <a:lnTo>
                    <a:pt x="1766540" y="1083276"/>
                  </a:lnTo>
                  <a:lnTo>
                    <a:pt x="1601784" y="1083276"/>
                  </a:lnTo>
                  <a:lnTo>
                    <a:pt x="1601784" y="1128584"/>
                  </a:lnTo>
                  <a:lnTo>
                    <a:pt x="1296984" y="1128584"/>
                  </a:lnTo>
                  <a:lnTo>
                    <a:pt x="1296984" y="1285103"/>
                  </a:lnTo>
                  <a:lnTo>
                    <a:pt x="1268151" y="1285103"/>
                  </a:lnTo>
                  <a:lnTo>
                    <a:pt x="1268151" y="1342767"/>
                  </a:lnTo>
                  <a:lnTo>
                    <a:pt x="1247557" y="1342767"/>
                  </a:lnTo>
                  <a:lnTo>
                    <a:pt x="1247557" y="1392194"/>
                  </a:lnTo>
                  <a:lnTo>
                    <a:pt x="1226962" y="1392194"/>
                  </a:lnTo>
                  <a:lnTo>
                    <a:pt x="1226962" y="1437503"/>
                  </a:lnTo>
                  <a:lnTo>
                    <a:pt x="1202248" y="1437503"/>
                  </a:lnTo>
                  <a:lnTo>
                    <a:pt x="1202248" y="1491048"/>
                  </a:lnTo>
                  <a:lnTo>
                    <a:pt x="1161059" y="1491048"/>
                  </a:lnTo>
                  <a:lnTo>
                    <a:pt x="1161059" y="1606378"/>
                  </a:lnTo>
                  <a:lnTo>
                    <a:pt x="1128108" y="1606378"/>
                  </a:lnTo>
                  <a:lnTo>
                    <a:pt x="1128108" y="1647567"/>
                  </a:lnTo>
                  <a:lnTo>
                    <a:pt x="1095157" y="1647567"/>
                  </a:lnTo>
                  <a:lnTo>
                    <a:pt x="1095157" y="1754659"/>
                  </a:lnTo>
                  <a:lnTo>
                    <a:pt x="1045730" y="1754659"/>
                  </a:lnTo>
                  <a:lnTo>
                    <a:pt x="1045730" y="1804086"/>
                  </a:lnTo>
                  <a:lnTo>
                    <a:pt x="885092" y="1804086"/>
                  </a:lnTo>
                  <a:lnTo>
                    <a:pt x="885092" y="1911178"/>
                  </a:lnTo>
                  <a:lnTo>
                    <a:pt x="810951" y="1911178"/>
                  </a:lnTo>
                  <a:lnTo>
                    <a:pt x="810951" y="2166551"/>
                  </a:lnTo>
                  <a:lnTo>
                    <a:pt x="740930" y="2166551"/>
                  </a:lnTo>
                  <a:lnTo>
                    <a:pt x="740930" y="2265405"/>
                  </a:lnTo>
                  <a:lnTo>
                    <a:pt x="559697" y="2265405"/>
                  </a:lnTo>
                  <a:lnTo>
                    <a:pt x="559697" y="2306594"/>
                  </a:lnTo>
                  <a:lnTo>
                    <a:pt x="534984" y="2306594"/>
                  </a:lnTo>
                  <a:lnTo>
                    <a:pt x="534984" y="2364259"/>
                  </a:lnTo>
                  <a:lnTo>
                    <a:pt x="464962" y="2364259"/>
                  </a:lnTo>
                  <a:lnTo>
                    <a:pt x="464962" y="2475470"/>
                  </a:lnTo>
                  <a:lnTo>
                    <a:pt x="440248" y="2475470"/>
                  </a:lnTo>
                  <a:lnTo>
                    <a:pt x="440248" y="2574324"/>
                  </a:lnTo>
                  <a:lnTo>
                    <a:pt x="415535" y="2574324"/>
                  </a:lnTo>
                  <a:lnTo>
                    <a:pt x="415535" y="2677297"/>
                  </a:lnTo>
                  <a:lnTo>
                    <a:pt x="324919" y="2677297"/>
                  </a:lnTo>
                  <a:lnTo>
                    <a:pt x="324919" y="2730843"/>
                  </a:lnTo>
                  <a:lnTo>
                    <a:pt x="279611" y="2730843"/>
                  </a:lnTo>
                  <a:lnTo>
                    <a:pt x="279611" y="2825578"/>
                  </a:lnTo>
                  <a:lnTo>
                    <a:pt x="263135" y="2825578"/>
                  </a:lnTo>
                  <a:lnTo>
                    <a:pt x="263135" y="2879124"/>
                  </a:lnTo>
                  <a:lnTo>
                    <a:pt x="226065" y="2879124"/>
                  </a:lnTo>
                  <a:lnTo>
                    <a:pt x="226065" y="2924432"/>
                  </a:lnTo>
                  <a:lnTo>
                    <a:pt x="184875" y="2924432"/>
                  </a:lnTo>
                  <a:lnTo>
                    <a:pt x="184875" y="2977978"/>
                  </a:lnTo>
                  <a:lnTo>
                    <a:pt x="184875" y="2977978"/>
                  </a:lnTo>
                  <a:lnTo>
                    <a:pt x="156043" y="3006810"/>
                  </a:lnTo>
                  <a:lnTo>
                    <a:pt x="156043" y="3039762"/>
                  </a:lnTo>
                  <a:lnTo>
                    <a:pt x="156043" y="3142735"/>
                  </a:lnTo>
                  <a:lnTo>
                    <a:pt x="36594" y="3142735"/>
                  </a:lnTo>
                  <a:lnTo>
                    <a:pt x="36594" y="3546389"/>
                  </a:lnTo>
                  <a:lnTo>
                    <a:pt x="36594" y="3739978"/>
                  </a:lnTo>
                  <a:cubicBezTo>
                    <a:pt x="-2406" y="3744311"/>
                    <a:pt x="12910" y="3744496"/>
                    <a:pt x="0" y="3757406"/>
                  </a:cubicBezTo>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B5B5D"/>
                </a:solidFill>
                <a:effectLst/>
                <a:uLnTx/>
                <a:uFillTx/>
                <a:latin typeface="Calibri" panose="020F0502020204030204" pitchFamily="34" charset="0"/>
                <a:ea typeface="+mn-ea"/>
                <a:cs typeface="Calibri" panose="020F0502020204030204" pitchFamily="34" charset="0"/>
              </a:endParaRPr>
            </a:p>
          </p:txBody>
        </p:sp>
        <p:sp>
          <p:nvSpPr>
            <p:cNvPr id="19" name="Freeform 23">
              <a:extLst>
                <a:ext uri="{FF2B5EF4-FFF2-40B4-BE49-F238E27FC236}">
                  <a16:creationId xmlns:a16="http://schemas.microsoft.com/office/drawing/2014/main" id="{16CE504E-BE06-483A-A177-7075715D5F15}"/>
                </a:ext>
              </a:extLst>
            </p:cNvPr>
            <p:cNvSpPr/>
            <p:nvPr/>
          </p:nvSpPr>
          <p:spPr>
            <a:xfrm>
              <a:off x="2558848" y="1547733"/>
              <a:ext cx="7390404" cy="3268110"/>
            </a:xfrm>
            <a:custGeom>
              <a:avLst/>
              <a:gdLst>
                <a:gd name="connsiteX0" fmla="*/ 3727622 w 3727622"/>
                <a:gd name="connsiteY0" fmla="*/ 0 h 3752335"/>
                <a:gd name="connsiteX1" fmla="*/ 3674076 w 3727622"/>
                <a:gd name="connsiteY1" fmla="*/ 0 h 3752335"/>
                <a:gd name="connsiteX2" fmla="*/ 3674076 w 3727622"/>
                <a:gd name="connsiteY2" fmla="*/ 98854 h 3752335"/>
                <a:gd name="connsiteX3" fmla="*/ 3447535 w 3727622"/>
                <a:gd name="connsiteY3" fmla="*/ 98854 h 3752335"/>
                <a:gd name="connsiteX4" fmla="*/ 3361038 w 3727622"/>
                <a:gd name="connsiteY4" fmla="*/ 148281 h 3752335"/>
                <a:gd name="connsiteX5" fmla="*/ 3361038 w 3727622"/>
                <a:gd name="connsiteY5" fmla="*/ 255373 h 3752335"/>
                <a:gd name="connsiteX6" fmla="*/ 3307492 w 3727622"/>
                <a:gd name="connsiteY6" fmla="*/ 358346 h 3752335"/>
                <a:gd name="connsiteX7" fmla="*/ 3282778 w 3727622"/>
                <a:gd name="connsiteY7" fmla="*/ 358346 h 3752335"/>
                <a:gd name="connsiteX8" fmla="*/ 3237470 w 3727622"/>
                <a:gd name="connsiteY8" fmla="*/ 457200 h 3752335"/>
                <a:gd name="connsiteX9" fmla="*/ 2928551 w 3727622"/>
                <a:gd name="connsiteY9" fmla="*/ 457200 h 3752335"/>
                <a:gd name="connsiteX10" fmla="*/ 2825578 w 3727622"/>
                <a:gd name="connsiteY10" fmla="*/ 523102 h 3752335"/>
                <a:gd name="connsiteX11" fmla="*/ 2702011 w 3727622"/>
                <a:gd name="connsiteY11" fmla="*/ 560173 h 3752335"/>
                <a:gd name="connsiteX12" fmla="*/ 2664940 w 3727622"/>
                <a:gd name="connsiteY12" fmla="*/ 589005 h 3752335"/>
                <a:gd name="connsiteX13" fmla="*/ 2623751 w 3727622"/>
                <a:gd name="connsiteY13" fmla="*/ 626075 h 3752335"/>
                <a:gd name="connsiteX14" fmla="*/ 2561968 w 3727622"/>
                <a:gd name="connsiteY14" fmla="*/ 659027 h 3752335"/>
                <a:gd name="connsiteX15" fmla="*/ 2504303 w 3727622"/>
                <a:gd name="connsiteY15" fmla="*/ 659027 h 3752335"/>
                <a:gd name="connsiteX16" fmla="*/ 2372497 w 3727622"/>
                <a:gd name="connsiteY16" fmla="*/ 720811 h 3752335"/>
                <a:gd name="connsiteX17" fmla="*/ 1952368 w 3727622"/>
                <a:gd name="connsiteY17" fmla="*/ 720811 h 3752335"/>
                <a:gd name="connsiteX18" fmla="*/ 1948249 w 3727622"/>
                <a:gd name="connsiteY18" fmla="*/ 745524 h 3752335"/>
                <a:gd name="connsiteX19" fmla="*/ 1919416 w 3727622"/>
                <a:gd name="connsiteY19" fmla="*/ 753762 h 3752335"/>
                <a:gd name="connsiteX20" fmla="*/ 1911178 w 3727622"/>
                <a:gd name="connsiteY20" fmla="*/ 762000 h 3752335"/>
                <a:gd name="connsiteX21" fmla="*/ 1853513 w 3727622"/>
                <a:gd name="connsiteY21" fmla="*/ 770238 h 3752335"/>
                <a:gd name="connsiteX22" fmla="*/ 1820562 w 3727622"/>
                <a:gd name="connsiteY22" fmla="*/ 811427 h 3752335"/>
                <a:gd name="connsiteX23" fmla="*/ 1791730 w 3727622"/>
                <a:gd name="connsiteY23" fmla="*/ 811427 h 3752335"/>
                <a:gd name="connsiteX24" fmla="*/ 1684638 w 3727622"/>
                <a:gd name="connsiteY24" fmla="*/ 877329 h 3752335"/>
                <a:gd name="connsiteX25" fmla="*/ 1676400 w 3727622"/>
                <a:gd name="connsiteY25" fmla="*/ 926757 h 3752335"/>
                <a:gd name="connsiteX26" fmla="*/ 1659924 w 3727622"/>
                <a:gd name="connsiteY26" fmla="*/ 926757 h 3752335"/>
                <a:gd name="connsiteX27" fmla="*/ 1655805 w 3727622"/>
                <a:gd name="connsiteY27" fmla="*/ 1029729 h 3752335"/>
                <a:gd name="connsiteX28" fmla="*/ 1598140 w 3727622"/>
                <a:gd name="connsiteY28" fmla="*/ 1083275 h 3752335"/>
                <a:gd name="connsiteX29" fmla="*/ 1585784 w 3727622"/>
                <a:gd name="connsiteY29" fmla="*/ 1124465 h 3752335"/>
                <a:gd name="connsiteX30" fmla="*/ 1499286 w 3727622"/>
                <a:gd name="connsiteY30" fmla="*/ 1182129 h 3752335"/>
                <a:gd name="connsiteX31" fmla="*/ 1462216 w 3727622"/>
                <a:gd name="connsiteY31" fmla="*/ 1182129 h 3752335"/>
                <a:gd name="connsiteX32" fmla="*/ 1363362 w 3727622"/>
                <a:gd name="connsiteY32" fmla="*/ 1285102 h 3752335"/>
                <a:gd name="connsiteX33" fmla="*/ 1346886 w 3727622"/>
                <a:gd name="connsiteY33" fmla="*/ 1334529 h 3752335"/>
                <a:gd name="connsiteX34" fmla="*/ 1223319 w 3727622"/>
                <a:gd name="connsiteY34" fmla="*/ 1388075 h 3752335"/>
                <a:gd name="connsiteX35" fmla="*/ 951470 w 3727622"/>
                <a:gd name="connsiteY35" fmla="*/ 1388075 h 3752335"/>
                <a:gd name="connsiteX36" fmla="*/ 881449 w 3727622"/>
                <a:gd name="connsiteY36" fmla="*/ 1429265 h 3752335"/>
                <a:gd name="connsiteX37" fmla="*/ 848497 w 3727622"/>
                <a:gd name="connsiteY37" fmla="*/ 1589902 h 3752335"/>
                <a:gd name="connsiteX38" fmla="*/ 778476 w 3727622"/>
                <a:gd name="connsiteY38" fmla="*/ 1589902 h 3752335"/>
                <a:gd name="connsiteX39" fmla="*/ 749643 w 3727622"/>
                <a:gd name="connsiteY39" fmla="*/ 1865870 h 3752335"/>
                <a:gd name="connsiteX40" fmla="*/ 733168 w 3727622"/>
                <a:gd name="connsiteY40" fmla="*/ 1960605 h 3752335"/>
                <a:gd name="connsiteX41" fmla="*/ 630195 w 3727622"/>
                <a:gd name="connsiteY41" fmla="*/ 2075935 h 3752335"/>
                <a:gd name="connsiteX42" fmla="*/ 576649 w 3727622"/>
                <a:gd name="connsiteY42" fmla="*/ 2187146 h 3752335"/>
                <a:gd name="connsiteX43" fmla="*/ 556054 w 3727622"/>
                <a:gd name="connsiteY43" fmla="*/ 2236573 h 3752335"/>
                <a:gd name="connsiteX44" fmla="*/ 518984 w 3727622"/>
                <a:gd name="connsiteY44" fmla="*/ 2294238 h 3752335"/>
                <a:gd name="connsiteX45" fmla="*/ 481913 w 3727622"/>
                <a:gd name="connsiteY45" fmla="*/ 2397211 h 3752335"/>
                <a:gd name="connsiteX46" fmla="*/ 461319 w 3727622"/>
                <a:gd name="connsiteY46" fmla="*/ 2446638 h 3752335"/>
                <a:gd name="connsiteX47" fmla="*/ 461319 w 3727622"/>
                <a:gd name="connsiteY47" fmla="*/ 2586681 h 3752335"/>
                <a:gd name="connsiteX48" fmla="*/ 395416 w 3727622"/>
                <a:gd name="connsiteY48" fmla="*/ 2599038 h 3752335"/>
                <a:gd name="connsiteX49" fmla="*/ 370703 w 3727622"/>
                <a:gd name="connsiteY49" fmla="*/ 2640227 h 3752335"/>
                <a:gd name="connsiteX50" fmla="*/ 358346 w 3727622"/>
                <a:gd name="connsiteY50" fmla="*/ 2714367 h 3752335"/>
                <a:gd name="connsiteX51" fmla="*/ 345989 w 3727622"/>
                <a:gd name="connsiteY51" fmla="*/ 2763794 h 3752335"/>
                <a:gd name="connsiteX52" fmla="*/ 329513 w 3727622"/>
                <a:gd name="connsiteY52" fmla="*/ 2780270 h 3752335"/>
                <a:gd name="connsiteX53" fmla="*/ 292443 w 3727622"/>
                <a:gd name="connsiteY53" fmla="*/ 2792627 h 3752335"/>
                <a:gd name="connsiteX54" fmla="*/ 230659 w 3727622"/>
                <a:gd name="connsiteY54" fmla="*/ 2891481 h 3752335"/>
                <a:gd name="connsiteX55" fmla="*/ 177113 w 3727622"/>
                <a:gd name="connsiteY55" fmla="*/ 2965621 h 3752335"/>
                <a:gd name="connsiteX56" fmla="*/ 156519 w 3727622"/>
                <a:gd name="connsiteY56" fmla="*/ 3052119 h 3752335"/>
                <a:gd name="connsiteX57" fmla="*/ 107092 w 3727622"/>
                <a:gd name="connsiteY57" fmla="*/ 3122140 h 3752335"/>
                <a:gd name="connsiteX58" fmla="*/ 107092 w 3727622"/>
                <a:gd name="connsiteY58" fmla="*/ 3258065 h 3752335"/>
                <a:gd name="connsiteX59" fmla="*/ 49427 w 3727622"/>
                <a:gd name="connsiteY59" fmla="*/ 3488724 h 3752335"/>
                <a:gd name="connsiteX60" fmla="*/ 12357 w 3727622"/>
                <a:gd name="connsiteY60" fmla="*/ 3620529 h 3752335"/>
                <a:gd name="connsiteX61" fmla="*/ 0 w 3727622"/>
                <a:gd name="connsiteY61" fmla="*/ 3653481 h 3752335"/>
                <a:gd name="connsiteX62" fmla="*/ 0 w 3727622"/>
                <a:gd name="connsiteY62" fmla="*/ 3752335 h 375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727622" h="3752335">
                  <a:moveTo>
                    <a:pt x="3727622" y="0"/>
                  </a:moveTo>
                  <a:lnTo>
                    <a:pt x="3674076" y="0"/>
                  </a:lnTo>
                  <a:lnTo>
                    <a:pt x="3674076" y="98854"/>
                  </a:lnTo>
                  <a:lnTo>
                    <a:pt x="3447535" y="98854"/>
                  </a:lnTo>
                  <a:lnTo>
                    <a:pt x="3361038" y="148281"/>
                  </a:lnTo>
                  <a:lnTo>
                    <a:pt x="3361038" y="255373"/>
                  </a:lnTo>
                  <a:lnTo>
                    <a:pt x="3307492" y="358346"/>
                  </a:lnTo>
                  <a:lnTo>
                    <a:pt x="3282778" y="358346"/>
                  </a:lnTo>
                  <a:lnTo>
                    <a:pt x="3237470" y="457200"/>
                  </a:lnTo>
                  <a:lnTo>
                    <a:pt x="2928551" y="457200"/>
                  </a:lnTo>
                  <a:lnTo>
                    <a:pt x="2825578" y="523102"/>
                  </a:lnTo>
                  <a:lnTo>
                    <a:pt x="2702011" y="560173"/>
                  </a:lnTo>
                  <a:lnTo>
                    <a:pt x="2664940" y="589005"/>
                  </a:lnTo>
                  <a:lnTo>
                    <a:pt x="2623751" y="626075"/>
                  </a:lnTo>
                  <a:lnTo>
                    <a:pt x="2561968" y="659027"/>
                  </a:lnTo>
                  <a:lnTo>
                    <a:pt x="2504303" y="659027"/>
                  </a:lnTo>
                  <a:lnTo>
                    <a:pt x="2372497" y="720811"/>
                  </a:lnTo>
                  <a:lnTo>
                    <a:pt x="1952368" y="720811"/>
                  </a:lnTo>
                  <a:lnTo>
                    <a:pt x="1948249" y="745524"/>
                  </a:lnTo>
                  <a:lnTo>
                    <a:pt x="1919416" y="753762"/>
                  </a:lnTo>
                  <a:lnTo>
                    <a:pt x="1911178" y="762000"/>
                  </a:lnTo>
                  <a:lnTo>
                    <a:pt x="1853513" y="770238"/>
                  </a:lnTo>
                  <a:lnTo>
                    <a:pt x="1820562" y="811427"/>
                  </a:lnTo>
                  <a:lnTo>
                    <a:pt x="1791730" y="811427"/>
                  </a:lnTo>
                  <a:lnTo>
                    <a:pt x="1684638" y="877329"/>
                  </a:lnTo>
                  <a:lnTo>
                    <a:pt x="1676400" y="926757"/>
                  </a:lnTo>
                  <a:lnTo>
                    <a:pt x="1659924" y="926757"/>
                  </a:lnTo>
                  <a:lnTo>
                    <a:pt x="1655805" y="1029729"/>
                  </a:lnTo>
                  <a:lnTo>
                    <a:pt x="1598140" y="1083275"/>
                  </a:lnTo>
                  <a:lnTo>
                    <a:pt x="1585784" y="1124465"/>
                  </a:lnTo>
                  <a:lnTo>
                    <a:pt x="1499286" y="1182129"/>
                  </a:lnTo>
                  <a:lnTo>
                    <a:pt x="1462216" y="1182129"/>
                  </a:lnTo>
                  <a:lnTo>
                    <a:pt x="1363362" y="1285102"/>
                  </a:lnTo>
                  <a:lnTo>
                    <a:pt x="1346886" y="1334529"/>
                  </a:lnTo>
                  <a:lnTo>
                    <a:pt x="1223319" y="1388075"/>
                  </a:lnTo>
                  <a:lnTo>
                    <a:pt x="951470" y="1388075"/>
                  </a:lnTo>
                  <a:lnTo>
                    <a:pt x="881449" y="1429265"/>
                  </a:lnTo>
                  <a:lnTo>
                    <a:pt x="848497" y="1589902"/>
                  </a:lnTo>
                  <a:lnTo>
                    <a:pt x="778476" y="1589902"/>
                  </a:lnTo>
                  <a:lnTo>
                    <a:pt x="749643" y="1865870"/>
                  </a:lnTo>
                  <a:lnTo>
                    <a:pt x="733168" y="1960605"/>
                  </a:lnTo>
                  <a:lnTo>
                    <a:pt x="630195" y="2075935"/>
                  </a:lnTo>
                  <a:lnTo>
                    <a:pt x="576649" y="2187146"/>
                  </a:lnTo>
                  <a:lnTo>
                    <a:pt x="556054" y="2236573"/>
                  </a:lnTo>
                  <a:lnTo>
                    <a:pt x="518984" y="2294238"/>
                  </a:lnTo>
                  <a:lnTo>
                    <a:pt x="481913" y="2397211"/>
                  </a:lnTo>
                  <a:lnTo>
                    <a:pt x="461319" y="2446638"/>
                  </a:lnTo>
                  <a:lnTo>
                    <a:pt x="461319" y="2586681"/>
                  </a:lnTo>
                  <a:lnTo>
                    <a:pt x="395416" y="2599038"/>
                  </a:lnTo>
                  <a:lnTo>
                    <a:pt x="370703" y="2640227"/>
                  </a:lnTo>
                  <a:lnTo>
                    <a:pt x="358346" y="2714367"/>
                  </a:lnTo>
                  <a:lnTo>
                    <a:pt x="345989" y="2763794"/>
                  </a:lnTo>
                  <a:lnTo>
                    <a:pt x="329513" y="2780270"/>
                  </a:lnTo>
                  <a:lnTo>
                    <a:pt x="292443" y="2792627"/>
                  </a:lnTo>
                  <a:lnTo>
                    <a:pt x="230659" y="2891481"/>
                  </a:lnTo>
                  <a:lnTo>
                    <a:pt x="177113" y="2965621"/>
                  </a:lnTo>
                  <a:lnTo>
                    <a:pt x="156519" y="3052119"/>
                  </a:lnTo>
                  <a:lnTo>
                    <a:pt x="107092" y="3122140"/>
                  </a:lnTo>
                  <a:lnTo>
                    <a:pt x="107092" y="3258065"/>
                  </a:lnTo>
                  <a:lnTo>
                    <a:pt x="49427" y="3488724"/>
                  </a:lnTo>
                  <a:lnTo>
                    <a:pt x="12357" y="3620529"/>
                  </a:lnTo>
                  <a:lnTo>
                    <a:pt x="0" y="3653481"/>
                  </a:lnTo>
                  <a:lnTo>
                    <a:pt x="0" y="3752335"/>
                  </a:lnTo>
                </a:path>
              </a:pathLst>
            </a:cu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B5B5D"/>
                </a:solidFill>
                <a:effectLst/>
                <a:uLnTx/>
                <a:uFillTx/>
                <a:latin typeface="Calibri" panose="020F0502020204030204" pitchFamily="34" charset="0"/>
                <a:ea typeface="+mn-ea"/>
                <a:cs typeface="Calibri" panose="020F0502020204030204" pitchFamily="34" charset="0"/>
              </a:endParaRPr>
            </a:p>
          </p:txBody>
        </p:sp>
        <p:sp>
          <p:nvSpPr>
            <p:cNvPr id="20" name="Freeform 24">
              <a:extLst>
                <a:ext uri="{FF2B5EF4-FFF2-40B4-BE49-F238E27FC236}">
                  <a16:creationId xmlns:a16="http://schemas.microsoft.com/office/drawing/2014/main" id="{FC83C2B1-5B5D-47DE-AE69-ED6C979D3CD8}"/>
                </a:ext>
              </a:extLst>
            </p:cNvPr>
            <p:cNvSpPr/>
            <p:nvPr/>
          </p:nvSpPr>
          <p:spPr>
            <a:xfrm>
              <a:off x="2566346" y="1590010"/>
              <a:ext cx="7365905" cy="3246586"/>
            </a:xfrm>
            <a:custGeom>
              <a:avLst/>
              <a:gdLst>
                <a:gd name="connsiteX0" fmla="*/ 3715265 w 3715265"/>
                <a:gd name="connsiteY0" fmla="*/ 0 h 3727621"/>
                <a:gd name="connsiteX1" fmla="*/ 3682314 w 3715265"/>
                <a:gd name="connsiteY1" fmla="*/ 32951 h 3727621"/>
                <a:gd name="connsiteX2" fmla="*/ 3282778 w 3715265"/>
                <a:gd name="connsiteY2" fmla="*/ 32951 h 3727621"/>
                <a:gd name="connsiteX3" fmla="*/ 3282778 w 3715265"/>
                <a:gd name="connsiteY3" fmla="*/ 49427 h 3727621"/>
                <a:gd name="connsiteX4" fmla="*/ 3258065 w 3715265"/>
                <a:gd name="connsiteY4" fmla="*/ 49427 h 3727621"/>
                <a:gd name="connsiteX5" fmla="*/ 3258065 w 3715265"/>
                <a:gd name="connsiteY5" fmla="*/ 86497 h 3727621"/>
                <a:gd name="connsiteX6" fmla="*/ 3076832 w 3715265"/>
                <a:gd name="connsiteY6" fmla="*/ 86497 h 3727621"/>
                <a:gd name="connsiteX7" fmla="*/ 3027405 w 3715265"/>
                <a:gd name="connsiteY7" fmla="*/ 135924 h 3727621"/>
                <a:gd name="connsiteX8" fmla="*/ 2973859 w 3715265"/>
                <a:gd name="connsiteY8" fmla="*/ 135924 h 3727621"/>
                <a:gd name="connsiteX9" fmla="*/ 2854411 w 3715265"/>
                <a:gd name="connsiteY9" fmla="*/ 193589 h 3727621"/>
                <a:gd name="connsiteX10" fmla="*/ 2825578 w 3715265"/>
                <a:gd name="connsiteY10" fmla="*/ 193589 h 3727621"/>
                <a:gd name="connsiteX11" fmla="*/ 2747319 w 3715265"/>
                <a:gd name="connsiteY11" fmla="*/ 247135 h 3727621"/>
                <a:gd name="connsiteX12" fmla="*/ 2644346 w 3715265"/>
                <a:gd name="connsiteY12" fmla="*/ 247135 h 3727621"/>
                <a:gd name="connsiteX13" fmla="*/ 2590800 w 3715265"/>
                <a:gd name="connsiteY13" fmla="*/ 288324 h 3727621"/>
                <a:gd name="connsiteX14" fmla="*/ 2500184 w 3715265"/>
                <a:gd name="connsiteY14" fmla="*/ 383059 h 3727621"/>
                <a:gd name="connsiteX15" fmla="*/ 2426043 w 3715265"/>
                <a:gd name="connsiteY15" fmla="*/ 457200 h 3727621"/>
                <a:gd name="connsiteX16" fmla="*/ 2211859 w 3715265"/>
                <a:gd name="connsiteY16" fmla="*/ 457200 h 3727621"/>
                <a:gd name="connsiteX17" fmla="*/ 2199503 w 3715265"/>
                <a:gd name="connsiteY17" fmla="*/ 498389 h 3727621"/>
                <a:gd name="connsiteX18" fmla="*/ 2154194 w 3715265"/>
                <a:gd name="connsiteY18" fmla="*/ 498389 h 3727621"/>
                <a:gd name="connsiteX19" fmla="*/ 2141838 w 3715265"/>
                <a:gd name="connsiteY19" fmla="*/ 498389 h 3727621"/>
                <a:gd name="connsiteX20" fmla="*/ 2108886 w 3715265"/>
                <a:gd name="connsiteY20" fmla="*/ 605481 h 3727621"/>
                <a:gd name="connsiteX21" fmla="*/ 2022389 w 3715265"/>
                <a:gd name="connsiteY21" fmla="*/ 605481 h 3727621"/>
                <a:gd name="connsiteX22" fmla="*/ 1964724 w 3715265"/>
                <a:gd name="connsiteY22" fmla="*/ 712573 h 3727621"/>
                <a:gd name="connsiteX23" fmla="*/ 1919416 w 3715265"/>
                <a:gd name="connsiteY23" fmla="*/ 712573 h 3727621"/>
                <a:gd name="connsiteX24" fmla="*/ 1911178 w 3715265"/>
                <a:gd name="connsiteY24" fmla="*/ 753762 h 3727621"/>
                <a:gd name="connsiteX25" fmla="*/ 1874108 w 3715265"/>
                <a:gd name="connsiteY25" fmla="*/ 811427 h 3727621"/>
                <a:gd name="connsiteX26" fmla="*/ 1816443 w 3715265"/>
                <a:gd name="connsiteY26" fmla="*/ 881448 h 3727621"/>
                <a:gd name="connsiteX27" fmla="*/ 1754659 w 3715265"/>
                <a:gd name="connsiteY27" fmla="*/ 914400 h 3727621"/>
                <a:gd name="connsiteX28" fmla="*/ 1734065 w 3715265"/>
                <a:gd name="connsiteY28" fmla="*/ 1009135 h 3727621"/>
                <a:gd name="connsiteX29" fmla="*/ 1676400 w 3715265"/>
                <a:gd name="connsiteY29" fmla="*/ 1066800 h 3727621"/>
                <a:gd name="connsiteX30" fmla="*/ 1330411 w 3715265"/>
                <a:gd name="connsiteY30" fmla="*/ 1066800 h 3727621"/>
                <a:gd name="connsiteX31" fmla="*/ 1338649 w 3715265"/>
                <a:gd name="connsiteY31" fmla="*/ 1161535 h 3727621"/>
                <a:gd name="connsiteX32" fmla="*/ 1223319 w 3715265"/>
                <a:gd name="connsiteY32" fmla="*/ 1215081 h 3727621"/>
                <a:gd name="connsiteX33" fmla="*/ 1202724 w 3715265"/>
                <a:gd name="connsiteY33" fmla="*/ 1305697 h 3727621"/>
                <a:gd name="connsiteX34" fmla="*/ 1194486 w 3715265"/>
                <a:gd name="connsiteY34" fmla="*/ 1388075 h 3727621"/>
                <a:gd name="connsiteX35" fmla="*/ 1194486 w 3715265"/>
                <a:gd name="connsiteY35" fmla="*/ 1482810 h 3727621"/>
                <a:gd name="connsiteX36" fmla="*/ 1087394 w 3715265"/>
                <a:gd name="connsiteY36" fmla="*/ 1482810 h 3727621"/>
                <a:gd name="connsiteX37" fmla="*/ 996778 w 3715265"/>
                <a:gd name="connsiteY37" fmla="*/ 1532237 h 3727621"/>
                <a:gd name="connsiteX38" fmla="*/ 972065 w 3715265"/>
                <a:gd name="connsiteY38" fmla="*/ 1548713 h 3727621"/>
                <a:gd name="connsiteX39" fmla="*/ 972065 w 3715265"/>
                <a:gd name="connsiteY39" fmla="*/ 1581664 h 3727621"/>
                <a:gd name="connsiteX40" fmla="*/ 922638 w 3715265"/>
                <a:gd name="connsiteY40" fmla="*/ 1581664 h 3727621"/>
                <a:gd name="connsiteX41" fmla="*/ 852616 w 3715265"/>
                <a:gd name="connsiteY41" fmla="*/ 1688756 h 3727621"/>
                <a:gd name="connsiteX42" fmla="*/ 807308 w 3715265"/>
                <a:gd name="connsiteY42" fmla="*/ 1688756 h 3727621"/>
                <a:gd name="connsiteX43" fmla="*/ 782594 w 3715265"/>
                <a:gd name="connsiteY43" fmla="*/ 1746421 h 3727621"/>
                <a:gd name="connsiteX44" fmla="*/ 762000 w 3715265"/>
                <a:gd name="connsiteY44" fmla="*/ 1869989 h 3727621"/>
                <a:gd name="connsiteX45" fmla="*/ 753762 w 3715265"/>
                <a:gd name="connsiteY45" fmla="*/ 1915297 h 3727621"/>
                <a:gd name="connsiteX46" fmla="*/ 720811 w 3715265"/>
                <a:gd name="connsiteY46" fmla="*/ 1944129 h 3727621"/>
                <a:gd name="connsiteX47" fmla="*/ 667265 w 3715265"/>
                <a:gd name="connsiteY47" fmla="*/ 1944129 h 3727621"/>
                <a:gd name="connsiteX48" fmla="*/ 663146 w 3715265"/>
                <a:gd name="connsiteY48" fmla="*/ 1997675 h 3727621"/>
                <a:gd name="connsiteX49" fmla="*/ 597243 w 3715265"/>
                <a:gd name="connsiteY49" fmla="*/ 1997675 h 3727621"/>
                <a:gd name="connsiteX50" fmla="*/ 593124 w 3715265"/>
                <a:gd name="connsiteY50" fmla="*/ 2096529 h 3727621"/>
                <a:gd name="connsiteX51" fmla="*/ 518984 w 3715265"/>
                <a:gd name="connsiteY51" fmla="*/ 2096529 h 3727621"/>
                <a:gd name="connsiteX52" fmla="*/ 518984 w 3715265"/>
                <a:gd name="connsiteY52" fmla="*/ 2150075 h 3727621"/>
                <a:gd name="connsiteX53" fmla="*/ 444843 w 3715265"/>
                <a:gd name="connsiteY53" fmla="*/ 2150075 h 3727621"/>
                <a:gd name="connsiteX54" fmla="*/ 444843 w 3715265"/>
                <a:gd name="connsiteY54" fmla="*/ 2265405 h 3727621"/>
                <a:gd name="connsiteX55" fmla="*/ 411892 w 3715265"/>
                <a:gd name="connsiteY55" fmla="*/ 2265405 h 3727621"/>
                <a:gd name="connsiteX56" fmla="*/ 411892 w 3715265"/>
                <a:gd name="connsiteY56" fmla="*/ 2306594 h 3727621"/>
                <a:gd name="connsiteX57" fmla="*/ 383059 w 3715265"/>
                <a:gd name="connsiteY57" fmla="*/ 2306594 h 3727621"/>
                <a:gd name="connsiteX58" fmla="*/ 358346 w 3715265"/>
                <a:gd name="connsiteY58" fmla="*/ 2475470 h 3727621"/>
                <a:gd name="connsiteX59" fmla="*/ 358346 w 3715265"/>
                <a:gd name="connsiteY59" fmla="*/ 2475470 h 3727621"/>
                <a:gd name="connsiteX60" fmla="*/ 333632 w 3715265"/>
                <a:gd name="connsiteY60" fmla="*/ 2500184 h 3727621"/>
                <a:gd name="connsiteX61" fmla="*/ 333632 w 3715265"/>
                <a:gd name="connsiteY61" fmla="*/ 2615513 h 3727621"/>
                <a:gd name="connsiteX62" fmla="*/ 313038 w 3715265"/>
                <a:gd name="connsiteY62" fmla="*/ 2615513 h 3727621"/>
                <a:gd name="connsiteX63" fmla="*/ 284205 w 3715265"/>
                <a:gd name="connsiteY63" fmla="*/ 2656702 h 3727621"/>
                <a:gd name="connsiteX64" fmla="*/ 238897 w 3715265"/>
                <a:gd name="connsiteY64" fmla="*/ 2656702 h 3727621"/>
                <a:gd name="connsiteX65" fmla="*/ 238897 w 3715265"/>
                <a:gd name="connsiteY65" fmla="*/ 2718486 h 3727621"/>
                <a:gd name="connsiteX66" fmla="*/ 226540 w 3715265"/>
                <a:gd name="connsiteY66" fmla="*/ 2718486 h 3727621"/>
                <a:gd name="connsiteX67" fmla="*/ 226540 w 3715265"/>
                <a:gd name="connsiteY67" fmla="*/ 2772032 h 3727621"/>
                <a:gd name="connsiteX68" fmla="*/ 197708 w 3715265"/>
                <a:gd name="connsiteY68" fmla="*/ 2772032 h 3727621"/>
                <a:gd name="connsiteX69" fmla="*/ 197708 w 3715265"/>
                <a:gd name="connsiteY69" fmla="*/ 3002691 h 3727621"/>
                <a:gd name="connsiteX70" fmla="*/ 168876 w 3715265"/>
                <a:gd name="connsiteY70" fmla="*/ 3043881 h 3727621"/>
                <a:gd name="connsiteX71" fmla="*/ 168876 w 3715265"/>
                <a:gd name="connsiteY71" fmla="*/ 3076832 h 3727621"/>
                <a:gd name="connsiteX72" fmla="*/ 168876 w 3715265"/>
                <a:gd name="connsiteY72" fmla="*/ 3229232 h 3727621"/>
                <a:gd name="connsiteX73" fmla="*/ 127686 w 3715265"/>
                <a:gd name="connsiteY73" fmla="*/ 3229232 h 3727621"/>
                <a:gd name="connsiteX74" fmla="*/ 127686 w 3715265"/>
                <a:gd name="connsiteY74" fmla="*/ 3282778 h 3727621"/>
                <a:gd name="connsiteX75" fmla="*/ 82378 w 3715265"/>
                <a:gd name="connsiteY75" fmla="*/ 3282778 h 3727621"/>
                <a:gd name="connsiteX76" fmla="*/ 82378 w 3715265"/>
                <a:gd name="connsiteY76" fmla="*/ 3439297 h 3727621"/>
                <a:gd name="connsiteX77" fmla="*/ 41189 w 3715265"/>
                <a:gd name="connsiteY77" fmla="*/ 3451654 h 3727621"/>
                <a:gd name="connsiteX78" fmla="*/ 0 w 3715265"/>
                <a:gd name="connsiteY78" fmla="*/ 3727621 h 3727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715265" h="3727621">
                  <a:moveTo>
                    <a:pt x="3715265" y="0"/>
                  </a:moveTo>
                  <a:lnTo>
                    <a:pt x="3682314" y="32951"/>
                  </a:lnTo>
                  <a:lnTo>
                    <a:pt x="3282778" y="32951"/>
                  </a:lnTo>
                  <a:lnTo>
                    <a:pt x="3282778" y="49427"/>
                  </a:lnTo>
                  <a:lnTo>
                    <a:pt x="3258065" y="49427"/>
                  </a:lnTo>
                  <a:lnTo>
                    <a:pt x="3258065" y="86497"/>
                  </a:lnTo>
                  <a:lnTo>
                    <a:pt x="3076832" y="86497"/>
                  </a:lnTo>
                  <a:lnTo>
                    <a:pt x="3027405" y="135924"/>
                  </a:lnTo>
                  <a:lnTo>
                    <a:pt x="2973859" y="135924"/>
                  </a:lnTo>
                  <a:lnTo>
                    <a:pt x="2854411" y="193589"/>
                  </a:lnTo>
                  <a:lnTo>
                    <a:pt x="2825578" y="193589"/>
                  </a:lnTo>
                  <a:lnTo>
                    <a:pt x="2747319" y="247135"/>
                  </a:lnTo>
                  <a:lnTo>
                    <a:pt x="2644346" y="247135"/>
                  </a:lnTo>
                  <a:lnTo>
                    <a:pt x="2590800" y="288324"/>
                  </a:lnTo>
                  <a:lnTo>
                    <a:pt x="2500184" y="383059"/>
                  </a:lnTo>
                  <a:lnTo>
                    <a:pt x="2426043" y="457200"/>
                  </a:lnTo>
                  <a:lnTo>
                    <a:pt x="2211859" y="457200"/>
                  </a:lnTo>
                  <a:lnTo>
                    <a:pt x="2199503" y="498389"/>
                  </a:lnTo>
                  <a:lnTo>
                    <a:pt x="2154194" y="498389"/>
                  </a:lnTo>
                  <a:lnTo>
                    <a:pt x="2141838" y="498389"/>
                  </a:lnTo>
                  <a:lnTo>
                    <a:pt x="2108886" y="605481"/>
                  </a:lnTo>
                  <a:lnTo>
                    <a:pt x="2022389" y="605481"/>
                  </a:lnTo>
                  <a:lnTo>
                    <a:pt x="1964724" y="712573"/>
                  </a:lnTo>
                  <a:lnTo>
                    <a:pt x="1919416" y="712573"/>
                  </a:lnTo>
                  <a:lnTo>
                    <a:pt x="1911178" y="753762"/>
                  </a:lnTo>
                  <a:lnTo>
                    <a:pt x="1874108" y="811427"/>
                  </a:lnTo>
                  <a:lnTo>
                    <a:pt x="1816443" y="881448"/>
                  </a:lnTo>
                  <a:lnTo>
                    <a:pt x="1754659" y="914400"/>
                  </a:lnTo>
                  <a:lnTo>
                    <a:pt x="1734065" y="1009135"/>
                  </a:lnTo>
                  <a:lnTo>
                    <a:pt x="1676400" y="1066800"/>
                  </a:lnTo>
                  <a:lnTo>
                    <a:pt x="1330411" y="1066800"/>
                  </a:lnTo>
                  <a:lnTo>
                    <a:pt x="1338649" y="1161535"/>
                  </a:lnTo>
                  <a:lnTo>
                    <a:pt x="1223319" y="1215081"/>
                  </a:lnTo>
                  <a:lnTo>
                    <a:pt x="1202724" y="1305697"/>
                  </a:lnTo>
                  <a:lnTo>
                    <a:pt x="1194486" y="1388075"/>
                  </a:lnTo>
                  <a:lnTo>
                    <a:pt x="1194486" y="1482810"/>
                  </a:lnTo>
                  <a:lnTo>
                    <a:pt x="1087394" y="1482810"/>
                  </a:lnTo>
                  <a:lnTo>
                    <a:pt x="996778" y="1532237"/>
                  </a:lnTo>
                  <a:lnTo>
                    <a:pt x="972065" y="1548713"/>
                  </a:lnTo>
                  <a:lnTo>
                    <a:pt x="972065" y="1581664"/>
                  </a:lnTo>
                  <a:lnTo>
                    <a:pt x="922638" y="1581664"/>
                  </a:lnTo>
                  <a:lnTo>
                    <a:pt x="852616" y="1688756"/>
                  </a:lnTo>
                  <a:lnTo>
                    <a:pt x="807308" y="1688756"/>
                  </a:lnTo>
                  <a:lnTo>
                    <a:pt x="782594" y="1746421"/>
                  </a:lnTo>
                  <a:lnTo>
                    <a:pt x="762000" y="1869989"/>
                  </a:lnTo>
                  <a:lnTo>
                    <a:pt x="753762" y="1915297"/>
                  </a:lnTo>
                  <a:lnTo>
                    <a:pt x="720811" y="1944129"/>
                  </a:lnTo>
                  <a:lnTo>
                    <a:pt x="667265" y="1944129"/>
                  </a:lnTo>
                  <a:lnTo>
                    <a:pt x="663146" y="1997675"/>
                  </a:lnTo>
                  <a:lnTo>
                    <a:pt x="597243" y="1997675"/>
                  </a:lnTo>
                  <a:lnTo>
                    <a:pt x="593124" y="2096529"/>
                  </a:lnTo>
                  <a:lnTo>
                    <a:pt x="518984" y="2096529"/>
                  </a:lnTo>
                  <a:lnTo>
                    <a:pt x="518984" y="2150075"/>
                  </a:lnTo>
                  <a:lnTo>
                    <a:pt x="444843" y="2150075"/>
                  </a:lnTo>
                  <a:lnTo>
                    <a:pt x="444843" y="2265405"/>
                  </a:lnTo>
                  <a:lnTo>
                    <a:pt x="411892" y="2265405"/>
                  </a:lnTo>
                  <a:lnTo>
                    <a:pt x="411892" y="2306594"/>
                  </a:lnTo>
                  <a:lnTo>
                    <a:pt x="383059" y="2306594"/>
                  </a:lnTo>
                  <a:lnTo>
                    <a:pt x="358346" y="2475470"/>
                  </a:lnTo>
                  <a:lnTo>
                    <a:pt x="358346" y="2475470"/>
                  </a:lnTo>
                  <a:lnTo>
                    <a:pt x="333632" y="2500184"/>
                  </a:lnTo>
                  <a:lnTo>
                    <a:pt x="333632" y="2615513"/>
                  </a:lnTo>
                  <a:lnTo>
                    <a:pt x="313038" y="2615513"/>
                  </a:lnTo>
                  <a:lnTo>
                    <a:pt x="284205" y="2656702"/>
                  </a:lnTo>
                  <a:lnTo>
                    <a:pt x="238897" y="2656702"/>
                  </a:lnTo>
                  <a:lnTo>
                    <a:pt x="238897" y="2718486"/>
                  </a:lnTo>
                  <a:lnTo>
                    <a:pt x="226540" y="2718486"/>
                  </a:lnTo>
                  <a:lnTo>
                    <a:pt x="226540" y="2772032"/>
                  </a:lnTo>
                  <a:lnTo>
                    <a:pt x="197708" y="2772032"/>
                  </a:lnTo>
                  <a:lnTo>
                    <a:pt x="197708" y="3002691"/>
                  </a:lnTo>
                  <a:lnTo>
                    <a:pt x="168876" y="3043881"/>
                  </a:lnTo>
                  <a:lnTo>
                    <a:pt x="168876" y="3076832"/>
                  </a:lnTo>
                  <a:lnTo>
                    <a:pt x="168876" y="3229232"/>
                  </a:lnTo>
                  <a:lnTo>
                    <a:pt x="127686" y="3229232"/>
                  </a:lnTo>
                  <a:lnTo>
                    <a:pt x="127686" y="3282778"/>
                  </a:lnTo>
                  <a:lnTo>
                    <a:pt x="82378" y="3282778"/>
                  </a:lnTo>
                  <a:lnTo>
                    <a:pt x="82378" y="3439297"/>
                  </a:lnTo>
                  <a:lnTo>
                    <a:pt x="41189" y="3451654"/>
                  </a:lnTo>
                  <a:lnTo>
                    <a:pt x="0" y="3727621"/>
                  </a:lnTo>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B5B5D"/>
                </a:solidFill>
                <a:effectLst/>
                <a:uLnTx/>
                <a:uFillTx/>
                <a:latin typeface="Calibri" panose="020F0502020204030204" pitchFamily="34" charset="0"/>
                <a:ea typeface="+mn-ea"/>
                <a:cs typeface="Calibri" panose="020F0502020204030204" pitchFamily="34" charset="0"/>
              </a:endParaRPr>
            </a:p>
          </p:txBody>
        </p:sp>
        <p:sp>
          <p:nvSpPr>
            <p:cNvPr id="25" name="Freeform 25">
              <a:extLst>
                <a:ext uri="{FF2B5EF4-FFF2-40B4-BE49-F238E27FC236}">
                  <a16:creationId xmlns:a16="http://schemas.microsoft.com/office/drawing/2014/main" id="{BC73C44C-C3AF-4B29-A81C-D21F37B4FC31}"/>
                </a:ext>
              </a:extLst>
            </p:cNvPr>
            <p:cNvSpPr/>
            <p:nvPr/>
          </p:nvSpPr>
          <p:spPr>
            <a:xfrm>
              <a:off x="2586763" y="1586169"/>
              <a:ext cx="7349572" cy="3242999"/>
            </a:xfrm>
            <a:custGeom>
              <a:avLst/>
              <a:gdLst>
                <a:gd name="connsiteX0" fmla="*/ 3707027 w 3707027"/>
                <a:gd name="connsiteY0" fmla="*/ 0 h 3723503"/>
                <a:gd name="connsiteX1" fmla="*/ 3447535 w 3707027"/>
                <a:gd name="connsiteY1" fmla="*/ 0 h 3723503"/>
                <a:gd name="connsiteX2" fmla="*/ 3447535 w 3707027"/>
                <a:gd name="connsiteY2" fmla="*/ 49427 h 3723503"/>
                <a:gd name="connsiteX3" fmla="*/ 3410464 w 3707027"/>
                <a:gd name="connsiteY3" fmla="*/ 49427 h 3723503"/>
                <a:gd name="connsiteX4" fmla="*/ 3410464 w 3707027"/>
                <a:gd name="connsiteY4" fmla="*/ 98854 h 3723503"/>
                <a:gd name="connsiteX5" fmla="*/ 3340443 w 3707027"/>
                <a:gd name="connsiteY5" fmla="*/ 98854 h 3723503"/>
                <a:gd name="connsiteX6" fmla="*/ 3340443 w 3707027"/>
                <a:gd name="connsiteY6" fmla="*/ 205946 h 3723503"/>
                <a:gd name="connsiteX7" fmla="*/ 2990335 w 3707027"/>
                <a:gd name="connsiteY7" fmla="*/ 205946 h 3723503"/>
                <a:gd name="connsiteX8" fmla="*/ 2990335 w 3707027"/>
                <a:gd name="connsiteY8" fmla="*/ 304800 h 3723503"/>
                <a:gd name="connsiteX9" fmla="*/ 2529016 w 3707027"/>
                <a:gd name="connsiteY9" fmla="*/ 304800 h 3723503"/>
                <a:gd name="connsiteX10" fmla="*/ 2529016 w 3707027"/>
                <a:gd name="connsiteY10" fmla="*/ 366584 h 3723503"/>
                <a:gd name="connsiteX11" fmla="*/ 2487827 w 3707027"/>
                <a:gd name="connsiteY11" fmla="*/ 366584 h 3723503"/>
                <a:gd name="connsiteX12" fmla="*/ 2487827 w 3707027"/>
                <a:gd name="connsiteY12" fmla="*/ 465438 h 3723503"/>
                <a:gd name="connsiteX13" fmla="*/ 2434281 w 3707027"/>
                <a:gd name="connsiteY13" fmla="*/ 465438 h 3723503"/>
                <a:gd name="connsiteX14" fmla="*/ 2434281 w 3707027"/>
                <a:gd name="connsiteY14" fmla="*/ 514865 h 3723503"/>
                <a:gd name="connsiteX15" fmla="*/ 2388973 w 3707027"/>
                <a:gd name="connsiteY15" fmla="*/ 514865 h 3723503"/>
                <a:gd name="connsiteX16" fmla="*/ 2388973 w 3707027"/>
                <a:gd name="connsiteY16" fmla="*/ 609600 h 3723503"/>
                <a:gd name="connsiteX17" fmla="*/ 2368378 w 3707027"/>
                <a:gd name="connsiteY17" fmla="*/ 609600 h 3723503"/>
                <a:gd name="connsiteX18" fmla="*/ 2368378 w 3707027"/>
                <a:gd name="connsiteY18" fmla="*/ 671384 h 3723503"/>
                <a:gd name="connsiteX19" fmla="*/ 1808205 w 3707027"/>
                <a:gd name="connsiteY19" fmla="*/ 671384 h 3723503"/>
                <a:gd name="connsiteX20" fmla="*/ 1808205 w 3707027"/>
                <a:gd name="connsiteY20" fmla="*/ 724930 h 3723503"/>
                <a:gd name="connsiteX21" fmla="*/ 1738183 w 3707027"/>
                <a:gd name="connsiteY21" fmla="*/ 724930 h 3723503"/>
                <a:gd name="connsiteX22" fmla="*/ 1738183 w 3707027"/>
                <a:gd name="connsiteY22" fmla="*/ 774357 h 3723503"/>
                <a:gd name="connsiteX23" fmla="*/ 1622854 w 3707027"/>
                <a:gd name="connsiteY23" fmla="*/ 774357 h 3723503"/>
                <a:gd name="connsiteX24" fmla="*/ 1622854 w 3707027"/>
                <a:gd name="connsiteY24" fmla="*/ 877330 h 3723503"/>
                <a:gd name="connsiteX25" fmla="*/ 1466335 w 3707027"/>
                <a:gd name="connsiteY25" fmla="*/ 877330 h 3723503"/>
                <a:gd name="connsiteX26" fmla="*/ 1466335 w 3707027"/>
                <a:gd name="connsiteY26" fmla="*/ 926757 h 3723503"/>
                <a:gd name="connsiteX27" fmla="*/ 1186248 w 3707027"/>
                <a:gd name="connsiteY27" fmla="*/ 926757 h 3723503"/>
                <a:gd name="connsiteX28" fmla="*/ 1186248 w 3707027"/>
                <a:gd name="connsiteY28" fmla="*/ 972065 h 3723503"/>
                <a:gd name="connsiteX29" fmla="*/ 1169773 w 3707027"/>
                <a:gd name="connsiteY29" fmla="*/ 972065 h 3723503"/>
                <a:gd name="connsiteX30" fmla="*/ 1169773 w 3707027"/>
                <a:gd name="connsiteY30" fmla="*/ 1033848 h 3723503"/>
                <a:gd name="connsiteX31" fmla="*/ 1132702 w 3707027"/>
                <a:gd name="connsiteY31" fmla="*/ 1033848 h 3723503"/>
                <a:gd name="connsiteX32" fmla="*/ 1132702 w 3707027"/>
                <a:gd name="connsiteY32" fmla="*/ 1075038 h 3723503"/>
                <a:gd name="connsiteX33" fmla="*/ 980302 w 3707027"/>
                <a:gd name="connsiteY33" fmla="*/ 1075038 h 3723503"/>
                <a:gd name="connsiteX34" fmla="*/ 980302 w 3707027"/>
                <a:gd name="connsiteY34" fmla="*/ 1182130 h 3723503"/>
                <a:gd name="connsiteX35" fmla="*/ 902043 w 3707027"/>
                <a:gd name="connsiteY35" fmla="*/ 1182130 h 3723503"/>
                <a:gd name="connsiteX36" fmla="*/ 902043 w 3707027"/>
                <a:gd name="connsiteY36" fmla="*/ 1326292 h 3723503"/>
                <a:gd name="connsiteX37" fmla="*/ 885567 w 3707027"/>
                <a:gd name="connsiteY37" fmla="*/ 1326292 h 3723503"/>
                <a:gd name="connsiteX38" fmla="*/ 885567 w 3707027"/>
                <a:gd name="connsiteY38" fmla="*/ 1388076 h 3723503"/>
                <a:gd name="connsiteX39" fmla="*/ 741405 w 3707027"/>
                <a:gd name="connsiteY39" fmla="*/ 1388076 h 3723503"/>
                <a:gd name="connsiteX40" fmla="*/ 741405 w 3707027"/>
                <a:gd name="connsiteY40" fmla="*/ 1643448 h 3723503"/>
                <a:gd name="connsiteX41" fmla="*/ 716692 w 3707027"/>
                <a:gd name="connsiteY41" fmla="*/ 1643448 h 3723503"/>
                <a:gd name="connsiteX42" fmla="*/ 716692 w 3707027"/>
                <a:gd name="connsiteY42" fmla="*/ 1696994 h 3723503"/>
                <a:gd name="connsiteX43" fmla="*/ 634313 w 3707027"/>
                <a:gd name="connsiteY43" fmla="*/ 1696994 h 3723503"/>
                <a:gd name="connsiteX44" fmla="*/ 634313 w 3707027"/>
                <a:gd name="connsiteY44" fmla="*/ 1857632 h 3723503"/>
                <a:gd name="connsiteX45" fmla="*/ 605481 w 3707027"/>
                <a:gd name="connsiteY45" fmla="*/ 1857632 h 3723503"/>
                <a:gd name="connsiteX46" fmla="*/ 605481 w 3707027"/>
                <a:gd name="connsiteY46" fmla="*/ 1911178 h 3723503"/>
                <a:gd name="connsiteX47" fmla="*/ 535459 w 3707027"/>
                <a:gd name="connsiteY47" fmla="*/ 1911178 h 3723503"/>
                <a:gd name="connsiteX48" fmla="*/ 535459 w 3707027"/>
                <a:gd name="connsiteY48" fmla="*/ 2108886 h 3723503"/>
                <a:gd name="connsiteX49" fmla="*/ 444843 w 3707027"/>
                <a:gd name="connsiteY49" fmla="*/ 2108886 h 3723503"/>
                <a:gd name="connsiteX50" fmla="*/ 444843 w 3707027"/>
                <a:gd name="connsiteY50" fmla="*/ 2265405 h 3723503"/>
                <a:gd name="connsiteX51" fmla="*/ 403654 w 3707027"/>
                <a:gd name="connsiteY51" fmla="*/ 2265405 h 3723503"/>
                <a:gd name="connsiteX52" fmla="*/ 403654 w 3707027"/>
                <a:gd name="connsiteY52" fmla="*/ 2318951 h 3723503"/>
                <a:gd name="connsiteX53" fmla="*/ 325394 w 3707027"/>
                <a:gd name="connsiteY53" fmla="*/ 2318951 h 3723503"/>
                <a:gd name="connsiteX54" fmla="*/ 325394 w 3707027"/>
                <a:gd name="connsiteY54" fmla="*/ 2430162 h 3723503"/>
                <a:gd name="connsiteX55" fmla="*/ 304800 w 3707027"/>
                <a:gd name="connsiteY55" fmla="*/ 2430162 h 3723503"/>
                <a:gd name="connsiteX56" fmla="*/ 304800 w 3707027"/>
                <a:gd name="connsiteY56" fmla="*/ 2524897 h 3723503"/>
                <a:gd name="connsiteX57" fmla="*/ 226540 w 3707027"/>
                <a:gd name="connsiteY57" fmla="*/ 2524897 h 3723503"/>
                <a:gd name="connsiteX58" fmla="*/ 226540 w 3707027"/>
                <a:gd name="connsiteY58" fmla="*/ 2578443 h 3723503"/>
                <a:gd name="connsiteX59" fmla="*/ 197708 w 3707027"/>
                <a:gd name="connsiteY59" fmla="*/ 2578443 h 3723503"/>
                <a:gd name="connsiteX60" fmla="*/ 197708 w 3707027"/>
                <a:gd name="connsiteY60" fmla="*/ 2673178 h 3723503"/>
                <a:gd name="connsiteX61" fmla="*/ 135924 w 3707027"/>
                <a:gd name="connsiteY61" fmla="*/ 2673178 h 3723503"/>
                <a:gd name="connsiteX62" fmla="*/ 135924 w 3707027"/>
                <a:gd name="connsiteY62" fmla="*/ 2994454 h 3723503"/>
                <a:gd name="connsiteX63" fmla="*/ 135924 w 3707027"/>
                <a:gd name="connsiteY63" fmla="*/ 2994454 h 3723503"/>
                <a:gd name="connsiteX64" fmla="*/ 102973 w 3707027"/>
                <a:gd name="connsiteY64" fmla="*/ 3027405 h 3723503"/>
                <a:gd name="connsiteX65" fmla="*/ 94735 w 3707027"/>
                <a:gd name="connsiteY65" fmla="*/ 3035643 h 3723503"/>
                <a:gd name="connsiteX66" fmla="*/ 94735 w 3707027"/>
                <a:gd name="connsiteY66" fmla="*/ 3245708 h 3723503"/>
                <a:gd name="connsiteX67" fmla="*/ 65902 w 3707027"/>
                <a:gd name="connsiteY67" fmla="*/ 3245708 h 3723503"/>
                <a:gd name="connsiteX68" fmla="*/ 65902 w 3707027"/>
                <a:gd name="connsiteY68" fmla="*/ 3332205 h 3723503"/>
                <a:gd name="connsiteX69" fmla="*/ 49427 w 3707027"/>
                <a:gd name="connsiteY69" fmla="*/ 3332205 h 3723503"/>
                <a:gd name="connsiteX70" fmla="*/ 49427 w 3707027"/>
                <a:gd name="connsiteY70" fmla="*/ 3496962 h 3723503"/>
                <a:gd name="connsiteX71" fmla="*/ 0 w 3707027"/>
                <a:gd name="connsiteY71" fmla="*/ 3496962 h 3723503"/>
                <a:gd name="connsiteX72" fmla="*/ 0 w 3707027"/>
                <a:gd name="connsiteY72" fmla="*/ 3723503 h 3723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707027" h="3723503">
                  <a:moveTo>
                    <a:pt x="3707027" y="0"/>
                  </a:moveTo>
                  <a:lnTo>
                    <a:pt x="3447535" y="0"/>
                  </a:lnTo>
                  <a:lnTo>
                    <a:pt x="3447535" y="49427"/>
                  </a:lnTo>
                  <a:lnTo>
                    <a:pt x="3410464" y="49427"/>
                  </a:lnTo>
                  <a:lnTo>
                    <a:pt x="3410464" y="98854"/>
                  </a:lnTo>
                  <a:lnTo>
                    <a:pt x="3340443" y="98854"/>
                  </a:lnTo>
                  <a:lnTo>
                    <a:pt x="3340443" y="205946"/>
                  </a:lnTo>
                  <a:lnTo>
                    <a:pt x="2990335" y="205946"/>
                  </a:lnTo>
                  <a:lnTo>
                    <a:pt x="2990335" y="304800"/>
                  </a:lnTo>
                  <a:lnTo>
                    <a:pt x="2529016" y="304800"/>
                  </a:lnTo>
                  <a:lnTo>
                    <a:pt x="2529016" y="366584"/>
                  </a:lnTo>
                  <a:lnTo>
                    <a:pt x="2487827" y="366584"/>
                  </a:lnTo>
                  <a:lnTo>
                    <a:pt x="2487827" y="465438"/>
                  </a:lnTo>
                  <a:lnTo>
                    <a:pt x="2434281" y="465438"/>
                  </a:lnTo>
                  <a:lnTo>
                    <a:pt x="2434281" y="514865"/>
                  </a:lnTo>
                  <a:lnTo>
                    <a:pt x="2388973" y="514865"/>
                  </a:lnTo>
                  <a:lnTo>
                    <a:pt x="2388973" y="609600"/>
                  </a:lnTo>
                  <a:lnTo>
                    <a:pt x="2368378" y="609600"/>
                  </a:lnTo>
                  <a:lnTo>
                    <a:pt x="2368378" y="671384"/>
                  </a:lnTo>
                  <a:lnTo>
                    <a:pt x="1808205" y="671384"/>
                  </a:lnTo>
                  <a:lnTo>
                    <a:pt x="1808205" y="724930"/>
                  </a:lnTo>
                  <a:lnTo>
                    <a:pt x="1738183" y="724930"/>
                  </a:lnTo>
                  <a:lnTo>
                    <a:pt x="1738183" y="774357"/>
                  </a:lnTo>
                  <a:lnTo>
                    <a:pt x="1622854" y="774357"/>
                  </a:lnTo>
                  <a:lnTo>
                    <a:pt x="1622854" y="877330"/>
                  </a:lnTo>
                  <a:lnTo>
                    <a:pt x="1466335" y="877330"/>
                  </a:lnTo>
                  <a:lnTo>
                    <a:pt x="1466335" y="926757"/>
                  </a:lnTo>
                  <a:lnTo>
                    <a:pt x="1186248" y="926757"/>
                  </a:lnTo>
                  <a:lnTo>
                    <a:pt x="1186248" y="972065"/>
                  </a:lnTo>
                  <a:lnTo>
                    <a:pt x="1169773" y="972065"/>
                  </a:lnTo>
                  <a:lnTo>
                    <a:pt x="1169773" y="1033848"/>
                  </a:lnTo>
                  <a:lnTo>
                    <a:pt x="1132702" y="1033848"/>
                  </a:lnTo>
                  <a:lnTo>
                    <a:pt x="1132702" y="1075038"/>
                  </a:lnTo>
                  <a:lnTo>
                    <a:pt x="980302" y="1075038"/>
                  </a:lnTo>
                  <a:lnTo>
                    <a:pt x="980302" y="1182130"/>
                  </a:lnTo>
                  <a:lnTo>
                    <a:pt x="902043" y="1182130"/>
                  </a:lnTo>
                  <a:lnTo>
                    <a:pt x="902043" y="1326292"/>
                  </a:lnTo>
                  <a:lnTo>
                    <a:pt x="885567" y="1326292"/>
                  </a:lnTo>
                  <a:lnTo>
                    <a:pt x="885567" y="1388076"/>
                  </a:lnTo>
                  <a:lnTo>
                    <a:pt x="741405" y="1388076"/>
                  </a:lnTo>
                  <a:lnTo>
                    <a:pt x="741405" y="1643448"/>
                  </a:lnTo>
                  <a:lnTo>
                    <a:pt x="716692" y="1643448"/>
                  </a:lnTo>
                  <a:lnTo>
                    <a:pt x="716692" y="1696994"/>
                  </a:lnTo>
                  <a:lnTo>
                    <a:pt x="634313" y="1696994"/>
                  </a:lnTo>
                  <a:lnTo>
                    <a:pt x="634313" y="1857632"/>
                  </a:lnTo>
                  <a:lnTo>
                    <a:pt x="605481" y="1857632"/>
                  </a:lnTo>
                  <a:lnTo>
                    <a:pt x="605481" y="1911178"/>
                  </a:lnTo>
                  <a:lnTo>
                    <a:pt x="535459" y="1911178"/>
                  </a:lnTo>
                  <a:lnTo>
                    <a:pt x="535459" y="2108886"/>
                  </a:lnTo>
                  <a:lnTo>
                    <a:pt x="444843" y="2108886"/>
                  </a:lnTo>
                  <a:lnTo>
                    <a:pt x="444843" y="2265405"/>
                  </a:lnTo>
                  <a:lnTo>
                    <a:pt x="403654" y="2265405"/>
                  </a:lnTo>
                  <a:lnTo>
                    <a:pt x="403654" y="2318951"/>
                  </a:lnTo>
                  <a:lnTo>
                    <a:pt x="325394" y="2318951"/>
                  </a:lnTo>
                  <a:lnTo>
                    <a:pt x="325394" y="2430162"/>
                  </a:lnTo>
                  <a:lnTo>
                    <a:pt x="304800" y="2430162"/>
                  </a:lnTo>
                  <a:lnTo>
                    <a:pt x="304800" y="2524897"/>
                  </a:lnTo>
                  <a:lnTo>
                    <a:pt x="226540" y="2524897"/>
                  </a:lnTo>
                  <a:lnTo>
                    <a:pt x="226540" y="2578443"/>
                  </a:lnTo>
                  <a:lnTo>
                    <a:pt x="197708" y="2578443"/>
                  </a:lnTo>
                  <a:lnTo>
                    <a:pt x="197708" y="2673178"/>
                  </a:lnTo>
                  <a:lnTo>
                    <a:pt x="135924" y="2673178"/>
                  </a:lnTo>
                  <a:lnTo>
                    <a:pt x="135924" y="2994454"/>
                  </a:lnTo>
                  <a:lnTo>
                    <a:pt x="135924" y="2994454"/>
                  </a:lnTo>
                  <a:lnTo>
                    <a:pt x="102973" y="3027405"/>
                  </a:lnTo>
                  <a:lnTo>
                    <a:pt x="94735" y="3035643"/>
                  </a:lnTo>
                  <a:lnTo>
                    <a:pt x="94735" y="3245708"/>
                  </a:lnTo>
                  <a:lnTo>
                    <a:pt x="65902" y="3245708"/>
                  </a:lnTo>
                  <a:lnTo>
                    <a:pt x="65902" y="3332205"/>
                  </a:lnTo>
                  <a:lnTo>
                    <a:pt x="49427" y="3332205"/>
                  </a:lnTo>
                  <a:lnTo>
                    <a:pt x="49427" y="3496962"/>
                  </a:lnTo>
                  <a:lnTo>
                    <a:pt x="0" y="3496962"/>
                  </a:lnTo>
                  <a:lnTo>
                    <a:pt x="0" y="3723503"/>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B5B5D"/>
                </a:solidFill>
                <a:effectLst/>
                <a:uLnTx/>
                <a:uFillTx/>
                <a:latin typeface="Calibri" panose="020F0502020204030204" pitchFamily="34" charset="0"/>
                <a:ea typeface="+mn-ea"/>
                <a:cs typeface="Calibri" panose="020F0502020204030204" pitchFamily="34" charset="0"/>
              </a:endParaRPr>
            </a:p>
          </p:txBody>
        </p:sp>
        <p:sp>
          <p:nvSpPr>
            <p:cNvPr id="26" name="Freeform 26">
              <a:extLst>
                <a:ext uri="{FF2B5EF4-FFF2-40B4-BE49-F238E27FC236}">
                  <a16:creationId xmlns:a16="http://schemas.microsoft.com/office/drawing/2014/main" id="{66F5683C-1BF0-4182-BB84-ADF83617A049}"/>
                </a:ext>
              </a:extLst>
            </p:cNvPr>
            <p:cNvSpPr/>
            <p:nvPr/>
          </p:nvSpPr>
          <p:spPr>
            <a:xfrm>
              <a:off x="2562264" y="1570406"/>
              <a:ext cx="7374071" cy="3268110"/>
            </a:xfrm>
            <a:custGeom>
              <a:avLst/>
              <a:gdLst>
                <a:gd name="connsiteX0" fmla="*/ 3719384 w 3719384"/>
                <a:gd name="connsiteY0" fmla="*/ 0 h 3752335"/>
                <a:gd name="connsiteX1" fmla="*/ 3253946 w 3719384"/>
                <a:gd name="connsiteY1" fmla="*/ 0 h 3752335"/>
                <a:gd name="connsiteX2" fmla="*/ 3253946 w 3719384"/>
                <a:gd name="connsiteY2" fmla="*/ 49427 h 3752335"/>
                <a:gd name="connsiteX3" fmla="*/ 3188043 w 3719384"/>
                <a:gd name="connsiteY3" fmla="*/ 49427 h 3752335"/>
                <a:gd name="connsiteX4" fmla="*/ 3188043 w 3719384"/>
                <a:gd name="connsiteY4" fmla="*/ 255373 h 3752335"/>
                <a:gd name="connsiteX5" fmla="*/ 3048000 w 3719384"/>
                <a:gd name="connsiteY5" fmla="*/ 255373 h 3752335"/>
                <a:gd name="connsiteX6" fmla="*/ 3048000 w 3719384"/>
                <a:gd name="connsiteY6" fmla="*/ 362465 h 3752335"/>
                <a:gd name="connsiteX7" fmla="*/ 2982097 w 3719384"/>
                <a:gd name="connsiteY7" fmla="*/ 362465 h 3752335"/>
                <a:gd name="connsiteX8" fmla="*/ 2982097 w 3719384"/>
                <a:gd name="connsiteY8" fmla="*/ 416011 h 3752335"/>
                <a:gd name="connsiteX9" fmla="*/ 2936789 w 3719384"/>
                <a:gd name="connsiteY9" fmla="*/ 416011 h 3752335"/>
                <a:gd name="connsiteX10" fmla="*/ 2936789 w 3719384"/>
                <a:gd name="connsiteY10" fmla="*/ 461319 h 3752335"/>
                <a:gd name="connsiteX11" fmla="*/ 2903838 w 3719384"/>
                <a:gd name="connsiteY11" fmla="*/ 461319 h 3752335"/>
                <a:gd name="connsiteX12" fmla="*/ 2903838 w 3719384"/>
                <a:gd name="connsiteY12" fmla="*/ 568411 h 3752335"/>
                <a:gd name="connsiteX13" fmla="*/ 2669059 w 3719384"/>
                <a:gd name="connsiteY13" fmla="*/ 568411 h 3752335"/>
                <a:gd name="connsiteX14" fmla="*/ 2669059 w 3719384"/>
                <a:gd name="connsiteY14" fmla="*/ 613719 h 3752335"/>
                <a:gd name="connsiteX15" fmla="*/ 2582562 w 3719384"/>
                <a:gd name="connsiteY15" fmla="*/ 613719 h 3752335"/>
                <a:gd name="connsiteX16" fmla="*/ 2582562 w 3719384"/>
                <a:gd name="connsiteY16" fmla="*/ 667265 h 3752335"/>
                <a:gd name="connsiteX17" fmla="*/ 2537254 w 3719384"/>
                <a:gd name="connsiteY17" fmla="*/ 667265 h 3752335"/>
                <a:gd name="connsiteX18" fmla="*/ 2537254 w 3719384"/>
                <a:gd name="connsiteY18" fmla="*/ 720811 h 3752335"/>
                <a:gd name="connsiteX19" fmla="*/ 2302475 w 3719384"/>
                <a:gd name="connsiteY19" fmla="*/ 720811 h 3752335"/>
                <a:gd name="connsiteX20" fmla="*/ 2302475 w 3719384"/>
                <a:gd name="connsiteY20" fmla="*/ 823784 h 3752335"/>
                <a:gd name="connsiteX21" fmla="*/ 2224216 w 3719384"/>
                <a:gd name="connsiteY21" fmla="*/ 823784 h 3752335"/>
                <a:gd name="connsiteX22" fmla="*/ 2224216 w 3719384"/>
                <a:gd name="connsiteY22" fmla="*/ 869092 h 3752335"/>
                <a:gd name="connsiteX23" fmla="*/ 2203621 w 3719384"/>
                <a:gd name="connsiteY23" fmla="*/ 869092 h 3752335"/>
                <a:gd name="connsiteX24" fmla="*/ 2166551 w 3719384"/>
                <a:gd name="connsiteY24" fmla="*/ 922638 h 3752335"/>
                <a:gd name="connsiteX25" fmla="*/ 2005913 w 3719384"/>
                <a:gd name="connsiteY25" fmla="*/ 922638 h 3752335"/>
                <a:gd name="connsiteX26" fmla="*/ 2005913 w 3719384"/>
                <a:gd name="connsiteY26" fmla="*/ 984421 h 3752335"/>
                <a:gd name="connsiteX27" fmla="*/ 1981200 w 3719384"/>
                <a:gd name="connsiteY27" fmla="*/ 1009135 h 3752335"/>
                <a:gd name="connsiteX28" fmla="*/ 1981200 w 3719384"/>
                <a:gd name="connsiteY28" fmla="*/ 1231557 h 3752335"/>
                <a:gd name="connsiteX29" fmla="*/ 1960605 w 3719384"/>
                <a:gd name="connsiteY29" fmla="*/ 1231557 h 3752335"/>
                <a:gd name="connsiteX30" fmla="*/ 1960605 w 3719384"/>
                <a:gd name="connsiteY30" fmla="*/ 1285103 h 3752335"/>
                <a:gd name="connsiteX31" fmla="*/ 1890584 w 3719384"/>
                <a:gd name="connsiteY31" fmla="*/ 1285103 h 3752335"/>
                <a:gd name="connsiteX32" fmla="*/ 1890584 w 3719384"/>
                <a:gd name="connsiteY32" fmla="*/ 1326292 h 3752335"/>
                <a:gd name="connsiteX33" fmla="*/ 1861751 w 3719384"/>
                <a:gd name="connsiteY33" fmla="*/ 1326292 h 3752335"/>
                <a:gd name="connsiteX34" fmla="*/ 1861751 w 3719384"/>
                <a:gd name="connsiteY34" fmla="*/ 1392194 h 3752335"/>
                <a:gd name="connsiteX35" fmla="*/ 1725827 w 3719384"/>
                <a:gd name="connsiteY35" fmla="*/ 1392194 h 3752335"/>
                <a:gd name="connsiteX36" fmla="*/ 1725827 w 3719384"/>
                <a:gd name="connsiteY36" fmla="*/ 1441621 h 3752335"/>
                <a:gd name="connsiteX37" fmla="*/ 1701113 w 3719384"/>
                <a:gd name="connsiteY37" fmla="*/ 1441621 h 3752335"/>
                <a:gd name="connsiteX38" fmla="*/ 1684638 w 3719384"/>
                <a:gd name="connsiteY38" fmla="*/ 1503405 h 3752335"/>
                <a:gd name="connsiteX39" fmla="*/ 1684638 w 3719384"/>
                <a:gd name="connsiteY39" fmla="*/ 1536357 h 3752335"/>
                <a:gd name="connsiteX40" fmla="*/ 1651686 w 3719384"/>
                <a:gd name="connsiteY40" fmla="*/ 1536357 h 3752335"/>
                <a:gd name="connsiteX41" fmla="*/ 1622854 w 3719384"/>
                <a:gd name="connsiteY41" fmla="*/ 1589903 h 3752335"/>
                <a:gd name="connsiteX42" fmla="*/ 1622854 w 3719384"/>
                <a:gd name="connsiteY42" fmla="*/ 1647567 h 3752335"/>
                <a:gd name="connsiteX43" fmla="*/ 1540475 w 3719384"/>
                <a:gd name="connsiteY43" fmla="*/ 1647567 h 3752335"/>
                <a:gd name="connsiteX44" fmla="*/ 1540475 w 3719384"/>
                <a:gd name="connsiteY44" fmla="*/ 1701113 h 3752335"/>
                <a:gd name="connsiteX45" fmla="*/ 1474573 w 3719384"/>
                <a:gd name="connsiteY45" fmla="*/ 1701113 h 3752335"/>
                <a:gd name="connsiteX46" fmla="*/ 1474573 w 3719384"/>
                <a:gd name="connsiteY46" fmla="*/ 1804086 h 3752335"/>
                <a:gd name="connsiteX47" fmla="*/ 1375719 w 3719384"/>
                <a:gd name="connsiteY47" fmla="*/ 1804086 h 3752335"/>
                <a:gd name="connsiteX48" fmla="*/ 1375719 w 3719384"/>
                <a:gd name="connsiteY48" fmla="*/ 1898821 h 3752335"/>
                <a:gd name="connsiteX49" fmla="*/ 1355124 w 3719384"/>
                <a:gd name="connsiteY49" fmla="*/ 1898821 h 3752335"/>
                <a:gd name="connsiteX50" fmla="*/ 1355124 w 3719384"/>
                <a:gd name="connsiteY50" fmla="*/ 1960605 h 3752335"/>
                <a:gd name="connsiteX51" fmla="*/ 1318054 w 3719384"/>
                <a:gd name="connsiteY51" fmla="*/ 2014151 h 3752335"/>
                <a:gd name="connsiteX52" fmla="*/ 1235675 w 3719384"/>
                <a:gd name="connsiteY52" fmla="*/ 2014151 h 3752335"/>
                <a:gd name="connsiteX53" fmla="*/ 1235675 w 3719384"/>
                <a:gd name="connsiteY53" fmla="*/ 2051221 h 3752335"/>
                <a:gd name="connsiteX54" fmla="*/ 1210962 w 3719384"/>
                <a:gd name="connsiteY54" fmla="*/ 2051221 h 3752335"/>
                <a:gd name="connsiteX55" fmla="*/ 1210962 w 3719384"/>
                <a:gd name="connsiteY55" fmla="*/ 2104767 h 3752335"/>
                <a:gd name="connsiteX56" fmla="*/ 1194486 w 3719384"/>
                <a:gd name="connsiteY56" fmla="*/ 2104767 h 3752335"/>
                <a:gd name="connsiteX57" fmla="*/ 1194486 w 3719384"/>
                <a:gd name="connsiteY57" fmla="*/ 2211859 h 3752335"/>
                <a:gd name="connsiteX58" fmla="*/ 1120346 w 3719384"/>
                <a:gd name="connsiteY58" fmla="*/ 2211859 h 3752335"/>
                <a:gd name="connsiteX59" fmla="*/ 1120346 w 3719384"/>
                <a:gd name="connsiteY59" fmla="*/ 2318951 h 3752335"/>
                <a:gd name="connsiteX60" fmla="*/ 1079157 w 3719384"/>
                <a:gd name="connsiteY60" fmla="*/ 2318951 h 3752335"/>
                <a:gd name="connsiteX61" fmla="*/ 1079157 w 3719384"/>
                <a:gd name="connsiteY61" fmla="*/ 2368378 h 3752335"/>
                <a:gd name="connsiteX62" fmla="*/ 1079157 w 3719384"/>
                <a:gd name="connsiteY62" fmla="*/ 2368378 h 3752335"/>
                <a:gd name="connsiteX63" fmla="*/ 1042086 w 3719384"/>
                <a:gd name="connsiteY63" fmla="*/ 2368378 h 3752335"/>
                <a:gd name="connsiteX64" fmla="*/ 1042086 w 3719384"/>
                <a:gd name="connsiteY64" fmla="*/ 2467232 h 3752335"/>
                <a:gd name="connsiteX65" fmla="*/ 980302 w 3719384"/>
                <a:gd name="connsiteY65" fmla="*/ 2467232 h 3752335"/>
                <a:gd name="connsiteX66" fmla="*/ 980302 w 3719384"/>
                <a:gd name="connsiteY66" fmla="*/ 2578443 h 3752335"/>
                <a:gd name="connsiteX67" fmla="*/ 939113 w 3719384"/>
                <a:gd name="connsiteY67" fmla="*/ 2578443 h 3752335"/>
                <a:gd name="connsiteX68" fmla="*/ 939113 w 3719384"/>
                <a:gd name="connsiteY68" fmla="*/ 2739081 h 3752335"/>
                <a:gd name="connsiteX69" fmla="*/ 815546 w 3719384"/>
                <a:gd name="connsiteY69" fmla="*/ 2739081 h 3752335"/>
                <a:gd name="connsiteX70" fmla="*/ 815546 w 3719384"/>
                <a:gd name="connsiteY70" fmla="*/ 2776151 h 3752335"/>
                <a:gd name="connsiteX71" fmla="*/ 790832 w 3719384"/>
                <a:gd name="connsiteY71" fmla="*/ 2776151 h 3752335"/>
                <a:gd name="connsiteX72" fmla="*/ 774357 w 3719384"/>
                <a:gd name="connsiteY72" fmla="*/ 2804984 h 3752335"/>
                <a:gd name="connsiteX73" fmla="*/ 749643 w 3719384"/>
                <a:gd name="connsiteY73" fmla="*/ 2829697 h 3752335"/>
                <a:gd name="connsiteX74" fmla="*/ 749643 w 3719384"/>
                <a:gd name="connsiteY74" fmla="*/ 2879124 h 3752335"/>
                <a:gd name="connsiteX75" fmla="*/ 663146 w 3719384"/>
                <a:gd name="connsiteY75" fmla="*/ 2879124 h 3752335"/>
                <a:gd name="connsiteX76" fmla="*/ 663146 w 3719384"/>
                <a:gd name="connsiteY76" fmla="*/ 2920313 h 3752335"/>
                <a:gd name="connsiteX77" fmla="*/ 650789 w 3719384"/>
                <a:gd name="connsiteY77" fmla="*/ 2932670 h 3752335"/>
                <a:gd name="connsiteX78" fmla="*/ 593124 w 3719384"/>
                <a:gd name="connsiteY78" fmla="*/ 2932670 h 3752335"/>
                <a:gd name="connsiteX79" fmla="*/ 593124 w 3719384"/>
                <a:gd name="connsiteY79" fmla="*/ 2998573 h 3752335"/>
                <a:gd name="connsiteX80" fmla="*/ 543697 w 3719384"/>
                <a:gd name="connsiteY80" fmla="*/ 2998573 h 3752335"/>
                <a:gd name="connsiteX81" fmla="*/ 543697 w 3719384"/>
                <a:gd name="connsiteY81" fmla="*/ 3039762 h 3752335"/>
                <a:gd name="connsiteX82" fmla="*/ 494270 w 3719384"/>
                <a:gd name="connsiteY82" fmla="*/ 3039762 h 3752335"/>
                <a:gd name="connsiteX83" fmla="*/ 494270 w 3719384"/>
                <a:gd name="connsiteY83" fmla="*/ 3138616 h 3752335"/>
                <a:gd name="connsiteX84" fmla="*/ 465438 w 3719384"/>
                <a:gd name="connsiteY84" fmla="*/ 3196281 h 3752335"/>
                <a:gd name="connsiteX85" fmla="*/ 465438 w 3719384"/>
                <a:gd name="connsiteY85" fmla="*/ 3245708 h 3752335"/>
                <a:gd name="connsiteX86" fmla="*/ 358346 w 3719384"/>
                <a:gd name="connsiteY86" fmla="*/ 3245708 h 3752335"/>
                <a:gd name="connsiteX87" fmla="*/ 317157 w 3719384"/>
                <a:gd name="connsiteY87" fmla="*/ 3303373 h 3752335"/>
                <a:gd name="connsiteX88" fmla="*/ 255373 w 3719384"/>
                <a:gd name="connsiteY88" fmla="*/ 3303373 h 3752335"/>
                <a:gd name="connsiteX89" fmla="*/ 255373 w 3719384"/>
                <a:gd name="connsiteY89" fmla="*/ 3352800 h 3752335"/>
                <a:gd name="connsiteX90" fmla="*/ 156519 w 3719384"/>
                <a:gd name="connsiteY90" fmla="*/ 3352800 h 3752335"/>
                <a:gd name="connsiteX91" fmla="*/ 156519 w 3719384"/>
                <a:gd name="connsiteY91" fmla="*/ 3496962 h 3752335"/>
                <a:gd name="connsiteX92" fmla="*/ 102973 w 3719384"/>
                <a:gd name="connsiteY92" fmla="*/ 3496962 h 3752335"/>
                <a:gd name="connsiteX93" fmla="*/ 102973 w 3719384"/>
                <a:gd name="connsiteY93" fmla="*/ 3558746 h 3752335"/>
                <a:gd name="connsiteX94" fmla="*/ 28832 w 3719384"/>
                <a:gd name="connsiteY94" fmla="*/ 3558746 h 3752335"/>
                <a:gd name="connsiteX95" fmla="*/ 28832 w 3719384"/>
                <a:gd name="connsiteY95" fmla="*/ 3661719 h 3752335"/>
                <a:gd name="connsiteX96" fmla="*/ 0 w 3719384"/>
                <a:gd name="connsiteY96" fmla="*/ 3661719 h 3752335"/>
                <a:gd name="connsiteX97" fmla="*/ 0 w 3719384"/>
                <a:gd name="connsiteY97" fmla="*/ 3752335 h 375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719384" h="3752335">
                  <a:moveTo>
                    <a:pt x="3719384" y="0"/>
                  </a:moveTo>
                  <a:lnTo>
                    <a:pt x="3253946" y="0"/>
                  </a:lnTo>
                  <a:lnTo>
                    <a:pt x="3253946" y="49427"/>
                  </a:lnTo>
                  <a:lnTo>
                    <a:pt x="3188043" y="49427"/>
                  </a:lnTo>
                  <a:lnTo>
                    <a:pt x="3188043" y="255373"/>
                  </a:lnTo>
                  <a:lnTo>
                    <a:pt x="3048000" y="255373"/>
                  </a:lnTo>
                  <a:lnTo>
                    <a:pt x="3048000" y="362465"/>
                  </a:lnTo>
                  <a:lnTo>
                    <a:pt x="2982097" y="362465"/>
                  </a:lnTo>
                  <a:lnTo>
                    <a:pt x="2982097" y="416011"/>
                  </a:lnTo>
                  <a:lnTo>
                    <a:pt x="2936789" y="416011"/>
                  </a:lnTo>
                  <a:lnTo>
                    <a:pt x="2936789" y="461319"/>
                  </a:lnTo>
                  <a:lnTo>
                    <a:pt x="2903838" y="461319"/>
                  </a:lnTo>
                  <a:lnTo>
                    <a:pt x="2903838" y="568411"/>
                  </a:lnTo>
                  <a:lnTo>
                    <a:pt x="2669059" y="568411"/>
                  </a:lnTo>
                  <a:lnTo>
                    <a:pt x="2669059" y="613719"/>
                  </a:lnTo>
                  <a:lnTo>
                    <a:pt x="2582562" y="613719"/>
                  </a:lnTo>
                  <a:lnTo>
                    <a:pt x="2582562" y="667265"/>
                  </a:lnTo>
                  <a:lnTo>
                    <a:pt x="2537254" y="667265"/>
                  </a:lnTo>
                  <a:lnTo>
                    <a:pt x="2537254" y="720811"/>
                  </a:lnTo>
                  <a:lnTo>
                    <a:pt x="2302475" y="720811"/>
                  </a:lnTo>
                  <a:lnTo>
                    <a:pt x="2302475" y="823784"/>
                  </a:lnTo>
                  <a:lnTo>
                    <a:pt x="2224216" y="823784"/>
                  </a:lnTo>
                  <a:lnTo>
                    <a:pt x="2224216" y="869092"/>
                  </a:lnTo>
                  <a:lnTo>
                    <a:pt x="2203621" y="869092"/>
                  </a:lnTo>
                  <a:lnTo>
                    <a:pt x="2166551" y="922638"/>
                  </a:lnTo>
                  <a:lnTo>
                    <a:pt x="2005913" y="922638"/>
                  </a:lnTo>
                  <a:lnTo>
                    <a:pt x="2005913" y="984421"/>
                  </a:lnTo>
                  <a:lnTo>
                    <a:pt x="1981200" y="1009135"/>
                  </a:lnTo>
                  <a:lnTo>
                    <a:pt x="1981200" y="1231557"/>
                  </a:lnTo>
                  <a:lnTo>
                    <a:pt x="1960605" y="1231557"/>
                  </a:lnTo>
                  <a:lnTo>
                    <a:pt x="1960605" y="1285103"/>
                  </a:lnTo>
                  <a:lnTo>
                    <a:pt x="1890584" y="1285103"/>
                  </a:lnTo>
                  <a:lnTo>
                    <a:pt x="1890584" y="1326292"/>
                  </a:lnTo>
                  <a:lnTo>
                    <a:pt x="1861751" y="1326292"/>
                  </a:lnTo>
                  <a:lnTo>
                    <a:pt x="1861751" y="1392194"/>
                  </a:lnTo>
                  <a:lnTo>
                    <a:pt x="1725827" y="1392194"/>
                  </a:lnTo>
                  <a:lnTo>
                    <a:pt x="1725827" y="1441621"/>
                  </a:lnTo>
                  <a:lnTo>
                    <a:pt x="1701113" y="1441621"/>
                  </a:lnTo>
                  <a:lnTo>
                    <a:pt x="1684638" y="1503405"/>
                  </a:lnTo>
                  <a:lnTo>
                    <a:pt x="1684638" y="1536357"/>
                  </a:lnTo>
                  <a:lnTo>
                    <a:pt x="1651686" y="1536357"/>
                  </a:lnTo>
                  <a:lnTo>
                    <a:pt x="1622854" y="1589903"/>
                  </a:lnTo>
                  <a:lnTo>
                    <a:pt x="1622854" y="1647567"/>
                  </a:lnTo>
                  <a:lnTo>
                    <a:pt x="1540475" y="1647567"/>
                  </a:lnTo>
                  <a:lnTo>
                    <a:pt x="1540475" y="1701113"/>
                  </a:lnTo>
                  <a:lnTo>
                    <a:pt x="1474573" y="1701113"/>
                  </a:lnTo>
                  <a:lnTo>
                    <a:pt x="1474573" y="1804086"/>
                  </a:lnTo>
                  <a:lnTo>
                    <a:pt x="1375719" y="1804086"/>
                  </a:lnTo>
                  <a:lnTo>
                    <a:pt x="1375719" y="1898821"/>
                  </a:lnTo>
                  <a:lnTo>
                    <a:pt x="1355124" y="1898821"/>
                  </a:lnTo>
                  <a:lnTo>
                    <a:pt x="1355124" y="1960605"/>
                  </a:lnTo>
                  <a:lnTo>
                    <a:pt x="1318054" y="2014151"/>
                  </a:lnTo>
                  <a:lnTo>
                    <a:pt x="1235675" y="2014151"/>
                  </a:lnTo>
                  <a:lnTo>
                    <a:pt x="1235675" y="2051221"/>
                  </a:lnTo>
                  <a:lnTo>
                    <a:pt x="1210962" y="2051221"/>
                  </a:lnTo>
                  <a:lnTo>
                    <a:pt x="1210962" y="2104767"/>
                  </a:lnTo>
                  <a:lnTo>
                    <a:pt x="1194486" y="2104767"/>
                  </a:lnTo>
                  <a:lnTo>
                    <a:pt x="1194486" y="2211859"/>
                  </a:lnTo>
                  <a:lnTo>
                    <a:pt x="1120346" y="2211859"/>
                  </a:lnTo>
                  <a:lnTo>
                    <a:pt x="1120346" y="2318951"/>
                  </a:lnTo>
                  <a:lnTo>
                    <a:pt x="1079157" y="2318951"/>
                  </a:lnTo>
                  <a:lnTo>
                    <a:pt x="1079157" y="2368378"/>
                  </a:lnTo>
                  <a:lnTo>
                    <a:pt x="1079157" y="2368378"/>
                  </a:lnTo>
                  <a:lnTo>
                    <a:pt x="1042086" y="2368378"/>
                  </a:lnTo>
                  <a:lnTo>
                    <a:pt x="1042086" y="2467232"/>
                  </a:lnTo>
                  <a:lnTo>
                    <a:pt x="980302" y="2467232"/>
                  </a:lnTo>
                  <a:lnTo>
                    <a:pt x="980302" y="2578443"/>
                  </a:lnTo>
                  <a:lnTo>
                    <a:pt x="939113" y="2578443"/>
                  </a:lnTo>
                  <a:lnTo>
                    <a:pt x="939113" y="2739081"/>
                  </a:lnTo>
                  <a:lnTo>
                    <a:pt x="815546" y="2739081"/>
                  </a:lnTo>
                  <a:lnTo>
                    <a:pt x="815546" y="2776151"/>
                  </a:lnTo>
                  <a:lnTo>
                    <a:pt x="790832" y="2776151"/>
                  </a:lnTo>
                  <a:lnTo>
                    <a:pt x="774357" y="2804984"/>
                  </a:lnTo>
                  <a:lnTo>
                    <a:pt x="749643" y="2829697"/>
                  </a:lnTo>
                  <a:lnTo>
                    <a:pt x="749643" y="2879124"/>
                  </a:lnTo>
                  <a:lnTo>
                    <a:pt x="663146" y="2879124"/>
                  </a:lnTo>
                  <a:lnTo>
                    <a:pt x="663146" y="2920313"/>
                  </a:lnTo>
                  <a:lnTo>
                    <a:pt x="650789" y="2932670"/>
                  </a:lnTo>
                  <a:lnTo>
                    <a:pt x="593124" y="2932670"/>
                  </a:lnTo>
                  <a:lnTo>
                    <a:pt x="593124" y="2998573"/>
                  </a:lnTo>
                  <a:lnTo>
                    <a:pt x="543697" y="2998573"/>
                  </a:lnTo>
                  <a:lnTo>
                    <a:pt x="543697" y="3039762"/>
                  </a:lnTo>
                  <a:lnTo>
                    <a:pt x="494270" y="3039762"/>
                  </a:lnTo>
                  <a:lnTo>
                    <a:pt x="494270" y="3138616"/>
                  </a:lnTo>
                  <a:lnTo>
                    <a:pt x="465438" y="3196281"/>
                  </a:lnTo>
                  <a:lnTo>
                    <a:pt x="465438" y="3245708"/>
                  </a:lnTo>
                  <a:lnTo>
                    <a:pt x="358346" y="3245708"/>
                  </a:lnTo>
                  <a:lnTo>
                    <a:pt x="317157" y="3303373"/>
                  </a:lnTo>
                  <a:lnTo>
                    <a:pt x="255373" y="3303373"/>
                  </a:lnTo>
                  <a:lnTo>
                    <a:pt x="255373" y="3352800"/>
                  </a:lnTo>
                  <a:lnTo>
                    <a:pt x="156519" y="3352800"/>
                  </a:lnTo>
                  <a:lnTo>
                    <a:pt x="156519" y="3496962"/>
                  </a:lnTo>
                  <a:lnTo>
                    <a:pt x="102973" y="3496962"/>
                  </a:lnTo>
                  <a:lnTo>
                    <a:pt x="102973" y="3558746"/>
                  </a:lnTo>
                  <a:lnTo>
                    <a:pt x="28832" y="3558746"/>
                  </a:lnTo>
                  <a:lnTo>
                    <a:pt x="28832" y="3661719"/>
                  </a:lnTo>
                  <a:lnTo>
                    <a:pt x="0" y="3661719"/>
                  </a:lnTo>
                  <a:lnTo>
                    <a:pt x="0" y="3752335"/>
                  </a:lnTo>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B5B5D"/>
                </a:solidFill>
                <a:effectLst/>
                <a:uLnTx/>
                <a:uFillTx/>
                <a:latin typeface="Calibri" panose="020F0502020204030204" pitchFamily="34" charset="0"/>
                <a:ea typeface="+mn-ea"/>
                <a:cs typeface="Calibri" panose="020F0502020204030204" pitchFamily="34" charset="0"/>
              </a:endParaRPr>
            </a:p>
          </p:txBody>
        </p:sp>
      </p:grpSp>
      <p:sp>
        <p:nvSpPr>
          <p:cNvPr id="8" name="TextBox 7">
            <a:extLst>
              <a:ext uri="{FF2B5EF4-FFF2-40B4-BE49-F238E27FC236}">
                <a16:creationId xmlns:a16="http://schemas.microsoft.com/office/drawing/2014/main" id="{AB174E7D-DFFB-A80E-BC55-D3D0929ED583}"/>
              </a:ext>
            </a:extLst>
          </p:cNvPr>
          <p:cNvSpPr txBox="1"/>
          <p:nvPr/>
        </p:nvSpPr>
        <p:spPr bwMode="auto">
          <a:xfrm>
            <a:off x="434604" y="6366140"/>
            <a:ext cx="6172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ts val="300"/>
              </a:spcBef>
              <a:spcAft>
                <a:spcPct val="0"/>
              </a:spcAft>
              <a:buClrTx/>
              <a:buSzTx/>
              <a:buFontTx/>
              <a:buNone/>
              <a:tabLst/>
              <a:defRPr/>
            </a:pPr>
            <a:r>
              <a:rPr kumimoji="0" lang="it-IT"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Etzion. AASLD 2021. Poster LP22.</a:t>
            </a:r>
          </a:p>
        </p:txBody>
      </p:sp>
      <p:grpSp>
        <p:nvGrpSpPr>
          <p:cNvPr id="43" name="Group 42">
            <a:extLst>
              <a:ext uri="{FF2B5EF4-FFF2-40B4-BE49-F238E27FC236}">
                <a16:creationId xmlns:a16="http://schemas.microsoft.com/office/drawing/2014/main" id="{1D91B204-4AA9-37C9-91B9-0047EB77B721}"/>
              </a:ext>
            </a:extLst>
          </p:cNvPr>
          <p:cNvGrpSpPr/>
          <p:nvPr/>
        </p:nvGrpSpPr>
        <p:grpSpPr>
          <a:xfrm>
            <a:off x="8710155" y="2695472"/>
            <a:ext cx="2489506" cy="1969770"/>
            <a:chOff x="9427697" y="2540116"/>
            <a:chExt cx="2489506" cy="1969770"/>
          </a:xfrm>
        </p:grpSpPr>
        <p:sp>
          <p:nvSpPr>
            <p:cNvPr id="30" name="TextBox 29">
              <a:extLst>
                <a:ext uri="{FF2B5EF4-FFF2-40B4-BE49-F238E27FC236}">
                  <a16:creationId xmlns:a16="http://schemas.microsoft.com/office/drawing/2014/main" id="{FE993279-4934-4261-A477-21C0FFA8FD2E}"/>
                </a:ext>
              </a:extLst>
            </p:cNvPr>
            <p:cNvSpPr txBox="1"/>
            <p:nvPr/>
          </p:nvSpPr>
          <p:spPr>
            <a:xfrm>
              <a:off x="9886337" y="2540116"/>
              <a:ext cx="2030866" cy="19697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200"/>
                </a:spcBef>
                <a:spcAft>
                  <a:spcPts val="0"/>
                </a:spcAft>
                <a:buClrTx/>
                <a:buSzTx/>
                <a:buFontTx/>
                <a:buNone/>
                <a:tabLst>
                  <a:tab pos="1084263" algn="l"/>
                </a:tabLst>
                <a:defRPr/>
              </a:pPr>
              <a:r>
                <a:rPr kumimoji="0" lang="en-US" sz="1600" b="1"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Test</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600" b="1"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AUROC</a:t>
              </a:r>
            </a:p>
            <a:p>
              <a:pPr marL="0" marR="0" lvl="0" indent="0" algn="l" defTabSz="914400" rtl="0" eaLnBrk="1" fontAlgn="auto" latinLnBrk="0" hangingPunct="1">
                <a:lnSpc>
                  <a:spcPct val="100000"/>
                </a:lnSpc>
                <a:spcBef>
                  <a:spcPts val="200"/>
                </a:spcBef>
                <a:spcAft>
                  <a:spcPts val="0"/>
                </a:spcAft>
                <a:buClrTx/>
                <a:buSzTx/>
                <a:buFontTx/>
                <a:buNone/>
                <a:tabLst>
                  <a:tab pos="1084263" algn="l"/>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FIB-4	0.744</a:t>
              </a:r>
            </a:p>
            <a:p>
              <a:pPr marL="0" marR="0" lvl="0" indent="0" algn="l" defTabSz="914400" rtl="0" eaLnBrk="1" fontAlgn="auto" latinLnBrk="0" hangingPunct="1">
                <a:lnSpc>
                  <a:spcPct val="100000"/>
                </a:lnSpc>
                <a:spcBef>
                  <a:spcPts val="200"/>
                </a:spcBef>
                <a:spcAft>
                  <a:spcPts val="0"/>
                </a:spcAft>
                <a:buClrTx/>
                <a:buSzTx/>
                <a:buFontTx/>
                <a:buNone/>
                <a:tabLst>
                  <a:tab pos="1084263" algn="l"/>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FibroScan	0.721</a:t>
              </a:r>
            </a:p>
            <a:p>
              <a:pPr marL="0" marR="0" lvl="0" indent="0" algn="l" defTabSz="914400" rtl="0" eaLnBrk="1" fontAlgn="auto" latinLnBrk="0" hangingPunct="1">
                <a:lnSpc>
                  <a:spcPct val="100000"/>
                </a:lnSpc>
                <a:spcBef>
                  <a:spcPts val="200"/>
                </a:spcBef>
                <a:spcAft>
                  <a:spcPts val="0"/>
                </a:spcAft>
                <a:buClrTx/>
                <a:buSzTx/>
                <a:buFontTx/>
                <a:buNone/>
                <a:tabLst>
                  <a:tab pos="1084263" algn="l"/>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APRI	0.700</a:t>
              </a:r>
            </a:p>
            <a:p>
              <a:pPr marL="0" marR="0" lvl="0" indent="0" algn="l" defTabSz="914400" rtl="0" eaLnBrk="1" fontAlgn="auto" latinLnBrk="0" hangingPunct="1">
                <a:lnSpc>
                  <a:spcPct val="100000"/>
                </a:lnSpc>
                <a:spcBef>
                  <a:spcPts val="200"/>
                </a:spcBef>
                <a:spcAft>
                  <a:spcPts val="0"/>
                </a:spcAft>
                <a:buClrTx/>
                <a:buSzTx/>
                <a:buFontTx/>
                <a:buNone/>
                <a:tabLst>
                  <a:tab pos="1084263" algn="l"/>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FibroTest 	0.691 </a:t>
              </a:r>
            </a:p>
            <a:p>
              <a:pPr marL="0" marR="0" lvl="0" indent="0" algn="l" defTabSz="914400" rtl="0" eaLnBrk="1" fontAlgn="auto" latinLnBrk="0" hangingPunct="1">
                <a:lnSpc>
                  <a:spcPct val="100000"/>
                </a:lnSpc>
                <a:spcBef>
                  <a:spcPts val="200"/>
                </a:spcBef>
                <a:spcAft>
                  <a:spcPts val="0"/>
                </a:spcAft>
                <a:buClrTx/>
                <a:buSzTx/>
                <a:buFontTx/>
                <a:buNone/>
                <a:tabLst>
                  <a:tab pos="1084263" algn="l"/>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AAR	0.597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Reference Line</a:t>
              </a:r>
            </a:p>
          </p:txBody>
        </p:sp>
        <p:cxnSp>
          <p:nvCxnSpPr>
            <p:cNvPr id="31" name="Straight Connector 30">
              <a:extLst>
                <a:ext uri="{FF2B5EF4-FFF2-40B4-BE49-F238E27FC236}">
                  <a16:creationId xmlns:a16="http://schemas.microsoft.com/office/drawing/2014/main" id="{B5C5EB71-4150-4DF5-AF80-410C219C3E4D}"/>
                </a:ext>
              </a:extLst>
            </p:cNvPr>
            <p:cNvCxnSpPr>
              <a:cxnSpLocks/>
            </p:cNvCxnSpPr>
            <p:nvPr/>
          </p:nvCxnSpPr>
          <p:spPr>
            <a:xfrm>
              <a:off x="9427697" y="3790922"/>
              <a:ext cx="453224"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87B4744-1079-4D41-AFE2-A76BB123F194}"/>
                </a:ext>
              </a:extLst>
            </p:cNvPr>
            <p:cNvCxnSpPr>
              <a:cxnSpLocks/>
            </p:cNvCxnSpPr>
            <p:nvPr/>
          </p:nvCxnSpPr>
          <p:spPr>
            <a:xfrm>
              <a:off x="9427697" y="3262162"/>
              <a:ext cx="453224"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4C6E895-53D8-4DC7-845E-7A2B6413DBC1}"/>
                </a:ext>
              </a:extLst>
            </p:cNvPr>
            <p:cNvCxnSpPr>
              <a:cxnSpLocks/>
            </p:cNvCxnSpPr>
            <p:nvPr/>
          </p:nvCxnSpPr>
          <p:spPr>
            <a:xfrm>
              <a:off x="9427697" y="3526542"/>
              <a:ext cx="453224"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62F59D1-78BD-462D-A1D8-B6C051A1204B}"/>
                </a:ext>
              </a:extLst>
            </p:cNvPr>
            <p:cNvCxnSpPr>
              <a:cxnSpLocks/>
            </p:cNvCxnSpPr>
            <p:nvPr/>
          </p:nvCxnSpPr>
          <p:spPr>
            <a:xfrm>
              <a:off x="9427697" y="2997782"/>
              <a:ext cx="45322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2071EFB-9C2E-4C61-97A3-F84E31A7E2FE}"/>
                </a:ext>
              </a:extLst>
            </p:cNvPr>
            <p:cNvCxnSpPr>
              <a:cxnSpLocks/>
            </p:cNvCxnSpPr>
            <p:nvPr/>
          </p:nvCxnSpPr>
          <p:spPr>
            <a:xfrm>
              <a:off x="9427697" y="4055302"/>
              <a:ext cx="453224"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F42FB59-FBF2-803C-40E1-B8A16D8928BD}"/>
                </a:ext>
              </a:extLst>
            </p:cNvPr>
            <p:cNvCxnSpPr>
              <a:cxnSpLocks/>
            </p:cNvCxnSpPr>
            <p:nvPr/>
          </p:nvCxnSpPr>
          <p:spPr>
            <a:xfrm>
              <a:off x="9427697" y="4319683"/>
              <a:ext cx="453224" cy="0"/>
            </a:xfrm>
            <a:prstGeom prst="line">
              <a:avLst/>
            </a:prstGeom>
            <a:ln w="28575">
              <a:solidFill>
                <a:schemeClr val="tx2"/>
              </a:solidFill>
              <a:prstDash val="sysDot"/>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25249251-ED6A-2CB7-927F-760FFBF3D9DB}"/>
              </a:ext>
            </a:extLst>
          </p:cNvPr>
          <p:cNvSpPr txBox="1"/>
          <p:nvPr/>
        </p:nvSpPr>
        <p:spPr bwMode="auto">
          <a:xfrm>
            <a:off x="2408391" y="5395667"/>
            <a:ext cx="72380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Specificity</a:t>
            </a:r>
          </a:p>
        </p:txBody>
      </p:sp>
      <p:sp>
        <p:nvSpPr>
          <p:cNvPr id="24" name="TextBox 23">
            <a:extLst>
              <a:ext uri="{FF2B5EF4-FFF2-40B4-BE49-F238E27FC236}">
                <a16:creationId xmlns:a16="http://schemas.microsoft.com/office/drawing/2014/main" id="{E8438193-919F-A911-A3D5-FD7659662B20}"/>
              </a:ext>
            </a:extLst>
          </p:cNvPr>
          <p:cNvSpPr txBox="1"/>
          <p:nvPr/>
        </p:nvSpPr>
        <p:spPr bwMode="auto">
          <a:xfrm rot="16200000">
            <a:off x="330387" y="3400847"/>
            <a:ext cx="2992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Sensitivity</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37" name="Straight Connector 36">
            <a:extLst>
              <a:ext uri="{FF2B5EF4-FFF2-40B4-BE49-F238E27FC236}">
                <a16:creationId xmlns:a16="http://schemas.microsoft.com/office/drawing/2014/main" id="{5C1EF68C-D18E-3A0E-71C8-D714841A84D3}"/>
              </a:ext>
            </a:extLst>
          </p:cNvPr>
          <p:cNvCxnSpPr>
            <a:cxnSpLocks/>
          </p:cNvCxnSpPr>
          <p:nvPr/>
        </p:nvCxnSpPr>
        <p:spPr bwMode="auto">
          <a:xfrm>
            <a:off x="2523988" y="50662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F5C43D2-4173-8C36-D643-5709A10A541B}"/>
              </a:ext>
            </a:extLst>
          </p:cNvPr>
          <p:cNvCxnSpPr>
            <a:cxnSpLocks/>
          </p:cNvCxnSpPr>
          <p:nvPr/>
        </p:nvCxnSpPr>
        <p:spPr bwMode="auto">
          <a:xfrm>
            <a:off x="3956217" y="50662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2126852-7C9B-D3F8-D247-152395689148}"/>
              </a:ext>
            </a:extLst>
          </p:cNvPr>
          <p:cNvCxnSpPr>
            <a:cxnSpLocks/>
          </p:cNvCxnSpPr>
          <p:nvPr/>
        </p:nvCxnSpPr>
        <p:spPr bwMode="auto">
          <a:xfrm>
            <a:off x="5388446" y="50662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1AC892A-FAFB-0605-4A55-74E0B58EB27F}"/>
              </a:ext>
            </a:extLst>
          </p:cNvPr>
          <p:cNvCxnSpPr>
            <a:cxnSpLocks/>
          </p:cNvCxnSpPr>
          <p:nvPr/>
        </p:nvCxnSpPr>
        <p:spPr bwMode="auto">
          <a:xfrm>
            <a:off x="6820675" y="50662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501FFB4B-C066-0186-45B6-3821BFFB87BD}"/>
              </a:ext>
            </a:extLst>
          </p:cNvPr>
          <p:cNvCxnSpPr>
            <a:cxnSpLocks/>
          </p:cNvCxnSpPr>
          <p:nvPr/>
        </p:nvCxnSpPr>
        <p:spPr bwMode="auto">
          <a:xfrm>
            <a:off x="8252904" y="50662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A7D0335-6340-EAB0-247E-078F62FEA420}"/>
              </a:ext>
            </a:extLst>
          </p:cNvPr>
          <p:cNvCxnSpPr>
            <a:cxnSpLocks/>
          </p:cNvCxnSpPr>
          <p:nvPr/>
        </p:nvCxnSpPr>
        <p:spPr bwMode="auto">
          <a:xfrm>
            <a:off x="9685131" y="5066222"/>
            <a:ext cx="0" cy="64008"/>
          </a:xfrm>
          <a:prstGeom prst="line">
            <a:avLst/>
          </a:prstGeom>
          <a:noFill/>
          <a:ln w="28575" cap="flat" cmpd="sng" algn="ctr">
            <a:solidFill>
              <a:schemeClr val="bg1"/>
            </a:solidFill>
            <a:prstDash val="solid"/>
            <a:round/>
            <a:headEnd type="none" w="med" len="med"/>
            <a:tailEnd type="none" w="med" len="med"/>
          </a:ln>
          <a:effectLst/>
        </p:spPr>
      </p:cxnSp>
      <p:sp>
        <p:nvSpPr>
          <p:cNvPr id="10" name="Content Placeholder 3">
            <a:extLst>
              <a:ext uri="{FF2B5EF4-FFF2-40B4-BE49-F238E27FC236}">
                <a16:creationId xmlns:a16="http://schemas.microsoft.com/office/drawing/2014/main" id="{775FC46B-010A-7AF6-E2D1-8BA6552A6909}"/>
              </a:ext>
            </a:extLst>
          </p:cNvPr>
          <p:cNvSpPr>
            <a:spLocks noGrp="1"/>
          </p:cNvSpPr>
          <p:nvPr>
            <p:ph idx="1"/>
          </p:nvPr>
        </p:nvSpPr>
        <p:spPr>
          <a:xfrm>
            <a:off x="604675" y="1513047"/>
            <a:ext cx="10877529" cy="4650686"/>
          </a:xfrm>
        </p:spPr>
        <p:txBody>
          <a:bodyPr/>
          <a:lstStyle/>
          <a:p>
            <a:r>
              <a:rPr kumimoji="0" lang="en-US" sz="2200" i="0" u="none" strike="noStrike" kern="1600" cap="none" spc="0" normalizeH="0" baseline="0" noProof="0" dirty="0">
                <a:ln>
                  <a:noFill/>
                </a:ln>
                <a:effectLst/>
                <a:uLnTx/>
                <a:uFillTx/>
                <a:latin typeface="Calibri" panose="020F0502020204030204" pitchFamily="34" charset="0"/>
                <a:ea typeface="+mn-ea"/>
                <a:cs typeface="Calibri" panose="020F0502020204030204" pitchFamily="34" charset="0"/>
              </a:rPr>
              <a:t>Prospective evaluation of chronic hepatitis delta–adjusted cutoffs for NITs in </a:t>
            </a:r>
            <a:r>
              <a:rPr kumimoji="0" lang="en-US" sz="2200" i="0" u="none" strike="noStrike" kern="1600" cap="none" spc="0" normalizeH="0" baseline="0" noProof="0">
                <a:ln>
                  <a:noFill/>
                </a:ln>
                <a:effectLst/>
                <a:uLnTx/>
                <a:uFillTx/>
                <a:latin typeface="Calibri" panose="020F0502020204030204" pitchFamily="34" charset="0"/>
                <a:ea typeface="+mn-ea"/>
                <a:cs typeface="Calibri" panose="020F0502020204030204" pitchFamily="34" charset="0"/>
              </a:rPr>
              <a:t>330 patients</a:t>
            </a:r>
            <a:endParaRPr lang="en-US" sz="2200" dirty="0"/>
          </a:p>
        </p:txBody>
      </p:sp>
    </p:spTree>
    <p:extLst>
      <p:ext uri="{BB962C8B-B14F-4D97-AF65-F5344CB8AC3E}">
        <p14:creationId xmlns:p14="http://schemas.microsoft.com/office/powerpoint/2010/main" val="3115083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BE5E3-9A98-42CD-8EDC-AEF895489016}"/>
              </a:ext>
            </a:extLst>
          </p:cNvPr>
          <p:cNvSpPr>
            <a:spLocks noGrp="1"/>
          </p:cNvSpPr>
          <p:nvPr>
            <p:ph type="title"/>
          </p:nvPr>
        </p:nvSpPr>
        <p:spPr/>
        <p:txBody>
          <a:bodyPr/>
          <a:lstStyle/>
          <a:p>
            <a:r>
              <a:rPr lang="en-US" dirty="0"/>
              <a:t>Vibration-Controlled Transient Elastography for Detection of Cirrhosis in Chronic HDV</a:t>
            </a:r>
          </a:p>
        </p:txBody>
      </p:sp>
      <p:sp>
        <p:nvSpPr>
          <p:cNvPr id="5" name="Content Placeholder 4">
            <a:extLst>
              <a:ext uri="{FF2B5EF4-FFF2-40B4-BE49-F238E27FC236}">
                <a16:creationId xmlns:a16="http://schemas.microsoft.com/office/drawing/2014/main" id="{90C6194E-A4A5-14E5-E00B-7685059F763D}"/>
              </a:ext>
            </a:extLst>
          </p:cNvPr>
          <p:cNvSpPr>
            <a:spLocks noGrp="1"/>
          </p:cNvSpPr>
          <p:nvPr>
            <p:ph idx="1"/>
          </p:nvPr>
        </p:nvSpPr>
        <p:spPr>
          <a:xfrm>
            <a:off x="604675" y="1513047"/>
            <a:ext cx="10877529" cy="1012439"/>
          </a:xfrm>
        </p:spPr>
        <p:txBody>
          <a:bodyPr/>
          <a:lstStyle/>
          <a:p>
            <a:pPr lvl="0"/>
            <a:r>
              <a:rPr lang="en-US" sz="2000" noProof="0" dirty="0"/>
              <a:t>VCTE vs other invasive serum fibrosis tests evaluated in patients with HDV (n = 75) and </a:t>
            </a:r>
            <a:br>
              <a:rPr lang="en-US" sz="2000" noProof="0" dirty="0"/>
            </a:br>
            <a:r>
              <a:rPr lang="en-US" sz="2000" noProof="0" dirty="0"/>
              <a:t>compared with patients with HBV (n = 112) and HCV (n = 132); AUROC curves used </a:t>
            </a:r>
            <a:r>
              <a:rPr lang="en-US" sz="2000" noProof="0"/>
              <a:t>to </a:t>
            </a:r>
            <a:br>
              <a:rPr lang="en-US" sz="2000" noProof="0"/>
            </a:br>
            <a:r>
              <a:rPr lang="en-US" sz="2000" noProof="0"/>
              <a:t>assess </a:t>
            </a:r>
            <a:r>
              <a:rPr lang="en-US" sz="2000" noProof="0" dirty="0"/>
              <a:t>performance in detecting cirrhosis </a:t>
            </a:r>
          </a:p>
          <a:p>
            <a:endParaRPr lang="en-US" sz="2000" dirty="0"/>
          </a:p>
        </p:txBody>
      </p:sp>
      <p:sp>
        <p:nvSpPr>
          <p:cNvPr id="11" name="TextBox 10">
            <a:extLst>
              <a:ext uri="{FF2B5EF4-FFF2-40B4-BE49-F238E27FC236}">
                <a16:creationId xmlns:a16="http://schemas.microsoft.com/office/drawing/2014/main" id="{52891FAF-1C2B-3269-74AF-B2553FE7BB12}"/>
              </a:ext>
            </a:extLst>
          </p:cNvPr>
          <p:cNvSpPr txBox="1"/>
          <p:nvPr/>
        </p:nvSpPr>
        <p:spPr bwMode="auto">
          <a:xfrm>
            <a:off x="434604" y="6373091"/>
            <a:ext cx="6172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ts val="300"/>
              </a:spcBef>
              <a:spcAft>
                <a:spcPct val="0"/>
              </a:spcAft>
              <a:buClrTx/>
              <a:buSzTx/>
              <a:buFontTx/>
              <a:buNone/>
              <a:tabLst/>
              <a:defRPr/>
            </a:pPr>
            <a:r>
              <a:rPr kumimoji="0" lang="da-DK"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Da. J Viral Hepat. 2020;27:428.</a:t>
            </a:r>
            <a:endParaRPr kumimoji="0" lang="it-IT"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grpSp>
        <p:nvGrpSpPr>
          <p:cNvPr id="12" name="Group 11">
            <a:extLst>
              <a:ext uri="{FF2B5EF4-FFF2-40B4-BE49-F238E27FC236}">
                <a16:creationId xmlns:a16="http://schemas.microsoft.com/office/drawing/2014/main" id="{C77C6508-1CFA-E2A6-B26E-F8894A83C6F5}"/>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7916DF7F-2BB1-3137-EF3D-746CE8D042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FE515E8D-FE52-C7C4-6085-1610661E2FB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 name="Freeform: Shape 2">
            <a:extLst>
              <a:ext uri="{FF2B5EF4-FFF2-40B4-BE49-F238E27FC236}">
                <a16:creationId xmlns:a16="http://schemas.microsoft.com/office/drawing/2014/main" id="{4AD5D0D3-D182-993A-6D6B-BB2C142A72A0}"/>
              </a:ext>
            </a:extLst>
          </p:cNvPr>
          <p:cNvSpPr/>
          <p:nvPr/>
        </p:nvSpPr>
        <p:spPr bwMode="auto">
          <a:xfrm>
            <a:off x="6870700" y="2546350"/>
            <a:ext cx="4457700" cy="2470150"/>
          </a:xfrm>
          <a:custGeom>
            <a:avLst/>
            <a:gdLst>
              <a:gd name="connsiteX0" fmla="*/ 0 w 4457700"/>
              <a:gd name="connsiteY0" fmla="*/ 0 h 2470150"/>
              <a:gd name="connsiteX1" fmla="*/ 0 w 4457700"/>
              <a:gd name="connsiteY1" fmla="*/ 2470150 h 2470150"/>
              <a:gd name="connsiteX2" fmla="*/ 4457700 w 4457700"/>
              <a:gd name="connsiteY2" fmla="*/ 2470150 h 2470150"/>
            </a:gdLst>
            <a:ahLst/>
            <a:cxnLst>
              <a:cxn ang="0">
                <a:pos x="connsiteX0" y="connsiteY0"/>
              </a:cxn>
              <a:cxn ang="0">
                <a:pos x="connsiteX1" y="connsiteY1"/>
              </a:cxn>
              <a:cxn ang="0">
                <a:pos x="connsiteX2" y="connsiteY2"/>
              </a:cxn>
            </a:cxnLst>
            <a:rect l="l" t="t" r="r" b="b"/>
            <a:pathLst>
              <a:path w="4457700" h="2470150">
                <a:moveTo>
                  <a:pt x="0" y="0"/>
                </a:moveTo>
                <a:lnTo>
                  <a:pt x="0" y="2470150"/>
                </a:lnTo>
                <a:lnTo>
                  <a:pt x="4457700" y="247015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2" name="Group 21">
            <a:extLst>
              <a:ext uri="{FF2B5EF4-FFF2-40B4-BE49-F238E27FC236}">
                <a16:creationId xmlns:a16="http://schemas.microsoft.com/office/drawing/2014/main" id="{5B2F998A-3898-4C64-06C5-C677AC1918DC}"/>
              </a:ext>
            </a:extLst>
          </p:cNvPr>
          <p:cNvGrpSpPr/>
          <p:nvPr/>
        </p:nvGrpSpPr>
        <p:grpSpPr>
          <a:xfrm>
            <a:off x="6794500" y="2565400"/>
            <a:ext cx="69850" cy="2451100"/>
            <a:chOff x="8147050" y="3657600"/>
            <a:chExt cx="114300" cy="762000"/>
          </a:xfrm>
        </p:grpSpPr>
        <p:cxnSp>
          <p:nvCxnSpPr>
            <p:cNvPr id="10" name="Straight Connector 9">
              <a:extLst>
                <a:ext uri="{FF2B5EF4-FFF2-40B4-BE49-F238E27FC236}">
                  <a16:creationId xmlns:a16="http://schemas.microsoft.com/office/drawing/2014/main" id="{CCDC6B2A-CBE5-53D9-D9C1-BD4D3BBA8145}"/>
                </a:ext>
              </a:extLst>
            </p:cNvPr>
            <p:cNvCxnSpPr>
              <a:cxnSpLocks/>
            </p:cNvCxnSpPr>
            <p:nvPr/>
          </p:nvCxnSpPr>
          <p:spPr bwMode="auto">
            <a:xfrm>
              <a:off x="8147050" y="3657600"/>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5FE42FC-163F-69F6-2D3C-9C267A913E04}"/>
                </a:ext>
              </a:extLst>
            </p:cNvPr>
            <p:cNvCxnSpPr>
              <a:cxnSpLocks/>
            </p:cNvCxnSpPr>
            <p:nvPr/>
          </p:nvCxnSpPr>
          <p:spPr bwMode="auto">
            <a:xfrm>
              <a:off x="8147050" y="3810000"/>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CC79263-3F92-E093-B976-71FF23900EBD}"/>
                </a:ext>
              </a:extLst>
            </p:cNvPr>
            <p:cNvCxnSpPr>
              <a:cxnSpLocks/>
            </p:cNvCxnSpPr>
            <p:nvPr/>
          </p:nvCxnSpPr>
          <p:spPr bwMode="auto">
            <a:xfrm>
              <a:off x="8147050" y="3962400"/>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4438BB9-4EE1-7862-EC75-2E5344FFB411}"/>
                </a:ext>
              </a:extLst>
            </p:cNvPr>
            <p:cNvCxnSpPr>
              <a:cxnSpLocks/>
            </p:cNvCxnSpPr>
            <p:nvPr/>
          </p:nvCxnSpPr>
          <p:spPr bwMode="auto">
            <a:xfrm>
              <a:off x="8147050" y="4114800"/>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79FD7BB-A8CD-EF45-C8A5-FC21ECE99F59}"/>
                </a:ext>
              </a:extLst>
            </p:cNvPr>
            <p:cNvCxnSpPr>
              <a:cxnSpLocks/>
            </p:cNvCxnSpPr>
            <p:nvPr/>
          </p:nvCxnSpPr>
          <p:spPr bwMode="auto">
            <a:xfrm>
              <a:off x="8147050" y="4267200"/>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A4B3A97-88D1-2FEA-7730-5227A062BECE}"/>
                </a:ext>
              </a:extLst>
            </p:cNvPr>
            <p:cNvCxnSpPr>
              <a:cxnSpLocks/>
            </p:cNvCxnSpPr>
            <p:nvPr/>
          </p:nvCxnSpPr>
          <p:spPr bwMode="auto">
            <a:xfrm>
              <a:off x="8147050" y="4419600"/>
              <a:ext cx="114300" cy="0"/>
            </a:xfrm>
            <a:prstGeom prst="line">
              <a:avLst/>
            </a:prstGeom>
            <a:noFill/>
            <a:ln w="28575" cap="flat" cmpd="sng" algn="ctr">
              <a:solidFill>
                <a:schemeClr val="bg1"/>
              </a:solidFill>
              <a:prstDash val="solid"/>
              <a:round/>
              <a:headEnd type="none" w="med" len="med"/>
              <a:tailEnd type="none" w="med" len="med"/>
            </a:ln>
            <a:effectLst/>
          </p:spPr>
        </p:cxnSp>
      </p:grpSp>
      <p:sp>
        <p:nvSpPr>
          <p:cNvPr id="23" name="TextBox 22">
            <a:extLst>
              <a:ext uri="{FF2B5EF4-FFF2-40B4-BE49-F238E27FC236}">
                <a16:creationId xmlns:a16="http://schemas.microsoft.com/office/drawing/2014/main" id="{AE4F4966-D50F-74DC-5736-51EED810D2CD}"/>
              </a:ext>
            </a:extLst>
          </p:cNvPr>
          <p:cNvSpPr txBox="1"/>
          <p:nvPr/>
        </p:nvSpPr>
        <p:spPr bwMode="auto">
          <a:xfrm>
            <a:off x="6388100" y="237490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4" name="TextBox 23">
            <a:extLst>
              <a:ext uri="{FF2B5EF4-FFF2-40B4-BE49-F238E27FC236}">
                <a16:creationId xmlns:a16="http://schemas.microsoft.com/office/drawing/2014/main" id="{A4E4DB24-DB0C-0415-2F01-08A36DF2B5BF}"/>
              </a:ext>
            </a:extLst>
          </p:cNvPr>
          <p:cNvSpPr txBox="1"/>
          <p:nvPr/>
        </p:nvSpPr>
        <p:spPr bwMode="auto">
          <a:xfrm>
            <a:off x="6388100" y="287020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25" name="TextBox 24">
            <a:extLst>
              <a:ext uri="{FF2B5EF4-FFF2-40B4-BE49-F238E27FC236}">
                <a16:creationId xmlns:a16="http://schemas.microsoft.com/office/drawing/2014/main" id="{C675DC8A-BAE5-81ED-836F-29DEA2485B61}"/>
              </a:ext>
            </a:extLst>
          </p:cNvPr>
          <p:cNvSpPr txBox="1"/>
          <p:nvPr/>
        </p:nvSpPr>
        <p:spPr bwMode="auto">
          <a:xfrm>
            <a:off x="6388100" y="334010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26" name="TextBox 25">
            <a:extLst>
              <a:ext uri="{FF2B5EF4-FFF2-40B4-BE49-F238E27FC236}">
                <a16:creationId xmlns:a16="http://schemas.microsoft.com/office/drawing/2014/main" id="{6E1A17B7-7021-3800-C354-1E16CA3DA44F}"/>
              </a:ext>
            </a:extLst>
          </p:cNvPr>
          <p:cNvSpPr txBox="1"/>
          <p:nvPr/>
        </p:nvSpPr>
        <p:spPr bwMode="auto">
          <a:xfrm>
            <a:off x="6388100" y="384810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27" name="TextBox 26">
            <a:extLst>
              <a:ext uri="{FF2B5EF4-FFF2-40B4-BE49-F238E27FC236}">
                <a16:creationId xmlns:a16="http://schemas.microsoft.com/office/drawing/2014/main" id="{8A4DABC7-2491-3FC8-117D-796B394F9BD7}"/>
              </a:ext>
            </a:extLst>
          </p:cNvPr>
          <p:cNvSpPr txBox="1"/>
          <p:nvPr/>
        </p:nvSpPr>
        <p:spPr bwMode="auto">
          <a:xfrm>
            <a:off x="6388100" y="433705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28" name="TextBox 27">
            <a:extLst>
              <a:ext uri="{FF2B5EF4-FFF2-40B4-BE49-F238E27FC236}">
                <a16:creationId xmlns:a16="http://schemas.microsoft.com/office/drawing/2014/main" id="{F09257AA-0B0B-EB28-49F4-CE12C1AE0CCF}"/>
              </a:ext>
            </a:extLst>
          </p:cNvPr>
          <p:cNvSpPr txBox="1"/>
          <p:nvPr/>
        </p:nvSpPr>
        <p:spPr bwMode="auto">
          <a:xfrm>
            <a:off x="6562826" y="484505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9" name="TextBox 28">
            <a:extLst>
              <a:ext uri="{FF2B5EF4-FFF2-40B4-BE49-F238E27FC236}">
                <a16:creationId xmlns:a16="http://schemas.microsoft.com/office/drawing/2014/main" id="{DBF87EF8-564B-0C39-4D2F-681C674F3BD1}"/>
              </a:ext>
            </a:extLst>
          </p:cNvPr>
          <p:cNvSpPr txBox="1"/>
          <p:nvPr/>
        </p:nvSpPr>
        <p:spPr bwMode="auto">
          <a:xfrm rot="16200000">
            <a:off x="5695410" y="3397250"/>
            <a:ext cx="11705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Sensitivity</a:t>
            </a:r>
          </a:p>
        </p:txBody>
      </p:sp>
      <p:grpSp>
        <p:nvGrpSpPr>
          <p:cNvPr id="30" name="Group 29">
            <a:extLst>
              <a:ext uri="{FF2B5EF4-FFF2-40B4-BE49-F238E27FC236}">
                <a16:creationId xmlns:a16="http://schemas.microsoft.com/office/drawing/2014/main" id="{E495D6F7-D1B7-F6EA-99B7-208D1463E5F3}"/>
              </a:ext>
            </a:extLst>
          </p:cNvPr>
          <p:cNvGrpSpPr/>
          <p:nvPr/>
        </p:nvGrpSpPr>
        <p:grpSpPr>
          <a:xfrm rot="5400000">
            <a:off x="9064624" y="2860674"/>
            <a:ext cx="85725" cy="4416425"/>
            <a:chOff x="8147050" y="3657600"/>
            <a:chExt cx="114300" cy="762000"/>
          </a:xfrm>
        </p:grpSpPr>
        <p:cxnSp>
          <p:nvCxnSpPr>
            <p:cNvPr id="31" name="Straight Connector 30">
              <a:extLst>
                <a:ext uri="{FF2B5EF4-FFF2-40B4-BE49-F238E27FC236}">
                  <a16:creationId xmlns:a16="http://schemas.microsoft.com/office/drawing/2014/main" id="{917EADAF-BA40-3A87-20F6-58E4DC8E4779}"/>
                </a:ext>
              </a:extLst>
            </p:cNvPr>
            <p:cNvCxnSpPr>
              <a:cxnSpLocks/>
            </p:cNvCxnSpPr>
            <p:nvPr/>
          </p:nvCxnSpPr>
          <p:spPr bwMode="auto">
            <a:xfrm>
              <a:off x="8147050" y="3657600"/>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886415C-F136-7F4D-A1C1-DA8F2A0840DF}"/>
                </a:ext>
              </a:extLst>
            </p:cNvPr>
            <p:cNvCxnSpPr>
              <a:cxnSpLocks/>
            </p:cNvCxnSpPr>
            <p:nvPr/>
          </p:nvCxnSpPr>
          <p:spPr bwMode="auto">
            <a:xfrm>
              <a:off x="8147050" y="3810000"/>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2353105-06A2-BDCE-4585-533FECB46DA8}"/>
                </a:ext>
              </a:extLst>
            </p:cNvPr>
            <p:cNvCxnSpPr>
              <a:cxnSpLocks/>
            </p:cNvCxnSpPr>
            <p:nvPr/>
          </p:nvCxnSpPr>
          <p:spPr bwMode="auto">
            <a:xfrm>
              <a:off x="8147050" y="3962400"/>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46F2F6F-7FB8-1334-017D-B8BE4930CC1F}"/>
                </a:ext>
              </a:extLst>
            </p:cNvPr>
            <p:cNvCxnSpPr>
              <a:cxnSpLocks/>
            </p:cNvCxnSpPr>
            <p:nvPr/>
          </p:nvCxnSpPr>
          <p:spPr bwMode="auto">
            <a:xfrm>
              <a:off x="8147050" y="4114800"/>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29E757F-6EE1-24A0-B1BA-83F6ADAC69CD}"/>
                </a:ext>
              </a:extLst>
            </p:cNvPr>
            <p:cNvCxnSpPr>
              <a:cxnSpLocks/>
            </p:cNvCxnSpPr>
            <p:nvPr/>
          </p:nvCxnSpPr>
          <p:spPr bwMode="auto">
            <a:xfrm>
              <a:off x="8147050" y="4267200"/>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059EE74-2CB0-73C3-B57F-1734CE773B7E}"/>
                </a:ext>
              </a:extLst>
            </p:cNvPr>
            <p:cNvCxnSpPr>
              <a:cxnSpLocks/>
            </p:cNvCxnSpPr>
            <p:nvPr/>
          </p:nvCxnSpPr>
          <p:spPr bwMode="auto">
            <a:xfrm>
              <a:off x="8147050" y="4419600"/>
              <a:ext cx="114300" cy="0"/>
            </a:xfrm>
            <a:prstGeom prst="line">
              <a:avLst/>
            </a:prstGeom>
            <a:noFill/>
            <a:ln w="28575" cap="flat" cmpd="sng" algn="ctr">
              <a:solidFill>
                <a:schemeClr val="bg1"/>
              </a:solidFill>
              <a:prstDash val="solid"/>
              <a:round/>
              <a:headEnd type="none" w="med" len="med"/>
              <a:tailEnd type="none" w="med" len="med"/>
            </a:ln>
            <a:effectLst/>
          </p:spPr>
        </p:cxnSp>
      </p:grpSp>
      <p:sp>
        <p:nvSpPr>
          <p:cNvPr id="37" name="TextBox 36">
            <a:extLst>
              <a:ext uri="{FF2B5EF4-FFF2-40B4-BE49-F238E27FC236}">
                <a16:creationId xmlns:a16="http://schemas.microsoft.com/office/drawing/2014/main" id="{928B439C-A5FE-FF47-195C-6F06F375D56A}"/>
              </a:ext>
            </a:extLst>
          </p:cNvPr>
          <p:cNvSpPr txBox="1"/>
          <p:nvPr/>
        </p:nvSpPr>
        <p:spPr bwMode="auto">
          <a:xfrm>
            <a:off x="6740626" y="502285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8" name="TextBox 37">
            <a:extLst>
              <a:ext uri="{FF2B5EF4-FFF2-40B4-BE49-F238E27FC236}">
                <a16:creationId xmlns:a16="http://schemas.microsoft.com/office/drawing/2014/main" id="{614097B7-F2F4-C975-73CE-5F785A66B6E1}"/>
              </a:ext>
            </a:extLst>
          </p:cNvPr>
          <p:cNvSpPr txBox="1"/>
          <p:nvPr/>
        </p:nvSpPr>
        <p:spPr bwMode="auto">
          <a:xfrm>
            <a:off x="7540726" y="502285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39" name="TextBox 38">
            <a:extLst>
              <a:ext uri="{FF2B5EF4-FFF2-40B4-BE49-F238E27FC236}">
                <a16:creationId xmlns:a16="http://schemas.microsoft.com/office/drawing/2014/main" id="{E015D079-C9CC-43A8-728C-C5C6AB4D8C71}"/>
              </a:ext>
            </a:extLst>
          </p:cNvPr>
          <p:cNvSpPr txBox="1"/>
          <p:nvPr/>
        </p:nvSpPr>
        <p:spPr bwMode="auto">
          <a:xfrm>
            <a:off x="8429726" y="502285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40" name="TextBox 39">
            <a:extLst>
              <a:ext uri="{FF2B5EF4-FFF2-40B4-BE49-F238E27FC236}">
                <a16:creationId xmlns:a16="http://schemas.microsoft.com/office/drawing/2014/main" id="{134637DA-D512-1B00-A3B8-D8875AD44CFF}"/>
              </a:ext>
            </a:extLst>
          </p:cNvPr>
          <p:cNvSpPr txBox="1"/>
          <p:nvPr/>
        </p:nvSpPr>
        <p:spPr bwMode="auto">
          <a:xfrm>
            <a:off x="9312376" y="502285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41" name="TextBox 40">
            <a:extLst>
              <a:ext uri="{FF2B5EF4-FFF2-40B4-BE49-F238E27FC236}">
                <a16:creationId xmlns:a16="http://schemas.microsoft.com/office/drawing/2014/main" id="{6A259A33-A7D6-5CE7-A5F4-C9495146BF6E}"/>
              </a:ext>
            </a:extLst>
          </p:cNvPr>
          <p:cNvSpPr txBox="1"/>
          <p:nvPr/>
        </p:nvSpPr>
        <p:spPr bwMode="auto">
          <a:xfrm>
            <a:off x="10201376" y="502285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42" name="TextBox 41">
            <a:extLst>
              <a:ext uri="{FF2B5EF4-FFF2-40B4-BE49-F238E27FC236}">
                <a16:creationId xmlns:a16="http://schemas.microsoft.com/office/drawing/2014/main" id="{0B99AFDA-D380-953D-712E-B3DC541AF24F}"/>
              </a:ext>
            </a:extLst>
          </p:cNvPr>
          <p:cNvSpPr txBox="1"/>
          <p:nvPr/>
        </p:nvSpPr>
        <p:spPr bwMode="auto">
          <a:xfrm>
            <a:off x="11077676" y="502285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3" name="TextBox 42">
            <a:extLst>
              <a:ext uri="{FF2B5EF4-FFF2-40B4-BE49-F238E27FC236}">
                <a16:creationId xmlns:a16="http://schemas.microsoft.com/office/drawing/2014/main" id="{53F8D366-936D-312B-1D8F-6F9653EBBEBE}"/>
              </a:ext>
            </a:extLst>
          </p:cNvPr>
          <p:cNvSpPr txBox="1"/>
          <p:nvPr/>
        </p:nvSpPr>
        <p:spPr bwMode="auto">
          <a:xfrm>
            <a:off x="8621474" y="5354648"/>
            <a:ext cx="1156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Specificity</a:t>
            </a:r>
          </a:p>
        </p:txBody>
      </p:sp>
      <p:sp>
        <p:nvSpPr>
          <p:cNvPr id="45" name="TextBox 44">
            <a:extLst>
              <a:ext uri="{FF2B5EF4-FFF2-40B4-BE49-F238E27FC236}">
                <a16:creationId xmlns:a16="http://schemas.microsoft.com/office/drawing/2014/main" id="{80D4A490-BA28-0F19-A69D-CD9214739D5D}"/>
              </a:ext>
            </a:extLst>
          </p:cNvPr>
          <p:cNvSpPr txBox="1"/>
          <p:nvPr/>
        </p:nvSpPr>
        <p:spPr bwMode="auto">
          <a:xfrm>
            <a:off x="10068026" y="3810853"/>
            <a:ext cx="119372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Model</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HBV (0.926)</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HCV (0.941)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HDV (0.903)</a:t>
            </a:r>
          </a:p>
        </p:txBody>
      </p:sp>
      <p:cxnSp>
        <p:nvCxnSpPr>
          <p:cNvPr id="47" name="Straight Connector 46">
            <a:extLst>
              <a:ext uri="{FF2B5EF4-FFF2-40B4-BE49-F238E27FC236}">
                <a16:creationId xmlns:a16="http://schemas.microsoft.com/office/drawing/2014/main" id="{67C872F0-6F77-1E89-D004-297FB1ACA1C4}"/>
              </a:ext>
            </a:extLst>
          </p:cNvPr>
          <p:cNvCxnSpPr>
            <a:cxnSpLocks/>
          </p:cNvCxnSpPr>
          <p:nvPr/>
        </p:nvCxnSpPr>
        <p:spPr bwMode="auto">
          <a:xfrm flipH="1">
            <a:off x="9918700" y="4231459"/>
            <a:ext cx="171450" cy="0"/>
          </a:xfrm>
          <a:prstGeom prst="line">
            <a:avLst/>
          </a:prstGeom>
          <a:noFill/>
          <a:ln w="28575"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B21077B-D24C-E96F-67B0-2FD649CE66CC}"/>
              </a:ext>
            </a:extLst>
          </p:cNvPr>
          <p:cNvCxnSpPr>
            <a:cxnSpLocks/>
          </p:cNvCxnSpPr>
          <p:nvPr/>
        </p:nvCxnSpPr>
        <p:spPr bwMode="auto">
          <a:xfrm flipH="1">
            <a:off x="9918700" y="4466409"/>
            <a:ext cx="171450" cy="0"/>
          </a:xfrm>
          <a:prstGeom prst="line">
            <a:avLst/>
          </a:prstGeom>
          <a:noFill/>
          <a:ln w="28575"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B86EE57-D5B0-C21E-75A2-4385BB522FB6}"/>
              </a:ext>
            </a:extLst>
          </p:cNvPr>
          <p:cNvCxnSpPr>
            <a:cxnSpLocks/>
          </p:cNvCxnSpPr>
          <p:nvPr/>
        </p:nvCxnSpPr>
        <p:spPr bwMode="auto">
          <a:xfrm flipH="1">
            <a:off x="9918700" y="4714059"/>
            <a:ext cx="171450" cy="0"/>
          </a:xfrm>
          <a:prstGeom prst="line">
            <a:avLst/>
          </a:prstGeom>
          <a:noFill/>
          <a:ln w="28575" cap="flat" cmpd="sng" algn="ctr">
            <a:solidFill>
              <a:schemeClr val="accent4"/>
            </a:solidFill>
            <a:prstDash val="solid"/>
            <a:round/>
            <a:headEnd type="none" w="med" len="med"/>
            <a:tailEnd type="none" w="med" len="med"/>
          </a:ln>
          <a:effectLst/>
        </p:spPr>
      </p:cxnSp>
      <p:sp>
        <p:nvSpPr>
          <p:cNvPr id="50" name="Freeform: Shape 49">
            <a:extLst>
              <a:ext uri="{FF2B5EF4-FFF2-40B4-BE49-F238E27FC236}">
                <a16:creationId xmlns:a16="http://schemas.microsoft.com/office/drawing/2014/main" id="{33EAC674-B347-8F80-5DE1-499A25798C1B}"/>
              </a:ext>
            </a:extLst>
          </p:cNvPr>
          <p:cNvSpPr/>
          <p:nvPr/>
        </p:nvSpPr>
        <p:spPr bwMode="auto">
          <a:xfrm>
            <a:off x="6903503" y="2561187"/>
            <a:ext cx="1785464" cy="2439844"/>
          </a:xfrm>
          <a:custGeom>
            <a:avLst/>
            <a:gdLst>
              <a:gd name="connsiteX0" fmla="*/ 0 w 1785464"/>
              <a:gd name="connsiteY0" fmla="*/ 2439844 h 2439844"/>
              <a:gd name="connsiteX1" fmla="*/ 0 w 1785464"/>
              <a:gd name="connsiteY1" fmla="*/ 1417103 h 2439844"/>
              <a:gd name="connsiteX2" fmla="*/ 86673 w 1785464"/>
              <a:gd name="connsiteY2" fmla="*/ 1417103 h 2439844"/>
              <a:gd name="connsiteX3" fmla="*/ 134343 w 1785464"/>
              <a:gd name="connsiteY3" fmla="*/ 1213422 h 2439844"/>
              <a:gd name="connsiteX4" fmla="*/ 229684 w 1785464"/>
              <a:gd name="connsiteY4" fmla="*/ 1213422 h 2439844"/>
              <a:gd name="connsiteX5" fmla="*/ 229684 w 1785464"/>
              <a:gd name="connsiteY5" fmla="*/ 1005406 h 2439844"/>
              <a:gd name="connsiteX6" fmla="*/ 351026 w 1785464"/>
              <a:gd name="connsiteY6" fmla="*/ 1005406 h 2439844"/>
              <a:gd name="connsiteX7" fmla="*/ 351026 w 1785464"/>
              <a:gd name="connsiteY7" fmla="*/ 806058 h 2439844"/>
              <a:gd name="connsiteX8" fmla="*/ 624046 w 1785464"/>
              <a:gd name="connsiteY8" fmla="*/ 806058 h 2439844"/>
              <a:gd name="connsiteX9" fmla="*/ 624046 w 1785464"/>
              <a:gd name="connsiteY9" fmla="*/ 606711 h 2439844"/>
              <a:gd name="connsiteX10" fmla="*/ 667382 w 1785464"/>
              <a:gd name="connsiteY10" fmla="*/ 606711 h 2439844"/>
              <a:gd name="connsiteX11" fmla="*/ 667382 w 1785464"/>
              <a:gd name="connsiteY11" fmla="*/ 195014 h 2439844"/>
              <a:gd name="connsiteX12" fmla="*/ 1230757 w 1785464"/>
              <a:gd name="connsiteY12" fmla="*/ 195014 h 2439844"/>
              <a:gd name="connsiteX13" fmla="*/ 1321763 w 1785464"/>
              <a:gd name="connsiteY13" fmla="*/ 0 h 2439844"/>
              <a:gd name="connsiteX14" fmla="*/ 1785464 w 1785464"/>
              <a:gd name="connsiteY14" fmla="*/ 0 h 2439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85464" h="2439844">
                <a:moveTo>
                  <a:pt x="0" y="2439844"/>
                </a:moveTo>
                <a:lnTo>
                  <a:pt x="0" y="1417103"/>
                </a:lnTo>
                <a:lnTo>
                  <a:pt x="86673" y="1417103"/>
                </a:lnTo>
                <a:lnTo>
                  <a:pt x="134343" y="1213422"/>
                </a:lnTo>
                <a:lnTo>
                  <a:pt x="229684" y="1213422"/>
                </a:lnTo>
                <a:lnTo>
                  <a:pt x="229684" y="1005406"/>
                </a:lnTo>
                <a:lnTo>
                  <a:pt x="351026" y="1005406"/>
                </a:lnTo>
                <a:lnTo>
                  <a:pt x="351026" y="806058"/>
                </a:lnTo>
                <a:lnTo>
                  <a:pt x="624046" y="806058"/>
                </a:lnTo>
                <a:lnTo>
                  <a:pt x="624046" y="606711"/>
                </a:lnTo>
                <a:lnTo>
                  <a:pt x="667382" y="606711"/>
                </a:lnTo>
                <a:lnTo>
                  <a:pt x="667382" y="195014"/>
                </a:lnTo>
                <a:lnTo>
                  <a:pt x="1230757" y="195014"/>
                </a:lnTo>
                <a:lnTo>
                  <a:pt x="1321763" y="0"/>
                </a:lnTo>
                <a:lnTo>
                  <a:pt x="1785464"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 name="Freeform: Shape 50">
            <a:extLst>
              <a:ext uri="{FF2B5EF4-FFF2-40B4-BE49-F238E27FC236}">
                <a16:creationId xmlns:a16="http://schemas.microsoft.com/office/drawing/2014/main" id="{7B3C2E0A-2C4E-21FC-837D-50C1F36C0D4A}"/>
              </a:ext>
            </a:extLst>
          </p:cNvPr>
          <p:cNvSpPr/>
          <p:nvPr/>
        </p:nvSpPr>
        <p:spPr bwMode="auto">
          <a:xfrm>
            <a:off x="6899170" y="2556853"/>
            <a:ext cx="1789797" cy="1724792"/>
          </a:xfrm>
          <a:custGeom>
            <a:avLst/>
            <a:gdLst>
              <a:gd name="connsiteX0" fmla="*/ 0 w 1789797"/>
              <a:gd name="connsiteY0" fmla="*/ 1724792 h 1724792"/>
              <a:gd name="connsiteX1" fmla="*/ 52003 w 1789797"/>
              <a:gd name="connsiteY1" fmla="*/ 1724792 h 1724792"/>
              <a:gd name="connsiteX2" fmla="*/ 52003 w 1789797"/>
              <a:gd name="connsiteY2" fmla="*/ 1222089 h 1724792"/>
              <a:gd name="connsiteX3" fmla="*/ 130009 w 1789797"/>
              <a:gd name="connsiteY3" fmla="*/ 1222089 h 1724792"/>
              <a:gd name="connsiteX4" fmla="*/ 173346 w 1789797"/>
              <a:gd name="connsiteY4" fmla="*/ 1109414 h 1724792"/>
              <a:gd name="connsiteX5" fmla="*/ 173346 w 1789797"/>
              <a:gd name="connsiteY5" fmla="*/ 918734 h 1724792"/>
              <a:gd name="connsiteX6" fmla="*/ 216682 w 1789797"/>
              <a:gd name="connsiteY6" fmla="*/ 810392 h 1724792"/>
              <a:gd name="connsiteX7" fmla="*/ 260019 w 1789797"/>
              <a:gd name="connsiteY7" fmla="*/ 810392 h 1724792"/>
              <a:gd name="connsiteX8" fmla="*/ 260019 w 1789797"/>
              <a:gd name="connsiteY8" fmla="*/ 511371 h 1724792"/>
              <a:gd name="connsiteX9" fmla="*/ 329357 w 1789797"/>
              <a:gd name="connsiteY9" fmla="*/ 511371 h 1724792"/>
              <a:gd name="connsiteX10" fmla="*/ 329357 w 1789797"/>
              <a:gd name="connsiteY10" fmla="*/ 407363 h 1724792"/>
              <a:gd name="connsiteX11" fmla="*/ 580709 w 1789797"/>
              <a:gd name="connsiteY11" fmla="*/ 407363 h 1724792"/>
              <a:gd name="connsiteX12" fmla="*/ 741054 w 1789797"/>
              <a:gd name="connsiteY12" fmla="*/ 307689 h 1724792"/>
              <a:gd name="connsiteX13" fmla="*/ 814726 w 1789797"/>
              <a:gd name="connsiteY13" fmla="*/ 307689 h 1724792"/>
              <a:gd name="connsiteX14" fmla="*/ 862396 w 1789797"/>
              <a:gd name="connsiteY14" fmla="*/ 199348 h 1724792"/>
              <a:gd name="connsiteX15" fmla="*/ 1105080 w 1789797"/>
              <a:gd name="connsiteY15" fmla="*/ 199348 h 1724792"/>
              <a:gd name="connsiteX16" fmla="*/ 1105080 w 1789797"/>
              <a:gd name="connsiteY16" fmla="*/ 99674 h 1724792"/>
              <a:gd name="connsiteX17" fmla="*/ 1672788 w 1789797"/>
              <a:gd name="connsiteY17" fmla="*/ 99674 h 1724792"/>
              <a:gd name="connsiteX18" fmla="*/ 1789797 w 1789797"/>
              <a:gd name="connsiteY18" fmla="*/ 0 h 172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9797" h="1724792">
                <a:moveTo>
                  <a:pt x="0" y="1724792"/>
                </a:moveTo>
                <a:lnTo>
                  <a:pt x="52003" y="1724792"/>
                </a:lnTo>
                <a:lnTo>
                  <a:pt x="52003" y="1222089"/>
                </a:lnTo>
                <a:lnTo>
                  <a:pt x="130009" y="1222089"/>
                </a:lnTo>
                <a:lnTo>
                  <a:pt x="173346" y="1109414"/>
                </a:lnTo>
                <a:lnTo>
                  <a:pt x="173346" y="918734"/>
                </a:lnTo>
                <a:lnTo>
                  <a:pt x="216682" y="810392"/>
                </a:lnTo>
                <a:lnTo>
                  <a:pt x="260019" y="810392"/>
                </a:lnTo>
                <a:lnTo>
                  <a:pt x="260019" y="511371"/>
                </a:lnTo>
                <a:lnTo>
                  <a:pt x="329357" y="511371"/>
                </a:lnTo>
                <a:lnTo>
                  <a:pt x="329357" y="407363"/>
                </a:lnTo>
                <a:lnTo>
                  <a:pt x="580709" y="407363"/>
                </a:lnTo>
                <a:lnTo>
                  <a:pt x="741054" y="307689"/>
                </a:lnTo>
                <a:lnTo>
                  <a:pt x="814726" y="307689"/>
                </a:lnTo>
                <a:lnTo>
                  <a:pt x="862396" y="199348"/>
                </a:lnTo>
                <a:lnTo>
                  <a:pt x="1105080" y="199348"/>
                </a:lnTo>
                <a:lnTo>
                  <a:pt x="1105080" y="99674"/>
                </a:lnTo>
                <a:lnTo>
                  <a:pt x="1672788" y="99674"/>
                </a:lnTo>
                <a:lnTo>
                  <a:pt x="1789797"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 name="Freeform: Shape 51">
            <a:extLst>
              <a:ext uri="{FF2B5EF4-FFF2-40B4-BE49-F238E27FC236}">
                <a16:creationId xmlns:a16="http://schemas.microsoft.com/office/drawing/2014/main" id="{43A85FF4-234E-0F91-8272-DB0623C7B685}"/>
              </a:ext>
            </a:extLst>
          </p:cNvPr>
          <p:cNvSpPr/>
          <p:nvPr/>
        </p:nvSpPr>
        <p:spPr bwMode="auto">
          <a:xfrm>
            <a:off x="6903503" y="2561187"/>
            <a:ext cx="4394321" cy="2439844"/>
          </a:xfrm>
          <a:custGeom>
            <a:avLst/>
            <a:gdLst>
              <a:gd name="connsiteX0" fmla="*/ 0 w 4394321"/>
              <a:gd name="connsiteY0" fmla="*/ 2439844 h 2439844"/>
              <a:gd name="connsiteX1" fmla="*/ 0 w 4394321"/>
              <a:gd name="connsiteY1" fmla="*/ 1625118 h 2439844"/>
              <a:gd name="connsiteX2" fmla="*/ 78006 w 4394321"/>
              <a:gd name="connsiteY2" fmla="*/ 1625118 h 2439844"/>
              <a:gd name="connsiteX3" fmla="*/ 78006 w 4394321"/>
              <a:gd name="connsiteY3" fmla="*/ 1079078 h 2439844"/>
              <a:gd name="connsiteX4" fmla="*/ 312023 w 4394321"/>
              <a:gd name="connsiteY4" fmla="*/ 1079078 h 2439844"/>
              <a:gd name="connsiteX5" fmla="*/ 312023 w 4394321"/>
              <a:gd name="connsiteY5" fmla="*/ 810392 h 2439844"/>
              <a:gd name="connsiteX6" fmla="*/ 394362 w 4394321"/>
              <a:gd name="connsiteY6" fmla="*/ 810392 h 2439844"/>
              <a:gd name="connsiteX7" fmla="*/ 394362 w 4394321"/>
              <a:gd name="connsiteY7" fmla="*/ 667382 h 2439844"/>
              <a:gd name="connsiteX8" fmla="*/ 546040 w 4394321"/>
              <a:gd name="connsiteY8" fmla="*/ 667382 h 2439844"/>
              <a:gd name="connsiteX9" fmla="*/ 619712 w 4394321"/>
              <a:gd name="connsiteY9" fmla="*/ 533039 h 2439844"/>
              <a:gd name="connsiteX10" fmla="*/ 1087746 w 4394321"/>
              <a:gd name="connsiteY10" fmla="*/ 533039 h 2439844"/>
              <a:gd name="connsiteX11" fmla="*/ 1087746 w 4394321"/>
              <a:gd name="connsiteY11" fmla="*/ 403029 h 2439844"/>
              <a:gd name="connsiteX12" fmla="*/ 1317430 w 4394321"/>
              <a:gd name="connsiteY12" fmla="*/ 403029 h 2439844"/>
              <a:gd name="connsiteX13" fmla="*/ 1317430 w 4394321"/>
              <a:gd name="connsiteY13" fmla="*/ 264352 h 2439844"/>
              <a:gd name="connsiteX14" fmla="*/ 1625119 w 4394321"/>
              <a:gd name="connsiteY14" fmla="*/ 264352 h 2439844"/>
              <a:gd name="connsiteX15" fmla="*/ 1772463 w 4394321"/>
              <a:gd name="connsiteY15" fmla="*/ 0 h 2439844"/>
              <a:gd name="connsiteX16" fmla="*/ 4394321 w 4394321"/>
              <a:gd name="connsiteY16" fmla="*/ 0 h 2439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94321" h="2439844">
                <a:moveTo>
                  <a:pt x="0" y="2439844"/>
                </a:moveTo>
                <a:lnTo>
                  <a:pt x="0" y="1625118"/>
                </a:lnTo>
                <a:lnTo>
                  <a:pt x="78006" y="1625118"/>
                </a:lnTo>
                <a:lnTo>
                  <a:pt x="78006" y="1079078"/>
                </a:lnTo>
                <a:lnTo>
                  <a:pt x="312023" y="1079078"/>
                </a:lnTo>
                <a:lnTo>
                  <a:pt x="312023" y="810392"/>
                </a:lnTo>
                <a:lnTo>
                  <a:pt x="394362" y="810392"/>
                </a:lnTo>
                <a:lnTo>
                  <a:pt x="394362" y="667382"/>
                </a:lnTo>
                <a:lnTo>
                  <a:pt x="546040" y="667382"/>
                </a:lnTo>
                <a:lnTo>
                  <a:pt x="619712" y="533039"/>
                </a:lnTo>
                <a:lnTo>
                  <a:pt x="1087746" y="533039"/>
                </a:lnTo>
                <a:lnTo>
                  <a:pt x="1087746" y="403029"/>
                </a:lnTo>
                <a:lnTo>
                  <a:pt x="1317430" y="403029"/>
                </a:lnTo>
                <a:lnTo>
                  <a:pt x="1317430" y="264352"/>
                </a:lnTo>
                <a:lnTo>
                  <a:pt x="1625119" y="264352"/>
                </a:lnTo>
                <a:lnTo>
                  <a:pt x="1772463" y="0"/>
                </a:lnTo>
                <a:lnTo>
                  <a:pt x="4394321" y="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54" name="Straight Connector 53">
            <a:extLst>
              <a:ext uri="{FF2B5EF4-FFF2-40B4-BE49-F238E27FC236}">
                <a16:creationId xmlns:a16="http://schemas.microsoft.com/office/drawing/2014/main" id="{4D74D530-D712-6B6D-5AD5-54C3D5E6EFB0}"/>
              </a:ext>
            </a:extLst>
          </p:cNvPr>
          <p:cNvCxnSpPr/>
          <p:nvPr/>
        </p:nvCxnSpPr>
        <p:spPr bwMode="auto">
          <a:xfrm flipV="1">
            <a:off x="6890502" y="2522184"/>
            <a:ext cx="4463659" cy="2478847"/>
          </a:xfrm>
          <a:prstGeom prst="line">
            <a:avLst/>
          </a:prstGeom>
          <a:noFill/>
          <a:ln w="28575" cap="flat" cmpd="sng" algn="ctr">
            <a:solidFill>
              <a:schemeClr val="bg1"/>
            </a:solidFill>
            <a:prstDash val="sysDash"/>
            <a:round/>
            <a:headEnd type="none" w="med" len="med"/>
            <a:tailEnd type="none" w="med" len="med"/>
          </a:ln>
          <a:effectLst/>
        </p:spPr>
      </p:cxnSp>
      <p:cxnSp>
        <p:nvCxnSpPr>
          <p:cNvPr id="8" name="Straight Connector 7">
            <a:extLst>
              <a:ext uri="{FF2B5EF4-FFF2-40B4-BE49-F238E27FC236}">
                <a16:creationId xmlns:a16="http://schemas.microsoft.com/office/drawing/2014/main" id="{0FCF5CCE-11FE-1048-5E3D-1D13F6AF8851}"/>
              </a:ext>
            </a:extLst>
          </p:cNvPr>
          <p:cNvCxnSpPr>
            <a:cxnSpLocks/>
          </p:cNvCxnSpPr>
          <p:nvPr/>
        </p:nvCxnSpPr>
        <p:spPr bwMode="auto">
          <a:xfrm>
            <a:off x="1730822" y="505654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712421EB-C646-8A0F-4255-853D2D3F576D}"/>
              </a:ext>
            </a:extLst>
          </p:cNvPr>
          <p:cNvCxnSpPr>
            <a:cxnSpLocks/>
          </p:cNvCxnSpPr>
          <p:nvPr/>
        </p:nvCxnSpPr>
        <p:spPr bwMode="auto">
          <a:xfrm>
            <a:off x="2800787" y="505654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D161A6F-CE54-F408-72B6-3642759055B1}"/>
              </a:ext>
            </a:extLst>
          </p:cNvPr>
          <p:cNvCxnSpPr>
            <a:cxnSpLocks/>
          </p:cNvCxnSpPr>
          <p:nvPr/>
        </p:nvCxnSpPr>
        <p:spPr bwMode="auto">
          <a:xfrm>
            <a:off x="3876599" y="505654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25BBCC4-4B2D-C059-9C6A-3952829F525D}"/>
              </a:ext>
            </a:extLst>
          </p:cNvPr>
          <p:cNvCxnSpPr>
            <a:cxnSpLocks/>
          </p:cNvCxnSpPr>
          <p:nvPr/>
        </p:nvCxnSpPr>
        <p:spPr bwMode="auto">
          <a:xfrm>
            <a:off x="4929141" y="5056548"/>
            <a:ext cx="0" cy="64008"/>
          </a:xfrm>
          <a:prstGeom prst="line">
            <a:avLst/>
          </a:prstGeom>
          <a:noFill/>
          <a:ln w="28575" cap="flat" cmpd="sng" algn="ctr">
            <a:solidFill>
              <a:schemeClr val="bg1"/>
            </a:solidFill>
            <a:prstDash val="solid"/>
            <a:round/>
            <a:headEnd type="none" w="med" len="med"/>
            <a:tailEnd type="none" w="med" len="med"/>
          </a:ln>
          <a:effectLst/>
        </p:spPr>
      </p:cxnSp>
      <p:sp>
        <p:nvSpPr>
          <p:cNvPr id="55" name="TextBox 54">
            <a:extLst>
              <a:ext uri="{FF2B5EF4-FFF2-40B4-BE49-F238E27FC236}">
                <a16:creationId xmlns:a16="http://schemas.microsoft.com/office/drawing/2014/main" id="{13EBA0CC-64C6-8A06-E2A7-407FEA8F706E}"/>
              </a:ext>
            </a:extLst>
          </p:cNvPr>
          <p:cNvSpPr txBox="1"/>
          <p:nvPr/>
        </p:nvSpPr>
        <p:spPr bwMode="auto">
          <a:xfrm rot="16200000">
            <a:off x="-436274" y="3671647"/>
            <a:ext cx="2895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AUROC for Diagnosis of Cirrhosis in Patients With HDV</a:t>
            </a:r>
          </a:p>
        </p:txBody>
      </p:sp>
      <p:sp>
        <p:nvSpPr>
          <p:cNvPr id="56" name="TextBox 55">
            <a:extLst>
              <a:ext uri="{FF2B5EF4-FFF2-40B4-BE49-F238E27FC236}">
                <a16:creationId xmlns:a16="http://schemas.microsoft.com/office/drawing/2014/main" id="{2F7D50DD-CE9B-18B7-7D13-17B9329C0B35}"/>
              </a:ext>
            </a:extLst>
          </p:cNvPr>
          <p:cNvSpPr txBox="1"/>
          <p:nvPr/>
        </p:nvSpPr>
        <p:spPr bwMode="auto">
          <a:xfrm>
            <a:off x="1898289" y="5056548"/>
            <a:ext cx="6135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VCTE</a:t>
            </a:r>
          </a:p>
        </p:txBody>
      </p:sp>
      <p:sp>
        <p:nvSpPr>
          <p:cNvPr id="57" name="TextBox 56">
            <a:extLst>
              <a:ext uri="{FF2B5EF4-FFF2-40B4-BE49-F238E27FC236}">
                <a16:creationId xmlns:a16="http://schemas.microsoft.com/office/drawing/2014/main" id="{2E5C1688-AD51-2FAD-8563-7EC9343FE9AC}"/>
              </a:ext>
            </a:extLst>
          </p:cNvPr>
          <p:cNvSpPr txBox="1"/>
          <p:nvPr/>
        </p:nvSpPr>
        <p:spPr bwMode="auto">
          <a:xfrm>
            <a:off x="2706441" y="5056548"/>
            <a:ext cx="12176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APRI</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8" name="TextBox 57">
            <a:extLst>
              <a:ext uri="{FF2B5EF4-FFF2-40B4-BE49-F238E27FC236}">
                <a16:creationId xmlns:a16="http://schemas.microsoft.com/office/drawing/2014/main" id="{0D885959-E88A-D1DA-A532-A0E8A0CAC5F1}"/>
              </a:ext>
            </a:extLst>
          </p:cNvPr>
          <p:cNvSpPr txBox="1"/>
          <p:nvPr/>
        </p:nvSpPr>
        <p:spPr bwMode="auto">
          <a:xfrm>
            <a:off x="3868969" y="5056548"/>
            <a:ext cx="10775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FIB-4 Index</a:t>
            </a:r>
          </a:p>
        </p:txBody>
      </p:sp>
      <p:sp>
        <p:nvSpPr>
          <p:cNvPr id="59" name="TextBox 58">
            <a:extLst>
              <a:ext uri="{FF2B5EF4-FFF2-40B4-BE49-F238E27FC236}">
                <a16:creationId xmlns:a16="http://schemas.microsoft.com/office/drawing/2014/main" id="{25C915B4-36C8-E21A-1FF4-D5C5A0FD2B0A}"/>
              </a:ext>
            </a:extLst>
          </p:cNvPr>
          <p:cNvSpPr txBox="1"/>
          <p:nvPr/>
        </p:nvSpPr>
        <p:spPr bwMode="auto">
          <a:xfrm>
            <a:off x="4920343" y="5056548"/>
            <a:ext cx="1036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AAR</a:t>
            </a:r>
          </a:p>
        </p:txBody>
      </p:sp>
      <p:cxnSp>
        <p:nvCxnSpPr>
          <p:cNvPr id="60" name="Straight Connector 59">
            <a:extLst>
              <a:ext uri="{FF2B5EF4-FFF2-40B4-BE49-F238E27FC236}">
                <a16:creationId xmlns:a16="http://schemas.microsoft.com/office/drawing/2014/main" id="{95091453-FBDE-6AB0-B5C9-116188CD70AE}"/>
              </a:ext>
            </a:extLst>
          </p:cNvPr>
          <p:cNvCxnSpPr>
            <a:cxnSpLocks/>
          </p:cNvCxnSpPr>
          <p:nvPr/>
        </p:nvCxnSpPr>
        <p:spPr bwMode="auto">
          <a:xfrm>
            <a:off x="5959181" y="505654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CF5600D-1A01-35AC-1BC2-A76F57F0D752}"/>
              </a:ext>
            </a:extLst>
          </p:cNvPr>
          <p:cNvCxnSpPr>
            <a:cxnSpLocks/>
          </p:cNvCxnSpPr>
          <p:nvPr/>
        </p:nvCxnSpPr>
        <p:spPr bwMode="auto">
          <a:xfrm>
            <a:off x="1672434" y="28580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4E48684-E6E8-0A34-9D2B-31A8BA95CD7A}"/>
              </a:ext>
            </a:extLst>
          </p:cNvPr>
          <p:cNvCxnSpPr>
            <a:cxnSpLocks/>
          </p:cNvCxnSpPr>
          <p:nvPr/>
        </p:nvCxnSpPr>
        <p:spPr bwMode="auto">
          <a:xfrm>
            <a:off x="1672434" y="32991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775AB039-1D36-2C5D-8247-EDB6DC8D05FD}"/>
              </a:ext>
            </a:extLst>
          </p:cNvPr>
          <p:cNvCxnSpPr>
            <a:cxnSpLocks/>
          </p:cNvCxnSpPr>
          <p:nvPr/>
        </p:nvCxnSpPr>
        <p:spPr bwMode="auto">
          <a:xfrm>
            <a:off x="1672434" y="37403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8E254C22-71FE-46E4-4624-E3FD44312361}"/>
              </a:ext>
            </a:extLst>
          </p:cNvPr>
          <p:cNvCxnSpPr>
            <a:cxnSpLocks/>
          </p:cNvCxnSpPr>
          <p:nvPr/>
        </p:nvCxnSpPr>
        <p:spPr bwMode="auto">
          <a:xfrm>
            <a:off x="1672434" y="41814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29766F58-C448-4374-59A7-1DABA17DA3B1}"/>
              </a:ext>
            </a:extLst>
          </p:cNvPr>
          <p:cNvCxnSpPr>
            <a:cxnSpLocks/>
          </p:cNvCxnSpPr>
          <p:nvPr/>
        </p:nvCxnSpPr>
        <p:spPr bwMode="auto">
          <a:xfrm>
            <a:off x="1672434" y="46225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AC0D5DD6-564D-0348-3CFD-873B6B9118BB}"/>
              </a:ext>
            </a:extLst>
          </p:cNvPr>
          <p:cNvCxnSpPr>
            <a:cxnSpLocks/>
          </p:cNvCxnSpPr>
          <p:nvPr/>
        </p:nvCxnSpPr>
        <p:spPr bwMode="auto">
          <a:xfrm>
            <a:off x="1672434" y="5063662"/>
            <a:ext cx="64008" cy="0"/>
          </a:xfrm>
          <a:prstGeom prst="line">
            <a:avLst/>
          </a:prstGeom>
          <a:noFill/>
          <a:ln w="28575" cap="flat" cmpd="sng" algn="ctr">
            <a:solidFill>
              <a:schemeClr val="bg1"/>
            </a:solidFill>
            <a:prstDash val="solid"/>
            <a:round/>
            <a:headEnd type="none" w="med" len="med"/>
            <a:tailEnd type="none" w="med" len="med"/>
          </a:ln>
          <a:effectLst/>
        </p:spPr>
      </p:cxnSp>
      <p:sp>
        <p:nvSpPr>
          <p:cNvPr id="77" name="TextBox 76">
            <a:extLst>
              <a:ext uri="{FF2B5EF4-FFF2-40B4-BE49-F238E27FC236}">
                <a16:creationId xmlns:a16="http://schemas.microsoft.com/office/drawing/2014/main" id="{E6FBE43F-E234-9293-5FAF-848A6056E4D5}"/>
              </a:ext>
            </a:extLst>
          </p:cNvPr>
          <p:cNvSpPr txBox="1"/>
          <p:nvPr/>
        </p:nvSpPr>
        <p:spPr bwMode="auto">
          <a:xfrm>
            <a:off x="1426001" y="267887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79" name="TextBox 78">
            <a:extLst>
              <a:ext uri="{FF2B5EF4-FFF2-40B4-BE49-F238E27FC236}">
                <a16:creationId xmlns:a16="http://schemas.microsoft.com/office/drawing/2014/main" id="{19448526-C68A-556C-01C8-EE7AED4B08EB}"/>
              </a:ext>
            </a:extLst>
          </p:cNvPr>
          <p:cNvSpPr txBox="1"/>
          <p:nvPr/>
        </p:nvSpPr>
        <p:spPr bwMode="auto">
          <a:xfrm>
            <a:off x="1270511" y="3135304"/>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81" name="TextBox 80">
            <a:extLst>
              <a:ext uri="{FF2B5EF4-FFF2-40B4-BE49-F238E27FC236}">
                <a16:creationId xmlns:a16="http://schemas.microsoft.com/office/drawing/2014/main" id="{E39F82D3-63D3-DA8B-CE05-B65ADEE3008E}"/>
              </a:ext>
            </a:extLst>
          </p:cNvPr>
          <p:cNvSpPr txBox="1"/>
          <p:nvPr/>
        </p:nvSpPr>
        <p:spPr bwMode="auto">
          <a:xfrm>
            <a:off x="1270511" y="3581783"/>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83" name="TextBox 82">
            <a:extLst>
              <a:ext uri="{FF2B5EF4-FFF2-40B4-BE49-F238E27FC236}">
                <a16:creationId xmlns:a16="http://schemas.microsoft.com/office/drawing/2014/main" id="{51CC79CE-A2FE-771E-D1E3-B9A89135F3B7}"/>
              </a:ext>
            </a:extLst>
          </p:cNvPr>
          <p:cNvSpPr txBox="1"/>
          <p:nvPr/>
        </p:nvSpPr>
        <p:spPr bwMode="auto">
          <a:xfrm>
            <a:off x="1270511" y="4022900"/>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85" name="TextBox 84">
            <a:extLst>
              <a:ext uri="{FF2B5EF4-FFF2-40B4-BE49-F238E27FC236}">
                <a16:creationId xmlns:a16="http://schemas.microsoft.com/office/drawing/2014/main" id="{4EB2327E-90B5-96B1-9C27-88D65C2E0340}"/>
              </a:ext>
            </a:extLst>
          </p:cNvPr>
          <p:cNvSpPr txBox="1"/>
          <p:nvPr/>
        </p:nvSpPr>
        <p:spPr bwMode="auto">
          <a:xfrm>
            <a:off x="1270511" y="4469379"/>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87" name="TextBox 86">
            <a:extLst>
              <a:ext uri="{FF2B5EF4-FFF2-40B4-BE49-F238E27FC236}">
                <a16:creationId xmlns:a16="http://schemas.microsoft.com/office/drawing/2014/main" id="{3BF39D24-07E0-6E37-773D-7F09375DF45A}"/>
              </a:ext>
            </a:extLst>
          </p:cNvPr>
          <p:cNvSpPr txBox="1"/>
          <p:nvPr/>
        </p:nvSpPr>
        <p:spPr bwMode="auto">
          <a:xfrm>
            <a:off x="1426001" y="491126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8" name="Rectangle 87">
            <a:extLst>
              <a:ext uri="{FF2B5EF4-FFF2-40B4-BE49-F238E27FC236}">
                <a16:creationId xmlns:a16="http://schemas.microsoft.com/office/drawing/2014/main" id="{D05CA49E-444E-6840-5FC9-A714CA8C366F}"/>
              </a:ext>
            </a:extLst>
          </p:cNvPr>
          <p:cNvSpPr/>
          <p:nvPr/>
        </p:nvSpPr>
        <p:spPr bwMode="auto">
          <a:xfrm>
            <a:off x="1998814" y="3078633"/>
            <a:ext cx="528422" cy="19804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Rectangle 88">
            <a:extLst>
              <a:ext uri="{FF2B5EF4-FFF2-40B4-BE49-F238E27FC236}">
                <a16:creationId xmlns:a16="http://schemas.microsoft.com/office/drawing/2014/main" id="{204B1C9C-D15E-AB63-6C92-9651DD7C01C4}"/>
              </a:ext>
            </a:extLst>
          </p:cNvPr>
          <p:cNvSpPr/>
          <p:nvPr/>
        </p:nvSpPr>
        <p:spPr bwMode="auto">
          <a:xfrm>
            <a:off x="3061019" y="3235628"/>
            <a:ext cx="528422" cy="183262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Rectangle 89">
            <a:extLst>
              <a:ext uri="{FF2B5EF4-FFF2-40B4-BE49-F238E27FC236}">
                <a16:creationId xmlns:a16="http://schemas.microsoft.com/office/drawing/2014/main" id="{6A9CD21F-30DC-C576-9F25-E4528EC49A99}"/>
              </a:ext>
            </a:extLst>
          </p:cNvPr>
          <p:cNvSpPr/>
          <p:nvPr/>
        </p:nvSpPr>
        <p:spPr bwMode="auto">
          <a:xfrm>
            <a:off x="4123224" y="3126114"/>
            <a:ext cx="528422" cy="193754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Rectangle 90">
            <a:extLst>
              <a:ext uri="{FF2B5EF4-FFF2-40B4-BE49-F238E27FC236}">
                <a16:creationId xmlns:a16="http://schemas.microsoft.com/office/drawing/2014/main" id="{61F7EF68-93AE-C2E7-DB6F-3039B156591D}"/>
              </a:ext>
            </a:extLst>
          </p:cNvPr>
          <p:cNvSpPr/>
          <p:nvPr/>
        </p:nvSpPr>
        <p:spPr bwMode="auto">
          <a:xfrm>
            <a:off x="5176239" y="3457718"/>
            <a:ext cx="528422" cy="160594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Freeform: Shape 60">
            <a:extLst>
              <a:ext uri="{FF2B5EF4-FFF2-40B4-BE49-F238E27FC236}">
                <a16:creationId xmlns:a16="http://schemas.microsoft.com/office/drawing/2014/main" id="{AE173B0A-F924-6DFC-C573-3CBB8310ED47}"/>
              </a:ext>
            </a:extLst>
          </p:cNvPr>
          <p:cNvSpPr/>
          <p:nvPr/>
        </p:nvSpPr>
        <p:spPr bwMode="auto">
          <a:xfrm>
            <a:off x="1732306" y="2844289"/>
            <a:ext cx="4227376" cy="2219373"/>
          </a:xfrm>
          <a:custGeom>
            <a:avLst/>
            <a:gdLst>
              <a:gd name="connsiteX0" fmla="*/ 0 w 4227376"/>
              <a:gd name="connsiteY0" fmla="*/ 0 h 2219373"/>
              <a:gd name="connsiteX1" fmla="*/ 0 w 4227376"/>
              <a:gd name="connsiteY1" fmla="*/ 2219373 h 2219373"/>
              <a:gd name="connsiteX2" fmla="*/ 4227376 w 4227376"/>
              <a:gd name="connsiteY2" fmla="*/ 2219373 h 2219373"/>
            </a:gdLst>
            <a:ahLst/>
            <a:cxnLst>
              <a:cxn ang="0">
                <a:pos x="connsiteX0" y="connsiteY0"/>
              </a:cxn>
              <a:cxn ang="0">
                <a:pos x="connsiteX1" y="connsiteY1"/>
              </a:cxn>
              <a:cxn ang="0">
                <a:pos x="connsiteX2" y="connsiteY2"/>
              </a:cxn>
            </a:cxnLst>
            <a:rect l="l" t="t" r="r" b="b"/>
            <a:pathLst>
              <a:path w="4227376" h="2219373">
                <a:moveTo>
                  <a:pt x="0" y="0"/>
                </a:moveTo>
                <a:lnTo>
                  <a:pt x="0" y="2219373"/>
                </a:lnTo>
                <a:lnTo>
                  <a:pt x="4227376" y="2219373"/>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 name="TextBox 91">
            <a:extLst>
              <a:ext uri="{FF2B5EF4-FFF2-40B4-BE49-F238E27FC236}">
                <a16:creationId xmlns:a16="http://schemas.microsoft.com/office/drawing/2014/main" id="{B13C8B9F-7232-892D-0B31-96C745D9D7F0}"/>
              </a:ext>
            </a:extLst>
          </p:cNvPr>
          <p:cNvSpPr txBox="1"/>
          <p:nvPr/>
        </p:nvSpPr>
        <p:spPr bwMode="auto">
          <a:xfrm>
            <a:off x="1992688" y="2791643"/>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0.90</a:t>
            </a:r>
          </a:p>
        </p:txBody>
      </p:sp>
      <p:sp>
        <p:nvSpPr>
          <p:cNvPr id="93" name="TextBox 92">
            <a:extLst>
              <a:ext uri="{FF2B5EF4-FFF2-40B4-BE49-F238E27FC236}">
                <a16:creationId xmlns:a16="http://schemas.microsoft.com/office/drawing/2014/main" id="{F2540A04-7542-4926-633A-43C682FA3059}"/>
              </a:ext>
            </a:extLst>
          </p:cNvPr>
          <p:cNvSpPr txBox="1"/>
          <p:nvPr/>
        </p:nvSpPr>
        <p:spPr bwMode="auto">
          <a:xfrm>
            <a:off x="3064083" y="2924701"/>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0.83</a:t>
            </a:r>
          </a:p>
        </p:txBody>
      </p:sp>
      <p:sp>
        <p:nvSpPr>
          <p:cNvPr id="94" name="TextBox 93">
            <a:extLst>
              <a:ext uri="{FF2B5EF4-FFF2-40B4-BE49-F238E27FC236}">
                <a16:creationId xmlns:a16="http://schemas.microsoft.com/office/drawing/2014/main" id="{54F3D81A-58AD-47C9-F30A-C21478F8D6D7}"/>
              </a:ext>
            </a:extLst>
          </p:cNvPr>
          <p:cNvSpPr txBox="1"/>
          <p:nvPr/>
        </p:nvSpPr>
        <p:spPr bwMode="auto">
          <a:xfrm>
            <a:off x="4107908" y="2824378"/>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0.88</a:t>
            </a:r>
          </a:p>
        </p:txBody>
      </p:sp>
      <p:sp>
        <p:nvSpPr>
          <p:cNvPr id="95" name="TextBox 94">
            <a:extLst>
              <a:ext uri="{FF2B5EF4-FFF2-40B4-BE49-F238E27FC236}">
                <a16:creationId xmlns:a16="http://schemas.microsoft.com/office/drawing/2014/main" id="{F81D7BB8-F965-1869-EA11-1CA48F90A246}"/>
              </a:ext>
            </a:extLst>
          </p:cNvPr>
          <p:cNvSpPr txBox="1"/>
          <p:nvPr/>
        </p:nvSpPr>
        <p:spPr bwMode="auto">
          <a:xfrm>
            <a:off x="5160923" y="3156944"/>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0.73</a:t>
            </a:r>
          </a:p>
        </p:txBody>
      </p:sp>
    </p:spTree>
    <p:extLst>
      <p:ext uri="{BB962C8B-B14F-4D97-AF65-F5344CB8AC3E}">
        <p14:creationId xmlns:p14="http://schemas.microsoft.com/office/powerpoint/2010/main" val="2202139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3F007-A753-224B-8D76-B3AC8F6D39F5}"/>
              </a:ext>
            </a:extLst>
          </p:cNvPr>
          <p:cNvSpPr>
            <a:spLocks noGrp="1"/>
          </p:cNvSpPr>
          <p:nvPr>
            <p:ph type="title"/>
          </p:nvPr>
        </p:nvSpPr>
        <p:spPr/>
        <p:txBody>
          <a:bodyPr/>
          <a:lstStyle/>
          <a:p>
            <a:r>
              <a:rPr lang="en-US" dirty="0"/>
              <a:t>Key Take-home Points</a:t>
            </a:r>
          </a:p>
        </p:txBody>
      </p:sp>
      <p:sp>
        <p:nvSpPr>
          <p:cNvPr id="3" name="Content Placeholder 2">
            <a:extLst>
              <a:ext uri="{FF2B5EF4-FFF2-40B4-BE49-F238E27FC236}">
                <a16:creationId xmlns:a16="http://schemas.microsoft.com/office/drawing/2014/main" id="{EF065B31-12ED-E6C7-C86D-247FB645122B}"/>
              </a:ext>
            </a:extLst>
          </p:cNvPr>
          <p:cNvSpPr>
            <a:spLocks noGrp="1"/>
          </p:cNvSpPr>
          <p:nvPr>
            <p:ph sz="half" idx="1"/>
          </p:nvPr>
        </p:nvSpPr>
        <p:spPr>
          <a:xfrm>
            <a:off x="601820" y="2570283"/>
            <a:ext cx="5309278" cy="3763768"/>
          </a:xfrm>
        </p:spPr>
        <p:txBody>
          <a:bodyPr/>
          <a:lstStyle/>
          <a:p>
            <a:pPr>
              <a:spcBef>
                <a:spcPts val="0"/>
              </a:spcBef>
              <a:spcAft>
                <a:spcPts val="2000"/>
              </a:spcAft>
            </a:pPr>
            <a:r>
              <a:rPr lang="en-US" sz="2200" dirty="0">
                <a:solidFill>
                  <a:schemeClr val="bg2">
                    <a:lumMod val="25000"/>
                  </a:schemeClr>
                </a:solidFill>
                <a:latin typeface="+mj-lt"/>
              </a:rPr>
              <a:t>Anti-HDV positive patients should undergo confirmatory testing with </a:t>
            </a:r>
            <a:br>
              <a:rPr lang="en-US" sz="2200" dirty="0">
                <a:solidFill>
                  <a:schemeClr val="bg2">
                    <a:lumMod val="25000"/>
                  </a:schemeClr>
                </a:solidFill>
                <a:latin typeface="+mj-lt"/>
              </a:rPr>
            </a:br>
            <a:r>
              <a:rPr lang="en-US" sz="2200" dirty="0">
                <a:solidFill>
                  <a:schemeClr val="bg2">
                    <a:lumMod val="25000"/>
                  </a:schemeClr>
                </a:solidFill>
                <a:latin typeface="+mj-lt"/>
              </a:rPr>
              <a:t>HDV RNA</a:t>
            </a:r>
          </a:p>
          <a:p>
            <a:pPr>
              <a:spcBef>
                <a:spcPts val="0"/>
              </a:spcBef>
              <a:spcAft>
                <a:spcPts val="2000"/>
              </a:spcAft>
            </a:pPr>
            <a:r>
              <a:rPr lang="en-US" sz="2200" dirty="0">
                <a:solidFill>
                  <a:schemeClr val="bg2">
                    <a:lumMod val="25000"/>
                  </a:schemeClr>
                </a:solidFill>
                <a:latin typeface="+mj-lt"/>
              </a:rPr>
              <a:t>Among viral hepatitis, HDV is most severe</a:t>
            </a:r>
          </a:p>
          <a:p>
            <a:pPr lvl="1">
              <a:spcBef>
                <a:spcPts val="0"/>
              </a:spcBef>
              <a:spcAft>
                <a:spcPts val="2000"/>
              </a:spcAft>
            </a:pPr>
            <a:r>
              <a:rPr lang="en-US" sz="2000" dirty="0">
                <a:solidFill>
                  <a:schemeClr val="bg2">
                    <a:lumMod val="25000"/>
                  </a:schemeClr>
                </a:solidFill>
                <a:latin typeface="+mj-lt"/>
              </a:rPr>
              <a:t>HDV is associated with increased risk for cirrhosis/HCC compared with HBV monoinfection</a:t>
            </a:r>
          </a:p>
          <a:p>
            <a:pPr lvl="1">
              <a:spcBef>
                <a:spcPts val="0"/>
              </a:spcBef>
              <a:spcAft>
                <a:spcPts val="2000"/>
              </a:spcAft>
            </a:pPr>
            <a:r>
              <a:rPr lang="en-US" sz="2000" dirty="0">
                <a:solidFill>
                  <a:schemeClr val="bg2">
                    <a:lumMod val="25000"/>
                  </a:schemeClr>
                </a:solidFill>
                <a:latin typeface="+mj-lt"/>
              </a:rPr>
              <a:t>Worse prognosis seen in patients with persistently positive HDV RNA  </a:t>
            </a:r>
          </a:p>
          <a:p>
            <a:endParaRPr lang="en-US" sz="2200" dirty="0"/>
          </a:p>
        </p:txBody>
      </p:sp>
      <p:sp>
        <p:nvSpPr>
          <p:cNvPr id="4" name="Content Placeholder 3">
            <a:extLst>
              <a:ext uri="{FF2B5EF4-FFF2-40B4-BE49-F238E27FC236}">
                <a16:creationId xmlns:a16="http://schemas.microsoft.com/office/drawing/2014/main" id="{8031B615-F325-8791-2871-C8016D3641D1}"/>
              </a:ext>
            </a:extLst>
          </p:cNvPr>
          <p:cNvSpPr>
            <a:spLocks noGrp="1"/>
          </p:cNvSpPr>
          <p:nvPr>
            <p:ph sz="half" idx="2"/>
          </p:nvPr>
        </p:nvSpPr>
        <p:spPr>
          <a:xfrm>
            <a:off x="6096000" y="2570425"/>
            <a:ext cx="5386204" cy="3764350"/>
          </a:xfrm>
        </p:spPr>
        <p:txBody>
          <a:bodyPr/>
          <a:lstStyle/>
          <a:p>
            <a:r>
              <a:rPr lang="en-US" sz="2200" dirty="0"/>
              <a:t>Diagnostic performance of noninvasive tests to stage fibrosis and predict cirrhosis is not as established as in other liver diseases</a:t>
            </a:r>
          </a:p>
          <a:p>
            <a:pPr lvl="1"/>
            <a:r>
              <a:rPr lang="en-US" sz="2000" dirty="0"/>
              <a:t>Remains an unmet need for research</a:t>
            </a:r>
          </a:p>
          <a:p>
            <a:r>
              <a:rPr lang="en-US" sz="2200" dirty="0"/>
              <a:t>HDV diagnosis should prompt linkage to specialist care and discussion about potential treatment options, including referral to clinical trials</a:t>
            </a:r>
          </a:p>
          <a:p>
            <a:endParaRPr lang="en-US" sz="2000" dirty="0"/>
          </a:p>
          <a:p>
            <a:pPr marL="0" indent="0">
              <a:buNone/>
            </a:pPr>
            <a:endParaRPr lang="en-US" sz="2200" dirty="0"/>
          </a:p>
        </p:txBody>
      </p:sp>
      <p:sp>
        <p:nvSpPr>
          <p:cNvPr id="6" name="TextBox 5">
            <a:extLst>
              <a:ext uri="{FF2B5EF4-FFF2-40B4-BE49-F238E27FC236}">
                <a16:creationId xmlns:a16="http://schemas.microsoft.com/office/drawing/2014/main" id="{B3EC58B7-8379-91E6-E701-E8B7C8C4B67D}"/>
              </a:ext>
            </a:extLst>
          </p:cNvPr>
          <p:cNvSpPr txBox="1"/>
          <p:nvPr/>
        </p:nvSpPr>
        <p:spPr bwMode="auto">
          <a:xfrm>
            <a:off x="1844741" y="1606234"/>
            <a:ext cx="8505759" cy="830997"/>
          </a:xfrm>
          <a:prstGeom prst="rect">
            <a:avLst/>
          </a:prstGeom>
          <a:solidFill>
            <a:schemeClr val="accent3">
              <a:lumMod val="20000"/>
              <a:lumOff val="80000"/>
            </a:schemeClr>
          </a:solidFill>
          <a:ln>
            <a:noFill/>
          </a:ln>
        </p:spPr>
        <p:txBody>
          <a:bodyPr wrap="square">
            <a:spAutoFit/>
          </a:bodyPr>
          <a:lstStyle/>
          <a:p>
            <a:pPr algn="ctr">
              <a:spcBef>
                <a:spcPts val="0"/>
              </a:spcBef>
              <a:spcAft>
                <a:spcPts val="2000"/>
              </a:spcAft>
            </a:pPr>
            <a:r>
              <a:rPr lang="en-US" sz="2400" dirty="0">
                <a:solidFill>
                  <a:schemeClr val="bg2">
                    <a:lumMod val="25000"/>
                  </a:schemeClr>
                </a:solidFill>
                <a:latin typeface="+mj-lt"/>
              </a:rPr>
              <a:t>Establishment of HDV diagnosis is important to </a:t>
            </a:r>
            <a:br>
              <a:rPr lang="en-US" sz="2400" dirty="0">
                <a:solidFill>
                  <a:schemeClr val="bg2">
                    <a:lumMod val="25000"/>
                  </a:schemeClr>
                </a:solidFill>
                <a:latin typeface="+mj-lt"/>
              </a:rPr>
            </a:br>
            <a:r>
              <a:rPr lang="en-US" sz="2400" dirty="0">
                <a:solidFill>
                  <a:schemeClr val="bg2">
                    <a:lumMod val="25000"/>
                  </a:schemeClr>
                </a:solidFill>
                <a:latin typeface="+mj-lt"/>
              </a:rPr>
              <a:t>guide treatment and disease surveillance </a:t>
            </a:r>
          </a:p>
        </p:txBody>
      </p:sp>
    </p:spTree>
    <p:extLst>
      <p:ext uri="{BB962C8B-B14F-4D97-AF65-F5344CB8AC3E}">
        <p14:creationId xmlns:p14="http://schemas.microsoft.com/office/powerpoint/2010/main" val="4060582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u="sng" dirty="0">
                <a:solidFill>
                  <a:srgbClr val="E1471D"/>
                </a:solidFill>
                <a:hlinkClick r:id="rId3"/>
              </a:rPr>
              <a:t>clinicaloptions.com/hepatitis</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HDV!</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accent6"/>
              </a:buClr>
              <a:defRPr/>
            </a:pPr>
            <a:r>
              <a:rPr lang="en-US" sz="2200" dirty="0">
                <a:solidFill>
                  <a:srgbClr val="E1471D"/>
                </a:solidFill>
              </a:rPr>
              <a:t>Clinical focus module </a:t>
            </a:r>
            <a:r>
              <a:rPr lang="en-US" sz="2200" b="0" dirty="0"/>
              <a:t>on foundational information on HDV</a:t>
            </a:r>
            <a:endParaRPr lang="en-US" sz="2200" dirty="0">
              <a:solidFill>
                <a:srgbClr val="E1471D"/>
              </a:solidFill>
            </a:endParaRPr>
          </a:p>
          <a:p>
            <a:pPr eaLnBrk="1" hangingPunct="1">
              <a:buClr>
                <a:schemeClr val="accent6"/>
              </a:buClr>
              <a:defRPr/>
            </a:pPr>
            <a:r>
              <a:rPr lang="en-US" sz="2200" dirty="0">
                <a:solidFill>
                  <a:srgbClr val="E1471D"/>
                </a:solidFill>
              </a:rPr>
              <a:t>Clinical case vlogs </a:t>
            </a:r>
            <a:r>
              <a:rPr lang="en-US" sz="2200" b="0" dirty="0"/>
              <a:t>highlighting considerations in screening, diagnosing, and managing HDV</a:t>
            </a:r>
          </a:p>
          <a:p>
            <a:pPr>
              <a:buClr>
                <a:schemeClr val="accent6"/>
              </a:buClr>
              <a:defRPr/>
            </a:pPr>
            <a:r>
              <a:rPr lang="en-US" sz="2200" dirty="0">
                <a:solidFill>
                  <a:srgbClr val="E1471D"/>
                </a:solidFill>
              </a:rPr>
              <a:t>ClinicalThought commentaries </a:t>
            </a:r>
            <a:r>
              <a:rPr lang="en-US" sz="2200" b="0" dirty="0"/>
              <a:t>on key updates in the field </a:t>
            </a:r>
          </a:p>
          <a:p>
            <a:pPr>
              <a:buClr>
                <a:schemeClr val="accent6"/>
              </a:buClr>
              <a:defRPr/>
            </a:pPr>
            <a:r>
              <a:rPr lang="en-US" sz="2200" dirty="0">
                <a:solidFill>
                  <a:srgbClr val="E1471D"/>
                </a:solidFill>
              </a:rPr>
              <a:t>Live webinars </a:t>
            </a:r>
            <a:r>
              <a:rPr lang="en-US" sz="2200" b="0" dirty="0"/>
              <a:t>and </a:t>
            </a:r>
            <a:r>
              <a:rPr lang="en-US" sz="2200" dirty="0">
                <a:solidFill>
                  <a:srgbClr val="E1471D"/>
                </a:solidFill>
              </a:rPr>
              <a:t>podcasts </a:t>
            </a:r>
            <a:r>
              <a:rPr lang="en-US" sz="2200" b="0" dirty="0"/>
              <a:t>with your questions answered by expert faculty </a:t>
            </a:r>
            <a:endParaRPr lang="en-US" sz="2200" dirty="0">
              <a:solidFill>
                <a:srgbClr val="E1471D"/>
              </a:solidFill>
            </a:endParaRPr>
          </a:p>
          <a:p>
            <a:pPr>
              <a:buClr>
                <a:schemeClr val="accent6"/>
              </a:buClr>
              <a:defRPr/>
            </a:pPr>
            <a:r>
              <a:rPr lang="en-US" sz="2200" dirty="0">
                <a:solidFill>
                  <a:srgbClr val="E1471D"/>
                </a:solidFill>
              </a:rPr>
              <a:t>Pocket guides </a:t>
            </a:r>
            <a:r>
              <a:rPr lang="en-US" sz="2200" b="0"/>
              <a:t>and</a:t>
            </a:r>
            <a:r>
              <a:rPr lang="en-US" sz="2200">
                <a:solidFill>
                  <a:srgbClr val="E1471D"/>
                </a:solidFill>
              </a:rPr>
              <a:t> downloadable </a:t>
            </a:r>
            <a:r>
              <a:rPr lang="en-US" sz="2200" dirty="0">
                <a:solidFill>
                  <a:srgbClr val="E1471D"/>
                </a:solidFill>
              </a:rPr>
              <a:t>slidesets </a:t>
            </a:r>
            <a:r>
              <a:rPr lang="en-US" sz="2200" b="0" dirty="0"/>
              <a:t>to share with your colleagues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4567CE3DBF0C342B8F191A2F993BE99" ma:contentTypeVersion="1" ma:contentTypeDescription="Create a new document." ma:contentTypeScope="" ma:versionID="1d42e7d81bf6f84098ccb6fc924fbe4f">
  <xsd:schema xmlns:xsd="http://www.w3.org/2001/XMLSchema" xmlns:xs="http://www.w3.org/2001/XMLSchema" xmlns:p="http://schemas.microsoft.com/office/2006/metadata/properties" xmlns:ns2="44fe61e2-57e7-4b9e-ba85-66037b1b4d65" xmlns:ns3="8a97952d-2838-4a5e-937d-2d60bb2c57c7" targetNamespace="http://schemas.microsoft.com/office/2006/metadata/properties" ma:root="true" ma:fieldsID="2f14c84a96f2c08c6a2a62b98bf98e4f" ns2:_="" ns3:_="">
    <xsd:import namespace="44fe61e2-57e7-4b9e-ba85-66037b1b4d65"/>
    <xsd:import namespace="8a97952d-2838-4a5e-937d-2d60bb2c57c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fe61e2-57e7-4b9e-ba85-66037b1b4d6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a97952d-2838-4a5e-937d-2d60bb2c57c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Downloadabl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_dlc_DocId xmlns="44fe61e2-57e7-4b9e-ba85-66037b1b4d65">E3WMEMYUK6S7-1768284530-1</_dlc_DocId>
    <_dlc_DocIdUrl xmlns="44fe61e2-57e7-4b9e-ba85-66037b1b4d65">
      <Url>https://intranet.clinicaloptions.com/mews/hepatitis/HEP_2022_Delta_Core_Curriculum_TM_(PRP5322)/Downloadable_Slides__2_-_Vlog__1/_layouts/15/DocIdRedir.aspx?ID=E3WMEMYUK6S7-1768284530-1</Url>
      <Description>E3WMEMYUK6S7-1768284530-1</Description>
    </_dlc_DocIdUrl>
    <Document_x0020_Category xmlns="8a97952d-2838-4a5e-937d-2d60bb2c57c7">Slides - Downloadable</Document_x0020_Category>
  </documentManagement>
</p: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D177C170-DA01-4D52-B8EB-F287EE35DD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fe61e2-57e7-4b9e-ba85-66037b1b4d65"/>
    <ds:schemaRef ds:uri="8a97952d-2838-4a5e-937d-2d60bb2c57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D8B04502-B3FD-44EC-8A87-67105C423F5E}">
  <ds:schemaRefs>
    <ds:schemaRef ds:uri="http://schemas.microsoft.com/sharepoint/events"/>
  </ds:schemaRefs>
</ds:datastoreItem>
</file>

<file path=customXml/itemProps5.xml><?xml version="1.0" encoding="utf-8"?>
<ds:datastoreItem xmlns:ds="http://schemas.openxmlformats.org/officeDocument/2006/customXml" ds:itemID="{5BA55BC3-5A03-47C2-8EC3-D964C3B5E779}">
  <ds:schemaRefs>
    <ds:schemaRef ds:uri="44fe61e2-57e7-4b9e-ba85-66037b1b4d65"/>
    <ds:schemaRef ds:uri="8a97952d-2838-4a5e-937d-2d60bb2c57c7"/>
    <ds:schemaRef ds:uri="http://purl.org/dc/elements/1.1/"/>
    <ds:schemaRef ds:uri="http://purl.org/dc/terms/"/>
    <ds:schemaRef ds:uri="http://schemas.microsoft.com/office/infopath/2007/PartnerControls"/>
    <ds:schemaRef ds:uri="http://schemas.microsoft.com/office/2006/metadata/propertie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5337</TotalTime>
  <Words>1963</Words>
  <Application>Microsoft Office PowerPoint</Application>
  <PresentationFormat>Widescreen</PresentationFormat>
  <Paragraphs>248</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Times</vt:lpstr>
      <vt:lpstr>Wingdings</vt:lpstr>
      <vt:lpstr>2022_CCO_Template</vt:lpstr>
      <vt:lpstr>Hepatitis Delta in Focus: Diagnosis</vt:lpstr>
      <vt:lpstr>About These Slides</vt:lpstr>
      <vt:lpstr>Faculty</vt:lpstr>
      <vt:lpstr>Disclosures</vt:lpstr>
      <vt:lpstr>Algorithm for Evaluation of HDV</vt:lpstr>
      <vt:lpstr>Examples of Anti-HDV and HDV RNA Diagnostic Tests</vt:lpstr>
      <vt:lpstr>Inadequate HDV Testing Rates</vt:lpstr>
      <vt:lpstr>Barriers to HDV Screening</vt:lpstr>
      <vt:lpstr>HDV vs HBV: Disease Progression</vt:lpstr>
      <vt:lpstr>Long-term Outcomes in HDV:  Role of Persistent Viremia</vt:lpstr>
      <vt:lpstr>Evaluation of Patients With HDV</vt:lpstr>
      <vt:lpstr>D-LIVR Detection of Cirrhosis in HDV:  Accuracy of Different Noninvasive Tests </vt:lpstr>
      <vt:lpstr>Vibration-Controlled Transient Elastography for Detection of Cirrhosis in Chronic HDV</vt:lpstr>
      <vt:lpstr>Key Take-home Points</vt:lpstr>
      <vt:lpstr>Go Online for More CCO  Coverage of HDV!</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Hepatitis Delta in Focus: Diagnosis</dc:title>
  <dc:creator>Preferred User</dc:creator>
  <cp:lastModifiedBy>vwenzel@clinicaloptions.com</cp:lastModifiedBy>
  <cp:revision>16</cp:revision>
  <cp:lastPrinted>2016-09-26T20:21:49Z</cp:lastPrinted>
  <dcterms:created xsi:type="dcterms:W3CDTF">2005-05-27T15:08:01Z</dcterms:created>
  <dcterms:modified xsi:type="dcterms:W3CDTF">2022-12-14T16:48:31Z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b044aaf1-fa73-47a2-a840-a3aba7d4491e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0x01010044567CE3DBF0C342B8F191A2F993BE99</vt:lpwstr>
  </property>
  <property fmtid="{D5CDD505-2E9C-101B-9397-08002B2CF9AE}" pid="9" name="MediaServiceImageTags">
    <vt:lpwstr/>
  </property>
</Properties>
</file>