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8"/>
  </p:notesMasterIdLst>
  <p:handoutMasterIdLst>
    <p:handoutMasterId r:id="rId19"/>
  </p:handoutMasterIdLst>
  <p:sldIdLst>
    <p:sldId id="321" r:id="rId8"/>
    <p:sldId id="308" r:id="rId9"/>
    <p:sldId id="544" r:id="rId10"/>
    <p:sldId id="545" r:id="rId11"/>
    <p:sldId id="552" r:id="rId12"/>
    <p:sldId id="546" r:id="rId13"/>
    <p:sldId id="555" r:id="rId14"/>
    <p:sldId id="554" r:id="rId15"/>
    <p:sldId id="549" r:id="rId16"/>
    <p:sldId id="55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Nicola Hanson" initials="NH" lastIdx="12" clrIdx="15">
    <p:extLst>
      <p:ext uri="{19B8F6BF-5375-455C-9EA6-DF929625EA0E}">
        <p15:presenceInfo xmlns:p15="http://schemas.microsoft.com/office/powerpoint/2012/main" userId="S::nhanson@clinicaloptions.com::39599e68-50f4-4fbb-a55c-98dd65373d6e" providerId="AD"/>
      </p:ext>
    </p:extLst>
  </p:cmAuthor>
  <p:cmAuthor id="17" name="spantry@clinicaloptions.com" initials="s" lastIdx="2" clrIdx="16">
    <p:extLst>
      <p:ext uri="{19B8F6BF-5375-455C-9EA6-DF929625EA0E}">
        <p15:presenceInfo xmlns:p15="http://schemas.microsoft.com/office/powerpoint/2012/main" userId="spantry@clinicaloptions.com" providerId="None"/>
      </p:ext>
    </p:extLst>
  </p:cmAuthor>
  <p:cmAuthor id="18" name="Christy Seals" initials="CS" lastIdx="3" clrIdx="17">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4" autoAdjust="0"/>
    <p:restoredTop sz="84296" autoAdjust="0"/>
  </p:normalViewPr>
  <p:slideViewPr>
    <p:cSldViewPr snapToGrid="0">
      <p:cViewPr varScale="1">
        <p:scale>
          <a:sx n="72" d="100"/>
          <a:sy n="72" d="100"/>
        </p:scale>
        <p:origin x="1147" y="6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AlloSCT, allogeneic stem cell transplant; GVHD, graft-vs-host disease; MMF, mycophenolate mofetil; MTX, methotrexate; PTCy, post-transplant cyclophosphamide; TAC, tacrolimus.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54816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AlloSCT, allogeneic stem cell transplant; GRFS, GVHD-free relapse-free survival; GVHD, graft-vs-host disease; MMF, mycophenolate mofetil; MTX, methotrexate; PTCy, post-transplant cyclophosphamide; TAC, tacrolimus.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67132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GRFS, GVHD-free relapse-free survival; GVHD, graft-vs-host disease; HLA, human leukocyte antigen; MMF, mycophenolate mofetil; MTX, methotrexate; OS, overall survival; PTCy, post-transplant cyclophosphamide; TAC, tacrolimus; TRM, transplant-related mortality.</a:t>
            </a:r>
            <a:br>
              <a:rPr lang="en-US" i="1" dirty="0"/>
            </a:b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46520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lymphocytic leukemia; AML, acute myeloid leukemia; BAL, biphenotypic acute leukemia; CML, chronic myeloid leukemia; HLA, human leukocyte antigen; MDS, myelodysplastic syndromes; MMF, mycophenolate mofetil; MTX, methotrexate; PS, performance status; PTCy, post-transplant cyclophosphamide; TAC, tacrolimus.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471057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GRFS, GVHD-free relapse-free survival; GVHD, graft-vs-host disease; IST, immunosuppressive treatment; MMF, mycophenolate mofetil; MTX, methotrexate; OS, overall survival; PTCy, post-transplant cyclophosphamide; TAC, tacrolimus; TRM, transplant-related mortality.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21976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ANC, absolute neutrophil count; CMV, cytomegalovirus; GVHD, graft-vs-host disease; Gr, grade; MMF, mycophenolate mofetil; MTX, methotrexate; PTCy, post-transplant cyclophosphamide; SCT, stem cell transplant; TAC, tacrolimus.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773199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MMF, mycophenolate mofetil; MTX, methotrexate; PTCy, post-transplant cyclophosphamide; TAC, tacrolimus.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26165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AlloSCT, allogeneic stem cell transplant; GRFS, GVHD-free relapse-free survival; GVHD, graft-vs-host disease; MMF, mycophenolate mofetil; MTX, methotrexate; PTCy, post-transplant cyclophosphamide; TAC, tacrolimus.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065753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BMT CTN 1703: Phase III Trial of </a:t>
            </a:r>
            <a:br>
              <a:rPr lang="en-US" altLang="en-US" sz="4000" dirty="0"/>
            </a:br>
            <a:r>
              <a:rPr lang="en-US" altLang="en-US" sz="4000" dirty="0"/>
              <a:t>PTCy + TAC + MMF vs TAC + MTX for </a:t>
            </a:r>
            <a:br>
              <a:rPr lang="en-US" altLang="en-US" sz="4000" dirty="0"/>
            </a:br>
            <a:r>
              <a:rPr lang="en-US" altLang="en-US" sz="4000" dirty="0"/>
              <a:t>Prevention of GVHD Following Reduced-Intensity Conditioning </a:t>
            </a:r>
            <a:r>
              <a:rPr lang="en-US" altLang="en-US" sz="4000" dirty="0" err="1"/>
              <a:t>AlloSCT</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BMT CTN 1703: Novel Prophylaxis </a:t>
            </a:r>
            <a:br>
              <a:rPr lang="en-US" dirty="0"/>
            </a:br>
            <a:r>
              <a:rPr lang="en-US" dirty="0"/>
              <a:t>Approach for GVHD Following AlloSCT</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Standard prophylaxis for GVHD following alloSCT has been a </a:t>
            </a:r>
            <a:br>
              <a:rPr lang="en-US" altLang="en-US" dirty="0"/>
            </a:br>
            <a:r>
              <a:rPr lang="en-US" altLang="en-US" dirty="0"/>
              <a:t>calcineurin inhibitor, such as TAC, with MTX for &gt;30 yr</a:t>
            </a:r>
            <a:r>
              <a:rPr lang="en-US" altLang="en-US" baseline="30000" dirty="0"/>
              <a:t>1-3</a:t>
            </a:r>
          </a:p>
          <a:p>
            <a:r>
              <a:rPr lang="en-US" altLang="en-US" dirty="0"/>
              <a:t>In BMT CTN 1203, a randomized phase II study of various novel prophylaxis combinations, PTCy + TAC + MMF showed promise in extending GRFS</a:t>
            </a:r>
            <a:r>
              <a:rPr lang="en-US" altLang="en-US" baseline="30000" dirty="0"/>
              <a:t>4</a:t>
            </a:r>
          </a:p>
          <a:p>
            <a:pPr lvl="1"/>
            <a:r>
              <a:rPr lang="en-US" altLang="en-US" dirty="0"/>
              <a:t>HR: 0.72 (95% CI: 0.54-0.94; </a:t>
            </a:r>
            <a:r>
              <a:rPr lang="en-US" altLang="en-US" i="1" dirty="0"/>
              <a:t>P </a:t>
            </a:r>
            <a:r>
              <a:rPr lang="en-US" altLang="en-US" dirty="0"/>
              <a:t>= .044) vs nonrandomized prospective cohort receiving TAC + MTX</a:t>
            </a:r>
          </a:p>
          <a:p>
            <a:r>
              <a:rPr lang="en-US" altLang="en-US" dirty="0"/>
              <a:t>Phase III BMT CTN 1703 study evaluated outcomes post reduced-intensity conditioning </a:t>
            </a:r>
            <a:r>
              <a:rPr lang="en-US" altLang="en-US" dirty="0" err="1"/>
              <a:t>alloASCT</a:t>
            </a:r>
            <a:r>
              <a:rPr lang="en-US" altLang="en-US" dirty="0"/>
              <a:t> in patients randomized to receive PTCy + TAC + MMF vs TAC + MTX</a:t>
            </a:r>
            <a:r>
              <a:rPr lang="en-US" altLang="en-US" baseline="30000" dirty="0"/>
              <a:t>5</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182477"/>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Storb. Blood. 1986;68:119. 2. Storb. NEJM. 1986;314:729.  3. Ratanatharathorn. Blood. 1998;92:2303. </a:t>
            </a:r>
          </a:p>
          <a:p>
            <a:pPr eaLnBrk="1" hangingPunct="1">
              <a:defRPr/>
            </a:pPr>
            <a:r>
              <a:rPr lang="en-US" altLang="en-US" sz="1200" b="0" spc="-10" dirty="0">
                <a:solidFill>
                  <a:schemeClr val="bg2"/>
                </a:solidFill>
                <a:latin typeface="Calibri" panose="020F0502020204030204" pitchFamily="34" charset="0"/>
              </a:rPr>
              <a:t>4. Bolanños-Meade. Lancet Haematol. 2019;6:e132. 5. Holtan. ASH 2022. Abstr LBA4.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BMT CTN 1703: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Holtan. ASH 2022. Abstr LBA-4. NCT03959241.</a:t>
            </a:r>
            <a:endParaRPr lang="en-US" altLang="en-US" sz="1200" b="0" dirty="0">
              <a:solidFill>
                <a:schemeClr val="bg2"/>
              </a:solidFill>
              <a:latin typeface="Calibri" panose="020F0502020204030204" pitchFamily="34" charset="0"/>
            </a:endParaRPr>
          </a:p>
        </p:txBody>
      </p:sp>
      <p:sp>
        <p:nvSpPr>
          <p:cNvPr id="2" name="Content Placeholder 2">
            <a:extLst>
              <a:ext uri="{FF2B5EF4-FFF2-40B4-BE49-F238E27FC236}">
                <a16:creationId xmlns:a16="http://schemas.microsoft.com/office/drawing/2014/main" id="{4D955D0F-6D0B-310E-9C35-23C4C5717B8B}"/>
              </a:ext>
            </a:extLst>
          </p:cNvPr>
          <p:cNvSpPr>
            <a:spLocks noGrp="1"/>
          </p:cNvSpPr>
          <p:nvPr>
            <p:ph idx="1"/>
          </p:nvPr>
        </p:nvSpPr>
        <p:spPr>
          <a:xfrm>
            <a:off x="614835" y="1533368"/>
            <a:ext cx="10877529" cy="468966"/>
          </a:xfrm>
        </p:spPr>
        <p:txBody>
          <a:bodyPr/>
          <a:lstStyle/>
          <a:p>
            <a:r>
              <a:rPr lang="en-US" sz="2400" dirty="0"/>
              <a:t>Randomized, open-label, multicenter phase III study</a:t>
            </a:r>
            <a:endParaRPr lang="en-US" sz="2400" baseline="30000" dirty="0"/>
          </a:p>
        </p:txBody>
      </p:sp>
      <p:sp>
        <p:nvSpPr>
          <p:cNvPr id="3" name="Content Placeholder 2">
            <a:extLst>
              <a:ext uri="{FF2B5EF4-FFF2-40B4-BE49-F238E27FC236}">
                <a16:creationId xmlns:a16="http://schemas.microsoft.com/office/drawing/2014/main" id="{577654A7-CC61-AA72-4EE4-07635AACB6D2}"/>
              </a:ext>
            </a:extLst>
          </p:cNvPr>
          <p:cNvSpPr txBox="1">
            <a:spLocks/>
          </p:cNvSpPr>
          <p:nvPr/>
        </p:nvSpPr>
        <p:spPr bwMode="auto">
          <a:xfrm>
            <a:off x="619920" y="4787761"/>
            <a:ext cx="10872444" cy="128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dirty="0"/>
              <a:t>Primary endpoint: </a:t>
            </a:r>
            <a:r>
              <a:rPr lang="en-US" sz="2400" b="0" dirty="0"/>
              <a:t>1-yr GRFS</a:t>
            </a:r>
            <a:r>
              <a:rPr lang="en-US" sz="2400" baseline="30000" dirty="0">
                <a:effectLst/>
                <a:latin typeface="+mn-lt"/>
                <a:ea typeface="Times" panose="02020603050405020304" pitchFamily="18" charset="0"/>
                <a:cs typeface="Times New Roman" panose="02020603050405020304" pitchFamily="18" charset="0"/>
              </a:rPr>
              <a:t>║</a:t>
            </a:r>
            <a:r>
              <a:rPr lang="en-US" sz="2400" dirty="0">
                <a:effectLst/>
                <a:latin typeface="+mn-lt"/>
                <a:ea typeface="Times" panose="02020603050405020304" pitchFamily="18" charset="0"/>
                <a:cs typeface="Times New Roman" panose="02020603050405020304" pitchFamily="18" charset="0"/>
              </a:rPr>
              <a:t> </a:t>
            </a:r>
            <a:r>
              <a:rPr lang="en-US" sz="2400" b="0" dirty="0"/>
              <a:t>(90% power to detect HR: 0.66; 2-sided </a:t>
            </a:r>
            <a:r>
              <a:rPr lang="en-US" sz="2400" b="0" i="1" dirty="0"/>
              <a:t>P</a:t>
            </a:r>
            <a:r>
              <a:rPr lang="en-US" sz="2400" b="0" dirty="0"/>
              <a:t> = .05)</a:t>
            </a:r>
          </a:p>
          <a:p>
            <a:r>
              <a:rPr lang="en-US" sz="2400" b="1" kern="0" dirty="0"/>
              <a:t>Secondary endpoints (in transplanted patients) included </a:t>
            </a:r>
            <a:r>
              <a:rPr lang="en-US" sz="2400" b="0" kern="0" dirty="0"/>
              <a:t>acute/chronic GVHD, GVHD-free survival, relapse/progression, TRM, OS, infections</a:t>
            </a:r>
            <a:endParaRPr lang="en-US" sz="2400" b="0" kern="0" baseline="30000" dirty="0"/>
          </a:p>
        </p:txBody>
      </p:sp>
      <p:sp>
        <p:nvSpPr>
          <p:cNvPr id="5" name="Content Placeholder 12">
            <a:extLst>
              <a:ext uri="{FF2B5EF4-FFF2-40B4-BE49-F238E27FC236}">
                <a16:creationId xmlns:a16="http://schemas.microsoft.com/office/drawing/2014/main" id="{2938122C-3440-EBB3-6C64-0CA97B778DAA}"/>
              </a:ext>
            </a:extLst>
          </p:cNvPr>
          <p:cNvSpPr txBox="1">
            <a:spLocks/>
          </p:cNvSpPr>
          <p:nvPr/>
        </p:nvSpPr>
        <p:spPr bwMode="auto">
          <a:xfrm>
            <a:off x="922338" y="6069140"/>
            <a:ext cx="8265205" cy="30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500"/>
              </a:spcBef>
              <a:spcAft>
                <a:spcPct val="0"/>
              </a:spcAft>
              <a:buClrTx/>
              <a:buNone/>
              <a:defRPr/>
            </a:pPr>
            <a:r>
              <a:rPr lang="en-US" sz="1400" baseline="30000" dirty="0">
                <a:effectLst/>
                <a:latin typeface="+mn-lt"/>
                <a:ea typeface="Times" panose="02020603050405020304" pitchFamily="18" charset="0"/>
                <a:cs typeface="Times New Roman" panose="02020603050405020304" pitchFamily="18" charset="0"/>
              </a:rPr>
              <a:t>║</a:t>
            </a:r>
            <a:r>
              <a:rPr lang="en-US" sz="1400" b="0" kern="0" dirty="0">
                <a:latin typeface="+mn-lt"/>
              </a:rPr>
              <a:t>Grade III-IV acute GVHD, chronic GVHD requiring systemic immunosuppression, relapse/progression, or death.</a:t>
            </a:r>
            <a:endParaRPr lang="en-US" sz="1400" b="0" u="sng" kern="0" dirty="0">
              <a:latin typeface="+mn-lt"/>
            </a:endParaRPr>
          </a:p>
        </p:txBody>
      </p:sp>
      <p:sp>
        <p:nvSpPr>
          <p:cNvPr id="6" name="Rectangle 49">
            <a:extLst>
              <a:ext uri="{FF2B5EF4-FFF2-40B4-BE49-F238E27FC236}">
                <a16:creationId xmlns:a16="http://schemas.microsoft.com/office/drawing/2014/main" id="{12C581E2-2721-59F2-B615-6ABFF8A2AB1A}"/>
              </a:ext>
            </a:extLst>
          </p:cNvPr>
          <p:cNvSpPr>
            <a:spLocks noChangeArrowheads="1"/>
          </p:cNvSpPr>
          <p:nvPr/>
        </p:nvSpPr>
        <p:spPr bwMode="auto">
          <a:xfrm>
            <a:off x="5792132" y="2184546"/>
            <a:ext cx="4153448" cy="87354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PTCy*+ TAC</a:t>
            </a:r>
            <a:r>
              <a:rPr lang="en-US" altLang="en-US" sz="1800" baseline="3000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 MMF</a:t>
            </a:r>
            <a:r>
              <a:rPr lang="en-US" altLang="en-US" sz="18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214; 208 transplanted)</a:t>
            </a:r>
          </a:p>
        </p:txBody>
      </p:sp>
      <p:sp>
        <p:nvSpPr>
          <p:cNvPr id="7" name="Rectangle 50">
            <a:extLst>
              <a:ext uri="{FF2B5EF4-FFF2-40B4-BE49-F238E27FC236}">
                <a16:creationId xmlns:a16="http://schemas.microsoft.com/office/drawing/2014/main" id="{DD00390E-C087-8168-E9DA-7F6E1736EB8F}"/>
              </a:ext>
            </a:extLst>
          </p:cNvPr>
          <p:cNvSpPr>
            <a:spLocks noChangeArrowheads="1"/>
          </p:cNvSpPr>
          <p:nvPr/>
        </p:nvSpPr>
        <p:spPr bwMode="auto">
          <a:xfrm>
            <a:off x="5789679" y="3269495"/>
            <a:ext cx="4153448" cy="87499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TAC</a:t>
            </a:r>
            <a:r>
              <a:rPr lang="en-US" altLang="en-US" sz="1800" baseline="3000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a:t>
            </a:r>
            <a:r>
              <a:rPr lang="en-US" altLang="en-US" sz="1800" baseline="3000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MTX</a:t>
            </a:r>
            <a:r>
              <a:rPr lang="en-US" altLang="en-US" sz="18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217; 212 transplanted)</a:t>
            </a:r>
          </a:p>
        </p:txBody>
      </p:sp>
      <p:sp>
        <p:nvSpPr>
          <p:cNvPr id="8" name="Line 53">
            <a:extLst>
              <a:ext uri="{FF2B5EF4-FFF2-40B4-BE49-F238E27FC236}">
                <a16:creationId xmlns:a16="http://schemas.microsoft.com/office/drawing/2014/main" id="{68085836-4FA5-CFB3-955A-1F371FD7DB99}"/>
              </a:ext>
            </a:extLst>
          </p:cNvPr>
          <p:cNvSpPr>
            <a:spLocks noChangeShapeType="1"/>
          </p:cNvSpPr>
          <p:nvPr/>
        </p:nvSpPr>
        <p:spPr bwMode="auto">
          <a:xfrm>
            <a:off x="4906646" y="3278922"/>
            <a:ext cx="761202" cy="40752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A3E48266-0617-71DC-B1D8-D7967BF531E4}"/>
              </a:ext>
            </a:extLst>
          </p:cNvPr>
          <p:cNvSpPr>
            <a:spLocks noChangeShapeType="1"/>
          </p:cNvSpPr>
          <p:nvPr/>
        </p:nvSpPr>
        <p:spPr bwMode="auto">
          <a:xfrm flipV="1">
            <a:off x="4906645" y="2649705"/>
            <a:ext cx="761202" cy="4539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9723B8B4-40D8-2838-9671-D2DB8E26E51B}"/>
              </a:ext>
            </a:extLst>
          </p:cNvPr>
          <p:cNvSpPr txBox="1">
            <a:spLocks noChangeArrowheads="1"/>
          </p:cNvSpPr>
          <p:nvPr/>
        </p:nvSpPr>
        <p:spPr bwMode="auto">
          <a:xfrm>
            <a:off x="1319953" y="2193482"/>
            <a:ext cx="341146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a:t>
            </a:r>
            <a:r>
              <a:rPr lang="en-US" altLang="en-US" sz="1800" b="0" dirty="0">
                <a:solidFill>
                  <a:schemeClr val="bg1"/>
                </a:solidFill>
                <a:latin typeface="Calibri" panose="020F0502020204030204" pitchFamily="34" charset="0"/>
              </a:rPr>
              <a:t>undergoing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reduced-intensity conditioning prior to allogeneic peripheral blood stem cell transplant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with 6/6 HLA-matched related donors or 7-8/8 HLA-matched unrelated donors</a:t>
            </a:r>
            <a:endParaRPr lang="en-GB" altLang="en-US" sz="18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431)</a:t>
            </a:r>
            <a:endParaRPr lang="en-US" altLang="en-US" sz="18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3DF6BAD2-6F9F-F2FB-55F9-03E97D9F915E}"/>
              </a:ext>
            </a:extLst>
          </p:cNvPr>
          <p:cNvSpPr txBox="1"/>
          <p:nvPr/>
        </p:nvSpPr>
        <p:spPr bwMode="auto">
          <a:xfrm>
            <a:off x="5746647" y="4168834"/>
            <a:ext cx="53646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*IV D3,4.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PO 0.05-0.06 mg/kg/day or IV 0.02-0.03 mg/kg/day.</a:t>
            </a:r>
            <a:br>
              <a:rPr 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IV/PO 15 mg/kg/dose TID D5-35.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IV 15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D1, 10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D3,6,11</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BMT CTN 1703: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Holtan. ASH 2022. Abstr LBA-4.</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6DB4CF21-63F7-3EF1-1A60-94F88D7828BC}"/>
              </a:ext>
            </a:extLst>
          </p:cNvPr>
          <p:cNvGraphicFramePr>
            <a:graphicFrameLocks/>
          </p:cNvGraphicFramePr>
          <p:nvPr>
            <p:extLst>
              <p:ext uri="{D42A27DB-BD31-4B8C-83A1-F6EECF244321}">
                <p14:modId xmlns:p14="http://schemas.microsoft.com/office/powerpoint/2010/main" val="3881192226"/>
              </p:ext>
            </p:extLst>
          </p:nvPr>
        </p:nvGraphicFramePr>
        <p:xfrm>
          <a:off x="720841" y="1352041"/>
          <a:ext cx="5373804" cy="4694016"/>
        </p:xfrm>
        <a:graphic>
          <a:graphicData uri="http://schemas.openxmlformats.org/drawingml/2006/table">
            <a:tbl>
              <a:tblPr/>
              <a:tblGrid>
                <a:gridCol w="2551176">
                  <a:extLst>
                    <a:ext uri="{9D8B030D-6E8A-4147-A177-3AD203B41FA5}">
                      <a16:colId xmlns:a16="http://schemas.microsoft.com/office/drawing/2014/main" val="20000"/>
                    </a:ext>
                  </a:extLst>
                </a:gridCol>
                <a:gridCol w="1426464">
                  <a:extLst>
                    <a:ext uri="{9D8B030D-6E8A-4147-A177-3AD203B41FA5}">
                      <a16:colId xmlns:a16="http://schemas.microsoft.com/office/drawing/2014/main" val="20001"/>
                    </a:ext>
                  </a:extLst>
                </a:gridCol>
                <a:gridCol w="1396164">
                  <a:extLst>
                    <a:ext uri="{9D8B030D-6E8A-4147-A177-3AD203B41FA5}">
                      <a16:colId xmlns:a16="http://schemas.microsoft.com/office/drawing/2014/main" val="20002"/>
                    </a:ext>
                  </a:extLst>
                </a:gridCol>
              </a:tblGrid>
              <a:tr h="8176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PTCy + TAC + MMF</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TAC + MTX</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3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753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(20.7-78.6)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66.3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(26.3-77.4)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753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Karnofsky/Lansky PS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90-100,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9968708"/>
                  </a:ext>
                </a:extLst>
              </a:tr>
              <a:tr h="17866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disease,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lymphoma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7536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risk index high or very high,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0081556"/>
                  </a:ext>
                </a:extLst>
              </a:tr>
            </a:tbl>
          </a:graphicData>
        </a:graphic>
      </p:graphicFrame>
      <p:graphicFrame>
        <p:nvGraphicFramePr>
          <p:cNvPr id="3" name="Group 3">
            <a:extLst>
              <a:ext uri="{FF2B5EF4-FFF2-40B4-BE49-F238E27FC236}">
                <a16:creationId xmlns:a16="http://schemas.microsoft.com/office/drawing/2014/main" id="{372FD1FD-B7AA-0DDC-0813-83B3F8CE7348}"/>
              </a:ext>
            </a:extLst>
          </p:cNvPr>
          <p:cNvGraphicFramePr>
            <a:graphicFrameLocks/>
          </p:cNvGraphicFramePr>
          <p:nvPr>
            <p:extLst>
              <p:ext uri="{D42A27DB-BD31-4B8C-83A1-F6EECF244321}">
                <p14:modId xmlns:p14="http://schemas.microsoft.com/office/powerpoint/2010/main" val="2280977965"/>
              </p:ext>
            </p:extLst>
          </p:nvPr>
        </p:nvGraphicFramePr>
        <p:xfrm>
          <a:off x="6151297" y="1352041"/>
          <a:ext cx="5376672" cy="4846400"/>
        </p:xfrm>
        <a:graphic>
          <a:graphicData uri="http://schemas.openxmlformats.org/drawingml/2006/table">
            <a:tbl>
              <a:tblPr/>
              <a:tblGrid>
                <a:gridCol w="2554537">
                  <a:extLst>
                    <a:ext uri="{9D8B030D-6E8A-4147-A177-3AD203B41FA5}">
                      <a16:colId xmlns:a16="http://schemas.microsoft.com/office/drawing/2014/main" val="20000"/>
                    </a:ext>
                  </a:extLst>
                </a:gridCol>
                <a:gridCol w="1423103">
                  <a:extLst>
                    <a:ext uri="{9D8B030D-6E8A-4147-A177-3AD203B41FA5}">
                      <a16:colId xmlns:a16="http://schemas.microsoft.com/office/drawing/2014/main" val="20001"/>
                    </a:ext>
                  </a:extLst>
                </a:gridCol>
                <a:gridCol w="1399032">
                  <a:extLst>
                    <a:ext uri="{9D8B030D-6E8A-4147-A177-3AD203B41FA5}">
                      <a16:colId xmlns:a16="http://schemas.microsoft.com/office/drawing/2014/main" val="20002"/>
                    </a:ext>
                  </a:extLst>
                </a:gridCol>
              </a:tblGrid>
              <a:tr h="731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PTCy + TAC + MMF</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TAC + MTX</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31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Hematopoietic cell transplant comorbidity index &lt;4,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647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Donor type and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HLA matching,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donor 6/6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Unrelated donor 7/8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Unrelated donor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647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Conditioning regimen,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Fludarabine/busulfan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Fludarabine/melphalan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transplanted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4108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Planned posttransplant maintenance,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2187783"/>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BMT CTN 1703: Efficacy Endpoints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Holtan. ASH 2022. Abstr LBA-4.</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08E711B5-3B24-772F-D291-9673985E54BF}"/>
              </a:ext>
            </a:extLst>
          </p:cNvPr>
          <p:cNvGraphicFramePr>
            <a:graphicFrameLocks/>
          </p:cNvGraphicFramePr>
          <p:nvPr>
            <p:extLst>
              <p:ext uri="{D42A27DB-BD31-4B8C-83A1-F6EECF244321}">
                <p14:modId xmlns:p14="http://schemas.microsoft.com/office/powerpoint/2010/main" val="1832385228"/>
              </p:ext>
            </p:extLst>
          </p:nvPr>
        </p:nvGraphicFramePr>
        <p:xfrm>
          <a:off x="719138" y="1600200"/>
          <a:ext cx="10787061" cy="1115998"/>
        </p:xfrm>
        <a:graphic>
          <a:graphicData uri="http://schemas.openxmlformats.org/drawingml/2006/table">
            <a:tbl>
              <a:tblPr/>
              <a:tblGrid>
                <a:gridCol w="4560433">
                  <a:extLst>
                    <a:ext uri="{9D8B030D-6E8A-4147-A177-3AD203B41FA5}">
                      <a16:colId xmlns:a16="http://schemas.microsoft.com/office/drawing/2014/main" val="20000"/>
                    </a:ext>
                  </a:extLst>
                </a:gridCol>
                <a:gridCol w="2040974">
                  <a:extLst>
                    <a:ext uri="{9D8B030D-6E8A-4147-A177-3AD203B41FA5}">
                      <a16:colId xmlns:a16="http://schemas.microsoft.com/office/drawing/2014/main" val="20001"/>
                    </a:ext>
                  </a:extLst>
                </a:gridCol>
                <a:gridCol w="2093708">
                  <a:extLst>
                    <a:ext uri="{9D8B030D-6E8A-4147-A177-3AD203B41FA5}">
                      <a16:colId xmlns:a16="http://schemas.microsoft.com/office/drawing/2014/main" val="20002"/>
                    </a:ext>
                  </a:extLst>
                </a:gridCol>
                <a:gridCol w="1045973">
                  <a:extLst>
                    <a:ext uri="{9D8B030D-6E8A-4147-A177-3AD203B41FA5}">
                      <a16:colId xmlns:a16="http://schemas.microsoft.com/office/drawing/2014/main" val="3949686446"/>
                    </a:ext>
                  </a:extLst>
                </a:gridCol>
                <a:gridCol w="1045973">
                  <a:extLst>
                    <a:ext uri="{9D8B030D-6E8A-4147-A177-3AD203B41FA5}">
                      <a16:colId xmlns:a16="http://schemas.microsoft.com/office/drawing/2014/main" val="2655618606"/>
                    </a:ext>
                  </a:extLst>
                </a:gridCol>
              </a:tblGrid>
              <a:tr h="719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PTCy + TAC + MMF</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TAC + MTX</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24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a:rPr>
                        <a:t>1-yr GRFS, % (primary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3" name="Content Placeholder 12">
            <a:extLst>
              <a:ext uri="{FF2B5EF4-FFF2-40B4-BE49-F238E27FC236}">
                <a16:creationId xmlns:a16="http://schemas.microsoft.com/office/drawing/2014/main" id="{6F18D2B3-DCC5-8834-64E0-7E3930348375}"/>
              </a:ext>
            </a:extLst>
          </p:cNvPr>
          <p:cNvSpPr txBox="1">
            <a:spLocks/>
          </p:cNvSpPr>
          <p:nvPr/>
        </p:nvSpPr>
        <p:spPr bwMode="auto">
          <a:xfrm>
            <a:off x="609759" y="6163030"/>
            <a:ext cx="8265205" cy="30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500"/>
              </a:spcBef>
              <a:spcAft>
                <a:spcPct val="0"/>
              </a:spcAft>
              <a:buClrTx/>
              <a:buNone/>
              <a:defRPr/>
            </a:pPr>
            <a:r>
              <a:rPr lang="en-US" sz="1400" b="0" kern="0" dirty="0"/>
              <a:t>*Without grade III-IV acute GVHD, chronic GVHD requiring IST, or death.</a:t>
            </a:r>
            <a:endParaRPr lang="en-US" sz="1400" b="0" u="sng" kern="0" dirty="0"/>
          </a:p>
        </p:txBody>
      </p:sp>
      <p:graphicFrame>
        <p:nvGraphicFramePr>
          <p:cNvPr id="5" name="Group 3">
            <a:extLst>
              <a:ext uri="{FF2B5EF4-FFF2-40B4-BE49-F238E27FC236}">
                <a16:creationId xmlns:a16="http://schemas.microsoft.com/office/drawing/2014/main" id="{7894E46F-44FE-680D-ED1F-51BFE2BA34C4}"/>
              </a:ext>
            </a:extLst>
          </p:cNvPr>
          <p:cNvGraphicFramePr>
            <a:graphicFrameLocks/>
          </p:cNvGraphicFramePr>
          <p:nvPr>
            <p:extLst>
              <p:ext uri="{D42A27DB-BD31-4B8C-83A1-F6EECF244321}">
                <p14:modId xmlns:p14="http://schemas.microsoft.com/office/powerpoint/2010/main" val="2567421209"/>
              </p:ext>
            </p:extLst>
          </p:nvPr>
        </p:nvGraphicFramePr>
        <p:xfrm>
          <a:off x="719138" y="2870200"/>
          <a:ext cx="10787061" cy="3280174"/>
        </p:xfrm>
        <a:graphic>
          <a:graphicData uri="http://schemas.openxmlformats.org/drawingml/2006/table">
            <a:tbl>
              <a:tblPr/>
              <a:tblGrid>
                <a:gridCol w="4549548">
                  <a:extLst>
                    <a:ext uri="{9D8B030D-6E8A-4147-A177-3AD203B41FA5}">
                      <a16:colId xmlns:a16="http://schemas.microsoft.com/office/drawing/2014/main" val="20000"/>
                    </a:ext>
                  </a:extLst>
                </a:gridCol>
                <a:gridCol w="2051859">
                  <a:extLst>
                    <a:ext uri="{9D8B030D-6E8A-4147-A177-3AD203B41FA5}">
                      <a16:colId xmlns:a16="http://schemas.microsoft.com/office/drawing/2014/main" val="20001"/>
                    </a:ext>
                  </a:extLst>
                </a:gridCol>
                <a:gridCol w="2093708">
                  <a:extLst>
                    <a:ext uri="{9D8B030D-6E8A-4147-A177-3AD203B41FA5}">
                      <a16:colId xmlns:a16="http://schemas.microsoft.com/office/drawing/2014/main" val="20002"/>
                    </a:ext>
                  </a:extLst>
                </a:gridCol>
                <a:gridCol w="1045973">
                  <a:extLst>
                    <a:ext uri="{9D8B030D-6E8A-4147-A177-3AD203B41FA5}">
                      <a16:colId xmlns:a16="http://schemas.microsoft.com/office/drawing/2014/main" val="3949686446"/>
                    </a:ext>
                  </a:extLst>
                </a:gridCol>
                <a:gridCol w="1045973">
                  <a:extLst>
                    <a:ext uri="{9D8B030D-6E8A-4147-A177-3AD203B41FA5}">
                      <a16:colId xmlns:a16="http://schemas.microsoft.com/office/drawing/2014/main" val="2655618606"/>
                    </a:ext>
                  </a:extLst>
                </a:gridCol>
              </a:tblGrid>
              <a:tr h="719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Secondary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PTCy + TAC + MMF</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TAC + MTX</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24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Rate of grade III-IV acute GVHD at 100 days,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4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Rate of chronic GVHD requiring IST at 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29968708"/>
                  </a:ext>
                </a:extLst>
              </a:tr>
              <a:tr h="324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1-yr GVHD-free survival,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244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Rate of relapse/progression at 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0081556"/>
                  </a:ext>
                </a:extLst>
              </a:tr>
              <a:tr h="3244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Rate of TRM at 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cap="none" normalizeH="0" baseline="0" dirty="0">
                          <a:ln>
                            <a:noFill/>
                          </a:ln>
                          <a:solidFill>
                            <a:schemeClr val="bg2">
                              <a:lumMod val="10000"/>
                            </a:schemeClr>
                          </a:solidFill>
                          <a:effectLst/>
                          <a:latin typeface="Calibri" panose="020F0502020204030204" pitchFamily="34" charset="0"/>
                        </a:rPr>
                        <a:t>17.2</a:t>
                      </a:r>
                      <a:endParaRPr lang="en-US" sz="20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9002960"/>
                  </a:ext>
                </a:extLst>
              </a:tr>
              <a:tr h="3244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cap="none" normalizeH="0" baseline="0" dirty="0">
                          <a:ln>
                            <a:noFill/>
                          </a:ln>
                          <a:solidFill>
                            <a:schemeClr val="bg2">
                              <a:lumMod val="10000"/>
                            </a:schemeClr>
                          </a:solidFill>
                          <a:effectLst/>
                          <a:latin typeface="Calibri" panose="020F0502020204030204" pitchFamily="34" charset="0"/>
                        </a:rPr>
                        <a:t>72.2</a:t>
                      </a:r>
                      <a:endParaRPr lang="en-US" sz="20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9713653"/>
                  </a:ext>
                </a:extLst>
              </a:tr>
              <a:tr h="3244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1-yr 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62.4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9719078"/>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BMT CTN 1703: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Holtan. ASH 2022. Abstr LBA-4.</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C3B9F041-7F65-44C8-4770-C70CAC06E6F6}"/>
              </a:ext>
            </a:extLst>
          </p:cNvPr>
          <p:cNvGraphicFramePr>
            <a:graphicFrameLocks/>
          </p:cNvGraphicFramePr>
          <p:nvPr>
            <p:extLst>
              <p:ext uri="{D42A27DB-BD31-4B8C-83A1-F6EECF244321}">
                <p14:modId xmlns:p14="http://schemas.microsoft.com/office/powerpoint/2010/main" val="1316801215"/>
              </p:ext>
            </p:extLst>
          </p:nvPr>
        </p:nvGraphicFramePr>
        <p:xfrm>
          <a:off x="719553" y="1415835"/>
          <a:ext cx="5304656" cy="4145360"/>
        </p:xfrm>
        <a:graphic>
          <a:graphicData uri="http://schemas.openxmlformats.org/drawingml/2006/table">
            <a:tbl>
              <a:tblPr/>
              <a:tblGrid>
                <a:gridCol w="2194560">
                  <a:extLst>
                    <a:ext uri="{9D8B030D-6E8A-4147-A177-3AD203B41FA5}">
                      <a16:colId xmlns:a16="http://schemas.microsoft.com/office/drawing/2014/main" val="20000"/>
                    </a:ext>
                  </a:extLst>
                </a:gridCol>
                <a:gridCol w="1189288">
                  <a:extLst>
                    <a:ext uri="{9D8B030D-6E8A-4147-A177-3AD203B41FA5}">
                      <a16:colId xmlns:a16="http://schemas.microsoft.com/office/drawing/2014/main" val="20001"/>
                    </a:ext>
                  </a:extLst>
                </a:gridCol>
                <a:gridCol w="1189288">
                  <a:extLst>
                    <a:ext uri="{9D8B030D-6E8A-4147-A177-3AD203B41FA5}">
                      <a16:colId xmlns:a16="http://schemas.microsoft.com/office/drawing/2014/main" val="20002"/>
                    </a:ext>
                  </a:extLst>
                </a:gridCol>
                <a:gridCol w="731520">
                  <a:extLst>
                    <a:ext uri="{9D8B030D-6E8A-4147-A177-3AD203B41FA5}">
                      <a16:colId xmlns:a16="http://schemas.microsoft.com/office/drawing/2014/main" val="2655618606"/>
                    </a:ext>
                  </a:extLst>
                </a:gridCol>
              </a:tblGrid>
              <a:tr h="310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Cumulative Incidence,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PTCy + TAC + MMF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TAC + MTX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Acute GVHD (grade II-IV) at D100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4296669"/>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Acute GVHD (grade III-IV) at D100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6539686"/>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Chronic GVHD at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4965884"/>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recovery at D28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93.4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8052409"/>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 &gt;20,000 at D100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92.8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9175256"/>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 2 infections at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4203881"/>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 3 infections at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534105"/>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CMV reactivation at D100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5648820"/>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immunosuppression-free 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8823826"/>
                  </a:ext>
                </a:extLst>
              </a:tr>
            </a:tbl>
          </a:graphicData>
        </a:graphic>
      </p:graphicFrame>
      <p:graphicFrame>
        <p:nvGraphicFramePr>
          <p:cNvPr id="5" name="Group 3">
            <a:extLst>
              <a:ext uri="{FF2B5EF4-FFF2-40B4-BE49-F238E27FC236}">
                <a16:creationId xmlns:a16="http://schemas.microsoft.com/office/drawing/2014/main" id="{ACD5FB33-D946-7E99-23F4-696C131D3FBD}"/>
              </a:ext>
            </a:extLst>
          </p:cNvPr>
          <p:cNvGraphicFramePr>
            <a:graphicFrameLocks/>
          </p:cNvGraphicFramePr>
          <p:nvPr>
            <p:extLst>
              <p:ext uri="{D42A27DB-BD31-4B8C-83A1-F6EECF244321}">
                <p14:modId xmlns:p14="http://schemas.microsoft.com/office/powerpoint/2010/main" val="2951817197"/>
              </p:ext>
            </p:extLst>
          </p:nvPr>
        </p:nvGraphicFramePr>
        <p:xfrm>
          <a:off x="6377495" y="1415835"/>
          <a:ext cx="5376671" cy="2694448"/>
        </p:xfrm>
        <a:graphic>
          <a:graphicData uri="http://schemas.openxmlformats.org/drawingml/2006/table">
            <a:tbl>
              <a:tblPr/>
              <a:tblGrid>
                <a:gridCol w="2580161">
                  <a:extLst>
                    <a:ext uri="{9D8B030D-6E8A-4147-A177-3AD203B41FA5}">
                      <a16:colId xmlns:a16="http://schemas.microsoft.com/office/drawing/2014/main" val="20000"/>
                    </a:ext>
                  </a:extLst>
                </a:gridCol>
                <a:gridCol w="1398255">
                  <a:extLst>
                    <a:ext uri="{9D8B030D-6E8A-4147-A177-3AD203B41FA5}">
                      <a16:colId xmlns:a16="http://schemas.microsoft.com/office/drawing/2014/main" val="20001"/>
                    </a:ext>
                  </a:extLst>
                </a:gridCol>
                <a:gridCol w="1398255">
                  <a:extLst>
                    <a:ext uri="{9D8B030D-6E8A-4147-A177-3AD203B41FA5}">
                      <a16:colId xmlns:a16="http://schemas.microsoft.com/office/drawing/2014/main" val="20002"/>
                    </a:ext>
                  </a:extLst>
                </a:gridCol>
              </a:tblGrid>
              <a:tr h="310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Cause of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PTCy + TAC + MMF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TAC + MTX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56/217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4296669"/>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Recurrent/persistent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24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6539686"/>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Acute GVHD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8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4965884"/>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Chronic GVHD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8052409"/>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10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9175256"/>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Organ Failure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6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4203881"/>
                  </a:ext>
                </a:extLst>
              </a:tr>
              <a:tr h="3108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rPr>
                        <a:t>8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534105"/>
                  </a:ext>
                </a:extLst>
              </a:tr>
            </a:tbl>
          </a:graphicData>
        </a:graphic>
      </p:graphicFrame>
      <p:sp>
        <p:nvSpPr>
          <p:cNvPr id="7" name="Content Placeholder 2">
            <a:extLst>
              <a:ext uri="{FF2B5EF4-FFF2-40B4-BE49-F238E27FC236}">
                <a16:creationId xmlns:a16="http://schemas.microsoft.com/office/drawing/2014/main" id="{8CA109D7-7559-8EE4-FFBE-6A87E565569A}"/>
              </a:ext>
            </a:extLst>
          </p:cNvPr>
          <p:cNvSpPr>
            <a:spLocks noGrp="1"/>
          </p:cNvSpPr>
          <p:nvPr>
            <p:ph idx="1"/>
          </p:nvPr>
        </p:nvSpPr>
        <p:spPr>
          <a:xfrm>
            <a:off x="609376" y="5635590"/>
            <a:ext cx="6670258" cy="776207"/>
          </a:xfrm>
        </p:spPr>
        <p:txBody>
          <a:bodyPr/>
          <a:lstStyle/>
          <a:p>
            <a:pPr>
              <a:spcAft>
                <a:spcPts val="0"/>
              </a:spcAft>
            </a:pPr>
            <a:r>
              <a:rPr lang="en-US" sz="1800" dirty="0"/>
              <a:t>ANC 500: median Day +16 post SCT in both arms</a:t>
            </a:r>
          </a:p>
          <a:p>
            <a:pPr>
              <a:spcAft>
                <a:spcPts val="0"/>
              </a:spcAft>
            </a:pPr>
            <a:r>
              <a:rPr lang="en-US" sz="1800" dirty="0"/>
              <a:t>Platelets &gt;20K: median Day +24 (PTCy) vs +18 (TAC + MTX)</a:t>
            </a:r>
          </a:p>
        </p:txBody>
      </p:sp>
      <p:sp>
        <p:nvSpPr>
          <p:cNvPr id="3" name="Content Placeholder 2">
            <a:extLst>
              <a:ext uri="{FF2B5EF4-FFF2-40B4-BE49-F238E27FC236}">
                <a16:creationId xmlns:a16="http://schemas.microsoft.com/office/drawing/2014/main" id="{AE7376E4-4B42-2E86-260C-30987A444E8B}"/>
              </a:ext>
            </a:extLst>
          </p:cNvPr>
          <p:cNvSpPr txBox="1">
            <a:spLocks/>
          </p:cNvSpPr>
          <p:nvPr/>
        </p:nvSpPr>
        <p:spPr bwMode="auto">
          <a:xfrm>
            <a:off x="6377495" y="4193396"/>
            <a:ext cx="5409777" cy="214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0" kern="0" dirty="0"/>
              <a:t>Most infections occurred early and were predominantly viral infections</a:t>
            </a:r>
          </a:p>
          <a:p>
            <a:pPr lvl="1">
              <a:spcAft>
                <a:spcPts val="0"/>
              </a:spcAft>
            </a:pPr>
            <a:r>
              <a:rPr lang="en-US" sz="1800" b="0" kern="0" dirty="0"/>
              <a:t>No parasitic infections in either study arm</a:t>
            </a:r>
          </a:p>
          <a:p>
            <a:pPr>
              <a:spcAft>
                <a:spcPts val="0"/>
              </a:spcAft>
            </a:pPr>
            <a:r>
              <a:rPr lang="en-US" sz="2000" b="0" kern="0" dirty="0"/>
              <a:t>Fewer patients in PTCy + TAC arm achieved absolute lymphocyte count &gt;1000 (53.8% vs 63.2% with TCA + MTX)</a:t>
            </a:r>
          </a:p>
        </p:txBody>
      </p:sp>
    </p:spTree>
    <p:extLst>
      <p:ext uri="{BB962C8B-B14F-4D97-AF65-F5344CB8AC3E}">
        <p14:creationId xmlns:p14="http://schemas.microsoft.com/office/powerpoint/2010/main" val="1811944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BMT CTN 1703: Chimerism and Rejection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Holtan. ASH 2022. Abstr LBA-4.</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08E711B5-3B24-772F-D291-9673985E54BF}"/>
              </a:ext>
            </a:extLst>
          </p:cNvPr>
          <p:cNvGraphicFramePr>
            <a:graphicFrameLocks/>
          </p:cNvGraphicFramePr>
          <p:nvPr>
            <p:extLst>
              <p:ext uri="{D42A27DB-BD31-4B8C-83A1-F6EECF244321}">
                <p14:modId xmlns:p14="http://schemas.microsoft.com/office/powerpoint/2010/main" val="269608791"/>
              </p:ext>
            </p:extLst>
          </p:nvPr>
        </p:nvGraphicFramePr>
        <p:xfrm>
          <a:off x="719138" y="1602697"/>
          <a:ext cx="10538206" cy="2834704"/>
        </p:xfrm>
        <a:graphic>
          <a:graphicData uri="http://schemas.openxmlformats.org/drawingml/2006/table">
            <a:tbl>
              <a:tblPr/>
              <a:tblGrid>
                <a:gridCol w="4854668">
                  <a:extLst>
                    <a:ext uri="{9D8B030D-6E8A-4147-A177-3AD203B41FA5}">
                      <a16:colId xmlns:a16="http://schemas.microsoft.com/office/drawing/2014/main" val="20000"/>
                    </a:ext>
                  </a:extLst>
                </a:gridCol>
                <a:gridCol w="2330989">
                  <a:extLst>
                    <a:ext uri="{9D8B030D-6E8A-4147-A177-3AD203B41FA5}">
                      <a16:colId xmlns:a16="http://schemas.microsoft.com/office/drawing/2014/main" val="20001"/>
                    </a:ext>
                  </a:extLst>
                </a:gridCol>
                <a:gridCol w="2330989">
                  <a:extLst>
                    <a:ext uri="{9D8B030D-6E8A-4147-A177-3AD203B41FA5}">
                      <a16:colId xmlns:a16="http://schemas.microsoft.com/office/drawing/2014/main" val="20002"/>
                    </a:ext>
                  </a:extLst>
                </a:gridCol>
                <a:gridCol w="1021560">
                  <a:extLst>
                    <a:ext uri="{9D8B030D-6E8A-4147-A177-3AD203B41FA5}">
                      <a16:colId xmlns:a16="http://schemas.microsoft.com/office/drawing/2014/main" val="2655618606"/>
                    </a:ext>
                  </a:extLst>
                </a:gridCol>
              </a:tblGrid>
              <a:tr h="52794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PTCy + TAC + MMF</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TAC + MTX</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98045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Donor chimerism at D100 post transplant,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Full (&gt;95% donor cells)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Mixed (5%-95% donor cells)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Graft rejection (&lt;5% donor cells)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800" dirty="0">
                        <a:solidFill>
                          <a:schemeClr val="bg1"/>
                        </a:solidFill>
                      </a:endParaRPr>
                    </a:p>
                    <a:p>
                      <a:pPr algn="ctr"/>
                      <a:r>
                        <a:rPr lang="en-US" sz="1800" dirty="0">
                          <a:solidFill>
                            <a:schemeClr val="bg1"/>
                          </a:solidFill>
                        </a:rPr>
                        <a:t>67.8</a:t>
                      </a:r>
                    </a:p>
                    <a:p>
                      <a:pPr algn="ctr"/>
                      <a:r>
                        <a:rPr lang="en-US" sz="1800" dirty="0">
                          <a:solidFill>
                            <a:schemeClr val="bg1"/>
                          </a:solidFill>
                        </a:rPr>
                        <a:t>31.7</a:t>
                      </a:r>
                    </a:p>
                    <a:p>
                      <a:pPr algn="ctr"/>
                      <a:r>
                        <a:rPr lang="en-US" sz="1800" dirty="0">
                          <a:solidFill>
                            <a:schemeClr val="bg1"/>
                          </a:solidFill>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4296669"/>
                  </a:ext>
                </a:extLst>
              </a:tr>
              <a:tr h="311498">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PTCy + TAC + MMF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rPr>
                        <a:t>TAC + MTX</a:t>
                      </a:r>
                      <a:endParaRPr lang="en-US" sz="1800" b="1" dirty="0">
                        <a:solidFill>
                          <a:schemeClr val="tx1"/>
                        </a:solidFill>
                      </a:endParaRPr>
                    </a:p>
                    <a:p>
                      <a:pPr algn="ctr"/>
                      <a:r>
                        <a:rPr lang="en-US" sz="1800" b="1" dirty="0">
                          <a:solidFill>
                            <a:schemeClr val="tx1"/>
                          </a:solidFill>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976426811"/>
                  </a:ext>
                </a:extLst>
              </a:tr>
              <a:tr h="31149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Secondary graft failures,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6539686"/>
                  </a:ext>
                </a:extLst>
              </a:tr>
            </a:tbl>
          </a:graphicData>
        </a:graphic>
      </p:graphicFrame>
    </p:spTree>
    <p:extLst>
      <p:ext uri="{BB962C8B-B14F-4D97-AF65-F5344CB8AC3E}">
        <p14:creationId xmlns:p14="http://schemas.microsoft.com/office/powerpoint/2010/main" val="4151736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BMT CTN 1703: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Phase III BMT CTN 1703 study demonstrated improved GRFS with PTCy + TAC + MMF vs TAC + MTX in patients undergoing reduced-intensity conditioning alloSCT</a:t>
            </a:r>
          </a:p>
          <a:p>
            <a:pPr lvl="1"/>
            <a:r>
              <a:rPr lang="en-US" altLang="en-US" sz="2400" dirty="0"/>
              <a:t>GRFS: 52.5% vs 34.9% (HR: 0.641; </a:t>
            </a:r>
            <a:r>
              <a:rPr lang="en-US" altLang="en-US" sz="2400" i="1" dirty="0"/>
              <a:t>P</a:t>
            </a:r>
            <a:r>
              <a:rPr lang="en-US" altLang="en-US" sz="2400" dirty="0"/>
              <a:t> &lt;.001)</a:t>
            </a:r>
          </a:p>
          <a:p>
            <a:pPr lvl="1"/>
            <a:r>
              <a:rPr lang="en-US" altLang="en-US" sz="2400" dirty="0"/>
              <a:t>Reduced severe acute and chronic GVHD with PTCy + TAC + MM and similar rates of relapse/progression</a:t>
            </a:r>
          </a:p>
          <a:p>
            <a:pPr lvl="1"/>
            <a:r>
              <a:rPr lang="en-US" altLang="en-US" sz="2400" dirty="0"/>
              <a:t>Somewhat delayed hematopoietic recovery and increased grade 2 but not </a:t>
            </a:r>
            <a:br>
              <a:rPr lang="en-US" altLang="en-US" sz="2400" dirty="0"/>
            </a:br>
            <a:r>
              <a:rPr lang="en-US" altLang="en-US" sz="2400" dirty="0"/>
              <a:t>grade 3 infections with PTCy + TAC + MM </a:t>
            </a:r>
          </a:p>
          <a:p>
            <a:r>
              <a:rPr lang="en-US" altLang="en-US" sz="2600" dirty="0"/>
              <a:t>Investigators concluded that PTCy + TAC + MMF should be considered standard of care for GVHD prophylaxis in well-matched adults receiving reduced-intensity conditioning alloSCT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Holtan. ASH 2022. Abstr LBA-4.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A790F9A39B2D14E98C06B93A6DEA0B5" ma:contentTypeVersion="1" ma:contentTypeDescription="Create a new document." ma:contentTypeScope="" ma:versionID="4ba5ea4a53ca2d8a0e2db8527d28f731">
  <xsd:schema xmlns:xsd="http://www.w3.org/2001/XMLSchema" xmlns:xs="http://www.w3.org/2001/XMLSchema" xmlns:p="http://schemas.microsoft.com/office/2006/metadata/properties" xmlns:ns2="d54cbe69-32bd-412a-b004-9152f949605e" xmlns:ns3="328f4233-470d-4b39-9fde-295e4f11a967" targetNamespace="http://schemas.microsoft.com/office/2006/metadata/properties" ma:root="true" ma:fieldsID="3ddc659c17960829a4a01fb54181a1ff" ns2:_="" ns3:_="">
    <xsd:import namespace="d54cbe69-32bd-412a-b004-9152f949605e"/>
    <xsd:import namespace="328f4233-470d-4b39-9fde-295e4f11a96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28f4233-470d-4b39-9fde-295e4f11a96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56M7VY3CDVN5-1205369483-1</_dlc_DocId>
    <_dlc_DocIdUrl xmlns="d54cbe69-32bd-412a-b004-9152f949605e">
      <Url>https://intranet.clinicaloptions.com/mews/oncology/ONC_2022_ASH_CF_(5667)/NONMALIG_LBA-4_Holtan/_layouts/15/DocIdRedir.aspx?ID=56M7VY3CDVN5-1205369483-1</Url>
      <Description>56M7VY3CDVN5-1205369483-1</Description>
    </_dlc_DocIdUrl>
    <Document_x0020_Category xmlns="328f4233-470d-4b39-9fde-295e4f11a967">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A8C59214-16FC-49AB-82F5-2F3C7B23D3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28f4233-470d-4b39-9fde-295e4f11a9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purl.org/dc/elements/1.1/"/>
    <ds:schemaRef ds:uri="http://schemas.microsoft.com/office/2006/metadata/properties"/>
    <ds:schemaRef ds:uri="http://purl.org/dc/dcmitype/"/>
    <ds:schemaRef ds:uri="http://purl.org/dc/terms/"/>
    <ds:schemaRef ds:uri="http://schemas.microsoft.com/office/2006/documentManagement/types"/>
    <ds:schemaRef ds:uri="d54cbe69-32bd-412a-b004-9152f949605e"/>
    <ds:schemaRef ds:uri="http://schemas.microsoft.com/office/infopath/2007/PartnerControls"/>
    <ds:schemaRef ds:uri="http://schemas.openxmlformats.org/package/2006/metadata/core-properties"/>
    <ds:schemaRef ds:uri="328f4233-470d-4b39-9fde-295e4f11a96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460</TotalTime>
  <Words>1854</Words>
  <Application>Microsoft Office PowerPoint</Application>
  <PresentationFormat>Widescreen</PresentationFormat>
  <Paragraphs>292</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Wingdings</vt:lpstr>
      <vt:lpstr>2022_CCO_Template</vt:lpstr>
      <vt:lpstr>4_2017_HTAA_Diabetes</vt:lpstr>
      <vt:lpstr>BMT CTN 1703: Phase III Trial of  PTCy + TAC + MMF vs TAC + MTX for  Prevention of GVHD Following Reduced-Intensity Conditioning AlloSCT</vt:lpstr>
      <vt:lpstr>About These Slides</vt:lpstr>
      <vt:lpstr>BMT CTN 1703: Novel Prophylaxis  Approach for GVHD Following AlloSCT</vt:lpstr>
      <vt:lpstr>BMT CTN 1703: Study Design</vt:lpstr>
      <vt:lpstr>BMT CTN 1703: Baseline Characteristics</vt:lpstr>
      <vt:lpstr>BMT CTN 1703: Efficacy Endpoints</vt:lpstr>
      <vt:lpstr>BMT CTN 1703: Safety</vt:lpstr>
      <vt:lpstr>BMT CTN 1703: Chimerism and Rejection</vt:lpstr>
      <vt:lpstr>BMT CTN 1703: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BMT CTN 1703: Phase III Trial of Prevention of GVHD Following AlloSCT</dc:title>
  <dc:creator>Preferred User</dc:creator>
  <cp:lastModifiedBy>vwenzel@clinicaloptions.com</cp:lastModifiedBy>
  <cp:revision>17</cp:revision>
  <cp:lastPrinted>2016-09-26T20:21:49Z</cp:lastPrinted>
  <dcterms:created xsi:type="dcterms:W3CDTF">2005-05-27T15:08:01Z</dcterms:created>
  <dcterms:modified xsi:type="dcterms:W3CDTF">2022-12-15T22:55:16Z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04f0c75f-6e4e-47c7-95a0-2515e788ee22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0x010100CA790F9A39B2D14E98C06B93A6DEA0B5</vt:lpwstr>
  </property>
  <property fmtid="{D5CDD505-2E9C-101B-9397-08002B2CF9AE}" pid="9" name="MediaServiceImageTags">
    <vt:lpwstr/>
  </property>
</Properties>
</file>