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7"/>
  </p:notesMasterIdLst>
  <p:handoutMasterIdLst>
    <p:handoutMasterId r:id="rId18"/>
  </p:handoutMasterIdLst>
  <p:sldIdLst>
    <p:sldId id="321" r:id="rId8"/>
    <p:sldId id="308" r:id="rId9"/>
    <p:sldId id="544" r:id="rId10"/>
    <p:sldId id="545" r:id="rId11"/>
    <p:sldId id="557" r:id="rId12"/>
    <p:sldId id="573" r:id="rId13"/>
    <p:sldId id="571" r:id="rId14"/>
    <p:sldId id="549" r:id="rId15"/>
    <p:sldId id="553"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24"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2B9BA39-5BD7-B0E8-A0DD-9238FC7FC904}" name="Jill Sakai" initials="JS" userId="Jill Sakai"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Gordon Kelley" initials="GK" lastIdx="6" clrIdx="15">
    <p:extLst>
      <p:ext uri="{19B8F6BF-5375-455C-9EA6-DF929625EA0E}">
        <p15:presenceInfo xmlns:p15="http://schemas.microsoft.com/office/powerpoint/2012/main" userId="S::gkelley@clinicaloptions.com::7e3d11cf-7436-4611-80d7-51121a63678e" providerId="AD"/>
      </p:ext>
    </p:extLst>
  </p:cmAuthor>
  <p:cmAuthor id="17" name="Kemi Obajimi" initials="KO" lastIdx="2" clrIdx="16">
    <p:extLst>
      <p:ext uri="{19B8F6BF-5375-455C-9EA6-DF929625EA0E}">
        <p15:presenceInfo xmlns:p15="http://schemas.microsoft.com/office/powerpoint/2012/main" userId="S::kobajimi@clinicaloptions.com::81894e25-3cbc-45b7-be28-dda6fb8d19a9" providerId="AD"/>
      </p:ext>
    </p:extLst>
  </p:cmAuthor>
  <p:cmAuthor id="18" name="CLINICALOPTIONS\tquill" initials="C" lastIdx="1" clrIdx="17">
    <p:extLst>
      <p:ext uri="{19B8F6BF-5375-455C-9EA6-DF929625EA0E}">
        <p15:presenceInfo xmlns:p15="http://schemas.microsoft.com/office/powerpoint/2012/main" userId="CLINICALOPTIONS\tquill" providerId="None"/>
      </p:ext>
    </p:extLst>
  </p:cmAuthor>
  <p:cmAuthor id="19" name="Christy Seals" initials="CS" lastIdx="1" clrIdx="18">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07" autoAdjust="0"/>
    <p:restoredTop sz="81667" autoAdjust="0"/>
  </p:normalViewPr>
  <p:slideViewPr>
    <p:cSldViewPr snapToGrid="0">
      <p:cViewPr varScale="1">
        <p:scale>
          <a:sx n="54" d="100"/>
          <a:sy n="54" d="100"/>
        </p:scale>
        <p:origin x="1000" y="84"/>
      </p:cViewPr>
      <p:guideLst>
        <p:guide orient="horz" pos="4128"/>
        <p:guide orient="horz" pos="1008"/>
        <p:guide orient="horz" pos="4032"/>
        <p:guide orient="horz" pos="151"/>
        <p:guide orient="horz" pos="264"/>
        <p:guide orient="horz" pos="3912"/>
        <p:guide orient="horz"/>
        <p:guide pos="329"/>
        <p:guide pos="7407"/>
        <p:guide pos="3864"/>
        <p:guide pos="453"/>
        <p:guide pos="7224"/>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CNS, central nervous system.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428958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CIT, chemoimmunotherapy; CNS, central nervous system; HDT, high-dose chemotherapy; NHL, </a:t>
            </a:r>
            <a:r>
              <a:rPr lang="en-US" altLang="en-US" i="1" dirty="0"/>
              <a:t>non-Hodgkin lymphoma;</a:t>
            </a:r>
            <a:r>
              <a:rPr lang="en-US" i="1" dirty="0"/>
              <a:t> PCNSL, primary CNS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38072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CR, complete response; ECOG, Eastern Cooperative Oncology Group; EORTC-QLQ, European Organization for Research and Treatment of Cancer Quality of Life Questionnaire; HDT, high-dose chemotherapy; OS, overall survival; PCNSL, primary CNS lymphoma; PFS, progression-free survival; PR, partial response; PS, performance status; 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585867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autologous stem cell transplant; CSF, cerebral spinal fluid; DLBCL, diffuse large B-cell lymphoma; ECOG, Eastern Cooperative Oncology Group; HDT, high-dose chemotherapy; ITT, intention-to-treat; LDH, lactate dehydrogenase;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796545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autologous stem cell transplant; CR, complete response; HDT, high-dose chemotherapy; ITT, intention-to-treat; OS, overall survival; PD, progressive disease; PFS, progression-free survival; PR, partial response; SD, stable disease; uCR, unconfirmed complete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140904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autologous stem cell transplant; HDT, high-dose chemotherapy; ITT, intention-to-treat.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937936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HDT, high-dose chemotherapy; OS, overall survival; PCNSL, primary CNS lymphoma; PFS, progression-free survival; R-MTX, rituximab/methotrexate.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905029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MATRix/IELSG43: Phase III Trial of High-Dose Chemotherapy + ASCT vs Nonmyeloablative Chemoimmunotherapy as Consolidation for Primary CNS Lymphoma</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MATRix/IELSG43: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427983"/>
            <a:ext cx="10877529" cy="4650686"/>
          </a:xfrm>
        </p:spPr>
        <p:txBody>
          <a:bodyPr/>
          <a:lstStyle/>
          <a:p>
            <a:r>
              <a:rPr lang="en-US" altLang="en-US" dirty="0"/>
              <a:t>Primary CNS lymphoma is a highly aggressive form of NHL, and it is difficult to treat due to brain tissue vulnerability and challenges with the capacity of drugs to cross the blood</a:t>
            </a:r>
            <a:r>
              <a:rPr lang="en-US" altLang="en-US" dirty="0">
                <a:cs typeface="Calibri" panose="020F0502020204030204" pitchFamily="34" charset="0"/>
              </a:rPr>
              <a:t>–</a:t>
            </a:r>
            <a:r>
              <a:rPr lang="en-US" altLang="en-US" dirty="0"/>
              <a:t>brain barrier</a:t>
            </a:r>
            <a:r>
              <a:rPr lang="en-US" altLang="en-US" baseline="30000" dirty="0"/>
              <a:t>1</a:t>
            </a:r>
          </a:p>
          <a:p>
            <a:r>
              <a:rPr lang="en-US" altLang="en-US" dirty="0"/>
              <a:t>Addition of thiotepa and rituximab to methotrexate and cytarabine (MATRix) improved response and survival in phase II IELSG32 trial</a:t>
            </a:r>
            <a:r>
              <a:rPr lang="en-US" altLang="en-US" baseline="30000" dirty="0"/>
              <a:t>2,3</a:t>
            </a:r>
          </a:p>
          <a:p>
            <a:r>
              <a:rPr lang="en-US" altLang="en-US" dirty="0"/>
              <a:t>High-dose chemotherapy followed by ASCT is effective and feasible in younger patients with PCNSL (aged &lt;65 yr)</a:t>
            </a:r>
            <a:r>
              <a:rPr lang="en-US" altLang="en-US" baseline="30000" dirty="0"/>
              <a:t>4</a:t>
            </a:r>
          </a:p>
          <a:p>
            <a:r>
              <a:rPr lang="en-US" altLang="en-US" sz="2800" dirty="0"/>
              <a:t>Current analysis reports preliminary efficacy and safety of </a:t>
            </a:r>
            <a:r>
              <a:rPr lang="en-US" dirty="0"/>
              <a:t>consolidation therapy with HDT followed by ASCT vs R-DeVIC CIT regimen after induction with MATRix regimen</a:t>
            </a:r>
            <a:r>
              <a:rPr lang="en-US" baseline="30000" dirty="0"/>
              <a:t>5</a:t>
            </a:r>
            <a:endParaRPr lang="en-US" altLang="en-US" baseline="30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Tateishi. Brain Tumor Pathol. 2021;38:173. 2. Ferreri. Leukemia. 2022;36:1870.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Ferreri. Lancet Haematol. 2016;3:e217. 4. Illerhaus. JCO. 2006;24:3865. 5. Illerhaus. ASH 2022. Abstr LBA-3.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MATRix/IELSG43: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599586" y="1481115"/>
            <a:ext cx="10877529" cy="644522"/>
          </a:xfrm>
        </p:spPr>
        <p:txBody>
          <a:bodyPr/>
          <a:lstStyle/>
          <a:p>
            <a:r>
              <a:rPr lang="en-US" altLang="en-US" sz="2600" dirty="0"/>
              <a:t>Multicenter, randomized, open-label phase III trial</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Illerhaus. ASH 2022. Abstr LBA-3. NCT02531841.</a:t>
            </a:r>
            <a:endParaRPr lang="en-US" altLang="en-US" sz="1200" b="0" dirty="0">
              <a:solidFill>
                <a:schemeClr val="bg2"/>
              </a:solidFill>
              <a:latin typeface="Calibri" panose="020F0502020204030204" pitchFamily="34" charset="0"/>
            </a:endParaRPr>
          </a:p>
        </p:txBody>
      </p:sp>
      <p:sp>
        <p:nvSpPr>
          <p:cNvPr id="2" name="Text Box 45">
            <a:extLst>
              <a:ext uri="{FF2B5EF4-FFF2-40B4-BE49-F238E27FC236}">
                <a16:creationId xmlns:a16="http://schemas.microsoft.com/office/drawing/2014/main" id="{ED28C967-6ED8-7EF2-88F0-E42A337F0550}"/>
              </a:ext>
            </a:extLst>
          </p:cNvPr>
          <p:cNvSpPr txBox="1">
            <a:spLocks noChangeArrowheads="1"/>
          </p:cNvSpPr>
          <p:nvPr/>
        </p:nvSpPr>
        <p:spPr bwMode="auto">
          <a:xfrm>
            <a:off x="465235" y="2449181"/>
            <a:ext cx="267210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Immunocompetent patients with newly diagnosed PCNSL;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aged 18-65 yr or 66-70 yr with ECOG PS ≤2;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≥1 measurable lesion;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HIV negative</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346)</a:t>
            </a:r>
            <a:endParaRPr lang="en-US" altLang="en-US" sz="1800" b="0" dirty="0">
              <a:solidFill>
                <a:schemeClr val="bg1"/>
              </a:solidFill>
              <a:latin typeface="Calibri" panose="020F0502020204030204" pitchFamily="34" charset="0"/>
            </a:endParaRPr>
          </a:p>
        </p:txBody>
      </p:sp>
      <p:sp>
        <p:nvSpPr>
          <p:cNvPr id="12" name="Rectangle 3">
            <a:extLst>
              <a:ext uri="{FF2B5EF4-FFF2-40B4-BE49-F238E27FC236}">
                <a16:creationId xmlns:a16="http://schemas.microsoft.com/office/drawing/2014/main" id="{D40B6636-0EED-517B-7F6E-363E98B2DF8A}"/>
              </a:ext>
            </a:extLst>
          </p:cNvPr>
          <p:cNvSpPr txBox="1">
            <a:spLocks noChangeArrowheads="1"/>
          </p:cNvSpPr>
          <p:nvPr/>
        </p:nvSpPr>
        <p:spPr bwMode="auto">
          <a:xfrm>
            <a:off x="604674" y="5351079"/>
            <a:ext cx="10872441" cy="890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kern="0" dirty="0"/>
              <a:t>Primary endpoint: </a:t>
            </a:r>
            <a:r>
              <a:rPr lang="en-US" altLang="en-US" sz="2200" b="0" kern="0" dirty="0"/>
              <a:t>PFS</a:t>
            </a:r>
          </a:p>
          <a:p>
            <a:r>
              <a:rPr lang="en-US" altLang="en-US" sz="2200" kern="0" dirty="0"/>
              <a:t>Key secondary endpoints: </a:t>
            </a:r>
            <a:r>
              <a:rPr lang="en-US" altLang="en-US" sz="2200" b="0" kern="0" dirty="0"/>
              <a:t>CR, OS, QoL by EORTC-QLQ, safety (toxicity, neurotoxicity)</a:t>
            </a:r>
          </a:p>
        </p:txBody>
      </p:sp>
      <p:sp>
        <p:nvSpPr>
          <p:cNvPr id="17" name="Line 52">
            <a:extLst>
              <a:ext uri="{FF2B5EF4-FFF2-40B4-BE49-F238E27FC236}">
                <a16:creationId xmlns:a16="http://schemas.microsoft.com/office/drawing/2014/main" id="{6525EDB1-DA37-A6C9-399D-758D2295D1E1}"/>
              </a:ext>
            </a:extLst>
          </p:cNvPr>
          <p:cNvSpPr>
            <a:spLocks noChangeShapeType="1"/>
          </p:cNvSpPr>
          <p:nvPr/>
        </p:nvSpPr>
        <p:spPr bwMode="auto">
          <a:xfrm>
            <a:off x="3055438" y="3493332"/>
            <a:ext cx="43136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7" name="Rectangle 49">
            <a:extLst>
              <a:ext uri="{FF2B5EF4-FFF2-40B4-BE49-F238E27FC236}">
                <a16:creationId xmlns:a16="http://schemas.microsoft.com/office/drawing/2014/main" id="{CCB2C3E3-414B-EFD3-83C2-45289A6C1386}"/>
              </a:ext>
            </a:extLst>
          </p:cNvPr>
          <p:cNvSpPr>
            <a:spLocks noChangeArrowheads="1"/>
          </p:cNvSpPr>
          <p:nvPr/>
        </p:nvSpPr>
        <p:spPr bwMode="auto">
          <a:xfrm>
            <a:off x="7647468" y="2615194"/>
            <a:ext cx="3934339" cy="84621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sz="1800" dirty="0">
                <a:solidFill>
                  <a:srgbClr val="242424"/>
                </a:solidFill>
                <a:effectLst/>
                <a:latin typeface="Calibri" panose="020F0502020204030204" pitchFamily="34" charset="0"/>
                <a:cs typeface="Calibri" panose="020F0502020204030204" pitchFamily="34" charset="0"/>
              </a:rPr>
              <a:t> </a:t>
            </a:r>
            <a:r>
              <a:rPr lang="en-US" altLang="en-US" sz="1800" dirty="0">
                <a:solidFill>
                  <a:schemeClr val="tx1"/>
                </a:solidFill>
                <a:latin typeface="Calibri" panose="020F0502020204030204" pitchFamily="34" charset="0"/>
                <a:cs typeface="Calibri" panose="020F0502020204030204" pitchFamily="34" charset="0"/>
              </a:rPr>
              <a:t>HDT </a:t>
            </a:r>
            <a:r>
              <a:rPr lang="en-US" altLang="en-US" sz="1800" dirty="0">
                <a:solidFill>
                  <a:schemeClr val="tx1"/>
                </a:solidFill>
                <a:latin typeface="Calibri" panose="020F0502020204030204" pitchFamily="34" charset="0"/>
                <a:cs typeface="Calibri" panose="020F0502020204030204" pitchFamily="34" charset="0"/>
                <a:sym typeface="Wingdings" panose="05000000000000000000" pitchFamily="2" charset="2"/>
              </a:rPr>
              <a:t> </a:t>
            </a:r>
            <a:r>
              <a:rPr lang="en-US" altLang="en-US" sz="1800" dirty="0">
                <a:solidFill>
                  <a:schemeClr val="tx1"/>
                </a:solidFill>
                <a:latin typeface="Calibri" panose="020F0502020204030204" pitchFamily="34" charset="0"/>
                <a:cs typeface="Calibri" panose="020F0502020204030204" pitchFamily="34" charset="0"/>
              </a:rPr>
              <a:t>ASCT</a:t>
            </a:r>
            <a:r>
              <a:rPr lang="en-US" sz="1800" baseline="30000" dirty="0">
                <a:solidFill>
                  <a:schemeClr val="tx1"/>
                </a:solidFill>
                <a:effectLst/>
                <a:latin typeface="Calibri" panose="020F0502020204030204" pitchFamily="34" charset="0"/>
                <a:cs typeface="Calibri" panose="020F0502020204030204" pitchFamily="34" charset="0"/>
              </a:rPr>
              <a:t>†</a:t>
            </a:r>
            <a:endParaRPr lang="en-US" altLang="en-US" sz="1800" b="0" dirty="0">
              <a:solidFill>
                <a:schemeClr val="tx1"/>
              </a:solidFill>
              <a:latin typeface="Calibri" panose="020F0502020204030204" pitchFamily="34" charset="0"/>
              <a:cs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cs typeface="Calibri" panose="020F0502020204030204" pitchFamily="34" charset="0"/>
              </a:rPr>
              <a:t>(n = 114)</a:t>
            </a:r>
          </a:p>
        </p:txBody>
      </p:sp>
      <p:sp>
        <p:nvSpPr>
          <p:cNvPr id="10" name="Rectangle 50">
            <a:extLst>
              <a:ext uri="{FF2B5EF4-FFF2-40B4-BE49-F238E27FC236}">
                <a16:creationId xmlns:a16="http://schemas.microsoft.com/office/drawing/2014/main" id="{D7D3DE93-FAEE-BCFF-0273-9FDB0EBFFACF}"/>
              </a:ext>
            </a:extLst>
          </p:cNvPr>
          <p:cNvSpPr>
            <a:spLocks noChangeArrowheads="1"/>
          </p:cNvSpPr>
          <p:nvPr/>
        </p:nvSpPr>
        <p:spPr bwMode="auto">
          <a:xfrm>
            <a:off x="7647468" y="3595718"/>
            <a:ext cx="3934339" cy="873009"/>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R-DeVIC</a:t>
            </a:r>
            <a:r>
              <a:rPr lang="en-US" sz="1800" b="0" i="0" baseline="30000" dirty="0">
                <a:solidFill>
                  <a:schemeClr val="tx1"/>
                </a:solidFill>
                <a:effectLst/>
                <a:latin typeface="Calibri" panose="020F0502020204030204" pitchFamily="34" charset="0"/>
                <a:cs typeface="Calibri" panose="020F0502020204030204" pitchFamily="34" charset="0"/>
              </a:rPr>
              <a:t>‡</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x</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2 cycles</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115)</a:t>
            </a:r>
          </a:p>
        </p:txBody>
      </p:sp>
      <p:sp>
        <p:nvSpPr>
          <p:cNvPr id="11" name="Line 53">
            <a:extLst>
              <a:ext uri="{FF2B5EF4-FFF2-40B4-BE49-F238E27FC236}">
                <a16:creationId xmlns:a16="http://schemas.microsoft.com/office/drawing/2014/main" id="{80C7EDE8-A580-E43D-0760-71DBA7A1430E}"/>
              </a:ext>
            </a:extLst>
          </p:cNvPr>
          <p:cNvSpPr>
            <a:spLocks noChangeShapeType="1"/>
          </p:cNvSpPr>
          <p:nvPr/>
        </p:nvSpPr>
        <p:spPr bwMode="auto">
          <a:xfrm>
            <a:off x="6796854" y="370597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4" name="Line 54">
            <a:extLst>
              <a:ext uri="{FF2B5EF4-FFF2-40B4-BE49-F238E27FC236}">
                <a16:creationId xmlns:a16="http://schemas.microsoft.com/office/drawing/2014/main" id="{B3AEC5EA-AF4E-9082-2A7E-DA13C1D796AE}"/>
              </a:ext>
            </a:extLst>
          </p:cNvPr>
          <p:cNvSpPr>
            <a:spLocks noChangeShapeType="1"/>
          </p:cNvSpPr>
          <p:nvPr/>
        </p:nvSpPr>
        <p:spPr bwMode="auto">
          <a:xfrm flipV="1">
            <a:off x="6796854" y="299505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E7BBB8E8-ACFA-9E35-E0CA-AC06503A29A4}"/>
              </a:ext>
            </a:extLst>
          </p:cNvPr>
          <p:cNvSpPr txBox="1"/>
          <p:nvPr/>
        </p:nvSpPr>
        <p:spPr bwMode="auto">
          <a:xfrm>
            <a:off x="5944760" y="1956454"/>
            <a:ext cx="22207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1:1 randomization, stratified by response</a:t>
            </a:r>
          </a:p>
        </p:txBody>
      </p:sp>
      <p:cxnSp>
        <p:nvCxnSpPr>
          <p:cNvPr id="16" name="Straight Arrow Connector 15">
            <a:extLst>
              <a:ext uri="{FF2B5EF4-FFF2-40B4-BE49-F238E27FC236}">
                <a16:creationId xmlns:a16="http://schemas.microsoft.com/office/drawing/2014/main" id="{927DF647-6C25-DE7D-BEDD-45946728A8F8}"/>
              </a:ext>
            </a:extLst>
          </p:cNvPr>
          <p:cNvCxnSpPr>
            <a:cxnSpLocks/>
          </p:cNvCxnSpPr>
          <p:nvPr/>
        </p:nvCxnSpPr>
        <p:spPr>
          <a:xfrm>
            <a:off x="7049603" y="2462097"/>
            <a:ext cx="0" cy="570264"/>
          </a:xfrm>
          <a:prstGeom prst="straightConnector1">
            <a:avLst/>
          </a:prstGeom>
          <a:noFill/>
          <a:ln w="28575" cap="flat" cmpd="sng" algn="ctr">
            <a:solidFill>
              <a:schemeClr val="bg1"/>
            </a:solidFill>
            <a:prstDash val="sysDot"/>
            <a:headEnd type="none" w="med" len="med"/>
            <a:tailEnd type="triangle" w="med" len="med"/>
          </a:ln>
          <a:effectLst/>
        </p:spPr>
      </p:cxnSp>
      <p:sp>
        <p:nvSpPr>
          <p:cNvPr id="9" name="TextBox 8">
            <a:extLst>
              <a:ext uri="{FF2B5EF4-FFF2-40B4-BE49-F238E27FC236}">
                <a16:creationId xmlns:a16="http://schemas.microsoft.com/office/drawing/2014/main" id="{51B83FE3-66C1-A19C-A5AB-E86DDB81AE07}"/>
              </a:ext>
            </a:extLst>
          </p:cNvPr>
          <p:cNvSpPr txBox="1"/>
          <p:nvPr/>
        </p:nvSpPr>
        <p:spPr bwMode="auto">
          <a:xfrm>
            <a:off x="3567144" y="2718682"/>
            <a:ext cx="3139106" cy="1549300"/>
          </a:xfrm>
          <a:prstGeom prst="rect">
            <a:avLst/>
          </a:prstGeom>
          <a:noFill/>
          <a:ln w="25400"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nchorCtr="0">
            <a:normAutofit/>
          </a:bodyPr>
          <a:lstStyle/>
          <a:p>
            <a:pPr algn="ctr">
              <a:lnSpc>
                <a:spcPct val="90000"/>
              </a:lnSpc>
              <a:spcBef>
                <a:spcPts val="0"/>
              </a:spcBef>
              <a:spcAft>
                <a:spcPct val="0"/>
              </a:spcAft>
              <a:buClrTx/>
              <a:buFontTx/>
              <a:buNone/>
            </a:pPr>
            <a:r>
              <a:rPr lang="en-US" dirty="0">
                <a:solidFill>
                  <a:schemeClr val="bg1"/>
                </a:solidFill>
                <a:latin typeface="Calibri" panose="020F0502020204030204" pitchFamily="34" charset="0"/>
              </a:rPr>
              <a:t>MATRix</a:t>
            </a:r>
            <a:r>
              <a:rPr lang="en-US" b="0" dirty="0">
                <a:solidFill>
                  <a:schemeClr val="bg1"/>
                </a:solidFill>
                <a:latin typeface="Calibri" panose="020F0502020204030204" pitchFamily="34" charset="0"/>
              </a:rPr>
              <a:t> Q3W for 4 cycles*</a:t>
            </a:r>
          </a:p>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Rituximab 375 mg/m</a:t>
            </a:r>
            <a:r>
              <a:rPr lang="en-US" b="0" baseline="30000" dirty="0">
                <a:solidFill>
                  <a:schemeClr val="bg1"/>
                </a:solidFill>
                <a:latin typeface="Calibri" panose="020F0502020204030204" pitchFamily="34" charset="0"/>
              </a:rPr>
              <a:t>2</a:t>
            </a:r>
            <a:r>
              <a:rPr lang="en-US" b="0" dirty="0">
                <a:solidFill>
                  <a:schemeClr val="bg1"/>
                </a:solidFill>
                <a:latin typeface="Calibri" panose="020F0502020204030204" pitchFamily="34" charset="0"/>
              </a:rPr>
              <a:t> (D0, 5) Methotrexate 3.5 g/m</a:t>
            </a:r>
            <a:r>
              <a:rPr lang="en-US" b="0" baseline="30000" dirty="0">
                <a:solidFill>
                  <a:schemeClr val="bg1"/>
                </a:solidFill>
                <a:latin typeface="Calibri" panose="020F0502020204030204" pitchFamily="34" charset="0"/>
              </a:rPr>
              <a:t>2</a:t>
            </a:r>
            <a:r>
              <a:rPr lang="en-US" b="0" dirty="0">
                <a:solidFill>
                  <a:schemeClr val="bg1"/>
                </a:solidFill>
                <a:latin typeface="Calibri" panose="020F0502020204030204" pitchFamily="34" charset="0"/>
              </a:rPr>
              <a:t> (D1)</a:t>
            </a:r>
          </a:p>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Cytarabine 2 x 2 g/m</a:t>
            </a:r>
            <a:r>
              <a:rPr lang="en-US" b="0" baseline="30000" dirty="0">
                <a:solidFill>
                  <a:schemeClr val="bg1"/>
                </a:solidFill>
                <a:latin typeface="Calibri" panose="020F0502020204030204" pitchFamily="34" charset="0"/>
              </a:rPr>
              <a:t>2</a:t>
            </a:r>
            <a:r>
              <a:rPr lang="en-US" b="0" dirty="0">
                <a:solidFill>
                  <a:schemeClr val="bg1"/>
                </a:solidFill>
                <a:latin typeface="Calibri" panose="020F0502020204030204" pitchFamily="34" charset="0"/>
              </a:rPr>
              <a:t>/d (D2-3)</a:t>
            </a:r>
          </a:p>
          <a:p>
            <a:pPr algn="ctr">
              <a:lnSpc>
                <a:spcPct val="90000"/>
              </a:lnSpc>
              <a:spcBef>
                <a:spcPts val="0"/>
              </a:spcBef>
              <a:spcAft>
                <a:spcPct val="0"/>
              </a:spcAft>
              <a:buClrTx/>
              <a:buFontTx/>
              <a:buNone/>
            </a:pPr>
            <a:r>
              <a:rPr lang="en-US" b="0" dirty="0">
                <a:solidFill>
                  <a:schemeClr val="bg1"/>
                </a:solidFill>
                <a:latin typeface="Calibri" panose="020F0502020204030204" pitchFamily="34" charset="0"/>
              </a:rPr>
              <a:t>Thiotepa 30 mg/m</a:t>
            </a:r>
            <a:r>
              <a:rPr lang="en-US" b="0" baseline="30000" dirty="0">
                <a:solidFill>
                  <a:schemeClr val="bg1"/>
                </a:solidFill>
                <a:latin typeface="Calibri" panose="020F0502020204030204" pitchFamily="34" charset="0"/>
              </a:rPr>
              <a:t>2 </a:t>
            </a:r>
            <a:r>
              <a:rPr lang="en-US" b="0" dirty="0">
                <a:solidFill>
                  <a:schemeClr val="bg1"/>
                </a:solidFill>
                <a:latin typeface="Calibri" panose="020F0502020204030204" pitchFamily="34" charset="0"/>
              </a:rPr>
              <a:t>(D4)</a:t>
            </a:r>
          </a:p>
        </p:txBody>
      </p:sp>
      <p:sp>
        <p:nvSpPr>
          <p:cNvPr id="19" name="TextBox 18">
            <a:extLst>
              <a:ext uri="{FF2B5EF4-FFF2-40B4-BE49-F238E27FC236}">
                <a16:creationId xmlns:a16="http://schemas.microsoft.com/office/drawing/2014/main" id="{45ABE877-3214-A139-6211-A016106F4B1B}"/>
              </a:ext>
            </a:extLst>
          </p:cNvPr>
          <p:cNvSpPr txBox="1"/>
          <p:nvPr/>
        </p:nvSpPr>
        <p:spPr bwMode="auto">
          <a:xfrm>
            <a:off x="6742304" y="3339797"/>
            <a:ext cx="6145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 PR</a:t>
            </a:r>
          </a:p>
        </p:txBody>
      </p:sp>
      <p:sp>
        <p:nvSpPr>
          <p:cNvPr id="20" name="TextBox 19">
            <a:extLst>
              <a:ext uri="{FF2B5EF4-FFF2-40B4-BE49-F238E27FC236}">
                <a16:creationId xmlns:a16="http://schemas.microsoft.com/office/drawing/2014/main" id="{D64E887C-C380-0C93-9200-8E1D6994A349}"/>
              </a:ext>
            </a:extLst>
          </p:cNvPr>
          <p:cNvSpPr txBox="1"/>
          <p:nvPr/>
        </p:nvSpPr>
        <p:spPr bwMode="auto">
          <a:xfrm>
            <a:off x="3055437" y="4304278"/>
            <a:ext cx="8526369" cy="1083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*Stem cell harvest after cycle 2.</a:t>
            </a:r>
          </a:p>
          <a:p>
            <a:pPr>
              <a:lnSpc>
                <a:spcPct val="90000"/>
              </a:lnSpc>
              <a:spcBef>
                <a:spcPts val="0"/>
              </a:spcBef>
              <a:spcAft>
                <a:spcPct val="0"/>
              </a:spcAft>
              <a:buClrTx/>
              <a:buFontTx/>
              <a:buNone/>
            </a:pPr>
            <a:r>
              <a:rPr lang="en-US" sz="1400" b="0" baseline="30000" dirty="0">
                <a:solidFill>
                  <a:srgbClr val="242424"/>
                </a:solidFill>
                <a:effectLst/>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cs typeface="Calibri" panose="020F0502020204030204" pitchFamily="34" charset="0"/>
              </a:rPr>
              <a:t>Carmustine 400 mg/m</a:t>
            </a:r>
            <a:r>
              <a:rPr lang="en-US" sz="1400" b="0" baseline="30000" dirty="0">
                <a:solidFill>
                  <a:schemeClr val="bg1"/>
                </a:solidFill>
                <a:latin typeface="Calibri" panose="020F0502020204030204" pitchFamily="34" charset="0"/>
                <a:cs typeface="Calibri" panose="020F0502020204030204" pitchFamily="34" charset="0"/>
              </a:rPr>
              <a:t>2</a:t>
            </a:r>
            <a:r>
              <a:rPr lang="en-US" sz="1400" b="0" dirty="0">
                <a:solidFill>
                  <a:schemeClr val="bg1"/>
                </a:solidFill>
                <a:latin typeface="Calibri" panose="020F0502020204030204" pitchFamily="34" charset="0"/>
                <a:cs typeface="Calibri" panose="020F0502020204030204" pitchFamily="34" charset="0"/>
              </a:rPr>
              <a:t>/d IV (D -6) + thiotepa 2 x 5 mg/kg/d IV (D -5 to -4) </a:t>
            </a:r>
            <a:r>
              <a:rPr lang="en-US" sz="1400" b="0" i="1" dirty="0">
                <a:solidFill>
                  <a:schemeClr val="bg1"/>
                </a:solidFill>
                <a:latin typeface="Calibri" panose="020F0502020204030204" pitchFamily="34" charset="0"/>
                <a:cs typeface="Calibri" panose="020F0502020204030204" pitchFamily="34" charset="0"/>
              </a:rPr>
              <a:t>or</a:t>
            </a:r>
            <a:r>
              <a:rPr lang="en-US" sz="1400" b="0" dirty="0">
                <a:solidFill>
                  <a:schemeClr val="bg1"/>
                </a:solidFill>
                <a:latin typeface="Calibri" panose="020F0502020204030204" pitchFamily="34" charset="0"/>
                <a:cs typeface="Calibri" panose="020F0502020204030204" pitchFamily="34" charset="0"/>
              </a:rPr>
              <a:t> busulfan 3 x 2 mg/kg/d IV (D8 to -7) + thiotepa 2 x 5 mg/kg/d IV (D -5 to -4) </a:t>
            </a:r>
            <a:r>
              <a:rPr lang="en-US" sz="1400" b="0" dirty="0">
                <a:solidFill>
                  <a:schemeClr val="bg1"/>
                </a:solidFill>
                <a:latin typeface="Calibri" panose="020F0502020204030204" pitchFamily="34" charset="0"/>
                <a:cs typeface="Calibri" panose="020F0502020204030204" pitchFamily="34" charset="0"/>
                <a:sym typeface="Wingdings" panose="05000000000000000000" pitchFamily="2" charset="2"/>
              </a:rPr>
              <a:t> </a:t>
            </a:r>
            <a:r>
              <a:rPr lang="en-US" sz="1400" b="0" dirty="0">
                <a:solidFill>
                  <a:schemeClr val="bg1"/>
                </a:solidFill>
                <a:latin typeface="Calibri" panose="020F0502020204030204" pitchFamily="34" charset="0"/>
                <a:cs typeface="Calibri" panose="020F0502020204030204" pitchFamily="34" charset="0"/>
              </a:rPr>
              <a:t>ASCT (D0).</a:t>
            </a:r>
          </a:p>
          <a:p>
            <a:pPr algn="l">
              <a:lnSpc>
                <a:spcPct val="90000"/>
              </a:lnSpc>
              <a:spcBef>
                <a:spcPts val="0"/>
              </a:spcBef>
              <a:spcAft>
                <a:spcPct val="0"/>
              </a:spcAft>
              <a:buClrTx/>
              <a:buFontTx/>
              <a:buNone/>
            </a:pPr>
            <a:r>
              <a:rPr lang="en-US" sz="1400" b="0" baseline="30000" dirty="0">
                <a:solidFill>
                  <a:schemeClr val="bg1"/>
                </a:solidFill>
                <a:effectLst/>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cs typeface="Calibri" panose="020F0502020204030204" pitchFamily="34" charset="0"/>
              </a:rPr>
              <a:t>Rituximab 375 mg/m</a:t>
            </a:r>
            <a:r>
              <a:rPr lang="en-US" sz="1400" b="0" baseline="30000" dirty="0">
                <a:solidFill>
                  <a:schemeClr val="bg1"/>
                </a:solidFill>
                <a:latin typeface="Calibri" panose="020F0502020204030204" pitchFamily="34" charset="0"/>
                <a:cs typeface="Calibri" panose="020F0502020204030204" pitchFamily="34" charset="0"/>
              </a:rPr>
              <a:t>2</a:t>
            </a:r>
            <a:r>
              <a:rPr lang="en-US" sz="1400" b="0" dirty="0">
                <a:solidFill>
                  <a:schemeClr val="bg1"/>
                </a:solidFill>
                <a:latin typeface="Calibri" panose="020F0502020204030204" pitchFamily="34" charset="0"/>
                <a:cs typeface="Calibri" panose="020F0502020204030204" pitchFamily="34" charset="0"/>
              </a:rPr>
              <a:t>/d IV (D0); dexamethasone 40 mg/d IV (D1-3); etoposide 100 mg/m</a:t>
            </a:r>
            <a:r>
              <a:rPr lang="en-US" sz="1400" b="0" baseline="30000" dirty="0">
                <a:solidFill>
                  <a:schemeClr val="bg1"/>
                </a:solidFill>
                <a:latin typeface="Calibri" panose="020F0502020204030204" pitchFamily="34" charset="0"/>
                <a:cs typeface="Calibri" panose="020F0502020204030204" pitchFamily="34" charset="0"/>
              </a:rPr>
              <a:t>2/</a:t>
            </a:r>
            <a:r>
              <a:rPr lang="en-US" sz="1400" b="0" dirty="0">
                <a:solidFill>
                  <a:schemeClr val="bg1"/>
                </a:solidFill>
                <a:latin typeface="Calibri" panose="020F0502020204030204" pitchFamily="34" charset="0"/>
                <a:cs typeface="Calibri" panose="020F0502020204030204" pitchFamily="34" charset="0"/>
              </a:rPr>
              <a:t>d IV (D1-3); ifosfamide 1500 mg/m</a:t>
            </a:r>
            <a:r>
              <a:rPr lang="en-US" sz="1400" b="0" baseline="30000" dirty="0">
                <a:solidFill>
                  <a:schemeClr val="bg1"/>
                </a:solidFill>
                <a:latin typeface="Calibri" panose="020F0502020204030204" pitchFamily="34" charset="0"/>
                <a:cs typeface="Calibri" panose="020F0502020204030204" pitchFamily="34" charset="0"/>
              </a:rPr>
              <a:t>2</a:t>
            </a:r>
            <a:r>
              <a:rPr lang="en-US" sz="1400" b="0" dirty="0">
                <a:solidFill>
                  <a:schemeClr val="bg1"/>
                </a:solidFill>
                <a:latin typeface="Calibri" panose="020F0502020204030204" pitchFamily="34" charset="0"/>
                <a:cs typeface="Calibri" panose="020F0502020204030204" pitchFamily="34" charset="0"/>
              </a:rPr>
              <a:t>/d IV (D1-3); carboplatin 300 mg/m</a:t>
            </a:r>
            <a:r>
              <a:rPr lang="en-US" sz="1400" b="0" baseline="30000" dirty="0">
                <a:solidFill>
                  <a:schemeClr val="bg1"/>
                </a:solidFill>
                <a:latin typeface="Calibri" panose="020F0502020204030204" pitchFamily="34" charset="0"/>
                <a:cs typeface="Calibri" panose="020F0502020204030204" pitchFamily="34" charset="0"/>
              </a:rPr>
              <a:t>2</a:t>
            </a:r>
            <a:r>
              <a:rPr lang="en-US" sz="1400" b="0" dirty="0">
                <a:solidFill>
                  <a:schemeClr val="bg1"/>
                </a:solidFill>
                <a:latin typeface="Calibri" panose="020F0502020204030204" pitchFamily="34" charset="0"/>
                <a:cs typeface="Calibri" panose="020F0502020204030204" pitchFamily="34" charset="0"/>
              </a:rPr>
              <a:t> IV (D1).</a:t>
            </a:r>
          </a:p>
        </p:txBody>
      </p:sp>
      <p:sp>
        <p:nvSpPr>
          <p:cNvPr id="21" name="TextBox 20">
            <a:extLst>
              <a:ext uri="{FF2B5EF4-FFF2-40B4-BE49-F238E27FC236}">
                <a16:creationId xmlns:a16="http://schemas.microsoft.com/office/drawing/2014/main" id="{611DF6D2-9389-42D5-A4FB-895C6FC40841}"/>
              </a:ext>
            </a:extLst>
          </p:cNvPr>
          <p:cNvSpPr txBox="1"/>
          <p:nvPr/>
        </p:nvSpPr>
        <p:spPr bwMode="auto">
          <a:xfrm>
            <a:off x="3959841" y="2341176"/>
            <a:ext cx="22451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INDUCTION</a:t>
            </a:r>
          </a:p>
        </p:txBody>
      </p:sp>
      <p:sp>
        <p:nvSpPr>
          <p:cNvPr id="22" name="TextBox 21">
            <a:extLst>
              <a:ext uri="{FF2B5EF4-FFF2-40B4-BE49-F238E27FC236}">
                <a16:creationId xmlns:a16="http://schemas.microsoft.com/office/drawing/2014/main" id="{C36AEEDC-2BC4-900A-DB39-7DB0BF0A8E1A}"/>
              </a:ext>
            </a:extLst>
          </p:cNvPr>
          <p:cNvSpPr txBox="1"/>
          <p:nvPr/>
        </p:nvSpPr>
        <p:spPr bwMode="auto">
          <a:xfrm>
            <a:off x="8492045" y="2254863"/>
            <a:ext cx="22451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CONSOLIDATION</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MATRix/IELSG43: Baseline Characteristics (ITT)</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1235760208"/>
              </p:ext>
            </p:extLst>
          </p:nvPr>
        </p:nvGraphicFramePr>
        <p:xfrm>
          <a:off x="727074" y="1604963"/>
          <a:ext cx="10741672" cy="4177975"/>
        </p:xfrm>
        <a:graphic>
          <a:graphicData uri="http://schemas.openxmlformats.org/drawingml/2006/table">
            <a:tbl>
              <a:tblPr/>
              <a:tblGrid>
                <a:gridCol w="5176176">
                  <a:extLst>
                    <a:ext uri="{9D8B030D-6E8A-4147-A177-3AD203B41FA5}">
                      <a16:colId xmlns:a16="http://schemas.microsoft.com/office/drawing/2014/main" val="20000"/>
                    </a:ext>
                  </a:extLst>
                </a:gridCol>
                <a:gridCol w="2782748">
                  <a:extLst>
                    <a:ext uri="{9D8B030D-6E8A-4147-A177-3AD203B41FA5}">
                      <a16:colId xmlns:a16="http://schemas.microsoft.com/office/drawing/2014/main" val="2141115938"/>
                    </a:ext>
                  </a:extLst>
                </a:gridCol>
                <a:gridCol w="2782748">
                  <a:extLst>
                    <a:ext uri="{9D8B030D-6E8A-4147-A177-3AD203B41FA5}">
                      <a16:colId xmlns:a16="http://schemas.microsoft.com/office/drawing/2014/main" val="975444713"/>
                    </a:ext>
                  </a:extLst>
                </a:gridCol>
              </a:tblGrid>
              <a:tr h="76416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HDT-ASCT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R-DeVIC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yr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58.5 (24-69)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(20.2)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59.9 (21-70)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28 (24.3)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Female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(43.0)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 (46.1)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Histology: DLBCL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111 (97.4)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111 (98.2)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&gt;1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(28.4)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(22.7)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Increased LDH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 (30.7)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 (37.4)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63270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Increased CSF protein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 (41.1)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 (40.6)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9431784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Meningeal involvement (by MRI)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55278916"/>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Multiple lesions (by MRI)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 (57.0)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 (63.7)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59196319"/>
                  </a:ext>
                </a:extLst>
              </a:tr>
            </a:tbl>
          </a:graphicData>
        </a:graphic>
      </p:graphicFrame>
      <p:sp>
        <p:nvSpPr>
          <p:cNvPr id="2" name="Text Box 15">
            <a:extLst>
              <a:ext uri="{FF2B5EF4-FFF2-40B4-BE49-F238E27FC236}">
                <a16:creationId xmlns:a16="http://schemas.microsoft.com/office/drawing/2014/main" id="{90D43DC8-AD10-56AB-43C2-081DB9DC1A6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Illerhaus. ASH 2022. Abstr LBA-3.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125548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MATRix/IELSG43: Efficacy Outcomes</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2683945201"/>
              </p:ext>
            </p:extLst>
          </p:nvPr>
        </p:nvGraphicFramePr>
        <p:xfrm>
          <a:off x="719138" y="1610029"/>
          <a:ext cx="10748961" cy="4206352"/>
        </p:xfrm>
        <a:graphic>
          <a:graphicData uri="http://schemas.openxmlformats.org/drawingml/2006/table">
            <a:tbl>
              <a:tblPr/>
              <a:tblGrid>
                <a:gridCol w="4319221">
                  <a:extLst>
                    <a:ext uri="{9D8B030D-6E8A-4147-A177-3AD203B41FA5}">
                      <a16:colId xmlns:a16="http://schemas.microsoft.com/office/drawing/2014/main" val="20000"/>
                    </a:ext>
                  </a:extLst>
                </a:gridCol>
                <a:gridCol w="1603652">
                  <a:extLst>
                    <a:ext uri="{9D8B030D-6E8A-4147-A177-3AD203B41FA5}">
                      <a16:colId xmlns:a16="http://schemas.microsoft.com/office/drawing/2014/main" val="975444713"/>
                    </a:ext>
                  </a:extLst>
                </a:gridCol>
                <a:gridCol w="1558266">
                  <a:extLst>
                    <a:ext uri="{9D8B030D-6E8A-4147-A177-3AD203B41FA5}">
                      <a16:colId xmlns:a16="http://schemas.microsoft.com/office/drawing/2014/main" val="52147255"/>
                    </a:ext>
                  </a:extLst>
                </a:gridCol>
                <a:gridCol w="1633910">
                  <a:extLst>
                    <a:ext uri="{9D8B030D-6E8A-4147-A177-3AD203B41FA5}">
                      <a16:colId xmlns:a16="http://schemas.microsoft.com/office/drawing/2014/main" val="20001"/>
                    </a:ext>
                  </a:extLst>
                </a:gridCol>
                <a:gridCol w="1633912">
                  <a:extLst>
                    <a:ext uri="{9D8B030D-6E8A-4147-A177-3AD203B41FA5}">
                      <a16:colId xmlns:a16="http://schemas.microsoft.com/office/drawing/2014/main" val="770571282"/>
                    </a:ext>
                  </a:extLst>
                </a:gridCol>
              </a:tblGrid>
              <a:tr h="209694">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HDT-ASCT (n = 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R-DeVIC (n = 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10000"/>
                  </a:ext>
                </a:extLst>
              </a:tr>
              <a:tr h="258362">
                <a:tc vMerge="1">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Before Consolidation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After Consolidation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Before Consolidation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After Consolidation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926971209"/>
                  </a:ext>
                </a:extLst>
              </a:tr>
              <a:tr h="701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Response,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CR/uCR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Off study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476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PFS rate (ITT),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 (71-86)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 (44-62)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10002"/>
                  </a:ext>
                </a:extLst>
              </a:tr>
              <a:tr h="1476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4">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0.405 (95% CI: 0.252-0.650;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 .0002)</a:t>
                      </a:r>
                    </a:p>
                  </a:txBody>
                  <a:tcPr marL="121881" marR="121881"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endParaRPr lang="en-US"/>
                    </a:p>
                  </a:txBody>
                  <a:tcPr/>
                </a:tc>
                <a:extLst>
                  <a:ext uri="{0D108BD9-81ED-4DB2-BD59-A6C34878D82A}">
                    <a16:rowId xmlns:a16="http://schemas.microsoft.com/office/drawing/2014/main" val="1928906116"/>
                  </a:ext>
                </a:extLst>
              </a:tr>
              <a:tr h="1476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OS rate (ITT),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 (78-91)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 (61-78)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10003"/>
                  </a:ext>
                </a:extLst>
              </a:tr>
              <a:tr h="1476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4">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0.456 (95% CI: 0.256-0.812;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 .0077)</a:t>
                      </a:r>
                    </a:p>
                  </a:txBody>
                  <a:tcPr marL="121881" marR="121881" marT="45728" marB="45728" anchor="ctr" horzOverflow="overflow">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868595197"/>
                  </a:ext>
                </a:extLst>
              </a:tr>
            </a:tbl>
          </a:graphicData>
        </a:graphic>
      </p:graphicFrame>
      <p:sp>
        <p:nvSpPr>
          <p:cNvPr id="2" name="Text Box 15">
            <a:extLst>
              <a:ext uri="{FF2B5EF4-FFF2-40B4-BE49-F238E27FC236}">
                <a16:creationId xmlns:a16="http://schemas.microsoft.com/office/drawing/2014/main" id="{90D43DC8-AD10-56AB-43C2-081DB9DC1A6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Illerhaus. ASH 2022. Abstr LBA-3.</a:t>
            </a:r>
            <a:endParaRPr lang="en-US" altLang="en-US" sz="1200" b="0" dirty="0">
              <a:solidFill>
                <a:schemeClr val="bg2"/>
              </a:solidFill>
              <a:latin typeface="Calibri" panose="020F0502020204030204" pitchFamily="34" charset="0"/>
            </a:endParaRPr>
          </a:p>
        </p:txBody>
      </p:sp>
      <p:sp>
        <p:nvSpPr>
          <p:cNvPr id="3" name="TextBox 2">
            <a:extLst>
              <a:ext uri="{FF2B5EF4-FFF2-40B4-BE49-F238E27FC236}">
                <a16:creationId xmlns:a16="http://schemas.microsoft.com/office/drawing/2014/main" id="{FCBA0484-E62D-5BEB-5931-F1E8EECC35D1}"/>
              </a:ext>
            </a:extLst>
          </p:cNvPr>
          <p:cNvSpPr txBox="1"/>
          <p:nvPr/>
        </p:nvSpPr>
        <p:spPr bwMode="auto">
          <a:xfrm>
            <a:off x="609759" y="5840968"/>
            <a:ext cx="63158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altLang="en-US" b="0" dirty="0">
                <a:solidFill>
                  <a:schemeClr val="bg1"/>
                </a:solidFill>
                <a:latin typeface="Calibri" panose="020F0502020204030204" pitchFamily="34" charset="0"/>
                <a:cs typeface="Calibri" panose="020F0502020204030204" pitchFamily="34" charset="0"/>
              </a:rPr>
              <a:t>M</a:t>
            </a:r>
            <a:r>
              <a:rPr lang="en-US" altLang="en-US" sz="1800" b="0" dirty="0">
                <a:solidFill>
                  <a:schemeClr val="bg1"/>
                </a:solidFill>
                <a:latin typeface="Calibri" panose="020F0502020204030204" pitchFamily="34" charset="0"/>
                <a:cs typeface="Calibri" panose="020F0502020204030204" pitchFamily="34" charset="0"/>
              </a:rPr>
              <a:t>edian follow-up: 45.3 </a:t>
            </a:r>
            <a:r>
              <a:rPr lang="en-US" altLang="en-US" sz="1800" b="0" dirty="0" err="1">
                <a:solidFill>
                  <a:schemeClr val="bg1"/>
                </a:solidFill>
                <a:latin typeface="Calibri" panose="020F0502020204030204" pitchFamily="34" charset="0"/>
                <a:cs typeface="Calibri" panose="020F0502020204030204" pitchFamily="34" charset="0"/>
              </a:rPr>
              <a:t>mo</a:t>
            </a:r>
            <a:endParaRPr lang="en-US" b="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16009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MATRix/IELSG43: Toxicity (ITT)</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3876785209"/>
              </p:ext>
            </p:extLst>
          </p:nvPr>
        </p:nvGraphicFramePr>
        <p:xfrm>
          <a:off x="709666" y="1402400"/>
          <a:ext cx="10772668" cy="4602688"/>
        </p:xfrm>
        <a:graphic>
          <a:graphicData uri="http://schemas.openxmlformats.org/drawingml/2006/table">
            <a:tbl>
              <a:tblPr/>
              <a:tblGrid>
                <a:gridCol w="5191112">
                  <a:extLst>
                    <a:ext uri="{9D8B030D-6E8A-4147-A177-3AD203B41FA5}">
                      <a16:colId xmlns:a16="http://schemas.microsoft.com/office/drawing/2014/main" val="20000"/>
                    </a:ext>
                  </a:extLst>
                </a:gridCol>
                <a:gridCol w="2790778">
                  <a:extLst>
                    <a:ext uri="{9D8B030D-6E8A-4147-A177-3AD203B41FA5}">
                      <a16:colId xmlns:a16="http://schemas.microsoft.com/office/drawing/2014/main" val="2572095419"/>
                    </a:ext>
                  </a:extLst>
                </a:gridCol>
                <a:gridCol w="2790778">
                  <a:extLst>
                    <a:ext uri="{9D8B030D-6E8A-4147-A177-3AD203B41FA5}">
                      <a16:colId xmlns:a16="http://schemas.microsoft.com/office/drawing/2014/main" val="975444713"/>
                    </a:ext>
                  </a:extLst>
                </a:gridCol>
              </a:tblGrid>
              <a:tr h="35491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 Toxicity,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HDT-ASCT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R-DeVIC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05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5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05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05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Febrile neutropenia/infection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r h="205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7632700"/>
                  </a:ext>
                </a:extLst>
              </a:tr>
              <a:tr h="205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Oral mucositis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94317842"/>
                  </a:ext>
                </a:extLst>
              </a:tr>
              <a:tr h="205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Vascular disorders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55278916"/>
                  </a:ext>
                </a:extLst>
              </a:tr>
              <a:tr h="205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Nervous system disorders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59196319"/>
                  </a:ext>
                </a:extLst>
              </a:tr>
              <a:tr h="205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Psychiatric disorders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37654620"/>
                  </a:ext>
                </a:extLst>
              </a:tr>
              <a:tr h="205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Cardiac disorders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19382080"/>
                  </a:ext>
                </a:extLst>
              </a:tr>
              <a:tr h="205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Renal toxicity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60410742"/>
                  </a:ext>
                </a:extLst>
              </a:tr>
              <a:tr h="2054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Treatment-related deaths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14952649"/>
                  </a:ext>
                </a:extLst>
              </a:tr>
            </a:tbl>
          </a:graphicData>
        </a:graphic>
      </p:graphicFrame>
      <p:sp>
        <p:nvSpPr>
          <p:cNvPr id="2" name="Text Box 15">
            <a:extLst>
              <a:ext uri="{FF2B5EF4-FFF2-40B4-BE49-F238E27FC236}">
                <a16:creationId xmlns:a16="http://schemas.microsoft.com/office/drawing/2014/main" id="{90D43DC8-AD10-56AB-43C2-081DB9DC1A6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Illerhaus. ASH 2022. Abstr LBA-3.</a:t>
            </a:r>
            <a:endParaRPr lang="en-US" altLang="en-US" sz="1200" b="0" dirty="0">
              <a:solidFill>
                <a:schemeClr val="bg2"/>
              </a:solidFill>
              <a:latin typeface="Calibri" panose="020F0502020204030204" pitchFamily="34" charset="0"/>
            </a:endParaRPr>
          </a:p>
        </p:txBody>
      </p:sp>
      <p:sp>
        <p:nvSpPr>
          <p:cNvPr id="3" name="TextBox 2">
            <a:extLst>
              <a:ext uri="{FF2B5EF4-FFF2-40B4-BE49-F238E27FC236}">
                <a16:creationId xmlns:a16="http://schemas.microsoft.com/office/drawing/2014/main" id="{1BDD6443-5D2D-2BDE-0DEA-CDA1881DB432}"/>
              </a:ext>
            </a:extLst>
          </p:cNvPr>
          <p:cNvSpPr txBox="1"/>
          <p:nvPr/>
        </p:nvSpPr>
        <p:spPr bwMode="auto">
          <a:xfrm>
            <a:off x="709666" y="6037421"/>
            <a:ext cx="80088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buFont typeface="Wingdings" panose="05000000000000000000" pitchFamily="2" charset="2"/>
              <a:buChar char="§"/>
            </a:pPr>
            <a:r>
              <a:rPr lang="en-US" altLang="en-US" sz="1600" b="0" kern="0" dirty="0">
                <a:solidFill>
                  <a:schemeClr val="bg1"/>
                </a:solidFill>
                <a:latin typeface="+mn-lt"/>
              </a:rPr>
              <a:t>No difference in neurotoxicity to date</a:t>
            </a:r>
            <a:endParaRPr lang="en-US" sz="1600" b="0" dirty="0">
              <a:solidFill>
                <a:schemeClr val="bg1"/>
              </a:solidFill>
              <a:latin typeface="+mn-lt"/>
            </a:endParaRPr>
          </a:p>
        </p:txBody>
      </p:sp>
    </p:spTree>
    <p:extLst>
      <p:ext uri="{BB962C8B-B14F-4D97-AF65-F5344CB8AC3E}">
        <p14:creationId xmlns:p14="http://schemas.microsoft.com/office/powerpoint/2010/main" val="4135642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MATRix/IELSG43: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In this phase III trial, consolidation with HDT-ASCT significantly prolonged PFS and OS compared with conventional immunochemotherapy in patients with untreated PCNSL</a:t>
            </a:r>
          </a:p>
          <a:p>
            <a:pPr lvl="1"/>
            <a:r>
              <a:rPr lang="en-US" altLang="en-US" sz="2400" dirty="0"/>
              <a:t>With median follow-up of 45.3 mo, risk of progression reduced by 60% </a:t>
            </a:r>
            <a:br>
              <a:rPr lang="en-US" altLang="en-US" sz="2400" dirty="0"/>
            </a:br>
            <a:r>
              <a:rPr lang="en-US" altLang="en-US" sz="2400" dirty="0"/>
              <a:t>(</a:t>
            </a:r>
            <a:r>
              <a:rPr lang="en-US" altLang="en-US" sz="2400" i="1" dirty="0"/>
              <a:t>P</a:t>
            </a:r>
            <a:r>
              <a:rPr lang="en-US" altLang="en-US" sz="2400" dirty="0"/>
              <a:t> = .0002), and risk of death reduced by 54% (</a:t>
            </a:r>
            <a:r>
              <a:rPr lang="en-US" altLang="en-US" sz="2400" i="1" dirty="0"/>
              <a:t>P</a:t>
            </a:r>
            <a:r>
              <a:rPr lang="en-US" altLang="en-US" sz="2400" dirty="0"/>
              <a:t> = .0077)</a:t>
            </a:r>
          </a:p>
          <a:p>
            <a:r>
              <a:rPr lang="en-US" altLang="en-US" sz="2600" dirty="0"/>
              <a:t>Rates of remission in both treatment arms after consolidation were similar</a:t>
            </a:r>
          </a:p>
          <a:p>
            <a:r>
              <a:rPr lang="en-US" altLang="en-US" sz="2600" dirty="0"/>
              <a:t>Investigators suggested that a shorter treatment approach with R-MTX followed by 2 cycles of the MATRix regimen may reduce toxicity during the induction phase; this regimen is being investigated in the phase III OptiMATe trial (NCT04931368)</a:t>
            </a:r>
            <a:endParaRPr lang="en-US" altLang="en-US" sz="2600" b="0" kern="0" dirty="0"/>
          </a:p>
        </p:txBody>
      </p:sp>
      <p:sp>
        <p:nvSpPr>
          <p:cNvPr id="3" name="Text Box 15">
            <a:extLst>
              <a:ext uri="{FF2B5EF4-FFF2-40B4-BE49-F238E27FC236}">
                <a16:creationId xmlns:a16="http://schemas.microsoft.com/office/drawing/2014/main" id="{5D36F0C3-0E99-4B45-EC6B-351F46C457D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Illerhaus. ASH 2022. Abstr LBA-3.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56M7VY3CDVN5-1914302834-2</_dlc_DocId>
    <_dlc_DocIdUrl xmlns="d54cbe69-32bd-412a-b004-9152f949605e">
      <Url>https://intranet.clinicaloptions.com/mews/oncology/ONC_2022_ASH_CF_(5667)/LYMPH_LBA-3_Illerhaus/_layouts/15/DocIdRedir.aspx?ID=56M7VY3CDVN5-1914302834-2</Url>
      <Description>56M7VY3CDVN5-1914302834-2</Description>
    </_dlc_DocIdUrl>
    <Document_x0020_Category xmlns="81a30e2f-6db6-4d7f-86ec-39d3ee7aaa08">Conference Capsule Slides</Document_x0020_Category>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F1D108B4DF5C374D92D69EA5F6F2F833" ma:contentTypeVersion="1" ma:contentTypeDescription="Create a new document." ma:contentTypeScope="" ma:versionID="e5df3c80eb2a5023bf741ea55bbd89d4">
  <xsd:schema xmlns:xsd="http://www.w3.org/2001/XMLSchema" xmlns:xs="http://www.w3.org/2001/XMLSchema" xmlns:p="http://schemas.microsoft.com/office/2006/metadata/properties" xmlns:ns2="d54cbe69-32bd-412a-b004-9152f949605e" xmlns:ns3="81a30e2f-6db6-4d7f-86ec-39d3ee7aaa08" targetNamespace="http://schemas.microsoft.com/office/2006/metadata/properties" ma:root="true" ma:fieldsID="9fcb66f782c7c8ab46d55eb954c2cbe2" ns2:_="" ns3:_="">
    <xsd:import namespace="d54cbe69-32bd-412a-b004-9152f949605e"/>
    <xsd:import namespace="81a30e2f-6db6-4d7f-86ec-39d3ee7aaa0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1a30e2f-6db6-4d7f-86ec-39d3ee7aaa0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4.xml><?xml version="1.0" encoding="utf-8"?>
<ds:datastoreItem xmlns:ds="http://schemas.openxmlformats.org/officeDocument/2006/customXml" ds:itemID="{5BA55BC3-5A03-47C2-8EC3-D964C3B5E779}">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d54cbe69-32bd-412a-b004-9152f949605e"/>
    <ds:schemaRef ds:uri="81a30e2f-6db6-4d7f-86ec-39d3ee7aaa08"/>
    <ds:schemaRef ds:uri="http://www.w3.org/XML/1998/namespace"/>
  </ds:schemaRefs>
</ds:datastoreItem>
</file>

<file path=customXml/itemProps5.xml><?xml version="1.0" encoding="utf-8"?>
<ds:datastoreItem xmlns:ds="http://schemas.openxmlformats.org/officeDocument/2006/customXml" ds:itemID="{33F76707-151E-4F98-8EFD-B0C9838DFF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1a30e2f-6db6-4d7f-86ec-39d3ee7aaa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4904</TotalTime>
  <Words>1530</Words>
  <Application>Microsoft Office PowerPoint</Application>
  <PresentationFormat>Widescreen</PresentationFormat>
  <Paragraphs>194</Paragraphs>
  <Slides>9</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Calibri</vt:lpstr>
      <vt:lpstr>Times</vt:lpstr>
      <vt:lpstr>Wingdings</vt:lpstr>
      <vt:lpstr>2022_CCO_Template</vt:lpstr>
      <vt:lpstr>4_2017_HTAA_Diabetes</vt:lpstr>
      <vt:lpstr>MATRix/IELSG43: Phase III Trial of High-Dose Chemotherapy + ASCT vs Nonmyeloablative Chemoimmunotherapy as Consolidation for Primary CNS Lymphoma</vt:lpstr>
      <vt:lpstr>About These Slides</vt:lpstr>
      <vt:lpstr>MATRix/IELSG43: Background</vt:lpstr>
      <vt:lpstr>MATRix/IELSG43: Study Design</vt:lpstr>
      <vt:lpstr>MATRix/IELSG43: Baseline Characteristics (ITT)</vt:lpstr>
      <vt:lpstr>MATRix/IELSG43: Efficacy Outcomes</vt:lpstr>
      <vt:lpstr>MATRix/IELSG43: Toxicity (ITT)</vt:lpstr>
      <vt:lpstr>MATRix/IELSG43: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MATRix/IELSG43: Phase III Trial of High-Dose Chemotherapy + ASCT vs Nonmyeloablative Chemoimmunotherapy as Consolidation for Primary CNS Lymphoma</dc:title>
  <dc:creator>Preferred User</dc:creator>
  <cp:lastModifiedBy>Jessica Buckley</cp:lastModifiedBy>
  <cp:revision>104</cp:revision>
  <cp:lastPrinted>2016-09-26T20:21:49Z</cp:lastPrinted>
  <dcterms:created xsi:type="dcterms:W3CDTF">2005-05-27T15:08:01Z</dcterms:created>
  <dcterms:modified xsi:type="dcterms:W3CDTF">2022-12-17T21:46:24Z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f6096db5-8cfa-4975-9127-af33207d801e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0x010100F1D108B4DF5C374D92D69EA5F6F2F833</vt:lpwstr>
  </property>
  <property fmtid="{D5CDD505-2E9C-101B-9397-08002B2CF9AE}" pid="9" name="MediaServiceImageTags">
    <vt:lpwstr/>
  </property>
</Properties>
</file>