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 id="2147484668" r:id="rId7"/>
  </p:sldMasterIdLst>
  <p:notesMasterIdLst>
    <p:notesMasterId r:id="rId19"/>
  </p:notesMasterIdLst>
  <p:handoutMasterIdLst>
    <p:handoutMasterId r:id="rId20"/>
  </p:handoutMasterIdLst>
  <p:sldIdLst>
    <p:sldId id="321" r:id="rId8"/>
    <p:sldId id="308" r:id="rId9"/>
    <p:sldId id="559" r:id="rId10"/>
    <p:sldId id="578" r:id="rId11"/>
    <p:sldId id="561" r:id="rId12"/>
    <p:sldId id="575" r:id="rId13"/>
    <p:sldId id="574" r:id="rId14"/>
    <p:sldId id="576" r:id="rId15"/>
    <p:sldId id="577" r:id="rId16"/>
    <p:sldId id="568" r:id="rId17"/>
    <p:sldId id="553" r:id="rId18"/>
  </p:sldIdLst>
  <p:sldSz cx="12192000" cy="6858000"/>
  <p:notesSz cx="7315200" cy="9601200"/>
  <p:custDataLst>
    <p:tags r:id="rId21"/>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4128" userDrawn="1">
          <p15:clr>
            <a:srgbClr val="A4A3A4"/>
          </p15:clr>
        </p15:guide>
        <p15:guide id="2" orient="horz" pos="1008" userDrawn="1">
          <p15:clr>
            <a:srgbClr val="A4A3A4"/>
          </p15:clr>
        </p15:guide>
        <p15:guide id="3" orient="horz" pos="4032" userDrawn="1">
          <p15:clr>
            <a:srgbClr val="A4A3A4"/>
          </p15:clr>
        </p15:guide>
        <p15:guide id="4" orient="horz" pos="151" userDrawn="1">
          <p15:clr>
            <a:srgbClr val="A4A3A4"/>
          </p15:clr>
        </p15:guide>
        <p15:guide id="5" orient="horz" pos="264" userDrawn="1">
          <p15:clr>
            <a:srgbClr val="A4A3A4"/>
          </p15:clr>
        </p15:guide>
        <p15:guide id="6" orient="horz" pos="3912" userDrawn="1">
          <p15:clr>
            <a:srgbClr val="A4A3A4"/>
          </p15:clr>
        </p15:guide>
        <p15:guide id="7" orient="horz" userDrawn="1">
          <p15:clr>
            <a:srgbClr val="A4A3A4"/>
          </p15:clr>
        </p15:guide>
        <p15:guide id="8" pos="329" userDrawn="1">
          <p15:clr>
            <a:srgbClr val="A4A3A4"/>
          </p15:clr>
        </p15:guide>
        <p15:guide id="9" pos="7407" userDrawn="1">
          <p15:clr>
            <a:srgbClr val="A4A3A4"/>
          </p15:clr>
        </p15:guide>
        <p15:guide id="10" pos="3864" userDrawn="1">
          <p15:clr>
            <a:srgbClr val="A4A3A4"/>
          </p15:clr>
        </p15:guide>
        <p15:guide id="11" pos="453" userDrawn="1">
          <p15:clr>
            <a:srgbClr val="A4A3A4"/>
          </p15:clr>
        </p15:guide>
        <p15:guide id="13" pos="7248" userDrawn="1">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3"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2"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aboecler@clinicaloptions.com" initials="a" lastIdx="1" clrIdx="14">
    <p:extLst>
      <p:ext uri="{19B8F6BF-5375-455C-9EA6-DF929625EA0E}">
        <p15:presenceInfo xmlns:p15="http://schemas.microsoft.com/office/powerpoint/2012/main" userId="aboecler@clinicaloptions.com" providerId="None"/>
      </p:ext>
    </p:extLst>
  </p:cmAuthor>
  <p:cmAuthor id="16" name="Marie Rush" initials="MR" lastIdx="14" clrIdx="15">
    <p:extLst>
      <p:ext uri="{19B8F6BF-5375-455C-9EA6-DF929625EA0E}">
        <p15:presenceInfo xmlns:p15="http://schemas.microsoft.com/office/powerpoint/2012/main" userId="S::mrush@clinicaloptions.com::0630ae8a-d7a0-439a-9d44-e2f536864f0f" providerId="AD"/>
      </p:ext>
    </p:extLst>
  </p:cmAuthor>
  <p:cmAuthor id="17" name="mcartwright@clinicaloptions.com" initials="m" lastIdx="3" clrIdx="16">
    <p:extLst>
      <p:ext uri="{19B8F6BF-5375-455C-9EA6-DF929625EA0E}">
        <p15:presenceInfo xmlns:p15="http://schemas.microsoft.com/office/powerpoint/2012/main" userId="mcartwright@clinicaloptions.com" providerId="None"/>
      </p:ext>
    </p:extLst>
  </p:cmAuthor>
  <p:cmAuthor id="18" name="CLINICALOPTIONS\tquill" initials="C" lastIdx="1" clrIdx="17">
    <p:extLst>
      <p:ext uri="{19B8F6BF-5375-455C-9EA6-DF929625EA0E}">
        <p15:presenceInfo xmlns:p15="http://schemas.microsoft.com/office/powerpoint/2012/main" userId="CLINICALOPTIONS\tquill" providerId="None"/>
      </p:ext>
    </p:extLst>
  </p:cmAuthor>
  <p:cmAuthor id="19" name="Christy Seals" initials="CS" lastIdx="2" clrIdx="18">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2F2"/>
    <a:srgbClr val="CDCDCF"/>
    <a:srgbClr val="015873"/>
    <a:srgbClr val="E1471D"/>
    <a:srgbClr val="00823B"/>
    <a:srgbClr val="046376"/>
    <a:srgbClr val="013763"/>
    <a:srgbClr val="033453"/>
    <a:srgbClr val="006264"/>
    <a:srgbClr val="FDB3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2DCE40-A626-4EF3-935C-1E806D46FD0D}" v="25" dt="2022-12-17T19:09:58.355"/>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49" autoAdjust="0"/>
    <p:restoredTop sz="84799" autoAdjust="0"/>
  </p:normalViewPr>
  <p:slideViewPr>
    <p:cSldViewPr snapToGrid="0">
      <p:cViewPr varScale="1">
        <p:scale>
          <a:sx n="73" d="100"/>
          <a:sy n="73" d="100"/>
        </p:scale>
        <p:origin x="1022" y="53"/>
      </p:cViewPr>
      <p:guideLst>
        <p:guide orient="horz" pos="4128"/>
        <p:guide orient="horz" pos="1008"/>
        <p:guide orient="horz" pos="4032"/>
        <p:guide orient="horz" pos="151"/>
        <p:guide orient="horz" pos="264"/>
        <p:guide orient="horz" pos="3912"/>
        <p:guide orient="horz"/>
        <p:guide pos="329"/>
        <p:guide pos="7407"/>
        <p:guide pos="3864"/>
        <p:guide pos="453"/>
        <p:guide pos="7248"/>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tags" Target="tags/tag1.xml"/><Relationship Id="rId7" Type="http://schemas.openxmlformats.org/officeDocument/2006/relationships/slideMaster" Target="slideMasters/slideMaster2.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4.xml"/><Relationship Id="rId24" Type="http://schemas.openxmlformats.org/officeDocument/2006/relationships/viewProps" Target="viewProps.xml"/><Relationship Id="rId5" Type="http://schemas.openxmlformats.org/officeDocument/2006/relationships/customXml" Target="../customXml/item5.xml"/><Relationship Id="rId15" Type="http://schemas.openxmlformats.org/officeDocument/2006/relationships/slide" Target="slides/slide8.xml"/><Relationship Id="rId23" Type="http://schemas.openxmlformats.org/officeDocument/2006/relationships/presProps" Target="presProps.xml"/><Relationship Id="rId10" Type="http://schemas.openxmlformats.org/officeDocument/2006/relationships/slide" Target="slides/slide3.xml"/><Relationship Id="rId19"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commentAuthors" Target="commentAuthors.xml"/><Relationship Id="rId27" Type="http://schemas.microsoft.com/office/2015/10/relationships/revisionInfo" Target="revisionInfo.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32421252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FL, follicular lymphoma; mAb, monoclonal antibody; R/R, relapsed/refractory; R</a:t>
            </a:r>
            <a:r>
              <a:rPr lang="en-US" i="1" baseline="30000" dirty="0"/>
              <a:t>2</a:t>
            </a:r>
            <a:r>
              <a:rPr lang="en-US" i="1" dirty="0"/>
              <a:t>, lenalidomide/rituximab; </a:t>
            </a:r>
            <a:r>
              <a:rPr lang="nl-NL" i="1" dirty="0"/>
              <a:t>RP3D, </a:t>
            </a:r>
            <a:r>
              <a:rPr lang="en-US" i="1" dirty="0"/>
              <a:t>recommended phase III dose.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5010479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CrCl, creatinine clearance; CIT, chemoimmunotherapy; CT, chemotherapy; ECOG, Eastern Cooperative Oncology Group; FL, follicular lymphoma; HSCT, hematopoietic stem cell transplant; PK, pharmacokinetic; PS, performance status; R/R, relapsed/refractory; R</a:t>
            </a:r>
            <a:r>
              <a:rPr lang="en-US" i="1" baseline="30000" dirty="0"/>
              <a:t>2</a:t>
            </a:r>
            <a:r>
              <a:rPr lang="en-US" i="1" dirty="0"/>
              <a:t>, lenalidomide/rituximab; </a:t>
            </a:r>
            <a:r>
              <a:rPr lang="nl-NL" i="1" dirty="0"/>
              <a:t>RP3D, </a:t>
            </a:r>
            <a:r>
              <a:rPr lang="en-US" i="1" dirty="0"/>
              <a:t>recommended phase III dose.</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30108565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latin typeface="Arial" panose="020B0604020202020204" pitchFamily="34" charset="0"/>
                <a:cs typeface="Arial" panose="020B0604020202020204" pitchFamily="34" charset="0"/>
              </a:rPr>
              <a:t>BL, baseline; CHOP, </a:t>
            </a:r>
            <a:r>
              <a:rPr lang="en-US" b="0" i="1" dirty="0">
                <a:solidFill>
                  <a:srgbClr val="333333"/>
                </a:solidFill>
                <a:effectLst/>
                <a:latin typeface="Arial" panose="020B0604020202020204" pitchFamily="34" charset="0"/>
                <a:cs typeface="Arial" panose="020B0604020202020204" pitchFamily="34" charset="0"/>
              </a:rPr>
              <a:t>cyclophosphamide/doxorubicin/vincristine/prednisone; </a:t>
            </a:r>
            <a:r>
              <a:rPr lang="en-US" b="0" i="1" dirty="0">
                <a:latin typeface="Arial" panose="020B0604020202020204" pitchFamily="34" charset="0"/>
                <a:cs typeface="Arial" panose="020B0604020202020204" pitchFamily="34" charset="0"/>
              </a:rPr>
              <a:t>CT, chemotherapy; DLBCL, diffuse large B-cell lymphoma; ECOG, Eastern Cooperative Oncology Group; FL, follicular lymphoma; LDH, lactate dehydrogenase; mAb, monoclonal antibody; O, </a:t>
            </a:r>
            <a:r>
              <a:rPr lang="en-US" b="0" i="1" dirty="0" err="1">
                <a:latin typeface="Arial" panose="020B0604020202020204" pitchFamily="34" charset="0"/>
                <a:cs typeface="Arial" panose="020B0604020202020204" pitchFamily="34" charset="0"/>
              </a:rPr>
              <a:t>obinutuzumab</a:t>
            </a:r>
            <a:r>
              <a:rPr lang="en-US" b="0" i="1" dirty="0">
                <a:latin typeface="Arial" panose="020B0604020202020204" pitchFamily="34" charset="0"/>
                <a:cs typeface="Arial" panose="020B0604020202020204" pitchFamily="34" charset="0"/>
              </a:rPr>
              <a:t>; PD, progressive disease; POD24, progression of disease in 24 months; PS, performance status; R, rituximab; R</a:t>
            </a:r>
            <a:r>
              <a:rPr lang="en-US" b="0" i="1" baseline="30000" dirty="0">
                <a:latin typeface="Arial" panose="020B0604020202020204" pitchFamily="34" charset="0"/>
                <a:cs typeface="Arial" panose="020B0604020202020204" pitchFamily="34" charset="0"/>
              </a:rPr>
              <a:t>2</a:t>
            </a:r>
            <a:r>
              <a:rPr lang="en-US" b="0" i="1" dirty="0">
                <a:latin typeface="Arial" panose="020B0604020202020204" pitchFamily="34" charset="0"/>
                <a:cs typeface="Arial" panose="020B0604020202020204" pitchFamily="34" charset="0"/>
              </a:rPr>
              <a:t>, lenalidomide/rituximab; tx, treatment; ULN, upper limit of normal.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29753892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DLT, dose-limiting toxicity; mod, modification; R</a:t>
            </a:r>
            <a:r>
              <a:rPr lang="en-US" i="1" baseline="30000" dirty="0"/>
              <a:t>2</a:t>
            </a:r>
            <a:r>
              <a:rPr lang="en-US" i="1" dirty="0"/>
              <a:t>, lenalidomide/rituximab; </a:t>
            </a:r>
            <a:r>
              <a:rPr lang="nl-NL" i="1" dirty="0"/>
              <a:t>RP3D, </a:t>
            </a:r>
            <a:r>
              <a:rPr lang="en-US" i="1" dirty="0"/>
              <a:t>recommended phase III dose; TEAE, treatment-emergent adverse event.</a:t>
            </a:r>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31452797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B-ALL, B-cell acute lymphoblastic leukemia; BR, bendamustine/rituximab; FL, follicular lymphoma; G-CSF, granulocyte-colony stimulating factor; R/R, relapsed/refractory; R</a:t>
            </a:r>
            <a:r>
              <a:rPr lang="en-US" i="1" baseline="30000" dirty="0"/>
              <a:t>2</a:t>
            </a:r>
            <a:r>
              <a:rPr lang="en-US" i="1" dirty="0"/>
              <a:t>, lenalidomide/rituximab; TEAE, treatment-emergent adverse event; </a:t>
            </a:r>
            <a:r>
              <a:rPr lang="en-US" i="1" dirty="0" err="1"/>
              <a:t>tx</a:t>
            </a:r>
            <a:r>
              <a:rPr lang="en-US" i="1" dirty="0"/>
              <a:t>, treatment.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203935250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CR, complete response; DoR, duration of response; Mut, mutated; ORR, objective response rate; PD, progressive disease; POD24, progression of disease in 24 months; PR, partial response; R</a:t>
            </a:r>
            <a:r>
              <a:rPr lang="en-US" b="0" i="1" baseline="30000" dirty="0"/>
              <a:t>2</a:t>
            </a:r>
            <a:r>
              <a:rPr lang="en-US" b="0" i="1" dirty="0"/>
              <a:t>, lenalidomide/rituximab; SD, stable disease; WT, wild-type.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40678068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Mut</a:t>
            </a:r>
            <a:r>
              <a:rPr lang="en-US" b="0" i="1"/>
              <a:t>, mutated; PFS</a:t>
            </a:r>
            <a:r>
              <a:rPr lang="en-US" b="0" i="1" dirty="0"/>
              <a:t>, progression-free survival; POD24, progression of disease in 24 months; R</a:t>
            </a:r>
            <a:r>
              <a:rPr lang="en-US" b="0" i="1" baseline="30000" dirty="0"/>
              <a:t>2</a:t>
            </a:r>
            <a:r>
              <a:rPr lang="en-US" b="0" i="1" dirty="0"/>
              <a:t>, lenalidomide/rituximab; WT, wild-type.</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8725203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FL, follicular lymphoma; POD24, progression of disease in 24 months; R/R, relapsed/refractory; R</a:t>
            </a:r>
            <a:r>
              <a:rPr lang="en-US" b="0" i="1" baseline="30000" dirty="0"/>
              <a:t>2</a:t>
            </a:r>
            <a:r>
              <a:rPr lang="en-US" b="0" i="1" dirty="0"/>
              <a:t>, lenalidomide/rituximab; RP3D, recommended phase III dose; TEAE, treatment 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dirty="0"/>
          </a:p>
        </p:txBody>
      </p:sp>
    </p:spTree>
    <p:extLst>
      <p:ext uri="{BB962C8B-B14F-4D97-AF65-F5344CB8AC3E}">
        <p14:creationId xmlns:p14="http://schemas.microsoft.com/office/powerpoint/2010/main" val="1051997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2578901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1170075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05802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D5AE0D20-52C4-48A2-89D4-172F2B1999E4}"/>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20" name="Rectangle 55">
            <a:extLst>
              <a:ext uri="{FF2B5EF4-FFF2-40B4-BE49-F238E27FC236}">
                <a16:creationId xmlns:a16="http://schemas.microsoft.com/office/drawing/2014/main" id="{BF36614D-B8F2-481E-A87C-8DAC5BE9301F}"/>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3" name="Straight Connector 22">
            <a:extLst>
              <a:ext uri="{FF2B5EF4-FFF2-40B4-BE49-F238E27FC236}">
                <a16:creationId xmlns:a16="http://schemas.microsoft.com/office/drawing/2014/main" id="{26515A54-8674-49F7-B1B4-23E0F7F8AB6D}"/>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7" name="Picture 6" descr="A picture containing graphical user interface&#10;&#10;Description automatically generated">
            <a:extLst>
              <a:ext uri="{FF2B5EF4-FFF2-40B4-BE49-F238E27FC236}">
                <a16:creationId xmlns:a16="http://schemas.microsoft.com/office/drawing/2014/main" id="{1AE0BAE1-3D36-4D10-A7AD-BD8590621F2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2" y="5361711"/>
            <a:ext cx="2307155" cy="1231685"/>
          </a:xfrm>
          <a:prstGeom prst="rect">
            <a:avLst/>
          </a:prstGeom>
        </p:spPr>
      </p:pic>
    </p:spTree>
    <p:extLst>
      <p:ext uri="{BB962C8B-B14F-4D97-AF65-F5344CB8AC3E}">
        <p14:creationId xmlns:p14="http://schemas.microsoft.com/office/powerpoint/2010/main" val="309645329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1983332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7" name="Picture 6" descr="A picture containing icon&#10;&#10;Description automatically generated">
            <a:extLst>
              <a:ext uri="{FF2B5EF4-FFF2-40B4-BE49-F238E27FC236}">
                <a16:creationId xmlns:a16="http://schemas.microsoft.com/office/drawing/2014/main" id="{04DEA507-47F0-47F5-8FDD-F2A67A5FC6F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9" name="Straight Connector 8">
            <a:extLst>
              <a:ext uri="{FF2B5EF4-FFF2-40B4-BE49-F238E27FC236}">
                <a16:creationId xmlns:a16="http://schemas.microsoft.com/office/drawing/2014/main" id="{CA1E1C1F-8052-4D46-95F6-4763DA532C1B}"/>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1935401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94629858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1643304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1212059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74260500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romo Slide">
    <p:spTree>
      <p:nvGrpSpPr>
        <p:cNvPr id="1" name=""/>
        <p:cNvGrpSpPr/>
        <p:nvPr/>
      </p:nvGrpSpPr>
      <p:grpSpPr>
        <a:xfrm>
          <a:off x="0" y="0"/>
          <a:ext cx="0" cy="0"/>
          <a:chOff x="0" y="0"/>
          <a:chExt cx="0" cy="0"/>
        </a:xfrm>
      </p:grpSpPr>
      <p:sp>
        <p:nvSpPr>
          <p:cNvPr id="10" name="Content Placeholder 9"/>
          <p:cNvSpPr>
            <a:spLocks noGrp="1"/>
          </p:cNvSpPr>
          <p:nvPr>
            <p:ph sz="quarter" idx="11"/>
          </p:nvPr>
        </p:nvSpPr>
        <p:spPr>
          <a:xfrm>
            <a:off x="514351" y="4856674"/>
            <a:ext cx="11283950" cy="1155939"/>
          </a:xfrm>
          <a:prstGeom prst="rect">
            <a:avLst/>
          </a:prstGeom>
        </p:spPr>
        <p:txBody>
          <a:bodyPr/>
          <a:lstStyle>
            <a:lvl1pPr>
              <a:buFontTx/>
              <a:buNone/>
              <a:defRPr sz="2400" b="1">
                <a:solidFill>
                  <a:srgbClr val="F15D22"/>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12" name="Picture 11" descr="A picture containing icon&#10;&#10;Description automatically generated">
            <a:extLst>
              <a:ext uri="{FF2B5EF4-FFF2-40B4-BE49-F238E27FC236}">
                <a16:creationId xmlns:a16="http://schemas.microsoft.com/office/drawing/2014/main" id="{192E0BE1-26BC-407D-B1CF-75415D998CCE}"/>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b="38790"/>
          <a:stretch/>
        </p:blipFill>
        <p:spPr>
          <a:xfrm>
            <a:off x="9034667" y="5560297"/>
            <a:ext cx="3157333" cy="1029416"/>
          </a:xfrm>
          <a:prstGeom prst="rect">
            <a:avLst/>
          </a:prstGeom>
        </p:spPr>
      </p:pic>
      <p:sp>
        <p:nvSpPr>
          <p:cNvPr id="13" name="Rectangle 12">
            <a:extLst>
              <a:ext uri="{FF2B5EF4-FFF2-40B4-BE49-F238E27FC236}">
                <a16:creationId xmlns:a16="http://schemas.microsoft.com/office/drawing/2014/main" id="{4986DC48-4FA6-4EE5-809A-311FCAB745D3}"/>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5" name="Straight Connector 14">
            <a:extLst>
              <a:ext uri="{FF2B5EF4-FFF2-40B4-BE49-F238E27FC236}">
                <a16:creationId xmlns:a16="http://schemas.microsoft.com/office/drawing/2014/main" id="{5199828E-9944-45B0-9FE6-AFE44FC8F08F}"/>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446968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cxnSp>
        <p:nvCxnSpPr>
          <p:cNvPr id="8" name="Straight Connector 7">
            <a:extLst>
              <a:ext uri="{FF2B5EF4-FFF2-40B4-BE49-F238E27FC236}">
                <a16:creationId xmlns:a16="http://schemas.microsoft.com/office/drawing/2014/main" id="{A23480E7-968A-48C7-8C6C-4C950E843AED}"/>
              </a:ext>
            </a:extLst>
          </p:cNvPr>
          <p:cNvCxnSpPr/>
          <p:nvPr userDrawn="1"/>
        </p:nvCxnSpPr>
        <p:spPr>
          <a:xfrm>
            <a:off x="1" y="674353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Tree>
    <p:extLst>
      <p:ext uri="{BB962C8B-B14F-4D97-AF65-F5344CB8AC3E}">
        <p14:creationId xmlns:p14="http://schemas.microsoft.com/office/powerpoint/2010/main" val="3783582026"/>
      </p:ext>
    </p:extLst>
  </p:cSld>
  <p:clrMap bg1="dk2" tx1="lt1" bg2="dk1" tx2="lt2" accent1="accent1" accent2="accent2" accent3="accent3" accent4="accent4" accent5="accent5" accent6="accent6" hlink="hlink" folHlink="folHlink"/>
  <p:sldLayoutIdLst>
    <p:sldLayoutId id="2147484669" r:id="rId1"/>
    <p:sldLayoutId id="2147484670" r:id="rId2"/>
    <p:sldLayoutId id="2147484671" r:id="rId3"/>
    <p:sldLayoutId id="2147484672" r:id="rId4"/>
    <p:sldLayoutId id="2147484673" r:id="rId5"/>
    <p:sldLayoutId id="2147484674" r:id="rId6"/>
    <p:sldLayoutId id="2147484675" r:id="rId7"/>
    <p:sldLayoutId id="2147484676" r:id="rId8"/>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1.xml"/><Relationship Id="rId1" Type="http://schemas.openxmlformats.org/officeDocument/2006/relationships/slideLayout" Target="../slideLayouts/slideLayout2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SYMPHONY-1: Phase Ib Results of </a:t>
            </a:r>
            <a:br>
              <a:rPr lang="en-US" altLang="en-US" sz="4000" dirty="0"/>
            </a:br>
            <a:r>
              <a:rPr lang="en-US" altLang="en-US" sz="4000" dirty="0"/>
              <a:t>Tazemetostat + Lenalidomide and Rituximab in Relapsed/Refractory Follicular Lymphoma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23602"/>
            <a:ext cx="738062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AbbVie, Amgen, AstraZeneca, Epizyme, GSK, Incyte Corporation,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Jazz Pharmaceuticals, Karyopharm Therapeutics Inc., Novartis Pharmaceuticals Corporation, Sanofi, and Seagen.</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a:t>
            </a:r>
            <a:r>
              <a:rPr lang="en-US" sz="1600" i="1" kern="0" dirty="0">
                <a:solidFill>
                  <a:schemeClr val="bg2"/>
                </a:solidFill>
                <a:latin typeface="Calibri"/>
                <a:ea typeface="+mj-ea"/>
                <a:cs typeface="Calibri"/>
              </a:rPr>
              <a:t>2022 ASH Annual Meeting; December 10-13, 2022;</a:t>
            </a:r>
            <a:br>
              <a:rPr lang="en-US" sz="1600" i="1" kern="0" dirty="0">
                <a:solidFill>
                  <a:schemeClr val="bg2"/>
                </a:solidFill>
                <a:latin typeface="Calibri"/>
                <a:ea typeface="+mj-ea"/>
                <a:cs typeface="Calibri"/>
              </a:rPr>
            </a:br>
            <a:r>
              <a:rPr lang="en-US" sz="1600" i="1" kern="0" dirty="0">
                <a:solidFill>
                  <a:schemeClr val="bg2"/>
                </a:solidFill>
                <a:latin typeface="Calibri"/>
                <a:ea typeface="+mj-ea"/>
                <a:cs typeface="Calibri"/>
              </a:rPr>
              <a:t>New Orleans, Louisiana</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5"/>
                </a:rPr>
                <a:t>clinicaloptions.com</a:t>
              </a:r>
              <a:endParaRPr lang="en-US" altLang="en-US" sz="2000" b="0" dirty="0">
                <a:solidFill>
                  <a:schemeClr val="bg2"/>
                </a:solidFill>
                <a:latin typeface="Calibri" panose="020F050202020403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SYMPHONY-1 Phase Ib: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200" dirty="0"/>
              <a:t>Guidelines recommend second-line treatment with either R</a:t>
            </a:r>
            <a:r>
              <a:rPr lang="en-US" altLang="en-US" sz="2200" baseline="30000" dirty="0"/>
              <a:t>2</a:t>
            </a:r>
            <a:r>
              <a:rPr lang="en-US" altLang="en-US" sz="2200" dirty="0"/>
              <a:t> or an anti-CD20 mAb + chemoimmunotherapy in patients with R/R FL</a:t>
            </a:r>
            <a:r>
              <a:rPr lang="en-US" altLang="en-US" sz="2200" baseline="30000" dirty="0"/>
              <a:t>1</a:t>
            </a:r>
          </a:p>
          <a:p>
            <a:r>
              <a:rPr lang="en-US" altLang="en-US" sz="2200" dirty="0"/>
              <a:t>Tazemetostat: oral EZH2 inhibitor approved for adults with R/R FL who have either</a:t>
            </a:r>
            <a:r>
              <a:rPr lang="en-US" altLang="en-US" sz="2200" baseline="30000" dirty="0"/>
              <a:t>2</a:t>
            </a:r>
            <a:r>
              <a:rPr lang="en-US" altLang="en-US" sz="2200" dirty="0"/>
              <a:t>:</a:t>
            </a:r>
          </a:p>
          <a:p>
            <a:pPr lvl="1"/>
            <a:r>
              <a:rPr lang="en-US" altLang="en-US" sz="2000" dirty="0"/>
              <a:t>Mutant </a:t>
            </a:r>
            <a:r>
              <a:rPr lang="en-US" altLang="en-US" sz="2000" i="1" dirty="0"/>
              <a:t>EZH2 </a:t>
            </a:r>
            <a:r>
              <a:rPr lang="en-US" altLang="en-US" sz="2000" dirty="0"/>
              <a:t>and were previously treated with ≥2 prior therapies</a:t>
            </a:r>
          </a:p>
          <a:p>
            <a:pPr lvl="1"/>
            <a:r>
              <a:rPr lang="en-US" altLang="en-US" sz="2000" dirty="0"/>
              <a:t>No satisfactory alternative treatment options</a:t>
            </a:r>
            <a:endParaRPr lang="en-US" altLang="en-US" sz="2000" baseline="30000" dirty="0"/>
          </a:p>
          <a:p>
            <a:r>
              <a:rPr lang="en-US" altLang="en-US" sz="2200" dirty="0"/>
              <a:t>EZH2 is necessary for normal B-cell development and modulates B-cell tumor microenvironment</a:t>
            </a:r>
            <a:r>
              <a:rPr lang="en-US" altLang="en-US" sz="2200" baseline="30000" dirty="0"/>
              <a:t>3</a:t>
            </a:r>
            <a:r>
              <a:rPr lang="en-US" altLang="en-US" sz="2200" dirty="0"/>
              <a:t> </a:t>
            </a:r>
          </a:p>
          <a:p>
            <a:pPr lvl="1"/>
            <a:r>
              <a:rPr lang="en-US" altLang="en-US" sz="2000" dirty="0"/>
              <a:t>EZH2 inhibition may act synergistically in combination with other treatment approaches</a:t>
            </a:r>
            <a:endParaRPr lang="en-US" altLang="en-US" sz="2000" baseline="30000" dirty="0"/>
          </a:p>
          <a:p>
            <a:r>
              <a:rPr lang="en-US" altLang="en-US" sz="2200" dirty="0"/>
              <a:t>Current analysis of phase Ib/III SYMPHONY-1 trial reports phase Ib results for RP3D and preliminary efficacy and safety of tazemetostat in combination with R</a:t>
            </a:r>
            <a:r>
              <a:rPr lang="en-US" altLang="en-US" sz="2200" baseline="30000" dirty="0"/>
              <a:t>2</a:t>
            </a:r>
            <a:r>
              <a:rPr lang="en-US" altLang="en-US" sz="2200" dirty="0"/>
              <a:t> in patients with </a:t>
            </a:r>
            <a:br>
              <a:rPr lang="en-US" altLang="en-US" sz="2200" dirty="0"/>
            </a:br>
            <a:r>
              <a:rPr lang="en-US" altLang="en-US" sz="2200" dirty="0"/>
              <a:t>R/R FL after ≥1 prior therapy</a:t>
            </a:r>
            <a:r>
              <a:rPr lang="en-US" altLang="en-US" sz="2200" baseline="30000" dirty="0"/>
              <a:t>4</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9040342"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NCCN. Clinical practice guidelines in oncology: B-cell lymphomas. v.5.2022. nccn.org.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2. Tazemetostat PI. 3. Morschhauser. Blood Rev. 2022;56:100988. 4. Batlevi. ASH 2022. Abstr 954. </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18537653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2359D-916F-EEB6-2AE8-FBA826DFAED0}"/>
              </a:ext>
            </a:extLst>
          </p:cNvPr>
          <p:cNvSpPr>
            <a:spLocks noGrp="1"/>
          </p:cNvSpPr>
          <p:nvPr>
            <p:ph type="title"/>
          </p:nvPr>
        </p:nvSpPr>
        <p:spPr/>
        <p:txBody>
          <a:bodyPr/>
          <a:lstStyle/>
          <a:p>
            <a:r>
              <a:rPr lang="en-US" dirty="0"/>
              <a:t>SYMPHONY-1 Phase Ib: Study Design</a:t>
            </a:r>
          </a:p>
        </p:txBody>
      </p:sp>
      <p:sp>
        <p:nvSpPr>
          <p:cNvPr id="3" name="Content Placeholder 2">
            <a:extLst>
              <a:ext uri="{FF2B5EF4-FFF2-40B4-BE49-F238E27FC236}">
                <a16:creationId xmlns:a16="http://schemas.microsoft.com/office/drawing/2014/main" id="{9F354A5A-F9C2-E820-7220-82D1D197335F}"/>
              </a:ext>
            </a:extLst>
          </p:cNvPr>
          <p:cNvSpPr>
            <a:spLocks noGrp="1"/>
          </p:cNvSpPr>
          <p:nvPr>
            <p:ph idx="1"/>
          </p:nvPr>
        </p:nvSpPr>
        <p:spPr>
          <a:xfrm>
            <a:off x="604675" y="1513047"/>
            <a:ext cx="10877529" cy="1774902"/>
          </a:xfrm>
        </p:spPr>
        <p:txBody>
          <a:bodyPr/>
          <a:lstStyle/>
          <a:p>
            <a:r>
              <a:rPr lang="en-US" sz="2000" dirty="0"/>
              <a:t>Phase Ib safety run-in analysis (stage 1) of international, randomized, double-blind phase Ib/III trial</a:t>
            </a:r>
          </a:p>
          <a:p>
            <a:pPr lvl="1"/>
            <a:r>
              <a:rPr lang="en-US" sz="1800" dirty="0"/>
              <a:t>Stage 2: phase III design comparing tazemetostat at RP3D + R</a:t>
            </a:r>
            <a:r>
              <a:rPr lang="en-US" sz="1800" baseline="30000" dirty="0"/>
              <a:t>2</a:t>
            </a:r>
            <a:r>
              <a:rPr lang="en-US" sz="1800" dirty="0"/>
              <a:t> vs placebo + R</a:t>
            </a:r>
            <a:r>
              <a:rPr lang="en-US" sz="1800" baseline="30000" dirty="0"/>
              <a:t>2</a:t>
            </a:r>
            <a:r>
              <a:rPr lang="en-US" sz="1800" dirty="0"/>
              <a:t> in patients with R/R FL</a:t>
            </a:r>
          </a:p>
          <a:p>
            <a:pPr lvl="1"/>
            <a:r>
              <a:rPr lang="en-US" sz="1800" dirty="0"/>
              <a:t>Stage 3 (to be executed if stage 2 futility analysis finds that efficacy fails in overall population but is promising for </a:t>
            </a:r>
            <a:r>
              <a:rPr lang="en-US" sz="1800" i="1" dirty="0"/>
              <a:t>EZH2</a:t>
            </a:r>
            <a:r>
              <a:rPr lang="en-US" sz="1800" dirty="0"/>
              <a:t>-mutated subpopulation): in patients with </a:t>
            </a:r>
            <a:r>
              <a:rPr lang="en-US" sz="1800" i="1" dirty="0"/>
              <a:t>EZH2</a:t>
            </a:r>
            <a:r>
              <a:rPr lang="en-US" sz="1800" dirty="0"/>
              <a:t>-mutated R/R FL</a:t>
            </a:r>
          </a:p>
        </p:txBody>
      </p:sp>
      <p:sp>
        <p:nvSpPr>
          <p:cNvPr id="4" name="Text Box 15">
            <a:extLst>
              <a:ext uri="{FF2B5EF4-FFF2-40B4-BE49-F238E27FC236}">
                <a16:creationId xmlns:a16="http://schemas.microsoft.com/office/drawing/2014/main" id="{ED005722-4D1E-22CA-F9AF-B00D3006ED85}"/>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 NCT04224493.</a:t>
            </a:r>
            <a:endParaRPr lang="en-US" altLang="en-US" sz="1200" b="0" dirty="0">
              <a:solidFill>
                <a:schemeClr val="bg2"/>
              </a:solidFill>
              <a:latin typeface="Calibri" panose="020F0502020204030204" pitchFamily="34" charset="0"/>
            </a:endParaRPr>
          </a:p>
        </p:txBody>
      </p:sp>
      <p:sp>
        <p:nvSpPr>
          <p:cNvPr id="5" name="Text Box 45">
            <a:extLst>
              <a:ext uri="{FF2B5EF4-FFF2-40B4-BE49-F238E27FC236}">
                <a16:creationId xmlns:a16="http://schemas.microsoft.com/office/drawing/2014/main" id="{F06C7289-19AF-B257-7EB9-18354BFD6DF6}"/>
              </a:ext>
            </a:extLst>
          </p:cNvPr>
          <p:cNvSpPr txBox="1">
            <a:spLocks noChangeArrowheads="1"/>
          </p:cNvSpPr>
          <p:nvPr/>
        </p:nvSpPr>
        <p:spPr bwMode="auto">
          <a:xfrm>
            <a:off x="287079" y="3474061"/>
            <a:ext cx="3336003" cy="2554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Adults with R/R FL grades 1-3A; tumor tissue sufficient for </a:t>
            </a:r>
            <a:r>
              <a:rPr lang="en-GB" altLang="en-US" sz="1600" b="0" i="1" dirty="0">
                <a:solidFill>
                  <a:schemeClr val="bg1"/>
                </a:solidFill>
                <a:latin typeface="Calibri" panose="020F0502020204030204" pitchFamily="34" charset="0"/>
              </a:rPr>
              <a:t>EZH2</a:t>
            </a:r>
            <a:r>
              <a:rPr lang="en-GB" altLang="en-US" sz="1600" b="0" dirty="0">
                <a:solidFill>
                  <a:schemeClr val="bg1"/>
                </a:solidFill>
                <a:latin typeface="Calibri" panose="020F0502020204030204" pitchFamily="34" charset="0"/>
              </a:rPr>
              <a:t> mutation testing; ≥1 prior systemic CT, immunotherapy, or CIT; prior HSCT, prior CAR T-cell therapy permitted;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no prior </a:t>
            </a:r>
            <a:r>
              <a:rPr lang="en-GB" altLang="en-US" sz="1600" b="0" dirty="0" err="1">
                <a:solidFill>
                  <a:schemeClr val="bg1"/>
                </a:solidFill>
                <a:latin typeface="Calibri" panose="020F0502020204030204" pitchFamily="34" charset="0"/>
              </a:rPr>
              <a:t>lenolidomide</a:t>
            </a:r>
            <a:r>
              <a:rPr lang="en-GB" altLang="en-US" sz="1600" b="0" dirty="0">
                <a:solidFill>
                  <a:schemeClr val="bg1"/>
                </a:solidFill>
                <a:latin typeface="Calibri" panose="020F0502020204030204" pitchFamily="34" charset="0"/>
              </a:rPr>
              <a:t>, tazemetostat, or other EZH2 inhibitor; measurable disease per Lugano classification; </a:t>
            </a:r>
            <a:br>
              <a:rPr lang="en-GB" altLang="en-US" sz="1600" b="0" dirty="0">
                <a:solidFill>
                  <a:schemeClr val="bg1"/>
                </a:solidFill>
                <a:latin typeface="Calibri" panose="020F0502020204030204" pitchFamily="34" charset="0"/>
              </a:rPr>
            </a:br>
            <a:r>
              <a:rPr lang="en-GB" altLang="en-US" sz="1600" b="0" dirty="0">
                <a:solidFill>
                  <a:schemeClr val="bg1"/>
                </a:solidFill>
                <a:latin typeface="Calibri" panose="020F0502020204030204" pitchFamily="34" charset="0"/>
              </a:rPr>
              <a:t>ECOG PS 0-2</a:t>
            </a:r>
          </a:p>
          <a:p>
            <a:pPr algn="ctr">
              <a:lnSpc>
                <a:spcPct val="100000"/>
              </a:lnSpc>
              <a:spcBef>
                <a:spcPct val="0"/>
              </a:spcBef>
              <a:spcAft>
                <a:spcPct val="0"/>
              </a:spcAft>
              <a:buClrTx/>
              <a:buFontTx/>
              <a:buNone/>
            </a:pPr>
            <a:r>
              <a:rPr lang="en-GB" altLang="en-US" sz="1600" b="0" dirty="0">
                <a:solidFill>
                  <a:schemeClr val="bg1"/>
                </a:solidFill>
                <a:latin typeface="Calibri" panose="020F0502020204030204" pitchFamily="34" charset="0"/>
              </a:rPr>
              <a:t>(N = 44)</a:t>
            </a:r>
            <a:endParaRPr lang="en-US" altLang="en-US" sz="1600" b="0" dirty="0">
              <a:solidFill>
                <a:schemeClr val="bg1"/>
              </a:solidFill>
              <a:latin typeface="Calibri" panose="020F0502020204030204" pitchFamily="34" charset="0"/>
            </a:endParaRPr>
          </a:p>
        </p:txBody>
      </p:sp>
      <p:sp>
        <p:nvSpPr>
          <p:cNvPr id="6" name="Rectangle 46">
            <a:extLst>
              <a:ext uri="{FF2B5EF4-FFF2-40B4-BE49-F238E27FC236}">
                <a16:creationId xmlns:a16="http://schemas.microsoft.com/office/drawing/2014/main" id="{6B16035F-FAE8-116F-5F10-1EE7E630C7AA}"/>
              </a:ext>
            </a:extLst>
          </p:cNvPr>
          <p:cNvSpPr>
            <a:spLocks noChangeArrowheads="1"/>
          </p:cNvSpPr>
          <p:nvPr/>
        </p:nvSpPr>
        <p:spPr bwMode="auto">
          <a:xfrm>
            <a:off x="4445397" y="3765411"/>
            <a:ext cx="3631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bg1"/>
                </a:solidFill>
                <a:latin typeface="Calibri" panose="020F0502020204030204" pitchFamily="34" charset="0"/>
              </a:rPr>
              <a:t>Phase Ib: Dose Escalation (3 + 3 Design)</a:t>
            </a:r>
          </a:p>
        </p:txBody>
      </p:sp>
      <p:sp>
        <p:nvSpPr>
          <p:cNvPr id="8" name="Rectangle 49">
            <a:extLst>
              <a:ext uri="{FF2B5EF4-FFF2-40B4-BE49-F238E27FC236}">
                <a16:creationId xmlns:a16="http://schemas.microsoft.com/office/drawing/2014/main" id="{1DE75B2E-2A07-77FB-8B95-3DBFFF38A241}"/>
              </a:ext>
            </a:extLst>
          </p:cNvPr>
          <p:cNvSpPr>
            <a:spLocks noChangeArrowheads="1"/>
          </p:cNvSpPr>
          <p:nvPr/>
        </p:nvSpPr>
        <p:spPr bwMode="auto">
          <a:xfrm>
            <a:off x="4024313" y="4118784"/>
            <a:ext cx="4473576" cy="1265098"/>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Tazemetostat </a:t>
            </a:r>
            <a:r>
              <a:rPr lang="en-US" altLang="en-US" sz="1600" b="0" dirty="0">
                <a:solidFill>
                  <a:schemeClr val="tx1"/>
                </a:solidFill>
                <a:latin typeface="Calibri" panose="020F0502020204030204" pitchFamily="34" charset="0"/>
              </a:rPr>
              <a:t>400/600/800 mg BID x 28-d cycles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Rituximab</a:t>
            </a:r>
            <a:r>
              <a:rPr lang="en-US" altLang="en-US" sz="1600" b="0" dirty="0">
                <a:solidFill>
                  <a:schemeClr val="tx1"/>
                </a:solidFill>
                <a:latin typeface="Calibri" panose="020F0502020204030204" pitchFamily="34" charset="0"/>
              </a:rPr>
              <a:t> 375 mg/m</a:t>
            </a:r>
            <a:r>
              <a:rPr lang="en-US" altLang="en-US" sz="1600" b="0" baseline="30000" dirty="0">
                <a:solidFill>
                  <a:schemeClr val="tx1"/>
                </a:solidFill>
                <a:latin typeface="Calibri" panose="020F0502020204030204" pitchFamily="34" charset="0"/>
              </a:rPr>
              <a:t>2</a:t>
            </a:r>
            <a:r>
              <a:rPr lang="en-US" altLang="en-US" sz="1600" b="0" dirty="0">
                <a:solidFill>
                  <a:schemeClr val="tx1"/>
                </a:solidFill>
                <a:latin typeface="Calibri" panose="020F0502020204030204" pitchFamily="34" charset="0"/>
              </a:rPr>
              <a:t> IV on D1,8,15,22 of cycle 1, then D1 of cycles 2-5 +</a:t>
            </a:r>
          </a:p>
          <a:p>
            <a:pPr algn="ctr">
              <a:lnSpc>
                <a:spcPct val="100000"/>
              </a:lnSpc>
              <a:spcBef>
                <a:spcPct val="0"/>
              </a:spcBef>
              <a:spcAft>
                <a:spcPct val="0"/>
              </a:spcAft>
              <a:buClrTx/>
              <a:buFontTx/>
              <a:buNone/>
            </a:pPr>
            <a:r>
              <a:rPr lang="en-US" altLang="en-US" sz="1600" dirty="0">
                <a:solidFill>
                  <a:schemeClr val="tx1"/>
                </a:solidFill>
                <a:latin typeface="Calibri" panose="020F0502020204030204" pitchFamily="34" charset="0"/>
              </a:rPr>
              <a:t>Lenalidomide</a:t>
            </a:r>
            <a:r>
              <a:rPr lang="en-US" altLang="en-US" sz="1600" b="0" dirty="0">
                <a:solidFill>
                  <a:schemeClr val="tx1"/>
                </a:solidFill>
                <a:latin typeface="Calibri" panose="020F0502020204030204" pitchFamily="34" charset="0"/>
              </a:rPr>
              <a:t> 20 mg* PO QD on D1-21 of </a:t>
            </a:r>
            <a:br>
              <a:rPr lang="en-US" altLang="en-US" sz="1600" b="0" dirty="0">
                <a:solidFill>
                  <a:schemeClr val="tx1"/>
                </a:solidFill>
                <a:latin typeface="Calibri" panose="020F0502020204030204" pitchFamily="34" charset="0"/>
              </a:rPr>
            </a:br>
            <a:r>
              <a:rPr lang="en-US" altLang="en-US" sz="1600" b="0" dirty="0">
                <a:solidFill>
                  <a:schemeClr val="tx1"/>
                </a:solidFill>
                <a:latin typeface="Calibri" panose="020F0502020204030204" pitchFamily="34" charset="0"/>
              </a:rPr>
              <a:t>28-d cycles x 12</a:t>
            </a:r>
            <a:endParaRPr lang="en-US" altLang="en-US" sz="1600" dirty="0">
              <a:solidFill>
                <a:schemeClr val="tx1"/>
              </a:solidFill>
              <a:latin typeface="Calibri" panose="020F0502020204030204" pitchFamily="34" charset="0"/>
            </a:endParaRPr>
          </a:p>
        </p:txBody>
      </p:sp>
      <p:sp>
        <p:nvSpPr>
          <p:cNvPr id="11" name="Line 52">
            <a:extLst>
              <a:ext uri="{FF2B5EF4-FFF2-40B4-BE49-F238E27FC236}">
                <a16:creationId xmlns:a16="http://schemas.microsoft.com/office/drawing/2014/main" id="{A321BE63-5A86-7CB4-44F0-A4ED4491106C}"/>
              </a:ext>
            </a:extLst>
          </p:cNvPr>
          <p:cNvSpPr>
            <a:spLocks noChangeShapeType="1"/>
          </p:cNvSpPr>
          <p:nvPr/>
        </p:nvSpPr>
        <p:spPr bwMode="auto">
          <a:xfrm>
            <a:off x="3566238" y="4751333"/>
            <a:ext cx="365760"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sz="1600" b="0" dirty="0">
              <a:solidFill>
                <a:schemeClr val="bg1"/>
              </a:solidFill>
              <a:latin typeface="Calibri" panose="020F0502020204030204" pitchFamily="34" charset="0"/>
            </a:endParaRPr>
          </a:p>
        </p:txBody>
      </p:sp>
      <p:sp>
        <p:nvSpPr>
          <p:cNvPr id="15" name="Content Placeholder 3">
            <a:extLst>
              <a:ext uri="{FF2B5EF4-FFF2-40B4-BE49-F238E27FC236}">
                <a16:creationId xmlns:a16="http://schemas.microsoft.com/office/drawing/2014/main" id="{F271A693-5646-872A-4A2C-F75C3CF62B5C}"/>
              </a:ext>
            </a:extLst>
          </p:cNvPr>
          <p:cNvSpPr txBox="1">
            <a:spLocks/>
          </p:cNvSpPr>
          <p:nvPr/>
        </p:nvSpPr>
        <p:spPr>
          <a:xfrm>
            <a:off x="8667344" y="3765410"/>
            <a:ext cx="2814859" cy="2424781"/>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endpoints: </a:t>
            </a:r>
            <a:r>
              <a:rPr lang="en-US" sz="2000" b="0" kern="0" dirty="0"/>
              <a:t>safety and tolerability, tazemetostat RP3D</a:t>
            </a:r>
          </a:p>
          <a:p>
            <a:r>
              <a:rPr lang="en-US" sz="2000" b="1" kern="0" dirty="0"/>
              <a:t>Secondary endpoint:</a:t>
            </a:r>
            <a:r>
              <a:rPr lang="en-US" sz="2000" b="0" kern="0" dirty="0"/>
              <a:t> safety PK parameters</a:t>
            </a:r>
          </a:p>
        </p:txBody>
      </p:sp>
      <p:sp>
        <p:nvSpPr>
          <p:cNvPr id="10" name="TextBox 9">
            <a:extLst>
              <a:ext uri="{FF2B5EF4-FFF2-40B4-BE49-F238E27FC236}">
                <a16:creationId xmlns:a16="http://schemas.microsoft.com/office/drawing/2014/main" id="{0C5BA39B-B928-50AA-12EE-8B361C9E8715}"/>
              </a:ext>
            </a:extLst>
          </p:cNvPr>
          <p:cNvSpPr txBox="1"/>
          <p:nvPr/>
        </p:nvSpPr>
        <p:spPr bwMode="auto">
          <a:xfrm>
            <a:off x="6654115" y="5398931"/>
            <a:ext cx="188224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dirty="0">
                <a:solidFill>
                  <a:schemeClr val="bg1"/>
                </a:solidFill>
                <a:latin typeface="Calibri" panose="020F0502020204030204" pitchFamily="34" charset="0"/>
              </a:rPr>
              <a:t>*10 mg if CrCl &lt;60 mL/min.</a:t>
            </a:r>
          </a:p>
        </p:txBody>
      </p:sp>
    </p:spTree>
    <p:extLst>
      <p:ext uri="{BB962C8B-B14F-4D97-AF65-F5344CB8AC3E}">
        <p14:creationId xmlns:p14="http://schemas.microsoft.com/office/powerpoint/2010/main" val="7790177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SYMPHONY-1 Phase Ib: Baseline Characteristics</a:t>
            </a:r>
            <a:endParaRPr lang="en-US" altLang="en-US" dirty="0"/>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82593543"/>
              </p:ext>
            </p:extLst>
          </p:nvPr>
        </p:nvGraphicFramePr>
        <p:xfrm>
          <a:off x="522288" y="1504107"/>
          <a:ext cx="5376672" cy="4353897"/>
        </p:xfrm>
        <a:graphic>
          <a:graphicData uri="http://schemas.openxmlformats.org/drawingml/2006/table">
            <a:tbl>
              <a:tblPr/>
              <a:tblGrid>
                <a:gridCol w="2926080">
                  <a:extLst>
                    <a:ext uri="{9D8B030D-6E8A-4147-A177-3AD203B41FA5}">
                      <a16:colId xmlns:a16="http://schemas.microsoft.com/office/drawing/2014/main" val="20000"/>
                    </a:ext>
                  </a:extLst>
                </a:gridCol>
                <a:gridCol w="2450592">
                  <a:extLst>
                    <a:ext uri="{9D8B030D-6E8A-4147-A177-3AD203B41FA5}">
                      <a16:colId xmlns:a16="http://schemas.microsoft.com/office/drawing/2014/main" val="12965735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Tazemetostat + R</a:t>
                      </a:r>
                      <a:r>
                        <a:rPr kumimoji="0" lang="en-US" sz="1400" b="1" i="0" u="none" strike="noStrike" cap="none" normalizeH="0" baseline="30000" dirty="0">
                          <a:ln>
                            <a:noFill/>
                          </a:ln>
                          <a:solidFill>
                            <a:schemeClr val="tx1"/>
                          </a:solidFill>
                          <a:effectLst/>
                          <a:latin typeface="Calibri" panose="020F0502020204030204" pitchFamily="34" charset="0"/>
                        </a:rPr>
                        <a:t>2</a:t>
                      </a:r>
                      <a:r>
                        <a:rPr kumimoji="0" lang="en-US" sz="1400" b="1" i="0" u="none" strike="noStrike" cap="none" normalizeH="0" baseline="0" dirty="0">
                          <a:ln>
                            <a:noFill/>
                          </a:ln>
                          <a:solidFill>
                            <a:schemeClr val="tx1"/>
                          </a:solidFill>
                          <a:effectLst/>
                          <a:latin typeface="Calibri" panose="020F0502020204030204" pitchFamily="34" charset="0"/>
                        </a:rPr>
                        <a: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age, yr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67 (39-83)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593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Male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(59.1)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Age ≥65 yr</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26 (59.1)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4944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ECOG PS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(75.0)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r h="15930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Grade at diagnosis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3A</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Unknown/not reported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20 (45.5)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(27.3)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2730240"/>
                  </a:ext>
                </a:extLst>
              </a:tr>
              <a:tr h="3438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LDH &gt; ULN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431043488"/>
                  </a:ext>
                </a:extLst>
              </a:tr>
              <a:tr h="3438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 symptoms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6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02029722"/>
                  </a:ext>
                </a:extLst>
              </a:tr>
              <a:tr h="34382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Transformed from DLBCL to FL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(9.1)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9326784"/>
                  </a:ext>
                </a:extLst>
              </a:tr>
            </a:tbl>
          </a:graphicData>
        </a:graphic>
      </p:graphicFrame>
      <p:graphicFrame>
        <p:nvGraphicFramePr>
          <p:cNvPr id="3" name="Group 32">
            <a:extLst>
              <a:ext uri="{FF2B5EF4-FFF2-40B4-BE49-F238E27FC236}">
                <a16:creationId xmlns:a16="http://schemas.microsoft.com/office/drawing/2014/main" id="{C1094A0A-F0A0-71A7-CB0D-40168CFE5AE6}"/>
              </a:ext>
            </a:extLst>
          </p:cNvPr>
          <p:cNvGraphicFramePr>
            <a:graphicFrameLocks noGrp="1"/>
          </p:cNvGraphicFramePr>
          <p:nvPr>
            <p:extLst>
              <p:ext uri="{D42A27DB-BD31-4B8C-83A1-F6EECF244321}">
                <p14:modId xmlns:p14="http://schemas.microsoft.com/office/powerpoint/2010/main" val="3057455157"/>
              </p:ext>
            </p:extLst>
          </p:nvPr>
        </p:nvGraphicFramePr>
        <p:xfrm>
          <a:off x="6384926" y="1504107"/>
          <a:ext cx="5376672" cy="4267312"/>
        </p:xfrm>
        <a:graphic>
          <a:graphicData uri="http://schemas.openxmlformats.org/drawingml/2006/table">
            <a:tbl>
              <a:tblPr/>
              <a:tblGrid>
                <a:gridCol w="2924175">
                  <a:extLst>
                    <a:ext uri="{9D8B030D-6E8A-4147-A177-3AD203B41FA5}">
                      <a16:colId xmlns:a16="http://schemas.microsoft.com/office/drawing/2014/main" val="20000"/>
                    </a:ext>
                  </a:extLst>
                </a:gridCol>
                <a:gridCol w="2452497">
                  <a:extLst>
                    <a:ext uri="{9D8B030D-6E8A-4147-A177-3AD203B41FA5}">
                      <a16:colId xmlns:a16="http://schemas.microsoft.com/office/drawing/2014/main" val="129657357"/>
                    </a:ext>
                  </a:extLst>
                </a:gridCol>
              </a:tblGrid>
              <a:tr h="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Characteristic,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Tazemetostat + R</a:t>
                      </a:r>
                      <a:r>
                        <a:rPr kumimoji="0" lang="en-US" sz="1400" b="1" i="0" u="none" strike="noStrike" cap="none" normalizeH="0" baseline="30000" dirty="0">
                          <a:ln>
                            <a:noFill/>
                          </a:ln>
                          <a:solidFill>
                            <a:schemeClr val="tx1"/>
                          </a:solidFill>
                          <a:effectLst/>
                          <a:latin typeface="Calibri" panose="020F0502020204030204" pitchFamily="34" charset="0"/>
                        </a:rPr>
                        <a:t>2</a:t>
                      </a:r>
                      <a:r>
                        <a:rPr kumimoji="0" lang="en-US" sz="1400" b="1" i="0" u="none" strike="noStrike" cap="none" normalizeH="0" baseline="0" dirty="0">
                          <a:ln>
                            <a:noFill/>
                          </a:ln>
                          <a:solidFill>
                            <a:schemeClr val="tx1"/>
                          </a:solidFill>
                          <a:effectLst/>
                          <a:latin typeface="Calibri" panose="020F0502020204030204" pitchFamily="34" charset="0"/>
                        </a:rPr>
                        <a: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Median time from last tx, mo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15.7 (0.6-193.6)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no. lines of systemic tx*</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30 (68.2)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(15.9)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(4.5)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(11.4)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(1-4)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Prior classes of tx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mAb + CT</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Anti-CD20 mAb as only tx</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(25)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Refractory to rituximab at BL</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(34.1)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POD24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(27.3)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2730240"/>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1" u="none" strike="noStrike" kern="1200" cap="none" normalizeH="0" baseline="0" dirty="0">
                          <a:ln>
                            <a:noFill/>
                          </a:ln>
                          <a:solidFill>
                            <a:schemeClr val="bg2">
                              <a:lumMod val="10000"/>
                            </a:schemeClr>
                          </a:solidFill>
                          <a:effectLst/>
                          <a:latin typeface="Calibri" panose="020F0502020204030204" pitchFamily="34" charset="0"/>
                          <a:ea typeface="+mn-ea"/>
                          <a:cs typeface="+mn-cs"/>
                        </a:rPr>
                        <a:t>EZH2 </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mutation status,</a:t>
                      </a:r>
                      <a:r>
                        <a:rPr kumimoji="0" lang="en-US" sz="1400" b="0" i="0" u="none" strike="noStrike" kern="1200" cap="none" normalizeH="0" baseline="30000" dirty="0">
                          <a:ln>
                            <a:noFill/>
                          </a:ln>
                          <a:solidFill>
                            <a:schemeClr val="bg2">
                              <a:lumMod val="10000"/>
                            </a:schemeClr>
                          </a:solidFill>
                          <a:effectLst/>
                          <a:latin typeface="Calibri" panose="020F0502020204030204" pitchFamily="34" charset="0"/>
                          <a:ea typeface="+mn-ea"/>
                          <a:cs typeface="+mn-cs"/>
                        </a:rPr>
                        <a:t>§</a:t>
                      </a: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 n/N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Mutated</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Wild-type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7/42 (16.7)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35/42 (83.3)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F2F2F2"/>
                    </a:solidFill>
                  </a:tcPr>
                </a:tc>
                <a:extLst>
                  <a:ext uri="{0D108BD9-81ED-4DB2-BD59-A6C34878D82A}">
                    <a16:rowId xmlns:a16="http://schemas.microsoft.com/office/drawing/2014/main" val="1881604237"/>
                  </a:ext>
                </a:extLst>
              </a:tr>
            </a:tbl>
          </a:graphicData>
        </a:graphic>
      </p:graphicFrame>
      <p:sp>
        <p:nvSpPr>
          <p:cNvPr id="2" name="Text Box 15">
            <a:extLst>
              <a:ext uri="{FF2B5EF4-FFF2-40B4-BE49-F238E27FC236}">
                <a16:creationId xmlns:a16="http://schemas.microsoft.com/office/drawing/2014/main" id="{09546F44-9EA5-EBDA-D2DA-49187F44B371}"/>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a:t>
            </a:r>
            <a:endParaRPr lang="en-US" altLang="en-US" sz="1200" b="0" dirty="0">
              <a:solidFill>
                <a:schemeClr val="bg2"/>
              </a:solidFill>
              <a:latin typeface="Calibri" panose="020F0502020204030204" pitchFamily="34" charset="0"/>
            </a:endParaRPr>
          </a:p>
        </p:txBody>
      </p:sp>
      <p:sp>
        <p:nvSpPr>
          <p:cNvPr id="9" name="Text Box 30">
            <a:extLst>
              <a:ext uri="{FF2B5EF4-FFF2-40B4-BE49-F238E27FC236}">
                <a16:creationId xmlns:a16="http://schemas.microsoft.com/office/drawing/2014/main" id="{C7395E81-03B0-4844-7ACD-DCAA76F33D51}"/>
              </a:ext>
            </a:extLst>
          </p:cNvPr>
          <p:cNvSpPr txBox="1">
            <a:spLocks noChangeArrowheads="1"/>
          </p:cNvSpPr>
          <p:nvPr/>
        </p:nvSpPr>
        <p:spPr bwMode="auto">
          <a:xfrm>
            <a:off x="522289" y="5869649"/>
            <a:ext cx="11274426"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*Rituximab maintenance in 14 patients not considered separate line of tx.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R/O-</a:t>
            </a:r>
            <a:r>
              <a:rPr lang="en-US" altLang="en-US" sz="1400" b="0" dirty="0" err="1">
                <a:solidFill>
                  <a:schemeClr val="bg1"/>
                </a:solidFill>
                <a:latin typeface="Calibri" panose="020F0502020204030204" pitchFamily="34" charset="0"/>
              </a:rPr>
              <a:t>bendamustine</a:t>
            </a:r>
            <a:r>
              <a:rPr lang="en-US" altLang="en-US" sz="1400" b="0" dirty="0">
                <a:solidFill>
                  <a:schemeClr val="bg1"/>
                </a:solidFill>
                <a:latin typeface="Calibri" panose="020F0502020204030204" pitchFamily="34" charset="0"/>
              </a:rPr>
              <a:t>, R/O-CHOP–based tx.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No response </a:t>
            </a:r>
            <a:br>
              <a:rPr lang="en-US" altLang="en-US" sz="1400" b="0" dirty="0">
                <a:solidFill>
                  <a:schemeClr val="bg1"/>
                </a:solidFill>
                <a:latin typeface="Calibri" panose="020F0502020204030204" pitchFamily="34" charset="0"/>
              </a:rPr>
            </a:br>
            <a:r>
              <a:rPr lang="en-US" altLang="en-US" sz="1400" b="0" dirty="0">
                <a:solidFill>
                  <a:schemeClr val="bg1"/>
                </a:solidFill>
                <a:latin typeface="Calibri" panose="020F0502020204030204" pitchFamily="34" charset="0"/>
              </a:rPr>
              <a:t>to single-agent or combination rituximab therapy or PD within 6 mo of completing rituximab-based tx. </a:t>
            </a:r>
            <a:r>
              <a:rPr lang="en-US" altLang="en-US" sz="1400" b="0" baseline="30000" dirty="0">
                <a:solidFill>
                  <a:schemeClr val="bg1"/>
                </a:solidFill>
                <a:latin typeface="Calibri" panose="020F0502020204030204" pitchFamily="34" charset="0"/>
              </a:rPr>
              <a:t>§</a:t>
            </a:r>
            <a:r>
              <a:rPr lang="en-US" altLang="en-US" sz="1400" b="0" dirty="0">
                <a:solidFill>
                  <a:schemeClr val="bg1"/>
                </a:solidFill>
                <a:latin typeface="Calibri" panose="020F0502020204030204" pitchFamily="34" charset="0"/>
              </a:rPr>
              <a:t>Unknown </a:t>
            </a:r>
            <a:r>
              <a:rPr lang="en-US" altLang="en-US" sz="1400" b="0" i="1" dirty="0">
                <a:solidFill>
                  <a:schemeClr val="bg1"/>
                </a:solidFill>
                <a:latin typeface="Calibri" panose="020F0502020204030204" pitchFamily="34" charset="0"/>
              </a:rPr>
              <a:t>EZH2 </a:t>
            </a:r>
            <a:r>
              <a:rPr lang="en-US" altLang="en-US" sz="1400" b="0" dirty="0">
                <a:solidFill>
                  <a:schemeClr val="bg1"/>
                </a:solidFill>
                <a:latin typeface="Calibri" panose="020F0502020204030204" pitchFamily="34" charset="0"/>
              </a:rPr>
              <a:t>status, n = 2.</a:t>
            </a:r>
          </a:p>
        </p:txBody>
      </p:sp>
    </p:spTree>
    <p:extLst>
      <p:ext uri="{BB962C8B-B14F-4D97-AF65-F5344CB8AC3E}">
        <p14:creationId xmlns:p14="http://schemas.microsoft.com/office/powerpoint/2010/main" val="1885250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1D32C6-B14D-EF4C-F9FA-A1592962D51B}"/>
              </a:ext>
            </a:extLst>
          </p:cNvPr>
          <p:cNvSpPr>
            <a:spLocks noGrp="1"/>
          </p:cNvSpPr>
          <p:nvPr>
            <p:ph type="title"/>
          </p:nvPr>
        </p:nvSpPr>
        <p:spPr/>
        <p:txBody>
          <a:bodyPr/>
          <a:lstStyle/>
          <a:p>
            <a:r>
              <a:rPr lang="en-US" dirty="0"/>
              <a:t>SYMPHONY-1 Phase Ib: </a:t>
            </a:r>
            <a:br>
              <a:rPr lang="en-US" dirty="0"/>
            </a:br>
            <a:r>
              <a:rPr lang="en-US" dirty="0"/>
              <a:t>Study Drug Exposure and Dose Modifications </a:t>
            </a:r>
          </a:p>
        </p:txBody>
      </p:sp>
      <p:sp>
        <p:nvSpPr>
          <p:cNvPr id="3" name="Content Placeholder 2">
            <a:extLst>
              <a:ext uri="{FF2B5EF4-FFF2-40B4-BE49-F238E27FC236}">
                <a16:creationId xmlns:a16="http://schemas.microsoft.com/office/drawing/2014/main" id="{56C9F893-F00D-F300-4393-AF2913B235B8}"/>
              </a:ext>
            </a:extLst>
          </p:cNvPr>
          <p:cNvSpPr>
            <a:spLocks noGrp="1"/>
          </p:cNvSpPr>
          <p:nvPr>
            <p:ph sz="half" idx="1"/>
          </p:nvPr>
        </p:nvSpPr>
        <p:spPr>
          <a:xfrm>
            <a:off x="601820" y="3901377"/>
            <a:ext cx="5309278" cy="2330425"/>
          </a:xfrm>
        </p:spPr>
        <p:txBody>
          <a:bodyPr/>
          <a:lstStyle/>
          <a:p>
            <a:r>
              <a:rPr lang="en-US" sz="2400" dirty="0"/>
              <a:t>No DLTs or new safety signals reported</a:t>
            </a:r>
          </a:p>
          <a:p>
            <a:r>
              <a:rPr lang="en-US" sz="2400" dirty="0"/>
              <a:t>RP3D for tazemetostat determined to be 800 mg BID in combination with lenalidomide and rituximab</a:t>
            </a:r>
          </a:p>
        </p:txBody>
      </p:sp>
      <p:graphicFrame>
        <p:nvGraphicFramePr>
          <p:cNvPr id="5" name="Group 32">
            <a:extLst>
              <a:ext uri="{FF2B5EF4-FFF2-40B4-BE49-F238E27FC236}">
                <a16:creationId xmlns:a16="http://schemas.microsoft.com/office/drawing/2014/main" id="{64269356-AAC2-E31E-D30B-CE1E75D57A82}"/>
              </a:ext>
            </a:extLst>
          </p:cNvPr>
          <p:cNvGraphicFramePr>
            <a:graphicFrameLocks noGrp="1"/>
          </p:cNvGraphicFramePr>
          <p:nvPr>
            <p:extLst>
              <p:ext uri="{D42A27DB-BD31-4B8C-83A1-F6EECF244321}">
                <p14:modId xmlns:p14="http://schemas.microsoft.com/office/powerpoint/2010/main" val="1484874860"/>
              </p:ext>
            </p:extLst>
          </p:nvPr>
        </p:nvGraphicFramePr>
        <p:xfrm>
          <a:off x="6384926" y="1578341"/>
          <a:ext cx="5376672" cy="4602576"/>
        </p:xfrm>
        <a:graphic>
          <a:graphicData uri="http://schemas.openxmlformats.org/drawingml/2006/table">
            <a:tbl>
              <a:tblPr/>
              <a:tblGrid>
                <a:gridCol w="3664089">
                  <a:extLst>
                    <a:ext uri="{9D8B030D-6E8A-4147-A177-3AD203B41FA5}">
                      <a16:colId xmlns:a16="http://schemas.microsoft.com/office/drawing/2014/main" val="20000"/>
                    </a:ext>
                  </a:extLst>
                </a:gridCol>
                <a:gridCol w="1712583">
                  <a:extLst>
                    <a:ext uri="{9D8B030D-6E8A-4147-A177-3AD203B41FA5}">
                      <a16:colId xmlns:a16="http://schemas.microsoft.com/office/drawing/2014/main" val="129657357"/>
                    </a:ext>
                  </a:extLst>
                </a:gridCol>
              </a:tblGrid>
              <a:tr h="488072">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Safety Outcome, n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Tazemetostat + R</a:t>
                      </a:r>
                      <a:r>
                        <a:rPr kumimoji="0" lang="en-US" sz="1400" b="1" i="0" u="none" strike="noStrike" cap="none" normalizeH="0" baseline="30000" dirty="0">
                          <a:ln>
                            <a:noFill/>
                          </a:ln>
                          <a:solidFill>
                            <a:schemeClr val="tx1"/>
                          </a:solidFill>
                          <a:effectLst/>
                          <a:latin typeface="Calibri" panose="020F0502020204030204" pitchFamily="34" charset="0"/>
                        </a:rPr>
                        <a:t>2</a:t>
                      </a:r>
                      <a:r>
                        <a:rPr kumimoji="0" lang="en-US" sz="1400" b="1" i="0" u="none" strike="noStrike" cap="none" normalizeH="0" baseline="0" dirty="0">
                          <a:ln>
                            <a:noFill/>
                          </a:ln>
                          <a:solidFill>
                            <a:schemeClr val="tx1"/>
                          </a:solidFill>
                          <a:effectLst/>
                          <a:latin typeface="Calibri" panose="020F0502020204030204" pitchFamily="34" charset="0"/>
                        </a:rPr>
                        <a:t> </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87107">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Patients with ≥1 TEAE-related dose mod</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890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dose mod of any study drug</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 (70.5)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(13.6)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30 (68.2)</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9 (20.5)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890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 with ≥1 dose mod for tazemetostat</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28 (63.6)</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 (4.5)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 (61.4)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890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dose mod for lenalidomide</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(65.9)</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5 (11.4)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27 (61.4)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6 (13.6)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291991095"/>
                  </a:ext>
                </a:extLst>
              </a:tr>
              <a:tr h="89000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Patients with ≥1 dose mod for rituximab</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reduction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Dose interruption</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discontinuation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(36.4)</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14 (31.8)</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3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132730240"/>
                  </a:ext>
                </a:extLst>
              </a:tr>
            </a:tbl>
          </a:graphicData>
        </a:graphic>
      </p:graphicFrame>
      <p:sp>
        <p:nvSpPr>
          <p:cNvPr id="6" name="Text Box 15">
            <a:extLst>
              <a:ext uri="{FF2B5EF4-FFF2-40B4-BE49-F238E27FC236}">
                <a16:creationId xmlns:a16="http://schemas.microsoft.com/office/drawing/2014/main" id="{945C851E-7FF3-55A3-5F81-948045DEA2B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a:t>
            </a:r>
            <a:endParaRPr lang="en-US" altLang="en-US" sz="1200" b="0" dirty="0">
              <a:solidFill>
                <a:schemeClr val="bg2"/>
              </a:solidFill>
              <a:latin typeface="Calibri" panose="020F0502020204030204" pitchFamily="34" charset="0"/>
            </a:endParaRPr>
          </a:p>
        </p:txBody>
      </p:sp>
      <p:graphicFrame>
        <p:nvGraphicFramePr>
          <p:cNvPr id="7" name="Group 3">
            <a:extLst>
              <a:ext uri="{FF2B5EF4-FFF2-40B4-BE49-F238E27FC236}">
                <a16:creationId xmlns:a16="http://schemas.microsoft.com/office/drawing/2014/main" id="{56D191C2-43C2-92DA-9102-217B02C1C3DD}"/>
              </a:ext>
            </a:extLst>
          </p:cNvPr>
          <p:cNvGraphicFramePr>
            <a:graphicFrameLocks/>
          </p:cNvGraphicFramePr>
          <p:nvPr>
            <p:extLst>
              <p:ext uri="{D42A27DB-BD31-4B8C-83A1-F6EECF244321}">
                <p14:modId xmlns:p14="http://schemas.microsoft.com/office/powerpoint/2010/main" val="285620796"/>
              </p:ext>
            </p:extLst>
          </p:nvPr>
        </p:nvGraphicFramePr>
        <p:xfrm>
          <a:off x="522288" y="1578342"/>
          <a:ext cx="5373689" cy="2072704"/>
        </p:xfrm>
        <a:graphic>
          <a:graphicData uri="http://schemas.openxmlformats.org/drawingml/2006/table">
            <a:tbl>
              <a:tblPr/>
              <a:tblGrid>
                <a:gridCol w="1295293">
                  <a:extLst>
                    <a:ext uri="{9D8B030D-6E8A-4147-A177-3AD203B41FA5}">
                      <a16:colId xmlns:a16="http://schemas.microsoft.com/office/drawing/2014/main" val="20000"/>
                    </a:ext>
                  </a:extLst>
                </a:gridCol>
                <a:gridCol w="1019599">
                  <a:extLst>
                    <a:ext uri="{9D8B030D-6E8A-4147-A177-3AD203B41FA5}">
                      <a16:colId xmlns:a16="http://schemas.microsoft.com/office/drawing/2014/main" val="20001"/>
                    </a:ext>
                  </a:extLst>
                </a:gridCol>
                <a:gridCol w="1019599">
                  <a:extLst>
                    <a:ext uri="{9D8B030D-6E8A-4147-A177-3AD203B41FA5}">
                      <a16:colId xmlns:a16="http://schemas.microsoft.com/office/drawing/2014/main" val="20002"/>
                    </a:ext>
                  </a:extLst>
                </a:gridCol>
                <a:gridCol w="1019599">
                  <a:extLst>
                    <a:ext uri="{9D8B030D-6E8A-4147-A177-3AD203B41FA5}">
                      <a16:colId xmlns:a16="http://schemas.microsoft.com/office/drawing/2014/main" val="4281924365"/>
                    </a:ext>
                  </a:extLst>
                </a:gridCol>
                <a:gridCol w="1019599">
                  <a:extLst>
                    <a:ext uri="{9D8B030D-6E8A-4147-A177-3AD203B41FA5}">
                      <a16:colId xmlns:a16="http://schemas.microsoft.com/office/drawing/2014/main" val="1305093224"/>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Study Drug Exposure 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gridSpan="3">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Relative Dose Intensity by Tazemetostat Dosing Cohort,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row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Median Duration of Exposure,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400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600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800 mg</a:t>
                      </a:r>
                      <a:br>
                        <a:rPr kumimoji="0" lang="en-US" sz="1400" b="1" i="0" u="none" strike="noStrike" cap="none" normalizeH="0" baseline="0" dirty="0">
                          <a:ln>
                            <a:noFill/>
                          </a:ln>
                          <a:solidFill>
                            <a:schemeClr val="tx1"/>
                          </a:solidFill>
                          <a:effectLst/>
                          <a:latin typeface="Calibri" panose="020F0502020204030204" pitchFamily="34" charset="0"/>
                        </a:rPr>
                      </a:br>
                      <a:r>
                        <a:rPr kumimoji="0" lang="en-US" sz="1400" b="1" i="0" u="none" strike="noStrike" cap="none" normalizeH="0" baseline="0" dirty="0">
                          <a:ln>
                            <a:noFill/>
                          </a:ln>
                          <a:solidFill>
                            <a:schemeClr val="tx1"/>
                          </a:solidFill>
                          <a:effectLst/>
                          <a:latin typeface="Calibri" panose="020F0502020204030204" pitchFamily="34" charset="0"/>
                        </a:rPr>
                        <a:t>(n =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v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3480377479"/>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Tazemetostat</a:t>
                      </a:r>
                      <a:endParaRPr kumimoji="0" lang="en-US" sz="1400" b="0" i="0" u="none" strike="noStrike" cap="none" normalizeH="0" baseline="0" dirty="0">
                        <a:ln>
                          <a:noFill/>
                        </a:ln>
                        <a:solidFill>
                          <a:schemeClr val="bg2">
                            <a:lumMod val="10000"/>
                          </a:schemeClr>
                        </a:solidFill>
                        <a:effectLst/>
                        <a:latin typeface="Calibri"/>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Lenalidomide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Rituximab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bl>
          </a:graphicData>
        </a:graphic>
      </p:graphicFrame>
    </p:spTree>
    <p:extLst>
      <p:ext uri="{BB962C8B-B14F-4D97-AF65-F5344CB8AC3E}">
        <p14:creationId xmlns:p14="http://schemas.microsoft.com/office/powerpoint/2010/main" val="14365586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5E51BB-524A-1D62-A36A-D8F3FF652B54}"/>
              </a:ext>
            </a:extLst>
          </p:cNvPr>
          <p:cNvSpPr>
            <a:spLocks noGrp="1"/>
          </p:cNvSpPr>
          <p:nvPr>
            <p:ph type="title"/>
          </p:nvPr>
        </p:nvSpPr>
        <p:spPr/>
        <p:txBody>
          <a:bodyPr/>
          <a:lstStyle/>
          <a:p>
            <a:r>
              <a:rPr lang="en-US" dirty="0"/>
              <a:t>SYMPHONY-1 Phase Ib: Safety</a:t>
            </a:r>
          </a:p>
        </p:txBody>
      </p:sp>
      <p:sp>
        <p:nvSpPr>
          <p:cNvPr id="3" name="Content Placeholder 2">
            <a:extLst>
              <a:ext uri="{FF2B5EF4-FFF2-40B4-BE49-F238E27FC236}">
                <a16:creationId xmlns:a16="http://schemas.microsoft.com/office/drawing/2014/main" id="{5D8A6367-82B0-39A5-C6F4-04D2B0093B7D}"/>
              </a:ext>
            </a:extLst>
          </p:cNvPr>
          <p:cNvSpPr>
            <a:spLocks noGrp="1"/>
          </p:cNvSpPr>
          <p:nvPr>
            <p:ph sz="half" idx="1"/>
          </p:nvPr>
        </p:nvSpPr>
        <p:spPr>
          <a:xfrm>
            <a:off x="601820" y="4708831"/>
            <a:ext cx="5309278" cy="1530871"/>
          </a:xfrm>
        </p:spPr>
        <p:txBody>
          <a:bodyPr/>
          <a:lstStyle/>
          <a:p>
            <a:pPr>
              <a:spcAft>
                <a:spcPts val="0"/>
              </a:spcAft>
            </a:pPr>
            <a:r>
              <a:rPr lang="en-US" sz="2000" dirty="0"/>
              <a:t>Neutropenia most common high-grade TEAE</a:t>
            </a:r>
          </a:p>
          <a:p>
            <a:pPr lvl="1"/>
            <a:r>
              <a:rPr lang="en-US" sz="1800" dirty="0"/>
              <a:t>Prophylactic G-CSF not permitted in phase Ib; n = 14 received secondary G-CSF after </a:t>
            </a:r>
            <a:br>
              <a:rPr lang="en-US" sz="1800" dirty="0"/>
            </a:br>
            <a:r>
              <a:rPr lang="en-US" sz="1800" dirty="0"/>
              <a:t>1 occurrence of neutropenia</a:t>
            </a:r>
          </a:p>
          <a:p>
            <a:pPr lvl="1"/>
            <a:endParaRPr lang="en-US" sz="1800" dirty="0"/>
          </a:p>
        </p:txBody>
      </p:sp>
      <p:sp>
        <p:nvSpPr>
          <p:cNvPr id="4" name="Content Placeholder 3">
            <a:extLst>
              <a:ext uri="{FF2B5EF4-FFF2-40B4-BE49-F238E27FC236}">
                <a16:creationId xmlns:a16="http://schemas.microsoft.com/office/drawing/2014/main" id="{7C93566C-2F7A-751C-927F-D0422A663E00}"/>
              </a:ext>
            </a:extLst>
          </p:cNvPr>
          <p:cNvSpPr>
            <a:spLocks noGrp="1"/>
          </p:cNvSpPr>
          <p:nvPr>
            <p:ph sz="half" idx="2"/>
          </p:nvPr>
        </p:nvSpPr>
        <p:spPr>
          <a:xfrm>
            <a:off x="6252634" y="4709318"/>
            <a:ext cx="5229570" cy="1531108"/>
          </a:xfrm>
        </p:spPr>
        <p:txBody>
          <a:bodyPr/>
          <a:lstStyle/>
          <a:p>
            <a:pPr>
              <a:spcAft>
                <a:spcPts val="0"/>
              </a:spcAft>
            </a:pPr>
            <a:r>
              <a:rPr lang="en-US" sz="2000" dirty="0"/>
              <a:t>36.4% (16/44) patients had serious TEAEs, with COVID-19 being most common (9.1%)</a:t>
            </a:r>
          </a:p>
          <a:p>
            <a:pPr lvl="1"/>
            <a:r>
              <a:rPr lang="en-US" sz="1800" dirty="0"/>
              <a:t>No serious TEAE occurred in ≥20% of patients</a:t>
            </a:r>
          </a:p>
          <a:p>
            <a:r>
              <a:rPr lang="en-US" sz="2000" dirty="0"/>
              <a:t>1 case of B-ALL developed after data cutoff*</a:t>
            </a:r>
          </a:p>
        </p:txBody>
      </p:sp>
      <p:sp>
        <p:nvSpPr>
          <p:cNvPr id="5" name="Text Box 15">
            <a:extLst>
              <a:ext uri="{FF2B5EF4-FFF2-40B4-BE49-F238E27FC236}">
                <a16:creationId xmlns:a16="http://schemas.microsoft.com/office/drawing/2014/main" id="{DA150F91-AF17-F5A8-FED7-DF9DF9E43FD6}"/>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a:t>
            </a:r>
            <a:endParaRPr lang="en-US" altLang="en-US" sz="1200" b="0" dirty="0">
              <a:solidFill>
                <a:schemeClr val="bg2"/>
              </a:solidFill>
              <a:latin typeface="Calibri" panose="020F0502020204030204" pitchFamily="34" charset="0"/>
            </a:endParaRPr>
          </a:p>
        </p:txBody>
      </p:sp>
      <p:graphicFrame>
        <p:nvGraphicFramePr>
          <p:cNvPr id="6" name="Group 32">
            <a:extLst>
              <a:ext uri="{FF2B5EF4-FFF2-40B4-BE49-F238E27FC236}">
                <a16:creationId xmlns:a16="http://schemas.microsoft.com/office/drawing/2014/main" id="{75047F97-5163-5A9B-4C2C-DBCE42D08A90}"/>
              </a:ext>
            </a:extLst>
          </p:cNvPr>
          <p:cNvGraphicFramePr>
            <a:graphicFrameLocks noGrp="1"/>
          </p:cNvGraphicFramePr>
          <p:nvPr>
            <p:extLst>
              <p:ext uri="{D42A27DB-BD31-4B8C-83A1-F6EECF244321}">
                <p14:modId xmlns:p14="http://schemas.microsoft.com/office/powerpoint/2010/main" val="2523350517"/>
              </p:ext>
            </p:extLst>
          </p:nvPr>
        </p:nvGraphicFramePr>
        <p:xfrm>
          <a:off x="522288" y="1594682"/>
          <a:ext cx="5376674" cy="3048160"/>
        </p:xfrm>
        <a:graphic>
          <a:graphicData uri="http://schemas.openxmlformats.org/drawingml/2006/table">
            <a:tbl>
              <a:tblPr/>
              <a:tblGrid>
                <a:gridCol w="2372592">
                  <a:extLst>
                    <a:ext uri="{9D8B030D-6E8A-4147-A177-3AD203B41FA5}">
                      <a16:colId xmlns:a16="http://schemas.microsoft.com/office/drawing/2014/main" val="20000"/>
                    </a:ext>
                  </a:extLst>
                </a:gridCol>
                <a:gridCol w="1502041">
                  <a:extLst>
                    <a:ext uri="{9D8B030D-6E8A-4147-A177-3AD203B41FA5}">
                      <a16:colId xmlns:a16="http://schemas.microsoft.com/office/drawing/2014/main" val="537221902"/>
                    </a:ext>
                  </a:extLst>
                </a:gridCol>
                <a:gridCol w="1502041">
                  <a:extLst>
                    <a:ext uri="{9D8B030D-6E8A-4147-A177-3AD203B41FA5}">
                      <a16:colId xmlns:a16="http://schemas.microsoft.com/office/drawing/2014/main" val="1777185862"/>
                    </a:ext>
                  </a:extLst>
                </a:gridCol>
              </a:tblGrid>
              <a:tr h="27432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≥20%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Tazemetostat + R</a:t>
                      </a:r>
                      <a:r>
                        <a:rPr kumimoji="0" lang="en-US" sz="1400" b="1" i="0" u="none" strike="noStrike" cap="none" normalizeH="0" baseline="30000" dirty="0">
                          <a:ln>
                            <a:noFill/>
                          </a:ln>
                          <a:solidFill>
                            <a:schemeClr val="tx1"/>
                          </a:solidFill>
                          <a:effectLst/>
                          <a:latin typeface="Calibri" panose="020F0502020204030204" pitchFamily="34" charset="0"/>
                        </a:rPr>
                        <a:t>2</a:t>
                      </a:r>
                      <a:r>
                        <a:rPr kumimoji="0" lang="en-US" sz="1400" b="1" i="0" u="none" strike="noStrike" cap="none" normalizeH="0" baseline="0" dirty="0">
                          <a:ln>
                            <a:noFill/>
                          </a:ln>
                          <a:solidFill>
                            <a:schemeClr val="tx1"/>
                          </a:solidFill>
                          <a:effectLst/>
                          <a:latin typeface="Calibri" panose="020F0502020204030204" pitchFamily="34" charset="0"/>
                        </a:rPr>
                        <a:t> (N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67724556"/>
                  </a:ext>
                </a:extLst>
              </a:tr>
              <a:tr h="27432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≥20% of Pts,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274320">
                <a:tc>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Fatigue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Pain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Nausea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12339275"/>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Thrombocytopenia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667046019"/>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44123997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Rash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24653380"/>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Dyspnea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559248851"/>
                  </a:ext>
                </a:extLst>
              </a:tr>
            </a:tbl>
          </a:graphicData>
        </a:graphic>
      </p:graphicFrame>
      <p:graphicFrame>
        <p:nvGraphicFramePr>
          <p:cNvPr id="7" name="Group 32">
            <a:extLst>
              <a:ext uri="{FF2B5EF4-FFF2-40B4-BE49-F238E27FC236}">
                <a16:creationId xmlns:a16="http://schemas.microsoft.com/office/drawing/2014/main" id="{31617E4F-DA50-B8DC-5230-8D521C22967A}"/>
              </a:ext>
            </a:extLst>
          </p:cNvPr>
          <p:cNvGraphicFramePr>
            <a:graphicFrameLocks noGrp="1"/>
          </p:cNvGraphicFramePr>
          <p:nvPr>
            <p:extLst>
              <p:ext uri="{D42A27DB-BD31-4B8C-83A1-F6EECF244321}">
                <p14:modId xmlns:p14="http://schemas.microsoft.com/office/powerpoint/2010/main" val="3747140872"/>
              </p:ext>
            </p:extLst>
          </p:nvPr>
        </p:nvGraphicFramePr>
        <p:xfrm>
          <a:off x="6384926" y="1594682"/>
          <a:ext cx="5376672" cy="3048160"/>
        </p:xfrm>
        <a:graphic>
          <a:graphicData uri="http://schemas.openxmlformats.org/drawingml/2006/table">
            <a:tbl>
              <a:tblPr/>
              <a:tblGrid>
                <a:gridCol w="2377440">
                  <a:extLst>
                    <a:ext uri="{9D8B030D-6E8A-4147-A177-3AD203B41FA5}">
                      <a16:colId xmlns:a16="http://schemas.microsoft.com/office/drawing/2014/main" val="20000"/>
                    </a:ext>
                  </a:extLst>
                </a:gridCol>
                <a:gridCol w="1499616">
                  <a:extLst>
                    <a:ext uri="{9D8B030D-6E8A-4147-A177-3AD203B41FA5}">
                      <a16:colId xmlns:a16="http://schemas.microsoft.com/office/drawing/2014/main" val="537221902"/>
                    </a:ext>
                  </a:extLst>
                </a:gridCol>
                <a:gridCol w="1499616">
                  <a:extLst>
                    <a:ext uri="{9D8B030D-6E8A-4147-A177-3AD203B41FA5}">
                      <a16:colId xmlns:a16="http://schemas.microsoft.com/office/drawing/2014/main" val="1777185862"/>
                    </a:ext>
                  </a:extLst>
                </a:gridCol>
              </a:tblGrid>
              <a:tr h="27432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≥20% of Patients,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400" b="1" i="0" u="none" strike="noStrike" cap="none" normalizeH="0" baseline="0" dirty="0">
                          <a:ln>
                            <a:noFill/>
                          </a:ln>
                          <a:solidFill>
                            <a:schemeClr val="tx1"/>
                          </a:solidFill>
                          <a:effectLst/>
                          <a:latin typeface="Calibri" panose="020F0502020204030204" pitchFamily="34" charset="0"/>
                        </a:rPr>
                        <a:t>Tazemetostat + R</a:t>
                      </a:r>
                      <a:r>
                        <a:rPr kumimoji="0" lang="en-US" sz="1400" b="1" i="0" u="none" strike="noStrike" cap="none" normalizeH="0" baseline="30000" dirty="0">
                          <a:ln>
                            <a:noFill/>
                          </a:ln>
                          <a:solidFill>
                            <a:schemeClr val="tx1"/>
                          </a:solidFill>
                          <a:effectLst/>
                          <a:latin typeface="Calibri" panose="020F0502020204030204" pitchFamily="34" charset="0"/>
                        </a:rPr>
                        <a:t>2</a:t>
                      </a:r>
                      <a:r>
                        <a:rPr kumimoji="0" lang="en-US" sz="1400" b="1" i="0" u="none" strike="noStrike" cap="none" normalizeH="0" baseline="0" dirty="0">
                          <a:ln>
                            <a:noFill/>
                          </a:ln>
                          <a:solidFill>
                            <a:schemeClr val="tx1"/>
                          </a:solidFill>
                          <a:effectLst/>
                          <a:latin typeface="Calibri" panose="020F0502020204030204" pitchFamily="34" charset="0"/>
                        </a:rPr>
                        <a:t> (N = 44)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4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3367724556"/>
                  </a:ext>
                </a:extLst>
              </a:tr>
              <a:tr h="274320">
                <a:tc vMerge="1">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TEAE in ≥20% of Pts,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1/2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Grade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Constipation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725100423"/>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Cough</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32442776"/>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Headache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3927857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Muscle spasms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704149882"/>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Pruritus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231140546"/>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Anemia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01707363"/>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Dysgeusia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83571824"/>
                  </a:ext>
                </a:extLst>
              </a:tr>
              <a:tr h="27432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Pyrexia</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25000"/>
                        </a:spcAft>
                        <a:buClrTx/>
                        <a:buSzTx/>
                        <a:buFontTx/>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175605507"/>
                  </a:ext>
                </a:extLst>
              </a:tr>
            </a:tbl>
          </a:graphicData>
        </a:graphic>
      </p:graphicFrame>
      <p:sp>
        <p:nvSpPr>
          <p:cNvPr id="10" name="Text Box 30">
            <a:extLst>
              <a:ext uri="{FF2B5EF4-FFF2-40B4-BE49-F238E27FC236}">
                <a16:creationId xmlns:a16="http://schemas.microsoft.com/office/drawing/2014/main" id="{70E9D70E-6B4B-0259-336C-D2C6F304874C}"/>
              </a:ext>
            </a:extLst>
          </p:cNvPr>
          <p:cNvSpPr txBox="1">
            <a:spLocks noChangeArrowheads="1"/>
          </p:cNvSpPr>
          <p:nvPr/>
        </p:nvSpPr>
        <p:spPr bwMode="auto">
          <a:xfrm>
            <a:off x="2358189" y="6213794"/>
            <a:ext cx="7055318" cy="520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0488" tIns="44450" rIns="90488" bIns="44450">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35000"/>
              </a:spcBef>
              <a:spcAft>
                <a:spcPct val="25000"/>
              </a:spcAft>
              <a:buClr>
                <a:schemeClr val="folHlink"/>
              </a:buClr>
              <a:buFont typeface="Arial" panose="020B0604020202020204" pitchFamily="34" charset="0"/>
              <a:buNone/>
            </a:pPr>
            <a:r>
              <a:rPr lang="en-US" altLang="en-US" sz="1400" b="0" dirty="0">
                <a:solidFill>
                  <a:schemeClr val="bg1"/>
                </a:solidFill>
                <a:latin typeface="Calibri" panose="020F0502020204030204" pitchFamily="34" charset="0"/>
              </a:rPr>
              <a:t>*69-yr-old man with R/R FL previously treated with BR x 6 cycles received tazemetostat + R</a:t>
            </a:r>
            <a:r>
              <a:rPr lang="en-US" altLang="en-US" sz="1400" b="0" baseline="30000" dirty="0">
                <a:solidFill>
                  <a:schemeClr val="bg1"/>
                </a:solidFill>
                <a:latin typeface="Calibri" panose="020F0502020204030204" pitchFamily="34" charset="0"/>
              </a:rPr>
              <a:t>2</a:t>
            </a:r>
            <a:r>
              <a:rPr lang="en-US" altLang="en-US" sz="1400" b="0" dirty="0">
                <a:solidFill>
                  <a:schemeClr val="bg1"/>
                </a:solidFill>
                <a:latin typeface="Calibri" panose="020F0502020204030204" pitchFamily="34" charset="0"/>
              </a:rPr>
              <a:t> → tazemetostat; developed B-ALL after 590 days on study and discontinued tx.</a:t>
            </a:r>
            <a:endParaRPr lang="en-US" altLang="en-US" sz="1400" dirty="0">
              <a:solidFill>
                <a:schemeClr val="bg1"/>
              </a:solidFill>
              <a:latin typeface="Calibri" panose="020F0502020204030204" pitchFamily="34" charset="0"/>
            </a:endParaRPr>
          </a:p>
        </p:txBody>
      </p:sp>
    </p:spTree>
    <p:extLst>
      <p:ext uri="{BB962C8B-B14F-4D97-AF65-F5344CB8AC3E}">
        <p14:creationId xmlns:p14="http://schemas.microsoft.com/office/powerpoint/2010/main" val="20802696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SYMPHONY-1 Phase Ib: Response in Overall Population and by </a:t>
            </a:r>
            <a:r>
              <a:rPr lang="en-US" i="1" dirty="0"/>
              <a:t>EZH2</a:t>
            </a:r>
            <a:r>
              <a:rPr lang="en-US" dirty="0"/>
              <a:t>, Rituximab Sensitivity, and POD24 Status</a:t>
            </a:r>
            <a:endParaRPr lang="en-US" altLang="en-US" dirty="0"/>
          </a:p>
        </p:txBody>
      </p:sp>
      <p:sp>
        <p:nvSpPr>
          <p:cNvPr id="6" name="Content Placeholder 5">
            <a:extLst>
              <a:ext uri="{FF2B5EF4-FFF2-40B4-BE49-F238E27FC236}">
                <a16:creationId xmlns:a16="http://schemas.microsoft.com/office/drawing/2014/main" id="{83D9294C-127F-A39A-B6B1-DA3E0068EBA5}"/>
              </a:ext>
            </a:extLst>
          </p:cNvPr>
          <p:cNvSpPr>
            <a:spLocks noGrp="1"/>
          </p:cNvSpPr>
          <p:nvPr>
            <p:ph idx="1"/>
          </p:nvPr>
        </p:nvSpPr>
        <p:spPr>
          <a:xfrm>
            <a:off x="604675" y="5413829"/>
            <a:ext cx="10877529" cy="749904"/>
          </a:xfrm>
        </p:spPr>
        <p:txBody>
          <a:bodyPr/>
          <a:lstStyle/>
          <a:p>
            <a:r>
              <a:rPr lang="en-US" sz="2400" dirty="0"/>
              <a:t>At data cutoff (June 14, 2022), n = 25 (56.8%) had treatment ongoing, and </a:t>
            </a:r>
            <a:br>
              <a:rPr lang="en-US" sz="2400" dirty="0"/>
            </a:br>
            <a:r>
              <a:rPr lang="en-US" sz="2400" dirty="0"/>
              <a:t>n = 3 (6.8%) had PD</a:t>
            </a:r>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771377060"/>
              </p:ext>
            </p:extLst>
          </p:nvPr>
        </p:nvGraphicFramePr>
        <p:xfrm>
          <a:off x="727076" y="1604963"/>
          <a:ext cx="10779127" cy="3657664"/>
        </p:xfrm>
        <a:graphic>
          <a:graphicData uri="http://schemas.openxmlformats.org/drawingml/2006/table">
            <a:tbl>
              <a:tblPr/>
              <a:tblGrid>
                <a:gridCol w="2061859">
                  <a:extLst>
                    <a:ext uri="{9D8B030D-6E8A-4147-A177-3AD203B41FA5}">
                      <a16:colId xmlns:a16="http://schemas.microsoft.com/office/drawing/2014/main" val="20000"/>
                    </a:ext>
                  </a:extLst>
                </a:gridCol>
                <a:gridCol w="1245324">
                  <a:extLst>
                    <a:ext uri="{9D8B030D-6E8A-4147-A177-3AD203B41FA5}">
                      <a16:colId xmlns:a16="http://schemas.microsoft.com/office/drawing/2014/main" val="129657357"/>
                    </a:ext>
                  </a:extLst>
                </a:gridCol>
                <a:gridCol w="1245324">
                  <a:extLst>
                    <a:ext uri="{9D8B030D-6E8A-4147-A177-3AD203B41FA5}">
                      <a16:colId xmlns:a16="http://schemas.microsoft.com/office/drawing/2014/main" val="3620805451"/>
                    </a:ext>
                  </a:extLst>
                </a:gridCol>
                <a:gridCol w="1245324">
                  <a:extLst>
                    <a:ext uri="{9D8B030D-6E8A-4147-A177-3AD203B41FA5}">
                      <a16:colId xmlns:a16="http://schemas.microsoft.com/office/drawing/2014/main" val="1835598186"/>
                    </a:ext>
                  </a:extLst>
                </a:gridCol>
                <a:gridCol w="1245324">
                  <a:extLst>
                    <a:ext uri="{9D8B030D-6E8A-4147-A177-3AD203B41FA5}">
                      <a16:colId xmlns:a16="http://schemas.microsoft.com/office/drawing/2014/main" val="879327720"/>
                    </a:ext>
                  </a:extLst>
                </a:gridCol>
                <a:gridCol w="1245324">
                  <a:extLst>
                    <a:ext uri="{9D8B030D-6E8A-4147-A177-3AD203B41FA5}">
                      <a16:colId xmlns:a16="http://schemas.microsoft.com/office/drawing/2014/main" val="197976189"/>
                    </a:ext>
                  </a:extLst>
                </a:gridCol>
                <a:gridCol w="1245324">
                  <a:extLst>
                    <a:ext uri="{9D8B030D-6E8A-4147-A177-3AD203B41FA5}">
                      <a16:colId xmlns:a16="http://schemas.microsoft.com/office/drawing/2014/main" val="3940543064"/>
                    </a:ext>
                  </a:extLst>
                </a:gridCol>
                <a:gridCol w="1245324">
                  <a:extLst>
                    <a:ext uri="{9D8B030D-6E8A-4147-A177-3AD203B41FA5}">
                      <a16:colId xmlns:a16="http://schemas.microsoft.com/office/drawing/2014/main" val="1714312854"/>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Response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7">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err="1">
                          <a:ln>
                            <a:noFill/>
                          </a:ln>
                          <a:solidFill>
                            <a:schemeClr val="tx1"/>
                          </a:solidFill>
                          <a:effectLst/>
                          <a:latin typeface="Calibri" panose="020F0502020204030204" pitchFamily="34" charset="0"/>
                        </a:rPr>
                        <a:t>Tazemetostat</a:t>
                      </a:r>
                      <a:r>
                        <a:rPr kumimoji="0" lang="en-US" sz="1800" b="1" i="0" u="none" strike="noStrike" cap="none" normalizeH="0" baseline="0" dirty="0">
                          <a:ln>
                            <a:noFill/>
                          </a:ln>
                          <a:solidFill>
                            <a:schemeClr val="tx1"/>
                          </a:solidFill>
                          <a:effectLst/>
                          <a:latin typeface="Calibri" panose="020F0502020204030204" pitchFamily="34" charset="0"/>
                        </a:rPr>
                        <a:t> + R</a:t>
                      </a:r>
                      <a:r>
                        <a:rPr kumimoji="0" lang="en-US" sz="1800" b="1" i="0" u="none" strike="noStrike" cap="none" normalizeH="0" baseline="30000" dirty="0">
                          <a:ln>
                            <a:noFill/>
                          </a:ln>
                          <a:solidFill>
                            <a:schemeClr val="tx1"/>
                          </a:solidFill>
                          <a:effectLst/>
                          <a:latin typeface="Calibri" panose="020F0502020204030204" pitchFamily="34" charset="0"/>
                        </a:rPr>
                        <a:t>2</a:t>
                      </a:r>
                      <a:r>
                        <a:rPr kumimoji="0" lang="en-US" sz="1800" b="1" i="0" u="none" strike="noStrike" cap="none" normalizeH="0" baseline="0" dirty="0">
                          <a:ln>
                            <a:noFill/>
                          </a:ln>
                          <a:solidFill>
                            <a:schemeClr val="tx1"/>
                          </a:solidFill>
                          <a:effectLst/>
                          <a:latin typeface="Calibri" panose="020F0502020204030204" pitchFamily="34" charset="0"/>
                        </a:rPr>
                        <a:t> in Evaluable Patients</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41)</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EZH2 </a:t>
                      </a:r>
                      <a:r>
                        <a:rPr kumimoji="0" lang="en-US" sz="1800" b="1" i="0" u="none" strike="noStrike" cap="none" normalizeH="0" baseline="0" dirty="0">
                          <a:ln>
                            <a:noFill/>
                          </a:ln>
                          <a:solidFill>
                            <a:schemeClr val="tx1"/>
                          </a:solidFill>
                          <a:effectLst/>
                          <a:latin typeface="Calibri" panose="020F0502020204030204" pitchFamily="34" charset="0"/>
                        </a:rPr>
                        <a:t>WT</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33)</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EZH2 </a:t>
                      </a:r>
                      <a:r>
                        <a:rPr kumimoji="0" lang="en-US" sz="1800" b="1" i="0" u="none" strike="noStrike" cap="none" normalizeH="0" baseline="0" dirty="0">
                          <a:ln>
                            <a:noFill/>
                          </a:ln>
                          <a:solidFill>
                            <a:schemeClr val="tx1"/>
                          </a:solidFill>
                          <a:effectLst/>
                          <a:latin typeface="Calibri" panose="020F0502020204030204" pitchFamily="34" charset="0"/>
                        </a:rPr>
                        <a:t>Mut</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Rituximab Refractory</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14)</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Rituximab Sensitive</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26)</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POD24</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11)</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Non-POD24</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306918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Best overall response, n (%)</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ORR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PR</a:t>
                      </a:r>
                    </a:p>
                    <a:p>
                      <a:pPr marL="284163" marR="0" lvl="0" indent="-171450" algn="l" defTabSz="914400" rtl="0" eaLnBrk="1" fontAlgn="base" latinLnBrk="0" hangingPunct="1">
                        <a:lnSpc>
                          <a:spcPct val="100000"/>
                        </a:lnSpc>
                        <a:spcBef>
                          <a:spcPct val="0"/>
                        </a:spcBef>
                        <a:spcAft>
                          <a:spcPts val="0"/>
                        </a:spcAft>
                        <a:buClr>
                          <a:srgbClr val="000000"/>
                        </a:buClr>
                        <a:buSzTx/>
                        <a:buFont typeface="Wingdings" pitchFamily="2" charset="2"/>
                        <a:buChar char="§"/>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SD</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40 (97.6)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21 (51.2)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19 (46.3)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(2.4)</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32 (97.0)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15 (45.5)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(51.5)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(3.0)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5 (71.4)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 (28.6)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14 (100)</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(50.0)</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(50.0)</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25 (96.2)</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13 (50)</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(3.8)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11 (100)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4 (36.4)</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 (63.6)</a:t>
                      </a:r>
                      <a:b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b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0</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29 (96.7)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17 (56.7)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12 (40.0)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1 (3.3)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75040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DoR, mo</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rgbClr val="4DA1BB"/>
                        </a:buClr>
                        <a:buSzTx/>
                        <a:buFont typeface="Wingdings" pitchFamily="2" charset="2"/>
                        <a:buNone/>
                        <a:tabLst/>
                        <a:defRPr/>
                      </a:pPr>
                      <a:r>
                        <a:rPr kumimoji="0" lang="en-US" sz="18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2" name="Text Box 15">
            <a:extLst>
              <a:ext uri="{FF2B5EF4-FFF2-40B4-BE49-F238E27FC236}">
                <a16:creationId xmlns:a16="http://schemas.microsoft.com/office/drawing/2014/main" id="{67346496-2640-EFF5-9ADB-F2F77EFEFFD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40578053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SYMPHONY-1 Phase Ib: PFS in Overall Population and by </a:t>
            </a:r>
            <a:r>
              <a:rPr lang="en-US" i="1" dirty="0"/>
              <a:t>EZH2</a:t>
            </a:r>
            <a:r>
              <a:rPr lang="en-US" dirty="0"/>
              <a:t>, Rituximab Sensitivity, and POD24 Status</a:t>
            </a:r>
            <a:endParaRPr lang="en-US" altLang="en-US" dirty="0"/>
          </a:p>
        </p:txBody>
      </p:sp>
      <p:sp>
        <p:nvSpPr>
          <p:cNvPr id="6" name="Content Placeholder 5">
            <a:extLst>
              <a:ext uri="{FF2B5EF4-FFF2-40B4-BE49-F238E27FC236}">
                <a16:creationId xmlns:a16="http://schemas.microsoft.com/office/drawing/2014/main" id="{83D9294C-127F-A39A-B6B1-DA3E0068EBA5}"/>
              </a:ext>
            </a:extLst>
          </p:cNvPr>
          <p:cNvSpPr>
            <a:spLocks noGrp="1"/>
          </p:cNvSpPr>
          <p:nvPr>
            <p:ph idx="1"/>
          </p:nvPr>
        </p:nvSpPr>
        <p:spPr>
          <a:xfrm>
            <a:off x="604675" y="4296229"/>
            <a:ext cx="10877529" cy="1867504"/>
          </a:xfrm>
        </p:spPr>
        <p:txBody>
          <a:bodyPr/>
          <a:lstStyle/>
          <a:p>
            <a:r>
              <a:rPr lang="en-US" sz="2400" dirty="0"/>
              <a:t>Median follow-up: 11.2 mo</a:t>
            </a:r>
          </a:p>
        </p:txBody>
      </p:sp>
      <p:graphicFrame>
        <p:nvGraphicFramePr>
          <p:cNvPr id="8" name="Group 32">
            <a:extLst>
              <a:ext uri="{FF2B5EF4-FFF2-40B4-BE49-F238E27FC236}">
                <a16:creationId xmlns:a16="http://schemas.microsoft.com/office/drawing/2014/main" id="{7D52FCD4-3546-39D8-5F33-066BB861BD26}"/>
              </a:ext>
            </a:extLst>
          </p:cNvPr>
          <p:cNvGraphicFramePr>
            <a:graphicFrameLocks noGrp="1"/>
          </p:cNvGraphicFramePr>
          <p:nvPr>
            <p:extLst>
              <p:ext uri="{D42A27DB-BD31-4B8C-83A1-F6EECF244321}">
                <p14:modId xmlns:p14="http://schemas.microsoft.com/office/powerpoint/2010/main" val="1803832882"/>
              </p:ext>
            </p:extLst>
          </p:nvPr>
        </p:nvGraphicFramePr>
        <p:xfrm>
          <a:off x="727076" y="1604963"/>
          <a:ext cx="10779127" cy="2560384"/>
        </p:xfrm>
        <a:graphic>
          <a:graphicData uri="http://schemas.openxmlformats.org/drawingml/2006/table">
            <a:tbl>
              <a:tblPr/>
              <a:tblGrid>
                <a:gridCol w="2061859">
                  <a:extLst>
                    <a:ext uri="{9D8B030D-6E8A-4147-A177-3AD203B41FA5}">
                      <a16:colId xmlns:a16="http://schemas.microsoft.com/office/drawing/2014/main" val="20000"/>
                    </a:ext>
                  </a:extLst>
                </a:gridCol>
                <a:gridCol w="1245324">
                  <a:extLst>
                    <a:ext uri="{9D8B030D-6E8A-4147-A177-3AD203B41FA5}">
                      <a16:colId xmlns:a16="http://schemas.microsoft.com/office/drawing/2014/main" val="129657357"/>
                    </a:ext>
                  </a:extLst>
                </a:gridCol>
                <a:gridCol w="1245324">
                  <a:extLst>
                    <a:ext uri="{9D8B030D-6E8A-4147-A177-3AD203B41FA5}">
                      <a16:colId xmlns:a16="http://schemas.microsoft.com/office/drawing/2014/main" val="3620805451"/>
                    </a:ext>
                  </a:extLst>
                </a:gridCol>
                <a:gridCol w="1245324">
                  <a:extLst>
                    <a:ext uri="{9D8B030D-6E8A-4147-A177-3AD203B41FA5}">
                      <a16:colId xmlns:a16="http://schemas.microsoft.com/office/drawing/2014/main" val="1835598186"/>
                    </a:ext>
                  </a:extLst>
                </a:gridCol>
                <a:gridCol w="1245324">
                  <a:extLst>
                    <a:ext uri="{9D8B030D-6E8A-4147-A177-3AD203B41FA5}">
                      <a16:colId xmlns:a16="http://schemas.microsoft.com/office/drawing/2014/main" val="879327720"/>
                    </a:ext>
                  </a:extLst>
                </a:gridCol>
                <a:gridCol w="1245324">
                  <a:extLst>
                    <a:ext uri="{9D8B030D-6E8A-4147-A177-3AD203B41FA5}">
                      <a16:colId xmlns:a16="http://schemas.microsoft.com/office/drawing/2014/main" val="197976189"/>
                    </a:ext>
                  </a:extLst>
                </a:gridCol>
                <a:gridCol w="1245324">
                  <a:extLst>
                    <a:ext uri="{9D8B030D-6E8A-4147-A177-3AD203B41FA5}">
                      <a16:colId xmlns:a16="http://schemas.microsoft.com/office/drawing/2014/main" val="3940543064"/>
                    </a:ext>
                  </a:extLst>
                </a:gridCol>
                <a:gridCol w="1245324">
                  <a:extLst>
                    <a:ext uri="{9D8B030D-6E8A-4147-A177-3AD203B41FA5}">
                      <a16:colId xmlns:a16="http://schemas.microsoft.com/office/drawing/2014/main" val="1714312854"/>
                    </a:ext>
                  </a:extLst>
                </a:gridCol>
              </a:tblGrid>
              <a:tr h="0">
                <a:tc rowSpan="2">
                  <a:txBody>
                    <a:bodyPr/>
                    <a:lstStyle/>
                    <a:p>
                      <a:pPr marL="0" marR="0" lvl="0" indent="0" algn="l"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PFS Outcome</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7">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Tazemetostat + R</a:t>
                      </a:r>
                      <a:r>
                        <a:rPr kumimoji="0" lang="en-US" sz="1800" b="1" i="0" u="none" strike="noStrike" cap="none" normalizeH="0" baseline="30000" dirty="0">
                          <a:ln>
                            <a:noFill/>
                          </a:ln>
                          <a:solidFill>
                            <a:schemeClr val="tx1"/>
                          </a:solidFill>
                          <a:effectLst/>
                          <a:latin typeface="Calibri" panose="020F0502020204030204" pitchFamily="34" charset="0"/>
                        </a:rPr>
                        <a:t>2</a:t>
                      </a: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endParaRPr kumimoji="0" lang="en-US" sz="1800" b="1" i="0" u="none" strike="noStrike" cap="none" normalizeH="0" baseline="0" dirty="0">
                        <a:ln>
                          <a:noFill/>
                        </a:ln>
                        <a:solidFill>
                          <a:schemeClr val="tx1"/>
                        </a:solidFill>
                        <a:effectLst/>
                        <a:latin typeface="Calibri" panose="020F0502020204030204" pitchFamily="34" charset="0"/>
                      </a:endParaRP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0"/>
                  </a:ext>
                </a:extLst>
              </a:tr>
              <a:tr h="0">
                <a:tc vMerge="1">
                  <a:txBody>
                    <a:bodyPr/>
                    <a:lstStyle/>
                    <a:p>
                      <a:endParaRPr lang="en-US"/>
                    </a:p>
                  </a:txBody>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Overall</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44)</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EZH2 </a:t>
                      </a:r>
                      <a:r>
                        <a:rPr kumimoji="0" lang="en-US" sz="1800" b="1" i="0" u="none" strike="noStrike" cap="none" normalizeH="0" baseline="0" dirty="0">
                          <a:ln>
                            <a:noFill/>
                          </a:ln>
                          <a:solidFill>
                            <a:schemeClr val="tx1"/>
                          </a:solidFill>
                          <a:effectLst/>
                          <a:latin typeface="Calibri" panose="020F0502020204030204" pitchFamily="34" charset="0"/>
                        </a:rPr>
                        <a:t>WT</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EZH2 </a:t>
                      </a:r>
                      <a:r>
                        <a:rPr kumimoji="0" lang="en-US" sz="1800" b="1" i="0" u="none" strike="noStrike" cap="none" normalizeH="0" baseline="0" dirty="0">
                          <a:ln>
                            <a:noFill/>
                          </a:ln>
                          <a:solidFill>
                            <a:schemeClr val="tx1"/>
                          </a:solidFill>
                          <a:effectLst/>
                          <a:latin typeface="Calibri" panose="020F0502020204030204" pitchFamily="34" charset="0"/>
                        </a:rPr>
                        <a:t>Mut</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7)</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Rituximab Refractory</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15)</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Rituximab Sensitive</a:t>
                      </a:r>
                      <a:br>
                        <a:rPr kumimoji="0" lang="en-US" sz="1800" b="1" i="1"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28)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POD24</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12)</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Non-POD24</a:t>
                      </a:r>
                      <a:br>
                        <a:rPr kumimoji="0" lang="en-US" sz="1800" b="1" i="0" u="none" strike="noStrike" cap="none" normalizeH="0" baseline="0" dirty="0">
                          <a:ln>
                            <a:noFill/>
                          </a:ln>
                          <a:solidFill>
                            <a:schemeClr val="tx1"/>
                          </a:solidFill>
                          <a:effectLst/>
                          <a:latin typeface="Calibri" panose="020F0502020204030204" pitchFamily="34" charset="0"/>
                        </a:rPr>
                      </a:br>
                      <a:r>
                        <a:rPr kumimoji="0" lang="en-US" sz="1800" b="1" i="0" u="none" strike="noStrike" cap="none" normalizeH="0" baseline="0" dirty="0">
                          <a:ln>
                            <a:noFill/>
                          </a:ln>
                          <a:solidFill>
                            <a:schemeClr val="tx1"/>
                          </a:solidFill>
                          <a:effectLst/>
                          <a:latin typeface="Calibri" panose="020F0502020204030204" pitchFamily="34" charset="0"/>
                        </a:rPr>
                        <a:t>(n = 32)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413069188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Estimated 12-mo PFS rate, %</a:t>
                      </a:r>
                      <a:endParaRPr kumimoji="0" lang="en-US" sz="1800" b="0" i="0" u="none" strike="noStrike" cap="none" normalizeH="0" baseline="0" dirty="0">
                        <a:ln>
                          <a:noFill/>
                        </a:ln>
                        <a:solidFill>
                          <a:schemeClr val="bg2">
                            <a:lumMod val="10000"/>
                          </a:schemeClr>
                        </a:solidFill>
                        <a:effectLst/>
                        <a:latin typeface="Calibri" panose="020F0502020204030204" pitchFamily="34" charset="0"/>
                      </a:endParaRP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84.8</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84.8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83.3</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81.8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85.8</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77.8</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86.4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1750409"/>
                  </a:ext>
                </a:extLst>
              </a:tr>
              <a:tr h="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Median PFS, mo</a:t>
                      </a:r>
                    </a:p>
                  </a:txBody>
                  <a:tcPr marL="121881" marR="121881" marT="45728" marB="45728"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12700" cap="flat" cmpd="sng" algn="ctr">
                      <a:no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28575"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35000"/>
                        </a:spcBef>
                        <a:spcAft>
                          <a:spcPct val="2500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Not reached</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1"/>
                  </a:ext>
                </a:extLst>
              </a:tr>
            </a:tbl>
          </a:graphicData>
        </a:graphic>
      </p:graphicFrame>
      <p:sp>
        <p:nvSpPr>
          <p:cNvPr id="2" name="Text Box 15">
            <a:extLst>
              <a:ext uri="{FF2B5EF4-FFF2-40B4-BE49-F238E27FC236}">
                <a16:creationId xmlns:a16="http://schemas.microsoft.com/office/drawing/2014/main" id="{67346496-2640-EFF5-9ADB-F2F77EFEFFD0}"/>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834743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SYMPHONY-1 Phase Ib: Investigators’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pPr>
              <a:spcBef>
                <a:spcPts val="600"/>
              </a:spcBef>
            </a:pPr>
            <a:r>
              <a:rPr lang="en-US" altLang="en-US" sz="2200" dirty="0"/>
              <a:t>In this phase Ib analysis of tazemetostat + R</a:t>
            </a:r>
            <a:r>
              <a:rPr lang="en-US" altLang="en-US" sz="2200" baseline="30000" dirty="0"/>
              <a:t>2</a:t>
            </a:r>
            <a:r>
              <a:rPr lang="en-US" altLang="en-US" sz="2200" dirty="0"/>
              <a:t> in patients with R/R FL after ≥1 prior therapy enrolled on the ongoing phase Ib/III SYMPHONY-1 trial, most TEAEs were low grade, with no new safety signals identified</a:t>
            </a:r>
          </a:p>
          <a:p>
            <a:pPr lvl="1">
              <a:spcBef>
                <a:spcPts val="600"/>
              </a:spcBef>
            </a:pPr>
            <a:r>
              <a:rPr lang="en-US" altLang="en-US" sz="2000" dirty="0"/>
              <a:t>Most common TEAEs: neutropenia (48%), fatigue (45%), pain (44%), nausea (41%), and thrombocytopenia (38%)</a:t>
            </a:r>
            <a:endParaRPr lang="en-US" altLang="en-US" sz="2000" baseline="30000" dirty="0"/>
          </a:p>
          <a:p>
            <a:pPr>
              <a:spcBef>
                <a:spcPts val="600"/>
              </a:spcBef>
            </a:pPr>
            <a:r>
              <a:rPr lang="en-US" altLang="en-US" sz="2200" dirty="0"/>
              <a:t>RP3D of tazemetostat in combination with R</a:t>
            </a:r>
            <a:r>
              <a:rPr lang="en-US" altLang="en-US" sz="2200" baseline="30000" dirty="0"/>
              <a:t>2</a:t>
            </a:r>
            <a:r>
              <a:rPr lang="en-US" altLang="en-US" sz="2200" dirty="0"/>
              <a:t> was identified as 800 mg BID</a:t>
            </a:r>
          </a:p>
          <a:p>
            <a:pPr>
              <a:spcBef>
                <a:spcPts val="600"/>
              </a:spcBef>
            </a:pPr>
            <a:r>
              <a:rPr lang="en-US" altLang="en-US" sz="2200" dirty="0"/>
              <a:t>Clinical activity was observed with tazemetostat + R</a:t>
            </a:r>
            <a:r>
              <a:rPr lang="en-US" altLang="en-US" sz="2200" baseline="30000" dirty="0"/>
              <a:t>2</a:t>
            </a:r>
            <a:r>
              <a:rPr lang="en-US" altLang="en-US" sz="2200" dirty="0"/>
              <a:t> in overall population and across </a:t>
            </a:r>
            <a:r>
              <a:rPr lang="en-US" altLang="en-US" sz="2000" dirty="0"/>
              <a:t>subgroups defined by </a:t>
            </a:r>
            <a:r>
              <a:rPr lang="en-US" altLang="en-US" sz="2000" i="1" dirty="0"/>
              <a:t>EZH2 </a:t>
            </a:r>
            <a:r>
              <a:rPr lang="en-US" altLang="en-US" sz="2000" dirty="0"/>
              <a:t>mutation status, rituximab sensitivity, and POD24</a:t>
            </a:r>
          </a:p>
          <a:p>
            <a:pPr lvl="1">
              <a:spcBef>
                <a:spcPts val="600"/>
              </a:spcBef>
            </a:pPr>
            <a:r>
              <a:rPr lang="en-US" altLang="en-US" sz="2000" dirty="0"/>
              <a:t>ORR in overall population was 97.6% and ranged from 96.2% to 100% across subgroups, with median DoR not reached</a:t>
            </a:r>
          </a:p>
          <a:p>
            <a:pPr>
              <a:spcBef>
                <a:spcPts val="600"/>
              </a:spcBef>
            </a:pPr>
            <a:r>
              <a:rPr lang="en-US" altLang="en-US" sz="2200" dirty="0"/>
              <a:t>Randomized phase III portion of SYMPHONY-1 will compare efficacy and safety of tazemetostat 800 mg BID + R</a:t>
            </a:r>
            <a:r>
              <a:rPr lang="en-US" altLang="en-US" sz="2200" baseline="30000" dirty="0"/>
              <a:t>2</a:t>
            </a:r>
            <a:r>
              <a:rPr lang="en-US" altLang="en-US" sz="2200" dirty="0"/>
              <a:t> vs placebo + R</a:t>
            </a:r>
            <a:r>
              <a:rPr lang="en-US" altLang="en-US" sz="2200" baseline="30000" dirty="0"/>
              <a:t>2</a:t>
            </a:r>
            <a:r>
              <a:rPr lang="en-US" altLang="en-US" sz="2200" dirty="0"/>
              <a:t> in patients with R/R FL after ≥1 prior therapy</a:t>
            </a:r>
          </a:p>
        </p:txBody>
      </p:sp>
      <p:sp>
        <p:nvSpPr>
          <p:cNvPr id="3" name="Text Box 15">
            <a:extLst>
              <a:ext uri="{FF2B5EF4-FFF2-40B4-BE49-F238E27FC236}">
                <a16:creationId xmlns:a16="http://schemas.microsoft.com/office/drawing/2014/main" id="{2096BFC5-DAD7-59ED-38BD-644E809FCF28}"/>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Batlevi. ASH 2022. Abstr 954. NCT04224493.</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8239783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11"/>
          </p:nvPr>
        </p:nvSpPr>
        <p:spPr/>
        <p:txBody>
          <a:bodyPr/>
          <a:lstStyle/>
          <a:p>
            <a:r>
              <a:rPr lang="en-US" dirty="0">
                <a:solidFill>
                  <a:srgbClr val="E1471D"/>
                </a:solidFill>
                <a:hlinkClick r:id="rId3"/>
              </a:rPr>
              <a:t>clinicaloptions.com/</a:t>
            </a:r>
            <a:r>
              <a:rPr lang="en-US" u="sng" dirty="0">
                <a:solidFill>
                  <a:srgbClr val="E1471D"/>
                </a:solidFill>
                <a:hlinkClick r:id="rId3"/>
              </a:rPr>
              <a:t>oncology</a:t>
            </a:r>
            <a:endParaRPr lang="en-US" u="sng" dirty="0">
              <a:solidFill>
                <a:srgbClr val="E1471D"/>
              </a:solidFill>
            </a:endParaRPr>
          </a:p>
          <a:p>
            <a:endParaRPr lang="en-US" dirty="0"/>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ASH 2022!</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2" name="Content Placeholder 1">
            <a:extLst>
              <a:ext uri="{FF2B5EF4-FFF2-40B4-BE49-F238E27FC236}">
                <a16:creationId xmlns:a16="http://schemas.microsoft.com/office/drawing/2014/main" id="{9B341F70-966F-4AE0-9891-86B5E504500D}"/>
              </a:ext>
            </a:extLst>
          </p:cNvPr>
          <p:cNvSpPr>
            <a:spLocks noGrp="1"/>
          </p:cNvSpPr>
          <p:nvPr>
            <p:ph sz="quarter" idx="10"/>
          </p:nvPr>
        </p:nvSpPr>
        <p:spPr/>
        <p:txBody>
          <a:bodyPr/>
          <a:lstStyle/>
          <a:p>
            <a:pPr marL="0" marR="0" lvl="0" indent="0" algn="l" defTabSz="914400" rtl="0" eaLnBrk="1" fontAlgn="base" latinLnBrk="0" hangingPunct="1">
              <a:lnSpc>
                <a:spcPct val="90000"/>
              </a:lnSpc>
              <a:spcBef>
                <a:spcPts val="1000"/>
              </a:spcBef>
              <a:spcAft>
                <a:spcPts val="700"/>
              </a:spcAft>
              <a:buClr>
                <a:srgbClr val="682E74"/>
              </a:buClr>
              <a:buSzTx/>
              <a:buFontTx/>
              <a:buNone/>
              <a:tabLst/>
              <a:defRPr/>
            </a:pP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Short slideset summaries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a:t>
            </a:r>
            <a:r>
              <a:rPr kumimoji="0" lang="en-US" sz="2000" b="1" i="0" u="none" strike="noStrike" kern="1200" cap="none" spc="0" normalizeH="0" baseline="0" noProof="0" dirty="0">
                <a:ln>
                  <a:noFill/>
                </a:ln>
                <a:solidFill>
                  <a:srgbClr val="E1471D"/>
                </a:solidFill>
                <a:effectLst/>
                <a:uLnTx/>
                <a:uFillTx/>
                <a:latin typeface="Calibri" panose="020F0502020204030204" pitchFamily="34" charset="0"/>
                <a:ea typeface="+mn-ea"/>
                <a:cs typeface="+mn-cs"/>
              </a:rPr>
              <a:t>additional CME-certified analyses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with expert faculty commentary on key studies in:</a:t>
            </a:r>
          </a:p>
          <a:p>
            <a:pPr marL="342900" indent="-342900">
              <a:spcBef>
                <a:spcPts val="600"/>
              </a:spcBef>
              <a:spcAft>
                <a:spcPts val="0"/>
              </a:spcAft>
              <a:buFont typeface="Wingdings" pitchFamily="2" charset="2"/>
              <a:buChar char="§"/>
              <a:defRPr/>
            </a:pPr>
            <a:r>
              <a:rPr lang="en-US" sz="2000" b="0" dirty="0">
                <a:solidFill>
                  <a:schemeClr val="bg1"/>
                </a:solidFill>
              </a:rPr>
              <a:t>Acute and chronic leukemias </a:t>
            </a:r>
          </a:p>
          <a:p>
            <a:pPr marL="342900" indent="-342900">
              <a:spcBef>
                <a:spcPts val="600"/>
              </a:spcBef>
              <a:spcAft>
                <a:spcPts val="0"/>
              </a:spcAft>
              <a:buFont typeface="Wingdings" pitchFamily="2" charset="2"/>
              <a:buChar char="§"/>
              <a:defRPr/>
            </a:pPr>
            <a:r>
              <a:rPr lang="en-US" sz="2000" b="0" dirty="0">
                <a:solidFill>
                  <a:schemeClr val="bg1"/>
                </a:solidFill>
              </a:rPr>
              <a:t>Lymphomas and chronic lymphocytic leukemia</a:t>
            </a:r>
          </a:p>
          <a:p>
            <a:pPr marL="342900" indent="-342900">
              <a:spcBef>
                <a:spcPts val="600"/>
              </a:spcBef>
              <a:spcAft>
                <a:spcPts val="0"/>
              </a:spcAft>
              <a:buFont typeface="Wingdings" pitchFamily="2" charset="2"/>
              <a:buChar char="§"/>
              <a:defRPr/>
            </a:pPr>
            <a:r>
              <a:rPr lang="en-US" sz="2000" b="0" dirty="0">
                <a:solidFill>
                  <a:schemeClr val="bg1"/>
                </a:solidFill>
              </a:rPr>
              <a:t>Myelodysplastic syndromes and myeloproliferative neoplasms</a:t>
            </a:r>
          </a:p>
          <a:p>
            <a:pPr marL="342900" indent="-342900">
              <a:spcBef>
                <a:spcPts val="600"/>
              </a:spcBef>
              <a:spcAft>
                <a:spcPts val="0"/>
              </a:spcAft>
              <a:buFont typeface="Wingdings" pitchFamily="2" charset="2"/>
              <a:buChar char="§"/>
              <a:defRPr/>
            </a:pPr>
            <a:r>
              <a:rPr lang="en-US" sz="2000" b="0" dirty="0">
                <a:solidFill>
                  <a:schemeClr val="bg1"/>
                </a:solidFill>
              </a:rPr>
              <a:t>Myeloma</a:t>
            </a:r>
          </a:p>
          <a:p>
            <a:pPr marL="342900" indent="-342900">
              <a:spcBef>
                <a:spcPts val="600"/>
              </a:spcBef>
              <a:spcAft>
                <a:spcPts val="0"/>
              </a:spcAft>
              <a:buFont typeface="Wingdings" pitchFamily="2" charset="2"/>
              <a:buChar char="§"/>
              <a:defRPr/>
            </a:pPr>
            <a:r>
              <a:rPr lang="en-US" sz="2000" b="0" dirty="0">
                <a:solidFill>
                  <a:schemeClr val="bg1"/>
                </a:solidFill>
              </a:rPr>
              <a:t>Nonmalignant hematology</a:t>
            </a:r>
          </a:p>
          <a:p>
            <a:endParaRPr lang="en-US" dirty="0"/>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4_2017_HTAA_Diabetes">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56M7VY3CDVN5-1485310623-2</_dlc_DocId>
    <_dlc_DocIdUrl xmlns="d54cbe69-32bd-412a-b004-9152f949605e">
      <Url>https://intranet.clinicaloptions.com/mews/oncology/ONC_2022_ASH_CF_(5667)/LYMPH_954_Lee_Batlevi/_layouts/15/DocIdRedir.aspx?ID=56M7VY3CDVN5-1485310623-2</Url>
      <Description>56M7VY3CDVN5-1485310623-2</Description>
    </_dlc_DocIdUrl>
    <Document_x0020_Category xmlns="6f30d971-a769-4244-883d-186f652bcfda">Conference Capsule Slides</Document_x0020_Category>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9A145792558DC54798734AD505660605" ma:contentTypeVersion="1" ma:contentTypeDescription="Create a new document." ma:contentTypeScope="" ma:versionID="669d2ab4fd9a57cc8b9be6331beccc16">
  <xsd:schema xmlns:xsd="http://www.w3.org/2001/XMLSchema" xmlns:xs="http://www.w3.org/2001/XMLSchema" xmlns:p="http://schemas.microsoft.com/office/2006/metadata/properties" xmlns:ns2="d54cbe69-32bd-412a-b004-9152f949605e" xmlns:ns3="6f30d971-a769-4244-883d-186f652bcfda" targetNamespace="http://schemas.microsoft.com/office/2006/metadata/properties" ma:root="true" ma:fieldsID="194747a718047624383686fd9ed00506" ns2:_="" ns3:_="">
    <xsd:import namespace="d54cbe69-32bd-412a-b004-9152f949605e"/>
    <xsd:import namespace="6f30d971-a769-4244-883d-186f652bcfda"/>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6f30d971-a769-4244-883d-186f652bcfda"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LongProperties xmlns="http://schemas.microsoft.com/office/2006/metadata/longPropertie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5BA55BC3-5A03-47C2-8EC3-D964C3B5E779}">
  <ds:schemaRefs>
    <ds:schemaRef ds:uri="http://schemas.microsoft.com/office/infopath/2007/PartnerControls"/>
    <ds:schemaRef ds:uri="http://purl.org/dc/terms/"/>
    <ds:schemaRef ds:uri="http://purl.org/dc/dcmitype/"/>
    <ds:schemaRef ds:uri="http://schemas.microsoft.com/office/2006/metadata/properties"/>
    <ds:schemaRef ds:uri="6f30d971-a769-4244-883d-186f652bcfda"/>
    <ds:schemaRef ds:uri="http://www.w3.org/XML/1998/namespace"/>
    <ds:schemaRef ds:uri="http://schemas.microsoft.com/office/2006/documentManagement/types"/>
    <ds:schemaRef ds:uri="http://schemas.openxmlformats.org/package/2006/metadata/core-properties"/>
    <ds:schemaRef ds:uri="http://purl.org/dc/elements/1.1/"/>
    <ds:schemaRef ds:uri="d54cbe69-32bd-412a-b004-9152f949605e"/>
  </ds:schemaRefs>
</ds:datastoreItem>
</file>

<file path=customXml/itemProps2.xml><?xml version="1.0" encoding="utf-8"?>
<ds:datastoreItem xmlns:ds="http://schemas.openxmlformats.org/officeDocument/2006/customXml" ds:itemID="{E4D6A4CD-A10B-4F64-87B6-13868EF89E7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6f30d971-a769-4244-883d-186f652bcfd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3A18F4D2-3653-4F4F-B917-116198900D9C}">
  <ds:schemaRefs>
    <ds:schemaRef ds:uri="http://schemas.microsoft.com/sharepoint/v3/contenttype/forms"/>
  </ds:schemaRefs>
</ds:datastoreItem>
</file>

<file path=customXml/itemProps5.xml><?xml version="1.0" encoding="utf-8"?>
<ds:datastoreItem xmlns:ds="http://schemas.openxmlformats.org/officeDocument/2006/customXml" ds:itemID="{7CB9A37D-DDD4-438A-A0AF-411FF8A85DD4}">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3705</TotalTime>
  <Words>2401</Words>
  <Application>Microsoft Office PowerPoint</Application>
  <PresentationFormat>Widescreen</PresentationFormat>
  <Paragraphs>335</Paragraphs>
  <Slides>11</Slides>
  <Notes>11</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11</vt:i4>
      </vt:variant>
    </vt:vector>
  </HeadingPairs>
  <TitlesOfParts>
    <vt:vector size="17" baseType="lpstr">
      <vt:lpstr>Arial</vt:lpstr>
      <vt:lpstr>Calibri</vt:lpstr>
      <vt:lpstr>Times</vt:lpstr>
      <vt:lpstr>Wingdings</vt:lpstr>
      <vt:lpstr>2022_CCO_Template</vt:lpstr>
      <vt:lpstr>4_2017_HTAA_Diabetes</vt:lpstr>
      <vt:lpstr>SYMPHONY-1: Phase Ib Results of  Tazemetostat + Lenalidomide and Rituximab in Relapsed/Refractory Follicular Lymphoma</vt:lpstr>
      <vt:lpstr>About These Slides</vt:lpstr>
      <vt:lpstr>SYMPHONY-1 Phase Ib: Background</vt:lpstr>
      <vt:lpstr>SYMPHONY-1 Phase Ib: Study Design</vt:lpstr>
      <vt:lpstr>SYMPHONY-1 Phase Ib: Baseline Characteristics</vt:lpstr>
      <vt:lpstr>SYMPHONY-1 Phase Ib:  Study Drug Exposure and Dose Modifications </vt:lpstr>
      <vt:lpstr>SYMPHONY-1 Phase Ib: Safety</vt:lpstr>
      <vt:lpstr>SYMPHONY-1 Phase Ib: Response in Overall Population and by EZH2, Rituximab Sensitivity, and POD24 Status</vt:lpstr>
      <vt:lpstr>SYMPHONY-1 Phase Ib: PFS in Overall Population and by EZH2, Rituximab Sensitivity, and POD24 Status</vt:lpstr>
      <vt:lpstr>SYMPHONY-1 Phase Ib: Investigators’ Conclusions</vt:lpstr>
      <vt:lpstr>Go Online for More CCO  Coverage of ASH 2022!</vt:lpstr>
    </vt:vector>
  </TitlesOfParts>
  <Company>Preferred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SYMPHONY-1: Phase Ib Results of Tazemetostat + Lenalidomide and Rituximab in Relapsed/Refractory Follicular Lymphoma</dc:title>
  <dc:creator>Preferred User</dc:creator>
  <cp:lastModifiedBy>vwenzel@clinicaloptions.com</cp:lastModifiedBy>
  <cp:revision>20</cp:revision>
  <cp:lastPrinted>2016-09-26T20:21:49Z</cp:lastPrinted>
  <dcterms:created xsi:type="dcterms:W3CDTF">2005-05-27T15:08:01Z</dcterms:created>
  <dcterms:modified xsi:type="dcterms:W3CDTF">2022-12-17T21:14:12Z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b24a3cd3-ac3e-453b-862c-fe756636416d</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0x0101009A145792558DC54798734AD505660605</vt:lpwstr>
  </property>
  <property fmtid="{D5CDD505-2E9C-101B-9397-08002B2CF9AE}" pid="9" name="MediaServiceImageTags">
    <vt:lpwstr/>
  </property>
</Properties>
</file>