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45" r:id="rId11"/>
    <p:sldId id="581" r:id="rId12"/>
    <p:sldId id="576" r:id="rId13"/>
    <p:sldId id="577" r:id="rId14"/>
    <p:sldId id="578" r:id="rId15"/>
    <p:sldId id="579" r:id="rId16"/>
    <p:sldId id="568"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3E5017-7E61-4E2A-9AB0-A90690A6D757}" name="Heli Desai" initials="HD" userId="S::Heli.Desai@extentia.com::6f97052b-7c0f-44e1-92f5-78611d4fad8a" providerId="AD"/>
  <p188:author id="{3A880627-937B-931E-5FBC-5DC0BC732A34}" name="CLINICALOPTIONS\tquill" initials="C" userId="CLINICALOPTIONS\tquill" providerId="None"/>
  <p188:author id="{A3276F90-A649-1CB1-C48C-8DDA0FD9458D}" name="kbrandt@clinicaloptions.com" initials="k" userId="kbrandt@clinicaloptions.com" providerId="None"/>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E00B2-1237-426C-8E64-B30507249554}" v="61" dt="2022-12-17T16:45:18.90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85176" autoAdjust="0"/>
  </p:normalViewPr>
  <p:slideViewPr>
    <p:cSldViewPr snapToGrid="0">
      <p:cViewPr varScale="1">
        <p:scale>
          <a:sx n="73" d="100"/>
          <a:sy n="73" d="100"/>
        </p:scale>
        <p:origin x="1013"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90589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FL, follicular lymphoma; NHL, non-Hodgkin lymphoma; R/R, relapsed/refractory;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latin typeface="Arial" panose="020B0604020202020204" pitchFamily="34" charset="0"/>
                <a:cs typeface="Arial" panose="020B0604020202020204" pitchFamily="34" charset="0"/>
              </a:rPr>
              <a:t>CRS, cytokine-release syndrome; DoR, duration of response; ECOG, Eastern Cooperative Oncology Group; FL, follicular lymphoma; GELF, </a:t>
            </a:r>
            <a:r>
              <a:rPr lang="fr-FR" b="0" i="1" dirty="0">
                <a:solidFill>
                  <a:srgbClr val="4D5156"/>
                </a:solidFill>
                <a:effectLst/>
                <a:latin typeface="Arial" panose="020B0604020202020204" pitchFamily="34" charset="0"/>
                <a:cs typeface="Arial" panose="020B0604020202020204" pitchFamily="34" charset="0"/>
              </a:rPr>
              <a:t>Groupe d'Etude des Lymphomes Folliculaires; ORR, overall response rate; </a:t>
            </a:r>
            <a:r>
              <a:rPr lang="en-IN" i="1" dirty="0">
                <a:latin typeface="Arial" panose="020B0604020202020204" pitchFamily="34" charset="0"/>
                <a:cs typeface="Arial" panose="020B0604020202020204" pitchFamily="34" charset="0"/>
              </a:rPr>
              <a:t>PS, performance status;</a:t>
            </a:r>
            <a:r>
              <a:rPr lang="en-US" b="0" i="1" dirty="0"/>
              <a:t> R</a:t>
            </a:r>
            <a:r>
              <a:rPr lang="en-US" b="0" i="1" baseline="30000" dirty="0"/>
              <a:t>2</a:t>
            </a:r>
            <a:r>
              <a:rPr lang="en-US" b="0" i="1" dirty="0"/>
              <a:t>, lenalidomide/rituximab.</a:t>
            </a:r>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900863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ASCT, autologous stem cell transplant; dx, diagnosis; ECOG, Eastern Cooperative Oncology Group; FL, follicular lymphoma; FLIPI, </a:t>
            </a:r>
            <a:r>
              <a:rPr lang="en-US" sz="1200" b="0" i="1" dirty="0">
                <a:solidFill>
                  <a:srgbClr val="202124"/>
                </a:solidFill>
                <a:effectLst/>
                <a:latin typeface="Arial" panose="020B0604020202020204" pitchFamily="34" charset="0"/>
                <a:cs typeface="Arial" panose="020B0604020202020204" pitchFamily="34" charset="0"/>
              </a:rPr>
              <a:t>Follicular Lymphoma International Prognostic Index; </a:t>
            </a:r>
            <a:r>
              <a:rPr lang="en-US" b="0" i="1" dirty="0"/>
              <a:t>POD24, progression of disease in 24 months; </a:t>
            </a:r>
            <a:r>
              <a:rPr lang="en-IN" sz="1200" b="0" i="1" dirty="0">
                <a:latin typeface="Arial" panose="020B0604020202020204" pitchFamily="34" charset="0"/>
                <a:cs typeface="Arial" panose="020B0604020202020204" pitchFamily="34" charset="0"/>
              </a:rPr>
              <a:t>PS, performance status; </a:t>
            </a:r>
            <a:r>
              <a:rPr lang="en-US" i="1" dirty="0"/>
              <a:t>R/R, relapsed/refractory; </a:t>
            </a:r>
            <a:r>
              <a:rPr lang="en-IN" sz="1200" b="0" i="1" dirty="0" err="1">
                <a:latin typeface="Arial" panose="020B0604020202020204" pitchFamily="34" charset="0"/>
                <a:cs typeface="Arial" panose="020B0604020202020204" pitchFamily="34" charset="0"/>
              </a:rPr>
              <a:t>tx</a:t>
            </a:r>
            <a:r>
              <a:rPr lang="en-IN" sz="1200" b="0" i="1" dirty="0">
                <a:latin typeface="Arial" panose="020B0604020202020204" pitchFamily="34" charset="0"/>
                <a:cs typeface="Arial" panose="020B0604020202020204" pitchFamily="34" charset="0"/>
              </a:rPr>
              <a: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8547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FL, follicular lymphoma; </a:t>
            </a:r>
            <a:r>
              <a:rPr lang="en-IN" i="1" dirty="0"/>
              <a:t>ICANS, immune effector cell</a:t>
            </a:r>
            <a:r>
              <a:rPr lang="en-IN" i="1" dirty="0">
                <a:latin typeface="Calibri" panose="020F0502020204030204" pitchFamily="34" charset="0"/>
                <a:cs typeface="Calibri" panose="020F0502020204030204" pitchFamily="34" charset="0"/>
              </a:rPr>
              <a:t>–</a:t>
            </a:r>
            <a:r>
              <a:rPr lang="en-IN" i="1" dirty="0"/>
              <a:t>associated neurotoxicity syndrome; </a:t>
            </a:r>
            <a:r>
              <a:rPr lang="en-US" i="1" dirty="0"/>
              <a:t>R/R, relapsed/refractory; </a:t>
            </a:r>
            <a:r>
              <a:rPr lang="en-IN" i="1" dirty="0"/>
              <a:t>TLS, tumor lysis syndrome;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73493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a:t>
            </a:r>
            <a:r>
              <a:rPr lang="en-IN" i="1" dirty="0"/>
              <a:t>ALT, alanine aminotransferase; CRS, cytokine-release syndrome; FL, follicular lymphoma; </a:t>
            </a:r>
            <a:r>
              <a:rPr lang="en-US" i="1" dirty="0"/>
              <a:t>R/R, relapsed/refractory; </a:t>
            </a:r>
            <a:r>
              <a:rPr lang="en-IN" i="1" dirty="0"/>
              <a:t>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17339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a:t>
            </a:r>
            <a:r>
              <a:rPr lang="en-IN" i="1" dirty="0"/>
              <a:t>CRS, cytokine-release syndrome; d/c, discontinuation; FL, follicular lymphoma; Gr, grade; </a:t>
            </a:r>
            <a:r>
              <a:rPr lang="en-US" i="1" dirty="0"/>
              <a:t>R/R, relapsed/refractory; </a:t>
            </a:r>
            <a:r>
              <a:rPr lang="en-IN" i="1" dirty="0" err="1"/>
              <a:t>tx</a:t>
            </a:r>
            <a:r>
              <a:rPr lang="en-IN" i="1" dirty="0"/>
              <a:t>,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84241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a:t>
            </a:r>
            <a:r>
              <a:rPr lang="en-US" i="1" dirty="0"/>
              <a:t>CMR, complete metabolic response; FL, follicular lymphoma; NR, not reported; ORR, overall response rate; PD, progressive disease; PFS, progression-free survival; PMR, partial metabolic response; </a:t>
            </a:r>
            <a:r>
              <a:rPr lang="en-US" b="0" i="1" dirty="0"/>
              <a:t>POD24, progression of disease in 24 months; </a:t>
            </a:r>
            <a:r>
              <a:rPr lang="en-US" i="1" dirty="0"/>
              <a:t>R/R, relapsed/refractory;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06261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1" dirty="0">
                <a:latin typeface="Arial" panose="020B0604020202020204" pitchFamily="34" charset="0"/>
                <a:cs typeface="Arial" panose="020B0604020202020204" pitchFamily="34" charset="0"/>
              </a:rPr>
              <a:t>1L, first-line; </a:t>
            </a:r>
            <a:r>
              <a:rPr lang="en-US" i="1" dirty="0"/>
              <a:t>CMR, complete metabolic response; FL, follicular lymphoma; ORR, overall response rate;</a:t>
            </a:r>
            <a:r>
              <a:rPr lang="en-US" b="0" i="1" dirty="0"/>
              <a:t> R/R, relapsed/refractory; R</a:t>
            </a:r>
            <a:r>
              <a:rPr lang="en-US" b="0" i="1" baseline="30000" dirty="0"/>
              <a:t>2</a:t>
            </a:r>
            <a:r>
              <a:rPr lang="en-US" b="0" i="1" dirty="0"/>
              <a:t>, lenalidomide/rituximab.</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67620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EPCORE NHL-2 Trial Update: Epcoritamab + Rituximab/Lenalidomide in Follicular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992306" cy="1103313"/>
          </a:xfrm>
        </p:spPr>
        <p:txBody>
          <a:bodyPr/>
          <a:lstStyle/>
          <a:p>
            <a:r>
              <a:rPr lang="en-US" dirty="0"/>
              <a:t>EPCORE NHL-2: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87462"/>
            <a:ext cx="10877529" cy="4650686"/>
          </a:xfrm>
        </p:spPr>
        <p:txBody>
          <a:bodyPr/>
          <a:lstStyle/>
          <a:p>
            <a:r>
              <a:rPr lang="en-US" altLang="en-US" dirty="0"/>
              <a:t>Advanced FL is an incurable disease, with treatment challenges including those with high-risk disease refractory to prior therapies</a:t>
            </a:r>
            <a:r>
              <a:rPr lang="en-US" altLang="en-US" baseline="30000" dirty="0"/>
              <a:t>1-3 </a:t>
            </a:r>
          </a:p>
          <a:p>
            <a:r>
              <a:rPr lang="en-US" altLang="en-US" sz="2800" dirty="0"/>
              <a:t>Epcoritamab: investigational CD3 x CD20 bispecific antibody administered SC that induces T-cell–mediated cytotoxic activity targeting malignant CD20+ B-cells</a:t>
            </a:r>
            <a:r>
              <a:rPr lang="en-US" altLang="en-US" sz="2800" baseline="30000" dirty="0"/>
              <a:t>4</a:t>
            </a:r>
            <a:endParaRPr lang="en-US" altLang="en-US" sz="2800" dirty="0"/>
          </a:p>
          <a:p>
            <a:r>
              <a:rPr lang="en-US" altLang="en-US" sz="2800" dirty="0"/>
              <a:t>Ongoing phase I/II EPCORE NHL-2 trial is evaluating epcoritamab combined with SoC therapies in patients with B-cell NHL</a:t>
            </a:r>
            <a:r>
              <a:rPr lang="en-US" altLang="en-US" sz="2800" baseline="30000" dirty="0"/>
              <a:t>5,6</a:t>
            </a:r>
            <a:endParaRPr lang="en-US" altLang="en-US" sz="2800" dirty="0"/>
          </a:p>
          <a:p>
            <a:r>
              <a:rPr lang="en-US" altLang="en-US" dirty="0"/>
              <a:t>Current analyses </a:t>
            </a:r>
            <a:r>
              <a:rPr lang="en-US" altLang="en-US" sz="2800" dirty="0"/>
              <a:t>present efficacy and safety results for first-line FL cohort (arm 6)</a:t>
            </a:r>
            <a:r>
              <a:rPr lang="en-US" altLang="en-US" baseline="30000" dirty="0"/>
              <a:t>7</a:t>
            </a:r>
            <a:r>
              <a:rPr lang="en-US" altLang="en-US" sz="2800" dirty="0"/>
              <a:t> and R/R FL cohort (arm 2b) of EPCORE NHL-2 trial</a:t>
            </a:r>
            <a:r>
              <a:rPr lang="en-US" altLang="en-US" sz="2800" baseline="30000" dirty="0"/>
              <a:t>8</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019583"/>
            <a:ext cx="8377289"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Alonso-Alvarez. Eur J Cancer. 2021;157:132. 2. Casulo. JCO. 2015;33:2516. 3. Batlevi. Blood Cancer J. 2020;10:74.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Hutchings. Lancet. 2021;398:1157. 5. Linton. ASH 2021. Abstr 3535. 6. </a:t>
            </a:r>
            <a:r>
              <a:rPr lang="it-IT" altLang="en-US" sz="1200" b="0" spc="-10" dirty="0">
                <a:solidFill>
                  <a:schemeClr val="bg2"/>
                </a:solidFill>
                <a:latin typeface="Calibri" panose="020F0502020204030204" pitchFamily="34" charset="0"/>
              </a:rPr>
              <a:t>Falchi. ASCO 2022. Abstr 7524</a:t>
            </a:r>
            <a:r>
              <a:rPr lang="en-US" altLang="en-US" sz="1200" b="0" spc="-10" dirty="0">
                <a:solidFill>
                  <a:schemeClr val="bg2"/>
                </a:solidFill>
                <a:latin typeface="Calibri" panose="020F0502020204030204" pitchFamily="34" charset="0"/>
              </a:rPr>
              <a:t>.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Falchi. ASH 2022. Abstr 611. 8. Fachi. ASH 2022. Abstr 609.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Falchi. ASH 2022. Abstr 611. Fachi. ASH 2022. Abstr 609.</a:t>
            </a:r>
            <a:endParaRPr lang="en-US" altLang="en-US" sz="1200" b="0" dirty="0">
              <a:solidFill>
                <a:schemeClr val="bg2"/>
              </a:solidFill>
              <a:latin typeface="Calibri" panose="020F0502020204030204" pitchFamily="34" charset="0"/>
            </a:endParaRPr>
          </a:p>
        </p:txBody>
      </p:sp>
      <p:sp>
        <p:nvSpPr>
          <p:cNvPr id="9" name="Content Placeholder 2">
            <a:extLst>
              <a:ext uri="{FF2B5EF4-FFF2-40B4-BE49-F238E27FC236}">
                <a16:creationId xmlns:a16="http://schemas.microsoft.com/office/drawing/2014/main" id="{3E662619-47FA-9305-ED00-EE51BCDD8E20}"/>
              </a:ext>
            </a:extLst>
          </p:cNvPr>
          <p:cNvSpPr>
            <a:spLocks noGrp="1"/>
          </p:cNvSpPr>
          <p:nvPr>
            <p:ph idx="1"/>
          </p:nvPr>
        </p:nvSpPr>
        <p:spPr>
          <a:xfrm>
            <a:off x="604675" y="1242213"/>
            <a:ext cx="10877529" cy="4650686"/>
          </a:xfrm>
        </p:spPr>
        <p:txBody>
          <a:bodyPr/>
          <a:lstStyle/>
          <a:p>
            <a:r>
              <a:rPr lang="en-US" sz="2000" dirty="0"/>
              <a:t>Multicenter, open-label phase Ib/II trial (current analysis reported data from arm 6 and arm 2b)</a:t>
            </a:r>
          </a:p>
        </p:txBody>
      </p:sp>
      <p:sp>
        <p:nvSpPr>
          <p:cNvPr id="8" name="Content Placeholder 4">
            <a:extLst>
              <a:ext uri="{FF2B5EF4-FFF2-40B4-BE49-F238E27FC236}">
                <a16:creationId xmlns:a16="http://schemas.microsoft.com/office/drawing/2014/main" id="{C28C066C-8183-0061-6358-3BEE90F46BAA}"/>
              </a:ext>
            </a:extLst>
          </p:cNvPr>
          <p:cNvSpPr txBox="1">
            <a:spLocks/>
          </p:cNvSpPr>
          <p:nvPr/>
        </p:nvSpPr>
        <p:spPr bwMode="auto">
          <a:xfrm>
            <a:off x="8147846" y="2604268"/>
            <a:ext cx="385445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antitumor activity (ORR), safety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a:t>
            </a:r>
          </a:p>
        </p:txBody>
      </p:sp>
      <p:sp>
        <p:nvSpPr>
          <p:cNvPr id="10" name="Line 30">
            <a:extLst>
              <a:ext uri="{FF2B5EF4-FFF2-40B4-BE49-F238E27FC236}">
                <a16:creationId xmlns:a16="http://schemas.microsoft.com/office/drawing/2014/main" id="{441FB3EE-3B58-E062-C6D5-515BB8458458}"/>
              </a:ext>
            </a:extLst>
          </p:cNvPr>
          <p:cNvSpPr>
            <a:spLocks noChangeShapeType="1"/>
          </p:cNvSpPr>
          <p:nvPr/>
        </p:nvSpPr>
        <p:spPr bwMode="auto">
          <a:xfrm rot="16200000">
            <a:off x="3763143" y="4596575"/>
            <a:ext cx="0" cy="47625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13" name="Rectangle 28">
            <a:extLst>
              <a:ext uri="{FF2B5EF4-FFF2-40B4-BE49-F238E27FC236}">
                <a16:creationId xmlns:a16="http://schemas.microsoft.com/office/drawing/2014/main" id="{725F6D0C-80CD-4007-7B8A-F6F7C368D21B}"/>
              </a:ext>
            </a:extLst>
          </p:cNvPr>
          <p:cNvSpPr>
            <a:spLocks noChangeArrowheads="1"/>
          </p:cNvSpPr>
          <p:nvPr/>
        </p:nvSpPr>
        <p:spPr bwMode="auto">
          <a:xfrm>
            <a:off x="4089852" y="4085351"/>
            <a:ext cx="3349187" cy="1445839"/>
          </a:xfrm>
          <a:prstGeom prst="rect">
            <a:avLst/>
          </a:prstGeom>
          <a:solidFill>
            <a:srgbClr val="E1471D"/>
          </a:solidFill>
          <a:ln w="9525">
            <a:noFill/>
            <a:miter lim="800000"/>
            <a:headEnd/>
            <a:tailEnd/>
          </a:ln>
        </p:spPr>
        <p:txBody>
          <a:bodyPr wrap="non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Arm 2b:</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Epcoritamab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48 mg SC*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QW for C1-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Q</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 for C</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 up to 2 yr</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C1-12</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endParaRPr>
          </a:p>
        </p:txBody>
      </p:sp>
      <p:sp>
        <p:nvSpPr>
          <p:cNvPr id="19" name="Line 30">
            <a:extLst>
              <a:ext uri="{FF2B5EF4-FFF2-40B4-BE49-F238E27FC236}">
                <a16:creationId xmlns:a16="http://schemas.microsoft.com/office/drawing/2014/main" id="{6DFA8669-DD0E-30D0-1EB4-81157192865F}"/>
              </a:ext>
            </a:extLst>
          </p:cNvPr>
          <p:cNvSpPr>
            <a:spLocks noChangeShapeType="1"/>
          </p:cNvSpPr>
          <p:nvPr/>
        </p:nvSpPr>
        <p:spPr bwMode="auto">
          <a:xfrm rot="16200000">
            <a:off x="7762573" y="4584249"/>
            <a:ext cx="0" cy="47625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0" name="Content Placeholder 4">
            <a:extLst>
              <a:ext uri="{FF2B5EF4-FFF2-40B4-BE49-F238E27FC236}">
                <a16:creationId xmlns:a16="http://schemas.microsoft.com/office/drawing/2014/main" id="{8303351C-FCC5-E716-D81B-E70775E3E06E}"/>
              </a:ext>
            </a:extLst>
          </p:cNvPr>
          <p:cNvSpPr txBox="1">
            <a:spLocks/>
          </p:cNvSpPr>
          <p:nvPr/>
        </p:nvSpPr>
        <p:spPr bwMode="auto">
          <a:xfrm>
            <a:off x="8039902" y="4675471"/>
            <a:ext cx="3854471" cy="7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antitumor activity</a:t>
            </a:r>
          </a:p>
        </p:txBody>
      </p:sp>
      <p:sp>
        <p:nvSpPr>
          <p:cNvPr id="21" name="Text Box 23">
            <a:extLst>
              <a:ext uri="{FF2B5EF4-FFF2-40B4-BE49-F238E27FC236}">
                <a16:creationId xmlns:a16="http://schemas.microsoft.com/office/drawing/2014/main" id="{F3BAAF29-41F3-E3C5-7C1F-76BF23DB5A0A}"/>
              </a:ext>
            </a:extLst>
          </p:cNvPr>
          <p:cNvSpPr txBox="1">
            <a:spLocks noChangeArrowheads="1"/>
          </p:cNvSpPr>
          <p:nvPr/>
        </p:nvSpPr>
        <p:spPr bwMode="auto">
          <a:xfrm>
            <a:off x="522288" y="4036018"/>
            <a:ext cx="299781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dirty="0">
                <a:solidFill>
                  <a:srgbClr val="000000"/>
                </a:solidFill>
                <a:latin typeface="Calibri" panose="020F0502020204030204" pitchFamily="34" charset="0"/>
              </a:rPr>
              <a:t>Patients with R/R CD20+ FL; grade </a:t>
            </a:r>
            <a:br>
              <a:rPr lang="en-US" altLang="en-US" sz="1400" b="0" dirty="0">
                <a:solidFill>
                  <a:srgbClr val="000000"/>
                </a:solidFill>
                <a:latin typeface="Calibri" panose="020F0502020204030204" pitchFamily="34" charset="0"/>
              </a:rPr>
            </a:br>
            <a:r>
              <a:rPr lang="en-US" altLang="en-US" sz="1400" b="0" dirty="0">
                <a:solidFill>
                  <a:srgbClr val="000000"/>
                </a:solidFill>
                <a:latin typeface="Calibri" panose="020F0502020204030204" pitchFamily="34" charset="0"/>
              </a:rPr>
              <a:t>1-3A; stage II-IV; treatment needed based on symptoms or disease burden per GELF criteria; measurable disease by CT/MRI; adequate organ function; ECOG PS 0-2</a:t>
            </a:r>
          </a:p>
          <a:p>
            <a:pPr algn="ctr">
              <a:lnSpc>
                <a:spcPct val="100000"/>
              </a:lnSpc>
              <a:spcBef>
                <a:spcPct val="0"/>
              </a:spcBef>
              <a:spcAft>
                <a:spcPct val="0"/>
              </a:spcAft>
              <a:buClrTx/>
              <a:buFontTx/>
              <a:buNone/>
            </a:pPr>
            <a:r>
              <a:rPr lang="en-US" altLang="en-US" sz="1400" b="0" dirty="0">
                <a:solidFill>
                  <a:srgbClr val="000000"/>
                </a:solidFill>
                <a:latin typeface="Calibri" panose="020F0502020204030204" pitchFamily="34" charset="0"/>
              </a:rPr>
              <a:t>(N = 76)</a:t>
            </a:r>
          </a:p>
        </p:txBody>
      </p:sp>
      <p:sp>
        <p:nvSpPr>
          <p:cNvPr id="22" name="Text Box 30">
            <a:extLst>
              <a:ext uri="{FF2B5EF4-FFF2-40B4-BE49-F238E27FC236}">
                <a16:creationId xmlns:a16="http://schemas.microsoft.com/office/drawing/2014/main" id="{1B777888-91FA-C78F-A3B6-45703E4D4C99}"/>
              </a:ext>
            </a:extLst>
          </p:cNvPr>
          <p:cNvSpPr txBox="1">
            <a:spLocks noChangeArrowheads="1"/>
          </p:cNvSpPr>
          <p:nvPr/>
        </p:nvSpPr>
        <p:spPr bwMode="auto">
          <a:xfrm>
            <a:off x="3988147" y="5613978"/>
            <a:ext cx="7230673"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*Epcoritamab administered in 28-day cycles, with step-up dosing comprising priming and intermediate doses prior to first full dose, along with corticosteroid as CRS prophylaxis.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Rituximab 375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QW for C1, Q4W for C2-6 (arm 6) or C2-5 (arm 2b);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lenalidomide 20 mg PO QD x 21 days for C1-12.</a:t>
            </a:r>
          </a:p>
        </p:txBody>
      </p:sp>
      <p:sp>
        <p:nvSpPr>
          <p:cNvPr id="28" name="Line 30">
            <a:extLst>
              <a:ext uri="{FF2B5EF4-FFF2-40B4-BE49-F238E27FC236}">
                <a16:creationId xmlns:a16="http://schemas.microsoft.com/office/drawing/2014/main" id="{B78ED234-7C96-9259-B9BB-BB98D33F46BD}"/>
              </a:ext>
            </a:extLst>
          </p:cNvPr>
          <p:cNvSpPr>
            <a:spLocks noChangeShapeType="1"/>
          </p:cNvSpPr>
          <p:nvPr/>
        </p:nvSpPr>
        <p:spPr bwMode="auto">
          <a:xfrm rot="16200000">
            <a:off x="3754187" y="2783165"/>
            <a:ext cx="0" cy="47625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9" name="Rectangle 28">
            <a:extLst>
              <a:ext uri="{FF2B5EF4-FFF2-40B4-BE49-F238E27FC236}">
                <a16:creationId xmlns:a16="http://schemas.microsoft.com/office/drawing/2014/main" id="{B5CD9717-5E1F-E6AA-CE21-1381FC059D24}"/>
              </a:ext>
            </a:extLst>
          </p:cNvPr>
          <p:cNvSpPr>
            <a:spLocks noChangeArrowheads="1"/>
          </p:cNvSpPr>
          <p:nvPr/>
        </p:nvSpPr>
        <p:spPr bwMode="auto">
          <a:xfrm>
            <a:off x="4080896" y="2271941"/>
            <a:ext cx="3349187" cy="1445839"/>
          </a:xfrm>
          <a:prstGeom prst="rect">
            <a:avLst/>
          </a:prstGeom>
          <a:solidFill>
            <a:schemeClr val="accent1"/>
          </a:solidFill>
          <a:ln w="9525">
            <a:noFill/>
            <a:miter lim="800000"/>
            <a:headEnd/>
            <a:tailEnd/>
          </a:ln>
        </p:spPr>
        <p:txBody>
          <a:bodyPr wrap="non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Arm 6:</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Epcoritamab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48 mg SC*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QW for C1-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Q</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 for C</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 up to 2 yr</a:t>
            </a:r>
            <a:r>
              <a:rPr kumimoji="0" lang="pl-PL"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C1-12</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endParaRPr>
          </a:p>
        </p:txBody>
      </p:sp>
      <p:sp>
        <p:nvSpPr>
          <p:cNvPr id="30" name="Line 30">
            <a:extLst>
              <a:ext uri="{FF2B5EF4-FFF2-40B4-BE49-F238E27FC236}">
                <a16:creationId xmlns:a16="http://schemas.microsoft.com/office/drawing/2014/main" id="{14D1768F-1932-C1AE-D352-EAEF42491BEC}"/>
              </a:ext>
            </a:extLst>
          </p:cNvPr>
          <p:cNvSpPr>
            <a:spLocks noChangeShapeType="1"/>
          </p:cNvSpPr>
          <p:nvPr/>
        </p:nvSpPr>
        <p:spPr bwMode="auto">
          <a:xfrm rot="16200000">
            <a:off x="7753617" y="2770839"/>
            <a:ext cx="0" cy="47625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1" name="Text Box 23">
            <a:extLst>
              <a:ext uri="{FF2B5EF4-FFF2-40B4-BE49-F238E27FC236}">
                <a16:creationId xmlns:a16="http://schemas.microsoft.com/office/drawing/2014/main" id="{6D2BE915-BF26-0269-6C21-78C4D187095C}"/>
              </a:ext>
            </a:extLst>
          </p:cNvPr>
          <p:cNvSpPr txBox="1">
            <a:spLocks noChangeArrowheads="1"/>
          </p:cNvSpPr>
          <p:nvPr/>
        </p:nvSpPr>
        <p:spPr bwMode="auto">
          <a:xfrm>
            <a:off x="513332" y="2202945"/>
            <a:ext cx="299781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dirty="0">
                <a:solidFill>
                  <a:srgbClr val="000000"/>
                </a:solidFill>
                <a:latin typeface="Calibri" panose="020F0502020204030204" pitchFamily="34" charset="0"/>
              </a:rPr>
              <a:t>Patients with untreated CD20+ FL; grade 1-3A; treatment needed based on symptoms or disease burden per GELF criteria; measurable disease by CT/MRI; adequate organ function; ECOG PS 0-2</a:t>
            </a:r>
          </a:p>
          <a:p>
            <a:pPr algn="ctr">
              <a:lnSpc>
                <a:spcPct val="100000"/>
              </a:lnSpc>
              <a:spcBef>
                <a:spcPct val="0"/>
              </a:spcBef>
              <a:spcAft>
                <a:spcPct val="0"/>
              </a:spcAft>
              <a:buClrTx/>
              <a:buFontTx/>
              <a:buNone/>
            </a:pPr>
            <a:r>
              <a:rPr lang="en-US" altLang="en-US" sz="1400" b="0" dirty="0">
                <a:solidFill>
                  <a:srgbClr val="000000"/>
                </a:solidFill>
                <a:latin typeface="Calibri" panose="020F0502020204030204" pitchFamily="34" charset="0"/>
              </a:rPr>
              <a:t>(N = 41)</a:t>
            </a:r>
          </a:p>
        </p:txBody>
      </p:sp>
      <p:sp>
        <p:nvSpPr>
          <p:cNvPr id="2" name="TextBox 1">
            <a:extLst>
              <a:ext uri="{FF2B5EF4-FFF2-40B4-BE49-F238E27FC236}">
                <a16:creationId xmlns:a16="http://schemas.microsoft.com/office/drawing/2014/main" id="{6F290EF0-1F18-DA2B-510A-BB65B43D52A5}"/>
              </a:ext>
            </a:extLst>
          </p:cNvPr>
          <p:cNvSpPr txBox="1"/>
          <p:nvPr/>
        </p:nvSpPr>
        <p:spPr bwMode="auto">
          <a:xfrm>
            <a:off x="4154902" y="1914886"/>
            <a:ext cx="3349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IN" sz="1400" dirty="0">
                <a:solidFill>
                  <a:schemeClr val="bg1"/>
                </a:solidFill>
                <a:latin typeface="Calibri" panose="020F0502020204030204" pitchFamily="34" charset="0"/>
              </a:rPr>
              <a:t>Median Follow-up: 8.1 Mo (1.4+ to 10.7) </a:t>
            </a:r>
          </a:p>
        </p:txBody>
      </p:sp>
      <p:sp>
        <p:nvSpPr>
          <p:cNvPr id="3" name="TextBox 2">
            <a:extLst>
              <a:ext uri="{FF2B5EF4-FFF2-40B4-BE49-F238E27FC236}">
                <a16:creationId xmlns:a16="http://schemas.microsoft.com/office/drawing/2014/main" id="{4873DD0D-AD12-05D8-4DD2-7674F6A40CED}"/>
              </a:ext>
            </a:extLst>
          </p:cNvPr>
          <p:cNvSpPr txBox="1"/>
          <p:nvPr/>
        </p:nvSpPr>
        <p:spPr bwMode="auto">
          <a:xfrm>
            <a:off x="4732313" y="3787877"/>
            <a:ext cx="246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IN" sz="1400" dirty="0">
                <a:solidFill>
                  <a:schemeClr val="bg1"/>
                </a:solidFill>
                <a:latin typeface="Calibri" panose="020F0502020204030204" pitchFamily="34" charset="0"/>
              </a:rPr>
              <a:t>Median Follow-up: 6.4 Mo</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Falchi. ASH 2022. Abstr 611. Fachi. ASH 2022. Abstr 609.</a:t>
            </a:r>
          </a:p>
        </p:txBody>
      </p:sp>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1110339779"/>
              </p:ext>
            </p:extLst>
          </p:nvPr>
        </p:nvGraphicFramePr>
        <p:xfrm>
          <a:off x="504871" y="1143639"/>
          <a:ext cx="5371278" cy="5303520"/>
        </p:xfrm>
        <a:graphic>
          <a:graphicData uri="http://schemas.openxmlformats.org/drawingml/2006/table">
            <a:tbl>
              <a:tblPr firstRow="1" bandRow="1">
                <a:tableStyleId>{5C22544A-7EE6-4342-B048-85BDC9FD1C3A}</a:tableStyleId>
              </a:tblPr>
              <a:tblGrid>
                <a:gridCol w="1859846">
                  <a:extLst>
                    <a:ext uri="{9D8B030D-6E8A-4147-A177-3AD203B41FA5}">
                      <a16:colId xmlns:a16="http://schemas.microsoft.com/office/drawing/2014/main" val="20000"/>
                    </a:ext>
                  </a:extLst>
                </a:gridCol>
                <a:gridCol w="1096341">
                  <a:extLst>
                    <a:ext uri="{9D8B030D-6E8A-4147-A177-3AD203B41FA5}">
                      <a16:colId xmlns:a16="http://schemas.microsoft.com/office/drawing/2014/main" val="2648145080"/>
                    </a:ext>
                  </a:extLst>
                </a:gridCol>
                <a:gridCol w="1242996">
                  <a:extLst>
                    <a:ext uri="{9D8B030D-6E8A-4147-A177-3AD203B41FA5}">
                      <a16:colId xmlns:a16="http://schemas.microsoft.com/office/drawing/2014/main" val="20001"/>
                    </a:ext>
                  </a:extLst>
                </a:gridCol>
                <a:gridCol w="1172095">
                  <a:extLst>
                    <a:ext uri="{9D8B030D-6E8A-4147-A177-3AD203B41FA5}">
                      <a16:colId xmlns:a16="http://schemas.microsoft.com/office/drawing/2014/main" val="1179155612"/>
                    </a:ext>
                  </a:extLst>
                </a:gridCol>
              </a:tblGrid>
              <a:tr h="48564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1L FL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R/R FL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85674">
                <a:tc gridSpan="2">
                  <a:txBody>
                    <a:bodyPr/>
                    <a:lstStyle/>
                    <a:p>
                      <a:pPr marL="0" indent="0" algn="l">
                        <a:buFont typeface="Arial" panose="020B0604020202020204" pitchFamily="34" charset="0"/>
                        <a:buNone/>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(39-78)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(30-79)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8567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48564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from dx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first dose, wk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IN"/>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(2-352)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86305418"/>
                  </a:ext>
                </a:extLst>
              </a:tr>
              <a:tr h="28567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Ann Arbor stage, n (%) </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19189343"/>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Ann Arbor stage, n (%)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28688267"/>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(59)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04229543"/>
                  </a:ext>
                </a:extLst>
              </a:tr>
              <a:tr h="28567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Histologic grade,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96876980"/>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(71)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10300233"/>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962830"/>
                  </a:ext>
                </a:extLst>
              </a:tr>
              <a:tr h="28567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FLIPI, n (%)</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1027047"/>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5940094"/>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74602945"/>
                  </a:ext>
                </a:extLst>
              </a:tr>
              <a:tr h="285674">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85191901"/>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7459905"/>
                  </a:ext>
                </a:extLst>
              </a:tr>
              <a:tr h="28567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0659220"/>
                  </a:ext>
                </a:extLst>
              </a:tr>
            </a:tbl>
          </a:graphicData>
        </a:graphic>
      </p:graphicFrame>
      <p:graphicFrame>
        <p:nvGraphicFramePr>
          <p:cNvPr id="8" name="Content Placeholder 5">
            <a:extLst>
              <a:ext uri="{FF2B5EF4-FFF2-40B4-BE49-F238E27FC236}">
                <a16:creationId xmlns:a16="http://schemas.microsoft.com/office/drawing/2014/main" id="{A72DEE28-4445-572A-45A6-1006463597BE}"/>
              </a:ext>
            </a:extLst>
          </p:cNvPr>
          <p:cNvGraphicFramePr>
            <a:graphicFrameLocks/>
          </p:cNvGraphicFramePr>
          <p:nvPr>
            <p:extLst>
              <p:ext uri="{D42A27DB-BD31-4B8C-83A1-F6EECF244321}">
                <p14:modId xmlns:p14="http://schemas.microsoft.com/office/powerpoint/2010/main" val="3254556063"/>
              </p:ext>
            </p:extLst>
          </p:nvPr>
        </p:nvGraphicFramePr>
        <p:xfrm>
          <a:off x="6251311" y="1143639"/>
          <a:ext cx="5330930" cy="4328160"/>
        </p:xfrm>
        <a:graphic>
          <a:graphicData uri="http://schemas.openxmlformats.org/drawingml/2006/table">
            <a:tbl>
              <a:tblPr firstRow="1" bandRow="1">
                <a:tableStyleId>{5C22544A-7EE6-4342-B048-85BDC9FD1C3A}</a:tableStyleId>
              </a:tblPr>
              <a:tblGrid>
                <a:gridCol w="3852861">
                  <a:extLst>
                    <a:ext uri="{9D8B030D-6E8A-4147-A177-3AD203B41FA5}">
                      <a16:colId xmlns:a16="http://schemas.microsoft.com/office/drawing/2014/main" val="20000"/>
                    </a:ext>
                  </a:extLst>
                </a:gridCol>
                <a:gridCol w="1478069">
                  <a:extLst>
                    <a:ext uri="{9D8B030D-6E8A-4147-A177-3AD203B41FA5}">
                      <a16:colId xmlns:a16="http://schemas.microsoft.com/office/drawing/2014/main" val="117915561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R/R FL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41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from dx to first dose,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(4-331)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7873353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from end of last line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of tx to first dose,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(0.2-198)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589015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prior lines of tx,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prior 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prior lines,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prior lines, n (%)</a:t>
                      </a:r>
                    </a:p>
                  </a:txBody>
                  <a:tcPr marL="118872" marR="118872"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refractory</a:t>
                      </a:r>
                      <a:r>
                        <a:rPr kumimoji="0" lang="en-US" sz="1400" b="0" i="0" u="none" strike="noStrike" kern="1200" cap="none" normalizeH="0" baseline="30000" dirty="0">
                          <a:ln>
                            <a:noFill/>
                          </a:ln>
                          <a:solidFill>
                            <a:schemeClr val="bg1"/>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disease,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07125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Double refractory</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disease,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(39)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9153485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POD24,</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ǁ</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(42)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942724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Refractory</a:t>
                      </a:r>
                      <a:r>
                        <a:rPr kumimoji="0" lang="en-US" sz="1400" b="0" i="0" u="none" strike="noStrike" kern="1200" cap="none" normalizeH="0" baseline="30000" dirty="0">
                          <a:ln>
                            <a:noFill/>
                          </a:ln>
                          <a:solidFill>
                            <a:schemeClr val="bg1"/>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to last line of tx,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656278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ASCT,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108117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CAR T-cell therapy,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4004001"/>
                  </a:ext>
                </a:extLst>
              </a:tr>
            </a:tbl>
          </a:graphicData>
        </a:graphic>
      </p:graphicFrame>
      <p:sp>
        <p:nvSpPr>
          <p:cNvPr id="2" name="TextBox 1">
            <a:extLst>
              <a:ext uri="{FF2B5EF4-FFF2-40B4-BE49-F238E27FC236}">
                <a16:creationId xmlns:a16="http://schemas.microsoft.com/office/drawing/2014/main" id="{1E072544-B8A3-3BB7-52A1-176AEB768F29}"/>
              </a:ext>
            </a:extLst>
          </p:cNvPr>
          <p:cNvSpPr txBox="1"/>
          <p:nvPr/>
        </p:nvSpPr>
        <p:spPr bwMode="auto">
          <a:xfrm>
            <a:off x="6209747" y="5468027"/>
            <a:ext cx="57476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*For R/R arm 2b, all patients stage II.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Unknown for 3 and 6 patients in 1L and R/R FL arms, respectively. </a:t>
            </a:r>
            <a:r>
              <a:rPr kumimoji="0" lang="en-US" sz="1200" b="0" i="0" u="none" strike="noStrike" kern="1200" cap="none" normalizeH="0" baseline="30000" dirty="0">
                <a:ln>
                  <a:noFill/>
                </a:ln>
                <a:solidFill>
                  <a:schemeClr val="bg1"/>
                </a:solidFill>
                <a:effectLst/>
                <a:latin typeface="Calibri" panose="020F0502020204030204" pitchFamily="34" charset="0"/>
                <a:ea typeface="+mn-ea"/>
                <a:cs typeface="+mn-cs"/>
              </a:rPr>
              <a:t>‡</a:t>
            </a:r>
            <a:r>
              <a:rPr lang="en-US" sz="1200" b="0" dirty="0">
                <a:solidFill>
                  <a:schemeClr val="bg1"/>
                </a:solidFill>
                <a:latin typeface="Calibri" panose="020F0502020204030204" pitchFamily="34" charset="0"/>
              </a:rPr>
              <a:t>No response or relapse within 6 mo after prior therapy. </a:t>
            </a:r>
            <a:r>
              <a:rPr kumimoji="0" lang="en-US" sz="12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lang="en-US" sz="1200" b="0" dirty="0">
                <a:solidFill>
                  <a:schemeClr val="bg1"/>
                </a:solidFill>
                <a:latin typeface="Calibri" panose="020F0502020204030204" pitchFamily="34" charset="0"/>
              </a:rPr>
              <a:t>Refractory to both anti-CD20 and an alkylating agent. </a:t>
            </a:r>
            <a:r>
              <a:rPr kumimoji="0" lang="en-US" sz="12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ǁ</a:t>
            </a:r>
            <a:r>
              <a:rPr lang="en-US" sz="1200" b="0" dirty="0">
                <a:solidFill>
                  <a:schemeClr val="bg1"/>
                </a:solidFill>
                <a:latin typeface="Calibri" panose="020F0502020204030204" pitchFamily="34" charset="0"/>
              </a:rPr>
              <a:t>Progression within 2 yr of initiating first-line treatment including immunochemotherapy.</a:t>
            </a:r>
            <a:endParaRPr lang="en-IN"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56772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611. Fachi. ASH 2022. Abstr 609.</a:t>
            </a:r>
          </a:p>
        </p:txBody>
      </p:sp>
      <p:graphicFrame>
        <p:nvGraphicFramePr>
          <p:cNvPr id="7" name="Content Placeholder 5">
            <a:extLst>
              <a:ext uri="{FF2B5EF4-FFF2-40B4-BE49-F238E27FC236}">
                <a16:creationId xmlns:a16="http://schemas.microsoft.com/office/drawing/2014/main" id="{D3234844-E259-7244-5A7D-8B8D17731FE5}"/>
              </a:ext>
            </a:extLst>
          </p:cNvPr>
          <p:cNvGraphicFramePr>
            <a:graphicFrameLocks/>
          </p:cNvGraphicFramePr>
          <p:nvPr>
            <p:extLst>
              <p:ext uri="{D42A27DB-BD31-4B8C-83A1-F6EECF244321}">
                <p14:modId xmlns:p14="http://schemas.microsoft.com/office/powerpoint/2010/main" val="436182462"/>
              </p:ext>
            </p:extLst>
          </p:nvPr>
        </p:nvGraphicFramePr>
        <p:xfrm>
          <a:off x="1310361" y="1508405"/>
          <a:ext cx="9651852" cy="3230880"/>
        </p:xfrm>
        <a:graphic>
          <a:graphicData uri="http://schemas.openxmlformats.org/drawingml/2006/table">
            <a:tbl>
              <a:tblPr firstRow="1" bandRow="1">
                <a:tableStyleId>{5C22544A-7EE6-4342-B048-85BDC9FD1C3A}</a:tableStyleId>
              </a:tblPr>
              <a:tblGrid>
                <a:gridCol w="3744378">
                  <a:extLst>
                    <a:ext uri="{9D8B030D-6E8A-4147-A177-3AD203B41FA5}">
                      <a16:colId xmlns:a16="http://schemas.microsoft.com/office/drawing/2014/main" val="20000"/>
                    </a:ext>
                  </a:extLst>
                </a:gridCol>
                <a:gridCol w="2953737">
                  <a:extLst>
                    <a:ext uri="{9D8B030D-6E8A-4147-A177-3AD203B41FA5}">
                      <a16:colId xmlns:a16="http://schemas.microsoft.com/office/drawing/2014/main" val="20001"/>
                    </a:ext>
                  </a:extLst>
                </a:gridCol>
                <a:gridCol w="2953737">
                  <a:extLst>
                    <a:ext uri="{9D8B030D-6E8A-4147-A177-3AD203B41FA5}">
                      <a16:colId xmlns:a16="http://schemas.microsoft.com/office/drawing/2014/main" val="1179155612"/>
                    </a:ext>
                  </a:extLst>
                </a:gridCol>
              </a:tblGrid>
              <a:tr h="4189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TEAE,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1L FL</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41)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R/R FL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8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of epcoritamab cycles initiated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7856990"/>
                  </a:ext>
                </a:extLst>
              </a:tr>
              <a:tr h="289560">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Related to epcoritamab</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Fatal TEAE*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7412028"/>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Epcoritamab dose delay due to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Related to epcoritamab</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(17)</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(25)</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0388426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Epcoritamab discontinuation due to TEAE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Related to epcoritamab</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14715992"/>
                  </a:ext>
                </a:extLst>
              </a:tr>
            </a:tbl>
          </a:graphicData>
        </a:graphic>
      </p:graphicFrame>
      <p:sp>
        <p:nvSpPr>
          <p:cNvPr id="2" name="Text Box 30">
            <a:extLst>
              <a:ext uri="{FF2B5EF4-FFF2-40B4-BE49-F238E27FC236}">
                <a16:creationId xmlns:a16="http://schemas.microsoft.com/office/drawing/2014/main" id="{8288629C-A078-E311-5F23-EEEFA7E226A6}"/>
              </a:ext>
            </a:extLst>
          </p:cNvPr>
          <p:cNvSpPr txBox="1">
            <a:spLocks noChangeArrowheads="1"/>
          </p:cNvSpPr>
          <p:nvPr/>
        </p:nvSpPr>
        <p:spPr bwMode="auto">
          <a:xfrm>
            <a:off x="1189500" y="4787923"/>
            <a:ext cx="973242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 patient each with COVID-19 pneumonia and septic shock in 1L FL arm and 3 patients with COVID-19 in R/R FL arm. </a:t>
            </a:r>
          </a:p>
        </p:txBody>
      </p:sp>
      <p:sp>
        <p:nvSpPr>
          <p:cNvPr id="3" name="TextBox 2">
            <a:extLst>
              <a:ext uri="{FF2B5EF4-FFF2-40B4-BE49-F238E27FC236}">
                <a16:creationId xmlns:a16="http://schemas.microsoft.com/office/drawing/2014/main" id="{94E4FFE2-587E-15B4-5015-06ACE94BC694}"/>
              </a:ext>
            </a:extLst>
          </p:cNvPr>
          <p:cNvSpPr txBox="1"/>
          <p:nvPr/>
        </p:nvSpPr>
        <p:spPr bwMode="auto">
          <a:xfrm>
            <a:off x="1270074" y="5190411"/>
            <a:ext cx="973242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No clinical TLS was observed</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1 patient in each arm had grade 1 ICANS, which resolved in 2 days (1L) and 7 days (R/R), respectively</a:t>
            </a:r>
          </a:p>
        </p:txBody>
      </p:sp>
    </p:spTree>
    <p:extLst>
      <p:ext uri="{BB962C8B-B14F-4D97-AF65-F5344CB8AC3E}">
        <p14:creationId xmlns:p14="http://schemas.microsoft.com/office/powerpoint/2010/main" val="64111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TEAEs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611. Fachi. ASH 2022. Abstr 609.</a:t>
            </a:r>
          </a:p>
        </p:txBody>
      </p:sp>
      <p:graphicFrame>
        <p:nvGraphicFramePr>
          <p:cNvPr id="5" name="Content Placeholder 5">
            <a:extLst>
              <a:ext uri="{FF2B5EF4-FFF2-40B4-BE49-F238E27FC236}">
                <a16:creationId xmlns:a16="http://schemas.microsoft.com/office/drawing/2014/main" id="{68CB6FBF-4EAB-F614-BD11-A88A6039CCE4}"/>
              </a:ext>
            </a:extLst>
          </p:cNvPr>
          <p:cNvGraphicFramePr>
            <a:graphicFrameLocks/>
          </p:cNvGraphicFramePr>
          <p:nvPr>
            <p:extLst>
              <p:ext uri="{D42A27DB-BD31-4B8C-83A1-F6EECF244321}">
                <p14:modId xmlns:p14="http://schemas.microsoft.com/office/powerpoint/2010/main" val="874315099"/>
              </p:ext>
            </p:extLst>
          </p:nvPr>
        </p:nvGraphicFramePr>
        <p:xfrm>
          <a:off x="659779" y="1015181"/>
          <a:ext cx="10872442" cy="5029200"/>
        </p:xfrm>
        <a:graphic>
          <a:graphicData uri="http://schemas.openxmlformats.org/drawingml/2006/table">
            <a:tbl>
              <a:tblPr firstRow="1" bandRow="1">
                <a:tableStyleId>{5C22544A-7EE6-4342-B048-85BDC9FD1C3A}</a:tableStyleId>
              </a:tblPr>
              <a:tblGrid>
                <a:gridCol w="3354856">
                  <a:extLst>
                    <a:ext uri="{9D8B030D-6E8A-4147-A177-3AD203B41FA5}">
                      <a16:colId xmlns:a16="http://schemas.microsoft.com/office/drawing/2014/main" val="20000"/>
                    </a:ext>
                  </a:extLst>
                </a:gridCol>
                <a:gridCol w="1252931">
                  <a:extLst>
                    <a:ext uri="{9D8B030D-6E8A-4147-A177-3AD203B41FA5}">
                      <a16:colId xmlns:a16="http://schemas.microsoft.com/office/drawing/2014/main" val="2831614094"/>
                    </a:ext>
                  </a:extLst>
                </a:gridCol>
                <a:gridCol w="1252931">
                  <a:extLst>
                    <a:ext uri="{9D8B030D-6E8A-4147-A177-3AD203B41FA5}">
                      <a16:colId xmlns:a16="http://schemas.microsoft.com/office/drawing/2014/main" val="20001"/>
                    </a:ext>
                  </a:extLst>
                </a:gridCol>
                <a:gridCol w="1252931">
                  <a:extLst>
                    <a:ext uri="{9D8B030D-6E8A-4147-A177-3AD203B41FA5}">
                      <a16:colId xmlns:a16="http://schemas.microsoft.com/office/drawing/2014/main" val="2614185681"/>
                    </a:ext>
                  </a:extLst>
                </a:gridCol>
                <a:gridCol w="1252931">
                  <a:extLst>
                    <a:ext uri="{9D8B030D-6E8A-4147-A177-3AD203B41FA5}">
                      <a16:colId xmlns:a16="http://schemas.microsoft.com/office/drawing/2014/main" val="2752764707"/>
                    </a:ext>
                  </a:extLst>
                </a:gridCol>
                <a:gridCol w="1252931">
                  <a:extLst>
                    <a:ext uri="{9D8B030D-6E8A-4147-A177-3AD203B41FA5}">
                      <a16:colId xmlns:a16="http://schemas.microsoft.com/office/drawing/2014/main" val="3777240337"/>
                    </a:ext>
                  </a:extLst>
                </a:gridCol>
                <a:gridCol w="1252931">
                  <a:extLst>
                    <a:ext uri="{9D8B030D-6E8A-4147-A177-3AD203B41FA5}">
                      <a16:colId xmlns:a16="http://schemas.microsoft.com/office/drawing/2014/main" val="3797099146"/>
                    </a:ext>
                  </a:extLst>
                </a:gridCol>
              </a:tblGrid>
              <a:tr h="25481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TEAEs in &gt;20% of Patients,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1L FL (N = 41)</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R/R FL (N = 76)</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tc>
                <a:extLst>
                  <a:ext uri="{0D108BD9-81ED-4DB2-BD59-A6C34878D82A}">
                    <a16:rowId xmlns:a16="http://schemas.microsoft.com/office/drawing/2014/main" val="3357711082"/>
                  </a:ext>
                </a:extLst>
              </a:tr>
              <a:tr h="25481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Most frequent AEs,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1/2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254819">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CRS</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a:t>
                      </a:r>
                      <a:endPar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Injection-site reaction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COVID-19*</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0712507"/>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2026547"/>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1790124"/>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ALT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36098"/>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97081442"/>
                  </a:ext>
                </a:extLst>
              </a:tr>
              <a:tr h="25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Infusion-related reaction</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65278047"/>
                  </a:ext>
                </a:extLst>
              </a:tr>
            </a:tbl>
          </a:graphicData>
        </a:graphic>
      </p:graphicFrame>
      <p:sp>
        <p:nvSpPr>
          <p:cNvPr id="6" name="Text Box 30">
            <a:extLst>
              <a:ext uri="{FF2B5EF4-FFF2-40B4-BE49-F238E27FC236}">
                <a16:creationId xmlns:a16="http://schemas.microsoft.com/office/drawing/2014/main" id="{4DB56425-0F44-0850-1B71-F9C93321AAAF}"/>
              </a:ext>
            </a:extLst>
          </p:cNvPr>
          <p:cNvSpPr txBox="1">
            <a:spLocks noChangeArrowheads="1"/>
          </p:cNvSpPr>
          <p:nvPr/>
        </p:nvSpPr>
        <p:spPr bwMode="auto">
          <a:xfrm>
            <a:off x="659779" y="6068466"/>
            <a:ext cx="973242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 patients in 1L FL arm and 4 patients in R/R FL arm died from COVID-19. </a:t>
            </a:r>
          </a:p>
        </p:txBody>
      </p:sp>
    </p:spTree>
    <p:extLst>
      <p:ext uri="{BB962C8B-B14F-4D97-AF65-F5344CB8AC3E}">
        <p14:creationId xmlns:p14="http://schemas.microsoft.com/office/powerpoint/2010/main" val="903244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CRS Events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611. Fachi. ASH 2022. Abstr 609.</a:t>
            </a:r>
          </a:p>
        </p:txBody>
      </p:sp>
      <p:sp>
        <p:nvSpPr>
          <p:cNvPr id="3" name="TextBox 2">
            <a:extLst>
              <a:ext uri="{FF2B5EF4-FFF2-40B4-BE49-F238E27FC236}">
                <a16:creationId xmlns:a16="http://schemas.microsoft.com/office/drawing/2014/main" id="{94E4FFE2-587E-15B4-5015-06ACE94BC694}"/>
              </a:ext>
            </a:extLst>
          </p:cNvPr>
          <p:cNvSpPr txBox="1"/>
          <p:nvPr/>
        </p:nvSpPr>
        <p:spPr bwMode="auto">
          <a:xfrm>
            <a:off x="496161" y="5145605"/>
            <a:ext cx="1119967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grade ≥3 CRS events were observed</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CRS timing was predictable; most cases occurred following first full dose</a:t>
            </a:r>
          </a:p>
        </p:txBody>
      </p:sp>
      <p:graphicFrame>
        <p:nvGraphicFramePr>
          <p:cNvPr id="5" name="Group 3">
            <a:extLst>
              <a:ext uri="{FF2B5EF4-FFF2-40B4-BE49-F238E27FC236}">
                <a16:creationId xmlns:a16="http://schemas.microsoft.com/office/drawing/2014/main" id="{A6F87B0D-A7AF-FACF-73D1-6E8671BD072F}"/>
              </a:ext>
            </a:extLst>
          </p:cNvPr>
          <p:cNvGraphicFramePr>
            <a:graphicFrameLocks/>
          </p:cNvGraphicFramePr>
          <p:nvPr>
            <p:extLst>
              <p:ext uri="{D42A27DB-BD31-4B8C-83A1-F6EECF244321}">
                <p14:modId xmlns:p14="http://schemas.microsoft.com/office/powerpoint/2010/main" val="3220140325"/>
              </p:ext>
            </p:extLst>
          </p:nvPr>
        </p:nvGraphicFramePr>
        <p:xfrm>
          <a:off x="496161" y="1455695"/>
          <a:ext cx="5376674" cy="3566272"/>
        </p:xfrm>
        <a:graphic>
          <a:graphicData uri="http://schemas.openxmlformats.org/drawingml/2006/table">
            <a:tbl>
              <a:tblPr/>
              <a:tblGrid>
                <a:gridCol w="2502678">
                  <a:extLst>
                    <a:ext uri="{9D8B030D-6E8A-4147-A177-3AD203B41FA5}">
                      <a16:colId xmlns:a16="http://schemas.microsoft.com/office/drawing/2014/main" val="20000"/>
                    </a:ext>
                  </a:extLst>
                </a:gridCol>
                <a:gridCol w="1436998">
                  <a:extLst>
                    <a:ext uri="{9D8B030D-6E8A-4147-A177-3AD203B41FA5}">
                      <a16:colId xmlns:a16="http://schemas.microsoft.com/office/drawing/2014/main" val="3655340029"/>
                    </a:ext>
                  </a:extLst>
                </a:gridCol>
                <a:gridCol w="143699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time to onset after first full dose,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028017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CRS resolution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58940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resolution,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leading to tx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 use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95777871"/>
                  </a:ext>
                </a:extLst>
              </a:tr>
            </a:tbl>
          </a:graphicData>
        </a:graphic>
      </p:graphicFrame>
      <p:graphicFrame>
        <p:nvGraphicFramePr>
          <p:cNvPr id="6" name="Group 3">
            <a:extLst>
              <a:ext uri="{FF2B5EF4-FFF2-40B4-BE49-F238E27FC236}">
                <a16:creationId xmlns:a16="http://schemas.microsoft.com/office/drawing/2014/main" id="{5260DA01-C206-2414-1F85-DE1D5DF13CD7}"/>
              </a:ext>
            </a:extLst>
          </p:cNvPr>
          <p:cNvGraphicFramePr>
            <a:graphicFrameLocks/>
          </p:cNvGraphicFramePr>
          <p:nvPr>
            <p:extLst>
              <p:ext uri="{D42A27DB-BD31-4B8C-83A1-F6EECF244321}">
                <p14:modId xmlns:p14="http://schemas.microsoft.com/office/powerpoint/2010/main" val="2094642875"/>
              </p:ext>
            </p:extLst>
          </p:nvPr>
        </p:nvGraphicFramePr>
        <p:xfrm>
          <a:off x="6319165" y="1455695"/>
          <a:ext cx="5376672" cy="2590912"/>
        </p:xfrm>
        <a:graphic>
          <a:graphicData uri="http://schemas.openxmlformats.org/drawingml/2006/table">
            <a:tbl>
              <a:tblPr/>
              <a:tblGrid>
                <a:gridCol w="1831776">
                  <a:extLst>
                    <a:ext uri="{9D8B030D-6E8A-4147-A177-3AD203B41FA5}">
                      <a16:colId xmlns:a16="http://schemas.microsoft.com/office/drawing/2014/main" val="20000"/>
                    </a:ext>
                  </a:extLst>
                </a:gridCol>
                <a:gridCol w="886224">
                  <a:extLst>
                    <a:ext uri="{9D8B030D-6E8A-4147-A177-3AD203B41FA5}">
                      <a16:colId xmlns:a16="http://schemas.microsoft.com/office/drawing/2014/main" val="20001"/>
                    </a:ext>
                  </a:extLst>
                </a:gridCol>
                <a:gridCol w="886224">
                  <a:extLst>
                    <a:ext uri="{9D8B030D-6E8A-4147-A177-3AD203B41FA5}">
                      <a16:colId xmlns:a16="http://schemas.microsoft.com/office/drawing/2014/main" val="1180095797"/>
                    </a:ext>
                  </a:extLst>
                </a:gridCol>
                <a:gridCol w="886224">
                  <a:extLst>
                    <a:ext uri="{9D8B030D-6E8A-4147-A177-3AD203B41FA5}">
                      <a16:colId xmlns:a16="http://schemas.microsoft.com/office/drawing/2014/main" val="3824526175"/>
                    </a:ext>
                  </a:extLst>
                </a:gridCol>
                <a:gridCol w="886224">
                  <a:extLst>
                    <a:ext uri="{9D8B030D-6E8A-4147-A177-3AD203B41FA5}">
                      <a16:colId xmlns:a16="http://schemas.microsoft.com/office/drawing/2014/main" val="315719010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 Events by Dosing Period,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 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1002722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Priming C1D1</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C1D8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full C1D15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full C1D22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957778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Third full+ C2D1+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58221969"/>
                  </a:ext>
                </a:extLst>
              </a:tr>
            </a:tbl>
          </a:graphicData>
        </a:graphic>
      </p:graphicFrame>
    </p:spTree>
    <p:extLst>
      <p:ext uri="{BB962C8B-B14F-4D97-AF65-F5344CB8AC3E}">
        <p14:creationId xmlns:p14="http://schemas.microsoft.com/office/powerpoint/2010/main" val="376288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EPCORE NHL-2: ORR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611. Fachi. ASH 2022. Abstr 609.</a:t>
            </a:r>
          </a:p>
        </p:txBody>
      </p:sp>
      <p:sp>
        <p:nvSpPr>
          <p:cNvPr id="3" name="TextBox 2">
            <a:extLst>
              <a:ext uri="{FF2B5EF4-FFF2-40B4-BE49-F238E27FC236}">
                <a16:creationId xmlns:a16="http://schemas.microsoft.com/office/drawing/2014/main" id="{94E4FFE2-587E-15B4-5015-06ACE94BC694}"/>
              </a:ext>
            </a:extLst>
          </p:cNvPr>
          <p:cNvSpPr txBox="1"/>
          <p:nvPr/>
        </p:nvSpPr>
        <p:spPr bwMode="auto">
          <a:xfrm>
            <a:off x="1651616" y="4104483"/>
            <a:ext cx="868817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Responses were observed early at first assessment in both arms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duration of response was not reached in either arm</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lang="en-US" b="0" dirty="0">
                <a:solidFill>
                  <a:srgbClr val="000000"/>
                </a:solidFill>
                <a:latin typeface="Calibri" panose="020F0502020204030204" pitchFamily="34" charset="0"/>
              </a:rPr>
              <a:t>In the R/R FL arm, deep responses were observed across high-risk subgroups, including both primary and double-refractory disease, POD24, and those refractory to last therapy </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was not reached in patients with R/R FL</a:t>
            </a:r>
          </a:p>
        </p:txBody>
      </p:sp>
      <p:graphicFrame>
        <p:nvGraphicFramePr>
          <p:cNvPr id="5" name="Content Placeholder 5">
            <a:extLst>
              <a:ext uri="{FF2B5EF4-FFF2-40B4-BE49-F238E27FC236}">
                <a16:creationId xmlns:a16="http://schemas.microsoft.com/office/drawing/2014/main" id="{3E6BD043-5940-2849-AF44-7060B24F26AF}"/>
              </a:ext>
            </a:extLst>
          </p:cNvPr>
          <p:cNvGraphicFramePr>
            <a:graphicFrameLocks/>
          </p:cNvGraphicFramePr>
          <p:nvPr>
            <p:extLst>
              <p:ext uri="{D42A27DB-BD31-4B8C-83A1-F6EECF244321}">
                <p14:modId xmlns:p14="http://schemas.microsoft.com/office/powerpoint/2010/main" val="2231227018"/>
              </p:ext>
            </p:extLst>
          </p:nvPr>
        </p:nvGraphicFramePr>
        <p:xfrm>
          <a:off x="1771637" y="1425327"/>
          <a:ext cx="8568151" cy="2377440"/>
        </p:xfrm>
        <a:graphic>
          <a:graphicData uri="http://schemas.openxmlformats.org/drawingml/2006/table">
            <a:tbl>
              <a:tblPr firstRow="1" bandRow="1">
                <a:tableStyleId>{5C22544A-7EE6-4342-B048-85BDC9FD1C3A}</a:tableStyleId>
              </a:tblPr>
              <a:tblGrid>
                <a:gridCol w="3254477">
                  <a:extLst>
                    <a:ext uri="{9D8B030D-6E8A-4147-A177-3AD203B41FA5}">
                      <a16:colId xmlns:a16="http://schemas.microsoft.com/office/drawing/2014/main" val="20000"/>
                    </a:ext>
                  </a:extLst>
                </a:gridCol>
                <a:gridCol w="2656837">
                  <a:extLst>
                    <a:ext uri="{9D8B030D-6E8A-4147-A177-3AD203B41FA5}">
                      <a16:colId xmlns:a16="http://schemas.microsoft.com/office/drawing/2014/main" val="3154670659"/>
                    </a:ext>
                  </a:extLst>
                </a:gridCol>
                <a:gridCol w="2656837">
                  <a:extLst>
                    <a:ext uri="{9D8B030D-6E8A-4147-A177-3AD203B41FA5}">
                      <a16:colId xmlns:a16="http://schemas.microsoft.com/office/drawing/2014/main" val="1246504676"/>
                    </a:ext>
                  </a:extLst>
                </a:gridCol>
              </a:tblGrid>
              <a:tr h="227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Best Overall Response, %</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1L FL (n = 36)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R/R FL (n = 66)</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08700195"/>
                  </a:ext>
                </a:extLst>
              </a:tr>
              <a:tr h="227287">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2728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CMR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674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PMR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27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227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bl>
          </a:graphicData>
        </a:graphic>
      </p:graphicFrame>
    </p:spTree>
    <p:extLst>
      <p:ext uri="{BB962C8B-B14F-4D97-AF65-F5344CB8AC3E}">
        <p14:creationId xmlns:p14="http://schemas.microsoft.com/office/powerpoint/2010/main" val="172260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87A6-5D15-3BA3-0531-B65982DDC3D9}"/>
              </a:ext>
            </a:extLst>
          </p:cNvPr>
          <p:cNvSpPr>
            <a:spLocks noGrp="1"/>
          </p:cNvSpPr>
          <p:nvPr>
            <p:ph type="title"/>
          </p:nvPr>
        </p:nvSpPr>
        <p:spPr/>
        <p:txBody>
          <a:bodyPr/>
          <a:lstStyle/>
          <a:p>
            <a:r>
              <a:rPr lang="en-US" dirty="0"/>
              <a:t>EPCORE NHL-2: Investigators’ Conclusions</a:t>
            </a:r>
          </a:p>
        </p:txBody>
      </p:sp>
      <p:sp>
        <p:nvSpPr>
          <p:cNvPr id="3" name="Content Placeholder 2">
            <a:extLst>
              <a:ext uri="{FF2B5EF4-FFF2-40B4-BE49-F238E27FC236}">
                <a16:creationId xmlns:a16="http://schemas.microsoft.com/office/drawing/2014/main" id="{4C39405B-C60F-E7E3-77CD-64812378FA16}"/>
              </a:ext>
            </a:extLst>
          </p:cNvPr>
          <p:cNvSpPr>
            <a:spLocks noGrp="1"/>
          </p:cNvSpPr>
          <p:nvPr>
            <p:ph idx="1"/>
          </p:nvPr>
        </p:nvSpPr>
        <p:spPr>
          <a:xfrm>
            <a:off x="604675" y="1360646"/>
            <a:ext cx="10877529" cy="4650686"/>
          </a:xfrm>
        </p:spPr>
        <p:txBody>
          <a:bodyPr/>
          <a:lstStyle/>
          <a:p>
            <a:pPr>
              <a:spcBef>
                <a:spcPts val="900"/>
              </a:spcBef>
              <a:buSzPct val="100000"/>
            </a:pPr>
            <a:r>
              <a:rPr lang="en-US" sz="2400" kern="0" dirty="0">
                <a:latin typeface="Calibri" panose="020F0502020204030204" pitchFamily="34" charset="0"/>
              </a:rPr>
              <a:t>In this analysis of EPCORE NHL-2 trial, epcoritamab + R</a:t>
            </a:r>
            <a:r>
              <a:rPr lang="en-US" sz="2400" kern="0" baseline="30000" dirty="0">
                <a:latin typeface="Calibri" panose="020F0502020204030204" pitchFamily="34" charset="0"/>
              </a:rPr>
              <a:t>2</a:t>
            </a:r>
            <a:r>
              <a:rPr lang="en-US" sz="2400" kern="0" dirty="0">
                <a:latin typeface="Calibri" panose="020F0502020204030204" pitchFamily="34" charset="0"/>
              </a:rPr>
              <a:t> resulted in promising efficacy in both first-line and R/R FL (ORR: 94%, CMR: 86% in 1L FL</a:t>
            </a:r>
            <a:r>
              <a:rPr lang="en-US" sz="2400" dirty="0"/>
              <a:t>;</a:t>
            </a:r>
            <a:r>
              <a:rPr lang="en-US" sz="2400" kern="0" dirty="0">
                <a:latin typeface="Calibri" panose="020F0502020204030204" pitchFamily="34" charset="0"/>
              </a:rPr>
              <a:t> ORR: 95%, CMR: 80% in </a:t>
            </a:r>
            <a:r>
              <a:rPr lang="en-US" sz="2400" dirty="0"/>
              <a:t>R/R FL</a:t>
            </a:r>
            <a:r>
              <a:rPr lang="en-US" sz="2400" kern="0" dirty="0">
                <a:latin typeface="Calibri" panose="020F0502020204030204" pitchFamily="34" charset="0"/>
              </a:rPr>
              <a:t>)</a:t>
            </a:r>
          </a:p>
          <a:p>
            <a:pPr lvl="1">
              <a:spcBef>
                <a:spcPts val="900"/>
              </a:spcBef>
              <a:buSzPct val="100000"/>
            </a:pPr>
            <a:r>
              <a:rPr lang="en-US" sz="2400" dirty="0"/>
              <a:t>Durable responses were observed early, with most patients achieving response at first assessment</a:t>
            </a:r>
          </a:p>
          <a:p>
            <a:pPr>
              <a:spcBef>
                <a:spcPts val="900"/>
              </a:spcBef>
              <a:buSzPct val="100000"/>
            </a:pPr>
            <a:r>
              <a:rPr kumimoji="0" lang="en-US" sz="2400" b="0" i="0" u="none" strike="noStrike" kern="0" cap="none" spc="0" normalizeH="0" baseline="0" noProof="0" dirty="0">
                <a:ln>
                  <a:noFill/>
                </a:ln>
                <a:solidFill>
                  <a:srgbClr val="000000"/>
                </a:solidFill>
                <a:effectLst/>
                <a:uLnTx/>
                <a:uFillTx/>
                <a:latin typeface="+mn-lt"/>
                <a:ea typeface="+mn-ea"/>
                <a:cs typeface="+mn-cs"/>
              </a:rPr>
              <a:t>Safety profile of epcoritamab + R</a:t>
            </a:r>
            <a:r>
              <a:rPr kumimoji="0" lang="en-US" sz="2400" b="0" i="0" u="none" strike="noStrike" kern="0" cap="none" spc="0" normalizeH="0" baseline="30000" noProof="0" dirty="0">
                <a:ln>
                  <a:noFill/>
                </a:ln>
                <a:solidFill>
                  <a:srgbClr val="000000"/>
                </a:solidFill>
                <a:effectLst/>
                <a:uLnTx/>
                <a:uFillTx/>
                <a:latin typeface="+mn-lt"/>
                <a:ea typeface="+mn-ea"/>
                <a:cs typeface="+mn-cs"/>
              </a:rPr>
              <a:t>2</a:t>
            </a:r>
            <a:r>
              <a:rPr kumimoji="0" lang="en-US" sz="2400" b="0" i="0" u="none" strike="noStrike" kern="0" cap="none" spc="0" normalizeH="0" baseline="0" noProof="0" dirty="0">
                <a:ln>
                  <a:noFill/>
                </a:ln>
                <a:solidFill>
                  <a:srgbClr val="000000"/>
                </a:solidFill>
                <a:effectLst/>
                <a:uLnTx/>
                <a:uFillTx/>
                <a:latin typeface="+mn-lt"/>
                <a:ea typeface="+mn-ea"/>
                <a:cs typeface="+mn-cs"/>
              </a:rPr>
              <a:t> </a:t>
            </a:r>
            <a:r>
              <a:rPr lang="en-US" sz="2400" kern="0" dirty="0">
                <a:latin typeface="+mn-lt"/>
              </a:rPr>
              <a:t>is consistent with previous reports</a:t>
            </a:r>
          </a:p>
          <a:p>
            <a:pPr>
              <a:spcBef>
                <a:spcPts val="900"/>
              </a:spcBef>
              <a:buSzPct val="100000"/>
            </a:pPr>
            <a:r>
              <a:rPr lang="en-US" sz="2400" dirty="0">
                <a:latin typeface="+mn-lt"/>
              </a:rPr>
              <a:t>Investigators concluded that these data support further evaluation of epcoritamab + R</a:t>
            </a:r>
            <a:r>
              <a:rPr lang="en-US" sz="2400" baseline="30000" dirty="0">
                <a:latin typeface="+mn-lt"/>
              </a:rPr>
              <a:t>2</a:t>
            </a:r>
            <a:r>
              <a:rPr lang="en-US" sz="2400" dirty="0">
                <a:latin typeface="+mn-lt"/>
              </a:rPr>
              <a:t> in previously untreated FL</a:t>
            </a:r>
          </a:p>
          <a:p>
            <a:pPr>
              <a:spcBef>
                <a:spcPts val="900"/>
              </a:spcBef>
              <a:buSzPct val="100000"/>
            </a:pPr>
            <a:r>
              <a:rPr lang="en-US" sz="2400" kern="0" dirty="0">
                <a:latin typeface="+mn-lt"/>
              </a:rPr>
              <a:t>Phase </a:t>
            </a:r>
            <a:r>
              <a:rPr lang="en-US" sz="2400" dirty="0">
                <a:latin typeface="+mn-lt"/>
              </a:rPr>
              <a:t>III EPCORE FL-1</a:t>
            </a:r>
            <a:r>
              <a:rPr lang="en-US" sz="2400" kern="0" dirty="0">
                <a:latin typeface="+mn-lt"/>
              </a:rPr>
              <a:t> trial (</a:t>
            </a:r>
            <a:r>
              <a:rPr lang="en-US" sz="2400" b="0" i="0" dirty="0">
                <a:effectLst/>
                <a:latin typeface="+mn-lt"/>
              </a:rPr>
              <a:t>NCT05409066) </a:t>
            </a:r>
            <a:r>
              <a:rPr lang="en-US" sz="2400" kern="0" dirty="0">
                <a:latin typeface="+mn-lt"/>
              </a:rPr>
              <a:t>evaluating outpatient epcoritamab + R</a:t>
            </a:r>
            <a:r>
              <a:rPr lang="en-US" sz="2400" kern="0" baseline="30000" dirty="0">
                <a:latin typeface="+mn-lt"/>
              </a:rPr>
              <a:t>2</a:t>
            </a:r>
            <a:r>
              <a:rPr lang="en-US" sz="2400" kern="0" dirty="0">
                <a:latin typeface="+mn-lt"/>
              </a:rPr>
              <a:t> in patients with R/R FL is ongoing</a:t>
            </a:r>
          </a:p>
          <a:p>
            <a:pPr lvl="1">
              <a:spcBef>
                <a:spcPts val="900"/>
              </a:spcBef>
              <a:buSzPct val="100000"/>
            </a:pPr>
            <a:endParaRPr lang="en-US" sz="2400" kern="0" dirty="0">
              <a:latin typeface="Calibri" panose="020F0502020204030204" pitchFamily="34" charset="0"/>
            </a:endParaRPr>
          </a:p>
          <a:p>
            <a:pPr lvl="1">
              <a:spcBef>
                <a:spcPts val="900"/>
              </a:spcBef>
              <a:buSzPct val="100000"/>
            </a:pPr>
            <a:endParaRPr lang="en-US" sz="2400" kern="0" dirty="0">
              <a:latin typeface="Calibri" panose="020F0502020204030204" pitchFamily="34" charset="0"/>
            </a:endParaRPr>
          </a:p>
          <a:p>
            <a:pPr>
              <a:spcBef>
                <a:spcPts val="900"/>
              </a:spcBef>
              <a:buSzPct val="100000"/>
            </a:pPr>
            <a:endParaRPr lang="en-US" sz="2400" kern="0" dirty="0">
              <a:latin typeface="Calibri" panose="020F0502020204030204" pitchFamily="34" charset="0"/>
            </a:endParaRPr>
          </a:p>
          <a:p>
            <a:pPr>
              <a:spcBef>
                <a:spcPts val="900"/>
              </a:spcBef>
              <a:buSzPct val="100000"/>
            </a:pPr>
            <a:endParaRPr lang="en-US" sz="2400" kern="0" dirty="0">
              <a:latin typeface="Calibri" panose="020F0502020204030204" pitchFamily="34" charset="0"/>
            </a:endParaRPr>
          </a:p>
        </p:txBody>
      </p:sp>
      <p:sp>
        <p:nvSpPr>
          <p:cNvPr id="4" name="Text Box 15">
            <a:extLst>
              <a:ext uri="{FF2B5EF4-FFF2-40B4-BE49-F238E27FC236}">
                <a16:creationId xmlns:a16="http://schemas.microsoft.com/office/drawing/2014/main" id="{DBAA670F-A245-9914-75BD-479BB716C4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611. Fachi. ASH 2022. Abstr 609.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9093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556A13C4CE384BB7153833610D06A6" ma:contentTypeVersion="1" ma:contentTypeDescription="Create a new document." ma:contentTypeScope="" ma:versionID="f7b1a77b5ba51cf5d8acc65bcf9e11b3">
  <xsd:schema xmlns:xsd="http://www.w3.org/2001/XMLSchema" xmlns:xs="http://www.w3.org/2001/XMLSchema" xmlns:p="http://schemas.microsoft.com/office/2006/metadata/properties" xmlns:ns2="d54cbe69-32bd-412a-b004-9152f949605e" xmlns:ns3="5944a90e-ac46-4b9f-b131-44983b4087a8" targetNamespace="http://schemas.microsoft.com/office/2006/metadata/properties" ma:root="true" ma:fieldsID="6933f57d1dd2d044b32bfe015d9dcb41" ns2:_="" ns3:_="">
    <xsd:import namespace="d54cbe69-32bd-412a-b004-9152f949605e"/>
    <xsd:import namespace="5944a90e-ac46-4b9f-b131-44983b4087a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944a90e-ac46-4b9f-b131-44983b4087a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56M7VY3CDVN5-452084766-2</_dlc_DocId>
    <_dlc_DocIdUrl xmlns="d54cbe69-32bd-412a-b004-9152f949605e">
      <Url>https://intranet.clinicaloptions.com/mews/oncology/ONC_2022_ASH_CF_(5667)/LYMPH_609_611_Falchi_Combo/_layouts/15/DocIdRedir.aspx?ID=56M7VY3CDVN5-452084766-2</Url>
      <Description>56M7VY3CDVN5-452084766-2</Description>
    </_dlc_DocIdUrl>
    <Document_x0020_Category xmlns="5944a90e-ac46-4b9f-b131-44983b4087a8">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C7DADCBC-0AB5-4ECC-A45B-50D37279A7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944a90e-ac46-4b9f-b131-44983b4087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purl.org/dc/elements/1.1/"/>
    <ds:schemaRef ds:uri="d54cbe69-32bd-412a-b004-9152f949605e"/>
    <ds:schemaRef ds:uri="5944a90e-ac46-4b9f-b131-44983b4087a8"/>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7736</TotalTime>
  <Words>2417</Words>
  <Application>Microsoft Office PowerPoint</Application>
  <PresentationFormat>Widescreen</PresentationFormat>
  <Paragraphs>387</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Phase I/II EPCORE NHL-2 Trial Update: Epcoritamab + Rituximab/Lenalidomide in Follicular Lymphoma</vt:lpstr>
      <vt:lpstr>About These Slides</vt:lpstr>
      <vt:lpstr>EPCORE NHL-2: Background</vt:lpstr>
      <vt:lpstr>EPCORE NHL-2: Study Design</vt:lpstr>
      <vt:lpstr>EPCORE NHL-2: Baseline Characteristics</vt:lpstr>
      <vt:lpstr>EPCORE NHL-2: Safety</vt:lpstr>
      <vt:lpstr>EPCORE NHL-2: TEAEs</vt:lpstr>
      <vt:lpstr>EPCORE NHL-2: CRS Events</vt:lpstr>
      <vt:lpstr>EPCORE NHL-2: ORR</vt:lpstr>
      <vt:lpstr>EPCORE NHL-2: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EPCORE NHL-2 Trial Update:</dc:title>
  <dc:creator>Preferred User</dc:creator>
  <cp:lastModifiedBy>vwenzel@clinicaloptions.com</cp:lastModifiedBy>
  <cp:revision>111</cp:revision>
  <cp:lastPrinted>2016-09-26T20:21:49Z</cp:lastPrinted>
  <dcterms:created xsi:type="dcterms:W3CDTF">2005-05-27T15:08:01Z</dcterms:created>
  <dcterms:modified xsi:type="dcterms:W3CDTF">2022-12-17T20:31:50Z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1cf4984e-87cb-4c0f-89b4-19aa615d8687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0x0101004D556A13C4CE384BB7153833610D06A6</vt:lpwstr>
  </property>
  <property fmtid="{D5CDD505-2E9C-101B-9397-08002B2CF9AE}" pid="9" name="MediaServiceImageTags">
    <vt:lpwstr/>
  </property>
</Properties>
</file>