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8"/>
  </p:notesMasterIdLst>
  <p:handoutMasterIdLst>
    <p:handoutMasterId r:id="rId19"/>
  </p:handoutMasterIdLst>
  <p:sldIdLst>
    <p:sldId id="321" r:id="rId8"/>
    <p:sldId id="308" r:id="rId9"/>
    <p:sldId id="544" r:id="rId10"/>
    <p:sldId id="545" r:id="rId11"/>
    <p:sldId id="557" r:id="rId12"/>
    <p:sldId id="570" r:id="rId13"/>
    <p:sldId id="571" r:id="rId14"/>
    <p:sldId id="572" r:id="rId15"/>
    <p:sldId id="549" r:id="rId16"/>
    <p:sldId id="553"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B9BA39-5BD7-B0E8-A0DD-9238FC7FC904}" name="Jill Sakai" initials="JS" userId="Jill Sakai"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Marie Rush" initials="MR" lastIdx="11" clrIdx="15">
    <p:extLst>
      <p:ext uri="{19B8F6BF-5375-455C-9EA6-DF929625EA0E}">
        <p15:presenceInfo xmlns:p15="http://schemas.microsoft.com/office/powerpoint/2012/main" userId="S::mrush@clinicaloptions.com::0630ae8a-d7a0-439a-9d44-e2f536864f0f" providerId="AD"/>
      </p:ext>
    </p:extLst>
  </p:cmAuthor>
  <p:cmAuthor id="17" name="Rachael Andrie" initials="RA" lastIdx="3" clrIdx="16">
    <p:extLst>
      <p:ext uri="{19B8F6BF-5375-455C-9EA6-DF929625EA0E}">
        <p15:presenceInfo xmlns:p15="http://schemas.microsoft.com/office/powerpoint/2012/main" userId="S::randrie@clinicaloptions.com::311027c1-cf79-416d-b346-5f38dcd95c11" providerId="AD"/>
      </p:ext>
    </p:extLst>
  </p:cmAuthor>
  <p:cmAuthor id="18" name="CLINICALOPTIONS\tquill" initials="C" lastIdx="5" clrIdx="17">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535D65-7CC4-45A7-916C-BB2CF43267CD}" v="1" dt="2022-12-17T19:14:02.43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12" autoAdjust="0"/>
    <p:restoredTop sz="84673" autoAdjust="0"/>
  </p:normalViewPr>
  <p:slideViewPr>
    <p:cSldViewPr snapToGrid="0">
      <p:cViewPr varScale="1">
        <p:scale>
          <a:sx n="72" d="100"/>
          <a:sy n="72" d="100"/>
        </p:scale>
        <p:origin x="979" y="7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cHL, classic Hodgkin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493967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AN + AD, brentuximab vedotin/nivolumab/doxorubicin/dacarbazine; ADC, antibody</a:t>
            </a:r>
            <a:r>
              <a:rPr lang="en-US" b="0" i="1" dirty="0">
                <a:latin typeface="Calibri" panose="020F0502020204030204" pitchFamily="34" charset="0"/>
                <a:cs typeface="Calibri" panose="020F0502020204030204" pitchFamily="34" charset="0"/>
              </a:rPr>
              <a:t>–</a:t>
            </a:r>
            <a:r>
              <a:rPr lang="en-US" b="0" i="1" dirty="0"/>
              <a:t>drug conjugate; AVD, doxorubicin/vinblastine/dacarbazine; ASCT, autologous stem cell transplant; BV, brentuximab vedotin; cHL, classic Hodgkin lymphoma; CR, complete response; EoT, end of treatment; mAb, monoclonal antibody; ORR, overall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38072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AN + AD, brentuximab vedotin/nivolumab/doxorubicin/dacarbazine; </a:t>
            </a:r>
            <a:r>
              <a:rPr lang="en-US" b="0" i="1" dirty="0"/>
              <a:t>cHL, classic Hodgkin lymphoma; </a:t>
            </a:r>
            <a:r>
              <a:rPr lang="en-US" i="1" dirty="0"/>
              <a:t>CR, complete response; DoCR, duration of complete response; DoR, duration of response; ORR, overall response rate;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585867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AN + AD, brentuximab vedotin/nivolumab/doxorubicin/dacarbazine; </a:t>
            </a:r>
            <a:r>
              <a:rPr lang="en-US" b="0" i="1" dirty="0"/>
              <a:t>cHL, classic Hodgkin lymphoma; </a:t>
            </a:r>
            <a:r>
              <a:rPr lang="en-US" i="1" dirty="0"/>
              <a:t>IPS, International Prognostic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796545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AN + AD, brentuximab vedotin/nivolumab/doxorubicin/dacarbazine; cHL, classic Hodgkin lymphoma; CR, complete response; d/c, discontinuation; </a:t>
            </a:r>
            <a:r>
              <a:rPr lang="en-US" b="0" i="1" dirty="0" err="1"/>
              <a:t>DoCR</a:t>
            </a:r>
            <a:r>
              <a:rPr lang="en-US" b="0" i="1" dirty="0"/>
              <a:t>, duration of complete response; DoR, duration of response; EoT, end of treatment; NR, not reached; ORR, overall response rate; PD, progressive disease; PFS, progression-free survival; PR, partial response; SAE, serious adverse event;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619301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AE, adverse event; ALT, alanine aminotransferase; AN + AD, brentuximab vedotin/nivolumab/doxorubicin/dacarbazine; AST, aspartate aminotransferase; cHL, classic Hodgkin lymphoma; SAE, serious adverse event;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651198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ALT, alanine aminotransferase; AN + AD, brentuximab vedotin/nivolumab/doxorubicin/dacarbazine; AST, aspartate aminotransferase;</a:t>
            </a:r>
            <a:r>
              <a:rPr lang="en-US" b="0" i="1" dirty="0"/>
              <a:t> cHL, classic Hodgkin lymphoma.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829028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AN + AD, brentuximab vedotin/nivolumab/doxorubicin/dacarbazine; </a:t>
            </a:r>
            <a:r>
              <a:rPr lang="en-US" b="0" i="1" dirty="0"/>
              <a:t>cHL, classic Hodgkin lymphoma; </a:t>
            </a:r>
            <a:r>
              <a:rPr lang="en-US" i="1" dirty="0"/>
              <a:t>CR, complete response; ORR, overall response rate;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8644190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Phase II Study of Brentuximab Vedotin, Nivolumab, Doxorubicin, and Dacarbazine as Frontline Combination Therapy for Advanced-Stage cHL</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Frontline AN + AD in cHL: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Brentuximab vedotin and nivolumab have shown activity in cHL individually, </a:t>
            </a:r>
            <a:br>
              <a:rPr lang="en-US" altLang="en-US" sz="2400" dirty="0"/>
            </a:br>
            <a:r>
              <a:rPr lang="en-US" altLang="en-US" sz="2400" dirty="0"/>
              <a:t>in combination, and with multiagent chemotherapy and are approved for multiple indications in cHL</a:t>
            </a:r>
            <a:r>
              <a:rPr lang="en-US" altLang="en-US" sz="2400" baseline="30000" dirty="0"/>
              <a:t>1-6</a:t>
            </a:r>
          </a:p>
          <a:p>
            <a:pPr lvl="1"/>
            <a:r>
              <a:rPr lang="en-US" altLang="en-US" sz="2200" dirty="0"/>
              <a:t>Addition of PD-1 inhibitor hypothesized to enhance brentuximab vedotin–induced T-cell response and increase cell death</a:t>
            </a:r>
            <a:r>
              <a:rPr lang="en-US" altLang="en-US" sz="2200" baseline="30000" dirty="0"/>
              <a:t>3</a:t>
            </a:r>
          </a:p>
          <a:p>
            <a:r>
              <a:rPr lang="en-US" altLang="en-US" sz="2400" dirty="0"/>
              <a:t>Part B of SGN35-027 phase II trial evaluated safety and efficacy of brentuximab vedotin, nivolumab, doxorubicin, and dacarbazine (AN + AD) as first-line therapy for advanced-stage cHL7</a:t>
            </a:r>
            <a:r>
              <a:rPr lang="en-US" altLang="en-US" sz="2400" baseline="30000" dirty="0"/>
              <a:t>,8</a:t>
            </a:r>
          </a:p>
          <a:p>
            <a:pPr lvl="1"/>
            <a:r>
              <a:rPr lang="en-US" altLang="en-US" sz="2200" dirty="0"/>
              <a:t>Preliminary results showed 93% ORR with 88% CR at EoT, with promising safety</a:t>
            </a:r>
            <a:r>
              <a:rPr lang="en-US" altLang="en-US" sz="2200" baseline="30000" dirty="0"/>
              <a:t>7</a:t>
            </a:r>
          </a:p>
          <a:p>
            <a:pPr lvl="2"/>
            <a:r>
              <a:rPr lang="en-US" altLang="en-US" sz="2000" dirty="0"/>
              <a:t>Removal of vinblastine thought to improve safety profile</a:t>
            </a:r>
          </a:p>
          <a:p>
            <a:pPr lvl="1"/>
            <a:r>
              <a:rPr lang="en-US" altLang="en-US" sz="2200" dirty="0"/>
              <a:t>Current analysis reports updated safety and efficacy results from SGN35-027 Part B</a:t>
            </a:r>
            <a:r>
              <a:rPr lang="en-US" altLang="en-US" sz="2200" baseline="30000" dirty="0"/>
              <a:t>8</a:t>
            </a:r>
          </a:p>
        </p:txBody>
      </p:sp>
      <p:sp>
        <p:nvSpPr>
          <p:cNvPr id="2" name="Text Box 15">
            <a:extLst>
              <a:ext uri="{FF2B5EF4-FFF2-40B4-BE49-F238E27FC236}">
                <a16:creationId xmlns:a16="http://schemas.microsoft.com/office/drawing/2014/main" id="{B7D51A84-A711-392B-97A7-CD6DB412F052}"/>
              </a:ext>
            </a:extLst>
          </p:cNvPr>
          <p:cNvSpPr txBox="1">
            <a:spLocks noChangeArrowheads="1"/>
          </p:cNvSpPr>
          <p:nvPr/>
        </p:nvSpPr>
        <p:spPr bwMode="auto">
          <a:xfrm>
            <a:off x="412750" y="6204249"/>
            <a:ext cx="835417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Brentuximab vedotin PI. 2. Nivolumab PI. 3. Advani. Blood. 2021;138:427. 4. Yasenchak. ASH 2020. Abstr 471.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5. Fedorova. Int JCO. 2022;27:626. 6. Ansell. NEJM. 2022;387:310. 7. Lee. ASH 2021. Abstr 2454. 8. Lee. ASH 2022. Abstr 314.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Frontline AN + AD in cHL: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Multicenter, single-arm, open-label, multiple-part SGN35-027 phase II trial (median follow-up: 17.2 mo)</a:t>
            </a:r>
          </a:p>
          <a:p>
            <a:endParaRPr lang="en-US" altLang="en-US" sz="2600" dirty="0"/>
          </a:p>
          <a:p>
            <a:endParaRPr lang="en-US" altLang="en-US" sz="2600" dirty="0"/>
          </a:p>
          <a:p>
            <a:endParaRPr lang="en-US" altLang="en-US" sz="2600" dirty="0"/>
          </a:p>
          <a:p>
            <a:endParaRPr lang="en-US" altLang="en-US" sz="2600" dirty="0"/>
          </a:p>
          <a:p>
            <a:endParaRPr lang="en-US" altLang="en-US" sz="2600" dirty="0"/>
          </a:p>
          <a:p>
            <a:r>
              <a:rPr lang="en-US" altLang="en-US" sz="2600" b="1" dirty="0"/>
              <a:t>Primary endpoint: </a:t>
            </a:r>
            <a:r>
              <a:rPr lang="en-US" altLang="en-US" sz="2600" dirty="0"/>
              <a:t>CR rate at end of treatment</a:t>
            </a:r>
          </a:p>
          <a:p>
            <a:r>
              <a:rPr lang="en-US" altLang="en-US" sz="2600" b="1" dirty="0"/>
              <a:t>Key secondary endpoints: </a:t>
            </a:r>
            <a:r>
              <a:rPr lang="en-US" altLang="en-US" sz="2600" dirty="0"/>
              <a:t>safety, tolerability, ORR, DoR, DoCR, PFS</a:t>
            </a:r>
          </a:p>
        </p:txBody>
      </p:sp>
      <p:sp>
        <p:nvSpPr>
          <p:cNvPr id="2" name="Text Box 45">
            <a:extLst>
              <a:ext uri="{FF2B5EF4-FFF2-40B4-BE49-F238E27FC236}">
                <a16:creationId xmlns:a16="http://schemas.microsoft.com/office/drawing/2014/main" id="{ED28C967-6ED8-7EF2-88F0-E42A337F0550}"/>
              </a:ext>
            </a:extLst>
          </p:cNvPr>
          <p:cNvSpPr txBox="1">
            <a:spLocks noChangeArrowheads="1"/>
          </p:cNvSpPr>
          <p:nvPr/>
        </p:nvSpPr>
        <p:spPr bwMode="auto">
          <a:xfrm>
            <a:off x="557715" y="2484058"/>
            <a:ext cx="262214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PART B</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≥12 yr (US) or ≥18 yr (non-US) with treatment-naive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stage II bulky mediastinal disease (≥10 cm) or    stage III/IV cHL</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(N = 57)</a:t>
            </a:r>
          </a:p>
        </p:txBody>
      </p:sp>
      <p:sp>
        <p:nvSpPr>
          <p:cNvPr id="3" name="Rectangle 46">
            <a:extLst>
              <a:ext uri="{FF2B5EF4-FFF2-40B4-BE49-F238E27FC236}">
                <a16:creationId xmlns:a16="http://schemas.microsoft.com/office/drawing/2014/main" id="{5D54402D-6DB5-B853-EA5A-179DAB96B1BC}"/>
              </a:ext>
            </a:extLst>
          </p:cNvPr>
          <p:cNvSpPr>
            <a:spLocks noChangeArrowheads="1"/>
          </p:cNvSpPr>
          <p:nvPr/>
        </p:nvSpPr>
        <p:spPr bwMode="auto">
          <a:xfrm>
            <a:off x="10351931" y="3239529"/>
            <a:ext cx="11285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i="1" dirty="0">
                <a:solidFill>
                  <a:schemeClr val="bg1"/>
                </a:solidFill>
                <a:latin typeface="Calibri" panose="020F0502020204030204" pitchFamily="34" charset="0"/>
              </a:rPr>
              <a:t>5-yr follow-up</a:t>
            </a:r>
          </a:p>
        </p:txBody>
      </p:sp>
      <p:sp>
        <p:nvSpPr>
          <p:cNvPr id="9" name="Line 52">
            <a:extLst>
              <a:ext uri="{FF2B5EF4-FFF2-40B4-BE49-F238E27FC236}">
                <a16:creationId xmlns:a16="http://schemas.microsoft.com/office/drawing/2014/main" id="{D3A01B00-8B78-3653-789E-391EF056B6BD}"/>
              </a:ext>
            </a:extLst>
          </p:cNvPr>
          <p:cNvSpPr>
            <a:spLocks noChangeShapeType="1"/>
          </p:cNvSpPr>
          <p:nvPr/>
        </p:nvSpPr>
        <p:spPr bwMode="auto">
          <a:xfrm>
            <a:off x="3261911" y="3585727"/>
            <a:ext cx="58536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 name="Rectangle 49">
            <a:extLst>
              <a:ext uri="{FF2B5EF4-FFF2-40B4-BE49-F238E27FC236}">
                <a16:creationId xmlns:a16="http://schemas.microsoft.com/office/drawing/2014/main" id="{D357E222-7615-D298-5D2B-2C9D8D554179}"/>
              </a:ext>
            </a:extLst>
          </p:cNvPr>
          <p:cNvSpPr>
            <a:spLocks noChangeArrowheads="1"/>
          </p:cNvSpPr>
          <p:nvPr/>
        </p:nvSpPr>
        <p:spPr bwMode="auto">
          <a:xfrm>
            <a:off x="4149274" y="3003707"/>
            <a:ext cx="5050333" cy="13716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Brentuximab vedotin </a:t>
            </a:r>
            <a:r>
              <a:rPr lang="en-US" altLang="en-US" sz="1800" b="0" dirty="0">
                <a:solidFill>
                  <a:schemeClr val="tx1"/>
                </a:solidFill>
                <a:latin typeface="Calibri" panose="020F0502020204030204" pitchFamily="34" charset="0"/>
              </a:rPr>
              <a:t>1.2 mg/kg +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Nivolumab </a:t>
            </a:r>
            <a:r>
              <a:rPr lang="en-US" altLang="en-US" sz="1800" b="0" dirty="0">
                <a:solidFill>
                  <a:schemeClr val="tx1"/>
                </a:solidFill>
                <a:latin typeface="Calibri" panose="020F0502020204030204" pitchFamily="34" charset="0"/>
              </a:rPr>
              <a:t>240 mg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Doxorubicin</a:t>
            </a:r>
            <a:r>
              <a:rPr lang="en-US" altLang="en-US" sz="1800" b="0" dirty="0">
                <a:solidFill>
                  <a:schemeClr val="tx1"/>
                </a:solidFill>
                <a:latin typeface="Calibri" panose="020F0502020204030204" pitchFamily="34" charset="0"/>
              </a:rPr>
              <a:t> 25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 </a:t>
            </a:r>
            <a:br>
              <a:rPr lang="en-US" altLang="en-US" sz="1800" b="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Dacarbazine</a:t>
            </a:r>
            <a:r>
              <a:rPr lang="en-US" altLang="en-US" sz="1800" b="0" dirty="0">
                <a:solidFill>
                  <a:schemeClr val="tx1"/>
                </a:solidFill>
                <a:latin typeface="Calibri" panose="020F0502020204030204" pitchFamily="34" charset="0"/>
              </a:rPr>
              <a:t> 375 mg/m</a:t>
            </a:r>
            <a:r>
              <a:rPr lang="en-US" altLang="en-US" sz="1800" baseline="30000" dirty="0">
                <a:solidFill>
                  <a:schemeClr val="tx1"/>
                </a:solidFill>
                <a:latin typeface="Calibri" panose="020F0502020204030204" pitchFamily="34" charset="0"/>
              </a:rPr>
              <a:t>2</a:t>
            </a:r>
          </a:p>
        </p:txBody>
      </p:sp>
      <p:sp>
        <p:nvSpPr>
          <p:cNvPr id="11" name="Text Box 15">
            <a:extLst>
              <a:ext uri="{FF2B5EF4-FFF2-40B4-BE49-F238E27FC236}">
                <a16:creationId xmlns:a16="http://schemas.microsoft.com/office/drawing/2014/main" id="{DD941C23-D544-9B92-96D6-AF8C69580C6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Lee. ASH 2021. Abstr 2454. Lee. ASH 2022. Abstr 314.</a:t>
            </a:r>
            <a:endParaRPr lang="en-US" altLang="en-US" sz="1200" b="0" dirty="0">
              <a:solidFill>
                <a:schemeClr val="bg2"/>
              </a:solidFill>
              <a:latin typeface="Calibri" panose="020F0502020204030204" pitchFamily="34" charset="0"/>
            </a:endParaRPr>
          </a:p>
        </p:txBody>
      </p:sp>
      <p:sp>
        <p:nvSpPr>
          <p:cNvPr id="4" name="Line 52">
            <a:extLst>
              <a:ext uri="{FF2B5EF4-FFF2-40B4-BE49-F238E27FC236}">
                <a16:creationId xmlns:a16="http://schemas.microsoft.com/office/drawing/2014/main" id="{1BEC6407-D146-B337-D367-3CDBA66C5AC8}"/>
              </a:ext>
            </a:extLst>
          </p:cNvPr>
          <p:cNvSpPr>
            <a:spLocks noChangeShapeType="1"/>
          </p:cNvSpPr>
          <p:nvPr/>
        </p:nvSpPr>
        <p:spPr bwMode="auto">
          <a:xfrm>
            <a:off x="9437310" y="3585727"/>
            <a:ext cx="58536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00FEC7CA-7105-98A0-E8F9-77C102A58EF2}"/>
              </a:ext>
            </a:extLst>
          </p:cNvPr>
          <p:cNvSpPr txBox="1"/>
          <p:nvPr/>
        </p:nvSpPr>
        <p:spPr bwMode="auto">
          <a:xfrm>
            <a:off x="4038091" y="4405441"/>
            <a:ext cx="543280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Response assessments by PET and CT done during 28 days pre study, on Day 25-28 of cycle 2, and at end of treatment. *All drugs administered separately by IV on Day 1 and 15 of each cycle for up to 6 cycles.</a:t>
            </a:r>
          </a:p>
        </p:txBody>
      </p:sp>
      <p:sp>
        <p:nvSpPr>
          <p:cNvPr id="5" name="TextBox 4">
            <a:extLst>
              <a:ext uri="{FF2B5EF4-FFF2-40B4-BE49-F238E27FC236}">
                <a16:creationId xmlns:a16="http://schemas.microsoft.com/office/drawing/2014/main" id="{46F03398-DC12-F4F9-8F62-1B58FC850FCC}"/>
              </a:ext>
            </a:extLst>
          </p:cNvPr>
          <p:cNvSpPr txBox="1"/>
          <p:nvPr/>
        </p:nvSpPr>
        <p:spPr bwMode="auto">
          <a:xfrm>
            <a:off x="5571781" y="2573267"/>
            <a:ext cx="22053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28-Day Cycles*</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Frontline AN + AD in cHL: Baseline Characteristics</a:t>
            </a:r>
            <a:endParaRPr lang="en-US" altLang="en-US" dirty="0"/>
          </a:p>
        </p:txBody>
      </p:sp>
      <p:sp>
        <p:nvSpPr>
          <p:cNvPr id="5" name="Content Placeholder 4">
            <a:extLst>
              <a:ext uri="{FF2B5EF4-FFF2-40B4-BE49-F238E27FC236}">
                <a16:creationId xmlns:a16="http://schemas.microsoft.com/office/drawing/2014/main" id="{FF4774AC-CBAB-AF8C-F615-50047C82A2F8}"/>
              </a:ext>
            </a:extLst>
          </p:cNvPr>
          <p:cNvSpPr>
            <a:spLocks noGrp="1"/>
          </p:cNvSpPr>
          <p:nvPr>
            <p:ph sz="half" idx="2"/>
          </p:nvPr>
        </p:nvSpPr>
        <p:spPr/>
        <p:txBody>
          <a:bodyPr/>
          <a:lstStyle/>
          <a:p>
            <a:endParaRPr lang="en-US" dirty="0"/>
          </a:p>
          <a:p>
            <a:endParaRPr lang="en-US" dirty="0"/>
          </a:p>
          <a:p>
            <a:endParaRPr lang="en-US" dirty="0"/>
          </a:p>
          <a:p>
            <a:endParaRPr lang="en-US" dirty="0"/>
          </a:p>
          <a:p>
            <a:endParaRPr 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2399755559"/>
              </p:ext>
            </p:extLst>
          </p:nvPr>
        </p:nvGraphicFramePr>
        <p:xfrm>
          <a:off x="523537" y="1604963"/>
          <a:ext cx="5418843" cy="4206304"/>
        </p:xfrm>
        <a:graphic>
          <a:graphicData uri="http://schemas.openxmlformats.org/drawingml/2006/table">
            <a:tbl>
              <a:tblPr/>
              <a:tblGrid>
                <a:gridCol w="3524205">
                  <a:extLst>
                    <a:ext uri="{9D8B030D-6E8A-4147-A177-3AD203B41FA5}">
                      <a16:colId xmlns:a16="http://schemas.microsoft.com/office/drawing/2014/main" val="20000"/>
                    </a:ext>
                  </a:extLst>
                </a:gridCol>
                <a:gridCol w="1894638">
                  <a:extLst>
                    <a:ext uri="{9D8B030D-6E8A-4147-A177-3AD203B41FA5}">
                      <a16:colId xmlns:a16="http://schemas.microsoft.com/office/drawing/2014/main" val="20001"/>
                    </a:ext>
                  </a:extLst>
                </a:gridCol>
              </a:tblGrid>
              <a:tr h="51473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Part 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7266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&lt;65 yr,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yr,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35.0 (19-78)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 (95)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1505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Black or African American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Multiple or not reported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(88)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9386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Disease stage at 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II with bulk*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2" name="Text Box 15">
            <a:extLst>
              <a:ext uri="{FF2B5EF4-FFF2-40B4-BE49-F238E27FC236}">
                <a16:creationId xmlns:a16="http://schemas.microsoft.com/office/drawing/2014/main" id="{9631F6A8-0F2D-060F-9C32-51726B4F525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Lee. ASH 2022. Abstr 314.</a:t>
            </a:r>
            <a:endParaRPr lang="en-US" altLang="en-US" sz="1200" b="0" dirty="0">
              <a:solidFill>
                <a:schemeClr val="bg2"/>
              </a:solidFill>
              <a:latin typeface="Calibri" panose="020F0502020204030204" pitchFamily="34" charset="0"/>
            </a:endParaRPr>
          </a:p>
        </p:txBody>
      </p:sp>
      <p:graphicFrame>
        <p:nvGraphicFramePr>
          <p:cNvPr id="4" name="Group 32">
            <a:extLst>
              <a:ext uri="{FF2B5EF4-FFF2-40B4-BE49-F238E27FC236}">
                <a16:creationId xmlns:a16="http://schemas.microsoft.com/office/drawing/2014/main" id="{0F8D45EE-BBC6-D7A9-26AB-081DBF09FE78}"/>
              </a:ext>
            </a:extLst>
          </p:cNvPr>
          <p:cNvGraphicFramePr>
            <a:graphicFrameLocks noGrp="1"/>
          </p:cNvGraphicFramePr>
          <p:nvPr>
            <p:extLst>
              <p:ext uri="{D42A27DB-BD31-4B8C-83A1-F6EECF244321}">
                <p14:modId xmlns:p14="http://schemas.microsoft.com/office/powerpoint/2010/main" val="3364852844"/>
              </p:ext>
            </p:extLst>
          </p:nvPr>
        </p:nvGraphicFramePr>
        <p:xfrm>
          <a:off x="6291791" y="1604963"/>
          <a:ext cx="5466822" cy="2194608"/>
        </p:xfrm>
        <a:graphic>
          <a:graphicData uri="http://schemas.openxmlformats.org/drawingml/2006/table">
            <a:tbl>
              <a:tblPr/>
              <a:tblGrid>
                <a:gridCol w="3555409">
                  <a:extLst>
                    <a:ext uri="{9D8B030D-6E8A-4147-A177-3AD203B41FA5}">
                      <a16:colId xmlns:a16="http://schemas.microsoft.com/office/drawing/2014/main" val="20000"/>
                    </a:ext>
                  </a:extLst>
                </a:gridCol>
                <a:gridCol w="1911413">
                  <a:extLst>
                    <a:ext uri="{9D8B030D-6E8A-4147-A177-3AD203B41FA5}">
                      <a16:colId xmlns:a16="http://schemas.microsoft.com/office/drawing/2014/main" val="20001"/>
                    </a:ext>
                  </a:extLst>
                </a:gridCol>
              </a:tblGrid>
              <a:tr h="58029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Part 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38328">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Extranodal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014931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IPS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43307502"/>
                  </a:ext>
                </a:extLst>
              </a:tr>
            </a:tbl>
          </a:graphicData>
        </a:graphic>
      </p:graphicFrame>
      <p:sp>
        <p:nvSpPr>
          <p:cNvPr id="6" name="TextBox 5">
            <a:extLst>
              <a:ext uri="{FF2B5EF4-FFF2-40B4-BE49-F238E27FC236}">
                <a16:creationId xmlns:a16="http://schemas.microsoft.com/office/drawing/2014/main" id="{DB8ABAE0-C8F6-A4C6-FEE3-F6FFED9E6BF7}"/>
              </a:ext>
            </a:extLst>
          </p:cNvPr>
          <p:cNvSpPr txBox="1"/>
          <p:nvPr/>
        </p:nvSpPr>
        <p:spPr bwMode="auto">
          <a:xfrm>
            <a:off x="565708" y="5856101"/>
            <a:ext cx="52295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*Per previous protocol amendment, 1 patient with nonbulky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stage II disease enrolled.</a:t>
            </a:r>
          </a:p>
        </p:txBody>
      </p:sp>
    </p:spTree>
    <p:extLst>
      <p:ext uri="{BB962C8B-B14F-4D97-AF65-F5344CB8AC3E}">
        <p14:creationId xmlns:p14="http://schemas.microsoft.com/office/powerpoint/2010/main" val="3125548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Frontline AN + AD in cHL: Efficacy Outcomes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3113227229"/>
              </p:ext>
            </p:extLst>
          </p:nvPr>
        </p:nvGraphicFramePr>
        <p:xfrm>
          <a:off x="523537" y="1607182"/>
          <a:ext cx="5462894" cy="3383343"/>
        </p:xfrm>
        <a:graphic>
          <a:graphicData uri="http://schemas.openxmlformats.org/drawingml/2006/table">
            <a:tbl>
              <a:tblPr/>
              <a:tblGrid>
                <a:gridCol w="3014010">
                  <a:extLst>
                    <a:ext uri="{9D8B030D-6E8A-4147-A177-3AD203B41FA5}">
                      <a16:colId xmlns:a16="http://schemas.microsoft.com/office/drawing/2014/main" val="20000"/>
                    </a:ext>
                  </a:extLst>
                </a:gridCol>
                <a:gridCol w="2448884">
                  <a:extLst>
                    <a:ext uri="{9D8B030D-6E8A-4147-A177-3AD203B41FA5}">
                      <a16:colId xmlns:a16="http://schemas.microsoft.com/office/drawing/2014/main" val="20001"/>
                    </a:ext>
                  </a:extLst>
                </a:gridCol>
              </a:tblGrid>
              <a:tr h="58029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Overall Response at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EoT per Investigator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Part 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(CR + PR), n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CR (primary endpoint)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 (93) (83.0-98.1)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50 (88) (76.3-94.9)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(5) (1.1-14.6)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26509376"/>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39280671"/>
                  </a:ext>
                </a:extLst>
              </a:tr>
              <a:tr h="187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Indeterminate response,*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7610866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evaluable,</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36823549"/>
                  </a:ext>
                </a:extLst>
              </a:tr>
            </a:tbl>
          </a:graphicData>
        </a:graphic>
      </p:graphicFrame>
      <p:sp>
        <p:nvSpPr>
          <p:cNvPr id="2" name="Text Box 15">
            <a:extLst>
              <a:ext uri="{FF2B5EF4-FFF2-40B4-BE49-F238E27FC236}">
                <a16:creationId xmlns:a16="http://schemas.microsoft.com/office/drawing/2014/main" id="{9631F6A8-0F2D-060F-9C32-51726B4F525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Lee. ASH 2022. Abstr 314.</a:t>
            </a:r>
            <a:endParaRPr lang="en-US" altLang="en-US" sz="1200" b="0" dirty="0">
              <a:solidFill>
                <a:schemeClr val="bg2"/>
              </a:solidFill>
              <a:latin typeface="Calibri" panose="020F0502020204030204" pitchFamily="34" charset="0"/>
            </a:endParaRPr>
          </a:p>
        </p:txBody>
      </p:sp>
      <p:graphicFrame>
        <p:nvGraphicFramePr>
          <p:cNvPr id="4" name="Group 32">
            <a:extLst>
              <a:ext uri="{FF2B5EF4-FFF2-40B4-BE49-F238E27FC236}">
                <a16:creationId xmlns:a16="http://schemas.microsoft.com/office/drawing/2014/main" id="{0F8D45EE-BBC6-D7A9-26AB-081DBF09FE78}"/>
              </a:ext>
            </a:extLst>
          </p:cNvPr>
          <p:cNvGraphicFramePr>
            <a:graphicFrameLocks noGrp="1"/>
          </p:cNvGraphicFramePr>
          <p:nvPr>
            <p:extLst>
              <p:ext uri="{D42A27DB-BD31-4B8C-83A1-F6EECF244321}">
                <p14:modId xmlns:p14="http://schemas.microsoft.com/office/powerpoint/2010/main" val="3439858788"/>
              </p:ext>
            </p:extLst>
          </p:nvPr>
        </p:nvGraphicFramePr>
        <p:xfrm>
          <a:off x="6291791" y="1604963"/>
          <a:ext cx="5462894" cy="3474848"/>
        </p:xfrm>
        <a:graphic>
          <a:graphicData uri="http://schemas.openxmlformats.org/drawingml/2006/table">
            <a:tbl>
              <a:tblPr/>
              <a:tblGrid>
                <a:gridCol w="2943785">
                  <a:extLst>
                    <a:ext uri="{9D8B030D-6E8A-4147-A177-3AD203B41FA5}">
                      <a16:colId xmlns:a16="http://schemas.microsoft.com/office/drawing/2014/main" val="20000"/>
                    </a:ext>
                  </a:extLst>
                </a:gridCol>
                <a:gridCol w="2519109">
                  <a:extLst>
                    <a:ext uri="{9D8B030D-6E8A-4147-A177-3AD203B41FA5}">
                      <a16:colId xmlns:a16="http://schemas.microsoft.com/office/drawing/2014/main" val="20001"/>
                    </a:ext>
                  </a:extLst>
                </a:gridCol>
              </a:tblGrid>
              <a:tr h="60349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Efficacy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Part 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44861">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Achieved CR or PR,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01493101"/>
                  </a:ext>
                </a:extLst>
              </a:tr>
              <a:tr h="3448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Achieved CR,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43307502"/>
                  </a:ext>
                </a:extLst>
              </a:tr>
              <a:tr h="3448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68591932"/>
                  </a:ext>
                </a:extLst>
              </a:tr>
              <a:tr h="3448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DoCR,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46540071"/>
                  </a:ext>
                </a:extLst>
              </a:tr>
              <a:tr h="3448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DoR ≥12 mo,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94.54 (84.0-98.2)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48894418"/>
                  </a:ext>
                </a:extLst>
              </a:tr>
              <a:tr h="3448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DoCR ≥12 mo,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94.30 (83.4-98.1)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7578439"/>
                  </a:ext>
                </a:extLst>
              </a:tr>
              <a:tr h="3448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Estimated 12-mo PFS, %</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PFS events</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70962766"/>
                  </a:ext>
                </a:extLst>
              </a:tr>
            </a:tbl>
          </a:graphicData>
        </a:graphic>
      </p:graphicFrame>
      <p:sp>
        <p:nvSpPr>
          <p:cNvPr id="3" name="TextBox 2">
            <a:extLst>
              <a:ext uri="{FF2B5EF4-FFF2-40B4-BE49-F238E27FC236}">
                <a16:creationId xmlns:a16="http://schemas.microsoft.com/office/drawing/2014/main" id="{8831474B-96A0-850B-6F66-517AF07655BF}"/>
              </a:ext>
            </a:extLst>
          </p:cNvPr>
          <p:cNvSpPr txBox="1"/>
          <p:nvPr/>
        </p:nvSpPr>
        <p:spPr bwMode="auto">
          <a:xfrm>
            <a:off x="609759" y="5023817"/>
            <a:ext cx="50503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*Confirmation pending.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D/c due to SAE after C1D1.</a:t>
            </a:r>
          </a:p>
        </p:txBody>
      </p:sp>
      <p:sp>
        <p:nvSpPr>
          <p:cNvPr id="5" name="TextBox 4">
            <a:extLst>
              <a:ext uri="{FF2B5EF4-FFF2-40B4-BE49-F238E27FC236}">
                <a16:creationId xmlns:a16="http://schemas.microsoft.com/office/drawing/2014/main" id="{2D5EA99E-E6D9-2BA4-4708-A83281C0FF01}"/>
              </a:ext>
            </a:extLst>
          </p:cNvPr>
          <p:cNvSpPr txBox="1"/>
          <p:nvPr/>
        </p:nvSpPr>
        <p:spPr bwMode="auto">
          <a:xfrm>
            <a:off x="6291791" y="5099148"/>
            <a:ext cx="50503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N = 57.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sz="1400" b="0" dirty="0">
                <a:solidFill>
                  <a:schemeClr val="bg1"/>
                </a:solidFill>
                <a:latin typeface="Calibri" panose="020F0502020204030204" pitchFamily="34" charset="0"/>
              </a:rPr>
              <a:t>n = 1, death; n = 3, PD.</a:t>
            </a:r>
          </a:p>
        </p:txBody>
      </p:sp>
    </p:spTree>
    <p:extLst>
      <p:ext uri="{BB962C8B-B14F-4D97-AF65-F5344CB8AC3E}">
        <p14:creationId xmlns:p14="http://schemas.microsoft.com/office/powerpoint/2010/main" val="1511494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1876047518"/>
              </p:ext>
            </p:extLst>
          </p:nvPr>
        </p:nvGraphicFramePr>
        <p:xfrm>
          <a:off x="534427" y="1264841"/>
          <a:ext cx="5376671" cy="5001992"/>
        </p:xfrm>
        <a:graphic>
          <a:graphicData uri="http://schemas.openxmlformats.org/drawingml/2006/table">
            <a:tbl>
              <a:tblPr/>
              <a:tblGrid>
                <a:gridCol w="2609771">
                  <a:extLst>
                    <a:ext uri="{9D8B030D-6E8A-4147-A177-3AD203B41FA5}">
                      <a16:colId xmlns:a16="http://schemas.microsoft.com/office/drawing/2014/main" val="20000"/>
                    </a:ext>
                  </a:extLst>
                </a:gridCol>
                <a:gridCol w="1528991">
                  <a:extLst>
                    <a:ext uri="{9D8B030D-6E8A-4147-A177-3AD203B41FA5}">
                      <a16:colId xmlns:a16="http://schemas.microsoft.com/office/drawing/2014/main" val="20001"/>
                    </a:ext>
                  </a:extLst>
                </a:gridCol>
                <a:gridCol w="1237909">
                  <a:extLst>
                    <a:ext uri="{9D8B030D-6E8A-4147-A177-3AD203B41FA5}">
                      <a16:colId xmlns:a16="http://schemas.microsoft.com/office/drawing/2014/main" val="2736138946"/>
                    </a:ext>
                  </a:extLst>
                </a:gridCol>
              </a:tblGrid>
              <a:tr h="521208">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Treatment-related TEAE,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Part 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301752">
                <a:tc vMerge="1">
                  <a:txBody>
                    <a:bodyPr/>
                    <a:lstStyle/>
                    <a:p>
                      <a:pPr marL="0" marR="0" lvl="0" indent="0" algn="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 (&gt;10%)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 (&gt;2%)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612276271"/>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Peripheral sensory neuropathy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25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26509376"/>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39280671"/>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76108661"/>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36823549"/>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542347"/>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56532253"/>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9974349"/>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Bone pain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7951243"/>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Stomatitis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54134524"/>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87363943"/>
                  </a:ext>
                </a:extLst>
              </a:tr>
            </a:tbl>
          </a:graphicData>
        </a:graphic>
      </p:graphicFrame>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Frontline AN + AD in cHL: Safety</a:t>
            </a:r>
            <a:endParaRPr lang="en-US" altLang="en-US" dirty="0"/>
          </a:p>
        </p:txBody>
      </p:sp>
      <p:sp>
        <p:nvSpPr>
          <p:cNvPr id="6" name="Content Placeholder 5">
            <a:extLst>
              <a:ext uri="{FF2B5EF4-FFF2-40B4-BE49-F238E27FC236}">
                <a16:creationId xmlns:a16="http://schemas.microsoft.com/office/drawing/2014/main" id="{90F1FCDF-522D-65E6-30EF-FD28A6DADAAC}"/>
              </a:ext>
            </a:extLst>
          </p:cNvPr>
          <p:cNvSpPr>
            <a:spLocks noGrp="1"/>
          </p:cNvSpPr>
          <p:nvPr>
            <p:ph sz="half" idx="2"/>
          </p:nvPr>
        </p:nvSpPr>
        <p:spPr>
          <a:xfrm>
            <a:off x="6252634" y="5145430"/>
            <a:ext cx="5229570" cy="1243485"/>
          </a:xfrm>
        </p:spPr>
        <p:txBody>
          <a:bodyPr/>
          <a:lstStyle/>
          <a:p>
            <a:pPr>
              <a:spcAft>
                <a:spcPts val="0"/>
              </a:spcAft>
            </a:pPr>
            <a:r>
              <a:rPr lang="en-US" sz="1800" dirty="0"/>
              <a:t>14% (n = 8 treatment-related SAEs occurred in &gt;2% of patients (3 cases each of pneumonitis and pyrexia, all fully resolved)</a:t>
            </a:r>
          </a:p>
          <a:p>
            <a:r>
              <a:rPr lang="en-US" sz="1800" b="1" dirty="0"/>
              <a:t>No febrile neutropenia or grade 5 AEs</a:t>
            </a:r>
          </a:p>
        </p:txBody>
      </p:sp>
      <p:sp>
        <p:nvSpPr>
          <p:cNvPr id="2" name="Text Box 15">
            <a:extLst>
              <a:ext uri="{FF2B5EF4-FFF2-40B4-BE49-F238E27FC236}">
                <a16:creationId xmlns:a16="http://schemas.microsoft.com/office/drawing/2014/main" id="{9631F6A8-0F2D-060F-9C32-51726B4F525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Lee. ASH 2022. Abstr 314.</a:t>
            </a:r>
            <a:endParaRPr lang="en-US" altLang="en-US" sz="1200" b="0" dirty="0">
              <a:solidFill>
                <a:schemeClr val="bg2"/>
              </a:solidFill>
              <a:latin typeface="Calibri" panose="020F0502020204030204" pitchFamily="34" charset="0"/>
            </a:endParaRPr>
          </a:p>
        </p:txBody>
      </p:sp>
      <p:graphicFrame>
        <p:nvGraphicFramePr>
          <p:cNvPr id="3" name="Group 32">
            <a:extLst>
              <a:ext uri="{FF2B5EF4-FFF2-40B4-BE49-F238E27FC236}">
                <a16:creationId xmlns:a16="http://schemas.microsoft.com/office/drawing/2014/main" id="{A0E7C9B5-AB89-8D4B-4DB6-6561FC4B3558}"/>
              </a:ext>
            </a:extLst>
          </p:cNvPr>
          <p:cNvGraphicFramePr>
            <a:graphicFrameLocks noGrp="1"/>
          </p:cNvGraphicFramePr>
          <p:nvPr>
            <p:extLst>
              <p:ext uri="{D42A27DB-BD31-4B8C-83A1-F6EECF244321}">
                <p14:modId xmlns:p14="http://schemas.microsoft.com/office/powerpoint/2010/main" val="1971033394"/>
              </p:ext>
            </p:extLst>
          </p:nvPr>
        </p:nvGraphicFramePr>
        <p:xfrm>
          <a:off x="6365290" y="1264841"/>
          <a:ext cx="5393324" cy="3782728"/>
        </p:xfrm>
        <a:graphic>
          <a:graphicData uri="http://schemas.openxmlformats.org/drawingml/2006/table">
            <a:tbl>
              <a:tblPr/>
              <a:tblGrid>
                <a:gridCol w="2909838">
                  <a:extLst>
                    <a:ext uri="{9D8B030D-6E8A-4147-A177-3AD203B41FA5}">
                      <a16:colId xmlns:a16="http://schemas.microsoft.com/office/drawing/2014/main" val="20000"/>
                    </a:ext>
                  </a:extLst>
                </a:gridCol>
                <a:gridCol w="1241743">
                  <a:extLst>
                    <a:ext uri="{9D8B030D-6E8A-4147-A177-3AD203B41FA5}">
                      <a16:colId xmlns:a16="http://schemas.microsoft.com/office/drawing/2014/main" val="20001"/>
                    </a:ext>
                  </a:extLst>
                </a:gridCol>
                <a:gridCol w="1241743">
                  <a:extLst>
                    <a:ext uri="{9D8B030D-6E8A-4147-A177-3AD203B41FA5}">
                      <a16:colId xmlns:a16="http://schemas.microsoft.com/office/drawing/2014/main" val="2736138946"/>
                    </a:ext>
                  </a:extLst>
                </a:gridCol>
              </a:tblGrid>
              <a:tr h="521208">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Treatment-related TEAE,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Part 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301752">
                <a:tc vMerge="1">
                  <a:txBody>
                    <a:bodyPr/>
                    <a:lstStyle/>
                    <a:p>
                      <a:pPr marL="0" marR="0" lvl="0" indent="0" algn="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 (&gt;10%)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 (&gt;2%)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612276271"/>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Myalgia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Dyspepsia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26509376"/>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9280671"/>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Maculopapular 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6108661"/>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Colitis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36823549"/>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Neutrophil count decreased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7542347"/>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6532253"/>
                  </a:ext>
                </a:extLst>
              </a:tr>
              <a:tr h="138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09974349"/>
                  </a:ext>
                </a:extLst>
              </a:tr>
            </a:tbl>
          </a:graphicData>
        </a:graphic>
      </p:graphicFrame>
    </p:spTree>
    <p:extLst>
      <p:ext uri="{BB962C8B-B14F-4D97-AF65-F5344CB8AC3E}">
        <p14:creationId xmlns:p14="http://schemas.microsoft.com/office/powerpoint/2010/main" val="1913948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Frontline AN + AD in cHL: Immune-Mediated AEs</a:t>
            </a:r>
            <a:endParaRPr lang="en-US" altLang="en-US" dirty="0"/>
          </a:p>
        </p:txBody>
      </p:sp>
      <p:sp>
        <p:nvSpPr>
          <p:cNvPr id="4" name="Content Placeholder 3">
            <a:extLst>
              <a:ext uri="{FF2B5EF4-FFF2-40B4-BE49-F238E27FC236}">
                <a16:creationId xmlns:a16="http://schemas.microsoft.com/office/drawing/2014/main" id="{D8D561F8-4CC8-7FE1-35DD-FFBF2EE78F1B}"/>
              </a:ext>
            </a:extLst>
          </p:cNvPr>
          <p:cNvSpPr>
            <a:spLocks noGrp="1"/>
          </p:cNvSpPr>
          <p:nvPr>
            <p:ph sz="half" idx="2"/>
          </p:nvPr>
        </p:nvSpPr>
        <p:spPr/>
        <p:txBody>
          <a:bodyPr/>
          <a:lstStyle/>
          <a:p>
            <a:r>
              <a:rPr lang="en-US" dirty="0"/>
              <a:t>Immune-mediated AEs consistent with safety profile for nivolumab monotherapy</a:t>
            </a:r>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3207580024"/>
              </p:ext>
            </p:extLst>
          </p:nvPr>
        </p:nvGraphicFramePr>
        <p:xfrm>
          <a:off x="522288" y="1600200"/>
          <a:ext cx="5565741" cy="4206301"/>
        </p:xfrm>
        <a:graphic>
          <a:graphicData uri="http://schemas.openxmlformats.org/drawingml/2006/table">
            <a:tbl>
              <a:tblPr/>
              <a:tblGrid>
                <a:gridCol w="3619742">
                  <a:extLst>
                    <a:ext uri="{9D8B030D-6E8A-4147-A177-3AD203B41FA5}">
                      <a16:colId xmlns:a16="http://schemas.microsoft.com/office/drawing/2014/main" val="20000"/>
                    </a:ext>
                  </a:extLst>
                </a:gridCol>
                <a:gridCol w="1945999">
                  <a:extLst>
                    <a:ext uri="{9D8B030D-6E8A-4147-A177-3AD203B41FA5}">
                      <a16:colId xmlns:a16="http://schemas.microsoft.com/office/drawing/2014/main" val="20001"/>
                    </a:ext>
                  </a:extLst>
                </a:gridCol>
              </a:tblGrid>
              <a:tr h="58029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Treatment-Emergent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Immune-Mediated AEs (&gt;2%),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Part 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Maculopapular 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93841908"/>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7372196"/>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77040666"/>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Colitis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196855"/>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Dermatitis acneiform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06963256"/>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90190928"/>
                  </a:ext>
                </a:extLst>
              </a:tr>
            </a:tbl>
          </a:graphicData>
        </a:graphic>
      </p:graphicFrame>
      <p:sp>
        <p:nvSpPr>
          <p:cNvPr id="2" name="Text Box 15">
            <a:extLst>
              <a:ext uri="{FF2B5EF4-FFF2-40B4-BE49-F238E27FC236}">
                <a16:creationId xmlns:a16="http://schemas.microsoft.com/office/drawing/2014/main" id="{9631F6A8-0F2D-060F-9C32-51726B4F525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Lee. ASH 2022. Abstr 314.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771801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Frontline AN + AD in cHL: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437742"/>
            <a:ext cx="10877529" cy="4650686"/>
          </a:xfrm>
        </p:spPr>
        <p:txBody>
          <a:bodyPr/>
          <a:lstStyle/>
          <a:p>
            <a:r>
              <a:rPr lang="en-US" altLang="en-US" sz="2600" dirty="0"/>
              <a:t>In this update of phase II SGN35-027 Part B, frontline treatment of advanced cHL with brentuximab vedotin, nivolumab, doxorubicin, and dacarbazine continued to show promising efficacy</a:t>
            </a:r>
          </a:p>
          <a:p>
            <a:pPr lvl="1"/>
            <a:r>
              <a:rPr lang="en-US" altLang="en-US" sz="2400" dirty="0"/>
              <a:t>ORR of 93% and CR of 88% at end of treatment</a:t>
            </a:r>
          </a:p>
          <a:p>
            <a:pPr lvl="1"/>
            <a:r>
              <a:rPr lang="en-US" altLang="en-US" sz="2400" dirty="0"/>
              <a:t>Estimated 12-mo PFS rate of 95%</a:t>
            </a:r>
          </a:p>
          <a:p>
            <a:r>
              <a:rPr lang="en-US" altLang="en-US" sz="2600" dirty="0"/>
              <a:t>Combination continued to be well tolerated, with no new safety signals</a:t>
            </a:r>
          </a:p>
          <a:p>
            <a:pPr lvl="1"/>
            <a:r>
              <a:rPr lang="en-US" altLang="en-US" sz="2400" dirty="0"/>
              <a:t>Low rate of peripheral neuropathy and no cases of febrile neutropenia</a:t>
            </a:r>
          </a:p>
          <a:p>
            <a:r>
              <a:rPr lang="en-US" altLang="en-US" sz="2600" dirty="0"/>
              <a:t>Investigators suggested that brentuximab vedotin, nivolumab, doxorubicin, and dacarbazine may offer feasible initial treatment option for patients with advanced-stage cHL</a:t>
            </a:r>
          </a:p>
        </p:txBody>
      </p:sp>
      <p:sp>
        <p:nvSpPr>
          <p:cNvPr id="3" name="Text Box 15">
            <a:extLst>
              <a:ext uri="{FF2B5EF4-FFF2-40B4-BE49-F238E27FC236}">
                <a16:creationId xmlns:a16="http://schemas.microsoft.com/office/drawing/2014/main" id="{1CC406D7-0BB3-B00B-4164-320125C4AFA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Lee. ASH 2022. Abstr 314.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05BBC6562C8AE49BDAEFAB23E23A7D4" ma:contentTypeVersion="1" ma:contentTypeDescription="Create a new document." ma:contentTypeScope="" ma:versionID="5d1c190f1457a7dae5ebdd9ece533112">
  <xsd:schema xmlns:xsd="http://www.w3.org/2001/XMLSchema" xmlns:xs="http://www.w3.org/2001/XMLSchema" xmlns:p="http://schemas.microsoft.com/office/2006/metadata/properties" xmlns:ns2="d54cbe69-32bd-412a-b004-9152f949605e" xmlns:ns3="0005022b-9712-4cde-8fcb-4b962c623ba7" targetNamespace="http://schemas.microsoft.com/office/2006/metadata/properties" ma:root="true" ma:fieldsID="29c2f104f0575f9c210a21298ab1f3d8" ns2:_="" ns3:_="">
    <xsd:import namespace="d54cbe69-32bd-412a-b004-9152f949605e"/>
    <xsd:import namespace="0005022b-9712-4cde-8fcb-4b962c623ba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005022b-9712-4cde-8fcb-4b962c623ba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56M7VY3CDVN5-1724414994-1</_dlc_DocId>
    <_dlc_DocIdUrl xmlns="d54cbe69-32bd-412a-b004-9152f949605e">
      <Url>https://intranet.clinicaloptions.com/mews/oncology/ONC_2022_ASH_CF_(5667)/LYMPH_314_Lee/_layouts/15/DocIdRedir.aspx?ID=56M7VY3CDVN5-1724414994-1</Url>
      <Description>56M7VY3CDVN5-1724414994-1</Description>
    </_dlc_DocIdUrl>
    <Document_x0020_Category xmlns="0005022b-9712-4cde-8fcb-4b962c623ba7">Conference Capsule Slides</Document_x0020_Category>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42568B90-A764-4A54-91B8-98EC89558D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005022b-9712-4cde-8fcb-4b962c623ba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d54cbe69-32bd-412a-b004-9152f949605e"/>
    <ds:schemaRef ds:uri="http://schemas.microsoft.com/office/2006/documentManagement/types"/>
    <ds:schemaRef ds:uri="http://www.w3.org/XML/1998/namespace"/>
    <ds:schemaRef ds:uri="0005022b-9712-4cde-8fcb-4b962c623ba7"/>
    <ds:schemaRef ds:uri="http://schemas.microsoft.com/office/2006/metadata/properties"/>
    <ds:schemaRef ds:uri="http://purl.org/dc/terms/"/>
    <ds:schemaRef ds:uri="http://purl.org/dc/elements/1.1/"/>
    <ds:schemaRef ds:uri="http://schemas.microsoft.com/office/infopath/2007/PartnerControls"/>
    <ds:schemaRef ds:uri="http://schemas.openxmlformats.org/package/2006/metadata/core-properties"/>
    <ds:schemaRef ds:uri="http://purl.org/dc/dcmitype/"/>
  </ds:schemaRefs>
</ds:datastoreItem>
</file>

<file path=customXml/itemProps5.xml><?xml version="1.0" encoding="utf-8"?>
<ds:datastoreItem xmlns:ds="http://schemas.openxmlformats.org/officeDocument/2006/customXml" ds:itemID="{7CB9A37D-DDD4-438A-A0AF-411FF8A85DD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4446</TotalTime>
  <Words>1876</Words>
  <Application>Microsoft Office PowerPoint</Application>
  <PresentationFormat>Widescreen</PresentationFormat>
  <Paragraphs>262</Paragraphs>
  <Slides>10</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Times</vt:lpstr>
      <vt:lpstr>Wingdings</vt:lpstr>
      <vt:lpstr>2022_CCO_Template</vt:lpstr>
      <vt:lpstr>4_2017_HTAA_Diabetes</vt:lpstr>
      <vt:lpstr>Phase II Study of Brentuximab Vedotin, Nivolumab, Doxorubicin, and Dacarbazine as Frontline Combination Therapy for Advanced-Stage cHL</vt:lpstr>
      <vt:lpstr>About These Slides</vt:lpstr>
      <vt:lpstr>Frontline AN + AD in cHL: Background</vt:lpstr>
      <vt:lpstr>Frontline AN + AD in cHL: Study Design</vt:lpstr>
      <vt:lpstr>Frontline AN + AD in cHL: Baseline Characteristics</vt:lpstr>
      <vt:lpstr>Frontline AN + AD in cHL: Efficacy Outcomes</vt:lpstr>
      <vt:lpstr>Frontline AN + AD in cHL: Safety</vt:lpstr>
      <vt:lpstr>Frontline AN + AD in cHL: Immune-Mediated AEs</vt:lpstr>
      <vt:lpstr>Frontline AN + AD in cHL: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Study of Brentuximab Vedotin, Nivolumab, Doxorubicin, and Dacarbazine as Frontline Combination Therapy for Advanced-Stage cHL</dc:title>
  <dc:creator>Preferred User</dc:creator>
  <cp:lastModifiedBy>vwenzel@clinicaloptions.com</cp:lastModifiedBy>
  <cp:revision>111</cp:revision>
  <cp:lastPrinted>2016-09-26T20:21:49Z</cp:lastPrinted>
  <dcterms:created xsi:type="dcterms:W3CDTF">2005-05-27T15:08:01Z</dcterms:created>
  <dcterms:modified xsi:type="dcterms:W3CDTF">2022-12-17T21:03:24Z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acde8111-e1eb-4db5-aa6c-1bbe53dbbff0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0x010100705BBC6562C8AE49BDAEFAB23E23A7D4</vt:lpwstr>
  </property>
  <property fmtid="{D5CDD505-2E9C-101B-9397-08002B2CF9AE}" pid="9" name="MediaServiceImageTags">
    <vt:lpwstr/>
  </property>
</Properties>
</file>