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580" r:id="rId11"/>
    <p:sldId id="552" r:id="rId12"/>
    <p:sldId id="576" r:id="rId13"/>
    <p:sldId id="581" r:id="rId14"/>
    <p:sldId id="577" r:id="rId15"/>
    <p:sldId id="582" r:id="rId16"/>
    <p:sldId id="568"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13D3F1-E397-F431-59EA-2E5163B08BBF}" name="Bing-E Xu" initials="BEX" userId="87a7fe42d5b0095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Rachael Andrie" initials="RA" lastIdx="16" clrIdx="15">
    <p:extLst>
      <p:ext uri="{19B8F6BF-5375-455C-9EA6-DF929625EA0E}">
        <p15:presenceInfo xmlns:p15="http://schemas.microsoft.com/office/powerpoint/2012/main" userId="S::randrie@clinicaloptions.com::311027c1-cf79-416d-b346-5f38dcd95c11" providerId="AD"/>
      </p:ext>
    </p:extLst>
  </p:cmAuthor>
  <p:cmAuthor id="17" name="CLINICALOPTIONS\tquill" initials="C" lastIdx="1" clrIdx="16">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33DB4C-3995-4791-A520-65AF62B37A11}" v="10" dt="2022-12-17T20:33:02.86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85552" autoAdjust="0"/>
  </p:normalViewPr>
  <p:slideViewPr>
    <p:cSldViewPr snapToGrid="0">
      <p:cViewPr varScale="1">
        <p:scale>
          <a:sx n="73" d="100"/>
          <a:sy n="73" d="100"/>
        </p:scale>
        <p:origin x="1032" y="67"/>
      </p:cViewPr>
      <p:guideLst>
        <p:guide orient="horz" pos="4128"/>
        <p:guide orient="horz" pos="1008"/>
        <p:guide orient="horz" pos="4032"/>
        <p:guide orient="horz" pos="151"/>
        <p:guide orient="horz" pos="264"/>
        <p:guide orient="horz" pos="3912"/>
        <p:guide orient="horz"/>
        <p:guide pos="329"/>
        <p:guide pos="7407"/>
        <p:guide pos="3864"/>
        <p:guide pos="453"/>
        <p:guide pos="722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390589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CCyR, complete cytogenic response; CML, chronic myeloid leukemia; CML-CP, chronic myeloid leukemia in chronic phase; MMR, major molecular response; Ph, Philadelphia chromosome.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90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CCyR, complete cytogenic response; CML, chronic myeloid leukemia; CML-CP, chronic myeloid leukemia in chronic phase; CMR, complete molecular response; EFS, event-free survival; FFS, failure-free survival; MMR, major molecular response; MR4, molecular response with a 4-log reduction; MR4.5, molecular response with a 4.5-log reduction; OS, overall survival; TFS, treatment-free survival.</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2406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68863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CCyR, complete cytogenic response; CML, chronic myeloid leukemia; CMR, complete molecular response; MMR, major molecular response; MR4, molecular response with a 4-log reduction; MR4.5, molecular response with a 4.5-log reduction.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682552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EFS, event-free survival; FFS, failure-free survival; OS, overall survival; TFS, treatment-free survival.</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415923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ALP, alkaline phosphatase; CML, chronic myeloid leukemia; CV, cardiovascular.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51532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CML, chronic myeloid leukemia; CCyR, complete cytogenic response; MMR, major molecular response; TKI, tyrosine kinase inhibitor.</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8310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CCyR, complete cytogenic response; CML, chronic myeloid leukemia; CML-CP, chronic myeloid leukemia in chronic phase; EFS, event-free survival; MMR, major molecular response; MR4.5, molecular response with a 4.5-log reduction;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812989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Low-Dose Dasatinib for Newly Diagnosed CML: Long-term Follow-up Outcomes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Low-Dose Dasatinib in Frontline CML: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Dasatinib is a second-generation </a:t>
            </a:r>
            <a:r>
              <a:rPr lang="en-US" altLang="en-US" sz="2600" i="1" dirty="0"/>
              <a:t>BCR::ABL1 </a:t>
            </a:r>
            <a:r>
              <a:rPr lang="en-US" altLang="en-US" sz="2600" dirty="0"/>
              <a:t>TKI approved at dose of 100 mg daily for treatment of newly diagnosed Ph+ CML-CP</a:t>
            </a:r>
            <a:r>
              <a:rPr lang="en-US" altLang="en-US" sz="2600" baseline="30000" dirty="0"/>
              <a:t>1</a:t>
            </a:r>
          </a:p>
          <a:p>
            <a:pPr>
              <a:spcAft>
                <a:spcPts val="0"/>
              </a:spcAft>
            </a:pPr>
            <a:r>
              <a:rPr lang="en-US" altLang="en-US" sz="2600" dirty="0"/>
              <a:t>Low-dose dasatinib at 50 mg daily shown to be effective and safe in newly diagnosed CML-CP</a:t>
            </a:r>
            <a:r>
              <a:rPr lang="en-US" altLang="en-US" sz="2600" baseline="30000" dirty="0"/>
              <a:t>2,3</a:t>
            </a:r>
            <a:endParaRPr lang="en-US" altLang="en-US" sz="2600" dirty="0"/>
          </a:p>
          <a:p>
            <a:pPr lvl="1">
              <a:spcAft>
                <a:spcPts val="0"/>
              </a:spcAft>
            </a:pPr>
            <a:r>
              <a:rPr lang="en-US" altLang="en-US" sz="2400" dirty="0"/>
              <a:t>In pilot study, 12-mo cumulative rates of CCyR and MMR were 95% and 81%, respectively</a:t>
            </a:r>
            <a:r>
              <a:rPr lang="en-US" altLang="en-US" sz="2400" baseline="30000" dirty="0"/>
              <a:t>3</a:t>
            </a:r>
          </a:p>
          <a:p>
            <a:pPr lvl="1"/>
            <a:r>
              <a:rPr lang="en-US" altLang="en-US" sz="2400" dirty="0"/>
              <a:t>In propensity-matching analysis, low-dose dasatinib had similar efficacy to </a:t>
            </a:r>
            <a:br>
              <a:rPr lang="en-US" altLang="en-US" sz="2400" dirty="0"/>
            </a:br>
            <a:r>
              <a:rPr lang="en-US" altLang="en-US" sz="2400" dirty="0"/>
              <a:t>full-dose dasatinib with less toxicity</a:t>
            </a:r>
            <a:r>
              <a:rPr lang="en-US" altLang="en-US" sz="2400" baseline="30000" dirty="0"/>
              <a:t>4</a:t>
            </a:r>
            <a:endParaRPr lang="en-US" altLang="en-US" sz="2400" dirty="0"/>
          </a:p>
          <a:p>
            <a:pPr>
              <a:spcAft>
                <a:spcPts val="0"/>
              </a:spcAft>
            </a:pPr>
            <a:r>
              <a:rPr lang="en-US" altLang="en-US" sz="2600" dirty="0"/>
              <a:t>Current analysis of pilot study reported long-term follow-up results of dasatinib 50 mg daily in patients with newly diagnosed CML-CP</a:t>
            </a:r>
            <a:r>
              <a:rPr lang="en-US" altLang="en-US" sz="2600" baseline="30000" dirty="0"/>
              <a:t>5</a:t>
            </a:r>
          </a:p>
          <a:p>
            <a:pPr lvl="1"/>
            <a:r>
              <a:rPr lang="en-US" altLang="en-US" sz="2400" dirty="0"/>
              <a:t>Median follow-up: 5 yr</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49" y="6204249"/>
            <a:ext cx="757621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Dasatinib PI. 2. Naqvi. Cancer. 2018;124:2740. 3. Naqvi. Cancer. 2020;127:67.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a:t>
            </a:r>
            <a:r>
              <a:rPr lang="it-IT" altLang="en-US" sz="1200" b="0" spc="-10" dirty="0">
                <a:solidFill>
                  <a:schemeClr val="bg2"/>
                </a:solidFill>
                <a:latin typeface="Calibri" panose="020F0502020204030204" pitchFamily="34" charset="0"/>
              </a:rPr>
              <a:t>Jabbour. Am J Hematol. 2022;97:1413</a:t>
            </a:r>
            <a:r>
              <a:rPr lang="en-US" altLang="en-US" sz="1200" b="0" spc="-10" dirty="0">
                <a:solidFill>
                  <a:schemeClr val="bg2"/>
                </a:solidFill>
                <a:latin typeface="Calibri" panose="020F0502020204030204" pitchFamily="34" charset="0"/>
              </a:rPr>
              <a:t>. 5. Gener-Ricos. ASH 2022. Abstr 619.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Low-Dose Dasatinib in Frontline CML: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From March 2016 to April 2018, 83 patients with newly diagnosed </a:t>
            </a:r>
            <a:br>
              <a:rPr lang="en-US" altLang="en-US" dirty="0"/>
            </a:br>
            <a:r>
              <a:rPr lang="en-US" altLang="en-US" dirty="0"/>
              <a:t>CML-CP received low-dose dasatinib at 50 mg daily</a:t>
            </a:r>
          </a:p>
          <a:p>
            <a:pPr lvl="1"/>
            <a:r>
              <a:rPr lang="en-US" altLang="en-US" dirty="0"/>
              <a:t>In patients with suboptimal response based on ELN 2013 criteria, </a:t>
            </a:r>
            <a:br>
              <a:rPr lang="en-US" altLang="en-US" dirty="0"/>
            </a:br>
            <a:r>
              <a:rPr lang="en-US" altLang="en-US" dirty="0"/>
              <a:t>dose increase of up to 100 mg daily allowed</a:t>
            </a:r>
          </a:p>
          <a:p>
            <a:pPr lvl="1"/>
            <a:r>
              <a:rPr lang="en-US" altLang="en-US" dirty="0"/>
              <a:t>In patients with significant toxicity, dose reduction to 20 mg daily allowed</a:t>
            </a:r>
          </a:p>
          <a:p>
            <a:r>
              <a:rPr lang="en-US" altLang="en-US" dirty="0"/>
              <a:t>Endpoints</a:t>
            </a:r>
          </a:p>
          <a:p>
            <a:pPr lvl="1"/>
            <a:r>
              <a:rPr lang="en-US" altLang="en-US" dirty="0"/>
              <a:t>Response: CCyR, CMR (</a:t>
            </a:r>
            <a:r>
              <a:rPr lang="en-US" altLang="en-US" i="1" dirty="0"/>
              <a:t>BCR-ABL </a:t>
            </a:r>
            <a:r>
              <a:rPr lang="en-US" altLang="en-US" dirty="0"/>
              <a:t>transcripts undetectable), MMR </a:t>
            </a:r>
            <a:br>
              <a:rPr lang="en-US" altLang="en-US" dirty="0"/>
            </a:br>
            <a:r>
              <a:rPr lang="en-US" altLang="en-US" dirty="0"/>
              <a:t>(</a:t>
            </a:r>
            <a:r>
              <a:rPr lang="en-US" altLang="en-US" i="1" dirty="0"/>
              <a:t>BCR-ABL </a:t>
            </a:r>
            <a:r>
              <a:rPr lang="en-US" altLang="en-US" dirty="0"/>
              <a:t>transcripts ≤0.1%)</a:t>
            </a:r>
            <a:r>
              <a:rPr lang="en-US" altLang="en-US" i="1" dirty="0"/>
              <a:t>, </a:t>
            </a:r>
            <a:r>
              <a:rPr lang="en-US" altLang="en-US" dirty="0"/>
              <a:t>MR4 (</a:t>
            </a:r>
            <a:r>
              <a:rPr lang="en-US" altLang="en-US" i="1" dirty="0"/>
              <a:t>BCR-ABL </a:t>
            </a:r>
            <a:r>
              <a:rPr lang="en-US" altLang="en-US" dirty="0"/>
              <a:t>transcripts ≤0.01%)</a:t>
            </a:r>
            <a:r>
              <a:rPr lang="en-US" altLang="en-US" i="1" dirty="0"/>
              <a:t>,</a:t>
            </a:r>
            <a:r>
              <a:rPr lang="en-US" altLang="en-US" dirty="0"/>
              <a:t> </a:t>
            </a:r>
            <a:br>
              <a:rPr lang="en-US" altLang="en-US" dirty="0"/>
            </a:br>
            <a:r>
              <a:rPr lang="en-US" altLang="en-US" dirty="0"/>
              <a:t>MR4.5 (</a:t>
            </a:r>
            <a:r>
              <a:rPr lang="en-US" altLang="en-US" i="1" dirty="0"/>
              <a:t>BCR-ABL </a:t>
            </a:r>
            <a:r>
              <a:rPr lang="en-US" altLang="en-US" dirty="0"/>
              <a:t>transcripts ≤0.0032%)</a:t>
            </a:r>
          </a:p>
          <a:p>
            <a:pPr lvl="1"/>
            <a:r>
              <a:rPr lang="en-US" altLang="en-US" dirty="0"/>
              <a:t>Survival: FFS, EFS, TFS, OS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49" y="6388915"/>
            <a:ext cx="893772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Gener-Ricos. ASH 2022. Abstr 619.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38690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D3234844-E259-7244-5A7D-8B8D17731FE5}"/>
              </a:ext>
            </a:extLst>
          </p:cNvPr>
          <p:cNvGraphicFramePr>
            <a:graphicFrameLocks/>
          </p:cNvGraphicFramePr>
          <p:nvPr>
            <p:extLst>
              <p:ext uri="{D42A27DB-BD31-4B8C-83A1-F6EECF244321}">
                <p14:modId xmlns:p14="http://schemas.microsoft.com/office/powerpoint/2010/main" val="3771049208"/>
              </p:ext>
            </p:extLst>
          </p:nvPr>
        </p:nvGraphicFramePr>
        <p:xfrm>
          <a:off x="719137" y="1504658"/>
          <a:ext cx="10791538" cy="4693920"/>
        </p:xfrm>
        <a:graphic>
          <a:graphicData uri="http://schemas.openxmlformats.org/drawingml/2006/table">
            <a:tbl>
              <a:tblPr firstRow="1" bandRow="1">
                <a:tableStyleId>{5C22544A-7EE6-4342-B048-85BDC9FD1C3A}</a:tableStyleId>
              </a:tblPr>
              <a:tblGrid>
                <a:gridCol w="2112948">
                  <a:extLst>
                    <a:ext uri="{9D8B030D-6E8A-4147-A177-3AD203B41FA5}">
                      <a16:colId xmlns:a16="http://schemas.microsoft.com/office/drawing/2014/main" val="20000"/>
                    </a:ext>
                  </a:extLst>
                </a:gridCol>
                <a:gridCol w="2859881">
                  <a:extLst>
                    <a:ext uri="{9D8B030D-6E8A-4147-A177-3AD203B41FA5}">
                      <a16:colId xmlns:a16="http://schemas.microsoft.com/office/drawing/2014/main" val="2494155458"/>
                    </a:ext>
                  </a:extLst>
                </a:gridCol>
                <a:gridCol w="5818709">
                  <a:extLst>
                    <a:ext uri="{9D8B030D-6E8A-4147-A177-3AD203B41FA5}">
                      <a16:colId xmlns:a16="http://schemas.microsoft.com/office/drawing/2014/main" val="20001"/>
                    </a:ext>
                  </a:extLst>
                </a:gridCol>
              </a:tblGrid>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Characteristic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Patients (N = 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95196">
                <a:tc gridSpan="2">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(20-84)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(48)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WBCs, x 10</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(2.7-290)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46476305"/>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hemoglobin, g/dL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(8.1-17.1)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29175286"/>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platelets, x 10</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337 (98-1956)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3964827"/>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blood basophils, %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68859456"/>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blood blasts, %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(0-4)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5785742"/>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Bone marrow blasts, %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57634232"/>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spleen size, cm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(0-11)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49563694"/>
                  </a:ext>
                </a:extLst>
              </a:tr>
              <a:tr h="2951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Additional cytogenetic abnormalities,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52198471"/>
                  </a:ext>
                </a:extLst>
              </a:tr>
              <a:tr h="295196">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Sokal risk group,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(64)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6521426"/>
                  </a:ext>
                </a:extLst>
              </a:tr>
              <a:tr h="29519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(30)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4202190"/>
                  </a:ext>
                </a:extLst>
              </a:tr>
              <a:tr h="29519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76397419"/>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Low-Dose Dasatinib in Frontline CML: </a:t>
            </a:r>
            <a:br>
              <a:rPr lang="en-US" dirty="0"/>
            </a:b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Gener-Ricos. ASH 2022. Abstr 619.</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Low-Dose Dasatinib in Frontline CML: Response</a:t>
            </a:r>
            <a:endParaRPr lang="en-US" altLang="en-US" dirty="0"/>
          </a:p>
        </p:txBody>
      </p:sp>
      <p:sp>
        <p:nvSpPr>
          <p:cNvPr id="5" name="Content Placeholder 4">
            <a:extLst>
              <a:ext uri="{FF2B5EF4-FFF2-40B4-BE49-F238E27FC236}">
                <a16:creationId xmlns:a16="http://schemas.microsoft.com/office/drawing/2014/main" id="{5ABC3C37-F80F-AA69-CE91-147B61473F52}"/>
              </a:ext>
            </a:extLst>
          </p:cNvPr>
          <p:cNvSpPr>
            <a:spLocks noGrp="1"/>
          </p:cNvSpPr>
          <p:nvPr>
            <p:ph idx="1"/>
          </p:nvPr>
        </p:nvSpPr>
        <p:spPr>
          <a:xfrm>
            <a:off x="604675" y="4118994"/>
            <a:ext cx="10877529" cy="2044738"/>
          </a:xfrm>
        </p:spPr>
        <p:txBody>
          <a:bodyPr/>
          <a:lstStyle/>
          <a:p>
            <a:r>
              <a:rPr lang="en-US" sz="2400" dirty="0"/>
              <a:t>Higher MMR and MR4.5 rates at 1, 2, and 5 yr with dasatinib 50 mg compared with historical data for dasatinib 100 mg and imatinib 400 mg</a:t>
            </a:r>
          </a:p>
          <a:p>
            <a:endParaRPr 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Gener-Ricos. ASH 2022. Abstr 619.</a:t>
            </a:r>
          </a:p>
        </p:txBody>
      </p:sp>
      <p:graphicFrame>
        <p:nvGraphicFramePr>
          <p:cNvPr id="7" name="Content Placeholder 5">
            <a:extLst>
              <a:ext uri="{FF2B5EF4-FFF2-40B4-BE49-F238E27FC236}">
                <a16:creationId xmlns:a16="http://schemas.microsoft.com/office/drawing/2014/main" id="{D3234844-E259-7244-5A7D-8B8D17731FE5}"/>
              </a:ext>
            </a:extLst>
          </p:cNvPr>
          <p:cNvGraphicFramePr>
            <a:graphicFrameLocks/>
          </p:cNvGraphicFramePr>
          <p:nvPr>
            <p:extLst>
              <p:ext uri="{D42A27DB-BD31-4B8C-83A1-F6EECF244321}">
                <p14:modId xmlns:p14="http://schemas.microsoft.com/office/powerpoint/2010/main" val="3305957916"/>
              </p:ext>
            </p:extLst>
          </p:nvPr>
        </p:nvGraphicFramePr>
        <p:xfrm>
          <a:off x="726574" y="1600200"/>
          <a:ext cx="10755629" cy="2377440"/>
        </p:xfrm>
        <a:graphic>
          <a:graphicData uri="http://schemas.openxmlformats.org/drawingml/2006/table">
            <a:tbl>
              <a:tblPr firstRow="1" bandRow="1">
                <a:tableStyleId>{5C22544A-7EE6-4342-B048-85BDC9FD1C3A}</a:tableStyleId>
              </a:tblPr>
              <a:tblGrid>
                <a:gridCol w="3194864">
                  <a:extLst>
                    <a:ext uri="{9D8B030D-6E8A-4147-A177-3AD203B41FA5}">
                      <a16:colId xmlns:a16="http://schemas.microsoft.com/office/drawing/2014/main" val="20000"/>
                    </a:ext>
                  </a:extLst>
                </a:gridCol>
                <a:gridCol w="2520255">
                  <a:extLst>
                    <a:ext uri="{9D8B030D-6E8A-4147-A177-3AD203B41FA5}">
                      <a16:colId xmlns:a16="http://schemas.microsoft.com/office/drawing/2014/main" val="20001"/>
                    </a:ext>
                  </a:extLst>
                </a:gridCol>
                <a:gridCol w="2520255">
                  <a:extLst>
                    <a:ext uri="{9D8B030D-6E8A-4147-A177-3AD203B41FA5}">
                      <a16:colId xmlns:a16="http://schemas.microsoft.com/office/drawing/2014/main" val="634302231"/>
                    </a:ext>
                  </a:extLst>
                </a:gridCol>
                <a:gridCol w="2520255">
                  <a:extLst>
                    <a:ext uri="{9D8B030D-6E8A-4147-A177-3AD203B41FA5}">
                      <a16:colId xmlns:a16="http://schemas.microsoft.com/office/drawing/2014/main" val="117915561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Response,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12 Mo (n = 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24 Mo (n = 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60 Mo (n = 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CCyR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MMR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MR4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0388426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MR4.5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14715992"/>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CMR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49993479"/>
                  </a:ext>
                </a:extLst>
              </a:tr>
            </a:tbl>
          </a:graphicData>
        </a:graphic>
      </p:graphicFrame>
    </p:spTree>
    <p:extLst>
      <p:ext uri="{BB962C8B-B14F-4D97-AF65-F5344CB8AC3E}">
        <p14:creationId xmlns:p14="http://schemas.microsoft.com/office/powerpoint/2010/main" val="641113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Low-Dose Dasatinib in Frontline CML: 5-Yr Survival</a:t>
            </a:r>
            <a:endParaRPr lang="en-US" altLang="en-US" dirty="0"/>
          </a:p>
        </p:txBody>
      </p:sp>
      <p:sp>
        <p:nvSpPr>
          <p:cNvPr id="5" name="Content Placeholder 4">
            <a:extLst>
              <a:ext uri="{FF2B5EF4-FFF2-40B4-BE49-F238E27FC236}">
                <a16:creationId xmlns:a16="http://schemas.microsoft.com/office/drawing/2014/main" id="{05E599D1-B1BA-A4C3-ACAF-B31F725A7C71}"/>
              </a:ext>
            </a:extLst>
          </p:cNvPr>
          <p:cNvSpPr>
            <a:spLocks noGrp="1"/>
          </p:cNvSpPr>
          <p:nvPr>
            <p:ph idx="1"/>
          </p:nvPr>
        </p:nvSpPr>
        <p:spPr/>
        <p:txBody>
          <a:bodyPr/>
          <a:lstStyle/>
          <a:p>
            <a:r>
              <a:rPr lang="en-US" sz="2400" dirty="0"/>
              <a:t>Median follow-up: 5 yr (95% CI: 4.86-5.1)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Gener-Ricos. ASH 2022. Abstr 619.</a:t>
            </a:r>
          </a:p>
        </p:txBody>
      </p:sp>
      <p:graphicFrame>
        <p:nvGraphicFramePr>
          <p:cNvPr id="7" name="Content Placeholder 5">
            <a:extLst>
              <a:ext uri="{FF2B5EF4-FFF2-40B4-BE49-F238E27FC236}">
                <a16:creationId xmlns:a16="http://schemas.microsoft.com/office/drawing/2014/main" id="{D3234844-E259-7244-5A7D-8B8D17731FE5}"/>
              </a:ext>
            </a:extLst>
          </p:cNvPr>
          <p:cNvGraphicFramePr>
            <a:graphicFrameLocks/>
          </p:cNvGraphicFramePr>
          <p:nvPr>
            <p:extLst>
              <p:ext uri="{D42A27DB-BD31-4B8C-83A1-F6EECF244321}">
                <p14:modId xmlns:p14="http://schemas.microsoft.com/office/powerpoint/2010/main" val="4149974038"/>
              </p:ext>
            </p:extLst>
          </p:nvPr>
        </p:nvGraphicFramePr>
        <p:xfrm>
          <a:off x="719138" y="1600200"/>
          <a:ext cx="10763065" cy="1981200"/>
        </p:xfrm>
        <a:graphic>
          <a:graphicData uri="http://schemas.openxmlformats.org/drawingml/2006/table">
            <a:tbl>
              <a:tblPr firstRow="1" bandRow="1">
                <a:tableStyleId>{5C22544A-7EE6-4342-B048-85BDC9FD1C3A}</a:tableStyleId>
              </a:tblPr>
              <a:tblGrid>
                <a:gridCol w="6016765">
                  <a:extLst>
                    <a:ext uri="{9D8B030D-6E8A-4147-A177-3AD203B41FA5}">
                      <a16:colId xmlns:a16="http://schemas.microsoft.com/office/drawing/2014/main" val="20000"/>
                    </a:ext>
                  </a:extLst>
                </a:gridCol>
                <a:gridCol w="47463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5-Yr Survival, %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Patients (n = 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 (94.6-100)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EFS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 (85.6-98.4)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TFS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0388426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FFS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86.2 (78.4-94)</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14715992"/>
                  </a:ext>
                </a:extLst>
              </a:tr>
            </a:tbl>
          </a:graphicData>
        </a:graphic>
      </p:graphicFrame>
    </p:spTree>
    <p:extLst>
      <p:ext uri="{BB962C8B-B14F-4D97-AF65-F5344CB8AC3E}">
        <p14:creationId xmlns:p14="http://schemas.microsoft.com/office/powerpoint/2010/main" val="4274589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Low-Dose Dasatinib in Frontline CML: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Gener-Ricos. ASH 2022. Abstr 619.</a:t>
            </a:r>
          </a:p>
        </p:txBody>
      </p:sp>
      <p:graphicFrame>
        <p:nvGraphicFramePr>
          <p:cNvPr id="5" name="Content Placeholder 5">
            <a:extLst>
              <a:ext uri="{FF2B5EF4-FFF2-40B4-BE49-F238E27FC236}">
                <a16:creationId xmlns:a16="http://schemas.microsoft.com/office/drawing/2014/main" id="{68CB6FBF-4EAB-F614-BD11-A88A6039CCE4}"/>
              </a:ext>
            </a:extLst>
          </p:cNvPr>
          <p:cNvGraphicFramePr>
            <a:graphicFrameLocks/>
          </p:cNvGraphicFramePr>
          <p:nvPr>
            <p:extLst>
              <p:ext uri="{D42A27DB-BD31-4B8C-83A1-F6EECF244321}">
                <p14:modId xmlns:p14="http://schemas.microsoft.com/office/powerpoint/2010/main" val="3903274537"/>
              </p:ext>
            </p:extLst>
          </p:nvPr>
        </p:nvGraphicFramePr>
        <p:xfrm>
          <a:off x="719138" y="1610619"/>
          <a:ext cx="5229377" cy="3657600"/>
        </p:xfrm>
        <a:graphic>
          <a:graphicData uri="http://schemas.openxmlformats.org/drawingml/2006/table">
            <a:tbl>
              <a:tblPr firstRow="1" bandRow="1">
                <a:tableStyleId>{5C22544A-7EE6-4342-B048-85BDC9FD1C3A}</a:tableStyleId>
              </a:tblPr>
              <a:tblGrid>
                <a:gridCol w="2490649">
                  <a:extLst>
                    <a:ext uri="{9D8B030D-6E8A-4147-A177-3AD203B41FA5}">
                      <a16:colId xmlns:a16="http://schemas.microsoft.com/office/drawing/2014/main" val="20000"/>
                    </a:ext>
                  </a:extLst>
                </a:gridCol>
                <a:gridCol w="1369364">
                  <a:extLst>
                    <a:ext uri="{9D8B030D-6E8A-4147-A177-3AD203B41FA5}">
                      <a16:colId xmlns:a16="http://schemas.microsoft.com/office/drawing/2014/main" val="2831614094"/>
                    </a:ext>
                  </a:extLst>
                </a:gridCol>
                <a:gridCol w="1369364">
                  <a:extLst>
                    <a:ext uri="{9D8B030D-6E8A-4147-A177-3AD203B41FA5}">
                      <a16:colId xmlns:a16="http://schemas.microsoft.com/office/drawing/2014/main" val="20001"/>
                    </a:ext>
                  </a:extLst>
                </a:gridCol>
              </a:tblGrid>
              <a:tr h="25481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AEs, n (%)</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Patients (n = 81)</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57711082"/>
                  </a:ext>
                </a:extLst>
              </a:tr>
              <a:tr h="25481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Most frequent AEs,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Any Grade</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54819">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(33)</a:t>
                      </a:r>
                    </a:p>
                  </a:txBody>
                  <a:tcPr marL="118872" marR="118872" anchor="b">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Hyperbilirubinemia</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ALT</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(65)</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ALP</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(13)</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creatinine</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(18)</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bl>
          </a:graphicData>
        </a:graphic>
      </p:graphicFrame>
      <p:graphicFrame>
        <p:nvGraphicFramePr>
          <p:cNvPr id="2" name="Content Placeholder 5">
            <a:extLst>
              <a:ext uri="{FF2B5EF4-FFF2-40B4-BE49-F238E27FC236}">
                <a16:creationId xmlns:a16="http://schemas.microsoft.com/office/drawing/2014/main" id="{75534348-2E77-0749-276B-360FAB83F404}"/>
              </a:ext>
            </a:extLst>
          </p:cNvPr>
          <p:cNvGraphicFramePr>
            <a:graphicFrameLocks/>
          </p:cNvGraphicFramePr>
          <p:nvPr>
            <p:extLst>
              <p:ext uri="{D42A27DB-BD31-4B8C-83A1-F6EECF244321}">
                <p14:modId xmlns:p14="http://schemas.microsoft.com/office/powerpoint/2010/main" val="3977729291"/>
              </p:ext>
            </p:extLst>
          </p:nvPr>
        </p:nvGraphicFramePr>
        <p:xfrm>
          <a:off x="6315942" y="1607906"/>
          <a:ext cx="5166263" cy="3657600"/>
        </p:xfrm>
        <a:graphic>
          <a:graphicData uri="http://schemas.openxmlformats.org/drawingml/2006/table">
            <a:tbl>
              <a:tblPr firstRow="1" bandRow="1">
                <a:tableStyleId>{5C22544A-7EE6-4342-B048-85BDC9FD1C3A}</a:tableStyleId>
              </a:tblPr>
              <a:tblGrid>
                <a:gridCol w="2460589">
                  <a:extLst>
                    <a:ext uri="{9D8B030D-6E8A-4147-A177-3AD203B41FA5}">
                      <a16:colId xmlns:a16="http://schemas.microsoft.com/office/drawing/2014/main" val="20000"/>
                    </a:ext>
                  </a:extLst>
                </a:gridCol>
                <a:gridCol w="1352837">
                  <a:extLst>
                    <a:ext uri="{9D8B030D-6E8A-4147-A177-3AD203B41FA5}">
                      <a16:colId xmlns:a16="http://schemas.microsoft.com/office/drawing/2014/main" val="2831614094"/>
                    </a:ext>
                  </a:extLst>
                </a:gridCol>
                <a:gridCol w="1352837">
                  <a:extLst>
                    <a:ext uri="{9D8B030D-6E8A-4147-A177-3AD203B41FA5}">
                      <a16:colId xmlns:a16="http://schemas.microsoft.com/office/drawing/2014/main" val="20001"/>
                    </a:ext>
                  </a:extLst>
                </a:gridCol>
              </a:tblGrid>
              <a:tr h="25481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AEs, n (%)</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Patients (n = 81)</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57711082"/>
                  </a:ext>
                </a:extLst>
              </a:tr>
              <a:tr h="25481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Most frequent AEs,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Any Grade</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54819">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(13)</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Musculoskeletal</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Gastrointestinal</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Skin</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CV/pulmonary</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Neurologic</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58072293"/>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Edema</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18698864"/>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Pleural effusion</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6653746"/>
                  </a:ext>
                </a:extLst>
              </a:tr>
            </a:tbl>
          </a:graphicData>
        </a:graphic>
      </p:graphicFrame>
    </p:spTree>
    <p:extLst>
      <p:ext uri="{BB962C8B-B14F-4D97-AF65-F5344CB8AC3E}">
        <p14:creationId xmlns:p14="http://schemas.microsoft.com/office/powerpoint/2010/main" val="903244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D3234844-E259-7244-5A7D-8B8D17731FE5}"/>
              </a:ext>
            </a:extLst>
          </p:cNvPr>
          <p:cNvGraphicFramePr>
            <a:graphicFrameLocks/>
          </p:cNvGraphicFramePr>
          <p:nvPr>
            <p:extLst>
              <p:ext uri="{D42A27DB-BD31-4B8C-83A1-F6EECF244321}">
                <p14:modId xmlns:p14="http://schemas.microsoft.com/office/powerpoint/2010/main" val="2816926957"/>
              </p:ext>
            </p:extLst>
          </p:nvPr>
        </p:nvGraphicFramePr>
        <p:xfrm>
          <a:off x="719137" y="1478134"/>
          <a:ext cx="10763065" cy="3931920"/>
        </p:xfrm>
        <a:graphic>
          <a:graphicData uri="http://schemas.openxmlformats.org/drawingml/2006/table">
            <a:tbl>
              <a:tblPr firstRow="1" bandRow="1">
                <a:tableStyleId>{5C22544A-7EE6-4342-B048-85BDC9FD1C3A}</a:tableStyleId>
              </a:tblPr>
              <a:tblGrid>
                <a:gridCol w="6016765">
                  <a:extLst>
                    <a:ext uri="{9D8B030D-6E8A-4147-A177-3AD203B41FA5}">
                      <a16:colId xmlns:a16="http://schemas.microsoft.com/office/drawing/2014/main" val="20000"/>
                    </a:ext>
                  </a:extLst>
                </a:gridCol>
                <a:gridCol w="474630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Parameter, 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Patients (n = 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modifications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to 100 mg</a:t>
                      </a:r>
                    </a:p>
                    <a:p>
                      <a:pPr marL="517525" marR="0" lvl="1" indent="-172720"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800" b="0" i="0" u="none" strike="noStrike" kern="1200" cap="none" normalizeH="0" baseline="0" dirty="0">
                          <a:ln>
                            <a:noFill/>
                          </a:ln>
                          <a:solidFill>
                            <a:schemeClr val="bg2">
                              <a:lumMod val="10000"/>
                            </a:schemeClr>
                          </a:solidFill>
                          <a:effectLst/>
                          <a:latin typeface="Calibri"/>
                          <a:ea typeface="+mn-ea"/>
                          <a:cs typeface="+mn-cs"/>
                        </a:rPr>
                        <a:t>Lack of CCyR at 1 yr</a:t>
                      </a:r>
                    </a:p>
                    <a:p>
                      <a:pPr marL="517525" marR="0" lvl="1" indent="-172720"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800" b="0" i="0" u="none" strike="noStrike" kern="1200" cap="none" normalizeH="0" baseline="0" dirty="0">
                          <a:ln>
                            <a:noFill/>
                          </a:ln>
                          <a:solidFill>
                            <a:schemeClr val="bg2">
                              <a:lumMod val="10000"/>
                            </a:schemeClr>
                          </a:solidFill>
                          <a:effectLst/>
                          <a:latin typeface="Calibri"/>
                          <a:ea typeface="+mn-ea"/>
                          <a:cs typeface="+mn-cs"/>
                        </a:rPr>
                        <a:t>Lost CCyR</a:t>
                      </a:r>
                    </a:p>
                    <a:p>
                      <a:pPr marL="517525" marR="0" lvl="1" indent="-172720"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800" b="0" i="0" u="none" strike="noStrike" kern="1200" cap="none" normalizeH="0" baseline="0" dirty="0">
                          <a:ln>
                            <a:noFill/>
                          </a:ln>
                          <a:solidFill>
                            <a:schemeClr val="bg2">
                              <a:lumMod val="10000"/>
                            </a:schemeClr>
                          </a:solidFill>
                          <a:effectLst/>
                          <a:latin typeface="Calibri"/>
                          <a:ea typeface="+mn-ea"/>
                          <a:cs typeface="+mn-cs"/>
                        </a:rPr>
                        <a:t>Physician discretion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to 20 mg</a:t>
                      </a:r>
                    </a:p>
                    <a:p>
                      <a:pPr marL="517525" marR="0" lvl="1" indent="-172720"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800" b="0" i="0" u="none" strike="noStrike" kern="1200" cap="none" normalizeH="0" baseline="0" dirty="0">
                          <a:ln>
                            <a:noFill/>
                          </a:ln>
                          <a:solidFill>
                            <a:schemeClr val="bg2">
                              <a:lumMod val="10000"/>
                            </a:schemeClr>
                          </a:solidFill>
                          <a:effectLst/>
                          <a:latin typeface="Calibri"/>
                          <a:ea typeface="+mn-ea"/>
                          <a:cs typeface="+mn-cs"/>
                        </a:rPr>
                        <a:t>AEs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Change 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Suboptimal response/molecular resistance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Physician discretion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Treatment-free remission</a:t>
                      </a:r>
                      <a:r>
                        <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03884269"/>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Low-Dose Dasatinib in Frontline CML: </a:t>
            </a:r>
            <a:br>
              <a:rPr lang="en-US" dirty="0"/>
            </a:br>
            <a:r>
              <a:rPr lang="en-US" dirty="0"/>
              <a:t>Patient Disposition</a:t>
            </a:r>
            <a:endParaRPr lang="en-US" altLang="en-US" dirty="0"/>
          </a:p>
        </p:txBody>
      </p:sp>
      <p:sp>
        <p:nvSpPr>
          <p:cNvPr id="5" name="Content Placeholder 4">
            <a:extLst>
              <a:ext uri="{FF2B5EF4-FFF2-40B4-BE49-F238E27FC236}">
                <a16:creationId xmlns:a16="http://schemas.microsoft.com/office/drawing/2014/main" id="{05E599D1-B1BA-A4C3-ACAF-B31F725A7C71}"/>
              </a:ext>
            </a:extLst>
          </p:cNvPr>
          <p:cNvSpPr>
            <a:spLocks noGrp="1"/>
          </p:cNvSpPr>
          <p:nvPr>
            <p:ph idx="1"/>
          </p:nvPr>
        </p:nvSpPr>
        <p:spPr>
          <a:xfrm>
            <a:off x="604675" y="5717831"/>
            <a:ext cx="10877529" cy="592175"/>
          </a:xfrm>
        </p:spPr>
        <p:txBody>
          <a:bodyPr/>
          <a:lstStyle/>
          <a:p>
            <a:r>
              <a:rPr lang="en-US" sz="2200" dirty="0"/>
              <a:t>In those with dose reductions to 20 mg, responses were not lost; 15/19 maintained same level of response; 4/19 achieved deeper level of response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Gener-Ricos. ASH 2022. Abstr 619.</a:t>
            </a:r>
          </a:p>
        </p:txBody>
      </p:sp>
      <p:sp>
        <p:nvSpPr>
          <p:cNvPr id="6" name="TextBox 5">
            <a:extLst>
              <a:ext uri="{FF2B5EF4-FFF2-40B4-BE49-F238E27FC236}">
                <a16:creationId xmlns:a16="http://schemas.microsoft.com/office/drawing/2014/main" id="{F0CF4F8F-9376-3159-0502-419C2D71080F}"/>
              </a:ext>
            </a:extLst>
          </p:cNvPr>
          <p:cNvSpPr txBox="1"/>
          <p:nvPr/>
        </p:nvSpPr>
        <p:spPr bwMode="auto">
          <a:xfrm>
            <a:off x="604675" y="5410054"/>
            <a:ext cx="4087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 MMR+. </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lang="en-US" sz="1400" b="0" dirty="0">
                <a:solidFill>
                  <a:schemeClr val="bg1"/>
                </a:solidFill>
                <a:latin typeface="Calibri" panose="020F0502020204030204" pitchFamily="34" charset="0"/>
              </a:rPr>
              <a:t>All sustained DMR ≤3 yr; 1 lost to MMR.</a:t>
            </a:r>
          </a:p>
        </p:txBody>
      </p:sp>
    </p:spTree>
    <p:extLst>
      <p:ext uri="{BB962C8B-B14F-4D97-AF65-F5344CB8AC3E}">
        <p14:creationId xmlns:p14="http://schemas.microsoft.com/office/powerpoint/2010/main" val="21893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87A6-5D15-3BA3-0531-B65982DDC3D9}"/>
              </a:ext>
            </a:extLst>
          </p:cNvPr>
          <p:cNvSpPr>
            <a:spLocks noGrp="1"/>
          </p:cNvSpPr>
          <p:nvPr>
            <p:ph type="title"/>
          </p:nvPr>
        </p:nvSpPr>
        <p:spPr/>
        <p:txBody>
          <a:bodyPr/>
          <a:lstStyle/>
          <a:p>
            <a:r>
              <a:rPr lang="en-US" dirty="0"/>
              <a:t>Low-Dose Dasatinib in Frontline CML: </a:t>
            </a:r>
            <a:br>
              <a:rPr lang="en-US" dirty="0"/>
            </a:br>
            <a:r>
              <a:rPr lang="en-US" dirty="0"/>
              <a:t>Investigators’ Conclusions</a:t>
            </a:r>
          </a:p>
        </p:txBody>
      </p:sp>
      <p:sp>
        <p:nvSpPr>
          <p:cNvPr id="3" name="Content Placeholder 2">
            <a:extLst>
              <a:ext uri="{FF2B5EF4-FFF2-40B4-BE49-F238E27FC236}">
                <a16:creationId xmlns:a16="http://schemas.microsoft.com/office/drawing/2014/main" id="{4C39405B-C60F-E7E3-77CD-64812378FA16}"/>
              </a:ext>
            </a:extLst>
          </p:cNvPr>
          <p:cNvSpPr>
            <a:spLocks noGrp="1"/>
          </p:cNvSpPr>
          <p:nvPr>
            <p:ph idx="1"/>
          </p:nvPr>
        </p:nvSpPr>
        <p:spPr>
          <a:xfrm>
            <a:off x="604675" y="1547460"/>
            <a:ext cx="10877529" cy="4650686"/>
          </a:xfrm>
        </p:spPr>
        <p:txBody>
          <a:bodyPr/>
          <a:lstStyle/>
          <a:p>
            <a:pPr>
              <a:spcBef>
                <a:spcPts val="900"/>
              </a:spcBef>
              <a:buSzPct val="100000"/>
            </a:pPr>
            <a:r>
              <a:rPr lang="en-US" sz="2400" kern="0" dirty="0"/>
              <a:t>In long-term follow-up analysis of this pilot study, low-dose dasatinib at 50 mg daily </a:t>
            </a:r>
            <a:r>
              <a:rPr lang="en-US" sz="2400" dirty="0"/>
              <a:t>continued to be </a:t>
            </a:r>
            <a:r>
              <a:rPr lang="en-US" sz="2400" kern="0" dirty="0"/>
              <a:t>effective and safe in newly diagnosed CML-CP</a:t>
            </a:r>
          </a:p>
          <a:p>
            <a:pPr lvl="1">
              <a:spcBef>
                <a:spcPts val="900"/>
              </a:spcBef>
              <a:buSzPct val="100000"/>
            </a:pPr>
            <a:r>
              <a:rPr lang="en-US" sz="2200" dirty="0"/>
              <a:t>5-yr cumulative incidence of CCyR: 98%</a:t>
            </a:r>
          </a:p>
          <a:p>
            <a:pPr lvl="1">
              <a:spcBef>
                <a:spcPts val="900"/>
              </a:spcBef>
              <a:buSzPct val="100000"/>
            </a:pPr>
            <a:r>
              <a:rPr lang="en-US" sz="2200" dirty="0"/>
              <a:t>5-yr cumulative incidence of MMR: 95%</a:t>
            </a:r>
          </a:p>
          <a:p>
            <a:pPr lvl="1">
              <a:spcBef>
                <a:spcPts val="900"/>
              </a:spcBef>
              <a:buSzPct val="100000"/>
            </a:pPr>
            <a:r>
              <a:rPr lang="en-US" sz="2200" dirty="0"/>
              <a:t>5-yr cumulative incidence of MR4.5: 82%</a:t>
            </a:r>
          </a:p>
          <a:p>
            <a:pPr lvl="1">
              <a:spcBef>
                <a:spcPts val="900"/>
              </a:spcBef>
              <a:buSzPct val="100000"/>
            </a:pPr>
            <a:r>
              <a:rPr lang="en-US" sz="2200" dirty="0"/>
              <a:t>5-yr OS: 98%</a:t>
            </a:r>
          </a:p>
          <a:p>
            <a:pPr lvl="1">
              <a:spcBef>
                <a:spcPts val="900"/>
              </a:spcBef>
              <a:buSzPct val="100000"/>
            </a:pPr>
            <a:r>
              <a:rPr lang="en-US" sz="2200" dirty="0"/>
              <a:t>5-yr EFS: 92%</a:t>
            </a:r>
          </a:p>
          <a:p>
            <a:pPr lvl="1">
              <a:spcBef>
                <a:spcPts val="900"/>
              </a:spcBef>
              <a:buSzPct val="100000"/>
            </a:pPr>
            <a:r>
              <a:rPr lang="en-US" sz="2200" dirty="0"/>
              <a:t>Rate of grade 3/4 pleural effusion was low at 2%</a:t>
            </a:r>
          </a:p>
          <a:p>
            <a:pPr>
              <a:spcBef>
                <a:spcPts val="900"/>
              </a:spcBef>
              <a:buSzPct val="100000"/>
            </a:pPr>
            <a:r>
              <a:rPr lang="en-US" sz="2400" dirty="0"/>
              <a:t>Investigators concluded that dasatinib 50 mg daily should be considered new standard of care in newly diagnosed CML-CP</a:t>
            </a:r>
          </a:p>
          <a:p>
            <a:pPr lvl="1">
              <a:spcBef>
                <a:spcPts val="900"/>
              </a:spcBef>
              <a:buSzPct val="100000"/>
            </a:pPr>
            <a:endParaRPr lang="en-US" sz="2200" kern="0" dirty="0"/>
          </a:p>
          <a:p>
            <a:pPr>
              <a:spcBef>
                <a:spcPts val="900"/>
              </a:spcBef>
              <a:buSzPct val="100000"/>
            </a:pPr>
            <a:endParaRPr lang="en-US" sz="2200" kern="0" dirty="0"/>
          </a:p>
          <a:p>
            <a:pPr>
              <a:spcBef>
                <a:spcPts val="900"/>
              </a:spcBef>
              <a:buSzPct val="100000"/>
            </a:pPr>
            <a:endParaRPr lang="en-US" sz="2200" kern="0" dirty="0"/>
          </a:p>
        </p:txBody>
      </p:sp>
      <p:sp>
        <p:nvSpPr>
          <p:cNvPr id="4" name="Text Box 15">
            <a:extLst>
              <a:ext uri="{FF2B5EF4-FFF2-40B4-BE49-F238E27FC236}">
                <a16:creationId xmlns:a16="http://schemas.microsoft.com/office/drawing/2014/main" id="{DBAA670F-A245-9914-75BD-479BB716C46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Gener-Ricos. ASH 2022. Abstr 619.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90933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56M7VY3CDVN5-883524361-1</_dlc_DocId>
    <_dlc_DocIdUrl xmlns="d54cbe69-32bd-412a-b004-9152f949605e">
      <Url>https://intranet.clinicaloptions.com/mews/oncology/ONC_2022_ASH_CF_(5667)/LEUK_619_Gener-Ricos/_layouts/15/DocIdRedir.aspx?ID=56M7VY3CDVN5-883524361-1</Url>
      <Description>56M7VY3CDVN5-883524361-1</Description>
    </_dlc_DocIdUrl>
    <Document_x0020_Category xmlns="35a6c1ef-1769-4a69-a3d6-c341ecd57109">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6E2002E06BED2449A1C1A29B76578B45" ma:contentTypeVersion="1" ma:contentTypeDescription="Create a new document." ma:contentTypeScope="" ma:versionID="eeda6614ba4a08cd3cf241ea051278f7">
  <xsd:schema xmlns:xsd="http://www.w3.org/2001/XMLSchema" xmlns:xs="http://www.w3.org/2001/XMLSchema" xmlns:p="http://schemas.microsoft.com/office/2006/metadata/properties" xmlns:ns2="d54cbe69-32bd-412a-b004-9152f949605e" xmlns:ns3="35a6c1ef-1769-4a69-a3d6-c341ecd57109" targetNamespace="http://schemas.microsoft.com/office/2006/metadata/properties" ma:root="true" ma:fieldsID="f19318f91c6c98d419939f5f837134b3" ns2:_="" ns3:_="">
    <xsd:import namespace="d54cbe69-32bd-412a-b004-9152f949605e"/>
    <xsd:import namespace="35a6c1ef-1769-4a69-a3d6-c341ecd5710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5a6c1ef-1769-4a69-a3d6-c341ecd5710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schemas.microsoft.com/office/infopath/2007/PartnerControls"/>
    <ds:schemaRef ds:uri="http://purl.org/dc/terms/"/>
    <ds:schemaRef ds:uri="http://schemas.microsoft.com/office/2006/metadata/properties"/>
    <ds:schemaRef ds:uri="http://purl.org/dc/dcmitype/"/>
    <ds:schemaRef ds:uri="http://schemas.openxmlformats.org/package/2006/metadata/core-properties"/>
    <ds:schemaRef ds:uri="35a6c1ef-1769-4a69-a3d6-c341ecd57109"/>
    <ds:schemaRef ds:uri="http://schemas.microsoft.com/office/2006/documentManagement/types"/>
    <ds:schemaRef ds:uri="d54cbe69-32bd-412a-b004-9152f949605e"/>
    <ds:schemaRef ds:uri="http://www.w3.org/XML/1998/namespace"/>
    <ds:schemaRef ds:uri="http://purl.org/dc/elements/1.1/"/>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E33C-F1E7-4796-A833-306BE14FDB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5a6c1ef-1769-4a69-a3d6-c341ecd571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7113</TotalTime>
  <Words>1568</Words>
  <Application>Microsoft Office PowerPoint</Application>
  <PresentationFormat>Widescreen</PresentationFormat>
  <Paragraphs>225</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Low-Dose Dasatinib for Newly Diagnosed CML: Long-term Follow-up Outcomes</vt:lpstr>
      <vt:lpstr>About These Slides</vt:lpstr>
      <vt:lpstr>Low-Dose Dasatinib in Frontline CML: Background</vt:lpstr>
      <vt:lpstr>Low-Dose Dasatinib in Frontline CML: Study Design</vt:lpstr>
      <vt:lpstr>Low-Dose Dasatinib in Frontline CML:  Baseline Characteristics</vt:lpstr>
      <vt:lpstr>Low-Dose Dasatinib in Frontline CML: Response</vt:lpstr>
      <vt:lpstr>Low-Dose Dasatinib in Frontline CML: 5-Yr Survival</vt:lpstr>
      <vt:lpstr>Low-Dose Dasatinib in Frontline CML: Safety</vt:lpstr>
      <vt:lpstr>Low-Dose Dasatinib in Frontline CML:  Patient Disposition</vt:lpstr>
      <vt:lpstr>Low-Dose Dasatinib in Frontline CML: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Low-Dose Dasatinib for Newly Diagnosed CML: Long-term Follow-up Outcomes</dc:title>
  <dc:creator>Preferred User</dc:creator>
  <cp:lastModifiedBy>vwenzel@clinicaloptions.com</cp:lastModifiedBy>
  <cp:revision>44</cp:revision>
  <cp:lastPrinted>2016-09-26T20:21:49Z</cp:lastPrinted>
  <dcterms:created xsi:type="dcterms:W3CDTF">2005-05-27T15:08:01Z</dcterms:created>
  <dcterms:modified xsi:type="dcterms:W3CDTF">2022-12-17T21:28:41Z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e0b98619-323e-4c79-9979-c9d2c97af48a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0x0101006E2002E06BED2449A1C1A29B76578B45</vt:lpwstr>
  </property>
  <property fmtid="{D5CDD505-2E9C-101B-9397-08002B2CF9AE}" pid="9" name="MediaServiceImageTags">
    <vt:lpwstr/>
  </property>
</Properties>
</file>