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290" r:id="rId11"/>
    <p:sldId id="408" r:id="rId12"/>
    <p:sldId id="555" r:id="rId13"/>
    <p:sldId id="546" r:id="rId14"/>
    <p:sldId id="547" r:id="rId15"/>
    <p:sldId id="554"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Jacky Olin" initials="JO" lastIdx="4" clrIdx="15">
    <p:extLst>
      <p:ext uri="{19B8F6BF-5375-455C-9EA6-DF929625EA0E}">
        <p15:presenceInfo xmlns:p15="http://schemas.microsoft.com/office/powerpoint/2012/main" userId="S::jolin@clinicaloptions.com::be962d7c-0694-47b7-a47b-05bea0d96ce0" providerId="AD"/>
      </p:ext>
    </p:extLst>
  </p:cmAuthor>
  <p:cmAuthor id="17" name="kbrandt@clinicaloptions.com" initials="k" lastIdx="16" clrIdx="16">
    <p:extLst>
      <p:ext uri="{19B8F6BF-5375-455C-9EA6-DF929625EA0E}">
        <p15:presenceInfo xmlns:p15="http://schemas.microsoft.com/office/powerpoint/2012/main" userId="kbrandt@clinicaloptions.com" providerId="None"/>
      </p:ext>
    </p:extLst>
  </p:cmAuthor>
  <p:cmAuthor id="18" name="CLINICALOPTIONS\tquill" initials="C" lastIdx="4"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A0DC39-72D5-4FAD-B56E-5338B29EB4A8}" v="42" dt="2022-12-16T23:24:22.07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81910" autoAdjust="0"/>
  </p:normalViewPr>
  <p:slideViewPr>
    <p:cSldViewPr snapToGrid="0">
      <p:cViewPr varScale="1">
        <p:scale>
          <a:sx n="70" d="100"/>
          <a:sy n="70" d="100"/>
        </p:scale>
        <p:origin x="1166" y="53"/>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300793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azacitidine; OS, overall survival;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29769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CR, complete response; CRi, complete response with incomplete hematologic recovery; CT, chemotherapy; ECOG, Eastern Cooperative Oncology Group; EFS, event-free survival; EU, European Union; MDS, myelodysplastic syndromes; MRD, minimal residual disease; OS, overall survival; PD, progressive disease; PS, performance status; QoL, quality of life.</a:t>
            </a:r>
          </a:p>
        </p:txBody>
      </p:sp>
      <p:sp>
        <p:nvSpPr>
          <p:cNvPr id="4" name="Slide Number Placeholder 3"/>
          <p:cNvSpPr>
            <a:spLocks noGrp="1"/>
          </p:cNvSpPr>
          <p:nvPr>
            <p:ph type="sldNum" sz="quarter" idx="5"/>
          </p:nvPr>
        </p:nvSpPr>
        <p:spPr/>
        <p:txBody>
          <a:bodyPr/>
          <a:lstStyle/>
          <a:p>
            <a:fld id="{C84E7A6C-B057-4DB3-95D0-19F1346F01A3}" type="slidenum">
              <a:rPr lang="en-US" smtClean="0"/>
              <a:t>4</a:t>
            </a:fld>
            <a:endParaRPr lang="en-US" dirty="0"/>
          </a:p>
        </p:txBody>
      </p:sp>
    </p:spTree>
    <p:extLst>
      <p:ext uri="{BB962C8B-B14F-4D97-AF65-F5344CB8AC3E}">
        <p14:creationId xmlns:p14="http://schemas.microsoft.com/office/powerpoint/2010/main" val="3656146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CMML, chronic myelomonocytic leukemia; ECOG, Eastern Cooperative Oncology Group; Pbo, placebo; PS, performance status; Ven, venetoclax.</a:t>
            </a:r>
          </a:p>
        </p:txBody>
      </p:sp>
      <p:sp>
        <p:nvSpPr>
          <p:cNvPr id="4" name="Slide Number Placeholder 3"/>
          <p:cNvSpPr>
            <a:spLocks noGrp="1"/>
          </p:cNvSpPr>
          <p:nvPr>
            <p:ph type="sldNum" sz="quarter" idx="5"/>
          </p:nvPr>
        </p:nvSpPr>
        <p:spPr/>
        <p:txBody>
          <a:bodyPr/>
          <a:lstStyle/>
          <a:p>
            <a:fld id="{C84E7A6C-B057-4DB3-95D0-19F1346F01A3}" type="slidenum">
              <a:rPr lang="en-US" smtClean="0"/>
              <a:t>5</a:t>
            </a:fld>
            <a:endParaRPr lang="en-US" dirty="0"/>
          </a:p>
        </p:txBody>
      </p:sp>
    </p:spTree>
    <p:extLst>
      <p:ext uri="{BB962C8B-B14F-4D97-AF65-F5344CB8AC3E}">
        <p14:creationId xmlns:p14="http://schemas.microsoft.com/office/powerpoint/2010/main" val="3288256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Aza, azacitidine; Pbo, placebo;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62153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Aza, azacitidine; Pbo, placebo;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12185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Aza, azacitidine; MRD, minimal residual disease; mut, mutations; NR, not reported; OS, overall survival; Pbo, placebo;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369174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Aza, azacitidine; CR, complete response; CRi, complete response with incomplete hematologic recovery; DoR, duration of response; NE, not estimable; OS, overall survival; Pbo, placebo;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289018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CR, complete response; CRi, complete response with incomplete hematologic recovery;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5954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VIALE-A: Extended Follow-up of Azacitidine ± Venetoclax in Patients With Treatment-Naive AML </a:t>
            </a:r>
            <a:br>
              <a:rPr lang="en-US" sz="4000" dirty="0"/>
            </a:br>
            <a:r>
              <a:rPr lang="en-US" sz="4000" dirty="0"/>
              <a:t>Ineligible for Standard Induction Chemotherapy</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400" dirty="0"/>
              <a:t>Leukemia stem cells have been shown to overexpress BCL2, which helps promote their survival and has led to study of venetoclax, a BCL2 inhibitor, in AML</a:t>
            </a:r>
            <a:r>
              <a:rPr lang="en-US" sz="2400" baseline="30000" dirty="0"/>
              <a:t>1,2</a:t>
            </a:r>
          </a:p>
          <a:p>
            <a:r>
              <a:rPr lang="en-US" sz="2400" dirty="0"/>
              <a:t>VIALE-A phase III trial compared azacitidine + venetoclax vs azacitidine + placebo in previously untreated patients with confirmed AML ineligible for standard intensive induction therapy</a:t>
            </a:r>
            <a:r>
              <a:rPr lang="en-US" sz="2400" baseline="30000" dirty="0"/>
              <a:t>2</a:t>
            </a:r>
          </a:p>
          <a:p>
            <a:pPr lvl="1"/>
            <a:r>
              <a:rPr lang="en-US" sz="2200" dirty="0"/>
              <a:t>Primary endpoint of improved OS with venetoclax + azacitidine met at prespecified analysis when 75% of targeted events occurred</a:t>
            </a:r>
          </a:p>
          <a:p>
            <a:pPr lvl="1"/>
            <a:r>
              <a:rPr lang="en-US" sz="2200" dirty="0"/>
              <a:t>Venetoclax + azacitidine received FDA approval for use in this population based on these data</a:t>
            </a:r>
            <a:r>
              <a:rPr lang="en-US" sz="2200" baseline="30000" dirty="0"/>
              <a:t>3</a:t>
            </a:r>
          </a:p>
          <a:p>
            <a:r>
              <a:rPr lang="en-US" sz="2400" dirty="0"/>
              <a:t>Current update reports 2 further years of follow-up, with OS analysis performed after 100% (360/431) of preplanned targeted events</a:t>
            </a:r>
            <a:r>
              <a:rPr lang="en-US" sz="2400" baseline="30000" dirty="0"/>
              <a:t>4</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12485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Lagadinou. Cell Stem Cell. 2013;12:329. 2. DiNardo. NEJM. 2020;383:617. 3. Venetoclax PI. 4. Pratz. ASH 2022. Abstr 219.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8B7E50-6F3C-487E-8D52-5E4F022B9451}"/>
              </a:ext>
            </a:extLst>
          </p:cNvPr>
          <p:cNvSpPr>
            <a:spLocks noGrp="1"/>
          </p:cNvSpPr>
          <p:nvPr>
            <p:ph type="title"/>
          </p:nvPr>
        </p:nvSpPr>
        <p:spPr/>
        <p:txBody>
          <a:bodyPr>
            <a:noAutofit/>
          </a:bodyPr>
          <a:lstStyle/>
          <a:p>
            <a:r>
              <a:rPr lang="en-US" dirty="0"/>
              <a:t>VIALE-A:</a:t>
            </a:r>
            <a:r>
              <a:rPr lang="fr-FR" dirty="0"/>
              <a:t> Azacitidine ± Venetoclax in Treatment-Naive AML </a:t>
            </a:r>
            <a:r>
              <a:rPr lang="en-US" dirty="0"/>
              <a:t>Ineligible</a:t>
            </a:r>
            <a:r>
              <a:rPr lang="fr-FR" dirty="0"/>
              <a:t> for Standard Induction Therapy</a:t>
            </a:r>
            <a:endParaRPr lang="en-US" dirty="0"/>
          </a:p>
        </p:txBody>
      </p:sp>
      <p:sp>
        <p:nvSpPr>
          <p:cNvPr id="6" name="Content Placeholder 2">
            <a:extLst>
              <a:ext uri="{FF2B5EF4-FFF2-40B4-BE49-F238E27FC236}">
                <a16:creationId xmlns:a16="http://schemas.microsoft.com/office/drawing/2014/main" id="{EC2B8287-F765-4723-81A4-29EC4BDF5436}"/>
              </a:ext>
            </a:extLst>
          </p:cNvPr>
          <p:cNvSpPr txBox="1">
            <a:spLocks/>
          </p:cNvSpPr>
          <p:nvPr/>
        </p:nvSpPr>
        <p:spPr>
          <a:xfrm>
            <a:off x="673928" y="1513546"/>
            <a:ext cx="10874696" cy="4709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marL="342814" marR="0" indent="-342814"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1pPr>
            <a:lvl2pPr marL="765619" marR="0" indent="-308533"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2pPr>
            <a:lvl3pPr marL="1182460" marR="0" indent="-268289"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3pPr>
            <a:lvl4pPr marL="1665097" marR="0" indent="-293840"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4pPr>
            <a:lvl5pPr marL="2136876" marR="0" indent="-308533"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5pPr>
            <a:lvl6pPr marL="2726189" marR="0" indent="-440761"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6pPr>
            <a:lvl7pPr marL="3183275" marR="0" indent="-440761"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7pPr>
            <a:lvl8pPr marL="3640361" marR="0" indent="-440761"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8pPr>
            <a:lvl9pPr marL="4097446" marR="0" indent="-440761" algn="l" defTabSz="914400" rtl="0" latinLnBrk="0">
              <a:lnSpc>
                <a:spcPct val="90000"/>
              </a:lnSpc>
              <a:spcBef>
                <a:spcPts val="1000"/>
              </a:spcBef>
              <a:spcAft>
                <a:spcPts val="0"/>
              </a:spcAft>
              <a:buClr>
                <a:srgbClr val="000000"/>
              </a:buClr>
              <a:buSzPct val="100000"/>
              <a:buFontTx/>
              <a:buChar char="–"/>
              <a:tabLst/>
              <a:defRPr sz="2700" b="0" i="0" u="none" strike="noStrike" cap="none" spc="0" baseline="0">
                <a:solidFill>
                  <a:srgbClr val="000000"/>
                </a:solidFill>
                <a:uFillTx/>
                <a:latin typeface="+mn-lt"/>
                <a:ea typeface="+mn-ea"/>
                <a:cs typeface="+mn-cs"/>
                <a:sym typeface="Calibri"/>
              </a:defRPr>
            </a:lvl9pPr>
          </a:lstStyle>
          <a:p>
            <a:pPr marL="342814" marR="0" lvl="0" indent="-342814" algn="l" defTabSz="914400" rtl="0" eaLnBrk="1" fontAlgn="auto" latinLnBrk="0" hangingPunct="1">
              <a:lnSpc>
                <a:spcPct val="90000"/>
              </a:lnSpc>
              <a:spcBef>
                <a:spcPts val="1000"/>
              </a:spcBef>
              <a:spcAft>
                <a:spcPts val="0"/>
              </a:spcAft>
              <a:buClr>
                <a:srgbClr val="000000"/>
              </a:buClr>
              <a:buSzPct val="100000"/>
              <a:buFontTx/>
              <a:buChar char="▪"/>
              <a:tabLst/>
              <a:defRPr/>
            </a:pPr>
            <a:r>
              <a:rPr kumimoji="0" lang="en-US" sz="2400" b="0" i="0" u="none" strike="noStrike" kern="0" cap="none" spc="0" normalizeH="0" baseline="0" noProof="0" dirty="0">
                <a:ln>
                  <a:noFill/>
                </a:ln>
                <a:solidFill>
                  <a:srgbClr val="000000"/>
                </a:solidFill>
                <a:effectLst/>
                <a:uLnTx/>
                <a:uFillTx/>
                <a:latin typeface="Calibri"/>
                <a:cs typeface="Calibri"/>
                <a:sym typeface="Calibri"/>
              </a:rPr>
              <a:t>Multicenter, double-blind, placebo-controlled, randomized phase III trial</a:t>
            </a:r>
          </a:p>
        </p:txBody>
      </p:sp>
      <p:sp>
        <p:nvSpPr>
          <p:cNvPr id="7" name="Content Placeholder 2">
            <a:extLst>
              <a:ext uri="{FF2B5EF4-FFF2-40B4-BE49-F238E27FC236}">
                <a16:creationId xmlns:a16="http://schemas.microsoft.com/office/drawing/2014/main" id="{80FAAE6C-4D1E-416F-9859-C2CD6340C459}"/>
              </a:ext>
            </a:extLst>
          </p:cNvPr>
          <p:cNvSpPr txBox="1"/>
          <p:nvPr/>
        </p:nvSpPr>
        <p:spPr>
          <a:xfrm>
            <a:off x="673928" y="4964484"/>
            <a:ext cx="11071384" cy="12177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07" tIns="45707" rIns="45707" bIns="45707">
            <a:spAutoFit/>
          </a:bodyPr>
          <a:lstStyle>
            <a:lvl1pPr marL="342900" indent="-342900">
              <a:lnSpc>
                <a:spcPct val="90000"/>
              </a:lnSpc>
              <a:spcBef>
                <a:spcPts val="1000"/>
              </a:spcBef>
              <a:buClr>
                <a:srgbClr val="000000"/>
              </a:buClr>
              <a:buSzPct val="100000"/>
              <a:buChar char="▪"/>
              <a:defRPr sz="2700">
                <a:solidFill>
                  <a:srgbClr val="000000"/>
                </a:solidFill>
                <a:latin typeface="+mn-lt"/>
                <a:ea typeface="+mn-ea"/>
                <a:cs typeface="+mn-cs"/>
                <a:sym typeface="Calibri"/>
              </a:defRPr>
            </a:lvl1pPr>
          </a:lstStyle>
          <a:p>
            <a:pPr marL="342900" marR="0" lvl="0" indent="-342900" algn="l" defTabSz="609464" rtl="0" eaLnBrk="1" fontAlgn="auto" latinLnBrk="0" hangingPunct="0">
              <a:lnSpc>
                <a:spcPct val="90000"/>
              </a:lnSpc>
              <a:spcBef>
                <a:spcPts val="1000"/>
              </a:spcBef>
              <a:spcAft>
                <a:spcPts val="0"/>
              </a:spcAft>
              <a:buClr>
                <a:srgbClr val="000000"/>
              </a:buClr>
              <a:buSzPct val="100000"/>
              <a:buFontTx/>
              <a:buChar char="▪"/>
              <a:tabLst/>
              <a:defRPr/>
            </a:pPr>
            <a:r>
              <a:rPr kumimoji="0" sz="2400" i="0" u="none" strike="noStrike" kern="0" cap="none" spc="0" normalizeH="0" baseline="0" noProof="0" dirty="0">
                <a:ln>
                  <a:noFill/>
                </a:ln>
                <a:solidFill>
                  <a:srgbClr val="000000"/>
                </a:solidFill>
                <a:effectLst/>
                <a:uLnTx/>
                <a:uFillTx/>
                <a:latin typeface="Calibri"/>
                <a:cs typeface="Calibri"/>
                <a:sym typeface="Calibri"/>
              </a:rPr>
              <a:t>Primary endpoint</a:t>
            </a:r>
            <a:r>
              <a:rPr kumimoji="0" sz="2400" b="0" i="0" u="none" strike="noStrike" kern="0" cap="none" spc="0" normalizeH="0" baseline="0" noProof="0" dirty="0">
                <a:ln>
                  <a:noFill/>
                </a:ln>
                <a:solidFill>
                  <a:srgbClr val="000000"/>
                </a:solidFill>
                <a:effectLst/>
                <a:uLnTx/>
                <a:uFillTx/>
                <a:latin typeface="Calibri"/>
                <a:cs typeface="Calibri"/>
                <a:sym typeface="Calibri"/>
              </a:rPr>
              <a:t>: OS</a:t>
            </a:r>
            <a:r>
              <a:rPr kumimoji="0" lang="en-US" sz="2400" b="0" i="0" u="none" strike="noStrike" kern="0" cap="none" spc="0" normalizeH="0" baseline="0" noProof="0" dirty="0">
                <a:ln>
                  <a:noFill/>
                </a:ln>
                <a:solidFill>
                  <a:srgbClr val="000000"/>
                </a:solidFill>
                <a:effectLst/>
                <a:uLnTx/>
                <a:uFillTx/>
                <a:latin typeface="Calibri"/>
                <a:cs typeface="Calibri"/>
                <a:sym typeface="Calibri"/>
              </a:rPr>
              <a:t>, (CR + CRi coprimary endpoint in EU/EU reference countries)</a:t>
            </a:r>
          </a:p>
          <a:p>
            <a:pPr marL="342900" marR="0" lvl="0" indent="-342900" algn="l" defTabSz="609464" rtl="0" eaLnBrk="1" fontAlgn="auto" latinLnBrk="0" hangingPunct="0">
              <a:lnSpc>
                <a:spcPct val="90000"/>
              </a:lnSpc>
              <a:spcBef>
                <a:spcPts val="1000"/>
              </a:spcBef>
              <a:spcAft>
                <a:spcPts val="0"/>
              </a:spcAft>
              <a:buClr>
                <a:srgbClr val="000000"/>
              </a:buClr>
              <a:buSzPct val="100000"/>
              <a:buFontTx/>
              <a:buChar char="▪"/>
              <a:tabLst/>
              <a:defRPr/>
            </a:pPr>
            <a:r>
              <a:rPr lang="en-US" sz="2400" kern="0" dirty="0">
                <a:latin typeface="Calibri"/>
                <a:cs typeface="Calibri"/>
              </a:rPr>
              <a:t>Key secondary</a:t>
            </a:r>
            <a:r>
              <a:rPr kumimoji="0" lang="en-US" sz="2400" i="0" u="none" strike="noStrike" kern="0" cap="none" spc="0" normalizeH="0" baseline="0" noProof="0" dirty="0">
                <a:ln>
                  <a:noFill/>
                </a:ln>
                <a:solidFill>
                  <a:srgbClr val="000000"/>
                </a:solidFill>
                <a:effectLst/>
                <a:uLnTx/>
                <a:uFillTx/>
                <a:latin typeface="Calibri"/>
                <a:cs typeface="Calibri"/>
                <a:sym typeface="Calibri"/>
              </a:rPr>
              <a:t> endpoints</a:t>
            </a:r>
            <a:r>
              <a:rPr kumimoji="0" lang="en-US" sz="2400" b="0" i="0" u="none" strike="noStrike" kern="0" cap="none" spc="0" normalizeH="0" baseline="0" noProof="0" dirty="0">
                <a:ln>
                  <a:noFill/>
                </a:ln>
                <a:solidFill>
                  <a:srgbClr val="000000"/>
                </a:solidFill>
                <a:effectLst/>
                <a:uLnTx/>
                <a:uFillTx/>
                <a:latin typeface="Calibri"/>
                <a:cs typeface="Calibri"/>
                <a:sym typeface="Calibri"/>
              </a:rPr>
              <a:t>: CR + CRi rate, CR rate, EFS, OS by molecular subtype, </a:t>
            </a:r>
            <a:br>
              <a:rPr kumimoji="0" lang="en-US" sz="2400" b="0" i="0" u="none" strike="noStrike" kern="0" cap="none" spc="0" normalizeH="0" baseline="0" noProof="0" dirty="0">
                <a:ln>
                  <a:noFill/>
                </a:ln>
                <a:solidFill>
                  <a:srgbClr val="000000"/>
                </a:solidFill>
                <a:effectLst/>
                <a:uLnTx/>
                <a:uFillTx/>
                <a:latin typeface="Calibri"/>
                <a:cs typeface="Calibri"/>
                <a:sym typeface="Calibri"/>
              </a:rPr>
            </a:br>
            <a:r>
              <a:rPr kumimoji="0" lang="en-US" sz="2400" b="0" i="0" u="none" strike="noStrike" kern="0" cap="none" spc="0" normalizeH="0" baseline="0" noProof="0" dirty="0">
                <a:ln>
                  <a:noFill/>
                </a:ln>
                <a:solidFill>
                  <a:srgbClr val="000000"/>
                </a:solidFill>
                <a:effectLst/>
                <a:uLnTx/>
                <a:uFillTx/>
                <a:latin typeface="Calibri"/>
                <a:cs typeface="Calibri"/>
                <a:sym typeface="Calibri"/>
              </a:rPr>
              <a:t>MRD negativity remission rate</a:t>
            </a:r>
          </a:p>
        </p:txBody>
      </p:sp>
      <p:sp>
        <p:nvSpPr>
          <p:cNvPr id="13" name="Text Box 45">
            <a:extLst>
              <a:ext uri="{FF2B5EF4-FFF2-40B4-BE49-F238E27FC236}">
                <a16:creationId xmlns:a16="http://schemas.microsoft.com/office/drawing/2014/main" id="{6B3539F0-3E75-4355-867F-223C444E67C1}"/>
              </a:ext>
            </a:extLst>
          </p:cNvPr>
          <p:cNvSpPr txBox="1">
            <a:spLocks noChangeArrowheads="1"/>
          </p:cNvSpPr>
          <p:nvPr/>
        </p:nvSpPr>
        <p:spPr bwMode="auto">
          <a:xfrm>
            <a:off x="610236" y="2670459"/>
            <a:ext cx="299465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previously untreated AML ineligible for standard cytarabine/anthracycline due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to age (≥75 yr)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comorbidities;</a:t>
            </a:r>
            <a:r>
              <a:rPr lang="en-GB" altLang="en-US" sz="1600" b="0" dirty="0">
                <a:solidFill>
                  <a:srgbClr val="000000"/>
                </a:solidFill>
                <a:latin typeface="Calibri" panose="020F0502020204030204" pitchFamily="34" charset="0"/>
              </a:rPr>
              <a:t> ECOG PS 0-2 if ≥75 yr or 0-3 if ≥18-74 yr;</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hypomethylating agent, venetoclax, or CT for MDS</a:t>
            </a:r>
            <a:endParaRPr kumimoji="0" lang="en-GB" alt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433)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49">
            <a:extLst>
              <a:ext uri="{FF2B5EF4-FFF2-40B4-BE49-F238E27FC236}">
                <a16:creationId xmlns:a16="http://schemas.microsoft.com/office/drawing/2014/main" id="{459DA6D7-C704-46DC-9714-A98ECE859D96}"/>
              </a:ext>
            </a:extLst>
          </p:cNvPr>
          <p:cNvSpPr>
            <a:spLocks noChangeArrowheads="1"/>
          </p:cNvSpPr>
          <p:nvPr/>
        </p:nvSpPr>
        <p:spPr bwMode="auto">
          <a:xfrm>
            <a:off x="4433566" y="2340378"/>
            <a:ext cx="4855167" cy="10969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a:t>
            </a:r>
            <a:r>
              <a:rPr lang="en-US" altLang="en-US" sz="1800" b="0" dirty="0">
                <a:solidFill>
                  <a:srgbClr val="FFFFFF"/>
                </a:solidFill>
                <a:latin typeface="Calibri" panose="020F050202020403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PO daily, D1-28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Azacitidine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75 mg /m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SC or IV daily for D1-7</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286)</a:t>
            </a:r>
          </a:p>
        </p:txBody>
      </p:sp>
      <p:sp>
        <p:nvSpPr>
          <p:cNvPr id="16" name="Rectangle 50">
            <a:extLst>
              <a:ext uri="{FF2B5EF4-FFF2-40B4-BE49-F238E27FC236}">
                <a16:creationId xmlns:a16="http://schemas.microsoft.com/office/drawing/2014/main" id="{AD846479-D93F-4772-AE28-6D170CEB31B4}"/>
              </a:ext>
            </a:extLst>
          </p:cNvPr>
          <p:cNvSpPr>
            <a:spLocks noChangeArrowheads="1"/>
          </p:cNvSpPr>
          <p:nvPr/>
        </p:nvSpPr>
        <p:spPr bwMode="auto">
          <a:xfrm>
            <a:off x="4433566" y="3504016"/>
            <a:ext cx="4855167" cy="109696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PO daily, D1-28 +</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Azacitidine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75 mg /m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SC or IV daily for D1-7</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(n = 145)</a:t>
            </a:r>
          </a:p>
        </p:txBody>
      </p:sp>
      <p:sp>
        <p:nvSpPr>
          <p:cNvPr id="17" name="Line 52">
            <a:extLst>
              <a:ext uri="{FF2B5EF4-FFF2-40B4-BE49-F238E27FC236}">
                <a16:creationId xmlns:a16="http://schemas.microsoft.com/office/drawing/2014/main" id="{0D9E850B-F47C-403D-B5D3-1FD630DF83E0}"/>
              </a:ext>
            </a:extLst>
          </p:cNvPr>
          <p:cNvSpPr>
            <a:spLocks noChangeShapeType="1"/>
          </p:cNvSpPr>
          <p:nvPr/>
        </p:nvSpPr>
        <p:spPr bwMode="auto">
          <a:xfrm>
            <a:off x="9439194" y="3437340"/>
            <a:ext cx="479425" cy="0"/>
          </a:xfrm>
          <a:prstGeom prst="line">
            <a:avLst/>
          </a:prstGeom>
          <a:noFill/>
          <a:ln w="285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3">
            <a:extLst>
              <a:ext uri="{FF2B5EF4-FFF2-40B4-BE49-F238E27FC236}">
                <a16:creationId xmlns:a16="http://schemas.microsoft.com/office/drawing/2014/main" id="{E745221D-3E98-4698-9F00-EAA792A809D2}"/>
              </a:ext>
            </a:extLst>
          </p:cNvPr>
          <p:cNvSpPr>
            <a:spLocks noChangeShapeType="1"/>
          </p:cNvSpPr>
          <p:nvPr/>
        </p:nvSpPr>
        <p:spPr bwMode="auto">
          <a:xfrm>
            <a:off x="3696967" y="3701660"/>
            <a:ext cx="622300" cy="350837"/>
          </a:xfrm>
          <a:prstGeom prst="line">
            <a:avLst/>
          </a:prstGeom>
          <a:noFill/>
          <a:ln w="285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DC331322-06E3-43CF-8D49-5300B70C541E}"/>
              </a:ext>
            </a:extLst>
          </p:cNvPr>
          <p:cNvSpPr>
            <a:spLocks noChangeShapeType="1"/>
          </p:cNvSpPr>
          <p:nvPr/>
        </p:nvSpPr>
        <p:spPr bwMode="auto">
          <a:xfrm flipV="1">
            <a:off x="3696967" y="2888859"/>
            <a:ext cx="622300" cy="347662"/>
          </a:xfrm>
          <a:prstGeom prst="line">
            <a:avLst/>
          </a:prstGeom>
          <a:noFill/>
          <a:ln w="285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805EDE50-1620-45F0-BC15-92D7A132258F}"/>
              </a:ext>
            </a:extLst>
          </p:cNvPr>
          <p:cNvSpPr txBox="1"/>
          <p:nvPr/>
        </p:nvSpPr>
        <p:spPr>
          <a:xfrm>
            <a:off x="10008241" y="3068009"/>
            <a:ext cx="1264164"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609464" rtl="0" eaLnBrk="1" fontAlgn="auto" latinLnBrk="0" hangingPunct="0">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535353">
                    <a:lumMod val="50000"/>
                  </a:srgbClr>
                </a:solidFill>
                <a:effectLst/>
                <a:uLnTx/>
                <a:uFillTx/>
                <a:latin typeface="+mn-lt"/>
                <a:ea typeface="Arial"/>
                <a:cs typeface="Arial"/>
                <a:sym typeface="Arial"/>
              </a:rPr>
              <a:t>Until PD, intolerance,   or withdrawal</a:t>
            </a:r>
          </a:p>
        </p:txBody>
      </p:sp>
      <p:sp>
        <p:nvSpPr>
          <p:cNvPr id="20" name="Text Box 11">
            <a:extLst>
              <a:ext uri="{FF2B5EF4-FFF2-40B4-BE49-F238E27FC236}">
                <a16:creationId xmlns:a16="http://schemas.microsoft.com/office/drawing/2014/main" id="{B3CA53EB-672C-4E22-8390-CA27917B0C4D}"/>
              </a:ext>
            </a:extLst>
          </p:cNvPr>
          <p:cNvSpPr txBox="1"/>
          <p:nvPr/>
        </p:nvSpPr>
        <p:spPr>
          <a:xfrm>
            <a:off x="466301" y="6365854"/>
            <a:ext cx="7917001"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spAutoFit/>
          </a:bodyPr>
          <a:lstStyle>
            <a:lvl1pPr>
              <a:defRPr sz="1200">
                <a:latin typeface="+mn-lt"/>
                <a:ea typeface="+mn-ea"/>
                <a:cs typeface="+mn-cs"/>
                <a:sym typeface="Calibri"/>
              </a:defRPr>
            </a:lvl1pPr>
          </a:lstStyle>
          <a:p>
            <a:pPr defTabSz="609464" eaLnBrk="1" fontAlgn="auto">
              <a:spcBef>
                <a:spcPts val="0"/>
              </a:spcBef>
              <a:spcAft>
                <a:spcPts val="0"/>
              </a:spcAft>
              <a:defRPr/>
            </a:pPr>
            <a:r>
              <a:rPr kumimoji="0" lang="en-US" sz="1200" b="0" i="0" u="none" strike="noStrike" kern="0" cap="none" spc="0" normalizeH="0" baseline="0" noProof="0" dirty="0">
                <a:ln>
                  <a:noFill/>
                </a:ln>
                <a:solidFill>
                  <a:srgbClr val="455560"/>
                </a:solidFill>
                <a:effectLst/>
                <a:uLnTx/>
                <a:uFillTx/>
                <a:latin typeface="Calibri"/>
                <a:cs typeface="Calibri"/>
                <a:sym typeface="Calibri"/>
              </a:rPr>
              <a:t>1. DiNardo</a:t>
            </a:r>
            <a:r>
              <a:rPr kumimoji="0" sz="1200" b="0" i="0" u="none" strike="noStrike" kern="0" cap="none" spc="0" normalizeH="0" baseline="0" noProof="0" dirty="0">
                <a:ln>
                  <a:noFill/>
                </a:ln>
                <a:solidFill>
                  <a:srgbClr val="455560"/>
                </a:solidFill>
                <a:effectLst/>
                <a:uLnTx/>
                <a:uFillTx/>
                <a:latin typeface="Calibri"/>
                <a:cs typeface="Calibri"/>
                <a:sym typeface="Calibri"/>
              </a:rPr>
              <a:t>. </a:t>
            </a:r>
            <a:r>
              <a:rPr lang="en-US" b="0" kern="0" dirty="0">
                <a:solidFill>
                  <a:srgbClr val="455560"/>
                </a:solidFill>
                <a:latin typeface="Calibri"/>
                <a:cs typeface="Calibri"/>
              </a:rPr>
              <a:t>NEJM. 2020;383:617. 2. </a:t>
            </a: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F396A9BA-1075-5215-F958-BD3FFEA25C24}"/>
              </a:ext>
            </a:extLst>
          </p:cNvPr>
          <p:cNvSpPr txBox="1"/>
          <p:nvPr/>
        </p:nvSpPr>
        <p:spPr bwMode="auto">
          <a:xfrm>
            <a:off x="4319267" y="4575938"/>
            <a:ext cx="4052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*Venetoclax with ramp-up dosing on D1-2 of cycle 1.</a:t>
            </a:r>
          </a:p>
        </p:txBody>
      </p:sp>
      <p:sp>
        <p:nvSpPr>
          <p:cNvPr id="3" name="TextBox 2">
            <a:extLst>
              <a:ext uri="{FF2B5EF4-FFF2-40B4-BE49-F238E27FC236}">
                <a16:creationId xmlns:a16="http://schemas.microsoft.com/office/drawing/2014/main" id="{B00240D3-AB1C-2DC9-DDB2-64AB1BAB04F8}"/>
              </a:ext>
            </a:extLst>
          </p:cNvPr>
          <p:cNvSpPr txBox="1"/>
          <p:nvPr/>
        </p:nvSpPr>
        <p:spPr bwMode="auto">
          <a:xfrm>
            <a:off x="1829266" y="1834628"/>
            <a:ext cx="40404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de-DE" sz="1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age </a:t>
            </a:r>
            <a:r>
              <a:rPr lang="de-DE" sz="1400" b="0" i="1" kern="0" dirty="0">
                <a:solidFill>
                  <a:srgbClr val="000000"/>
                </a:solidFill>
                <a:latin typeface="Calibri" panose="020F0502020204030204" pitchFamily="34" charset="0"/>
                <a:cs typeface="Calibri" panose="020F0502020204030204" pitchFamily="34" charset="0"/>
              </a:rPr>
              <a:t>(&lt;75</a:t>
            </a:r>
            <a:r>
              <a:rPr kumimoji="0" lang="de-DE" sz="1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vs </a:t>
            </a:r>
            <a:r>
              <a:rPr lang="de-DE" sz="1400" b="0" i="1" kern="0" dirty="0">
                <a:solidFill>
                  <a:srgbClr val="000000"/>
                </a:solidFill>
                <a:latin typeface="Calibri" panose="020F0502020204030204" pitchFamily="34" charset="0"/>
                <a:cs typeface="Calibri" panose="020F0502020204030204" pitchFamily="34" charset="0"/>
              </a:rPr>
              <a:t>≥75</a:t>
            </a:r>
            <a:r>
              <a:rPr kumimoji="0" lang="de-DE" sz="14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yr), cytogenetic risk (intermediate, poor), and region </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5" name="Straight Arrow Connector 4">
            <a:extLst>
              <a:ext uri="{FF2B5EF4-FFF2-40B4-BE49-F238E27FC236}">
                <a16:creationId xmlns:a16="http://schemas.microsoft.com/office/drawing/2014/main" id="{FE7AB552-F73B-D9AB-31E2-DCE7698E68C4}"/>
              </a:ext>
            </a:extLst>
          </p:cNvPr>
          <p:cNvCxnSpPr>
            <a:cxnSpLocks/>
            <a:stCxn id="3" idx="2"/>
          </p:cNvCxnSpPr>
          <p:nvPr/>
        </p:nvCxnSpPr>
        <p:spPr bwMode="auto">
          <a:xfrm>
            <a:off x="3849511" y="2357848"/>
            <a:ext cx="0" cy="412261"/>
          </a:xfrm>
          <a:prstGeom prst="straightConnector1">
            <a:avLst/>
          </a:prstGeom>
          <a:noFill/>
          <a:ln w="28575" cap="flat" cmpd="sng" algn="ctr">
            <a:solidFill>
              <a:schemeClr val="bg1"/>
            </a:solidFill>
            <a:prstDash val="dash"/>
            <a:round/>
            <a:headEnd type="none" w="med" len="med"/>
            <a:tailEnd type="triangle"/>
          </a:ln>
          <a:effectLst/>
        </p:spPr>
      </p:cxnSp>
    </p:spTree>
    <p:extLst>
      <p:ext uri="{BB962C8B-B14F-4D97-AF65-F5344CB8AC3E}">
        <p14:creationId xmlns:p14="http://schemas.microsoft.com/office/powerpoint/2010/main" val="971626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8B7E50-6F3C-487E-8D52-5E4F022B9451}"/>
              </a:ext>
            </a:extLst>
          </p:cNvPr>
          <p:cNvSpPr>
            <a:spLocks noGrp="1"/>
          </p:cNvSpPr>
          <p:nvPr>
            <p:ph type="title"/>
          </p:nvPr>
        </p:nvSpPr>
        <p:spPr>
          <a:xfrm>
            <a:off x="609759" y="238127"/>
            <a:ext cx="10872444" cy="779015"/>
          </a:xfrm>
        </p:spPr>
        <p:txBody>
          <a:bodyPr>
            <a:noAutofit/>
          </a:bodyPr>
          <a:lstStyle/>
          <a:p>
            <a:r>
              <a:rPr lang="en-US" dirty="0"/>
              <a:t>VIALE-A:</a:t>
            </a:r>
            <a:r>
              <a:rPr lang="fr-FR" dirty="0"/>
              <a:t> Baseline Patient Characteristics</a:t>
            </a:r>
            <a:endParaRPr lang="en-US" dirty="0"/>
          </a:p>
        </p:txBody>
      </p:sp>
      <p:graphicFrame>
        <p:nvGraphicFramePr>
          <p:cNvPr id="2" name="Group 3">
            <a:extLst>
              <a:ext uri="{FF2B5EF4-FFF2-40B4-BE49-F238E27FC236}">
                <a16:creationId xmlns:a16="http://schemas.microsoft.com/office/drawing/2014/main" id="{5DCD9619-2676-4C50-9BEC-09504D3F447B}"/>
              </a:ext>
            </a:extLst>
          </p:cNvPr>
          <p:cNvGraphicFramePr>
            <a:graphicFrameLocks/>
          </p:cNvGraphicFramePr>
          <p:nvPr>
            <p:extLst>
              <p:ext uri="{D42A27DB-BD31-4B8C-83A1-F6EECF244321}">
                <p14:modId xmlns:p14="http://schemas.microsoft.com/office/powerpoint/2010/main" val="2755095081"/>
              </p:ext>
            </p:extLst>
          </p:nvPr>
        </p:nvGraphicFramePr>
        <p:xfrm>
          <a:off x="495300" y="1123302"/>
          <a:ext cx="5519133" cy="3962496"/>
        </p:xfrm>
        <a:graphic>
          <a:graphicData uri="http://schemas.openxmlformats.org/drawingml/2006/table">
            <a:tbl>
              <a:tblPr/>
              <a:tblGrid>
                <a:gridCol w="2362200">
                  <a:extLst>
                    <a:ext uri="{9D8B030D-6E8A-4147-A177-3AD203B41FA5}">
                      <a16:colId xmlns:a16="http://schemas.microsoft.com/office/drawing/2014/main" val="20000"/>
                    </a:ext>
                  </a:extLst>
                </a:gridCol>
                <a:gridCol w="1459764">
                  <a:extLst>
                    <a:ext uri="{9D8B030D-6E8A-4147-A177-3AD203B41FA5}">
                      <a16:colId xmlns:a16="http://schemas.microsoft.com/office/drawing/2014/main" val="20001"/>
                    </a:ext>
                  </a:extLst>
                </a:gridCol>
                <a:gridCol w="169716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Ven-Aza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Pbo-Aza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(49-91)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(60-90)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yr,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to &lt;65</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to &lt;75</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 (60.8)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 novo AML,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 (74.8)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72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(75.9)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35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AML,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 MDS or CMML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Tx-related AML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46 (63.9)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26 (36.1)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26 (74.3)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029993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 w/myelodysplasia-related changes,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42985111"/>
                  </a:ext>
                </a:extLst>
              </a:tr>
            </a:tbl>
          </a:graphicData>
        </a:graphic>
      </p:graphicFrame>
      <p:graphicFrame>
        <p:nvGraphicFramePr>
          <p:cNvPr id="5" name="Group 3">
            <a:extLst>
              <a:ext uri="{FF2B5EF4-FFF2-40B4-BE49-F238E27FC236}">
                <a16:creationId xmlns:a16="http://schemas.microsoft.com/office/drawing/2014/main" id="{0FCE564C-8DA7-4FEA-BA7A-32F8E5FFE6FC}"/>
              </a:ext>
            </a:extLst>
          </p:cNvPr>
          <p:cNvGraphicFramePr>
            <a:graphicFrameLocks/>
          </p:cNvGraphicFramePr>
          <p:nvPr>
            <p:extLst>
              <p:ext uri="{D42A27DB-BD31-4B8C-83A1-F6EECF244321}">
                <p14:modId xmlns:p14="http://schemas.microsoft.com/office/powerpoint/2010/main" val="1886454830"/>
              </p:ext>
            </p:extLst>
          </p:nvPr>
        </p:nvGraphicFramePr>
        <p:xfrm>
          <a:off x="6090559" y="1122340"/>
          <a:ext cx="5644241" cy="4602560"/>
        </p:xfrm>
        <a:graphic>
          <a:graphicData uri="http://schemas.openxmlformats.org/drawingml/2006/table">
            <a:tbl>
              <a:tblPr/>
              <a:tblGrid>
                <a:gridCol w="2539091">
                  <a:extLst>
                    <a:ext uri="{9D8B030D-6E8A-4147-A177-3AD203B41FA5}">
                      <a16:colId xmlns:a16="http://schemas.microsoft.com/office/drawing/2014/main" val="20000"/>
                    </a:ext>
                  </a:extLst>
                </a:gridCol>
                <a:gridCol w="1514475">
                  <a:extLst>
                    <a:ext uri="{9D8B030D-6E8A-4147-A177-3AD203B41FA5}">
                      <a16:colId xmlns:a16="http://schemas.microsoft.com/office/drawing/2014/main" val="20001"/>
                    </a:ext>
                  </a:extLst>
                </a:gridCol>
                <a:gridCol w="159067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Ven-Aza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Pbo-Aza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Blast count,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&lt;30%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to &lt;50%</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 (54.9)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 (45.1)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(44.1)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risk,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 (63.6)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104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(61.4)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56 (38.6)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Somatic mutations, n/N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IDH1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or</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IDH2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NPM1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61/245 (24.9)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29/206 (14.1)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27/163 (16.6)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38/163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28/127 (22.0)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22/108 (20.4)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17/86 (19.8)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14/86 (16.3)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02999378"/>
                  </a:ext>
                </a:extLst>
              </a:tr>
            </a:tbl>
          </a:graphicData>
        </a:graphic>
      </p:graphicFrame>
      <p:sp>
        <p:nvSpPr>
          <p:cNvPr id="6" name="Text Box 15">
            <a:extLst>
              <a:ext uri="{FF2B5EF4-FFF2-40B4-BE49-F238E27FC236}">
                <a16:creationId xmlns:a16="http://schemas.microsoft.com/office/drawing/2014/main" id="{C5478564-620F-5E5B-CFB4-908A4986469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650898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Patient Disposition and Follow-up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1A91DD4A-4A04-B940-8DE8-5205A3694A36}"/>
              </a:ext>
            </a:extLst>
          </p:cNvPr>
          <p:cNvGraphicFramePr>
            <a:graphicFrameLocks/>
          </p:cNvGraphicFramePr>
          <p:nvPr>
            <p:extLst>
              <p:ext uri="{D42A27DB-BD31-4B8C-83A1-F6EECF244321}">
                <p14:modId xmlns:p14="http://schemas.microsoft.com/office/powerpoint/2010/main" val="258646614"/>
              </p:ext>
            </p:extLst>
          </p:nvPr>
        </p:nvGraphicFramePr>
        <p:xfrm>
          <a:off x="604675" y="1513047"/>
          <a:ext cx="10872444" cy="2194624"/>
        </p:xfrm>
        <a:graphic>
          <a:graphicData uri="http://schemas.openxmlformats.org/drawingml/2006/table">
            <a:tbl>
              <a:tblPr/>
              <a:tblGrid>
                <a:gridCol w="4653428">
                  <a:extLst>
                    <a:ext uri="{9D8B030D-6E8A-4147-A177-3AD203B41FA5}">
                      <a16:colId xmlns:a16="http://schemas.microsoft.com/office/drawing/2014/main" val="20000"/>
                    </a:ext>
                  </a:extLst>
                </a:gridCol>
                <a:gridCol w="2875669">
                  <a:extLst>
                    <a:ext uri="{9D8B030D-6E8A-4147-A177-3AD203B41FA5}">
                      <a16:colId xmlns:a16="http://schemas.microsoft.com/office/drawing/2014/main" val="20001"/>
                    </a:ext>
                  </a:extLst>
                </a:gridCol>
                <a:gridCol w="334334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Follow-up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Ven-Aza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Pbo-Aza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duration of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43.2 (0.0-53.4)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42.1 (0.2-42.5)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remaining on treatment at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time of current analysis,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12821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Discontinued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261 (91.3)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145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0787875"/>
                  </a:ext>
                </a:extLst>
              </a:tr>
            </a:tbl>
          </a:graphicData>
        </a:graphic>
      </p:graphicFrame>
    </p:spTree>
    <p:extLst>
      <p:ext uri="{BB962C8B-B14F-4D97-AF65-F5344CB8AC3E}">
        <p14:creationId xmlns:p14="http://schemas.microsoft.com/office/powerpoint/2010/main" val="2597392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Safety</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599590" y="5831338"/>
            <a:ext cx="10877529" cy="364135"/>
          </a:xfrm>
        </p:spPr>
        <p:txBody>
          <a:bodyPr/>
          <a:lstStyle/>
          <a:p>
            <a:r>
              <a:rPr lang="en-US" altLang="en-US" sz="2200" dirty="0"/>
              <a:t>Overall frequency of AEs similar between arms; more hematologic events in Ven + Aza arm</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1A91DD4A-4A04-B940-8DE8-5205A3694A36}"/>
              </a:ext>
            </a:extLst>
          </p:cNvPr>
          <p:cNvGraphicFramePr>
            <a:graphicFrameLocks/>
          </p:cNvGraphicFramePr>
          <p:nvPr>
            <p:extLst>
              <p:ext uri="{D42A27DB-BD31-4B8C-83A1-F6EECF244321}">
                <p14:modId xmlns:p14="http://schemas.microsoft.com/office/powerpoint/2010/main" val="3445224232"/>
              </p:ext>
            </p:extLst>
          </p:nvPr>
        </p:nvGraphicFramePr>
        <p:xfrm>
          <a:off x="604675" y="1269853"/>
          <a:ext cx="10872444" cy="4480704"/>
        </p:xfrm>
        <a:graphic>
          <a:graphicData uri="http://schemas.openxmlformats.org/drawingml/2006/table">
            <a:tbl>
              <a:tblPr/>
              <a:tblGrid>
                <a:gridCol w="4653428">
                  <a:extLst>
                    <a:ext uri="{9D8B030D-6E8A-4147-A177-3AD203B41FA5}">
                      <a16:colId xmlns:a16="http://schemas.microsoft.com/office/drawing/2014/main" val="20000"/>
                    </a:ext>
                  </a:extLst>
                </a:gridCol>
                <a:gridCol w="2875669">
                  <a:extLst>
                    <a:ext uri="{9D8B030D-6E8A-4147-A177-3AD203B41FA5}">
                      <a16:colId xmlns:a16="http://schemas.microsoft.com/office/drawing/2014/main" val="20001"/>
                    </a:ext>
                  </a:extLst>
                </a:gridCol>
                <a:gridCol w="334334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Aza-Ven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Aza-Pbo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279 (98.6)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139 (96.5)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312821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242 (85.5)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 (77.1)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07878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Ven/Pbo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460481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Ven/Pbo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207 (73.1)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47486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Ven/Pbo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29715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Fatal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 (25.1)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0125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days after first study drug dose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days after last study drug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220 (77.7)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138 (95.8)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48127535"/>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300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889FFC2D-A1BF-F24E-B262-C827FA30893C}"/>
              </a:ext>
            </a:extLst>
          </p:cNvPr>
          <p:cNvGraphicFramePr>
            <a:graphicFrameLocks noGrp="1"/>
          </p:cNvGraphicFramePr>
          <p:nvPr>
            <p:extLst>
              <p:ext uri="{D42A27DB-BD31-4B8C-83A1-F6EECF244321}">
                <p14:modId xmlns:p14="http://schemas.microsoft.com/office/powerpoint/2010/main" val="3245941142"/>
              </p:ext>
            </p:extLst>
          </p:nvPr>
        </p:nvGraphicFramePr>
        <p:xfrm>
          <a:off x="604675" y="1164997"/>
          <a:ext cx="11174574" cy="4800616"/>
        </p:xfrm>
        <a:graphic>
          <a:graphicData uri="http://schemas.openxmlformats.org/drawingml/2006/table">
            <a:tbl>
              <a:tblPr/>
              <a:tblGrid>
                <a:gridCol w="3871072">
                  <a:extLst>
                    <a:ext uri="{9D8B030D-6E8A-4147-A177-3AD203B41FA5}">
                      <a16:colId xmlns:a16="http://schemas.microsoft.com/office/drawing/2014/main" val="20000"/>
                    </a:ext>
                  </a:extLst>
                </a:gridCol>
                <a:gridCol w="2453373">
                  <a:extLst>
                    <a:ext uri="{9D8B030D-6E8A-4147-A177-3AD203B41FA5}">
                      <a16:colId xmlns:a16="http://schemas.microsoft.com/office/drawing/2014/main" val="20001"/>
                    </a:ext>
                  </a:extLst>
                </a:gridCol>
                <a:gridCol w="2072640">
                  <a:extLst>
                    <a:ext uri="{9D8B030D-6E8A-4147-A177-3AD203B41FA5}">
                      <a16:colId xmlns:a16="http://schemas.microsoft.com/office/drawing/2014/main" val="20002"/>
                    </a:ext>
                  </a:extLst>
                </a:gridCol>
                <a:gridCol w="1727200">
                  <a:extLst>
                    <a:ext uri="{9D8B030D-6E8A-4147-A177-3AD203B41FA5}">
                      <a16:colId xmlns:a16="http://schemas.microsoft.com/office/drawing/2014/main" val="770781441"/>
                    </a:ext>
                  </a:extLst>
                </a:gridCol>
                <a:gridCol w="1050289">
                  <a:extLst>
                    <a:ext uri="{9D8B030D-6E8A-4147-A177-3AD203B41FA5}">
                      <a16:colId xmlns:a16="http://schemas.microsoft.com/office/drawing/2014/main" val="4059533567"/>
                    </a:ext>
                  </a:extLst>
                </a:gridCol>
              </a:tblGrid>
              <a:tr h="3455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Events/Patients,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Median OS, Mo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HR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94365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Ven + Aza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Pbo + Aza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222/286 (77.6)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138/145 (95.2)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14.7 (12.1-18.7)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(7.4-12.7)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0.58 </a:t>
                      </a: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(0.465-0.723)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88753591"/>
                  </a:ext>
                </a:extLst>
              </a:tr>
              <a:tr h="10632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IDH1/2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Ven + Aza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Pbo + Aza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49/61 (80.3)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28/28 (100)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19.9 (12.2-27.7)</a:t>
                      </a: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(2.3-12.7)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0.314</a:t>
                      </a: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(0.189-0.522)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3494862"/>
                  </a:ext>
                </a:extLst>
              </a:tr>
              <a:tr h="10632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CR/CRi and MRD &lt;10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Ven + Aza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Pbo + Aza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43/69 (62)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9/11 (82)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defTabSz="914400" rtl="0" eaLnBrk="1" latinLnBrk="0" hangingPunct="1">
                        <a:spcBef>
                          <a:spcPts val="0"/>
                        </a:spcBef>
                        <a:spcAft>
                          <a:spcPts val="0"/>
                        </a:spcAf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34.2 (27.7-44.0)</a:t>
                      </a: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25.0 (7.0-39.8)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9945763"/>
                  </a:ext>
                </a:extLst>
              </a:tr>
              <a:tr h="94365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CR/CRi and MRD ≥10</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-3</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Ven + Aza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Pbo + Aza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76/96 (79)</a:t>
                      </a: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23/24 (96)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18.7 (12.9-23.5)</a:t>
                      </a:r>
                    </a:p>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15.1 (7.4-26.4)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F1B784F2-4A05-F52C-7B71-F2E0DFEF52F7}"/>
              </a:ext>
            </a:extLst>
          </p:cNvPr>
          <p:cNvSpPr txBox="1"/>
          <p:nvPr/>
        </p:nvSpPr>
        <p:spPr bwMode="auto">
          <a:xfrm>
            <a:off x="604675" y="6074724"/>
            <a:ext cx="9095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Continued OS benefit with Ven + Aza vs Pbo + Aza observed in all analyzed subgroups </a:t>
            </a:r>
          </a:p>
        </p:txBody>
      </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Duration of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889FFC2D-A1BF-F24E-B262-C827FA30893C}"/>
              </a:ext>
            </a:extLst>
          </p:cNvPr>
          <p:cNvGraphicFramePr>
            <a:graphicFrameLocks noGrp="1"/>
          </p:cNvGraphicFramePr>
          <p:nvPr>
            <p:extLst>
              <p:ext uri="{D42A27DB-BD31-4B8C-83A1-F6EECF244321}">
                <p14:modId xmlns:p14="http://schemas.microsoft.com/office/powerpoint/2010/main" val="3143410485"/>
              </p:ext>
            </p:extLst>
          </p:nvPr>
        </p:nvGraphicFramePr>
        <p:xfrm>
          <a:off x="412751" y="3755929"/>
          <a:ext cx="10872444" cy="1548986"/>
        </p:xfrm>
        <a:graphic>
          <a:graphicData uri="http://schemas.openxmlformats.org/drawingml/2006/table">
            <a:tbl>
              <a:tblPr/>
              <a:tblGrid>
                <a:gridCol w="4426472">
                  <a:extLst>
                    <a:ext uri="{9D8B030D-6E8A-4147-A177-3AD203B41FA5}">
                      <a16:colId xmlns:a16="http://schemas.microsoft.com/office/drawing/2014/main" val="20000"/>
                    </a:ext>
                  </a:extLst>
                </a:gridCol>
                <a:gridCol w="3326044">
                  <a:extLst>
                    <a:ext uri="{9D8B030D-6E8A-4147-A177-3AD203B41FA5}">
                      <a16:colId xmlns:a16="http://schemas.microsoft.com/office/drawing/2014/main" val="20001"/>
                    </a:ext>
                  </a:extLst>
                </a:gridCol>
                <a:gridCol w="3119928">
                  <a:extLst>
                    <a:ext uri="{9D8B030D-6E8A-4147-A177-3AD203B41FA5}">
                      <a16:colId xmlns:a16="http://schemas.microsoft.com/office/drawing/2014/main" val="20002"/>
                    </a:ext>
                  </a:extLst>
                </a:gridCol>
              </a:tblGrid>
              <a:tr h="1780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Treatment Arm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DoR at 75% OS Analysis,*</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Median Mo (95% CI)</a:t>
                      </a: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DoR at 100% OS Analysis,</a:t>
                      </a:r>
                      <a:r>
                        <a:rPr lang="en-GB" sz="2000" b="0" i="0" u="none" strike="noStrike" kern="1200" baseline="30000" dirty="0">
                          <a:solidFill>
                            <a:schemeClr val="tx1"/>
                          </a:solidFill>
                          <a:effectLst/>
                          <a:latin typeface="+mn-lt"/>
                          <a:ea typeface="+mn-ea"/>
                          <a:cs typeface="+mn-cs"/>
                        </a:rPr>
                        <a:t>†</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Median Mo (95% CI)</a:t>
                      </a:r>
                      <a:endParaRPr lang="en-GB" sz="2000" b="0" i="0" u="none" strike="noStrike" kern="1200" baseline="30000" dirty="0">
                        <a:solidFill>
                          <a:schemeClr val="tx1"/>
                        </a:solidFill>
                        <a:effectLst/>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2396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Ven + Aza (n = 105,</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111</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17.5 (15.3-NE)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22.1 (16.7-27.0)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8753591"/>
                  </a:ext>
                </a:extLst>
              </a:tr>
              <a:tr h="42396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Pbo + Aza (n = 26</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13.3 (8.5-17.6)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13.4 (10.3-15.1)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8356659"/>
                  </a:ext>
                </a:extLst>
              </a:tr>
            </a:tbl>
          </a:graphicData>
        </a:graphic>
      </p:graphicFrame>
      <p:sp>
        <p:nvSpPr>
          <p:cNvPr id="3" name="TextBox 2">
            <a:extLst>
              <a:ext uri="{FF2B5EF4-FFF2-40B4-BE49-F238E27FC236}">
                <a16:creationId xmlns:a16="http://schemas.microsoft.com/office/drawing/2014/main" id="{927D77C6-1E5F-224A-8319-D0A2F40C6B85}"/>
              </a:ext>
            </a:extLst>
          </p:cNvPr>
          <p:cNvSpPr txBox="1"/>
          <p:nvPr/>
        </p:nvSpPr>
        <p:spPr bwMode="auto">
          <a:xfrm>
            <a:off x="412751" y="5292024"/>
            <a:ext cx="724215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follow-up 20.5 mo.</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Median follow-up 43.2 mo.</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75% OS Analysis </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100% OS Analysis </a:t>
            </a:r>
          </a:p>
        </p:txBody>
      </p:sp>
      <p:graphicFrame>
        <p:nvGraphicFramePr>
          <p:cNvPr id="2" name="Table 1">
            <a:extLst>
              <a:ext uri="{FF2B5EF4-FFF2-40B4-BE49-F238E27FC236}">
                <a16:creationId xmlns:a16="http://schemas.microsoft.com/office/drawing/2014/main" id="{5900AFF0-1156-6566-CA6D-700EF889B801}"/>
              </a:ext>
            </a:extLst>
          </p:cNvPr>
          <p:cNvGraphicFramePr>
            <a:graphicFrameLocks noGrp="1"/>
          </p:cNvGraphicFramePr>
          <p:nvPr>
            <p:extLst>
              <p:ext uri="{D42A27DB-BD31-4B8C-83A1-F6EECF244321}">
                <p14:modId xmlns:p14="http://schemas.microsoft.com/office/powerpoint/2010/main" val="3431148707"/>
              </p:ext>
            </p:extLst>
          </p:nvPr>
        </p:nvGraphicFramePr>
        <p:xfrm>
          <a:off x="412751" y="1696972"/>
          <a:ext cx="10872444" cy="1548986"/>
        </p:xfrm>
        <a:graphic>
          <a:graphicData uri="http://schemas.openxmlformats.org/drawingml/2006/table">
            <a:tbl>
              <a:tblPr/>
              <a:tblGrid>
                <a:gridCol w="4426472">
                  <a:extLst>
                    <a:ext uri="{9D8B030D-6E8A-4147-A177-3AD203B41FA5}">
                      <a16:colId xmlns:a16="http://schemas.microsoft.com/office/drawing/2014/main" val="2208189086"/>
                    </a:ext>
                  </a:extLst>
                </a:gridCol>
                <a:gridCol w="3326044">
                  <a:extLst>
                    <a:ext uri="{9D8B030D-6E8A-4147-A177-3AD203B41FA5}">
                      <a16:colId xmlns:a16="http://schemas.microsoft.com/office/drawing/2014/main" val="1739468681"/>
                    </a:ext>
                  </a:extLst>
                </a:gridCol>
                <a:gridCol w="3119928">
                  <a:extLst>
                    <a:ext uri="{9D8B030D-6E8A-4147-A177-3AD203B41FA5}">
                      <a16:colId xmlns:a16="http://schemas.microsoft.com/office/drawing/2014/main" val="1289313139"/>
                    </a:ext>
                  </a:extLst>
                </a:gridCol>
              </a:tblGrid>
              <a:tr h="1780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Treatment Arm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DoR at 75% OS Analysis,*</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Median Mo (95% CI)</a:t>
                      </a: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DoR at 100% OS Analysis,</a:t>
                      </a:r>
                      <a:r>
                        <a:rPr lang="en-GB" sz="2000" b="0" i="0" u="none" strike="noStrike" kern="1200" baseline="30000" dirty="0">
                          <a:solidFill>
                            <a:schemeClr val="tx1"/>
                          </a:solidFill>
                          <a:effectLst/>
                          <a:latin typeface="+mn-lt"/>
                          <a:ea typeface="+mn-ea"/>
                          <a:cs typeface="+mn-cs"/>
                        </a:rPr>
                        <a:t>†</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Median Mo (95% CI)</a:t>
                      </a:r>
                      <a:endParaRPr lang="en-GB" sz="2000" b="0" i="0" u="none" strike="noStrike" kern="1200" baseline="30000" dirty="0">
                        <a:solidFill>
                          <a:schemeClr val="tx1"/>
                        </a:solidFill>
                        <a:effectLst/>
                        <a:latin typeface="+mn-lt"/>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168970898"/>
                  </a:ext>
                </a:extLst>
              </a:tr>
              <a:tr h="42396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Ven + Aza (n = 190,</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191</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17.5 (13.6-NE)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18.2 (13.6-23.1)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4906014"/>
                  </a:ext>
                </a:extLst>
              </a:tr>
              <a:tr h="42396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Pbo + Aza (n = 41,</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42</a:t>
                      </a:r>
                      <a:r>
                        <a:rPr lang="en-US" sz="2000" b="0" baseline="30000" dirty="0">
                          <a:solidFill>
                            <a:schemeClr val="bg1"/>
                          </a:solidFill>
                          <a:latin typeface="Calibri" panose="020F0502020204030204" pitchFamily="34" charset="0"/>
                        </a:rPr>
                        <a: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13.4 (5.8-15.5)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spcBef>
                          <a:spcPts val="0"/>
                        </a:spcBef>
                        <a:spcAft>
                          <a:spcPts val="0"/>
                        </a:spcAf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 (5.0-15.1)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0174176"/>
                  </a:ext>
                </a:extLst>
              </a:tr>
            </a:tbl>
          </a:graphicData>
        </a:graphic>
      </p:graphicFrame>
      <p:sp>
        <p:nvSpPr>
          <p:cNvPr id="6" name="TextBox 5">
            <a:extLst>
              <a:ext uri="{FF2B5EF4-FFF2-40B4-BE49-F238E27FC236}">
                <a16:creationId xmlns:a16="http://schemas.microsoft.com/office/drawing/2014/main" id="{653A0F83-6984-6AD7-0331-0557FF1E7092}"/>
              </a:ext>
            </a:extLst>
          </p:cNvPr>
          <p:cNvSpPr txBox="1"/>
          <p:nvPr/>
        </p:nvSpPr>
        <p:spPr bwMode="auto">
          <a:xfrm>
            <a:off x="6391174" y="1168328"/>
            <a:ext cx="27494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Duration of CR + CRi</a:t>
            </a:r>
          </a:p>
        </p:txBody>
      </p:sp>
      <p:sp>
        <p:nvSpPr>
          <p:cNvPr id="8" name="TextBox 7">
            <a:extLst>
              <a:ext uri="{FF2B5EF4-FFF2-40B4-BE49-F238E27FC236}">
                <a16:creationId xmlns:a16="http://schemas.microsoft.com/office/drawing/2014/main" id="{EC06B99E-BF9D-2507-E508-84E697ABAD33}"/>
              </a:ext>
            </a:extLst>
          </p:cNvPr>
          <p:cNvSpPr txBox="1"/>
          <p:nvPr/>
        </p:nvSpPr>
        <p:spPr bwMode="auto">
          <a:xfrm>
            <a:off x="6939815" y="3270111"/>
            <a:ext cx="61024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Duration of CR</a:t>
            </a:r>
          </a:p>
        </p:txBody>
      </p:sp>
    </p:spTree>
    <p:extLst>
      <p:ext uri="{BB962C8B-B14F-4D97-AF65-F5344CB8AC3E}">
        <p14:creationId xmlns:p14="http://schemas.microsoft.com/office/powerpoint/2010/main" val="1393563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VIALE-A: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400" dirty="0">
                <a:ea typeface="Calibri" panose="020F0502020204030204" pitchFamily="34" charset="0"/>
              </a:rPr>
              <a:t>In patients with newly diagnosed AML ineligible for intensive chemotherapy, venetoclax + azacitidine showed ongoing OS benefit compared with azacitidine monotherapy (HR: 0.58; 95% CI: 0.465-0.723; </a:t>
            </a:r>
            <a:r>
              <a:rPr lang="en-US" sz="2400" i="1" dirty="0">
                <a:ea typeface="Calibri" panose="020F0502020204030204" pitchFamily="34" charset="0"/>
              </a:rPr>
              <a:t>P</a:t>
            </a:r>
            <a:r>
              <a:rPr lang="en-US" sz="2400" dirty="0">
                <a:ea typeface="Calibri" panose="020F0502020204030204" pitchFamily="34" charset="0"/>
              </a:rPr>
              <a:t> &lt; .001)</a:t>
            </a:r>
          </a:p>
          <a:p>
            <a:r>
              <a:rPr lang="en-US" sz="2400" dirty="0"/>
              <a:t>Duration of CR and CR/CRi in those receiving venetoclax + azacitidine was </a:t>
            </a:r>
            <a:br>
              <a:rPr lang="en-US" sz="2400" dirty="0"/>
            </a:br>
            <a:r>
              <a:rPr lang="en-US" sz="2400" dirty="0"/>
              <a:t>longer than that of patients receiving azacitidine monotherapy and increased </a:t>
            </a:r>
            <a:br>
              <a:rPr lang="en-US" sz="2400" dirty="0"/>
            </a:br>
            <a:r>
              <a:rPr lang="en-US" sz="2400" dirty="0"/>
              <a:t>with long-term follow-up </a:t>
            </a:r>
          </a:p>
          <a:p>
            <a:r>
              <a:rPr lang="en-US" sz="2400" dirty="0"/>
              <a:t>No new safety signals observed with long-term follow-up</a:t>
            </a:r>
          </a:p>
          <a:p>
            <a:pPr marL="0" indent="0">
              <a:buNone/>
            </a:pPr>
            <a:endParaRPr lang="en-US" altLang="en-US" dirty="0"/>
          </a:p>
          <a:p>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Pratz. ASH 2022. Abstr 219.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56M7VY3CDVN5-259468296-2</_dlc_DocId>
    <_dlc_DocIdUrl xmlns="d54cbe69-32bd-412a-b004-9152f949605e">
      <Url>https://intranet.clinicaloptions.com/mews/oncology/ONC_2022_ASH_CF_(5667)/LEUK_219_Pratz/_layouts/15/DocIdRedir.aspx?ID=56M7VY3CDVN5-259468296-2</Url>
      <Description>56M7VY3CDVN5-259468296-2</Description>
    </_dlc_DocIdUrl>
    <Document_x0020_Category xmlns="78e2e321-612e-43d3-b4b7-23c4a3cbf004">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3D51DDFC1EAEDA4CB650138651445B6F" ma:contentTypeVersion="1" ma:contentTypeDescription="Create a new document." ma:contentTypeScope="" ma:versionID="64d9cd5436c27ada06f02565294f28db">
  <xsd:schema xmlns:xsd="http://www.w3.org/2001/XMLSchema" xmlns:xs="http://www.w3.org/2001/XMLSchema" xmlns:p="http://schemas.microsoft.com/office/2006/metadata/properties" xmlns:ns2="d54cbe69-32bd-412a-b004-9152f949605e" xmlns:ns3="78e2e321-612e-43d3-b4b7-23c4a3cbf004" targetNamespace="http://schemas.microsoft.com/office/2006/metadata/properties" ma:root="true" ma:fieldsID="a6c412aa2d52bb14e629af37bfdb3828" ns2:_="" ns3:_="">
    <xsd:import namespace="d54cbe69-32bd-412a-b004-9152f949605e"/>
    <xsd:import namespace="78e2e321-612e-43d3-b4b7-23c4a3cbf00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8e2e321-612e-43d3-b4b7-23c4a3cbf00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www.w3.org/XML/1998/namespace"/>
    <ds:schemaRef ds:uri="d54cbe69-32bd-412a-b004-9152f949605e"/>
    <ds:schemaRef ds:uri="78e2e321-612e-43d3-b4b7-23c4a3cbf004"/>
    <ds:schemaRef ds:uri="http://purl.org/dc/elements/1.1/"/>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018020E3-C091-495E-A89B-887C1EAB50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8e2e321-612e-43d3-b4b7-23c4a3cbf0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488</TotalTime>
  <Words>1970</Words>
  <Application>Microsoft Office PowerPoint</Application>
  <PresentationFormat>Widescreen</PresentationFormat>
  <Paragraphs>282</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VIALE-A: Extended Follow-up of Azacitidine ± Venetoclax in Patients With Treatment-Naive AML  Ineligible for Standard Induction Chemotherapy</vt:lpstr>
      <vt:lpstr>About These Slides</vt:lpstr>
      <vt:lpstr>VIALE-A: Background</vt:lpstr>
      <vt:lpstr>VIALE-A: Azacitidine ± Venetoclax in Treatment-Naive AML Ineligible for Standard Induction Therapy</vt:lpstr>
      <vt:lpstr>VIALE-A: Baseline Patient Characteristics</vt:lpstr>
      <vt:lpstr>VIALE-A: Patient Disposition and Follow-up</vt:lpstr>
      <vt:lpstr>VIALE-A: Safety</vt:lpstr>
      <vt:lpstr>VIALE-A: OS</vt:lpstr>
      <vt:lpstr>VIALE-A: Duration of Response</vt:lpstr>
      <vt:lpstr>VIALE-A: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VIALE-A: Extended Follow-up of Azacitidine ± Venetoclax in Patients With Treatment-Naive AML</dc:title>
  <dc:creator>Preferred User</dc:creator>
  <cp:lastModifiedBy>vwenzel@clinicaloptions.com</cp:lastModifiedBy>
  <cp:revision>41</cp:revision>
  <cp:lastPrinted>2016-09-26T20:21:49Z</cp:lastPrinted>
  <dcterms:created xsi:type="dcterms:W3CDTF">2005-05-27T15:08:01Z</dcterms:created>
  <dcterms:modified xsi:type="dcterms:W3CDTF">2022-12-17T20:02:31Z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3f1a63db-e7e3-4fa8-ab03-5c169fda4a90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0x0101003D51DDFC1EAEDA4CB650138651445B6F</vt:lpwstr>
  </property>
  <property fmtid="{D5CDD505-2E9C-101B-9397-08002B2CF9AE}" pid="9" name="MediaServiceImageTags">
    <vt:lpwstr/>
  </property>
</Properties>
</file>