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57" r:id="rId12"/>
    <p:sldId id="575" r:id="rId13"/>
    <p:sldId id="576"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BA39-5BD7-B0E8-A0DD-9238FC7FC904}" name="Jill Sakai" initials="JS" userId="Jill Saka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kbrandt@clinicaloptions.com" initials="k" lastIdx="13" clrIdx="15">
    <p:extLst>
      <p:ext uri="{19B8F6BF-5375-455C-9EA6-DF929625EA0E}">
        <p15:presenceInfo xmlns:p15="http://schemas.microsoft.com/office/powerpoint/2012/main" userId="kbrandt@clinicaloptions.com" providerId="None"/>
      </p:ext>
    </p:extLst>
  </p:cmAuthor>
  <p:cmAuthor id="17" name="Rachael Andrie" initials="RA" lastIdx="1" clrIdx="16">
    <p:extLst>
      <p:ext uri="{19B8F6BF-5375-455C-9EA6-DF929625EA0E}">
        <p15:presenceInfo xmlns:p15="http://schemas.microsoft.com/office/powerpoint/2012/main" userId="S::randrie@clinicaloptions.com::311027c1-cf79-416d-b346-5f38dcd95c11" providerId="AD"/>
      </p:ext>
    </p:extLst>
  </p:cmAuthor>
  <p:cmAuthor id="18" name="CLINICALOPTIONS\tquill" initials="C" lastIdx="2" clrIdx="17">
    <p:extLst>
      <p:ext uri="{19B8F6BF-5375-455C-9EA6-DF929625EA0E}">
        <p15:presenceInfo xmlns:p15="http://schemas.microsoft.com/office/powerpoint/2012/main" userId="CLINICALOPTIONS\tquill" providerId="None"/>
      </p:ext>
    </p:extLst>
  </p:cmAuthor>
  <p:cmAuthor id="19" name="Christy Seals" initials="CS" lastIdx="3"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C67BD4-7585-4B6A-B52A-FBAE180D18EC}" v="17" dt="2022-12-17T18:10:59.13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5097" autoAdjust="0"/>
  </p:normalViewPr>
  <p:slideViewPr>
    <p:cSldViewPr snapToGrid="0">
      <p:cViewPr varScale="1">
        <p:scale>
          <a:sx n="73" d="100"/>
          <a:sy n="73" d="100"/>
        </p:scale>
        <p:origin x="1042" y="58"/>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27684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BM, bone marrow; CNS, central nervous system; DLT, dose-limiting toxicity; ECOG, Eastern Cooperative Oncology Group; ITD, internal tandem duplication; MRD, measurable residual disease; PB, peripheral blood; PS, performance status; RP2D, recommended phase II dose; TKD, tyrosine kinase domain; WT, wild-type.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AML, acute myeloid leukemia; AML-AHD, AML caused by antecedent hematologic disorder; ECOG, Eastern Cooperative Oncology Group; HMA, hypomethylating agent; ITD, internal tandem duplication; PS, performance status; TKD, tyrosine kinase domain.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ITD, internal tandem duplication; TEAE, treatment-emergent adverse event; TKD, tyrosine kinase domain.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04605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CR, complete response; HSCT, hematopoietic stem cell transplant; ITD, internal tandem duplication; MRD, measurable residual disease; TKD, tyrosine kinase domain.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85325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ITD, internal tandem duplication; TKD, tyrosine kinase domain.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05029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V-FAST Subgroup Analysis: CPX-351 + Midostaurin in Newly Diagnosed AML by </a:t>
            </a:r>
            <a:r>
              <a:rPr lang="en-US" sz="4000" i="1" dirty="0"/>
              <a:t>FLT3</a:t>
            </a:r>
            <a:r>
              <a:rPr lang="en-US" sz="4000" dirty="0"/>
              <a:t> Mutation</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V-FAST Subgroup Analysis: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0"/>
              </a:spcAft>
            </a:pPr>
            <a:r>
              <a:rPr lang="en-US" altLang="en-US" sz="2200" dirty="0"/>
              <a:t>CPX-351: dual-drug liposomal encapsulation of daunorubicin and cytarabine in synergistic 1:5 molar ratio</a:t>
            </a:r>
            <a:r>
              <a:rPr lang="en-US" altLang="en-US" sz="2200" baseline="30000" dirty="0"/>
              <a:t>1</a:t>
            </a:r>
          </a:p>
          <a:p>
            <a:pPr lvl="1"/>
            <a:r>
              <a:rPr lang="en-US" altLang="en-US" sz="2000" dirty="0"/>
              <a:t>Approved for newly diagnosed, therapy-related AML or AML with myelodysplasia-related changes based on improvement in OS and remission rates with similar toxicity compared with conventional 7+3 chemotherapy</a:t>
            </a:r>
            <a:r>
              <a:rPr lang="en-US" altLang="en-US" sz="2000" baseline="30000" dirty="0"/>
              <a:t>1-3</a:t>
            </a:r>
          </a:p>
          <a:p>
            <a:r>
              <a:rPr lang="en-US" altLang="en-US" sz="2200" dirty="0"/>
              <a:t>Preclinical data suggest possible synergistic activity of CPX-351 with targeted agents such as midostaurin, a FLT3 inhibitor approved for treatment of newly diagnosed </a:t>
            </a:r>
            <a:r>
              <a:rPr lang="en-US" altLang="en-US" sz="2200" i="1" dirty="0"/>
              <a:t>FLT3</a:t>
            </a:r>
            <a:r>
              <a:rPr lang="en-US" altLang="en-US" sz="2200" dirty="0"/>
              <a:t>+ AML</a:t>
            </a:r>
            <a:r>
              <a:rPr lang="en-US" altLang="en-US" sz="2200" baseline="30000" dirty="0"/>
              <a:t>4,5</a:t>
            </a:r>
          </a:p>
          <a:p>
            <a:pPr>
              <a:spcAft>
                <a:spcPts val="0"/>
              </a:spcAft>
            </a:pPr>
            <a:r>
              <a:rPr lang="en-US" altLang="en-US" sz="2200" dirty="0"/>
              <a:t>Phase Ib V-FAST trial is evaluating safety and efficacy of CPX-351 in combination with targeted agents venetoclax, midostaurin, or enasidenib in patients with untreated AML</a:t>
            </a:r>
            <a:r>
              <a:rPr lang="en-US" altLang="en-US" sz="2200" baseline="30000" dirty="0"/>
              <a:t>6-8</a:t>
            </a:r>
          </a:p>
          <a:p>
            <a:pPr lvl="1">
              <a:spcAft>
                <a:spcPts val="0"/>
              </a:spcAft>
            </a:pPr>
            <a:r>
              <a:rPr lang="en-US" altLang="en-US" sz="2200" dirty="0"/>
              <a:t>Preliminary results with CPX-351 + midostaurin suggested manageable safety and promising efficacy in patients with </a:t>
            </a:r>
            <a:r>
              <a:rPr lang="en-US" altLang="en-US" sz="2200" i="1" dirty="0"/>
              <a:t>FLT3</a:t>
            </a:r>
            <a:r>
              <a:rPr lang="en-US" altLang="en-US" sz="2200" dirty="0"/>
              <a:t> mutations</a:t>
            </a:r>
            <a:r>
              <a:rPr lang="en-US" altLang="en-US" sz="2200" baseline="30000" dirty="0"/>
              <a:t>6,7</a:t>
            </a:r>
          </a:p>
          <a:p>
            <a:pPr lvl="1"/>
            <a:r>
              <a:rPr lang="en-US" altLang="en-US" sz="2200" dirty="0"/>
              <a:t>Current subgroup analysis assessed outcomes with CPX-351 + midostaurin by </a:t>
            </a:r>
            <a:br>
              <a:rPr lang="en-US" altLang="en-US" sz="2200" dirty="0"/>
            </a:br>
            <a:r>
              <a:rPr lang="en-US" altLang="en-US" sz="2200" i="1" dirty="0"/>
              <a:t>FLT3</a:t>
            </a:r>
            <a:r>
              <a:rPr lang="en-US" altLang="en-US" sz="2200" dirty="0"/>
              <a:t> mutation</a:t>
            </a:r>
            <a:r>
              <a:rPr lang="en-US" altLang="en-US" sz="2200" baseline="30000" dirty="0"/>
              <a:t>8</a:t>
            </a:r>
            <a:r>
              <a:rPr lang="en-US" altLang="en-US" sz="22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19962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mn-lt"/>
              </a:rPr>
              <a:t>1. CPX-351 PI. 2. Lancet. JCO. 2018;36:2684. 3. Lancet. Lancet Haematol. 2021;8:e481. 4. </a:t>
            </a:r>
            <a:r>
              <a:rPr lang="fr-FR" sz="1200" b="0" dirty="0">
                <a:solidFill>
                  <a:schemeClr val="bg2"/>
                </a:solidFill>
                <a:latin typeface="+mn-lt"/>
              </a:rPr>
              <a:t>Edwards. AACR 2017. Abstr 1087. </a:t>
            </a:r>
            <a:br>
              <a:rPr lang="fr-FR" sz="1200" b="0" dirty="0">
                <a:solidFill>
                  <a:schemeClr val="bg2"/>
                </a:solidFill>
                <a:latin typeface="+mn-lt"/>
              </a:rPr>
            </a:br>
            <a:r>
              <a:rPr lang="fr-FR" sz="1200" b="0" dirty="0">
                <a:solidFill>
                  <a:schemeClr val="bg2"/>
                </a:solidFill>
                <a:latin typeface="+mn-lt"/>
              </a:rPr>
              <a:t>5</a:t>
            </a:r>
            <a:r>
              <a:rPr lang="en-US" altLang="en-US" sz="1200" b="0" spc="-10" dirty="0">
                <a:solidFill>
                  <a:schemeClr val="bg2"/>
                </a:solidFill>
                <a:latin typeface="+mn-lt"/>
              </a:rPr>
              <a:t>. Midostaurin PI. 6. Pullarkat. ASCO 2021. Abstr 7026. 7. McCloskey. ASCO 2022. Abstr 7043. 8. McCloskey. ASH 2022. Abstr 1436.</a:t>
            </a:r>
            <a:endParaRPr lang="en-US" altLang="en-US" sz="1200" b="0" dirty="0">
              <a:solidFill>
                <a:schemeClr val="bg2"/>
              </a:solidFill>
              <a:latin typeface="+mn-lt"/>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V-FAST: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61677"/>
            <a:ext cx="10877529" cy="644522"/>
          </a:xfrm>
        </p:spPr>
        <p:txBody>
          <a:bodyPr/>
          <a:lstStyle/>
          <a:p>
            <a:pPr>
              <a:spcAft>
                <a:spcPts val="0"/>
              </a:spcAft>
            </a:pPr>
            <a:r>
              <a:rPr lang="en-US" altLang="en-US" sz="2200" dirty="0"/>
              <a:t>Nonrandomized, multiarm, open-label phase Ib master protocol trial</a:t>
            </a:r>
          </a:p>
          <a:p>
            <a:pPr lvl="1">
              <a:spcAft>
                <a:spcPts val="0"/>
              </a:spcAft>
            </a:pPr>
            <a:r>
              <a:rPr lang="en-US" altLang="en-US" sz="2000" dirty="0"/>
              <a:t>Current subgroup analysis of arm B by </a:t>
            </a:r>
            <a:r>
              <a:rPr lang="en-US" altLang="en-US" sz="2000" i="1" dirty="0"/>
              <a:t>FLT3</a:t>
            </a:r>
            <a:r>
              <a:rPr lang="en-US" altLang="en-US" sz="2000" dirty="0"/>
              <a:t> mutation type: ITD and/or TKD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mn-lt"/>
              </a:rPr>
              <a:t>McCloskey. ASH 2022. Abstr 1436. </a:t>
            </a:r>
            <a:endParaRPr lang="en-US" altLang="en-US" sz="1200" b="0" dirty="0">
              <a:solidFill>
                <a:schemeClr val="bg2"/>
              </a:solidFill>
              <a:latin typeface="+mn-lt"/>
            </a:endParaRP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225778" y="2865351"/>
            <a:ext cx="31767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aged 18-75 yr with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newly diagnosed AML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(≥20% blasts in PB or BM); ECOG PS 0-2;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fit for intensive chemotherapy; no favorable-risk cytogenetics or active CNS leukemia</a:t>
            </a:r>
          </a:p>
        </p:txBody>
      </p:sp>
      <p:sp>
        <p:nvSpPr>
          <p:cNvPr id="12" name="Rectangle 3">
            <a:extLst>
              <a:ext uri="{FF2B5EF4-FFF2-40B4-BE49-F238E27FC236}">
                <a16:creationId xmlns:a16="http://schemas.microsoft.com/office/drawing/2014/main" id="{D40B6636-0EED-517B-7F6E-363E98B2DF8A}"/>
              </a:ext>
            </a:extLst>
          </p:cNvPr>
          <p:cNvSpPr txBox="1">
            <a:spLocks noChangeArrowheads="1"/>
          </p:cNvSpPr>
          <p:nvPr/>
        </p:nvSpPr>
        <p:spPr bwMode="auto">
          <a:xfrm>
            <a:off x="604675" y="5499090"/>
            <a:ext cx="6261046" cy="53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200" kern="0" dirty="0"/>
              <a:t>Primary endpoints: </a:t>
            </a:r>
            <a:r>
              <a:rPr lang="en-US" altLang="en-US" sz="2200" b="0" kern="0" dirty="0"/>
              <a:t>determine RP2D, safety, DLTs</a:t>
            </a:r>
          </a:p>
          <a:p>
            <a:r>
              <a:rPr lang="en-US" altLang="en-US" sz="2200" kern="0" dirty="0"/>
              <a:t>Secondary endpoints: </a:t>
            </a:r>
            <a:r>
              <a:rPr lang="en-US" altLang="en-US" sz="2200" b="0" kern="0" dirty="0"/>
              <a:t>response, MRD negativity</a:t>
            </a:r>
          </a:p>
          <a:p>
            <a:endParaRPr lang="en-US" altLang="en-US" sz="2200" b="0" kern="0" dirty="0"/>
          </a:p>
        </p:txBody>
      </p:sp>
      <p:sp>
        <p:nvSpPr>
          <p:cNvPr id="7" name="Rectangle 49">
            <a:extLst>
              <a:ext uri="{FF2B5EF4-FFF2-40B4-BE49-F238E27FC236}">
                <a16:creationId xmlns:a16="http://schemas.microsoft.com/office/drawing/2014/main" id="{CCB2C3E3-414B-EFD3-83C2-45289A6C1386}"/>
              </a:ext>
            </a:extLst>
          </p:cNvPr>
          <p:cNvSpPr>
            <a:spLocks noChangeArrowheads="1"/>
          </p:cNvSpPr>
          <p:nvPr/>
        </p:nvSpPr>
        <p:spPr bwMode="auto">
          <a:xfrm>
            <a:off x="4154986" y="3013415"/>
            <a:ext cx="3336822" cy="72313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Arm A: </a:t>
            </a:r>
            <a:r>
              <a:rPr lang="en-US" altLang="en-US" sz="1800" b="0" i="1" dirty="0">
                <a:solidFill>
                  <a:schemeClr val="tx1"/>
                </a:solidFill>
                <a:latin typeface="Calibri" panose="020F0502020204030204" pitchFamily="34" charset="0"/>
              </a:rPr>
              <a:t>FLT3</a:t>
            </a:r>
            <a:r>
              <a:rPr lang="en-US" altLang="en-US" sz="1800" b="0" dirty="0">
                <a:solidFill>
                  <a:schemeClr val="tx1"/>
                </a:solidFill>
                <a:latin typeface="Calibri" panose="020F0502020204030204" pitchFamily="34" charset="0"/>
              </a:rPr>
              <a:t> WT and </a:t>
            </a:r>
            <a:r>
              <a:rPr lang="en-US" altLang="en-US" sz="1800" b="0" i="1" dirty="0">
                <a:solidFill>
                  <a:schemeClr val="tx1"/>
                </a:solidFill>
                <a:latin typeface="Calibri" panose="020F0502020204030204" pitchFamily="34" charset="0"/>
              </a:rPr>
              <a:t>IDH2</a:t>
            </a:r>
            <a:r>
              <a:rPr lang="en-US" altLang="en-US" sz="1800" b="0" dirty="0">
                <a:solidFill>
                  <a:schemeClr val="tx1"/>
                </a:solidFill>
                <a:latin typeface="Calibri" panose="020F0502020204030204" pitchFamily="34" charset="0"/>
              </a:rPr>
              <a:t> WT</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CPX-351 + Venetoclax</a:t>
            </a:r>
            <a:r>
              <a:rPr lang="en-US" altLang="en-US" sz="1800" baseline="30000" dirty="0">
                <a:solidFill>
                  <a:schemeClr val="tx1"/>
                </a:solidFill>
                <a:latin typeface="Calibri" panose="020F0502020204030204" pitchFamily="34" charset="0"/>
              </a:rPr>
              <a:t>†</a:t>
            </a:r>
          </a:p>
        </p:txBody>
      </p:sp>
      <p:sp>
        <p:nvSpPr>
          <p:cNvPr id="10" name="Rectangle 50">
            <a:extLst>
              <a:ext uri="{FF2B5EF4-FFF2-40B4-BE49-F238E27FC236}">
                <a16:creationId xmlns:a16="http://schemas.microsoft.com/office/drawing/2014/main" id="{D7D3DE93-FAEE-BCFF-0273-9FDB0EBFFACF}"/>
              </a:ext>
            </a:extLst>
          </p:cNvPr>
          <p:cNvSpPr>
            <a:spLocks noChangeArrowheads="1"/>
          </p:cNvSpPr>
          <p:nvPr/>
        </p:nvSpPr>
        <p:spPr bwMode="auto">
          <a:xfrm>
            <a:off x="4154986" y="3914499"/>
            <a:ext cx="3336821" cy="70857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Arm B: </a:t>
            </a:r>
            <a:r>
              <a:rPr lang="en-US" altLang="en-US" sz="1800" b="0" i="1" dirty="0">
                <a:solidFill>
                  <a:schemeClr val="tx1"/>
                </a:solidFill>
                <a:latin typeface="Calibri" panose="020F0502020204030204" pitchFamily="34" charset="0"/>
              </a:rPr>
              <a:t>FLT3</a:t>
            </a:r>
            <a:r>
              <a:rPr lang="en-US" altLang="en-US" sz="1800" b="0" dirty="0">
                <a:solidFill>
                  <a:schemeClr val="tx1"/>
                </a:solidFill>
                <a:latin typeface="Calibri" panose="020F0502020204030204" pitchFamily="34" charset="0"/>
              </a:rPr>
              <a:t> ITD/TKD mut</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CPX-351 + </a:t>
            </a:r>
            <a:r>
              <a:rPr lang="en-US" altLang="en-US" sz="1800" dirty="0" err="1">
                <a:solidFill>
                  <a:schemeClr val="tx1"/>
                </a:solidFill>
                <a:latin typeface="Calibri" panose="020F0502020204030204" pitchFamily="34" charset="0"/>
              </a:rPr>
              <a:t>Midostaurin</a:t>
            </a:r>
            <a:r>
              <a:rPr lang="en-US" altLang="en-US" sz="1800" baseline="30000" dirty="0">
                <a:solidFill>
                  <a:schemeClr val="tx1"/>
                </a:solidFill>
                <a:latin typeface="Calibri" panose="020F0502020204030204" pitchFamily="34" charset="0"/>
              </a:rPr>
              <a:t>‡</a:t>
            </a:r>
          </a:p>
        </p:txBody>
      </p:sp>
      <p:sp>
        <p:nvSpPr>
          <p:cNvPr id="22" name="TextBox 21">
            <a:extLst>
              <a:ext uri="{FF2B5EF4-FFF2-40B4-BE49-F238E27FC236}">
                <a16:creationId xmlns:a16="http://schemas.microsoft.com/office/drawing/2014/main" id="{C36AEEDC-2BC4-900A-DB39-7DB0BF0A8E1A}"/>
              </a:ext>
            </a:extLst>
          </p:cNvPr>
          <p:cNvSpPr txBox="1"/>
          <p:nvPr/>
        </p:nvSpPr>
        <p:spPr bwMode="auto">
          <a:xfrm>
            <a:off x="7204390" y="2390919"/>
            <a:ext cx="27765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3 + 3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Dose Exploration</a:t>
            </a:r>
          </a:p>
        </p:txBody>
      </p:sp>
      <p:sp>
        <p:nvSpPr>
          <p:cNvPr id="18" name="Line 33">
            <a:extLst>
              <a:ext uri="{FF2B5EF4-FFF2-40B4-BE49-F238E27FC236}">
                <a16:creationId xmlns:a16="http://schemas.microsoft.com/office/drawing/2014/main" id="{EDCF331B-F938-9D84-6CEE-044812FBABCA}"/>
              </a:ext>
            </a:extLst>
          </p:cNvPr>
          <p:cNvSpPr>
            <a:spLocks noChangeShapeType="1"/>
          </p:cNvSpPr>
          <p:nvPr/>
        </p:nvSpPr>
        <p:spPr bwMode="auto">
          <a:xfrm>
            <a:off x="3359298" y="4226945"/>
            <a:ext cx="6694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4CD2EA67-5BF4-6135-5DCE-C7AB5FADE90E}"/>
              </a:ext>
            </a:extLst>
          </p:cNvPr>
          <p:cNvSpPr>
            <a:spLocks noChangeArrowheads="1"/>
          </p:cNvSpPr>
          <p:nvPr/>
        </p:nvSpPr>
        <p:spPr bwMode="auto">
          <a:xfrm>
            <a:off x="7571568" y="3013415"/>
            <a:ext cx="1997014" cy="72313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≤12</a:t>
            </a:r>
            <a:endParaRPr lang="en-US" altLang="en-US" sz="1800" dirty="0">
              <a:solidFill>
                <a:schemeClr val="tx1"/>
              </a:solidFill>
              <a:latin typeface="Calibri" panose="020F0502020204030204" pitchFamily="34" charset="0"/>
            </a:endParaRPr>
          </a:p>
        </p:txBody>
      </p:sp>
      <p:sp>
        <p:nvSpPr>
          <p:cNvPr id="24" name="Rectangle 50">
            <a:extLst>
              <a:ext uri="{FF2B5EF4-FFF2-40B4-BE49-F238E27FC236}">
                <a16:creationId xmlns:a16="http://schemas.microsoft.com/office/drawing/2014/main" id="{2C4AE866-6D8E-9329-27B6-365E124B28C3}"/>
              </a:ext>
            </a:extLst>
          </p:cNvPr>
          <p:cNvSpPr>
            <a:spLocks noChangeArrowheads="1"/>
          </p:cNvSpPr>
          <p:nvPr/>
        </p:nvSpPr>
        <p:spPr bwMode="auto">
          <a:xfrm>
            <a:off x="7571568" y="3914499"/>
            <a:ext cx="1997014" cy="70857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≤12</a:t>
            </a:r>
            <a:endParaRPr lang="en-US" altLang="en-US" sz="180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41436C40-FDD6-4F1E-B5AE-B943559C1D62}"/>
              </a:ext>
            </a:extLst>
          </p:cNvPr>
          <p:cNvSpPr txBox="1"/>
          <p:nvPr/>
        </p:nvSpPr>
        <p:spPr bwMode="auto">
          <a:xfrm>
            <a:off x="9787855" y="2651866"/>
            <a:ext cx="167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Expansion</a:t>
            </a:r>
          </a:p>
        </p:txBody>
      </p:sp>
      <p:sp>
        <p:nvSpPr>
          <p:cNvPr id="27" name="Rectangle 49">
            <a:extLst>
              <a:ext uri="{FF2B5EF4-FFF2-40B4-BE49-F238E27FC236}">
                <a16:creationId xmlns:a16="http://schemas.microsoft.com/office/drawing/2014/main" id="{DC9589B8-AAF3-7132-D957-3DE3B108E0ED}"/>
              </a:ext>
            </a:extLst>
          </p:cNvPr>
          <p:cNvSpPr>
            <a:spLocks noChangeArrowheads="1"/>
          </p:cNvSpPr>
          <p:nvPr/>
        </p:nvSpPr>
        <p:spPr bwMode="auto">
          <a:xfrm>
            <a:off x="9663838" y="3023078"/>
            <a:ext cx="1997014" cy="72313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20</a:t>
            </a:r>
            <a:endParaRPr lang="en-US" altLang="en-US" sz="1800" dirty="0">
              <a:solidFill>
                <a:schemeClr val="tx1"/>
              </a:solidFill>
              <a:latin typeface="Calibri" panose="020F0502020204030204" pitchFamily="34" charset="0"/>
            </a:endParaRPr>
          </a:p>
        </p:txBody>
      </p:sp>
      <p:sp>
        <p:nvSpPr>
          <p:cNvPr id="28" name="Rectangle 50">
            <a:extLst>
              <a:ext uri="{FF2B5EF4-FFF2-40B4-BE49-F238E27FC236}">
                <a16:creationId xmlns:a16="http://schemas.microsoft.com/office/drawing/2014/main" id="{393F5CB4-B843-8EA8-2ED7-4B97C47A8535}"/>
              </a:ext>
            </a:extLst>
          </p:cNvPr>
          <p:cNvSpPr>
            <a:spLocks noChangeArrowheads="1"/>
          </p:cNvSpPr>
          <p:nvPr/>
        </p:nvSpPr>
        <p:spPr bwMode="auto">
          <a:xfrm>
            <a:off x="9663838" y="3924162"/>
            <a:ext cx="1997014" cy="70857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20</a:t>
            </a:r>
            <a:endParaRPr lang="en-US" altLang="en-US" sz="1800" dirty="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3C0ACC3C-0ABE-E3FF-D60A-E0E30D3A497D}"/>
              </a:ext>
            </a:extLst>
          </p:cNvPr>
          <p:cNvSpPr txBox="1"/>
          <p:nvPr/>
        </p:nvSpPr>
        <p:spPr bwMode="auto">
          <a:xfrm>
            <a:off x="1489665" y="2346148"/>
            <a:ext cx="4354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Cytogenetic and/or molecular testing</a:t>
            </a:r>
          </a:p>
        </p:txBody>
      </p:sp>
      <p:cxnSp>
        <p:nvCxnSpPr>
          <p:cNvPr id="31" name="Straight Arrow Connector 30">
            <a:extLst>
              <a:ext uri="{FF2B5EF4-FFF2-40B4-BE49-F238E27FC236}">
                <a16:creationId xmlns:a16="http://schemas.microsoft.com/office/drawing/2014/main" id="{3F828500-9059-BB6F-6E3C-0ADB35B35752}"/>
              </a:ext>
            </a:extLst>
          </p:cNvPr>
          <p:cNvCxnSpPr>
            <a:cxnSpLocks/>
          </p:cNvCxnSpPr>
          <p:nvPr/>
        </p:nvCxnSpPr>
        <p:spPr>
          <a:xfrm>
            <a:off x="3652897" y="2680795"/>
            <a:ext cx="0" cy="548640"/>
          </a:xfrm>
          <a:prstGeom prst="straightConnector1">
            <a:avLst/>
          </a:prstGeom>
          <a:noFill/>
          <a:ln w="28575" cap="flat" cmpd="sng" algn="ctr">
            <a:solidFill>
              <a:schemeClr val="bg1"/>
            </a:solidFill>
            <a:prstDash val="sysDot"/>
            <a:headEnd type="none" w="med" len="med"/>
            <a:tailEnd type="triangle" w="med" len="med"/>
          </a:ln>
          <a:effectLst/>
        </p:spPr>
      </p:cxnSp>
      <p:sp>
        <p:nvSpPr>
          <p:cNvPr id="32" name="Rectangle 31">
            <a:extLst>
              <a:ext uri="{FF2B5EF4-FFF2-40B4-BE49-F238E27FC236}">
                <a16:creationId xmlns:a16="http://schemas.microsoft.com/office/drawing/2014/main" id="{ADC50B40-3A4E-03C9-31C0-10D20E0AC361}"/>
              </a:ext>
            </a:extLst>
          </p:cNvPr>
          <p:cNvSpPr/>
          <p:nvPr/>
        </p:nvSpPr>
        <p:spPr bwMode="auto">
          <a:xfrm>
            <a:off x="4087251" y="3857687"/>
            <a:ext cx="7657567" cy="819240"/>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Line 33">
            <a:extLst>
              <a:ext uri="{FF2B5EF4-FFF2-40B4-BE49-F238E27FC236}">
                <a16:creationId xmlns:a16="http://schemas.microsoft.com/office/drawing/2014/main" id="{1AFEA965-08F1-C1D6-EAC8-AAA634A92761}"/>
              </a:ext>
            </a:extLst>
          </p:cNvPr>
          <p:cNvSpPr>
            <a:spLocks noChangeShapeType="1"/>
          </p:cNvSpPr>
          <p:nvPr/>
        </p:nvSpPr>
        <p:spPr bwMode="auto">
          <a:xfrm>
            <a:off x="3359298" y="3323835"/>
            <a:ext cx="6694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EFF2CCC5-9237-0E0E-079F-D3E24F9D14AE}"/>
              </a:ext>
            </a:extLst>
          </p:cNvPr>
          <p:cNvSpPr txBox="1"/>
          <p:nvPr/>
        </p:nvSpPr>
        <p:spPr bwMode="auto">
          <a:xfrm>
            <a:off x="3800056" y="4707768"/>
            <a:ext cx="8342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*Arm C evaluating CPX-351 + </a:t>
            </a:r>
            <a:r>
              <a:rPr lang="en-US" sz="1200" b="0" dirty="0" err="1">
                <a:solidFill>
                  <a:schemeClr val="bg1"/>
                </a:solidFill>
                <a:latin typeface="Calibri" panose="020F0502020204030204" pitchFamily="34" charset="0"/>
              </a:rPr>
              <a:t>enasidenib</a:t>
            </a:r>
            <a:r>
              <a:rPr lang="en-US" sz="1200" b="0" dirty="0">
                <a:solidFill>
                  <a:schemeClr val="bg1"/>
                </a:solidFill>
                <a:latin typeface="Calibri" panose="020F0502020204030204" pitchFamily="34" charset="0"/>
              </a:rPr>
              <a:t> stopped by sponsor decision. </a:t>
            </a:r>
            <a:r>
              <a:rPr lang="en-US" altLang="en-US" sz="120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BCL-2 inhibitor. </a:t>
            </a:r>
            <a:r>
              <a:rPr lang="en-US" altLang="en-US" sz="120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Induction: CPX-351 100 units/m</a:t>
            </a:r>
            <a:r>
              <a:rPr lang="en-US" sz="1200" b="0" baseline="30000" dirty="0">
                <a:solidFill>
                  <a:schemeClr val="bg1"/>
                </a:solidFill>
                <a:latin typeface="Calibri" panose="020F0502020204030204" pitchFamily="34" charset="0"/>
              </a:rPr>
              <a:t>2 </a:t>
            </a:r>
            <a:r>
              <a:rPr lang="en-US" sz="1200" b="0" dirty="0">
                <a:solidFill>
                  <a:schemeClr val="bg1"/>
                </a:solidFill>
                <a:latin typeface="Calibri" panose="020F0502020204030204" pitchFamily="34" charset="0"/>
              </a:rPr>
              <a:t>(daunorubicin 44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 cytarabine 100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on D1,3,5 (D1,3 for induction 2) + midostaurin 50 mg BID on D8-21. Consolidation: CPX-351 65 units/m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(daunorubicin 29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 cytarabine 65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on D1,3 + midostaurin 50 mg BID on D8-21.</a:t>
            </a:r>
          </a:p>
        </p:txBody>
      </p:sp>
      <p:sp>
        <p:nvSpPr>
          <p:cNvPr id="16" name="TextBox 15">
            <a:extLst>
              <a:ext uri="{FF2B5EF4-FFF2-40B4-BE49-F238E27FC236}">
                <a16:creationId xmlns:a16="http://schemas.microsoft.com/office/drawing/2014/main" id="{12EF1CD5-00A2-5FA3-2962-AEBAD366695D}"/>
              </a:ext>
            </a:extLst>
          </p:cNvPr>
          <p:cNvSpPr txBox="1"/>
          <p:nvPr/>
        </p:nvSpPr>
        <p:spPr bwMode="auto">
          <a:xfrm>
            <a:off x="4987611" y="2656906"/>
            <a:ext cx="167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Arms*</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V-FAST Subgroup Analysis: Baseline Characteristics by </a:t>
            </a:r>
            <a:r>
              <a:rPr lang="en-US" i="1" dirty="0"/>
              <a:t>FLT3</a:t>
            </a:r>
            <a:r>
              <a:rPr lang="en-US" dirty="0"/>
              <a:t> Mutation Status (Safety Analysis Set)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003666509"/>
              </p:ext>
            </p:extLst>
          </p:nvPr>
        </p:nvGraphicFramePr>
        <p:xfrm>
          <a:off x="727074" y="1604963"/>
          <a:ext cx="5255272" cy="3139493"/>
        </p:xfrm>
        <a:graphic>
          <a:graphicData uri="http://schemas.openxmlformats.org/drawingml/2006/table">
            <a:tbl>
              <a:tblPr/>
              <a:tblGrid>
                <a:gridCol w="2532400">
                  <a:extLst>
                    <a:ext uri="{9D8B030D-6E8A-4147-A177-3AD203B41FA5}">
                      <a16:colId xmlns:a16="http://schemas.microsoft.com/office/drawing/2014/main" val="20000"/>
                    </a:ext>
                  </a:extLst>
                </a:gridCol>
                <a:gridCol w="1361436">
                  <a:extLst>
                    <a:ext uri="{9D8B030D-6E8A-4147-A177-3AD203B41FA5}">
                      <a16:colId xmlns:a16="http://schemas.microsoft.com/office/drawing/2014/main" val="2141115938"/>
                    </a:ext>
                  </a:extLst>
                </a:gridCol>
                <a:gridCol w="1361436">
                  <a:extLst>
                    <a:ext uri="{9D8B030D-6E8A-4147-A177-3AD203B41FA5}">
                      <a16:colId xmlns:a16="http://schemas.microsoft.com/office/drawing/2014/main" val="975444713"/>
                    </a:ext>
                  </a:extLst>
                </a:gridCol>
              </a:tblGrid>
              <a:tr h="54864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FLT3</a:t>
                      </a:r>
                      <a:r>
                        <a:rPr kumimoji="0" lang="en-US" sz="1800" b="1" i="0" u="none" strike="noStrike" cap="none" normalizeH="0" baseline="0" dirty="0">
                          <a:ln>
                            <a:noFill/>
                          </a:ln>
                          <a:solidFill>
                            <a:schemeClr val="tx1"/>
                          </a:solidFill>
                          <a:effectLst/>
                          <a:latin typeface="Calibri" panose="020F0502020204030204" pitchFamily="34" charset="0"/>
                        </a:rPr>
                        <a:t> ITD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FLT3 </a:t>
                      </a:r>
                      <a:r>
                        <a:rPr kumimoji="0" lang="en-US" sz="1800" b="1" i="0" u="none" strike="noStrike" cap="none" normalizeH="0" baseline="0" dirty="0">
                          <a:ln>
                            <a:noFill/>
                          </a:ln>
                          <a:solidFill>
                            <a:schemeClr val="tx1"/>
                          </a:solidFill>
                          <a:effectLst/>
                          <a:latin typeface="Calibri" panose="020F0502020204030204" pitchFamily="34" charset="0"/>
                        </a:rPr>
                        <a:t>TKD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18-59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60-75 yr,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(40-74)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(40-71)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 Box 15">
            <a:extLst>
              <a:ext uri="{FF2B5EF4-FFF2-40B4-BE49-F238E27FC236}">
                <a16:creationId xmlns:a16="http://schemas.microsoft.com/office/drawing/2014/main" id="{F5AAE1DE-71ED-5F48-CC79-6BE9B7CCF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McCloskey. ASH 2022. Abstr 1436.</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E4033C28-0E48-E3B6-7AD3-D9EA5B4E9519}"/>
              </a:ext>
            </a:extLst>
          </p:cNvPr>
          <p:cNvGraphicFramePr>
            <a:graphicFrameLocks noGrp="1"/>
          </p:cNvGraphicFramePr>
          <p:nvPr>
            <p:extLst>
              <p:ext uri="{D42A27DB-BD31-4B8C-83A1-F6EECF244321}">
                <p14:modId xmlns:p14="http://schemas.microsoft.com/office/powerpoint/2010/main" val="1297904726"/>
              </p:ext>
            </p:extLst>
          </p:nvPr>
        </p:nvGraphicFramePr>
        <p:xfrm>
          <a:off x="6180286" y="1604963"/>
          <a:ext cx="5283192" cy="3688133"/>
        </p:xfrm>
        <a:graphic>
          <a:graphicData uri="http://schemas.openxmlformats.org/drawingml/2006/table">
            <a:tbl>
              <a:tblPr/>
              <a:tblGrid>
                <a:gridCol w="2560320">
                  <a:extLst>
                    <a:ext uri="{9D8B030D-6E8A-4147-A177-3AD203B41FA5}">
                      <a16:colId xmlns:a16="http://schemas.microsoft.com/office/drawing/2014/main" val="20000"/>
                    </a:ext>
                  </a:extLst>
                </a:gridCol>
                <a:gridCol w="1361436">
                  <a:extLst>
                    <a:ext uri="{9D8B030D-6E8A-4147-A177-3AD203B41FA5}">
                      <a16:colId xmlns:a16="http://schemas.microsoft.com/office/drawing/2014/main" val="2141115938"/>
                    </a:ext>
                  </a:extLst>
                </a:gridCol>
                <a:gridCol w="1361436">
                  <a:extLst>
                    <a:ext uri="{9D8B030D-6E8A-4147-A177-3AD203B41FA5}">
                      <a16:colId xmlns:a16="http://schemas.microsoft.com/office/drawing/2014/main" val="975444713"/>
                    </a:ext>
                  </a:extLst>
                </a:gridCol>
              </a:tblGrid>
              <a:tr h="457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FLT3</a:t>
                      </a:r>
                      <a:r>
                        <a:rPr kumimoji="0" lang="en-US" sz="1800" b="1" i="0" u="none" strike="noStrike" cap="none" normalizeH="0" baseline="0" dirty="0">
                          <a:ln>
                            <a:noFill/>
                          </a:ln>
                          <a:solidFill>
                            <a:schemeClr val="tx1"/>
                          </a:solidFill>
                          <a:effectLst/>
                          <a:latin typeface="Calibri" panose="020F0502020204030204" pitchFamily="34" charset="0"/>
                        </a:rPr>
                        <a:t> ITD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FLT3 </a:t>
                      </a:r>
                      <a:r>
                        <a:rPr kumimoji="0" lang="en-US" sz="1800" b="1" i="0" u="none" strike="noStrike" cap="none" normalizeH="0" baseline="0" dirty="0">
                          <a:ln>
                            <a:noFill/>
                          </a:ln>
                          <a:solidFill>
                            <a:schemeClr val="tx1"/>
                          </a:solidFill>
                          <a:effectLst/>
                          <a:latin typeface="Calibri" panose="020F0502020204030204" pitchFamily="34" charset="0"/>
                        </a:rPr>
                        <a:t>TKD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 risk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AML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 novo 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AML-AHD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Therapy-related AML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HMA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632700"/>
                  </a:ext>
                </a:extLst>
              </a:tr>
            </a:tbl>
          </a:graphicData>
        </a:graphic>
      </p:graphicFrame>
      <p:sp>
        <p:nvSpPr>
          <p:cNvPr id="5" name="Rectangle 3">
            <a:extLst>
              <a:ext uri="{FF2B5EF4-FFF2-40B4-BE49-F238E27FC236}">
                <a16:creationId xmlns:a16="http://schemas.microsoft.com/office/drawing/2014/main" id="{11EEF4D2-E18B-CE5A-CA08-724842D0BAC9}"/>
              </a:ext>
            </a:extLst>
          </p:cNvPr>
          <p:cNvSpPr txBox="1">
            <a:spLocks noChangeArrowheads="1"/>
          </p:cNvSpPr>
          <p:nvPr/>
        </p:nvSpPr>
        <p:spPr bwMode="auto">
          <a:xfrm>
            <a:off x="609759" y="4879364"/>
            <a:ext cx="5453212" cy="13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1 patient with both </a:t>
            </a:r>
            <a:r>
              <a:rPr lang="en-US" altLang="en-US" sz="2200" b="0" i="1" kern="0" dirty="0"/>
              <a:t>FLT3</a:t>
            </a:r>
            <a:r>
              <a:rPr lang="en-US" altLang="en-US" sz="2200" b="0" kern="0" dirty="0"/>
              <a:t> ITD and TKD mutations was included in both subgroups</a:t>
            </a:r>
          </a:p>
        </p:txBody>
      </p:sp>
      <p:sp>
        <p:nvSpPr>
          <p:cNvPr id="2" name="TextBox 1">
            <a:extLst>
              <a:ext uri="{FF2B5EF4-FFF2-40B4-BE49-F238E27FC236}">
                <a16:creationId xmlns:a16="http://schemas.microsoft.com/office/drawing/2014/main" id="{6B6B7C0B-4C20-98D2-43AA-04D54F4E1106}"/>
              </a:ext>
            </a:extLst>
          </p:cNvPr>
          <p:cNvSpPr txBox="1"/>
          <p:nvPr/>
        </p:nvSpPr>
        <p:spPr bwMode="auto">
          <a:xfrm>
            <a:off x="8821882" y="6081138"/>
            <a:ext cx="2445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Data cutoff: March 22, 2022.</a:t>
            </a: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V-FAST Subgroup Analysis: TEAEs (Safety Analysis Set)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77513193"/>
              </p:ext>
            </p:extLst>
          </p:nvPr>
        </p:nvGraphicFramePr>
        <p:xfrm>
          <a:off x="512583" y="1586396"/>
          <a:ext cx="5255273" cy="4358720"/>
        </p:xfrm>
        <a:graphic>
          <a:graphicData uri="http://schemas.openxmlformats.org/drawingml/2006/table">
            <a:tbl>
              <a:tblPr/>
              <a:tblGrid>
                <a:gridCol w="2155611">
                  <a:extLst>
                    <a:ext uri="{9D8B030D-6E8A-4147-A177-3AD203B41FA5}">
                      <a16:colId xmlns:a16="http://schemas.microsoft.com/office/drawing/2014/main" val="20000"/>
                    </a:ext>
                  </a:extLst>
                </a:gridCol>
                <a:gridCol w="1069383">
                  <a:extLst>
                    <a:ext uri="{9D8B030D-6E8A-4147-A177-3AD203B41FA5}">
                      <a16:colId xmlns:a16="http://schemas.microsoft.com/office/drawing/2014/main" val="2141115938"/>
                    </a:ext>
                  </a:extLst>
                </a:gridCol>
                <a:gridCol w="1022888">
                  <a:extLst>
                    <a:ext uri="{9D8B030D-6E8A-4147-A177-3AD203B41FA5}">
                      <a16:colId xmlns:a16="http://schemas.microsoft.com/office/drawing/2014/main" val="975444713"/>
                    </a:ext>
                  </a:extLst>
                </a:gridCol>
                <a:gridCol w="1007391">
                  <a:extLst>
                    <a:ext uri="{9D8B030D-6E8A-4147-A177-3AD203B41FA5}">
                      <a16:colId xmlns:a16="http://schemas.microsoft.com/office/drawing/2014/main" val="572344105"/>
                    </a:ext>
                  </a:extLst>
                </a:gridCol>
              </a:tblGrid>
              <a:tr h="5648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FLT3</a:t>
                      </a:r>
                      <a:r>
                        <a:rPr kumimoji="0" lang="en-US" sz="1600" b="1" i="0" u="none" strike="noStrike" cap="none" normalizeH="0" baseline="0" dirty="0">
                          <a:ln>
                            <a:noFill/>
                          </a:ln>
                          <a:solidFill>
                            <a:schemeClr val="tx1"/>
                          </a:solidFill>
                          <a:effectLst/>
                          <a:latin typeface="Calibri" panose="020F0502020204030204" pitchFamily="34" charset="0"/>
                        </a:rPr>
                        <a:t> ITD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FLT3 </a:t>
                      </a:r>
                      <a:r>
                        <a:rPr kumimoji="0" lang="en-US" sz="1600" b="1" i="0" u="none" strike="noStrike" cap="none" normalizeH="0" baseline="0" dirty="0">
                          <a:ln>
                            <a:noFill/>
                          </a:ln>
                          <a:solidFill>
                            <a:schemeClr val="tx1"/>
                          </a:solidFill>
                          <a:effectLst/>
                          <a:latin typeface="Calibri" panose="020F0502020204030204" pitchFamily="34" charset="0"/>
                        </a:rPr>
                        <a:t>TKD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in ≥50%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54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≥3 TEAE in &gt;20%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9381718"/>
                  </a:ext>
                </a:extLst>
              </a:tr>
            </a:tbl>
          </a:graphicData>
        </a:graphic>
      </p:graphicFrame>
      <p:sp>
        <p:nvSpPr>
          <p:cNvPr id="3" name="Text Box 15">
            <a:extLst>
              <a:ext uri="{FF2B5EF4-FFF2-40B4-BE49-F238E27FC236}">
                <a16:creationId xmlns:a16="http://schemas.microsoft.com/office/drawing/2014/main" id="{F5AAE1DE-71ED-5F48-CC79-6BE9B7CCF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McCloskey. ASH 2022. Abstr 1436.</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E862F07A-7B1F-7934-79F3-9C92547F50DB}"/>
              </a:ext>
            </a:extLst>
          </p:cNvPr>
          <p:cNvGraphicFramePr>
            <a:graphicFrameLocks noGrp="1"/>
          </p:cNvGraphicFramePr>
          <p:nvPr>
            <p:extLst>
              <p:ext uri="{D42A27DB-BD31-4B8C-83A1-F6EECF244321}">
                <p14:modId xmlns:p14="http://schemas.microsoft.com/office/powerpoint/2010/main" val="2821188254"/>
              </p:ext>
            </p:extLst>
          </p:nvPr>
        </p:nvGraphicFramePr>
        <p:xfrm>
          <a:off x="5898060" y="1597685"/>
          <a:ext cx="5852752" cy="3413880"/>
        </p:xfrm>
        <a:graphic>
          <a:graphicData uri="http://schemas.openxmlformats.org/drawingml/2006/table">
            <a:tbl>
              <a:tblPr/>
              <a:tblGrid>
                <a:gridCol w="2879926">
                  <a:extLst>
                    <a:ext uri="{9D8B030D-6E8A-4147-A177-3AD203B41FA5}">
                      <a16:colId xmlns:a16="http://schemas.microsoft.com/office/drawing/2014/main" val="20000"/>
                    </a:ext>
                  </a:extLst>
                </a:gridCol>
                <a:gridCol w="1021909">
                  <a:extLst>
                    <a:ext uri="{9D8B030D-6E8A-4147-A177-3AD203B41FA5}">
                      <a16:colId xmlns:a16="http://schemas.microsoft.com/office/drawing/2014/main" val="2141115938"/>
                    </a:ext>
                  </a:extLst>
                </a:gridCol>
                <a:gridCol w="1021909">
                  <a:extLst>
                    <a:ext uri="{9D8B030D-6E8A-4147-A177-3AD203B41FA5}">
                      <a16:colId xmlns:a16="http://schemas.microsoft.com/office/drawing/2014/main" val="975444713"/>
                    </a:ext>
                  </a:extLst>
                </a:gridCol>
                <a:gridCol w="929008">
                  <a:extLst>
                    <a:ext uri="{9D8B030D-6E8A-4147-A177-3AD203B41FA5}">
                      <a16:colId xmlns:a16="http://schemas.microsoft.com/office/drawing/2014/main" val="572344105"/>
                    </a:ext>
                  </a:extLst>
                </a:gridCol>
              </a:tblGrid>
              <a:tr h="57924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FLT3</a:t>
                      </a:r>
                      <a:r>
                        <a:rPr kumimoji="0" lang="en-US" sz="1600" b="1" i="0" u="none" strike="noStrike" cap="none" normalizeH="0" baseline="0" dirty="0">
                          <a:ln>
                            <a:noFill/>
                          </a:ln>
                          <a:solidFill>
                            <a:schemeClr val="tx1"/>
                          </a:solidFill>
                          <a:effectLst/>
                          <a:latin typeface="Calibri" panose="020F0502020204030204" pitchFamily="34" charset="0"/>
                        </a:rPr>
                        <a:t> ITD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FLT3 </a:t>
                      </a:r>
                      <a:r>
                        <a:rPr kumimoji="0" lang="en-US" sz="1600" b="1" i="0" u="none" strike="noStrike" cap="none" normalizeH="0" baseline="0" dirty="0">
                          <a:ln>
                            <a:noFill/>
                          </a:ln>
                          <a:solidFill>
                            <a:schemeClr val="tx1"/>
                          </a:solidFill>
                          <a:effectLst/>
                          <a:latin typeface="Calibri" panose="020F0502020204030204" pitchFamily="34" charset="0"/>
                        </a:rPr>
                        <a:t>TKD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34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Acute respiratory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 bilirubin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Ejection fraction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Myocarditis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Small intestinal obstruction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5" name="Rectangle 3">
            <a:extLst>
              <a:ext uri="{FF2B5EF4-FFF2-40B4-BE49-F238E27FC236}">
                <a16:creationId xmlns:a16="http://schemas.microsoft.com/office/drawing/2014/main" id="{E0A0A39F-FCC8-8DEE-40C5-4012143FECFC}"/>
              </a:ext>
            </a:extLst>
          </p:cNvPr>
          <p:cNvSpPr txBox="1">
            <a:spLocks noChangeArrowheads="1"/>
          </p:cNvSpPr>
          <p:nvPr/>
        </p:nvSpPr>
        <p:spPr bwMode="auto">
          <a:xfrm>
            <a:off x="5898060" y="5127477"/>
            <a:ext cx="5943983" cy="514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Deaths observed in 22.2% (4/18) and 33.3% (2/6) of patients with </a:t>
            </a:r>
            <a:r>
              <a:rPr lang="en-US" altLang="en-US" sz="2000" b="0" i="1" kern="0" dirty="0"/>
              <a:t>FLT3</a:t>
            </a:r>
            <a:r>
              <a:rPr lang="en-US" altLang="en-US" sz="2000" b="0" kern="0" dirty="0"/>
              <a:t> ITD and </a:t>
            </a:r>
            <a:r>
              <a:rPr lang="en-US" altLang="en-US" sz="2000" b="0" i="1" kern="0" dirty="0"/>
              <a:t>FLT3</a:t>
            </a:r>
            <a:r>
              <a:rPr lang="en-US" altLang="en-US" sz="2000" b="0" kern="0" dirty="0"/>
              <a:t> TKD mutations, respectively; none related to treatment </a:t>
            </a:r>
          </a:p>
        </p:txBody>
      </p:sp>
      <p:sp>
        <p:nvSpPr>
          <p:cNvPr id="6" name="TextBox 5">
            <a:extLst>
              <a:ext uri="{FF2B5EF4-FFF2-40B4-BE49-F238E27FC236}">
                <a16:creationId xmlns:a16="http://schemas.microsoft.com/office/drawing/2014/main" id="{F04BD1ED-97BF-4CA7-F185-D8708DA5EEE7}"/>
              </a:ext>
            </a:extLst>
          </p:cNvPr>
          <p:cNvSpPr txBox="1"/>
          <p:nvPr/>
        </p:nvSpPr>
        <p:spPr bwMode="auto">
          <a:xfrm>
            <a:off x="8821882" y="6081138"/>
            <a:ext cx="2445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Data cutoff: March 22, 2022.</a:t>
            </a:r>
          </a:p>
        </p:txBody>
      </p:sp>
    </p:spTree>
    <p:extLst>
      <p:ext uri="{BB962C8B-B14F-4D97-AF65-F5344CB8AC3E}">
        <p14:creationId xmlns:p14="http://schemas.microsoft.com/office/powerpoint/2010/main" val="2525256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V-FAST Subgroup Analysis: Efficacy After Induction (Modified Safety Analysis Set)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723038551"/>
              </p:ext>
            </p:extLst>
          </p:nvPr>
        </p:nvGraphicFramePr>
        <p:xfrm>
          <a:off x="727072" y="1604963"/>
          <a:ext cx="10779127" cy="1585024"/>
        </p:xfrm>
        <a:graphic>
          <a:graphicData uri="http://schemas.openxmlformats.org/drawingml/2006/table">
            <a:tbl>
              <a:tblPr/>
              <a:tblGrid>
                <a:gridCol w="5160770">
                  <a:extLst>
                    <a:ext uri="{9D8B030D-6E8A-4147-A177-3AD203B41FA5}">
                      <a16:colId xmlns:a16="http://schemas.microsoft.com/office/drawing/2014/main" val="20000"/>
                    </a:ext>
                  </a:extLst>
                </a:gridCol>
                <a:gridCol w="2959530">
                  <a:extLst>
                    <a:ext uri="{9D8B030D-6E8A-4147-A177-3AD203B41FA5}">
                      <a16:colId xmlns:a16="http://schemas.microsoft.com/office/drawing/2014/main" val="2141115938"/>
                    </a:ext>
                  </a:extLst>
                </a:gridCol>
                <a:gridCol w="2658827">
                  <a:extLst>
                    <a:ext uri="{9D8B030D-6E8A-4147-A177-3AD203B41FA5}">
                      <a16:colId xmlns:a16="http://schemas.microsoft.com/office/drawing/2014/main" val="975444713"/>
                    </a:ext>
                  </a:extLst>
                </a:gridCol>
              </a:tblGrid>
              <a:tr h="2681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Efficacy Outcome,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FLT3</a:t>
                      </a:r>
                      <a:r>
                        <a:rPr kumimoji="0" lang="en-US" sz="2000" b="1" i="0" u="none" strike="noStrike" cap="none" normalizeH="0" baseline="0" dirty="0">
                          <a:ln>
                            <a:noFill/>
                          </a:ln>
                          <a:solidFill>
                            <a:schemeClr val="tx1"/>
                          </a:solidFill>
                          <a:effectLst/>
                          <a:latin typeface="Calibri" panose="020F0502020204030204" pitchFamily="34" charset="0"/>
                        </a:rPr>
                        <a:t> ITD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FLT3 </a:t>
                      </a:r>
                      <a:r>
                        <a:rPr kumimoji="0" lang="en-US" sz="2000" b="1" i="0" u="none" strike="noStrike" cap="none" normalizeH="0" baseline="0" dirty="0">
                          <a:ln>
                            <a:noFill/>
                          </a:ln>
                          <a:solidFill>
                            <a:schemeClr val="tx1"/>
                          </a:solidFill>
                          <a:effectLst/>
                          <a:latin typeface="Calibri" panose="020F0502020204030204" pitchFamily="34" charset="0"/>
                        </a:rPr>
                        <a:t>TKD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9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14/17 (82.4)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(83.3)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9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 in patients with MRD negativity</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5/10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9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Proceeded to HSCT by data cutoff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10/18 (55.6)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 Box 15">
            <a:extLst>
              <a:ext uri="{FF2B5EF4-FFF2-40B4-BE49-F238E27FC236}">
                <a16:creationId xmlns:a16="http://schemas.microsoft.com/office/drawing/2014/main" id="{F5AAE1DE-71ED-5F48-CC79-6BE9B7CCF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McCloskey. ASH 2022. Abstr 1436.</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457FC577-E51A-1A4B-4538-036F1C160E21}"/>
              </a:ext>
            </a:extLst>
          </p:cNvPr>
          <p:cNvSpPr txBox="1"/>
          <p:nvPr/>
        </p:nvSpPr>
        <p:spPr bwMode="auto">
          <a:xfrm>
            <a:off x="727073" y="3264679"/>
            <a:ext cx="10555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*Patients who received ≥1 dose of study drug and had evaluable BM result for CR or MRD assessment.</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13 with CR evaluated for MRD after first induction cycle by multicolor flow cytometry in BM aspirates (blast threshold of 0.1%).</a:t>
            </a:r>
          </a:p>
        </p:txBody>
      </p:sp>
      <p:sp>
        <p:nvSpPr>
          <p:cNvPr id="4" name="TextBox 3">
            <a:extLst>
              <a:ext uri="{FF2B5EF4-FFF2-40B4-BE49-F238E27FC236}">
                <a16:creationId xmlns:a16="http://schemas.microsoft.com/office/drawing/2014/main" id="{CC6A0195-CA39-6438-F09A-10E56E20F344}"/>
              </a:ext>
            </a:extLst>
          </p:cNvPr>
          <p:cNvSpPr txBox="1"/>
          <p:nvPr/>
        </p:nvSpPr>
        <p:spPr bwMode="auto">
          <a:xfrm>
            <a:off x="8821882" y="6081138"/>
            <a:ext cx="2445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Data cutoff: March 22, 2022.</a:t>
            </a:r>
          </a:p>
        </p:txBody>
      </p:sp>
    </p:spTree>
    <p:extLst>
      <p:ext uri="{BB962C8B-B14F-4D97-AF65-F5344CB8AC3E}">
        <p14:creationId xmlns:p14="http://schemas.microsoft.com/office/powerpoint/2010/main" val="273815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V-FAST Subgroup Analysis: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this V-FAST subgroup analysis, CPX-351 + </a:t>
            </a:r>
            <a:r>
              <a:rPr lang="en-US" altLang="en-US" sz="2800" dirty="0"/>
              <a:t>midostaurin demonstrated promising efficacy and manageable safety in newly diagnosed </a:t>
            </a:r>
            <a:r>
              <a:rPr lang="en-US" altLang="en-US" sz="2800" i="1" dirty="0"/>
              <a:t>FLT3</a:t>
            </a:r>
            <a:r>
              <a:rPr lang="en-US" altLang="en-US" sz="2800" dirty="0"/>
              <a:t>+ </a:t>
            </a:r>
            <a:r>
              <a:rPr lang="en-US" altLang="en-US" dirty="0"/>
              <a:t>AML, the majority of which was de novo AML</a:t>
            </a:r>
            <a:endParaRPr lang="en-US" altLang="en-US" sz="2800" dirty="0"/>
          </a:p>
          <a:p>
            <a:pPr lvl="1"/>
            <a:r>
              <a:rPr lang="en-US" altLang="en-US" dirty="0"/>
              <a:t>Promising remission rates observed with </a:t>
            </a:r>
            <a:r>
              <a:rPr lang="en-US" altLang="en-US" i="1" dirty="0"/>
              <a:t>FLT3</a:t>
            </a:r>
            <a:r>
              <a:rPr lang="en-US" altLang="en-US" dirty="0"/>
              <a:t> ITD and/or TKD mutations</a:t>
            </a:r>
            <a:endParaRPr lang="en-US" altLang="en-US" b="0" kern="0" dirty="0"/>
          </a:p>
          <a:p>
            <a:r>
              <a:rPr lang="en-US" altLang="en-US" dirty="0"/>
              <a:t>Investigators concluded that preliminary safety and efficacy results with CPX-351 + midostaurin were generally consistent for patients with </a:t>
            </a:r>
            <a:r>
              <a:rPr lang="en-US" altLang="en-US" i="1" dirty="0"/>
              <a:t>FLT3</a:t>
            </a:r>
            <a:r>
              <a:rPr lang="en-US" altLang="en-US" dirty="0"/>
              <a:t> ITD and </a:t>
            </a:r>
            <a:r>
              <a:rPr lang="en-US" altLang="en-US" i="1" dirty="0"/>
              <a:t>FLT3</a:t>
            </a:r>
            <a:r>
              <a:rPr lang="en-US" altLang="en-US" dirty="0"/>
              <a:t> TKD mutations, despite small sample sizes</a:t>
            </a:r>
            <a:endParaRPr lang="en-US" altLang="en-US" sz="2800" b="0" kern="0" dirty="0"/>
          </a:p>
        </p:txBody>
      </p:sp>
      <p:sp>
        <p:nvSpPr>
          <p:cNvPr id="2" name="Text Box 15">
            <a:extLst>
              <a:ext uri="{FF2B5EF4-FFF2-40B4-BE49-F238E27FC236}">
                <a16:creationId xmlns:a16="http://schemas.microsoft.com/office/drawing/2014/main" id="{6D4ABBE5-FEAD-B222-6FE4-7C563497B8A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McCloskey. ASH 2022. Abstr 1436.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F9174DEC6BD040861AD9AF7D55C394" ma:contentTypeVersion="1" ma:contentTypeDescription="Create a new document." ma:contentTypeScope="" ma:versionID="aa15d8aa6928052cc78f612ac56a6dcc">
  <xsd:schema xmlns:xsd="http://www.w3.org/2001/XMLSchema" xmlns:xs="http://www.w3.org/2001/XMLSchema" xmlns:p="http://schemas.microsoft.com/office/2006/metadata/properties" xmlns:ns2="d54cbe69-32bd-412a-b004-9152f949605e" xmlns:ns3="1118eb63-900a-4f32-ae21-0ac5752612c7" targetNamespace="http://schemas.microsoft.com/office/2006/metadata/properties" ma:root="true" ma:fieldsID="2d0af2bbebe82e0ace108e5faa491fc9" ns2:_="" ns3:_="">
    <xsd:import namespace="d54cbe69-32bd-412a-b004-9152f949605e"/>
    <xsd:import namespace="1118eb63-900a-4f32-ae21-0ac5752612c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118eb63-900a-4f32-ae21-0ac5752612c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56M7VY3CDVN5-2145160432-2</_dlc_DocId>
    <_dlc_DocIdUrl xmlns="d54cbe69-32bd-412a-b004-9152f949605e">
      <Url>https://intranet.clinicaloptions.com/mews/oncology/ONC_2022_ASH_CF_(5667)/LEUK_1436_McCloskey/_layouts/15/DocIdRedir.aspx?ID=56M7VY3CDVN5-2145160432-2</Url>
      <Description>56M7VY3CDVN5-2145160432-2</Description>
    </_dlc_DocIdUrl>
    <Document_x0020_Category xmlns="1118eb63-900a-4f32-ae21-0ac5752612c7">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EDA906-0647-47A7-989F-72AD6F266D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118eb63-900a-4f32-ae21-0ac5752612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www.w3.org/XML/1998/namespace"/>
    <ds:schemaRef ds:uri="http://purl.org/dc/elements/1.1/"/>
    <ds:schemaRef ds:uri="http://purl.org/dc/terms/"/>
    <ds:schemaRef ds:uri="http://schemas.microsoft.com/office/2006/documentManagement/type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1118eb63-900a-4f32-ae21-0ac5752612c7"/>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3227</TotalTime>
  <Words>1793</Words>
  <Application>Microsoft Office PowerPoint</Application>
  <PresentationFormat>Widescreen</PresentationFormat>
  <Paragraphs>272</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V-FAST Subgroup Analysis: CPX-351 + Midostaurin in Newly Diagnosed AML by FLT3 Mutation</vt:lpstr>
      <vt:lpstr>About These Slides</vt:lpstr>
      <vt:lpstr>V-FAST Subgroup Analysis: Background</vt:lpstr>
      <vt:lpstr>V-FAST: Study Design</vt:lpstr>
      <vt:lpstr>V-FAST Subgroup Analysis: Baseline Characteristics by FLT3 Mutation Status (Safety Analysis Set)</vt:lpstr>
      <vt:lpstr>V-FAST Subgroup Analysis: TEAEs (Safety Analysis Set)</vt:lpstr>
      <vt:lpstr>V-FAST Subgroup Analysis: Efficacy After Induction (Modified Safety Analysis Set)</vt:lpstr>
      <vt:lpstr>V-FAST Subgroup Analysis: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V-FAST Subgroup Analysis: CPX-351 + Midostaurin in Newly Diagnosed AML by FLT3 Mutation</dc:title>
  <dc:creator>Preferred User</dc:creator>
  <cp:lastModifiedBy>vwenzel@clinicaloptions.com</cp:lastModifiedBy>
  <cp:revision>126</cp:revision>
  <cp:lastPrinted>2016-09-26T20:21:49Z</cp:lastPrinted>
  <dcterms:created xsi:type="dcterms:W3CDTF">2005-05-27T15:08:01Z</dcterms:created>
  <dcterms:modified xsi:type="dcterms:W3CDTF">2022-12-17T20:16:11Z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0afc8d29-27cb-42cb-bbab-a1044fa81593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0x010100CAF9174DEC6BD040861AD9AF7D55C394</vt:lpwstr>
  </property>
  <property fmtid="{D5CDD505-2E9C-101B-9397-08002B2CF9AE}" pid="9" name="MediaServiceImageTags">
    <vt:lpwstr/>
  </property>
</Properties>
</file>