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321" r:id="rId5"/>
    <p:sldId id="558" r:id="rId6"/>
    <p:sldId id="544" r:id="rId7"/>
    <p:sldId id="2147480142" r:id="rId8"/>
    <p:sldId id="2147480145" r:id="rId9"/>
    <p:sldId id="568" r:id="rId10"/>
    <p:sldId id="2147480131" r:id="rId11"/>
    <p:sldId id="2147480153" r:id="rId12"/>
    <p:sldId id="2147480154" r:id="rId13"/>
    <p:sldId id="548" r:id="rId14"/>
    <p:sldId id="2147480155" r:id="rId15"/>
    <p:sldId id="2147480152" r:id="rId16"/>
    <p:sldId id="549" r:id="rId17"/>
    <p:sldId id="31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6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8565475C-9791-6C74-4231-99A53F05625E}" name="Amber Williams" initials="AW" userId="S::awilliams@cealliance.com::981bbddf-314c-40a4-aea3-441dcc545642" providerId="AD"/>
  <p188:author id="{10A4F08C-805E-288D-44AC-1400A9161E58}" name="Gwyneth Hunger" initials="GH" userId="S::ghunger@clinicalcaresolutions.net::428137d0-8d03-44a8-85df-3a472e59ac58" providerId="AD"/>
  <p188:author id="{F5E7DCA8-F53B-B5C8-8391-F3620B7103D9}" name="Marie Becker" initials="MB" userId="678dbc600df1e17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ber Williams" initials="AW" lastIdx="59" clrIdx="0">
    <p:extLst>
      <p:ext uri="{19B8F6BF-5375-455C-9EA6-DF929625EA0E}">
        <p15:presenceInfo xmlns:p15="http://schemas.microsoft.com/office/powerpoint/2012/main" userId="S::awilliams@cealliance.com::981bbddf-314c-40a4-aea3-441dcc545642" providerId="AD"/>
      </p:ext>
    </p:extLst>
  </p:cmAuthor>
  <p:cmAuthor id="2" name="Kendall Schick" initials="KS" lastIdx="35" clrIdx="1">
    <p:extLst>
      <p:ext uri="{19B8F6BF-5375-455C-9EA6-DF929625EA0E}">
        <p15:presenceInfo xmlns:p15="http://schemas.microsoft.com/office/powerpoint/2012/main" userId="S::kschick@cealliance.com::e9c89993-794a-4b04-97ba-0001b7eeca96" providerId="AD"/>
      </p:ext>
    </p:extLst>
  </p:cmAuthor>
  <p:cmAuthor id="3" name="Allison Weckerle" initials="AW" lastIdx="20" clrIdx="2">
    <p:extLst>
      <p:ext uri="{19B8F6BF-5375-455C-9EA6-DF929625EA0E}">
        <p15:presenceInfo xmlns:p15="http://schemas.microsoft.com/office/powerpoint/2012/main" userId="S::aweckerle@cealliance.com::2aecc5db-e215-47aa-9eb4-82d4e2a56303" providerId="AD"/>
      </p:ext>
    </p:extLst>
  </p:cmAuthor>
  <p:cmAuthor id="4" name="Timothy Quill" initials="TQ" lastIdx="5" clrIdx="3">
    <p:extLst>
      <p:ext uri="{19B8F6BF-5375-455C-9EA6-DF929625EA0E}">
        <p15:presenceInfo xmlns:p15="http://schemas.microsoft.com/office/powerpoint/2012/main" userId="S::tquill@clinicaloptions.com::b1dc6efb-2995-45e7-a306-57a2c67aa886" providerId="AD"/>
      </p:ext>
    </p:extLst>
  </p:cmAuthor>
  <p:cmAuthor id="5" name="Andrea Boecler" initials="AB" lastIdx="3" clrIdx="4">
    <p:extLst>
      <p:ext uri="{19B8F6BF-5375-455C-9EA6-DF929625EA0E}">
        <p15:presenceInfo xmlns:p15="http://schemas.microsoft.com/office/powerpoint/2012/main" userId="S::aboecler@clinicaloptions.com::28e82037-1239-4052-943b-ae184e0bc2af" providerId="AD"/>
      </p:ext>
    </p:extLst>
  </p:cmAuthor>
  <p:cmAuthor id="6" name="Nicole Mitchell" initials="" lastIdx="2" clrIdx="5">
    <p:extLst>
      <p:ext uri="{19B8F6BF-5375-455C-9EA6-DF929625EA0E}">
        <p15:presenceInfo xmlns:p15="http://schemas.microsoft.com/office/powerpoint/2012/main" userId="S::nmitchell@practicingclinicians.com::e6112baa-5d07-499c-8da8-7bdc6749eb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F3B19F"/>
    <a:srgbClr val="015873"/>
    <a:srgbClr val="0186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AC9F79-5BBC-F544-8D6D-094D57248293}" v="128" dt="2025-04-10T13:54:31.721"/>
    <p1510:client id="{6FDCB856-34AC-4D1E-B0DF-E408CCE87355}" v="388" dt="2025-04-10T14:03:59.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19" autoAdjust="0"/>
    <p:restoredTop sz="84838" autoAdjust="0"/>
  </p:normalViewPr>
  <p:slideViewPr>
    <p:cSldViewPr snapToGrid="0">
      <p:cViewPr varScale="1">
        <p:scale>
          <a:sx n="66" d="100"/>
          <a:sy n="66" d="100"/>
        </p:scale>
        <p:origin x="468" y="40"/>
      </p:cViewPr>
      <p:guideLst>
        <p:guide pos="3840"/>
        <p:guide orient="horz" pos="62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68000294814942E-2"/>
          <c:y val="6.5471467439724276E-2"/>
          <c:w val="0.89316311865073028"/>
          <c:h val="0.7691071024667393"/>
        </c:manualLayout>
      </c:layout>
      <c:scatterChart>
        <c:scatterStyle val="lineMarker"/>
        <c:varyColors val="0"/>
        <c:ser>
          <c:idx val="0"/>
          <c:order val="0"/>
          <c:tx>
            <c:strRef>
              <c:f>Sheet1!$B$1</c:f>
              <c:strCache>
                <c:ptCount val="1"/>
                <c:pt idx="0">
                  <c:v>KM marker</c:v>
                </c:pt>
              </c:strCache>
            </c:strRef>
          </c:tx>
          <c:spPr>
            <a:ln w="25400" cap="rnd">
              <a:noFill/>
              <a:round/>
            </a:ln>
            <a:effectLst/>
          </c:spPr>
          <c:marker>
            <c:symbol val="plus"/>
            <c:size val="5"/>
            <c:spPr>
              <a:noFill/>
              <a:ln w="9525">
                <a:solidFill>
                  <a:srgbClr val="6797C5"/>
                </a:solidFill>
              </a:ln>
              <a:effectLst/>
            </c:spPr>
          </c:marker>
          <c:xVal>
            <c:numRef>
              <c:f>Sheet1!$A$2:$A$17</c:f>
              <c:numCache>
                <c:formatCode>General</c:formatCode>
                <c:ptCount val="16"/>
                <c:pt idx="0">
                  <c:v>0</c:v>
                </c:pt>
                <c:pt idx="1">
                  <c:v>12</c:v>
                </c:pt>
                <c:pt idx="2">
                  <c:v>24.5</c:v>
                </c:pt>
                <c:pt idx="3">
                  <c:v>35.700000000000003</c:v>
                </c:pt>
                <c:pt idx="4">
                  <c:v>45.4</c:v>
                </c:pt>
                <c:pt idx="5">
                  <c:v>60</c:v>
                </c:pt>
                <c:pt idx="6">
                  <c:v>12</c:v>
                </c:pt>
                <c:pt idx="7">
                  <c:v>12</c:v>
                </c:pt>
                <c:pt idx="8">
                  <c:v>24</c:v>
                </c:pt>
                <c:pt idx="9">
                  <c:v>24</c:v>
                </c:pt>
                <c:pt idx="10">
                  <c:v>36</c:v>
                </c:pt>
                <c:pt idx="11">
                  <c:v>36</c:v>
                </c:pt>
                <c:pt idx="12">
                  <c:v>48</c:v>
                </c:pt>
                <c:pt idx="13">
                  <c:v>48</c:v>
                </c:pt>
                <c:pt idx="14">
                  <c:v>60</c:v>
                </c:pt>
                <c:pt idx="15">
                  <c:v>60</c:v>
                </c:pt>
              </c:numCache>
            </c:numRef>
          </c:xVal>
          <c:yVal>
            <c:numRef>
              <c:f>Sheet1!$B$2:$B$17</c:f>
              <c:numCache>
                <c:formatCode>General</c:formatCode>
                <c:ptCount val="16"/>
              </c:numCache>
            </c:numRef>
          </c:yVal>
          <c:smooth val="0"/>
          <c:extLst>
            <c:ext xmlns:c16="http://schemas.microsoft.com/office/drawing/2014/chart" uri="{C3380CC4-5D6E-409C-BE32-E72D297353CC}">
              <c16:uniqueId val="{00000000-99DD-4DF4-A4D8-4208C7DC61C1}"/>
            </c:ext>
          </c:extLst>
        </c:ser>
        <c:dLbls>
          <c:showLegendKey val="0"/>
          <c:showVal val="0"/>
          <c:showCatName val="0"/>
          <c:showSerName val="0"/>
          <c:showPercent val="0"/>
          <c:showBubbleSize val="0"/>
        </c:dLbls>
        <c:axId val="214240207"/>
        <c:axId val="214241167"/>
      </c:scatterChart>
      <c:valAx>
        <c:axId val="214240207"/>
        <c:scaling>
          <c:orientation val="minMax"/>
          <c:max val="60"/>
          <c:min val="0"/>
        </c:scaling>
        <c:delete val="0"/>
        <c:axPos val="b"/>
        <c:numFmt formatCode="General" sourceLinked="1"/>
        <c:majorTickMark val="out"/>
        <c:minorTickMark val="none"/>
        <c:tickLblPos val="nextTo"/>
        <c:spPr>
          <a:noFill/>
          <a:ln w="28575" cap="sq" cmpd="sng" algn="ctr">
            <a:solidFill>
              <a:srgbClr val="000000"/>
            </a:solidFill>
            <a:miter lim="800000"/>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214241167"/>
        <c:crosses val="autoZero"/>
        <c:crossBetween val="midCat"/>
        <c:majorUnit val="3"/>
        <c:minorUnit val="3"/>
      </c:valAx>
      <c:valAx>
        <c:axId val="214241167"/>
        <c:scaling>
          <c:orientation val="minMax"/>
          <c:max val="100"/>
          <c:min val="0"/>
        </c:scaling>
        <c:delete val="0"/>
        <c:axPos val="l"/>
        <c:numFmt formatCode="#,##0" sourceLinked="0"/>
        <c:majorTickMark val="out"/>
        <c:minorTickMark val="none"/>
        <c:tickLblPos val="nextTo"/>
        <c:spPr>
          <a:noFill/>
          <a:ln w="28575" cap="sq" cmpd="sng" algn="ctr">
            <a:solidFill>
              <a:srgbClr val="000000"/>
            </a:solidFill>
            <a:miter lim="800000"/>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214240207"/>
        <c:crosses val="autoZero"/>
        <c:crossBetween val="midCat"/>
        <c:majorUnit val="20"/>
        <c:minorUnit val="0.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78A1DA-9125-49EE-9110-E83171D6B012}" type="datetimeFigureOut">
              <a:rPr lang="en-US" smtClean="0"/>
              <a:t>5/23/2025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5331EA-F62C-43DF-8099-C6F32DC3F6B9}" type="slidenum">
              <a:rPr lang="en-US" smtClean="0"/>
              <a:t>‹#›</a:t>
            </a:fld>
            <a:endParaRPr lang="en-US"/>
          </a:p>
        </p:txBody>
      </p:sp>
    </p:spTree>
    <p:extLst>
      <p:ext uri="{BB962C8B-B14F-4D97-AF65-F5344CB8AC3E}">
        <p14:creationId xmlns:p14="http://schemas.microsoft.com/office/powerpoint/2010/main" val="417298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fld id="{965331EA-F62C-43DF-8099-C6F32DC3F6B9}" type="slidenum">
              <a:rPr lang="en-US" smtClean="0"/>
              <a:t>1</a:t>
            </a:fld>
            <a:endParaRPr lang="en-US"/>
          </a:p>
        </p:txBody>
      </p:sp>
    </p:spTree>
    <p:extLst>
      <p:ext uri="{BB962C8B-B14F-4D97-AF65-F5344CB8AC3E}">
        <p14:creationId xmlns:p14="http://schemas.microsoft.com/office/powerpoint/2010/main" val="2225321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a:t>1L, first-line; EGFRm, EGFR-mutated EMA, European Medicines Agency; NSCLC, non-small-cell lung cancer; PFS, progression-free survival; </a:t>
            </a:r>
            <a:r>
              <a:rPr lang="en-US" altLang="en-US" sz="1200" i="1" err="1"/>
              <a:t>tx</a:t>
            </a:r>
            <a:r>
              <a:rPr lang="en-US" altLang="en-US" sz="1200" i="1"/>
              <a:t>, treatment.</a:t>
            </a:r>
            <a:endParaRPr lang="en-US" i="1"/>
          </a:p>
        </p:txBody>
      </p:sp>
      <p:sp>
        <p:nvSpPr>
          <p:cNvPr id="4" name="Slide Number Placeholder 3"/>
          <p:cNvSpPr>
            <a:spLocks noGrp="1"/>
          </p:cNvSpPr>
          <p:nvPr>
            <p:ph type="sldNum" sz="quarter" idx="5"/>
          </p:nvPr>
        </p:nvSpPr>
        <p:spPr/>
        <p:txBody>
          <a:bodyPr/>
          <a:lstStyle/>
          <a:p>
            <a:fld id="{965331EA-F62C-43DF-8099-C6F32DC3F6B9}" type="slidenum">
              <a:rPr lang="en-US" smtClean="0"/>
              <a:t>3</a:t>
            </a:fld>
            <a:endParaRPr lang="en-US"/>
          </a:p>
        </p:txBody>
      </p:sp>
    </p:spTree>
    <p:extLst>
      <p:ext uri="{BB962C8B-B14F-4D97-AF65-F5344CB8AC3E}">
        <p14:creationId xmlns:p14="http://schemas.microsoft.com/office/powerpoint/2010/main" val="447963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5D90-43EB-74C9-1551-81C17DF3E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82B78-840D-7DA9-52D7-24CE88B69B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5E688-B577-1729-A04D-CD88430E90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BICR, blinded independent central review; ECOG, Eastern Cooperative Oncology Group; icDoR, intracranial duration of response; icORR, intracranial overall response rate; icPFS, intracranial progression-free survival; </a:t>
            </a:r>
            <a:r>
              <a:rPr lang="en-US" altLang="en-US" sz="1200" b="0" i="1"/>
              <a:t>NSCLC, non-small-cell lung cancer; </a:t>
            </a:r>
            <a:r>
              <a:rPr lang="en-US" b="0" i="1"/>
              <a:t>OS, overall survival; PFS, progression-free survival; </a:t>
            </a:r>
            <a:r>
              <a:rPr lang="fr-FR" b="0" i="1"/>
              <a:t>PS, performance status; </a:t>
            </a:r>
            <a:r>
              <a:rPr lang="en-US" b="0" i="1"/>
              <a:t>RECIST, </a:t>
            </a:r>
            <a:r>
              <a:rPr lang="en-US" sz="1200" b="0" i="1" kern="1200">
                <a:solidFill>
                  <a:schemeClr val="tx1"/>
                </a:solidFill>
                <a:latin typeface="+mn-lt"/>
                <a:ea typeface="+mn-ea"/>
                <a:cs typeface="+mn-cs"/>
              </a:rPr>
              <a:t>Response Evaluation Criteria in Solid Tumors; </a:t>
            </a:r>
            <a:r>
              <a:rPr lang="en-US" b="0" i="1"/>
              <a:t>TTSP, time to symptomatic progression; tx, treatment.</a:t>
            </a:r>
          </a:p>
          <a:p>
            <a:endParaRPr lang="en-US" i="1"/>
          </a:p>
        </p:txBody>
      </p:sp>
      <p:sp>
        <p:nvSpPr>
          <p:cNvPr id="4" name="Slide Number Placeholder 3">
            <a:extLst>
              <a:ext uri="{FF2B5EF4-FFF2-40B4-BE49-F238E27FC236}">
                <a16:creationId xmlns:a16="http://schemas.microsoft.com/office/drawing/2014/main" id="{960D3F4E-A521-863B-79EA-9247730AA783}"/>
              </a:ext>
            </a:extLst>
          </p:cNvPr>
          <p:cNvSpPr>
            <a:spLocks noGrp="1"/>
          </p:cNvSpPr>
          <p:nvPr>
            <p:ph type="sldNum" sz="quarter" idx="5"/>
          </p:nvPr>
        </p:nvSpPr>
        <p:spPr/>
        <p:txBody>
          <a:bodyPr/>
          <a:lstStyle/>
          <a:p>
            <a:fld id="{965331EA-F62C-43DF-8099-C6F32DC3F6B9}" type="slidenum">
              <a:rPr lang="en-US" smtClean="0"/>
              <a:t>4</a:t>
            </a:fld>
            <a:endParaRPr lang="en-US"/>
          </a:p>
        </p:txBody>
      </p:sp>
    </p:spTree>
    <p:extLst>
      <p:ext uri="{BB962C8B-B14F-4D97-AF65-F5344CB8AC3E}">
        <p14:creationId xmlns:p14="http://schemas.microsoft.com/office/powerpoint/2010/main" val="3037276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ECOG, Eastern Cooperative Oncology Group; </a:t>
            </a:r>
            <a:r>
              <a:rPr lang="fr-FR" i="1"/>
              <a:t>PS, performance status.</a:t>
            </a:r>
            <a:endParaRPr lang="en-US"/>
          </a:p>
        </p:txBody>
      </p:sp>
      <p:sp>
        <p:nvSpPr>
          <p:cNvPr id="4" name="Slide Number Placeholder 3"/>
          <p:cNvSpPr>
            <a:spLocks noGrp="1"/>
          </p:cNvSpPr>
          <p:nvPr>
            <p:ph type="sldNum" sz="quarter" idx="5"/>
          </p:nvPr>
        </p:nvSpPr>
        <p:spPr/>
        <p:txBody>
          <a:bodyPr/>
          <a:lstStyle/>
          <a:p>
            <a:fld id="{965331EA-F62C-43DF-8099-C6F32DC3F6B9}" type="slidenum">
              <a:rPr lang="en-US" smtClean="0"/>
              <a:t>5</a:t>
            </a:fld>
            <a:endParaRPr lang="en-US"/>
          </a:p>
        </p:txBody>
      </p:sp>
    </p:spTree>
    <p:extLst>
      <p:ext uri="{BB962C8B-B14F-4D97-AF65-F5344CB8AC3E}">
        <p14:creationId xmlns:p14="http://schemas.microsoft.com/office/powerpoint/2010/main" val="193550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a:solidFill>
                  <a:schemeClr val="tx1"/>
                </a:solidFill>
                <a:latin typeface="+mn-lt"/>
                <a:ea typeface="+mn-ea"/>
                <a:cs typeface="+mn-cs"/>
              </a:rPr>
              <a:t>NR, not reached; OS, overall survival.</a:t>
            </a:r>
            <a:endParaRPr lang="fr-FR" i="1"/>
          </a:p>
          <a:p>
            <a:endParaRPr lang="en-US"/>
          </a:p>
        </p:txBody>
      </p:sp>
      <p:sp>
        <p:nvSpPr>
          <p:cNvPr id="4" name="Slide Number Placeholder 3"/>
          <p:cNvSpPr>
            <a:spLocks noGrp="1"/>
          </p:cNvSpPr>
          <p:nvPr>
            <p:ph type="sldNum" sz="quarter" idx="5"/>
          </p:nvPr>
        </p:nvSpPr>
        <p:spPr/>
        <p:txBody>
          <a:bodyPr/>
          <a:lstStyle/>
          <a:p>
            <a:fld id="{965331EA-F62C-43DF-8099-C6F32DC3F6B9}" type="slidenum">
              <a:rPr lang="en-US" smtClean="0"/>
              <a:t>6</a:t>
            </a:fld>
            <a:endParaRPr lang="en-US"/>
          </a:p>
        </p:txBody>
      </p:sp>
    </p:spTree>
    <p:extLst>
      <p:ext uri="{BB962C8B-B14F-4D97-AF65-F5344CB8AC3E}">
        <p14:creationId xmlns:p14="http://schemas.microsoft.com/office/powerpoint/2010/main" val="323308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Aptos" panose="02110004020202020204"/>
                <a:ea typeface="+mn-ea"/>
                <a:cs typeface="+mn-cs"/>
              </a:rPr>
              <a:t>ECOG, Eastern Cooperative Oncology Group; </a:t>
            </a:r>
            <a:r>
              <a:rPr lang="en-US" sz="1200" i="1" kern="1200">
                <a:solidFill>
                  <a:schemeClr val="tx1"/>
                </a:solidFill>
                <a:latin typeface="+mn-lt"/>
                <a:ea typeface="+mn-ea"/>
                <a:cs typeface="+mn-cs"/>
              </a:rPr>
              <a:t>OS, overall survival; </a:t>
            </a:r>
            <a:r>
              <a:rPr kumimoji="0" lang="fr-FR" sz="1200" b="0" i="1" u="none" strike="noStrike" kern="1200" cap="none" spc="0" normalizeH="0" baseline="0" noProof="0">
                <a:ln>
                  <a:noFill/>
                </a:ln>
                <a:solidFill>
                  <a:prstClr val="black"/>
                </a:solidFill>
                <a:effectLst/>
                <a:uLnTx/>
                <a:uFillTx/>
                <a:latin typeface="Aptos" panose="02110004020202020204"/>
                <a:ea typeface="+mn-ea"/>
                <a:cs typeface="+mn-cs"/>
              </a:rPr>
              <a:t>PS, performance status.</a:t>
            </a:r>
            <a:endParaRPr lang="fr-FR" i="1"/>
          </a:p>
          <a:p>
            <a:endParaRPr lang="en-US"/>
          </a:p>
        </p:txBody>
      </p:sp>
      <p:sp>
        <p:nvSpPr>
          <p:cNvPr id="4" name="Slide Number Placeholder 3"/>
          <p:cNvSpPr>
            <a:spLocks noGrp="1"/>
          </p:cNvSpPr>
          <p:nvPr>
            <p:ph type="sldNum" sz="quarter" idx="5"/>
          </p:nvPr>
        </p:nvSpPr>
        <p:spPr/>
        <p:txBody>
          <a:bodyPr/>
          <a:lstStyle/>
          <a:p>
            <a:fld id="{965331EA-F62C-43DF-8099-C6F32DC3F6B9}" type="slidenum">
              <a:rPr lang="en-US" smtClean="0"/>
              <a:t>7</a:t>
            </a:fld>
            <a:endParaRPr lang="en-US"/>
          </a:p>
        </p:txBody>
      </p:sp>
    </p:spTree>
    <p:extLst>
      <p:ext uri="{BB962C8B-B14F-4D97-AF65-F5344CB8AC3E}">
        <p14:creationId xmlns:p14="http://schemas.microsoft.com/office/powerpoint/2010/main" val="3098383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9B48A-BCA6-2B76-E79B-52DCDC42F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5DF84-F52B-E9D6-9CBF-E495934BF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D3387-EE54-0809-F4C1-AE4AC5759B7B}"/>
              </a:ext>
            </a:extLst>
          </p:cNvPr>
          <p:cNvSpPr>
            <a:spLocks noGrp="1"/>
          </p:cNvSpPr>
          <p:nvPr>
            <p:ph type="body" idx="1"/>
          </p:nvPr>
        </p:nvSpPr>
        <p:spPr/>
        <p:txBody>
          <a:bodyPr/>
          <a:lstStyle/>
          <a:p>
            <a:r>
              <a:rPr lang="en-US" i="1"/>
              <a:t>1L, first-line; 2L, second-line; CT, chemotherapy; TKI, tyrosine kinase inhibitor.</a:t>
            </a:r>
          </a:p>
        </p:txBody>
      </p:sp>
      <p:sp>
        <p:nvSpPr>
          <p:cNvPr id="4" name="Slide Number Placeholder 3">
            <a:extLst>
              <a:ext uri="{FF2B5EF4-FFF2-40B4-BE49-F238E27FC236}">
                <a16:creationId xmlns:a16="http://schemas.microsoft.com/office/drawing/2014/main" id="{0BBFCB2E-00D1-4A25-E08E-C44F54D8A6E0}"/>
              </a:ext>
            </a:extLst>
          </p:cNvPr>
          <p:cNvSpPr>
            <a:spLocks noGrp="1"/>
          </p:cNvSpPr>
          <p:nvPr>
            <p:ph type="sldNum" sz="quarter" idx="5"/>
          </p:nvPr>
        </p:nvSpPr>
        <p:spPr/>
        <p:txBody>
          <a:bodyPr/>
          <a:lstStyle/>
          <a:p>
            <a:fld id="{965331EA-F62C-43DF-8099-C6F32DC3F6B9}" type="slidenum">
              <a:rPr lang="en-US" smtClean="0"/>
              <a:t>8</a:t>
            </a:fld>
            <a:endParaRPr lang="en-US"/>
          </a:p>
        </p:txBody>
      </p:sp>
    </p:spTree>
    <p:extLst>
      <p:ext uri="{BB962C8B-B14F-4D97-AF65-F5344CB8AC3E}">
        <p14:creationId xmlns:p14="http://schemas.microsoft.com/office/powerpoint/2010/main" val="762401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16C20-FBD6-8CB1-D54F-306E9A7BC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7A2AE-59D5-48DE-5883-794901FA6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29ABD-72BE-8E7C-293E-2CEF3A461A05}"/>
              </a:ext>
            </a:extLst>
          </p:cNvPr>
          <p:cNvSpPr>
            <a:spLocks noGrp="1"/>
          </p:cNvSpPr>
          <p:nvPr>
            <p:ph type="body" idx="1"/>
          </p:nvPr>
        </p:nvSpPr>
        <p:spPr/>
        <p:txBody>
          <a:bodyPr/>
          <a:lstStyle/>
          <a:p>
            <a:r>
              <a:rPr lang="en-US" i="1"/>
              <a:t>icDoR, intracranial duration of response; icORR, intracranial objective response rate; icPFS, intracranial progression-free survival; TTSP, time to symptomatic progression.</a:t>
            </a:r>
          </a:p>
        </p:txBody>
      </p:sp>
      <p:sp>
        <p:nvSpPr>
          <p:cNvPr id="4" name="Slide Number Placeholder 3">
            <a:extLst>
              <a:ext uri="{FF2B5EF4-FFF2-40B4-BE49-F238E27FC236}">
                <a16:creationId xmlns:a16="http://schemas.microsoft.com/office/drawing/2014/main" id="{28DBD4FD-1E76-C2A0-5050-1ADEF3DBDF75}"/>
              </a:ext>
            </a:extLst>
          </p:cNvPr>
          <p:cNvSpPr>
            <a:spLocks noGrp="1"/>
          </p:cNvSpPr>
          <p:nvPr>
            <p:ph type="sldNum" sz="quarter" idx="5"/>
          </p:nvPr>
        </p:nvSpPr>
        <p:spPr/>
        <p:txBody>
          <a:bodyPr/>
          <a:lstStyle/>
          <a:p>
            <a:fld id="{965331EA-F62C-43DF-8099-C6F32DC3F6B9}" type="slidenum">
              <a:rPr lang="en-US" smtClean="0"/>
              <a:t>9</a:t>
            </a:fld>
            <a:endParaRPr lang="en-US"/>
          </a:p>
        </p:txBody>
      </p:sp>
    </p:spTree>
    <p:extLst>
      <p:ext uri="{BB962C8B-B14F-4D97-AF65-F5344CB8AC3E}">
        <p14:creationId xmlns:p14="http://schemas.microsoft.com/office/powerpoint/2010/main" val="2341600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a:solidFill>
                  <a:schemeClr val="tx1"/>
                </a:solidFill>
                <a:latin typeface="+mn-lt"/>
                <a:ea typeface="+mn-ea"/>
                <a:cs typeface="+mn-cs"/>
              </a:rPr>
              <a:t>AE, adverse </a:t>
            </a:r>
            <a:r>
              <a:rPr lang="en-US" i="1"/>
              <a:t>event; ALT, alanine transaminase; AST, aspartate aminotransferase; </a:t>
            </a:r>
            <a:r>
              <a:rPr lang="en-US" i="1" err="1"/>
              <a:t>VTE</a:t>
            </a:r>
            <a:r>
              <a:rPr lang="en-US" i="1"/>
              <a:t>, </a:t>
            </a:r>
            <a:r>
              <a:rPr lang="en-US" sz="1200" i="1" kern="1200" noProof="0">
                <a:solidFill>
                  <a:schemeClr val="tx1"/>
                </a:solidFill>
                <a:latin typeface="+mn-lt"/>
                <a:ea typeface="+mn-ea"/>
                <a:cs typeface="+mn-cs"/>
              </a:rPr>
              <a:t>venous thromboembolism.</a:t>
            </a:r>
            <a:endParaRPr lang="en-US" i="1"/>
          </a:p>
        </p:txBody>
      </p:sp>
      <p:sp>
        <p:nvSpPr>
          <p:cNvPr id="4" name="Slide Number Placeholder 3"/>
          <p:cNvSpPr>
            <a:spLocks noGrp="1"/>
          </p:cNvSpPr>
          <p:nvPr>
            <p:ph type="sldNum" sz="quarter" idx="5"/>
          </p:nvPr>
        </p:nvSpPr>
        <p:spPr/>
        <p:txBody>
          <a:bodyPr/>
          <a:lstStyle/>
          <a:p>
            <a:fld id="{965331EA-F62C-43DF-8099-C6F32DC3F6B9}" type="slidenum">
              <a:rPr lang="en-US" smtClean="0"/>
              <a:t>10</a:t>
            </a:fld>
            <a:endParaRPr lang="en-US"/>
          </a:p>
        </p:txBody>
      </p:sp>
    </p:spTree>
    <p:extLst>
      <p:ext uri="{BB962C8B-B14F-4D97-AF65-F5344CB8AC3E}">
        <p14:creationId xmlns:p14="http://schemas.microsoft.com/office/powerpoint/2010/main" val="1502372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4E0E6-7DE6-A818-406E-0610F5145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2504F4-52A6-6DC7-C8F9-48E4BBC482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54E60-1B79-1ABF-C4FE-42D0A80D70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1L, first-line; AE, adverse event; VTE, </a:t>
            </a:r>
            <a:r>
              <a:rPr lang="en-US" sz="1200" i="1" kern="1200" noProof="0">
                <a:solidFill>
                  <a:schemeClr val="tx1"/>
                </a:solidFill>
                <a:latin typeface="+mn-lt"/>
                <a:ea typeface="+mn-ea"/>
                <a:cs typeface="+mn-cs"/>
              </a:rPr>
              <a:t>venous thromboembolism.</a:t>
            </a:r>
            <a:endParaRPr lang="en-US" i="1"/>
          </a:p>
        </p:txBody>
      </p:sp>
      <p:sp>
        <p:nvSpPr>
          <p:cNvPr id="4" name="Slide Number Placeholder 3">
            <a:extLst>
              <a:ext uri="{FF2B5EF4-FFF2-40B4-BE49-F238E27FC236}">
                <a16:creationId xmlns:a16="http://schemas.microsoft.com/office/drawing/2014/main" id="{0EED1A7E-8790-0A39-469E-005EE2911618}"/>
              </a:ext>
            </a:extLst>
          </p:cNvPr>
          <p:cNvSpPr>
            <a:spLocks noGrp="1"/>
          </p:cNvSpPr>
          <p:nvPr>
            <p:ph type="sldNum" sz="quarter" idx="5"/>
          </p:nvPr>
        </p:nvSpPr>
        <p:spPr/>
        <p:txBody>
          <a:bodyPr/>
          <a:lstStyle/>
          <a:p>
            <a:fld id="{965331EA-F62C-43DF-8099-C6F32DC3F6B9}" type="slidenum">
              <a:rPr lang="en-US" smtClean="0"/>
              <a:t>11</a:t>
            </a:fld>
            <a:endParaRPr lang="en-US"/>
          </a:p>
        </p:txBody>
      </p:sp>
    </p:spTree>
    <p:extLst>
      <p:ext uri="{BB962C8B-B14F-4D97-AF65-F5344CB8AC3E}">
        <p14:creationId xmlns:p14="http://schemas.microsoft.com/office/powerpoint/2010/main" val="3785947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EB584-D0CE-A717-882D-0361971BE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25C5F-B054-B738-7CB8-7125F09F8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9DD192-7A33-4C49-C9F9-1867CE0E28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AE, adverse event; IRR, infusion-related reaction; SoC, standard of care; Tx, treatment; </a:t>
            </a:r>
            <a:r>
              <a:rPr lang="en-US" i="1" err="1"/>
              <a:t>VTE</a:t>
            </a:r>
            <a:r>
              <a:rPr lang="en-US" i="1"/>
              <a:t>, </a:t>
            </a:r>
            <a:r>
              <a:rPr lang="en-US" sz="1200" i="1" kern="1200" noProof="0">
                <a:solidFill>
                  <a:schemeClr val="tx1"/>
                </a:solidFill>
                <a:latin typeface="+mn-lt"/>
                <a:ea typeface="+mn-ea"/>
                <a:cs typeface="+mn-cs"/>
              </a:rPr>
              <a:t>venous thromboembolism.</a:t>
            </a:r>
            <a:endParaRPr lang="en-US" i="1"/>
          </a:p>
        </p:txBody>
      </p:sp>
      <p:sp>
        <p:nvSpPr>
          <p:cNvPr id="4" name="Slide Number Placeholder 3">
            <a:extLst>
              <a:ext uri="{FF2B5EF4-FFF2-40B4-BE49-F238E27FC236}">
                <a16:creationId xmlns:a16="http://schemas.microsoft.com/office/drawing/2014/main" id="{CB9CC34D-FDEE-527E-52E8-4249AAB4089D}"/>
              </a:ext>
            </a:extLst>
          </p:cNvPr>
          <p:cNvSpPr>
            <a:spLocks noGrp="1"/>
          </p:cNvSpPr>
          <p:nvPr>
            <p:ph type="sldNum" sz="quarter" idx="5"/>
          </p:nvPr>
        </p:nvSpPr>
        <p:spPr/>
        <p:txBody>
          <a:bodyPr/>
          <a:lstStyle/>
          <a:p>
            <a:fld id="{965331EA-F62C-43DF-8099-C6F32DC3F6B9}" type="slidenum">
              <a:rPr lang="en-US" smtClean="0"/>
              <a:t>12</a:t>
            </a:fld>
            <a:endParaRPr lang="en-US"/>
          </a:p>
        </p:txBody>
      </p:sp>
    </p:spTree>
    <p:extLst>
      <p:ext uri="{BB962C8B-B14F-4D97-AF65-F5344CB8AC3E}">
        <p14:creationId xmlns:p14="http://schemas.microsoft.com/office/powerpoint/2010/main" val="1092653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a:solidFill>
                  <a:schemeClr val="tx1"/>
                </a:solidFill>
                <a:latin typeface="+mn-lt"/>
                <a:ea typeface="+mn-ea"/>
                <a:cs typeface="+mn-cs"/>
              </a:rPr>
              <a:t>1L, first-line; AE, adverse event; </a:t>
            </a:r>
            <a:r>
              <a:rPr lang="en-US" sz="1200" i="1" kern="1200" err="1">
                <a:solidFill>
                  <a:schemeClr val="tx1"/>
                </a:solidFill>
                <a:latin typeface="+mn-lt"/>
                <a:ea typeface="+mn-ea"/>
                <a:cs typeface="+mn-cs"/>
              </a:rPr>
              <a:t>icDoR</a:t>
            </a:r>
            <a:r>
              <a:rPr lang="en-US" sz="1200" i="1" kern="1200">
                <a:solidFill>
                  <a:schemeClr val="tx1"/>
                </a:solidFill>
                <a:latin typeface="+mn-lt"/>
                <a:ea typeface="+mn-ea"/>
                <a:cs typeface="+mn-cs"/>
              </a:rPr>
              <a:t>, intracranial duration of response; </a:t>
            </a:r>
            <a:r>
              <a:rPr lang="en-US" sz="1200" i="1" kern="1200" err="1">
                <a:solidFill>
                  <a:schemeClr val="tx1"/>
                </a:solidFill>
                <a:latin typeface="+mn-lt"/>
                <a:ea typeface="+mn-ea"/>
                <a:cs typeface="+mn-cs"/>
              </a:rPr>
              <a:t>icPFS</a:t>
            </a:r>
            <a:r>
              <a:rPr lang="en-US" sz="1200" i="1" kern="1200">
                <a:solidFill>
                  <a:schemeClr val="tx1"/>
                </a:solidFill>
                <a:latin typeface="+mn-lt"/>
                <a:ea typeface="+mn-ea"/>
                <a:cs typeface="+mn-cs"/>
              </a:rPr>
              <a:t>, intracranial progression-free survival; IRR, infusion-related reaction; </a:t>
            </a:r>
            <a:r>
              <a:rPr lang="en-US" sz="1200" i="1" kern="1200" err="1">
                <a:solidFill>
                  <a:schemeClr val="tx1"/>
                </a:solidFill>
                <a:latin typeface="+mn-lt"/>
                <a:ea typeface="+mn-ea"/>
                <a:cs typeface="+mn-cs"/>
              </a:rPr>
              <a:t>mOS</a:t>
            </a:r>
            <a:r>
              <a:rPr lang="en-US" sz="1200" i="1" kern="1200">
                <a:solidFill>
                  <a:schemeClr val="tx1"/>
                </a:solidFill>
                <a:latin typeface="+mn-lt"/>
                <a:ea typeface="+mn-ea"/>
                <a:cs typeface="+mn-cs"/>
              </a:rPr>
              <a:t>, median overall survival; NSCLC, non-small-cell lung cancer; OS, overall survival; </a:t>
            </a:r>
            <a:r>
              <a:rPr lang="en-US" i="1"/>
              <a:t>VTE, </a:t>
            </a:r>
            <a:r>
              <a:rPr lang="en-US" sz="1200" i="1" kern="1200" noProof="0">
                <a:solidFill>
                  <a:schemeClr val="tx1"/>
                </a:solidFill>
                <a:latin typeface="+mn-lt"/>
                <a:ea typeface="+mn-ea"/>
                <a:cs typeface="+mn-cs"/>
              </a:rPr>
              <a:t>venous thromboembolism.</a:t>
            </a:r>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965331EA-F62C-43DF-8099-C6F32DC3F6B9}" type="slidenum">
              <a:rPr lang="en-US" smtClean="0"/>
              <a:t>13</a:t>
            </a:fld>
            <a:endParaRPr lang="en-US"/>
          </a:p>
        </p:txBody>
      </p:sp>
    </p:spTree>
    <p:extLst>
      <p:ext uri="{BB962C8B-B14F-4D97-AF65-F5344CB8AC3E}">
        <p14:creationId xmlns:p14="http://schemas.microsoft.com/office/powerpoint/2010/main" val="3366477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0672758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9177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96020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223871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7830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60413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890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08629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04199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15040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199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69849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41725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345070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MARIPOSA: Final Overall Survival of First-line Amivantamab + Lazertinib vs Osimertinib for Untreated </a:t>
            </a:r>
            <a:r>
              <a:rPr lang="en-US" altLang="en-US" sz="4000" i="1"/>
              <a:t>EGFR</a:t>
            </a:r>
            <a:r>
              <a:rPr lang="en-US" altLang="en-US" sz="4000"/>
              <a:t>m Advanced NSCLC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5871"/>
            <a:ext cx="40617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This </a:t>
            </a:r>
            <a:r>
              <a:rPr kumimoji="0" 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educational activity is supported by independent medical educational grant from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64692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1" u="none" strike="noStrike" kern="0" cap="none" spc="0" normalizeH="0" baseline="0" noProof="0">
                <a:ln>
                  <a:noFill/>
                </a:ln>
                <a:solidFill>
                  <a:srgbClr val="455560"/>
                </a:solidFill>
                <a:effectLst/>
                <a:uLnTx/>
                <a:uFillTx/>
                <a:latin typeface="Calibri"/>
                <a:ea typeface="+mn-ea"/>
                <a:cs typeface="Calibri"/>
              </a:rPr>
              <a:t>of the </a:t>
            </a:r>
            <a:r>
              <a:rPr lang="en-US" sz="1600" i="1" kern="0">
                <a:solidFill>
                  <a:srgbClr val="455560"/>
                </a:solidFill>
                <a:latin typeface="Calibri"/>
                <a:cs typeface="Calibri"/>
              </a:rPr>
              <a:t>European Lung Cancer Congress</a:t>
            </a:r>
            <a:r>
              <a:rPr kumimoji="0" lang="en-US" sz="1600" b="0" i="1" u="none" strike="noStrike" kern="0" cap="none" spc="0" normalizeH="0" baseline="0" noProof="0">
                <a:ln>
                  <a:noFill/>
                </a:ln>
                <a:solidFill>
                  <a:srgbClr val="455560"/>
                </a:solidFill>
                <a:effectLst/>
                <a:uLnTx/>
                <a:uFillTx/>
                <a:latin typeface="Calibri"/>
                <a:ea typeface="+mn-ea"/>
                <a:cs typeface="Calibri"/>
              </a:rPr>
              <a:t> (</a:t>
            </a:r>
            <a:r>
              <a:rPr lang="en-US" sz="1600" i="1" kern="0">
                <a:solidFill>
                  <a:srgbClr val="455560"/>
                </a:solidFill>
                <a:latin typeface="Calibri"/>
                <a:cs typeface="Calibri"/>
              </a:rPr>
              <a:t>ELCC</a:t>
            </a:r>
            <a:r>
              <a:rPr kumimoji="0" lang="en-US" sz="1600" b="0" i="1" u="none" strike="noStrike" kern="0" cap="none" spc="0" normalizeH="0" baseline="0" noProof="0">
                <a:ln>
                  <a:noFill/>
                </a:ln>
                <a:solidFill>
                  <a:srgbClr val="455560"/>
                </a:solidFill>
                <a:effectLst/>
                <a:uLnTx/>
                <a:uFillTx/>
                <a:latin typeface="Calibri"/>
                <a:ea typeface="+mn-ea"/>
                <a:cs typeface="Calibri"/>
              </a:rPr>
              <a:t>) 12th </a:t>
            </a:r>
            <a:r>
              <a:rPr lang="en-US" sz="1600" i="1" kern="0">
                <a:solidFill>
                  <a:srgbClr val="455560"/>
                </a:solidFill>
                <a:latin typeface="Calibri"/>
                <a:cs typeface="Calibri"/>
              </a:rPr>
              <a:t>ELCC</a:t>
            </a:r>
            <a:r>
              <a:rPr kumimoji="0" lang="en-US" sz="1600" b="0" i="1" u="none" strike="noStrike" kern="0" cap="none" spc="0" normalizeH="0" baseline="0" noProof="0">
                <a:ln>
                  <a:noFill/>
                </a:ln>
                <a:solidFill>
                  <a:srgbClr val="455560"/>
                </a:solidFill>
                <a:effectLst/>
                <a:uLnTx/>
                <a:uFillTx/>
                <a:latin typeface="Calibri"/>
                <a:ea typeface="+mn-ea"/>
                <a:cs typeface="Calibri"/>
              </a:rPr>
              <a:t> Annual Meeting, </a:t>
            </a:r>
            <a:r>
              <a:rPr lang="en-US" sz="1600" i="1" kern="0">
                <a:solidFill>
                  <a:srgbClr val="455560"/>
                </a:solidFill>
                <a:latin typeface="Calibri"/>
                <a:cs typeface="Calibri"/>
              </a:rPr>
              <a:t>March</a:t>
            </a:r>
            <a:r>
              <a:rPr kumimoji="0" lang="en-US" sz="1600" b="0" i="1" u="none" strike="noStrike" kern="0" cap="none" spc="0" normalizeH="0" baseline="0" noProof="0">
                <a:ln>
                  <a:noFill/>
                </a:ln>
                <a:solidFill>
                  <a:srgbClr val="455560"/>
                </a:solidFill>
                <a:effectLst/>
                <a:uLnTx/>
                <a:uFillTx/>
                <a:latin typeface="Calibri"/>
                <a:ea typeface="+mn-ea"/>
                <a:cs typeface="Calibri"/>
              </a:rPr>
              <a:t> 26-29, 2025, </a:t>
            </a:r>
            <a:r>
              <a:rPr lang="en-US" sz="1600" i="1" kern="0">
                <a:solidFill>
                  <a:srgbClr val="455560"/>
                </a:solidFill>
                <a:latin typeface="Calibri"/>
                <a:cs typeface="Calibri"/>
              </a:rPr>
              <a:t>Paris</a:t>
            </a:r>
            <a:r>
              <a:rPr kumimoji="0" lang="en-US" sz="1600" b="0" i="1" u="none" strike="noStrike" kern="0" cap="none" spc="0" normalizeH="0" baseline="0" noProof="0">
                <a:ln>
                  <a:noFill/>
                </a:ln>
                <a:solidFill>
                  <a:srgbClr val="455560"/>
                </a:solidFill>
                <a:effectLst/>
                <a:uLnTx/>
                <a:uFillTx/>
                <a:latin typeface="Calibri"/>
                <a:ea typeface="+mn-ea"/>
                <a:cs typeface="Calibri"/>
              </a:rPr>
              <a:t>, </a:t>
            </a:r>
            <a:r>
              <a:rPr lang="en-US" sz="1600" i="1" kern="0">
                <a:solidFill>
                  <a:srgbClr val="455560"/>
                </a:solidFill>
                <a:latin typeface="Calibri"/>
                <a:cs typeface="Calibri"/>
              </a:rPr>
              <a:t>France</a:t>
            </a:r>
            <a:endParaRPr kumimoji="0" lang="en-US" altLang="en-US" sz="1600" b="0" i="1"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1086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t>MARIPOSA: Background</a:t>
            </a:r>
            <a:endParaRPr lang="en-US" altLang="en-US"/>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Bef>
                <a:spcPts val="600"/>
              </a:spcBef>
              <a:spcAft>
                <a:spcPts val="500"/>
              </a:spcAft>
            </a:pPr>
            <a:r>
              <a:rPr lang="en-US" altLang="en-US" sz="2400"/>
              <a:t>Primary analysis of phase III MARIPOSA study demonstrated significantly improved PFS for patients with advanced NSCLC who received 1L amivantamab + lazertinib vs osimertinib</a:t>
            </a:r>
            <a:r>
              <a:rPr lang="en-US" altLang="en-US" sz="2400" baseline="30000"/>
              <a:t>1,2</a:t>
            </a:r>
          </a:p>
          <a:p>
            <a:pPr lvl="1">
              <a:spcBef>
                <a:spcPts val="600"/>
              </a:spcBef>
              <a:spcAft>
                <a:spcPts val="500"/>
              </a:spcAft>
            </a:pPr>
            <a:r>
              <a:rPr lang="en-US" altLang="en-US" sz="2200"/>
              <a:t>Median PFS: 23.7 vs 16.6 mo (HR: 0.70; </a:t>
            </a:r>
            <a:r>
              <a:rPr lang="en-US" altLang="en-US" sz="2200" i="1"/>
              <a:t>P </a:t>
            </a:r>
            <a:r>
              <a:rPr lang="en-US" altLang="en-US" sz="2200"/>
              <a:t>&lt;.001)</a:t>
            </a:r>
          </a:p>
          <a:p>
            <a:pPr lvl="1">
              <a:spcBef>
                <a:spcPts val="600"/>
              </a:spcBef>
              <a:spcAft>
                <a:spcPts val="500"/>
              </a:spcAft>
            </a:pPr>
            <a:r>
              <a:rPr lang="en-US" altLang="en-US" sz="2200"/>
              <a:t>Beyond 2 yr, more durable responses are needed</a:t>
            </a:r>
          </a:p>
          <a:p>
            <a:pPr>
              <a:spcBef>
                <a:spcPts val="600"/>
              </a:spcBef>
              <a:spcAft>
                <a:spcPts val="500"/>
              </a:spcAft>
            </a:pPr>
            <a:r>
              <a:rPr lang="en-US" altLang="en-US" sz="2400"/>
              <a:t>Amivantamab + lazertinib is approved by FDA and EMA for 1L tx of adults with locally advanced or metastatic ​NSCLC and an </a:t>
            </a:r>
            <a:r>
              <a:rPr lang="en-US" altLang="en-US" sz="2400" i="1"/>
              <a:t>EGFR</a:t>
            </a:r>
            <a:r>
              <a:rPr lang="en-US" altLang="en-US" sz="2400"/>
              <a:t> exon19 deletion or exon21 L858R substitution</a:t>
            </a:r>
            <a:r>
              <a:rPr lang="en-US" altLang="en-US" sz="2400" baseline="30000"/>
              <a:t>3,4</a:t>
            </a:r>
            <a:endParaRPr lang="en-US" altLang="en-US" sz="2400"/>
          </a:p>
          <a:p>
            <a:pPr>
              <a:spcBef>
                <a:spcPts val="600"/>
              </a:spcBef>
              <a:spcAft>
                <a:spcPts val="500"/>
              </a:spcAft>
            </a:pPr>
            <a:r>
              <a:rPr lang="en-US" altLang="en-US" sz="2400"/>
              <a:t>This combination reduces the degree of acquired resistance through 3 mechanisms of action</a:t>
            </a:r>
            <a:r>
              <a:rPr lang="en-US" altLang="en-US" sz="2400" baseline="30000"/>
              <a:t>5</a:t>
            </a:r>
          </a:p>
          <a:p>
            <a:pPr>
              <a:spcBef>
                <a:spcPts val="600"/>
              </a:spcBef>
              <a:spcAft>
                <a:spcPts val="500"/>
              </a:spcAft>
            </a:pPr>
            <a:r>
              <a:rPr lang="en-US" altLang="en-US" sz="2400"/>
              <a:t>Current analysis of MARIPOSA reports the final OS results of 1L amivantamab + lazertinib vs osimertinib for </a:t>
            </a:r>
            <a:r>
              <a:rPr lang="en-US" altLang="en-US" sz="2400" i="1"/>
              <a:t>EGFR</a:t>
            </a:r>
            <a:r>
              <a:rPr lang="en-US" altLang="en-US" sz="2400"/>
              <a:t>m advanced NSCLC</a:t>
            </a:r>
            <a:r>
              <a:rPr lang="en-US" altLang="en-US" sz="2400" baseline="30000"/>
              <a:t>6</a:t>
            </a:r>
            <a:endParaRPr lang="en-US" altLang="en-US" sz="2400"/>
          </a:p>
        </p:txBody>
      </p:sp>
      <p:sp>
        <p:nvSpPr>
          <p:cNvPr id="31950" name="Text Box 15">
            <a:extLst>
              <a:ext uri="{FF2B5EF4-FFF2-40B4-BE49-F238E27FC236}">
                <a16:creationId xmlns:a16="http://schemas.microsoft.com/office/drawing/2014/main" id="{4B7E2A47-66DB-0817-581A-A0095D5DE9B4}"/>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1. Cho. NEJM. 2024;391:1486. 2. Cho. ESMO 2023. </a:t>
            </a:r>
            <a:r>
              <a:rPr lang="en-US" altLang="en-US" sz="1200" b="0" spc="-10" err="1">
                <a:solidFill>
                  <a:srgbClr val="455560"/>
                </a:solidFill>
                <a:latin typeface="Calibri" panose="020F0502020204030204" pitchFamily="34" charset="0"/>
                <a:cs typeface="Arial" panose="020B0604020202020204" pitchFamily="34" charset="0"/>
              </a:rPr>
              <a:t>Abstr</a:t>
            </a:r>
            <a:r>
              <a:rPr lang="en-US" altLang="en-US" sz="1200" b="0" spc="-10">
                <a:solidFill>
                  <a:srgbClr val="455560"/>
                </a:solidFill>
                <a:latin typeface="Calibri" panose="020F0502020204030204" pitchFamily="34" charset="0"/>
                <a:cs typeface="Arial" panose="020B0604020202020204" pitchFamily="34" charset="0"/>
              </a:rPr>
              <a:t> LBA14. 3. </a:t>
            </a:r>
            <a:r>
              <a:rPr lang="en-US" altLang="en-US" sz="1200" b="0" spc="-10" err="1">
                <a:solidFill>
                  <a:srgbClr val="455560"/>
                </a:solidFill>
                <a:latin typeface="Calibri" panose="020F0502020204030204" pitchFamily="34" charset="0"/>
                <a:cs typeface="Arial" panose="020B0604020202020204" pitchFamily="34" charset="0"/>
              </a:rPr>
              <a:t>Amivantamab</a:t>
            </a:r>
            <a:r>
              <a:rPr lang="en-US" altLang="en-US" sz="1200" b="0" spc="-10">
                <a:solidFill>
                  <a:srgbClr val="455560"/>
                </a:solidFill>
                <a:latin typeface="Calibri" panose="020F0502020204030204" pitchFamily="34" charset="0"/>
                <a:cs typeface="Arial" panose="020B0604020202020204" pitchFamily="34" charset="0"/>
              </a:rPr>
              <a:t> FDA PI. </a:t>
            </a:r>
            <a:br>
              <a:rPr lang="en-US" altLang="en-US" sz="1200" b="0" spc="-10">
                <a:solidFill>
                  <a:srgbClr val="455560"/>
                </a:solidFill>
                <a:latin typeface="Calibri" panose="020F0502020204030204" pitchFamily="34" charset="0"/>
                <a:cs typeface="Arial" panose="020B0604020202020204" pitchFamily="34" charset="0"/>
              </a:rPr>
            </a:br>
            <a:r>
              <a:rPr lang="en-US" altLang="en-US" sz="1200" b="0" spc="-10">
                <a:solidFill>
                  <a:srgbClr val="455560"/>
                </a:solidFill>
                <a:latin typeface="Calibri" panose="020F0502020204030204" pitchFamily="34" charset="0"/>
                <a:cs typeface="Arial" panose="020B0604020202020204" pitchFamily="34" charset="0"/>
              </a:rPr>
              <a:t>4. </a:t>
            </a:r>
            <a:r>
              <a:rPr lang="en-US" altLang="en-US" sz="1200" b="0" spc="-10" err="1">
                <a:solidFill>
                  <a:srgbClr val="455560"/>
                </a:solidFill>
                <a:latin typeface="Calibri" panose="020F0502020204030204" pitchFamily="34" charset="0"/>
                <a:cs typeface="Arial" panose="020B0604020202020204" pitchFamily="34" charset="0"/>
              </a:rPr>
              <a:t>Amivantamab</a:t>
            </a:r>
            <a:r>
              <a:rPr lang="en-US" altLang="en-US" sz="1200" b="0" spc="-10">
                <a:solidFill>
                  <a:srgbClr val="455560"/>
                </a:solidFill>
                <a:latin typeface="Calibri" panose="020F0502020204030204" pitchFamily="34" charset="0"/>
                <a:cs typeface="Arial" panose="020B0604020202020204" pitchFamily="34" charset="0"/>
              </a:rPr>
              <a:t> EMA PI. 5. Besse. ESMO 2024. </a:t>
            </a:r>
            <a:r>
              <a:rPr lang="en-US" altLang="en-US" sz="1200" b="0" spc="-10" err="1">
                <a:solidFill>
                  <a:srgbClr val="455560"/>
                </a:solidFill>
                <a:latin typeface="Calibri" panose="020F0502020204030204" pitchFamily="34" charset="0"/>
                <a:cs typeface="Arial" panose="020B0604020202020204" pitchFamily="34" charset="0"/>
              </a:rPr>
              <a:t>Abstr</a:t>
            </a:r>
            <a:r>
              <a:rPr lang="en-US" altLang="en-US" sz="1200" b="0" spc="-10">
                <a:solidFill>
                  <a:srgbClr val="455560"/>
                </a:solidFill>
                <a:latin typeface="Calibri" panose="020F0502020204030204" pitchFamily="34" charset="0"/>
                <a:cs typeface="Arial" panose="020B0604020202020204" pitchFamily="34" charset="0"/>
              </a:rPr>
              <a:t> LBA55. 6. 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E2CA6-2B29-D2C2-0DCE-0990BC78BEBD}"/>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3D0CBAA1-1DBD-6893-2351-A1E3BFBBA7A1}"/>
              </a:ext>
            </a:extLst>
          </p:cNvPr>
          <p:cNvSpPr>
            <a:spLocks noGrp="1" noChangeArrowheads="1"/>
          </p:cNvSpPr>
          <p:nvPr>
            <p:ph type="title"/>
          </p:nvPr>
        </p:nvSpPr>
        <p:spPr/>
        <p:txBody>
          <a:bodyPr/>
          <a:lstStyle/>
          <a:p>
            <a:r>
              <a:rPr lang="en-US"/>
              <a:t>MARIPOSA: Study Design</a:t>
            </a:r>
            <a:endParaRPr lang="en-US" altLang="en-US"/>
          </a:p>
        </p:txBody>
      </p:sp>
      <p:sp>
        <p:nvSpPr>
          <p:cNvPr id="31747" name="Rectangle 3">
            <a:extLst>
              <a:ext uri="{FF2B5EF4-FFF2-40B4-BE49-F238E27FC236}">
                <a16:creationId xmlns:a16="http://schemas.microsoft.com/office/drawing/2014/main" id="{50B1DD9A-CBF0-81D6-2C3C-B6B2C073F385}"/>
              </a:ext>
            </a:extLst>
          </p:cNvPr>
          <p:cNvSpPr>
            <a:spLocks noGrp="1" noChangeArrowheads="1"/>
          </p:cNvSpPr>
          <p:nvPr>
            <p:ph idx="1"/>
          </p:nvPr>
        </p:nvSpPr>
        <p:spPr/>
        <p:txBody>
          <a:bodyPr/>
          <a:lstStyle/>
          <a:p>
            <a:pPr>
              <a:spcBef>
                <a:spcPts val="600"/>
              </a:spcBef>
              <a:spcAft>
                <a:spcPts val="0"/>
              </a:spcAft>
            </a:pPr>
            <a:r>
              <a:rPr lang="en-US" sz="2200">
                <a:solidFill>
                  <a:srgbClr val="000000"/>
                </a:solidFill>
              </a:rPr>
              <a:t>I</a:t>
            </a:r>
            <a:r>
              <a:rPr lang="en-US" sz="2200">
                <a:solidFill>
                  <a:srgbClr val="000000"/>
                </a:solidFill>
                <a:latin typeface="Calibri" panose="020F0502020204030204" pitchFamily="34" charset="0"/>
              </a:rPr>
              <a:t>nternational, randomized </a:t>
            </a:r>
            <a:r>
              <a:rPr lang="en-US" sz="2200">
                <a:solidFill>
                  <a:srgbClr val="000000"/>
                </a:solidFill>
              </a:rPr>
              <a:t>p</a:t>
            </a:r>
            <a:r>
              <a:rPr lang="en-US" sz="2200">
                <a:solidFill>
                  <a:srgbClr val="000000"/>
                </a:solidFill>
                <a:latin typeface="Calibri" panose="020F0502020204030204" pitchFamily="34" charset="0"/>
              </a:rPr>
              <a:t>hase III study</a:t>
            </a:r>
          </a:p>
          <a:p>
            <a:pPr>
              <a:spcBef>
                <a:spcPts val="600"/>
              </a:spcBef>
              <a:spcAft>
                <a:spcPts val="0"/>
              </a:spcAft>
            </a:pPr>
            <a:endParaRPr lang="en-US" sz="2200">
              <a:solidFill>
                <a:srgbClr val="000000"/>
              </a:solidFill>
            </a:endParaRPr>
          </a:p>
          <a:p>
            <a:pPr>
              <a:spcBef>
                <a:spcPts val="600"/>
              </a:spcBef>
              <a:spcAft>
                <a:spcPts val="0"/>
              </a:spcAft>
            </a:pPr>
            <a:endParaRPr lang="en-US" sz="2200">
              <a:solidFill>
                <a:srgbClr val="000000"/>
              </a:solidFill>
              <a:latin typeface="Calibri" panose="020F0502020204030204" pitchFamily="34" charset="0"/>
            </a:endParaRPr>
          </a:p>
          <a:p>
            <a:pPr>
              <a:spcBef>
                <a:spcPts val="600"/>
              </a:spcBef>
              <a:spcAft>
                <a:spcPts val="0"/>
              </a:spcAft>
            </a:pPr>
            <a:endParaRPr lang="en-US" sz="2200">
              <a:solidFill>
                <a:srgbClr val="000000"/>
              </a:solidFill>
            </a:endParaRPr>
          </a:p>
          <a:p>
            <a:pPr>
              <a:spcBef>
                <a:spcPts val="600"/>
              </a:spcBef>
              <a:spcAft>
                <a:spcPts val="0"/>
              </a:spcAft>
            </a:pPr>
            <a:endParaRPr lang="en-US" sz="2200">
              <a:solidFill>
                <a:srgbClr val="000000"/>
              </a:solidFill>
              <a:latin typeface="Calibri" panose="020F0502020204030204" pitchFamily="34" charset="0"/>
            </a:endParaRPr>
          </a:p>
          <a:p>
            <a:pPr>
              <a:spcBef>
                <a:spcPts val="600"/>
              </a:spcBef>
              <a:spcAft>
                <a:spcPts val="0"/>
              </a:spcAft>
            </a:pPr>
            <a:endParaRPr lang="en-US" sz="2200">
              <a:solidFill>
                <a:srgbClr val="000000"/>
              </a:solidFill>
            </a:endParaRPr>
          </a:p>
          <a:p>
            <a:pPr>
              <a:spcBef>
                <a:spcPts val="600"/>
              </a:spcBef>
              <a:spcAft>
                <a:spcPts val="0"/>
              </a:spcAft>
            </a:pPr>
            <a:endParaRPr lang="en-US" sz="2200">
              <a:solidFill>
                <a:srgbClr val="000000"/>
              </a:solidFill>
              <a:latin typeface="Calibri" panose="020F0502020204030204" pitchFamily="34" charset="0"/>
            </a:endParaRPr>
          </a:p>
          <a:p>
            <a:pPr>
              <a:spcBef>
                <a:spcPts val="600"/>
              </a:spcBef>
              <a:spcAft>
                <a:spcPts val="0"/>
              </a:spcAft>
            </a:pPr>
            <a:endParaRPr lang="en-US" sz="2200">
              <a:solidFill>
                <a:srgbClr val="000000"/>
              </a:solidFill>
            </a:endParaRPr>
          </a:p>
          <a:p>
            <a:pPr>
              <a:spcBef>
                <a:spcPts val="600"/>
              </a:spcBef>
              <a:spcAft>
                <a:spcPts val="0"/>
              </a:spcAft>
            </a:pPr>
            <a:endParaRPr lang="en-US" sz="2200">
              <a:solidFill>
                <a:srgbClr val="000000"/>
              </a:solidFill>
              <a:latin typeface="Calibri" panose="020F0502020204030204" pitchFamily="34" charset="0"/>
            </a:endParaRPr>
          </a:p>
          <a:p>
            <a:pPr marL="0" marR="0" lvl="0" indent="0" algn="l" defTabSz="914400" rtl="0" eaLnBrk="1" fontAlgn="base" latinLnBrk="0" hangingPunct="1">
              <a:lnSpc>
                <a:spcPct val="90000"/>
              </a:lnSpc>
              <a:spcBef>
                <a:spcPts val="600"/>
              </a:spcBef>
              <a:spcAft>
                <a:spcPts val="0"/>
              </a:spcAft>
              <a:buClr>
                <a:srgbClr val="000000"/>
              </a:buClr>
              <a:buSzTx/>
              <a:buNone/>
              <a:tabLst/>
              <a:defRPr/>
            </a:pPr>
            <a:endParaRPr kumimoji="0" lang="en-US" alt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endParaRPr kumimoji="0" lang="en-US" alt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 PFS by BICR per RECIST v1.1</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rPr>
              <a:t>Key secondary endpoints</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 OS,*</a:t>
            </a:r>
            <a:r>
              <a:rPr lang="en-US" altLang="en-US" sz="2200" kern="0">
                <a:solidFill>
                  <a:srgbClr val="000000"/>
                </a:solidFill>
              </a:rPr>
              <a:t> </a:t>
            </a:r>
            <a:r>
              <a:rPr kumimoji="0" lang="en-US" alt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icPFS, icORR, icDoR, TTSP, safety</a:t>
            </a:r>
          </a:p>
          <a:p>
            <a:pPr marL="0" indent="0">
              <a:spcBef>
                <a:spcPts val="600"/>
              </a:spcBef>
              <a:spcAft>
                <a:spcPts val="0"/>
              </a:spcAft>
              <a:buNone/>
            </a:pPr>
            <a:endParaRPr lang="en-US" sz="2200">
              <a:solidFill>
                <a:srgbClr val="000000"/>
              </a:solidFill>
              <a:latin typeface="Calibri" panose="020F0502020204030204" pitchFamily="34" charset="0"/>
            </a:endParaRPr>
          </a:p>
          <a:p>
            <a:pPr lvl="1">
              <a:spcBef>
                <a:spcPts val="600"/>
              </a:spcBef>
              <a:spcAft>
                <a:spcPts val="0"/>
              </a:spcAft>
            </a:pPr>
            <a:endParaRPr lang="en-US" altLang="en-US" sz="2200"/>
          </a:p>
        </p:txBody>
      </p:sp>
      <p:sp>
        <p:nvSpPr>
          <p:cNvPr id="23" name="Text Box 15">
            <a:extLst>
              <a:ext uri="{FF2B5EF4-FFF2-40B4-BE49-F238E27FC236}">
                <a16:creationId xmlns:a16="http://schemas.microsoft.com/office/drawing/2014/main" id="{61F2A8AF-52EC-683D-9CA9-76DDBBCBB85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55F3040D-8F82-0D87-9B76-886887640348}"/>
              </a:ext>
            </a:extLst>
          </p:cNvPr>
          <p:cNvSpPr txBox="1"/>
          <p:nvPr/>
        </p:nvSpPr>
        <p:spPr bwMode="auto">
          <a:xfrm>
            <a:off x="8551327" y="5462451"/>
            <a:ext cx="34425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Aft>
                <a:spcPts val="0"/>
              </a:spcAft>
            </a:pPr>
            <a:r>
              <a:rPr lang="en-US" sz="1200">
                <a:solidFill>
                  <a:schemeClr val="bg1"/>
                </a:solidFill>
                <a:latin typeface="Calibri" panose="020F0502020204030204" pitchFamily="34" charset="0"/>
              </a:rPr>
              <a:t>*Prespecified interim OS analysis: 2-sided alpha of 0.005. F</a:t>
            </a:r>
            <a:r>
              <a:rPr lang="en-US" altLang="en-US" sz="1200">
                <a:solidFill>
                  <a:schemeClr val="bg1"/>
                </a:solidFill>
              </a:rPr>
              <a:t>inal OS: protocol specified ~390 deaths in amivantamab + lazertinib and osimertinib arms; </a:t>
            </a:r>
            <a:r>
              <a:rPr lang="en-US" sz="1200">
                <a:solidFill>
                  <a:schemeClr val="bg1"/>
                </a:solidFill>
                <a:latin typeface="Calibri" panose="020F0502020204030204" pitchFamily="34" charset="0"/>
              </a:rPr>
              <a:t>evaluated at a 2-sided significance level of 0.0484.</a:t>
            </a:r>
          </a:p>
        </p:txBody>
      </p:sp>
      <p:sp>
        <p:nvSpPr>
          <p:cNvPr id="2" name="Text Box 45">
            <a:extLst>
              <a:ext uri="{FF2B5EF4-FFF2-40B4-BE49-F238E27FC236}">
                <a16:creationId xmlns:a16="http://schemas.microsoft.com/office/drawing/2014/main" id="{B7CBF8DC-512A-1867-10B8-30C94722AB53}"/>
              </a:ext>
            </a:extLst>
          </p:cNvPr>
          <p:cNvSpPr txBox="1">
            <a:spLocks noChangeArrowheads="1"/>
          </p:cNvSpPr>
          <p:nvPr/>
        </p:nvSpPr>
        <p:spPr bwMode="auto">
          <a:xfrm>
            <a:off x="587050" y="2740068"/>
            <a:ext cx="296915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sz="1600" b="0" i="0" u="none" strike="noStrike">
                <a:solidFill>
                  <a:srgbClr val="000000"/>
                </a:solidFill>
                <a:effectLst/>
                <a:latin typeface="Calibri" panose="020F0502020204030204" pitchFamily="34" charset="0"/>
              </a:rPr>
              <a:t>Adults with locally advanced or metastatic NSCLC and documented </a:t>
            </a:r>
            <a:r>
              <a:rPr lang="en-GB" sz="1600" b="0" i="1" u="none" strike="noStrike">
                <a:solidFill>
                  <a:srgbClr val="000000"/>
                </a:solidFill>
                <a:effectLst/>
                <a:latin typeface="Calibri" panose="020F0502020204030204" pitchFamily="34" charset="0"/>
              </a:rPr>
              <a:t>EGFR</a:t>
            </a:r>
            <a:r>
              <a:rPr lang="en-GB" sz="1600" b="0" i="0" u="none" strike="noStrike">
                <a:solidFill>
                  <a:srgbClr val="000000"/>
                </a:solidFill>
                <a:effectLst/>
                <a:latin typeface="Calibri" panose="020F0502020204030204" pitchFamily="34" charset="0"/>
              </a:rPr>
              <a:t> Ex19del or L858R; no prior tx</a:t>
            </a:r>
            <a:r>
              <a:rPr lang="en-GB" sz="1600">
                <a:solidFill>
                  <a:srgbClr val="000000"/>
                </a:solidFill>
                <a:latin typeface="Calibri" panose="020F0502020204030204" pitchFamily="34" charset="0"/>
              </a:rPr>
              <a:t> for advanced disease; </a:t>
            </a:r>
            <a:r>
              <a:rPr lang="en-GB" sz="1600" b="0" u="none" strike="noStrike">
                <a:solidFill>
                  <a:srgbClr val="000000"/>
                </a:solidFill>
                <a:effectLst/>
                <a:latin typeface="Calibri" panose="020F0502020204030204" pitchFamily="34" charset="0"/>
              </a:rPr>
              <a:t>asymptomatic or stable brain metastases allowed; </a:t>
            </a:r>
            <a:br>
              <a:rPr lang="en-GB" sz="1600" b="0" u="none" strike="noStrike">
                <a:solidFill>
                  <a:srgbClr val="000000"/>
                </a:solidFill>
                <a:effectLst/>
                <a:latin typeface="Calibri" panose="020F0502020204030204" pitchFamily="34" charset="0"/>
              </a:rPr>
            </a:br>
            <a:r>
              <a:rPr lang="en-GB" sz="1600" i="0">
                <a:solidFill>
                  <a:srgbClr val="000000"/>
                </a:solidFill>
                <a:latin typeface="Calibri" panose="020F0502020204030204" pitchFamily="34" charset="0"/>
              </a:rPr>
              <a:t>ECOG PS 0/1</a:t>
            </a:r>
          </a:p>
          <a:p>
            <a:pPr algn="ctr">
              <a:lnSpc>
                <a:spcPct val="100000"/>
              </a:lnSpc>
              <a:spcBef>
                <a:spcPct val="0"/>
              </a:spcBef>
              <a:spcAft>
                <a:spcPct val="0"/>
              </a:spcAft>
              <a:buClrTx/>
              <a:buNone/>
            </a:pPr>
            <a:r>
              <a:rPr lang="en-GB" sz="1600">
                <a:solidFill>
                  <a:srgbClr val="000000"/>
                </a:solidFill>
                <a:latin typeface="Calibri" panose="020F0502020204030204" pitchFamily="34" charset="0"/>
              </a:rPr>
              <a:t>(N = 1074)</a:t>
            </a:r>
            <a:endParaRPr lang="en-GB" sz="1600" i="0">
              <a:solidFill>
                <a:srgbClr val="000000"/>
              </a:solidFill>
              <a:latin typeface="Calibri" panose="020F0502020204030204" pitchFamily="34" charset="0"/>
            </a:endParaRPr>
          </a:p>
        </p:txBody>
      </p:sp>
      <p:cxnSp>
        <p:nvCxnSpPr>
          <p:cNvPr id="14" name="Straight Arrow Connector 13">
            <a:extLst>
              <a:ext uri="{FF2B5EF4-FFF2-40B4-BE49-F238E27FC236}">
                <a16:creationId xmlns:a16="http://schemas.microsoft.com/office/drawing/2014/main" id="{016DE7BF-E267-0132-B0E0-8152B3DEC708}"/>
              </a:ext>
            </a:extLst>
          </p:cNvPr>
          <p:cNvCxnSpPr>
            <a:cxnSpLocks/>
          </p:cNvCxnSpPr>
          <p:nvPr/>
        </p:nvCxnSpPr>
        <p:spPr bwMode="auto">
          <a:xfrm>
            <a:off x="3813610" y="2587815"/>
            <a:ext cx="0" cy="640080"/>
          </a:xfrm>
          <a:prstGeom prst="straightConnector1">
            <a:avLst/>
          </a:prstGeom>
          <a:noFill/>
          <a:ln w="28575" cap="flat" cmpd="sng" algn="ctr">
            <a:solidFill>
              <a:schemeClr val="bg1"/>
            </a:solidFill>
            <a:prstDash val="sysDash"/>
            <a:round/>
            <a:headEnd type="none" w="med" len="med"/>
            <a:tailEnd type="triangle"/>
          </a:ln>
          <a:effectLst/>
        </p:spPr>
      </p:cxnSp>
      <p:sp>
        <p:nvSpPr>
          <p:cNvPr id="9" name="Line 53">
            <a:extLst>
              <a:ext uri="{FF2B5EF4-FFF2-40B4-BE49-F238E27FC236}">
                <a16:creationId xmlns:a16="http://schemas.microsoft.com/office/drawing/2014/main" id="{6578850E-0200-72D5-724B-CD5EABEB1137}"/>
              </a:ext>
            </a:extLst>
          </p:cNvPr>
          <p:cNvSpPr>
            <a:spLocks noChangeShapeType="1"/>
          </p:cNvSpPr>
          <p:nvPr/>
        </p:nvSpPr>
        <p:spPr bwMode="auto">
          <a:xfrm>
            <a:off x="3630053" y="3799905"/>
            <a:ext cx="650078" cy="8045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341A484B-8572-8E10-A18C-1FD815882EE0}"/>
              </a:ext>
            </a:extLst>
          </p:cNvPr>
          <p:cNvSpPr>
            <a:spLocks noChangeShapeType="1"/>
          </p:cNvSpPr>
          <p:nvPr/>
        </p:nvSpPr>
        <p:spPr bwMode="auto">
          <a:xfrm flipV="1">
            <a:off x="3630052" y="2788349"/>
            <a:ext cx="650079" cy="75914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cxnSp>
        <p:nvCxnSpPr>
          <p:cNvPr id="17" name="Straight Arrow Connector 16">
            <a:extLst>
              <a:ext uri="{FF2B5EF4-FFF2-40B4-BE49-F238E27FC236}">
                <a16:creationId xmlns:a16="http://schemas.microsoft.com/office/drawing/2014/main" id="{E0D56F3B-5C3D-CCA6-E1D1-698C5D9E1368}"/>
              </a:ext>
            </a:extLst>
          </p:cNvPr>
          <p:cNvCxnSpPr>
            <a:cxnSpLocks/>
          </p:cNvCxnSpPr>
          <p:nvPr/>
        </p:nvCxnSpPr>
        <p:spPr bwMode="auto">
          <a:xfrm>
            <a:off x="3602272" y="3673698"/>
            <a:ext cx="731520" cy="0"/>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36C4C322-A6A9-39D4-B8DF-03182A884464}"/>
              </a:ext>
            </a:extLst>
          </p:cNvPr>
          <p:cNvSpPr txBox="1"/>
          <p:nvPr/>
        </p:nvSpPr>
        <p:spPr bwMode="auto">
          <a:xfrm>
            <a:off x="9064187" y="3124955"/>
            <a:ext cx="25407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pPr>
            <a:r>
              <a:rPr lang="en-US" sz="1600" i="1">
                <a:solidFill>
                  <a:srgbClr val="000000"/>
                </a:solidFill>
                <a:latin typeface="Calibri" panose="020F0502020204030204" pitchFamily="34" charset="0"/>
              </a:rPr>
              <a:t>Serial brain MRIs required for all patients</a:t>
            </a:r>
          </a:p>
          <a:p>
            <a:pPr algn="ctr">
              <a:lnSpc>
                <a:spcPct val="100000"/>
              </a:lnSpc>
              <a:spcAft>
                <a:spcPct val="0"/>
              </a:spcAft>
              <a:buClrTx/>
            </a:pPr>
            <a:endParaRPr lang="en-US" sz="1600" i="1">
              <a:solidFill>
                <a:srgbClr val="000000"/>
              </a:solidFill>
              <a:latin typeface="Calibri" panose="020F0502020204030204" pitchFamily="34" charset="0"/>
            </a:endParaRPr>
          </a:p>
          <a:p>
            <a:pPr algn="ctr">
              <a:lnSpc>
                <a:spcPct val="100000"/>
              </a:lnSpc>
              <a:spcAft>
                <a:spcPct val="0"/>
              </a:spcAft>
              <a:buClrTx/>
            </a:pPr>
            <a:r>
              <a:rPr lang="en-US" sz="1600" i="1">
                <a:solidFill>
                  <a:srgbClr val="000000"/>
                </a:solidFill>
                <a:latin typeface="Calibri" panose="020F0502020204030204" pitchFamily="34" charset="0"/>
              </a:rPr>
              <a:t>No tx crossover allowed</a:t>
            </a:r>
          </a:p>
        </p:txBody>
      </p:sp>
      <p:sp>
        <p:nvSpPr>
          <p:cNvPr id="4" name="TextBox 3">
            <a:extLst>
              <a:ext uri="{FF2B5EF4-FFF2-40B4-BE49-F238E27FC236}">
                <a16:creationId xmlns:a16="http://schemas.microsoft.com/office/drawing/2014/main" id="{656F9714-817A-9D41-DD25-9C378D53444C}"/>
              </a:ext>
            </a:extLst>
          </p:cNvPr>
          <p:cNvSpPr txBox="1"/>
          <p:nvPr/>
        </p:nvSpPr>
        <p:spPr bwMode="auto">
          <a:xfrm>
            <a:off x="1421734" y="2045879"/>
            <a:ext cx="296915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90000"/>
              </a:lnSpc>
              <a:spcBef>
                <a:spcPct val="0"/>
              </a:spcBef>
              <a:spcAft>
                <a:spcPct val="0"/>
              </a:spcAft>
              <a:buClrTx/>
              <a:buNone/>
            </a:pPr>
            <a:r>
              <a:rPr lang="en-US" sz="1200" b="0" i="1">
                <a:solidFill>
                  <a:schemeClr val="bg1"/>
                </a:solidFill>
                <a:latin typeface="Calibri" panose="020F0502020204030204" pitchFamily="34" charset="0"/>
              </a:rPr>
              <a:t>Stratified by EGFR mutation type (Ex19del or L858R), race (Asian or non-Asian), history of brain metastases (Y vs N)</a:t>
            </a:r>
          </a:p>
        </p:txBody>
      </p:sp>
      <p:grpSp>
        <p:nvGrpSpPr>
          <p:cNvPr id="7" name="Group 6">
            <a:extLst>
              <a:ext uri="{FF2B5EF4-FFF2-40B4-BE49-F238E27FC236}">
                <a16:creationId xmlns:a16="http://schemas.microsoft.com/office/drawing/2014/main" id="{DDC986E2-8853-0C74-2AAC-0AF1BFBFE75C}"/>
              </a:ext>
            </a:extLst>
          </p:cNvPr>
          <p:cNvGrpSpPr/>
          <p:nvPr/>
        </p:nvGrpSpPr>
        <p:grpSpPr>
          <a:xfrm>
            <a:off x="4492261" y="2028400"/>
            <a:ext cx="4521827" cy="3290596"/>
            <a:chOff x="5365385" y="1940759"/>
            <a:chExt cx="4521827" cy="3290596"/>
          </a:xfrm>
        </p:grpSpPr>
        <p:sp>
          <p:nvSpPr>
            <p:cNvPr id="21" name="Rectangle 20">
              <a:extLst>
                <a:ext uri="{FF2B5EF4-FFF2-40B4-BE49-F238E27FC236}">
                  <a16:creationId xmlns:a16="http://schemas.microsoft.com/office/drawing/2014/main" id="{74D5DE94-513C-C0AF-B95E-8E05CF789ACC}"/>
                </a:ext>
              </a:extLst>
            </p:cNvPr>
            <p:cNvSpPr>
              <a:spLocks noChangeArrowheads="1"/>
            </p:cNvSpPr>
            <p:nvPr/>
          </p:nvSpPr>
          <p:spPr bwMode="auto">
            <a:xfrm>
              <a:off x="5381449" y="1940759"/>
              <a:ext cx="4488673" cy="962218"/>
            </a:xfrm>
            <a:prstGeom prst="rect">
              <a:avLst/>
            </a:prstGeom>
            <a:solidFill>
              <a:schemeClr val="accent1"/>
            </a:solidFill>
            <a:ln>
              <a:noFill/>
            </a:ln>
          </p:spPr>
          <p:txBody>
            <a:bodyPr wrap="square" anchor="ctr" anchorCtr="1"/>
            <a:lstStyle>
              <a:defPPr>
                <a:defRPr lang="en-US"/>
              </a:defPPr>
              <a:lvl1pPr algn="l" defTabSz="912813" rtl="0" eaLnBrk="0" fontAlgn="base" hangingPunct="0">
                <a:lnSpc>
                  <a:spcPct val="90000"/>
                </a:lnSpc>
                <a:spcBef>
                  <a:spcPts val="1000"/>
                </a:spcBef>
                <a:spcAft>
                  <a:spcPts val="700"/>
                </a:spcAft>
                <a:buClr>
                  <a:srgbClr val="FEFDDE"/>
                </a:buClr>
                <a:buFont typeface="Wingdings" panose="05000000000000000000" pitchFamily="2" charset="2"/>
                <a:buChar char="§"/>
                <a:defRPr sz="2800" b="1" kern="1200">
                  <a:solidFill>
                    <a:srgbClr val="FEFDDE"/>
                  </a:solidFill>
                  <a:latin typeface="Arial" panose="020B0604020202020204" pitchFamily="34" charset="0"/>
                  <a:ea typeface="+mn-ea"/>
                  <a:cs typeface="Arial" panose="020B0604020202020204" pitchFamily="34" charset="0"/>
                </a:defRPr>
              </a:lvl1pPr>
              <a:lvl2pPr marL="742950" indent="-28575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600" b="1" kern="1200">
                  <a:solidFill>
                    <a:srgbClr val="FEFDDE"/>
                  </a:solidFill>
                  <a:latin typeface="Arial" panose="020B0604020202020204" pitchFamily="34" charset="0"/>
                  <a:ea typeface="+mn-ea"/>
                  <a:cs typeface="Arial" panose="020B0604020202020204" pitchFamily="34" charset="0"/>
                </a:defRPr>
              </a:lvl2pPr>
              <a:lvl3pPr marL="11430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400" b="1" kern="1200">
                  <a:solidFill>
                    <a:srgbClr val="FEFDDE"/>
                  </a:solidFill>
                  <a:latin typeface="Arial" panose="020B0604020202020204" pitchFamily="34" charset="0"/>
                  <a:ea typeface="+mn-ea"/>
                  <a:cs typeface="Arial" panose="020B0604020202020204" pitchFamily="34" charset="0"/>
                </a:defRPr>
              </a:lvl3pPr>
              <a:lvl4pPr marL="16002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200" b="1" kern="1200">
                  <a:solidFill>
                    <a:srgbClr val="FEFDDE"/>
                  </a:solidFill>
                  <a:latin typeface="Arial" panose="020B0604020202020204" pitchFamily="34" charset="0"/>
                  <a:ea typeface="+mn-ea"/>
                  <a:cs typeface="Arial" panose="020B0604020202020204" pitchFamily="34" charset="0"/>
                </a:defRPr>
              </a:lvl4pPr>
              <a:lvl5pPr marL="20574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5pPr>
              <a:lvl6pPr marL="25146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6pPr>
              <a:lvl7pPr marL="29718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7pPr>
              <a:lvl8pPr marL="34290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8pPr>
              <a:lvl9pPr marL="38862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Amivantamab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1050 mg IV QW cycle 1, then Q2W</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 + </a:t>
              </a:r>
              <a:b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Lazertinib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240 mg PO QD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429; open-label)</a:t>
              </a:r>
            </a:p>
          </p:txBody>
        </p:sp>
        <p:sp>
          <p:nvSpPr>
            <p:cNvPr id="22" name="Rectangle 21">
              <a:extLst>
                <a:ext uri="{FF2B5EF4-FFF2-40B4-BE49-F238E27FC236}">
                  <a16:creationId xmlns:a16="http://schemas.microsoft.com/office/drawing/2014/main" id="{C8DABDF9-98A8-9433-5B6B-C2DD3D0FDFAE}"/>
                </a:ext>
              </a:extLst>
            </p:cNvPr>
            <p:cNvSpPr>
              <a:spLocks noChangeArrowheads="1"/>
            </p:cNvSpPr>
            <p:nvPr/>
          </p:nvSpPr>
          <p:spPr bwMode="auto">
            <a:xfrm>
              <a:off x="5365385" y="3120708"/>
              <a:ext cx="4516460" cy="951759"/>
            </a:xfrm>
            <a:prstGeom prst="rect">
              <a:avLst/>
            </a:prstGeom>
            <a:solidFill>
              <a:schemeClr val="hlink"/>
            </a:solidFill>
            <a:ln>
              <a:noFill/>
            </a:ln>
            <a:extLs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txBody>
            <a:bodyPr wrap="none" anchor="ctr" anchorCtr="1"/>
            <a:lstStyle>
              <a:defPPr>
                <a:defRPr lang="en-US"/>
              </a:defPPr>
              <a:lvl1pPr algn="l" defTabSz="912813" rtl="0" eaLnBrk="0" fontAlgn="base" hangingPunct="0">
                <a:lnSpc>
                  <a:spcPct val="90000"/>
                </a:lnSpc>
                <a:spcBef>
                  <a:spcPts val="1000"/>
                </a:spcBef>
                <a:spcAft>
                  <a:spcPts val="700"/>
                </a:spcAft>
                <a:buClr>
                  <a:srgbClr val="FEFDDE"/>
                </a:buClr>
                <a:buFont typeface="Wingdings" panose="05000000000000000000" pitchFamily="2" charset="2"/>
                <a:buChar char="§"/>
                <a:defRPr sz="2800" b="1" kern="1200">
                  <a:solidFill>
                    <a:srgbClr val="FEFDDE"/>
                  </a:solidFill>
                  <a:latin typeface="Arial" panose="020B0604020202020204" pitchFamily="34" charset="0"/>
                  <a:ea typeface="+mn-ea"/>
                  <a:cs typeface="Arial" panose="020B0604020202020204" pitchFamily="34" charset="0"/>
                </a:defRPr>
              </a:lvl1pPr>
              <a:lvl2pPr marL="742950" indent="-28575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600" b="1" kern="1200">
                  <a:solidFill>
                    <a:srgbClr val="FEFDDE"/>
                  </a:solidFill>
                  <a:latin typeface="Arial" panose="020B0604020202020204" pitchFamily="34" charset="0"/>
                  <a:ea typeface="+mn-ea"/>
                  <a:cs typeface="Arial" panose="020B0604020202020204" pitchFamily="34" charset="0"/>
                </a:defRPr>
              </a:lvl2pPr>
              <a:lvl3pPr marL="11430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400" b="1" kern="1200">
                  <a:solidFill>
                    <a:srgbClr val="FEFDDE"/>
                  </a:solidFill>
                  <a:latin typeface="Arial" panose="020B0604020202020204" pitchFamily="34" charset="0"/>
                  <a:ea typeface="+mn-ea"/>
                  <a:cs typeface="Arial" panose="020B0604020202020204" pitchFamily="34" charset="0"/>
                </a:defRPr>
              </a:lvl3pPr>
              <a:lvl4pPr marL="16002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200" b="1" kern="1200">
                  <a:solidFill>
                    <a:srgbClr val="FEFDDE"/>
                  </a:solidFill>
                  <a:latin typeface="Arial" panose="020B0604020202020204" pitchFamily="34" charset="0"/>
                  <a:ea typeface="+mn-ea"/>
                  <a:cs typeface="Arial" panose="020B0604020202020204" pitchFamily="34" charset="0"/>
                </a:defRPr>
              </a:lvl4pPr>
              <a:lvl5pPr marL="20574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5pPr>
              <a:lvl6pPr marL="25146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6pPr>
              <a:lvl7pPr marL="29718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7pPr>
              <a:lvl8pPr marL="34290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8pPr>
              <a:lvl9pPr marL="38862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 + </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Placebo</a:t>
              </a:r>
            </a:p>
            <a:p>
              <a:pPr marL="0" marR="0" lvl="0" indent="0" algn="ctr" defTabSz="912813" rtl="0" eaLnBrk="1" fontAlgn="base" latinLnBrk="0" hangingPunct="1">
                <a:lnSpc>
                  <a:spcPct val="100000"/>
                </a:lnSpc>
                <a:spcBef>
                  <a:spcPct val="0"/>
                </a:spcBef>
                <a:spcAft>
                  <a:spcPct val="0"/>
                </a:spcAft>
                <a:buClrTx/>
                <a:buSzTx/>
                <a:buFontTx/>
                <a:buNone/>
                <a:tabLst/>
                <a:defRPr/>
              </a:pPr>
              <a:r>
                <a:rPr lang="en-US" altLang="en-US" sz="1600" b="0">
                  <a:solidFill>
                    <a:srgbClr val="FFFFFF"/>
                  </a:solidFill>
                  <a:latin typeface="Calibri" panose="020F0502020204030204" pitchFamily="34" charset="0"/>
                  <a:ea typeface="MS PGothic" panose="020B0600070205080204" pitchFamily="34" charset="-128"/>
                </a:rPr>
                <a:t>(n 429; blinded)</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 </a:t>
              </a:r>
            </a:p>
          </p:txBody>
        </p:sp>
        <p:sp>
          <p:nvSpPr>
            <p:cNvPr id="24" name="Rectangle 23">
              <a:extLst>
                <a:ext uri="{FF2B5EF4-FFF2-40B4-BE49-F238E27FC236}">
                  <a16:creationId xmlns:a16="http://schemas.microsoft.com/office/drawing/2014/main" id="{53C2836E-383B-6AAD-7B7A-301664F15FF8}"/>
                </a:ext>
              </a:extLst>
            </p:cNvPr>
            <p:cNvSpPr>
              <a:spLocks noChangeArrowheads="1"/>
            </p:cNvSpPr>
            <p:nvPr/>
          </p:nvSpPr>
          <p:spPr bwMode="auto">
            <a:xfrm>
              <a:off x="5370753" y="4247545"/>
              <a:ext cx="4516459" cy="983810"/>
            </a:xfrm>
            <a:prstGeom prst="rect">
              <a:avLst/>
            </a:prstGeom>
            <a:solidFill>
              <a:schemeClr val="tx2">
                <a:lumMod val="50000"/>
              </a:schemeClr>
            </a:solidFill>
            <a:ln>
              <a:noFill/>
            </a:ln>
          </p:spPr>
          <p:txBody>
            <a:bodyPr wrap="none" anchor="ctr" anchorCtr="1"/>
            <a:lstStyle>
              <a:defPPr>
                <a:defRPr lang="en-US"/>
              </a:defPPr>
              <a:lvl1pPr algn="l" defTabSz="912813" rtl="0" eaLnBrk="0" fontAlgn="base" hangingPunct="0">
                <a:lnSpc>
                  <a:spcPct val="90000"/>
                </a:lnSpc>
                <a:spcBef>
                  <a:spcPts val="1000"/>
                </a:spcBef>
                <a:spcAft>
                  <a:spcPts val="700"/>
                </a:spcAft>
                <a:buClr>
                  <a:srgbClr val="FEFDDE"/>
                </a:buClr>
                <a:buFont typeface="Wingdings" panose="05000000000000000000" pitchFamily="2" charset="2"/>
                <a:buChar char="§"/>
                <a:defRPr sz="2800" b="1" kern="1200">
                  <a:solidFill>
                    <a:srgbClr val="FEFDDE"/>
                  </a:solidFill>
                  <a:latin typeface="Arial" panose="020B0604020202020204" pitchFamily="34" charset="0"/>
                  <a:ea typeface="+mn-ea"/>
                  <a:cs typeface="Arial" panose="020B0604020202020204" pitchFamily="34" charset="0"/>
                </a:defRPr>
              </a:lvl1pPr>
              <a:lvl2pPr marL="742950" indent="-28575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600" b="1" kern="1200">
                  <a:solidFill>
                    <a:srgbClr val="FEFDDE"/>
                  </a:solidFill>
                  <a:latin typeface="Arial" panose="020B0604020202020204" pitchFamily="34" charset="0"/>
                  <a:ea typeface="+mn-ea"/>
                  <a:cs typeface="Arial" panose="020B0604020202020204" pitchFamily="34" charset="0"/>
                </a:defRPr>
              </a:lvl2pPr>
              <a:lvl3pPr marL="11430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400" b="1" kern="1200">
                  <a:solidFill>
                    <a:srgbClr val="FEFDDE"/>
                  </a:solidFill>
                  <a:latin typeface="Arial" panose="020B0604020202020204" pitchFamily="34" charset="0"/>
                  <a:ea typeface="+mn-ea"/>
                  <a:cs typeface="Arial" panose="020B0604020202020204" pitchFamily="34" charset="0"/>
                </a:defRPr>
              </a:lvl3pPr>
              <a:lvl4pPr marL="16002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200" b="1" kern="1200">
                  <a:solidFill>
                    <a:srgbClr val="FEFDDE"/>
                  </a:solidFill>
                  <a:latin typeface="Arial" panose="020B0604020202020204" pitchFamily="34" charset="0"/>
                  <a:ea typeface="+mn-ea"/>
                  <a:cs typeface="Arial" panose="020B0604020202020204" pitchFamily="34" charset="0"/>
                </a:defRPr>
              </a:lvl4pPr>
              <a:lvl5pPr marL="2057400" indent="-228600" algn="l" defTabSz="912813" rtl="0" eaLnBrk="0" fontAlgn="base"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5pPr>
              <a:lvl6pPr marL="25146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6pPr>
              <a:lvl7pPr marL="29718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7pPr>
              <a:lvl8pPr marL="34290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8pPr>
              <a:lvl9pPr marL="3886200" indent="-228600" algn="l" defTabSz="912813" rtl="0" eaLnBrk="0" fontAlgn="base" latinLnBrk="0" hangingPunct="0">
                <a:lnSpc>
                  <a:spcPct val="90000"/>
                </a:lnSpc>
                <a:spcBef>
                  <a:spcPts val="1000"/>
                </a:spcBef>
                <a:spcAft>
                  <a:spcPts val="700"/>
                </a:spcAft>
                <a:buClr>
                  <a:srgbClr val="FEFDDE"/>
                </a:buClr>
                <a:buFont typeface="Arial" panose="020B0604020202020204" pitchFamily="34" charset="0"/>
                <a:buChar char="–"/>
                <a:defRPr sz="2000" b="1" kern="1200">
                  <a:solidFill>
                    <a:srgbClr val="FEFDDE"/>
                  </a:solidFill>
                  <a:latin typeface="Arial" panose="020B0604020202020204" pitchFamily="34" charset="0"/>
                  <a:ea typeface="+mn-ea"/>
                  <a:cs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Lazertinib </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240 mg PO QD + </a:t>
              </a:r>
              <a:r>
                <a:rPr kumimoji="0" lang="en-US" altLang="en-US" sz="160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Placebo</a:t>
              </a:r>
            </a:p>
            <a:p>
              <a:pPr marL="0" marR="0" lvl="0" indent="0" algn="ctr" defTabSz="912813" rtl="0" eaLnBrk="1" fontAlgn="base" latinLnBrk="0" hangingPunct="1">
                <a:lnSpc>
                  <a:spcPct val="100000"/>
                </a:lnSpc>
                <a:spcBef>
                  <a:spcPct val="0"/>
                </a:spcBef>
                <a:spcAft>
                  <a:spcPct val="0"/>
                </a:spcAft>
                <a:buClrTx/>
                <a:buSzTx/>
                <a:buFontTx/>
                <a:buNone/>
                <a:tabLst/>
                <a:defRPr/>
              </a:pPr>
              <a:r>
                <a:rPr lang="en-US" altLang="en-US" sz="1600" b="0">
                  <a:solidFill>
                    <a:srgbClr val="FFFFFF"/>
                  </a:solidFill>
                  <a:latin typeface="Calibri" panose="020F0502020204030204" pitchFamily="34" charset="0"/>
                  <a:ea typeface="MS PGothic" panose="020B0600070205080204" pitchFamily="34" charset="-128"/>
                </a:rPr>
                <a:t>(n = 216; blinded)</a:t>
              </a:r>
              <a:endPar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sp>
        <p:nvSpPr>
          <p:cNvPr id="5" name="Rectangle 4">
            <a:extLst>
              <a:ext uri="{FF2B5EF4-FFF2-40B4-BE49-F238E27FC236}">
                <a16:creationId xmlns:a16="http://schemas.microsoft.com/office/drawing/2014/main" id="{CA7F56C1-D390-5C04-6AA3-C2D6365EB170}"/>
              </a:ext>
            </a:extLst>
          </p:cNvPr>
          <p:cNvSpPr/>
          <p:nvPr/>
        </p:nvSpPr>
        <p:spPr bwMode="auto">
          <a:xfrm>
            <a:off x="4399686" y="1948071"/>
            <a:ext cx="4710202" cy="2313828"/>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9504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7DEA0-DE68-450A-4354-2F14CE6D490F}"/>
              </a:ext>
            </a:extLst>
          </p:cNvPr>
          <p:cNvSpPr>
            <a:spLocks noGrp="1"/>
          </p:cNvSpPr>
          <p:nvPr>
            <p:ph type="title"/>
          </p:nvPr>
        </p:nvSpPr>
        <p:spPr/>
        <p:txBody>
          <a:bodyPr/>
          <a:lstStyle/>
          <a:p>
            <a:r>
              <a:rPr lang="en-US"/>
              <a:t>MARIPOSA: Baseline Characteristics</a:t>
            </a:r>
          </a:p>
        </p:txBody>
      </p:sp>
      <p:graphicFrame>
        <p:nvGraphicFramePr>
          <p:cNvPr id="4" name="Group 32">
            <a:extLst>
              <a:ext uri="{FF2B5EF4-FFF2-40B4-BE49-F238E27FC236}">
                <a16:creationId xmlns:a16="http://schemas.microsoft.com/office/drawing/2014/main" id="{8FCA71E5-C419-A033-7D05-87459DCF00BF}"/>
              </a:ext>
            </a:extLst>
          </p:cNvPr>
          <p:cNvGraphicFramePr>
            <a:graphicFrameLocks/>
          </p:cNvGraphicFramePr>
          <p:nvPr>
            <p:extLst>
              <p:ext uri="{D42A27DB-BD31-4B8C-83A1-F6EECF244321}">
                <p14:modId xmlns:p14="http://schemas.microsoft.com/office/powerpoint/2010/main" val="2051750099"/>
              </p:ext>
            </p:extLst>
          </p:nvPr>
        </p:nvGraphicFramePr>
        <p:xfrm>
          <a:off x="600843" y="1513047"/>
          <a:ext cx="10881360" cy="4480704"/>
        </p:xfrm>
        <a:graphic>
          <a:graphicData uri="http://schemas.openxmlformats.org/drawingml/2006/table">
            <a:tbl>
              <a:tblPr/>
              <a:tblGrid>
                <a:gridCol w="5092634">
                  <a:extLst>
                    <a:ext uri="{9D8B030D-6E8A-4147-A177-3AD203B41FA5}">
                      <a16:colId xmlns:a16="http://schemas.microsoft.com/office/drawing/2014/main" val="20000"/>
                    </a:ext>
                  </a:extLst>
                </a:gridCol>
                <a:gridCol w="2751225">
                  <a:extLst>
                    <a:ext uri="{9D8B030D-6E8A-4147-A177-3AD203B41FA5}">
                      <a16:colId xmlns:a16="http://schemas.microsoft.com/office/drawing/2014/main" val="20001"/>
                    </a:ext>
                  </a:extLst>
                </a:gridCol>
                <a:gridCol w="303750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Amivantamab + Lazertinib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 (25-88)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63 (28-88)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275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251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Race</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250 (58)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164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251 (59)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165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6509069"/>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288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280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History of smoking</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130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134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History of brain metastases</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178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209081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kern="1200" cap="none" normalizeH="0" baseline="0">
                          <a:ln>
                            <a:noFill/>
                          </a:ln>
                          <a:solidFill>
                            <a:schemeClr val="bg2">
                              <a:lumMod val="10000"/>
                            </a:schemeClr>
                          </a:solidFill>
                          <a:effectLst/>
                          <a:latin typeface="Calibri" panose="020F0502020204030204" pitchFamily="34" charset="0"/>
                          <a:ea typeface="+mn-ea"/>
                          <a:cs typeface="+mn-cs"/>
                        </a:rPr>
                        <a:t>EGFR</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mutation type</a:t>
                      </a:r>
                      <a:r>
                        <a:rPr kumimoji="0" lang="en-US" sz="1600" b="0" i="0" u="none" strike="noStrike" cap="none" normalizeH="0" baseline="0">
                          <a:ln>
                            <a:noFill/>
                          </a:ln>
                          <a:solidFill>
                            <a:schemeClr val="bg2">
                              <a:lumMod val="10000"/>
                            </a:schemeClr>
                          </a:solidFill>
                          <a:effectLst/>
                          <a:latin typeface="Calibri" panose="020F0502020204030204" pitchFamily="34" charset="0"/>
                        </a:rPr>
                        <a:t>,</a:t>
                      </a:r>
                      <a:r>
                        <a:rPr kumimoji="0" lang="en-US" sz="16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3000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L858R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258 (60)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257 (60)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357318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Adenocarcinoma subtype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417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415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0218280"/>
                  </a:ext>
                </a:extLst>
              </a:tr>
            </a:tbl>
          </a:graphicData>
        </a:graphic>
      </p:graphicFrame>
      <p:sp>
        <p:nvSpPr>
          <p:cNvPr id="5" name="Text Box 15">
            <a:extLst>
              <a:ext uri="{FF2B5EF4-FFF2-40B4-BE49-F238E27FC236}">
                <a16:creationId xmlns:a16="http://schemas.microsoft.com/office/drawing/2014/main" id="{68058A2D-3CF8-5FC7-29BC-DA14269B0D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EEBD6F3-0733-5EB0-3D4D-A7EF33F76342}"/>
              </a:ext>
            </a:extLst>
          </p:cNvPr>
          <p:cNvSpPr txBox="1"/>
          <p:nvPr/>
        </p:nvSpPr>
        <p:spPr bwMode="auto">
          <a:xfrm>
            <a:off x="524699" y="5993751"/>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*Includes Black, American Indian or Alaska Native, multiple, and unknown. </a:t>
            </a:r>
            <a:r>
              <a:rPr lang="en-US" sz="1200" b="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n = 1 in the amivantamab + lazertinib arm had both Ex19del and L858R.</a:t>
            </a:r>
          </a:p>
        </p:txBody>
      </p:sp>
    </p:spTree>
    <p:extLst>
      <p:ext uri="{BB962C8B-B14F-4D97-AF65-F5344CB8AC3E}">
        <p14:creationId xmlns:p14="http://schemas.microsoft.com/office/powerpoint/2010/main" val="2293096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 name="Chart 388">
            <a:extLst>
              <a:ext uri="{FF2B5EF4-FFF2-40B4-BE49-F238E27FC236}">
                <a16:creationId xmlns:a16="http://schemas.microsoft.com/office/drawing/2014/main" id="{3337DD42-3E31-3330-4F82-2740E2395551}"/>
              </a:ext>
            </a:extLst>
          </p:cNvPr>
          <p:cNvGraphicFramePr/>
          <p:nvPr>
            <p:extLst>
              <p:ext uri="{D42A27DB-BD31-4B8C-83A1-F6EECF244321}">
                <p14:modId xmlns:p14="http://schemas.microsoft.com/office/powerpoint/2010/main" val="3759876383"/>
              </p:ext>
            </p:extLst>
          </p:nvPr>
        </p:nvGraphicFramePr>
        <p:xfrm>
          <a:off x="1823685" y="1099965"/>
          <a:ext cx="8544630" cy="409698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5768938-11B8-69B7-4C71-BDFF85E6D9D3}"/>
              </a:ext>
            </a:extLst>
          </p:cNvPr>
          <p:cNvSpPr>
            <a:spLocks noGrp="1"/>
          </p:cNvSpPr>
          <p:nvPr>
            <p:ph type="title"/>
          </p:nvPr>
        </p:nvSpPr>
        <p:spPr/>
        <p:txBody>
          <a:bodyPr/>
          <a:lstStyle/>
          <a:p>
            <a:r>
              <a:rPr lang="en-US"/>
              <a:t>MARIPOSA: OS</a:t>
            </a:r>
          </a:p>
        </p:txBody>
      </p:sp>
      <p:sp>
        <p:nvSpPr>
          <p:cNvPr id="763" name="Content Placeholder 762">
            <a:extLst>
              <a:ext uri="{FF2B5EF4-FFF2-40B4-BE49-F238E27FC236}">
                <a16:creationId xmlns:a16="http://schemas.microsoft.com/office/drawing/2014/main" id="{48247675-A4FB-B7F6-FB82-E500FD2C0BD9}"/>
              </a:ext>
            </a:extLst>
          </p:cNvPr>
          <p:cNvSpPr>
            <a:spLocks noGrp="1"/>
          </p:cNvSpPr>
          <p:nvPr>
            <p:ph idx="1"/>
          </p:nvPr>
        </p:nvSpPr>
        <p:spPr>
          <a:xfrm>
            <a:off x="604675" y="5506832"/>
            <a:ext cx="10877529" cy="642978"/>
          </a:xfrm>
        </p:spPr>
        <p:txBody>
          <a:bodyPr/>
          <a:lstStyle/>
          <a:p>
            <a:pPr>
              <a:lnSpc>
                <a:spcPct val="100000"/>
              </a:lnSpc>
              <a:spcBef>
                <a:spcPts val="0"/>
              </a:spcBef>
            </a:pPr>
            <a:r>
              <a:rPr lang="en-US" sz="2000" kern="0"/>
              <a:t>OS was significantly longer in amivantamab + lazertinib arm vs osimertinib arm</a:t>
            </a:r>
          </a:p>
          <a:p>
            <a:pPr>
              <a:lnSpc>
                <a:spcPct val="100000"/>
              </a:lnSpc>
              <a:spcBef>
                <a:spcPts val="0"/>
              </a:spcBef>
            </a:pPr>
            <a:r>
              <a:rPr lang="en-US" sz="2000"/>
              <a:t>OS curves continue to diverge with time; projected &gt;1-yr median OS benefit</a:t>
            </a:r>
            <a:r>
              <a:rPr lang="en-US" sz="2000" baseline="30000">
                <a:solidFill>
                  <a:schemeClr val="bg1"/>
                </a:solidFill>
                <a:latin typeface="Calibri" panose="020F0502020204030204" pitchFamily="34" charset="0"/>
              </a:rPr>
              <a:t>†</a:t>
            </a:r>
            <a:endParaRPr lang="en-US" sz="2000"/>
          </a:p>
        </p:txBody>
      </p:sp>
      <p:graphicFrame>
        <p:nvGraphicFramePr>
          <p:cNvPr id="390" name="Table 8">
            <a:extLst>
              <a:ext uri="{FF2B5EF4-FFF2-40B4-BE49-F238E27FC236}">
                <a16:creationId xmlns:a16="http://schemas.microsoft.com/office/drawing/2014/main" id="{E57E4EE9-41DD-3EB1-AE2B-A77CC84EB82D}"/>
              </a:ext>
            </a:extLst>
          </p:cNvPr>
          <p:cNvGraphicFramePr>
            <a:graphicFrameLocks noGrp="1"/>
          </p:cNvGraphicFramePr>
          <p:nvPr>
            <p:extLst>
              <p:ext uri="{D42A27DB-BD31-4B8C-83A1-F6EECF244321}">
                <p14:modId xmlns:p14="http://schemas.microsoft.com/office/powerpoint/2010/main" val="3657627519"/>
              </p:ext>
            </p:extLst>
          </p:nvPr>
        </p:nvGraphicFramePr>
        <p:xfrm>
          <a:off x="7042345" y="1325926"/>
          <a:ext cx="4378259" cy="990486"/>
        </p:xfrm>
        <a:graphic>
          <a:graphicData uri="http://schemas.openxmlformats.org/drawingml/2006/table">
            <a:tbl>
              <a:tblPr firstRow="1"/>
              <a:tblGrid>
                <a:gridCol w="1459420">
                  <a:extLst>
                    <a:ext uri="{9D8B030D-6E8A-4147-A177-3AD203B41FA5}">
                      <a16:colId xmlns:a16="http://schemas.microsoft.com/office/drawing/2014/main" val="3609005308"/>
                    </a:ext>
                  </a:extLst>
                </a:gridCol>
                <a:gridCol w="194589">
                  <a:extLst>
                    <a:ext uri="{9D8B030D-6E8A-4147-A177-3AD203B41FA5}">
                      <a16:colId xmlns:a16="http://schemas.microsoft.com/office/drawing/2014/main" val="644522559"/>
                    </a:ext>
                  </a:extLst>
                </a:gridCol>
                <a:gridCol w="1362125">
                  <a:extLst>
                    <a:ext uri="{9D8B030D-6E8A-4147-A177-3AD203B41FA5}">
                      <a16:colId xmlns:a16="http://schemas.microsoft.com/office/drawing/2014/main" val="3388733588"/>
                    </a:ext>
                  </a:extLst>
                </a:gridCol>
                <a:gridCol w="1362125">
                  <a:extLst>
                    <a:ext uri="{9D8B030D-6E8A-4147-A177-3AD203B41FA5}">
                      <a16:colId xmlns:a16="http://schemas.microsoft.com/office/drawing/2014/main" val="1221750961"/>
                    </a:ext>
                  </a:extLst>
                </a:gridCol>
              </a:tblGrid>
              <a:tr h="294021">
                <a:tc gridSpan="2">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200" b="1" i="1" u="none" strike="noStrike" kern="0" cap="none" spc="0" normalizeH="0" baseline="0" noProof="0">
                        <a:ln>
                          <a:noFill/>
                        </a:ln>
                        <a:solidFill>
                          <a:schemeClr val="bg1"/>
                        </a:solidFill>
                        <a:effectLst/>
                        <a:uLnTx/>
                        <a:uFillTx/>
                        <a:latin typeface="+mn-lt"/>
                        <a:ea typeface="+mn-ea"/>
                        <a:cs typeface="+mn-cs"/>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lvl1pPr marL="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800" b="1" i="0" u="none" strike="noStrike" kern="1200" cap="none">
                          <a:solidFill>
                            <a:schemeClr val="lt1"/>
                          </a:solidFill>
                          <a:latin typeface="Open Sans"/>
                          <a:sym typeface="Arial"/>
                        </a:defRPr>
                      </a:lvl9pPr>
                    </a:lstStyle>
                    <a:p>
                      <a:pPr algn="ctr"/>
                      <a:r>
                        <a:rPr lang="en-US" sz="1200">
                          <a:solidFill>
                            <a:schemeClr val="bg1"/>
                          </a:solidFill>
                          <a:latin typeface="+mn-lt"/>
                          <a:cs typeface="Arial" panose="020B0604020202020204" pitchFamily="34" charset="0"/>
                        </a:rPr>
                        <a:t>Median OS</a:t>
                      </a:r>
                      <a:endParaRPr lang="en-US" sz="1200" baseline="30000">
                        <a:solidFill>
                          <a:schemeClr val="bg1"/>
                        </a:solidFill>
                        <a:latin typeface="+mn-lt"/>
                        <a:cs typeface="Arial" panose="020B0604020202020204" pitchFamily="34" charset="0"/>
                      </a:endParaRPr>
                    </a:p>
                    <a:p>
                      <a:pPr algn="ctr"/>
                      <a:r>
                        <a:rPr lang="en-US" sz="1200">
                          <a:solidFill>
                            <a:schemeClr val="bg1"/>
                          </a:solidFill>
                          <a:latin typeface="+mn-lt"/>
                          <a:cs typeface="Arial" panose="020B0604020202020204" pitchFamily="34" charset="0"/>
                        </a:rPr>
                        <a:t>(95%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a:solidFill>
                            <a:schemeClr val="bg1"/>
                          </a:solidFill>
                          <a:latin typeface="+mn-lt"/>
                          <a:cs typeface="Arial" panose="020B0604020202020204" pitchFamily="34" charset="0"/>
                        </a:rPr>
                        <a:t>Events,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5754074"/>
                  </a:ext>
                </a:extLst>
              </a:tr>
              <a:tr h="208242">
                <a:tc gridSpan="2">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9pPr>
                    </a:lstStyle>
                    <a:p>
                      <a:pPr algn="r"/>
                      <a:r>
                        <a:rPr lang="en-US" sz="1200" b="1">
                          <a:solidFill>
                            <a:srgbClr val="015873"/>
                          </a:solidFill>
                          <a:latin typeface="+mn-lt"/>
                          <a:cs typeface="Arial" panose="020B0604020202020204" pitchFamily="34" charset="0"/>
                        </a:rPr>
                        <a:t>Amivantamab + Lazertinib</a:t>
                      </a:r>
                    </a:p>
                  </a:txBody>
                  <a:tcPr marL="0"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lvl1pPr marL="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dk1"/>
                          </a:solidFill>
                          <a:latin typeface="Open Sans"/>
                          <a:sym typeface="Arial"/>
                        </a:defRPr>
                      </a:lvl9pPr>
                    </a:lstStyle>
                    <a:p>
                      <a:pPr algn="ctr"/>
                      <a:r>
                        <a:rPr lang="en-US" sz="1200" kern="0">
                          <a:solidFill>
                            <a:schemeClr val="bg1"/>
                          </a:solidFill>
                          <a:effectLst/>
                          <a:latin typeface="+mn-lt"/>
                          <a:ea typeface="DengXian" panose="02010600030101010101" pitchFamily="2" charset="-122"/>
                        </a:rPr>
                        <a:t>NR (42.9-NR)</a:t>
                      </a:r>
                      <a:endParaRPr lang="en-US" sz="1200" kern="1200">
                        <a:solidFill>
                          <a:schemeClr val="bg1"/>
                        </a:solidFill>
                        <a:latin typeface="+mn-lt"/>
                        <a:ea typeface="+mn-ea"/>
                        <a:cs typeface="Arial" panose="020B0604020202020204" pitchFamily="34" charset="0"/>
                      </a:endParaRPr>
                    </a:p>
                  </a:txBody>
                  <a:tcPr marL="0" marR="0" marT="12192" marB="1219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kern="1200">
                          <a:solidFill>
                            <a:schemeClr val="bg1"/>
                          </a:solidFill>
                          <a:latin typeface="+mn-lt"/>
                          <a:ea typeface="+mn-ea"/>
                          <a:cs typeface="Arial" panose="020B0604020202020204" pitchFamily="34" charset="0"/>
                        </a:rPr>
                        <a:t>173</a:t>
                      </a:r>
                    </a:p>
                  </a:txBody>
                  <a:tcPr marL="0" marR="0" marT="12192" marB="1219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0018867"/>
                  </a:ext>
                </a:extLst>
              </a:tr>
              <a:tr h="208242">
                <a:tc gridSpan="2">
                  <a:txBody>
                    <a:bodyPr/>
                    <a:lstStyle>
                      <a:lvl1pPr marL="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1pPr>
                      <a:lvl2pPr marL="3429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2pPr>
                      <a:lvl3pPr marL="6858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3pPr>
                      <a:lvl4pPr marL="10287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4pPr>
                      <a:lvl5pPr marL="13716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5pPr>
                      <a:lvl6pPr marL="17145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6pPr>
                      <a:lvl7pPr marL="20574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7pPr>
                      <a:lvl8pPr marL="24003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8pPr>
                      <a:lvl9pPr marL="27432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9pPr>
                    </a:lstStyle>
                    <a:p>
                      <a:pPr algn="r"/>
                      <a:r>
                        <a:rPr lang="en-US" sz="1200" b="1">
                          <a:solidFill>
                            <a:srgbClr val="E1471D"/>
                          </a:solidFill>
                          <a:latin typeface="+mn-lt"/>
                          <a:cs typeface="Arial" panose="020B0604020202020204" pitchFamily="34" charset="0"/>
                        </a:rPr>
                        <a:t>Osimertinib</a:t>
                      </a:r>
                    </a:p>
                  </a:txBody>
                  <a:tcPr marL="0"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panose="020B0604020202020204"/>
                          <a:sym typeface="Arial"/>
                        </a:defRPr>
                      </a:lvl9pPr>
                    </a:lstStyle>
                    <a:p>
                      <a:pPr algn="ctr"/>
                      <a:r>
                        <a:rPr lang="en-US" sz="1200" kern="0">
                          <a:solidFill>
                            <a:schemeClr val="bg1"/>
                          </a:solidFill>
                          <a:effectLst/>
                          <a:latin typeface="+mn-lt"/>
                          <a:ea typeface="DengXian" panose="02010600030101010101" pitchFamily="2" charset="-122"/>
                        </a:rPr>
                        <a:t>36.7 mo (33.4-41.0)</a:t>
                      </a:r>
                      <a:endParaRPr lang="en-US" sz="1200" kern="1200">
                        <a:solidFill>
                          <a:schemeClr val="bg1"/>
                        </a:solidFill>
                        <a:latin typeface="+mn-lt"/>
                        <a:ea typeface="+mn-ea"/>
                        <a:cs typeface="Arial" panose="020B0604020202020204" pitchFamily="34" charset="0"/>
                      </a:endParaRPr>
                    </a:p>
                  </a:txBody>
                  <a:tcPr marL="0" marR="0" marT="12192" marB="1219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kern="1200">
                          <a:solidFill>
                            <a:schemeClr val="bg1"/>
                          </a:solidFill>
                          <a:latin typeface="+mn-lt"/>
                          <a:ea typeface="+mn-ea"/>
                          <a:cs typeface="Arial" panose="020B0604020202020204" pitchFamily="34" charset="0"/>
                        </a:rPr>
                        <a:t>217</a:t>
                      </a:r>
                    </a:p>
                  </a:txBody>
                  <a:tcPr marL="0" marR="0" marT="12192" marB="1219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5743775"/>
                  </a:ext>
                </a:extLst>
              </a:tr>
              <a:tr h="208242">
                <a:tc>
                  <a:txBody>
                    <a:bodyPr/>
                    <a:lstStyle>
                      <a:lvl1pPr marL="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1pPr>
                      <a:lvl2pPr marL="3429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2pPr>
                      <a:lvl3pPr marL="6858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3pPr>
                      <a:lvl4pPr marL="10287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4pPr>
                      <a:lvl5pPr marL="13716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5pPr>
                      <a:lvl6pPr marL="17145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6pPr>
                      <a:lvl7pPr marL="20574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7pPr>
                      <a:lvl8pPr marL="24003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8pPr>
                      <a:lvl9pPr marL="2743200" marR="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Open Sans"/>
                          <a:sym typeface="Arial"/>
                        </a:defRPr>
                      </a:lvl9pPr>
                    </a:lstStyle>
                    <a:p>
                      <a:pPr marL="0" marR="0" lvl="0" indent="0" algn="ctr" defTabSz="914396" rtl="0" eaLnBrk="1" fontAlgn="auto" latinLnBrk="0" hangingPunct="1">
                        <a:lnSpc>
                          <a:spcPct val="100000"/>
                        </a:lnSpc>
                        <a:spcBef>
                          <a:spcPts val="0"/>
                        </a:spcBef>
                        <a:spcAft>
                          <a:spcPts val="0"/>
                        </a:spcAft>
                        <a:buClrTx/>
                        <a:buSzTx/>
                        <a:buFontTx/>
                        <a:buNone/>
                        <a:tabLst/>
                        <a:defRPr/>
                      </a:pPr>
                      <a:endParaRPr lang="it-IT" sz="1200" kern="1200">
                        <a:solidFill>
                          <a:schemeClr val="bg1"/>
                        </a:solidFill>
                        <a:latin typeface="+mn-lt"/>
                        <a:ea typeface="+mn-ea"/>
                        <a:cs typeface="Arial"/>
                      </a:endParaRPr>
                    </a:p>
                  </a:txBody>
                  <a:tcPr marL="0"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396" rtl="0" eaLnBrk="1" fontAlgn="auto" latinLnBrk="0" hangingPunct="1">
                        <a:lnSpc>
                          <a:spcPct val="100000"/>
                        </a:lnSpc>
                        <a:spcBef>
                          <a:spcPts val="0"/>
                        </a:spcBef>
                        <a:spcAft>
                          <a:spcPts val="0"/>
                        </a:spcAft>
                        <a:buClrTx/>
                        <a:buSzTx/>
                        <a:buFontTx/>
                        <a:buNone/>
                        <a:tabLst/>
                        <a:defRPr/>
                      </a:pPr>
                      <a:r>
                        <a:rPr lang="it-IT" sz="1200" kern="1200">
                          <a:solidFill>
                            <a:schemeClr val="bg1"/>
                          </a:solidFill>
                          <a:latin typeface="+mn-lt"/>
                          <a:ea typeface="+mn-ea"/>
                          <a:cs typeface="Arial"/>
                        </a:rPr>
                        <a:t>HR</a:t>
                      </a:r>
                      <a:r>
                        <a:rPr lang="it-IT" sz="1200" b="0" kern="1200">
                          <a:solidFill>
                            <a:schemeClr val="bg1"/>
                          </a:solidFill>
                          <a:latin typeface="+mn-lt"/>
                          <a:ea typeface="+mn-ea"/>
                          <a:cs typeface="Arial"/>
                        </a:rPr>
                        <a:t>: 0.75 (</a:t>
                      </a:r>
                      <a:r>
                        <a:rPr lang="it-IT" sz="1200" kern="1200">
                          <a:solidFill>
                            <a:schemeClr val="bg1"/>
                          </a:solidFill>
                          <a:latin typeface="+mn-lt"/>
                          <a:ea typeface="+mn-ea"/>
                          <a:cs typeface="Arial"/>
                        </a:rPr>
                        <a:t>95% CI: 0.61-0.92); </a:t>
                      </a:r>
                      <a:r>
                        <a:rPr lang="it-IT" sz="1200" i="1" kern="1200">
                          <a:solidFill>
                            <a:schemeClr val="bg1"/>
                          </a:solidFill>
                          <a:latin typeface="+mn-lt"/>
                          <a:ea typeface="+mn-ea"/>
                          <a:cs typeface="Arial"/>
                        </a:rPr>
                        <a:t>P </a:t>
                      </a:r>
                      <a:r>
                        <a:rPr lang="it-IT" sz="1200" kern="1200">
                          <a:solidFill>
                            <a:schemeClr val="bg1"/>
                          </a:solidFill>
                          <a:latin typeface="+mn-lt"/>
                          <a:ea typeface="+mn-ea"/>
                          <a:cs typeface="Arial"/>
                        </a:rPr>
                        <a:t>&lt;.005* </a:t>
                      </a:r>
                    </a:p>
                  </a:txBody>
                  <a:tcPr marL="0"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900" kern="1200">
                        <a:solidFill>
                          <a:srgbClr val="000000"/>
                        </a:solidFill>
                        <a:latin typeface="Arial Narrow" panose="020B0606020202030204" pitchFamily="34" charset="0"/>
                        <a:ea typeface="+mn-ea"/>
                        <a:cs typeface="+mn-cs"/>
                      </a:endParaRPr>
                    </a:p>
                  </a:txBody>
                  <a:tcPr marL="0" marR="0" marT="9144" marB="9144"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396" rtl="0" eaLnBrk="1" fontAlgn="auto" latinLnBrk="0" hangingPunct="1">
                        <a:lnSpc>
                          <a:spcPct val="100000"/>
                        </a:lnSpc>
                        <a:spcBef>
                          <a:spcPts val="0"/>
                        </a:spcBef>
                        <a:spcAft>
                          <a:spcPts val="0"/>
                        </a:spcAft>
                        <a:buClrTx/>
                        <a:buSzTx/>
                        <a:buFontTx/>
                        <a:buNone/>
                        <a:tabLst/>
                        <a:defRPr/>
                      </a:pPr>
                      <a:endParaRPr lang="it-IT" sz="1200" kern="1200">
                        <a:solidFill>
                          <a:schemeClr val="bg1"/>
                        </a:solidFill>
                        <a:latin typeface="+mn-lt"/>
                        <a:ea typeface="+mn-ea"/>
                        <a:cs typeface="Arial"/>
                      </a:endParaRPr>
                    </a:p>
                  </a:txBody>
                  <a:tcPr marL="0"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3247172"/>
                  </a:ext>
                </a:extLst>
              </a:tr>
            </a:tbl>
          </a:graphicData>
        </a:graphic>
      </p:graphicFrame>
      <p:sp>
        <p:nvSpPr>
          <p:cNvPr id="394" name="TextBox 393">
            <a:extLst>
              <a:ext uri="{FF2B5EF4-FFF2-40B4-BE49-F238E27FC236}">
                <a16:creationId xmlns:a16="http://schemas.microsoft.com/office/drawing/2014/main" id="{EB13038F-5522-A097-C333-FDBC24EA580D}"/>
              </a:ext>
            </a:extLst>
          </p:cNvPr>
          <p:cNvSpPr txBox="1"/>
          <p:nvPr/>
        </p:nvSpPr>
        <p:spPr>
          <a:xfrm>
            <a:off x="421010" y="4842461"/>
            <a:ext cx="1894049" cy="646331"/>
          </a:xfrm>
          <a:prstGeom prst="rect">
            <a:avLst/>
          </a:prstGeom>
          <a:noFill/>
        </p:spPr>
        <p:txBody>
          <a:bodyPr wrap="square" rtlCol="0" anchor="b">
            <a:spAutoFit/>
          </a:bodyPr>
          <a:lstStyle/>
          <a:p>
            <a:pPr algn="r" defTabSz="914378">
              <a:defRPr/>
            </a:pPr>
            <a:r>
              <a:rPr lang="en-US" sz="1200" b="1">
                <a:solidFill>
                  <a:prstClr val="black"/>
                </a:solidFill>
                <a:cs typeface="Arial" panose="020B0604020202020204" pitchFamily="34" charset="0"/>
                <a:sym typeface="Arial"/>
              </a:rPr>
              <a:t>Patients at Risk, n</a:t>
            </a:r>
          </a:p>
          <a:p>
            <a:pPr algn="r" defTabSz="914378">
              <a:defRPr/>
            </a:pPr>
            <a:r>
              <a:rPr lang="en-US" sz="1200">
                <a:solidFill>
                  <a:srgbClr val="015873"/>
                </a:solidFill>
                <a:cs typeface="Arial" panose="020B0604020202020204" pitchFamily="34" charset="0"/>
                <a:sym typeface="Arial"/>
              </a:rPr>
              <a:t>Amivantamab + Lazertinib</a:t>
            </a:r>
          </a:p>
          <a:p>
            <a:pPr algn="r" defTabSz="914378">
              <a:defRPr/>
            </a:pPr>
            <a:r>
              <a:rPr lang="en-US" sz="1200">
                <a:solidFill>
                  <a:srgbClr val="E1471D"/>
                </a:solidFill>
                <a:cs typeface="Arial" panose="020B0604020202020204" pitchFamily="34" charset="0"/>
                <a:sym typeface="Arial"/>
              </a:rPr>
              <a:t>Osimertinib</a:t>
            </a:r>
          </a:p>
        </p:txBody>
      </p:sp>
      <p:sp>
        <p:nvSpPr>
          <p:cNvPr id="396" name="TextBox 395">
            <a:extLst>
              <a:ext uri="{FF2B5EF4-FFF2-40B4-BE49-F238E27FC236}">
                <a16:creationId xmlns:a16="http://schemas.microsoft.com/office/drawing/2014/main" id="{68297C60-2873-2B3F-5030-3F60C38235DC}"/>
              </a:ext>
            </a:extLst>
          </p:cNvPr>
          <p:cNvSpPr txBox="1"/>
          <p:nvPr/>
        </p:nvSpPr>
        <p:spPr>
          <a:xfrm>
            <a:off x="2183247"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429</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429</a:t>
            </a:r>
          </a:p>
        </p:txBody>
      </p:sp>
      <p:sp>
        <p:nvSpPr>
          <p:cNvPr id="397" name="TextBox 396">
            <a:extLst>
              <a:ext uri="{FF2B5EF4-FFF2-40B4-BE49-F238E27FC236}">
                <a16:creationId xmlns:a16="http://schemas.microsoft.com/office/drawing/2014/main" id="{DEF5A0A1-D407-494E-CAA5-740D1DC84DC0}"/>
              </a:ext>
            </a:extLst>
          </p:cNvPr>
          <p:cNvSpPr txBox="1"/>
          <p:nvPr/>
        </p:nvSpPr>
        <p:spPr>
          <a:xfrm>
            <a:off x="2564455"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404</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416</a:t>
            </a:r>
          </a:p>
        </p:txBody>
      </p:sp>
      <p:sp>
        <p:nvSpPr>
          <p:cNvPr id="398" name="TextBox 397">
            <a:extLst>
              <a:ext uri="{FF2B5EF4-FFF2-40B4-BE49-F238E27FC236}">
                <a16:creationId xmlns:a16="http://schemas.microsoft.com/office/drawing/2014/main" id="{5FE22B67-97B9-4B48-BE0D-FBE9C3EA85B3}"/>
              </a:ext>
            </a:extLst>
          </p:cNvPr>
          <p:cNvSpPr txBox="1"/>
          <p:nvPr/>
        </p:nvSpPr>
        <p:spPr>
          <a:xfrm>
            <a:off x="3708079"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375</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374</a:t>
            </a:r>
          </a:p>
        </p:txBody>
      </p:sp>
      <p:sp>
        <p:nvSpPr>
          <p:cNvPr id="399" name="TextBox 398">
            <a:extLst>
              <a:ext uri="{FF2B5EF4-FFF2-40B4-BE49-F238E27FC236}">
                <a16:creationId xmlns:a16="http://schemas.microsoft.com/office/drawing/2014/main" id="{BD105452-336A-2105-488F-A05852B1B93B}"/>
              </a:ext>
            </a:extLst>
          </p:cNvPr>
          <p:cNvSpPr txBox="1"/>
          <p:nvPr/>
        </p:nvSpPr>
        <p:spPr>
          <a:xfrm>
            <a:off x="2945663"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390</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409</a:t>
            </a:r>
          </a:p>
        </p:txBody>
      </p:sp>
      <p:sp>
        <p:nvSpPr>
          <p:cNvPr id="400" name="TextBox 399">
            <a:extLst>
              <a:ext uri="{FF2B5EF4-FFF2-40B4-BE49-F238E27FC236}">
                <a16:creationId xmlns:a16="http://schemas.microsoft.com/office/drawing/2014/main" id="{06CB1E72-6F47-6260-D1E9-8685A4FC1601}"/>
              </a:ext>
            </a:extLst>
          </p:cNvPr>
          <p:cNvSpPr txBox="1"/>
          <p:nvPr/>
        </p:nvSpPr>
        <p:spPr>
          <a:xfrm>
            <a:off x="3326871"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383</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396</a:t>
            </a:r>
            <a:endParaRPr lang="en-US" sz="1200">
              <a:solidFill>
                <a:prstClr val="black"/>
              </a:solidFill>
              <a:cs typeface="Arial" panose="020B0604020202020204" pitchFamily="34" charset="0"/>
              <a:sym typeface="Arial"/>
            </a:endParaRPr>
          </a:p>
        </p:txBody>
      </p:sp>
      <p:sp>
        <p:nvSpPr>
          <p:cNvPr id="401" name="TextBox 400">
            <a:extLst>
              <a:ext uri="{FF2B5EF4-FFF2-40B4-BE49-F238E27FC236}">
                <a16:creationId xmlns:a16="http://schemas.microsoft.com/office/drawing/2014/main" id="{1AF7E96F-CBA3-5334-5178-4A07E104EF5D}"/>
              </a:ext>
            </a:extLst>
          </p:cNvPr>
          <p:cNvSpPr txBox="1"/>
          <p:nvPr/>
        </p:nvSpPr>
        <p:spPr>
          <a:xfrm>
            <a:off x="4089287"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363</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354</a:t>
            </a:r>
            <a:endParaRPr lang="en-US" sz="1200">
              <a:solidFill>
                <a:prstClr val="black"/>
              </a:solidFill>
              <a:cs typeface="Arial" panose="020B0604020202020204" pitchFamily="34" charset="0"/>
              <a:sym typeface="Arial"/>
            </a:endParaRPr>
          </a:p>
        </p:txBody>
      </p:sp>
      <p:sp>
        <p:nvSpPr>
          <p:cNvPr id="402" name="TextBox 401">
            <a:extLst>
              <a:ext uri="{FF2B5EF4-FFF2-40B4-BE49-F238E27FC236}">
                <a16:creationId xmlns:a16="http://schemas.microsoft.com/office/drawing/2014/main" id="{5285A259-293C-31D9-FA90-8A33D16D33BB}"/>
              </a:ext>
            </a:extLst>
          </p:cNvPr>
          <p:cNvSpPr txBox="1"/>
          <p:nvPr/>
        </p:nvSpPr>
        <p:spPr>
          <a:xfrm>
            <a:off x="4851703"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328</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311</a:t>
            </a:r>
            <a:endParaRPr lang="en-US" sz="1200">
              <a:solidFill>
                <a:prstClr val="black"/>
              </a:solidFill>
              <a:cs typeface="Arial" panose="020B0604020202020204" pitchFamily="34" charset="0"/>
              <a:sym typeface="Arial"/>
            </a:endParaRPr>
          </a:p>
        </p:txBody>
      </p:sp>
      <p:sp>
        <p:nvSpPr>
          <p:cNvPr id="403" name="TextBox 402">
            <a:extLst>
              <a:ext uri="{FF2B5EF4-FFF2-40B4-BE49-F238E27FC236}">
                <a16:creationId xmlns:a16="http://schemas.microsoft.com/office/drawing/2014/main" id="{A3FCFFB6-8D3B-AB83-1A94-50646BF0276C}"/>
              </a:ext>
            </a:extLst>
          </p:cNvPr>
          <p:cNvSpPr txBox="1"/>
          <p:nvPr/>
        </p:nvSpPr>
        <p:spPr>
          <a:xfrm>
            <a:off x="4470495"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343</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333</a:t>
            </a:r>
            <a:endParaRPr lang="en-US" sz="1200">
              <a:solidFill>
                <a:prstClr val="black"/>
              </a:solidFill>
              <a:cs typeface="Arial" panose="020B0604020202020204" pitchFamily="34" charset="0"/>
              <a:sym typeface="Arial"/>
            </a:endParaRPr>
          </a:p>
        </p:txBody>
      </p:sp>
      <p:sp>
        <p:nvSpPr>
          <p:cNvPr id="404" name="TextBox 403">
            <a:extLst>
              <a:ext uri="{FF2B5EF4-FFF2-40B4-BE49-F238E27FC236}">
                <a16:creationId xmlns:a16="http://schemas.microsoft.com/office/drawing/2014/main" id="{409C16C4-84AF-2DC9-BCC9-EE6729F1F27C}"/>
              </a:ext>
            </a:extLst>
          </p:cNvPr>
          <p:cNvSpPr txBox="1"/>
          <p:nvPr/>
        </p:nvSpPr>
        <p:spPr>
          <a:xfrm>
            <a:off x="5232911"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310</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291</a:t>
            </a:r>
            <a:endParaRPr lang="en-US" sz="1200">
              <a:solidFill>
                <a:prstClr val="black"/>
              </a:solidFill>
              <a:cs typeface="Arial" panose="020B0604020202020204" pitchFamily="34" charset="0"/>
              <a:sym typeface="Arial"/>
            </a:endParaRPr>
          </a:p>
        </p:txBody>
      </p:sp>
      <p:sp>
        <p:nvSpPr>
          <p:cNvPr id="405" name="TextBox 404">
            <a:extLst>
              <a:ext uri="{FF2B5EF4-FFF2-40B4-BE49-F238E27FC236}">
                <a16:creationId xmlns:a16="http://schemas.microsoft.com/office/drawing/2014/main" id="{DCB9D38B-1EB0-6388-3C2B-E7E29692BCFC}"/>
              </a:ext>
            </a:extLst>
          </p:cNvPr>
          <p:cNvSpPr txBox="1"/>
          <p:nvPr/>
        </p:nvSpPr>
        <p:spPr>
          <a:xfrm>
            <a:off x="5614119"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287</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270</a:t>
            </a:r>
          </a:p>
        </p:txBody>
      </p:sp>
      <p:sp>
        <p:nvSpPr>
          <p:cNvPr id="406" name="TextBox 405">
            <a:extLst>
              <a:ext uri="{FF2B5EF4-FFF2-40B4-BE49-F238E27FC236}">
                <a16:creationId xmlns:a16="http://schemas.microsoft.com/office/drawing/2014/main" id="{BDBEDA78-1C1A-4E87-EBB3-9A1B0C27C1DC}"/>
              </a:ext>
            </a:extLst>
          </p:cNvPr>
          <p:cNvSpPr txBox="1"/>
          <p:nvPr/>
        </p:nvSpPr>
        <p:spPr>
          <a:xfrm>
            <a:off x="5995327" y="503614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277</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251</a:t>
            </a:r>
            <a:endParaRPr lang="en-US" sz="1200">
              <a:solidFill>
                <a:prstClr val="black"/>
              </a:solidFill>
              <a:cs typeface="Arial" panose="020B0604020202020204" pitchFamily="34" charset="0"/>
              <a:sym typeface="Arial"/>
            </a:endParaRPr>
          </a:p>
        </p:txBody>
      </p:sp>
      <p:sp>
        <p:nvSpPr>
          <p:cNvPr id="407" name="TextBox 406">
            <a:extLst>
              <a:ext uri="{FF2B5EF4-FFF2-40B4-BE49-F238E27FC236}">
                <a16:creationId xmlns:a16="http://schemas.microsoft.com/office/drawing/2014/main" id="{FA8BE1C1-06E6-305B-60B6-9DDC9FAA4214}"/>
              </a:ext>
            </a:extLst>
          </p:cNvPr>
          <p:cNvSpPr txBox="1"/>
          <p:nvPr/>
        </p:nvSpPr>
        <p:spPr>
          <a:xfrm>
            <a:off x="6376535"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232</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201</a:t>
            </a:r>
          </a:p>
        </p:txBody>
      </p:sp>
      <p:sp>
        <p:nvSpPr>
          <p:cNvPr id="408" name="TextBox 407">
            <a:extLst>
              <a:ext uri="{FF2B5EF4-FFF2-40B4-BE49-F238E27FC236}">
                <a16:creationId xmlns:a16="http://schemas.microsoft.com/office/drawing/2014/main" id="{3235F0EF-92A3-D001-1B16-A99337EB27E8}"/>
              </a:ext>
            </a:extLst>
          </p:cNvPr>
          <p:cNvSpPr txBox="1"/>
          <p:nvPr/>
        </p:nvSpPr>
        <p:spPr>
          <a:xfrm>
            <a:off x="6757743"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168</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132</a:t>
            </a:r>
          </a:p>
        </p:txBody>
      </p:sp>
      <p:sp>
        <p:nvSpPr>
          <p:cNvPr id="409" name="TextBox 408">
            <a:extLst>
              <a:ext uri="{FF2B5EF4-FFF2-40B4-BE49-F238E27FC236}">
                <a16:creationId xmlns:a16="http://schemas.microsoft.com/office/drawing/2014/main" id="{9B94B980-F74E-72EB-F480-5DF907743EC1}"/>
              </a:ext>
            </a:extLst>
          </p:cNvPr>
          <p:cNvSpPr txBox="1"/>
          <p:nvPr/>
        </p:nvSpPr>
        <p:spPr>
          <a:xfrm>
            <a:off x="7138951"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111</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87</a:t>
            </a:r>
          </a:p>
        </p:txBody>
      </p:sp>
      <p:sp>
        <p:nvSpPr>
          <p:cNvPr id="410" name="TextBox 409">
            <a:extLst>
              <a:ext uri="{FF2B5EF4-FFF2-40B4-BE49-F238E27FC236}">
                <a16:creationId xmlns:a16="http://schemas.microsoft.com/office/drawing/2014/main" id="{D9D0EDF6-01B1-35A3-C590-5BE9E4D2285C}"/>
              </a:ext>
            </a:extLst>
          </p:cNvPr>
          <p:cNvSpPr txBox="1"/>
          <p:nvPr/>
        </p:nvSpPr>
        <p:spPr>
          <a:xfrm>
            <a:off x="7901367"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18</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15</a:t>
            </a:r>
            <a:endParaRPr lang="en-US" sz="1200">
              <a:solidFill>
                <a:prstClr val="black"/>
              </a:solidFill>
              <a:cs typeface="Arial" panose="020B0604020202020204" pitchFamily="34" charset="0"/>
              <a:sym typeface="Arial"/>
            </a:endParaRPr>
          </a:p>
        </p:txBody>
      </p:sp>
      <p:sp>
        <p:nvSpPr>
          <p:cNvPr id="411" name="TextBox 410">
            <a:extLst>
              <a:ext uri="{FF2B5EF4-FFF2-40B4-BE49-F238E27FC236}">
                <a16:creationId xmlns:a16="http://schemas.microsoft.com/office/drawing/2014/main" id="{BAEDE00B-CD27-C02E-43C9-F0D8585CBC78}"/>
              </a:ext>
            </a:extLst>
          </p:cNvPr>
          <p:cNvSpPr txBox="1"/>
          <p:nvPr/>
        </p:nvSpPr>
        <p:spPr>
          <a:xfrm>
            <a:off x="7520159"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61</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49</a:t>
            </a:r>
            <a:endParaRPr lang="en-US" sz="1200">
              <a:solidFill>
                <a:prstClr val="black"/>
              </a:solidFill>
              <a:cs typeface="Arial" panose="020B0604020202020204" pitchFamily="34" charset="0"/>
              <a:sym typeface="Arial"/>
            </a:endParaRPr>
          </a:p>
        </p:txBody>
      </p:sp>
      <p:sp>
        <p:nvSpPr>
          <p:cNvPr id="412" name="TextBox 411">
            <a:extLst>
              <a:ext uri="{FF2B5EF4-FFF2-40B4-BE49-F238E27FC236}">
                <a16:creationId xmlns:a16="http://schemas.microsoft.com/office/drawing/2014/main" id="{B90CE23F-37A9-C8ED-61C6-E01D6D11509D}"/>
              </a:ext>
            </a:extLst>
          </p:cNvPr>
          <p:cNvSpPr txBox="1"/>
          <p:nvPr/>
        </p:nvSpPr>
        <p:spPr>
          <a:xfrm>
            <a:off x="8282575" y="5027127"/>
            <a:ext cx="640080" cy="461665"/>
          </a:xfrm>
          <a:prstGeom prst="rect">
            <a:avLst/>
          </a:prstGeom>
          <a:noFill/>
        </p:spPr>
        <p:txBody>
          <a:bodyPr wrap="square" rtlCol="0" anchor="b">
            <a:spAutoFit/>
          </a:bodyPr>
          <a:lstStyle/>
          <a:p>
            <a:pPr algn="ctr" defTabSz="1219140">
              <a:buClr>
                <a:srgbClr val="000000"/>
              </a:buClr>
              <a:buFont typeface="Arial"/>
              <a:buNone/>
              <a:defRPr/>
            </a:pPr>
            <a:r>
              <a:rPr lang="en-US" sz="1200" kern="0">
                <a:solidFill>
                  <a:prstClr val="black"/>
                </a:solidFill>
                <a:cs typeface="Arial" panose="020B0604020202020204" pitchFamily="34" charset="0"/>
                <a:sym typeface="Arial"/>
              </a:rPr>
              <a:t>1</a:t>
            </a:r>
          </a:p>
          <a:p>
            <a:pPr algn="ctr" defTabSz="1219140">
              <a:buClr>
                <a:srgbClr val="000000"/>
              </a:buClr>
              <a:buFont typeface="Arial"/>
              <a:buNone/>
              <a:defRPr/>
            </a:pPr>
            <a:r>
              <a:rPr lang="en-US" sz="1200" kern="0">
                <a:solidFill>
                  <a:prstClr val="black"/>
                </a:solidFill>
                <a:cs typeface="Arial" panose="020B0604020202020204" pitchFamily="34" charset="0"/>
                <a:sym typeface="Arial"/>
              </a:rPr>
              <a:t>0</a:t>
            </a:r>
          </a:p>
        </p:txBody>
      </p:sp>
      <p:sp>
        <p:nvSpPr>
          <p:cNvPr id="413" name="TextBox 412">
            <a:extLst>
              <a:ext uri="{FF2B5EF4-FFF2-40B4-BE49-F238E27FC236}">
                <a16:creationId xmlns:a16="http://schemas.microsoft.com/office/drawing/2014/main" id="{82CF0F8B-2044-C58D-49C2-C3B061AD926F}"/>
              </a:ext>
            </a:extLst>
          </p:cNvPr>
          <p:cNvSpPr txBox="1"/>
          <p:nvPr/>
        </p:nvSpPr>
        <p:spPr>
          <a:xfrm>
            <a:off x="8663784" y="5027127"/>
            <a:ext cx="640080" cy="461665"/>
          </a:xfrm>
          <a:prstGeom prst="rect">
            <a:avLst/>
          </a:prstGeom>
          <a:noFill/>
        </p:spPr>
        <p:txBody>
          <a:bodyPr wrap="square" rtlCol="0" anchor="b">
            <a:spAutoFit/>
          </a:bodyPr>
          <a:lstStyle/>
          <a:p>
            <a:pPr algn="ctr" defTabSz="914378">
              <a:defRPr/>
            </a:pPr>
            <a:r>
              <a:rPr lang="en-US" sz="1200">
                <a:solidFill>
                  <a:prstClr val="black"/>
                </a:solidFill>
                <a:cs typeface="Arial" panose="020B0604020202020204" pitchFamily="34" charset="0"/>
                <a:sym typeface="Arial"/>
              </a:rPr>
              <a:t>0</a:t>
            </a:r>
          </a:p>
          <a:p>
            <a:pPr algn="ctr" defTabSz="914378">
              <a:defRPr/>
            </a:pPr>
            <a:r>
              <a:rPr lang="en-US" sz="1200">
                <a:solidFill>
                  <a:prstClr val="black"/>
                </a:solidFill>
                <a:cs typeface="Arial" panose="020B0604020202020204" pitchFamily="34" charset="0"/>
                <a:sym typeface="Arial"/>
              </a:rPr>
              <a:t>0</a:t>
            </a:r>
          </a:p>
        </p:txBody>
      </p:sp>
      <p:cxnSp>
        <p:nvCxnSpPr>
          <p:cNvPr id="414" name="Straight Connector 413">
            <a:extLst>
              <a:ext uri="{FF2B5EF4-FFF2-40B4-BE49-F238E27FC236}">
                <a16:creationId xmlns:a16="http://schemas.microsoft.com/office/drawing/2014/main" id="{67B13F62-8BED-F67D-1EF2-5375B10EFA7D}"/>
              </a:ext>
            </a:extLst>
          </p:cNvPr>
          <p:cNvCxnSpPr>
            <a:cxnSpLocks/>
          </p:cNvCxnSpPr>
          <p:nvPr/>
        </p:nvCxnSpPr>
        <p:spPr>
          <a:xfrm flipV="1">
            <a:off x="7081489" y="2608160"/>
            <a:ext cx="0" cy="1901952"/>
          </a:xfrm>
          <a:prstGeom prst="line">
            <a:avLst/>
          </a:prstGeom>
          <a:noFill/>
          <a:ln w="12700" cap="flat" cmpd="sng" algn="ctr">
            <a:solidFill>
              <a:sysClr val="window" lastClr="FFFFFF">
                <a:lumMod val="75000"/>
              </a:sysClr>
            </a:solidFill>
            <a:prstDash val="sysDash"/>
            <a:miter lim="800000"/>
          </a:ln>
          <a:effectLst/>
        </p:spPr>
      </p:cxnSp>
      <p:sp>
        <p:nvSpPr>
          <p:cNvPr id="415" name="TextBox 414">
            <a:extLst>
              <a:ext uri="{FF2B5EF4-FFF2-40B4-BE49-F238E27FC236}">
                <a16:creationId xmlns:a16="http://schemas.microsoft.com/office/drawing/2014/main" id="{CFD880A6-74AF-7B48-0431-2E1BA1DE0980}"/>
              </a:ext>
            </a:extLst>
          </p:cNvPr>
          <p:cNvSpPr txBox="1"/>
          <p:nvPr/>
        </p:nvSpPr>
        <p:spPr>
          <a:xfrm>
            <a:off x="8588214" y="2667957"/>
            <a:ext cx="2628939" cy="307777"/>
          </a:xfrm>
          <a:prstGeom prst="rect">
            <a:avLst/>
          </a:prstGeom>
          <a:noFill/>
        </p:spPr>
        <p:txBody>
          <a:bodyPr wrap="square" rtlCol="0" anchor="ctr">
            <a:spAutoFit/>
          </a:bodyPr>
          <a:lstStyle/>
          <a:p>
            <a:pPr defTabSz="685784">
              <a:buClr>
                <a:srgbClr val="000000"/>
              </a:buClr>
              <a:buFont typeface="Arial"/>
              <a:buNone/>
            </a:pPr>
            <a:r>
              <a:rPr lang="en-US" sz="1400" b="1" kern="0" err="1">
                <a:solidFill>
                  <a:srgbClr val="015873"/>
                </a:solidFill>
                <a:latin typeface="Calibri" panose="020F0502020204030204" pitchFamily="34" charset="0"/>
                <a:cs typeface="Calibri" panose="020F0502020204030204" pitchFamily="34" charset="0"/>
                <a:sym typeface="Arial"/>
              </a:rPr>
              <a:t>Amivantamab</a:t>
            </a:r>
            <a:r>
              <a:rPr lang="en-US" sz="1400" b="1" kern="0">
                <a:solidFill>
                  <a:srgbClr val="015873"/>
                </a:solidFill>
                <a:latin typeface="Calibri" panose="020F0502020204030204" pitchFamily="34" charset="0"/>
                <a:cs typeface="Calibri" panose="020F0502020204030204" pitchFamily="34" charset="0"/>
                <a:sym typeface="Arial"/>
              </a:rPr>
              <a:t> + Lazertinib</a:t>
            </a:r>
          </a:p>
        </p:txBody>
      </p:sp>
      <p:sp>
        <p:nvSpPr>
          <p:cNvPr id="416" name="TextBox 415">
            <a:extLst>
              <a:ext uri="{FF2B5EF4-FFF2-40B4-BE49-F238E27FC236}">
                <a16:creationId xmlns:a16="http://schemas.microsoft.com/office/drawing/2014/main" id="{7C605EDC-0D2B-A930-5618-4895D0F652CE}"/>
              </a:ext>
            </a:extLst>
          </p:cNvPr>
          <p:cNvSpPr txBox="1"/>
          <p:nvPr/>
        </p:nvSpPr>
        <p:spPr>
          <a:xfrm>
            <a:off x="8548332" y="3097670"/>
            <a:ext cx="1553481" cy="307777"/>
          </a:xfrm>
          <a:prstGeom prst="rect">
            <a:avLst/>
          </a:prstGeom>
          <a:noFill/>
        </p:spPr>
        <p:txBody>
          <a:bodyPr wrap="square" lIns="91440" rIns="0" rtlCol="0" anchor="ctr">
            <a:spAutoFit/>
          </a:bodyPr>
          <a:lstStyle/>
          <a:p>
            <a:pPr defTabSz="685784">
              <a:buClr>
                <a:srgbClr val="000000"/>
              </a:buClr>
              <a:buFont typeface="Arial"/>
              <a:buNone/>
            </a:pPr>
            <a:r>
              <a:rPr lang="en-US" sz="1400" b="1" kern="0">
                <a:solidFill>
                  <a:srgbClr val="E1471D"/>
                </a:solidFill>
                <a:latin typeface="Calibri" panose="020F0502020204030204" pitchFamily="34" charset="0"/>
                <a:cs typeface="Calibri" panose="020F0502020204030204" pitchFamily="34" charset="0"/>
                <a:sym typeface="Arial"/>
              </a:rPr>
              <a:t>Osimertinib</a:t>
            </a:r>
          </a:p>
        </p:txBody>
      </p:sp>
      <p:sp>
        <p:nvSpPr>
          <p:cNvPr id="417" name="TextBox 416">
            <a:extLst>
              <a:ext uri="{FF2B5EF4-FFF2-40B4-BE49-F238E27FC236}">
                <a16:creationId xmlns:a16="http://schemas.microsoft.com/office/drawing/2014/main" id="{C1299325-E182-6624-B32F-74406A2A41C8}"/>
              </a:ext>
            </a:extLst>
          </p:cNvPr>
          <p:cNvSpPr txBox="1"/>
          <p:nvPr/>
        </p:nvSpPr>
        <p:spPr>
          <a:xfrm>
            <a:off x="6893326" y="2313800"/>
            <a:ext cx="565665" cy="307777"/>
          </a:xfrm>
          <a:prstGeom prst="rect">
            <a:avLst/>
          </a:prstGeom>
          <a:noFill/>
        </p:spPr>
        <p:txBody>
          <a:bodyPr wrap="square" rtlCol="0">
            <a:spAutoFit/>
          </a:bodyPr>
          <a:lstStyle/>
          <a:p>
            <a:pPr algn="ctr" defTabSz="685800">
              <a:spcBef>
                <a:spcPts val="300"/>
              </a:spcBef>
              <a:buFont typeface="Arial" panose="020B0604020202020204" pitchFamily="34" charset="0"/>
              <a:buNone/>
            </a:pPr>
            <a:r>
              <a:rPr lang="en-US" sz="1400" b="1">
                <a:solidFill>
                  <a:srgbClr val="015873"/>
                </a:solidFill>
                <a:latin typeface="Calibri" panose="020F0502020204030204" pitchFamily="34" charset="0"/>
                <a:cs typeface="Calibri" panose="020F0502020204030204" pitchFamily="34" charset="0"/>
                <a:sym typeface="Arial"/>
              </a:rPr>
              <a:t>60%</a:t>
            </a:r>
          </a:p>
        </p:txBody>
      </p:sp>
      <p:sp>
        <p:nvSpPr>
          <p:cNvPr id="418" name="TextBox 417">
            <a:extLst>
              <a:ext uri="{FF2B5EF4-FFF2-40B4-BE49-F238E27FC236}">
                <a16:creationId xmlns:a16="http://schemas.microsoft.com/office/drawing/2014/main" id="{A691B8FE-630A-00E2-8C1B-A7BA94280EC3}"/>
              </a:ext>
            </a:extLst>
          </p:cNvPr>
          <p:cNvSpPr txBox="1"/>
          <p:nvPr/>
        </p:nvSpPr>
        <p:spPr>
          <a:xfrm>
            <a:off x="7000818" y="3005347"/>
            <a:ext cx="565665" cy="307777"/>
          </a:xfrm>
          <a:prstGeom prst="rect">
            <a:avLst/>
          </a:prstGeom>
          <a:noFill/>
        </p:spPr>
        <p:txBody>
          <a:bodyPr wrap="square" rtlCol="0">
            <a:spAutoFit/>
          </a:bodyPr>
          <a:lstStyle/>
          <a:p>
            <a:pPr algn="ctr" defTabSz="685800">
              <a:spcBef>
                <a:spcPts val="300"/>
              </a:spcBef>
              <a:buFont typeface="Arial" panose="020B0604020202020204" pitchFamily="34" charset="0"/>
              <a:buNone/>
            </a:pPr>
            <a:r>
              <a:rPr lang="en-US" sz="1400" b="1">
                <a:solidFill>
                  <a:srgbClr val="E1471D"/>
                </a:solidFill>
                <a:latin typeface="Calibri" panose="020F0502020204030204" pitchFamily="34" charset="0"/>
                <a:cs typeface="Calibri" panose="020F0502020204030204" pitchFamily="34" charset="0"/>
                <a:sym typeface="Arial"/>
              </a:rPr>
              <a:t>51%</a:t>
            </a:r>
          </a:p>
        </p:txBody>
      </p:sp>
      <p:cxnSp>
        <p:nvCxnSpPr>
          <p:cNvPr id="419" name="Straight Connector 418">
            <a:extLst>
              <a:ext uri="{FF2B5EF4-FFF2-40B4-BE49-F238E27FC236}">
                <a16:creationId xmlns:a16="http://schemas.microsoft.com/office/drawing/2014/main" id="{72349EF8-E2FE-CB75-80A4-7A97EF1D0FD6}"/>
              </a:ext>
            </a:extLst>
          </p:cNvPr>
          <p:cNvCxnSpPr>
            <a:cxnSpLocks/>
          </p:cNvCxnSpPr>
          <p:nvPr/>
        </p:nvCxnSpPr>
        <p:spPr>
          <a:xfrm flipV="1">
            <a:off x="7847277" y="2728831"/>
            <a:ext cx="0" cy="1783080"/>
          </a:xfrm>
          <a:prstGeom prst="line">
            <a:avLst/>
          </a:prstGeom>
          <a:noFill/>
          <a:ln w="12700" cap="flat" cmpd="sng" algn="ctr">
            <a:solidFill>
              <a:sysClr val="window" lastClr="FFFFFF">
                <a:lumMod val="75000"/>
              </a:sysClr>
            </a:solidFill>
            <a:prstDash val="sysDash"/>
            <a:miter lim="800000"/>
          </a:ln>
          <a:effectLst/>
        </p:spPr>
      </p:cxnSp>
      <p:sp>
        <p:nvSpPr>
          <p:cNvPr id="420" name="TextBox 419">
            <a:extLst>
              <a:ext uri="{FF2B5EF4-FFF2-40B4-BE49-F238E27FC236}">
                <a16:creationId xmlns:a16="http://schemas.microsoft.com/office/drawing/2014/main" id="{FDD566A7-F91B-FBF3-F804-C1C24D98E5AB}"/>
              </a:ext>
            </a:extLst>
          </p:cNvPr>
          <p:cNvSpPr txBox="1"/>
          <p:nvPr/>
        </p:nvSpPr>
        <p:spPr>
          <a:xfrm>
            <a:off x="7663032" y="2428633"/>
            <a:ext cx="565665" cy="307777"/>
          </a:xfrm>
          <a:prstGeom prst="rect">
            <a:avLst/>
          </a:prstGeom>
          <a:noFill/>
        </p:spPr>
        <p:txBody>
          <a:bodyPr wrap="square" rtlCol="0">
            <a:spAutoFit/>
          </a:bodyPr>
          <a:lstStyle/>
          <a:p>
            <a:pPr algn="ctr" defTabSz="685800">
              <a:spcBef>
                <a:spcPts val="300"/>
              </a:spcBef>
              <a:buFont typeface="Arial" panose="020B0604020202020204" pitchFamily="34" charset="0"/>
              <a:buNone/>
            </a:pPr>
            <a:r>
              <a:rPr lang="en-US" sz="1400" b="1">
                <a:solidFill>
                  <a:srgbClr val="015873"/>
                </a:solidFill>
                <a:latin typeface="Calibri" panose="020F0502020204030204" pitchFamily="34" charset="0"/>
                <a:cs typeface="Calibri" panose="020F0502020204030204" pitchFamily="34" charset="0"/>
                <a:sym typeface="Arial"/>
              </a:rPr>
              <a:t>56%</a:t>
            </a:r>
          </a:p>
        </p:txBody>
      </p:sp>
      <p:sp>
        <p:nvSpPr>
          <p:cNvPr id="421" name="TextBox 420">
            <a:extLst>
              <a:ext uri="{FF2B5EF4-FFF2-40B4-BE49-F238E27FC236}">
                <a16:creationId xmlns:a16="http://schemas.microsoft.com/office/drawing/2014/main" id="{233DE915-366B-C74D-6F7D-FF57F7F34746}"/>
              </a:ext>
            </a:extLst>
          </p:cNvPr>
          <p:cNvSpPr txBox="1"/>
          <p:nvPr/>
        </p:nvSpPr>
        <p:spPr>
          <a:xfrm>
            <a:off x="7776788" y="3189550"/>
            <a:ext cx="565665" cy="307777"/>
          </a:xfrm>
          <a:prstGeom prst="rect">
            <a:avLst/>
          </a:prstGeom>
          <a:noFill/>
        </p:spPr>
        <p:txBody>
          <a:bodyPr wrap="square" rtlCol="0">
            <a:spAutoFit/>
          </a:bodyPr>
          <a:lstStyle/>
          <a:p>
            <a:pPr algn="ctr" defTabSz="685800">
              <a:spcBef>
                <a:spcPts val="300"/>
              </a:spcBef>
              <a:buFont typeface="Arial" panose="020B0604020202020204" pitchFamily="34" charset="0"/>
              <a:buNone/>
            </a:pPr>
            <a:r>
              <a:rPr lang="en-US" sz="1400" b="1">
                <a:solidFill>
                  <a:srgbClr val="E1471D"/>
                </a:solidFill>
                <a:latin typeface="Calibri" panose="020F0502020204030204" pitchFamily="34" charset="0"/>
                <a:cs typeface="Calibri" panose="020F0502020204030204" pitchFamily="34" charset="0"/>
                <a:sym typeface="Arial"/>
              </a:rPr>
              <a:t>44%</a:t>
            </a:r>
          </a:p>
        </p:txBody>
      </p:sp>
      <p:cxnSp>
        <p:nvCxnSpPr>
          <p:cNvPr id="422" name="Straight Connector 421">
            <a:extLst>
              <a:ext uri="{FF2B5EF4-FFF2-40B4-BE49-F238E27FC236}">
                <a16:creationId xmlns:a16="http://schemas.microsoft.com/office/drawing/2014/main" id="{1A088D66-CA43-3252-C25F-A149E98229D1}"/>
              </a:ext>
            </a:extLst>
          </p:cNvPr>
          <p:cNvCxnSpPr>
            <a:cxnSpLocks/>
          </p:cNvCxnSpPr>
          <p:nvPr/>
        </p:nvCxnSpPr>
        <p:spPr>
          <a:xfrm flipV="1">
            <a:off x="5556413" y="2137822"/>
            <a:ext cx="0" cy="2368296"/>
          </a:xfrm>
          <a:prstGeom prst="line">
            <a:avLst/>
          </a:prstGeom>
          <a:noFill/>
          <a:ln w="12700" cap="flat" cmpd="sng" algn="ctr">
            <a:solidFill>
              <a:sysClr val="window" lastClr="FFFFFF">
                <a:lumMod val="75000"/>
              </a:sysClr>
            </a:solidFill>
            <a:prstDash val="sysDash"/>
            <a:miter lim="800000"/>
          </a:ln>
          <a:effectLst/>
        </p:spPr>
      </p:cxnSp>
      <p:sp>
        <p:nvSpPr>
          <p:cNvPr id="423" name="TextBox 422">
            <a:extLst>
              <a:ext uri="{FF2B5EF4-FFF2-40B4-BE49-F238E27FC236}">
                <a16:creationId xmlns:a16="http://schemas.microsoft.com/office/drawing/2014/main" id="{45C19C44-8BE6-3D20-D3E8-0BD6B29512BD}"/>
              </a:ext>
            </a:extLst>
          </p:cNvPr>
          <p:cNvSpPr txBox="1"/>
          <p:nvPr/>
        </p:nvSpPr>
        <p:spPr>
          <a:xfrm>
            <a:off x="5362792" y="1805950"/>
            <a:ext cx="565665" cy="307777"/>
          </a:xfrm>
          <a:prstGeom prst="rect">
            <a:avLst/>
          </a:prstGeom>
          <a:noFill/>
        </p:spPr>
        <p:txBody>
          <a:bodyPr wrap="square" rtlCol="0">
            <a:spAutoFit/>
          </a:bodyPr>
          <a:lstStyle/>
          <a:p>
            <a:pPr algn="ctr" defTabSz="685800">
              <a:spcBef>
                <a:spcPts val="300"/>
              </a:spcBef>
              <a:buFont typeface="Arial" panose="020B0604020202020204" pitchFamily="34" charset="0"/>
              <a:buNone/>
            </a:pPr>
            <a:r>
              <a:rPr lang="en-US" sz="1400" b="1">
                <a:solidFill>
                  <a:srgbClr val="015873"/>
                </a:solidFill>
                <a:latin typeface="Calibri" panose="020F0502020204030204" pitchFamily="34" charset="0"/>
                <a:cs typeface="Calibri" panose="020F0502020204030204" pitchFamily="34" charset="0"/>
                <a:sym typeface="Arial"/>
              </a:rPr>
              <a:t>75%</a:t>
            </a:r>
          </a:p>
        </p:txBody>
      </p:sp>
      <p:sp>
        <p:nvSpPr>
          <p:cNvPr id="424" name="TextBox 423">
            <a:extLst>
              <a:ext uri="{FF2B5EF4-FFF2-40B4-BE49-F238E27FC236}">
                <a16:creationId xmlns:a16="http://schemas.microsoft.com/office/drawing/2014/main" id="{237058E0-BE98-FC4F-7025-5149620D1DCE}"/>
              </a:ext>
            </a:extLst>
          </p:cNvPr>
          <p:cNvSpPr txBox="1"/>
          <p:nvPr/>
        </p:nvSpPr>
        <p:spPr>
          <a:xfrm>
            <a:off x="5472236" y="2414549"/>
            <a:ext cx="565665" cy="307777"/>
          </a:xfrm>
          <a:prstGeom prst="rect">
            <a:avLst/>
          </a:prstGeom>
          <a:noFill/>
        </p:spPr>
        <p:txBody>
          <a:bodyPr wrap="square" rtlCol="0">
            <a:spAutoFit/>
          </a:bodyPr>
          <a:lstStyle/>
          <a:p>
            <a:pPr algn="ctr" defTabSz="685800">
              <a:spcBef>
                <a:spcPts val="300"/>
              </a:spcBef>
              <a:buFont typeface="Arial" panose="020B0604020202020204" pitchFamily="34" charset="0"/>
              <a:buNone/>
            </a:pPr>
            <a:r>
              <a:rPr lang="en-US" sz="1400" b="1">
                <a:solidFill>
                  <a:srgbClr val="E1471D"/>
                </a:solidFill>
                <a:latin typeface="Calibri" panose="020F0502020204030204" pitchFamily="34" charset="0"/>
                <a:cs typeface="Calibri" panose="020F0502020204030204" pitchFamily="34" charset="0"/>
                <a:sym typeface="Arial"/>
              </a:rPr>
              <a:t>70%</a:t>
            </a:r>
          </a:p>
        </p:txBody>
      </p:sp>
      <p:sp>
        <p:nvSpPr>
          <p:cNvPr id="426" name="AutoShape 3">
            <a:extLst>
              <a:ext uri="{FF2B5EF4-FFF2-40B4-BE49-F238E27FC236}">
                <a16:creationId xmlns:a16="http://schemas.microsoft.com/office/drawing/2014/main" id="{735EE0CA-0812-4254-0D19-DD7F0259B804}"/>
              </a:ext>
            </a:extLst>
          </p:cNvPr>
          <p:cNvSpPr>
            <a:spLocks noChangeAspect="1" noChangeArrowheads="1" noTextEdit="1"/>
          </p:cNvSpPr>
          <p:nvPr/>
        </p:nvSpPr>
        <p:spPr bwMode="auto">
          <a:xfrm>
            <a:off x="2476834" y="1237445"/>
            <a:ext cx="6197600" cy="2120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5" name="Rectangle 5">
            <a:extLst>
              <a:ext uri="{FF2B5EF4-FFF2-40B4-BE49-F238E27FC236}">
                <a16:creationId xmlns:a16="http://schemas.microsoft.com/office/drawing/2014/main" id="{401614E3-E1E5-CB73-D0F0-AEF92B7B927F}"/>
              </a:ext>
            </a:extLst>
          </p:cNvPr>
          <p:cNvSpPr>
            <a:spLocks noChangeArrowheads="1"/>
          </p:cNvSpPr>
          <p:nvPr/>
        </p:nvSpPr>
        <p:spPr bwMode="auto">
          <a:xfrm>
            <a:off x="2476834" y="1237445"/>
            <a:ext cx="6197600" cy="2120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6" name="Freeform 6">
            <a:extLst>
              <a:ext uri="{FF2B5EF4-FFF2-40B4-BE49-F238E27FC236}">
                <a16:creationId xmlns:a16="http://schemas.microsoft.com/office/drawing/2014/main" id="{3E977238-CA42-329A-06A8-3C84B1C49301}"/>
              </a:ext>
            </a:extLst>
          </p:cNvPr>
          <p:cNvSpPr>
            <a:spLocks/>
          </p:cNvSpPr>
          <p:nvPr/>
        </p:nvSpPr>
        <p:spPr bwMode="auto">
          <a:xfrm>
            <a:off x="2495884" y="1364445"/>
            <a:ext cx="6089650" cy="1905000"/>
          </a:xfrm>
          <a:custGeom>
            <a:avLst/>
            <a:gdLst>
              <a:gd name="T0" fmla="*/ 74 w 3836"/>
              <a:gd name="T1" fmla="*/ 24 h 1200"/>
              <a:gd name="T2" fmla="*/ 128 w 3836"/>
              <a:gd name="T3" fmla="*/ 42 h 1200"/>
              <a:gd name="T4" fmla="*/ 304 w 3836"/>
              <a:gd name="T5" fmla="*/ 60 h 1200"/>
              <a:gd name="T6" fmla="*/ 418 w 3836"/>
              <a:gd name="T7" fmla="*/ 84 h 1200"/>
              <a:gd name="T8" fmla="*/ 568 w 3836"/>
              <a:gd name="T9" fmla="*/ 102 h 1200"/>
              <a:gd name="T10" fmla="*/ 638 w 3836"/>
              <a:gd name="T11" fmla="*/ 126 h 1200"/>
              <a:gd name="T12" fmla="*/ 766 w 3836"/>
              <a:gd name="T13" fmla="*/ 144 h 1200"/>
              <a:gd name="T14" fmla="*/ 816 w 3836"/>
              <a:gd name="T15" fmla="*/ 172 h 1200"/>
              <a:gd name="T16" fmla="*/ 882 w 3836"/>
              <a:gd name="T17" fmla="*/ 192 h 1200"/>
              <a:gd name="T18" fmla="*/ 912 w 3836"/>
              <a:gd name="T19" fmla="*/ 216 h 1200"/>
              <a:gd name="T20" fmla="*/ 977 w 3836"/>
              <a:gd name="T21" fmla="*/ 248 h 1200"/>
              <a:gd name="T22" fmla="*/ 1041 w 3836"/>
              <a:gd name="T23" fmla="*/ 266 h 1200"/>
              <a:gd name="T24" fmla="*/ 1127 w 3836"/>
              <a:gd name="T25" fmla="*/ 286 h 1200"/>
              <a:gd name="T26" fmla="*/ 1183 w 3836"/>
              <a:gd name="T27" fmla="*/ 304 h 1200"/>
              <a:gd name="T28" fmla="*/ 1267 w 3836"/>
              <a:gd name="T29" fmla="*/ 334 h 1200"/>
              <a:gd name="T30" fmla="*/ 1297 w 3836"/>
              <a:gd name="T31" fmla="*/ 358 h 1200"/>
              <a:gd name="T32" fmla="*/ 1373 w 3836"/>
              <a:gd name="T33" fmla="*/ 376 h 1200"/>
              <a:gd name="T34" fmla="*/ 1421 w 3836"/>
              <a:gd name="T35" fmla="*/ 400 h 1200"/>
              <a:gd name="T36" fmla="*/ 1453 w 3836"/>
              <a:gd name="T37" fmla="*/ 428 h 1200"/>
              <a:gd name="T38" fmla="*/ 1531 w 3836"/>
              <a:gd name="T39" fmla="*/ 452 h 1200"/>
              <a:gd name="T40" fmla="*/ 1595 w 3836"/>
              <a:gd name="T41" fmla="*/ 472 h 1200"/>
              <a:gd name="T42" fmla="*/ 1621 w 3836"/>
              <a:gd name="T43" fmla="*/ 504 h 1200"/>
              <a:gd name="T44" fmla="*/ 1699 w 3836"/>
              <a:gd name="T45" fmla="*/ 524 h 1200"/>
              <a:gd name="T46" fmla="*/ 1779 w 3836"/>
              <a:gd name="T47" fmla="*/ 552 h 1200"/>
              <a:gd name="T48" fmla="*/ 1819 w 3836"/>
              <a:gd name="T49" fmla="*/ 572 h 1200"/>
              <a:gd name="T50" fmla="*/ 1903 w 3836"/>
              <a:gd name="T51" fmla="*/ 600 h 1200"/>
              <a:gd name="T52" fmla="*/ 1945 w 3836"/>
              <a:gd name="T53" fmla="*/ 620 h 1200"/>
              <a:gd name="T54" fmla="*/ 2001 w 3836"/>
              <a:gd name="T55" fmla="*/ 638 h 1200"/>
              <a:gd name="T56" fmla="*/ 2077 w 3836"/>
              <a:gd name="T57" fmla="*/ 662 h 1200"/>
              <a:gd name="T58" fmla="*/ 2135 w 3836"/>
              <a:gd name="T59" fmla="*/ 686 h 1200"/>
              <a:gd name="T60" fmla="*/ 2179 w 3836"/>
              <a:gd name="T61" fmla="*/ 720 h 1200"/>
              <a:gd name="T62" fmla="*/ 2299 w 3836"/>
              <a:gd name="T63" fmla="*/ 738 h 1200"/>
              <a:gd name="T64" fmla="*/ 2319 w 3836"/>
              <a:gd name="T65" fmla="*/ 768 h 1200"/>
              <a:gd name="T66" fmla="*/ 2393 w 3836"/>
              <a:gd name="T67" fmla="*/ 792 h 1200"/>
              <a:gd name="T68" fmla="*/ 2443 w 3836"/>
              <a:gd name="T69" fmla="*/ 810 h 1200"/>
              <a:gd name="T70" fmla="*/ 2473 w 3836"/>
              <a:gd name="T71" fmla="*/ 830 h 1200"/>
              <a:gd name="T72" fmla="*/ 2509 w 3836"/>
              <a:gd name="T73" fmla="*/ 844 h 1200"/>
              <a:gd name="T74" fmla="*/ 2549 w 3836"/>
              <a:gd name="T75" fmla="*/ 860 h 1200"/>
              <a:gd name="T76" fmla="*/ 2599 w 3836"/>
              <a:gd name="T77" fmla="*/ 876 h 1200"/>
              <a:gd name="T78" fmla="*/ 2643 w 3836"/>
              <a:gd name="T79" fmla="*/ 896 h 1200"/>
              <a:gd name="T80" fmla="*/ 2683 w 3836"/>
              <a:gd name="T81" fmla="*/ 908 h 1200"/>
              <a:gd name="T82" fmla="*/ 2735 w 3836"/>
              <a:gd name="T83" fmla="*/ 908 h 1200"/>
              <a:gd name="T84" fmla="*/ 2757 w 3836"/>
              <a:gd name="T85" fmla="*/ 928 h 1200"/>
              <a:gd name="T86" fmla="*/ 2809 w 3836"/>
              <a:gd name="T87" fmla="*/ 940 h 1200"/>
              <a:gd name="T88" fmla="*/ 2841 w 3836"/>
              <a:gd name="T89" fmla="*/ 968 h 1200"/>
              <a:gd name="T90" fmla="*/ 2871 w 3836"/>
              <a:gd name="T91" fmla="*/ 988 h 1200"/>
              <a:gd name="T92" fmla="*/ 2909 w 3836"/>
              <a:gd name="T93" fmla="*/ 988 h 1200"/>
              <a:gd name="T94" fmla="*/ 2958 w 3836"/>
              <a:gd name="T95" fmla="*/ 1012 h 1200"/>
              <a:gd name="T96" fmla="*/ 2990 w 3836"/>
              <a:gd name="T97" fmla="*/ 1020 h 1200"/>
              <a:gd name="T98" fmla="*/ 3028 w 3836"/>
              <a:gd name="T99" fmla="*/ 1038 h 1200"/>
              <a:gd name="T100" fmla="*/ 3098 w 3836"/>
              <a:gd name="T101" fmla="*/ 1058 h 1200"/>
              <a:gd name="T102" fmla="*/ 3154 w 3836"/>
              <a:gd name="T103" fmla="*/ 1068 h 1200"/>
              <a:gd name="T104" fmla="*/ 3190 w 3836"/>
              <a:gd name="T105" fmla="*/ 1080 h 1200"/>
              <a:gd name="T106" fmla="*/ 3256 w 3836"/>
              <a:gd name="T107" fmla="*/ 1092 h 1200"/>
              <a:gd name="T108" fmla="*/ 3326 w 3836"/>
              <a:gd name="T109" fmla="*/ 1120 h 1200"/>
              <a:gd name="T110" fmla="*/ 3394 w 3836"/>
              <a:gd name="T111" fmla="*/ 1120 h 1200"/>
              <a:gd name="T112" fmla="*/ 3470 w 3836"/>
              <a:gd name="T113" fmla="*/ 1142 h 1200"/>
              <a:gd name="T114" fmla="*/ 3552 w 3836"/>
              <a:gd name="T115" fmla="*/ 1142 h 1200"/>
              <a:gd name="T116" fmla="*/ 3698 w 3836"/>
              <a:gd name="T117" fmla="*/ 1200 h 1200"/>
              <a:gd name="T118" fmla="*/ 3836 w 3836"/>
              <a:gd name="T119"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36" h="1200">
                <a:moveTo>
                  <a:pt x="0" y="0"/>
                </a:moveTo>
                <a:lnTo>
                  <a:pt x="24" y="0"/>
                </a:lnTo>
                <a:lnTo>
                  <a:pt x="24" y="10"/>
                </a:lnTo>
                <a:lnTo>
                  <a:pt x="48" y="10"/>
                </a:lnTo>
                <a:lnTo>
                  <a:pt x="48" y="14"/>
                </a:lnTo>
                <a:lnTo>
                  <a:pt x="62" y="14"/>
                </a:lnTo>
                <a:lnTo>
                  <a:pt x="62" y="18"/>
                </a:lnTo>
                <a:lnTo>
                  <a:pt x="74" y="18"/>
                </a:lnTo>
                <a:lnTo>
                  <a:pt x="74" y="24"/>
                </a:lnTo>
                <a:lnTo>
                  <a:pt x="78" y="24"/>
                </a:lnTo>
                <a:lnTo>
                  <a:pt x="78" y="28"/>
                </a:lnTo>
                <a:lnTo>
                  <a:pt x="82" y="28"/>
                </a:lnTo>
                <a:lnTo>
                  <a:pt x="82" y="32"/>
                </a:lnTo>
                <a:lnTo>
                  <a:pt x="88" y="32"/>
                </a:lnTo>
                <a:lnTo>
                  <a:pt x="88" y="38"/>
                </a:lnTo>
                <a:lnTo>
                  <a:pt x="106" y="38"/>
                </a:lnTo>
                <a:lnTo>
                  <a:pt x="106" y="42"/>
                </a:lnTo>
                <a:lnTo>
                  <a:pt x="128" y="42"/>
                </a:lnTo>
                <a:lnTo>
                  <a:pt x="128" y="46"/>
                </a:lnTo>
                <a:lnTo>
                  <a:pt x="148" y="46"/>
                </a:lnTo>
                <a:lnTo>
                  <a:pt x="154" y="46"/>
                </a:lnTo>
                <a:lnTo>
                  <a:pt x="154" y="52"/>
                </a:lnTo>
                <a:lnTo>
                  <a:pt x="170" y="52"/>
                </a:lnTo>
                <a:lnTo>
                  <a:pt x="170" y="56"/>
                </a:lnTo>
                <a:lnTo>
                  <a:pt x="248" y="56"/>
                </a:lnTo>
                <a:lnTo>
                  <a:pt x="248" y="60"/>
                </a:lnTo>
                <a:lnTo>
                  <a:pt x="304" y="60"/>
                </a:lnTo>
                <a:lnTo>
                  <a:pt x="304" y="66"/>
                </a:lnTo>
                <a:lnTo>
                  <a:pt x="354" y="66"/>
                </a:lnTo>
                <a:lnTo>
                  <a:pt x="354" y="70"/>
                </a:lnTo>
                <a:lnTo>
                  <a:pt x="356" y="70"/>
                </a:lnTo>
                <a:lnTo>
                  <a:pt x="356" y="74"/>
                </a:lnTo>
                <a:lnTo>
                  <a:pt x="402" y="74"/>
                </a:lnTo>
                <a:lnTo>
                  <a:pt x="402" y="80"/>
                </a:lnTo>
                <a:lnTo>
                  <a:pt x="418" y="80"/>
                </a:lnTo>
                <a:lnTo>
                  <a:pt x="418" y="84"/>
                </a:lnTo>
                <a:lnTo>
                  <a:pt x="440" y="84"/>
                </a:lnTo>
                <a:lnTo>
                  <a:pt x="440" y="88"/>
                </a:lnTo>
                <a:lnTo>
                  <a:pt x="540" y="88"/>
                </a:lnTo>
                <a:lnTo>
                  <a:pt x="540" y="94"/>
                </a:lnTo>
                <a:lnTo>
                  <a:pt x="544" y="94"/>
                </a:lnTo>
                <a:lnTo>
                  <a:pt x="544" y="98"/>
                </a:lnTo>
                <a:lnTo>
                  <a:pt x="556" y="98"/>
                </a:lnTo>
                <a:lnTo>
                  <a:pt x="556" y="102"/>
                </a:lnTo>
                <a:lnTo>
                  <a:pt x="568" y="102"/>
                </a:lnTo>
                <a:lnTo>
                  <a:pt x="568" y="108"/>
                </a:lnTo>
                <a:lnTo>
                  <a:pt x="626" y="108"/>
                </a:lnTo>
                <a:lnTo>
                  <a:pt x="626" y="112"/>
                </a:lnTo>
                <a:lnTo>
                  <a:pt x="628" y="112"/>
                </a:lnTo>
                <a:lnTo>
                  <a:pt x="628" y="116"/>
                </a:lnTo>
                <a:lnTo>
                  <a:pt x="634" y="116"/>
                </a:lnTo>
                <a:lnTo>
                  <a:pt x="634" y="122"/>
                </a:lnTo>
                <a:lnTo>
                  <a:pt x="638" y="122"/>
                </a:lnTo>
                <a:lnTo>
                  <a:pt x="638" y="126"/>
                </a:lnTo>
                <a:lnTo>
                  <a:pt x="642" y="126"/>
                </a:lnTo>
                <a:lnTo>
                  <a:pt x="642" y="130"/>
                </a:lnTo>
                <a:lnTo>
                  <a:pt x="644" y="130"/>
                </a:lnTo>
                <a:lnTo>
                  <a:pt x="644" y="136"/>
                </a:lnTo>
                <a:lnTo>
                  <a:pt x="692" y="136"/>
                </a:lnTo>
                <a:lnTo>
                  <a:pt x="692" y="140"/>
                </a:lnTo>
                <a:lnTo>
                  <a:pt x="708" y="140"/>
                </a:lnTo>
                <a:lnTo>
                  <a:pt x="708" y="144"/>
                </a:lnTo>
                <a:lnTo>
                  <a:pt x="766" y="144"/>
                </a:lnTo>
                <a:lnTo>
                  <a:pt x="766" y="154"/>
                </a:lnTo>
                <a:lnTo>
                  <a:pt x="768" y="154"/>
                </a:lnTo>
                <a:lnTo>
                  <a:pt x="768" y="158"/>
                </a:lnTo>
                <a:lnTo>
                  <a:pt x="776" y="158"/>
                </a:lnTo>
                <a:lnTo>
                  <a:pt x="776" y="164"/>
                </a:lnTo>
                <a:lnTo>
                  <a:pt x="800" y="164"/>
                </a:lnTo>
                <a:lnTo>
                  <a:pt x="800" y="168"/>
                </a:lnTo>
                <a:lnTo>
                  <a:pt x="816" y="168"/>
                </a:lnTo>
                <a:lnTo>
                  <a:pt x="816" y="172"/>
                </a:lnTo>
                <a:lnTo>
                  <a:pt x="820" y="172"/>
                </a:lnTo>
                <a:lnTo>
                  <a:pt x="820" y="178"/>
                </a:lnTo>
                <a:lnTo>
                  <a:pt x="828" y="178"/>
                </a:lnTo>
                <a:lnTo>
                  <a:pt x="828" y="182"/>
                </a:lnTo>
                <a:lnTo>
                  <a:pt x="838" y="182"/>
                </a:lnTo>
                <a:lnTo>
                  <a:pt x="838" y="186"/>
                </a:lnTo>
                <a:lnTo>
                  <a:pt x="842" y="186"/>
                </a:lnTo>
                <a:lnTo>
                  <a:pt x="842" y="192"/>
                </a:lnTo>
                <a:lnTo>
                  <a:pt x="882" y="192"/>
                </a:lnTo>
                <a:lnTo>
                  <a:pt x="882" y="196"/>
                </a:lnTo>
                <a:lnTo>
                  <a:pt x="884" y="196"/>
                </a:lnTo>
                <a:lnTo>
                  <a:pt x="884" y="202"/>
                </a:lnTo>
                <a:lnTo>
                  <a:pt x="894" y="202"/>
                </a:lnTo>
                <a:lnTo>
                  <a:pt x="894" y="206"/>
                </a:lnTo>
                <a:lnTo>
                  <a:pt x="902" y="206"/>
                </a:lnTo>
                <a:lnTo>
                  <a:pt x="902" y="210"/>
                </a:lnTo>
                <a:lnTo>
                  <a:pt x="912" y="210"/>
                </a:lnTo>
                <a:lnTo>
                  <a:pt x="912" y="216"/>
                </a:lnTo>
                <a:lnTo>
                  <a:pt x="916" y="216"/>
                </a:lnTo>
                <a:lnTo>
                  <a:pt x="916" y="220"/>
                </a:lnTo>
                <a:lnTo>
                  <a:pt x="936" y="220"/>
                </a:lnTo>
                <a:lnTo>
                  <a:pt x="936" y="224"/>
                </a:lnTo>
                <a:lnTo>
                  <a:pt x="954" y="224"/>
                </a:lnTo>
                <a:lnTo>
                  <a:pt x="954" y="244"/>
                </a:lnTo>
                <a:lnTo>
                  <a:pt x="975" y="244"/>
                </a:lnTo>
                <a:lnTo>
                  <a:pt x="975" y="248"/>
                </a:lnTo>
                <a:lnTo>
                  <a:pt x="977" y="248"/>
                </a:lnTo>
                <a:lnTo>
                  <a:pt x="977" y="252"/>
                </a:lnTo>
                <a:lnTo>
                  <a:pt x="997" y="252"/>
                </a:lnTo>
                <a:lnTo>
                  <a:pt x="997" y="258"/>
                </a:lnTo>
                <a:lnTo>
                  <a:pt x="1019" y="258"/>
                </a:lnTo>
                <a:lnTo>
                  <a:pt x="1025" y="258"/>
                </a:lnTo>
                <a:lnTo>
                  <a:pt x="1025" y="262"/>
                </a:lnTo>
                <a:lnTo>
                  <a:pt x="1039" y="262"/>
                </a:lnTo>
                <a:lnTo>
                  <a:pt x="1039" y="266"/>
                </a:lnTo>
                <a:lnTo>
                  <a:pt x="1041" y="266"/>
                </a:lnTo>
                <a:lnTo>
                  <a:pt x="1085" y="266"/>
                </a:lnTo>
                <a:lnTo>
                  <a:pt x="1085" y="272"/>
                </a:lnTo>
                <a:lnTo>
                  <a:pt x="1091" y="272"/>
                </a:lnTo>
                <a:lnTo>
                  <a:pt x="1091" y="276"/>
                </a:lnTo>
                <a:lnTo>
                  <a:pt x="1115" y="276"/>
                </a:lnTo>
                <a:lnTo>
                  <a:pt x="1115" y="282"/>
                </a:lnTo>
                <a:lnTo>
                  <a:pt x="1117" y="282"/>
                </a:lnTo>
                <a:lnTo>
                  <a:pt x="1117" y="286"/>
                </a:lnTo>
                <a:lnTo>
                  <a:pt x="1127" y="286"/>
                </a:lnTo>
                <a:lnTo>
                  <a:pt x="1131" y="286"/>
                </a:lnTo>
                <a:lnTo>
                  <a:pt x="1131" y="290"/>
                </a:lnTo>
                <a:lnTo>
                  <a:pt x="1151" y="290"/>
                </a:lnTo>
                <a:lnTo>
                  <a:pt x="1151" y="296"/>
                </a:lnTo>
                <a:lnTo>
                  <a:pt x="1159" y="296"/>
                </a:lnTo>
                <a:lnTo>
                  <a:pt x="1159" y="300"/>
                </a:lnTo>
                <a:lnTo>
                  <a:pt x="1163" y="300"/>
                </a:lnTo>
                <a:lnTo>
                  <a:pt x="1163" y="304"/>
                </a:lnTo>
                <a:lnTo>
                  <a:pt x="1183" y="304"/>
                </a:lnTo>
                <a:lnTo>
                  <a:pt x="1199" y="304"/>
                </a:lnTo>
                <a:lnTo>
                  <a:pt x="1199" y="320"/>
                </a:lnTo>
                <a:lnTo>
                  <a:pt x="1223" y="320"/>
                </a:lnTo>
                <a:lnTo>
                  <a:pt x="1223" y="324"/>
                </a:lnTo>
                <a:lnTo>
                  <a:pt x="1249" y="324"/>
                </a:lnTo>
                <a:lnTo>
                  <a:pt x="1249" y="328"/>
                </a:lnTo>
                <a:lnTo>
                  <a:pt x="1255" y="328"/>
                </a:lnTo>
                <a:lnTo>
                  <a:pt x="1255" y="334"/>
                </a:lnTo>
                <a:lnTo>
                  <a:pt x="1267" y="334"/>
                </a:lnTo>
                <a:lnTo>
                  <a:pt x="1267" y="338"/>
                </a:lnTo>
                <a:lnTo>
                  <a:pt x="1273" y="338"/>
                </a:lnTo>
                <a:lnTo>
                  <a:pt x="1273" y="342"/>
                </a:lnTo>
                <a:lnTo>
                  <a:pt x="1279" y="342"/>
                </a:lnTo>
                <a:lnTo>
                  <a:pt x="1279" y="348"/>
                </a:lnTo>
                <a:lnTo>
                  <a:pt x="1291" y="348"/>
                </a:lnTo>
                <a:lnTo>
                  <a:pt x="1291" y="352"/>
                </a:lnTo>
                <a:lnTo>
                  <a:pt x="1297" y="352"/>
                </a:lnTo>
                <a:lnTo>
                  <a:pt x="1297" y="358"/>
                </a:lnTo>
                <a:lnTo>
                  <a:pt x="1307" y="358"/>
                </a:lnTo>
                <a:lnTo>
                  <a:pt x="1307" y="362"/>
                </a:lnTo>
                <a:lnTo>
                  <a:pt x="1341" y="362"/>
                </a:lnTo>
                <a:lnTo>
                  <a:pt x="1341" y="366"/>
                </a:lnTo>
                <a:lnTo>
                  <a:pt x="1365" y="366"/>
                </a:lnTo>
                <a:lnTo>
                  <a:pt x="1365" y="372"/>
                </a:lnTo>
                <a:lnTo>
                  <a:pt x="1371" y="372"/>
                </a:lnTo>
                <a:lnTo>
                  <a:pt x="1371" y="376"/>
                </a:lnTo>
                <a:lnTo>
                  <a:pt x="1373" y="376"/>
                </a:lnTo>
                <a:lnTo>
                  <a:pt x="1373" y="380"/>
                </a:lnTo>
                <a:lnTo>
                  <a:pt x="1381" y="380"/>
                </a:lnTo>
                <a:lnTo>
                  <a:pt x="1381" y="386"/>
                </a:lnTo>
                <a:lnTo>
                  <a:pt x="1387" y="386"/>
                </a:lnTo>
                <a:lnTo>
                  <a:pt x="1387" y="390"/>
                </a:lnTo>
                <a:lnTo>
                  <a:pt x="1391" y="390"/>
                </a:lnTo>
                <a:lnTo>
                  <a:pt x="1391" y="396"/>
                </a:lnTo>
                <a:lnTo>
                  <a:pt x="1421" y="396"/>
                </a:lnTo>
                <a:lnTo>
                  <a:pt x="1421" y="400"/>
                </a:lnTo>
                <a:lnTo>
                  <a:pt x="1425" y="400"/>
                </a:lnTo>
                <a:lnTo>
                  <a:pt x="1425" y="410"/>
                </a:lnTo>
                <a:lnTo>
                  <a:pt x="1431" y="410"/>
                </a:lnTo>
                <a:lnTo>
                  <a:pt x="1431" y="414"/>
                </a:lnTo>
                <a:lnTo>
                  <a:pt x="1445" y="414"/>
                </a:lnTo>
                <a:lnTo>
                  <a:pt x="1445" y="424"/>
                </a:lnTo>
                <a:lnTo>
                  <a:pt x="1449" y="424"/>
                </a:lnTo>
                <a:lnTo>
                  <a:pt x="1449" y="428"/>
                </a:lnTo>
                <a:lnTo>
                  <a:pt x="1453" y="428"/>
                </a:lnTo>
                <a:lnTo>
                  <a:pt x="1453" y="434"/>
                </a:lnTo>
                <a:lnTo>
                  <a:pt x="1457" y="434"/>
                </a:lnTo>
                <a:lnTo>
                  <a:pt x="1457" y="438"/>
                </a:lnTo>
                <a:lnTo>
                  <a:pt x="1467" y="438"/>
                </a:lnTo>
                <a:lnTo>
                  <a:pt x="1467" y="442"/>
                </a:lnTo>
                <a:lnTo>
                  <a:pt x="1483" y="442"/>
                </a:lnTo>
                <a:lnTo>
                  <a:pt x="1483" y="448"/>
                </a:lnTo>
                <a:lnTo>
                  <a:pt x="1531" y="448"/>
                </a:lnTo>
                <a:lnTo>
                  <a:pt x="1531" y="452"/>
                </a:lnTo>
                <a:lnTo>
                  <a:pt x="1553" y="452"/>
                </a:lnTo>
                <a:lnTo>
                  <a:pt x="1553" y="458"/>
                </a:lnTo>
                <a:lnTo>
                  <a:pt x="1565" y="458"/>
                </a:lnTo>
                <a:lnTo>
                  <a:pt x="1565" y="462"/>
                </a:lnTo>
                <a:lnTo>
                  <a:pt x="1573" y="462"/>
                </a:lnTo>
                <a:lnTo>
                  <a:pt x="1573" y="466"/>
                </a:lnTo>
                <a:lnTo>
                  <a:pt x="1581" y="466"/>
                </a:lnTo>
                <a:lnTo>
                  <a:pt x="1581" y="472"/>
                </a:lnTo>
                <a:lnTo>
                  <a:pt x="1595" y="472"/>
                </a:lnTo>
                <a:lnTo>
                  <a:pt x="1595" y="476"/>
                </a:lnTo>
                <a:lnTo>
                  <a:pt x="1599" y="476"/>
                </a:lnTo>
                <a:lnTo>
                  <a:pt x="1599" y="482"/>
                </a:lnTo>
                <a:lnTo>
                  <a:pt x="1605" y="482"/>
                </a:lnTo>
                <a:lnTo>
                  <a:pt x="1605" y="490"/>
                </a:lnTo>
                <a:lnTo>
                  <a:pt x="1611" y="490"/>
                </a:lnTo>
                <a:lnTo>
                  <a:pt x="1611" y="500"/>
                </a:lnTo>
                <a:lnTo>
                  <a:pt x="1621" y="500"/>
                </a:lnTo>
                <a:lnTo>
                  <a:pt x="1621" y="504"/>
                </a:lnTo>
                <a:lnTo>
                  <a:pt x="1629" y="504"/>
                </a:lnTo>
                <a:lnTo>
                  <a:pt x="1629" y="510"/>
                </a:lnTo>
                <a:lnTo>
                  <a:pt x="1645" y="510"/>
                </a:lnTo>
                <a:lnTo>
                  <a:pt x="1645" y="514"/>
                </a:lnTo>
                <a:lnTo>
                  <a:pt x="1663" y="514"/>
                </a:lnTo>
                <a:lnTo>
                  <a:pt x="1663" y="520"/>
                </a:lnTo>
                <a:lnTo>
                  <a:pt x="1691" y="520"/>
                </a:lnTo>
                <a:lnTo>
                  <a:pt x="1691" y="524"/>
                </a:lnTo>
                <a:lnTo>
                  <a:pt x="1699" y="524"/>
                </a:lnTo>
                <a:lnTo>
                  <a:pt x="1699" y="528"/>
                </a:lnTo>
                <a:lnTo>
                  <a:pt x="1731" y="528"/>
                </a:lnTo>
                <a:lnTo>
                  <a:pt x="1731" y="534"/>
                </a:lnTo>
                <a:lnTo>
                  <a:pt x="1763" y="534"/>
                </a:lnTo>
                <a:lnTo>
                  <a:pt x="1763" y="538"/>
                </a:lnTo>
                <a:lnTo>
                  <a:pt x="1765" y="538"/>
                </a:lnTo>
                <a:lnTo>
                  <a:pt x="1765" y="548"/>
                </a:lnTo>
                <a:lnTo>
                  <a:pt x="1779" y="548"/>
                </a:lnTo>
                <a:lnTo>
                  <a:pt x="1779" y="552"/>
                </a:lnTo>
                <a:lnTo>
                  <a:pt x="1781" y="552"/>
                </a:lnTo>
                <a:lnTo>
                  <a:pt x="1781" y="558"/>
                </a:lnTo>
                <a:lnTo>
                  <a:pt x="1793" y="558"/>
                </a:lnTo>
                <a:lnTo>
                  <a:pt x="1793" y="562"/>
                </a:lnTo>
                <a:lnTo>
                  <a:pt x="1795" y="562"/>
                </a:lnTo>
                <a:lnTo>
                  <a:pt x="1795" y="566"/>
                </a:lnTo>
                <a:lnTo>
                  <a:pt x="1811" y="566"/>
                </a:lnTo>
                <a:lnTo>
                  <a:pt x="1811" y="572"/>
                </a:lnTo>
                <a:lnTo>
                  <a:pt x="1819" y="572"/>
                </a:lnTo>
                <a:lnTo>
                  <a:pt x="1819" y="576"/>
                </a:lnTo>
                <a:lnTo>
                  <a:pt x="1823" y="576"/>
                </a:lnTo>
                <a:lnTo>
                  <a:pt x="1823" y="582"/>
                </a:lnTo>
                <a:lnTo>
                  <a:pt x="1873" y="582"/>
                </a:lnTo>
                <a:lnTo>
                  <a:pt x="1873" y="590"/>
                </a:lnTo>
                <a:lnTo>
                  <a:pt x="1893" y="590"/>
                </a:lnTo>
                <a:lnTo>
                  <a:pt x="1893" y="596"/>
                </a:lnTo>
                <a:lnTo>
                  <a:pt x="1903" y="596"/>
                </a:lnTo>
                <a:lnTo>
                  <a:pt x="1903" y="600"/>
                </a:lnTo>
                <a:lnTo>
                  <a:pt x="1911" y="600"/>
                </a:lnTo>
                <a:lnTo>
                  <a:pt x="1911" y="604"/>
                </a:lnTo>
                <a:lnTo>
                  <a:pt x="1919" y="604"/>
                </a:lnTo>
                <a:lnTo>
                  <a:pt x="1919" y="610"/>
                </a:lnTo>
                <a:lnTo>
                  <a:pt x="1923" y="610"/>
                </a:lnTo>
                <a:lnTo>
                  <a:pt x="1931" y="610"/>
                </a:lnTo>
                <a:lnTo>
                  <a:pt x="1931" y="614"/>
                </a:lnTo>
                <a:lnTo>
                  <a:pt x="1945" y="614"/>
                </a:lnTo>
                <a:lnTo>
                  <a:pt x="1945" y="620"/>
                </a:lnTo>
                <a:lnTo>
                  <a:pt x="1955" y="620"/>
                </a:lnTo>
                <a:lnTo>
                  <a:pt x="1955" y="624"/>
                </a:lnTo>
                <a:lnTo>
                  <a:pt x="1969" y="624"/>
                </a:lnTo>
                <a:lnTo>
                  <a:pt x="1969" y="628"/>
                </a:lnTo>
                <a:lnTo>
                  <a:pt x="1977" y="628"/>
                </a:lnTo>
                <a:lnTo>
                  <a:pt x="1977" y="634"/>
                </a:lnTo>
                <a:lnTo>
                  <a:pt x="1995" y="634"/>
                </a:lnTo>
                <a:lnTo>
                  <a:pt x="1995" y="638"/>
                </a:lnTo>
                <a:lnTo>
                  <a:pt x="2001" y="638"/>
                </a:lnTo>
                <a:lnTo>
                  <a:pt x="2001" y="644"/>
                </a:lnTo>
                <a:lnTo>
                  <a:pt x="2019" y="644"/>
                </a:lnTo>
                <a:lnTo>
                  <a:pt x="2019" y="648"/>
                </a:lnTo>
                <a:lnTo>
                  <a:pt x="2021" y="648"/>
                </a:lnTo>
                <a:lnTo>
                  <a:pt x="2021" y="652"/>
                </a:lnTo>
                <a:lnTo>
                  <a:pt x="2029" y="652"/>
                </a:lnTo>
                <a:lnTo>
                  <a:pt x="2029" y="658"/>
                </a:lnTo>
                <a:lnTo>
                  <a:pt x="2077" y="658"/>
                </a:lnTo>
                <a:lnTo>
                  <a:pt x="2077" y="662"/>
                </a:lnTo>
                <a:lnTo>
                  <a:pt x="2085" y="662"/>
                </a:lnTo>
                <a:lnTo>
                  <a:pt x="2085" y="668"/>
                </a:lnTo>
                <a:lnTo>
                  <a:pt x="2091" y="668"/>
                </a:lnTo>
                <a:lnTo>
                  <a:pt x="2091" y="676"/>
                </a:lnTo>
                <a:lnTo>
                  <a:pt x="2111" y="676"/>
                </a:lnTo>
                <a:lnTo>
                  <a:pt x="2111" y="682"/>
                </a:lnTo>
                <a:lnTo>
                  <a:pt x="2117" y="682"/>
                </a:lnTo>
                <a:lnTo>
                  <a:pt x="2117" y="686"/>
                </a:lnTo>
                <a:lnTo>
                  <a:pt x="2135" y="686"/>
                </a:lnTo>
                <a:lnTo>
                  <a:pt x="2135" y="692"/>
                </a:lnTo>
                <a:lnTo>
                  <a:pt x="2143" y="692"/>
                </a:lnTo>
                <a:lnTo>
                  <a:pt x="2143" y="696"/>
                </a:lnTo>
                <a:lnTo>
                  <a:pt x="2145" y="696"/>
                </a:lnTo>
                <a:lnTo>
                  <a:pt x="2145" y="700"/>
                </a:lnTo>
                <a:lnTo>
                  <a:pt x="2155" y="700"/>
                </a:lnTo>
                <a:lnTo>
                  <a:pt x="2155" y="710"/>
                </a:lnTo>
                <a:lnTo>
                  <a:pt x="2179" y="710"/>
                </a:lnTo>
                <a:lnTo>
                  <a:pt x="2179" y="720"/>
                </a:lnTo>
                <a:lnTo>
                  <a:pt x="2185" y="720"/>
                </a:lnTo>
                <a:lnTo>
                  <a:pt x="2185" y="724"/>
                </a:lnTo>
                <a:lnTo>
                  <a:pt x="2191" y="724"/>
                </a:lnTo>
                <a:lnTo>
                  <a:pt x="2191" y="730"/>
                </a:lnTo>
                <a:lnTo>
                  <a:pt x="2221" y="730"/>
                </a:lnTo>
                <a:lnTo>
                  <a:pt x="2221" y="734"/>
                </a:lnTo>
                <a:lnTo>
                  <a:pt x="2257" y="734"/>
                </a:lnTo>
                <a:lnTo>
                  <a:pt x="2257" y="738"/>
                </a:lnTo>
                <a:lnTo>
                  <a:pt x="2299" y="738"/>
                </a:lnTo>
                <a:lnTo>
                  <a:pt x="2299" y="748"/>
                </a:lnTo>
                <a:lnTo>
                  <a:pt x="2301" y="748"/>
                </a:lnTo>
                <a:lnTo>
                  <a:pt x="2301" y="754"/>
                </a:lnTo>
                <a:lnTo>
                  <a:pt x="2311" y="754"/>
                </a:lnTo>
                <a:lnTo>
                  <a:pt x="2311" y="758"/>
                </a:lnTo>
                <a:lnTo>
                  <a:pt x="2317" y="758"/>
                </a:lnTo>
                <a:lnTo>
                  <a:pt x="2317" y="762"/>
                </a:lnTo>
                <a:lnTo>
                  <a:pt x="2319" y="762"/>
                </a:lnTo>
                <a:lnTo>
                  <a:pt x="2319" y="768"/>
                </a:lnTo>
                <a:lnTo>
                  <a:pt x="2343" y="768"/>
                </a:lnTo>
                <a:lnTo>
                  <a:pt x="2343" y="772"/>
                </a:lnTo>
                <a:lnTo>
                  <a:pt x="2351" y="772"/>
                </a:lnTo>
                <a:lnTo>
                  <a:pt x="2351" y="782"/>
                </a:lnTo>
                <a:lnTo>
                  <a:pt x="2365" y="782"/>
                </a:lnTo>
                <a:lnTo>
                  <a:pt x="2365" y="786"/>
                </a:lnTo>
                <a:lnTo>
                  <a:pt x="2387" y="786"/>
                </a:lnTo>
                <a:lnTo>
                  <a:pt x="2387" y="792"/>
                </a:lnTo>
                <a:lnTo>
                  <a:pt x="2393" y="792"/>
                </a:lnTo>
                <a:lnTo>
                  <a:pt x="2393" y="796"/>
                </a:lnTo>
                <a:lnTo>
                  <a:pt x="2401" y="796"/>
                </a:lnTo>
                <a:lnTo>
                  <a:pt x="2401" y="802"/>
                </a:lnTo>
                <a:lnTo>
                  <a:pt x="2411" y="802"/>
                </a:lnTo>
                <a:lnTo>
                  <a:pt x="2411" y="806"/>
                </a:lnTo>
                <a:lnTo>
                  <a:pt x="2417" y="806"/>
                </a:lnTo>
                <a:lnTo>
                  <a:pt x="2417" y="810"/>
                </a:lnTo>
                <a:lnTo>
                  <a:pt x="2425" y="810"/>
                </a:lnTo>
                <a:lnTo>
                  <a:pt x="2443" y="810"/>
                </a:lnTo>
                <a:lnTo>
                  <a:pt x="2445" y="810"/>
                </a:lnTo>
                <a:lnTo>
                  <a:pt x="2457" y="810"/>
                </a:lnTo>
                <a:lnTo>
                  <a:pt x="2457" y="820"/>
                </a:lnTo>
                <a:lnTo>
                  <a:pt x="2459" y="820"/>
                </a:lnTo>
                <a:lnTo>
                  <a:pt x="2459" y="826"/>
                </a:lnTo>
                <a:lnTo>
                  <a:pt x="2461" y="826"/>
                </a:lnTo>
                <a:lnTo>
                  <a:pt x="2469" y="826"/>
                </a:lnTo>
                <a:lnTo>
                  <a:pt x="2469" y="830"/>
                </a:lnTo>
                <a:lnTo>
                  <a:pt x="2473" y="830"/>
                </a:lnTo>
                <a:lnTo>
                  <a:pt x="2473" y="836"/>
                </a:lnTo>
                <a:lnTo>
                  <a:pt x="2481" y="836"/>
                </a:lnTo>
                <a:lnTo>
                  <a:pt x="2481" y="840"/>
                </a:lnTo>
                <a:lnTo>
                  <a:pt x="2491" y="840"/>
                </a:lnTo>
                <a:lnTo>
                  <a:pt x="2491" y="844"/>
                </a:lnTo>
                <a:lnTo>
                  <a:pt x="2495" y="844"/>
                </a:lnTo>
                <a:lnTo>
                  <a:pt x="2501" y="844"/>
                </a:lnTo>
                <a:lnTo>
                  <a:pt x="2507" y="844"/>
                </a:lnTo>
                <a:lnTo>
                  <a:pt x="2509" y="844"/>
                </a:lnTo>
                <a:lnTo>
                  <a:pt x="2511" y="844"/>
                </a:lnTo>
                <a:lnTo>
                  <a:pt x="2511" y="850"/>
                </a:lnTo>
                <a:lnTo>
                  <a:pt x="2517" y="850"/>
                </a:lnTo>
                <a:lnTo>
                  <a:pt x="2523" y="850"/>
                </a:lnTo>
                <a:lnTo>
                  <a:pt x="2523" y="854"/>
                </a:lnTo>
                <a:lnTo>
                  <a:pt x="2533" y="854"/>
                </a:lnTo>
                <a:lnTo>
                  <a:pt x="2535" y="854"/>
                </a:lnTo>
                <a:lnTo>
                  <a:pt x="2535" y="860"/>
                </a:lnTo>
                <a:lnTo>
                  <a:pt x="2549" y="860"/>
                </a:lnTo>
                <a:lnTo>
                  <a:pt x="2549" y="866"/>
                </a:lnTo>
                <a:lnTo>
                  <a:pt x="2565" y="866"/>
                </a:lnTo>
                <a:lnTo>
                  <a:pt x="2565" y="870"/>
                </a:lnTo>
                <a:lnTo>
                  <a:pt x="2581" y="870"/>
                </a:lnTo>
                <a:lnTo>
                  <a:pt x="2581" y="876"/>
                </a:lnTo>
                <a:lnTo>
                  <a:pt x="2585" y="876"/>
                </a:lnTo>
                <a:lnTo>
                  <a:pt x="2589" y="876"/>
                </a:lnTo>
                <a:lnTo>
                  <a:pt x="2593" y="876"/>
                </a:lnTo>
                <a:lnTo>
                  <a:pt x="2599" y="876"/>
                </a:lnTo>
                <a:lnTo>
                  <a:pt x="2601" y="876"/>
                </a:lnTo>
                <a:lnTo>
                  <a:pt x="2601" y="880"/>
                </a:lnTo>
                <a:lnTo>
                  <a:pt x="2609" y="880"/>
                </a:lnTo>
                <a:lnTo>
                  <a:pt x="2609" y="886"/>
                </a:lnTo>
                <a:lnTo>
                  <a:pt x="2617" y="886"/>
                </a:lnTo>
                <a:lnTo>
                  <a:pt x="2627" y="886"/>
                </a:lnTo>
                <a:lnTo>
                  <a:pt x="2627" y="892"/>
                </a:lnTo>
                <a:lnTo>
                  <a:pt x="2643" y="892"/>
                </a:lnTo>
                <a:lnTo>
                  <a:pt x="2643" y="896"/>
                </a:lnTo>
                <a:lnTo>
                  <a:pt x="2657" y="896"/>
                </a:lnTo>
                <a:lnTo>
                  <a:pt x="2659" y="896"/>
                </a:lnTo>
                <a:lnTo>
                  <a:pt x="2663" y="896"/>
                </a:lnTo>
                <a:lnTo>
                  <a:pt x="2673" y="896"/>
                </a:lnTo>
                <a:lnTo>
                  <a:pt x="2677" y="896"/>
                </a:lnTo>
                <a:lnTo>
                  <a:pt x="2681" y="896"/>
                </a:lnTo>
                <a:lnTo>
                  <a:pt x="2681" y="902"/>
                </a:lnTo>
                <a:lnTo>
                  <a:pt x="2683" y="902"/>
                </a:lnTo>
                <a:lnTo>
                  <a:pt x="2683" y="908"/>
                </a:lnTo>
                <a:lnTo>
                  <a:pt x="2701" y="908"/>
                </a:lnTo>
                <a:lnTo>
                  <a:pt x="2705" y="908"/>
                </a:lnTo>
                <a:lnTo>
                  <a:pt x="2713" y="908"/>
                </a:lnTo>
                <a:lnTo>
                  <a:pt x="2715" y="908"/>
                </a:lnTo>
                <a:lnTo>
                  <a:pt x="2717" y="908"/>
                </a:lnTo>
                <a:lnTo>
                  <a:pt x="2727" y="908"/>
                </a:lnTo>
                <a:lnTo>
                  <a:pt x="2731" y="908"/>
                </a:lnTo>
                <a:lnTo>
                  <a:pt x="2733" y="908"/>
                </a:lnTo>
                <a:lnTo>
                  <a:pt x="2735" y="908"/>
                </a:lnTo>
                <a:lnTo>
                  <a:pt x="2739" y="908"/>
                </a:lnTo>
                <a:lnTo>
                  <a:pt x="2743" y="908"/>
                </a:lnTo>
                <a:lnTo>
                  <a:pt x="2747" y="908"/>
                </a:lnTo>
                <a:lnTo>
                  <a:pt x="2747" y="914"/>
                </a:lnTo>
                <a:lnTo>
                  <a:pt x="2751" y="914"/>
                </a:lnTo>
                <a:lnTo>
                  <a:pt x="2755" y="914"/>
                </a:lnTo>
                <a:lnTo>
                  <a:pt x="2755" y="920"/>
                </a:lnTo>
                <a:lnTo>
                  <a:pt x="2757" y="920"/>
                </a:lnTo>
                <a:lnTo>
                  <a:pt x="2757" y="928"/>
                </a:lnTo>
                <a:lnTo>
                  <a:pt x="2767" y="928"/>
                </a:lnTo>
                <a:lnTo>
                  <a:pt x="2779" y="928"/>
                </a:lnTo>
                <a:lnTo>
                  <a:pt x="2779" y="934"/>
                </a:lnTo>
                <a:lnTo>
                  <a:pt x="2785" y="934"/>
                </a:lnTo>
                <a:lnTo>
                  <a:pt x="2799" y="934"/>
                </a:lnTo>
                <a:lnTo>
                  <a:pt x="2805" y="934"/>
                </a:lnTo>
                <a:lnTo>
                  <a:pt x="2807" y="934"/>
                </a:lnTo>
                <a:lnTo>
                  <a:pt x="2809" y="934"/>
                </a:lnTo>
                <a:lnTo>
                  <a:pt x="2809" y="940"/>
                </a:lnTo>
                <a:lnTo>
                  <a:pt x="2813" y="940"/>
                </a:lnTo>
                <a:lnTo>
                  <a:pt x="2813" y="946"/>
                </a:lnTo>
                <a:lnTo>
                  <a:pt x="2821" y="946"/>
                </a:lnTo>
                <a:lnTo>
                  <a:pt x="2831" y="946"/>
                </a:lnTo>
                <a:lnTo>
                  <a:pt x="2831" y="960"/>
                </a:lnTo>
                <a:lnTo>
                  <a:pt x="2833" y="960"/>
                </a:lnTo>
                <a:lnTo>
                  <a:pt x="2837" y="960"/>
                </a:lnTo>
                <a:lnTo>
                  <a:pt x="2837" y="968"/>
                </a:lnTo>
                <a:lnTo>
                  <a:pt x="2841" y="968"/>
                </a:lnTo>
                <a:lnTo>
                  <a:pt x="2843" y="968"/>
                </a:lnTo>
                <a:lnTo>
                  <a:pt x="2847" y="968"/>
                </a:lnTo>
                <a:lnTo>
                  <a:pt x="2857" y="968"/>
                </a:lnTo>
                <a:lnTo>
                  <a:pt x="2857" y="974"/>
                </a:lnTo>
                <a:lnTo>
                  <a:pt x="2859" y="974"/>
                </a:lnTo>
                <a:lnTo>
                  <a:pt x="2859" y="980"/>
                </a:lnTo>
                <a:lnTo>
                  <a:pt x="2865" y="980"/>
                </a:lnTo>
                <a:lnTo>
                  <a:pt x="2865" y="988"/>
                </a:lnTo>
                <a:lnTo>
                  <a:pt x="2871" y="988"/>
                </a:lnTo>
                <a:lnTo>
                  <a:pt x="2873" y="988"/>
                </a:lnTo>
                <a:lnTo>
                  <a:pt x="2875" y="988"/>
                </a:lnTo>
                <a:lnTo>
                  <a:pt x="2881" y="988"/>
                </a:lnTo>
                <a:lnTo>
                  <a:pt x="2883" y="988"/>
                </a:lnTo>
                <a:lnTo>
                  <a:pt x="2887" y="988"/>
                </a:lnTo>
                <a:lnTo>
                  <a:pt x="2889" y="988"/>
                </a:lnTo>
                <a:lnTo>
                  <a:pt x="2891" y="988"/>
                </a:lnTo>
                <a:lnTo>
                  <a:pt x="2897" y="988"/>
                </a:lnTo>
                <a:lnTo>
                  <a:pt x="2909" y="988"/>
                </a:lnTo>
                <a:lnTo>
                  <a:pt x="2909" y="996"/>
                </a:lnTo>
                <a:lnTo>
                  <a:pt x="2936" y="996"/>
                </a:lnTo>
                <a:lnTo>
                  <a:pt x="2946" y="996"/>
                </a:lnTo>
                <a:lnTo>
                  <a:pt x="2946" y="1004"/>
                </a:lnTo>
                <a:lnTo>
                  <a:pt x="2952" y="1004"/>
                </a:lnTo>
                <a:lnTo>
                  <a:pt x="2954" y="1004"/>
                </a:lnTo>
                <a:lnTo>
                  <a:pt x="2956" y="1004"/>
                </a:lnTo>
                <a:lnTo>
                  <a:pt x="2956" y="1012"/>
                </a:lnTo>
                <a:lnTo>
                  <a:pt x="2958" y="1012"/>
                </a:lnTo>
                <a:lnTo>
                  <a:pt x="2962" y="1012"/>
                </a:lnTo>
                <a:lnTo>
                  <a:pt x="2964" y="1012"/>
                </a:lnTo>
                <a:lnTo>
                  <a:pt x="2970" y="1012"/>
                </a:lnTo>
                <a:lnTo>
                  <a:pt x="2974" y="1012"/>
                </a:lnTo>
                <a:lnTo>
                  <a:pt x="2980" y="1012"/>
                </a:lnTo>
                <a:lnTo>
                  <a:pt x="2982" y="1012"/>
                </a:lnTo>
                <a:lnTo>
                  <a:pt x="2986" y="1012"/>
                </a:lnTo>
                <a:lnTo>
                  <a:pt x="2986" y="1020"/>
                </a:lnTo>
                <a:lnTo>
                  <a:pt x="2990" y="1020"/>
                </a:lnTo>
                <a:lnTo>
                  <a:pt x="2994" y="1020"/>
                </a:lnTo>
                <a:lnTo>
                  <a:pt x="2994" y="1030"/>
                </a:lnTo>
                <a:lnTo>
                  <a:pt x="2996" y="1030"/>
                </a:lnTo>
                <a:lnTo>
                  <a:pt x="3012" y="1030"/>
                </a:lnTo>
                <a:lnTo>
                  <a:pt x="3014" y="1030"/>
                </a:lnTo>
                <a:lnTo>
                  <a:pt x="3022" y="1030"/>
                </a:lnTo>
                <a:lnTo>
                  <a:pt x="3024" y="1030"/>
                </a:lnTo>
                <a:lnTo>
                  <a:pt x="3024" y="1038"/>
                </a:lnTo>
                <a:lnTo>
                  <a:pt x="3028" y="1038"/>
                </a:lnTo>
                <a:lnTo>
                  <a:pt x="3032" y="1038"/>
                </a:lnTo>
                <a:lnTo>
                  <a:pt x="3038" y="1038"/>
                </a:lnTo>
                <a:lnTo>
                  <a:pt x="3052" y="1038"/>
                </a:lnTo>
                <a:lnTo>
                  <a:pt x="3080" y="1038"/>
                </a:lnTo>
                <a:lnTo>
                  <a:pt x="3082" y="1038"/>
                </a:lnTo>
                <a:lnTo>
                  <a:pt x="3082" y="1048"/>
                </a:lnTo>
                <a:lnTo>
                  <a:pt x="3096" y="1048"/>
                </a:lnTo>
                <a:lnTo>
                  <a:pt x="3096" y="1058"/>
                </a:lnTo>
                <a:lnTo>
                  <a:pt x="3098" y="1058"/>
                </a:lnTo>
                <a:lnTo>
                  <a:pt x="3102" y="1058"/>
                </a:lnTo>
                <a:lnTo>
                  <a:pt x="3104" y="1058"/>
                </a:lnTo>
                <a:lnTo>
                  <a:pt x="3106" y="1058"/>
                </a:lnTo>
                <a:lnTo>
                  <a:pt x="3110" y="1058"/>
                </a:lnTo>
                <a:lnTo>
                  <a:pt x="3110" y="1068"/>
                </a:lnTo>
                <a:lnTo>
                  <a:pt x="3120" y="1068"/>
                </a:lnTo>
                <a:lnTo>
                  <a:pt x="3124" y="1068"/>
                </a:lnTo>
                <a:lnTo>
                  <a:pt x="3148" y="1068"/>
                </a:lnTo>
                <a:lnTo>
                  <a:pt x="3154" y="1068"/>
                </a:lnTo>
                <a:lnTo>
                  <a:pt x="3154" y="1080"/>
                </a:lnTo>
                <a:lnTo>
                  <a:pt x="3164" y="1080"/>
                </a:lnTo>
                <a:lnTo>
                  <a:pt x="3168" y="1080"/>
                </a:lnTo>
                <a:lnTo>
                  <a:pt x="3176" y="1080"/>
                </a:lnTo>
                <a:lnTo>
                  <a:pt x="3178" y="1080"/>
                </a:lnTo>
                <a:lnTo>
                  <a:pt x="3180" y="1080"/>
                </a:lnTo>
                <a:lnTo>
                  <a:pt x="3182" y="1080"/>
                </a:lnTo>
                <a:lnTo>
                  <a:pt x="3188" y="1080"/>
                </a:lnTo>
                <a:lnTo>
                  <a:pt x="3190" y="1080"/>
                </a:lnTo>
                <a:lnTo>
                  <a:pt x="3190" y="1092"/>
                </a:lnTo>
                <a:lnTo>
                  <a:pt x="3210" y="1092"/>
                </a:lnTo>
                <a:lnTo>
                  <a:pt x="3214" y="1092"/>
                </a:lnTo>
                <a:lnTo>
                  <a:pt x="3226" y="1092"/>
                </a:lnTo>
                <a:lnTo>
                  <a:pt x="3234" y="1092"/>
                </a:lnTo>
                <a:lnTo>
                  <a:pt x="3236" y="1092"/>
                </a:lnTo>
                <a:lnTo>
                  <a:pt x="3248" y="1092"/>
                </a:lnTo>
                <a:lnTo>
                  <a:pt x="3252" y="1092"/>
                </a:lnTo>
                <a:lnTo>
                  <a:pt x="3256" y="1092"/>
                </a:lnTo>
                <a:lnTo>
                  <a:pt x="3260" y="1092"/>
                </a:lnTo>
                <a:lnTo>
                  <a:pt x="3286" y="1092"/>
                </a:lnTo>
                <a:lnTo>
                  <a:pt x="3286" y="1106"/>
                </a:lnTo>
                <a:lnTo>
                  <a:pt x="3292" y="1106"/>
                </a:lnTo>
                <a:lnTo>
                  <a:pt x="3292" y="1120"/>
                </a:lnTo>
                <a:lnTo>
                  <a:pt x="3298" y="1120"/>
                </a:lnTo>
                <a:lnTo>
                  <a:pt x="3302" y="1120"/>
                </a:lnTo>
                <a:lnTo>
                  <a:pt x="3306" y="1120"/>
                </a:lnTo>
                <a:lnTo>
                  <a:pt x="3326" y="1120"/>
                </a:lnTo>
                <a:lnTo>
                  <a:pt x="3328" y="1120"/>
                </a:lnTo>
                <a:lnTo>
                  <a:pt x="3344" y="1120"/>
                </a:lnTo>
                <a:lnTo>
                  <a:pt x="3352" y="1120"/>
                </a:lnTo>
                <a:lnTo>
                  <a:pt x="3354" y="1120"/>
                </a:lnTo>
                <a:lnTo>
                  <a:pt x="3356" y="1120"/>
                </a:lnTo>
                <a:lnTo>
                  <a:pt x="3364" y="1120"/>
                </a:lnTo>
                <a:lnTo>
                  <a:pt x="3378" y="1120"/>
                </a:lnTo>
                <a:lnTo>
                  <a:pt x="3384" y="1120"/>
                </a:lnTo>
                <a:lnTo>
                  <a:pt x="3394" y="1120"/>
                </a:lnTo>
                <a:lnTo>
                  <a:pt x="3396" y="1120"/>
                </a:lnTo>
                <a:lnTo>
                  <a:pt x="3400" y="1120"/>
                </a:lnTo>
                <a:lnTo>
                  <a:pt x="3402" y="1120"/>
                </a:lnTo>
                <a:lnTo>
                  <a:pt x="3402" y="1142"/>
                </a:lnTo>
                <a:lnTo>
                  <a:pt x="3404" y="1142"/>
                </a:lnTo>
                <a:lnTo>
                  <a:pt x="3414" y="1142"/>
                </a:lnTo>
                <a:lnTo>
                  <a:pt x="3446" y="1142"/>
                </a:lnTo>
                <a:lnTo>
                  <a:pt x="3468" y="1142"/>
                </a:lnTo>
                <a:lnTo>
                  <a:pt x="3470" y="1142"/>
                </a:lnTo>
                <a:lnTo>
                  <a:pt x="3472" y="1142"/>
                </a:lnTo>
                <a:lnTo>
                  <a:pt x="3476" y="1142"/>
                </a:lnTo>
                <a:lnTo>
                  <a:pt x="3486" y="1142"/>
                </a:lnTo>
                <a:lnTo>
                  <a:pt x="3522" y="1142"/>
                </a:lnTo>
                <a:lnTo>
                  <a:pt x="3528" y="1142"/>
                </a:lnTo>
                <a:lnTo>
                  <a:pt x="3530" y="1142"/>
                </a:lnTo>
                <a:lnTo>
                  <a:pt x="3544" y="1142"/>
                </a:lnTo>
                <a:lnTo>
                  <a:pt x="3550" y="1142"/>
                </a:lnTo>
                <a:lnTo>
                  <a:pt x="3552" y="1142"/>
                </a:lnTo>
                <a:lnTo>
                  <a:pt x="3566" y="1142"/>
                </a:lnTo>
                <a:lnTo>
                  <a:pt x="3586" y="1142"/>
                </a:lnTo>
                <a:lnTo>
                  <a:pt x="3604" y="1142"/>
                </a:lnTo>
                <a:lnTo>
                  <a:pt x="3618" y="1142"/>
                </a:lnTo>
                <a:lnTo>
                  <a:pt x="3618" y="1200"/>
                </a:lnTo>
                <a:lnTo>
                  <a:pt x="3628" y="1200"/>
                </a:lnTo>
                <a:lnTo>
                  <a:pt x="3678" y="1200"/>
                </a:lnTo>
                <a:lnTo>
                  <a:pt x="3694" y="1200"/>
                </a:lnTo>
                <a:lnTo>
                  <a:pt x="3698" y="1200"/>
                </a:lnTo>
                <a:lnTo>
                  <a:pt x="3726" y="1200"/>
                </a:lnTo>
                <a:lnTo>
                  <a:pt x="3728" y="1200"/>
                </a:lnTo>
                <a:lnTo>
                  <a:pt x="3744" y="1200"/>
                </a:lnTo>
                <a:lnTo>
                  <a:pt x="3750" y="1200"/>
                </a:lnTo>
                <a:lnTo>
                  <a:pt x="3752" y="1200"/>
                </a:lnTo>
                <a:lnTo>
                  <a:pt x="3762" y="1200"/>
                </a:lnTo>
                <a:lnTo>
                  <a:pt x="3774" y="1200"/>
                </a:lnTo>
                <a:lnTo>
                  <a:pt x="3834" y="1200"/>
                </a:lnTo>
                <a:lnTo>
                  <a:pt x="3836" y="1200"/>
                </a:lnTo>
              </a:path>
            </a:pathLst>
          </a:custGeom>
          <a:noFill/>
          <a:ln w="25400">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7" name="Line 7">
            <a:extLst>
              <a:ext uri="{FF2B5EF4-FFF2-40B4-BE49-F238E27FC236}">
                <a16:creationId xmlns:a16="http://schemas.microsoft.com/office/drawing/2014/main" id="{E7C28200-A809-0465-D57E-3FE55CEC1810}"/>
              </a:ext>
            </a:extLst>
          </p:cNvPr>
          <p:cNvSpPr>
            <a:spLocks noChangeShapeType="1"/>
          </p:cNvSpPr>
          <p:nvPr/>
        </p:nvSpPr>
        <p:spPr bwMode="auto">
          <a:xfrm>
            <a:off x="858235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8" name="Line 8">
            <a:extLst>
              <a:ext uri="{FF2B5EF4-FFF2-40B4-BE49-F238E27FC236}">
                <a16:creationId xmlns:a16="http://schemas.microsoft.com/office/drawing/2014/main" id="{DAB7F29D-246F-A009-0EE9-99906F0E879E}"/>
              </a:ext>
            </a:extLst>
          </p:cNvPr>
          <p:cNvSpPr>
            <a:spLocks noChangeShapeType="1"/>
          </p:cNvSpPr>
          <p:nvPr/>
        </p:nvSpPr>
        <p:spPr bwMode="auto">
          <a:xfrm>
            <a:off x="858235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9" name="Line 9">
            <a:extLst>
              <a:ext uri="{FF2B5EF4-FFF2-40B4-BE49-F238E27FC236}">
                <a16:creationId xmlns:a16="http://schemas.microsoft.com/office/drawing/2014/main" id="{900B2BA3-D102-723B-5011-FF65E7F55A43}"/>
              </a:ext>
            </a:extLst>
          </p:cNvPr>
          <p:cNvSpPr>
            <a:spLocks noChangeShapeType="1"/>
          </p:cNvSpPr>
          <p:nvPr/>
        </p:nvSpPr>
        <p:spPr bwMode="auto">
          <a:xfrm>
            <a:off x="848710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0" name="Line 10">
            <a:extLst>
              <a:ext uri="{FF2B5EF4-FFF2-40B4-BE49-F238E27FC236}">
                <a16:creationId xmlns:a16="http://schemas.microsoft.com/office/drawing/2014/main" id="{4BFF47C5-DE13-7873-429B-91DF715F2998}"/>
              </a:ext>
            </a:extLst>
          </p:cNvPr>
          <p:cNvSpPr>
            <a:spLocks noChangeShapeType="1"/>
          </p:cNvSpPr>
          <p:nvPr/>
        </p:nvSpPr>
        <p:spPr bwMode="auto">
          <a:xfrm>
            <a:off x="8471234"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1" name="Line 11">
            <a:extLst>
              <a:ext uri="{FF2B5EF4-FFF2-40B4-BE49-F238E27FC236}">
                <a16:creationId xmlns:a16="http://schemas.microsoft.com/office/drawing/2014/main" id="{845D1409-1FC4-68C4-4ABF-B95DFD120760}"/>
              </a:ext>
            </a:extLst>
          </p:cNvPr>
          <p:cNvSpPr>
            <a:spLocks noChangeShapeType="1"/>
          </p:cNvSpPr>
          <p:nvPr/>
        </p:nvSpPr>
        <p:spPr bwMode="auto">
          <a:xfrm>
            <a:off x="8452184"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2" name="Line 12">
            <a:extLst>
              <a:ext uri="{FF2B5EF4-FFF2-40B4-BE49-F238E27FC236}">
                <a16:creationId xmlns:a16="http://schemas.microsoft.com/office/drawing/2014/main" id="{CEA85215-2B7C-B853-30A3-4AB5F66BE2D0}"/>
              </a:ext>
            </a:extLst>
          </p:cNvPr>
          <p:cNvSpPr>
            <a:spLocks noChangeShapeType="1"/>
          </p:cNvSpPr>
          <p:nvPr/>
        </p:nvSpPr>
        <p:spPr bwMode="auto">
          <a:xfrm>
            <a:off x="844900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3" name="Line 13">
            <a:extLst>
              <a:ext uri="{FF2B5EF4-FFF2-40B4-BE49-F238E27FC236}">
                <a16:creationId xmlns:a16="http://schemas.microsoft.com/office/drawing/2014/main" id="{E32D662B-07FF-C5A2-F730-64F24A68F261}"/>
              </a:ext>
            </a:extLst>
          </p:cNvPr>
          <p:cNvSpPr>
            <a:spLocks noChangeShapeType="1"/>
          </p:cNvSpPr>
          <p:nvPr/>
        </p:nvSpPr>
        <p:spPr bwMode="auto">
          <a:xfrm>
            <a:off x="8439484"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4" name="Line 14">
            <a:extLst>
              <a:ext uri="{FF2B5EF4-FFF2-40B4-BE49-F238E27FC236}">
                <a16:creationId xmlns:a16="http://schemas.microsoft.com/office/drawing/2014/main" id="{6C871B1F-8E7C-399F-CA4E-16E869EAF5FC}"/>
              </a:ext>
            </a:extLst>
          </p:cNvPr>
          <p:cNvSpPr>
            <a:spLocks noChangeShapeType="1"/>
          </p:cNvSpPr>
          <p:nvPr/>
        </p:nvSpPr>
        <p:spPr bwMode="auto">
          <a:xfrm>
            <a:off x="841725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5" name="Line 15">
            <a:extLst>
              <a:ext uri="{FF2B5EF4-FFF2-40B4-BE49-F238E27FC236}">
                <a16:creationId xmlns:a16="http://schemas.microsoft.com/office/drawing/2014/main" id="{10F76699-A927-E4D1-6762-CC0EFBC28BB2}"/>
              </a:ext>
            </a:extLst>
          </p:cNvPr>
          <p:cNvSpPr>
            <a:spLocks noChangeShapeType="1"/>
          </p:cNvSpPr>
          <p:nvPr/>
        </p:nvSpPr>
        <p:spPr bwMode="auto">
          <a:xfrm>
            <a:off x="841090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6" name="Line 16">
            <a:extLst>
              <a:ext uri="{FF2B5EF4-FFF2-40B4-BE49-F238E27FC236}">
                <a16:creationId xmlns:a16="http://schemas.microsoft.com/office/drawing/2014/main" id="{12A27577-77EB-775D-B996-3153FDF8DCC7}"/>
              </a:ext>
            </a:extLst>
          </p:cNvPr>
          <p:cNvSpPr>
            <a:spLocks noChangeShapeType="1"/>
          </p:cNvSpPr>
          <p:nvPr/>
        </p:nvSpPr>
        <p:spPr bwMode="auto">
          <a:xfrm>
            <a:off x="836645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7" name="Line 17">
            <a:extLst>
              <a:ext uri="{FF2B5EF4-FFF2-40B4-BE49-F238E27FC236}">
                <a16:creationId xmlns:a16="http://schemas.microsoft.com/office/drawing/2014/main" id="{A6921BF9-7DA4-6A3E-5E16-3DB0ABCDB5A9}"/>
              </a:ext>
            </a:extLst>
          </p:cNvPr>
          <p:cNvSpPr>
            <a:spLocks noChangeShapeType="1"/>
          </p:cNvSpPr>
          <p:nvPr/>
        </p:nvSpPr>
        <p:spPr bwMode="auto">
          <a:xfrm>
            <a:off x="836010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8" name="Line 18">
            <a:extLst>
              <a:ext uri="{FF2B5EF4-FFF2-40B4-BE49-F238E27FC236}">
                <a16:creationId xmlns:a16="http://schemas.microsoft.com/office/drawing/2014/main" id="{721573CA-6FCA-585B-6C57-1F5E1A5F8DF8}"/>
              </a:ext>
            </a:extLst>
          </p:cNvPr>
          <p:cNvSpPr>
            <a:spLocks noChangeShapeType="1"/>
          </p:cNvSpPr>
          <p:nvPr/>
        </p:nvSpPr>
        <p:spPr bwMode="auto">
          <a:xfrm>
            <a:off x="8334709"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69" name="Line 19">
            <a:extLst>
              <a:ext uri="{FF2B5EF4-FFF2-40B4-BE49-F238E27FC236}">
                <a16:creationId xmlns:a16="http://schemas.microsoft.com/office/drawing/2014/main" id="{C5E9A253-2A1F-C2BD-D193-7E6A3F427013}"/>
              </a:ext>
            </a:extLst>
          </p:cNvPr>
          <p:cNvSpPr>
            <a:spLocks noChangeShapeType="1"/>
          </p:cNvSpPr>
          <p:nvPr/>
        </p:nvSpPr>
        <p:spPr bwMode="auto">
          <a:xfrm>
            <a:off x="8255334"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0" name="Line 20">
            <a:extLst>
              <a:ext uri="{FF2B5EF4-FFF2-40B4-BE49-F238E27FC236}">
                <a16:creationId xmlns:a16="http://schemas.microsoft.com/office/drawing/2014/main" id="{AE0631AE-7216-DA4B-3F12-2B1C1FFFB7FD}"/>
              </a:ext>
            </a:extLst>
          </p:cNvPr>
          <p:cNvSpPr>
            <a:spLocks noChangeShapeType="1"/>
          </p:cNvSpPr>
          <p:nvPr/>
        </p:nvSpPr>
        <p:spPr bwMode="auto">
          <a:xfrm>
            <a:off x="821723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1" name="Line 21">
            <a:extLst>
              <a:ext uri="{FF2B5EF4-FFF2-40B4-BE49-F238E27FC236}">
                <a16:creationId xmlns:a16="http://schemas.microsoft.com/office/drawing/2014/main" id="{A4E9DD0D-7312-A7A2-859C-C8390FFDB9D0}"/>
              </a:ext>
            </a:extLst>
          </p:cNvPr>
          <p:cNvSpPr>
            <a:spLocks noChangeShapeType="1"/>
          </p:cNvSpPr>
          <p:nvPr/>
        </p:nvSpPr>
        <p:spPr bwMode="auto">
          <a:xfrm>
            <a:off x="818865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2" name="Line 22">
            <a:extLst>
              <a:ext uri="{FF2B5EF4-FFF2-40B4-BE49-F238E27FC236}">
                <a16:creationId xmlns:a16="http://schemas.microsoft.com/office/drawing/2014/main" id="{42EF6D8E-BAE9-3041-A1AB-28A49FEAFB84}"/>
              </a:ext>
            </a:extLst>
          </p:cNvPr>
          <p:cNvSpPr>
            <a:spLocks noChangeShapeType="1"/>
          </p:cNvSpPr>
          <p:nvPr/>
        </p:nvSpPr>
        <p:spPr bwMode="auto">
          <a:xfrm>
            <a:off x="81569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3" name="Line 23">
            <a:extLst>
              <a:ext uri="{FF2B5EF4-FFF2-40B4-BE49-F238E27FC236}">
                <a16:creationId xmlns:a16="http://schemas.microsoft.com/office/drawing/2014/main" id="{11E9719D-B1CC-F13B-6C13-965E57A53389}"/>
              </a:ext>
            </a:extLst>
          </p:cNvPr>
          <p:cNvSpPr>
            <a:spLocks noChangeShapeType="1"/>
          </p:cNvSpPr>
          <p:nvPr/>
        </p:nvSpPr>
        <p:spPr bwMode="auto">
          <a:xfrm>
            <a:off x="813468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4" name="Line 24">
            <a:extLst>
              <a:ext uri="{FF2B5EF4-FFF2-40B4-BE49-F238E27FC236}">
                <a16:creationId xmlns:a16="http://schemas.microsoft.com/office/drawing/2014/main" id="{0F42C329-9A3D-733B-89AF-D01120726281}"/>
              </a:ext>
            </a:extLst>
          </p:cNvPr>
          <p:cNvSpPr>
            <a:spLocks noChangeShapeType="1"/>
          </p:cNvSpPr>
          <p:nvPr/>
        </p:nvSpPr>
        <p:spPr bwMode="auto">
          <a:xfrm>
            <a:off x="81315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5" name="Line 25">
            <a:extLst>
              <a:ext uri="{FF2B5EF4-FFF2-40B4-BE49-F238E27FC236}">
                <a16:creationId xmlns:a16="http://schemas.microsoft.com/office/drawing/2014/main" id="{2D88F0CC-9BBC-24B6-0476-BD892546A02E}"/>
              </a:ext>
            </a:extLst>
          </p:cNvPr>
          <p:cNvSpPr>
            <a:spLocks noChangeShapeType="1"/>
          </p:cNvSpPr>
          <p:nvPr/>
        </p:nvSpPr>
        <p:spPr bwMode="auto">
          <a:xfrm>
            <a:off x="812198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6" name="Line 26">
            <a:extLst>
              <a:ext uri="{FF2B5EF4-FFF2-40B4-BE49-F238E27FC236}">
                <a16:creationId xmlns:a16="http://schemas.microsoft.com/office/drawing/2014/main" id="{2741A705-A782-4098-B438-295BDA9DFBC4}"/>
              </a:ext>
            </a:extLst>
          </p:cNvPr>
          <p:cNvSpPr>
            <a:spLocks noChangeShapeType="1"/>
          </p:cNvSpPr>
          <p:nvPr/>
        </p:nvSpPr>
        <p:spPr bwMode="auto">
          <a:xfrm>
            <a:off x="810293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7" name="Line 27">
            <a:extLst>
              <a:ext uri="{FF2B5EF4-FFF2-40B4-BE49-F238E27FC236}">
                <a16:creationId xmlns:a16="http://schemas.microsoft.com/office/drawing/2014/main" id="{C29D3F13-78DC-58C9-466C-CB5BB3EBEC9E}"/>
              </a:ext>
            </a:extLst>
          </p:cNvPr>
          <p:cNvSpPr>
            <a:spLocks noChangeShapeType="1"/>
          </p:cNvSpPr>
          <p:nvPr/>
        </p:nvSpPr>
        <p:spPr bwMode="auto">
          <a:xfrm>
            <a:off x="809658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8" name="Line 28">
            <a:extLst>
              <a:ext uri="{FF2B5EF4-FFF2-40B4-BE49-F238E27FC236}">
                <a16:creationId xmlns:a16="http://schemas.microsoft.com/office/drawing/2014/main" id="{CC6A1083-AF14-F68C-EE3E-9AAFBC4464BB}"/>
              </a:ext>
            </a:extLst>
          </p:cNvPr>
          <p:cNvSpPr>
            <a:spLocks noChangeShapeType="1"/>
          </p:cNvSpPr>
          <p:nvPr/>
        </p:nvSpPr>
        <p:spPr bwMode="auto">
          <a:xfrm>
            <a:off x="809023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79" name="Line 29">
            <a:extLst>
              <a:ext uri="{FF2B5EF4-FFF2-40B4-BE49-F238E27FC236}">
                <a16:creationId xmlns:a16="http://schemas.microsoft.com/office/drawing/2014/main" id="{55C50CFA-1AED-F5D4-9B84-6B7489DC61FE}"/>
              </a:ext>
            </a:extLst>
          </p:cNvPr>
          <p:cNvSpPr>
            <a:spLocks noChangeShapeType="1"/>
          </p:cNvSpPr>
          <p:nvPr/>
        </p:nvSpPr>
        <p:spPr bwMode="auto">
          <a:xfrm>
            <a:off x="80299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0" name="Line 30">
            <a:extLst>
              <a:ext uri="{FF2B5EF4-FFF2-40B4-BE49-F238E27FC236}">
                <a16:creationId xmlns:a16="http://schemas.microsoft.com/office/drawing/2014/main" id="{927DDD40-BF34-FE68-C307-35B470C80203}"/>
              </a:ext>
            </a:extLst>
          </p:cNvPr>
          <p:cNvSpPr>
            <a:spLocks noChangeShapeType="1"/>
          </p:cNvSpPr>
          <p:nvPr/>
        </p:nvSpPr>
        <p:spPr bwMode="auto">
          <a:xfrm>
            <a:off x="801403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1" name="Line 31">
            <a:extLst>
              <a:ext uri="{FF2B5EF4-FFF2-40B4-BE49-F238E27FC236}">
                <a16:creationId xmlns:a16="http://schemas.microsoft.com/office/drawing/2014/main" id="{F7F6471C-52AF-D34B-92D5-C11B114E33BA}"/>
              </a:ext>
            </a:extLst>
          </p:cNvPr>
          <p:cNvSpPr>
            <a:spLocks noChangeShapeType="1"/>
          </p:cNvSpPr>
          <p:nvPr/>
        </p:nvSpPr>
        <p:spPr bwMode="auto">
          <a:xfrm>
            <a:off x="801085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2" name="Line 32">
            <a:extLst>
              <a:ext uri="{FF2B5EF4-FFF2-40B4-BE49-F238E27FC236}">
                <a16:creationId xmlns:a16="http://schemas.microsoft.com/office/drawing/2014/main" id="{C4A45B61-01DD-7BD6-A809-BD23316C1457}"/>
              </a:ext>
            </a:extLst>
          </p:cNvPr>
          <p:cNvSpPr>
            <a:spLocks noChangeShapeType="1"/>
          </p:cNvSpPr>
          <p:nvPr/>
        </p:nvSpPr>
        <p:spPr bwMode="auto">
          <a:xfrm>
            <a:off x="80045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3" name="Line 33">
            <a:extLst>
              <a:ext uri="{FF2B5EF4-FFF2-40B4-BE49-F238E27FC236}">
                <a16:creationId xmlns:a16="http://schemas.microsoft.com/office/drawing/2014/main" id="{A9956955-2AB9-CA9E-8DA4-300A9E4E7E28}"/>
              </a:ext>
            </a:extLst>
          </p:cNvPr>
          <p:cNvSpPr>
            <a:spLocks noChangeShapeType="1"/>
          </p:cNvSpPr>
          <p:nvPr/>
        </p:nvSpPr>
        <p:spPr bwMode="auto">
          <a:xfrm>
            <a:off x="800133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4" name="Line 34">
            <a:extLst>
              <a:ext uri="{FF2B5EF4-FFF2-40B4-BE49-F238E27FC236}">
                <a16:creationId xmlns:a16="http://schemas.microsoft.com/office/drawing/2014/main" id="{E79B9FAB-9298-5FAB-73FC-E55C50C655EC}"/>
              </a:ext>
            </a:extLst>
          </p:cNvPr>
          <p:cNvSpPr>
            <a:spLocks noChangeShapeType="1"/>
          </p:cNvSpPr>
          <p:nvPr/>
        </p:nvSpPr>
        <p:spPr bwMode="auto">
          <a:xfrm>
            <a:off x="79664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5" name="Line 35">
            <a:extLst>
              <a:ext uri="{FF2B5EF4-FFF2-40B4-BE49-F238E27FC236}">
                <a16:creationId xmlns:a16="http://schemas.microsoft.com/office/drawing/2014/main" id="{250BD0C6-0529-1698-C598-E68A0155BD1B}"/>
              </a:ext>
            </a:extLst>
          </p:cNvPr>
          <p:cNvSpPr>
            <a:spLocks noChangeShapeType="1"/>
          </p:cNvSpPr>
          <p:nvPr/>
        </p:nvSpPr>
        <p:spPr bwMode="auto">
          <a:xfrm>
            <a:off x="79156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6" name="Line 36">
            <a:extLst>
              <a:ext uri="{FF2B5EF4-FFF2-40B4-BE49-F238E27FC236}">
                <a16:creationId xmlns:a16="http://schemas.microsoft.com/office/drawing/2014/main" id="{4EC5F5FB-B2DC-F844-2B6B-DF8F4023A92B}"/>
              </a:ext>
            </a:extLst>
          </p:cNvPr>
          <p:cNvSpPr>
            <a:spLocks noChangeShapeType="1"/>
          </p:cNvSpPr>
          <p:nvPr/>
        </p:nvSpPr>
        <p:spPr bwMode="auto">
          <a:xfrm>
            <a:off x="789338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7" name="Line 37">
            <a:extLst>
              <a:ext uri="{FF2B5EF4-FFF2-40B4-BE49-F238E27FC236}">
                <a16:creationId xmlns:a16="http://schemas.microsoft.com/office/drawing/2014/main" id="{E917A114-4965-8FF7-1609-44A734A00896}"/>
              </a:ext>
            </a:extLst>
          </p:cNvPr>
          <p:cNvSpPr>
            <a:spLocks noChangeShapeType="1"/>
          </p:cNvSpPr>
          <p:nvPr/>
        </p:nvSpPr>
        <p:spPr bwMode="auto">
          <a:xfrm>
            <a:off x="788703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8" name="Line 38">
            <a:extLst>
              <a:ext uri="{FF2B5EF4-FFF2-40B4-BE49-F238E27FC236}">
                <a16:creationId xmlns:a16="http://schemas.microsoft.com/office/drawing/2014/main" id="{4B33FA0C-0FF7-BFE4-2C54-D99A55A7B58E}"/>
              </a:ext>
            </a:extLst>
          </p:cNvPr>
          <p:cNvSpPr>
            <a:spLocks noChangeShapeType="1"/>
          </p:cNvSpPr>
          <p:nvPr/>
        </p:nvSpPr>
        <p:spPr bwMode="auto">
          <a:xfrm>
            <a:off x="7883859"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89" name="Line 39">
            <a:extLst>
              <a:ext uri="{FF2B5EF4-FFF2-40B4-BE49-F238E27FC236}">
                <a16:creationId xmlns:a16="http://schemas.microsoft.com/office/drawing/2014/main" id="{6972B900-5B01-EDF1-3818-50670D04AEE7}"/>
              </a:ext>
            </a:extLst>
          </p:cNvPr>
          <p:cNvSpPr>
            <a:spLocks noChangeShapeType="1"/>
          </p:cNvSpPr>
          <p:nvPr/>
        </p:nvSpPr>
        <p:spPr bwMode="auto">
          <a:xfrm>
            <a:off x="786798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0" name="Line 40">
            <a:extLst>
              <a:ext uri="{FF2B5EF4-FFF2-40B4-BE49-F238E27FC236}">
                <a16:creationId xmlns:a16="http://schemas.microsoft.com/office/drawing/2014/main" id="{559997B8-472D-3B3B-34C5-1DCED85209C4}"/>
              </a:ext>
            </a:extLst>
          </p:cNvPr>
          <p:cNvSpPr>
            <a:spLocks noChangeShapeType="1"/>
          </p:cNvSpPr>
          <p:nvPr/>
        </p:nvSpPr>
        <p:spPr bwMode="auto">
          <a:xfrm>
            <a:off x="7858459"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1" name="Line 41">
            <a:extLst>
              <a:ext uri="{FF2B5EF4-FFF2-40B4-BE49-F238E27FC236}">
                <a16:creationId xmlns:a16="http://schemas.microsoft.com/office/drawing/2014/main" id="{20DA05CF-B5BD-AE84-81E3-99FF47FB165E}"/>
              </a:ext>
            </a:extLst>
          </p:cNvPr>
          <p:cNvSpPr>
            <a:spLocks noChangeShapeType="1"/>
          </p:cNvSpPr>
          <p:nvPr/>
        </p:nvSpPr>
        <p:spPr bwMode="auto">
          <a:xfrm>
            <a:off x="783623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2" name="Line 42">
            <a:extLst>
              <a:ext uri="{FF2B5EF4-FFF2-40B4-BE49-F238E27FC236}">
                <a16:creationId xmlns:a16="http://schemas.microsoft.com/office/drawing/2014/main" id="{0A1E6C34-CACF-06D3-CAFE-2FB71E5747C5}"/>
              </a:ext>
            </a:extLst>
          </p:cNvPr>
          <p:cNvSpPr>
            <a:spLocks noChangeShapeType="1"/>
          </p:cNvSpPr>
          <p:nvPr/>
        </p:nvSpPr>
        <p:spPr bwMode="auto">
          <a:xfrm>
            <a:off x="782353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3" name="Line 43">
            <a:extLst>
              <a:ext uri="{FF2B5EF4-FFF2-40B4-BE49-F238E27FC236}">
                <a16:creationId xmlns:a16="http://schemas.microsoft.com/office/drawing/2014/main" id="{9E5FB6AE-5DAB-36AD-640D-2E5248120AB3}"/>
              </a:ext>
            </a:extLst>
          </p:cNvPr>
          <p:cNvSpPr>
            <a:spLocks noChangeShapeType="1"/>
          </p:cNvSpPr>
          <p:nvPr/>
        </p:nvSpPr>
        <p:spPr bwMode="auto">
          <a:xfrm>
            <a:off x="7820359"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4" name="Line 44">
            <a:extLst>
              <a:ext uri="{FF2B5EF4-FFF2-40B4-BE49-F238E27FC236}">
                <a16:creationId xmlns:a16="http://schemas.microsoft.com/office/drawing/2014/main" id="{F30C0D38-2307-2DC4-4D8A-FF5F3812510A}"/>
              </a:ext>
            </a:extLst>
          </p:cNvPr>
          <p:cNvSpPr>
            <a:spLocks noChangeShapeType="1"/>
          </p:cNvSpPr>
          <p:nvPr/>
        </p:nvSpPr>
        <p:spPr bwMode="auto">
          <a:xfrm>
            <a:off x="781718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5" name="Line 45">
            <a:extLst>
              <a:ext uri="{FF2B5EF4-FFF2-40B4-BE49-F238E27FC236}">
                <a16:creationId xmlns:a16="http://schemas.microsoft.com/office/drawing/2014/main" id="{1AC78C27-B0F2-8029-991E-A33ED8DBDEC7}"/>
              </a:ext>
            </a:extLst>
          </p:cNvPr>
          <p:cNvSpPr>
            <a:spLocks noChangeShapeType="1"/>
          </p:cNvSpPr>
          <p:nvPr/>
        </p:nvSpPr>
        <p:spPr bwMode="auto">
          <a:xfrm>
            <a:off x="780448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6" name="Line 46">
            <a:extLst>
              <a:ext uri="{FF2B5EF4-FFF2-40B4-BE49-F238E27FC236}">
                <a16:creationId xmlns:a16="http://schemas.microsoft.com/office/drawing/2014/main" id="{AC370B9D-AB47-43E2-C0DE-8DF0B2493016}"/>
              </a:ext>
            </a:extLst>
          </p:cNvPr>
          <p:cNvSpPr>
            <a:spLocks noChangeShapeType="1"/>
          </p:cNvSpPr>
          <p:nvPr/>
        </p:nvSpPr>
        <p:spPr bwMode="auto">
          <a:xfrm>
            <a:off x="777908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7" name="Line 47">
            <a:extLst>
              <a:ext uri="{FF2B5EF4-FFF2-40B4-BE49-F238E27FC236}">
                <a16:creationId xmlns:a16="http://schemas.microsoft.com/office/drawing/2014/main" id="{CC5090A2-6110-811F-AF89-AD5EDBF79B84}"/>
              </a:ext>
            </a:extLst>
          </p:cNvPr>
          <p:cNvSpPr>
            <a:spLocks noChangeShapeType="1"/>
          </p:cNvSpPr>
          <p:nvPr/>
        </p:nvSpPr>
        <p:spPr bwMode="auto">
          <a:xfrm>
            <a:off x="7775909"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8" name="Line 48">
            <a:extLst>
              <a:ext uri="{FF2B5EF4-FFF2-40B4-BE49-F238E27FC236}">
                <a16:creationId xmlns:a16="http://schemas.microsoft.com/office/drawing/2014/main" id="{0D18D84E-722E-D2F5-22DF-A0B89CC17CB7}"/>
              </a:ext>
            </a:extLst>
          </p:cNvPr>
          <p:cNvSpPr>
            <a:spLocks noChangeShapeType="1"/>
          </p:cNvSpPr>
          <p:nvPr/>
        </p:nvSpPr>
        <p:spPr bwMode="auto">
          <a:xfrm>
            <a:off x="7744159"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99" name="Line 49">
            <a:extLst>
              <a:ext uri="{FF2B5EF4-FFF2-40B4-BE49-F238E27FC236}">
                <a16:creationId xmlns:a16="http://schemas.microsoft.com/office/drawing/2014/main" id="{D4EBE538-7C75-6406-2FEA-6CDB3E4A3224}"/>
              </a:ext>
            </a:extLst>
          </p:cNvPr>
          <p:cNvSpPr>
            <a:spLocks noChangeShapeType="1"/>
          </p:cNvSpPr>
          <p:nvPr/>
        </p:nvSpPr>
        <p:spPr bwMode="auto">
          <a:xfrm>
            <a:off x="7737809"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0" name="Line 50">
            <a:extLst>
              <a:ext uri="{FF2B5EF4-FFF2-40B4-BE49-F238E27FC236}">
                <a16:creationId xmlns:a16="http://schemas.microsoft.com/office/drawing/2014/main" id="{7A7AA59F-54C8-26EB-4027-6CA9C69AF7E2}"/>
              </a:ext>
            </a:extLst>
          </p:cNvPr>
          <p:cNvSpPr>
            <a:spLocks noChangeShapeType="1"/>
          </p:cNvSpPr>
          <p:nvPr/>
        </p:nvSpPr>
        <p:spPr bwMode="auto">
          <a:xfrm>
            <a:off x="773463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1" name="Line 51">
            <a:extLst>
              <a:ext uri="{FF2B5EF4-FFF2-40B4-BE49-F238E27FC236}">
                <a16:creationId xmlns:a16="http://schemas.microsoft.com/office/drawing/2014/main" id="{0F7A0130-1A4D-C209-F67F-5D151C3CA00F}"/>
              </a:ext>
            </a:extLst>
          </p:cNvPr>
          <p:cNvSpPr>
            <a:spLocks noChangeShapeType="1"/>
          </p:cNvSpPr>
          <p:nvPr/>
        </p:nvSpPr>
        <p:spPr bwMode="auto">
          <a:xfrm>
            <a:off x="7721934" y="3107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2" name="Line 52">
            <a:extLst>
              <a:ext uri="{FF2B5EF4-FFF2-40B4-BE49-F238E27FC236}">
                <a16:creationId xmlns:a16="http://schemas.microsoft.com/office/drawing/2014/main" id="{7FA50215-4692-F440-31C5-B828CA0AB9F7}"/>
              </a:ext>
            </a:extLst>
          </p:cNvPr>
          <p:cNvSpPr>
            <a:spLocks noChangeShapeType="1"/>
          </p:cNvSpPr>
          <p:nvPr/>
        </p:nvSpPr>
        <p:spPr bwMode="auto">
          <a:xfrm>
            <a:off x="7671134"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3" name="Line 53">
            <a:extLst>
              <a:ext uri="{FF2B5EF4-FFF2-40B4-BE49-F238E27FC236}">
                <a16:creationId xmlns:a16="http://schemas.microsoft.com/office/drawing/2014/main" id="{F57FC361-7499-7DE2-D3E1-A459548B8373}"/>
              </a:ext>
            </a:extLst>
          </p:cNvPr>
          <p:cNvSpPr>
            <a:spLocks noChangeShapeType="1"/>
          </p:cNvSpPr>
          <p:nvPr/>
        </p:nvSpPr>
        <p:spPr bwMode="auto">
          <a:xfrm>
            <a:off x="7664784"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4" name="Line 54">
            <a:extLst>
              <a:ext uri="{FF2B5EF4-FFF2-40B4-BE49-F238E27FC236}">
                <a16:creationId xmlns:a16="http://schemas.microsoft.com/office/drawing/2014/main" id="{316A818A-A0FD-8B3B-D06B-DAE08A3EB6CE}"/>
              </a:ext>
            </a:extLst>
          </p:cNvPr>
          <p:cNvSpPr>
            <a:spLocks noChangeShapeType="1"/>
          </p:cNvSpPr>
          <p:nvPr/>
        </p:nvSpPr>
        <p:spPr bwMode="auto">
          <a:xfrm>
            <a:off x="7658434"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5" name="Line 55">
            <a:extLst>
              <a:ext uri="{FF2B5EF4-FFF2-40B4-BE49-F238E27FC236}">
                <a16:creationId xmlns:a16="http://schemas.microsoft.com/office/drawing/2014/main" id="{8DC5BD58-C08B-1C89-F0D9-9ADA0BF35554}"/>
              </a:ext>
            </a:extLst>
          </p:cNvPr>
          <p:cNvSpPr>
            <a:spLocks noChangeShapeType="1"/>
          </p:cNvSpPr>
          <p:nvPr/>
        </p:nvSpPr>
        <p:spPr bwMode="auto">
          <a:xfrm>
            <a:off x="7652084"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6" name="Line 56">
            <a:extLst>
              <a:ext uri="{FF2B5EF4-FFF2-40B4-BE49-F238E27FC236}">
                <a16:creationId xmlns:a16="http://schemas.microsoft.com/office/drawing/2014/main" id="{EF1BF250-B953-C46A-881A-B16A7C4BAB66}"/>
              </a:ext>
            </a:extLst>
          </p:cNvPr>
          <p:cNvSpPr>
            <a:spLocks noChangeShapeType="1"/>
          </p:cNvSpPr>
          <p:nvPr/>
        </p:nvSpPr>
        <p:spPr bwMode="auto">
          <a:xfrm>
            <a:off x="7633034"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7" name="Line 57">
            <a:extLst>
              <a:ext uri="{FF2B5EF4-FFF2-40B4-BE49-F238E27FC236}">
                <a16:creationId xmlns:a16="http://schemas.microsoft.com/office/drawing/2014/main" id="{26DC596F-E471-ED55-7058-4ADD5DE5CC5E}"/>
              </a:ext>
            </a:extLst>
          </p:cNvPr>
          <p:cNvSpPr>
            <a:spLocks noChangeShapeType="1"/>
          </p:cNvSpPr>
          <p:nvPr/>
        </p:nvSpPr>
        <p:spPr bwMode="auto">
          <a:xfrm>
            <a:off x="7629859"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8" name="Line 58">
            <a:extLst>
              <a:ext uri="{FF2B5EF4-FFF2-40B4-BE49-F238E27FC236}">
                <a16:creationId xmlns:a16="http://schemas.microsoft.com/office/drawing/2014/main" id="{430E6935-0A99-DCD5-78E9-500A40AC1290}"/>
              </a:ext>
            </a:extLst>
          </p:cNvPr>
          <p:cNvSpPr>
            <a:spLocks noChangeShapeType="1"/>
          </p:cNvSpPr>
          <p:nvPr/>
        </p:nvSpPr>
        <p:spPr bwMode="auto">
          <a:xfrm>
            <a:off x="7617159"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09" name="Line 59">
            <a:extLst>
              <a:ext uri="{FF2B5EF4-FFF2-40B4-BE49-F238E27FC236}">
                <a16:creationId xmlns:a16="http://schemas.microsoft.com/office/drawing/2014/main" id="{7DAC34B3-719E-425D-86E9-FBD0ACB825B8}"/>
              </a:ext>
            </a:extLst>
          </p:cNvPr>
          <p:cNvSpPr>
            <a:spLocks noChangeShapeType="1"/>
          </p:cNvSpPr>
          <p:nvPr/>
        </p:nvSpPr>
        <p:spPr bwMode="auto">
          <a:xfrm>
            <a:off x="7598109"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0" name="Line 60">
            <a:extLst>
              <a:ext uri="{FF2B5EF4-FFF2-40B4-BE49-F238E27FC236}">
                <a16:creationId xmlns:a16="http://schemas.microsoft.com/office/drawing/2014/main" id="{4BC78F28-43C3-3F5F-F551-DC298C4F673F}"/>
              </a:ext>
            </a:extLst>
          </p:cNvPr>
          <p:cNvSpPr>
            <a:spLocks noChangeShapeType="1"/>
          </p:cNvSpPr>
          <p:nvPr/>
        </p:nvSpPr>
        <p:spPr bwMode="auto">
          <a:xfrm>
            <a:off x="7591759" y="30598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1" name="Line 61">
            <a:extLst>
              <a:ext uri="{FF2B5EF4-FFF2-40B4-BE49-F238E27FC236}">
                <a16:creationId xmlns:a16="http://schemas.microsoft.com/office/drawing/2014/main" id="{DE84188C-474A-019F-4CA6-5A1EFC82D604}"/>
              </a:ext>
            </a:extLst>
          </p:cNvPr>
          <p:cNvSpPr>
            <a:spLocks noChangeShapeType="1"/>
          </p:cNvSpPr>
          <p:nvPr/>
        </p:nvSpPr>
        <p:spPr bwMode="auto">
          <a:xfrm>
            <a:off x="7556834"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2" name="Line 62">
            <a:extLst>
              <a:ext uri="{FF2B5EF4-FFF2-40B4-BE49-F238E27FC236}">
                <a16:creationId xmlns:a16="http://schemas.microsoft.com/office/drawing/2014/main" id="{5A9ACBBD-BFB3-4417-C8D8-6F85F79ADA54}"/>
              </a:ext>
            </a:extLst>
          </p:cNvPr>
          <p:cNvSpPr>
            <a:spLocks noChangeShapeType="1"/>
          </p:cNvSpPr>
          <p:nvPr/>
        </p:nvSpPr>
        <p:spPr bwMode="auto">
          <a:xfrm>
            <a:off x="7550484"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3" name="Line 63">
            <a:extLst>
              <a:ext uri="{FF2B5EF4-FFF2-40B4-BE49-F238E27FC236}">
                <a16:creationId xmlns:a16="http://schemas.microsoft.com/office/drawing/2014/main" id="{113575CB-CC87-BE6E-F5F0-04CFF018CB19}"/>
              </a:ext>
            </a:extLst>
          </p:cNvPr>
          <p:cNvSpPr>
            <a:spLocks noChangeShapeType="1"/>
          </p:cNvSpPr>
          <p:nvPr/>
        </p:nvSpPr>
        <p:spPr bwMode="auto">
          <a:xfrm>
            <a:off x="7544134"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4" name="Line 64">
            <a:extLst>
              <a:ext uri="{FF2B5EF4-FFF2-40B4-BE49-F238E27FC236}">
                <a16:creationId xmlns:a16="http://schemas.microsoft.com/office/drawing/2014/main" id="{04F8AA69-53BA-4147-484B-FB20E6DB1C76}"/>
              </a:ext>
            </a:extLst>
          </p:cNvPr>
          <p:cNvSpPr>
            <a:spLocks noChangeShapeType="1"/>
          </p:cNvSpPr>
          <p:nvPr/>
        </p:nvSpPr>
        <p:spPr bwMode="auto">
          <a:xfrm>
            <a:off x="7540959"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5" name="Line 65">
            <a:extLst>
              <a:ext uri="{FF2B5EF4-FFF2-40B4-BE49-F238E27FC236}">
                <a16:creationId xmlns:a16="http://schemas.microsoft.com/office/drawing/2014/main" id="{F075BCA6-DB4D-8801-6602-8CE19A7D91A8}"/>
              </a:ext>
            </a:extLst>
          </p:cNvPr>
          <p:cNvSpPr>
            <a:spLocks noChangeShapeType="1"/>
          </p:cNvSpPr>
          <p:nvPr/>
        </p:nvSpPr>
        <p:spPr bwMode="auto">
          <a:xfrm>
            <a:off x="7537784"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6" name="Line 66">
            <a:extLst>
              <a:ext uri="{FF2B5EF4-FFF2-40B4-BE49-F238E27FC236}">
                <a16:creationId xmlns:a16="http://schemas.microsoft.com/office/drawing/2014/main" id="{F4D0FD5C-32EB-E975-99F2-F23853143C7B}"/>
              </a:ext>
            </a:extLst>
          </p:cNvPr>
          <p:cNvSpPr>
            <a:spLocks noChangeShapeType="1"/>
          </p:cNvSpPr>
          <p:nvPr/>
        </p:nvSpPr>
        <p:spPr bwMode="auto">
          <a:xfrm>
            <a:off x="7525084"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7" name="Line 67">
            <a:extLst>
              <a:ext uri="{FF2B5EF4-FFF2-40B4-BE49-F238E27FC236}">
                <a16:creationId xmlns:a16="http://schemas.microsoft.com/office/drawing/2014/main" id="{1D1314E0-8072-C6E3-E7B1-676F03A6C013}"/>
              </a:ext>
            </a:extLst>
          </p:cNvPr>
          <p:cNvSpPr>
            <a:spLocks noChangeShapeType="1"/>
          </p:cNvSpPr>
          <p:nvPr/>
        </p:nvSpPr>
        <p:spPr bwMode="auto">
          <a:xfrm>
            <a:off x="7518734"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8" name="Line 68">
            <a:extLst>
              <a:ext uri="{FF2B5EF4-FFF2-40B4-BE49-F238E27FC236}">
                <a16:creationId xmlns:a16="http://schemas.microsoft.com/office/drawing/2014/main" id="{240DF306-E629-0ACE-9378-DD0101D03D6C}"/>
              </a:ext>
            </a:extLst>
          </p:cNvPr>
          <p:cNvSpPr>
            <a:spLocks noChangeShapeType="1"/>
          </p:cNvSpPr>
          <p:nvPr/>
        </p:nvSpPr>
        <p:spPr bwMode="auto">
          <a:xfrm>
            <a:off x="7502859" y="30440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19" name="Line 69">
            <a:extLst>
              <a:ext uri="{FF2B5EF4-FFF2-40B4-BE49-F238E27FC236}">
                <a16:creationId xmlns:a16="http://schemas.microsoft.com/office/drawing/2014/main" id="{E36F4194-8E66-A6F4-4A29-6EB0F4BFF2AD}"/>
              </a:ext>
            </a:extLst>
          </p:cNvPr>
          <p:cNvSpPr>
            <a:spLocks noChangeShapeType="1"/>
          </p:cNvSpPr>
          <p:nvPr/>
        </p:nvSpPr>
        <p:spPr bwMode="auto">
          <a:xfrm>
            <a:off x="7493334" y="30249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0" name="Line 70">
            <a:extLst>
              <a:ext uri="{FF2B5EF4-FFF2-40B4-BE49-F238E27FC236}">
                <a16:creationId xmlns:a16="http://schemas.microsoft.com/office/drawing/2014/main" id="{9B87154C-B57F-69A5-3C93-CB03757104F1}"/>
              </a:ext>
            </a:extLst>
          </p:cNvPr>
          <p:cNvSpPr>
            <a:spLocks noChangeShapeType="1"/>
          </p:cNvSpPr>
          <p:nvPr/>
        </p:nvSpPr>
        <p:spPr bwMode="auto">
          <a:xfrm>
            <a:off x="7458409" y="30249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1" name="Line 71">
            <a:extLst>
              <a:ext uri="{FF2B5EF4-FFF2-40B4-BE49-F238E27FC236}">
                <a16:creationId xmlns:a16="http://schemas.microsoft.com/office/drawing/2014/main" id="{FF4F067F-24B1-3428-1B58-9AD71BC43E20}"/>
              </a:ext>
            </a:extLst>
          </p:cNvPr>
          <p:cNvSpPr>
            <a:spLocks noChangeShapeType="1"/>
          </p:cNvSpPr>
          <p:nvPr/>
        </p:nvSpPr>
        <p:spPr bwMode="auto">
          <a:xfrm>
            <a:off x="7448884" y="30249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2" name="Line 72">
            <a:extLst>
              <a:ext uri="{FF2B5EF4-FFF2-40B4-BE49-F238E27FC236}">
                <a16:creationId xmlns:a16="http://schemas.microsoft.com/office/drawing/2014/main" id="{4487B790-AE08-3045-C6E4-434D88D0BFF7}"/>
              </a:ext>
            </a:extLst>
          </p:cNvPr>
          <p:cNvSpPr>
            <a:spLocks noChangeShapeType="1"/>
          </p:cNvSpPr>
          <p:nvPr/>
        </p:nvSpPr>
        <p:spPr bwMode="auto">
          <a:xfrm>
            <a:off x="7426659" y="3009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3" name="Line 73">
            <a:extLst>
              <a:ext uri="{FF2B5EF4-FFF2-40B4-BE49-F238E27FC236}">
                <a16:creationId xmlns:a16="http://schemas.microsoft.com/office/drawing/2014/main" id="{E693BDE2-ADA2-8C9A-A21D-EF26873A3695}"/>
              </a:ext>
            </a:extLst>
          </p:cNvPr>
          <p:cNvSpPr>
            <a:spLocks noChangeShapeType="1"/>
          </p:cNvSpPr>
          <p:nvPr/>
        </p:nvSpPr>
        <p:spPr bwMode="auto">
          <a:xfrm>
            <a:off x="7423484" y="3009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4" name="Line 74">
            <a:extLst>
              <a:ext uri="{FF2B5EF4-FFF2-40B4-BE49-F238E27FC236}">
                <a16:creationId xmlns:a16="http://schemas.microsoft.com/office/drawing/2014/main" id="{62BB6AA4-0C29-6C17-3E30-834331C00754}"/>
              </a:ext>
            </a:extLst>
          </p:cNvPr>
          <p:cNvSpPr>
            <a:spLocks noChangeShapeType="1"/>
          </p:cNvSpPr>
          <p:nvPr/>
        </p:nvSpPr>
        <p:spPr bwMode="auto">
          <a:xfrm>
            <a:off x="7420309" y="3009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5" name="Line 75">
            <a:extLst>
              <a:ext uri="{FF2B5EF4-FFF2-40B4-BE49-F238E27FC236}">
                <a16:creationId xmlns:a16="http://schemas.microsoft.com/office/drawing/2014/main" id="{2D4D763E-6851-8226-2659-3F5E7748F876}"/>
              </a:ext>
            </a:extLst>
          </p:cNvPr>
          <p:cNvSpPr>
            <a:spLocks noChangeShapeType="1"/>
          </p:cNvSpPr>
          <p:nvPr/>
        </p:nvSpPr>
        <p:spPr bwMode="auto">
          <a:xfrm>
            <a:off x="7417134" y="3009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6" name="Line 76">
            <a:extLst>
              <a:ext uri="{FF2B5EF4-FFF2-40B4-BE49-F238E27FC236}">
                <a16:creationId xmlns:a16="http://schemas.microsoft.com/office/drawing/2014/main" id="{2583FE0F-23F8-C280-52F9-4FA3EF16E7EA}"/>
              </a:ext>
            </a:extLst>
          </p:cNvPr>
          <p:cNvSpPr>
            <a:spLocks noChangeShapeType="1"/>
          </p:cNvSpPr>
          <p:nvPr/>
        </p:nvSpPr>
        <p:spPr bwMode="auto">
          <a:xfrm>
            <a:off x="7391734" y="29932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7" name="Line 77">
            <a:extLst>
              <a:ext uri="{FF2B5EF4-FFF2-40B4-BE49-F238E27FC236}">
                <a16:creationId xmlns:a16="http://schemas.microsoft.com/office/drawing/2014/main" id="{7D969B73-F18D-6A15-63AF-A0D939965F40}"/>
              </a:ext>
            </a:extLst>
          </p:cNvPr>
          <p:cNvSpPr>
            <a:spLocks noChangeShapeType="1"/>
          </p:cNvSpPr>
          <p:nvPr/>
        </p:nvSpPr>
        <p:spPr bwMode="auto">
          <a:xfrm>
            <a:off x="7385384" y="29773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8" name="Line 78">
            <a:extLst>
              <a:ext uri="{FF2B5EF4-FFF2-40B4-BE49-F238E27FC236}">
                <a16:creationId xmlns:a16="http://schemas.microsoft.com/office/drawing/2014/main" id="{137993E0-204B-DEEB-3509-006028E33064}"/>
              </a:ext>
            </a:extLst>
          </p:cNvPr>
          <p:cNvSpPr>
            <a:spLocks noChangeShapeType="1"/>
          </p:cNvSpPr>
          <p:nvPr/>
        </p:nvSpPr>
        <p:spPr bwMode="auto">
          <a:xfrm>
            <a:off x="7340934" y="29773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29" name="Line 79">
            <a:extLst>
              <a:ext uri="{FF2B5EF4-FFF2-40B4-BE49-F238E27FC236}">
                <a16:creationId xmlns:a16="http://schemas.microsoft.com/office/drawing/2014/main" id="{A18977B6-FD41-30CC-D3E0-7858BB2DAD17}"/>
              </a:ext>
            </a:extLst>
          </p:cNvPr>
          <p:cNvSpPr>
            <a:spLocks noChangeShapeType="1"/>
          </p:cNvSpPr>
          <p:nvPr/>
        </p:nvSpPr>
        <p:spPr bwMode="auto">
          <a:xfrm>
            <a:off x="7318709" y="29773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0" name="Line 80">
            <a:extLst>
              <a:ext uri="{FF2B5EF4-FFF2-40B4-BE49-F238E27FC236}">
                <a16:creationId xmlns:a16="http://schemas.microsoft.com/office/drawing/2014/main" id="{F220B172-1FFD-48CA-7038-5DCB6E617B93}"/>
              </a:ext>
            </a:extLst>
          </p:cNvPr>
          <p:cNvSpPr>
            <a:spLocks noChangeShapeType="1"/>
          </p:cNvSpPr>
          <p:nvPr/>
        </p:nvSpPr>
        <p:spPr bwMode="auto">
          <a:xfrm>
            <a:off x="7309184" y="29773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1" name="Line 81">
            <a:extLst>
              <a:ext uri="{FF2B5EF4-FFF2-40B4-BE49-F238E27FC236}">
                <a16:creationId xmlns:a16="http://schemas.microsoft.com/office/drawing/2014/main" id="{D47080DD-FBB4-2202-DFF9-931388DB3CDF}"/>
              </a:ext>
            </a:extLst>
          </p:cNvPr>
          <p:cNvSpPr>
            <a:spLocks noChangeShapeType="1"/>
          </p:cNvSpPr>
          <p:nvPr/>
        </p:nvSpPr>
        <p:spPr bwMode="auto">
          <a:xfrm>
            <a:off x="7302834" y="29773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2" name="Line 82">
            <a:extLst>
              <a:ext uri="{FF2B5EF4-FFF2-40B4-BE49-F238E27FC236}">
                <a16:creationId xmlns:a16="http://schemas.microsoft.com/office/drawing/2014/main" id="{22F1EDA5-CD47-26CC-B321-BE98759C8702}"/>
              </a:ext>
            </a:extLst>
          </p:cNvPr>
          <p:cNvSpPr>
            <a:spLocks noChangeShapeType="1"/>
          </p:cNvSpPr>
          <p:nvPr/>
        </p:nvSpPr>
        <p:spPr bwMode="auto">
          <a:xfrm>
            <a:off x="7293309" y="29614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3" name="Line 83">
            <a:extLst>
              <a:ext uri="{FF2B5EF4-FFF2-40B4-BE49-F238E27FC236}">
                <a16:creationId xmlns:a16="http://schemas.microsoft.com/office/drawing/2014/main" id="{9B0388A6-9188-502B-DAA9-801D4CCB557F}"/>
              </a:ext>
            </a:extLst>
          </p:cNvPr>
          <p:cNvSpPr>
            <a:spLocks noChangeShapeType="1"/>
          </p:cNvSpPr>
          <p:nvPr/>
        </p:nvSpPr>
        <p:spPr bwMode="auto">
          <a:xfrm>
            <a:off x="7280609" y="29614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4" name="Line 84">
            <a:extLst>
              <a:ext uri="{FF2B5EF4-FFF2-40B4-BE49-F238E27FC236}">
                <a16:creationId xmlns:a16="http://schemas.microsoft.com/office/drawing/2014/main" id="{F5E47893-E351-9156-F9CC-10408AEE4D99}"/>
              </a:ext>
            </a:extLst>
          </p:cNvPr>
          <p:cNvSpPr>
            <a:spLocks noChangeShapeType="1"/>
          </p:cNvSpPr>
          <p:nvPr/>
        </p:nvSpPr>
        <p:spPr bwMode="auto">
          <a:xfrm>
            <a:off x="7277434" y="29614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5" name="Line 85">
            <a:extLst>
              <a:ext uri="{FF2B5EF4-FFF2-40B4-BE49-F238E27FC236}">
                <a16:creationId xmlns:a16="http://schemas.microsoft.com/office/drawing/2014/main" id="{C3C0785E-BE35-3CC0-FDAE-EF7D3794B1AD}"/>
              </a:ext>
            </a:extLst>
          </p:cNvPr>
          <p:cNvSpPr>
            <a:spLocks noChangeShapeType="1"/>
          </p:cNvSpPr>
          <p:nvPr/>
        </p:nvSpPr>
        <p:spPr bwMode="auto">
          <a:xfrm>
            <a:off x="7252034" y="29614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6" name="Line 86">
            <a:extLst>
              <a:ext uri="{FF2B5EF4-FFF2-40B4-BE49-F238E27FC236}">
                <a16:creationId xmlns:a16="http://schemas.microsoft.com/office/drawing/2014/main" id="{C6D38E70-00FA-661E-190D-437BB2191917}"/>
              </a:ext>
            </a:extLst>
          </p:cNvPr>
          <p:cNvSpPr>
            <a:spLocks noChangeShapeType="1"/>
          </p:cNvSpPr>
          <p:nvPr/>
        </p:nvSpPr>
        <p:spPr bwMode="auto">
          <a:xfrm>
            <a:off x="7242509" y="29487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7" name="Line 87">
            <a:extLst>
              <a:ext uri="{FF2B5EF4-FFF2-40B4-BE49-F238E27FC236}">
                <a16:creationId xmlns:a16="http://schemas.microsoft.com/office/drawing/2014/main" id="{CE74BC0E-A4A0-2B93-FAB1-8D777D6501F7}"/>
              </a:ext>
            </a:extLst>
          </p:cNvPr>
          <p:cNvSpPr>
            <a:spLocks noChangeShapeType="1"/>
          </p:cNvSpPr>
          <p:nvPr/>
        </p:nvSpPr>
        <p:spPr bwMode="auto">
          <a:xfrm>
            <a:off x="7232984"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8" name="Line 88">
            <a:extLst>
              <a:ext uri="{FF2B5EF4-FFF2-40B4-BE49-F238E27FC236}">
                <a16:creationId xmlns:a16="http://schemas.microsoft.com/office/drawing/2014/main" id="{A35F47F7-BDA2-D2CF-BBB4-D4291D96E3D5}"/>
              </a:ext>
            </a:extLst>
          </p:cNvPr>
          <p:cNvSpPr>
            <a:spLocks noChangeShapeType="1"/>
          </p:cNvSpPr>
          <p:nvPr/>
        </p:nvSpPr>
        <p:spPr bwMode="auto">
          <a:xfrm>
            <a:off x="7226634"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39" name="Line 89">
            <a:extLst>
              <a:ext uri="{FF2B5EF4-FFF2-40B4-BE49-F238E27FC236}">
                <a16:creationId xmlns:a16="http://schemas.microsoft.com/office/drawing/2014/main" id="{C860063D-6AFB-6C67-5059-907961D35930}"/>
              </a:ext>
            </a:extLst>
          </p:cNvPr>
          <p:cNvSpPr>
            <a:spLocks noChangeShapeType="1"/>
          </p:cNvSpPr>
          <p:nvPr/>
        </p:nvSpPr>
        <p:spPr bwMode="auto">
          <a:xfrm>
            <a:off x="7217109"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0" name="Line 90">
            <a:extLst>
              <a:ext uri="{FF2B5EF4-FFF2-40B4-BE49-F238E27FC236}">
                <a16:creationId xmlns:a16="http://schemas.microsoft.com/office/drawing/2014/main" id="{4C663B77-E46C-6E14-0348-74CAEBF2B711}"/>
              </a:ext>
            </a:extLst>
          </p:cNvPr>
          <p:cNvSpPr>
            <a:spLocks noChangeShapeType="1"/>
          </p:cNvSpPr>
          <p:nvPr/>
        </p:nvSpPr>
        <p:spPr bwMode="auto">
          <a:xfrm>
            <a:off x="7210759"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1" name="Line 91">
            <a:extLst>
              <a:ext uri="{FF2B5EF4-FFF2-40B4-BE49-F238E27FC236}">
                <a16:creationId xmlns:a16="http://schemas.microsoft.com/office/drawing/2014/main" id="{D3B561B2-0838-65DD-D679-44EE369205A1}"/>
              </a:ext>
            </a:extLst>
          </p:cNvPr>
          <p:cNvSpPr>
            <a:spLocks noChangeShapeType="1"/>
          </p:cNvSpPr>
          <p:nvPr/>
        </p:nvSpPr>
        <p:spPr bwMode="auto">
          <a:xfrm>
            <a:off x="7201234"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2" name="Line 92">
            <a:extLst>
              <a:ext uri="{FF2B5EF4-FFF2-40B4-BE49-F238E27FC236}">
                <a16:creationId xmlns:a16="http://schemas.microsoft.com/office/drawing/2014/main" id="{29A9BC23-1E56-1279-E587-BBDE7EAE1A6E}"/>
              </a:ext>
            </a:extLst>
          </p:cNvPr>
          <p:cNvSpPr>
            <a:spLocks noChangeShapeType="1"/>
          </p:cNvSpPr>
          <p:nvPr/>
        </p:nvSpPr>
        <p:spPr bwMode="auto">
          <a:xfrm>
            <a:off x="7198059"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3" name="Line 93">
            <a:extLst>
              <a:ext uri="{FF2B5EF4-FFF2-40B4-BE49-F238E27FC236}">
                <a16:creationId xmlns:a16="http://schemas.microsoft.com/office/drawing/2014/main" id="{4689CFB3-D516-9ABE-3B31-4934ED32E134}"/>
              </a:ext>
            </a:extLst>
          </p:cNvPr>
          <p:cNvSpPr>
            <a:spLocks noChangeShapeType="1"/>
          </p:cNvSpPr>
          <p:nvPr/>
        </p:nvSpPr>
        <p:spPr bwMode="auto">
          <a:xfrm>
            <a:off x="7194884"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4" name="Line 94">
            <a:extLst>
              <a:ext uri="{FF2B5EF4-FFF2-40B4-BE49-F238E27FC236}">
                <a16:creationId xmlns:a16="http://schemas.microsoft.com/office/drawing/2014/main" id="{A655B0A8-4F93-EEE6-5E30-97480D0A2D92}"/>
              </a:ext>
            </a:extLst>
          </p:cNvPr>
          <p:cNvSpPr>
            <a:spLocks noChangeShapeType="1"/>
          </p:cNvSpPr>
          <p:nvPr/>
        </p:nvSpPr>
        <p:spPr bwMode="auto">
          <a:xfrm>
            <a:off x="7188534" y="29360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5" name="Line 95">
            <a:extLst>
              <a:ext uri="{FF2B5EF4-FFF2-40B4-BE49-F238E27FC236}">
                <a16:creationId xmlns:a16="http://schemas.microsoft.com/office/drawing/2014/main" id="{D3D54C24-BE43-82AA-3BF6-6D410D588427}"/>
              </a:ext>
            </a:extLst>
          </p:cNvPr>
          <p:cNvSpPr>
            <a:spLocks noChangeShapeType="1"/>
          </p:cNvSpPr>
          <p:nvPr/>
        </p:nvSpPr>
        <p:spPr bwMode="auto">
          <a:xfrm>
            <a:off x="7185359" y="29233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6" name="Line 96">
            <a:extLst>
              <a:ext uri="{FF2B5EF4-FFF2-40B4-BE49-F238E27FC236}">
                <a16:creationId xmlns:a16="http://schemas.microsoft.com/office/drawing/2014/main" id="{47AF96AC-801C-F22B-10FF-AFB8C42CC00A}"/>
              </a:ext>
            </a:extLst>
          </p:cNvPr>
          <p:cNvSpPr>
            <a:spLocks noChangeShapeType="1"/>
          </p:cNvSpPr>
          <p:nvPr/>
        </p:nvSpPr>
        <p:spPr bwMode="auto">
          <a:xfrm>
            <a:off x="7182184" y="29233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7" name="Line 97">
            <a:extLst>
              <a:ext uri="{FF2B5EF4-FFF2-40B4-BE49-F238E27FC236}">
                <a16:creationId xmlns:a16="http://schemas.microsoft.com/office/drawing/2014/main" id="{71BA4121-305C-1FA8-03F5-444F1CEA0801}"/>
              </a:ext>
            </a:extLst>
          </p:cNvPr>
          <p:cNvSpPr>
            <a:spLocks noChangeShapeType="1"/>
          </p:cNvSpPr>
          <p:nvPr/>
        </p:nvSpPr>
        <p:spPr bwMode="auto">
          <a:xfrm>
            <a:off x="7156784" y="29074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8" name="Line 98">
            <a:extLst>
              <a:ext uri="{FF2B5EF4-FFF2-40B4-BE49-F238E27FC236}">
                <a16:creationId xmlns:a16="http://schemas.microsoft.com/office/drawing/2014/main" id="{B82E8418-D145-79D4-753F-FF82C50C58B0}"/>
              </a:ext>
            </a:extLst>
          </p:cNvPr>
          <p:cNvSpPr>
            <a:spLocks noChangeShapeType="1"/>
          </p:cNvSpPr>
          <p:nvPr/>
        </p:nvSpPr>
        <p:spPr bwMode="auto">
          <a:xfrm>
            <a:off x="7094872"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49" name="Line 99">
            <a:extLst>
              <a:ext uri="{FF2B5EF4-FFF2-40B4-BE49-F238E27FC236}">
                <a16:creationId xmlns:a16="http://schemas.microsoft.com/office/drawing/2014/main" id="{B4DB8267-621D-E526-D2D9-D0E36D1AECAD}"/>
              </a:ext>
            </a:extLst>
          </p:cNvPr>
          <p:cNvSpPr>
            <a:spLocks noChangeShapeType="1"/>
          </p:cNvSpPr>
          <p:nvPr/>
        </p:nvSpPr>
        <p:spPr bwMode="auto">
          <a:xfrm>
            <a:off x="7085347"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0" name="Line 100">
            <a:extLst>
              <a:ext uri="{FF2B5EF4-FFF2-40B4-BE49-F238E27FC236}">
                <a16:creationId xmlns:a16="http://schemas.microsoft.com/office/drawing/2014/main" id="{51AC7753-AFFC-8B20-962F-29F583E7DD94}"/>
              </a:ext>
            </a:extLst>
          </p:cNvPr>
          <p:cNvSpPr>
            <a:spLocks noChangeShapeType="1"/>
          </p:cNvSpPr>
          <p:nvPr/>
        </p:nvSpPr>
        <p:spPr bwMode="auto">
          <a:xfrm>
            <a:off x="7082172"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1" name="Line 101">
            <a:extLst>
              <a:ext uri="{FF2B5EF4-FFF2-40B4-BE49-F238E27FC236}">
                <a16:creationId xmlns:a16="http://schemas.microsoft.com/office/drawing/2014/main" id="{72336A6B-C3F4-6D21-59D1-936F44560767}"/>
              </a:ext>
            </a:extLst>
          </p:cNvPr>
          <p:cNvSpPr>
            <a:spLocks noChangeShapeType="1"/>
          </p:cNvSpPr>
          <p:nvPr/>
        </p:nvSpPr>
        <p:spPr bwMode="auto">
          <a:xfrm>
            <a:off x="7078997"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2" name="Line 102">
            <a:extLst>
              <a:ext uri="{FF2B5EF4-FFF2-40B4-BE49-F238E27FC236}">
                <a16:creationId xmlns:a16="http://schemas.microsoft.com/office/drawing/2014/main" id="{B41F73A7-2A33-D3E4-8E4E-5159A4964AC1}"/>
              </a:ext>
            </a:extLst>
          </p:cNvPr>
          <p:cNvSpPr>
            <a:spLocks noChangeShapeType="1"/>
          </p:cNvSpPr>
          <p:nvPr/>
        </p:nvSpPr>
        <p:spPr bwMode="auto">
          <a:xfrm>
            <a:off x="7072647"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3" name="Line 103">
            <a:extLst>
              <a:ext uri="{FF2B5EF4-FFF2-40B4-BE49-F238E27FC236}">
                <a16:creationId xmlns:a16="http://schemas.microsoft.com/office/drawing/2014/main" id="{A666EF66-76D5-40CB-3614-713A416F0BE4}"/>
              </a:ext>
            </a:extLst>
          </p:cNvPr>
          <p:cNvSpPr>
            <a:spLocks noChangeShapeType="1"/>
          </p:cNvSpPr>
          <p:nvPr/>
        </p:nvSpPr>
        <p:spPr bwMode="auto">
          <a:xfrm>
            <a:off x="7069472"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4" name="Line 104">
            <a:extLst>
              <a:ext uri="{FF2B5EF4-FFF2-40B4-BE49-F238E27FC236}">
                <a16:creationId xmlns:a16="http://schemas.microsoft.com/office/drawing/2014/main" id="{ED5FB170-0035-4AA2-FECC-5729E35372DC}"/>
              </a:ext>
            </a:extLst>
          </p:cNvPr>
          <p:cNvSpPr>
            <a:spLocks noChangeShapeType="1"/>
          </p:cNvSpPr>
          <p:nvPr/>
        </p:nvSpPr>
        <p:spPr bwMode="auto">
          <a:xfrm>
            <a:off x="7059947"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5" name="Line 105">
            <a:extLst>
              <a:ext uri="{FF2B5EF4-FFF2-40B4-BE49-F238E27FC236}">
                <a16:creationId xmlns:a16="http://schemas.microsoft.com/office/drawing/2014/main" id="{6F57D4F7-9441-50AF-653D-C6ACB2C2881C}"/>
              </a:ext>
            </a:extLst>
          </p:cNvPr>
          <p:cNvSpPr>
            <a:spLocks noChangeShapeType="1"/>
          </p:cNvSpPr>
          <p:nvPr/>
        </p:nvSpPr>
        <p:spPr bwMode="auto">
          <a:xfrm>
            <a:off x="7056772"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6" name="Line 106">
            <a:extLst>
              <a:ext uri="{FF2B5EF4-FFF2-40B4-BE49-F238E27FC236}">
                <a16:creationId xmlns:a16="http://schemas.microsoft.com/office/drawing/2014/main" id="{64146AFD-6A59-4A87-DD1F-B3E6A5DC837A}"/>
              </a:ext>
            </a:extLst>
          </p:cNvPr>
          <p:cNvSpPr>
            <a:spLocks noChangeShapeType="1"/>
          </p:cNvSpPr>
          <p:nvPr/>
        </p:nvSpPr>
        <p:spPr bwMode="auto">
          <a:xfrm>
            <a:off x="7053597"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7" name="Line 107">
            <a:extLst>
              <a:ext uri="{FF2B5EF4-FFF2-40B4-BE49-F238E27FC236}">
                <a16:creationId xmlns:a16="http://schemas.microsoft.com/office/drawing/2014/main" id="{A38B9EFA-F581-1011-E554-16D01BD73059}"/>
              </a:ext>
            </a:extLst>
          </p:cNvPr>
          <p:cNvSpPr>
            <a:spLocks noChangeShapeType="1"/>
          </p:cNvSpPr>
          <p:nvPr/>
        </p:nvSpPr>
        <p:spPr bwMode="auto">
          <a:xfrm>
            <a:off x="7044072" y="2897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8" name="Line 108">
            <a:extLst>
              <a:ext uri="{FF2B5EF4-FFF2-40B4-BE49-F238E27FC236}">
                <a16:creationId xmlns:a16="http://schemas.microsoft.com/office/drawing/2014/main" id="{03964E24-D14A-F2E1-E060-1A43D4976457}"/>
              </a:ext>
            </a:extLst>
          </p:cNvPr>
          <p:cNvSpPr>
            <a:spLocks noChangeShapeType="1"/>
          </p:cNvSpPr>
          <p:nvPr/>
        </p:nvSpPr>
        <p:spPr bwMode="auto">
          <a:xfrm>
            <a:off x="7034547" y="28852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59" name="Line 109">
            <a:extLst>
              <a:ext uri="{FF2B5EF4-FFF2-40B4-BE49-F238E27FC236}">
                <a16:creationId xmlns:a16="http://schemas.microsoft.com/office/drawing/2014/main" id="{CC4826C9-C2DF-A366-71BC-62E4B9F54374}"/>
              </a:ext>
            </a:extLst>
          </p:cNvPr>
          <p:cNvSpPr>
            <a:spLocks noChangeShapeType="1"/>
          </p:cNvSpPr>
          <p:nvPr/>
        </p:nvSpPr>
        <p:spPr bwMode="auto">
          <a:xfrm>
            <a:off x="7015497" y="28662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0" name="Line 110">
            <a:extLst>
              <a:ext uri="{FF2B5EF4-FFF2-40B4-BE49-F238E27FC236}">
                <a16:creationId xmlns:a16="http://schemas.microsoft.com/office/drawing/2014/main" id="{21A6E843-E51E-1D00-BC24-C3383C134041}"/>
              </a:ext>
            </a:extLst>
          </p:cNvPr>
          <p:cNvSpPr>
            <a:spLocks noChangeShapeType="1"/>
          </p:cNvSpPr>
          <p:nvPr/>
        </p:nvSpPr>
        <p:spPr bwMode="auto">
          <a:xfrm>
            <a:off x="7009147" y="28662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1" name="Line 111">
            <a:extLst>
              <a:ext uri="{FF2B5EF4-FFF2-40B4-BE49-F238E27FC236}">
                <a16:creationId xmlns:a16="http://schemas.microsoft.com/office/drawing/2014/main" id="{0C82BF22-00B3-CAFC-62CA-965A6110B6AB}"/>
              </a:ext>
            </a:extLst>
          </p:cNvPr>
          <p:cNvSpPr>
            <a:spLocks noChangeShapeType="1"/>
          </p:cNvSpPr>
          <p:nvPr/>
        </p:nvSpPr>
        <p:spPr bwMode="auto">
          <a:xfrm>
            <a:off x="7005972" y="28662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2" name="Line 112">
            <a:extLst>
              <a:ext uri="{FF2B5EF4-FFF2-40B4-BE49-F238E27FC236}">
                <a16:creationId xmlns:a16="http://schemas.microsoft.com/office/drawing/2014/main" id="{E230EDE9-B9D8-B839-DF86-3E89A95906AC}"/>
              </a:ext>
            </a:extLst>
          </p:cNvPr>
          <p:cNvSpPr>
            <a:spLocks noChangeShapeType="1"/>
          </p:cNvSpPr>
          <p:nvPr/>
        </p:nvSpPr>
        <p:spPr bwMode="auto">
          <a:xfrm>
            <a:off x="6993272" y="28503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3" name="Line 113">
            <a:extLst>
              <a:ext uri="{FF2B5EF4-FFF2-40B4-BE49-F238E27FC236}">
                <a16:creationId xmlns:a16="http://schemas.microsoft.com/office/drawing/2014/main" id="{80B6AF43-C3DE-F286-4952-5FE54EA0BA93}"/>
              </a:ext>
            </a:extLst>
          </p:cNvPr>
          <p:cNvSpPr>
            <a:spLocks noChangeShapeType="1"/>
          </p:cNvSpPr>
          <p:nvPr/>
        </p:nvSpPr>
        <p:spPr bwMode="auto">
          <a:xfrm>
            <a:off x="6974222" y="28312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4" name="Line 114">
            <a:extLst>
              <a:ext uri="{FF2B5EF4-FFF2-40B4-BE49-F238E27FC236}">
                <a16:creationId xmlns:a16="http://schemas.microsoft.com/office/drawing/2014/main" id="{B5DA2058-BCD9-F3BE-0EB4-00BB919A6006}"/>
              </a:ext>
            </a:extLst>
          </p:cNvPr>
          <p:cNvSpPr>
            <a:spLocks noChangeShapeType="1"/>
          </p:cNvSpPr>
          <p:nvPr/>
        </p:nvSpPr>
        <p:spPr bwMode="auto">
          <a:xfrm>
            <a:off x="6955172" y="28217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5" name="Line 115">
            <a:extLst>
              <a:ext uri="{FF2B5EF4-FFF2-40B4-BE49-F238E27FC236}">
                <a16:creationId xmlns:a16="http://schemas.microsoft.com/office/drawing/2014/main" id="{0AFDECFC-950E-D305-0246-9BFE0E84C15E}"/>
              </a:ext>
            </a:extLst>
          </p:cNvPr>
          <p:cNvSpPr>
            <a:spLocks noChangeShapeType="1"/>
          </p:cNvSpPr>
          <p:nvPr/>
        </p:nvSpPr>
        <p:spPr bwMode="auto">
          <a:xfrm>
            <a:off x="6951997" y="28090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6" name="Line 116">
            <a:extLst>
              <a:ext uri="{FF2B5EF4-FFF2-40B4-BE49-F238E27FC236}">
                <a16:creationId xmlns:a16="http://schemas.microsoft.com/office/drawing/2014/main" id="{4EEBB89F-0D6D-C8C3-7CC8-CD87E9A49425}"/>
              </a:ext>
            </a:extLst>
          </p:cNvPr>
          <p:cNvSpPr>
            <a:spLocks noChangeShapeType="1"/>
          </p:cNvSpPr>
          <p:nvPr/>
        </p:nvSpPr>
        <p:spPr bwMode="auto">
          <a:xfrm>
            <a:off x="6948822" y="28090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7" name="Line 117">
            <a:extLst>
              <a:ext uri="{FF2B5EF4-FFF2-40B4-BE49-F238E27FC236}">
                <a16:creationId xmlns:a16="http://schemas.microsoft.com/office/drawing/2014/main" id="{3E94566F-B0AE-AC97-EE78-CB65044D01E7}"/>
              </a:ext>
            </a:extLst>
          </p:cNvPr>
          <p:cNvSpPr>
            <a:spLocks noChangeShapeType="1"/>
          </p:cNvSpPr>
          <p:nvPr/>
        </p:nvSpPr>
        <p:spPr bwMode="auto">
          <a:xfrm>
            <a:off x="6939297" y="28090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8" name="Line 118">
            <a:extLst>
              <a:ext uri="{FF2B5EF4-FFF2-40B4-BE49-F238E27FC236}">
                <a16:creationId xmlns:a16="http://schemas.microsoft.com/office/drawing/2014/main" id="{9B313730-FCAA-024C-F32A-FFB4738700CC}"/>
              </a:ext>
            </a:extLst>
          </p:cNvPr>
          <p:cNvSpPr>
            <a:spLocks noChangeShapeType="1"/>
          </p:cNvSpPr>
          <p:nvPr/>
        </p:nvSpPr>
        <p:spPr bwMode="auto">
          <a:xfrm>
            <a:off x="6917072" y="28090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69" name="Line 119">
            <a:extLst>
              <a:ext uri="{FF2B5EF4-FFF2-40B4-BE49-F238E27FC236}">
                <a16:creationId xmlns:a16="http://schemas.microsoft.com/office/drawing/2014/main" id="{E8C1F063-A4DA-6B5A-9453-F27B36133473}"/>
              </a:ext>
            </a:extLst>
          </p:cNvPr>
          <p:cNvSpPr>
            <a:spLocks noChangeShapeType="1"/>
          </p:cNvSpPr>
          <p:nvPr/>
        </p:nvSpPr>
        <p:spPr bwMode="auto">
          <a:xfrm>
            <a:off x="6907547" y="28090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0" name="Line 120">
            <a:extLst>
              <a:ext uri="{FF2B5EF4-FFF2-40B4-BE49-F238E27FC236}">
                <a16:creationId xmlns:a16="http://schemas.microsoft.com/office/drawing/2014/main" id="{11BB70A2-202C-A026-2623-E53EB31068BC}"/>
              </a:ext>
            </a:extLst>
          </p:cNvPr>
          <p:cNvSpPr>
            <a:spLocks noChangeShapeType="1"/>
          </p:cNvSpPr>
          <p:nvPr/>
        </p:nvSpPr>
        <p:spPr bwMode="auto">
          <a:xfrm>
            <a:off x="6888497" y="27995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1" name="Line 121">
            <a:extLst>
              <a:ext uri="{FF2B5EF4-FFF2-40B4-BE49-F238E27FC236}">
                <a16:creationId xmlns:a16="http://schemas.microsoft.com/office/drawing/2014/main" id="{B7615668-64E9-2D65-C2F8-C4163D52EA45}"/>
              </a:ext>
            </a:extLst>
          </p:cNvPr>
          <p:cNvSpPr>
            <a:spLocks noChangeShapeType="1"/>
          </p:cNvSpPr>
          <p:nvPr/>
        </p:nvSpPr>
        <p:spPr bwMode="auto">
          <a:xfrm>
            <a:off x="6863097" y="27804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2" name="Line 122">
            <a:extLst>
              <a:ext uri="{FF2B5EF4-FFF2-40B4-BE49-F238E27FC236}">
                <a16:creationId xmlns:a16="http://schemas.microsoft.com/office/drawing/2014/main" id="{EAE85259-660A-B1DD-7245-158FF6F7ECA3}"/>
              </a:ext>
            </a:extLst>
          </p:cNvPr>
          <p:cNvSpPr>
            <a:spLocks noChangeShapeType="1"/>
          </p:cNvSpPr>
          <p:nvPr/>
        </p:nvSpPr>
        <p:spPr bwMode="auto">
          <a:xfrm>
            <a:off x="6850397"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3" name="Line 123">
            <a:extLst>
              <a:ext uri="{FF2B5EF4-FFF2-40B4-BE49-F238E27FC236}">
                <a16:creationId xmlns:a16="http://schemas.microsoft.com/office/drawing/2014/main" id="{54BC1C34-37CB-485E-7E11-2FB82E4A850C}"/>
              </a:ext>
            </a:extLst>
          </p:cNvPr>
          <p:cNvSpPr>
            <a:spLocks noChangeShapeType="1"/>
          </p:cNvSpPr>
          <p:nvPr/>
        </p:nvSpPr>
        <p:spPr bwMode="auto">
          <a:xfrm>
            <a:off x="6844047"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4" name="Line 124">
            <a:extLst>
              <a:ext uri="{FF2B5EF4-FFF2-40B4-BE49-F238E27FC236}">
                <a16:creationId xmlns:a16="http://schemas.microsoft.com/office/drawing/2014/main" id="{1CC63F26-085A-C7FC-50D6-03A682B19CDA}"/>
              </a:ext>
            </a:extLst>
          </p:cNvPr>
          <p:cNvSpPr>
            <a:spLocks noChangeShapeType="1"/>
          </p:cNvSpPr>
          <p:nvPr/>
        </p:nvSpPr>
        <p:spPr bwMode="auto">
          <a:xfrm>
            <a:off x="6837697"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5" name="Line 125">
            <a:extLst>
              <a:ext uri="{FF2B5EF4-FFF2-40B4-BE49-F238E27FC236}">
                <a16:creationId xmlns:a16="http://schemas.microsoft.com/office/drawing/2014/main" id="{7B94A125-2F73-3557-6DCA-B605BAB527AC}"/>
              </a:ext>
            </a:extLst>
          </p:cNvPr>
          <p:cNvSpPr>
            <a:spLocks noChangeShapeType="1"/>
          </p:cNvSpPr>
          <p:nvPr/>
        </p:nvSpPr>
        <p:spPr bwMode="auto">
          <a:xfrm>
            <a:off x="6834522"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6" name="Line 126">
            <a:extLst>
              <a:ext uri="{FF2B5EF4-FFF2-40B4-BE49-F238E27FC236}">
                <a16:creationId xmlns:a16="http://schemas.microsoft.com/office/drawing/2014/main" id="{DA6865EB-4D8B-D5DB-8694-F3555E9D829B}"/>
              </a:ext>
            </a:extLst>
          </p:cNvPr>
          <p:cNvSpPr>
            <a:spLocks noChangeShapeType="1"/>
          </p:cNvSpPr>
          <p:nvPr/>
        </p:nvSpPr>
        <p:spPr bwMode="auto">
          <a:xfrm>
            <a:off x="6831347"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7" name="Line 127">
            <a:extLst>
              <a:ext uri="{FF2B5EF4-FFF2-40B4-BE49-F238E27FC236}">
                <a16:creationId xmlns:a16="http://schemas.microsoft.com/office/drawing/2014/main" id="{596FD8B7-DF9D-51C8-FBE4-9D37A7EA5F21}"/>
              </a:ext>
            </a:extLst>
          </p:cNvPr>
          <p:cNvSpPr>
            <a:spLocks noChangeShapeType="1"/>
          </p:cNvSpPr>
          <p:nvPr/>
        </p:nvSpPr>
        <p:spPr bwMode="auto">
          <a:xfrm>
            <a:off x="6824997"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8" name="Line 128">
            <a:extLst>
              <a:ext uri="{FF2B5EF4-FFF2-40B4-BE49-F238E27FC236}">
                <a16:creationId xmlns:a16="http://schemas.microsoft.com/office/drawing/2014/main" id="{6487128B-B5A3-51CE-0233-2CBB053E48E4}"/>
              </a:ext>
            </a:extLst>
          </p:cNvPr>
          <p:cNvSpPr>
            <a:spLocks noChangeShapeType="1"/>
          </p:cNvSpPr>
          <p:nvPr/>
        </p:nvSpPr>
        <p:spPr bwMode="auto">
          <a:xfrm>
            <a:off x="6809122"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79" name="Line 129">
            <a:extLst>
              <a:ext uri="{FF2B5EF4-FFF2-40B4-BE49-F238E27FC236}">
                <a16:creationId xmlns:a16="http://schemas.microsoft.com/office/drawing/2014/main" id="{5F8C97F2-DFF1-0A5C-E94C-2652A0C17942}"/>
              </a:ext>
            </a:extLst>
          </p:cNvPr>
          <p:cNvSpPr>
            <a:spLocks noChangeShapeType="1"/>
          </p:cNvSpPr>
          <p:nvPr/>
        </p:nvSpPr>
        <p:spPr bwMode="auto">
          <a:xfrm>
            <a:off x="6805947"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0" name="Line 130">
            <a:extLst>
              <a:ext uri="{FF2B5EF4-FFF2-40B4-BE49-F238E27FC236}">
                <a16:creationId xmlns:a16="http://schemas.microsoft.com/office/drawing/2014/main" id="{7E84AC94-CCB8-E65A-B392-4253BF0D1508}"/>
              </a:ext>
            </a:extLst>
          </p:cNvPr>
          <p:cNvSpPr>
            <a:spLocks noChangeShapeType="1"/>
          </p:cNvSpPr>
          <p:nvPr/>
        </p:nvSpPr>
        <p:spPr bwMode="auto">
          <a:xfrm>
            <a:off x="6802772" y="27709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1" name="Line 131">
            <a:extLst>
              <a:ext uri="{FF2B5EF4-FFF2-40B4-BE49-F238E27FC236}">
                <a16:creationId xmlns:a16="http://schemas.microsoft.com/office/drawing/2014/main" id="{35AECC9B-317B-8E9E-9705-B039FEFDF769}"/>
              </a:ext>
            </a:extLst>
          </p:cNvPr>
          <p:cNvSpPr>
            <a:spLocks noChangeShapeType="1"/>
          </p:cNvSpPr>
          <p:nvPr/>
        </p:nvSpPr>
        <p:spPr bwMode="auto">
          <a:xfrm>
            <a:off x="6790072" y="27709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2" name="Line 132">
            <a:extLst>
              <a:ext uri="{FF2B5EF4-FFF2-40B4-BE49-F238E27FC236}">
                <a16:creationId xmlns:a16="http://schemas.microsoft.com/office/drawing/2014/main" id="{5B099C80-D36A-65B2-F52B-4730A1683C10}"/>
              </a:ext>
            </a:extLst>
          </p:cNvPr>
          <p:cNvSpPr>
            <a:spLocks noChangeShapeType="1"/>
          </p:cNvSpPr>
          <p:nvPr/>
        </p:nvSpPr>
        <p:spPr bwMode="auto">
          <a:xfrm>
            <a:off x="6783722" y="27709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3" name="Line 133">
            <a:extLst>
              <a:ext uri="{FF2B5EF4-FFF2-40B4-BE49-F238E27FC236}">
                <a16:creationId xmlns:a16="http://schemas.microsoft.com/office/drawing/2014/main" id="{B373DA39-C1A2-7B44-074E-3A3ADD322A77}"/>
              </a:ext>
            </a:extLst>
          </p:cNvPr>
          <p:cNvSpPr>
            <a:spLocks noChangeShapeType="1"/>
          </p:cNvSpPr>
          <p:nvPr/>
        </p:nvSpPr>
        <p:spPr bwMode="auto">
          <a:xfrm>
            <a:off x="6745622" y="2755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4" name="Line 134">
            <a:extLst>
              <a:ext uri="{FF2B5EF4-FFF2-40B4-BE49-F238E27FC236}">
                <a16:creationId xmlns:a16="http://schemas.microsoft.com/office/drawing/2014/main" id="{3ACC5393-A6B1-D6FA-EC60-FFE9768E014A}"/>
              </a:ext>
            </a:extLst>
          </p:cNvPr>
          <p:cNvSpPr>
            <a:spLocks noChangeShapeType="1"/>
          </p:cNvSpPr>
          <p:nvPr/>
        </p:nvSpPr>
        <p:spPr bwMode="auto">
          <a:xfrm>
            <a:off x="6739272" y="2755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5" name="Line 135">
            <a:extLst>
              <a:ext uri="{FF2B5EF4-FFF2-40B4-BE49-F238E27FC236}">
                <a16:creationId xmlns:a16="http://schemas.microsoft.com/office/drawing/2014/main" id="{CBA1E6AB-71CD-4C1B-8E20-91F6C6113B41}"/>
              </a:ext>
            </a:extLst>
          </p:cNvPr>
          <p:cNvSpPr>
            <a:spLocks noChangeShapeType="1"/>
          </p:cNvSpPr>
          <p:nvPr/>
        </p:nvSpPr>
        <p:spPr bwMode="auto">
          <a:xfrm>
            <a:off x="6723397" y="2755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6" name="Line 136">
            <a:extLst>
              <a:ext uri="{FF2B5EF4-FFF2-40B4-BE49-F238E27FC236}">
                <a16:creationId xmlns:a16="http://schemas.microsoft.com/office/drawing/2014/main" id="{D6F670DA-1877-5727-D9F1-9C89D373D52C}"/>
              </a:ext>
            </a:extLst>
          </p:cNvPr>
          <p:cNvSpPr>
            <a:spLocks noChangeShapeType="1"/>
          </p:cNvSpPr>
          <p:nvPr/>
        </p:nvSpPr>
        <p:spPr bwMode="auto">
          <a:xfrm>
            <a:off x="6717047" y="2755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7" name="Line 137">
            <a:extLst>
              <a:ext uri="{FF2B5EF4-FFF2-40B4-BE49-F238E27FC236}">
                <a16:creationId xmlns:a16="http://schemas.microsoft.com/office/drawing/2014/main" id="{12E55E18-9D6C-C0CA-4320-DBF4D25F2497}"/>
              </a:ext>
            </a:extLst>
          </p:cNvPr>
          <p:cNvSpPr>
            <a:spLocks noChangeShapeType="1"/>
          </p:cNvSpPr>
          <p:nvPr/>
        </p:nvSpPr>
        <p:spPr bwMode="auto">
          <a:xfrm>
            <a:off x="6713872" y="2755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8" name="Line 138">
            <a:extLst>
              <a:ext uri="{FF2B5EF4-FFF2-40B4-BE49-F238E27FC236}">
                <a16:creationId xmlns:a16="http://schemas.microsoft.com/office/drawing/2014/main" id="{345F1679-7199-DAD6-3E85-E0E1453FFA42}"/>
              </a:ext>
            </a:extLst>
          </p:cNvPr>
          <p:cNvSpPr>
            <a:spLocks noChangeShapeType="1"/>
          </p:cNvSpPr>
          <p:nvPr/>
        </p:nvSpPr>
        <p:spPr bwMode="auto">
          <a:xfrm>
            <a:off x="6691647" y="2755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89" name="Line 139">
            <a:extLst>
              <a:ext uri="{FF2B5EF4-FFF2-40B4-BE49-F238E27FC236}">
                <a16:creationId xmlns:a16="http://schemas.microsoft.com/office/drawing/2014/main" id="{1F657C63-FCE2-0C95-B7ED-D9D0B9C7224C}"/>
              </a:ext>
            </a:extLst>
          </p:cNvPr>
          <p:cNvSpPr>
            <a:spLocks noChangeShapeType="1"/>
          </p:cNvSpPr>
          <p:nvPr/>
        </p:nvSpPr>
        <p:spPr bwMode="auto">
          <a:xfrm>
            <a:off x="6650372" y="27360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0" name="Line 140">
            <a:extLst>
              <a:ext uri="{FF2B5EF4-FFF2-40B4-BE49-F238E27FC236}">
                <a16:creationId xmlns:a16="http://schemas.microsoft.com/office/drawing/2014/main" id="{BE0D3A55-AA21-476F-489C-A763642E716E}"/>
              </a:ext>
            </a:extLst>
          </p:cNvPr>
          <p:cNvSpPr>
            <a:spLocks noChangeShapeType="1"/>
          </p:cNvSpPr>
          <p:nvPr/>
        </p:nvSpPr>
        <p:spPr bwMode="auto">
          <a:xfrm>
            <a:off x="6624972" y="27296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1" name="Line 141">
            <a:extLst>
              <a:ext uri="{FF2B5EF4-FFF2-40B4-BE49-F238E27FC236}">
                <a16:creationId xmlns:a16="http://schemas.microsoft.com/office/drawing/2014/main" id="{615C3D67-9DE2-DB88-E998-FA2FCA1E9F76}"/>
              </a:ext>
            </a:extLst>
          </p:cNvPr>
          <p:cNvSpPr>
            <a:spLocks noChangeShapeType="1"/>
          </p:cNvSpPr>
          <p:nvPr/>
        </p:nvSpPr>
        <p:spPr bwMode="auto">
          <a:xfrm>
            <a:off x="6621797" y="27169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2" name="Line 142">
            <a:extLst>
              <a:ext uri="{FF2B5EF4-FFF2-40B4-BE49-F238E27FC236}">
                <a16:creationId xmlns:a16="http://schemas.microsoft.com/office/drawing/2014/main" id="{3E9C4080-BBF5-B1A2-E525-42604B0AF490}"/>
              </a:ext>
            </a:extLst>
          </p:cNvPr>
          <p:cNvSpPr>
            <a:spLocks noChangeShapeType="1"/>
          </p:cNvSpPr>
          <p:nvPr/>
        </p:nvSpPr>
        <p:spPr bwMode="auto">
          <a:xfrm>
            <a:off x="6612272" y="27169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3" name="Line 143">
            <a:extLst>
              <a:ext uri="{FF2B5EF4-FFF2-40B4-BE49-F238E27FC236}">
                <a16:creationId xmlns:a16="http://schemas.microsoft.com/office/drawing/2014/main" id="{0DB47089-953B-4569-0A93-C8C6A3102613}"/>
              </a:ext>
            </a:extLst>
          </p:cNvPr>
          <p:cNvSpPr>
            <a:spLocks noChangeShapeType="1"/>
          </p:cNvSpPr>
          <p:nvPr/>
        </p:nvSpPr>
        <p:spPr bwMode="auto">
          <a:xfrm>
            <a:off x="6605922" y="27169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4" name="Line 144">
            <a:extLst>
              <a:ext uri="{FF2B5EF4-FFF2-40B4-BE49-F238E27FC236}">
                <a16:creationId xmlns:a16="http://schemas.microsoft.com/office/drawing/2014/main" id="{EE54546C-B283-16C1-0AAD-73817210FAA1}"/>
              </a:ext>
            </a:extLst>
          </p:cNvPr>
          <p:cNvSpPr>
            <a:spLocks noChangeShapeType="1"/>
          </p:cNvSpPr>
          <p:nvPr/>
        </p:nvSpPr>
        <p:spPr bwMode="auto">
          <a:xfrm>
            <a:off x="6599572" y="27169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5" name="Line 145">
            <a:extLst>
              <a:ext uri="{FF2B5EF4-FFF2-40B4-BE49-F238E27FC236}">
                <a16:creationId xmlns:a16="http://schemas.microsoft.com/office/drawing/2014/main" id="{314E00F1-121B-3608-F464-186E26D61E6F}"/>
              </a:ext>
            </a:extLst>
          </p:cNvPr>
          <p:cNvSpPr>
            <a:spLocks noChangeShapeType="1"/>
          </p:cNvSpPr>
          <p:nvPr/>
        </p:nvSpPr>
        <p:spPr bwMode="auto">
          <a:xfrm>
            <a:off x="6593222" y="27169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6" name="Line 146">
            <a:extLst>
              <a:ext uri="{FF2B5EF4-FFF2-40B4-BE49-F238E27FC236}">
                <a16:creationId xmlns:a16="http://schemas.microsoft.com/office/drawing/2014/main" id="{F90FA819-B4BF-0EFE-FF45-800D11932118}"/>
              </a:ext>
            </a:extLst>
          </p:cNvPr>
          <p:cNvSpPr>
            <a:spLocks noChangeShapeType="1"/>
          </p:cNvSpPr>
          <p:nvPr/>
        </p:nvSpPr>
        <p:spPr bwMode="auto">
          <a:xfrm>
            <a:off x="6517022" y="26852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7" name="Line 147">
            <a:extLst>
              <a:ext uri="{FF2B5EF4-FFF2-40B4-BE49-F238E27FC236}">
                <a16:creationId xmlns:a16="http://schemas.microsoft.com/office/drawing/2014/main" id="{82D713E7-D442-4C4A-FF9D-1875B3F067F6}"/>
              </a:ext>
            </a:extLst>
          </p:cNvPr>
          <p:cNvSpPr>
            <a:spLocks noChangeShapeType="1"/>
          </p:cNvSpPr>
          <p:nvPr/>
        </p:nvSpPr>
        <p:spPr bwMode="auto">
          <a:xfrm>
            <a:off x="6491622" y="26757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8" name="Line 148">
            <a:extLst>
              <a:ext uri="{FF2B5EF4-FFF2-40B4-BE49-F238E27FC236}">
                <a16:creationId xmlns:a16="http://schemas.microsoft.com/office/drawing/2014/main" id="{48D54D98-8366-9361-7564-4DB2C645DFBD}"/>
              </a:ext>
            </a:extLst>
          </p:cNvPr>
          <p:cNvSpPr>
            <a:spLocks noChangeShapeType="1"/>
          </p:cNvSpPr>
          <p:nvPr/>
        </p:nvSpPr>
        <p:spPr bwMode="auto">
          <a:xfrm>
            <a:off x="6482097" y="26757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699" name="Line 149">
            <a:extLst>
              <a:ext uri="{FF2B5EF4-FFF2-40B4-BE49-F238E27FC236}">
                <a16:creationId xmlns:a16="http://schemas.microsoft.com/office/drawing/2014/main" id="{2D47826C-CAD5-F3EB-737B-9183CD871137}"/>
              </a:ext>
            </a:extLst>
          </p:cNvPr>
          <p:cNvSpPr>
            <a:spLocks noChangeShapeType="1"/>
          </p:cNvSpPr>
          <p:nvPr/>
        </p:nvSpPr>
        <p:spPr bwMode="auto">
          <a:xfrm>
            <a:off x="6478922" y="26693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0" name="Line 150">
            <a:extLst>
              <a:ext uri="{FF2B5EF4-FFF2-40B4-BE49-F238E27FC236}">
                <a16:creationId xmlns:a16="http://schemas.microsoft.com/office/drawing/2014/main" id="{02F35BE5-6472-B910-2590-F8EAA48E3064}"/>
              </a:ext>
            </a:extLst>
          </p:cNvPr>
          <p:cNvSpPr>
            <a:spLocks noChangeShapeType="1"/>
          </p:cNvSpPr>
          <p:nvPr/>
        </p:nvSpPr>
        <p:spPr bwMode="auto">
          <a:xfrm>
            <a:off x="6475747" y="26693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1" name="Line 151">
            <a:extLst>
              <a:ext uri="{FF2B5EF4-FFF2-40B4-BE49-F238E27FC236}">
                <a16:creationId xmlns:a16="http://schemas.microsoft.com/office/drawing/2014/main" id="{D5AA578C-5D9E-AA2C-32B3-934146CA2F9D}"/>
              </a:ext>
            </a:extLst>
          </p:cNvPr>
          <p:cNvSpPr>
            <a:spLocks noChangeShapeType="1"/>
          </p:cNvSpPr>
          <p:nvPr/>
        </p:nvSpPr>
        <p:spPr bwMode="auto">
          <a:xfrm>
            <a:off x="6466222" y="26693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2" name="Line 152">
            <a:extLst>
              <a:ext uri="{FF2B5EF4-FFF2-40B4-BE49-F238E27FC236}">
                <a16:creationId xmlns:a16="http://schemas.microsoft.com/office/drawing/2014/main" id="{87538533-A886-6B10-CAEF-69F2527A398E}"/>
              </a:ext>
            </a:extLst>
          </p:cNvPr>
          <p:cNvSpPr>
            <a:spLocks noChangeShapeType="1"/>
          </p:cNvSpPr>
          <p:nvPr/>
        </p:nvSpPr>
        <p:spPr bwMode="auto">
          <a:xfrm>
            <a:off x="6456697" y="266937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3" name="Line 153">
            <a:extLst>
              <a:ext uri="{FF2B5EF4-FFF2-40B4-BE49-F238E27FC236}">
                <a16:creationId xmlns:a16="http://schemas.microsoft.com/office/drawing/2014/main" id="{9B672358-F8BD-4F72-C4C9-8D08F519B949}"/>
              </a:ext>
            </a:extLst>
          </p:cNvPr>
          <p:cNvSpPr>
            <a:spLocks noChangeShapeType="1"/>
          </p:cNvSpPr>
          <p:nvPr/>
        </p:nvSpPr>
        <p:spPr bwMode="auto">
          <a:xfrm>
            <a:off x="6402722" y="26376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4" name="Line 154">
            <a:extLst>
              <a:ext uri="{FF2B5EF4-FFF2-40B4-BE49-F238E27FC236}">
                <a16:creationId xmlns:a16="http://schemas.microsoft.com/office/drawing/2014/main" id="{DEFFCB9A-2896-B8D0-AE25-3A468353AC80}"/>
              </a:ext>
            </a:extLst>
          </p:cNvPr>
          <p:cNvSpPr>
            <a:spLocks noChangeShapeType="1"/>
          </p:cNvSpPr>
          <p:nvPr/>
        </p:nvSpPr>
        <p:spPr bwMode="auto">
          <a:xfrm>
            <a:off x="6399547" y="26376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5" name="Line 155">
            <a:extLst>
              <a:ext uri="{FF2B5EF4-FFF2-40B4-BE49-F238E27FC236}">
                <a16:creationId xmlns:a16="http://schemas.microsoft.com/office/drawing/2014/main" id="{F378A137-495B-A7F7-120B-7F13DAB70A50}"/>
              </a:ext>
            </a:extLst>
          </p:cNvPr>
          <p:cNvSpPr>
            <a:spLocks noChangeShapeType="1"/>
          </p:cNvSpPr>
          <p:nvPr/>
        </p:nvSpPr>
        <p:spPr bwMode="auto">
          <a:xfrm>
            <a:off x="6396372" y="2628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6" name="Line 156">
            <a:extLst>
              <a:ext uri="{FF2B5EF4-FFF2-40B4-BE49-F238E27FC236}">
                <a16:creationId xmlns:a16="http://schemas.microsoft.com/office/drawing/2014/main" id="{8A4BF789-7041-8B22-8B27-342FF4512F06}"/>
              </a:ext>
            </a:extLst>
          </p:cNvPr>
          <p:cNvSpPr>
            <a:spLocks noChangeShapeType="1"/>
          </p:cNvSpPr>
          <p:nvPr/>
        </p:nvSpPr>
        <p:spPr bwMode="auto">
          <a:xfrm>
            <a:off x="6377322" y="26153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7" name="Line 157">
            <a:extLst>
              <a:ext uri="{FF2B5EF4-FFF2-40B4-BE49-F238E27FC236}">
                <a16:creationId xmlns:a16="http://schemas.microsoft.com/office/drawing/2014/main" id="{C382E0D5-0BC8-3C9A-42ED-20AAD2E2833E}"/>
              </a:ext>
            </a:extLst>
          </p:cNvPr>
          <p:cNvSpPr>
            <a:spLocks noChangeShapeType="1"/>
          </p:cNvSpPr>
          <p:nvPr/>
        </p:nvSpPr>
        <p:spPr bwMode="auto">
          <a:xfrm>
            <a:off x="6374147" y="26153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8" name="Line 158">
            <a:extLst>
              <a:ext uri="{FF2B5EF4-FFF2-40B4-BE49-F238E27FC236}">
                <a16:creationId xmlns:a16="http://schemas.microsoft.com/office/drawing/2014/main" id="{72D3339B-DB12-EBA7-5219-7B2B68ADD83A}"/>
              </a:ext>
            </a:extLst>
          </p:cNvPr>
          <p:cNvSpPr>
            <a:spLocks noChangeShapeType="1"/>
          </p:cNvSpPr>
          <p:nvPr/>
        </p:nvSpPr>
        <p:spPr bwMode="auto">
          <a:xfrm>
            <a:off x="6345572" y="26153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09" name="Line 159">
            <a:extLst>
              <a:ext uri="{FF2B5EF4-FFF2-40B4-BE49-F238E27FC236}">
                <a16:creationId xmlns:a16="http://schemas.microsoft.com/office/drawing/2014/main" id="{6D8759CB-EA61-773B-CC24-995349501552}"/>
              </a:ext>
            </a:extLst>
          </p:cNvPr>
          <p:cNvSpPr>
            <a:spLocks noChangeShapeType="1"/>
          </p:cNvSpPr>
          <p:nvPr/>
        </p:nvSpPr>
        <p:spPr bwMode="auto">
          <a:xfrm>
            <a:off x="5548647" y="22978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0" name="Line 160">
            <a:extLst>
              <a:ext uri="{FF2B5EF4-FFF2-40B4-BE49-F238E27FC236}">
                <a16:creationId xmlns:a16="http://schemas.microsoft.com/office/drawing/2014/main" id="{97077F73-6139-58B9-0DD6-E0CB1C127CDB}"/>
              </a:ext>
            </a:extLst>
          </p:cNvPr>
          <p:cNvSpPr>
            <a:spLocks noChangeShapeType="1"/>
          </p:cNvSpPr>
          <p:nvPr/>
        </p:nvSpPr>
        <p:spPr bwMode="auto">
          <a:xfrm>
            <a:off x="4516772" y="18756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1" name="Line 161">
            <a:extLst>
              <a:ext uri="{FF2B5EF4-FFF2-40B4-BE49-F238E27FC236}">
                <a16:creationId xmlns:a16="http://schemas.microsoft.com/office/drawing/2014/main" id="{B2BADD9B-88C8-8722-5AE2-8DA0134BC9D5}"/>
              </a:ext>
            </a:extLst>
          </p:cNvPr>
          <p:cNvSpPr>
            <a:spLocks noChangeShapeType="1"/>
          </p:cNvSpPr>
          <p:nvPr/>
        </p:nvSpPr>
        <p:spPr bwMode="auto">
          <a:xfrm>
            <a:off x="4373897" y="18121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2" name="Line 162">
            <a:extLst>
              <a:ext uri="{FF2B5EF4-FFF2-40B4-BE49-F238E27FC236}">
                <a16:creationId xmlns:a16="http://schemas.microsoft.com/office/drawing/2014/main" id="{98A84939-5C93-AB88-C2EB-1BD79BE40D34}"/>
              </a:ext>
            </a:extLst>
          </p:cNvPr>
          <p:cNvSpPr>
            <a:spLocks noChangeShapeType="1"/>
          </p:cNvSpPr>
          <p:nvPr/>
        </p:nvSpPr>
        <p:spPr bwMode="auto">
          <a:xfrm>
            <a:off x="4288172" y="178037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3" name="Line 163">
            <a:extLst>
              <a:ext uri="{FF2B5EF4-FFF2-40B4-BE49-F238E27FC236}">
                <a16:creationId xmlns:a16="http://schemas.microsoft.com/office/drawing/2014/main" id="{64D796BE-F530-32DA-962C-67D41510D9BB}"/>
              </a:ext>
            </a:extLst>
          </p:cNvPr>
          <p:cNvSpPr>
            <a:spLocks noChangeShapeType="1"/>
          </p:cNvSpPr>
          <p:nvPr/>
        </p:nvSpPr>
        <p:spPr bwMode="auto">
          <a:xfrm>
            <a:off x="4148472" y="175179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4" name="Line 164">
            <a:extLst>
              <a:ext uri="{FF2B5EF4-FFF2-40B4-BE49-F238E27FC236}">
                <a16:creationId xmlns:a16="http://schemas.microsoft.com/office/drawing/2014/main" id="{86019A53-F6C0-A595-A68B-6908B3F1E6AB}"/>
              </a:ext>
            </a:extLst>
          </p:cNvPr>
          <p:cNvSpPr>
            <a:spLocks noChangeShapeType="1"/>
          </p:cNvSpPr>
          <p:nvPr/>
        </p:nvSpPr>
        <p:spPr bwMode="auto">
          <a:xfrm>
            <a:off x="4113547" y="1735920"/>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5" name="Line 165">
            <a:extLst>
              <a:ext uri="{FF2B5EF4-FFF2-40B4-BE49-F238E27FC236}">
                <a16:creationId xmlns:a16="http://schemas.microsoft.com/office/drawing/2014/main" id="{72494358-0AE2-442E-1BEC-E3F8DC8CC6F8}"/>
              </a:ext>
            </a:extLst>
          </p:cNvPr>
          <p:cNvSpPr>
            <a:spLocks noChangeShapeType="1"/>
          </p:cNvSpPr>
          <p:nvPr/>
        </p:nvSpPr>
        <p:spPr bwMode="auto">
          <a:xfrm>
            <a:off x="3797634" y="161209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6" name="Line 166">
            <a:extLst>
              <a:ext uri="{FF2B5EF4-FFF2-40B4-BE49-F238E27FC236}">
                <a16:creationId xmlns:a16="http://schemas.microsoft.com/office/drawing/2014/main" id="{5A8E85C6-2580-3D3C-77A8-1F0DC278462C}"/>
              </a:ext>
            </a:extLst>
          </p:cNvPr>
          <p:cNvSpPr>
            <a:spLocks noChangeShapeType="1"/>
          </p:cNvSpPr>
          <p:nvPr/>
        </p:nvSpPr>
        <p:spPr bwMode="auto">
          <a:xfrm>
            <a:off x="3378534" y="14914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7" name="Line 167">
            <a:extLst>
              <a:ext uri="{FF2B5EF4-FFF2-40B4-BE49-F238E27FC236}">
                <a16:creationId xmlns:a16="http://schemas.microsoft.com/office/drawing/2014/main" id="{3138CC2D-89C7-F4ED-3083-9F908C76DB6F}"/>
              </a:ext>
            </a:extLst>
          </p:cNvPr>
          <p:cNvSpPr>
            <a:spLocks noChangeShapeType="1"/>
          </p:cNvSpPr>
          <p:nvPr/>
        </p:nvSpPr>
        <p:spPr bwMode="auto">
          <a:xfrm>
            <a:off x="2730834" y="1402545"/>
            <a:ext cx="0" cy="38100"/>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8" name="Line 168">
            <a:extLst>
              <a:ext uri="{FF2B5EF4-FFF2-40B4-BE49-F238E27FC236}">
                <a16:creationId xmlns:a16="http://schemas.microsoft.com/office/drawing/2014/main" id="{0462401B-B889-88EF-88FB-487971C1D5B1}"/>
              </a:ext>
            </a:extLst>
          </p:cNvPr>
          <p:cNvSpPr>
            <a:spLocks noChangeShapeType="1"/>
          </p:cNvSpPr>
          <p:nvPr/>
        </p:nvSpPr>
        <p:spPr bwMode="auto">
          <a:xfrm>
            <a:off x="7902909"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19" name="Line 169">
            <a:extLst>
              <a:ext uri="{FF2B5EF4-FFF2-40B4-BE49-F238E27FC236}">
                <a16:creationId xmlns:a16="http://schemas.microsoft.com/office/drawing/2014/main" id="{D45A4091-C5F5-4905-545C-4412CB34C1FE}"/>
              </a:ext>
            </a:extLst>
          </p:cNvPr>
          <p:cNvSpPr>
            <a:spLocks noChangeShapeType="1"/>
          </p:cNvSpPr>
          <p:nvPr/>
        </p:nvSpPr>
        <p:spPr bwMode="auto">
          <a:xfrm>
            <a:off x="7899734" y="3142445"/>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0" name="Line 170">
            <a:extLst>
              <a:ext uri="{FF2B5EF4-FFF2-40B4-BE49-F238E27FC236}">
                <a16:creationId xmlns:a16="http://schemas.microsoft.com/office/drawing/2014/main" id="{84F304AA-D235-75CF-70EE-41CD2EA6A657}"/>
              </a:ext>
            </a:extLst>
          </p:cNvPr>
          <p:cNvSpPr>
            <a:spLocks noChangeShapeType="1"/>
          </p:cNvSpPr>
          <p:nvPr/>
        </p:nvSpPr>
        <p:spPr bwMode="auto">
          <a:xfrm>
            <a:off x="8242634" y="3234520"/>
            <a:ext cx="0" cy="34925"/>
          </a:xfrm>
          <a:prstGeom prst="line">
            <a:avLst/>
          </a:prstGeom>
          <a:noFill/>
          <a:ln w="15875">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1" name="Freeform 171">
            <a:extLst>
              <a:ext uri="{FF2B5EF4-FFF2-40B4-BE49-F238E27FC236}">
                <a16:creationId xmlns:a16="http://schemas.microsoft.com/office/drawing/2014/main" id="{CB9F4F25-04B5-0BC9-50CF-37F7606EEF78}"/>
              </a:ext>
            </a:extLst>
          </p:cNvPr>
          <p:cNvSpPr>
            <a:spLocks/>
          </p:cNvSpPr>
          <p:nvPr/>
        </p:nvSpPr>
        <p:spPr bwMode="auto">
          <a:xfrm>
            <a:off x="2495884" y="1364445"/>
            <a:ext cx="6121400" cy="1476375"/>
          </a:xfrm>
          <a:custGeom>
            <a:avLst/>
            <a:gdLst>
              <a:gd name="T0" fmla="*/ 54 w 3856"/>
              <a:gd name="T1" fmla="*/ 4 h 930"/>
              <a:gd name="T2" fmla="*/ 96 w 3856"/>
              <a:gd name="T3" fmla="*/ 24 h 930"/>
              <a:gd name="T4" fmla="*/ 124 w 3856"/>
              <a:gd name="T5" fmla="*/ 42 h 930"/>
              <a:gd name="T6" fmla="*/ 214 w 3856"/>
              <a:gd name="T7" fmla="*/ 66 h 930"/>
              <a:gd name="T8" fmla="*/ 256 w 3856"/>
              <a:gd name="T9" fmla="*/ 86 h 930"/>
              <a:gd name="T10" fmla="*/ 324 w 3856"/>
              <a:gd name="T11" fmla="*/ 108 h 930"/>
              <a:gd name="T12" fmla="*/ 444 w 3856"/>
              <a:gd name="T13" fmla="*/ 132 h 930"/>
              <a:gd name="T14" fmla="*/ 546 w 3856"/>
              <a:gd name="T15" fmla="*/ 146 h 930"/>
              <a:gd name="T16" fmla="*/ 692 w 3856"/>
              <a:gd name="T17" fmla="*/ 166 h 930"/>
              <a:gd name="T18" fmla="*/ 818 w 3856"/>
              <a:gd name="T19" fmla="*/ 184 h 930"/>
              <a:gd name="T20" fmla="*/ 940 w 3856"/>
              <a:gd name="T21" fmla="*/ 204 h 930"/>
              <a:gd name="T22" fmla="*/ 983 w 3856"/>
              <a:gd name="T23" fmla="*/ 218 h 930"/>
              <a:gd name="T24" fmla="*/ 1097 w 3856"/>
              <a:gd name="T25" fmla="*/ 242 h 930"/>
              <a:gd name="T26" fmla="*/ 1231 w 3856"/>
              <a:gd name="T27" fmla="*/ 262 h 930"/>
              <a:gd name="T28" fmla="*/ 1273 w 3856"/>
              <a:gd name="T29" fmla="*/ 280 h 930"/>
              <a:gd name="T30" fmla="*/ 1297 w 3856"/>
              <a:gd name="T31" fmla="*/ 300 h 930"/>
              <a:gd name="T32" fmla="*/ 1331 w 3856"/>
              <a:gd name="T33" fmla="*/ 324 h 930"/>
              <a:gd name="T34" fmla="*/ 1413 w 3856"/>
              <a:gd name="T35" fmla="*/ 354 h 930"/>
              <a:gd name="T36" fmla="*/ 1505 w 3856"/>
              <a:gd name="T37" fmla="*/ 368 h 930"/>
              <a:gd name="T38" fmla="*/ 1579 w 3856"/>
              <a:gd name="T39" fmla="*/ 386 h 930"/>
              <a:gd name="T40" fmla="*/ 1641 w 3856"/>
              <a:gd name="T41" fmla="*/ 402 h 930"/>
              <a:gd name="T42" fmla="*/ 1739 w 3856"/>
              <a:gd name="T43" fmla="*/ 420 h 930"/>
              <a:gd name="T44" fmla="*/ 1793 w 3856"/>
              <a:gd name="T45" fmla="*/ 440 h 930"/>
              <a:gd name="T46" fmla="*/ 1831 w 3856"/>
              <a:gd name="T47" fmla="*/ 460 h 930"/>
              <a:gd name="T48" fmla="*/ 1895 w 3856"/>
              <a:gd name="T49" fmla="*/ 478 h 930"/>
              <a:gd name="T50" fmla="*/ 1929 w 3856"/>
              <a:gd name="T51" fmla="*/ 498 h 930"/>
              <a:gd name="T52" fmla="*/ 1987 w 3856"/>
              <a:gd name="T53" fmla="*/ 518 h 930"/>
              <a:gd name="T54" fmla="*/ 2009 w 3856"/>
              <a:gd name="T55" fmla="*/ 538 h 930"/>
              <a:gd name="T56" fmla="*/ 2043 w 3856"/>
              <a:gd name="T57" fmla="*/ 556 h 930"/>
              <a:gd name="T58" fmla="*/ 2097 w 3856"/>
              <a:gd name="T59" fmla="*/ 576 h 930"/>
              <a:gd name="T60" fmla="*/ 2149 w 3856"/>
              <a:gd name="T61" fmla="*/ 596 h 930"/>
              <a:gd name="T62" fmla="*/ 2257 w 3856"/>
              <a:gd name="T63" fmla="*/ 614 h 930"/>
              <a:gd name="T64" fmla="*/ 2345 w 3856"/>
              <a:gd name="T65" fmla="*/ 634 h 930"/>
              <a:gd name="T66" fmla="*/ 2441 w 3856"/>
              <a:gd name="T67" fmla="*/ 658 h 930"/>
              <a:gd name="T68" fmla="*/ 2483 w 3856"/>
              <a:gd name="T69" fmla="*/ 672 h 930"/>
              <a:gd name="T70" fmla="*/ 2517 w 3856"/>
              <a:gd name="T71" fmla="*/ 688 h 930"/>
              <a:gd name="T72" fmla="*/ 2535 w 3856"/>
              <a:gd name="T73" fmla="*/ 708 h 930"/>
              <a:gd name="T74" fmla="*/ 2583 w 3856"/>
              <a:gd name="T75" fmla="*/ 718 h 930"/>
              <a:gd name="T76" fmla="*/ 2633 w 3856"/>
              <a:gd name="T77" fmla="*/ 728 h 930"/>
              <a:gd name="T78" fmla="*/ 2649 w 3856"/>
              <a:gd name="T79" fmla="*/ 744 h 930"/>
              <a:gd name="T80" fmla="*/ 2681 w 3856"/>
              <a:gd name="T81" fmla="*/ 756 h 930"/>
              <a:gd name="T82" fmla="*/ 2735 w 3856"/>
              <a:gd name="T83" fmla="*/ 766 h 930"/>
              <a:gd name="T84" fmla="*/ 2759 w 3856"/>
              <a:gd name="T85" fmla="*/ 778 h 930"/>
              <a:gd name="T86" fmla="*/ 2799 w 3856"/>
              <a:gd name="T87" fmla="*/ 792 h 930"/>
              <a:gd name="T88" fmla="*/ 2849 w 3856"/>
              <a:gd name="T89" fmla="*/ 792 h 930"/>
              <a:gd name="T90" fmla="*/ 2881 w 3856"/>
              <a:gd name="T91" fmla="*/ 804 h 930"/>
              <a:gd name="T92" fmla="*/ 2905 w 3856"/>
              <a:gd name="T93" fmla="*/ 818 h 930"/>
              <a:gd name="T94" fmla="*/ 2956 w 3856"/>
              <a:gd name="T95" fmla="*/ 818 h 930"/>
              <a:gd name="T96" fmla="*/ 3002 w 3856"/>
              <a:gd name="T97" fmla="*/ 818 h 930"/>
              <a:gd name="T98" fmla="*/ 3036 w 3856"/>
              <a:gd name="T99" fmla="*/ 836 h 930"/>
              <a:gd name="T100" fmla="*/ 3104 w 3856"/>
              <a:gd name="T101" fmla="*/ 836 h 930"/>
              <a:gd name="T102" fmla="*/ 3148 w 3856"/>
              <a:gd name="T103" fmla="*/ 846 h 930"/>
              <a:gd name="T104" fmla="*/ 3196 w 3856"/>
              <a:gd name="T105" fmla="*/ 846 h 930"/>
              <a:gd name="T106" fmla="*/ 3238 w 3856"/>
              <a:gd name="T107" fmla="*/ 860 h 930"/>
              <a:gd name="T108" fmla="*/ 3270 w 3856"/>
              <a:gd name="T109" fmla="*/ 860 h 930"/>
              <a:gd name="T110" fmla="*/ 3328 w 3856"/>
              <a:gd name="T111" fmla="*/ 876 h 930"/>
              <a:gd name="T112" fmla="*/ 3400 w 3856"/>
              <a:gd name="T113" fmla="*/ 876 h 930"/>
              <a:gd name="T114" fmla="*/ 3444 w 3856"/>
              <a:gd name="T115" fmla="*/ 876 h 930"/>
              <a:gd name="T116" fmla="*/ 3508 w 3856"/>
              <a:gd name="T117" fmla="*/ 930 h 930"/>
              <a:gd name="T118" fmla="*/ 3584 w 3856"/>
              <a:gd name="T119" fmla="*/ 930 h 930"/>
              <a:gd name="T120" fmla="*/ 3678 w 3856"/>
              <a:gd name="T121" fmla="*/ 930 h 930"/>
              <a:gd name="T122" fmla="*/ 3768 w 3856"/>
              <a:gd name="T123" fmla="*/ 93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56" h="930">
                <a:moveTo>
                  <a:pt x="0" y="0"/>
                </a:moveTo>
                <a:lnTo>
                  <a:pt x="4" y="0"/>
                </a:lnTo>
                <a:lnTo>
                  <a:pt x="6" y="0"/>
                </a:lnTo>
                <a:lnTo>
                  <a:pt x="6" y="4"/>
                </a:lnTo>
                <a:lnTo>
                  <a:pt x="16" y="4"/>
                </a:lnTo>
                <a:lnTo>
                  <a:pt x="22" y="4"/>
                </a:lnTo>
                <a:lnTo>
                  <a:pt x="24" y="4"/>
                </a:lnTo>
                <a:lnTo>
                  <a:pt x="54" y="4"/>
                </a:lnTo>
                <a:lnTo>
                  <a:pt x="54" y="10"/>
                </a:lnTo>
                <a:lnTo>
                  <a:pt x="66" y="10"/>
                </a:lnTo>
                <a:lnTo>
                  <a:pt x="66" y="14"/>
                </a:lnTo>
                <a:lnTo>
                  <a:pt x="82" y="14"/>
                </a:lnTo>
                <a:lnTo>
                  <a:pt x="82" y="18"/>
                </a:lnTo>
                <a:lnTo>
                  <a:pt x="84" y="18"/>
                </a:lnTo>
                <a:lnTo>
                  <a:pt x="84" y="24"/>
                </a:lnTo>
                <a:lnTo>
                  <a:pt x="96" y="24"/>
                </a:lnTo>
                <a:lnTo>
                  <a:pt x="106" y="24"/>
                </a:lnTo>
                <a:lnTo>
                  <a:pt x="106" y="28"/>
                </a:lnTo>
                <a:lnTo>
                  <a:pt x="112" y="28"/>
                </a:lnTo>
                <a:lnTo>
                  <a:pt x="112" y="38"/>
                </a:lnTo>
                <a:lnTo>
                  <a:pt x="114" y="38"/>
                </a:lnTo>
                <a:lnTo>
                  <a:pt x="122" y="38"/>
                </a:lnTo>
                <a:lnTo>
                  <a:pt x="122" y="42"/>
                </a:lnTo>
                <a:lnTo>
                  <a:pt x="124" y="42"/>
                </a:lnTo>
                <a:lnTo>
                  <a:pt x="124" y="46"/>
                </a:lnTo>
                <a:lnTo>
                  <a:pt x="180" y="46"/>
                </a:lnTo>
                <a:lnTo>
                  <a:pt x="180" y="52"/>
                </a:lnTo>
                <a:lnTo>
                  <a:pt x="186" y="52"/>
                </a:lnTo>
                <a:lnTo>
                  <a:pt x="186" y="62"/>
                </a:lnTo>
                <a:lnTo>
                  <a:pt x="208" y="62"/>
                </a:lnTo>
                <a:lnTo>
                  <a:pt x="208" y="66"/>
                </a:lnTo>
                <a:lnTo>
                  <a:pt x="214" y="66"/>
                </a:lnTo>
                <a:lnTo>
                  <a:pt x="214" y="70"/>
                </a:lnTo>
                <a:lnTo>
                  <a:pt x="224" y="70"/>
                </a:lnTo>
                <a:lnTo>
                  <a:pt x="224" y="76"/>
                </a:lnTo>
                <a:lnTo>
                  <a:pt x="236" y="76"/>
                </a:lnTo>
                <a:lnTo>
                  <a:pt x="238" y="76"/>
                </a:lnTo>
                <a:lnTo>
                  <a:pt x="238" y="80"/>
                </a:lnTo>
                <a:lnTo>
                  <a:pt x="256" y="80"/>
                </a:lnTo>
                <a:lnTo>
                  <a:pt x="256" y="86"/>
                </a:lnTo>
                <a:lnTo>
                  <a:pt x="264" y="86"/>
                </a:lnTo>
                <a:lnTo>
                  <a:pt x="264" y="94"/>
                </a:lnTo>
                <a:lnTo>
                  <a:pt x="278" y="94"/>
                </a:lnTo>
                <a:lnTo>
                  <a:pt x="278" y="100"/>
                </a:lnTo>
                <a:lnTo>
                  <a:pt x="306" y="100"/>
                </a:lnTo>
                <a:lnTo>
                  <a:pt x="306" y="104"/>
                </a:lnTo>
                <a:lnTo>
                  <a:pt x="324" y="104"/>
                </a:lnTo>
                <a:lnTo>
                  <a:pt x="324" y="108"/>
                </a:lnTo>
                <a:lnTo>
                  <a:pt x="354" y="108"/>
                </a:lnTo>
                <a:lnTo>
                  <a:pt x="354" y="114"/>
                </a:lnTo>
                <a:lnTo>
                  <a:pt x="360" y="114"/>
                </a:lnTo>
                <a:lnTo>
                  <a:pt x="360" y="118"/>
                </a:lnTo>
                <a:lnTo>
                  <a:pt x="426" y="118"/>
                </a:lnTo>
                <a:lnTo>
                  <a:pt x="426" y="124"/>
                </a:lnTo>
                <a:lnTo>
                  <a:pt x="444" y="124"/>
                </a:lnTo>
                <a:lnTo>
                  <a:pt x="444" y="132"/>
                </a:lnTo>
                <a:lnTo>
                  <a:pt x="448" y="132"/>
                </a:lnTo>
                <a:lnTo>
                  <a:pt x="468" y="132"/>
                </a:lnTo>
                <a:lnTo>
                  <a:pt x="468" y="138"/>
                </a:lnTo>
                <a:lnTo>
                  <a:pt x="472" y="138"/>
                </a:lnTo>
                <a:lnTo>
                  <a:pt x="472" y="142"/>
                </a:lnTo>
                <a:lnTo>
                  <a:pt x="538" y="142"/>
                </a:lnTo>
                <a:lnTo>
                  <a:pt x="538" y="146"/>
                </a:lnTo>
                <a:lnTo>
                  <a:pt x="546" y="146"/>
                </a:lnTo>
                <a:lnTo>
                  <a:pt x="546" y="152"/>
                </a:lnTo>
                <a:lnTo>
                  <a:pt x="592" y="152"/>
                </a:lnTo>
                <a:lnTo>
                  <a:pt x="592" y="156"/>
                </a:lnTo>
                <a:lnTo>
                  <a:pt x="642" y="156"/>
                </a:lnTo>
                <a:lnTo>
                  <a:pt x="642" y="162"/>
                </a:lnTo>
                <a:lnTo>
                  <a:pt x="672" y="162"/>
                </a:lnTo>
                <a:lnTo>
                  <a:pt x="672" y="166"/>
                </a:lnTo>
                <a:lnTo>
                  <a:pt x="692" y="166"/>
                </a:lnTo>
                <a:lnTo>
                  <a:pt x="692" y="170"/>
                </a:lnTo>
                <a:lnTo>
                  <a:pt x="712" y="170"/>
                </a:lnTo>
                <a:lnTo>
                  <a:pt x="712" y="176"/>
                </a:lnTo>
                <a:lnTo>
                  <a:pt x="758" y="176"/>
                </a:lnTo>
                <a:lnTo>
                  <a:pt x="758" y="180"/>
                </a:lnTo>
                <a:lnTo>
                  <a:pt x="770" y="180"/>
                </a:lnTo>
                <a:lnTo>
                  <a:pt x="770" y="184"/>
                </a:lnTo>
                <a:lnTo>
                  <a:pt x="818" y="184"/>
                </a:lnTo>
                <a:lnTo>
                  <a:pt x="818" y="190"/>
                </a:lnTo>
                <a:lnTo>
                  <a:pt x="854" y="190"/>
                </a:lnTo>
                <a:lnTo>
                  <a:pt x="854" y="194"/>
                </a:lnTo>
                <a:lnTo>
                  <a:pt x="860" y="194"/>
                </a:lnTo>
                <a:lnTo>
                  <a:pt x="860" y="200"/>
                </a:lnTo>
                <a:lnTo>
                  <a:pt x="912" y="200"/>
                </a:lnTo>
                <a:lnTo>
                  <a:pt x="912" y="204"/>
                </a:lnTo>
                <a:lnTo>
                  <a:pt x="940" y="204"/>
                </a:lnTo>
                <a:lnTo>
                  <a:pt x="940" y="208"/>
                </a:lnTo>
                <a:lnTo>
                  <a:pt x="942" y="208"/>
                </a:lnTo>
                <a:lnTo>
                  <a:pt x="965" y="208"/>
                </a:lnTo>
                <a:lnTo>
                  <a:pt x="969" y="208"/>
                </a:lnTo>
                <a:lnTo>
                  <a:pt x="969" y="214"/>
                </a:lnTo>
                <a:lnTo>
                  <a:pt x="977" y="214"/>
                </a:lnTo>
                <a:lnTo>
                  <a:pt x="977" y="218"/>
                </a:lnTo>
                <a:lnTo>
                  <a:pt x="983" y="218"/>
                </a:lnTo>
                <a:lnTo>
                  <a:pt x="983" y="224"/>
                </a:lnTo>
                <a:lnTo>
                  <a:pt x="1023" y="224"/>
                </a:lnTo>
                <a:lnTo>
                  <a:pt x="1049" y="224"/>
                </a:lnTo>
                <a:lnTo>
                  <a:pt x="1049" y="232"/>
                </a:lnTo>
                <a:lnTo>
                  <a:pt x="1069" y="232"/>
                </a:lnTo>
                <a:lnTo>
                  <a:pt x="1069" y="238"/>
                </a:lnTo>
                <a:lnTo>
                  <a:pt x="1097" y="238"/>
                </a:lnTo>
                <a:lnTo>
                  <a:pt x="1097" y="242"/>
                </a:lnTo>
                <a:lnTo>
                  <a:pt x="1115" y="242"/>
                </a:lnTo>
                <a:lnTo>
                  <a:pt x="1115" y="248"/>
                </a:lnTo>
                <a:lnTo>
                  <a:pt x="1117" y="248"/>
                </a:lnTo>
                <a:lnTo>
                  <a:pt x="1117" y="252"/>
                </a:lnTo>
                <a:lnTo>
                  <a:pt x="1135" y="252"/>
                </a:lnTo>
                <a:lnTo>
                  <a:pt x="1135" y="256"/>
                </a:lnTo>
                <a:lnTo>
                  <a:pt x="1231" y="256"/>
                </a:lnTo>
                <a:lnTo>
                  <a:pt x="1231" y="262"/>
                </a:lnTo>
                <a:lnTo>
                  <a:pt x="1247" y="262"/>
                </a:lnTo>
                <a:lnTo>
                  <a:pt x="1247" y="266"/>
                </a:lnTo>
                <a:lnTo>
                  <a:pt x="1251" y="266"/>
                </a:lnTo>
                <a:lnTo>
                  <a:pt x="1251" y="272"/>
                </a:lnTo>
                <a:lnTo>
                  <a:pt x="1263" y="272"/>
                </a:lnTo>
                <a:lnTo>
                  <a:pt x="1263" y="276"/>
                </a:lnTo>
                <a:lnTo>
                  <a:pt x="1273" y="276"/>
                </a:lnTo>
                <a:lnTo>
                  <a:pt x="1273" y="280"/>
                </a:lnTo>
                <a:lnTo>
                  <a:pt x="1279" y="280"/>
                </a:lnTo>
                <a:lnTo>
                  <a:pt x="1279" y="286"/>
                </a:lnTo>
                <a:lnTo>
                  <a:pt x="1289" y="286"/>
                </a:lnTo>
                <a:lnTo>
                  <a:pt x="1289" y="290"/>
                </a:lnTo>
                <a:lnTo>
                  <a:pt x="1293" y="290"/>
                </a:lnTo>
                <a:lnTo>
                  <a:pt x="1293" y="296"/>
                </a:lnTo>
                <a:lnTo>
                  <a:pt x="1297" y="296"/>
                </a:lnTo>
                <a:lnTo>
                  <a:pt x="1297" y="300"/>
                </a:lnTo>
                <a:lnTo>
                  <a:pt x="1299" y="300"/>
                </a:lnTo>
                <a:lnTo>
                  <a:pt x="1299" y="304"/>
                </a:lnTo>
                <a:lnTo>
                  <a:pt x="1305" y="304"/>
                </a:lnTo>
                <a:lnTo>
                  <a:pt x="1305" y="310"/>
                </a:lnTo>
                <a:lnTo>
                  <a:pt x="1315" y="310"/>
                </a:lnTo>
                <a:lnTo>
                  <a:pt x="1315" y="314"/>
                </a:lnTo>
                <a:lnTo>
                  <a:pt x="1331" y="314"/>
                </a:lnTo>
                <a:lnTo>
                  <a:pt x="1331" y="324"/>
                </a:lnTo>
                <a:lnTo>
                  <a:pt x="1351" y="324"/>
                </a:lnTo>
                <a:lnTo>
                  <a:pt x="1351" y="338"/>
                </a:lnTo>
                <a:lnTo>
                  <a:pt x="1355" y="338"/>
                </a:lnTo>
                <a:lnTo>
                  <a:pt x="1355" y="344"/>
                </a:lnTo>
                <a:lnTo>
                  <a:pt x="1383" y="344"/>
                </a:lnTo>
                <a:lnTo>
                  <a:pt x="1383" y="348"/>
                </a:lnTo>
                <a:lnTo>
                  <a:pt x="1413" y="348"/>
                </a:lnTo>
                <a:lnTo>
                  <a:pt x="1413" y="354"/>
                </a:lnTo>
                <a:lnTo>
                  <a:pt x="1445" y="354"/>
                </a:lnTo>
                <a:lnTo>
                  <a:pt x="1445" y="358"/>
                </a:lnTo>
                <a:lnTo>
                  <a:pt x="1455" y="358"/>
                </a:lnTo>
                <a:lnTo>
                  <a:pt x="1455" y="362"/>
                </a:lnTo>
                <a:lnTo>
                  <a:pt x="1487" y="362"/>
                </a:lnTo>
                <a:lnTo>
                  <a:pt x="1487" y="368"/>
                </a:lnTo>
                <a:lnTo>
                  <a:pt x="1497" y="368"/>
                </a:lnTo>
                <a:lnTo>
                  <a:pt x="1505" y="368"/>
                </a:lnTo>
                <a:lnTo>
                  <a:pt x="1521" y="368"/>
                </a:lnTo>
                <a:lnTo>
                  <a:pt x="1521" y="372"/>
                </a:lnTo>
                <a:lnTo>
                  <a:pt x="1531" y="372"/>
                </a:lnTo>
                <a:lnTo>
                  <a:pt x="1531" y="378"/>
                </a:lnTo>
                <a:lnTo>
                  <a:pt x="1537" y="378"/>
                </a:lnTo>
                <a:lnTo>
                  <a:pt x="1537" y="382"/>
                </a:lnTo>
                <a:lnTo>
                  <a:pt x="1579" y="382"/>
                </a:lnTo>
                <a:lnTo>
                  <a:pt x="1579" y="386"/>
                </a:lnTo>
                <a:lnTo>
                  <a:pt x="1589" y="386"/>
                </a:lnTo>
                <a:lnTo>
                  <a:pt x="1595" y="386"/>
                </a:lnTo>
                <a:lnTo>
                  <a:pt x="1595" y="392"/>
                </a:lnTo>
                <a:lnTo>
                  <a:pt x="1623" y="392"/>
                </a:lnTo>
                <a:lnTo>
                  <a:pt x="1623" y="396"/>
                </a:lnTo>
                <a:lnTo>
                  <a:pt x="1627" y="396"/>
                </a:lnTo>
                <a:lnTo>
                  <a:pt x="1627" y="402"/>
                </a:lnTo>
                <a:lnTo>
                  <a:pt x="1641" y="402"/>
                </a:lnTo>
                <a:lnTo>
                  <a:pt x="1641" y="406"/>
                </a:lnTo>
                <a:lnTo>
                  <a:pt x="1645" y="406"/>
                </a:lnTo>
                <a:lnTo>
                  <a:pt x="1645" y="412"/>
                </a:lnTo>
                <a:lnTo>
                  <a:pt x="1687" y="412"/>
                </a:lnTo>
                <a:lnTo>
                  <a:pt x="1687" y="416"/>
                </a:lnTo>
                <a:lnTo>
                  <a:pt x="1711" y="416"/>
                </a:lnTo>
                <a:lnTo>
                  <a:pt x="1711" y="420"/>
                </a:lnTo>
                <a:lnTo>
                  <a:pt x="1739" y="420"/>
                </a:lnTo>
                <a:lnTo>
                  <a:pt x="1739" y="426"/>
                </a:lnTo>
                <a:lnTo>
                  <a:pt x="1769" y="426"/>
                </a:lnTo>
                <a:lnTo>
                  <a:pt x="1769" y="430"/>
                </a:lnTo>
                <a:lnTo>
                  <a:pt x="1773" y="430"/>
                </a:lnTo>
                <a:lnTo>
                  <a:pt x="1773" y="436"/>
                </a:lnTo>
                <a:lnTo>
                  <a:pt x="1789" y="436"/>
                </a:lnTo>
                <a:lnTo>
                  <a:pt x="1789" y="440"/>
                </a:lnTo>
                <a:lnTo>
                  <a:pt x="1793" y="440"/>
                </a:lnTo>
                <a:lnTo>
                  <a:pt x="1793" y="444"/>
                </a:lnTo>
                <a:lnTo>
                  <a:pt x="1795" y="444"/>
                </a:lnTo>
                <a:lnTo>
                  <a:pt x="1795" y="450"/>
                </a:lnTo>
                <a:lnTo>
                  <a:pt x="1811" y="450"/>
                </a:lnTo>
                <a:lnTo>
                  <a:pt x="1811" y="454"/>
                </a:lnTo>
                <a:lnTo>
                  <a:pt x="1813" y="454"/>
                </a:lnTo>
                <a:lnTo>
                  <a:pt x="1813" y="460"/>
                </a:lnTo>
                <a:lnTo>
                  <a:pt x="1831" y="460"/>
                </a:lnTo>
                <a:lnTo>
                  <a:pt x="1831" y="464"/>
                </a:lnTo>
                <a:lnTo>
                  <a:pt x="1835" y="464"/>
                </a:lnTo>
                <a:lnTo>
                  <a:pt x="1835" y="470"/>
                </a:lnTo>
                <a:lnTo>
                  <a:pt x="1871" y="470"/>
                </a:lnTo>
                <a:lnTo>
                  <a:pt x="1871" y="474"/>
                </a:lnTo>
                <a:lnTo>
                  <a:pt x="1885" y="474"/>
                </a:lnTo>
                <a:lnTo>
                  <a:pt x="1885" y="478"/>
                </a:lnTo>
                <a:lnTo>
                  <a:pt x="1895" y="478"/>
                </a:lnTo>
                <a:lnTo>
                  <a:pt x="1895" y="484"/>
                </a:lnTo>
                <a:lnTo>
                  <a:pt x="1909" y="484"/>
                </a:lnTo>
                <a:lnTo>
                  <a:pt x="1909" y="488"/>
                </a:lnTo>
                <a:lnTo>
                  <a:pt x="1913" y="488"/>
                </a:lnTo>
                <a:lnTo>
                  <a:pt x="1913" y="494"/>
                </a:lnTo>
                <a:lnTo>
                  <a:pt x="1919" y="494"/>
                </a:lnTo>
                <a:lnTo>
                  <a:pt x="1919" y="498"/>
                </a:lnTo>
                <a:lnTo>
                  <a:pt x="1929" y="498"/>
                </a:lnTo>
                <a:lnTo>
                  <a:pt x="1929" y="504"/>
                </a:lnTo>
                <a:lnTo>
                  <a:pt x="1959" y="504"/>
                </a:lnTo>
                <a:lnTo>
                  <a:pt x="1959" y="508"/>
                </a:lnTo>
                <a:lnTo>
                  <a:pt x="1963" y="508"/>
                </a:lnTo>
                <a:lnTo>
                  <a:pt x="1963" y="512"/>
                </a:lnTo>
                <a:lnTo>
                  <a:pt x="1977" y="512"/>
                </a:lnTo>
                <a:lnTo>
                  <a:pt x="1977" y="518"/>
                </a:lnTo>
                <a:lnTo>
                  <a:pt x="1987" y="518"/>
                </a:lnTo>
                <a:lnTo>
                  <a:pt x="1987" y="522"/>
                </a:lnTo>
                <a:lnTo>
                  <a:pt x="1997" y="522"/>
                </a:lnTo>
                <a:lnTo>
                  <a:pt x="1997" y="528"/>
                </a:lnTo>
                <a:lnTo>
                  <a:pt x="2001" y="528"/>
                </a:lnTo>
                <a:lnTo>
                  <a:pt x="2001" y="532"/>
                </a:lnTo>
                <a:lnTo>
                  <a:pt x="2005" y="532"/>
                </a:lnTo>
                <a:lnTo>
                  <a:pt x="2005" y="538"/>
                </a:lnTo>
                <a:lnTo>
                  <a:pt x="2009" y="538"/>
                </a:lnTo>
                <a:lnTo>
                  <a:pt x="2009" y="542"/>
                </a:lnTo>
                <a:lnTo>
                  <a:pt x="2017" y="542"/>
                </a:lnTo>
                <a:lnTo>
                  <a:pt x="2017" y="546"/>
                </a:lnTo>
                <a:lnTo>
                  <a:pt x="2025" y="546"/>
                </a:lnTo>
                <a:lnTo>
                  <a:pt x="2025" y="552"/>
                </a:lnTo>
                <a:lnTo>
                  <a:pt x="2037" y="552"/>
                </a:lnTo>
                <a:lnTo>
                  <a:pt x="2037" y="556"/>
                </a:lnTo>
                <a:lnTo>
                  <a:pt x="2043" y="556"/>
                </a:lnTo>
                <a:lnTo>
                  <a:pt x="2043" y="562"/>
                </a:lnTo>
                <a:lnTo>
                  <a:pt x="2051" y="562"/>
                </a:lnTo>
                <a:lnTo>
                  <a:pt x="2051" y="566"/>
                </a:lnTo>
                <a:lnTo>
                  <a:pt x="2077" y="566"/>
                </a:lnTo>
                <a:lnTo>
                  <a:pt x="2077" y="572"/>
                </a:lnTo>
                <a:lnTo>
                  <a:pt x="2093" y="572"/>
                </a:lnTo>
                <a:lnTo>
                  <a:pt x="2093" y="576"/>
                </a:lnTo>
                <a:lnTo>
                  <a:pt x="2097" y="576"/>
                </a:lnTo>
                <a:lnTo>
                  <a:pt x="2097" y="580"/>
                </a:lnTo>
                <a:lnTo>
                  <a:pt x="2119" y="580"/>
                </a:lnTo>
                <a:lnTo>
                  <a:pt x="2119" y="586"/>
                </a:lnTo>
                <a:lnTo>
                  <a:pt x="2129" y="586"/>
                </a:lnTo>
                <a:lnTo>
                  <a:pt x="2129" y="590"/>
                </a:lnTo>
                <a:lnTo>
                  <a:pt x="2135" y="590"/>
                </a:lnTo>
                <a:lnTo>
                  <a:pt x="2135" y="596"/>
                </a:lnTo>
                <a:lnTo>
                  <a:pt x="2149" y="596"/>
                </a:lnTo>
                <a:lnTo>
                  <a:pt x="2149" y="600"/>
                </a:lnTo>
                <a:lnTo>
                  <a:pt x="2151" y="600"/>
                </a:lnTo>
                <a:lnTo>
                  <a:pt x="2151" y="604"/>
                </a:lnTo>
                <a:lnTo>
                  <a:pt x="2155" y="604"/>
                </a:lnTo>
                <a:lnTo>
                  <a:pt x="2155" y="610"/>
                </a:lnTo>
                <a:lnTo>
                  <a:pt x="2213" y="610"/>
                </a:lnTo>
                <a:lnTo>
                  <a:pt x="2213" y="614"/>
                </a:lnTo>
                <a:lnTo>
                  <a:pt x="2257" y="614"/>
                </a:lnTo>
                <a:lnTo>
                  <a:pt x="2257" y="620"/>
                </a:lnTo>
                <a:lnTo>
                  <a:pt x="2259" y="620"/>
                </a:lnTo>
                <a:lnTo>
                  <a:pt x="2259" y="624"/>
                </a:lnTo>
                <a:lnTo>
                  <a:pt x="2283" y="624"/>
                </a:lnTo>
                <a:lnTo>
                  <a:pt x="2283" y="630"/>
                </a:lnTo>
                <a:lnTo>
                  <a:pt x="2337" y="630"/>
                </a:lnTo>
                <a:lnTo>
                  <a:pt x="2337" y="634"/>
                </a:lnTo>
                <a:lnTo>
                  <a:pt x="2345" y="634"/>
                </a:lnTo>
                <a:lnTo>
                  <a:pt x="2345" y="638"/>
                </a:lnTo>
                <a:lnTo>
                  <a:pt x="2367" y="638"/>
                </a:lnTo>
                <a:lnTo>
                  <a:pt x="2367" y="644"/>
                </a:lnTo>
                <a:lnTo>
                  <a:pt x="2383" y="644"/>
                </a:lnTo>
                <a:lnTo>
                  <a:pt x="2383" y="654"/>
                </a:lnTo>
                <a:lnTo>
                  <a:pt x="2401" y="654"/>
                </a:lnTo>
                <a:lnTo>
                  <a:pt x="2401" y="658"/>
                </a:lnTo>
                <a:lnTo>
                  <a:pt x="2441" y="658"/>
                </a:lnTo>
                <a:lnTo>
                  <a:pt x="2441" y="664"/>
                </a:lnTo>
                <a:lnTo>
                  <a:pt x="2443" y="664"/>
                </a:lnTo>
                <a:lnTo>
                  <a:pt x="2443" y="668"/>
                </a:lnTo>
                <a:lnTo>
                  <a:pt x="2451" y="668"/>
                </a:lnTo>
                <a:lnTo>
                  <a:pt x="2459" y="668"/>
                </a:lnTo>
                <a:lnTo>
                  <a:pt x="2459" y="672"/>
                </a:lnTo>
                <a:lnTo>
                  <a:pt x="2475" y="672"/>
                </a:lnTo>
                <a:lnTo>
                  <a:pt x="2483" y="672"/>
                </a:lnTo>
                <a:lnTo>
                  <a:pt x="2495" y="672"/>
                </a:lnTo>
                <a:lnTo>
                  <a:pt x="2495" y="678"/>
                </a:lnTo>
                <a:lnTo>
                  <a:pt x="2499" y="678"/>
                </a:lnTo>
                <a:lnTo>
                  <a:pt x="2499" y="682"/>
                </a:lnTo>
                <a:lnTo>
                  <a:pt x="2503" y="682"/>
                </a:lnTo>
                <a:lnTo>
                  <a:pt x="2503" y="688"/>
                </a:lnTo>
                <a:lnTo>
                  <a:pt x="2515" y="688"/>
                </a:lnTo>
                <a:lnTo>
                  <a:pt x="2517" y="688"/>
                </a:lnTo>
                <a:lnTo>
                  <a:pt x="2517" y="692"/>
                </a:lnTo>
                <a:lnTo>
                  <a:pt x="2523" y="692"/>
                </a:lnTo>
                <a:lnTo>
                  <a:pt x="2523" y="698"/>
                </a:lnTo>
                <a:lnTo>
                  <a:pt x="2525" y="698"/>
                </a:lnTo>
                <a:lnTo>
                  <a:pt x="2525" y="702"/>
                </a:lnTo>
                <a:lnTo>
                  <a:pt x="2527" y="702"/>
                </a:lnTo>
                <a:lnTo>
                  <a:pt x="2527" y="708"/>
                </a:lnTo>
                <a:lnTo>
                  <a:pt x="2535" y="708"/>
                </a:lnTo>
                <a:lnTo>
                  <a:pt x="2535" y="714"/>
                </a:lnTo>
                <a:lnTo>
                  <a:pt x="2541" y="714"/>
                </a:lnTo>
                <a:lnTo>
                  <a:pt x="2541" y="718"/>
                </a:lnTo>
                <a:lnTo>
                  <a:pt x="2551" y="718"/>
                </a:lnTo>
                <a:lnTo>
                  <a:pt x="2561" y="718"/>
                </a:lnTo>
                <a:lnTo>
                  <a:pt x="2567" y="718"/>
                </a:lnTo>
                <a:lnTo>
                  <a:pt x="2581" y="718"/>
                </a:lnTo>
                <a:lnTo>
                  <a:pt x="2583" y="718"/>
                </a:lnTo>
                <a:lnTo>
                  <a:pt x="2591" y="718"/>
                </a:lnTo>
                <a:lnTo>
                  <a:pt x="2593" y="718"/>
                </a:lnTo>
                <a:lnTo>
                  <a:pt x="2605" y="718"/>
                </a:lnTo>
                <a:lnTo>
                  <a:pt x="2605" y="724"/>
                </a:lnTo>
                <a:lnTo>
                  <a:pt x="2609" y="724"/>
                </a:lnTo>
                <a:lnTo>
                  <a:pt x="2609" y="728"/>
                </a:lnTo>
                <a:lnTo>
                  <a:pt x="2623" y="728"/>
                </a:lnTo>
                <a:lnTo>
                  <a:pt x="2633" y="728"/>
                </a:lnTo>
                <a:lnTo>
                  <a:pt x="2633" y="734"/>
                </a:lnTo>
                <a:lnTo>
                  <a:pt x="2639" y="734"/>
                </a:lnTo>
                <a:lnTo>
                  <a:pt x="2639" y="740"/>
                </a:lnTo>
                <a:lnTo>
                  <a:pt x="2641" y="740"/>
                </a:lnTo>
                <a:lnTo>
                  <a:pt x="2643" y="740"/>
                </a:lnTo>
                <a:lnTo>
                  <a:pt x="2647" y="740"/>
                </a:lnTo>
                <a:lnTo>
                  <a:pt x="2649" y="740"/>
                </a:lnTo>
                <a:lnTo>
                  <a:pt x="2649" y="744"/>
                </a:lnTo>
                <a:lnTo>
                  <a:pt x="2651" y="744"/>
                </a:lnTo>
                <a:lnTo>
                  <a:pt x="2651" y="750"/>
                </a:lnTo>
                <a:lnTo>
                  <a:pt x="2659" y="750"/>
                </a:lnTo>
                <a:lnTo>
                  <a:pt x="2659" y="756"/>
                </a:lnTo>
                <a:lnTo>
                  <a:pt x="2663" y="756"/>
                </a:lnTo>
                <a:lnTo>
                  <a:pt x="2665" y="756"/>
                </a:lnTo>
                <a:lnTo>
                  <a:pt x="2669" y="756"/>
                </a:lnTo>
                <a:lnTo>
                  <a:pt x="2681" y="756"/>
                </a:lnTo>
                <a:lnTo>
                  <a:pt x="2681" y="762"/>
                </a:lnTo>
                <a:lnTo>
                  <a:pt x="2691" y="762"/>
                </a:lnTo>
                <a:lnTo>
                  <a:pt x="2691" y="766"/>
                </a:lnTo>
                <a:lnTo>
                  <a:pt x="2699" y="766"/>
                </a:lnTo>
                <a:lnTo>
                  <a:pt x="2717" y="766"/>
                </a:lnTo>
                <a:lnTo>
                  <a:pt x="2723" y="766"/>
                </a:lnTo>
                <a:lnTo>
                  <a:pt x="2731" y="766"/>
                </a:lnTo>
                <a:lnTo>
                  <a:pt x="2735" y="766"/>
                </a:lnTo>
                <a:lnTo>
                  <a:pt x="2739" y="766"/>
                </a:lnTo>
                <a:lnTo>
                  <a:pt x="2741" y="766"/>
                </a:lnTo>
                <a:lnTo>
                  <a:pt x="2747" y="766"/>
                </a:lnTo>
                <a:lnTo>
                  <a:pt x="2751" y="766"/>
                </a:lnTo>
                <a:lnTo>
                  <a:pt x="2757" y="766"/>
                </a:lnTo>
                <a:lnTo>
                  <a:pt x="2757" y="772"/>
                </a:lnTo>
                <a:lnTo>
                  <a:pt x="2759" y="772"/>
                </a:lnTo>
                <a:lnTo>
                  <a:pt x="2759" y="778"/>
                </a:lnTo>
                <a:lnTo>
                  <a:pt x="2771" y="778"/>
                </a:lnTo>
                <a:lnTo>
                  <a:pt x="2773" y="778"/>
                </a:lnTo>
                <a:lnTo>
                  <a:pt x="2779" y="778"/>
                </a:lnTo>
                <a:lnTo>
                  <a:pt x="2779" y="792"/>
                </a:lnTo>
                <a:lnTo>
                  <a:pt x="2783" y="792"/>
                </a:lnTo>
                <a:lnTo>
                  <a:pt x="2789" y="792"/>
                </a:lnTo>
                <a:lnTo>
                  <a:pt x="2793" y="792"/>
                </a:lnTo>
                <a:lnTo>
                  <a:pt x="2799" y="792"/>
                </a:lnTo>
                <a:lnTo>
                  <a:pt x="2801" y="792"/>
                </a:lnTo>
                <a:lnTo>
                  <a:pt x="2805" y="792"/>
                </a:lnTo>
                <a:lnTo>
                  <a:pt x="2807" y="792"/>
                </a:lnTo>
                <a:lnTo>
                  <a:pt x="2809" y="792"/>
                </a:lnTo>
                <a:lnTo>
                  <a:pt x="2813" y="792"/>
                </a:lnTo>
                <a:lnTo>
                  <a:pt x="2817" y="792"/>
                </a:lnTo>
                <a:lnTo>
                  <a:pt x="2843" y="792"/>
                </a:lnTo>
                <a:lnTo>
                  <a:pt x="2849" y="792"/>
                </a:lnTo>
                <a:lnTo>
                  <a:pt x="2851" y="792"/>
                </a:lnTo>
                <a:lnTo>
                  <a:pt x="2851" y="798"/>
                </a:lnTo>
                <a:lnTo>
                  <a:pt x="2857" y="798"/>
                </a:lnTo>
                <a:lnTo>
                  <a:pt x="2857" y="804"/>
                </a:lnTo>
                <a:lnTo>
                  <a:pt x="2859" y="804"/>
                </a:lnTo>
                <a:lnTo>
                  <a:pt x="2863" y="804"/>
                </a:lnTo>
                <a:lnTo>
                  <a:pt x="2865" y="804"/>
                </a:lnTo>
                <a:lnTo>
                  <a:pt x="2881" y="804"/>
                </a:lnTo>
                <a:lnTo>
                  <a:pt x="2883" y="804"/>
                </a:lnTo>
                <a:lnTo>
                  <a:pt x="2887" y="804"/>
                </a:lnTo>
                <a:lnTo>
                  <a:pt x="2889" y="804"/>
                </a:lnTo>
                <a:lnTo>
                  <a:pt x="2889" y="812"/>
                </a:lnTo>
                <a:lnTo>
                  <a:pt x="2891" y="812"/>
                </a:lnTo>
                <a:lnTo>
                  <a:pt x="2899" y="812"/>
                </a:lnTo>
                <a:lnTo>
                  <a:pt x="2905" y="812"/>
                </a:lnTo>
                <a:lnTo>
                  <a:pt x="2905" y="818"/>
                </a:lnTo>
                <a:lnTo>
                  <a:pt x="2915" y="818"/>
                </a:lnTo>
                <a:lnTo>
                  <a:pt x="2916" y="818"/>
                </a:lnTo>
                <a:lnTo>
                  <a:pt x="2922" y="818"/>
                </a:lnTo>
                <a:lnTo>
                  <a:pt x="2936" y="818"/>
                </a:lnTo>
                <a:lnTo>
                  <a:pt x="2938" y="818"/>
                </a:lnTo>
                <a:lnTo>
                  <a:pt x="2940" y="818"/>
                </a:lnTo>
                <a:lnTo>
                  <a:pt x="2954" y="818"/>
                </a:lnTo>
                <a:lnTo>
                  <a:pt x="2956" y="818"/>
                </a:lnTo>
                <a:lnTo>
                  <a:pt x="2958" y="818"/>
                </a:lnTo>
                <a:lnTo>
                  <a:pt x="2962" y="818"/>
                </a:lnTo>
                <a:lnTo>
                  <a:pt x="2964" y="818"/>
                </a:lnTo>
                <a:lnTo>
                  <a:pt x="2978" y="818"/>
                </a:lnTo>
                <a:lnTo>
                  <a:pt x="2980" y="818"/>
                </a:lnTo>
                <a:lnTo>
                  <a:pt x="2990" y="818"/>
                </a:lnTo>
                <a:lnTo>
                  <a:pt x="2994" y="818"/>
                </a:lnTo>
                <a:lnTo>
                  <a:pt x="3002" y="818"/>
                </a:lnTo>
                <a:lnTo>
                  <a:pt x="3002" y="828"/>
                </a:lnTo>
                <a:lnTo>
                  <a:pt x="3006" y="828"/>
                </a:lnTo>
                <a:lnTo>
                  <a:pt x="3014" y="828"/>
                </a:lnTo>
                <a:lnTo>
                  <a:pt x="3014" y="836"/>
                </a:lnTo>
                <a:lnTo>
                  <a:pt x="3022" y="836"/>
                </a:lnTo>
                <a:lnTo>
                  <a:pt x="3024" y="836"/>
                </a:lnTo>
                <a:lnTo>
                  <a:pt x="3030" y="836"/>
                </a:lnTo>
                <a:lnTo>
                  <a:pt x="3036" y="836"/>
                </a:lnTo>
                <a:lnTo>
                  <a:pt x="3048" y="836"/>
                </a:lnTo>
                <a:lnTo>
                  <a:pt x="3054" y="836"/>
                </a:lnTo>
                <a:lnTo>
                  <a:pt x="3066" y="836"/>
                </a:lnTo>
                <a:lnTo>
                  <a:pt x="3074" y="836"/>
                </a:lnTo>
                <a:lnTo>
                  <a:pt x="3088" y="836"/>
                </a:lnTo>
                <a:lnTo>
                  <a:pt x="3096" y="836"/>
                </a:lnTo>
                <a:lnTo>
                  <a:pt x="3102" y="836"/>
                </a:lnTo>
                <a:lnTo>
                  <a:pt x="3104" y="836"/>
                </a:lnTo>
                <a:lnTo>
                  <a:pt x="3106" y="836"/>
                </a:lnTo>
                <a:lnTo>
                  <a:pt x="3110" y="836"/>
                </a:lnTo>
                <a:lnTo>
                  <a:pt x="3112" y="836"/>
                </a:lnTo>
                <a:lnTo>
                  <a:pt x="3118" y="836"/>
                </a:lnTo>
                <a:lnTo>
                  <a:pt x="3118" y="846"/>
                </a:lnTo>
                <a:lnTo>
                  <a:pt x="3138" y="846"/>
                </a:lnTo>
                <a:lnTo>
                  <a:pt x="3146" y="846"/>
                </a:lnTo>
                <a:lnTo>
                  <a:pt x="3148" y="846"/>
                </a:lnTo>
                <a:lnTo>
                  <a:pt x="3152" y="846"/>
                </a:lnTo>
                <a:lnTo>
                  <a:pt x="3160" y="846"/>
                </a:lnTo>
                <a:lnTo>
                  <a:pt x="3172" y="846"/>
                </a:lnTo>
                <a:lnTo>
                  <a:pt x="3176" y="846"/>
                </a:lnTo>
                <a:lnTo>
                  <a:pt x="3178" y="846"/>
                </a:lnTo>
                <a:lnTo>
                  <a:pt x="3180" y="846"/>
                </a:lnTo>
                <a:lnTo>
                  <a:pt x="3182" y="846"/>
                </a:lnTo>
                <a:lnTo>
                  <a:pt x="3196" y="846"/>
                </a:lnTo>
                <a:lnTo>
                  <a:pt x="3210" y="846"/>
                </a:lnTo>
                <a:lnTo>
                  <a:pt x="3212" y="846"/>
                </a:lnTo>
                <a:lnTo>
                  <a:pt x="3214" y="846"/>
                </a:lnTo>
                <a:lnTo>
                  <a:pt x="3218" y="846"/>
                </a:lnTo>
                <a:lnTo>
                  <a:pt x="3220" y="846"/>
                </a:lnTo>
                <a:lnTo>
                  <a:pt x="3234" y="846"/>
                </a:lnTo>
                <a:lnTo>
                  <a:pt x="3238" y="846"/>
                </a:lnTo>
                <a:lnTo>
                  <a:pt x="3238" y="860"/>
                </a:lnTo>
                <a:lnTo>
                  <a:pt x="3240" y="860"/>
                </a:lnTo>
                <a:lnTo>
                  <a:pt x="3244" y="860"/>
                </a:lnTo>
                <a:lnTo>
                  <a:pt x="3248" y="860"/>
                </a:lnTo>
                <a:lnTo>
                  <a:pt x="3252" y="860"/>
                </a:lnTo>
                <a:lnTo>
                  <a:pt x="3254" y="860"/>
                </a:lnTo>
                <a:lnTo>
                  <a:pt x="3256" y="860"/>
                </a:lnTo>
                <a:lnTo>
                  <a:pt x="3262" y="860"/>
                </a:lnTo>
                <a:lnTo>
                  <a:pt x="3270" y="860"/>
                </a:lnTo>
                <a:lnTo>
                  <a:pt x="3280" y="860"/>
                </a:lnTo>
                <a:lnTo>
                  <a:pt x="3284" y="860"/>
                </a:lnTo>
                <a:lnTo>
                  <a:pt x="3296" y="860"/>
                </a:lnTo>
                <a:lnTo>
                  <a:pt x="3318" y="860"/>
                </a:lnTo>
                <a:lnTo>
                  <a:pt x="3322" y="860"/>
                </a:lnTo>
                <a:lnTo>
                  <a:pt x="3326" y="860"/>
                </a:lnTo>
                <a:lnTo>
                  <a:pt x="3326" y="876"/>
                </a:lnTo>
                <a:lnTo>
                  <a:pt x="3328" y="876"/>
                </a:lnTo>
                <a:lnTo>
                  <a:pt x="3342" y="876"/>
                </a:lnTo>
                <a:lnTo>
                  <a:pt x="3360" y="876"/>
                </a:lnTo>
                <a:lnTo>
                  <a:pt x="3364" y="876"/>
                </a:lnTo>
                <a:lnTo>
                  <a:pt x="3380" y="876"/>
                </a:lnTo>
                <a:lnTo>
                  <a:pt x="3388" y="876"/>
                </a:lnTo>
                <a:lnTo>
                  <a:pt x="3394" y="876"/>
                </a:lnTo>
                <a:lnTo>
                  <a:pt x="3396" y="876"/>
                </a:lnTo>
                <a:lnTo>
                  <a:pt x="3400" y="876"/>
                </a:lnTo>
                <a:lnTo>
                  <a:pt x="3408" y="876"/>
                </a:lnTo>
                <a:lnTo>
                  <a:pt x="3410" y="876"/>
                </a:lnTo>
                <a:lnTo>
                  <a:pt x="3412" y="876"/>
                </a:lnTo>
                <a:lnTo>
                  <a:pt x="3426" y="876"/>
                </a:lnTo>
                <a:lnTo>
                  <a:pt x="3430" y="876"/>
                </a:lnTo>
                <a:lnTo>
                  <a:pt x="3436" y="876"/>
                </a:lnTo>
                <a:lnTo>
                  <a:pt x="3442" y="876"/>
                </a:lnTo>
                <a:lnTo>
                  <a:pt x="3444" y="876"/>
                </a:lnTo>
                <a:lnTo>
                  <a:pt x="3444" y="900"/>
                </a:lnTo>
                <a:lnTo>
                  <a:pt x="3470" y="900"/>
                </a:lnTo>
                <a:lnTo>
                  <a:pt x="3472" y="900"/>
                </a:lnTo>
                <a:lnTo>
                  <a:pt x="3476" y="900"/>
                </a:lnTo>
                <a:lnTo>
                  <a:pt x="3478" y="900"/>
                </a:lnTo>
                <a:lnTo>
                  <a:pt x="3488" y="900"/>
                </a:lnTo>
                <a:lnTo>
                  <a:pt x="3488" y="930"/>
                </a:lnTo>
                <a:lnTo>
                  <a:pt x="3508" y="930"/>
                </a:lnTo>
                <a:lnTo>
                  <a:pt x="3512" y="930"/>
                </a:lnTo>
                <a:lnTo>
                  <a:pt x="3516" y="930"/>
                </a:lnTo>
                <a:lnTo>
                  <a:pt x="3526" y="930"/>
                </a:lnTo>
                <a:lnTo>
                  <a:pt x="3542" y="930"/>
                </a:lnTo>
                <a:lnTo>
                  <a:pt x="3544" y="930"/>
                </a:lnTo>
                <a:lnTo>
                  <a:pt x="3546" y="930"/>
                </a:lnTo>
                <a:lnTo>
                  <a:pt x="3550" y="930"/>
                </a:lnTo>
                <a:lnTo>
                  <a:pt x="3584" y="930"/>
                </a:lnTo>
                <a:lnTo>
                  <a:pt x="3586" y="930"/>
                </a:lnTo>
                <a:lnTo>
                  <a:pt x="3602" y="930"/>
                </a:lnTo>
                <a:lnTo>
                  <a:pt x="3604" y="930"/>
                </a:lnTo>
                <a:lnTo>
                  <a:pt x="3618" y="930"/>
                </a:lnTo>
                <a:lnTo>
                  <a:pt x="3620" y="930"/>
                </a:lnTo>
                <a:lnTo>
                  <a:pt x="3658" y="930"/>
                </a:lnTo>
                <a:lnTo>
                  <a:pt x="3660" y="930"/>
                </a:lnTo>
                <a:lnTo>
                  <a:pt x="3678" y="930"/>
                </a:lnTo>
                <a:lnTo>
                  <a:pt x="3692" y="930"/>
                </a:lnTo>
                <a:lnTo>
                  <a:pt x="3694" y="930"/>
                </a:lnTo>
                <a:lnTo>
                  <a:pt x="3698" y="930"/>
                </a:lnTo>
                <a:lnTo>
                  <a:pt x="3708" y="930"/>
                </a:lnTo>
                <a:lnTo>
                  <a:pt x="3710" y="930"/>
                </a:lnTo>
                <a:lnTo>
                  <a:pt x="3732" y="930"/>
                </a:lnTo>
                <a:lnTo>
                  <a:pt x="3766" y="930"/>
                </a:lnTo>
                <a:lnTo>
                  <a:pt x="3768" y="930"/>
                </a:lnTo>
                <a:lnTo>
                  <a:pt x="3770" y="930"/>
                </a:lnTo>
                <a:lnTo>
                  <a:pt x="3856" y="930"/>
                </a:lnTo>
              </a:path>
            </a:pathLst>
          </a:custGeom>
          <a:noFill/>
          <a:ln w="2540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2" name="Line 172">
            <a:extLst>
              <a:ext uri="{FF2B5EF4-FFF2-40B4-BE49-F238E27FC236}">
                <a16:creationId xmlns:a16="http://schemas.microsoft.com/office/drawing/2014/main" id="{07346786-285D-0735-AFDF-D0BF84A32C9F}"/>
              </a:ext>
            </a:extLst>
          </p:cNvPr>
          <p:cNvSpPr>
            <a:spLocks noChangeShapeType="1"/>
          </p:cNvSpPr>
          <p:nvPr/>
        </p:nvSpPr>
        <p:spPr bwMode="auto">
          <a:xfrm>
            <a:off x="86109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3" name="Line 173">
            <a:extLst>
              <a:ext uri="{FF2B5EF4-FFF2-40B4-BE49-F238E27FC236}">
                <a16:creationId xmlns:a16="http://schemas.microsoft.com/office/drawing/2014/main" id="{212861A1-026E-170F-2ADA-5EA9675F72A3}"/>
              </a:ext>
            </a:extLst>
          </p:cNvPr>
          <p:cNvSpPr>
            <a:spLocks noChangeShapeType="1"/>
          </p:cNvSpPr>
          <p:nvPr/>
        </p:nvSpPr>
        <p:spPr bwMode="auto">
          <a:xfrm>
            <a:off x="847758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4" name="Line 174">
            <a:extLst>
              <a:ext uri="{FF2B5EF4-FFF2-40B4-BE49-F238E27FC236}">
                <a16:creationId xmlns:a16="http://schemas.microsoft.com/office/drawing/2014/main" id="{F4324849-8859-5A54-F31A-3DF7A2AD0131}"/>
              </a:ext>
            </a:extLst>
          </p:cNvPr>
          <p:cNvSpPr>
            <a:spLocks noChangeShapeType="1"/>
          </p:cNvSpPr>
          <p:nvPr/>
        </p:nvSpPr>
        <p:spPr bwMode="auto">
          <a:xfrm>
            <a:off x="84712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5" name="Line 175">
            <a:extLst>
              <a:ext uri="{FF2B5EF4-FFF2-40B4-BE49-F238E27FC236}">
                <a16:creationId xmlns:a16="http://schemas.microsoft.com/office/drawing/2014/main" id="{87B2DA9E-CB32-7956-DB89-4709C2AC9EF4}"/>
              </a:ext>
            </a:extLst>
          </p:cNvPr>
          <p:cNvSpPr>
            <a:spLocks noChangeShapeType="1"/>
          </p:cNvSpPr>
          <p:nvPr/>
        </p:nvSpPr>
        <p:spPr bwMode="auto">
          <a:xfrm>
            <a:off x="84204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6" name="Line 176">
            <a:extLst>
              <a:ext uri="{FF2B5EF4-FFF2-40B4-BE49-F238E27FC236}">
                <a16:creationId xmlns:a16="http://schemas.microsoft.com/office/drawing/2014/main" id="{7C908861-6001-D3C3-6EA2-94CE36E69769}"/>
              </a:ext>
            </a:extLst>
          </p:cNvPr>
          <p:cNvSpPr>
            <a:spLocks noChangeShapeType="1"/>
          </p:cNvSpPr>
          <p:nvPr/>
        </p:nvSpPr>
        <p:spPr bwMode="auto">
          <a:xfrm>
            <a:off x="838868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7" name="Line 177">
            <a:extLst>
              <a:ext uri="{FF2B5EF4-FFF2-40B4-BE49-F238E27FC236}">
                <a16:creationId xmlns:a16="http://schemas.microsoft.com/office/drawing/2014/main" id="{F19E33E8-B379-EDEB-F6B1-96F96D6D861E}"/>
              </a:ext>
            </a:extLst>
          </p:cNvPr>
          <p:cNvSpPr>
            <a:spLocks noChangeShapeType="1"/>
          </p:cNvSpPr>
          <p:nvPr/>
        </p:nvSpPr>
        <p:spPr bwMode="auto">
          <a:xfrm>
            <a:off x="83823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8" name="Line 178">
            <a:extLst>
              <a:ext uri="{FF2B5EF4-FFF2-40B4-BE49-F238E27FC236}">
                <a16:creationId xmlns:a16="http://schemas.microsoft.com/office/drawing/2014/main" id="{814F6F98-741A-60CE-7928-71DD51D4838E}"/>
              </a:ext>
            </a:extLst>
          </p:cNvPr>
          <p:cNvSpPr>
            <a:spLocks noChangeShapeType="1"/>
          </p:cNvSpPr>
          <p:nvPr/>
        </p:nvSpPr>
        <p:spPr bwMode="auto">
          <a:xfrm>
            <a:off x="836328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29" name="Line 179">
            <a:extLst>
              <a:ext uri="{FF2B5EF4-FFF2-40B4-BE49-F238E27FC236}">
                <a16:creationId xmlns:a16="http://schemas.microsoft.com/office/drawing/2014/main" id="{0CB07122-66C9-AE03-DE6C-75A4B28CF4A8}"/>
              </a:ext>
            </a:extLst>
          </p:cNvPr>
          <p:cNvSpPr>
            <a:spLocks noChangeShapeType="1"/>
          </p:cNvSpPr>
          <p:nvPr/>
        </p:nvSpPr>
        <p:spPr bwMode="auto">
          <a:xfrm>
            <a:off x="835375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0" name="Line 180">
            <a:extLst>
              <a:ext uri="{FF2B5EF4-FFF2-40B4-BE49-F238E27FC236}">
                <a16:creationId xmlns:a16="http://schemas.microsoft.com/office/drawing/2014/main" id="{EEF44C1E-A20D-1278-CCCC-53BD78156A9C}"/>
              </a:ext>
            </a:extLst>
          </p:cNvPr>
          <p:cNvSpPr>
            <a:spLocks noChangeShapeType="1"/>
          </p:cNvSpPr>
          <p:nvPr/>
        </p:nvSpPr>
        <p:spPr bwMode="auto">
          <a:xfrm>
            <a:off x="833788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1" name="Line 181">
            <a:extLst>
              <a:ext uri="{FF2B5EF4-FFF2-40B4-BE49-F238E27FC236}">
                <a16:creationId xmlns:a16="http://schemas.microsoft.com/office/drawing/2014/main" id="{636E5DBD-1F5F-39BE-E625-952333EE18C1}"/>
              </a:ext>
            </a:extLst>
          </p:cNvPr>
          <p:cNvSpPr>
            <a:spLocks noChangeShapeType="1"/>
          </p:cNvSpPr>
          <p:nvPr/>
        </p:nvSpPr>
        <p:spPr bwMode="auto">
          <a:xfrm>
            <a:off x="83061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2" name="Line 182">
            <a:extLst>
              <a:ext uri="{FF2B5EF4-FFF2-40B4-BE49-F238E27FC236}">
                <a16:creationId xmlns:a16="http://schemas.microsoft.com/office/drawing/2014/main" id="{3364F9C4-1EF8-80E1-163D-70B682A8050D}"/>
              </a:ext>
            </a:extLst>
          </p:cNvPr>
          <p:cNvSpPr>
            <a:spLocks noChangeShapeType="1"/>
          </p:cNvSpPr>
          <p:nvPr/>
        </p:nvSpPr>
        <p:spPr bwMode="auto">
          <a:xfrm>
            <a:off x="824580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3" name="Line 183">
            <a:extLst>
              <a:ext uri="{FF2B5EF4-FFF2-40B4-BE49-F238E27FC236}">
                <a16:creationId xmlns:a16="http://schemas.microsoft.com/office/drawing/2014/main" id="{483872B2-8092-5CDF-EB6F-069859271D60}"/>
              </a:ext>
            </a:extLst>
          </p:cNvPr>
          <p:cNvSpPr>
            <a:spLocks noChangeShapeType="1"/>
          </p:cNvSpPr>
          <p:nvPr/>
        </p:nvSpPr>
        <p:spPr bwMode="auto">
          <a:xfrm>
            <a:off x="823945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4" name="Line 184">
            <a:extLst>
              <a:ext uri="{FF2B5EF4-FFF2-40B4-BE49-F238E27FC236}">
                <a16:creationId xmlns:a16="http://schemas.microsoft.com/office/drawing/2014/main" id="{0F36E8ED-0E9B-7022-56DD-D053352588BD}"/>
              </a:ext>
            </a:extLst>
          </p:cNvPr>
          <p:cNvSpPr>
            <a:spLocks noChangeShapeType="1"/>
          </p:cNvSpPr>
          <p:nvPr/>
        </p:nvSpPr>
        <p:spPr bwMode="auto">
          <a:xfrm>
            <a:off x="822040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5" name="Line 185">
            <a:extLst>
              <a:ext uri="{FF2B5EF4-FFF2-40B4-BE49-F238E27FC236}">
                <a16:creationId xmlns:a16="http://schemas.microsoft.com/office/drawing/2014/main" id="{F00FEFBA-D32B-7681-FDE0-607C5FE74B21}"/>
              </a:ext>
            </a:extLst>
          </p:cNvPr>
          <p:cNvSpPr>
            <a:spLocks noChangeShapeType="1"/>
          </p:cNvSpPr>
          <p:nvPr/>
        </p:nvSpPr>
        <p:spPr bwMode="auto">
          <a:xfrm>
            <a:off x="821405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6" name="Line 186">
            <a:extLst>
              <a:ext uri="{FF2B5EF4-FFF2-40B4-BE49-F238E27FC236}">
                <a16:creationId xmlns:a16="http://schemas.microsoft.com/office/drawing/2014/main" id="{CF01B545-B048-27A7-CE2F-E2D5104728EF}"/>
              </a:ext>
            </a:extLst>
          </p:cNvPr>
          <p:cNvSpPr>
            <a:spLocks noChangeShapeType="1"/>
          </p:cNvSpPr>
          <p:nvPr/>
        </p:nvSpPr>
        <p:spPr bwMode="auto">
          <a:xfrm>
            <a:off x="818865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7" name="Line 187">
            <a:extLst>
              <a:ext uri="{FF2B5EF4-FFF2-40B4-BE49-F238E27FC236}">
                <a16:creationId xmlns:a16="http://schemas.microsoft.com/office/drawing/2014/main" id="{1F34567A-146D-E062-5113-6981C9487525}"/>
              </a:ext>
            </a:extLst>
          </p:cNvPr>
          <p:cNvSpPr>
            <a:spLocks noChangeShapeType="1"/>
          </p:cNvSpPr>
          <p:nvPr/>
        </p:nvSpPr>
        <p:spPr bwMode="auto">
          <a:xfrm>
            <a:off x="81283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8" name="Line 188">
            <a:extLst>
              <a:ext uri="{FF2B5EF4-FFF2-40B4-BE49-F238E27FC236}">
                <a16:creationId xmlns:a16="http://schemas.microsoft.com/office/drawing/2014/main" id="{ACA8004D-1E2D-F845-0791-B072FC689C62}"/>
              </a:ext>
            </a:extLst>
          </p:cNvPr>
          <p:cNvSpPr>
            <a:spLocks noChangeShapeType="1"/>
          </p:cNvSpPr>
          <p:nvPr/>
        </p:nvSpPr>
        <p:spPr bwMode="auto">
          <a:xfrm>
            <a:off x="8125159"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39" name="Line 189">
            <a:extLst>
              <a:ext uri="{FF2B5EF4-FFF2-40B4-BE49-F238E27FC236}">
                <a16:creationId xmlns:a16="http://schemas.microsoft.com/office/drawing/2014/main" id="{C227DD26-75B4-652F-CAE6-F7CC215207B3}"/>
              </a:ext>
            </a:extLst>
          </p:cNvPr>
          <p:cNvSpPr>
            <a:spLocks noChangeShapeType="1"/>
          </p:cNvSpPr>
          <p:nvPr/>
        </p:nvSpPr>
        <p:spPr bwMode="auto">
          <a:xfrm>
            <a:off x="81156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0" name="Line 190">
            <a:extLst>
              <a:ext uri="{FF2B5EF4-FFF2-40B4-BE49-F238E27FC236}">
                <a16:creationId xmlns:a16="http://schemas.microsoft.com/office/drawing/2014/main" id="{823DE8D3-80A8-227D-CB52-EB4FF7975D90}"/>
              </a:ext>
            </a:extLst>
          </p:cNvPr>
          <p:cNvSpPr>
            <a:spLocks noChangeShapeType="1"/>
          </p:cNvSpPr>
          <p:nvPr/>
        </p:nvSpPr>
        <p:spPr bwMode="auto">
          <a:xfrm>
            <a:off x="80902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1" name="Line 191">
            <a:extLst>
              <a:ext uri="{FF2B5EF4-FFF2-40B4-BE49-F238E27FC236}">
                <a16:creationId xmlns:a16="http://schemas.microsoft.com/office/drawing/2014/main" id="{6FEBA0D3-2388-3E6D-FF30-76E0AAB9F48D}"/>
              </a:ext>
            </a:extLst>
          </p:cNvPr>
          <p:cNvSpPr>
            <a:spLocks noChangeShapeType="1"/>
          </p:cNvSpPr>
          <p:nvPr/>
        </p:nvSpPr>
        <p:spPr bwMode="auto">
          <a:xfrm>
            <a:off x="80902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2" name="Line 192">
            <a:extLst>
              <a:ext uri="{FF2B5EF4-FFF2-40B4-BE49-F238E27FC236}">
                <a16:creationId xmlns:a16="http://schemas.microsoft.com/office/drawing/2014/main" id="{7BAF89EB-BA43-C2FA-418C-EFACD028DD9E}"/>
              </a:ext>
            </a:extLst>
          </p:cNvPr>
          <p:cNvSpPr>
            <a:spLocks noChangeShapeType="1"/>
          </p:cNvSpPr>
          <p:nvPr/>
        </p:nvSpPr>
        <p:spPr bwMode="auto">
          <a:xfrm>
            <a:off x="80775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3" name="Line 193">
            <a:extLst>
              <a:ext uri="{FF2B5EF4-FFF2-40B4-BE49-F238E27FC236}">
                <a16:creationId xmlns:a16="http://schemas.microsoft.com/office/drawing/2014/main" id="{D8278DF8-51F3-79FF-4FEC-1DB6F50B6713}"/>
              </a:ext>
            </a:extLst>
          </p:cNvPr>
          <p:cNvSpPr>
            <a:spLocks noChangeShapeType="1"/>
          </p:cNvSpPr>
          <p:nvPr/>
        </p:nvSpPr>
        <p:spPr bwMode="auto">
          <a:xfrm>
            <a:off x="80775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4" name="Line 194">
            <a:extLst>
              <a:ext uri="{FF2B5EF4-FFF2-40B4-BE49-F238E27FC236}">
                <a16:creationId xmlns:a16="http://schemas.microsoft.com/office/drawing/2014/main" id="{9C94FC6C-823F-176D-544C-4C1E9AB2D769}"/>
              </a:ext>
            </a:extLst>
          </p:cNvPr>
          <p:cNvSpPr>
            <a:spLocks noChangeShapeType="1"/>
          </p:cNvSpPr>
          <p:nvPr/>
        </p:nvSpPr>
        <p:spPr bwMode="auto">
          <a:xfrm>
            <a:off x="8020384" y="27582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5" name="Line 195">
            <a:extLst>
              <a:ext uri="{FF2B5EF4-FFF2-40B4-BE49-F238E27FC236}">
                <a16:creationId xmlns:a16="http://schemas.microsoft.com/office/drawing/2014/main" id="{EF4B9A5A-66FA-7CAC-F710-F34E832C14E4}"/>
              </a:ext>
            </a:extLst>
          </p:cNvPr>
          <p:cNvSpPr>
            <a:spLocks noChangeShapeType="1"/>
          </p:cNvSpPr>
          <p:nvPr/>
        </p:nvSpPr>
        <p:spPr bwMode="auto">
          <a:xfrm>
            <a:off x="8014034" y="27582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6" name="Line 196">
            <a:extLst>
              <a:ext uri="{FF2B5EF4-FFF2-40B4-BE49-F238E27FC236}">
                <a16:creationId xmlns:a16="http://schemas.microsoft.com/office/drawing/2014/main" id="{A89021D9-615E-6A6F-47B7-497377651625}"/>
              </a:ext>
            </a:extLst>
          </p:cNvPr>
          <p:cNvSpPr>
            <a:spLocks noChangeShapeType="1"/>
          </p:cNvSpPr>
          <p:nvPr/>
        </p:nvSpPr>
        <p:spPr bwMode="auto">
          <a:xfrm>
            <a:off x="8004509" y="27582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7" name="Line 197">
            <a:extLst>
              <a:ext uri="{FF2B5EF4-FFF2-40B4-BE49-F238E27FC236}">
                <a16:creationId xmlns:a16="http://schemas.microsoft.com/office/drawing/2014/main" id="{69E27079-D0FA-4A2D-3223-3CBC2D9AD201}"/>
              </a:ext>
            </a:extLst>
          </p:cNvPr>
          <p:cNvSpPr>
            <a:spLocks noChangeShapeType="1"/>
          </p:cNvSpPr>
          <p:nvPr/>
        </p:nvSpPr>
        <p:spPr bwMode="auto">
          <a:xfrm>
            <a:off x="7963234"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8" name="Line 198">
            <a:extLst>
              <a:ext uri="{FF2B5EF4-FFF2-40B4-BE49-F238E27FC236}">
                <a16:creationId xmlns:a16="http://schemas.microsoft.com/office/drawing/2014/main" id="{E93CF7D3-A186-B189-3B6E-6A6F83D4B39E}"/>
              </a:ext>
            </a:extLst>
          </p:cNvPr>
          <p:cNvSpPr>
            <a:spLocks noChangeShapeType="1"/>
          </p:cNvSpPr>
          <p:nvPr/>
        </p:nvSpPr>
        <p:spPr bwMode="auto">
          <a:xfrm>
            <a:off x="7950534"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49" name="Line 199">
            <a:extLst>
              <a:ext uri="{FF2B5EF4-FFF2-40B4-BE49-F238E27FC236}">
                <a16:creationId xmlns:a16="http://schemas.microsoft.com/office/drawing/2014/main" id="{D6E70326-1768-5C3B-217F-CF0F31E7E64B}"/>
              </a:ext>
            </a:extLst>
          </p:cNvPr>
          <p:cNvSpPr>
            <a:spLocks noChangeShapeType="1"/>
          </p:cNvSpPr>
          <p:nvPr/>
        </p:nvSpPr>
        <p:spPr bwMode="auto">
          <a:xfrm>
            <a:off x="7944184"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50" name="Line 200">
            <a:extLst>
              <a:ext uri="{FF2B5EF4-FFF2-40B4-BE49-F238E27FC236}">
                <a16:creationId xmlns:a16="http://schemas.microsoft.com/office/drawing/2014/main" id="{B1B495E3-8DB2-1B04-DCDB-C825F7B29136}"/>
              </a:ext>
            </a:extLst>
          </p:cNvPr>
          <p:cNvSpPr>
            <a:spLocks noChangeShapeType="1"/>
          </p:cNvSpPr>
          <p:nvPr/>
        </p:nvSpPr>
        <p:spPr bwMode="auto">
          <a:xfrm>
            <a:off x="793465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51" name="Line 201">
            <a:extLst>
              <a:ext uri="{FF2B5EF4-FFF2-40B4-BE49-F238E27FC236}">
                <a16:creationId xmlns:a16="http://schemas.microsoft.com/office/drawing/2014/main" id="{C57B1651-3610-91F7-AFDF-AFEFE6AE81A0}"/>
              </a:ext>
            </a:extLst>
          </p:cNvPr>
          <p:cNvSpPr>
            <a:spLocks noChangeShapeType="1"/>
          </p:cNvSpPr>
          <p:nvPr/>
        </p:nvSpPr>
        <p:spPr bwMode="auto">
          <a:xfrm>
            <a:off x="7912434"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52" name="Line 202">
            <a:extLst>
              <a:ext uri="{FF2B5EF4-FFF2-40B4-BE49-F238E27FC236}">
                <a16:creationId xmlns:a16="http://schemas.microsoft.com/office/drawing/2014/main" id="{1064C1DF-3467-7AA5-B2C2-3E40F6C6DEB7}"/>
              </a:ext>
            </a:extLst>
          </p:cNvPr>
          <p:cNvSpPr>
            <a:spLocks noChangeShapeType="1"/>
          </p:cNvSpPr>
          <p:nvPr/>
        </p:nvSpPr>
        <p:spPr bwMode="auto">
          <a:xfrm>
            <a:off x="79029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53" name="Line 203">
            <a:extLst>
              <a:ext uri="{FF2B5EF4-FFF2-40B4-BE49-F238E27FC236}">
                <a16:creationId xmlns:a16="http://schemas.microsoft.com/office/drawing/2014/main" id="{6D40757E-6BEB-D1B7-B5BA-5C7A44AA27FD}"/>
              </a:ext>
            </a:extLst>
          </p:cNvPr>
          <p:cNvSpPr>
            <a:spLocks noChangeShapeType="1"/>
          </p:cNvSpPr>
          <p:nvPr/>
        </p:nvSpPr>
        <p:spPr bwMode="auto">
          <a:xfrm>
            <a:off x="78902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54" name="Line 204">
            <a:extLst>
              <a:ext uri="{FF2B5EF4-FFF2-40B4-BE49-F238E27FC236}">
                <a16:creationId xmlns:a16="http://schemas.microsoft.com/office/drawing/2014/main" id="{8DD0D9EA-A245-AE3E-40C6-1F428BA16980}"/>
              </a:ext>
            </a:extLst>
          </p:cNvPr>
          <p:cNvSpPr>
            <a:spLocks noChangeShapeType="1"/>
          </p:cNvSpPr>
          <p:nvPr/>
        </p:nvSpPr>
        <p:spPr bwMode="auto">
          <a:xfrm>
            <a:off x="788385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28" name="Line 206">
            <a:extLst>
              <a:ext uri="{FF2B5EF4-FFF2-40B4-BE49-F238E27FC236}">
                <a16:creationId xmlns:a16="http://schemas.microsoft.com/office/drawing/2014/main" id="{132569B8-86B0-FCFD-6701-EA68EDCD6C37}"/>
              </a:ext>
            </a:extLst>
          </p:cNvPr>
          <p:cNvSpPr>
            <a:spLocks noChangeShapeType="1"/>
          </p:cNvSpPr>
          <p:nvPr/>
        </p:nvSpPr>
        <p:spPr bwMode="auto">
          <a:xfrm>
            <a:off x="78775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29" name="Line 207">
            <a:extLst>
              <a:ext uri="{FF2B5EF4-FFF2-40B4-BE49-F238E27FC236}">
                <a16:creationId xmlns:a16="http://schemas.microsoft.com/office/drawing/2014/main" id="{A3B2DAB4-1AD3-85D6-578C-E0EF4AEC5B48}"/>
              </a:ext>
            </a:extLst>
          </p:cNvPr>
          <p:cNvSpPr>
            <a:spLocks noChangeShapeType="1"/>
          </p:cNvSpPr>
          <p:nvPr/>
        </p:nvSpPr>
        <p:spPr bwMode="auto">
          <a:xfrm>
            <a:off x="78648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0" name="Line 208">
            <a:extLst>
              <a:ext uri="{FF2B5EF4-FFF2-40B4-BE49-F238E27FC236}">
                <a16:creationId xmlns:a16="http://schemas.microsoft.com/office/drawing/2014/main" id="{A1A35DCB-1EC3-19F4-8066-DD052172CA79}"/>
              </a:ext>
            </a:extLst>
          </p:cNvPr>
          <p:cNvSpPr>
            <a:spLocks noChangeShapeType="1"/>
          </p:cNvSpPr>
          <p:nvPr/>
        </p:nvSpPr>
        <p:spPr bwMode="auto">
          <a:xfrm>
            <a:off x="78394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1" name="Line 209">
            <a:extLst>
              <a:ext uri="{FF2B5EF4-FFF2-40B4-BE49-F238E27FC236}">
                <a16:creationId xmlns:a16="http://schemas.microsoft.com/office/drawing/2014/main" id="{5809A745-DE53-908E-CAF1-059442B8F1F4}"/>
              </a:ext>
            </a:extLst>
          </p:cNvPr>
          <p:cNvSpPr>
            <a:spLocks noChangeShapeType="1"/>
          </p:cNvSpPr>
          <p:nvPr/>
        </p:nvSpPr>
        <p:spPr bwMode="auto">
          <a:xfrm>
            <a:off x="78267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2" name="Line 210">
            <a:extLst>
              <a:ext uri="{FF2B5EF4-FFF2-40B4-BE49-F238E27FC236}">
                <a16:creationId xmlns:a16="http://schemas.microsoft.com/office/drawing/2014/main" id="{E24E173C-8CD7-6F38-CD84-F7A75C1E4FC0}"/>
              </a:ext>
            </a:extLst>
          </p:cNvPr>
          <p:cNvSpPr>
            <a:spLocks noChangeShapeType="1"/>
          </p:cNvSpPr>
          <p:nvPr/>
        </p:nvSpPr>
        <p:spPr bwMode="auto">
          <a:xfrm>
            <a:off x="78013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3" name="Line 211">
            <a:extLst>
              <a:ext uri="{FF2B5EF4-FFF2-40B4-BE49-F238E27FC236}">
                <a16:creationId xmlns:a16="http://schemas.microsoft.com/office/drawing/2014/main" id="{65E3D50F-AE71-7EBD-15BA-5FAEF9A20B42}"/>
              </a:ext>
            </a:extLst>
          </p:cNvPr>
          <p:cNvSpPr>
            <a:spLocks noChangeShapeType="1"/>
          </p:cNvSpPr>
          <p:nvPr/>
        </p:nvSpPr>
        <p:spPr bwMode="auto">
          <a:xfrm>
            <a:off x="778225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4" name="Line 212">
            <a:extLst>
              <a:ext uri="{FF2B5EF4-FFF2-40B4-BE49-F238E27FC236}">
                <a16:creationId xmlns:a16="http://schemas.microsoft.com/office/drawing/2014/main" id="{9896C5BE-2B8A-74AC-72CA-0A6862E0DCEA}"/>
              </a:ext>
            </a:extLst>
          </p:cNvPr>
          <p:cNvSpPr>
            <a:spLocks noChangeShapeType="1"/>
          </p:cNvSpPr>
          <p:nvPr/>
        </p:nvSpPr>
        <p:spPr bwMode="auto">
          <a:xfrm>
            <a:off x="77663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5" name="Line 213">
            <a:extLst>
              <a:ext uri="{FF2B5EF4-FFF2-40B4-BE49-F238E27FC236}">
                <a16:creationId xmlns:a16="http://schemas.microsoft.com/office/drawing/2014/main" id="{35893E30-0AA3-DE1F-FE2B-65F40E7B6A3A}"/>
              </a:ext>
            </a:extLst>
          </p:cNvPr>
          <p:cNvSpPr>
            <a:spLocks noChangeShapeType="1"/>
          </p:cNvSpPr>
          <p:nvPr/>
        </p:nvSpPr>
        <p:spPr bwMode="auto">
          <a:xfrm>
            <a:off x="776003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6" name="Line 214">
            <a:extLst>
              <a:ext uri="{FF2B5EF4-FFF2-40B4-BE49-F238E27FC236}">
                <a16:creationId xmlns:a16="http://schemas.microsoft.com/office/drawing/2014/main" id="{0FF81FA4-5C1D-686A-8645-53CAF549D0C5}"/>
              </a:ext>
            </a:extLst>
          </p:cNvPr>
          <p:cNvSpPr>
            <a:spLocks noChangeShapeType="1"/>
          </p:cNvSpPr>
          <p:nvPr/>
        </p:nvSpPr>
        <p:spPr bwMode="auto">
          <a:xfrm>
            <a:off x="77282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7" name="Line 215">
            <a:extLst>
              <a:ext uri="{FF2B5EF4-FFF2-40B4-BE49-F238E27FC236}">
                <a16:creationId xmlns:a16="http://schemas.microsoft.com/office/drawing/2014/main" id="{C72AC0E7-3A9C-6C39-A463-2990BD3305CA}"/>
              </a:ext>
            </a:extLst>
          </p:cNvPr>
          <p:cNvSpPr>
            <a:spLocks noChangeShapeType="1"/>
          </p:cNvSpPr>
          <p:nvPr/>
        </p:nvSpPr>
        <p:spPr bwMode="auto">
          <a:xfrm>
            <a:off x="770923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8" name="Line 216">
            <a:extLst>
              <a:ext uri="{FF2B5EF4-FFF2-40B4-BE49-F238E27FC236}">
                <a16:creationId xmlns:a16="http://schemas.microsoft.com/office/drawing/2014/main" id="{0A55C073-3E27-B5B1-4B05-5CDDEDAB4ED6}"/>
              </a:ext>
            </a:extLst>
          </p:cNvPr>
          <p:cNvSpPr>
            <a:spLocks noChangeShapeType="1"/>
          </p:cNvSpPr>
          <p:nvPr/>
        </p:nvSpPr>
        <p:spPr bwMode="auto">
          <a:xfrm>
            <a:off x="77028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39" name="Line 217">
            <a:extLst>
              <a:ext uri="{FF2B5EF4-FFF2-40B4-BE49-F238E27FC236}">
                <a16:creationId xmlns:a16="http://schemas.microsoft.com/office/drawing/2014/main" id="{25F1BE43-39DF-30AE-BA95-0B8C8C5A7F0F}"/>
              </a:ext>
            </a:extLst>
          </p:cNvPr>
          <p:cNvSpPr>
            <a:spLocks noChangeShapeType="1"/>
          </p:cNvSpPr>
          <p:nvPr/>
        </p:nvSpPr>
        <p:spPr bwMode="auto">
          <a:xfrm>
            <a:off x="768383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0" name="Line 218">
            <a:extLst>
              <a:ext uri="{FF2B5EF4-FFF2-40B4-BE49-F238E27FC236}">
                <a16:creationId xmlns:a16="http://schemas.microsoft.com/office/drawing/2014/main" id="{C30DAC94-2471-D9B8-B8C3-91812F14175F}"/>
              </a:ext>
            </a:extLst>
          </p:cNvPr>
          <p:cNvSpPr>
            <a:spLocks noChangeShapeType="1"/>
          </p:cNvSpPr>
          <p:nvPr/>
        </p:nvSpPr>
        <p:spPr bwMode="auto">
          <a:xfrm>
            <a:off x="76774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1" name="Line 219">
            <a:extLst>
              <a:ext uri="{FF2B5EF4-FFF2-40B4-BE49-F238E27FC236}">
                <a16:creationId xmlns:a16="http://schemas.microsoft.com/office/drawing/2014/main" id="{64CABFE2-A65F-6BAB-FB45-AF6058F5F711}"/>
              </a:ext>
            </a:extLst>
          </p:cNvPr>
          <p:cNvSpPr>
            <a:spLocks noChangeShapeType="1"/>
          </p:cNvSpPr>
          <p:nvPr/>
        </p:nvSpPr>
        <p:spPr bwMode="auto">
          <a:xfrm>
            <a:off x="76647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2" name="Line 220">
            <a:extLst>
              <a:ext uri="{FF2B5EF4-FFF2-40B4-BE49-F238E27FC236}">
                <a16:creationId xmlns:a16="http://schemas.microsoft.com/office/drawing/2014/main" id="{E5C9BD90-6FB8-9E9E-E4F8-6FFF0D0217A0}"/>
              </a:ext>
            </a:extLst>
          </p:cNvPr>
          <p:cNvSpPr>
            <a:spLocks noChangeShapeType="1"/>
          </p:cNvSpPr>
          <p:nvPr/>
        </p:nvSpPr>
        <p:spPr bwMode="auto">
          <a:xfrm>
            <a:off x="765843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3" name="Line 221">
            <a:extLst>
              <a:ext uri="{FF2B5EF4-FFF2-40B4-BE49-F238E27FC236}">
                <a16:creationId xmlns:a16="http://schemas.microsoft.com/office/drawing/2014/main" id="{E4C3E99E-45D2-EF47-4E43-500E8CCE76B5}"/>
              </a:ext>
            </a:extLst>
          </p:cNvPr>
          <p:cNvSpPr>
            <a:spLocks noChangeShapeType="1"/>
          </p:cNvSpPr>
          <p:nvPr/>
        </p:nvSpPr>
        <p:spPr bwMode="auto">
          <a:xfrm>
            <a:off x="76520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4" name="Line 222">
            <a:extLst>
              <a:ext uri="{FF2B5EF4-FFF2-40B4-BE49-F238E27FC236}">
                <a16:creationId xmlns:a16="http://schemas.microsoft.com/office/drawing/2014/main" id="{5A4B829B-FCAC-D4D2-2C32-12C379EEC01A}"/>
              </a:ext>
            </a:extLst>
          </p:cNvPr>
          <p:cNvSpPr>
            <a:spLocks noChangeShapeType="1"/>
          </p:cNvSpPr>
          <p:nvPr/>
        </p:nvSpPr>
        <p:spPr bwMode="auto">
          <a:xfrm>
            <a:off x="764573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5" name="Line 223">
            <a:extLst>
              <a:ext uri="{FF2B5EF4-FFF2-40B4-BE49-F238E27FC236}">
                <a16:creationId xmlns:a16="http://schemas.microsoft.com/office/drawing/2014/main" id="{28852CEA-BACA-ECB2-3C5F-A2CA42358917}"/>
              </a:ext>
            </a:extLst>
          </p:cNvPr>
          <p:cNvSpPr>
            <a:spLocks noChangeShapeType="1"/>
          </p:cNvSpPr>
          <p:nvPr/>
        </p:nvSpPr>
        <p:spPr bwMode="auto">
          <a:xfrm>
            <a:off x="7639384" y="26947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6" name="Line 224">
            <a:extLst>
              <a:ext uri="{FF2B5EF4-FFF2-40B4-BE49-F238E27FC236}">
                <a16:creationId xmlns:a16="http://schemas.microsoft.com/office/drawing/2014/main" id="{78F8A943-430C-CD1B-E309-C84F542B67A7}"/>
              </a:ext>
            </a:extLst>
          </p:cNvPr>
          <p:cNvSpPr>
            <a:spLocks noChangeShapeType="1"/>
          </p:cNvSpPr>
          <p:nvPr/>
        </p:nvSpPr>
        <p:spPr bwMode="auto">
          <a:xfrm>
            <a:off x="762668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7" name="Line 225">
            <a:extLst>
              <a:ext uri="{FF2B5EF4-FFF2-40B4-BE49-F238E27FC236}">
                <a16:creationId xmlns:a16="http://schemas.microsoft.com/office/drawing/2014/main" id="{B58B8CB9-54DE-C752-6FCE-7387BF4843A3}"/>
              </a:ext>
            </a:extLst>
          </p:cNvPr>
          <p:cNvSpPr>
            <a:spLocks noChangeShapeType="1"/>
          </p:cNvSpPr>
          <p:nvPr/>
        </p:nvSpPr>
        <p:spPr bwMode="auto">
          <a:xfrm>
            <a:off x="760763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8" name="Line 226">
            <a:extLst>
              <a:ext uri="{FF2B5EF4-FFF2-40B4-BE49-F238E27FC236}">
                <a16:creationId xmlns:a16="http://schemas.microsoft.com/office/drawing/2014/main" id="{B098E45A-7D91-F0F3-E925-180F03A3398F}"/>
              </a:ext>
            </a:extLst>
          </p:cNvPr>
          <p:cNvSpPr>
            <a:spLocks noChangeShapeType="1"/>
          </p:cNvSpPr>
          <p:nvPr/>
        </p:nvSpPr>
        <p:spPr bwMode="auto">
          <a:xfrm>
            <a:off x="760128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49" name="Line 227">
            <a:extLst>
              <a:ext uri="{FF2B5EF4-FFF2-40B4-BE49-F238E27FC236}">
                <a16:creationId xmlns:a16="http://schemas.microsoft.com/office/drawing/2014/main" id="{6EB74DCE-61A2-EE41-4DF9-5360EAC97EE0}"/>
              </a:ext>
            </a:extLst>
          </p:cNvPr>
          <p:cNvSpPr>
            <a:spLocks noChangeShapeType="1"/>
          </p:cNvSpPr>
          <p:nvPr/>
        </p:nvSpPr>
        <p:spPr bwMode="auto">
          <a:xfrm>
            <a:off x="759493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0" name="Line 228">
            <a:extLst>
              <a:ext uri="{FF2B5EF4-FFF2-40B4-BE49-F238E27FC236}">
                <a16:creationId xmlns:a16="http://schemas.microsoft.com/office/drawing/2014/main" id="{70C8896C-A789-78CE-932B-5215FAB4E755}"/>
              </a:ext>
            </a:extLst>
          </p:cNvPr>
          <p:cNvSpPr>
            <a:spLocks noChangeShapeType="1"/>
          </p:cNvSpPr>
          <p:nvPr/>
        </p:nvSpPr>
        <p:spPr bwMode="auto">
          <a:xfrm>
            <a:off x="756635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1" name="Line 229">
            <a:extLst>
              <a:ext uri="{FF2B5EF4-FFF2-40B4-BE49-F238E27FC236}">
                <a16:creationId xmlns:a16="http://schemas.microsoft.com/office/drawing/2014/main" id="{279C160E-C044-C1D5-AA94-7B13CFA63D6A}"/>
              </a:ext>
            </a:extLst>
          </p:cNvPr>
          <p:cNvSpPr>
            <a:spLocks noChangeShapeType="1"/>
          </p:cNvSpPr>
          <p:nvPr/>
        </p:nvSpPr>
        <p:spPr bwMode="auto">
          <a:xfrm>
            <a:off x="755048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2" name="Line 230">
            <a:extLst>
              <a:ext uri="{FF2B5EF4-FFF2-40B4-BE49-F238E27FC236}">
                <a16:creationId xmlns:a16="http://schemas.microsoft.com/office/drawing/2014/main" id="{D39D436C-7F86-B1E7-8BB1-A5793EC2CD59}"/>
              </a:ext>
            </a:extLst>
          </p:cNvPr>
          <p:cNvSpPr>
            <a:spLocks noChangeShapeType="1"/>
          </p:cNvSpPr>
          <p:nvPr/>
        </p:nvSpPr>
        <p:spPr bwMode="auto">
          <a:xfrm>
            <a:off x="754095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3" name="Line 231">
            <a:extLst>
              <a:ext uri="{FF2B5EF4-FFF2-40B4-BE49-F238E27FC236}">
                <a16:creationId xmlns:a16="http://schemas.microsoft.com/office/drawing/2014/main" id="{9B513C59-DD68-C7A5-A887-CA451AD744D9}"/>
              </a:ext>
            </a:extLst>
          </p:cNvPr>
          <p:cNvSpPr>
            <a:spLocks noChangeShapeType="1"/>
          </p:cNvSpPr>
          <p:nvPr/>
        </p:nvSpPr>
        <p:spPr bwMode="auto">
          <a:xfrm>
            <a:off x="753778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4" name="Line 232">
            <a:extLst>
              <a:ext uri="{FF2B5EF4-FFF2-40B4-BE49-F238E27FC236}">
                <a16:creationId xmlns:a16="http://schemas.microsoft.com/office/drawing/2014/main" id="{4177F889-CE84-3E31-5273-6F17ECCAE219}"/>
              </a:ext>
            </a:extLst>
          </p:cNvPr>
          <p:cNvSpPr>
            <a:spLocks noChangeShapeType="1"/>
          </p:cNvSpPr>
          <p:nvPr/>
        </p:nvSpPr>
        <p:spPr bwMode="auto">
          <a:xfrm>
            <a:off x="752825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5" name="Line 233">
            <a:extLst>
              <a:ext uri="{FF2B5EF4-FFF2-40B4-BE49-F238E27FC236}">
                <a16:creationId xmlns:a16="http://schemas.microsoft.com/office/drawing/2014/main" id="{B6733A0E-0C55-9BB1-B3B5-D61836BBA58A}"/>
              </a:ext>
            </a:extLst>
          </p:cNvPr>
          <p:cNvSpPr>
            <a:spLocks noChangeShapeType="1"/>
          </p:cNvSpPr>
          <p:nvPr/>
        </p:nvSpPr>
        <p:spPr bwMode="auto">
          <a:xfrm>
            <a:off x="750920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6" name="Line 234">
            <a:extLst>
              <a:ext uri="{FF2B5EF4-FFF2-40B4-BE49-F238E27FC236}">
                <a16:creationId xmlns:a16="http://schemas.microsoft.com/office/drawing/2014/main" id="{83476C82-E666-2FD3-9468-B6B67CD5AAB9}"/>
              </a:ext>
            </a:extLst>
          </p:cNvPr>
          <p:cNvSpPr>
            <a:spLocks noChangeShapeType="1"/>
          </p:cNvSpPr>
          <p:nvPr/>
        </p:nvSpPr>
        <p:spPr bwMode="auto">
          <a:xfrm>
            <a:off x="749650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7" name="Line 235">
            <a:extLst>
              <a:ext uri="{FF2B5EF4-FFF2-40B4-BE49-F238E27FC236}">
                <a16:creationId xmlns:a16="http://schemas.microsoft.com/office/drawing/2014/main" id="{09E5D157-18C6-2290-9D4C-C9E9276E8A34}"/>
              </a:ext>
            </a:extLst>
          </p:cNvPr>
          <p:cNvSpPr>
            <a:spLocks noChangeShapeType="1"/>
          </p:cNvSpPr>
          <p:nvPr/>
        </p:nvSpPr>
        <p:spPr bwMode="auto">
          <a:xfrm>
            <a:off x="749015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8" name="Line 236">
            <a:extLst>
              <a:ext uri="{FF2B5EF4-FFF2-40B4-BE49-F238E27FC236}">
                <a16:creationId xmlns:a16="http://schemas.microsoft.com/office/drawing/2014/main" id="{DEBAB4AC-25AE-1C26-3068-E77C2AEA7B6D}"/>
              </a:ext>
            </a:extLst>
          </p:cNvPr>
          <p:cNvSpPr>
            <a:spLocks noChangeShapeType="1"/>
          </p:cNvSpPr>
          <p:nvPr/>
        </p:nvSpPr>
        <p:spPr bwMode="auto">
          <a:xfrm>
            <a:off x="747745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59" name="Line 237">
            <a:extLst>
              <a:ext uri="{FF2B5EF4-FFF2-40B4-BE49-F238E27FC236}">
                <a16:creationId xmlns:a16="http://schemas.microsoft.com/office/drawing/2014/main" id="{BE4B52F4-71B5-9DDB-A35F-6DCBDC4A2A1B}"/>
              </a:ext>
            </a:extLst>
          </p:cNvPr>
          <p:cNvSpPr>
            <a:spLocks noChangeShapeType="1"/>
          </p:cNvSpPr>
          <p:nvPr/>
        </p:nvSpPr>
        <p:spPr bwMode="auto">
          <a:xfrm>
            <a:off x="7445709"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0" name="Line 238">
            <a:extLst>
              <a:ext uri="{FF2B5EF4-FFF2-40B4-BE49-F238E27FC236}">
                <a16:creationId xmlns:a16="http://schemas.microsoft.com/office/drawing/2014/main" id="{B0E7AAAB-873E-1BF1-D933-77978E1FA1F2}"/>
              </a:ext>
            </a:extLst>
          </p:cNvPr>
          <p:cNvSpPr>
            <a:spLocks noChangeShapeType="1"/>
          </p:cNvSpPr>
          <p:nvPr/>
        </p:nvSpPr>
        <p:spPr bwMode="auto">
          <a:xfrm>
            <a:off x="7439359"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1" name="Line 239">
            <a:extLst>
              <a:ext uri="{FF2B5EF4-FFF2-40B4-BE49-F238E27FC236}">
                <a16:creationId xmlns:a16="http://schemas.microsoft.com/office/drawing/2014/main" id="{F0F3E503-1754-FF95-3C79-A41415C31D0E}"/>
              </a:ext>
            </a:extLst>
          </p:cNvPr>
          <p:cNvSpPr>
            <a:spLocks noChangeShapeType="1"/>
          </p:cNvSpPr>
          <p:nvPr/>
        </p:nvSpPr>
        <p:spPr bwMode="auto">
          <a:xfrm>
            <a:off x="742983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2" name="Line 240">
            <a:extLst>
              <a:ext uri="{FF2B5EF4-FFF2-40B4-BE49-F238E27FC236}">
                <a16:creationId xmlns:a16="http://schemas.microsoft.com/office/drawing/2014/main" id="{04943A94-8B06-6D43-2986-2AD75A94F0DC}"/>
              </a:ext>
            </a:extLst>
          </p:cNvPr>
          <p:cNvSpPr>
            <a:spLocks noChangeShapeType="1"/>
          </p:cNvSpPr>
          <p:nvPr/>
        </p:nvSpPr>
        <p:spPr bwMode="auto">
          <a:xfrm>
            <a:off x="742348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3" name="Line 241">
            <a:extLst>
              <a:ext uri="{FF2B5EF4-FFF2-40B4-BE49-F238E27FC236}">
                <a16:creationId xmlns:a16="http://schemas.microsoft.com/office/drawing/2014/main" id="{C3D8828D-6457-EE8B-0248-B07EBFD3C330}"/>
              </a:ext>
            </a:extLst>
          </p:cNvPr>
          <p:cNvSpPr>
            <a:spLocks noChangeShapeType="1"/>
          </p:cNvSpPr>
          <p:nvPr/>
        </p:nvSpPr>
        <p:spPr bwMode="auto">
          <a:xfrm>
            <a:off x="7420309"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4" name="Line 242">
            <a:extLst>
              <a:ext uri="{FF2B5EF4-FFF2-40B4-BE49-F238E27FC236}">
                <a16:creationId xmlns:a16="http://schemas.microsoft.com/office/drawing/2014/main" id="{B700C1AD-0ABA-FB8B-7889-F1BE597BD7F7}"/>
              </a:ext>
            </a:extLst>
          </p:cNvPr>
          <p:cNvSpPr>
            <a:spLocks noChangeShapeType="1"/>
          </p:cNvSpPr>
          <p:nvPr/>
        </p:nvSpPr>
        <p:spPr bwMode="auto">
          <a:xfrm>
            <a:off x="7413959"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5" name="Line 243">
            <a:extLst>
              <a:ext uri="{FF2B5EF4-FFF2-40B4-BE49-F238E27FC236}">
                <a16:creationId xmlns:a16="http://schemas.microsoft.com/office/drawing/2014/main" id="{AB8C4349-E21E-4841-4D3C-B589875DB3DE}"/>
              </a:ext>
            </a:extLst>
          </p:cNvPr>
          <p:cNvSpPr>
            <a:spLocks noChangeShapeType="1"/>
          </p:cNvSpPr>
          <p:nvPr/>
        </p:nvSpPr>
        <p:spPr bwMode="auto">
          <a:xfrm>
            <a:off x="7401259"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6" name="Line 244">
            <a:extLst>
              <a:ext uri="{FF2B5EF4-FFF2-40B4-BE49-F238E27FC236}">
                <a16:creationId xmlns:a16="http://schemas.microsoft.com/office/drawing/2014/main" id="{DFC36B83-9F42-601B-A7F7-030FBFC9CCAB}"/>
              </a:ext>
            </a:extLst>
          </p:cNvPr>
          <p:cNvSpPr>
            <a:spLocks noChangeShapeType="1"/>
          </p:cNvSpPr>
          <p:nvPr/>
        </p:nvSpPr>
        <p:spPr bwMode="auto">
          <a:xfrm>
            <a:off x="737903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7" name="Line 245">
            <a:extLst>
              <a:ext uri="{FF2B5EF4-FFF2-40B4-BE49-F238E27FC236}">
                <a16:creationId xmlns:a16="http://schemas.microsoft.com/office/drawing/2014/main" id="{01D7ECF7-1C39-3ED5-F30F-0F4B1B4CB1AC}"/>
              </a:ext>
            </a:extLst>
          </p:cNvPr>
          <p:cNvSpPr>
            <a:spLocks noChangeShapeType="1"/>
          </p:cNvSpPr>
          <p:nvPr/>
        </p:nvSpPr>
        <p:spPr bwMode="auto">
          <a:xfrm>
            <a:off x="736633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8" name="Line 246">
            <a:extLst>
              <a:ext uri="{FF2B5EF4-FFF2-40B4-BE49-F238E27FC236}">
                <a16:creationId xmlns:a16="http://schemas.microsoft.com/office/drawing/2014/main" id="{FB265FB8-D6B4-29A3-BD75-E573C657DA93}"/>
              </a:ext>
            </a:extLst>
          </p:cNvPr>
          <p:cNvSpPr>
            <a:spLocks noChangeShapeType="1"/>
          </p:cNvSpPr>
          <p:nvPr/>
        </p:nvSpPr>
        <p:spPr bwMode="auto">
          <a:xfrm>
            <a:off x="734093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69" name="Line 247">
            <a:extLst>
              <a:ext uri="{FF2B5EF4-FFF2-40B4-BE49-F238E27FC236}">
                <a16:creationId xmlns:a16="http://schemas.microsoft.com/office/drawing/2014/main" id="{CD435290-94DC-32FF-EB55-8DD0F5DDABFF}"/>
              </a:ext>
            </a:extLst>
          </p:cNvPr>
          <p:cNvSpPr>
            <a:spLocks noChangeShapeType="1"/>
          </p:cNvSpPr>
          <p:nvPr/>
        </p:nvSpPr>
        <p:spPr bwMode="auto">
          <a:xfrm>
            <a:off x="733458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0" name="Line 248">
            <a:extLst>
              <a:ext uri="{FF2B5EF4-FFF2-40B4-BE49-F238E27FC236}">
                <a16:creationId xmlns:a16="http://schemas.microsoft.com/office/drawing/2014/main" id="{F542B0B7-5BB9-8DE6-4BA9-E198C76D6635}"/>
              </a:ext>
            </a:extLst>
          </p:cNvPr>
          <p:cNvSpPr>
            <a:spLocks noChangeShapeType="1"/>
          </p:cNvSpPr>
          <p:nvPr/>
        </p:nvSpPr>
        <p:spPr bwMode="auto">
          <a:xfrm>
            <a:off x="731553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1" name="Line 249">
            <a:extLst>
              <a:ext uri="{FF2B5EF4-FFF2-40B4-BE49-F238E27FC236}">
                <a16:creationId xmlns:a16="http://schemas.microsoft.com/office/drawing/2014/main" id="{9E800BFA-0DA6-9B70-6ADF-23565E79096A}"/>
              </a:ext>
            </a:extLst>
          </p:cNvPr>
          <p:cNvSpPr>
            <a:spLocks noChangeShapeType="1"/>
          </p:cNvSpPr>
          <p:nvPr/>
        </p:nvSpPr>
        <p:spPr bwMode="auto">
          <a:xfrm>
            <a:off x="730918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2" name="Line 250">
            <a:extLst>
              <a:ext uri="{FF2B5EF4-FFF2-40B4-BE49-F238E27FC236}">
                <a16:creationId xmlns:a16="http://schemas.microsoft.com/office/drawing/2014/main" id="{ED59D661-B353-2863-D20D-2C7B170DE40E}"/>
              </a:ext>
            </a:extLst>
          </p:cNvPr>
          <p:cNvSpPr>
            <a:spLocks noChangeShapeType="1"/>
          </p:cNvSpPr>
          <p:nvPr/>
        </p:nvSpPr>
        <p:spPr bwMode="auto">
          <a:xfrm>
            <a:off x="7296484" y="26566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3" name="Line 251">
            <a:extLst>
              <a:ext uri="{FF2B5EF4-FFF2-40B4-BE49-F238E27FC236}">
                <a16:creationId xmlns:a16="http://schemas.microsoft.com/office/drawing/2014/main" id="{093477BF-2718-1246-4CE6-F8536C72DF8C}"/>
              </a:ext>
            </a:extLst>
          </p:cNvPr>
          <p:cNvSpPr>
            <a:spLocks noChangeShapeType="1"/>
          </p:cNvSpPr>
          <p:nvPr/>
        </p:nvSpPr>
        <p:spPr bwMode="auto">
          <a:xfrm>
            <a:off x="7271084" y="26439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4" name="Line 252">
            <a:extLst>
              <a:ext uri="{FF2B5EF4-FFF2-40B4-BE49-F238E27FC236}">
                <a16:creationId xmlns:a16="http://schemas.microsoft.com/office/drawing/2014/main" id="{B1EC7100-17B7-EC85-8165-8A9E3EA10746}"/>
              </a:ext>
            </a:extLst>
          </p:cNvPr>
          <p:cNvSpPr>
            <a:spLocks noChangeShapeType="1"/>
          </p:cNvSpPr>
          <p:nvPr/>
        </p:nvSpPr>
        <p:spPr bwMode="auto">
          <a:xfrm>
            <a:off x="7245684"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5" name="Line 253">
            <a:extLst>
              <a:ext uri="{FF2B5EF4-FFF2-40B4-BE49-F238E27FC236}">
                <a16:creationId xmlns:a16="http://schemas.microsoft.com/office/drawing/2014/main" id="{367C24A2-5D75-6747-3FED-39A14E43B180}"/>
              </a:ext>
            </a:extLst>
          </p:cNvPr>
          <p:cNvSpPr>
            <a:spLocks noChangeShapeType="1"/>
          </p:cNvSpPr>
          <p:nvPr/>
        </p:nvSpPr>
        <p:spPr bwMode="auto">
          <a:xfrm>
            <a:off x="7226634"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6" name="Line 254">
            <a:extLst>
              <a:ext uri="{FF2B5EF4-FFF2-40B4-BE49-F238E27FC236}">
                <a16:creationId xmlns:a16="http://schemas.microsoft.com/office/drawing/2014/main" id="{8BFE6E75-9C25-6482-46AA-E86C7333C38F}"/>
              </a:ext>
            </a:extLst>
          </p:cNvPr>
          <p:cNvSpPr>
            <a:spLocks noChangeShapeType="1"/>
          </p:cNvSpPr>
          <p:nvPr/>
        </p:nvSpPr>
        <p:spPr bwMode="auto">
          <a:xfrm>
            <a:off x="7201234"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7" name="Line 255">
            <a:extLst>
              <a:ext uri="{FF2B5EF4-FFF2-40B4-BE49-F238E27FC236}">
                <a16:creationId xmlns:a16="http://schemas.microsoft.com/office/drawing/2014/main" id="{18B1F7BC-D316-FEC0-3EE7-41BFAAE53701}"/>
              </a:ext>
            </a:extLst>
          </p:cNvPr>
          <p:cNvSpPr>
            <a:spLocks noChangeShapeType="1"/>
          </p:cNvSpPr>
          <p:nvPr/>
        </p:nvSpPr>
        <p:spPr bwMode="auto">
          <a:xfrm>
            <a:off x="7194884"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8" name="Line 256">
            <a:extLst>
              <a:ext uri="{FF2B5EF4-FFF2-40B4-BE49-F238E27FC236}">
                <a16:creationId xmlns:a16="http://schemas.microsoft.com/office/drawing/2014/main" id="{EA6C10FC-5970-FA92-751B-0F1FB5C94B9E}"/>
              </a:ext>
            </a:extLst>
          </p:cNvPr>
          <p:cNvSpPr>
            <a:spLocks noChangeShapeType="1"/>
          </p:cNvSpPr>
          <p:nvPr/>
        </p:nvSpPr>
        <p:spPr bwMode="auto">
          <a:xfrm>
            <a:off x="7185359"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79" name="Line 257">
            <a:extLst>
              <a:ext uri="{FF2B5EF4-FFF2-40B4-BE49-F238E27FC236}">
                <a16:creationId xmlns:a16="http://schemas.microsoft.com/office/drawing/2014/main" id="{FEA036F2-6C4F-BC13-13E3-C4E58A915CF2}"/>
              </a:ext>
            </a:extLst>
          </p:cNvPr>
          <p:cNvSpPr>
            <a:spLocks noChangeShapeType="1"/>
          </p:cNvSpPr>
          <p:nvPr/>
        </p:nvSpPr>
        <p:spPr bwMode="auto">
          <a:xfrm>
            <a:off x="7166309"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0" name="Line 258">
            <a:extLst>
              <a:ext uri="{FF2B5EF4-FFF2-40B4-BE49-F238E27FC236}">
                <a16:creationId xmlns:a16="http://schemas.microsoft.com/office/drawing/2014/main" id="{B9D53831-54F2-7C94-9336-213F229916F2}"/>
              </a:ext>
            </a:extLst>
          </p:cNvPr>
          <p:cNvSpPr>
            <a:spLocks noChangeShapeType="1"/>
          </p:cNvSpPr>
          <p:nvPr/>
        </p:nvSpPr>
        <p:spPr bwMode="auto">
          <a:xfrm>
            <a:off x="7159959"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1" name="Line 259">
            <a:extLst>
              <a:ext uri="{FF2B5EF4-FFF2-40B4-BE49-F238E27FC236}">
                <a16:creationId xmlns:a16="http://schemas.microsoft.com/office/drawing/2014/main" id="{191FE31A-DF5A-D776-5F54-65412D1DF8A6}"/>
              </a:ext>
            </a:extLst>
          </p:cNvPr>
          <p:cNvSpPr>
            <a:spLocks noChangeShapeType="1"/>
          </p:cNvSpPr>
          <p:nvPr/>
        </p:nvSpPr>
        <p:spPr bwMode="auto">
          <a:xfrm>
            <a:off x="7153609"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2" name="Line 260">
            <a:extLst>
              <a:ext uri="{FF2B5EF4-FFF2-40B4-BE49-F238E27FC236}">
                <a16:creationId xmlns:a16="http://schemas.microsoft.com/office/drawing/2014/main" id="{038E2778-9B51-02DC-702E-AACEFB520C47}"/>
              </a:ext>
            </a:extLst>
          </p:cNvPr>
          <p:cNvSpPr>
            <a:spLocks noChangeShapeType="1"/>
          </p:cNvSpPr>
          <p:nvPr/>
        </p:nvSpPr>
        <p:spPr bwMode="auto">
          <a:xfrm>
            <a:off x="7134559"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3" name="Line 261">
            <a:extLst>
              <a:ext uri="{FF2B5EF4-FFF2-40B4-BE49-F238E27FC236}">
                <a16:creationId xmlns:a16="http://schemas.microsoft.com/office/drawing/2014/main" id="{0BC65951-D8A2-64E9-626B-DEB2F16CB2B2}"/>
              </a:ext>
            </a:extLst>
          </p:cNvPr>
          <p:cNvSpPr>
            <a:spLocks noChangeShapeType="1"/>
          </p:cNvSpPr>
          <p:nvPr/>
        </p:nvSpPr>
        <p:spPr bwMode="auto">
          <a:xfrm>
            <a:off x="7128209"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4" name="Line 262">
            <a:extLst>
              <a:ext uri="{FF2B5EF4-FFF2-40B4-BE49-F238E27FC236}">
                <a16:creationId xmlns:a16="http://schemas.microsoft.com/office/drawing/2014/main" id="{F4CA529D-BC39-EC0C-C9FE-0E22B07400EF}"/>
              </a:ext>
            </a:extLst>
          </p:cNvPr>
          <p:cNvSpPr>
            <a:spLocks noChangeShapeType="1"/>
          </p:cNvSpPr>
          <p:nvPr/>
        </p:nvSpPr>
        <p:spPr bwMode="auto">
          <a:xfrm>
            <a:off x="7123447" y="26280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5" name="Line 263">
            <a:extLst>
              <a:ext uri="{FF2B5EF4-FFF2-40B4-BE49-F238E27FC236}">
                <a16:creationId xmlns:a16="http://schemas.microsoft.com/office/drawing/2014/main" id="{2A311B45-3754-E184-3DB2-BCBBEB12F564}"/>
              </a:ext>
            </a:extLst>
          </p:cNvPr>
          <p:cNvSpPr>
            <a:spLocks noChangeShapeType="1"/>
          </p:cNvSpPr>
          <p:nvPr/>
        </p:nvSpPr>
        <p:spPr bwMode="auto">
          <a:xfrm>
            <a:off x="7098047" y="26185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6" name="Line 264">
            <a:extLst>
              <a:ext uri="{FF2B5EF4-FFF2-40B4-BE49-F238E27FC236}">
                <a16:creationId xmlns:a16="http://schemas.microsoft.com/office/drawing/2014/main" id="{0DD5AC03-BF09-4329-897F-F394F93F07CD}"/>
              </a:ext>
            </a:extLst>
          </p:cNvPr>
          <p:cNvSpPr>
            <a:spLocks noChangeShapeType="1"/>
          </p:cNvSpPr>
          <p:nvPr/>
        </p:nvSpPr>
        <p:spPr bwMode="auto">
          <a:xfrm>
            <a:off x="7085347" y="26185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7" name="Line 265">
            <a:extLst>
              <a:ext uri="{FF2B5EF4-FFF2-40B4-BE49-F238E27FC236}">
                <a16:creationId xmlns:a16="http://schemas.microsoft.com/office/drawing/2014/main" id="{680204F9-6D5E-B6F5-0EF2-6C77027B04D5}"/>
              </a:ext>
            </a:extLst>
          </p:cNvPr>
          <p:cNvSpPr>
            <a:spLocks noChangeShapeType="1"/>
          </p:cNvSpPr>
          <p:nvPr/>
        </p:nvSpPr>
        <p:spPr bwMode="auto">
          <a:xfrm>
            <a:off x="7078997" y="260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8" name="Line 266">
            <a:extLst>
              <a:ext uri="{FF2B5EF4-FFF2-40B4-BE49-F238E27FC236}">
                <a16:creationId xmlns:a16="http://schemas.microsoft.com/office/drawing/2014/main" id="{B80699DA-554D-C34C-928D-3B5B4C51FDFA}"/>
              </a:ext>
            </a:extLst>
          </p:cNvPr>
          <p:cNvSpPr>
            <a:spLocks noChangeShapeType="1"/>
          </p:cNvSpPr>
          <p:nvPr/>
        </p:nvSpPr>
        <p:spPr bwMode="auto">
          <a:xfrm>
            <a:off x="7072647" y="260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89" name="Line 267">
            <a:extLst>
              <a:ext uri="{FF2B5EF4-FFF2-40B4-BE49-F238E27FC236}">
                <a16:creationId xmlns:a16="http://schemas.microsoft.com/office/drawing/2014/main" id="{7CD6C12A-EF89-C635-5224-2D673C3BA94D}"/>
              </a:ext>
            </a:extLst>
          </p:cNvPr>
          <p:cNvSpPr>
            <a:spLocks noChangeShapeType="1"/>
          </p:cNvSpPr>
          <p:nvPr/>
        </p:nvSpPr>
        <p:spPr bwMode="auto">
          <a:xfrm>
            <a:off x="7047247" y="260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0" name="Line 268">
            <a:extLst>
              <a:ext uri="{FF2B5EF4-FFF2-40B4-BE49-F238E27FC236}">
                <a16:creationId xmlns:a16="http://schemas.microsoft.com/office/drawing/2014/main" id="{AA3A33BE-465F-98E2-233C-664404242C30}"/>
              </a:ext>
            </a:extLst>
          </p:cNvPr>
          <p:cNvSpPr>
            <a:spLocks noChangeShapeType="1"/>
          </p:cNvSpPr>
          <p:nvPr/>
        </p:nvSpPr>
        <p:spPr bwMode="auto">
          <a:xfrm>
            <a:off x="7040897" y="260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1" name="Line 269">
            <a:extLst>
              <a:ext uri="{FF2B5EF4-FFF2-40B4-BE49-F238E27FC236}">
                <a16:creationId xmlns:a16="http://schemas.microsoft.com/office/drawing/2014/main" id="{A14656BD-0D76-CEF7-E056-026C59BD0F02}"/>
              </a:ext>
            </a:extLst>
          </p:cNvPr>
          <p:cNvSpPr>
            <a:spLocks noChangeShapeType="1"/>
          </p:cNvSpPr>
          <p:nvPr/>
        </p:nvSpPr>
        <p:spPr bwMode="auto">
          <a:xfrm>
            <a:off x="7034547" y="260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2" name="Line 270">
            <a:extLst>
              <a:ext uri="{FF2B5EF4-FFF2-40B4-BE49-F238E27FC236}">
                <a16:creationId xmlns:a16="http://schemas.microsoft.com/office/drawing/2014/main" id="{BFB7FF43-D8EB-0F98-61E5-2E0D0D43E38D}"/>
              </a:ext>
            </a:extLst>
          </p:cNvPr>
          <p:cNvSpPr>
            <a:spLocks noChangeShapeType="1"/>
          </p:cNvSpPr>
          <p:nvPr/>
        </p:nvSpPr>
        <p:spPr bwMode="auto">
          <a:xfrm>
            <a:off x="701232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3" name="Line 271">
            <a:extLst>
              <a:ext uri="{FF2B5EF4-FFF2-40B4-BE49-F238E27FC236}">
                <a16:creationId xmlns:a16="http://schemas.microsoft.com/office/drawing/2014/main" id="{C92825E1-BE36-F06A-BD77-220496116F65}"/>
              </a:ext>
            </a:extLst>
          </p:cNvPr>
          <p:cNvSpPr>
            <a:spLocks noChangeShapeType="1"/>
          </p:cNvSpPr>
          <p:nvPr/>
        </p:nvSpPr>
        <p:spPr bwMode="auto">
          <a:xfrm>
            <a:off x="7021847"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4" name="Line 272">
            <a:extLst>
              <a:ext uri="{FF2B5EF4-FFF2-40B4-BE49-F238E27FC236}">
                <a16:creationId xmlns:a16="http://schemas.microsoft.com/office/drawing/2014/main" id="{5A8BC32F-3761-B634-AA3E-93A07A131523}"/>
              </a:ext>
            </a:extLst>
          </p:cNvPr>
          <p:cNvSpPr>
            <a:spLocks noChangeShapeType="1"/>
          </p:cNvSpPr>
          <p:nvPr/>
        </p:nvSpPr>
        <p:spPr bwMode="auto">
          <a:xfrm>
            <a:off x="696787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5" name="Line 273">
            <a:extLst>
              <a:ext uri="{FF2B5EF4-FFF2-40B4-BE49-F238E27FC236}">
                <a16:creationId xmlns:a16="http://schemas.microsoft.com/office/drawing/2014/main" id="{1D291FC7-DF4C-E046-F14D-8E9C4F529465}"/>
              </a:ext>
            </a:extLst>
          </p:cNvPr>
          <p:cNvSpPr>
            <a:spLocks noChangeShapeType="1"/>
          </p:cNvSpPr>
          <p:nvPr/>
        </p:nvSpPr>
        <p:spPr bwMode="auto">
          <a:xfrm>
            <a:off x="696152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6" name="Line 274">
            <a:extLst>
              <a:ext uri="{FF2B5EF4-FFF2-40B4-BE49-F238E27FC236}">
                <a16:creationId xmlns:a16="http://schemas.microsoft.com/office/drawing/2014/main" id="{672B2D54-529E-A563-0374-F864682961B3}"/>
              </a:ext>
            </a:extLst>
          </p:cNvPr>
          <p:cNvSpPr>
            <a:spLocks noChangeShapeType="1"/>
          </p:cNvSpPr>
          <p:nvPr/>
        </p:nvSpPr>
        <p:spPr bwMode="auto">
          <a:xfrm>
            <a:off x="695517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7" name="Line 275">
            <a:extLst>
              <a:ext uri="{FF2B5EF4-FFF2-40B4-BE49-F238E27FC236}">
                <a16:creationId xmlns:a16="http://schemas.microsoft.com/office/drawing/2014/main" id="{BD552D12-6004-697F-72A0-0323E02DD1C5}"/>
              </a:ext>
            </a:extLst>
          </p:cNvPr>
          <p:cNvSpPr>
            <a:spLocks noChangeShapeType="1"/>
          </p:cNvSpPr>
          <p:nvPr/>
        </p:nvSpPr>
        <p:spPr bwMode="auto">
          <a:xfrm>
            <a:off x="694882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8" name="Line 276">
            <a:extLst>
              <a:ext uri="{FF2B5EF4-FFF2-40B4-BE49-F238E27FC236}">
                <a16:creationId xmlns:a16="http://schemas.microsoft.com/office/drawing/2014/main" id="{DEB55654-DFDC-5BEB-4819-F4635CB22489}"/>
              </a:ext>
            </a:extLst>
          </p:cNvPr>
          <p:cNvSpPr>
            <a:spLocks noChangeShapeType="1"/>
          </p:cNvSpPr>
          <p:nvPr/>
        </p:nvSpPr>
        <p:spPr bwMode="auto">
          <a:xfrm>
            <a:off x="694247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499" name="Line 277">
            <a:extLst>
              <a:ext uri="{FF2B5EF4-FFF2-40B4-BE49-F238E27FC236}">
                <a16:creationId xmlns:a16="http://schemas.microsoft.com/office/drawing/2014/main" id="{E2C58756-FBAC-6198-C2BD-600C16E1B9D9}"/>
              </a:ext>
            </a:extLst>
          </p:cNvPr>
          <p:cNvSpPr>
            <a:spLocks noChangeShapeType="1"/>
          </p:cNvSpPr>
          <p:nvPr/>
        </p:nvSpPr>
        <p:spPr bwMode="auto">
          <a:xfrm>
            <a:off x="692977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0" name="Line 278">
            <a:extLst>
              <a:ext uri="{FF2B5EF4-FFF2-40B4-BE49-F238E27FC236}">
                <a16:creationId xmlns:a16="http://schemas.microsoft.com/office/drawing/2014/main" id="{144AD585-BC30-7B49-158D-34E2A0A1F05B}"/>
              </a:ext>
            </a:extLst>
          </p:cNvPr>
          <p:cNvSpPr>
            <a:spLocks noChangeShapeType="1"/>
          </p:cNvSpPr>
          <p:nvPr/>
        </p:nvSpPr>
        <p:spPr bwMode="auto">
          <a:xfrm>
            <a:off x="692342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1" name="Line 279">
            <a:extLst>
              <a:ext uri="{FF2B5EF4-FFF2-40B4-BE49-F238E27FC236}">
                <a16:creationId xmlns:a16="http://schemas.microsoft.com/office/drawing/2014/main" id="{A8FC22A1-B328-0C20-0EA4-B1A14A49D73B}"/>
              </a:ext>
            </a:extLst>
          </p:cNvPr>
          <p:cNvSpPr>
            <a:spLocks noChangeShapeType="1"/>
          </p:cNvSpPr>
          <p:nvPr/>
        </p:nvSpPr>
        <p:spPr bwMode="auto">
          <a:xfrm>
            <a:off x="6917072"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2" name="Line 280">
            <a:extLst>
              <a:ext uri="{FF2B5EF4-FFF2-40B4-BE49-F238E27FC236}">
                <a16:creationId xmlns:a16="http://schemas.microsoft.com/office/drawing/2014/main" id="{6D6539E1-715C-74EE-1464-D8176F28F052}"/>
              </a:ext>
            </a:extLst>
          </p:cNvPr>
          <p:cNvSpPr>
            <a:spLocks noChangeShapeType="1"/>
          </p:cNvSpPr>
          <p:nvPr/>
        </p:nvSpPr>
        <p:spPr bwMode="auto">
          <a:xfrm>
            <a:off x="6907547" y="25836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3" name="Line 281">
            <a:extLst>
              <a:ext uri="{FF2B5EF4-FFF2-40B4-BE49-F238E27FC236}">
                <a16:creationId xmlns:a16="http://schemas.microsoft.com/office/drawing/2014/main" id="{0F470E30-6EC7-C294-720D-65A60A1CC4C7}"/>
              </a:ext>
            </a:extLst>
          </p:cNvPr>
          <p:cNvSpPr>
            <a:spLocks noChangeShapeType="1"/>
          </p:cNvSpPr>
          <p:nvPr/>
        </p:nvSpPr>
        <p:spPr bwMode="auto">
          <a:xfrm>
            <a:off x="6898022" y="256459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4" name="Line 282">
            <a:extLst>
              <a:ext uri="{FF2B5EF4-FFF2-40B4-BE49-F238E27FC236}">
                <a16:creationId xmlns:a16="http://schemas.microsoft.com/office/drawing/2014/main" id="{B88BCD37-9260-0F76-8351-AEB42B6D825A}"/>
              </a:ext>
            </a:extLst>
          </p:cNvPr>
          <p:cNvSpPr>
            <a:spLocks noChangeShapeType="1"/>
          </p:cNvSpPr>
          <p:nvPr/>
        </p:nvSpPr>
        <p:spPr bwMode="auto">
          <a:xfrm>
            <a:off x="6891672" y="256459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5" name="Line 283">
            <a:extLst>
              <a:ext uri="{FF2B5EF4-FFF2-40B4-BE49-F238E27FC236}">
                <a16:creationId xmlns:a16="http://schemas.microsoft.com/office/drawing/2014/main" id="{F3CABC65-F9FB-9395-91C4-404B55E71A36}"/>
              </a:ext>
            </a:extLst>
          </p:cNvPr>
          <p:cNvSpPr>
            <a:spLocks noChangeShapeType="1"/>
          </p:cNvSpPr>
          <p:nvPr/>
        </p:nvSpPr>
        <p:spPr bwMode="auto">
          <a:xfrm>
            <a:off x="6866272"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6" name="Line 284">
            <a:extLst>
              <a:ext uri="{FF2B5EF4-FFF2-40B4-BE49-F238E27FC236}">
                <a16:creationId xmlns:a16="http://schemas.microsoft.com/office/drawing/2014/main" id="{C5059F87-CB57-8CA6-7231-F5EBACAB0F29}"/>
              </a:ext>
            </a:extLst>
          </p:cNvPr>
          <p:cNvSpPr>
            <a:spLocks noChangeShapeType="1"/>
          </p:cNvSpPr>
          <p:nvPr/>
        </p:nvSpPr>
        <p:spPr bwMode="auto">
          <a:xfrm>
            <a:off x="6859922"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7" name="Line 285">
            <a:extLst>
              <a:ext uri="{FF2B5EF4-FFF2-40B4-BE49-F238E27FC236}">
                <a16:creationId xmlns:a16="http://schemas.microsoft.com/office/drawing/2014/main" id="{140234E7-E540-17D1-C6A7-572B5341B988}"/>
              </a:ext>
            </a:extLst>
          </p:cNvPr>
          <p:cNvSpPr>
            <a:spLocks noChangeShapeType="1"/>
          </p:cNvSpPr>
          <p:nvPr/>
        </p:nvSpPr>
        <p:spPr bwMode="auto">
          <a:xfrm>
            <a:off x="6847222"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8" name="Line 286">
            <a:extLst>
              <a:ext uri="{FF2B5EF4-FFF2-40B4-BE49-F238E27FC236}">
                <a16:creationId xmlns:a16="http://schemas.microsoft.com/office/drawing/2014/main" id="{FC17F30A-6D1C-FFB7-13B1-B0D6675BCEF9}"/>
              </a:ext>
            </a:extLst>
          </p:cNvPr>
          <p:cNvSpPr>
            <a:spLocks noChangeShapeType="1"/>
          </p:cNvSpPr>
          <p:nvPr/>
        </p:nvSpPr>
        <p:spPr bwMode="auto">
          <a:xfrm>
            <a:off x="6840872"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09" name="Line 287">
            <a:extLst>
              <a:ext uri="{FF2B5EF4-FFF2-40B4-BE49-F238E27FC236}">
                <a16:creationId xmlns:a16="http://schemas.microsoft.com/office/drawing/2014/main" id="{C5492831-3EAC-5AD3-EFD9-463C704B6688}"/>
              </a:ext>
            </a:extLst>
          </p:cNvPr>
          <p:cNvSpPr>
            <a:spLocks noChangeShapeType="1"/>
          </p:cNvSpPr>
          <p:nvPr/>
        </p:nvSpPr>
        <p:spPr bwMode="auto">
          <a:xfrm>
            <a:off x="6834522"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0" name="Line 288">
            <a:extLst>
              <a:ext uri="{FF2B5EF4-FFF2-40B4-BE49-F238E27FC236}">
                <a16:creationId xmlns:a16="http://schemas.microsoft.com/office/drawing/2014/main" id="{4A0E65DC-6B00-E9A3-A332-8041B32F36F6}"/>
              </a:ext>
            </a:extLst>
          </p:cNvPr>
          <p:cNvSpPr>
            <a:spLocks noChangeShapeType="1"/>
          </p:cNvSpPr>
          <p:nvPr/>
        </p:nvSpPr>
        <p:spPr bwMode="auto">
          <a:xfrm>
            <a:off x="6818647"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1" name="Line 289">
            <a:extLst>
              <a:ext uri="{FF2B5EF4-FFF2-40B4-BE49-F238E27FC236}">
                <a16:creationId xmlns:a16="http://schemas.microsoft.com/office/drawing/2014/main" id="{5B9EA574-37D9-B142-AE65-65E10DC0D43B}"/>
              </a:ext>
            </a:extLst>
          </p:cNvPr>
          <p:cNvSpPr>
            <a:spLocks noChangeShapeType="1"/>
          </p:cNvSpPr>
          <p:nvPr/>
        </p:nvSpPr>
        <p:spPr bwMode="auto">
          <a:xfrm>
            <a:off x="6805947"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2" name="Line 290">
            <a:extLst>
              <a:ext uri="{FF2B5EF4-FFF2-40B4-BE49-F238E27FC236}">
                <a16:creationId xmlns:a16="http://schemas.microsoft.com/office/drawing/2014/main" id="{F80810D6-D467-8CFE-441C-D05465C0D63B}"/>
              </a:ext>
            </a:extLst>
          </p:cNvPr>
          <p:cNvSpPr>
            <a:spLocks noChangeShapeType="1"/>
          </p:cNvSpPr>
          <p:nvPr/>
        </p:nvSpPr>
        <p:spPr bwMode="auto">
          <a:xfrm>
            <a:off x="6780547" y="2545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3" name="Line 291">
            <a:extLst>
              <a:ext uri="{FF2B5EF4-FFF2-40B4-BE49-F238E27FC236}">
                <a16:creationId xmlns:a16="http://schemas.microsoft.com/office/drawing/2014/main" id="{F86932B0-A5E7-92FE-5912-B68589F57BFC}"/>
              </a:ext>
            </a:extLst>
          </p:cNvPr>
          <p:cNvSpPr>
            <a:spLocks noChangeShapeType="1"/>
          </p:cNvSpPr>
          <p:nvPr/>
        </p:nvSpPr>
        <p:spPr bwMode="auto">
          <a:xfrm>
            <a:off x="6736097" y="25264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4" name="Line 292">
            <a:extLst>
              <a:ext uri="{FF2B5EF4-FFF2-40B4-BE49-F238E27FC236}">
                <a16:creationId xmlns:a16="http://schemas.microsoft.com/office/drawing/2014/main" id="{687C8279-4B3B-E3A7-A932-1094BC663D6C}"/>
              </a:ext>
            </a:extLst>
          </p:cNvPr>
          <p:cNvSpPr>
            <a:spLocks noChangeShapeType="1"/>
          </p:cNvSpPr>
          <p:nvPr/>
        </p:nvSpPr>
        <p:spPr bwMode="auto">
          <a:xfrm>
            <a:off x="6729747" y="25264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5" name="Line 293">
            <a:extLst>
              <a:ext uri="{FF2B5EF4-FFF2-40B4-BE49-F238E27FC236}">
                <a16:creationId xmlns:a16="http://schemas.microsoft.com/office/drawing/2014/main" id="{23942375-D421-F2C8-13E7-70F69D291F48}"/>
              </a:ext>
            </a:extLst>
          </p:cNvPr>
          <p:cNvSpPr>
            <a:spLocks noChangeShapeType="1"/>
          </p:cNvSpPr>
          <p:nvPr/>
        </p:nvSpPr>
        <p:spPr bwMode="auto">
          <a:xfrm>
            <a:off x="6723397" y="25264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6" name="Line 294">
            <a:extLst>
              <a:ext uri="{FF2B5EF4-FFF2-40B4-BE49-F238E27FC236}">
                <a16:creationId xmlns:a16="http://schemas.microsoft.com/office/drawing/2014/main" id="{D63C2794-FB7F-8ACF-FBE0-0F8B5792565A}"/>
              </a:ext>
            </a:extLst>
          </p:cNvPr>
          <p:cNvSpPr>
            <a:spLocks noChangeShapeType="1"/>
          </p:cNvSpPr>
          <p:nvPr/>
        </p:nvSpPr>
        <p:spPr bwMode="auto">
          <a:xfrm>
            <a:off x="6717047" y="25264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7" name="Line 295">
            <a:extLst>
              <a:ext uri="{FF2B5EF4-FFF2-40B4-BE49-F238E27FC236}">
                <a16:creationId xmlns:a16="http://schemas.microsoft.com/office/drawing/2014/main" id="{0E02310E-9ECE-FC3F-D223-8AB1244D19A2}"/>
              </a:ext>
            </a:extLst>
          </p:cNvPr>
          <p:cNvSpPr>
            <a:spLocks noChangeShapeType="1"/>
          </p:cNvSpPr>
          <p:nvPr/>
        </p:nvSpPr>
        <p:spPr bwMode="auto">
          <a:xfrm>
            <a:off x="6697997" y="25042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8" name="Line 296">
            <a:extLst>
              <a:ext uri="{FF2B5EF4-FFF2-40B4-BE49-F238E27FC236}">
                <a16:creationId xmlns:a16="http://schemas.microsoft.com/office/drawing/2014/main" id="{55CCB3FB-9977-10DD-D8D4-B70198FE0FA1}"/>
              </a:ext>
            </a:extLst>
          </p:cNvPr>
          <p:cNvSpPr>
            <a:spLocks noChangeShapeType="1"/>
          </p:cNvSpPr>
          <p:nvPr/>
        </p:nvSpPr>
        <p:spPr bwMode="auto">
          <a:xfrm>
            <a:off x="6691647" y="25042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19" name="Line 297">
            <a:extLst>
              <a:ext uri="{FF2B5EF4-FFF2-40B4-BE49-F238E27FC236}">
                <a16:creationId xmlns:a16="http://schemas.microsoft.com/office/drawing/2014/main" id="{E8FAE5D3-AA2E-B5CB-EDE0-738F86421237}"/>
              </a:ext>
            </a:extLst>
          </p:cNvPr>
          <p:cNvSpPr>
            <a:spLocks noChangeShapeType="1"/>
          </p:cNvSpPr>
          <p:nvPr/>
        </p:nvSpPr>
        <p:spPr bwMode="auto">
          <a:xfrm>
            <a:off x="6685297" y="25042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0" name="Line 298">
            <a:extLst>
              <a:ext uri="{FF2B5EF4-FFF2-40B4-BE49-F238E27FC236}">
                <a16:creationId xmlns:a16="http://schemas.microsoft.com/office/drawing/2014/main" id="{B75A0E47-9756-9698-AB16-E3BBF59AA8C5}"/>
              </a:ext>
            </a:extLst>
          </p:cNvPr>
          <p:cNvSpPr>
            <a:spLocks noChangeShapeType="1"/>
          </p:cNvSpPr>
          <p:nvPr/>
        </p:nvSpPr>
        <p:spPr bwMode="auto">
          <a:xfrm>
            <a:off x="6656722" y="248522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1" name="Line 299">
            <a:extLst>
              <a:ext uri="{FF2B5EF4-FFF2-40B4-BE49-F238E27FC236}">
                <a16:creationId xmlns:a16="http://schemas.microsoft.com/office/drawing/2014/main" id="{34FA4E98-301F-7CF7-EE67-B66FADA7E704}"/>
              </a:ext>
            </a:extLst>
          </p:cNvPr>
          <p:cNvSpPr>
            <a:spLocks noChangeShapeType="1"/>
          </p:cNvSpPr>
          <p:nvPr/>
        </p:nvSpPr>
        <p:spPr bwMode="auto">
          <a:xfrm>
            <a:off x="6612272" y="24693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2" name="Line 300">
            <a:extLst>
              <a:ext uri="{FF2B5EF4-FFF2-40B4-BE49-F238E27FC236}">
                <a16:creationId xmlns:a16="http://schemas.microsoft.com/office/drawing/2014/main" id="{0271F0F4-83F0-7FF5-8D6F-387DDED3D753}"/>
              </a:ext>
            </a:extLst>
          </p:cNvPr>
          <p:cNvSpPr>
            <a:spLocks noChangeShapeType="1"/>
          </p:cNvSpPr>
          <p:nvPr/>
        </p:nvSpPr>
        <p:spPr bwMode="auto">
          <a:xfrm>
            <a:off x="6605922" y="24693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3" name="Line 301">
            <a:extLst>
              <a:ext uri="{FF2B5EF4-FFF2-40B4-BE49-F238E27FC236}">
                <a16:creationId xmlns:a16="http://schemas.microsoft.com/office/drawing/2014/main" id="{702D7FFF-061B-2348-0204-FA32620CD989}"/>
              </a:ext>
            </a:extLst>
          </p:cNvPr>
          <p:cNvSpPr>
            <a:spLocks noChangeShapeType="1"/>
          </p:cNvSpPr>
          <p:nvPr/>
        </p:nvSpPr>
        <p:spPr bwMode="auto">
          <a:xfrm>
            <a:off x="6593222" y="24693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4" name="Line 302">
            <a:extLst>
              <a:ext uri="{FF2B5EF4-FFF2-40B4-BE49-F238E27FC236}">
                <a16:creationId xmlns:a16="http://schemas.microsoft.com/office/drawing/2014/main" id="{AB8ED72F-13A5-E7A7-8F6B-6DBA78D42734}"/>
              </a:ext>
            </a:extLst>
          </p:cNvPr>
          <p:cNvSpPr>
            <a:spLocks noChangeShapeType="1"/>
          </p:cNvSpPr>
          <p:nvPr/>
        </p:nvSpPr>
        <p:spPr bwMode="auto">
          <a:xfrm>
            <a:off x="6574172" y="24693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5" name="Line 303">
            <a:extLst>
              <a:ext uri="{FF2B5EF4-FFF2-40B4-BE49-F238E27FC236}">
                <a16:creationId xmlns:a16="http://schemas.microsoft.com/office/drawing/2014/main" id="{253419A2-89B1-AEDB-9C65-C6920DDC04D8}"/>
              </a:ext>
            </a:extLst>
          </p:cNvPr>
          <p:cNvSpPr>
            <a:spLocks noChangeShapeType="1"/>
          </p:cNvSpPr>
          <p:nvPr/>
        </p:nvSpPr>
        <p:spPr bwMode="auto">
          <a:xfrm>
            <a:off x="6561472" y="24693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6" name="Line 304">
            <a:extLst>
              <a:ext uri="{FF2B5EF4-FFF2-40B4-BE49-F238E27FC236}">
                <a16:creationId xmlns:a16="http://schemas.microsoft.com/office/drawing/2014/main" id="{8F9CF0E9-6E23-CAAE-C925-53AEE5462FEE}"/>
              </a:ext>
            </a:extLst>
          </p:cNvPr>
          <p:cNvSpPr>
            <a:spLocks noChangeShapeType="1"/>
          </p:cNvSpPr>
          <p:nvPr/>
        </p:nvSpPr>
        <p:spPr bwMode="auto">
          <a:xfrm>
            <a:off x="6548772" y="24693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7" name="Line 305">
            <a:extLst>
              <a:ext uri="{FF2B5EF4-FFF2-40B4-BE49-F238E27FC236}">
                <a16:creationId xmlns:a16="http://schemas.microsoft.com/office/drawing/2014/main" id="{318D5CDC-9357-83F9-46A6-42C482CC3036}"/>
              </a:ext>
            </a:extLst>
          </p:cNvPr>
          <p:cNvSpPr>
            <a:spLocks noChangeShapeType="1"/>
          </p:cNvSpPr>
          <p:nvPr/>
        </p:nvSpPr>
        <p:spPr bwMode="auto">
          <a:xfrm>
            <a:off x="6504322" y="243759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8" name="Line 306">
            <a:extLst>
              <a:ext uri="{FF2B5EF4-FFF2-40B4-BE49-F238E27FC236}">
                <a16:creationId xmlns:a16="http://schemas.microsoft.com/office/drawing/2014/main" id="{15B8824C-FD66-E744-D2FC-FF3D310C5AAC}"/>
              </a:ext>
            </a:extLst>
          </p:cNvPr>
          <p:cNvSpPr>
            <a:spLocks noChangeShapeType="1"/>
          </p:cNvSpPr>
          <p:nvPr/>
        </p:nvSpPr>
        <p:spPr bwMode="auto">
          <a:xfrm>
            <a:off x="6494797" y="24312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29" name="Line 307">
            <a:extLst>
              <a:ext uri="{FF2B5EF4-FFF2-40B4-BE49-F238E27FC236}">
                <a16:creationId xmlns:a16="http://schemas.microsoft.com/office/drawing/2014/main" id="{408700D9-5F2C-6BA2-1003-C57426D3E820}"/>
              </a:ext>
            </a:extLst>
          </p:cNvPr>
          <p:cNvSpPr>
            <a:spLocks noChangeShapeType="1"/>
          </p:cNvSpPr>
          <p:nvPr/>
        </p:nvSpPr>
        <p:spPr bwMode="auto">
          <a:xfrm>
            <a:off x="6491622" y="242172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0" name="Line 308">
            <a:extLst>
              <a:ext uri="{FF2B5EF4-FFF2-40B4-BE49-F238E27FC236}">
                <a16:creationId xmlns:a16="http://schemas.microsoft.com/office/drawing/2014/main" id="{57488EA3-B2D8-C98F-7692-5C5AC4BCE5B4}"/>
              </a:ext>
            </a:extLst>
          </p:cNvPr>
          <p:cNvSpPr>
            <a:spLocks noChangeShapeType="1"/>
          </p:cNvSpPr>
          <p:nvPr/>
        </p:nvSpPr>
        <p:spPr bwMode="auto">
          <a:xfrm>
            <a:off x="6459872" y="24058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1" name="Line 309">
            <a:extLst>
              <a:ext uri="{FF2B5EF4-FFF2-40B4-BE49-F238E27FC236}">
                <a16:creationId xmlns:a16="http://schemas.microsoft.com/office/drawing/2014/main" id="{790BF854-F7A8-7488-8D86-7F8BF37F9E10}"/>
              </a:ext>
            </a:extLst>
          </p:cNvPr>
          <p:cNvSpPr>
            <a:spLocks noChangeShapeType="1"/>
          </p:cNvSpPr>
          <p:nvPr/>
        </p:nvSpPr>
        <p:spPr bwMode="auto">
          <a:xfrm>
            <a:off x="6437647" y="239632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2" name="Line 310">
            <a:extLst>
              <a:ext uri="{FF2B5EF4-FFF2-40B4-BE49-F238E27FC236}">
                <a16:creationId xmlns:a16="http://schemas.microsoft.com/office/drawing/2014/main" id="{E5C2CA1F-BD5F-1592-C55F-5BF5DAC3A448}"/>
              </a:ext>
            </a:extLst>
          </p:cNvPr>
          <p:cNvSpPr>
            <a:spLocks noChangeShapeType="1"/>
          </p:cNvSpPr>
          <p:nvPr/>
        </p:nvSpPr>
        <p:spPr bwMode="auto">
          <a:xfrm>
            <a:off x="6424947" y="239632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3" name="Line 311">
            <a:extLst>
              <a:ext uri="{FF2B5EF4-FFF2-40B4-BE49-F238E27FC236}">
                <a16:creationId xmlns:a16="http://schemas.microsoft.com/office/drawing/2014/main" id="{4328C026-74DB-E67E-DFF4-FDB8A4387D9D}"/>
              </a:ext>
            </a:extLst>
          </p:cNvPr>
          <p:cNvSpPr>
            <a:spLocks noChangeShapeType="1"/>
          </p:cNvSpPr>
          <p:nvPr/>
        </p:nvSpPr>
        <p:spPr bwMode="auto">
          <a:xfrm>
            <a:off x="6386847" y="23899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4" name="Line 312">
            <a:extLst>
              <a:ext uri="{FF2B5EF4-FFF2-40B4-BE49-F238E27FC236}">
                <a16:creationId xmlns:a16="http://schemas.microsoft.com/office/drawing/2014/main" id="{674C1E59-32A6-2FF1-7930-4F53A1712BDC}"/>
              </a:ext>
            </a:extLst>
          </p:cNvPr>
          <p:cNvSpPr>
            <a:spLocks noChangeShapeType="1"/>
          </p:cNvSpPr>
          <p:nvPr/>
        </p:nvSpPr>
        <p:spPr bwMode="auto">
          <a:xfrm>
            <a:off x="6374147" y="23899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5" name="Line 313">
            <a:extLst>
              <a:ext uri="{FF2B5EF4-FFF2-40B4-BE49-F238E27FC236}">
                <a16:creationId xmlns:a16="http://schemas.microsoft.com/office/drawing/2014/main" id="{0338A2BC-58CA-C0AD-9521-DB8961BBB637}"/>
              </a:ext>
            </a:extLst>
          </p:cNvPr>
          <p:cNvSpPr>
            <a:spLocks noChangeShapeType="1"/>
          </p:cNvSpPr>
          <p:nvPr/>
        </p:nvSpPr>
        <p:spPr bwMode="auto">
          <a:xfrm>
            <a:off x="6370972" y="23804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6" name="Line 314">
            <a:extLst>
              <a:ext uri="{FF2B5EF4-FFF2-40B4-BE49-F238E27FC236}">
                <a16:creationId xmlns:a16="http://schemas.microsoft.com/office/drawing/2014/main" id="{7122F67F-AA34-EE5C-6ED4-BE5DF9D64311}"/>
              </a:ext>
            </a:extLst>
          </p:cNvPr>
          <p:cNvSpPr>
            <a:spLocks noChangeShapeType="1"/>
          </p:cNvSpPr>
          <p:nvPr/>
        </p:nvSpPr>
        <p:spPr bwMode="auto">
          <a:xfrm>
            <a:off x="5015247" y="193912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7" name="Line 315">
            <a:extLst>
              <a:ext uri="{FF2B5EF4-FFF2-40B4-BE49-F238E27FC236}">
                <a16:creationId xmlns:a16="http://schemas.microsoft.com/office/drawing/2014/main" id="{98046473-C356-E96E-7154-1202C32F96D7}"/>
              </a:ext>
            </a:extLst>
          </p:cNvPr>
          <p:cNvSpPr>
            <a:spLocks noChangeShapeType="1"/>
          </p:cNvSpPr>
          <p:nvPr/>
        </p:nvSpPr>
        <p:spPr bwMode="auto">
          <a:xfrm>
            <a:off x="4875547" y="1910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8" name="Line 316">
            <a:extLst>
              <a:ext uri="{FF2B5EF4-FFF2-40B4-BE49-F238E27FC236}">
                <a16:creationId xmlns:a16="http://schemas.microsoft.com/office/drawing/2014/main" id="{EF799DF7-5990-B9C9-7564-160645EDA417}"/>
              </a:ext>
            </a:extLst>
          </p:cNvPr>
          <p:cNvSpPr>
            <a:spLocks noChangeShapeType="1"/>
          </p:cNvSpPr>
          <p:nvPr/>
        </p:nvSpPr>
        <p:spPr bwMode="auto">
          <a:xfrm>
            <a:off x="4119897" y="16819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39" name="Line 317">
            <a:extLst>
              <a:ext uri="{FF2B5EF4-FFF2-40B4-BE49-F238E27FC236}">
                <a16:creationId xmlns:a16="http://schemas.microsoft.com/office/drawing/2014/main" id="{923DA6D9-55BF-16E5-7DE4-9CF7EF35210D}"/>
              </a:ext>
            </a:extLst>
          </p:cNvPr>
          <p:cNvSpPr>
            <a:spLocks noChangeShapeType="1"/>
          </p:cNvSpPr>
          <p:nvPr/>
        </p:nvSpPr>
        <p:spPr bwMode="auto">
          <a:xfrm>
            <a:off x="4027822" y="165972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0" name="Line 318">
            <a:extLst>
              <a:ext uri="{FF2B5EF4-FFF2-40B4-BE49-F238E27FC236}">
                <a16:creationId xmlns:a16="http://schemas.microsoft.com/office/drawing/2014/main" id="{169C578F-A49D-EA6C-E4D6-D804EF546920}"/>
              </a:ext>
            </a:extLst>
          </p:cNvPr>
          <p:cNvSpPr>
            <a:spLocks noChangeShapeType="1"/>
          </p:cNvSpPr>
          <p:nvPr/>
        </p:nvSpPr>
        <p:spPr bwMode="auto">
          <a:xfrm>
            <a:off x="3991309" y="165972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1" name="Line 319">
            <a:extLst>
              <a:ext uri="{FF2B5EF4-FFF2-40B4-BE49-F238E27FC236}">
                <a16:creationId xmlns:a16="http://schemas.microsoft.com/office/drawing/2014/main" id="{D2A2290D-AFB3-9BCD-B730-5770EEE89C9E}"/>
              </a:ext>
            </a:extLst>
          </p:cNvPr>
          <p:cNvSpPr>
            <a:spLocks noChangeShapeType="1"/>
          </p:cNvSpPr>
          <p:nvPr/>
        </p:nvSpPr>
        <p:spPr bwMode="auto">
          <a:xfrm>
            <a:off x="3207084" y="15390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2" name="Line 320">
            <a:extLst>
              <a:ext uri="{FF2B5EF4-FFF2-40B4-BE49-F238E27FC236}">
                <a16:creationId xmlns:a16="http://schemas.microsoft.com/office/drawing/2014/main" id="{6FBA8355-6275-AF1C-5F24-C3185E1719D0}"/>
              </a:ext>
            </a:extLst>
          </p:cNvPr>
          <p:cNvSpPr>
            <a:spLocks noChangeShapeType="1"/>
          </p:cNvSpPr>
          <p:nvPr/>
        </p:nvSpPr>
        <p:spPr bwMode="auto">
          <a:xfrm>
            <a:off x="2867359" y="14469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3" name="Line 321">
            <a:extLst>
              <a:ext uri="{FF2B5EF4-FFF2-40B4-BE49-F238E27FC236}">
                <a16:creationId xmlns:a16="http://schemas.microsoft.com/office/drawing/2014/main" id="{CEA029C6-1C6D-6B24-46C7-0DFABC7D5E09}"/>
              </a:ext>
            </a:extLst>
          </p:cNvPr>
          <p:cNvSpPr>
            <a:spLocks noChangeShapeType="1"/>
          </p:cNvSpPr>
          <p:nvPr/>
        </p:nvSpPr>
        <p:spPr bwMode="auto">
          <a:xfrm>
            <a:off x="2680034" y="13866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4" name="Line 322">
            <a:extLst>
              <a:ext uri="{FF2B5EF4-FFF2-40B4-BE49-F238E27FC236}">
                <a16:creationId xmlns:a16="http://schemas.microsoft.com/office/drawing/2014/main" id="{E5F59EA3-9B37-34F6-2472-CA6686769F87}"/>
              </a:ext>
            </a:extLst>
          </p:cNvPr>
          <p:cNvSpPr>
            <a:spLocks noChangeShapeType="1"/>
          </p:cNvSpPr>
          <p:nvPr/>
        </p:nvSpPr>
        <p:spPr bwMode="auto">
          <a:xfrm>
            <a:off x="2645109" y="136762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5" name="Line 323">
            <a:extLst>
              <a:ext uri="{FF2B5EF4-FFF2-40B4-BE49-F238E27FC236}">
                <a16:creationId xmlns:a16="http://schemas.microsoft.com/office/drawing/2014/main" id="{E907E50F-B1CD-4621-EE26-9BF27B802385}"/>
              </a:ext>
            </a:extLst>
          </p:cNvPr>
          <p:cNvSpPr>
            <a:spLocks noChangeShapeType="1"/>
          </p:cNvSpPr>
          <p:nvPr/>
        </p:nvSpPr>
        <p:spPr bwMode="auto">
          <a:xfrm>
            <a:off x="2537159" y="133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6" name="Line 324">
            <a:extLst>
              <a:ext uri="{FF2B5EF4-FFF2-40B4-BE49-F238E27FC236}">
                <a16:creationId xmlns:a16="http://schemas.microsoft.com/office/drawing/2014/main" id="{BD601CE2-38E2-809F-3BBC-9E452D633E07}"/>
              </a:ext>
            </a:extLst>
          </p:cNvPr>
          <p:cNvSpPr>
            <a:spLocks noChangeShapeType="1"/>
          </p:cNvSpPr>
          <p:nvPr/>
        </p:nvSpPr>
        <p:spPr bwMode="auto">
          <a:xfrm>
            <a:off x="2530809" y="133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7" name="Line 325">
            <a:extLst>
              <a:ext uri="{FF2B5EF4-FFF2-40B4-BE49-F238E27FC236}">
                <a16:creationId xmlns:a16="http://schemas.microsoft.com/office/drawing/2014/main" id="{6CDAE39C-2771-0028-7D75-2CC6CE44CDC5}"/>
              </a:ext>
            </a:extLst>
          </p:cNvPr>
          <p:cNvSpPr>
            <a:spLocks noChangeShapeType="1"/>
          </p:cNvSpPr>
          <p:nvPr/>
        </p:nvSpPr>
        <p:spPr bwMode="auto">
          <a:xfrm>
            <a:off x="2524459" y="133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8" name="Line 326">
            <a:extLst>
              <a:ext uri="{FF2B5EF4-FFF2-40B4-BE49-F238E27FC236}">
                <a16:creationId xmlns:a16="http://schemas.microsoft.com/office/drawing/2014/main" id="{A6203AB8-3C52-AA8D-9955-A4F81D63004D}"/>
              </a:ext>
            </a:extLst>
          </p:cNvPr>
          <p:cNvSpPr>
            <a:spLocks noChangeShapeType="1"/>
          </p:cNvSpPr>
          <p:nvPr/>
        </p:nvSpPr>
        <p:spPr bwMode="auto">
          <a:xfrm>
            <a:off x="2505409" y="13326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49" name="Line 327">
            <a:extLst>
              <a:ext uri="{FF2B5EF4-FFF2-40B4-BE49-F238E27FC236}">
                <a16:creationId xmlns:a16="http://schemas.microsoft.com/office/drawing/2014/main" id="{DD2BD744-7923-9F9B-561F-A388ADCC48B3}"/>
              </a:ext>
            </a:extLst>
          </p:cNvPr>
          <p:cNvSpPr>
            <a:spLocks noChangeShapeType="1"/>
          </p:cNvSpPr>
          <p:nvPr/>
        </p:nvSpPr>
        <p:spPr bwMode="auto">
          <a:xfrm>
            <a:off x="2505409" y="1335870"/>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0" name="Line 328">
            <a:extLst>
              <a:ext uri="{FF2B5EF4-FFF2-40B4-BE49-F238E27FC236}">
                <a16:creationId xmlns:a16="http://schemas.microsoft.com/office/drawing/2014/main" id="{2863A4B6-4201-2480-8531-60B43BCC0EDF}"/>
              </a:ext>
            </a:extLst>
          </p:cNvPr>
          <p:cNvSpPr>
            <a:spLocks noChangeShapeType="1"/>
          </p:cNvSpPr>
          <p:nvPr/>
        </p:nvSpPr>
        <p:spPr bwMode="auto">
          <a:xfrm>
            <a:off x="4888247" y="191054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1" name="Line 329">
            <a:extLst>
              <a:ext uri="{FF2B5EF4-FFF2-40B4-BE49-F238E27FC236}">
                <a16:creationId xmlns:a16="http://schemas.microsoft.com/office/drawing/2014/main" id="{2318C747-281B-776F-6204-BA5181601C15}"/>
              </a:ext>
            </a:extLst>
          </p:cNvPr>
          <p:cNvSpPr>
            <a:spLocks noChangeShapeType="1"/>
          </p:cNvSpPr>
          <p:nvPr/>
        </p:nvSpPr>
        <p:spPr bwMode="auto">
          <a:xfrm>
            <a:off x="7607634" y="2672545"/>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2" name="Line 330">
            <a:extLst>
              <a:ext uri="{FF2B5EF4-FFF2-40B4-BE49-F238E27FC236}">
                <a16:creationId xmlns:a16="http://schemas.microsoft.com/office/drawing/2014/main" id="{B7BD4FBD-8A46-C22F-B9A5-623034C1D4C1}"/>
              </a:ext>
            </a:extLst>
          </p:cNvPr>
          <p:cNvSpPr>
            <a:spLocks noChangeShapeType="1"/>
          </p:cNvSpPr>
          <p:nvPr/>
        </p:nvSpPr>
        <p:spPr bwMode="auto">
          <a:xfrm>
            <a:off x="7775909" y="2720170"/>
            <a:ext cx="0" cy="34925"/>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3" name="Line 331">
            <a:extLst>
              <a:ext uri="{FF2B5EF4-FFF2-40B4-BE49-F238E27FC236}">
                <a16:creationId xmlns:a16="http://schemas.microsoft.com/office/drawing/2014/main" id="{16527E81-8F7B-10F0-C3E3-093D71391A8B}"/>
              </a:ext>
            </a:extLst>
          </p:cNvPr>
          <p:cNvSpPr>
            <a:spLocks noChangeShapeType="1"/>
          </p:cNvSpPr>
          <p:nvPr/>
        </p:nvSpPr>
        <p:spPr bwMode="auto">
          <a:xfrm>
            <a:off x="807118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554" name="Line 332">
            <a:extLst>
              <a:ext uri="{FF2B5EF4-FFF2-40B4-BE49-F238E27FC236}">
                <a16:creationId xmlns:a16="http://schemas.microsoft.com/office/drawing/2014/main" id="{A09B2615-BECB-0BEC-6818-37379CD15137}"/>
              </a:ext>
            </a:extLst>
          </p:cNvPr>
          <p:cNvSpPr>
            <a:spLocks noChangeShapeType="1"/>
          </p:cNvSpPr>
          <p:nvPr/>
        </p:nvSpPr>
        <p:spPr bwMode="auto">
          <a:xfrm>
            <a:off x="8064834" y="2805895"/>
            <a:ext cx="0" cy="38100"/>
          </a:xfrm>
          <a:prstGeom prst="line">
            <a:avLst/>
          </a:prstGeom>
          <a:noFill/>
          <a:ln w="15875">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latin typeface="Arial"/>
              <a:cs typeface="Arial"/>
              <a:sym typeface="Arial"/>
            </a:endParaRPr>
          </a:p>
        </p:txBody>
      </p:sp>
      <p:sp>
        <p:nvSpPr>
          <p:cNvPr id="766" name="Text Box 15">
            <a:extLst>
              <a:ext uri="{FF2B5EF4-FFF2-40B4-BE49-F238E27FC236}">
                <a16:creationId xmlns:a16="http://schemas.microsoft.com/office/drawing/2014/main" id="{F8B61045-EFE3-9938-A46B-2B07819E7F52}"/>
              </a:ext>
            </a:extLst>
          </p:cNvPr>
          <p:cNvSpPr txBox="1">
            <a:spLocks noChangeArrowheads="1"/>
          </p:cNvSpPr>
          <p:nvPr/>
        </p:nvSpPr>
        <p:spPr bwMode="auto">
          <a:xfrm>
            <a:off x="412751" y="63736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 Reproduced with permission.</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E9893671-3D88-723E-7A4C-B59999F30CF1}"/>
              </a:ext>
            </a:extLst>
          </p:cNvPr>
          <p:cNvSpPr txBox="1"/>
          <p:nvPr/>
        </p:nvSpPr>
        <p:spPr bwMode="auto">
          <a:xfrm>
            <a:off x="5794175" y="4775195"/>
            <a:ext cx="1050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a:t>
            </a:r>
          </a:p>
        </p:txBody>
      </p:sp>
      <p:sp>
        <p:nvSpPr>
          <p:cNvPr id="4" name="TextBox 3">
            <a:extLst>
              <a:ext uri="{FF2B5EF4-FFF2-40B4-BE49-F238E27FC236}">
                <a16:creationId xmlns:a16="http://schemas.microsoft.com/office/drawing/2014/main" id="{F1951C78-D151-6AF7-5EA3-FA6C91BB97FB}"/>
              </a:ext>
            </a:extLst>
          </p:cNvPr>
          <p:cNvSpPr txBox="1"/>
          <p:nvPr/>
        </p:nvSpPr>
        <p:spPr bwMode="auto">
          <a:xfrm rot="16200000">
            <a:off x="1255920" y="2606245"/>
            <a:ext cx="1050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OS (%)</a:t>
            </a:r>
          </a:p>
        </p:txBody>
      </p:sp>
      <p:sp>
        <p:nvSpPr>
          <p:cNvPr id="5" name="TextBox 4">
            <a:extLst>
              <a:ext uri="{FF2B5EF4-FFF2-40B4-BE49-F238E27FC236}">
                <a16:creationId xmlns:a16="http://schemas.microsoft.com/office/drawing/2014/main" id="{EDAF52FB-D676-249D-D3E0-3538E5675859}"/>
              </a:ext>
            </a:extLst>
          </p:cNvPr>
          <p:cNvSpPr txBox="1"/>
          <p:nvPr/>
        </p:nvSpPr>
        <p:spPr bwMode="auto">
          <a:xfrm>
            <a:off x="8904708" y="3478760"/>
            <a:ext cx="27241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*Log-rank test </a:t>
            </a:r>
            <a:r>
              <a:rPr lang="en-US" sz="1200" b="0" i="1">
                <a:solidFill>
                  <a:schemeClr val="bg1"/>
                </a:solidFill>
                <a:latin typeface="Calibri" panose="020F0502020204030204" pitchFamily="34" charset="0"/>
              </a:rPr>
              <a:t>P</a:t>
            </a:r>
            <a:r>
              <a:rPr lang="en-US" sz="1200" b="0">
                <a:solidFill>
                  <a:schemeClr val="bg1"/>
                </a:solidFill>
                <a:latin typeface="Calibri" panose="020F0502020204030204" pitchFamily="34" charset="0"/>
              </a:rPr>
              <a:t> stratified by mutation type, race (Asian vs non-Asian), and brain metastasis history (present vs absent).</a:t>
            </a:r>
          </a:p>
        </p:txBody>
      </p:sp>
      <p:sp>
        <p:nvSpPr>
          <p:cNvPr id="6" name="TextBox 5">
            <a:extLst>
              <a:ext uri="{FF2B5EF4-FFF2-40B4-BE49-F238E27FC236}">
                <a16:creationId xmlns:a16="http://schemas.microsoft.com/office/drawing/2014/main" id="{7C9E1E33-4E24-5FDF-A8B4-C976B6B6037A}"/>
              </a:ext>
            </a:extLst>
          </p:cNvPr>
          <p:cNvSpPr txBox="1"/>
          <p:nvPr/>
        </p:nvSpPr>
        <p:spPr bwMode="auto">
          <a:xfrm>
            <a:off x="2557064" y="4164169"/>
            <a:ext cx="2553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a:solidFill>
                  <a:schemeClr val="bg1"/>
                </a:solidFill>
              </a:rPr>
              <a:t>Median follow-up: 37.8 </a:t>
            </a:r>
            <a:r>
              <a:rPr lang="en-US" sz="1400" b="0" err="1">
                <a:solidFill>
                  <a:schemeClr val="bg1"/>
                </a:solidFill>
              </a:rPr>
              <a:t>mo</a:t>
            </a:r>
            <a:endParaRPr lang="en-US" sz="1400" b="0">
              <a:solidFill>
                <a:schemeClr val="bg1"/>
              </a:solidFill>
            </a:endParaRPr>
          </a:p>
        </p:txBody>
      </p:sp>
      <p:sp>
        <p:nvSpPr>
          <p:cNvPr id="7" name="TextBox 6">
            <a:extLst>
              <a:ext uri="{FF2B5EF4-FFF2-40B4-BE49-F238E27FC236}">
                <a16:creationId xmlns:a16="http://schemas.microsoft.com/office/drawing/2014/main" id="{959C5891-8997-9D88-1BBB-581721CD20A1}"/>
              </a:ext>
            </a:extLst>
          </p:cNvPr>
          <p:cNvSpPr txBox="1"/>
          <p:nvPr/>
        </p:nvSpPr>
        <p:spPr bwMode="auto">
          <a:xfrm>
            <a:off x="9426258" y="5776172"/>
            <a:ext cx="25699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aseline="30000">
                <a:solidFill>
                  <a:schemeClr val="bg1"/>
                </a:solidFill>
                <a:latin typeface="Calibri" panose="020F0502020204030204" pitchFamily="34" charset="0"/>
              </a:rPr>
              <a:t>†</a:t>
            </a:r>
            <a:r>
              <a:rPr lang="en-US" sz="1200" b="0">
                <a:solidFill>
                  <a:schemeClr val="bg1"/>
                </a:solidFill>
                <a:latin typeface="Calibri" panose="020F0502020204030204" pitchFamily="34" charset="0"/>
              </a:rPr>
              <a:t>Based on exponential distribution assumption of OS in both arms.</a:t>
            </a:r>
          </a:p>
        </p:txBody>
      </p:sp>
      <p:cxnSp>
        <p:nvCxnSpPr>
          <p:cNvPr id="755" name="Straight Connector 754">
            <a:extLst>
              <a:ext uri="{FF2B5EF4-FFF2-40B4-BE49-F238E27FC236}">
                <a16:creationId xmlns:a16="http://schemas.microsoft.com/office/drawing/2014/main" id="{0725C202-93A9-F230-D61E-A829A44BC434}"/>
              </a:ext>
            </a:extLst>
          </p:cNvPr>
          <p:cNvCxnSpPr>
            <a:cxnSpLocks/>
          </p:cNvCxnSpPr>
          <p:nvPr/>
        </p:nvCxnSpPr>
        <p:spPr>
          <a:xfrm flipH="1">
            <a:off x="2564455" y="2939948"/>
            <a:ext cx="7614365" cy="0"/>
          </a:xfrm>
          <a:prstGeom prst="line">
            <a:avLst/>
          </a:prstGeom>
          <a:noFill/>
          <a:ln w="12700" cap="flat" cmpd="sng" algn="ctr">
            <a:solidFill>
              <a:schemeClr val="tx2">
                <a:lumMod val="90000"/>
              </a:schemeClr>
            </a:solidFill>
            <a:prstDash val="sysDash"/>
            <a:miter lim="800000"/>
          </a:ln>
          <a:effectLst/>
        </p:spPr>
      </p:cxnSp>
    </p:spTree>
    <p:extLst>
      <p:ext uri="{BB962C8B-B14F-4D97-AF65-F5344CB8AC3E}">
        <p14:creationId xmlns:p14="http://schemas.microsoft.com/office/powerpoint/2010/main" val="713765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14DB-9EB7-E55B-C8F8-89629056E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08A8A-DC3F-8F38-390E-C1B097ECF716}"/>
              </a:ext>
            </a:extLst>
          </p:cNvPr>
          <p:cNvSpPr>
            <a:spLocks noGrp="1"/>
          </p:cNvSpPr>
          <p:nvPr>
            <p:ph type="title"/>
          </p:nvPr>
        </p:nvSpPr>
        <p:spPr/>
        <p:txBody>
          <a:bodyPr/>
          <a:lstStyle/>
          <a:p>
            <a:r>
              <a:rPr lang="en-US"/>
              <a:t>MARIPOSA: Predefined Subgroup Analysis of OS</a:t>
            </a:r>
          </a:p>
        </p:txBody>
      </p:sp>
      <p:graphicFrame>
        <p:nvGraphicFramePr>
          <p:cNvPr id="50" name="Group 32">
            <a:extLst>
              <a:ext uri="{FF2B5EF4-FFF2-40B4-BE49-F238E27FC236}">
                <a16:creationId xmlns:a16="http://schemas.microsoft.com/office/drawing/2014/main" id="{5150DDA4-94A2-F02F-A14B-7C0755691F0F}"/>
              </a:ext>
            </a:extLst>
          </p:cNvPr>
          <p:cNvGraphicFramePr>
            <a:graphicFrameLocks/>
          </p:cNvGraphicFramePr>
          <p:nvPr>
            <p:extLst>
              <p:ext uri="{D42A27DB-BD31-4B8C-83A1-F6EECF244321}">
                <p14:modId xmlns:p14="http://schemas.microsoft.com/office/powerpoint/2010/main" val="2667857700"/>
              </p:ext>
            </p:extLst>
          </p:nvPr>
        </p:nvGraphicFramePr>
        <p:xfrm>
          <a:off x="520700" y="1513047"/>
          <a:ext cx="5550408" cy="4694032"/>
        </p:xfrm>
        <a:graphic>
          <a:graphicData uri="http://schemas.openxmlformats.org/drawingml/2006/table">
            <a:tbl>
              <a:tblPr/>
              <a:tblGrid>
                <a:gridCol w="1463040">
                  <a:extLst>
                    <a:ext uri="{9D8B030D-6E8A-4147-A177-3AD203B41FA5}">
                      <a16:colId xmlns:a16="http://schemas.microsoft.com/office/drawing/2014/main" val="20000"/>
                    </a:ext>
                  </a:extLst>
                </a:gridCol>
                <a:gridCol w="1463040">
                  <a:extLst>
                    <a:ext uri="{9D8B030D-6E8A-4147-A177-3AD203B41FA5}">
                      <a16:colId xmlns:a16="http://schemas.microsoft.com/office/drawing/2014/main" val="2963040624"/>
                    </a:ext>
                  </a:extLst>
                </a:gridCol>
                <a:gridCol w="1298448">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Patients,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247062864"/>
                  </a:ext>
                </a:extLst>
              </a:tr>
              <a:tr h="36791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err="1">
                          <a:ln>
                            <a:noFill/>
                          </a:ln>
                          <a:solidFill>
                            <a:schemeClr val="tx1"/>
                          </a:solidFill>
                          <a:effectLst/>
                          <a:latin typeface="Calibri" panose="020F0502020204030204" pitchFamily="34" charset="0"/>
                        </a:rPr>
                        <a:t>Amivantamab</a:t>
                      </a:r>
                      <a:r>
                        <a:rPr kumimoji="0" lang="en-US" sz="1400" b="1" i="0" u="none" strike="noStrike" cap="none" normalizeH="0" baseline="0">
                          <a:ln>
                            <a:noFill/>
                          </a:ln>
                          <a:solidFill>
                            <a:schemeClr val="tx1"/>
                          </a:solidFill>
                          <a:effectLst/>
                          <a:latin typeface="Calibri" panose="020F0502020204030204" pitchFamily="34" charset="0"/>
                        </a:rPr>
                        <a:t> + Lazertinib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Osimertinib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0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All randomized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 0.75 (0.61-0.92)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98166">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Age</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&lt;65 yr</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≥65 yr</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&lt;75 yr</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≥75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0.53 (0.40-0.70)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1.11 (0.84-1.48)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0.75 (0.60-0.93)</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0.79 (0.47-1.33)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235</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194</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378</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237</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192</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376</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32103710"/>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Sex</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Female</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0.73 (0.56-0.95)</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0.81 (0.60-1.09)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275</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251</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Race</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Asian</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Non-Asian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0.75 (0.58-0.98)</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0.74 (0.54-1.00)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250</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251</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Weight category</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&lt;80 kg</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≥80 kg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0.78 (0.63-0.97)</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0.62 (0.36-1.07)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376</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368</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5001174"/>
                  </a:ext>
                </a:extLst>
              </a:tr>
            </a:tbl>
          </a:graphicData>
        </a:graphic>
      </p:graphicFrame>
      <p:graphicFrame>
        <p:nvGraphicFramePr>
          <p:cNvPr id="51" name="Group 32">
            <a:extLst>
              <a:ext uri="{FF2B5EF4-FFF2-40B4-BE49-F238E27FC236}">
                <a16:creationId xmlns:a16="http://schemas.microsoft.com/office/drawing/2014/main" id="{ACFAAB46-705A-296E-F7AF-B19008DB9965}"/>
              </a:ext>
            </a:extLst>
          </p:cNvPr>
          <p:cNvGraphicFramePr>
            <a:graphicFrameLocks/>
          </p:cNvGraphicFramePr>
          <p:nvPr>
            <p:extLst>
              <p:ext uri="{D42A27DB-BD31-4B8C-83A1-F6EECF244321}">
                <p14:modId xmlns:p14="http://schemas.microsoft.com/office/powerpoint/2010/main" val="2590409169"/>
              </p:ext>
            </p:extLst>
          </p:nvPr>
        </p:nvGraphicFramePr>
        <p:xfrm>
          <a:off x="6227128" y="1513047"/>
          <a:ext cx="5547360" cy="4175856"/>
        </p:xfrm>
        <a:graphic>
          <a:graphicData uri="http://schemas.openxmlformats.org/drawingml/2006/table">
            <a:tbl>
              <a:tblPr/>
              <a:tblGrid>
                <a:gridCol w="1463040">
                  <a:extLst>
                    <a:ext uri="{9D8B030D-6E8A-4147-A177-3AD203B41FA5}">
                      <a16:colId xmlns:a16="http://schemas.microsoft.com/office/drawing/2014/main" val="20000"/>
                    </a:ext>
                  </a:extLst>
                </a:gridCol>
                <a:gridCol w="1463040">
                  <a:extLst>
                    <a:ext uri="{9D8B030D-6E8A-4147-A177-3AD203B41FA5}">
                      <a16:colId xmlns:a16="http://schemas.microsoft.com/office/drawing/2014/main" val="2875621981"/>
                    </a:ext>
                  </a:extLst>
                </a:gridCol>
                <a:gridCol w="129540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Patients,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61863440"/>
                  </a:ext>
                </a:extLst>
              </a:tr>
              <a:tr h="36791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err="1">
                          <a:ln>
                            <a:noFill/>
                          </a:ln>
                          <a:solidFill>
                            <a:schemeClr val="tx1"/>
                          </a:solidFill>
                          <a:effectLst/>
                          <a:latin typeface="Calibri" panose="020F0502020204030204" pitchFamily="34" charset="0"/>
                        </a:rPr>
                        <a:t>Amivantamab</a:t>
                      </a:r>
                      <a:r>
                        <a:rPr kumimoji="0" lang="en-US" sz="1400" b="1" i="0" u="none" strike="noStrike" cap="none" normalizeH="0" baseline="0">
                          <a:ln>
                            <a:noFill/>
                          </a:ln>
                          <a:solidFill>
                            <a:schemeClr val="tx1"/>
                          </a:solidFill>
                          <a:effectLst/>
                          <a:latin typeface="Calibri" panose="020F0502020204030204" pitchFamily="34" charset="0"/>
                        </a:rPr>
                        <a:t> + Lazertinib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Osimertinib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ECOG PS</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0.88 (0.61-1.28)</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0.70 (0.55-0.89)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141</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149</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0218280"/>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History of smoking</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Yes</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0.78 (0.55-1.10)</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0.74 (0.58-0.95)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130</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134</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82271873"/>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History of brain metastases</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Yes</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0.67 (0.50-0.90)</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0.82 (0.62-1.08)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178</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173</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0407052"/>
                  </a:ext>
                </a:extLst>
              </a:tr>
              <a:tr h="57424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1" u="none" strike="noStrike" kern="1200" cap="none" normalizeH="0" baseline="0">
                          <a:ln>
                            <a:noFill/>
                          </a:ln>
                          <a:solidFill>
                            <a:schemeClr val="bg2">
                              <a:lumMod val="10000"/>
                            </a:schemeClr>
                          </a:solidFill>
                          <a:effectLst/>
                          <a:latin typeface="Calibri" panose="020F0502020204030204" pitchFamily="34" charset="0"/>
                          <a:ea typeface="+mn-ea"/>
                          <a:cs typeface="+mn-cs"/>
                        </a:rPr>
                        <a:t>EGFR</a:t>
                      </a: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 mutation</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Ex19del</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L858R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0.66 (0.50-0.86)</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0.90 (0.67-1.21)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257</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257</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8287376"/>
                  </a:ext>
                </a:extLst>
              </a:tr>
            </a:tbl>
          </a:graphicData>
        </a:graphic>
      </p:graphicFrame>
      <p:sp>
        <p:nvSpPr>
          <p:cNvPr id="52" name="Text Box 15">
            <a:extLst>
              <a:ext uri="{FF2B5EF4-FFF2-40B4-BE49-F238E27FC236}">
                <a16:creationId xmlns:a16="http://schemas.microsoft.com/office/drawing/2014/main" id="{0F1569F3-7AC6-021D-6A5C-93A19C329F6D}"/>
              </a:ext>
            </a:extLst>
          </p:cNvPr>
          <p:cNvSpPr txBox="1">
            <a:spLocks noChangeArrowheads="1"/>
          </p:cNvSpPr>
          <p:nvPr/>
        </p:nvSpPr>
        <p:spPr bwMode="auto">
          <a:xfrm>
            <a:off x="438389" y="63803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B2CA4AA-7480-21C7-8EC9-28D58BAB7CBE}"/>
              </a:ext>
            </a:extLst>
          </p:cNvPr>
          <p:cNvSpPr txBox="1"/>
          <p:nvPr/>
        </p:nvSpPr>
        <p:spPr bwMode="auto">
          <a:xfrm>
            <a:off x="6194833" y="5697489"/>
            <a:ext cx="53827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a:solidFill>
                  <a:schemeClr val="bg1"/>
                </a:solidFill>
                <a:latin typeface="Calibri" panose="020F0502020204030204" pitchFamily="34" charset="0"/>
              </a:rPr>
              <a:t>OS benefit for </a:t>
            </a:r>
            <a:r>
              <a:rPr lang="en-US" b="0" err="1">
                <a:solidFill>
                  <a:schemeClr val="bg1"/>
                </a:solidFill>
                <a:latin typeface="Calibri" panose="020F0502020204030204" pitchFamily="34" charset="0"/>
              </a:rPr>
              <a:t>amivantamab</a:t>
            </a:r>
            <a:r>
              <a:rPr lang="en-US" b="0">
                <a:solidFill>
                  <a:schemeClr val="bg1"/>
                </a:solidFill>
                <a:latin typeface="Calibri" panose="020F0502020204030204" pitchFamily="34" charset="0"/>
              </a:rPr>
              <a:t> + lazertinib </a:t>
            </a:r>
            <a:r>
              <a:rPr lang="en-US">
                <a:solidFill>
                  <a:schemeClr val="bg1"/>
                </a:solidFill>
                <a:latin typeface="Calibri" panose="020F0502020204030204" pitchFamily="34" charset="0"/>
              </a:rPr>
              <a:t>vs osimertinib generally consistent</a:t>
            </a:r>
            <a:r>
              <a:rPr lang="en-US" b="0">
                <a:solidFill>
                  <a:schemeClr val="bg1"/>
                </a:solidFill>
                <a:latin typeface="Calibri" panose="020F0502020204030204" pitchFamily="34" charset="0"/>
              </a:rPr>
              <a:t> across subgroups</a:t>
            </a:r>
          </a:p>
        </p:txBody>
      </p:sp>
    </p:spTree>
    <p:extLst>
      <p:ext uri="{BB962C8B-B14F-4D97-AF65-F5344CB8AC3E}">
        <p14:creationId xmlns:p14="http://schemas.microsoft.com/office/powerpoint/2010/main" val="1935624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7E9B1-82EA-E47F-1A98-633EDD60BE9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E70BF37-82D2-164D-D1F4-A6940EFBDC61}"/>
              </a:ext>
            </a:extLst>
          </p:cNvPr>
          <p:cNvSpPr>
            <a:spLocks noGrp="1"/>
          </p:cNvSpPr>
          <p:nvPr>
            <p:ph type="title"/>
          </p:nvPr>
        </p:nvSpPr>
        <p:spPr/>
        <p:txBody>
          <a:bodyPr/>
          <a:lstStyle/>
          <a:p>
            <a:r>
              <a:rPr lang="en-US"/>
              <a:t>MARIPOSA: First Subsequent Therapy</a:t>
            </a:r>
          </a:p>
        </p:txBody>
      </p:sp>
      <p:sp>
        <p:nvSpPr>
          <p:cNvPr id="6" name="Content Placeholder 5">
            <a:extLst>
              <a:ext uri="{FF2B5EF4-FFF2-40B4-BE49-F238E27FC236}">
                <a16:creationId xmlns:a16="http://schemas.microsoft.com/office/drawing/2014/main" id="{D4D4288B-6CD0-1946-5D82-F4FEA2E49D32}"/>
              </a:ext>
            </a:extLst>
          </p:cNvPr>
          <p:cNvSpPr>
            <a:spLocks noGrp="1"/>
          </p:cNvSpPr>
          <p:nvPr>
            <p:ph idx="1"/>
          </p:nvPr>
        </p:nvSpPr>
        <p:spPr>
          <a:xfrm>
            <a:off x="604675" y="4777483"/>
            <a:ext cx="10877529" cy="1386250"/>
          </a:xfrm>
        </p:spPr>
        <p:txBody>
          <a:bodyPr/>
          <a:lstStyle/>
          <a:p>
            <a:r>
              <a:rPr lang="en-US"/>
              <a:t>74% of participants received 2L therapy, indicating long-term treatment after 1L amivantamab + lazertinib is a feasible option</a:t>
            </a:r>
          </a:p>
        </p:txBody>
      </p:sp>
      <p:graphicFrame>
        <p:nvGraphicFramePr>
          <p:cNvPr id="28" name="Group 32">
            <a:extLst>
              <a:ext uri="{FF2B5EF4-FFF2-40B4-BE49-F238E27FC236}">
                <a16:creationId xmlns:a16="http://schemas.microsoft.com/office/drawing/2014/main" id="{79A2CCAA-4AB6-D82A-2C53-654FB1B53855}"/>
              </a:ext>
            </a:extLst>
          </p:cNvPr>
          <p:cNvGraphicFramePr>
            <a:graphicFrameLocks/>
          </p:cNvGraphicFramePr>
          <p:nvPr>
            <p:extLst>
              <p:ext uri="{D42A27DB-BD31-4B8C-83A1-F6EECF244321}">
                <p14:modId xmlns:p14="http://schemas.microsoft.com/office/powerpoint/2010/main" val="459320361"/>
              </p:ext>
            </p:extLst>
          </p:nvPr>
        </p:nvGraphicFramePr>
        <p:xfrm>
          <a:off x="604675" y="1513047"/>
          <a:ext cx="10877528" cy="2987136"/>
        </p:xfrm>
        <a:graphic>
          <a:graphicData uri="http://schemas.openxmlformats.org/drawingml/2006/table">
            <a:tbl>
              <a:tblPr/>
              <a:tblGrid>
                <a:gridCol w="4217817">
                  <a:extLst>
                    <a:ext uri="{9D8B030D-6E8A-4147-A177-3AD203B41FA5}">
                      <a16:colId xmlns:a16="http://schemas.microsoft.com/office/drawing/2014/main" val="20000"/>
                    </a:ext>
                  </a:extLst>
                </a:gridCol>
                <a:gridCol w="3551846">
                  <a:extLst>
                    <a:ext uri="{9D8B030D-6E8A-4147-A177-3AD203B41FA5}">
                      <a16:colId xmlns:a16="http://schemas.microsoft.com/office/drawing/2014/main" val="20001"/>
                    </a:ext>
                  </a:extLst>
                </a:gridCol>
                <a:gridCol w="3107865">
                  <a:extLst>
                    <a:ext uri="{9D8B030D-6E8A-4147-A177-3AD203B41FA5}">
                      <a16:colId xmlns:a16="http://schemas.microsoft.com/office/drawing/2014/main" val="20002"/>
                    </a:ext>
                  </a:extLst>
                </a:gridCol>
              </a:tblGrid>
              <a:tr h="36791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Subsequent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Amivantamab + Lazertinib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175)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Osimertinib</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(n = 258)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Patients willing and able to receive </a:t>
                      </a:r>
                      <a:b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2L therapy,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129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195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1550374"/>
                  </a:ext>
                </a:extLst>
              </a:tr>
              <a:tr h="2743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2L therapy class,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43970734"/>
                  </a:ext>
                </a:extLst>
              </a:tr>
              <a:tr h="274320">
                <a:tc>
                  <a:txBody>
                    <a:bodyPr/>
                    <a:lstStyle/>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TKI based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8089142"/>
                  </a:ext>
                </a:extLst>
              </a:tr>
              <a:tr h="274320">
                <a:tc>
                  <a:txBody>
                    <a:bodyPr/>
                    <a:lstStyle/>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CT based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3674050"/>
                  </a:ext>
                </a:extLst>
              </a:tr>
              <a:tr h="274320">
                <a:tc>
                  <a:txBody>
                    <a:bodyPr/>
                    <a:lstStyle/>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9950449"/>
                  </a:ext>
                </a:extLst>
              </a:tr>
            </a:tbl>
          </a:graphicData>
        </a:graphic>
      </p:graphicFrame>
      <p:sp>
        <p:nvSpPr>
          <p:cNvPr id="29" name="Text Box 15">
            <a:extLst>
              <a:ext uri="{FF2B5EF4-FFF2-40B4-BE49-F238E27FC236}">
                <a16:creationId xmlns:a16="http://schemas.microsoft.com/office/drawing/2014/main" id="{2CBCDEED-3925-0FEA-82CB-3142E64241EA}"/>
              </a:ext>
            </a:extLst>
          </p:cNvPr>
          <p:cNvSpPr txBox="1">
            <a:spLocks noChangeArrowheads="1"/>
          </p:cNvSpPr>
          <p:nvPr/>
        </p:nvSpPr>
        <p:spPr bwMode="auto">
          <a:xfrm>
            <a:off x="438389" y="63803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769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C0318-532A-0646-54C7-4588CEA0FB6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005236A-6859-F0DA-B35A-DB53830A6315}"/>
              </a:ext>
            </a:extLst>
          </p:cNvPr>
          <p:cNvSpPr>
            <a:spLocks noGrp="1"/>
          </p:cNvSpPr>
          <p:nvPr>
            <p:ph type="title"/>
          </p:nvPr>
        </p:nvSpPr>
        <p:spPr>
          <a:xfrm>
            <a:off x="609759" y="238127"/>
            <a:ext cx="11118210" cy="1103313"/>
          </a:xfrm>
        </p:spPr>
        <p:txBody>
          <a:bodyPr/>
          <a:lstStyle/>
          <a:p>
            <a:r>
              <a:rPr lang="en-US"/>
              <a:t>MARIPOSA: icPFS, icDoR, icORR, TTSP</a:t>
            </a:r>
          </a:p>
        </p:txBody>
      </p:sp>
      <p:sp>
        <p:nvSpPr>
          <p:cNvPr id="6" name="Content Placeholder 5">
            <a:extLst>
              <a:ext uri="{FF2B5EF4-FFF2-40B4-BE49-F238E27FC236}">
                <a16:creationId xmlns:a16="http://schemas.microsoft.com/office/drawing/2014/main" id="{9C6B2938-2799-E5B0-B4BA-D2638EEEC06D}"/>
              </a:ext>
            </a:extLst>
          </p:cNvPr>
          <p:cNvSpPr>
            <a:spLocks noGrp="1"/>
          </p:cNvSpPr>
          <p:nvPr>
            <p:ph idx="1"/>
          </p:nvPr>
        </p:nvSpPr>
        <p:spPr>
          <a:xfrm>
            <a:off x="7191910" y="1513047"/>
            <a:ext cx="4290294" cy="4650686"/>
          </a:xfrm>
        </p:spPr>
        <p:txBody>
          <a:bodyPr/>
          <a:lstStyle/>
          <a:p>
            <a:r>
              <a:rPr lang="en-US" sz="2400"/>
              <a:t>Clinically meaningful improvement in icPFS for amivantamab + lazertinib vs osimertinib</a:t>
            </a:r>
          </a:p>
          <a:p>
            <a:r>
              <a:rPr lang="en-US" sz="2400"/>
              <a:t>Improved icDoR = greater durability of response</a:t>
            </a:r>
          </a:p>
          <a:p>
            <a:r>
              <a:rPr lang="en-US" sz="2400"/>
              <a:t>Delayed time to onset/ worsening of lung cancer symptoms by median &gt;14 mo</a:t>
            </a:r>
          </a:p>
        </p:txBody>
      </p:sp>
      <p:sp>
        <p:nvSpPr>
          <p:cNvPr id="29" name="Text Box 15">
            <a:extLst>
              <a:ext uri="{FF2B5EF4-FFF2-40B4-BE49-F238E27FC236}">
                <a16:creationId xmlns:a16="http://schemas.microsoft.com/office/drawing/2014/main" id="{FA6B610D-9504-54D8-66E2-0E9E2E80B6AA}"/>
              </a:ext>
            </a:extLst>
          </p:cNvPr>
          <p:cNvSpPr txBox="1">
            <a:spLocks noChangeArrowheads="1"/>
          </p:cNvSpPr>
          <p:nvPr/>
        </p:nvSpPr>
        <p:spPr bwMode="auto">
          <a:xfrm>
            <a:off x="438389" y="63803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2">
            <a:extLst>
              <a:ext uri="{FF2B5EF4-FFF2-40B4-BE49-F238E27FC236}">
                <a16:creationId xmlns:a16="http://schemas.microsoft.com/office/drawing/2014/main" id="{3A58E831-ACB2-F314-1E14-FC66A82B4B24}"/>
              </a:ext>
            </a:extLst>
          </p:cNvPr>
          <p:cNvGraphicFramePr>
            <a:graphicFrameLocks/>
          </p:cNvGraphicFramePr>
          <p:nvPr>
            <p:extLst>
              <p:ext uri="{D42A27DB-BD31-4B8C-83A1-F6EECF244321}">
                <p14:modId xmlns:p14="http://schemas.microsoft.com/office/powerpoint/2010/main" val="448747756"/>
              </p:ext>
            </p:extLst>
          </p:nvPr>
        </p:nvGraphicFramePr>
        <p:xfrm>
          <a:off x="723900" y="1513047"/>
          <a:ext cx="6400800" cy="4717238"/>
        </p:xfrm>
        <a:graphic>
          <a:graphicData uri="http://schemas.openxmlformats.org/drawingml/2006/table">
            <a:tbl>
              <a:tblPr/>
              <a:tblGrid>
                <a:gridCol w="2647250">
                  <a:extLst>
                    <a:ext uri="{9D8B030D-6E8A-4147-A177-3AD203B41FA5}">
                      <a16:colId xmlns:a16="http://schemas.microsoft.com/office/drawing/2014/main" val="20000"/>
                    </a:ext>
                  </a:extLst>
                </a:gridCol>
                <a:gridCol w="183331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1571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Secondary 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mn-lt"/>
                        </a:rPr>
                        <a:t>Amivantamab + Lazertinib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a:ln>
                            <a:noFill/>
                          </a:ln>
                          <a:solidFill>
                            <a:schemeClr val="tx1"/>
                          </a:solidFill>
                          <a:effectLst/>
                          <a:latin typeface="+mn-lt"/>
                        </a:rPr>
                        <a:t>Osimertinib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5477">
                <a:tc rowSpan="3">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Median icPFS, mo (95% CI)</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rPr>
                        <a:t>25.4 (20.1-29.5)</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rPr>
                        <a:t>22.2 (18.4-26.9)</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16483819"/>
                  </a:ext>
                </a:extLst>
              </a:tr>
              <a:tr h="255477">
                <a:tc vMerge="1">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pPr>
                      <a:endParaRPr kumimoji="0" lang="en-US" sz="1600" b="0" i="0" u="none" strike="noStrike" kern="1200" cap="none" normalizeH="0" baseline="0">
                        <a:ln>
                          <a:noFill/>
                        </a:ln>
                        <a:solidFill>
                          <a:schemeClr val="bg2">
                            <a:lumMod val="10000"/>
                          </a:schemeClr>
                        </a:solidFill>
                        <a:effectLst/>
                        <a:latin typeface="+mn-lt"/>
                        <a:ea typeface="+mn-ea"/>
                        <a:cs typeface="+mn-cs"/>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n = 178</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n = 173</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95204469"/>
                  </a:ext>
                </a:extLst>
              </a:tr>
              <a:tr h="255477">
                <a:tc vMerge="1">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pPr>
                      <a:endParaRPr kumimoji="0" lang="en-US" sz="1600" b="0" i="0" u="none" strike="noStrike" kern="1200" cap="none" normalizeH="0" baseline="0">
                        <a:ln>
                          <a:noFill/>
                        </a:ln>
                        <a:solidFill>
                          <a:schemeClr val="bg2">
                            <a:lumMod val="10000"/>
                          </a:schemeClr>
                        </a:solidFill>
                        <a:effectLst/>
                        <a:latin typeface="+mn-lt"/>
                        <a:ea typeface="+mn-ea"/>
                        <a:cs typeface="+mn-cs"/>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it-IT" sz="1600" b="0" kern="1200">
                          <a:solidFill>
                            <a:schemeClr val="bg1"/>
                          </a:solidFill>
                          <a:latin typeface="+mn-lt"/>
                          <a:ea typeface="+mn-ea"/>
                          <a:cs typeface="Arial" panose="020B0604020202020204" pitchFamily="34" charset="0"/>
                        </a:rPr>
                        <a:t>HR: 0.79 (95% CI: 0.61-1.02); </a:t>
                      </a:r>
                      <a:r>
                        <a:rPr lang="it-IT" sz="1600" b="0" i="1" kern="1200">
                          <a:solidFill>
                            <a:schemeClr val="bg1"/>
                          </a:solidFill>
                          <a:latin typeface="+mn-lt"/>
                          <a:ea typeface="+mn-ea"/>
                          <a:cs typeface="Arial" panose="020B0604020202020204" pitchFamily="34" charset="0"/>
                        </a:rPr>
                        <a:t>P </a:t>
                      </a:r>
                      <a:r>
                        <a:rPr lang="it-IT" sz="1600" b="0" kern="1200">
                          <a:solidFill>
                            <a:schemeClr val="bg1"/>
                          </a:solidFill>
                          <a:latin typeface="+mn-lt"/>
                          <a:ea typeface="+mn-ea"/>
                          <a:cs typeface="Arial" panose="020B0604020202020204" pitchFamily="34" charset="0"/>
                        </a:rPr>
                        <a:t>= .07</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kern="1200">
                        <a:solidFill>
                          <a:schemeClr val="bg1"/>
                        </a:solidFill>
                        <a:latin typeface="+mn-lt"/>
                        <a:ea typeface="+mn-ea"/>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381896502"/>
                  </a:ext>
                </a:extLst>
              </a:tr>
              <a:tr h="76643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1"/>
                          </a:solidFill>
                          <a:effectLst/>
                          <a:latin typeface="+mn-lt"/>
                          <a:ea typeface="+mn-ea"/>
                          <a:cs typeface="+mn-cs"/>
                        </a:rPr>
                        <a:t>icPFS rate, %</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24 mo</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36 mo</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lang="en-US" sz="1600" kern="1200">
                        <a:solidFill>
                          <a:schemeClr val="bg1"/>
                        </a:solidFill>
                        <a:latin typeface="+mn-lt"/>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pPr>
                      <a:r>
                        <a:rPr lang="en-US" sz="1600" kern="1200">
                          <a:solidFill>
                            <a:schemeClr val="bg1"/>
                          </a:solidFill>
                          <a:latin typeface="+mn-lt"/>
                          <a:ea typeface="+mn-ea"/>
                          <a:cs typeface="Arial" panose="020B0604020202020204" pitchFamily="34" charset="0"/>
                        </a:rPr>
                        <a:t>51</a:t>
                      </a:r>
                    </a:p>
                    <a:p>
                      <a:pPr marL="0" marR="0" lvl="0" indent="0" algn="ctr" defTabSz="914400" rtl="0" eaLnBrk="1" fontAlgn="base" latinLnBrk="0" hangingPunct="1">
                        <a:lnSpc>
                          <a:spcPct val="100000"/>
                        </a:lnSpc>
                        <a:spcBef>
                          <a:spcPts val="0"/>
                        </a:spcBef>
                        <a:spcAft>
                          <a:spcPts val="0"/>
                        </a:spcAft>
                        <a:buClrTx/>
                        <a:buSzTx/>
                        <a:buFontTx/>
                        <a:buNone/>
                        <a:tabLst/>
                      </a:pPr>
                      <a:r>
                        <a:rPr lang="en-US" sz="1600" kern="1200">
                          <a:solidFill>
                            <a:schemeClr val="bg1"/>
                          </a:solidFill>
                          <a:latin typeface="+mn-lt"/>
                          <a:ea typeface="+mn-ea"/>
                          <a:cs typeface="Arial" panose="020B0604020202020204" pitchFamily="34" charset="0"/>
                        </a:rPr>
                        <a:t>36</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lang="en-US" sz="1600" kern="1200">
                        <a:solidFill>
                          <a:schemeClr val="bg1"/>
                        </a:solidFill>
                        <a:latin typeface="+mn-lt"/>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tabLst/>
                      </a:pPr>
                      <a:r>
                        <a:rPr lang="en-US" sz="1600" kern="1200">
                          <a:solidFill>
                            <a:schemeClr val="bg1"/>
                          </a:solidFill>
                          <a:latin typeface="+mn-lt"/>
                          <a:ea typeface="+mn-ea"/>
                          <a:cs typeface="Arial" panose="020B0604020202020204" pitchFamily="34" charset="0"/>
                        </a:rPr>
                        <a:t>48</a:t>
                      </a:r>
                    </a:p>
                    <a:p>
                      <a:pPr marL="0" marR="0" lvl="0" indent="0" algn="ctr" defTabSz="914400" rtl="0" eaLnBrk="1" fontAlgn="base" latinLnBrk="0" hangingPunct="1">
                        <a:lnSpc>
                          <a:spcPct val="100000"/>
                        </a:lnSpc>
                        <a:spcBef>
                          <a:spcPts val="0"/>
                        </a:spcBef>
                        <a:spcAft>
                          <a:spcPts val="0"/>
                        </a:spcAft>
                        <a:buClrTx/>
                        <a:buSzTx/>
                        <a:buFontTx/>
                        <a:buNone/>
                        <a:tabLst/>
                      </a:pPr>
                      <a:r>
                        <a:rPr lang="en-US" sz="1600" kern="1200">
                          <a:solidFill>
                            <a:schemeClr val="bg1"/>
                          </a:solidFill>
                          <a:latin typeface="+mn-lt"/>
                          <a:ea typeface="+mn-ea"/>
                          <a:cs typeface="Arial" panose="020B0604020202020204" pitchFamily="34" charset="0"/>
                        </a:rPr>
                        <a:t>18</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1550374"/>
                  </a:ext>
                </a:extLst>
              </a:tr>
              <a:tr h="258613">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bg1"/>
                          </a:solidFill>
                          <a:effectLst/>
                          <a:latin typeface="+mn-lt"/>
                        </a:rPr>
                        <a:t>Median icDoR, mo (95% CI)</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mn-lt"/>
                        </a:rPr>
                        <a:t>35.7 (25.8-NR)</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mn-lt"/>
                        </a:rPr>
                        <a:t>29.6 (23.9-34.1)</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8089142"/>
                  </a:ext>
                </a:extLst>
              </a:tr>
              <a:tr h="258613">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pPr>
                      <a:endParaRPr kumimoji="0" lang="en-US" sz="1600" b="0" i="0" u="none" strike="noStrike" cap="none" normalizeH="0" baseline="0">
                        <a:ln>
                          <a:noFill/>
                        </a:ln>
                        <a:solidFill>
                          <a:schemeClr val="bg2">
                            <a:lumMod val="10000"/>
                          </a:schemeClr>
                        </a:solidFill>
                        <a:effectLst/>
                        <a:latin typeface="+mn-lt"/>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n = 125</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n = 130</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1763998"/>
                  </a:ext>
                </a:extLst>
              </a:tr>
              <a:tr h="299675">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pPr>
                      <a:r>
                        <a:rPr kumimoji="0" lang="en-US" sz="1600" b="0" i="0" u="none" strike="noStrike" kern="1200" cap="none" normalizeH="0" baseline="0">
                          <a:ln>
                            <a:noFill/>
                          </a:ln>
                          <a:solidFill>
                            <a:schemeClr val="bg1"/>
                          </a:solidFill>
                          <a:effectLst/>
                          <a:latin typeface="+mn-lt"/>
                          <a:ea typeface="+mn-ea"/>
                          <a:cs typeface="+mn-cs"/>
                        </a:rPr>
                        <a:t>icORR, % (95% CI)</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lang="en-US" sz="1600" kern="1200">
                          <a:solidFill>
                            <a:schemeClr val="bg1"/>
                          </a:solidFill>
                          <a:latin typeface="+mn-lt"/>
                          <a:ea typeface="+mn-ea"/>
                          <a:cs typeface="Arial" panose="020B0604020202020204" pitchFamily="34" charset="0"/>
                        </a:rPr>
                        <a:t>78 (71-84)</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lang="en-US" sz="1600" kern="1200">
                          <a:solidFill>
                            <a:schemeClr val="bg1"/>
                          </a:solidFill>
                          <a:latin typeface="+mn-lt"/>
                          <a:ea typeface="+mn-ea"/>
                          <a:cs typeface="Arial" panose="020B0604020202020204" pitchFamily="34" charset="0"/>
                        </a:rPr>
                        <a:t>77 (71-83)</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3674050"/>
                  </a:ext>
                </a:extLst>
              </a:tr>
              <a:tr h="255477">
                <a:tc rowSpan="3">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1"/>
                          </a:solidFill>
                          <a:effectLst/>
                          <a:latin typeface="+mn-lt"/>
                          <a:ea typeface="+mn-ea"/>
                          <a:cs typeface="+mn-cs"/>
                        </a:rPr>
                        <a:t>Median TTSP, mo (95% CI)</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43.6 (36.0-NR)</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29.3 (26.4-33.4)</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49950449"/>
                  </a:ext>
                </a:extLst>
              </a:tr>
              <a:tr h="255477">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pPr>
                      <a:endParaRPr kumimoji="0" lang="en-US" sz="1600" b="0" i="0" u="none" strike="noStrike" kern="1200" cap="none" normalizeH="0" baseline="0">
                        <a:ln>
                          <a:noFill/>
                        </a:ln>
                        <a:solidFill>
                          <a:schemeClr val="bg2">
                            <a:lumMod val="10000"/>
                          </a:schemeClr>
                        </a:solidFill>
                        <a:effectLst/>
                        <a:latin typeface="+mn-lt"/>
                        <a:ea typeface="+mn-ea"/>
                        <a:cs typeface="+mn-cs"/>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n = 429</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n = 429</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8505039"/>
                  </a:ext>
                </a:extLst>
              </a:tr>
              <a:tr h="255477">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pPr>
                      <a:endParaRPr kumimoji="0" lang="en-US" sz="1600" b="0" i="0" u="none" strike="noStrike" kern="1200" cap="none" normalizeH="0" baseline="0">
                        <a:ln>
                          <a:noFill/>
                        </a:ln>
                        <a:solidFill>
                          <a:schemeClr val="bg2">
                            <a:lumMod val="10000"/>
                          </a:schemeClr>
                        </a:solidFill>
                        <a:effectLst/>
                        <a:latin typeface="+mn-lt"/>
                        <a:ea typeface="+mn-ea"/>
                        <a:cs typeface="+mn-cs"/>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it-IT" sz="1600" b="0" i="0" u="none" strike="noStrike" kern="1200" cap="none" spc="0" normalizeH="0" baseline="0" noProof="0">
                          <a:ln>
                            <a:noFill/>
                          </a:ln>
                          <a:solidFill>
                            <a:schemeClr val="bg1"/>
                          </a:solidFill>
                          <a:effectLst/>
                          <a:uLnTx/>
                          <a:uFillTx/>
                          <a:latin typeface="+mn-lt"/>
                          <a:ea typeface="+mn-ea"/>
                          <a:cs typeface="Arial" panose="020B0604020202020204" pitchFamily="34" charset="0"/>
                        </a:rPr>
                        <a:t>HR: 0.69 </a:t>
                      </a:r>
                      <a:r>
                        <a:rPr lang="it-IT" sz="1600" b="0" kern="1200" noProof="0">
                          <a:solidFill>
                            <a:schemeClr val="bg1"/>
                          </a:solidFill>
                          <a:latin typeface="+mn-lt"/>
                          <a:ea typeface="+mn-ea"/>
                          <a:cs typeface="Arial" panose="020B0604020202020204" pitchFamily="34" charset="0"/>
                        </a:rPr>
                        <a:t>(</a:t>
                      </a:r>
                      <a:r>
                        <a:rPr lang="it-IT" sz="1600" b="0" kern="1200">
                          <a:solidFill>
                            <a:schemeClr val="bg1"/>
                          </a:solidFill>
                          <a:latin typeface="+mn-lt"/>
                          <a:ea typeface="+mn-ea"/>
                          <a:cs typeface="Arial" panose="020B0604020202020204" pitchFamily="34" charset="0"/>
                        </a:rPr>
                        <a:t>95% CI: </a:t>
                      </a:r>
                      <a:r>
                        <a:rPr lang="it-IT" sz="1600" b="0" kern="1200" noProof="0">
                          <a:solidFill>
                            <a:schemeClr val="bg1"/>
                          </a:solidFill>
                          <a:latin typeface="+mn-lt"/>
                          <a:ea typeface="+mn-ea"/>
                          <a:cs typeface="Arial" panose="020B0604020202020204" pitchFamily="34" charset="0"/>
                        </a:rPr>
                        <a:t>0.57-0.83); </a:t>
                      </a:r>
                      <a:r>
                        <a:rPr lang="it-IT" sz="1600" b="0" i="1" kern="1200" noProof="0">
                          <a:solidFill>
                            <a:schemeClr val="bg1"/>
                          </a:solidFill>
                          <a:latin typeface="+mn-lt"/>
                          <a:ea typeface="+mn-ea"/>
                          <a:cs typeface="Arial" panose="020B0604020202020204" pitchFamily="34" charset="0"/>
                        </a:rPr>
                        <a:t>P </a:t>
                      </a:r>
                      <a:r>
                        <a:rPr lang="it-IT" sz="1600" b="0" kern="1200" noProof="0">
                          <a:solidFill>
                            <a:schemeClr val="bg1"/>
                          </a:solidFill>
                          <a:latin typeface="+mn-lt"/>
                          <a:ea typeface="+mn-ea"/>
                          <a:cs typeface="Arial" panose="020B0604020202020204" pitchFamily="34" charset="0"/>
                        </a:rPr>
                        <a:t>&lt;.001</a:t>
                      </a:r>
                      <a:endParaRPr lang="en-US" sz="1600" b="0" kern="1200">
                        <a:solidFill>
                          <a:schemeClr val="bg1"/>
                        </a:solidFill>
                        <a:latin typeface="+mn-lt"/>
                        <a:ea typeface="+mn-ea"/>
                        <a:cs typeface="Arial" panose="020B0604020202020204" pitchFamily="34" charset="0"/>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kern="1200">
                        <a:solidFill>
                          <a:schemeClr val="bg1"/>
                        </a:solidFill>
                        <a:latin typeface="+mn-lt"/>
                        <a:ea typeface="+mn-ea"/>
                        <a:cs typeface="Arial" panose="020B0604020202020204" pitchFamily="34" charset="0"/>
                        <a:sym typeface="Arial"/>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85711727"/>
                  </a:ext>
                </a:extLst>
              </a:tr>
              <a:tr h="102190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1"/>
                          </a:solidFill>
                          <a:effectLst/>
                          <a:latin typeface="+mn-lt"/>
                          <a:ea typeface="+mn-ea"/>
                          <a:cs typeface="+mn-cs"/>
                        </a:rPr>
                        <a:t>TTSP rate, %</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24 mo</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36 mo</a:t>
                      </a:r>
                    </a:p>
                    <a:p>
                      <a:pPr marL="0"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1"/>
                          </a:solidFill>
                          <a:effectLst/>
                          <a:latin typeface="+mn-lt"/>
                          <a:ea typeface="+mn-ea"/>
                          <a:cs typeface="+mn-cs"/>
                        </a:rPr>
                        <a:t>42 mo</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kern="1200">
                        <a:solidFill>
                          <a:schemeClr val="bg1"/>
                        </a:solidFill>
                        <a:latin typeface="+mn-lt"/>
                        <a:ea typeface="+mn-ea"/>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66</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55</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51</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US" sz="1600" kern="1200">
                        <a:solidFill>
                          <a:schemeClr val="bg1"/>
                        </a:solidFill>
                        <a:latin typeface="+mn-lt"/>
                        <a:ea typeface="+mn-ea"/>
                        <a:cs typeface="Arial" panose="020B0604020202020204" pitchFamily="34" charset="0"/>
                        <a:sym typeface="Arial"/>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58</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42</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600" kern="1200">
                          <a:solidFill>
                            <a:schemeClr val="bg1"/>
                          </a:solidFill>
                          <a:latin typeface="+mn-lt"/>
                          <a:ea typeface="+mn-ea"/>
                          <a:cs typeface="Arial" panose="020B0604020202020204" pitchFamily="34" charset="0"/>
                          <a:sym typeface="Arial"/>
                        </a:rPr>
                        <a:t>35</a:t>
                      </a: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768637"/>
                  </a:ext>
                </a:extLst>
              </a:tr>
            </a:tbl>
          </a:graphicData>
        </a:graphic>
      </p:graphicFrame>
    </p:spTree>
    <p:extLst>
      <p:ext uri="{BB962C8B-B14F-4D97-AF65-F5344CB8AC3E}">
        <p14:creationId xmlns:p14="http://schemas.microsoft.com/office/powerpoint/2010/main" val="566809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t>MARIPOSA: Safety</a:t>
            </a:r>
            <a:endParaRPr lang="en-US" altLang="en-US"/>
          </a:p>
        </p:txBody>
      </p:sp>
      <p:graphicFrame>
        <p:nvGraphicFramePr>
          <p:cNvPr id="2" name="Group 32">
            <a:extLst>
              <a:ext uri="{FF2B5EF4-FFF2-40B4-BE49-F238E27FC236}">
                <a16:creationId xmlns:a16="http://schemas.microsoft.com/office/drawing/2014/main" id="{838A9EB9-4297-DB23-FA3F-ED7175F9E68C}"/>
              </a:ext>
            </a:extLst>
          </p:cNvPr>
          <p:cNvGraphicFramePr>
            <a:graphicFrameLocks/>
          </p:cNvGraphicFramePr>
          <p:nvPr>
            <p:extLst>
              <p:ext uri="{D42A27DB-BD31-4B8C-83A1-F6EECF244321}">
                <p14:modId xmlns:p14="http://schemas.microsoft.com/office/powerpoint/2010/main" val="1154482748"/>
              </p:ext>
            </p:extLst>
          </p:nvPr>
        </p:nvGraphicFramePr>
        <p:xfrm>
          <a:off x="520700" y="1380871"/>
          <a:ext cx="5575300" cy="3357912"/>
        </p:xfrm>
        <a:graphic>
          <a:graphicData uri="http://schemas.openxmlformats.org/drawingml/2006/table">
            <a:tbl>
              <a:tblPr/>
              <a:tblGrid>
                <a:gridCol w="1805806">
                  <a:extLst>
                    <a:ext uri="{9D8B030D-6E8A-4147-A177-3AD203B41FA5}">
                      <a16:colId xmlns:a16="http://schemas.microsoft.com/office/drawing/2014/main" val="20000"/>
                    </a:ext>
                  </a:extLst>
                </a:gridCol>
                <a:gridCol w="978619">
                  <a:extLst>
                    <a:ext uri="{9D8B030D-6E8A-4147-A177-3AD203B41FA5}">
                      <a16:colId xmlns:a16="http://schemas.microsoft.com/office/drawing/2014/main" val="20001"/>
                    </a:ext>
                  </a:extLst>
                </a:gridCol>
                <a:gridCol w="906128">
                  <a:extLst>
                    <a:ext uri="{9D8B030D-6E8A-4147-A177-3AD203B41FA5}">
                      <a16:colId xmlns:a16="http://schemas.microsoft.com/office/drawing/2014/main" val="20002"/>
                    </a:ext>
                  </a:extLst>
                </a:gridCol>
                <a:gridCol w="978619">
                  <a:extLst>
                    <a:ext uri="{9D8B030D-6E8A-4147-A177-3AD203B41FA5}">
                      <a16:colId xmlns:a16="http://schemas.microsoft.com/office/drawing/2014/main" val="275554936"/>
                    </a:ext>
                  </a:extLst>
                </a:gridCol>
                <a:gridCol w="906128">
                  <a:extLst>
                    <a:ext uri="{9D8B030D-6E8A-4147-A177-3AD203B41FA5}">
                      <a16:colId xmlns:a16="http://schemas.microsoft.com/office/drawing/2014/main" val="2588620919"/>
                    </a:ext>
                  </a:extLst>
                </a:gridCol>
              </a:tblGrid>
              <a:tr h="37427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Amivantamab + Lazertinib (n = 421)</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Osimertinib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428)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74278">
                <a:tc vMerge="1">
                  <a:txBody>
                    <a:bodyPr/>
                    <a:lstStyle/>
                    <a:p>
                      <a:pPr marL="0" marR="0" lvl="0" indent="0" algn="l" defTabSz="914400" rtl="0" eaLnBrk="1" fontAlgn="base" latinLnBrk="0" hangingPunct="1">
                        <a:lnSpc>
                          <a:spcPct val="100000"/>
                        </a:lnSpc>
                        <a:spcBef>
                          <a:spcPct val="0"/>
                        </a:spcBef>
                        <a:spcAft>
                          <a:spcPts val="0"/>
                        </a:spcAft>
                        <a:buClrTx/>
                        <a:buSzTx/>
                        <a:buFontTx/>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Any Grade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39177185"/>
                  </a:ext>
                </a:extLst>
              </a:tr>
              <a:tr h="154110">
                <a:tc gridSpan="5">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1" i="0" u="none" strike="noStrike" kern="1200" cap="none" normalizeH="0" baseline="0">
                          <a:ln>
                            <a:noFill/>
                          </a:ln>
                          <a:solidFill>
                            <a:schemeClr val="bg1"/>
                          </a:solidFill>
                          <a:effectLst/>
                          <a:latin typeface="Calibri" panose="020F0502020204030204" pitchFamily="34" charset="0"/>
                          <a:ea typeface="+mn-ea"/>
                          <a:cs typeface="+mn-cs"/>
                        </a:rPr>
                        <a:t>Related to EGFR inhibition</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extLst>
                  <a:ext uri="{0D108BD9-81ED-4DB2-BD59-A6C34878D82A}">
                    <a16:rowId xmlns:a16="http://schemas.microsoft.com/office/drawing/2014/main" val="1068539410"/>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Paronychia</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291 (69)</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49 (12)</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127 (30)</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Rash</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271 (64)</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73 (17)</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136 (32)</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Diarrhea</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133 (32)</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9 (2)</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200 (47)</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7249207"/>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Dermatitis acneiform</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127 (30)</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37 (9)</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55 (13)</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2090814"/>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Stomatitis</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126 (30)</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92 (21)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3573185"/>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Pruritus</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107 (25)</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75 (18)</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4754107"/>
                  </a:ext>
                </a:extLst>
              </a:tr>
              <a:tr h="154110">
                <a:tc gridSpan="5">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1" i="0" u="none" strike="noStrike" kern="1200" cap="none" normalizeH="0" baseline="0">
                          <a:ln>
                            <a:noFill/>
                          </a:ln>
                          <a:solidFill>
                            <a:schemeClr val="bg1"/>
                          </a:solidFill>
                          <a:effectLst/>
                          <a:latin typeface="Calibri" panose="020F0502020204030204" pitchFamily="34" charset="0"/>
                          <a:ea typeface="+mn-ea"/>
                          <a:cs typeface="+mn-cs"/>
                        </a:rPr>
                        <a:t>Related to MET inhibition</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1400" b="1" i="0" u="none" strike="noStrike" kern="1200" cap="none" normalizeH="0" baseline="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3B19F"/>
                    </a:solidFill>
                  </a:tcPr>
                </a:tc>
                <a:extLst>
                  <a:ext uri="{0D108BD9-81ED-4DB2-BD59-A6C34878D82A}">
                    <a16:rowId xmlns:a16="http://schemas.microsoft.com/office/drawing/2014/main" val="424577577"/>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Hypoalbuminemia</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216 (51)</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26 (6)</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 (7)</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7676187"/>
                  </a:ext>
                </a:extLst>
              </a:tr>
              <a:tr h="1380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Peripheral edema</a:t>
                      </a:r>
                    </a:p>
                  </a:txBody>
                  <a:tcPr marL="121881" marR="121881" marT="18288" marB="1828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162 (38)</a:t>
                      </a:r>
                    </a:p>
                  </a:txBody>
                  <a:tcPr marL="6704" marR="6704"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 (2)</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29 (7)</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(&lt;1)</a:t>
                      </a:r>
                    </a:p>
                  </a:txBody>
                  <a:tcPr marL="6704" marR="6704"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8057252"/>
                  </a:ext>
                </a:extLst>
              </a:tr>
            </a:tbl>
          </a:graphicData>
        </a:graphic>
      </p:graphicFrame>
      <p:graphicFrame>
        <p:nvGraphicFramePr>
          <p:cNvPr id="3" name="Group 32">
            <a:extLst>
              <a:ext uri="{FF2B5EF4-FFF2-40B4-BE49-F238E27FC236}">
                <a16:creationId xmlns:a16="http://schemas.microsoft.com/office/drawing/2014/main" id="{C7A19998-C502-D861-60CF-7CAB4884DD84}"/>
              </a:ext>
            </a:extLst>
          </p:cNvPr>
          <p:cNvGraphicFramePr>
            <a:graphicFrameLocks/>
          </p:cNvGraphicFramePr>
          <p:nvPr>
            <p:extLst>
              <p:ext uri="{D42A27DB-BD31-4B8C-83A1-F6EECF244321}">
                <p14:modId xmlns:p14="http://schemas.microsoft.com/office/powerpoint/2010/main" val="3347899631"/>
              </p:ext>
            </p:extLst>
          </p:nvPr>
        </p:nvGraphicFramePr>
        <p:xfrm>
          <a:off x="6353081" y="1380873"/>
          <a:ext cx="5366002" cy="3943509"/>
        </p:xfrm>
        <a:graphic>
          <a:graphicData uri="http://schemas.openxmlformats.org/drawingml/2006/table">
            <a:tbl>
              <a:tblPr/>
              <a:tblGrid>
                <a:gridCol w="1562098">
                  <a:extLst>
                    <a:ext uri="{9D8B030D-6E8A-4147-A177-3AD203B41FA5}">
                      <a16:colId xmlns:a16="http://schemas.microsoft.com/office/drawing/2014/main" val="20000"/>
                    </a:ext>
                  </a:extLst>
                </a:gridCol>
                <a:gridCol w="987552">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87552">
                  <a:extLst>
                    <a:ext uri="{9D8B030D-6E8A-4147-A177-3AD203B41FA5}">
                      <a16:colId xmlns:a16="http://schemas.microsoft.com/office/drawing/2014/main" val="275554936"/>
                    </a:ext>
                  </a:extLst>
                </a:gridCol>
                <a:gridCol w="914400">
                  <a:extLst>
                    <a:ext uri="{9D8B030D-6E8A-4147-A177-3AD203B41FA5}">
                      <a16:colId xmlns:a16="http://schemas.microsoft.com/office/drawing/2014/main" val="2588620919"/>
                    </a:ext>
                  </a:extLst>
                </a:gridCol>
              </a:tblGrid>
              <a:tr h="44078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Other AEs ,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Amivantamab + Lazertinib (n = 421)</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Osimertinib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428)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40780">
                <a:tc vMerge="1">
                  <a:txBody>
                    <a:bodyPr/>
                    <a:lstStyle/>
                    <a:p>
                      <a:pPr marL="0" marR="0" lvl="0" indent="0" algn="l" defTabSz="914400" rtl="0" eaLnBrk="1" fontAlgn="base" latinLnBrk="0" hangingPunct="1">
                        <a:lnSpc>
                          <a:spcPct val="100000"/>
                        </a:lnSpc>
                        <a:spcBef>
                          <a:spcPct val="0"/>
                        </a:spcBef>
                        <a:spcAft>
                          <a:spcPts val="0"/>
                        </a:spcAft>
                        <a:buClrTx/>
                        <a:buSzTx/>
                        <a:buFontTx/>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Any Grade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kern="1200" cap="none" normalizeH="0" baseline="0">
                          <a:ln>
                            <a:noFill/>
                          </a:ln>
                          <a:solidFill>
                            <a:schemeClr val="tx1"/>
                          </a:solidFill>
                          <a:effectLst/>
                          <a:latin typeface="Calibri" panose="020F0502020204030204" pitchFamily="34" charset="0"/>
                          <a:ea typeface="+mn-ea"/>
                          <a:cs typeface="+mn-cs"/>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15440981"/>
                  </a:ext>
                </a:extLst>
              </a:tr>
              <a:tr h="342242">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Infusion-related reaction</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275 (65)</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27 (6)</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7737957"/>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ALT increased</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170 (40)</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28 (7)</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66 (15)</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 (2)</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4124357"/>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AST increased</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139 (33)</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15 (4)</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68 (16)</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6 (1)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389072"/>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Constipation</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130 (31)</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70 (16)</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07909940"/>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COVID-19</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125 (30)</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 (2)</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112 (26)</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9 (2)</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985917"/>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Anemia</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114 (27)</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 (5)</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112 (26)</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 (2)</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8101220"/>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Decreased appetite</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114 (27)</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84 (20)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(2)</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5786445"/>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Nausea</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99 (24)</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5 (1)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65 (15)</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(&lt;1)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7831747"/>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Hypocalcemia</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96 (23)</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 (3)</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37 (9)</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986307"/>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Asthenia</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84 (20)</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 (3)</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54 (13)</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(2)</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53219731"/>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Muscle spasms</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84 (20)</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(&lt;1)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 (8)</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272329"/>
                  </a:ext>
                </a:extLst>
              </a:tr>
              <a:tr h="193700">
                <a:tc>
                  <a:txBody>
                    <a:bodyPr/>
                    <a:lstStyle>
                      <a:lvl1pPr marL="0" algn="l" defTabSz="457200" rtl="0" eaLnBrk="1" latinLnBrk="0" hangingPunct="1">
                        <a:defRPr sz="900" b="1" kern="1200">
                          <a:solidFill>
                            <a:schemeClr val="lt1"/>
                          </a:solidFill>
                          <a:latin typeface="Johnson Text"/>
                        </a:defRPr>
                      </a:lvl1pPr>
                      <a:lvl2pPr marL="228600" algn="l" defTabSz="457200" rtl="0" eaLnBrk="1" latinLnBrk="0" hangingPunct="1">
                        <a:defRPr sz="900" b="1" kern="1200">
                          <a:solidFill>
                            <a:schemeClr val="lt1"/>
                          </a:solidFill>
                          <a:latin typeface="Johnson Text"/>
                        </a:defRPr>
                      </a:lvl2pPr>
                      <a:lvl3pPr marL="457200" algn="l" defTabSz="457200" rtl="0" eaLnBrk="1" latinLnBrk="0" hangingPunct="1">
                        <a:defRPr sz="900" b="1" kern="1200">
                          <a:solidFill>
                            <a:schemeClr val="lt1"/>
                          </a:solidFill>
                          <a:latin typeface="Johnson Text"/>
                        </a:defRPr>
                      </a:lvl3pPr>
                      <a:lvl4pPr marL="685800" algn="l" defTabSz="457200" rtl="0" eaLnBrk="1" latinLnBrk="0" hangingPunct="1">
                        <a:defRPr sz="900" b="1" kern="1200">
                          <a:solidFill>
                            <a:schemeClr val="lt1"/>
                          </a:solidFill>
                          <a:latin typeface="Johnson Text"/>
                        </a:defRPr>
                      </a:lvl4pPr>
                      <a:lvl5pPr marL="914400" algn="l" defTabSz="457200" rtl="0" eaLnBrk="1" latinLnBrk="0" hangingPunct="1">
                        <a:defRPr sz="900" b="1" kern="1200">
                          <a:solidFill>
                            <a:schemeClr val="lt1"/>
                          </a:solidFill>
                          <a:latin typeface="Johnson Text"/>
                        </a:defRPr>
                      </a:lvl5pPr>
                      <a:lvl6pPr marL="1143000" algn="l" defTabSz="457200" rtl="0" eaLnBrk="1" latinLnBrk="0" hangingPunct="1">
                        <a:defRPr sz="900" b="1" kern="1200">
                          <a:solidFill>
                            <a:schemeClr val="lt1"/>
                          </a:solidFill>
                          <a:latin typeface="Johnson Text"/>
                        </a:defRPr>
                      </a:lvl6pPr>
                      <a:lvl7pPr marL="1371600" algn="l" defTabSz="457200" rtl="0" eaLnBrk="1" latinLnBrk="0" hangingPunct="1">
                        <a:defRPr sz="900" b="1" kern="1200">
                          <a:solidFill>
                            <a:schemeClr val="lt1"/>
                          </a:solidFill>
                          <a:latin typeface="Johnson Text"/>
                        </a:defRPr>
                      </a:lvl7pPr>
                      <a:lvl8pPr marL="1600200" algn="l" defTabSz="457200" rtl="0" eaLnBrk="1" latinLnBrk="0" hangingPunct="1">
                        <a:defRPr sz="900" b="1" kern="1200">
                          <a:solidFill>
                            <a:schemeClr val="lt1"/>
                          </a:solidFill>
                          <a:latin typeface="Johnson Text"/>
                        </a:defRPr>
                      </a:lvl8pPr>
                      <a:lvl9pPr marL="1828800" algn="l" defTabSz="457200" rtl="0" eaLnBrk="1" latinLnBrk="0" hangingPunct="1">
                        <a:defRPr sz="900" b="1" kern="1200">
                          <a:solidFill>
                            <a:schemeClr val="lt1"/>
                          </a:solidFill>
                          <a:latin typeface="Johnson Text"/>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Thrombocytopenia</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74 (18)</a:t>
                      </a:r>
                    </a:p>
                  </a:txBody>
                  <a:tcPr marT="18288" marB="18288"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92 (21)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457200" rtl="0" eaLnBrk="1" latinLnBrk="0" hangingPunct="1">
                        <a:defRPr sz="900" kern="1200">
                          <a:solidFill>
                            <a:schemeClr val="dk1"/>
                          </a:solidFill>
                          <a:latin typeface="Johnson Text"/>
                        </a:defRPr>
                      </a:lvl1pPr>
                      <a:lvl2pPr marL="228600" algn="l" defTabSz="457200" rtl="0" eaLnBrk="1" latinLnBrk="0" hangingPunct="1">
                        <a:defRPr sz="900" kern="1200">
                          <a:solidFill>
                            <a:schemeClr val="dk1"/>
                          </a:solidFill>
                          <a:latin typeface="Johnson Text"/>
                        </a:defRPr>
                      </a:lvl2pPr>
                      <a:lvl3pPr marL="457200" algn="l" defTabSz="457200" rtl="0" eaLnBrk="1" latinLnBrk="0" hangingPunct="1">
                        <a:defRPr sz="900" kern="1200">
                          <a:solidFill>
                            <a:schemeClr val="dk1"/>
                          </a:solidFill>
                          <a:latin typeface="Johnson Text"/>
                        </a:defRPr>
                      </a:lvl3pPr>
                      <a:lvl4pPr marL="685800" algn="l" defTabSz="457200" rtl="0" eaLnBrk="1" latinLnBrk="0" hangingPunct="1">
                        <a:defRPr sz="900" kern="1200">
                          <a:solidFill>
                            <a:schemeClr val="dk1"/>
                          </a:solidFill>
                          <a:latin typeface="Johnson Text"/>
                        </a:defRPr>
                      </a:lvl4pPr>
                      <a:lvl5pPr marL="914400" algn="l" defTabSz="457200" rtl="0" eaLnBrk="1" latinLnBrk="0" hangingPunct="1">
                        <a:defRPr sz="900" kern="1200">
                          <a:solidFill>
                            <a:schemeClr val="dk1"/>
                          </a:solidFill>
                          <a:latin typeface="Johnson Text"/>
                        </a:defRPr>
                      </a:lvl5pPr>
                      <a:lvl6pPr marL="1143000" algn="l" defTabSz="457200" rtl="0" eaLnBrk="1" latinLnBrk="0" hangingPunct="1">
                        <a:defRPr sz="900" kern="1200">
                          <a:solidFill>
                            <a:schemeClr val="dk1"/>
                          </a:solidFill>
                          <a:latin typeface="Johnson Text"/>
                        </a:defRPr>
                      </a:lvl6pPr>
                      <a:lvl7pPr marL="1371600" algn="l" defTabSz="457200" rtl="0" eaLnBrk="1" latinLnBrk="0" hangingPunct="1">
                        <a:defRPr sz="900" kern="1200">
                          <a:solidFill>
                            <a:schemeClr val="dk1"/>
                          </a:solidFill>
                          <a:latin typeface="Johnson Text"/>
                        </a:defRPr>
                      </a:lvl7pPr>
                      <a:lvl8pPr marL="1600200" algn="l" defTabSz="457200" rtl="0" eaLnBrk="1" latinLnBrk="0" hangingPunct="1">
                        <a:defRPr sz="900" kern="1200">
                          <a:solidFill>
                            <a:schemeClr val="dk1"/>
                          </a:solidFill>
                          <a:latin typeface="Johnson Text"/>
                        </a:defRPr>
                      </a:lvl8pPr>
                      <a:lvl9pPr marL="1828800" algn="l" defTabSz="457200" rtl="0" eaLnBrk="1" latinLnBrk="0" hangingPunct="1">
                        <a:defRPr sz="900" kern="1200">
                          <a:solidFill>
                            <a:schemeClr val="dk1"/>
                          </a:solidFill>
                          <a:latin typeface="Johnson Text"/>
                        </a:defRPr>
                      </a:lvl9pPr>
                    </a:lstStyle>
                    <a:p>
                      <a:pPr marL="0" marR="0" algn="ctr" defTabSz="457200" rtl="0" eaLnBrk="1" latinLnBrk="0" hangingPunct="1">
                        <a:lnSpc>
                          <a:spcPct val="110000"/>
                        </a:lnSpc>
                        <a:spcAft>
                          <a:spcPts val="600"/>
                        </a:spcAft>
                      </a:pP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6 (1)</a:t>
                      </a:r>
                    </a:p>
                  </a:txBody>
                  <a:tcPr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7886146"/>
                  </a:ext>
                </a:extLst>
              </a:tr>
            </a:tbl>
          </a:graphicData>
        </a:graphic>
      </p:graphicFrame>
      <p:sp>
        <p:nvSpPr>
          <p:cNvPr id="5" name="TextBox 4">
            <a:extLst>
              <a:ext uri="{FF2B5EF4-FFF2-40B4-BE49-F238E27FC236}">
                <a16:creationId xmlns:a16="http://schemas.microsoft.com/office/drawing/2014/main" id="{44535F37-CE90-FC5B-EEA3-51F757496B3D}"/>
              </a:ext>
            </a:extLst>
          </p:cNvPr>
          <p:cNvSpPr txBox="1"/>
          <p:nvPr/>
        </p:nvSpPr>
        <p:spPr bwMode="auto">
          <a:xfrm>
            <a:off x="469805" y="4758256"/>
            <a:ext cx="576589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7337" marR="0" lvl="0" indent="-285750" algn="l" defTabSz="457200" rtl="0" eaLnBrk="1" fontAlgn="auto" latinLnBrk="0" hangingPunct="1">
              <a:spcBef>
                <a:spcPts val="600"/>
              </a:spcBef>
              <a:buClrTx/>
              <a:buSzPct val="100000"/>
              <a:buFont typeface="Wingdings" panose="05000000000000000000" pitchFamily="2" charset="2"/>
              <a:buChar char="§"/>
              <a:tabLst/>
              <a:defRPr/>
            </a:pPr>
            <a:r>
              <a:rPr lang="en-US">
                <a:solidFill>
                  <a:schemeClr val="bg1"/>
                </a:solidFill>
                <a:latin typeface="Calibri" panose="020F0502020204030204" pitchFamily="34" charset="0"/>
                <a:sym typeface="Arial Narrow"/>
              </a:rPr>
              <a:t>Median duration of treatment: 27.0 mo for amivantamab + lazertinib vs 22.4 mo for osimertinib</a:t>
            </a:r>
          </a:p>
          <a:p>
            <a:pPr marL="287337" marR="0" lvl="0" indent="-285750" algn="l" defTabSz="457200" rtl="0" eaLnBrk="1" fontAlgn="auto" latinLnBrk="0" hangingPunct="1">
              <a:spcBef>
                <a:spcPts val="600"/>
              </a:spcBef>
              <a:buClrTx/>
              <a:buSzPct val="100000"/>
              <a:buFont typeface="Wingdings" panose="05000000000000000000" pitchFamily="2" charset="2"/>
              <a:buChar char="§"/>
              <a:tabLst/>
              <a:defRPr/>
            </a:pPr>
            <a:r>
              <a:rPr lang="en-US">
                <a:solidFill>
                  <a:schemeClr val="bg1"/>
                </a:solidFill>
                <a:latin typeface="Calibri" panose="020F0502020204030204" pitchFamily="34" charset="0"/>
              </a:rPr>
              <a:t>AEs were mostly grade 1/2 and related to EGFR and MET</a:t>
            </a:r>
          </a:p>
          <a:p>
            <a:pPr marL="287337" marR="0" lvl="0" indent="-285750" algn="l" defTabSz="457200" rtl="0" eaLnBrk="1" fontAlgn="auto" latinLnBrk="0" hangingPunct="1">
              <a:spcBef>
                <a:spcPts val="600"/>
              </a:spcBef>
              <a:buClrTx/>
              <a:buSzPct val="100000"/>
              <a:buFont typeface="Wingdings" panose="05000000000000000000" pitchFamily="2" charset="2"/>
              <a:buChar char="§"/>
              <a:tabLst/>
              <a:defRPr/>
            </a:pPr>
            <a:r>
              <a:rPr lang="en-US">
                <a:solidFill>
                  <a:schemeClr val="bg1"/>
                </a:solidFill>
                <a:latin typeface="Calibri" panose="020F0502020204030204" pitchFamily="34" charset="0"/>
              </a:rPr>
              <a:t>At study initiation, 21% of patients were prescribed antibiotics for rash</a:t>
            </a:r>
          </a:p>
        </p:txBody>
      </p:sp>
      <p:sp>
        <p:nvSpPr>
          <p:cNvPr id="6" name="Text Box 15">
            <a:extLst>
              <a:ext uri="{FF2B5EF4-FFF2-40B4-BE49-F238E27FC236}">
                <a16:creationId xmlns:a16="http://schemas.microsoft.com/office/drawing/2014/main" id="{E969ABD0-7A3B-C841-069B-6DDE2C750904}"/>
              </a:ext>
            </a:extLst>
          </p:cNvPr>
          <p:cNvSpPr txBox="1">
            <a:spLocks noChangeArrowheads="1"/>
          </p:cNvSpPr>
          <p:nvPr/>
        </p:nvSpPr>
        <p:spPr bwMode="auto">
          <a:xfrm>
            <a:off x="449014" y="63792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4O.</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F0B9EA73-4226-20E3-71D8-7B182D88A09B}"/>
              </a:ext>
            </a:extLst>
          </p:cNvPr>
          <p:cNvSpPr txBox="1"/>
          <p:nvPr/>
        </p:nvSpPr>
        <p:spPr bwMode="auto">
          <a:xfrm>
            <a:off x="6353082" y="5351115"/>
            <a:ext cx="5366002"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7337" marR="0" lvl="0" indent="-285750" algn="l" defTabSz="457200" rtl="0" eaLnBrk="1" fontAlgn="auto" latinLnBrk="0" hangingPunct="1">
              <a:spcBef>
                <a:spcPts val="600"/>
              </a:spcBef>
              <a:buClrTx/>
              <a:buSzPct val="100000"/>
              <a:buFont typeface="Wingdings" panose="05000000000000000000" pitchFamily="2" charset="2"/>
              <a:buChar char="§"/>
              <a:tabLst/>
              <a:defRPr/>
            </a:pPr>
            <a:r>
              <a:rPr lang="en-US">
                <a:solidFill>
                  <a:schemeClr val="bg1"/>
                </a:solidFill>
                <a:latin typeface="Calibri" panose="020F0502020204030204" pitchFamily="34" charset="0"/>
              </a:rPr>
              <a:t>At baseline, 5% of patients were on anticoagulants</a:t>
            </a:r>
          </a:p>
          <a:p>
            <a:pPr marL="744537" lvl="1" indent="-285750" defTabSz="457200">
              <a:spcBef>
                <a:spcPts val="600"/>
              </a:spcBef>
              <a:buSzPct val="100000"/>
              <a:buFont typeface="Wingdings" panose="05000000000000000000" pitchFamily="2" charset="2"/>
              <a:buChar char="§"/>
              <a:defRPr/>
            </a:pPr>
            <a:r>
              <a:rPr lang="en-US">
                <a:solidFill>
                  <a:schemeClr val="bg1"/>
                </a:solidFill>
                <a:latin typeface="Calibri" panose="020F0502020204030204" pitchFamily="34" charset="0"/>
              </a:rPr>
              <a:t>VTE AE incidence: 40% for amivantamab + lazertinib vs 11% for osimertinib</a:t>
            </a:r>
          </a:p>
        </p:txBody>
      </p:sp>
    </p:spTree>
    <p:extLst>
      <p:ext uri="{BB962C8B-B14F-4D97-AF65-F5344CB8AC3E}">
        <p14:creationId xmlns:p14="http://schemas.microsoft.com/office/powerpoint/2010/main" val="2898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FDC95-86BB-4740-5C11-7A9D6F25D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5284C-B8C7-F731-3735-D4822ADC80B3}"/>
              </a:ext>
            </a:extLst>
          </p:cNvPr>
          <p:cNvSpPr>
            <a:spLocks noGrp="1"/>
          </p:cNvSpPr>
          <p:nvPr>
            <p:ph type="title"/>
          </p:nvPr>
        </p:nvSpPr>
        <p:spPr/>
        <p:txBody>
          <a:bodyPr/>
          <a:lstStyle/>
          <a:p>
            <a:r>
              <a:rPr lang="en-US"/>
              <a:t>MARIPOSA: First Onset of Key AEs for </a:t>
            </a:r>
            <a:br>
              <a:rPr lang="en-US"/>
            </a:br>
            <a:r>
              <a:rPr lang="en-US"/>
              <a:t>1L Amivantamab + Lazertinib</a:t>
            </a:r>
          </a:p>
        </p:txBody>
      </p:sp>
      <p:sp>
        <p:nvSpPr>
          <p:cNvPr id="10" name="Content Placeholder 9">
            <a:extLst>
              <a:ext uri="{FF2B5EF4-FFF2-40B4-BE49-F238E27FC236}">
                <a16:creationId xmlns:a16="http://schemas.microsoft.com/office/drawing/2014/main" id="{FB88BDDB-CEC0-16DA-BE0A-B1830E691CDE}"/>
              </a:ext>
            </a:extLst>
          </p:cNvPr>
          <p:cNvSpPr>
            <a:spLocks noGrp="1"/>
          </p:cNvSpPr>
          <p:nvPr>
            <p:ph idx="1"/>
          </p:nvPr>
        </p:nvSpPr>
        <p:spPr>
          <a:xfrm>
            <a:off x="604675" y="5276850"/>
            <a:ext cx="10877529" cy="815725"/>
          </a:xfrm>
        </p:spPr>
        <p:txBody>
          <a:bodyPr/>
          <a:lstStyle/>
          <a:p>
            <a:pPr>
              <a:spcBef>
                <a:spcPts val="600"/>
              </a:spcBef>
              <a:spcAft>
                <a:spcPts val="600"/>
              </a:spcAft>
            </a:pPr>
            <a:r>
              <a:rPr lang="en-US" sz="2400"/>
              <a:t>Most first-onset AEs occur within Mo 0-4</a:t>
            </a:r>
          </a:p>
          <a:p>
            <a:pPr>
              <a:spcBef>
                <a:spcPts val="600"/>
              </a:spcBef>
              <a:spcAft>
                <a:spcPts val="600"/>
              </a:spcAft>
            </a:pPr>
            <a:r>
              <a:rPr lang="en-US" sz="2400"/>
              <a:t>Longer-term follow-up shows no new safety signals</a:t>
            </a:r>
          </a:p>
        </p:txBody>
      </p:sp>
      <p:sp>
        <p:nvSpPr>
          <p:cNvPr id="12" name="Text Box 15">
            <a:extLst>
              <a:ext uri="{FF2B5EF4-FFF2-40B4-BE49-F238E27FC236}">
                <a16:creationId xmlns:a16="http://schemas.microsoft.com/office/drawing/2014/main" id="{50311486-EFEA-B850-D588-060B88C1909C}"/>
              </a:ext>
            </a:extLst>
          </p:cNvPr>
          <p:cNvSpPr txBox="1">
            <a:spLocks noChangeArrowheads="1"/>
          </p:cNvSpPr>
          <p:nvPr/>
        </p:nvSpPr>
        <p:spPr bwMode="auto">
          <a:xfrm>
            <a:off x="438389" y="6195703"/>
            <a:ext cx="730780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1. 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Abstr 4O. 2. Girard. ELCC 2025. Abstr 3O. </a:t>
            </a:r>
            <a:b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 </a:t>
            </a:r>
            <a:r>
              <a:rPr lang="en-US" altLang="en-US" sz="1200" b="0" spc="-10">
                <a:solidFill>
                  <a:srgbClr val="455560"/>
                </a:solidFill>
                <a:latin typeface="Calibri" panose="020F0502020204030204" pitchFamily="34" charset="0"/>
                <a:cs typeface="Arial" panose="020B0604020202020204" pitchFamily="34" charset="0"/>
              </a:rPr>
              <a:t>Spira. J </a:t>
            </a:r>
            <a:r>
              <a:rPr lang="en-US" altLang="en-US" sz="1200" b="0" spc="-10" err="1">
                <a:solidFill>
                  <a:srgbClr val="455560"/>
                </a:solidFill>
                <a:latin typeface="Calibri" panose="020F0502020204030204" pitchFamily="34" charset="0"/>
                <a:cs typeface="Arial" panose="020B0604020202020204" pitchFamily="34" charset="0"/>
              </a:rPr>
              <a:t>Thorac</a:t>
            </a:r>
            <a:r>
              <a:rPr lang="en-US" altLang="en-US" sz="1200" b="0" spc="-10">
                <a:solidFill>
                  <a:srgbClr val="455560"/>
                </a:solidFill>
                <a:latin typeface="Calibri" panose="020F0502020204030204" pitchFamily="34" charset="0"/>
                <a:cs typeface="Arial" panose="020B0604020202020204" pitchFamily="34" charset="0"/>
              </a:rPr>
              <a:t> Oncol. 2025:S1556-0864(25)00051-6. 4. Lim. ASCO 2024. Abstr LBA8612.</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3023D371-2F6A-4AFF-763F-D17AF59388E6}"/>
              </a:ext>
            </a:extLst>
          </p:cNvPr>
          <p:cNvSpPr txBox="1"/>
          <p:nvPr/>
        </p:nvSpPr>
        <p:spPr bwMode="auto">
          <a:xfrm rot="16200000">
            <a:off x="1485849" y="2543523"/>
            <a:ext cx="2192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Participants</a:t>
            </a:r>
            <a:r>
              <a:rPr lang="en-US" b="0">
                <a:solidFill>
                  <a:schemeClr val="bg1"/>
                </a:solidFill>
                <a:latin typeface="Calibri" panose="020F0502020204030204" pitchFamily="34" charset="0"/>
              </a:rPr>
              <a:t> (%)</a:t>
            </a:r>
          </a:p>
        </p:txBody>
      </p:sp>
      <p:sp>
        <p:nvSpPr>
          <p:cNvPr id="11" name="Rectangle 10">
            <a:extLst>
              <a:ext uri="{FF2B5EF4-FFF2-40B4-BE49-F238E27FC236}">
                <a16:creationId xmlns:a16="http://schemas.microsoft.com/office/drawing/2014/main" id="{F4F9BFE0-0625-18BE-0AC3-A2B927E8EBC5}"/>
              </a:ext>
            </a:extLst>
          </p:cNvPr>
          <p:cNvSpPr/>
          <p:nvPr/>
        </p:nvSpPr>
        <p:spPr bwMode="auto">
          <a:xfrm>
            <a:off x="3288475" y="1512328"/>
            <a:ext cx="1942286" cy="304230"/>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0-4 Mo</a:t>
            </a:r>
          </a:p>
        </p:txBody>
      </p:sp>
      <p:sp>
        <p:nvSpPr>
          <p:cNvPr id="13" name="Rectangle 12">
            <a:extLst>
              <a:ext uri="{FF2B5EF4-FFF2-40B4-BE49-F238E27FC236}">
                <a16:creationId xmlns:a16="http://schemas.microsoft.com/office/drawing/2014/main" id="{B48ACAFD-77BB-223F-0542-EB141AEAC0C4}"/>
              </a:ext>
            </a:extLst>
          </p:cNvPr>
          <p:cNvSpPr/>
          <p:nvPr/>
        </p:nvSpPr>
        <p:spPr bwMode="auto">
          <a:xfrm>
            <a:off x="5622128" y="1512328"/>
            <a:ext cx="1942286" cy="30423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5-12 Mo</a:t>
            </a:r>
          </a:p>
        </p:txBody>
      </p:sp>
      <p:sp>
        <p:nvSpPr>
          <p:cNvPr id="14" name="Rectangle 13">
            <a:extLst>
              <a:ext uri="{FF2B5EF4-FFF2-40B4-BE49-F238E27FC236}">
                <a16:creationId xmlns:a16="http://schemas.microsoft.com/office/drawing/2014/main" id="{868C4418-1E34-1924-3141-F20392E88103}"/>
              </a:ext>
            </a:extLst>
          </p:cNvPr>
          <p:cNvSpPr/>
          <p:nvPr/>
        </p:nvSpPr>
        <p:spPr bwMode="auto">
          <a:xfrm>
            <a:off x="7840266" y="1512328"/>
            <a:ext cx="1942286" cy="304230"/>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a:solidFill>
                  <a:schemeClr val="tx1"/>
                </a:solidFill>
                <a:latin typeface="Calibri" panose="020F0502020204030204" pitchFamily="34" charset="0"/>
              </a:rPr>
              <a:t>&gt;12 Mo</a:t>
            </a:r>
          </a:p>
        </p:txBody>
      </p:sp>
      <p:grpSp>
        <p:nvGrpSpPr>
          <p:cNvPr id="3" name="Group 2">
            <a:extLst>
              <a:ext uri="{FF2B5EF4-FFF2-40B4-BE49-F238E27FC236}">
                <a16:creationId xmlns:a16="http://schemas.microsoft.com/office/drawing/2014/main" id="{079B3B73-DCCF-C544-08CE-B271E2FE1EDD}"/>
              </a:ext>
            </a:extLst>
          </p:cNvPr>
          <p:cNvGrpSpPr/>
          <p:nvPr/>
        </p:nvGrpSpPr>
        <p:grpSpPr>
          <a:xfrm>
            <a:off x="2871428" y="3749125"/>
            <a:ext cx="2078678" cy="1762517"/>
            <a:chOff x="2871428" y="3918113"/>
            <a:chExt cx="2078678" cy="1762517"/>
          </a:xfrm>
        </p:grpSpPr>
        <p:sp>
          <p:nvSpPr>
            <p:cNvPr id="15" name="TextBox 14">
              <a:extLst>
                <a:ext uri="{FF2B5EF4-FFF2-40B4-BE49-F238E27FC236}">
                  <a16:creationId xmlns:a16="http://schemas.microsoft.com/office/drawing/2014/main" id="{22D5B364-C4F6-AAD1-548F-269E6C0881B2}"/>
                </a:ext>
              </a:extLst>
            </p:cNvPr>
            <p:cNvSpPr txBox="1"/>
            <p:nvPr/>
          </p:nvSpPr>
          <p:spPr bwMode="auto">
            <a:xfrm rot="18162151">
              <a:off x="2145354"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Rash</a:t>
              </a:r>
            </a:p>
          </p:txBody>
        </p:sp>
        <p:sp>
          <p:nvSpPr>
            <p:cNvPr id="17" name="TextBox 16">
              <a:extLst>
                <a:ext uri="{FF2B5EF4-FFF2-40B4-BE49-F238E27FC236}">
                  <a16:creationId xmlns:a16="http://schemas.microsoft.com/office/drawing/2014/main" id="{6CD0BE68-0FD9-A699-94B4-9300CCC0788B}"/>
                </a:ext>
              </a:extLst>
            </p:cNvPr>
            <p:cNvSpPr txBox="1"/>
            <p:nvPr/>
          </p:nvSpPr>
          <p:spPr bwMode="auto">
            <a:xfrm rot="18162151">
              <a:off x="2366717"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Paronychia</a:t>
              </a:r>
            </a:p>
          </p:txBody>
        </p:sp>
        <p:sp>
          <p:nvSpPr>
            <p:cNvPr id="18" name="TextBox 17">
              <a:extLst>
                <a:ext uri="{FF2B5EF4-FFF2-40B4-BE49-F238E27FC236}">
                  <a16:creationId xmlns:a16="http://schemas.microsoft.com/office/drawing/2014/main" id="{7DB01D44-B98D-D6DB-1DE6-3A5F5FFB79F9}"/>
                </a:ext>
              </a:extLst>
            </p:cNvPr>
            <p:cNvSpPr txBox="1"/>
            <p:nvPr/>
          </p:nvSpPr>
          <p:spPr bwMode="auto">
            <a:xfrm rot="18162151">
              <a:off x="2588080"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Dermatitis acneiform</a:t>
              </a:r>
            </a:p>
          </p:txBody>
        </p:sp>
        <p:sp>
          <p:nvSpPr>
            <p:cNvPr id="19" name="TextBox 18">
              <a:extLst>
                <a:ext uri="{FF2B5EF4-FFF2-40B4-BE49-F238E27FC236}">
                  <a16:creationId xmlns:a16="http://schemas.microsoft.com/office/drawing/2014/main" id="{15B55D10-3D4A-64A8-1315-B7B7D9EDC425}"/>
                </a:ext>
              </a:extLst>
            </p:cNvPr>
            <p:cNvSpPr txBox="1"/>
            <p:nvPr/>
          </p:nvSpPr>
          <p:spPr bwMode="auto">
            <a:xfrm rot="18162151">
              <a:off x="2809443"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Stomatitis</a:t>
              </a:r>
              <a:endParaRPr lang="en-US" sz="1400" b="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989813BE-799F-6174-7758-250AFE3E448A}"/>
                </a:ext>
              </a:extLst>
            </p:cNvPr>
            <p:cNvSpPr txBox="1"/>
            <p:nvPr/>
          </p:nvSpPr>
          <p:spPr bwMode="auto">
            <a:xfrm rot="18187676">
              <a:off x="3030806" y="4644187"/>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VTE</a:t>
              </a:r>
            </a:p>
          </p:txBody>
        </p:sp>
        <p:sp>
          <p:nvSpPr>
            <p:cNvPr id="21" name="TextBox 20">
              <a:extLst>
                <a:ext uri="{FF2B5EF4-FFF2-40B4-BE49-F238E27FC236}">
                  <a16:creationId xmlns:a16="http://schemas.microsoft.com/office/drawing/2014/main" id="{CC47D4DE-EF05-6A87-243C-7EBBF527F460}"/>
                </a:ext>
              </a:extLst>
            </p:cNvPr>
            <p:cNvSpPr txBox="1"/>
            <p:nvPr/>
          </p:nvSpPr>
          <p:spPr bwMode="auto">
            <a:xfrm rot="18162151">
              <a:off x="3252169"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Peripheral edema</a:t>
              </a:r>
              <a:endParaRPr lang="en-US" sz="1400" b="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E0C37DD1-78E2-4FEE-8588-B8848C751722}"/>
                </a:ext>
              </a:extLst>
            </p:cNvPr>
            <p:cNvSpPr txBox="1"/>
            <p:nvPr/>
          </p:nvSpPr>
          <p:spPr bwMode="auto">
            <a:xfrm rot="18162151">
              <a:off x="3473532"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Pruritus</a:t>
              </a:r>
            </a:p>
          </p:txBody>
        </p:sp>
        <p:sp>
          <p:nvSpPr>
            <p:cNvPr id="23" name="TextBox 22">
              <a:extLst>
                <a:ext uri="{FF2B5EF4-FFF2-40B4-BE49-F238E27FC236}">
                  <a16:creationId xmlns:a16="http://schemas.microsoft.com/office/drawing/2014/main" id="{98EC45A7-1182-3353-EE7E-BB294959C37D}"/>
                </a:ext>
              </a:extLst>
            </p:cNvPr>
            <p:cNvSpPr txBox="1"/>
            <p:nvPr/>
          </p:nvSpPr>
          <p:spPr bwMode="auto">
            <a:xfrm rot="18162151">
              <a:off x="3694895"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Fatigue</a:t>
              </a:r>
              <a:endParaRPr lang="en-US" sz="1400" b="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21DD448B-02E0-374C-80A9-5906A4FA8582}"/>
                </a:ext>
              </a:extLst>
            </p:cNvPr>
            <p:cNvSpPr txBox="1"/>
            <p:nvPr/>
          </p:nvSpPr>
          <p:spPr bwMode="auto">
            <a:xfrm rot="18162151">
              <a:off x="3916255"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Dry skin</a:t>
              </a:r>
            </a:p>
          </p:txBody>
        </p:sp>
      </p:grpSp>
      <p:grpSp>
        <p:nvGrpSpPr>
          <p:cNvPr id="4" name="Group 3">
            <a:extLst>
              <a:ext uri="{FF2B5EF4-FFF2-40B4-BE49-F238E27FC236}">
                <a16:creationId xmlns:a16="http://schemas.microsoft.com/office/drawing/2014/main" id="{120BF0E5-14A2-D4F6-E643-A0995DC3D228}"/>
              </a:ext>
            </a:extLst>
          </p:cNvPr>
          <p:cNvGrpSpPr/>
          <p:nvPr/>
        </p:nvGrpSpPr>
        <p:grpSpPr>
          <a:xfrm>
            <a:off x="5154909" y="3747828"/>
            <a:ext cx="2078678" cy="1762517"/>
            <a:chOff x="2871428" y="3918113"/>
            <a:chExt cx="2078678" cy="1762517"/>
          </a:xfrm>
        </p:grpSpPr>
        <p:sp>
          <p:nvSpPr>
            <p:cNvPr id="8" name="TextBox 7">
              <a:extLst>
                <a:ext uri="{FF2B5EF4-FFF2-40B4-BE49-F238E27FC236}">
                  <a16:creationId xmlns:a16="http://schemas.microsoft.com/office/drawing/2014/main" id="{2501A988-0F7C-5434-C2D7-9817453C478E}"/>
                </a:ext>
              </a:extLst>
            </p:cNvPr>
            <p:cNvSpPr txBox="1"/>
            <p:nvPr/>
          </p:nvSpPr>
          <p:spPr bwMode="auto">
            <a:xfrm rot="18162151">
              <a:off x="2145354"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Rash</a:t>
              </a:r>
            </a:p>
          </p:txBody>
        </p:sp>
        <p:sp>
          <p:nvSpPr>
            <p:cNvPr id="9" name="TextBox 8">
              <a:extLst>
                <a:ext uri="{FF2B5EF4-FFF2-40B4-BE49-F238E27FC236}">
                  <a16:creationId xmlns:a16="http://schemas.microsoft.com/office/drawing/2014/main" id="{812DE3BD-78B4-632E-A40D-1AA8A9EC1A1D}"/>
                </a:ext>
              </a:extLst>
            </p:cNvPr>
            <p:cNvSpPr txBox="1"/>
            <p:nvPr/>
          </p:nvSpPr>
          <p:spPr bwMode="auto">
            <a:xfrm rot="18162151">
              <a:off x="2366717"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Paronychia</a:t>
              </a:r>
            </a:p>
          </p:txBody>
        </p:sp>
        <p:sp>
          <p:nvSpPr>
            <p:cNvPr id="16" name="TextBox 15">
              <a:extLst>
                <a:ext uri="{FF2B5EF4-FFF2-40B4-BE49-F238E27FC236}">
                  <a16:creationId xmlns:a16="http://schemas.microsoft.com/office/drawing/2014/main" id="{706B035F-113B-F86D-5244-10B746C417D5}"/>
                </a:ext>
              </a:extLst>
            </p:cNvPr>
            <p:cNvSpPr txBox="1"/>
            <p:nvPr/>
          </p:nvSpPr>
          <p:spPr bwMode="auto">
            <a:xfrm rot="18162151">
              <a:off x="2588080"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Dermatitis acneiform</a:t>
              </a:r>
            </a:p>
          </p:txBody>
        </p:sp>
        <p:sp>
          <p:nvSpPr>
            <p:cNvPr id="25" name="TextBox 24">
              <a:extLst>
                <a:ext uri="{FF2B5EF4-FFF2-40B4-BE49-F238E27FC236}">
                  <a16:creationId xmlns:a16="http://schemas.microsoft.com/office/drawing/2014/main" id="{2FB9FE8A-73D7-08DA-D4CB-F4E0010E6C4F}"/>
                </a:ext>
              </a:extLst>
            </p:cNvPr>
            <p:cNvSpPr txBox="1"/>
            <p:nvPr/>
          </p:nvSpPr>
          <p:spPr bwMode="auto">
            <a:xfrm rot="18162151">
              <a:off x="2809443"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Stomatitis</a:t>
              </a:r>
              <a:endParaRPr lang="en-US" sz="1400" b="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4C37A820-4E9B-5F0C-1216-403661995FF0}"/>
                </a:ext>
              </a:extLst>
            </p:cNvPr>
            <p:cNvSpPr txBox="1"/>
            <p:nvPr/>
          </p:nvSpPr>
          <p:spPr bwMode="auto">
            <a:xfrm rot="18187676">
              <a:off x="3030806" y="4644187"/>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VTE</a:t>
              </a:r>
            </a:p>
          </p:txBody>
        </p:sp>
        <p:sp>
          <p:nvSpPr>
            <p:cNvPr id="27" name="TextBox 26">
              <a:extLst>
                <a:ext uri="{FF2B5EF4-FFF2-40B4-BE49-F238E27FC236}">
                  <a16:creationId xmlns:a16="http://schemas.microsoft.com/office/drawing/2014/main" id="{EB1DFA77-206A-6074-94C0-D0AB18272B2F}"/>
                </a:ext>
              </a:extLst>
            </p:cNvPr>
            <p:cNvSpPr txBox="1"/>
            <p:nvPr/>
          </p:nvSpPr>
          <p:spPr bwMode="auto">
            <a:xfrm rot="18162151">
              <a:off x="3252169"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Peripheral edema</a:t>
              </a:r>
              <a:endParaRPr lang="en-US" sz="1400" b="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B1D7194D-FABC-E51E-61AC-626B6E1EAFA9}"/>
                </a:ext>
              </a:extLst>
            </p:cNvPr>
            <p:cNvSpPr txBox="1"/>
            <p:nvPr/>
          </p:nvSpPr>
          <p:spPr bwMode="auto">
            <a:xfrm rot="18162151">
              <a:off x="3473532"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Pruritus</a:t>
              </a:r>
            </a:p>
          </p:txBody>
        </p:sp>
        <p:sp>
          <p:nvSpPr>
            <p:cNvPr id="29" name="TextBox 28">
              <a:extLst>
                <a:ext uri="{FF2B5EF4-FFF2-40B4-BE49-F238E27FC236}">
                  <a16:creationId xmlns:a16="http://schemas.microsoft.com/office/drawing/2014/main" id="{84B5CE25-C128-75E3-3448-E8A2CD11BBCC}"/>
                </a:ext>
              </a:extLst>
            </p:cNvPr>
            <p:cNvSpPr txBox="1"/>
            <p:nvPr/>
          </p:nvSpPr>
          <p:spPr bwMode="auto">
            <a:xfrm rot="18162151">
              <a:off x="3694895"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Fatigue</a:t>
              </a:r>
              <a:endParaRPr lang="en-US" sz="1400" b="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49E94304-9A39-A3CF-0B3E-A3D607485FF3}"/>
                </a:ext>
              </a:extLst>
            </p:cNvPr>
            <p:cNvSpPr txBox="1"/>
            <p:nvPr/>
          </p:nvSpPr>
          <p:spPr bwMode="auto">
            <a:xfrm rot="18162151">
              <a:off x="3916255"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Dry skin</a:t>
              </a:r>
            </a:p>
          </p:txBody>
        </p:sp>
      </p:grpSp>
      <p:grpSp>
        <p:nvGrpSpPr>
          <p:cNvPr id="31" name="Group 30">
            <a:extLst>
              <a:ext uri="{FF2B5EF4-FFF2-40B4-BE49-F238E27FC236}">
                <a16:creationId xmlns:a16="http://schemas.microsoft.com/office/drawing/2014/main" id="{B6ADAF41-A16C-2117-B5CE-F031A4704656}"/>
              </a:ext>
            </a:extLst>
          </p:cNvPr>
          <p:cNvGrpSpPr/>
          <p:nvPr/>
        </p:nvGrpSpPr>
        <p:grpSpPr>
          <a:xfrm>
            <a:off x="7422744" y="3746531"/>
            <a:ext cx="2078678" cy="1762517"/>
            <a:chOff x="2871428" y="3918113"/>
            <a:chExt cx="2078678" cy="1762517"/>
          </a:xfrm>
        </p:grpSpPr>
        <p:sp>
          <p:nvSpPr>
            <p:cNvPr id="32" name="TextBox 31">
              <a:extLst>
                <a:ext uri="{FF2B5EF4-FFF2-40B4-BE49-F238E27FC236}">
                  <a16:creationId xmlns:a16="http://schemas.microsoft.com/office/drawing/2014/main" id="{2092F8B2-BA78-3D73-5224-A825BF67A371}"/>
                </a:ext>
              </a:extLst>
            </p:cNvPr>
            <p:cNvSpPr txBox="1"/>
            <p:nvPr/>
          </p:nvSpPr>
          <p:spPr bwMode="auto">
            <a:xfrm rot="18162151">
              <a:off x="2145354"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Rash</a:t>
              </a:r>
            </a:p>
          </p:txBody>
        </p:sp>
        <p:sp>
          <p:nvSpPr>
            <p:cNvPr id="33" name="TextBox 32">
              <a:extLst>
                <a:ext uri="{FF2B5EF4-FFF2-40B4-BE49-F238E27FC236}">
                  <a16:creationId xmlns:a16="http://schemas.microsoft.com/office/drawing/2014/main" id="{598263FA-C451-6096-4A52-1F1558E7DB09}"/>
                </a:ext>
              </a:extLst>
            </p:cNvPr>
            <p:cNvSpPr txBox="1"/>
            <p:nvPr/>
          </p:nvSpPr>
          <p:spPr bwMode="auto">
            <a:xfrm rot="18162151">
              <a:off x="2366717"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Paronychia</a:t>
              </a:r>
            </a:p>
          </p:txBody>
        </p:sp>
        <p:sp>
          <p:nvSpPr>
            <p:cNvPr id="34" name="TextBox 33">
              <a:extLst>
                <a:ext uri="{FF2B5EF4-FFF2-40B4-BE49-F238E27FC236}">
                  <a16:creationId xmlns:a16="http://schemas.microsoft.com/office/drawing/2014/main" id="{9F0E808B-E92A-C5D2-4E43-215B61656A9A}"/>
                </a:ext>
              </a:extLst>
            </p:cNvPr>
            <p:cNvSpPr txBox="1"/>
            <p:nvPr/>
          </p:nvSpPr>
          <p:spPr bwMode="auto">
            <a:xfrm rot="18162151">
              <a:off x="2588080"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Dermatitis acneiform</a:t>
              </a:r>
            </a:p>
          </p:txBody>
        </p:sp>
        <p:sp>
          <p:nvSpPr>
            <p:cNvPr id="35" name="TextBox 34">
              <a:extLst>
                <a:ext uri="{FF2B5EF4-FFF2-40B4-BE49-F238E27FC236}">
                  <a16:creationId xmlns:a16="http://schemas.microsoft.com/office/drawing/2014/main" id="{8648D7ED-5047-7DC3-7812-B13262AB2CEF}"/>
                </a:ext>
              </a:extLst>
            </p:cNvPr>
            <p:cNvSpPr txBox="1"/>
            <p:nvPr/>
          </p:nvSpPr>
          <p:spPr bwMode="auto">
            <a:xfrm rot="18162151">
              <a:off x="2809443"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Stomatitis</a:t>
              </a:r>
              <a:endParaRPr lang="en-US" sz="1400" b="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40281A0B-C584-C595-4E3E-73D51B1A0D97}"/>
                </a:ext>
              </a:extLst>
            </p:cNvPr>
            <p:cNvSpPr txBox="1"/>
            <p:nvPr/>
          </p:nvSpPr>
          <p:spPr bwMode="auto">
            <a:xfrm rot="18187676">
              <a:off x="3030806" y="4644187"/>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VTE</a:t>
              </a:r>
            </a:p>
          </p:txBody>
        </p:sp>
        <p:sp>
          <p:nvSpPr>
            <p:cNvPr id="37" name="TextBox 36">
              <a:extLst>
                <a:ext uri="{FF2B5EF4-FFF2-40B4-BE49-F238E27FC236}">
                  <a16:creationId xmlns:a16="http://schemas.microsoft.com/office/drawing/2014/main" id="{FDF59DDE-C28C-0936-6624-C305CE04996D}"/>
                </a:ext>
              </a:extLst>
            </p:cNvPr>
            <p:cNvSpPr txBox="1"/>
            <p:nvPr/>
          </p:nvSpPr>
          <p:spPr bwMode="auto">
            <a:xfrm rot="18162151">
              <a:off x="3252169"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Peripheral edema</a:t>
              </a:r>
              <a:endParaRPr lang="en-US" sz="1400" b="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2BAEDA96-43B1-16AA-5DB0-04563DD23022}"/>
                </a:ext>
              </a:extLst>
            </p:cNvPr>
            <p:cNvSpPr txBox="1"/>
            <p:nvPr/>
          </p:nvSpPr>
          <p:spPr bwMode="auto">
            <a:xfrm rot="18162151">
              <a:off x="3473532"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Pruritus</a:t>
              </a:r>
            </a:p>
          </p:txBody>
        </p:sp>
        <p:sp>
          <p:nvSpPr>
            <p:cNvPr id="39" name="TextBox 38">
              <a:extLst>
                <a:ext uri="{FF2B5EF4-FFF2-40B4-BE49-F238E27FC236}">
                  <a16:creationId xmlns:a16="http://schemas.microsoft.com/office/drawing/2014/main" id="{A82D3582-B76C-164A-DA39-EFC4E0DDF81C}"/>
                </a:ext>
              </a:extLst>
            </p:cNvPr>
            <p:cNvSpPr txBox="1"/>
            <p:nvPr/>
          </p:nvSpPr>
          <p:spPr bwMode="auto">
            <a:xfrm rot="18162151">
              <a:off x="3694895"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a:solidFill>
                    <a:schemeClr val="bg1"/>
                  </a:solidFill>
                  <a:latin typeface="Calibri" panose="020F0502020204030204" pitchFamily="34" charset="0"/>
                </a:rPr>
                <a:t>Fatigue</a:t>
              </a:r>
              <a:endParaRPr lang="en-US" sz="1400" b="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0D73AB8A-F82B-3C48-1F64-E4AA6FAECE69}"/>
                </a:ext>
              </a:extLst>
            </p:cNvPr>
            <p:cNvSpPr txBox="1"/>
            <p:nvPr/>
          </p:nvSpPr>
          <p:spPr bwMode="auto">
            <a:xfrm rot="18162151">
              <a:off x="3916255" y="4646778"/>
              <a:ext cx="1759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Dry skin</a:t>
              </a:r>
            </a:p>
          </p:txBody>
        </p:sp>
      </p:grpSp>
      <p:cxnSp>
        <p:nvCxnSpPr>
          <p:cNvPr id="43" name="Straight Connector 42">
            <a:extLst>
              <a:ext uri="{FF2B5EF4-FFF2-40B4-BE49-F238E27FC236}">
                <a16:creationId xmlns:a16="http://schemas.microsoft.com/office/drawing/2014/main" id="{279B9227-E776-721D-1A04-F89027252737}"/>
              </a:ext>
            </a:extLst>
          </p:cNvPr>
          <p:cNvCxnSpPr/>
          <p:nvPr/>
        </p:nvCxnSpPr>
        <p:spPr bwMode="auto">
          <a:xfrm>
            <a:off x="3149756" y="3912048"/>
            <a:ext cx="0" cy="7831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38A66C6-AEEF-9542-8A29-A24026F00A3D}"/>
              </a:ext>
            </a:extLst>
          </p:cNvPr>
          <p:cNvCxnSpPr/>
          <p:nvPr/>
        </p:nvCxnSpPr>
        <p:spPr bwMode="auto">
          <a:xfrm>
            <a:off x="5432581" y="3912048"/>
            <a:ext cx="0" cy="7831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47A56FC-3091-BC04-E3B2-59FF5E805B5F}"/>
              </a:ext>
            </a:extLst>
          </p:cNvPr>
          <p:cNvCxnSpPr/>
          <p:nvPr/>
        </p:nvCxnSpPr>
        <p:spPr bwMode="auto">
          <a:xfrm>
            <a:off x="7728106" y="3912048"/>
            <a:ext cx="0" cy="7831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EC62873-531A-5D44-B088-E2D0C7469E46}"/>
              </a:ext>
            </a:extLst>
          </p:cNvPr>
          <p:cNvCxnSpPr/>
          <p:nvPr/>
        </p:nvCxnSpPr>
        <p:spPr bwMode="auto">
          <a:xfrm>
            <a:off x="9971660" y="3912048"/>
            <a:ext cx="0" cy="7831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9DA47B57-45F4-9028-B5D8-D0AA19B4243D}"/>
              </a:ext>
            </a:extLst>
          </p:cNvPr>
          <p:cNvSpPr txBox="1"/>
          <p:nvPr/>
        </p:nvSpPr>
        <p:spPr bwMode="auto">
          <a:xfrm>
            <a:off x="2601897" y="136273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143EBDEF-B9BD-3A60-75B5-3C66385A3C8A}"/>
              </a:ext>
            </a:extLst>
          </p:cNvPr>
          <p:cNvSpPr txBox="1"/>
          <p:nvPr/>
        </p:nvSpPr>
        <p:spPr bwMode="auto">
          <a:xfrm>
            <a:off x="2718917" y="18337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16471311-0FBA-39B1-317B-AE0FEA3299F8}"/>
              </a:ext>
            </a:extLst>
          </p:cNvPr>
          <p:cNvSpPr txBox="1"/>
          <p:nvPr/>
        </p:nvSpPr>
        <p:spPr bwMode="auto">
          <a:xfrm>
            <a:off x="2718917" y="23056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964E463C-8391-69B4-430B-A53AA4556D13}"/>
              </a:ext>
            </a:extLst>
          </p:cNvPr>
          <p:cNvSpPr txBox="1"/>
          <p:nvPr/>
        </p:nvSpPr>
        <p:spPr bwMode="auto">
          <a:xfrm>
            <a:off x="2718917" y="27775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EB716F91-C891-D2D4-065F-E073B2208A01}"/>
              </a:ext>
            </a:extLst>
          </p:cNvPr>
          <p:cNvSpPr txBox="1"/>
          <p:nvPr/>
        </p:nvSpPr>
        <p:spPr bwMode="auto">
          <a:xfrm>
            <a:off x="2718917" y="32461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335467EC-5108-0546-037D-6E9A1420228A}"/>
              </a:ext>
            </a:extLst>
          </p:cNvPr>
          <p:cNvSpPr txBox="1"/>
          <p:nvPr/>
        </p:nvSpPr>
        <p:spPr bwMode="auto">
          <a:xfrm>
            <a:off x="2835936" y="37271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cxnSp>
        <p:nvCxnSpPr>
          <p:cNvPr id="54" name="Straight Connector 53">
            <a:extLst>
              <a:ext uri="{FF2B5EF4-FFF2-40B4-BE49-F238E27FC236}">
                <a16:creationId xmlns:a16="http://schemas.microsoft.com/office/drawing/2014/main" id="{148D28E1-6DF6-206E-6556-C230EE51C45A}"/>
              </a:ext>
            </a:extLst>
          </p:cNvPr>
          <p:cNvCxnSpPr/>
          <p:nvPr/>
        </p:nvCxnSpPr>
        <p:spPr bwMode="auto">
          <a:xfrm>
            <a:off x="3057126" y="1547398"/>
            <a:ext cx="9263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94BA040-2D9C-E521-B697-E3CD7889981D}"/>
              </a:ext>
            </a:extLst>
          </p:cNvPr>
          <p:cNvCxnSpPr/>
          <p:nvPr/>
        </p:nvCxnSpPr>
        <p:spPr bwMode="auto">
          <a:xfrm>
            <a:off x="3057126" y="2016370"/>
            <a:ext cx="9263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A5C30A1-BB2C-2D75-4880-79822FBF1894}"/>
              </a:ext>
            </a:extLst>
          </p:cNvPr>
          <p:cNvCxnSpPr/>
          <p:nvPr/>
        </p:nvCxnSpPr>
        <p:spPr bwMode="auto">
          <a:xfrm>
            <a:off x="3057126" y="2490315"/>
            <a:ext cx="9263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ACF7089-97AB-ED7F-CB12-53CFAB07009C}"/>
              </a:ext>
            </a:extLst>
          </p:cNvPr>
          <p:cNvCxnSpPr/>
          <p:nvPr/>
        </p:nvCxnSpPr>
        <p:spPr bwMode="auto">
          <a:xfrm>
            <a:off x="3057126" y="2962258"/>
            <a:ext cx="9263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82BA440-C77F-6188-D69C-42FC2FB52504}"/>
              </a:ext>
            </a:extLst>
          </p:cNvPr>
          <p:cNvCxnSpPr/>
          <p:nvPr/>
        </p:nvCxnSpPr>
        <p:spPr bwMode="auto">
          <a:xfrm>
            <a:off x="3057126" y="3429000"/>
            <a:ext cx="9263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CC291AB-A109-CF4B-39A2-00DD4E764B04}"/>
              </a:ext>
            </a:extLst>
          </p:cNvPr>
          <p:cNvCxnSpPr/>
          <p:nvPr/>
        </p:nvCxnSpPr>
        <p:spPr bwMode="auto">
          <a:xfrm>
            <a:off x="3061767" y="3911768"/>
            <a:ext cx="92630" cy="0"/>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2D9A1096-3EFB-B848-8C4B-CF657BF53149}"/>
              </a:ext>
            </a:extLst>
          </p:cNvPr>
          <p:cNvGrpSpPr/>
          <p:nvPr/>
        </p:nvGrpSpPr>
        <p:grpSpPr>
          <a:xfrm>
            <a:off x="3340100" y="2600655"/>
            <a:ext cx="1891520" cy="1311114"/>
            <a:chOff x="3340100" y="2600655"/>
            <a:chExt cx="1891520" cy="1311114"/>
          </a:xfrm>
        </p:grpSpPr>
        <p:sp>
          <p:nvSpPr>
            <p:cNvPr id="60" name="Rectangle 59">
              <a:extLst>
                <a:ext uri="{FF2B5EF4-FFF2-40B4-BE49-F238E27FC236}">
                  <a16:creationId xmlns:a16="http://schemas.microsoft.com/office/drawing/2014/main" id="{A8D13FE6-AF0C-8D0B-8C96-81999D024FDE}"/>
                </a:ext>
              </a:extLst>
            </p:cNvPr>
            <p:cNvSpPr/>
            <p:nvPr/>
          </p:nvSpPr>
          <p:spPr bwMode="auto">
            <a:xfrm>
              <a:off x="3340100" y="2600655"/>
              <a:ext cx="165100" cy="13111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57715A7-A56D-5A58-DA85-36438482B25F}"/>
                </a:ext>
              </a:extLst>
            </p:cNvPr>
            <p:cNvSpPr/>
            <p:nvPr/>
          </p:nvSpPr>
          <p:spPr bwMode="auto">
            <a:xfrm>
              <a:off x="3555903" y="2723312"/>
              <a:ext cx="165100" cy="11884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BB9D5E1A-3E56-3796-AE17-A3AE709374BF}"/>
                </a:ext>
              </a:extLst>
            </p:cNvPr>
            <p:cNvSpPr/>
            <p:nvPr/>
          </p:nvSpPr>
          <p:spPr bwMode="auto">
            <a:xfrm>
              <a:off x="3771706" y="3306865"/>
              <a:ext cx="165100" cy="6049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FC48218-AD7E-5CEA-A0BA-27E2C80113B1}"/>
                </a:ext>
              </a:extLst>
            </p:cNvPr>
            <p:cNvSpPr/>
            <p:nvPr/>
          </p:nvSpPr>
          <p:spPr bwMode="auto">
            <a:xfrm>
              <a:off x="3987509" y="3316854"/>
              <a:ext cx="165100" cy="5949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0393B2D-9940-BED2-2A26-16416370C630}"/>
                </a:ext>
              </a:extLst>
            </p:cNvPr>
            <p:cNvSpPr/>
            <p:nvPr/>
          </p:nvSpPr>
          <p:spPr bwMode="auto">
            <a:xfrm>
              <a:off x="4203312" y="3360004"/>
              <a:ext cx="165100" cy="5517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AC6AE62-5535-4016-0E3E-DDF35864F0AE}"/>
                </a:ext>
              </a:extLst>
            </p:cNvPr>
            <p:cNvSpPr/>
            <p:nvPr/>
          </p:nvSpPr>
          <p:spPr bwMode="auto">
            <a:xfrm>
              <a:off x="4419115" y="3404444"/>
              <a:ext cx="165100" cy="5073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6D24E165-939E-0B5D-2813-04735CD33F6B}"/>
                </a:ext>
              </a:extLst>
            </p:cNvPr>
            <p:cNvSpPr/>
            <p:nvPr/>
          </p:nvSpPr>
          <p:spPr bwMode="auto">
            <a:xfrm>
              <a:off x="4634918" y="3505503"/>
              <a:ext cx="165100" cy="4062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79E34081-9D98-8997-0116-401622314931}"/>
                </a:ext>
              </a:extLst>
            </p:cNvPr>
            <p:cNvSpPr/>
            <p:nvPr/>
          </p:nvSpPr>
          <p:spPr bwMode="auto">
            <a:xfrm>
              <a:off x="4850721" y="3600124"/>
              <a:ext cx="165100" cy="3116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E2D65AE3-2F0A-EDA7-80A0-2C2A37951F13}"/>
                </a:ext>
              </a:extLst>
            </p:cNvPr>
            <p:cNvSpPr/>
            <p:nvPr/>
          </p:nvSpPr>
          <p:spPr bwMode="auto">
            <a:xfrm>
              <a:off x="5066520" y="3644608"/>
              <a:ext cx="165100" cy="267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80" name="Group 79">
            <a:extLst>
              <a:ext uri="{FF2B5EF4-FFF2-40B4-BE49-F238E27FC236}">
                <a16:creationId xmlns:a16="http://schemas.microsoft.com/office/drawing/2014/main" id="{46A8D0C6-9FB8-BBF3-7E89-A4E33516A7A1}"/>
              </a:ext>
            </a:extLst>
          </p:cNvPr>
          <p:cNvGrpSpPr/>
          <p:nvPr/>
        </p:nvGrpSpPr>
        <p:grpSpPr>
          <a:xfrm>
            <a:off x="5618564" y="3510758"/>
            <a:ext cx="1891520" cy="410545"/>
            <a:chOff x="3340100" y="2286927"/>
            <a:chExt cx="1891520" cy="410545"/>
          </a:xfrm>
          <a:solidFill>
            <a:schemeClr val="accent1"/>
          </a:solidFill>
        </p:grpSpPr>
        <p:sp>
          <p:nvSpPr>
            <p:cNvPr id="81" name="Rectangle 80">
              <a:extLst>
                <a:ext uri="{FF2B5EF4-FFF2-40B4-BE49-F238E27FC236}">
                  <a16:creationId xmlns:a16="http://schemas.microsoft.com/office/drawing/2014/main" id="{C8494CAA-E3B2-2A75-05D1-A287557CC803}"/>
                </a:ext>
              </a:extLst>
            </p:cNvPr>
            <p:cNvSpPr/>
            <p:nvPr/>
          </p:nvSpPr>
          <p:spPr bwMode="auto">
            <a:xfrm>
              <a:off x="3340100" y="2600655"/>
              <a:ext cx="165100" cy="8728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A869CF0D-3EBC-B46D-D0A8-6E76DEB26B5E}"/>
                </a:ext>
              </a:extLst>
            </p:cNvPr>
            <p:cNvSpPr/>
            <p:nvPr/>
          </p:nvSpPr>
          <p:spPr bwMode="auto">
            <a:xfrm>
              <a:off x="3555903" y="2286927"/>
              <a:ext cx="165100" cy="410545"/>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228DFA3D-ED66-8E27-94E9-6D56E482195B}"/>
                </a:ext>
              </a:extLst>
            </p:cNvPr>
            <p:cNvSpPr/>
            <p:nvPr/>
          </p:nvSpPr>
          <p:spPr bwMode="auto">
            <a:xfrm>
              <a:off x="3771706" y="2626884"/>
              <a:ext cx="165100" cy="61053"/>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AC67A07B-A268-39A9-169E-8161B066D92D}"/>
                </a:ext>
              </a:extLst>
            </p:cNvPr>
            <p:cNvSpPr/>
            <p:nvPr/>
          </p:nvSpPr>
          <p:spPr bwMode="auto">
            <a:xfrm>
              <a:off x="3987509" y="2609653"/>
              <a:ext cx="165100" cy="7828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753BD8F4-A5ED-591D-CDE5-61E0B4A8C1A0}"/>
                </a:ext>
              </a:extLst>
            </p:cNvPr>
            <p:cNvSpPr/>
            <p:nvPr/>
          </p:nvSpPr>
          <p:spPr bwMode="auto">
            <a:xfrm>
              <a:off x="4203312" y="2449603"/>
              <a:ext cx="165100" cy="24786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E239F75-3047-00B9-EE19-BE1B1BA30FF7}"/>
                </a:ext>
              </a:extLst>
            </p:cNvPr>
            <p:cNvSpPr/>
            <p:nvPr/>
          </p:nvSpPr>
          <p:spPr bwMode="auto">
            <a:xfrm>
              <a:off x="4419115" y="2440068"/>
              <a:ext cx="165100" cy="24786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8A43C99A-D6A9-E9C1-C69A-93BB983FE8A0}"/>
                </a:ext>
              </a:extLst>
            </p:cNvPr>
            <p:cNvSpPr/>
            <p:nvPr/>
          </p:nvSpPr>
          <p:spPr bwMode="auto">
            <a:xfrm>
              <a:off x="4634918" y="2582402"/>
              <a:ext cx="165100" cy="105535"/>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C9091B4F-228F-CCEC-8534-4C460447550D}"/>
                </a:ext>
              </a:extLst>
            </p:cNvPr>
            <p:cNvSpPr/>
            <p:nvPr/>
          </p:nvSpPr>
          <p:spPr bwMode="auto">
            <a:xfrm>
              <a:off x="4850721" y="2603998"/>
              <a:ext cx="165100" cy="8393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9A811C89-4FCA-D0DB-51F4-3EE5E8271850}"/>
                </a:ext>
              </a:extLst>
            </p:cNvPr>
            <p:cNvSpPr/>
            <p:nvPr/>
          </p:nvSpPr>
          <p:spPr bwMode="auto">
            <a:xfrm>
              <a:off x="5066520" y="2591905"/>
              <a:ext cx="165100" cy="9603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90" name="Group 89">
            <a:extLst>
              <a:ext uri="{FF2B5EF4-FFF2-40B4-BE49-F238E27FC236}">
                <a16:creationId xmlns:a16="http://schemas.microsoft.com/office/drawing/2014/main" id="{816F2C65-25D6-BA3A-43D8-3B051F4F9E5D}"/>
              </a:ext>
            </a:extLst>
          </p:cNvPr>
          <p:cNvGrpSpPr/>
          <p:nvPr/>
        </p:nvGrpSpPr>
        <p:grpSpPr>
          <a:xfrm>
            <a:off x="7895018" y="3650484"/>
            <a:ext cx="1891520" cy="270034"/>
            <a:chOff x="3340100" y="2533368"/>
            <a:chExt cx="1891520" cy="270034"/>
          </a:xfrm>
          <a:solidFill>
            <a:schemeClr val="accent4"/>
          </a:solidFill>
        </p:grpSpPr>
        <p:sp>
          <p:nvSpPr>
            <p:cNvPr id="91" name="Rectangle 90">
              <a:extLst>
                <a:ext uri="{FF2B5EF4-FFF2-40B4-BE49-F238E27FC236}">
                  <a16:creationId xmlns:a16="http://schemas.microsoft.com/office/drawing/2014/main" id="{E0C1F537-5B9D-5DBD-40A0-D0CBD67E543D}"/>
                </a:ext>
              </a:extLst>
            </p:cNvPr>
            <p:cNvSpPr/>
            <p:nvPr/>
          </p:nvSpPr>
          <p:spPr bwMode="auto">
            <a:xfrm>
              <a:off x="3340100" y="2600654"/>
              <a:ext cx="165100" cy="193995"/>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EE3262C9-D8F2-D33E-192A-D22168AE65A5}"/>
                </a:ext>
              </a:extLst>
            </p:cNvPr>
            <p:cNvSpPr/>
            <p:nvPr/>
          </p:nvSpPr>
          <p:spPr bwMode="auto">
            <a:xfrm>
              <a:off x="3555903" y="2651135"/>
              <a:ext cx="165100" cy="143518"/>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E8F2F4CC-5F7D-A687-C165-35A707A50954}"/>
                </a:ext>
              </a:extLst>
            </p:cNvPr>
            <p:cNvSpPr/>
            <p:nvPr/>
          </p:nvSpPr>
          <p:spPr bwMode="auto">
            <a:xfrm>
              <a:off x="3771706" y="2709434"/>
              <a:ext cx="165100" cy="8521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8E89BFD2-9B3B-3929-3A5E-2CED8E673A67}"/>
                </a:ext>
              </a:extLst>
            </p:cNvPr>
            <p:cNvSpPr/>
            <p:nvPr/>
          </p:nvSpPr>
          <p:spPr bwMode="auto">
            <a:xfrm>
              <a:off x="3987509" y="2716368"/>
              <a:ext cx="165100" cy="78284"/>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699C7836-24BF-BF55-7807-6BB235DA0F86}"/>
                </a:ext>
              </a:extLst>
            </p:cNvPr>
            <p:cNvSpPr/>
            <p:nvPr/>
          </p:nvSpPr>
          <p:spPr bwMode="auto">
            <a:xfrm>
              <a:off x="4203312" y="2536438"/>
              <a:ext cx="165100" cy="24786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D005381-A06C-D610-DB67-113A11286E17}"/>
                </a:ext>
              </a:extLst>
            </p:cNvPr>
            <p:cNvSpPr/>
            <p:nvPr/>
          </p:nvSpPr>
          <p:spPr bwMode="auto">
            <a:xfrm>
              <a:off x="4419115" y="2533368"/>
              <a:ext cx="165100" cy="26128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3DAFDE83-F7B4-F767-816B-06ECEA11B236}"/>
                </a:ext>
              </a:extLst>
            </p:cNvPr>
            <p:cNvSpPr/>
            <p:nvPr/>
          </p:nvSpPr>
          <p:spPr bwMode="auto">
            <a:xfrm>
              <a:off x="4634918" y="2645077"/>
              <a:ext cx="165100" cy="14956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155A5EF-1C0F-95FB-FA5C-05139A3967ED}"/>
                </a:ext>
              </a:extLst>
            </p:cNvPr>
            <p:cNvSpPr/>
            <p:nvPr/>
          </p:nvSpPr>
          <p:spPr bwMode="auto">
            <a:xfrm>
              <a:off x="4850721" y="2714721"/>
              <a:ext cx="165100" cy="83939"/>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9044A3F-B53A-7D9D-E326-E2F6A19EDECA}"/>
                </a:ext>
              </a:extLst>
            </p:cNvPr>
            <p:cNvSpPr/>
            <p:nvPr/>
          </p:nvSpPr>
          <p:spPr bwMode="auto">
            <a:xfrm>
              <a:off x="5066520" y="2707370"/>
              <a:ext cx="165100" cy="96032"/>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41" name="Freeform 40">
            <a:extLst>
              <a:ext uri="{FF2B5EF4-FFF2-40B4-BE49-F238E27FC236}">
                <a16:creationId xmlns:a16="http://schemas.microsoft.com/office/drawing/2014/main" id="{6ADFE01C-6D6B-1249-866F-25AB94112634}"/>
              </a:ext>
            </a:extLst>
          </p:cNvPr>
          <p:cNvSpPr/>
          <p:nvPr/>
        </p:nvSpPr>
        <p:spPr bwMode="auto">
          <a:xfrm>
            <a:off x="3152931" y="1533993"/>
            <a:ext cx="6835515" cy="2378440"/>
          </a:xfrm>
          <a:custGeom>
            <a:avLst/>
            <a:gdLst>
              <a:gd name="connsiteX0" fmla="*/ 0 w 6835515"/>
              <a:gd name="connsiteY0" fmla="*/ 0 h 2378440"/>
              <a:gd name="connsiteX1" fmla="*/ 0 w 6835515"/>
              <a:gd name="connsiteY1" fmla="*/ 2378440 h 2378440"/>
              <a:gd name="connsiteX2" fmla="*/ 6835515 w 6835515"/>
              <a:gd name="connsiteY2" fmla="*/ 2378440 h 2378440"/>
            </a:gdLst>
            <a:ahLst/>
            <a:cxnLst>
              <a:cxn ang="0">
                <a:pos x="connsiteX0" y="connsiteY0"/>
              </a:cxn>
              <a:cxn ang="0">
                <a:pos x="connsiteX1" y="connsiteY1"/>
              </a:cxn>
              <a:cxn ang="0">
                <a:pos x="connsiteX2" y="connsiteY2"/>
              </a:cxn>
            </a:cxnLst>
            <a:rect l="l" t="t" r="r" b="b"/>
            <a:pathLst>
              <a:path w="6835515" h="2378440">
                <a:moveTo>
                  <a:pt x="0" y="0"/>
                </a:moveTo>
                <a:lnTo>
                  <a:pt x="0" y="2378440"/>
                </a:lnTo>
                <a:lnTo>
                  <a:pt x="6835515" y="2378440"/>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809206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F3DC-0F05-20E4-FC3B-44608CB846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46EF5-34E0-4835-A99C-8AF64B8B0C20}"/>
              </a:ext>
            </a:extLst>
          </p:cNvPr>
          <p:cNvSpPr>
            <a:spLocks noGrp="1"/>
          </p:cNvSpPr>
          <p:nvPr>
            <p:ph type="title"/>
          </p:nvPr>
        </p:nvSpPr>
        <p:spPr/>
        <p:txBody>
          <a:bodyPr/>
          <a:lstStyle/>
          <a:p>
            <a:r>
              <a:rPr lang="en-US"/>
              <a:t>MARIPOSA: Prophylaxis for Early-Onset AEs</a:t>
            </a:r>
          </a:p>
        </p:txBody>
      </p:sp>
      <p:sp>
        <p:nvSpPr>
          <p:cNvPr id="10" name="Content Placeholder 9">
            <a:extLst>
              <a:ext uri="{FF2B5EF4-FFF2-40B4-BE49-F238E27FC236}">
                <a16:creationId xmlns:a16="http://schemas.microsoft.com/office/drawing/2014/main" id="{75F7129D-551F-6FEA-3BB1-C9BE4B98F380}"/>
              </a:ext>
            </a:extLst>
          </p:cNvPr>
          <p:cNvSpPr>
            <a:spLocks noGrp="1"/>
          </p:cNvSpPr>
          <p:nvPr>
            <p:ph idx="1"/>
          </p:nvPr>
        </p:nvSpPr>
        <p:spPr>
          <a:xfrm>
            <a:off x="657235" y="4000499"/>
            <a:ext cx="10877529" cy="1359525"/>
          </a:xfrm>
        </p:spPr>
        <p:txBody>
          <a:bodyPr/>
          <a:lstStyle/>
          <a:p>
            <a:pPr>
              <a:spcBef>
                <a:spcPts val="600"/>
              </a:spcBef>
            </a:pPr>
            <a:r>
              <a:rPr lang="en-US" sz="2600"/>
              <a:t>Early-onset AEs can be reduced using approaches that are simple, accessible, and preventative</a:t>
            </a:r>
            <a:r>
              <a:rPr lang="en-US" sz="2600" baseline="30000"/>
              <a:t>4</a:t>
            </a:r>
          </a:p>
        </p:txBody>
      </p:sp>
      <p:graphicFrame>
        <p:nvGraphicFramePr>
          <p:cNvPr id="4" name="Group 32">
            <a:extLst>
              <a:ext uri="{FF2B5EF4-FFF2-40B4-BE49-F238E27FC236}">
                <a16:creationId xmlns:a16="http://schemas.microsoft.com/office/drawing/2014/main" id="{1646A747-6EAC-CB14-A2D8-76BB7FAC3004}"/>
              </a:ext>
            </a:extLst>
          </p:cNvPr>
          <p:cNvGraphicFramePr>
            <a:graphicFrameLocks/>
          </p:cNvGraphicFramePr>
          <p:nvPr>
            <p:extLst>
              <p:ext uri="{D42A27DB-BD31-4B8C-83A1-F6EECF244321}">
                <p14:modId xmlns:p14="http://schemas.microsoft.com/office/powerpoint/2010/main" val="572776008"/>
              </p:ext>
            </p:extLst>
          </p:nvPr>
        </p:nvGraphicFramePr>
        <p:xfrm>
          <a:off x="723900" y="1577407"/>
          <a:ext cx="10758302" cy="2255584"/>
        </p:xfrm>
        <a:graphic>
          <a:graphicData uri="http://schemas.openxmlformats.org/drawingml/2006/table">
            <a:tbl>
              <a:tblPr/>
              <a:tblGrid>
                <a:gridCol w="2910497">
                  <a:extLst>
                    <a:ext uri="{9D8B030D-6E8A-4147-A177-3AD203B41FA5}">
                      <a16:colId xmlns:a16="http://schemas.microsoft.com/office/drawing/2014/main" val="20000"/>
                    </a:ext>
                  </a:extLst>
                </a:gridCol>
                <a:gridCol w="2615935">
                  <a:extLst>
                    <a:ext uri="{9D8B030D-6E8A-4147-A177-3AD203B41FA5}">
                      <a16:colId xmlns:a16="http://schemas.microsoft.com/office/drawing/2014/main" val="2963040624"/>
                    </a:ext>
                  </a:extLst>
                </a:gridCol>
                <a:gridCol w="2615935">
                  <a:extLst>
                    <a:ext uri="{9D8B030D-6E8A-4147-A177-3AD203B41FA5}">
                      <a16:colId xmlns:a16="http://schemas.microsoft.com/office/drawing/2014/main" val="20001"/>
                    </a:ext>
                  </a:extLst>
                </a:gridCol>
                <a:gridCol w="2615935">
                  <a:extLst>
                    <a:ext uri="{9D8B030D-6E8A-4147-A177-3AD203B41FA5}">
                      <a16:colId xmlns:a16="http://schemas.microsoft.com/office/drawing/2014/main" val="20002"/>
                    </a:ext>
                  </a:extLst>
                </a:gridCol>
              </a:tblGrid>
              <a:tr h="47540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Tx Regimen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Participants With AE on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Tx Regimen,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600" b="1" i="0" u="none" strike="noStrike" cap="none" normalizeH="0" baseline="0">
                          <a:ln>
                            <a:noFill/>
                          </a:ln>
                          <a:solidFill>
                            <a:schemeClr val="tx1"/>
                          </a:solidFill>
                          <a:effectLst/>
                          <a:latin typeface="Calibri" panose="020F0502020204030204" pitchFamily="34" charset="0"/>
                        </a:rPr>
                        <a:t>Participants With AE Without Tx Regimen/SoC,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7557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Dermatologic</a:t>
                      </a:r>
                      <a:r>
                        <a:rPr kumimoji="0" lang="en-US" sz="1600" b="0" i="0" u="none" strike="noStrike" cap="none" normalizeH="0" baseline="3000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COCOON DM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≥2: 38.6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2: 34.3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Grade ≥2: 76.5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2: 67.6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25367">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IRR</a:t>
                      </a:r>
                      <a:r>
                        <a:rPr kumimoji="0" lang="en-US" sz="16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err="1">
                          <a:ln>
                            <a:noFill/>
                          </a:ln>
                          <a:solidFill>
                            <a:schemeClr val="bg2">
                              <a:lumMod val="10000"/>
                            </a:schemeClr>
                          </a:solidFill>
                          <a:effectLst/>
                          <a:latin typeface="Calibri" panose="020F0502020204030204" pitchFamily="34" charset="0"/>
                          <a:ea typeface="+mn-ea"/>
                          <a:cs typeface="+mn-cs"/>
                        </a:rPr>
                        <a:t>SKIPPirr</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2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Dexamethasone 8 mg IRR prophylaxis</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32103710"/>
                  </a:ext>
                </a:extLst>
              </a:tr>
              <a:tr h="27524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VTE</a:t>
                      </a:r>
                      <a:r>
                        <a:rPr kumimoji="0" lang="en-US" sz="16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Prophylactic anticoagulation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bl>
          </a:graphicData>
        </a:graphic>
      </p:graphicFrame>
      <p:sp>
        <p:nvSpPr>
          <p:cNvPr id="12" name="Text Box 15">
            <a:extLst>
              <a:ext uri="{FF2B5EF4-FFF2-40B4-BE49-F238E27FC236}">
                <a16:creationId xmlns:a16="http://schemas.microsoft.com/office/drawing/2014/main" id="{FBF31DC4-3EEB-B2E8-EFCB-8BF3E699080D}"/>
              </a:ext>
            </a:extLst>
          </p:cNvPr>
          <p:cNvSpPr txBox="1">
            <a:spLocks noChangeArrowheads="1"/>
          </p:cNvSpPr>
          <p:nvPr/>
        </p:nvSpPr>
        <p:spPr bwMode="auto">
          <a:xfrm>
            <a:off x="412751" y="6204249"/>
            <a:ext cx="730780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1</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Girard. ELCC 2025.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10MO. 2. </a:t>
            </a:r>
            <a:r>
              <a:rPr lang="en-US" altLang="en-US" sz="1200" b="0" spc="-10">
                <a:solidFill>
                  <a:srgbClr val="455560"/>
                </a:solidFill>
                <a:latin typeface="Calibri" panose="020F0502020204030204" pitchFamily="34" charset="0"/>
                <a:cs typeface="Arial" panose="020B0604020202020204" pitchFamily="34" charset="0"/>
              </a:rPr>
              <a:t>Spira. J </a:t>
            </a:r>
            <a:r>
              <a:rPr lang="en-US" altLang="en-US" sz="1200" b="0" spc="-10" err="1">
                <a:solidFill>
                  <a:srgbClr val="455560"/>
                </a:solidFill>
                <a:latin typeface="Calibri" panose="020F0502020204030204" pitchFamily="34" charset="0"/>
                <a:cs typeface="Arial" panose="020B0604020202020204" pitchFamily="34" charset="0"/>
              </a:rPr>
              <a:t>Thorac</a:t>
            </a:r>
            <a:r>
              <a:rPr lang="en-US" altLang="en-US" sz="1200" b="0" spc="-10">
                <a:solidFill>
                  <a:srgbClr val="455560"/>
                </a:solidFill>
                <a:latin typeface="Calibri" panose="020F0502020204030204" pitchFamily="34" charset="0"/>
                <a:cs typeface="Arial" panose="020B0604020202020204" pitchFamily="34" charset="0"/>
              </a:rPr>
              <a:t> Oncol. 2025:[</a:t>
            </a:r>
            <a:r>
              <a:rPr lang="en-US" altLang="en-US" sz="1200" b="0" spc="-10" err="1">
                <a:solidFill>
                  <a:srgbClr val="455560"/>
                </a:solidFill>
                <a:latin typeface="Calibri" panose="020F0502020204030204" pitchFamily="34" charset="0"/>
                <a:cs typeface="Arial" panose="020B0604020202020204" pitchFamily="34" charset="0"/>
              </a:rPr>
              <a:t>Epub</a:t>
            </a:r>
            <a:r>
              <a:rPr lang="en-US" altLang="en-US" sz="1200" b="0" spc="-10">
                <a:solidFill>
                  <a:srgbClr val="455560"/>
                </a:solidFill>
                <a:latin typeface="Calibri" panose="020F0502020204030204" pitchFamily="34" charset="0"/>
                <a:cs typeface="Arial" panose="020B0604020202020204" pitchFamily="34" charset="0"/>
              </a:rPr>
              <a:t>]. </a:t>
            </a:r>
            <a:br>
              <a:rPr lang="en-US" altLang="en-US" sz="1200" b="0" spc="-10">
                <a:solidFill>
                  <a:srgbClr val="455560"/>
                </a:solidFill>
                <a:latin typeface="Calibri" panose="020F0502020204030204" pitchFamily="34" charset="0"/>
                <a:cs typeface="Arial" panose="020B0604020202020204" pitchFamily="34" charset="0"/>
              </a:rPr>
            </a:br>
            <a:r>
              <a:rPr lang="en-US" altLang="en-US" sz="1200" b="0" spc="-10">
                <a:solidFill>
                  <a:srgbClr val="455560"/>
                </a:solidFill>
                <a:latin typeface="Calibri" panose="020F0502020204030204" pitchFamily="34" charset="0"/>
                <a:cs typeface="Arial" panose="020B0604020202020204" pitchFamily="34" charset="0"/>
              </a:rPr>
              <a:t>3. Lim. ASCO 2024. </a:t>
            </a:r>
            <a:r>
              <a:rPr lang="en-US" altLang="en-US" sz="1200" b="0" spc="-10" err="1">
                <a:solidFill>
                  <a:srgbClr val="455560"/>
                </a:solidFill>
                <a:latin typeface="Calibri" panose="020F0502020204030204" pitchFamily="34" charset="0"/>
                <a:cs typeface="Arial" panose="020B0604020202020204" pitchFamily="34" charset="0"/>
              </a:rPr>
              <a:t>Abstr</a:t>
            </a:r>
            <a:r>
              <a:rPr lang="en-US" altLang="en-US" sz="1200" b="0" spc="-10">
                <a:solidFill>
                  <a:srgbClr val="455560"/>
                </a:solidFill>
                <a:latin typeface="Calibri" panose="020F0502020204030204" pitchFamily="34" charset="0"/>
                <a:cs typeface="Arial" panose="020B0604020202020204" pitchFamily="34" charset="0"/>
              </a:rPr>
              <a:t> LBA8612. 4. 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4O. </a:t>
            </a:r>
            <a:endParaRPr kumimoji="0" lang="en-US" altLang="en-US" sz="1200" b="0" i="0" u="none" strike="noStrike" kern="1200" cap="none" spc="0" normalizeH="0" baseline="0" noProof="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0268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wrap="square" anchor="ctr">
            <a:normAutofit/>
          </a:bodyPr>
          <a:lstStyle/>
          <a:p>
            <a:r>
              <a:rPr lang="en-US"/>
              <a:t>MARIPOSA: Investigators’ Conclusions</a:t>
            </a:r>
            <a:endParaRPr lang="en-US" altLang="en-US"/>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wrap="square" anchor="t">
            <a:noAutofit/>
          </a:bodyPr>
          <a:lstStyle/>
          <a:p>
            <a:pPr>
              <a:spcBef>
                <a:spcPts val="600"/>
              </a:spcBef>
            </a:pPr>
            <a:r>
              <a:rPr lang="en-US" altLang="en-US" sz="2000"/>
              <a:t>In patients with previously untreated advanced NSCLC and </a:t>
            </a:r>
            <a:r>
              <a:rPr lang="en-US" altLang="en-US" sz="2000" i="1"/>
              <a:t>EGFR</a:t>
            </a:r>
            <a:r>
              <a:rPr lang="en-US" altLang="en-US" sz="2000"/>
              <a:t> </a:t>
            </a:r>
            <a:r>
              <a:rPr lang="en-US" sz="2000" b="0">
                <a:solidFill>
                  <a:schemeClr val="bg1"/>
                </a:solidFill>
                <a:latin typeface="Calibri" panose="020F0502020204030204" pitchFamily="34" charset="0"/>
              </a:rPr>
              <a:t>Ex19del</a:t>
            </a:r>
            <a:r>
              <a:rPr lang="en-US" sz="2000" b="0" i="1">
                <a:solidFill>
                  <a:schemeClr val="bg1"/>
                </a:solidFill>
                <a:latin typeface="Calibri" panose="020F0502020204030204" pitchFamily="34" charset="0"/>
              </a:rPr>
              <a:t> </a:t>
            </a:r>
            <a:r>
              <a:rPr lang="en-US" sz="2000" b="0">
                <a:solidFill>
                  <a:schemeClr val="bg1"/>
                </a:solidFill>
                <a:latin typeface="Calibri" panose="020F0502020204030204" pitchFamily="34" charset="0"/>
              </a:rPr>
              <a:t>or</a:t>
            </a:r>
            <a:r>
              <a:rPr lang="en-US" sz="2000" b="0" i="1">
                <a:solidFill>
                  <a:schemeClr val="bg1"/>
                </a:solidFill>
                <a:latin typeface="Calibri" panose="020F0502020204030204" pitchFamily="34" charset="0"/>
              </a:rPr>
              <a:t> </a:t>
            </a:r>
            <a:r>
              <a:rPr lang="en-US" sz="2000" b="0">
                <a:solidFill>
                  <a:schemeClr val="bg1"/>
                </a:solidFill>
                <a:latin typeface="Calibri" panose="020F0502020204030204" pitchFamily="34" charset="0"/>
              </a:rPr>
              <a:t>L858R mutations</a:t>
            </a:r>
            <a:r>
              <a:rPr lang="en-US" altLang="en-US" sz="2000"/>
              <a:t>, </a:t>
            </a:r>
            <a:br>
              <a:rPr lang="en-US" altLang="en-US" sz="2000"/>
            </a:br>
            <a:r>
              <a:rPr lang="en-US" altLang="en-US" sz="2000"/>
              <a:t>1L </a:t>
            </a:r>
            <a:r>
              <a:rPr lang="en-US" altLang="en-US" sz="2000" err="1"/>
              <a:t>amivantamab</a:t>
            </a:r>
            <a:r>
              <a:rPr lang="en-US" altLang="en-US" sz="2000"/>
              <a:t> + lazertinib demonstrated a statistically significant and clinically meaningful improvement in OS vs osimertinib (HR: 0.75; </a:t>
            </a:r>
            <a:r>
              <a:rPr lang="en-US" altLang="en-US" sz="2000" i="1"/>
              <a:t>P</a:t>
            </a:r>
            <a:r>
              <a:rPr lang="en-US" altLang="en-US" sz="2000"/>
              <a:t> &lt;.005)</a:t>
            </a:r>
            <a:r>
              <a:rPr lang="en-US" altLang="en-US" sz="2000" baseline="30000"/>
              <a:t>1</a:t>
            </a:r>
            <a:endParaRPr lang="en-US" altLang="en-US" sz="2000"/>
          </a:p>
          <a:p>
            <a:pPr lvl="1">
              <a:spcBef>
                <a:spcPts val="600"/>
              </a:spcBef>
            </a:pPr>
            <a:r>
              <a:rPr lang="en-US" altLang="en-US" sz="1800" err="1"/>
              <a:t>mOS</a:t>
            </a:r>
            <a:r>
              <a:rPr lang="en-US" altLang="en-US" sz="1800"/>
              <a:t> benefit is projected to be &gt;1 yr for </a:t>
            </a:r>
            <a:r>
              <a:rPr lang="en-US" altLang="en-US" sz="1800" err="1"/>
              <a:t>amivantamab</a:t>
            </a:r>
            <a:r>
              <a:rPr lang="en-US" altLang="en-US" sz="1800"/>
              <a:t> + lazertinib vs osimertinib</a:t>
            </a:r>
          </a:p>
          <a:p>
            <a:pPr lvl="1">
              <a:spcBef>
                <a:spcPts val="600"/>
              </a:spcBef>
            </a:pPr>
            <a:r>
              <a:rPr lang="en-US" altLang="en-US" sz="1800"/>
              <a:t>At 3 yr, 60% of participants in the </a:t>
            </a:r>
            <a:r>
              <a:rPr lang="en-US" altLang="en-US" sz="1800" err="1"/>
              <a:t>amivantamab</a:t>
            </a:r>
            <a:r>
              <a:rPr lang="en-US" altLang="en-US" sz="1800"/>
              <a:t> + lazertinib arm were alive vs 51% in osimertinib arm</a:t>
            </a:r>
          </a:p>
          <a:p>
            <a:pPr lvl="1">
              <a:spcBef>
                <a:spcPts val="600"/>
              </a:spcBef>
            </a:pPr>
            <a:r>
              <a:rPr lang="en-US" altLang="en-US" sz="1800"/>
              <a:t>Continued OS benefit at 42 mo: 56% vs 44%</a:t>
            </a:r>
          </a:p>
          <a:p>
            <a:pPr>
              <a:spcBef>
                <a:spcPts val="600"/>
              </a:spcBef>
            </a:pPr>
            <a:r>
              <a:rPr lang="en-US" altLang="en-US" sz="2000"/>
              <a:t>icPFS rate at 3 yr was 2x higher (36% vs 18%) and icDoR was longer (35.7 vs 29.6 mo) vs osimertinib</a:t>
            </a:r>
            <a:r>
              <a:rPr lang="en-US" altLang="en-US" sz="2000" baseline="30000"/>
              <a:t>1</a:t>
            </a:r>
            <a:endParaRPr lang="en-US" altLang="en-US" sz="2000"/>
          </a:p>
          <a:p>
            <a:pPr>
              <a:spcBef>
                <a:spcPts val="600"/>
              </a:spcBef>
            </a:pPr>
            <a:r>
              <a:rPr lang="en-US" altLang="en-US" sz="2000"/>
              <a:t>Amivantamab + lazertinib delayed onset of lung cancer symptoms by a median of &gt;14 mo (</a:t>
            </a:r>
            <a:r>
              <a:rPr lang="en-US" altLang="en-US" sz="2000" i="1"/>
              <a:t>P</a:t>
            </a:r>
            <a:r>
              <a:rPr lang="en-US" altLang="en-US" sz="2000"/>
              <a:t> &lt;.001)</a:t>
            </a:r>
            <a:r>
              <a:rPr lang="en-US" altLang="en-US" sz="2000" baseline="30000"/>
              <a:t>1</a:t>
            </a:r>
            <a:endParaRPr lang="en-US" altLang="en-US" sz="2000"/>
          </a:p>
          <a:p>
            <a:pPr>
              <a:spcBef>
                <a:spcPts val="600"/>
              </a:spcBef>
            </a:pPr>
            <a:r>
              <a:rPr lang="en-US" altLang="en-US" sz="2000"/>
              <a:t>Most AEs occurred early, but prophylactic measures can greatly reduce incidence of early-onset AEs associated with </a:t>
            </a:r>
            <a:r>
              <a:rPr lang="en-US" altLang="en-US" sz="2000" err="1"/>
              <a:t>amivantamab</a:t>
            </a:r>
            <a:r>
              <a:rPr lang="en-US" altLang="en-US" sz="2000"/>
              <a:t> + lazertinib, such as dermatologic AEs, IRRs, and VTE</a:t>
            </a:r>
            <a:r>
              <a:rPr lang="en-US" altLang="en-US" sz="2000" baseline="30000"/>
              <a:t>2-4</a:t>
            </a:r>
          </a:p>
          <a:p>
            <a:pPr>
              <a:spcBef>
                <a:spcPts val="600"/>
              </a:spcBef>
            </a:pPr>
            <a:r>
              <a:rPr lang="en-US" altLang="en-US" sz="2000"/>
              <a:t>Investigators conclude that 1L amivantamab + lazertinib significantly improves OS vs osimertinib in this patient population, with an anticipated </a:t>
            </a:r>
            <a:r>
              <a:rPr lang="en-US" altLang="en-US" sz="2000" err="1"/>
              <a:t>mOS</a:t>
            </a:r>
            <a:r>
              <a:rPr lang="en-US" altLang="en-US" sz="2000"/>
              <a:t> &gt;4 yr</a:t>
            </a:r>
          </a:p>
        </p:txBody>
      </p:sp>
      <p:sp>
        <p:nvSpPr>
          <p:cNvPr id="4" name="Text Box 15">
            <a:extLst>
              <a:ext uri="{FF2B5EF4-FFF2-40B4-BE49-F238E27FC236}">
                <a16:creationId xmlns:a16="http://schemas.microsoft.com/office/drawing/2014/main" id="{1F26ACD2-B5BE-8ED7-6530-69EA1BE1D39A}"/>
              </a:ext>
            </a:extLst>
          </p:cNvPr>
          <p:cNvSpPr txBox="1">
            <a:spLocks noChangeArrowheads="1"/>
          </p:cNvSpPr>
          <p:nvPr/>
        </p:nvSpPr>
        <p:spPr bwMode="auto">
          <a:xfrm>
            <a:off x="412751" y="6204249"/>
            <a:ext cx="730780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a:solidFill>
                  <a:srgbClr val="455560"/>
                </a:solidFill>
                <a:latin typeface="Calibri" panose="020F0502020204030204" pitchFamily="34" charset="0"/>
                <a:cs typeface="Arial" panose="020B0604020202020204" pitchFamily="34" charset="0"/>
              </a:rPr>
              <a:t>1. Yang</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ELCC 2025.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4O. 2. Girard. ELCC 2025.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10MO. </a:t>
            </a:r>
            <a:b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 </a:t>
            </a:r>
            <a:r>
              <a:rPr lang="en-US" altLang="en-US" sz="1200" b="0" spc="-10">
                <a:solidFill>
                  <a:srgbClr val="455560"/>
                </a:solidFill>
                <a:latin typeface="Calibri" panose="020F0502020204030204" pitchFamily="34" charset="0"/>
                <a:cs typeface="Arial" panose="020B0604020202020204" pitchFamily="34" charset="0"/>
              </a:rPr>
              <a:t>Spira. J </a:t>
            </a:r>
            <a:r>
              <a:rPr lang="en-US" altLang="en-US" sz="1200" b="0" spc="-10" err="1">
                <a:solidFill>
                  <a:srgbClr val="455560"/>
                </a:solidFill>
                <a:latin typeface="Calibri" panose="020F0502020204030204" pitchFamily="34" charset="0"/>
                <a:cs typeface="Arial" panose="020B0604020202020204" pitchFamily="34" charset="0"/>
              </a:rPr>
              <a:t>Thorac</a:t>
            </a:r>
            <a:r>
              <a:rPr lang="en-US" altLang="en-US" sz="1200" b="0" spc="-10">
                <a:solidFill>
                  <a:srgbClr val="455560"/>
                </a:solidFill>
                <a:latin typeface="Calibri" panose="020F0502020204030204" pitchFamily="34" charset="0"/>
                <a:cs typeface="Arial" panose="020B0604020202020204" pitchFamily="34" charset="0"/>
              </a:rPr>
              <a:t> Oncol. 2025:[</a:t>
            </a:r>
            <a:r>
              <a:rPr lang="en-US" altLang="en-US" sz="1200" b="0" spc="-10" err="1">
                <a:solidFill>
                  <a:srgbClr val="455560"/>
                </a:solidFill>
                <a:latin typeface="Calibri" panose="020F0502020204030204" pitchFamily="34" charset="0"/>
                <a:cs typeface="Arial" panose="020B0604020202020204" pitchFamily="34" charset="0"/>
              </a:rPr>
              <a:t>Epub</a:t>
            </a:r>
            <a:r>
              <a:rPr lang="en-US" altLang="en-US" sz="1200" b="0" spc="-10">
                <a:solidFill>
                  <a:srgbClr val="455560"/>
                </a:solidFill>
                <a:latin typeface="Calibri" panose="020F0502020204030204" pitchFamily="34" charset="0"/>
                <a:cs typeface="Arial" panose="020B0604020202020204" pitchFamily="34" charset="0"/>
              </a:rPr>
              <a:t>]. 4. Lim. ASCO 2024. </a:t>
            </a:r>
            <a:r>
              <a:rPr lang="en-US" altLang="en-US" sz="1200" b="0" spc="-10" err="1">
                <a:solidFill>
                  <a:srgbClr val="455560"/>
                </a:solidFill>
                <a:latin typeface="Calibri" panose="020F0502020204030204" pitchFamily="34" charset="0"/>
                <a:cs typeface="Arial" panose="020B0604020202020204" pitchFamily="34" charset="0"/>
              </a:rPr>
              <a:t>Abstr</a:t>
            </a:r>
            <a:r>
              <a:rPr lang="en-US" altLang="en-US" sz="1200" b="0" spc="-10">
                <a:solidFill>
                  <a:srgbClr val="455560"/>
                </a:solidFill>
                <a:latin typeface="Calibri" panose="020F0502020204030204" pitchFamily="34" charset="0"/>
                <a:cs typeface="Arial" panose="020B0604020202020204" pitchFamily="34" charset="0"/>
              </a:rPr>
              <a:t> LBA8612.</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CME/CE-certified Expert Analysis </a:t>
            </a:r>
            <a:r>
              <a:rPr lang="en-US" sz="2200" b="0"/>
              <a:t>and </a:t>
            </a:r>
            <a:r>
              <a:rPr lang="en-US" sz="2200">
                <a:solidFill>
                  <a:schemeClr val="accent3"/>
                </a:solidFill>
              </a:rPr>
              <a:t>ClinicalThought commentary </a:t>
            </a:r>
            <a:r>
              <a:rPr lang="en-US" sz="2200" b="0"/>
              <a:t>featuring expert faculty insights on clinical implications of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ba509113-294d-4b11-88c8-4f5eb38e682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FB13553B82744A9528F7F8DAF109A8" ma:contentTypeVersion="11" ma:contentTypeDescription="Create a new document." ma:contentTypeScope="" ma:versionID="097b4ed3eb909deb2e9889a9f091096d">
  <xsd:schema xmlns:xsd="http://www.w3.org/2001/XMLSchema" xmlns:xs="http://www.w3.org/2001/XMLSchema" xmlns:p="http://schemas.microsoft.com/office/2006/metadata/properties" xmlns:ns2="ba509113-294d-4b11-88c8-4f5eb38e6826" xmlns:ns3="22fd6914-46d4-4c7e-bbad-46e82841b69d" targetNamespace="http://schemas.microsoft.com/office/2006/metadata/properties" ma:root="true" ma:fieldsID="4b49b7d9ba4cd9adb8aeaf0dc095b90f" ns2:_="" ns3:_="">
    <xsd:import namespace="ba509113-294d-4b11-88c8-4f5eb38e68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09113-294d-4b11-88c8-4f5eb38e68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8E793-DD7C-4369-8ADA-6208BFC27076}">
  <ds:schemaRefs>
    <ds:schemaRef ds:uri="http://schemas.microsoft.com/office/2006/documentManagement/types"/>
    <ds:schemaRef ds:uri="http://purl.org/dc/terms/"/>
    <ds:schemaRef ds:uri="http://www.w3.org/XML/1998/namespace"/>
    <ds:schemaRef ds:uri="http://purl.org/dc/elements/1.1/"/>
    <ds:schemaRef ds:uri="http://purl.org/dc/dcmitype/"/>
    <ds:schemaRef ds:uri="http://schemas.microsoft.com/office/infopath/2007/PartnerControls"/>
    <ds:schemaRef ds:uri="http://schemas.microsoft.com/office/2006/metadata/properties"/>
    <ds:schemaRef ds:uri="http://schemas.openxmlformats.org/package/2006/metadata/core-properties"/>
    <ds:schemaRef ds:uri="22fd6914-46d4-4c7e-bbad-46e82841b69d"/>
    <ds:schemaRef ds:uri="ba509113-294d-4b11-88c8-4f5eb38e6826"/>
  </ds:schemaRefs>
</ds:datastoreItem>
</file>

<file path=customXml/itemProps2.xml><?xml version="1.0" encoding="utf-8"?>
<ds:datastoreItem xmlns:ds="http://schemas.openxmlformats.org/officeDocument/2006/customXml" ds:itemID="{4B6050B6-62B1-44F0-B977-79909F8C1F14}">
  <ds:schemaRefs>
    <ds:schemaRef ds:uri="http://schemas.microsoft.com/sharepoint/v3/contenttype/forms"/>
  </ds:schemaRefs>
</ds:datastoreItem>
</file>

<file path=customXml/itemProps3.xml><?xml version="1.0" encoding="utf-8"?>
<ds:datastoreItem xmlns:ds="http://schemas.openxmlformats.org/officeDocument/2006/customXml" ds:itemID="{1ABE0C5F-66A3-487C-AFC6-1F8EE12ACC04}">
  <ds:schemaRefs>
    <ds:schemaRef ds:uri="22fd6914-46d4-4c7e-bbad-46e82841b69d"/>
    <ds:schemaRef ds:uri="ba509113-294d-4b11-88c8-4f5eb38e68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2817</Words>
  <Application>Microsoft Office PowerPoint</Application>
  <PresentationFormat>Widescreen</PresentationFormat>
  <Paragraphs>582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Times</vt:lpstr>
      <vt:lpstr>Wingdings</vt:lpstr>
      <vt:lpstr>2022_CCO_Template</vt:lpstr>
      <vt:lpstr>MARIPOSA: Final Overall Survival of First-line Amivantamab + Lazertinib vs Osimertinib for Untreated EGFRm Advanced NSCLC </vt:lpstr>
      <vt:lpstr>About These Slides</vt:lpstr>
      <vt:lpstr>MARIPOSA: Background</vt:lpstr>
      <vt:lpstr>MARIPOSA: Study Design</vt:lpstr>
      <vt:lpstr>MARIPOSA: Baseline Characteristics</vt:lpstr>
      <vt:lpstr>MARIPOSA: OS</vt:lpstr>
      <vt:lpstr>MARIPOSA: Predefined Subgroup Analysis of OS</vt:lpstr>
      <vt:lpstr>MARIPOSA: First Subsequent Therapy</vt:lpstr>
      <vt:lpstr>MARIPOSA: icPFS, icDoR, icORR, TTSP</vt:lpstr>
      <vt:lpstr>MARIPOSA: Safety</vt:lpstr>
      <vt:lpstr>MARIPOSA: First Onset of Key AEs for  1L Amivantamab + Lazertinib</vt:lpstr>
      <vt:lpstr>MARIPOSA: Prophylaxis for Early-Onset AEs</vt:lpstr>
      <vt:lpstr>MARIPOSA: Investigators’ Conclusions</vt:lpstr>
      <vt:lpstr>Go Online for More CCO  Coverage of Lung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MARIPOSA: Final Overall Survival of First-line Amivantamab + Lazertinib vs Osimertinib for Untreated EGFRm Advanced NSCLC</dc:title>
  <dc:subject/>
  <dc:creator>Preferred Author</dc:creator>
  <cp:keywords/>
  <dc:description/>
  <cp:lastModifiedBy>Valerie Wenzel</cp:lastModifiedBy>
  <cp:revision>2</cp:revision>
  <dcterms:created xsi:type="dcterms:W3CDTF">2024-12-06T00:52:27Z</dcterms:created>
  <dcterms:modified xsi:type="dcterms:W3CDTF">2025-05-23T15:23:52Z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0x01010064FB13553B82744A9528F7F8DAF109A8</vt:lpwstr>
  </property>
  <property fmtid="{D5CDD505-2E9C-101B-9397-08002B2CF9AE}" pid="3" name="MediaServiceImageTags">
    <vt:lpwstr/>
  </property>
</Properties>
</file>