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9"/>
  </p:notesMasterIdLst>
  <p:handoutMasterIdLst>
    <p:handoutMasterId r:id="rId20"/>
  </p:handoutMasterIdLst>
  <p:sldIdLst>
    <p:sldId id="321" r:id="rId6"/>
    <p:sldId id="558" r:id="rId7"/>
    <p:sldId id="560" r:id="rId8"/>
    <p:sldId id="561" r:id="rId9"/>
    <p:sldId id="548" r:id="rId10"/>
    <p:sldId id="549" r:id="rId11"/>
    <p:sldId id="567" r:id="rId12"/>
    <p:sldId id="564" r:id="rId13"/>
    <p:sldId id="565" r:id="rId14"/>
    <p:sldId id="552" r:id="rId15"/>
    <p:sldId id="566" r:id="rId16"/>
    <p:sldId id="563"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2" clrIdx="16">
    <p:extLst>
      <p:ext uri="{19B8F6BF-5375-455C-9EA6-DF929625EA0E}">
        <p15:presenceInfo xmlns:p15="http://schemas.microsoft.com/office/powerpoint/2012/main" userId="S::krosenthal@clinicaloptions.com::67a58a6d-22ff-4b03-8f01-10ea3f44af52" providerId="AD"/>
      </p:ext>
    </p:extLst>
  </p:cmAuthor>
  <p:cmAuthor id="18" name="Andrea Boecler" initials="AB" lastIdx="1" clrIdx="17">
    <p:extLst>
      <p:ext uri="{19B8F6BF-5375-455C-9EA6-DF929625EA0E}">
        <p15:presenceInfo xmlns:p15="http://schemas.microsoft.com/office/powerpoint/2012/main" userId="S::aboecler@clinicaloptions.com::28e82037-1239-4052-943b-ae184e0bc2af" providerId="AD"/>
      </p:ext>
    </p:extLst>
  </p:cmAuthor>
  <p:cmAuthor id="19" name="Allison Weckerle" initials="AW" lastIdx="28" clrIdx="18">
    <p:extLst>
      <p:ext uri="{19B8F6BF-5375-455C-9EA6-DF929625EA0E}">
        <p15:presenceInfo xmlns:p15="http://schemas.microsoft.com/office/powerpoint/2012/main" userId="Allison Weckerle" providerId="None"/>
      </p:ext>
    </p:extLst>
  </p:cmAuthor>
  <p:cmAuthor id="20" name="Jerfiz Constanzo" initials="JC" lastIdx="9" clrIdx="19">
    <p:extLst>
      <p:ext uri="{19B8F6BF-5375-455C-9EA6-DF929625EA0E}">
        <p15:presenceInfo xmlns:p15="http://schemas.microsoft.com/office/powerpoint/2012/main" userId="S::jconstanzo@clinicaloptions.com::7388c342-66f0-4154-bcdf-657d8197f1ae" providerId="AD"/>
      </p:ext>
    </p:extLst>
  </p:cmAuthor>
  <p:cmAuthor id="21" name="Timothy Quill" initials="TQ" lastIdx="8" clrIdx="20">
    <p:extLst>
      <p:ext uri="{19B8F6BF-5375-455C-9EA6-DF929625EA0E}">
        <p15:presenceInfo xmlns:p15="http://schemas.microsoft.com/office/powerpoint/2012/main" userId="S::tquill@clinicaloptions.com::b1dc6efb-2995-45e7-a306-57a2c67aa886" providerId="AD"/>
      </p:ext>
    </p:extLst>
  </p:cmAuthor>
  <p:cmAuthor id="22" name="Dussadee Royal" initials="DR" lastIdx="1" clrIdx="21">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324" autoAdjust="0"/>
    <p:restoredTop sz="83455" autoAdjust="0"/>
  </p:normalViewPr>
  <p:slideViewPr>
    <p:cSldViewPr snapToGrid="0">
      <p:cViewPr varScale="1">
        <p:scale>
          <a:sx n="62" d="100"/>
          <a:sy n="62" d="100"/>
        </p:scale>
        <p:origin x="624" y="36"/>
      </p:cViewPr>
      <p:guideLst/>
    </p:cSldViewPr>
  </p:slideViewPr>
  <p:notesTextViewPr>
    <p:cViewPr>
      <p:scale>
        <a:sx n="110" d="100"/>
        <a:sy n="110" d="100"/>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506293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115442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167983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659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B53DB-BED7-D2A9-5960-05094B5E8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14376-4EFF-73BB-F648-FB921C62589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8B9607C-3275-6187-C399-71CD164AC5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60B00D-96C8-0B25-AE1A-12997ED3BA06}"/>
              </a:ext>
            </a:extLst>
          </p:cNvPr>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583025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DCD22-96F7-18C4-2A9F-5F0DD2096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D36DF-44BF-9221-758C-8475C630906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8095C6A-F509-0CBD-5A50-95F089E3579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a:extLst>
              <a:ext uri="{FF2B5EF4-FFF2-40B4-BE49-F238E27FC236}">
                <a16:creationId xmlns:a16="http://schemas.microsoft.com/office/drawing/2014/main" id="{D5CA59DA-5CAC-FEC2-5CBC-5B9F11CC9CDF}"/>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452301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350019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3232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990-FCFE-E5F1-CEA4-38B328251D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70244-9546-41DD-9FF3-71FEF30B3B9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156CE64-5BCA-DC63-5832-844D03A96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E5B4AA-371A-BF72-9235-66CC57A8AF9D}"/>
              </a:ext>
            </a:extLst>
          </p:cNvPr>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8846367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DESTINY-Breast11: Phase III Study of Neoadjuvant T-DXd With or Without THP vs ddAC-THP in Patients With High-Risk HER2-Positive EBC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9806"/>
            <a:ext cx="784749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spcBef>
                <a:spcPts val="0"/>
              </a:spcBef>
              <a:spcAft>
                <a:spcPts val="0"/>
              </a:spcAft>
              <a:buNone/>
            </a:pPr>
            <a:r>
              <a:rPr lang="en-US" sz="1200" b="0" dirty="0">
                <a:solidFill>
                  <a:schemeClr val="bg1"/>
                </a:solidFill>
                <a:latin typeface="Calibri" panose="020F0502020204030204" pitchFamily="34" charset="0"/>
              </a:rPr>
              <a:t>Supported by educational grants from AstraZeneca; Daiichi Sankyo, Inc.;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Gilead Sciences, Inc.; Incyte; and Lilly.</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ESMO 2025 Congress, October 17-21, 2025</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DESTINY-Breast11: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759" y="1428204"/>
            <a:ext cx="10877529" cy="4650686"/>
          </a:xfrm>
        </p:spPr>
        <p:txBody>
          <a:bodyPr/>
          <a:lstStyle/>
          <a:p>
            <a:r>
              <a:rPr lang="en-US" altLang="en-US" sz="2400" dirty="0"/>
              <a:t>In patients with HER2+ EBC, attaining pCR is associated with improved clinical outcomes and the possibility of less intensive subsequent therapy</a:t>
            </a:r>
            <a:r>
              <a:rPr lang="en-US" altLang="en-US" sz="2400" baseline="30000" dirty="0"/>
              <a:t>1,2</a:t>
            </a:r>
            <a:endParaRPr lang="en-US" altLang="en-US" sz="2400" dirty="0"/>
          </a:p>
          <a:p>
            <a:r>
              <a:rPr lang="en-US" altLang="en-US" sz="2400" dirty="0"/>
              <a:t>Limitations of current neoadjuvant approaches:</a:t>
            </a:r>
          </a:p>
          <a:p>
            <a:pPr lvl="1"/>
            <a:r>
              <a:rPr lang="en-US" altLang="en-US" sz="2200" dirty="0"/>
              <a:t>pCR rates remain suboptimal, particularly in patients with HR+ disease and in those considered high risk based on tumor size and nodal involvement</a:t>
            </a:r>
            <a:r>
              <a:rPr lang="en-US" altLang="en-US" sz="2200" baseline="30000" dirty="0"/>
              <a:t>2-4</a:t>
            </a:r>
            <a:endParaRPr lang="en-US" altLang="en-US" sz="2200" dirty="0"/>
          </a:p>
          <a:p>
            <a:pPr lvl="1"/>
            <a:r>
              <a:rPr lang="en-US" altLang="en-US" sz="2200" dirty="0"/>
              <a:t>Current neoadjuvant regimens (eg, ddAC-THP and TCbHP) are associated with short-term and long-term toxicities</a:t>
            </a:r>
            <a:r>
              <a:rPr lang="en-US" altLang="en-US" sz="2200" baseline="30000" dirty="0"/>
              <a:t>5,6</a:t>
            </a:r>
            <a:r>
              <a:rPr lang="en-US" altLang="en-US" sz="2200" dirty="0"/>
              <a:t> </a:t>
            </a:r>
          </a:p>
          <a:p>
            <a:r>
              <a:rPr lang="en-US" altLang="en-US" sz="2400" dirty="0"/>
              <a:t>T-DXd is associated with survival benefits over prior regimens in patients with advanced disease but has not been evaluated in the neoadjuvant setting</a:t>
            </a:r>
            <a:r>
              <a:rPr lang="en-US" altLang="en-US" sz="2400" baseline="30000" dirty="0"/>
              <a:t>7</a:t>
            </a:r>
            <a:endParaRPr lang="en-US" altLang="en-US" sz="2400" dirty="0"/>
          </a:p>
          <a:p>
            <a:pPr>
              <a:spcBef>
                <a:spcPts val="600"/>
              </a:spcBef>
            </a:pPr>
            <a:r>
              <a:rPr lang="en-US" altLang="en-US" sz="2400" dirty="0"/>
              <a:t>DESTINY-Breast11 was undertaken to evaluate T-DXd in the neoadjuvant setting with or without THP vs ddAC-THP in patients with high-risk, HER2+ EBC</a:t>
            </a:r>
            <a:r>
              <a:rPr lang="en-US" altLang="en-US" sz="2400" baseline="30000" dirty="0"/>
              <a:t>8</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6643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Spring. Clin </a:t>
            </a:r>
            <a:r>
              <a:rPr lang="en-US" altLang="en-US" sz="1200" b="0" dirty="0">
                <a:solidFill>
                  <a:srgbClr val="455560"/>
                </a:solidFill>
                <a:latin typeface="Calibri" panose="020F0502020204030204" pitchFamily="34" charset="0"/>
              </a:rPr>
              <a:t>Cancer Res. 2020;26:2838. 2. Cortazar. The Lancet. 2014;384:164.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Hurvitz. Lancet Oncol. 2018;19:115. 4. Huober. J Clin Oncol. 2022;40:2946. 5. van Ramshorst. Lancet Oncol. 2018;19:1630. </a:t>
            </a:r>
            <a:r>
              <a:rPr lang="en-US" altLang="en-US" sz="1200" b="0" dirty="0">
                <a:solidFill>
                  <a:srgbClr val="455560"/>
                </a:solidFill>
                <a:latin typeface="Calibri" panose="020F0502020204030204" pitchFamily="34" charset="0"/>
              </a:rPr>
              <a:t>6. van der Voort. JAMA Oncol. 2021;7:978. 7. </a:t>
            </a:r>
            <a:r>
              <a:rPr lang="en-US" sz="1200" b="0" dirty="0">
                <a:solidFill>
                  <a:srgbClr val="455560"/>
                </a:solidFill>
                <a:latin typeface="Calibri" panose="020F0502020204030204" pitchFamily="34" charset="0"/>
              </a:rPr>
              <a:t>Cortés. Nat Med. 2024;30:2208. 8. </a:t>
            </a:r>
            <a:r>
              <a:rPr lang="en-US" altLang="en-US" sz="1200" b="0" dirty="0">
                <a:solidFill>
                  <a:srgbClr val="455560"/>
                </a:solidFill>
                <a:latin typeface="Calibri" panose="020F0502020204030204" pitchFamily="34" charset="0"/>
              </a:rPr>
              <a:t>Harbeck. ESMO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2025. Abstr </a:t>
            </a:r>
            <a:r>
              <a:rPr lang="en-US" altLang="en-US" sz="1200" b="0" dirty="0">
                <a:solidFill>
                  <a:srgbClr val="455560"/>
                </a:solidFill>
                <a:latin typeface="Calibri" panose="020F0502020204030204" pitchFamily="34" charset="0"/>
              </a:rPr>
              <a:t>291O</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dirty="0"/>
              <a:t>DESTINY-Breast11:</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NCT05113251. Harbeck. ESMO 2025. Abstr 291O. Harbeck. Ann Oncol.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Content Placeholder 2">
            <a:extLst>
              <a:ext uri="{FF2B5EF4-FFF2-40B4-BE49-F238E27FC236}">
                <a16:creationId xmlns:a16="http://schemas.microsoft.com/office/drawing/2014/main" id="{F8F8B5D2-B6E7-FB14-030B-539C10312A04}"/>
              </a:ext>
            </a:extLst>
          </p:cNvPr>
          <p:cNvSpPr txBox="1">
            <a:spLocks/>
          </p:cNvSpPr>
          <p:nvPr/>
        </p:nvSpPr>
        <p:spPr>
          <a:xfrm>
            <a:off x="609698" y="1424033"/>
            <a:ext cx="11194810" cy="310962"/>
          </a:xfrm>
          <a:prstGeom prst="rect">
            <a:avLst/>
          </a:prstGeom>
        </p:spPr>
        <p:txBody>
          <a:bodyPr lIns="91440" tIns="45720" rIns="91440" bIns="45720" anchor="t"/>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Global, multicenter, open-label, randomized phase III study</a:t>
            </a:r>
          </a:p>
        </p:txBody>
      </p:sp>
      <p:sp>
        <p:nvSpPr>
          <p:cNvPr id="6" name="Rectangle 49">
            <a:extLst>
              <a:ext uri="{FF2B5EF4-FFF2-40B4-BE49-F238E27FC236}">
                <a16:creationId xmlns:a16="http://schemas.microsoft.com/office/drawing/2014/main" id="{1B5C1C9D-4D39-1851-EAA3-ABB96564EC8A}"/>
              </a:ext>
            </a:extLst>
          </p:cNvPr>
          <p:cNvSpPr>
            <a:spLocks noChangeArrowheads="1"/>
          </p:cNvSpPr>
          <p:nvPr/>
        </p:nvSpPr>
        <p:spPr bwMode="auto">
          <a:xfrm>
            <a:off x="3490700" y="2202247"/>
            <a:ext cx="3296570" cy="68252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T-DXd* </a:t>
            </a:r>
            <a:r>
              <a:rPr lang="en-US" altLang="en-US" sz="1600" b="0" dirty="0">
                <a:solidFill>
                  <a:schemeClr val="tx1"/>
                </a:solidFill>
                <a:latin typeface="Calibri" panose="020F0502020204030204" pitchFamily="34" charset="0"/>
              </a:rPr>
              <a:t>(4 cycles) </a:t>
            </a:r>
            <a:r>
              <a:rPr lang="en-US" altLang="en-US" sz="1600" b="0" dirty="0">
                <a:solidFill>
                  <a:schemeClr val="tx1"/>
                </a:solidFill>
                <a:latin typeface="Calibri" panose="020F0502020204030204" pitchFamily="34" charset="0"/>
                <a:sym typeface="Wingdings" pitchFamily="2" charset="2"/>
              </a:rPr>
              <a:t></a:t>
            </a:r>
            <a:r>
              <a:rPr lang="en-US" altLang="en-US" sz="1600" dirty="0">
                <a:solidFill>
                  <a:schemeClr val="tx1"/>
                </a:solidFill>
                <a:latin typeface="Calibri" panose="020F0502020204030204" pitchFamily="34" charset="0"/>
                <a:sym typeface="Wingdings" pitchFamily="2" charset="2"/>
              </a:rPr>
              <a:t> THP</a:t>
            </a:r>
            <a:r>
              <a:rPr lang="en-US" altLang="en-US" sz="1600" b="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sym typeface="Wingdings" pitchFamily="2" charset="2"/>
              </a:rPr>
              <a:t> </a:t>
            </a:r>
            <a:r>
              <a:rPr lang="en-US" altLang="en-US" sz="1600" b="0" dirty="0">
                <a:solidFill>
                  <a:schemeClr val="tx1"/>
                </a:solidFill>
                <a:latin typeface="Calibri" panose="020F0502020204030204" pitchFamily="34" charset="0"/>
                <a:sym typeface="Wingdings" pitchFamily="2" charset="2"/>
              </a:rPr>
              <a:t>(4 cycles)</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321)</a:t>
            </a:r>
          </a:p>
        </p:txBody>
      </p:sp>
      <p:sp>
        <p:nvSpPr>
          <p:cNvPr id="7" name="Rectangle 50">
            <a:extLst>
              <a:ext uri="{FF2B5EF4-FFF2-40B4-BE49-F238E27FC236}">
                <a16:creationId xmlns:a16="http://schemas.microsoft.com/office/drawing/2014/main" id="{DE87D13A-9A0A-B61A-91E0-3E91820ED3C9}"/>
              </a:ext>
            </a:extLst>
          </p:cNvPr>
          <p:cNvSpPr>
            <a:spLocks noChangeArrowheads="1"/>
          </p:cNvSpPr>
          <p:nvPr/>
        </p:nvSpPr>
        <p:spPr bwMode="auto">
          <a:xfrm>
            <a:off x="3487911" y="3642034"/>
            <a:ext cx="3305277" cy="65213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ddAC</a:t>
            </a:r>
            <a:r>
              <a:rPr lang="en-US" altLang="en-US" sz="1600" b="0" baseline="3000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(4 cycles) </a:t>
            </a:r>
            <a:r>
              <a:rPr lang="en-US" altLang="en-US" sz="1600" b="0" dirty="0">
                <a:solidFill>
                  <a:schemeClr val="tx1"/>
                </a:solidFill>
                <a:latin typeface="Calibri" panose="020F0502020204030204" pitchFamily="34" charset="0"/>
                <a:sym typeface="Wingdings" pitchFamily="2" charset="2"/>
              </a:rPr>
              <a:t></a:t>
            </a:r>
            <a:r>
              <a:rPr lang="en-US" altLang="en-US" sz="1600" dirty="0">
                <a:solidFill>
                  <a:schemeClr val="tx1"/>
                </a:solidFill>
                <a:latin typeface="Calibri" panose="020F0502020204030204" pitchFamily="34" charset="0"/>
                <a:sym typeface="Wingdings" pitchFamily="2" charset="2"/>
              </a:rPr>
              <a:t> THP</a:t>
            </a:r>
            <a:r>
              <a:rPr lang="en-US" altLang="en-US" sz="1600" b="0" baseline="30000" dirty="0">
                <a:solidFill>
                  <a:schemeClr val="tx1"/>
                </a:solidFill>
                <a:latin typeface="Calibri" panose="020F0502020204030204" pitchFamily="34" charset="0"/>
                <a:sym typeface="Wingdings" pitchFamily="2" charset="2"/>
              </a:rPr>
              <a:t>§</a:t>
            </a:r>
            <a:r>
              <a:rPr lang="en-US" altLang="en-US" sz="1600" dirty="0">
                <a:solidFill>
                  <a:schemeClr val="tx1"/>
                </a:solidFill>
                <a:latin typeface="Calibri" panose="020F0502020204030204" pitchFamily="34" charset="0"/>
                <a:sym typeface="Wingdings" pitchFamily="2" charset="2"/>
              </a:rPr>
              <a:t> </a:t>
            </a:r>
            <a:r>
              <a:rPr lang="en-US" altLang="en-US" sz="1600" b="0" dirty="0">
                <a:solidFill>
                  <a:schemeClr val="tx1"/>
                </a:solidFill>
                <a:latin typeface="Calibri" panose="020F0502020204030204" pitchFamily="34" charset="0"/>
                <a:sym typeface="Wingdings" pitchFamily="2" charset="2"/>
              </a:rPr>
              <a:t>(4 cycles)</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320)</a:t>
            </a:r>
          </a:p>
        </p:txBody>
      </p:sp>
      <p:sp>
        <p:nvSpPr>
          <p:cNvPr id="8" name="Text Box 45">
            <a:extLst>
              <a:ext uri="{FF2B5EF4-FFF2-40B4-BE49-F238E27FC236}">
                <a16:creationId xmlns:a16="http://schemas.microsoft.com/office/drawing/2014/main" id="{E6B8FFC3-9BD4-6E17-6E0F-BD9E1AA8217C}"/>
              </a:ext>
            </a:extLst>
          </p:cNvPr>
          <p:cNvSpPr txBox="1">
            <a:spLocks noChangeArrowheads="1"/>
          </p:cNvSpPr>
          <p:nvPr/>
        </p:nvSpPr>
        <p:spPr bwMode="auto">
          <a:xfrm>
            <a:off x="383069" y="2369172"/>
            <a:ext cx="238970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previously untreated HER2+ EBC considered high risk, as defined as ≥cT3 and N0-3 or cT0-4 and N1-3 or with inflammatory BC</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927)</a:t>
            </a:r>
            <a:endParaRPr lang="en-US" altLang="en-US" sz="1600" b="0" dirty="0">
              <a:solidFill>
                <a:schemeClr val="bg1"/>
              </a:solidFill>
              <a:latin typeface="Calibri" panose="020F0502020204030204" pitchFamily="34" charset="0"/>
            </a:endParaRPr>
          </a:p>
        </p:txBody>
      </p:sp>
      <p:sp>
        <p:nvSpPr>
          <p:cNvPr id="9" name="Rectangle 8">
            <a:extLst>
              <a:ext uri="{FF2B5EF4-FFF2-40B4-BE49-F238E27FC236}">
                <a16:creationId xmlns:a16="http://schemas.microsoft.com/office/drawing/2014/main" id="{4186E4AA-9602-FF1E-3671-7BFAD04CB31C}"/>
              </a:ext>
            </a:extLst>
          </p:cNvPr>
          <p:cNvSpPr/>
          <p:nvPr/>
        </p:nvSpPr>
        <p:spPr>
          <a:xfrm>
            <a:off x="370559" y="1785240"/>
            <a:ext cx="4868468" cy="46166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HR status (ER and/or PR pos vs neg), HER2 status </a:t>
            </a:r>
            <a:b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(IHC 3+ vs ISH+ without IHC 3+)</a:t>
            </a:r>
          </a:p>
        </p:txBody>
      </p:sp>
      <p:cxnSp>
        <p:nvCxnSpPr>
          <p:cNvPr id="10" name="Straight Arrow Connector 9">
            <a:extLst>
              <a:ext uri="{FF2B5EF4-FFF2-40B4-BE49-F238E27FC236}">
                <a16:creationId xmlns:a16="http://schemas.microsoft.com/office/drawing/2014/main" id="{BE9C8F1A-57BC-0721-92BC-9BEF0DF07CE5}"/>
              </a:ext>
            </a:extLst>
          </p:cNvPr>
          <p:cNvCxnSpPr/>
          <p:nvPr/>
        </p:nvCxnSpPr>
        <p:spPr bwMode="auto">
          <a:xfrm>
            <a:off x="2772773" y="2233462"/>
            <a:ext cx="0" cy="548640"/>
          </a:xfrm>
          <a:prstGeom prst="straightConnector1">
            <a:avLst/>
          </a:prstGeom>
          <a:noFill/>
          <a:ln w="28575" cap="flat" cmpd="sng" algn="ctr">
            <a:solidFill>
              <a:schemeClr val="bg1"/>
            </a:solidFill>
            <a:prstDash val="dash"/>
            <a:round/>
            <a:headEnd type="none" w="med" len="med"/>
            <a:tailEnd type="triangle"/>
          </a:ln>
          <a:effectLst/>
        </p:spPr>
      </p:cxnSp>
      <p:sp>
        <p:nvSpPr>
          <p:cNvPr id="11" name="Content Placeholder 2">
            <a:extLst>
              <a:ext uri="{FF2B5EF4-FFF2-40B4-BE49-F238E27FC236}">
                <a16:creationId xmlns:a16="http://schemas.microsoft.com/office/drawing/2014/main" id="{6921A4EE-C5EE-D801-09EC-8954CD0EA671}"/>
              </a:ext>
            </a:extLst>
          </p:cNvPr>
          <p:cNvSpPr txBox="1">
            <a:spLocks/>
          </p:cNvSpPr>
          <p:nvPr/>
        </p:nvSpPr>
        <p:spPr bwMode="auto">
          <a:xfrm>
            <a:off x="512049" y="4313451"/>
            <a:ext cx="11167902" cy="858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None/>
            </a:pPr>
            <a:r>
              <a:rPr lang="en-US" altLang="en-US" sz="1200" b="0" dirty="0"/>
              <a:t>*5.4 mg/kg IV Q3W. T-DXd monotherapy a</a:t>
            </a:r>
            <a:r>
              <a:rPr lang="en-US" sz="1200" b="0" dirty="0"/>
              <a:t>rm closed on 3/13/24 following Independent Data Monitoring Committee recommendation due to lower pCR rate, low likelihood of superiority of T-DXd over ddAC-THP, and timing of surgery</a:t>
            </a:r>
            <a:r>
              <a:rPr lang="en-US" altLang="en-US" sz="1200" b="0" dirty="0"/>
              <a:t>. </a:t>
            </a:r>
            <a:r>
              <a:rPr lang="en-US" altLang="en-US" sz="1200" b="0" baseline="30000" dirty="0"/>
              <a:t>†</a:t>
            </a:r>
            <a:r>
              <a:rPr lang="en-US" altLang="en-US" sz="1200" b="0" dirty="0"/>
              <a:t>Paclitaxel 80 mg/m</a:t>
            </a:r>
            <a:r>
              <a:rPr lang="en-US" altLang="en-US" sz="1200" b="0" baseline="30000" dirty="0"/>
              <a:t>2 </a:t>
            </a:r>
            <a:r>
              <a:rPr lang="en-US" altLang="en-US" sz="1200" b="0" dirty="0"/>
              <a:t>IV</a:t>
            </a:r>
            <a:r>
              <a:rPr lang="en-US" altLang="en-US" sz="1200" b="0" baseline="30000" dirty="0"/>
              <a:t> </a:t>
            </a:r>
            <a:r>
              <a:rPr lang="en-US" altLang="en-US" sz="1200" b="0" dirty="0"/>
              <a:t>QW, trastuzumab 6 mg/kg IV Q3W, pertuzumab 840 mg loading dose IV followed by 420 mg IV Q3W. </a:t>
            </a:r>
            <a:r>
              <a:rPr lang="en-US" altLang="en-US" sz="1200" b="0" baseline="30000" dirty="0"/>
              <a:t>‡</a:t>
            </a:r>
            <a:r>
              <a:rPr lang="en-US" altLang="en-US" sz="1200" b="0" dirty="0"/>
              <a:t>Doxorubicin 60 mg/m</a:t>
            </a:r>
            <a:r>
              <a:rPr lang="en-US" altLang="en-US" sz="1200" b="0" baseline="30000" dirty="0"/>
              <a:t>2 </a:t>
            </a:r>
            <a:r>
              <a:rPr lang="en-US" altLang="en-US" sz="1200" b="0" dirty="0"/>
              <a:t>IV</a:t>
            </a:r>
            <a:r>
              <a:rPr lang="en-US" altLang="en-US" sz="1200" b="0" baseline="30000" dirty="0"/>
              <a:t> </a:t>
            </a:r>
            <a:r>
              <a:rPr lang="en-US" altLang="en-US" sz="1200" b="0" dirty="0"/>
              <a:t>Q2W, cyclophosphamide 600 mg/m</a:t>
            </a:r>
            <a:r>
              <a:rPr lang="en-US" altLang="en-US" sz="1200" b="0" baseline="30000" dirty="0"/>
              <a:t>2 </a:t>
            </a:r>
            <a:r>
              <a:rPr lang="en-US" altLang="en-US" sz="1200" b="0" dirty="0"/>
              <a:t>IV Q2W. </a:t>
            </a:r>
            <a:r>
              <a:rPr lang="en-US" altLang="en-US" sz="1200" b="0" baseline="30000" dirty="0"/>
              <a:t>§</a:t>
            </a:r>
            <a:r>
              <a:rPr lang="en-US" altLang="en-US" sz="1200" b="0" dirty="0"/>
              <a:t>Paclitaxel 80 mg/m</a:t>
            </a:r>
            <a:r>
              <a:rPr lang="en-US" altLang="en-US" sz="1200" b="0" baseline="30000" dirty="0"/>
              <a:t>2 </a:t>
            </a:r>
            <a:r>
              <a:rPr lang="en-US" altLang="en-US" sz="1200" b="0" dirty="0"/>
              <a:t>IV QW, trastuzumab 8 mg/kg loading dose IV followed by 6 mg/kg IV Q3W, pertuzumab 840 mg loading dose IV followed by 420 mg IV Q3W. </a:t>
            </a:r>
            <a:endParaRPr lang="en-US" sz="1200" b="0" dirty="0"/>
          </a:p>
        </p:txBody>
      </p:sp>
      <p:sp>
        <p:nvSpPr>
          <p:cNvPr id="12" name="TextBox 11">
            <a:extLst>
              <a:ext uri="{FF2B5EF4-FFF2-40B4-BE49-F238E27FC236}">
                <a16:creationId xmlns:a16="http://schemas.microsoft.com/office/drawing/2014/main" id="{EBD58607-6F2E-BEED-B73F-8C72D2A59D2B}"/>
              </a:ext>
            </a:extLst>
          </p:cNvPr>
          <p:cNvSpPr txBox="1"/>
          <p:nvPr/>
        </p:nvSpPr>
        <p:spPr bwMode="auto">
          <a:xfrm>
            <a:off x="8165330" y="2258214"/>
            <a:ext cx="3585484" cy="1969770"/>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l">
              <a:lnSpc>
                <a:spcPct val="100000"/>
              </a:lnSpc>
              <a:spcBef>
                <a:spcPts val="400"/>
              </a:spcBef>
              <a:spcAft>
                <a:spcPct val="0"/>
              </a:spcAft>
              <a:buClrTx/>
              <a:buFontTx/>
              <a:buNone/>
            </a:pPr>
            <a:r>
              <a:rPr lang="en-US" sz="1600" dirty="0">
                <a:solidFill>
                  <a:schemeClr val="bg1"/>
                </a:solidFill>
                <a:latin typeface="Calibri" panose="020F0502020204030204" pitchFamily="34" charset="0"/>
              </a:rPr>
              <a:t>Recommended post-neoadjuvant treatment per protocol:</a:t>
            </a:r>
          </a:p>
          <a:p>
            <a:pPr algn="l">
              <a:lnSpc>
                <a:spcPct val="100000"/>
              </a:lnSpc>
              <a:spcBef>
                <a:spcPts val="400"/>
              </a:spcBef>
              <a:spcAft>
                <a:spcPct val="0"/>
              </a:spcAft>
              <a:buClrTx/>
              <a:buFontTx/>
              <a:buNone/>
            </a:pPr>
            <a:r>
              <a:rPr lang="en-US" sz="1600" dirty="0">
                <a:solidFill>
                  <a:schemeClr val="bg1"/>
                </a:solidFill>
                <a:latin typeface="Calibri" panose="020F0502020204030204" pitchFamily="34" charset="0"/>
              </a:rPr>
              <a:t>pCR:</a:t>
            </a:r>
            <a:r>
              <a:rPr lang="en-US" sz="1600" b="0" dirty="0">
                <a:solidFill>
                  <a:schemeClr val="bg1"/>
                </a:solidFill>
                <a:latin typeface="Calibri" panose="020F0502020204030204" pitchFamily="34" charset="0"/>
              </a:rPr>
              <a:t> RT and concomitant trastuzumab ± pertuzumab for up to 1 yr</a:t>
            </a:r>
          </a:p>
          <a:p>
            <a:pPr algn="l">
              <a:lnSpc>
                <a:spcPct val="100000"/>
              </a:lnSpc>
              <a:spcBef>
                <a:spcPts val="400"/>
              </a:spcBef>
              <a:spcAft>
                <a:spcPct val="0"/>
              </a:spcAft>
              <a:buClrTx/>
              <a:buFontTx/>
              <a:buNone/>
            </a:pPr>
            <a:r>
              <a:rPr lang="en-US" sz="1600" dirty="0">
                <a:solidFill>
                  <a:schemeClr val="bg1"/>
                </a:solidFill>
                <a:latin typeface="Calibri" panose="020F0502020204030204" pitchFamily="34" charset="0"/>
              </a:rPr>
              <a:t>No pCR:</a:t>
            </a:r>
            <a:r>
              <a:rPr lang="en-US" sz="1600" b="0" dirty="0">
                <a:solidFill>
                  <a:schemeClr val="bg1"/>
                </a:solidFill>
                <a:latin typeface="Calibri" panose="020F0502020204030204" pitchFamily="34" charset="0"/>
              </a:rPr>
              <a:t> RT and T-DM1 for up to 14 cycles</a:t>
            </a:r>
          </a:p>
          <a:p>
            <a:pPr algn="l">
              <a:lnSpc>
                <a:spcPct val="100000"/>
              </a:lnSpc>
              <a:spcBef>
                <a:spcPts val="400"/>
              </a:spcBef>
              <a:spcAft>
                <a:spcPct val="0"/>
              </a:spcAft>
              <a:buClrTx/>
              <a:buFontTx/>
              <a:buNone/>
            </a:pPr>
            <a:r>
              <a:rPr lang="en-US" sz="1600" dirty="0">
                <a:solidFill>
                  <a:schemeClr val="bg1"/>
                </a:solidFill>
                <a:latin typeface="Calibri" panose="020F0502020204030204" pitchFamily="34" charset="0"/>
              </a:rPr>
              <a:t>HR+:</a:t>
            </a:r>
            <a:r>
              <a:rPr lang="en-US" sz="1600" b="0" dirty="0">
                <a:solidFill>
                  <a:schemeClr val="bg1"/>
                </a:solidFill>
                <a:latin typeface="Calibri" panose="020F0502020204030204" pitchFamily="34" charset="0"/>
              </a:rPr>
              <a:t> ET</a:t>
            </a:r>
          </a:p>
        </p:txBody>
      </p:sp>
      <p:sp>
        <p:nvSpPr>
          <p:cNvPr id="13" name="Line 53">
            <a:extLst>
              <a:ext uri="{FF2B5EF4-FFF2-40B4-BE49-F238E27FC236}">
                <a16:creationId xmlns:a16="http://schemas.microsoft.com/office/drawing/2014/main" id="{1B7DEC66-0E26-4A28-164B-C847F8C6A81B}"/>
              </a:ext>
            </a:extLst>
          </p:cNvPr>
          <p:cNvSpPr>
            <a:spLocks noChangeShapeType="1"/>
          </p:cNvSpPr>
          <p:nvPr/>
        </p:nvSpPr>
        <p:spPr bwMode="auto">
          <a:xfrm>
            <a:off x="2671239" y="3405146"/>
            <a:ext cx="586822" cy="50307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DF1A4987-7C53-EF4C-813C-928F3B773105}"/>
              </a:ext>
            </a:extLst>
          </p:cNvPr>
          <p:cNvSpPr>
            <a:spLocks noChangeShapeType="1"/>
          </p:cNvSpPr>
          <p:nvPr/>
        </p:nvSpPr>
        <p:spPr bwMode="auto">
          <a:xfrm flipV="1">
            <a:off x="2671239" y="2529156"/>
            <a:ext cx="586822" cy="62251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 name="Rectangle 50">
            <a:extLst>
              <a:ext uri="{FF2B5EF4-FFF2-40B4-BE49-F238E27FC236}">
                <a16:creationId xmlns:a16="http://schemas.microsoft.com/office/drawing/2014/main" id="{B310240F-E153-7700-0615-189DB519B225}"/>
              </a:ext>
            </a:extLst>
          </p:cNvPr>
          <p:cNvSpPr>
            <a:spLocks noChangeArrowheads="1"/>
          </p:cNvSpPr>
          <p:nvPr/>
        </p:nvSpPr>
        <p:spPr bwMode="auto">
          <a:xfrm>
            <a:off x="3482454" y="2929823"/>
            <a:ext cx="3313063" cy="635015"/>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T-DXd* </a:t>
            </a:r>
            <a:r>
              <a:rPr lang="en-US" altLang="en-US" sz="1600" b="0" dirty="0">
                <a:solidFill>
                  <a:schemeClr val="tx1"/>
                </a:solidFill>
                <a:latin typeface="Calibri" panose="020F0502020204030204" pitchFamily="34" charset="0"/>
              </a:rPr>
              <a:t>(8 cycles)</a:t>
            </a:r>
            <a:endParaRPr lang="en-US" altLang="en-US" sz="1600" b="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286)</a:t>
            </a:r>
          </a:p>
        </p:txBody>
      </p:sp>
      <p:sp>
        <p:nvSpPr>
          <p:cNvPr id="15" name="Line 54">
            <a:extLst>
              <a:ext uri="{FF2B5EF4-FFF2-40B4-BE49-F238E27FC236}">
                <a16:creationId xmlns:a16="http://schemas.microsoft.com/office/drawing/2014/main" id="{BF5634BC-F6E6-9244-787D-8E8A9F224FEF}"/>
              </a:ext>
            </a:extLst>
          </p:cNvPr>
          <p:cNvSpPr>
            <a:spLocks noChangeShapeType="1"/>
          </p:cNvSpPr>
          <p:nvPr/>
        </p:nvSpPr>
        <p:spPr bwMode="auto">
          <a:xfrm flipV="1">
            <a:off x="2675267" y="3237134"/>
            <a:ext cx="58683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1629344F-9F03-C4D6-E7B7-0B523252123D}"/>
              </a:ext>
            </a:extLst>
          </p:cNvPr>
          <p:cNvSpPr>
            <a:spLocks noChangeShapeType="1"/>
          </p:cNvSpPr>
          <p:nvPr/>
        </p:nvSpPr>
        <p:spPr bwMode="auto">
          <a:xfrm flipV="1">
            <a:off x="6777406" y="236917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Line 54">
            <a:extLst>
              <a:ext uri="{FF2B5EF4-FFF2-40B4-BE49-F238E27FC236}">
                <a16:creationId xmlns:a16="http://schemas.microsoft.com/office/drawing/2014/main" id="{FCE29E71-4F1E-5D8A-36E5-E5D9B438589C}"/>
              </a:ext>
            </a:extLst>
          </p:cNvPr>
          <p:cNvSpPr>
            <a:spLocks noChangeShapeType="1"/>
          </p:cNvSpPr>
          <p:nvPr/>
        </p:nvSpPr>
        <p:spPr bwMode="auto">
          <a:xfrm flipV="1">
            <a:off x="6798103" y="319393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Line 54">
            <a:extLst>
              <a:ext uri="{FF2B5EF4-FFF2-40B4-BE49-F238E27FC236}">
                <a16:creationId xmlns:a16="http://schemas.microsoft.com/office/drawing/2014/main" id="{EE250EF1-3C3F-B8A7-26CB-3A626C727A4A}"/>
              </a:ext>
            </a:extLst>
          </p:cNvPr>
          <p:cNvSpPr>
            <a:spLocks noChangeShapeType="1"/>
          </p:cNvSpPr>
          <p:nvPr/>
        </p:nvSpPr>
        <p:spPr bwMode="auto">
          <a:xfrm flipV="1">
            <a:off x="6808971" y="3937256"/>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Line 54">
            <a:extLst>
              <a:ext uri="{FF2B5EF4-FFF2-40B4-BE49-F238E27FC236}">
                <a16:creationId xmlns:a16="http://schemas.microsoft.com/office/drawing/2014/main" id="{46DF364B-ACE8-7004-0B5E-2B46BA860E8A}"/>
              </a:ext>
            </a:extLst>
          </p:cNvPr>
          <p:cNvSpPr>
            <a:spLocks noChangeShapeType="1"/>
          </p:cNvSpPr>
          <p:nvPr/>
        </p:nvSpPr>
        <p:spPr bwMode="auto">
          <a:xfrm flipV="1">
            <a:off x="7714918" y="3218415"/>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9FD5EBCE-B35B-1D1C-ED9A-35D69EC6671C}"/>
              </a:ext>
            </a:extLst>
          </p:cNvPr>
          <p:cNvSpPr txBox="1"/>
          <p:nvPr/>
        </p:nvSpPr>
        <p:spPr bwMode="auto">
          <a:xfrm rot="16200000">
            <a:off x="6372542" y="3078929"/>
            <a:ext cx="2091919" cy="338554"/>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Surgery</a:t>
            </a:r>
          </a:p>
        </p:txBody>
      </p:sp>
      <p:sp>
        <p:nvSpPr>
          <p:cNvPr id="5" name="TextBox 4">
            <a:extLst>
              <a:ext uri="{FF2B5EF4-FFF2-40B4-BE49-F238E27FC236}">
                <a16:creationId xmlns:a16="http://schemas.microsoft.com/office/drawing/2014/main" id="{46F69256-55AB-1580-AF31-1397D1CD1AE2}"/>
              </a:ext>
            </a:extLst>
          </p:cNvPr>
          <p:cNvSpPr txBox="1"/>
          <p:nvPr/>
        </p:nvSpPr>
        <p:spPr bwMode="auto">
          <a:xfrm>
            <a:off x="699497" y="5219390"/>
            <a:ext cx="5939842"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Primary endpoint: </a:t>
            </a:r>
            <a:r>
              <a:rPr lang="en-US" b="0" dirty="0">
                <a:solidFill>
                  <a:schemeClr val="bg1"/>
                </a:solidFill>
                <a:latin typeface="Calibri" panose="020F0502020204030204" pitchFamily="34" charset="0"/>
              </a:rPr>
              <a:t>pCR (ypT0/is ypN0) by BICR</a:t>
            </a:r>
          </a:p>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Secondary endpoints: </a:t>
            </a:r>
            <a:r>
              <a:rPr lang="en-US" b="0" dirty="0">
                <a:solidFill>
                  <a:schemeClr val="bg1"/>
                </a:solidFill>
                <a:latin typeface="Calibri" panose="020F0502020204030204" pitchFamily="34" charset="0"/>
              </a:rPr>
              <a:t>pCR (ypT0 ypN0) by BICR, EFS, safety, PK and immunogenicity, IDFS, OS, HRQoL</a:t>
            </a:r>
          </a:p>
        </p:txBody>
      </p:sp>
      <p:sp>
        <p:nvSpPr>
          <p:cNvPr id="17" name="TextBox 16">
            <a:extLst>
              <a:ext uri="{FF2B5EF4-FFF2-40B4-BE49-F238E27FC236}">
                <a16:creationId xmlns:a16="http://schemas.microsoft.com/office/drawing/2014/main" id="{404FF9B9-463F-2DE4-43C1-E0910CD77D69}"/>
              </a:ext>
            </a:extLst>
          </p:cNvPr>
          <p:cNvSpPr txBox="1"/>
          <p:nvPr/>
        </p:nvSpPr>
        <p:spPr bwMode="auto">
          <a:xfrm>
            <a:off x="6430361" y="5214856"/>
            <a:ext cx="4967642"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Other outcomes measures: </a:t>
            </a:r>
            <a:r>
              <a:rPr lang="en-US" b="0" dirty="0">
                <a:solidFill>
                  <a:schemeClr val="bg1"/>
                </a:solidFill>
                <a:latin typeface="Calibri" panose="020F0502020204030204" pitchFamily="34" charset="0"/>
              </a:rPr>
              <a:t>residual cancer burden</a:t>
            </a:r>
          </a:p>
          <a:p>
            <a:pPr algn="l">
              <a:lnSpc>
                <a:spcPct val="100000"/>
              </a:lnSpc>
              <a:spcBef>
                <a:spcPct val="50000"/>
              </a:spcBef>
              <a:spcAft>
                <a:spcPct val="0"/>
              </a:spcAft>
              <a:buClrTx/>
              <a:buFontTx/>
              <a:buNone/>
            </a:pP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DESTINY-Breast11: Baseline Characteristics</a:t>
            </a:r>
            <a:endParaRPr lang="en-US" altLang="en-US" dirty="0"/>
          </a:p>
        </p:txBody>
      </p:sp>
      <p:graphicFrame>
        <p:nvGraphicFramePr>
          <p:cNvPr id="2" name="Group 3">
            <a:extLst>
              <a:ext uri="{FF2B5EF4-FFF2-40B4-BE49-F238E27FC236}">
                <a16:creationId xmlns:a16="http://schemas.microsoft.com/office/drawing/2014/main" id="{07C9B816-4B56-94A8-CD4E-C80EECC770E3}"/>
              </a:ext>
            </a:extLst>
          </p:cNvPr>
          <p:cNvGraphicFramePr>
            <a:graphicFrameLocks/>
          </p:cNvGraphicFramePr>
          <p:nvPr>
            <p:extLst>
              <p:ext uri="{D42A27DB-BD31-4B8C-83A1-F6EECF244321}">
                <p14:modId xmlns:p14="http://schemas.microsoft.com/office/powerpoint/2010/main" val="1549932061"/>
              </p:ext>
            </p:extLst>
          </p:nvPr>
        </p:nvGraphicFramePr>
        <p:xfrm>
          <a:off x="723899" y="1603374"/>
          <a:ext cx="5719439" cy="4255434"/>
        </p:xfrm>
        <a:graphic>
          <a:graphicData uri="http://schemas.openxmlformats.org/drawingml/2006/table">
            <a:tbl>
              <a:tblPr/>
              <a:tblGrid>
                <a:gridCol w="2042981">
                  <a:extLst>
                    <a:ext uri="{9D8B030D-6E8A-4147-A177-3AD203B41FA5}">
                      <a16:colId xmlns:a16="http://schemas.microsoft.com/office/drawing/2014/main" val="20000"/>
                    </a:ext>
                  </a:extLst>
                </a:gridCol>
                <a:gridCol w="1326373">
                  <a:extLst>
                    <a:ext uri="{9D8B030D-6E8A-4147-A177-3AD203B41FA5}">
                      <a16:colId xmlns:a16="http://schemas.microsoft.com/office/drawing/2014/main" val="1584285277"/>
                    </a:ext>
                  </a:extLst>
                </a:gridCol>
                <a:gridCol w="1201748">
                  <a:extLst>
                    <a:ext uri="{9D8B030D-6E8A-4147-A177-3AD203B41FA5}">
                      <a16:colId xmlns:a16="http://schemas.microsoft.com/office/drawing/2014/main" val="502754727"/>
                    </a:ext>
                  </a:extLst>
                </a:gridCol>
                <a:gridCol w="1148337">
                  <a:extLst>
                    <a:ext uri="{9D8B030D-6E8A-4147-A177-3AD203B41FA5}">
                      <a16:colId xmlns:a16="http://schemas.microsoft.com/office/drawing/2014/main" val="293477700"/>
                    </a:ext>
                  </a:extLst>
                </a:gridCol>
              </a:tblGrid>
              <a:tr h="423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ddAC-THP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286)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35290">
                <a:tc>
                  <a:txBody>
                    <a:bodyPr/>
                    <a:lstStyle/>
                    <a:p>
                      <a:pPr marL="0" marR="0" indent="-20955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Median age, yr (range)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(25-82)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(23-79)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(23-79)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290">
                <a:tc>
                  <a:txBody>
                    <a:bodyPr/>
                    <a:lstStyle/>
                    <a:p>
                      <a:pPr marL="0" marR="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Female, n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321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320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286 (100)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7730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Geographic region, n (%)</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Western Europe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North America</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Rest of world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(47.4)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69 (21.5)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(13.4)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 (17.8)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152 (47.5)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 (24.1)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(12.8)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(15.6)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 (43.4)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(23.1)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 (18.2)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(15.4)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1277304">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Race, n (%)</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Asian</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White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Black</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 (49.8)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140 (43.6)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(49.1)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 (42.8)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127 (44.4)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139 (48.6)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806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ECOG PS, n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278 (86.6)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43 (13.4)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280 (87.5)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252 (88.1)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(11.9)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bl>
          </a:graphicData>
        </a:graphic>
      </p:graphicFrame>
      <p:sp>
        <p:nvSpPr>
          <p:cNvPr id="4" name="Content Placeholder 2">
            <a:extLst>
              <a:ext uri="{FF2B5EF4-FFF2-40B4-BE49-F238E27FC236}">
                <a16:creationId xmlns:a16="http://schemas.microsoft.com/office/drawing/2014/main" id="{6317DA1F-000D-3256-0034-566C826FDF2E}"/>
              </a:ext>
            </a:extLst>
          </p:cNvPr>
          <p:cNvSpPr txBox="1">
            <a:spLocks/>
          </p:cNvSpPr>
          <p:nvPr/>
        </p:nvSpPr>
        <p:spPr>
          <a:xfrm>
            <a:off x="609759" y="5889172"/>
            <a:ext cx="10508650" cy="46620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&gt;93% of patients on each arm underwent surgery on trial</a:t>
            </a:r>
            <a:endParaRPr lang="en-US" sz="2400" b="0" kern="0" baseline="30000" dirty="0"/>
          </a:p>
        </p:txBody>
      </p:sp>
      <p:sp>
        <p:nvSpPr>
          <p:cNvPr id="5" name="Text Box 11">
            <a:extLst>
              <a:ext uri="{FF2B5EF4-FFF2-40B4-BE49-F238E27FC236}">
                <a16:creationId xmlns:a16="http://schemas.microsoft.com/office/drawing/2014/main" id="{ED4E85AF-4863-3126-8912-8A2CFE7B4A5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p>
        </p:txBody>
      </p:sp>
      <p:graphicFrame>
        <p:nvGraphicFramePr>
          <p:cNvPr id="6" name="Group 3">
            <a:extLst>
              <a:ext uri="{FF2B5EF4-FFF2-40B4-BE49-F238E27FC236}">
                <a16:creationId xmlns:a16="http://schemas.microsoft.com/office/drawing/2014/main" id="{F4E729BF-9B73-8804-DAC9-6733D1FCEF7A}"/>
              </a:ext>
            </a:extLst>
          </p:cNvPr>
          <p:cNvGraphicFramePr>
            <a:graphicFrameLocks/>
          </p:cNvGraphicFramePr>
          <p:nvPr>
            <p:extLst>
              <p:ext uri="{D42A27DB-BD31-4B8C-83A1-F6EECF244321}">
                <p14:modId xmlns:p14="http://schemas.microsoft.com/office/powerpoint/2010/main" val="4069688535"/>
              </p:ext>
            </p:extLst>
          </p:nvPr>
        </p:nvGraphicFramePr>
        <p:xfrm>
          <a:off x="6518777" y="1613205"/>
          <a:ext cx="5255711" cy="3227345"/>
        </p:xfrm>
        <a:graphic>
          <a:graphicData uri="http://schemas.openxmlformats.org/drawingml/2006/table">
            <a:tbl>
              <a:tblPr/>
              <a:tblGrid>
                <a:gridCol w="1776982">
                  <a:extLst>
                    <a:ext uri="{9D8B030D-6E8A-4147-A177-3AD203B41FA5}">
                      <a16:colId xmlns:a16="http://schemas.microsoft.com/office/drawing/2014/main" val="20000"/>
                    </a:ext>
                  </a:extLst>
                </a:gridCol>
                <a:gridCol w="1203452">
                  <a:extLst>
                    <a:ext uri="{9D8B030D-6E8A-4147-A177-3AD203B41FA5}">
                      <a16:colId xmlns:a16="http://schemas.microsoft.com/office/drawing/2014/main" val="1584285277"/>
                    </a:ext>
                  </a:extLst>
                </a:gridCol>
                <a:gridCol w="1250462">
                  <a:extLst>
                    <a:ext uri="{9D8B030D-6E8A-4147-A177-3AD203B41FA5}">
                      <a16:colId xmlns:a16="http://schemas.microsoft.com/office/drawing/2014/main" val="502754727"/>
                    </a:ext>
                  </a:extLst>
                </a:gridCol>
                <a:gridCol w="1024815">
                  <a:extLst>
                    <a:ext uri="{9D8B030D-6E8A-4147-A177-3AD203B41FA5}">
                      <a16:colId xmlns:a16="http://schemas.microsoft.com/office/drawing/2014/main" val="293477700"/>
                    </a:ext>
                  </a:extLst>
                </a:gridCol>
              </a:tblGrid>
              <a:tr h="423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ddAC-THP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286)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806725">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HER2 status</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IHC 3+</a:t>
                      </a:r>
                    </a:p>
                    <a:p>
                      <a:pPr marL="300037"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280 (87.2)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(12.5)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283 (88.4)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(11.3)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254 (88.8)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(11.2)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83649">
                <a:tc>
                  <a:txBody>
                    <a:bodyPr/>
                    <a:lstStyle/>
                    <a:p>
                      <a:pPr marL="14287"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236 (73.5)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235 (73.4)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205 (71.7)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87884542"/>
                  </a:ext>
                </a:extLst>
              </a:tr>
              <a:tr h="806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Clinical tumor stage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cT0-2</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cT3-4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 (54.8)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145 (45.2)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188 (58.8)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132 (41.3)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(54.9)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129 (45.1)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9692632"/>
                  </a:ext>
                </a:extLst>
              </a:tr>
              <a:tr h="8067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Nodal status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(8.1)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287 (89.4)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(10.9)</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281 (87.8)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(7.0)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254 (88.8)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2354754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9" name="Rectangle 9228">
            <a:extLst>
              <a:ext uri="{FF2B5EF4-FFF2-40B4-BE49-F238E27FC236}">
                <a16:creationId xmlns:a16="http://schemas.microsoft.com/office/drawing/2014/main" id="{D01F71F7-2A6D-5543-01D3-778C26DEF1CE}"/>
              </a:ext>
            </a:extLst>
          </p:cNvPr>
          <p:cNvSpPr/>
          <p:nvPr/>
        </p:nvSpPr>
        <p:spPr bwMode="auto">
          <a:xfrm>
            <a:off x="2025650" y="3392329"/>
            <a:ext cx="781050" cy="1319371"/>
          </a:xfrm>
          <a:prstGeom prst="rect">
            <a:avLst/>
          </a:prstGeom>
          <a:solidFill>
            <a:schemeClr val="accent1"/>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216/321</a:t>
            </a:r>
          </a:p>
        </p:txBody>
      </p:sp>
      <p:sp>
        <p:nvSpPr>
          <p:cNvPr id="9230" name="Rectangle 9229">
            <a:extLst>
              <a:ext uri="{FF2B5EF4-FFF2-40B4-BE49-F238E27FC236}">
                <a16:creationId xmlns:a16="http://schemas.microsoft.com/office/drawing/2014/main" id="{C87D5C9F-EF72-4643-F769-796C9D17B7A4}"/>
              </a:ext>
            </a:extLst>
          </p:cNvPr>
          <p:cNvSpPr/>
          <p:nvPr/>
        </p:nvSpPr>
        <p:spPr bwMode="auto">
          <a:xfrm>
            <a:off x="3588045" y="3620068"/>
            <a:ext cx="781050" cy="1091632"/>
          </a:xfrm>
          <a:prstGeom prst="rect">
            <a:avLst/>
          </a:prstGeom>
          <a:solidFill>
            <a:schemeClr val="accent3"/>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180/320</a:t>
            </a:r>
          </a:p>
        </p:txBody>
      </p:sp>
      <p:sp>
        <p:nvSpPr>
          <p:cNvPr id="9232" name="Rectangle 9231">
            <a:extLst>
              <a:ext uri="{FF2B5EF4-FFF2-40B4-BE49-F238E27FC236}">
                <a16:creationId xmlns:a16="http://schemas.microsoft.com/office/drawing/2014/main" id="{79F3EC3F-FBF3-596E-D992-5C1A4159E8A6}"/>
              </a:ext>
            </a:extLst>
          </p:cNvPr>
          <p:cNvSpPr/>
          <p:nvPr/>
        </p:nvSpPr>
        <p:spPr bwMode="auto">
          <a:xfrm>
            <a:off x="5355931" y="3517900"/>
            <a:ext cx="781050" cy="1193800"/>
          </a:xfrm>
          <a:prstGeom prst="rect">
            <a:avLst/>
          </a:prstGeom>
          <a:solidFill>
            <a:schemeClr val="accent1"/>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145/236</a:t>
            </a:r>
          </a:p>
        </p:txBody>
      </p:sp>
      <p:sp>
        <p:nvSpPr>
          <p:cNvPr id="9233" name="Rectangle 9232">
            <a:extLst>
              <a:ext uri="{FF2B5EF4-FFF2-40B4-BE49-F238E27FC236}">
                <a16:creationId xmlns:a16="http://schemas.microsoft.com/office/drawing/2014/main" id="{2F8B9F61-4D24-9B18-43B0-1BCBCE6A8DA0}"/>
              </a:ext>
            </a:extLst>
          </p:cNvPr>
          <p:cNvSpPr/>
          <p:nvPr/>
        </p:nvSpPr>
        <p:spPr bwMode="auto">
          <a:xfrm>
            <a:off x="6845142" y="3683000"/>
            <a:ext cx="781050" cy="1028700"/>
          </a:xfrm>
          <a:prstGeom prst="rect">
            <a:avLst/>
          </a:prstGeom>
          <a:solidFill>
            <a:schemeClr val="accent3"/>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123/235</a:t>
            </a:r>
          </a:p>
        </p:txBody>
      </p:sp>
      <p:sp>
        <p:nvSpPr>
          <p:cNvPr id="9234" name="Rectangle 9233">
            <a:extLst>
              <a:ext uri="{FF2B5EF4-FFF2-40B4-BE49-F238E27FC236}">
                <a16:creationId xmlns:a16="http://schemas.microsoft.com/office/drawing/2014/main" id="{C12224A2-5BC9-C78E-D216-050403FB7CE2}"/>
              </a:ext>
            </a:extLst>
          </p:cNvPr>
          <p:cNvSpPr/>
          <p:nvPr/>
        </p:nvSpPr>
        <p:spPr bwMode="auto">
          <a:xfrm>
            <a:off x="8310024" y="3092450"/>
            <a:ext cx="781050" cy="1619250"/>
          </a:xfrm>
          <a:prstGeom prst="rect">
            <a:avLst/>
          </a:prstGeom>
          <a:solidFill>
            <a:schemeClr val="accent1"/>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69/83</a:t>
            </a:r>
          </a:p>
        </p:txBody>
      </p:sp>
      <p:sp>
        <p:nvSpPr>
          <p:cNvPr id="9235" name="Rectangle 9234">
            <a:extLst>
              <a:ext uri="{FF2B5EF4-FFF2-40B4-BE49-F238E27FC236}">
                <a16:creationId xmlns:a16="http://schemas.microsoft.com/office/drawing/2014/main" id="{B5BFE2DE-B731-ED91-704A-481BF3565173}"/>
              </a:ext>
            </a:extLst>
          </p:cNvPr>
          <p:cNvSpPr/>
          <p:nvPr/>
        </p:nvSpPr>
        <p:spPr bwMode="auto">
          <a:xfrm>
            <a:off x="9819407" y="3390900"/>
            <a:ext cx="781050" cy="1320800"/>
          </a:xfrm>
          <a:prstGeom prst="rect">
            <a:avLst/>
          </a:prstGeom>
          <a:solidFill>
            <a:schemeClr val="accent3"/>
          </a:solidFill>
          <a:ln w="0">
            <a:solidFill>
              <a:schemeClr val="bg1"/>
            </a:solidFill>
            <a:miter lim="800000"/>
            <a:headEnd/>
            <a:tailEnd/>
          </a:ln>
        </p:spPr>
        <p:txBody>
          <a:bodyPr lIns="0" rIns="0" rtlCol="0" anchor="b"/>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57/85</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DESTINY-Breast11: pCR (Primary Endpoint)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Ann Oncol.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1B11D8EF-E6F7-C4BB-1ABF-C54EE6BEF27D}"/>
              </a:ext>
            </a:extLst>
          </p:cNvPr>
          <p:cNvSpPr txBox="1"/>
          <p:nvPr/>
        </p:nvSpPr>
        <p:spPr bwMode="auto">
          <a:xfrm>
            <a:off x="1373378" y="1561879"/>
            <a:ext cx="3407908" cy="369332"/>
          </a:xfrm>
          <a:prstGeom prst="rect">
            <a:avLst/>
          </a:prstGeom>
          <a:solidFill>
            <a:schemeClr val="tx1"/>
          </a:solidFill>
          <a:ln>
            <a:noFill/>
          </a:ln>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ITT Population (Primary Endpoint)</a:t>
            </a:r>
          </a:p>
        </p:txBody>
      </p:sp>
      <p:sp>
        <p:nvSpPr>
          <p:cNvPr id="8" name="TextBox 7">
            <a:extLst>
              <a:ext uri="{FF2B5EF4-FFF2-40B4-BE49-F238E27FC236}">
                <a16:creationId xmlns:a16="http://schemas.microsoft.com/office/drawing/2014/main" id="{EAB74022-A7A3-6D86-4391-546254621E63}"/>
              </a:ext>
            </a:extLst>
          </p:cNvPr>
          <p:cNvSpPr txBox="1"/>
          <p:nvPr/>
        </p:nvSpPr>
        <p:spPr bwMode="auto">
          <a:xfrm>
            <a:off x="4781286" y="1561879"/>
            <a:ext cx="340790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HR-positive</a:t>
            </a:r>
          </a:p>
        </p:txBody>
      </p:sp>
      <p:sp>
        <p:nvSpPr>
          <p:cNvPr id="9" name="TextBox 8">
            <a:extLst>
              <a:ext uri="{FF2B5EF4-FFF2-40B4-BE49-F238E27FC236}">
                <a16:creationId xmlns:a16="http://schemas.microsoft.com/office/drawing/2014/main" id="{81DB3E3A-0A40-1AF0-F7B0-10AB19784AEA}"/>
              </a:ext>
            </a:extLst>
          </p:cNvPr>
          <p:cNvSpPr txBox="1"/>
          <p:nvPr/>
        </p:nvSpPr>
        <p:spPr bwMode="auto">
          <a:xfrm>
            <a:off x="7835233" y="1561879"/>
            <a:ext cx="3407908"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HR-negative</a:t>
            </a:r>
          </a:p>
        </p:txBody>
      </p:sp>
      <p:sp>
        <p:nvSpPr>
          <p:cNvPr id="10" name="TextBox 9">
            <a:extLst>
              <a:ext uri="{FF2B5EF4-FFF2-40B4-BE49-F238E27FC236}">
                <a16:creationId xmlns:a16="http://schemas.microsoft.com/office/drawing/2014/main" id="{0E3894D8-3794-C657-BE13-C55B4EE95A34}"/>
              </a:ext>
            </a:extLst>
          </p:cNvPr>
          <p:cNvSpPr txBox="1"/>
          <p:nvPr/>
        </p:nvSpPr>
        <p:spPr bwMode="auto">
          <a:xfrm>
            <a:off x="609759" y="5406681"/>
            <a:ext cx="1101042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Neoadjuvant T-DXd followed by THP vs ddAC-THP was associated with a statistically significant improvement in pCR rates in high-risk HER2+ EBC, regardless of HR status </a:t>
            </a:r>
          </a:p>
        </p:txBody>
      </p:sp>
      <p:sp>
        <p:nvSpPr>
          <p:cNvPr id="2" name="TextBox 1">
            <a:extLst>
              <a:ext uri="{FF2B5EF4-FFF2-40B4-BE49-F238E27FC236}">
                <a16:creationId xmlns:a16="http://schemas.microsoft.com/office/drawing/2014/main" id="{EADEEC3F-9429-E8B5-FF5A-52D119711E20}"/>
              </a:ext>
            </a:extLst>
          </p:cNvPr>
          <p:cNvSpPr txBox="1"/>
          <p:nvPr/>
        </p:nvSpPr>
        <p:spPr bwMode="auto">
          <a:xfrm>
            <a:off x="1815263" y="4762480"/>
            <a:ext cx="1207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a:t>
            </a:r>
            <a:r>
              <a:rPr lang="en-US" dirty="0" err="1">
                <a:solidFill>
                  <a:schemeClr val="bg1"/>
                </a:solidFill>
                <a:latin typeface="Calibri" panose="020F0502020204030204" pitchFamily="34" charset="0"/>
              </a:rPr>
              <a:t>DXd</a:t>
            </a:r>
            <a:r>
              <a:rPr lang="en-US" dirty="0">
                <a:solidFill>
                  <a:schemeClr val="bg1"/>
                </a:solidFill>
                <a:latin typeface="Calibri" panose="020F0502020204030204" pitchFamily="34" charset="0"/>
              </a:rPr>
              <a:t>-THP</a:t>
            </a:r>
          </a:p>
        </p:txBody>
      </p:sp>
      <p:sp>
        <p:nvSpPr>
          <p:cNvPr id="3" name="TextBox 2">
            <a:extLst>
              <a:ext uri="{FF2B5EF4-FFF2-40B4-BE49-F238E27FC236}">
                <a16:creationId xmlns:a16="http://schemas.microsoft.com/office/drawing/2014/main" id="{93666288-0FA7-8528-5814-5E9EC8E9D8B0}"/>
              </a:ext>
            </a:extLst>
          </p:cNvPr>
          <p:cNvSpPr txBox="1"/>
          <p:nvPr/>
        </p:nvSpPr>
        <p:spPr bwMode="auto">
          <a:xfrm rot="16200000">
            <a:off x="464829" y="3542925"/>
            <a:ext cx="9252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pCR</a:t>
            </a:r>
            <a:r>
              <a:rPr lang="en-US" dirty="0">
                <a:solidFill>
                  <a:schemeClr val="bg1"/>
                </a:solidFill>
                <a:latin typeface="Calibri" panose="020F0502020204030204" pitchFamily="34" charset="0"/>
              </a:rPr>
              <a:t> (%)</a:t>
            </a:r>
          </a:p>
        </p:txBody>
      </p:sp>
      <p:sp>
        <p:nvSpPr>
          <p:cNvPr id="4" name="TextBox 3">
            <a:extLst>
              <a:ext uri="{FF2B5EF4-FFF2-40B4-BE49-F238E27FC236}">
                <a16:creationId xmlns:a16="http://schemas.microsoft.com/office/drawing/2014/main" id="{0FDD2408-DED9-51E6-3C50-10B0627B00D6}"/>
              </a:ext>
            </a:extLst>
          </p:cNvPr>
          <p:cNvSpPr txBox="1"/>
          <p:nvPr/>
        </p:nvSpPr>
        <p:spPr bwMode="auto">
          <a:xfrm>
            <a:off x="3392966" y="4762480"/>
            <a:ext cx="1143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ddAC</a:t>
            </a:r>
            <a:r>
              <a:rPr lang="en-US" dirty="0">
                <a:solidFill>
                  <a:schemeClr val="bg1"/>
                </a:solidFill>
                <a:latin typeface="Calibri" panose="020F0502020204030204" pitchFamily="34" charset="0"/>
              </a:rPr>
              <a:t>-THP</a:t>
            </a:r>
          </a:p>
        </p:txBody>
      </p:sp>
      <p:grpSp>
        <p:nvGrpSpPr>
          <p:cNvPr id="16" name="Group 15">
            <a:extLst>
              <a:ext uri="{FF2B5EF4-FFF2-40B4-BE49-F238E27FC236}">
                <a16:creationId xmlns:a16="http://schemas.microsoft.com/office/drawing/2014/main" id="{4A31D355-2E06-2A7A-FC7B-A100D591C5F8}"/>
              </a:ext>
            </a:extLst>
          </p:cNvPr>
          <p:cNvGrpSpPr/>
          <p:nvPr/>
        </p:nvGrpSpPr>
        <p:grpSpPr>
          <a:xfrm>
            <a:off x="1036936" y="2551502"/>
            <a:ext cx="535724" cy="2354366"/>
            <a:chOff x="1036936" y="2551502"/>
            <a:chExt cx="535724" cy="2354366"/>
          </a:xfrm>
        </p:grpSpPr>
        <p:sp>
          <p:nvSpPr>
            <p:cNvPr id="6" name="TextBox 5">
              <a:extLst>
                <a:ext uri="{FF2B5EF4-FFF2-40B4-BE49-F238E27FC236}">
                  <a16:creationId xmlns:a16="http://schemas.microsoft.com/office/drawing/2014/main" id="{0FBE0356-5251-FE17-F2A9-9EB7003C38B4}"/>
                </a:ext>
              </a:extLst>
            </p:cNvPr>
            <p:cNvSpPr txBox="1"/>
            <p:nvPr/>
          </p:nvSpPr>
          <p:spPr bwMode="auto">
            <a:xfrm>
              <a:off x="1036936" y="25515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9FDA04F5-6F69-6742-7BC4-1B4310802AA1}"/>
                </a:ext>
              </a:extLst>
            </p:cNvPr>
            <p:cNvSpPr txBox="1"/>
            <p:nvPr/>
          </p:nvSpPr>
          <p:spPr bwMode="auto">
            <a:xfrm>
              <a:off x="1153956" y="293959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2" name="TextBox 11">
              <a:extLst>
                <a:ext uri="{FF2B5EF4-FFF2-40B4-BE49-F238E27FC236}">
                  <a16:creationId xmlns:a16="http://schemas.microsoft.com/office/drawing/2014/main" id="{E09205BF-9DF0-E357-1568-6A6C726206AC}"/>
                </a:ext>
              </a:extLst>
            </p:cNvPr>
            <p:cNvSpPr txBox="1"/>
            <p:nvPr/>
          </p:nvSpPr>
          <p:spPr bwMode="auto">
            <a:xfrm>
              <a:off x="1153956" y="33567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3" name="TextBox 12">
              <a:extLst>
                <a:ext uri="{FF2B5EF4-FFF2-40B4-BE49-F238E27FC236}">
                  <a16:creationId xmlns:a16="http://schemas.microsoft.com/office/drawing/2014/main" id="{DD707C3F-DA59-3319-DEAE-77B7B4898142}"/>
                </a:ext>
              </a:extLst>
            </p:cNvPr>
            <p:cNvSpPr txBox="1"/>
            <p:nvPr/>
          </p:nvSpPr>
          <p:spPr bwMode="auto">
            <a:xfrm>
              <a:off x="1153956" y="374483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4" name="TextBox 13">
              <a:extLst>
                <a:ext uri="{FF2B5EF4-FFF2-40B4-BE49-F238E27FC236}">
                  <a16:creationId xmlns:a16="http://schemas.microsoft.com/office/drawing/2014/main" id="{28169FDA-BA2E-309B-EE78-DF23E5811B00}"/>
                </a:ext>
              </a:extLst>
            </p:cNvPr>
            <p:cNvSpPr txBox="1"/>
            <p:nvPr/>
          </p:nvSpPr>
          <p:spPr bwMode="auto">
            <a:xfrm>
              <a:off x="1153956" y="41484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 name="TextBox 14">
              <a:extLst>
                <a:ext uri="{FF2B5EF4-FFF2-40B4-BE49-F238E27FC236}">
                  <a16:creationId xmlns:a16="http://schemas.microsoft.com/office/drawing/2014/main" id="{6F0ADD2B-3C13-594E-7340-DBAACEB9F510}"/>
                </a:ext>
              </a:extLst>
            </p:cNvPr>
            <p:cNvSpPr txBox="1"/>
            <p:nvPr/>
          </p:nvSpPr>
          <p:spPr bwMode="auto">
            <a:xfrm>
              <a:off x="1270975" y="453653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17" name="TextBox 16">
            <a:extLst>
              <a:ext uri="{FF2B5EF4-FFF2-40B4-BE49-F238E27FC236}">
                <a16:creationId xmlns:a16="http://schemas.microsoft.com/office/drawing/2014/main" id="{B6C1E4EE-62E2-5D4A-54A9-247302F4BF30}"/>
              </a:ext>
            </a:extLst>
          </p:cNvPr>
          <p:cNvSpPr txBox="1"/>
          <p:nvPr/>
        </p:nvSpPr>
        <p:spPr bwMode="auto">
          <a:xfrm>
            <a:off x="1815263" y="2551502"/>
            <a:ext cx="2686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(95% CI 4.0, 18.3;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.003)</a:t>
            </a:r>
          </a:p>
        </p:txBody>
      </p:sp>
      <p:sp>
        <p:nvSpPr>
          <p:cNvPr id="18" name="TextBox 17">
            <a:extLst>
              <a:ext uri="{FF2B5EF4-FFF2-40B4-BE49-F238E27FC236}">
                <a16:creationId xmlns:a16="http://schemas.microsoft.com/office/drawing/2014/main" id="{DDEAE68F-23B5-0E6D-984B-2E83FE7B9289}"/>
              </a:ext>
            </a:extLst>
          </p:cNvPr>
          <p:cNvSpPr txBox="1"/>
          <p:nvPr/>
        </p:nvSpPr>
        <p:spPr bwMode="auto">
          <a:xfrm>
            <a:off x="2699307" y="2305124"/>
            <a:ext cx="898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∆11.2%</a:t>
            </a:r>
          </a:p>
        </p:txBody>
      </p:sp>
      <p:sp>
        <p:nvSpPr>
          <p:cNvPr id="19" name="TextBox 18">
            <a:extLst>
              <a:ext uri="{FF2B5EF4-FFF2-40B4-BE49-F238E27FC236}">
                <a16:creationId xmlns:a16="http://schemas.microsoft.com/office/drawing/2014/main" id="{798C5073-D1F3-CD82-3695-308F17882A52}"/>
              </a:ext>
            </a:extLst>
          </p:cNvPr>
          <p:cNvSpPr txBox="1"/>
          <p:nvPr/>
        </p:nvSpPr>
        <p:spPr bwMode="auto">
          <a:xfrm>
            <a:off x="2120763" y="2971097"/>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67.3</a:t>
            </a:r>
          </a:p>
        </p:txBody>
      </p:sp>
      <p:sp>
        <p:nvSpPr>
          <p:cNvPr id="20" name="TextBox 19">
            <a:extLst>
              <a:ext uri="{FF2B5EF4-FFF2-40B4-BE49-F238E27FC236}">
                <a16:creationId xmlns:a16="http://schemas.microsoft.com/office/drawing/2014/main" id="{21C884FF-1B84-FA8F-F301-E6095403D095}"/>
              </a:ext>
            </a:extLst>
          </p:cNvPr>
          <p:cNvSpPr txBox="1"/>
          <p:nvPr/>
        </p:nvSpPr>
        <p:spPr bwMode="auto">
          <a:xfrm>
            <a:off x="3666534" y="3151293"/>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56.3</a:t>
            </a:r>
          </a:p>
        </p:txBody>
      </p:sp>
      <p:sp>
        <p:nvSpPr>
          <p:cNvPr id="21" name="TextBox 20">
            <a:extLst>
              <a:ext uri="{FF2B5EF4-FFF2-40B4-BE49-F238E27FC236}">
                <a16:creationId xmlns:a16="http://schemas.microsoft.com/office/drawing/2014/main" id="{B6824A6F-045C-A85E-CA5D-1088A67ECA1A}"/>
              </a:ext>
            </a:extLst>
          </p:cNvPr>
          <p:cNvSpPr txBox="1"/>
          <p:nvPr/>
        </p:nvSpPr>
        <p:spPr bwMode="auto">
          <a:xfrm>
            <a:off x="5573772" y="2682716"/>
            <a:ext cx="1822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(95% CI 0.2, 17.9)</a:t>
            </a:r>
          </a:p>
        </p:txBody>
      </p:sp>
      <p:sp>
        <p:nvSpPr>
          <p:cNvPr id="22" name="TextBox 21">
            <a:extLst>
              <a:ext uri="{FF2B5EF4-FFF2-40B4-BE49-F238E27FC236}">
                <a16:creationId xmlns:a16="http://schemas.microsoft.com/office/drawing/2014/main" id="{523163B8-AFF3-62F8-117C-F91AB7672F49}"/>
              </a:ext>
            </a:extLst>
          </p:cNvPr>
          <p:cNvSpPr txBox="1"/>
          <p:nvPr/>
        </p:nvSpPr>
        <p:spPr bwMode="auto">
          <a:xfrm>
            <a:off x="6032323" y="2305124"/>
            <a:ext cx="780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∆9.1%</a:t>
            </a:r>
          </a:p>
        </p:txBody>
      </p:sp>
      <p:sp>
        <p:nvSpPr>
          <p:cNvPr id="23" name="TextBox 22">
            <a:extLst>
              <a:ext uri="{FF2B5EF4-FFF2-40B4-BE49-F238E27FC236}">
                <a16:creationId xmlns:a16="http://schemas.microsoft.com/office/drawing/2014/main" id="{BAD0D837-485B-A63D-20B8-EC7BA0936F26}"/>
              </a:ext>
            </a:extLst>
          </p:cNvPr>
          <p:cNvSpPr txBox="1"/>
          <p:nvPr/>
        </p:nvSpPr>
        <p:spPr bwMode="auto">
          <a:xfrm>
            <a:off x="5453779" y="3059668"/>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61.4</a:t>
            </a:r>
          </a:p>
        </p:txBody>
      </p:sp>
      <p:sp>
        <p:nvSpPr>
          <p:cNvPr id="24" name="TextBox 23">
            <a:extLst>
              <a:ext uri="{FF2B5EF4-FFF2-40B4-BE49-F238E27FC236}">
                <a16:creationId xmlns:a16="http://schemas.microsoft.com/office/drawing/2014/main" id="{CD6180AC-00D6-D025-2234-76803DB98CAD}"/>
              </a:ext>
            </a:extLst>
          </p:cNvPr>
          <p:cNvSpPr txBox="1"/>
          <p:nvPr/>
        </p:nvSpPr>
        <p:spPr bwMode="auto">
          <a:xfrm>
            <a:off x="6942705" y="3232900"/>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52.3</a:t>
            </a:r>
          </a:p>
        </p:txBody>
      </p:sp>
      <p:sp>
        <p:nvSpPr>
          <p:cNvPr id="25" name="TextBox 24">
            <a:extLst>
              <a:ext uri="{FF2B5EF4-FFF2-40B4-BE49-F238E27FC236}">
                <a16:creationId xmlns:a16="http://schemas.microsoft.com/office/drawing/2014/main" id="{685E17E0-94FF-3764-771D-FFBF79EDAC20}"/>
              </a:ext>
            </a:extLst>
          </p:cNvPr>
          <p:cNvSpPr txBox="1"/>
          <p:nvPr/>
        </p:nvSpPr>
        <p:spPr bwMode="auto">
          <a:xfrm>
            <a:off x="8527884" y="2212018"/>
            <a:ext cx="18229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(95% CI 3.0, 28.8)</a:t>
            </a:r>
          </a:p>
        </p:txBody>
      </p:sp>
      <p:sp>
        <p:nvSpPr>
          <p:cNvPr id="26" name="TextBox 25">
            <a:extLst>
              <a:ext uri="{FF2B5EF4-FFF2-40B4-BE49-F238E27FC236}">
                <a16:creationId xmlns:a16="http://schemas.microsoft.com/office/drawing/2014/main" id="{F00D63AB-CF82-F9A1-9FB4-DF260BA3FDB0}"/>
              </a:ext>
            </a:extLst>
          </p:cNvPr>
          <p:cNvSpPr txBox="1"/>
          <p:nvPr/>
        </p:nvSpPr>
        <p:spPr bwMode="auto">
          <a:xfrm>
            <a:off x="8990351" y="1959128"/>
            <a:ext cx="8980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∆16.1%</a:t>
            </a:r>
          </a:p>
        </p:txBody>
      </p:sp>
      <p:sp>
        <p:nvSpPr>
          <p:cNvPr id="27" name="TextBox 26">
            <a:extLst>
              <a:ext uri="{FF2B5EF4-FFF2-40B4-BE49-F238E27FC236}">
                <a16:creationId xmlns:a16="http://schemas.microsoft.com/office/drawing/2014/main" id="{F069C82D-C134-8413-BBB7-CF991C23372C}"/>
              </a:ext>
            </a:extLst>
          </p:cNvPr>
          <p:cNvSpPr txBox="1"/>
          <p:nvPr/>
        </p:nvSpPr>
        <p:spPr bwMode="auto">
          <a:xfrm>
            <a:off x="8424864" y="2606302"/>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83.1</a:t>
            </a:r>
          </a:p>
        </p:txBody>
      </p:sp>
      <p:sp>
        <p:nvSpPr>
          <p:cNvPr id="28" name="TextBox 27">
            <a:extLst>
              <a:ext uri="{FF2B5EF4-FFF2-40B4-BE49-F238E27FC236}">
                <a16:creationId xmlns:a16="http://schemas.microsoft.com/office/drawing/2014/main" id="{3B82A125-6B2A-F924-BCE2-1E7ED1047A62}"/>
              </a:ext>
            </a:extLst>
          </p:cNvPr>
          <p:cNvSpPr txBox="1"/>
          <p:nvPr/>
        </p:nvSpPr>
        <p:spPr bwMode="auto">
          <a:xfrm>
            <a:off x="9888354" y="2849858"/>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67.1</a:t>
            </a:r>
          </a:p>
        </p:txBody>
      </p:sp>
      <p:sp>
        <p:nvSpPr>
          <p:cNvPr id="29" name="TextBox 28">
            <a:extLst>
              <a:ext uri="{FF2B5EF4-FFF2-40B4-BE49-F238E27FC236}">
                <a16:creationId xmlns:a16="http://schemas.microsoft.com/office/drawing/2014/main" id="{3987CBED-9BBC-1387-2415-33E40E856639}"/>
              </a:ext>
            </a:extLst>
          </p:cNvPr>
          <p:cNvSpPr txBox="1"/>
          <p:nvPr/>
        </p:nvSpPr>
        <p:spPr bwMode="auto">
          <a:xfrm>
            <a:off x="5118436" y="4762480"/>
            <a:ext cx="1207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a:t>
            </a:r>
            <a:r>
              <a:rPr lang="en-US" dirty="0" err="1">
                <a:solidFill>
                  <a:schemeClr val="bg1"/>
                </a:solidFill>
                <a:latin typeface="Calibri" panose="020F0502020204030204" pitchFamily="34" charset="0"/>
              </a:rPr>
              <a:t>DXd</a:t>
            </a:r>
            <a:r>
              <a:rPr lang="en-US" dirty="0">
                <a:solidFill>
                  <a:schemeClr val="bg1"/>
                </a:solidFill>
                <a:latin typeface="Calibri" panose="020F0502020204030204" pitchFamily="34" charset="0"/>
              </a:rPr>
              <a:t>-THP</a:t>
            </a:r>
          </a:p>
        </p:txBody>
      </p:sp>
      <p:sp>
        <p:nvSpPr>
          <p:cNvPr id="30" name="TextBox 29">
            <a:extLst>
              <a:ext uri="{FF2B5EF4-FFF2-40B4-BE49-F238E27FC236}">
                <a16:creationId xmlns:a16="http://schemas.microsoft.com/office/drawing/2014/main" id="{1552F0F1-5C9D-FF96-B875-499B3D19E3EF}"/>
              </a:ext>
            </a:extLst>
          </p:cNvPr>
          <p:cNvSpPr txBox="1"/>
          <p:nvPr/>
        </p:nvSpPr>
        <p:spPr bwMode="auto">
          <a:xfrm>
            <a:off x="6696139" y="4762480"/>
            <a:ext cx="1143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ddAC</a:t>
            </a:r>
            <a:r>
              <a:rPr lang="en-US" dirty="0">
                <a:solidFill>
                  <a:schemeClr val="bg1"/>
                </a:solidFill>
                <a:latin typeface="Calibri" panose="020F0502020204030204" pitchFamily="34" charset="0"/>
              </a:rPr>
              <a:t>-THP</a:t>
            </a:r>
          </a:p>
        </p:txBody>
      </p:sp>
      <p:sp>
        <p:nvSpPr>
          <p:cNvPr id="31" name="TextBox 30">
            <a:extLst>
              <a:ext uri="{FF2B5EF4-FFF2-40B4-BE49-F238E27FC236}">
                <a16:creationId xmlns:a16="http://schemas.microsoft.com/office/drawing/2014/main" id="{44C59925-635F-1912-117A-B96A87F764D5}"/>
              </a:ext>
            </a:extLst>
          </p:cNvPr>
          <p:cNvSpPr txBox="1"/>
          <p:nvPr/>
        </p:nvSpPr>
        <p:spPr bwMode="auto">
          <a:xfrm>
            <a:off x="8091537" y="4762480"/>
            <a:ext cx="12076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a:t>
            </a:r>
            <a:r>
              <a:rPr lang="en-US" dirty="0" err="1">
                <a:solidFill>
                  <a:schemeClr val="bg1"/>
                </a:solidFill>
                <a:latin typeface="Calibri" panose="020F0502020204030204" pitchFamily="34" charset="0"/>
              </a:rPr>
              <a:t>DXd</a:t>
            </a:r>
            <a:r>
              <a:rPr lang="en-US" dirty="0">
                <a:solidFill>
                  <a:schemeClr val="bg1"/>
                </a:solidFill>
                <a:latin typeface="Calibri" panose="020F0502020204030204" pitchFamily="34" charset="0"/>
              </a:rPr>
              <a:t>-THP</a:t>
            </a:r>
          </a:p>
        </p:txBody>
      </p:sp>
      <p:sp>
        <p:nvSpPr>
          <p:cNvPr id="32" name="TextBox 31">
            <a:extLst>
              <a:ext uri="{FF2B5EF4-FFF2-40B4-BE49-F238E27FC236}">
                <a16:creationId xmlns:a16="http://schemas.microsoft.com/office/drawing/2014/main" id="{6B2D2E35-BB42-F58A-5DED-6345A251277C}"/>
              </a:ext>
            </a:extLst>
          </p:cNvPr>
          <p:cNvSpPr txBox="1"/>
          <p:nvPr/>
        </p:nvSpPr>
        <p:spPr bwMode="auto">
          <a:xfrm>
            <a:off x="9669240" y="4762480"/>
            <a:ext cx="1143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err="1">
                <a:solidFill>
                  <a:schemeClr val="bg1"/>
                </a:solidFill>
                <a:latin typeface="Calibri" panose="020F0502020204030204" pitchFamily="34" charset="0"/>
              </a:rPr>
              <a:t>ddAC</a:t>
            </a:r>
            <a:r>
              <a:rPr lang="en-US" dirty="0">
                <a:solidFill>
                  <a:schemeClr val="bg1"/>
                </a:solidFill>
                <a:latin typeface="Calibri" panose="020F0502020204030204" pitchFamily="34" charset="0"/>
              </a:rPr>
              <a:t>-THP</a:t>
            </a:r>
          </a:p>
        </p:txBody>
      </p:sp>
      <p:sp>
        <p:nvSpPr>
          <p:cNvPr id="33" name="Freeform: Shape 32">
            <a:extLst>
              <a:ext uri="{FF2B5EF4-FFF2-40B4-BE49-F238E27FC236}">
                <a16:creationId xmlns:a16="http://schemas.microsoft.com/office/drawing/2014/main" id="{E4124DAF-9F9C-042F-9EFA-17972F3276FB}"/>
              </a:ext>
            </a:extLst>
          </p:cNvPr>
          <p:cNvSpPr/>
          <p:nvPr/>
        </p:nvSpPr>
        <p:spPr bwMode="auto">
          <a:xfrm>
            <a:off x="2407920" y="2910840"/>
            <a:ext cx="1569720" cy="251460"/>
          </a:xfrm>
          <a:custGeom>
            <a:avLst/>
            <a:gdLst>
              <a:gd name="connsiteX0" fmla="*/ 0 w 1569720"/>
              <a:gd name="connsiteY0" fmla="*/ 76200 h 251460"/>
              <a:gd name="connsiteX1" fmla="*/ 0 w 1569720"/>
              <a:gd name="connsiteY1" fmla="*/ 0 h 251460"/>
              <a:gd name="connsiteX2" fmla="*/ 1569720 w 1569720"/>
              <a:gd name="connsiteY2" fmla="*/ 0 h 251460"/>
              <a:gd name="connsiteX3" fmla="*/ 1569720 w 1569720"/>
              <a:gd name="connsiteY3" fmla="*/ 251460 h 251460"/>
            </a:gdLst>
            <a:ahLst/>
            <a:cxnLst>
              <a:cxn ang="0">
                <a:pos x="connsiteX0" y="connsiteY0"/>
              </a:cxn>
              <a:cxn ang="0">
                <a:pos x="connsiteX1" y="connsiteY1"/>
              </a:cxn>
              <a:cxn ang="0">
                <a:pos x="connsiteX2" y="connsiteY2"/>
              </a:cxn>
              <a:cxn ang="0">
                <a:pos x="connsiteX3" y="connsiteY3"/>
              </a:cxn>
            </a:cxnLst>
            <a:rect l="l" t="t" r="r" b="b"/>
            <a:pathLst>
              <a:path w="1569720" h="251460">
                <a:moveTo>
                  <a:pt x="0" y="76200"/>
                </a:moveTo>
                <a:lnTo>
                  <a:pt x="0" y="0"/>
                </a:lnTo>
                <a:lnTo>
                  <a:pt x="1569720" y="0"/>
                </a:lnTo>
                <a:lnTo>
                  <a:pt x="1569720" y="251460"/>
                </a:lnTo>
              </a:path>
            </a:pathLst>
          </a:custGeom>
          <a:noFill/>
          <a:ln w="28575">
            <a:solidFill>
              <a:schemeClr val="bg1"/>
            </a:solidFill>
            <a:miter lim="800000"/>
            <a:headEnd/>
            <a:tailEnd/>
          </a:ln>
        </p:spPr>
        <p:txBody>
          <a:bodyPr rtlCol="0" anchor="ctr"/>
          <a:lstStyle/>
          <a:p>
            <a:pPr algn="ctr"/>
            <a:endParaRPr lang="en-US"/>
          </a:p>
        </p:txBody>
      </p:sp>
      <p:sp>
        <p:nvSpPr>
          <p:cNvPr id="34" name="Freeform: Shape 33">
            <a:extLst>
              <a:ext uri="{FF2B5EF4-FFF2-40B4-BE49-F238E27FC236}">
                <a16:creationId xmlns:a16="http://schemas.microsoft.com/office/drawing/2014/main" id="{D7219738-47A6-5F7B-AAFD-03AFCCBAC219}"/>
              </a:ext>
            </a:extLst>
          </p:cNvPr>
          <p:cNvSpPr/>
          <p:nvPr/>
        </p:nvSpPr>
        <p:spPr bwMode="auto">
          <a:xfrm>
            <a:off x="5745480" y="3017520"/>
            <a:ext cx="1478280" cy="266700"/>
          </a:xfrm>
          <a:custGeom>
            <a:avLst/>
            <a:gdLst>
              <a:gd name="connsiteX0" fmla="*/ 0 w 1478280"/>
              <a:gd name="connsiteY0" fmla="*/ 76200 h 266700"/>
              <a:gd name="connsiteX1" fmla="*/ 0 w 1478280"/>
              <a:gd name="connsiteY1" fmla="*/ 0 h 266700"/>
              <a:gd name="connsiteX2" fmla="*/ 1478280 w 1478280"/>
              <a:gd name="connsiteY2" fmla="*/ 0 h 266700"/>
              <a:gd name="connsiteX3" fmla="*/ 1478280 w 1478280"/>
              <a:gd name="connsiteY3" fmla="*/ 266700 h 266700"/>
            </a:gdLst>
            <a:ahLst/>
            <a:cxnLst>
              <a:cxn ang="0">
                <a:pos x="connsiteX0" y="connsiteY0"/>
              </a:cxn>
              <a:cxn ang="0">
                <a:pos x="connsiteX1" y="connsiteY1"/>
              </a:cxn>
              <a:cxn ang="0">
                <a:pos x="connsiteX2" y="connsiteY2"/>
              </a:cxn>
              <a:cxn ang="0">
                <a:pos x="connsiteX3" y="connsiteY3"/>
              </a:cxn>
            </a:cxnLst>
            <a:rect l="l" t="t" r="r" b="b"/>
            <a:pathLst>
              <a:path w="1478280" h="266700">
                <a:moveTo>
                  <a:pt x="0" y="76200"/>
                </a:moveTo>
                <a:lnTo>
                  <a:pt x="0" y="0"/>
                </a:lnTo>
                <a:lnTo>
                  <a:pt x="1478280" y="0"/>
                </a:lnTo>
                <a:lnTo>
                  <a:pt x="1478280" y="266700"/>
                </a:lnTo>
              </a:path>
            </a:pathLst>
          </a:custGeom>
          <a:noFill/>
          <a:ln w="28575">
            <a:solidFill>
              <a:schemeClr val="bg1"/>
            </a:solidFill>
            <a:miter lim="800000"/>
            <a:headEnd/>
            <a:tailEnd/>
          </a:ln>
        </p:spPr>
        <p:txBody>
          <a:bodyPr rtlCol="0" anchor="ctr"/>
          <a:lstStyle/>
          <a:p>
            <a:pPr algn="ctr"/>
            <a:endParaRPr lang="en-US"/>
          </a:p>
        </p:txBody>
      </p:sp>
      <p:sp>
        <p:nvSpPr>
          <p:cNvPr id="35" name="Freeform: Shape 34">
            <a:extLst>
              <a:ext uri="{FF2B5EF4-FFF2-40B4-BE49-F238E27FC236}">
                <a16:creationId xmlns:a16="http://schemas.microsoft.com/office/drawing/2014/main" id="{9CBD58B3-1847-B979-61EA-1B11DFAF4E90}"/>
              </a:ext>
            </a:extLst>
          </p:cNvPr>
          <p:cNvSpPr/>
          <p:nvPr/>
        </p:nvSpPr>
        <p:spPr bwMode="auto">
          <a:xfrm>
            <a:off x="8702040" y="2560320"/>
            <a:ext cx="1470660" cy="312420"/>
          </a:xfrm>
          <a:custGeom>
            <a:avLst/>
            <a:gdLst>
              <a:gd name="connsiteX0" fmla="*/ 0 w 1470660"/>
              <a:gd name="connsiteY0" fmla="*/ 91440 h 312420"/>
              <a:gd name="connsiteX1" fmla="*/ 0 w 1470660"/>
              <a:gd name="connsiteY1" fmla="*/ 0 h 312420"/>
              <a:gd name="connsiteX2" fmla="*/ 1470660 w 1470660"/>
              <a:gd name="connsiteY2" fmla="*/ 0 h 312420"/>
              <a:gd name="connsiteX3" fmla="*/ 1470660 w 1470660"/>
              <a:gd name="connsiteY3" fmla="*/ 312420 h 312420"/>
            </a:gdLst>
            <a:ahLst/>
            <a:cxnLst>
              <a:cxn ang="0">
                <a:pos x="connsiteX0" y="connsiteY0"/>
              </a:cxn>
              <a:cxn ang="0">
                <a:pos x="connsiteX1" y="connsiteY1"/>
              </a:cxn>
              <a:cxn ang="0">
                <a:pos x="connsiteX2" y="connsiteY2"/>
              </a:cxn>
              <a:cxn ang="0">
                <a:pos x="connsiteX3" y="connsiteY3"/>
              </a:cxn>
            </a:cxnLst>
            <a:rect l="l" t="t" r="r" b="b"/>
            <a:pathLst>
              <a:path w="1470660" h="312420">
                <a:moveTo>
                  <a:pt x="0" y="91440"/>
                </a:moveTo>
                <a:lnTo>
                  <a:pt x="0" y="0"/>
                </a:lnTo>
                <a:lnTo>
                  <a:pt x="1470660" y="0"/>
                </a:lnTo>
                <a:lnTo>
                  <a:pt x="1470660" y="312420"/>
                </a:lnTo>
              </a:path>
            </a:pathLst>
          </a:custGeom>
          <a:noFill/>
          <a:ln w="28575">
            <a:solidFill>
              <a:schemeClr val="bg1"/>
            </a:solidFill>
            <a:miter lim="800000"/>
            <a:headEnd/>
            <a:tailEnd/>
          </a:ln>
        </p:spPr>
        <p:txBody>
          <a:bodyPr rtlCol="0" anchor="ctr"/>
          <a:lstStyle/>
          <a:p>
            <a:pPr algn="ctr"/>
            <a:endParaRPr lang="en-US"/>
          </a:p>
        </p:txBody>
      </p:sp>
      <p:grpSp>
        <p:nvGrpSpPr>
          <p:cNvPr id="41" name="Group 40">
            <a:extLst>
              <a:ext uri="{FF2B5EF4-FFF2-40B4-BE49-F238E27FC236}">
                <a16:creationId xmlns:a16="http://schemas.microsoft.com/office/drawing/2014/main" id="{0F798F42-82AC-7F4D-AF81-673F42692773}"/>
              </a:ext>
            </a:extLst>
          </p:cNvPr>
          <p:cNvGrpSpPr/>
          <p:nvPr/>
        </p:nvGrpSpPr>
        <p:grpSpPr>
          <a:xfrm>
            <a:off x="2372593" y="3284221"/>
            <a:ext cx="92978" cy="220980"/>
            <a:chOff x="220980" y="1931211"/>
            <a:chExt cx="299720" cy="620291"/>
          </a:xfrm>
        </p:grpSpPr>
        <p:cxnSp>
          <p:nvCxnSpPr>
            <p:cNvPr id="37" name="Straight Connector 36">
              <a:extLst>
                <a:ext uri="{FF2B5EF4-FFF2-40B4-BE49-F238E27FC236}">
                  <a16:creationId xmlns:a16="http://schemas.microsoft.com/office/drawing/2014/main" id="{84E8FBBA-52F0-069E-631B-9A46EA9E024D}"/>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D1275AC-2819-E24E-E777-8477FCBA406C}"/>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0BD6E83-6CDE-B8DD-42A4-D8473757C6D9}"/>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5E26B170-60CE-3167-B2F0-153366AEE94C}"/>
              </a:ext>
            </a:extLst>
          </p:cNvPr>
          <p:cNvGrpSpPr/>
          <p:nvPr/>
        </p:nvGrpSpPr>
        <p:grpSpPr>
          <a:xfrm>
            <a:off x="3918364" y="3486556"/>
            <a:ext cx="92978" cy="243688"/>
            <a:chOff x="220980" y="1931211"/>
            <a:chExt cx="299720" cy="620291"/>
          </a:xfrm>
        </p:grpSpPr>
        <p:cxnSp>
          <p:nvCxnSpPr>
            <p:cNvPr id="43" name="Straight Connector 42">
              <a:extLst>
                <a:ext uri="{FF2B5EF4-FFF2-40B4-BE49-F238E27FC236}">
                  <a16:creationId xmlns:a16="http://schemas.microsoft.com/office/drawing/2014/main" id="{304D20CA-3991-2DB5-0BEC-1CFE9D39F91B}"/>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01C5A57-A30B-5CA3-996D-10F9E32CA19F}"/>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157C59F-A407-EFC0-F87E-9106D03BEA43}"/>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C7E46CB0-B920-D2A2-2459-772E9BD49288}"/>
              </a:ext>
            </a:extLst>
          </p:cNvPr>
          <p:cNvGrpSpPr/>
          <p:nvPr/>
        </p:nvGrpSpPr>
        <p:grpSpPr>
          <a:xfrm>
            <a:off x="5692822" y="3381216"/>
            <a:ext cx="92978" cy="254159"/>
            <a:chOff x="220980" y="1931211"/>
            <a:chExt cx="299720" cy="620291"/>
          </a:xfrm>
        </p:grpSpPr>
        <p:cxnSp>
          <p:nvCxnSpPr>
            <p:cNvPr id="47" name="Straight Connector 46">
              <a:extLst>
                <a:ext uri="{FF2B5EF4-FFF2-40B4-BE49-F238E27FC236}">
                  <a16:creationId xmlns:a16="http://schemas.microsoft.com/office/drawing/2014/main" id="{7E35EE00-4C8D-0BD4-4D12-11C2F4846465}"/>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940A59D-1863-157C-A0B2-53526985C00D}"/>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5FCDF88-0971-304C-6C5A-31EA16E580A0}"/>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26693E34-95AB-3E23-6656-8E7CC3457FDF}"/>
              </a:ext>
            </a:extLst>
          </p:cNvPr>
          <p:cNvGrpSpPr/>
          <p:nvPr/>
        </p:nvGrpSpPr>
        <p:grpSpPr>
          <a:xfrm>
            <a:off x="7175048" y="3558521"/>
            <a:ext cx="92978" cy="251480"/>
            <a:chOff x="220980" y="1931211"/>
            <a:chExt cx="299720" cy="620291"/>
          </a:xfrm>
        </p:grpSpPr>
        <p:cxnSp>
          <p:nvCxnSpPr>
            <p:cNvPr id="51" name="Straight Connector 50">
              <a:extLst>
                <a:ext uri="{FF2B5EF4-FFF2-40B4-BE49-F238E27FC236}">
                  <a16:creationId xmlns:a16="http://schemas.microsoft.com/office/drawing/2014/main" id="{4B657879-479F-81A1-E060-7038D2603F25}"/>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621A6364-8394-0268-CDB9-B98572846AAC}"/>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0AA953D-F22C-4EF1-DA86-531750863B5E}"/>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EB67320E-8AFA-65C6-C15D-46180F6A117D}"/>
              </a:ext>
            </a:extLst>
          </p:cNvPr>
          <p:cNvGrpSpPr/>
          <p:nvPr/>
        </p:nvGrpSpPr>
        <p:grpSpPr>
          <a:xfrm>
            <a:off x="8655551" y="2928784"/>
            <a:ext cx="92978" cy="344641"/>
            <a:chOff x="220980" y="1931211"/>
            <a:chExt cx="299720" cy="620291"/>
          </a:xfrm>
        </p:grpSpPr>
        <p:cxnSp>
          <p:nvCxnSpPr>
            <p:cNvPr id="55" name="Straight Connector 54">
              <a:extLst>
                <a:ext uri="{FF2B5EF4-FFF2-40B4-BE49-F238E27FC236}">
                  <a16:creationId xmlns:a16="http://schemas.microsoft.com/office/drawing/2014/main" id="{FBD05D49-8B47-79F2-3B29-63FB440A9C18}"/>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67135A5-B0B5-CB2E-C8BD-51F009D0DECD}"/>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23F0544-4BDC-3870-89BC-B34FFF08D881}"/>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C58AD5D6-B224-9932-29D5-BF58096C6D35}"/>
              </a:ext>
            </a:extLst>
          </p:cNvPr>
          <p:cNvGrpSpPr/>
          <p:nvPr/>
        </p:nvGrpSpPr>
        <p:grpSpPr>
          <a:xfrm>
            <a:off x="10137989" y="3197034"/>
            <a:ext cx="92978" cy="419291"/>
            <a:chOff x="220980" y="1931211"/>
            <a:chExt cx="299720" cy="620291"/>
          </a:xfrm>
        </p:grpSpPr>
        <p:cxnSp>
          <p:nvCxnSpPr>
            <p:cNvPr id="59" name="Straight Connector 58">
              <a:extLst>
                <a:ext uri="{FF2B5EF4-FFF2-40B4-BE49-F238E27FC236}">
                  <a16:creationId xmlns:a16="http://schemas.microsoft.com/office/drawing/2014/main" id="{99EFC213-1120-2792-4253-58717510B42F}"/>
                </a:ext>
              </a:extLst>
            </p:cNvPr>
            <p:cNvCxnSpPr>
              <a:cxnSpLocks/>
            </p:cNvCxnSpPr>
            <p:nvPr/>
          </p:nvCxnSpPr>
          <p:spPr bwMode="auto">
            <a:xfrm>
              <a:off x="220980" y="1931211"/>
              <a:ext cx="29972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1A3799A6-1652-006B-9260-4DE03CA13C03}"/>
                </a:ext>
              </a:extLst>
            </p:cNvPr>
            <p:cNvCxnSpPr>
              <a:cxnSpLocks/>
            </p:cNvCxnSpPr>
            <p:nvPr/>
          </p:nvCxnSpPr>
          <p:spPr bwMode="auto">
            <a:xfrm>
              <a:off x="370840" y="1931211"/>
              <a:ext cx="0" cy="620291"/>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A969822-C7E3-CA5A-6E04-7E5EB303EAF1}"/>
                </a:ext>
              </a:extLst>
            </p:cNvPr>
            <p:cNvCxnSpPr>
              <a:cxnSpLocks/>
            </p:cNvCxnSpPr>
            <p:nvPr/>
          </p:nvCxnSpPr>
          <p:spPr bwMode="auto">
            <a:xfrm>
              <a:off x="220980" y="2551502"/>
              <a:ext cx="299720" cy="0"/>
            </a:xfrm>
            <a:prstGeom prst="line">
              <a:avLst/>
            </a:prstGeom>
            <a:noFill/>
            <a:ln w="28575" cap="flat" cmpd="sng" algn="ctr">
              <a:solidFill>
                <a:schemeClr val="bg1"/>
              </a:solidFill>
              <a:prstDash val="solid"/>
              <a:round/>
              <a:headEnd type="none" w="med" len="med"/>
              <a:tailEnd type="none" w="med" len="med"/>
            </a:ln>
            <a:effectLst/>
          </p:spPr>
        </p:cxnSp>
      </p:grpSp>
      <p:sp>
        <p:nvSpPr>
          <p:cNvPr id="62" name="Freeform: Shape 61">
            <a:extLst>
              <a:ext uri="{FF2B5EF4-FFF2-40B4-BE49-F238E27FC236}">
                <a16:creationId xmlns:a16="http://schemas.microsoft.com/office/drawing/2014/main" id="{044276BD-9B94-5A96-DF5D-DBAE6C87CF05}"/>
              </a:ext>
            </a:extLst>
          </p:cNvPr>
          <p:cNvSpPr/>
          <p:nvPr/>
        </p:nvSpPr>
        <p:spPr bwMode="auto">
          <a:xfrm>
            <a:off x="1638299" y="2730500"/>
            <a:ext cx="9282725" cy="1993900"/>
          </a:xfrm>
          <a:custGeom>
            <a:avLst/>
            <a:gdLst>
              <a:gd name="connsiteX0" fmla="*/ 0 w 7359650"/>
              <a:gd name="connsiteY0" fmla="*/ 0 h 1993900"/>
              <a:gd name="connsiteX1" fmla="*/ 0 w 7359650"/>
              <a:gd name="connsiteY1" fmla="*/ 1993900 h 1993900"/>
              <a:gd name="connsiteX2" fmla="*/ 7359650 w 7359650"/>
              <a:gd name="connsiteY2" fmla="*/ 1993900 h 1993900"/>
            </a:gdLst>
            <a:ahLst/>
            <a:cxnLst>
              <a:cxn ang="0">
                <a:pos x="connsiteX0" y="connsiteY0"/>
              </a:cxn>
              <a:cxn ang="0">
                <a:pos x="connsiteX1" y="connsiteY1"/>
              </a:cxn>
              <a:cxn ang="0">
                <a:pos x="connsiteX2" y="connsiteY2"/>
              </a:cxn>
            </a:cxnLst>
            <a:rect l="l" t="t" r="r" b="b"/>
            <a:pathLst>
              <a:path w="7359650" h="1993900">
                <a:moveTo>
                  <a:pt x="0" y="0"/>
                </a:moveTo>
                <a:lnTo>
                  <a:pt x="0" y="1993900"/>
                </a:lnTo>
                <a:lnTo>
                  <a:pt x="7359650" y="1993900"/>
                </a:lnTo>
              </a:path>
            </a:pathLst>
          </a:custGeom>
          <a:noFill/>
          <a:ln w="28575">
            <a:solidFill>
              <a:schemeClr val="bg1"/>
            </a:solidFill>
            <a:miter lim="800000"/>
            <a:headEnd/>
            <a:tailEnd/>
          </a:ln>
        </p:spPr>
        <p:txBody>
          <a:bodyPr rtlCol="0" anchor="ctr"/>
          <a:lstStyle/>
          <a:p>
            <a:pPr algn="ctr"/>
            <a:endParaRPr lang="en-US"/>
          </a:p>
        </p:txBody>
      </p:sp>
      <p:cxnSp>
        <p:nvCxnSpPr>
          <p:cNvPr id="9216" name="Straight Connector 9215">
            <a:extLst>
              <a:ext uri="{FF2B5EF4-FFF2-40B4-BE49-F238E27FC236}">
                <a16:creationId xmlns:a16="http://schemas.microsoft.com/office/drawing/2014/main" id="{DA21E874-4988-2176-3C9C-ABE7BF5E953E}"/>
              </a:ext>
            </a:extLst>
          </p:cNvPr>
          <p:cNvCxnSpPr/>
          <p:nvPr/>
        </p:nvCxnSpPr>
        <p:spPr bwMode="auto">
          <a:xfrm>
            <a:off x="4883150" y="1931211"/>
            <a:ext cx="0" cy="3110689"/>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9219" name="Straight Connector 9218">
            <a:extLst>
              <a:ext uri="{FF2B5EF4-FFF2-40B4-BE49-F238E27FC236}">
                <a16:creationId xmlns:a16="http://schemas.microsoft.com/office/drawing/2014/main" id="{5746C639-9486-054C-AE5F-B0EEB5D4DAF1}"/>
              </a:ext>
            </a:extLst>
          </p:cNvPr>
          <p:cNvCxnSpPr/>
          <p:nvPr/>
        </p:nvCxnSpPr>
        <p:spPr bwMode="auto">
          <a:xfrm>
            <a:off x="7962900" y="4724400"/>
            <a:ext cx="0" cy="254000"/>
          </a:xfrm>
          <a:prstGeom prst="line">
            <a:avLst/>
          </a:prstGeom>
          <a:noFill/>
          <a:ln w="28575" cap="flat" cmpd="sng" algn="ctr">
            <a:solidFill>
              <a:schemeClr val="bg1"/>
            </a:solidFill>
            <a:prstDash val="solid"/>
            <a:round/>
            <a:headEnd type="none" w="med" len="med"/>
            <a:tailEnd type="none" w="med" len="med"/>
          </a:ln>
          <a:effectLst/>
        </p:spPr>
      </p:cxnSp>
      <p:grpSp>
        <p:nvGrpSpPr>
          <p:cNvPr id="9228" name="Group 9227">
            <a:extLst>
              <a:ext uri="{FF2B5EF4-FFF2-40B4-BE49-F238E27FC236}">
                <a16:creationId xmlns:a16="http://schemas.microsoft.com/office/drawing/2014/main" id="{B9AA8DE1-0EEC-5B92-B95E-8A70E85743A5}"/>
              </a:ext>
            </a:extLst>
          </p:cNvPr>
          <p:cNvGrpSpPr/>
          <p:nvPr/>
        </p:nvGrpSpPr>
        <p:grpSpPr>
          <a:xfrm>
            <a:off x="1524001" y="2736850"/>
            <a:ext cx="127000" cy="1987265"/>
            <a:chOff x="1396162" y="2736850"/>
            <a:chExt cx="432637" cy="1987265"/>
          </a:xfrm>
        </p:grpSpPr>
        <p:cxnSp>
          <p:nvCxnSpPr>
            <p:cNvPr id="9222" name="Straight Connector 9221">
              <a:extLst>
                <a:ext uri="{FF2B5EF4-FFF2-40B4-BE49-F238E27FC236}">
                  <a16:creationId xmlns:a16="http://schemas.microsoft.com/office/drawing/2014/main" id="{AE048BF5-037A-0B63-B56D-7EA6B83E8EFF}"/>
                </a:ext>
              </a:extLst>
            </p:cNvPr>
            <p:cNvCxnSpPr>
              <a:cxnSpLocks/>
            </p:cNvCxnSpPr>
            <p:nvPr/>
          </p:nvCxnSpPr>
          <p:spPr bwMode="auto">
            <a:xfrm>
              <a:off x="1396162" y="2736850"/>
              <a:ext cx="432637" cy="0"/>
            </a:xfrm>
            <a:prstGeom prst="line">
              <a:avLst/>
            </a:prstGeom>
            <a:noFill/>
            <a:ln w="28575" cap="flat" cmpd="sng" algn="ctr">
              <a:solidFill>
                <a:schemeClr val="bg1"/>
              </a:solidFill>
              <a:prstDash val="solid"/>
              <a:round/>
              <a:headEnd type="none" w="med" len="med"/>
              <a:tailEnd type="none" w="med" len="med"/>
            </a:ln>
            <a:effectLst/>
          </p:spPr>
        </p:cxnSp>
        <p:cxnSp>
          <p:nvCxnSpPr>
            <p:cNvPr id="9223" name="Straight Connector 9222">
              <a:extLst>
                <a:ext uri="{FF2B5EF4-FFF2-40B4-BE49-F238E27FC236}">
                  <a16:creationId xmlns:a16="http://schemas.microsoft.com/office/drawing/2014/main" id="{D9A9A343-60E6-9F8C-789D-2042A22A3864}"/>
                </a:ext>
              </a:extLst>
            </p:cNvPr>
            <p:cNvCxnSpPr>
              <a:cxnSpLocks/>
            </p:cNvCxnSpPr>
            <p:nvPr/>
          </p:nvCxnSpPr>
          <p:spPr bwMode="auto">
            <a:xfrm>
              <a:off x="1396162" y="3134303"/>
              <a:ext cx="432637"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6060A7E1-C212-D610-C78D-002324014A82}"/>
                </a:ext>
              </a:extLst>
            </p:cNvPr>
            <p:cNvCxnSpPr>
              <a:cxnSpLocks/>
            </p:cNvCxnSpPr>
            <p:nvPr/>
          </p:nvCxnSpPr>
          <p:spPr bwMode="auto">
            <a:xfrm>
              <a:off x="1396162" y="3531756"/>
              <a:ext cx="432637"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D485B6A6-4094-C9A6-BBF5-84F8693EACD5}"/>
                </a:ext>
              </a:extLst>
            </p:cNvPr>
            <p:cNvCxnSpPr>
              <a:cxnSpLocks/>
            </p:cNvCxnSpPr>
            <p:nvPr/>
          </p:nvCxnSpPr>
          <p:spPr bwMode="auto">
            <a:xfrm>
              <a:off x="1396162" y="3929209"/>
              <a:ext cx="432637"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2CA4A8DC-DD20-F5FC-BEF9-DF084DD35A7B}"/>
                </a:ext>
              </a:extLst>
            </p:cNvPr>
            <p:cNvCxnSpPr>
              <a:cxnSpLocks/>
            </p:cNvCxnSpPr>
            <p:nvPr/>
          </p:nvCxnSpPr>
          <p:spPr bwMode="auto">
            <a:xfrm>
              <a:off x="1396162" y="4326662"/>
              <a:ext cx="432637"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635B4EA7-711F-99EA-59F0-F4084DA916D5}"/>
                </a:ext>
              </a:extLst>
            </p:cNvPr>
            <p:cNvCxnSpPr>
              <a:cxnSpLocks/>
            </p:cNvCxnSpPr>
            <p:nvPr/>
          </p:nvCxnSpPr>
          <p:spPr bwMode="auto">
            <a:xfrm>
              <a:off x="1396162" y="4724115"/>
              <a:ext cx="432637"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415E4-31B2-6B48-210A-53E857CB2FD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DFEE6B88-B3B3-79E8-67E2-7181DB57082D}"/>
              </a:ext>
            </a:extLst>
          </p:cNvPr>
          <p:cNvSpPr>
            <a:spLocks noGrp="1" noChangeArrowheads="1"/>
          </p:cNvSpPr>
          <p:nvPr>
            <p:ph type="title"/>
          </p:nvPr>
        </p:nvSpPr>
        <p:spPr/>
        <p:txBody>
          <a:bodyPr/>
          <a:lstStyle/>
          <a:p>
            <a:r>
              <a:rPr lang="en-US" dirty="0"/>
              <a:t>DESTINY-Breast11: pCR by Subgroup</a:t>
            </a:r>
            <a:endParaRPr lang="en-US" altLang="en-US" dirty="0"/>
          </a:p>
        </p:txBody>
      </p:sp>
      <p:graphicFrame>
        <p:nvGraphicFramePr>
          <p:cNvPr id="6" name="Group 3">
            <a:extLst>
              <a:ext uri="{FF2B5EF4-FFF2-40B4-BE49-F238E27FC236}">
                <a16:creationId xmlns:a16="http://schemas.microsoft.com/office/drawing/2014/main" id="{E81F90FD-F236-DEBC-C00C-CC166D01983C}"/>
              </a:ext>
            </a:extLst>
          </p:cNvPr>
          <p:cNvGraphicFramePr>
            <a:graphicFrameLocks noGrp="1"/>
          </p:cNvGraphicFramePr>
          <p:nvPr>
            <p:ph sz="half" idx="4294967295"/>
            <p:extLst>
              <p:ext uri="{D42A27DB-BD31-4B8C-83A1-F6EECF244321}">
                <p14:modId xmlns:p14="http://schemas.microsoft.com/office/powerpoint/2010/main" val="3842737944"/>
              </p:ext>
            </p:extLst>
          </p:nvPr>
        </p:nvGraphicFramePr>
        <p:xfrm>
          <a:off x="233332" y="1341440"/>
          <a:ext cx="5862668" cy="4119812"/>
        </p:xfrm>
        <a:graphic>
          <a:graphicData uri="http://schemas.openxmlformats.org/drawingml/2006/table">
            <a:tbl>
              <a:tblPr/>
              <a:tblGrid>
                <a:gridCol w="1887794">
                  <a:extLst>
                    <a:ext uri="{9D8B030D-6E8A-4147-A177-3AD203B41FA5}">
                      <a16:colId xmlns:a16="http://schemas.microsoft.com/office/drawing/2014/main" val="20000"/>
                    </a:ext>
                  </a:extLst>
                </a:gridCol>
                <a:gridCol w="1238864">
                  <a:extLst>
                    <a:ext uri="{9D8B030D-6E8A-4147-A177-3AD203B41FA5}">
                      <a16:colId xmlns:a16="http://schemas.microsoft.com/office/drawing/2014/main" val="1584285277"/>
                    </a:ext>
                  </a:extLst>
                </a:gridCol>
                <a:gridCol w="1134975">
                  <a:extLst>
                    <a:ext uri="{9D8B030D-6E8A-4147-A177-3AD203B41FA5}">
                      <a16:colId xmlns:a16="http://schemas.microsoft.com/office/drawing/2014/main" val="293477700"/>
                    </a:ext>
                  </a:extLst>
                </a:gridCol>
                <a:gridCol w="1601035">
                  <a:extLst>
                    <a:ext uri="{9D8B030D-6E8A-4147-A177-3AD203B41FA5}">
                      <a16:colId xmlns:a16="http://schemas.microsoft.com/office/drawing/2014/main" val="3559940030"/>
                    </a:ext>
                  </a:extLst>
                </a:gridCol>
              </a:tblGrid>
              <a:tr h="30036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pCR Rate,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algn="ctr">
                        <a:lnSpc>
                          <a:spcPct val="90000"/>
                        </a:lnSpc>
                        <a:spcBef>
                          <a:spcPts val="0"/>
                        </a:spcBef>
                        <a:spcAft>
                          <a:spcPts val="0"/>
                        </a:spcAft>
                      </a:pPr>
                      <a:r>
                        <a:rPr kumimoji="0" lang="el-GR" sz="1600" b="1" i="0" u="none" strike="noStrike" kern="1200" cap="none" normalizeH="0" baseline="0" dirty="0">
                          <a:ln>
                            <a:noFill/>
                          </a:ln>
                          <a:solidFill>
                            <a:schemeClr val="tx1"/>
                          </a:solidFill>
                          <a:effectLst/>
                          <a:latin typeface="Calibri" panose="020F0502020204030204" pitchFamily="34" charset="0"/>
                          <a:ea typeface="+mn-ea"/>
                          <a:cs typeface="+mn-cs"/>
                        </a:rPr>
                        <a:t>Δ</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pCR, % (95% CI)</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55906659"/>
                  </a:ext>
                </a:extLst>
              </a:tr>
              <a:tr h="300364">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T-DXd–THP</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ddAC-THP</a:t>
                      </a:r>
                    </a:p>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23928">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All patients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11.2 (4.0 to 18.3)</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27369">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 at baseline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&lt;65 yr</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≥65 yr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58.0</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8.7 (0.7 to 16.5)</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31.2 (8.0 to 51.4)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27369">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Region</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Asia</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Western Europe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North America</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Rest of world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9.9 (-1.1 to 20.6)</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13.0 (-2.2 to 27.5)</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37.8 (16.8 to 55.7)</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-7.6 (-25.7 to 11.2)</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27369">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ECOG PS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13.0 (5.0 to 20.9)</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(-22.6 to 19.1)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9221" name="Text Box 11">
            <a:extLst>
              <a:ext uri="{FF2B5EF4-FFF2-40B4-BE49-F238E27FC236}">
                <a16:creationId xmlns:a16="http://schemas.microsoft.com/office/drawing/2014/main" id="{C302A593-688D-7A99-3703-63AB7617E64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p>
        </p:txBody>
      </p:sp>
      <p:graphicFrame>
        <p:nvGraphicFramePr>
          <p:cNvPr id="13" name="Group 3">
            <a:extLst>
              <a:ext uri="{FF2B5EF4-FFF2-40B4-BE49-F238E27FC236}">
                <a16:creationId xmlns:a16="http://schemas.microsoft.com/office/drawing/2014/main" id="{81D90550-4E3E-A4C0-818D-94105CC3BCE5}"/>
              </a:ext>
            </a:extLst>
          </p:cNvPr>
          <p:cNvGraphicFramePr>
            <a:graphicFrameLocks/>
          </p:cNvGraphicFramePr>
          <p:nvPr>
            <p:extLst>
              <p:ext uri="{D42A27DB-BD31-4B8C-83A1-F6EECF244321}">
                <p14:modId xmlns:p14="http://schemas.microsoft.com/office/powerpoint/2010/main" val="1085703340"/>
              </p:ext>
            </p:extLst>
          </p:nvPr>
        </p:nvGraphicFramePr>
        <p:xfrm>
          <a:off x="6248034" y="1341440"/>
          <a:ext cx="5667434" cy="4773248"/>
        </p:xfrm>
        <a:graphic>
          <a:graphicData uri="http://schemas.openxmlformats.org/drawingml/2006/table">
            <a:tbl>
              <a:tblPr/>
              <a:tblGrid>
                <a:gridCol w="1860936">
                  <a:extLst>
                    <a:ext uri="{9D8B030D-6E8A-4147-A177-3AD203B41FA5}">
                      <a16:colId xmlns:a16="http://schemas.microsoft.com/office/drawing/2014/main" val="20000"/>
                    </a:ext>
                  </a:extLst>
                </a:gridCol>
                <a:gridCol w="1240448">
                  <a:extLst>
                    <a:ext uri="{9D8B030D-6E8A-4147-A177-3AD203B41FA5}">
                      <a16:colId xmlns:a16="http://schemas.microsoft.com/office/drawing/2014/main" val="1584285277"/>
                    </a:ext>
                  </a:extLst>
                </a:gridCol>
                <a:gridCol w="1065656">
                  <a:extLst>
                    <a:ext uri="{9D8B030D-6E8A-4147-A177-3AD203B41FA5}">
                      <a16:colId xmlns:a16="http://schemas.microsoft.com/office/drawing/2014/main" val="293477700"/>
                    </a:ext>
                  </a:extLst>
                </a:gridCol>
                <a:gridCol w="1500394">
                  <a:extLst>
                    <a:ext uri="{9D8B030D-6E8A-4147-A177-3AD203B41FA5}">
                      <a16:colId xmlns:a16="http://schemas.microsoft.com/office/drawing/2014/main" val="3559940030"/>
                    </a:ext>
                  </a:extLst>
                </a:gridCol>
              </a:tblGrid>
              <a:tr h="16307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pCR Rate, %</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algn="ctr">
                        <a:lnSpc>
                          <a:spcPct val="90000"/>
                        </a:lnSpc>
                        <a:spcBef>
                          <a:spcPts val="0"/>
                        </a:spcBef>
                        <a:spcAft>
                          <a:spcPts val="0"/>
                        </a:spcAft>
                      </a:pPr>
                      <a:r>
                        <a:rPr kumimoji="0" lang="el-GR" sz="1600" b="1" i="0" u="none" strike="noStrike" kern="1200" cap="none" normalizeH="0" baseline="0" dirty="0">
                          <a:ln>
                            <a:noFill/>
                          </a:ln>
                          <a:solidFill>
                            <a:schemeClr val="tx1"/>
                          </a:solidFill>
                          <a:effectLst/>
                          <a:latin typeface="Calibri" panose="020F0502020204030204" pitchFamily="34" charset="0"/>
                          <a:ea typeface="+mn-ea"/>
                          <a:cs typeface="+mn-cs"/>
                        </a:rPr>
                        <a:t>Δ</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pCR, % (95% CI)</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55906659"/>
                  </a:ext>
                </a:extLst>
              </a:tr>
              <a:tr h="23829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T-DXd-THP</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ddAC-THP</a:t>
                      </a:r>
                    </a:p>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dirty="0"/>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46803">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Menopausal status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Post</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68.8</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56.9</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11.9 (0.5 to 23.0)</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11.6 (1.4 to 21.7)</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446803">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HER2 status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IHC 3+</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Other</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71.1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9.6 (1.8 to 17.3)</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25.8 (5.2 to 44.4)</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661918">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status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Positive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52.3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9.1 (0.2 to 17.9)</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16.1 (3.0 to 28.8)</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446803">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AJCC clinical stage</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II-IIIA</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IIIB-IIIC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72.2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9.4 (0.9 to 17.7)</a:t>
                      </a:r>
                    </a:p>
                    <a:p>
                      <a:pPr marL="0" marR="0" algn="ctr">
                        <a:lnSpc>
                          <a:spcPct val="100000"/>
                        </a:lnSpc>
                        <a:spcBef>
                          <a:spcPts val="0"/>
                        </a:spcBef>
                        <a:spcAft>
                          <a:spcPts val="0"/>
                        </a:spcAf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16.5 (0.1 to 32.3)</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46803">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Nodal status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N0</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68.3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 (-24.2 to 24.8)</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11.7 (3.8 to 19.5)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0567003"/>
                  </a:ext>
                </a:extLst>
              </a:tr>
            </a:tbl>
          </a:graphicData>
        </a:graphic>
      </p:graphicFrame>
      <p:sp>
        <p:nvSpPr>
          <p:cNvPr id="2" name="TextBox 1">
            <a:extLst>
              <a:ext uri="{FF2B5EF4-FFF2-40B4-BE49-F238E27FC236}">
                <a16:creationId xmlns:a16="http://schemas.microsoft.com/office/drawing/2014/main" id="{89F9E2DF-BFBF-A35F-0811-829B09A1F4D7}"/>
              </a:ext>
            </a:extLst>
          </p:cNvPr>
          <p:cNvSpPr txBox="1"/>
          <p:nvPr/>
        </p:nvSpPr>
        <p:spPr bwMode="auto">
          <a:xfrm>
            <a:off x="413475" y="5474489"/>
            <a:ext cx="57912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200" b="0" dirty="0">
                <a:solidFill>
                  <a:schemeClr val="bg1"/>
                </a:solidFill>
                <a:latin typeface="Calibri" panose="020F0502020204030204" pitchFamily="34" charset="0"/>
              </a:rPr>
              <a:t>Improvement in pCR seen with T-DXd–THP vs ddAC-THP observed across most subgroups</a:t>
            </a:r>
          </a:p>
        </p:txBody>
      </p:sp>
    </p:spTree>
    <p:extLst>
      <p:ext uri="{BB962C8B-B14F-4D97-AF65-F5344CB8AC3E}">
        <p14:creationId xmlns:p14="http://schemas.microsoft.com/office/powerpoint/2010/main" val="2412895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B8D1-2718-54C7-2679-5F56863EFD7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BBE4A3E0-A434-2248-5E5C-69A34A1A0B65}"/>
              </a:ext>
            </a:extLst>
          </p:cNvPr>
          <p:cNvSpPr>
            <a:spLocks noGrp="1" noChangeArrowheads="1"/>
          </p:cNvSpPr>
          <p:nvPr>
            <p:ph type="title"/>
          </p:nvPr>
        </p:nvSpPr>
        <p:spPr/>
        <p:txBody>
          <a:bodyPr/>
          <a:lstStyle/>
          <a:p>
            <a:r>
              <a:rPr lang="en-US" dirty="0"/>
              <a:t>DESTINY-Breast11: Other Efficacy Outcomes</a:t>
            </a:r>
            <a:endParaRPr lang="en-US" altLang="en-US" dirty="0"/>
          </a:p>
        </p:txBody>
      </p:sp>
      <p:sp>
        <p:nvSpPr>
          <p:cNvPr id="9221" name="Text Box 11">
            <a:extLst>
              <a:ext uri="{FF2B5EF4-FFF2-40B4-BE49-F238E27FC236}">
                <a16:creationId xmlns:a16="http://schemas.microsoft.com/office/drawing/2014/main" id="{829A1A7D-A949-459A-C38C-766298634E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p>
        </p:txBody>
      </p:sp>
      <p:graphicFrame>
        <p:nvGraphicFramePr>
          <p:cNvPr id="6" name="Group 3">
            <a:extLst>
              <a:ext uri="{FF2B5EF4-FFF2-40B4-BE49-F238E27FC236}">
                <a16:creationId xmlns:a16="http://schemas.microsoft.com/office/drawing/2014/main" id="{100ACBF5-CF25-7995-FB28-42D2196A133C}"/>
              </a:ext>
            </a:extLst>
          </p:cNvPr>
          <p:cNvGraphicFramePr>
            <a:graphicFrameLocks/>
          </p:cNvGraphicFramePr>
          <p:nvPr>
            <p:extLst>
              <p:ext uri="{D42A27DB-BD31-4B8C-83A1-F6EECF244321}">
                <p14:modId xmlns:p14="http://schemas.microsoft.com/office/powerpoint/2010/main" val="3074549633"/>
              </p:ext>
            </p:extLst>
          </p:nvPr>
        </p:nvGraphicFramePr>
        <p:xfrm>
          <a:off x="285624" y="1603375"/>
          <a:ext cx="5109812" cy="2499424"/>
        </p:xfrm>
        <a:graphic>
          <a:graphicData uri="http://schemas.openxmlformats.org/drawingml/2006/table">
            <a:tbl>
              <a:tblPr/>
              <a:tblGrid>
                <a:gridCol w="2007048">
                  <a:extLst>
                    <a:ext uri="{9D8B030D-6E8A-4147-A177-3AD203B41FA5}">
                      <a16:colId xmlns:a16="http://schemas.microsoft.com/office/drawing/2014/main" val="20000"/>
                    </a:ext>
                  </a:extLst>
                </a:gridCol>
                <a:gridCol w="1199536">
                  <a:extLst>
                    <a:ext uri="{9D8B030D-6E8A-4147-A177-3AD203B41FA5}">
                      <a16:colId xmlns:a16="http://schemas.microsoft.com/office/drawing/2014/main" val="1584285277"/>
                    </a:ext>
                  </a:extLst>
                </a:gridCol>
                <a:gridCol w="1130709">
                  <a:extLst>
                    <a:ext uri="{9D8B030D-6E8A-4147-A177-3AD203B41FA5}">
                      <a16:colId xmlns:a16="http://schemas.microsoft.com/office/drawing/2014/main" val="293477700"/>
                    </a:ext>
                  </a:extLst>
                </a:gridCol>
                <a:gridCol w="772519">
                  <a:extLst>
                    <a:ext uri="{9D8B030D-6E8A-4147-A177-3AD203B41FA5}">
                      <a16:colId xmlns:a16="http://schemas.microsoft.com/office/drawing/2014/main" val="3559940030"/>
                    </a:ext>
                  </a:extLst>
                </a:gridCol>
              </a:tblGrid>
              <a:tr h="300364">
                <a:tc>
                  <a:txBody>
                    <a:bodyPr/>
                    <a:lstStyle/>
                    <a:p>
                      <a:r>
                        <a:rPr lang="en-US" sz="1400" b="1" dirty="0">
                          <a:latin typeface="+mn-lt"/>
                        </a:rPr>
                        <a:t>RCB Outcomes</a:t>
                      </a:r>
                      <a:endParaRPr sz="1400" b="1" dirty="0">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T-DXd–THP</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mn-lt"/>
                          <a:ea typeface="+mn-ea"/>
                          <a:cs typeface="+mn-cs"/>
                        </a:rPr>
                        <a:t>ddAC-THP</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r>
                        <a:rPr lang="el-GR" sz="1400" b="1">
                          <a:latin typeface="+mn-lt"/>
                        </a:rPr>
                        <a:t>  Δ</a:t>
                      </a:r>
                      <a:r>
                        <a:rPr lang="en-US" sz="1400" b="1">
                          <a:latin typeface="+mn-lt"/>
                        </a:rPr>
                        <a:t>RCB, %</a:t>
                      </a:r>
                      <a:endParaRPr lang="en-US" sz="1400" b="1" dirty="0">
                        <a:latin typeface="+mn-lt"/>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69">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rPr>
                        <a:t>ITT population, n/N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400" b="0" i="0" u="none" strike="noStrike" cap="none" normalizeH="0" baseline="0">
                          <a:ln>
                            <a:noFill/>
                          </a:ln>
                          <a:solidFill>
                            <a:schemeClr val="bg2">
                              <a:lumMod val="10000"/>
                            </a:schemeClr>
                          </a:solidFill>
                          <a:effectLst/>
                          <a:latin typeface="+mn-lt"/>
                        </a:rPr>
                        <a:t>RCB-0,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mn-lt"/>
                        </a:rPr>
                        <a:t>RCB-I, %</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261/321 (81.3)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68.8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12.5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221/320 (69.1)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57.5</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12.2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27369">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HR-positive, n/N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mn-lt"/>
                        </a:rPr>
                        <a:t>RCB-0,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mn-lt"/>
                        </a:rPr>
                        <a:t>RCB-I, %</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184/236 (78.0)</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63.1</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14.8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152/235 (64.7)</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52.8</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11.9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13.3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27369">
                <a:tc>
                  <a:txBody>
                    <a:bodyPr/>
                    <a:lstStyle/>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mn-lt"/>
                        </a:rPr>
                        <a:t>HR-negative, n/N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mn-lt"/>
                        </a:rPr>
                        <a:t>RCB-0, %</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400" b="0" i="0" u="none" strike="noStrike" cap="none" normalizeH="0" baseline="0">
                          <a:ln>
                            <a:noFill/>
                          </a:ln>
                          <a:solidFill>
                            <a:schemeClr val="bg2">
                              <a:lumMod val="10000"/>
                            </a:schemeClr>
                          </a:solidFill>
                          <a:effectLst/>
                          <a:latin typeface="+mn-lt"/>
                        </a:rPr>
                        <a:t>RCB-I, %</a:t>
                      </a:r>
                      <a:endParaRPr kumimoji="0" lang="en-US" sz="14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75/83 (90.4)</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84.3</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69/85 (81.2)</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70.6</a:t>
                      </a:r>
                    </a:p>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10.6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mn-lt"/>
                          <a:ea typeface="+mn-ea"/>
                          <a:cs typeface="+mn-cs"/>
                        </a:rPr>
                        <a:t>9.2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bl>
          </a:graphicData>
        </a:graphic>
      </p:graphicFrame>
      <p:graphicFrame>
        <p:nvGraphicFramePr>
          <p:cNvPr id="9" name="Group 3">
            <a:extLst>
              <a:ext uri="{FF2B5EF4-FFF2-40B4-BE49-F238E27FC236}">
                <a16:creationId xmlns:a16="http://schemas.microsoft.com/office/drawing/2014/main" id="{8E81ED2A-0FC9-2CA5-6402-4B43D41EA466}"/>
              </a:ext>
            </a:extLst>
          </p:cNvPr>
          <p:cNvGraphicFramePr>
            <a:graphicFrameLocks/>
          </p:cNvGraphicFramePr>
          <p:nvPr>
            <p:extLst>
              <p:ext uri="{D42A27DB-BD31-4B8C-83A1-F6EECF244321}">
                <p14:modId xmlns:p14="http://schemas.microsoft.com/office/powerpoint/2010/main" val="4118315240"/>
              </p:ext>
            </p:extLst>
          </p:nvPr>
        </p:nvGraphicFramePr>
        <p:xfrm>
          <a:off x="5480657" y="1603375"/>
          <a:ext cx="6545462" cy="2543756"/>
        </p:xfrm>
        <a:graphic>
          <a:graphicData uri="http://schemas.openxmlformats.org/drawingml/2006/table">
            <a:tbl>
              <a:tblPr/>
              <a:tblGrid>
                <a:gridCol w="2410135">
                  <a:extLst>
                    <a:ext uri="{9D8B030D-6E8A-4147-A177-3AD203B41FA5}">
                      <a16:colId xmlns:a16="http://schemas.microsoft.com/office/drawing/2014/main" val="20000"/>
                    </a:ext>
                  </a:extLst>
                </a:gridCol>
                <a:gridCol w="1122583">
                  <a:extLst>
                    <a:ext uri="{9D8B030D-6E8A-4147-A177-3AD203B41FA5}">
                      <a16:colId xmlns:a16="http://schemas.microsoft.com/office/drawing/2014/main" val="1584285277"/>
                    </a:ext>
                  </a:extLst>
                </a:gridCol>
                <a:gridCol w="1026636">
                  <a:extLst>
                    <a:ext uri="{9D8B030D-6E8A-4147-A177-3AD203B41FA5}">
                      <a16:colId xmlns:a16="http://schemas.microsoft.com/office/drawing/2014/main" val="293477700"/>
                    </a:ext>
                  </a:extLst>
                </a:gridCol>
                <a:gridCol w="1007446">
                  <a:extLst>
                    <a:ext uri="{9D8B030D-6E8A-4147-A177-3AD203B41FA5}">
                      <a16:colId xmlns:a16="http://schemas.microsoft.com/office/drawing/2014/main" val="711075816"/>
                    </a:ext>
                  </a:extLst>
                </a:gridCol>
                <a:gridCol w="978662">
                  <a:extLst>
                    <a:ext uri="{9D8B030D-6E8A-4147-A177-3AD203B41FA5}">
                      <a16:colId xmlns:a16="http://schemas.microsoft.com/office/drawing/2014/main" val="3285076579"/>
                    </a:ext>
                  </a:extLst>
                </a:gridCol>
              </a:tblGrid>
              <a:tr h="300364">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cap="none" normalizeH="0" baseline="0">
                          <a:ln>
                            <a:noFill/>
                          </a:ln>
                          <a:solidFill>
                            <a:schemeClr val="tx1"/>
                          </a:solidFill>
                          <a:effectLst/>
                          <a:latin typeface="Calibri" panose="020F0502020204030204" pitchFamily="34" charset="0"/>
                        </a:rPr>
                        <a:t>Post-Neoadjuvant Tx, n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Patients With pCR</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Patients Without pCR</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45839829"/>
                  </a:ext>
                </a:extLst>
              </a:tr>
              <a:tr h="300364">
                <a:tc vMerge="1">
                  <a:txBody>
                    <a:bodyPr/>
                    <a:lstStyle/>
                    <a:p>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226)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ddAC-THP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190)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T-DXd–THP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95)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ddAC-THP </a:t>
                      </a:r>
                    </a:p>
                    <a:p>
                      <a:pPr marL="0" marR="0" algn="ctr">
                        <a:lnSpc>
                          <a:spcPct val="90000"/>
                        </a:lnSpc>
                        <a:spcBef>
                          <a:spcPts val="0"/>
                        </a:spcBef>
                        <a:spcAft>
                          <a:spcPts val="0"/>
                        </a:spcAf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 = 130)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69">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224 (99.1)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187 (98.4)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 (89.5)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107 (82.3)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27369">
                <a:tc>
                  <a:txBody>
                    <a:bodyPr/>
                    <a:lstStyle/>
                    <a:p>
                      <a:pPr marL="0" marR="0" indent="-20955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cytotoxic CT-containing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(10.5)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(9.2)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27369">
                <a:tc>
                  <a:txBody>
                    <a:bodyPr/>
                    <a:lstStyle/>
                    <a:p>
                      <a:pPr marL="0" marR="0" indent="-209550">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T-DM1–containing regimen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(52.6)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(56.9)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27369">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trastuzumab-containing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213 (94.2)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(91.6)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(38.9)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(26.2)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5688618"/>
                  </a:ext>
                </a:extLst>
              </a:tr>
            </a:tbl>
          </a:graphicData>
        </a:graphic>
      </p:graphicFrame>
      <p:sp>
        <p:nvSpPr>
          <p:cNvPr id="11" name="TextBox 10">
            <a:extLst>
              <a:ext uri="{FF2B5EF4-FFF2-40B4-BE49-F238E27FC236}">
                <a16:creationId xmlns:a16="http://schemas.microsoft.com/office/drawing/2014/main" id="{6FCD8081-BBFC-FC23-F20E-475D6289D478}"/>
              </a:ext>
            </a:extLst>
          </p:cNvPr>
          <p:cNvSpPr txBox="1"/>
          <p:nvPr/>
        </p:nvSpPr>
        <p:spPr bwMode="auto">
          <a:xfrm>
            <a:off x="609759" y="4506458"/>
            <a:ext cx="109877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ts val="600"/>
              </a:spcBef>
              <a:spcAft>
                <a:spcPts val="0"/>
              </a:spcAft>
              <a:buFont typeface="Wingdings" panose="05000000000000000000" pitchFamily="2" charset="2"/>
              <a:buChar char="§"/>
            </a:pPr>
            <a:r>
              <a:rPr lang="en-US" sz="2400" b="0" dirty="0">
                <a:solidFill>
                  <a:schemeClr val="bg1"/>
                </a:solidFill>
                <a:latin typeface="Calibri" panose="020F0502020204030204" pitchFamily="34" charset="0"/>
              </a:rPr>
              <a:t>24-mo EFS in T-DXd–THP vs ddAC-THP was 96.9 vs 93.1% (hazard ratio: 0.56; 95% CI: 0.26-1.17)</a:t>
            </a:r>
          </a:p>
        </p:txBody>
      </p:sp>
    </p:spTree>
    <p:extLst>
      <p:ext uri="{BB962C8B-B14F-4D97-AF65-F5344CB8AC3E}">
        <p14:creationId xmlns:p14="http://schemas.microsoft.com/office/powerpoint/2010/main" val="1581552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0AB84-9F59-C1B3-E18C-A835824E2B5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91EDEB99-B3B7-61BE-B7C2-98B0180066E0}"/>
              </a:ext>
            </a:extLst>
          </p:cNvPr>
          <p:cNvSpPr>
            <a:spLocks noGrp="1" noChangeArrowheads="1"/>
          </p:cNvSpPr>
          <p:nvPr>
            <p:ph type="title"/>
          </p:nvPr>
        </p:nvSpPr>
        <p:spPr/>
        <p:txBody>
          <a:bodyPr/>
          <a:lstStyle/>
          <a:p>
            <a:r>
              <a:rPr lang="en-US" dirty="0"/>
              <a:t>DESTINY-Breast11: Safety Summary</a:t>
            </a:r>
            <a:endParaRPr lang="en-US" altLang="en-US" dirty="0"/>
          </a:p>
        </p:txBody>
      </p:sp>
      <p:graphicFrame>
        <p:nvGraphicFramePr>
          <p:cNvPr id="2" name="Group 3">
            <a:extLst>
              <a:ext uri="{FF2B5EF4-FFF2-40B4-BE49-F238E27FC236}">
                <a16:creationId xmlns:a16="http://schemas.microsoft.com/office/drawing/2014/main" id="{B0388D78-9FE3-69EC-6162-00031F14E4BE}"/>
              </a:ext>
            </a:extLst>
          </p:cNvPr>
          <p:cNvGraphicFramePr>
            <a:graphicFrameLocks/>
          </p:cNvGraphicFramePr>
          <p:nvPr>
            <p:extLst>
              <p:ext uri="{D42A27DB-BD31-4B8C-83A1-F6EECF244321}">
                <p14:modId xmlns:p14="http://schemas.microsoft.com/office/powerpoint/2010/main" val="1589281462"/>
              </p:ext>
            </p:extLst>
          </p:nvPr>
        </p:nvGraphicFramePr>
        <p:xfrm>
          <a:off x="1531826" y="1206548"/>
          <a:ext cx="9128348" cy="4889088"/>
        </p:xfrm>
        <a:graphic>
          <a:graphicData uri="http://schemas.openxmlformats.org/drawingml/2006/table">
            <a:tbl>
              <a:tblPr/>
              <a:tblGrid>
                <a:gridCol w="5029845">
                  <a:extLst>
                    <a:ext uri="{9D8B030D-6E8A-4147-A177-3AD203B41FA5}">
                      <a16:colId xmlns:a16="http://schemas.microsoft.com/office/drawing/2014/main" val="20000"/>
                    </a:ext>
                  </a:extLst>
                </a:gridCol>
                <a:gridCol w="1748558">
                  <a:extLst>
                    <a:ext uri="{9D8B030D-6E8A-4147-A177-3AD203B41FA5}">
                      <a16:colId xmlns:a16="http://schemas.microsoft.com/office/drawing/2014/main" val="1584285277"/>
                    </a:ext>
                  </a:extLst>
                </a:gridCol>
                <a:gridCol w="2349945">
                  <a:extLst>
                    <a:ext uri="{9D8B030D-6E8A-4147-A177-3AD203B41FA5}">
                      <a16:colId xmlns:a16="http://schemas.microsoft.com/office/drawing/2014/main" val="293477700"/>
                    </a:ext>
                  </a:extLst>
                </a:gridCol>
              </a:tblGrid>
              <a:tr h="3901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T-DXd–THP*</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ddAC-THP</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04321">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314 (98.1)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120 (37.5)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308 (98.7)</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174 (55.8)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91981">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(10.6)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(20.2)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08677778"/>
                  </a:ext>
                </a:extLst>
              </a:tr>
              <a:tr h="929000">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adjustments</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dose reduction</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dose interruption</a:t>
                      </a:r>
                    </a:p>
                    <a:p>
                      <a:pPr marL="283464" marR="0" lvl="0" indent="-283464"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 (18.1)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121 (37.8)</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(14.1)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(19.2)</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170 (54.5)</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(9.9)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9244798"/>
                  </a:ext>
                </a:extLst>
              </a:tr>
              <a:tr h="2919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with outcome of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9082492"/>
                  </a:ext>
                </a:extLst>
              </a:tr>
              <a:tr h="156601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of special interest</a:t>
                      </a:r>
                    </a:p>
                    <a:p>
                      <a:pPr marL="300037"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Drug-related adjudicated ILD/pneumonitis</a:t>
                      </a:r>
                    </a:p>
                    <a:p>
                      <a:pPr marL="393192" marR="0" lvl="0"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393192" marR="0" lvl="0" indent="-285750" algn="l" defTabSz="914400" rtl="0" eaLnBrk="1" fontAlgn="base" latinLnBrk="0" hangingPunct="1">
                        <a:lnSpc>
                          <a:spcPct val="100000"/>
                        </a:lnSpc>
                        <a:spcBef>
                          <a:spcPct val="0"/>
                        </a:spcBef>
                        <a:spcAft>
                          <a:spcPct val="0"/>
                        </a:spcAft>
                        <a:buClr>
                          <a:schemeClr val="bg1"/>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p>
                      <a:pPr marL="300037" marR="0" lvl="0" indent="-285750"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Left ventricular dysfunction</a:t>
                      </a:r>
                    </a:p>
                    <a:p>
                      <a:pPr marL="393192" marR="0" lvl="1"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393192" marR="0" lvl="1" indent="-285750" algn="l" defTabSz="914400" rtl="0" eaLnBrk="1" fontAlgn="base" latinLnBrk="0" hangingPunct="1">
                        <a:lnSpc>
                          <a:spcPct val="100000"/>
                        </a:lnSpc>
                        <a:spcBef>
                          <a:spcPct val="0"/>
                        </a:spcBef>
                        <a:spcAft>
                          <a:spcPct val="0"/>
                        </a:spcAft>
                        <a:buClr>
                          <a:srgbClr val="000000"/>
                        </a:buClr>
                        <a:buSzTx/>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(4.4)</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(0.6)</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(5.1)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(1.9)</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(6.1)</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(1.9)</a:t>
                      </a:r>
                    </a:p>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91981">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 leading to surgical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(3.4)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(2.6)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5367410"/>
                  </a:ext>
                </a:extLst>
              </a:tr>
            </a:tbl>
          </a:graphicData>
        </a:graphic>
      </p:graphicFrame>
      <p:sp>
        <p:nvSpPr>
          <p:cNvPr id="5" name="Text Box 11">
            <a:extLst>
              <a:ext uri="{FF2B5EF4-FFF2-40B4-BE49-F238E27FC236}">
                <a16:creationId xmlns:a16="http://schemas.microsoft.com/office/drawing/2014/main" id="{012983C3-E90C-818D-4658-6BD305D18C6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p>
        </p:txBody>
      </p:sp>
      <p:sp>
        <p:nvSpPr>
          <p:cNvPr id="3" name="TextBox 2">
            <a:extLst>
              <a:ext uri="{FF2B5EF4-FFF2-40B4-BE49-F238E27FC236}">
                <a16:creationId xmlns:a16="http://schemas.microsoft.com/office/drawing/2014/main" id="{66504333-52D9-238B-2DB2-4CD13218EFFD}"/>
              </a:ext>
            </a:extLst>
          </p:cNvPr>
          <p:cNvSpPr txBox="1"/>
          <p:nvPr/>
        </p:nvSpPr>
        <p:spPr bwMode="auto">
          <a:xfrm>
            <a:off x="1140769" y="6095636"/>
            <a:ext cx="6888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*Safety analyses performed in patients who received at least 1 dose of any study treatment.</a:t>
            </a:r>
          </a:p>
        </p:txBody>
      </p:sp>
    </p:spTree>
    <p:extLst>
      <p:ext uri="{BB962C8B-B14F-4D97-AF65-F5344CB8AC3E}">
        <p14:creationId xmlns:p14="http://schemas.microsoft.com/office/powerpoint/2010/main" val="1396262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DESTINY-Breast11: Most Common Treatment-Emergent AEs (≥20% of Patients in Either Arm)</a:t>
            </a:r>
            <a:endParaRPr lang="en-US" altLang="en-US" dirty="0"/>
          </a:p>
        </p:txBody>
      </p:sp>
      <p:graphicFrame>
        <p:nvGraphicFramePr>
          <p:cNvPr id="3" name="Group 3">
            <a:extLst>
              <a:ext uri="{FF2B5EF4-FFF2-40B4-BE49-F238E27FC236}">
                <a16:creationId xmlns:a16="http://schemas.microsoft.com/office/drawing/2014/main" id="{AAECC12B-997D-28B7-2D08-BE9B656FFA07}"/>
              </a:ext>
            </a:extLst>
          </p:cNvPr>
          <p:cNvGraphicFramePr>
            <a:graphicFrameLocks/>
          </p:cNvGraphicFramePr>
          <p:nvPr>
            <p:extLst>
              <p:ext uri="{D42A27DB-BD31-4B8C-83A1-F6EECF244321}">
                <p14:modId xmlns:p14="http://schemas.microsoft.com/office/powerpoint/2010/main" val="3482843681"/>
              </p:ext>
            </p:extLst>
          </p:nvPr>
        </p:nvGraphicFramePr>
        <p:xfrm>
          <a:off x="1201083" y="1394598"/>
          <a:ext cx="9789834" cy="4797760"/>
        </p:xfrm>
        <a:graphic>
          <a:graphicData uri="http://schemas.openxmlformats.org/drawingml/2006/table">
            <a:tbl>
              <a:tblPr/>
              <a:tblGrid>
                <a:gridCol w="3675274">
                  <a:extLst>
                    <a:ext uri="{9D8B030D-6E8A-4147-A177-3AD203B41FA5}">
                      <a16:colId xmlns:a16="http://schemas.microsoft.com/office/drawing/2014/main" val="20000"/>
                    </a:ext>
                  </a:extLst>
                </a:gridCol>
                <a:gridCol w="1434099">
                  <a:extLst>
                    <a:ext uri="{9D8B030D-6E8A-4147-A177-3AD203B41FA5}">
                      <a16:colId xmlns:a16="http://schemas.microsoft.com/office/drawing/2014/main" val="1584285277"/>
                    </a:ext>
                  </a:extLst>
                </a:gridCol>
                <a:gridCol w="1706538">
                  <a:extLst>
                    <a:ext uri="{9D8B030D-6E8A-4147-A177-3AD203B41FA5}">
                      <a16:colId xmlns:a16="http://schemas.microsoft.com/office/drawing/2014/main" val="1087947424"/>
                    </a:ext>
                  </a:extLst>
                </a:gridCol>
                <a:gridCol w="1434099">
                  <a:extLst>
                    <a:ext uri="{9D8B030D-6E8A-4147-A177-3AD203B41FA5}">
                      <a16:colId xmlns:a16="http://schemas.microsoft.com/office/drawing/2014/main" val="2787440999"/>
                    </a:ext>
                  </a:extLst>
                </a:gridCol>
                <a:gridCol w="1539824">
                  <a:extLst>
                    <a:ext uri="{9D8B030D-6E8A-4147-A177-3AD203B41FA5}">
                      <a16:colId xmlns:a16="http://schemas.microsoft.com/office/drawing/2014/main" val="293477700"/>
                    </a:ext>
                  </a:extLst>
                </a:gridCol>
              </a:tblGrid>
              <a:tr h="18624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Treatment-Emergent AEs, %</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T-DXd–THP (n = 320)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ddAC-THP (n = 312)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algn="ctr">
                        <a:lnSpc>
                          <a:spcPct val="90000"/>
                        </a:lnSpc>
                        <a:spcBef>
                          <a:spcPts val="0"/>
                        </a:spcBef>
                        <a:spcAft>
                          <a:spcPts val="0"/>
                        </a:spcAft>
                      </a:pP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839385045"/>
                  </a:ext>
                </a:extLst>
              </a:tr>
              <a:tr h="19163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Any Grade</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algn="ctr">
                        <a:lnSpc>
                          <a:spcPct val="90000"/>
                        </a:lnSpc>
                        <a:spcBef>
                          <a:spcPts val="0"/>
                        </a:spcBef>
                        <a:spcAft>
                          <a:spcPts val="0"/>
                        </a:spcAf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7749">
                <a:tc>
                  <a:txBody>
                    <a:bodyPr/>
                    <a:lstStyle/>
                    <a:p>
                      <a:pPr marL="14287"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4730404"/>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64.7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49244798"/>
                  </a:ext>
                </a:extLst>
              </a:tr>
              <a:tr h="2177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58.8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9082492"/>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47.5</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38047678"/>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Increased transaminases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8989497"/>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3314774"/>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99200921"/>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48337894"/>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25.9</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9142103"/>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22.8</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8.7</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23339377"/>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27.6</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31120477"/>
                  </a:ext>
                </a:extLst>
              </a:tr>
              <a:tr h="217749">
                <a:tc>
                  <a:txBody>
                    <a:bodyPr/>
                    <a:lstStyle/>
                    <a:p>
                      <a:pPr marL="123825" marR="0" lvl="0" indent="-109538"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17.2</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23.4</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00000"/>
                        </a:lnSpc>
                        <a:spcBef>
                          <a:spcPts val="0"/>
                        </a:spcBef>
                        <a:spcAft>
                          <a:spcPts val="0"/>
                        </a:spcAf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13.1</a:t>
                      </a:r>
                    </a:p>
                  </a:txBody>
                  <a:tcPr marL="2243" marR="2243"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3532324"/>
                  </a:ext>
                </a:extLst>
              </a:tr>
            </a:tbl>
          </a:graphicData>
        </a:graphic>
      </p:graphicFrame>
      <p:sp>
        <p:nvSpPr>
          <p:cNvPr id="5" name="Text Box 11">
            <a:extLst>
              <a:ext uri="{FF2B5EF4-FFF2-40B4-BE49-F238E27FC236}">
                <a16:creationId xmlns:a16="http://schemas.microsoft.com/office/drawing/2014/main" id="{208BEFF5-97A8-AD9A-279A-20C153CB475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FAF27-CBA7-DAD7-7F0E-5D55A2644A0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7D56EB4F-D1E3-0095-2178-1AC802565F04}"/>
              </a:ext>
            </a:extLst>
          </p:cNvPr>
          <p:cNvSpPr>
            <a:spLocks noGrp="1" noChangeArrowheads="1"/>
          </p:cNvSpPr>
          <p:nvPr>
            <p:ph type="title"/>
          </p:nvPr>
        </p:nvSpPr>
        <p:spPr/>
        <p:txBody>
          <a:bodyPr/>
          <a:lstStyle/>
          <a:p>
            <a:r>
              <a:rPr lang="en-US" dirty="0"/>
              <a:t>DESTINY-Breast11: Outcomes in T-DXd Alone Arm</a:t>
            </a:r>
            <a:endParaRPr lang="en-US" altLang="en-US" dirty="0"/>
          </a:p>
        </p:txBody>
      </p:sp>
      <p:sp>
        <p:nvSpPr>
          <p:cNvPr id="4" name="Content Placeholder 3">
            <a:extLst>
              <a:ext uri="{FF2B5EF4-FFF2-40B4-BE49-F238E27FC236}">
                <a16:creationId xmlns:a16="http://schemas.microsoft.com/office/drawing/2014/main" id="{3F213038-816C-DA8A-13C9-848E3073AE12}"/>
              </a:ext>
            </a:extLst>
          </p:cNvPr>
          <p:cNvSpPr>
            <a:spLocks noGrp="1"/>
          </p:cNvSpPr>
          <p:nvPr>
            <p:ph idx="1"/>
          </p:nvPr>
        </p:nvSpPr>
        <p:spPr/>
        <p:txBody>
          <a:bodyPr/>
          <a:lstStyle/>
          <a:p>
            <a:pPr marL="0" indent="0">
              <a:buNone/>
            </a:pPr>
            <a:r>
              <a:rPr lang="en-US" sz="2000" dirty="0"/>
              <a:t>Efficacy:</a:t>
            </a:r>
          </a:p>
          <a:p>
            <a:pPr lvl="1"/>
            <a:r>
              <a:rPr lang="en-US" sz="2000" dirty="0"/>
              <a:t>pCR rate at primary analysis: 43.0% (vs 56.3% with ddAC-THP)</a:t>
            </a:r>
          </a:p>
          <a:p>
            <a:pPr lvl="2">
              <a:buFont typeface="Wingdings" panose="05000000000000000000" pitchFamily="2" charset="2"/>
              <a:buChar char="§"/>
            </a:pPr>
            <a:r>
              <a:rPr lang="en-US" sz="1800" dirty="0"/>
              <a:t>At prespecified supplementary analysis: 51.4% (vs 57.2% with ddAC-THP)</a:t>
            </a:r>
          </a:p>
          <a:p>
            <a:pPr lvl="1"/>
            <a:r>
              <a:rPr lang="en-US" sz="2000" dirty="0"/>
              <a:t>24-mo EFS rate: 94.4% (vs 93.1% with ddAC-THP; hazard ratio: 0.82; 95% CI: 0.41-1.62)</a:t>
            </a:r>
          </a:p>
          <a:p>
            <a:r>
              <a:rPr lang="en-US" sz="2000" dirty="0"/>
              <a:t>Safety:</a:t>
            </a:r>
          </a:p>
          <a:p>
            <a:pPr lvl="1"/>
            <a:r>
              <a:rPr lang="en-US" sz="2000" dirty="0"/>
              <a:t>Grade ≥3 AE rate: 22.6% (vs 55.8% with ddAC-THP)</a:t>
            </a:r>
          </a:p>
          <a:p>
            <a:pPr lvl="1"/>
            <a:r>
              <a:rPr lang="en-US" sz="2000" dirty="0"/>
              <a:t>Serious AE rate: 10.2% (vs 20.2% with ddAC-THP)</a:t>
            </a:r>
          </a:p>
          <a:p>
            <a:pPr lvl="1"/>
            <a:r>
              <a:rPr lang="en-US" sz="2000" dirty="0"/>
              <a:t>Left ventricular dysfunction rate: 0.7% (vs 6.1% with ddAC-THP)</a:t>
            </a:r>
          </a:p>
          <a:p>
            <a:pPr lvl="1"/>
            <a:r>
              <a:rPr lang="en-US" sz="2000" dirty="0"/>
              <a:t>Similar (but low) incidence of ILD: 5.1% (vs 4.9% with ddAC-THP)</a:t>
            </a:r>
          </a:p>
          <a:p>
            <a:endParaRPr lang="en-US" sz="2000" dirty="0"/>
          </a:p>
          <a:p>
            <a:endParaRPr lang="en-US" sz="2000" dirty="0"/>
          </a:p>
          <a:p>
            <a:endParaRPr lang="en-US" dirty="0"/>
          </a:p>
        </p:txBody>
      </p:sp>
      <p:sp>
        <p:nvSpPr>
          <p:cNvPr id="5" name="Text Box 11">
            <a:extLst>
              <a:ext uri="{FF2B5EF4-FFF2-40B4-BE49-F238E27FC236}">
                <a16:creationId xmlns:a16="http://schemas.microsoft.com/office/drawing/2014/main" id="{899D4B3A-B662-EAFA-9752-F614339AE4F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0328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E6B84-C00F-F385-33CC-E1CC2187CC12}"/>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7886328-49B3-D659-1706-0C3304366654}"/>
              </a:ext>
            </a:extLst>
          </p:cNvPr>
          <p:cNvSpPr>
            <a:spLocks noGrp="1" noChangeArrowheads="1"/>
          </p:cNvSpPr>
          <p:nvPr>
            <p:ph type="title"/>
          </p:nvPr>
        </p:nvSpPr>
        <p:spPr/>
        <p:txBody>
          <a:bodyPr/>
          <a:lstStyle/>
          <a:p>
            <a:r>
              <a:rPr lang="en-US" dirty="0"/>
              <a:t>DESTINY-Breast11: Investigator’s Conclusions</a:t>
            </a:r>
            <a:endParaRPr lang="en-US" altLang="en-US" dirty="0"/>
          </a:p>
        </p:txBody>
      </p:sp>
      <p:sp>
        <p:nvSpPr>
          <p:cNvPr id="9219" name="Rectangle 3">
            <a:extLst>
              <a:ext uri="{FF2B5EF4-FFF2-40B4-BE49-F238E27FC236}">
                <a16:creationId xmlns:a16="http://schemas.microsoft.com/office/drawing/2014/main" id="{114A2896-015A-92C9-B674-C2E5CC1AE419}"/>
              </a:ext>
            </a:extLst>
          </p:cNvPr>
          <p:cNvSpPr>
            <a:spLocks noGrp="1" noChangeArrowheads="1"/>
          </p:cNvSpPr>
          <p:nvPr>
            <p:ph idx="1"/>
          </p:nvPr>
        </p:nvSpPr>
        <p:spPr/>
        <p:txBody>
          <a:bodyPr/>
          <a:lstStyle/>
          <a:p>
            <a:r>
              <a:rPr lang="en-US" altLang="en-US" sz="2000" dirty="0"/>
              <a:t>In patients with high-risk, HER2+ EBC, neoadjuvant T-DXd followed by THP demonstrated statistically significant and clinically meaningful improved pCR rates of 67.3% vs 56.3% with </a:t>
            </a:r>
            <a:br>
              <a:rPr lang="en-US" altLang="en-US" sz="2000" dirty="0"/>
            </a:br>
            <a:r>
              <a:rPr lang="en-US" altLang="en-US" sz="2000" dirty="0"/>
              <a:t>ddAC-THP (</a:t>
            </a:r>
            <a:r>
              <a:rPr lang="en-US" altLang="en-US" sz="2000" i="1" dirty="0"/>
              <a:t>P </a:t>
            </a:r>
            <a:r>
              <a:rPr lang="en-US" altLang="en-US" sz="2000" dirty="0"/>
              <a:t>= .003), including in patients with HR+ disease</a:t>
            </a:r>
          </a:p>
          <a:p>
            <a:pPr lvl="1"/>
            <a:r>
              <a:rPr lang="en-US" altLang="en-US" sz="2000" dirty="0"/>
              <a:t>pCR benefit with neoadjuvant T-DXd followed by THP was observed across most patient subgroups including age, menopausal status, HER2 status, and node-positive disease </a:t>
            </a:r>
          </a:p>
          <a:p>
            <a:pPr lvl="1"/>
            <a:r>
              <a:rPr lang="en-US" altLang="en-US" sz="2000" dirty="0"/>
              <a:t>Early positive trend toward improved EFS with T-DXd-THP vs ddAC-THP (hazard ratio: 0.56)</a:t>
            </a:r>
          </a:p>
          <a:p>
            <a:r>
              <a:rPr lang="en-US" altLang="en-US" sz="2000" dirty="0"/>
              <a:t>Safety outcomes were more favorable with neoadjuvant T-DXd-THP vs ddAC-THP, including lower rates of grade ≥3 AEs, serious AEs, and AEs leading to dose interruptions</a:t>
            </a:r>
          </a:p>
          <a:p>
            <a:pPr lvl="1"/>
            <a:r>
              <a:rPr lang="en-US" altLang="en-US" sz="1800" dirty="0"/>
              <a:t>Lower rates of hematologic, left ventricular dysfunction, and fatigue</a:t>
            </a:r>
          </a:p>
          <a:p>
            <a:pPr lvl="1"/>
            <a:r>
              <a:rPr lang="en-US" altLang="en-US" sz="1800" dirty="0"/>
              <a:t>Similar low rates of ILD/pneumonitis reported in treatment arms</a:t>
            </a:r>
          </a:p>
          <a:p>
            <a:r>
              <a:rPr lang="en-US" altLang="en-US" sz="2000" dirty="0"/>
              <a:t>Investigators concluded that neoadjuvant T-DXd-THP is superior to ddAC-THP regarding efficacy and safety and may become a preferred regimen in patients with high-risk, HER2+ EBC</a:t>
            </a:r>
          </a:p>
        </p:txBody>
      </p:sp>
      <p:sp>
        <p:nvSpPr>
          <p:cNvPr id="2" name="Text Box 11">
            <a:extLst>
              <a:ext uri="{FF2B5EF4-FFF2-40B4-BE49-F238E27FC236}">
                <a16:creationId xmlns:a16="http://schemas.microsoft.com/office/drawing/2014/main" id="{BFF975A8-2452-47BA-F70D-6B1F8CAE7DF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rPr>
              <a:t>Harbeck. ESMO 2025. Abstr 291O. Harbeck. Ann Oncol.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0533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2" name="TextBox 8">
            <a:extLst>
              <a:ext uri="{FF2B5EF4-FFF2-40B4-BE49-F238E27FC236}">
                <a16:creationId xmlns:a16="http://schemas.microsoft.com/office/drawing/2014/main" id="{A903DC71-DF92-62CA-FAB6-C69A85CF97F1}"/>
              </a:ext>
            </a:extLst>
          </p:cNvPr>
          <p:cNvSpPr txBox="1"/>
          <p:nvPr/>
        </p:nvSpPr>
        <p:spPr bwMode="auto">
          <a:xfrm>
            <a:off x="1134933" y="2864220"/>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b="0" dirty="0">
                <a:solidFill>
                  <a:srgbClr val="455560"/>
                </a:solidFill>
                <a:latin typeface="Calibri" panose="020F0502020204030204" pitchFamily="34" charset="0"/>
                <a:cs typeface="Arial" panose="020B0604020202020204" pitchFamily="34" charset="0"/>
              </a:rPr>
              <a:t>Lung cancers </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e3f5e4-6f28-4f19-ae66-1677b5fa85d1">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8BDDADD1FC0ABC4FAE69BCC78CC1C609" ma:contentTypeVersion="10" ma:contentTypeDescription="Create a new document." ma:contentTypeScope="" ma:versionID="5c787af5bdd210b569cbd4ce97378395">
  <xsd:schema xmlns:xsd="http://www.w3.org/2001/XMLSchema" xmlns:xs="http://www.w3.org/2001/XMLSchema" xmlns:p="http://schemas.microsoft.com/office/2006/metadata/properties" xmlns:ns2="d2e3f5e4-6f28-4f19-ae66-1677b5fa85d1" xmlns:ns3="22fd6914-46d4-4c7e-bbad-46e82841b69d" targetNamespace="http://schemas.microsoft.com/office/2006/metadata/properties" ma:root="true" ma:fieldsID="124e8f81c9ee8bb11cb0d0dfe0df4518" ns2:_="" ns3:_="">
    <xsd:import namespace="d2e3f5e4-6f28-4f19-ae66-1677b5fa85d1"/>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e3f5e4-6f28-4f19-ae66-1677b5fa85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d2e3f5e4-6f28-4f19-ae66-1677b5fa85d1"/>
    <ds:schemaRef ds:uri="http://schemas.microsoft.com/office/infopath/2007/PartnerControls"/>
    <ds:schemaRef ds:uri="http://www.w3.org/XML/1998/namespace"/>
    <ds:schemaRef ds:uri="http://schemas.microsoft.com/office/2006/documentManagement/types"/>
    <ds:schemaRef ds:uri="http://schemas.microsoft.com/office/2006/metadata/properties"/>
    <ds:schemaRef ds:uri="http://purl.org/dc/elements/1.1/"/>
    <ds:schemaRef ds:uri="22fd6914-46d4-4c7e-bbad-46e82841b69d"/>
    <ds:schemaRef ds:uri="http://purl.org/dc/dcmitype/"/>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0042666A-DB3B-44CB-A951-6653F0730E5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e3f5e4-6f28-4f19-ae66-1677b5fa85d1"/>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2473</TotalTime>
  <Words>2538</Words>
  <Application>Microsoft Office PowerPoint</Application>
  <PresentationFormat>Widescreen</PresentationFormat>
  <Paragraphs>555</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Times</vt:lpstr>
      <vt:lpstr>Wingdings</vt:lpstr>
      <vt:lpstr>2022_CCO_Template</vt:lpstr>
      <vt:lpstr>DESTINY-Breast11: Phase III Study of Neoadjuvant T-DXd With or Without THP vs ddAC-THP in Patients With High-Risk HER2-Positive EBC</vt:lpstr>
      <vt:lpstr>About These Slides</vt:lpstr>
      <vt:lpstr>DESTINY-Breast11: Background</vt:lpstr>
      <vt:lpstr>DESTINY-Breast11: Study Design</vt:lpstr>
      <vt:lpstr>DESTINY-Breast11: Baseline Characteristics</vt:lpstr>
      <vt:lpstr>DESTINY-Breast11: pCR (Primary Endpoint)</vt:lpstr>
      <vt:lpstr>DESTINY-Breast11: pCR by Subgroup</vt:lpstr>
      <vt:lpstr>DESTINY-Breast11: Other Efficacy Outcomes</vt:lpstr>
      <vt:lpstr>DESTINY-Breast11: Safety Summary</vt:lpstr>
      <vt:lpstr>DESTINY-Breast11: Most Common Treatment-Emergent AEs (≥20% of Patients in Either Arm)</vt:lpstr>
      <vt:lpstr>DESTINY-Breast11: Outcomes in T-DXd Alone Arm</vt:lpstr>
      <vt:lpstr>DESTINY-Breast11: Investigator’s Conclusions</vt:lpstr>
      <vt:lpstr>Go Online for More CCO  Coverage of ESMO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DESTINY-Breast11: Phase III Study of Neoadjuvant T-DXd With or Without THP vs ddAC-THP in Patients With High-Risk HER2-Positive EBC</dc:title>
  <dc:creator>Preferred User</dc:creator>
  <cp:lastModifiedBy>Valerie Wenzel</cp:lastModifiedBy>
  <cp:revision>44</cp:revision>
  <cp:lastPrinted>2016-09-26T20:21:49Z</cp:lastPrinted>
  <dcterms:created xsi:type="dcterms:W3CDTF">2005-05-27T15:08:01Z</dcterms:created>
  <dcterms:modified xsi:type="dcterms:W3CDTF">2025-10-24T19:45:08Z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0x0101008BDDADD1FC0ABC4FAE69BCC78CC1C609</vt:lpwstr>
  </property>
  <property fmtid="{D5CDD505-2E9C-101B-9397-08002B2CF9AE}" pid="9" name="MediaServiceImageTags">
    <vt:lpwstr/>
  </property>
</Properties>
</file>