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22"/>
  </p:notesMasterIdLst>
  <p:sldIdLst>
    <p:sldId id="551" r:id="rId6"/>
    <p:sldId id="308" r:id="rId7"/>
    <p:sldId id="543" r:id="rId8"/>
    <p:sldId id="554" r:id="rId9"/>
    <p:sldId id="544" r:id="rId10"/>
    <p:sldId id="561" r:id="rId11"/>
    <p:sldId id="562" r:id="rId12"/>
    <p:sldId id="563" r:id="rId13"/>
    <p:sldId id="565" r:id="rId14"/>
    <p:sldId id="566" r:id="rId15"/>
    <p:sldId id="567" r:id="rId16"/>
    <p:sldId id="559" r:id="rId17"/>
    <p:sldId id="570" r:id="rId18"/>
    <p:sldId id="547" r:id="rId19"/>
    <p:sldId id="569" r:id="rId20"/>
    <p:sldId id="55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Mindy Tanzola" initials="MT" lastIdx="4" clrIdx="7">
    <p:extLst>
      <p:ext uri="{19B8F6BF-5375-455C-9EA6-DF929625EA0E}">
        <p15:presenceInfo xmlns:p15="http://schemas.microsoft.com/office/powerpoint/2012/main" userId="S::mindy@scienceink.com::e94da788-77e6-4b26-ae6d-484e8c0095ed" providerId="AD"/>
      </p:ext>
    </p:extLst>
  </p:cmAuthor>
  <p:cmAuthor id="2" name=" " initials="MAC" lastIdx="11" clrIdx="1"/>
  <p:cmAuthor id="9" name="spantry@clinicaloptions.com" initials="s" lastIdx="4" clrIdx="8">
    <p:extLst>
      <p:ext uri="{19B8F6BF-5375-455C-9EA6-DF929625EA0E}">
        <p15:presenceInfo xmlns:p15="http://schemas.microsoft.com/office/powerpoint/2012/main" userId="spantry@clinicaloptions.com" providerId="None"/>
      </p:ext>
    </p:extLst>
  </p:cmAuthor>
  <p:cmAuthor id="3" name="Andrew Bowser" initials="AB" lastIdx="1" clrIdx="2"/>
  <p:cmAuthor id="10" name="Rachael Andrie" initials="RA" lastIdx="27" clrIdx="9">
    <p:extLst>
      <p:ext uri="{19B8F6BF-5375-455C-9EA6-DF929625EA0E}">
        <p15:presenceInfo xmlns:p15="http://schemas.microsoft.com/office/powerpoint/2012/main" userId="S::randrie@clinicaloptions.com::311027c1-cf79-416d-b346-5f38dcd95c11" providerId="AD"/>
      </p:ext>
    </p:extLst>
  </p:cmAuthor>
  <p:cmAuthor id="4" name="Melanie Couton" initials="MAC" lastIdx="1" clrIdx="3"/>
  <p:cmAuthor id="11" name="CLINICALOPTIONS\tquill" initials="C" lastIdx="6" clrIdx="10">
    <p:extLst>
      <p:ext uri="{19B8F6BF-5375-455C-9EA6-DF929625EA0E}">
        <p15:presenceInfo xmlns:p15="http://schemas.microsoft.com/office/powerpoint/2012/main" userId="CLINICALOPTIONS\tquill"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Christy Seals" initials="CS" lastIdx="1" clrIdx="11">
    <p:extLst>
      <p:ext uri="{19B8F6BF-5375-455C-9EA6-DF929625EA0E}">
        <p15:presenceInfo xmlns:p15="http://schemas.microsoft.com/office/powerpoint/2012/main" userId="S::cseals@clinicaloptions.com::0852e532-1f9e-4bbf-9b56-be19a9543a31"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C1364A-78CC-4BE7-866E-13D502A4A874}" v="56" dt="2022-06-17T15:05:01.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HCT, hematopoietic cell transplantation; MRD, measurable residual disease; NGS, next-generation sequencing.</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037653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AlloHCT, allogeneic hematopoietic cell transplantation; ALWG, Acute Leukemia Working Group; AML, acute myeloid leukemia; CIBMTR, Center for International Blood and Marrow Transplant Research; CR, </a:t>
            </a:r>
            <a:r>
              <a:rPr lang="en-US" altLang="en-US" sz="1200" b="0" i="1" dirty="0"/>
              <a:t>complete remission; </a:t>
            </a:r>
            <a:r>
              <a:rPr lang="en-US" b="0" i="1" dirty="0"/>
              <a:t>MRD, measurable residual disease; NGS, next-generation sequencing.</a:t>
            </a:r>
            <a:endParaRPr lang="en-US" b="0"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150610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AlloHCT, allogeneic hematopoietic cell transplantation; AML, acute myeloid leukemia; APL, acute promyelocytic leukemia; CIBMTR, Center for International Blood and Marrow Transplant Research; CR1, first complete remission; gDNA, genomic DNA; </a:t>
            </a:r>
            <a:r>
              <a:rPr lang="en-US" b="0" i="1" dirty="0"/>
              <a:t>MRD, measurable residual disease; NGS, next-generation sequencing.</a:t>
            </a:r>
            <a:endParaRPr lang="en-US" b="0"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665835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AML, acute myeloid leukemia; ATG, antithymocyte globulin; HCT-CI, hematopoietic cell transplantation</a:t>
            </a:r>
            <a:r>
              <a:rPr lang="en-US" b="0" i="1" dirty="0">
                <a:latin typeface="Calibri" panose="020F0502020204030204" pitchFamily="34" charset="0"/>
                <a:cs typeface="Calibri" panose="020F0502020204030204" pitchFamily="34" charset="0"/>
              </a:rPr>
              <a:t>–</a:t>
            </a:r>
            <a:r>
              <a:rPr lang="en-US" b="0" i="1" dirty="0"/>
              <a:t>specific comorbidity index; HLA, human leukocyte antigen; ITD, internal tandem duplication; MAC, myeloablative conditioning; MDS, myelodysplastic syndromes; MPN, myeloproliferative neoplasm; RIC, reduced-intensity conditioning; TKD, tyrosine kinase domain.</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926304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AlloHCT, allogeneic hematopoietic cell transplantation; ddPCR, droplet digital polymerase chain reaction; ITD, internal tandem duplication; MRD, measurable residual disease; NGS, next-generation sequencing; TKD, tyrosine kinase domain.</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4102059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ITD, internal tandem duplication; MRD, measurable residual disease; NGS, next-generation sequencing.</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881219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AML, acute myeloid leukemia; ELN, European LeukemiaNet; HCT-CI, hematopoietic cell transplantation</a:t>
            </a:r>
            <a:r>
              <a:rPr lang="en-US" b="0" i="1" dirty="0">
                <a:latin typeface="Calibri" panose="020F0502020204030204" pitchFamily="34" charset="0"/>
                <a:cs typeface="Calibri" panose="020F0502020204030204" pitchFamily="34" charset="0"/>
              </a:rPr>
              <a:t>–</a:t>
            </a:r>
            <a:r>
              <a:rPr lang="en-US" b="0" i="1" dirty="0"/>
              <a:t>specific comorbidity index; ITD, internal tandem duplication; MDS, myelodysplastic syndromes; MPN, myeloproliferative neoplasm; TKD, tyrosine kinase domain.</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356600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ATG, antithymocyte globulin; HLA, human leukocyte antigen; ITD, internal tandem duplication; MAC, myeloablative conditioning; RIC, reduced-intensity conditioning.</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419686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ITD, internal tandem duplication; MRD, measurable residual disease; NGS, next-generation sequencing; 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120795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ITD, internal tandem duplication; MRD, measurable residual disease; mut, mutation; NGS, next-generation sequencing; NRM, nonrelapse mortality; OS, overall survival; TKD, tyrosine kinase domain.</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1533310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ITD, internal tandem duplication; MAC, myeloablative conditioning; MRD, measurable residual disease; NGS, next-generation sequencing; NMA, nonmyeloablative; NRM, nonrelapse mortality; OS, overall survival; RIC, reduced-intensity conditioning.</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1223043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ELN, European LeukemiaNet; ITD, internal tandem duplication; mut, mutation; RIC, reduced-intensity conditioning.</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14</a:t>
            </a:fld>
            <a:endParaRPr lang="en-US" dirty="0"/>
          </a:p>
        </p:txBody>
      </p:sp>
    </p:spTree>
    <p:extLst>
      <p:ext uri="{BB962C8B-B14F-4D97-AF65-F5344CB8AC3E}">
        <p14:creationId xmlns:p14="http://schemas.microsoft.com/office/powerpoint/2010/main" val="31950365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AlloHCT, allogeneic hematopoietic cell transplantation; AML, acute myeloid leukemia; CR1, first complete remission; HCT, hematopoietic cell transplantation; ITD, internal tandem duplication; MRD, measurable residual disease; NGS, next-generation sequencing; RIC, reduced-intensity conditioning.</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15</a:t>
            </a:fld>
            <a:endParaRPr lang="en-US" dirty="0"/>
          </a:p>
        </p:txBody>
      </p:sp>
    </p:spTree>
    <p:extLst>
      <p:ext uri="{BB962C8B-B14F-4D97-AF65-F5344CB8AC3E}">
        <p14:creationId xmlns:p14="http://schemas.microsoft.com/office/powerpoint/2010/main" val="2128157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Pre-MEASURE: Retrospective </a:t>
            </a:r>
            <a:br>
              <a:rPr lang="en-US" altLang="en-US" sz="4000" dirty="0"/>
            </a:br>
            <a:r>
              <a:rPr lang="en-US" altLang="en-US" sz="4000" dirty="0"/>
              <a:t>Analysis of the Prognostic Significance of </a:t>
            </a:r>
            <a:br>
              <a:rPr lang="en-US" altLang="en-US" sz="4000" dirty="0"/>
            </a:br>
            <a:r>
              <a:rPr lang="en-US" altLang="en-US" sz="4000" dirty="0"/>
              <a:t>NGS-MRD Testing in Patients With AML in </a:t>
            </a:r>
            <a:br>
              <a:rPr lang="en-US" altLang="en-US" sz="4000" dirty="0"/>
            </a:br>
            <a:r>
              <a:rPr lang="en-US" altLang="en-US" sz="4000" dirty="0"/>
              <a:t>First Remission Prior to Allogeneic HCT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5154" y="6062255"/>
            <a:ext cx="516096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MRD positivity is associated with an increased risk of relapse and poor prognosis in patients with AML in cytomorphologic CR prior to alloHCT</a:t>
            </a:r>
            <a:r>
              <a:rPr lang="en-US" altLang="en-US" sz="2200" baseline="30000" dirty="0"/>
              <a:t>1,2</a:t>
            </a:r>
            <a:endParaRPr lang="en-US" altLang="en-US" sz="2200" dirty="0"/>
          </a:p>
          <a:p>
            <a:r>
              <a:rPr lang="en-US" altLang="en-US" sz="2200" dirty="0"/>
              <a:t>Barriers to adoption of MRD testing include perceived lack of standardization and added value and uncertainty about generalizability of single-center data</a:t>
            </a:r>
            <a:r>
              <a:rPr lang="en-US" altLang="en-US" sz="2200" baseline="30000" dirty="0"/>
              <a:t>3</a:t>
            </a:r>
            <a:endParaRPr lang="en-US" altLang="en-US" sz="2200" dirty="0"/>
          </a:p>
          <a:p>
            <a:pPr lvl="1"/>
            <a:r>
              <a:rPr lang="en-US" altLang="en-US" sz="2000" dirty="0"/>
              <a:t>Need for hard data from large multicenter study on utility of central MRD testing in AML</a:t>
            </a:r>
          </a:p>
          <a:p>
            <a:r>
              <a:rPr lang="en-US" altLang="en-US" sz="2200" dirty="0"/>
              <a:t>Pre-MEASURE evaluated the utility of central pre-alloHCT NGS-MRD testing in patients with AML using CIBMTR samples</a:t>
            </a:r>
            <a:r>
              <a:rPr lang="en-US" altLang="en-US" sz="2200" baseline="30000" dirty="0"/>
              <a:t>3</a:t>
            </a:r>
            <a:endParaRPr lang="en-US" altLang="en-US" sz="2200" dirty="0"/>
          </a:p>
          <a:p>
            <a:pPr lvl="1"/>
            <a:r>
              <a:rPr lang="en-US" altLang="en-US" sz="2000" dirty="0"/>
              <a:t>CIBMTR biobank collects pre-alloHCT blood samples</a:t>
            </a:r>
          </a:p>
          <a:p>
            <a:pPr lvl="1"/>
            <a:r>
              <a:rPr lang="en-US" sz="2000" dirty="0"/>
              <a:t>Datasets from prior ALWG studies are cleaned and public </a:t>
            </a:r>
          </a:p>
          <a:p>
            <a:pPr lvl="1"/>
            <a:r>
              <a:rPr lang="en-US" sz="2000" dirty="0"/>
              <a:t>Data are collected on </a:t>
            </a:r>
            <a:r>
              <a:rPr lang="en-US" sz="2000" i="1" dirty="0"/>
              <a:t>FLT3, NPM1, IDH1/2, </a:t>
            </a:r>
            <a:r>
              <a:rPr lang="en-US" sz="2000" dirty="0"/>
              <a:t>and </a:t>
            </a:r>
            <a:r>
              <a:rPr lang="en-US" sz="2000" i="1" dirty="0"/>
              <a:t>KIT </a:t>
            </a:r>
            <a:r>
              <a:rPr lang="en-US" sz="2000" dirty="0"/>
              <a:t>mutation status </a:t>
            </a:r>
          </a:p>
          <a:p>
            <a:pPr lvl="1"/>
            <a:r>
              <a:rPr lang="en-US" sz="2000" dirty="0"/>
              <a:t>NIH intramural funding of liquid handling robots </a:t>
            </a:r>
            <a:endParaRPr lang="en-US" altLang="en-US" sz="2000" dirty="0"/>
          </a:p>
          <a:p>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Buckley. Haematologica</a:t>
            </a:r>
            <a:r>
              <a:rPr lang="en-US" altLang="en-US" sz="1200" b="0" i="1"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2017;102:865. 2. Short. JAMA</a:t>
            </a:r>
            <a:r>
              <a:rPr lang="en-US" altLang="en-US" sz="1200" b="0" i="1"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Oncol. 2020;6:1890. 3. 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Study Design</a:t>
            </a:r>
            <a:endParaRPr lang="en-US" altLang="en-US" dirty="0"/>
          </a:p>
        </p:txBody>
      </p:sp>
      <p:sp>
        <p:nvSpPr>
          <p:cNvPr id="6" name="Content Placeholder 2">
            <a:extLst>
              <a:ext uri="{FF2B5EF4-FFF2-40B4-BE49-F238E27FC236}">
                <a16:creationId xmlns:a16="http://schemas.microsoft.com/office/drawing/2014/main" id="{F0A52E6B-3D96-7E60-E8AA-99AB4A687232}"/>
              </a:ext>
            </a:extLst>
          </p:cNvPr>
          <p:cNvSpPr>
            <a:spLocks noGrp="1"/>
          </p:cNvSpPr>
          <p:nvPr>
            <p:ph idx="1"/>
          </p:nvPr>
        </p:nvSpPr>
        <p:spPr>
          <a:xfrm>
            <a:off x="604675" y="1513047"/>
            <a:ext cx="10877529" cy="4797812"/>
          </a:xfrm>
        </p:spPr>
        <p:txBody>
          <a:bodyPr/>
          <a:lstStyle/>
          <a:p>
            <a:r>
              <a:rPr lang="en-US" sz="2600" dirty="0"/>
              <a:t>Retrospective multisite analysis of adults with non-APL AML in CR1 who underwent a first alloHCT from 2013-2017 (N = 1075)</a:t>
            </a:r>
          </a:p>
          <a:p>
            <a:pPr lvl="1"/>
            <a:r>
              <a:rPr lang="en-US" sz="2400" dirty="0"/>
              <a:t>Available banked blood sample collected within 100 days prior to alloHCT</a:t>
            </a:r>
          </a:p>
          <a:p>
            <a:pPr lvl="1"/>
            <a:r>
              <a:rPr lang="en-US" sz="2400" dirty="0"/>
              <a:t>Reported to CIBMTR as </a:t>
            </a:r>
            <a:r>
              <a:rPr lang="en-US" sz="2400" i="1" dirty="0"/>
              <a:t>FLT3, NPM1, IDH1, IDH2, </a:t>
            </a:r>
            <a:r>
              <a:rPr lang="en-US" sz="2400" dirty="0"/>
              <a:t>and/or </a:t>
            </a:r>
            <a:r>
              <a:rPr lang="en-US" sz="2400" i="1" dirty="0"/>
              <a:t>KIT</a:t>
            </a:r>
            <a:r>
              <a:rPr lang="en-US" sz="2400" dirty="0"/>
              <a:t>-mutated </a:t>
            </a:r>
            <a:br>
              <a:rPr lang="en-US" sz="2400" dirty="0"/>
            </a:br>
            <a:r>
              <a:rPr lang="en-US" sz="2400" dirty="0"/>
              <a:t>pre-alloHCT</a:t>
            </a:r>
          </a:p>
          <a:p>
            <a:pPr lvl="1"/>
            <a:r>
              <a:rPr lang="en-US" sz="2400" dirty="0"/>
              <a:t>500 ng gDNA evaluated with ultra-deep, error-corrected, anchored multiplex PCR</a:t>
            </a:r>
            <a:r>
              <a:rPr lang="en-US" sz="2400" dirty="0">
                <a:cs typeface="Calibri" panose="020F0502020204030204" pitchFamily="34" charset="0"/>
              </a:rPr>
              <a:t>–</a:t>
            </a:r>
            <a:r>
              <a:rPr lang="en-US" sz="2400" dirty="0"/>
              <a:t>based NGS-MRD</a:t>
            </a:r>
          </a:p>
          <a:p>
            <a:pPr lvl="1"/>
            <a:r>
              <a:rPr lang="en-US" sz="2400" dirty="0"/>
              <a:t>Evaluated the prognostic value of NGS-MRD detection of mutations on relapse rate, nonrelapsed mortality, relapse-free survival, and overall survival</a:t>
            </a:r>
          </a:p>
        </p:txBody>
      </p:sp>
      <p:sp>
        <p:nvSpPr>
          <p:cNvPr id="22" name="Text Box 15">
            <a:extLst>
              <a:ext uri="{FF2B5EF4-FFF2-40B4-BE49-F238E27FC236}">
                <a16:creationId xmlns:a16="http://schemas.microsoft.com/office/drawing/2014/main" id="{E5C105A7-1715-E5C6-2596-FA562E0D238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21421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5">
            <a:extLst>
              <a:ext uri="{FF2B5EF4-FFF2-40B4-BE49-F238E27FC236}">
                <a16:creationId xmlns:a16="http://schemas.microsoft.com/office/drawing/2014/main" id="{18569C6B-3D1D-4046-A742-7CF78CA613B6}"/>
              </a:ext>
            </a:extLst>
          </p:cNvPr>
          <p:cNvGraphicFramePr>
            <a:graphicFrameLocks noGrp="1"/>
          </p:cNvGraphicFramePr>
          <p:nvPr>
            <p:ph sz="half" idx="2"/>
            <p:extLst>
              <p:ext uri="{D42A27DB-BD31-4B8C-83A1-F6EECF244321}">
                <p14:modId xmlns:p14="http://schemas.microsoft.com/office/powerpoint/2010/main" val="841475593"/>
              </p:ext>
            </p:extLst>
          </p:nvPr>
        </p:nvGraphicFramePr>
        <p:xfrm>
          <a:off x="6339840" y="1605208"/>
          <a:ext cx="5394960" cy="4389120"/>
        </p:xfrm>
        <a:graphic>
          <a:graphicData uri="http://schemas.openxmlformats.org/drawingml/2006/table">
            <a:tbl>
              <a:tblPr firstRow="1" bandRow="1">
                <a:tableStyleId>{5C22544A-7EE6-4342-B048-85BDC9FD1C3A}</a:tableStyleId>
              </a:tblPr>
              <a:tblGrid>
                <a:gridCol w="35661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302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1 (n = 454)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wild-type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Conditioning regimen,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MAC/RIC with melphalan/RIC-other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56/19/25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1643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Graft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blood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Bone marrow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Cord blood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287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4293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Donor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HLA identical sibling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Haploidentical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Matched unrelated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Cord blood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Mismatched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ATG yes,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 (27)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bl>
          </a:graphicData>
        </a:graphic>
      </p:graphicFrame>
      <p:graphicFrame>
        <p:nvGraphicFramePr>
          <p:cNvPr id="7" name="Content Placeholder 5">
            <a:extLst>
              <a:ext uri="{FF2B5EF4-FFF2-40B4-BE49-F238E27FC236}">
                <a16:creationId xmlns:a16="http://schemas.microsoft.com/office/drawing/2014/main" id="{CEE35325-E4CC-B171-4B7A-BF7ECD214945}"/>
              </a:ext>
            </a:extLst>
          </p:cNvPr>
          <p:cNvGraphicFramePr>
            <a:graphicFrameLocks/>
          </p:cNvGraphicFramePr>
          <p:nvPr>
            <p:extLst>
              <p:ext uri="{D42A27DB-BD31-4B8C-83A1-F6EECF244321}">
                <p14:modId xmlns:p14="http://schemas.microsoft.com/office/powerpoint/2010/main" val="591419705"/>
              </p:ext>
            </p:extLst>
          </p:nvPr>
        </p:nvGraphicFramePr>
        <p:xfrm>
          <a:off x="496951" y="1605208"/>
          <a:ext cx="5376672" cy="4434852"/>
        </p:xfrm>
        <a:graphic>
          <a:graphicData uri="http://schemas.openxmlformats.org/drawingml/2006/table">
            <a:tbl>
              <a:tblPr firstRow="1" bandRow="1">
                <a:tableStyleId>{5C22544A-7EE6-4342-B048-85BDC9FD1C3A}</a:tableStyleId>
              </a:tblPr>
              <a:tblGrid>
                <a:gridCol w="3371811">
                  <a:extLst>
                    <a:ext uri="{9D8B030D-6E8A-4147-A177-3AD203B41FA5}">
                      <a16:colId xmlns:a16="http://schemas.microsoft.com/office/drawing/2014/main" val="20000"/>
                    </a:ext>
                  </a:extLst>
                </a:gridCol>
                <a:gridCol w="2004861">
                  <a:extLst>
                    <a:ext uri="{9D8B030D-6E8A-4147-A177-3AD203B41FA5}">
                      <a16:colId xmlns:a16="http://schemas.microsoft.com/office/drawing/2014/main" val="20001"/>
                    </a:ext>
                  </a:extLst>
                </a:gridCol>
              </a:tblGrid>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1 (n = 454)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85148">
                <a:tc>
                  <a:txBody>
                    <a:bodyPr/>
                    <a:lstStyle/>
                    <a:p>
                      <a:pPr marL="0" indent="0" algn="l">
                        <a:buFont typeface="Arial" panose="020B0604020202020204" pitchFamily="34" charset="0"/>
                        <a:buNone/>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56.8 (18.4-75.6)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 (52)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Caucasian,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374 (82)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HCT-CI &gt;2,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209 (46)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5891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Secondary AML,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Therapy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Transformed MDS/MPN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390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381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ELN risk favorable/int/adverse,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19/48/32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993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mutation,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-TKD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KIT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Baseline Characteristics of Initial Series (Cohort 1)</a:t>
            </a:r>
            <a:endParaRPr lang="en-US" altLang="en-US" dirty="0"/>
          </a:p>
        </p:txBody>
      </p:sp>
      <p:sp>
        <p:nvSpPr>
          <p:cNvPr id="6" name="Text Box 15">
            <a:extLst>
              <a:ext uri="{FF2B5EF4-FFF2-40B4-BE49-F238E27FC236}">
                <a16:creationId xmlns:a16="http://schemas.microsoft.com/office/drawing/2014/main" id="{FD933A10-5EF0-3E12-8995-F1E15259FB4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NGS-MRD Variants Detected </a:t>
            </a:r>
            <a:br>
              <a:rPr lang="en-US" altLang="en-US" dirty="0"/>
            </a:br>
            <a:r>
              <a:rPr lang="en-US" altLang="en-US" dirty="0"/>
              <a:t>Pre-AlloHCT </a:t>
            </a:r>
            <a:r>
              <a:rPr lang="en-US" dirty="0"/>
              <a:t>in Initial Series (Cohort 1)</a:t>
            </a:r>
            <a:endParaRPr lang="en-US" altLang="en-US" dirty="0"/>
          </a:p>
        </p:txBody>
      </p:sp>
      <p:sp>
        <p:nvSpPr>
          <p:cNvPr id="2" name="Content Placeholder 1">
            <a:extLst>
              <a:ext uri="{FF2B5EF4-FFF2-40B4-BE49-F238E27FC236}">
                <a16:creationId xmlns:a16="http://schemas.microsoft.com/office/drawing/2014/main" id="{023DA022-3A93-7BD2-4D7A-C2C741D466E9}"/>
              </a:ext>
            </a:extLst>
          </p:cNvPr>
          <p:cNvSpPr>
            <a:spLocks noGrp="1"/>
          </p:cNvSpPr>
          <p:nvPr>
            <p:ph sz="half" idx="1"/>
          </p:nvPr>
        </p:nvSpPr>
        <p:spPr/>
        <p:txBody>
          <a:bodyPr/>
          <a:lstStyle/>
          <a:p>
            <a:r>
              <a:rPr lang="en-US" dirty="0"/>
              <a:t>177 variants detected overall</a:t>
            </a:r>
          </a:p>
          <a:p>
            <a:r>
              <a:rPr lang="en-US" dirty="0"/>
              <a:t>29% of patients (131/454) were MRD positive prior to alloHCT</a:t>
            </a:r>
          </a:p>
          <a:p>
            <a:r>
              <a:rPr lang="en-US" dirty="0"/>
              <a:t>114 variants were evaluated by ddPCR, yielding 100% orthogonal validation rate</a:t>
            </a:r>
          </a:p>
          <a:p>
            <a:pPr lvl="1"/>
            <a:r>
              <a:rPr lang="en-US" dirty="0"/>
              <a:t>Specificity prioritized over sensitivity </a:t>
            </a:r>
          </a:p>
        </p:txBody>
      </p:sp>
      <p:sp>
        <p:nvSpPr>
          <p:cNvPr id="3" name="Content Placeholder 2">
            <a:extLst>
              <a:ext uri="{FF2B5EF4-FFF2-40B4-BE49-F238E27FC236}">
                <a16:creationId xmlns:a16="http://schemas.microsoft.com/office/drawing/2014/main" id="{6B114802-0B5F-CA7C-3747-201D64A9F5AB}"/>
              </a:ext>
            </a:extLst>
          </p:cNvPr>
          <p:cNvSpPr>
            <a:spLocks noGrp="1"/>
          </p:cNvSpPr>
          <p:nvPr>
            <p:ph sz="half" idx="2"/>
          </p:nvPr>
        </p:nvSpPr>
        <p:spPr>
          <a:xfrm>
            <a:off x="6252634" y="1510730"/>
            <a:ext cx="5229570" cy="999636"/>
          </a:xfrm>
        </p:spPr>
        <p:txBody>
          <a:bodyPr/>
          <a:lstStyle/>
          <a:p>
            <a:r>
              <a:rPr lang="en-US" dirty="0"/>
              <a:t>Variants selected for MRD testing based on univariate Cox regression analysis for relapse</a:t>
            </a:r>
          </a:p>
        </p:txBody>
      </p:sp>
      <p:graphicFrame>
        <p:nvGraphicFramePr>
          <p:cNvPr id="8" name="Content Placeholder 5">
            <a:extLst>
              <a:ext uri="{FF2B5EF4-FFF2-40B4-BE49-F238E27FC236}">
                <a16:creationId xmlns:a16="http://schemas.microsoft.com/office/drawing/2014/main" id="{5F15645E-8F58-2A16-6CE6-8D34B73EAC99}"/>
              </a:ext>
            </a:extLst>
          </p:cNvPr>
          <p:cNvGraphicFramePr>
            <a:graphicFrameLocks/>
          </p:cNvGraphicFramePr>
          <p:nvPr>
            <p:extLst>
              <p:ext uri="{D42A27DB-BD31-4B8C-83A1-F6EECF244321}">
                <p14:modId xmlns:p14="http://schemas.microsoft.com/office/powerpoint/2010/main" val="241694129"/>
              </p:ext>
            </p:extLst>
          </p:nvPr>
        </p:nvGraphicFramePr>
        <p:xfrm>
          <a:off x="6252634" y="2926000"/>
          <a:ext cx="5462226" cy="2806753"/>
        </p:xfrm>
        <a:graphic>
          <a:graphicData uri="http://schemas.openxmlformats.org/drawingml/2006/table">
            <a:tbl>
              <a:tblPr firstRow="1" bandRow="1">
                <a:tableStyleId>{5C22544A-7EE6-4342-B048-85BDC9FD1C3A}</a:tableStyleId>
              </a:tblPr>
              <a:tblGrid>
                <a:gridCol w="1283001">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1436025">
                  <a:extLst>
                    <a:ext uri="{9D8B030D-6E8A-4147-A177-3AD203B41FA5}">
                      <a16:colId xmlns:a16="http://schemas.microsoft.com/office/drawing/2014/main" val="3275317873"/>
                    </a:ext>
                  </a:extLst>
                </a:gridCol>
              </a:tblGrid>
              <a:tr h="302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Variant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HR for Relapse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20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2.977 (1.957-4.529)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2.822 (1.95-4.084)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1643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-TKD</a:t>
                      </a:r>
                      <a:endPar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1.73 (0.428-6.998)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4293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KIT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(0-inf)</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1.289 (0.677-2.452)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1.362 (0.831-2.233)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40868416"/>
                  </a:ext>
                </a:extLst>
              </a:tr>
            </a:tbl>
          </a:graphicData>
        </a:graphic>
      </p:graphicFrame>
      <p:sp>
        <p:nvSpPr>
          <p:cNvPr id="7" name="Text Box 15">
            <a:extLst>
              <a:ext uri="{FF2B5EF4-FFF2-40B4-BE49-F238E27FC236}">
                <a16:creationId xmlns:a16="http://schemas.microsoft.com/office/drawing/2014/main" id="{BF0F2A25-8967-7A54-4537-32495ECD94A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
        <p:nvSpPr>
          <p:cNvPr id="5" name="Rectangle 4">
            <a:extLst>
              <a:ext uri="{FF2B5EF4-FFF2-40B4-BE49-F238E27FC236}">
                <a16:creationId xmlns:a16="http://schemas.microsoft.com/office/drawing/2014/main" id="{49E09770-5EA7-BD61-B164-B5EE3554C9B7}"/>
              </a:ext>
            </a:extLst>
          </p:cNvPr>
          <p:cNvSpPr/>
          <p:nvPr/>
        </p:nvSpPr>
        <p:spPr bwMode="auto">
          <a:xfrm>
            <a:off x="6252634" y="3336965"/>
            <a:ext cx="5462226" cy="77189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984759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Prognostic Value of </a:t>
            </a:r>
            <a:r>
              <a:rPr lang="en-US" altLang="en-US" dirty="0"/>
              <a:t>NGS-MRD</a:t>
            </a:r>
            <a:r>
              <a:rPr lang="en-US" dirty="0"/>
              <a:t> in </a:t>
            </a:r>
            <a:br>
              <a:rPr lang="en-US" dirty="0"/>
            </a:br>
            <a:r>
              <a:rPr lang="en-US" dirty="0"/>
              <a:t>Initial Series (Cohort 1)</a:t>
            </a:r>
            <a:endParaRPr lang="en-US" altLang="en-US" dirty="0"/>
          </a:p>
        </p:txBody>
      </p:sp>
      <p:sp>
        <p:nvSpPr>
          <p:cNvPr id="7" name="Content Placeholder 1">
            <a:extLst>
              <a:ext uri="{FF2B5EF4-FFF2-40B4-BE49-F238E27FC236}">
                <a16:creationId xmlns:a16="http://schemas.microsoft.com/office/drawing/2014/main" id="{58274876-233F-F94E-3D14-6636D776F37A}"/>
              </a:ext>
            </a:extLst>
          </p:cNvPr>
          <p:cNvSpPr>
            <a:spLocks noGrp="1"/>
          </p:cNvSpPr>
          <p:nvPr>
            <p:ph sz="half" idx="1"/>
          </p:nvPr>
        </p:nvSpPr>
        <p:spPr/>
        <p:txBody>
          <a:bodyPr/>
          <a:lstStyle/>
          <a:p>
            <a:r>
              <a:rPr lang="en-US" dirty="0"/>
              <a:t>Assessment of prognostic </a:t>
            </a:r>
            <a:br>
              <a:rPr lang="en-US" dirty="0"/>
            </a:br>
            <a:r>
              <a:rPr lang="en-US" dirty="0"/>
              <a:t>value of MRD tested on </a:t>
            </a:r>
            <a:r>
              <a:rPr lang="en-US" i="1" dirty="0"/>
              <a:t>NPM1</a:t>
            </a:r>
            <a:r>
              <a:rPr lang="en-US" dirty="0"/>
              <a:t>/</a:t>
            </a:r>
            <a:r>
              <a:rPr lang="en-US" i="1" dirty="0"/>
              <a:t>FLT3-</a:t>
            </a:r>
            <a:r>
              <a:rPr lang="en-US" dirty="0"/>
              <a:t>ITD</a:t>
            </a:r>
          </a:p>
          <a:p>
            <a:pPr lvl="1"/>
            <a:r>
              <a:rPr lang="en-US" i="1" dirty="0"/>
              <a:t>NPM1</a:t>
            </a:r>
            <a:r>
              <a:rPr lang="en-US" dirty="0"/>
              <a:t>/</a:t>
            </a:r>
            <a:r>
              <a:rPr lang="en-US" i="1" dirty="0"/>
              <a:t>FLT3</a:t>
            </a:r>
            <a:r>
              <a:rPr lang="en-US" dirty="0"/>
              <a:t>-ITD- (n = 65)</a:t>
            </a:r>
          </a:p>
          <a:p>
            <a:pPr lvl="1"/>
            <a:r>
              <a:rPr lang="en-US" i="1" dirty="0"/>
              <a:t>NPM1</a:t>
            </a:r>
            <a:r>
              <a:rPr lang="en-US" dirty="0"/>
              <a:t>/</a:t>
            </a:r>
            <a:r>
              <a:rPr lang="en-US" i="1" dirty="0"/>
              <a:t>FLT3-</a:t>
            </a:r>
            <a:r>
              <a:rPr lang="en-US" dirty="0"/>
              <a:t>ITD+ (n = 389)</a:t>
            </a:r>
          </a:p>
        </p:txBody>
      </p:sp>
      <p:sp>
        <p:nvSpPr>
          <p:cNvPr id="2" name="Content Placeholder 1">
            <a:extLst>
              <a:ext uri="{FF2B5EF4-FFF2-40B4-BE49-F238E27FC236}">
                <a16:creationId xmlns:a16="http://schemas.microsoft.com/office/drawing/2014/main" id="{D0161769-4E51-294E-B9CC-080C76B06EC1}"/>
              </a:ext>
            </a:extLst>
          </p:cNvPr>
          <p:cNvSpPr>
            <a:spLocks noGrp="1"/>
          </p:cNvSpPr>
          <p:nvPr>
            <p:ph sz="half" idx="2"/>
          </p:nvPr>
        </p:nvSpPr>
        <p:spPr>
          <a:xfrm>
            <a:off x="6252634" y="1510730"/>
            <a:ext cx="5229570" cy="1103313"/>
          </a:xfrm>
        </p:spPr>
        <p:txBody>
          <a:bodyPr/>
          <a:lstStyle/>
          <a:p>
            <a:r>
              <a:rPr lang="en-US" dirty="0"/>
              <a:t>Prognostic value for each outcome:</a:t>
            </a:r>
          </a:p>
          <a:p>
            <a:endParaRPr lang="en-US" dirty="0"/>
          </a:p>
        </p:txBody>
      </p:sp>
      <p:graphicFrame>
        <p:nvGraphicFramePr>
          <p:cNvPr id="6" name="Content Placeholder 5">
            <a:extLst>
              <a:ext uri="{FF2B5EF4-FFF2-40B4-BE49-F238E27FC236}">
                <a16:creationId xmlns:a16="http://schemas.microsoft.com/office/drawing/2014/main" id="{A471D9FA-F87D-06EF-4B8F-3FA40EACDF16}"/>
              </a:ext>
            </a:extLst>
          </p:cNvPr>
          <p:cNvGraphicFramePr>
            <a:graphicFrameLocks/>
          </p:cNvGraphicFramePr>
          <p:nvPr>
            <p:extLst>
              <p:ext uri="{D42A27DB-BD31-4B8C-83A1-F6EECF244321}">
                <p14:modId xmlns:p14="http://schemas.microsoft.com/office/powerpoint/2010/main" val="2843574258"/>
              </p:ext>
            </p:extLst>
          </p:nvPr>
        </p:nvGraphicFramePr>
        <p:xfrm>
          <a:off x="6280904" y="2439529"/>
          <a:ext cx="5201300" cy="1981200"/>
        </p:xfrm>
        <a:graphic>
          <a:graphicData uri="http://schemas.openxmlformats.org/drawingml/2006/table">
            <a:tbl>
              <a:tblPr firstRow="1" bandRow="1">
                <a:tableStyleId>{5C22544A-7EE6-4342-B048-85BDC9FD1C3A}</a:tableStyleId>
              </a:tblPr>
              <a:tblGrid>
                <a:gridCol w="2600650">
                  <a:extLst>
                    <a:ext uri="{9D8B030D-6E8A-4147-A177-3AD203B41FA5}">
                      <a16:colId xmlns:a16="http://schemas.microsoft.com/office/drawing/2014/main" val="20000"/>
                    </a:ext>
                  </a:extLst>
                </a:gridCol>
                <a:gridCol w="2600650">
                  <a:extLst>
                    <a:ext uri="{9D8B030D-6E8A-4147-A177-3AD203B41FA5}">
                      <a16:colId xmlns:a16="http://schemas.microsoft.com/office/drawing/2014/main" val="20001"/>
                    </a:ext>
                  </a:extLst>
                </a:gridCol>
              </a:tblGrid>
              <a:tr h="3177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Value*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Nonrelapse mortality</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Relapse-free survival</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1749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Relapse rate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00491192"/>
                  </a:ext>
                </a:extLst>
              </a:tr>
              <a:tr h="1643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Overall survival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7678324"/>
                  </a:ext>
                </a:extLst>
              </a:tr>
            </a:tbl>
          </a:graphicData>
        </a:graphic>
      </p:graphicFrame>
      <p:sp>
        <p:nvSpPr>
          <p:cNvPr id="3" name="TextBox 2">
            <a:extLst>
              <a:ext uri="{FF2B5EF4-FFF2-40B4-BE49-F238E27FC236}">
                <a16:creationId xmlns:a16="http://schemas.microsoft.com/office/drawing/2014/main" id="{510DAF03-6026-BA94-02CE-243AFBF7FAB0}"/>
              </a:ext>
            </a:extLst>
          </p:cNvPr>
          <p:cNvSpPr txBox="1"/>
          <p:nvPr/>
        </p:nvSpPr>
        <p:spPr bwMode="auto">
          <a:xfrm>
            <a:off x="6377269" y="4509250"/>
            <a:ext cx="5010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*For </a:t>
            </a:r>
            <a:r>
              <a:rPr kumimoji="0" lang="en-US" sz="1600" i="1" u="none" strike="noStrike" kern="1200" cap="none" normalizeH="0" baseline="0" dirty="0">
                <a:ln>
                  <a:noFill/>
                </a:ln>
                <a:solidFill>
                  <a:schemeClr val="bg1"/>
                </a:solidFill>
                <a:effectLst/>
                <a:latin typeface="Calibri" panose="020F0502020204030204" pitchFamily="34" charset="0"/>
              </a:rPr>
              <a:t>NPM1</a:t>
            </a:r>
            <a:r>
              <a:rPr kumimoji="0" lang="en-US" sz="1600" i="0" u="none" strike="noStrike" kern="1200" cap="none" normalizeH="0" baseline="0" dirty="0">
                <a:ln>
                  <a:noFill/>
                </a:ln>
                <a:solidFill>
                  <a:schemeClr val="bg1"/>
                </a:solidFill>
                <a:effectLst/>
                <a:latin typeface="Calibri" panose="020F0502020204030204" pitchFamily="34" charset="0"/>
              </a:rPr>
              <a:t>/</a:t>
            </a:r>
            <a:r>
              <a:rPr kumimoji="0" lang="en-US" sz="1600" i="1" u="none" strike="noStrike" kern="1200" cap="none" normalizeH="0" baseline="0" dirty="0">
                <a:ln>
                  <a:noFill/>
                </a:ln>
                <a:solidFill>
                  <a:schemeClr val="bg1"/>
                </a:solidFill>
                <a:effectLst/>
                <a:latin typeface="Calibri" panose="020F0502020204030204" pitchFamily="34" charset="0"/>
              </a:rPr>
              <a:t>FLT3</a:t>
            </a:r>
            <a:r>
              <a:rPr kumimoji="0" lang="en-US" sz="1600" i="0" u="none" strike="noStrike" kern="1200" cap="none" normalizeH="0" baseline="0" dirty="0">
                <a:ln>
                  <a:noFill/>
                </a:ln>
                <a:solidFill>
                  <a:schemeClr val="bg1"/>
                </a:solidFill>
                <a:effectLst/>
                <a:latin typeface="Calibri" panose="020F0502020204030204" pitchFamily="34" charset="0"/>
              </a:rPr>
              <a:t>-ITD- vs </a:t>
            </a:r>
            <a:r>
              <a:rPr kumimoji="0" lang="en-US" sz="1600" i="1" u="none" strike="noStrike" kern="1200" cap="none" normalizeH="0" baseline="0" dirty="0">
                <a:ln>
                  <a:noFill/>
                </a:ln>
                <a:solidFill>
                  <a:schemeClr val="bg1"/>
                </a:solidFill>
                <a:effectLst/>
                <a:latin typeface="Calibri" panose="020F0502020204030204" pitchFamily="34" charset="0"/>
              </a:rPr>
              <a:t>NPM1</a:t>
            </a:r>
            <a:r>
              <a:rPr kumimoji="0" lang="en-US" sz="1600" u="none" strike="noStrike" kern="1200" cap="none" normalizeH="0" baseline="0" dirty="0">
                <a:ln>
                  <a:noFill/>
                </a:ln>
                <a:solidFill>
                  <a:schemeClr val="bg1"/>
                </a:solidFill>
                <a:effectLst/>
                <a:latin typeface="Calibri" panose="020F0502020204030204" pitchFamily="34" charset="0"/>
              </a:rPr>
              <a:t>/</a:t>
            </a:r>
            <a:r>
              <a:rPr kumimoji="0" lang="en-US" sz="1600" i="1" u="none" strike="noStrike" kern="1200" cap="none" normalizeH="0" baseline="0" dirty="0">
                <a:ln>
                  <a:noFill/>
                </a:ln>
                <a:solidFill>
                  <a:schemeClr val="bg1"/>
                </a:solidFill>
                <a:effectLst/>
                <a:latin typeface="Calibri" panose="020F0502020204030204" pitchFamily="34" charset="0"/>
              </a:rPr>
              <a:t>FLT3-</a:t>
            </a:r>
            <a:r>
              <a:rPr kumimoji="0" lang="en-US" sz="1600" i="0" u="none" strike="noStrike" kern="1200" cap="none" normalizeH="0" baseline="0" dirty="0">
                <a:ln>
                  <a:noFill/>
                </a:ln>
                <a:solidFill>
                  <a:schemeClr val="bg1"/>
                </a:solidFill>
                <a:effectLst/>
                <a:latin typeface="Calibri" panose="020F0502020204030204" pitchFamily="34" charset="0"/>
              </a:rPr>
              <a:t>ITD+.</a:t>
            </a:r>
            <a:endParaRPr lang="en-US" sz="1600" dirty="0">
              <a:solidFill>
                <a:schemeClr val="bg1"/>
              </a:solidFill>
              <a:latin typeface="Calibri" panose="020F0502020204030204" pitchFamily="34" charset="0"/>
            </a:endParaRPr>
          </a:p>
        </p:txBody>
      </p:sp>
      <p:sp>
        <p:nvSpPr>
          <p:cNvPr id="8" name="Rectangle 7">
            <a:extLst>
              <a:ext uri="{FF2B5EF4-FFF2-40B4-BE49-F238E27FC236}">
                <a16:creationId xmlns:a16="http://schemas.microsoft.com/office/drawing/2014/main" id="{E3007E83-C51E-C557-0A12-68064156FBC7}"/>
              </a:ext>
            </a:extLst>
          </p:cNvPr>
          <p:cNvSpPr/>
          <p:nvPr/>
        </p:nvSpPr>
        <p:spPr bwMode="auto">
          <a:xfrm>
            <a:off x="6276384" y="3230090"/>
            <a:ext cx="5205673" cy="119063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Text Box 15">
            <a:extLst>
              <a:ext uri="{FF2B5EF4-FFF2-40B4-BE49-F238E27FC236}">
                <a16:creationId xmlns:a16="http://schemas.microsoft.com/office/drawing/2014/main" id="{9CF7B863-5C31-A2AB-DE98-E353AD304AF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948283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Baseline Characteristics of Expanded Series (Initial Cohort 1 + Validation Cohort 2)</a:t>
            </a:r>
            <a:endParaRPr lang="en-US" altLang="en-US" dirty="0"/>
          </a:p>
        </p:txBody>
      </p:sp>
      <p:graphicFrame>
        <p:nvGraphicFramePr>
          <p:cNvPr id="7" name="Content Placeholder 5">
            <a:extLst>
              <a:ext uri="{FF2B5EF4-FFF2-40B4-BE49-F238E27FC236}">
                <a16:creationId xmlns:a16="http://schemas.microsoft.com/office/drawing/2014/main" id="{CEE35325-E4CC-B171-4B7A-BF7ECD214945}"/>
              </a:ext>
            </a:extLst>
          </p:cNvPr>
          <p:cNvGraphicFramePr>
            <a:graphicFrameLocks/>
          </p:cNvGraphicFramePr>
          <p:nvPr>
            <p:extLst>
              <p:ext uri="{D42A27DB-BD31-4B8C-83A1-F6EECF244321}">
                <p14:modId xmlns:p14="http://schemas.microsoft.com/office/powerpoint/2010/main" val="2537607776"/>
              </p:ext>
            </p:extLst>
          </p:nvPr>
        </p:nvGraphicFramePr>
        <p:xfrm>
          <a:off x="733045" y="1603005"/>
          <a:ext cx="10735055" cy="4434852"/>
        </p:xfrm>
        <a:graphic>
          <a:graphicData uri="http://schemas.openxmlformats.org/drawingml/2006/table">
            <a:tbl>
              <a:tblPr firstRow="1" bandRow="1">
                <a:tableStyleId>{5C22544A-7EE6-4342-B048-85BDC9FD1C3A}</a:tableStyleId>
              </a:tblPr>
              <a:tblGrid>
                <a:gridCol w="3958508">
                  <a:extLst>
                    <a:ext uri="{9D8B030D-6E8A-4147-A177-3AD203B41FA5}">
                      <a16:colId xmlns:a16="http://schemas.microsoft.com/office/drawing/2014/main" val="20000"/>
                    </a:ext>
                  </a:extLst>
                </a:gridCol>
                <a:gridCol w="2258849">
                  <a:extLst>
                    <a:ext uri="{9D8B030D-6E8A-4147-A177-3AD203B41FA5}">
                      <a16:colId xmlns:a16="http://schemas.microsoft.com/office/drawing/2014/main" val="20001"/>
                    </a:ext>
                  </a:extLst>
                </a:gridCol>
                <a:gridCol w="2258849">
                  <a:extLst>
                    <a:ext uri="{9D8B030D-6E8A-4147-A177-3AD203B41FA5}">
                      <a16:colId xmlns:a16="http://schemas.microsoft.com/office/drawing/2014/main" val="1445718484"/>
                    </a:ext>
                  </a:extLst>
                </a:gridCol>
                <a:gridCol w="2258849">
                  <a:extLst>
                    <a:ext uri="{9D8B030D-6E8A-4147-A177-3AD203B41FA5}">
                      <a16:colId xmlns:a16="http://schemas.microsoft.com/office/drawing/2014/main" val="4146147497"/>
                    </a:ext>
                  </a:extLst>
                </a:gridCol>
              </a:tblGrid>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1 (n = 454)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2* (n = 621)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Combined (N = 1075)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85148">
                <a:tc>
                  <a:txBody>
                    <a:bodyPr/>
                    <a:lstStyle/>
                    <a:p>
                      <a:pPr marL="0" indent="0" algn="l">
                        <a:buFont typeface="Arial" panose="020B0604020202020204" pitchFamily="34" charset="0"/>
                        <a:buNone/>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56.8 (18.4-75.6)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58.2 (18-80.5)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57.6 (18-80.5)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237 (52)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331 (53)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568 (53)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Caucasian,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374 (82)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533 (86)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907 (84)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HCT-CI &gt;2,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209 (46)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310 (50)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519 (48)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5891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Secondary AML,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Therapy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Transformed MDS/MPN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390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556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946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 (8)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381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ELN risk favorable/int/adverse,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19/48/32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25/41/34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22/44/33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993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Baseline mutation,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-TKD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KIT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bl>
          </a:graphicData>
        </a:graphic>
      </p:graphicFrame>
      <p:sp>
        <p:nvSpPr>
          <p:cNvPr id="8" name="Text Box 15">
            <a:extLst>
              <a:ext uri="{FF2B5EF4-FFF2-40B4-BE49-F238E27FC236}">
                <a16:creationId xmlns:a16="http://schemas.microsoft.com/office/drawing/2014/main" id="{328955A3-FFF5-8DB9-65A3-4ED685ED8F0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
        <p:nvSpPr>
          <p:cNvPr id="9" name="TextBox 8">
            <a:extLst>
              <a:ext uri="{FF2B5EF4-FFF2-40B4-BE49-F238E27FC236}">
                <a16:creationId xmlns:a16="http://schemas.microsoft.com/office/drawing/2014/main" id="{53C34ED6-D224-D821-07AD-69A2F34A6620}"/>
              </a:ext>
            </a:extLst>
          </p:cNvPr>
          <p:cNvSpPr txBox="1"/>
          <p:nvPr/>
        </p:nvSpPr>
        <p:spPr bwMode="auto">
          <a:xfrm>
            <a:off x="666893" y="6071724"/>
            <a:ext cx="6528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*Independent cohort with same inclusion criteria who were transplanted from 2018 to February 2019.</a:t>
            </a:r>
          </a:p>
        </p:txBody>
      </p:sp>
    </p:spTree>
    <p:extLst>
      <p:ext uri="{BB962C8B-B14F-4D97-AF65-F5344CB8AC3E}">
        <p14:creationId xmlns:p14="http://schemas.microsoft.com/office/powerpoint/2010/main" val="4174304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a:extLst>
              <a:ext uri="{FF2B5EF4-FFF2-40B4-BE49-F238E27FC236}">
                <a16:creationId xmlns:a16="http://schemas.microsoft.com/office/drawing/2014/main" id="{CEE35325-E4CC-B171-4B7A-BF7ECD214945}"/>
              </a:ext>
            </a:extLst>
          </p:cNvPr>
          <p:cNvGraphicFramePr>
            <a:graphicFrameLocks/>
          </p:cNvGraphicFramePr>
          <p:nvPr>
            <p:extLst>
              <p:ext uri="{D42A27DB-BD31-4B8C-83A1-F6EECF244321}">
                <p14:modId xmlns:p14="http://schemas.microsoft.com/office/powerpoint/2010/main" val="2243370520"/>
              </p:ext>
            </p:extLst>
          </p:nvPr>
        </p:nvGraphicFramePr>
        <p:xfrm>
          <a:off x="723900" y="1614902"/>
          <a:ext cx="10739968" cy="4389120"/>
        </p:xfrm>
        <a:graphic>
          <a:graphicData uri="http://schemas.openxmlformats.org/drawingml/2006/table">
            <a:tbl>
              <a:tblPr firstRow="1" bandRow="1">
                <a:tableStyleId>{5C22544A-7EE6-4342-B048-85BDC9FD1C3A}</a:tableStyleId>
              </a:tblPr>
              <a:tblGrid>
                <a:gridCol w="3960319">
                  <a:extLst>
                    <a:ext uri="{9D8B030D-6E8A-4147-A177-3AD203B41FA5}">
                      <a16:colId xmlns:a16="http://schemas.microsoft.com/office/drawing/2014/main" val="20000"/>
                    </a:ext>
                  </a:extLst>
                </a:gridCol>
                <a:gridCol w="2259883">
                  <a:extLst>
                    <a:ext uri="{9D8B030D-6E8A-4147-A177-3AD203B41FA5}">
                      <a16:colId xmlns:a16="http://schemas.microsoft.com/office/drawing/2014/main" val="20001"/>
                    </a:ext>
                  </a:extLst>
                </a:gridCol>
                <a:gridCol w="2259883">
                  <a:extLst>
                    <a:ext uri="{9D8B030D-6E8A-4147-A177-3AD203B41FA5}">
                      <a16:colId xmlns:a16="http://schemas.microsoft.com/office/drawing/2014/main" val="1445718484"/>
                    </a:ext>
                  </a:extLst>
                </a:gridCol>
                <a:gridCol w="2259883">
                  <a:extLst>
                    <a:ext uri="{9D8B030D-6E8A-4147-A177-3AD203B41FA5}">
                      <a16:colId xmlns:a16="http://schemas.microsoft.com/office/drawing/2014/main" val="414614749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1 (n = 454)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Cohort 2* (n = 621)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Combined (N = 1075)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76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wild-type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 +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503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Conditioning,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MAC/RIC with melphalan/RIC-other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56/19/25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57/19/24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56/19/25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769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Graft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Peripheral blood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Bone marrow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Cord blood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287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490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777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 (13)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403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Donor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HLA identical sibling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Haploidentical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Matched unrelated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Cord blood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Mismatched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404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635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152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ATG yes,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123 (27)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 (23)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265 (25)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Baseline Characteristics of Expanded Series (Initial Cohort 1 + Validation Cohort 2)</a:t>
            </a:r>
            <a:endParaRPr lang="en-US" altLang="en-US" dirty="0"/>
          </a:p>
        </p:txBody>
      </p:sp>
      <p:sp>
        <p:nvSpPr>
          <p:cNvPr id="8" name="Text Box 15">
            <a:extLst>
              <a:ext uri="{FF2B5EF4-FFF2-40B4-BE49-F238E27FC236}">
                <a16:creationId xmlns:a16="http://schemas.microsoft.com/office/drawing/2014/main" id="{4518C55C-4C35-0C14-3657-8838AE405DF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
        <p:nvSpPr>
          <p:cNvPr id="9" name="TextBox 8">
            <a:extLst>
              <a:ext uri="{FF2B5EF4-FFF2-40B4-BE49-F238E27FC236}">
                <a16:creationId xmlns:a16="http://schemas.microsoft.com/office/drawing/2014/main" id="{78B15A3A-BD85-F051-F529-B9D9AC60541A}"/>
              </a:ext>
            </a:extLst>
          </p:cNvPr>
          <p:cNvSpPr txBox="1"/>
          <p:nvPr/>
        </p:nvSpPr>
        <p:spPr bwMode="auto">
          <a:xfrm>
            <a:off x="651158" y="6037933"/>
            <a:ext cx="6528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*Independent cohort w/ same inclusion criteria who were transplanted from 2018 to February 2019.</a:t>
            </a:r>
          </a:p>
        </p:txBody>
      </p:sp>
    </p:spTree>
    <p:extLst>
      <p:ext uri="{BB962C8B-B14F-4D97-AF65-F5344CB8AC3E}">
        <p14:creationId xmlns:p14="http://schemas.microsoft.com/office/powerpoint/2010/main" val="3678706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Prognostic Value of NGS-MRD Detection of </a:t>
            </a:r>
            <a:r>
              <a:rPr lang="en-US" i="1" dirty="0"/>
              <a:t>NPM1/FLT3</a:t>
            </a:r>
            <a:r>
              <a:rPr lang="en-US" dirty="0"/>
              <a:t>-ITD in Cohort 1, Cohort 2, and Combined</a:t>
            </a:r>
            <a:endParaRPr lang="en-US" altLang="en-US" dirty="0"/>
          </a:p>
        </p:txBody>
      </p:sp>
      <p:graphicFrame>
        <p:nvGraphicFramePr>
          <p:cNvPr id="8" name="Content Placeholder 5">
            <a:extLst>
              <a:ext uri="{FF2B5EF4-FFF2-40B4-BE49-F238E27FC236}">
                <a16:creationId xmlns:a16="http://schemas.microsoft.com/office/drawing/2014/main" id="{C9B2EB2C-FAC3-914C-93F9-CE34CDB43600}"/>
              </a:ext>
            </a:extLst>
          </p:cNvPr>
          <p:cNvGraphicFramePr>
            <a:graphicFrameLocks/>
          </p:cNvGraphicFramePr>
          <p:nvPr>
            <p:extLst>
              <p:ext uri="{D42A27DB-BD31-4B8C-83A1-F6EECF244321}">
                <p14:modId xmlns:p14="http://schemas.microsoft.com/office/powerpoint/2010/main" val="2811708576"/>
              </p:ext>
            </p:extLst>
          </p:nvPr>
        </p:nvGraphicFramePr>
        <p:xfrm>
          <a:off x="495300" y="1600200"/>
          <a:ext cx="11229453" cy="1889760"/>
        </p:xfrm>
        <a:graphic>
          <a:graphicData uri="http://schemas.openxmlformats.org/drawingml/2006/table">
            <a:tbl>
              <a:tblPr firstRow="1" bandRow="1">
                <a:tableStyleId>{5C22544A-7EE6-4342-B048-85BDC9FD1C3A}</a:tableStyleId>
              </a:tblPr>
              <a:tblGrid>
                <a:gridCol w="2341995">
                  <a:extLst>
                    <a:ext uri="{9D8B030D-6E8A-4147-A177-3AD203B41FA5}">
                      <a16:colId xmlns:a16="http://schemas.microsoft.com/office/drawing/2014/main" val="20000"/>
                    </a:ext>
                  </a:extLst>
                </a:gridCol>
                <a:gridCol w="1571144">
                  <a:extLst>
                    <a:ext uri="{9D8B030D-6E8A-4147-A177-3AD203B41FA5}">
                      <a16:colId xmlns:a16="http://schemas.microsoft.com/office/drawing/2014/main" val="1365775843"/>
                    </a:ext>
                  </a:extLst>
                </a:gridCol>
                <a:gridCol w="1848405">
                  <a:extLst>
                    <a:ext uri="{9D8B030D-6E8A-4147-A177-3AD203B41FA5}">
                      <a16:colId xmlns:a16="http://schemas.microsoft.com/office/drawing/2014/main" val="20001"/>
                    </a:ext>
                  </a:extLst>
                </a:gridCol>
                <a:gridCol w="1201463">
                  <a:extLst>
                    <a:ext uri="{9D8B030D-6E8A-4147-A177-3AD203B41FA5}">
                      <a16:colId xmlns:a16="http://schemas.microsoft.com/office/drawing/2014/main" val="23692127"/>
                    </a:ext>
                  </a:extLst>
                </a:gridCol>
                <a:gridCol w="1478724">
                  <a:extLst>
                    <a:ext uri="{9D8B030D-6E8A-4147-A177-3AD203B41FA5}">
                      <a16:colId xmlns:a16="http://schemas.microsoft.com/office/drawing/2014/main" val="1445718484"/>
                    </a:ext>
                  </a:extLst>
                </a:gridCol>
                <a:gridCol w="1663564">
                  <a:extLst>
                    <a:ext uri="{9D8B030D-6E8A-4147-A177-3AD203B41FA5}">
                      <a16:colId xmlns:a16="http://schemas.microsoft.com/office/drawing/2014/main" val="3783773868"/>
                    </a:ext>
                  </a:extLst>
                </a:gridCol>
                <a:gridCol w="1124158">
                  <a:extLst>
                    <a:ext uri="{9D8B030D-6E8A-4147-A177-3AD203B41FA5}">
                      <a16:colId xmlns:a16="http://schemas.microsoft.com/office/drawing/2014/main" val="229235839"/>
                    </a:ext>
                  </a:extLst>
                </a:gridCol>
              </a:tblGrid>
              <a:tr h="18514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Initial Cohort 1 (n = 454)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Cohort 1 (n= 454)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Validation Cohort 2 (n = 621)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8514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NPM1</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/ITD- (n = 389)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NPM1</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/ITD+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65)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 Value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NPM1</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/ITD- (n = 542)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NPM1</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/ITD+ (n = 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P V</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alue</a:t>
                      </a:r>
                      <a:endParaRPr kumimoji="0" lang="en-US" sz="20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198921"/>
                  </a:ext>
                </a:extLst>
              </a:tr>
              <a:tr h="185148">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2-yr relapse rate,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3-yr OS,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bl>
          </a:graphicData>
        </a:graphic>
      </p:graphicFrame>
      <p:sp>
        <p:nvSpPr>
          <p:cNvPr id="11" name="Content Placeholder 1">
            <a:extLst>
              <a:ext uri="{FF2B5EF4-FFF2-40B4-BE49-F238E27FC236}">
                <a16:creationId xmlns:a16="http://schemas.microsoft.com/office/drawing/2014/main" id="{03B0094D-085B-AE6A-869C-12F3D646FB91}"/>
              </a:ext>
            </a:extLst>
          </p:cNvPr>
          <p:cNvSpPr>
            <a:spLocks noGrp="1"/>
          </p:cNvSpPr>
          <p:nvPr>
            <p:ph sz="half" idx="1"/>
          </p:nvPr>
        </p:nvSpPr>
        <p:spPr>
          <a:xfrm>
            <a:off x="608705" y="3760108"/>
            <a:ext cx="11116047" cy="1497323"/>
          </a:xfrm>
        </p:spPr>
        <p:txBody>
          <a:bodyPr/>
          <a:lstStyle/>
          <a:p>
            <a:r>
              <a:rPr lang="en-US" sz="2600" dirty="0"/>
              <a:t>In the combined analysis (N = 1075), NGS-MRD detection of </a:t>
            </a:r>
            <a:r>
              <a:rPr lang="en-US" sz="2600" i="1" dirty="0"/>
              <a:t>NPM1/FLT3</a:t>
            </a:r>
            <a:r>
              <a:rPr lang="en-US" sz="2600" dirty="0"/>
              <a:t>-ITD was prognostic for increased relapse (</a:t>
            </a:r>
            <a:r>
              <a:rPr lang="en-US" sz="2600" i="1" dirty="0"/>
              <a:t>P </a:t>
            </a:r>
            <a:r>
              <a:rPr lang="en-US" sz="2600" dirty="0"/>
              <a:t>&lt;.0001) and decreased OS (</a:t>
            </a:r>
            <a:r>
              <a:rPr lang="en-US" sz="2600" i="1" dirty="0"/>
              <a:t>P </a:t>
            </a:r>
            <a:r>
              <a:rPr lang="en-US" sz="2600" dirty="0"/>
              <a:t>&lt;.0001)</a:t>
            </a:r>
          </a:p>
        </p:txBody>
      </p:sp>
      <p:sp>
        <p:nvSpPr>
          <p:cNvPr id="6" name="Text Box 15">
            <a:extLst>
              <a:ext uri="{FF2B5EF4-FFF2-40B4-BE49-F238E27FC236}">
                <a16:creationId xmlns:a16="http://schemas.microsoft.com/office/drawing/2014/main" id="{C473B8EF-2206-7378-91A8-B783CF0C94B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061468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Prognostic Value of NGS-MRD </a:t>
            </a:r>
            <a:br>
              <a:rPr lang="en-US" dirty="0"/>
            </a:br>
            <a:r>
              <a:rPr lang="en-US" dirty="0"/>
              <a:t>Detection of Individual Mutations</a:t>
            </a:r>
            <a:endParaRPr lang="en-US" altLang="en-US" dirty="0"/>
          </a:p>
        </p:txBody>
      </p:sp>
      <p:sp>
        <p:nvSpPr>
          <p:cNvPr id="3" name="Content Placeholder 2">
            <a:extLst>
              <a:ext uri="{FF2B5EF4-FFF2-40B4-BE49-F238E27FC236}">
                <a16:creationId xmlns:a16="http://schemas.microsoft.com/office/drawing/2014/main" id="{2221FC2F-EBF7-3272-4944-CB22A0661337}"/>
              </a:ext>
            </a:extLst>
          </p:cNvPr>
          <p:cNvSpPr>
            <a:spLocks noGrp="1"/>
          </p:cNvSpPr>
          <p:nvPr>
            <p:ph idx="1"/>
          </p:nvPr>
        </p:nvSpPr>
        <p:spPr/>
        <p:txBody>
          <a:bodyPr/>
          <a:lstStyle/>
          <a:p>
            <a:r>
              <a:rPr lang="en-US" sz="2200" dirty="0"/>
              <a:t>NGS-MRD detection of either </a:t>
            </a:r>
            <a:r>
              <a:rPr lang="en-US" sz="2200" i="1" dirty="0"/>
              <a:t>FLT3</a:t>
            </a:r>
            <a:r>
              <a:rPr lang="en-US" sz="2200" dirty="0"/>
              <a:t>-ITD+ or </a:t>
            </a:r>
            <a:r>
              <a:rPr lang="en-US" sz="2200" i="1" dirty="0"/>
              <a:t>NPM1 </a:t>
            </a:r>
            <a:r>
              <a:rPr lang="en-US" sz="2200" dirty="0"/>
              <a:t>mut+ also associated with poor outcomes</a:t>
            </a:r>
          </a:p>
        </p:txBody>
      </p:sp>
      <p:graphicFrame>
        <p:nvGraphicFramePr>
          <p:cNvPr id="9" name="Content Placeholder 5">
            <a:extLst>
              <a:ext uri="{FF2B5EF4-FFF2-40B4-BE49-F238E27FC236}">
                <a16:creationId xmlns:a16="http://schemas.microsoft.com/office/drawing/2014/main" id="{9B3785E0-2D69-7C52-0ED2-815FD773C073}"/>
              </a:ext>
            </a:extLst>
          </p:cNvPr>
          <p:cNvGraphicFramePr>
            <a:graphicFrameLocks/>
          </p:cNvGraphicFramePr>
          <p:nvPr>
            <p:extLst>
              <p:ext uri="{D42A27DB-BD31-4B8C-83A1-F6EECF244321}">
                <p14:modId xmlns:p14="http://schemas.microsoft.com/office/powerpoint/2010/main" val="1167823269"/>
              </p:ext>
            </p:extLst>
          </p:nvPr>
        </p:nvGraphicFramePr>
        <p:xfrm>
          <a:off x="726151" y="1966952"/>
          <a:ext cx="10735055" cy="914400"/>
        </p:xfrm>
        <a:graphic>
          <a:graphicData uri="http://schemas.openxmlformats.org/drawingml/2006/table">
            <a:tbl>
              <a:tblPr firstRow="1" bandRow="1">
                <a:tableStyleId>{5C22544A-7EE6-4342-B048-85BDC9FD1C3A}</a:tableStyleId>
              </a:tblPr>
              <a:tblGrid>
                <a:gridCol w="1839575">
                  <a:extLst>
                    <a:ext uri="{9D8B030D-6E8A-4147-A177-3AD203B41FA5}">
                      <a16:colId xmlns:a16="http://schemas.microsoft.com/office/drawing/2014/main" val="20000"/>
                    </a:ext>
                  </a:extLst>
                </a:gridCol>
                <a:gridCol w="1839575">
                  <a:extLst>
                    <a:ext uri="{9D8B030D-6E8A-4147-A177-3AD203B41FA5}">
                      <a16:colId xmlns:a16="http://schemas.microsoft.com/office/drawing/2014/main" val="1365775843"/>
                    </a:ext>
                  </a:extLst>
                </a:gridCol>
                <a:gridCol w="2066372">
                  <a:extLst>
                    <a:ext uri="{9D8B030D-6E8A-4147-A177-3AD203B41FA5}">
                      <a16:colId xmlns:a16="http://schemas.microsoft.com/office/drawing/2014/main" val="20001"/>
                    </a:ext>
                  </a:extLst>
                </a:gridCol>
                <a:gridCol w="1411181">
                  <a:extLst>
                    <a:ext uri="{9D8B030D-6E8A-4147-A177-3AD203B41FA5}">
                      <a16:colId xmlns:a16="http://schemas.microsoft.com/office/drawing/2014/main" val="23692127"/>
                    </a:ext>
                  </a:extLst>
                </a:gridCol>
                <a:gridCol w="1688377">
                  <a:extLst>
                    <a:ext uri="{9D8B030D-6E8A-4147-A177-3AD203B41FA5}">
                      <a16:colId xmlns:a16="http://schemas.microsoft.com/office/drawing/2014/main" val="1445718484"/>
                    </a:ext>
                  </a:extLst>
                </a:gridCol>
                <a:gridCol w="1889975">
                  <a:extLst>
                    <a:ext uri="{9D8B030D-6E8A-4147-A177-3AD203B41FA5}">
                      <a16:colId xmlns:a16="http://schemas.microsoft.com/office/drawing/2014/main" val="3783773868"/>
                    </a:ext>
                  </a:extLst>
                </a:gridCol>
              </a:tblGrid>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FLT3</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-ITD-,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FLT3</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-ITD+,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Relapse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NRM</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198921"/>
                  </a:ext>
                </a:extLst>
              </a:tr>
              <a:tr h="185148">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bl>
          </a:graphicData>
        </a:graphic>
      </p:graphicFrame>
      <p:graphicFrame>
        <p:nvGraphicFramePr>
          <p:cNvPr id="10" name="Content Placeholder 5">
            <a:extLst>
              <a:ext uri="{FF2B5EF4-FFF2-40B4-BE49-F238E27FC236}">
                <a16:creationId xmlns:a16="http://schemas.microsoft.com/office/drawing/2014/main" id="{7F60D1C8-D44B-89DC-13D4-02D1DE580DB1}"/>
              </a:ext>
            </a:extLst>
          </p:cNvPr>
          <p:cNvGraphicFramePr>
            <a:graphicFrameLocks/>
          </p:cNvGraphicFramePr>
          <p:nvPr>
            <p:extLst>
              <p:ext uri="{D42A27DB-BD31-4B8C-83A1-F6EECF244321}">
                <p14:modId xmlns:p14="http://schemas.microsoft.com/office/powerpoint/2010/main" val="534038903"/>
              </p:ext>
            </p:extLst>
          </p:nvPr>
        </p:nvGraphicFramePr>
        <p:xfrm>
          <a:off x="726150" y="2914123"/>
          <a:ext cx="10735055" cy="914400"/>
        </p:xfrm>
        <a:graphic>
          <a:graphicData uri="http://schemas.openxmlformats.org/drawingml/2006/table">
            <a:tbl>
              <a:tblPr firstRow="1" bandRow="1">
                <a:tableStyleId>{5C22544A-7EE6-4342-B048-85BDC9FD1C3A}</a:tableStyleId>
              </a:tblPr>
              <a:tblGrid>
                <a:gridCol w="1839575">
                  <a:extLst>
                    <a:ext uri="{9D8B030D-6E8A-4147-A177-3AD203B41FA5}">
                      <a16:colId xmlns:a16="http://schemas.microsoft.com/office/drawing/2014/main" val="20000"/>
                    </a:ext>
                  </a:extLst>
                </a:gridCol>
                <a:gridCol w="1839575">
                  <a:extLst>
                    <a:ext uri="{9D8B030D-6E8A-4147-A177-3AD203B41FA5}">
                      <a16:colId xmlns:a16="http://schemas.microsoft.com/office/drawing/2014/main" val="1365775843"/>
                    </a:ext>
                  </a:extLst>
                </a:gridCol>
                <a:gridCol w="2066372">
                  <a:extLst>
                    <a:ext uri="{9D8B030D-6E8A-4147-A177-3AD203B41FA5}">
                      <a16:colId xmlns:a16="http://schemas.microsoft.com/office/drawing/2014/main" val="20001"/>
                    </a:ext>
                  </a:extLst>
                </a:gridCol>
                <a:gridCol w="1411181">
                  <a:extLst>
                    <a:ext uri="{9D8B030D-6E8A-4147-A177-3AD203B41FA5}">
                      <a16:colId xmlns:a16="http://schemas.microsoft.com/office/drawing/2014/main" val="23692127"/>
                    </a:ext>
                  </a:extLst>
                </a:gridCol>
                <a:gridCol w="1688377">
                  <a:extLst>
                    <a:ext uri="{9D8B030D-6E8A-4147-A177-3AD203B41FA5}">
                      <a16:colId xmlns:a16="http://schemas.microsoft.com/office/drawing/2014/main" val="1445718484"/>
                    </a:ext>
                  </a:extLst>
                </a:gridCol>
                <a:gridCol w="1889975">
                  <a:extLst>
                    <a:ext uri="{9D8B030D-6E8A-4147-A177-3AD203B41FA5}">
                      <a16:colId xmlns:a16="http://schemas.microsoft.com/office/drawing/2014/main" val="3783773868"/>
                    </a:ext>
                  </a:extLst>
                </a:gridCol>
              </a:tblGrid>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NPM1 </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Mut-,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NPM1 </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Mut+,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Relapse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NRM</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198921"/>
                  </a:ext>
                </a:extLst>
              </a:tr>
              <a:tr h="185148">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bl>
          </a:graphicData>
        </a:graphic>
      </p:graphicFrame>
      <p:graphicFrame>
        <p:nvGraphicFramePr>
          <p:cNvPr id="11" name="Content Placeholder 5">
            <a:extLst>
              <a:ext uri="{FF2B5EF4-FFF2-40B4-BE49-F238E27FC236}">
                <a16:creationId xmlns:a16="http://schemas.microsoft.com/office/drawing/2014/main" id="{E9B1A6B0-1615-E27D-FAFA-D78E9018082B}"/>
              </a:ext>
            </a:extLst>
          </p:cNvPr>
          <p:cNvGraphicFramePr>
            <a:graphicFrameLocks/>
          </p:cNvGraphicFramePr>
          <p:nvPr>
            <p:extLst>
              <p:ext uri="{D42A27DB-BD31-4B8C-83A1-F6EECF244321}">
                <p14:modId xmlns:p14="http://schemas.microsoft.com/office/powerpoint/2010/main" val="209876743"/>
              </p:ext>
            </p:extLst>
          </p:nvPr>
        </p:nvGraphicFramePr>
        <p:xfrm>
          <a:off x="726150" y="4738254"/>
          <a:ext cx="10735055" cy="914400"/>
        </p:xfrm>
        <a:graphic>
          <a:graphicData uri="http://schemas.openxmlformats.org/drawingml/2006/table">
            <a:tbl>
              <a:tblPr firstRow="1" bandRow="1">
                <a:tableStyleId>{5C22544A-7EE6-4342-B048-85BDC9FD1C3A}</a:tableStyleId>
              </a:tblPr>
              <a:tblGrid>
                <a:gridCol w="1839575">
                  <a:extLst>
                    <a:ext uri="{9D8B030D-6E8A-4147-A177-3AD203B41FA5}">
                      <a16:colId xmlns:a16="http://schemas.microsoft.com/office/drawing/2014/main" val="20000"/>
                    </a:ext>
                  </a:extLst>
                </a:gridCol>
                <a:gridCol w="1839575">
                  <a:extLst>
                    <a:ext uri="{9D8B030D-6E8A-4147-A177-3AD203B41FA5}">
                      <a16:colId xmlns:a16="http://schemas.microsoft.com/office/drawing/2014/main" val="1365775843"/>
                    </a:ext>
                  </a:extLst>
                </a:gridCol>
                <a:gridCol w="2066372">
                  <a:extLst>
                    <a:ext uri="{9D8B030D-6E8A-4147-A177-3AD203B41FA5}">
                      <a16:colId xmlns:a16="http://schemas.microsoft.com/office/drawing/2014/main" val="20001"/>
                    </a:ext>
                  </a:extLst>
                </a:gridCol>
                <a:gridCol w="1411181">
                  <a:extLst>
                    <a:ext uri="{9D8B030D-6E8A-4147-A177-3AD203B41FA5}">
                      <a16:colId xmlns:a16="http://schemas.microsoft.com/office/drawing/2014/main" val="23692127"/>
                    </a:ext>
                  </a:extLst>
                </a:gridCol>
                <a:gridCol w="1688377">
                  <a:extLst>
                    <a:ext uri="{9D8B030D-6E8A-4147-A177-3AD203B41FA5}">
                      <a16:colId xmlns:a16="http://schemas.microsoft.com/office/drawing/2014/main" val="1445718484"/>
                    </a:ext>
                  </a:extLst>
                </a:gridCol>
                <a:gridCol w="1889975">
                  <a:extLst>
                    <a:ext uri="{9D8B030D-6E8A-4147-A177-3AD203B41FA5}">
                      <a16:colId xmlns:a16="http://schemas.microsoft.com/office/drawing/2014/main" val="3783773868"/>
                    </a:ext>
                  </a:extLst>
                </a:gridCol>
              </a:tblGrid>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FLT3-</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TKD-,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FLT3-</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TKD</a:t>
                      </a: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Relapse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NRM</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198921"/>
                  </a:ext>
                </a:extLst>
              </a:tr>
              <a:tr h="185148">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.0065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.019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bl>
          </a:graphicData>
        </a:graphic>
      </p:graphicFrame>
      <p:sp>
        <p:nvSpPr>
          <p:cNvPr id="8" name="Text Box 15">
            <a:extLst>
              <a:ext uri="{FF2B5EF4-FFF2-40B4-BE49-F238E27FC236}">
                <a16:creationId xmlns:a16="http://schemas.microsoft.com/office/drawing/2014/main" id="{11F6F2AB-8C9E-8A04-DA79-B9B7043EBB3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
        <p:nvSpPr>
          <p:cNvPr id="12" name="Content Placeholder 2">
            <a:extLst>
              <a:ext uri="{FF2B5EF4-FFF2-40B4-BE49-F238E27FC236}">
                <a16:creationId xmlns:a16="http://schemas.microsoft.com/office/drawing/2014/main" id="{52F27DDB-172E-B9CF-2BCF-524971EE1AB0}"/>
              </a:ext>
            </a:extLst>
          </p:cNvPr>
          <p:cNvSpPr txBox="1">
            <a:spLocks/>
          </p:cNvSpPr>
          <p:nvPr/>
        </p:nvSpPr>
        <p:spPr bwMode="auto">
          <a:xfrm>
            <a:off x="620509" y="5735027"/>
            <a:ext cx="10877529" cy="39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Detection of residual </a:t>
            </a:r>
            <a:r>
              <a:rPr lang="en-US" sz="2400" i="1" kern="0" dirty="0"/>
              <a:t>IDH1 </a:t>
            </a:r>
            <a:r>
              <a:rPr lang="en-US" sz="2400" kern="0" dirty="0"/>
              <a:t>or</a:t>
            </a:r>
            <a:r>
              <a:rPr lang="en-US" sz="2400" i="1" kern="0" dirty="0"/>
              <a:t> IDH2 </a:t>
            </a:r>
            <a:r>
              <a:rPr lang="en-US" sz="2400" kern="0" dirty="0"/>
              <a:t>mutations not associated with relapse risk </a:t>
            </a:r>
          </a:p>
        </p:txBody>
      </p:sp>
      <p:sp>
        <p:nvSpPr>
          <p:cNvPr id="13" name="Content Placeholder 2">
            <a:extLst>
              <a:ext uri="{FF2B5EF4-FFF2-40B4-BE49-F238E27FC236}">
                <a16:creationId xmlns:a16="http://schemas.microsoft.com/office/drawing/2014/main" id="{EC831EC5-5DA4-3A99-3CD3-466B1C717FEA}"/>
              </a:ext>
            </a:extLst>
          </p:cNvPr>
          <p:cNvSpPr txBox="1">
            <a:spLocks/>
          </p:cNvSpPr>
          <p:nvPr/>
        </p:nvSpPr>
        <p:spPr bwMode="auto">
          <a:xfrm>
            <a:off x="600717" y="3921842"/>
            <a:ext cx="10877529" cy="39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NGS-MRD detection of </a:t>
            </a:r>
            <a:r>
              <a:rPr lang="en-US" sz="2200" i="1" kern="0" dirty="0"/>
              <a:t>FLT3</a:t>
            </a:r>
            <a:r>
              <a:rPr lang="en-US" sz="2200" kern="0" dirty="0"/>
              <a:t>-TKD+ not formally validated based on strict criteria of this study, but investigators suggested it will be in subsequent studies</a:t>
            </a:r>
          </a:p>
        </p:txBody>
      </p:sp>
    </p:spTree>
    <p:extLst>
      <p:ext uri="{BB962C8B-B14F-4D97-AF65-F5344CB8AC3E}">
        <p14:creationId xmlns:p14="http://schemas.microsoft.com/office/powerpoint/2010/main" val="1276372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Prognostic Value of NGS-MRD Detection of </a:t>
            </a:r>
            <a:r>
              <a:rPr lang="en-US" i="1" dirty="0"/>
              <a:t>NPM1/FLT3</a:t>
            </a:r>
            <a:r>
              <a:rPr lang="en-US" dirty="0"/>
              <a:t>-ITD by Age and Conditioning Regimen</a:t>
            </a:r>
            <a:endParaRPr lang="en-US" altLang="en-US" dirty="0"/>
          </a:p>
        </p:txBody>
      </p:sp>
      <p:graphicFrame>
        <p:nvGraphicFramePr>
          <p:cNvPr id="8" name="Content Placeholder 5">
            <a:extLst>
              <a:ext uri="{FF2B5EF4-FFF2-40B4-BE49-F238E27FC236}">
                <a16:creationId xmlns:a16="http://schemas.microsoft.com/office/drawing/2014/main" id="{BA9458E8-012C-1359-EBEE-23BF401735B9}"/>
              </a:ext>
            </a:extLst>
          </p:cNvPr>
          <p:cNvGraphicFramePr>
            <a:graphicFrameLocks/>
          </p:cNvGraphicFramePr>
          <p:nvPr>
            <p:extLst>
              <p:ext uri="{D42A27DB-BD31-4B8C-83A1-F6EECF244321}">
                <p14:modId xmlns:p14="http://schemas.microsoft.com/office/powerpoint/2010/main" val="798927179"/>
              </p:ext>
            </p:extLst>
          </p:nvPr>
        </p:nvGraphicFramePr>
        <p:xfrm>
          <a:off x="723900" y="1600200"/>
          <a:ext cx="10735056" cy="3931920"/>
        </p:xfrm>
        <a:graphic>
          <a:graphicData uri="http://schemas.openxmlformats.org/drawingml/2006/table">
            <a:tbl>
              <a:tblPr firstRow="1" bandRow="1">
                <a:tableStyleId>{5C22544A-7EE6-4342-B048-85BDC9FD1C3A}</a:tableStyleId>
              </a:tblPr>
              <a:tblGrid>
                <a:gridCol w="2616106">
                  <a:extLst>
                    <a:ext uri="{9D8B030D-6E8A-4147-A177-3AD203B41FA5}">
                      <a16:colId xmlns:a16="http://schemas.microsoft.com/office/drawing/2014/main" val="20000"/>
                    </a:ext>
                  </a:extLst>
                </a:gridCol>
                <a:gridCol w="1623790">
                  <a:extLst>
                    <a:ext uri="{9D8B030D-6E8A-4147-A177-3AD203B41FA5}">
                      <a16:colId xmlns:a16="http://schemas.microsoft.com/office/drawing/2014/main" val="1365775843"/>
                    </a:ext>
                  </a:extLst>
                </a:gridCol>
                <a:gridCol w="1623790">
                  <a:extLst>
                    <a:ext uri="{9D8B030D-6E8A-4147-A177-3AD203B41FA5}">
                      <a16:colId xmlns:a16="http://schemas.microsoft.com/office/drawing/2014/main" val="20001"/>
                    </a:ext>
                  </a:extLst>
                </a:gridCol>
                <a:gridCol w="1623790">
                  <a:extLst>
                    <a:ext uri="{9D8B030D-6E8A-4147-A177-3AD203B41FA5}">
                      <a16:colId xmlns:a16="http://schemas.microsoft.com/office/drawing/2014/main" val="23692127"/>
                    </a:ext>
                  </a:extLst>
                </a:gridCol>
                <a:gridCol w="1623790">
                  <a:extLst>
                    <a:ext uri="{9D8B030D-6E8A-4147-A177-3AD203B41FA5}">
                      <a16:colId xmlns:a16="http://schemas.microsoft.com/office/drawing/2014/main" val="1445718484"/>
                    </a:ext>
                  </a:extLst>
                </a:gridCol>
                <a:gridCol w="1623790">
                  <a:extLst>
                    <a:ext uri="{9D8B030D-6E8A-4147-A177-3AD203B41FA5}">
                      <a16:colId xmlns:a16="http://schemas.microsoft.com/office/drawing/2014/main" val="3783773868"/>
                    </a:ext>
                  </a:extLst>
                </a:gridCol>
              </a:tblGrid>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kern="1200" cap="none" normalizeH="0" baseline="0" dirty="0">
                          <a:ln>
                            <a:noFill/>
                          </a:ln>
                          <a:solidFill>
                            <a:schemeClr val="tx1"/>
                          </a:solidFill>
                          <a:effectLst/>
                          <a:latin typeface="Calibri" panose="020F0502020204030204" pitchFamily="34" charset="0"/>
                          <a:ea typeface="+mn-ea"/>
                          <a:cs typeface="+mn-cs"/>
                        </a:rPr>
                        <a:t>NPM1</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/ITD-,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kern="1200" cap="none" normalizeH="0" baseline="0" dirty="0">
                          <a:ln>
                            <a:noFill/>
                          </a:ln>
                          <a:solidFill>
                            <a:schemeClr val="tx1"/>
                          </a:solidFill>
                          <a:effectLst/>
                          <a:latin typeface="Calibri" panose="020F0502020204030204" pitchFamily="34" charset="0"/>
                          <a:ea typeface="+mn-ea"/>
                          <a:cs typeface="+mn-cs"/>
                        </a:rPr>
                        <a:t>NPM1</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/ITD+,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 Value for Relapse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kern="1200" cap="none" normalizeH="0" baseline="0" dirty="0">
                          <a:ln>
                            <a:noFill/>
                          </a:ln>
                          <a:solidFill>
                            <a:schemeClr val="tx1"/>
                          </a:solidFill>
                          <a:effectLst/>
                          <a:latin typeface="Calibri" panose="020F0502020204030204" pitchFamily="34" charset="0"/>
                          <a:ea typeface="+mn-ea"/>
                          <a:cs typeface="+mn-cs"/>
                        </a:rPr>
                        <a:t>P V</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NRM</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 Value for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198921"/>
                  </a:ext>
                </a:extLst>
              </a:tr>
              <a:tr h="185148">
                <a:tc>
                  <a:txBody>
                    <a:bodyPr/>
                    <a:lstStyle/>
                    <a:p>
                      <a:pPr marL="0" indent="0" algn="l">
                        <a:buFont typeface="Arial" panose="020B0604020202020204" pitchFamily="34" charset="0"/>
                        <a:buNone/>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Age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&lt;60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&gt;60 yr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Conditioning regimen,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RIC/NMA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reported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1851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Conditioning regimen, aged &lt;60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RIC/NMA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 reported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54974323"/>
                  </a:ext>
                </a:extLst>
              </a:tr>
            </a:tbl>
          </a:graphicData>
        </a:graphic>
      </p:graphicFrame>
      <p:sp>
        <p:nvSpPr>
          <p:cNvPr id="5" name="Text Box 15">
            <a:extLst>
              <a:ext uri="{FF2B5EF4-FFF2-40B4-BE49-F238E27FC236}">
                <a16:creationId xmlns:a16="http://schemas.microsoft.com/office/drawing/2014/main" id="{69A68F0C-BFED-2A8E-8092-04726150EA6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255152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76C4C-AA46-0DBE-54EB-1A2C9675526B}"/>
              </a:ext>
            </a:extLst>
          </p:cNvPr>
          <p:cNvSpPr>
            <a:spLocks noGrp="1"/>
          </p:cNvSpPr>
          <p:nvPr>
            <p:ph type="title"/>
          </p:nvPr>
        </p:nvSpPr>
        <p:spPr/>
        <p:txBody>
          <a:bodyPr/>
          <a:lstStyle/>
          <a:p>
            <a:r>
              <a:rPr lang="en-US" altLang="en-US" dirty="0"/>
              <a:t>Pre-MEASURE: </a:t>
            </a:r>
            <a:r>
              <a:rPr lang="en-US" dirty="0"/>
              <a:t>Outcomes Based on </a:t>
            </a:r>
            <a:br>
              <a:rPr lang="en-US" dirty="0"/>
            </a:br>
            <a:r>
              <a:rPr lang="en-US" dirty="0"/>
              <a:t>Melphalan-Based Reduced-Intensity Conditioning </a:t>
            </a:r>
          </a:p>
        </p:txBody>
      </p:sp>
      <p:sp>
        <p:nvSpPr>
          <p:cNvPr id="3" name="Content Placeholder 2">
            <a:extLst>
              <a:ext uri="{FF2B5EF4-FFF2-40B4-BE49-F238E27FC236}">
                <a16:creationId xmlns:a16="http://schemas.microsoft.com/office/drawing/2014/main" id="{4384AC0E-61DB-A346-1935-22B05163385E}"/>
              </a:ext>
            </a:extLst>
          </p:cNvPr>
          <p:cNvSpPr>
            <a:spLocks noGrp="1"/>
          </p:cNvSpPr>
          <p:nvPr>
            <p:ph idx="1"/>
          </p:nvPr>
        </p:nvSpPr>
        <p:spPr/>
        <p:txBody>
          <a:bodyPr/>
          <a:lstStyle/>
          <a:p>
            <a:r>
              <a:rPr lang="en-US" dirty="0"/>
              <a:t>Relapse risk significantly higher in patients receiving RIC-other vs </a:t>
            </a:r>
            <a:br>
              <a:rPr lang="en-US" dirty="0"/>
            </a:br>
            <a:r>
              <a:rPr lang="en-US" dirty="0"/>
              <a:t>RIC with melphalan in MRD-negative patients (</a:t>
            </a:r>
            <a:r>
              <a:rPr lang="en-US" i="1" dirty="0"/>
              <a:t>P </a:t>
            </a:r>
            <a:r>
              <a:rPr lang="en-US" dirty="0"/>
              <a:t>= .015) and </a:t>
            </a:r>
            <a:br>
              <a:rPr lang="en-US" dirty="0"/>
            </a:br>
            <a:r>
              <a:rPr lang="en-US" dirty="0"/>
              <a:t>MRD-positive patients (</a:t>
            </a:r>
            <a:r>
              <a:rPr lang="en-US" i="1" dirty="0"/>
              <a:t>P</a:t>
            </a:r>
            <a:r>
              <a:rPr lang="en-US" dirty="0"/>
              <a:t> = .002)</a:t>
            </a:r>
          </a:p>
          <a:p>
            <a:r>
              <a:rPr lang="en-US" dirty="0"/>
              <a:t>Reduced risk of relapse with RIC with melphalan vs RIC-other in </a:t>
            </a:r>
            <a:br>
              <a:rPr lang="en-US" dirty="0"/>
            </a:br>
            <a:r>
              <a:rPr lang="en-US" dirty="0"/>
              <a:t>MRD-positive patients translated into OS benefit</a:t>
            </a:r>
          </a:p>
          <a:p>
            <a:pPr marL="742950" marR="0" lvl="1" indent="-28575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In MRD-positive patients, OS significantly longer with RIC with</a:t>
            </a:r>
          </a:p>
          <a:p>
            <a:pPr marL="744538" marR="0" lvl="1" indent="-287338" algn="l" defTabSz="914400" rtl="0" eaLnBrk="1" fontAlgn="base" latinLnBrk="0" hangingPunct="1">
              <a:lnSpc>
                <a:spcPct val="90000"/>
              </a:lnSpc>
              <a:spcBef>
                <a:spcPts val="0"/>
              </a:spcBef>
              <a:spcAft>
                <a:spcPts val="0"/>
              </a:spcAft>
              <a:buClr>
                <a:srgbClr val="000000"/>
              </a:buClr>
              <a:buSzTx/>
              <a:buNone/>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    melphalan vs RIC-other (</a:t>
            </a:r>
            <a:r>
              <a:rPr kumimoji="0" lang="en-US" sz="2600" b="0" i="1" u="none" strike="noStrike" kern="0" cap="none" spc="0" normalizeH="0" baseline="0" noProof="0" dirty="0">
                <a:ln>
                  <a:noFill/>
                </a:ln>
                <a:solidFill>
                  <a:srgbClr val="000000"/>
                </a:solidFill>
                <a:effectLst/>
                <a:uLnTx/>
                <a:uFillTx/>
                <a:latin typeface="Calibri" panose="020F0502020204030204" pitchFamily="34" charset="0"/>
              </a:rPr>
              <a:t>P </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 .012)</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In MRD-negative patients, OS not significantly different with </a:t>
            </a:r>
            <a:b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b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RIC-other vs RIC with melphalan (</a:t>
            </a:r>
            <a:r>
              <a:rPr kumimoji="0" lang="en-US" sz="2600" b="0" i="1" u="none" strike="noStrike" kern="0" cap="none" spc="0" normalizeH="0" baseline="0" noProof="0" dirty="0">
                <a:ln>
                  <a:noFill/>
                </a:ln>
                <a:solidFill>
                  <a:srgbClr val="000000"/>
                </a:solidFill>
                <a:effectLst/>
                <a:uLnTx/>
                <a:uFillTx/>
                <a:latin typeface="Calibri" panose="020F0502020204030204" pitchFamily="34" charset="0"/>
              </a:rPr>
              <a:t>P </a:t>
            </a:r>
            <a:r>
              <a:rPr kumimoji="0" lang="en-US" sz="2600" b="0" i="0" u="none" strike="noStrike" kern="0" cap="none" spc="0" normalizeH="0" baseline="0" noProof="0" dirty="0">
                <a:ln>
                  <a:noFill/>
                </a:ln>
                <a:solidFill>
                  <a:srgbClr val="000000"/>
                </a:solidFill>
                <a:effectLst/>
                <a:uLnTx/>
                <a:uFillTx/>
                <a:latin typeface="Calibri" panose="020F0502020204030204" pitchFamily="34" charset="0"/>
              </a:rPr>
              <a:t>= .37)</a:t>
            </a:r>
          </a:p>
          <a:p>
            <a:endParaRPr lang="en-US" dirty="0"/>
          </a:p>
        </p:txBody>
      </p:sp>
      <p:sp>
        <p:nvSpPr>
          <p:cNvPr id="4" name="Text Box 15">
            <a:extLst>
              <a:ext uri="{FF2B5EF4-FFF2-40B4-BE49-F238E27FC236}">
                <a16:creationId xmlns:a16="http://schemas.microsoft.com/office/drawing/2014/main" id="{399241D6-469E-C80F-8005-89E203197FF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636904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Multivariate Analysis of </a:t>
            </a:r>
            <a:br>
              <a:rPr lang="en-US" dirty="0"/>
            </a:br>
            <a:r>
              <a:rPr lang="en-US" dirty="0"/>
              <a:t>Relapse Risk in Combined Cohorts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graphicFrame>
        <p:nvGraphicFramePr>
          <p:cNvPr id="6" name="Content Placeholder 5">
            <a:extLst>
              <a:ext uri="{FF2B5EF4-FFF2-40B4-BE49-F238E27FC236}">
                <a16:creationId xmlns:a16="http://schemas.microsoft.com/office/drawing/2014/main" id="{FA02F888-0426-A2AF-C46A-BFF5897FF31B}"/>
              </a:ext>
            </a:extLst>
          </p:cNvPr>
          <p:cNvGraphicFramePr>
            <a:graphicFrameLocks/>
          </p:cNvGraphicFramePr>
          <p:nvPr>
            <p:extLst>
              <p:ext uri="{D42A27DB-BD31-4B8C-83A1-F6EECF244321}">
                <p14:modId xmlns:p14="http://schemas.microsoft.com/office/powerpoint/2010/main" val="307854438"/>
              </p:ext>
            </p:extLst>
          </p:nvPr>
        </p:nvGraphicFramePr>
        <p:xfrm>
          <a:off x="723900" y="1611065"/>
          <a:ext cx="10739628" cy="2773680"/>
        </p:xfrm>
        <a:graphic>
          <a:graphicData uri="http://schemas.openxmlformats.org/drawingml/2006/table">
            <a:tbl>
              <a:tblPr firstRow="1" bandRow="1">
                <a:tableStyleId>{5C22544A-7EE6-4342-B048-85BDC9FD1C3A}</a:tableStyleId>
              </a:tblPr>
              <a:tblGrid>
                <a:gridCol w="3438565">
                  <a:extLst>
                    <a:ext uri="{9D8B030D-6E8A-4147-A177-3AD203B41FA5}">
                      <a16:colId xmlns:a16="http://schemas.microsoft.com/office/drawing/2014/main" val="20000"/>
                    </a:ext>
                  </a:extLst>
                </a:gridCol>
                <a:gridCol w="3438565">
                  <a:extLst>
                    <a:ext uri="{9D8B030D-6E8A-4147-A177-3AD203B41FA5}">
                      <a16:colId xmlns:a16="http://schemas.microsoft.com/office/drawing/2014/main" val="1365775843"/>
                    </a:ext>
                  </a:extLst>
                </a:gridCol>
                <a:gridCol w="3862498">
                  <a:extLst>
                    <a:ext uri="{9D8B030D-6E8A-4147-A177-3AD203B41FA5}">
                      <a16:colId xmlns:a16="http://schemas.microsoft.com/office/drawing/2014/main" val="20001"/>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Factor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HR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kern="1200" cap="none" normalizeH="0" baseline="0" dirty="0">
                          <a:ln>
                            <a:noFill/>
                          </a:ln>
                          <a:solidFill>
                            <a:schemeClr val="tx1"/>
                          </a:solidFill>
                          <a:effectLst/>
                          <a:latin typeface="Calibri" panose="020F0502020204030204" pitchFamily="34" charset="0"/>
                          <a:ea typeface="+mn-ea"/>
                          <a:cs typeface="+mn-cs"/>
                        </a:rPr>
                        <a:t>P</a:t>
                      </a: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 Value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6198921"/>
                  </a:ext>
                </a:extLst>
              </a:tr>
              <a:tr h="379170">
                <a:tc>
                  <a:txBody>
                    <a:bodyPr/>
                    <a:lstStyle/>
                    <a:p>
                      <a:pPr marL="0" indent="0" algn="l">
                        <a:buFont typeface="Arial" panose="020B0604020202020204" pitchFamily="34" charset="0"/>
                        <a:buNone/>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-ITD+</a:t>
                      </a:r>
                      <a:endPar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2.938 (2.152-4.011)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379170">
                <a:tc>
                  <a:txBody>
                    <a:bodyPr/>
                    <a:lstStyle/>
                    <a:p>
                      <a:pPr marL="0" indent="0" algn="l">
                        <a:buFont typeface="Arial" panose="020B0604020202020204" pitchFamily="34" charset="0"/>
                        <a:buNone/>
                      </a:pP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 </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3.032 (2.169-4.238)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27273902"/>
                  </a:ext>
                </a:extLst>
              </a:tr>
              <a:tr h="379170">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RIC with melphalan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0.932 (0.68-1.277)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98525297"/>
                  </a:ext>
                </a:extLst>
              </a:tr>
              <a:tr h="379170">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RIC-other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1.743 (1.355-2.243)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90048876"/>
                  </a:ext>
                </a:extLst>
              </a:tr>
              <a:tr h="379170">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ELN favorable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0.612 (0.434-0.864)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39949505"/>
                  </a:ext>
                </a:extLst>
              </a:tr>
              <a:tr h="379170">
                <a:tc>
                  <a:txBody>
                    <a:bodyPr/>
                    <a:lstStyle/>
                    <a:p>
                      <a:pPr marL="0" indent="0" algn="l">
                        <a:buFont typeface="Arial" panose="020B0604020202020204" pitchFamily="34" charset="0"/>
                        <a:buNone/>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ELN intermediate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0.905 (0.701-1.169)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05027790"/>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Pre-MEASURE: </a:t>
            </a:r>
            <a:r>
              <a:rPr lang="en-US" dirty="0"/>
              <a:t>Conclusions</a:t>
            </a:r>
            <a:endParaRPr lang="en-US" altLang="en-US" dirty="0"/>
          </a:p>
        </p:txBody>
      </p:sp>
      <p:sp>
        <p:nvSpPr>
          <p:cNvPr id="2" name="Content Placeholder 1">
            <a:extLst>
              <a:ext uri="{FF2B5EF4-FFF2-40B4-BE49-F238E27FC236}">
                <a16:creationId xmlns:a16="http://schemas.microsoft.com/office/drawing/2014/main" id="{440731E6-8A57-0C6B-B35F-4D12F66EBC82}"/>
              </a:ext>
            </a:extLst>
          </p:cNvPr>
          <p:cNvSpPr>
            <a:spLocks noGrp="1"/>
          </p:cNvSpPr>
          <p:nvPr>
            <p:ph idx="1"/>
          </p:nvPr>
        </p:nvSpPr>
        <p:spPr/>
        <p:txBody>
          <a:bodyPr/>
          <a:lstStyle/>
          <a:p>
            <a:pPr>
              <a:spcAft>
                <a:spcPts val="300"/>
              </a:spcAft>
            </a:pPr>
            <a:r>
              <a:rPr lang="en-US" sz="2200" dirty="0"/>
              <a:t>Findings of Pre-MEASURE validate the clinical utility of NGS-MRD detection of </a:t>
            </a:r>
            <a:br>
              <a:rPr lang="en-US" sz="2200" dirty="0"/>
            </a:br>
            <a:r>
              <a:rPr lang="en-US" sz="2200" i="1" dirty="0"/>
              <a:t>NPM1 </a:t>
            </a:r>
            <a:r>
              <a:rPr lang="en-US" sz="2200" dirty="0"/>
              <a:t>mutations or </a:t>
            </a:r>
            <a:r>
              <a:rPr lang="en-US" sz="2200" i="1" dirty="0"/>
              <a:t>FLT3</a:t>
            </a:r>
            <a:r>
              <a:rPr lang="en-US" sz="2200" dirty="0"/>
              <a:t>-ITD at 0.01% level or above in the identification of patients in CR1 at high risk of relapse following alloHCT</a:t>
            </a:r>
          </a:p>
          <a:p>
            <a:pPr lvl="1">
              <a:spcAft>
                <a:spcPts val="300"/>
              </a:spcAft>
            </a:pPr>
            <a:r>
              <a:rPr lang="en-US" sz="2000" dirty="0"/>
              <a:t>Investigators noted this represents &gt;1 in 6 in CR1 at alloHCT, an underserved population</a:t>
            </a:r>
          </a:p>
          <a:p>
            <a:pPr>
              <a:spcAft>
                <a:spcPts val="300"/>
              </a:spcAft>
            </a:pPr>
            <a:r>
              <a:rPr lang="en-US" sz="2200" dirty="0"/>
              <a:t>Analysis indicates that not all mutations detected at diagnosis of AML are equally useful as MRD targets (eg, residual </a:t>
            </a:r>
            <a:r>
              <a:rPr lang="en-US" sz="2200" i="1" dirty="0"/>
              <a:t>IDH</a:t>
            </a:r>
            <a:r>
              <a:rPr lang="en-US" sz="2200" dirty="0"/>
              <a:t> mutations)</a:t>
            </a:r>
          </a:p>
          <a:p>
            <a:pPr>
              <a:spcAft>
                <a:spcPts val="300"/>
              </a:spcAft>
            </a:pPr>
            <a:r>
              <a:rPr lang="en-US" sz="2200" dirty="0"/>
              <a:t>Melphalan-containing RIC was associated with reduced relapse and improved survival, particularly in patients with MRD positivity</a:t>
            </a:r>
          </a:p>
          <a:p>
            <a:pPr>
              <a:spcAft>
                <a:spcPts val="300"/>
              </a:spcAft>
            </a:pPr>
            <a:r>
              <a:rPr lang="en-US" sz="2200" dirty="0"/>
              <a:t>Investigators noted that not all post-HCT relapses are detected by a single </a:t>
            </a:r>
            <a:br>
              <a:rPr lang="en-US" sz="2200" dirty="0"/>
            </a:br>
            <a:r>
              <a:rPr lang="en-US" sz="2200" dirty="0"/>
              <a:t>pre-alloHCT blood test and suggested serial measurements might be more useful</a:t>
            </a:r>
          </a:p>
          <a:p>
            <a:pPr lvl="1">
              <a:spcAft>
                <a:spcPts val="300"/>
              </a:spcAft>
            </a:pPr>
            <a:r>
              <a:rPr lang="en-US" sz="2000" dirty="0"/>
              <a:t>Prospective MEASURE study enrolling up to 1000 patients at 16 US transplant centers will collect serial blood, bone marrow samples during post-HCT remission and at relapse (NCT05224661)</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Hourigan. ASCO 2022. Abstr 7006.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387493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1A293AEA704A4987B338EF2F7335F8" ma:contentTypeVersion="1" ma:contentTypeDescription="Create a new document." ma:contentTypeScope="" ma:versionID="17d1aefe4205d42d06d9e12388ff7d8e">
  <xsd:schema xmlns:xsd="http://www.w3.org/2001/XMLSchema" xmlns:xs="http://www.w3.org/2001/XMLSchema" xmlns:p="http://schemas.microsoft.com/office/2006/metadata/properties" xmlns:ns2="d54cbe69-32bd-412a-b004-9152f949605e" xmlns:ns3="a431873b-e508-4bfa-a17b-52fdcc71069a" targetNamespace="http://schemas.microsoft.com/office/2006/metadata/properties" ma:root="true" ma:fieldsID="89a71ebb1292343d5a70ed88dbd59299" ns2:_="" ns3:_="">
    <xsd:import namespace="d54cbe69-32bd-412a-b004-9152f949605e"/>
    <xsd:import namespace="a431873b-e508-4bfa-a17b-52fdcc71069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431873b-e508-4bfa-a17b-52fdcc71069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a431873b-e508-4bfa-a17b-52fdcc71069a">Conference Capsule Slides</Document_x0020_Category>
    <_dlc_DocId xmlns="d54cbe69-32bd-412a-b004-9152f949605e">56M7VY3CDVN5-496050038-2</_dlc_DocId>
    <_dlc_DocIdUrl xmlns="d54cbe69-32bd-412a-b004-9152f949605e">
      <Url>https://intranet.clinicaloptions.com/mews/oncology/ONC_2022_ASCO_CF_(PRP5083)/HEME/_layouts/15/DocIdRedir.aspx?ID=56M7VY3CDVN5-496050038-2</Url>
      <Description>56M7VY3CDVN5-496050038-2</Description>
    </_dlc_DocIdUrl>
  </documentManagement>
</p:properties>
</file>

<file path=customXml/itemProps1.xml><?xml version="1.0" encoding="utf-8"?>
<ds:datastoreItem xmlns:ds="http://schemas.openxmlformats.org/officeDocument/2006/customXml" ds:itemID="{23F4CAF2-8D31-44F8-B654-48374CBC9CD6}">
  <ds:schemaRefs>
    <ds:schemaRef ds:uri="http://schemas.microsoft.com/sharepoint/v3/contenttype/forms"/>
  </ds:schemaRefs>
</ds:datastoreItem>
</file>

<file path=customXml/itemProps2.xml><?xml version="1.0" encoding="utf-8"?>
<ds:datastoreItem xmlns:ds="http://schemas.openxmlformats.org/officeDocument/2006/customXml" ds:itemID="{1FAE444D-D5E5-4D01-82B9-6F46CD05FF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431873b-e508-4bfa-a17b-52fdcc7106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05ABCA-AB37-4A70-84A3-32FDAE476313}">
  <ds:schemaRefs>
    <ds:schemaRef ds:uri="http://schemas.microsoft.com/sharepoint/events"/>
  </ds:schemaRefs>
</ds:datastoreItem>
</file>

<file path=customXml/itemProps4.xml><?xml version="1.0" encoding="utf-8"?>
<ds:datastoreItem xmlns:ds="http://schemas.openxmlformats.org/officeDocument/2006/customXml" ds:itemID="{BFD0A23F-6D6F-42B2-8FDF-B2626CCB4951}">
  <ds:schemaRefs>
    <ds:schemaRef ds:uri="http://purl.org/dc/elements/1.1/"/>
    <ds:schemaRef ds:uri="http://www.w3.org/XML/1998/namespace"/>
    <ds:schemaRef ds:uri="http://schemas.microsoft.com/office/2006/metadata/properties"/>
    <ds:schemaRef ds:uri="d54cbe69-32bd-412a-b004-9152f949605e"/>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a431873b-e508-4bfa-a17b-52fdcc71069a"/>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1750</TotalTime>
  <Words>2675</Words>
  <Application>Microsoft Office PowerPoint</Application>
  <PresentationFormat>Widescreen</PresentationFormat>
  <Paragraphs>507</Paragraphs>
  <Slides>16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Times</vt:lpstr>
      <vt:lpstr>Wingdings</vt:lpstr>
      <vt:lpstr>2022_CCO_Template</vt:lpstr>
      <vt:lpstr>Pre-MEASURE: Retrospective  Analysis of the Prognostic Significance of  NGS-MRD Testing in Patients With AML in  First Remission Prior to Allogeneic HCT</vt:lpstr>
      <vt:lpstr>About These Slides</vt:lpstr>
      <vt:lpstr>Pre-MEASURE: Background</vt:lpstr>
      <vt:lpstr>Pre-MEASURE: Study Design</vt:lpstr>
      <vt:lpstr>Pre-MEASURE: Baseline Characteristics of Initial Series (Cohort 1)</vt:lpstr>
      <vt:lpstr>Pre-MEASURE: NGS-MRD Variants Detected  Pre-AlloHCT in Initial Series (Cohort 1)</vt:lpstr>
      <vt:lpstr>Pre-MEASURE: Prognostic Value of NGS-MRD in  Initial Series (Cohort 1)</vt:lpstr>
      <vt:lpstr>Pre-MEASURE: Baseline Characteristics of Expanded Series (Initial Cohort 1 + Validation Cohort 2)</vt:lpstr>
      <vt:lpstr>Pre-MEASURE: Baseline Characteristics of Expanded Series (Initial Cohort 1 + Validation Cohort 2)</vt:lpstr>
      <vt:lpstr>Pre-MEASURE: Prognostic Value of NGS-MRD Detection of NPM1/FLT3-ITD in Cohort 1, Cohort 2, and Combined</vt:lpstr>
      <vt:lpstr>Pre-MEASURE: Prognostic Value of NGS-MRD  Detection of Individual Mutations</vt:lpstr>
      <vt:lpstr>Pre-MEASURE: Prognostic Value of NGS-MRD Detection of NPM1/FLT3-ITD by Age and Conditioning Regimen</vt:lpstr>
      <vt:lpstr>Pre-MEASURE: Outcomes Based on  Melphalan-Based Reduced-Intensity Conditioning </vt:lpstr>
      <vt:lpstr>Pre-MEASURE: Multivariate Analysis of  Relapse Risk in Combined Cohorts</vt:lpstr>
      <vt:lpstr>Pre-MEASURE: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Pre-MEASURE: Retrospective Analysis of the Prognostic Significance of NGS-MRD Testing in Patients With AML in First Remission Prior to Allogeneic HCT</dc:title>
  <dc:creator>Timothy Quill</dc:creator>
  <cp:lastModifiedBy>Natalia Kolenko</cp:lastModifiedBy>
  <cp:revision>18</cp:revision>
  <dcterms:created xsi:type="dcterms:W3CDTF">2022-06-02T23:20:10Z</dcterms:created>
  <dcterms:modified xsi:type="dcterms:W3CDTF">2022-06-17T15:51:56Z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0x010100171A293AEA704A4987B338EF2F7335F8</vt:lpwstr>
  </property>
  <property fmtid="{D5CDD505-2E9C-101B-9397-08002B2CF9AE}" pid="3" name="_dlc_DocIdItemGuid">
    <vt:lpwstr>f150cd92-dcc0-4962-91bc-b8dbfc87c34c</vt:lpwstr>
  </property>
</Properties>
</file>