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1"/>
  </p:notesMasterIdLst>
  <p:handoutMasterIdLst>
    <p:handoutMasterId r:id="rId22"/>
  </p:handoutMasterIdLst>
  <p:sldIdLst>
    <p:sldId id="321" r:id="rId11"/>
    <p:sldId id="556" r:id="rId12"/>
    <p:sldId id="541" r:id="rId13"/>
    <p:sldId id="573" r:id="rId14"/>
    <p:sldId id="533" r:id="rId15"/>
    <p:sldId id="574" r:id="rId16"/>
    <p:sldId id="575" r:id="rId17"/>
    <p:sldId id="576" r:id="rId18"/>
    <p:sldId id="564" r:id="rId19"/>
    <p:sldId id="318"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Kara Nyberg" initials="KN" lastIdx="1" clrIdx="13">
    <p:extLst>
      <p:ext uri="{19B8F6BF-5375-455C-9EA6-DF929625EA0E}">
        <p15:presenceInfo xmlns:p15="http://schemas.microsoft.com/office/powerpoint/2012/main" userId="Kara Nyberg" providerId="None"/>
      </p:ext>
    </p:extLst>
  </p:cmAuthor>
  <p:cmAuthor id="15" name="Gordon Kelley" initials="GK" lastIdx="7" clrIdx="14">
    <p:extLst>
      <p:ext uri="{19B8F6BF-5375-455C-9EA6-DF929625EA0E}">
        <p15:presenceInfo xmlns:p15="http://schemas.microsoft.com/office/powerpoint/2012/main" userId="S::gkelley@clinicaloptions.com::7e3d11cf-7436-4611-80d7-51121a63678e" providerId="AD"/>
      </p:ext>
    </p:extLst>
  </p:cmAuthor>
  <p:cmAuthor id="16" name="aboecler@clinicaloptions.com" initials="a" lastIdx="1" clrIdx="15">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83" autoAdjust="0"/>
    <p:restoredTop sz="80714" autoAdjust="0"/>
  </p:normalViewPr>
  <p:slideViewPr>
    <p:cSldViewPr snapToGrid="0" showGuides="1">
      <p:cViewPr varScale="1">
        <p:scale>
          <a:sx n="54" d="100"/>
          <a:sy n="54" d="100"/>
        </p:scale>
        <p:origin x="764" y="40"/>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40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Dex, dexamethasone; Len, lenalidomide; MM, multiple myeloma;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203782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 multiple myeloma.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520594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Dex, dexamethasone; GEM, Spanish Myeloma Group; MM, multiple myeloma; MRD, measurable residual disease; NGS, next-generation sequencing; PFS, progression-free survival; Rd, lenalidomide/dexamethasone; SD, stable disease;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32533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ISS, International Staging System; IRd, ixazomib/lenalidomide/dexamethasone; MRD, measurable residual disease; Rd, lenalidomide/dexamethasone; sCR, stringent complete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396210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IRd, ixazomib/lenalidomide/dexamethasone; MRD, measurable residual disease; Rd, lenalidomide/dexamethasone; sCR, stringent complete response.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846508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IRd, ixazomib/lenalidomide/dexamethasone; ISS, International Staging System; MRD, measurable residual disease; OS, overall survival; PFS, progression-free survival; Rd, lenalidomide/dexamethasone.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768108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IRd, ixazomib/lenalidomide/dexamethasone; Rd, lenalidomide/dexamethasone.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604873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GEM, Spanish Myeloma Group; IRd, ixazomib/lenalidomide/dexamethasone; MM, multiple myeloma; PFS, progression-free survival; Rd, lenalidomide/dexamethasone; VRd, bortezomib/lenalidomide/dexamethasone.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086009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12/14/2021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GEM2014MAIN: Maintenance With Ixazomib + Len/Dex vs Len/Dex After VRd + </a:t>
            </a:r>
            <a:br>
              <a:rPr lang="en-US" altLang="en-US" sz="4000" dirty="0"/>
            </a:br>
            <a:r>
              <a:rPr lang="en-US" altLang="en-US" sz="4000" dirty="0"/>
              <a:t>ASCT in Newly Diagnosed Multiple Myeloma</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altLang="en-US" dirty="0"/>
              <a:t>Ixazomib Maintenance in MM: </a:t>
            </a:r>
            <a:r>
              <a:rPr lang="en-US" dirty="0"/>
              <a:t>Background</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sz="2400" dirty="0"/>
              <a:t>Currently, lenalidomide is the standard agent used as maintenance therapy after transplantation in MM</a:t>
            </a:r>
            <a:r>
              <a:rPr lang="en-US" sz="2400" baseline="30000" dirty="0"/>
              <a:t>1</a:t>
            </a:r>
            <a:endParaRPr lang="en-US" sz="2400" dirty="0"/>
          </a:p>
          <a:p>
            <a:r>
              <a:rPr lang="en-US" sz="2400" dirty="0"/>
              <a:t>Spanish Myeloma Group (GEM) demonstrated that posttransplant maintenance with thalidomide/bortezomib yielded superior efficacy vs thalidomide alone in patients with MM</a:t>
            </a:r>
            <a:r>
              <a:rPr lang="en-US" sz="2400" baseline="30000" dirty="0"/>
              <a:t>2</a:t>
            </a:r>
          </a:p>
          <a:p>
            <a:pPr lvl="1"/>
            <a:r>
              <a:rPr lang="en-US" sz="2200" dirty="0"/>
              <a:t>However, a high rate of peripheral neuropathy was noted</a:t>
            </a:r>
            <a:r>
              <a:rPr lang="en-US" sz="2200" baseline="30000" dirty="0"/>
              <a:t>1</a:t>
            </a:r>
          </a:p>
          <a:p>
            <a:r>
              <a:rPr lang="en-US" sz="2400" dirty="0"/>
              <a:t>Combining lenalidomide with ixazomib, an oral proteasome inhibitor that does not cause peripheral neuropathy, may be beneficial in the maintenance setting</a:t>
            </a:r>
          </a:p>
          <a:p>
            <a:r>
              <a:rPr lang="en-US" sz="2400" dirty="0"/>
              <a:t>The current study assessed efficacy and safety of posttransplant maintenance therapy with ixazomib/lenalidomide/dexamethasone vs lenalidomide/ dexamethasone in patients with newly diagnosed MM</a:t>
            </a:r>
            <a:r>
              <a:rPr lang="en-US" sz="2400" baseline="30000" dirty="0"/>
              <a:t>3</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Attal. NEJM. 2012;366:1782. 2. Rosiñol. Leukemia. 2017;31:1922. 3. Rosiñol. ASH 2021. Abstr 466.</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52C991CC-8932-A841-B249-D2112D8DBC4C}"/>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F2F6C1DD-A3B8-F446-AE12-5C16AB1AB6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A7976761-09F7-9D44-8469-F92D98CA16B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35963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t>GEM2014MAIN: Study Design</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chemeClr val="bg2"/>
                </a:solidFill>
                <a:latin typeface="Calibri" panose="020F0502020204030204" pitchFamily="34" charset="0"/>
              </a:rPr>
              <a:t>Rosiñol. ASH 2021. Abstr 466</a:t>
            </a:r>
            <a:r>
              <a:rPr lang="en-US" altLang="en-US" sz="1200" b="0" dirty="0">
                <a:solidFill>
                  <a:schemeClr val="bg2"/>
                </a:solidFill>
                <a:latin typeface="Calibri" panose="020F0502020204030204" pitchFamily="34" charset="0"/>
              </a:rPr>
              <a:t>.</a:t>
            </a:r>
          </a:p>
        </p:txBody>
      </p:sp>
      <p:sp>
        <p:nvSpPr>
          <p:cNvPr id="3" name="Content Placeholder 2">
            <a:extLst>
              <a:ext uri="{FF2B5EF4-FFF2-40B4-BE49-F238E27FC236}">
                <a16:creationId xmlns:a16="http://schemas.microsoft.com/office/drawing/2014/main" id="{82B7EA53-DB1F-204D-BC82-15C189F7304B}"/>
              </a:ext>
            </a:extLst>
          </p:cNvPr>
          <p:cNvSpPr>
            <a:spLocks noGrp="1"/>
          </p:cNvSpPr>
          <p:nvPr>
            <p:ph idx="1"/>
          </p:nvPr>
        </p:nvSpPr>
        <p:spPr>
          <a:xfrm>
            <a:off x="604675" y="1513047"/>
            <a:ext cx="10877529" cy="450664"/>
          </a:xfrm>
        </p:spPr>
        <p:txBody>
          <a:bodyPr/>
          <a:lstStyle/>
          <a:p>
            <a:r>
              <a:rPr lang="en-US" sz="2200" dirty="0"/>
              <a:t>Randomized phase III trial conducted in Spain</a:t>
            </a:r>
          </a:p>
        </p:txBody>
      </p:sp>
      <p:sp>
        <p:nvSpPr>
          <p:cNvPr id="12" name="Text Box 45">
            <a:extLst>
              <a:ext uri="{FF2B5EF4-FFF2-40B4-BE49-F238E27FC236}">
                <a16:creationId xmlns:a16="http://schemas.microsoft.com/office/drawing/2014/main" id="{A7103A4E-6D64-6B47-8991-0680B4194E17}"/>
              </a:ext>
            </a:extLst>
          </p:cNvPr>
          <p:cNvSpPr txBox="1">
            <a:spLocks noChangeArrowheads="1"/>
          </p:cNvSpPr>
          <p:nvPr/>
        </p:nvSpPr>
        <p:spPr bwMode="auto">
          <a:xfrm>
            <a:off x="200891" y="2627219"/>
            <a:ext cx="363862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Patients from GEM12MENOS65 trial with newly diagnosed MM and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≥SD after VRd-GEM* induction;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ASCT conditioned with either MEL200 or IV busulfan + MEL140; and consolidation with VRd-GEM</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332)</a:t>
            </a:r>
            <a:endParaRPr lang="en-US" altLang="en-US" sz="1800" b="0" dirty="0">
              <a:solidFill>
                <a:schemeClr val="bg1"/>
              </a:solidFill>
              <a:latin typeface="Calibri" panose="020F0502020204030204" pitchFamily="34" charset="0"/>
            </a:endParaRPr>
          </a:p>
        </p:txBody>
      </p:sp>
      <p:sp>
        <p:nvSpPr>
          <p:cNvPr id="13" name="Rectangle 46">
            <a:extLst>
              <a:ext uri="{FF2B5EF4-FFF2-40B4-BE49-F238E27FC236}">
                <a16:creationId xmlns:a16="http://schemas.microsoft.com/office/drawing/2014/main" id="{A2C7DCEC-B0BE-B34F-948A-FF32F2EF0A66}"/>
              </a:ext>
            </a:extLst>
          </p:cNvPr>
          <p:cNvSpPr>
            <a:spLocks noChangeArrowheads="1"/>
          </p:cNvSpPr>
          <p:nvPr/>
        </p:nvSpPr>
        <p:spPr bwMode="auto">
          <a:xfrm>
            <a:off x="10536382" y="2804246"/>
            <a:ext cx="12804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Discontinue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maintenance</a:t>
            </a:r>
          </a:p>
        </p:txBody>
      </p:sp>
      <p:sp>
        <p:nvSpPr>
          <p:cNvPr id="14" name="Rectangle 49">
            <a:extLst>
              <a:ext uri="{FF2B5EF4-FFF2-40B4-BE49-F238E27FC236}">
                <a16:creationId xmlns:a16="http://schemas.microsoft.com/office/drawing/2014/main" id="{55C60873-1BA6-8F49-A46A-B0FC021FC435}"/>
              </a:ext>
            </a:extLst>
          </p:cNvPr>
          <p:cNvSpPr>
            <a:spLocks noChangeArrowheads="1"/>
          </p:cNvSpPr>
          <p:nvPr/>
        </p:nvSpPr>
        <p:spPr bwMode="auto">
          <a:xfrm>
            <a:off x="4571264" y="2463870"/>
            <a:ext cx="3967004" cy="10972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Ixazomib</a:t>
            </a:r>
            <a:r>
              <a:rPr lang="en-US" altLang="en-US" sz="1600" b="0" dirty="0">
                <a:solidFill>
                  <a:schemeClr val="tx1"/>
                </a:solidFill>
                <a:latin typeface="Calibri" panose="020F0502020204030204" pitchFamily="34" charset="0"/>
              </a:rPr>
              <a:t> 4 mg/day, Days 1,8,15</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Lenalidomide </a:t>
            </a:r>
            <a:r>
              <a:rPr lang="en-US" altLang="en-US" sz="1600" b="0" dirty="0">
                <a:solidFill>
                  <a:schemeClr val="tx1"/>
                </a:solidFill>
                <a:latin typeface="Calibri" panose="020F0502020204030204" pitchFamily="34" charset="0"/>
              </a:rPr>
              <a:t>15 mg/day, Days 1-21</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Dexamethasone</a:t>
            </a:r>
            <a:r>
              <a:rPr lang="en-US" altLang="en-US" sz="1600" b="0" dirty="0">
                <a:solidFill>
                  <a:schemeClr val="tx1"/>
                </a:solidFill>
                <a:latin typeface="Calibri" panose="020F0502020204030204" pitchFamily="34" charset="0"/>
              </a:rPr>
              <a:t> 20 mg/day, Days 1-4, 9-12</a:t>
            </a:r>
          </a:p>
          <a:p>
            <a:pPr algn="ctr">
              <a:lnSpc>
                <a:spcPct val="100000"/>
              </a:lnSpc>
              <a:spcBef>
                <a:spcPct val="0"/>
              </a:spcBef>
              <a:spcAft>
                <a:spcPct val="0"/>
              </a:spcAft>
              <a:buClrTx/>
              <a:buFontTx/>
              <a:buNone/>
            </a:pPr>
            <a:r>
              <a:rPr lang="en-US" altLang="en-US" sz="1750" b="0" dirty="0">
                <a:solidFill>
                  <a:schemeClr val="tx1"/>
                </a:solidFill>
                <a:latin typeface="Calibri" panose="020F0502020204030204" pitchFamily="34" charset="0"/>
              </a:rPr>
              <a:t>(n = 171)</a:t>
            </a:r>
          </a:p>
        </p:txBody>
      </p:sp>
      <p:sp>
        <p:nvSpPr>
          <p:cNvPr id="15" name="Rectangle 50">
            <a:extLst>
              <a:ext uri="{FF2B5EF4-FFF2-40B4-BE49-F238E27FC236}">
                <a16:creationId xmlns:a16="http://schemas.microsoft.com/office/drawing/2014/main" id="{FE1EAA55-33A6-2846-8F26-A9FFEF1C3499}"/>
              </a:ext>
            </a:extLst>
          </p:cNvPr>
          <p:cNvSpPr>
            <a:spLocks noChangeArrowheads="1"/>
          </p:cNvSpPr>
          <p:nvPr/>
        </p:nvSpPr>
        <p:spPr bwMode="auto">
          <a:xfrm>
            <a:off x="4571264" y="3690297"/>
            <a:ext cx="3967004" cy="109728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Lenalidomide </a:t>
            </a:r>
            <a:r>
              <a:rPr lang="en-US" altLang="en-US" sz="1600" b="0" dirty="0">
                <a:solidFill>
                  <a:schemeClr val="tx1"/>
                </a:solidFill>
                <a:latin typeface="Calibri" panose="020F0502020204030204" pitchFamily="34" charset="0"/>
              </a:rPr>
              <a:t>15 mg/day, Days 1-21</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Dexamethasone</a:t>
            </a:r>
            <a:r>
              <a:rPr lang="en-US" altLang="en-US" sz="1600" b="0" dirty="0">
                <a:solidFill>
                  <a:schemeClr val="tx1"/>
                </a:solidFill>
                <a:latin typeface="Calibri" panose="020F0502020204030204" pitchFamily="34" charset="0"/>
              </a:rPr>
              <a:t> 20 mg/day, Days 1-4, 9-12</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161)</a:t>
            </a:r>
          </a:p>
        </p:txBody>
      </p:sp>
      <p:sp>
        <p:nvSpPr>
          <p:cNvPr id="17" name="Line 53">
            <a:extLst>
              <a:ext uri="{FF2B5EF4-FFF2-40B4-BE49-F238E27FC236}">
                <a16:creationId xmlns:a16="http://schemas.microsoft.com/office/drawing/2014/main" id="{0BEA2433-B12E-2E46-8126-D73E1B360A70}"/>
              </a:ext>
            </a:extLst>
          </p:cNvPr>
          <p:cNvSpPr>
            <a:spLocks noChangeShapeType="1"/>
          </p:cNvSpPr>
          <p:nvPr/>
        </p:nvSpPr>
        <p:spPr bwMode="auto">
          <a:xfrm>
            <a:off x="3781240" y="375825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Line 54">
            <a:extLst>
              <a:ext uri="{FF2B5EF4-FFF2-40B4-BE49-F238E27FC236}">
                <a16:creationId xmlns:a16="http://schemas.microsoft.com/office/drawing/2014/main" id="{D32014B8-DEE8-3B4E-B19B-A58A727E2F60}"/>
              </a:ext>
            </a:extLst>
          </p:cNvPr>
          <p:cNvSpPr>
            <a:spLocks noChangeShapeType="1"/>
          </p:cNvSpPr>
          <p:nvPr/>
        </p:nvSpPr>
        <p:spPr bwMode="auto">
          <a:xfrm flipV="1">
            <a:off x="3781240" y="3312420"/>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B1494705-2AB9-D04B-94C0-2429C0458B24}"/>
              </a:ext>
            </a:extLst>
          </p:cNvPr>
          <p:cNvSpPr txBox="1"/>
          <p:nvPr/>
        </p:nvSpPr>
        <p:spPr bwMode="auto">
          <a:xfrm>
            <a:off x="4571264" y="2093124"/>
            <a:ext cx="3957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Maintenance Therapy (28-day cycles)</a:t>
            </a:r>
          </a:p>
        </p:txBody>
      </p:sp>
      <p:sp>
        <p:nvSpPr>
          <p:cNvPr id="22" name="Content Placeholder 18">
            <a:extLst>
              <a:ext uri="{FF2B5EF4-FFF2-40B4-BE49-F238E27FC236}">
                <a16:creationId xmlns:a16="http://schemas.microsoft.com/office/drawing/2014/main" id="{96A2DF81-3E46-7344-A481-D84D0E6A45DB}"/>
              </a:ext>
            </a:extLst>
          </p:cNvPr>
          <p:cNvSpPr txBox="1">
            <a:spLocks/>
          </p:cNvSpPr>
          <p:nvPr/>
        </p:nvSpPr>
        <p:spPr bwMode="auto">
          <a:xfrm>
            <a:off x="604675" y="5648628"/>
            <a:ext cx="10477710" cy="51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Primary endpoint: PFS </a:t>
            </a:r>
          </a:p>
        </p:txBody>
      </p:sp>
      <p:sp>
        <p:nvSpPr>
          <p:cNvPr id="26" name="Rectangle 46">
            <a:extLst>
              <a:ext uri="{FF2B5EF4-FFF2-40B4-BE49-F238E27FC236}">
                <a16:creationId xmlns:a16="http://schemas.microsoft.com/office/drawing/2014/main" id="{4DEE2D13-4F06-914A-A1FF-89165C9F53E1}"/>
              </a:ext>
            </a:extLst>
          </p:cNvPr>
          <p:cNvSpPr>
            <a:spLocks noChangeArrowheads="1"/>
          </p:cNvSpPr>
          <p:nvPr/>
        </p:nvSpPr>
        <p:spPr bwMode="auto">
          <a:xfrm>
            <a:off x="10536382" y="3549953"/>
            <a:ext cx="145472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Continue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Rd x 3 yr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(Dex Days 1-4 of each cycle)</a:t>
            </a:r>
          </a:p>
        </p:txBody>
      </p:sp>
      <p:grpSp>
        <p:nvGrpSpPr>
          <p:cNvPr id="27" name="Group 26">
            <a:extLst>
              <a:ext uri="{FF2B5EF4-FFF2-40B4-BE49-F238E27FC236}">
                <a16:creationId xmlns:a16="http://schemas.microsoft.com/office/drawing/2014/main" id="{2C5C68C5-5997-BF42-A081-F63F69AA1659}"/>
              </a:ext>
            </a:extLst>
          </p:cNvPr>
          <p:cNvGrpSpPr/>
          <p:nvPr/>
        </p:nvGrpSpPr>
        <p:grpSpPr>
          <a:xfrm>
            <a:off x="9392911" y="6207927"/>
            <a:ext cx="2488502" cy="454909"/>
            <a:chOff x="9392911" y="6207927"/>
            <a:chExt cx="2488502" cy="454909"/>
          </a:xfrm>
        </p:grpSpPr>
        <p:pic>
          <p:nvPicPr>
            <p:cNvPr id="29" name="Picture 28" descr="A picture containing text, ax, wheel&#10;&#10;Description automatically generated">
              <a:extLst>
                <a:ext uri="{FF2B5EF4-FFF2-40B4-BE49-F238E27FC236}">
                  <a16:creationId xmlns:a16="http://schemas.microsoft.com/office/drawing/2014/main" id="{6990ED53-90B6-DA49-853A-D81D21075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0" name="Rectangle 29">
              <a:extLst>
                <a:ext uri="{FF2B5EF4-FFF2-40B4-BE49-F238E27FC236}">
                  <a16:creationId xmlns:a16="http://schemas.microsoft.com/office/drawing/2014/main" id="{6014C5CF-4CE5-784F-9D86-1E58CE2548A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1" name="TextBox 30">
            <a:extLst>
              <a:ext uri="{FF2B5EF4-FFF2-40B4-BE49-F238E27FC236}">
                <a16:creationId xmlns:a16="http://schemas.microsoft.com/office/drawing/2014/main" id="{434F8567-E61C-EF45-9B86-E856D61AEC08}"/>
              </a:ext>
            </a:extLst>
          </p:cNvPr>
          <p:cNvSpPr txBox="1"/>
          <p:nvPr/>
        </p:nvSpPr>
        <p:spPr bwMode="auto">
          <a:xfrm>
            <a:off x="9382180" y="2762817"/>
            <a:ext cx="12804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MRD negative</a:t>
            </a:r>
          </a:p>
        </p:txBody>
      </p:sp>
      <p:sp>
        <p:nvSpPr>
          <p:cNvPr id="32" name="TextBox 31">
            <a:extLst>
              <a:ext uri="{FF2B5EF4-FFF2-40B4-BE49-F238E27FC236}">
                <a16:creationId xmlns:a16="http://schemas.microsoft.com/office/drawing/2014/main" id="{240CCF0A-92AC-5742-A8A4-274144D15358}"/>
              </a:ext>
            </a:extLst>
          </p:cNvPr>
          <p:cNvSpPr txBox="1"/>
          <p:nvPr/>
        </p:nvSpPr>
        <p:spPr bwMode="auto">
          <a:xfrm>
            <a:off x="9382179" y="4096435"/>
            <a:ext cx="1154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MRD positive</a:t>
            </a:r>
          </a:p>
        </p:txBody>
      </p:sp>
      <p:sp>
        <p:nvSpPr>
          <p:cNvPr id="28" name="TextBox 27">
            <a:extLst>
              <a:ext uri="{FF2B5EF4-FFF2-40B4-BE49-F238E27FC236}">
                <a16:creationId xmlns:a16="http://schemas.microsoft.com/office/drawing/2014/main" id="{65466CCC-5CA2-4FA3-BFE9-339D1E171885}"/>
              </a:ext>
            </a:extLst>
          </p:cNvPr>
          <p:cNvSpPr txBox="1"/>
          <p:nvPr/>
        </p:nvSpPr>
        <p:spPr bwMode="auto">
          <a:xfrm>
            <a:off x="8286762" y="2039876"/>
            <a:ext cx="22122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b="0" kern="0" dirty="0">
                <a:solidFill>
                  <a:schemeClr val="bg1"/>
                </a:solidFill>
                <a:latin typeface="Calibri" panose="020F0502020204030204" pitchFamily="34" charset="0"/>
                <a:cs typeface="Calibri" panose="020F0502020204030204" pitchFamily="34" charset="0"/>
              </a:rPr>
              <a:t>MRD measured with NGS: sensitivity 3 x 10</a:t>
            </a:r>
            <a:r>
              <a:rPr lang="en-US" sz="1400" b="0" kern="0" baseline="30000" dirty="0">
                <a:solidFill>
                  <a:schemeClr val="bg1"/>
                </a:solidFill>
                <a:latin typeface="Calibri" panose="020F0502020204030204" pitchFamily="34" charset="0"/>
                <a:cs typeface="Calibri" panose="020F0502020204030204" pitchFamily="34" charset="0"/>
              </a:rPr>
              <a:t>-6</a:t>
            </a:r>
            <a:endParaRPr lang="en-US" sz="1400" b="0" kern="0" dirty="0">
              <a:solidFill>
                <a:schemeClr val="bg1"/>
              </a:solidFill>
              <a:latin typeface="Calibri" panose="020F0502020204030204" pitchFamily="34" charset="0"/>
              <a:cs typeface="Calibri" panose="020F0502020204030204" pitchFamily="34" charset="0"/>
            </a:endParaRPr>
          </a:p>
        </p:txBody>
      </p:sp>
      <p:cxnSp>
        <p:nvCxnSpPr>
          <p:cNvPr id="35" name="Straight Arrow Connector 34">
            <a:extLst>
              <a:ext uri="{FF2B5EF4-FFF2-40B4-BE49-F238E27FC236}">
                <a16:creationId xmlns:a16="http://schemas.microsoft.com/office/drawing/2014/main" id="{71FD4DB8-4DAD-4B2C-8836-D02248FC079B}"/>
              </a:ext>
            </a:extLst>
          </p:cNvPr>
          <p:cNvCxnSpPr>
            <a:cxnSpLocks/>
          </p:cNvCxnSpPr>
          <p:nvPr/>
        </p:nvCxnSpPr>
        <p:spPr bwMode="auto">
          <a:xfrm>
            <a:off x="9186979" y="2660362"/>
            <a:ext cx="0" cy="312329"/>
          </a:xfrm>
          <a:prstGeom prst="straightConnector1">
            <a:avLst/>
          </a:prstGeom>
          <a:noFill/>
          <a:ln w="28575" cap="flat" cmpd="sng" algn="ctr">
            <a:solidFill>
              <a:schemeClr val="bg1"/>
            </a:solidFill>
            <a:prstDash val="solid"/>
            <a:round/>
            <a:headEnd type="none" w="med" len="med"/>
            <a:tailEnd type="triangle"/>
          </a:ln>
          <a:effectLst/>
        </p:spPr>
      </p:cxnSp>
      <p:sp>
        <p:nvSpPr>
          <p:cNvPr id="36" name="TextBox 35">
            <a:extLst>
              <a:ext uri="{FF2B5EF4-FFF2-40B4-BE49-F238E27FC236}">
                <a16:creationId xmlns:a16="http://schemas.microsoft.com/office/drawing/2014/main" id="{F52F594A-045B-4014-9B2C-D618B1E79363}"/>
              </a:ext>
            </a:extLst>
          </p:cNvPr>
          <p:cNvSpPr txBox="1"/>
          <p:nvPr/>
        </p:nvSpPr>
        <p:spPr bwMode="auto">
          <a:xfrm>
            <a:off x="414338" y="4588180"/>
            <a:ext cx="40886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kern="0" dirty="0">
                <a:solidFill>
                  <a:schemeClr val="bg1"/>
                </a:solidFill>
                <a:latin typeface="Calibri" panose="020F0502020204030204" pitchFamily="34" charset="0"/>
                <a:cs typeface="Calibri" panose="020F0502020204030204" pitchFamily="34" charset="0"/>
              </a:rPr>
              <a:t>*VRd-GEM: bortezomib 1.3 mg/m</a:t>
            </a:r>
            <a:r>
              <a:rPr lang="en-US" sz="1400" b="0" kern="0" baseline="30000" dirty="0">
                <a:solidFill>
                  <a:schemeClr val="bg1"/>
                </a:solidFill>
                <a:latin typeface="Calibri" panose="020F0502020204030204" pitchFamily="34" charset="0"/>
                <a:cs typeface="Calibri" panose="020F0502020204030204" pitchFamily="34" charset="0"/>
              </a:rPr>
              <a:t>2</a:t>
            </a:r>
            <a:r>
              <a:rPr lang="en-US" sz="1400" b="0" kern="0" dirty="0">
                <a:solidFill>
                  <a:schemeClr val="bg1"/>
                </a:solidFill>
                <a:latin typeface="Calibri" panose="020F0502020204030204" pitchFamily="34" charset="0"/>
                <a:cs typeface="Calibri" panose="020F0502020204030204" pitchFamily="34" charset="0"/>
              </a:rPr>
              <a:t> SC on Days 1, 4, 8, 11; lenalidomide 25 mg PO on D1-21; dexamethasone    40 mg PO on Days 1-4, 9-12 in 28-day cycles.</a:t>
            </a:r>
          </a:p>
        </p:txBody>
      </p:sp>
      <p:sp>
        <p:nvSpPr>
          <p:cNvPr id="37" name="TextBox 36">
            <a:extLst>
              <a:ext uri="{FF2B5EF4-FFF2-40B4-BE49-F238E27FC236}">
                <a16:creationId xmlns:a16="http://schemas.microsoft.com/office/drawing/2014/main" id="{32F7B082-246B-4EAA-AF75-A1C7CCF25BF3}"/>
              </a:ext>
            </a:extLst>
          </p:cNvPr>
          <p:cNvSpPr txBox="1"/>
          <p:nvPr/>
        </p:nvSpPr>
        <p:spPr bwMode="auto">
          <a:xfrm>
            <a:off x="8633395" y="3251652"/>
            <a:ext cx="1154203" cy="738664"/>
          </a:xfrm>
          <a:prstGeom prst="rect">
            <a:avLst/>
          </a:prstGeom>
          <a:solidFill>
            <a:schemeClr val="tx2"/>
          </a:solidFill>
          <a:ln>
            <a:noFill/>
          </a:ln>
        </p:spPr>
        <p:txBody>
          <a:bodyPr wrap="square">
            <a:spAutoFit/>
          </a:bodyPr>
          <a:lstStyle/>
          <a:p>
            <a:pPr algn="ctr"/>
            <a:r>
              <a:rPr lang="en-US" sz="1400" b="0" kern="0" dirty="0">
                <a:solidFill>
                  <a:schemeClr val="bg1"/>
                </a:solidFill>
                <a:latin typeface="Calibri" panose="020F0502020204030204" pitchFamily="34" charset="0"/>
                <a:cs typeface="Calibri" panose="020F0502020204030204" pitchFamily="34" charset="0"/>
              </a:rPr>
              <a:t>MRD Assessment </a:t>
            </a:r>
          </a:p>
          <a:p>
            <a:pPr algn="ctr"/>
            <a:r>
              <a:rPr lang="en-US" sz="1400" b="0" kern="0" dirty="0">
                <a:solidFill>
                  <a:schemeClr val="bg1"/>
                </a:solidFill>
                <a:latin typeface="Calibri" panose="020F0502020204030204" pitchFamily="34" charset="0"/>
                <a:cs typeface="Calibri" panose="020F0502020204030204" pitchFamily="34" charset="0"/>
              </a:rPr>
              <a:t>at 2 Yrs</a:t>
            </a:r>
          </a:p>
        </p:txBody>
      </p:sp>
      <p:cxnSp>
        <p:nvCxnSpPr>
          <p:cNvPr id="8" name="Connector: Elbow 7">
            <a:extLst>
              <a:ext uri="{FF2B5EF4-FFF2-40B4-BE49-F238E27FC236}">
                <a16:creationId xmlns:a16="http://schemas.microsoft.com/office/drawing/2014/main" id="{D6129FF8-9246-45B2-B037-E9402AF8BFB4}"/>
              </a:ext>
            </a:extLst>
          </p:cNvPr>
          <p:cNvCxnSpPr>
            <a:stCxn id="37" idx="3"/>
            <a:endCxn id="13" idx="1"/>
          </p:cNvCxnSpPr>
          <p:nvPr/>
        </p:nvCxnSpPr>
        <p:spPr bwMode="auto">
          <a:xfrm flipV="1">
            <a:off x="9787598" y="3096634"/>
            <a:ext cx="748784" cy="524350"/>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16" name="Connector: Elbow 15">
            <a:extLst>
              <a:ext uri="{FF2B5EF4-FFF2-40B4-BE49-F238E27FC236}">
                <a16:creationId xmlns:a16="http://schemas.microsoft.com/office/drawing/2014/main" id="{3E8B8E66-2A17-43C2-82F5-40ED6CD02B60}"/>
              </a:ext>
            </a:extLst>
          </p:cNvPr>
          <p:cNvCxnSpPr>
            <a:cxnSpLocks/>
            <a:stCxn id="37" idx="3"/>
            <a:endCxn id="26" idx="1"/>
          </p:cNvCxnSpPr>
          <p:nvPr/>
        </p:nvCxnSpPr>
        <p:spPr bwMode="auto">
          <a:xfrm>
            <a:off x="9787598" y="3620984"/>
            <a:ext cx="748784" cy="467578"/>
          </a:xfrm>
          <a:prstGeom prst="bentConnector3">
            <a:avLst>
              <a:gd name="adj1" fmla="val 50000"/>
            </a:avLst>
          </a:prstGeom>
          <a:noFill/>
          <a:ln w="28575" cap="flat" cmpd="sng" algn="ctr">
            <a:solidFill>
              <a:schemeClr val="bg1"/>
            </a:solidFill>
            <a:prstDash val="solid"/>
            <a:round/>
            <a:headEnd type="none" w="med" len="med"/>
            <a:tailEnd type="triangle"/>
          </a:ln>
          <a:effectLst/>
        </p:spPr>
      </p:cxnSp>
      <p:sp>
        <p:nvSpPr>
          <p:cNvPr id="40" name="Content Placeholder 18">
            <a:extLst>
              <a:ext uri="{FF2B5EF4-FFF2-40B4-BE49-F238E27FC236}">
                <a16:creationId xmlns:a16="http://schemas.microsoft.com/office/drawing/2014/main" id="{C0B84DF5-22D0-4AAF-BE6E-A0ED565D7BB2}"/>
              </a:ext>
            </a:extLst>
          </p:cNvPr>
          <p:cNvSpPr txBox="1">
            <a:spLocks/>
          </p:cNvSpPr>
          <p:nvPr/>
        </p:nvSpPr>
        <p:spPr bwMode="auto">
          <a:xfrm>
            <a:off x="5538354" y="5648628"/>
            <a:ext cx="5442397" cy="51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Median follow-up: 56 mo</a:t>
            </a:r>
          </a:p>
        </p:txBody>
      </p:sp>
    </p:spTree>
    <p:extLst>
      <p:ext uri="{BB962C8B-B14F-4D97-AF65-F5344CB8AC3E}">
        <p14:creationId xmlns:p14="http://schemas.microsoft.com/office/powerpoint/2010/main" val="2144314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GEM2014MAIN</a:t>
            </a:r>
            <a:r>
              <a:rPr lang="en-US" dirty="0"/>
              <a:t>: 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Rosiñol. ASH 2021. Abstr 466.</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820CB805-639A-B94D-82F2-F0FAD3B62CED}"/>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549B44FF-38A6-7041-9BAB-45BF259A6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1D6A0C60-7C57-B54F-AE82-E3A0CEC2FBE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60D63B42-4530-6D4F-A6C8-87F3B7F15990}"/>
              </a:ext>
            </a:extLst>
          </p:cNvPr>
          <p:cNvGraphicFramePr>
            <a:graphicFrameLocks/>
          </p:cNvGraphicFramePr>
          <p:nvPr>
            <p:extLst>
              <p:ext uri="{D42A27DB-BD31-4B8C-83A1-F6EECF244321}">
                <p14:modId xmlns:p14="http://schemas.microsoft.com/office/powerpoint/2010/main" val="325969716"/>
              </p:ext>
            </p:extLst>
          </p:nvPr>
        </p:nvGraphicFramePr>
        <p:xfrm>
          <a:off x="727076" y="1604963"/>
          <a:ext cx="10736262" cy="4206352"/>
        </p:xfrm>
        <a:graphic>
          <a:graphicData uri="http://schemas.openxmlformats.org/drawingml/2006/table">
            <a:tbl>
              <a:tblPr/>
              <a:tblGrid>
                <a:gridCol w="3029676">
                  <a:extLst>
                    <a:ext uri="{9D8B030D-6E8A-4147-A177-3AD203B41FA5}">
                      <a16:colId xmlns:a16="http://schemas.microsoft.com/office/drawing/2014/main" val="20000"/>
                    </a:ext>
                  </a:extLst>
                </a:gridCol>
                <a:gridCol w="2533697">
                  <a:extLst>
                    <a:ext uri="{9D8B030D-6E8A-4147-A177-3AD203B41FA5}">
                      <a16:colId xmlns:a16="http://schemas.microsoft.com/office/drawing/2014/main" val="20001"/>
                    </a:ext>
                  </a:extLst>
                </a:gridCol>
                <a:gridCol w="2602546">
                  <a:extLst>
                    <a:ext uri="{9D8B030D-6E8A-4147-A177-3AD203B41FA5}">
                      <a16:colId xmlns:a16="http://schemas.microsoft.com/office/drawing/2014/main" val="20002"/>
                    </a:ext>
                  </a:extLst>
                </a:gridCol>
                <a:gridCol w="2570343">
                  <a:extLst>
                    <a:ext uri="{9D8B030D-6E8A-4147-A177-3AD203B41FA5}">
                      <a16:colId xmlns:a16="http://schemas.microsoft.com/office/drawing/2014/main" val="20003"/>
                    </a:ext>
                  </a:extLst>
                </a:gridCol>
              </a:tblGrid>
              <a:tr h="40744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IRd</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Total</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28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 (32-67)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(36-67)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(32-67)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2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181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566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ISS,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 (39.1)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 (39.1)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(21.0)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69 (42.8)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(30.4)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136 (40.9)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116 (34.9)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222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High-risk cytogenetics,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(20.6)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66161891"/>
                  </a:ext>
                </a:extLst>
              </a:tr>
              <a:tr h="25222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Plasmacytomas, n (%)</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 (20.4)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1338879"/>
                  </a:ext>
                </a:extLst>
              </a:tr>
              <a:tr h="58206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Depth of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sCR/CR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Negative MRD</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126 (73.7)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101 (59.4)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105 (65.2)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 (50.9)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231 (69.5)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183 (55.1)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024542"/>
                  </a:ext>
                </a:extLst>
              </a:tr>
            </a:tbl>
          </a:graphicData>
        </a:graphic>
      </p:graphicFrame>
      <p:sp>
        <p:nvSpPr>
          <p:cNvPr id="12" name="TextBox 11">
            <a:extLst>
              <a:ext uri="{FF2B5EF4-FFF2-40B4-BE49-F238E27FC236}">
                <a16:creationId xmlns:a16="http://schemas.microsoft.com/office/drawing/2014/main" id="{3705D392-9192-7847-B94A-D6119FD81D45}"/>
              </a:ext>
            </a:extLst>
          </p:cNvPr>
          <p:cNvSpPr txBox="1"/>
          <p:nvPr/>
        </p:nvSpPr>
        <p:spPr bwMode="auto">
          <a:xfrm>
            <a:off x="727076" y="5819247"/>
            <a:ext cx="73506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*t(4;14); t(14;16); del(17p).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Paraskeletal or extramedullary plasmacytomas.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 the overall series.</a:t>
            </a:r>
          </a:p>
        </p:txBody>
      </p:sp>
    </p:spTree>
    <p:extLst>
      <p:ext uri="{BB962C8B-B14F-4D97-AF65-F5344CB8AC3E}">
        <p14:creationId xmlns:p14="http://schemas.microsoft.com/office/powerpoint/2010/main" val="1434880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GEM2014MAIN</a:t>
            </a:r>
            <a:r>
              <a:rPr lang="en-US" dirty="0"/>
              <a:t>: Improvement in Rate of CR and </a:t>
            </a:r>
            <a:br>
              <a:rPr lang="en-US" dirty="0"/>
            </a:br>
            <a:r>
              <a:rPr lang="en-US" dirty="0"/>
              <a:t>MRD Negativity During Maintenance</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Rosiñol. ASH 2021. Abstr 466.</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820CB805-639A-B94D-82F2-F0FAD3B62CED}"/>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549B44FF-38A6-7041-9BAB-45BF259A6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1D6A0C60-7C57-B54F-AE82-E3A0CEC2FBE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60D63B42-4530-6D4F-A6C8-87F3B7F15990}"/>
              </a:ext>
            </a:extLst>
          </p:cNvPr>
          <p:cNvGraphicFramePr>
            <a:graphicFrameLocks/>
          </p:cNvGraphicFramePr>
          <p:nvPr>
            <p:extLst>
              <p:ext uri="{D42A27DB-BD31-4B8C-83A1-F6EECF244321}">
                <p14:modId xmlns:p14="http://schemas.microsoft.com/office/powerpoint/2010/main" val="1391001758"/>
              </p:ext>
            </p:extLst>
          </p:nvPr>
        </p:nvGraphicFramePr>
        <p:xfrm>
          <a:off x="727076" y="1604963"/>
          <a:ext cx="10755127" cy="3017568"/>
        </p:xfrm>
        <a:graphic>
          <a:graphicData uri="http://schemas.openxmlformats.org/drawingml/2006/table">
            <a:tbl>
              <a:tblPr/>
              <a:tblGrid>
                <a:gridCol w="5439558">
                  <a:extLst>
                    <a:ext uri="{9D8B030D-6E8A-4147-A177-3AD203B41FA5}">
                      <a16:colId xmlns:a16="http://schemas.microsoft.com/office/drawing/2014/main" val="20000"/>
                    </a:ext>
                  </a:extLst>
                </a:gridCol>
                <a:gridCol w="2542838">
                  <a:extLst>
                    <a:ext uri="{9D8B030D-6E8A-4147-A177-3AD203B41FA5}">
                      <a16:colId xmlns:a16="http://schemas.microsoft.com/office/drawing/2014/main" val="20001"/>
                    </a:ext>
                  </a:extLst>
                </a:gridCol>
                <a:gridCol w="2772731">
                  <a:extLst>
                    <a:ext uri="{9D8B030D-6E8A-4147-A177-3AD203B41FA5}">
                      <a16:colId xmlns:a16="http://schemas.microsoft.com/office/drawing/2014/main" val="20002"/>
                    </a:ext>
                  </a:extLst>
                </a:gridCol>
              </a:tblGrid>
              <a:tr h="4074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IRd</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28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sCR/CR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screening,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During maintenance,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Improvement (difference between time points),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126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153 (89.4)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105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136 (84.4)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2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 + negative MRD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screening (n = 231*),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During maintenance (at 2 yr; n = 233*),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Improvement (difference between timepoints),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 (73.8)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101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(65.7)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12" name="TextBox 11">
            <a:extLst>
              <a:ext uri="{FF2B5EF4-FFF2-40B4-BE49-F238E27FC236}">
                <a16:creationId xmlns:a16="http://schemas.microsoft.com/office/drawing/2014/main" id="{3705D392-9192-7847-B94A-D6119FD81D45}"/>
              </a:ext>
            </a:extLst>
          </p:cNvPr>
          <p:cNvSpPr txBox="1"/>
          <p:nvPr/>
        </p:nvSpPr>
        <p:spPr bwMode="auto">
          <a:xfrm>
            <a:off x="727076" y="4732165"/>
            <a:ext cx="51165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*Patients in sCR/CR and who had sample available for MRD analysis.</a:t>
            </a:r>
          </a:p>
        </p:txBody>
      </p:sp>
    </p:spTree>
    <p:extLst>
      <p:ext uri="{BB962C8B-B14F-4D97-AF65-F5344CB8AC3E}">
        <p14:creationId xmlns:p14="http://schemas.microsoft.com/office/powerpoint/2010/main" val="992689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GEM2014MAIN</a:t>
            </a:r>
            <a:r>
              <a:rPr lang="en-US" dirty="0"/>
              <a:t>: PFS and OS</a:t>
            </a:r>
          </a:p>
        </p:txBody>
      </p:sp>
      <p:sp>
        <p:nvSpPr>
          <p:cNvPr id="3" name="Content Placeholder 2">
            <a:extLst>
              <a:ext uri="{FF2B5EF4-FFF2-40B4-BE49-F238E27FC236}">
                <a16:creationId xmlns:a16="http://schemas.microsoft.com/office/drawing/2014/main" id="{B26CDE45-B6F6-E048-9888-D32E6D4F4B6A}"/>
              </a:ext>
            </a:extLst>
          </p:cNvPr>
          <p:cNvSpPr>
            <a:spLocks noGrp="1"/>
          </p:cNvSpPr>
          <p:nvPr>
            <p:ph idx="1"/>
          </p:nvPr>
        </p:nvSpPr>
        <p:spPr>
          <a:xfrm>
            <a:off x="604676" y="1513047"/>
            <a:ext cx="7205824" cy="4650686"/>
          </a:xfrm>
        </p:spPr>
        <p:txBody>
          <a:bodyPr/>
          <a:lstStyle/>
          <a:p>
            <a:r>
              <a:rPr lang="en-US" sz="2000" dirty="0"/>
              <a:t>No differences in PFS for IRd vs Rd from start of maintenance in overall population or any subgroups</a:t>
            </a:r>
          </a:p>
          <a:p>
            <a:pPr lvl="1"/>
            <a:r>
              <a:rPr lang="en-US" sz="1800" dirty="0"/>
              <a:t>5-yr PFS for overall population: 62% vs 63% (</a:t>
            </a:r>
            <a:r>
              <a:rPr lang="en-US" sz="1800" i="1" dirty="0"/>
              <a:t>P </a:t>
            </a:r>
            <a:r>
              <a:rPr lang="en-US" sz="1800" dirty="0"/>
              <a:t>= .785)</a:t>
            </a:r>
          </a:p>
          <a:p>
            <a:pPr lvl="1"/>
            <a:r>
              <a:rPr lang="en-US" sz="1800" dirty="0"/>
              <a:t>No significant differences between arms within:</a:t>
            </a:r>
          </a:p>
          <a:p>
            <a:pPr lvl="2"/>
            <a:r>
              <a:rPr lang="en-US" sz="1600" dirty="0"/>
              <a:t>ISS categories (I, II, or III)</a:t>
            </a:r>
          </a:p>
          <a:p>
            <a:pPr lvl="2"/>
            <a:r>
              <a:rPr lang="en-US" sz="1600" dirty="0"/>
              <a:t>Standard- or high-risk cytogenetics, including each high-risk cytogenetic subgroup separately (t[4;14], t[14;16], del[17p])</a:t>
            </a:r>
          </a:p>
          <a:p>
            <a:pPr lvl="2"/>
            <a:r>
              <a:rPr lang="en-US" sz="1600" dirty="0"/>
              <a:t>Chromosome 1 abnormalities (1q gain, del[1p], double hit)</a:t>
            </a:r>
          </a:p>
          <a:p>
            <a:pPr lvl="2"/>
            <a:r>
              <a:rPr lang="en-US" sz="1600" dirty="0"/>
              <a:t>MRD status (positive or negative)</a:t>
            </a:r>
          </a:p>
          <a:p>
            <a:pPr lvl="2"/>
            <a:r>
              <a:rPr lang="en-US" sz="1600" dirty="0"/>
              <a:t>Presence/absence of plasmacytomas at diagnosis</a:t>
            </a:r>
          </a:p>
          <a:p>
            <a:pPr marL="342900" lvl="1" indent="-342900">
              <a:buFont typeface="Wingdings" panose="05000000000000000000" pitchFamily="2" charset="2"/>
              <a:buChar char="§"/>
            </a:pPr>
            <a:r>
              <a:rPr lang="en-US" sz="2000" dirty="0">
                <a:ea typeface="+mn-ea"/>
                <a:cs typeface="+mn-cs"/>
              </a:rPr>
              <a:t>PFS significantly prolonged for patients who were MRD negative at 2 yr, regardless of assigned maintenance therapy (</a:t>
            </a:r>
            <a:r>
              <a:rPr lang="en-US" sz="2000" i="1" dirty="0">
                <a:ea typeface="+mn-ea"/>
                <a:cs typeface="+mn-cs"/>
              </a:rPr>
              <a:t>P</a:t>
            </a:r>
            <a:r>
              <a:rPr lang="en-US" sz="2000" dirty="0">
                <a:ea typeface="+mn-ea"/>
                <a:cs typeface="+mn-cs"/>
              </a:rPr>
              <a:t> &lt;.0001)</a:t>
            </a:r>
          </a:p>
          <a:p>
            <a:pPr lvl="2"/>
            <a:endParaRPr lang="en-US" sz="16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Rosiñol. ASH 2021. Abstr 466.</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820CB805-639A-B94D-82F2-F0FAD3B62CED}"/>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549B44FF-38A6-7041-9BAB-45BF259A6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1D6A0C60-7C57-B54F-AE82-E3A0CEC2FBE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Content Placeholder 2">
            <a:extLst>
              <a:ext uri="{FF2B5EF4-FFF2-40B4-BE49-F238E27FC236}">
                <a16:creationId xmlns:a16="http://schemas.microsoft.com/office/drawing/2014/main" id="{B6ED9AC2-D4D5-AF45-8E23-3E63E8E06661}"/>
              </a:ext>
            </a:extLst>
          </p:cNvPr>
          <p:cNvSpPr txBox="1">
            <a:spLocks/>
          </p:cNvSpPr>
          <p:nvPr/>
        </p:nvSpPr>
        <p:spPr bwMode="auto">
          <a:xfrm>
            <a:off x="8001000" y="1519732"/>
            <a:ext cx="3722713" cy="769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dirty="0"/>
              <a:t>No difference in OS for IRd vs Rd from start of maintenance in overall population (</a:t>
            </a:r>
            <a:r>
              <a:rPr lang="en-US" sz="2000" b="0" i="1" dirty="0"/>
              <a:t>P</a:t>
            </a:r>
            <a:r>
              <a:rPr lang="en-US" sz="2000" b="0" dirty="0"/>
              <a:t> = .875)</a:t>
            </a:r>
          </a:p>
        </p:txBody>
      </p:sp>
    </p:spTree>
    <p:extLst>
      <p:ext uri="{BB962C8B-B14F-4D97-AF65-F5344CB8AC3E}">
        <p14:creationId xmlns:p14="http://schemas.microsoft.com/office/powerpoint/2010/main" val="111695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GEM2014MAIN</a:t>
            </a:r>
            <a:r>
              <a:rPr lang="en-US" dirty="0"/>
              <a:t>: Adverse Events and Dose Reductions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Rosiñol. ASH 2021. Abstr 466.</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820CB805-639A-B94D-82F2-F0FAD3B62CED}"/>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549B44FF-38A6-7041-9BAB-45BF259A6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1D6A0C60-7C57-B54F-AE82-E3A0CEC2FBE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60D63B42-4530-6D4F-A6C8-87F3B7F15990}"/>
              </a:ext>
            </a:extLst>
          </p:cNvPr>
          <p:cNvGraphicFramePr>
            <a:graphicFrameLocks/>
          </p:cNvGraphicFramePr>
          <p:nvPr>
            <p:extLst>
              <p:ext uri="{D42A27DB-BD31-4B8C-83A1-F6EECF244321}">
                <p14:modId xmlns:p14="http://schemas.microsoft.com/office/powerpoint/2010/main" val="1302662282"/>
              </p:ext>
            </p:extLst>
          </p:nvPr>
        </p:nvGraphicFramePr>
        <p:xfrm>
          <a:off x="727075" y="1604963"/>
          <a:ext cx="10755126" cy="4252024"/>
        </p:xfrm>
        <a:graphic>
          <a:graphicData uri="http://schemas.openxmlformats.org/drawingml/2006/table">
            <a:tbl>
              <a:tblPr/>
              <a:tblGrid>
                <a:gridCol w="4987674">
                  <a:extLst>
                    <a:ext uri="{9D8B030D-6E8A-4147-A177-3AD203B41FA5}">
                      <a16:colId xmlns:a16="http://schemas.microsoft.com/office/drawing/2014/main" val="20000"/>
                    </a:ext>
                  </a:extLst>
                </a:gridCol>
                <a:gridCol w="2883726">
                  <a:extLst>
                    <a:ext uri="{9D8B030D-6E8A-4147-A177-3AD203B41FA5}">
                      <a16:colId xmlns:a16="http://schemas.microsoft.com/office/drawing/2014/main" val="20001"/>
                    </a:ext>
                  </a:extLst>
                </a:gridCol>
                <a:gridCol w="2883726">
                  <a:extLst>
                    <a:ext uri="{9D8B030D-6E8A-4147-A177-3AD203B41FA5}">
                      <a16:colId xmlns:a16="http://schemas.microsoft.com/office/drawing/2014/main" val="20002"/>
                    </a:ext>
                  </a:extLst>
                </a:gridCol>
              </a:tblGrid>
              <a:tr h="453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7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IRd</a:t>
                      </a:r>
                      <a:br>
                        <a:rPr kumimoji="0" lang="en-US" sz="1700" b="1" i="0" u="none" strike="noStrike" cap="none" normalizeH="0" baseline="0" dirty="0">
                          <a:ln>
                            <a:noFill/>
                          </a:ln>
                          <a:solidFill>
                            <a:schemeClr val="tx1"/>
                          </a:solidFill>
                          <a:effectLst/>
                          <a:latin typeface="Calibri" panose="020F0502020204030204" pitchFamily="34" charset="0"/>
                        </a:rPr>
                      </a:br>
                      <a:r>
                        <a:rPr kumimoji="0" lang="en-US" sz="1700" b="1" i="0" u="none" strike="noStrike" cap="none" normalizeH="0" baseline="0" dirty="0">
                          <a:ln>
                            <a:noFill/>
                          </a:ln>
                          <a:solidFill>
                            <a:schemeClr val="tx1"/>
                          </a:solidFill>
                          <a:effectLst/>
                          <a:latin typeface="Calibri" panose="020F0502020204030204" pitchFamily="34" charset="0"/>
                        </a:rPr>
                        <a:t>(n =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1" i="0" u="none" strike="noStrike" cap="none" normalizeH="0" baseline="0" dirty="0">
                          <a:ln>
                            <a:noFill/>
                          </a:ln>
                          <a:solidFill>
                            <a:schemeClr val="tx1"/>
                          </a:solidFill>
                          <a:effectLst/>
                          <a:latin typeface="Calibri" panose="020F0502020204030204" pitchFamily="34" charset="0"/>
                        </a:rPr>
                        <a:t>(n = 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0316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Grade 3/4 adverse event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Gastrointestinal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Cutaneous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7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64 (37.4)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28 (16.3)*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27 (15.7)</a:t>
                      </a:r>
                      <a:r>
                        <a:rPr kumimoji="0" lang="en-US" sz="1700" b="0" i="0" u="none" strike="noStrike" cap="none" normalizeH="0" baseline="3000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7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7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64 (39.7)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12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4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389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Ixazomib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Lenalidomide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Dexamethasone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7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53 (30.9)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51 (29.8)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37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7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34 (21.1)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35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389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Ixazomib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Lenalidomide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Dexamethasone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7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16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7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7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13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73227704"/>
                  </a:ext>
                </a:extLst>
              </a:tr>
            </a:tbl>
          </a:graphicData>
        </a:graphic>
      </p:graphicFrame>
      <p:sp>
        <p:nvSpPr>
          <p:cNvPr id="3" name="TextBox 2">
            <a:extLst>
              <a:ext uri="{FF2B5EF4-FFF2-40B4-BE49-F238E27FC236}">
                <a16:creationId xmlns:a16="http://schemas.microsoft.com/office/drawing/2014/main" id="{8C632215-383A-DF4A-9BE9-40FF284FB203}"/>
              </a:ext>
            </a:extLst>
          </p:cNvPr>
          <p:cNvSpPr txBox="1"/>
          <p:nvPr/>
        </p:nvSpPr>
        <p:spPr bwMode="auto">
          <a:xfrm>
            <a:off x="727075" y="5901341"/>
            <a:ext cx="25972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.011 vs Rd. </a:t>
            </a:r>
            <a:r>
              <a:rPr lang="en-US" sz="1400" b="0" baseline="3000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&lt;.0001 vs Rd.</a:t>
            </a:r>
          </a:p>
        </p:txBody>
      </p:sp>
    </p:spTree>
    <p:extLst>
      <p:ext uri="{BB962C8B-B14F-4D97-AF65-F5344CB8AC3E}">
        <p14:creationId xmlns:p14="http://schemas.microsoft.com/office/powerpoint/2010/main" val="897384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GEM2014MAIN</a:t>
            </a:r>
            <a:r>
              <a:rPr lang="en-US" dirty="0"/>
              <a:t>: Investigators’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dirty="0"/>
              <a:t>Among patients with newly diagnosed MM treated with VRd-GEM induction, ASCT, and VRd-GEM consolidation, subsequent Rd maintenance therapy resulted in a 5-yr PFS rate of 63% (from the start of maintenance)</a:t>
            </a:r>
          </a:p>
          <a:p>
            <a:r>
              <a:rPr lang="en-US" dirty="0"/>
              <a:t>Adding ixazomib to Rd maintenance did not confer a PFS benefit in any subgroup of patients</a:t>
            </a:r>
          </a:p>
          <a:p>
            <a:pPr lvl="1"/>
            <a:r>
              <a:rPr lang="en-US" dirty="0"/>
              <a:t>Investigators conclude that this may be explained by higher toxicity of the IRd regimen, leading to dose reductions or discontinuation of ixazomib</a:t>
            </a:r>
          </a:p>
        </p:txBody>
      </p:sp>
      <p:sp>
        <p:nvSpPr>
          <p:cNvPr id="11" name="Text Box 15">
            <a:extLst>
              <a:ext uri="{FF2B5EF4-FFF2-40B4-BE49-F238E27FC236}">
                <a16:creationId xmlns:a16="http://schemas.microsoft.com/office/drawing/2014/main" id="{51DE0A04-A412-EB4A-A19C-E3F831409FB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Rosiñol. ASH 2021. Abstr 466.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803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36257C829ECB746B8948865E8A3CF73" ma:contentTypeVersion="1" ma:contentTypeDescription="Create a new document." ma:contentTypeScope="" ma:versionID="f805e3ed29a20353f972c814cb971ff6">
  <xsd:schema xmlns:xsd="http://www.w3.org/2001/XMLSchema" xmlns:xs="http://www.w3.org/2001/XMLSchema" xmlns:p="http://schemas.microsoft.com/office/2006/metadata/properties" xmlns:ns2="d54cbe69-32bd-412a-b004-9152f949605e" xmlns:ns3="99cefdf6-ac95-442c-83b1-3d4ce83f3368" targetNamespace="http://schemas.microsoft.com/office/2006/metadata/properties" ma:root="true" ma:fieldsID="cf9c1840561a12afbda6b74516b8a413" ns2:_="" ns3:_="">
    <xsd:import namespace="d54cbe69-32bd-412a-b004-9152f949605e"/>
    <xsd:import namespace="99cefdf6-ac95-442c-83b1-3d4ce83f336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9cefdf6-ac95-442c-83b1-3d4ce83f336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56M7VY3CDVN5-1721350036-2</_dlc_DocId>
    <_dlc_DocIdUrl xmlns="d54cbe69-32bd-412a-b004-9152f949605e">
      <Url>https://intranet.clinicaloptions.com/mews/oncology/ONC_2021_ASH_CF_(PRP4549)/MM_466_Rosinol/_layouts/15/DocIdRedir.aspx?ID=56M7VY3CDVN5-1721350036-2</Url>
      <Description>56M7VY3CDVN5-1721350036-2</Description>
    </_dlc_DocIdUrl>
    <Document_x0020_Category xmlns="99cefdf6-ac95-442c-83b1-3d4ce83f3368">Conference Capsule Slides</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A627BB3-44FC-43CF-B9EB-FE9B4463F4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9cefdf6-ac95-442c-83b1-3d4ce83f33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purl.org/dc/elements/1.1/"/>
    <ds:schemaRef ds:uri="99cefdf6-ac95-442c-83b1-3d4ce83f3368"/>
    <ds:schemaRef ds:uri="http://schemas.microsoft.com/office/2006/metadata/properties"/>
    <ds:schemaRef ds:uri="d54cbe69-32bd-412a-b004-9152f949605e"/>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www.w3.org/XML/1998/namespace"/>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7042</TotalTime>
  <Words>1694</Words>
  <Application>Microsoft Office PowerPoint</Application>
  <PresentationFormat>Widescreen</PresentationFormat>
  <Paragraphs>218</Paragraphs>
  <Slides>10</Slides>
  <Notes>10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10</vt:i4>
      </vt:variant>
    </vt:vector>
  </HeadingPairs>
  <TitlesOfParts>
    <vt:vector size="19"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Phase III GEM2014MAIN: Maintenance With Ixazomib + Len/Dex vs Len/Dex After VRd +  ASCT in Newly Diagnosed Multiple Myeloma</vt:lpstr>
      <vt:lpstr>About These Slides</vt:lpstr>
      <vt:lpstr>Ixazomib Maintenance in MM: Background</vt:lpstr>
      <vt:lpstr>GEM2014MAIN: Study Design</vt:lpstr>
      <vt:lpstr>GEM2014MAIN: Baseline Characteristics</vt:lpstr>
      <vt:lpstr>GEM2014MAIN: Improvement in Rate of CR and  MRD Negativity During Maintenance</vt:lpstr>
      <vt:lpstr>GEM2014MAIN: PFS and OS</vt:lpstr>
      <vt:lpstr>GEM2014MAIN: Adverse Events and Dose Reductions</vt:lpstr>
      <vt:lpstr>GEM2014MAIN: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GEM2014MAIN: Maintenance With Ixazomib + Len/Dex vs Len/Dex After VRd + ASCT in Newly Diagnosed Multiple Myeloma</dc:title>
  <dc:creator>Preferred User</dc:creator>
  <cp:lastModifiedBy>Jessica Buckley</cp:lastModifiedBy>
  <cp:revision>586</cp:revision>
  <cp:lastPrinted>2016-09-26T20:21:49Z</cp:lastPrinted>
  <dcterms:created xsi:type="dcterms:W3CDTF">2005-05-27T15:08:01Z</dcterms:created>
  <dcterms:modified xsi:type="dcterms:W3CDTF">2021-12-14T22:35:27Z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ee5c92ba-471e-4a58-a311-673de20d6ba4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0x010100236257C829ECB746B8948865E8A3CF73</vt:lpwstr>
  </property>
</Properties>
</file>